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56" r:id="rId2"/>
    <p:sldId id="458" r:id="rId3"/>
    <p:sldId id="459" r:id="rId4"/>
    <p:sldId id="460" r:id="rId5"/>
    <p:sldId id="457" r:id="rId6"/>
    <p:sldId id="388" r:id="rId7"/>
    <p:sldId id="345" r:id="rId8"/>
    <p:sldId id="346" r:id="rId9"/>
    <p:sldId id="428" r:id="rId10"/>
    <p:sldId id="461" r:id="rId11"/>
    <p:sldId id="462" r:id="rId12"/>
    <p:sldId id="445" r:id="rId13"/>
    <p:sldId id="464" r:id="rId14"/>
    <p:sldId id="447" r:id="rId15"/>
    <p:sldId id="429" r:id="rId16"/>
    <p:sldId id="430" r:id="rId17"/>
    <p:sldId id="444" r:id="rId18"/>
    <p:sldId id="272" r:id="rId19"/>
    <p:sldId id="273" r:id="rId20"/>
    <p:sldId id="435" r:id="rId21"/>
    <p:sldId id="417" r:id="rId22"/>
    <p:sldId id="408" r:id="rId23"/>
    <p:sldId id="409" r:id="rId24"/>
    <p:sldId id="387" r:id="rId25"/>
    <p:sldId id="304" r:id="rId26"/>
  </p:sldIdLst>
  <p:sldSz cx="9144000" cy="6858000" type="screen4x3"/>
  <p:notesSz cx="6797675" cy="9929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váth Anikó Katalin" initials="HAK" lastIdx="1" clrIdx="0"/>
  <p:cmAuthor id="1" name="VasaryM" initials="V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E8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saryM\AppData\Local\Microsoft\Windows\Temporary%20Internet%20Files\Content.Outlook\YHVRSK26\AKI%20gabona&#225;rak2005-2014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saryM\AppData\Local\Microsoft\Windows\Temporary%20Internet%20Files\Content.Outlook\YHVRSK26\export%20adatok%20032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saryM\AppData\Local\Microsoft\Windows\Temporary%20Internet%20Files\Content.Outlook\YHVRSK26\export%20adatok%20032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saryM\AppData\Local\Microsoft\Windows\Temporary%20Internet%20Files\Content.Outlook\YHVRSK26\export%20adatok%20032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saryM\AppData\Local\Microsoft\Windows\Temporary%20Internet%20Files\Content.Outlook\YHVRSK26\export%20adatok%2003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saryM\AppData\Local\Microsoft\Windows\Temporary%20Internet%20Files\Content.Outlook\YSMP7ED1\&#214;sszefoglal&#243;%20grafikonok_MSZR_2012II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7713063138051"/>
          <c:y val="0.14474690663667042"/>
          <c:w val="0.78237192475655826"/>
          <c:h val="0.75626486971635321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64039703090918"/>
          <c:y val="0.17815197674352987"/>
          <c:w val="0.81358569285952365"/>
          <c:h val="0.7882612314478721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0148596974505209E-3"/>
                  <c:y val="-7.316909534646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9058535281454945"/>
                  <c:y val="-2.6543710070788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16241250972113E-2"/>
                  <c:y val="2.71590952553541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261714510353546E-2"/>
                  <c:y val="0.110280964126071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62830103397818"/>
                  <c:y val="0.115564416463704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7708751734137801"/>
                  <c:y val="7.72720841055219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3277351899171697"/>
                  <c:y val="1.1237812622725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23041985126059117"/>
                  <c:y val="-5.0158833798962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6373174822930406"/>
                  <c:y val="-0.160190872266023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944778690306967E-2"/>
                  <c:y val="-0.142701284402059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9356415289089491E-2"/>
                  <c:y val="-0.137946407204339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6232396305443744"/>
                  <c:y val="-0.134903076792207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24938254723834105"/>
                  <c:y val="-5.38985708406685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Munka1!$A$4:$A$16</c:f>
              <c:strCache>
                <c:ptCount val="13"/>
                <c:pt idx="0">
                  <c:v>Kukorica</c:v>
                </c:pt>
                <c:pt idx="1">
                  <c:v>Búza</c:v>
                </c:pt>
                <c:pt idx="2">
                  <c:v>Napraforgó</c:v>
                </c:pt>
                <c:pt idx="3">
                  <c:v>Repce</c:v>
                </c:pt>
                <c:pt idx="4">
                  <c:v>Árpa</c:v>
                </c:pt>
                <c:pt idx="5">
                  <c:v>Burgonya</c:v>
                </c:pt>
                <c:pt idx="6">
                  <c:v>Szója</c:v>
                </c:pt>
                <c:pt idx="7">
                  <c:v>Kukorica, zöldtakarmány</c:v>
                </c:pt>
                <c:pt idx="8">
                  <c:v>Cukorrépa</c:v>
                </c:pt>
                <c:pt idx="9">
                  <c:v>Zab</c:v>
                </c:pt>
                <c:pt idx="10">
                  <c:v>Rozs</c:v>
                </c:pt>
                <c:pt idx="11">
                  <c:v>Rízs</c:v>
                </c:pt>
                <c:pt idx="12">
                  <c:v>Egyéb szántóföldi növény</c:v>
                </c:pt>
              </c:strCache>
            </c:strRef>
          </c:cat>
          <c:val>
            <c:numRef>
              <c:f>Munka1!$E$4:$E$16</c:f>
              <c:numCache>
                <c:formatCode>0.0%</c:formatCode>
                <c:ptCount val="13"/>
                <c:pt idx="0">
                  <c:v>0.37372654774422953</c:v>
                </c:pt>
                <c:pt idx="1">
                  <c:v>0.22995368162330179</c:v>
                </c:pt>
                <c:pt idx="2">
                  <c:v>0.14344767728320745</c:v>
                </c:pt>
                <c:pt idx="3">
                  <c:v>6.3952347597359308E-2</c:v>
                </c:pt>
                <c:pt idx="4">
                  <c:v>5.196445295221374E-2</c:v>
                </c:pt>
                <c:pt idx="5">
                  <c:v>2.8037357723034603E-2</c:v>
                </c:pt>
                <c:pt idx="6">
                  <c:v>1.3591918125470878E-2</c:v>
                </c:pt>
                <c:pt idx="7">
                  <c:v>1.3194177330758184E-2</c:v>
                </c:pt>
                <c:pt idx="8">
                  <c:v>9.820529161583616E-3</c:v>
                </c:pt>
                <c:pt idx="9">
                  <c:v>6.6103755058482937E-3</c:v>
                </c:pt>
                <c:pt idx="10">
                  <c:v>3.2442710410649895E-3</c:v>
                </c:pt>
                <c:pt idx="11">
                  <c:v>8.5802085322498039E-4</c:v>
                </c:pt>
                <c:pt idx="12">
                  <c:v>6.1598643058702975E-2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12888412422628E-2"/>
          <c:y val="2.8153771197761961E-2"/>
          <c:w val="0.90449414480466939"/>
          <c:h val="0.7369954834353625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Búza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Munka1!$A$3:$A$124</c:f>
              <c:strCache>
                <c:ptCount val="122"/>
                <c:pt idx="0">
                  <c:v>2005. febr.</c:v>
                </c:pt>
                <c:pt idx="1">
                  <c:v>2005. márc.</c:v>
                </c:pt>
                <c:pt idx="2">
                  <c:v>2005. ápr.</c:v>
                </c:pt>
                <c:pt idx="3">
                  <c:v>2005. május</c:v>
                </c:pt>
                <c:pt idx="4">
                  <c:v>2005. június</c:v>
                </c:pt>
                <c:pt idx="5">
                  <c:v>2005. július</c:v>
                </c:pt>
                <c:pt idx="6">
                  <c:v>2005. aug.</c:v>
                </c:pt>
                <c:pt idx="7">
                  <c:v>2005.szepr.</c:v>
                </c:pt>
                <c:pt idx="8">
                  <c:v>2005. okt.</c:v>
                </c:pt>
                <c:pt idx="9">
                  <c:v>2005. nov.</c:v>
                </c:pt>
                <c:pt idx="10">
                  <c:v>2005. dec.</c:v>
                </c:pt>
                <c:pt idx="11">
                  <c:v>2006. jan.</c:v>
                </c:pt>
                <c:pt idx="12">
                  <c:v>2006. febr.</c:v>
                </c:pt>
                <c:pt idx="13">
                  <c:v>2006. márc.</c:v>
                </c:pt>
                <c:pt idx="14">
                  <c:v>2006. ápr.</c:v>
                </c:pt>
                <c:pt idx="15">
                  <c:v>2006. május</c:v>
                </c:pt>
                <c:pt idx="16">
                  <c:v>2006. június</c:v>
                </c:pt>
                <c:pt idx="17">
                  <c:v>2006. július</c:v>
                </c:pt>
                <c:pt idx="18">
                  <c:v>2006. aug.</c:v>
                </c:pt>
                <c:pt idx="19">
                  <c:v>2006. szept.</c:v>
                </c:pt>
                <c:pt idx="20">
                  <c:v>2006. okt.</c:v>
                </c:pt>
                <c:pt idx="21">
                  <c:v>2006. nov.</c:v>
                </c:pt>
                <c:pt idx="22">
                  <c:v>2006. dec.</c:v>
                </c:pt>
                <c:pt idx="23">
                  <c:v>2007. jan.</c:v>
                </c:pt>
                <c:pt idx="24">
                  <c:v>2007. febr.</c:v>
                </c:pt>
                <c:pt idx="25">
                  <c:v>2007. márc.</c:v>
                </c:pt>
                <c:pt idx="26">
                  <c:v>2007. ápr.</c:v>
                </c:pt>
                <c:pt idx="27">
                  <c:v>2007. május</c:v>
                </c:pt>
                <c:pt idx="28">
                  <c:v>2007. június</c:v>
                </c:pt>
                <c:pt idx="29">
                  <c:v>2007. július</c:v>
                </c:pt>
                <c:pt idx="30">
                  <c:v>2007. aug.</c:v>
                </c:pt>
                <c:pt idx="31">
                  <c:v>2007. szept.</c:v>
                </c:pt>
                <c:pt idx="32">
                  <c:v>2007. okt.</c:v>
                </c:pt>
                <c:pt idx="33">
                  <c:v>2007. nov.</c:v>
                </c:pt>
                <c:pt idx="34">
                  <c:v>2007. dec.</c:v>
                </c:pt>
                <c:pt idx="35">
                  <c:v>2008. jan.</c:v>
                </c:pt>
                <c:pt idx="36">
                  <c:v>2008. febr.</c:v>
                </c:pt>
                <c:pt idx="37">
                  <c:v>2008. márc.</c:v>
                </c:pt>
                <c:pt idx="38">
                  <c:v>2008. ápr</c:v>
                </c:pt>
                <c:pt idx="39">
                  <c:v>2008. május</c:v>
                </c:pt>
                <c:pt idx="40">
                  <c:v>2008. június</c:v>
                </c:pt>
                <c:pt idx="41">
                  <c:v>2008. július</c:v>
                </c:pt>
                <c:pt idx="42">
                  <c:v>2008. aug.</c:v>
                </c:pt>
                <c:pt idx="43">
                  <c:v>2008. szept.</c:v>
                </c:pt>
                <c:pt idx="44">
                  <c:v>2008. okt.</c:v>
                </c:pt>
                <c:pt idx="45">
                  <c:v>2008. nov.</c:v>
                </c:pt>
                <c:pt idx="46">
                  <c:v>2008. dec.</c:v>
                </c:pt>
                <c:pt idx="47">
                  <c:v>2009. jan.</c:v>
                </c:pt>
                <c:pt idx="48">
                  <c:v>2009. febr.</c:v>
                </c:pt>
                <c:pt idx="49">
                  <c:v>2009. márc.</c:v>
                </c:pt>
                <c:pt idx="50">
                  <c:v>2009. ápr.</c:v>
                </c:pt>
                <c:pt idx="51">
                  <c:v>2009. május</c:v>
                </c:pt>
                <c:pt idx="52">
                  <c:v>2009. június</c:v>
                </c:pt>
                <c:pt idx="53">
                  <c:v>2009. július</c:v>
                </c:pt>
                <c:pt idx="54">
                  <c:v>2009. aug.</c:v>
                </c:pt>
                <c:pt idx="55">
                  <c:v>2009. szept.</c:v>
                </c:pt>
                <c:pt idx="56">
                  <c:v>2009. okt.</c:v>
                </c:pt>
                <c:pt idx="57">
                  <c:v>2009. nov.</c:v>
                </c:pt>
                <c:pt idx="58">
                  <c:v>2009. dec.</c:v>
                </c:pt>
                <c:pt idx="59">
                  <c:v>2010. jan.</c:v>
                </c:pt>
                <c:pt idx="60">
                  <c:v>2010. febr.</c:v>
                </c:pt>
                <c:pt idx="61">
                  <c:v>2010. márc</c:v>
                </c:pt>
                <c:pt idx="62">
                  <c:v>2010. ápr.</c:v>
                </c:pt>
                <c:pt idx="63">
                  <c:v>2010. május</c:v>
                </c:pt>
                <c:pt idx="64">
                  <c:v>2010. június</c:v>
                </c:pt>
                <c:pt idx="65">
                  <c:v>2010. július</c:v>
                </c:pt>
                <c:pt idx="66">
                  <c:v>2010. aug.</c:v>
                </c:pt>
                <c:pt idx="67">
                  <c:v>2010. szept.</c:v>
                </c:pt>
                <c:pt idx="68">
                  <c:v>2010. okt.</c:v>
                </c:pt>
                <c:pt idx="69">
                  <c:v>2010. nov.</c:v>
                </c:pt>
                <c:pt idx="70">
                  <c:v>2010. dec.</c:v>
                </c:pt>
                <c:pt idx="71">
                  <c:v>2011. jan.</c:v>
                </c:pt>
                <c:pt idx="72">
                  <c:v>2011. febr.</c:v>
                </c:pt>
                <c:pt idx="73">
                  <c:v>2011. márc.</c:v>
                </c:pt>
                <c:pt idx="74">
                  <c:v>2011. ápr.</c:v>
                </c:pt>
                <c:pt idx="75">
                  <c:v>2011. május</c:v>
                </c:pt>
                <c:pt idx="76">
                  <c:v>2011. június</c:v>
                </c:pt>
                <c:pt idx="77">
                  <c:v>2011. július</c:v>
                </c:pt>
                <c:pt idx="78">
                  <c:v>2011. aug.</c:v>
                </c:pt>
                <c:pt idx="79">
                  <c:v>2011. szept.</c:v>
                </c:pt>
                <c:pt idx="80">
                  <c:v>2011. okt.</c:v>
                </c:pt>
                <c:pt idx="81">
                  <c:v>2011. nov.</c:v>
                </c:pt>
                <c:pt idx="82">
                  <c:v>2011. dec.</c:v>
                </c:pt>
                <c:pt idx="83">
                  <c:v>2012. jan.</c:v>
                </c:pt>
                <c:pt idx="84">
                  <c:v>2012. febr.</c:v>
                </c:pt>
                <c:pt idx="85">
                  <c:v>2012. márc</c:v>
                </c:pt>
                <c:pt idx="86">
                  <c:v>2012. ápr.</c:v>
                </c:pt>
                <c:pt idx="87">
                  <c:v>2012. május</c:v>
                </c:pt>
                <c:pt idx="88">
                  <c:v>2012. június</c:v>
                </c:pt>
                <c:pt idx="89">
                  <c:v>2012. július</c:v>
                </c:pt>
                <c:pt idx="90">
                  <c:v>2012. aug.</c:v>
                </c:pt>
                <c:pt idx="91">
                  <c:v>2012. szept.</c:v>
                </c:pt>
                <c:pt idx="92">
                  <c:v>2012. okt.</c:v>
                </c:pt>
                <c:pt idx="93">
                  <c:v>2012. nov.</c:v>
                </c:pt>
                <c:pt idx="94">
                  <c:v>2012. dec.</c:v>
                </c:pt>
                <c:pt idx="95">
                  <c:v>2013. jan.</c:v>
                </c:pt>
                <c:pt idx="96">
                  <c:v>2013. febr.</c:v>
                </c:pt>
                <c:pt idx="97">
                  <c:v>2013. márc.</c:v>
                </c:pt>
                <c:pt idx="98">
                  <c:v>2013. ápr.</c:v>
                </c:pt>
                <c:pt idx="99">
                  <c:v>2013. május</c:v>
                </c:pt>
                <c:pt idx="100">
                  <c:v>2013. június</c:v>
                </c:pt>
                <c:pt idx="101">
                  <c:v>2013. július</c:v>
                </c:pt>
                <c:pt idx="102">
                  <c:v>2013. aug.</c:v>
                </c:pt>
                <c:pt idx="103">
                  <c:v>2013. szept.</c:v>
                </c:pt>
                <c:pt idx="104">
                  <c:v>2013. okt.</c:v>
                </c:pt>
                <c:pt idx="105">
                  <c:v>2013. nov.</c:v>
                </c:pt>
                <c:pt idx="106">
                  <c:v>2013. dec.</c:v>
                </c:pt>
                <c:pt idx="107">
                  <c:v>2014. jan.</c:v>
                </c:pt>
                <c:pt idx="108">
                  <c:v>2014. febr.</c:v>
                </c:pt>
                <c:pt idx="109">
                  <c:v>2014. márc.</c:v>
                </c:pt>
                <c:pt idx="110">
                  <c:v>2014. ápr.</c:v>
                </c:pt>
                <c:pt idx="111">
                  <c:v>2014. május</c:v>
                </c:pt>
                <c:pt idx="112">
                  <c:v>2014. június</c:v>
                </c:pt>
                <c:pt idx="113">
                  <c:v>2014. július</c:v>
                </c:pt>
                <c:pt idx="114">
                  <c:v>2014. aug.</c:v>
                </c:pt>
                <c:pt idx="115">
                  <c:v>2014. szept.</c:v>
                </c:pt>
                <c:pt idx="116">
                  <c:v>2014. okt.</c:v>
                </c:pt>
                <c:pt idx="117">
                  <c:v>2014. nov.</c:v>
                </c:pt>
                <c:pt idx="118">
                  <c:v>2014. dec.</c:v>
                </c:pt>
                <c:pt idx="119">
                  <c:v>2015. jan.</c:v>
                </c:pt>
                <c:pt idx="120">
                  <c:v>2015. febr.</c:v>
                </c:pt>
                <c:pt idx="121">
                  <c:v>2015. márc.</c:v>
                </c:pt>
              </c:strCache>
            </c:strRef>
          </c:cat>
          <c:val>
            <c:numRef>
              <c:f>Munka1!$B$3:$B$124</c:f>
              <c:numCache>
                <c:formatCode>General</c:formatCode>
                <c:ptCount val="122"/>
                <c:pt idx="0">
                  <c:v>23238</c:v>
                </c:pt>
                <c:pt idx="1">
                  <c:v>23059</c:v>
                </c:pt>
                <c:pt idx="2">
                  <c:v>20612</c:v>
                </c:pt>
                <c:pt idx="3">
                  <c:v>21759</c:v>
                </c:pt>
                <c:pt idx="4">
                  <c:v>22892</c:v>
                </c:pt>
                <c:pt idx="5">
                  <c:v>17688</c:v>
                </c:pt>
                <c:pt idx="6">
                  <c:v>19598</c:v>
                </c:pt>
                <c:pt idx="7">
                  <c:v>19081</c:v>
                </c:pt>
                <c:pt idx="8">
                  <c:v>21031</c:v>
                </c:pt>
                <c:pt idx="9">
                  <c:v>20414</c:v>
                </c:pt>
                <c:pt idx="10">
                  <c:v>21983</c:v>
                </c:pt>
                <c:pt idx="11">
                  <c:v>22961</c:v>
                </c:pt>
                <c:pt idx="12">
                  <c:v>23969</c:v>
                </c:pt>
                <c:pt idx="13">
                  <c:v>24483</c:v>
                </c:pt>
                <c:pt idx="14">
                  <c:v>24844</c:v>
                </c:pt>
                <c:pt idx="15">
                  <c:v>24391</c:v>
                </c:pt>
                <c:pt idx="16">
                  <c:v>27186</c:v>
                </c:pt>
                <c:pt idx="17">
                  <c:v>24282</c:v>
                </c:pt>
                <c:pt idx="18">
                  <c:v>26453</c:v>
                </c:pt>
                <c:pt idx="19">
                  <c:v>28635</c:v>
                </c:pt>
                <c:pt idx="20">
                  <c:v>29373</c:v>
                </c:pt>
                <c:pt idx="21">
                  <c:v>29847</c:v>
                </c:pt>
                <c:pt idx="22">
                  <c:v>31233</c:v>
                </c:pt>
                <c:pt idx="23">
                  <c:v>31223</c:v>
                </c:pt>
                <c:pt idx="24">
                  <c:v>30994</c:v>
                </c:pt>
                <c:pt idx="25">
                  <c:v>31621</c:v>
                </c:pt>
                <c:pt idx="26">
                  <c:v>31909</c:v>
                </c:pt>
                <c:pt idx="27">
                  <c:v>31558</c:v>
                </c:pt>
                <c:pt idx="28">
                  <c:v>33881</c:v>
                </c:pt>
                <c:pt idx="29">
                  <c:v>41504</c:v>
                </c:pt>
                <c:pt idx="30">
                  <c:v>49002</c:v>
                </c:pt>
                <c:pt idx="31">
                  <c:v>55366</c:v>
                </c:pt>
                <c:pt idx="32">
                  <c:v>56565</c:v>
                </c:pt>
                <c:pt idx="33">
                  <c:v>54119</c:v>
                </c:pt>
                <c:pt idx="34">
                  <c:v>54788</c:v>
                </c:pt>
                <c:pt idx="35">
                  <c:v>58992</c:v>
                </c:pt>
                <c:pt idx="36">
                  <c:v>63868</c:v>
                </c:pt>
                <c:pt idx="37">
                  <c:v>67588</c:v>
                </c:pt>
                <c:pt idx="38">
                  <c:v>64271</c:v>
                </c:pt>
                <c:pt idx="39">
                  <c:v>63000</c:v>
                </c:pt>
                <c:pt idx="40">
                  <c:v>48000</c:v>
                </c:pt>
                <c:pt idx="41">
                  <c:v>39054</c:v>
                </c:pt>
                <c:pt idx="42">
                  <c:v>39543</c:v>
                </c:pt>
                <c:pt idx="43" formatCode="#,##0">
                  <c:v>38900</c:v>
                </c:pt>
                <c:pt idx="44">
                  <c:v>36728</c:v>
                </c:pt>
                <c:pt idx="45">
                  <c:v>34691</c:v>
                </c:pt>
                <c:pt idx="46">
                  <c:v>34200</c:v>
                </c:pt>
                <c:pt idx="47">
                  <c:v>36600</c:v>
                </c:pt>
                <c:pt idx="48">
                  <c:v>36000</c:v>
                </c:pt>
                <c:pt idx="49">
                  <c:v>34887</c:v>
                </c:pt>
                <c:pt idx="50">
                  <c:v>35031</c:v>
                </c:pt>
                <c:pt idx="51">
                  <c:v>35658</c:v>
                </c:pt>
                <c:pt idx="52">
                  <c:v>37196</c:v>
                </c:pt>
                <c:pt idx="53">
                  <c:v>30234</c:v>
                </c:pt>
                <c:pt idx="54">
                  <c:v>29648</c:v>
                </c:pt>
                <c:pt idx="55">
                  <c:v>29266</c:v>
                </c:pt>
                <c:pt idx="56">
                  <c:v>28951</c:v>
                </c:pt>
                <c:pt idx="57">
                  <c:v>27801</c:v>
                </c:pt>
                <c:pt idx="58">
                  <c:v>28448</c:v>
                </c:pt>
                <c:pt idx="59">
                  <c:v>29524</c:v>
                </c:pt>
                <c:pt idx="60" formatCode="#,##0">
                  <c:v>29142</c:v>
                </c:pt>
                <c:pt idx="61">
                  <c:v>28747</c:v>
                </c:pt>
                <c:pt idx="62">
                  <c:v>28080</c:v>
                </c:pt>
                <c:pt idx="63">
                  <c:v>29424</c:v>
                </c:pt>
                <c:pt idx="64">
                  <c:v>29743</c:v>
                </c:pt>
                <c:pt idx="65">
                  <c:v>33245</c:v>
                </c:pt>
                <c:pt idx="66">
                  <c:v>44476</c:v>
                </c:pt>
                <c:pt idx="67">
                  <c:v>49344</c:v>
                </c:pt>
                <c:pt idx="68">
                  <c:v>52851</c:v>
                </c:pt>
                <c:pt idx="69">
                  <c:v>56146</c:v>
                </c:pt>
                <c:pt idx="70">
                  <c:v>55818</c:v>
                </c:pt>
                <c:pt idx="71">
                  <c:v>59700</c:v>
                </c:pt>
                <c:pt idx="72">
                  <c:v>68076</c:v>
                </c:pt>
                <c:pt idx="73">
                  <c:v>72867</c:v>
                </c:pt>
                <c:pt idx="74">
                  <c:v>68409</c:v>
                </c:pt>
                <c:pt idx="75">
                  <c:v>68475</c:v>
                </c:pt>
                <c:pt idx="76">
                  <c:v>60854</c:v>
                </c:pt>
                <c:pt idx="77" formatCode="#,##0">
                  <c:v>51491</c:v>
                </c:pt>
                <c:pt idx="78">
                  <c:v>49102</c:v>
                </c:pt>
                <c:pt idx="79">
                  <c:v>49213</c:v>
                </c:pt>
                <c:pt idx="80">
                  <c:v>49082</c:v>
                </c:pt>
                <c:pt idx="81">
                  <c:v>47445</c:v>
                </c:pt>
                <c:pt idx="82">
                  <c:v>50262</c:v>
                </c:pt>
                <c:pt idx="83">
                  <c:v>51132</c:v>
                </c:pt>
                <c:pt idx="84">
                  <c:v>52308</c:v>
                </c:pt>
                <c:pt idx="85">
                  <c:v>55620</c:v>
                </c:pt>
                <c:pt idx="86">
                  <c:v>55708</c:v>
                </c:pt>
                <c:pt idx="87">
                  <c:v>58267</c:v>
                </c:pt>
                <c:pt idx="88">
                  <c:v>60845</c:v>
                </c:pt>
                <c:pt idx="89">
                  <c:v>62857</c:v>
                </c:pt>
                <c:pt idx="90">
                  <c:v>64844</c:v>
                </c:pt>
                <c:pt idx="91">
                  <c:v>64028</c:v>
                </c:pt>
                <c:pt idx="92">
                  <c:v>65123</c:v>
                </c:pt>
                <c:pt idx="93">
                  <c:v>66127</c:v>
                </c:pt>
                <c:pt idx="94">
                  <c:v>67188</c:v>
                </c:pt>
                <c:pt idx="95">
                  <c:v>66476</c:v>
                </c:pt>
                <c:pt idx="96">
                  <c:v>68563</c:v>
                </c:pt>
                <c:pt idx="97">
                  <c:v>64495</c:v>
                </c:pt>
                <c:pt idx="98">
                  <c:v>64502</c:v>
                </c:pt>
                <c:pt idx="99">
                  <c:v>62717</c:v>
                </c:pt>
                <c:pt idx="100">
                  <c:v>57718</c:v>
                </c:pt>
                <c:pt idx="101">
                  <c:v>43109</c:v>
                </c:pt>
                <c:pt idx="102">
                  <c:v>44150</c:v>
                </c:pt>
                <c:pt idx="103">
                  <c:v>43652</c:v>
                </c:pt>
                <c:pt idx="104">
                  <c:v>44412</c:v>
                </c:pt>
                <c:pt idx="105">
                  <c:v>48332</c:v>
                </c:pt>
                <c:pt idx="106">
                  <c:v>51942</c:v>
                </c:pt>
                <c:pt idx="107">
                  <c:v>51446</c:v>
                </c:pt>
                <c:pt idx="108">
                  <c:v>54849</c:v>
                </c:pt>
                <c:pt idx="109">
                  <c:v>54960</c:v>
                </c:pt>
                <c:pt idx="110">
                  <c:v>58424</c:v>
                </c:pt>
                <c:pt idx="111">
                  <c:v>56296</c:v>
                </c:pt>
                <c:pt idx="112">
                  <c:v>48271</c:v>
                </c:pt>
                <c:pt idx="113">
                  <c:v>45302</c:v>
                </c:pt>
                <c:pt idx="114">
                  <c:v>49366</c:v>
                </c:pt>
                <c:pt idx="115">
                  <c:v>50111</c:v>
                </c:pt>
                <c:pt idx="116">
                  <c:v>48300</c:v>
                </c:pt>
                <c:pt idx="117">
                  <c:v>48500</c:v>
                </c:pt>
                <c:pt idx="118">
                  <c:v>50640</c:v>
                </c:pt>
                <c:pt idx="119">
                  <c:v>51329</c:v>
                </c:pt>
                <c:pt idx="120">
                  <c:v>56439</c:v>
                </c:pt>
                <c:pt idx="121">
                  <c:v>56326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Kukorica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Munka1!$A$3:$A$124</c:f>
              <c:strCache>
                <c:ptCount val="122"/>
                <c:pt idx="0">
                  <c:v>2005. febr.</c:v>
                </c:pt>
                <c:pt idx="1">
                  <c:v>2005. márc.</c:v>
                </c:pt>
                <c:pt idx="2">
                  <c:v>2005. ápr.</c:v>
                </c:pt>
                <c:pt idx="3">
                  <c:v>2005. május</c:v>
                </c:pt>
                <c:pt idx="4">
                  <c:v>2005. június</c:v>
                </c:pt>
                <c:pt idx="5">
                  <c:v>2005. július</c:v>
                </c:pt>
                <c:pt idx="6">
                  <c:v>2005. aug.</c:v>
                </c:pt>
                <c:pt idx="7">
                  <c:v>2005.szepr.</c:v>
                </c:pt>
                <c:pt idx="8">
                  <c:v>2005. okt.</c:v>
                </c:pt>
                <c:pt idx="9">
                  <c:v>2005. nov.</c:v>
                </c:pt>
                <c:pt idx="10">
                  <c:v>2005. dec.</c:v>
                </c:pt>
                <c:pt idx="11">
                  <c:v>2006. jan.</c:v>
                </c:pt>
                <c:pt idx="12">
                  <c:v>2006. febr.</c:v>
                </c:pt>
                <c:pt idx="13">
                  <c:v>2006. márc.</c:v>
                </c:pt>
                <c:pt idx="14">
                  <c:v>2006. ápr.</c:v>
                </c:pt>
                <c:pt idx="15">
                  <c:v>2006. május</c:v>
                </c:pt>
                <c:pt idx="16">
                  <c:v>2006. június</c:v>
                </c:pt>
                <c:pt idx="17">
                  <c:v>2006. július</c:v>
                </c:pt>
                <c:pt idx="18">
                  <c:v>2006. aug.</c:v>
                </c:pt>
                <c:pt idx="19">
                  <c:v>2006. szept.</c:v>
                </c:pt>
                <c:pt idx="20">
                  <c:v>2006. okt.</c:v>
                </c:pt>
                <c:pt idx="21">
                  <c:v>2006. nov.</c:v>
                </c:pt>
                <c:pt idx="22">
                  <c:v>2006. dec.</c:v>
                </c:pt>
                <c:pt idx="23">
                  <c:v>2007. jan.</c:v>
                </c:pt>
                <c:pt idx="24">
                  <c:v>2007. febr.</c:v>
                </c:pt>
                <c:pt idx="25">
                  <c:v>2007. márc.</c:v>
                </c:pt>
                <c:pt idx="26">
                  <c:v>2007. ápr.</c:v>
                </c:pt>
                <c:pt idx="27">
                  <c:v>2007. május</c:v>
                </c:pt>
                <c:pt idx="28">
                  <c:v>2007. június</c:v>
                </c:pt>
                <c:pt idx="29">
                  <c:v>2007. július</c:v>
                </c:pt>
                <c:pt idx="30">
                  <c:v>2007. aug.</c:v>
                </c:pt>
                <c:pt idx="31">
                  <c:v>2007. szept.</c:v>
                </c:pt>
                <c:pt idx="32">
                  <c:v>2007. okt.</c:v>
                </c:pt>
                <c:pt idx="33">
                  <c:v>2007. nov.</c:v>
                </c:pt>
                <c:pt idx="34">
                  <c:v>2007. dec.</c:v>
                </c:pt>
                <c:pt idx="35">
                  <c:v>2008. jan.</c:v>
                </c:pt>
                <c:pt idx="36">
                  <c:v>2008. febr.</c:v>
                </c:pt>
                <c:pt idx="37">
                  <c:v>2008. márc.</c:v>
                </c:pt>
                <c:pt idx="38">
                  <c:v>2008. ápr</c:v>
                </c:pt>
                <c:pt idx="39">
                  <c:v>2008. május</c:v>
                </c:pt>
                <c:pt idx="40">
                  <c:v>2008. június</c:v>
                </c:pt>
                <c:pt idx="41">
                  <c:v>2008. július</c:v>
                </c:pt>
                <c:pt idx="42">
                  <c:v>2008. aug.</c:v>
                </c:pt>
                <c:pt idx="43">
                  <c:v>2008. szept.</c:v>
                </c:pt>
                <c:pt idx="44">
                  <c:v>2008. okt.</c:v>
                </c:pt>
                <c:pt idx="45">
                  <c:v>2008. nov.</c:v>
                </c:pt>
                <c:pt idx="46">
                  <c:v>2008. dec.</c:v>
                </c:pt>
                <c:pt idx="47">
                  <c:v>2009. jan.</c:v>
                </c:pt>
                <c:pt idx="48">
                  <c:v>2009. febr.</c:v>
                </c:pt>
                <c:pt idx="49">
                  <c:v>2009. márc.</c:v>
                </c:pt>
                <c:pt idx="50">
                  <c:v>2009. ápr.</c:v>
                </c:pt>
                <c:pt idx="51">
                  <c:v>2009. május</c:v>
                </c:pt>
                <c:pt idx="52">
                  <c:v>2009. június</c:v>
                </c:pt>
                <c:pt idx="53">
                  <c:v>2009. július</c:v>
                </c:pt>
                <c:pt idx="54">
                  <c:v>2009. aug.</c:v>
                </c:pt>
                <c:pt idx="55">
                  <c:v>2009. szept.</c:v>
                </c:pt>
                <c:pt idx="56">
                  <c:v>2009. okt.</c:v>
                </c:pt>
                <c:pt idx="57">
                  <c:v>2009. nov.</c:v>
                </c:pt>
                <c:pt idx="58">
                  <c:v>2009. dec.</c:v>
                </c:pt>
                <c:pt idx="59">
                  <c:v>2010. jan.</c:v>
                </c:pt>
                <c:pt idx="60">
                  <c:v>2010. febr.</c:v>
                </c:pt>
                <c:pt idx="61">
                  <c:v>2010. márc</c:v>
                </c:pt>
                <c:pt idx="62">
                  <c:v>2010. ápr.</c:v>
                </c:pt>
                <c:pt idx="63">
                  <c:v>2010. május</c:v>
                </c:pt>
                <c:pt idx="64">
                  <c:v>2010. június</c:v>
                </c:pt>
                <c:pt idx="65">
                  <c:v>2010. július</c:v>
                </c:pt>
                <c:pt idx="66">
                  <c:v>2010. aug.</c:v>
                </c:pt>
                <c:pt idx="67">
                  <c:v>2010. szept.</c:v>
                </c:pt>
                <c:pt idx="68">
                  <c:v>2010. okt.</c:v>
                </c:pt>
                <c:pt idx="69">
                  <c:v>2010. nov.</c:v>
                </c:pt>
                <c:pt idx="70">
                  <c:v>2010. dec.</c:v>
                </c:pt>
                <c:pt idx="71">
                  <c:v>2011. jan.</c:v>
                </c:pt>
                <c:pt idx="72">
                  <c:v>2011. febr.</c:v>
                </c:pt>
                <c:pt idx="73">
                  <c:v>2011. márc.</c:v>
                </c:pt>
                <c:pt idx="74">
                  <c:v>2011. ápr.</c:v>
                </c:pt>
                <c:pt idx="75">
                  <c:v>2011. május</c:v>
                </c:pt>
                <c:pt idx="76">
                  <c:v>2011. június</c:v>
                </c:pt>
                <c:pt idx="77">
                  <c:v>2011. július</c:v>
                </c:pt>
                <c:pt idx="78">
                  <c:v>2011. aug.</c:v>
                </c:pt>
                <c:pt idx="79">
                  <c:v>2011. szept.</c:v>
                </c:pt>
                <c:pt idx="80">
                  <c:v>2011. okt.</c:v>
                </c:pt>
                <c:pt idx="81">
                  <c:v>2011. nov.</c:v>
                </c:pt>
                <c:pt idx="82">
                  <c:v>2011. dec.</c:v>
                </c:pt>
                <c:pt idx="83">
                  <c:v>2012. jan.</c:v>
                </c:pt>
                <c:pt idx="84">
                  <c:v>2012. febr.</c:v>
                </c:pt>
                <c:pt idx="85">
                  <c:v>2012. márc</c:v>
                </c:pt>
                <c:pt idx="86">
                  <c:v>2012. ápr.</c:v>
                </c:pt>
                <c:pt idx="87">
                  <c:v>2012. május</c:v>
                </c:pt>
                <c:pt idx="88">
                  <c:v>2012. június</c:v>
                </c:pt>
                <c:pt idx="89">
                  <c:v>2012. július</c:v>
                </c:pt>
                <c:pt idx="90">
                  <c:v>2012. aug.</c:v>
                </c:pt>
                <c:pt idx="91">
                  <c:v>2012. szept.</c:v>
                </c:pt>
                <c:pt idx="92">
                  <c:v>2012. okt.</c:v>
                </c:pt>
                <c:pt idx="93">
                  <c:v>2012. nov.</c:v>
                </c:pt>
                <c:pt idx="94">
                  <c:v>2012. dec.</c:v>
                </c:pt>
                <c:pt idx="95">
                  <c:v>2013. jan.</c:v>
                </c:pt>
                <c:pt idx="96">
                  <c:v>2013. febr.</c:v>
                </c:pt>
                <c:pt idx="97">
                  <c:v>2013. márc.</c:v>
                </c:pt>
                <c:pt idx="98">
                  <c:v>2013. ápr.</c:v>
                </c:pt>
                <c:pt idx="99">
                  <c:v>2013. május</c:v>
                </c:pt>
                <c:pt idx="100">
                  <c:v>2013. június</c:v>
                </c:pt>
                <c:pt idx="101">
                  <c:v>2013. július</c:v>
                </c:pt>
                <c:pt idx="102">
                  <c:v>2013. aug.</c:v>
                </c:pt>
                <c:pt idx="103">
                  <c:v>2013. szept.</c:v>
                </c:pt>
                <c:pt idx="104">
                  <c:v>2013. okt.</c:v>
                </c:pt>
                <c:pt idx="105">
                  <c:v>2013. nov.</c:v>
                </c:pt>
                <c:pt idx="106">
                  <c:v>2013. dec.</c:v>
                </c:pt>
                <c:pt idx="107">
                  <c:v>2014. jan.</c:v>
                </c:pt>
                <c:pt idx="108">
                  <c:v>2014. febr.</c:v>
                </c:pt>
                <c:pt idx="109">
                  <c:v>2014. márc.</c:v>
                </c:pt>
                <c:pt idx="110">
                  <c:v>2014. ápr.</c:v>
                </c:pt>
                <c:pt idx="111">
                  <c:v>2014. május</c:v>
                </c:pt>
                <c:pt idx="112">
                  <c:v>2014. június</c:v>
                </c:pt>
                <c:pt idx="113">
                  <c:v>2014. július</c:v>
                </c:pt>
                <c:pt idx="114">
                  <c:v>2014. aug.</c:v>
                </c:pt>
                <c:pt idx="115">
                  <c:v>2014. szept.</c:v>
                </c:pt>
                <c:pt idx="116">
                  <c:v>2014. okt.</c:v>
                </c:pt>
                <c:pt idx="117">
                  <c:v>2014. nov.</c:v>
                </c:pt>
                <c:pt idx="118">
                  <c:v>2014. dec.</c:v>
                </c:pt>
                <c:pt idx="119">
                  <c:v>2015. jan.</c:v>
                </c:pt>
                <c:pt idx="120">
                  <c:v>2015. febr.</c:v>
                </c:pt>
                <c:pt idx="121">
                  <c:v>2015. márc.</c:v>
                </c:pt>
              </c:strCache>
            </c:strRef>
          </c:cat>
          <c:val>
            <c:numRef>
              <c:f>Munka1!$C$3:$C$124</c:f>
              <c:numCache>
                <c:formatCode>General</c:formatCode>
                <c:ptCount val="122"/>
                <c:pt idx="0">
                  <c:v>21172</c:v>
                </c:pt>
                <c:pt idx="1">
                  <c:v>21863</c:v>
                </c:pt>
                <c:pt idx="2">
                  <c:v>23245</c:v>
                </c:pt>
                <c:pt idx="3">
                  <c:v>22079</c:v>
                </c:pt>
                <c:pt idx="4">
                  <c:v>23505</c:v>
                </c:pt>
                <c:pt idx="5">
                  <c:v>23502</c:v>
                </c:pt>
                <c:pt idx="6">
                  <c:v>24658</c:v>
                </c:pt>
                <c:pt idx="7">
                  <c:v>22968</c:v>
                </c:pt>
                <c:pt idx="8">
                  <c:v>19951</c:v>
                </c:pt>
                <c:pt idx="9">
                  <c:v>20010</c:v>
                </c:pt>
                <c:pt idx="10">
                  <c:v>21380</c:v>
                </c:pt>
                <c:pt idx="11">
                  <c:v>22976</c:v>
                </c:pt>
                <c:pt idx="12">
                  <c:v>23495</c:v>
                </c:pt>
                <c:pt idx="13">
                  <c:v>24027</c:v>
                </c:pt>
                <c:pt idx="14">
                  <c:v>24687</c:v>
                </c:pt>
                <c:pt idx="15">
                  <c:v>25425</c:v>
                </c:pt>
                <c:pt idx="16">
                  <c:v>26261</c:v>
                </c:pt>
                <c:pt idx="17">
                  <c:v>27345</c:v>
                </c:pt>
                <c:pt idx="18">
                  <c:v>26563</c:v>
                </c:pt>
                <c:pt idx="19">
                  <c:v>27886</c:v>
                </c:pt>
                <c:pt idx="20">
                  <c:v>26303</c:v>
                </c:pt>
                <c:pt idx="21">
                  <c:v>26630</c:v>
                </c:pt>
                <c:pt idx="22">
                  <c:v>27270</c:v>
                </c:pt>
                <c:pt idx="23">
                  <c:v>30962</c:v>
                </c:pt>
                <c:pt idx="24">
                  <c:v>30391</c:v>
                </c:pt>
                <c:pt idx="25">
                  <c:v>30728</c:v>
                </c:pt>
                <c:pt idx="26">
                  <c:v>29224</c:v>
                </c:pt>
                <c:pt idx="27">
                  <c:v>29902</c:v>
                </c:pt>
                <c:pt idx="28">
                  <c:v>32198</c:v>
                </c:pt>
                <c:pt idx="29">
                  <c:v>33994</c:v>
                </c:pt>
                <c:pt idx="30">
                  <c:v>52694</c:v>
                </c:pt>
                <c:pt idx="31">
                  <c:v>58476</c:v>
                </c:pt>
                <c:pt idx="32">
                  <c:v>50120</c:v>
                </c:pt>
                <c:pt idx="33">
                  <c:v>52655</c:v>
                </c:pt>
                <c:pt idx="34">
                  <c:v>50322</c:v>
                </c:pt>
                <c:pt idx="35">
                  <c:v>52010</c:v>
                </c:pt>
                <c:pt idx="36">
                  <c:v>52180</c:v>
                </c:pt>
                <c:pt idx="37">
                  <c:v>51520</c:v>
                </c:pt>
                <c:pt idx="38">
                  <c:v>49046</c:v>
                </c:pt>
                <c:pt idx="39">
                  <c:v>48000</c:v>
                </c:pt>
                <c:pt idx="40">
                  <c:v>46000</c:v>
                </c:pt>
                <c:pt idx="41">
                  <c:v>38949</c:v>
                </c:pt>
                <c:pt idx="42" formatCode="#,##0">
                  <c:v>34598</c:v>
                </c:pt>
                <c:pt idx="43" formatCode="#,##0">
                  <c:v>25203</c:v>
                </c:pt>
                <c:pt idx="44" formatCode="#,##0">
                  <c:v>23131</c:v>
                </c:pt>
                <c:pt idx="45" formatCode="#,##0">
                  <c:v>21074</c:v>
                </c:pt>
                <c:pt idx="46" formatCode="#,##0">
                  <c:v>21300</c:v>
                </c:pt>
                <c:pt idx="47" formatCode="#,##0">
                  <c:v>22900</c:v>
                </c:pt>
                <c:pt idx="48" formatCode="#,##0">
                  <c:v>28000</c:v>
                </c:pt>
                <c:pt idx="49" formatCode="#,##0">
                  <c:v>28406</c:v>
                </c:pt>
                <c:pt idx="50" formatCode="#,##0">
                  <c:v>30036</c:v>
                </c:pt>
                <c:pt idx="51" formatCode="#,##0">
                  <c:v>36706</c:v>
                </c:pt>
                <c:pt idx="52" formatCode="#,##0">
                  <c:v>38506</c:v>
                </c:pt>
                <c:pt idx="53" formatCode="#,##0">
                  <c:v>35077</c:v>
                </c:pt>
                <c:pt idx="54" formatCode="#,##0">
                  <c:v>31114</c:v>
                </c:pt>
                <c:pt idx="55" formatCode="#,##0">
                  <c:v>23036</c:v>
                </c:pt>
                <c:pt idx="56" formatCode="#,##0">
                  <c:v>23382</c:v>
                </c:pt>
                <c:pt idx="57" formatCode="#,##0">
                  <c:v>26244</c:v>
                </c:pt>
                <c:pt idx="58" formatCode="#,##0">
                  <c:v>27145</c:v>
                </c:pt>
                <c:pt idx="59" formatCode="#,##0">
                  <c:v>28145</c:v>
                </c:pt>
                <c:pt idx="60" formatCode="#,##0">
                  <c:v>30204</c:v>
                </c:pt>
                <c:pt idx="61" formatCode="#,##0">
                  <c:v>30151</c:v>
                </c:pt>
                <c:pt idx="62" formatCode="#,##0">
                  <c:v>30126</c:v>
                </c:pt>
                <c:pt idx="63" formatCode="#,##0">
                  <c:v>33026</c:v>
                </c:pt>
                <c:pt idx="64" formatCode="#,##0">
                  <c:v>35799</c:v>
                </c:pt>
                <c:pt idx="65" formatCode="#,##0">
                  <c:v>38600</c:v>
                </c:pt>
                <c:pt idx="66" formatCode="#,##0">
                  <c:v>41075</c:v>
                </c:pt>
                <c:pt idx="67" formatCode="#,##0">
                  <c:v>43334</c:v>
                </c:pt>
                <c:pt idx="68" formatCode="#,##0">
                  <c:v>44618</c:v>
                </c:pt>
                <c:pt idx="69" formatCode="#,##0">
                  <c:v>41699</c:v>
                </c:pt>
                <c:pt idx="70" formatCode="#,##0">
                  <c:v>46368</c:v>
                </c:pt>
                <c:pt idx="71" formatCode="#,##0">
                  <c:v>64100</c:v>
                </c:pt>
                <c:pt idx="72" formatCode="#,##0">
                  <c:v>57077</c:v>
                </c:pt>
                <c:pt idx="73" formatCode="#,##0">
                  <c:v>56832</c:v>
                </c:pt>
                <c:pt idx="74" formatCode="#,##0">
                  <c:v>56153</c:v>
                </c:pt>
                <c:pt idx="75" formatCode="#,##0">
                  <c:v>57960</c:v>
                </c:pt>
                <c:pt idx="76" formatCode="#,##0">
                  <c:v>60973</c:v>
                </c:pt>
                <c:pt idx="77" formatCode="#,##0">
                  <c:v>56963</c:v>
                </c:pt>
                <c:pt idx="78" formatCode="#,##0">
                  <c:v>55155</c:v>
                </c:pt>
                <c:pt idx="79" formatCode="#,##0">
                  <c:v>48072</c:v>
                </c:pt>
                <c:pt idx="80" formatCode="#,##0">
                  <c:v>46689</c:v>
                </c:pt>
                <c:pt idx="81" formatCode="#,##0">
                  <c:v>47807</c:v>
                </c:pt>
                <c:pt idx="82" formatCode="#,##0">
                  <c:v>44604</c:v>
                </c:pt>
                <c:pt idx="83" formatCode="#,##0">
                  <c:v>47815</c:v>
                </c:pt>
                <c:pt idx="84" formatCode="#,##0">
                  <c:v>48608</c:v>
                </c:pt>
                <c:pt idx="85" formatCode="#,##0">
                  <c:v>48948</c:v>
                </c:pt>
                <c:pt idx="86" formatCode="#,##0">
                  <c:v>50986</c:v>
                </c:pt>
                <c:pt idx="87" formatCode="#,##0">
                  <c:v>50573</c:v>
                </c:pt>
                <c:pt idx="88" formatCode="#,##0">
                  <c:v>50795</c:v>
                </c:pt>
                <c:pt idx="89" formatCode="#,##0">
                  <c:v>54651</c:v>
                </c:pt>
                <c:pt idx="90" formatCode="#,##0">
                  <c:v>63313</c:v>
                </c:pt>
                <c:pt idx="91" formatCode="#,##0">
                  <c:v>57571</c:v>
                </c:pt>
                <c:pt idx="92" formatCode="#,##0">
                  <c:v>64699</c:v>
                </c:pt>
                <c:pt idx="93" formatCode="#,##0">
                  <c:v>63749</c:v>
                </c:pt>
                <c:pt idx="94" formatCode="#,##0">
                  <c:v>63152</c:v>
                </c:pt>
                <c:pt idx="95" formatCode="#,##0">
                  <c:v>62354</c:v>
                </c:pt>
                <c:pt idx="96" formatCode="#,##0">
                  <c:v>61343</c:v>
                </c:pt>
                <c:pt idx="97" formatCode="#,##0">
                  <c:v>59989</c:v>
                </c:pt>
                <c:pt idx="98" formatCode="#,##0">
                  <c:v>59123</c:v>
                </c:pt>
                <c:pt idx="99" formatCode="#,##0">
                  <c:v>60573</c:v>
                </c:pt>
                <c:pt idx="100" formatCode="#,##0">
                  <c:v>56846</c:v>
                </c:pt>
                <c:pt idx="101" formatCode="#,##0">
                  <c:v>44590</c:v>
                </c:pt>
                <c:pt idx="102" formatCode="#,##0">
                  <c:v>47516</c:v>
                </c:pt>
                <c:pt idx="103" formatCode="#,##0">
                  <c:v>44617</c:v>
                </c:pt>
                <c:pt idx="104" formatCode="#,##0">
                  <c:v>38222</c:v>
                </c:pt>
                <c:pt idx="105" formatCode="#,##0">
                  <c:v>41131</c:v>
                </c:pt>
                <c:pt idx="106" formatCode="#,##0">
                  <c:v>42037</c:v>
                </c:pt>
                <c:pt idx="107" formatCode="#,##0">
                  <c:v>42986</c:v>
                </c:pt>
                <c:pt idx="108" formatCode="#,##0">
                  <c:v>46615</c:v>
                </c:pt>
                <c:pt idx="109" formatCode="#,##0">
                  <c:v>46768</c:v>
                </c:pt>
                <c:pt idx="110" formatCode="#,##0">
                  <c:v>50120</c:v>
                </c:pt>
                <c:pt idx="111" formatCode="#,##0">
                  <c:v>50669</c:v>
                </c:pt>
                <c:pt idx="112" formatCode="#,##0">
                  <c:v>47456</c:v>
                </c:pt>
                <c:pt idx="113" formatCode="#,##0">
                  <c:v>48805</c:v>
                </c:pt>
                <c:pt idx="114" formatCode="#,##0">
                  <c:v>48721</c:v>
                </c:pt>
                <c:pt idx="115" formatCode="#,##0">
                  <c:v>45487</c:v>
                </c:pt>
                <c:pt idx="116" formatCode="#,##0">
                  <c:v>35469</c:v>
                </c:pt>
                <c:pt idx="117" formatCode="#,##0">
                  <c:v>36135</c:v>
                </c:pt>
                <c:pt idx="118" formatCode="#,##0">
                  <c:v>37248</c:v>
                </c:pt>
                <c:pt idx="119" formatCode="#,##0">
                  <c:v>37925</c:v>
                </c:pt>
                <c:pt idx="120" formatCode="#,##0">
                  <c:v>37691</c:v>
                </c:pt>
                <c:pt idx="121" formatCode="#,##0">
                  <c:v>37997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Intervenciós ár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Munka1!$A$3:$A$124</c:f>
              <c:strCache>
                <c:ptCount val="122"/>
                <c:pt idx="0">
                  <c:v>2005. febr.</c:v>
                </c:pt>
                <c:pt idx="1">
                  <c:v>2005. márc.</c:v>
                </c:pt>
                <c:pt idx="2">
                  <c:v>2005. ápr.</c:v>
                </c:pt>
                <c:pt idx="3">
                  <c:v>2005. május</c:v>
                </c:pt>
                <c:pt idx="4">
                  <c:v>2005. június</c:v>
                </c:pt>
                <c:pt idx="5">
                  <c:v>2005. július</c:v>
                </c:pt>
                <c:pt idx="6">
                  <c:v>2005. aug.</c:v>
                </c:pt>
                <c:pt idx="7">
                  <c:v>2005.szepr.</c:v>
                </c:pt>
                <c:pt idx="8">
                  <c:v>2005. okt.</c:v>
                </c:pt>
                <c:pt idx="9">
                  <c:v>2005. nov.</c:v>
                </c:pt>
                <c:pt idx="10">
                  <c:v>2005. dec.</c:v>
                </c:pt>
                <c:pt idx="11">
                  <c:v>2006. jan.</c:v>
                </c:pt>
                <c:pt idx="12">
                  <c:v>2006. febr.</c:v>
                </c:pt>
                <c:pt idx="13">
                  <c:v>2006. márc.</c:v>
                </c:pt>
                <c:pt idx="14">
                  <c:v>2006. ápr.</c:v>
                </c:pt>
                <c:pt idx="15">
                  <c:v>2006. május</c:v>
                </c:pt>
                <c:pt idx="16">
                  <c:v>2006. június</c:v>
                </c:pt>
                <c:pt idx="17">
                  <c:v>2006. július</c:v>
                </c:pt>
                <c:pt idx="18">
                  <c:v>2006. aug.</c:v>
                </c:pt>
                <c:pt idx="19">
                  <c:v>2006. szept.</c:v>
                </c:pt>
                <c:pt idx="20">
                  <c:v>2006. okt.</c:v>
                </c:pt>
                <c:pt idx="21">
                  <c:v>2006. nov.</c:v>
                </c:pt>
                <c:pt idx="22">
                  <c:v>2006. dec.</c:v>
                </c:pt>
                <c:pt idx="23">
                  <c:v>2007. jan.</c:v>
                </c:pt>
                <c:pt idx="24">
                  <c:v>2007. febr.</c:v>
                </c:pt>
                <c:pt idx="25">
                  <c:v>2007. márc.</c:v>
                </c:pt>
                <c:pt idx="26">
                  <c:v>2007. ápr.</c:v>
                </c:pt>
                <c:pt idx="27">
                  <c:v>2007. május</c:v>
                </c:pt>
                <c:pt idx="28">
                  <c:v>2007. június</c:v>
                </c:pt>
                <c:pt idx="29">
                  <c:v>2007. július</c:v>
                </c:pt>
                <c:pt idx="30">
                  <c:v>2007. aug.</c:v>
                </c:pt>
                <c:pt idx="31">
                  <c:v>2007. szept.</c:v>
                </c:pt>
                <c:pt idx="32">
                  <c:v>2007. okt.</c:v>
                </c:pt>
                <c:pt idx="33">
                  <c:v>2007. nov.</c:v>
                </c:pt>
                <c:pt idx="34">
                  <c:v>2007. dec.</c:v>
                </c:pt>
                <c:pt idx="35">
                  <c:v>2008. jan.</c:v>
                </c:pt>
                <c:pt idx="36">
                  <c:v>2008. febr.</c:v>
                </c:pt>
                <c:pt idx="37">
                  <c:v>2008. márc.</c:v>
                </c:pt>
                <c:pt idx="38">
                  <c:v>2008. ápr</c:v>
                </c:pt>
                <c:pt idx="39">
                  <c:v>2008. május</c:v>
                </c:pt>
                <c:pt idx="40">
                  <c:v>2008. június</c:v>
                </c:pt>
                <c:pt idx="41">
                  <c:v>2008. július</c:v>
                </c:pt>
                <c:pt idx="42">
                  <c:v>2008. aug.</c:v>
                </c:pt>
                <c:pt idx="43">
                  <c:v>2008. szept.</c:v>
                </c:pt>
                <c:pt idx="44">
                  <c:v>2008. okt.</c:v>
                </c:pt>
                <c:pt idx="45">
                  <c:v>2008. nov.</c:v>
                </c:pt>
                <c:pt idx="46">
                  <c:v>2008. dec.</c:v>
                </c:pt>
                <c:pt idx="47">
                  <c:v>2009. jan.</c:v>
                </c:pt>
                <c:pt idx="48">
                  <c:v>2009. febr.</c:v>
                </c:pt>
                <c:pt idx="49">
                  <c:v>2009. márc.</c:v>
                </c:pt>
                <c:pt idx="50">
                  <c:v>2009. ápr.</c:v>
                </c:pt>
                <c:pt idx="51">
                  <c:v>2009. május</c:v>
                </c:pt>
                <c:pt idx="52">
                  <c:v>2009. június</c:v>
                </c:pt>
                <c:pt idx="53">
                  <c:v>2009. július</c:v>
                </c:pt>
                <c:pt idx="54">
                  <c:v>2009. aug.</c:v>
                </c:pt>
                <c:pt idx="55">
                  <c:v>2009. szept.</c:v>
                </c:pt>
                <c:pt idx="56">
                  <c:v>2009. okt.</c:v>
                </c:pt>
                <c:pt idx="57">
                  <c:v>2009. nov.</c:v>
                </c:pt>
                <c:pt idx="58">
                  <c:v>2009. dec.</c:v>
                </c:pt>
                <c:pt idx="59">
                  <c:v>2010. jan.</c:v>
                </c:pt>
                <c:pt idx="60">
                  <c:v>2010. febr.</c:v>
                </c:pt>
                <c:pt idx="61">
                  <c:v>2010. márc</c:v>
                </c:pt>
                <c:pt idx="62">
                  <c:v>2010. ápr.</c:v>
                </c:pt>
                <c:pt idx="63">
                  <c:v>2010. május</c:v>
                </c:pt>
                <c:pt idx="64">
                  <c:v>2010. június</c:v>
                </c:pt>
                <c:pt idx="65">
                  <c:v>2010. július</c:v>
                </c:pt>
                <c:pt idx="66">
                  <c:v>2010. aug.</c:v>
                </c:pt>
                <c:pt idx="67">
                  <c:v>2010. szept.</c:v>
                </c:pt>
                <c:pt idx="68">
                  <c:v>2010. okt.</c:v>
                </c:pt>
                <c:pt idx="69">
                  <c:v>2010. nov.</c:v>
                </c:pt>
                <c:pt idx="70">
                  <c:v>2010. dec.</c:v>
                </c:pt>
                <c:pt idx="71">
                  <c:v>2011. jan.</c:v>
                </c:pt>
                <c:pt idx="72">
                  <c:v>2011. febr.</c:v>
                </c:pt>
                <c:pt idx="73">
                  <c:v>2011. márc.</c:v>
                </c:pt>
                <c:pt idx="74">
                  <c:v>2011. ápr.</c:v>
                </c:pt>
                <c:pt idx="75">
                  <c:v>2011. május</c:v>
                </c:pt>
                <c:pt idx="76">
                  <c:v>2011. június</c:v>
                </c:pt>
                <c:pt idx="77">
                  <c:v>2011. július</c:v>
                </c:pt>
                <c:pt idx="78">
                  <c:v>2011. aug.</c:v>
                </c:pt>
                <c:pt idx="79">
                  <c:v>2011. szept.</c:v>
                </c:pt>
                <c:pt idx="80">
                  <c:v>2011. okt.</c:v>
                </c:pt>
                <c:pt idx="81">
                  <c:v>2011. nov.</c:v>
                </c:pt>
                <c:pt idx="82">
                  <c:v>2011. dec.</c:v>
                </c:pt>
                <c:pt idx="83">
                  <c:v>2012. jan.</c:v>
                </c:pt>
                <c:pt idx="84">
                  <c:v>2012. febr.</c:v>
                </c:pt>
                <c:pt idx="85">
                  <c:v>2012. márc</c:v>
                </c:pt>
                <c:pt idx="86">
                  <c:v>2012. ápr.</c:v>
                </c:pt>
                <c:pt idx="87">
                  <c:v>2012. május</c:v>
                </c:pt>
                <c:pt idx="88">
                  <c:v>2012. június</c:v>
                </c:pt>
                <c:pt idx="89">
                  <c:v>2012. július</c:v>
                </c:pt>
                <c:pt idx="90">
                  <c:v>2012. aug.</c:v>
                </c:pt>
                <c:pt idx="91">
                  <c:v>2012. szept.</c:v>
                </c:pt>
                <c:pt idx="92">
                  <c:v>2012. okt.</c:v>
                </c:pt>
                <c:pt idx="93">
                  <c:v>2012. nov.</c:v>
                </c:pt>
                <c:pt idx="94">
                  <c:v>2012. dec.</c:v>
                </c:pt>
                <c:pt idx="95">
                  <c:v>2013. jan.</c:v>
                </c:pt>
                <c:pt idx="96">
                  <c:v>2013. febr.</c:v>
                </c:pt>
                <c:pt idx="97">
                  <c:v>2013. márc.</c:v>
                </c:pt>
                <c:pt idx="98">
                  <c:v>2013. ápr.</c:v>
                </c:pt>
                <c:pt idx="99">
                  <c:v>2013. május</c:v>
                </c:pt>
                <c:pt idx="100">
                  <c:v>2013. június</c:v>
                </c:pt>
                <c:pt idx="101">
                  <c:v>2013. július</c:v>
                </c:pt>
                <c:pt idx="102">
                  <c:v>2013. aug.</c:v>
                </c:pt>
                <c:pt idx="103">
                  <c:v>2013. szept.</c:v>
                </c:pt>
                <c:pt idx="104">
                  <c:v>2013. okt.</c:v>
                </c:pt>
                <c:pt idx="105">
                  <c:v>2013. nov.</c:v>
                </c:pt>
                <c:pt idx="106">
                  <c:v>2013. dec.</c:v>
                </c:pt>
                <c:pt idx="107">
                  <c:v>2014. jan.</c:v>
                </c:pt>
                <c:pt idx="108">
                  <c:v>2014. febr.</c:v>
                </c:pt>
                <c:pt idx="109">
                  <c:v>2014. márc.</c:v>
                </c:pt>
                <c:pt idx="110">
                  <c:v>2014. ápr.</c:v>
                </c:pt>
                <c:pt idx="111">
                  <c:v>2014. május</c:v>
                </c:pt>
                <c:pt idx="112">
                  <c:v>2014. június</c:v>
                </c:pt>
                <c:pt idx="113">
                  <c:v>2014. július</c:v>
                </c:pt>
                <c:pt idx="114">
                  <c:v>2014. aug.</c:v>
                </c:pt>
                <c:pt idx="115">
                  <c:v>2014. szept.</c:v>
                </c:pt>
                <c:pt idx="116">
                  <c:v>2014. okt.</c:v>
                </c:pt>
                <c:pt idx="117">
                  <c:v>2014. nov.</c:v>
                </c:pt>
                <c:pt idx="118">
                  <c:v>2014. dec.</c:v>
                </c:pt>
                <c:pt idx="119">
                  <c:v>2015. jan.</c:v>
                </c:pt>
                <c:pt idx="120">
                  <c:v>2015. febr.</c:v>
                </c:pt>
                <c:pt idx="121">
                  <c:v>2015. márc.</c:v>
                </c:pt>
              </c:strCache>
            </c:strRef>
          </c:cat>
          <c:val>
            <c:numRef>
              <c:f>Munka1!$D$3:$D$124</c:f>
              <c:numCache>
                <c:formatCode>General</c:formatCode>
                <c:ptCount val="122"/>
                <c:pt idx="0">
                  <c:v>25125</c:v>
                </c:pt>
                <c:pt idx="1">
                  <c:v>25125</c:v>
                </c:pt>
                <c:pt idx="2">
                  <c:v>25125</c:v>
                </c:pt>
                <c:pt idx="3">
                  <c:v>25125</c:v>
                </c:pt>
                <c:pt idx="4">
                  <c:v>25125</c:v>
                </c:pt>
                <c:pt idx="5">
                  <c:v>25192</c:v>
                </c:pt>
                <c:pt idx="6">
                  <c:v>25192</c:v>
                </c:pt>
                <c:pt idx="7">
                  <c:v>25192</c:v>
                </c:pt>
                <c:pt idx="8">
                  <c:v>25192</c:v>
                </c:pt>
                <c:pt idx="9">
                  <c:v>25192</c:v>
                </c:pt>
                <c:pt idx="10">
                  <c:v>25192</c:v>
                </c:pt>
                <c:pt idx="11">
                  <c:v>26396</c:v>
                </c:pt>
                <c:pt idx="12">
                  <c:v>26396</c:v>
                </c:pt>
                <c:pt idx="13">
                  <c:v>26396</c:v>
                </c:pt>
                <c:pt idx="14">
                  <c:v>26396</c:v>
                </c:pt>
                <c:pt idx="15">
                  <c:v>26396</c:v>
                </c:pt>
                <c:pt idx="16">
                  <c:v>26396</c:v>
                </c:pt>
                <c:pt idx="17">
                  <c:v>27151</c:v>
                </c:pt>
                <c:pt idx="18">
                  <c:v>27151</c:v>
                </c:pt>
                <c:pt idx="19">
                  <c:v>27151</c:v>
                </c:pt>
                <c:pt idx="20">
                  <c:v>27151</c:v>
                </c:pt>
                <c:pt idx="21">
                  <c:v>27151</c:v>
                </c:pt>
                <c:pt idx="22">
                  <c:v>27151</c:v>
                </c:pt>
                <c:pt idx="23">
                  <c:v>25363</c:v>
                </c:pt>
                <c:pt idx="24">
                  <c:v>25363</c:v>
                </c:pt>
                <c:pt idx="25">
                  <c:v>25363</c:v>
                </c:pt>
                <c:pt idx="26">
                  <c:v>25363</c:v>
                </c:pt>
                <c:pt idx="27">
                  <c:v>25363</c:v>
                </c:pt>
                <c:pt idx="28">
                  <c:v>25363</c:v>
                </c:pt>
                <c:pt idx="29">
                  <c:v>25563</c:v>
                </c:pt>
                <c:pt idx="30">
                  <c:v>25563</c:v>
                </c:pt>
                <c:pt idx="31">
                  <c:v>25563</c:v>
                </c:pt>
                <c:pt idx="32">
                  <c:v>25563</c:v>
                </c:pt>
                <c:pt idx="33">
                  <c:v>25563</c:v>
                </c:pt>
                <c:pt idx="34">
                  <c:v>25563</c:v>
                </c:pt>
                <c:pt idx="35">
                  <c:v>25690</c:v>
                </c:pt>
                <c:pt idx="36">
                  <c:v>25690</c:v>
                </c:pt>
                <c:pt idx="37">
                  <c:v>25690</c:v>
                </c:pt>
                <c:pt idx="38">
                  <c:v>25690</c:v>
                </c:pt>
                <c:pt idx="39">
                  <c:v>25690</c:v>
                </c:pt>
                <c:pt idx="40">
                  <c:v>25690</c:v>
                </c:pt>
                <c:pt idx="41">
                  <c:v>25277</c:v>
                </c:pt>
                <c:pt idx="42">
                  <c:v>25277</c:v>
                </c:pt>
                <c:pt idx="43">
                  <c:v>25277</c:v>
                </c:pt>
                <c:pt idx="44">
                  <c:v>25277</c:v>
                </c:pt>
                <c:pt idx="45">
                  <c:v>25277</c:v>
                </c:pt>
                <c:pt idx="46">
                  <c:v>25277</c:v>
                </c:pt>
                <c:pt idx="47">
                  <c:v>29380</c:v>
                </c:pt>
                <c:pt idx="48">
                  <c:v>29380</c:v>
                </c:pt>
                <c:pt idx="49">
                  <c:v>29380</c:v>
                </c:pt>
                <c:pt idx="50">
                  <c:v>29380</c:v>
                </c:pt>
                <c:pt idx="51">
                  <c:v>29380</c:v>
                </c:pt>
                <c:pt idx="52">
                  <c:v>29380</c:v>
                </c:pt>
                <c:pt idx="53">
                  <c:v>27466</c:v>
                </c:pt>
                <c:pt idx="54">
                  <c:v>27466</c:v>
                </c:pt>
                <c:pt idx="55">
                  <c:v>27466</c:v>
                </c:pt>
                <c:pt idx="56">
                  <c:v>27466</c:v>
                </c:pt>
                <c:pt idx="57">
                  <c:v>27466</c:v>
                </c:pt>
                <c:pt idx="58">
                  <c:v>27466</c:v>
                </c:pt>
                <c:pt idx="59">
                  <c:v>27525</c:v>
                </c:pt>
                <c:pt idx="60">
                  <c:v>27525</c:v>
                </c:pt>
                <c:pt idx="61">
                  <c:v>27525</c:v>
                </c:pt>
                <c:pt idx="62">
                  <c:v>27525</c:v>
                </c:pt>
                <c:pt idx="63">
                  <c:v>27525</c:v>
                </c:pt>
                <c:pt idx="64">
                  <c:v>27525</c:v>
                </c:pt>
                <c:pt idx="65">
                  <c:v>28276</c:v>
                </c:pt>
                <c:pt idx="66">
                  <c:v>28276</c:v>
                </c:pt>
                <c:pt idx="67">
                  <c:v>28276</c:v>
                </c:pt>
                <c:pt idx="68">
                  <c:v>28276</c:v>
                </c:pt>
                <c:pt idx="69">
                  <c:v>28276</c:v>
                </c:pt>
                <c:pt idx="70">
                  <c:v>28276</c:v>
                </c:pt>
                <c:pt idx="71">
                  <c:v>27280</c:v>
                </c:pt>
                <c:pt idx="72">
                  <c:v>27280</c:v>
                </c:pt>
                <c:pt idx="73">
                  <c:v>27280</c:v>
                </c:pt>
                <c:pt idx="74">
                  <c:v>27280</c:v>
                </c:pt>
                <c:pt idx="75">
                  <c:v>27280</c:v>
                </c:pt>
                <c:pt idx="76">
                  <c:v>27280</c:v>
                </c:pt>
                <c:pt idx="77">
                  <c:v>29350</c:v>
                </c:pt>
                <c:pt idx="78">
                  <c:v>29350</c:v>
                </c:pt>
                <c:pt idx="79">
                  <c:v>29350</c:v>
                </c:pt>
                <c:pt idx="80">
                  <c:v>29350</c:v>
                </c:pt>
                <c:pt idx="81">
                  <c:v>29350</c:v>
                </c:pt>
                <c:pt idx="82">
                  <c:v>29350</c:v>
                </c:pt>
                <c:pt idx="83">
                  <c:v>29932</c:v>
                </c:pt>
                <c:pt idx="84">
                  <c:v>29932</c:v>
                </c:pt>
                <c:pt idx="85">
                  <c:v>29932</c:v>
                </c:pt>
                <c:pt idx="86">
                  <c:v>29932</c:v>
                </c:pt>
                <c:pt idx="87">
                  <c:v>29932</c:v>
                </c:pt>
                <c:pt idx="88">
                  <c:v>29932</c:v>
                </c:pt>
                <c:pt idx="89">
                  <c:v>28686</c:v>
                </c:pt>
                <c:pt idx="90">
                  <c:v>28686</c:v>
                </c:pt>
                <c:pt idx="91">
                  <c:v>28686</c:v>
                </c:pt>
                <c:pt idx="92">
                  <c:v>28686</c:v>
                </c:pt>
                <c:pt idx="93">
                  <c:v>28686</c:v>
                </c:pt>
                <c:pt idx="94">
                  <c:v>28686</c:v>
                </c:pt>
                <c:pt idx="95">
                  <c:v>29988</c:v>
                </c:pt>
                <c:pt idx="96">
                  <c:v>29988</c:v>
                </c:pt>
                <c:pt idx="97">
                  <c:v>29988</c:v>
                </c:pt>
                <c:pt idx="98">
                  <c:v>29988</c:v>
                </c:pt>
                <c:pt idx="99">
                  <c:v>29988</c:v>
                </c:pt>
                <c:pt idx="100">
                  <c:v>29988</c:v>
                </c:pt>
                <c:pt idx="101">
                  <c:v>30160</c:v>
                </c:pt>
                <c:pt idx="102">
                  <c:v>30160</c:v>
                </c:pt>
                <c:pt idx="103">
                  <c:v>30160</c:v>
                </c:pt>
                <c:pt idx="104">
                  <c:v>30596</c:v>
                </c:pt>
                <c:pt idx="105">
                  <c:v>30596</c:v>
                </c:pt>
                <c:pt idx="106">
                  <c:v>30596</c:v>
                </c:pt>
                <c:pt idx="107">
                  <c:v>31203</c:v>
                </c:pt>
                <c:pt idx="108">
                  <c:v>31203</c:v>
                </c:pt>
                <c:pt idx="109">
                  <c:v>31609</c:v>
                </c:pt>
                <c:pt idx="110">
                  <c:v>31700</c:v>
                </c:pt>
                <c:pt idx="111">
                  <c:v>31410</c:v>
                </c:pt>
                <c:pt idx="112">
                  <c:v>31710</c:v>
                </c:pt>
                <c:pt idx="113">
                  <c:v>31710</c:v>
                </c:pt>
                <c:pt idx="114">
                  <c:v>32100</c:v>
                </c:pt>
                <c:pt idx="115">
                  <c:v>32100</c:v>
                </c:pt>
                <c:pt idx="116">
                  <c:v>31800</c:v>
                </c:pt>
                <c:pt idx="117">
                  <c:v>31450</c:v>
                </c:pt>
                <c:pt idx="118">
                  <c:v>31400</c:v>
                </c:pt>
                <c:pt idx="119">
                  <c:v>31700</c:v>
                </c:pt>
                <c:pt idx="120">
                  <c:v>32400</c:v>
                </c:pt>
                <c:pt idx="121">
                  <c:v>31100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74272"/>
        <c:axId val="77175808"/>
      </c:lineChart>
      <c:catAx>
        <c:axId val="771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77175808"/>
        <c:crosses val="autoZero"/>
        <c:auto val="1"/>
        <c:lblAlgn val="ctr"/>
        <c:lblOffset val="100"/>
        <c:tickLblSkip val="6"/>
        <c:noMultiLvlLbl val="0"/>
      </c:catAx>
      <c:valAx>
        <c:axId val="77175808"/>
        <c:scaling>
          <c:orientation val="minMax"/>
          <c:max val="75000"/>
          <c:min val="15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717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54751313362826"/>
          <c:y val="0.68902447074355222"/>
          <c:w val="0.78575973777925645"/>
          <c:h val="5.68811982334543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Havi napraforgó export (ezer t)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92112270341207347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Munka1!$H$36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Munka1!$G$37:$G$42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Munka1!$H$37:$H$42</c:f>
              <c:numCache>
                <c:formatCode>General</c:formatCode>
                <c:ptCount val="6"/>
                <c:pt idx="0">
                  <c:v>28</c:v>
                </c:pt>
                <c:pt idx="1">
                  <c:v>2</c:v>
                </c:pt>
                <c:pt idx="2">
                  <c:v>14</c:v>
                </c:pt>
                <c:pt idx="3">
                  <c:v>43</c:v>
                </c:pt>
                <c:pt idx="4">
                  <c:v>62</c:v>
                </c:pt>
                <c:pt idx="5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Munka1!$I$36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Munka1!$G$37:$G$42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Munka1!$I$37:$I$42</c:f>
              <c:numCache>
                <c:formatCode>General</c:formatCode>
                <c:ptCount val="6"/>
                <c:pt idx="0">
                  <c:v>34</c:v>
                </c:pt>
                <c:pt idx="1">
                  <c:v>11</c:v>
                </c:pt>
                <c:pt idx="2">
                  <c:v>24</c:v>
                </c:pt>
                <c:pt idx="3">
                  <c:v>62</c:v>
                </c:pt>
                <c:pt idx="4">
                  <c:v>59</c:v>
                </c:pt>
                <c:pt idx="5">
                  <c:v>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Munka1!$J$36</c:f>
              <c:strCache>
                <c:ptCount val="1"/>
                <c:pt idx="0">
                  <c:v>2009-13</c:v>
                </c:pt>
              </c:strCache>
            </c:strRef>
          </c:tx>
          <c:cat>
            <c:strRef>
              <c:f>Munka1!$G$37:$G$42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Munka1!$J$37:$J$42</c:f>
              <c:numCache>
                <c:formatCode>General</c:formatCode>
                <c:ptCount val="6"/>
                <c:pt idx="0">
                  <c:v>31</c:v>
                </c:pt>
                <c:pt idx="1">
                  <c:v>15</c:v>
                </c:pt>
                <c:pt idx="2">
                  <c:v>36</c:v>
                </c:pt>
                <c:pt idx="3">
                  <c:v>62</c:v>
                </c:pt>
                <c:pt idx="4">
                  <c:v>61</c:v>
                </c:pt>
                <c:pt idx="5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58144"/>
        <c:axId val="75959680"/>
      </c:lineChart>
      <c:catAx>
        <c:axId val="7595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5959680"/>
        <c:crosses val="autoZero"/>
        <c:auto val="1"/>
        <c:lblAlgn val="ctr"/>
        <c:lblOffset val="100"/>
        <c:noMultiLvlLbl val="0"/>
      </c:catAx>
      <c:valAx>
        <c:axId val="7595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5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866666666666664"/>
          <c:y val="0.61279235928842224"/>
          <c:w val="0.43466666666666659"/>
          <c:h val="0.25115157480314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Havi repceexport (ezer t)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9480351414406533"/>
          <c:w val="0.89037270341207353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Munka1!$H$25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Munka1!$G$26:$G$31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Munka1!$H$26:$H$31</c:f>
              <c:numCache>
                <c:formatCode>General</c:formatCode>
                <c:ptCount val="6"/>
                <c:pt idx="0">
                  <c:v>122</c:v>
                </c:pt>
                <c:pt idx="1">
                  <c:v>85</c:v>
                </c:pt>
                <c:pt idx="2">
                  <c:v>85</c:v>
                </c:pt>
                <c:pt idx="3">
                  <c:v>59</c:v>
                </c:pt>
                <c:pt idx="4">
                  <c:v>68</c:v>
                </c:pt>
                <c:pt idx="5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Munka1!$I$25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Munka1!$G$26:$G$31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Munka1!$I$26:$I$31</c:f>
              <c:numCache>
                <c:formatCode>General</c:formatCode>
                <c:ptCount val="6"/>
                <c:pt idx="0">
                  <c:v>86</c:v>
                </c:pt>
                <c:pt idx="1">
                  <c:v>96</c:v>
                </c:pt>
                <c:pt idx="2">
                  <c:v>55</c:v>
                </c:pt>
                <c:pt idx="3">
                  <c:v>37</c:v>
                </c:pt>
                <c:pt idx="4">
                  <c:v>50</c:v>
                </c:pt>
                <c:pt idx="5">
                  <c:v>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Munka1!$J$25</c:f>
              <c:strCache>
                <c:ptCount val="1"/>
                <c:pt idx="0">
                  <c:v>2009-13</c:v>
                </c:pt>
              </c:strCache>
            </c:strRef>
          </c:tx>
          <c:cat>
            <c:strRef>
              <c:f>Munka1!$G$26:$G$31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Munka1!$J$26:$J$31</c:f>
              <c:numCache>
                <c:formatCode>General</c:formatCode>
                <c:ptCount val="6"/>
                <c:pt idx="0">
                  <c:v>93</c:v>
                </c:pt>
                <c:pt idx="1">
                  <c:v>96</c:v>
                </c:pt>
                <c:pt idx="2">
                  <c:v>70</c:v>
                </c:pt>
                <c:pt idx="3">
                  <c:v>70</c:v>
                </c:pt>
                <c:pt idx="4">
                  <c:v>51</c:v>
                </c:pt>
                <c:pt idx="5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98336"/>
        <c:axId val="75999872"/>
      </c:lineChart>
      <c:catAx>
        <c:axId val="7599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75999872"/>
        <c:crosses val="autoZero"/>
        <c:auto val="1"/>
        <c:lblAlgn val="ctr"/>
        <c:lblOffset val="100"/>
        <c:noMultiLvlLbl val="0"/>
      </c:catAx>
      <c:valAx>
        <c:axId val="759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9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333333333333349E-2"/>
          <c:y val="0.79334791484397782"/>
          <c:w val="0.86522222222222223"/>
          <c:h val="7.5225648877223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Havi kukoricaexport (ezer t)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405074365704292E-2"/>
          <c:y val="0.1901738845144357"/>
          <c:w val="0.9014838145231846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Munka1!$H$13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Munka1!$G$14:$G$19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Munka1!$H$14:$H$19</c:f>
              <c:numCache>
                <c:formatCode>General</c:formatCode>
                <c:ptCount val="6"/>
                <c:pt idx="0">
                  <c:v>114</c:v>
                </c:pt>
                <c:pt idx="1">
                  <c:v>90</c:v>
                </c:pt>
                <c:pt idx="2">
                  <c:v>60</c:v>
                </c:pt>
                <c:pt idx="3">
                  <c:v>130</c:v>
                </c:pt>
                <c:pt idx="4">
                  <c:v>275</c:v>
                </c:pt>
                <c:pt idx="5">
                  <c:v>291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Munka1!$I$13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Munka1!$G$14:$G$19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Munka1!$I$14:$I$19</c:f>
              <c:numCache>
                <c:formatCode>General</c:formatCode>
                <c:ptCount val="6"/>
                <c:pt idx="0">
                  <c:v>179</c:v>
                </c:pt>
                <c:pt idx="1">
                  <c:v>117</c:v>
                </c:pt>
                <c:pt idx="2">
                  <c:v>131</c:v>
                </c:pt>
                <c:pt idx="3">
                  <c:v>313</c:v>
                </c:pt>
                <c:pt idx="4">
                  <c:v>398</c:v>
                </c:pt>
                <c:pt idx="5">
                  <c:v>323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Munka1!$J$13</c:f>
              <c:strCache>
                <c:ptCount val="1"/>
                <c:pt idx="0">
                  <c:v>2009-13</c:v>
                </c:pt>
              </c:strCache>
            </c:strRef>
          </c:tx>
          <c:cat>
            <c:strRef>
              <c:f>Munka1!$G$14:$G$19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Munka1!$J$14:$J$19</c:f>
              <c:numCache>
                <c:formatCode>General</c:formatCode>
                <c:ptCount val="6"/>
                <c:pt idx="0">
                  <c:v>255</c:v>
                </c:pt>
                <c:pt idx="1">
                  <c:v>173</c:v>
                </c:pt>
                <c:pt idx="2">
                  <c:v>135</c:v>
                </c:pt>
                <c:pt idx="3">
                  <c:v>264</c:v>
                </c:pt>
                <c:pt idx="4">
                  <c:v>363</c:v>
                </c:pt>
                <c:pt idx="5">
                  <c:v>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214080"/>
        <c:axId val="77215616"/>
      </c:lineChart>
      <c:catAx>
        <c:axId val="7721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215616"/>
        <c:crosses val="autoZero"/>
        <c:auto val="1"/>
        <c:lblAlgn val="ctr"/>
        <c:lblOffset val="100"/>
        <c:noMultiLvlLbl val="0"/>
      </c:catAx>
      <c:valAx>
        <c:axId val="7721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333333333333349E-2"/>
          <c:y val="0.81649606299212596"/>
          <c:w val="0.88744444444444448"/>
          <c:h val="5.6707130358705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H</a:t>
            </a:r>
            <a:r>
              <a:rPr lang="en-US"/>
              <a:t>avi </a:t>
            </a:r>
            <a:r>
              <a:rPr lang="hu-HU"/>
              <a:t>búza</a:t>
            </a:r>
            <a:r>
              <a:rPr lang="en-US"/>
              <a:t>export</a:t>
            </a:r>
            <a:r>
              <a:rPr lang="hu-HU"/>
              <a:t> (ezer t)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9480351414406533"/>
          <c:w val="0.89037270341207353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Munka1!$H$1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Munka1!$G$2:$G$7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Munka1!$H$2:$H$7</c:f>
              <c:numCache>
                <c:formatCode>General</c:formatCode>
                <c:ptCount val="6"/>
                <c:pt idx="0">
                  <c:v>227</c:v>
                </c:pt>
                <c:pt idx="1">
                  <c:v>377</c:v>
                </c:pt>
                <c:pt idx="2">
                  <c:v>420</c:v>
                </c:pt>
                <c:pt idx="3">
                  <c:v>231</c:v>
                </c:pt>
                <c:pt idx="4">
                  <c:v>220</c:v>
                </c:pt>
                <c:pt idx="5">
                  <c:v>185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Munka1!$I$1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Munka1!$G$2:$G$7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Munka1!$I$2:$I$7</c:f>
              <c:numCache>
                <c:formatCode>General</c:formatCode>
                <c:ptCount val="6"/>
                <c:pt idx="0">
                  <c:v>206</c:v>
                </c:pt>
                <c:pt idx="1">
                  <c:v>297</c:v>
                </c:pt>
                <c:pt idx="2">
                  <c:v>405</c:v>
                </c:pt>
                <c:pt idx="3">
                  <c:v>351</c:v>
                </c:pt>
                <c:pt idx="4">
                  <c:v>291</c:v>
                </c:pt>
                <c:pt idx="5">
                  <c:v>209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Munka1!$J$1</c:f>
              <c:strCache>
                <c:ptCount val="1"/>
                <c:pt idx="0">
                  <c:v>2009-13</c:v>
                </c:pt>
              </c:strCache>
            </c:strRef>
          </c:tx>
          <c:cat>
            <c:strRef>
              <c:f>Munka1!$G$2:$G$7</c:f>
              <c:strCache>
                <c:ptCount val="6"/>
                <c:pt idx="0">
                  <c:v>júl.</c:v>
                </c:pt>
                <c:pt idx="1">
                  <c:v>aug.</c:v>
                </c:pt>
                <c:pt idx="2">
                  <c:v>szept.</c:v>
                </c:pt>
                <c:pt idx="3">
                  <c:v>okt.</c:v>
                </c:pt>
                <c:pt idx="4">
                  <c:v>nov.</c:v>
                </c:pt>
                <c:pt idx="5">
                  <c:v>dec.</c:v>
                </c:pt>
              </c:strCache>
            </c:strRef>
          </c:cat>
          <c:val>
            <c:numRef>
              <c:f>Munka1!$J$2:$J$7</c:f>
              <c:numCache>
                <c:formatCode>General</c:formatCode>
                <c:ptCount val="6"/>
                <c:pt idx="0">
                  <c:v>136</c:v>
                </c:pt>
                <c:pt idx="1">
                  <c:v>250</c:v>
                </c:pt>
                <c:pt idx="2">
                  <c:v>282</c:v>
                </c:pt>
                <c:pt idx="3">
                  <c:v>205</c:v>
                </c:pt>
                <c:pt idx="4">
                  <c:v>153</c:v>
                </c:pt>
                <c:pt idx="5">
                  <c:v>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254016"/>
        <c:axId val="77259904"/>
      </c:lineChart>
      <c:catAx>
        <c:axId val="7725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77259904"/>
        <c:crosses val="autoZero"/>
        <c:auto val="1"/>
        <c:lblAlgn val="ctr"/>
        <c:lblOffset val="100"/>
        <c:noMultiLvlLbl val="0"/>
      </c:catAx>
      <c:valAx>
        <c:axId val="7725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5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777777777777771E-2"/>
          <c:y val="0.6961256926217555"/>
          <c:w val="0.86244444444444446"/>
          <c:h val="0.181707130358705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9744"/>
        <c:axId val="6241280"/>
      </c:barChart>
      <c:catAx>
        <c:axId val="623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6241280"/>
        <c:crosses val="autoZero"/>
        <c:auto val="1"/>
        <c:lblAlgn val="ctr"/>
        <c:lblOffset val="100"/>
        <c:noMultiLvlLbl val="0"/>
      </c:catAx>
      <c:valAx>
        <c:axId val="62412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6239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094198110541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222895461757813E-3"/>
                  <c:y val="3.6931380384258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'4.1.0.'!$D$30:$H$30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'4.1.0.'!$D$31:$H$31</c:f>
              <c:numCache>
                <c:formatCode>#,##0</c:formatCode>
                <c:ptCount val="5"/>
                <c:pt idx="0">
                  <c:v>1686.4206241230961</c:v>
                </c:pt>
                <c:pt idx="1">
                  <c:v>2166.0728711612296</c:v>
                </c:pt>
                <c:pt idx="2">
                  <c:v>2168.9507954085966</c:v>
                </c:pt>
                <c:pt idx="3">
                  <c:v>2312.9409143886041</c:v>
                </c:pt>
                <c:pt idx="4">
                  <c:v>2410.2444579467892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18976"/>
        <c:axId val="6720512"/>
        <c:axId val="0"/>
      </c:bar3DChart>
      <c:catAx>
        <c:axId val="67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20512"/>
        <c:crosses val="autoZero"/>
        <c:auto val="1"/>
        <c:lblAlgn val="ctr"/>
        <c:lblOffset val="100"/>
        <c:noMultiLvlLbl val="0"/>
      </c:catAx>
      <c:valAx>
        <c:axId val="6720512"/>
        <c:scaling>
          <c:orientation val="minMax"/>
          <c:max val="2500"/>
          <c:min val="1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718976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7713063138051"/>
          <c:y val="0.14474690663667042"/>
          <c:w val="0.78237192475655826"/>
          <c:h val="0.75626486971635321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'3.3.1.'!$U$28</c:f>
              <c:strCache>
                <c:ptCount val="1"/>
                <c:pt idx="0">
                  <c:v>Folyó áron Mrd. Ft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'3.3.1.'!$V$27:$Z$27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'3.3.1.'!$V$28:$Z$28</c:f>
              <c:numCache>
                <c:formatCode>#,##0.0</c:formatCode>
                <c:ptCount val="5"/>
                <c:pt idx="0">
                  <c:v>208.8</c:v>
                </c:pt>
                <c:pt idx="1">
                  <c:v>238.7955822848368</c:v>
                </c:pt>
                <c:pt idx="2" formatCode="General">
                  <c:v>240.3</c:v>
                </c:pt>
                <c:pt idx="3" formatCode="0.0">
                  <c:v>265.96468705439679</c:v>
                </c:pt>
                <c:pt idx="4" formatCode="0.0">
                  <c:v>320.35482523656066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26752"/>
        <c:axId val="33228288"/>
        <c:axId val="0"/>
      </c:bar3DChart>
      <c:catAx>
        <c:axId val="332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33228288"/>
        <c:crosses val="autoZero"/>
        <c:auto val="1"/>
        <c:lblAlgn val="ctr"/>
        <c:lblOffset val="100"/>
        <c:noMultiLvlLbl val="0"/>
      </c:catAx>
      <c:valAx>
        <c:axId val="33228288"/>
        <c:scaling>
          <c:orientation val="minMax"/>
          <c:min val="1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332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62712172970514E-2"/>
          <c:y val="5.3808217744502534E-2"/>
          <c:w val="0.8231694707064332"/>
          <c:h val="0.79313491320173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Munka1!$B$3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3.086180623408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69840933946756E-3"/>
                  <c:y val="-7.715400932530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349204669733783E-3"/>
                  <c:y val="-4.629240559518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Munka1!$A$4:$A$14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Munka1!$B$4:$B$14</c:f>
              <c:numCache>
                <c:formatCode>#,##0</c:formatCode>
                <c:ptCount val="11"/>
                <c:pt idx="0">
                  <c:v>3098.1499450000001</c:v>
                </c:pt>
                <c:pt idx="1">
                  <c:v>3323.5559450000001</c:v>
                </c:pt>
                <c:pt idx="2">
                  <c:v>3675.2494790000001</c:v>
                </c:pt>
                <c:pt idx="3">
                  <c:v>4863.3722239999997</c:v>
                </c:pt>
                <c:pt idx="4">
                  <c:v>5781.8005149999999</c:v>
                </c:pt>
                <c:pt idx="5">
                  <c:v>5085.9998530000003</c:v>
                </c:pt>
                <c:pt idx="6">
                  <c:v>5843.2465540000003</c:v>
                </c:pt>
                <c:pt idx="7">
                  <c:v>7193.1415619999998</c:v>
                </c:pt>
                <c:pt idx="8">
                  <c:v>8074.6186349999998</c:v>
                </c:pt>
                <c:pt idx="9">
                  <c:v>8001.2651969999997</c:v>
                </c:pt>
                <c:pt idx="10" formatCode="0">
                  <c:v>7795.8919850000002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349204669733783E-3"/>
                  <c:y val="-2.571800310843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507932141307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42856840552081E-2"/>
                  <c:y val="1.0287201243374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96825027341433E-2"/>
                  <c:y val="1.0287201243374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888886537627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215872747157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238091207361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215872747157405E-2"/>
                  <c:y val="5.1436006216871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269840933946757E-2"/>
                  <c:y val="-5.1436006216871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1619045603680543E-3"/>
                  <c:y val="-5.1436006216871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742856840552081E-2"/>
                  <c:y val="-2.5718003108435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Munka1!$A$4:$A$14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Munka1!$C$4:$C$14</c:f>
              <c:numCache>
                <c:formatCode>#,##0</c:formatCode>
                <c:ptCount val="11"/>
                <c:pt idx="0">
                  <c:v>1999.67046</c:v>
                </c:pt>
                <c:pt idx="1">
                  <c:v>2407.6447269999999</c:v>
                </c:pt>
                <c:pt idx="2">
                  <c:v>2680.2087110000002</c:v>
                </c:pt>
                <c:pt idx="3">
                  <c:v>3188.1584990000001</c:v>
                </c:pt>
                <c:pt idx="4">
                  <c:v>3860.2142859999999</c:v>
                </c:pt>
                <c:pt idx="5">
                  <c:v>3370.6623370000002</c:v>
                </c:pt>
                <c:pt idx="6">
                  <c:v>3710.560442</c:v>
                </c:pt>
                <c:pt idx="7">
                  <c:v>4445.7138949999999</c:v>
                </c:pt>
                <c:pt idx="8">
                  <c:v>4454.6762429999999</c:v>
                </c:pt>
                <c:pt idx="9">
                  <c:v>4464.2669649999998</c:v>
                </c:pt>
                <c:pt idx="10" formatCode="0">
                  <c:v>4665.6548899999998</c:v>
                </c:pt>
              </c:numCache>
            </c:numRef>
          </c:val>
        </c:ser>
        <c:ser>
          <c:idx val="2"/>
          <c:order val="2"/>
          <c:tx>
            <c:strRef>
              <c:f>Munka1!$D$3</c:f>
              <c:strCache>
                <c:ptCount val="1"/>
                <c:pt idx="0">
                  <c:v>Egyenleg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619045603680404E-3"/>
                  <c:y val="2.5718003108434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15872747157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079363735787023E-3"/>
                  <c:y val="-5.1436006216871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15872747157405E-2"/>
                  <c:y val="2.571800310843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698409339467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619045603680543E-3"/>
                  <c:y val="5.1436006216871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215872747157405E-2"/>
                  <c:y val="2.571800310843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6349204669733783E-3"/>
                  <c:y val="-7.715400932530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742856840551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6796825027341544E-2"/>
                  <c:y val="-5.1436006216871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Munka1!$A$4:$A$14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Munka1!$D$4:$D$14</c:f>
              <c:numCache>
                <c:formatCode>#,##0</c:formatCode>
                <c:ptCount val="11"/>
                <c:pt idx="0">
                  <c:v>1098.4794850000001</c:v>
                </c:pt>
                <c:pt idx="1">
                  <c:v>915.91121799999996</c:v>
                </c:pt>
                <c:pt idx="2">
                  <c:v>995.04076799999996</c:v>
                </c:pt>
                <c:pt idx="3">
                  <c:v>1675.2137250000001</c:v>
                </c:pt>
                <c:pt idx="4">
                  <c:v>1921.586229</c:v>
                </c:pt>
                <c:pt idx="5">
                  <c:v>1715.3375160000001</c:v>
                </c:pt>
                <c:pt idx="6">
                  <c:v>2132.6861119999999</c:v>
                </c:pt>
                <c:pt idx="7">
                  <c:v>2747.4276669999999</c:v>
                </c:pt>
                <c:pt idx="8">
                  <c:v>3619.9423919999999</c:v>
                </c:pt>
                <c:pt idx="9">
                  <c:v>3536.9982319999999</c:v>
                </c:pt>
                <c:pt idx="10" formatCode="0">
                  <c:v>3130.2370950000004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0048"/>
        <c:axId val="6422528"/>
      </c:barChart>
      <c:lineChart>
        <c:grouping val="standard"/>
        <c:varyColors val="0"/>
        <c:ser>
          <c:idx val="3"/>
          <c:order val="3"/>
          <c:tx>
            <c:v>Export részesedés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Munka1!$E$4:$E$14</c:f>
              <c:numCache>
                <c:formatCode>#,##0.0</c:formatCode>
                <c:ptCount val="11"/>
                <c:pt idx="0">
                  <c:v>6.9437221412882693</c:v>
                </c:pt>
                <c:pt idx="1">
                  <c:v>6.6402060756812915</c:v>
                </c:pt>
                <c:pt idx="2">
                  <c:v>6.2360907692682614</c:v>
                </c:pt>
                <c:pt idx="3">
                  <c:v>7.047933517800212</c:v>
                </c:pt>
                <c:pt idx="4">
                  <c:v>7.8792276828047205</c:v>
                </c:pt>
                <c:pt idx="5">
                  <c:v>8.6000312079213064</c:v>
                </c:pt>
                <c:pt idx="6">
                  <c:v>8.1782263796521377</c:v>
                </c:pt>
                <c:pt idx="7">
                  <c:v>8.9939482266809314</c:v>
                </c:pt>
                <c:pt idx="8">
                  <c:v>10.099329996143535</c:v>
                </c:pt>
                <c:pt idx="9">
                  <c:v>9.8423883265821246</c:v>
                </c:pt>
                <c:pt idx="10">
                  <c:v>9.2051866128813309</c:v>
                </c:pt>
              </c:numCache>
            </c:numRef>
          </c:val>
          <c:smooth val="0"/>
        </c:ser>
        <c:ser>
          <c:idx val="4"/>
          <c:order val="4"/>
          <c:tx>
            <c:v>Import részesedés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Munka1!$F$4:$F$14</c:f>
              <c:numCache>
                <c:formatCode>#,##0.0</c:formatCode>
                <c:ptCount val="11"/>
                <c:pt idx="0">
                  <c:v>4.1202284218985019</c:v>
                </c:pt>
                <c:pt idx="1">
                  <c:v>4.5465003531233474</c:v>
                </c:pt>
                <c:pt idx="2">
                  <c:v>4.3712651546678636</c:v>
                </c:pt>
                <c:pt idx="3">
                  <c:v>4.6122344313930324</c:v>
                </c:pt>
                <c:pt idx="4">
                  <c:v>5.2377604260105768</c:v>
                </c:pt>
                <c:pt idx="5">
                  <c:v>6.084098355431526</c:v>
                </c:pt>
                <c:pt idx="6">
                  <c:v>5.6277173368369748</c:v>
                </c:pt>
                <c:pt idx="7">
                  <c:v>6.0969613439579931</c:v>
                </c:pt>
                <c:pt idx="8">
                  <c:v>6.0775288423076965</c:v>
                </c:pt>
                <c:pt idx="9">
                  <c:v>5.9731566218062611</c:v>
                </c:pt>
                <c:pt idx="10">
                  <c:v>5.9596041025250441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9456"/>
        <c:axId val="6425984"/>
      </c:lineChart>
      <c:catAx>
        <c:axId val="629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6422528"/>
        <c:crosses val="autoZero"/>
        <c:auto val="1"/>
        <c:lblAlgn val="ctr"/>
        <c:lblOffset val="100"/>
        <c:noMultiLvlLbl val="0"/>
      </c:catAx>
      <c:valAx>
        <c:axId val="6422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hu-HU" sz="1800"/>
                  <a:t>Érték (m</a:t>
                </a:r>
                <a:r>
                  <a:rPr lang="en-US" sz="1800"/>
                  <a:t>illiárd euró</a:t>
                </a:r>
                <a:r>
                  <a:rPr lang="hu-HU" sz="1800"/>
                  <a:t>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8.2812773403324602E-3"/>
              <c:y val="0.284191819772528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6290048"/>
        <c:crosses val="autoZero"/>
        <c:crossBetween val="between"/>
        <c:dispUnits>
          <c:builtInUnit val="thousands"/>
        </c:dispUnits>
      </c:valAx>
      <c:valAx>
        <c:axId val="64259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r>
                  <a:rPr lang="en-US" sz="1800">
                    <a:solidFill>
                      <a:srgbClr val="FF0000"/>
                    </a:solidFill>
                  </a:rPr>
                  <a:t>Nemzetgazdasági részesedés </a:t>
                </a:r>
                <a:r>
                  <a:rPr lang="hu-HU" sz="1800">
                    <a:solidFill>
                      <a:srgbClr val="FF0000"/>
                    </a:solidFill>
                  </a:rPr>
                  <a:t>(</a:t>
                </a:r>
                <a:r>
                  <a:rPr lang="en-US" sz="1800">
                    <a:solidFill>
                      <a:srgbClr val="FF0000"/>
                    </a:solidFill>
                  </a:rPr>
                  <a:t>%</a:t>
                </a:r>
                <a:r>
                  <a:rPr lang="hu-HU" sz="1800">
                    <a:solidFill>
                      <a:srgbClr val="FF0000"/>
                    </a:solidFill>
                  </a:rPr>
                  <a:t>)</a:t>
                </a:r>
                <a:endParaRPr lang="en-US" sz="180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hu-HU"/>
          </a:p>
        </c:txPr>
        <c:crossAx val="6739456"/>
        <c:crosses val="max"/>
        <c:crossBetween val="between"/>
      </c:valAx>
      <c:catAx>
        <c:axId val="673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64259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09215920906798E-2"/>
          <c:y val="1.7084080604800527E-2"/>
          <c:w val="0.96209078407909354"/>
          <c:h val="0.857692170132933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'D:\Páll Zsombor\Statisztikai jelentés\MSZR\[MSZR2013 végleges szerkezet.xlsx]Arány 2004-2013'!$A$10</c:f>
              <c:strCache>
                <c:ptCount val="1"/>
                <c:pt idx="0">
                  <c:v>Növénytermesztés</c:v>
                </c:pt>
              </c:strCache>
            </c:strRef>
          </c:tx>
          <c:invertIfNegative val="0"/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58,</a:t>
                    </a:r>
                    <a:r>
                      <a:rPr lang="hu-HU" smtClean="0"/>
                      <a:t>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solidFill>
                <a:srgbClr val="4F81BD">
                  <a:lumMod val="40000"/>
                  <a:lumOff val="60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'D:\Páll Zsombor\Statisztikai jelentés\MSZR\[MSZR2013 végleges szerkezet.xlsx]Arány 2004-2013'!$B$3:$O$3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'D:\Páll Zsombor\Statisztikai jelentés\MSZR\[MSZR2013 végleges szerkezet.xlsx]Arány 2004-2013'!$B$10:$O$10</c:f>
              <c:numCache>
                <c:formatCode>General</c:formatCode>
                <c:ptCount val="14"/>
                <c:pt idx="0">
                  <c:v>0.46354643247230426</c:v>
                </c:pt>
                <c:pt idx="1">
                  <c:v>0.46358138878653371</c:v>
                </c:pt>
                <c:pt idx="2">
                  <c:v>0.49669055473463458</c:v>
                </c:pt>
                <c:pt idx="3">
                  <c:v>0.58018365322419763</c:v>
                </c:pt>
                <c:pt idx="4">
                  <c:v>0.54216101808044814</c:v>
                </c:pt>
                <c:pt idx="5">
                  <c:v>0.55444407514781013</c:v>
                </c:pt>
                <c:pt idx="6">
                  <c:v>0.58261481238533519</c:v>
                </c:pt>
                <c:pt idx="7">
                  <c:v>0.59356158767233236</c:v>
                </c:pt>
                <c:pt idx="8">
                  <c:v>0.54833715625546786</c:v>
                </c:pt>
                <c:pt idx="9">
                  <c:v>0.56777656474127236</c:v>
                </c:pt>
                <c:pt idx="10">
                  <c:v>0.6031206774219684</c:v>
                </c:pt>
                <c:pt idx="11">
                  <c:v>0.57870604937579362</c:v>
                </c:pt>
                <c:pt idx="12">
                  <c:v>0.58814200412736628</c:v>
                </c:pt>
                <c:pt idx="13">
                  <c:v>0.58264392501538442</c:v>
                </c:pt>
              </c:numCache>
            </c:numRef>
          </c:val>
        </c:ser>
        <c:ser>
          <c:idx val="1"/>
          <c:order val="1"/>
          <c:tx>
            <c:strRef>
              <c:f>'D:\Páll Zsombor\Statisztikai jelentés\MSZR\[MSZR2013 végleges szerkezet.xlsx]Arány 2004-2013'!$A$11</c:f>
              <c:strCache>
                <c:ptCount val="1"/>
                <c:pt idx="0">
                  <c:v>Állattenyésztés</c:v>
                </c:pt>
              </c:strCache>
            </c:strRef>
          </c:tx>
          <c:invertIfNegative val="0"/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34,</a:t>
                    </a:r>
                    <a:r>
                      <a:rPr lang="hu-H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solidFill>
                <a:srgbClr val="C0504D">
                  <a:lumMod val="40000"/>
                  <a:lumOff val="60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'D:\Páll Zsombor\Statisztikai jelentés\MSZR\[MSZR2013 végleges szerkezet.xlsx]Arány 2004-2013'!$B$3:$O$3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'D:\Páll Zsombor\Statisztikai jelentés\MSZR\[MSZR2013 végleges szerkezet.xlsx]Arány 2004-2013'!$B$11:$O$11</c:f>
              <c:numCache>
                <c:formatCode>General</c:formatCode>
                <c:ptCount val="14"/>
                <c:pt idx="0">
                  <c:v>0.4449333199320103</c:v>
                </c:pt>
                <c:pt idx="1">
                  <c:v>0.44447862106463687</c:v>
                </c:pt>
                <c:pt idx="2">
                  <c:v>0.41241876246766374</c:v>
                </c:pt>
                <c:pt idx="3">
                  <c:v>0.33077451350571702</c:v>
                </c:pt>
                <c:pt idx="4">
                  <c:v>0.3650983359811053</c:v>
                </c:pt>
                <c:pt idx="5">
                  <c:v>0.35783020914492664</c:v>
                </c:pt>
                <c:pt idx="6">
                  <c:v>0.33799933400850607</c:v>
                </c:pt>
                <c:pt idx="7">
                  <c:v>0.32687177914634413</c:v>
                </c:pt>
                <c:pt idx="8">
                  <c:v>0.36592042191019336</c:v>
                </c:pt>
                <c:pt idx="9">
                  <c:v>0.35570576332129283</c:v>
                </c:pt>
                <c:pt idx="10">
                  <c:v>0.32576340202575382</c:v>
                </c:pt>
                <c:pt idx="11">
                  <c:v>0.35173876212182781</c:v>
                </c:pt>
                <c:pt idx="12">
                  <c:v>0.34206126450460678</c:v>
                </c:pt>
                <c:pt idx="13">
                  <c:v>0.34770938095980997</c:v>
                </c:pt>
              </c:numCache>
            </c:numRef>
          </c:val>
        </c:ser>
        <c:ser>
          <c:idx val="2"/>
          <c:order val="2"/>
          <c:tx>
            <c:strRef>
              <c:f>'D:\Páll Zsombor\Statisztikai jelentés\MSZR\[MSZR2013 végleges szerkezet.xlsx]Arány 2004-2013'!$A$12</c:f>
              <c:strCache>
                <c:ptCount val="1"/>
                <c:pt idx="0">
                  <c:v>Mg. Szolgáltatás és nem elkülöníthető másodlagos tevékenység</c:v>
                </c:pt>
              </c:strCache>
            </c:strRef>
          </c:tx>
          <c:invertIfNegative val="0"/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hu-HU" smtClean="0"/>
                      <a:t>6</a:t>
                    </a:r>
                    <a:r>
                      <a:rPr lang="en-US" smtClean="0"/>
                      <a:t>,</a:t>
                    </a:r>
                    <a:r>
                      <a:rPr lang="hu-H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solidFill>
                <a:srgbClr val="9BBB59">
                  <a:lumMod val="40000"/>
                  <a:lumOff val="60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'D:\Páll Zsombor\Statisztikai jelentés\MSZR\[MSZR2013 végleges szerkezet.xlsx]Arány 2004-2013'!$B$3:$O$3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'D:\Páll Zsombor\Statisztikai jelentés\MSZR\[MSZR2013 végleges szerkezet.xlsx]Arány 2004-2013'!$B$12:$O$12</c:f>
              <c:numCache>
                <c:formatCode>General</c:formatCode>
                <c:ptCount val="14"/>
                <c:pt idx="0">
                  <c:v>9.1520247595685611E-2</c:v>
                </c:pt>
                <c:pt idx="1">
                  <c:v>9.1939990148829809E-2</c:v>
                </c:pt>
                <c:pt idx="2">
                  <c:v>9.0890682797702085E-2</c:v>
                </c:pt>
                <c:pt idx="3">
                  <c:v>8.9041833270085469E-2</c:v>
                </c:pt>
                <c:pt idx="4">
                  <c:v>9.2740645938446858E-2</c:v>
                </c:pt>
                <c:pt idx="5">
                  <c:v>8.7725715707263618E-2</c:v>
                </c:pt>
                <c:pt idx="6">
                  <c:v>7.9385853606159074E-2</c:v>
                </c:pt>
                <c:pt idx="7">
                  <c:v>7.9566633181323287E-2</c:v>
                </c:pt>
                <c:pt idx="8">
                  <c:v>8.574242183433893E-2</c:v>
                </c:pt>
                <c:pt idx="9">
                  <c:v>7.6517671937435028E-2</c:v>
                </c:pt>
                <c:pt idx="10">
                  <c:v>7.1115920552278084E-2</c:v>
                </c:pt>
                <c:pt idx="11">
                  <c:v>6.9555188502378962E-2</c:v>
                </c:pt>
                <c:pt idx="12">
                  <c:v>6.9796731368028553E-2</c:v>
                </c:pt>
                <c:pt idx="13">
                  <c:v>6.9646694024805653E-2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307264"/>
        <c:axId val="33325440"/>
        <c:axId val="0"/>
      </c:bar3DChart>
      <c:catAx>
        <c:axId val="333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325440"/>
        <c:crosses val="autoZero"/>
        <c:auto val="1"/>
        <c:lblAlgn val="ctr"/>
        <c:lblOffset val="100"/>
        <c:noMultiLvlLbl val="0"/>
      </c:catAx>
      <c:valAx>
        <c:axId val="3332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07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6193000161292489E-3"/>
          <c:y val="0.94079763427889562"/>
          <c:w val="0.99750110127842451"/>
          <c:h val="5.9202365721104357E-2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7713063138051"/>
          <c:y val="0.14474690663667042"/>
          <c:w val="0.78237192475655826"/>
          <c:h val="0.7562648697163532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4.6637457449431687E-2"/>
                  <c:y val="-0.107825255011183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41277752477807E-2"/>
                  <c:y val="4.556633140056704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119439066192897E-2"/>
                  <c:y val="-2.07419827238576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06059886786033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714685072345012E-2"/>
                  <c:y val="4.05078846276290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221714321742693E-2"/>
                  <c:y val="9.03431882335462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900952295891299"/>
                  <c:y val="7.98347947801063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897465514867826"/>
                  <c:y val="-5.5672899378143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217747715228198E-3"/>
                  <c:y val="-0.151708281096405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587348129195319E-2"/>
                  <c:y val="-3.61754822418189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054429593993856E-2"/>
                  <c:y val="-7.6411274062440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'Kibocsátás megoszlása_2013'!$A$6:$A$17</c:f>
              <c:strCache>
                <c:ptCount val="12"/>
                <c:pt idx="0">
                  <c:v>Gabonafélék</c:v>
                </c:pt>
                <c:pt idx="1">
                  <c:v>Ipari növények</c:v>
                </c:pt>
                <c:pt idx="2">
                  <c:v>Takarmánynövények</c:v>
                </c:pt>
                <c:pt idx="3">
                  <c:v>Kertészeti termékek</c:v>
                </c:pt>
                <c:pt idx="4">
                  <c:v>Burgonya</c:v>
                </c:pt>
                <c:pt idx="5">
                  <c:v>Gyümölcs, szőlő</c:v>
                </c:pt>
                <c:pt idx="6">
                  <c:v>Bor</c:v>
                </c:pt>
                <c:pt idx="7">
                  <c:v>Egyéb növényi termékek</c:v>
                </c:pt>
                <c:pt idx="8">
                  <c:v>Állatok</c:v>
                </c:pt>
                <c:pt idx="9">
                  <c:v>Állati termékek</c:v>
                </c:pt>
                <c:pt idx="10">
                  <c:v>Szolgáltatások</c:v>
                </c:pt>
                <c:pt idx="11">
                  <c:v>Nem mg-i másodlagos tev.</c:v>
                </c:pt>
              </c:strCache>
            </c:strRef>
          </c:cat>
          <c:val>
            <c:numRef>
              <c:f>'Kibocsátás megoszlása_2013'!$E$6:$E$17</c:f>
              <c:numCache>
                <c:formatCode>0%</c:formatCode>
                <c:ptCount val="12"/>
                <c:pt idx="0">
                  <c:v>0.31327934855717604</c:v>
                </c:pt>
                <c:pt idx="1">
                  <c:v>0.11465238165403538</c:v>
                </c:pt>
                <c:pt idx="2">
                  <c:v>1.5428969432843919E-2</c:v>
                </c:pt>
                <c:pt idx="3">
                  <c:v>6.8784969280010461E-2</c:v>
                </c:pt>
                <c:pt idx="4">
                  <c:v>1.2789239005250875E-2</c:v>
                </c:pt>
                <c:pt idx="5">
                  <c:v>4.2229127778310088E-2</c:v>
                </c:pt>
                <c:pt idx="6">
                  <c:v>1.01384459979082E-2</c:v>
                </c:pt>
                <c:pt idx="7">
                  <c:v>5.341443309849596E-3</c:v>
                </c:pt>
                <c:pt idx="8">
                  <c:v>0.2336589425439887</c:v>
                </c:pt>
                <c:pt idx="9">
                  <c:v>0.11405043841582124</c:v>
                </c:pt>
                <c:pt idx="10">
                  <c:v>4.7546284972353886E-2</c:v>
                </c:pt>
                <c:pt idx="11">
                  <c:v>2.2100409052451749E-2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719951470485597"/>
          <c:y val="0.16045851676202644"/>
          <c:w val="0.39942399092005626"/>
          <c:h val="0.63564248017385161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hu-H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0.70942</cdr:x>
      <cdr:y>0.11667</cdr:y>
    </cdr:from>
    <cdr:to>
      <cdr:x>0.84619</cdr:x>
      <cdr:y>0.20367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976196" y="504056"/>
          <a:ext cx="1152150" cy="375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+20,5%</a:t>
          </a:r>
          <a:endParaRPr lang="hu-HU" sz="24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0.51516</cdr:x>
      <cdr:y>0.20415</cdr:y>
    </cdr:from>
    <cdr:to>
      <cdr:x>0.58442</cdr:x>
      <cdr:y>0.28807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4284600" y="1008113"/>
          <a:ext cx="576039" cy="41441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0.80881</cdr:x>
      <cdr:y>0.08191</cdr:y>
    </cdr:from>
    <cdr:to>
      <cdr:x>0.86555</cdr:x>
      <cdr:y>0.16583</cdr:y>
    </cdr:to>
    <cdr:sp macro="" textlink="">
      <cdr:nvSpPr>
        <cdr:cNvPr id="3" name="Ellipszis 2"/>
        <cdr:cNvSpPr/>
      </cdr:nvSpPr>
      <cdr:spPr>
        <a:xfrm xmlns:a="http://schemas.openxmlformats.org/drawingml/2006/main">
          <a:off x="6930619" y="432048"/>
          <a:ext cx="486205" cy="4426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BB2E-B224-4B68-93A4-BFF1E7D44EC0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5727C-9414-4495-948A-603C5F12A9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16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2BCB-8367-48F8-AC30-322A63082C63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74248-4D0C-4051-8A5F-30D210E1E7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8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466BC-74CC-45F0-97A9-0C792862982D}" type="slidenum">
              <a:rPr lang="hu-H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88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7630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49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72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1540" y="2420888"/>
            <a:ext cx="8136904" cy="1470025"/>
          </a:xfrm>
        </p:spPr>
        <p:txBody>
          <a:bodyPr>
            <a:normAutofit/>
          </a:bodyPr>
          <a:lstStyle/>
          <a:p>
            <a:r>
              <a:rPr lang="hu-HU" dirty="0"/>
              <a:t>Az agrárágazat </a:t>
            </a:r>
            <a:r>
              <a:rPr lang="hu-HU" dirty="0" smtClean="0"/>
              <a:t>aktualitásai</a:t>
            </a:r>
            <a:endParaRPr lang="hu-HU" sz="4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15616" y="4077072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endParaRPr lang="hu-H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Czerván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György </a:t>
            </a:r>
          </a:p>
          <a:p>
            <a:pPr algn="ctr">
              <a:spcBef>
                <a:spcPts val="1200"/>
              </a:spcBef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agrárgazdaságért felelős államtitkár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Földművelésügyi Minisztérium</a:t>
            </a:r>
          </a:p>
          <a:p>
            <a:pPr algn="ctr">
              <a:spcBef>
                <a:spcPts val="600"/>
              </a:spcBef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Budaörs, 2015. március 25.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0" y="845840"/>
            <a:ext cx="9144000" cy="854968"/>
          </a:xfrm>
        </p:spPr>
        <p:txBody>
          <a:bodyPr>
            <a:noAutofit/>
          </a:bodyPr>
          <a:lstStyle/>
          <a:p>
            <a:r>
              <a:rPr lang="hu-HU" altLang="hu-HU" sz="3200" b="1" dirty="0"/>
              <a:t>Búza és kukorica </a:t>
            </a:r>
            <a:r>
              <a:rPr lang="hu-HU" altLang="hu-HU" sz="3200" b="1" dirty="0" smtClean="0"/>
              <a:t>mérleg </a:t>
            </a:r>
            <a:r>
              <a:rPr lang="hu-HU" altLang="hu-HU" sz="2800" b="1" dirty="0" smtClean="0"/>
              <a:t/>
            </a:r>
            <a:br>
              <a:rPr lang="hu-HU" altLang="hu-HU" sz="2800" b="1" dirty="0" smtClean="0"/>
            </a:br>
            <a:r>
              <a:rPr lang="hu-HU" altLang="hu-HU" sz="2400" dirty="0" smtClean="0"/>
              <a:t>(</a:t>
            </a:r>
            <a:r>
              <a:rPr lang="hu-HU" altLang="hu-HU" sz="2400" dirty="0"/>
              <a:t>2009-2014 </a:t>
            </a:r>
            <a:r>
              <a:rPr lang="hu-HU" altLang="hu-HU" sz="2400" dirty="0" smtClean="0"/>
              <a:t>átlag, </a:t>
            </a:r>
            <a:r>
              <a:rPr lang="hu-HU" sz="2400" dirty="0">
                <a:latin typeface="Times New Roman"/>
              </a:rPr>
              <a:t>ezer tonna</a:t>
            </a:r>
            <a:r>
              <a:rPr lang="hu-HU" altLang="hu-HU" sz="2400" dirty="0" smtClean="0"/>
              <a:t>)</a:t>
            </a:r>
            <a:endParaRPr lang="hu-HU" sz="24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17806"/>
              </p:ext>
            </p:extLst>
          </p:nvPr>
        </p:nvGraphicFramePr>
        <p:xfrm>
          <a:off x="827584" y="1700807"/>
          <a:ext cx="7632847" cy="4910143"/>
        </p:xfrm>
        <a:graphic>
          <a:graphicData uri="http://schemas.openxmlformats.org/drawingml/2006/table">
            <a:tbl>
              <a:tblPr/>
              <a:tblGrid>
                <a:gridCol w="4193417"/>
                <a:gridCol w="1719715"/>
                <a:gridCol w="1719715"/>
              </a:tblGrid>
              <a:tr h="273152">
                <a:tc>
                  <a:txBody>
                    <a:bodyPr/>
                    <a:lstStyle/>
                    <a:p>
                      <a:pPr algn="ctr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Megnevezés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Búza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Kukorica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0737">
                <a:tc gridSpan="3">
                  <a:txBody>
                    <a:bodyPr/>
                    <a:lstStyle/>
                    <a:p>
                      <a:pPr algn="l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Forrás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Nyitókészlet összes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329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472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Import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Termelés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4 377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7 272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0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Forrás összesen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4 798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7 934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hu-HU" sz="7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Őrlés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1 200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33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Ipari felhasználás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1 220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Vetőmag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280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Takarmány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1 030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2 720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>
                          <a:effectLst/>
                          <a:latin typeface="Times New Roman"/>
                        </a:rPr>
                        <a:t>Veszteség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41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Belföldi összes </a:t>
                      </a:r>
                      <a:r>
                        <a:rPr lang="hu-HU" sz="2000" b="1" i="0" u="none" strike="noStrike" dirty="0" err="1">
                          <a:effectLst/>
                          <a:latin typeface="Times New Roman"/>
                        </a:rPr>
                        <a:t>felh</a:t>
                      </a:r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2 620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4 410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737">
                <a:tc gridSpan="3">
                  <a:txBody>
                    <a:bodyPr/>
                    <a:lstStyle/>
                    <a:p>
                      <a:pPr algn="l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Potenciális kivitel + átmenő készlet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Kivitel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1 900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 smtClean="0">
                          <a:effectLst/>
                          <a:latin typeface="Times New Roman"/>
                        </a:rPr>
                        <a:t>3 000</a:t>
                      </a:r>
                      <a:endParaRPr lang="hu-H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737">
                <a:tc>
                  <a:txBody>
                    <a:bodyPr/>
                    <a:lstStyle/>
                    <a:p>
                      <a:pPr algn="l" fontAlgn="t"/>
                      <a:r>
                        <a:rPr lang="hu-HU" sz="2000" b="0" i="0" u="none" strike="noStrike" dirty="0">
                          <a:effectLst/>
                          <a:latin typeface="Times New Roman"/>
                        </a:rPr>
                        <a:t>Zárókészlet összes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>
                          <a:effectLst/>
                          <a:latin typeface="Times New Roman"/>
                        </a:rPr>
                        <a:t>278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2000" b="1" i="0" u="none" strike="noStrike" dirty="0">
                          <a:effectLst/>
                          <a:latin typeface="Times New Roman"/>
                        </a:rPr>
                        <a:t>524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0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b="1" dirty="0"/>
              <a:t>A hazai gabonaexport célpiacai </a:t>
            </a:r>
            <a:br>
              <a:rPr lang="hu-HU" altLang="hu-HU" b="1" dirty="0"/>
            </a:br>
            <a:r>
              <a:rPr lang="hu-HU" altLang="hu-HU" sz="3600" dirty="0"/>
              <a:t>(2009-2014 </a:t>
            </a:r>
            <a:r>
              <a:rPr lang="hu-HU" altLang="hu-HU" sz="3600" dirty="0" smtClean="0"/>
              <a:t>átlag)</a:t>
            </a:r>
            <a:endParaRPr lang="hu-HU" sz="3600" dirty="0"/>
          </a:p>
        </p:txBody>
      </p:sp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533400" y="2132856"/>
            <a:ext cx="8143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Búza export: 1,9 millió tonna.	           Kukorica export: 3 millió tonna.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36912"/>
            <a:ext cx="435610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73" y="2628776"/>
            <a:ext cx="4354512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6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8944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Hazai piaci árak alakulása hosszútávon </a:t>
            </a:r>
            <a:r>
              <a:rPr lang="hu-HU" sz="3200" b="1" dirty="0"/>
              <a:t>- </a:t>
            </a:r>
            <a:r>
              <a:rPr lang="hu-HU" sz="2800" dirty="0"/>
              <a:t>Magyarországi búza és kukorica </a:t>
            </a:r>
            <a:r>
              <a:rPr lang="hu-HU" sz="2800" dirty="0" smtClean="0"/>
              <a:t>piaci </a:t>
            </a:r>
            <a:r>
              <a:rPr lang="hu-HU" sz="2800" dirty="0"/>
              <a:t>árak (</a:t>
            </a:r>
            <a:r>
              <a:rPr lang="hu-HU" sz="2800" dirty="0" smtClean="0"/>
              <a:t>HUF/t) </a:t>
            </a:r>
            <a:endParaRPr lang="hu-HU" sz="320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30729" y="6453336"/>
            <a:ext cx="1138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AKI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321529"/>
              </p:ext>
            </p:extLst>
          </p:nvPr>
        </p:nvGraphicFramePr>
        <p:xfrm>
          <a:off x="230730" y="1838324"/>
          <a:ext cx="8913270" cy="461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0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hu-HU" altLang="hu-HU" sz="3600" b="1" dirty="0"/>
              <a:t>A 2014-es termésből kivitt mennyiségek</a:t>
            </a:r>
            <a:endParaRPr lang="hu-HU" sz="3600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93143"/>
              </p:ext>
            </p:extLst>
          </p:nvPr>
        </p:nvGraphicFramePr>
        <p:xfrm>
          <a:off x="801316" y="1772816"/>
          <a:ext cx="5112568" cy="2346955"/>
        </p:xfrm>
        <a:graphic>
          <a:graphicData uri="http://schemas.openxmlformats.org/drawingml/2006/table">
            <a:tbl>
              <a:tblPr/>
              <a:tblGrid>
                <a:gridCol w="1995834"/>
                <a:gridCol w="827524"/>
                <a:gridCol w="1058142"/>
                <a:gridCol w="1231068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Búza (ezer tonna)</a:t>
                      </a:r>
                      <a:endParaRPr lang="hu-HU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júl.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szept.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517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Júl.-dec.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6026"/>
              </p:ext>
            </p:extLst>
          </p:nvPr>
        </p:nvGraphicFramePr>
        <p:xfrm>
          <a:off x="800944" y="4255616"/>
          <a:ext cx="5112568" cy="2229942"/>
        </p:xfrm>
        <a:graphic>
          <a:graphicData uri="http://schemas.openxmlformats.org/drawingml/2006/table">
            <a:tbl>
              <a:tblPr/>
              <a:tblGrid>
                <a:gridCol w="1877630"/>
                <a:gridCol w="862559"/>
                <a:gridCol w="1176994"/>
                <a:gridCol w="1195385"/>
              </a:tblGrid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Kukorica (ezer tonna)</a:t>
                      </a:r>
                      <a:endParaRPr lang="hu-HU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2014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2013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2009-13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júl.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szept.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Júl.-dec.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zövegdoboz 4"/>
          <p:cNvSpPr txBox="1">
            <a:spLocks noChangeArrowheads="1"/>
          </p:cNvSpPr>
          <p:nvPr/>
        </p:nvSpPr>
        <p:spPr bwMode="auto">
          <a:xfrm>
            <a:off x="6061720" y="4221088"/>
            <a:ext cx="30963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kukorica kivételével a</a:t>
            </a:r>
          </a:p>
          <a:p>
            <a:pPr algn="just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szántóföldi növények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export-üteme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megfelelőnek mondható.</a:t>
            </a:r>
          </a:p>
          <a:p>
            <a:pPr algn="just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Kukorica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 jelentős </a:t>
            </a:r>
          </a:p>
          <a:p>
            <a:pPr algn="just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lemaradásban van 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kivite-lünk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67544" y="6597352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KSH</a:t>
            </a:r>
          </a:p>
        </p:txBody>
      </p:sp>
    </p:spTree>
    <p:extLst>
      <p:ext uri="{BB962C8B-B14F-4D97-AF65-F5344CB8AC3E}">
        <p14:creationId xmlns:p14="http://schemas.microsoft.com/office/powerpoint/2010/main" val="341826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828657"/>
            <a:ext cx="8229600" cy="440103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A hazai gabonaexport alakulása</a:t>
            </a:r>
            <a:endParaRPr lang="hu-HU" sz="3200" b="1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14</a:t>
            </a:fld>
            <a:endParaRPr lang="hu-HU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952280"/>
              </p:ext>
            </p:extLst>
          </p:nvPr>
        </p:nvGraphicFramePr>
        <p:xfrm>
          <a:off x="4572496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056638"/>
              </p:ext>
            </p:extLst>
          </p:nvPr>
        </p:nvGraphicFramePr>
        <p:xfrm>
          <a:off x="27484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185330"/>
              </p:ext>
            </p:extLst>
          </p:nvPr>
        </p:nvGraphicFramePr>
        <p:xfrm>
          <a:off x="4572000" y="11459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983348"/>
              </p:ext>
            </p:extLst>
          </p:nvPr>
        </p:nvGraphicFramePr>
        <p:xfrm>
          <a:off x="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39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854968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Őszi vetésű kalászos gabonák és az őszi káposztarepce állapotminősítése (I.15.)</a:t>
            </a:r>
            <a:endParaRPr lang="hu-HU" sz="3200" b="1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35735"/>
              </p:ext>
            </p:extLst>
          </p:nvPr>
        </p:nvGraphicFramePr>
        <p:xfrm>
          <a:off x="179512" y="2204864"/>
          <a:ext cx="8784978" cy="389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5"/>
                <a:gridCol w="1584176"/>
                <a:gridCol w="1080118"/>
                <a:gridCol w="1464163"/>
                <a:gridCol w="1464163"/>
                <a:gridCol w="1464163"/>
              </a:tblGrid>
              <a:tr h="399129">
                <a:tc rowSpan="3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</a:t>
                      </a:r>
                      <a:endParaRPr lang="hu-H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Vetésterület</a:t>
                      </a:r>
                    </a:p>
                    <a:p>
                      <a:pPr algn="ctr"/>
                      <a:r>
                        <a:rPr lang="hu-H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Hektár</a:t>
                      </a:r>
                      <a:endParaRPr lang="hu-H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vetésterület minőségi megoszlása</a:t>
                      </a:r>
                      <a:endParaRPr lang="hu-H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9912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jó</a:t>
                      </a:r>
                      <a:endParaRPr lang="hu-HU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közepes</a:t>
                      </a:r>
                      <a:endParaRPr lang="hu-HU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gyenge</a:t>
                      </a:r>
                      <a:endParaRPr lang="hu-HU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912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százalék</a:t>
                      </a:r>
                      <a:endParaRPr lang="hu-HU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99129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búza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1 054 309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9129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Rozs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43 573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29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árpa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221 050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9129">
                <a:tc>
                  <a:txBody>
                    <a:bodyPr/>
                    <a:lstStyle/>
                    <a:p>
                      <a:r>
                        <a:rPr lang="hu-H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Triticale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130 524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87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káposzta repce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211 715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9129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1 661 171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2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04056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Átnedvesedett és belvizes területek (III.17.)</a:t>
            </a:r>
            <a:endParaRPr lang="hu-HU" sz="3200" b="1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08679"/>
              </p:ext>
            </p:extLst>
          </p:nvPr>
        </p:nvGraphicFramePr>
        <p:xfrm>
          <a:off x="251520" y="1450230"/>
          <a:ext cx="8640960" cy="521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485"/>
                <a:gridCol w="1550942"/>
                <a:gridCol w="1632181"/>
                <a:gridCol w="1872208"/>
                <a:gridCol w="129614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Vetésterület</a:t>
                      </a:r>
                    </a:p>
                    <a:p>
                      <a:pPr algn="ctr"/>
                      <a:r>
                        <a:rPr lang="hu-HU" sz="1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Hektár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Átnedvesedett terület (ha)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Belvízzel borított terület (ha)</a:t>
                      </a:r>
                      <a:endParaRPr lang="hu-H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Árvízzel borított terület (ha)</a:t>
                      </a:r>
                      <a:endParaRPr lang="hu-H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búza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1 054 309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188 011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24 828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935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Rozs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43 573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4 082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554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árpa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221 050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38 360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6 099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3739">
                <a:tc>
                  <a:txBody>
                    <a:bodyPr/>
                    <a:lstStyle/>
                    <a:p>
                      <a:r>
                        <a:rPr lang="hu-H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Triticale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130 524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20 398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948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káposzta repce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211 715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24 647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4 606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1903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vetésterület összesen </a:t>
                      </a:r>
                      <a:endParaRPr lang="hu-H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1 661 171</a:t>
                      </a: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275 498</a:t>
                      </a: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39 549</a:t>
                      </a: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endParaRPr lang="hu-HU" sz="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sz="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1903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Tavaszi vetésterület összesen</a:t>
                      </a:r>
                      <a:endParaRPr lang="hu-H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2 148 483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416 631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57 534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285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Gyepterület (ha)</a:t>
                      </a:r>
                      <a:endParaRPr lang="hu-H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882 017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hu-H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50 352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hu-H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285">
                <a:tc>
                  <a:txBody>
                    <a:bodyPr/>
                    <a:lstStyle/>
                    <a:p>
                      <a:pPr algn="r"/>
                      <a:r>
                        <a:rPr lang="hu-H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Mindösszesen</a:t>
                      </a:r>
                      <a:endParaRPr lang="hu-H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4 691 671</a:t>
                      </a:r>
                    </a:p>
                  </a:txBody>
                  <a:tcPr marL="9525" marR="180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873 237</a:t>
                      </a:r>
                    </a:p>
                  </a:txBody>
                  <a:tcPr marL="9525" marR="180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147 435</a:t>
                      </a:r>
                    </a:p>
                  </a:txBody>
                  <a:tcPr marL="9525" marR="180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603</a:t>
                      </a:r>
                    </a:p>
                  </a:txBody>
                  <a:tcPr marL="9525" marR="180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0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8944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Átnedvesedett és belvizes területek (III.17.)</a:t>
            </a:r>
            <a:endParaRPr lang="hu-HU" sz="3200" b="1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1722"/>
            <a:ext cx="6696743" cy="435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03026" y="6169950"/>
            <a:ext cx="6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I. fokú 		II. fokú	          III. fokú védekezés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051720" y="5953926"/>
            <a:ext cx="183429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851920" y="595392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724128" y="5953926"/>
            <a:ext cx="188671" cy="1974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A29061"/>
                </a:solidFill>
              </a:rPr>
              <a:t>Az </a:t>
            </a:r>
            <a:r>
              <a:rPr lang="hu-HU" sz="3200" b="1" dirty="0">
                <a:solidFill>
                  <a:srgbClr val="A29061"/>
                </a:solidFill>
              </a:rPr>
              <a:t>agrár és vidékfejlesztési támogatások </a:t>
            </a:r>
            <a:r>
              <a:rPr lang="hu-HU" sz="3200" b="1" dirty="0" smtClean="0">
                <a:solidFill>
                  <a:srgbClr val="A29061"/>
                </a:solidFill>
              </a:rPr>
              <a:t>jelenlegi </a:t>
            </a:r>
            <a:r>
              <a:rPr lang="hu-HU" sz="3200" b="1" dirty="0">
                <a:solidFill>
                  <a:srgbClr val="A29061"/>
                </a:solidFill>
              </a:rPr>
              <a:t>rendszere Magyarországon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KAP I. pillér </a:t>
            </a:r>
          </a:p>
          <a:p>
            <a:pPr lvl="1" algn="just"/>
            <a:r>
              <a:rPr lang="hu-HU" dirty="0" smtClean="0"/>
              <a:t>közvetlen támogatások (uniós forrás) (FM)</a:t>
            </a:r>
          </a:p>
          <a:p>
            <a:pPr lvl="1" algn="just"/>
            <a:r>
              <a:rPr lang="hu-HU" dirty="0" smtClean="0"/>
              <a:t>piaci intézkedések (uniós forrás) (FM)</a:t>
            </a:r>
          </a:p>
          <a:p>
            <a:pPr algn="just"/>
            <a:r>
              <a:rPr lang="hu-HU" dirty="0" smtClean="0"/>
              <a:t>KAP II. pillér</a:t>
            </a:r>
          </a:p>
          <a:p>
            <a:pPr lvl="1" algn="just"/>
            <a:r>
              <a:rPr lang="hu-HU" dirty="0" smtClean="0"/>
              <a:t>vidékfejlesztés (uniós és nemzeti forrás) (Miniszterelnökség)</a:t>
            </a:r>
          </a:p>
          <a:p>
            <a:pPr marL="457200" lvl="1" indent="0" algn="just">
              <a:buNone/>
            </a:pPr>
            <a:endParaRPr lang="hu-HU" dirty="0" smtClean="0"/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hu-HU" dirty="0" smtClean="0"/>
              <a:t>Nemzeti támogatási jogcímek (nemzeti forrás) (FM, NGM)</a:t>
            </a:r>
          </a:p>
          <a:p>
            <a:pPr lvl="1"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96752"/>
            <a:ext cx="8988588" cy="5760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A29061"/>
                </a:solidFill>
              </a:rPr>
              <a:t>A közvetlen támogatások új </a:t>
            </a:r>
            <a:r>
              <a:rPr lang="hu-HU" b="1" dirty="0" smtClean="0">
                <a:solidFill>
                  <a:srgbClr val="A29061"/>
                </a:solidFill>
              </a:rPr>
              <a:t>rendszere Magyarországon</a:t>
            </a:r>
            <a:endParaRPr lang="hu-HU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23261" y="2182212"/>
            <a:ext cx="7665164" cy="1985159"/>
          </a:xfrm>
          <a:prstGeom prst="rect">
            <a:avLst/>
          </a:prstGeom>
          <a:noFill/>
          <a:ln w="25400">
            <a:solidFill>
              <a:srgbClr val="000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algn="ctr" eaLnBrk="1" hangingPunct="1">
              <a:spcBef>
                <a:spcPct val="50000"/>
              </a:spcBef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támogatás feltétele a kölcsönös megfeleltetés intézkedéseinek betartása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3931" y="2231651"/>
            <a:ext cx="3240286" cy="320675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u="sng" dirty="0" smtClean="0">
                <a:solidFill>
                  <a:schemeClr val="bg1"/>
                </a:solidFill>
                <a:latin typeface="Times New Roman" pitchFamily="18" charset="0"/>
              </a:rPr>
              <a:t>Kötelező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elemek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263" y="2250505"/>
            <a:ext cx="3168650" cy="326370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u="sng" dirty="0" smtClean="0">
                <a:solidFill>
                  <a:schemeClr val="bg1"/>
                </a:solidFill>
                <a:latin typeface="Times New Roman" pitchFamily="18" charset="0"/>
              </a:rPr>
              <a:t>Önkéntes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 elem</a:t>
            </a:r>
            <a:endParaRPr lang="hu-H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2209" y="2576875"/>
            <a:ext cx="3240286" cy="1223963"/>
          </a:xfrm>
          <a:prstGeom prst="rect">
            <a:avLst/>
          </a:prstGeom>
          <a:solidFill>
            <a:srgbClr val="BAAE88"/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285750" indent="-285750">
              <a:buFontTx/>
              <a:buChar char="•"/>
              <a:defRPr/>
            </a:pP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Alaptámogatás (SAPS)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„Zöld” komponens</a:t>
            </a:r>
          </a:p>
          <a:p>
            <a:pPr marL="285750" indent="-285750">
              <a:buFontTx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Fiatal gazdálkodóknak juttatott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támogatás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4"/>
          <p:cNvSpPr txBox="1"/>
          <p:nvPr/>
        </p:nvSpPr>
        <p:spPr>
          <a:xfrm>
            <a:off x="5148263" y="2576875"/>
            <a:ext cx="3168650" cy="1223963"/>
          </a:xfrm>
          <a:prstGeom prst="rect">
            <a:avLst/>
          </a:prstGeom>
          <a:solidFill>
            <a:srgbClr val="BAAE88"/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531813" lvl="1" indent="-354013">
              <a:buFontTx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Termeléshez kötött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támogatás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12495" y="429230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 dirty="0">
                <a:solidFill>
                  <a:srgbClr val="000066"/>
                </a:solidFill>
              </a:rPr>
              <a:t>VAGY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83075" y="2393243"/>
            <a:ext cx="865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6000" dirty="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5211" y="5303552"/>
            <a:ext cx="7561263" cy="804142"/>
          </a:xfrm>
          <a:prstGeom prst="rect">
            <a:avLst/>
          </a:prstGeom>
          <a:solidFill>
            <a:srgbClr val="BAAE88"/>
          </a:solidFill>
          <a:ln w="25400" algn="ctr">
            <a:solidFill>
              <a:srgbClr val="C4BD9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kisgazdaságok számára kialakított egyszerűsített támogatási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rendszer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5211" y="4806665"/>
            <a:ext cx="7561263" cy="496887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Az ország számára </a:t>
            </a:r>
            <a:r>
              <a:rPr lang="hu-HU" b="1" u="sng" dirty="0">
                <a:solidFill>
                  <a:schemeClr val="bg1"/>
                </a:solidFill>
                <a:latin typeface="Times New Roman" pitchFamily="18" charset="0"/>
              </a:rPr>
              <a:t>önkéntes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, a gazdák számára </a:t>
            </a:r>
            <a:r>
              <a:rPr lang="hu-HU" b="1" u="sng" dirty="0">
                <a:solidFill>
                  <a:schemeClr val="bg1"/>
                </a:solidFill>
                <a:latin typeface="Times New Roman" pitchFamily="18" charset="0"/>
              </a:rPr>
              <a:t>választható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 elem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0832" y="1918581"/>
            <a:ext cx="461665" cy="24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dirty="0" err="1" smtClean="0">
                <a:solidFill>
                  <a:srgbClr val="A29061"/>
                </a:solidFill>
              </a:rPr>
              <a:t>Degresszivitás</a:t>
            </a:r>
            <a:endParaRPr lang="hu-HU" b="1" dirty="0">
              <a:solidFill>
                <a:srgbClr val="A2906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 rot="10800000">
            <a:off x="8526923" y="1847168"/>
            <a:ext cx="461665" cy="24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dirty="0" err="1" smtClean="0">
                <a:solidFill>
                  <a:srgbClr val="A29061"/>
                </a:solidFill>
              </a:rPr>
              <a:t>Degresszivitás</a:t>
            </a:r>
            <a:endParaRPr lang="hu-HU" b="1" dirty="0">
              <a:solidFill>
                <a:srgbClr val="A2906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>
            <a:normAutofit/>
          </a:bodyPr>
          <a:lstStyle/>
          <a:p>
            <a:r>
              <a:rPr lang="hu-HU" altLang="hu-HU" sz="3200" b="1" dirty="0" smtClean="0">
                <a:solidFill>
                  <a:srgbClr val="A29061"/>
                </a:solidFill>
                <a:ea typeface="DejaVu Sans"/>
                <a:cs typeface="Times New Roman" pitchFamily="18" charset="0"/>
              </a:rPr>
              <a:t>Helyzetkép I.</a:t>
            </a:r>
            <a:endParaRPr lang="hu-HU" altLang="hu-HU" sz="3200" dirty="0" smtClean="0">
              <a:ea typeface="DejaVu Sans"/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463599"/>
              </p:ext>
            </p:extLst>
          </p:nvPr>
        </p:nvGraphicFramePr>
        <p:xfrm>
          <a:off x="179512" y="1566683"/>
          <a:ext cx="8856986" cy="4462409"/>
        </p:xfrm>
        <a:graphic>
          <a:graphicData uri="http://schemas.openxmlformats.org/drawingml/2006/table">
            <a:tbl>
              <a:tblPr/>
              <a:tblGrid>
                <a:gridCol w="3960440"/>
                <a:gridCol w="949141"/>
                <a:gridCol w="789481"/>
                <a:gridCol w="789481"/>
                <a:gridCol w="789481"/>
                <a:gridCol w="789481"/>
                <a:gridCol w="789481"/>
              </a:tblGrid>
              <a:tr h="284568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hu-H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7645" marR="7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4568">
                <a:tc vMerge="1">
                  <a:txBody>
                    <a:bodyPr/>
                    <a:lstStyle/>
                    <a:p>
                      <a:pPr algn="l" rtl="0" fontAlgn="t"/>
                      <a:endParaRPr lang="hu-HU" sz="3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I-IV.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I-IV.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8709">
                <a:tc vMerge="1">
                  <a:txBody>
                    <a:bodyPr/>
                    <a:lstStyle/>
                    <a:p>
                      <a:pPr algn="l" rtl="0" fontAlgn="t"/>
                      <a:endParaRPr lang="hu-HU" sz="3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negyedév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u-H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9049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GDP növekedés (%)</a:t>
                      </a:r>
                    </a:p>
                  </a:txBody>
                  <a:tcPr marL="68807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hu-H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1847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Mezőgazdaság bruttó hozzáadott értékének volumene (%)</a:t>
                      </a:r>
                    </a:p>
                  </a:txBody>
                  <a:tcPr marL="68807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87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Mezőgazdaság hozzájárulása a GDP növekedéshez </a:t>
                      </a:r>
                      <a:r>
                        <a:rPr lang="hu-H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hu-H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07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Mezőgazdaság részesedése a bruttó hozzáadott értékből folyó áron (%)</a:t>
                      </a:r>
                    </a:p>
                  </a:txBody>
                  <a:tcPr marL="68807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hu-H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hu-H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5" marR="7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Nemzeti támogatások kerete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Nemzeti forrásból finanszírozott támogatások összege</a:t>
            </a:r>
          </a:p>
          <a:p>
            <a:r>
              <a:rPr lang="hu-HU" dirty="0" smtClean="0"/>
              <a:t>2014: 46,63 milliárd forint</a:t>
            </a:r>
          </a:p>
          <a:p>
            <a:r>
              <a:rPr lang="hu-HU" dirty="0" smtClean="0"/>
              <a:t>2015: 77,73 milliárd forint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3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504825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 munkahelyet a mezőgazdaságba </a:t>
            </a:r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(millió forint)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7AD883C-FDC8-44FC-88BB-25B72FDB7A9B}" type="slidenum">
              <a:rPr lang="hu-HU" smtClean="0"/>
              <a:pPr/>
              <a:t>21</a:t>
            </a:fld>
            <a:endParaRPr lang="hu-HU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7091736"/>
              </p:ext>
            </p:extLst>
          </p:nvPr>
        </p:nvGraphicFramePr>
        <p:xfrm>
          <a:off x="30480" y="764704"/>
          <a:ext cx="8976359" cy="5472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993"/>
                <a:gridCol w="1766483"/>
                <a:gridCol w="1256167"/>
                <a:gridCol w="1543389"/>
                <a:gridCol w="1335327"/>
              </a:tblGrid>
              <a:tr h="5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Megnevezés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Korm. döntés utáni terv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Többletforrás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1723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Állatjóléti </a:t>
                      </a:r>
                      <a:r>
                        <a:rPr lang="hu-HU" sz="18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támogatások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sertés állatjólét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baromfi állatjóléti támogatás: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anyakoca állatjóléti támogatás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 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Átmeneti nemzeti támogatások 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hízott bika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szarvasmarha </a:t>
                      </a:r>
                      <a:r>
                        <a:rPr lang="hu-H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extenzifikációs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anyatehén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tej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16 517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anyjuh kiegészítő+de minimis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 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31 488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állattenyésztést segítő egyéb nemzeti támogatások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állatbetegségek megelőzése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állati hulla elszállítás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Többletforrás összesen: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33 300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5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2015 legfontosabb feladatai</a:t>
            </a:r>
            <a:endParaRPr lang="hu-HU" sz="32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1560" y="1844824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Közös Agrárpolitika új közvetlen támogatási rendszerét szabályozó nemzeti jogszabályok megjelentetése és végrehajtása;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„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öbb munkahelyet a mezőgazdaságba!” c. program nemzeti támogatásainak hatékony felhasználása, az új jogcímek (pl. anyakoca) beindítása és megismertetése a termelőkkel;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agrárfinanszírozás eszközrendszerének erősítése, úgymint a megújuló MFB agrár hitelprogramok bevezetése és a kapcsolódó kamattámogatás kidolgozása, az új Vidékfejlesztési Programhoz kapcsolódó pénzügyi eszközök kialakítása, az Agrár Széchenyi Kártya bővítése;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47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2015 legfontosabb feladatai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41987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hu-HU" sz="2400" dirty="0" smtClean="0"/>
              <a:t> A mezőgazdasági kockázatkezelési rendszer továbbfejlesztése:</a:t>
            </a:r>
          </a:p>
          <a:p>
            <a:pPr lvl="1" algn="just"/>
            <a:r>
              <a:rPr lang="hu-HU" sz="2000" dirty="0" smtClean="0"/>
              <a:t>I. pillér: Kárenyhítési rendszer kiegészítése - a Bizottsági jóváhagyást követően - az őszi fagy káreseménnyel, </a:t>
            </a:r>
            <a:r>
              <a:rPr lang="hu-HU" sz="2000" dirty="0"/>
              <a:t>a 15% mértékű hozamérték-csökkenésre </a:t>
            </a:r>
            <a:r>
              <a:rPr lang="hu-HU" sz="2000" dirty="0" smtClean="0"/>
              <a:t>történő kárküszöb leszállítása, rugalmasabb és jobb termelői kiszolgálás.</a:t>
            </a:r>
          </a:p>
          <a:p>
            <a:pPr lvl="1" algn="just"/>
            <a:r>
              <a:rPr lang="hu-HU" sz="2000" dirty="0" smtClean="0"/>
              <a:t>II. pillér: a mezőgazdasági </a:t>
            </a:r>
            <a:r>
              <a:rPr lang="hu-HU" sz="2000" dirty="0"/>
              <a:t>biztosítási díj támogatási rendszer működtetése nemzeti támogatásként, </a:t>
            </a:r>
            <a:r>
              <a:rPr lang="hu-HU" sz="2000" dirty="0" smtClean="0"/>
              <a:t>majd 2016-tól adaptálása </a:t>
            </a:r>
            <a:r>
              <a:rPr lang="hu-HU" sz="2000" dirty="0"/>
              <a:t>a vidékfejlesztési </a:t>
            </a:r>
            <a:r>
              <a:rPr lang="hu-HU" sz="2000" dirty="0" smtClean="0"/>
              <a:t>pillérbe. </a:t>
            </a:r>
            <a:endParaRPr lang="hu-HU" sz="2000" dirty="0"/>
          </a:p>
          <a:p>
            <a:pPr lvl="1" algn="just"/>
            <a:r>
              <a:rPr lang="hu-HU" sz="2000" dirty="0" smtClean="0"/>
              <a:t>III. pillér: a Vidékfejlesztési </a:t>
            </a:r>
            <a:r>
              <a:rPr lang="hu-HU" sz="2000" dirty="0"/>
              <a:t>Program keretében  </a:t>
            </a:r>
            <a:r>
              <a:rPr lang="hu-HU" sz="2000" dirty="0" smtClean="0"/>
              <a:t>egy új jövedelemstabilizációs eszköz kialakítása és bevezetése.</a:t>
            </a:r>
          </a:p>
          <a:p>
            <a:pPr algn="just"/>
            <a:r>
              <a:rPr lang="hu-HU" sz="2400" dirty="0" smtClean="0"/>
              <a:t>A nemzeti támogatási jogcímek továbbfejlesztése, újak kidolgozása (pl. a dohány ágazat területén) 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A29061"/>
                </a:solidFill>
                <a:latin typeface="Times New Roman" pitchFamily="16" charset="0"/>
                <a:cs typeface="Times New Roman" pitchFamily="16" charset="0"/>
              </a:rPr>
              <a:t>2020-ra kitűzött fontosabb célok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A növénytermesztés és az állattenyésztés arányának további javítása az állattenyésztés javára.</a:t>
            </a:r>
          </a:p>
          <a:p>
            <a:pPr algn="just"/>
            <a:r>
              <a:rPr lang="hu-HU" dirty="0" smtClean="0"/>
              <a:t>Biztosítottá </a:t>
            </a:r>
            <a:r>
              <a:rPr lang="hu-HU" dirty="0"/>
              <a:t>váljon az élelmiszerfogyasztáson belül a hazai termékek tartósan 80% feletti részarányának megtartása.</a:t>
            </a:r>
          </a:p>
          <a:p>
            <a:pPr algn="just"/>
            <a:r>
              <a:rPr lang="hu-HU" dirty="0"/>
              <a:t>Exportteljesítmény évi 10 milliárd euróra történő növelése, 80%-ra növelve a félkész és késztermékek arányát. </a:t>
            </a:r>
          </a:p>
          <a:p>
            <a:pPr algn="just"/>
            <a:r>
              <a:rPr lang="hu-HU" dirty="0"/>
              <a:t>A mezőgazdaságban és a kapcsolódó ágazatokban a foglalkoztatottak számának emelése.</a:t>
            </a:r>
          </a:p>
          <a:p>
            <a:pPr algn="just"/>
            <a:r>
              <a:rPr lang="hu-HU" dirty="0"/>
              <a:t>A mezőgazdasági öntözött területek nagysága érje el a 150 ezer hektárt.</a:t>
            </a:r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0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68313" y="571679"/>
            <a:ext cx="8229600" cy="2800499"/>
          </a:xfrm>
        </p:spPr>
        <p:txBody>
          <a:bodyPr/>
          <a:lstStyle/>
          <a:p>
            <a:r>
              <a:rPr lang="hu-HU" altLang="hu-HU" b="1" i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Köszönöm a megtisztelő figyelmet</a:t>
            </a:r>
            <a:r>
              <a:rPr lang="hu-HU" altLang="hu-HU" i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6" descr="http://nimg.sulekha.com/others/original700/brazil-agriculture-fair-2012-5-18-15-13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21966"/>
            <a:ext cx="3024336" cy="20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groinfo.com/en/wp-content/uploads/2013/01/6adbeko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39" y="4480764"/>
            <a:ext cx="3004429" cy="19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econews.com.au/wp-content/uploads/2012/10/agriculture_dairy_farm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80763"/>
            <a:ext cx="2952951" cy="19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l.rgbimg.com/cache1tb0K8/users/l/lo/lonewolf/600/nIBBYF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55" y="2621966"/>
            <a:ext cx="2999613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C2-C160-4ECA-8F2B-A669277A4A2F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0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33289" y="1092200"/>
            <a:ext cx="8856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mezőgazdaság kibocsátásának alakulása (milliárd Ft)</a:t>
            </a:r>
            <a:endParaRPr lang="hu-HU" altLang="hu-HU" sz="28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39464"/>
              </p:ext>
            </p:extLst>
          </p:nvPr>
        </p:nvGraphicFramePr>
        <p:xfrm>
          <a:off x="146051" y="1676400"/>
          <a:ext cx="8818438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46050" y="6388100"/>
            <a:ext cx="59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AKI, KSH Mezőgazdasági Számlarendszer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előzetes </a:t>
            </a:r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 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051811"/>
              </p:ext>
            </p:extLst>
          </p:nvPr>
        </p:nvGraphicFramePr>
        <p:xfrm>
          <a:off x="755576" y="1731168"/>
          <a:ext cx="7848872" cy="443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44135"/>
              </p:ext>
            </p:extLst>
          </p:nvPr>
        </p:nvGraphicFramePr>
        <p:xfrm>
          <a:off x="233289" y="1772816"/>
          <a:ext cx="865919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zövegdoboz 1"/>
          <p:cNvSpPr txBox="1"/>
          <p:nvPr/>
        </p:nvSpPr>
        <p:spPr>
          <a:xfrm>
            <a:off x="6660232" y="2132856"/>
            <a:ext cx="1152150" cy="5369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+4,2%</a:t>
            </a:r>
            <a:endParaRPr lang="hu-H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52413" y="1092200"/>
            <a:ext cx="8856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mezőgazdasági beruházások értékének alakulása (folyó áron, milliárd Ft)</a:t>
            </a:r>
            <a:endParaRPr lang="hu-HU" altLang="hu-HU" sz="32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973428"/>
              </p:ext>
            </p:extLst>
          </p:nvPr>
        </p:nvGraphicFramePr>
        <p:xfrm>
          <a:off x="146050" y="1623913"/>
          <a:ext cx="8818438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46050" y="6388100"/>
            <a:ext cx="1228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KSH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74512"/>
              </p:ext>
            </p:extLst>
          </p:nvPr>
        </p:nvGraphicFramePr>
        <p:xfrm>
          <a:off x="251988" y="1988840"/>
          <a:ext cx="842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78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/>
          </a:bodyPr>
          <a:lstStyle/>
          <a:p>
            <a:r>
              <a:rPr lang="hu-HU" altLang="hu-HU" sz="2600" b="1" dirty="0" smtClean="0">
                <a:solidFill>
                  <a:srgbClr val="A29061"/>
                </a:solidFill>
                <a:ea typeface="DejaVu Sans"/>
                <a:cs typeface="Times New Roman" pitchFamily="18" charset="0"/>
              </a:rPr>
              <a:t>Agrár-külkereskedelem alakulása</a:t>
            </a:r>
            <a:r>
              <a:rPr lang="hu-HU" altLang="hu-HU" sz="2600" b="1" dirty="0" smtClean="0">
                <a:solidFill>
                  <a:srgbClr val="948A54"/>
                </a:solidFill>
                <a:ea typeface="DejaVu Sans"/>
                <a:cs typeface="Times New Roman" pitchFamily="18" charset="0"/>
              </a:rPr>
              <a:t> (millió euró)</a:t>
            </a:r>
            <a:endParaRPr lang="hu-HU" altLang="hu-HU" sz="2600" dirty="0" smtClean="0">
              <a:ea typeface="DejaVu Sans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 eaLnBrk="1" hangingPunct="1">
              <a:buFont typeface="Arial" charset="0"/>
              <a:buNone/>
              <a:defRPr/>
            </a:pPr>
            <a:endParaRPr lang="hu-HU" altLang="hu-HU" sz="21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Arial" pitchFamily="34" charset="0"/>
              <a:buChar char="•"/>
              <a:defRPr/>
            </a:pPr>
            <a:endParaRPr lang="hu-HU" altLang="hu-H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3013" name="Téglalap 4"/>
          <p:cNvSpPr>
            <a:spLocks noChangeArrowheads="1"/>
          </p:cNvSpPr>
          <p:nvPr/>
        </p:nvSpPr>
        <p:spPr bwMode="auto">
          <a:xfrm>
            <a:off x="467544" y="65817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altLang="hu-H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Forrás: KSH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69009365"/>
              </p:ext>
            </p:extLst>
          </p:nvPr>
        </p:nvGraphicFramePr>
        <p:xfrm>
          <a:off x="287524" y="1307116"/>
          <a:ext cx="8568952" cy="527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5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60040"/>
          </a:xfrm>
        </p:spPr>
        <p:txBody>
          <a:bodyPr>
            <a:noAutofit/>
          </a:bodyPr>
          <a:lstStyle/>
          <a:p>
            <a:r>
              <a:rPr lang="hu-HU" altLang="hu-HU" sz="3200" b="1" dirty="0">
                <a:solidFill>
                  <a:srgbClr val="A29061"/>
                </a:solidFill>
              </a:rPr>
              <a:t>A mezőgazdasági termelés szerkezetének </a:t>
            </a:r>
            <a:r>
              <a:rPr lang="hu-HU" altLang="hu-HU" sz="3200" b="1" dirty="0" smtClean="0">
                <a:solidFill>
                  <a:srgbClr val="A29061"/>
                </a:solidFill>
              </a:rPr>
              <a:t>változása</a:t>
            </a:r>
            <a:endParaRPr lang="hu-HU" sz="32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579189"/>
              </p:ext>
            </p:extLst>
          </p:nvPr>
        </p:nvGraphicFramePr>
        <p:xfrm>
          <a:off x="323528" y="1676400"/>
          <a:ext cx="8496943" cy="492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323528" y="6597352"/>
            <a:ext cx="955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AKI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4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52413" y="1092200"/>
            <a:ext cx="885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3200" b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3200" b="1" dirty="0">
                <a:solidFill>
                  <a:srgbClr val="A29061"/>
                </a:solidFill>
                <a:latin typeface="Times New Roman" pitchFamily="18" charset="0"/>
              </a:rPr>
              <a:t>mezőgazdasági termelés </a:t>
            </a:r>
            <a:r>
              <a:rPr lang="hu-HU" altLang="hu-HU" sz="3200" b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szerkezete </a:t>
            </a:r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2014-ben*</a:t>
            </a:r>
            <a:endParaRPr lang="hu-HU" altLang="hu-HU" sz="32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311046"/>
              </p:ext>
            </p:extLst>
          </p:nvPr>
        </p:nvGraphicFramePr>
        <p:xfrm>
          <a:off x="146051" y="1676400"/>
          <a:ext cx="8818438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46050" y="6388100"/>
            <a:ext cx="5631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AKI, KSH Mezőgazdasági Számlarendszer *előzetes adat 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zövegdoboz 1"/>
          <p:cNvSpPr txBox="1">
            <a:spLocks noChangeArrowheads="1"/>
          </p:cNvSpPr>
          <p:nvPr/>
        </p:nvSpPr>
        <p:spPr bwMode="auto">
          <a:xfrm>
            <a:off x="252413" y="1092200"/>
            <a:ext cx="8856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3000" b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3000" b="1" dirty="0">
                <a:solidFill>
                  <a:srgbClr val="A29061"/>
                </a:solidFill>
                <a:latin typeface="Times New Roman" pitchFamily="18" charset="0"/>
              </a:rPr>
              <a:t>szántóföldi növénytermesztés </a:t>
            </a:r>
            <a:r>
              <a:rPr lang="hu-HU" altLang="hu-HU" sz="3000" b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szerkezete </a:t>
            </a:r>
            <a:r>
              <a:rPr lang="hu-HU" altLang="hu-HU" sz="30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2014-ben*</a:t>
            </a:r>
            <a:endParaRPr lang="hu-HU" altLang="hu-HU" sz="30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972171" y="2129783"/>
          <a:ext cx="8136904" cy="470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5" name="Téglalap 4"/>
          <p:cNvSpPr>
            <a:spLocks noChangeArrowheads="1"/>
          </p:cNvSpPr>
          <p:nvPr/>
        </p:nvSpPr>
        <p:spPr bwMode="auto">
          <a:xfrm>
            <a:off x="146050" y="6388100"/>
            <a:ext cx="5631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AKI, KSH Mezőgazdasági Számlarendszer *előzetes adat 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14444"/>
              </p:ext>
            </p:extLst>
          </p:nvPr>
        </p:nvGraphicFramePr>
        <p:xfrm>
          <a:off x="467544" y="1772815"/>
          <a:ext cx="8424936" cy="478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59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647" y="908720"/>
            <a:ext cx="8229600" cy="638944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A29061"/>
                </a:solidFill>
              </a:rPr>
              <a:t>Növénytermesztés terméseredményei 2014.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34208"/>
              </p:ext>
            </p:extLst>
          </p:nvPr>
        </p:nvGraphicFramePr>
        <p:xfrm>
          <a:off x="107504" y="1484784"/>
          <a:ext cx="8856981" cy="5237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1248059"/>
                <a:gridCol w="1128205"/>
                <a:gridCol w="1224136"/>
                <a:gridCol w="1296144"/>
                <a:gridCol w="1224136"/>
                <a:gridCol w="1584173"/>
              </a:tblGrid>
              <a:tr h="89871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Növényfaj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 terület (ha)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Betakarított terület (ha)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Betakarított terület (%)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Termésátlag (kg/ha)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Előző 5 év termésátlaga (kg/ha)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 termés (tonna)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Napraforgó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614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610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618 670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Szója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42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42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113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Kukorica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223 836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1 192 042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9 365</a:t>
                      </a:r>
                      <a:r>
                        <a:rPr lang="hu-H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Burgonya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17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27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21 954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488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Cukorrépa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14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64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53 790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916 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</a:t>
                      </a:r>
                      <a:r>
                        <a:rPr lang="hu-H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búza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1 099 231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1 096 529</a:t>
                      </a:r>
                      <a:r>
                        <a:rPr lang="hu-H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99,7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5 118 613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árpa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208 497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208 497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948 165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9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káposzta-repce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2016 077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659 959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1497</Words>
  <Application>Microsoft Office PowerPoint</Application>
  <PresentationFormat>Diavetítés a képernyőre (4:3 oldalarány)</PresentationFormat>
  <Paragraphs>549</Paragraphs>
  <Slides>25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Egyéni tervezés</vt:lpstr>
      <vt:lpstr>Az agrárágazat aktualitásai</vt:lpstr>
      <vt:lpstr>Helyzetkép I.</vt:lpstr>
      <vt:lpstr>PowerPoint bemutató</vt:lpstr>
      <vt:lpstr>PowerPoint bemutató</vt:lpstr>
      <vt:lpstr>Agrár-külkereskedelem alakulása (millió euró)</vt:lpstr>
      <vt:lpstr>A mezőgazdasági termelés szerkezetének változása</vt:lpstr>
      <vt:lpstr>PowerPoint bemutató</vt:lpstr>
      <vt:lpstr>PowerPoint bemutató</vt:lpstr>
      <vt:lpstr>Növénytermesztés terméseredményei 2014.</vt:lpstr>
      <vt:lpstr>Búza és kukorica mérleg  (2009-2014 átlag, ezer tonna)</vt:lpstr>
      <vt:lpstr>A hazai gabonaexport célpiacai  (2009-2014 átlag)</vt:lpstr>
      <vt:lpstr>Hazai piaci árak alakulása hosszútávon - Magyarországi búza és kukorica piaci árak (HUF/t) </vt:lpstr>
      <vt:lpstr>A 2014-es termésből kivitt mennyiségek</vt:lpstr>
      <vt:lpstr>A hazai gabonaexport alakulása</vt:lpstr>
      <vt:lpstr>Őszi vetésű kalászos gabonák és az őszi káposztarepce állapotminősítése (I.15.)</vt:lpstr>
      <vt:lpstr>Átnedvesedett és belvizes területek (III.17.)</vt:lpstr>
      <vt:lpstr>Átnedvesedett és belvizes területek (III.17.)</vt:lpstr>
      <vt:lpstr>Az agrár és vidékfejlesztési támogatások jelenlegi rendszere Magyarországon</vt:lpstr>
      <vt:lpstr>A közvetlen támogatások új rendszere Magyarországon</vt:lpstr>
      <vt:lpstr>Nemzeti támogatások kerete</vt:lpstr>
      <vt:lpstr>Több munkahelyet a mezőgazdaságba II. (millió forint)</vt:lpstr>
      <vt:lpstr>2015 legfontosabb feladatai</vt:lpstr>
      <vt:lpstr>2015 legfontosabb feladatai</vt:lpstr>
      <vt:lpstr>2020-ra kitűzött fontosabb célok</vt:lpstr>
      <vt:lpstr>Köszönöm a megtisztelő figyelmet!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VasaryM</dc:creator>
  <cp:lastModifiedBy>Petőházi Tamás</cp:lastModifiedBy>
  <cp:revision>109</cp:revision>
  <cp:lastPrinted>2015-03-24T16:46:07Z</cp:lastPrinted>
  <dcterms:created xsi:type="dcterms:W3CDTF">2014-06-20T08:35:55Z</dcterms:created>
  <dcterms:modified xsi:type="dcterms:W3CDTF">2015-03-24T21:31:09Z</dcterms:modified>
</cp:coreProperties>
</file>