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0" r:id="rId4"/>
    <p:sldId id="342" r:id="rId5"/>
    <p:sldId id="343" r:id="rId6"/>
    <p:sldId id="344" r:id="rId7"/>
    <p:sldId id="345" r:id="rId8"/>
    <p:sldId id="347" r:id="rId9"/>
  </p:sldIdLst>
  <p:sldSz cx="9144000" cy="6858000" type="screen4x3"/>
  <p:notesSz cx="6669088" cy="9928225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061"/>
    <a:srgbClr val="A697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9877" autoAdjust="0"/>
  </p:normalViewPr>
  <p:slideViewPr>
    <p:cSldViewPr>
      <p:cViewPr varScale="1">
        <p:scale>
          <a:sx n="66" d="100"/>
          <a:sy n="66" d="100"/>
        </p:scale>
        <p:origin x="-12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69189DE-790E-4631-B182-995A7B551FB5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0D87B4C-C4B0-426D-9100-7FFC75F754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E905CE-C2F9-4CC6-8117-018DB3556742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A84C24-6F96-4B11-BEE8-F9018CEEC51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7663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E5088283-1433-461E-BCD8-AD28A247B4D7}" type="slidenum">
              <a:rPr lang="hu-HU" sz="1200">
                <a:solidFill>
                  <a:srgbClr val="000000"/>
                </a:solidFill>
                <a:latin typeface="Calibri" pitchFamily="34" charset="0"/>
                <a:ea typeface="DejaVu Sans"/>
                <a:cs typeface="DejaVu Sans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7</a:t>
            </a:fld>
            <a:endParaRPr lang="hu-HU" sz="1200">
              <a:solidFill>
                <a:srgbClr val="000000"/>
              </a:solidFill>
              <a:latin typeface="Calibri" pitchFamily="34" charset="0"/>
              <a:ea typeface="DejaVu Sans"/>
              <a:cs typeface="DejaVu Sans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4716463"/>
            <a:ext cx="5335588" cy="4568825"/>
          </a:xfrm>
          <a:noFill/>
        </p:spPr>
        <p:txBody>
          <a:bodyPr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DB03-5F2B-4625-8403-5CA046ECD304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13B3ABF-2BE9-4B5F-A022-A48BA1B24F4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  <p:transition advClick="0" advTm="3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7E29-18C7-4471-BD1C-C78D89D92E13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23BBC-0B56-4DD7-BAAC-FBACE00E3937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02C77-B6CF-402A-B75C-B943049C348B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17C4A-A847-4279-A7CE-B6F1063DB67D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DC73E-7C06-4ADA-8EF9-28095E7C2249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  <p:transition advClick="0" advTm="3500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9A76A-A722-47F0-ADE7-59BF6DF951A8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5E0021-68D2-45F1-BDD8-5D015B8D02B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 advClick="0" advTm="3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622803-378E-46A2-8F09-890C986E9B1D}" type="datetimeFigureOut">
              <a:rPr lang="hu-HU"/>
              <a:pPr>
                <a:defRPr/>
              </a:pPr>
              <a:t>2012. 01. 25.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03EEC58-4709-4023-B6D4-E36C36E5AEC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transition advClick="0" advTm="3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682625"/>
          </a:xfrm>
        </p:spPr>
        <p:txBody>
          <a:bodyPr/>
          <a:lstStyle/>
          <a:p>
            <a:pPr eaLnBrk="1" hangingPunct="1"/>
            <a:r>
              <a:rPr lang="hu-HU" sz="3600" b="1" smtClean="0"/>
              <a:t>A különleges rizstámogatás</a:t>
            </a:r>
            <a:endParaRPr lang="hu-HU" sz="3400" b="1" smtClean="0"/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1706562"/>
          </a:xfrm>
        </p:spPr>
        <p:txBody>
          <a:bodyPr/>
          <a:lstStyle/>
          <a:p>
            <a:pPr eaLnBrk="1" fontAlgn="t" hangingPunct="1"/>
            <a:r>
              <a:rPr lang="hu-HU" sz="2000" b="1" smtClean="0">
                <a:latin typeface="Arial" charset="0"/>
              </a:rPr>
              <a:t>Dr. Fekete István</a:t>
            </a:r>
          </a:p>
          <a:p>
            <a:pPr eaLnBrk="1" fontAlgn="t" hangingPunct="1"/>
            <a:endParaRPr lang="hu-HU" sz="2000" b="1" smtClean="0"/>
          </a:p>
          <a:p>
            <a:pPr eaLnBrk="1" fontAlgn="t" hangingPunct="1"/>
            <a:r>
              <a:rPr lang="hu-HU" sz="2000" b="1" smtClean="0"/>
              <a:t>Vidékfejlesztési Minisztérium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Különleges rizs támogatás 1.</a:t>
            </a:r>
            <a:endParaRPr lang="hu-HU" sz="2800" b="1"/>
          </a:p>
        </p:txBody>
      </p:sp>
      <p:sp>
        <p:nvSpPr>
          <p:cNvPr id="12290" name="Téglalap 3"/>
          <p:cNvSpPr>
            <a:spLocks noChangeArrowheads="1"/>
          </p:cNvSpPr>
          <p:nvPr/>
        </p:nvSpPr>
        <p:spPr bwMode="auto">
          <a:xfrm>
            <a:off x="539750" y="1700213"/>
            <a:ext cx="7993063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hu-HU" sz="2800">
                <a:solidFill>
                  <a:srgbClr val="A29061"/>
                </a:solidFill>
                <a:latin typeface="Times New Roman" pitchFamily="18" charset="0"/>
              </a:rPr>
              <a:t>Az intézkedés célja: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400">
                <a:latin typeface="Times New Roman" pitchFamily="18" charset="0"/>
                <a:cs typeface="Times New Roman" pitchFamily="18" charset="0"/>
              </a:rPr>
              <a:t>A rizstermelőket sújtó különleges hátrányok kezelése érdekében különleges támogatás nyújtása a gazdasági szempontból sérülékeny vagy környezeti szempontból érzékeny területeken.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400">
                <a:latin typeface="Times New Roman" pitchFamily="18" charset="0"/>
                <a:cs typeface="Times New Roman" pitchFamily="18" charset="0"/>
              </a:rPr>
              <a:t>2012-től a rizstámogatás termeléstől való elválasztásából adódó következmények enyhítése.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400">
                <a:latin typeface="Times New Roman" pitchFamily="18" charset="0"/>
                <a:cs typeface="Times New Roman" pitchFamily="18" charset="0"/>
              </a:rPr>
              <a:t>A rizstermelés csökkenésének megállítása és a foglalkoztatottság színvonalának megőrzése.</a:t>
            </a:r>
          </a:p>
          <a:p>
            <a:pPr marL="342900" indent="-342900">
              <a:buFont typeface="Arial" charset="0"/>
              <a:buChar char="•"/>
            </a:pPr>
            <a:endParaRPr lang="hu-HU" sz="240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hu-HU" sz="2800">
                <a:solidFill>
                  <a:srgbClr val="A29061"/>
                </a:solidFill>
                <a:latin typeface="Times New Roman" pitchFamily="18" charset="0"/>
              </a:rPr>
              <a:t>Az intézkedés időtartama:</a:t>
            </a:r>
          </a:p>
          <a:p>
            <a:pPr marL="342900" indent="-342900">
              <a:buFont typeface="Arial" charset="0"/>
              <a:buChar char="•"/>
            </a:pPr>
            <a:r>
              <a:rPr lang="hu-HU" sz="2000">
                <a:latin typeface="Times New Roman" pitchFamily="18" charset="0"/>
                <a:cs typeface="Times New Roman" pitchFamily="18" charset="0"/>
              </a:rPr>
              <a:t>2012-2013</a:t>
            </a:r>
          </a:p>
          <a:p>
            <a:pPr marL="342900" indent="-342900">
              <a:buFont typeface="Arial" charset="0"/>
              <a:buChar char="•"/>
            </a:pPr>
            <a:endParaRPr lang="hu-H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hu-H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Különleges rizs támogatás 2.</a:t>
            </a:r>
            <a:endParaRPr lang="hu-HU" sz="2800" b="1"/>
          </a:p>
        </p:txBody>
      </p:sp>
      <p:sp>
        <p:nvSpPr>
          <p:cNvPr id="13314" name="Téglalap 3"/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8434388" cy="4057650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	Jogosultsági feltételek:</a:t>
            </a:r>
          </a:p>
          <a:p>
            <a:r>
              <a:rPr lang="hu-HU" sz="2400" smtClean="0">
                <a:latin typeface="Times New Roman" pitchFamily="18" charset="0"/>
                <a:cs typeface="Times New Roman" pitchFamily="18" charset="0"/>
              </a:rPr>
              <a:t>A különleges rizstámogatást vehet igénybe a rizstermesztő azon területek után, melyekre teljesülnek az alábbi feltételek</a:t>
            </a:r>
          </a:p>
          <a:p>
            <a:pPr marL="857250" lvl="1" indent="-457200">
              <a:buFont typeface="Calibri" pitchFamily="34" charset="0"/>
              <a:buAutoNum type="alphaLcParenR"/>
            </a:pP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1006 10 KN kód alá tartozó rizst termesztenek rajta,</a:t>
            </a:r>
          </a:p>
          <a:p>
            <a:pPr marL="857250" lvl="1" indent="-457200">
              <a:buFont typeface="Calibri" pitchFamily="34" charset="0"/>
              <a:buAutoNum type="alphaLcParenR"/>
            </a:pP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az állományt rendes növekedési feltételek mellett legalább a virágzás kezdetéig megőrzik, </a:t>
            </a:r>
          </a:p>
          <a:p>
            <a:pPr marL="857250" lvl="1" indent="-457200">
              <a:buFont typeface="Calibri" pitchFamily="34" charset="0"/>
              <a:buAutoNum type="alphaLcParenR"/>
            </a:pP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a rizst legkésőbb május 31-éig bevetik, és</a:t>
            </a:r>
          </a:p>
          <a:p>
            <a:pPr marL="857250" lvl="1" indent="-457200">
              <a:buFont typeface="Calibri" pitchFamily="34" charset="0"/>
              <a:buAutoNum type="alphaLcParenR"/>
            </a:pPr>
            <a:r>
              <a:rPr lang="hu-HU" sz="2600" smtClean="0">
                <a:latin typeface="Times New Roman" pitchFamily="18" charset="0"/>
                <a:cs typeface="Times New Roman" pitchFamily="18" charset="0"/>
              </a:rPr>
              <a:t>gazdasági szempontból sérülékeny illetve környezeti szempontból érzékeny területen helyezkedik 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Különleges rizs támogatás 3.</a:t>
            </a:r>
            <a:endParaRPr lang="hu-HU" sz="2800" b="1"/>
          </a:p>
        </p:txBody>
      </p:sp>
      <p:sp>
        <p:nvSpPr>
          <p:cNvPr id="7" name="Téglalap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748712" cy="4983162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Gazdasági szempontból sérülékeny terület 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a társadalmi-gazdasági és infrastrukturális szempontból elmaradott, illetve az országos átlagot jelentősen meghaladó munkanélküliséggel sújtott települések jegyzékéről szóló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240/2006. (XI. 30.) Korm. rendelet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szerinti település,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kedvezményezett térségek besorolásáról szóló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311/2007. (XI. 17.) Korm. rendelet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2. melléklete szerinti kistérség</a:t>
            </a:r>
            <a:endParaRPr lang="hu-HU" sz="2200" smtClean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Környezeti szempontból érzékeny terület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az európai közösségi jelentőségű természetvédelmi rendeltetésű területekkel érintett földrészletekről szóló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14/2010. (V. 11.)KVM rendelet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hatálya alá tartozó település, valamint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vizek mezőgazdasági eredetű nitrátszennyezéssel szembeni védelméről szóló 27/2006. (II. 7.) Korm. rendelet szerinti nitrátérzékeny terület</a:t>
            </a:r>
            <a:endParaRPr lang="hu-HU" sz="2200" smtClean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Különleges rizs támogatás 4.</a:t>
            </a:r>
            <a:endParaRPr lang="hu-HU" sz="2800" b="1"/>
          </a:p>
        </p:txBody>
      </p:sp>
      <p:sp>
        <p:nvSpPr>
          <p:cNvPr id="7" name="Téglalap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435975" cy="4748213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A támogatás általános pénzügyi feltételei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különleges rizstámogatás forrása az Európai Mezőgazdasági Garancia Alap.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különleges rizstámogatás keretösszege évente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1 300 000 euró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különleges rizstámogatás mértékét a </a:t>
            </a: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pénzügyi keret 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és az összes  támogatásra jogosult rizstermesztő által </a:t>
            </a:r>
            <a:r>
              <a:rPr lang="hu-HU" sz="2100" u="sng" smtClean="0">
                <a:latin typeface="Times New Roman" pitchFamily="18" charset="0"/>
                <a:cs typeface="Times New Roman" pitchFamily="18" charset="0"/>
              </a:rPr>
              <a:t>bejelentett rizstermő terület 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nagysága alapján évente külön jogszabály határozza meg.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támogatható terület nagysága évente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3 222 hektár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(Amennyiben a bejelentett rizstermő terület nagysága meghaladja a 3 222 hektárt, arányos visszaosztásra kell sor.)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különleges rizstámogatás maximális összege hektáronként nem haladhatja meg az </a:t>
            </a:r>
            <a:r>
              <a:rPr lang="hu-HU" sz="2100" b="1" smtClean="0">
                <a:latin typeface="Times New Roman" pitchFamily="18" charset="0"/>
                <a:cs typeface="Times New Roman" pitchFamily="18" charset="0"/>
              </a:rPr>
              <a:t>520 eurót</a:t>
            </a: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 évente.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100" smtClean="0">
                <a:latin typeface="Times New Roman" pitchFamily="18" charset="0"/>
                <a:cs typeface="Times New Roman" pitchFamily="18" charset="0"/>
              </a:rPr>
              <a:t>A támogatás 1 hektárnál kisebb támogatható területre nem folyósítható.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églalap 2"/>
          <p:cNvSpPr>
            <a:spLocks noChangeArrowheads="1"/>
          </p:cNvSpPr>
          <p:nvPr/>
        </p:nvSpPr>
        <p:spPr bwMode="auto">
          <a:xfrm>
            <a:off x="395288" y="1125538"/>
            <a:ext cx="83534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2800" b="1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Különleges rizs támogatás 5.</a:t>
            </a:r>
            <a:endParaRPr lang="hu-HU" sz="2800" b="1"/>
          </a:p>
        </p:txBody>
      </p:sp>
      <p:sp>
        <p:nvSpPr>
          <p:cNvPr id="7" name="Téglalap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435975" cy="4135437"/>
          </a:xfrm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hu-HU" sz="2800" smtClean="0">
                <a:solidFill>
                  <a:srgbClr val="A29061"/>
                </a:solidFill>
                <a:latin typeface="Times New Roman" pitchFamily="18" charset="0"/>
              </a:rPr>
              <a:t>A támogatás pénzügyi feltételei 2012-ben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keretösszege évente </a:t>
            </a:r>
            <a:r>
              <a:rPr lang="hu-HU" sz="2200" b="1" smtClean="0">
                <a:latin typeface="Times New Roman" pitchFamily="18" charset="0"/>
                <a:cs typeface="Times New Roman" pitchFamily="18" charset="0"/>
              </a:rPr>
              <a:t>1 300 000 euró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ami a hivatalos 292,55 Ft/euró árfolyamon számolva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380 315 000 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Ft 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Az egy hektárra jutó támogatási összeg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3 222 hektárral 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számolva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403 euró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azaz 292,55 Ft/euró árfolyamon számolva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118 000 Ft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Amennyiben az elmúlt évek átlagos vetésterületével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2 600 hektárral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számolunk, úgy az 1 hektárra jutó támogatás összege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499 euró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azaz mintegy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146 200 forint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alibri" pitchFamily="34" charset="0"/>
              <a:buAutoNum type="alphaLcParenR"/>
            </a:pP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A támogatás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maximális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összege hektáronként nem haladhatja meg az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520 eurót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azaz a 292,55 Ft/euró árfolyamon számolva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152 000 Ft-ot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, ami </a:t>
            </a:r>
            <a:r>
              <a:rPr lang="hu-HU" sz="2200" u="sng" smtClean="0">
                <a:latin typeface="Times New Roman" pitchFamily="18" charset="0"/>
                <a:cs typeface="Times New Roman" pitchFamily="18" charset="0"/>
              </a:rPr>
              <a:t>2500 hektár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 bejelentett alapján érhető 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611188" y="3141663"/>
            <a:ext cx="7920037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4000">
                <a:solidFill>
                  <a:srgbClr val="A6976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DejaVu Sans"/>
                <a:cs typeface="Times New Roman" pitchFamily="18" charset="0"/>
              </a:rPr>
              <a:t>Köszönöm megtisztelő figyelmüket!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55650" y="2276475"/>
            <a:ext cx="7705725" cy="388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  <a:p>
            <a:pPr defTabSz="449263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hu-HU">
              <a:solidFill>
                <a:srgbClr val="000000"/>
              </a:solidFill>
              <a:ea typeface="DejaVu Sans"/>
              <a:cs typeface="DejaVu San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398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3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DejaVu Sans</vt:lpstr>
      <vt:lpstr>Office Theme</vt:lpstr>
      <vt:lpstr>Beloldalak</vt:lpstr>
      <vt:lpstr>Office Theme</vt:lpstr>
      <vt:lpstr>A különleges rizstámogatás</vt:lpstr>
      <vt:lpstr>2. dia</vt:lpstr>
      <vt:lpstr>3. dia</vt:lpstr>
      <vt:lpstr>4. dia</vt:lpstr>
      <vt:lpstr>5. dia</vt:lpstr>
      <vt:lpstr>6. dia</vt:lpstr>
      <vt:lpstr>7. dia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HorvathAniko</cp:lastModifiedBy>
  <cp:revision>323</cp:revision>
  <dcterms:created xsi:type="dcterms:W3CDTF">2010-06-15T13:49:13Z</dcterms:created>
  <dcterms:modified xsi:type="dcterms:W3CDTF">2012-01-25T08:08:35Z</dcterms:modified>
</cp:coreProperties>
</file>