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545" r:id="rId2"/>
    <p:sldId id="517" r:id="rId3"/>
    <p:sldId id="518" r:id="rId4"/>
    <p:sldId id="465" r:id="rId5"/>
    <p:sldId id="467" r:id="rId6"/>
    <p:sldId id="563" r:id="rId7"/>
    <p:sldId id="564" r:id="rId8"/>
    <p:sldId id="565" r:id="rId9"/>
    <p:sldId id="566" r:id="rId10"/>
    <p:sldId id="567" r:id="rId11"/>
    <p:sldId id="556" r:id="rId12"/>
    <p:sldId id="557" r:id="rId13"/>
    <p:sldId id="558" r:id="rId14"/>
    <p:sldId id="559" r:id="rId15"/>
    <p:sldId id="560" r:id="rId16"/>
    <p:sldId id="561" r:id="rId17"/>
    <p:sldId id="562" r:id="rId18"/>
    <p:sldId id="568" r:id="rId19"/>
    <p:sldId id="569" r:id="rId20"/>
    <p:sldId id="570" r:id="rId21"/>
    <p:sldId id="529" r:id="rId22"/>
    <p:sldId id="530" r:id="rId23"/>
    <p:sldId id="531" r:id="rId24"/>
    <p:sldId id="532" r:id="rId25"/>
    <p:sldId id="553" r:id="rId26"/>
    <p:sldId id="554" r:id="rId27"/>
    <p:sldId id="555" r:id="rId28"/>
    <p:sldId id="573" r:id="rId29"/>
    <p:sldId id="574" r:id="rId30"/>
    <p:sldId id="575" r:id="rId31"/>
    <p:sldId id="576" r:id="rId32"/>
    <p:sldId id="486" r:id="rId33"/>
    <p:sldId id="487" r:id="rId34"/>
  </p:sldIdLst>
  <p:sldSz cx="9144000" cy="6858000" type="screen4x3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ákay Ildikó" initials="di" lastIdx="1" clrIdx="0"/>
  <p:cmAuthor id="1" name="MVH04224" initials="bbz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85DB"/>
    <a:srgbClr val="FFCA21"/>
    <a:srgbClr val="DAA600"/>
    <a:srgbClr val="007A37"/>
    <a:srgbClr val="00602B"/>
    <a:srgbClr val="00421E"/>
    <a:srgbClr val="A6A6E2"/>
    <a:srgbClr val="A7A7E3"/>
    <a:srgbClr val="E1CCF0"/>
    <a:srgbClr val="626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Világos stílus 3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Világos stílus 3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Közepesen sötét stílus 1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6" autoAdjust="0"/>
    <p:restoredTop sz="94659" autoAdjust="0"/>
  </p:normalViewPr>
  <p:slideViewPr>
    <p:cSldViewPr>
      <p:cViewPr varScale="1">
        <p:scale>
          <a:sx n="70" d="100"/>
          <a:sy n="70" d="100"/>
        </p:scale>
        <p:origin x="11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gvvrcommon10\gvvrcommon10\lun11\ME_AVAT\&#193;T_titk&#225;rs&#225;g\&#193;T%20szakmai\VP\VP_tervezett_forr&#225;sok_grafikon_201504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vh04224\AppData\Local\Microsoft\Windows\INetCache\Content.Outlook\MIIW4LG9\szemes%20megyei%20bont&#225;s%20ha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mvhstrg01\KTI\NTO\Termel&#233;shez%20k&#246;t&#246;tt%20n&#246;v&#233;nyes%20jogc&#237;mek%202015_t&#337;l\Lek&#233;rdez&#233;sek\2015\szemes_szapor&#237;t&#243;anyag_1014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mvhstrg01\KTI\NTO\Termel&#233;shez%20k&#246;t&#246;tt%20n&#246;v&#233;nyes%20jogc&#237;mek%202015_t&#337;l\Lek&#233;rdez&#233;sek\2015\szemes_szapor&#237;t&#243;anyag_1014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6228139250902591E-2"/>
          <c:y val="0"/>
          <c:w val="0.44530597336317096"/>
          <c:h val="1"/>
        </c:manualLayout>
      </c:layout>
      <c:pieChart>
        <c:varyColors val="1"/>
        <c:ser>
          <c:idx val="0"/>
          <c:order val="0"/>
          <c:dLbls>
            <c:dLbl>
              <c:idx val="0"/>
              <c:numFmt formatCode="General" sourceLinked="0"/>
              <c:spPr/>
              <c:txPr>
                <a:bodyPr/>
                <a:lstStyle/>
                <a:p>
                  <a:pPr>
                    <a:defRPr sz="2500" b="1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1474628171478612E-2"/>
                  <c:y val="-0.14192344429262899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2500" b="1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0024168853893484E-2"/>
                  <c:y val="-4.5340019940064404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 sz="2500" b="1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numFmt formatCode="General" sourceLinked="0"/>
              <c:spPr/>
              <c:txPr>
                <a:bodyPr/>
                <a:lstStyle/>
                <a:p>
                  <a:pPr>
                    <a:defRPr sz="2500" b="1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numFmt formatCode="General" sourceLinked="0"/>
              <c:spPr/>
              <c:txPr>
                <a:bodyPr/>
                <a:lstStyle/>
                <a:p>
                  <a:pPr>
                    <a:defRPr sz="2500" b="1">
                      <a:solidFill>
                        <a:schemeClr val="bg1"/>
                      </a:solidFill>
                    </a:defRPr>
                  </a:pPr>
                  <a:endParaRPr lang="hu-H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5.9274278215223124E-2"/>
                  <c:y val="4.899401509500390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1299704724410175E-2"/>
                  <c:y val="-2.17870813776824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973343175853021E-2"/>
                  <c:y val="-4.76114125847489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3482392825896758E-2"/>
                  <c:y val="-4.384902399011943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0088965441820456E-2"/>
                  <c:y val="-2.08948644955756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1161526684164492E-2"/>
                  <c:y val="9.8366234920506668E-2"/>
                </c:manualLayout>
              </c:layout>
              <c:tx>
                <c:rich>
                  <a:bodyPr/>
                  <a:lstStyle/>
                  <a:p>
                    <a:pPr>
                      <a:defRPr sz="2500" b="1">
                        <a:solidFill>
                          <a:schemeClr val="bg1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4%</a:t>
                    </a:r>
                  </a:p>
                </c:rich>
              </c:tx>
              <c:numFmt formatCode="General" sourceLinked="0"/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00" b="1">
                    <a:solidFill>
                      <a:srgbClr val="002060"/>
                    </a:solidFill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'grafikon pptbe'!$A$3:$A$13</c:f>
              <c:strCache>
                <c:ptCount val="11"/>
                <c:pt idx="0">
                  <c:v>Beruházás tárgyi eszközökbe</c:v>
                </c:pt>
                <c:pt idx="1">
                  <c:v>AKG + öko. gazd.</c:v>
                </c:pt>
                <c:pt idx="2">
                  <c:v>Alapvető szolg. és falumegújítás</c:v>
                </c:pt>
                <c:pt idx="3">
                  <c:v>Natura 2000 + THÉT</c:v>
                </c:pt>
                <c:pt idx="4">
                  <c:v>Erdőterületek fejlesztése, megújítása, védelme</c:v>
                </c:pt>
                <c:pt idx="5">
                  <c:v>Helyi fejlesztés CLLD</c:v>
                </c:pt>
                <c:pt idx="6">
                  <c:v>Állatjólét</c:v>
                </c:pt>
                <c:pt idx="7">
                  <c:v>Technikai segítségnyújtás</c:v>
                </c:pt>
                <c:pt idx="8">
                  <c:v>Kockázatkezelés</c:v>
                </c:pt>
                <c:pt idx="9">
                  <c:v>Termelői csoportok</c:v>
                </c:pt>
                <c:pt idx="10">
                  <c:v>Egyéb: szakképzés, szaktanácsadás, együttműködés, minőségi rendszerek, determináció</c:v>
                </c:pt>
              </c:strCache>
            </c:strRef>
          </c:cat>
          <c:val>
            <c:numRef>
              <c:f>'grafikon pptbe'!$B$3:$B$13</c:f>
              <c:numCache>
                <c:formatCode>#,##0</c:formatCode>
                <c:ptCount val="11"/>
                <c:pt idx="0">
                  <c:v>1828066429.3333335</c:v>
                </c:pt>
                <c:pt idx="1">
                  <c:v>845799232</c:v>
                </c:pt>
                <c:pt idx="2">
                  <c:v>278847891</c:v>
                </c:pt>
                <c:pt idx="3">
                  <c:v>241933204</c:v>
                </c:pt>
                <c:pt idx="4">
                  <c:v>206340856</c:v>
                </c:pt>
                <c:pt idx="5">
                  <c:v>191783851</c:v>
                </c:pt>
                <c:pt idx="6">
                  <c:v>117793592</c:v>
                </c:pt>
                <c:pt idx="7">
                  <c:v>96865821</c:v>
                </c:pt>
                <c:pt idx="8">
                  <c:v>95312975</c:v>
                </c:pt>
                <c:pt idx="9">
                  <c:v>84143082</c:v>
                </c:pt>
                <c:pt idx="10">
                  <c:v>187103020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7169849737347497"/>
          <c:y val="1.9787017682617664E-2"/>
          <c:w val="0.50798216195195467"/>
          <c:h val="0.95003292117869254"/>
        </c:manualLayout>
      </c:layout>
      <c:overlay val="0"/>
      <c:txPr>
        <a:bodyPr/>
        <a:lstStyle/>
        <a:p>
          <a:pPr>
            <a:defRPr sz="1600" b="1">
              <a:solidFill>
                <a:srgbClr val="002060"/>
              </a:solidFill>
            </a:defRPr>
          </a:pPr>
          <a:endParaRPr lang="hu-HU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Igényelt termeléshez kötött szemes fehérjetakarmány-növények terület (ha)</c:v>
                </c:pt>
              </c:strCache>
            </c:strRef>
          </c:tx>
          <c:spPr>
            <a:solidFill>
              <a:srgbClr val="72AF2F"/>
            </a:solidFill>
          </c:spPr>
          <c:invertIfNegative val="0"/>
          <c:dLbls>
            <c:dLbl>
              <c:idx val="0"/>
              <c:layout>
                <c:manualLayout>
                  <c:x val="2.3130398990276132E-2"/>
                  <c:y val="-9.3240576306278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793449179599353E-2"/>
                  <c:y val="-1.9495477759133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793449179599353E-2"/>
                  <c:y val="2.4369347198916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010849432030321E-2"/>
                  <c:y val="2.4369347198915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902149305814864E-2"/>
                  <c:y val="-4.46766204232152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7347799242707136E-2"/>
                  <c:y val="1.2184673599458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02390991164916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44564993689225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7347799242707136E-2"/>
                  <c:y val="4.87386943978326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1565199495138102E-2"/>
                  <c:y val="-2.4369347198916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1684749053383891E-2"/>
                  <c:y val="-9.74773887956651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7347799242707136E-2"/>
                  <c:y val="-9.74773887956651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879344917959935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2.0239099116491611E-2"/>
                  <c:y val="-2.4369347198916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1.4456499368922581E-2"/>
                  <c:y val="-7.3108041596748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1.7347799242707136E-2"/>
                  <c:y val="-2.4369347198916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01195495582459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4.336949810676678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460000"/>
              <a:lstStyle/>
              <a:p>
                <a:pPr>
                  <a:defRPr sz="2100" b="1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Sheet1!$A$3:$A$21</c:f>
              <c:strCache>
                <c:ptCount val="19"/>
                <c:pt idx="0">
                  <c:v>Baranya</c:v>
                </c:pt>
                <c:pt idx="1">
                  <c:v>Bács-Kiskun</c:v>
                </c:pt>
                <c:pt idx="2">
                  <c:v>Győr-Moson-Sopron</c:v>
                </c:pt>
                <c:pt idx="3">
                  <c:v>Békés</c:v>
                </c:pt>
                <c:pt idx="4">
                  <c:v>Vas</c:v>
                </c:pt>
                <c:pt idx="5">
                  <c:v>Zala</c:v>
                </c:pt>
                <c:pt idx="6">
                  <c:v>Borsod-Abaúj-Zemplén</c:v>
                </c:pt>
                <c:pt idx="7">
                  <c:v>Tolna</c:v>
                </c:pt>
                <c:pt idx="8">
                  <c:v>Somogy</c:v>
                </c:pt>
                <c:pt idx="9">
                  <c:v>Csongrád</c:v>
                </c:pt>
                <c:pt idx="10">
                  <c:v>Fejér</c:v>
                </c:pt>
                <c:pt idx="11">
                  <c:v>Veszprém</c:v>
                </c:pt>
                <c:pt idx="12">
                  <c:v>Jász-Nagykun-Szolnok</c:v>
                </c:pt>
                <c:pt idx="13">
                  <c:v>Hajdú-Bihar</c:v>
                </c:pt>
                <c:pt idx="14">
                  <c:v>Pest</c:v>
                </c:pt>
                <c:pt idx="15">
                  <c:v>Szabolcs-Szatmár-Bereg</c:v>
                </c:pt>
                <c:pt idx="16">
                  <c:v>Heves</c:v>
                </c:pt>
                <c:pt idx="17">
                  <c:v>Komárom-Esztergom</c:v>
                </c:pt>
                <c:pt idx="18">
                  <c:v>Nógrád</c:v>
                </c:pt>
              </c:strCache>
            </c:strRef>
          </c:cat>
          <c:val>
            <c:numRef>
              <c:f>Sheet1!$B$3:$B$21</c:f>
              <c:numCache>
                <c:formatCode>#,##0</c:formatCode>
                <c:ptCount val="19"/>
                <c:pt idx="0">
                  <c:v>19233.009999999969</c:v>
                </c:pt>
                <c:pt idx="1">
                  <c:v>7050.18</c:v>
                </c:pt>
                <c:pt idx="2">
                  <c:v>6251.48</c:v>
                </c:pt>
                <c:pt idx="3">
                  <c:v>6223.98</c:v>
                </c:pt>
                <c:pt idx="4">
                  <c:v>6202.4699999999993</c:v>
                </c:pt>
                <c:pt idx="5">
                  <c:v>5611</c:v>
                </c:pt>
                <c:pt idx="6">
                  <c:v>5087.6100000000024</c:v>
                </c:pt>
                <c:pt idx="7">
                  <c:v>3903.15</c:v>
                </c:pt>
                <c:pt idx="8">
                  <c:v>3535.55</c:v>
                </c:pt>
                <c:pt idx="9">
                  <c:v>3153.55</c:v>
                </c:pt>
                <c:pt idx="10">
                  <c:v>2293.67</c:v>
                </c:pt>
                <c:pt idx="11">
                  <c:v>2255.04</c:v>
                </c:pt>
                <c:pt idx="12">
                  <c:v>2174.8900000000012</c:v>
                </c:pt>
                <c:pt idx="13">
                  <c:v>2011.99</c:v>
                </c:pt>
                <c:pt idx="14">
                  <c:v>1821.48</c:v>
                </c:pt>
                <c:pt idx="15">
                  <c:v>1487.56</c:v>
                </c:pt>
                <c:pt idx="16">
                  <c:v>532.21</c:v>
                </c:pt>
                <c:pt idx="17">
                  <c:v>489.1</c:v>
                </c:pt>
                <c:pt idx="18">
                  <c:v>344.09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5162336"/>
        <c:axId val="1725169408"/>
      </c:barChart>
      <c:catAx>
        <c:axId val="1725162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hu-HU"/>
          </a:p>
        </c:txPr>
        <c:crossAx val="1725169408"/>
        <c:crosses val="autoZero"/>
        <c:auto val="1"/>
        <c:lblAlgn val="ctr"/>
        <c:lblOffset val="100"/>
        <c:noMultiLvlLbl val="0"/>
      </c:catAx>
      <c:valAx>
        <c:axId val="172516940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500"/>
            </a:pPr>
            <a:endParaRPr lang="hu-HU"/>
          </a:p>
        </c:txPr>
        <c:crossAx val="17251623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151135470544418E-2"/>
          <c:y val="0.23574346728603651"/>
          <c:w val="0.98494971752110183"/>
          <c:h val="0.73757215385531938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explosion val="20"/>
          </c:dPt>
          <c:dLbls>
            <c:dLbl>
              <c:idx val="0"/>
              <c:layout>
                <c:manualLayout>
                  <c:x val="1.2417669489427029E-2"/>
                  <c:y val="-0.1829748846931139"/>
                </c:manualLayout>
              </c:layout>
              <c:tx>
                <c:rich>
                  <a:bodyPr/>
                  <a:lstStyle/>
                  <a:p>
                    <a:pPr>
                      <a:defRPr sz="2300" b="1" baseline="0">
                        <a:solidFill>
                          <a:schemeClr val="bg1"/>
                        </a:solidFill>
                      </a:defRPr>
                    </a:pPr>
                    <a:r>
                      <a:rPr lang="en-US" sz="2300" b="1" baseline="0" dirty="0">
                        <a:solidFill>
                          <a:schemeClr val="bg1"/>
                        </a:solidFill>
                      </a:rPr>
                      <a:t>9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0%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117441687713567E-2"/>
                  <c:y val="8.092499365358838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6122418659931821E-3"/>
                  <c:y val="-4.4196165118801705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300" b="1" baseline="0"/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Statisztikák!$A$26:$A$29</c:f>
              <c:strCache>
                <c:ptCount val="4"/>
                <c:pt idx="0">
                  <c:v>Szója (72 018,74 ha)</c:v>
                </c:pt>
                <c:pt idx="1">
                  <c:v>Takarmányborsó</c:v>
                </c:pt>
                <c:pt idx="2">
                  <c:v>Szárazborsó (Sárgaborsó)</c:v>
                </c:pt>
                <c:pt idx="3">
                  <c:v>Egyéb szemes növény</c:v>
                </c:pt>
              </c:strCache>
            </c:strRef>
          </c:cat>
          <c:val>
            <c:numRef>
              <c:f>Statisztikák!$B$26:$B$29</c:f>
              <c:numCache>
                <c:formatCode>#,##0.00</c:formatCode>
                <c:ptCount val="4"/>
                <c:pt idx="0">
                  <c:v>90.03087505491078</c:v>
                </c:pt>
                <c:pt idx="1">
                  <c:v>5.4499634844783866</c:v>
                </c:pt>
                <c:pt idx="2">
                  <c:v>2.460028567363949</c:v>
                </c:pt>
                <c:pt idx="3">
                  <c:v>2.0591328932469182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2617466448769377"/>
          <c:y val="7.9280696028300283E-3"/>
          <c:w val="0.71899915812410453"/>
          <c:h val="0.25742942295456095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hu-HU"/>
        </a:p>
      </c:txPr>
    </c:legend>
    <c:plotVisOnly val="1"/>
    <c:dispBlanksAs val="zero"/>
    <c:showDLblsOverMax val="0"/>
  </c:chart>
  <c:spPr>
    <a:solidFill>
      <a:srgbClr val="FFFFFF">
        <a:alpha val="70000"/>
      </a:srgbClr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292329024909623E-2"/>
          <c:y val="0.22000511491345467"/>
          <c:w val="0.98070770277764563"/>
          <c:h val="0.7634591250618449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plosion val="29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r>
                      <a:rPr lang="en-US" sz="2000" b="1" dirty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4 369; 84%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972416183826082E-2"/>
                  <c:y val="1.252489112194671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459812806418065E-2"/>
                  <c:y val="-4.1772989671008598E-3"/>
                </c:manualLayout>
              </c:layout>
              <c:spPr/>
              <c:txPr>
                <a:bodyPr/>
                <a:lstStyle/>
                <a:p>
                  <a:pPr>
                    <a:defRPr sz="1900" b="1"/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759916802852473"/>
                  <c:y val="1.829621094484061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Statisztikák!$A$36:$A$39</c:f>
              <c:strCache>
                <c:ptCount val="4"/>
                <c:pt idx="0">
                  <c:v>Szója </c:v>
                </c:pt>
                <c:pt idx="1">
                  <c:v>Takarmányborsó </c:v>
                </c:pt>
                <c:pt idx="2">
                  <c:v>Szárazborsó (Sárgaborsó)</c:v>
                </c:pt>
                <c:pt idx="3">
                  <c:v>Egyéb szemes növény</c:v>
                </c:pt>
              </c:strCache>
            </c:strRef>
          </c:cat>
          <c:val>
            <c:numRef>
              <c:f>Statisztikák!$B$36:$B$39</c:f>
              <c:numCache>
                <c:formatCode>#,##0</c:formatCode>
                <c:ptCount val="4"/>
                <c:pt idx="0">
                  <c:v>4369</c:v>
                </c:pt>
                <c:pt idx="1">
                  <c:v>519</c:v>
                </c:pt>
                <c:pt idx="2">
                  <c:v>109</c:v>
                </c:pt>
                <c:pt idx="3">
                  <c:v>211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t"/>
      <c:layout>
        <c:manualLayout>
          <c:xMode val="edge"/>
          <c:yMode val="edge"/>
          <c:x val="4.8412073490813813E-2"/>
          <c:y val="1.261040284055496E-4"/>
          <c:w val="0.95158793420788068"/>
          <c:h val="0.21322843337429065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hu-HU"/>
        </a:p>
      </c:txPr>
    </c:legend>
    <c:plotVisOnly val="1"/>
    <c:dispBlanksAs val="zero"/>
    <c:showDLblsOverMax val="0"/>
  </c:chart>
  <c:spPr>
    <a:solidFill>
      <a:srgbClr val="FFFFFF">
        <a:alpha val="70000"/>
      </a:srgbClr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0.30463</cdr:x>
      <cdr:y>0.90069</cdr:y>
    </cdr:from>
    <cdr:to>
      <cdr:x>1</cdr:x>
      <cdr:y>0.96004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230279" y="4500871"/>
          <a:ext cx="2808321" cy="2965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dirty="0" smtClean="0">
              <a:latin typeface="Times New Roman" pitchFamily="18" charset="0"/>
              <a:cs typeface="Times New Roman" pitchFamily="18" charset="0"/>
            </a:rPr>
            <a:t>Kérelem eloszlás</a:t>
          </a:r>
          <a:endParaRPr lang="en-GB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57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57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2A7D1C8-006E-415D-8ED1-F43BDD3A8DA4}" type="datetimeFigureOut">
              <a:rPr lang="hu-HU"/>
              <a:pPr>
                <a:defRPr/>
              </a:pPr>
              <a:t>2016.05.16.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41"/>
            <a:ext cx="2944958" cy="49657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1098" y="9430041"/>
            <a:ext cx="2944958" cy="49657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84E1C2-05BB-4FA6-88B2-EB976B9F1FF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0127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57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57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BB034A9-85F5-4DB7-8994-41A9C1C05296}" type="datetimeFigureOut">
              <a:rPr lang="hu-HU"/>
              <a:pPr>
                <a:defRPr/>
              </a:pPr>
              <a:t>2016.05.16.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4" tIns="46497" rIns="92994" bIns="46497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606" y="4715827"/>
            <a:ext cx="5438464" cy="4467540"/>
          </a:xfrm>
          <a:prstGeom prst="rect">
            <a:avLst/>
          </a:prstGeom>
        </p:spPr>
        <p:txBody>
          <a:bodyPr vert="horz" lIns="92994" tIns="46497" rIns="92994" bIns="46497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0041"/>
            <a:ext cx="2944958" cy="49657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1098" y="9430041"/>
            <a:ext cx="2944958" cy="49657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4422424-A11C-425F-9E04-F515BCCFD6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2645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u-HU" smtClean="0"/>
          </a:p>
        </p:txBody>
      </p:sp>
      <p:sp>
        <p:nvSpPr>
          <p:cNvPr id="5939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D3F144-A8BF-41FA-B7BE-D4039E2F0CF3}" type="slidenum">
              <a:rPr lang="hu-HU" altLang="hu-H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u-HU" altLang="hu-H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634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422424-A11C-425F-9E04-F515BCCFD693}" type="slidenum">
              <a:rPr lang="hu-HU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370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u-HU" smtClean="0"/>
              <a:t>Szemes fehérjetakarmány támogatásban terület alapján 90%-ot a szójatermesztés ad ki, és a kérelmezők 84% foglalkozik szójatermesztéssel.</a:t>
            </a:r>
            <a:endParaRPr lang="en-GB" smtClean="0"/>
          </a:p>
        </p:txBody>
      </p:sp>
      <p:sp>
        <p:nvSpPr>
          <p:cNvPr id="38916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A8E3E6-9779-4DFD-83AD-9C3E250B18CA}" type="slidenum">
              <a:rPr lang="hu-HU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9090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6656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78F61E1-3074-4820-BC27-1F3CAD87BE8D}" type="slidenum">
              <a:rPr lang="hu-HU" altLang="hu-H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hu-HU" altLang="hu-H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512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082E75-5F0E-4294-8175-3964E2FE39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D35D87-B54B-4EC1-A820-5ECB0B22996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63506B9-CDD7-417A-9429-D6BD6279FEC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Cím, szöveg és á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ClipArt-elem helye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09A0F0-29F2-4C2C-BF18-5EE91D5B7FD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E2301EE-2CB3-4814-9BCE-17584F8946D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5F3A5EA-59EF-45FA-8435-605E6C2CD2C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BF8BED4-9EA9-43A8-9A8A-3F201D6BD2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9EE4025-B189-4710-BE58-35F1157EFF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320C19-E4E4-4DE3-A387-F67EAA22185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B0B23B2-F0D1-46D6-9451-EA276AFECF8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C2FE79B-B8EB-4CC4-85BC-090810244DC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427B096-4CC6-47C1-B0BB-2F1C0CAEBD4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E566652-9C4D-40AE-8EE2-6B4435EC6B3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slow" advTm="10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ackground2opaque"/>
          <p:cNvPicPr>
            <a:picLocks noChangeAspect="1" noChangeArrowheads="1"/>
          </p:cNvPicPr>
          <p:nvPr userDrawn="1"/>
        </p:nvPicPr>
        <p:blipFill>
          <a:blip r:embed="rId15" cstate="print">
            <a:lum bright="48000" contrast="-6000"/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D149F032-92A6-4B5F-A5D6-54193210F44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ransition spd="slow" advTm="10500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mailto:ugyfelszolgalat@mvh.gov.hu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lyazat.gov.h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0"/>
            <a:ext cx="91805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églalap 18"/>
          <p:cNvSpPr/>
          <p:nvPr/>
        </p:nvSpPr>
        <p:spPr>
          <a:xfrm>
            <a:off x="35496" y="0"/>
            <a:ext cx="9144000" cy="685800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/>
          </a:p>
        </p:txBody>
      </p:sp>
      <p:pic>
        <p:nvPicPr>
          <p:cNvPr id="15363" name="Picture 4" descr="MVH_logo_szines_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13325"/>
            <a:ext cx="295275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888041" y="5777061"/>
            <a:ext cx="42480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85725" algn="l"/>
              </a:tabLst>
              <a:defRPr/>
            </a:pPr>
            <a:r>
              <a:rPr lang="hu-HU" sz="24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Budapest, 2016</a:t>
            </a:r>
            <a:r>
              <a:rPr lang="hu-HU" sz="2400" b="1" dirty="0">
                <a:solidFill>
                  <a:srgbClr val="007E3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 </a:t>
            </a:r>
            <a:r>
              <a:rPr lang="hu-HU" sz="24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május</a:t>
            </a:r>
            <a:r>
              <a:rPr lang="hu-HU" sz="24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hu-HU" sz="2400" b="1" dirty="0" smtClean="0">
                <a:solidFill>
                  <a:srgbClr val="007E3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17.    </a:t>
            </a:r>
            <a:endParaRPr lang="hu-HU" sz="2400" b="1" dirty="0">
              <a:solidFill>
                <a:srgbClr val="007E3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1" name="Átellenes sarkain kerekített téglalap 20"/>
          <p:cNvSpPr/>
          <p:nvPr/>
        </p:nvSpPr>
        <p:spPr>
          <a:xfrm rot="16200000">
            <a:off x="1048544" y="1266031"/>
            <a:ext cx="2224088" cy="2085975"/>
          </a:xfrm>
          <a:prstGeom prst="round2DiagRect">
            <a:avLst/>
          </a:prstGeom>
          <a:solidFill>
            <a:srgbClr val="00B05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/>
          </a:p>
        </p:txBody>
      </p:sp>
      <p:sp>
        <p:nvSpPr>
          <p:cNvPr id="15" name="Átellenes sarkain kerekített téglalap 14"/>
          <p:cNvSpPr/>
          <p:nvPr/>
        </p:nvSpPr>
        <p:spPr>
          <a:xfrm>
            <a:off x="1619250" y="1504950"/>
            <a:ext cx="6192838" cy="2735263"/>
          </a:xfrm>
          <a:prstGeom prst="round2DiagRect">
            <a:avLst/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/>
          </a:p>
        </p:txBody>
      </p:sp>
      <p:sp>
        <p:nvSpPr>
          <p:cNvPr id="13" name="Átellenes sarkain kerekített téglalap 12"/>
          <p:cNvSpPr/>
          <p:nvPr/>
        </p:nvSpPr>
        <p:spPr>
          <a:xfrm>
            <a:off x="1619250" y="1504950"/>
            <a:ext cx="6192838" cy="2735263"/>
          </a:xfrm>
          <a:prstGeom prst="round2DiagRect">
            <a:avLst/>
          </a:prstGeom>
          <a:solidFill>
            <a:srgbClr val="006E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indent="-342900" algn="ctr" defTabSz="1111250" eaLnBrk="0" hangingPunct="0">
              <a:lnSpc>
                <a:spcPct val="90000"/>
              </a:lnSpc>
              <a:spcAft>
                <a:spcPct val="35000"/>
              </a:spcAft>
              <a:buFontTx/>
              <a:buChar char="•"/>
              <a:defRPr/>
            </a:pPr>
            <a:endParaRPr lang="hu-HU" altLang="hu-HU" sz="2200" dirty="0">
              <a:solidFill>
                <a:schemeClr val="bg1"/>
              </a:solidFill>
            </a:endParaRPr>
          </a:p>
        </p:txBody>
      </p:sp>
      <p:sp>
        <p:nvSpPr>
          <p:cNvPr id="20" name="Átellenes sarkain kerekített téglalap 19"/>
          <p:cNvSpPr/>
          <p:nvPr/>
        </p:nvSpPr>
        <p:spPr>
          <a:xfrm rot="16200000">
            <a:off x="6659563" y="4652962"/>
            <a:ext cx="433388" cy="576263"/>
          </a:xfrm>
          <a:prstGeom prst="round2DiagRect">
            <a:avLst/>
          </a:prstGeom>
          <a:solidFill>
            <a:srgbClr val="00B05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 dirty="0"/>
          </a:p>
        </p:txBody>
      </p:sp>
      <p:sp>
        <p:nvSpPr>
          <p:cNvPr id="16" name="Átellenes sarkain kerekített téglalap 15"/>
          <p:cNvSpPr/>
          <p:nvPr/>
        </p:nvSpPr>
        <p:spPr>
          <a:xfrm rot="16200000">
            <a:off x="4463256" y="2456657"/>
            <a:ext cx="504825" cy="4608512"/>
          </a:xfrm>
          <a:prstGeom prst="round2DiagRect">
            <a:avLst/>
          </a:prstGeom>
          <a:solidFill>
            <a:srgbClr val="FFC000">
              <a:alpha val="83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0" hangingPunct="0">
              <a:buFontTx/>
              <a:buChar char="•"/>
              <a:defRPr/>
            </a:pPr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207875" name="Text Box 3"/>
          <p:cNvSpPr txBox="1">
            <a:spLocks noChangeArrowheads="1"/>
          </p:cNvSpPr>
          <p:nvPr/>
        </p:nvSpPr>
        <p:spPr bwMode="auto">
          <a:xfrm>
            <a:off x="1619250" y="1844675"/>
            <a:ext cx="62658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  <a:defRPr/>
            </a:pPr>
            <a:r>
              <a:rPr lang="hu-HU" b="1" dirty="0" smtClean="0">
                <a:solidFill>
                  <a:schemeClr val="bg1"/>
                </a:solidFill>
              </a:rPr>
              <a:t>Szántóföldi hozamnövelés az alapoktól c. konferencia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  <a:defRPr/>
            </a:pPr>
            <a:endParaRPr lang="hu-HU" b="1" dirty="0" smtClean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  <a:defRPr/>
            </a:pPr>
            <a:r>
              <a:rPr lang="hu-H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Agrártámogatások rendszerének hatása a termelésre</a:t>
            </a:r>
            <a:endParaRPr lang="hu-HU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2484438" y="4489450"/>
            <a:ext cx="4535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Dr. Gyuricza Csaba elnök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Átellenes sarkain kerekített téglalap 18"/>
          <p:cNvSpPr/>
          <p:nvPr/>
        </p:nvSpPr>
        <p:spPr>
          <a:xfrm>
            <a:off x="621904" y="1307901"/>
            <a:ext cx="7992888" cy="4608512"/>
          </a:xfrm>
          <a:prstGeom prst="round2DiagRect">
            <a:avLst/>
          </a:prstGeom>
          <a:solidFill>
            <a:srgbClr val="2F61FF">
              <a:alpha val="1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Átellenes sarkain kerekített téglalap 17"/>
          <p:cNvSpPr/>
          <p:nvPr/>
        </p:nvSpPr>
        <p:spPr>
          <a:xfrm>
            <a:off x="7236296" y="836712"/>
            <a:ext cx="576064" cy="288032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7" name="Átellenes sarkain kerekített téglalap 6"/>
          <p:cNvSpPr/>
          <p:nvPr/>
        </p:nvSpPr>
        <p:spPr>
          <a:xfrm>
            <a:off x="981944" y="2316013"/>
            <a:ext cx="5544616" cy="360040"/>
          </a:xfrm>
          <a:prstGeom prst="round2Diag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Átellenes sarkain kerekített téglalap 7"/>
          <p:cNvSpPr/>
          <p:nvPr/>
        </p:nvSpPr>
        <p:spPr>
          <a:xfrm>
            <a:off x="981944" y="2748061"/>
            <a:ext cx="5544616" cy="360040"/>
          </a:xfrm>
          <a:prstGeom prst="round2Diag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Átellenes sarkain kerekített téglalap 8"/>
          <p:cNvSpPr/>
          <p:nvPr/>
        </p:nvSpPr>
        <p:spPr>
          <a:xfrm>
            <a:off x="981944" y="3180109"/>
            <a:ext cx="5544616" cy="360040"/>
          </a:xfrm>
          <a:prstGeom prst="round2Diag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Átellenes sarkain kerekített téglalap 11"/>
          <p:cNvSpPr/>
          <p:nvPr/>
        </p:nvSpPr>
        <p:spPr>
          <a:xfrm>
            <a:off x="981944" y="3612157"/>
            <a:ext cx="5544616" cy="360040"/>
          </a:xfrm>
          <a:prstGeom prst="round2Diag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Átellenes sarkain kerekített téglalap 12"/>
          <p:cNvSpPr/>
          <p:nvPr/>
        </p:nvSpPr>
        <p:spPr>
          <a:xfrm>
            <a:off x="1053952" y="4908301"/>
            <a:ext cx="5544616" cy="360040"/>
          </a:xfrm>
          <a:prstGeom prst="round2Diag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Átellenes sarkain kerekített téglalap 13"/>
          <p:cNvSpPr/>
          <p:nvPr/>
        </p:nvSpPr>
        <p:spPr>
          <a:xfrm>
            <a:off x="1053952" y="5340349"/>
            <a:ext cx="5544616" cy="360040"/>
          </a:xfrm>
          <a:prstGeom prst="round2Diag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Átellenes sarkain kerekített téglalap 14"/>
          <p:cNvSpPr/>
          <p:nvPr/>
        </p:nvSpPr>
        <p:spPr>
          <a:xfrm>
            <a:off x="1053952" y="5772397"/>
            <a:ext cx="5544616" cy="360040"/>
          </a:xfrm>
          <a:prstGeom prst="round2Diag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Átellenes sarkain kerekített téglalap 15"/>
          <p:cNvSpPr/>
          <p:nvPr/>
        </p:nvSpPr>
        <p:spPr>
          <a:xfrm>
            <a:off x="693912" y="1484784"/>
            <a:ext cx="7704856" cy="792088"/>
          </a:xfrm>
          <a:prstGeom prst="round2Diag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17" name="Átellenes sarkain kerekített téglalap 16"/>
          <p:cNvSpPr/>
          <p:nvPr/>
        </p:nvSpPr>
        <p:spPr>
          <a:xfrm>
            <a:off x="693912" y="4044205"/>
            <a:ext cx="7704856" cy="720080"/>
          </a:xfrm>
          <a:prstGeom prst="round2Diag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6" name="Átellenes sarkain kerekített téglalap 5"/>
          <p:cNvSpPr/>
          <p:nvPr/>
        </p:nvSpPr>
        <p:spPr>
          <a:xfrm>
            <a:off x="1331640" y="360040"/>
            <a:ext cx="6408712" cy="620688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06090"/>
          </a:xfrm>
        </p:spPr>
        <p:txBody>
          <a:bodyPr/>
          <a:lstStyle/>
          <a:p>
            <a:r>
              <a:rPr lang="hu-HU" sz="3000" dirty="0" smtClean="0">
                <a:solidFill>
                  <a:srgbClr val="00487E"/>
                </a:solidFill>
              </a:rPr>
              <a:t>Ezután megjelenő felhívások</a:t>
            </a:r>
            <a:endParaRPr lang="hu-HU" dirty="0">
              <a:solidFill>
                <a:srgbClr val="00487E"/>
              </a:solidFill>
            </a:endParaRPr>
          </a:p>
        </p:txBody>
      </p:sp>
      <p:sp>
        <p:nvSpPr>
          <p:cNvPr id="10" name="Tartalom helye 12"/>
          <p:cNvSpPr txBox="1">
            <a:spLocks/>
          </p:cNvSpPr>
          <p:nvPr/>
        </p:nvSpPr>
        <p:spPr>
          <a:xfrm>
            <a:off x="539552" y="1639341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hu-H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artalom helye 12"/>
          <p:cNvSpPr txBox="1">
            <a:spLocks/>
          </p:cNvSpPr>
          <p:nvPr/>
        </p:nvSpPr>
        <p:spPr>
          <a:xfrm>
            <a:off x="621904" y="1495325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r>
              <a:rPr kumimoji="0" 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Vidékfejlesztési Program esetében</a:t>
            </a:r>
            <a:r>
              <a:rPr kumimoji="0" lang="hu-H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hu-HU" sz="2000" dirty="0" smtClean="0">
                <a:solidFill>
                  <a:srgbClr val="00487E"/>
                </a:solidFill>
              </a:rPr>
              <a:t>1012/2016 (I.20) Korm. határozatban található Éves Fejlesztési Keret alapján:</a:t>
            </a:r>
          </a:p>
          <a:p>
            <a:pPr marL="800100" lvl="1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r>
              <a:rPr lang="hu-HU" sz="2000" dirty="0" smtClean="0">
                <a:solidFill>
                  <a:srgbClr val="C00000"/>
                </a:solidFill>
              </a:rPr>
              <a:t>Korábbiakból hátra van: 8 db, 46,44 Mrd Ft</a:t>
            </a:r>
          </a:p>
          <a:p>
            <a:pPr marL="800100" lvl="1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r>
              <a:rPr lang="hu-HU" sz="2000" dirty="0" smtClean="0">
                <a:solidFill>
                  <a:srgbClr val="C00000"/>
                </a:solidFill>
              </a:rPr>
              <a:t>Tavaszra tervezett: 15 db, 234,27 Mrd Ft</a:t>
            </a:r>
          </a:p>
          <a:p>
            <a:pPr marL="800100" lvl="1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r>
              <a:rPr lang="hu-HU" sz="2000" dirty="0" smtClean="0">
                <a:solidFill>
                  <a:srgbClr val="C00000"/>
                </a:solidFill>
              </a:rPr>
              <a:t>Nyárra tervezett: 11 db, 59,35 Mrd Ft</a:t>
            </a:r>
          </a:p>
          <a:p>
            <a:pPr marL="800100" lvl="1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r>
              <a:rPr lang="hu-HU" sz="2000" dirty="0" smtClean="0">
                <a:solidFill>
                  <a:srgbClr val="C00000"/>
                </a:solidFill>
              </a:rPr>
              <a:t>Őszre tervezett: 5 db, 56,01 Mrd Ft</a:t>
            </a:r>
          </a:p>
          <a:p>
            <a:pPr marL="800100" lvl="1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endParaRPr lang="hu-HU" sz="500" dirty="0" smtClean="0">
              <a:solidFill>
                <a:srgbClr val="00487E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hu-H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Magyar Halászati Operatív Program esetén a </a:t>
            </a:r>
            <a:r>
              <a:rPr lang="hu-HU" sz="2000" dirty="0" smtClean="0">
                <a:solidFill>
                  <a:srgbClr val="00487E"/>
                </a:solidFill>
              </a:rPr>
              <a:t>1056/2016 (II.17) Korm. határozatban található Éves Fejlesztési Keret alapján: </a:t>
            </a: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hu-HU" sz="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r>
              <a:rPr lang="hu-HU" sz="2000" dirty="0" smtClean="0">
                <a:solidFill>
                  <a:srgbClr val="C00000"/>
                </a:solidFill>
              </a:rPr>
              <a:t>Tavaszra tervezett: 4 db, 5,03 Mrd Ft</a:t>
            </a:r>
          </a:p>
          <a:p>
            <a:pPr marL="800100" lvl="1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r>
              <a:rPr lang="hu-HU" sz="2000" dirty="0" smtClean="0">
                <a:solidFill>
                  <a:srgbClr val="C00000"/>
                </a:solidFill>
              </a:rPr>
              <a:t>Nyárra tervezett: 2 db, 4,53 Mrd Ft</a:t>
            </a:r>
          </a:p>
          <a:p>
            <a:pPr marL="800100" lvl="1" indent="-342900" ea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</a:pPr>
            <a:r>
              <a:rPr lang="hu-HU" sz="2000" dirty="0" smtClean="0">
                <a:solidFill>
                  <a:srgbClr val="C00000"/>
                </a:solidFill>
              </a:rPr>
              <a:t>Őszre tervezett: 4 db, 5,59 Mrd Ft</a:t>
            </a:r>
          </a:p>
          <a:p>
            <a:pPr marL="342900" marR="0" lvl="0" indent="-342900" algn="l" defTabSz="914400" rtl="0" eaLnBrk="0" fontAlgn="base" latinLnBrk="0" hangingPunct="0">
              <a:lnSpc>
                <a:spcPct val="11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kumimoji="0" lang="hu-H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hu-H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Átellenes sarkain kerekített téglalap 19"/>
          <p:cNvSpPr/>
          <p:nvPr/>
        </p:nvSpPr>
        <p:spPr>
          <a:xfrm>
            <a:off x="8100392" y="5445224"/>
            <a:ext cx="683568" cy="360040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Átellenes sarkain kerekített téglalap 20"/>
          <p:cNvSpPr/>
          <p:nvPr/>
        </p:nvSpPr>
        <p:spPr>
          <a:xfrm>
            <a:off x="250825" y="3284538"/>
            <a:ext cx="8569325" cy="1081087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22" name="Átellenes sarkain kerekített téglalap 21"/>
          <p:cNvSpPr/>
          <p:nvPr/>
        </p:nvSpPr>
        <p:spPr>
          <a:xfrm>
            <a:off x="468313" y="2997200"/>
            <a:ext cx="8207375" cy="1223963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öt éves támogatási időszak,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önkéntes kötelezettségvállalás,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kompenzációs támogatás, a kötelező előírásokon túlmutató többletköltségek és kieső jövedelem ellentételezés céljából.</a:t>
            </a:r>
          </a:p>
        </p:txBody>
      </p:sp>
      <p:sp>
        <p:nvSpPr>
          <p:cNvPr id="23" name="Átellenes sarkain kerekített téglalap 22"/>
          <p:cNvSpPr/>
          <p:nvPr/>
        </p:nvSpPr>
        <p:spPr>
          <a:xfrm>
            <a:off x="8388350" y="4076700"/>
            <a:ext cx="431800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33" name="Átellenes sarkain kerekített téglalap 32"/>
          <p:cNvSpPr/>
          <p:nvPr/>
        </p:nvSpPr>
        <p:spPr>
          <a:xfrm>
            <a:off x="250825" y="1412875"/>
            <a:ext cx="8642350" cy="1295400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34" name="Átellenes sarkain kerekített téglalap 33"/>
          <p:cNvSpPr/>
          <p:nvPr/>
        </p:nvSpPr>
        <p:spPr>
          <a:xfrm>
            <a:off x="468313" y="1125538"/>
            <a:ext cx="8207375" cy="1511300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mezőgazdaság által érintett fizikai (talaj, víz, levegő) és természeti környezet állapotának megőrzése, illetve javítása,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genetikai erőforrások megőrzése, minőségi termékek előállításának elősegítése, az élelmiszerbiztonság fokozása,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gazdálkodók jövedelembiztonságának segítése.</a:t>
            </a:r>
          </a:p>
        </p:txBody>
      </p:sp>
      <p:sp>
        <p:nvSpPr>
          <p:cNvPr id="35" name="Átellenes sarkain kerekített téglalap 34"/>
          <p:cNvSpPr/>
          <p:nvPr/>
        </p:nvSpPr>
        <p:spPr>
          <a:xfrm>
            <a:off x="8388350" y="2420938"/>
            <a:ext cx="431800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6392" name="Szövegdoboz 35"/>
          <p:cNvSpPr txBox="1">
            <a:spLocks noChangeArrowheads="1"/>
          </p:cNvSpPr>
          <p:nvPr/>
        </p:nvSpPr>
        <p:spPr bwMode="auto">
          <a:xfrm>
            <a:off x="251520" y="836613"/>
            <a:ext cx="7129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Az intézkedés céljai:</a:t>
            </a:r>
          </a:p>
        </p:txBody>
      </p:sp>
      <p:sp>
        <p:nvSpPr>
          <p:cNvPr id="30" name="Átellenes sarkain kerekített téglalap 29"/>
          <p:cNvSpPr/>
          <p:nvPr/>
        </p:nvSpPr>
        <p:spPr>
          <a:xfrm>
            <a:off x="250825" y="4724400"/>
            <a:ext cx="8569325" cy="792163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468313" y="4652963"/>
            <a:ext cx="8207375" cy="792162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/>
              <a:t>A támogatási kérelmek elektronikus úton történő benyújtására </a:t>
            </a:r>
            <a:r>
              <a:rPr lang="hu-HU" b="1" dirty="0"/>
              <a:t>2015. november 7. és 2015. december 31.</a:t>
            </a:r>
            <a:r>
              <a:rPr lang="hu-HU" dirty="0"/>
              <a:t> </a:t>
            </a:r>
            <a:r>
              <a:rPr lang="hu-HU" dirty="0">
                <a:solidFill>
                  <a:schemeClr val="bg1"/>
                </a:solidFill>
              </a:rPr>
              <a:t>között volt </a:t>
            </a:r>
            <a:r>
              <a:rPr lang="hu-HU" dirty="0"/>
              <a:t>lehetőség. </a:t>
            </a:r>
          </a:p>
        </p:txBody>
      </p:sp>
      <p:sp>
        <p:nvSpPr>
          <p:cNvPr id="38" name="Átellenes sarkain kerekített téglalap 37"/>
          <p:cNvSpPr/>
          <p:nvPr/>
        </p:nvSpPr>
        <p:spPr>
          <a:xfrm>
            <a:off x="8388350" y="5373688"/>
            <a:ext cx="431800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6396" name="Szövegdoboz 38"/>
          <p:cNvSpPr txBox="1">
            <a:spLocks noChangeArrowheads="1"/>
          </p:cNvSpPr>
          <p:nvPr/>
        </p:nvSpPr>
        <p:spPr bwMode="auto">
          <a:xfrm>
            <a:off x="251520" y="4365625"/>
            <a:ext cx="7129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Támogatási kérelmek benyújtása:</a:t>
            </a:r>
          </a:p>
        </p:txBody>
      </p:sp>
      <p:sp>
        <p:nvSpPr>
          <p:cNvPr id="16397" name="Szövegdoboz 15"/>
          <p:cNvSpPr txBox="1">
            <a:spLocks noChangeArrowheads="1"/>
          </p:cNvSpPr>
          <p:nvPr/>
        </p:nvSpPr>
        <p:spPr bwMode="auto">
          <a:xfrm>
            <a:off x="251520" y="2708275"/>
            <a:ext cx="7129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A végrehajtás általános elvei:</a:t>
            </a:r>
          </a:p>
        </p:txBody>
      </p:sp>
      <p:sp>
        <p:nvSpPr>
          <p:cNvPr id="17" name="Átellenes sarkain kerekített téglalap 16"/>
          <p:cNvSpPr/>
          <p:nvPr/>
        </p:nvSpPr>
        <p:spPr>
          <a:xfrm>
            <a:off x="323850" y="6003925"/>
            <a:ext cx="8569325" cy="790575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18" name="Átellenes sarkain kerekített téglalap 17"/>
          <p:cNvSpPr/>
          <p:nvPr/>
        </p:nvSpPr>
        <p:spPr>
          <a:xfrm>
            <a:off x="468313" y="5859463"/>
            <a:ext cx="8207375" cy="792162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/>
              <a:t>2015. december 31-ével összesen </a:t>
            </a:r>
            <a:r>
              <a:rPr lang="hu-HU" b="1" dirty="0" smtClean="0"/>
              <a:t>24 143 </a:t>
            </a:r>
            <a:r>
              <a:rPr lang="hu-HU" dirty="0"/>
              <a:t>db támogatási </a:t>
            </a:r>
            <a:r>
              <a:rPr lang="hu-HU" dirty="0" smtClean="0"/>
              <a:t>kérelem érkezett be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dirty="0" smtClean="0"/>
              <a:t>1 233 861 </a:t>
            </a:r>
            <a:r>
              <a:rPr lang="hu-HU" b="1" dirty="0" err="1" smtClean="0"/>
              <a:t>ha</a:t>
            </a:r>
            <a:r>
              <a:rPr lang="hu-HU" dirty="0" err="1" smtClean="0"/>
              <a:t>-ra</a:t>
            </a:r>
            <a:r>
              <a:rPr lang="hu-HU" dirty="0" smtClean="0"/>
              <a:t>, összesen </a:t>
            </a:r>
            <a:r>
              <a:rPr lang="hu-HU" b="1" dirty="0" smtClean="0"/>
              <a:t>448 milliárd </a:t>
            </a:r>
            <a:r>
              <a:rPr lang="hu-HU" dirty="0" smtClean="0"/>
              <a:t>forint támogatási igénnyel.</a:t>
            </a:r>
            <a:endParaRPr lang="hu-HU" dirty="0"/>
          </a:p>
        </p:txBody>
      </p:sp>
      <p:sp>
        <p:nvSpPr>
          <p:cNvPr id="19" name="Átellenes sarkain kerekített téglalap 18"/>
          <p:cNvSpPr/>
          <p:nvPr/>
        </p:nvSpPr>
        <p:spPr>
          <a:xfrm>
            <a:off x="8459788" y="6453188"/>
            <a:ext cx="433387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6401" name="Szövegdoboz 19"/>
          <p:cNvSpPr txBox="1">
            <a:spLocks noChangeArrowheads="1"/>
          </p:cNvSpPr>
          <p:nvPr/>
        </p:nvSpPr>
        <p:spPr bwMode="auto">
          <a:xfrm>
            <a:off x="251520" y="5516563"/>
            <a:ext cx="7129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Beérkezett támogatási kérelem adatai:</a:t>
            </a:r>
          </a:p>
        </p:txBody>
      </p:sp>
      <p:sp>
        <p:nvSpPr>
          <p:cNvPr id="25" name="Átellenes sarkain kerekített téglalap 24"/>
          <p:cNvSpPr/>
          <p:nvPr/>
        </p:nvSpPr>
        <p:spPr>
          <a:xfrm>
            <a:off x="5508104" y="548680"/>
            <a:ext cx="576659" cy="288007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6" name="Átellenes sarkain kerekített téglalap 25"/>
          <p:cNvSpPr/>
          <p:nvPr/>
        </p:nvSpPr>
        <p:spPr>
          <a:xfrm>
            <a:off x="2987526" y="188640"/>
            <a:ext cx="2952626" cy="503957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VP </a:t>
            </a:r>
            <a:r>
              <a:rPr lang="hu-HU" altLang="hu-HU" sz="2500" dirty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AKG - 10.1.1.</a:t>
            </a: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Átellenes sarkain kerekített téglalap 26"/>
          <p:cNvSpPr/>
          <p:nvPr/>
        </p:nvSpPr>
        <p:spPr>
          <a:xfrm>
            <a:off x="7308304" y="476672"/>
            <a:ext cx="576659" cy="288007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4" name="Átellenes sarkain kerekített téglalap 23"/>
          <p:cNvSpPr/>
          <p:nvPr/>
        </p:nvSpPr>
        <p:spPr>
          <a:xfrm>
            <a:off x="3635896" y="548680"/>
            <a:ext cx="2232248" cy="432048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250825" y="3284538"/>
            <a:ext cx="8569325" cy="1081087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22" name="Átellenes sarkain kerekített téglalap 21"/>
          <p:cNvSpPr/>
          <p:nvPr/>
        </p:nvSpPr>
        <p:spPr>
          <a:xfrm>
            <a:off x="468313" y="2997200"/>
            <a:ext cx="8207375" cy="1223963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öt éves támogatási időszak,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önkéntes kötelezettségvállalás,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kompenzációs támogatás, a kötelező előírásokon túlmutató többletköltségek és kieső jövedelem ellentételezés céljából.</a:t>
            </a:r>
          </a:p>
        </p:txBody>
      </p:sp>
      <p:sp>
        <p:nvSpPr>
          <p:cNvPr id="23" name="Átellenes sarkain kerekített téglalap 22"/>
          <p:cNvSpPr/>
          <p:nvPr/>
        </p:nvSpPr>
        <p:spPr>
          <a:xfrm>
            <a:off x="8388350" y="4076700"/>
            <a:ext cx="431800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33" name="Átellenes sarkain kerekített téglalap 32"/>
          <p:cNvSpPr/>
          <p:nvPr/>
        </p:nvSpPr>
        <p:spPr>
          <a:xfrm>
            <a:off x="250825" y="1412875"/>
            <a:ext cx="8642350" cy="1295400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34" name="Átellenes sarkain kerekített téglalap 33"/>
          <p:cNvSpPr/>
          <p:nvPr/>
        </p:nvSpPr>
        <p:spPr>
          <a:xfrm>
            <a:off x="468313" y="1125538"/>
            <a:ext cx="8207375" cy="1511300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mezőgazdaság által érintett fizikai (talaj, víz, levegő) és természeti környezet állapotának megőrzése, illetve javítása,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a genetikai erőforrások megőrzése, minőségi termékek előállításának elősegítése, az élelmiszerbiztonság fokozása,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dirty="0"/>
              <a:t>gazdálkodók jövedelembiztonságának segítése.</a:t>
            </a:r>
          </a:p>
        </p:txBody>
      </p:sp>
      <p:sp>
        <p:nvSpPr>
          <p:cNvPr id="35" name="Átellenes sarkain kerekített téglalap 34"/>
          <p:cNvSpPr/>
          <p:nvPr/>
        </p:nvSpPr>
        <p:spPr>
          <a:xfrm>
            <a:off x="8388350" y="2420938"/>
            <a:ext cx="431800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7416" name="Szövegdoboz 35"/>
          <p:cNvSpPr txBox="1">
            <a:spLocks noChangeArrowheads="1"/>
          </p:cNvSpPr>
          <p:nvPr/>
        </p:nvSpPr>
        <p:spPr bwMode="auto">
          <a:xfrm>
            <a:off x="322857" y="826865"/>
            <a:ext cx="7129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Az intézkedés céljai:</a:t>
            </a:r>
          </a:p>
        </p:txBody>
      </p:sp>
      <p:sp>
        <p:nvSpPr>
          <p:cNvPr id="30" name="Átellenes sarkain kerekített téglalap 29"/>
          <p:cNvSpPr/>
          <p:nvPr/>
        </p:nvSpPr>
        <p:spPr>
          <a:xfrm>
            <a:off x="250825" y="4724400"/>
            <a:ext cx="8569325" cy="792163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468313" y="4652963"/>
            <a:ext cx="8207375" cy="792162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/>
              <a:t>A támogatási kérelmek elektronikus úton történő benyújtására </a:t>
            </a:r>
            <a:r>
              <a:rPr lang="hu-HU" b="1" dirty="0"/>
              <a:t>2015. november 7. és 2015. december 31.</a:t>
            </a:r>
            <a:r>
              <a:rPr lang="hu-HU" dirty="0"/>
              <a:t> között </a:t>
            </a:r>
            <a:r>
              <a:rPr lang="hu-HU" dirty="0">
                <a:solidFill>
                  <a:schemeClr val="bg1"/>
                </a:solidFill>
              </a:rPr>
              <a:t>volt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/>
              <a:t>lehetőség. </a:t>
            </a:r>
          </a:p>
        </p:txBody>
      </p:sp>
      <p:sp>
        <p:nvSpPr>
          <p:cNvPr id="38" name="Átellenes sarkain kerekített téglalap 37"/>
          <p:cNvSpPr/>
          <p:nvPr/>
        </p:nvSpPr>
        <p:spPr>
          <a:xfrm>
            <a:off x="8388350" y="5373688"/>
            <a:ext cx="431800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7420" name="Szövegdoboz 38"/>
          <p:cNvSpPr txBox="1">
            <a:spLocks noChangeArrowheads="1"/>
          </p:cNvSpPr>
          <p:nvPr/>
        </p:nvSpPr>
        <p:spPr bwMode="auto">
          <a:xfrm>
            <a:off x="251520" y="4356844"/>
            <a:ext cx="7129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Támogatási kérelmek benyújtása:</a:t>
            </a:r>
          </a:p>
        </p:txBody>
      </p:sp>
      <p:sp>
        <p:nvSpPr>
          <p:cNvPr id="17421" name="Szövegdoboz 15"/>
          <p:cNvSpPr txBox="1">
            <a:spLocks noChangeArrowheads="1"/>
          </p:cNvSpPr>
          <p:nvPr/>
        </p:nvSpPr>
        <p:spPr bwMode="auto">
          <a:xfrm>
            <a:off x="250849" y="2708275"/>
            <a:ext cx="7129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A végrehajtás általános elvei:</a:t>
            </a:r>
          </a:p>
        </p:txBody>
      </p:sp>
      <p:sp>
        <p:nvSpPr>
          <p:cNvPr id="17" name="Átellenes sarkain kerekített téglalap 16"/>
          <p:cNvSpPr/>
          <p:nvPr/>
        </p:nvSpPr>
        <p:spPr>
          <a:xfrm>
            <a:off x="323850" y="6003925"/>
            <a:ext cx="8569325" cy="790575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18" name="Átellenes sarkain kerekített téglalap 17"/>
          <p:cNvSpPr/>
          <p:nvPr/>
        </p:nvSpPr>
        <p:spPr>
          <a:xfrm>
            <a:off x="468313" y="5859463"/>
            <a:ext cx="8207375" cy="792162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dirty="0">
                <a:solidFill>
                  <a:schemeClr val="bg1"/>
                </a:solidFill>
              </a:rPr>
              <a:t>2015. december 31-ével összesen </a:t>
            </a:r>
            <a:r>
              <a:rPr lang="hu-HU" b="1" dirty="0" smtClean="0">
                <a:solidFill>
                  <a:schemeClr val="bg1"/>
                </a:solidFill>
              </a:rPr>
              <a:t>3 161 </a:t>
            </a:r>
            <a:r>
              <a:rPr lang="hu-HU" b="1" dirty="0">
                <a:solidFill>
                  <a:schemeClr val="bg1"/>
                </a:solidFill>
              </a:rPr>
              <a:t>db </a:t>
            </a:r>
            <a:r>
              <a:rPr lang="hu-HU" dirty="0">
                <a:solidFill>
                  <a:schemeClr val="bg1"/>
                </a:solidFill>
              </a:rPr>
              <a:t>támogatási </a:t>
            </a:r>
            <a:r>
              <a:rPr lang="hu-HU" dirty="0" smtClean="0">
                <a:solidFill>
                  <a:schemeClr val="bg1"/>
                </a:solidFill>
              </a:rPr>
              <a:t>kérelem érkezett be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b="1" dirty="0" smtClean="0">
                <a:solidFill>
                  <a:schemeClr val="bg1"/>
                </a:solidFill>
              </a:rPr>
              <a:t>134 317 </a:t>
            </a:r>
            <a:r>
              <a:rPr lang="hu-HU" b="1" dirty="0" err="1" smtClean="0">
                <a:solidFill>
                  <a:schemeClr val="bg1"/>
                </a:solidFill>
              </a:rPr>
              <a:t>ha</a:t>
            </a:r>
            <a:r>
              <a:rPr lang="hu-HU" dirty="0" err="1" smtClean="0">
                <a:solidFill>
                  <a:schemeClr val="bg1"/>
                </a:solidFill>
              </a:rPr>
              <a:t>-ra</a:t>
            </a:r>
            <a:r>
              <a:rPr lang="hu-HU" dirty="0" smtClean="0">
                <a:solidFill>
                  <a:schemeClr val="bg1"/>
                </a:solidFill>
              </a:rPr>
              <a:t>,  </a:t>
            </a:r>
            <a:r>
              <a:rPr lang="hu-HU" dirty="0">
                <a:solidFill>
                  <a:schemeClr val="bg1"/>
                </a:solidFill>
              </a:rPr>
              <a:t>összesen </a:t>
            </a:r>
            <a:r>
              <a:rPr lang="hu-HU" b="1" dirty="0" smtClean="0">
                <a:solidFill>
                  <a:schemeClr val="bg1"/>
                </a:solidFill>
              </a:rPr>
              <a:t>62,3 milliárd Ft </a:t>
            </a:r>
            <a:r>
              <a:rPr lang="hu-HU" dirty="0" smtClean="0">
                <a:solidFill>
                  <a:schemeClr val="bg1"/>
                </a:solidFill>
              </a:rPr>
              <a:t>támogatási igénnyel.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9" name="Átellenes sarkain kerekített téglalap 18"/>
          <p:cNvSpPr/>
          <p:nvPr/>
        </p:nvSpPr>
        <p:spPr>
          <a:xfrm>
            <a:off x="8459788" y="6453188"/>
            <a:ext cx="433387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7425" name="Szövegdoboz 19"/>
          <p:cNvSpPr txBox="1">
            <a:spLocks noChangeArrowheads="1"/>
          </p:cNvSpPr>
          <p:nvPr/>
        </p:nvSpPr>
        <p:spPr bwMode="auto">
          <a:xfrm>
            <a:off x="322857" y="5516563"/>
            <a:ext cx="71294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Beérkezett támogatási kérelem adatai:</a:t>
            </a:r>
          </a:p>
        </p:txBody>
      </p:sp>
      <p:sp>
        <p:nvSpPr>
          <p:cNvPr id="26" name="Átellenes sarkain kerekített téglalap 25"/>
          <p:cNvSpPr/>
          <p:nvPr/>
        </p:nvSpPr>
        <p:spPr>
          <a:xfrm>
            <a:off x="1187450" y="188640"/>
            <a:ext cx="6553200" cy="432048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altLang="hu-HU" sz="2500" dirty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VP Ökológiai gazdálkodásra történő áttérés </a:t>
            </a:r>
            <a:br>
              <a:rPr lang="hu-HU" altLang="hu-HU" sz="2500" dirty="0">
                <a:solidFill>
                  <a:srgbClr val="00589A"/>
                </a:solidFill>
                <a:latin typeface="+mj-lt"/>
                <a:ea typeface="+mj-ea"/>
                <a:cs typeface="+mj-cs"/>
              </a:rPr>
            </a:br>
            <a:endParaRPr lang="hu-HU" altLang="hu-HU" sz="2500" dirty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3707904" y="548680"/>
            <a:ext cx="195277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11.1.1, 11.2.1</a:t>
            </a:r>
            <a:endParaRPr lang="hu-HU" altLang="hu-HU" sz="2500" dirty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Átellenes sarkain kerekített téglalap 3"/>
          <p:cNvSpPr/>
          <p:nvPr/>
        </p:nvSpPr>
        <p:spPr>
          <a:xfrm>
            <a:off x="7308304" y="789573"/>
            <a:ext cx="576263" cy="33517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Átellenes sarkain kerekített téglalap 4"/>
          <p:cNvSpPr/>
          <p:nvPr/>
        </p:nvSpPr>
        <p:spPr>
          <a:xfrm>
            <a:off x="1187624" y="188640"/>
            <a:ext cx="6553200" cy="864096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altLang="hu-HU" sz="2500" dirty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VP </a:t>
            </a: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ÖKO és a VP AKG pályázatok eredményei</a:t>
            </a:r>
            <a:endParaRPr lang="hu-HU" altLang="hu-HU" sz="2500" dirty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Átellenes sarkain kerekített téglalap 5"/>
          <p:cNvSpPr/>
          <p:nvPr/>
        </p:nvSpPr>
        <p:spPr>
          <a:xfrm>
            <a:off x="250056" y="3212281"/>
            <a:ext cx="8642350" cy="1152823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7" name="Átellenes sarkain kerekített téglalap 6"/>
          <p:cNvSpPr/>
          <p:nvPr/>
        </p:nvSpPr>
        <p:spPr>
          <a:xfrm>
            <a:off x="467544" y="2924943"/>
            <a:ext cx="8207375" cy="1344961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100" dirty="0"/>
              <a:t> </a:t>
            </a:r>
            <a:r>
              <a:rPr lang="hu-HU" sz="2100" b="1" u="sng" dirty="0" smtClean="0"/>
              <a:t>VP AKG</a:t>
            </a:r>
            <a:r>
              <a:rPr lang="hu-HU" sz="2100" b="1" dirty="0" smtClean="0"/>
              <a:t>:</a:t>
            </a:r>
            <a:r>
              <a:rPr lang="hu-HU" sz="2100" dirty="0" smtClean="0"/>
              <a:t> összesen </a:t>
            </a:r>
            <a:r>
              <a:rPr lang="hu-HU" sz="2100" b="1" dirty="0" smtClean="0"/>
              <a:t>11 327 </a:t>
            </a:r>
            <a:r>
              <a:rPr lang="hu-HU" sz="2100" b="1" dirty="0"/>
              <a:t>db </a:t>
            </a:r>
            <a:r>
              <a:rPr lang="hu-HU" sz="2100" dirty="0" smtClean="0"/>
              <a:t>nyertes kérelemre, </a:t>
            </a:r>
            <a:r>
              <a:rPr lang="hu-HU" sz="2100" b="1" dirty="0" smtClean="0"/>
              <a:t>441 446 </a:t>
            </a:r>
            <a:r>
              <a:rPr lang="hu-HU" sz="2100" b="1" dirty="0" err="1" smtClean="0"/>
              <a:t>ha-ra</a:t>
            </a:r>
            <a:r>
              <a:rPr lang="hu-HU" sz="2100" b="1" dirty="0" smtClean="0"/>
              <a:t> </a:t>
            </a:r>
            <a:r>
              <a:rPr lang="hu-HU" sz="2100" dirty="0" smtClean="0"/>
              <a:t> </a:t>
            </a:r>
            <a:r>
              <a:rPr lang="hu-HU" sz="2100" dirty="0"/>
              <a:t>összesen </a:t>
            </a:r>
            <a:r>
              <a:rPr lang="hu-HU" sz="2100" dirty="0" smtClean="0"/>
              <a:t>több mint </a:t>
            </a:r>
            <a:r>
              <a:rPr lang="hu-HU" sz="2100" b="1" dirty="0" smtClean="0"/>
              <a:t>190 </a:t>
            </a:r>
            <a:r>
              <a:rPr lang="hu-HU" sz="2100" b="1" dirty="0"/>
              <a:t>milliárd </a:t>
            </a:r>
            <a:r>
              <a:rPr lang="hu-HU" sz="2100" dirty="0" smtClean="0"/>
              <a:t>forintot ítélt meg a Miniszterelnökség.                  Nyertes </a:t>
            </a:r>
            <a:r>
              <a:rPr lang="hu-HU" sz="2100" dirty="0"/>
              <a:t>pályázatok aránya</a:t>
            </a:r>
            <a:r>
              <a:rPr lang="hu-HU" sz="2100" dirty="0" smtClean="0"/>
              <a:t>: </a:t>
            </a:r>
            <a:r>
              <a:rPr lang="hu-HU" sz="2100" b="1" dirty="0" smtClean="0"/>
              <a:t>46,5%</a:t>
            </a:r>
            <a:endParaRPr lang="hu-HU" sz="2100" b="1" dirty="0"/>
          </a:p>
        </p:txBody>
      </p:sp>
      <p:sp>
        <p:nvSpPr>
          <p:cNvPr id="8" name="Átellenes sarkain kerekített téglalap 7"/>
          <p:cNvSpPr/>
          <p:nvPr/>
        </p:nvSpPr>
        <p:spPr>
          <a:xfrm>
            <a:off x="8387581" y="4077072"/>
            <a:ext cx="431800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9" name="Átellenes sarkain kerekített téglalap 8"/>
          <p:cNvSpPr/>
          <p:nvPr/>
        </p:nvSpPr>
        <p:spPr>
          <a:xfrm>
            <a:off x="250056" y="1556097"/>
            <a:ext cx="8642350" cy="1172702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10" name="Átellenes sarkain kerekített téglalap 9"/>
          <p:cNvSpPr/>
          <p:nvPr/>
        </p:nvSpPr>
        <p:spPr>
          <a:xfrm>
            <a:off x="467544" y="1268760"/>
            <a:ext cx="8207375" cy="1368152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100" dirty="0" smtClean="0"/>
              <a:t> </a:t>
            </a:r>
            <a:r>
              <a:rPr lang="hu-HU" sz="2100" b="1" u="sng" dirty="0" smtClean="0"/>
              <a:t>VP ÖKO</a:t>
            </a:r>
            <a:r>
              <a:rPr lang="hu-HU" sz="2100" b="1" dirty="0" smtClean="0"/>
              <a:t>:</a:t>
            </a:r>
            <a:r>
              <a:rPr lang="hu-HU" sz="2100" dirty="0" smtClean="0"/>
              <a:t> összesen </a:t>
            </a:r>
            <a:r>
              <a:rPr lang="hu-HU" sz="2100" b="1" dirty="0" smtClean="0"/>
              <a:t>3 142 </a:t>
            </a:r>
            <a:r>
              <a:rPr lang="hu-HU" sz="2100" b="1" dirty="0"/>
              <a:t>db</a:t>
            </a:r>
            <a:r>
              <a:rPr lang="hu-HU" sz="2100" dirty="0"/>
              <a:t> nyertes kérelemre, </a:t>
            </a:r>
            <a:r>
              <a:rPr lang="hu-HU" sz="2100" b="1" dirty="0" smtClean="0"/>
              <a:t>133 776 </a:t>
            </a:r>
            <a:r>
              <a:rPr lang="hu-HU" sz="2100" b="1" dirty="0" err="1" smtClean="0"/>
              <a:t>ha-</a:t>
            </a:r>
            <a:r>
              <a:rPr lang="hu-HU" sz="2100" dirty="0" err="1" smtClean="0"/>
              <a:t>ra</a:t>
            </a:r>
            <a:r>
              <a:rPr lang="hu-HU" sz="2100" b="1" dirty="0" smtClean="0"/>
              <a:t>  </a:t>
            </a:r>
            <a:r>
              <a:rPr lang="hu-HU" sz="2100" dirty="0"/>
              <a:t>összesen </a:t>
            </a:r>
            <a:r>
              <a:rPr lang="hu-HU" sz="2100" dirty="0" smtClean="0"/>
              <a:t>több </a:t>
            </a:r>
            <a:r>
              <a:rPr lang="hu-HU" sz="2100" dirty="0"/>
              <a:t>mint </a:t>
            </a:r>
            <a:r>
              <a:rPr lang="hu-HU" sz="2100" b="1" dirty="0" smtClean="0"/>
              <a:t>62 </a:t>
            </a:r>
            <a:r>
              <a:rPr lang="hu-HU" sz="2100" b="1" dirty="0"/>
              <a:t>milliárd </a:t>
            </a:r>
            <a:r>
              <a:rPr lang="hu-HU" sz="2100" dirty="0"/>
              <a:t>forintot ítélt meg a Miniszterelnökség</a:t>
            </a:r>
            <a:r>
              <a:rPr lang="hu-HU" sz="2100" dirty="0" smtClean="0"/>
              <a:t>.                  Nyertes pályázatok aránya: </a:t>
            </a:r>
            <a:r>
              <a:rPr lang="hu-HU" sz="2100" b="1" dirty="0" smtClean="0"/>
              <a:t>97,7%</a:t>
            </a:r>
            <a:endParaRPr lang="hu-HU" sz="2100" b="1" dirty="0"/>
          </a:p>
        </p:txBody>
      </p:sp>
      <p:sp>
        <p:nvSpPr>
          <p:cNvPr id="11" name="Átellenes sarkain kerekített téglalap 10"/>
          <p:cNvSpPr/>
          <p:nvPr/>
        </p:nvSpPr>
        <p:spPr>
          <a:xfrm>
            <a:off x="8387581" y="2420888"/>
            <a:ext cx="431800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2" name="Átellenes sarkain kerekített téglalap 11"/>
          <p:cNvSpPr/>
          <p:nvPr/>
        </p:nvSpPr>
        <p:spPr>
          <a:xfrm>
            <a:off x="323081" y="4941615"/>
            <a:ext cx="8569325" cy="1295698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defTabSz="11112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endParaRPr lang="hu-HU" altLang="hu-HU" sz="2200" kern="0" dirty="0">
              <a:solidFill>
                <a:schemeClr val="bg1"/>
              </a:solidFill>
            </a:endParaRPr>
          </a:p>
        </p:txBody>
      </p:sp>
      <p:sp>
        <p:nvSpPr>
          <p:cNvPr id="13" name="Átellenes sarkain kerekített téglalap 12"/>
          <p:cNvSpPr/>
          <p:nvPr/>
        </p:nvSpPr>
        <p:spPr>
          <a:xfrm>
            <a:off x="467544" y="4797152"/>
            <a:ext cx="8207375" cy="1298299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100" b="1" u="sng" dirty="0"/>
              <a:t>VP ÖKO</a:t>
            </a:r>
            <a:r>
              <a:rPr lang="hu-HU" sz="2100" b="1" dirty="0" smtClean="0"/>
              <a:t>: </a:t>
            </a:r>
            <a:r>
              <a:rPr lang="hu-HU" sz="2100" dirty="0" smtClean="0"/>
              <a:t>a nyertes kérelmek </a:t>
            </a:r>
            <a:r>
              <a:rPr lang="hu-HU" sz="2100" b="1" dirty="0" smtClean="0"/>
              <a:t>98,3</a:t>
            </a:r>
            <a:r>
              <a:rPr lang="hu-HU" sz="2100" dirty="0" smtClean="0"/>
              <a:t> %-a 300 ha alatti gazdálkodó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2100" b="1" dirty="0" smtClean="0"/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100" b="1" u="sng" dirty="0"/>
              <a:t>VP AKG</a:t>
            </a:r>
            <a:r>
              <a:rPr lang="hu-HU" sz="2100" b="1" dirty="0"/>
              <a:t>:</a:t>
            </a:r>
            <a:r>
              <a:rPr lang="hu-HU" sz="2100" dirty="0" smtClean="0"/>
              <a:t> </a:t>
            </a:r>
            <a:r>
              <a:rPr lang="hu-HU" sz="2100" dirty="0"/>
              <a:t>a nyertes kérelmek </a:t>
            </a:r>
            <a:r>
              <a:rPr lang="hu-HU" sz="2100" b="1" dirty="0" smtClean="0"/>
              <a:t>99,2</a:t>
            </a:r>
            <a:r>
              <a:rPr lang="hu-HU" sz="2100" dirty="0" smtClean="0"/>
              <a:t> </a:t>
            </a:r>
            <a:r>
              <a:rPr lang="hu-HU" sz="2100" dirty="0"/>
              <a:t>%-a 300 ha alatti gazdálkodó </a:t>
            </a:r>
            <a:endParaRPr lang="hu-HU" sz="2100" dirty="0">
              <a:solidFill>
                <a:schemeClr val="bg1"/>
              </a:solidFill>
            </a:endParaRPr>
          </a:p>
        </p:txBody>
      </p:sp>
      <p:sp>
        <p:nvSpPr>
          <p:cNvPr id="14" name="Átellenes sarkain kerekített téglalap 13"/>
          <p:cNvSpPr/>
          <p:nvPr/>
        </p:nvSpPr>
        <p:spPr>
          <a:xfrm>
            <a:off x="8388424" y="5949281"/>
            <a:ext cx="433387" cy="23177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2627784" y="4437112"/>
            <a:ext cx="5040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300 ha alatti nyertesek aránya: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Tm="105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Átellenes sarkain kerekített téglalap 14"/>
          <p:cNvSpPr/>
          <p:nvPr/>
        </p:nvSpPr>
        <p:spPr>
          <a:xfrm>
            <a:off x="251520" y="1412776"/>
            <a:ext cx="8568952" cy="5373216"/>
          </a:xfrm>
          <a:prstGeom prst="round2DiagRect">
            <a:avLst/>
          </a:prstGeom>
          <a:solidFill>
            <a:schemeClr val="bg1">
              <a:alpha val="62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Átellenes sarkain kerekített téglalap 3"/>
          <p:cNvSpPr/>
          <p:nvPr/>
        </p:nvSpPr>
        <p:spPr>
          <a:xfrm>
            <a:off x="7236296" y="908720"/>
            <a:ext cx="576263" cy="33517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Átellenes sarkain kerekített téglalap 4"/>
          <p:cNvSpPr/>
          <p:nvPr/>
        </p:nvSpPr>
        <p:spPr>
          <a:xfrm>
            <a:off x="1187624" y="188640"/>
            <a:ext cx="6553200" cy="864096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altLang="hu-HU" sz="2500" dirty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VP </a:t>
            </a: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ÖKO nyertes pályázatok célprogramok szerinti megoszlása</a:t>
            </a:r>
            <a:endParaRPr lang="hu-HU" altLang="hu-HU" sz="2500" dirty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556792"/>
            <a:ext cx="582930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zövegdoboz 8"/>
          <p:cNvSpPr txBox="1"/>
          <p:nvPr/>
        </p:nvSpPr>
        <p:spPr>
          <a:xfrm>
            <a:off x="6345492" y="1844824"/>
            <a:ext cx="2159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Ökológiai szántó  </a:t>
            </a:r>
          </a:p>
          <a:p>
            <a:r>
              <a:rPr lang="hu-HU" b="1" dirty="0" smtClean="0">
                <a:solidFill>
                  <a:srgbClr val="0070C0"/>
                </a:solidFill>
              </a:rPr>
              <a:t>átállás alatti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876256" y="4654877"/>
            <a:ext cx="2095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Ökológiai szántó </a:t>
            </a:r>
          </a:p>
          <a:p>
            <a:r>
              <a:rPr lang="hu-HU" b="1" dirty="0" smtClean="0">
                <a:solidFill>
                  <a:srgbClr val="C00000"/>
                </a:solidFill>
              </a:rPr>
              <a:t>fenntartás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788923" y="6165304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B050"/>
                </a:solidFill>
              </a:rPr>
              <a:t>Ökológiai gyep  </a:t>
            </a:r>
          </a:p>
          <a:p>
            <a:r>
              <a:rPr lang="hu-HU" b="1" dirty="0" smtClean="0">
                <a:solidFill>
                  <a:srgbClr val="00B050"/>
                </a:solidFill>
              </a:rPr>
              <a:t>átállás alatti</a:t>
            </a:r>
            <a:endParaRPr lang="hu-HU" b="1" dirty="0">
              <a:solidFill>
                <a:srgbClr val="00B05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475656" y="1414517"/>
            <a:ext cx="2441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FFCA21"/>
                </a:solidFill>
              </a:rPr>
              <a:t>Ökológiai ültetvény  </a:t>
            </a:r>
          </a:p>
          <a:p>
            <a:r>
              <a:rPr lang="hu-HU" b="1" dirty="0" smtClean="0">
                <a:solidFill>
                  <a:srgbClr val="FFCA21"/>
                </a:solidFill>
              </a:rPr>
              <a:t>fenntartás</a:t>
            </a:r>
            <a:endParaRPr lang="hu-HU" b="1" dirty="0">
              <a:solidFill>
                <a:srgbClr val="FFCA21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274894" y="2348880"/>
            <a:ext cx="21371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>
                <a:solidFill>
                  <a:schemeClr val="accent1">
                    <a:lumMod val="75000"/>
                  </a:schemeClr>
                </a:solidFill>
              </a:rPr>
              <a:t>Ökológiai ültetvény </a:t>
            </a:r>
          </a:p>
          <a:p>
            <a:r>
              <a:rPr lang="hu-HU" sz="1600" b="1" dirty="0" smtClean="0">
                <a:solidFill>
                  <a:schemeClr val="accent1">
                    <a:lumMod val="75000"/>
                  </a:schemeClr>
                </a:solidFill>
              </a:rPr>
              <a:t>átállás alatti</a:t>
            </a:r>
            <a:endParaRPr lang="hu-H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179512" y="4942909"/>
            <a:ext cx="1838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7030A0"/>
                </a:solidFill>
              </a:rPr>
              <a:t>Ökológiai gyep</a:t>
            </a:r>
          </a:p>
          <a:p>
            <a:r>
              <a:rPr lang="hu-HU" b="1" dirty="0" smtClean="0">
                <a:solidFill>
                  <a:srgbClr val="7030A0"/>
                </a:solidFill>
              </a:rPr>
              <a:t> fenntartás</a:t>
            </a:r>
            <a:endParaRPr lang="hu-HU" b="1" dirty="0">
              <a:solidFill>
                <a:srgbClr val="7030A0"/>
              </a:solidFill>
            </a:endParaRPr>
          </a:p>
        </p:txBody>
      </p:sp>
      <p:sp>
        <p:nvSpPr>
          <p:cNvPr id="17" name="Átellenes sarkain kerekített téglalap 16"/>
          <p:cNvSpPr/>
          <p:nvPr/>
        </p:nvSpPr>
        <p:spPr>
          <a:xfrm>
            <a:off x="8532440" y="6381328"/>
            <a:ext cx="431800" cy="231775"/>
          </a:xfrm>
          <a:prstGeom prst="round2DiagRect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rgbClr val="004821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3451384" y="3606115"/>
            <a:ext cx="19127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chemeClr val="bg1"/>
                </a:solidFill>
              </a:rPr>
              <a:t> NYERTES </a:t>
            </a:r>
          </a:p>
          <a:p>
            <a:pPr algn="ctr"/>
            <a:r>
              <a:rPr lang="hu-HU" sz="2400" b="1" dirty="0" smtClean="0">
                <a:solidFill>
                  <a:schemeClr val="bg1"/>
                </a:solidFill>
              </a:rPr>
              <a:t>KÉRELMEK</a:t>
            </a:r>
          </a:p>
        </p:txBody>
      </p:sp>
    </p:spTree>
  </p:cSld>
  <p:clrMapOvr>
    <a:masterClrMapping/>
  </p:clrMapOvr>
  <p:transition spd="slow" advTm="105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Átellenes sarkain kerekített téglalap 37"/>
          <p:cNvSpPr/>
          <p:nvPr/>
        </p:nvSpPr>
        <p:spPr>
          <a:xfrm>
            <a:off x="179512" y="1556792"/>
            <a:ext cx="8712968" cy="5112568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Átellenes sarkain kerekített téglalap 3"/>
          <p:cNvSpPr/>
          <p:nvPr/>
        </p:nvSpPr>
        <p:spPr>
          <a:xfrm>
            <a:off x="7236296" y="908720"/>
            <a:ext cx="576263" cy="33517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Átellenes sarkain kerekített téglalap 4"/>
          <p:cNvSpPr/>
          <p:nvPr/>
        </p:nvSpPr>
        <p:spPr>
          <a:xfrm>
            <a:off x="1187624" y="188640"/>
            <a:ext cx="6553200" cy="864096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altLang="hu-HU" sz="2500" dirty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VP </a:t>
            </a: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ÖKO nyertes pályázatok célprogramok szerinti megoszlása</a:t>
            </a:r>
            <a:endParaRPr lang="hu-HU" altLang="hu-HU" sz="2500" dirty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25426" y="1988840"/>
            <a:ext cx="2142318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Ökológiai ültetvény </a:t>
            </a:r>
          </a:p>
          <a:p>
            <a:r>
              <a:rPr lang="hu-HU" b="1" dirty="0" smtClean="0"/>
              <a:t>fenntartás</a:t>
            </a:r>
            <a:r>
              <a:rPr lang="hu-HU" dirty="0" smtClean="0"/>
              <a:t> </a:t>
            </a:r>
          </a:p>
          <a:p>
            <a:endParaRPr lang="hu-HU" sz="500" dirty="0" smtClean="0"/>
          </a:p>
          <a:p>
            <a:endParaRPr lang="hu-HU" sz="300" dirty="0" smtClean="0"/>
          </a:p>
          <a:p>
            <a:r>
              <a:rPr lang="hu-HU" b="1" dirty="0" smtClean="0"/>
              <a:t>Ökológiai ültetvény  </a:t>
            </a:r>
          </a:p>
          <a:p>
            <a:r>
              <a:rPr lang="hu-HU" b="1" dirty="0" smtClean="0"/>
              <a:t>átállás alatti</a:t>
            </a:r>
          </a:p>
          <a:p>
            <a:endParaRPr lang="hu-HU" sz="300" dirty="0" smtClean="0"/>
          </a:p>
          <a:p>
            <a:endParaRPr lang="hu-HU" sz="300" dirty="0" smtClean="0"/>
          </a:p>
          <a:p>
            <a:endParaRPr lang="hu-HU" sz="300" dirty="0" smtClean="0"/>
          </a:p>
          <a:p>
            <a:r>
              <a:rPr lang="hu-HU" b="1" dirty="0" smtClean="0"/>
              <a:t>Ökológiai gyep </a:t>
            </a:r>
          </a:p>
          <a:p>
            <a:r>
              <a:rPr lang="hu-HU" b="1" dirty="0" smtClean="0"/>
              <a:t>fenntartás</a:t>
            </a:r>
            <a:endParaRPr lang="hu-HU" dirty="0" smtClean="0"/>
          </a:p>
          <a:p>
            <a:endParaRPr lang="hu-HU" sz="300" dirty="0" smtClean="0"/>
          </a:p>
          <a:p>
            <a:endParaRPr lang="hu-HU" sz="300" dirty="0" smtClean="0"/>
          </a:p>
          <a:p>
            <a:endParaRPr lang="hu-HU" sz="300" dirty="0" smtClean="0"/>
          </a:p>
          <a:p>
            <a:endParaRPr lang="hu-HU" sz="300" dirty="0" smtClean="0"/>
          </a:p>
          <a:p>
            <a:r>
              <a:rPr lang="hu-HU" b="1" dirty="0" smtClean="0"/>
              <a:t>Ökológiai gyep </a:t>
            </a:r>
          </a:p>
          <a:p>
            <a:r>
              <a:rPr lang="hu-HU" b="1" dirty="0" smtClean="0"/>
              <a:t>átállás alatti</a:t>
            </a:r>
          </a:p>
          <a:p>
            <a:endParaRPr lang="hu-HU" sz="300" dirty="0" smtClean="0"/>
          </a:p>
          <a:p>
            <a:endParaRPr lang="hu-HU" sz="300" dirty="0" smtClean="0"/>
          </a:p>
          <a:p>
            <a:r>
              <a:rPr lang="hu-HU" sz="300" dirty="0" smtClean="0"/>
              <a:t> </a:t>
            </a:r>
          </a:p>
          <a:p>
            <a:endParaRPr lang="hu-HU" sz="300" dirty="0" smtClean="0"/>
          </a:p>
          <a:p>
            <a:r>
              <a:rPr lang="hu-HU" b="1" dirty="0" smtClean="0"/>
              <a:t>Ökológiai szántó </a:t>
            </a:r>
          </a:p>
          <a:p>
            <a:r>
              <a:rPr lang="hu-HU" b="1" dirty="0" smtClean="0"/>
              <a:t>fenntartás</a:t>
            </a:r>
            <a:endParaRPr lang="hu-HU" dirty="0" smtClean="0"/>
          </a:p>
          <a:p>
            <a:endParaRPr lang="hu-HU" sz="300" dirty="0" smtClean="0"/>
          </a:p>
          <a:p>
            <a:endParaRPr lang="hu-HU" sz="300" dirty="0" smtClean="0"/>
          </a:p>
          <a:p>
            <a:endParaRPr lang="hu-HU" sz="300" b="1" dirty="0" smtClean="0"/>
          </a:p>
          <a:p>
            <a:r>
              <a:rPr lang="hu-HU" b="1" dirty="0" smtClean="0"/>
              <a:t>Ökológiai szántó </a:t>
            </a:r>
          </a:p>
          <a:p>
            <a:r>
              <a:rPr lang="hu-HU" b="1" dirty="0" smtClean="0"/>
              <a:t>átállás alatti</a:t>
            </a:r>
          </a:p>
        </p:txBody>
      </p:sp>
      <p:cxnSp>
        <p:nvCxnSpPr>
          <p:cNvPr id="10" name="Egyenes összekötő 9"/>
          <p:cNvCxnSpPr/>
          <p:nvPr/>
        </p:nvCxnSpPr>
        <p:spPr>
          <a:xfrm flipH="1">
            <a:off x="251520" y="2708920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 flipH="1">
            <a:off x="251520" y="335699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H="1">
            <a:off x="251520" y="407707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 flipH="1">
            <a:off x="251520" y="4725144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flipH="1">
            <a:off x="251520" y="5445224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 flipH="1">
            <a:off x="251520" y="6165304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zövegdoboz 28"/>
          <p:cNvSpPr txBox="1"/>
          <p:nvPr/>
        </p:nvSpPr>
        <p:spPr>
          <a:xfrm>
            <a:off x="2339752" y="162880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Terület (ha)</a:t>
            </a:r>
            <a:endParaRPr lang="hu-HU" b="1" dirty="0">
              <a:solidFill>
                <a:srgbClr val="0070C0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916832"/>
            <a:ext cx="331236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églalap 32"/>
          <p:cNvSpPr/>
          <p:nvPr/>
        </p:nvSpPr>
        <p:spPr>
          <a:xfrm>
            <a:off x="5004048" y="1772816"/>
            <a:ext cx="864096" cy="4752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Szövegdoboz 36"/>
          <p:cNvSpPr txBox="1"/>
          <p:nvPr/>
        </p:nvSpPr>
        <p:spPr>
          <a:xfrm>
            <a:off x="5580112" y="162880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C00000"/>
                </a:solidFill>
              </a:rPr>
              <a:t>Támogatási összeg (Mrd Ft)</a:t>
            </a:r>
            <a:endParaRPr lang="hu-HU" b="1" dirty="0">
              <a:solidFill>
                <a:srgbClr val="C00000"/>
              </a:solidFill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928961"/>
            <a:ext cx="3456384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05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Átellenes sarkain kerekített téglalap 3"/>
          <p:cNvSpPr/>
          <p:nvPr/>
        </p:nvSpPr>
        <p:spPr>
          <a:xfrm>
            <a:off x="7308105" y="980728"/>
            <a:ext cx="576263" cy="33517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Átellenes sarkain kerekített téglalap 4"/>
          <p:cNvSpPr/>
          <p:nvPr/>
        </p:nvSpPr>
        <p:spPr>
          <a:xfrm>
            <a:off x="1187624" y="332656"/>
            <a:ext cx="6553200" cy="864096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altLang="hu-HU" sz="2500" dirty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VP </a:t>
            </a: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AKG nyertes pályázatok művelési ágak szerinti megoszlása</a:t>
            </a:r>
            <a:endParaRPr lang="hu-HU" altLang="hu-HU" sz="2500" dirty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Átellenes sarkain kerekített téglalap 5"/>
          <p:cNvSpPr/>
          <p:nvPr/>
        </p:nvSpPr>
        <p:spPr>
          <a:xfrm>
            <a:off x="467544" y="1484784"/>
            <a:ext cx="8280920" cy="4896544"/>
          </a:xfrm>
          <a:prstGeom prst="round2DiagRect">
            <a:avLst/>
          </a:prstGeom>
          <a:solidFill>
            <a:schemeClr val="bg1">
              <a:alpha val="64000"/>
            </a:schemeClr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horizontális ültetvény</a:t>
            </a:r>
            <a:endParaRPr lang="hu-H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7463" y="1635596"/>
            <a:ext cx="50768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zövegdoboz 7"/>
          <p:cNvSpPr txBox="1"/>
          <p:nvPr/>
        </p:nvSpPr>
        <p:spPr>
          <a:xfrm>
            <a:off x="6804248" y="2636912"/>
            <a:ext cx="18806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200" b="1" dirty="0" smtClean="0">
                <a:solidFill>
                  <a:srgbClr val="0070C0"/>
                </a:solidFill>
              </a:rPr>
              <a:t>Horizontális </a:t>
            </a:r>
          </a:p>
          <a:p>
            <a:r>
              <a:rPr lang="hu-HU" sz="2200" b="1" dirty="0" smtClean="0">
                <a:solidFill>
                  <a:srgbClr val="0070C0"/>
                </a:solidFill>
              </a:rPr>
              <a:t>szántók</a:t>
            </a:r>
            <a:endParaRPr lang="hu-HU" sz="2200" b="1" dirty="0">
              <a:solidFill>
                <a:srgbClr val="0070C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156176" y="5301208"/>
            <a:ext cx="196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200" b="1" dirty="0" smtClean="0">
                <a:solidFill>
                  <a:srgbClr val="C00000"/>
                </a:solidFill>
              </a:rPr>
              <a:t>Zonális szántók</a:t>
            </a:r>
            <a:endParaRPr lang="hu-HU" sz="2200" b="1" dirty="0">
              <a:solidFill>
                <a:srgbClr val="C0000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427984" y="6022449"/>
            <a:ext cx="21975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200" b="1" dirty="0" smtClean="0">
                <a:solidFill>
                  <a:srgbClr val="78953D"/>
                </a:solidFill>
              </a:rPr>
              <a:t>Horizontális gyep</a:t>
            </a:r>
            <a:endParaRPr lang="hu-HU" sz="2200" b="1" dirty="0">
              <a:solidFill>
                <a:srgbClr val="78953D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763688" y="5805264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b="1" dirty="0" smtClean="0">
                <a:solidFill>
                  <a:srgbClr val="7030A0"/>
                </a:solidFill>
              </a:rPr>
              <a:t>Zonális gyep</a:t>
            </a:r>
            <a:endParaRPr lang="hu-HU" sz="2200" b="1" dirty="0">
              <a:solidFill>
                <a:srgbClr val="7030A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043608" y="2348880"/>
            <a:ext cx="18806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200" b="1" dirty="0" smtClean="0">
                <a:solidFill>
                  <a:schemeClr val="accent1">
                    <a:lumMod val="75000"/>
                  </a:schemeClr>
                </a:solidFill>
              </a:rPr>
              <a:t>Horizontális </a:t>
            </a:r>
          </a:p>
          <a:p>
            <a:r>
              <a:rPr lang="hu-HU" sz="2200" b="1" dirty="0" smtClean="0">
                <a:solidFill>
                  <a:schemeClr val="accent1">
                    <a:lumMod val="75000"/>
                  </a:schemeClr>
                </a:solidFill>
              </a:rPr>
              <a:t>ültetvény</a:t>
            </a:r>
            <a:endParaRPr lang="hu-HU" sz="2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3419872" y="1412776"/>
            <a:ext cx="23337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200" b="1" dirty="0" smtClean="0">
                <a:solidFill>
                  <a:srgbClr val="FFC000"/>
                </a:solidFill>
              </a:rPr>
              <a:t>Horizontális nádas</a:t>
            </a:r>
            <a:endParaRPr lang="hu-HU" sz="2200" b="1" dirty="0">
              <a:solidFill>
                <a:srgbClr val="FFC000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3923928" y="3645024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/>
                </a:solidFill>
              </a:rPr>
              <a:t> NYERTES </a:t>
            </a:r>
          </a:p>
          <a:p>
            <a:pPr algn="ctr"/>
            <a:r>
              <a:rPr lang="hu-HU" b="1" dirty="0" smtClean="0">
                <a:solidFill>
                  <a:schemeClr val="bg1"/>
                </a:solidFill>
              </a:rPr>
              <a:t>KÉRELMEK</a:t>
            </a:r>
          </a:p>
        </p:txBody>
      </p:sp>
    </p:spTree>
  </p:cSld>
  <p:clrMapOvr>
    <a:masterClrMapping/>
  </p:clrMapOvr>
  <p:transition spd="slow" advTm="105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3184" y="1600200"/>
            <a:ext cx="8229600" cy="4525963"/>
          </a:xfrm>
        </p:spPr>
        <p:txBody>
          <a:bodyPr/>
          <a:lstStyle/>
          <a:p>
            <a:endParaRPr lang="hu-H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Átellenes sarkain kerekített téglalap 4"/>
          <p:cNvSpPr/>
          <p:nvPr/>
        </p:nvSpPr>
        <p:spPr>
          <a:xfrm>
            <a:off x="7236296" y="1052736"/>
            <a:ext cx="576263" cy="33517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000" dirty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6" name="Átellenes sarkain kerekített téglalap 5"/>
          <p:cNvSpPr/>
          <p:nvPr/>
        </p:nvSpPr>
        <p:spPr>
          <a:xfrm>
            <a:off x="1187624" y="332656"/>
            <a:ext cx="6553200" cy="864096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altLang="hu-HU" sz="2500" dirty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VP </a:t>
            </a: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AKG nyertes pályázatok művelési ágak szerinti megoszlása</a:t>
            </a:r>
            <a:endParaRPr lang="hu-HU" altLang="hu-HU" sz="2500" dirty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Átellenes sarkain kerekített téglalap 6"/>
          <p:cNvSpPr/>
          <p:nvPr/>
        </p:nvSpPr>
        <p:spPr>
          <a:xfrm>
            <a:off x="107504" y="1484784"/>
            <a:ext cx="8856984" cy="4968552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107504" y="1916832"/>
            <a:ext cx="2376263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Horizontális </a:t>
            </a:r>
          </a:p>
          <a:p>
            <a:r>
              <a:rPr lang="hu-HU" b="1" dirty="0" smtClean="0"/>
              <a:t>nádas</a:t>
            </a:r>
          </a:p>
          <a:p>
            <a:endParaRPr lang="hu-HU" sz="500" b="1" dirty="0" smtClean="0"/>
          </a:p>
          <a:p>
            <a:endParaRPr lang="hu-HU" sz="500" b="1" dirty="0" smtClean="0"/>
          </a:p>
          <a:p>
            <a:r>
              <a:rPr lang="hu-HU" b="1" dirty="0" smtClean="0"/>
              <a:t>Horizontális </a:t>
            </a:r>
          </a:p>
          <a:p>
            <a:r>
              <a:rPr lang="hu-HU" b="1" dirty="0" smtClean="0"/>
              <a:t>ültetvény </a:t>
            </a:r>
          </a:p>
          <a:p>
            <a:endParaRPr lang="hu-HU" sz="1000" b="1" dirty="0" smtClean="0"/>
          </a:p>
          <a:p>
            <a:r>
              <a:rPr lang="hu-HU" b="1" dirty="0" smtClean="0"/>
              <a:t>Zonális gyep</a:t>
            </a:r>
          </a:p>
          <a:p>
            <a:endParaRPr lang="hu-HU" sz="500" b="1" dirty="0" smtClean="0"/>
          </a:p>
          <a:p>
            <a:endParaRPr lang="hu-HU" sz="500" b="1" dirty="0" smtClean="0"/>
          </a:p>
          <a:p>
            <a:endParaRPr lang="hu-HU" sz="500" b="1" dirty="0" smtClean="0"/>
          </a:p>
          <a:p>
            <a:endParaRPr lang="hu-HU" sz="500" b="1" dirty="0" smtClean="0"/>
          </a:p>
          <a:p>
            <a:r>
              <a:rPr lang="hu-HU" b="1" dirty="0" smtClean="0"/>
              <a:t>Horizontális </a:t>
            </a:r>
          </a:p>
          <a:p>
            <a:r>
              <a:rPr lang="hu-HU" b="1" dirty="0" smtClean="0"/>
              <a:t>gyep </a:t>
            </a:r>
          </a:p>
          <a:p>
            <a:endParaRPr lang="hu-HU" sz="1000" b="1" dirty="0" smtClean="0"/>
          </a:p>
          <a:p>
            <a:endParaRPr lang="hu-HU" sz="500" b="1" dirty="0" smtClean="0"/>
          </a:p>
          <a:p>
            <a:r>
              <a:rPr lang="hu-HU" b="1" dirty="0" smtClean="0"/>
              <a:t>Zonális szántók</a:t>
            </a:r>
            <a:endParaRPr lang="hu-HU" sz="500" b="1" dirty="0" smtClean="0"/>
          </a:p>
          <a:p>
            <a:endParaRPr lang="hu-HU" sz="500" b="1" dirty="0" smtClean="0"/>
          </a:p>
          <a:p>
            <a:endParaRPr lang="hu-HU" sz="100" b="1" dirty="0" smtClean="0"/>
          </a:p>
          <a:p>
            <a:endParaRPr lang="hu-HU" sz="100" b="1" dirty="0" smtClean="0"/>
          </a:p>
          <a:p>
            <a:endParaRPr lang="hu-HU" sz="100" b="1" dirty="0" smtClean="0"/>
          </a:p>
          <a:p>
            <a:endParaRPr lang="hu-HU" sz="100" b="1" dirty="0" smtClean="0"/>
          </a:p>
          <a:p>
            <a:endParaRPr lang="hu-HU" sz="100" b="1" dirty="0" smtClean="0"/>
          </a:p>
          <a:p>
            <a:endParaRPr lang="hu-HU" sz="100" b="1" dirty="0" smtClean="0"/>
          </a:p>
          <a:p>
            <a:r>
              <a:rPr lang="hu-HU" b="1" dirty="0" smtClean="0"/>
              <a:t>Horizontális </a:t>
            </a:r>
          </a:p>
          <a:p>
            <a:r>
              <a:rPr lang="hu-HU" b="1" dirty="0" smtClean="0"/>
              <a:t>szántók</a:t>
            </a:r>
          </a:p>
          <a:p>
            <a:endParaRPr lang="hu-HU" b="1" dirty="0" smtClean="0"/>
          </a:p>
        </p:txBody>
      </p:sp>
      <p:cxnSp>
        <p:nvCxnSpPr>
          <p:cNvPr id="10" name="Egyenes összekötő 9"/>
          <p:cNvCxnSpPr/>
          <p:nvPr/>
        </p:nvCxnSpPr>
        <p:spPr>
          <a:xfrm flipH="1">
            <a:off x="179512" y="328498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 flipH="1">
            <a:off x="179512" y="256490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 flipH="1">
            <a:off x="179512" y="458112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flipH="1">
            <a:off x="179512" y="5805264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 flipH="1">
            <a:off x="179512" y="386104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 flipH="1">
            <a:off x="179512" y="5157192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900386"/>
            <a:ext cx="3384376" cy="419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Szövegdoboz 27"/>
          <p:cNvSpPr txBox="1"/>
          <p:nvPr/>
        </p:nvSpPr>
        <p:spPr>
          <a:xfrm>
            <a:off x="1907704" y="154750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Terület (ha)</a:t>
            </a:r>
            <a:endParaRPr lang="hu-HU" b="1" dirty="0">
              <a:solidFill>
                <a:srgbClr val="0070C0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1844824"/>
            <a:ext cx="381642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Szövegdoboz 29"/>
          <p:cNvSpPr txBox="1"/>
          <p:nvPr/>
        </p:nvSpPr>
        <p:spPr>
          <a:xfrm>
            <a:off x="5220072" y="155679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FF0000"/>
                </a:solidFill>
              </a:rPr>
              <a:t>Támogatási összeg (Mrd Ft)</a:t>
            </a:r>
            <a:endParaRPr lang="hu-H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10500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Kép 20" descr="bgrund.jpg"/>
          <p:cNvPicPr>
            <a:picLocks noChangeAspect="1"/>
          </p:cNvPicPr>
          <p:nvPr/>
        </p:nvPicPr>
        <p:blipFill>
          <a:blip r:embed="rId2" cstate="print">
            <a:lum bright="44000" contrast="-54000"/>
          </a:blip>
          <a:stretch>
            <a:fillRect/>
          </a:stretch>
        </p:blipFill>
        <p:spPr>
          <a:xfrm>
            <a:off x="0" y="-7280"/>
            <a:ext cx="9144000" cy="6872560"/>
          </a:xfrm>
          <a:prstGeom prst="rect">
            <a:avLst/>
          </a:prstGeom>
        </p:spPr>
      </p:pic>
      <p:pic>
        <p:nvPicPr>
          <p:cNvPr id="26" name="Kép 25" descr="title_slide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276872"/>
            <a:ext cx="8784976" cy="3816424"/>
          </a:xfrm>
          <a:prstGeom prst="rect">
            <a:avLst/>
          </a:prstGeom>
        </p:spPr>
      </p:pic>
      <p:sp>
        <p:nvSpPr>
          <p:cNvPr id="27" name="Szövegdoboz 26"/>
          <p:cNvSpPr txBox="1"/>
          <p:nvPr/>
        </p:nvSpPr>
        <p:spPr>
          <a:xfrm>
            <a:off x="179512" y="2276872"/>
            <a:ext cx="8784976" cy="3816424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28" name="Szövegdoboz 27"/>
          <p:cNvSpPr txBox="1"/>
          <p:nvPr/>
        </p:nvSpPr>
        <p:spPr>
          <a:xfrm>
            <a:off x="251520" y="1491188"/>
            <a:ext cx="8712968" cy="754053"/>
          </a:xfrm>
          <a:prstGeom prst="rect">
            <a:avLst/>
          </a:prstGeom>
          <a:solidFill>
            <a:srgbClr val="92D050">
              <a:alpha val="89000"/>
            </a:srgbClr>
          </a:solidFill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sz="2500" dirty="0" smtClean="0"/>
          </a:p>
        </p:txBody>
      </p:sp>
      <p:sp>
        <p:nvSpPr>
          <p:cNvPr id="29" name="Folyamatábra: Egyesítés 28"/>
          <p:cNvSpPr/>
          <p:nvPr/>
        </p:nvSpPr>
        <p:spPr>
          <a:xfrm flipV="1">
            <a:off x="251520" y="1268760"/>
            <a:ext cx="3744416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0" name="Folyamatábra: Egyesítés 29"/>
          <p:cNvSpPr/>
          <p:nvPr/>
        </p:nvSpPr>
        <p:spPr>
          <a:xfrm flipV="1">
            <a:off x="3995937" y="1268760"/>
            <a:ext cx="1440159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1" name="Folyamatábra: Egyesítés 30"/>
          <p:cNvSpPr/>
          <p:nvPr/>
        </p:nvSpPr>
        <p:spPr>
          <a:xfrm flipV="1">
            <a:off x="5436096" y="1268760"/>
            <a:ext cx="1872208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2" name="Folyamatábra: Egyesítés 31"/>
          <p:cNvSpPr/>
          <p:nvPr/>
        </p:nvSpPr>
        <p:spPr>
          <a:xfrm flipV="1">
            <a:off x="7308304" y="1268760"/>
            <a:ext cx="1656183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3" name="Folyamatábra: Egyesítés 32"/>
          <p:cNvSpPr/>
          <p:nvPr/>
        </p:nvSpPr>
        <p:spPr>
          <a:xfrm>
            <a:off x="251520" y="6165304"/>
            <a:ext cx="3600399" cy="116632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4" name="Folyamatábra: Egyesítés 33"/>
          <p:cNvSpPr/>
          <p:nvPr/>
        </p:nvSpPr>
        <p:spPr>
          <a:xfrm>
            <a:off x="4067944" y="6165304"/>
            <a:ext cx="1512168" cy="116632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5" name="Folyamatábra: Egyesítés 34"/>
          <p:cNvSpPr/>
          <p:nvPr/>
        </p:nvSpPr>
        <p:spPr>
          <a:xfrm>
            <a:off x="5508104" y="6165304"/>
            <a:ext cx="1872208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6" name="Folyamatábra: Egyesítés 35"/>
          <p:cNvSpPr/>
          <p:nvPr/>
        </p:nvSpPr>
        <p:spPr>
          <a:xfrm>
            <a:off x="7380312" y="6165304"/>
            <a:ext cx="1656184" cy="116632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7" name="Szövegdoboz 36"/>
          <p:cNvSpPr txBox="1"/>
          <p:nvPr/>
        </p:nvSpPr>
        <p:spPr>
          <a:xfrm>
            <a:off x="1403648" y="221739"/>
            <a:ext cx="46085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altLang="hu-HU" sz="2800" b="1" kern="0" dirty="0" smtClean="0">
                <a:solidFill>
                  <a:srgbClr val="008E40"/>
                </a:solidFill>
                <a:latin typeface="Arial"/>
              </a:rPr>
              <a:t>2016 évi kifizetések</a:t>
            </a:r>
          </a:p>
          <a:p>
            <a:pPr lvl="0" algn="ctr"/>
            <a:r>
              <a:rPr lang="hu-HU" altLang="hu-HU" sz="2400" b="1" kern="0" dirty="0" smtClean="0">
                <a:solidFill>
                  <a:srgbClr val="008E40"/>
                </a:solidFill>
                <a:latin typeface="Arial"/>
              </a:rPr>
              <a:t>aktuális állása</a:t>
            </a:r>
            <a:endParaRPr lang="hu-HU" altLang="hu-HU" sz="2400" b="1" kern="0" dirty="0">
              <a:solidFill>
                <a:srgbClr val="008E40"/>
              </a:solidFill>
              <a:latin typeface="Arial"/>
            </a:endParaRPr>
          </a:p>
        </p:txBody>
      </p:sp>
      <p:sp>
        <p:nvSpPr>
          <p:cNvPr id="38" name="Átellenes sarkain kerekített téglalap 37"/>
          <p:cNvSpPr/>
          <p:nvPr/>
        </p:nvSpPr>
        <p:spPr>
          <a:xfrm>
            <a:off x="179512" y="1556792"/>
            <a:ext cx="8784976" cy="4464496"/>
          </a:xfrm>
          <a:prstGeom prst="round2DiagRect">
            <a:avLst/>
          </a:prstGeom>
          <a:noFill/>
          <a:ln w="25400">
            <a:solidFill>
              <a:srgbClr val="007DDA">
                <a:alpha val="22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9" name="Átellenes sarkain kerekített téglalap 38"/>
          <p:cNvSpPr/>
          <p:nvPr/>
        </p:nvSpPr>
        <p:spPr>
          <a:xfrm flipH="1">
            <a:off x="6588224" y="260648"/>
            <a:ext cx="144016" cy="720080"/>
          </a:xfrm>
          <a:prstGeom prst="round2Diag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40" name="Táblázat 39"/>
          <p:cNvGraphicFramePr>
            <a:graphicFrameLocks noGrp="1"/>
          </p:cNvGraphicFramePr>
          <p:nvPr/>
        </p:nvGraphicFramePr>
        <p:xfrm>
          <a:off x="107504" y="1484784"/>
          <a:ext cx="8964488" cy="47296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0440"/>
                <a:gridCol w="1259632"/>
                <a:gridCol w="1944216"/>
                <a:gridCol w="1800200"/>
              </a:tblGrid>
              <a:tr h="64807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2000" b="1" kern="1200" dirty="0" smtClean="0">
                          <a:solidFill>
                            <a:schemeClr val="lt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Jogcím neve </a:t>
                      </a:r>
                      <a:endParaRPr lang="hu-HU" sz="2000" b="1" kern="1200" dirty="0">
                        <a:solidFill>
                          <a:schemeClr val="lt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500" b="1" kern="1200" dirty="0" smtClean="0">
                        <a:solidFill>
                          <a:schemeClr val="lt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Jóváhagyott kérelmek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Jóváhagyott kifizetések (millió Ft)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Kifizetési arány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(%) </a:t>
                      </a:r>
                    </a:p>
                  </a:txBody>
                  <a:tcPr>
                    <a:noFill/>
                  </a:tcPr>
                </a:tc>
              </a:tr>
              <a:tr h="504056">
                <a:tc>
                  <a:txBody>
                    <a:bodyPr/>
                    <a:lstStyle>
                      <a:defPPr>
                        <a:defRPr lang="hu-H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EK/Tejhasznú tehéntartás támogatása 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>
                      <a:defPPr>
                        <a:defRPr lang="hu-H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2550</a:t>
                      </a:r>
                      <a:endParaRPr lang="hu-HU" sz="15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>
                      <a:defPPr>
                        <a:defRPr lang="hu-H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18 199</a:t>
                      </a:r>
                      <a:endParaRPr lang="hu-HU" sz="15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88,8</a:t>
                      </a:r>
                      <a:endParaRPr lang="hu-HU" sz="15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17200">
                <a:tc>
                  <a:txBody>
                    <a:bodyPr/>
                    <a:lstStyle>
                      <a:defPPr>
                        <a:defRPr lang="hu-H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Nemzeti tejtámogatás (TBJ)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4661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12 642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99,5</a:t>
                      </a:r>
                    </a:p>
                  </a:txBody>
                  <a:tcPr anchor="ctr">
                    <a:noFill/>
                  </a:tcPr>
                </a:tc>
              </a:tr>
              <a:tr h="391966">
                <a:tc>
                  <a:txBody>
                    <a:bodyPr/>
                    <a:lstStyle>
                      <a:defPPr>
                        <a:defRPr lang="hu-H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EK/SAPS </a:t>
                      </a:r>
                      <a:endParaRPr lang="hu-HU" sz="12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121</a:t>
                      </a:r>
                      <a:r>
                        <a:rPr lang="hu-HU" sz="15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210</a:t>
                      </a:r>
                      <a:endParaRPr lang="hu-HU" sz="15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181</a:t>
                      </a:r>
                      <a:r>
                        <a:rPr lang="hu-HU" sz="15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537</a:t>
                      </a:r>
                      <a:endParaRPr lang="hu-HU" sz="15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90,7</a:t>
                      </a:r>
                    </a:p>
                  </a:txBody>
                  <a:tcPr anchor="ctr">
                    <a:noFill/>
                  </a:tcPr>
                </a:tc>
              </a:tr>
              <a:tr h="417200">
                <a:tc>
                  <a:txBody>
                    <a:bodyPr/>
                    <a:lstStyle>
                      <a:defPPr>
                        <a:defRPr lang="hu-H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EK/Zöldítés </a:t>
                      </a:r>
                      <a:endParaRPr lang="hu-HU" sz="12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118 317</a:t>
                      </a:r>
                      <a:endParaRPr lang="hu-HU" sz="15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95</a:t>
                      </a:r>
                      <a:r>
                        <a:rPr lang="hu-HU" sz="15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400</a:t>
                      </a:r>
                      <a:endParaRPr lang="hu-HU" sz="15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95,0</a:t>
                      </a:r>
                      <a:r>
                        <a:rPr lang="hu-HU" sz="15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endParaRPr lang="hu-HU" sz="15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452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EK/Termeléshez kötött szemes fehérjetakarmány-növény termesztés támogatása</a:t>
                      </a:r>
                      <a:endParaRPr lang="hu-HU" sz="12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3</a:t>
                      </a:r>
                      <a:r>
                        <a:rPr lang="hu-HU" sz="15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088</a:t>
                      </a:r>
                      <a:endParaRPr lang="hu-HU" sz="15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2 225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58,6</a:t>
                      </a:r>
                    </a:p>
                  </a:txBody>
                  <a:tcPr anchor="ctr">
                    <a:noFill/>
                  </a:tcPr>
                </a:tc>
              </a:tr>
              <a:tr h="4462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 - Termeléshez kötött anyajuhtartás támogatás (Új)</a:t>
                      </a:r>
                      <a:endParaRPr lang="hu-HU" sz="12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6 230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5 487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85,7</a:t>
                      </a:r>
                    </a:p>
                  </a:txBody>
                  <a:tcPr anchor="ctr">
                    <a:noFill/>
                  </a:tcPr>
                </a:tc>
              </a:tr>
              <a:tr h="4443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 - Termeléshez kötött hízottbikatartás támogatás</a:t>
                      </a:r>
                      <a:endParaRPr lang="hu-HU" sz="12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4 435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857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77,9</a:t>
                      </a:r>
                    </a:p>
                  </a:txBody>
                  <a:tcPr anchor="ctr">
                    <a:noFill/>
                  </a:tcPr>
                </a:tc>
              </a:tr>
              <a:tr h="438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 – Termeléshez kötött anyatehéntartás támogatás</a:t>
                      </a:r>
                      <a:endParaRPr lang="hu-HU" sz="12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5</a:t>
                      </a:r>
                      <a:r>
                        <a:rPr lang="hu-HU" sz="15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269</a:t>
                      </a:r>
                      <a:endParaRPr lang="hu-HU" sz="15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2</a:t>
                      </a:r>
                      <a:r>
                        <a:rPr lang="hu-HU" sz="15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913</a:t>
                      </a:r>
                      <a:endParaRPr lang="hu-HU" sz="15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30,3</a:t>
                      </a:r>
                    </a:p>
                  </a:txBody>
                  <a:tcPr anchor="ctr">
                    <a:noFill/>
                  </a:tcPr>
                </a:tc>
              </a:tr>
              <a:tr h="510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EK – Átmeneti nemzeti anyatehéntartás támogatás</a:t>
                      </a:r>
                      <a:endParaRPr lang="hu-HU" sz="1200" b="1" kern="1200" dirty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3</a:t>
                      </a:r>
                      <a:r>
                        <a:rPr lang="hu-HU" sz="15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632</a:t>
                      </a:r>
                      <a:endParaRPr lang="hu-HU" sz="15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830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27,7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1" name="Átellenes sarkain kerekített téglalap 40"/>
          <p:cNvSpPr/>
          <p:nvPr/>
        </p:nvSpPr>
        <p:spPr>
          <a:xfrm>
            <a:off x="6300192" y="692696"/>
            <a:ext cx="2088232" cy="216024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cxnSp>
        <p:nvCxnSpPr>
          <p:cNvPr id="42" name="Egyenes összekötő 41"/>
          <p:cNvCxnSpPr/>
          <p:nvPr/>
        </p:nvCxnSpPr>
        <p:spPr>
          <a:xfrm>
            <a:off x="1619672" y="692696"/>
            <a:ext cx="4248472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zövegdoboz 42"/>
          <p:cNvSpPr txBox="1"/>
          <p:nvPr/>
        </p:nvSpPr>
        <p:spPr>
          <a:xfrm>
            <a:off x="6372200" y="221739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1.</a:t>
            </a:r>
            <a:endParaRPr lang="hu-HU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Kép 20" descr="bgrund.jpg"/>
          <p:cNvPicPr>
            <a:picLocks noChangeAspect="1"/>
          </p:cNvPicPr>
          <p:nvPr/>
        </p:nvPicPr>
        <p:blipFill>
          <a:blip r:embed="rId2" cstate="print">
            <a:lum bright="44000" contrast="-54000"/>
          </a:blip>
          <a:stretch>
            <a:fillRect/>
          </a:stretch>
        </p:blipFill>
        <p:spPr>
          <a:xfrm>
            <a:off x="0" y="0"/>
            <a:ext cx="9144000" cy="6872560"/>
          </a:xfrm>
          <a:prstGeom prst="rect">
            <a:avLst/>
          </a:prstGeom>
        </p:spPr>
      </p:pic>
      <p:pic>
        <p:nvPicPr>
          <p:cNvPr id="26" name="Kép 25" descr="title_slide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91188"/>
            <a:ext cx="7272808" cy="4536504"/>
          </a:xfrm>
          <a:prstGeom prst="rect">
            <a:avLst/>
          </a:prstGeom>
        </p:spPr>
      </p:pic>
      <p:sp>
        <p:nvSpPr>
          <p:cNvPr id="27" name="Szövegdoboz 26"/>
          <p:cNvSpPr txBox="1"/>
          <p:nvPr/>
        </p:nvSpPr>
        <p:spPr>
          <a:xfrm>
            <a:off x="899592" y="2334373"/>
            <a:ext cx="7272808" cy="369331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28" name="Szövegdoboz 27"/>
          <p:cNvSpPr txBox="1"/>
          <p:nvPr/>
        </p:nvSpPr>
        <p:spPr>
          <a:xfrm>
            <a:off x="899592" y="1491188"/>
            <a:ext cx="7272808" cy="754053"/>
          </a:xfrm>
          <a:prstGeom prst="rect">
            <a:avLst/>
          </a:prstGeom>
          <a:solidFill>
            <a:srgbClr val="92D050">
              <a:alpha val="89000"/>
            </a:srgbClr>
          </a:solidFill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sz="2500" dirty="0" smtClean="0"/>
          </a:p>
        </p:txBody>
      </p:sp>
      <p:sp>
        <p:nvSpPr>
          <p:cNvPr id="29" name="Folyamatábra: Egyesítés 28"/>
          <p:cNvSpPr/>
          <p:nvPr/>
        </p:nvSpPr>
        <p:spPr>
          <a:xfrm flipV="1">
            <a:off x="1043608" y="1268760"/>
            <a:ext cx="2736303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0" name="Folyamatábra: Egyesítés 29"/>
          <p:cNvSpPr/>
          <p:nvPr/>
        </p:nvSpPr>
        <p:spPr>
          <a:xfrm flipV="1">
            <a:off x="3995937" y="1268760"/>
            <a:ext cx="1080119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1" name="Folyamatábra: Egyesítés 30"/>
          <p:cNvSpPr/>
          <p:nvPr/>
        </p:nvSpPr>
        <p:spPr>
          <a:xfrm flipV="1">
            <a:off x="5220072" y="1268760"/>
            <a:ext cx="1368152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2" name="Folyamatábra: Egyesítés 31"/>
          <p:cNvSpPr/>
          <p:nvPr/>
        </p:nvSpPr>
        <p:spPr>
          <a:xfrm flipV="1">
            <a:off x="6732239" y="1268760"/>
            <a:ext cx="1368152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3" name="Folyamatábra: Egyesítés 32"/>
          <p:cNvSpPr/>
          <p:nvPr/>
        </p:nvSpPr>
        <p:spPr>
          <a:xfrm>
            <a:off x="1043608" y="6093296"/>
            <a:ext cx="2736303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4" name="Folyamatábra: Egyesítés 33"/>
          <p:cNvSpPr/>
          <p:nvPr/>
        </p:nvSpPr>
        <p:spPr>
          <a:xfrm>
            <a:off x="3923929" y="6093296"/>
            <a:ext cx="1224135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5" name="Folyamatábra: Egyesítés 34"/>
          <p:cNvSpPr/>
          <p:nvPr/>
        </p:nvSpPr>
        <p:spPr>
          <a:xfrm>
            <a:off x="5220072" y="6093296"/>
            <a:ext cx="1368152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6" name="Folyamatábra: Egyesítés 35"/>
          <p:cNvSpPr/>
          <p:nvPr/>
        </p:nvSpPr>
        <p:spPr>
          <a:xfrm>
            <a:off x="6732239" y="6093296"/>
            <a:ext cx="1368152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767318" y="1556792"/>
            <a:ext cx="7621106" cy="4464496"/>
          </a:xfrm>
          <a:prstGeom prst="round2DiagRect">
            <a:avLst/>
          </a:prstGeom>
          <a:noFill/>
          <a:ln w="25400">
            <a:solidFill>
              <a:srgbClr val="007DDA">
                <a:alpha val="22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39" name="Táblázat 38"/>
          <p:cNvGraphicFramePr>
            <a:graphicFrameLocks noGrp="1"/>
          </p:cNvGraphicFramePr>
          <p:nvPr/>
        </p:nvGraphicFramePr>
        <p:xfrm>
          <a:off x="971600" y="1268761"/>
          <a:ext cx="7197626" cy="48781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2327"/>
                <a:gridCol w="1224136"/>
                <a:gridCol w="1512168"/>
                <a:gridCol w="1508995"/>
              </a:tblGrid>
              <a:tr h="9515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hu-HU" sz="12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hu-HU" sz="20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Jogcím neve </a:t>
                      </a:r>
                      <a:endParaRPr lang="hu-HU" sz="2000" b="1" kern="1200" dirty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Jóváhagyott</a:t>
                      </a:r>
                      <a:r>
                        <a:rPr lang="hu-HU" sz="1500" b="1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kérelmek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Jóváhagyott kifizetések (millió</a:t>
                      </a:r>
                      <a:r>
                        <a:rPr lang="hu-HU" sz="1500" b="1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Ft)</a:t>
                      </a:r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Kifizetési arány (%)</a:t>
                      </a:r>
                    </a:p>
                  </a:txBody>
                  <a:tcPr>
                    <a:noFill/>
                  </a:tcPr>
                </a:tc>
              </a:tr>
              <a:tr h="583877">
                <a:tc>
                  <a:txBody>
                    <a:bodyPr/>
                    <a:lstStyle>
                      <a:defPPr>
                        <a:defRPr lang="hu-H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KAT anyajuhtartás kiegészítő támogatása</a:t>
                      </a:r>
                      <a:endParaRPr lang="hu-HU" sz="1500" b="1" kern="1200" dirty="0">
                        <a:solidFill>
                          <a:srgbClr val="204B7E"/>
                        </a:solidFill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688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370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86,0</a:t>
                      </a:r>
                    </a:p>
                  </a:txBody>
                  <a:tcPr anchor="ctr">
                    <a:noFill/>
                  </a:tcPr>
                </a:tc>
              </a:tr>
              <a:tr h="352073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EK/Kistermelői támogatás</a:t>
                      </a: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48 770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7 735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97,9</a:t>
                      </a:r>
                    </a:p>
                  </a:txBody>
                  <a:tcPr anchor="ctr">
                    <a:noFill/>
                  </a:tcPr>
                </a:tc>
              </a:tr>
              <a:tr h="583877">
                <a:tc>
                  <a:txBody>
                    <a:bodyPr/>
                    <a:lstStyle>
                      <a:defPPr>
                        <a:defRPr lang="hu-HU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EK/Term. köt. cukorrépa termesztés támogatása</a:t>
                      </a:r>
                      <a:endParaRPr lang="hu-HU" sz="1500" b="1" kern="1200" dirty="0">
                        <a:solidFill>
                          <a:srgbClr val="204B7E"/>
                        </a:solidFill>
                        <a:latin typeface="Calibri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520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hu-HU" sz="1600" b="1" kern="1200" baseline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045</a:t>
                      </a:r>
                      <a:endParaRPr lang="hu-HU" sz="1600" b="1" kern="1200" dirty="0" smtClean="0">
                        <a:solidFill>
                          <a:srgbClr val="204B7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90,6</a:t>
                      </a:r>
                    </a:p>
                  </a:txBody>
                  <a:tcPr anchor="ctr">
                    <a:noFill/>
                  </a:tcPr>
                </a:tc>
              </a:tr>
              <a:tr h="49737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EK-Fiatal mezőgazdasági </a:t>
                      </a:r>
                      <a:b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termelőknek nyújtott támogatás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6 460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2 551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91,1</a:t>
                      </a:r>
                    </a:p>
                  </a:txBody>
                  <a:tcPr anchor="ctr">
                    <a:noFill/>
                  </a:tcPr>
                </a:tc>
              </a:tr>
              <a:tr h="40481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Ideiglenes rendkívüli tejtámogatás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3 043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5 938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99,6</a:t>
                      </a:r>
                    </a:p>
                  </a:txBody>
                  <a:tcPr anchor="ctr">
                    <a:noFill/>
                  </a:tcPr>
                </a:tc>
              </a:tr>
              <a:tr h="49737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Hízottbikatartás támogatása </a:t>
                      </a:r>
                      <a:b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(termeléstől elválasztott)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7 183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3 180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99,1</a:t>
                      </a:r>
                    </a:p>
                  </a:txBody>
                  <a:tcPr anchor="ctr">
                    <a:noFill/>
                  </a:tcPr>
                </a:tc>
              </a:tr>
              <a:tr h="8096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err="1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Extenzifikácós</a:t>
                      </a: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szarvasmarhatartás </a:t>
                      </a:r>
                      <a:b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hu-HU" sz="15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támogatás (termeléstől elválasztott)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1 894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2 493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98,9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0" name="Átellenes sarkain kerekített téglalap 39"/>
          <p:cNvSpPr/>
          <p:nvPr/>
        </p:nvSpPr>
        <p:spPr>
          <a:xfrm flipH="1">
            <a:off x="7308304" y="260648"/>
            <a:ext cx="144016" cy="720080"/>
          </a:xfrm>
          <a:prstGeom prst="round2Diag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Átellenes sarkain kerekített téglalap 40"/>
          <p:cNvSpPr/>
          <p:nvPr/>
        </p:nvSpPr>
        <p:spPr>
          <a:xfrm>
            <a:off x="6300192" y="692696"/>
            <a:ext cx="2088232" cy="216024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2" name="Szövegdoboz 41"/>
          <p:cNvSpPr txBox="1"/>
          <p:nvPr/>
        </p:nvSpPr>
        <p:spPr>
          <a:xfrm>
            <a:off x="7092280" y="221739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hu-HU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1403648" y="221739"/>
            <a:ext cx="46085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altLang="hu-HU" sz="2800" b="1" kern="0" dirty="0" smtClean="0">
                <a:solidFill>
                  <a:srgbClr val="008E40"/>
                </a:solidFill>
                <a:latin typeface="Arial"/>
              </a:rPr>
              <a:t>2016 évi kifizetések</a:t>
            </a:r>
          </a:p>
          <a:p>
            <a:pPr lvl="0" algn="ctr"/>
            <a:r>
              <a:rPr lang="hu-HU" altLang="hu-HU" sz="2400" b="1" kern="0" dirty="0" smtClean="0">
                <a:solidFill>
                  <a:srgbClr val="008E40"/>
                </a:solidFill>
                <a:latin typeface="Arial"/>
              </a:rPr>
              <a:t>aktuális állása</a:t>
            </a:r>
            <a:endParaRPr lang="hu-HU" altLang="hu-HU" sz="2400" b="1" kern="0" dirty="0">
              <a:solidFill>
                <a:srgbClr val="008E40"/>
              </a:solidFill>
              <a:latin typeface="Arial"/>
            </a:endParaRPr>
          </a:p>
        </p:txBody>
      </p:sp>
      <p:cxnSp>
        <p:nvCxnSpPr>
          <p:cNvPr id="23" name="Egyenes összekötő 22"/>
          <p:cNvCxnSpPr/>
          <p:nvPr/>
        </p:nvCxnSpPr>
        <p:spPr>
          <a:xfrm>
            <a:off x="1619672" y="692696"/>
            <a:ext cx="4248472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Átellenes sarkain kerekített téglalap 13"/>
          <p:cNvSpPr/>
          <p:nvPr/>
        </p:nvSpPr>
        <p:spPr>
          <a:xfrm>
            <a:off x="323528" y="5373216"/>
            <a:ext cx="8568952" cy="1224136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13" name="Átellenes sarkain kerekített téglalap 12"/>
          <p:cNvSpPr/>
          <p:nvPr/>
        </p:nvSpPr>
        <p:spPr>
          <a:xfrm>
            <a:off x="323528" y="3717032"/>
            <a:ext cx="8568952" cy="1008112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12" name="Átellenes sarkain kerekített téglalap 11"/>
          <p:cNvSpPr/>
          <p:nvPr/>
        </p:nvSpPr>
        <p:spPr>
          <a:xfrm>
            <a:off x="323528" y="1772816"/>
            <a:ext cx="8568952" cy="1512168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7" name="Átellenes sarkain kerekített téglalap 6"/>
          <p:cNvSpPr/>
          <p:nvPr/>
        </p:nvSpPr>
        <p:spPr>
          <a:xfrm>
            <a:off x="467544" y="5157192"/>
            <a:ext cx="8208912" cy="1368152"/>
          </a:xfrm>
          <a:prstGeom prst="round2DiagRect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11250">
              <a:lnSpc>
                <a:spcPct val="90000"/>
              </a:lnSpc>
              <a:spcAft>
                <a:spcPct val="35000"/>
              </a:spcAft>
            </a:pPr>
            <a:endParaRPr lang="hu-HU" sz="2500" dirty="0" smtClean="0"/>
          </a:p>
          <a:p>
            <a:pPr algn="just" defTabSz="1111250">
              <a:lnSpc>
                <a:spcPct val="90000"/>
              </a:lnSpc>
              <a:spcAft>
                <a:spcPct val="35000"/>
              </a:spcAft>
            </a:pPr>
            <a:endParaRPr lang="hu-HU" sz="2400" dirty="0"/>
          </a:p>
        </p:txBody>
      </p:sp>
      <p:sp>
        <p:nvSpPr>
          <p:cNvPr id="8" name="Átellenes sarkain kerekített téglalap 7"/>
          <p:cNvSpPr/>
          <p:nvPr/>
        </p:nvSpPr>
        <p:spPr>
          <a:xfrm>
            <a:off x="467544" y="3501008"/>
            <a:ext cx="8208912" cy="1080120"/>
          </a:xfrm>
          <a:prstGeom prst="round2DiagRect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11250">
              <a:lnSpc>
                <a:spcPct val="90000"/>
              </a:lnSpc>
              <a:spcAft>
                <a:spcPct val="35000"/>
              </a:spcAft>
            </a:pPr>
            <a:endParaRPr lang="hu-HU" sz="2500" dirty="0" smtClean="0"/>
          </a:p>
          <a:p>
            <a:pPr algn="just" defTabSz="1111250">
              <a:lnSpc>
                <a:spcPct val="90000"/>
              </a:lnSpc>
              <a:spcAft>
                <a:spcPct val="35000"/>
              </a:spcAft>
            </a:pPr>
            <a:endParaRPr lang="hu-HU" sz="2400" dirty="0"/>
          </a:p>
        </p:txBody>
      </p:sp>
      <p:sp>
        <p:nvSpPr>
          <p:cNvPr id="6" name="Átellenes sarkain kerekített téglalap 5"/>
          <p:cNvSpPr/>
          <p:nvPr/>
        </p:nvSpPr>
        <p:spPr>
          <a:xfrm>
            <a:off x="467544" y="1556792"/>
            <a:ext cx="8208912" cy="1512168"/>
          </a:xfrm>
          <a:prstGeom prst="round2DiagRect">
            <a:avLst/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11250">
              <a:lnSpc>
                <a:spcPct val="90000"/>
              </a:lnSpc>
              <a:spcAft>
                <a:spcPct val="35000"/>
              </a:spcAft>
            </a:pPr>
            <a:endParaRPr lang="hu-HU" sz="2500" dirty="0" smtClean="0"/>
          </a:p>
          <a:p>
            <a:pPr algn="just" defTabSz="1111250">
              <a:lnSpc>
                <a:spcPct val="90000"/>
              </a:lnSpc>
              <a:spcAft>
                <a:spcPct val="35000"/>
              </a:spcAft>
            </a:pPr>
            <a:endParaRPr lang="hu-HU" sz="2400" dirty="0"/>
          </a:p>
        </p:txBody>
      </p:sp>
      <p:sp>
        <p:nvSpPr>
          <p:cNvPr id="4" name="Átellenes sarkain kerekített téglalap 3"/>
          <p:cNvSpPr/>
          <p:nvPr/>
        </p:nvSpPr>
        <p:spPr>
          <a:xfrm>
            <a:off x="7668344" y="620688"/>
            <a:ext cx="495672" cy="602218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hu-HU" sz="3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Átellenes sarkain kerekített téglalap 4"/>
          <p:cNvSpPr/>
          <p:nvPr/>
        </p:nvSpPr>
        <p:spPr>
          <a:xfrm>
            <a:off x="1403648" y="332656"/>
            <a:ext cx="6624736" cy="720080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lang="hu-HU" sz="3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33264" y="346646"/>
            <a:ext cx="7355160" cy="634082"/>
          </a:xfrm>
        </p:spPr>
        <p:txBody>
          <a:bodyPr/>
          <a:lstStyle/>
          <a:p>
            <a:r>
              <a:rPr lang="hu-HU" sz="5000" dirty="0" smtClean="0">
                <a:solidFill>
                  <a:srgbClr val="007E39"/>
                </a:solidFill>
                <a:latin typeface="Calibri" pitchFamily="34" charset="0"/>
              </a:rPr>
              <a:t>Aktuális események</a:t>
            </a:r>
            <a:endParaRPr lang="hu-HU" sz="5000" dirty="0">
              <a:solidFill>
                <a:srgbClr val="007E39"/>
              </a:solidFill>
              <a:latin typeface="Calibri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97152"/>
          </a:xfrm>
        </p:spPr>
        <p:txBody>
          <a:bodyPr/>
          <a:lstStyle/>
          <a:p>
            <a:pPr algn="just"/>
            <a:r>
              <a:rPr lang="hu-HU" sz="2400" dirty="0" smtClean="0">
                <a:solidFill>
                  <a:srgbClr val="334F15"/>
                </a:solidFill>
              </a:rPr>
              <a:t>A 2016. évi egységes kérelem indítása. Az egységes kérelem keretében több mint 170.000 ügyfél kérelme kerül benyújtásra. Szankciómentes benyújtási határidő 2016. május 23.</a:t>
            </a:r>
          </a:p>
          <a:p>
            <a:pPr algn="just"/>
            <a:endParaRPr lang="hu-HU" sz="2400" dirty="0" smtClean="0">
              <a:solidFill>
                <a:srgbClr val="FF0000"/>
              </a:solidFill>
            </a:endParaRPr>
          </a:p>
          <a:p>
            <a:pPr algn="just"/>
            <a:r>
              <a:rPr lang="hu-HU" sz="2400" dirty="0" smtClean="0">
                <a:solidFill>
                  <a:srgbClr val="334F15"/>
                </a:solidFill>
              </a:rPr>
              <a:t>A 2014-2020 időszak VP (EMVA) forrásainak terhére pályázati felhívások folyamatos indítása.</a:t>
            </a:r>
          </a:p>
          <a:p>
            <a:pPr algn="just">
              <a:buNone/>
            </a:pPr>
            <a:endParaRPr lang="hu-HU" sz="2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hu-HU" sz="2400" dirty="0" smtClean="0">
              <a:solidFill>
                <a:srgbClr val="FF0000"/>
              </a:solidFill>
            </a:endParaRPr>
          </a:p>
          <a:p>
            <a:pPr algn="just"/>
            <a:r>
              <a:rPr lang="hu-HU" sz="2400" dirty="0" smtClean="0">
                <a:solidFill>
                  <a:srgbClr val="334F15"/>
                </a:solidFill>
              </a:rPr>
              <a:t>A 2007-2013 időszak EMVA és EHA forrásaiból támogatott ÚMVP és HOP programok zárása.</a:t>
            </a:r>
          </a:p>
          <a:p>
            <a:pPr algn="just"/>
            <a:r>
              <a:rPr lang="hu-HU" sz="2400" dirty="0" smtClean="0">
                <a:solidFill>
                  <a:srgbClr val="334F15"/>
                </a:solidFill>
              </a:rPr>
              <a:t>A 2015. évi kifizetési kérelmek zárása.</a:t>
            </a:r>
          </a:p>
        </p:txBody>
      </p:sp>
      <p:sp>
        <p:nvSpPr>
          <p:cNvPr id="9" name="Átellenes sarkain kerekített téglalap 8"/>
          <p:cNvSpPr/>
          <p:nvPr/>
        </p:nvSpPr>
        <p:spPr>
          <a:xfrm>
            <a:off x="8388424" y="2852936"/>
            <a:ext cx="432048" cy="360040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10" name="Átellenes sarkain kerekített téglalap 9"/>
          <p:cNvSpPr/>
          <p:nvPr/>
        </p:nvSpPr>
        <p:spPr>
          <a:xfrm>
            <a:off x="8388424" y="4293096"/>
            <a:ext cx="432048" cy="360040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11" name="Átellenes sarkain kerekített téglalap 10"/>
          <p:cNvSpPr/>
          <p:nvPr/>
        </p:nvSpPr>
        <p:spPr>
          <a:xfrm>
            <a:off x="8388424" y="6165304"/>
            <a:ext cx="432048" cy="360040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Kép 20" descr="bgrund.jpg"/>
          <p:cNvPicPr>
            <a:picLocks noChangeAspect="1"/>
          </p:cNvPicPr>
          <p:nvPr/>
        </p:nvPicPr>
        <p:blipFill>
          <a:blip r:embed="rId2" cstate="print">
            <a:lum bright="44000" contrast="-54000"/>
          </a:blip>
          <a:stretch>
            <a:fillRect/>
          </a:stretch>
        </p:blipFill>
        <p:spPr>
          <a:xfrm>
            <a:off x="-36512" y="0"/>
            <a:ext cx="9144000" cy="6872560"/>
          </a:xfrm>
          <a:prstGeom prst="rect">
            <a:avLst/>
          </a:prstGeom>
        </p:spPr>
      </p:pic>
      <p:pic>
        <p:nvPicPr>
          <p:cNvPr id="26" name="Kép 25" descr="title_slide.jp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91188"/>
            <a:ext cx="7272808" cy="4536504"/>
          </a:xfrm>
          <a:prstGeom prst="rect">
            <a:avLst/>
          </a:prstGeom>
        </p:spPr>
      </p:pic>
      <p:sp>
        <p:nvSpPr>
          <p:cNvPr id="27" name="Szövegdoboz 26"/>
          <p:cNvSpPr txBox="1"/>
          <p:nvPr/>
        </p:nvSpPr>
        <p:spPr>
          <a:xfrm>
            <a:off x="899592" y="2334373"/>
            <a:ext cx="7272808" cy="3693319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28" name="Szövegdoboz 27"/>
          <p:cNvSpPr txBox="1"/>
          <p:nvPr/>
        </p:nvSpPr>
        <p:spPr>
          <a:xfrm>
            <a:off x="899592" y="1491188"/>
            <a:ext cx="7272808" cy="754053"/>
          </a:xfrm>
          <a:prstGeom prst="rect">
            <a:avLst/>
          </a:prstGeom>
          <a:solidFill>
            <a:srgbClr val="92D050">
              <a:alpha val="89000"/>
            </a:srgbClr>
          </a:solidFill>
        </p:spPr>
        <p:txBody>
          <a:bodyPr wrap="square" rtlCol="0">
            <a:spAutoFit/>
          </a:bodyPr>
          <a:lstStyle/>
          <a:p>
            <a:endParaRPr lang="hu-HU" dirty="0" smtClean="0"/>
          </a:p>
          <a:p>
            <a:endParaRPr lang="hu-HU" sz="2500" dirty="0" smtClean="0"/>
          </a:p>
        </p:txBody>
      </p:sp>
      <p:sp>
        <p:nvSpPr>
          <p:cNvPr id="29" name="Folyamatábra: Egyesítés 28"/>
          <p:cNvSpPr/>
          <p:nvPr/>
        </p:nvSpPr>
        <p:spPr>
          <a:xfrm flipV="1">
            <a:off x="1043608" y="1268760"/>
            <a:ext cx="2736303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0" name="Folyamatábra: Egyesítés 29"/>
          <p:cNvSpPr/>
          <p:nvPr/>
        </p:nvSpPr>
        <p:spPr>
          <a:xfrm flipV="1">
            <a:off x="3995937" y="1268760"/>
            <a:ext cx="1080119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1" name="Folyamatábra: Egyesítés 30"/>
          <p:cNvSpPr/>
          <p:nvPr/>
        </p:nvSpPr>
        <p:spPr>
          <a:xfrm flipV="1">
            <a:off x="5220072" y="1268760"/>
            <a:ext cx="1368152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2" name="Folyamatábra: Egyesítés 31"/>
          <p:cNvSpPr/>
          <p:nvPr/>
        </p:nvSpPr>
        <p:spPr>
          <a:xfrm flipV="1">
            <a:off x="6732239" y="1268760"/>
            <a:ext cx="1368152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3" name="Folyamatábra: Egyesítés 32"/>
          <p:cNvSpPr/>
          <p:nvPr/>
        </p:nvSpPr>
        <p:spPr>
          <a:xfrm>
            <a:off x="1043608" y="6093296"/>
            <a:ext cx="2736303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4" name="Folyamatábra: Egyesítés 33"/>
          <p:cNvSpPr/>
          <p:nvPr/>
        </p:nvSpPr>
        <p:spPr>
          <a:xfrm>
            <a:off x="3923929" y="6093296"/>
            <a:ext cx="1224135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5" name="Folyamatábra: Egyesítés 34"/>
          <p:cNvSpPr/>
          <p:nvPr/>
        </p:nvSpPr>
        <p:spPr>
          <a:xfrm>
            <a:off x="5220072" y="6093296"/>
            <a:ext cx="1368152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6" name="Folyamatábra: Egyesítés 35"/>
          <p:cNvSpPr/>
          <p:nvPr/>
        </p:nvSpPr>
        <p:spPr>
          <a:xfrm>
            <a:off x="6732239" y="6093296"/>
            <a:ext cx="1368152" cy="144016"/>
          </a:xfrm>
          <a:prstGeom prst="flowChartMerge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767318" y="1556792"/>
            <a:ext cx="7621106" cy="4464496"/>
          </a:xfrm>
          <a:prstGeom prst="round2DiagRect">
            <a:avLst/>
          </a:prstGeom>
          <a:noFill/>
          <a:ln w="25400">
            <a:solidFill>
              <a:srgbClr val="007DDA">
                <a:alpha val="22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39" name="Táblázat 38"/>
          <p:cNvGraphicFramePr>
            <a:graphicFrameLocks noGrp="1"/>
          </p:cNvGraphicFramePr>
          <p:nvPr/>
        </p:nvGraphicFramePr>
        <p:xfrm>
          <a:off x="971600" y="1268760"/>
          <a:ext cx="7197626" cy="48252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2327"/>
                <a:gridCol w="1224136"/>
                <a:gridCol w="1512168"/>
                <a:gridCol w="1508995"/>
              </a:tblGrid>
              <a:tr h="95150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hu-HU" sz="12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hu-HU" sz="20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Jogcím neve </a:t>
                      </a:r>
                      <a:endParaRPr lang="hu-HU" sz="2000" b="1" kern="1200" dirty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Jóváhagyott</a:t>
                      </a:r>
                      <a:r>
                        <a:rPr lang="hu-HU" sz="1500" b="1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kérelmek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Jóváhagyott kifizetések (millió</a:t>
                      </a:r>
                      <a:r>
                        <a:rPr lang="hu-HU" sz="1500" b="1" kern="1200" baseline="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Ft)</a:t>
                      </a:r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500" b="1" kern="1200" dirty="0" smtClean="0">
                        <a:solidFill>
                          <a:schemeClr val="lt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b="1" kern="1200" dirty="0" smtClean="0">
                          <a:solidFill>
                            <a:schemeClr val="lt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Kifizetési arány (%)</a:t>
                      </a:r>
                    </a:p>
                  </a:txBody>
                  <a:tcPr>
                    <a:noFill/>
                  </a:tcPr>
                </a:tc>
              </a:tr>
              <a:tr h="583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EK/Term. Köt. rizstermesztés tám.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69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451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80,0</a:t>
                      </a:r>
                    </a:p>
                  </a:txBody>
                  <a:tcPr anchor="ctr">
                    <a:noFill/>
                  </a:tcPr>
                </a:tc>
              </a:tr>
              <a:tr h="35207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EK/Term. Köt. </a:t>
                      </a:r>
                      <a:r>
                        <a:rPr lang="hu-HU" sz="1600" b="1" kern="1200" dirty="0" err="1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gyümölcsterm</a:t>
                      </a: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. tám. 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7 067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4 209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90,4</a:t>
                      </a:r>
                    </a:p>
                  </a:txBody>
                  <a:tcPr anchor="ctr">
                    <a:noFill/>
                  </a:tcPr>
                </a:tc>
              </a:tr>
              <a:tr h="55870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baseline="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Mezőgazdasági biztosítás díjához</a:t>
                      </a:r>
                      <a:b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nyújtott támogatás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8608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2 992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</a:p>
                  </a:txBody>
                  <a:tcPr anchor="ctr">
                    <a:noFill/>
                  </a:tcPr>
                </a:tc>
              </a:tr>
              <a:tr h="37769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EMVA Őshonos állatok támogatása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316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432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65,83</a:t>
                      </a:r>
                    </a:p>
                  </a:txBody>
                  <a:tcPr anchor="ctr"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EMVA Területalapú erdészeti  tám.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7898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13500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95,55</a:t>
                      </a:r>
                    </a:p>
                  </a:txBody>
                  <a:tcPr anchor="ctr"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EMVA Állati génmegőrzés tám.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32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130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68,91</a:t>
                      </a:r>
                    </a:p>
                  </a:txBody>
                  <a:tcPr anchor="ctr">
                    <a:noFill/>
                  </a:tcPr>
                </a:tc>
              </a:tr>
              <a:tr h="3482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EMVA Tejágazat állatjóléti </a:t>
                      </a:r>
                      <a:r>
                        <a:rPr lang="hu-HU" sz="1600" b="1" kern="1200" baseline="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tám.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311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4 648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71,52</a:t>
                      </a:r>
                    </a:p>
                  </a:txBody>
                  <a:tcPr anchor="ctr">
                    <a:noFill/>
                  </a:tcPr>
                </a:tc>
              </a:tr>
              <a:tr h="8096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dirty="0" smtClean="0">
                          <a:solidFill>
                            <a:srgbClr val="204B7E"/>
                          </a:solidFill>
                          <a:latin typeface="Calibri" pitchFamily="34" charset="0"/>
                          <a:ea typeface="Times New Roman"/>
                          <a:cs typeface="Arial" pitchFamily="34" charset="0"/>
                        </a:rPr>
                        <a:t> VP HFS elkészítése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+mj-lt"/>
                          <a:ea typeface="Times New Roman"/>
                          <a:cs typeface="Arial" pitchFamily="34" charset="0"/>
                        </a:rPr>
                        <a:t>     56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+mj-lt"/>
                          <a:ea typeface="Times New Roman"/>
                          <a:cs typeface="Arial" pitchFamily="34" charset="0"/>
                        </a:rPr>
                        <a:t>     312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kern="1200" noProof="0" dirty="0" smtClean="0">
                          <a:solidFill>
                            <a:srgbClr val="204B7E"/>
                          </a:solidFill>
                          <a:latin typeface="+mj-lt"/>
                          <a:ea typeface="Times New Roman"/>
                          <a:cs typeface="Arial" pitchFamily="34" charset="0"/>
                        </a:rPr>
                        <a:t>32,80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0" name="Átellenes sarkain kerekített téglalap 39"/>
          <p:cNvSpPr/>
          <p:nvPr/>
        </p:nvSpPr>
        <p:spPr>
          <a:xfrm flipH="1">
            <a:off x="7956376" y="260648"/>
            <a:ext cx="144016" cy="720080"/>
          </a:xfrm>
          <a:prstGeom prst="round2Diag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Átellenes sarkain kerekített téglalap 40"/>
          <p:cNvSpPr/>
          <p:nvPr/>
        </p:nvSpPr>
        <p:spPr>
          <a:xfrm>
            <a:off x="6300192" y="692696"/>
            <a:ext cx="2088232" cy="216024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2" name="Szövegdoboz 41"/>
          <p:cNvSpPr txBox="1"/>
          <p:nvPr/>
        </p:nvSpPr>
        <p:spPr>
          <a:xfrm>
            <a:off x="7668344" y="221739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hu-HU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1403648" y="221739"/>
            <a:ext cx="46085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altLang="hu-HU" sz="2800" b="1" kern="0" dirty="0" smtClean="0">
                <a:solidFill>
                  <a:srgbClr val="008E40"/>
                </a:solidFill>
                <a:latin typeface="Arial"/>
              </a:rPr>
              <a:t>2016 évi kifizetések</a:t>
            </a:r>
          </a:p>
          <a:p>
            <a:pPr lvl="0" algn="ctr"/>
            <a:r>
              <a:rPr lang="hu-HU" altLang="hu-HU" sz="2400" b="1" kern="0" dirty="0" smtClean="0">
                <a:solidFill>
                  <a:srgbClr val="008E40"/>
                </a:solidFill>
                <a:latin typeface="Arial"/>
              </a:rPr>
              <a:t>aktuális állása</a:t>
            </a:r>
            <a:endParaRPr lang="hu-HU" altLang="hu-HU" sz="2400" b="1" kern="0" dirty="0">
              <a:solidFill>
                <a:srgbClr val="008E40"/>
              </a:solidFill>
              <a:latin typeface="Arial"/>
            </a:endParaRPr>
          </a:p>
        </p:txBody>
      </p:sp>
      <p:cxnSp>
        <p:nvCxnSpPr>
          <p:cNvPr id="23" name="Egyenes összekötő 22"/>
          <p:cNvCxnSpPr/>
          <p:nvPr/>
        </p:nvCxnSpPr>
        <p:spPr>
          <a:xfrm>
            <a:off x="1619672" y="692696"/>
            <a:ext cx="4248472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zövegdoboz 23"/>
          <p:cNvSpPr txBox="1"/>
          <p:nvPr/>
        </p:nvSpPr>
        <p:spPr>
          <a:xfrm>
            <a:off x="2819143" y="6311061"/>
            <a:ext cx="1464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  <a:latin typeface="Arial Black" pitchFamily="34" charset="0"/>
                <a:ea typeface="Times New Roman"/>
                <a:cs typeface="Arial" pitchFamily="34" charset="0"/>
              </a:rPr>
              <a:t>Összesen:</a:t>
            </a:r>
          </a:p>
          <a:p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4283968" y="6269250"/>
            <a:ext cx="16514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dirty="0" smtClean="0">
                <a:solidFill>
                  <a:srgbClr val="5B8D01"/>
                </a:solidFill>
                <a:latin typeface="Arial" pitchFamily="34" charset="0"/>
                <a:ea typeface="Times New Roman"/>
                <a:cs typeface="Arial" pitchFamily="34" charset="0"/>
              </a:rPr>
              <a:t>370 000 Mrd</a:t>
            </a:r>
            <a:endParaRPr lang="hu-HU" sz="2000" dirty="0">
              <a:solidFill>
                <a:srgbClr val="5B8D01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Kép 22" descr="title_sl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568952" cy="6314675"/>
          </a:xfrm>
          <a:prstGeom prst="rect">
            <a:avLst/>
          </a:prstGeom>
        </p:spPr>
      </p:pic>
      <p:sp>
        <p:nvSpPr>
          <p:cNvPr id="24" name="Téglalap 23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Átellenes sarkain kerekített téglalap 44"/>
          <p:cNvSpPr/>
          <p:nvPr/>
        </p:nvSpPr>
        <p:spPr>
          <a:xfrm>
            <a:off x="7236296" y="699277"/>
            <a:ext cx="576064" cy="353459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r>
              <a:rPr lang="hu-HU" sz="1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Átellenes sarkain kerekített téglalap 4"/>
          <p:cNvSpPr/>
          <p:nvPr/>
        </p:nvSpPr>
        <p:spPr>
          <a:xfrm>
            <a:off x="1475656" y="332656"/>
            <a:ext cx="6264696" cy="576064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A Zöldítés tapasztalatai 1.</a:t>
            </a:r>
          </a:p>
        </p:txBody>
      </p:sp>
      <p:sp>
        <p:nvSpPr>
          <p:cNvPr id="18" name="Átellenes sarkain kerekített téglalap 17"/>
          <p:cNvSpPr/>
          <p:nvPr/>
        </p:nvSpPr>
        <p:spPr>
          <a:xfrm>
            <a:off x="395536" y="4653136"/>
            <a:ext cx="8424936" cy="416618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19" name="Átellenes sarkain kerekített téglalap 18"/>
          <p:cNvSpPr/>
          <p:nvPr/>
        </p:nvSpPr>
        <p:spPr>
          <a:xfrm>
            <a:off x="467544" y="4437112"/>
            <a:ext cx="8208912" cy="648072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11250">
              <a:lnSpc>
                <a:spcPct val="90000"/>
              </a:lnSpc>
            </a:pPr>
            <a:r>
              <a:rPr lang="hu-HU" sz="2000" dirty="0" smtClean="0">
                <a:solidFill>
                  <a:schemeClr val="bg1"/>
                </a:solidFill>
              </a:rPr>
              <a:t>A magyar tagállami vállalás a kőfalon kívül valamennyi EFA elemet behozta a rendszerbe.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20" name="Átellenes sarkain kerekített téglalap 19"/>
          <p:cNvSpPr/>
          <p:nvPr/>
        </p:nvSpPr>
        <p:spPr>
          <a:xfrm>
            <a:off x="8388424" y="5013176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36" name="Átellenes sarkain kerekített téglalap 35"/>
          <p:cNvSpPr/>
          <p:nvPr/>
        </p:nvSpPr>
        <p:spPr>
          <a:xfrm>
            <a:off x="395536" y="5517231"/>
            <a:ext cx="8424936" cy="833236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467544" y="5301208"/>
            <a:ext cx="8208912" cy="1296144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000" dirty="0" smtClean="0"/>
              <a:t>A 18 EFA típus az átváltási és súlyozási tényezők figyelembe vételével összesen ~320 ezer hektár. Ebből 9 db az igénylés területét nézve egyenként nem éri el az 500 ha-t, és együttesen sem haladja meg a 2000 ha-t. </a:t>
            </a:r>
            <a:endParaRPr lang="hu-HU" sz="2000" dirty="0"/>
          </a:p>
        </p:txBody>
      </p:sp>
      <p:sp>
        <p:nvSpPr>
          <p:cNvPr id="38" name="Átellenes sarkain kerekített téglalap 37"/>
          <p:cNvSpPr/>
          <p:nvPr/>
        </p:nvSpPr>
        <p:spPr>
          <a:xfrm>
            <a:off x="8388424" y="6437905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39" name="Átellenes sarkain kerekített téglalap 38"/>
          <p:cNvSpPr/>
          <p:nvPr/>
        </p:nvSpPr>
        <p:spPr>
          <a:xfrm>
            <a:off x="395536" y="2924944"/>
            <a:ext cx="8424936" cy="416618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40" name="Átellenes sarkain kerekített téglalap 39"/>
          <p:cNvSpPr/>
          <p:nvPr/>
        </p:nvSpPr>
        <p:spPr>
          <a:xfrm>
            <a:off x="467544" y="2708920"/>
            <a:ext cx="8208912" cy="648072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11250">
              <a:lnSpc>
                <a:spcPct val="90000"/>
              </a:lnSpc>
            </a:pPr>
            <a:r>
              <a:rPr lang="hu-HU" sz="2000" dirty="0" smtClean="0">
                <a:solidFill>
                  <a:schemeClr val="bg1"/>
                </a:solidFill>
              </a:rPr>
              <a:t>A „zöldítés”, mint új elem bonyolultsága miatt kihívást jelentett a kérelmezőknek.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41" name="Átellenes sarkain kerekített téglalap 40"/>
          <p:cNvSpPr/>
          <p:nvPr/>
        </p:nvSpPr>
        <p:spPr>
          <a:xfrm>
            <a:off x="8388424" y="3284984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46" name="Átellenes sarkain kerekített téglalap 45"/>
          <p:cNvSpPr/>
          <p:nvPr/>
        </p:nvSpPr>
        <p:spPr>
          <a:xfrm>
            <a:off x="827584" y="1412776"/>
            <a:ext cx="3096344" cy="648072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 smtClean="0">
                <a:solidFill>
                  <a:srgbClr val="00602B"/>
                </a:solidFill>
              </a:rPr>
              <a:t>Adminisztratív</a:t>
            </a:r>
          </a:p>
        </p:txBody>
      </p:sp>
      <p:sp>
        <p:nvSpPr>
          <p:cNvPr id="47" name="Átellenes sarkain kerekített téglalap 46"/>
          <p:cNvSpPr/>
          <p:nvPr/>
        </p:nvSpPr>
        <p:spPr>
          <a:xfrm>
            <a:off x="4932040" y="1412776"/>
            <a:ext cx="3096344" cy="648072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200" dirty="0" smtClean="0">
                <a:solidFill>
                  <a:srgbClr val="00602B"/>
                </a:solidFill>
              </a:rPr>
              <a:t>fizikai ellenőrzések</a:t>
            </a:r>
          </a:p>
        </p:txBody>
      </p:sp>
      <p:sp>
        <p:nvSpPr>
          <p:cNvPr id="48" name="Szövegdoboz 47"/>
          <p:cNvSpPr txBox="1"/>
          <p:nvPr/>
        </p:nvSpPr>
        <p:spPr>
          <a:xfrm>
            <a:off x="4139952" y="1484784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>
                <a:solidFill>
                  <a:srgbClr val="00602B"/>
                </a:solidFill>
                <a:latin typeface="+mn-lt"/>
              </a:rPr>
              <a:t>és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539552" y="2132856"/>
            <a:ext cx="77768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600" dirty="0" smtClean="0"/>
              <a:t>  </a:t>
            </a:r>
            <a:r>
              <a:rPr lang="hu-HU" sz="2600" dirty="0" smtClean="0">
                <a:solidFill>
                  <a:srgbClr val="00602B"/>
                </a:solidFill>
                <a:latin typeface="+mn-lt"/>
              </a:rPr>
              <a:t>Összesen: 13247 ellenőrzés /  3037 hiba  = 22,6%</a:t>
            </a:r>
            <a:endParaRPr lang="hu-HU" sz="2600" dirty="0">
              <a:solidFill>
                <a:srgbClr val="00602B"/>
              </a:solidFill>
              <a:latin typeface="+mn-lt"/>
            </a:endParaRPr>
          </a:p>
        </p:txBody>
      </p:sp>
      <p:sp>
        <p:nvSpPr>
          <p:cNvPr id="17" name="Átellenes sarkain kerekített téglalap 16"/>
          <p:cNvSpPr/>
          <p:nvPr/>
        </p:nvSpPr>
        <p:spPr>
          <a:xfrm>
            <a:off x="395536" y="3789040"/>
            <a:ext cx="8424936" cy="416618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467544" y="3573016"/>
            <a:ext cx="8208912" cy="648072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000" dirty="0" smtClean="0"/>
              <a:t>A </a:t>
            </a:r>
            <a:r>
              <a:rPr lang="hu-HU" sz="2000" dirty="0" err="1" smtClean="0"/>
              <a:t>MePAR-ban</a:t>
            </a:r>
            <a:r>
              <a:rPr lang="hu-HU" sz="2000" dirty="0" smtClean="0"/>
              <a:t> lehatárolt elemeknél sem volt egyértelmű az igénylés, a többi igénylés negyede hibás volt</a:t>
            </a:r>
            <a:r>
              <a:rPr lang="hu-HU" sz="2000" dirty="0" smtClean="0">
                <a:solidFill>
                  <a:schemeClr val="bg1"/>
                </a:solidFill>
              </a:rPr>
              <a:t>.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22" name="Átellenes sarkain kerekített téglalap 21"/>
          <p:cNvSpPr/>
          <p:nvPr/>
        </p:nvSpPr>
        <p:spPr>
          <a:xfrm>
            <a:off x="8388424" y="4149080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ép 15" descr="title_sl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568952" cy="6314675"/>
          </a:xfrm>
          <a:prstGeom prst="rect">
            <a:avLst/>
          </a:prstGeom>
        </p:spPr>
      </p:pic>
      <p:sp>
        <p:nvSpPr>
          <p:cNvPr id="17" name="Téglalap 16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395536" y="3140968"/>
            <a:ext cx="8424936" cy="648072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22" name="Átellenes sarkain kerekített téglalap 21"/>
          <p:cNvSpPr/>
          <p:nvPr/>
        </p:nvSpPr>
        <p:spPr>
          <a:xfrm>
            <a:off x="467544" y="2924944"/>
            <a:ext cx="8208912" cy="1080120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11250">
              <a:lnSpc>
                <a:spcPct val="90000"/>
              </a:lnSpc>
            </a:pPr>
            <a:r>
              <a:rPr lang="hu-HU" sz="2000" dirty="0" smtClean="0">
                <a:solidFill>
                  <a:schemeClr val="bg1"/>
                </a:solidFill>
              </a:rPr>
              <a:t>Fizikai ellenőrzési </a:t>
            </a:r>
            <a:r>
              <a:rPr lang="hu-HU" sz="2000" dirty="0" smtClean="0"/>
              <a:t>szempontból nagy kihívást jelentett 2015-ben a táblán kívüli szomszédos EFA elemek </a:t>
            </a:r>
            <a:r>
              <a:rPr lang="hu-HU" sz="2000" b="1" dirty="0" smtClean="0"/>
              <a:t>( </a:t>
            </a:r>
            <a:r>
              <a:rPr lang="hu-HU" sz="2000" b="1" dirty="0" smtClean="0">
                <a:solidFill>
                  <a:schemeClr val="bg1"/>
                </a:solidFill>
              </a:rPr>
              <a:t>táblaszegély, fás sáv, vizesárok, fasor és vízvédelmi sáv )</a:t>
            </a:r>
            <a:r>
              <a:rPr lang="hu-HU" sz="2000" dirty="0" smtClean="0">
                <a:solidFill>
                  <a:schemeClr val="bg1"/>
                </a:solidFill>
              </a:rPr>
              <a:t> mérése.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23" name="Átellenes sarkain kerekített téglalap 22"/>
          <p:cNvSpPr/>
          <p:nvPr/>
        </p:nvSpPr>
        <p:spPr>
          <a:xfrm>
            <a:off x="8388424" y="3854909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25" name="Átellenes sarkain kerekített téglalap 24"/>
          <p:cNvSpPr/>
          <p:nvPr/>
        </p:nvSpPr>
        <p:spPr>
          <a:xfrm>
            <a:off x="7236296" y="699277"/>
            <a:ext cx="576064" cy="353459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r>
              <a:rPr lang="hu-HU" sz="1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6" name="Átellenes sarkain kerekített téglalap 25"/>
          <p:cNvSpPr/>
          <p:nvPr/>
        </p:nvSpPr>
        <p:spPr>
          <a:xfrm>
            <a:off x="1475656" y="332656"/>
            <a:ext cx="6264696" cy="576064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A Zöldítés tapasztalatai  2.</a:t>
            </a:r>
          </a:p>
        </p:txBody>
      </p:sp>
      <p:sp>
        <p:nvSpPr>
          <p:cNvPr id="31" name="Szövegdoboz 30"/>
          <p:cNvSpPr txBox="1"/>
          <p:nvPr/>
        </p:nvSpPr>
        <p:spPr>
          <a:xfrm>
            <a:off x="1619672" y="400506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Ennél: 2149 ellenőrzés volt /  503 nem megfelelés  = 24% hiba </a:t>
            </a:r>
            <a:endParaRPr lang="hu-HU" dirty="0"/>
          </a:p>
        </p:txBody>
      </p:sp>
      <p:sp>
        <p:nvSpPr>
          <p:cNvPr id="33" name="Átellenes sarkain kerekített téglalap 32"/>
          <p:cNvSpPr/>
          <p:nvPr/>
        </p:nvSpPr>
        <p:spPr>
          <a:xfrm>
            <a:off x="395536" y="1700808"/>
            <a:ext cx="8424936" cy="504056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34" name="Átellenes sarkain kerekített téglalap 33"/>
          <p:cNvSpPr/>
          <p:nvPr/>
        </p:nvSpPr>
        <p:spPr>
          <a:xfrm>
            <a:off x="467544" y="1484784"/>
            <a:ext cx="8208912" cy="854804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11250">
              <a:lnSpc>
                <a:spcPct val="90000"/>
              </a:lnSpc>
            </a:pPr>
            <a:r>
              <a:rPr lang="hu-HU" sz="2000" dirty="0" smtClean="0"/>
              <a:t>A 2015-ös igénylésben jelentős területet tesz ki az ökológiai másodvetés igénylése. </a:t>
            </a:r>
            <a:r>
              <a:rPr lang="hu-HU" sz="2000" dirty="0" smtClean="0">
                <a:solidFill>
                  <a:schemeClr val="bg1"/>
                </a:solidFill>
              </a:rPr>
              <a:t>Fizikai ellenőrzés</a:t>
            </a:r>
            <a:r>
              <a:rPr lang="hu-HU" sz="2000" dirty="0" smtClean="0"/>
              <a:t>: a gazdálkodási napló alapján</a:t>
            </a:r>
            <a:r>
              <a:rPr lang="hu-HU" sz="2000" dirty="0" smtClean="0">
                <a:solidFill>
                  <a:srgbClr val="FF0000"/>
                </a:solidFill>
              </a:rPr>
              <a:t>.</a:t>
            </a:r>
            <a:endParaRPr lang="hu-HU" sz="2000" dirty="0">
              <a:solidFill>
                <a:srgbClr val="FF0000"/>
              </a:solidFill>
            </a:endParaRPr>
          </a:p>
        </p:txBody>
      </p:sp>
      <p:sp>
        <p:nvSpPr>
          <p:cNvPr id="35" name="Átellenes sarkain kerekített téglalap 34"/>
          <p:cNvSpPr/>
          <p:nvPr/>
        </p:nvSpPr>
        <p:spPr>
          <a:xfrm>
            <a:off x="8388424" y="2180141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36" name="Szövegdoboz 35"/>
          <p:cNvSpPr txBox="1"/>
          <p:nvPr/>
        </p:nvSpPr>
        <p:spPr>
          <a:xfrm>
            <a:off x="1619672" y="233029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Ennél: 1911 ellenőrzés volt /  373 nem megfelelés  = 19,5% hiba </a:t>
            </a:r>
            <a:endParaRPr lang="hu-HU" dirty="0"/>
          </a:p>
        </p:txBody>
      </p:sp>
      <p:sp>
        <p:nvSpPr>
          <p:cNvPr id="30" name="Átellenes sarkain kerekített téglalap 29"/>
          <p:cNvSpPr/>
          <p:nvPr/>
        </p:nvSpPr>
        <p:spPr>
          <a:xfrm>
            <a:off x="395536" y="4787860"/>
            <a:ext cx="8424936" cy="864096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467544" y="4571836"/>
            <a:ext cx="8208912" cy="1080120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11250">
              <a:lnSpc>
                <a:spcPct val="90000"/>
              </a:lnSpc>
            </a:pPr>
            <a:r>
              <a:rPr lang="hu-HU" sz="2000" dirty="0" smtClean="0"/>
              <a:t>Helyszíni ellenőrzési oldalról nem volt problémás a parlagok ellenőrzésének gyakorlati megvalósítása, azonban gazdálkodói oldalról sok félreértés történt itt is.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38" name="Átellenes sarkain kerekített téglalap 37"/>
          <p:cNvSpPr/>
          <p:nvPr/>
        </p:nvSpPr>
        <p:spPr>
          <a:xfrm>
            <a:off x="8388424" y="5492509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39" name="Szövegdoboz 38"/>
          <p:cNvSpPr txBox="1"/>
          <p:nvPr/>
        </p:nvSpPr>
        <p:spPr>
          <a:xfrm>
            <a:off x="1619672" y="565195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Ennél: 4176 ellenőrzés volt /  1219 nem megfelelés  = 29% hiba </a:t>
            </a:r>
            <a:endParaRPr lang="hu-HU" dirty="0"/>
          </a:p>
        </p:txBody>
      </p:sp>
    </p:spTree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Kép 30" descr="title_sl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568952" cy="6314675"/>
          </a:xfrm>
          <a:prstGeom prst="rect">
            <a:avLst/>
          </a:prstGeom>
        </p:spPr>
      </p:pic>
      <p:sp>
        <p:nvSpPr>
          <p:cNvPr id="32" name="Téglalap 31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Átellenes sarkain kerekített téglalap 6"/>
          <p:cNvSpPr/>
          <p:nvPr/>
        </p:nvSpPr>
        <p:spPr>
          <a:xfrm>
            <a:off x="7236296" y="699277"/>
            <a:ext cx="576064" cy="353459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r>
              <a:rPr lang="hu-HU" sz="1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Átellenes sarkain kerekített téglalap 7"/>
          <p:cNvSpPr/>
          <p:nvPr/>
        </p:nvSpPr>
        <p:spPr>
          <a:xfrm>
            <a:off x="1475656" y="332656"/>
            <a:ext cx="6264696" cy="576064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r>
              <a:rPr lang="hu-HU" altLang="hu-HU" sz="2500" dirty="0" smtClean="0">
                <a:solidFill>
                  <a:srgbClr val="00589A"/>
                </a:solidFill>
                <a:latin typeface="+mj-lt"/>
                <a:ea typeface="+mj-ea"/>
                <a:cs typeface="+mj-cs"/>
              </a:rPr>
              <a:t>A Zöldítés tapasztalatai  3.</a:t>
            </a:r>
          </a:p>
        </p:txBody>
      </p:sp>
      <p:sp>
        <p:nvSpPr>
          <p:cNvPr id="17" name="Átellenes sarkain kerekített téglalap 16"/>
          <p:cNvSpPr/>
          <p:nvPr/>
        </p:nvSpPr>
        <p:spPr>
          <a:xfrm>
            <a:off x="395536" y="4581128"/>
            <a:ext cx="8424936" cy="504056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18" name="Átellenes sarkain kerekített téglalap 17"/>
          <p:cNvSpPr/>
          <p:nvPr/>
        </p:nvSpPr>
        <p:spPr>
          <a:xfrm>
            <a:off x="467544" y="4437112"/>
            <a:ext cx="8208912" cy="792088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000" dirty="0" smtClean="0"/>
              <a:t>Energiaültetvény, erdősített terület problémamentes. </a:t>
            </a:r>
            <a:endParaRPr lang="hu-HU" sz="2000" dirty="0"/>
          </a:p>
        </p:txBody>
      </p:sp>
      <p:sp>
        <p:nvSpPr>
          <p:cNvPr id="19" name="Átellenes sarkain kerekített téglalap 18"/>
          <p:cNvSpPr/>
          <p:nvPr/>
        </p:nvSpPr>
        <p:spPr>
          <a:xfrm>
            <a:off x="8388424" y="5141761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20" name="Átellenes sarkain kerekített téglalap 19"/>
          <p:cNvSpPr/>
          <p:nvPr/>
        </p:nvSpPr>
        <p:spPr>
          <a:xfrm>
            <a:off x="395536" y="5661248"/>
            <a:ext cx="8424936" cy="504056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467544" y="5445224"/>
            <a:ext cx="8208912" cy="792088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11250">
              <a:lnSpc>
                <a:spcPct val="90000"/>
              </a:lnSpc>
            </a:pPr>
            <a:r>
              <a:rPr lang="hu-HU" sz="2000" dirty="0" smtClean="0"/>
              <a:t>Az EFA kompenzáció a gazdáknak nagy lehetőség volt a téves igénylések helyrehozatalára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22" name="Átellenes sarkain kerekített téglalap 21"/>
          <p:cNvSpPr/>
          <p:nvPr/>
        </p:nvSpPr>
        <p:spPr>
          <a:xfrm>
            <a:off x="8388424" y="6149873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23" name="Átellenes sarkain kerekített téglalap 22"/>
          <p:cNvSpPr/>
          <p:nvPr/>
        </p:nvSpPr>
        <p:spPr>
          <a:xfrm>
            <a:off x="395536" y="1926124"/>
            <a:ext cx="8424936" cy="504056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24" name="Átellenes sarkain kerekített téglalap 23"/>
          <p:cNvSpPr/>
          <p:nvPr/>
        </p:nvSpPr>
        <p:spPr>
          <a:xfrm>
            <a:off x="467544" y="1710100"/>
            <a:ext cx="8208912" cy="792088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1111250">
              <a:lnSpc>
                <a:spcPct val="90000"/>
              </a:lnSpc>
            </a:pPr>
            <a:r>
              <a:rPr lang="hu-HU" sz="2000" dirty="0" smtClean="0"/>
              <a:t>A </a:t>
            </a:r>
            <a:r>
              <a:rPr lang="hu-HU" sz="2000" b="1" dirty="0" smtClean="0"/>
              <a:t>nitrogénmegkötő </a:t>
            </a:r>
            <a:r>
              <a:rPr lang="hu-HU" sz="2000" dirty="0" smtClean="0"/>
              <a:t>növények </a:t>
            </a:r>
            <a:r>
              <a:rPr lang="hu-HU" sz="2000" dirty="0" err="1" smtClean="0"/>
              <a:t>EFA-ként</a:t>
            </a:r>
            <a:r>
              <a:rPr lang="hu-HU" sz="2000" dirty="0" smtClean="0"/>
              <a:t> mind jelentőségében, mind az ellenőrizhetőségben a legkorrektebb EFA elemnek bizonyult.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25" name="Átellenes sarkain kerekített téglalap 24"/>
          <p:cNvSpPr/>
          <p:nvPr/>
        </p:nvSpPr>
        <p:spPr>
          <a:xfrm>
            <a:off x="8388424" y="2414749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619672" y="250218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Ennél: 3822 ellenőrzés volt /  636 nem megfelelés  = 17% hiba </a:t>
            </a:r>
            <a:endParaRPr lang="hu-HU" dirty="0"/>
          </a:p>
        </p:txBody>
      </p:sp>
      <p:sp>
        <p:nvSpPr>
          <p:cNvPr id="27" name="Átellenes sarkain kerekített téglalap 26"/>
          <p:cNvSpPr/>
          <p:nvPr/>
        </p:nvSpPr>
        <p:spPr>
          <a:xfrm>
            <a:off x="395536" y="3203684"/>
            <a:ext cx="8424936" cy="504056"/>
          </a:xfrm>
          <a:prstGeom prst="round2DiagRect">
            <a:avLst/>
          </a:prstGeom>
          <a:solidFill>
            <a:srgbClr val="6EA92D">
              <a:alpha val="3000"/>
            </a:srgbClr>
          </a:solidFill>
          <a:ln w="12700">
            <a:solidFill>
              <a:srgbClr val="6EA9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28" name="Átellenes sarkain kerekített téglalap 27"/>
          <p:cNvSpPr/>
          <p:nvPr/>
        </p:nvSpPr>
        <p:spPr>
          <a:xfrm>
            <a:off x="467544" y="2987660"/>
            <a:ext cx="8208912" cy="792088"/>
          </a:xfrm>
          <a:prstGeom prst="round2DiagRect">
            <a:avLst/>
          </a:prstGeom>
          <a:solidFill>
            <a:srgbClr val="74B23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u-HU" sz="2000" dirty="0" smtClean="0"/>
              <a:t>Az erdőszélek mentén támogatható hektársáv termeléssel</a:t>
            </a:r>
            <a:r>
              <a:rPr lang="hu-HU" sz="2000" dirty="0"/>
              <a:t> </a:t>
            </a:r>
            <a:r>
              <a:rPr lang="hu-HU" sz="2000" dirty="0" smtClean="0"/>
              <a:t>és termelés nélkül.</a:t>
            </a:r>
            <a:endParaRPr lang="hu-HU" sz="2000" dirty="0"/>
          </a:p>
        </p:txBody>
      </p:sp>
      <p:sp>
        <p:nvSpPr>
          <p:cNvPr id="29" name="Átellenes sarkain kerekített téglalap 28"/>
          <p:cNvSpPr/>
          <p:nvPr/>
        </p:nvSpPr>
        <p:spPr>
          <a:xfrm>
            <a:off x="8388424" y="3692309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619672" y="377974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Ennél: 952 ellenőrzés volt /  246 nem megfelelés  = 26% hiba </a:t>
            </a:r>
            <a:endParaRPr lang="hu-HU" dirty="0"/>
          </a:p>
        </p:txBody>
      </p:sp>
    </p:spTree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 descr="title_sl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8568952" cy="6314675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0712"/>
              </p:ext>
            </p:extLst>
          </p:nvPr>
        </p:nvGraphicFramePr>
        <p:xfrm>
          <a:off x="323528" y="620688"/>
          <a:ext cx="8424935" cy="5641257"/>
        </p:xfrm>
        <a:graphic>
          <a:graphicData uri="http://schemas.openxmlformats.org/drawingml/2006/table">
            <a:tbl>
              <a:tblPr/>
              <a:tblGrid>
                <a:gridCol w="1080120"/>
                <a:gridCol w="2160240"/>
                <a:gridCol w="1152128"/>
                <a:gridCol w="1584176"/>
                <a:gridCol w="2448271"/>
              </a:tblGrid>
              <a:tr h="504059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500" b="1" dirty="0">
                          <a:solidFill>
                            <a:srgbClr val="00421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EFA </a:t>
                      </a:r>
                      <a:r>
                        <a:rPr lang="hu-HU" sz="1500" b="1" dirty="0" smtClean="0">
                          <a:solidFill>
                            <a:srgbClr val="00421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kódja</a:t>
                      </a:r>
                      <a:endParaRPr lang="hu-HU" sz="1500" dirty="0">
                        <a:solidFill>
                          <a:srgbClr val="00421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>
                          <a:solidFill>
                            <a:srgbClr val="00421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EFA típus </a:t>
                      </a:r>
                      <a:endParaRPr lang="hu-HU" sz="1500" dirty="0">
                        <a:solidFill>
                          <a:srgbClr val="00421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 smtClean="0">
                          <a:solidFill>
                            <a:srgbClr val="00421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Darabszám</a:t>
                      </a: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>
                          <a:solidFill>
                            <a:srgbClr val="00421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Igényelt terület (ha</a:t>
                      </a:r>
                      <a:r>
                        <a:rPr lang="hu-HU" sz="1500" b="1" dirty="0" smtClean="0">
                          <a:solidFill>
                            <a:srgbClr val="00421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)</a:t>
                      </a:r>
                      <a:endParaRPr lang="hu-HU" sz="1500" dirty="0">
                        <a:solidFill>
                          <a:srgbClr val="00421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>
                          <a:solidFill>
                            <a:srgbClr val="00421E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Átváltási és súlyozási tényezővel korrigált érték (ha)</a:t>
                      </a:r>
                      <a:endParaRPr lang="hu-HU" sz="1500" dirty="0">
                        <a:solidFill>
                          <a:srgbClr val="00421E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Parlag </a:t>
                      </a: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300" b="1" kern="120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40 </a:t>
                      </a:r>
                      <a:r>
                        <a:rPr lang="hu-HU" sz="1300" b="1" kern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172</a:t>
                      </a: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hu-HU" sz="1400" b="1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119 733,9</a:t>
                      </a:r>
                      <a:endParaRPr lang="hu-HU" sz="1400" b="1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400" b="1" dirty="0" smtClean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119 733,9</a:t>
                      </a:r>
                      <a:endParaRPr lang="hu-HU" sz="1400" b="1" dirty="0">
                        <a:solidFill>
                          <a:schemeClr val="tx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Terasz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 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  0,</a:t>
                      </a:r>
                      <a:r>
                        <a:rPr lang="hu-HU" sz="1300" b="1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 0,</a:t>
                      </a:r>
                      <a:r>
                        <a:rPr lang="hu-HU" sz="1300" b="1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Fás sáv </a:t>
                      </a:r>
                      <a:endParaRPr lang="hu-HU" sz="13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7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997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1 941,4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3 882,8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4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Magányos fa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461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  0,</a:t>
                      </a:r>
                      <a:r>
                        <a:rPr lang="hu-HU" sz="1300" b="1" dirty="0" err="1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 1,7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Fasor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1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430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198,5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397,1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Fa- és bokorcsoport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1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661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213,3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319,9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7</a:t>
                      </a:r>
                      <a:endParaRPr lang="hu-HU" sz="13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Táblaszegély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9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912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3 744,1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5 617,7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Kis tó </a:t>
                      </a:r>
                      <a:endParaRPr lang="hu-HU" sz="13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182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34,7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hu-HU" sz="1300" b="1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52,0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</a:t>
                      </a:r>
                      <a:endParaRPr lang="hu-HU" sz="13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Vizes árok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5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242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901,4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1 802,8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10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Kunhalom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225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112,9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112,9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50659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Gémeskút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26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     </a:t>
                      </a: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   0,0025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                 </a:t>
                      </a: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0,0025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Vízvédelmi sáv (állóvíz)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178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13,7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20,6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13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Vízvédelmi sáv (folyóvíz)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15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Erdőszél (termeléssel) </a:t>
                      </a:r>
                      <a:endParaRPr lang="hu-HU" sz="130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3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894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1 553,2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466,0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16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Erdőszél (nem termeléssel)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495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 277,0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415,5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17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Energiaerdő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83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 574,8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  172,5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18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Erdősített terület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1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023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300" b="1" baseline="0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4 804,6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  4804,6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19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Másodvetés </a:t>
                      </a: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20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347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154 811,6</a:t>
                      </a:r>
                      <a:endParaRPr lang="hu-HU" sz="1400" b="1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 46 468,3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34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Nitrogénkötő </a:t>
                      </a: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36 </a:t>
                      </a: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116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 smtClean="0">
                          <a:solidFill>
                            <a:srgbClr val="FF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211 492,5</a:t>
                      </a:r>
                      <a:endParaRPr lang="hu-HU" sz="1400" b="1" dirty="0">
                        <a:solidFill>
                          <a:srgbClr val="FF0000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148 045,0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34">
                <a:tc>
                  <a:txBody>
                    <a:bodyPr/>
                    <a:lstStyle/>
                    <a:p>
                      <a:pPr marL="45720" algn="ctr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Összesen</a:t>
                      </a: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127 687 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500 408</a:t>
                      </a:r>
                      <a:endParaRPr lang="hu-HU" sz="13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3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332 313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716"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 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Táblaszintű EFA területek</a:t>
                      </a:r>
                      <a:r>
                        <a:rPr lang="hu-HU" sz="15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</a:t>
                      </a:r>
                      <a:endParaRPr lang="hu-HU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97 741</a:t>
                      </a:r>
                      <a:endParaRPr lang="hu-HU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336 605</a:t>
                      </a:r>
                      <a:endParaRPr lang="hu-HU" sz="1500" b="1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272 756</a:t>
                      </a:r>
                      <a:endParaRPr lang="hu-HU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44000"/>
                      </a:srgbClr>
                    </a:solidFill>
                  </a:tcPr>
                </a:tc>
              </a:tr>
              <a:tr h="193328"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hu-HU" sz="13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hu-HU" sz="13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500 ha alatti </a:t>
                      </a:r>
                      <a:r>
                        <a:rPr lang="hu-HU" sz="1500" b="1" dirty="0" err="1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EFA-k</a:t>
                      </a:r>
                      <a:endParaRPr lang="hu-HU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8 </a:t>
                      </a:r>
                      <a:r>
                        <a:rPr lang="hu-HU" sz="15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609</a:t>
                      </a:r>
                      <a:endParaRPr lang="hu-HU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2 978</a:t>
                      </a:r>
                      <a:endParaRPr lang="hu-HU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5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    1 958</a:t>
                      </a:r>
                      <a:endParaRPr lang="hu-HU" sz="15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0345" marR="3034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Átellenes sarkain kerekített téglalap 5"/>
          <p:cNvSpPr/>
          <p:nvPr/>
        </p:nvSpPr>
        <p:spPr>
          <a:xfrm>
            <a:off x="251520" y="6093296"/>
            <a:ext cx="432048" cy="231455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rgbClr val="004821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Átellenes sarkain kerekített téglalap 3"/>
          <p:cNvSpPr/>
          <p:nvPr/>
        </p:nvSpPr>
        <p:spPr>
          <a:xfrm>
            <a:off x="7668344" y="843293"/>
            <a:ext cx="576064" cy="353459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r>
              <a:rPr lang="hu-HU" sz="1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Átellenes sarkain kerekített téglalap 4"/>
          <p:cNvSpPr/>
          <p:nvPr/>
        </p:nvSpPr>
        <p:spPr>
          <a:xfrm>
            <a:off x="1115616" y="260648"/>
            <a:ext cx="6984776" cy="864096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altLang="hu-HU" sz="2500" dirty="0" smtClean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554" name="Cím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922114"/>
          </a:xfrm>
        </p:spPr>
        <p:txBody>
          <a:bodyPr/>
          <a:lstStyle/>
          <a:p>
            <a:r>
              <a:rPr lang="hu-HU" sz="2400" b="1" dirty="0" smtClean="0"/>
              <a:t>S</a:t>
            </a:r>
            <a:r>
              <a:rPr lang="en-US" sz="2400" b="1" dirty="0" err="1" smtClean="0"/>
              <a:t>zemes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fehérje</a:t>
            </a:r>
            <a:r>
              <a:rPr lang="hu-HU" sz="2400" b="1" dirty="0" smtClean="0"/>
              <a:t> kérelmek </a:t>
            </a:r>
            <a:r>
              <a:rPr lang="en-US" sz="2400" b="1" dirty="0" err="1" smtClean="0"/>
              <a:t>terület</a:t>
            </a:r>
            <a:r>
              <a:rPr lang="hu-HU" sz="2400" b="1" dirty="0" smtClean="0"/>
              <a:t>i eloszlása</a:t>
            </a:r>
            <a:r>
              <a:rPr lang="en-US" sz="2400" b="1" dirty="0" smtClean="0"/>
              <a:t> (ha)</a:t>
            </a:r>
            <a:r>
              <a:rPr lang="hu-HU" sz="2400" b="1" dirty="0" smtClean="0"/>
              <a:t/>
            </a:r>
            <a:br>
              <a:rPr lang="hu-HU" sz="2400" b="1" dirty="0" smtClean="0"/>
            </a:br>
            <a:r>
              <a:rPr lang="hu-HU" sz="2400" b="1" dirty="0" smtClean="0"/>
              <a:t>2015-ben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79512" y="1385887"/>
          <a:ext cx="8784976" cy="5211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Átellenes sarkain kerekített téglalap 5"/>
          <p:cNvSpPr/>
          <p:nvPr/>
        </p:nvSpPr>
        <p:spPr>
          <a:xfrm>
            <a:off x="8028384" y="915301"/>
            <a:ext cx="576064" cy="353459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r>
              <a:rPr lang="hu-HU" sz="1000" dirty="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9" name="Átellenes sarkain kerekített téglalap 8"/>
          <p:cNvSpPr/>
          <p:nvPr/>
        </p:nvSpPr>
        <p:spPr>
          <a:xfrm>
            <a:off x="179512" y="188640"/>
            <a:ext cx="8352928" cy="936104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altLang="hu-HU" sz="2500" dirty="0" smtClean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769" y="188640"/>
            <a:ext cx="8675687" cy="908720"/>
          </a:xfrm>
        </p:spPr>
        <p:txBody>
          <a:bodyPr/>
          <a:lstStyle/>
          <a:p>
            <a:pPr>
              <a:defRPr/>
            </a:pPr>
            <a:r>
              <a:rPr lang="hu-HU" sz="2400" b="1" kern="1200" dirty="0" smtClean="0">
                <a:solidFill>
                  <a:sysClr val="windowText" lastClr="000000"/>
                </a:solidFill>
                <a:cs typeface="Times New Roman" pitchFamily="18" charset="0"/>
              </a:rPr>
              <a:t>Szemes fehérjetakarmány támogatást igénylők </a:t>
            </a:r>
            <a:r>
              <a:rPr lang="hu-HU" sz="2400" b="1" dirty="0" smtClean="0">
                <a:cs typeface="Times New Roman" pitchFamily="18" charset="0"/>
              </a:rPr>
              <a:t>2015-ben </a:t>
            </a:r>
            <a:r>
              <a:rPr lang="hu-HU" sz="2400" b="1" kern="1200" dirty="0" smtClean="0">
                <a:solidFill>
                  <a:sysClr val="windowText" lastClr="000000"/>
                </a:solidFill>
                <a:cs typeface="Times New Roman" pitchFamily="18" charset="0"/>
              </a:rPr>
              <a:t/>
            </a:r>
            <a:br>
              <a:rPr lang="hu-HU" sz="2400" b="1" kern="1200" dirty="0" smtClean="0">
                <a:solidFill>
                  <a:sysClr val="windowText" lastClr="000000"/>
                </a:solidFill>
                <a:cs typeface="Times New Roman" pitchFamily="18" charset="0"/>
              </a:rPr>
            </a:br>
            <a:r>
              <a:rPr lang="hu-HU" sz="2400" b="1" kern="1200" dirty="0" smtClean="0">
                <a:solidFill>
                  <a:sysClr val="windowText" lastClr="000000"/>
                </a:solidFill>
                <a:cs typeface="Times New Roman" pitchFamily="18" charset="0"/>
              </a:rPr>
              <a:t> </a:t>
            </a:r>
            <a:r>
              <a:rPr lang="hu-HU" sz="2400" b="1" dirty="0" smtClean="0">
                <a:cs typeface="Times New Roman" pitchFamily="18" charset="0"/>
              </a:rPr>
              <a:t>79 993 ha /5053 ügyfél</a:t>
            </a:r>
            <a:endParaRPr lang="en-GB" sz="2400" b="1" dirty="0">
              <a:cs typeface="Times New Roman" pitchFamily="18" charset="0"/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sz="half" idx="1"/>
          </p:nvPr>
        </p:nvGraphicFramePr>
        <p:xfrm>
          <a:off x="467544" y="1340768"/>
          <a:ext cx="4038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rtalom helye 7"/>
          <p:cNvGraphicFramePr>
            <a:graphicFrameLocks noGrp="1"/>
          </p:cNvGraphicFramePr>
          <p:nvPr>
            <p:ph sz="half" idx="2"/>
          </p:nvPr>
        </p:nvGraphicFramePr>
        <p:xfrm>
          <a:off x="4716016" y="1340768"/>
          <a:ext cx="40386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1" name="Szövegdoboz 8"/>
          <p:cNvSpPr txBox="1">
            <a:spLocks noChangeArrowheads="1"/>
          </p:cNvSpPr>
          <p:nvPr/>
        </p:nvSpPr>
        <p:spPr bwMode="auto">
          <a:xfrm>
            <a:off x="1547813" y="5805488"/>
            <a:ext cx="3240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>
                <a:latin typeface="Times New Roman" pitchFamily="18" charset="0"/>
                <a:cs typeface="Times New Roman" pitchFamily="18" charset="0"/>
              </a:rPr>
              <a:t>Területi eloszlás</a:t>
            </a:r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Átellenes sarkain kerekített téglalap 19"/>
          <p:cNvSpPr/>
          <p:nvPr/>
        </p:nvSpPr>
        <p:spPr>
          <a:xfrm>
            <a:off x="179512" y="44624"/>
            <a:ext cx="8784976" cy="504056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altLang="hu-HU" sz="2500" dirty="0" smtClean="0">
              <a:solidFill>
                <a:srgbClr val="00589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Ötszög 10"/>
          <p:cNvSpPr/>
          <p:nvPr/>
        </p:nvSpPr>
        <p:spPr>
          <a:xfrm flipH="1">
            <a:off x="3671888" y="1412875"/>
            <a:ext cx="5292725" cy="844550"/>
          </a:xfrm>
          <a:prstGeom prst="homePlate">
            <a:avLst/>
          </a:prstGeom>
          <a:solidFill>
            <a:srgbClr val="34349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200" dirty="0">
                <a:latin typeface="+mj-lt"/>
              </a:rPr>
              <a:t>tenyészidő, vízhasznosítás, betakaríthatóság, fehérjetartalom, stb.</a:t>
            </a:r>
          </a:p>
        </p:txBody>
      </p:sp>
      <p:sp>
        <p:nvSpPr>
          <p:cNvPr id="8" name="Ötszög 7"/>
          <p:cNvSpPr/>
          <p:nvPr/>
        </p:nvSpPr>
        <p:spPr>
          <a:xfrm flipH="1">
            <a:off x="3671888" y="692150"/>
            <a:ext cx="5292725" cy="720725"/>
          </a:xfrm>
          <a:prstGeom prst="homePlate">
            <a:avLst/>
          </a:prstGeom>
          <a:solidFill>
            <a:srgbClr val="34349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200" dirty="0">
                <a:latin typeface="+mj-lt"/>
              </a:rPr>
              <a:t>hőösszeg, csapadék, pára</a:t>
            </a:r>
          </a:p>
        </p:txBody>
      </p:sp>
      <p:sp>
        <p:nvSpPr>
          <p:cNvPr id="16388" name="Cím 1"/>
          <p:cNvSpPr>
            <a:spLocks noGrp="1"/>
          </p:cNvSpPr>
          <p:nvPr>
            <p:ph type="title"/>
          </p:nvPr>
        </p:nvSpPr>
        <p:spPr>
          <a:xfrm>
            <a:off x="-36513" y="44450"/>
            <a:ext cx="9180513" cy="504825"/>
          </a:xfrm>
          <a:solidFill>
            <a:schemeClr val="bg1">
              <a:alpha val="50980"/>
            </a:schemeClr>
          </a:solidFill>
        </p:spPr>
        <p:txBody>
          <a:bodyPr/>
          <a:lstStyle/>
          <a:p>
            <a:r>
              <a:rPr lang="hu-HU" sz="3500" smtClean="0">
                <a:solidFill>
                  <a:srgbClr val="004C22"/>
                </a:solidFill>
              </a:rPr>
              <a:t>A sikeres szójatermesztés sarkalatos pontjai</a:t>
            </a:r>
          </a:p>
        </p:txBody>
      </p:sp>
      <p:sp>
        <p:nvSpPr>
          <p:cNvPr id="7" name="Ötszög 6"/>
          <p:cNvSpPr/>
          <p:nvPr/>
        </p:nvSpPr>
        <p:spPr>
          <a:xfrm>
            <a:off x="144463" y="665163"/>
            <a:ext cx="4176712" cy="792162"/>
          </a:xfrm>
          <a:prstGeom prst="homePlate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5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500" dirty="0">
                <a:solidFill>
                  <a:schemeClr val="tx1"/>
                </a:solidFill>
              </a:rPr>
              <a:t>Rendelkezésre álló termőhely alkalmassága</a:t>
            </a:r>
            <a:r>
              <a:rPr lang="hu-HU" sz="25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500" dirty="0"/>
          </a:p>
        </p:txBody>
      </p:sp>
      <p:sp>
        <p:nvSpPr>
          <p:cNvPr id="10" name="Ötszög 9"/>
          <p:cNvSpPr/>
          <p:nvPr/>
        </p:nvSpPr>
        <p:spPr>
          <a:xfrm>
            <a:off x="144463" y="1457325"/>
            <a:ext cx="4067175" cy="863600"/>
          </a:xfrm>
          <a:prstGeom prst="homePlate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500" dirty="0">
                <a:solidFill>
                  <a:schemeClr val="tx1"/>
                </a:solidFill>
              </a:rPr>
              <a:t>Fajtaválasztás</a:t>
            </a:r>
          </a:p>
        </p:txBody>
      </p:sp>
      <p:sp>
        <p:nvSpPr>
          <p:cNvPr id="12" name="Ötszög 11"/>
          <p:cNvSpPr/>
          <p:nvPr/>
        </p:nvSpPr>
        <p:spPr>
          <a:xfrm flipH="1">
            <a:off x="3744913" y="2276475"/>
            <a:ext cx="5219700" cy="836613"/>
          </a:xfrm>
          <a:prstGeom prst="homePlate">
            <a:avLst/>
          </a:prstGeom>
          <a:solidFill>
            <a:srgbClr val="34349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200" dirty="0">
                <a:latin typeface="+mj-lt"/>
              </a:rPr>
              <a:t>elővetemény, szerkezetkímélő-, nedvességmegőrző talajművelés</a:t>
            </a:r>
          </a:p>
        </p:txBody>
      </p:sp>
      <p:sp>
        <p:nvSpPr>
          <p:cNvPr id="13" name="Ötszög 12"/>
          <p:cNvSpPr/>
          <p:nvPr/>
        </p:nvSpPr>
        <p:spPr>
          <a:xfrm>
            <a:off x="144463" y="2320925"/>
            <a:ext cx="4176712" cy="792163"/>
          </a:xfrm>
          <a:prstGeom prst="homePlate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500" dirty="0">
                <a:solidFill>
                  <a:schemeClr val="tx1"/>
                </a:solidFill>
              </a:rPr>
              <a:t>Agrotechnika</a:t>
            </a:r>
          </a:p>
        </p:txBody>
      </p:sp>
      <p:sp>
        <p:nvSpPr>
          <p:cNvPr id="14" name="Ötszög 13"/>
          <p:cNvSpPr/>
          <p:nvPr/>
        </p:nvSpPr>
        <p:spPr>
          <a:xfrm flipH="1">
            <a:off x="3744913" y="3113088"/>
            <a:ext cx="5219700" cy="865187"/>
          </a:xfrm>
          <a:prstGeom prst="homePlate">
            <a:avLst/>
          </a:prstGeom>
          <a:solidFill>
            <a:srgbClr val="34349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200" dirty="0">
                <a:latin typeface="+mj-lt"/>
              </a:rPr>
              <a:t>segítségével a növényvédelem költsége minimálisra csökkenthető</a:t>
            </a:r>
          </a:p>
        </p:txBody>
      </p:sp>
      <p:sp>
        <p:nvSpPr>
          <p:cNvPr id="15" name="Ötszög 14"/>
          <p:cNvSpPr/>
          <p:nvPr/>
        </p:nvSpPr>
        <p:spPr>
          <a:xfrm>
            <a:off x="144463" y="3113088"/>
            <a:ext cx="4176712" cy="754062"/>
          </a:xfrm>
          <a:prstGeom prst="homePlate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500" dirty="0">
                <a:solidFill>
                  <a:schemeClr val="tx1"/>
                </a:solidFill>
              </a:rPr>
              <a:t>Vetésváltás</a:t>
            </a:r>
          </a:p>
        </p:txBody>
      </p:sp>
      <p:sp>
        <p:nvSpPr>
          <p:cNvPr id="16" name="Ötszög 15"/>
          <p:cNvSpPr/>
          <p:nvPr/>
        </p:nvSpPr>
        <p:spPr>
          <a:xfrm flipH="1">
            <a:off x="3816350" y="3978275"/>
            <a:ext cx="5148263" cy="792163"/>
          </a:xfrm>
          <a:prstGeom prst="homePlate">
            <a:avLst/>
          </a:prstGeom>
          <a:solidFill>
            <a:srgbClr val="34349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latin typeface="+mj-lt"/>
            </a:endParaRPr>
          </a:p>
        </p:txBody>
      </p:sp>
      <p:sp>
        <p:nvSpPr>
          <p:cNvPr id="17" name="Ötszög 16"/>
          <p:cNvSpPr/>
          <p:nvPr/>
        </p:nvSpPr>
        <p:spPr>
          <a:xfrm>
            <a:off x="144463" y="3905250"/>
            <a:ext cx="4211637" cy="844550"/>
          </a:xfrm>
          <a:prstGeom prst="homePlate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500" dirty="0">
                <a:solidFill>
                  <a:schemeClr val="tx1"/>
                </a:solidFill>
              </a:rPr>
              <a:t>Vetés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3563938" y="3987800"/>
            <a:ext cx="5400675" cy="1169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200" dirty="0">
                <a:solidFill>
                  <a:schemeClr val="bg1"/>
                </a:solidFill>
                <a:latin typeface="+mj-lt"/>
              </a:rPr>
              <a:t>ideje, sortáv, mechanikai gyomirtás, talajoltás, tenyészterület nagysága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6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5" name="Ötszög 24"/>
          <p:cNvSpPr/>
          <p:nvPr/>
        </p:nvSpPr>
        <p:spPr>
          <a:xfrm flipH="1">
            <a:off x="3671888" y="4797425"/>
            <a:ext cx="5292725" cy="1152525"/>
          </a:xfrm>
          <a:prstGeom prst="homePlate">
            <a:avLst/>
          </a:prstGeom>
          <a:solidFill>
            <a:srgbClr val="34349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600" dirty="0">
              <a:latin typeface="Arial Narrow" pitchFamily="34" charset="0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3924300" y="4800600"/>
            <a:ext cx="4968875" cy="1447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200" dirty="0">
                <a:solidFill>
                  <a:schemeClr val="bg1"/>
                </a:solidFill>
                <a:latin typeface="+mj-lt"/>
              </a:rPr>
              <a:t>szükség esetén június 2. felétől augusztus 1. feléig 150-180 mm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200" dirty="0">
                <a:solidFill>
                  <a:schemeClr val="bg1"/>
                </a:solidFill>
                <a:latin typeface="+mj-lt"/>
              </a:rPr>
              <a:t>egyenletes eloszlásban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u-HU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Ötszög 28"/>
          <p:cNvSpPr/>
          <p:nvPr/>
        </p:nvSpPr>
        <p:spPr>
          <a:xfrm flipH="1">
            <a:off x="3744913" y="5949950"/>
            <a:ext cx="5219700" cy="863600"/>
          </a:xfrm>
          <a:prstGeom prst="homePlate">
            <a:avLst/>
          </a:prstGeom>
          <a:solidFill>
            <a:srgbClr val="34349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200" dirty="0">
                <a:latin typeface="+mj-lt"/>
              </a:rPr>
              <a:t>időpontja, nedvességtartalom, betakarítógép és beállítása</a:t>
            </a:r>
          </a:p>
        </p:txBody>
      </p:sp>
      <p:sp>
        <p:nvSpPr>
          <p:cNvPr id="26" name="Ötszög 25"/>
          <p:cNvSpPr/>
          <p:nvPr/>
        </p:nvSpPr>
        <p:spPr>
          <a:xfrm>
            <a:off x="144463" y="5921375"/>
            <a:ext cx="4248150" cy="865188"/>
          </a:xfrm>
          <a:prstGeom prst="homePlate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500" dirty="0">
                <a:solidFill>
                  <a:schemeClr val="tx1"/>
                </a:solidFill>
              </a:rPr>
              <a:t>Betakarítás</a:t>
            </a:r>
          </a:p>
        </p:txBody>
      </p:sp>
      <p:sp>
        <p:nvSpPr>
          <p:cNvPr id="19" name="Ötszög 18"/>
          <p:cNvSpPr/>
          <p:nvPr/>
        </p:nvSpPr>
        <p:spPr>
          <a:xfrm>
            <a:off x="144463" y="4770438"/>
            <a:ext cx="4319587" cy="1150937"/>
          </a:xfrm>
          <a:prstGeom prst="homePlate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500" dirty="0">
                <a:solidFill>
                  <a:schemeClr val="tx1"/>
                </a:solidFill>
              </a:rPr>
              <a:t>Öntözés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Átellenes sarkain kerekített téglalap 26"/>
          <p:cNvSpPr/>
          <p:nvPr/>
        </p:nvSpPr>
        <p:spPr>
          <a:xfrm>
            <a:off x="467544" y="1412776"/>
            <a:ext cx="8280920" cy="4752528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gy oldalon két sarkán kerekített téglalap 18"/>
          <p:cNvSpPr/>
          <p:nvPr/>
        </p:nvSpPr>
        <p:spPr>
          <a:xfrm rot="5400000">
            <a:off x="4659458" y="2292325"/>
            <a:ext cx="936104" cy="6665839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" name="Átellenes sarkain kerekített téglalap 36"/>
          <p:cNvSpPr/>
          <p:nvPr/>
        </p:nvSpPr>
        <p:spPr>
          <a:xfrm>
            <a:off x="7740352" y="908720"/>
            <a:ext cx="648072" cy="360040"/>
          </a:xfrm>
          <a:prstGeom prst="round2DiagRect">
            <a:avLst/>
          </a:prstGeom>
          <a:solidFill>
            <a:srgbClr val="10E229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14" name="Egy oldalon két sarkán kerekített téglalap 13"/>
          <p:cNvSpPr/>
          <p:nvPr/>
        </p:nvSpPr>
        <p:spPr>
          <a:xfrm rot="5400000">
            <a:off x="4535996" y="1304764"/>
            <a:ext cx="1152128" cy="6696744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Egy oldalon két sarkán kerekített téglalap 10"/>
          <p:cNvSpPr/>
          <p:nvPr/>
        </p:nvSpPr>
        <p:spPr>
          <a:xfrm>
            <a:off x="1691680" y="4052163"/>
            <a:ext cx="6696744" cy="124904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dirty="0" smtClean="0">
                <a:solidFill>
                  <a:srgbClr val="43671B"/>
                </a:solidFill>
              </a:rPr>
              <a:t>Május 24. és június 17. között a támogatási összeg munkanaponként </a:t>
            </a:r>
            <a:r>
              <a:rPr lang="hu-HU" sz="2400" b="1" dirty="0" smtClean="0">
                <a:solidFill>
                  <a:srgbClr val="43671B"/>
                </a:solidFill>
              </a:rPr>
              <a:t>1 %</a:t>
            </a:r>
            <a:r>
              <a:rPr lang="hu-HU" sz="2400" dirty="0" smtClean="0">
                <a:solidFill>
                  <a:srgbClr val="43671B"/>
                </a:solidFill>
              </a:rPr>
              <a:t>-kal csökken</a:t>
            </a:r>
          </a:p>
        </p:txBody>
      </p:sp>
      <p:sp>
        <p:nvSpPr>
          <p:cNvPr id="31" name="Egy oldalon két sarkán kerekített téglalap 30"/>
          <p:cNvSpPr/>
          <p:nvPr/>
        </p:nvSpPr>
        <p:spPr>
          <a:xfrm rot="5400000">
            <a:off x="4716016" y="332658"/>
            <a:ext cx="792089" cy="6696744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Egy oldalon két sarkán kerekített téglalap 6"/>
          <p:cNvSpPr/>
          <p:nvPr/>
        </p:nvSpPr>
        <p:spPr>
          <a:xfrm>
            <a:off x="1691680" y="3188066"/>
            <a:ext cx="6550948" cy="10330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dirty="0" smtClean="0">
                <a:solidFill>
                  <a:srgbClr val="43671B"/>
                </a:solidFill>
              </a:rPr>
              <a:t>Ezek szankciómentes módosításának végső határideje június 15-e</a:t>
            </a:r>
          </a:p>
        </p:txBody>
      </p:sp>
      <p:sp>
        <p:nvSpPr>
          <p:cNvPr id="18" name="Egy oldalon két sarkán kerekített téglalap 17"/>
          <p:cNvSpPr/>
          <p:nvPr/>
        </p:nvSpPr>
        <p:spPr>
          <a:xfrm rot="5400000">
            <a:off x="4680010" y="-495434"/>
            <a:ext cx="864097" cy="6696744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Átellenes sarkain kerekített téglalap 24"/>
          <p:cNvSpPr/>
          <p:nvPr/>
        </p:nvSpPr>
        <p:spPr>
          <a:xfrm>
            <a:off x="827584" y="318666"/>
            <a:ext cx="7344816" cy="864096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Cím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 smtClean="0">
                <a:solidFill>
                  <a:srgbClr val="92D050"/>
                </a:solidFill>
              </a:rPr>
              <a:t>│</a:t>
            </a:r>
            <a:r>
              <a:rPr lang="hu-HU" sz="6000" b="1" dirty="0" smtClean="0">
                <a:solidFill>
                  <a:srgbClr val="FF0000"/>
                </a:solidFill>
              </a:rPr>
              <a:t>e-</a:t>
            </a:r>
            <a:r>
              <a:rPr lang="hu-HU" b="1" dirty="0" smtClean="0">
                <a:solidFill>
                  <a:srgbClr val="92D050"/>
                </a:solidFill>
              </a:rPr>
              <a:t>│</a:t>
            </a:r>
            <a:r>
              <a:rPr lang="hu-HU" b="1" dirty="0" smtClean="0">
                <a:solidFill>
                  <a:srgbClr val="007A37"/>
                </a:solidFill>
              </a:rPr>
              <a:t> </a:t>
            </a:r>
            <a:r>
              <a:rPr lang="hu-HU" b="1" dirty="0" smtClean="0">
                <a:solidFill>
                  <a:srgbClr val="92D050"/>
                </a:solidFill>
              </a:rPr>
              <a:t>Egységes</a:t>
            </a:r>
            <a:r>
              <a:rPr lang="hu-HU" b="1" dirty="0" smtClean="0">
                <a:solidFill>
                  <a:srgbClr val="007A37"/>
                </a:solidFill>
              </a:rPr>
              <a:t> </a:t>
            </a:r>
            <a:r>
              <a:rPr lang="hu-HU" b="1" dirty="0" smtClean="0">
                <a:solidFill>
                  <a:srgbClr val="92D050"/>
                </a:solidFill>
              </a:rPr>
              <a:t>Kérelem</a:t>
            </a:r>
            <a:endParaRPr lang="hu-HU" b="1" dirty="0">
              <a:solidFill>
                <a:srgbClr val="92D050"/>
              </a:solidFill>
            </a:endParaRPr>
          </a:p>
        </p:txBody>
      </p:sp>
      <p:sp>
        <p:nvSpPr>
          <p:cNvPr id="29" name="Egy oldalon két sarkán kerekített téglalap 6"/>
          <p:cNvSpPr/>
          <p:nvPr/>
        </p:nvSpPr>
        <p:spPr>
          <a:xfrm>
            <a:off x="1691680" y="2323971"/>
            <a:ext cx="6550948" cy="10330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dirty="0" smtClean="0">
                <a:solidFill>
                  <a:srgbClr val="43671B"/>
                </a:solidFill>
              </a:rPr>
              <a:t>Szankciómentesen 2016. </a:t>
            </a:r>
            <a:r>
              <a:rPr lang="hu-HU" sz="2400" b="1" u="sng" dirty="0" smtClean="0">
                <a:solidFill>
                  <a:srgbClr val="43671B"/>
                </a:solidFill>
              </a:rPr>
              <a:t>május 23.</a:t>
            </a:r>
            <a:r>
              <a:rPr lang="hu-HU" sz="2400" dirty="0" smtClean="0">
                <a:solidFill>
                  <a:srgbClr val="43671B"/>
                </a:solidFill>
              </a:rPr>
              <a:t> napján legkésőbb éjfélig lehet beadni</a:t>
            </a:r>
          </a:p>
        </p:txBody>
      </p:sp>
      <p:sp>
        <p:nvSpPr>
          <p:cNvPr id="22" name="Egy oldalon két sarkán kerekített téglalap 21"/>
          <p:cNvSpPr/>
          <p:nvPr/>
        </p:nvSpPr>
        <p:spPr>
          <a:xfrm rot="5400000">
            <a:off x="4644006" y="-1395534"/>
            <a:ext cx="936105" cy="6696744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Egy oldalon két sarkán kerekített téglalap 6"/>
          <p:cNvSpPr/>
          <p:nvPr/>
        </p:nvSpPr>
        <p:spPr>
          <a:xfrm>
            <a:off x="1691680" y="1556793"/>
            <a:ext cx="6550948" cy="7920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dirty="0" smtClean="0">
                <a:solidFill>
                  <a:srgbClr val="43671B"/>
                </a:solidFill>
              </a:rPr>
              <a:t>Az egységes kérelem felület </a:t>
            </a:r>
          </a:p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</a:pPr>
            <a:r>
              <a:rPr lang="hu-HU" sz="2400" dirty="0" smtClean="0">
                <a:solidFill>
                  <a:srgbClr val="43671B"/>
                </a:solidFill>
              </a:rPr>
              <a:t>    2016. április 07-től elérhető</a:t>
            </a:r>
          </a:p>
        </p:txBody>
      </p:sp>
      <p:sp>
        <p:nvSpPr>
          <p:cNvPr id="20" name="Egy oldalon két sarkán kerekített téglalap 10"/>
          <p:cNvSpPr/>
          <p:nvPr/>
        </p:nvSpPr>
        <p:spPr>
          <a:xfrm>
            <a:off x="1691680" y="5085184"/>
            <a:ext cx="6696744" cy="124904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200" dirty="0" smtClean="0">
                <a:solidFill>
                  <a:srgbClr val="43671B"/>
                </a:solidFill>
              </a:rPr>
              <a:t>Várhatóan: </a:t>
            </a:r>
            <a:r>
              <a:rPr lang="hu-HU" sz="2200" b="1" dirty="0" smtClean="0">
                <a:solidFill>
                  <a:srgbClr val="43671B"/>
                </a:solidFill>
              </a:rPr>
              <a:t>170 ezret </a:t>
            </a:r>
            <a:r>
              <a:rPr lang="hu-HU" sz="2200" dirty="0" smtClean="0">
                <a:solidFill>
                  <a:srgbClr val="43671B"/>
                </a:solidFill>
              </a:rPr>
              <a:t>meghaladó kérelem,</a:t>
            </a:r>
            <a:r>
              <a:rPr lang="hu-HU" sz="2200" b="1" dirty="0" smtClean="0">
                <a:solidFill>
                  <a:srgbClr val="43671B"/>
                </a:solidFill>
              </a:rPr>
              <a:t> </a:t>
            </a:r>
          </a:p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</a:pPr>
            <a:r>
              <a:rPr lang="hu-HU" sz="2200" b="1" dirty="0" smtClean="0">
                <a:solidFill>
                  <a:srgbClr val="43671B"/>
                </a:solidFill>
              </a:rPr>
              <a:t>    5 millió </a:t>
            </a:r>
            <a:r>
              <a:rPr lang="hu-HU" sz="2200" dirty="0" smtClean="0">
                <a:solidFill>
                  <a:srgbClr val="43671B"/>
                </a:solidFill>
              </a:rPr>
              <a:t>hektárra</a:t>
            </a:r>
            <a:r>
              <a:rPr lang="hu-HU" sz="2200" b="1" dirty="0" smtClean="0">
                <a:solidFill>
                  <a:srgbClr val="43671B"/>
                </a:solidFill>
              </a:rPr>
              <a:t>, </a:t>
            </a:r>
            <a:r>
              <a:rPr lang="hu-HU" sz="2200" dirty="0" smtClean="0">
                <a:solidFill>
                  <a:srgbClr val="43671B"/>
                </a:solidFill>
              </a:rPr>
              <a:t>mintegy</a:t>
            </a:r>
            <a:r>
              <a:rPr lang="hu-HU" sz="2200" b="1" dirty="0" smtClean="0">
                <a:solidFill>
                  <a:srgbClr val="43671B"/>
                </a:solidFill>
              </a:rPr>
              <a:t> 400 milliárd</a:t>
            </a:r>
            <a:r>
              <a:rPr lang="hu-HU" sz="2200" dirty="0" smtClean="0">
                <a:solidFill>
                  <a:srgbClr val="43671B"/>
                </a:solidFill>
              </a:rPr>
              <a:t> forintra</a:t>
            </a:r>
          </a:p>
        </p:txBody>
      </p:sp>
      <p:sp>
        <p:nvSpPr>
          <p:cNvPr id="36" name="Ellipszis 35"/>
          <p:cNvSpPr/>
          <p:nvPr/>
        </p:nvSpPr>
        <p:spPr>
          <a:xfrm>
            <a:off x="1475656" y="332656"/>
            <a:ext cx="1008112" cy="836712"/>
          </a:xfrm>
          <a:prstGeom prst="ellipse">
            <a:avLst/>
          </a:prstGeom>
          <a:noFill/>
          <a:ln w="6350">
            <a:solidFill>
              <a:srgbClr val="FF0000">
                <a:alpha val="1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Sávnyíl 20"/>
          <p:cNvSpPr/>
          <p:nvPr/>
        </p:nvSpPr>
        <p:spPr>
          <a:xfrm rot="5400000">
            <a:off x="482997" y="5285757"/>
            <a:ext cx="1584175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Sávnyíl 33"/>
          <p:cNvSpPr/>
          <p:nvPr/>
        </p:nvSpPr>
        <p:spPr>
          <a:xfrm rot="5400000">
            <a:off x="531455" y="4398110"/>
            <a:ext cx="1487259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Sávnyíl 34"/>
          <p:cNvSpPr/>
          <p:nvPr/>
        </p:nvSpPr>
        <p:spPr>
          <a:xfrm rot="5400000">
            <a:off x="555005" y="3485555"/>
            <a:ext cx="1440160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Sávnyíl 32"/>
          <p:cNvSpPr/>
          <p:nvPr/>
        </p:nvSpPr>
        <p:spPr>
          <a:xfrm rot="5400000">
            <a:off x="555005" y="2549451"/>
            <a:ext cx="1440160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Sávnyíl 23"/>
          <p:cNvSpPr/>
          <p:nvPr/>
        </p:nvSpPr>
        <p:spPr>
          <a:xfrm rot="5400000">
            <a:off x="591009" y="1649352"/>
            <a:ext cx="1368151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Átellenes sarkain kerekített téglalap 4"/>
          <p:cNvSpPr/>
          <p:nvPr/>
        </p:nvSpPr>
        <p:spPr>
          <a:xfrm>
            <a:off x="467544" y="1412776"/>
            <a:ext cx="8280920" cy="5040560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Egy oldalon két sarkán kerekített téglalap 18"/>
          <p:cNvSpPr/>
          <p:nvPr/>
        </p:nvSpPr>
        <p:spPr>
          <a:xfrm rot="5400000">
            <a:off x="4335423" y="168087"/>
            <a:ext cx="1584178" cy="6665839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Egy oldalon két sarkán kerekített téglalap 24"/>
          <p:cNvSpPr/>
          <p:nvPr/>
        </p:nvSpPr>
        <p:spPr>
          <a:xfrm rot="5400000">
            <a:off x="4664562" y="2328327"/>
            <a:ext cx="864093" cy="6665840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Egy oldalon két sarkán kerekített téglalap 14"/>
          <p:cNvSpPr/>
          <p:nvPr/>
        </p:nvSpPr>
        <p:spPr>
          <a:xfrm>
            <a:off x="1691680" y="5229200"/>
            <a:ext cx="6550948" cy="93610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200" dirty="0" smtClean="0">
                <a:solidFill>
                  <a:srgbClr val="43671B"/>
                </a:solidFill>
              </a:rPr>
              <a:t>Az </a:t>
            </a:r>
            <a:r>
              <a:rPr lang="hu-HU" sz="2200" b="1" dirty="0" smtClean="0">
                <a:solidFill>
                  <a:srgbClr val="43671B"/>
                </a:solidFill>
              </a:rPr>
              <a:t>MVH </a:t>
            </a:r>
            <a:r>
              <a:rPr lang="hu-HU" sz="2200" dirty="0" smtClean="0">
                <a:solidFill>
                  <a:srgbClr val="43671B"/>
                </a:solidFill>
              </a:rPr>
              <a:t>a honlapon fejlesztésekkel könnyíti </a:t>
            </a:r>
            <a:r>
              <a:rPr lang="hu-HU" sz="2200" b="1" dirty="0" smtClean="0">
                <a:solidFill>
                  <a:srgbClr val="43671B"/>
                </a:solidFill>
              </a:rPr>
              <a:t>a térképi rajzolást </a:t>
            </a:r>
            <a:r>
              <a:rPr lang="hu-HU" sz="2200" dirty="0" smtClean="0">
                <a:solidFill>
                  <a:srgbClr val="43671B"/>
                </a:solidFill>
              </a:rPr>
              <a:t>és</a:t>
            </a:r>
            <a:r>
              <a:rPr lang="hu-HU" sz="2200" b="1" dirty="0" smtClean="0">
                <a:solidFill>
                  <a:srgbClr val="43671B"/>
                </a:solidFill>
              </a:rPr>
              <a:t> </a:t>
            </a:r>
            <a:r>
              <a:rPr lang="hu-HU" sz="2200" dirty="0" smtClean="0">
                <a:solidFill>
                  <a:srgbClr val="43671B"/>
                </a:solidFill>
              </a:rPr>
              <a:t>az</a:t>
            </a:r>
            <a:r>
              <a:rPr lang="hu-HU" sz="2200" b="1" dirty="0" smtClean="0">
                <a:solidFill>
                  <a:srgbClr val="43671B"/>
                </a:solidFill>
              </a:rPr>
              <a:t> adatok megadását</a:t>
            </a:r>
          </a:p>
        </p:txBody>
      </p:sp>
      <p:sp>
        <p:nvSpPr>
          <p:cNvPr id="17" name="Egy oldalon két sarkán kerekített téglalap 16"/>
          <p:cNvSpPr/>
          <p:nvPr/>
        </p:nvSpPr>
        <p:spPr>
          <a:xfrm rot="5400000">
            <a:off x="4587451" y="1428228"/>
            <a:ext cx="1080119" cy="6665840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Egy oldalon két sarkán kerekített téglalap 14"/>
          <p:cNvSpPr/>
          <p:nvPr/>
        </p:nvSpPr>
        <p:spPr>
          <a:xfrm>
            <a:off x="1691680" y="4221088"/>
            <a:ext cx="6550948" cy="108011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200" dirty="0" smtClean="0">
                <a:solidFill>
                  <a:srgbClr val="43671B"/>
                </a:solidFill>
              </a:rPr>
              <a:t>2016-ban a szigorodó uniós elvárásoknak megfelelően kiemelt figyelmet kell fordítani </a:t>
            </a:r>
            <a:r>
              <a:rPr lang="hu-HU" sz="2200" b="1" dirty="0" smtClean="0">
                <a:solidFill>
                  <a:srgbClr val="43671B"/>
                </a:solidFill>
              </a:rPr>
              <a:t>a gazdarajzok </a:t>
            </a:r>
            <a:r>
              <a:rPr lang="hu-HU" sz="2200" dirty="0" smtClean="0">
                <a:solidFill>
                  <a:srgbClr val="43671B"/>
                </a:solidFill>
              </a:rPr>
              <a:t>megadására</a:t>
            </a:r>
          </a:p>
        </p:txBody>
      </p:sp>
      <p:sp>
        <p:nvSpPr>
          <p:cNvPr id="15" name="Egy oldalon két sarkán kerekített téglalap 14"/>
          <p:cNvSpPr/>
          <p:nvPr/>
        </p:nvSpPr>
        <p:spPr>
          <a:xfrm rot="5400000">
            <a:off x="4551443" y="-1128054"/>
            <a:ext cx="1152129" cy="6665839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Egy oldalon két sarkán kerekített téglalap 10"/>
          <p:cNvSpPr/>
          <p:nvPr/>
        </p:nvSpPr>
        <p:spPr>
          <a:xfrm>
            <a:off x="1691680" y="1628800"/>
            <a:ext cx="6696744" cy="259228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200" dirty="0" smtClean="0">
                <a:solidFill>
                  <a:srgbClr val="43671B"/>
                </a:solidFill>
              </a:rPr>
              <a:t>Az egységes kérelem keretében </a:t>
            </a:r>
            <a:r>
              <a:rPr lang="hu-HU" sz="2200" b="1" dirty="0" smtClean="0">
                <a:solidFill>
                  <a:srgbClr val="43671B"/>
                </a:solidFill>
              </a:rPr>
              <a:t>32 jogcímre,  intézkedésre </a:t>
            </a:r>
            <a:r>
              <a:rPr lang="hu-HU" sz="2200" dirty="0" smtClean="0">
                <a:solidFill>
                  <a:srgbClr val="43671B"/>
                </a:solidFill>
              </a:rPr>
              <a:t>lehet kérelmet benyújtani, köztük      </a:t>
            </a:r>
            <a:r>
              <a:rPr lang="hu-HU" sz="2200" b="1" i="1" dirty="0" smtClean="0">
                <a:solidFill>
                  <a:srgbClr val="43671B"/>
                </a:solidFill>
              </a:rPr>
              <a:t>7 </a:t>
            </a:r>
            <a:r>
              <a:rPr lang="hu-HU" sz="2200" b="1" dirty="0" smtClean="0">
                <a:solidFill>
                  <a:srgbClr val="43671B"/>
                </a:solidFill>
              </a:rPr>
              <a:t>új vidékfejlesztési </a:t>
            </a:r>
            <a:r>
              <a:rPr lang="hu-HU" sz="2200" dirty="0" smtClean="0">
                <a:solidFill>
                  <a:srgbClr val="43671B"/>
                </a:solidFill>
              </a:rPr>
              <a:t>intézkedésre</a:t>
            </a:r>
          </a:p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</a:pPr>
            <a:endParaRPr lang="hu-HU" sz="500" dirty="0" smtClean="0">
              <a:solidFill>
                <a:srgbClr val="43671B"/>
              </a:solidFill>
            </a:endParaRPr>
          </a:p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</a:pPr>
            <a:endParaRPr lang="hu-HU" sz="500" dirty="0" smtClean="0">
              <a:solidFill>
                <a:srgbClr val="43671B"/>
              </a:solidFill>
            </a:endParaRPr>
          </a:p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</a:pPr>
            <a:endParaRPr lang="hu-HU" sz="500" dirty="0" smtClean="0">
              <a:solidFill>
                <a:srgbClr val="43671B"/>
              </a:solidFill>
            </a:endParaRPr>
          </a:p>
          <a:p>
            <a:pPr marL="285750" lvl="1" indent="-285750" algn="just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200" dirty="0" smtClean="0">
                <a:solidFill>
                  <a:srgbClr val="43671B"/>
                </a:solidFill>
              </a:rPr>
              <a:t>Továbbá itt lehet </a:t>
            </a:r>
            <a:r>
              <a:rPr lang="hu-HU" sz="2200" b="1" dirty="0" err="1" smtClean="0">
                <a:solidFill>
                  <a:srgbClr val="43671B"/>
                </a:solidFill>
              </a:rPr>
              <a:t>MePAR</a:t>
            </a:r>
            <a:r>
              <a:rPr lang="hu-HU" sz="2200" b="1" dirty="0" smtClean="0">
                <a:solidFill>
                  <a:srgbClr val="43671B"/>
                </a:solidFill>
              </a:rPr>
              <a:t> változásvezetési kérelmet </a:t>
            </a:r>
            <a:r>
              <a:rPr lang="hu-HU" sz="2200" dirty="0" smtClean="0">
                <a:solidFill>
                  <a:srgbClr val="43671B"/>
                </a:solidFill>
              </a:rPr>
              <a:t>benyújtani, valamint </a:t>
            </a:r>
            <a:r>
              <a:rPr lang="hu-HU" sz="2200" b="1" dirty="0" smtClean="0">
                <a:solidFill>
                  <a:srgbClr val="43671B"/>
                </a:solidFill>
              </a:rPr>
              <a:t>2 jogcím </a:t>
            </a:r>
            <a:r>
              <a:rPr lang="hu-HU" sz="2200" dirty="0" smtClean="0">
                <a:solidFill>
                  <a:srgbClr val="43671B"/>
                </a:solidFill>
              </a:rPr>
              <a:t>esetében</a:t>
            </a:r>
            <a:r>
              <a:rPr lang="hu-HU" sz="2200" b="1" dirty="0" smtClean="0">
                <a:solidFill>
                  <a:srgbClr val="43671B"/>
                </a:solidFill>
              </a:rPr>
              <a:t> (MKR, dohány szerkezetátalakítás) adatmegadási kötelezettséget </a:t>
            </a:r>
            <a:r>
              <a:rPr lang="hu-HU" sz="2200" dirty="0" smtClean="0">
                <a:solidFill>
                  <a:srgbClr val="43671B"/>
                </a:solidFill>
              </a:rPr>
              <a:t>teljesíteni</a:t>
            </a:r>
          </a:p>
        </p:txBody>
      </p:sp>
      <p:sp>
        <p:nvSpPr>
          <p:cNvPr id="28" name="Sávnyíl 27"/>
          <p:cNvSpPr/>
          <p:nvPr/>
        </p:nvSpPr>
        <p:spPr>
          <a:xfrm rot="5400000">
            <a:off x="627013" y="5429771"/>
            <a:ext cx="1296144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Sávnyíl 28"/>
          <p:cNvSpPr/>
          <p:nvPr/>
        </p:nvSpPr>
        <p:spPr>
          <a:xfrm rot="5400000">
            <a:off x="482997" y="4493667"/>
            <a:ext cx="1584176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Sávnyíl 19"/>
          <p:cNvSpPr/>
          <p:nvPr/>
        </p:nvSpPr>
        <p:spPr>
          <a:xfrm rot="5400000">
            <a:off x="230969" y="3161522"/>
            <a:ext cx="2088232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Sávnyíl 29"/>
          <p:cNvSpPr/>
          <p:nvPr/>
        </p:nvSpPr>
        <p:spPr>
          <a:xfrm rot="5400000">
            <a:off x="410989" y="1901379"/>
            <a:ext cx="1728191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Átellenes sarkain kerekített téglalap 25"/>
          <p:cNvSpPr/>
          <p:nvPr/>
        </p:nvSpPr>
        <p:spPr>
          <a:xfrm>
            <a:off x="7740352" y="908720"/>
            <a:ext cx="648072" cy="360040"/>
          </a:xfrm>
          <a:prstGeom prst="round2DiagRect">
            <a:avLst/>
          </a:prstGeom>
          <a:solidFill>
            <a:srgbClr val="10E229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2" name="Átellenes sarkain kerekített téglalap 31"/>
          <p:cNvSpPr/>
          <p:nvPr/>
        </p:nvSpPr>
        <p:spPr>
          <a:xfrm>
            <a:off x="827584" y="318666"/>
            <a:ext cx="7344816" cy="864096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Cím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 smtClean="0">
                <a:solidFill>
                  <a:srgbClr val="92D050"/>
                </a:solidFill>
              </a:rPr>
              <a:t>│</a:t>
            </a:r>
            <a:r>
              <a:rPr lang="hu-HU" sz="6000" b="1" dirty="0" smtClean="0">
                <a:solidFill>
                  <a:srgbClr val="FF0000"/>
                </a:solidFill>
              </a:rPr>
              <a:t>e-</a:t>
            </a:r>
            <a:r>
              <a:rPr lang="hu-HU" b="1" dirty="0" smtClean="0">
                <a:solidFill>
                  <a:srgbClr val="92D050"/>
                </a:solidFill>
              </a:rPr>
              <a:t>│</a:t>
            </a:r>
            <a:r>
              <a:rPr lang="hu-HU" b="1" dirty="0" smtClean="0">
                <a:solidFill>
                  <a:srgbClr val="007A37"/>
                </a:solidFill>
              </a:rPr>
              <a:t> </a:t>
            </a:r>
            <a:r>
              <a:rPr lang="hu-HU" b="1" dirty="0" smtClean="0">
                <a:solidFill>
                  <a:srgbClr val="92D050"/>
                </a:solidFill>
              </a:rPr>
              <a:t>Egységes</a:t>
            </a:r>
            <a:r>
              <a:rPr lang="hu-HU" b="1" dirty="0" smtClean="0">
                <a:solidFill>
                  <a:srgbClr val="007A37"/>
                </a:solidFill>
              </a:rPr>
              <a:t> </a:t>
            </a:r>
            <a:r>
              <a:rPr lang="hu-HU" b="1" dirty="0" smtClean="0">
                <a:solidFill>
                  <a:srgbClr val="92D050"/>
                </a:solidFill>
              </a:rPr>
              <a:t>Kérelem</a:t>
            </a:r>
            <a:endParaRPr lang="hu-HU" b="1" dirty="0">
              <a:solidFill>
                <a:srgbClr val="92D050"/>
              </a:solidFill>
            </a:endParaRPr>
          </a:p>
        </p:txBody>
      </p:sp>
      <p:sp>
        <p:nvSpPr>
          <p:cNvPr id="36" name="Ellipszis 35"/>
          <p:cNvSpPr/>
          <p:nvPr/>
        </p:nvSpPr>
        <p:spPr>
          <a:xfrm>
            <a:off x="1475656" y="332656"/>
            <a:ext cx="1008112" cy="836712"/>
          </a:xfrm>
          <a:prstGeom prst="ellipse">
            <a:avLst/>
          </a:prstGeom>
          <a:noFill/>
          <a:ln w="6350">
            <a:solidFill>
              <a:srgbClr val="FF0000">
                <a:alpha val="1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7596336" y="1196753"/>
            <a:ext cx="360040" cy="432047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lang="hu-HU" sz="3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Átellenes sarkain kerekített téglalap 10"/>
          <p:cNvSpPr/>
          <p:nvPr/>
        </p:nvSpPr>
        <p:spPr>
          <a:xfrm>
            <a:off x="1035224" y="908720"/>
            <a:ext cx="6777136" cy="648072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lang="hu-HU" sz="3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Átellenes sarkain kerekített téglalap 11"/>
          <p:cNvSpPr/>
          <p:nvPr/>
        </p:nvSpPr>
        <p:spPr>
          <a:xfrm>
            <a:off x="611560" y="116632"/>
            <a:ext cx="7560840" cy="864096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endParaRPr lang="hu-HU" sz="3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395536" y="-27384"/>
            <a:ext cx="83164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hu-HU" altLang="hu-HU" sz="3000" dirty="0" smtClean="0">
                <a:solidFill>
                  <a:srgbClr val="007E39"/>
                </a:solidFill>
                <a:latin typeface="+mj-lt"/>
                <a:ea typeface="+mj-ea"/>
                <a:cs typeface="+mj-cs"/>
              </a:rPr>
              <a:t>Agrár- és vidékfejlesztési források a VP keretében (2014-2020) - új eljárásrend</a:t>
            </a:r>
            <a:endParaRPr lang="hu-HU" sz="3000" dirty="0">
              <a:solidFill>
                <a:srgbClr val="007E3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578" name="Cím 1"/>
          <p:cNvSpPr>
            <a:spLocks noGrp="1"/>
          </p:cNvSpPr>
          <p:nvPr>
            <p:ph type="title"/>
          </p:nvPr>
        </p:nvSpPr>
        <p:spPr>
          <a:xfrm>
            <a:off x="230832" y="1052736"/>
            <a:ext cx="8229600" cy="431800"/>
          </a:xfrm>
        </p:spPr>
        <p:txBody>
          <a:bodyPr/>
          <a:lstStyle/>
          <a:p>
            <a:r>
              <a:rPr lang="hu-HU" altLang="hu-HU" sz="2300" kern="1200" dirty="0" smtClean="0">
                <a:solidFill>
                  <a:srgbClr val="007E39"/>
                </a:solidFill>
              </a:rPr>
              <a:t>Főbb változások a 2007-2013 időszakhoz képest</a:t>
            </a:r>
            <a:r>
              <a:rPr lang="hu-HU" altLang="hu-HU" sz="2500" kern="1200" dirty="0" smtClean="0">
                <a:solidFill>
                  <a:srgbClr val="007E39"/>
                </a:solidFill>
              </a:rPr>
              <a:t>:</a:t>
            </a:r>
          </a:p>
        </p:txBody>
      </p:sp>
      <p:sp>
        <p:nvSpPr>
          <p:cNvPr id="19" name="Átellenes sarkain kerekített téglalap 18"/>
          <p:cNvSpPr/>
          <p:nvPr/>
        </p:nvSpPr>
        <p:spPr>
          <a:xfrm>
            <a:off x="395536" y="1772816"/>
            <a:ext cx="3960440" cy="1152128"/>
          </a:xfrm>
          <a:prstGeom prst="round2DiagRect">
            <a:avLst/>
          </a:prstGeom>
          <a:solidFill>
            <a:srgbClr val="74B23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r>
              <a:rPr lang="hu-HU" altLang="hu-HU" kern="0" dirty="0" smtClean="0"/>
              <a:t>Új eljárásrend! Az egységes rendszerhez illeszkedő eljárásrend a VP végrehajtására, elektronikus pályázatbenyújtás.</a:t>
            </a:r>
          </a:p>
        </p:txBody>
      </p:sp>
      <p:sp>
        <p:nvSpPr>
          <p:cNvPr id="20" name="Átellenes sarkain kerekített téglalap 19"/>
          <p:cNvSpPr/>
          <p:nvPr/>
        </p:nvSpPr>
        <p:spPr>
          <a:xfrm>
            <a:off x="4788024" y="1772816"/>
            <a:ext cx="3960440" cy="1152128"/>
          </a:xfrm>
          <a:prstGeom prst="round2DiagRect">
            <a:avLst/>
          </a:prstGeom>
          <a:solidFill>
            <a:srgbClr val="74B23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r>
              <a:rPr lang="hu-HU" altLang="hu-HU" kern="0" dirty="0" smtClean="0"/>
              <a:t>Munkaigényes ágazatok kiemelt fejlesztése (zöldség- és    gyümölcstermesztés, állattenyésztés, élelmiszeripar)</a:t>
            </a:r>
            <a:r>
              <a:rPr lang="hu-HU" altLang="hu-HU" kern="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395536" y="4941168"/>
            <a:ext cx="3888432" cy="1152128"/>
          </a:xfrm>
          <a:prstGeom prst="round2DiagRect">
            <a:avLst/>
          </a:prstGeom>
          <a:solidFill>
            <a:srgbClr val="74B23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r>
              <a:rPr lang="hu-HU" altLang="hu-HU" kern="0" dirty="0" smtClean="0"/>
              <a:t>Az előleg, saját teljesítés, természetbeni hozzájárulás, továbbá kamattámogatás igénybevételére is lesz lehetőség</a:t>
            </a:r>
            <a:r>
              <a:rPr lang="hu-HU" altLang="hu-HU" kern="0" dirty="0" smtClean="0">
                <a:solidFill>
                  <a:schemeClr val="bg1"/>
                </a:solidFill>
              </a:rPr>
              <a:t>.</a:t>
            </a:r>
            <a:endParaRPr lang="hu-HU" altLang="hu-HU" sz="2000" kern="0" dirty="0" smtClean="0">
              <a:solidFill>
                <a:schemeClr val="bg1"/>
              </a:solidFill>
            </a:endParaRPr>
          </a:p>
        </p:txBody>
      </p:sp>
      <p:sp>
        <p:nvSpPr>
          <p:cNvPr id="22" name="Átellenes sarkain kerekített téglalap 21"/>
          <p:cNvSpPr/>
          <p:nvPr/>
        </p:nvSpPr>
        <p:spPr>
          <a:xfrm>
            <a:off x="4788024" y="4941168"/>
            <a:ext cx="3888432" cy="1152128"/>
          </a:xfrm>
          <a:prstGeom prst="round2DiagRect">
            <a:avLst/>
          </a:prstGeom>
          <a:solidFill>
            <a:srgbClr val="74B23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r>
              <a:rPr lang="hu-HU" altLang="hu-HU" kern="0" dirty="0" smtClean="0"/>
              <a:t>Kollektív beruházások lehetősége (magasabb támogatási intenzitás)</a:t>
            </a:r>
            <a:r>
              <a:rPr lang="hu-HU" altLang="hu-HU" kern="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3" name="Átellenes sarkain kerekített téglalap 22"/>
          <p:cNvSpPr/>
          <p:nvPr/>
        </p:nvSpPr>
        <p:spPr>
          <a:xfrm>
            <a:off x="611560" y="3429000"/>
            <a:ext cx="7884367" cy="1296144"/>
          </a:xfrm>
          <a:prstGeom prst="round2DiagRect">
            <a:avLst/>
          </a:prstGeom>
          <a:solidFill>
            <a:srgbClr val="74B23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000" b="1" kern="0" dirty="0" smtClean="0"/>
          </a:p>
        </p:txBody>
      </p:sp>
      <p:sp>
        <p:nvSpPr>
          <p:cNvPr id="10" name="Szövegdoboz 9"/>
          <p:cNvSpPr txBox="1"/>
          <p:nvPr/>
        </p:nvSpPr>
        <p:spPr>
          <a:xfrm>
            <a:off x="251520" y="3356992"/>
            <a:ext cx="795637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 indent="-342900" algn="just" eaLnBrk="0" hangingPunct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u-HU" altLang="hu-HU" kern="0" dirty="0" smtClean="0">
                <a:solidFill>
                  <a:schemeClr val="lt1"/>
                </a:solidFill>
                <a:latin typeface="+mn-lt"/>
              </a:rPr>
              <a:t>Egyszerűsített támogatás-típusok bevezetése </a:t>
            </a:r>
            <a:r>
              <a:rPr lang="hu-HU" altLang="hu-HU" kern="0" dirty="0" smtClean="0">
                <a:solidFill>
                  <a:schemeClr val="bg1"/>
                </a:solidFill>
                <a:latin typeface="+mn-lt"/>
              </a:rPr>
              <a:t>(egyösszegű átalány, egységköltség, %-ban meghatározott átalányalapú finanszírozás).</a:t>
            </a:r>
          </a:p>
          <a:p>
            <a:pPr lvl="2" indent="-342900" algn="just" eaLnBrk="0" hangingPunct="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u-HU" altLang="hu-HU" kern="0" dirty="0" smtClean="0">
                <a:solidFill>
                  <a:schemeClr val="bg1"/>
                </a:solidFill>
                <a:latin typeface="+mn-lt"/>
              </a:rPr>
              <a:t>Egyszerűsített elbírálás (adott összeghatárig a fejlesztések egyszerűsített követelményei és elbírálása).</a:t>
            </a:r>
          </a:p>
        </p:txBody>
      </p:sp>
      <p:sp>
        <p:nvSpPr>
          <p:cNvPr id="34" name="Átellenes sarkain kerekített téglalap 33"/>
          <p:cNvSpPr/>
          <p:nvPr/>
        </p:nvSpPr>
        <p:spPr>
          <a:xfrm>
            <a:off x="4067944" y="2636912"/>
            <a:ext cx="432048" cy="360040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5" name="Átellenes sarkain kerekített téglalap 34"/>
          <p:cNvSpPr/>
          <p:nvPr/>
        </p:nvSpPr>
        <p:spPr>
          <a:xfrm>
            <a:off x="8388424" y="2636912"/>
            <a:ext cx="432048" cy="360040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6" name="Átellenes sarkain kerekített téglalap 35"/>
          <p:cNvSpPr/>
          <p:nvPr/>
        </p:nvSpPr>
        <p:spPr>
          <a:xfrm>
            <a:off x="4067944" y="5877272"/>
            <a:ext cx="432048" cy="360040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8316416" y="5949280"/>
            <a:ext cx="432048" cy="360040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8" name="Átellenes sarkain kerekített téglalap 37"/>
          <p:cNvSpPr/>
          <p:nvPr/>
        </p:nvSpPr>
        <p:spPr>
          <a:xfrm>
            <a:off x="8244408" y="4437112"/>
            <a:ext cx="432048" cy="360040"/>
          </a:xfrm>
          <a:prstGeom prst="round2DiagRect">
            <a:avLst/>
          </a:prstGeom>
          <a:solidFill>
            <a:srgbClr val="FFC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755576" y="6309320"/>
            <a:ext cx="756084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 eaLnBrk="0" hangingPunct="0">
              <a:spcBef>
                <a:spcPts val="0"/>
              </a:spcBef>
              <a:spcAft>
                <a:spcPts val="1200"/>
              </a:spcAft>
              <a:defRPr/>
            </a:pPr>
            <a:r>
              <a:rPr lang="hu-HU" altLang="hu-HU" sz="2100" kern="0" dirty="0" smtClean="0">
                <a:solidFill>
                  <a:srgbClr val="FF0000"/>
                </a:solidFill>
              </a:rPr>
              <a:t>Ami nem változott: a VP </a:t>
            </a:r>
            <a:r>
              <a:rPr lang="hu-HU" altLang="hu-HU" sz="2100" b="1" kern="0" dirty="0" smtClean="0">
                <a:solidFill>
                  <a:srgbClr val="FF0000"/>
                </a:solidFill>
              </a:rPr>
              <a:t>középpontjában </a:t>
            </a:r>
            <a:r>
              <a:rPr lang="hu-HU" altLang="hu-HU" sz="2100" kern="0" dirty="0" smtClean="0">
                <a:solidFill>
                  <a:srgbClr val="FF0000"/>
                </a:solidFill>
              </a:rPr>
              <a:t>is </a:t>
            </a:r>
            <a:r>
              <a:rPr lang="hu-HU" altLang="hu-HU" sz="2100" b="1" kern="0" dirty="0" smtClean="0">
                <a:solidFill>
                  <a:srgbClr val="FF0000"/>
                </a:solidFill>
              </a:rPr>
              <a:t>a KKV-k </a:t>
            </a:r>
            <a:r>
              <a:rPr lang="hu-HU" altLang="hu-HU" sz="2100" kern="0" dirty="0" smtClean="0">
                <a:solidFill>
                  <a:srgbClr val="FF0000"/>
                </a:solidFill>
              </a:rPr>
              <a:t>állnak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Átellenes sarkain kerekített téglalap 17"/>
          <p:cNvSpPr/>
          <p:nvPr/>
        </p:nvSpPr>
        <p:spPr>
          <a:xfrm>
            <a:off x="467544" y="1412776"/>
            <a:ext cx="8280920" cy="4896544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Egy oldalon két sarkán kerekített téglalap 13"/>
          <p:cNvSpPr/>
          <p:nvPr/>
        </p:nvSpPr>
        <p:spPr>
          <a:xfrm rot="5400000">
            <a:off x="4232510" y="2040297"/>
            <a:ext cx="1656183" cy="6593831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Egy oldalon két sarkán kerekített téglalap 14"/>
          <p:cNvSpPr/>
          <p:nvPr/>
        </p:nvSpPr>
        <p:spPr>
          <a:xfrm>
            <a:off x="1619672" y="4581128"/>
            <a:ext cx="7056784" cy="154302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b="1" dirty="0" smtClean="0">
                <a:solidFill>
                  <a:srgbClr val="43671B"/>
                </a:solidFill>
              </a:rPr>
              <a:t>Előzetes ellenőrzés bevezetése - </a:t>
            </a:r>
            <a:r>
              <a:rPr lang="hu-HU" sz="2400" dirty="0" smtClean="0">
                <a:solidFill>
                  <a:srgbClr val="43671B"/>
                </a:solidFill>
              </a:rPr>
              <a:t>ügyfélkapura küldött végzéssel!, kamarai segítséggel -</a:t>
            </a:r>
          </a:p>
          <a:p>
            <a:pPr marL="285750" lvl="1" indent="-285750" defTabSz="1377950">
              <a:lnSpc>
                <a:spcPct val="90000"/>
              </a:lnSpc>
              <a:spcAft>
                <a:spcPct val="15000"/>
              </a:spcAft>
            </a:pPr>
            <a:endParaRPr lang="hu-HU" sz="500" b="1" dirty="0" smtClean="0">
              <a:solidFill>
                <a:srgbClr val="43671B"/>
              </a:solidFill>
            </a:endParaRPr>
          </a:p>
          <a:p>
            <a:pPr marL="285750" lvl="1" indent="-285750" defTabSz="1377950">
              <a:lnSpc>
                <a:spcPct val="90000"/>
              </a:lnSpc>
              <a:spcAft>
                <a:spcPct val="15000"/>
              </a:spcAft>
            </a:pPr>
            <a:r>
              <a:rPr lang="hu-HU" sz="2400" b="1" dirty="0" smtClean="0">
                <a:solidFill>
                  <a:srgbClr val="43671B"/>
                </a:solidFill>
              </a:rPr>
              <a:t>	2016. </a:t>
            </a:r>
            <a:r>
              <a:rPr lang="hu-HU" sz="2400" dirty="0" smtClean="0">
                <a:solidFill>
                  <a:srgbClr val="43671B"/>
                </a:solidFill>
              </a:rPr>
              <a:t>május 23-től számított</a:t>
            </a:r>
            <a:r>
              <a:rPr lang="hu-HU" sz="2400" b="1" dirty="0" smtClean="0">
                <a:solidFill>
                  <a:srgbClr val="43671B"/>
                </a:solidFill>
              </a:rPr>
              <a:t> 35 nap</a:t>
            </a:r>
            <a:endParaRPr lang="hu-HU" sz="1600" b="1" dirty="0" smtClean="0">
              <a:solidFill>
                <a:srgbClr val="43671B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1268760"/>
            <a:ext cx="4608512" cy="648072"/>
          </a:xfrm>
        </p:spPr>
        <p:txBody>
          <a:bodyPr/>
          <a:lstStyle/>
          <a:p>
            <a:r>
              <a:rPr lang="hu-HU" sz="3200" dirty="0" smtClean="0">
                <a:solidFill>
                  <a:srgbClr val="FFCA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Fontos változások</a:t>
            </a:r>
            <a:endParaRPr lang="hu-HU" sz="3200" dirty="0">
              <a:solidFill>
                <a:srgbClr val="FFCA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9" name="Egy oldalon két sarkán kerekített téglalap 18"/>
          <p:cNvSpPr/>
          <p:nvPr/>
        </p:nvSpPr>
        <p:spPr>
          <a:xfrm rot="5400000">
            <a:off x="4379406" y="525250"/>
            <a:ext cx="1362392" cy="6593831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Egy oldalon két sarkán kerekített téglalap 14"/>
          <p:cNvSpPr/>
          <p:nvPr/>
        </p:nvSpPr>
        <p:spPr>
          <a:xfrm>
            <a:off x="1619672" y="3182116"/>
            <a:ext cx="7056784" cy="132700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b="1" dirty="0" smtClean="0">
                <a:solidFill>
                  <a:srgbClr val="43671B"/>
                </a:solidFill>
              </a:rPr>
              <a:t>Gazdabarát 2.0 program:</a:t>
            </a:r>
            <a:r>
              <a:rPr lang="hu-HU" sz="2400" dirty="0" smtClean="0">
                <a:solidFill>
                  <a:srgbClr val="43671B"/>
                </a:solidFill>
              </a:rPr>
              <a:t> ügyintézési idők csökkentése, a támogatásigénylések egyszerűsítése</a:t>
            </a:r>
          </a:p>
        </p:txBody>
      </p:sp>
      <p:sp>
        <p:nvSpPr>
          <p:cNvPr id="34" name="Sávnyíl 33"/>
          <p:cNvSpPr/>
          <p:nvPr/>
        </p:nvSpPr>
        <p:spPr>
          <a:xfrm rot="5400000">
            <a:off x="200062" y="5033727"/>
            <a:ext cx="2088232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Sávnyíl 20"/>
          <p:cNvSpPr/>
          <p:nvPr/>
        </p:nvSpPr>
        <p:spPr>
          <a:xfrm rot="5400000">
            <a:off x="346238" y="3595727"/>
            <a:ext cx="1795879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Egy oldalon két sarkán kerekített téglalap 21"/>
          <p:cNvSpPr/>
          <p:nvPr/>
        </p:nvSpPr>
        <p:spPr>
          <a:xfrm rot="5400000">
            <a:off x="4376526" y="-768015"/>
            <a:ext cx="1368154" cy="6593831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Egy oldalon két sarkán kerekített téglalap 6"/>
          <p:cNvSpPr/>
          <p:nvPr/>
        </p:nvSpPr>
        <p:spPr>
          <a:xfrm>
            <a:off x="1619672" y="1916833"/>
            <a:ext cx="6550948" cy="124377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dirty="0" smtClean="0">
                <a:solidFill>
                  <a:srgbClr val="43671B"/>
                </a:solidFill>
              </a:rPr>
              <a:t>A jogcímrendeletek által előírt</a:t>
            </a:r>
            <a:r>
              <a:rPr lang="hu-HU" sz="2400" b="1" dirty="0" smtClean="0">
                <a:solidFill>
                  <a:srgbClr val="43671B"/>
                </a:solidFill>
              </a:rPr>
              <a:t> </a:t>
            </a:r>
            <a:r>
              <a:rPr lang="hu-HU" sz="2400" dirty="0" smtClean="0">
                <a:solidFill>
                  <a:srgbClr val="43671B"/>
                </a:solidFill>
              </a:rPr>
              <a:t>kötelezően csatolandó  </a:t>
            </a:r>
            <a:r>
              <a:rPr lang="hu-HU" sz="2400" b="1" dirty="0" smtClean="0">
                <a:solidFill>
                  <a:srgbClr val="43671B"/>
                </a:solidFill>
              </a:rPr>
              <a:t>mellékletek  kizárólag elektronikusan </a:t>
            </a:r>
            <a:r>
              <a:rPr lang="hu-HU" sz="2400" dirty="0" smtClean="0">
                <a:solidFill>
                  <a:srgbClr val="43671B"/>
                </a:solidFill>
              </a:rPr>
              <a:t>nyújthatóak be</a:t>
            </a:r>
          </a:p>
        </p:txBody>
      </p:sp>
      <p:sp>
        <p:nvSpPr>
          <p:cNvPr id="25" name="Átellenes sarkain kerekített téglalap 24"/>
          <p:cNvSpPr/>
          <p:nvPr/>
        </p:nvSpPr>
        <p:spPr>
          <a:xfrm>
            <a:off x="7740352" y="908720"/>
            <a:ext cx="648072" cy="360040"/>
          </a:xfrm>
          <a:prstGeom prst="round2DiagRect">
            <a:avLst/>
          </a:prstGeom>
          <a:solidFill>
            <a:srgbClr val="10E229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28" name="Átellenes sarkain kerekített téglalap 27"/>
          <p:cNvSpPr/>
          <p:nvPr/>
        </p:nvSpPr>
        <p:spPr>
          <a:xfrm>
            <a:off x="827584" y="318666"/>
            <a:ext cx="7344816" cy="864096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Cím 1"/>
          <p:cNvSpPr txBox="1">
            <a:spLocks/>
          </p:cNvSpPr>
          <p:nvPr/>
        </p:nvSpPr>
        <p:spPr bwMode="auto">
          <a:xfrm>
            <a:off x="395536" y="11663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│</a:t>
            </a:r>
            <a:r>
              <a:rPr kumimoji="0" lang="hu-HU" sz="60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e-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│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Egységes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Kérelem</a:t>
            </a:r>
            <a:endParaRPr kumimoji="0" lang="hu-HU" sz="4400" b="1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Ellipszis 29"/>
          <p:cNvSpPr/>
          <p:nvPr/>
        </p:nvSpPr>
        <p:spPr>
          <a:xfrm>
            <a:off x="1475656" y="332656"/>
            <a:ext cx="1008112" cy="836712"/>
          </a:xfrm>
          <a:prstGeom prst="ellipse">
            <a:avLst/>
          </a:prstGeom>
          <a:noFill/>
          <a:ln w="6350">
            <a:solidFill>
              <a:srgbClr val="FF0000">
                <a:alpha val="1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Sávnyíl 23"/>
          <p:cNvSpPr/>
          <p:nvPr/>
        </p:nvSpPr>
        <p:spPr>
          <a:xfrm rot="5400000">
            <a:off x="308074" y="2261419"/>
            <a:ext cx="1872208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Átellenes sarkain kerekített téglalap 17"/>
          <p:cNvSpPr/>
          <p:nvPr/>
        </p:nvSpPr>
        <p:spPr>
          <a:xfrm>
            <a:off x="467544" y="1844824"/>
            <a:ext cx="8280920" cy="3528392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39752" y="1772816"/>
            <a:ext cx="4608512" cy="648072"/>
          </a:xfrm>
        </p:spPr>
        <p:txBody>
          <a:bodyPr/>
          <a:lstStyle/>
          <a:p>
            <a:r>
              <a:rPr lang="hu-HU" sz="3200" dirty="0" smtClean="0">
                <a:solidFill>
                  <a:srgbClr val="FFCA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</a:rPr>
              <a:t>Fontos változások</a:t>
            </a:r>
          </a:p>
        </p:txBody>
      </p:sp>
      <p:sp>
        <p:nvSpPr>
          <p:cNvPr id="19" name="Egy oldalon két sarkán kerekített téglalap 18"/>
          <p:cNvSpPr/>
          <p:nvPr/>
        </p:nvSpPr>
        <p:spPr>
          <a:xfrm rot="5400000">
            <a:off x="4448533" y="960177"/>
            <a:ext cx="1224137" cy="6593831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Egy oldalon két sarkán kerekített téglalap 14"/>
          <p:cNvSpPr/>
          <p:nvPr/>
        </p:nvSpPr>
        <p:spPr>
          <a:xfrm>
            <a:off x="1619672" y="3686172"/>
            <a:ext cx="7056784" cy="132700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b="1" dirty="0" smtClean="0">
                <a:solidFill>
                  <a:srgbClr val="43671B"/>
                </a:solidFill>
              </a:rPr>
              <a:t>Másodvetéseknél </a:t>
            </a:r>
            <a:r>
              <a:rPr lang="hu-HU" sz="2400" dirty="0" smtClean="0">
                <a:solidFill>
                  <a:srgbClr val="43671B"/>
                </a:solidFill>
              </a:rPr>
              <a:t>2016-tól külön </a:t>
            </a:r>
            <a:r>
              <a:rPr lang="hu-HU" sz="2400" b="1" dirty="0" smtClean="0">
                <a:solidFill>
                  <a:srgbClr val="43671B"/>
                </a:solidFill>
              </a:rPr>
              <a:t>be kell jelenteni </a:t>
            </a:r>
            <a:r>
              <a:rPr lang="hu-HU" sz="2400" dirty="0" smtClean="0">
                <a:solidFill>
                  <a:srgbClr val="43671B"/>
                </a:solidFill>
              </a:rPr>
              <a:t>az esetleges </a:t>
            </a:r>
            <a:r>
              <a:rPr lang="hu-HU" sz="2400" b="1" dirty="0" smtClean="0">
                <a:solidFill>
                  <a:srgbClr val="43671B"/>
                </a:solidFill>
              </a:rPr>
              <a:t>betakarítást </a:t>
            </a:r>
            <a:r>
              <a:rPr lang="hu-HU" sz="2400" dirty="0" smtClean="0">
                <a:solidFill>
                  <a:srgbClr val="43671B"/>
                </a:solidFill>
              </a:rPr>
              <a:t>vagy</a:t>
            </a:r>
            <a:r>
              <a:rPr lang="hu-HU" sz="2400" b="1" dirty="0" smtClean="0">
                <a:solidFill>
                  <a:srgbClr val="43671B"/>
                </a:solidFill>
              </a:rPr>
              <a:t> beforgatást</a:t>
            </a:r>
          </a:p>
        </p:txBody>
      </p:sp>
      <p:sp>
        <p:nvSpPr>
          <p:cNvPr id="21" name="Sávnyíl 20"/>
          <p:cNvSpPr/>
          <p:nvPr/>
        </p:nvSpPr>
        <p:spPr>
          <a:xfrm rot="5400000">
            <a:off x="346238" y="3951447"/>
            <a:ext cx="1795879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Egy oldalon két sarkán kerekített téglalap 21"/>
          <p:cNvSpPr/>
          <p:nvPr/>
        </p:nvSpPr>
        <p:spPr>
          <a:xfrm rot="5400000">
            <a:off x="4448534" y="-222810"/>
            <a:ext cx="1224137" cy="6593831"/>
          </a:xfrm>
          <a:prstGeom prst="round2SameRect">
            <a:avLst/>
          </a:prstGeom>
          <a:solidFill>
            <a:srgbClr val="FFCA21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Egy oldalon két sarkán kerekített téglalap 6"/>
          <p:cNvSpPr/>
          <p:nvPr/>
        </p:nvSpPr>
        <p:spPr>
          <a:xfrm>
            <a:off x="1691680" y="2370390"/>
            <a:ext cx="6550948" cy="124377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0472" tIns="19685" rIns="19685" bIns="19685" numCol="1" spcCol="1270" anchor="ctr" anchorCtr="0">
            <a:noAutofit/>
          </a:bodyPr>
          <a:lstStyle/>
          <a:p>
            <a:pPr marL="285750" lvl="1" indent="-285750" defTabSz="137795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hu-HU" sz="2400" dirty="0" smtClean="0">
                <a:solidFill>
                  <a:srgbClr val="43671B"/>
                </a:solidFill>
              </a:rPr>
              <a:t>Az idén a felületre, az EFA </a:t>
            </a:r>
            <a:r>
              <a:rPr lang="hu-HU" sz="2400" dirty="0" err="1" smtClean="0">
                <a:solidFill>
                  <a:srgbClr val="43671B"/>
                </a:solidFill>
              </a:rPr>
              <a:t>fedvények</a:t>
            </a:r>
            <a:r>
              <a:rPr lang="hu-HU" sz="2400" dirty="0" smtClean="0">
                <a:solidFill>
                  <a:srgbClr val="43671B"/>
                </a:solidFill>
              </a:rPr>
              <a:t> közé bekerült a </a:t>
            </a:r>
            <a:r>
              <a:rPr lang="hu-HU" sz="2400" b="1" dirty="0" smtClean="0">
                <a:solidFill>
                  <a:srgbClr val="43671B"/>
                </a:solidFill>
              </a:rPr>
              <a:t>fasor</a:t>
            </a:r>
            <a:endParaRPr lang="hu-HU" sz="2400" dirty="0" smtClean="0">
              <a:solidFill>
                <a:srgbClr val="43671B"/>
              </a:solidFill>
            </a:endParaRPr>
          </a:p>
        </p:txBody>
      </p:sp>
      <p:sp>
        <p:nvSpPr>
          <p:cNvPr id="24" name="Sávnyíl 23"/>
          <p:cNvSpPr/>
          <p:nvPr/>
        </p:nvSpPr>
        <p:spPr>
          <a:xfrm rot="5400000">
            <a:off x="380082" y="2806624"/>
            <a:ext cx="1728191" cy="1039018"/>
          </a:xfrm>
          <a:prstGeom prst="chevron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Átellenes sarkain kerekített téglalap 24"/>
          <p:cNvSpPr/>
          <p:nvPr/>
        </p:nvSpPr>
        <p:spPr>
          <a:xfrm>
            <a:off x="7740352" y="908720"/>
            <a:ext cx="648072" cy="360040"/>
          </a:xfrm>
          <a:prstGeom prst="round2DiagRect">
            <a:avLst/>
          </a:prstGeom>
          <a:solidFill>
            <a:srgbClr val="10E229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28" name="Átellenes sarkain kerekített téglalap 27"/>
          <p:cNvSpPr/>
          <p:nvPr/>
        </p:nvSpPr>
        <p:spPr>
          <a:xfrm>
            <a:off x="827584" y="318666"/>
            <a:ext cx="7344816" cy="864096"/>
          </a:xfrm>
          <a:prstGeom prst="round2DiagRect">
            <a:avLst/>
          </a:prstGeom>
          <a:solidFill>
            <a:schemeClr val="bg1"/>
          </a:solidFill>
          <a:ln w="9525">
            <a:solidFill>
              <a:schemeClr val="accent1">
                <a:shade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Cím 1"/>
          <p:cNvSpPr txBox="1">
            <a:spLocks/>
          </p:cNvSpPr>
          <p:nvPr/>
        </p:nvSpPr>
        <p:spPr bwMode="auto">
          <a:xfrm>
            <a:off x="395536" y="11663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│</a:t>
            </a:r>
            <a:r>
              <a:rPr kumimoji="0" lang="hu-HU" sz="60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e-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│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Egységes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007A3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hu-HU" sz="4400" b="1" i="0" u="none" strike="noStrike" kern="0" cap="none" spc="0" normalizeH="0" baseline="0" noProof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Kérelem</a:t>
            </a:r>
            <a:endParaRPr kumimoji="0" lang="hu-HU" sz="4400" b="1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Ellipszis 29"/>
          <p:cNvSpPr/>
          <p:nvPr/>
        </p:nvSpPr>
        <p:spPr>
          <a:xfrm>
            <a:off x="1475656" y="332656"/>
            <a:ext cx="1008112" cy="836712"/>
          </a:xfrm>
          <a:prstGeom prst="ellipse">
            <a:avLst/>
          </a:prstGeom>
          <a:noFill/>
          <a:ln w="6350">
            <a:solidFill>
              <a:srgbClr val="FF0000">
                <a:alpha val="12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ím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8064500" cy="635000"/>
          </a:xfrm>
          <a:solidFill>
            <a:srgbClr val="92D050">
              <a:alpha val="50195"/>
            </a:srgbClr>
          </a:solidFill>
        </p:spPr>
        <p:txBody>
          <a:bodyPr/>
          <a:lstStyle/>
          <a:p>
            <a:pPr algn="l"/>
            <a:r>
              <a:rPr lang="hu-HU" sz="3500" b="1" dirty="0" smtClean="0">
                <a:solidFill>
                  <a:srgbClr val="00682F"/>
                </a:solidFill>
              </a:rPr>
              <a:t>Központi ügyfélszolgálat címe:</a:t>
            </a:r>
            <a:endParaRPr lang="hu-HU" sz="3500" dirty="0" smtClean="0">
              <a:solidFill>
                <a:srgbClr val="00682F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3100" y="3041550"/>
            <a:ext cx="8075613" cy="2979738"/>
          </a:xfrm>
          <a:solidFill>
            <a:srgbClr val="92D050">
              <a:alpha val="50000"/>
            </a:srgbClr>
          </a:solidFill>
        </p:spPr>
        <p:txBody>
          <a:bodyPr/>
          <a:lstStyle/>
          <a:p>
            <a:pPr>
              <a:buFontTx/>
              <a:buNone/>
              <a:defRPr/>
            </a:pPr>
            <a:endParaRPr lang="hu-HU" b="1" dirty="0" smtClean="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hu-HU" dirty="0" smtClean="0">
                <a:solidFill>
                  <a:srgbClr val="00682F"/>
                </a:solidFill>
                <a:latin typeface="+mj-lt"/>
                <a:ea typeface="+mj-ea"/>
                <a:cs typeface="+mj-cs"/>
              </a:rPr>
              <a:t>Cím: </a:t>
            </a:r>
            <a:r>
              <a:rPr lang="hu-HU" b="1" dirty="0" smtClean="0">
                <a:solidFill>
                  <a:srgbClr val="00682F"/>
                </a:solidFill>
                <a:latin typeface="+mj-lt"/>
                <a:ea typeface="+mj-ea"/>
                <a:cs typeface="+mj-cs"/>
              </a:rPr>
              <a:t>1095 Budapest, Soroksári út 22-24.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hu-HU" sz="2000" dirty="0" smtClean="0">
              <a:solidFill>
                <a:srgbClr val="00682F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hu-HU" dirty="0" smtClean="0">
                <a:solidFill>
                  <a:srgbClr val="00682F"/>
                </a:solidFill>
                <a:latin typeface="+mj-lt"/>
                <a:ea typeface="+mj-ea"/>
                <a:cs typeface="+mj-cs"/>
              </a:rPr>
              <a:t>Telefon: (1) 374-3603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hu-HU" sz="2000" dirty="0" smtClean="0">
              <a:solidFill>
                <a:srgbClr val="00682F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hu-HU" dirty="0" smtClean="0">
                <a:solidFill>
                  <a:srgbClr val="00682F"/>
                </a:solidFill>
                <a:latin typeface="+mj-lt"/>
                <a:ea typeface="+mj-ea"/>
                <a:cs typeface="+mj-cs"/>
              </a:rPr>
              <a:t>Email: </a:t>
            </a:r>
            <a:r>
              <a:rPr lang="hu-HU" dirty="0" err="1" smtClean="0">
                <a:hlinkClick r:id="rId2"/>
              </a:rPr>
              <a:t>ugyfelszolgalat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mvh.gov.hu</a:t>
            </a:r>
            <a:endParaRPr lang="hu-HU" b="1" dirty="0" smtClean="0"/>
          </a:p>
        </p:txBody>
      </p:sp>
      <p:pic>
        <p:nvPicPr>
          <p:cNvPr id="61444" name="Kép 4" descr="1534466-8783-450x277-MVHlogo_hir20110125_OE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844824"/>
            <a:ext cx="1512168" cy="91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églalap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7" name="Picture 4" descr="MVH_logo_szines_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672" y="5044427"/>
            <a:ext cx="2952328" cy="181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Átellenes sarkain kerekített téglalap 18"/>
          <p:cNvSpPr/>
          <p:nvPr/>
        </p:nvSpPr>
        <p:spPr>
          <a:xfrm rot="16200000">
            <a:off x="1584401" y="1449515"/>
            <a:ext cx="1152127" cy="2086764"/>
          </a:xfrm>
          <a:prstGeom prst="round2DiagRect">
            <a:avLst/>
          </a:prstGeom>
          <a:solidFill>
            <a:srgbClr val="00B050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Átellenes sarkain kerekített téglalap 19"/>
          <p:cNvSpPr/>
          <p:nvPr/>
        </p:nvSpPr>
        <p:spPr>
          <a:xfrm>
            <a:off x="1619672" y="2204864"/>
            <a:ext cx="6192688" cy="1800200"/>
          </a:xfrm>
          <a:prstGeom prst="round2DiagRect">
            <a:avLst/>
          </a:prstGeom>
          <a:solidFill>
            <a:schemeClr val="bg1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1619672" y="2224683"/>
            <a:ext cx="6192688" cy="1852389"/>
          </a:xfrm>
          <a:prstGeom prst="round2DiagRect">
            <a:avLst/>
          </a:prstGeom>
          <a:solidFill>
            <a:srgbClr val="74B230">
              <a:alpha val="83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 eaLnBrk="0" hangingPunct="0">
              <a:buChar char="•"/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619672" y="2495798"/>
            <a:ext cx="62646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0" algn="l"/>
              </a:tabLst>
              <a:defRPr/>
            </a:pPr>
            <a:r>
              <a:rPr lang="hu-HU" sz="3600" b="1" dirty="0" smtClean="0">
                <a:solidFill>
                  <a:schemeClr val="bg1"/>
                </a:solidFill>
              </a:rPr>
              <a:t>Köszönöm megtisztelő figyelmüket!</a:t>
            </a:r>
            <a:endParaRPr lang="hu-HU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Átellenes sarkain kerekített téglalap 8"/>
          <p:cNvSpPr/>
          <p:nvPr/>
        </p:nvSpPr>
        <p:spPr>
          <a:xfrm>
            <a:off x="7524328" y="476673"/>
            <a:ext cx="432048" cy="432047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Átellenes sarkain kerekített téglalap 5"/>
          <p:cNvSpPr/>
          <p:nvPr/>
        </p:nvSpPr>
        <p:spPr>
          <a:xfrm>
            <a:off x="1187624" y="90478"/>
            <a:ext cx="6624736" cy="612934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30722" name="Cím 1"/>
          <p:cNvSpPr>
            <a:spLocks noGrp="1"/>
          </p:cNvSpPr>
          <p:nvPr>
            <p:ph type="title"/>
          </p:nvPr>
        </p:nvSpPr>
        <p:spPr>
          <a:xfrm>
            <a:off x="1465312" y="44624"/>
            <a:ext cx="6275040" cy="792709"/>
          </a:xfrm>
        </p:spPr>
        <p:txBody>
          <a:bodyPr/>
          <a:lstStyle/>
          <a:p>
            <a:pPr>
              <a:lnSpc>
                <a:spcPts val="3000"/>
              </a:lnSpc>
              <a:defRPr/>
            </a:pPr>
            <a:r>
              <a:rPr lang="hu-HU" altLang="hu-HU" sz="3600" kern="1200" dirty="0" smtClean="0">
                <a:solidFill>
                  <a:srgbClr val="00589A"/>
                </a:solidFill>
              </a:rPr>
              <a:t>VP források megoszlása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Átellenes sarkain kerekített téglalap 33"/>
          <p:cNvSpPr/>
          <p:nvPr/>
        </p:nvSpPr>
        <p:spPr>
          <a:xfrm>
            <a:off x="251520" y="3573016"/>
            <a:ext cx="8712968" cy="1872208"/>
          </a:xfrm>
          <a:prstGeom prst="round2DiagRect">
            <a:avLst/>
          </a:prstGeom>
          <a:solidFill>
            <a:srgbClr val="21A0FF">
              <a:alpha val="3000"/>
            </a:srgbClr>
          </a:solidFill>
          <a:ln w="6350">
            <a:solidFill>
              <a:srgbClr val="71C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33" name="Átellenes sarkain kerekített téglalap 32"/>
          <p:cNvSpPr/>
          <p:nvPr/>
        </p:nvSpPr>
        <p:spPr>
          <a:xfrm>
            <a:off x="251520" y="1124744"/>
            <a:ext cx="8712968" cy="2232248"/>
          </a:xfrm>
          <a:prstGeom prst="round2DiagRect">
            <a:avLst/>
          </a:prstGeom>
          <a:solidFill>
            <a:srgbClr val="21A0FF">
              <a:alpha val="3000"/>
            </a:srgbClr>
          </a:solidFill>
          <a:ln w="6350">
            <a:solidFill>
              <a:srgbClr val="71C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22" name="Átellenes sarkain kerekített téglalap 21"/>
          <p:cNvSpPr/>
          <p:nvPr/>
        </p:nvSpPr>
        <p:spPr>
          <a:xfrm>
            <a:off x="2051720" y="4365104"/>
            <a:ext cx="4896544" cy="648072"/>
          </a:xfrm>
          <a:prstGeom prst="round2DiagRect">
            <a:avLst/>
          </a:prstGeom>
          <a:solidFill>
            <a:srgbClr val="006E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endParaRPr lang="hu-HU" altLang="hu-HU" sz="2200" dirty="0" smtClean="0">
              <a:solidFill>
                <a:schemeClr val="bg1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755576" y="5589240"/>
            <a:ext cx="7848872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hu-HU" b="1" dirty="0" smtClean="0">
                <a:solidFill>
                  <a:srgbClr val="0070C0"/>
                </a:solidFill>
              </a:rPr>
              <a:t>Ha a </a:t>
            </a:r>
            <a:r>
              <a:rPr lang="hu-HU" sz="2000" b="1" u="sng" dirty="0" err="1" smtClean="0">
                <a:solidFill>
                  <a:srgbClr val="00589A"/>
                </a:solidFill>
              </a:rPr>
              <a:t>www.palyazat.gov.hu</a:t>
            </a:r>
            <a:r>
              <a:rPr lang="hu-HU" b="1" dirty="0" smtClean="0">
                <a:solidFill>
                  <a:srgbClr val="0070C0"/>
                </a:solidFill>
              </a:rPr>
              <a:t> oldalon a pályázati keresőben a szűrési feltételeknél beállításra kerül az EMVA, akkor a már közzétett pályázati felhívások és a hozzájuk tartozó dokumentációik megjelennek.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587897" y="1124744"/>
            <a:ext cx="823257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50" b="1" dirty="0" smtClean="0">
                <a:solidFill>
                  <a:srgbClr val="006EC0"/>
                </a:solidFill>
              </a:rPr>
              <a:t>A felhívásokat a Miniszterelnökség teszi közzé</a:t>
            </a:r>
            <a:endParaRPr lang="hu-HU" sz="2850" b="1" dirty="0">
              <a:solidFill>
                <a:srgbClr val="006EC0"/>
              </a:solidFill>
            </a:endParaRPr>
          </a:p>
        </p:txBody>
      </p:sp>
      <p:sp>
        <p:nvSpPr>
          <p:cNvPr id="13" name="Átellenes sarkain kerekített téglalap 12"/>
          <p:cNvSpPr/>
          <p:nvPr/>
        </p:nvSpPr>
        <p:spPr>
          <a:xfrm>
            <a:off x="467544" y="1628800"/>
            <a:ext cx="8280920" cy="1080120"/>
          </a:xfrm>
          <a:prstGeom prst="round2DiagRect">
            <a:avLst/>
          </a:prstGeom>
          <a:solidFill>
            <a:srgbClr val="006E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1111250">
              <a:lnSpc>
                <a:spcPct val="90000"/>
              </a:lnSpc>
              <a:spcAft>
                <a:spcPct val="35000"/>
              </a:spcAft>
              <a:defRPr/>
            </a:pPr>
            <a:r>
              <a:rPr lang="hu-HU" sz="2200" dirty="0" smtClean="0">
                <a:solidFill>
                  <a:schemeClr val="bg1"/>
                </a:solidFill>
              </a:rPr>
              <a:t>a VP Irányító Hatósága (Miniszterelnökség Agrár- és Vidékfejlesztési Programokért Felelős Helyettes Államtitkárság) által jóváhagyott tartalommal</a:t>
            </a:r>
            <a:endParaRPr lang="hu-HU" altLang="hu-HU" sz="2200" kern="0" dirty="0" smtClean="0">
              <a:solidFill>
                <a:schemeClr val="bg1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2267744" y="2746375"/>
            <a:ext cx="496855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900" dirty="0" smtClean="0">
                <a:solidFill>
                  <a:srgbClr val="006EC0"/>
                </a:solidFill>
              </a:rPr>
              <a:t>a </a:t>
            </a:r>
            <a:r>
              <a:rPr lang="hu-HU" sz="2900" b="1" u="sng" dirty="0" smtClean="0">
                <a:solidFill>
                  <a:srgbClr val="006EC0"/>
                </a:solidFill>
              </a:rPr>
              <a:t>Széchenyi2020</a:t>
            </a:r>
            <a:r>
              <a:rPr lang="hu-HU" sz="2900" b="1" dirty="0" smtClean="0">
                <a:solidFill>
                  <a:srgbClr val="006EC0"/>
                </a:solidFill>
              </a:rPr>
              <a:t> </a:t>
            </a:r>
            <a:r>
              <a:rPr lang="hu-HU" sz="2900" dirty="0" smtClean="0">
                <a:solidFill>
                  <a:srgbClr val="006EC0"/>
                </a:solidFill>
              </a:rPr>
              <a:t>honlapon.</a:t>
            </a:r>
            <a:endParaRPr lang="hu-HU" sz="2900" dirty="0">
              <a:solidFill>
                <a:srgbClr val="006EC0"/>
              </a:solidFill>
            </a:endParaRPr>
          </a:p>
        </p:txBody>
      </p:sp>
      <p:sp>
        <p:nvSpPr>
          <p:cNvPr id="15" name="Átellenes sarkain kerekített téglalap 14"/>
          <p:cNvSpPr/>
          <p:nvPr/>
        </p:nvSpPr>
        <p:spPr>
          <a:xfrm>
            <a:off x="8388424" y="2492896"/>
            <a:ext cx="432048" cy="360040"/>
          </a:xfrm>
          <a:prstGeom prst="round2DiagRect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370977" y="3573016"/>
            <a:ext cx="83054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rgbClr val="006EC0"/>
                </a:solidFill>
              </a:rPr>
              <a:t>Az Irányító Hatóság, illetve a Miniszterelnökség </a:t>
            </a:r>
          </a:p>
          <a:p>
            <a:pPr marL="0" lvl="1" algn="ctr"/>
            <a:r>
              <a:rPr lang="hu-HU" sz="2400" dirty="0" smtClean="0">
                <a:solidFill>
                  <a:srgbClr val="006EC0"/>
                </a:solidFill>
              </a:rPr>
              <a:t>a változtatás jogát fenntartja, ezért figyelemmel kell kísérni a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2627784" y="4402559"/>
            <a:ext cx="388843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900" u="sng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www.palyazat.gov.hu</a:t>
            </a:r>
            <a:endParaRPr lang="hu-HU" sz="2900" u="sng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hlinkClick r:id="rId2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955153" y="5014337"/>
            <a:ext cx="5065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rgbClr val="006EC0"/>
                </a:solidFill>
              </a:rPr>
              <a:t>honlapon megjelenteket</a:t>
            </a:r>
            <a:r>
              <a:rPr lang="hu-HU" sz="2200" dirty="0" smtClean="0">
                <a:solidFill>
                  <a:srgbClr val="006EC0"/>
                </a:solidFill>
              </a:rPr>
              <a:t>.</a:t>
            </a:r>
          </a:p>
        </p:txBody>
      </p:sp>
      <p:sp>
        <p:nvSpPr>
          <p:cNvPr id="32" name="Átellenes sarkain kerekített téglalap 31"/>
          <p:cNvSpPr/>
          <p:nvPr/>
        </p:nvSpPr>
        <p:spPr>
          <a:xfrm>
            <a:off x="6660232" y="4869160"/>
            <a:ext cx="432048" cy="360040"/>
          </a:xfrm>
          <a:prstGeom prst="round2DiagRect">
            <a:avLst/>
          </a:prstGeom>
          <a:solidFill>
            <a:srgbClr val="92D05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6" name="Átellenes sarkain kerekített téglalap 35"/>
          <p:cNvSpPr/>
          <p:nvPr/>
        </p:nvSpPr>
        <p:spPr>
          <a:xfrm>
            <a:off x="7559824" y="476672"/>
            <a:ext cx="396552" cy="458202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1187624" y="90478"/>
            <a:ext cx="6624736" cy="612934"/>
          </a:xfrm>
          <a:prstGeom prst="round2DiagRect">
            <a:avLst>
              <a:gd name="adj1" fmla="val 16667"/>
              <a:gd name="adj2" fmla="val 0"/>
            </a:avLst>
          </a:prstGeom>
          <a:gradFill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38" name="Cím 1"/>
          <p:cNvSpPr>
            <a:spLocks noGrp="1"/>
          </p:cNvSpPr>
          <p:nvPr>
            <p:ph type="title"/>
          </p:nvPr>
        </p:nvSpPr>
        <p:spPr>
          <a:xfrm>
            <a:off x="1609328" y="116632"/>
            <a:ext cx="6131024" cy="706090"/>
          </a:xfrm>
        </p:spPr>
        <p:txBody>
          <a:bodyPr/>
          <a:lstStyle/>
          <a:p>
            <a:pPr>
              <a:lnSpc>
                <a:spcPts val="3000"/>
              </a:lnSpc>
              <a:defRPr/>
            </a:pPr>
            <a:r>
              <a:rPr lang="hu-HU" altLang="hu-HU" sz="3600" kern="1200" dirty="0" smtClean="0">
                <a:solidFill>
                  <a:srgbClr val="00589A"/>
                </a:solidFill>
              </a:rPr>
              <a:t>Felhívások meghirdetése 2.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Átellenes sarkain kerekített téglalap 22"/>
          <p:cNvSpPr/>
          <p:nvPr/>
        </p:nvSpPr>
        <p:spPr>
          <a:xfrm>
            <a:off x="745232" y="1312391"/>
            <a:ext cx="7704856" cy="4608512"/>
          </a:xfrm>
          <a:prstGeom prst="round2Diag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Átellenes sarkain kerekített téglalap 13"/>
          <p:cNvSpPr/>
          <p:nvPr/>
        </p:nvSpPr>
        <p:spPr>
          <a:xfrm>
            <a:off x="601216" y="1456407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Átellenes sarkain kerekített téglalap 14"/>
          <p:cNvSpPr/>
          <p:nvPr/>
        </p:nvSpPr>
        <p:spPr>
          <a:xfrm>
            <a:off x="601216" y="1960463"/>
            <a:ext cx="8064896" cy="648072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Átellenes sarkain kerekített téglalap 17"/>
          <p:cNvSpPr/>
          <p:nvPr/>
        </p:nvSpPr>
        <p:spPr>
          <a:xfrm>
            <a:off x="601216" y="2680543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Átellenes sarkain kerekített téglalap 18"/>
          <p:cNvSpPr/>
          <p:nvPr/>
        </p:nvSpPr>
        <p:spPr>
          <a:xfrm>
            <a:off x="601216" y="3184599"/>
            <a:ext cx="8064896" cy="360040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Átellenes sarkain kerekített téglalap 19"/>
          <p:cNvSpPr/>
          <p:nvPr/>
        </p:nvSpPr>
        <p:spPr>
          <a:xfrm>
            <a:off x="601216" y="3616647"/>
            <a:ext cx="8064896" cy="648072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601216" y="4336727"/>
            <a:ext cx="8064896" cy="648072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Átellenes sarkain kerekített téglalap 21"/>
          <p:cNvSpPr/>
          <p:nvPr/>
        </p:nvSpPr>
        <p:spPr>
          <a:xfrm>
            <a:off x="601216" y="5085184"/>
            <a:ext cx="8064896" cy="720080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882" name="Szövegdoboz 3"/>
          <p:cNvSpPr txBox="1">
            <a:spLocks noChangeArrowheads="1"/>
          </p:cNvSpPr>
          <p:nvPr/>
        </p:nvSpPr>
        <p:spPr bwMode="auto">
          <a:xfrm>
            <a:off x="323528" y="5929585"/>
            <a:ext cx="84978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solidFill>
                  <a:srgbClr val="C00000"/>
                </a:solidFill>
              </a:rPr>
              <a:t>Az MVH új honlapján a pályázatok megnyitásával egyidejűleg megnyílik az adott témakörben a kérdés-válasz felület.</a:t>
            </a:r>
          </a:p>
          <a:p>
            <a:pPr algn="ctr"/>
            <a:r>
              <a:rPr lang="hu-HU" sz="1400" b="1" dirty="0">
                <a:solidFill>
                  <a:srgbClr val="C00000"/>
                </a:solidFill>
              </a:rPr>
              <a:t>Az MVH ügyfélszolgálata továbbra is közvetlenül válaszol a feltett kérdésekre</a:t>
            </a:r>
          </a:p>
        </p:txBody>
      </p:sp>
      <p:sp>
        <p:nvSpPr>
          <p:cNvPr id="13" name="Tartalom helye 12"/>
          <p:cNvSpPr>
            <a:spLocks noGrp="1"/>
          </p:cNvSpPr>
          <p:nvPr>
            <p:ph idx="1"/>
          </p:nvPr>
        </p:nvSpPr>
        <p:spPr>
          <a:xfrm>
            <a:off x="518864" y="1456184"/>
            <a:ext cx="8229600" cy="427707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000" kern="1200" dirty="0" smtClean="0">
                <a:solidFill>
                  <a:srgbClr val="A40000"/>
                </a:solidFill>
              </a:rPr>
              <a:t>Agrár-környezetgazdálkodás</a:t>
            </a:r>
            <a:endParaRPr lang="hu-HU" sz="2000" dirty="0" smtClean="0">
              <a:solidFill>
                <a:srgbClr val="A4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Ökológiai gazdálkodásra történő áttérés, Ökológiai gazdálkodás fenntartása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dirty="0" smtClean="0">
                <a:solidFill>
                  <a:srgbClr val="A40000"/>
                </a:solidFill>
              </a:rPr>
              <a:t>Helyi fejlesztési stratégiák elkészítésének támogatása</a:t>
            </a:r>
          </a:p>
          <a:p>
            <a:pPr>
              <a:lnSpc>
                <a:spcPct val="115000"/>
              </a:lnSpc>
              <a:spcAft>
                <a:spcPts val="0"/>
              </a:spcAft>
              <a:buNone/>
              <a:defRPr/>
            </a:pPr>
            <a:endParaRPr lang="hu-HU" sz="100" dirty="0" smtClean="0">
              <a:solidFill>
                <a:srgbClr val="A4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  <a:defRPr/>
            </a:pPr>
            <a:endParaRPr lang="hu-HU" sz="100" dirty="0" smtClean="0">
              <a:solidFill>
                <a:srgbClr val="A4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  <a:defRPr/>
            </a:pPr>
            <a:endParaRPr lang="hu-HU" sz="100" dirty="0" smtClean="0">
              <a:solidFill>
                <a:srgbClr val="A4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  <a:buNone/>
              <a:defRPr/>
            </a:pPr>
            <a:endParaRPr lang="hu-HU" sz="100" dirty="0" smtClean="0">
              <a:solidFill>
                <a:srgbClr val="A4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Az állattenyésztési ágazat fejlesztése - trágyatárolók építése 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Mezőgazdasági termékek értéknövelése és erőforrás- hatékonyságának elősegítése a feldolgozásban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Ritka és veszélyeztetett növényfajták genetikai erőforrásainak és mikroorganizmusok ex situ megőrzése</a:t>
            </a:r>
            <a:r>
              <a:rPr lang="hu-HU" sz="2000" dirty="0" smtClean="0">
                <a:solidFill>
                  <a:srgbClr val="A40000"/>
                </a:solidFill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dirty="0" smtClean="0">
                <a:solidFill>
                  <a:srgbClr val="A40000"/>
                </a:solidFill>
              </a:rPr>
              <a:t>A védett őshonos és veszélyeztetett mezőgazdasági állatfajták genetikai állományának </a:t>
            </a:r>
            <a:r>
              <a:rPr lang="hu-HU" sz="2000" dirty="0" err="1" smtClean="0">
                <a:solidFill>
                  <a:srgbClr val="A40000"/>
                </a:solidFill>
              </a:rPr>
              <a:t>in</a:t>
            </a:r>
            <a:r>
              <a:rPr lang="hu-HU" sz="2000" dirty="0" smtClean="0">
                <a:solidFill>
                  <a:srgbClr val="A40000"/>
                </a:solidFill>
              </a:rPr>
              <a:t> situ megőrzése </a:t>
            </a:r>
            <a:endParaRPr lang="hu-HU" dirty="0">
              <a:solidFill>
                <a:srgbClr val="A40000"/>
              </a:solidFill>
            </a:endParaRPr>
          </a:p>
        </p:txBody>
      </p:sp>
      <p:sp>
        <p:nvSpPr>
          <p:cNvPr id="24" name="Átellenes sarkain kerekített téglalap 23"/>
          <p:cNvSpPr/>
          <p:nvPr/>
        </p:nvSpPr>
        <p:spPr>
          <a:xfrm>
            <a:off x="8028384" y="5589240"/>
            <a:ext cx="504056" cy="288032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29" name="Átellenes sarkain kerekített téglalap 28"/>
          <p:cNvSpPr/>
          <p:nvPr/>
        </p:nvSpPr>
        <p:spPr>
          <a:xfrm flipH="1">
            <a:off x="7740352" y="260648"/>
            <a:ext cx="144016" cy="720080"/>
          </a:xfrm>
          <a:prstGeom prst="round2Diag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Átellenes sarkain kerekített téglalap 29"/>
          <p:cNvSpPr/>
          <p:nvPr/>
        </p:nvSpPr>
        <p:spPr>
          <a:xfrm>
            <a:off x="7740352" y="692696"/>
            <a:ext cx="936104" cy="288032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1" name="Szövegdoboz 30"/>
          <p:cNvSpPr txBox="1"/>
          <p:nvPr/>
        </p:nvSpPr>
        <p:spPr>
          <a:xfrm>
            <a:off x="7668344" y="221739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1.</a:t>
            </a:r>
            <a:endParaRPr lang="hu-HU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3" name="Átellenes sarkain kerekített téglalap 32"/>
          <p:cNvSpPr/>
          <p:nvPr/>
        </p:nvSpPr>
        <p:spPr>
          <a:xfrm>
            <a:off x="7092280" y="952351"/>
            <a:ext cx="495672" cy="24440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34" name="Átellenes sarkain kerekített téglalap 33"/>
          <p:cNvSpPr/>
          <p:nvPr/>
        </p:nvSpPr>
        <p:spPr>
          <a:xfrm>
            <a:off x="539552" y="548680"/>
            <a:ext cx="6912768" cy="576064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5" name="Átellenes sarkain kerekített téglalap 34"/>
          <p:cNvSpPr/>
          <p:nvPr/>
        </p:nvSpPr>
        <p:spPr>
          <a:xfrm>
            <a:off x="539552" y="100385"/>
            <a:ext cx="5400600" cy="476672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36" name="Cím 1"/>
          <p:cNvSpPr>
            <a:spLocks noGrp="1"/>
          </p:cNvSpPr>
          <p:nvPr>
            <p:ph type="title"/>
          </p:nvPr>
        </p:nvSpPr>
        <p:spPr>
          <a:xfrm>
            <a:off x="395536" y="29370"/>
            <a:ext cx="5328394" cy="547687"/>
          </a:xfrm>
        </p:spPr>
        <p:txBody>
          <a:bodyPr/>
          <a:lstStyle/>
          <a:p>
            <a:r>
              <a:rPr lang="hu-HU" sz="3200" b="1" dirty="0" smtClean="0">
                <a:solidFill>
                  <a:schemeClr val="bg1"/>
                </a:solidFill>
              </a:rPr>
              <a:t/>
            </a:r>
            <a:br>
              <a:rPr lang="hu-HU" sz="3200" b="1" dirty="0" smtClean="0">
                <a:solidFill>
                  <a:schemeClr val="bg1"/>
                </a:solidFill>
              </a:rPr>
            </a:br>
            <a:r>
              <a:rPr lang="hu-HU" altLang="hu-HU" sz="3000" kern="1200" dirty="0" smtClean="0">
                <a:solidFill>
                  <a:schemeClr val="bg1"/>
                </a:solidFill>
              </a:rPr>
              <a:t>Megjelent felhívások - 2015</a:t>
            </a:r>
            <a:r>
              <a:rPr lang="hu-HU" altLang="hu-HU" sz="3600" kern="1200" dirty="0" smtClean="0">
                <a:solidFill>
                  <a:schemeClr val="bg1"/>
                </a:solidFill>
              </a:rPr>
              <a:t>. </a:t>
            </a:r>
            <a:r>
              <a:rPr lang="hu-HU" sz="3200" b="1" dirty="0" smtClean="0">
                <a:solidFill>
                  <a:schemeClr val="bg1"/>
                </a:solidFill>
              </a:rPr>
              <a:t/>
            </a:r>
            <a:br>
              <a:rPr lang="hu-HU" sz="3200" b="1" dirty="0" smtClean="0">
                <a:solidFill>
                  <a:schemeClr val="bg1"/>
                </a:solidFill>
              </a:rPr>
            </a:br>
            <a:endParaRPr lang="hu-HU" sz="3200" dirty="0" smtClean="0">
              <a:solidFill>
                <a:schemeClr val="bg1"/>
              </a:solidFill>
            </a:endParaRPr>
          </a:p>
        </p:txBody>
      </p:sp>
      <p:sp>
        <p:nvSpPr>
          <p:cNvPr id="37" name="Szövegdoboz 3"/>
          <p:cNvSpPr txBox="1">
            <a:spLocks noChangeArrowheads="1"/>
          </p:cNvSpPr>
          <p:nvPr/>
        </p:nvSpPr>
        <p:spPr bwMode="auto">
          <a:xfrm>
            <a:off x="611560" y="548680"/>
            <a:ext cx="72728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700" b="1" kern="0" dirty="0">
                <a:solidFill>
                  <a:schemeClr val="bg1"/>
                </a:solidFill>
                <a:latin typeface="Arial"/>
              </a:rPr>
              <a:t>A pályázati felhívások a Széchenyi 2020 weboldalon érhetőek el,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700" b="1" kern="0" dirty="0">
                <a:solidFill>
                  <a:schemeClr val="bg1"/>
                </a:solidFill>
                <a:latin typeface="Arial"/>
              </a:rPr>
              <a:t>de a szükséges linkek az MVH honlapján is elérhetők.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Átellenes sarkain kerekített téglalap 32"/>
          <p:cNvSpPr/>
          <p:nvPr/>
        </p:nvSpPr>
        <p:spPr>
          <a:xfrm>
            <a:off x="837928" y="1268760"/>
            <a:ext cx="7406480" cy="4680520"/>
          </a:xfrm>
          <a:prstGeom prst="round2DiagRect">
            <a:avLst/>
          </a:prstGeom>
          <a:solidFill>
            <a:schemeClr val="bg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Átellenes sarkain kerekített téglalap 19"/>
          <p:cNvSpPr/>
          <p:nvPr/>
        </p:nvSpPr>
        <p:spPr>
          <a:xfrm>
            <a:off x="539552" y="1412776"/>
            <a:ext cx="8136904" cy="360040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Átellenes sarkain kerekített téglalap 25"/>
          <p:cNvSpPr/>
          <p:nvPr/>
        </p:nvSpPr>
        <p:spPr>
          <a:xfrm>
            <a:off x="539552" y="1844824"/>
            <a:ext cx="8136904" cy="1080120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Átellenes sarkain kerekített téglalap 26"/>
          <p:cNvSpPr/>
          <p:nvPr/>
        </p:nvSpPr>
        <p:spPr>
          <a:xfrm>
            <a:off x="539552" y="2996952"/>
            <a:ext cx="8136904" cy="648072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Átellenes sarkain kerekített téglalap 27"/>
          <p:cNvSpPr/>
          <p:nvPr/>
        </p:nvSpPr>
        <p:spPr>
          <a:xfrm>
            <a:off x="539552" y="3717032"/>
            <a:ext cx="8136904" cy="720080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Átellenes sarkain kerekített téglalap 28"/>
          <p:cNvSpPr/>
          <p:nvPr/>
        </p:nvSpPr>
        <p:spPr>
          <a:xfrm>
            <a:off x="539552" y="4581128"/>
            <a:ext cx="8136904" cy="576064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Átellenes sarkain kerekített téglalap 22"/>
          <p:cNvSpPr/>
          <p:nvPr/>
        </p:nvSpPr>
        <p:spPr>
          <a:xfrm flipH="1">
            <a:off x="8028384" y="260648"/>
            <a:ext cx="144016" cy="720080"/>
          </a:xfrm>
          <a:prstGeom prst="round2Diag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Átellenes sarkain kerekített téglalap 23"/>
          <p:cNvSpPr/>
          <p:nvPr/>
        </p:nvSpPr>
        <p:spPr>
          <a:xfrm>
            <a:off x="7740352" y="692696"/>
            <a:ext cx="936104" cy="288032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7884368" y="221739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2.</a:t>
            </a:r>
            <a:endParaRPr lang="hu-HU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9" name="Átellenes sarkain kerekített téglalap 38"/>
          <p:cNvSpPr/>
          <p:nvPr/>
        </p:nvSpPr>
        <p:spPr>
          <a:xfrm>
            <a:off x="7092280" y="952351"/>
            <a:ext cx="495672" cy="24440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40" name="Átellenes sarkain kerekített téglalap 39"/>
          <p:cNvSpPr/>
          <p:nvPr/>
        </p:nvSpPr>
        <p:spPr>
          <a:xfrm>
            <a:off x="539552" y="548680"/>
            <a:ext cx="6912768" cy="576064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41" name="Átellenes sarkain kerekített téglalap 40"/>
          <p:cNvSpPr/>
          <p:nvPr/>
        </p:nvSpPr>
        <p:spPr>
          <a:xfrm>
            <a:off x="539552" y="100385"/>
            <a:ext cx="5400600" cy="476672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42" name="Cím 1"/>
          <p:cNvSpPr>
            <a:spLocks noGrp="1"/>
          </p:cNvSpPr>
          <p:nvPr>
            <p:ph type="title"/>
          </p:nvPr>
        </p:nvSpPr>
        <p:spPr>
          <a:xfrm>
            <a:off x="395536" y="29370"/>
            <a:ext cx="5328394" cy="547687"/>
          </a:xfrm>
        </p:spPr>
        <p:txBody>
          <a:bodyPr/>
          <a:lstStyle/>
          <a:p>
            <a:r>
              <a:rPr lang="hu-HU" sz="3200" b="1" dirty="0" smtClean="0">
                <a:solidFill>
                  <a:schemeClr val="bg1"/>
                </a:solidFill>
              </a:rPr>
              <a:t/>
            </a:r>
            <a:br>
              <a:rPr lang="hu-HU" sz="3200" b="1" dirty="0" smtClean="0">
                <a:solidFill>
                  <a:schemeClr val="bg1"/>
                </a:solidFill>
              </a:rPr>
            </a:br>
            <a:r>
              <a:rPr lang="hu-HU" altLang="hu-HU" sz="3000" kern="1200" dirty="0" smtClean="0">
                <a:solidFill>
                  <a:schemeClr val="bg1"/>
                </a:solidFill>
              </a:rPr>
              <a:t>Megjelent felhívások - 2016</a:t>
            </a:r>
            <a:r>
              <a:rPr lang="hu-HU" altLang="hu-HU" sz="3600" kern="1200" dirty="0" smtClean="0">
                <a:solidFill>
                  <a:schemeClr val="bg1"/>
                </a:solidFill>
              </a:rPr>
              <a:t>. </a:t>
            </a:r>
            <a:r>
              <a:rPr lang="hu-HU" sz="3200" b="1" dirty="0" smtClean="0">
                <a:solidFill>
                  <a:schemeClr val="bg1"/>
                </a:solidFill>
              </a:rPr>
              <a:t/>
            </a:r>
            <a:br>
              <a:rPr lang="hu-HU" sz="3200" b="1" dirty="0" smtClean="0">
                <a:solidFill>
                  <a:schemeClr val="bg1"/>
                </a:solidFill>
              </a:rPr>
            </a:br>
            <a:endParaRPr lang="hu-HU" sz="3200" dirty="0" smtClean="0">
              <a:solidFill>
                <a:schemeClr val="bg1"/>
              </a:solidFill>
            </a:endParaRPr>
          </a:p>
        </p:txBody>
      </p:sp>
      <p:sp>
        <p:nvSpPr>
          <p:cNvPr id="43" name="Szövegdoboz 3"/>
          <p:cNvSpPr txBox="1">
            <a:spLocks noChangeArrowheads="1"/>
          </p:cNvSpPr>
          <p:nvPr/>
        </p:nvSpPr>
        <p:spPr bwMode="auto">
          <a:xfrm>
            <a:off x="611560" y="548680"/>
            <a:ext cx="72728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700" b="1" kern="0" dirty="0">
                <a:solidFill>
                  <a:schemeClr val="bg1"/>
                </a:solidFill>
                <a:latin typeface="Arial"/>
              </a:rPr>
              <a:t>A pályázati felhívások a Széchenyi 2020 weboldalon érhetőek el,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700" b="1" kern="0" dirty="0">
                <a:solidFill>
                  <a:schemeClr val="bg1"/>
                </a:solidFill>
                <a:latin typeface="Arial"/>
              </a:rPr>
              <a:t>de a szükséges linkek az MVH honlapján is elérhetők. </a:t>
            </a:r>
          </a:p>
        </p:txBody>
      </p:sp>
      <p:sp>
        <p:nvSpPr>
          <p:cNvPr id="19" name="Szövegdoboz 3"/>
          <p:cNvSpPr txBox="1">
            <a:spLocks noChangeArrowheads="1"/>
          </p:cNvSpPr>
          <p:nvPr/>
        </p:nvSpPr>
        <p:spPr bwMode="auto">
          <a:xfrm>
            <a:off x="323528" y="5929585"/>
            <a:ext cx="84978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solidFill>
                  <a:srgbClr val="C00000"/>
                </a:solidFill>
              </a:rPr>
              <a:t>Az MVH új honlapján a pályázatok megnyitásával egyidejűleg megnyílik az adott témakörben a kérdés-válasz felület.</a:t>
            </a:r>
          </a:p>
          <a:p>
            <a:pPr algn="ctr"/>
            <a:r>
              <a:rPr lang="hu-HU" sz="1400" b="1" dirty="0">
                <a:solidFill>
                  <a:srgbClr val="C00000"/>
                </a:solidFill>
              </a:rPr>
              <a:t>Az MVH ügyfélszolgálata továbbra is közvetlenül válaszol a feltett kérdésekre</a:t>
            </a:r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539552" y="5229200"/>
            <a:ext cx="8136904" cy="648072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Átellenes sarkain kerekített téglalap 34"/>
          <p:cNvSpPr/>
          <p:nvPr/>
        </p:nvSpPr>
        <p:spPr>
          <a:xfrm>
            <a:off x="8316416" y="5661248"/>
            <a:ext cx="504056" cy="288032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10" name="Tartalom helye 9"/>
          <p:cNvSpPr>
            <a:spLocks noGrp="1"/>
          </p:cNvSpPr>
          <p:nvPr>
            <p:ph idx="1"/>
          </p:nvPr>
        </p:nvSpPr>
        <p:spPr>
          <a:xfrm>
            <a:off x="590872" y="1412776"/>
            <a:ext cx="8229600" cy="446449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Egyedi szennyvízkezelés 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Településképet meghatározó épületek külső rekonstrukciója, többfunkciós közösségi tér létrehozása, fejlesztése, energetikai korszerűsítés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None/>
              <a:defRPr/>
            </a:pPr>
            <a:endParaRPr lang="hu-HU" sz="200" kern="12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endParaRPr lang="hu-HU" sz="200" kern="12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endParaRPr lang="hu-HU" sz="200" kern="12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endParaRPr lang="hu-HU" sz="2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hu-HU" sz="2000" dirty="0" smtClean="0">
                <a:solidFill>
                  <a:srgbClr val="A40000"/>
                </a:solidFill>
              </a:rPr>
              <a:t>Erdei termelési potenciál mobilizálását szolgáló tevékenységek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hu-HU" sz="10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err="1" smtClean="0">
                <a:solidFill>
                  <a:srgbClr val="A40000"/>
                </a:solidFill>
              </a:rPr>
              <a:t>Natura</a:t>
            </a:r>
            <a:r>
              <a:rPr lang="hu-HU" sz="2000" kern="1200" dirty="0" smtClean="0">
                <a:solidFill>
                  <a:srgbClr val="A40000"/>
                </a:solidFill>
              </a:rPr>
              <a:t> 2000 mezőgazdasági területeken nyújtott kompenzációs kifizetések 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None/>
              <a:defRPr/>
            </a:pPr>
            <a:endParaRPr lang="hu-HU" sz="200" kern="12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None/>
              <a:defRPr/>
            </a:pPr>
            <a:endParaRPr lang="hu-HU" sz="200" kern="12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err="1" smtClean="0">
                <a:solidFill>
                  <a:srgbClr val="A40000"/>
                </a:solidFill>
              </a:rPr>
              <a:t>Natura</a:t>
            </a:r>
            <a:r>
              <a:rPr lang="hu-HU" sz="2000" kern="1200" dirty="0" smtClean="0">
                <a:solidFill>
                  <a:srgbClr val="A40000"/>
                </a:solidFill>
              </a:rPr>
              <a:t> 2000 erdőterületeknek nyújtott kompenzációs kifizetések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endParaRPr lang="hu-HU" sz="500" kern="12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endParaRPr lang="hu-HU" sz="300" kern="1200" dirty="0" smtClean="0">
              <a:solidFill>
                <a:srgbClr val="A40000"/>
              </a:solidFill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Az erdőgazdálkodási potenciálban okozott erdőkárok helyreállítására nyújtandó támogatások 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endParaRPr lang="hu-HU" sz="2000" kern="12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endParaRPr lang="hu-HU" sz="2000" kern="1200" dirty="0" smtClean="0">
              <a:solidFill>
                <a:srgbClr val="A40000"/>
              </a:solidFill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defRPr/>
            </a:pPr>
            <a:endParaRPr lang="hu-HU" sz="2000" kern="1200" dirty="0" smtClean="0">
              <a:solidFill>
                <a:srgbClr val="A4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Átellenes sarkain kerekített téglalap 21"/>
          <p:cNvSpPr/>
          <p:nvPr/>
        </p:nvSpPr>
        <p:spPr>
          <a:xfrm>
            <a:off x="683568" y="1268760"/>
            <a:ext cx="7704856" cy="4536504"/>
          </a:xfrm>
          <a:prstGeom prst="round2Diag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Átellenes sarkain kerekített téglalap 10"/>
          <p:cNvSpPr/>
          <p:nvPr/>
        </p:nvSpPr>
        <p:spPr>
          <a:xfrm>
            <a:off x="539552" y="1412776"/>
            <a:ext cx="8064896" cy="1080120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Átellenes sarkain kerekített téglalap 11"/>
          <p:cNvSpPr/>
          <p:nvPr/>
        </p:nvSpPr>
        <p:spPr>
          <a:xfrm>
            <a:off x="539552" y="5229200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Átellenes sarkain kerekített téglalap 12"/>
          <p:cNvSpPr/>
          <p:nvPr/>
        </p:nvSpPr>
        <p:spPr>
          <a:xfrm>
            <a:off x="539552" y="2564904"/>
            <a:ext cx="8064896" cy="648072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Átellenes sarkain kerekített téglalap 13"/>
          <p:cNvSpPr/>
          <p:nvPr/>
        </p:nvSpPr>
        <p:spPr>
          <a:xfrm>
            <a:off x="539552" y="3284984"/>
            <a:ext cx="8064896" cy="720080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Átellenes sarkain kerekített téglalap 19"/>
          <p:cNvSpPr/>
          <p:nvPr/>
        </p:nvSpPr>
        <p:spPr>
          <a:xfrm>
            <a:off x="539552" y="4077072"/>
            <a:ext cx="8064896" cy="648072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Átellenes sarkain kerekített téglalap 20"/>
          <p:cNvSpPr/>
          <p:nvPr/>
        </p:nvSpPr>
        <p:spPr>
          <a:xfrm>
            <a:off x="539552" y="4797152"/>
            <a:ext cx="8064896" cy="360040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artalom helye 9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9248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000" kern="1200" dirty="0" smtClean="0">
                <a:solidFill>
                  <a:srgbClr val="A40000"/>
                </a:solidFill>
              </a:rPr>
              <a:t>Kertészet korszerűsítése - üveg- és fóliaházak létesítése, energia-hatékonyságának növelése geotermikus energia felhasználásának lehetőségével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000" kern="1200" dirty="0" smtClean="0">
                <a:solidFill>
                  <a:srgbClr val="A40000"/>
                </a:solidFill>
              </a:rPr>
              <a:t>Kertészet korszerűsítése - ültetvénytelepítés támogatására öntözés kialakításának lehetőségével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000" kern="1200" dirty="0" smtClean="0">
                <a:solidFill>
                  <a:srgbClr val="A40000"/>
                </a:solidFill>
              </a:rPr>
              <a:t>Kertészet korszerűsítése – gyógy- és fűszernövény termesztés fejlesztése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2000" kern="1200" dirty="0" smtClean="0">
                <a:solidFill>
                  <a:srgbClr val="A40000"/>
                </a:solidFill>
              </a:rPr>
              <a:t>Kertészet korszerűsítése – gombaházak - hűtőházak létrehozására, meglévő gombaházak - hűtőházak korszerűsítése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Mezőgazdasági kisüzemek fejlesztése 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Mezőgazdasági biztosítás díjához nyújtott támogatás</a:t>
            </a:r>
          </a:p>
        </p:txBody>
      </p:sp>
      <p:sp>
        <p:nvSpPr>
          <p:cNvPr id="23" name="Átellenes sarkain kerekített téglalap 22"/>
          <p:cNvSpPr/>
          <p:nvPr/>
        </p:nvSpPr>
        <p:spPr>
          <a:xfrm>
            <a:off x="8028384" y="5517232"/>
            <a:ext cx="504056" cy="288032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25" name="Átellenes sarkain kerekített téglalap 24"/>
          <p:cNvSpPr/>
          <p:nvPr/>
        </p:nvSpPr>
        <p:spPr>
          <a:xfrm>
            <a:off x="7092280" y="952351"/>
            <a:ext cx="495672" cy="24440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26" name="Átellenes sarkain kerekített téglalap 25"/>
          <p:cNvSpPr/>
          <p:nvPr/>
        </p:nvSpPr>
        <p:spPr>
          <a:xfrm>
            <a:off x="539552" y="548680"/>
            <a:ext cx="6912768" cy="576064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27" name="Átellenes sarkain kerekített téglalap 26"/>
          <p:cNvSpPr/>
          <p:nvPr/>
        </p:nvSpPr>
        <p:spPr>
          <a:xfrm>
            <a:off x="539552" y="100385"/>
            <a:ext cx="5400600" cy="476672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28" name="Cím 1"/>
          <p:cNvSpPr>
            <a:spLocks noGrp="1"/>
          </p:cNvSpPr>
          <p:nvPr>
            <p:ph type="title"/>
          </p:nvPr>
        </p:nvSpPr>
        <p:spPr>
          <a:xfrm>
            <a:off x="395536" y="29370"/>
            <a:ext cx="5328394" cy="547687"/>
          </a:xfrm>
        </p:spPr>
        <p:txBody>
          <a:bodyPr/>
          <a:lstStyle/>
          <a:p>
            <a:r>
              <a:rPr lang="hu-HU" sz="3200" b="1" dirty="0" smtClean="0">
                <a:solidFill>
                  <a:schemeClr val="bg1"/>
                </a:solidFill>
              </a:rPr>
              <a:t/>
            </a:r>
            <a:br>
              <a:rPr lang="hu-HU" sz="3200" b="1" dirty="0" smtClean="0">
                <a:solidFill>
                  <a:schemeClr val="bg1"/>
                </a:solidFill>
              </a:rPr>
            </a:br>
            <a:r>
              <a:rPr lang="hu-HU" altLang="hu-HU" sz="3000" kern="1200" dirty="0" smtClean="0">
                <a:solidFill>
                  <a:schemeClr val="bg1"/>
                </a:solidFill>
              </a:rPr>
              <a:t>Megjelent felhívások - 2016</a:t>
            </a:r>
            <a:r>
              <a:rPr lang="hu-HU" altLang="hu-HU" sz="3600" kern="1200" dirty="0" smtClean="0">
                <a:solidFill>
                  <a:schemeClr val="bg1"/>
                </a:solidFill>
              </a:rPr>
              <a:t>. </a:t>
            </a:r>
            <a:r>
              <a:rPr lang="hu-HU" sz="3200" b="1" dirty="0" smtClean="0">
                <a:solidFill>
                  <a:schemeClr val="bg1"/>
                </a:solidFill>
              </a:rPr>
              <a:t/>
            </a:r>
            <a:br>
              <a:rPr lang="hu-HU" sz="3200" b="1" dirty="0" smtClean="0">
                <a:solidFill>
                  <a:schemeClr val="bg1"/>
                </a:solidFill>
              </a:rPr>
            </a:br>
            <a:endParaRPr lang="hu-HU" sz="3200" dirty="0" smtClean="0">
              <a:solidFill>
                <a:schemeClr val="bg1"/>
              </a:solidFill>
            </a:endParaRPr>
          </a:p>
        </p:txBody>
      </p:sp>
      <p:sp>
        <p:nvSpPr>
          <p:cNvPr id="29" name="Szövegdoboz 3"/>
          <p:cNvSpPr txBox="1">
            <a:spLocks noChangeArrowheads="1"/>
          </p:cNvSpPr>
          <p:nvPr/>
        </p:nvSpPr>
        <p:spPr bwMode="auto">
          <a:xfrm>
            <a:off x="611560" y="548680"/>
            <a:ext cx="72728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700" b="1" kern="0" dirty="0">
                <a:solidFill>
                  <a:schemeClr val="bg1"/>
                </a:solidFill>
                <a:latin typeface="Arial"/>
              </a:rPr>
              <a:t>A pályázati felhívások a Széchenyi 2020 weboldalon érhetőek el,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700" b="1" kern="0" dirty="0">
                <a:solidFill>
                  <a:schemeClr val="bg1"/>
                </a:solidFill>
                <a:latin typeface="Arial"/>
              </a:rPr>
              <a:t>de a szükséges linkek az MVH honlapján is elérhetők. </a:t>
            </a:r>
          </a:p>
        </p:txBody>
      </p:sp>
      <p:sp>
        <p:nvSpPr>
          <p:cNvPr id="30" name="Átellenes sarkain kerekített téglalap 29"/>
          <p:cNvSpPr/>
          <p:nvPr/>
        </p:nvSpPr>
        <p:spPr>
          <a:xfrm flipH="1">
            <a:off x="8244408" y="260648"/>
            <a:ext cx="144016" cy="720080"/>
          </a:xfrm>
          <a:prstGeom prst="round2Diag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Átellenes sarkain kerekített téglalap 30"/>
          <p:cNvSpPr/>
          <p:nvPr/>
        </p:nvSpPr>
        <p:spPr>
          <a:xfrm>
            <a:off x="7740352" y="692696"/>
            <a:ext cx="936104" cy="288032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8028384" y="221739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3.</a:t>
            </a:r>
            <a:endParaRPr lang="hu-HU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4" name="Szövegdoboz 3"/>
          <p:cNvSpPr txBox="1">
            <a:spLocks noChangeArrowheads="1"/>
          </p:cNvSpPr>
          <p:nvPr/>
        </p:nvSpPr>
        <p:spPr bwMode="auto">
          <a:xfrm>
            <a:off x="323528" y="5929585"/>
            <a:ext cx="84978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solidFill>
                  <a:srgbClr val="C00000"/>
                </a:solidFill>
              </a:rPr>
              <a:t>Az MVH új honlapján a pályázatok megnyitásával egyidejűleg megnyílik az adott témakörben a kérdés-válasz felület.</a:t>
            </a:r>
          </a:p>
          <a:p>
            <a:pPr algn="ctr"/>
            <a:r>
              <a:rPr lang="hu-HU" sz="1400" b="1" dirty="0">
                <a:solidFill>
                  <a:srgbClr val="C00000"/>
                </a:solidFill>
              </a:rPr>
              <a:t>Az MVH ügyfélszolgálata továbbra is közvetlenül válaszol a feltett kérdésekre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Átellenes sarkain kerekített téglalap 22"/>
          <p:cNvSpPr/>
          <p:nvPr/>
        </p:nvSpPr>
        <p:spPr>
          <a:xfrm>
            <a:off x="745232" y="1312391"/>
            <a:ext cx="7704856" cy="4276849"/>
          </a:xfrm>
          <a:prstGeom prst="round2Diag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Átellenes sarkain kerekített téglalap 13"/>
          <p:cNvSpPr/>
          <p:nvPr/>
        </p:nvSpPr>
        <p:spPr>
          <a:xfrm>
            <a:off x="601216" y="1456407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Átellenes sarkain kerekített téglalap 24"/>
          <p:cNvSpPr/>
          <p:nvPr/>
        </p:nvSpPr>
        <p:spPr>
          <a:xfrm>
            <a:off x="611560" y="1988840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Átellenes sarkain kerekített téglalap 33"/>
          <p:cNvSpPr/>
          <p:nvPr/>
        </p:nvSpPr>
        <p:spPr>
          <a:xfrm>
            <a:off x="611560" y="2492896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5" name="Átellenes sarkain kerekített téglalap 34"/>
          <p:cNvSpPr/>
          <p:nvPr/>
        </p:nvSpPr>
        <p:spPr>
          <a:xfrm>
            <a:off x="611560" y="2996952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Átellenes sarkain kerekített téglalap 35"/>
          <p:cNvSpPr/>
          <p:nvPr/>
        </p:nvSpPr>
        <p:spPr>
          <a:xfrm>
            <a:off x="611560" y="3501008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Átellenes sarkain kerekített téglalap 36"/>
          <p:cNvSpPr/>
          <p:nvPr/>
        </p:nvSpPr>
        <p:spPr>
          <a:xfrm>
            <a:off x="611560" y="4005064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Átellenes sarkain kerekített téglalap 37"/>
          <p:cNvSpPr/>
          <p:nvPr/>
        </p:nvSpPr>
        <p:spPr>
          <a:xfrm>
            <a:off x="611560" y="4509120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Átellenes sarkain kerekített téglalap 38"/>
          <p:cNvSpPr/>
          <p:nvPr/>
        </p:nvSpPr>
        <p:spPr>
          <a:xfrm>
            <a:off x="611560" y="5013176"/>
            <a:ext cx="8064896" cy="432048"/>
          </a:xfrm>
          <a:prstGeom prst="round2DiagRect">
            <a:avLst/>
          </a:prstGeom>
          <a:solidFill>
            <a:srgbClr val="E4F3F4"/>
          </a:solidFill>
          <a:ln>
            <a:solidFill>
              <a:srgbClr val="2F61FF">
                <a:alpha val="31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artalom helye 1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17646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Állattartó telepek korszerűsítése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hu-HU" sz="1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Baromfitartó telepek korszerűsítése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Szarvasmarhatartó telepek korszerűsítése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Juh- és kecsketartó telepek korszerűsítése</a:t>
            </a: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Sertéstartó telepek korszerűsítése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u-HU" sz="200" kern="1200" dirty="0" smtClean="0">
              <a:solidFill>
                <a:srgbClr val="A4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u-HU" sz="200" kern="1200" dirty="0" smtClean="0">
              <a:solidFill>
                <a:srgbClr val="A4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A tejágazat szerkezetátalakítását kísérő állatjóléti támogatás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Kompenzációs kifizetések természeti hátránnyal érintett területeken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u-HU" sz="100" kern="1200" dirty="0" smtClean="0">
              <a:solidFill>
                <a:srgbClr val="A4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000" kern="1200" dirty="0" smtClean="0">
                <a:solidFill>
                  <a:srgbClr val="A40000"/>
                </a:solidFill>
              </a:rPr>
              <a:t>Mezőgazdasági vízgazdálkodási ágazat fejlesztése</a:t>
            </a: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hu-HU" sz="2000" kern="1200" dirty="0" smtClean="0">
              <a:solidFill>
                <a:srgbClr val="A40000"/>
              </a:solidFill>
            </a:endParaRPr>
          </a:p>
        </p:txBody>
      </p:sp>
      <p:sp>
        <p:nvSpPr>
          <p:cNvPr id="33" name="Átellenes sarkain kerekített téglalap 32"/>
          <p:cNvSpPr/>
          <p:nvPr/>
        </p:nvSpPr>
        <p:spPr>
          <a:xfrm flipH="1">
            <a:off x="8388424" y="260648"/>
            <a:ext cx="144016" cy="720080"/>
          </a:xfrm>
          <a:prstGeom prst="round2DiagRect">
            <a:avLst/>
          </a:prstGeom>
          <a:noFill/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Átellenes sarkain kerekített téglalap 39"/>
          <p:cNvSpPr/>
          <p:nvPr/>
        </p:nvSpPr>
        <p:spPr>
          <a:xfrm>
            <a:off x="7740352" y="692696"/>
            <a:ext cx="936104" cy="288032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>
              <a:solidFill>
                <a:schemeClr val="bg1"/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8100392" y="221739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4.</a:t>
            </a:r>
            <a:endParaRPr lang="hu-HU" sz="4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4" name="Átellenes sarkain kerekített téglalap 23"/>
          <p:cNvSpPr/>
          <p:nvPr/>
        </p:nvSpPr>
        <p:spPr>
          <a:xfrm>
            <a:off x="8028384" y="5301208"/>
            <a:ext cx="504056" cy="288032"/>
          </a:xfrm>
          <a:prstGeom prst="round2Diag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43" name="Átellenes sarkain kerekített téglalap 42"/>
          <p:cNvSpPr/>
          <p:nvPr/>
        </p:nvSpPr>
        <p:spPr>
          <a:xfrm>
            <a:off x="7092280" y="952351"/>
            <a:ext cx="495672" cy="244401"/>
          </a:xfrm>
          <a:prstGeom prst="round2DiagRect">
            <a:avLst>
              <a:gd name="adj1" fmla="val 16667"/>
              <a:gd name="adj2" fmla="val 0"/>
            </a:avLst>
          </a:prstGeom>
          <a:gradFill flip="none" rotWithShape="1">
            <a:gsLst>
              <a:gs pos="100000">
                <a:srgbClr val="006EC0">
                  <a:alpha val="10000"/>
                </a:srgb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5400000" scaled="1"/>
            <a:tileRect/>
          </a:gra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defRPr/>
            </a:pPr>
            <a:endParaRPr lang="hu-HU" sz="3000" b="1" dirty="0" smtClean="0">
              <a:solidFill>
                <a:srgbClr val="00B050"/>
              </a:solidFill>
            </a:endParaRPr>
          </a:p>
        </p:txBody>
      </p:sp>
      <p:sp>
        <p:nvSpPr>
          <p:cNvPr id="44" name="Átellenes sarkain kerekített téglalap 43"/>
          <p:cNvSpPr/>
          <p:nvPr/>
        </p:nvSpPr>
        <p:spPr>
          <a:xfrm>
            <a:off x="539552" y="548680"/>
            <a:ext cx="6912768" cy="576064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45" name="Átellenes sarkain kerekített téglalap 44"/>
          <p:cNvSpPr/>
          <p:nvPr/>
        </p:nvSpPr>
        <p:spPr>
          <a:xfrm>
            <a:off x="539552" y="100385"/>
            <a:ext cx="5400600" cy="476672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00000"/>
          </a:solidFill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hu-HU" sz="2200" dirty="0" smtClean="0">
              <a:solidFill>
                <a:schemeClr val="bg1"/>
              </a:solidFill>
            </a:endParaRPr>
          </a:p>
        </p:txBody>
      </p:sp>
      <p:sp>
        <p:nvSpPr>
          <p:cNvPr id="46" name="Cím 1"/>
          <p:cNvSpPr>
            <a:spLocks noGrp="1"/>
          </p:cNvSpPr>
          <p:nvPr>
            <p:ph type="title"/>
          </p:nvPr>
        </p:nvSpPr>
        <p:spPr>
          <a:xfrm>
            <a:off x="395536" y="29370"/>
            <a:ext cx="5328394" cy="547687"/>
          </a:xfrm>
        </p:spPr>
        <p:txBody>
          <a:bodyPr/>
          <a:lstStyle/>
          <a:p>
            <a:r>
              <a:rPr lang="hu-HU" sz="3200" b="1" dirty="0" smtClean="0">
                <a:solidFill>
                  <a:schemeClr val="bg1"/>
                </a:solidFill>
              </a:rPr>
              <a:t/>
            </a:r>
            <a:br>
              <a:rPr lang="hu-HU" sz="3200" b="1" dirty="0" smtClean="0">
                <a:solidFill>
                  <a:schemeClr val="bg1"/>
                </a:solidFill>
              </a:rPr>
            </a:br>
            <a:r>
              <a:rPr lang="hu-HU" altLang="hu-HU" sz="3000" kern="1200" dirty="0" smtClean="0">
                <a:solidFill>
                  <a:schemeClr val="bg1"/>
                </a:solidFill>
              </a:rPr>
              <a:t>Megjelent felhívások - 2016</a:t>
            </a:r>
            <a:r>
              <a:rPr lang="hu-HU" altLang="hu-HU" sz="3600" kern="1200" dirty="0" smtClean="0">
                <a:solidFill>
                  <a:schemeClr val="bg1"/>
                </a:solidFill>
              </a:rPr>
              <a:t>. </a:t>
            </a:r>
            <a:r>
              <a:rPr lang="hu-HU" sz="3200" b="1" dirty="0" smtClean="0">
                <a:solidFill>
                  <a:schemeClr val="bg1"/>
                </a:solidFill>
              </a:rPr>
              <a:t/>
            </a:r>
            <a:br>
              <a:rPr lang="hu-HU" sz="3200" b="1" dirty="0" smtClean="0">
                <a:solidFill>
                  <a:schemeClr val="bg1"/>
                </a:solidFill>
              </a:rPr>
            </a:br>
            <a:endParaRPr lang="hu-HU" sz="3200" dirty="0" smtClean="0">
              <a:solidFill>
                <a:schemeClr val="bg1"/>
              </a:solidFill>
            </a:endParaRPr>
          </a:p>
        </p:txBody>
      </p:sp>
      <p:sp>
        <p:nvSpPr>
          <p:cNvPr id="47" name="Szövegdoboz 3"/>
          <p:cNvSpPr txBox="1">
            <a:spLocks noChangeArrowheads="1"/>
          </p:cNvSpPr>
          <p:nvPr/>
        </p:nvSpPr>
        <p:spPr bwMode="auto">
          <a:xfrm>
            <a:off x="611560" y="548680"/>
            <a:ext cx="72728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700" b="1" kern="0" dirty="0">
                <a:solidFill>
                  <a:schemeClr val="bg1"/>
                </a:solidFill>
                <a:latin typeface="Arial"/>
              </a:rPr>
              <a:t>A pályázati felhívások a Széchenyi 2020 weboldalon érhetőek el,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u-HU" sz="1700" b="1" kern="0" dirty="0">
                <a:solidFill>
                  <a:schemeClr val="bg1"/>
                </a:solidFill>
                <a:latin typeface="Arial"/>
              </a:rPr>
              <a:t>de a szükséges linkek az MVH honlapján is elérhetők. </a:t>
            </a:r>
          </a:p>
        </p:txBody>
      </p:sp>
      <p:sp>
        <p:nvSpPr>
          <p:cNvPr id="22" name="Szövegdoboz 3"/>
          <p:cNvSpPr txBox="1">
            <a:spLocks noChangeArrowheads="1"/>
          </p:cNvSpPr>
          <p:nvPr/>
        </p:nvSpPr>
        <p:spPr bwMode="auto">
          <a:xfrm>
            <a:off x="323528" y="5929585"/>
            <a:ext cx="8497887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dirty="0">
                <a:solidFill>
                  <a:srgbClr val="C00000"/>
                </a:solidFill>
              </a:rPr>
              <a:t>Az MVH új honlapján a pályázatok megnyitásával egyidejűleg megnyílik az adott témakörben a kérdés-válasz felület.</a:t>
            </a:r>
          </a:p>
          <a:p>
            <a:pPr algn="ctr"/>
            <a:r>
              <a:rPr lang="hu-HU" sz="1400" b="1" dirty="0">
                <a:solidFill>
                  <a:srgbClr val="C00000"/>
                </a:solidFill>
              </a:rPr>
              <a:t>Az MVH ügyfélszolgálata továbbra is közvetlenül válaszol a feltett kérdésekre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lapértelmezett terv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Alapértelmezett terv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4773</TotalTime>
  <Words>2503</Words>
  <Application>Microsoft Office PowerPoint</Application>
  <PresentationFormat>Diavetítés a képernyőre (4:3 oldalarány)</PresentationFormat>
  <Paragraphs>679</Paragraphs>
  <Slides>33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41" baseType="lpstr">
      <vt:lpstr>Arial</vt:lpstr>
      <vt:lpstr>Arial Black</vt:lpstr>
      <vt:lpstr>Arial Narrow</vt:lpstr>
      <vt:lpstr>Calibri</vt:lpstr>
      <vt:lpstr>Helvetica</vt:lpstr>
      <vt:lpstr>Times New Roman</vt:lpstr>
      <vt:lpstr>Wingdings</vt:lpstr>
      <vt:lpstr>Alapértelmezett terv</vt:lpstr>
      <vt:lpstr>PowerPoint bemutató</vt:lpstr>
      <vt:lpstr>Aktuális események</vt:lpstr>
      <vt:lpstr>Főbb változások a 2007-2013 időszakhoz képest:</vt:lpstr>
      <vt:lpstr>VP források megoszlása</vt:lpstr>
      <vt:lpstr>Felhívások meghirdetése 2.</vt:lpstr>
      <vt:lpstr> Megjelent felhívások - 2015.  </vt:lpstr>
      <vt:lpstr> Megjelent felhívások - 2016.  </vt:lpstr>
      <vt:lpstr> Megjelent felhívások - 2016.  </vt:lpstr>
      <vt:lpstr> Megjelent felhívások - 2016.  </vt:lpstr>
      <vt:lpstr>Ezután megjelenő felhívások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Szemes fehérje kérelmek területi eloszlása (ha) 2015-ben</vt:lpstr>
      <vt:lpstr>Szemes fehérjetakarmány támogatást igénylők 2015-ben   79 993 ha /5053 ügyfél</vt:lpstr>
      <vt:lpstr>A sikeres szójatermesztés sarkalatos pontjai</vt:lpstr>
      <vt:lpstr> │e-│ Egységes Kérelem</vt:lpstr>
      <vt:lpstr> │e-│ Egységes Kérelem</vt:lpstr>
      <vt:lpstr>Fontos változások</vt:lpstr>
      <vt:lpstr>Fontos változások</vt:lpstr>
      <vt:lpstr>Központi ügyfélszolgálat címe:</vt:lpstr>
      <vt:lpstr>PowerPoint bemutató</vt:lpstr>
    </vt:vector>
  </TitlesOfParts>
  <Company>mvh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MePar</dc:title>
  <dc:creator>Seregi Márton</dc:creator>
  <cp:lastModifiedBy>Gyuricza Csaba</cp:lastModifiedBy>
  <cp:revision>677</cp:revision>
  <dcterms:created xsi:type="dcterms:W3CDTF">2013-12-04T08:29:13Z</dcterms:created>
  <dcterms:modified xsi:type="dcterms:W3CDTF">2016-05-16T15:52:49Z</dcterms:modified>
</cp:coreProperties>
</file>