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0" r:id="rId2"/>
    <p:sldMasterId id="2147483675" r:id="rId3"/>
    <p:sldMasterId id="2147483681" r:id="rId4"/>
    <p:sldMasterId id="2147483695" r:id="rId5"/>
    <p:sldMasterId id="2147483719" r:id="rId6"/>
    <p:sldMasterId id="2147483746" r:id="rId7"/>
    <p:sldMasterId id="2147483750" r:id="rId8"/>
    <p:sldMasterId id="2147483760" r:id="rId9"/>
  </p:sldMasterIdLst>
  <p:notesMasterIdLst>
    <p:notesMasterId r:id="rId49"/>
  </p:notesMasterIdLst>
  <p:sldIdLst>
    <p:sldId id="389" r:id="rId10"/>
    <p:sldId id="456" r:id="rId11"/>
    <p:sldId id="457" r:id="rId12"/>
    <p:sldId id="462" r:id="rId13"/>
    <p:sldId id="461" r:id="rId14"/>
    <p:sldId id="458" r:id="rId15"/>
    <p:sldId id="484" r:id="rId16"/>
    <p:sldId id="486" r:id="rId17"/>
    <p:sldId id="487" r:id="rId18"/>
    <p:sldId id="496" r:id="rId19"/>
    <p:sldId id="497" r:id="rId20"/>
    <p:sldId id="459" r:id="rId21"/>
    <p:sldId id="491" r:id="rId22"/>
    <p:sldId id="469" r:id="rId23"/>
    <p:sldId id="468" r:id="rId24"/>
    <p:sldId id="477" r:id="rId25"/>
    <p:sldId id="476" r:id="rId26"/>
    <p:sldId id="478" r:id="rId27"/>
    <p:sldId id="480" r:id="rId28"/>
    <p:sldId id="492" r:id="rId29"/>
    <p:sldId id="493" r:id="rId30"/>
    <p:sldId id="463" r:id="rId31"/>
    <p:sldId id="471" r:id="rId32"/>
    <p:sldId id="472" r:id="rId33"/>
    <p:sldId id="473" r:id="rId34"/>
    <p:sldId id="474" r:id="rId35"/>
    <p:sldId id="482" r:id="rId36"/>
    <p:sldId id="498" r:id="rId37"/>
    <p:sldId id="506" r:id="rId38"/>
    <p:sldId id="507" r:id="rId39"/>
    <p:sldId id="510" r:id="rId40"/>
    <p:sldId id="508" r:id="rId41"/>
    <p:sldId id="509" r:id="rId42"/>
    <p:sldId id="511" r:id="rId43"/>
    <p:sldId id="512" r:id="rId44"/>
    <p:sldId id="513" r:id="rId45"/>
    <p:sldId id="481" r:id="rId46"/>
    <p:sldId id="490" r:id="rId47"/>
    <p:sldId id="304" r:id="rId48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váth Anikó Katalin" initials="H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92" autoAdjust="0"/>
  </p:normalViewPr>
  <p:slideViewPr>
    <p:cSldViewPr>
      <p:cViewPr>
        <p:scale>
          <a:sx n="60" d="100"/>
          <a:sy n="60" d="100"/>
        </p:scale>
        <p:origin x="-3150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unka\f&#246;ldv&#233;delem\2014%20m&#369;v%20&#225;gak_di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explosion val="2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8"/>
            <c:bubble3D val="0"/>
            <c:spPr>
              <a:solidFill>
                <a:srgbClr val="00B050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Ket
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Munka1!$A$2:$A$12</c:f>
              <c:strCache>
                <c:ptCount val="11"/>
                <c:pt idx="0">
                  <c:v>Szántó</c:v>
                </c:pt>
                <c:pt idx="1">
                  <c:v>Rét</c:v>
                </c:pt>
                <c:pt idx="2">
                  <c:v>Legelő</c:v>
                </c:pt>
                <c:pt idx="3">
                  <c:v>Szőlő</c:v>
                </c:pt>
                <c:pt idx="4">
                  <c:v>Kert</c:v>
                </c:pt>
                <c:pt idx="5">
                  <c:v>Gyümölcsös</c:v>
                </c:pt>
                <c:pt idx="6">
                  <c:v>Nádas</c:v>
                </c:pt>
                <c:pt idx="7">
                  <c:v>Fásított terület</c:v>
                </c:pt>
                <c:pt idx="8">
                  <c:v>Erdő</c:v>
                </c:pt>
                <c:pt idx="9">
                  <c:v>Halastó</c:v>
                </c:pt>
                <c:pt idx="10">
                  <c:v>Művelés alól kivett</c:v>
                </c:pt>
              </c:strCache>
            </c:strRef>
          </c:cat>
          <c:val>
            <c:numRef>
              <c:f>Munka1!$B$2:$B$12</c:f>
              <c:numCache>
                <c:formatCode>#,##0</c:formatCode>
                <c:ptCount val="11"/>
                <c:pt idx="0">
                  <c:v>4500858</c:v>
                </c:pt>
                <c:pt idx="1">
                  <c:v>256450</c:v>
                </c:pt>
                <c:pt idx="2">
                  <c:v>797951</c:v>
                </c:pt>
                <c:pt idx="3">
                  <c:v>109815</c:v>
                </c:pt>
                <c:pt idx="4">
                  <c:v>37472</c:v>
                </c:pt>
                <c:pt idx="5">
                  <c:v>121971</c:v>
                </c:pt>
                <c:pt idx="6">
                  <c:v>40139</c:v>
                </c:pt>
                <c:pt idx="7">
                  <c:v>11371</c:v>
                </c:pt>
                <c:pt idx="8">
                  <c:v>1927267</c:v>
                </c:pt>
                <c:pt idx="9">
                  <c:v>33190</c:v>
                </c:pt>
                <c:pt idx="10">
                  <c:v>1465948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200" b="1"/>
          </a:pPr>
          <a:endParaRPr lang="hu-H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72BCB-8367-48F8-AC30-322A63082C63}" type="datetimeFigureOut">
              <a:rPr lang="hu-HU" smtClean="0"/>
              <a:pPr/>
              <a:t>2015.05.19.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74248-4D0C-4051-8A5F-30D210E1E7F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83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BC3E3-791F-47FF-AF7C-E5456A9F4A6F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Élőfej hely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5DAD4E-8465-4DC5-A5AE-30CF077A8565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fej hely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dirty="0" smtClean="0"/>
              <a:t>Még egy táblázat, amely jól szemlélteti, hogy az elmúlt hatvanöt év alatt megkétszereződött a művelés alól kivett terület nagysága az országban.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39FD69-257A-44E0-83B6-819062D7D2E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Élőfej hely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dirty="0" smtClean="0"/>
              <a:t>Az elmúlt 24 évben bekövetkezett termőföldveszteség nagyságának érzékeltetésére: Balaton területének a kétszerese. </a:t>
            </a:r>
          </a:p>
          <a:p>
            <a:pPr eaLnBrk="1" hangingPunct="1"/>
            <a:r>
              <a:rPr lang="hu-HU" dirty="0" smtClean="0"/>
              <a:t>2008. évet követően az adatokból a gazdasági válság hatása is érzékelhető. Megemlíthető, hogy 2012-től a „plázastop” törvények is visszafogták a nagy alapterületű bevásárlóközpontok létesítését.</a:t>
            </a:r>
          </a:p>
          <a:p>
            <a:pPr eaLnBrk="1" hangingPunct="1"/>
            <a:r>
              <a:rPr lang="hu-HU" dirty="0" smtClean="0"/>
              <a:t>A válság elmúltával azonban jelentősen nőtt a termőföldekre nehezedő nyomás főleg az önkormányzatok részéről. Munkahelyteremtés céljából az önkormányzatok továbbra is elsődlegesen „zöldmezős” beruházásban gondolkodva módosítják a településrendezési eszközeiket. Ipari parkok kijelölésével nagyon gyakran a valós szükségletet meghaladó mértékű termőföldeket kívánnak kivonni a művelésből.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3E678-CA0B-4EE5-A77C-78075C046593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fej hely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2229" name="Dia számának hely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EE93CE2-0422-481B-9C68-FDBAB5A99261}" type="slidenum">
              <a:rPr lang="hu-HU" altLang="hu-HU">
                <a:solidFill>
                  <a:prstClr val="black"/>
                </a:solidFill>
              </a:rPr>
              <a:pPr/>
              <a:t>20</a:t>
            </a:fld>
            <a:endParaRPr lang="hu-HU" alt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2229" name="Dia számának hely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EE93CE2-0422-481B-9C68-FDBAB5A99261}" type="slidenum">
              <a:rPr lang="hu-HU" altLang="hu-HU">
                <a:solidFill>
                  <a:prstClr val="black"/>
                </a:solidFill>
              </a:rPr>
              <a:pPr/>
              <a:t>21</a:t>
            </a:fld>
            <a:endParaRPr lang="hu-HU" alt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88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9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475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246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B6DD-775D-4D7A-927F-5F4A19AC0903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8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00A9-3125-42FF-A2EA-FAE9EAD81BB7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90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2032-9FDC-4DFA-96FC-DF71E10B9B9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8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C9B7-BC88-4CF8-B44D-A236D40A4779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28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5CBA-D9A4-4715-8C98-D126C2AF050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5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F31C-F461-4134-A8A0-880B4D9F9A3B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9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82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654B-A087-4793-8170-06697E4E5AA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05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A7E6-1702-42CC-B169-C0FAA48C226B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2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500D-D27A-43B7-87B5-BB42AF93F983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2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9C49-191E-4BE0-80FE-A2D38A39D12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1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E6B0-EAB1-4856-850F-8424D752B58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E6B0-EAB1-4856-850F-8424D752B58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6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2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E6B0-EAB1-4856-850F-8424D752B58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3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5753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5751D7-6A4C-47D8-9099-A0EEEDF6D657}" type="slidenum">
              <a:rPr lang="hu-H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1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0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76302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83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424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43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B6DD-775D-4D7A-927F-5F4A19AC0903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9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00A9-3125-42FF-A2EA-FAE9EAD81BB7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13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2032-9FDC-4DFA-96FC-DF71E10B9B9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48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C9B7-BC88-4CF8-B44D-A236D40A4779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48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5CBA-D9A4-4715-8C98-D126C2AF050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53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F31C-F461-4134-A8A0-880B4D9F9A3B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64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654B-A087-4793-8170-06697E4E5AA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7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494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A7E6-1702-42CC-B169-C0FAA48C226B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3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500D-D27A-43B7-87B5-BB42AF93F983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57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9C49-191E-4BE0-80FE-A2D38A39D12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7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E6B0-EAB1-4856-850F-8424D752B58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2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E6B0-EAB1-4856-850F-8424D752B58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5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714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76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21F2-3147-4F42-96FB-7D453F85632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2015.05.19.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F48010D-7311-4049-842C-E11DB46ED5C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343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1795-86C2-4E2F-8359-561ECFD2D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2015.05.19.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2869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1435-7AA5-49C5-9428-0EDD6EA5CED2}" type="datetimeFigureOut">
              <a:rPr lang="hu-HU"/>
              <a:pPr>
                <a:defRPr/>
              </a:pPr>
              <a:t>2015.05.19.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75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9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B868-FF67-4196-8BBF-4C0998D6864B}" type="datetimeFigureOut">
              <a:rPr lang="hu-HU"/>
              <a:pPr>
                <a:defRPr/>
              </a:pPr>
              <a:t>2015.05.19.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340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6C17-C939-4E42-8EF4-A13AA07C3DD8}" type="datetimeFigureOut">
              <a:rPr lang="hu-HU"/>
              <a:pPr>
                <a:defRPr/>
              </a:pPr>
              <a:t>2015.05.19.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498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9187-69F0-4AC8-8AA2-8F7AB1D9A079}" type="datetimeFigureOut">
              <a:rPr lang="hu-HU"/>
              <a:pPr>
                <a:defRPr/>
              </a:pPr>
              <a:t>2015.05.19.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837288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A8A7-947C-4BEF-96EF-5A047454B09A}" type="datetimeFigureOut">
              <a:rPr lang="hu-HU"/>
              <a:pPr>
                <a:defRPr/>
              </a:pPr>
              <a:t>2015.05.19.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07476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938B6-C15E-41A0-950D-B29803FF0E41}" type="datetimeFigureOut">
              <a:rPr lang="hu-HU"/>
              <a:pPr>
                <a:defRPr/>
              </a:pPr>
              <a:t>2015.05.19.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821809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D7F5-B329-4F01-9716-EEDC87B462AA}" type="datetimeFigureOut">
              <a:rPr lang="hu-HU"/>
              <a:pPr>
                <a:defRPr/>
              </a:pPr>
              <a:t>2015.05.19.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06300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5085-0473-4ADF-BD3F-F09C47815961}" type="datetimeFigureOut">
              <a:rPr lang="hu-HU"/>
              <a:pPr>
                <a:defRPr/>
              </a:pPr>
              <a:t>2015.05.19.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491940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53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9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840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6500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5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38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991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3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883C-FDC8-44FC-88BB-25B72FDB7A9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9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4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4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8A74BC-B2A1-4179-A477-DBA732D38EF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4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715" r:id="rId14"/>
    <p:sldLayoutId id="2147483716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8A74BC-B2A1-4179-A477-DBA732D38EF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1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bg_2_belolda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984A2-D2F0-4EF2-B8F8-AEC791918F6A}" type="datetimeFigureOut">
              <a:rPr lang="hu-HU"/>
              <a:pPr>
                <a:defRPr/>
              </a:pPr>
              <a:t>2015.05.19.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fld id="{8F62142B-89DE-4540-8C16-15BCDDA1EAE3}" type="slidenum">
              <a:rPr lang="hu-HU" smtClean="0"/>
              <a:pPr algn="r"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5918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4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hu/url?sa=i&amp;rct=j&amp;q=&amp;esrc=s&amp;frm=1&amp;source=images&amp;cd=&amp;cad=rja&amp;uact=8&amp;ved=0CAcQjRw&amp;url=http://www.groundswellinternational.org/&amp;ei=jiBaVdqqDYP4yQOK6YDABw&amp;psig=AFQjCNEVGhcB2l2U0MsPgDvyQ0oFkyrf_Q&amp;ust=1432056241139740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uact=8&amp;ved=0CAcQjRw&amp;url=http://www.axial.hu/hirek/tume/tokeletes-vetes-biztos-keles/en&amp;ei=6v1ZVd2ALoGyU6_jgNgB&amp;bvm=bv.93564037,d.bGQ&amp;psig=AFQjCNErG0Gz_bme-OPZidrsN92eXNJZ5w&amp;ust=143204744487900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.png"/><Relationship Id="rId4" Type="http://schemas.openxmlformats.org/officeDocument/2006/relationships/hyperlink" Target="http://www.google.hu/url?sa=i&amp;rct=j&amp;q=&amp;esrc=s&amp;frm=1&amp;source=images&amp;cd=&amp;cad=rja&amp;uact=8&amp;ved=0CAcQjRw&amp;url=http://vizuallatkert.vakondradio.hu:8080/2011_vizuatria/!leadas/0710-PARTILAP-KEPEK/slides/630px-Balaton.html&amp;ei=m4_5VM6dC8jvOdbigYgM&amp;bvm=bv.87611401,d.bGQ&amp;psig=AFQjCNG-hzN723W_AYyPQw4P8F8ud8Yshw&amp;ust=142572767148796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1540" y="2276872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hu-HU" b="0" dirty="0"/>
              <a:t/>
            </a:r>
            <a:br>
              <a:rPr lang="hu-HU" b="0" dirty="0"/>
            </a:br>
            <a:r>
              <a:rPr lang="hu-HU" sz="4000" dirty="0"/>
              <a:t>T</a:t>
            </a:r>
            <a:r>
              <a:rPr lang="hu-HU" sz="4000" dirty="0" smtClean="0"/>
              <a:t>alajközpontú termelés kérdései kormányzati szemmel </a:t>
            </a:r>
            <a:endParaRPr lang="hu-HU" sz="4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43608" y="4374683"/>
            <a:ext cx="69127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Feldman Zsolt </a:t>
            </a:r>
          </a:p>
          <a:p>
            <a:pPr lvl="0" algn="ctr">
              <a:spcBef>
                <a:spcPct val="20000"/>
              </a:spcBef>
            </a:pPr>
            <a:r>
              <a:rPr lang="hu-H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agrárgazdaságért felelős helyettes államtitkár</a:t>
            </a:r>
            <a:br>
              <a:rPr lang="hu-H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Földművelésügyi </a:t>
            </a:r>
            <a:r>
              <a:rPr lang="hu-H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Minisztérium</a:t>
            </a:r>
            <a:endParaRPr lang="hu-H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1800"/>
              </a:spcBef>
            </a:pPr>
            <a:r>
              <a:rPr lang="hu-H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Budaörs, 2015. május 19.</a:t>
            </a: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Klímaváltozás Magyarországon</a:t>
            </a:r>
            <a:endParaRPr lang="hu-HU" altLang="hu-HU" sz="3200" b="1" dirty="0" smtClean="0">
              <a:solidFill>
                <a:srgbClr val="A2906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669979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hu-HU" sz="2200" dirty="0" smtClean="0">
                <a:solidFill>
                  <a:prstClr val="black"/>
                </a:solidFill>
              </a:rPr>
              <a:t>Az elmúlt 30 évben a tavaszi középhőmérséklet 1,75 fokkal, a nyári 2 fokkal nőtt.</a:t>
            </a:r>
          </a:p>
          <a:p>
            <a:pPr algn="just">
              <a:defRPr/>
            </a:pPr>
            <a:r>
              <a:rPr lang="hu-HU" sz="2200" dirty="0"/>
              <a:t>A fagyos napok </a:t>
            </a:r>
            <a:r>
              <a:rPr lang="hu-HU" sz="2200" dirty="0" smtClean="0"/>
              <a:t>számának </a:t>
            </a:r>
            <a:r>
              <a:rPr lang="hu-HU" sz="2200" dirty="0"/>
              <a:t>csökkenése és a hőség napok </a:t>
            </a:r>
            <a:r>
              <a:rPr lang="hu-HU" sz="2200" dirty="0" smtClean="0"/>
              <a:t>számának </a:t>
            </a:r>
            <a:r>
              <a:rPr lang="hu-HU" sz="2200" dirty="0"/>
              <a:t>növekedése egyaránt a melegedő tendenciát </a:t>
            </a:r>
            <a:r>
              <a:rPr lang="hu-HU" sz="2200" dirty="0" smtClean="0"/>
              <a:t>jelzi.</a:t>
            </a:r>
          </a:p>
          <a:p>
            <a:pPr algn="just">
              <a:defRPr/>
            </a:pPr>
            <a:r>
              <a:rPr lang="hu-HU" sz="2200" dirty="0" smtClean="0"/>
              <a:t>A csapadék mennyisége nem mutat jelentős változást, eloszlása azonban időben nagyon változékony. </a:t>
            </a:r>
          </a:p>
          <a:p>
            <a:pPr algn="just">
              <a:defRPr/>
            </a:pPr>
            <a:r>
              <a:rPr lang="hu-HU" sz="2200" dirty="0"/>
              <a:t>A négy évszak összehasonlításában a legnagyobb csapadékcsökkenés tavasszal következett be, értéke megközelíti a 20%-ot a több mint egy évszázadot átívelő idősor alapján. </a:t>
            </a:r>
            <a:endParaRPr lang="hu-HU" sz="2200" dirty="0" smtClean="0"/>
          </a:p>
          <a:p>
            <a:pPr algn="just">
              <a:defRPr/>
            </a:pPr>
            <a:r>
              <a:rPr lang="hu-HU" sz="2200" dirty="0" smtClean="0"/>
              <a:t>A </a:t>
            </a:r>
            <a:r>
              <a:rPr lang="hu-HU" sz="2200" dirty="0"/>
              <a:t>száraz időszakok hossza </a:t>
            </a:r>
            <a:r>
              <a:rPr lang="hu-HU" sz="2200" dirty="0" smtClean="0"/>
              <a:t>jelentősen </a:t>
            </a:r>
            <a:r>
              <a:rPr lang="hu-HU" sz="2200" dirty="0"/>
              <a:t>megnövekedett </a:t>
            </a:r>
            <a:r>
              <a:rPr lang="hu-HU" sz="2200" dirty="0" smtClean="0"/>
              <a:t>az elmúlt évtizedek során.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  <a:endParaRPr lang="hu-HU" sz="2200" dirty="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hu-HU" sz="2200" b="1" dirty="0" smtClean="0">
                <a:solidFill>
                  <a:srgbClr val="000000"/>
                </a:solidFill>
              </a:rPr>
              <a:t>Hazánk </a:t>
            </a:r>
            <a:r>
              <a:rPr lang="hu-HU" sz="2200" b="1" dirty="0">
                <a:solidFill>
                  <a:srgbClr val="000000"/>
                </a:solidFill>
              </a:rPr>
              <a:t>az éghajlatváltozás valószínűsíthető következményeit tekintve Európa egyik legsérülékenyebb országa. </a:t>
            </a:r>
          </a:p>
          <a:p>
            <a:pPr algn="just">
              <a:defRPr/>
            </a:pPr>
            <a:endParaRPr lang="hu-HU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81339"/>
          </a:xfrm>
        </p:spPr>
        <p:txBody>
          <a:bodyPr/>
          <a:lstStyle/>
          <a:p>
            <a:pPr marL="0" lvl="0" indent="0" algn="just" eaLnBrk="1" fontAlgn="auto" hangingPunct="1">
              <a:spcAft>
                <a:spcPts val="0"/>
              </a:spcAft>
              <a:buNone/>
            </a:pPr>
            <a:r>
              <a:rPr lang="hu-H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Közvetlen hatások:</a:t>
            </a:r>
          </a:p>
          <a:p>
            <a:pPr lvl="0" algn="just" eaLnBrk="1" fontAlgn="auto" hangingPunct="1">
              <a:spcAft>
                <a:spcPts val="0"/>
              </a:spcAft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Szélsőséges időjárási jelenségek (pl.: aszály, csapadék változékony eloszlása, belvíz, felhőszakadás)</a:t>
            </a:r>
          </a:p>
          <a:p>
            <a:pPr lvl="0" algn="just" eaLnBrk="1" fontAlgn="auto" hangingPunct="1">
              <a:spcAft>
                <a:spcPts val="0"/>
              </a:spcAft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Minőségi problémák, új növény-egészségügyi kockázatok megjelenése (pl.: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fuzárium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gomba)</a:t>
            </a:r>
          </a:p>
          <a:p>
            <a:pPr marL="0" lvl="0" indent="0" algn="just" eaLnBrk="1" fontAlgn="auto" hangingPunct="1">
              <a:spcAft>
                <a:spcPts val="0"/>
              </a:spcAft>
              <a:buNone/>
            </a:pPr>
            <a:r>
              <a:rPr lang="hu-H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Közvetett hatások:</a:t>
            </a:r>
          </a:p>
          <a:p>
            <a:pPr lvl="0" algn="just" eaLnBrk="1" fontAlgn="auto" hangingPunct="1">
              <a:spcAft>
                <a:spcPts val="0"/>
              </a:spcAft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Ingadozó világpiaci </a:t>
            </a:r>
            <a:r>
              <a:rPr lang="hu-H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árak és gazdálkodói 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jövedelmek</a:t>
            </a:r>
          </a:p>
          <a:p>
            <a:pPr marL="0" lvl="0" indent="0" algn="just" eaLnBrk="1" fontAlgn="auto" hangingPunct="1">
              <a:spcAft>
                <a:spcPts val="0"/>
              </a:spcAft>
              <a:buNone/>
            </a:pPr>
            <a:r>
              <a:rPr lang="hu-H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 mezőgazdaságba más ágazatokból </a:t>
            </a:r>
            <a:r>
              <a:rPr lang="hu-H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begyűrűző </a:t>
            </a:r>
            <a:r>
              <a:rPr lang="hu-H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közvetett hatások 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(pl.: </a:t>
            </a:r>
            <a:r>
              <a:rPr lang="hu-H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vízhez 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energiához történő hozzáférés, ezek ára)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sz="3200" b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Klímaváltozás hatásai </a:t>
            </a:r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mezőgazdaságra</a:t>
            </a:r>
            <a:endParaRPr lang="hu-HU" sz="3200" b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45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Védekezés a klímaváltozás hatásai ellen 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245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sz="3400" dirty="0"/>
              <a:t>A klímaváltozás okozta negatív hatásokat </a:t>
            </a:r>
            <a:r>
              <a:rPr lang="hu-HU" sz="3400" dirty="0" smtClean="0"/>
              <a:t>a </a:t>
            </a:r>
            <a:r>
              <a:rPr lang="hu-HU" sz="3400" dirty="0" smtClean="0"/>
              <a:t>növénytermesztésben</a:t>
            </a:r>
            <a:endParaRPr lang="hu-HU" sz="3400" dirty="0" smtClean="0"/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r>
              <a:rPr lang="hu-HU" sz="3400" dirty="0" smtClean="0"/>
              <a:t> </a:t>
            </a:r>
            <a:r>
              <a:rPr lang="hu-HU" sz="3400" dirty="0"/>
              <a:t>a talaj vízgazdálkodásának javításával, </a:t>
            </a:r>
            <a:endParaRPr lang="hu-HU" sz="3400" dirty="0" smtClean="0"/>
          </a:p>
          <a:p>
            <a:pPr algn="just"/>
            <a:r>
              <a:rPr lang="hu-HU" sz="3400" dirty="0" smtClean="0"/>
              <a:t>talajkímélő </a:t>
            </a:r>
            <a:r>
              <a:rPr lang="hu-HU" sz="3400" dirty="0"/>
              <a:t>gazdálkodással, </a:t>
            </a:r>
            <a:endParaRPr lang="hu-HU" sz="3400" dirty="0" smtClean="0"/>
          </a:p>
          <a:p>
            <a:pPr algn="just"/>
            <a:r>
              <a:rPr lang="hu-HU" sz="3400" dirty="0" smtClean="0"/>
              <a:t>a </a:t>
            </a:r>
            <a:r>
              <a:rPr lang="hu-HU" sz="3400" dirty="0"/>
              <a:t>termőhely aktuális állapotának megfelelő földhasználati forma kiválasztásával, </a:t>
            </a:r>
            <a:endParaRPr lang="hu-HU" sz="3400" dirty="0" smtClean="0"/>
          </a:p>
          <a:p>
            <a:pPr algn="just"/>
            <a:r>
              <a:rPr lang="hu-HU" sz="3400" dirty="0" smtClean="0"/>
              <a:t>víztakarékos </a:t>
            </a:r>
            <a:r>
              <a:rPr lang="hu-HU" sz="3400" dirty="0"/>
              <a:t>művelési módok alkalmazásával, </a:t>
            </a:r>
            <a:endParaRPr lang="hu-HU" sz="3400" dirty="0" smtClean="0"/>
          </a:p>
          <a:p>
            <a:pPr algn="just"/>
            <a:r>
              <a:rPr lang="hu-HU" sz="3400" dirty="0" err="1" smtClean="0"/>
              <a:t>mikroöntözések</a:t>
            </a:r>
            <a:r>
              <a:rPr lang="hu-HU" sz="3400" dirty="0" smtClean="0"/>
              <a:t> </a:t>
            </a:r>
            <a:r>
              <a:rPr lang="hu-HU" sz="3400" dirty="0"/>
              <a:t>különböző módozatainak nagyobb arányú </a:t>
            </a:r>
            <a:r>
              <a:rPr lang="hu-HU" sz="3400" dirty="0" smtClean="0"/>
              <a:t>terjedésével</a:t>
            </a:r>
          </a:p>
          <a:p>
            <a:pPr algn="just"/>
            <a:endParaRPr lang="hu-HU" sz="2600" dirty="0" smtClean="0"/>
          </a:p>
          <a:p>
            <a:pPr marL="0" indent="0" algn="just">
              <a:buNone/>
            </a:pPr>
            <a:r>
              <a:rPr lang="hu-HU" sz="3400" dirty="0" smtClean="0"/>
              <a:t>mérsékelhetjük</a:t>
            </a:r>
            <a:r>
              <a:rPr lang="hu-HU" sz="3400" dirty="0"/>
              <a:t>. </a:t>
            </a:r>
            <a:endParaRPr lang="hu-HU" sz="3400" dirty="0" smtClean="0"/>
          </a:p>
        </p:txBody>
      </p:sp>
    </p:spTree>
    <p:extLst>
      <p:ext uri="{BB962C8B-B14F-4D97-AF65-F5344CB8AC3E}">
        <p14:creationId xmlns:p14="http://schemas.microsoft.com/office/powerpoint/2010/main" val="175537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>
            <a:noAutofit/>
          </a:bodyPr>
          <a:lstStyle/>
          <a:p>
            <a:r>
              <a:rPr lang="hu-HU" altLang="en-US" sz="3400" b="1" dirty="0" smtClean="0"/>
              <a:t>Változtatási kényszer a v</a:t>
            </a:r>
            <a:r>
              <a:rPr lang="hu-HU" altLang="en-US" sz="3400" b="1" dirty="0" smtClean="0"/>
              <a:t>ízgazdálkodásban</a:t>
            </a:r>
            <a:endParaRPr lang="hu-HU" sz="3400" b="1" dirty="0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hu-HU" altLang="en-US" sz="2600" b="1" dirty="0" smtClean="0"/>
              <a:t>Vízelvezetés helyett </a:t>
            </a:r>
            <a:r>
              <a:rPr lang="hu-HU" altLang="en-US" sz="2600" b="1" dirty="0" smtClean="0"/>
              <a:t>vízraktározás!</a:t>
            </a:r>
            <a:endParaRPr lang="hu-HU" altLang="en-US" sz="2600" b="1" dirty="0" smtClean="0"/>
          </a:p>
          <a:p>
            <a:pPr marL="0" indent="0" algn="ctr">
              <a:buFontTx/>
              <a:buNone/>
              <a:defRPr/>
            </a:pPr>
            <a:endParaRPr lang="hu-HU" altLang="en-US" sz="2400" b="1" dirty="0" smtClean="0"/>
          </a:p>
          <a:p>
            <a:pPr>
              <a:defRPr/>
            </a:pPr>
            <a:r>
              <a:rPr lang="hu-HU" altLang="en-US" sz="2200" b="1" dirty="0" smtClean="0"/>
              <a:t>maximális </a:t>
            </a:r>
            <a:r>
              <a:rPr lang="hu-HU" altLang="en-US" sz="2200" b="1" dirty="0" smtClean="0"/>
              <a:t>mértékű </a:t>
            </a:r>
            <a:r>
              <a:rPr lang="hu-HU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csapadék-hasznosítás</a:t>
            </a:r>
          </a:p>
          <a:p>
            <a:pPr>
              <a:defRPr/>
            </a:pPr>
            <a:r>
              <a:rPr lang="hu-HU" altLang="en-US" sz="2200" b="1" dirty="0" smtClean="0"/>
              <a:t>  elfolyási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u-HU" altLang="en-US" sz="2200" b="1" dirty="0" smtClean="0"/>
              <a:t>       </a:t>
            </a:r>
            <a:r>
              <a:rPr lang="hu-HU" altLang="en-US" sz="2200" b="1" dirty="0" smtClean="0"/>
              <a:t>lefolyási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u-HU" altLang="en-US" sz="2200" b="1" dirty="0" smtClean="0"/>
              <a:t>       szivárgási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u-HU" altLang="en-US" sz="2200" b="1" dirty="0" smtClean="0"/>
              <a:t>       párolgási </a:t>
            </a:r>
          </a:p>
          <a:p>
            <a:pPr marL="0" indent="0">
              <a:buNone/>
              <a:defRPr/>
            </a:pPr>
            <a:endParaRPr lang="hu-HU" altLang="en-US" sz="2200" b="1" dirty="0"/>
          </a:p>
          <a:p>
            <a:pPr>
              <a:defRPr/>
            </a:pPr>
            <a:r>
              <a:rPr lang="hu-HU" altLang="en-US" sz="2200" b="1" dirty="0" smtClean="0"/>
              <a:t> </a:t>
            </a:r>
            <a:r>
              <a:rPr lang="hu-HU" altLang="en-US" sz="2200" b="1" dirty="0" smtClean="0"/>
              <a:t>maximális mértékű                                    </a:t>
            </a:r>
            <a:r>
              <a:rPr lang="hu-HU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raktározás </a:t>
            </a:r>
            <a:r>
              <a:rPr lang="hu-HU" altLang="en-US" sz="2200" b="1" dirty="0" smtClean="0"/>
              <a:t>biztosítása</a:t>
            </a:r>
            <a:endParaRPr lang="en-US" altLang="en-US" sz="2200" b="1" dirty="0" smtClean="0"/>
          </a:p>
        </p:txBody>
      </p:sp>
      <p:sp>
        <p:nvSpPr>
          <p:cNvPr id="8" name="Jobb oldali kapcsos zárójel 7"/>
          <p:cNvSpPr/>
          <p:nvPr/>
        </p:nvSpPr>
        <p:spPr>
          <a:xfrm>
            <a:off x="2646610" y="3284984"/>
            <a:ext cx="89694" cy="1497633"/>
          </a:xfrm>
          <a:prstGeom prst="rightBrac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75854" y="3595167"/>
            <a:ext cx="4968751" cy="769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veszteségek</a:t>
            </a:r>
            <a:r>
              <a:rPr lang="hu-HU" sz="2200" b="1" dirty="0">
                <a:latin typeface="Arial" charset="0"/>
              </a:rPr>
              <a:t> maximális mértékű 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csökkentése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Szövegdoboz 4"/>
          <p:cNvSpPr txBox="1">
            <a:spLocks noChangeArrowheads="1"/>
          </p:cNvSpPr>
          <p:nvPr/>
        </p:nvSpPr>
        <p:spPr bwMode="auto">
          <a:xfrm>
            <a:off x="3381521" y="4941168"/>
            <a:ext cx="2016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hu-HU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természetes</a:t>
            </a:r>
          </a:p>
          <a:p>
            <a:pPr algn="ctr" eaLnBrk="1" hangingPunct="1"/>
            <a:r>
              <a:rPr lang="hu-H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mesterséges </a:t>
            </a:r>
            <a:endParaRPr lang="en-US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/>
          <a:lstStyle/>
          <a:p>
            <a:r>
              <a:rPr lang="hu-HU" b="1" dirty="0" smtClean="0"/>
              <a:t>Öntözés</a:t>
            </a:r>
            <a:endParaRPr lang="hu-HU" b="1" dirty="0" smtClean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1100" dirty="0" smtClean="0"/>
          </a:p>
          <a:p>
            <a:pPr algn="just"/>
            <a:r>
              <a:rPr lang="hu-HU" dirty="0" smtClean="0"/>
              <a:t>Mezőgazdasági területeink 98,6%-án </a:t>
            </a:r>
            <a:r>
              <a:rPr lang="hu-HU" dirty="0"/>
              <a:t>csapadékgazdálkodás folyik, </a:t>
            </a:r>
            <a:r>
              <a:rPr lang="hu-HU" dirty="0" smtClean="0"/>
              <a:t>így </a:t>
            </a:r>
            <a:r>
              <a:rPr lang="hu-HU" dirty="0" smtClean="0"/>
              <a:t>jelenleg </a:t>
            </a:r>
            <a:r>
              <a:rPr lang="hu-HU" dirty="0"/>
              <a:t>az öntözés nagyon alacsony mértékű, </a:t>
            </a:r>
            <a:r>
              <a:rPr lang="hu-HU" dirty="0" smtClean="0"/>
              <a:t>érdemben </a:t>
            </a:r>
            <a:r>
              <a:rPr lang="hu-HU" dirty="0"/>
              <a:t>nem terheli a </a:t>
            </a:r>
            <a:r>
              <a:rPr lang="hu-HU" dirty="0" smtClean="0"/>
              <a:t>talajt. </a:t>
            </a:r>
            <a:endParaRPr lang="hu-HU" dirty="0"/>
          </a:p>
          <a:p>
            <a:pPr marL="0" indent="0">
              <a:buNone/>
            </a:pPr>
            <a:endParaRPr lang="hu-HU" sz="2200" dirty="0" smtClean="0"/>
          </a:p>
          <a:p>
            <a:pPr algn="just"/>
            <a:r>
              <a:rPr lang="hu-HU" dirty="0" smtClean="0"/>
              <a:t>2020-ig rendelkezésre álló 50 milliárd </a:t>
            </a:r>
            <a:r>
              <a:rPr lang="hu-HU" dirty="0"/>
              <a:t>forint rendelkezésre álló forrást </a:t>
            </a:r>
            <a:r>
              <a:rPr lang="hu-HU" dirty="0" smtClean="0"/>
              <a:t>öntözésfejlesztési </a:t>
            </a:r>
            <a:r>
              <a:rPr lang="hu-HU" dirty="0"/>
              <a:t>beruházásokra </a:t>
            </a:r>
            <a:r>
              <a:rPr lang="hu-HU" dirty="0" smtClean="0"/>
              <a:t>ott </a:t>
            </a:r>
            <a:r>
              <a:rPr lang="hu-HU" dirty="0"/>
              <a:t>szabad </a:t>
            </a:r>
            <a:r>
              <a:rPr lang="hu-HU" dirty="0" smtClean="0"/>
              <a:t>felhasználni, </a:t>
            </a:r>
            <a:r>
              <a:rPr lang="hu-HU" dirty="0"/>
              <a:t>ahol </a:t>
            </a:r>
            <a:r>
              <a:rPr lang="hu-HU" dirty="0" smtClean="0"/>
              <a:t>arra a </a:t>
            </a:r>
            <a:r>
              <a:rPr lang="hu-HU" dirty="0"/>
              <a:t>talaj </a:t>
            </a:r>
            <a:r>
              <a:rPr lang="hu-HU" dirty="0" smtClean="0"/>
              <a:t>alkalmas és olyan típusú fejlesztésekre, amelyek nem érintik károsan a talajállapotot.</a:t>
            </a:r>
            <a:endParaRPr lang="hu-HU" dirty="0" smtClean="0"/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950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/>
          <a:lstStyle/>
          <a:p>
            <a:r>
              <a:rPr lang="hu-HU" b="1" dirty="0" smtClean="0"/>
              <a:t>Tápanyagmérleg problémaköre</a:t>
            </a:r>
            <a:endParaRPr lang="hu-HU" b="1" dirty="0" smtClean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24536"/>
          </a:xfrm>
        </p:spPr>
        <p:txBody>
          <a:bodyPr>
            <a:normAutofit/>
          </a:bodyPr>
          <a:lstStyle/>
          <a:p>
            <a:pPr algn="just"/>
            <a:endParaRPr lang="hu-HU" sz="2000" dirty="0" smtClean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talaj </a:t>
            </a:r>
            <a:r>
              <a:rPr lang="hu-HU" b="1" dirty="0"/>
              <a:t>nitrogén és foszfor </a:t>
            </a:r>
            <a:r>
              <a:rPr lang="hu-HU" dirty="0"/>
              <a:t>tápanyag mérlege azt </a:t>
            </a:r>
            <a:r>
              <a:rPr lang="hu-HU" dirty="0" smtClean="0"/>
              <a:t>mutatja, hogy nagyobb </a:t>
            </a:r>
            <a:r>
              <a:rPr lang="hu-HU" dirty="0"/>
              <a:t>mértékű visszapótlásra volna szükség. </a:t>
            </a:r>
            <a:endParaRPr lang="hu-HU" dirty="0" smtClean="0"/>
          </a:p>
          <a:p>
            <a:pPr algn="just"/>
            <a:endParaRPr lang="hu-HU" sz="2000" dirty="0"/>
          </a:p>
          <a:p>
            <a:pPr algn="just"/>
            <a:r>
              <a:rPr lang="hu-HU" dirty="0" smtClean="0"/>
              <a:t>Talajok szén utánpótlása  - </a:t>
            </a:r>
            <a:r>
              <a:rPr lang="hu-HU" b="1" dirty="0" smtClean="0"/>
              <a:t>melléktermékek</a:t>
            </a:r>
            <a:r>
              <a:rPr lang="hu-HU" dirty="0" smtClean="0"/>
              <a:t> </a:t>
            </a:r>
            <a:r>
              <a:rPr lang="hu-HU" dirty="0"/>
              <a:t>nagy részét megfelelő aprítás után a növénytermesztés hasznosíthatja </a:t>
            </a:r>
            <a:r>
              <a:rPr lang="hu-HU" dirty="0" smtClean="0"/>
              <a:t>(</a:t>
            </a:r>
            <a:r>
              <a:rPr lang="hu-HU" dirty="0"/>
              <a:t>mulcsozás, talajba forgatás).</a:t>
            </a:r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79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22284" r="27336" b="22695"/>
          <a:stretch/>
        </p:blipFill>
        <p:spPr bwMode="auto">
          <a:xfrm>
            <a:off x="482252" y="661864"/>
            <a:ext cx="8379502" cy="571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" y="6372486"/>
            <a:ext cx="29987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6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74373" cy="455090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99592" y="1054477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Nitrogén-többlet (kg N /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ha),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2001-2004 közötti átlag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2005-2008,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EU-27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8460432" y="3861048"/>
            <a:ext cx="144016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6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</a:rPr>
              <a:t>Nitrogén-többlet – földrajzi és klimatikus viszonyok vagy állattenyésztésből eredő</a:t>
            </a:r>
            <a:endParaRPr lang="hu-H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7834"/>
            <a:ext cx="8637587" cy="5819775"/>
          </a:xfrm>
        </p:spPr>
      </p:pic>
    </p:spTree>
    <p:extLst>
      <p:ext uri="{BB962C8B-B14F-4D97-AF65-F5344CB8AC3E}">
        <p14:creationId xmlns:p14="http://schemas.microsoft.com/office/powerpoint/2010/main" val="16155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Nitrát </a:t>
            </a:r>
            <a:r>
              <a:rPr lang="hu-HU" dirty="0" smtClean="0"/>
              <a:t>Direktíva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157192"/>
          </a:xfrm>
        </p:spPr>
        <p:txBody>
          <a:bodyPr>
            <a:noAutofit/>
          </a:bodyPr>
          <a:lstStyle/>
          <a:p>
            <a:r>
              <a:rPr lang="hu-HU" sz="2200" dirty="0" smtClean="0"/>
              <a:t>Európában </a:t>
            </a:r>
            <a:r>
              <a:rPr lang="hu-HU" sz="2200" dirty="0"/>
              <a:t>a nitrátok mezőgazdasági célú felhasználása, vagyis a </a:t>
            </a:r>
            <a:r>
              <a:rPr lang="hu-HU" sz="2200" b="1" dirty="0"/>
              <a:t>szerves és műtrágyázás jelenti a vízszennyezés </a:t>
            </a:r>
            <a:r>
              <a:rPr lang="hu-HU" sz="2200" b="1" dirty="0" smtClean="0"/>
              <a:t>egyik </a:t>
            </a:r>
            <a:r>
              <a:rPr lang="hu-HU" sz="2200" b="1" dirty="0"/>
              <a:t>elsődleges forrását.</a:t>
            </a:r>
            <a:r>
              <a:rPr lang="hu-HU" sz="2200" dirty="0"/>
              <a:t> </a:t>
            </a:r>
            <a:endParaRPr lang="hu-HU" sz="2200" dirty="0" smtClean="0"/>
          </a:p>
          <a:p>
            <a:r>
              <a:rPr lang="hu-HU" sz="2200" dirty="0" smtClean="0"/>
              <a:t>A</a:t>
            </a:r>
            <a:r>
              <a:rPr lang="hu-HU" sz="2200" dirty="0"/>
              <a:t> 27 tagállamot tekintve </a:t>
            </a:r>
            <a:r>
              <a:rPr lang="hu-HU" sz="2200" b="1" dirty="0" smtClean="0"/>
              <a:t>6%-kal emelkedett a </a:t>
            </a:r>
            <a:r>
              <a:rPr lang="hu-HU" sz="2200" b="1" dirty="0" err="1" smtClean="0"/>
              <a:t>nitrogénfelhasználás</a:t>
            </a:r>
            <a:r>
              <a:rPr lang="hu-HU" sz="2200" b="1" dirty="0" smtClean="0"/>
              <a:t> mértéke. </a:t>
            </a:r>
          </a:p>
          <a:p>
            <a:r>
              <a:rPr lang="hu-HU" sz="2200" dirty="0" smtClean="0"/>
              <a:t>A felszíni vizekbe történő teljes </a:t>
            </a:r>
            <a:r>
              <a:rPr lang="hu-HU" sz="2200" dirty="0" err="1" smtClean="0"/>
              <a:t>nitrogénkibocsátás</a:t>
            </a:r>
            <a:r>
              <a:rPr lang="hu-HU" sz="2200" dirty="0" smtClean="0"/>
              <a:t> </a:t>
            </a:r>
            <a:r>
              <a:rPr lang="hu-HU" sz="2200" b="1" u="sng" dirty="0" smtClean="0"/>
              <a:t>több mint 50%-áért általában a mezőgazdálkodás tehető felelőssé</a:t>
            </a:r>
            <a:r>
              <a:rPr lang="hu-HU" sz="2200" b="1" dirty="0" smtClean="0"/>
              <a:t>.</a:t>
            </a:r>
          </a:p>
          <a:p>
            <a:r>
              <a:rPr lang="hu-HU" sz="2200" b="1" dirty="0" smtClean="0"/>
              <a:t>A mezőgazdaság a felelős:</a:t>
            </a:r>
          </a:p>
          <a:p>
            <a:pPr lvl="1"/>
            <a:r>
              <a:rPr lang="hu-HU" sz="1800" dirty="0" smtClean="0"/>
              <a:t>94%-ban az ammónia kibocsátásért (EU25, 2011, JRC)</a:t>
            </a:r>
          </a:p>
          <a:p>
            <a:pPr lvl="1"/>
            <a:r>
              <a:rPr lang="hu-HU" sz="1800" dirty="0" smtClean="0"/>
              <a:t>Az ÜHG hatású gázok 10%-áért</a:t>
            </a:r>
          </a:p>
          <a:p>
            <a:pPr lvl="1"/>
            <a:r>
              <a:rPr lang="hu-HU" sz="1800" dirty="0" smtClean="0"/>
              <a:t>53 %-ban a felszíni vizekben megjelenő nitrátokért (37%-87% között értékben tagállam függő)</a:t>
            </a:r>
          </a:p>
          <a:p>
            <a:pPr lvl="1"/>
            <a:r>
              <a:rPr lang="hu-HU" sz="1800" dirty="0" smtClean="0"/>
              <a:t>60-80 %-ban a Balti-tengerben megjelenő foszfátokért	</a:t>
            </a:r>
          </a:p>
          <a:p>
            <a:pPr lvl="1"/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39547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Termőföld, mint természeti erőforrás I.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M</a:t>
            </a:r>
            <a:r>
              <a:rPr lang="hu-HU" dirty="0" smtClean="0"/>
              <a:t>ezőgazdasági </a:t>
            </a:r>
            <a:r>
              <a:rPr lang="hu-HU" dirty="0"/>
              <a:t>tevékenység </a:t>
            </a:r>
            <a:r>
              <a:rPr lang="hu-HU" dirty="0" smtClean="0"/>
              <a:t>szempontjából:</a:t>
            </a:r>
          </a:p>
          <a:p>
            <a:r>
              <a:rPr lang="hu-HU" dirty="0" smtClean="0"/>
              <a:t>domborzati </a:t>
            </a:r>
            <a:r>
              <a:rPr lang="hu-HU" dirty="0"/>
              <a:t>viszonyok,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klimatikus tényezők </a:t>
            </a:r>
            <a:endParaRPr lang="hu-HU" dirty="0" smtClean="0"/>
          </a:p>
          <a:p>
            <a:r>
              <a:rPr lang="hu-HU" dirty="0" smtClean="0"/>
              <a:t>és </a:t>
            </a:r>
            <a:r>
              <a:rPr lang="hu-HU" dirty="0"/>
              <a:t>a kiváló termőképességű talajok hatására 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fejlett </a:t>
            </a:r>
            <a:r>
              <a:rPr lang="hu-HU" dirty="0"/>
              <a:t>agrárkultúra </a:t>
            </a:r>
            <a:endParaRPr lang="hu-HU" dirty="0" smtClean="0"/>
          </a:p>
          <a:p>
            <a:r>
              <a:rPr lang="hu-HU" dirty="0" smtClean="0"/>
              <a:t>Magyarország </a:t>
            </a:r>
            <a:r>
              <a:rPr lang="hu-HU" dirty="0"/>
              <a:t>területének 80-85%-át mező- és erdőgazdasági művelésre alkalmas talajok fedik, ezért a </a:t>
            </a:r>
            <a:r>
              <a:rPr lang="hu-HU" b="1" dirty="0"/>
              <a:t>termőföld</a:t>
            </a:r>
            <a:r>
              <a:rPr lang="hu-HU" dirty="0"/>
              <a:t> az ország kiemelkedően fontos erőforrása, nemzeti vagyona.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2027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>
          <a:xfrm>
            <a:off x="480378" y="1340768"/>
            <a:ext cx="8260961" cy="5603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hu-HU" sz="3600" b="1" dirty="0" smtClean="0">
                <a:solidFill>
                  <a:schemeClr val="bg2">
                    <a:lumMod val="50000"/>
                  </a:schemeClr>
                </a:solidFill>
              </a:rPr>
              <a:t>datigény</a:t>
            </a:r>
            <a:endParaRPr lang="hu-HU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651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450"/>
            <a:ext cx="1728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1"/>
          <p:cNvSpPr txBox="1">
            <a:spLocks/>
          </p:cNvSpPr>
          <p:nvPr/>
        </p:nvSpPr>
        <p:spPr bwMode="auto">
          <a:xfrm>
            <a:off x="624394" y="2132856"/>
            <a:ext cx="7972930" cy="324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alt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Takarmányozás: N-bevitel (a bevitt takarmány nyersfehérje tartalma)</a:t>
            </a:r>
          </a:p>
          <a:p>
            <a:pPr algn="just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alt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Tartásmód és trágyakezelés: </a:t>
            </a:r>
          </a:p>
          <a:p>
            <a:pPr algn="just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alt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Trágyakezelés, </a:t>
            </a:r>
            <a:r>
              <a:rPr lang="hu-HU" altLang="hu-HU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-tárolás</a:t>
            </a:r>
            <a:r>
              <a:rPr lang="hu-HU" alt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módja, százalékos megoszlás</a:t>
            </a:r>
          </a:p>
          <a:p>
            <a:pPr algn="just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alt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Szerves trágyák összetételének meghatározása	</a:t>
            </a:r>
          </a:p>
          <a:p>
            <a:pPr algn="just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alt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Emisszió csökkentési technológiák (pl.: trágyatárolók fedése, kijuttatáskor alkalmazott technológiák, biogáz hasznosítás stb.)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endParaRPr lang="hu-HU" altLang="hu-HU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endParaRPr lang="hu-HU" altLang="hu-HU" sz="16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endParaRPr lang="hu-HU" altLang="hu-HU" sz="16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endParaRPr lang="hu-HU" altLang="hu-HU" sz="16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>
          <a:xfrm>
            <a:off x="1216025" y="1412776"/>
            <a:ext cx="6696075" cy="5603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bg2">
                    <a:lumMod val="50000"/>
                  </a:schemeClr>
                </a:solidFill>
              </a:rPr>
              <a:t>Kutatások folytatása</a:t>
            </a:r>
            <a:endParaRPr lang="hu-HU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651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450"/>
            <a:ext cx="1728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1"/>
          <p:cNvSpPr txBox="1">
            <a:spLocks/>
          </p:cNvSpPr>
          <p:nvPr/>
        </p:nvSpPr>
        <p:spPr bwMode="auto">
          <a:xfrm>
            <a:off x="468313" y="2132856"/>
            <a:ext cx="81915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alt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Tartamkísérletek: Különböző növényfajok fajtáinak tipizálása a vetésforgóra, a nitrát-mérleg javítása, a nitrát-hasznosulás, a talajtermékenység fenntartása és </a:t>
            </a:r>
            <a:r>
              <a:rPr lang="hu-HU" alt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fejlesztése.</a:t>
            </a:r>
            <a:endParaRPr lang="hu-HU" altLang="hu-H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altLang="hu-H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Talajdegradációs</a:t>
            </a:r>
            <a:r>
              <a:rPr lang="hu-HU" alt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(TDR) </a:t>
            </a:r>
            <a:r>
              <a:rPr lang="hu-HU" altLang="hu-H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monitoringrendszer</a:t>
            </a:r>
            <a:r>
              <a:rPr lang="hu-HU" alt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altLang="hu-H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talajdegradációs</a:t>
            </a:r>
            <a:r>
              <a:rPr lang="hu-HU" alt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folyamatok meghatározása eltérő gazdálkodási módok következtében (környezeti terhelések számszerűsíthetősége) pl.: N felhalmozódás, nehézfém megjelenés, káros </a:t>
            </a:r>
            <a:r>
              <a:rPr lang="hu-HU" alt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tömörödöttség.</a:t>
            </a:r>
            <a:endParaRPr lang="hu-HU" altLang="hu-H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endParaRPr lang="hu-HU" altLang="hu-HU" sz="16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endParaRPr lang="hu-HU" altLang="hu-HU" sz="16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endParaRPr lang="hu-HU" altLang="hu-HU" sz="16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endParaRPr lang="hu-HU" altLang="hu-HU" sz="16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854968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Trágyakezelés, mint kulcskérdés a tápanyag-gazdálkodásban</a:t>
            </a:r>
            <a:endParaRPr lang="hu-HU" sz="28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23528" y="2056308"/>
            <a:ext cx="8496944" cy="4824536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endParaRPr lang="hu-HU" sz="2600" dirty="0" smtClean="0">
              <a:solidFill>
                <a:prstClr val="black"/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hu-HU" sz="2600" dirty="0" smtClean="0">
                <a:solidFill>
                  <a:prstClr val="black"/>
                </a:solidFill>
              </a:rPr>
              <a:t>Növekvő szerves trágya felhasználás lenne optimális a növénytermesztésben a talajok szempontjából</a:t>
            </a:r>
            <a:r>
              <a:rPr lang="hu-HU" sz="26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endParaRPr lang="hu-HU" sz="2600" dirty="0" smtClean="0">
              <a:solidFill>
                <a:prstClr val="black"/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hu-HU" sz="2600" dirty="0" smtClean="0">
                <a:solidFill>
                  <a:prstClr val="black"/>
                </a:solidFill>
              </a:rPr>
              <a:t>A </a:t>
            </a:r>
            <a:r>
              <a:rPr lang="hu-HU" sz="2600" dirty="0">
                <a:solidFill>
                  <a:prstClr val="black"/>
                </a:solidFill>
              </a:rPr>
              <a:t>trágyakezelés és komposztálás optimalizálása az N megőrzése </a:t>
            </a:r>
            <a:r>
              <a:rPr lang="hu-HU" sz="2600" dirty="0" smtClean="0">
                <a:solidFill>
                  <a:prstClr val="black"/>
                </a:solidFill>
              </a:rPr>
              <a:t>és az </a:t>
            </a:r>
            <a:r>
              <a:rPr lang="hu-HU" sz="2600" dirty="0">
                <a:solidFill>
                  <a:prstClr val="black"/>
                </a:solidFill>
              </a:rPr>
              <a:t>ammónia-kibocsátás visszafogása érdekében</a:t>
            </a:r>
            <a:r>
              <a:rPr lang="hu-HU" sz="2600" dirty="0" smtClean="0">
                <a:solidFill>
                  <a:prstClr val="black"/>
                </a:solidFill>
              </a:rPr>
              <a:t>.</a:t>
            </a:r>
            <a:endParaRPr lang="hu-HU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/>
          <a:lstStyle/>
          <a:p>
            <a:r>
              <a:rPr lang="hu-HU" b="1" dirty="0"/>
              <a:t>K</a:t>
            </a:r>
            <a:r>
              <a:rPr lang="hu-HU" b="1" dirty="0" smtClean="0"/>
              <a:t>ormányzati </a:t>
            </a:r>
            <a:r>
              <a:rPr lang="hu-HU" b="1" dirty="0" smtClean="0"/>
              <a:t>eszközök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824536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hu-HU" dirty="0">
                <a:solidFill>
                  <a:prstClr val="black"/>
                </a:solidFill>
              </a:rPr>
              <a:t>Kölcsönös </a:t>
            </a:r>
            <a:r>
              <a:rPr lang="hu-HU" dirty="0" smtClean="0">
                <a:solidFill>
                  <a:prstClr val="black"/>
                </a:solidFill>
              </a:rPr>
              <a:t>Megfeleltetés (KM): </a:t>
            </a:r>
            <a:r>
              <a:rPr lang="hu-HU" dirty="0">
                <a:solidFill>
                  <a:prstClr val="black"/>
                </a:solidFill>
              </a:rPr>
              <a:t>Helyes Mezőgazdasági és Környezeti </a:t>
            </a:r>
            <a:r>
              <a:rPr lang="hu-HU" dirty="0" smtClean="0">
                <a:solidFill>
                  <a:prstClr val="black"/>
                </a:solidFill>
              </a:rPr>
              <a:t>Állapot (HMKÁ)</a:t>
            </a:r>
            <a:r>
              <a:rPr lang="hu-HU" dirty="0" smtClean="0">
                <a:solidFill>
                  <a:prstClr val="black"/>
                </a:solidFill>
              </a:rPr>
              <a:t>, Jogszabályban Foglalt Gazdálkodási Követelmények (JFGK)</a:t>
            </a:r>
            <a:endParaRPr lang="hu-HU" dirty="0">
              <a:solidFill>
                <a:prstClr val="black"/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hu-HU" dirty="0" smtClean="0">
                <a:solidFill>
                  <a:prstClr val="black"/>
                </a:solidFill>
              </a:rPr>
              <a:t>Zöldítés</a:t>
            </a:r>
            <a:endParaRPr lang="hu-HU" dirty="0">
              <a:solidFill>
                <a:prstClr val="black"/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hu-HU" dirty="0" smtClean="0">
                <a:solidFill>
                  <a:prstClr val="black"/>
                </a:solidFill>
              </a:rPr>
              <a:t>Nitrát irányelv alkalmazása</a:t>
            </a:r>
          </a:p>
          <a:p>
            <a:pPr algn="just">
              <a:buFont typeface="Arial" charset="0"/>
              <a:buChar char="•"/>
              <a:defRPr/>
            </a:pPr>
            <a:r>
              <a:rPr lang="hu-HU" dirty="0" smtClean="0">
                <a:solidFill>
                  <a:prstClr val="black"/>
                </a:solidFill>
              </a:rPr>
              <a:t>Víz Keretirányelv</a:t>
            </a:r>
            <a:endParaRPr lang="hu-H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-108520" y="764704"/>
            <a:ext cx="9073008" cy="854968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Helyes Mezőgazdasági és Környezeti Állapot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HMKÁ esetében három előírás tartozik a talaj </a:t>
            </a:r>
            <a:r>
              <a:rPr lang="hu-HU" b="1" dirty="0" smtClean="0"/>
              <a:t>megóvásának </a:t>
            </a:r>
            <a:r>
              <a:rPr lang="hu-HU" b="1" dirty="0" smtClean="0"/>
              <a:t>kérdésköréhez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HMKÁ 4 Minimális </a:t>
            </a:r>
            <a:r>
              <a:rPr lang="hu-HU" b="1" dirty="0"/>
              <a:t>talajborítás</a:t>
            </a:r>
            <a:r>
              <a:rPr lang="hu-HU" dirty="0"/>
              <a:t>ra vonatkozó előírások:</a:t>
            </a:r>
          </a:p>
          <a:p>
            <a:r>
              <a:rPr lang="hu-HU" dirty="0"/>
              <a:t>4.1. Fenn kell tartani a minimális talajborítást a nyári és őszi betakarítású kultúrák lekerülése után,</a:t>
            </a:r>
          </a:p>
          <a:p>
            <a:r>
              <a:rPr lang="hu-HU" dirty="0"/>
              <a:t>4.1.1. őszi kultúra vetésével, vagy</a:t>
            </a:r>
          </a:p>
          <a:p>
            <a:r>
              <a:rPr lang="hu-HU" dirty="0"/>
              <a:t>4.1.2. a tarló október 30-ig történő megőrzésével vagy legfeljebb sekély tarlóhántás és ápolás, illetve </a:t>
            </a:r>
            <a:r>
              <a:rPr lang="hu-HU" dirty="0" err="1"/>
              <a:t>középmély</a:t>
            </a:r>
            <a:r>
              <a:rPr lang="hu-HU" dirty="0"/>
              <a:t>, vagy mély talajlazítás elvégzésével,</a:t>
            </a:r>
          </a:p>
          <a:p>
            <a:r>
              <a:rPr lang="hu-HU" dirty="0"/>
              <a:t>4.1.3. másodvetésű takarónövény termesztésével.</a:t>
            </a:r>
          </a:p>
          <a:p>
            <a:endParaRPr lang="hu-HU" dirty="0"/>
          </a:p>
          <a:p>
            <a:pPr algn="just">
              <a:buFont typeface="Arial" charset="0"/>
              <a:buChar char="•"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2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-108520" y="764704"/>
            <a:ext cx="9073008" cy="854968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Helyes Mezőgazdasági és Környezeti Állapot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HMKÁ 5. </a:t>
            </a:r>
            <a:r>
              <a:rPr lang="hu-HU" b="1" dirty="0"/>
              <a:t>Erózió</a:t>
            </a:r>
            <a:r>
              <a:rPr lang="hu-HU" dirty="0"/>
              <a:t> </a:t>
            </a:r>
            <a:r>
              <a:rPr lang="hu-HU" b="1" dirty="0"/>
              <a:t>korlátozására</a:t>
            </a:r>
            <a:r>
              <a:rPr lang="hu-HU" dirty="0"/>
              <a:t> vonatkozó </a:t>
            </a:r>
            <a:r>
              <a:rPr lang="hu-HU" dirty="0" smtClean="0"/>
              <a:t>termőhely-specifikus minimális </a:t>
            </a:r>
            <a:r>
              <a:rPr lang="hu-HU" dirty="0"/>
              <a:t>földgazdálkodással kapcsolatos előírások:</a:t>
            </a:r>
          </a:p>
          <a:p>
            <a:r>
              <a:rPr lang="hu-HU" dirty="0"/>
              <a:t>5.1. </a:t>
            </a:r>
            <a:r>
              <a:rPr lang="hu-HU" dirty="0" smtClean="0"/>
              <a:t>	12</a:t>
            </a:r>
            <a:r>
              <a:rPr lang="hu-HU" dirty="0"/>
              <a:t>%-nál nagyobb lejtésű területen az alábbi kultúrák termesztése tilos: dohány, cukorrépa, takarmányrépa, burgonya, csicsóka,</a:t>
            </a:r>
          </a:p>
          <a:p>
            <a:r>
              <a:rPr lang="hu-HU" dirty="0"/>
              <a:t>5.2. erózió ellen kialakított teraszok megőrzése kötelező szőlőültetvények esetében</a:t>
            </a:r>
            <a:r>
              <a:rPr lang="hu-HU" dirty="0" smtClean="0"/>
              <a:t>.</a:t>
            </a:r>
          </a:p>
          <a:p>
            <a:r>
              <a:rPr lang="hu-HU" dirty="0"/>
              <a:t> </a:t>
            </a:r>
          </a:p>
          <a:p>
            <a:pPr algn="just">
              <a:buFont typeface="Arial" charset="0"/>
              <a:buChar char="•"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34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-108520" y="764704"/>
            <a:ext cx="9073008" cy="854968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Helyes Mezőgazdasági és Környezeti Állapot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3924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7400" dirty="0" smtClean="0"/>
              <a:t>HMKÁ </a:t>
            </a:r>
            <a:r>
              <a:rPr lang="hu-HU" sz="7400" dirty="0"/>
              <a:t>6. </a:t>
            </a:r>
            <a:r>
              <a:rPr lang="hu-HU" sz="7400" b="1" dirty="0"/>
              <a:t>A talaj szervesanyag-tartalmának fenntartására vonatkozó előírások:</a:t>
            </a:r>
          </a:p>
          <a:p>
            <a:r>
              <a:rPr lang="hu-HU" sz="7400" dirty="0"/>
              <a:t>6.1. Vetésváltásra vonatkozó követelmények:</a:t>
            </a:r>
          </a:p>
          <a:p>
            <a:r>
              <a:rPr lang="hu-HU" sz="7400" dirty="0"/>
              <a:t>6.1.1. önmaguk után ugyanazon a területen nem termeszthető növények: burgonya, napraforgó, káposztarepce, szójabab, cukorrépa, olajtök, dinnye;</a:t>
            </a:r>
          </a:p>
          <a:p>
            <a:r>
              <a:rPr lang="hu-HU" sz="7400" dirty="0"/>
              <a:t>6.1.2. egymás után két évig termeszthető: rozs, búza, </a:t>
            </a:r>
            <a:r>
              <a:rPr lang="hu-HU" sz="7400" dirty="0" err="1"/>
              <a:t>tritikálé</a:t>
            </a:r>
            <a:r>
              <a:rPr lang="hu-HU" sz="7400" dirty="0"/>
              <a:t>, árpa, zab, cirokfélék, tökre oltott dinnye;</a:t>
            </a:r>
          </a:p>
          <a:p>
            <a:r>
              <a:rPr lang="hu-HU" sz="7400" dirty="0"/>
              <a:t>6.1.3. egymás után legfeljebb három évig termeszthető: dohány, valamint az összes kukoricafajta, a vetőmag célra termesztett hibridkukorica kivételével;</a:t>
            </a:r>
          </a:p>
          <a:p>
            <a:r>
              <a:rPr lang="hu-HU" sz="7400" dirty="0"/>
              <a:t>6.1.4. egymás után legfeljebb négy évig termeszthető: vetőmag termesztés céljából hibridkukorica;</a:t>
            </a:r>
          </a:p>
          <a:p>
            <a:r>
              <a:rPr lang="hu-HU" sz="7400" dirty="0"/>
              <a:t>6.1.5. minden egyéb növény több évig termeszthető önmaga után.</a:t>
            </a:r>
          </a:p>
          <a:p>
            <a:r>
              <a:rPr lang="hu-HU" sz="7400" dirty="0"/>
              <a:t>6.2. Tarló, nád, növényi maradvány valamint gyepek égetése tilos, kivéve, ha erre növény-egészségügyi okokból van szükség.</a:t>
            </a:r>
          </a:p>
          <a:p>
            <a:pPr marL="0" indent="0">
              <a:buNone/>
            </a:pPr>
            <a:endParaRPr lang="hu-HU" dirty="0"/>
          </a:p>
          <a:p>
            <a:pPr algn="just">
              <a:buFont typeface="Arial" charset="0"/>
              <a:buChar char="•"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6709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>
            <a:normAutofit/>
          </a:bodyPr>
          <a:lstStyle/>
          <a:p>
            <a:r>
              <a:rPr lang="hu-HU" b="1" dirty="0" smtClean="0"/>
              <a:t>Talajerózió kezelése a </a:t>
            </a:r>
            <a:r>
              <a:rPr lang="hu-HU" b="1" dirty="0" err="1" smtClean="0"/>
              <a:t>KM-ben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824536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hu-HU" sz="2200" dirty="0"/>
              <a:t>2013-as évtől kezdve új elem volt a Kölcsönös Megfeleltetés rendszerében, hogy az erózió megakadályozása érdekében 2%-nál meredekebb lejtésű területen olyan művelési módot kell alkalmazni, amely elősegíti a csapadékvizek talajba jutását (pl. lejtővel párhuzamos talajművelés). </a:t>
            </a:r>
            <a:endParaRPr lang="hu-HU" sz="2200" dirty="0" smtClean="0"/>
          </a:p>
          <a:p>
            <a:pPr algn="just">
              <a:defRPr/>
            </a:pPr>
            <a:r>
              <a:rPr lang="hu-HU" sz="2400" dirty="0"/>
              <a:t>JFGK 4. pont keretében került meghatározásra a lejtős területek tápanyag-utánpótlásáról szóló előírás, mely szerint a 12%-nál meredekebb lejtésű területre műtrágya és szerves trágya csak a jogszabályi feltételek mellett alkalmazható </a:t>
            </a:r>
            <a:endParaRPr lang="hu-HU" sz="2400" dirty="0" smtClean="0"/>
          </a:p>
          <a:p>
            <a:pPr algn="just">
              <a:defRPr/>
            </a:pPr>
            <a:r>
              <a:rPr lang="hu-HU" sz="2400" dirty="0"/>
              <a:t>A műtrágyát 12%-nál nagyobb lejtőn haladéktalanul be kell dolgozni, amit az ellenőr a terület szemrevételezésével ellenőriz), illetve 17%-nál meredekebb lejtésű területre trágya nem juttatható ki.</a:t>
            </a:r>
          </a:p>
          <a:p>
            <a:pPr algn="just">
              <a:defRPr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7626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400" b="1" dirty="0" smtClean="0">
                <a:solidFill>
                  <a:srgbClr val="A2906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Zöldítés</a:t>
            </a:r>
            <a:endParaRPr lang="hu-HU" altLang="hu-HU" sz="3400" b="1" dirty="0" smtClean="0">
              <a:solidFill>
                <a:srgbClr val="A2906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52528"/>
          </a:xfrm>
        </p:spPr>
        <p:txBody>
          <a:bodyPr>
            <a:normAutofit lnSpcReduction="10000"/>
          </a:bodyPr>
          <a:lstStyle/>
          <a:p>
            <a:pPr marL="266700" indent="-177800" algn="just">
              <a:buFontTx/>
              <a:buChar char="•"/>
              <a:defRPr/>
            </a:pP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Kötelező a tagállam és a gazdák számára is</a:t>
            </a: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, a közvetlen kifizetési nemzeti keretösszeg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30%-</a:t>
            </a: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a (a zöldítés is átalánytámogatás, értéke minden termelőnél egyforma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!!).</a:t>
            </a:r>
            <a:endParaRPr lang="hu-HU" sz="2100" dirty="0">
              <a:latin typeface="Times New Roman" pitchFamily="18" charset="0"/>
              <a:cs typeface="Times New Roman" pitchFamily="18" charset="0"/>
            </a:endParaRPr>
          </a:p>
          <a:p>
            <a:pPr marL="266700" indent="-177800" algn="just">
              <a:buFontTx/>
              <a:buChar char="•"/>
              <a:defRPr/>
            </a:pP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Általános érvényű (kivéve kisgazdálkodók) minden gazdálkodó számára, évenkénti és nem szerződéses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formájú.</a:t>
            </a:r>
            <a:endParaRPr lang="hu-HU" sz="2100" dirty="0">
              <a:latin typeface="Times New Roman" pitchFamily="18" charset="0"/>
              <a:cs typeface="Times New Roman" pitchFamily="18" charset="0"/>
            </a:endParaRPr>
          </a:p>
          <a:p>
            <a:pPr marL="266700" indent="-177800" algn="just">
              <a:buFontTx/>
              <a:buChar char="•"/>
              <a:defRPr/>
            </a:pP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 A kölcsönös megfeleltetés követelményein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túlmutat.</a:t>
            </a:r>
          </a:p>
          <a:p>
            <a:pPr marL="266700" indent="-177800" algn="just">
              <a:buFontTx/>
              <a:buChar char="•"/>
              <a:defRPr/>
            </a:pP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ökológiai tanúsítvánnyal </a:t>
            </a: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rendelkező és az átállás alatt lévő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területek </a:t>
            </a: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automatikusan jogosultak a zöldítés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támogatásra.</a:t>
            </a:r>
          </a:p>
          <a:p>
            <a:pPr marL="266700" indent="-177800" algn="just">
              <a:buFontTx/>
              <a:buChar char="•"/>
              <a:defRPr/>
            </a:pPr>
            <a:endParaRPr lang="hu-HU" sz="2100" b="1" dirty="0">
              <a:latin typeface="Times New Roman" pitchFamily="18" charset="0"/>
              <a:cs typeface="Times New Roman" pitchFamily="18" charset="0"/>
            </a:endParaRPr>
          </a:p>
          <a:p>
            <a:pPr marL="88900" algn="just">
              <a:defRPr/>
            </a:pPr>
            <a:r>
              <a:rPr lang="hu-HU" sz="2100" b="1" u="sng" dirty="0" smtClean="0">
                <a:latin typeface="Times New Roman" pitchFamily="18" charset="0"/>
                <a:cs typeface="Times New Roman" pitchFamily="18" charset="0"/>
              </a:rPr>
              <a:t>Feltételei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8900" algn="just">
              <a:defRPr/>
            </a:pPr>
            <a:endParaRPr lang="hu-HU" sz="500" dirty="0">
              <a:latin typeface="Times New Roman" pitchFamily="18" charset="0"/>
              <a:cs typeface="Times New Roman" pitchFamily="18" charset="0"/>
            </a:endParaRPr>
          </a:p>
          <a:p>
            <a:pPr marL="811213" lvl="2" indent="-179388" algn="just">
              <a:buFont typeface="Times New Roman" pitchFamily="18" charset="0"/>
              <a:buChar char="-"/>
              <a:defRPr/>
            </a:pP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tárgyévben termesztett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növények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diverzifikálása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2100" dirty="0">
              <a:latin typeface="Times New Roman" pitchFamily="18" charset="0"/>
              <a:cs typeface="Times New Roman" pitchFamily="18" charset="0"/>
            </a:endParaRPr>
          </a:p>
          <a:p>
            <a:pPr marL="811213" lvl="2" indent="-179388" algn="just">
              <a:buFont typeface="Times New Roman" pitchFamily="18" charset="0"/>
              <a:buChar char="-"/>
              <a:defRPr/>
            </a:pP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állandó gyepek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fenntartása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2100" dirty="0">
              <a:latin typeface="Times New Roman" pitchFamily="18" charset="0"/>
              <a:cs typeface="Times New Roman" pitchFamily="18" charset="0"/>
            </a:endParaRPr>
          </a:p>
          <a:p>
            <a:pPr marL="811213" lvl="2" indent="-179388" algn="just">
              <a:buFont typeface="Times New Roman" pitchFamily="18" charset="0"/>
              <a:buChar char="-"/>
              <a:defRPr/>
            </a:pP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ökológiai célterület fenntartása </a:t>
            </a: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(támogatásra jogosult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szántóterület nagysága szerint).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4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Zöldítés – </a:t>
            </a:r>
            <a:r>
              <a:rPr lang="hu-HU" altLang="hu-HU" sz="3200" b="1" dirty="0">
                <a:solidFill>
                  <a:srgbClr val="A29061"/>
                </a:solidFill>
              </a:rPr>
              <a:t>ö</a:t>
            </a:r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kológiai célterületek</a:t>
            </a:r>
            <a:endParaRPr lang="hu-HU" altLang="hu-HU" dirty="0" smtClean="0"/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968552"/>
          </a:xfrm>
        </p:spPr>
        <p:txBody>
          <a:bodyPr>
            <a:noAutofit/>
          </a:bodyPr>
          <a:lstStyle/>
          <a:p>
            <a:pPr marL="185738" lvl="1" indent="-174625">
              <a:buFont typeface="Arial" pitchFamily="34" charset="0"/>
              <a:buNone/>
            </a:pPr>
            <a:r>
              <a:rPr lang="hu-HU" alt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Magyarországon elszámolható ökológiai célterületek (</a:t>
            </a:r>
            <a:r>
              <a:rPr lang="hu-HU" altLang="hu-H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EFA-területek</a:t>
            </a:r>
            <a:r>
              <a:rPr lang="hu-HU" alt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parlagon hagyott földterület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termesztésből kivont terület, ahol a HMKÁ követelményei teljesülnek;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teraszok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altLang="hu-H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Mo.-n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szántóterületen nem jellemző;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tájképi elemek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(1) fás szárú növényzettel borított sávok; (2) elszigetelten álló fák; (3) fasor; (4) fa- és bokorcsoport; (5) táblaszegély; (6) tavak; (7) vizes árkok; 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védelmi sávok: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HMKÁ jogszabályban meghatározott védelmi sávok ismertethetőek el ökológiai célterületként.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agrár-erdészeti hektárok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Az </a:t>
            </a:r>
            <a:r>
              <a:rPr lang="hu-HU" altLang="hu-H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EMVA-ból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finanszírozott támogatással létrehozott agrár-erdészeti hektárok.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erdőszélek: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Olyan min. 1 és </a:t>
            </a:r>
            <a:r>
              <a:rPr lang="hu-HU" altLang="hu-H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10 m közötti, erdővel határos támogatható sávok, melyeken végezhető mezőgazdasági termelés.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rövid vágásfordulójú fás szárú energetikai ültetvénnyel beültetett területek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amelyeken nem használnak ásványi műtrágyát és/vagy növényvédő szereket; 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h) egyes erdősített területek: EMVA támogatásból erdősített területek; 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ökológiai jelentőségű másodvetés: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Olyan másodvetés, melyet különböző növényfajok magkeverékének vetésével hoztak létre;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nitrogénmegkötő növényekkel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beültetett területek;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/>
          <a:lstStyle/>
          <a:p>
            <a:r>
              <a:rPr lang="hu-HU" sz="3600" b="1" dirty="0">
                <a:solidFill>
                  <a:srgbClr val="EEECE1">
                    <a:lumMod val="50000"/>
                  </a:srgbClr>
                </a:solidFill>
              </a:rPr>
              <a:t>Termőföld, mint természeti erőforrás </a:t>
            </a:r>
            <a:r>
              <a:rPr lang="hu-HU" b="1" dirty="0" smtClean="0"/>
              <a:t>II.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600" dirty="0" smtClean="0"/>
          </a:p>
          <a:p>
            <a:pPr marL="0" indent="0" algn="just">
              <a:buNone/>
            </a:pPr>
            <a:r>
              <a:rPr lang="hu-HU" sz="2600" dirty="0" smtClean="0"/>
              <a:t>Mivel </a:t>
            </a:r>
            <a:r>
              <a:rPr lang="hu-HU" sz="2600" dirty="0"/>
              <a:t>a talajképződés rendkívül lassú folyamat, </a:t>
            </a:r>
            <a:r>
              <a:rPr lang="hu-HU" sz="2600" dirty="0" smtClean="0"/>
              <a:t>a </a:t>
            </a:r>
            <a:r>
              <a:rPr lang="hu-HU" sz="2600" dirty="0"/>
              <a:t>talaj alapvetően nem </a:t>
            </a:r>
            <a:r>
              <a:rPr lang="hu-HU" sz="2600" dirty="0" smtClean="0"/>
              <a:t>megújuló </a:t>
            </a:r>
            <a:r>
              <a:rPr lang="hu-HU" sz="2600" dirty="0"/>
              <a:t>vagy </a:t>
            </a:r>
            <a:r>
              <a:rPr lang="hu-HU" sz="2600" dirty="0" smtClean="0"/>
              <a:t>feltételesen </a:t>
            </a:r>
            <a:r>
              <a:rPr lang="hu-HU" sz="2600" dirty="0"/>
              <a:t>megújuló természeti </a:t>
            </a:r>
            <a:r>
              <a:rPr lang="hu-HU" sz="2600" dirty="0" smtClean="0"/>
              <a:t>erőforrásnak tekintendő.</a:t>
            </a:r>
          </a:p>
          <a:p>
            <a:endParaRPr lang="hu-HU" sz="2000" dirty="0" smtClean="0"/>
          </a:p>
          <a:p>
            <a:pPr marL="0" indent="0">
              <a:buNone/>
            </a:pPr>
            <a:r>
              <a:rPr lang="hu-HU" sz="2600" dirty="0" smtClean="0"/>
              <a:t>„</a:t>
            </a:r>
            <a:r>
              <a:rPr lang="hu-HU" sz="2600" i="1" dirty="0" smtClean="0"/>
              <a:t>Rosszul megválasztott talajművelési módszerrel rövid időn belül tönkre tehetjük, ami több ezer éves folyamat eredménye</a:t>
            </a:r>
            <a:r>
              <a:rPr lang="hu-HU" sz="2600" dirty="0" smtClean="0"/>
              <a:t>.”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504816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/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Agrár-környezetgazdálkodás</a:t>
            </a:r>
            <a:endParaRPr lang="hu-HU" altLang="hu-HU" dirty="0" smtClean="0"/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968552"/>
          </a:xfrm>
        </p:spPr>
        <p:txBody>
          <a:bodyPr>
            <a:noAutofit/>
          </a:bodyPr>
          <a:lstStyle/>
          <a:p>
            <a:pPr marL="468313" lvl="1" indent="-457200">
              <a:buFont typeface="Arial" pitchFamily="34" charset="0"/>
              <a:buChar char="•"/>
            </a:pPr>
            <a:r>
              <a:rPr lang="hu-HU" altLang="hu-HU" sz="2600" dirty="0" smtClean="0">
                <a:solidFill>
                  <a:srgbClr val="000000"/>
                </a:solidFill>
              </a:rPr>
              <a:t>Agrár-környezetvédelem </a:t>
            </a:r>
            <a:r>
              <a:rPr lang="hu-HU" altLang="hu-HU" sz="2600" dirty="0">
                <a:solidFill>
                  <a:srgbClr val="000000"/>
                </a:solidFill>
              </a:rPr>
              <a:t>az 1992. évi </a:t>
            </a:r>
            <a:r>
              <a:rPr lang="hu-HU" altLang="hu-HU" sz="2600" dirty="0" smtClean="0">
                <a:solidFill>
                  <a:srgbClr val="000000"/>
                </a:solidFill>
              </a:rPr>
              <a:t>reform óta része az EU Közös Agrárpolitikájának.</a:t>
            </a:r>
          </a:p>
          <a:p>
            <a:pPr marL="468313" lvl="1" indent="-457200" algn="just">
              <a:buFont typeface="Arial" pitchFamily="34" charset="0"/>
              <a:buChar char="•"/>
            </a:pPr>
            <a:r>
              <a:rPr lang="hu-HU" altLang="hu-HU" sz="2600" dirty="0" smtClean="0">
                <a:solidFill>
                  <a:srgbClr val="000000"/>
                </a:solidFill>
              </a:rPr>
              <a:t>Az </a:t>
            </a:r>
            <a:r>
              <a:rPr lang="hu-HU" altLang="hu-HU" sz="2600" dirty="0">
                <a:solidFill>
                  <a:srgbClr val="000000"/>
                </a:solidFill>
              </a:rPr>
              <a:t>EU-ban a támogatások iránya nem elsősorban a kedvezőtlen talajadottságú, gyenge termőképességű területek intenzív termelésre való alkalmassá tétele, hanem egyrészt a talajállapot megőrzése, másik oldalról pedig az adott területi adottságokhoz való igazodás, a fenntarthatóság, és a környezettudatosság felé mutat. </a:t>
            </a:r>
            <a:endParaRPr lang="hu-HU" altLang="hu-HU" sz="2600" dirty="0" smtClean="0">
              <a:solidFill>
                <a:srgbClr val="000000"/>
              </a:solidFill>
            </a:endParaRPr>
          </a:p>
          <a:p>
            <a:pPr marL="468313" lvl="1" indent="-457200" algn="just">
              <a:buFont typeface="Arial" pitchFamily="34" charset="0"/>
              <a:buChar char="•"/>
            </a:pPr>
            <a:r>
              <a:rPr lang="hu-HU" altLang="hu-HU" sz="2600" dirty="0" smtClean="0">
                <a:solidFill>
                  <a:srgbClr val="000000"/>
                </a:solidFill>
              </a:rPr>
              <a:t>Talajjavítás helyett elsősorban talajvédelem, </a:t>
            </a:r>
            <a:r>
              <a:rPr lang="hu-HU" sz="2600" dirty="0"/>
              <a:t>földhasználat váltás </a:t>
            </a:r>
            <a:r>
              <a:rPr lang="hu-HU" sz="2600" dirty="0" smtClean="0"/>
              <a:t>ösztönzése, </a:t>
            </a:r>
            <a:r>
              <a:rPr lang="hu-HU" sz="2600" dirty="0"/>
              <a:t>kedvezőtlenül befolyásoló természeti hátrányok részbeni </a:t>
            </a:r>
            <a:r>
              <a:rPr lang="hu-HU" sz="2600" dirty="0" smtClean="0"/>
              <a:t>ellentételezése. </a:t>
            </a:r>
            <a:endParaRPr lang="hu-HU" altLang="hu-HU" sz="2600" dirty="0" smtClean="0">
              <a:solidFill>
                <a:srgbClr val="0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/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Agrár-környezetgazdálkodás</a:t>
            </a:r>
            <a:endParaRPr lang="hu-HU" altLang="hu-HU" dirty="0" smtClean="0"/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968552"/>
          </a:xfrm>
        </p:spPr>
        <p:txBody>
          <a:bodyPr>
            <a:noAutofit/>
          </a:bodyPr>
          <a:lstStyle/>
          <a:p>
            <a:pPr marL="468313" lvl="1" indent="-457200">
              <a:buFont typeface="Arial" pitchFamily="34" charset="0"/>
              <a:buChar char="•"/>
            </a:pPr>
            <a:r>
              <a:rPr lang="hu-HU" altLang="hu-HU" sz="2600" dirty="0" smtClean="0">
                <a:solidFill>
                  <a:srgbClr val="000000"/>
                </a:solidFill>
              </a:rPr>
              <a:t>2009-2014 között </a:t>
            </a:r>
            <a:r>
              <a:rPr lang="hu-HU" altLang="hu-HU" sz="2600" dirty="0">
                <a:solidFill>
                  <a:srgbClr val="000000"/>
                </a:solidFill>
              </a:rPr>
              <a:t>közel 15.000 gazdálkodó részesült AKG támogatásban több mint 1.173.000 hektár területen. </a:t>
            </a:r>
            <a:endParaRPr lang="hu-HU" altLang="hu-HU" sz="2600" dirty="0" smtClean="0">
              <a:solidFill>
                <a:srgbClr val="000000"/>
              </a:solidFill>
            </a:endParaRPr>
          </a:p>
          <a:p>
            <a:pPr marL="468313" lvl="1" indent="-457200">
              <a:buFont typeface="Arial" pitchFamily="34" charset="0"/>
              <a:buChar char="•"/>
            </a:pPr>
            <a:r>
              <a:rPr lang="hu-HU" altLang="hu-HU" sz="2600" dirty="0" smtClean="0">
                <a:solidFill>
                  <a:srgbClr val="000000"/>
                </a:solidFill>
              </a:rPr>
              <a:t>Ez </a:t>
            </a:r>
            <a:r>
              <a:rPr lang="hu-HU" altLang="hu-HU" sz="2600" dirty="0">
                <a:solidFill>
                  <a:srgbClr val="000000"/>
                </a:solidFill>
              </a:rPr>
              <a:t>több mint háromnegyed millió hektár szántóföldi növénytermesztéssel, 350.000 hektár legeltetéssel, vagy kaszálással, valamint több mint 75.000 hektár szőlő- és gyümölcstermesztéssel érintett terület bevonását jelentette a környezetkímélő célprogramokba. </a:t>
            </a:r>
            <a:endParaRPr lang="hu-HU" altLang="hu-HU" sz="2600" dirty="0" smtClean="0">
              <a:solidFill>
                <a:srgbClr val="000000"/>
              </a:solidFill>
            </a:endParaRPr>
          </a:p>
          <a:p>
            <a:pPr marL="468313" lvl="1" indent="-457200">
              <a:buFont typeface="Arial" pitchFamily="34" charset="0"/>
              <a:buChar char="•"/>
            </a:pPr>
            <a:r>
              <a:rPr lang="hu-HU" altLang="hu-HU" sz="2600" dirty="0" smtClean="0">
                <a:solidFill>
                  <a:srgbClr val="000000"/>
                </a:solidFill>
              </a:rPr>
              <a:t>Az </a:t>
            </a:r>
            <a:r>
              <a:rPr lang="hu-HU" altLang="hu-HU" sz="2600" dirty="0">
                <a:solidFill>
                  <a:srgbClr val="000000"/>
                </a:solidFill>
              </a:rPr>
              <a:t>intézkedés évi közel 55,6 milliárd forint forrást juttatott az érintettekhez. az </a:t>
            </a:r>
            <a:r>
              <a:rPr lang="hu-HU" altLang="hu-HU" sz="2600" dirty="0" smtClean="0">
                <a:solidFill>
                  <a:srgbClr val="000000"/>
                </a:solidFill>
              </a:rPr>
              <a:t>agrár-környezetgazdálkodásra</a:t>
            </a:r>
          </a:p>
          <a:p>
            <a:pPr marL="468313" lvl="1" indent="-457200">
              <a:buFont typeface="Arial" pitchFamily="34" charset="0"/>
              <a:buChar char="•"/>
            </a:pPr>
            <a:r>
              <a:rPr lang="hu-HU" altLang="hu-HU" sz="2600" dirty="0" smtClean="0">
                <a:solidFill>
                  <a:srgbClr val="000000"/>
                </a:solidFill>
              </a:rPr>
              <a:t>2015-2020 között </a:t>
            </a:r>
            <a:r>
              <a:rPr lang="hu-HU" altLang="hu-HU" sz="2600" dirty="0" err="1" smtClean="0">
                <a:solidFill>
                  <a:srgbClr val="000000"/>
                </a:solidFill>
              </a:rPr>
              <a:t>AKG-ra</a:t>
            </a:r>
            <a:r>
              <a:rPr lang="hu-HU" altLang="hu-HU" sz="2600" dirty="0" smtClean="0">
                <a:solidFill>
                  <a:srgbClr val="000000"/>
                </a:solidFill>
              </a:rPr>
              <a:t> </a:t>
            </a:r>
            <a:r>
              <a:rPr lang="hu-HU" altLang="hu-HU" sz="2600" dirty="0">
                <a:solidFill>
                  <a:srgbClr val="000000"/>
                </a:solidFill>
              </a:rPr>
              <a:t>188,33 Mrd </a:t>
            </a:r>
            <a:r>
              <a:rPr lang="hu-HU" altLang="hu-HU" sz="2600" dirty="0" smtClean="0">
                <a:solidFill>
                  <a:srgbClr val="000000"/>
                </a:solidFill>
              </a:rPr>
              <a:t>Ft, ökológiai gazdálkodásra 62,21 </a:t>
            </a:r>
            <a:r>
              <a:rPr lang="hu-HU" altLang="hu-HU" sz="2600" dirty="0">
                <a:solidFill>
                  <a:srgbClr val="000000"/>
                </a:solidFill>
              </a:rPr>
              <a:t>Mrd Ft </a:t>
            </a:r>
            <a:r>
              <a:rPr lang="hu-HU" altLang="hu-HU" sz="2600" dirty="0" smtClean="0">
                <a:solidFill>
                  <a:srgbClr val="000000"/>
                </a:solidFill>
              </a:rPr>
              <a:t>jut. </a:t>
            </a:r>
            <a:endParaRPr lang="hu-HU" altLang="hu-HU" sz="2600" dirty="0">
              <a:solidFill>
                <a:srgbClr val="000000"/>
              </a:solidFill>
            </a:endParaRPr>
          </a:p>
          <a:p>
            <a:pPr marL="468313" lvl="1" indent="-457200">
              <a:buFont typeface="Arial" pitchFamily="34" charset="0"/>
              <a:buChar char="•"/>
            </a:pPr>
            <a:endParaRPr lang="hu-HU" altLang="hu-HU" sz="2600" dirty="0">
              <a:solidFill>
                <a:srgbClr val="000000"/>
              </a:solidFill>
            </a:endParaRPr>
          </a:p>
          <a:p>
            <a:pPr marL="468313" lvl="1" indent="-457200">
              <a:buFont typeface="Arial" pitchFamily="34" charset="0"/>
              <a:buChar char="•"/>
            </a:pPr>
            <a:endParaRPr lang="hu-HU" altLang="hu-HU" sz="2600" dirty="0" smtClean="0">
              <a:solidFill>
                <a:srgbClr val="0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/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Agrár-környezetgazdálkodás</a:t>
            </a:r>
            <a:endParaRPr lang="hu-HU" altLang="hu-HU" dirty="0" smtClean="0"/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968552"/>
          </a:xfrm>
        </p:spPr>
        <p:txBody>
          <a:bodyPr>
            <a:noAutofit/>
          </a:bodyPr>
          <a:lstStyle/>
          <a:p>
            <a:pPr marL="11113" lvl="1" indent="0">
              <a:buNone/>
            </a:pPr>
            <a:endParaRPr lang="hu-HU" altLang="hu-HU" sz="2600" dirty="0" smtClean="0">
              <a:solidFill>
                <a:srgbClr val="000000"/>
              </a:solidFill>
            </a:endParaRPr>
          </a:p>
          <a:p>
            <a:pPr marL="11113" lvl="1" indent="0">
              <a:buNone/>
            </a:pPr>
            <a:r>
              <a:rPr lang="hu-HU" altLang="hu-HU" sz="3200" u="sng" dirty="0" smtClean="0">
                <a:solidFill>
                  <a:srgbClr val="000000"/>
                </a:solidFill>
              </a:rPr>
              <a:t>1. A </a:t>
            </a:r>
            <a:r>
              <a:rPr lang="hu-HU" altLang="hu-HU" sz="3200" u="sng" dirty="0">
                <a:solidFill>
                  <a:srgbClr val="000000"/>
                </a:solidFill>
              </a:rPr>
              <a:t>talajvédelmet szolgáló célzott </a:t>
            </a:r>
            <a:r>
              <a:rPr lang="hu-HU" altLang="hu-HU" sz="3200" u="sng" dirty="0" smtClean="0">
                <a:solidFill>
                  <a:srgbClr val="000000"/>
                </a:solidFill>
              </a:rPr>
              <a:t>támogatások, </a:t>
            </a:r>
            <a:r>
              <a:rPr lang="hu-HU" altLang="hu-HU" sz="3200" dirty="0" smtClean="0">
                <a:solidFill>
                  <a:srgbClr val="000000"/>
                </a:solidFill>
              </a:rPr>
              <a:t>amely </a:t>
            </a:r>
            <a:r>
              <a:rPr lang="hu-HU" altLang="hu-HU" sz="3200" dirty="0">
                <a:solidFill>
                  <a:srgbClr val="000000"/>
                </a:solidFill>
              </a:rPr>
              <a:t>támogatott tevékenységektől az érintett területeken a tápanyaghiány felszámolását, a talaj fizikai/kémiai állapotának javulását, a talajromlás mértékének csökkenését, a talajtömörödöttség megszűnését, a </a:t>
            </a:r>
            <a:r>
              <a:rPr lang="hu-HU" altLang="hu-HU" sz="3200" dirty="0" err="1">
                <a:solidFill>
                  <a:srgbClr val="000000"/>
                </a:solidFill>
              </a:rPr>
              <a:t>szervesanyag</a:t>
            </a:r>
            <a:r>
              <a:rPr lang="hu-HU" altLang="hu-HU" sz="3200" dirty="0">
                <a:solidFill>
                  <a:srgbClr val="000000"/>
                </a:solidFill>
              </a:rPr>
              <a:t> megőrzését és a talajok vízgazdálkodásának javulását várhatjuk</a:t>
            </a:r>
            <a:r>
              <a:rPr lang="hu-HU" altLang="hu-HU" sz="3200" dirty="0" smtClean="0">
                <a:solidFill>
                  <a:srgbClr val="000000"/>
                </a:solidFill>
              </a:rPr>
              <a:t>.</a:t>
            </a:r>
            <a:endParaRPr lang="hu-HU" altLang="hu-HU" sz="3200" dirty="0">
              <a:solidFill>
                <a:srgbClr val="000000"/>
              </a:solidFill>
            </a:endParaRPr>
          </a:p>
          <a:p>
            <a:pPr marL="525463" lvl="1" indent="-514350">
              <a:buAutoNum type="arabicPeriod"/>
            </a:pPr>
            <a:endParaRPr lang="hu-HU" altLang="hu-HU" sz="3200" dirty="0" smtClean="0">
              <a:solidFill>
                <a:srgbClr val="0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/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Agrár-környezetgazdálkodás</a:t>
            </a:r>
            <a:endParaRPr lang="hu-HU" altLang="hu-HU" dirty="0" smtClean="0"/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968552"/>
          </a:xfrm>
        </p:spPr>
        <p:txBody>
          <a:bodyPr>
            <a:noAutofit/>
          </a:bodyPr>
          <a:lstStyle/>
          <a:p>
            <a:pPr marL="468313" lvl="1" indent="-457200" algn="just">
              <a:buFont typeface="Arial" pitchFamily="34" charset="0"/>
              <a:buChar char="•"/>
            </a:pPr>
            <a:r>
              <a:rPr lang="hu-HU" altLang="hu-HU" sz="2400" b="1" dirty="0">
                <a:solidFill>
                  <a:srgbClr val="000000"/>
                </a:solidFill>
              </a:rPr>
              <a:t>Talaj agrotechnikai műveletekkel történő javítása </a:t>
            </a:r>
            <a:r>
              <a:rPr lang="hu-HU" altLang="hu-HU" sz="2400" dirty="0">
                <a:solidFill>
                  <a:srgbClr val="000000"/>
                </a:solidFill>
              </a:rPr>
              <a:t>(pl. talajlazítás, talajkímélő művelés ösztönzése, forgatás nélküli talajművelés alkalmazása, indokolt esetben a forgatásos talajművelés csökkentése, zöldtrágya növény termesztése, istállótrágya, baktériumtrágya kijuttatása, vetésszerkezet diverzifikációja, szél és vízerózió elleni védelem takarónövények termesztésével, a tavaszi talajtakarás biztosítása, lejtő irányára merőleges művelés </a:t>
            </a:r>
            <a:r>
              <a:rPr lang="hu-HU" altLang="hu-HU" sz="2400" dirty="0" smtClean="0">
                <a:solidFill>
                  <a:srgbClr val="000000"/>
                </a:solidFill>
              </a:rPr>
              <a:t>alkalmazása)</a:t>
            </a:r>
          </a:p>
          <a:p>
            <a:pPr marL="468313" lvl="1" indent="-457200" algn="just">
              <a:buFont typeface="Arial" pitchFamily="34" charset="0"/>
              <a:buChar char="•"/>
            </a:pPr>
            <a:r>
              <a:rPr lang="hu-HU" altLang="hu-HU" sz="2400" b="1" dirty="0" smtClean="0">
                <a:solidFill>
                  <a:srgbClr val="000000"/>
                </a:solidFill>
              </a:rPr>
              <a:t>Talajvédelmet </a:t>
            </a:r>
            <a:r>
              <a:rPr lang="hu-HU" altLang="hu-HU" sz="2400" b="1" dirty="0">
                <a:solidFill>
                  <a:srgbClr val="000000"/>
                </a:solidFill>
              </a:rPr>
              <a:t>célzó gyakorlatok megvalósítása </a:t>
            </a:r>
            <a:r>
              <a:rPr lang="hu-HU" altLang="hu-HU" sz="2400" dirty="0">
                <a:solidFill>
                  <a:srgbClr val="000000"/>
                </a:solidFill>
              </a:rPr>
              <a:t>(pl. talajvizsgálatra alapozott okszerű növénytáplálás, tápanyag-gazdálkodási, földhasználati tervek elkészítése, végrehajtása, talajvédelmi szakirányító bevonása a gazdálkodásba). </a:t>
            </a:r>
          </a:p>
          <a:p>
            <a:pPr marL="468313" lvl="1" indent="-457200" algn="just">
              <a:buFont typeface="Arial" pitchFamily="34" charset="0"/>
              <a:buChar char="•"/>
            </a:pPr>
            <a:endParaRPr lang="hu-HU" altLang="hu-HU" sz="2600" dirty="0" smtClean="0">
              <a:solidFill>
                <a:srgbClr val="0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/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Agrár-környezetgazdálkodás</a:t>
            </a:r>
            <a:endParaRPr lang="hu-HU" altLang="hu-HU" dirty="0" smtClean="0"/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968552"/>
          </a:xfrm>
        </p:spPr>
        <p:txBody>
          <a:bodyPr>
            <a:noAutofit/>
          </a:bodyPr>
          <a:lstStyle/>
          <a:p>
            <a:pPr marL="11113" lvl="1" indent="0">
              <a:buNone/>
            </a:pPr>
            <a:endParaRPr lang="hu-HU" altLang="hu-HU" sz="2600" dirty="0" smtClean="0">
              <a:solidFill>
                <a:srgbClr val="000000"/>
              </a:solidFill>
            </a:endParaRPr>
          </a:p>
          <a:p>
            <a:pPr marL="11113" lvl="1" indent="0">
              <a:buNone/>
            </a:pPr>
            <a:r>
              <a:rPr lang="hu-HU" sz="3200" u="sng" dirty="0" smtClean="0"/>
              <a:t>2</a:t>
            </a:r>
            <a:r>
              <a:rPr lang="hu-HU" sz="3200" u="sng" dirty="0"/>
              <a:t>. Vízvédelmet szolgáló célzott támogatás</a:t>
            </a:r>
            <a:r>
              <a:rPr lang="hu-HU" sz="3200" dirty="0"/>
              <a:t> a vizeket érő szennyezések megakadályozását, a területi vízvisszatartás elősegítését </a:t>
            </a:r>
            <a:r>
              <a:rPr lang="hu-HU" sz="3200" dirty="0" smtClean="0"/>
              <a:t>szolgálja, a </a:t>
            </a:r>
            <a:r>
              <a:rPr lang="hu-HU" sz="3200" dirty="0"/>
              <a:t>víztől függő védett ökoszisztémák állapotának javulása, illetve a vízvisszatartás által az aszály-érzékenység csökkentése várható az érintett </a:t>
            </a:r>
            <a:r>
              <a:rPr lang="hu-HU" sz="3200" dirty="0" smtClean="0"/>
              <a:t>területeken.</a:t>
            </a:r>
            <a:endParaRPr lang="hu-HU" altLang="hu-HU" sz="3200" dirty="0" smtClean="0">
              <a:solidFill>
                <a:srgbClr val="0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/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Agrár-környezetgazdálkodás</a:t>
            </a:r>
            <a:endParaRPr lang="hu-HU" altLang="hu-HU" dirty="0" smtClean="0"/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968552"/>
          </a:xfrm>
        </p:spPr>
        <p:txBody>
          <a:bodyPr>
            <a:noAutofit/>
          </a:bodyPr>
          <a:lstStyle/>
          <a:p>
            <a:pPr marL="468313" lvl="1" indent="-457200">
              <a:buFont typeface="Arial" pitchFamily="34" charset="0"/>
              <a:buChar char="•"/>
            </a:pPr>
            <a:endParaRPr lang="hu-HU" sz="2200" b="1" dirty="0" smtClean="0"/>
          </a:p>
          <a:p>
            <a:pPr marL="468313" lvl="1" indent="-457200">
              <a:buFont typeface="Arial" pitchFamily="34" charset="0"/>
              <a:buChar char="•"/>
            </a:pPr>
            <a:r>
              <a:rPr lang="hu-HU" sz="2600" b="1" dirty="0" smtClean="0"/>
              <a:t>A </a:t>
            </a:r>
            <a:r>
              <a:rPr lang="hu-HU" sz="2600" b="1" dirty="0"/>
              <a:t>beruházási jellegű célzott támogatások </a:t>
            </a:r>
            <a:r>
              <a:rPr lang="hu-HU" sz="2600" dirty="0"/>
              <a:t>között szerepel </a:t>
            </a:r>
            <a:r>
              <a:rPr lang="hu-HU" sz="2600" dirty="0" smtClean="0"/>
              <a:t>erózióvédelmet </a:t>
            </a:r>
            <a:r>
              <a:rPr lang="hu-HU" sz="2600" dirty="0"/>
              <a:t>biztosító létesítmények kialakítása, fejlesztése is (különösen: terasz, sánc, padka, bakhát, rőzsefonat, talajfogó gát, gyepes vagy burkolt levezetők, vízmosások feltöltése), amelyek mérséklik a kijuttatott anyagok lemosódását és hozzájárulnak a földhasználatból származó, erózió eredetű tápanyagterhelés csökkentéséhez. </a:t>
            </a:r>
            <a:endParaRPr lang="hu-HU" sz="2600" dirty="0" smtClean="0"/>
          </a:p>
          <a:p>
            <a:pPr marL="468313" lvl="1" indent="-457200">
              <a:buFont typeface="Arial" pitchFamily="34" charset="0"/>
              <a:buChar char="•"/>
            </a:pPr>
            <a:endParaRPr lang="hu-HU" sz="2600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/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Agrár-környezetgazdálkodás</a:t>
            </a:r>
            <a:endParaRPr lang="hu-HU" altLang="hu-HU" dirty="0" smtClean="0"/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968552"/>
          </a:xfrm>
        </p:spPr>
        <p:txBody>
          <a:bodyPr>
            <a:noAutofit/>
          </a:bodyPr>
          <a:lstStyle/>
          <a:p>
            <a:pPr marL="468313" lvl="1" indent="-457200">
              <a:buFont typeface="Arial" pitchFamily="34" charset="0"/>
              <a:buChar char="•"/>
            </a:pPr>
            <a:r>
              <a:rPr lang="hu-HU" sz="2400" smtClean="0"/>
              <a:t>A </a:t>
            </a:r>
            <a:r>
              <a:rPr lang="hu-HU" sz="2400" b="1" dirty="0" err="1"/>
              <a:t>partmenti</a:t>
            </a:r>
            <a:r>
              <a:rPr lang="hu-HU" sz="2400" b="1" dirty="0"/>
              <a:t> vízvédelmi </a:t>
            </a:r>
            <a:r>
              <a:rPr lang="hu-HU" sz="2400" b="1" dirty="0" err="1"/>
              <a:t>pufferzónák</a:t>
            </a:r>
            <a:r>
              <a:rPr lang="hu-HU" sz="2400" b="1" dirty="0"/>
              <a:t> kialakítása, fejlesztése célú támogatás</a:t>
            </a:r>
            <a:r>
              <a:rPr lang="hu-HU" sz="2400" dirty="0"/>
              <a:t> a vízparti mezőgazdasági területeken növényzettel betelepített védősáv kialakítását célozza a kötelezően előírt zöldítéshez kapcsolódóan, annak területi kiterjesztésével. </a:t>
            </a:r>
            <a:endParaRPr lang="hu-HU" sz="2400" dirty="0" smtClean="0"/>
          </a:p>
          <a:p>
            <a:pPr marL="468313" lvl="1" indent="-457200">
              <a:buFont typeface="Arial" pitchFamily="34" charset="0"/>
              <a:buChar char="•"/>
            </a:pPr>
            <a:endParaRPr lang="hu-HU" sz="2000" dirty="0" smtClean="0"/>
          </a:p>
          <a:p>
            <a:pPr marL="468313" lvl="1" indent="-457200">
              <a:buFont typeface="Arial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b="1" dirty="0"/>
              <a:t>vizes élőhelyek létrehozása célterület </a:t>
            </a:r>
            <a:r>
              <a:rPr lang="hu-HU" sz="2400" dirty="0"/>
              <a:t>a szántóföldi és gyepművelésre alkalmatlan területek kivonásához nyújt támogatást a művelés megváltoztatásával járó vizes élőhelyek területének növelése és fejlesztése, a környezeti terhelés megelőzése, valamint a területi vízvisszatartás növelése érdekében.</a:t>
            </a:r>
            <a:endParaRPr lang="hu-HU" altLang="hu-HU" sz="24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Jogszabályi kapcsolódások – jelenlegi dilemmák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Víz Keretirányelv </a:t>
            </a:r>
            <a:r>
              <a:rPr lang="hu-HU" dirty="0"/>
              <a:t>2000/60/EK </a:t>
            </a:r>
            <a:r>
              <a:rPr lang="hu-HU" dirty="0" smtClean="0"/>
              <a:t>irányelve</a:t>
            </a:r>
          </a:p>
          <a:p>
            <a:r>
              <a:rPr lang="hu-HU" dirty="0"/>
              <a:t> Levegő- és talajminőség: Az állattartás és a földművelés </a:t>
            </a:r>
            <a:r>
              <a:rPr lang="hu-HU" dirty="0" smtClean="0"/>
              <a:t>okozta </a:t>
            </a:r>
            <a:r>
              <a:rPr lang="hu-HU" dirty="0" err="1" smtClean="0"/>
              <a:t>ammóniakibocsátást</a:t>
            </a:r>
            <a:r>
              <a:rPr lang="hu-HU" dirty="0" smtClean="0"/>
              <a:t> csökkentése (Magyarország 43 %-os csökkenés?)</a:t>
            </a:r>
          </a:p>
          <a:p>
            <a:r>
              <a:rPr lang="hu-HU" dirty="0"/>
              <a:t>Éghajlatváltozás – </a:t>
            </a:r>
            <a:r>
              <a:rPr lang="hu-HU" dirty="0" smtClean="0"/>
              <a:t>ÜHG csökkentés, </a:t>
            </a:r>
            <a:r>
              <a:rPr lang="hu-HU" dirty="0" err="1"/>
              <a:t>dinitrogén-oxid</a:t>
            </a:r>
            <a:r>
              <a:rPr lang="hu-HU" dirty="0"/>
              <a:t> </a:t>
            </a:r>
            <a:r>
              <a:rPr lang="hu-HU" dirty="0" smtClean="0"/>
              <a:t>és metán (a mezőgazdaság, mint fő kibocsátó!?)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77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oundswell.wpengine.netdna-cdn.com/wp-content/uploads/Agriculture-interconnectedn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468313" y="571679"/>
            <a:ext cx="8229600" cy="2800499"/>
          </a:xfrm>
        </p:spPr>
        <p:txBody>
          <a:bodyPr/>
          <a:lstStyle/>
          <a:p>
            <a:r>
              <a:rPr lang="hu-HU" altLang="hu-HU" b="1" i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Köszönöm a megtisztelő figyelmet</a:t>
            </a:r>
            <a:r>
              <a:rPr lang="hu-HU" altLang="hu-HU" i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" name="Picture 2" descr="http://agroinfo.com/en/wp-content/uploads/2013/01/6adbeko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95079"/>
            <a:ext cx="3680055" cy="266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pPr/>
              <a:t>39</a:t>
            </a:fld>
            <a:endParaRPr lang="hu-HU"/>
          </a:p>
        </p:txBody>
      </p:sp>
      <p:pic>
        <p:nvPicPr>
          <p:cNvPr id="1026" name="Picture 2" descr="http://www.axial.hu/upload_files/tiny/news/121015tume/axial_000008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95080"/>
            <a:ext cx="3744416" cy="266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251520" y="1216026"/>
            <a:ext cx="8640960" cy="41277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u-H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Magyarország területének megoszlása művelési ágak szerint 2014. </a:t>
            </a:r>
          </a:p>
        </p:txBody>
      </p:sp>
      <p:pic>
        <p:nvPicPr>
          <p:cNvPr id="819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451"/>
            <a:ext cx="1728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rtalom helye 4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735475032"/>
              </p:ext>
            </p:extLst>
          </p:nvPr>
        </p:nvGraphicFramePr>
        <p:xfrm>
          <a:off x="323528" y="1700808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7E6B0-EAB1-4856-850F-8424D752B58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66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1692276" y="1412875"/>
            <a:ext cx="5451475" cy="730250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b="1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hu-HU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101093268"/>
              </p:ext>
            </p:extLst>
          </p:nvPr>
        </p:nvGraphicFramePr>
        <p:xfrm>
          <a:off x="1331541" y="2032404"/>
          <a:ext cx="5529936" cy="4404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704"/>
                <a:gridCol w="1736651"/>
                <a:gridCol w="1875581"/>
              </a:tblGrid>
              <a:tr h="33620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Művelési ág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Terület  (ha)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33620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Szántó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4 500 858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33620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256 450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33620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Legelő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797 951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33620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Szőlő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109 815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33620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Kert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37 472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33620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Gyümölcsös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121 971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33620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Nádas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40 139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33620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Fásított terület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11 371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33620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Erdő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1 927 267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33620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Halastó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33 190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422043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Művelés alól kivett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1 465 948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  <a:tr h="1315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Összesen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9 302 432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7" marR="9527" marT="9525" marB="0" anchor="b"/>
                </a:tc>
              </a:tr>
            </a:tbl>
          </a:graphicData>
        </a:graphic>
      </p:graphicFrame>
      <p:pic>
        <p:nvPicPr>
          <p:cNvPr id="7229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451"/>
            <a:ext cx="1728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30" name="Szövegdoboz 1"/>
          <p:cNvSpPr txBox="1">
            <a:spLocks noChangeArrowheads="1"/>
          </p:cNvSpPr>
          <p:nvPr/>
        </p:nvSpPr>
        <p:spPr bwMode="auto">
          <a:xfrm>
            <a:off x="0" y="1194140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Magyarország területének megoszlása művelési áganként 2014.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(Forrás: FÖMI)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7E6B0-EAB1-4856-850F-8424D752B5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/>
          <a:lstStyle/>
          <a:p>
            <a:r>
              <a:rPr lang="hu-HU" b="1" dirty="0" smtClean="0"/>
              <a:t>Talajromlás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2453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hu-HU" sz="2500" dirty="0"/>
              <a:t>A talajromlás komoly probléma Magyarországon, Európában, sőt valamennyi kontinensen. </a:t>
            </a:r>
            <a:endParaRPr lang="hu-HU" sz="2500" dirty="0" smtClean="0"/>
          </a:p>
          <a:p>
            <a:pPr>
              <a:spcBef>
                <a:spcPts val="0"/>
              </a:spcBef>
            </a:pPr>
            <a:r>
              <a:rPr lang="hu-HU" sz="2500" dirty="0" smtClean="0"/>
              <a:t>A </a:t>
            </a:r>
            <a:r>
              <a:rPr lang="hu-HU" sz="2500" dirty="0"/>
              <a:t>talajromlás egyik oka vagy súlyosbító tényezője az emberi tevékenység, mint például az ipari tevékenység, a bányászat, a városi és ipari terjeszkedés, a beépítettség, a helytelen mezőgazdasági és erdőgazdálkodási módszerek </a:t>
            </a:r>
            <a:r>
              <a:rPr lang="hu-HU" sz="2500" dirty="0" smtClean="0"/>
              <a:t>alkalmazása. </a:t>
            </a:r>
          </a:p>
          <a:p>
            <a:pPr>
              <a:spcBef>
                <a:spcPts val="0"/>
              </a:spcBef>
            </a:pPr>
            <a:endParaRPr lang="hu-HU" sz="2500" dirty="0" smtClean="0"/>
          </a:p>
          <a:p>
            <a:pPr>
              <a:spcBef>
                <a:spcPts val="0"/>
              </a:spcBef>
            </a:pPr>
            <a:r>
              <a:rPr lang="hu-HU" sz="2500" dirty="0"/>
              <a:t> </a:t>
            </a:r>
            <a:r>
              <a:rPr lang="hu-HU" sz="2500" dirty="0" smtClean="0"/>
              <a:t>E tevékenységek következménye:</a:t>
            </a:r>
          </a:p>
          <a:p>
            <a:pPr marL="627063" algn="just">
              <a:spcBef>
                <a:spcPts val="0"/>
              </a:spcBef>
              <a:buNone/>
            </a:pPr>
            <a:r>
              <a:rPr lang="hu-HU" sz="2500" b="1" dirty="0" smtClean="0"/>
              <a:t>-   termőtalajok fogyása;</a:t>
            </a:r>
            <a:endParaRPr lang="hu-HU" sz="2500" dirty="0" smtClean="0"/>
          </a:p>
          <a:p>
            <a:pPr marL="627063" algn="just">
              <a:spcBef>
                <a:spcPts val="0"/>
              </a:spcBef>
              <a:buFontTx/>
              <a:buChar char="-"/>
            </a:pPr>
            <a:r>
              <a:rPr lang="hu-HU" sz="2500" dirty="0" smtClean="0"/>
              <a:t>a </a:t>
            </a:r>
            <a:r>
              <a:rPr lang="hu-HU" sz="2500" dirty="0"/>
              <a:t>talaj termékenységének, széntartalmának és biológiai sokféleségének a </a:t>
            </a:r>
            <a:r>
              <a:rPr lang="hu-HU" sz="2500" dirty="0" smtClean="0"/>
              <a:t>csökkenése; </a:t>
            </a:r>
          </a:p>
          <a:p>
            <a:pPr marL="627063" algn="just">
              <a:spcBef>
                <a:spcPts val="0"/>
              </a:spcBef>
              <a:buFontTx/>
              <a:buChar char="-"/>
            </a:pPr>
            <a:r>
              <a:rPr lang="hu-HU" sz="2500" dirty="0" smtClean="0"/>
              <a:t>a </a:t>
            </a:r>
            <a:r>
              <a:rPr lang="hu-HU" sz="2500" dirty="0"/>
              <a:t>kisebb vízmegtartó kapacitás, a gáz- és tápanyagkörforgás dinamikájának </a:t>
            </a:r>
            <a:r>
              <a:rPr lang="hu-HU" sz="2500" dirty="0" smtClean="0"/>
              <a:t>változása; </a:t>
            </a:r>
          </a:p>
          <a:p>
            <a:pPr marL="627063" algn="just">
              <a:spcBef>
                <a:spcPts val="0"/>
              </a:spcBef>
              <a:buFontTx/>
              <a:buChar char="-"/>
            </a:pPr>
            <a:r>
              <a:rPr lang="hu-HU" sz="2500" dirty="0" smtClean="0"/>
              <a:t>a </a:t>
            </a:r>
            <a:r>
              <a:rPr lang="hu-HU" sz="2500" dirty="0"/>
              <a:t>szennyező anyagok feldúsulása, a tompító (puffer) hatásának csökkenése.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3124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5"/>
          <p:cNvSpPr>
            <a:spLocks noGrp="1"/>
          </p:cNvSpPr>
          <p:nvPr>
            <p:ph idx="14"/>
          </p:nvPr>
        </p:nvSpPr>
        <p:spPr>
          <a:xfrm>
            <a:off x="827584" y="1340768"/>
            <a:ext cx="7776864" cy="4720309"/>
          </a:xfrm>
        </p:spPr>
        <p:txBody>
          <a:bodyPr anchor="t">
            <a:normAutofit/>
          </a:bodyPr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endParaRPr lang="hu-HU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 művelés alól kivett terület nagyságának változása 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Forrás: KSH, FÖMI)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451"/>
            <a:ext cx="1728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27252"/>
              </p:ext>
            </p:extLst>
          </p:nvPr>
        </p:nvGraphicFramePr>
        <p:xfrm>
          <a:off x="1403549" y="3212976"/>
          <a:ext cx="576064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4248472"/>
              </a:tblGrid>
              <a:tr h="920944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Év</a:t>
                      </a:r>
                      <a:endParaRPr lang="hu-H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30" marB="45730"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Művelés</a:t>
                      </a:r>
                      <a:r>
                        <a:rPr lang="hu-H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alól kivett terület (ha)</a:t>
                      </a:r>
                      <a:endParaRPr lang="hu-H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30" marB="45730"/>
                </a:tc>
              </a:tr>
              <a:tr h="511636"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1950</a:t>
                      </a:r>
                      <a:endParaRPr lang="hu-H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728 200</a:t>
                      </a:r>
                      <a:endParaRPr lang="hu-H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30" marB="45730"/>
                </a:tc>
              </a:tr>
              <a:tr h="511636"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hu-H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1  465</a:t>
                      </a:r>
                      <a:r>
                        <a:rPr lang="hu-H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900</a:t>
                      </a:r>
                      <a:endParaRPr lang="hu-H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30" marB="45730"/>
                </a:tc>
              </a:tr>
            </a:tbl>
          </a:graphicData>
        </a:graphic>
      </p:graphicFrame>
      <p:sp>
        <p:nvSpPr>
          <p:cNvPr id="8" name="Élőláb helye 7"/>
          <p:cNvSpPr>
            <a:spLocks noGrp="1"/>
          </p:cNvSpPr>
          <p:nvPr>
            <p:ph type="ftr" sz="quarter" idx="16"/>
          </p:nvPr>
        </p:nvSpPr>
        <p:spPr>
          <a:xfrm>
            <a:off x="1259632" y="5733256"/>
            <a:ext cx="6264696" cy="988221"/>
          </a:xfrm>
        </p:spPr>
        <p:txBody>
          <a:bodyPr/>
          <a:lstStyle/>
          <a:p>
            <a:pPr>
              <a:defRPr/>
            </a:pPr>
            <a:r>
              <a:rPr lang="hu-HU" b="1" dirty="0">
                <a:solidFill>
                  <a:schemeClr val="tx1"/>
                </a:solidFill>
              </a:rPr>
              <a:t>jól szemlélteti, hogy az elmúlt hatvanöt év alatt megkétszereződött a művelés alól kivett terület nagysága az országban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7E6B0-EAB1-4856-850F-8424D752B58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7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57606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1990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óta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évente véglegesen igénybevett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termőföld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területe</a:t>
            </a:r>
            <a:b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(Forrás: FÖMI, FM FF)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1638921"/>
              </p:ext>
            </p:extLst>
          </p:nvPr>
        </p:nvGraphicFramePr>
        <p:xfrm>
          <a:off x="611560" y="2157019"/>
          <a:ext cx="1656184" cy="3552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1080120"/>
              </a:tblGrid>
              <a:tr h="51171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Igénybevett terület (ha)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3 128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3 428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2 785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2 933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5 359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6 976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  <a:tr h="2532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22" marR="23122" marT="9523" marB="0" anchor="b"/>
                </a:tc>
              </a:tr>
            </a:tbl>
          </a:graphicData>
        </a:graphic>
      </p:graphicFrame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5364088" y="1600202"/>
            <a:ext cx="3322712" cy="4525963"/>
          </a:xfrm>
        </p:spPr>
        <p:txBody>
          <a:bodyPr/>
          <a:lstStyle/>
          <a:p>
            <a:endParaRPr lang="hu-HU" sz="1600" b="1" dirty="0" smtClean="0"/>
          </a:p>
          <a:p>
            <a:endParaRPr lang="hu-HU" sz="1600" b="1" dirty="0"/>
          </a:p>
          <a:p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Balaton területe: </a:t>
            </a: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59 400 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ha</a:t>
            </a:r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Talajok Nemzetközi Éve  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7E6B0-EAB1-4856-850F-8424D752B5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6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451"/>
            <a:ext cx="1728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688358"/>
              </p:ext>
            </p:extLst>
          </p:nvPr>
        </p:nvGraphicFramePr>
        <p:xfrm>
          <a:off x="2699792" y="2060848"/>
          <a:ext cx="2232248" cy="3844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1368152"/>
              </a:tblGrid>
              <a:tr h="55067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Igénybevett terület (ha)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4 631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6 952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6 733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7 255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5 148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6 190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  <a:tr h="25328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Összesen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106 177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9" marR="9529" marT="9523" marB="0" anchor="b"/>
                </a:tc>
              </a:tr>
            </a:tbl>
          </a:graphicData>
        </a:graphic>
      </p:graphicFrame>
      <p:pic>
        <p:nvPicPr>
          <p:cNvPr id="11266" name="Picture 2" descr="http://vizuallatkert.vakondradio.hu:8080/2011_vizuatria/!leadas/0710-PARTILAP-KEPEK/630px-Balaton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86" y="2935613"/>
            <a:ext cx="2251885" cy="11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vizuallatkert.vakondradio.hu:8080/2011_vizuatria/!leadas/0710-PARTILAP-KEPEK/630px-Balaton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30" y="4149080"/>
            <a:ext cx="2251885" cy="11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A „legjobb” példa a Balaton</a:t>
            </a:r>
            <a:endParaRPr lang="hu-HU" sz="32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24536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hu-HU" sz="2300" dirty="0"/>
              <a:t>Az elmúlt 24 évben bekövetkezett termőföldveszteség nagyságának érzékeltetésére: Balaton területének a kétszerese. </a:t>
            </a:r>
          </a:p>
          <a:p>
            <a:pPr algn="just" eaLnBrk="1" hangingPunct="1"/>
            <a:r>
              <a:rPr lang="hu-HU" sz="2300" dirty="0"/>
              <a:t>2008. évet követően az adatokból a gazdasági válság hatása is érzékelhető. </a:t>
            </a:r>
            <a:r>
              <a:rPr lang="hu-HU" sz="2300" dirty="0" smtClean="0"/>
              <a:t>2012-től </a:t>
            </a:r>
            <a:r>
              <a:rPr lang="hu-HU" sz="2300" dirty="0"/>
              <a:t>a „plázastop” törvények is visszafogták a nagy alapterületű bevásárlóközpontok létesítését.</a:t>
            </a:r>
          </a:p>
          <a:p>
            <a:pPr algn="just" eaLnBrk="1" hangingPunct="1"/>
            <a:r>
              <a:rPr lang="hu-HU" sz="2300" dirty="0"/>
              <a:t>A válság elmúltával azonban jelentősen nőtt a termőföldekre nehezedő nyomás főleg az önkormányzatok részéről. Munkahelyteremtés céljából az önkormányzatok továbbra is elsődlegesen „zöldmezős” beruházásban gondolkodva módosítják a településrendezési eszközeiket. </a:t>
            </a:r>
            <a:endParaRPr lang="hu-HU" sz="2300" dirty="0" smtClean="0"/>
          </a:p>
          <a:p>
            <a:pPr algn="just" eaLnBrk="1" hangingPunct="1"/>
            <a:r>
              <a:rPr lang="hu-HU" sz="2300" dirty="0" smtClean="0"/>
              <a:t>Ipari </a:t>
            </a:r>
            <a:r>
              <a:rPr lang="hu-HU" sz="2300" dirty="0"/>
              <a:t>parkok kijelölésével nagyon gyakran a valós szükségletet meghaladó mértékű termőföldeket kívánnak kivonni a művelésből.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52005411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</TotalTime>
  <Words>2250</Words>
  <Application>Microsoft Office PowerPoint</Application>
  <PresentationFormat>Diavetítés a képernyőre (4:3 oldalarány)</PresentationFormat>
  <Paragraphs>326</Paragraphs>
  <Slides>39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9</vt:i4>
      </vt:variant>
      <vt:variant>
        <vt:lpstr>Diacímek</vt:lpstr>
      </vt:variant>
      <vt:variant>
        <vt:i4>39</vt:i4>
      </vt:variant>
    </vt:vector>
  </HeadingPairs>
  <TitlesOfParts>
    <vt:vector size="48" baseType="lpstr">
      <vt:lpstr>Egyéni tervezés</vt:lpstr>
      <vt:lpstr>1_Egyéni tervezés</vt:lpstr>
      <vt:lpstr>2_Egyéni tervezés</vt:lpstr>
      <vt:lpstr>Office-téma</vt:lpstr>
      <vt:lpstr>3_Egyéni tervezés</vt:lpstr>
      <vt:lpstr>2_Office-téma</vt:lpstr>
      <vt:lpstr>4_Egyéni tervezés</vt:lpstr>
      <vt:lpstr>8_Beloldalak</vt:lpstr>
      <vt:lpstr>5_Egyéni tervezés</vt:lpstr>
      <vt:lpstr> Talajközpontú termelés kérdései kormányzati szemmel </vt:lpstr>
      <vt:lpstr>Termőföld, mint természeti erőforrás I.</vt:lpstr>
      <vt:lpstr>Termőföld, mint természeti erőforrás II.</vt:lpstr>
      <vt:lpstr>Magyarország területének megoszlása művelési ágak szerint 2014. </vt:lpstr>
      <vt:lpstr> </vt:lpstr>
      <vt:lpstr>Talajromlás</vt:lpstr>
      <vt:lpstr>PowerPoint bemutató</vt:lpstr>
      <vt:lpstr>1990 óta évente véglegesen igénybevett termőföld területe  (Forrás: FÖMI, FM FF) </vt:lpstr>
      <vt:lpstr>A „legjobb” példa a Balaton</vt:lpstr>
      <vt:lpstr>Klímaváltozás Magyarországon</vt:lpstr>
      <vt:lpstr>Klímaváltozás hatásai a mezőgazdaságra</vt:lpstr>
      <vt:lpstr>Védekezés a klímaváltozás hatásai ellen </vt:lpstr>
      <vt:lpstr>Változtatási kényszer a vízgazdálkodásban</vt:lpstr>
      <vt:lpstr>Öntözés</vt:lpstr>
      <vt:lpstr>Tápanyagmérleg problémaköre</vt:lpstr>
      <vt:lpstr>PowerPoint bemutató</vt:lpstr>
      <vt:lpstr>PowerPoint bemutató</vt:lpstr>
      <vt:lpstr>Nitrogén-többlet – földrajzi és klimatikus viszonyok vagy állattenyésztésből eredő</vt:lpstr>
      <vt:lpstr>Nitrát Direktíva</vt:lpstr>
      <vt:lpstr>Adatigény</vt:lpstr>
      <vt:lpstr>Kutatások folytatása</vt:lpstr>
      <vt:lpstr>Trágyakezelés, mint kulcskérdés a tápanyag-gazdálkodásban</vt:lpstr>
      <vt:lpstr>Kormányzati eszközök</vt:lpstr>
      <vt:lpstr>Helyes Mezőgazdasági és Környezeti Állapot</vt:lpstr>
      <vt:lpstr>Helyes Mezőgazdasági és Környezeti Állapot</vt:lpstr>
      <vt:lpstr>Helyes Mezőgazdasági és Környezeti Állapot</vt:lpstr>
      <vt:lpstr>Talajerózió kezelése a KM-ben</vt:lpstr>
      <vt:lpstr>Zöldítés</vt:lpstr>
      <vt:lpstr>Zöldítés – ökológiai célterületek</vt:lpstr>
      <vt:lpstr>Agrár-környezetgazdálkodás</vt:lpstr>
      <vt:lpstr>Agrár-környezetgazdálkodás</vt:lpstr>
      <vt:lpstr>Agrár-környezetgazdálkodás</vt:lpstr>
      <vt:lpstr>Agrár-környezetgazdálkodás</vt:lpstr>
      <vt:lpstr>Agrár-környezetgazdálkodás</vt:lpstr>
      <vt:lpstr>Agrár-környezetgazdálkodás</vt:lpstr>
      <vt:lpstr>Agrár-környezetgazdálkodás</vt:lpstr>
      <vt:lpstr>Jogszabályi kapcsolódások – jelenlegi dilemmák</vt:lpstr>
      <vt:lpstr>PowerPoint bemutató</vt:lpstr>
      <vt:lpstr>Köszönöm a megtisztelő figyelmet!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VasaryM</dc:creator>
  <cp:lastModifiedBy>Feldman Zsolt Dr.</cp:lastModifiedBy>
  <cp:revision>165</cp:revision>
  <cp:lastPrinted>2014-09-16T16:10:39Z</cp:lastPrinted>
  <dcterms:created xsi:type="dcterms:W3CDTF">2014-06-20T08:35:55Z</dcterms:created>
  <dcterms:modified xsi:type="dcterms:W3CDTF">2015-05-19T07:36:54Z</dcterms:modified>
</cp:coreProperties>
</file>