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drawings/drawing3.xml" ContentType="application/vnd.openxmlformats-officedocument.drawingml.chartshapes+xml"/>
  <Override PartName="/ppt/charts/chart22.xml" ContentType="application/vnd.openxmlformats-officedocument.drawingml.chart+xml"/>
  <Override PartName="/ppt/drawings/drawing4.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9.xml" ContentType="application/vnd.openxmlformats-officedocument.drawingml.chart+xml"/>
  <Override PartName="/ppt/notesSlides/notesSlide3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1"/>
  </p:sldMasterIdLst>
  <p:notesMasterIdLst>
    <p:notesMasterId r:id="rId47"/>
  </p:notesMasterIdLst>
  <p:handoutMasterIdLst>
    <p:handoutMasterId r:id="rId48"/>
  </p:handoutMasterIdLst>
  <p:sldIdLst>
    <p:sldId id="802" r:id="rId2"/>
    <p:sldId id="613" r:id="rId3"/>
    <p:sldId id="842" r:id="rId4"/>
    <p:sldId id="835" r:id="rId5"/>
    <p:sldId id="836" r:id="rId6"/>
    <p:sldId id="805" r:id="rId7"/>
    <p:sldId id="843" r:id="rId8"/>
    <p:sldId id="806" r:id="rId9"/>
    <p:sldId id="781" r:id="rId10"/>
    <p:sldId id="844" r:id="rId11"/>
    <p:sldId id="851" r:id="rId12"/>
    <p:sldId id="852" r:id="rId13"/>
    <p:sldId id="853" r:id="rId14"/>
    <p:sldId id="854" r:id="rId15"/>
    <p:sldId id="764" r:id="rId16"/>
    <p:sldId id="846" r:id="rId17"/>
    <p:sldId id="845" r:id="rId18"/>
    <p:sldId id="674" r:id="rId19"/>
    <p:sldId id="841" r:id="rId20"/>
    <p:sldId id="872" r:id="rId21"/>
    <p:sldId id="728" r:id="rId22"/>
    <p:sldId id="863" r:id="rId23"/>
    <p:sldId id="860" r:id="rId24"/>
    <p:sldId id="677" r:id="rId25"/>
    <p:sldId id="825" r:id="rId26"/>
    <p:sldId id="857" r:id="rId27"/>
    <p:sldId id="864" r:id="rId28"/>
    <p:sldId id="678" r:id="rId29"/>
    <p:sldId id="749" r:id="rId30"/>
    <p:sldId id="750" r:id="rId31"/>
    <p:sldId id="847" r:id="rId32"/>
    <p:sldId id="824" r:id="rId33"/>
    <p:sldId id="817" r:id="rId34"/>
    <p:sldId id="832" r:id="rId35"/>
    <p:sldId id="848" r:id="rId36"/>
    <p:sldId id="693" r:id="rId37"/>
    <p:sldId id="849" r:id="rId38"/>
    <p:sldId id="803" r:id="rId39"/>
    <p:sldId id="819" r:id="rId40"/>
    <p:sldId id="821" r:id="rId41"/>
    <p:sldId id="868" r:id="rId42"/>
    <p:sldId id="850" r:id="rId43"/>
    <p:sldId id="667" r:id="rId44"/>
    <p:sldId id="741" r:id="rId45"/>
    <p:sldId id="661" r:id="rId4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68B5"/>
    <a:srgbClr val="FC7124"/>
    <a:srgbClr val="0628BA"/>
    <a:srgbClr val="09E7E7"/>
    <a:srgbClr val="EF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676" autoAdjust="0"/>
    <p:restoredTop sz="79051" autoAdjust="0"/>
  </p:normalViewPr>
  <p:slideViewPr>
    <p:cSldViewPr>
      <p:cViewPr varScale="1">
        <p:scale>
          <a:sx n="74" d="100"/>
          <a:sy n="74" d="100"/>
        </p:scale>
        <p:origin x="-1032" y="-90"/>
      </p:cViewPr>
      <p:guideLst>
        <p:guide orient="horz" pos="935"/>
        <p:guide orient="horz" pos="164"/>
        <p:guide orient="horz" pos="1026"/>
        <p:guide orient="horz" pos="3304"/>
        <p:guide pos="2880"/>
        <p:guide pos="340"/>
        <p:guide pos="725"/>
        <p:guide pos="514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9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7428211002063E-2"/>
          <c:y val="6.347273698414875E-2"/>
          <c:w val="0.88611775596467512"/>
          <c:h val="0.84283680066303635"/>
        </c:manualLayout>
      </c:layout>
      <c:lineChart>
        <c:grouping val="standard"/>
        <c:varyColors val="0"/>
        <c:ser>
          <c:idx val="0"/>
          <c:order val="0"/>
          <c:tx>
            <c:strRef>
              <c:f>Sheet1!$B$1</c:f>
              <c:strCache>
                <c:ptCount val="1"/>
                <c:pt idx="0">
                  <c:v>N</c:v>
                </c:pt>
              </c:strCache>
            </c:strRef>
          </c:tx>
          <c:spPr>
            <a:ln>
              <a:solidFill>
                <a:schemeClr val="accent3">
                  <a:lumMod val="75000"/>
                </a:schemeClr>
              </a:solidFill>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Sheet1!$B$2:$B$48</c:f>
              <c:numCache>
                <c:formatCode>General</c:formatCode>
                <c:ptCount val="41"/>
                <c:pt idx="0">
                  <c:v>46.52</c:v>
                </c:pt>
                <c:pt idx="1">
                  <c:v>50.02</c:v>
                </c:pt>
                <c:pt idx="2">
                  <c:v>54.21</c:v>
                </c:pt>
                <c:pt idx="3">
                  <c:v>57.46</c:v>
                </c:pt>
                <c:pt idx="4">
                  <c:v>60.78</c:v>
                </c:pt>
                <c:pt idx="5">
                  <c:v>60.5</c:v>
                </c:pt>
                <c:pt idx="6">
                  <c:v>61.47</c:v>
                </c:pt>
                <c:pt idx="7">
                  <c:v>67.680000000000007</c:v>
                </c:pt>
                <c:pt idx="8">
                  <c:v>71.02</c:v>
                </c:pt>
                <c:pt idx="9">
                  <c:v>70.37</c:v>
                </c:pt>
                <c:pt idx="10">
                  <c:v>71.66</c:v>
                </c:pt>
                <c:pt idx="11">
                  <c:v>75.8</c:v>
                </c:pt>
                <c:pt idx="12">
                  <c:v>79.61</c:v>
                </c:pt>
                <c:pt idx="13">
                  <c:v>79.12</c:v>
                </c:pt>
                <c:pt idx="14">
                  <c:v>77.56</c:v>
                </c:pt>
                <c:pt idx="15">
                  <c:v>75.459999999999994</c:v>
                </c:pt>
                <c:pt idx="16">
                  <c:v>73.75</c:v>
                </c:pt>
                <c:pt idx="17">
                  <c:v>72.44</c:v>
                </c:pt>
                <c:pt idx="18">
                  <c:v>72.84</c:v>
                </c:pt>
                <c:pt idx="19">
                  <c:v>78.069999999999993</c:v>
                </c:pt>
                <c:pt idx="20">
                  <c:v>82.94</c:v>
                </c:pt>
                <c:pt idx="21">
                  <c:v>81.34</c:v>
                </c:pt>
                <c:pt idx="22">
                  <c:v>82.83</c:v>
                </c:pt>
                <c:pt idx="23">
                  <c:v>84.7</c:v>
                </c:pt>
                <c:pt idx="24">
                  <c:v>81.16</c:v>
                </c:pt>
                <c:pt idx="25">
                  <c:v>82.74</c:v>
                </c:pt>
                <c:pt idx="26">
                  <c:v>85.04</c:v>
                </c:pt>
                <c:pt idx="27">
                  <c:v>85.9</c:v>
                </c:pt>
                <c:pt idx="28">
                  <c:v>90.4</c:v>
                </c:pt>
                <c:pt idx="29">
                  <c:v>91.4</c:v>
                </c:pt>
                <c:pt idx="30">
                  <c:v>96.1</c:v>
                </c:pt>
                <c:pt idx="31">
                  <c:v>100.5</c:v>
                </c:pt>
                <c:pt idx="32">
                  <c:v>100.5</c:v>
                </c:pt>
                <c:pt idx="33">
                  <c:v>99.5</c:v>
                </c:pt>
                <c:pt idx="34">
                  <c:v>101.8</c:v>
                </c:pt>
                <c:pt idx="35">
                  <c:v>102.6</c:v>
                </c:pt>
                <c:pt idx="36">
                  <c:v>107.3</c:v>
                </c:pt>
                <c:pt idx="37">
                  <c:v>109.2</c:v>
                </c:pt>
                <c:pt idx="38">
                  <c:v>110.9</c:v>
                </c:pt>
              </c:numCache>
            </c:numRef>
          </c:val>
          <c:smooth val="0"/>
        </c:ser>
        <c:ser>
          <c:idx val="1"/>
          <c:order val="1"/>
          <c:tx>
            <c:strRef>
              <c:f>Sheet1!$C$1</c:f>
              <c:strCache>
                <c:ptCount val="1"/>
                <c:pt idx="0">
                  <c:v>P</c:v>
                </c:pt>
              </c:strCache>
            </c:strRef>
          </c:tx>
          <c:spPr>
            <a:ln>
              <a:solidFill>
                <a:srgbClr val="0070C0"/>
              </a:solidFill>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Sheet1!$C$2:$C$48</c:f>
              <c:numCache>
                <c:formatCode>General</c:formatCode>
                <c:ptCount val="41"/>
                <c:pt idx="0">
                  <c:v>27.68</c:v>
                </c:pt>
                <c:pt idx="1">
                  <c:v>28.9</c:v>
                </c:pt>
                <c:pt idx="2">
                  <c:v>30.17</c:v>
                </c:pt>
                <c:pt idx="3">
                  <c:v>31.71</c:v>
                </c:pt>
                <c:pt idx="4">
                  <c:v>32.03</c:v>
                </c:pt>
                <c:pt idx="5">
                  <c:v>31.61</c:v>
                </c:pt>
                <c:pt idx="6">
                  <c:v>31.44</c:v>
                </c:pt>
                <c:pt idx="7">
                  <c:v>33.590000000000003</c:v>
                </c:pt>
                <c:pt idx="8">
                  <c:v>34.549999999999997</c:v>
                </c:pt>
                <c:pt idx="9">
                  <c:v>33.47</c:v>
                </c:pt>
                <c:pt idx="10">
                  <c:v>34.76</c:v>
                </c:pt>
                <c:pt idx="11">
                  <c:v>36.76</c:v>
                </c:pt>
                <c:pt idx="12">
                  <c:v>37.72</c:v>
                </c:pt>
                <c:pt idx="13">
                  <c:v>37.58</c:v>
                </c:pt>
                <c:pt idx="14">
                  <c:v>36.07</c:v>
                </c:pt>
                <c:pt idx="15">
                  <c:v>35.270000000000003</c:v>
                </c:pt>
                <c:pt idx="16">
                  <c:v>31.18</c:v>
                </c:pt>
                <c:pt idx="17">
                  <c:v>28.89</c:v>
                </c:pt>
                <c:pt idx="18">
                  <c:v>29.48</c:v>
                </c:pt>
                <c:pt idx="19">
                  <c:v>30.94</c:v>
                </c:pt>
                <c:pt idx="20">
                  <c:v>31.2</c:v>
                </c:pt>
                <c:pt idx="21">
                  <c:v>33.369999999999997</c:v>
                </c:pt>
                <c:pt idx="22">
                  <c:v>33.33</c:v>
                </c:pt>
                <c:pt idx="23">
                  <c:v>33.47</c:v>
                </c:pt>
                <c:pt idx="24">
                  <c:v>32.340000000000003</c:v>
                </c:pt>
                <c:pt idx="25">
                  <c:v>33.369999999999997</c:v>
                </c:pt>
                <c:pt idx="26">
                  <c:v>33.770000000000003</c:v>
                </c:pt>
                <c:pt idx="27">
                  <c:v>35</c:v>
                </c:pt>
                <c:pt idx="28">
                  <c:v>37.1</c:v>
                </c:pt>
                <c:pt idx="29">
                  <c:v>36.9</c:v>
                </c:pt>
                <c:pt idx="30">
                  <c:v>38.9</c:v>
                </c:pt>
                <c:pt idx="31">
                  <c:v>38.799999999999997</c:v>
                </c:pt>
                <c:pt idx="32">
                  <c:v>38.799999999999997</c:v>
                </c:pt>
                <c:pt idx="33">
                  <c:v>34.4</c:v>
                </c:pt>
                <c:pt idx="34">
                  <c:v>36</c:v>
                </c:pt>
                <c:pt idx="35">
                  <c:v>39.9</c:v>
                </c:pt>
                <c:pt idx="36">
                  <c:v>41.6</c:v>
                </c:pt>
                <c:pt idx="37">
                  <c:v>41.9</c:v>
                </c:pt>
                <c:pt idx="38">
                  <c:v>42.1</c:v>
                </c:pt>
              </c:numCache>
            </c:numRef>
          </c:val>
          <c:smooth val="0"/>
        </c:ser>
        <c:ser>
          <c:idx val="2"/>
          <c:order val="2"/>
          <c:tx>
            <c:strRef>
              <c:f>Sheet1!$D$1</c:f>
              <c:strCache>
                <c:ptCount val="1"/>
                <c:pt idx="0">
                  <c:v>K</c:v>
                </c:pt>
              </c:strCache>
            </c:strRef>
          </c:tx>
          <c:spPr>
            <a:ln>
              <a:solidFill>
                <a:srgbClr val="FF0000"/>
              </a:solidFill>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Sheet1!$D$2:$D$48</c:f>
              <c:numCache>
                <c:formatCode>General</c:formatCode>
                <c:ptCount val="41"/>
                <c:pt idx="0">
                  <c:v>22.9</c:v>
                </c:pt>
                <c:pt idx="1">
                  <c:v>23.04</c:v>
                </c:pt>
                <c:pt idx="2">
                  <c:v>24.6</c:v>
                </c:pt>
                <c:pt idx="3">
                  <c:v>24.09</c:v>
                </c:pt>
                <c:pt idx="4">
                  <c:v>24.39</c:v>
                </c:pt>
                <c:pt idx="5">
                  <c:v>23.88</c:v>
                </c:pt>
                <c:pt idx="6">
                  <c:v>22.98</c:v>
                </c:pt>
                <c:pt idx="7">
                  <c:v>25.56</c:v>
                </c:pt>
                <c:pt idx="8">
                  <c:v>25.95</c:v>
                </c:pt>
                <c:pt idx="9">
                  <c:v>25.63</c:v>
                </c:pt>
                <c:pt idx="10">
                  <c:v>26.17</c:v>
                </c:pt>
                <c:pt idx="11">
                  <c:v>27.4</c:v>
                </c:pt>
                <c:pt idx="12">
                  <c:v>28.02</c:v>
                </c:pt>
                <c:pt idx="13">
                  <c:v>26.68</c:v>
                </c:pt>
                <c:pt idx="14">
                  <c:v>24.61</c:v>
                </c:pt>
                <c:pt idx="15">
                  <c:v>23.72</c:v>
                </c:pt>
                <c:pt idx="16">
                  <c:v>20.58</c:v>
                </c:pt>
                <c:pt idx="17">
                  <c:v>19.079999999999998</c:v>
                </c:pt>
                <c:pt idx="18">
                  <c:v>19.87</c:v>
                </c:pt>
                <c:pt idx="19">
                  <c:v>20.55</c:v>
                </c:pt>
                <c:pt idx="20">
                  <c:v>20.73</c:v>
                </c:pt>
                <c:pt idx="21">
                  <c:v>22.42</c:v>
                </c:pt>
                <c:pt idx="22">
                  <c:v>21.94</c:v>
                </c:pt>
                <c:pt idx="23">
                  <c:v>22.21</c:v>
                </c:pt>
                <c:pt idx="24">
                  <c:v>21.89</c:v>
                </c:pt>
                <c:pt idx="25">
                  <c:v>22.64</c:v>
                </c:pt>
                <c:pt idx="26">
                  <c:v>23.82</c:v>
                </c:pt>
                <c:pt idx="27">
                  <c:v>24.8</c:v>
                </c:pt>
                <c:pt idx="28">
                  <c:v>26.1</c:v>
                </c:pt>
                <c:pt idx="29">
                  <c:v>26</c:v>
                </c:pt>
                <c:pt idx="30">
                  <c:v>27.6</c:v>
                </c:pt>
                <c:pt idx="31">
                  <c:v>28.8</c:v>
                </c:pt>
                <c:pt idx="32">
                  <c:v>28.8</c:v>
                </c:pt>
                <c:pt idx="33">
                  <c:v>24.1</c:v>
                </c:pt>
                <c:pt idx="34">
                  <c:v>22.1</c:v>
                </c:pt>
                <c:pt idx="35">
                  <c:v>27.2</c:v>
                </c:pt>
                <c:pt idx="36">
                  <c:v>28.8</c:v>
                </c:pt>
                <c:pt idx="37">
                  <c:v>28.9</c:v>
                </c:pt>
                <c:pt idx="38">
                  <c:v>30.1</c:v>
                </c:pt>
              </c:numCache>
            </c:numRef>
          </c:val>
          <c:smooth val="0"/>
        </c:ser>
        <c:ser>
          <c:idx val="3"/>
          <c:order val="3"/>
          <c:tx>
            <c:strRef>
              <c:f>Sheet1!$E$1</c:f>
              <c:strCache>
                <c:ptCount val="1"/>
                <c:pt idx="0">
                  <c:v>Column2</c:v>
                </c:pt>
              </c:strCache>
            </c:strRef>
          </c:tx>
          <c:spPr>
            <a:ln>
              <a:solidFill>
                <a:schemeClr val="accent3">
                  <a:lumMod val="75000"/>
                </a:schemeClr>
              </a:solidFill>
              <a:prstDash val="dash"/>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Sheet1!$E$2:$E$48</c:f>
              <c:numCache>
                <c:formatCode>General</c:formatCode>
                <c:ptCount val="41"/>
                <c:pt idx="38">
                  <c:v>110.9</c:v>
                </c:pt>
                <c:pt idx="39">
                  <c:v>111.8</c:v>
                </c:pt>
                <c:pt idx="40">
                  <c:v>113.3</c:v>
                </c:pt>
              </c:numCache>
            </c:numRef>
          </c:val>
          <c:smooth val="0"/>
        </c:ser>
        <c:ser>
          <c:idx val="4"/>
          <c:order val="4"/>
          <c:tx>
            <c:strRef>
              <c:f>Sheet1!$F$1</c:f>
              <c:strCache>
                <c:ptCount val="1"/>
                <c:pt idx="0">
                  <c:v>Column3</c:v>
                </c:pt>
              </c:strCache>
            </c:strRef>
          </c:tx>
          <c:spPr>
            <a:ln>
              <a:solidFill>
                <a:srgbClr val="0070C0"/>
              </a:solidFill>
              <a:prstDash val="dash"/>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Sheet1!$F$2:$F$48</c:f>
              <c:numCache>
                <c:formatCode>General</c:formatCode>
                <c:ptCount val="41"/>
                <c:pt idx="38">
                  <c:v>42.1</c:v>
                </c:pt>
                <c:pt idx="39">
                  <c:v>41.6</c:v>
                </c:pt>
                <c:pt idx="40">
                  <c:v>41.8</c:v>
                </c:pt>
              </c:numCache>
            </c:numRef>
          </c:val>
          <c:smooth val="0"/>
        </c:ser>
        <c:ser>
          <c:idx val="5"/>
          <c:order val="5"/>
          <c:tx>
            <c:strRef>
              <c:f>Sheet1!$G$1</c:f>
              <c:strCache>
                <c:ptCount val="1"/>
                <c:pt idx="0">
                  <c:v>Column4</c:v>
                </c:pt>
              </c:strCache>
            </c:strRef>
          </c:tx>
          <c:spPr>
            <a:ln>
              <a:solidFill>
                <a:srgbClr val="FF0000"/>
              </a:solidFill>
              <a:prstDash val="dash"/>
            </a:ln>
          </c:spPr>
          <c:marker>
            <c:symbol val="none"/>
          </c:marker>
          <c:cat>
            <c:strRef>
              <c:f>Sheet1!$A$2:$A$48</c:f>
              <c:strCach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2007</c:v>
                </c:pt>
                <c:pt idx="33">
                  <c:v>2008</c:v>
                </c:pt>
                <c:pt idx="34">
                  <c:v>2009</c:v>
                </c:pt>
                <c:pt idx="35">
                  <c:v>2010</c:v>
                </c:pt>
                <c:pt idx="36">
                  <c:v>2011</c:v>
                </c:pt>
                <c:pt idx="37">
                  <c:v>2012</c:v>
                </c:pt>
                <c:pt idx="38">
                  <c:v>2013</c:v>
                </c:pt>
                <c:pt idx="39">
                  <c:v>2014S</c:v>
                </c:pt>
                <c:pt idx="40">
                  <c:v>2015P</c:v>
                </c:pt>
              </c:strCache>
            </c:strRef>
          </c:cat>
          <c:val>
            <c:numRef>
              <c:f>Sheet1!$G$2:$G$48</c:f>
              <c:numCache>
                <c:formatCode>General</c:formatCode>
                <c:ptCount val="41"/>
                <c:pt idx="38">
                  <c:v>30.1</c:v>
                </c:pt>
                <c:pt idx="39">
                  <c:v>30.6</c:v>
                </c:pt>
                <c:pt idx="40">
                  <c:v>30.9</c:v>
                </c:pt>
              </c:numCache>
            </c:numRef>
          </c:val>
          <c:smooth val="0"/>
        </c:ser>
        <c:dLbls>
          <c:showLegendKey val="0"/>
          <c:showVal val="0"/>
          <c:showCatName val="0"/>
          <c:showSerName val="0"/>
          <c:showPercent val="0"/>
          <c:showBubbleSize val="0"/>
        </c:dLbls>
        <c:marker val="1"/>
        <c:smooth val="0"/>
        <c:axId val="80524416"/>
        <c:axId val="80525952"/>
      </c:lineChart>
      <c:catAx>
        <c:axId val="80524416"/>
        <c:scaling>
          <c:orientation val="minMax"/>
        </c:scaling>
        <c:delete val="0"/>
        <c:axPos val="b"/>
        <c:majorTickMark val="out"/>
        <c:minorTickMark val="none"/>
        <c:tickLblPos val="nextTo"/>
        <c:txPr>
          <a:bodyPr/>
          <a:lstStyle/>
          <a:p>
            <a:pPr>
              <a:defRPr sz="1400" baseline="0"/>
            </a:pPr>
            <a:endParaRPr lang="en-US"/>
          </a:p>
        </c:txPr>
        <c:crossAx val="80525952"/>
        <c:crosses val="autoZero"/>
        <c:auto val="1"/>
        <c:lblAlgn val="ctr"/>
        <c:lblOffset val="100"/>
        <c:tickLblSkip val="4"/>
        <c:tickMarkSkip val="4"/>
        <c:noMultiLvlLbl val="0"/>
      </c:catAx>
      <c:valAx>
        <c:axId val="80525952"/>
        <c:scaling>
          <c:orientation val="minMax"/>
        </c:scaling>
        <c:delete val="0"/>
        <c:axPos val="l"/>
        <c:majorGridlines/>
        <c:numFmt formatCode="General" sourceLinked="1"/>
        <c:majorTickMark val="out"/>
        <c:minorTickMark val="none"/>
        <c:tickLblPos val="nextTo"/>
        <c:txPr>
          <a:bodyPr/>
          <a:lstStyle/>
          <a:p>
            <a:pPr>
              <a:defRPr sz="1400" baseline="0"/>
            </a:pPr>
            <a:endParaRPr lang="en-US"/>
          </a:p>
        </c:txPr>
        <c:crossAx val="8052441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5"/>
              </a:solidFill>
              <a:ln>
                <a:solidFill>
                  <a:schemeClr val="bg1"/>
                </a:solidFill>
              </a:ln>
            </c:spPr>
          </c:dPt>
          <c:dPt>
            <c:idx val="2"/>
            <c:bubble3D val="0"/>
            <c:spPr>
              <a:solidFill>
                <a:schemeClr val="accent4">
                  <a:lumMod val="75000"/>
                </a:schemeClr>
              </a:solidFill>
              <a:ln>
                <a:solidFill>
                  <a:schemeClr val="bg1"/>
                </a:solidFill>
              </a:ln>
            </c:spPr>
          </c:dPt>
          <c:dPt>
            <c:idx val="3"/>
            <c:bubble3D val="0"/>
            <c:spPr>
              <a:solidFill>
                <a:schemeClr val="accent3"/>
              </a:solidFill>
              <a:ln>
                <a:solidFill>
                  <a:schemeClr val="bg1"/>
                </a:solidFill>
              </a:ln>
            </c:spPr>
          </c:dPt>
          <c:dPt>
            <c:idx val="4"/>
            <c:bubble3D val="0"/>
            <c:spPr>
              <a:solidFill>
                <a:schemeClr val="accent4"/>
              </a:solidFill>
              <a:ln>
                <a:solidFill>
                  <a:schemeClr val="bg1"/>
                </a:solidFill>
              </a:ln>
            </c:spPr>
          </c:dPt>
          <c:dPt>
            <c:idx val="5"/>
            <c:bubble3D val="0"/>
            <c:spPr>
              <a:solidFill>
                <a:schemeClr val="bg1">
                  <a:lumMod val="50000"/>
                </a:schemeClr>
              </a:solidFill>
              <a:ln>
                <a:solidFill>
                  <a:schemeClr val="bg1"/>
                </a:solidFill>
              </a:ln>
            </c:spPr>
          </c:dPt>
          <c:dLbls>
            <c:dLbl>
              <c:idx val="0"/>
              <c:layout>
                <c:manualLayout>
                  <c:x val="-0.12424176555395491"/>
                  <c:y val="0.16751920295677344"/>
                </c:manualLayout>
              </c:layout>
              <c:tx>
                <c:rich>
                  <a:bodyPr/>
                  <a:lstStyle/>
                  <a:p>
                    <a:r>
                      <a:rPr lang="hu-HU" dirty="0" smtClean="0"/>
                      <a:t>Karbamid</a:t>
                    </a:r>
                    <a:r>
                      <a:rPr lang="en-US" dirty="0"/>
                      <a:t>
20%</a:t>
                    </a:r>
                  </a:p>
                </c:rich>
              </c:tx>
              <c:showLegendKey val="0"/>
              <c:showVal val="1"/>
              <c:showCatName val="1"/>
              <c:showSerName val="0"/>
              <c:showPercent val="0"/>
              <c:showBubbleSize val="0"/>
              <c:separator>
</c:separator>
            </c:dLbl>
            <c:dLbl>
              <c:idx val="1"/>
              <c:layout/>
              <c:tx>
                <c:rich>
                  <a:bodyPr/>
                  <a:lstStyle/>
                  <a:p>
                    <a:r>
                      <a:rPr lang="en-US" smtClean="0"/>
                      <a:t>Nitr</a:t>
                    </a:r>
                    <a:r>
                      <a:rPr lang="hu-HU" smtClean="0"/>
                      <a:t>átok</a:t>
                    </a:r>
                    <a:r>
                      <a:rPr lang="en-US"/>
                      <a:t>
41%</a:t>
                    </a:r>
                  </a:p>
                </c:rich>
              </c:tx>
              <c:showLegendKey val="0"/>
              <c:showVal val="1"/>
              <c:showCatName val="1"/>
              <c:showSerName val="0"/>
              <c:showPercent val="0"/>
              <c:showBubbleSize val="0"/>
              <c:separator>
</c:separator>
            </c:dLbl>
            <c:dLbl>
              <c:idx val="2"/>
              <c:layout>
                <c:manualLayout>
                  <c:x val="0.12491486451517504"/>
                  <c:y val="-6.4353098719802909E-2"/>
                </c:manualLayout>
              </c:layout>
              <c:showLegendKey val="0"/>
              <c:showVal val="1"/>
              <c:showCatName val="1"/>
              <c:showSerName val="0"/>
              <c:showPercent val="0"/>
              <c:showBubbleSize val="0"/>
              <c:separator>
</c:separator>
            </c:dLbl>
            <c:dLbl>
              <c:idx val="3"/>
              <c:layout>
                <c:manualLayout>
                  <c:x val="0.1335906251155225"/>
                  <c:y val="8.6219079757887465E-2"/>
                </c:manualLayout>
              </c:layout>
              <c:showLegendKey val="0"/>
              <c:showVal val="1"/>
              <c:showCatName val="1"/>
              <c:showSerName val="0"/>
              <c:showPercent val="0"/>
              <c:showBubbleSize val="0"/>
              <c:separator>
</c:separator>
            </c:dLbl>
            <c:dLbl>
              <c:idx val="4"/>
              <c:layout>
                <c:manualLayout>
                  <c:x val="3.0399171934494106E-2"/>
                  <c:y val="2.7210884353741478E-2"/>
                </c:manualLayout>
              </c:layout>
              <c:showLegendKey val="0"/>
              <c:showVal val="1"/>
              <c:showCatName val="1"/>
              <c:showSerName val="0"/>
              <c:showPercent val="0"/>
              <c:showBubbleSize val="0"/>
              <c:separator>
</c:separator>
            </c:dLbl>
            <c:dLbl>
              <c:idx val="5"/>
              <c:layout>
                <c:manualLayout>
                  <c:x val="5.1728956415659305E-2"/>
                  <c:y val="3.6492581284482289E-3"/>
                </c:manualLayout>
              </c:layout>
              <c:tx>
                <c:rich>
                  <a:bodyPr/>
                  <a:lstStyle/>
                  <a:p>
                    <a:pPr>
                      <a:defRPr lang="en-US" sz="950" b="0"/>
                    </a:pPr>
                    <a:r>
                      <a:rPr lang="hu-HU" dirty="0" smtClean="0"/>
                      <a:t>Egyéb</a:t>
                    </a:r>
                    <a:r>
                      <a:rPr lang="en-US" dirty="0"/>
                      <a:t>
7%</a:t>
                    </a:r>
                  </a:p>
                </c:rich>
              </c:tx>
              <c:spPr/>
              <c:showLegendKey val="0"/>
              <c:showVal val="1"/>
              <c:showCatName val="1"/>
              <c:showSerName val="0"/>
              <c:showPercent val="0"/>
              <c:showBubbleSize val="0"/>
              <c:separator>
</c:separator>
            </c:dLbl>
            <c:dLbl>
              <c:idx val="6"/>
              <c:layout>
                <c:manualLayout>
                  <c:x val="9.0611628091943064E-2"/>
                  <c:y val="0.14684287812041141"/>
                </c:manualLayout>
              </c:layout>
              <c:showLegendKey val="0"/>
              <c:showVal val="1"/>
              <c:showCatName val="1"/>
              <c:showSerName val="0"/>
              <c:showPercent val="0"/>
              <c:showBubbleSize val="0"/>
              <c:separator>
</c:separator>
            </c:dLbl>
            <c:txPr>
              <a:bodyPr/>
              <a:lstStyle/>
              <a:p>
                <a:pPr>
                  <a:defRPr lang="en-US" b="0"/>
                </a:pPr>
                <a:endParaRPr lang="en-US"/>
              </a:p>
            </c:txPr>
            <c:showLegendKey val="0"/>
            <c:showVal val="1"/>
            <c:showCatName val="1"/>
            <c:showSerName val="0"/>
            <c:showPercent val="0"/>
            <c:showBubbleSize val="0"/>
            <c:separator>
</c:separator>
            <c:showLeaderLines val="0"/>
          </c:dLbls>
          <c:cat>
            <c:strRef>
              <c:f>Sheet1!$A$2:$A$7</c:f>
              <c:strCache>
                <c:ptCount val="6"/>
                <c:pt idx="0">
                  <c:v>Urea</c:v>
                </c:pt>
                <c:pt idx="1">
                  <c:v>Nitrates</c:v>
                </c:pt>
                <c:pt idx="2">
                  <c:v>UAN</c:v>
                </c:pt>
                <c:pt idx="3">
                  <c:v>NPK</c:v>
                </c:pt>
                <c:pt idx="4">
                  <c:v>DAP/MAP</c:v>
                </c:pt>
                <c:pt idx="5">
                  <c:v>Others</c:v>
                </c:pt>
              </c:strCache>
            </c:strRef>
          </c:cat>
          <c:val>
            <c:numRef>
              <c:f>Sheet1!$B$2:$B$7</c:f>
              <c:numCache>
                <c:formatCode>0%</c:formatCode>
                <c:ptCount val="6"/>
                <c:pt idx="0">
                  <c:v>0.2</c:v>
                </c:pt>
                <c:pt idx="1">
                  <c:v>0.41</c:v>
                </c:pt>
                <c:pt idx="2">
                  <c:v>0.11</c:v>
                </c:pt>
                <c:pt idx="3">
                  <c:v>0.16</c:v>
                </c:pt>
                <c:pt idx="4">
                  <c:v>0.04</c:v>
                </c:pt>
                <c:pt idx="5">
                  <c:v>7.0000000000000007E-2</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73344532546191E-2"/>
          <c:y val="0.10880693222170758"/>
          <c:w val="0.91172665546745379"/>
          <c:h val="0.69682202408522464"/>
        </c:manualLayout>
      </c:layout>
      <c:lineChart>
        <c:grouping val="standard"/>
        <c:varyColors val="0"/>
        <c:ser>
          <c:idx val="0"/>
          <c:order val="0"/>
          <c:tx>
            <c:strRef>
              <c:f>Sheet1!$B$1</c:f>
              <c:strCache>
                <c:ptCount val="1"/>
              </c:strCache>
            </c:strRef>
          </c:tx>
          <c:spPr>
            <a:ln w="32216">
              <a:solidFill>
                <a:srgbClr val="FF0000"/>
              </a:solidFill>
              <a:prstDash val="solid"/>
            </a:ln>
          </c:spPr>
          <c:marker>
            <c:symbol val="none"/>
          </c:marker>
          <c:cat>
            <c:numRef>
              <c:f>Sheet1!$A$2:$A$18</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Sheet1!$B$2:$B$18</c:f>
              <c:numCache>
                <c:formatCode>General</c:formatCode>
                <c:ptCount val="12"/>
                <c:pt idx="0">
                  <c:v>25.8</c:v>
                </c:pt>
                <c:pt idx="1">
                  <c:v>28.2</c:v>
                </c:pt>
                <c:pt idx="2">
                  <c:v>28.6</c:v>
                </c:pt>
                <c:pt idx="3">
                  <c:v>29.7</c:v>
                </c:pt>
                <c:pt idx="4">
                  <c:v>31.8</c:v>
                </c:pt>
                <c:pt idx="5">
                  <c:v>36.4</c:v>
                </c:pt>
                <c:pt idx="6">
                  <c:v>33.299999999999997</c:v>
                </c:pt>
                <c:pt idx="7">
                  <c:v>36.1</c:v>
                </c:pt>
                <c:pt idx="8">
                  <c:v>40.5</c:v>
                </c:pt>
                <c:pt idx="9">
                  <c:v>39.299999999999997</c:v>
                </c:pt>
                <c:pt idx="10">
                  <c:v>43.1</c:v>
                </c:pt>
                <c:pt idx="11">
                  <c:v>44.8</c:v>
                </c:pt>
              </c:numCache>
            </c:numRef>
          </c:val>
          <c:smooth val="0"/>
        </c:ser>
        <c:dLbls>
          <c:showLegendKey val="0"/>
          <c:showVal val="0"/>
          <c:showCatName val="0"/>
          <c:showSerName val="0"/>
          <c:showPercent val="0"/>
          <c:showBubbleSize val="0"/>
        </c:dLbls>
        <c:marker val="1"/>
        <c:smooth val="0"/>
        <c:axId val="113460352"/>
        <c:axId val="113461888"/>
      </c:lineChart>
      <c:catAx>
        <c:axId val="113460352"/>
        <c:scaling>
          <c:orientation val="minMax"/>
        </c:scaling>
        <c:delete val="0"/>
        <c:axPos val="b"/>
        <c:numFmt formatCode="General" sourceLinked="1"/>
        <c:majorTickMark val="out"/>
        <c:minorTickMark val="none"/>
        <c:tickLblPos val="nextTo"/>
        <c:spPr>
          <a:ln w="268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Arial Black"/>
                <a:cs typeface="Arial Black"/>
              </a:defRPr>
            </a:pPr>
            <a:endParaRPr lang="en-US"/>
          </a:p>
        </c:txPr>
        <c:crossAx val="113461888"/>
        <c:crosses val="autoZero"/>
        <c:auto val="1"/>
        <c:lblAlgn val="ctr"/>
        <c:lblOffset val="100"/>
        <c:tickLblSkip val="1"/>
        <c:tickMarkSkip val="1"/>
        <c:noMultiLvlLbl val="0"/>
      </c:catAx>
      <c:valAx>
        <c:axId val="113461888"/>
        <c:scaling>
          <c:orientation val="minMax"/>
          <c:min val="20"/>
        </c:scaling>
        <c:delete val="0"/>
        <c:axPos val="l"/>
        <c:majorGridlines>
          <c:spPr>
            <a:ln w="2685">
              <a:solidFill>
                <a:schemeClr val="tx1"/>
              </a:solidFill>
              <a:prstDash val="solid"/>
            </a:ln>
          </c:spPr>
        </c:majorGridlines>
        <c:numFmt formatCode="General" sourceLinked="1"/>
        <c:majorTickMark val="out"/>
        <c:minorTickMark val="none"/>
        <c:tickLblPos val="nextTo"/>
        <c:spPr>
          <a:ln w="2685">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Arial Black"/>
                <a:cs typeface="Arial Black"/>
              </a:defRPr>
            </a:pPr>
            <a:endParaRPr lang="en-US"/>
          </a:p>
        </c:txPr>
        <c:crossAx val="113460352"/>
        <c:crosses val="autoZero"/>
        <c:crossBetween val="between"/>
      </c:valAx>
      <c:spPr>
        <a:noFill/>
        <a:ln w="10739">
          <a:solidFill>
            <a:srgbClr val="808080"/>
          </a:solidFill>
          <a:prstDash val="solid"/>
        </a:ln>
      </c:spPr>
    </c:plotArea>
    <c:plotVisOnly val="1"/>
    <c:dispBlanksAs val="gap"/>
    <c:showDLblsOverMax val="0"/>
  </c:chart>
  <c:spPr>
    <a:noFill/>
    <a:ln>
      <a:noFill/>
    </a:ln>
  </c:spPr>
  <c:txPr>
    <a:bodyPr/>
    <a:lstStyle/>
    <a:p>
      <a:pPr>
        <a:defRPr sz="1860"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57071630161656E-2"/>
          <c:y val="8.0753779858141972E-2"/>
          <c:w val="0.92422094666021204"/>
          <c:h val="0.68322641440569831"/>
        </c:manualLayout>
      </c:layout>
      <c:barChart>
        <c:barDir val="col"/>
        <c:grouping val="clustered"/>
        <c:varyColors val="0"/>
        <c:ser>
          <c:idx val="0"/>
          <c:order val="0"/>
          <c:tx>
            <c:strRef>
              <c:f>Sheet1!$B$1</c:f>
              <c:strCache>
                <c:ptCount val="1"/>
                <c:pt idx="0">
                  <c:v>2012</c:v>
                </c:pt>
              </c:strCache>
            </c:strRef>
          </c:tx>
          <c:spPr>
            <a:solidFill>
              <a:srgbClr val="008000"/>
            </a:solidFill>
            <a:ln w="10922">
              <a:solidFill>
                <a:schemeClr val="tx1"/>
              </a:solidFill>
            </a:ln>
          </c:spPr>
          <c:invertIfNegative val="0"/>
          <c:cat>
            <c:strRef>
              <c:f>Sheet1!$A$2:$A$11</c:f>
              <c:strCache>
                <c:ptCount val="10"/>
                <c:pt idx="0">
                  <c:v>China</c:v>
                </c:pt>
                <c:pt idx="1">
                  <c:v>India</c:v>
                </c:pt>
                <c:pt idx="2">
                  <c:v>Indonesia</c:v>
                </c:pt>
                <c:pt idx="3">
                  <c:v>USA</c:v>
                </c:pt>
                <c:pt idx="4">
                  <c:v>Russia</c:v>
                </c:pt>
                <c:pt idx="5">
                  <c:v>Qatar</c:v>
                </c:pt>
                <c:pt idx="6">
                  <c:v>Pakistan</c:v>
                </c:pt>
                <c:pt idx="7">
                  <c:v>Egypt</c:v>
                </c:pt>
                <c:pt idx="8">
                  <c:v>Iran</c:v>
                </c:pt>
                <c:pt idx="9">
                  <c:v>Oman</c:v>
                </c:pt>
              </c:strCache>
            </c:strRef>
          </c:cat>
          <c:val>
            <c:numRef>
              <c:f>Sheet1!$B$2:$B$11</c:f>
              <c:numCache>
                <c:formatCode>General</c:formatCode>
                <c:ptCount val="10"/>
                <c:pt idx="0">
                  <c:v>61.926086956521736</c:v>
                </c:pt>
                <c:pt idx="1">
                  <c:v>22.508695652173909</c:v>
                </c:pt>
                <c:pt idx="2">
                  <c:v>6.9021739130434776</c:v>
                </c:pt>
                <c:pt idx="3">
                  <c:v>6.1695652173913045</c:v>
                </c:pt>
                <c:pt idx="4">
                  <c:v>6.4565217391304346</c:v>
                </c:pt>
                <c:pt idx="5">
                  <c:v>4.554347826086957</c:v>
                </c:pt>
                <c:pt idx="6">
                  <c:v>4.1521739130434776</c:v>
                </c:pt>
                <c:pt idx="7">
                  <c:v>4.3521739130434778</c:v>
                </c:pt>
                <c:pt idx="8">
                  <c:v>4.1326086956521735</c:v>
                </c:pt>
                <c:pt idx="9">
                  <c:v>3.19</c:v>
                </c:pt>
              </c:numCache>
            </c:numRef>
          </c:val>
        </c:ser>
        <c:ser>
          <c:idx val="1"/>
          <c:order val="1"/>
          <c:tx>
            <c:strRef>
              <c:f>Sheet1!$C$1</c:f>
              <c:strCache>
                <c:ptCount val="1"/>
                <c:pt idx="0">
                  <c:v>2013</c:v>
                </c:pt>
              </c:strCache>
            </c:strRef>
          </c:tx>
          <c:spPr>
            <a:solidFill>
              <a:schemeClr val="accent1"/>
            </a:solidFill>
            <a:ln w="10945">
              <a:solidFill>
                <a:schemeClr val="tx1"/>
              </a:solidFill>
              <a:prstDash val="solid"/>
            </a:ln>
          </c:spPr>
          <c:invertIfNegative val="0"/>
          <c:cat>
            <c:strRef>
              <c:f>Sheet1!$A$2:$A$11</c:f>
              <c:strCache>
                <c:ptCount val="10"/>
                <c:pt idx="0">
                  <c:v>China</c:v>
                </c:pt>
                <c:pt idx="1">
                  <c:v>India</c:v>
                </c:pt>
                <c:pt idx="2">
                  <c:v>Indonesia</c:v>
                </c:pt>
                <c:pt idx="3">
                  <c:v>USA</c:v>
                </c:pt>
                <c:pt idx="4">
                  <c:v>Russia</c:v>
                </c:pt>
                <c:pt idx="5">
                  <c:v>Qatar</c:v>
                </c:pt>
                <c:pt idx="6">
                  <c:v>Pakistan</c:v>
                </c:pt>
                <c:pt idx="7">
                  <c:v>Egypt</c:v>
                </c:pt>
                <c:pt idx="8">
                  <c:v>Iran</c:v>
                </c:pt>
                <c:pt idx="9">
                  <c:v>Oman</c:v>
                </c:pt>
              </c:strCache>
            </c:strRef>
          </c:cat>
          <c:val>
            <c:numRef>
              <c:f>Sheet1!$C$2:$C$11</c:f>
              <c:numCache>
                <c:formatCode>General</c:formatCode>
                <c:ptCount val="10"/>
                <c:pt idx="0">
                  <c:v>68.119565217391298</c:v>
                </c:pt>
                <c:pt idx="1">
                  <c:v>23.228260869565219</c:v>
                </c:pt>
                <c:pt idx="2">
                  <c:v>6.6999999999999993</c:v>
                </c:pt>
                <c:pt idx="3">
                  <c:v>6.4760869565217387</c:v>
                </c:pt>
                <c:pt idx="4">
                  <c:v>6.3695652173913047</c:v>
                </c:pt>
                <c:pt idx="5">
                  <c:v>5.4391304347826077</c:v>
                </c:pt>
                <c:pt idx="6">
                  <c:v>4.8282608695652174</c:v>
                </c:pt>
                <c:pt idx="7">
                  <c:v>3.973913043478261</c:v>
                </c:pt>
                <c:pt idx="8">
                  <c:v>3.9673913043478257</c:v>
                </c:pt>
                <c:pt idx="9">
                  <c:v>3.55</c:v>
                </c:pt>
              </c:numCache>
            </c:numRef>
          </c:val>
        </c:ser>
        <c:dLbls>
          <c:showLegendKey val="0"/>
          <c:showVal val="0"/>
          <c:showCatName val="0"/>
          <c:showSerName val="0"/>
          <c:showPercent val="0"/>
          <c:showBubbleSize val="0"/>
        </c:dLbls>
        <c:gapWidth val="150"/>
        <c:axId val="113507328"/>
        <c:axId val="113525504"/>
      </c:barChart>
      <c:catAx>
        <c:axId val="113507328"/>
        <c:scaling>
          <c:orientation val="minMax"/>
        </c:scaling>
        <c:delete val="0"/>
        <c:axPos val="b"/>
        <c:numFmt formatCode="General" sourceLinked="1"/>
        <c:majorTickMark val="out"/>
        <c:minorTickMark val="none"/>
        <c:tickLblPos val="nextTo"/>
        <c:spPr>
          <a:ln w="2736">
            <a:solidFill>
              <a:schemeClr val="tx1"/>
            </a:solidFill>
            <a:prstDash val="solid"/>
          </a:ln>
        </c:spPr>
        <c:txPr>
          <a:bodyPr rot="-5400000" vert="horz"/>
          <a:lstStyle/>
          <a:p>
            <a:pPr>
              <a:defRPr sz="1034" b="1" i="0" u="none" strike="noStrike" baseline="0">
                <a:solidFill>
                  <a:schemeClr val="tx1"/>
                </a:solidFill>
                <a:latin typeface="Arial" panose="020B0604020202020204" pitchFamily="34" charset="0"/>
                <a:ea typeface="Arial Black"/>
                <a:cs typeface="Arial Black"/>
              </a:defRPr>
            </a:pPr>
            <a:endParaRPr lang="en-US"/>
          </a:p>
        </c:txPr>
        <c:crossAx val="113525504"/>
        <c:crosses val="autoZero"/>
        <c:auto val="1"/>
        <c:lblAlgn val="ctr"/>
        <c:lblOffset val="100"/>
        <c:tickLblSkip val="1"/>
        <c:tickMarkSkip val="1"/>
        <c:noMultiLvlLbl val="0"/>
      </c:catAx>
      <c:valAx>
        <c:axId val="113525504"/>
        <c:scaling>
          <c:orientation val="minMax"/>
        </c:scaling>
        <c:delete val="0"/>
        <c:axPos val="l"/>
        <c:majorGridlines>
          <c:spPr>
            <a:ln w="2736">
              <a:solidFill>
                <a:schemeClr val="tx1"/>
              </a:solidFill>
              <a:prstDash val="solid"/>
            </a:ln>
          </c:spPr>
        </c:majorGridlines>
        <c:numFmt formatCode="0" sourceLinked="0"/>
        <c:majorTickMark val="out"/>
        <c:minorTickMark val="none"/>
        <c:tickLblPos val="nextTo"/>
        <c:spPr>
          <a:ln w="2736">
            <a:solidFill>
              <a:schemeClr val="tx1"/>
            </a:solidFill>
            <a:prstDash val="solid"/>
          </a:ln>
        </c:spPr>
        <c:txPr>
          <a:bodyPr rot="0" vert="horz"/>
          <a:lstStyle/>
          <a:p>
            <a:pPr>
              <a:defRPr sz="1400" b="0" i="0" u="none" strike="noStrike" baseline="0">
                <a:solidFill>
                  <a:schemeClr val="tx1"/>
                </a:solidFill>
                <a:latin typeface="+mn-lt"/>
                <a:ea typeface="Arial Black"/>
                <a:cs typeface="Arial Black"/>
              </a:defRPr>
            </a:pPr>
            <a:endParaRPr lang="en-US"/>
          </a:p>
        </c:txPr>
        <c:crossAx val="113507328"/>
        <c:crosses val="autoZero"/>
        <c:crossBetween val="between"/>
      </c:valAx>
      <c:spPr>
        <a:noFill/>
        <a:ln w="10945">
          <a:solidFill>
            <a:srgbClr val="808080"/>
          </a:solidFill>
          <a:prstDash val="solid"/>
        </a:ln>
      </c:spPr>
    </c:plotArea>
    <c:legend>
      <c:legendPos val="r"/>
      <c:layout>
        <c:manualLayout>
          <c:xMode val="edge"/>
          <c:yMode val="edge"/>
          <c:x val="0.42699638078489877"/>
          <c:y val="9.5011633023907333E-2"/>
          <c:w val="0.18758085381630049"/>
          <c:h val="5.2306909106587925E-2"/>
        </c:manualLayout>
      </c:layout>
      <c:overlay val="0"/>
      <c:spPr>
        <a:solidFill>
          <a:schemeClr val="bg1"/>
        </a:solidFill>
        <a:ln w="2736">
          <a:solidFill>
            <a:schemeClr val="tx1"/>
          </a:solidFill>
          <a:prstDash val="solid"/>
        </a:ln>
      </c:spPr>
      <c:txPr>
        <a:bodyPr/>
        <a:lstStyle/>
        <a:p>
          <a:pPr>
            <a:defRPr sz="948" b="1" i="0" u="none" strike="noStrike" baseline="0">
              <a:solidFill>
                <a:schemeClr val="tx1"/>
              </a:solidFill>
              <a:latin typeface="+mn-lt"/>
              <a:ea typeface="Arial Black"/>
              <a:cs typeface="Arial Black"/>
            </a:defRPr>
          </a:pPr>
          <a:endParaRPr lang="en-US"/>
        </a:p>
      </c:txPr>
    </c:legend>
    <c:plotVisOnly val="1"/>
    <c:dispBlanksAs val="gap"/>
    <c:showDLblsOverMax val="0"/>
  </c:chart>
  <c:spPr>
    <a:noFill/>
    <a:ln>
      <a:noFill/>
    </a:ln>
  </c:spPr>
  <c:txPr>
    <a:bodyPr/>
    <a:lstStyle/>
    <a:p>
      <a:pPr>
        <a:defRPr sz="1917"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82642357083331E-2"/>
          <c:y val="8.4533111640445205E-2"/>
          <c:w val="0.9247092422325246"/>
          <c:h val="0.67374059691258303"/>
        </c:manualLayout>
      </c:layout>
      <c:barChart>
        <c:barDir val="col"/>
        <c:grouping val="clustered"/>
        <c:varyColors val="0"/>
        <c:ser>
          <c:idx val="0"/>
          <c:order val="0"/>
          <c:tx>
            <c:strRef>
              <c:f>Sheet1!$B$1</c:f>
              <c:strCache>
                <c:ptCount val="1"/>
                <c:pt idx="0">
                  <c:v>2012</c:v>
                </c:pt>
              </c:strCache>
            </c:strRef>
          </c:tx>
          <c:spPr>
            <a:solidFill>
              <a:srgbClr val="008000"/>
            </a:solidFill>
            <a:ln w="10922">
              <a:solidFill>
                <a:schemeClr val="tx1"/>
              </a:solidFill>
            </a:ln>
          </c:spPr>
          <c:invertIfNegative val="0"/>
          <c:cat>
            <c:strRef>
              <c:f>Sheet1!$A$2:$A$11</c:f>
              <c:strCache>
                <c:ptCount val="10"/>
                <c:pt idx="0">
                  <c:v>China</c:v>
                </c:pt>
                <c:pt idx="1">
                  <c:v>Qatar</c:v>
                </c:pt>
                <c:pt idx="2">
                  <c:v>Russia</c:v>
                </c:pt>
                <c:pt idx="3">
                  <c:v>Oman</c:v>
                </c:pt>
                <c:pt idx="4">
                  <c:v>Saudi Arab.</c:v>
                </c:pt>
                <c:pt idx="5">
                  <c:v>Ukraine</c:v>
                </c:pt>
                <c:pt idx="6">
                  <c:v>Iran</c:v>
                </c:pt>
                <c:pt idx="7">
                  <c:v>Egypt</c:v>
                </c:pt>
                <c:pt idx="8">
                  <c:v>UAE</c:v>
                </c:pt>
                <c:pt idx="9">
                  <c:v>Indonesia</c:v>
                </c:pt>
              </c:strCache>
            </c:strRef>
          </c:cat>
          <c:val>
            <c:numRef>
              <c:f>Sheet1!$B$2:$B$11</c:f>
              <c:numCache>
                <c:formatCode>General</c:formatCode>
                <c:ptCount val="10"/>
                <c:pt idx="0">
                  <c:v>6.947826086956522</c:v>
                </c:pt>
                <c:pt idx="1">
                  <c:v>4.2260869565217387</c:v>
                </c:pt>
                <c:pt idx="2">
                  <c:v>4.8304347826086955</c:v>
                </c:pt>
                <c:pt idx="3">
                  <c:v>3.1456521739130436</c:v>
                </c:pt>
                <c:pt idx="4">
                  <c:v>3.0978260869565215</c:v>
                </c:pt>
                <c:pt idx="5">
                  <c:v>3.5956521739130429</c:v>
                </c:pt>
                <c:pt idx="6">
                  <c:v>2.8956521739130436</c:v>
                </c:pt>
                <c:pt idx="7">
                  <c:v>2.2434782608695651</c:v>
                </c:pt>
                <c:pt idx="8">
                  <c:v>0.58699999999999997</c:v>
                </c:pt>
                <c:pt idx="9">
                  <c:v>0.9869565217391304</c:v>
                </c:pt>
              </c:numCache>
            </c:numRef>
          </c:val>
        </c:ser>
        <c:ser>
          <c:idx val="1"/>
          <c:order val="1"/>
          <c:tx>
            <c:strRef>
              <c:f>Sheet1!$C$1</c:f>
              <c:strCache>
                <c:ptCount val="1"/>
                <c:pt idx="0">
                  <c:v>2013</c:v>
                </c:pt>
              </c:strCache>
            </c:strRef>
          </c:tx>
          <c:spPr>
            <a:solidFill>
              <a:schemeClr val="accent1"/>
            </a:solidFill>
            <a:ln w="10959">
              <a:solidFill>
                <a:schemeClr val="tx1"/>
              </a:solidFill>
              <a:prstDash val="solid"/>
            </a:ln>
          </c:spPr>
          <c:invertIfNegative val="0"/>
          <c:cat>
            <c:strRef>
              <c:f>Sheet1!$A$2:$A$11</c:f>
              <c:strCache>
                <c:ptCount val="10"/>
                <c:pt idx="0">
                  <c:v>China</c:v>
                </c:pt>
                <c:pt idx="1">
                  <c:v>Qatar</c:v>
                </c:pt>
                <c:pt idx="2">
                  <c:v>Russia</c:v>
                </c:pt>
                <c:pt idx="3">
                  <c:v>Oman</c:v>
                </c:pt>
                <c:pt idx="4">
                  <c:v>Saudi Arab.</c:v>
                </c:pt>
                <c:pt idx="5">
                  <c:v>Ukraine</c:v>
                </c:pt>
                <c:pt idx="6">
                  <c:v>Iran</c:v>
                </c:pt>
                <c:pt idx="7">
                  <c:v>Egypt</c:v>
                </c:pt>
                <c:pt idx="8">
                  <c:v>UAE</c:v>
                </c:pt>
                <c:pt idx="9">
                  <c:v>Indonesia</c:v>
                </c:pt>
              </c:strCache>
            </c:strRef>
          </c:cat>
          <c:val>
            <c:numRef>
              <c:f>Sheet1!$C$2:$C$11</c:f>
              <c:numCache>
                <c:formatCode>General</c:formatCode>
                <c:ptCount val="10"/>
                <c:pt idx="0">
                  <c:v>8.265217391304347</c:v>
                </c:pt>
                <c:pt idx="1">
                  <c:v>5.4152173913043482</c:v>
                </c:pt>
                <c:pt idx="2">
                  <c:v>5.1913043478260867</c:v>
                </c:pt>
                <c:pt idx="3">
                  <c:v>3.482608695652174</c:v>
                </c:pt>
                <c:pt idx="4">
                  <c:v>3.0826086956521737</c:v>
                </c:pt>
                <c:pt idx="5">
                  <c:v>2.5478260869565217</c:v>
                </c:pt>
                <c:pt idx="6">
                  <c:v>2.2543478260869563</c:v>
                </c:pt>
                <c:pt idx="7">
                  <c:v>2.0065217391304349</c:v>
                </c:pt>
                <c:pt idx="8">
                  <c:v>1.308695652173913</c:v>
                </c:pt>
                <c:pt idx="9">
                  <c:v>1.2652173913043476</c:v>
                </c:pt>
              </c:numCache>
            </c:numRef>
          </c:val>
        </c:ser>
        <c:dLbls>
          <c:showLegendKey val="0"/>
          <c:showVal val="0"/>
          <c:showCatName val="0"/>
          <c:showSerName val="0"/>
          <c:showPercent val="0"/>
          <c:showBubbleSize val="0"/>
        </c:dLbls>
        <c:gapWidth val="150"/>
        <c:axId val="114282496"/>
        <c:axId val="114284032"/>
      </c:barChart>
      <c:catAx>
        <c:axId val="114282496"/>
        <c:scaling>
          <c:orientation val="minMax"/>
        </c:scaling>
        <c:delete val="0"/>
        <c:axPos val="b"/>
        <c:numFmt formatCode="General" sourceLinked="1"/>
        <c:majorTickMark val="out"/>
        <c:minorTickMark val="none"/>
        <c:tickLblPos val="nextTo"/>
        <c:spPr>
          <a:ln w="2740">
            <a:solidFill>
              <a:schemeClr val="tx1"/>
            </a:solidFill>
            <a:prstDash val="solid"/>
          </a:ln>
        </c:spPr>
        <c:txPr>
          <a:bodyPr rot="-5400000" vert="horz"/>
          <a:lstStyle/>
          <a:p>
            <a:pPr>
              <a:defRPr sz="1035" b="1" i="0" u="none" strike="noStrike" baseline="0">
                <a:solidFill>
                  <a:schemeClr val="tx1"/>
                </a:solidFill>
                <a:latin typeface="Arial" panose="020B0604020202020204" pitchFamily="34" charset="0"/>
                <a:ea typeface="Arial Black"/>
                <a:cs typeface="Arial Black"/>
              </a:defRPr>
            </a:pPr>
            <a:endParaRPr lang="en-US"/>
          </a:p>
        </c:txPr>
        <c:crossAx val="114284032"/>
        <c:crosses val="autoZero"/>
        <c:auto val="1"/>
        <c:lblAlgn val="ctr"/>
        <c:lblOffset val="100"/>
        <c:tickLblSkip val="1"/>
        <c:tickMarkSkip val="1"/>
        <c:noMultiLvlLbl val="0"/>
      </c:catAx>
      <c:valAx>
        <c:axId val="114284032"/>
        <c:scaling>
          <c:orientation val="minMax"/>
        </c:scaling>
        <c:delete val="0"/>
        <c:axPos val="l"/>
        <c:majorGridlines>
          <c:spPr>
            <a:ln w="2740">
              <a:solidFill>
                <a:schemeClr val="tx1"/>
              </a:solidFill>
              <a:prstDash val="solid"/>
            </a:ln>
          </c:spPr>
        </c:majorGridlines>
        <c:numFmt formatCode="0" sourceLinked="0"/>
        <c:majorTickMark val="out"/>
        <c:minorTickMark val="none"/>
        <c:tickLblPos val="nextTo"/>
        <c:spPr>
          <a:ln w="2740">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Arial Black"/>
                <a:cs typeface="Arial Black"/>
              </a:defRPr>
            </a:pPr>
            <a:endParaRPr lang="en-US"/>
          </a:p>
        </c:txPr>
        <c:crossAx val="114282496"/>
        <c:crosses val="autoZero"/>
        <c:crossBetween val="between"/>
      </c:valAx>
      <c:spPr>
        <a:noFill/>
        <a:ln w="10959">
          <a:solidFill>
            <a:srgbClr val="808080"/>
          </a:solidFill>
          <a:prstDash val="solid"/>
        </a:ln>
      </c:spPr>
    </c:plotArea>
    <c:legend>
      <c:legendPos val="r"/>
      <c:layout>
        <c:manualLayout>
          <c:xMode val="edge"/>
          <c:yMode val="edge"/>
          <c:x val="0.41179963685727489"/>
          <c:y val="9.734711743224661E-2"/>
          <c:w val="0.19116817932245836"/>
          <c:h val="5.491548705583927E-2"/>
        </c:manualLayout>
      </c:layout>
      <c:overlay val="0"/>
      <c:spPr>
        <a:solidFill>
          <a:schemeClr val="bg1"/>
        </a:solidFill>
        <a:ln w="2740">
          <a:solidFill>
            <a:schemeClr val="tx1"/>
          </a:solidFill>
          <a:prstDash val="solid"/>
        </a:ln>
      </c:spPr>
      <c:txPr>
        <a:bodyPr/>
        <a:lstStyle/>
        <a:p>
          <a:pPr>
            <a:defRPr sz="949" b="1" i="0" u="none" strike="noStrike" baseline="0">
              <a:solidFill>
                <a:schemeClr val="tx1"/>
              </a:solidFill>
              <a:latin typeface="+mn-lt"/>
              <a:ea typeface="Arial Black"/>
              <a:cs typeface="Arial Black"/>
            </a:defRPr>
          </a:pPr>
          <a:endParaRPr lang="en-US"/>
        </a:p>
      </c:txPr>
    </c:legend>
    <c:plotVisOnly val="1"/>
    <c:dispBlanksAs val="gap"/>
    <c:showDLblsOverMax val="0"/>
  </c:chart>
  <c:spPr>
    <a:noFill/>
    <a:ln>
      <a:noFill/>
    </a:ln>
  </c:spPr>
  <c:txPr>
    <a:bodyPr/>
    <a:lstStyle/>
    <a:p>
      <a:pPr>
        <a:defRPr sz="1898"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91506206015338E-2"/>
          <c:y val="9.0801723045544458E-2"/>
          <c:w val="0.92591456808174999"/>
          <c:h val="0.68702116019512882"/>
        </c:manualLayout>
      </c:layout>
      <c:barChart>
        <c:barDir val="col"/>
        <c:grouping val="clustered"/>
        <c:varyColors val="0"/>
        <c:ser>
          <c:idx val="0"/>
          <c:order val="0"/>
          <c:tx>
            <c:strRef>
              <c:f>Sheet1!$B$1</c:f>
              <c:strCache>
                <c:ptCount val="1"/>
                <c:pt idx="0">
                  <c:v>2012</c:v>
                </c:pt>
              </c:strCache>
            </c:strRef>
          </c:tx>
          <c:spPr>
            <a:solidFill>
              <a:srgbClr val="008000"/>
            </a:solidFill>
            <a:ln w="10922">
              <a:solidFill>
                <a:schemeClr val="tx1"/>
              </a:solidFill>
            </a:ln>
          </c:spPr>
          <c:invertIfNegative val="0"/>
          <c:cat>
            <c:strRef>
              <c:f>Sheet1!$A$2:$A$11</c:f>
              <c:strCache>
                <c:ptCount val="10"/>
                <c:pt idx="0">
                  <c:v>India</c:v>
                </c:pt>
                <c:pt idx="1">
                  <c:v>USA</c:v>
                </c:pt>
                <c:pt idx="2">
                  <c:v>Brasilia</c:v>
                </c:pt>
                <c:pt idx="3">
                  <c:v>Thailand</c:v>
                </c:pt>
                <c:pt idx="4">
                  <c:v>Australia</c:v>
                </c:pt>
                <c:pt idx="5">
                  <c:v>Turkey</c:v>
                </c:pt>
                <c:pt idx="6">
                  <c:v>Mexico</c:v>
                </c:pt>
                <c:pt idx="7">
                  <c:v>Pakistan</c:v>
                </c:pt>
                <c:pt idx="8">
                  <c:v>Bangladesh</c:v>
                </c:pt>
                <c:pt idx="9">
                  <c:v>Philippines</c:v>
                </c:pt>
              </c:strCache>
            </c:strRef>
          </c:cat>
          <c:val>
            <c:numRef>
              <c:f>Sheet1!$B$2:$B$11</c:f>
              <c:numCache>
                <c:formatCode>General</c:formatCode>
                <c:ptCount val="10"/>
                <c:pt idx="0">
                  <c:v>7.9956521739130428</c:v>
                </c:pt>
                <c:pt idx="1">
                  <c:v>7.0586956521739124</c:v>
                </c:pt>
                <c:pt idx="2">
                  <c:v>3.0478260869565212</c:v>
                </c:pt>
                <c:pt idx="3">
                  <c:v>2.258695652173913</c:v>
                </c:pt>
                <c:pt idx="4">
                  <c:v>1.4652173913043478</c:v>
                </c:pt>
                <c:pt idx="5">
                  <c:v>1.4260869565217391</c:v>
                </c:pt>
                <c:pt idx="6">
                  <c:v>1.8108695652173912</c:v>
                </c:pt>
                <c:pt idx="7">
                  <c:v>1.067391304347826</c:v>
                </c:pt>
                <c:pt idx="8">
                  <c:v>0.753</c:v>
                </c:pt>
                <c:pt idx="9">
                  <c:v>0.73899999999999999</c:v>
                </c:pt>
              </c:numCache>
            </c:numRef>
          </c:val>
        </c:ser>
        <c:ser>
          <c:idx val="1"/>
          <c:order val="1"/>
          <c:tx>
            <c:strRef>
              <c:f>Sheet1!$C$1</c:f>
              <c:strCache>
                <c:ptCount val="1"/>
                <c:pt idx="0">
                  <c:v>2013</c:v>
                </c:pt>
              </c:strCache>
            </c:strRef>
          </c:tx>
          <c:spPr>
            <a:solidFill>
              <a:schemeClr val="accent1"/>
            </a:solidFill>
            <a:ln w="10945">
              <a:solidFill>
                <a:schemeClr val="tx1"/>
              </a:solidFill>
              <a:prstDash val="solid"/>
            </a:ln>
          </c:spPr>
          <c:invertIfNegative val="0"/>
          <c:cat>
            <c:strRef>
              <c:f>Sheet1!$A$2:$A$11</c:f>
              <c:strCache>
                <c:ptCount val="10"/>
                <c:pt idx="0">
                  <c:v>India</c:v>
                </c:pt>
                <c:pt idx="1">
                  <c:v>USA</c:v>
                </c:pt>
                <c:pt idx="2">
                  <c:v>Brasilia</c:v>
                </c:pt>
                <c:pt idx="3">
                  <c:v>Thailand</c:v>
                </c:pt>
                <c:pt idx="4">
                  <c:v>Australia</c:v>
                </c:pt>
                <c:pt idx="5">
                  <c:v>Turkey</c:v>
                </c:pt>
                <c:pt idx="6">
                  <c:v>Mexico</c:v>
                </c:pt>
                <c:pt idx="7">
                  <c:v>Pakistan</c:v>
                </c:pt>
                <c:pt idx="8">
                  <c:v>Bangladesh</c:v>
                </c:pt>
                <c:pt idx="9">
                  <c:v>Philippines</c:v>
                </c:pt>
              </c:strCache>
            </c:strRef>
          </c:cat>
          <c:val>
            <c:numRef>
              <c:f>Sheet1!$C$2:$C$11</c:f>
              <c:numCache>
                <c:formatCode>General</c:formatCode>
                <c:ptCount val="10"/>
                <c:pt idx="0">
                  <c:v>7.6673913043478263</c:v>
                </c:pt>
                <c:pt idx="1">
                  <c:v>6.1065217391304349</c:v>
                </c:pt>
                <c:pt idx="2">
                  <c:v>3.9173913043478259</c:v>
                </c:pt>
                <c:pt idx="3">
                  <c:v>2.419565217391304</c:v>
                </c:pt>
                <c:pt idx="4">
                  <c:v>1.8847826086956521</c:v>
                </c:pt>
                <c:pt idx="5">
                  <c:v>1.7239130434782608</c:v>
                </c:pt>
                <c:pt idx="6">
                  <c:v>1.4021739130434783</c:v>
                </c:pt>
                <c:pt idx="7">
                  <c:v>1.1260869565217391</c:v>
                </c:pt>
                <c:pt idx="8">
                  <c:v>0.95</c:v>
                </c:pt>
                <c:pt idx="9">
                  <c:v>0.88260869565217392</c:v>
                </c:pt>
              </c:numCache>
            </c:numRef>
          </c:val>
        </c:ser>
        <c:dLbls>
          <c:showLegendKey val="0"/>
          <c:showVal val="0"/>
          <c:showCatName val="0"/>
          <c:showSerName val="0"/>
          <c:showPercent val="0"/>
          <c:showBubbleSize val="0"/>
        </c:dLbls>
        <c:gapWidth val="150"/>
        <c:axId val="114193152"/>
        <c:axId val="114194688"/>
      </c:barChart>
      <c:catAx>
        <c:axId val="114193152"/>
        <c:scaling>
          <c:orientation val="minMax"/>
        </c:scaling>
        <c:delete val="0"/>
        <c:axPos val="b"/>
        <c:numFmt formatCode="General" sourceLinked="1"/>
        <c:majorTickMark val="out"/>
        <c:minorTickMark val="none"/>
        <c:tickLblPos val="nextTo"/>
        <c:spPr>
          <a:ln w="2736">
            <a:solidFill>
              <a:schemeClr val="tx1"/>
            </a:solidFill>
            <a:prstDash val="solid"/>
          </a:ln>
        </c:spPr>
        <c:txPr>
          <a:bodyPr rot="-5400000" vert="horz"/>
          <a:lstStyle/>
          <a:p>
            <a:pPr>
              <a:defRPr sz="1034" b="1" i="0" u="none" strike="noStrike" baseline="0">
                <a:solidFill>
                  <a:schemeClr val="tx1"/>
                </a:solidFill>
                <a:latin typeface="Arial" panose="020B0604020202020204" pitchFamily="34" charset="0"/>
                <a:ea typeface="Arial Black"/>
                <a:cs typeface="Arial Black"/>
              </a:defRPr>
            </a:pPr>
            <a:endParaRPr lang="en-US"/>
          </a:p>
        </c:txPr>
        <c:crossAx val="114194688"/>
        <c:crosses val="autoZero"/>
        <c:auto val="1"/>
        <c:lblAlgn val="ctr"/>
        <c:lblOffset val="100"/>
        <c:tickLblSkip val="1"/>
        <c:tickMarkSkip val="1"/>
        <c:noMultiLvlLbl val="0"/>
      </c:catAx>
      <c:valAx>
        <c:axId val="114194688"/>
        <c:scaling>
          <c:orientation val="minMax"/>
          <c:max val="9"/>
        </c:scaling>
        <c:delete val="0"/>
        <c:axPos val="l"/>
        <c:majorGridlines>
          <c:spPr>
            <a:ln w="2736">
              <a:solidFill>
                <a:schemeClr val="tx1"/>
              </a:solidFill>
              <a:prstDash val="solid"/>
            </a:ln>
          </c:spPr>
        </c:majorGridlines>
        <c:numFmt formatCode="0" sourceLinked="0"/>
        <c:majorTickMark val="out"/>
        <c:minorTickMark val="none"/>
        <c:tickLblPos val="nextTo"/>
        <c:spPr>
          <a:ln w="2736">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Arial Black"/>
                <a:cs typeface="Arial Black"/>
              </a:defRPr>
            </a:pPr>
            <a:endParaRPr lang="en-US"/>
          </a:p>
        </c:txPr>
        <c:crossAx val="114193152"/>
        <c:crosses val="autoZero"/>
        <c:crossBetween val="between"/>
      </c:valAx>
      <c:spPr>
        <a:noFill/>
        <a:ln w="10945">
          <a:solidFill>
            <a:srgbClr val="808080"/>
          </a:solidFill>
          <a:prstDash val="solid"/>
        </a:ln>
      </c:spPr>
    </c:plotArea>
    <c:legend>
      <c:legendPos val="r"/>
      <c:layout>
        <c:manualLayout>
          <c:xMode val="edge"/>
          <c:yMode val="edge"/>
          <c:x val="0.42177456801588636"/>
          <c:y val="0.10208047050646521"/>
          <c:w val="0.18758085381630049"/>
          <c:h val="5.7095422335095479E-2"/>
        </c:manualLayout>
      </c:layout>
      <c:overlay val="0"/>
      <c:spPr>
        <a:solidFill>
          <a:schemeClr val="bg1"/>
        </a:solidFill>
        <a:ln w="2736">
          <a:solidFill>
            <a:schemeClr val="tx1"/>
          </a:solidFill>
          <a:prstDash val="solid"/>
        </a:ln>
      </c:spPr>
      <c:txPr>
        <a:bodyPr/>
        <a:lstStyle/>
        <a:p>
          <a:pPr>
            <a:defRPr sz="948" b="1" i="0" u="none" strike="noStrike" baseline="0">
              <a:solidFill>
                <a:schemeClr val="tx1"/>
              </a:solidFill>
              <a:latin typeface="+mn-lt"/>
              <a:ea typeface="Arial Black"/>
              <a:cs typeface="Arial Black"/>
            </a:defRPr>
          </a:pPr>
          <a:endParaRPr lang="en-US"/>
        </a:p>
      </c:txPr>
    </c:legend>
    <c:plotVisOnly val="1"/>
    <c:dispBlanksAs val="gap"/>
    <c:showDLblsOverMax val="0"/>
  </c:chart>
  <c:spPr>
    <a:noFill/>
    <a:ln>
      <a:noFill/>
    </a:ln>
  </c:spPr>
  <c:txPr>
    <a:bodyPr/>
    <a:lstStyle/>
    <a:p>
      <a:pPr>
        <a:defRPr sz="1917"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1" dirty="0" smtClean="0">
                <a:effectLst/>
              </a:rPr>
              <a:t>Glob</a:t>
            </a:r>
            <a:r>
              <a:rPr lang="hu-HU" sz="1600" b="1" i="1" dirty="0" err="1" smtClean="0">
                <a:effectLst/>
              </a:rPr>
              <a:t>ális</a:t>
            </a:r>
            <a:r>
              <a:rPr lang="hu-HU" sz="1600" b="1" i="1" baseline="0" dirty="0" smtClean="0">
                <a:effectLst/>
              </a:rPr>
              <a:t> karbamid kereskedelem</a:t>
            </a:r>
            <a:endParaRPr lang="en-US" sz="1600" dirty="0">
              <a:effectLst/>
            </a:endParaRPr>
          </a:p>
        </c:rich>
      </c:tx>
      <c:layout>
        <c:manualLayout>
          <c:xMode val="edge"/>
          <c:yMode val="edge"/>
          <c:x val="0.16037684142729952"/>
          <c:y val="1.685689294280204E-2"/>
        </c:manualLayout>
      </c:layout>
      <c:overlay val="0"/>
    </c:title>
    <c:autoTitleDeleted val="0"/>
    <c:plotArea>
      <c:layout>
        <c:manualLayout>
          <c:layoutTarget val="inner"/>
          <c:xMode val="edge"/>
          <c:yMode val="edge"/>
          <c:x val="0.10927290063080526"/>
          <c:y val="0.11613691336574634"/>
          <c:w val="0.8554424161294194"/>
          <c:h val="0.77825465234759883"/>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400" baseline="0"/>
                </a:pPr>
                <a:endParaRPr lang="en-US"/>
              </a:p>
            </c:txPr>
            <c:showLegendKey val="0"/>
            <c:showVal val="1"/>
            <c:showCatName val="0"/>
            <c:showSerName val="0"/>
            <c:showPercent val="0"/>
            <c:showBubbleSize val="0"/>
            <c:showLeaderLines val="0"/>
          </c:dLbls>
          <c:cat>
            <c:strRef>
              <c:f>Sheet1!$A$2:$A$6</c:f>
              <c:strCache>
                <c:ptCount val="5"/>
                <c:pt idx="0">
                  <c:v> 08/09</c:v>
                </c:pt>
                <c:pt idx="1">
                  <c:v> 09/10</c:v>
                </c:pt>
                <c:pt idx="2">
                  <c:v> 10/11</c:v>
                </c:pt>
                <c:pt idx="3">
                  <c:v> 11/12</c:v>
                </c:pt>
                <c:pt idx="4">
                  <c:v> 12/13</c:v>
                </c:pt>
              </c:strCache>
            </c:strRef>
          </c:cat>
          <c:val>
            <c:numRef>
              <c:f>Sheet1!$B$2:$B$6</c:f>
              <c:numCache>
                <c:formatCode>General</c:formatCode>
                <c:ptCount val="5"/>
                <c:pt idx="0">
                  <c:v>27.8</c:v>
                </c:pt>
                <c:pt idx="1">
                  <c:v>31.4</c:v>
                </c:pt>
                <c:pt idx="2">
                  <c:v>36.9</c:v>
                </c:pt>
                <c:pt idx="3">
                  <c:v>33.9</c:v>
                </c:pt>
                <c:pt idx="4">
                  <c:v>40.299999999999997</c:v>
                </c:pt>
              </c:numCache>
            </c:numRef>
          </c:val>
        </c:ser>
        <c:dLbls>
          <c:showLegendKey val="0"/>
          <c:showVal val="0"/>
          <c:showCatName val="0"/>
          <c:showSerName val="0"/>
          <c:showPercent val="0"/>
          <c:showBubbleSize val="0"/>
        </c:dLbls>
        <c:gapWidth val="54"/>
        <c:axId val="114304128"/>
        <c:axId val="114305664"/>
      </c:barChart>
      <c:catAx>
        <c:axId val="114304128"/>
        <c:scaling>
          <c:orientation val="minMax"/>
        </c:scaling>
        <c:delete val="0"/>
        <c:axPos val="b"/>
        <c:majorTickMark val="out"/>
        <c:minorTickMark val="none"/>
        <c:tickLblPos val="nextTo"/>
        <c:txPr>
          <a:bodyPr/>
          <a:lstStyle/>
          <a:p>
            <a:pPr>
              <a:defRPr sz="1400" baseline="0"/>
            </a:pPr>
            <a:endParaRPr lang="en-US"/>
          </a:p>
        </c:txPr>
        <c:crossAx val="114305664"/>
        <c:crosses val="autoZero"/>
        <c:auto val="1"/>
        <c:lblAlgn val="ctr"/>
        <c:lblOffset val="100"/>
        <c:noMultiLvlLbl val="0"/>
      </c:catAx>
      <c:valAx>
        <c:axId val="114305664"/>
        <c:scaling>
          <c:orientation val="minMax"/>
        </c:scaling>
        <c:delete val="0"/>
        <c:axPos val="l"/>
        <c:majorGridlines>
          <c:spPr>
            <a:ln>
              <a:noFill/>
            </a:ln>
          </c:spPr>
        </c:majorGridlines>
        <c:numFmt formatCode="General" sourceLinked="1"/>
        <c:majorTickMark val="out"/>
        <c:minorTickMark val="none"/>
        <c:tickLblPos val="nextTo"/>
        <c:txPr>
          <a:bodyPr/>
          <a:lstStyle/>
          <a:p>
            <a:pPr>
              <a:defRPr sz="1400" baseline="0"/>
            </a:pPr>
            <a:endParaRPr lang="en-US"/>
          </a:p>
        </c:txPr>
        <c:crossAx val="114304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hu-HU" sz="1600" b="1" i="1" dirty="0" smtClean="0">
                <a:effectLst/>
              </a:rPr>
              <a:t>Kína</a:t>
            </a:r>
            <a:r>
              <a:rPr lang="hu-HU" sz="1600" b="1" i="1" baseline="0" dirty="0" smtClean="0">
                <a:effectLst/>
              </a:rPr>
              <a:t> karbamid export</a:t>
            </a:r>
            <a:endParaRPr lang="en-US" sz="1600" dirty="0">
              <a:effectLst/>
            </a:endParaRPr>
          </a:p>
        </c:rich>
      </c:tx>
      <c:layout>
        <c:manualLayout>
          <c:xMode val="edge"/>
          <c:yMode val="edge"/>
          <c:x val="0.16102646351242983"/>
          <c:y val="1.685689294280204E-2"/>
        </c:manualLayout>
      </c:layout>
      <c:overlay val="0"/>
    </c:title>
    <c:autoTitleDeleted val="0"/>
    <c:plotArea>
      <c:layout>
        <c:manualLayout>
          <c:layoutTarget val="inner"/>
          <c:xMode val="edge"/>
          <c:yMode val="edge"/>
          <c:x val="0.12210369453617817"/>
          <c:y val="0.11613691336574634"/>
          <c:w val="0.8426116222240464"/>
          <c:h val="0.77825465234759883"/>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numFmt formatCode="#,##0.0" sourceLinked="0"/>
            <c:txPr>
              <a:bodyPr/>
              <a:lstStyle/>
              <a:p>
                <a:pPr>
                  <a:defRPr sz="1400" baseline="0"/>
                </a:pPr>
                <a:endParaRPr lang="en-US"/>
              </a:p>
            </c:txPr>
            <c:showLegendKey val="0"/>
            <c:showVal val="1"/>
            <c:showCatName val="0"/>
            <c:showSerName val="0"/>
            <c:showPercent val="0"/>
            <c:showBubbleSize val="0"/>
            <c:showLeaderLines val="0"/>
          </c:dLbls>
          <c:cat>
            <c:strRef>
              <c:f>Sheet1!$A$2:$A$6</c:f>
              <c:strCache>
                <c:ptCount val="5"/>
                <c:pt idx="0">
                  <c:v> 08/09</c:v>
                </c:pt>
                <c:pt idx="1">
                  <c:v> 09/10</c:v>
                </c:pt>
                <c:pt idx="2">
                  <c:v> 10/11</c:v>
                </c:pt>
                <c:pt idx="3">
                  <c:v> 11/12</c:v>
                </c:pt>
                <c:pt idx="4">
                  <c:v> 12/13</c:v>
                </c:pt>
              </c:strCache>
            </c:strRef>
          </c:cat>
          <c:val>
            <c:numRef>
              <c:f>Sheet1!$B$2:$B$6</c:f>
              <c:numCache>
                <c:formatCode>General</c:formatCode>
                <c:ptCount val="5"/>
                <c:pt idx="0">
                  <c:v>1.2390000000000001</c:v>
                </c:pt>
                <c:pt idx="1">
                  <c:v>4.2110000000000003</c:v>
                </c:pt>
                <c:pt idx="2">
                  <c:v>6.1680000000000001</c:v>
                </c:pt>
                <c:pt idx="3">
                  <c:v>3.0760000000000001</c:v>
                </c:pt>
                <c:pt idx="4">
                  <c:v>7.8849999999999998</c:v>
                </c:pt>
              </c:numCache>
            </c:numRef>
          </c:val>
        </c:ser>
        <c:dLbls>
          <c:showLegendKey val="0"/>
          <c:showVal val="0"/>
          <c:showCatName val="0"/>
          <c:showSerName val="0"/>
          <c:showPercent val="0"/>
          <c:showBubbleSize val="0"/>
        </c:dLbls>
        <c:gapWidth val="54"/>
        <c:axId val="114371200"/>
        <c:axId val="114393472"/>
      </c:barChart>
      <c:catAx>
        <c:axId val="114371200"/>
        <c:scaling>
          <c:orientation val="minMax"/>
        </c:scaling>
        <c:delete val="0"/>
        <c:axPos val="b"/>
        <c:majorTickMark val="out"/>
        <c:minorTickMark val="none"/>
        <c:tickLblPos val="nextTo"/>
        <c:txPr>
          <a:bodyPr/>
          <a:lstStyle/>
          <a:p>
            <a:pPr>
              <a:defRPr sz="1400" baseline="0"/>
            </a:pPr>
            <a:endParaRPr lang="en-US"/>
          </a:p>
        </c:txPr>
        <c:crossAx val="114393472"/>
        <c:crosses val="autoZero"/>
        <c:auto val="1"/>
        <c:lblAlgn val="ctr"/>
        <c:lblOffset val="100"/>
        <c:noMultiLvlLbl val="0"/>
      </c:catAx>
      <c:valAx>
        <c:axId val="114393472"/>
        <c:scaling>
          <c:orientation val="minMax"/>
          <c:max val="15"/>
          <c:min val="0"/>
        </c:scaling>
        <c:delete val="0"/>
        <c:axPos val="l"/>
        <c:majorGridlines>
          <c:spPr>
            <a:ln>
              <a:noFill/>
            </a:ln>
          </c:spPr>
        </c:majorGridlines>
        <c:numFmt formatCode="General" sourceLinked="1"/>
        <c:majorTickMark val="out"/>
        <c:minorTickMark val="none"/>
        <c:tickLblPos val="nextTo"/>
        <c:txPr>
          <a:bodyPr/>
          <a:lstStyle/>
          <a:p>
            <a:pPr>
              <a:defRPr sz="1400" baseline="0"/>
            </a:pPr>
            <a:endParaRPr lang="en-US"/>
          </a:p>
        </c:txPr>
        <c:crossAx val="11437120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0566037735852E-2"/>
          <c:y val="8.4431186266169023E-2"/>
          <c:w val="0.86897798742138355"/>
          <c:h val="0.82909450950961838"/>
        </c:manualLayout>
      </c:layout>
      <c:barChart>
        <c:barDir val="col"/>
        <c:grouping val="clustered"/>
        <c:varyColors val="0"/>
        <c:ser>
          <c:idx val="0"/>
          <c:order val="0"/>
          <c:tx>
            <c:strRef>
              <c:f>Sheet1!$B$1</c:f>
              <c:strCache>
                <c:ptCount val="1"/>
                <c:pt idx="0">
                  <c:v>Series 1</c:v>
                </c:pt>
              </c:strCache>
            </c:strRef>
          </c:tx>
          <c:spPr>
            <a:solidFill>
              <a:schemeClr val="accent3">
                <a:lumMod val="75000"/>
              </a:schemeClr>
            </a:solidFill>
          </c:spPr>
          <c:invertIfNegative val="0"/>
          <c:dLbls>
            <c:numFmt formatCode="#,##0.0" sourceLinked="0"/>
            <c:showLegendKey val="0"/>
            <c:showVal val="1"/>
            <c:showCatName val="0"/>
            <c:showSerName val="0"/>
            <c:showPercent val="0"/>
            <c:showBubbleSize val="0"/>
            <c:showLeaderLines val="0"/>
          </c:dLbls>
          <c:cat>
            <c:numRef>
              <c:f>Sheet1!$A$2:$A$3</c:f>
              <c:numCache>
                <c:formatCode>General</c:formatCode>
                <c:ptCount val="2"/>
                <c:pt idx="0">
                  <c:v>2013</c:v>
                </c:pt>
                <c:pt idx="1">
                  <c:v>2014</c:v>
                </c:pt>
              </c:numCache>
            </c:numRef>
          </c:cat>
          <c:val>
            <c:numRef>
              <c:f>Sheet1!$B$2:$B$3</c:f>
              <c:numCache>
                <c:formatCode>General</c:formatCode>
                <c:ptCount val="2"/>
                <c:pt idx="0">
                  <c:v>7.5</c:v>
                </c:pt>
                <c:pt idx="1">
                  <c:v>12</c:v>
                </c:pt>
              </c:numCache>
            </c:numRef>
          </c:val>
        </c:ser>
        <c:dLbls>
          <c:showLegendKey val="0"/>
          <c:showVal val="0"/>
          <c:showCatName val="0"/>
          <c:showSerName val="0"/>
          <c:showPercent val="0"/>
          <c:showBubbleSize val="0"/>
        </c:dLbls>
        <c:gapWidth val="150"/>
        <c:axId val="113941504"/>
        <c:axId val="113955584"/>
      </c:barChart>
      <c:catAx>
        <c:axId val="113941504"/>
        <c:scaling>
          <c:orientation val="minMax"/>
        </c:scaling>
        <c:delete val="0"/>
        <c:axPos val="b"/>
        <c:numFmt formatCode="General" sourceLinked="1"/>
        <c:majorTickMark val="out"/>
        <c:minorTickMark val="none"/>
        <c:tickLblPos val="nextTo"/>
        <c:txPr>
          <a:bodyPr/>
          <a:lstStyle/>
          <a:p>
            <a:pPr>
              <a:defRPr sz="1400" baseline="0"/>
            </a:pPr>
            <a:endParaRPr lang="en-US"/>
          </a:p>
        </c:txPr>
        <c:crossAx val="113955584"/>
        <c:crosses val="autoZero"/>
        <c:auto val="1"/>
        <c:lblAlgn val="ctr"/>
        <c:lblOffset val="100"/>
        <c:noMultiLvlLbl val="0"/>
      </c:catAx>
      <c:valAx>
        <c:axId val="11395558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13941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69537241428457E-2"/>
          <c:y val="8.9717928648674491E-2"/>
          <c:w val="0.87632766661745753"/>
          <c:h val="0.63516365564921184"/>
        </c:manualLayout>
      </c:layout>
      <c:lineChart>
        <c:grouping val="standard"/>
        <c:varyColors val="0"/>
        <c:ser>
          <c:idx val="0"/>
          <c:order val="0"/>
          <c:tx>
            <c:strRef>
              <c:f>Sheet1!$A$2</c:f>
              <c:strCache>
                <c:ptCount val="1"/>
                <c:pt idx="0">
                  <c:v>Harnstoff FOB bulk Yuzhny</c:v>
                </c:pt>
              </c:strCache>
            </c:strRef>
          </c:tx>
          <c:spPr>
            <a:ln w="25400">
              <a:solidFill>
                <a:srgbClr val="FF0000"/>
              </a:solidFill>
              <a:prstDash val="solid"/>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Sheet1!$B$2:$CT$2</c:f>
              <c:numCache>
                <c:formatCode>0.0</c:formatCode>
                <c:ptCount val="97"/>
                <c:pt idx="0">
                  <c:v>265.71875</c:v>
                </c:pt>
                <c:pt idx="1">
                  <c:v>296.03125</c:v>
                </c:pt>
                <c:pt idx="2">
                  <c:v>315.95</c:v>
                </c:pt>
                <c:pt idx="3">
                  <c:v>290.3125</c:v>
                </c:pt>
                <c:pt idx="4">
                  <c:v>296.05</c:v>
                </c:pt>
                <c:pt idx="5">
                  <c:v>287.15625</c:v>
                </c:pt>
                <c:pt idx="6">
                  <c:v>266.4375</c:v>
                </c:pt>
                <c:pt idx="7">
                  <c:v>266.875</c:v>
                </c:pt>
                <c:pt idx="8">
                  <c:v>312.96875</c:v>
                </c:pt>
                <c:pt idx="9">
                  <c:v>330.4375</c:v>
                </c:pt>
                <c:pt idx="10">
                  <c:v>371.375</c:v>
                </c:pt>
                <c:pt idx="11">
                  <c:v>389.625</c:v>
                </c:pt>
                <c:pt idx="12">
                  <c:v>368.85</c:v>
                </c:pt>
                <c:pt idx="13">
                  <c:v>325.4375</c:v>
                </c:pt>
                <c:pt idx="14">
                  <c:v>375.375</c:v>
                </c:pt>
                <c:pt idx="15">
                  <c:v>463.25</c:v>
                </c:pt>
                <c:pt idx="16">
                  <c:v>628.75</c:v>
                </c:pt>
                <c:pt idx="17">
                  <c:v>624.875</c:v>
                </c:pt>
                <c:pt idx="18">
                  <c:v>762.35</c:v>
                </c:pt>
                <c:pt idx="19">
                  <c:v>784.21875</c:v>
                </c:pt>
                <c:pt idx="20">
                  <c:v>729.21875</c:v>
                </c:pt>
                <c:pt idx="21">
                  <c:v>402.25</c:v>
                </c:pt>
                <c:pt idx="22">
                  <c:v>242.375</c:v>
                </c:pt>
                <c:pt idx="23">
                  <c:v>222.96875</c:v>
                </c:pt>
                <c:pt idx="24">
                  <c:v>252.47499999999999</c:v>
                </c:pt>
                <c:pt idx="25">
                  <c:v>274.1875</c:v>
                </c:pt>
                <c:pt idx="26">
                  <c:v>266.125</c:v>
                </c:pt>
                <c:pt idx="27">
                  <c:v>245.57499999999999</c:v>
                </c:pt>
                <c:pt idx="28">
                  <c:v>242.6875</c:v>
                </c:pt>
                <c:pt idx="29">
                  <c:v>237.78125</c:v>
                </c:pt>
                <c:pt idx="30">
                  <c:v>247.875</c:v>
                </c:pt>
                <c:pt idx="31">
                  <c:v>247.25</c:v>
                </c:pt>
                <c:pt idx="32">
                  <c:v>233.375</c:v>
                </c:pt>
                <c:pt idx="33">
                  <c:v>237.85</c:v>
                </c:pt>
                <c:pt idx="34">
                  <c:v>245.03125</c:v>
                </c:pt>
                <c:pt idx="35">
                  <c:v>260.3</c:v>
                </c:pt>
                <c:pt idx="36">
                  <c:v>275.5</c:v>
                </c:pt>
                <c:pt idx="37">
                  <c:v>287.78125</c:v>
                </c:pt>
                <c:pt idx="38">
                  <c:v>279.25</c:v>
                </c:pt>
                <c:pt idx="39">
                  <c:v>251.5</c:v>
                </c:pt>
                <c:pt idx="40">
                  <c:v>228.34375</c:v>
                </c:pt>
                <c:pt idx="41">
                  <c:v>225.15625</c:v>
                </c:pt>
                <c:pt idx="42">
                  <c:v>247.92500000000001</c:v>
                </c:pt>
                <c:pt idx="43">
                  <c:v>273.375</c:v>
                </c:pt>
                <c:pt idx="44">
                  <c:v>316.35000000000002</c:v>
                </c:pt>
                <c:pt idx="45">
                  <c:v>333.21875</c:v>
                </c:pt>
                <c:pt idx="46">
                  <c:v>367.1875</c:v>
                </c:pt>
                <c:pt idx="47">
                  <c:v>376.05</c:v>
                </c:pt>
                <c:pt idx="48">
                  <c:v>373.71875</c:v>
                </c:pt>
                <c:pt idx="49">
                  <c:v>359.34375</c:v>
                </c:pt>
                <c:pt idx="50">
                  <c:v>328.57499999999999</c:v>
                </c:pt>
                <c:pt idx="51">
                  <c:v>339.84375</c:v>
                </c:pt>
                <c:pt idx="52">
                  <c:v>397.21875</c:v>
                </c:pt>
                <c:pt idx="53">
                  <c:v>486.3</c:v>
                </c:pt>
                <c:pt idx="54">
                  <c:v>472.375</c:v>
                </c:pt>
                <c:pt idx="55">
                  <c:v>477.71875</c:v>
                </c:pt>
                <c:pt idx="56">
                  <c:v>503.1</c:v>
                </c:pt>
                <c:pt idx="57">
                  <c:v>489.09375</c:v>
                </c:pt>
                <c:pt idx="58">
                  <c:v>486.3</c:v>
                </c:pt>
                <c:pt idx="59">
                  <c:v>362.8</c:v>
                </c:pt>
                <c:pt idx="60">
                  <c:v>373.8</c:v>
                </c:pt>
                <c:pt idx="61">
                  <c:v>382.1875</c:v>
                </c:pt>
                <c:pt idx="62">
                  <c:v>412.4</c:v>
                </c:pt>
                <c:pt idx="63">
                  <c:v>497.1</c:v>
                </c:pt>
                <c:pt idx="64">
                  <c:v>498.3</c:v>
                </c:pt>
                <c:pt idx="65">
                  <c:v>417.0625</c:v>
                </c:pt>
                <c:pt idx="66">
                  <c:v>383.78125</c:v>
                </c:pt>
                <c:pt idx="67">
                  <c:v>377.75</c:v>
                </c:pt>
                <c:pt idx="68">
                  <c:v>386</c:v>
                </c:pt>
                <c:pt idx="69" formatCode="General">
                  <c:v>401.625</c:v>
                </c:pt>
                <c:pt idx="70">
                  <c:v>375.92500000000001</c:v>
                </c:pt>
                <c:pt idx="71">
                  <c:v>378.75</c:v>
                </c:pt>
                <c:pt idx="72">
                  <c:v>395.92500000000001</c:v>
                </c:pt>
                <c:pt idx="73">
                  <c:v>417.71875</c:v>
                </c:pt>
                <c:pt idx="74">
                  <c:v>385.09375</c:v>
                </c:pt>
                <c:pt idx="75">
                  <c:v>361.71875</c:v>
                </c:pt>
                <c:pt idx="76">
                  <c:v>346.25</c:v>
                </c:pt>
                <c:pt idx="77">
                  <c:v>319.40625</c:v>
                </c:pt>
                <c:pt idx="78">
                  <c:v>321.96875</c:v>
                </c:pt>
                <c:pt idx="79">
                  <c:v>305.07499999999999</c:v>
                </c:pt>
                <c:pt idx="80">
                  <c:v>295.59375</c:v>
                </c:pt>
                <c:pt idx="81">
                  <c:v>297.89999999999998</c:v>
                </c:pt>
                <c:pt idx="82">
                  <c:v>313.34375</c:v>
                </c:pt>
                <c:pt idx="83">
                  <c:v>331.4375</c:v>
                </c:pt>
                <c:pt idx="84">
                  <c:v>353.27499999999998</c:v>
                </c:pt>
                <c:pt idx="85">
                  <c:v>345.5625</c:v>
                </c:pt>
                <c:pt idx="86">
                  <c:v>316.125</c:v>
                </c:pt>
                <c:pt idx="87">
                  <c:v>296.53125</c:v>
                </c:pt>
                <c:pt idx="88">
                  <c:v>297.60000000000002</c:v>
                </c:pt>
                <c:pt idx="89">
                  <c:v>301.46875</c:v>
                </c:pt>
                <c:pt idx="90">
                  <c:v>303.64999999999998</c:v>
                </c:pt>
                <c:pt idx="91">
                  <c:v>324.65625</c:v>
                </c:pt>
                <c:pt idx="92">
                  <c:v>329.53125</c:v>
                </c:pt>
                <c:pt idx="93">
                  <c:v>320.5</c:v>
                </c:pt>
                <c:pt idx="94">
                  <c:v>310.39999999999998</c:v>
                </c:pt>
                <c:pt idx="95">
                  <c:v>313.875</c:v>
                </c:pt>
                <c:pt idx="96">
                  <c:v>325</c:v>
                </c:pt>
              </c:numCache>
            </c:numRef>
          </c:val>
          <c:smooth val="0"/>
        </c:ser>
        <c:ser>
          <c:idx val="1"/>
          <c:order val="1"/>
          <c:tx>
            <c:strRef>
              <c:f>Sheet1!$A$3</c:f>
              <c:strCache>
                <c:ptCount val="1"/>
              </c:strCache>
            </c:strRef>
          </c:tx>
          <c:spPr>
            <a:ln w="25400">
              <a:solidFill>
                <a:schemeClr val="accent3"/>
              </a:solidFill>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Sheet1!$B$3:$CT$3</c:f>
              <c:numCache>
                <c:formatCode>0.0</c:formatCode>
                <c:ptCount val="97"/>
                <c:pt idx="0">
                  <c:v>204.4383535295249</c:v>
                </c:pt>
                <c:pt idx="1">
                  <c:v>226.60944616680064</c:v>
                </c:pt>
                <c:pt idx="2">
                  <c:v>238.25144029197961</c:v>
                </c:pt>
                <c:pt idx="3">
                  <c:v>214.89905065048021</c:v>
                </c:pt>
                <c:pt idx="4">
                  <c:v>219.111269002472</c:v>
                </c:pt>
                <c:pt idx="5">
                  <c:v>214.14389052537379</c:v>
                </c:pt>
                <c:pt idx="6">
                  <c:v>193.87847917045661</c:v>
                </c:pt>
                <c:pt idx="7">
                  <c:v>196.30956409162459</c:v>
                </c:pt>
                <c:pt idx="8">
                  <c:v>224.44689472174414</c:v>
                </c:pt>
                <c:pt idx="9">
                  <c:v>232.22819593787335</c:v>
                </c:pt>
                <c:pt idx="10">
                  <c:v>253.34265638856675</c:v>
                </c:pt>
                <c:pt idx="11">
                  <c:v>268.17670811728533</c:v>
                </c:pt>
                <c:pt idx="12">
                  <c:v>250.44473716373116</c:v>
                </c:pt>
                <c:pt idx="13">
                  <c:v>220.44130596762173</c:v>
                </c:pt>
                <c:pt idx="14">
                  <c:v>241.76797359310845</c:v>
                </c:pt>
                <c:pt idx="15">
                  <c:v>293.93103010691289</c:v>
                </c:pt>
                <c:pt idx="16">
                  <c:v>405.20074756718441</c:v>
                </c:pt>
                <c:pt idx="17">
                  <c:v>402.94368944559977</c:v>
                </c:pt>
                <c:pt idx="18">
                  <c:v>484.15470595706847</c:v>
                </c:pt>
                <c:pt idx="19">
                  <c:v>523.13509997832</c:v>
                </c:pt>
                <c:pt idx="20">
                  <c:v>506.19099680688606</c:v>
                </c:pt>
                <c:pt idx="21">
                  <c:v>300.469097808387</c:v>
                </c:pt>
                <c:pt idx="22">
                  <c:v>191.08343023828766</c:v>
                </c:pt>
                <c:pt idx="23">
                  <c:v>163.77901425003674</c:v>
                </c:pt>
                <c:pt idx="24">
                  <c:v>189.36666516658417</c:v>
                </c:pt>
                <c:pt idx="25">
                  <c:v>214.42256935619463</c:v>
                </c:pt>
                <c:pt idx="26">
                  <c:v>202.31873040007602</c:v>
                </c:pt>
                <c:pt idx="27">
                  <c:v>185.51884084247422</c:v>
                </c:pt>
                <c:pt idx="28">
                  <c:v>177.94621743992082</c:v>
                </c:pt>
                <c:pt idx="29">
                  <c:v>170.07456548172522</c:v>
                </c:pt>
                <c:pt idx="30">
                  <c:v>175.92014307816783</c:v>
                </c:pt>
                <c:pt idx="31">
                  <c:v>172.9807255046</c:v>
                </c:pt>
                <c:pt idx="32">
                  <c:v>159.95544893762852</c:v>
                </c:pt>
                <c:pt idx="33">
                  <c:v>160.80942207318063</c:v>
                </c:pt>
                <c:pt idx="34">
                  <c:v>164.11181621820739</c:v>
                </c:pt>
                <c:pt idx="35">
                  <c:v>178.29499842459279</c:v>
                </c:pt>
                <c:pt idx="36">
                  <c:v>193.83321900339473</c:v>
                </c:pt>
                <c:pt idx="37">
                  <c:v>210.74769777191923</c:v>
                </c:pt>
                <c:pt idx="38">
                  <c:v>205.55381755948551</c:v>
                </c:pt>
                <c:pt idx="39">
                  <c:v>187.95868645651166</c:v>
                </c:pt>
                <c:pt idx="40">
                  <c:v>183.0300783520029</c:v>
                </c:pt>
                <c:pt idx="41">
                  <c:v>184.03387960276268</c:v>
                </c:pt>
                <c:pt idx="42">
                  <c:v>194.49674433199971</c:v>
                </c:pt>
                <c:pt idx="43">
                  <c:v>212.31772906432633</c:v>
                </c:pt>
                <c:pt idx="44">
                  <c:v>241.18660608093683</c:v>
                </c:pt>
                <c:pt idx="45">
                  <c:v>238.25164450164448</c:v>
                </c:pt>
                <c:pt idx="46">
                  <c:v>267.47341200466195</c:v>
                </c:pt>
                <c:pt idx="47">
                  <c:v>285.09802732331576</c:v>
                </c:pt>
                <c:pt idx="48">
                  <c:v>279.53083510976478</c:v>
                </c:pt>
                <c:pt idx="49">
                  <c:v>262.86072199261179</c:v>
                </c:pt>
                <c:pt idx="50">
                  <c:v>234.67631345884638</c:v>
                </c:pt>
                <c:pt idx="51">
                  <c:v>234.12472873824535</c:v>
                </c:pt>
                <c:pt idx="52">
                  <c:v>276.80749128919859</c:v>
                </c:pt>
                <c:pt idx="53">
                  <c:v>338.52172581341273</c:v>
                </c:pt>
                <c:pt idx="54">
                  <c:v>331.89299327255799</c:v>
                </c:pt>
                <c:pt idx="55">
                  <c:v>334.27359398233182</c:v>
                </c:pt>
                <c:pt idx="56">
                  <c:v>363.57986326911123</c:v>
                </c:pt>
                <c:pt idx="57">
                  <c:v>356.73583632683579</c:v>
                </c:pt>
                <c:pt idx="58">
                  <c:v>358.61509531359462</c:v>
                </c:pt>
                <c:pt idx="59">
                  <c:v>275.4452829615683</c:v>
                </c:pt>
                <c:pt idx="60">
                  <c:v>289.63272896327294</c:v>
                </c:pt>
                <c:pt idx="61">
                  <c:v>290.28368524988605</c:v>
                </c:pt>
                <c:pt idx="62">
                  <c:v>312.18773656320963</c:v>
                </c:pt>
                <c:pt idx="63">
                  <c:v>378.58421233007124</c:v>
                </c:pt>
                <c:pt idx="64">
                  <c:v>390.97071838809904</c:v>
                </c:pt>
                <c:pt idx="65">
                  <c:v>332.09579169486796</c:v>
                </c:pt>
                <c:pt idx="66">
                  <c:v>312.32833513051617</c:v>
                </c:pt>
                <c:pt idx="67">
                  <c:v>304.52903808326079</c:v>
                </c:pt>
                <c:pt idx="68">
                  <c:v>300.52943008408596</c:v>
                </c:pt>
                <c:pt idx="69">
                  <c:v>309.06117737591381</c:v>
                </c:pt>
                <c:pt idx="70">
                  <c:v>292.07586164030209</c:v>
                </c:pt>
                <c:pt idx="71">
                  <c:v>287.68918174740321</c:v>
                </c:pt>
                <c:pt idx="72">
                  <c:v>297.76856893595254</c:v>
                </c:pt>
                <c:pt idx="73">
                  <c:v>314.14510791907946</c:v>
                </c:pt>
                <c:pt idx="74">
                  <c:v>298.16402771863267</c:v>
                </c:pt>
                <c:pt idx="75">
                  <c:v>277.91383350620413</c:v>
                </c:pt>
                <c:pt idx="76">
                  <c:v>266.1209745599877</c:v>
                </c:pt>
                <c:pt idx="77">
                  <c:v>242.59470236399883</c:v>
                </c:pt>
                <c:pt idx="78">
                  <c:v>246.13936509756701</c:v>
                </c:pt>
                <c:pt idx="79">
                  <c:v>229.44180379651635</c:v>
                </c:pt>
                <c:pt idx="80">
                  <c:v>220.85605947399881</c:v>
                </c:pt>
                <c:pt idx="81">
                  <c:v>218.29293314183545</c:v>
                </c:pt>
                <c:pt idx="82">
                  <c:v>232.68820198644761</c:v>
                </c:pt>
                <c:pt idx="83">
                  <c:v>241.7046490428441</c:v>
                </c:pt>
                <c:pt idx="84">
                  <c:v>259.45578730904816</c:v>
                </c:pt>
                <c:pt idx="85">
                  <c:v>253.47502383921369</c:v>
                </c:pt>
                <c:pt idx="86">
                  <c:v>229.04704113608781</c:v>
                </c:pt>
                <c:pt idx="87">
                  <c:v>214.43873953681776</c:v>
                </c:pt>
                <c:pt idx="88">
                  <c:v>216.42377170782791</c:v>
                </c:pt>
                <c:pt idx="89">
                  <c:v>221.99057454759668</c:v>
                </c:pt>
                <c:pt idx="90">
                  <c:v>224.50684647916478</c:v>
                </c:pt>
                <c:pt idx="91">
                  <c:v>244.18965419980819</c:v>
                </c:pt>
                <c:pt idx="92">
                  <c:v>255.81248665748052</c:v>
                </c:pt>
                <c:pt idx="93">
                  <c:v>252.72039110550386</c:v>
                </c:pt>
                <c:pt idx="94">
                  <c:v>248.35973755800927</c:v>
                </c:pt>
                <c:pt idx="95">
                  <c:v>254.96009585118699</c:v>
                </c:pt>
                <c:pt idx="96">
                  <c:v>283.84279475982532</c:v>
                </c:pt>
              </c:numCache>
            </c:numRef>
          </c:val>
          <c:smooth val="0"/>
        </c:ser>
        <c:ser>
          <c:idx val="2"/>
          <c:order val="2"/>
          <c:tx>
            <c:strRef>
              <c:f>Sheet1!$A$4</c:f>
              <c:strCache>
                <c:ptCount val="1"/>
              </c:strCache>
            </c:strRef>
          </c:tx>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Sheet1!$B$4:$CT$4</c:f>
            </c:numRef>
          </c:val>
          <c:smooth val="0"/>
        </c:ser>
        <c:dLbls>
          <c:showLegendKey val="0"/>
          <c:showVal val="0"/>
          <c:showCatName val="0"/>
          <c:showSerName val="0"/>
          <c:showPercent val="0"/>
          <c:showBubbleSize val="0"/>
        </c:dLbls>
        <c:marker val="1"/>
        <c:smooth val="0"/>
        <c:axId val="114965504"/>
        <c:axId val="114971392"/>
      </c:lineChart>
      <c:catAx>
        <c:axId val="114965504"/>
        <c:scaling>
          <c:orientation val="minMax"/>
        </c:scaling>
        <c:delete val="0"/>
        <c:axPos val="b"/>
        <c:numFmt formatCode="General" sourceLinked="1"/>
        <c:majorTickMark val="out"/>
        <c:minorTickMark val="none"/>
        <c:tickLblPos val="nextTo"/>
        <c:spPr>
          <a:ln w="3955">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14971392"/>
        <c:crosses val="autoZero"/>
        <c:auto val="1"/>
        <c:lblAlgn val="ctr"/>
        <c:lblOffset val="100"/>
        <c:tickLblSkip val="12"/>
        <c:tickMarkSkip val="1"/>
        <c:noMultiLvlLbl val="0"/>
      </c:catAx>
      <c:valAx>
        <c:axId val="114971392"/>
        <c:scaling>
          <c:orientation val="minMax"/>
          <c:max val="600"/>
          <c:min val="0"/>
        </c:scaling>
        <c:delete val="0"/>
        <c:axPos val="l"/>
        <c:majorGridlines>
          <c:spPr>
            <a:ln w="3955">
              <a:solidFill>
                <a:schemeClr val="tx1"/>
              </a:solidFill>
              <a:prstDash val="solid"/>
            </a:ln>
          </c:spPr>
        </c:majorGridlines>
        <c:numFmt formatCode="0" sourceLinked="0"/>
        <c:majorTickMark val="out"/>
        <c:minorTickMark val="none"/>
        <c:tickLblPos val="nextTo"/>
        <c:spPr>
          <a:ln w="3955">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114965504"/>
        <c:crossesAt val="1"/>
        <c:crossBetween val="between"/>
        <c:majorUnit val="200"/>
      </c:valAx>
      <c:spPr>
        <a:noFill/>
        <a:ln w="12700">
          <a:solidFill>
            <a:schemeClr val="tx1"/>
          </a:solidFill>
          <a:prstDash val="solid"/>
        </a:ln>
      </c:spPr>
    </c:plotArea>
    <c:plotVisOnly val="1"/>
    <c:dispBlanksAs val="gap"/>
    <c:showDLblsOverMax val="0"/>
  </c:chart>
  <c:spPr>
    <a:noFill/>
    <a:ln w="12700">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74946763730006E-2"/>
          <c:y val="8.7396308472995496E-2"/>
          <c:w val="0.86869360669538942"/>
          <c:h val="0.75664081238331304"/>
        </c:manualLayout>
      </c:layout>
      <c:lineChart>
        <c:grouping val="standard"/>
        <c:varyColors val="0"/>
        <c:ser>
          <c:idx val="0"/>
          <c:order val="0"/>
          <c:tx>
            <c:strRef>
              <c:f>Sheet1!$A$2</c:f>
              <c:strCache>
                <c:ptCount val="1"/>
                <c:pt idx="0">
                  <c:v>Gas</c:v>
                </c:pt>
              </c:strCache>
            </c:strRef>
          </c:tx>
          <c:spPr>
            <a:ln>
              <a:solidFill>
                <a:schemeClr val="accent3"/>
              </a:solidFill>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 09</c:v>
                </c:pt>
                <c:pt idx="31">
                  <c:v>Aug 09</c:v>
                </c:pt>
                <c:pt idx="32">
                  <c:v>Sep 09</c:v>
                </c:pt>
                <c:pt idx="33">
                  <c:v>Okt 09</c:v>
                </c:pt>
                <c:pt idx="34">
                  <c:v>Nov 09</c:v>
                </c:pt>
                <c:pt idx="35">
                  <c:v>Dez 09</c:v>
                </c:pt>
                <c:pt idx="36">
                  <c:v>Jan 10</c:v>
                </c:pt>
                <c:pt idx="37">
                  <c:v>Feb 10</c:v>
                </c:pt>
                <c:pt idx="38">
                  <c:v>Mrz 10</c:v>
                </c:pt>
                <c:pt idx="39">
                  <c:v>Apr 10</c:v>
                </c:pt>
                <c:pt idx="40">
                  <c:v>Mai 10</c:v>
                </c:pt>
                <c:pt idx="41">
                  <c:v>Jun 10</c:v>
                </c:pt>
                <c:pt idx="42">
                  <c:v>Jul 10</c:v>
                </c:pt>
                <c:pt idx="43">
                  <c:v>Aug 10</c:v>
                </c:pt>
                <c:pt idx="44">
                  <c:v>Sep 10</c:v>
                </c:pt>
                <c:pt idx="45">
                  <c:v>Okt 10</c:v>
                </c:pt>
                <c:pt idx="46">
                  <c:v>Nov 10</c:v>
                </c:pt>
                <c:pt idx="47">
                  <c:v>Dez 10</c:v>
                </c:pt>
                <c:pt idx="48">
                  <c:v>Jan 11</c:v>
                </c:pt>
                <c:pt idx="49">
                  <c:v>Feb 11</c:v>
                </c:pt>
                <c:pt idx="50">
                  <c:v>Mrz 11</c:v>
                </c:pt>
                <c:pt idx="51">
                  <c:v>Apr 11</c:v>
                </c:pt>
                <c:pt idx="52">
                  <c:v>Mai 11</c:v>
                </c:pt>
                <c:pt idx="53">
                  <c:v>Jun 11</c:v>
                </c:pt>
                <c:pt idx="54">
                  <c:v>Jul 11</c:v>
                </c:pt>
                <c:pt idx="55">
                  <c:v>Aug 11</c:v>
                </c:pt>
                <c:pt idx="56">
                  <c:v>Sep 11</c:v>
                </c:pt>
                <c:pt idx="57">
                  <c:v>Okt 11</c:v>
                </c:pt>
                <c:pt idx="58">
                  <c:v>Nov 11</c:v>
                </c:pt>
                <c:pt idx="59">
                  <c:v>Dez 11</c:v>
                </c:pt>
                <c:pt idx="60">
                  <c:v>Jan 12</c:v>
                </c:pt>
                <c:pt idx="61">
                  <c:v>Feb 12</c:v>
                </c:pt>
                <c:pt idx="62">
                  <c:v>Mrz 12</c:v>
                </c:pt>
                <c:pt idx="63">
                  <c:v>Apr 12</c:v>
                </c:pt>
                <c:pt idx="64">
                  <c:v>Mai 12</c:v>
                </c:pt>
                <c:pt idx="65">
                  <c:v>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Sheet1!$B$2:$CT$2</c:f>
              <c:numCache>
                <c:formatCode>General</c:formatCode>
                <c:ptCount val="97"/>
                <c:pt idx="0" formatCode="0.000">
                  <c:v>1.3</c:v>
                </c:pt>
                <c:pt idx="1">
                  <c:v>1.3063499999999999</c:v>
                </c:pt>
                <c:pt idx="2">
                  <c:v>1.32612</c:v>
                </c:pt>
                <c:pt idx="3">
                  <c:v>1.3509250000000002</c:v>
                </c:pt>
                <c:pt idx="4">
                  <c:v>1.35114</c:v>
                </c:pt>
                <c:pt idx="5">
                  <c:v>1.3409500000000001</c:v>
                </c:pt>
                <c:pt idx="6">
                  <c:v>1.37425</c:v>
                </c:pt>
                <c:pt idx="7">
                  <c:v>1.3594600000000001</c:v>
                </c:pt>
                <c:pt idx="8">
                  <c:v>1.3943999999999999</c:v>
                </c:pt>
                <c:pt idx="9">
                  <c:v>1.4229000000000001</c:v>
                </c:pt>
                <c:pt idx="10">
                  <c:v>1.4659</c:v>
                </c:pt>
                <c:pt idx="11">
                  <c:v>1.4528666666666668</c:v>
                </c:pt>
                <c:pt idx="12">
                  <c:v>1.4727800000000002</c:v>
                </c:pt>
                <c:pt idx="13">
                  <c:v>1.4763000000000002</c:v>
                </c:pt>
                <c:pt idx="14">
                  <c:v>1.5526249999999999</c:v>
                </c:pt>
                <c:pt idx="15">
                  <c:v>1.57605</c:v>
                </c:pt>
                <c:pt idx="16">
                  <c:v>1.5516999999999999</c:v>
                </c:pt>
                <c:pt idx="17">
                  <c:v>1.550775</c:v>
                </c:pt>
                <c:pt idx="18">
                  <c:v>1.5746</c:v>
                </c:pt>
                <c:pt idx="19">
                  <c:v>1.4990749999999999</c:v>
                </c:pt>
                <c:pt idx="20">
                  <c:v>1.4405999999999999</c:v>
                </c:pt>
                <c:pt idx="21">
                  <c:v>1.33874</c:v>
                </c:pt>
                <c:pt idx="22">
                  <c:v>1.2684249999999999</c:v>
                </c:pt>
                <c:pt idx="23">
                  <c:v>1.3613999999999999</c:v>
                </c:pt>
                <c:pt idx="24">
                  <c:v>1.3332599999999999</c:v>
                </c:pt>
                <c:pt idx="25">
                  <c:v>1.2787250000000001</c:v>
                </c:pt>
                <c:pt idx="26">
                  <c:v>1.315375</c:v>
                </c:pt>
                <c:pt idx="27">
                  <c:v>1.32372</c:v>
                </c:pt>
                <c:pt idx="28">
                  <c:v>1.3638250000000001</c:v>
                </c:pt>
                <c:pt idx="29">
                  <c:v>1.3980999999999999</c:v>
                </c:pt>
                <c:pt idx="30">
                  <c:v>1.4090199999999999</c:v>
                </c:pt>
                <c:pt idx="31">
                  <c:v>1.4293499999999999</c:v>
                </c:pt>
                <c:pt idx="32">
                  <c:v>1.4589999999999999</c:v>
                </c:pt>
                <c:pt idx="33">
                  <c:v>1.47908</c:v>
                </c:pt>
                <c:pt idx="34">
                  <c:v>1.4930749999999999</c:v>
                </c:pt>
                <c:pt idx="35">
                  <c:v>1.45994</c:v>
                </c:pt>
                <c:pt idx="36">
                  <c:v>1.4213249999999999</c:v>
                </c:pt>
                <c:pt idx="37">
                  <c:v>1.3655249999999999</c:v>
                </c:pt>
                <c:pt idx="38">
                  <c:v>1.3585249999999998</c:v>
                </c:pt>
                <c:pt idx="39">
                  <c:v>1.33806</c:v>
                </c:pt>
                <c:pt idx="40">
                  <c:v>1.2475749999999999</c:v>
                </c:pt>
                <c:pt idx="41">
                  <c:v>1.2234499999999999</c:v>
                </c:pt>
                <c:pt idx="42">
                  <c:v>1.2746999999999999</c:v>
                </c:pt>
                <c:pt idx="43">
                  <c:v>1.2875750000000001</c:v>
                </c:pt>
                <c:pt idx="44">
                  <c:v>1.3116400000000001</c:v>
                </c:pt>
                <c:pt idx="45">
                  <c:v>1.3986000000000001</c:v>
                </c:pt>
                <c:pt idx="46">
                  <c:v>1.3728000000000002</c:v>
                </c:pt>
                <c:pt idx="47">
                  <c:v>1.3190200000000001</c:v>
                </c:pt>
                <c:pt idx="48">
                  <c:v>1.3369499999999999</c:v>
                </c:pt>
                <c:pt idx="49">
                  <c:v>1.3670500000000001</c:v>
                </c:pt>
                <c:pt idx="50">
                  <c:v>1.40012</c:v>
                </c:pt>
                <c:pt idx="51">
                  <c:v>1.4515499999999999</c:v>
                </c:pt>
                <c:pt idx="52">
                  <c:v>1.4350000000000001</c:v>
                </c:pt>
                <c:pt idx="53">
                  <c:v>1.4365400000000002</c:v>
                </c:pt>
                <c:pt idx="54">
                  <c:v>1.4232750000000001</c:v>
                </c:pt>
                <c:pt idx="55">
                  <c:v>1.4291250000000002</c:v>
                </c:pt>
                <c:pt idx="56">
                  <c:v>1.3837400000000002</c:v>
                </c:pt>
                <c:pt idx="57">
                  <c:v>1.3710249999999999</c:v>
                </c:pt>
                <c:pt idx="58">
                  <c:v>1.35605</c:v>
                </c:pt>
                <c:pt idx="59">
                  <c:v>1.3171399999999998</c:v>
                </c:pt>
                <c:pt idx="60">
                  <c:v>1.2906</c:v>
                </c:pt>
                <c:pt idx="61">
                  <c:v>1.3166</c:v>
                </c:pt>
                <c:pt idx="62">
                  <c:v>1.3210000000000002</c:v>
                </c:pt>
                <c:pt idx="63">
                  <c:v>1.3130500000000001</c:v>
                </c:pt>
                <c:pt idx="64">
                  <c:v>1.2745200000000001</c:v>
                </c:pt>
                <c:pt idx="65">
                  <c:v>1.2558500000000001</c:v>
                </c:pt>
                <c:pt idx="66">
                  <c:v>1.228775</c:v>
                </c:pt>
                <c:pt idx="67">
                  <c:v>1.24044</c:v>
                </c:pt>
                <c:pt idx="68">
                  <c:v>1.2844</c:v>
                </c:pt>
                <c:pt idx="69">
                  <c:v>1.2994999999999999</c:v>
                </c:pt>
                <c:pt idx="70">
                  <c:v>1.28708</c:v>
                </c:pt>
                <c:pt idx="71">
                  <c:v>1.3165249999999999</c:v>
                </c:pt>
                <c:pt idx="72">
                  <c:v>1.3296400000000002</c:v>
                </c:pt>
                <c:pt idx="73">
                  <c:v>1.3297000000000001</c:v>
                </c:pt>
                <c:pt idx="74">
                  <c:v>1.29155</c:v>
                </c:pt>
                <c:pt idx="75">
                  <c:v>1.30155</c:v>
                </c:pt>
                <c:pt idx="76">
                  <c:v>1.3010999999999999</c:v>
                </c:pt>
                <c:pt idx="77">
                  <c:v>1.3166250000000002</c:v>
                </c:pt>
                <c:pt idx="78">
                  <c:v>1.3080750000000001</c:v>
                </c:pt>
                <c:pt idx="79">
                  <c:v>1.3296399999999999</c:v>
                </c:pt>
                <c:pt idx="80">
                  <c:v>1.3384</c:v>
                </c:pt>
                <c:pt idx="81">
                  <c:v>1.3646800000000003</c:v>
                </c:pt>
                <c:pt idx="82">
                  <c:v>1.346625</c:v>
                </c:pt>
                <c:pt idx="83">
                  <c:v>1.3712500000000001</c:v>
                </c:pt>
                <c:pt idx="84">
                  <c:v>1.3615999999999999</c:v>
                </c:pt>
                <c:pt idx="85">
                  <c:v>1.3633</c:v>
                </c:pt>
                <c:pt idx="86">
                  <c:v>1.3801749999999999</c:v>
                </c:pt>
                <c:pt idx="87">
                  <c:v>1.382825</c:v>
                </c:pt>
                <c:pt idx="88">
                  <c:v>1.3750800000000001</c:v>
                </c:pt>
                <c:pt idx="89">
                  <c:v>1.358025</c:v>
                </c:pt>
                <c:pt idx="90">
                  <c:v>1.3525200000000002</c:v>
                </c:pt>
                <c:pt idx="91">
                  <c:v>1.3295250000000001</c:v>
                </c:pt>
                <c:pt idx="92">
                  <c:v>1.27</c:v>
                </c:pt>
                <c:pt idx="93">
                  <c:v>1.2681999999999998</c:v>
                </c:pt>
                <c:pt idx="94">
                  <c:v>1.2450000000000001</c:v>
                </c:pt>
                <c:pt idx="95">
                  <c:v>1.2331000000000001</c:v>
                </c:pt>
                <c:pt idx="96">
                  <c:v>1.145</c:v>
                </c:pt>
              </c:numCache>
            </c:numRef>
          </c:val>
          <c:smooth val="0"/>
        </c:ser>
        <c:dLbls>
          <c:showLegendKey val="0"/>
          <c:showVal val="0"/>
          <c:showCatName val="0"/>
          <c:showSerName val="0"/>
          <c:showPercent val="0"/>
          <c:showBubbleSize val="0"/>
        </c:dLbls>
        <c:marker val="1"/>
        <c:smooth val="0"/>
        <c:axId val="114155520"/>
        <c:axId val="114157056"/>
      </c:lineChart>
      <c:catAx>
        <c:axId val="114155520"/>
        <c:scaling>
          <c:orientation val="minMax"/>
        </c:scaling>
        <c:delete val="0"/>
        <c:axPos val="b"/>
        <c:numFmt formatCode="mmm\-yy" sourceLinked="1"/>
        <c:majorTickMark val="out"/>
        <c:minorTickMark val="none"/>
        <c:tickLblPos val="nextTo"/>
        <c:spPr>
          <a:ln w="12700">
            <a:solidFill>
              <a:schemeClr val="tx1"/>
            </a:solidFill>
          </a:ln>
        </c:spPr>
        <c:txPr>
          <a:bodyPr anchor="t" anchorCtr="0"/>
          <a:lstStyle/>
          <a:p>
            <a:pPr>
              <a:defRPr sz="1200"/>
            </a:pPr>
            <a:endParaRPr lang="en-US"/>
          </a:p>
        </c:txPr>
        <c:crossAx val="114157056"/>
        <c:crosses val="autoZero"/>
        <c:auto val="1"/>
        <c:lblAlgn val="ctr"/>
        <c:lblOffset val="100"/>
        <c:tickLblSkip val="12"/>
        <c:noMultiLvlLbl val="1"/>
      </c:catAx>
      <c:valAx>
        <c:axId val="114157056"/>
        <c:scaling>
          <c:orientation val="minMax"/>
          <c:max val="1.6"/>
          <c:min val="1"/>
        </c:scaling>
        <c:delete val="0"/>
        <c:axPos val="l"/>
        <c:majorGridlines/>
        <c:numFmt formatCode="0.0" sourceLinked="0"/>
        <c:majorTickMark val="out"/>
        <c:minorTickMark val="none"/>
        <c:tickLblPos val="nextTo"/>
        <c:spPr>
          <a:noFill/>
          <a:ln>
            <a:solidFill>
              <a:schemeClr val="tx1"/>
            </a:solidFill>
          </a:ln>
        </c:spPr>
        <c:txPr>
          <a:bodyPr/>
          <a:lstStyle/>
          <a:p>
            <a:pPr>
              <a:defRPr sz="1400" b="0" baseline="0"/>
            </a:pPr>
            <a:endParaRPr lang="en-US"/>
          </a:p>
        </c:txPr>
        <c:crossAx val="114155520"/>
        <c:crosses val="autoZero"/>
        <c:crossBetween val="between"/>
      </c:valAx>
      <c:spPr>
        <a:ln w="12700" cmpd="sng">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430496272337794E-2"/>
          <c:y val="7.8179013401205047E-2"/>
          <c:w val="0.89705989783136331"/>
          <c:h val="0.82973765202220784"/>
        </c:manualLayout>
      </c:layout>
      <c:lineChart>
        <c:grouping val="standard"/>
        <c:varyColors val="0"/>
        <c:ser>
          <c:idx val="0"/>
          <c:order val="0"/>
          <c:tx>
            <c:strRef>
              <c:f>Sheet1!$B$1</c:f>
              <c:strCache>
                <c:ptCount val="1"/>
                <c:pt idx="0">
                  <c:v>Europe</c:v>
                </c:pt>
              </c:strCache>
            </c:strRef>
          </c:tx>
          <c:spPr>
            <a:ln>
              <a:solidFill>
                <a:srgbClr val="0070C0"/>
              </a:solidFill>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Sheet1!$B$2:$B$24</c:f>
              <c:numCache>
                <c:formatCode>General</c:formatCode>
                <c:ptCount val="17"/>
                <c:pt idx="0">
                  <c:v>14.75</c:v>
                </c:pt>
                <c:pt idx="1">
                  <c:v>14.16</c:v>
                </c:pt>
                <c:pt idx="2">
                  <c:v>14.4</c:v>
                </c:pt>
                <c:pt idx="3">
                  <c:v>13.8</c:v>
                </c:pt>
                <c:pt idx="4">
                  <c:v>13.9</c:v>
                </c:pt>
                <c:pt idx="5">
                  <c:v>13.8</c:v>
                </c:pt>
                <c:pt idx="6">
                  <c:v>13.6</c:v>
                </c:pt>
                <c:pt idx="7">
                  <c:v>13.8</c:v>
                </c:pt>
                <c:pt idx="8">
                  <c:v>14.74</c:v>
                </c:pt>
                <c:pt idx="9" formatCode="0.00">
                  <c:v>14.392000000000001</c:v>
                </c:pt>
                <c:pt idx="10">
                  <c:v>14.07</c:v>
                </c:pt>
                <c:pt idx="11">
                  <c:v>14.379999999999999</c:v>
                </c:pt>
                <c:pt idx="12">
                  <c:v>14.656000000000001</c:v>
                </c:pt>
                <c:pt idx="13">
                  <c:v>14.861999999999998</c:v>
                </c:pt>
              </c:numCache>
            </c:numRef>
          </c:val>
          <c:smooth val="0"/>
        </c:ser>
        <c:ser>
          <c:idx val="1"/>
          <c:order val="1"/>
          <c:tx>
            <c:strRef>
              <c:f>Sheet1!$C$1</c:f>
              <c:strCache>
                <c:ptCount val="1"/>
                <c:pt idx="0">
                  <c:v>Europe F</c:v>
                </c:pt>
              </c:strCache>
            </c:strRef>
          </c:tx>
          <c:spPr>
            <a:ln>
              <a:solidFill>
                <a:srgbClr val="0070C0"/>
              </a:solidFill>
              <a:prstDash val="dash"/>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Sheet1!$C$2:$C$24</c:f>
              <c:numCache>
                <c:formatCode>General</c:formatCode>
                <c:ptCount val="17"/>
                <c:pt idx="13">
                  <c:v>14.861999999999998</c:v>
                </c:pt>
                <c:pt idx="14">
                  <c:v>15.345000000000002</c:v>
                </c:pt>
                <c:pt idx="15">
                  <c:v>15.549000000000001</c:v>
                </c:pt>
                <c:pt idx="16">
                  <c:v>15.719999999999999</c:v>
                </c:pt>
              </c:numCache>
            </c:numRef>
          </c:val>
          <c:smooth val="0"/>
        </c:ser>
        <c:ser>
          <c:idx val="2"/>
          <c:order val="2"/>
          <c:tx>
            <c:strRef>
              <c:f>Sheet1!$D$1</c:f>
              <c:strCache>
                <c:ptCount val="1"/>
                <c:pt idx="0">
                  <c:v>North America</c:v>
                </c:pt>
              </c:strCache>
            </c:strRef>
          </c:tx>
          <c:spPr>
            <a:ln>
              <a:solidFill>
                <a:schemeClr val="tx1"/>
              </a:solidFill>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Sheet1!$D$2:$D$24</c:f>
              <c:numCache>
                <c:formatCode>General</c:formatCode>
                <c:ptCount val="17"/>
                <c:pt idx="0">
                  <c:v>12.85</c:v>
                </c:pt>
                <c:pt idx="1">
                  <c:v>12.01</c:v>
                </c:pt>
                <c:pt idx="2">
                  <c:v>12.48</c:v>
                </c:pt>
                <c:pt idx="3">
                  <c:v>12.6</c:v>
                </c:pt>
                <c:pt idx="4">
                  <c:v>13.2</c:v>
                </c:pt>
                <c:pt idx="5">
                  <c:v>12.7</c:v>
                </c:pt>
                <c:pt idx="6">
                  <c:v>12.4</c:v>
                </c:pt>
                <c:pt idx="7">
                  <c:v>13.6</c:v>
                </c:pt>
                <c:pt idx="8">
                  <c:v>13.49</c:v>
                </c:pt>
                <c:pt idx="9" formatCode="0.00">
                  <c:v>12.94</c:v>
                </c:pt>
                <c:pt idx="10">
                  <c:v>13.048999999999999</c:v>
                </c:pt>
                <c:pt idx="11">
                  <c:v>13.425000000000001</c:v>
                </c:pt>
                <c:pt idx="12">
                  <c:v>14.116</c:v>
                </c:pt>
                <c:pt idx="13">
                  <c:v>14.234999999999999</c:v>
                </c:pt>
              </c:numCache>
            </c:numRef>
          </c:val>
          <c:smooth val="0"/>
        </c:ser>
        <c:ser>
          <c:idx val="3"/>
          <c:order val="3"/>
          <c:tx>
            <c:strRef>
              <c:f>Sheet1!$E$1</c:f>
              <c:strCache>
                <c:ptCount val="1"/>
                <c:pt idx="0">
                  <c:v>North America F</c:v>
                </c:pt>
              </c:strCache>
            </c:strRef>
          </c:tx>
          <c:spPr>
            <a:ln>
              <a:solidFill>
                <a:schemeClr val="tx1"/>
              </a:solidFill>
              <a:prstDash val="dash"/>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Sheet1!$E$2:$E$24</c:f>
              <c:numCache>
                <c:formatCode>General</c:formatCode>
                <c:ptCount val="17"/>
                <c:pt idx="13">
                  <c:v>14.234999999999999</c:v>
                </c:pt>
                <c:pt idx="14">
                  <c:v>14.026999999999999</c:v>
                </c:pt>
                <c:pt idx="15">
                  <c:v>13.984</c:v>
                </c:pt>
                <c:pt idx="16">
                  <c:v>14.053000000000001</c:v>
                </c:pt>
              </c:numCache>
            </c:numRef>
          </c:val>
          <c:smooth val="0"/>
        </c:ser>
        <c:ser>
          <c:idx val="4"/>
          <c:order val="4"/>
          <c:tx>
            <c:strRef>
              <c:f>Sheet1!$F$1</c:f>
              <c:strCache>
                <c:ptCount val="1"/>
                <c:pt idx="0">
                  <c:v>ROA</c:v>
                </c:pt>
              </c:strCache>
            </c:strRef>
          </c:tx>
          <c:spPr>
            <a:ln>
              <a:solidFill>
                <a:schemeClr val="accent3">
                  <a:lumMod val="75000"/>
                </a:schemeClr>
              </a:solidFill>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Sheet1!$F$2:$F$24</c:f>
              <c:numCache>
                <c:formatCode>General</c:formatCode>
                <c:ptCount val="17"/>
                <c:pt idx="0">
                  <c:v>21.65</c:v>
                </c:pt>
                <c:pt idx="1">
                  <c:v>20.71</c:v>
                </c:pt>
                <c:pt idx="2">
                  <c:v>21.406000000000002</c:v>
                </c:pt>
                <c:pt idx="3">
                  <c:v>20.494</c:v>
                </c:pt>
                <c:pt idx="4">
                  <c:v>21.022000000000002</c:v>
                </c:pt>
                <c:pt idx="5">
                  <c:v>23.335999999999999</c:v>
                </c:pt>
                <c:pt idx="6">
                  <c:v>27.038699999999999</c:v>
                </c:pt>
                <c:pt idx="7">
                  <c:v>27.19</c:v>
                </c:pt>
                <c:pt idx="8">
                  <c:v>29.07</c:v>
                </c:pt>
                <c:pt idx="9">
                  <c:v>29.298000000000002</c:v>
                </c:pt>
                <c:pt idx="10">
                  <c:v>30.830000000000005</c:v>
                </c:pt>
                <c:pt idx="11">
                  <c:v>31.33</c:v>
                </c:pt>
                <c:pt idx="12">
                  <c:v>32.177</c:v>
                </c:pt>
                <c:pt idx="13">
                  <c:v>32.637</c:v>
                </c:pt>
              </c:numCache>
            </c:numRef>
          </c:val>
          <c:smooth val="0"/>
        </c:ser>
        <c:ser>
          <c:idx val="5"/>
          <c:order val="5"/>
          <c:tx>
            <c:strRef>
              <c:f>Sheet1!$G$1</c:f>
              <c:strCache>
                <c:ptCount val="1"/>
                <c:pt idx="0">
                  <c:v>ROA F</c:v>
                </c:pt>
              </c:strCache>
            </c:strRef>
          </c:tx>
          <c:spPr>
            <a:ln>
              <a:solidFill>
                <a:schemeClr val="accent3">
                  <a:lumMod val="75000"/>
                </a:schemeClr>
              </a:solidFill>
              <a:prstDash val="dash"/>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Sheet1!$G$2:$G$24</c:f>
              <c:numCache>
                <c:formatCode>General</c:formatCode>
                <c:ptCount val="17"/>
                <c:pt idx="13">
                  <c:v>32.637</c:v>
                </c:pt>
                <c:pt idx="14">
                  <c:v>32.606000000000002</c:v>
                </c:pt>
                <c:pt idx="15">
                  <c:v>33.965000000000003</c:v>
                </c:pt>
                <c:pt idx="16">
                  <c:v>34.963999999999999</c:v>
                </c:pt>
              </c:numCache>
            </c:numRef>
          </c:val>
          <c:smooth val="0"/>
        </c:ser>
        <c:ser>
          <c:idx val="6"/>
          <c:order val="6"/>
          <c:tx>
            <c:strRef>
              <c:f>Sheet1!$H$1</c:f>
              <c:strCache>
                <c:ptCount val="1"/>
                <c:pt idx="0">
                  <c:v>Latin America</c:v>
                </c:pt>
              </c:strCache>
            </c:strRef>
          </c:tx>
          <c:spPr>
            <a:ln>
              <a:solidFill>
                <a:schemeClr val="bg1">
                  <a:lumMod val="50000"/>
                </a:schemeClr>
              </a:solidFill>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Sheet1!$H$2:$H$24</c:f>
              <c:numCache>
                <c:formatCode>General</c:formatCode>
                <c:ptCount val="17"/>
                <c:pt idx="0">
                  <c:v>4.6900000000000004</c:v>
                </c:pt>
                <c:pt idx="1">
                  <c:v>4.88</c:v>
                </c:pt>
                <c:pt idx="2">
                  <c:v>5</c:v>
                </c:pt>
                <c:pt idx="3">
                  <c:v>5.0999999999999996</c:v>
                </c:pt>
                <c:pt idx="4">
                  <c:v>5.9</c:v>
                </c:pt>
                <c:pt idx="5">
                  <c:v>5.9</c:v>
                </c:pt>
                <c:pt idx="6">
                  <c:v>5.7</c:v>
                </c:pt>
                <c:pt idx="7">
                  <c:v>5.9</c:v>
                </c:pt>
                <c:pt idx="8">
                  <c:v>6.6390000000000002</c:v>
                </c:pt>
                <c:pt idx="9">
                  <c:v>6.0179999999999998</c:v>
                </c:pt>
                <c:pt idx="10">
                  <c:v>6.1539999999999999</c:v>
                </c:pt>
                <c:pt idx="11">
                  <c:v>6.6879999999999997</c:v>
                </c:pt>
                <c:pt idx="12">
                  <c:v>7.3659999999999997</c:v>
                </c:pt>
                <c:pt idx="13">
                  <c:v>7.359</c:v>
                </c:pt>
              </c:numCache>
            </c:numRef>
          </c:val>
          <c:smooth val="0"/>
        </c:ser>
        <c:ser>
          <c:idx val="7"/>
          <c:order val="7"/>
          <c:tx>
            <c:strRef>
              <c:f>Sheet1!$I$1</c:f>
              <c:strCache>
                <c:ptCount val="1"/>
                <c:pt idx="0">
                  <c:v>Latin America F</c:v>
                </c:pt>
              </c:strCache>
            </c:strRef>
          </c:tx>
          <c:spPr>
            <a:ln>
              <a:solidFill>
                <a:schemeClr val="bg1">
                  <a:lumMod val="50000"/>
                </a:schemeClr>
              </a:solidFill>
              <a:prstDash val="dash"/>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Sheet1!$I$2:$I$24</c:f>
              <c:numCache>
                <c:formatCode>General</c:formatCode>
                <c:ptCount val="17"/>
                <c:pt idx="13">
                  <c:v>7.359</c:v>
                </c:pt>
                <c:pt idx="14">
                  <c:v>7.5439999999999996</c:v>
                </c:pt>
                <c:pt idx="15">
                  <c:v>7.85</c:v>
                </c:pt>
                <c:pt idx="16">
                  <c:v>8.1780000000000008</c:v>
                </c:pt>
              </c:numCache>
            </c:numRef>
          </c:val>
          <c:smooth val="0"/>
        </c:ser>
        <c:ser>
          <c:idx val="8"/>
          <c:order val="8"/>
          <c:tx>
            <c:strRef>
              <c:f>Sheet1!$J$1</c:f>
              <c:strCache>
                <c:ptCount val="1"/>
                <c:pt idx="0">
                  <c:v>China</c:v>
                </c:pt>
              </c:strCache>
            </c:strRef>
          </c:tx>
          <c:spPr>
            <a:ln>
              <a:solidFill>
                <a:srgbClr val="FF0000"/>
              </a:solidFill>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Sheet1!$J$2:$J$24</c:f>
              <c:numCache>
                <c:formatCode>General</c:formatCode>
                <c:ptCount val="17"/>
                <c:pt idx="0">
                  <c:v>23.86</c:v>
                </c:pt>
                <c:pt idx="1">
                  <c:v>22.72</c:v>
                </c:pt>
                <c:pt idx="2">
                  <c:v>22.693999999999999</c:v>
                </c:pt>
                <c:pt idx="3">
                  <c:v>26.006</c:v>
                </c:pt>
                <c:pt idx="4">
                  <c:v>25.077999999999999</c:v>
                </c:pt>
                <c:pt idx="5">
                  <c:v>26.963999999999999</c:v>
                </c:pt>
                <c:pt idx="6">
                  <c:v>29.761299999999999</c:v>
                </c:pt>
                <c:pt idx="7">
                  <c:v>31.81</c:v>
                </c:pt>
                <c:pt idx="8">
                  <c:v>32.564</c:v>
                </c:pt>
                <c:pt idx="9">
                  <c:v>32.92</c:v>
                </c:pt>
                <c:pt idx="10">
                  <c:v>33.6</c:v>
                </c:pt>
                <c:pt idx="11">
                  <c:v>32.573</c:v>
                </c:pt>
                <c:pt idx="12">
                  <c:v>34.1</c:v>
                </c:pt>
                <c:pt idx="13">
                  <c:v>33.799999999999997</c:v>
                </c:pt>
              </c:numCache>
            </c:numRef>
          </c:val>
          <c:smooth val="0"/>
        </c:ser>
        <c:ser>
          <c:idx val="9"/>
          <c:order val="9"/>
          <c:tx>
            <c:strRef>
              <c:f>Sheet1!$K$1</c:f>
              <c:strCache>
                <c:ptCount val="1"/>
                <c:pt idx="0">
                  <c:v>China F</c:v>
                </c:pt>
              </c:strCache>
            </c:strRef>
          </c:tx>
          <c:spPr>
            <a:ln>
              <a:solidFill>
                <a:srgbClr val="FF0000"/>
              </a:solidFill>
              <a:prstDash val="dash"/>
            </a:ln>
          </c:spPr>
          <c:marker>
            <c:symbol val="none"/>
          </c:marker>
          <c:cat>
            <c:strRef>
              <c:f>Sheet1!$A$2:$A$24</c:f>
              <c:strCach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2013F</c:v>
                </c:pt>
                <c:pt idx="15">
                  <c:v>2014S</c:v>
                </c:pt>
                <c:pt idx="16">
                  <c:v>2015P</c:v>
                </c:pt>
              </c:strCache>
            </c:strRef>
          </c:cat>
          <c:val>
            <c:numRef>
              <c:f>Sheet1!$K$2:$K$24</c:f>
              <c:numCache>
                <c:formatCode>General</c:formatCode>
                <c:ptCount val="17"/>
                <c:pt idx="13">
                  <c:v>33.799999999999997</c:v>
                </c:pt>
                <c:pt idx="14">
                  <c:v>34.770000000000003</c:v>
                </c:pt>
                <c:pt idx="15">
                  <c:v>34.698999999999998</c:v>
                </c:pt>
                <c:pt idx="16">
                  <c:v>34.628</c:v>
                </c:pt>
              </c:numCache>
            </c:numRef>
          </c:val>
          <c:smooth val="0"/>
        </c:ser>
        <c:dLbls>
          <c:showLegendKey val="0"/>
          <c:showVal val="0"/>
          <c:showCatName val="0"/>
          <c:showSerName val="0"/>
          <c:showPercent val="0"/>
          <c:showBubbleSize val="0"/>
        </c:dLbls>
        <c:marker val="1"/>
        <c:smooth val="0"/>
        <c:axId val="87434368"/>
        <c:axId val="87435904"/>
      </c:lineChart>
      <c:catAx>
        <c:axId val="87434368"/>
        <c:scaling>
          <c:orientation val="minMax"/>
        </c:scaling>
        <c:delete val="0"/>
        <c:axPos val="b"/>
        <c:majorTickMark val="out"/>
        <c:minorTickMark val="none"/>
        <c:tickLblPos val="nextTo"/>
        <c:txPr>
          <a:bodyPr/>
          <a:lstStyle/>
          <a:p>
            <a:pPr>
              <a:defRPr sz="1400" baseline="0"/>
            </a:pPr>
            <a:endParaRPr lang="en-US"/>
          </a:p>
        </c:txPr>
        <c:crossAx val="87435904"/>
        <c:crosses val="autoZero"/>
        <c:auto val="1"/>
        <c:lblAlgn val="ctr"/>
        <c:lblOffset val="100"/>
        <c:tickLblSkip val="2"/>
        <c:tickMarkSkip val="4"/>
        <c:noMultiLvlLbl val="0"/>
      </c:catAx>
      <c:valAx>
        <c:axId val="87435904"/>
        <c:scaling>
          <c:orientation val="minMax"/>
        </c:scaling>
        <c:delete val="0"/>
        <c:axPos val="l"/>
        <c:majorGridlines/>
        <c:numFmt formatCode="General" sourceLinked="1"/>
        <c:majorTickMark val="out"/>
        <c:minorTickMark val="none"/>
        <c:tickLblPos val="nextTo"/>
        <c:txPr>
          <a:bodyPr/>
          <a:lstStyle/>
          <a:p>
            <a:pPr>
              <a:defRPr sz="1400" baseline="0"/>
            </a:pPr>
            <a:endParaRPr lang="en-US"/>
          </a:p>
        </c:txPr>
        <c:crossAx val="874343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23382794047494E-2"/>
          <c:y val="6.7164271537396736E-2"/>
          <c:w val="0.88332771150993106"/>
          <c:h val="0.6807929749547349"/>
        </c:manualLayout>
      </c:layout>
      <c:lineChart>
        <c:grouping val="standard"/>
        <c:varyColors val="0"/>
        <c:ser>
          <c:idx val="0"/>
          <c:order val="0"/>
          <c:tx>
            <c:strRef>
              <c:f>Sheet1!$A$2</c:f>
              <c:strCache>
                <c:ptCount val="1"/>
                <c:pt idx="0">
                  <c:v>Harnstoff FOB bulk Yuzhny</c:v>
                </c:pt>
              </c:strCache>
            </c:strRef>
          </c:tx>
          <c:spPr>
            <a:ln w="25400">
              <a:solidFill>
                <a:srgbClr val="FF0000"/>
              </a:solidFill>
              <a:prstDash val="solid"/>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 Jan 15</c:v>
                </c:pt>
              </c:strCache>
            </c:strRef>
          </c:cat>
          <c:val>
            <c:numRef>
              <c:f>Sheet1!$B$2:$CT$2</c:f>
              <c:numCache>
                <c:formatCode>0.0</c:formatCode>
                <c:ptCount val="97"/>
                <c:pt idx="0">
                  <c:v>265.71875</c:v>
                </c:pt>
                <c:pt idx="1">
                  <c:v>296.03125</c:v>
                </c:pt>
                <c:pt idx="2">
                  <c:v>315.95</c:v>
                </c:pt>
                <c:pt idx="3">
                  <c:v>290.3125</c:v>
                </c:pt>
                <c:pt idx="4">
                  <c:v>296.05</c:v>
                </c:pt>
                <c:pt idx="5">
                  <c:v>287.15625</c:v>
                </c:pt>
                <c:pt idx="6">
                  <c:v>266.4375</c:v>
                </c:pt>
                <c:pt idx="7">
                  <c:v>266.875</c:v>
                </c:pt>
                <c:pt idx="8">
                  <c:v>312.96875</c:v>
                </c:pt>
                <c:pt idx="9">
                  <c:v>330.4375</c:v>
                </c:pt>
                <c:pt idx="10">
                  <c:v>371.375</c:v>
                </c:pt>
                <c:pt idx="11">
                  <c:v>389.625</c:v>
                </c:pt>
                <c:pt idx="12">
                  <c:v>368.85</c:v>
                </c:pt>
                <c:pt idx="13">
                  <c:v>325.4375</c:v>
                </c:pt>
                <c:pt idx="14">
                  <c:v>375.375</c:v>
                </c:pt>
                <c:pt idx="15">
                  <c:v>463.25</c:v>
                </c:pt>
                <c:pt idx="16">
                  <c:v>628.75</c:v>
                </c:pt>
                <c:pt idx="17">
                  <c:v>624.875</c:v>
                </c:pt>
                <c:pt idx="18">
                  <c:v>762.35</c:v>
                </c:pt>
                <c:pt idx="19">
                  <c:v>784.21875</c:v>
                </c:pt>
                <c:pt idx="20">
                  <c:v>729.21875</c:v>
                </c:pt>
                <c:pt idx="21">
                  <c:v>402.25</c:v>
                </c:pt>
                <c:pt idx="22">
                  <c:v>242.375</c:v>
                </c:pt>
                <c:pt idx="23">
                  <c:v>222.96875</c:v>
                </c:pt>
                <c:pt idx="24">
                  <c:v>252.47499999999999</c:v>
                </c:pt>
                <c:pt idx="25">
                  <c:v>274.1875</c:v>
                </c:pt>
                <c:pt idx="26">
                  <c:v>266.125</c:v>
                </c:pt>
                <c:pt idx="27">
                  <c:v>245.57499999999999</c:v>
                </c:pt>
                <c:pt idx="28">
                  <c:v>242.6875</c:v>
                </c:pt>
                <c:pt idx="29">
                  <c:v>237.78125</c:v>
                </c:pt>
                <c:pt idx="30">
                  <c:v>247.875</c:v>
                </c:pt>
                <c:pt idx="31">
                  <c:v>247.25</c:v>
                </c:pt>
                <c:pt idx="32">
                  <c:v>233.375</c:v>
                </c:pt>
                <c:pt idx="33">
                  <c:v>237.85</c:v>
                </c:pt>
                <c:pt idx="34">
                  <c:v>245.03125</c:v>
                </c:pt>
                <c:pt idx="35">
                  <c:v>260.3</c:v>
                </c:pt>
                <c:pt idx="36">
                  <c:v>275.5</c:v>
                </c:pt>
                <c:pt idx="37">
                  <c:v>287.78125</c:v>
                </c:pt>
                <c:pt idx="38">
                  <c:v>279.25</c:v>
                </c:pt>
                <c:pt idx="39">
                  <c:v>251.5</c:v>
                </c:pt>
                <c:pt idx="40">
                  <c:v>228.34375</c:v>
                </c:pt>
                <c:pt idx="41">
                  <c:v>225.15625</c:v>
                </c:pt>
                <c:pt idx="42">
                  <c:v>247.92500000000001</c:v>
                </c:pt>
                <c:pt idx="43">
                  <c:v>273.375</c:v>
                </c:pt>
                <c:pt idx="44">
                  <c:v>316.35000000000002</c:v>
                </c:pt>
                <c:pt idx="45">
                  <c:v>333.21875</c:v>
                </c:pt>
                <c:pt idx="46">
                  <c:v>367.1875</c:v>
                </c:pt>
                <c:pt idx="47">
                  <c:v>376.05</c:v>
                </c:pt>
                <c:pt idx="48">
                  <c:v>373.71875</c:v>
                </c:pt>
                <c:pt idx="49">
                  <c:v>359.34375</c:v>
                </c:pt>
                <c:pt idx="50">
                  <c:v>328.57499999999999</c:v>
                </c:pt>
                <c:pt idx="51">
                  <c:v>339.84375</c:v>
                </c:pt>
                <c:pt idx="52">
                  <c:v>397.21875</c:v>
                </c:pt>
                <c:pt idx="53">
                  <c:v>486.3</c:v>
                </c:pt>
                <c:pt idx="54">
                  <c:v>472.375</c:v>
                </c:pt>
                <c:pt idx="55">
                  <c:v>477.71875</c:v>
                </c:pt>
                <c:pt idx="56">
                  <c:v>503.1</c:v>
                </c:pt>
                <c:pt idx="57">
                  <c:v>489.09375</c:v>
                </c:pt>
                <c:pt idx="58">
                  <c:v>486.3</c:v>
                </c:pt>
                <c:pt idx="59">
                  <c:v>362.8</c:v>
                </c:pt>
                <c:pt idx="60">
                  <c:v>373.8</c:v>
                </c:pt>
                <c:pt idx="61">
                  <c:v>382.1875</c:v>
                </c:pt>
                <c:pt idx="62">
                  <c:v>412.4</c:v>
                </c:pt>
                <c:pt idx="63">
                  <c:v>497.1</c:v>
                </c:pt>
                <c:pt idx="64">
                  <c:v>498.3</c:v>
                </c:pt>
                <c:pt idx="65">
                  <c:v>417.0625</c:v>
                </c:pt>
                <c:pt idx="66">
                  <c:v>383.78125</c:v>
                </c:pt>
                <c:pt idx="67">
                  <c:v>377.75</c:v>
                </c:pt>
                <c:pt idx="68">
                  <c:v>386</c:v>
                </c:pt>
                <c:pt idx="69" formatCode="General">
                  <c:v>401.625</c:v>
                </c:pt>
                <c:pt idx="70">
                  <c:v>375.92500000000001</c:v>
                </c:pt>
                <c:pt idx="71">
                  <c:v>378.75</c:v>
                </c:pt>
                <c:pt idx="72">
                  <c:v>395.92500000000001</c:v>
                </c:pt>
                <c:pt idx="73">
                  <c:v>417.71875</c:v>
                </c:pt>
                <c:pt idx="74">
                  <c:v>385.09375</c:v>
                </c:pt>
                <c:pt idx="75">
                  <c:v>361.71875</c:v>
                </c:pt>
                <c:pt idx="76">
                  <c:v>346.25</c:v>
                </c:pt>
                <c:pt idx="77">
                  <c:v>319.40625</c:v>
                </c:pt>
                <c:pt idx="78">
                  <c:v>321.96875</c:v>
                </c:pt>
                <c:pt idx="79">
                  <c:v>305.07499999999999</c:v>
                </c:pt>
                <c:pt idx="80">
                  <c:v>295.59375</c:v>
                </c:pt>
                <c:pt idx="81" formatCode="General">
                  <c:v>297.89999999999998</c:v>
                </c:pt>
                <c:pt idx="82">
                  <c:v>313.34375</c:v>
                </c:pt>
                <c:pt idx="83">
                  <c:v>331.4375</c:v>
                </c:pt>
                <c:pt idx="84">
                  <c:v>353.27499999999998</c:v>
                </c:pt>
                <c:pt idx="85">
                  <c:v>345.5625</c:v>
                </c:pt>
                <c:pt idx="86">
                  <c:v>316.125</c:v>
                </c:pt>
                <c:pt idx="87">
                  <c:v>296.53125</c:v>
                </c:pt>
                <c:pt idx="88">
                  <c:v>297.60000000000002</c:v>
                </c:pt>
                <c:pt idx="89">
                  <c:v>301.46875</c:v>
                </c:pt>
                <c:pt idx="90">
                  <c:v>303.64999999999998</c:v>
                </c:pt>
                <c:pt idx="91">
                  <c:v>324.65625</c:v>
                </c:pt>
                <c:pt idx="92">
                  <c:v>329.53125</c:v>
                </c:pt>
                <c:pt idx="93">
                  <c:v>320.5</c:v>
                </c:pt>
                <c:pt idx="94">
                  <c:v>310.39999999999998</c:v>
                </c:pt>
                <c:pt idx="95">
                  <c:v>313.875</c:v>
                </c:pt>
                <c:pt idx="96" formatCode="General">
                  <c:v>325</c:v>
                </c:pt>
              </c:numCache>
            </c:numRef>
          </c:val>
          <c:smooth val="0"/>
        </c:ser>
        <c:ser>
          <c:idx val="1"/>
          <c:order val="1"/>
          <c:tx>
            <c:strRef>
              <c:f>Sheet1!$A$3</c:f>
              <c:strCache>
                <c:ptCount val="1"/>
              </c:strCache>
            </c:strRef>
          </c:tx>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 Jan 15</c:v>
                </c:pt>
              </c:strCache>
            </c:strRef>
          </c:cat>
          <c:val>
            <c:numRef>
              <c:f>Sheet1!$B$3:$CT$3</c:f>
            </c:numRef>
          </c:val>
          <c:smooth val="0"/>
        </c:ser>
        <c:ser>
          <c:idx val="2"/>
          <c:order val="2"/>
          <c:tx>
            <c:strRef>
              <c:f>Sheet1!$A$4</c:f>
              <c:strCache>
                <c:ptCount val="1"/>
              </c:strCache>
            </c:strRef>
          </c:tx>
          <c:spPr>
            <a:ln w="25400">
              <a:solidFill>
                <a:srgbClr val="0628BA"/>
              </a:solidFill>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 Jan 15</c:v>
                </c:pt>
              </c:strCache>
            </c:strRef>
          </c:cat>
          <c:val>
            <c:numRef>
              <c:f>Sheet1!$B$4:$CT$4</c:f>
              <c:numCache>
                <c:formatCode>0.0</c:formatCode>
                <c:ptCount val="97"/>
                <c:pt idx="0">
                  <c:v>278</c:v>
                </c:pt>
                <c:pt idx="1">
                  <c:v>282</c:v>
                </c:pt>
                <c:pt idx="2">
                  <c:v>284</c:v>
                </c:pt>
                <c:pt idx="3">
                  <c:v>269</c:v>
                </c:pt>
                <c:pt idx="4">
                  <c:v>247</c:v>
                </c:pt>
                <c:pt idx="5">
                  <c:v>235</c:v>
                </c:pt>
                <c:pt idx="6">
                  <c:v>235</c:v>
                </c:pt>
                <c:pt idx="7">
                  <c:v>250</c:v>
                </c:pt>
                <c:pt idx="8">
                  <c:v>276</c:v>
                </c:pt>
                <c:pt idx="9">
                  <c:v>263</c:v>
                </c:pt>
                <c:pt idx="10">
                  <c:v>268</c:v>
                </c:pt>
                <c:pt idx="11">
                  <c:v>353</c:v>
                </c:pt>
                <c:pt idx="12">
                  <c:v>432</c:v>
                </c:pt>
                <c:pt idx="13">
                  <c:v>557</c:v>
                </c:pt>
                <c:pt idx="14">
                  <c:v>557</c:v>
                </c:pt>
                <c:pt idx="15">
                  <c:v>496</c:v>
                </c:pt>
                <c:pt idx="16">
                  <c:v>437</c:v>
                </c:pt>
                <c:pt idx="17">
                  <c:v>484</c:v>
                </c:pt>
                <c:pt idx="18">
                  <c:v>622</c:v>
                </c:pt>
                <c:pt idx="19">
                  <c:v>829</c:v>
                </c:pt>
                <c:pt idx="20">
                  <c:v>872</c:v>
                </c:pt>
                <c:pt idx="21">
                  <c:v>657</c:v>
                </c:pt>
                <c:pt idx="22">
                  <c:v>261</c:v>
                </c:pt>
                <c:pt idx="23">
                  <c:v>111</c:v>
                </c:pt>
                <c:pt idx="24">
                  <c:v>177</c:v>
                </c:pt>
                <c:pt idx="25">
                  <c:v>205</c:v>
                </c:pt>
                <c:pt idx="26">
                  <c:v>246</c:v>
                </c:pt>
                <c:pt idx="27">
                  <c:v>253</c:v>
                </c:pt>
                <c:pt idx="28">
                  <c:v>212</c:v>
                </c:pt>
                <c:pt idx="29">
                  <c:v>180</c:v>
                </c:pt>
                <c:pt idx="30">
                  <c:v>208</c:v>
                </c:pt>
                <c:pt idx="31">
                  <c:v>257</c:v>
                </c:pt>
                <c:pt idx="32">
                  <c:v>268</c:v>
                </c:pt>
                <c:pt idx="33">
                  <c:v>295</c:v>
                </c:pt>
                <c:pt idx="34">
                  <c:v>294</c:v>
                </c:pt>
                <c:pt idx="35">
                  <c:v>278</c:v>
                </c:pt>
                <c:pt idx="36">
                  <c:v>283</c:v>
                </c:pt>
                <c:pt idx="37">
                  <c:v>338</c:v>
                </c:pt>
                <c:pt idx="38">
                  <c:v>391</c:v>
                </c:pt>
                <c:pt idx="39">
                  <c:v>378</c:v>
                </c:pt>
                <c:pt idx="40">
                  <c:v>319</c:v>
                </c:pt>
                <c:pt idx="41">
                  <c:v>298</c:v>
                </c:pt>
                <c:pt idx="42">
                  <c:v>316</c:v>
                </c:pt>
                <c:pt idx="43">
                  <c:v>357</c:v>
                </c:pt>
                <c:pt idx="44">
                  <c:v>395</c:v>
                </c:pt>
                <c:pt idx="45">
                  <c:v>414</c:v>
                </c:pt>
                <c:pt idx="46">
                  <c:v>395</c:v>
                </c:pt>
                <c:pt idx="47">
                  <c:v>399</c:v>
                </c:pt>
                <c:pt idx="48">
                  <c:v>446</c:v>
                </c:pt>
                <c:pt idx="49">
                  <c:v>476</c:v>
                </c:pt>
                <c:pt idx="50">
                  <c:v>489</c:v>
                </c:pt>
                <c:pt idx="51">
                  <c:v>498</c:v>
                </c:pt>
                <c:pt idx="52">
                  <c:v>503</c:v>
                </c:pt>
                <c:pt idx="53">
                  <c:v>495</c:v>
                </c:pt>
                <c:pt idx="54">
                  <c:v>492</c:v>
                </c:pt>
                <c:pt idx="55">
                  <c:v>510</c:v>
                </c:pt>
                <c:pt idx="56">
                  <c:v>577</c:v>
                </c:pt>
                <c:pt idx="57">
                  <c:v>634</c:v>
                </c:pt>
                <c:pt idx="58">
                  <c:v>609</c:v>
                </c:pt>
                <c:pt idx="59">
                  <c:v>486</c:v>
                </c:pt>
                <c:pt idx="60">
                  <c:v>421</c:v>
                </c:pt>
                <c:pt idx="61">
                  <c:v>374</c:v>
                </c:pt>
                <c:pt idx="62">
                  <c:v>401</c:v>
                </c:pt>
                <c:pt idx="63">
                  <c:v>470</c:v>
                </c:pt>
                <c:pt idx="64">
                  <c:v>541</c:v>
                </c:pt>
                <c:pt idx="65">
                  <c:v>598</c:v>
                </c:pt>
                <c:pt idx="66">
                  <c:v>599</c:v>
                </c:pt>
                <c:pt idx="67">
                  <c:v>615</c:v>
                </c:pt>
                <c:pt idx="68">
                  <c:v>643</c:v>
                </c:pt>
                <c:pt idx="69">
                  <c:v>648</c:v>
                </c:pt>
                <c:pt idx="70">
                  <c:v>627</c:v>
                </c:pt>
                <c:pt idx="71">
                  <c:v>606</c:v>
                </c:pt>
                <c:pt idx="72">
                  <c:v>590</c:v>
                </c:pt>
                <c:pt idx="73">
                  <c:v>560.9</c:v>
                </c:pt>
                <c:pt idx="74">
                  <c:v>534.70000000000005</c:v>
                </c:pt>
                <c:pt idx="75">
                  <c:v>509.9</c:v>
                </c:pt>
                <c:pt idx="76">
                  <c:v>509.6</c:v>
                </c:pt>
                <c:pt idx="77">
                  <c:v>480.4</c:v>
                </c:pt>
                <c:pt idx="78">
                  <c:v>429.6</c:v>
                </c:pt>
                <c:pt idx="79">
                  <c:v>422.3</c:v>
                </c:pt>
                <c:pt idx="80">
                  <c:v>439.0625</c:v>
                </c:pt>
                <c:pt idx="81">
                  <c:v>431.75</c:v>
                </c:pt>
                <c:pt idx="82">
                  <c:v>401.40625</c:v>
                </c:pt>
                <c:pt idx="83">
                  <c:v>417.125</c:v>
                </c:pt>
                <c:pt idx="84">
                  <c:v>419.05</c:v>
                </c:pt>
                <c:pt idx="85">
                  <c:v>423.09375</c:v>
                </c:pt>
                <c:pt idx="86">
                  <c:v>471.875</c:v>
                </c:pt>
                <c:pt idx="87">
                  <c:v>503.90625</c:v>
                </c:pt>
                <c:pt idx="88">
                  <c:v>492.15</c:v>
                </c:pt>
                <c:pt idx="89">
                  <c:v>458.90625</c:v>
                </c:pt>
                <c:pt idx="90">
                  <c:v>445.875</c:v>
                </c:pt>
                <c:pt idx="91">
                  <c:v>473.28125</c:v>
                </c:pt>
                <c:pt idx="92">
                  <c:v>543.75</c:v>
                </c:pt>
                <c:pt idx="93">
                  <c:v>598.375</c:v>
                </c:pt>
                <c:pt idx="94">
                  <c:v>593.90625</c:v>
                </c:pt>
                <c:pt idx="95">
                  <c:v>524.375</c:v>
                </c:pt>
                <c:pt idx="96">
                  <c:v>410</c:v>
                </c:pt>
              </c:numCache>
            </c:numRef>
          </c:val>
          <c:smooth val="0"/>
        </c:ser>
        <c:dLbls>
          <c:showLegendKey val="0"/>
          <c:showVal val="0"/>
          <c:showCatName val="0"/>
          <c:showSerName val="0"/>
          <c:showPercent val="0"/>
          <c:showBubbleSize val="0"/>
        </c:dLbls>
        <c:marker val="1"/>
        <c:smooth val="0"/>
        <c:axId val="115255168"/>
        <c:axId val="115256704"/>
      </c:lineChart>
      <c:catAx>
        <c:axId val="115255168"/>
        <c:scaling>
          <c:orientation val="minMax"/>
        </c:scaling>
        <c:delete val="0"/>
        <c:axPos val="b"/>
        <c:numFmt formatCode="General" sourceLinked="1"/>
        <c:majorTickMark val="out"/>
        <c:minorTickMark val="none"/>
        <c:tickLblPos val="nextTo"/>
        <c:spPr>
          <a:ln w="3955">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15256704"/>
        <c:crosses val="autoZero"/>
        <c:auto val="1"/>
        <c:lblAlgn val="ctr"/>
        <c:lblOffset val="100"/>
        <c:tickLblSkip val="12"/>
        <c:tickMarkSkip val="1"/>
        <c:noMultiLvlLbl val="0"/>
      </c:catAx>
      <c:valAx>
        <c:axId val="115256704"/>
        <c:scaling>
          <c:orientation val="minMax"/>
          <c:max val="800"/>
          <c:min val="0"/>
        </c:scaling>
        <c:delete val="0"/>
        <c:axPos val="l"/>
        <c:majorGridlines>
          <c:spPr>
            <a:ln w="3955">
              <a:solidFill>
                <a:schemeClr val="tx1"/>
              </a:solidFill>
              <a:prstDash val="solid"/>
            </a:ln>
          </c:spPr>
        </c:majorGridlines>
        <c:numFmt formatCode="0" sourceLinked="0"/>
        <c:majorTickMark val="out"/>
        <c:minorTickMark val="none"/>
        <c:tickLblPos val="nextTo"/>
        <c:spPr>
          <a:ln w="395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15255168"/>
        <c:crossesAt val="1"/>
        <c:crossBetween val="between"/>
        <c:majorUnit val="200"/>
      </c:valAx>
      <c:spPr>
        <a:noFill/>
        <a:ln w="12700">
          <a:solidFill>
            <a:schemeClr val="tx1"/>
          </a:solidFill>
          <a:prstDash val="solid"/>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136519254258E-2"/>
          <c:y val="0.1246514058805795"/>
          <c:w val="0.9133783073087125"/>
          <c:h val="0.71596174291109316"/>
        </c:manualLayout>
      </c:layout>
      <c:barChart>
        <c:barDir val="col"/>
        <c:grouping val="stacked"/>
        <c:varyColors val="0"/>
        <c:ser>
          <c:idx val="0"/>
          <c:order val="0"/>
          <c:tx>
            <c:strRef>
              <c:f>Sheet1!#REF!</c:f>
              <c:strCache>
                <c:ptCount val="1"/>
                <c:pt idx="0">
                  <c:v>#REF!</c:v>
                </c:pt>
              </c:strCache>
            </c:strRef>
          </c:tx>
          <c:spPr>
            <a:solidFill>
              <a:schemeClr val="accent2"/>
            </a:solidFill>
          </c:spPr>
          <c:invertIfNegative val="0"/>
          <c:dPt>
            <c:idx val="0"/>
            <c:invertIfNegative val="0"/>
            <c:bubble3D val="0"/>
          </c:dPt>
          <c:dPt>
            <c:idx val="4"/>
            <c:invertIfNegative val="0"/>
            <c:bubble3D val="0"/>
          </c:dPt>
          <c:dPt>
            <c:idx val="8"/>
            <c:invertIfNegative val="0"/>
            <c:bubble3D val="0"/>
          </c:dPt>
          <c:dPt>
            <c:idx val="12"/>
            <c:invertIfNegative val="0"/>
            <c:bubble3D val="0"/>
          </c:dPt>
          <c:dPt>
            <c:idx val="16"/>
            <c:invertIfNegative val="0"/>
            <c:bubble3D val="0"/>
          </c:dPt>
          <c:dPt>
            <c:idx val="20"/>
            <c:invertIfNegative val="0"/>
            <c:bubble3D val="0"/>
          </c:dPt>
          <c:dPt>
            <c:idx val="24"/>
            <c:invertIfNegative val="0"/>
            <c:bubble3D val="0"/>
          </c:dPt>
          <c:cat>
            <c:strRef>
              <c:f>Sheet1!$A$36:$A$39</c:f>
              <c:strCache>
                <c:ptCount val="2"/>
                <c:pt idx="0">
                  <c:v>2013</c:v>
                </c:pt>
                <c:pt idx="1">
                  <c:v>2014</c:v>
                </c:pt>
              </c:strCache>
            </c:strRef>
          </c:cat>
          <c:val>
            <c:numRef>
              <c:f>Sheet1!#REF!</c:f>
              <c:numCache>
                <c:formatCode>General</c:formatCode>
                <c:ptCount val="1"/>
                <c:pt idx="0">
                  <c:v>1</c:v>
                </c:pt>
              </c:numCache>
            </c:numRef>
          </c:val>
        </c:ser>
        <c:ser>
          <c:idx val="1"/>
          <c:order val="1"/>
          <c:tx>
            <c:strRef>
              <c:f>Sheet1!$B$35</c:f>
              <c:strCache>
                <c:ptCount val="1"/>
                <c:pt idx="0">
                  <c:v>Brazil</c:v>
                </c:pt>
              </c:strCache>
            </c:strRef>
          </c:tx>
          <c:spPr>
            <a:solidFill>
              <a:schemeClr val="accent3"/>
            </a:solidFill>
          </c:spPr>
          <c:invertIfNegative val="0"/>
          <c:cat>
            <c:strRef>
              <c:f>Sheet1!$A$36:$A$39</c:f>
              <c:strCache>
                <c:ptCount val="2"/>
                <c:pt idx="0">
                  <c:v>2013</c:v>
                </c:pt>
                <c:pt idx="1">
                  <c:v>2014</c:v>
                </c:pt>
              </c:strCache>
            </c:strRef>
          </c:cat>
          <c:val>
            <c:numRef>
              <c:f>Sheet1!$B$36:$B$39</c:f>
              <c:numCache>
                <c:formatCode>_(* #,##0_);_(* \(#,##0\);_(* "-"??_);_(@_)</c:formatCode>
                <c:ptCount val="2"/>
                <c:pt idx="0">
                  <c:v>1761</c:v>
                </c:pt>
                <c:pt idx="1">
                  <c:v>709</c:v>
                </c:pt>
              </c:numCache>
            </c:numRef>
          </c:val>
        </c:ser>
        <c:dLbls>
          <c:showLegendKey val="0"/>
          <c:showVal val="0"/>
          <c:showCatName val="0"/>
          <c:showSerName val="0"/>
          <c:showPercent val="0"/>
          <c:showBubbleSize val="0"/>
        </c:dLbls>
        <c:gapWidth val="50"/>
        <c:overlap val="100"/>
        <c:axId val="114454528"/>
        <c:axId val="114456064"/>
      </c:barChart>
      <c:catAx>
        <c:axId val="114454528"/>
        <c:scaling>
          <c:orientation val="minMax"/>
        </c:scaling>
        <c:delete val="0"/>
        <c:axPos val="b"/>
        <c:numFmt formatCode="General" sourceLinked="1"/>
        <c:majorTickMark val="none"/>
        <c:minorTickMark val="none"/>
        <c:tickLblPos val="nextTo"/>
        <c:txPr>
          <a:bodyPr/>
          <a:lstStyle/>
          <a:p>
            <a:pPr>
              <a:defRPr sz="1200" baseline="0"/>
            </a:pPr>
            <a:endParaRPr lang="en-US"/>
          </a:p>
        </c:txPr>
        <c:crossAx val="114456064"/>
        <c:crosses val="autoZero"/>
        <c:auto val="1"/>
        <c:lblAlgn val="ctr"/>
        <c:lblOffset val="100"/>
        <c:tickLblSkip val="1"/>
        <c:noMultiLvlLbl val="0"/>
      </c:catAx>
      <c:valAx>
        <c:axId val="114456064"/>
        <c:scaling>
          <c:orientation val="minMax"/>
          <c:min val="0"/>
        </c:scaling>
        <c:delete val="0"/>
        <c:axPos val="l"/>
        <c:majorGridlines>
          <c:spPr>
            <a:ln>
              <a:noFill/>
            </a:ln>
          </c:spPr>
        </c:majorGridlines>
        <c:numFmt formatCode="#,##0" sourceLinked="0"/>
        <c:majorTickMark val="out"/>
        <c:minorTickMark val="none"/>
        <c:tickLblPos val="nextTo"/>
        <c:crossAx val="11445452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844378996772"/>
          <c:y val="0.1246514058805795"/>
          <c:w val="0.9133783073087125"/>
          <c:h val="0.71596174291109316"/>
        </c:manualLayout>
      </c:layout>
      <c:barChart>
        <c:barDir val="col"/>
        <c:grouping val="stacked"/>
        <c:varyColors val="0"/>
        <c:ser>
          <c:idx val="0"/>
          <c:order val="0"/>
          <c:tx>
            <c:strRef>
              <c:f>Sheet1!#REF!</c:f>
              <c:strCache>
                <c:ptCount val="1"/>
                <c:pt idx="0">
                  <c:v>#REF!</c:v>
                </c:pt>
              </c:strCache>
            </c:strRef>
          </c:tx>
          <c:spPr>
            <a:solidFill>
              <a:schemeClr val="accent2"/>
            </a:solidFill>
          </c:spPr>
          <c:invertIfNegative val="0"/>
          <c:dPt>
            <c:idx val="0"/>
            <c:invertIfNegative val="0"/>
            <c:bubble3D val="0"/>
          </c:dPt>
          <c:dPt>
            <c:idx val="4"/>
            <c:invertIfNegative val="0"/>
            <c:bubble3D val="0"/>
          </c:dPt>
          <c:dPt>
            <c:idx val="8"/>
            <c:invertIfNegative val="0"/>
            <c:bubble3D val="0"/>
          </c:dPt>
          <c:dPt>
            <c:idx val="12"/>
            <c:invertIfNegative val="0"/>
            <c:bubble3D val="0"/>
          </c:dPt>
          <c:dPt>
            <c:idx val="16"/>
            <c:invertIfNegative val="0"/>
            <c:bubble3D val="0"/>
          </c:dPt>
          <c:dPt>
            <c:idx val="20"/>
            <c:invertIfNegative val="0"/>
            <c:bubble3D val="0"/>
          </c:dPt>
          <c:dPt>
            <c:idx val="24"/>
            <c:invertIfNegative val="0"/>
            <c:bubble3D val="0"/>
          </c:dPt>
          <c:cat>
            <c:strRef>
              <c:f>Sheet1!$A$36:$A$39</c:f>
              <c:strCache>
                <c:ptCount val="2"/>
                <c:pt idx="0">
                  <c:v>2013</c:v>
                </c:pt>
                <c:pt idx="1">
                  <c:v>2014</c:v>
                </c:pt>
              </c:strCache>
            </c:strRef>
          </c:cat>
          <c:val>
            <c:numRef>
              <c:f>Sheet1!#REF!</c:f>
              <c:numCache>
                <c:formatCode>General</c:formatCode>
                <c:ptCount val="1"/>
                <c:pt idx="0">
                  <c:v>1</c:v>
                </c:pt>
              </c:numCache>
            </c:numRef>
          </c:val>
        </c:ser>
        <c:ser>
          <c:idx val="1"/>
          <c:order val="1"/>
          <c:tx>
            <c:strRef>
              <c:f>Sheet1!$B$35</c:f>
              <c:strCache>
                <c:ptCount val="1"/>
                <c:pt idx="0">
                  <c:v>Yara Brazil</c:v>
                </c:pt>
              </c:strCache>
            </c:strRef>
          </c:tx>
          <c:spPr>
            <a:solidFill>
              <a:schemeClr val="accent2"/>
            </a:solidFill>
          </c:spPr>
          <c:invertIfNegative val="0"/>
          <c:cat>
            <c:strRef>
              <c:f>Sheet1!$A$36:$A$39</c:f>
              <c:strCache>
                <c:ptCount val="2"/>
                <c:pt idx="0">
                  <c:v>2013</c:v>
                </c:pt>
                <c:pt idx="1">
                  <c:v>2014</c:v>
                </c:pt>
              </c:strCache>
            </c:strRef>
          </c:cat>
          <c:val>
            <c:numRef>
              <c:f>Sheet1!$B$36:$B$39</c:f>
              <c:numCache>
                <c:formatCode>_(* #,##0_);_(* \(#,##0\);_(* "-"??_);_(@_)</c:formatCode>
                <c:ptCount val="2"/>
                <c:pt idx="0">
                  <c:v>878</c:v>
                </c:pt>
                <c:pt idx="1">
                  <c:v>726</c:v>
                </c:pt>
              </c:numCache>
            </c:numRef>
          </c:val>
        </c:ser>
        <c:dLbls>
          <c:showLegendKey val="0"/>
          <c:showVal val="0"/>
          <c:showCatName val="0"/>
          <c:showSerName val="0"/>
          <c:showPercent val="0"/>
          <c:showBubbleSize val="0"/>
        </c:dLbls>
        <c:gapWidth val="50"/>
        <c:overlap val="100"/>
        <c:axId val="114592000"/>
        <c:axId val="114610176"/>
      </c:barChart>
      <c:catAx>
        <c:axId val="114592000"/>
        <c:scaling>
          <c:orientation val="minMax"/>
        </c:scaling>
        <c:delete val="0"/>
        <c:axPos val="b"/>
        <c:numFmt formatCode="General" sourceLinked="1"/>
        <c:majorTickMark val="none"/>
        <c:minorTickMark val="none"/>
        <c:tickLblPos val="nextTo"/>
        <c:txPr>
          <a:bodyPr/>
          <a:lstStyle/>
          <a:p>
            <a:pPr>
              <a:defRPr sz="1200" baseline="0"/>
            </a:pPr>
            <a:endParaRPr lang="en-US"/>
          </a:p>
        </c:txPr>
        <c:crossAx val="114610176"/>
        <c:crosses val="autoZero"/>
        <c:auto val="1"/>
        <c:lblAlgn val="ctr"/>
        <c:lblOffset val="100"/>
        <c:tickLblSkip val="1"/>
        <c:noMultiLvlLbl val="0"/>
      </c:catAx>
      <c:valAx>
        <c:axId val="114610176"/>
        <c:scaling>
          <c:orientation val="minMax"/>
          <c:min val="0"/>
        </c:scaling>
        <c:delete val="0"/>
        <c:axPos val="l"/>
        <c:majorGridlines>
          <c:spPr>
            <a:ln>
              <a:noFill/>
            </a:ln>
          </c:spPr>
        </c:majorGridlines>
        <c:numFmt formatCode="#,##0" sourceLinked="0"/>
        <c:majorTickMark val="out"/>
        <c:minorTickMark val="none"/>
        <c:tickLblPos val="nextTo"/>
        <c:crossAx val="114592000"/>
        <c:crosses val="autoZero"/>
        <c:crossBetween val="between"/>
      </c:valAx>
      <c:spPr>
        <a:noFill/>
        <a:ln w="25400">
          <a:noFill/>
        </a:ln>
      </c:spPr>
    </c:plotArea>
    <c:plotVisOnly val="1"/>
    <c:dispBlanksAs val="gap"/>
    <c:showDLblsOverMax val="0"/>
  </c:chart>
  <c:txPr>
    <a:bodyPr/>
    <a:lstStyle/>
    <a:p>
      <a:pPr>
        <a:defRPr sz="10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94164660626324E-2"/>
          <c:y val="5.5942368906014409E-2"/>
          <c:w val="0.88316629655804646"/>
          <c:h val="0.71514195894474397"/>
        </c:manualLayout>
      </c:layout>
      <c:lineChart>
        <c:grouping val="standard"/>
        <c:varyColors val="0"/>
        <c:ser>
          <c:idx val="0"/>
          <c:order val="0"/>
          <c:tx>
            <c:strRef>
              <c:f>Sheet1!$A$2</c:f>
              <c:strCache>
                <c:ptCount val="1"/>
                <c:pt idx="0">
                  <c:v>NAFRICA  FOB BULK  </c:v>
                </c:pt>
              </c:strCache>
            </c:strRef>
          </c:tx>
          <c:spPr>
            <a:ln w="25400">
              <a:solidFill>
                <a:srgbClr val="FF0000"/>
              </a:solidFill>
              <a:prstDash val="solid"/>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Sheet1!$B$2:$CT$2</c:f>
              <c:numCache>
                <c:formatCode>0.0</c:formatCode>
                <c:ptCount val="97"/>
                <c:pt idx="0">
                  <c:v>272.3125</c:v>
                </c:pt>
                <c:pt idx="1">
                  <c:v>299.53125</c:v>
                </c:pt>
                <c:pt idx="2">
                  <c:v>380.97500000000002</c:v>
                </c:pt>
                <c:pt idx="3">
                  <c:v>429.1875</c:v>
                </c:pt>
                <c:pt idx="4">
                  <c:v>427.875</c:v>
                </c:pt>
                <c:pt idx="5">
                  <c:v>432.125</c:v>
                </c:pt>
                <c:pt idx="6">
                  <c:v>444.84375</c:v>
                </c:pt>
                <c:pt idx="7">
                  <c:v>451.8</c:v>
                </c:pt>
                <c:pt idx="8">
                  <c:v>458.59375</c:v>
                </c:pt>
                <c:pt idx="9">
                  <c:v>472.8125</c:v>
                </c:pt>
                <c:pt idx="10">
                  <c:v>510.07499999999999</c:v>
                </c:pt>
                <c:pt idx="11">
                  <c:v>557.70833333333337</c:v>
                </c:pt>
                <c:pt idx="12">
                  <c:v>674</c:v>
                </c:pt>
                <c:pt idx="13">
                  <c:v>826.125</c:v>
                </c:pt>
                <c:pt idx="14">
                  <c:v>1007.65625</c:v>
                </c:pt>
                <c:pt idx="15">
                  <c:v>1129.8125</c:v>
                </c:pt>
                <c:pt idx="16">
                  <c:v>1206.125</c:v>
                </c:pt>
                <c:pt idx="17">
                  <c:v>1203.28125</c:v>
                </c:pt>
                <c:pt idx="18">
                  <c:v>1199.5</c:v>
                </c:pt>
                <c:pt idx="19">
                  <c:v>1220.625</c:v>
                </c:pt>
                <c:pt idx="20">
                  <c:v>1130.625</c:v>
                </c:pt>
                <c:pt idx="21">
                  <c:v>948.58333333333337</c:v>
                </c:pt>
                <c:pt idx="22">
                  <c:v>811.04166666666663</c:v>
                </c:pt>
                <c:pt idx="23">
                  <c:v>462.5</c:v>
                </c:pt>
                <c:pt idx="24">
                  <c:v>401</c:v>
                </c:pt>
                <c:pt idx="25">
                  <c:v>398.25</c:v>
                </c:pt>
                <c:pt idx="26">
                  <c:v>393.78125</c:v>
                </c:pt>
                <c:pt idx="27">
                  <c:v>354.9</c:v>
                </c:pt>
                <c:pt idx="28">
                  <c:v>334.34375</c:v>
                </c:pt>
                <c:pt idx="29">
                  <c:v>306.84375</c:v>
                </c:pt>
                <c:pt idx="30">
                  <c:v>306.97500000000002</c:v>
                </c:pt>
                <c:pt idx="31">
                  <c:v>317.1875</c:v>
                </c:pt>
                <c:pt idx="32">
                  <c:v>325.65625</c:v>
                </c:pt>
                <c:pt idx="33">
                  <c:v>325.14999999999998</c:v>
                </c:pt>
                <c:pt idx="34">
                  <c:v>316.8125</c:v>
                </c:pt>
                <c:pt idx="35">
                  <c:v>340.5</c:v>
                </c:pt>
                <c:pt idx="36">
                  <c:v>418.0625</c:v>
                </c:pt>
                <c:pt idx="37">
                  <c:v>475.75</c:v>
                </c:pt>
                <c:pt idx="38">
                  <c:v>488.1875</c:v>
                </c:pt>
                <c:pt idx="39">
                  <c:v>460.05</c:v>
                </c:pt>
                <c:pt idx="40">
                  <c:v>455.03125</c:v>
                </c:pt>
                <c:pt idx="41">
                  <c:v>451.15625</c:v>
                </c:pt>
                <c:pt idx="42">
                  <c:v>461.02499999999998</c:v>
                </c:pt>
                <c:pt idx="43">
                  <c:v>487.15625</c:v>
                </c:pt>
                <c:pt idx="44">
                  <c:v>529.22500000000002</c:v>
                </c:pt>
                <c:pt idx="45">
                  <c:v>565.4375</c:v>
                </c:pt>
                <c:pt idx="46">
                  <c:v>576.78125</c:v>
                </c:pt>
                <c:pt idx="47">
                  <c:v>591.92499999999995</c:v>
                </c:pt>
                <c:pt idx="48">
                  <c:v>585.6875</c:v>
                </c:pt>
                <c:pt idx="49">
                  <c:v>610.03125</c:v>
                </c:pt>
                <c:pt idx="50">
                  <c:v>630.6</c:v>
                </c:pt>
                <c:pt idx="51">
                  <c:v>636.65625</c:v>
                </c:pt>
                <c:pt idx="52">
                  <c:v>628.75</c:v>
                </c:pt>
                <c:pt idx="53">
                  <c:v>648.125</c:v>
                </c:pt>
                <c:pt idx="54">
                  <c:v>676.53125</c:v>
                </c:pt>
                <c:pt idx="55">
                  <c:v>693.28125</c:v>
                </c:pt>
                <c:pt idx="56">
                  <c:v>693.125</c:v>
                </c:pt>
                <c:pt idx="57">
                  <c:v>689.25</c:v>
                </c:pt>
                <c:pt idx="58">
                  <c:v>677.125</c:v>
                </c:pt>
                <c:pt idx="59">
                  <c:v>648.75</c:v>
                </c:pt>
                <c:pt idx="60">
                  <c:v>581.34375</c:v>
                </c:pt>
                <c:pt idx="61">
                  <c:v>566.34375</c:v>
                </c:pt>
                <c:pt idx="62">
                  <c:v>551.07500000000005</c:v>
                </c:pt>
                <c:pt idx="63">
                  <c:v>551.78125</c:v>
                </c:pt>
                <c:pt idx="64">
                  <c:v>579.92499999999995</c:v>
                </c:pt>
                <c:pt idx="65">
                  <c:v>580.15625</c:v>
                </c:pt>
                <c:pt idx="66">
                  <c:v>581.90625</c:v>
                </c:pt>
                <c:pt idx="67">
                  <c:v>582.57500000000005</c:v>
                </c:pt>
                <c:pt idx="68">
                  <c:v>579.5</c:v>
                </c:pt>
                <c:pt idx="69" formatCode="General">
                  <c:v>568.4375</c:v>
                </c:pt>
                <c:pt idx="70">
                  <c:v>554.25</c:v>
                </c:pt>
                <c:pt idx="71">
                  <c:v>535.75</c:v>
                </c:pt>
                <c:pt idx="72">
                  <c:v>514.17499999999995</c:v>
                </c:pt>
                <c:pt idx="73">
                  <c:v>499.21875</c:v>
                </c:pt>
                <c:pt idx="74">
                  <c:v>521.5625</c:v>
                </c:pt>
                <c:pt idx="75">
                  <c:v>525</c:v>
                </c:pt>
                <c:pt idx="76">
                  <c:v>511.5</c:v>
                </c:pt>
                <c:pt idx="77">
                  <c:v>506.875</c:v>
                </c:pt>
                <c:pt idx="78">
                  <c:v>493.28125</c:v>
                </c:pt>
                <c:pt idx="79">
                  <c:v>471.125</c:v>
                </c:pt>
                <c:pt idx="80">
                  <c:v>434.53125</c:v>
                </c:pt>
                <c:pt idx="81">
                  <c:v>413</c:v>
                </c:pt>
                <c:pt idx="82">
                  <c:v>401.40625</c:v>
                </c:pt>
                <c:pt idx="83">
                  <c:v>401.6875</c:v>
                </c:pt>
                <c:pt idx="84" formatCode="General">
                  <c:v>442.55</c:v>
                </c:pt>
                <c:pt idx="85">
                  <c:v>508.28125</c:v>
                </c:pt>
                <c:pt idx="86">
                  <c:v>526.25</c:v>
                </c:pt>
                <c:pt idx="87">
                  <c:v>503.4375</c:v>
                </c:pt>
                <c:pt idx="88">
                  <c:v>466.375</c:v>
                </c:pt>
                <c:pt idx="89">
                  <c:v>483.25</c:v>
                </c:pt>
                <c:pt idx="90">
                  <c:v>513.29999999999995</c:v>
                </c:pt>
                <c:pt idx="91">
                  <c:v>521.25</c:v>
                </c:pt>
                <c:pt idx="92">
                  <c:v>521.71875</c:v>
                </c:pt>
                <c:pt idx="93">
                  <c:v>515.65</c:v>
                </c:pt>
                <c:pt idx="94">
                  <c:v>503.3125</c:v>
                </c:pt>
                <c:pt idx="95">
                  <c:v>502.1875</c:v>
                </c:pt>
                <c:pt idx="96">
                  <c:v>503</c:v>
                </c:pt>
              </c:numCache>
            </c:numRef>
          </c:val>
          <c:smooth val="0"/>
        </c:ser>
        <c:ser>
          <c:idx val="1"/>
          <c:order val="1"/>
          <c:tx>
            <c:strRef>
              <c:f>Sheet1!$A$3</c:f>
              <c:strCache>
                <c:ptCount val="1"/>
                <c:pt idx="0">
                  <c:v>USGULF  FOB BULK  </c:v>
                </c:pt>
              </c:strCache>
            </c:strRef>
          </c:tx>
          <c:spPr>
            <a:ln w="25400"/>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Sheet1!$B$3:$CT$3</c:f>
              <c:numCache>
                <c:formatCode>0.0</c:formatCode>
                <c:ptCount val="97"/>
                <c:pt idx="0">
                  <c:v>264.03125</c:v>
                </c:pt>
                <c:pt idx="1">
                  <c:v>318.84375</c:v>
                </c:pt>
                <c:pt idx="2">
                  <c:v>410.4</c:v>
                </c:pt>
                <c:pt idx="3">
                  <c:v>432.875</c:v>
                </c:pt>
                <c:pt idx="4">
                  <c:v>426.52499999999998</c:v>
                </c:pt>
                <c:pt idx="5">
                  <c:v>435.34375</c:v>
                </c:pt>
                <c:pt idx="6">
                  <c:v>436.5</c:v>
                </c:pt>
                <c:pt idx="7">
                  <c:v>429.125</c:v>
                </c:pt>
                <c:pt idx="8">
                  <c:v>431.875</c:v>
                </c:pt>
                <c:pt idx="9">
                  <c:v>445.25</c:v>
                </c:pt>
                <c:pt idx="10">
                  <c:v>513</c:v>
                </c:pt>
                <c:pt idx="11">
                  <c:v>583.95833333333337</c:v>
                </c:pt>
                <c:pt idx="12">
                  <c:v>702.97500000000002</c:v>
                </c:pt>
                <c:pt idx="13">
                  <c:v>824.84375</c:v>
                </c:pt>
                <c:pt idx="14">
                  <c:v>1042.21875</c:v>
                </c:pt>
                <c:pt idx="15">
                  <c:v>1202.34375</c:v>
                </c:pt>
                <c:pt idx="16">
                  <c:v>1201.5</c:v>
                </c:pt>
                <c:pt idx="17">
                  <c:v>1170.9375</c:v>
                </c:pt>
                <c:pt idx="18">
                  <c:v>1181.875</c:v>
                </c:pt>
                <c:pt idx="19">
                  <c:v>1178.375</c:v>
                </c:pt>
                <c:pt idx="20">
                  <c:v>1093.59375</c:v>
                </c:pt>
                <c:pt idx="21">
                  <c:v>946.625</c:v>
                </c:pt>
                <c:pt idx="22">
                  <c:v>623.90625</c:v>
                </c:pt>
                <c:pt idx="23">
                  <c:v>413.69791666666669</c:v>
                </c:pt>
                <c:pt idx="24">
                  <c:v>358.05</c:v>
                </c:pt>
                <c:pt idx="25">
                  <c:v>366.0625</c:v>
                </c:pt>
                <c:pt idx="26">
                  <c:v>363.90625</c:v>
                </c:pt>
                <c:pt idx="27">
                  <c:v>332.27499999999998</c:v>
                </c:pt>
                <c:pt idx="28">
                  <c:v>292.96875</c:v>
                </c:pt>
                <c:pt idx="29">
                  <c:v>278.8125</c:v>
                </c:pt>
                <c:pt idx="30">
                  <c:v>292.5</c:v>
                </c:pt>
                <c:pt idx="31">
                  <c:v>317.40625</c:v>
                </c:pt>
                <c:pt idx="32">
                  <c:v>317.46875</c:v>
                </c:pt>
                <c:pt idx="33">
                  <c:v>298.7</c:v>
                </c:pt>
                <c:pt idx="34">
                  <c:v>292.46875</c:v>
                </c:pt>
                <c:pt idx="35">
                  <c:v>356.9</c:v>
                </c:pt>
                <c:pt idx="36">
                  <c:v>428.90625</c:v>
                </c:pt>
                <c:pt idx="37">
                  <c:v>489.625</c:v>
                </c:pt>
                <c:pt idx="38">
                  <c:v>480.15625</c:v>
                </c:pt>
                <c:pt idx="39">
                  <c:v>465.67500000000001</c:v>
                </c:pt>
                <c:pt idx="40">
                  <c:v>458.46875</c:v>
                </c:pt>
                <c:pt idx="41">
                  <c:v>443.65625</c:v>
                </c:pt>
                <c:pt idx="42">
                  <c:v>463.02499999999998</c:v>
                </c:pt>
                <c:pt idx="43">
                  <c:v>495.25</c:v>
                </c:pt>
                <c:pt idx="44">
                  <c:v>531.07500000000005</c:v>
                </c:pt>
                <c:pt idx="45">
                  <c:v>573.125</c:v>
                </c:pt>
                <c:pt idx="46">
                  <c:v>584.40625</c:v>
                </c:pt>
                <c:pt idx="47">
                  <c:v>586.1</c:v>
                </c:pt>
                <c:pt idx="48">
                  <c:v>593.8125</c:v>
                </c:pt>
                <c:pt idx="49">
                  <c:v>606.0625</c:v>
                </c:pt>
                <c:pt idx="50">
                  <c:v>616.52499999999998</c:v>
                </c:pt>
                <c:pt idx="51">
                  <c:v>615.53125</c:v>
                </c:pt>
                <c:pt idx="52">
                  <c:v>606.8125</c:v>
                </c:pt>
                <c:pt idx="53">
                  <c:v>624.77499999999998</c:v>
                </c:pt>
                <c:pt idx="54">
                  <c:v>651.40625</c:v>
                </c:pt>
                <c:pt idx="55">
                  <c:v>656.71875</c:v>
                </c:pt>
                <c:pt idx="56">
                  <c:v>642.54999999999995</c:v>
                </c:pt>
                <c:pt idx="57">
                  <c:v>627.40625</c:v>
                </c:pt>
                <c:pt idx="58">
                  <c:v>619.15625</c:v>
                </c:pt>
                <c:pt idx="59">
                  <c:v>577.32500000000005</c:v>
                </c:pt>
                <c:pt idx="60">
                  <c:v>529.96875</c:v>
                </c:pt>
                <c:pt idx="61">
                  <c:v>518.28125</c:v>
                </c:pt>
                <c:pt idx="62">
                  <c:v>504.25</c:v>
                </c:pt>
                <c:pt idx="63">
                  <c:v>521.03125</c:v>
                </c:pt>
                <c:pt idx="64">
                  <c:v>552.97500000000002</c:v>
                </c:pt>
                <c:pt idx="65">
                  <c:v>566.1875</c:v>
                </c:pt>
                <c:pt idx="66">
                  <c:v>560.34375</c:v>
                </c:pt>
                <c:pt idx="67">
                  <c:v>558.17499999999995</c:v>
                </c:pt>
                <c:pt idx="68">
                  <c:v>559.3125</c:v>
                </c:pt>
                <c:pt idx="69">
                  <c:v>553.75</c:v>
                </c:pt>
                <c:pt idx="70">
                  <c:v>519</c:v>
                </c:pt>
                <c:pt idx="71">
                  <c:v>496.71875</c:v>
                </c:pt>
                <c:pt idx="72">
                  <c:v>482.625</c:v>
                </c:pt>
                <c:pt idx="73">
                  <c:v>480.0625</c:v>
                </c:pt>
                <c:pt idx="74">
                  <c:v>504.9375</c:v>
                </c:pt>
                <c:pt idx="75">
                  <c:v>507.0625</c:v>
                </c:pt>
                <c:pt idx="76">
                  <c:v>482.02499999999998</c:v>
                </c:pt>
                <c:pt idx="77">
                  <c:v>474.75</c:v>
                </c:pt>
                <c:pt idx="78">
                  <c:v>458.34375</c:v>
                </c:pt>
                <c:pt idx="79">
                  <c:v>435.65</c:v>
                </c:pt>
                <c:pt idx="80">
                  <c:v>397.34375</c:v>
                </c:pt>
                <c:pt idx="81">
                  <c:v>371.75</c:v>
                </c:pt>
                <c:pt idx="82">
                  <c:v>351.03125</c:v>
                </c:pt>
                <c:pt idx="83">
                  <c:v>370.59375</c:v>
                </c:pt>
                <c:pt idx="84" formatCode="General">
                  <c:v>438.85</c:v>
                </c:pt>
                <c:pt idx="85">
                  <c:v>487.8125</c:v>
                </c:pt>
                <c:pt idx="86">
                  <c:v>498.125</c:v>
                </c:pt>
                <c:pt idx="87">
                  <c:v>477.6875</c:v>
                </c:pt>
                <c:pt idx="88">
                  <c:v>442.7</c:v>
                </c:pt>
                <c:pt idx="89">
                  <c:v>461.9375</c:v>
                </c:pt>
                <c:pt idx="90">
                  <c:v>504.125</c:v>
                </c:pt>
                <c:pt idx="91">
                  <c:v>505.03125</c:v>
                </c:pt>
                <c:pt idx="92">
                  <c:v>481.65625</c:v>
                </c:pt>
                <c:pt idx="93">
                  <c:v>464</c:v>
                </c:pt>
                <c:pt idx="94">
                  <c:v>451.4375</c:v>
                </c:pt>
                <c:pt idx="95">
                  <c:v>460.84375</c:v>
                </c:pt>
                <c:pt idx="96">
                  <c:v>465</c:v>
                </c:pt>
              </c:numCache>
            </c:numRef>
          </c:val>
          <c:smooth val="0"/>
        </c:ser>
        <c:dLbls>
          <c:showLegendKey val="0"/>
          <c:showVal val="0"/>
          <c:showCatName val="0"/>
          <c:showSerName val="0"/>
          <c:showPercent val="0"/>
          <c:showBubbleSize val="0"/>
        </c:dLbls>
        <c:marker val="1"/>
        <c:smooth val="0"/>
        <c:axId val="114655616"/>
        <c:axId val="114657152"/>
      </c:lineChart>
      <c:catAx>
        <c:axId val="114655616"/>
        <c:scaling>
          <c:orientation val="minMax"/>
        </c:scaling>
        <c:delete val="0"/>
        <c:axPos val="b"/>
        <c:numFmt formatCode="General" sourceLinked="1"/>
        <c:majorTickMark val="out"/>
        <c:minorTickMark val="none"/>
        <c:tickLblPos val="nextTo"/>
        <c:spPr>
          <a:ln w="3955">
            <a:solidFill>
              <a:schemeClr val="tx1"/>
            </a:solidFill>
            <a:prstDash val="solid"/>
          </a:ln>
        </c:spPr>
        <c:txPr>
          <a:bodyPr rot="0" vert="horz"/>
          <a:lstStyle/>
          <a:p>
            <a:pPr>
              <a:defRPr sz="1200" b="0" i="0" baseline="0"/>
            </a:pPr>
            <a:endParaRPr lang="en-US"/>
          </a:p>
        </c:txPr>
        <c:crossAx val="114657152"/>
        <c:crosses val="autoZero"/>
        <c:auto val="1"/>
        <c:lblAlgn val="ctr"/>
        <c:lblOffset val="100"/>
        <c:tickLblSkip val="12"/>
        <c:tickMarkSkip val="1"/>
        <c:noMultiLvlLbl val="0"/>
      </c:catAx>
      <c:valAx>
        <c:axId val="114657152"/>
        <c:scaling>
          <c:orientation val="minMax"/>
          <c:max val="800"/>
          <c:min val="0"/>
        </c:scaling>
        <c:delete val="0"/>
        <c:axPos val="l"/>
        <c:majorGridlines>
          <c:spPr>
            <a:ln w="3955">
              <a:solidFill>
                <a:schemeClr val="tx1"/>
              </a:solidFill>
              <a:prstDash val="solid"/>
            </a:ln>
          </c:spPr>
        </c:majorGridlines>
        <c:numFmt formatCode="0" sourceLinked="0"/>
        <c:majorTickMark val="out"/>
        <c:minorTickMark val="none"/>
        <c:tickLblPos val="nextTo"/>
        <c:spPr>
          <a:ln w="3955">
            <a:solidFill>
              <a:schemeClr val="tx1"/>
            </a:solidFill>
            <a:prstDash val="solid"/>
          </a:ln>
        </c:spPr>
        <c:txPr>
          <a:bodyPr rot="0" vert="horz"/>
          <a:lstStyle/>
          <a:p>
            <a:pPr>
              <a:defRPr/>
            </a:pPr>
            <a:endParaRPr lang="en-US"/>
          </a:p>
        </c:txPr>
        <c:crossAx val="114655616"/>
        <c:crossesAt val="1"/>
        <c:crossBetween val="between"/>
        <c:majorUnit val="200"/>
      </c:valAx>
      <c:spPr>
        <a:noFill/>
        <a:ln w="12700">
          <a:solidFill>
            <a:schemeClr val="tx1"/>
          </a:solidFill>
          <a:prstDash val="solid"/>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91606057366776E-2"/>
          <c:y val="4.0923595439180865E-2"/>
          <c:w val="0.88482325503449077"/>
          <c:h val="0.71263883003360506"/>
        </c:manualLayout>
      </c:layout>
      <c:lineChart>
        <c:grouping val="standard"/>
        <c:varyColors val="0"/>
        <c:ser>
          <c:idx val="0"/>
          <c:order val="0"/>
          <c:tx>
            <c:strRef>
              <c:f>Sheet1!$A$2</c:f>
              <c:strCache>
                <c:ptCount val="1"/>
                <c:pt idx="0">
                  <c:v>VANC  FOB STDBULK  </c:v>
                </c:pt>
              </c:strCache>
            </c:strRef>
          </c:tx>
          <c:spPr>
            <a:ln w="25400">
              <a:solidFill>
                <a:srgbClr val="FF0000"/>
              </a:solidFill>
              <a:prstDash val="solid"/>
            </a:ln>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Sheet1!$B$2:$CT$2</c:f>
              <c:numCache>
                <c:formatCode>0.0</c:formatCode>
                <c:ptCount val="97"/>
                <c:pt idx="0">
                  <c:v>177.5</c:v>
                </c:pt>
                <c:pt idx="1">
                  <c:v>178.875</c:v>
                </c:pt>
                <c:pt idx="2">
                  <c:v>182.34</c:v>
                </c:pt>
                <c:pt idx="3">
                  <c:v>183.3</c:v>
                </c:pt>
                <c:pt idx="4">
                  <c:v>184.96666666666667</c:v>
                </c:pt>
                <c:pt idx="5">
                  <c:v>192.375</c:v>
                </c:pt>
                <c:pt idx="6">
                  <c:v>199.125</c:v>
                </c:pt>
                <c:pt idx="7">
                  <c:v>204.2</c:v>
                </c:pt>
                <c:pt idx="8">
                  <c:v>213.25</c:v>
                </c:pt>
                <c:pt idx="9">
                  <c:v>225.375</c:v>
                </c:pt>
                <c:pt idx="10">
                  <c:v>237.4</c:v>
                </c:pt>
                <c:pt idx="11">
                  <c:v>247</c:v>
                </c:pt>
                <c:pt idx="12">
                  <c:v>272.2</c:v>
                </c:pt>
                <c:pt idx="13">
                  <c:v>342.625</c:v>
                </c:pt>
                <c:pt idx="14">
                  <c:v>377.75</c:v>
                </c:pt>
                <c:pt idx="15">
                  <c:v>459</c:v>
                </c:pt>
                <c:pt idx="16">
                  <c:v>532.82500000000005</c:v>
                </c:pt>
                <c:pt idx="17">
                  <c:v>540.35</c:v>
                </c:pt>
                <c:pt idx="18">
                  <c:v>633.79999999999995</c:v>
                </c:pt>
                <c:pt idx="19">
                  <c:v>705.7</c:v>
                </c:pt>
                <c:pt idx="20">
                  <c:v>733.7</c:v>
                </c:pt>
                <c:pt idx="21">
                  <c:v>747.2</c:v>
                </c:pt>
                <c:pt idx="22">
                  <c:v>760.7</c:v>
                </c:pt>
                <c:pt idx="23">
                  <c:v>763.7</c:v>
                </c:pt>
                <c:pt idx="24">
                  <c:v>776.6</c:v>
                </c:pt>
                <c:pt idx="25">
                  <c:v>797.35</c:v>
                </c:pt>
                <c:pt idx="26">
                  <c:v>806</c:v>
                </c:pt>
                <c:pt idx="27">
                  <c:v>698.9</c:v>
                </c:pt>
                <c:pt idx="28">
                  <c:v>693.5</c:v>
                </c:pt>
                <c:pt idx="29">
                  <c:v>692.625</c:v>
                </c:pt>
                <c:pt idx="30">
                  <c:v>626.70000000000005</c:v>
                </c:pt>
                <c:pt idx="31">
                  <c:v>484.375</c:v>
                </c:pt>
                <c:pt idx="32">
                  <c:v>451.5</c:v>
                </c:pt>
                <c:pt idx="33">
                  <c:v>452</c:v>
                </c:pt>
                <c:pt idx="34">
                  <c:v>450.5</c:v>
                </c:pt>
                <c:pt idx="35">
                  <c:v>423.2</c:v>
                </c:pt>
                <c:pt idx="36">
                  <c:v>351.125</c:v>
                </c:pt>
                <c:pt idx="37">
                  <c:v>344.25</c:v>
                </c:pt>
                <c:pt idx="38">
                  <c:v>336</c:v>
                </c:pt>
                <c:pt idx="39">
                  <c:v>337.7</c:v>
                </c:pt>
                <c:pt idx="40">
                  <c:v>336.625</c:v>
                </c:pt>
                <c:pt idx="41">
                  <c:v>333.25</c:v>
                </c:pt>
                <c:pt idx="42">
                  <c:v>333.5</c:v>
                </c:pt>
                <c:pt idx="43">
                  <c:v>337.5</c:v>
                </c:pt>
                <c:pt idx="44">
                  <c:v>336.1</c:v>
                </c:pt>
                <c:pt idx="45">
                  <c:v>341.25</c:v>
                </c:pt>
                <c:pt idx="46">
                  <c:v>350.5</c:v>
                </c:pt>
                <c:pt idx="47">
                  <c:v>354.5</c:v>
                </c:pt>
                <c:pt idx="48">
                  <c:v>362.875</c:v>
                </c:pt>
                <c:pt idx="49">
                  <c:v>381.375</c:v>
                </c:pt>
                <c:pt idx="50">
                  <c:v>390.8</c:v>
                </c:pt>
                <c:pt idx="51">
                  <c:v>403.75</c:v>
                </c:pt>
                <c:pt idx="52">
                  <c:v>414.25</c:v>
                </c:pt>
                <c:pt idx="53">
                  <c:v>440.5</c:v>
                </c:pt>
                <c:pt idx="54">
                  <c:v>464.25</c:v>
                </c:pt>
                <c:pt idx="55">
                  <c:v>475</c:v>
                </c:pt>
                <c:pt idx="56">
                  <c:v>472.2</c:v>
                </c:pt>
                <c:pt idx="57">
                  <c:v>471</c:v>
                </c:pt>
                <c:pt idx="58">
                  <c:v>472.25</c:v>
                </c:pt>
                <c:pt idx="59">
                  <c:v>476.4</c:v>
                </c:pt>
                <c:pt idx="60">
                  <c:v>486.25</c:v>
                </c:pt>
                <c:pt idx="61">
                  <c:v>487.25</c:v>
                </c:pt>
                <c:pt idx="62">
                  <c:v>485.3</c:v>
                </c:pt>
                <c:pt idx="63">
                  <c:v>479.5</c:v>
                </c:pt>
                <c:pt idx="64">
                  <c:v>473.4</c:v>
                </c:pt>
                <c:pt idx="65">
                  <c:v>469.5</c:v>
                </c:pt>
                <c:pt idx="66">
                  <c:v>470</c:v>
                </c:pt>
                <c:pt idx="67">
                  <c:v>470.5</c:v>
                </c:pt>
                <c:pt idx="68">
                  <c:v>469</c:v>
                </c:pt>
                <c:pt idx="69" formatCode="General">
                  <c:v>462</c:v>
                </c:pt>
                <c:pt idx="70">
                  <c:v>455.6</c:v>
                </c:pt>
                <c:pt idx="71">
                  <c:v>451.75</c:v>
                </c:pt>
                <c:pt idx="72">
                  <c:v>411.7</c:v>
                </c:pt>
                <c:pt idx="73">
                  <c:v>403.5</c:v>
                </c:pt>
                <c:pt idx="74">
                  <c:v>403.75</c:v>
                </c:pt>
                <c:pt idx="75">
                  <c:v>403.25</c:v>
                </c:pt>
                <c:pt idx="76">
                  <c:v>405.1</c:v>
                </c:pt>
                <c:pt idx="77">
                  <c:v>407</c:v>
                </c:pt>
                <c:pt idx="78">
                  <c:v>406</c:v>
                </c:pt>
                <c:pt idx="79">
                  <c:v>397.7</c:v>
                </c:pt>
                <c:pt idx="80">
                  <c:v>378.15</c:v>
                </c:pt>
                <c:pt idx="81">
                  <c:v>363.1</c:v>
                </c:pt>
                <c:pt idx="82">
                  <c:v>349.54999999999995</c:v>
                </c:pt>
                <c:pt idx="83">
                  <c:v>337.9</c:v>
                </c:pt>
                <c:pt idx="84" formatCode="General">
                  <c:v>320.83999999999997</c:v>
                </c:pt>
                <c:pt idx="85">
                  <c:v>296.35000000000002</c:v>
                </c:pt>
                <c:pt idx="86" formatCode="General">
                  <c:v>296.60000000000002</c:v>
                </c:pt>
                <c:pt idx="87" formatCode="General">
                  <c:v>293.25</c:v>
                </c:pt>
                <c:pt idx="88" formatCode="General">
                  <c:v>293.3</c:v>
                </c:pt>
                <c:pt idx="89" formatCode="General">
                  <c:v>293.3</c:v>
                </c:pt>
                <c:pt idx="90" formatCode="General">
                  <c:v>294.8</c:v>
                </c:pt>
                <c:pt idx="91" formatCode="General">
                  <c:v>295.3</c:v>
                </c:pt>
                <c:pt idx="92">
                  <c:v>296.05</c:v>
                </c:pt>
                <c:pt idx="93">
                  <c:v>297.54000000000002</c:v>
                </c:pt>
                <c:pt idx="94" formatCode="General">
                  <c:v>302.5</c:v>
                </c:pt>
                <c:pt idx="95" formatCode="General">
                  <c:v>303.5</c:v>
                </c:pt>
                <c:pt idx="96" formatCode="General">
                  <c:v>302</c:v>
                </c:pt>
              </c:numCache>
            </c:numRef>
          </c:val>
          <c:smooth val="0"/>
        </c:ser>
        <c:ser>
          <c:idx val="1"/>
          <c:order val="1"/>
          <c:tx>
            <c:strRef>
              <c:f>Sheet1!$A$3</c:f>
              <c:strCache>
                <c:ptCount val="1"/>
                <c:pt idx="0">
                  <c:v>WEUR  FOB STDBULK  </c:v>
                </c:pt>
              </c:strCache>
            </c:strRef>
          </c:tx>
          <c:spPr>
            <a:ln w="25400"/>
          </c:spPr>
          <c:marker>
            <c:symbol val="none"/>
          </c:marker>
          <c:cat>
            <c:strRef>
              <c:f>Sheet1!$B$1:$CT$1</c:f>
              <c:strCache>
                <c:ptCount val="97"/>
                <c:pt idx="0">
                  <c:v>Jan 07</c:v>
                </c:pt>
                <c:pt idx="1">
                  <c:v>Feb 07</c:v>
                </c:pt>
                <c:pt idx="2">
                  <c:v>Mrz 07</c:v>
                </c:pt>
                <c:pt idx="3">
                  <c:v>Apr 07</c:v>
                </c:pt>
                <c:pt idx="4">
                  <c:v>Mai 07</c:v>
                </c:pt>
                <c:pt idx="5">
                  <c:v>Jun 07</c:v>
                </c:pt>
                <c:pt idx="6">
                  <c:v>Jul 07</c:v>
                </c:pt>
                <c:pt idx="7">
                  <c:v>Aug 07</c:v>
                </c:pt>
                <c:pt idx="8">
                  <c:v>Sep 07</c:v>
                </c:pt>
                <c:pt idx="9">
                  <c:v>Okt 07</c:v>
                </c:pt>
                <c:pt idx="10">
                  <c:v>Nov 07</c:v>
                </c:pt>
                <c:pt idx="11">
                  <c:v>Dez 07</c:v>
                </c:pt>
                <c:pt idx="12">
                  <c:v>Jan 08</c:v>
                </c:pt>
                <c:pt idx="13">
                  <c:v>Feb 08</c:v>
                </c:pt>
                <c:pt idx="14">
                  <c:v>Mrz 08</c:v>
                </c:pt>
                <c:pt idx="15">
                  <c:v>Apr 08</c:v>
                </c:pt>
                <c:pt idx="16">
                  <c:v>Mai 08</c:v>
                </c:pt>
                <c:pt idx="17">
                  <c:v>Jun 08</c:v>
                </c:pt>
                <c:pt idx="18">
                  <c:v>Jul 08</c:v>
                </c:pt>
                <c:pt idx="19">
                  <c:v>Aug 08</c:v>
                </c:pt>
                <c:pt idx="20">
                  <c:v>Sep 08</c:v>
                </c:pt>
                <c:pt idx="21">
                  <c:v>Okt 08</c:v>
                </c:pt>
                <c:pt idx="22">
                  <c:v>Nov 08</c:v>
                </c:pt>
                <c:pt idx="23">
                  <c:v>Dez 08</c:v>
                </c:pt>
                <c:pt idx="24">
                  <c:v>Jan 09</c:v>
                </c:pt>
                <c:pt idx="25">
                  <c:v>Feb 09</c:v>
                </c:pt>
                <c:pt idx="26">
                  <c:v>Mrz 09</c:v>
                </c:pt>
                <c:pt idx="27">
                  <c:v>Apr 09</c:v>
                </c:pt>
                <c:pt idx="28">
                  <c:v>Mai 09</c:v>
                </c:pt>
                <c:pt idx="29">
                  <c:v>Jun 09</c:v>
                </c:pt>
                <c:pt idx="30">
                  <c:v>July 09</c:v>
                </c:pt>
                <c:pt idx="31">
                  <c:v>Aug 09</c:v>
                </c:pt>
                <c:pt idx="32">
                  <c:v>Sep 09</c:v>
                </c:pt>
                <c:pt idx="33">
                  <c:v>Oct 09</c:v>
                </c:pt>
                <c:pt idx="34">
                  <c:v>Nov 10</c:v>
                </c:pt>
                <c:pt idx="35">
                  <c:v>Dez 10</c:v>
                </c:pt>
                <c:pt idx="36">
                  <c:v>Jan 10</c:v>
                </c:pt>
                <c:pt idx="37">
                  <c:v>Feb 10</c:v>
                </c:pt>
                <c:pt idx="38">
                  <c:v>Mrz 10</c:v>
                </c:pt>
                <c:pt idx="39">
                  <c:v>Apr 10</c:v>
                </c:pt>
                <c:pt idx="40">
                  <c:v>Mai 10</c:v>
                </c:pt>
                <c:pt idx="41">
                  <c:v>June 10</c:v>
                </c:pt>
                <c:pt idx="42">
                  <c:v>July 10</c:v>
                </c:pt>
                <c:pt idx="43">
                  <c:v>Aug 10</c:v>
                </c:pt>
                <c:pt idx="44">
                  <c:v>Sep 10</c:v>
                </c:pt>
                <c:pt idx="45">
                  <c:v>Oct 10</c:v>
                </c:pt>
                <c:pt idx="46">
                  <c:v>Nov 10</c:v>
                </c:pt>
                <c:pt idx="47">
                  <c:v>Dec 10</c:v>
                </c:pt>
                <c:pt idx="48">
                  <c:v>Jan 11</c:v>
                </c:pt>
                <c:pt idx="49">
                  <c:v>Feb 11</c:v>
                </c:pt>
                <c:pt idx="50">
                  <c:v>Mrz 11</c:v>
                </c:pt>
                <c:pt idx="51">
                  <c:v>Apr 11</c:v>
                </c:pt>
                <c:pt idx="52">
                  <c:v>Mai 11</c:v>
                </c:pt>
                <c:pt idx="53">
                  <c:v>Jun 11</c:v>
                </c:pt>
                <c:pt idx="54">
                  <c:v>Jul 11</c:v>
                </c:pt>
                <c:pt idx="55">
                  <c:v>Aug 11</c:v>
                </c:pt>
                <c:pt idx="56">
                  <c:v>Sep 11</c:v>
                </c:pt>
                <c:pt idx="57">
                  <c:v>Oct 11</c:v>
                </c:pt>
                <c:pt idx="58">
                  <c:v>Nov 11</c:v>
                </c:pt>
                <c:pt idx="59">
                  <c:v>Dez 11</c:v>
                </c:pt>
                <c:pt idx="60">
                  <c:v>Jan 12</c:v>
                </c:pt>
                <c:pt idx="61">
                  <c:v>Feb 12</c:v>
                </c:pt>
                <c:pt idx="62">
                  <c:v>Mrz 12</c:v>
                </c:pt>
                <c:pt idx="63">
                  <c:v>Apr 12</c:v>
                </c:pt>
                <c:pt idx="64">
                  <c:v>Mai 12</c:v>
                </c:pt>
                <c:pt idx="65">
                  <c:v> Jun 12</c:v>
                </c:pt>
                <c:pt idx="66">
                  <c:v>Jul 12</c:v>
                </c:pt>
                <c:pt idx="67">
                  <c:v>Aug 12</c:v>
                </c:pt>
                <c:pt idx="68">
                  <c:v>Sep 12</c:v>
                </c:pt>
                <c:pt idx="69">
                  <c:v>Okt 12</c:v>
                </c:pt>
                <c:pt idx="70">
                  <c:v>Nov 12</c:v>
                </c:pt>
                <c:pt idx="71">
                  <c:v>Dez 12</c:v>
                </c:pt>
                <c:pt idx="72">
                  <c:v>Jan 13</c:v>
                </c:pt>
                <c:pt idx="73">
                  <c:v>Feb 13</c:v>
                </c:pt>
                <c:pt idx="74">
                  <c:v>Mrz 13</c:v>
                </c:pt>
                <c:pt idx="75">
                  <c:v>Apr 13</c:v>
                </c:pt>
                <c:pt idx="76">
                  <c:v>Mai 13</c:v>
                </c:pt>
                <c:pt idx="77">
                  <c:v>Jun 13</c:v>
                </c:pt>
                <c:pt idx="78">
                  <c:v>Jul 13</c:v>
                </c:pt>
                <c:pt idx="79">
                  <c:v>Aug 13</c:v>
                </c:pt>
                <c:pt idx="80">
                  <c:v>Sep 13</c:v>
                </c:pt>
                <c:pt idx="81">
                  <c:v> Okt 13</c:v>
                </c:pt>
                <c:pt idx="82">
                  <c:v>Nov 13</c:v>
                </c:pt>
                <c:pt idx="83">
                  <c:v>Dez 13</c:v>
                </c:pt>
                <c:pt idx="84">
                  <c:v>Jan 14</c:v>
                </c:pt>
                <c:pt idx="85">
                  <c:v>Feb 14</c:v>
                </c:pt>
                <c:pt idx="86">
                  <c:v>Mrz 14</c:v>
                </c:pt>
                <c:pt idx="87">
                  <c:v>Apr 14</c:v>
                </c:pt>
                <c:pt idx="88">
                  <c:v>Mai 14</c:v>
                </c:pt>
                <c:pt idx="89">
                  <c:v>Jun 14</c:v>
                </c:pt>
                <c:pt idx="90">
                  <c:v>Jul 14</c:v>
                </c:pt>
                <c:pt idx="91">
                  <c:v>Aug 14</c:v>
                </c:pt>
                <c:pt idx="92">
                  <c:v>Sep 14</c:v>
                </c:pt>
                <c:pt idx="93">
                  <c:v>Okt 14</c:v>
                </c:pt>
                <c:pt idx="94">
                  <c:v>Nov 14</c:v>
                </c:pt>
                <c:pt idx="95">
                  <c:v>Dez 14</c:v>
                </c:pt>
                <c:pt idx="96">
                  <c:v>Jan 15</c:v>
                </c:pt>
              </c:strCache>
            </c:strRef>
          </c:cat>
          <c:val>
            <c:numRef>
              <c:f>Sheet1!$B$3:$CT$3</c:f>
              <c:numCache>
                <c:formatCode>0.0</c:formatCode>
                <c:ptCount val="97"/>
                <c:pt idx="0">
                  <c:v>166.25</c:v>
                </c:pt>
                <c:pt idx="1">
                  <c:v>167.5</c:v>
                </c:pt>
                <c:pt idx="2">
                  <c:v>175</c:v>
                </c:pt>
                <c:pt idx="3">
                  <c:v>184.375</c:v>
                </c:pt>
                <c:pt idx="4">
                  <c:v>192.25</c:v>
                </c:pt>
                <c:pt idx="5">
                  <c:v>197.5</c:v>
                </c:pt>
                <c:pt idx="6">
                  <c:v>204.375</c:v>
                </c:pt>
                <c:pt idx="7">
                  <c:v>213</c:v>
                </c:pt>
                <c:pt idx="8">
                  <c:v>229.375</c:v>
                </c:pt>
                <c:pt idx="9">
                  <c:v>242.1875</c:v>
                </c:pt>
                <c:pt idx="10">
                  <c:v>247.5</c:v>
                </c:pt>
                <c:pt idx="11">
                  <c:v>285.41666666666669</c:v>
                </c:pt>
                <c:pt idx="12">
                  <c:v>334</c:v>
                </c:pt>
                <c:pt idx="13">
                  <c:v>375</c:v>
                </c:pt>
                <c:pt idx="14">
                  <c:v>448.125</c:v>
                </c:pt>
                <c:pt idx="15">
                  <c:v>497.1875</c:v>
                </c:pt>
                <c:pt idx="16">
                  <c:v>589</c:v>
                </c:pt>
                <c:pt idx="17">
                  <c:v>702.5</c:v>
                </c:pt>
                <c:pt idx="18">
                  <c:v>739.75</c:v>
                </c:pt>
                <c:pt idx="19">
                  <c:v>812.8125</c:v>
                </c:pt>
                <c:pt idx="20">
                  <c:v>869.6875</c:v>
                </c:pt>
                <c:pt idx="21">
                  <c:v>882.25</c:v>
                </c:pt>
                <c:pt idx="22">
                  <c:v>883.75</c:v>
                </c:pt>
                <c:pt idx="23">
                  <c:v>883.75</c:v>
                </c:pt>
                <c:pt idx="24">
                  <c:v>883.75</c:v>
                </c:pt>
                <c:pt idx="25">
                  <c:v>883.75</c:v>
                </c:pt>
                <c:pt idx="26">
                  <c:v>781.25</c:v>
                </c:pt>
                <c:pt idx="27">
                  <c:v>722.5</c:v>
                </c:pt>
                <c:pt idx="28">
                  <c:v>721.25</c:v>
                </c:pt>
                <c:pt idx="29">
                  <c:v>718.75</c:v>
                </c:pt>
                <c:pt idx="30">
                  <c:v>675.5</c:v>
                </c:pt>
                <c:pt idx="31">
                  <c:v>531.875</c:v>
                </c:pt>
                <c:pt idx="32">
                  <c:v>490.625</c:v>
                </c:pt>
                <c:pt idx="33">
                  <c:v>489</c:v>
                </c:pt>
                <c:pt idx="34">
                  <c:v>476.25</c:v>
                </c:pt>
                <c:pt idx="35">
                  <c:v>420.75</c:v>
                </c:pt>
                <c:pt idx="36">
                  <c:v>370.625</c:v>
                </c:pt>
                <c:pt idx="37">
                  <c:v>353.125</c:v>
                </c:pt>
                <c:pt idx="38">
                  <c:v>346.875</c:v>
                </c:pt>
                <c:pt idx="39">
                  <c:v>341.25</c:v>
                </c:pt>
                <c:pt idx="40">
                  <c:v>340</c:v>
                </c:pt>
                <c:pt idx="41">
                  <c:v>336.875</c:v>
                </c:pt>
                <c:pt idx="42">
                  <c:v>335</c:v>
                </c:pt>
                <c:pt idx="43">
                  <c:v>335</c:v>
                </c:pt>
                <c:pt idx="44">
                  <c:v>338</c:v>
                </c:pt>
                <c:pt idx="45">
                  <c:v>357.8125</c:v>
                </c:pt>
                <c:pt idx="46">
                  <c:v>378.75</c:v>
                </c:pt>
                <c:pt idx="47">
                  <c:v>379.25</c:v>
                </c:pt>
                <c:pt idx="48">
                  <c:v>380</c:v>
                </c:pt>
                <c:pt idx="49">
                  <c:v>386.875</c:v>
                </c:pt>
                <c:pt idx="50">
                  <c:v>396</c:v>
                </c:pt>
                <c:pt idx="51">
                  <c:v>407.5</c:v>
                </c:pt>
                <c:pt idx="52">
                  <c:v>415</c:v>
                </c:pt>
                <c:pt idx="53">
                  <c:v>458</c:v>
                </c:pt>
                <c:pt idx="54">
                  <c:v>475</c:v>
                </c:pt>
                <c:pt idx="55">
                  <c:v>471.25</c:v>
                </c:pt>
                <c:pt idx="56">
                  <c:v>471.25</c:v>
                </c:pt>
                <c:pt idx="57">
                  <c:v>475.625</c:v>
                </c:pt>
                <c:pt idx="58">
                  <c:v>480</c:v>
                </c:pt>
                <c:pt idx="59">
                  <c:v>480</c:v>
                </c:pt>
                <c:pt idx="60">
                  <c:v>478.125</c:v>
                </c:pt>
                <c:pt idx="61">
                  <c:v>475.625</c:v>
                </c:pt>
                <c:pt idx="62">
                  <c:v>471.75</c:v>
                </c:pt>
                <c:pt idx="63">
                  <c:v>468.75</c:v>
                </c:pt>
                <c:pt idx="64">
                  <c:v>468.75</c:v>
                </c:pt>
                <c:pt idx="65">
                  <c:v>468.75</c:v>
                </c:pt>
                <c:pt idx="66">
                  <c:v>468.125</c:v>
                </c:pt>
                <c:pt idx="67">
                  <c:v>466</c:v>
                </c:pt>
                <c:pt idx="68">
                  <c:v>462.8125</c:v>
                </c:pt>
                <c:pt idx="69">
                  <c:v>456.875</c:v>
                </c:pt>
                <c:pt idx="70">
                  <c:v>454.25</c:v>
                </c:pt>
                <c:pt idx="71">
                  <c:v>450.625</c:v>
                </c:pt>
                <c:pt idx="72">
                  <c:v>424.25</c:v>
                </c:pt>
                <c:pt idx="73">
                  <c:v>407.8125</c:v>
                </c:pt>
                <c:pt idx="74">
                  <c:v>405</c:v>
                </c:pt>
                <c:pt idx="75">
                  <c:v>405</c:v>
                </c:pt>
                <c:pt idx="76">
                  <c:v>405</c:v>
                </c:pt>
                <c:pt idx="77">
                  <c:v>405</c:v>
                </c:pt>
                <c:pt idx="78">
                  <c:v>405</c:v>
                </c:pt>
                <c:pt idx="79">
                  <c:v>396</c:v>
                </c:pt>
                <c:pt idx="80">
                  <c:v>358.75</c:v>
                </c:pt>
                <c:pt idx="81">
                  <c:v>346.5</c:v>
                </c:pt>
                <c:pt idx="82">
                  <c:v>328.75</c:v>
                </c:pt>
                <c:pt idx="83">
                  <c:v>313.75</c:v>
                </c:pt>
                <c:pt idx="84">
                  <c:v>312.75</c:v>
                </c:pt>
                <c:pt idx="85">
                  <c:v>305.9375</c:v>
                </c:pt>
                <c:pt idx="86">
                  <c:v>305</c:v>
                </c:pt>
                <c:pt idx="87">
                  <c:v>305</c:v>
                </c:pt>
                <c:pt idx="88">
                  <c:v>305.5</c:v>
                </c:pt>
                <c:pt idx="89">
                  <c:v>307.5</c:v>
                </c:pt>
                <c:pt idx="90">
                  <c:v>307.5</c:v>
                </c:pt>
                <c:pt idx="91" formatCode="General">
                  <c:v>307.5</c:v>
                </c:pt>
                <c:pt idx="92" formatCode="General">
                  <c:v>307.5</c:v>
                </c:pt>
                <c:pt idx="93" formatCode="General">
                  <c:v>307.5</c:v>
                </c:pt>
                <c:pt idx="94" formatCode="General">
                  <c:v>307.5</c:v>
                </c:pt>
                <c:pt idx="95" formatCode="General">
                  <c:v>307.5</c:v>
                </c:pt>
                <c:pt idx="96" formatCode="General">
                  <c:v>301</c:v>
                </c:pt>
              </c:numCache>
            </c:numRef>
          </c:val>
          <c:smooth val="0"/>
        </c:ser>
        <c:dLbls>
          <c:showLegendKey val="0"/>
          <c:showVal val="0"/>
          <c:showCatName val="0"/>
          <c:showSerName val="0"/>
          <c:showPercent val="0"/>
          <c:showBubbleSize val="0"/>
        </c:dLbls>
        <c:marker val="1"/>
        <c:smooth val="0"/>
        <c:axId val="114938240"/>
        <c:axId val="114939776"/>
      </c:lineChart>
      <c:catAx>
        <c:axId val="114938240"/>
        <c:scaling>
          <c:orientation val="minMax"/>
        </c:scaling>
        <c:delete val="0"/>
        <c:axPos val="b"/>
        <c:numFmt formatCode="General" sourceLinked="1"/>
        <c:majorTickMark val="out"/>
        <c:minorTickMark val="none"/>
        <c:tickLblPos val="nextTo"/>
        <c:spPr>
          <a:ln w="3955">
            <a:solidFill>
              <a:schemeClr val="tx1"/>
            </a:solidFill>
            <a:prstDash val="solid"/>
          </a:ln>
        </c:spPr>
        <c:txPr>
          <a:bodyPr rot="0" vert="horz"/>
          <a:lstStyle/>
          <a:p>
            <a:pPr>
              <a:defRPr sz="1128" b="0" i="0" u="none" strike="noStrike" baseline="0">
                <a:solidFill>
                  <a:schemeClr val="tx1"/>
                </a:solidFill>
                <a:latin typeface="Arial"/>
                <a:ea typeface="Arial"/>
                <a:cs typeface="Arial"/>
              </a:defRPr>
            </a:pPr>
            <a:endParaRPr lang="en-US"/>
          </a:p>
        </c:txPr>
        <c:crossAx val="114939776"/>
        <c:crosses val="autoZero"/>
        <c:auto val="1"/>
        <c:lblAlgn val="ctr"/>
        <c:lblOffset val="100"/>
        <c:tickLblSkip val="12"/>
        <c:tickMarkSkip val="1"/>
        <c:noMultiLvlLbl val="0"/>
      </c:catAx>
      <c:valAx>
        <c:axId val="114939776"/>
        <c:scaling>
          <c:orientation val="minMax"/>
          <c:max val="1000"/>
          <c:min val="0"/>
        </c:scaling>
        <c:delete val="0"/>
        <c:axPos val="l"/>
        <c:majorGridlines>
          <c:spPr>
            <a:ln w="3955">
              <a:solidFill>
                <a:schemeClr val="tx1"/>
              </a:solidFill>
              <a:prstDash val="solid"/>
            </a:ln>
          </c:spPr>
        </c:majorGridlines>
        <c:numFmt formatCode="0" sourceLinked="0"/>
        <c:majorTickMark val="out"/>
        <c:minorTickMark val="none"/>
        <c:tickLblPos val="nextTo"/>
        <c:spPr>
          <a:ln w="3955">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114938240"/>
        <c:crossesAt val="1"/>
        <c:crossBetween val="between"/>
        <c:majorUnit val="200"/>
      </c:valAx>
      <c:spPr>
        <a:noFill/>
        <a:ln w="12700">
          <a:solidFill>
            <a:schemeClr val="tx1"/>
          </a:solidFill>
          <a:prstDash val="solid"/>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14589214084085E-2"/>
          <c:y val="8.4431186266169023E-2"/>
          <c:w val="0.86986827118308319"/>
          <c:h val="0.7566865678626884"/>
        </c:manualLayout>
      </c:layout>
      <c:lineChart>
        <c:grouping val="standard"/>
        <c:varyColors val="0"/>
        <c:ser>
          <c:idx val="0"/>
          <c:order val="0"/>
          <c:tx>
            <c:strRef>
              <c:f>Sheet1!$B$1</c:f>
              <c:strCache>
                <c:ptCount val="1"/>
                <c:pt idx="0">
                  <c:v>food</c:v>
                </c:pt>
              </c:strCache>
            </c:strRef>
          </c:tx>
          <c:spPr>
            <a:ln>
              <a:solidFill>
                <a:schemeClr val="tx1"/>
              </a:solidFill>
            </a:ln>
          </c:spPr>
          <c:marker>
            <c:symbol val="none"/>
          </c:marker>
          <c:cat>
            <c:strRef>
              <c:f>Sheet1!$A$2:$A$133</c:f>
              <c:strCache>
                <c:ptCount val="132"/>
                <c:pt idx="0">
                  <c:v>1/2004</c:v>
                </c:pt>
                <c:pt idx="1">
                  <c:v>2/2004</c:v>
                </c:pt>
                <c:pt idx="2">
                  <c:v>3/2004</c:v>
                </c:pt>
                <c:pt idx="3">
                  <c:v>4/2004</c:v>
                </c:pt>
                <c:pt idx="4">
                  <c:v>5/2004</c:v>
                </c:pt>
                <c:pt idx="5">
                  <c:v>6/2004</c:v>
                </c:pt>
                <c:pt idx="6">
                  <c:v>7/2004</c:v>
                </c:pt>
                <c:pt idx="7">
                  <c:v>8/2004</c:v>
                </c:pt>
                <c:pt idx="8">
                  <c:v>9/2004</c:v>
                </c:pt>
                <c:pt idx="9">
                  <c:v>10/2004</c:v>
                </c:pt>
                <c:pt idx="10">
                  <c:v>11/2004</c:v>
                </c:pt>
                <c:pt idx="11">
                  <c:v>12/2004</c:v>
                </c:pt>
                <c:pt idx="12">
                  <c:v>1/2005</c:v>
                </c:pt>
                <c:pt idx="13">
                  <c:v>2/2005</c:v>
                </c:pt>
                <c:pt idx="14">
                  <c:v>3/2005</c:v>
                </c:pt>
                <c:pt idx="15">
                  <c:v>4/2005</c:v>
                </c:pt>
                <c:pt idx="16">
                  <c:v>5/2005</c:v>
                </c:pt>
                <c:pt idx="17">
                  <c:v>6/2005</c:v>
                </c:pt>
                <c:pt idx="18">
                  <c:v>7/2005</c:v>
                </c:pt>
                <c:pt idx="19">
                  <c:v>8/2005</c:v>
                </c:pt>
                <c:pt idx="20">
                  <c:v>9/2005</c:v>
                </c:pt>
                <c:pt idx="21">
                  <c:v>10/2005</c:v>
                </c:pt>
                <c:pt idx="22">
                  <c:v>11/2005</c:v>
                </c:pt>
                <c:pt idx="23">
                  <c:v>12/2005</c:v>
                </c:pt>
                <c:pt idx="24">
                  <c:v>1/2006</c:v>
                </c:pt>
                <c:pt idx="25">
                  <c:v>2/2006</c:v>
                </c:pt>
                <c:pt idx="26">
                  <c:v>3/2006</c:v>
                </c:pt>
                <c:pt idx="27">
                  <c:v>4/2006</c:v>
                </c:pt>
                <c:pt idx="28">
                  <c:v>5/2006</c:v>
                </c:pt>
                <c:pt idx="29">
                  <c:v>6/2006</c:v>
                </c:pt>
                <c:pt idx="30">
                  <c:v>7/2006</c:v>
                </c:pt>
                <c:pt idx="31">
                  <c:v>8/2006</c:v>
                </c:pt>
                <c:pt idx="32">
                  <c:v>9/2006</c:v>
                </c:pt>
                <c:pt idx="33">
                  <c:v>10/2006</c:v>
                </c:pt>
                <c:pt idx="34">
                  <c:v>11/2006</c:v>
                </c:pt>
                <c:pt idx="35">
                  <c:v>12/2006</c:v>
                </c:pt>
                <c:pt idx="36">
                  <c:v>1/2007</c:v>
                </c:pt>
                <c:pt idx="37">
                  <c:v>2/2007</c:v>
                </c:pt>
                <c:pt idx="38">
                  <c:v>3/2007</c:v>
                </c:pt>
                <c:pt idx="39">
                  <c:v>4/2007</c:v>
                </c:pt>
                <c:pt idx="40">
                  <c:v>5/2007</c:v>
                </c:pt>
                <c:pt idx="41">
                  <c:v>6/2007</c:v>
                </c:pt>
                <c:pt idx="42">
                  <c:v>7/2007</c:v>
                </c:pt>
                <c:pt idx="43">
                  <c:v>8/2007</c:v>
                </c:pt>
                <c:pt idx="44">
                  <c:v>9/2007</c:v>
                </c:pt>
                <c:pt idx="45">
                  <c:v>10/2007</c:v>
                </c:pt>
                <c:pt idx="46">
                  <c:v>11/2007</c:v>
                </c:pt>
                <c:pt idx="47">
                  <c:v>12/2007</c:v>
                </c:pt>
                <c:pt idx="48">
                  <c:v>1/2008</c:v>
                </c:pt>
                <c:pt idx="49">
                  <c:v>2/2008</c:v>
                </c:pt>
                <c:pt idx="50">
                  <c:v>3/2008</c:v>
                </c:pt>
                <c:pt idx="51">
                  <c:v>4/2008</c:v>
                </c:pt>
                <c:pt idx="52">
                  <c:v>5/2008</c:v>
                </c:pt>
                <c:pt idx="53">
                  <c:v>6/2008</c:v>
                </c:pt>
                <c:pt idx="54">
                  <c:v>7/2008</c:v>
                </c:pt>
                <c:pt idx="55">
                  <c:v>8/2008</c:v>
                </c:pt>
                <c:pt idx="56">
                  <c:v>9/2008</c:v>
                </c:pt>
                <c:pt idx="57">
                  <c:v>10/2008</c:v>
                </c:pt>
                <c:pt idx="58">
                  <c:v>11/2008</c:v>
                </c:pt>
                <c:pt idx="59">
                  <c:v>12/2008</c:v>
                </c:pt>
                <c:pt idx="60">
                  <c:v>1/2009</c:v>
                </c:pt>
                <c:pt idx="61">
                  <c:v>2/2009</c:v>
                </c:pt>
                <c:pt idx="62">
                  <c:v>3/2009</c:v>
                </c:pt>
                <c:pt idx="63">
                  <c:v>4/2009</c:v>
                </c:pt>
                <c:pt idx="64">
                  <c:v>5/2009</c:v>
                </c:pt>
                <c:pt idx="65">
                  <c:v>6/2009</c:v>
                </c:pt>
                <c:pt idx="66">
                  <c:v>7/2009</c:v>
                </c:pt>
                <c:pt idx="67">
                  <c:v>8/2009</c:v>
                </c:pt>
                <c:pt idx="68">
                  <c:v>9/2009</c:v>
                </c:pt>
                <c:pt idx="69">
                  <c:v>10/2009</c:v>
                </c:pt>
                <c:pt idx="70">
                  <c:v>11/2009</c:v>
                </c:pt>
                <c:pt idx="71">
                  <c:v>12/2009</c:v>
                </c:pt>
                <c:pt idx="72">
                  <c:v>1/2010</c:v>
                </c:pt>
                <c:pt idx="73">
                  <c:v>2/2010</c:v>
                </c:pt>
                <c:pt idx="74">
                  <c:v>3/2010</c:v>
                </c:pt>
                <c:pt idx="75">
                  <c:v>4/2010</c:v>
                </c:pt>
                <c:pt idx="76">
                  <c:v>5/2010</c:v>
                </c:pt>
                <c:pt idx="77">
                  <c:v>6/2010</c:v>
                </c:pt>
                <c:pt idx="78">
                  <c:v>7/2010</c:v>
                </c:pt>
                <c:pt idx="79">
                  <c:v>8/2010</c:v>
                </c:pt>
                <c:pt idx="80">
                  <c:v>9/2010</c:v>
                </c:pt>
                <c:pt idx="81">
                  <c:v>10/2010</c:v>
                </c:pt>
                <c:pt idx="82">
                  <c:v>11/2010</c:v>
                </c:pt>
                <c:pt idx="83">
                  <c:v>12/2010</c:v>
                </c:pt>
                <c:pt idx="84">
                  <c:v>1/2011</c:v>
                </c:pt>
                <c:pt idx="85">
                  <c:v>2/2011</c:v>
                </c:pt>
                <c:pt idx="86">
                  <c:v>3/2011</c:v>
                </c:pt>
                <c:pt idx="87">
                  <c:v>4/2011</c:v>
                </c:pt>
                <c:pt idx="88">
                  <c:v>5/2011</c:v>
                </c:pt>
                <c:pt idx="89">
                  <c:v>6/2011</c:v>
                </c:pt>
                <c:pt idx="90">
                  <c:v>7/2011</c:v>
                </c:pt>
                <c:pt idx="91">
                  <c:v>8/2011</c:v>
                </c:pt>
                <c:pt idx="92">
                  <c:v>9/2011</c:v>
                </c:pt>
                <c:pt idx="93">
                  <c:v>10/2011</c:v>
                </c:pt>
                <c:pt idx="94">
                  <c:v>11/2011</c:v>
                </c:pt>
                <c:pt idx="95">
                  <c:v>12/2011</c:v>
                </c:pt>
                <c:pt idx="96">
                  <c:v>1/2012</c:v>
                </c:pt>
                <c:pt idx="97">
                  <c:v>2/2012</c:v>
                </c:pt>
                <c:pt idx="98">
                  <c:v>3/2012</c:v>
                </c:pt>
                <c:pt idx="99">
                  <c:v>4/2012</c:v>
                </c:pt>
                <c:pt idx="100">
                  <c:v>5/2012</c:v>
                </c:pt>
                <c:pt idx="101">
                  <c:v>6/2012</c:v>
                </c:pt>
                <c:pt idx="102">
                  <c:v>7/2012</c:v>
                </c:pt>
                <c:pt idx="103">
                  <c:v>8/2012</c:v>
                </c:pt>
                <c:pt idx="104">
                  <c:v>9/2012</c:v>
                </c:pt>
                <c:pt idx="105">
                  <c:v>10/2012</c:v>
                </c:pt>
                <c:pt idx="106">
                  <c:v>11/2012</c:v>
                </c:pt>
                <c:pt idx="107">
                  <c:v>12/2012</c:v>
                </c:pt>
                <c:pt idx="108">
                  <c:v>1/2013</c:v>
                </c:pt>
                <c:pt idx="109">
                  <c:v>2/2013</c:v>
                </c:pt>
                <c:pt idx="110">
                  <c:v>3/2013</c:v>
                </c:pt>
                <c:pt idx="111">
                  <c:v>4/2013</c:v>
                </c:pt>
                <c:pt idx="112">
                  <c:v>5/2013</c:v>
                </c:pt>
                <c:pt idx="113">
                  <c:v>6/2013</c:v>
                </c:pt>
                <c:pt idx="114">
                  <c:v>7/2013</c:v>
                </c:pt>
                <c:pt idx="115">
                  <c:v>8/2013</c:v>
                </c:pt>
                <c:pt idx="116">
                  <c:v>9/2013</c:v>
                </c:pt>
                <c:pt idx="117">
                  <c:v>10/2013</c:v>
                </c:pt>
                <c:pt idx="118">
                  <c:v>11/2013</c:v>
                </c:pt>
                <c:pt idx="119">
                  <c:v>12/2013</c:v>
                </c:pt>
                <c:pt idx="120">
                  <c:v>1/2014</c:v>
                </c:pt>
                <c:pt idx="121">
                  <c:v>2/2014</c:v>
                </c:pt>
                <c:pt idx="122">
                  <c:v>3/2014</c:v>
                </c:pt>
                <c:pt idx="123">
                  <c:v>4/2014</c:v>
                </c:pt>
                <c:pt idx="124">
                  <c:v>5/2014</c:v>
                </c:pt>
                <c:pt idx="125">
                  <c:v>6/2014</c:v>
                </c:pt>
                <c:pt idx="126">
                  <c:v> 7/2014</c:v>
                </c:pt>
                <c:pt idx="127">
                  <c:v> 8/2014</c:v>
                </c:pt>
                <c:pt idx="128">
                  <c:v>9/2014</c:v>
                </c:pt>
                <c:pt idx="129">
                  <c:v> 10/2014</c:v>
                </c:pt>
                <c:pt idx="130">
                  <c:v> 11/2014</c:v>
                </c:pt>
                <c:pt idx="131">
                  <c:v> 12/2014</c:v>
                </c:pt>
              </c:strCache>
            </c:strRef>
          </c:cat>
          <c:val>
            <c:numRef>
              <c:f>Sheet1!$B$2:$B$133</c:f>
              <c:numCache>
                <c:formatCode>0.0</c:formatCode>
                <c:ptCount val="132"/>
                <c:pt idx="0">
                  <c:v>108.46436790057929</c:v>
                </c:pt>
                <c:pt idx="1">
                  <c:v>109.59049489417464</c:v>
                </c:pt>
                <c:pt idx="2">
                  <c:v>113.22601713222268</c:v>
                </c:pt>
                <c:pt idx="3">
                  <c:v>113.42338757652965</c:v>
                </c:pt>
                <c:pt idx="4">
                  <c:v>111.91948288562781</c:v>
                </c:pt>
                <c:pt idx="5">
                  <c:v>113.98708935188138</c:v>
                </c:pt>
                <c:pt idx="6">
                  <c:v>113.03623214715803</c:v>
                </c:pt>
                <c:pt idx="7">
                  <c:v>112.36511834821493</c:v>
                </c:pt>
                <c:pt idx="8">
                  <c:v>112.7911867536022</c:v>
                </c:pt>
                <c:pt idx="9">
                  <c:v>112.13516221452794</c:v>
                </c:pt>
                <c:pt idx="10">
                  <c:v>113.72173405330747</c:v>
                </c:pt>
                <c:pt idx="11">
                  <c:v>114.43535657829251</c:v>
                </c:pt>
                <c:pt idx="12">
                  <c:v>114.85187578913755</c:v>
                </c:pt>
                <c:pt idx="13">
                  <c:v>114.17736991613302</c:v>
                </c:pt>
                <c:pt idx="14">
                  <c:v>117.03560022910884</c:v>
                </c:pt>
                <c:pt idx="15">
                  <c:v>114.80227136647909</c:v>
                </c:pt>
                <c:pt idx="16">
                  <c:v>115.96772960055821</c:v>
                </c:pt>
                <c:pt idx="17">
                  <c:v>117.14788924110486</c:v>
                </c:pt>
                <c:pt idx="18">
                  <c:v>117.02092383442127</c:v>
                </c:pt>
                <c:pt idx="19">
                  <c:v>116.85691699963316</c:v>
                </c:pt>
                <c:pt idx="20">
                  <c:v>118.7553831835728</c:v>
                </c:pt>
                <c:pt idx="21">
                  <c:v>120.43670915410218</c:v>
                </c:pt>
                <c:pt idx="22">
                  <c:v>119.16398959422446</c:v>
                </c:pt>
                <c:pt idx="23">
                  <c:v>121.50366816223951</c:v>
                </c:pt>
                <c:pt idx="24">
                  <c:v>121.18322845539254</c:v>
                </c:pt>
                <c:pt idx="25">
                  <c:v>125.69090479902566</c:v>
                </c:pt>
                <c:pt idx="26">
                  <c:v>123.16736849499921</c:v>
                </c:pt>
                <c:pt idx="27">
                  <c:v>124.87737442562975</c:v>
                </c:pt>
                <c:pt idx="28">
                  <c:v>125.59141400424859</c:v>
                </c:pt>
                <c:pt idx="29">
                  <c:v>124.802452628618</c:v>
                </c:pt>
                <c:pt idx="30">
                  <c:v>127.77703181526877</c:v>
                </c:pt>
                <c:pt idx="31">
                  <c:v>126.03942076469822</c:v>
                </c:pt>
                <c:pt idx="32">
                  <c:v>125.20430523916504</c:v>
                </c:pt>
                <c:pt idx="33">
                  <c:v>128.38765728203029</c:v>
                </c:pt>
                <c:pt idx="34">
                  <c:v>132.61682077248395</c:v>
                </c:pt>
                <c:pt idx="35">
                  <c:v>134.51303557126067</c:v>
                </c:pt>
                <c:pt idx="36">
                  <c:v>133.98295851686106</c:v>
                </c:pt>
                <c:pt idx="37">
                  <c:v>136.55284056478763</c:v>
                </c:pt>
                <c:pt idx="38">
                  <c:v>137.44749933707769</c:v>
                </c:pt>
                <c:pt idx="39">
                  <c:v>140.72088908821866</c:v>
                </c:pt>
                <c:pt idx="40">
                  <c:v>144.84154826644291</c:v>
                </c:pt>
                <c:pt idx="41">
                  <c:v>154.11328914439457</c:v>
                </c:pt>
                <c:pt idx="42">
                  <c:v>160.27882342555029</c:v>
                </c:pt>
                <c:pt idx="43">
                  <c:v>166.55155514859419</c:v>
                </c:pt>
                <c:pt idx="44">
                  <c:v>175.50013164698802</c:v>
                </c:pt>
                <c:pt idx="45">
                  <c:v>178.47783515243</c:v>
                </c:pt>
                <c:pt idx="46">
                  <c:v>185.3775855812267</c:v>
                </c:pt>
                <c:pt idx="47">
                  <c:v>190.98410210972165</c:v>
                </c:pt>
                <c:pt idx="48">
                  <c:v>199.79846423778497</c:v>
                </c:pt>
                <c:pt idx="49">
                  <c:v>215.38789274359644</c:v>
                </c:pt>
                <c:pt idx="50">
                  <c:v>218.28860046350067</c:v>
                </c:pt>
                <c:pt idx="51">
                  <c:v>217.34789244831313</c:v>
                </c:pt>
                <c:pt idx="52">
                  <c:v>218.50423562821504</c:v>
                </c:pt>
                <c:pt idx="53">
                  <c:v>224.39714179320339</c:v>
                </c:pt>
                <c:pt idx="54">
                  <c:v>220.44257233755715</c:v>
                </c:pt>
                <c:pt idx="55">
                  <c:v>208.85707715418741</c:v>
                </c:pt>
                <c:pt idx="56">
                  <c:v>196.72891617113527</c:v>
                </c:pt>
                <c:pt idx="57">
                  <c:v>172.5608892587764</c:v>
                </c:pt>
                <c:pt idx="58">
                  <c:v>157.26869588506244</c:v>
                </c:pt>
                <c:pt idx="59">
                  <c:v>148.12991288699331</c:v>
                </c:pt>
                <c:pt idx="60">
                  <c:v>146.29214879285061</c:v>
                </c:pt>
                <c:pt idx="61">
                  <c:v>141.29647359812404</c:v>
                </c:pt>
                <c:pt idx="62">
                  <c:v>143.10479308328286</c:v>
                </c:pt>
                <c:pt idx="63">
                  <c:v>147.44788725499083</c:v>
                </c:pt>
                <c:pt idx="64">
                  <c:v>157.56849098624417</c:v>
                </c:pt>
                <c:pt idx="65">
                  <c:v>158.11072139347499</c:v>
                </c:pt>
                <c:pt idx="66">
                  <c:v>154.24010294447643</c:v>
                </c:pt>
                <c:pt idx="67">
                  <c:v>159.49910202301584</c:v>
                </c:pt>
                <c:pt idx="68">
                  <c:v>159.9183788692977</c:v>
                </c:pt>
                <c:pt idx="69">
                  <c:v>162.96909741792513</c:v>
                </c:pt>
                <c:pt idx="70">
                  <c:v>174.87180913275259</c:v>
                </c:pt>
                <c:pt idx="71">
                  <c:v>178.07236190804414</c:v>
                </c:pt>
                <c:pt idx="72">
                  <c:v>179.99571627044674</c:v>
                </c:pt>
                <c:pt idx="73">
                  <c:v>176.06900608968351</c:v>
                </c:pt>
                <c:pt idx="74">
                  <c:v>168.51131675696951</c:v>
                </c:pt>
                <c:pt idx="75">
                  <c:v>170.16587605730604</c:v>
                </c:pt>
                <c:pt idx="76">
                  <c:v>169.64170430464134</c:v>
                </c:pt>
                <c:pt idx="77">
                  <c:v>168.22037930715612</c:v>
                </c:pt>
                <c:pt idx="78">
                  <c:v>172.66830259948921</c:v>
                </c:pt>
                <c:pt idx="79">
                  <c:v>182.99846275822412</c:v>
                </c:pt>
                <c:pt idx="80">
                  <c:v>194.18529065523586</c:v>
                </c:pt>
                <c:pt idx="81">
                  <c:v>204.99676528205106</c:v>
                </c:pt>
                <c:pt idx="82">
                  <c:v>212.86415679435791</c:v>
                </c:pt>
                <c:pt idx="83">
                  <c:v>223.3098879283188</c:v>
                </c:pt>
                <c:pt idx="84">
                  <c:v>231.33532663195527</c:v>
                </c:pt>
                <c:pt idx="85">
                  <c:v>237.92472647018465</c:v>
                </c:pt>
                <c:pt idx="86">
                  <c:v>231.97834085171851</c:v>
                </c:pt>
                <c:pt idx="87">
                  <c:v>234.87584906892647</c:v>
                </c:pt>
                <c:pt idx="88">
                  <c:v>231.60393616435465</c:v>
                </c:pt>
                <c:pt idx="89">
                  <c:v>233.42530361709092</c:v>
                </c:pt>
                <c:pt idx="90">
                  <c:v>231.24568964733797</c:v>
                </c:pt>
                <c:pt idx="91">
                  <c:v>230.60934488556825</c:v>
                </c:pt>
                <c:pt idx="92">
                  <c:v>225.08913680020703</c:v>
                </c:pt>
                <c:pt idx="93">
                  <c:v>215.8403686116967</c:v>
                </c:pt>
                <c:pt idx="94">
                  <c:v>216.43287362090223</c:v>
                </c:pt>
                <c:pt idx="95">
                  <c:v>210.75510863050846</c:v>
                </c:pt>
                <c:pt idx="96">
                  <c:v>212.81501755691392</c:v>
                </c:pt>
                <c:pt idx="97">
                  <c:v>215.62898507068039</c:v>
                </c:pt>
                <c:pt idx="98">
                  <c:v>215.98711526790046</c:v>
                </c:pt>
                <c:pt idx="99">
                  <c:v>212.98358695556476</c:v>
                </c:pt>
                <c:pt idx="100">
                  <c:v>204.69276344161401</c:v>
                </c:pt>
                <c:pt idx="101">
                  <c:v>200.41653107667142</c:v>
                </c:pt>
                <c:pt idx="102">
                  <c:v>212.92501163125024</c:v>
                </c:pt>
                <c:pt idx="103">
                  <c:v>212.54785754864949</c:v>
                </c:pt>
                <c:pt idx="104">
                  <c:v>215.73779935772805</c:v>
                </c:pt>
                <c:pt idx="105">
                  <c:v>214.50136362741875</c:v>
                </c:pt>
                <c:pt idx="106">
                  <c:v>211.97440229163465</c:v>
                </c:pt>
                <c:pt idx="107">
                  <c:v>210.77527436940179</c:v>
                </c:pt>
                <c:pt idx="108">
                  <c:v>212.90526280402881</c:v>
                </c:pt>
                <c:pt idx="109">
                  <c:v>212.62153551477394</c:v>
                </c:pt>
                <c:pt idx="110">
                  <c:v>214.84685472790855</c:v>
                </c:pt>
                <c:pt idx="111">
                  <c:v>216.8724589960309</c:v>
                </c:pt>
                <c:pt idx="112">
                  <c:v>214.61604099181937</c:v>
                </c:pt>
                <c:pt idx="113">
                  <c:v>211.91157734736245</c:v>
                </c:pt>
                <c:pt idx="114">
                  <c:v>207.46998722510668</c:v>
                </c:pt>
                <c:pt idx="115">
                  <c:v>204.52612522454928</c:v>
                </c:pt>
                <c:pt idx="116">
                  <c:v>203.74640150740555</c:v>
                </c:pt>
                <c:pt idx="117">
                  <c:v>206.56067370299274</c:v>
                </c:pt>
                <c:pt idx="118">
                  <c:v>205.72104016383116</c:v>
                </c:pt>
                <c:pt idx="119">
                  <c:v>206.15462724485798</c:v>
                </c:pt>
                <c:pt idx="120">
                  <c:v>203.20706999241483</c:v>
                </c:pt>
                <c:pt idx="121">
                  <c:v>208.6047748859753</c:v>
                </c:pt>
                <c:pt idx="122">
                  <c:v>213.78748687887818</c:v>
                </c:pt>
                <c:pt idx="123">
                  <c:v>211.5119183464804</c:v>
                </c:pt>
                <c:pt idx="124" formatCode="0.00">
                  <c:v>210.40150620716332</c:v>
                </c:pt>
                <c:pt idx="125" formatCode="0.00">
                  <c:v>208.90641770817152</c:v>
                </c:pt>
                <c:pt idx="126" formatCode="0.00">
                  <c:v>204.27676048571527</c:v>
                </c:pt>
                <c:pt idx="127" formatCode="0.00">
                  <c:v>198.26173644977288</c:v>
                </c:pt>
                <c:pt idx="128" formatCode="0.00">
                  <c:v>192.67049902167247</c:v>
                </c:pt>
                <c:pt idx="129" formatCode="0.00">
                  <c:v>192.74343264636724</c:v>
                </c:pt>
                <c:pt idx="130" formatCode="0.00">
                  <c:v>191.83527323330182</c:v>
                </c:pt>
                <c:pt idx="131" formatCode="0.00">
                  <c:v>188.62519153930987</c:v>
                </c:pt>
              </c:numCache>
            </c:numRef>
          </c:val>
          <c:smooth val="0"/>
        </c:ser>
        <c:ser>
          <c:idx val="1"/>
          <c:order val="1"/>
          <c:tx>
            <c:strRef>
              <c:f>Sheet1!$C$1</c:f>
              <c:strCache>
                <c:ptCount val="1"/>
                <c:pt idx="0">
                  <c:v>cereals</c:v>
                </c:pt>
              </c:strCache>
            </c:strRef>
          </c:tx>
          <c:spPr>
            <a:ln>
              <a:solidFill>
                <a:schemeClr val="accent3">
                  <a:lumMod val="75000"/>
                </a:schemeClr>
              </a:solidFill>
            </a:ln>
          </c:spPr>
          <c:marker>
            <c:symbol val="none"/>
          </c:marker>
          <c:cat>
            <c:strRef>
              <c:f>Sheet1!$A$2:$A$133</c:f>
              <c:strCache>
                <c:ptCount val="132"/>
                <c:pt idx="0">
                  <c:v>1/2004</c:v>
                </c:pt>
                <c:pt idx="1">
                  <c:v>2/2004</c:v>
                </c:pt>
                <c:pt idx="2">
                  <c:v>3/2004</c:v>
                </c:pt>
                <c:pt idx="3">
                  <c:v>4/2004</c:v>
                </c:pt>
                <c:pt idx="4">
                  <c:v>5/2004</c:v>
                </c:pt>
                <c:pt idx="5">
                  <c:v>6/2004</c:v>
                </c:pt>
                <c:pt idx="6">
                  <c:v>7/2004</c:v>
                </c:pt>
                <c:pt idx="7">
                  <c:v>8/2004</c:v>
                </c:pt>
                <c:pt idx="8">
                  <c:v>9/2004</c:v>
                </c:pt>
                <c:pt idx="9">
                  <c:v>10/2004</c:v>
                </c:pt>
                <c:pt idx="10">
                  <c:v>11/2004</c:v>
                </c:pt>
                <c:pt idx="11">
                  <c:v>12/2004</c:v>
                </c:pt>
                <c:pt idx="12">
                  <c:v>1/2005</c:v>
                </c:pt>
                <c:pt idx="13">
                  <c:v>2/2005</c:v>
                </c:pt>
                <c:pt idx="14">
                  <c:v>3/2005</c:v>
                </c:pt>
                <c:pt idx="15">
                  <c:v>4/2005</c:v>
                </c:pt>
                <c:pt idx="16">
                  <c:v>5/2005</c:v>
                </c:pt>
                <c:pt idx="17">
                  <c:v>6/2005</c:v>
                </c:pt>
                <c:pt idx="18">
                  <c:v>7/2005</c:v>
                </c:pt>
                <c:pt idx="19">
                  <c:v>8/2005</c:v>
                </c:pt>
                <c:pt idx="20">
                  <c:v>9/2005</c:v>
                </c:pt>
                <c:pt idx="21">
                  <c:v>10/2005</c:v>
                </c:pt>
                <c:pt idx="22">
                  <c:v>11/2005</c:v>
                </c:pt>
                <c:pt idx="23">
                  <c:v>12/2005</c:v>
                </c:pt>
                <c:pt idx="24">
                  <c:v>1/2006</c:v>
                </c:pt>
                <c:pt idx="25">
                  <c:v>2/2006</c:v>
                </c:pt>
                <c:pt idx="26">
                  <c:v>3/2006</c:v>
                </c:pt>
                <c:pt idx="27">
                  <c:v>4/2006</c:v>
                </c:pt>
                <c:pt idx="28">
                  <c:v>5/2006</c:v>
                </c:pt>
                <c:pt idx="29">
                  <c:v>6/2006</c:v>
                </c:pt>
                <c:pt idx="30">
                  <c:v>7/2006</c:v>
                </c:pt>
                <c:pt idx="31">
                  <c:v>8/2006</c:v>
                </c:pt>
                <c:pt idx="32">
                  <c:v>9/2006</c:v>
                </c:pt>
                <c:pt idx="33">
                  <c:v>10/2006</c:v>
                </c:pt>
                <c:pt idx="34">
                  <c:v>11/2006</c:v>
                </c:pt>
                <c:pt idx="35">
                  <c:v>12/2006</c:v>
                </c:pt>
                <c:pt idx="36">
                  <c:v>1/2007</c:v>
                </c:pt>
                <c:pt idx="37">
                  <c:v>2/2007</c:v>
                </c:pt>
                <c:pt idx="38">
                  <c:v>3/2007</c:v>
                </c:pt>
                <c:pt idx="39">
                  <c:v>4/2007</c:v>
                </c:pt>
                <c:pt idx="40">
                  <c:v>5/2007</c:v>
                </c:pt>
                <c:pt idx="41">
                  <c:v>6/2007</c:v>
                </c:pt>
                <c:pt idx="42">
                  <c:v>7/2007</c:v>
                </c:pt>
                <c:pt idx="43">
                  <c:v>8/2007</c:v>
                </c:pt>
                <c:pt idx="44">
                  <c:v>9/2007</c:v>
                </c:pt>
                <c:pt idx="45">
                  <c:v>10/2007</c:v>
                </c:pt>
                <c:pt idx="46">
                  <c:v>11/2007</c:v>
                </c:pt>
                <c:pt idx="47">
                  <c:v>12/2007</c:v>
                </c:pt>
                <c:pt idx="48">
                  <c:v>1/2008</c:v>
                </c:pt>
                <c:pt idx="49">
                  <c:v>2/2008</c:v>
                </c:pt>
                <c:pt idx="50">
                  <c:v>3/2008</c:v>
                </c:pt>
                <c:pt idx="51">
                  <c:v>4/2008</c:v>
                </c:pt>
                <c:pt idx="52">
                  <c:v>5/2008</c:v>
                </c:pt>
                <c:pt idx="53">
                  <c:v>6/2008</c:v>
                </c:pt>
                <c:pt idx="54">
                  <c:v>7/2008</c:v>
                </c:pt>
                <c:pt idx="55">
                  <c:v>8/2008</c:v>
                </c:pt>
                <c:pt idx="56">
                  <c:v>9/2008</c:v>
                </c:pt>
                <c:pt idx="57">
                  <c:v>10/2008</c:v>
                </c:pt>
                <c:pt idx="58">
                  <c:v>11/2008</c:v>
                </c:pt>
                <c:pt idx="59">
                  <c:v>12/2008</c:v>
                </c:pt>
                <c:pt idx="60">
                  <c:v>1/2009</c:v>
                </c:pt>
                <c:pt idx="61">
                  <c:v>2/2009</c:v>
                </c:pt>
                <c:pt idx="62">
                  <c:v>3/2009</c:v>
                </c:pt>
                <c:pt idx="63">
                  <c:v>4/2009</c:v>
                </c:pt>
                <c:pt idx="64">
                  <c:v>5/2009</c:v>
                </c:pt>
                <c:pt idx="65">
                  <c:v>6/2009</c:v>
                </c:pt>
                <c:pt idx="66">
                  <c:v>7/2009</c:v>
                </c:pt>
                <c:pt idx="67">
                  <c:v>8/2009</c:v>
                </c:pt>
                <c:pt idx="68">
                  <c:v>9/2009</c:v>
                </c:pt>
                <c:pt idx="69">
                  <c:v>10/2009</c:v>
                </c:pt>
                <c:pt idx="70">
                  <c:v>11/2009</c:v>
                </c:pt>
                <c:pt idx="71">
                  <c:v>12/2009</c:v>
                </c:pt>
                <c:pt idx="72">
                  <c:v>1/2010</c:v>
                </c:pt>
                <c:pt idx="73">
                  <c:v>2/2010</c:v>
                </c:pt>
                <c:pt idx="74">
                  <c:v>3/2010</c:v>
                </c:pt>
                <c:pt idx="75">
                  <c:v>4/2010</c:v>
                </c:pt>
                <c:pt idx="76">
                  <c:v>5/2010</c:v>
                </c:pt>
                <c:pt idx="77">
                  <c:v>6/2010</c:v>
                </c:pt>
                <c:pt idx="78">
                  <c:v>7/2010</c:v>
                </c:pt>
                <c:pt idx="79">
                  <c:v>8/2010</c:v>
                </c:pt>
                <c:pt idx="80">
                  <c:v>9/2010</c:v>
                </c:pt>
                <c:pt idx="81">
                  <c:v>10/2010</c:v>
                </c:pt>
                <c:pt idx="82">
                  <c:v>11/2010</c:v>
                </c:pt>
                <c:pt idx="83">
                  <c:v>12/2010</c:v>
                </c:pt>
                <c:pt idx="84">
                  <c:v>1/2011</c:v>
                </c:pt>
                <c:pt idx="85">
                  <c:v>2/2011</c:v>
                </c:pt>
                <c:pt idx="86">
                  <c:v>3/2011</c:v>
                </c:pt>
                <c:pt idx="87">
                  <c:v>4/2011</c:v>
                </c:pt>
                <c:pt idx="88">
                  <c:v>5/2011</c:v>
                </c:pt>
                <c:pt idx="89">
                  <c:v>6/2011</c:v>
                </c:pt>
                <c:pt idx="90">
                  <c:v>7/2011</c:v>
                </c:pt>
                <c:pt idx="91">
                  <c:v>8/2011</c:v>
                </c:pt>
                <c:pt idx="92">
                  <c:v>9/2011</c:v>
                </c:pt>
                <c:pt idx="93">
                  <c:v>10/2011</c:v>
                </c:pt>
                <c:pt idx="94">
                  <c:v>11/2011</c:v>
                </c:pt>
                <c:pt idx="95">
                  <c:v>12/2011</c:v>
                </c:pt>
                <c:pt idx="96">
                  <c:v>1/2012</c:v>
                </c:pt>
                <c:pt idx="97">
                  <c:v>2/2012</c:v>
                </c:pt>
                <c:pt idx="98">
                  <c:v>3/2012</c:v>
                </c:pt>
                <c:pt idx="99">
                  <c:v>4/2012</c:v>
                </c:pt>
                <c:pt idx="100">
                  <c:v>5/2012</c:v>
                </c:pt>
                <c:pt idx="101">
                  <c:v>6/2012</c:v>
                </c:pt>
                <c:pt idx="102">
                  <c:v>7/2012</c:v>
                </c:pt>
                <c:pt idx="103">
                  <c:v>8/2012</c:v>
                </c:pt>
                <c:pt idx="104">
                  <c:v>9/2012</c:v>
                </c:pt>
                <c:pt idx="105">
                  <c:v>10/2012</c:v>
                </c:pt>
                <c:pt idx="106">
                  <c:v>11/2012</c:v>
                </c:pt>
                <c:pt idx="107">
                  <c:v>12/2012</c:v>
                </c:pt>
                <c:pt idx="108">
                  <c:v>1/2013</c:v>
                </c:pt>
                <c:pt idx="109">
                  <c:v>2/2013</c:v>
                </c:pt>
                <c:pt idx="110">
                  <c:v>3/2013</c:v>
                </c:pt>
                <c:pt idx="111">
                  <c:v>4/2013</c:v>
                </c:pt>
                <c:pt idx="112">
                  <c:v>5/2013</c:v>
                </c:pt>
                <c:pt idx="113">
                  <c:v>6/2013</c:v>
                </c:pt>
                <c:pt idx="114">
                  <c:v>7/2013</c:v>
                </c:pt>
                <c:pt idx="115">
                  <c:v>8/2013</c:v>
                </c:pt>
                <c:pt idx="116">
                  <c:v>9/2013</c:v>
                </c:pt>
                <c:pt idx="117">
                  <c:v>10/2013</c:v>
                </c:pt>
                <c:pt idx="118">
                  <c:v>11/2013</c:v>
                </c:pt>
                <c:pt idx="119">
                  <c:v>12/2013</c:v>
                </c:pt>
                <c:pt idx="120">
                  <c:v>1/2014</c:v>
                </c:pt>
                <c:pt idx="121">
                  <c:v>2/2014</c:v>
                </c:pt>
                <c:pt idx="122">
                  <c:v>3/2014</c:v>
                </c:pt>
                <c:pt idx="123">
                  <c:v>4/2014</c:v>
                </c:pt>
                <c:pt idx="124">
                  <c:v>5/2014</c:v>
                </c:pt>
                <c:pt idx="125">
                  <c:v>6/2014</c:v>
                </c:pt>
                <c:pt idx="126">
                  <c:v> 7/2014</c:v>
                </c:pt>
                <c:pt idx="127">
                  <c:v> 8/2014</c:v>
                </c:pt>
                <c:pt idx="128">
                  <c:v>9/2014</c:v>
                </c:pt>
                <c:pt idx="129">
                  <c:v> 10/2014</c:v>
                </c:pt>
                <c:pt idx="130">
                  <c:v> 11/2014</c:v>
                </c:pt>
                <c:pt idx="131">
                  <c:v> 12/2014</c:v>
                </c:pt>
              </c:strCache>
            </c:strRef>
          </c:cat>
          <c:val>
            <c:numRef>
              <c:f>Sheet1!$C$2:$C$133</c:f>
              <c:numCache>
                <c:formatCode>0.0</c:formatCode>
                <c:ptCount val="132"/>
                <c:pt idx="0">
                  <c:v>108.06599875182502</c:v>
                </c:pt>
                <c:pt idx="1">
                  <c:v>110.66994838082267</c:v>
                </c:pt>
                <c:pt idx="2">
                  <c:v>114.8060624669781</c:v>
                </c:pt>
                <c:pt idx="3">
                  <c:v>117.71997767790225</c:v>
                </c:pt>
                <c:pt idx="4">
                  <c:v>115.44857185006353</c:v>
                </c:pt>
                <c:pt idx="5">
                  <c:v>111.73489319613547</c:v>
                </c:pt>
                <c:pt idx="6">
                  <c:v>103.12208866275577</c:v>
                </c:pt>
                <c:pt idx="7">
                  <c:v>100.61472799336126</c:v>
                </c:pt>
                <c:pt idx="8">
                  <c:v>101.7136932881583</c:v>
                </c:pt>
                <c:pt idx="9">
                  <c:v>100.68709130474834</c:v>
                </c:pt>
                <c:pt idx="10">
                  <c:v>102.15381056677111</c:v>
                </c:pt>
                <c:pt idx="11">
                  <c:v>103.07790023929495</c:v>
                </c:pt>
                <c:pt idx="12">
                  <c:v>104.12834091536153</c:v>
                </c:pt>
                <c:pt idx="13">
                  <c:v>102.57230563439397</c:v>
                </c:pt>
                <c:pt idx="14">
                  <c:v>105.11984187063072</c:v>
                </c:pt>
                <c:pt idx="15">
                  <c:v>100.72344397308299</c:v>
                </c:pt>
                <c:pt idx="16">
                  <c:v>99.762321262206854</c:v>
                </c:pt>
                <c:pt idx="17">
                  <c:v>101.83684835642332</c:v>
                </c:pt>
                <c:pt idx="18">
                  <c:v>103.0492783987734</c:v>
                </c:pt>
                <c:pt idx="19">
                  <c:v>101.7884858833561</c:v>
                </c:pt>
                <c:pt idx="20">
                  <c:v>104.68054891071921</c:v>
                </c:pt>
                <c:pt idx="21">
                  <c:v>107.11269540045043</c:v>
                </c:pt>
                <c:pt idx="22">
                  <c:v>104.6989104908541</c:v>
                </c:pt>
                <c:pt idx="23">
                  <c:v>107.09321647639059</c:v>
                </c:pt>
                <c:pt idx="24">
                  <c:v>107.85426013066595</c:v>
                </c:pt>
                <c:pt idx="25">
                  <c:v>111.56694204469696</c:v>
                </c:pt>
                <c:pt idx="26">
                  <c:v>110.13143441319514</c:v>
                </c:pt>
                <c:pt idx="27">
                  <c:v>112.17230354785917</c:v>
                </c:pt>
                <c:pt idx="28">
                  <c:v>116.40805323215682</c:v>
                </c:pt>
                <c:pt idx="29">
                  <c:v>115.77179594981155</c:v>
                </c:pt>
                <c:pt idx="30">
                  <c:v>120.08568043943519</c:v>
                </c:pt>
                <c:pt idx="31">
                  <c:v>118.40683684412153</c:v>
                </c:pt>
                <c:pt idx="32">
                  <c:v>123.04233891886147</c:v>
                </c:pt>
                <c:pt idx="33">
                  <c:v>135.71566732164445</c:v>
                </c:pt>
                <c:pt idx="34">
                  <c:v>144.54603526914374</c:v>
                </c:pt>
                <c:pt idx="35">
                  <c:v>144.15192447631054</c:v>
                </c:pt>
                <c:pt idx="36">
                  <c:v>143.97962263411642</c:v>
                </c:pt>
                <c:pt idx="37">
                  <c:v>149.51938827698723</c:v>
                </c:pt>
                <c:pt idx="38">
                  <c:v>148.20661297090629</c:v>
                </c:pt>
                <c:pt idx="39">
                  <c:v>144.49879684797833</c:v>
                </c:pt>
                <c:pt idx="40">
                  <c:v>146.4889861128417</c:v>
                </c:pt>
                <c:pt idx="41">
                  <c:v>155.17135139779455</c:v>
                </c:pt>
                <c:pt idx="42">
                  <c:v>155.21781938257939</c:v>
                </c:pt>
                <c:pt idx="43">
                  <c:v>165.81404032306273</c:v>
                </c:pt>
                <c:pt idx="44">
                  <c:v>187.73965766970707</c:v>
                </c:pt>
                <c:pt idx="45">
                  <c:v>193.93330591330133</c:v>
                </c:pt>
                <c:pt idx="46">
                  <c:v>196.48145396722362</c:v>
                </c:pt>
                <c:pt idx="47">
                  <c:v>215.77176583406242</c:v>
                </c:pt>
                <c:pt idx="48">
                  <c:v>231.28317434793033</c:v>
                </c:pt>
                <c:pt idx="49">
                  <c:v>271.37625374571951</c:v>
                </c:pt>
                <c:pt idx="50">
                  <c:v>271.529921878344</c:v>
                </c:pt>
                <c:pt idx="51">
                  <c:v>274.13433439491234</c:v>
                </c:pt>
                <c:pt idx="52">
                  <c:v>266.80375813048266</c:v>
                </c:pt>
                <c:pt idx="53">
                  <c:v>273.51214389193638</c:v>
                </c:pt>
                <c:pt idx="54">
                  <c:v>256.49047184558526</c:v>
                </c:pt>
                <c:pt idx="55">
                  <c:v>239.36331118484659</c:v>
                </c:pt>
                <c:pt idx="56">
                  <c:v>225.75923455883756</c:v>
                </c:pt>
                <c:pt idx="57">
                  <c:v>190.40445828683585</c:v>
                </c:pt>
                <c:pt idx="58">
                  <c:v>178.16561426292276</c:v>
                </c:pt>
                <c:pt idx="59">
                  <c:v>174.26049729701117</c:v>
                </c:pt>
                <c:pt idx="60">
                  <c:v>184.53411367510989</c:v>
                </c:pt>
                <c:pt idx="61">
                  <c:v>177.29940536445457</c:v>
                </c:pt>
                <c:pt idx="62">
                  <c:v>177.72569685152945</c:v>
                </c:pt>
                <c:pt idx="63">
                  <c:v>178.93159413944949</c:v>
                </c:pt>
                <c:pt idx="64">
                  <c:v>185.46327203182551</c:v>
                </c:pt>
                <c:pt idx="65">
                  <c:v>185.32569987441585</c:v>
                </c:pt>
                <c:pt idx="66">
                  <c:v>167.04864043735782</c:v>
                </c:pt>
                <c:pt idx="67">
                  <c:v>162.01135523148679</c:v>
                </c:pt>
                <c:pt idx="68">
                  <c:v>157.69735415756284</c:v>
                </c:pt>
                <c:pt idx="69">
                  <c:v>166.09979495702345</c:v>
                </c:pt>
                <c:pt idx="70">
                  <c:v>170.90070537926997</c:v>
                </c:pt>
                <c:pt idx="71">
                  <c:v>171.04098720678661</c:v>
                </c:pt>
                <c:pt idx="72">
                  <c:v>170.24224230773203</c:v>
                </c:pt>
                <c:pt idx="73">
                  <c:v>164.17350067296411</c:v>
                </c:pt>
                <c:pt idx="74">
                  <c:v>157.7263959586829</c:v>
                </c:pt>
                <c:pt idx="75">
                  <c:v>154.80266461473462</c:v>
                </c:pt>
                <c:pt idx="76">
                  <c:v>155.08503764351278</c:v>
                </c:pt>
                <c:pt idx="77">
                  <c:v>151.18072511367782</c:v>
                </c:pt>
                <c:pt idx="78">
                  <c:v>163.30580215652401</c:v>
                </c:pt>
                <c:pt idx="79">
                  <c:v>185.22527796669166</c:v>
                </c:pt>
                <c:pt idx="80">
                  <c:v>208.30938262437695</c:v>
                </c:pt>
                <c:pt idx="81">
                  <c:v>219.93047524055467</c:v>
                </c:pt>
                <c:pt idx="82">
                  <c:v>223.3315391477324</c:v>
                </c:pt>
                <c:pt idx="83">
                  <c:v>237.7788059910724</c:v>
                </c:pt>
                <c:pt idx="84">
                  <c:v>244.81039004220668</c:v>
                </c:pt>
                <c:pt idx="85">
                  <c:v>258.60000348311485</c:v>
                </c:pt>
                <c:pt idx="86">
                  <c:v>251.22258443274924</c:v>
                </c:pt>
                <c:pt idx="87">
                  <c:v>265.38086187245403</c:v>
                </c:pt>
                <c:pt idx="88">
                  <c:v>261.25405096199762</c:v>
                </c:pt>
                <c:pt idx="89">
                  <c:v>259.04848689614948</c:v>
                </c:pt>
                <c:pt idx="90">
                  <c:v>247.16303095388807</c:v>
                </c:pt>
                <c:pt idx="91">
                  <c:v>252.38250300440481</c:v>
                </c:pt>
                <c:pt idx="92">
                  <c:v>244.32517534847659</c:v>
                </c:pt>
                <c:pt idx="93">
                  <c:v>231.31334053595211</c:v>
                </c:pt>
                <c:pt idx="94">
                  <c:v>228.84110170504474</c:v>
                </c:pt>
                <c:pt idx="95">
                  <c:v>217.63881312464576</c:v>
                </c:pt>
                <c:pt idx="96">
                  <c:v>222.71152295641969</c:v>
                </c:pt>
                <c:pt idx="97">
                  <c:v>226.30042988939749</c:v>
                </c:pt>
                <c:pt idx="98">
                  <c:v>227.76432730525752</c:v>
                </c:pt>
                <c:pt idx="99">
                  <c:v>223.29749534672345</c:v>
                </c:pt>
                <c:pt idx="100">
                  <c:v>221.26176737451044</c:v>
                </c:pt>
                <c:pt idx="101">
                  <c:v>222.14266077656777</c:v>
                </c:pt>
                <c:pt idx="102">
                  <c:v>260.16301595459674</c:v>
                </c:pt>
                <c:pt idx="103">
                  <c:v>259.93777332212142</c:v>
                </c:pt>
                <c:pt idx="104">
                  <c:v>262.55977230883963</c:v>
                </c:pt>
                <c:pt idx="105">
                  <c:v>259.47191434225141</c:v>
                </c:pt>
                <c:pt idx="106">
                  <c:v>255.58818902056103</c:v>
                </c:pt>
                <c:pt idx="107">
                  <c:v>250.06585533387448</c:v>
                </c:pt>
                <c:pt idx="108">
                  <c:v>244.01318172853701</c:v>
                </c:pt>
                <c:pt idx="109">
                  <c:v>241.08152413208379</c:v>
                </c:pt>
                <c:pt idx="110">
                  <c:v>240.47585036126887</c:v>
                </c:pt>
                <c:pt idx="111">
                  <c:v>230.68648412629366</c:v>
                </c:pt>
                <c:pt idx="112">
                  <c:v>234.83983597563295</c:v>
                </c:pt>
                <c:pt idx="113">
                  <c:v>232.32225386379946</c:v>
                </c:pt>
                <c:pt idx="114">
                  <c:v>222.27085784175716</c:v>
                </c:pt>
                <c:pt idx="115">
                  <c:v>206.77369284327932</c:v>
                </c:pt>
                <c:pt idx="116">
                  <c:v>195.04010606770427</c:v>
                </c:pt>
                <c:pt idx="117">
                  <c:v>196.56680860295648</c:v>
                </c:pt>
                <c:pt idx="118">
                  <c:v>194.31205001718118</c:v>
                </c:pt>
                <c:pt idx="119">
                  <c:v>192.92114067589151</c:v>
                </c:pt>
                <c:pt idx="120">
                  <c:v>191.41937141911603</c:v>
                </c:pt>
                <c:pt idx="121">
                  <c:v>198.59127894900629</c:v>
                </c:pt>
                <c:pt idx="122">
                  <c:v>208.91749222529245</c:v>
                </c:pt>
                <c:pt idx="123">
                  <c:v>209.15090971973794</c:v>
                </c:pt>
                <c:pt idx="124" formatCode="0.00">
                  <c:v>207.04059624541392</c:v>
                </c:pt>
                <c:pt idx="125" formatCode="0.00">
                  <c:v>196.10670480753072</c:v>
                </c:pt>
                <c:pt idx="126" formatCode="0.00">
                  <c:v>185.21150982071492</c:v>
                </c:pt>
                <c:pt idx="127" formatCode="0.00">
                  <c:v>182.54584917191448</c:v>
                </c:pt>
                <c:pt idx="128" formatCode="0.00">
                  <c:v>178.16504598379899</c:v>
                </c:pt>
                <c:pt idx="129" formatCode="0.00">
                  <c:v>178.29738321297043</c:v>
                </c:pt>
                <c:pt idx="130" formatCode="0.00">
                  <c:v>183.16892463666389</c:v>
                </c:pt>
                <c:pt idx="131" formatCode="0.00">
                  <c:v>183.93569482711987</c:v>
                </c:pt>
              </c:numCache>
            </c:numRef>
          </c:val>
          <c:smooth val="0"/>
        </c:ser>
        <c:ser>
          <c:idx val="2"/>
          <c:order val="2"/>
          <c:tx>
            <c:strRef>
              <c:f>Sheet1!$D$1</c:f>
              <c:strCache>
                <c:ptCount val="1"/>
                <c:pt idx="0">
                  <c:v>food 5 years avg.</c:v>
                </c:pt>
              </c:strCache>
            </c:strRef>
          </c:tx>
          <c:spPr>
            <a:ln>
              <a:solidFill>
                <a:schemeClr val="tx1"/>
              </a:solidFill>
              <a:prstDash val="dash"/>
            </a:ln>
          </c:spPr>
          <c:marker>
            <c:symbol val="none"/>
          </c:marker>
          <c:cat>
            <c:strRef>
              <c:f>Sheet1!$A$2:$A$133</c:f>
              <c:strCache>
                <c:ptCount val="132"/>
                <c:pt idx="0">
                  <c:v>1/2004</c:v>
                </c:pt>
                <c:pt idx="1">
                  <c:v>2/2004</c:v>
                </c:pt>
                <c:pt idx="2">
                  <c:v>3/2004</c:v>
                </c:pt>
                <c:pt idx="3">
                  <c:v>4/2004</c:v>
                </c:pt>
                <c:pt idx="4">
                  <c:v>5/2004</c:v>
                </c:pt>
                <c:pt idx="5">
                  <c:v>6/2004</c:v>
                </c:pt>
                <c:pt idx="6">
                  <c:v>7/2004</c:v>
                </c:pt>
                <c:pt idx="7">
                  <c:v>8/2004</c:v>
                </c:pt>
                <c:pt idx="8">
                  <c:v>9/2004</c:v>
                </c:pt>
                <c:pt idx="9">
                  <c:v>10/2004</c:v>
                </c:pt>
                <c:pt idx="10">
                  <c:v>11/2004</c:v>
                </c:pt>
                <c:pt idx="11">
                  <c:v>12/2004</c:v>
                </c:pt>
                <c:pt idx="12">
                  <c:v>1/2005</c:v>
                </c:pt>
                <c:pt idx="13">
                  <c:v>2/2005</c:v>
                </c:pt>
                <c:pt idx="14">
                  <c:v>3/2005</c:v>
                </c:pt>
                <c:pt idx="15">
                  <c:v>4/2005</c:v>
                </c:pt>
                <c:pt idx="16">
                  <c:v>5/2005</c:v>
                </c:pt>
                <c:pt idx="17">
                  <c:v>6/2005</c:v>
                </c:pt>
                <c:pt idx="18">
                  <c:v>7/2005</c:v>
                </c:pt>
                <c:pt idx="19">
                  <c:v>8/2005</c:v>
                </c:pt>
                <c:pt idx="20">
                  <c:v>9/2005</c:v>
                </c:pt>
                <c:pt idx="21">
                  <c:v>10/2005</c:v>
                </c:pt>
                <c:pt idx="22">
                  <c:v>11/2005</c:v>
                </c:pt>
                <c:pt idx="23">
                  <c:v>12/2005</c:v>
                </c:pt>
                <c:pt idx="24">
                  <c:v>1/2006</c:v>
                </c:pt>
                <c:pt idx="25">
                  <c:v>2/2006</c:v>
                </c:pt>
                <c:pt idx="26">
                  <c:v>3/2006</c:v>
                </c:pt>
                <c:pt idx="27">
                  <c:v>4/2006</c:v>
                </c:pt>
                <c:pt idx="28">
                  <c:v>5/2006</c:v>
                </c:pt>
                <c:pt idx="29">
                  <c:v>6/2006</c:v>
                </c:pt>
                <c:pt idx="30">
                  <c:v>7/2006</c:v>
                </c:pt>
                <c:pt idx="31">
                  <c:v>8/2006</c:v>
                </c:pt>
                <c:pt idx="32">
                  <c:v>9/2006</c:v>
                </c:pt>
                <c:pt idx="33">
                  <c:v>10/2006</c:v>
                </c:pt>
                <c:pt idx="34">
                  <c:v>11/2006</c:v>
                </c:pt>
                <c:pt idx="35">
                  <c:v>12/2006</c:v>
                </c:pt>
                <c:pt idx="36">
                  <c:v>1/2007</c:v>
                </c:pt>
                <c:pt idx="37">
                  <c:v>2/2007</c:v>
                </c:pt>
                <c:pt idx="38">
                  <c:v>3/2007</c:v>
                </c:pt>
                <c:pt idx="39">
                  <c:v>4/2007</c:v>
                </c:pt>
                <c:pt idx="40">
                  <c:v>5/2007</c:v>
                </c:pt>
                <c:pt idx="41">
                  <c:v>6/2007</c:v>
                </c:pt>
                <c:pt idx="42">
                  <c:v>7/2007</c:v>
                </c:pt>
                <c:pt idx="43">
                  <c:v>8/2007</c:v>
                </c:pt>
                <c:pt idx="44">
                  <c:v>9/2007</c:v>
                </c:pt>
                <c:pt idx="45">
                  <c:v>10/2007</c:v>
                </c:pt>
                <c:pt idx="46">
                  <c:v>11/2007</c:v>
                </c:pt>
                <c:pt idx="47">
                  <c:v>12/2007</c:v>
                </c:pt>
                <c:pt idx="48">
                  <c:v>1/2008</c:v>
                </c:pt>
                <c:pt idx="49">
                  <c:v>2/2008</c:v>
                </c:pt>
                <c:pt idx="50">
                  <c:v>3/2008</c:v>
                </c:pt>
                <c:pt idx="51">
                  <c:v>4/2008</c:v>
                </c:pt>
                <c:pt idx="52">
                  <c:v>5/2008</c:v>
                </c:pt>
                <c:pt idx="53">
                  <c:v>6/2008</c:v>
                </c:pt>
                <c:pt idx="54">
                  <c:v>7/2008</c:v>
                </c:pt>
                <c:pt idx="55">
                  <c:v>8/2008</c:v>
                </c:pt>
                <c:pt idx="56">
                  <c:v>9/2008</c:v>
                </c:pt>
                <c:pt idx="57">
                  <c:v>10/2008</c:v>
                </c:pt>
                <c:pt idx="58">
                  <c:v>11/2008</c:v>
                </c:pt>
                <c:pt idx="59">
                  <c:v>12/2008</c:v>
                </c:pt>
                <c:pt idx="60">
                  <c:v>1/2009</c:v>
                </c:pt>
                <c:pt idx="61">
                  <c:v>2/2009</c:v>
                </c:pt>
                <c:pt idx="62">
                  <c:v>3/2009</c:v>
                </c:pt>
                <c:pt idx="63">
                  <c:v>4/2009</c:v>
                </c:pt>
                <c:pt idx="64">
                  <c:v>5/2009</c:v>
                </c:pt>
                <c:pt idx="65">
                  <c:v>6/2009</c:v>
                </c:pt>
                <c:pt idx="66">
                  <c:v>7/2009</c:v>
                </c:pt>
                <c:pt idx="67">
                  <c:v>8/2009</c:v>
                </c:pt>
                <c:pt idx="68">
                  <c:v>9/2009</c:v>
                </c:pt>
                <c:pt idx="69">
                  <c:v>10/2009</c:v>
                </c:pt>
                <c:pt idx="70">
                  <c:v>11/2009</c:v>
                </c:pt>
                <c:pt idx="71">
                  <c:v>12/2009</c:v>
                </c:pt>
                <c:pt idx="72">
                  <c:v>1/2010</c:v>
                </c:pt>
                <c:pt idx="73">
                  <c:v>2/2010</c:v>
                </c:pt>
                <c:pt idx="74">
                  <c:v>3/2010</c:v>
                </c:pt>
                <c:pt idx="75">
                  <c:v>4/2010</c:v>
                </c:pt>
                <c:pt idx="76">
                  <c:v>5/2010</c:v>
                </c:pt>
                <c:pt idx="77">
                  <c:v>6/2010</c:v>
                </c:pt>
                <c:pt idx="78">
                  <c:v>7/2010</c:v>
                </c:pt>
                <c:pt idx="79">
                  <c:v>8/2010</c:v>
                </c:pt>
                <c:pt idx="80">
                  <c:v>9/2010</c:v>
                </c:pt>
                <c:pt idx="81">
                  <c:v>10/2010</c:v>
                </c:pt>
                <c:pt idx="82">
                  <c:v>11/2010</c:v>
                </c:pt>
                <c:pt idx="83">
                  <c:v>12/2010</c:v>
                </c:pt>
                <c:pt idx="84">
                  <c:v>1/2011</c:v>
                </c:pt>
                <c:pt idx="85">
                  <c:v>2/2011</c:v>
                </c:pt>
                <c:pt idx="86">
                  <c:v>3/2011</c:v>
                </c:pt>
                <c:pt idx="87">
                  <c:v>4/2011</c:v>
                </c:pt>
                <c:pt idx="88">
                  <c:v>5/2011</c:v>
                </c:pt>
                <c:pt idx="89">
                  <c:v>6/2011</c:v>
                </c:pt>
                <c:pt idx="90">
                  <c:v>7/2011</c:v>
                </c:pt>
                <c:pt idx="91">
                  <c:v>8/2011</c:v>
                </c:pt>
                <c:pt idx="92">
                  <c:v>9/2011</c:v>
                </c:pt>
                <c:pt idx="93">
                  <c:v>10/2011</c:v>
                </c:pt>
                <c:pt idx="94">
                  <c:v>11/2011</c:v>
                </c:pt>
                <c:pt idx="95">
                  <c:v>12/2011</c:v>
                </c:pt>
                <c:pt idx="96">
                  <c:v>1/2012</c:v>
                </c:pt>
                <c:pt idx="97">
                  <c:v>2/2012</c:v>
                </c:pt>
                <c:pt idx="98">
                  <c:v>3/2012</c:v>
                </c:pt>
                <c:pt idx="99">
                  <c:v>4/2012</c:v>
                </c:pt>
                <c:pt idx="100">
                  <c:v>5/2012</c:v>
                </c:pt>
                <c:pt idx="101">
                  <c:v>6/2012</c:v>
                </c:pt>
                <c:pt idx="102">
                  <c:v>7/2012</c:v>
                </c:pt>
                <c:pt idx="103">
                  <c:v>8/2012</c:v>
                </c:pt>
                <c:pt idx="104">
                  <c:v>9/2012</c:v>
                </c:pt>
                <c:pt idx="105">
                  <c:v>10/2012</c:v>
                </c:pt>
                <c:pt idx="106">
                  <c:v>11/2012</c:v>
                </c:pt>
                <c:pt idx="107">
                  <c:v>12/2012</c:v>
                </c:pt>
                <c:pt idx="108">
                  <c:v>1/2013</c:v>
                </c:pt>
                <c:pt idx="109">
                  <c:v>2/2013</c:v>
                </c:pt>
                <c:pt idx="110">
                  <c:v>3/2013</c:v>
                </c:pt>
                <c:pt idx="111">
                  <c:v>4/2013</c:v>
                </c:pt>
                <c:pt idx="112">
                  <c:v>5/2013</c:v>
                </c:pt>
                <c:pt idx="113">
                  <c:v>6/2013</c:v>
                </c:pt>
                <c:pt idx="114">
                  <c:v>7/2013</c:v>
                </c:pt>
                <c:pt idx="115">
                  <c:v>8/2013</c:v>
                </c:pt>
                <c:pt idx="116">
                  <c:v>9/2013</c:v>
                </c:pt>
                <c:pt idx="117">
                  <c:v>10/2013</c:v>
                </c:pt>
                <c:pt idx="118">
                  <c:v>11/2013</c:v>
                </c:pt>
                <c:pt idx="119">
                  <c:v>12/2013</c:v>
                </c:pt>
                <c:pt idx="120">
                  <c:v>1/2014</c:v>
                </c:pt>
                <c:pt idx="121">
                  <c:v>2/2014</c:v>
                </c:pt>
                <c:pt idx="122">
                  <c:v>3/2014</c:v>
                </c:pt>
                <c:pt idx="123">
                  <c:v>4/2014</c:v>
                </c:pt>
                <c:pt idx="124">
                  <c:v>5/2014</c:v>
                </c:pt>
                <c:pt idx="125">
                  <c:v>6/2014</c:v>
                </c:pt>
                <c:pt idx="126">
                  <c:v> 7/2014</c:v>
                </c:pt>
                <c:pt idx="127">
                  <c:v> 8/2014</c:v>
                </c:pt>
                <c:pt idx="128">
                  <c:v>9/2014</c:v>
                </c:pt>
                <c:pt idx="129">
                  <c:v> 10/2014</c:v>
                </c:pt>
                <c:pt idx="130">
                  <c:v> 11/2014</c:v>
                </c:pt>
                <c:pt idx="131">
                  <c:v> 12/2014</c:v>
                </c:pt>
              </c:strCache>
            </c:strRef>
          </c:cat>
          <c:val>
            <c:numRef>
              <c:f>Sheet1!$D$2:$D$133</c:f>
              <c:numCache>
                <c:formatCode>General</c:formatCode>
                <c:ptCount val="132"/>
                <c:pt idx="66" formatCode="0.0">
                  <c:v>204.311338283243</c:v>
                </c:pt>
                <c:pt idx="67" formatCode="0.0">
                  <c:v>204.31133828324297</c:v>
                </c:pt>
                <c:pt idx="68" formatCode="0.0">
                  <c:v>204.31133828324297</c:v>
                </c:pt>
                <c:pt idx="69" formatCode="0.0">
                  <c:v>204.311338283243</c:v>
                </c:pt>
                <c:pt idx="70" formatCode="0.0">
                  <c:v>204.31133828324297</c:v>
                </c:pt>
                <c:pt idx="71" formatCode="0.0">
                  <c:v>204.31133828324297</c:v>
                </c:pt>
                <c:pt idx="72" formatCode="0.0">
                  <c:v>204.31133828324297</c:v>
                </c:pt>
                <c:pt idx="73" formatCode="0.0">
                  <c:v>204.31133828324297</c:v>
                </c:pt>
                <c:pt idx="74" formatCode="0.0">
                  <c:v>204.31133828324297</c:v>
                </c:pt>
                <c:pt idx="75" formatCode="0.0">
                  <c:v>204.31133828324297</c:v>
                </c:pt>
                <c:pt idx="76" formatCode="0.0">
                  <c:v>204.31133828324297</c:v>
                </c:pt>
                <c:pt idx="77" formatCode="0.0">
                  <c:v>204.31133828324297</c:v>
                </c:pt>
                <c:pt idx="78" formatCode="0.0">
                  <c:v>204.31133828324297</c:v>
                </c:pt>
                <c:pt idx="79" formatCode="0.0">
                  <c:v>204.31133828324297</c:v>
                </c:pt>
                <c:pt idx="80" formatCode="0.0">
                  <c:v>204.31133828324297</c:v>
                </c:pt>
                <c:pt idx="81" formatCode="0.0">
                  <c:v>204.31133828324297</c:v>
                </c:pt>
                <c:pt idx="82" formatCode="0.0">
                  <c:v>204.31133828324297</c:v>
                </c:pt>
                <c:pt idx="83" formatCode="0.0">
                  <c:v>204.31133828324297</c:v>
                </c:pt>
                <c:pt idx="84" formatCode="0.0">
                  <c:v>204.31133828324297</c:v>
                </c:pt>
                <c:pt idx="85" formatCode="0.0">
                  <c:v>204.31133828324297</c:v>
                </c:pt>
                <c:pt idx="86" formatCode="0.0">
                  <c:v>204.31133828324297</c:v>
                </c:pt>
                <c:pt idx="87" formatCode="0.0">
                  <c:v>204.31133828324297</c:v>
                </c:pt>
                <c:pt idx="88" formatCode="0.0">
                  <c:v>204.31133828324297</c:v>
                </c:pt>
                <c:pt idx="89" formatCode="0.0">
                  <c:v>204.31133828324297</c:v>
                </c:pt>
                <c:pt idx="90" formatCode="0.0">
                  <c:v>204.31133828324297</c:v>
                </c:pt>
                <c:pt idx="91" formatCode="0.0">
                  <c:v>204.31133828324297</c:v>
                </c:pt>
                <c:pt idx="92" formatCode="0.0">
                  <c:v>204.31133828324297</c:v>
                </c:pt>
                <c:pt idx="93" formatCode="0.0">
                  <c:v>204.31133828324297</c:v>
                </c:pt>
                <c:pt idx="94" formatCode="0.0">
                  <c:v>204.31133828324297</c:v>
                </c:pt>
                <c:pt idx="95" formatCode="0.0">
                  <c:v>204.31133828324297</c:v>
                </c:pt>
                <c:pt idx="96" formatCode="0.0">
                  <c:v>204.31133828324297</c:v>
                </c:pt>
                <c:pt idx="97" formatCode="0.0">
                  <c:v>204.31133828324297</c:v>
                </c:pt>
                <c:pt idx="98" formatCode="0.0">
                  <c:v>204.31133828324297</c:v>
                </c:pt>
                <c:pt idx="99" formatCode="0.0">
                  <c:v>204.31133828324297</c:v>
                </c:pt>
                <c:pt idx="100" formatCode="0.0">
                  <c:v>204.31133828324297</c:v>
                </c:pt>
                <c:pt idx="101" formatCode="0.0">
                  <c:v>204.31133828324297</c:v>
                </c:pt>
                <c:pt idx="102" formatCode="0.0">
                  <c:v>204.31133828324297</c:v>
                </c:pt>
                <c:pt idx="103" formatCode="0.0">
                  <c:v>204.31133828324297</c:v>
                </c:pt>
                <c:pt idx="104" formatCode="0.0">
                  <c:v>204.31133828324297</c:v>
                </c:pt>
                <c:pt idx="105" formatCode="0.0">
                  <c:v>204.31133828324297</c:v>
                </c:pt>
                <c:pt idx="106" formatCode="0.0">
                  <c:v>204.31133828324297</c:v>
                </c:pt>
                <c:pt idx="107" formatCode="0.0">
                  <c:v>204.31133828324297</c:v>
                </c:pt>
                <c:pt idx="108" formatCode="0.0">
                  <c:v>204.31133828324297</c:v>
                </c:pt>
                <c:pt idx="109" formatCode="0.0">
                  <c:v>204.31133828324297</c:v>
                </c:pt>
                <c:pt idx="110" formatCode="0.0">
                  <c:v>204.31133828324297</c:v>
                </c:pt>
                <c:pt idx="111" formatCode="0.0">
                  <c:v>204.31133828324297</c:v>
                </c:pt>
                <c:pt idx="112" formatCode="0.0">
                  <c:v>204.31133828324297</c:v>
                </c:pt>
                <c:pt idx="113" formatCode="0.0">
                  <c:v>204.31133828324297</c:v>
                </c:pt>
                <c:pt idx="114" formatCode="0.0">
                  <c:v>204.31133828324297</c:v>
                </c:pt>
                <c:pt idx="115" formatCode="0.0">
                  <c:v>204.31133828324297</c:v>
                </c:pt>
                <c:pt idx="116" formatCode="0.0">
                  <c:v>204.31133828324297</c:v>
                </c:pt>
                <c:pt idx="117" formatCode="0.0">
                  <c:v>204.31133828324297</c:v>
                </c:pt>
                <c:pt idx="118" formatCode="0.0">
                  <c:v>204.31133828324297</c:v>
                </c:pt>
                <c:pt idx="119" formatCode="0.0">
                  <c:v>204.31133828324297</c:v>
                </c:pt>
                <c:pt idx="120" formatCode="0.0">
                  <c:v>204.31133828324297</c:v>
                </c:pt>
                <c:pt idx="121" formatCode="0.0">
                  <c:v>204.31133828324297</c:v>
                </c:pt>
                <c:pt idx="122" formatCode="0.0">
                  <c:v>204.31133828324297</c:v>
                </c:pt>
                <c:pt idx="123" formatCode="0.0">
                  <c:v>204.31133828324297</c:v>
                </c:pt>
                <c:pt idx="124" formatCode="0.0">
                  <c:v>204.31133828324297</c:v>
                </c:pt>
                <c:pt idx="125" formatCode="0.0">
                  <c:v>204.31133828324297</c:v>
                </c:pt>
                <c:pt idx="126">
                  <c:v>204.3</c:v>
                </c:pt>
                <c:pt idx="127">
                  <c:v>204.3</c:v>
                </c:pt>
                <c:pt idx="128">
                  <c:v>204.3</c:v>
                </c:pt>
                <c:pt idx="129">
                  <c:v>204.3</c:v>
                </c:pt>
                <c:pt idx="130">
                  <c:v>204.3</c:v>
                </c:pt>
                <c:pt idx="131">
                  <c:v>204.3</c:v>
                </c:pt>
              </c:numCache>
            </c:numRef>
          </c:val>
          <c:smooth val="0"/>
        </c:ser>
        <c:ser>
          <c:idx val="3"/>
          <c:order val="3"/>
          <c:tx>
            <c:strRef>
              <c:f>Sheet1!$E$1</c:f>
              <c:strCache>
                <c:ptCount val="1"/>
                <c:pt idx="0">
                  <c:v>cereals 5 years avg.</c:v>
                </c:pt>
              </c:strCache>
            </c:strRef>
          </c:tx>
          <c:spPr>
            <a:ln>
              <a:solidFill>
                <a:schemeClr val="accent3">
                  <a:lumMod val="75000"/>
                </a:schemeClr>
              </a:solidFill>
              <a:prstDash val="dash"/>
            </a:ln>
          </c:spPr>
          <c:marker>
            <c:symbol val="none"/>
          </c:marker>
          <c:cat>
            <c:strRef>
              <c:f>Sheet1!$A$2:$A$133</c:f>
              <c:strCache>
                <c:ptCount val="132"/>
                <c:pt idx="0">
                  <c:v>1/2004</c:v>
                </c:pt>
                <c:pt idx="1">
                  <c:v>2/2004</c:v>
                </c:pt>
                <c:pt idx="2">
                  <c:v>3/2004</c:v>
                </c:pt>
                <c:pt idx="3">
                  <c:v>4/2004</c:v>
                </c:pt>
                <c:pt idx="4">
                  <c:v>5/2004</c:v>
                </c:pt>
                <c:pt idx="5">
                  <c:v>6/2004</c:v>
                </c:pt>
                <c:pt idx="6">
                  <c:v>7/2004</c:v>
                </c:pt>
                <c:pt idx="7">
                  <c:v>8/2004</c:v>
                </c:pt>
                <c:pt idx="8">
                  <c:v>9/2004</c:v>
                </c:pt>
                <c:pt idx="9">
                  <c:v>10/2004</c:v>
                </c:pt>
                <c:pt idx="10">
                  <c:v>11/2004</c:v>
                </c:pt>
                <c:pt idx="11">
                  <c:v>12/2004</c:v>
                </c:pt>
                <c:pt idx="12">
                  <c:v>1/2005</c:v>
                </c:pt>
                <c:pt idx="13">
                  <c:v>2/2005</c:v>
                </c:pt>
                <c:pt idx="14">
                  <c:v>3/2005</c:v>
                </c:pt>
                <c:pt idx="15">
                  <c:v>4/2005</c:v>
                </c:pt>
                <c:pt idx="16">
                  <c:v>5/2005</c:v>
                </c:pt>
                <c:pt idx="17">
                  <c:v>6/2005</c:v>
                </c:pt>
                <c:pt idx="18">
                  <c:v>7/2005</c:v>
                </c:pt>
                <c:pt idx="19">
                  <c:v>8/2005</c:v>
                </c:pt>
                <c:pt idx="20">
                  <c:v>9/2005</c:v>
                </c:pt>
                <c:pt idx="21">
                  <c:v>10/2005</c:v>
                </c:pt>
                <c:pt idx="22">
                  <c:v>11/2005</c:v>
                </c:pt>
                <c:pt idx="23">
                  <c:v>12/2005</c:v>
                </c:pt>
                <c:pt idx="24">
                  <c:v>1/2006</c:v>
                </c:pt>
                <c:pt idx="25">
                  <c:v>2/2006</c:v>
                </c:pt>
                <c:pt idx="26">
                  <c:v>3/2006</c:v>
                </c:pt>
                <c:pt idx="27">
                  <c:v>4/2006</c:v>
                </c:pt>
                <c:pt idx="28">
                  <c:v>5/2006</c:v>
                </c:pt>
                <c:pt idx="29">
                  <c:v>6/2006</c:v>
                </c:pt>
                <c:pt idx="30">
                  <c:v>7/2006</c:v>
                </c:pt>
                <c:pt idx="31">
                  <c:v>8/2006</c:v>
                </c:pt>
                <c:pt idx="32">
                  <c:v>9/2006</c:v>
                </c:pt>
                <c:pt idx="33">
                  <c:v>10/2006</c:v>
                </c:pt>
                <c:pt idx="34">
                  <c:v>11/2006</c:v>
                </c:pt>
                <c:pt idx="35">
                  <c:v>12/2006</c:v>
                </c:pt>
                <c:pt idx="36">
                  <c:v>1/2007</c:v>
                </c:pt>
                <c:pt idx="37">
                  <c:v>2/2007</c:v>
                </c:pt>
                <c:pt idx="38">
                  <c:v>3/2007</c:v>
                </c:pt>
                <c:pt idx="39">
                  <c:v>4/2007</c:v>
                </c:pt>
                <c:pt idx="40">
                  <c:v>5/2007</c:v>
                </c:pt>
                <c:pt idx="41">
                  <c:v>6/2007</c:v>
                </c:pt>
                <c:pt idx="42">
                  <c:v>7/2007</c:v>
                </c:pt>
                <c:pt idx="43">
                  <c:v>8/2007</c:v>
                </c:pt>
                <c:pt idx="44">
                  <c:v>9/2007</c:v>
                </c:pt>
                <c:pt idx="45">
                  <c:v>10/2007</c:v>
                </c:pt>
                <c:pt idx="46">
                  <c:v>11/2007</c:v>
                </c:pt>
                <c:pt idx="47">
                  <c:v>12/2007</c:v>
                </c:pt>
                <c:pt idx="48">
                  <c:v>1/2008</c:v>
                </c:pt>
                <c:pt idx="49">
                  <c:v>2/2008</c:v>
                </c:pt>
                <c:pt idx="50">
                  <c:v>3/2008</c:v>
                </c:pt>
                <c:pt idx="51">
                  <c:v>4/2008</c:v>
                </c:pt>
                <c:pt idx="52">
                  <c:v>5/2008</c:v>
                </c:pt>
                <c:pt idx="53">
                  <c:v>6/2008</c:v>
                </c:pt>
                <c:pt idx="54">
                  <c:v>7/2008</c:v>
                </c:pt>
                <c:pt idx="55">
                  <c:v>8/2008</c:v>
                </c:pt>
                <c:pt idx="56">
                  <c:v>9/2008</c:v>
                </c:pt>
                <c:pt idx="57">
                  <c:v>10/2008</c:v>
                </c:pt>
                <c:pt idx="58">
                  <c:v>11/2008</c:v>
                </c:pt>
                <c:pt idx="59">
                  <c:v>12/2008</c:v>
                </c:pt>
                <c:pt idx="60">
                  <c:v>1/2009</c:v>
                </c:pt>
                <c:pt idx="61">
                  <c:v>2/2009</c:v>
                </c:pt>
                <c:pt idx="62">
                  <c:v>3/2009</c:v>
                </c:pt>
                <c:pt idx="63">
                  <c:v>4/2009</c:v>
                </c:pt>
                <c:pt idx="64">
                  <c:v>5/2009</c:v>
                </c:pt>
                <c:pt idx="65">
                  <c:v>6/2009</c:v>
                </c:pt>
                <c:pt idx="66">
                  <c:v>7/2009</c:v>
                </c:pt>
                <c:pt idx="67">
                  <c:v>8/2009</c:v>
                </c:pt>
                <c:pt idx="68">
                  <c:v>9/2009</c:v>
                </c:pt>
                <c:pt idx="69">
                  <c:v>10/2009</c:v>
                </c:pt>
                <c:pt idx="70">
                  <c:v>11/2009</c:v>
                </c:pt>
                <c:pt idx="71">
                  <c:v>12/2009</c:v>
                </c:pt>
                <c:pt idx="72">
                  <c:v>1/2010</c:v>
                </c:pt>
                <c:pt idx="73">
                  <c:v>2/2010</c:v>
                </c:pt>
                <c:pt idx="74">
                  <c:v>3/2010</c:v>
                </c:pt>
                <c:pt idx="75">
                  <c:v>4/2010</c:v>
                </c:pt>
                <c:pt idx="76">
                  <c:v>5/2010</c:v>
                </c:pt>
                <c:pt idx="77">
                  <c:v>6/2010</c:v>
                </c:pt>
                <c:pt idx="78">
                  <c:v>7/2010</c:v>
                </c:pt>
                <c:pt idx="79">
                  <c:v>8/2010</c:v>
                </c:pt>
                <c:pt idx="80">
                  <c:v>9/2010</c:v>
                </c:pt>
                <c:pt idx="81">
                  <c:v>10/2010</c:v>
                </c:pt>
                <c:pt idx="82">
                  <c:v>11/2010</c:v>
                </c:pt>
                <c:pt idx="83">
                  <c:v>12/2010</c:v>
                </c:pt>
                <c:pt idx="84">
                  <c:v>1/2011</c:v>
                </c:pt>
                <c:pt idx="85">
                  <c:v>2/2011</c:v>
                </c:pt>
                <c:pt idx="86">
                  <c:v>3/2011</c:v>
                </c:pt>
                <c:pt idx="87">
                  <c:v>4/2011</c:v>
                </c:pt>
                <c:pt idx="88">
                  <c:v>5/2011</c:v>
                </c:pt>
                <c:pt idx="89">
                  <c:v>6/2011</c:v>
                </c:pt>
                <c:pt idx="90">
                  <c:v>7/2011</c:v>
                </c:pt>
                <c:pt idx="91">
                  <c:v>8/2011</c:v>
                </c:pt>
                <c:pt idx="92">
                  <c:v>9/2011</c:v>
                </c:pt>
                <c:pt idx="93">
                  <c:v>10/2011</c:v>
                </c:pt>
                <c:pt idx="94">
                  <c:v>11/2011</c:v>
                </c:pt>
                <c:pt idx="95">
                  <c:v>12/2011</c:v>
                </c:pt>
                <c:pt idx="96">
                  <c:v>1/2012</c:v>
                </c:pt>
                <c:pt idx="97">
                  <c:v>2/2012</c:v>
                </c:pt>
                <c:pt idx="98">
                  <c:v>3/2012</c:v>
                </c:pt>
                <c:pt idx="99">
                  <c:v>4/2012</c:v>
                </c:pt>
                <c:pt idx="100">
                  <c:v>5/2012</c:v>
                </c:pt>
                <c:pt idx="101">
                  <c:v>6/2012</c:v>
                </c:pt>
                <c:pt idx="102">
                  <c:v>7/2012</c:v>
                </c:pt>
                <c:pt idx="103">
                  <c:v>8/2012</c:v>
                </c:pt>
                <c:pt idx="104">
                  <c:v>9/2012</c:v>
                </c:pt>
                <c:pt idx="105">
                  <c:v>10/2012</c:v>
                </c:pt>
                <c:pt idx="106">
                  <c:v>11/2012</c:v>
                </c:pt>
                <c:pt idx="107">
                  <c:v>12/2012</c:v>
                </c:pt>
                <c:pt idx="108">
                  <c:v>1/2013</c:v>
                </c:pt>
                <c:pt idx="109">
                  <c:v>2/2013</c:v>
                </c:pt>
                <c:pt idx="110">
                  <c:v>3/2013</c:v>
                </c:pt>
                <c:pt idx="111">
                  <c:v>4/2013</c:v>
                </c:pt>
                <c:pt idx="112">
                  <c:v>5/2013</c:v>
                </c:pt>
                <c:pt idx="113">
                  <c:v>6/2013</c:v>
                </c:pt>
                <c:pt idx="114">
                  <c:v>7/2013</c:v>
                </c:pt>
                <c:pt idx="115">
                  <c:v>8/2013</c:v>
                </c:pt>
                <c:pt idx="116">
                  <c:v>9/2013</c:v>
                </c:pt>
                <c:pt idx="117">
                  <c:v>10/2013</c:v>
                </c:pt>
                <c:pt idx="118">
                  <c:v>11/2013</c:v>
                </c:pt>
                <c:pt idx="119">
                  <c:v>12/2013</c:v>
                </c:pt>
                <c:pt idx="120">
                  <c:v>1/2014</c:v>
                </c:pt>
                <c:pt idx="121">
                  <c:v>2/2014</c:v>
                </c:pt>
                <c:pt idx="122">
                  <c:v>3/2014</c:v>
                </c:pt>
                <c:pt idx="123">
                  <c:v>4/2014</c:v>
                </c:pt>
                <c:pt idx="124">
                  <c:v>5/2014</c:v>
                </c:pt>
                <c:pt idx="125">
                  <c:v>6/2014</c:v>
                </c:pt>
                <c:pt idx="126">
                  <c:v> 7/2014</c:v>
                </c:pt>
                <c:pt idx="127">
                  <c:v> 8/2014</c:v>
                </c:pt>
                <c:pt idx="128">
                  <c:v>9/2014</c:v>
                </c:pt>
                <c:pt idx="129">
                  <c:v> 10/2014</c:v>
                </c:pt>
                <c:pt idx="130">
                  <c:v> 11/2014</c:v>
                </c:pt>
                <c:pt idx="131">
                  <c:v> 12/2014</c:v>
                </c:pt>
              </c:strCache>
            </c:strRef>
          </c:cat>
          <c:val>
            <c:numRef>
              <c:f>Sheet1!$E$2:$E$133</c:f>
              <c:numCache>
                <c:formatCode>General</c:formatCode>
                <c:ptCount val="132"/>
                <c:pt idx="66" formatCode="0.0">
                  <c:v>214.69443154504054</c:v>
                </c:pt>
                <c:pt idx="67" formatCode="0.0">
                  <c:v>214.69443154504054</c:v>
                </c:pt>
                <c:pt idx="68" formatCode="0.0">
                  <c:v>214.69443154504054</c:v>
                </c:pt>
                <c:pt idx="69" formatCode="0.0">
                  <c:v>214.69443154504054</c:v>
                </c:pt>
                <c:pt idx="70" formatCode="0.0">
                  <c:v>214.69443154504054</c:v>
                </c:pt>
                <c:pt idx="71" formatCode="0.0">
                  <c:v>214.69443154504054</c:v>
                </c:pt>
                <c:pt idx="72" formatCode="0.0">
                  <c:v>214.69443154504054</c:v>
                </c:pt>
                <c:pt idx="73" formatCode="0.0">
                  <c:v>214.69443154504054</c:v>
                </c:pt>
                <c:pt idx="74" formatCode="0.0">
                  <c:v>214.69443154504054</c:v>
                </c:pt>
                <c:pt idx="75" formatCode="0.0">
                  <c:v>214.69443154504054</c:v>
                </c:pt>
                <c:pt idx="76" formatCode="0.0">
                  <c:v>214.69443154504054</c:v>
                </c:pt>
                <c:pt idx="77" formatCode="0.0">
                  <c:v>214.69443154504054</c:v>
                </c:pt>
                <c:pt idx="78" formatCode="0.0">
                  <c:v>214.69443154504054</c:v>
                </c:pt>
                <c:pt idx="79" formatCode="0.0">
                  <c:v>214.69443154504054</c:v>
                </c:pt>
                <c:pt idx="80" formatCode="0.0">
                  <c:v>214.69443154504054</c:v>
                </c:pt>
                <c:pt idx="81" formatCode="0.0">
                  <c:v>214.69443154504054</c:v>
                </c:pt>
                <c:pt idx="82" formatCode="0.0">
                  <c:v>214.69443154504054</c:v>
                </c:pt>
                <c:pt idx="83" formatCode="0.0">
                  <c:v>214.69443154504054</c:v>
                </c:pt>
                <c:pt idx="84" formatCode="0.0">
                  <c:v>214.69443154504054</c:v>
                </c:pt>
                <c:pt idx="85" formatCode="0.0">
                  <c:v>214.69443154504054</c:v>
                </c:pt>
                <c:pt idx="86" formatCode="0.0">
                  <c:v>214.69443154504054</c:v>
                </c:pt>
                <c:pt idx="87" formatCode="0.0">
                  <c:v>214.69443154504054</c:v>
                </c:pt>
                <c:pt idx="88" formatCode="0.0">
                  <c:v>214.69443154504054</c:v>
                </c:pt>
                <c:pt idx="89" formatCode="0.0">
                  <c:v>214.69443154504054</c:v>
                </c:pt>
                <c:pt idx="90" formatCode="0.0">
                  <c:v>214.69443154504054</c:v>
                </c:pt>
                <c:pt idx="91" formatCode="0.0">
                  <c:v>214.69443154504054</c:v>
                </c:pt>
                <c:pt idx="92" formatCode="0.0">
                  <c:v>214.69443154504054</c:v>
                </c:pt>
                <c:pt idx="93" formatCode="0.0">
                  <c:v>214.69443154504054</c:v>
                </c:pt>
                <c:pt idx="94" formatCode="0.0">
                  <c:v>214.69443154504054</c:v>
                </c:pt>
                <c:pt idx="95" formatCode="0.0">
                  <c:v>214.69443154504054</c:v>
                </c:pt>
                <c:pt idx="96" formatCode="0.0">
                  <c:v>214.69443154504054</c:v>
                </c:pt>
                <c:pt idx="97" formatCode="0.0">
                  <c:v>214.69443154504054</c:v>
                </c:pt>
                <c:pt idx="98" formatCode="0.0">
                  <c:v>214.69443154504054</c:v>
                </c:pt>
                <c:pt idx="99" formatCode="0.0">
                  <c:v>214.69443154504054</c:v>
                </c:pt>
                <c:pt idx="100" formatCode="0.0">
                  <c:v>214.69443154504054</c:v>
                </c:pt>
                <c:pt idx="101" formatCode="0.0">
                  <c:v>214.69443154504054</c:v>
                </c:pt>
                <c:pt idx="102" formatCode="0.0">
                  <c:v>214.69443154504054</c:v>
                </c:pt>
                <c:pt idx="103" formatCode="0.0">
                  <c:v>214.69443154504054</c:v>
                </c:pt>
                <c:pt idx="104" formatCode="0.0">
                  <c:v>214.69443154504054</c:v>
                </c:pt>
                <c:pt idx="105" formatCode="0.0">
                  <c:v>214.69443154504054</c:v>
                </c:pt>
                <c:pt idx="106" formatCode="0.0">
                  <c:v>214.69443154504054</c:v>
                </c:pt>
                <c:pt idx="107" formatCode="0.0">
                  <c:v>214.69443154504054</c:v>
                </c:pt>
                <c:pt idx="108" formatCode="0.0">
                  <c:v>214.69443154504054</c:v>
                </c:pt>
                <c:pt idx="109" formatCode="0.0">
                  <c:v>214.69443154504054</c:v>
                </c:pt>
                <c:pt idx="110" formatCode="0.0">
                  <c:v>214.69443154504054</c:v>
                </c:pt>
                <c:pt idx="111" formatCode="0.0">
                  <c:v>214.69443154504054</c:v>
                </c:pt>
                <c:pt idx="112" formatCode="0.0">
                  <c:v>214.69443154504054</c:v>
                </c:pt>
                <c:pt idx="113" formatCode="0.0">
                  <c:v>214.69443154504054</c:v>
                </c:pt>
                <c:pt idx="114" formatCode="0.0">
                  <c:v>214.69443154504054</c:v>
                </c:pt>
                <c:pt idx="115" formatCode="0.0">
                  <c:v>214.69443154504054</c:v>
                </c:pt>
                <c:pt idx="116" formatCode="0.0">
                  <c:v>214.69443154504054</c:v>
                </c:pt>
                <c:pt idx="117" formatCode="0.0">
                  <c:v>214.69443154504054</c:v>
                </c:pt>
                <c:pt idx="118" formatCode="0.0">
                  <c:v>214.69443154504054</c:v>
                </c:pt>
                <c:pt idx="119" formatCode="0.0">
                  <c:v>214.69443154504054</c:v>
                </c:pt>
                <c:pt idx="120" formatCode="0.0">
                  <c:v>214.69443154504054</c:v>
                </c:pt>
                <c:pt idx="121" formatCode="0.0">
                  <c:v>214.69443154504054</c:v>
                </c:pt>
                <c:pt idx="122" formatCode="0.0">
                  <c:v>214.69443154504054</c:v>
                </c:pt>
                <c:pt idx="123" formatCode="0.0">
                  <c:v>214.69443154504054</c:v>
                </c:pt>
                <c:pt idx="124" formatCode="0.0">
                  <c:v>214.69443154504054</c:v>
                </c:pt>
                <c:pt idx="125" formatCode="0.0">
                  <c:v>214.69443154504054</c:v>
                </c:pt>
                <c:pt idx="126">
                  <c:v>214.7</c:v>
                </c:pt>
                <c:pt idx="127">
                  <c:v>214.7</c:v>
                </c:pt>
                <c:pt idx="128">
                  <c:v>214.7</c:v>
                </c:pt>
                <c:pt idx="129">
                  <c:v>214.7</c:v>
                </c:pt>
                <c:pt idx="130">
                  <c:v>214.7</c:v>
                </c:pt>
                <c:pt idx="131">
                  <c:v>214.7</c:v>
                </c:pt>
              </c:numCache>
            </c:numRef>
          </c:val>
          <c:smooth val="0"/>
        </c:ser>
        <c:dLbls>
          <c:showLegendKey val="0"/>
          <c:showVal val="0"/>
          <c:showCatName val="0"/>
          <c:showSerName val="0"/>
          <c:showPercent val="0"/>
          <c:showBubbleSize val="0"/>
        </c:dLbls>
        <c:marker val="1"/>
        <c:smooth val="0"/>
        <c:axId val="115712000"/>
        <c:axId val="115713536"/>
      </c:lineChart>
      <c:catAx>
        <c:axId val="115712000"/>
        <c:scaling>
          <c:orientation val="minMax"/>
        </c:scaling>
        <c:delete val="0"/>
        <c:axPos val="b"/>
        <c:majorTickMark val="out"/>
        <c:minorTickMark val="none"/>
        <c:tickLblPos val="nextTo"/>
        <c:txPr>
          <a:bodyPr/>
          <a:lstStyle/>
          <a:p>
            <a:pPr>
              <a:defRPr sz="1200"/>
            </a:pPr>
            <a:endParaRPr lang="en-US"/>
          </a:p>
        </c:txPr>
        <c:crossAx val="115713536"/>
        <c:crosses val="autoZero"/>
        <c:auto val="1"/>
        <c:lblAlgn val="ctr"/>
        <c:lblOffset val="100"/>
        <c:tickLblSkip val="12"/>
        <c:tickMarkSkip val="5"/>
        <c:noMultiLvlLbl val="0"/>
      </c:catAx>
      <c:valAx>
        <c:axId val="115713536"/>
        <c:scaling>
          <c:orientation val="minMax"/>
        </c:scaling>
        <c:delete val="0"/>
        <c:axPos val="l"/>
        <c:majorGridlines/>
        <c:numFmt formatCode="0" sourceLinked="0"/>
        <c:majorTickMark val="out"/>
        <c:minorTickMark val="none"/>
        <c:tickLblPos val="nextTo"/>
        <c:txPr>
          <a:bodyPr/>
          <a:lstStyle/>
          <a:p>
            <a:pPr>
              <a:defRPr sz="1400"/>
            </a:pPr>
            <a:endParaRPr lang="en-US"/>
          </a:p>
        </c:txPr>
        <c:crossAx val="115712000"/>
        <c:crosses val="autoZero"/>
        <c:crossBetween val="between"/>
      </c:valAx>
    </c:plotArea>
    <c:legend>
      <c:legendPos val="b"/>
      <c:layout>
        <c:manualLayout>
          <c:xMode val="edge"/>
          <c:yMode val="edge"/>
          <c:x val="6.1006289308176094E-2"/>
          <c:y val="0.74748386649261478"/>
          <c:w val="0.9"/>
          <c:h val="4.8204337703016437E-2"/>
        </c:manualLayout>
      </c:layout>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2973139429478533"/>
          <c:y val="8.9628411915439049E-2"/>
          <c:w val="0.82291352269413465"/>
          <c:h val="0.69646609293756689"/>
        </c:manualLayout>
      </c:layout>
      <c:lineChart>
        <c:grouping val="standard"/>
        <c:varyColors val="0"/>
        <c:ser>
          <c:idx val="0"/>
          <c:order val="0"/>
          <c:tx>
            <c:strRef>
              <c:f>Sheet1!$D$2:$D$3</c:f>
              <c:strCache>
                <c:ptCount val="1"/>
                <c:pt idx="0">
                  <c:v>Consumption</c:v>
                </c:pt>
              </c:strCache>
            </c:strRef>
          </c:tx>
          <c:marker>
            <c:symbol val="none"/>
          </c:marker>
          <c:cat>
            <c:strRef>
              <c:f>Sheet1!$A$4:$A$24</c:f>
              <c:strCache>
                <c:ptCount val="10"/>
                <c:pt idx="0">
                  <c:v>06</c:v>
                </c:pt>
                <c:pt idx="1">
                  <c:v>07</c:v>
                </c:pt>
                <c:pt idx="2">
                  <c:v>08</c:v>
                </c:pt>
                <c:pt idx="3">
                  <c:v>09</c:v>
                </c:pt>
                <c:pt idx="4">
                  <c:v>10</c:v>
                </c:pt>
                <c:pt idx="5">
                  <c:v>11</c:v>
                </c:pt>
                <c:pt idx="6">
                  <c:v>12</c:v>
                </c:pt>
                <c:pt idx="7">
                  <c:v>13</c:v>
                </c:pt>
                <c:pt idx="8">
                  <c:v>14S</c:v>
                </c:pt>
                <c:pt idx="9">
                  <c:v>15P</c:v>
                </c:pt>
              </c:strCache>
            </c:strRef>
          </c:cat>
          <c:val>
            <c:numRef>
              <c:f>Sheet1!$D$4:$D$24</c:f>
              <c:numCache>
                <c:formatCode>_-* #,##0_-;\-* #,##0_-;_-* "-"??_-;_-@_-</c:formatCode>
                <c:ptCount val="10"/>
                <c:pt idx="0">
                  <c:v>2032</c:v>
                </c:pt>
                <c:pt idx="1">
                  <c:v>2048</c:v>
                </c:pt>
                <c:pt idx="2">
                  <c:v>2101</c:v>
                </c:pt>
                <c:pt idx="3">
                  <c:v>2158</c:v>
                </c:pt>
                <c:pt idx="4" formatCode="General">
                  <c:v>2204.79</c:v>
                </c:pt>
                <c:pt idx="5" formatCode="General">
                  <c:v>2231.35</c:v>
                </c:pt>
                <c:pt idx="6" formatCode="General">
                  <c:v>2312</c:v>
                </c:pt>
                <c:pt idx="7" formatCode="General">
                  <c:v>2285</c:v>
                </c:pt>
                <c:pt idx="8" formatCode="General">
                  <c:v>2418</c:v>
                </c:pt>
                <c:pt idx="9" formatCode="General">
                  <c:v>2442</c:v>
                </c:pt>
              </c:numCache>
            </c:numRef>
          </c:val>
          <c:smooth val="0"/>
        </c:ser>
        <c:ser>
          <c:idx val="1"/>
          <c:order val="1"/>
          <c:tx>
            <c:strRef>
              <c:f>Sheet1!$E$2:$E$3</c:f>
              <c:strCache>
                <c:ptCount val="1"/>
                <c:pt idx="0">
                  <c:v>Production</c:v>
                </c:pt>
              </c:strCache>
            </c:strRef>
          </c:tx>
          <c:spPr>
            <a:ln>
              <a:solidFill>
                <a:schemeClr val="tx1"/>
              </a:solidFill>
            </a:ln>
          </c:spPr>
          <c:marker>
            <c:symbol val="none"/>
          </c:marker>
          <c:cat>
            <c:strRef>
              <c:f>Sheet1!$A$4:$A$24</c:f>
              <c:strCache>
                <c:ptCount val="10"/>
                <c:pt idx="0">
                  <c:v>06</c:v>
                </c:pt>
                <c:pt idx="1">
                  <c:v>07</c:v>
                </c:pt>
                <c:pt idx="2">
                  <c:v>08</c:v>
                </c:pt>
                <c:pt idx="3">
                  <c:v>09</c:v>
                </c:pt>
                <c:pt idx="4">
                  <c:v>10</c:v>
                </c:pt>
                <c:pt idx="5">
                  <c:v>11</c:v>
                </c:pt>
                <c:pt idx="6">
                  <c:v>12</c:v>
                </c:pt>
                <c:pt idx="7">
                  <c:v>13</c:v>
                </c:pt>
                <c:pt idx="8">
                  <c:v>14S</c:v>
                </c:pt>
                <c:pt idx="9">
                  <c:v>15P</c:v>
                </c:pt>
              </c:strCache>
            </c:strRef>
          </c:cat>
          <c:val>
            <c:numRef>
              <c:f>Sheet1!$E$4:$E$24</c:f>
              <c:numCache>
                <c:formatCode>_-* #,##0_-;\-* #,##0_-;_-* "-"??_-;_-@_-</c:formatCode>
                <c:ptCount val="10"/>
                <c:pt idx="0">
                  <c:v>2017</c:v>
                </c:pt>
                <c:pt idx="1">
                  <c:v>2001</c:v>
                </c:pt>
                <c:pt idx="2">
                  <c:v>2123</c:v>
                </c:pt>
                <c:pt idx="3" formatCode="0.0">
                  <c:v>2242</c:v>
                </c:pt>
                <c:pt idx="4" formatCode="General">
                  <c:v>2243.83</c:v>
                </c:pt>
                <c:pt idx="5" formatCode="General">
                  <c:v>2200.81</c:v>
                </c:pt>
                <c:pt idx="6" formatCode="General">
                  <c:v>2319</c:v>
                </c:pt>
                <c:pt idx="7" formatCode="General">
                  <c:v>2267</c:v>
                </c:pt>
                <c:pt idx="8" formatCode="General">
                  <c:v>2464</c:v>
                </c:pt>
                <c:pt idx="9" formatCode="General">
                  <c:v>2461</c:v>
                </c:pt>
              </c:numCache>
            </c:numRef>
          </c:val>
          <c:smooth val="0"/>
        </c:ser>
        <c:dLbls>
          <c:showLegendKey val="0"/>
          <c:showVal val="0"/>
          <c:showCatName val="0"/>
          <c:showSerName val="0"/>
          <c:showPercent val="0"/>
          <c:showBubbleSize val="0"/>
        </c:dLbls>
        <c:marker val="1"/>
        <c:smooth val="0"/>
        <c:axId val="115651712"/>
        <c:axId val="115653248"/>
      </c:lineChart>
      <c:catAx>
        <c:axId val="115651712"/>
        <c:scaling>
          <c:orientation val="minMax"/>
        </c:scaling>
        <c:delete val="0"/>
        <c:axPos val="b"/>
        <c:numFmt formatCode="General" sourceLinked="1"/>
        <c:majorTickMark val="none"/>
        <c:minorTickMark val="none"/>
        <c:tickLblPos val="nextTo"/>
        <c:txPr>
          <a:bodyPr rot="0" vert="horz"/>
          <a:lstStyle/>
          <a:p>
            <a:pPr>
              <a:defRPr lang="en-US"/>
            </a:pPr>
            <a:endParaRPr lang="en-US"/>
          </a:p>
        </c:txPr>
        <c:crossAx val="115653248"/>
        <c:crosses val="autoZero"/>
        <c:auto val="1"/>
        <c:lblAlgn val="ctr"/>
        <c:lblOffset val="100"/>
        <c:tickLblSkip val="1"/>
        <c:tickMarkSkip val="1"/>
        <c:noMultiLvlLbl val="0"/>
      </c:catAx>
      <c:valAx>
        <c:axId val="115653248"/>
        <c:scaling>
          <c:orientation val="minMax"/>
          <c:max val="2500"/>
          <c:min val="1950"/>
        </c:scaling>
        <c:delete val="0"/>
        <c:axPos val="l"/>
        <c:majorGridlines/>
        <c:title>
          <c:tx>
            <c:rich>
              <a:bodyPr rot="0" vert="horz"/>
              <a:lstStyle/>
              <a:p>
                <a:pPr>
                  <a:defRPr lang="en-US"/>
                </a:pPr>
                <a:r>
                  <a:rPr lang="nb-NO" b="0" dirty="0" smtClean="0"/>
                  <a:t>Mill. t</a:t>
                </a:r>
                <a:endParaRPr lang="nb-NO" b="0" dirty="0"/>
              </a:p>
            </c:rich>
          </c:tx>
          <c:layout>
            <c:manualLayout>
              <c:xMode val="edge"/>
              <c:yMode val="edge"/>
              <c:x val="3.2070707070707069E-3"/>
              <c:y val="0"/>
            </c:manualLayout>
          </c:layout>
          <c:overlay val="0"/>
        </c:title>
        <c:numFmt formatCode="#,##0_);[Red]\(#,##0\)" sourceLinked="0"/>
        <c:majorTickMark val="none"/>
        <c:minorTickMark val="none"/>
        <c:tickLblPos val="nextTo"/>
        <c:txPr>
          <a:bodyPr rot="0" vert="horz"/>
          <a:lstStyle/>
          <a:p>
            <a:pPr>
              <a:defRPr lang="en-US"/>
            </a:pPr>
            <a:endParaRPr lang="en-US"/>
          </a:p>
        </c:txPr>
        <c:crossAx val="115651712"/>
        <c:crosses val="autoZero"/>
        <c:crossBetween val="midCat"/>
        <c:majorUnit val="50"/>
      </c:valAx>
    </c:plotArea>
    <c:legend>
      <c:legendPos val="b"/>
      <c:layout>
        <c:manualLayout>
          <c:xMode val="edge"/>
          <c:yMode val="edge"/>
          <c:x val="0.19979393939393941"/>
          <c:y val="0.93128702368769001"/>
          <c:w val="0.68465637650570288"/>
          <c:h val="6.871311256612618E-2"/>
        </c:manualLayout>
      </c:layout>
      <c:overlay val="0"/>
      <c:txPr>
        <a:bodyPr/>
        <a:lstStyle/>
        <a:p>
          <a:pPr>
            <a:defRPr lang="en-US"/>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4692911433161613E-2"/>
          <c:y val="0.10456067249289912"/>
          <c:w val="0.86795200555575824"/>
          <c:h val="0.6838003233476172"/>
        </c:manualLayout>
      </c:layout>
      <c:lineChart>
        <c:grouping val="standard"/>
        <c:varyColors val="0"/>
        <c:ser>
          <c:idx val="0"/>
          <c:order val="0"/>
          <c:tx>
            <c:strRef>
              <c:f>Sheet1!$M$2</c:f>
              <c:strCache>
                <c:ptCount val="1"/>
                <c:pt idx="0">
                  <c:v>World</c:v>
                </c:pt>
              </c:strCache>
            </c:strRef>
          </c:tx>
          <c:marker>
            <c:symbol val="none"/>
          </c:marker>
          <c:cat>
            <c:strRef>
              <c:f>Sheet1!$A$9:$A$24</c:f>
              <c:strCache>
                <c:ptCount val="10"/>
                <c:pt idx="0">
                  <c:v>06</c:v>
                </c:pt>
                <c:pt idx="1">
                  <c:v>07</c:v>
                </c:pt>
                <c:pt idx="2">
                  <c:v>08</c:v>
                </c:pt>
                <c:pt idx="3">
                  <c:v>09</c:v>
                </c:pt>
                <c:pt idx="4">
                  <c:v>10</c:v>
                </c:pt>
                <c:pt idx="5">
                  <c:v>11</c:v>
                </c:pt>
                <c:pt idx="6">
                  <c:v>12</c:v>
                </c:pt>
                <c:pt idx="7">
                  <c:v>13</c:v>
                </c:pt>
                <c:pt idx="8">
                  <c:v>14S</c:v>
                </c:pt>
                <c:pt idx="9">
                  <c:v>15P</c:v>
                </c:pt>
              </c:strCache>
            </c:strRef>
          </c:cat>
          <c:val>
            <c:numRef>
              <c:f>Sheet1!$M$9:$M$24</c:f>
              <c:numCache>
                <c:formatCode>0</c:formatCode>
                <c:ptCount val="10"/>
                <c:pt idx="0">
                  <c:v>71.00130167322834</c:v>
                </c:pt>
                <c:pt idx="1">
                  <c:v>62.189191894531248</c:v>
                </c:pt>
                <c:pt idx="2">
                  <c:v>64.462370299857199</c:v>
                </c:pt>
                <c:pt idx="3">
                  <c:v>76.53008109360519</c:v>
                </c:pt>
                <c:pt idx="4">
                  <c:v>81.481388250128134</c:v>
                </c:pt>
                <c:pt idx="5">
                  <c:v>75.834808523987732</c:v>
                </c:pt>
                <c:pt idx="6">
                  <c:v>74.536160733595736</c:v>
                </c:pt>
                <c:pt idx="7" formatCode="0.0">
                  <c:v>72.671866314771279</c:v>
                </c:pt>
                <c:pt idx="8" formatCode="0.0">
                  <c:v>75.7</c:v>
                </c:pt>
                <c:pt idx="9" formatCode="0.0">
                  <c:v>77.8</c:v>
                </c:pt>
              </c:numCache>
            </c:numRef>
          </c:val>
          <c:smooth val="0"/>
        </c:ser>
        <c:dLbls>
          <c:showLegendKey val="0"/>
          <c:showVal val="0"/>
          <c:showCatName val="0"/>
          <c:showSerName val="0"/>
          <c:showPercent val="0"/>
          <c:showBubbleSize val="0"/>
        </c:dLbls>
        <c:marker val="1"/>
        <c:smooth val="0"/>
        <c:axId val="116161152"/>
        <c:axId val="116175232"/>
      </c:lineChart>
      <c:catAx>
        <c:axId val="116161152"/>
        <c:scaling>
          <c:orientation val="minMax"/>
        </c:scaling>
        <c:delete val="0"/>
        <c:axPos val="b"/>
        <c:numFmt formatCode="General" sourceLinked="1"/>
        <c:majorTickMark val="none"/>
        <c:minorTickMark val="none"/>
        <c:tickLblPos val="nextTo"/>
        <c:txPr>
          <a:bodyPr rot="0" vert="horz"/>
          <a:lstStyle/>
          <a:p>
            <a:pPr>
              <a:defRPr lang="en-US"/>
            </a:pPr>
            <a:endParaRPr lang="en-US"/>
          </a:p>
        </c:txPr>
        <c:crossAx val="116175232"/>
        <c:crosses val="autoZero"/>
        <c:auto val="1"/>
        <c:lblAlgn val="ctr"/>
        <c:lblOffset val="100"/>
        <c:tickLblSkip val="1"/>
        <c:tickMarkSkip val="1"/>
        <c:noMultiLvlLbl val="0"/>
      </c:catAx>
      <c:valAx>
        <c:axId val="116175232"/>
        <c:scaling>
          <c:orientation val="minMax"/>
          <c:min val="55"/>
        </c:scaling>
        <c:delete val="0"/>
        <c:axPos val="l"/>
        <c:majorGridlines/>
        <c:title>
          <c:tx>
            <c:rich>
              <a:bodyPr rot="0" vert="horz"/>
              <a:lstStyle/>
              <a:p>
                <a:pPr>
                  <a:defRPr lang="en-US"/>
                </a:pPr>
                <a:r>
                  <a:rPr lang="nb-NO" b="0" dirty="0" smtClean="0"/>
                  <a:t>Days</a:t>
                </a:r>
                <a:endParaRPr lang="nb-NO" b="0" dirty="0"/>
              </a:p>
            </c:rich>
          </c:tx>
          <c:layout>
            <c:manualLayout>
              <c:xMode val="edge"/>
              <c:yMode val="edge"/>
              <c:x val="0"/>
              <c:y val="9.7272727272727181E-3"/>
            </c:manualLayout>
          </c:layout>
          <c:overlay val="0"/>
        </c:title>
        <c:numFmt formatCode="#,##0_);[Red]\(#,##0\)" sourceLinked="0"/>
        <c:majorTickMark val="none"/>
        <c:minorTickMark val="none"/>
        <c:tickLblPos val="nextTo"/>
        <c:txPr>
          <a:bodyPr rot="0" vert="horz"/>
          <a:lstStyle/>
          <a:p>
            <a:pPr>
              <a:defRPr lang="en-US"/>
            </a:pPr>
            <a:endParaRPr lang="en-US"/>
          </a:p>
        </c:txPr>
        <c:crossAx val="116161152"/>
        <c:crosses val="autoZero"/>
        <c:crossBetween val="midCat"/>
      </c:valAx>
    </c:plotArea>
    <c:plotVisOnly val="1"/>
    <c:dispBlanksAs val="gap"/>
    <c:showDLblsOverMax val="0"/>
  </c:chart>
  <c:txPr>
    <a:bodyPr/>
    <a:lstStyle/>
    <a:p>
      <a:pPr>
        <a:defRPr sz="10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80894935991266E-2"/>
          <c:y val="4.9909771943678523E-2"/>
          <c:w val="0.89357165063523925"/>
          <c:h val="0.80244060624201086"/>
        </c:manualLayout>
      </c:layout>
      <c:scatterChart>
        <c:scatterStyle val="smoothMarker"/>
        <c:varyColors val="0"/>
        <c:ser>
          <c:idx val="0"/>
          <c:order val="0"/>
          <c:tx>
            <c:strRef>
              <c:f>Sheet1!$B$1</c:f>
              <c:strCache>
                <c:ptCount val="1"/>
                <c:pt idx="0">
                  <c:v>Ertrag</c:v>
                </c:pt>
              </c:strCache>
            </c:strRef>
          </c:tx>
          <c:spPr>
            <a:ln w="19050">
              <a:solidFill>
                <a:srgbClr val="FF0000"/>
              </a:solidFill>
              <a:prstDash val="solid"/>
            </a:ln>
          </c:spPr>
          <c:marker>
            <c:symbol val="none"/>
          </c:marker>
          <c:xVal>
            <c:numRef>
              <c:f>Sheet1!$A$2:$A$294</c:f>
              <c:numCache>
                <c:formatCode>General</c:formatCode>
                <c:ptCount val="29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numCache>
            </c:numRef>
          </c:xVal>
          <c:yVal>
            <c:numRef>
              <c:f>Sheet1!$B$2:$B$294</c:f>
              <c:numCache>
                <c:formatCode>General</c:formatCode>
                <c:ptCount val="293"/>
                <c:pt idx="0">
                  <c:v>6.1967723159999997</c:v>
                </c:pt>
                <c:pt idx="1">
                  <c:v>6.231539755</c:v>
                </c:pt>
                <c:pt idx="2">
                  <c:v>6.266146837</c:v>
                </c:pt>
                <c:pt idx="3">
                  <c:v>6.3005935620000004</c:v>
                </c:pt>
                <c:pt idx="4">
                  <c:v>6.3348799309999997</c:v>
                </c:pt>
                <c:pt idx="5">
                  <c:v>6.3690059420000003</c:v>
                </c:pt>
                <c:pt idx="6">
                  <c:v>6.4029715969999996</c:v>
                </c:pt>
                <c:pt idx="7">
                  <c:v>6.4367768950000004</c:v>
                </c:pt>
                <c:pt idx="8">
                  <c:v>6.4704218359999999</c:v>
                </c:pt>
                <c:pt idx="9">
                  <c:v>6.5039064199999999</c:v>
                </c:pt>
                <c:pt idx="10">
                  <c:v>6.5372306480000004</c:v>
                </c:pt>
                <c:pt idx="11">
                  <c:v>6.5703945179999996</c:v>
                </c:pt>
                <c:pt idx="12">
                  <c:v>6.6033980320000003</c:v>
                </c:pt>
                <c:pt idx="13">
                  <c:v>6.6362411879999996</c:v>
                </c:pt>
                <c:pt idx="14">
                  <c:v>6.6689239880000004</c:v>
                </c:pt>
                <c:pt idx="15">
                  <c:v>6.7014464309999999</c:v>
                </c:pt>
                <c:pt idx="16">
                  <c:v>6.7338085169999999</c:v>
                </c:pt>
                <c:pt idx="17">
                  <c:v>6.7660102469999996</c:v>
                </c:pt>
                <c:pt idx="18">
                  <c:v>6.7980516189999998</c:v>
                </c:pt>
                <c:pt idx="19">
                  <c:v>6.8299326349999996</c:v>
                </c:pt>
                <c:pt idx="20">
                  <c:v>6.8616532929999998</c:v>
                </c:pt>
                <c:pt idx="21">
                  <c:v>6.8932135949999997</c:v>
                </c:pt>
                <c:pt idx="22">
                  <c:v>6.9246135400000002</c:v>
                </c:pt>
                <c:pt idx="23">
                  <c:v>6.9558531280000002</c:v>
                </c:pt>
                <c:pt idx="24">
                  <c:v>6.9869323589999999</c:v>
                </c:pt>
                <c:pt idx="25">
                  <c:v>7.0178512340000001</c:v>
                </c:pt>
                <c:pt idx="26">
                  <c:v>7.0486097509999999</c:v>
                </c:pt>
                <c:pt idx="27">
                  <c:v>7.0792079120000002</c:v>
                </c:pt>
                <c:pt idx="28">
                  <c:v>7.1096457160000002</c:v>
                </c:pt>
                <c:pt idx="29">
                  <c:v>7.1399231629999997</c:v>
                </c:pt>
                <c:pt idx="30">
                  <c:v>7.1700402529999998</c:v>
                </c:pt>
                <c:pt idx="31">
                  <c:v>7.1999969860000004</c:v>
                </c:pt>
                <c:pt idx="32">
                  <c:v>7.2297933619999997</c:v>
                </c:pt>
                <c:pt idx="33">
                  <c:v>7.2594293820000004</c:v>
                </c:pt>
                <c:pt idx="34">
                  <c:v>7.2889050449999999</c:v>
                </c:pt>
                <c:pt idx="35">
                  <c:v>7.3182203499999998</c:v>
                </c:pt>
                <c:pt idx="36">
                  <c:v>7.3473752990000003</c:v>
                </c:pt>
                <c:pt idx="37">
                  <c:v>7.3763698910000004</c:v>
                </c:pt>
                <c:pt idx="38">
                  <c:v>7.4052041270000002</c:v>
                </c:pt>
                <c:pt idx="39">
                  <c:v>7.4338780050000004</c:v>
                </c:pt>
                <c:pt idx="40">
                  <c:v>7.4623915260000002</c:v>
                </c:pt>
                <c:pt idx="41">
                  <c:v>7.4907446909999997</c:v>
                </c:pt>
                <c:pt idx="42">
                  <c:v>7.5189374989999997</c:v>
                </c:pt>
                <c:pt idx="43">
                  <c:v>7.5469699500000003</c:v>
                </c:pt>
                <c:pt idx="44">
                  <c:v>7.5748420440000004</c:v>
                </c:pt>
                <c:pt idx="45">
                  <c:v>7.6025537810000001</c:v>
                </c:pt>
                <c:pt idx="46">
                  <c:v>7.6301051610000004</c:v>
                </c:pt>
                <c:pt idx="47">
                  <c:v>7.6574961840000002</c:v>
                </c:pt>
                <c:pt idx="48">
                  <c:v>7.6847268509999997</c:v>
                </c:pt>
                <c:pt idx="49">
                  <c:v>7.7117971609999998</c:v>
                </c:pt>
                <c:pt idx="50">
                  <c:v>7.7387071140000003</c:v>
                </c:pt>
                <c:pt idx="51">
                  <c:v>7.7654567099999996</c:v>
                </c:pt>
                <c:pt idx="52">
                  <c:v>7.7920459490000002</c:v>
                </c:pt>
                <c:pt idx="53">
                  <c:v>7.8184748309999996</c:v>
                </c:pt>
                <c:pt idx="54">
                  <c:v>7.8447433560000004</c:v>
                </c:pt>
                <c:pt idx="55">
                  <c:v>7.870851525</c:v>
                </c:pt>
                <c:pt idx="56">
                  <c:v>7.896799337</c:v>
                </c:pt>
                <c:pt idx="57">
                  <c:v>7.9225867909999996</c:v>
                </c:pt>
                <c:pt idx="58">
                  <c:v>7.9482138889999998</c:v>
                </c:pt>
                <c:pt idx="59">
                  <c:v>7.9736806299999996</c:v>
                </c:pt>
                <c:pt idx="60">
                  <c:v>7.998987015</c:v>
                </c:pt>
                <c:pt idx="61">
                  <c:v>8.0241330420000008</c:v>
                </c:pt>
                <c:pt idx="62">
                  <c:v>8.0491187130000004</c:v>
                </c:pt>
                <c:pt idx="63">
                  <c:v>8.0739440259999995</c:v>
                </c:pt>
                <c:pt idx="64">
                  <c:v>8.0986089830000001</c:v>
                </c:pt>
                <c:pt idx="65">
                  <c:v>8.1231135830000003</c:v>
                </c:pt>
                <c:pt idx="66">
                  <c:v>8.1474578260000001</c:v>
                </c:pt>
                <c:pt idx="67">
                  <c:v>8.1716417119999996</c:v>
                </c:pt>
                <c:pt idx="68">
                  <c:v>8.1956652420000005</c:v>
                </c:pt>
                <c:pt idx="69">
                  <c:v>8.2195284139999991</c:v>
                </c:pt>
                <c:pt idx="70">
                  <c:v>8.2432312299999992</c:v>
                </c:pt>
                <c:pt idx="71">
                  <c:v>8.2667736880000007</c:v>
                </c:pt>
                <c:pt idx="72">
                  <c:v>8.29015579</c:v>
                </c:pt>
                <c:pt idx="73">
                  <c:v>8.3133775350000008</c:v>
                </c:pt>
                <c:pt idx="74">
                  <c:v>8.3364389239999994</c:v>
                </c:pt>
                <c:pt idx="75">
                  <c:v>8.3593399549999994</c:v>
                </c:pt>
                <c:pt idx="76">
                  <c:v>8.3820806290000007</c:v>
                </c:pt>
                <c:pt idx="77">
                  <c:v>8.404660947</c:v>
                </c:pt>
                <c:pt idx="78">
                  <c:v>8.4270809080000006</c:v>
                </c:pt>
                <c:pt idx="79">
                  <c:v>8.4493405110000008</c:v>
                </c:pt>
                <c:pt idx="80">
                  <c:v>8.4714397580000007</c:v>
                </c:pt>
                <c:pt idx="81">
                  <c:v>8.4933786490000003</c:v>
                </c:pt>
                <c:pt idx="82">
                  <c:v>8.5151571819999994</c:v>
                </c:pt>
                <c:pt idx="83">
                  <c:v>8.5367753579999999</c:v>
                </c:pt>
                <c:pt idx="84">
                  <c:v>8.5582331780000001</c:v>
                </c:pt>
                <c:pt idx="85">
                  <c:v>8.5795306409999998</c:v>
                </c:pt>
                <c:pt idx="86">
                  <c:v>8.6006677459999992</c:v>
                </c:pt>
                <c:pt idx="87">
                  <c:v>8.621644495</c:v>
                </c:pt>
                <c:pt idx="88">
                  <c:v>8.6424608870000004</c:v>
                </c:pt>
                <c:pt idx="89">
                  <c:v>8.6631169230000005</c:v>
                </c:pt>
                <c:pt idx="90">
                  <c:v>8.6836126010000001</c:v>
                </c:pt>
                <c:pt idx="91">
                  <c:v>8.7039479229999994</c:v>
                </c:pt>
                <c:pt idx="92">
                  <c:v>8.724122887</c:v>
                </c:pt>
                <c:pt idx="93">
                  <c:v>8.7441374950000004</c:v>
                </c:pt>
                <c:pt idx="94">
                  <c:v>8.7639917460000003</c:v>
                </c:pt>
                <c:pt idx="95">
                  <c:v>8.7836856399999999</c:v>
                </c:pt>
                <c:pt idx="96">
                  <c:v>8.8032191770000008</c:v>
                </c:pt>
                <c:pt idx="97">
                  <c:v>8.8225923579999996</c:v>
                </c:pt>
                <c:pt idx="98">
                  <c:v>8.8418051809999998</c:v>
                </c:pt>
                <c:pt idx="99">
                  <c:v>8.8608576479999996</c:v>
                </c:pt>
                <c:pt idx="100">
                  <c:v>8.8797497580000009</c:v>
                </c:pt>
                <c:pt idx="101">
                  <c:v>8.8984815099999999</c:v>
                </c:pt>
                <c:pt idx="102">
                  <c:v>8.9170529070000004</c:v>
                </c:pt>
                <c:pt idx="103">
                  <c:v>8.9354639460000005</c:v>
                </c:pt>
                <c:pt idx="104">
                  <c:v>8.9537146280000002</c:v>
                </c:pt>
                <c:pt idx="105">
                  <c:v>8.9718049539999996</c:v>
                </c:pt>
                <c:pt idx="106">
                  <c:v>8.9897349220000002</c:v>
                </c:pt>
                <c:pt idx="107">
                  <c:v>9.0075045340000006</c:v>
                </c:pt>
                <c:pt idx="108">
                  <c:v>9.0251137890000006</c:v>
                </c:pt>
                <c:pt idx="109">
                  <c:v>9.0425626870000002</c:v>
                </c:pt>
                <c:pt idx="110">
                  <c:v>9.0598512279999994</c:v>
                </c:pt>
                <c:pt idx="111">
                  <c:v>9.076979412</c:v>
                </c:pt>
                <c:pt idx="112">
                  <c:v>9.0939472400000003</c:v>
                </c:pt>
                <c:pt idx="113">
                  <c:v>9.1107547100000001</c:v>
                </c:pt>
                <c:pt idx="114">
                  <c:v>9.1274018239999997</c:v>
                </c:pt>
                <c:pt idx="115">
                  <c:v>9.1438885810000006</c:v>
                </c:pt>
                <c:pt idx="116">
                  <c:v>9.1602149809999993</c:v>
                </c:pt>
                <c:pt idx="117">
                  <c:v>9.1763810239999994</c:v>
                </c:pt>
                <c:pt idx="118">
                  <c:v>9.1923867099999992</c:v>
                </c:pt>
                <c:pt idx="119">
                  <c:v>9.2082320400000004</c:v>
                </c:pt>
                <c:pt idx="120">
                  <c:v>9.2239170119999994</c:v>
                </c:pt>
                <c:pt idx="121">
                  <c:v>9.2394416279999998</c:v>
                </c:pt>
                <c:pt idx="122">
                  <c:v>9.2548058869999998</c:v>
                </c:pt>
                <c:pt idx="123">
                  <c:v>9.2700097889999995</c:v>
                </c:pt>
                <c:pt idx="124">
                  <c:v>9.2850533340000005</c:v>
                </c:pt>
                <c:pt idx="125">
                  <c:v>9.2999365219999994</c:v>
                </c:pt>
                <c:pt idx="126">
                  <c:v>9.3146593529999997</c:v>
                </c:pt>
                <c:pt idx="127">
                  <c:v>9.3292218279999997</c:v>
                </c:pt>
                <c:pt idx="128">
                  <c:v>9.3436239449999992</c:v>
                </c:pt>
                <c:pt idx="129">
                  <c:v>9.3578657060000001</c:v>
                </c:pt>
                <c:pt idx="130">
                  <c:v>9.3719471100000007</c:v>
                </c:pt>
                <c:pt idx="131">
                  <c:v>9.3858681570000009</c:v>
                </c:pt>
                <c:pt idx="132">
                  <c:v>9.3996288470000007</c:v>
                </c:pt>
                <c:pt idx="133">
                  <c:v>9.4132291810000002</c:v>
                </c:pt>
                <c:pt idx="134">
                  <c:v>9.4266691569999992</c:v>
                </c:pt>
                <c:pt idx="135">
                  <c:v>9.4399487769999997</c:v>
                </c:pt>
                <c:pt idx="136">
                  <c:v>9.4530680399999998</c:v>
                </c:pt>
                <c:pt idx="137">
                  <c:v>9.4660269449999994</c:v>
                </c:pt>
                <c:pt idx="138">
                  <c:v>9.4788254940000005</c:v>
                </c:pt>
                <c:pt idx="139">
                  <c:v>9.4914636869999995</c:v>
                </c:pt>
                <c:pt idx="140">
                  <c:v>9.5039415219999999</c:v>
                </c:pt>
                <c:pt idx="141">
                  <c:v>9.5162589999999998</c:v>
                </c:pt>
                <c:pt idx="142">
                  <c:v>9.5284161219999994</c:v>
                </c:pt>
                <c:pt idx="143">
                  <c:v>9.5404128870000005</c:v>
                </c:pt>
                <c:pt idx="144">
                  <c:v>9.5522492949999993</c:v>
                </c:pt>
                <c:pt idx="145">
                  <c:v>9.5639253459999995</c:v>
                </c:pt>
                <c:pt idx="146">
                  <c:v>9.5754410399999994</c:v>
                </c:pt>
                <c:pt idx="147">
                  <c:v>9.5867963770000006</c:v>
                </c:pt>
                <c:pt idx="148">
                  <c:v>9.5979913569999997</c:v>
                </c:pt>
                <c:pt idx="149">
                  <c:v>9.6090259810000003</c:v>
                </c:pt>
                <c:pt idx="150">
                  <c:v>9.6199002480000004</c:v>
                </c:pt>
                <c:pt idx="151">
                  <c:v>9.6306141570000001</c:v>
                </c:pt>
                <c:pt idx="152">
                  <c:v>9.6411677099999995</c:v>
                </c:pt>
                <c:pt idx="153">
                  <c:v>9.6515609060000003</c:v>
                </c:pt>
                <c:pt idx="154">
                  <c:v>9.6617937460000007</c:v>
                </c:pt>
                <c:pt idx="155">
                  <c:v>9.6718662280000007</c:v>
                </c:pt>
                <c:pt idx="156">
                  <c:v>9.6817783540000004</c:v>
                </c:pt>
                <c:pt idx="157">
                  <c:v>9.6915301219999996</c:v>
                </c:pt>
                <c:pt idx="158">
                  <c:v>9.7011215340000003</c:v>
                </c:pt>
                <c:pt idx="159">
                  <c:v>9.7105525890000006</c:v>
                </c:pt>
                <c:pt idx="160">
                  <c:v>9.7198232870000005</c:v>
                </c:pt>
                <c:pt idx="161">
                  <c:v>9.7289336280000001</c:v>
                </c:pt>
                <c:pt idx="162">
                  <c:v>9.7378836129999993</c:v>
                </c:pt>
                <c:pt idx="163">
                  <c:v>9.7466732399999998</c:v>
                </c:pt>
                <c:pt idx="164">
                  <c:v>9.755302511</c:v>
                </c:pt>
                <c:pt idx="165">
                  <c:v>9.7637714249999998</c:v>
                </c:pt>
                <c:pt idx="166">
                  <c:v>9.7720799809999992</c:v>
                </c:pt>
                <c:pt idx="167">
                  <c:v>9.780228181</c:v>
                </c:pt>
                <c:pt idx="168">
                  <c:v>9.7882160250000005</c:v>
                </c:pt>
                <c:pt idx="169">
                  <c:v>9.7960435110000006</c:v>
                </c:pt>
                <c:pt idx="170">
                  <c:v>9.8037106400000003</c:v>
                </c:pt>
                <c:pt idx="171">
                  <c:v>9.8112174129999996</c:v>
                </c:pt>
                <c:pt idx="172">
                  <c:v>9.8185638290000004</c:v>
                </c:pt>
                <c:pt idx="173">
                  <c:v>9.8257498880000007</c:v>
                </c:pt>
                <c:pt idx="174">
                  <c:v>9.8327755900000007</c:v>
                </c:pt>
                <c:pt idx="175">
                  <c:v>9.8396409350000003</c:v>
                </c:pt>
                <c:pt idx="176">
                  <c:v>9.8463459229999994</c:v>
                </c:pt>
                <c:pt idx="177">
                  <c:v>9.8528905550000001</c:v>
                </c:pt>
                <c:pt idx="178">
                  <c:v>9.8592748290000003</c:v>
                </c:pt>
                <c:pt idx="179">
                  <c:v>9.8654987470000002</c:v>
                </c:pt>
                <c:pt idx="180">
                  <c:v>9.8715623079999997</c:v>
                </c:pt>
                <c:pt idx="181">
                  <c:v>9.8774655120000006</c:v>
                </c:pt>
                <c:pt idx="182">
                  <c:v>9.8832083589999993</c:v>
                </c:pt>
                <c:pt idx="183">
                  <c:v>9.8887908489999994</c:v>
                </c:pt>
                <c:pt idx="184">
                  <c:v>9.8942129820000009</c:v>
                </c:pt>
                <c:pt idx="185">
                  <c:v>9.8994747590000003</c:v>
                </c:pt>
                <c:pt idx="186">
                  <c:v>9.9045761789999993</c:v>
                </c:pt>
                <c:pt idx="187">
                  <c:v>9.9095172409999996</c:v>
                </c:pt>
                <c:pt idx="188">
                  <c:v>9.9142979469999997</c:v>
                </c:pt>
                <c:pt idx="189">
                  <c:v>9.9189182959999993</c:v>
                </c:pt>
                <c:pt idx="190">
                  <c:v>9.9233782890000004</c:v>
                </c:pt>
                <c:pt idx="191">
                  <c:v>9.9276779239999993</c:v>
                </c:pt>
                <c:pt idx="192">
                  <c:v>9.9318172029999996</c:v>
                </c:pt>
                <c:pt idx="193">
                  <c:v>9.9357961239999995</c:v>
                </c:pt>
                <c:pt idx="194">
                  <c:v>9.9396146890000008</c:v>
                </c:pt>
                <c:pt idx="195">
                  <c:v>9.9432728969999999</c:v>
                </c:pt>
                <c:pt idx="196">
                  <c:v>9.9467707480000005</c:v>
                </c:pt>
                <c:pt idx="197">
                  <c:v>9.9501082420000007</c:v>
                </c:pt>
                <c:pt idx="198">
                  <c:v>9.9532853790000004</c:v>
                </c:pt>
                <c:pt idx="199">
                  <c:v>9.9563021599999999</c:v>
                </c:pt>
                <c:pt idx="200">
                  <c:v>9.9591585840000008</c:v>
                </c:pt>
                <c:pt idx="201">
                  <c:v>9.9618546499999994</c:v>
                </c:pt>
                <c:pt idx="202">
                  <c:v>9.9643903599999994</c:v>
                </c:pt>
                <c:pt idx="203">
                  <c:v>9.9667657129999991</c:v>
                </c:pt>
                <c:pt idx="204">
                  <c:v>9.9689807090000002</c:v>
                </c:pt>
                <c:pt idx="205">
                  <c:v>9.9710353489999992</c:v>
                </c:pt>
                <c:pt idx="206">
                  <c:v>9.9729296309999995</c:v>
                </c:pt>
                <c:pt idx="207">
                  <c:v>9.9746635569999995</c:v>
                </c:pt>
                <c:pt idx="208">
                  <c:v>9.9762371250000008</c:v>
                </c:pt>
                <c:pt idx="209">
                  <c:v>9.977650337</c:v>
                </c:pt>
                <c:pt idx="210">
                  <c:v>9.9789031920000006</c:v>
                </c:pt>
                <c:pt idx="211">
                  <c:v>9.9799956900000009</c:v>
                </c:pt>
                <c:pt idx="212">
                  <c:v>9.9809278320000008</c:v>
                </c:pt>
                <c:pt idx="213">
                  <c:v>9.9816996160000002</c:v>
                </c:pt>
                <c:pt idx="214">
                  <c:v>9.9823110439999994</c:v>
                </c:pt>
                <c:pt idx="215">
                  <c:v>9.9827621139999998</c:v>
                </c:pt>
                <c:pt idx="216">
                  <c:v>9.9830528279999999</c:v>
                </c:pt>
                <c:pt idx="217">
                  <c:v>9.9831831849999997</c:v>
                </c:pt>
                <c:pt idx="218">
                  <c:v>9.9831531850000008</c:v>
                </c:pt>
                <c:pt idx="219">
                  <c:v>9.9829628279999998</c:v>
                </c:pt>
                <c:pt idx="220">
                  <c:v>9.9826121150000002</c:v>
                </c:pt>
                <c:pt idx="221">
                  <c:v>9.9821010440000002</c:v>
                </c:pt>
                <c:pt idx="222">
                  <c:v>9.9814296169999999</c:v>
                </c:pt>
                <c:pt idx="223">
                  <c:v>9.9805978329999991</c:v>
                </c:pt>
                <c:pt idx="224">
                  <c:v>9.9796056919999998</c:v>
                </c:pt>
                <c:pt idx="225">
                  <c:v>9.9784531940000001</c:v>
                </c:pt>
                <c:pt idx="226">
                  <c:v>9.977140339</c:v>
                </c:pt>
                <c:pt idx="227">
                  <c:v>9.9756671269999995</c:v>
                </c:pt>
                <c:pt idx="228">
                  <c:v>9.9740335590000004</c:v>
                </c:pt>
                <c:pt idx="229">
                  <c:v>9.9722396329999992</c:v>
                </c:pt>
                <c:pt idx="230">
                  <c:v>9.9702853509999994</c:v>
                </c:pt>
                <c:pt idx="231">
                  <c:v>9.9681707119999992</c:v>
                </c:pt>
                <c:pt idx="232">
                  <c:v>9.9658957160000003</c:v>
                </c:pt>
                <c:pt idx="233">
                  <c:v>9.9634603629999994</c:v>
                </c:pt>
                <c:pt idx="234">
                  <c:v>9.9608646539999999</c:v>
                </c:pt>
                <c:pt idx="235">
                  <c:v>9.9581085869999999</c:v>
                </c:pt>
                <c:pt idx="236">
                  <c:v>9.9551921639999996</c:v>
                </c:pt>
                <c:pt idx="237">
                  <c:v>9.9521153830000006</c:v>
                </c:pt>
                <c:pt idx="238">
                  <c:v>9.9488782459999996</c:v>
                </c:pt>
                <c:pt idx="239">
                  <c:v>9.9454807519999999</c:v>
                </c:pt>
                <c:pt idx="240">
                  <c:v>9.9419229009999999</c:v>
                </c:pt>
                <c:pt idx="241">
                  <c:v>9.9382046939999995</c:v>
                </c:pt>
                <c:pt idx="242">
                  <c:v>9.9343261290000004</c:v>
                </c:pt>
                <c:pt idx="243">
                  <c:v>9.9302872079999993</c:v>
                </c:pt>
                <c:pt idx="244">
                  <c:v>9.9260879289999995</c:v>
                </c:pt>
                <c:pt idx="245">
                  <c:v>9.9217282939999993</c:v>
                </c:pt>
                <c:pt idx="246">
                  <c:v>9.9172083020000006</c:v>
                </c:pt>
                <c:pt idx="247">
                  <c:v>9.9125279529999997</c:v>
                </c:pt>
                <c:pt idx="248">
                  <c:v>9.9076872480000002</c:v>
                </c:pt>
                <c:pt idx="249">
                  <c:v>9.9026861850000003</c:v>
                </c:pt>
                <c:pt idx="250">
                  <c:v>9.8975247660000001</c:v>
                </c:pt>
                <c:pt idx="251">
                  <c:v>9.8922029889999994</c:v>
                </c:pt>
                <c:pt idx="252">
                  <c:v>9.8867208560000002</c:v>
                </c:pt>
                <c:pt idx="253">
                  <c:v>9.8810783660000006</c:v>
                </c:pt>
                <c:pt idx="254">
                  <c:v>9.8752755190000006</c:v>
                </c:pt>
                <c:pt idx="255">
                  <c:v>9.8693123150000002</c:v>
                </c:pt>
                <c:pt idx="256">
                  <c:v>9.8631887549999995</c:v>
                </c:pt>
                <c:pt idx="257">
                  <c:v>9.8569048370000001</c:v>
                </c:pt>
                <c:pt idx="258">
                  <c:v>9.8504605630000004</c:v>
                </c:pt>
                <c:pt idx="259">
                  <c:v>9.8438559320000003</c:v>
                </c:pt>
                <c:pt idx="260">
                  <c:v>9.8370909429999998</c:v>
                </c:pt>
                <c:pt idx="261">
                  <c:v>9.8301655990000008</c:v>
                </c:pt>
                <c:pt idx="262">
                  <c:v>9.8230798969999995</c:v>
                </c:pt>
                <c:pt idx="263">
                  <c:v>9.8158338379999996</c:v>
                </c:pt>
                <c:pt idx="264">
                  <c:v>9.8084274219999994</c:v>
                </c:pt>
                <c:pt idx="265">
                  <c:v>9.8008606500000006</c:v>
                </c:pt>
                <c:pt idx="266">
                  <c:v>9.7931335209999997</c:v>
                </c:pt>
                <c:pt idx="267">
                  <c:v>9.7852460350000001</c:v>
                </c:pt>
                <c:pt idx="268">
                  <c:v>9.7771981920000002</c:v>
                </c:pt>
                <c:pt idx="269">
                  <c:v>9.7689899919999998</c:v>
                </c:pt>
                <c:pt idx="270">
                  <c:v>9.7606214349999991</c:v>
                </c:pt>
                <c:pt idx="271">
                  <c:v>9.7520925219999999</c:v>
                </c:pt>
                <c:pt idx="272">
                  <c:v>9.7434032510000002</c:v>
                </c:pt>
                <c:pt idx="273">
                  <c:v>9.7345536240000001</c:v>
                </c:pt>
                <c:pt idx="274">
                  <c:v>9.7255436399999997</c:v>
                </c:pt>
                <c:pt idx="275">
                  <c:v>9.7163732990000007</c:v>
                </c:pt>
                <c:pt idx="276">
                  <c:v>9.7070426009999995</c:v>
                </c:pt>
                <c:pt idx="277">
                  <c:v>9.6975515459999997</c:v>
                </c:pt>
                <c:pt idx="278">
                  <c:v>9.6879001349999996</c:v>
                </c:pt>
                <c:pt idx="279">
                  <c:v>9.6780883660000008</c:v>
                </c:pt>
                <c:pt idx="280">
                  <c:v>9.6681162409999999</c:v>
                </c:pt>
                <c:pt idx="281">
                  <c:v>9.6579837590000004</c:v>
                </c:pt>
                <c:pt idx="282">
                  <c:v>9.6476909200000005</c:v>
                </c:pt>
                <c:pt idx="283">
                  <c:v>9.6372377240000002</c:v>
                </c:pt>
                <c:pt idx="284">
                  <c:v>9.6266241709999996</c:v>
                </c:pt>
                <c:pt idx="285">
                  <c:v>9.6158502610000003</c:v>
                </c:pt>
                <c:pt idx="286">
                  <c:v>9.6049159950000007</c:v>
                </c:pt>
                <c:pt idx="287">
                  <c:v>9.5938213710000007</c:v>
                </c:pt>
                <c:pt idx="288">
                  <c:v>9.5825663910000003</c:v>
                </c:pt>
                <c:pt idx="289">
                  <c:v>9.5711510539999995</c:v>
                </c:pt>
                <c:pt idx="290">
                  <c:v>9.5595753600000002</c:v>
                </c:pt>
                <c:pt idx="291">
                  <c:v>9.5478393090000004</c:v>
                </c:pt>
                <c:pt idx="292">
                  <c:v>9.5359429020000004</c:v>
                </c:pt>
              </c:numCache>
            </c:numRef>
          </c:yVal>
          <c:smooth val="1"/>
        </c:ser>
        <c:dLbls>
          <c:showLegendKey val="0"/>
          <c:showVal val="0"/>
          <c:showCatName val="0"/>
          <c:showSerName val="0"/>
          <c:showPercent val="0"/>
          <c:showBubbleSize val="0"/>
        </c:dLbls>
        <c:axId val="115346816"/>
        <c:axId val="115365376"/>
      </c:scatterChart>
      <c:valAx>
        <c:axId val="115346816"/>
        <c:scaling>
          <c:orientation val="minMax"/>
          <c:max val="240"/>
          <c:min val="80"/>
        </c:scaling>
        <c:delete val="0"/>
        <c:axPos val="b"/>
        <c:title>
          <c:tx>
            <c:rich>
              <a:bodyPr/>
              <a:lstStyle/>
              <a:p>
                <a:pPr>
                  <a:defRPr sz="1599" b="0" i="0" u="none" strike="noStrike" baseline="0">
                    <a:solidFill>
                      <a:schemeClr val="tx1"/>
                    </a:solidFill>
                    <a:latin typeface="Arial"/>
                    <a:ea typeface="Arial"/>
                    <a:cs typeface="Arial"/>
                  </a:defRPr>
                </a:pPr>
                <a:r>
                  <a:rPr lang="en-US" dirty="0" smtClean="0"/>
                  <a:t>N r</a:t>
                </a:r>
                <a:r>
                  <a:rPr lang="hu-HU" dirty="0" smtClean="0"/>
                  <a:t>dózis</a:t>
                </a:r>
                <a:r>
                  <a:rPr lang="hu-HU" baseline="0" dirty="0" smtClean="0"/>
                  <a:t> </a:t>
                </a:r>
                <a:r>
                  <a:rPr lang="en-US" dirty="0" smtClean="0"/>
                  <a:t>kg </a:t>
                </a:r>
                <a:r>
                  <a:rPr lang="en-US" dirty="0"/>
                  <a:t>N/ha</a:t>
                </a:r>
              </a:p>
            </c:rich>
          </c:tx>
          <c:layout>
            <c:manualLayout>
              <c:xMode val="edge"/>
              <c:yMode val="edge"/>
              <c:x val="8.1170752812924712E-2"/>
              <c:y val="0.75783956779285511"/>
            </c:manualLayout>
          </c:layout>
          <c:overlay val="0"/>
          <c:spPr>
            <a:noFill/>
            <a:ln w="25389">
              <a:noFill/>
            </a:ln>
          </c:spPr>
        </c:title>
        <c:numFmt formatCode="General" sourceLinked="1"/>
        <c:majorTickMark val="out"/>
        <c:minorTickMark val="out"/>
        <c:tickLblPos val="nextTo"/>
        <c:spPr>
          <a:ln w="3174">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15365376"/>
        <c:crosses val="autoZero"/>
        <c:crossBetween val="midCat"/>
        <c:majorUnit val="20"/>
        <c:minorUnit val="2"/>
      </c:valAx>
      <c:valAx>
        <c:axId val="115365376"/>
        <c:scaling>
          <c:orientation val="minMax"/>
          <c:min val="4"/>
        </c:scaling>
        <c:delete val="0"/>
        <c:axPos val="l"/>
        <c:majorGridlines>
          <c:spPr>
            <a:ln w="3174">
              <a:solidFill>
                <a:schemeClr val="tx1"/>
              </a:solidFill>
              <a:prstDash val="solid"/>
            </a:ln>
          </c:spPr>
        </c:majorGridlines>
        <c:numFmt formatCode="General" sourceLinked="1"/>
        <c:majorTickMark val="out"/>
        <c:minorTickMark val="none"/>
        <c:tickLblPos val="nextTo"/>
        <c:spPr>
          <a:ln w="3174">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15346816"/>
        <c:crosses val="autoZero"/>
        <c:crossBetween val="midCat"/>
      </c:valAx>
      <c:spPr>
        <a:noFill/>
        <a:ln w="12694">
          <a:solidFill>
            <a:schemeClr val="tx1"/>
          </a:solidFill>
          <a:prstDash val="solid"/>
        </a:ln>
      </c:spPr>
    </c:plotArea>
    <c:plotVisOnly val="1"/>
    <c:dispBlanksAs val="gap"/>
    <c:showDLblsOverMax val="0"/>
  </c:chart>
  <c:spPr>
    <a:noFill/>
    <a:ln>
      <a:noFill/>
    </a:ln>
  </c:spPr>
  <c:txPr>
    <a:bodyPr/>
    <a:lstStyle/>
    <a:p>
      <a:pPr>
        <a:defRPr sz="1799" b="1" i="0" u="none" strike="noStrike" baseline="0">
          <a:solidFill>
            <a:schemeClr val="tx1"/>
          </a:solidFill>
          <a:latin typeface="Arial Black"/>
          <a:ea typeface="Arial Black"/>
          <a:cs typeface="Arial Black"/>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84773042646677"/>
          <c:y val="6.4915278230734216E-2"/>
          <c:w val="0.85875738752339059"/>
          <c:h val="0.80539639860803991"/>
        </c:manualLayout>
      </c:layout>
      <c:lineChart>
        <c:grouping val="standard"/>
        <c:varyColors val="0"/>
        <c:ser>
          <c:idx val="0"/>
          <c:order val="0"/>
          <c:tx>
            <c:strRef>
              <c:f>Sheet1!$B$1</c:f>
              <c:strCache>
                <c:ptCount val="1"/>
                <c:pt idx="0">
                  <c:v>Stickstoff (N)</c:v>
                </c:pt>
              </c:strCache>
            </c:strRef>
          </c:tx>
          <c:spPr>
            <a:ln>
              <a:solidFill>
                <a:schemeClr val="accent3">
                  <a:lumMod val="75000"/>
                </a:schemeClr>
              </a:solidFill>
            </a:ln>
          </c:spPr>
          <c:marker>
            <c:symbol val="none"/>
          </c:marker>
          <c:cat>
            <c:strRef>
              <c:f>Sheet1!$A$2:$A$13</c:f>
              <c:strCache>
                <c:ptCount val="12"/>
                <c:pt idx="0">
                  <c:v> 02/03</c:v>
                </c:pt>
                <c:pt idx="1">
                  <c:v> 03/04</c:v>
                </c:pt>
                <c:pt idx="2">
                  <c:v> 04/05</c:v>
                </c:pt>
                <c:pt idx="3">
                  <c:v> 05/06</c:v>
                </c:pt>
                <c:pt idx="4">
                  <c:v> 06/07</c:v>
                </c:pt>
                <c:pt idx="5">
                  <c:v> 07/08</c:v>
                </c:pt>
                <c:pt idx="6">
                  <c:v> 08/09</c:v>
                </c:pt>
                <c:pt idx="7">
                  <c:v> 09/10</c:v>
                </c:pt>
                <c:pt idx="8">
                  <c:v> 10/11</c:v>
                </c:pt>
                <c:pt idx="9">
                  <c:v> 11/12</c:v>
                </c:pt>
                <c:pt idx="10">
                  <c:v> 12/13</c:v>
                </c:pt>
                <c:pt idx="11">
                  <c:v> 13/14</c:v>
                </c:pt>
              </c:strCache>
            </c:strRef>
          </c:cat>
          <c:val>
            <c:numRef>
              <c:f>Sheet1!$B$2:$B$13</c:f>
              <c:numCache>
                <c:formatCode>General</c:formatCode>
                <c:ptCount val="12"/>
                <c:pt idx="0">
                  <c:v>1787.8</c:v>
                </c:pt>
                <c:pt idx="1">
                  <c:v>1827.8</c:v>
                </c:pt>
                <c:pt idx="2">
                  <c:v>1778.4</c:v>
                </c:pt>
                <c:pt idx="3">
                  <c:v>1785</c:v>
                </c:pt>
                <c:pt idx="4">
                  <c:v>1599.8</c:v>
                </c:pt>
                <c:pt idx="5">
                  <c:v>1807.2</c:v>
                </c:pt>
                <c:pt idx="6">
                  <c:v>1550.6</c:v>
                </c:pt>
                <c:pt idx="7">
                  <c:v>1569</c:v>
                </c:pt>
                <c:pt idx="8">
                  <c:v>1786.5</c:v>
                </c:pt>
                <c:pt idx="9" formatCode="0.0">
                  <c:v>1640.4760000000001</c:v>
                </c:pt>
                <c:pt idx="10">
                  <c:v>1648.828</c:v>
                </c:pt>
                <c:pt idx="11">
                  <c:v>1679.01</c:v>
                </c:pt>
              </c:numCache>
            </c:numRef>
          </c:val>
          <c:smooth val="0"/>
        </c:ser>
        <c:ser>
          <c:idx val="1"/>
          <c:order val="1"/>
          <c:tx>
            <c:strRef>
              <c:f>Sheet1!$C$1</c:f>
              <c:strCache>
                <c:ptCount val="1"/>
                <c:pt idx="0">
                  <c:v>Kali (K2O)</c:v>
                </c:pt>
              </c:strCache>
            </c:strRef>
          </c:tx>
          <c:spPr>
            <a:ln>
              <a:solidFill>
                <a:srgbClr val="FF0000"/>
              </a:solidFill>
            </a:ln>
          </c:spPr>
          <c:marker>
            <c:symbol val="none"/>
          </c:marker>
          <c:cat>
            <c:strRef>
              <c:f>Sheet1!$A$2:$A$13</c:f>
              <c:strCache>
                <c:ptCount val="12"/>
                <c:pt idx="0">
                  <c:v> 02/03</c:v>
                </c:pt>
                <c:pt idx="1">
                  <c:v> 03/04</c:v>
                </c:pt>
                <c:pt idx="2">
                  <c:v> 04/05</c:v>
                </c:pt>
                <c:pt idx="3">
                  <c:v> 05/06</c:v>
                </c:pt>
                <c:pt idx="4">
                  <c:v> 06/07</c:v>
                </c:pt>
                <c:pt idx="5">
                  <c:v> 07/08</c:v>
                </c:pt>
                <c:pt idx="6">
                  <c:v> 08/09</c:v>
                </c:pt>
                <c:pt idx="7">
                  <c:v> 09/10</c:v>
                </c:pt>
                <c:pt idx="8">
                  <c:v> 10/11</c:v>
                </c:pt>
                <c:pt idx="9">
                  <c:v> 11/12</c:v>
                </c:pt>
                <c:pt idx="10">
                  <c:v> 12/13</c:v>
                </c:pt>
                <c:pt idx="11">
                  <c:v> 13/14</c:v>
                </c:pt>
              </c:strCache>
            </c:strRef>
          </c:cat>
          <c:val>
            <c:numRef>
              <c:f>Sheet1!$C$2:$C$13</c:f>
              <c:numCache>
                <c:formatCode>General</c:formatCode>
                <c:ptCount val="12"/>
                <c:pt idx="0">
                  <c:v>479.7</c:v>
                </c:pt>
                <c:pt idx="1">
                  <c:v>486.5</c:v>
                </c:pt>
                <c:pt idx="2">
                  <c:v>478.4</c:v>
                </c:pt>
                <c:pt idx="3">
                  <c:v>426.1</c:v>
                </c:pt>
                <c:pt idx="4">
                  <c:v>442.6</c:v>
                </c:pt>
                <c:pt idx="5">
                  <c:v>511.3</c:v>
                </c:pt>
                <c:pt idx="6">
                  <c:v>179.2</c:v>
                </c:pt>
                <c:pt idx="7">
                  <c:v>362.8</c:v>
                </c:pt>
                <c:pt idx="8">
                  <c:v>433.7</c:v>
                </c:pt>
                <c:pt idx="9">
                  <c:v>385.29199999999997</c:v>
                </c:pt>
                <c:pt idx="10">
                  <c:v>421.04199999999997</c:v>
                </c:pt>
                <c:pt idx="11">
                  <c:v>457.12200000000001</c:v>
                </c:pt>
              </c:numCache>
            </c:numRef>
          </c:val>
          <c:smooth val="0"/>
        </c:ser>
        <c:ser>
          <c:idx val="2"/>
          <c:order val="2"/>
          <c:tx>
            <c:strRef>
              <c:f>Sheet1!$D$1</c:f>
              <c:strCache>
                <c:ptCount val="1"/>
                <c:pt idx="0">
                  <c:v>Phosphat (P2O5)</c:v>
                </c:pt>
              </c:strCache>
            </c:strRef>
          </c:tx>
          <c:spPr>
            <a:ln>
              <a:solidFill>
                <a:srgbClr val="002060"/>
              </a:solidFill>
            </a:ln>
          </c:spPr>
          <c:marker>
            <c:symbol val="none"/>
          </c:marker>
          <c:cat>
            <c:strRef>
              <c:f>Sheet1!$A$2:$A$13</c:f>
              <c:strCache>
                <c:ptCount val="12"/>
                <c:pt idx="0">
                  <c:v> 02/03</c:v>
                </c:pt>
                <c:pt idx="1">
                  <c:v> 03/04</c:v>
                </c:pt>
                <c:pt idx="2">
                  <c:v> 04/05</c:v>
                </c:pt>
                <c:pt idx="3">
                  <c:v> 05/06</c:v>
                </c:pt>
                <c:pt idx="4">
                  <c:v> 06/07</c:v>
                </c:pt>
                <c:pt idx="5">
                  <c:v> 07/08</c:v>
                </c:pt>
                <c:pt idx="6">
                  <c:v> 08/09</c:v>
                </c:pt>
                <c:pt idx="7">
                  <c:v> 09/10</c:v>
                </c:pt>
                <c:pt idx="8">
                  <c:v> 10/11</c:v>
                </c:pt>
                <c:pt idx="9">
                  <c:v> 11/12</c:v>
                </c:pt>
                <c:pt idx="10">
                  <c:v> 12/13</c:v>
                </c:pt>
                <c:pt idx="11">
                  <c:v> 13/14</c:v>
                </c:pt>
              </c:strCache>
            </c:strRef>
          </c:cat>
          <c:val>
            <c:numRef>
              <c:f>Sheet1!$D$2:$D$13</c:f>
              <c:numCache>
                <c:formatCode>#\ ###.0</c:formatCode>
                <c:ptCount val="12"/>
                <c:pt idx="0">
                  <c:v>327.39999999999998</c:v>
                </c:pt>
                <c:pt idx="1">
                  <c:v>284.10000000000002</c:v>
                </c:pt>
                <c:pt idx="2">
                  <c:v>302.7</c:v>
                </c:pt>
                <c:pt idx="3">
                  <c:v>274</c:v>
                </c:pt>
                <c:pt idx="4">
                  <c:v>264.60000000000002</c:v>
                </c:pt>
                <c:pt idx="5">
                  <c:v>316.7</c:v>
                </c:pt>
                <c:pt idx="6">
                  <c:v>174.4</c:v>
                </c:pt>
                <c:pt idx="7">
                  <c:v>235.2</c:v>
                </c:pt>
                <c:pt idx="8">
                  <c:v>286.39999999999998</c:v>
                </c:pt>
                <c:pt idx="9" formatCode="0.0">
                  <c:v>246.786</c:v>
                </c:pt>
                <c:pt idx="10" formatCode="General">
                  <c:v>284.16800000000001</c:v>
                </c:pt>
                <c:pt idx="11">
                  <c:v>283.99700000000001</c:v>
                </c:pt>
              </c:numCache>
            </c:numRef>
          </c:val>
          <c:smooth val="0"/>
        </c:ser>
        <c:ser>
          <c:idx val="3"/>
          <c:order val="3"/>
          <c:tx>
            <c:strRef>
              <c:f>Sheet1!$E$1</c:f>
              <c:strCache>
                <c:ptCount val="1"/>
                <c:pt idx="0">
                  <c:v>Column1</c:v>
                </c:pt>
              </c:strCache>
            </c:strRef>
          </c:tx>
          <c:marker>
            <c:symbol val="none"/>
          </c:marker>
          <c:cat>
            <c:strRef>
              <c:f>Sheet1!$A$2:$A$13</c:f>
              <c:strCache>
                <c:ptCount val="12"/>
                <c:pt idx="0">
                  <c:v> 02/03</c:v>
                </c:pt>
                <c:pt idx="1">
                  <c:v> 03/04</c:v>
                </c:pt>
                <c:pt idx="2">
                  <c:v> 04/05</c:v>
                </c:pt>
                <c:pt idx="3">
                  <c:v> 05/06</c:v>
                </c:pt>
                <c:pt idx="4">
                  <c:v> 06/07</c:v>
                </c:pt>
                <c:pt idx="5">
                  <c:v> 07/08</c:v>
                </c:pt>
                <c:pt idx="6">
                  <c:v> 08/09</c:v>
                </c:pt>
                <c:pt idx="7">
                  <c:v> 09/10</c:v>
                </c:pt>
                <c:pt idx="8">
                  <c:v> 10/11</c:v>
                </c:pt>
                <c:pt idx="9">
                  <c:v> 11/12</c:v>
                </c:pt>
                <c:pt idx="10">
                  <c:v> 12/13</c:v>
                </c:pt>
                <c:pt idx="11">
                  <c:v> 13/14</c:v>
                </c:pt>
              </c:strCache>
            </c:strRef>
          </c:cat>
          <c:val>
            <c:numRef>
              <c:f>Sheet1!$E$2:$E$13</c:f>
              <c:numCache>
                <c:formatCode>0.0</c:formatCode>
                <c:ptCount val="12"/>
                <c:pt idx="0">
                  <c:v>1707.4</c:v>
                </c:pt>
                <c:pt idx="1">
                  <c:v>1707.4</c:v>
                </c:pt>
                <c:pt idx="2">
                  <c:v>1707.4</c:v>
                </c:pt>
                <c:pt idx="3">
                  <c:v>1707.4</c:v>
                </c:pt>
                <c:pt idx="4">
                  <c:v>1707.4</c:v>
                </c:pt>
                <c:pt idx="5">
                  <c:v>1707.4</c:v>
                </c:pt>
                <c:pt idx="6">
                  <c:v>1707.4</c:v>
                </c:pt>
                <c:pt idx="7">
                  <c:v>1707.4</c:v>
                </c:pt>
                <c:pt idx="8">
                  <c:v>1707.4</c:v>
                </c:pt>
                <c:pt idx="9">
                  <c:v>1707.4</c:v>
                </c:pt>
                <c:pt idx="10">
                  <c:v>1707.4</c:v>
                </c:pt>
                <c:pt idx="11">
                  <c:v>1707.4</c:v>
                </c:pt>
              </c:numCache>
            </c:numRef>
          </c:val>
          <c:smooth val="0"/>
        </c:ser>
        <c:dLbls>
          <c:showLegendKey val="0"/>
          <c:showVal val="0"/>
          <c:showCatName val="0"/>
          <c:showSerName val="0"/>
          <c:showPercent val="0"/>
          <c:showBubbleSize val="0"/>
        </c:dLbls>
        <c:marker val="1"/>
        <c:smooth val="0"/>
        <c:axId val="115574272"/>
        <c:axId val="115575808"/>
      </c:lineChart>
      <c:catAx>
        <c:axId val="115574272"/>
        <c:scaling>
          <c:orientation val="minMax"/>
        </c:scaling>
        <c:delete val="0"/>
        <c:axPos val="b"/>
        <c:majorTickMark val="out"/>
        <c:minorTickMark val="none"/>
        <c:tickLblPos val="nextTo"/>
        <c:txPr>
          <a:bodyPr/>
          <a:lstStyle/>
          <a:p>
            <a:pPr>
              <a:defRPr sz="1200" baseline="0"/>
            </a:pPr>
            <a:endParaRPr lang="en-US"/>
          </a:p>
        </c:txPr>
        <c:crossAx val="115575808"/>
        <c:crosses val="autoZero"/>
        <c:auto val="1"/>
        <c:lblAlgn val="ctr"/>
        <c:lblOffset val="100"/>
        <c:noMultiLvlLbl val="0"/>
      </c:catAx>
      <c:valAx>
        <c:axId val="115575808"/>
        <c:scaling>
          <c:orientation val="minMax"/>
        </c:scaling>
        <c:delete val="0"/>
        <c:axPos val="l"/>
        <c:majorGridlines/>
        <c:numFmt formatCode="General" sourceLinked="1"/>
        <c:majorTickMark val="out"/>
        <c:minorTickMark val="none"/>
        <c:tickLblPos val="nextTo"/>
        <c:txPr>
          <a:bodyPr/>
          <a:lstStyle/>
          <a:p>
            <a:pPr>
              <a:defRPr sz="1400" baseline="0"/>
            </a:pPr>
            <a:endParaRPr lang="en-US"/>
          </a:p>
        </c:txPr>
        <c:crossAx val="11557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FF00"/>
              </a:solidFill>
            </c:spPr>
          </c:dPt>
          <c:dPt>
            <c:idx val="1"/>
            <c:bubble3D val="0"/>
            <c:spPr>
              <a:solidFill>
                <a:srgbClr val="FFC000"/>
              </a:solidFill>
            </c:spPr>
          </c:dPt>
          <c:dPt>
            <c:idx val="2"/>
            <c:bubble3D val="0"/>
            <c:spPr>
              <a:solidFill>
                <a:srgbClr val="0070C0"/>
              </a:solidFill>
            </c:spPr>
          </c:dPt>
          <c:dPt>
            <c:idx val="3"/>
            <c:bubble3D val="0"/>
          </c:dPt>
          <c:dPt>
            <c:idx val="4"/>
            <c:bubble3D val="0"/>
          </c:dPt>
          <c:dPt>
            <c:idx val="5"/>
            <c:bubble3D val="0"/>
          </c:dPt>
          <c:dPt>
            <c:idx val="6"/>
            <c:bubble3D val="0"/>
            <c:spPr>
              <a:solidFill>
                <a:srgbClr val="FF0000"/>
              </a:solidFill>
            </c:spPr>
          </c:dPt>
          <c:dPt>
            <c:idx val="7"/>
            <c:bubble3D val="0"/>
          </c:dPt>
          <c:dPt>
            <c:idx val="8"/>
            <c:bubble3D val="0"/>
          </c:dPt>
          <c:dPt>
            <c:idx val="9"/>
            <c:bubble3D val="0"/>
            <c:spPr>
              <a:solidFill>
                <a:srgbClr val="7030A0"/>
              </a:solidFill>
            </c:spPr>
          </c:dPt>
          <c:dPt>
            <c:idx val="10"/>
            <c:bubble3D val="0"/>
            <c:spPr>
              <a:solidFill>
                <a:srgbClr val="FFC000"/>
              </a:solidFill>
            </c:spPr>
          </c:dPt>
          <c:dPt>
            <c:idx val="11"/>
            <c:bubble3D val="0"/>
            <c:spPr>
              <a:solidFill>
                <a:srgbClr val="FF0000"/>
              </a:solidFill>
            </c:spPr>
          </c:dPt>
          <c:dPt>
            <c:idx val="12"/>
            <c:bubble3D val="0"/>
            <c:spPr>
              <a:solidFill>
                <a:schemeClr val="bg1">
                  <a:lumMod val="50000"/>
                </a:schemeClr>
              </a:solidFill>
            </c:spPr>
          </c:dPt>
          <c:dLbls>
            <c:dLbl>
              <c:idx val="0"/>
              <c:layout/>
              <c:tx>
                <c:rich>
                  <a:bodyPr/>
                  <a:lstStyle/>
                  <a:p>
                    <a:r>
                      <a:rPr lang="hu-HU" smtClean="0"/>
                      <a:t>Kína</a:t>
                    </a:r>
                    <a:r>
                      <a:rPr lang="en-US" smtClean="0"/>
                      <a:t>; </a:t>
                    </a:r>
                    <a:r>
                      <a:rPr lang="en-US"/>
                      <a:t>34,1</a:t>
                    </a:r>
                  </a:p>
                </c:rich>
              </c:tx>
              <c:dLblPos val="outEnd"/>
              <c:showLegendKey val="0"/>
              <c:showVal val="1"/>
              <c:showCatName val="1"/>
              <c:showSerName val="0"/>
              <c:showPercent val="0"/>
              <c:showBubbleSize val="0"/>
            </c:dLbl>
            <c:dLbl>
              <c:idx val="3"/>
              <c:layout/>
              <c:tx>
                <c:rich>
                  <a:bodyPr/>
                  <a:lstStyle/>
                  <a:p>
                    <a:r>
                      <a:rPr lang="en-US" smtClean="0"/>
                      <a:t>Bra</a:t>
                    </a:r>
                    <a:r>
                      <a:rPr lang="hu-HU" smtClean="0"/>
                      <a:t>zília</a:t>
                    </a:r>
                    <a:r>
                      <a:rPr lang="en-US" smtClean="0"/>
                      <a:t>; </a:t>
                    </a:r>
                    <a:r>
                      <a:rPr lang="en-US"/>
                      <a:t>3,4</a:t>
                    </a:r>
                  </a:p>
                </c:rich>
              </c:tx>
              <c:dLblPos val="outEnd"/>
              <c:showLegendKey val="0"/>
              <c:showVal val="1"/>
              <c:showCatName val="1"/>
              <c:showSerName val="0"/>
              <c:showPercent val="0"/>
              <c:showBubbleSize val="0"/>
            </c:dLbl>
            <c:dLbl>
              <c:idx val="4"/>
              <c:layout/>
              <c:tx>
                <c:rich>
                  <a:bodyPr/>
                  <a:lstStyle/>
                  <a:p>
                    <a:r>
                      <a:rPr lang="en-US" smtClean="0"/>
                      <a:t>Pakis</a:t>
                    </a:r>
                    <a:r>
                      <a:rPr lang="hu-HU" smtClean="0"/>
                      <a:t>ztán</a:t>
                    </a:r>
                    <a:r>
                      <a:rPr lang="en-US" smtClean="0"/>
                      <a:t>; </a:t>
                    </a:r>
                    <a:r>
                      <a:rPr lang="en-US"/>
                      <a:t>3,2</a:t>
                    </a:r>
                  </a:p>
                </c:rich>
              </c:tx>
              <c:dLblPos val="outEnd"/>
              <c:showLegendKey val="0"/>
              <c:showVal val="1"/>
              <c:showCatName val="1"/>
              <c:showSerName val="0"/>
              <c:showPercent val="0"/>
              <c:showBubbleSize val="0"/>
            </c:dLbl>
            <c:dLbl>
              <c:idx val="5"/>
              <c:layout/>
              <c:tx>
                <c:rich>
                  <a:bodyPr/>
                  <a:lstStyle/>
                  <a:p>
                    <a:r>
                      <a:rPr lang="en-US" smtClean="0"/>
                      <a:t>Indo</a:t>
                    </a:r>
                    <a:r>
                      <a:rPr lang="hu-HU" smtClean="0"/>
                      <a:t>nézia</a:t>
                    </a:r>
                    <a:r>
                      <a:rPr lang="en-US" smtClean="0"/>
                      <a:t>; </a:t>
                    </a:r>
                    <a:r>
                      <a:rPr lang="en-US"/>
                      <a:t>2,9</a:t>
                    </a:r>
                  </a:p>
                </c:rich>
              </c:tx>
              <c:dLblPos val="outEnd"/>
              <c:showLegendKey val="0"/>
              <c:showVal val="1"/>
              <c:showCatName val="1"/>
              <c:showSerName val="0"/>
              <c:showPercent val="0"/>
              <c:showBubbleSize val="0"/>
            </c:dLbl>
            <c:dLbl>
              <c:idx val="6"/>
              <c:layout/>
              <c:tx>
                <c:rich>
                  <a:bodyPr/>
                  <a:lstStyle/>
                  <a:p>
                    <a:r>
                      <a:rPr lang="hu-HU" smtClean="0"/>
                      <a:t>Kanada</a:t>
                    </a:r>
                    <a:r>
                      <a:rPr lang="en-US" smtClean="0"/>
                      <a:t>; </a:t>
                    </a:r>
                    <a:r>
                      <a:rPr lang="en-US"/>
                      <a:t>2,3</a:t>
                    </a:r>
                  </a:p>
                </c:rich>
              </c:tx>
              <c:dLblPos val="outEnd"/>
              <c:showLegendKey val="0"/>
              <c:showVal val="1"/>
              <c:showCatName val="1"/>
              <c:showSerName val="0"/>
              <c:showPercent val="0"/>
              <c:showBubbleSize val="0"/>
            </c:dLbl>
            <c:dLbl>
              <c:idx val="7"/>
              <c:layout/>
              <c:tx>
                <c:rich>
                  <a:bodyPr/>
                  <a:lstStyle/>
                  <a:p>
                    <a:r>
                      <a:rPr lang="en-US" smtClean="0"/>
                      <a:t>Fr</a:t>
                    </a:r>
                    <a:r>
                      <a:rPr lang="hu-HU" smtClean="0"/>
                      <a:t>anciaország</a:t>
                    </a:r>
                    <a:r>
                      <a:rPr lang="en-US" smtClean="0"/>
                      <a:t>; </a:t>
                    </a:r>
                    <a:r>
                      <a:rPr lang="en-US"/>
                      <a:t>2,0</a:t>
                    </a:r>
                  </a:p>
                </c:rich>
              </c:tx>
              <c:dLblPos val="outEnd"/>
              <c:showLegendKey val="0"/>
              <c:showVal val="1"/>
              <c:showCatName val="1"/>
              <c:showSerName val="0"/>
              <c:showPercent val="0"/>
              <c:showBubbleSize val="0"/>
            </c:dLbl>
            <c:dLbl>
              <c:idx val="8"/>
              <c:layout/>
              <c:tx>
                <c:rich>
                  <a:bodyPr/>
                  <a:lstStyle/>
                  <a:p>
                    <a:r>
                      <a:rPr lang="hu-HU" smtClean="0"/>
                      <a:t>Németország</a:t>
                    </a:r>
                    <a:r>
                      <a:rPr lang="en-US" smtClean="0"/>
                      <a:t>; </a:t>
                    </a:r>
                    <a:r>
                      <a:rPr lang="en-US"/>
                      <a:t>1,6</a:t>
                    </a:r>
                  </a:p>
                </c:rich>
              </c:tx>
              <c:dLblPos val="outEnd"/>
              <c:showLegendKey val="0"/>
              <c:showVal val="1"/>
              <c:showCatName val="1"/>
              <c:showSerName val="0"/>
              <c:showPercent val="0"/>
              <c:showBubbleSize val="0"/>
            </c:dLbl>
            <c:dLbl>
              <c:idx val="9"/>
              <c:layout/>
              <c:tx>
                <c:rich>
                  <a:bodyPr/>
                  <a:lstStyle/>
                  <a:p>
                    <a:r>
                      <a:rPr lang="hu-HU" smtClean="0"/>
                      <a:t>Oroszország</a:t>
                    </a:r>
                    <a:r>
                      <a:rPr lang="en-US" smtClean="0"/>
                      <a:t>; </a:t>
                    </a:r>
                    <a:r>
                      <a:rPr lang="en-US"/>
                      <a:t>1,6</a:t>
                    </a:r>
                  </a:p>
                </c:rich>
              </c:tx>
              <c:dLblPos val="outEnd"/>
              <c:showLegendKey val="0"/>
              <c:showVal val="1"/>
              <c:showCatName val="1"/>
              <c:showSerName val="0"/>
              <c:showPercent val="0"/>
              <c:showBubbleSize val="0"/>
            </c:dLbl>
            <c:dLbl>
              <c:idx val="10"/>
              <c:layout/>
              <c:tx>
                <c:rich>
                  <a:bodyPr/>
                  <a:lstStyle/>
                  <a:p>
                    <a:r>
                      <a:rPr lang="en-US" smtClean="0"/>
                      <a:t>Vietn</a:t>
                    </a:r>
                    <a:r>
                      <a:rPr lang="hu-HU" smtClean="0"/>
                      <a:t>ám</a:t>
                    </a:r>
                    <a:r>
                      <a:rPr lang="en-US" smtClean="0"/>
                      <a:t>; </a:t>
                    </a:r>
                    <a:r>
                      <a:rPr lang="en-US"/>
                      <a:t>1,3</a:t>
                    </a:r>
                  </a:p>
                </c:rich>
              </c:tx>
              <c:dLblPos val="outEnd"/>
              <c:showLegendKey val="0"/>
              <c:showVal val="1"/>
              <c:showCatName val="1"/>
              <c:showSerName val="0"/>
              <c:showPercent val="0"/>
              <c:showBubbleSize val="0"/>
            </c:dLbl>
            <c:dLbl>
              <c:idx val="11"/>
              <c:layout/>
              <c:tx>
                <c:rich>
                  <a:bodyPr/>
                  <a:lstStyle/>
                  <a:p>
                    <a:r>
                      <a:rPr lang="en-US" smtClean="0"/>
                      <a:t>T</a:t>
                    </a:r>
                    <a:r>
                      <a:rPr lang="hu-HU" smtClean="0"/>
                      <a:t>örökország</a:t>
                    </a:r>
                    <a:r>
                      <a:rPr lang="en-US" smtClean="0"/>
                      <a:t>; </a:t>
                    </a:r>
                    <a:r>
                      <a:rPr lang="en-US"/>
                      <a:t>1,3</a:t>
                    </a:r>
                  </a:p>
                </c:rich>
              </c:tx>
              <c:dLblPos val="outEnd"/>
              <c:showLegendKey val="0"/>
              <c:showVal val="1"/>
              <c:showCatName val="1"/>
              <c:showSerName val="0"/>
              <c:showPercent val="0"/>
              <c:showBubbleSize val="0"/>
            </c:dLbl>
            <c:dLbl>
              <c:idx val="12"/>
              <c:layout/>
              <c:tx>
                <c:rich>
                  <a:bodyPr/>
                  <a:lstStyle/>
                  <a:p>
                    <a:r>
                      <a:rPr lang="hu-HU" smtClean="0"/>
                      <a:t>Egyéb</a:t>
                    </a:r>
                    <a:r>
                      <a:rPr lang="en-US" smtClean="0"/>
                      <a:t>; </a:t>
                    </a:r>
                    <a:r>
                      <a:rPr lang="en-US"/>
                      <a:t>25,0</a:t>
                    </a:r>
                  </a:p>
                </c:rich>
              </c:tx>
              <c:dLblPos val="outEnd"/>
              <c:showLegendKey val="0"/>
              <c:showVal val="1"/>
              <c:showCatName val="1"/>
              <c:showSerName val="0"/>
              <c:showPercent val="0"/>
              <c:showBubbleSize val="0"/>
            </c:dLbl>
            <c:numFmt formatCode="#,##0.0" sourceLinked="0"/>
            <c:txPr>
              <a:bodyPr/>
              <a:lstStyle/>
              <a:p>
                <a:pPr>
                  <a:defRPr sz="1376" b="1">
                    <a:solidFill>
                      <a:schemeClr val="tx1"/>
                    </a:solidFill>
                  </a:defRPr>
                </a:pPr>
                <a:endParaRPr lang="en-US"/>
              </a:p>
            </c:txPr>
            <c:dLblPos val="outEnd"/>
            <c:showLegendKey val="0"/>
            <c:showVal val="1"/>
            <c:showCatName val="1"/>
            <c:showSerName val="0"/>
            <c:showPercent val="0"/>
            <c:showBubbleSize val="0"/>
            <c:showLeaderLines val="1"/>
          </c:dLbls>
          <c:cat>
            <c:strRef>
              <c:f>Sheet1!$A$2:$A$14</c:f>
              <c:strCache>
                <c:ptCount val="13"/>
                <c:pt idx="0">
                  <c:v>China</c:v>
                </c:pt>
                <c:pt idx="1">
                  <c:v>India</c:v>
                </c:pt>
                <c:pt idx="2">
                  <c:v>USA</c:v>
                </c:pt>
                <c:pt idx="3">
                  <c:v>Brasilia</c:v>
                </c:pt>
                <c:pt idx="4">
                  <c:v>Pakistan</c:v>
                </c:pt>
                <c:pt idx="5">
                  <c:v>Indonesia</c:v>
                </c:pt>
                <c:pt idx="6">
                  <c:v>Canada</c:v>
                </c:pt>
                <c:pt idx="7">
                  <c:v>France</c:v>
                </c:pt>
                <c:pt idx="8">
                  <c:v>Germany</c:v>
                </c:pt>
                <c:pt idx="9">
                  <c:v>Russia</c:v>
                </c:pt>
                <c:pt idx="10">
                  <c:v>Vietnam</c:v>
                </c:pt>
                <c:pt idx="11">
                  <c:v>Turkey</c:v>
                </c:pt>
                <c:pt idx="12">
                  <c:v>Others</c:v>
                </c:pt>
              </c:strCache>
            </c:strRef>
          </c:cat>
          <c:val>
            <c:numRef>
              <c:f>Sheet1!$B$2:$B$14</c:f>
              <c:numCache>
                <c:formatCode>General</c:formatCode>
                <c:ptCount val="13"/>
                <c:pt idx="0">
                  <c:v>34.1</c:v>
                </c:pt>
                <c:pt idx="1">
                  <c:v>17.3</c:v>
                </c:pt>
                <c:pt idx="2">
                  <c:v>12.2</c:v>
                </c:pt>
                <c:pt idx="3">
                  <c:v>3.4</c:v>
                </c:pt>
                <c:pt idx="4">
                  <c:v>3.2</c:v>
                </c:pt>
                <c:pt idx="5">
                  <c:v>2.9</c:v>
                </c:pt>
                <c:pt idx="6">
                  <c:v>2.2999999999999998</c:v>
                </c:pt>
                <c:pt idx="7">
                  <c:v>2</c:v>
                </c:pt>
                <c:pt idx="8">
                  <c:v>1.64</c:v>
                </c:pt>
                <c:pt idx="9">
                  <c:v>1.6</c:v>
                </c:pt>
                <c:pt idx="10">
                  <c:v>1.3</c:v>
                </c:pt>
                <c:pt idx="11">
                  <c:v>1.3</c:v>
                </c:pt>
                <c:pt idx="12">
                  <c:v>25</c:v>
                </c:pt>
              </c:numCache>
            </c:numRef>
          </c:val>
        </c:ser>
        <c:dLbls>
          <c:showLegendKey val="0"/>
          <c:showVal val="0"/>
          <c:showCatName val="0"/>
          <c:showSerName val="0"/>
          <c:showPercent val="0"/>
          <c:showBubbleSize val="0"/>
          <c:showLeaderLines val="1"/>
        </c:dLbls>
        <c:firstSliceAng val="0"/>
      </c:pieChart>
      <c:spPr>
        <a:noFill/>
        <a:ln w="24986">
          <a:noFill/>
        </a:ln>
      </c:spPr>
    </c:plotArea>
    <c:plotVisOnly val="1"/>
    <c:dispBlanksAs val="gap"/>
    <c:showDLblsOverMax val="0"/>
  </c:chart>
  <c:txPr>
    <a:bodyPr/>
    <a:lstStyle/>
    <a:p>
      <a:pPr>
        <a:defRPr sz="177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02303878681834E-2"/>
          <c:y val="4.2244932183493324E-2"/>
          <c:w val="0.85182609118304664"/>
          <c:h val="0.86386598868303166"/>
        </c:manualLayout>
      </c:layout>
      <c:barChart>
        <c:barDir val="col"/>
        <c:grouping val="clustered"/>
        <c:varyColors val="0"/>
        <c:ser>
          <c:idx val="0"/>
          <c:order val="0"/>
          <c:tx>
            <c:strRef>
              <c:f>Sheet1!$A$2</c:f>
              <c:strCache>
                <c:ptCount val="1"/>
                <c:pt idx="0">
                  <c:v>Jul 2012 - Jun 2013</c:v>
                </c:pt>
              </c:strCache>
            </c:strRef>
          </c:tx>
          <c:invertIfNegative val="0"/>
          <c:dLbls>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Sheet1!$B$1:$G$1</c:f>
              <c:strCache>
                <c:ptCount val="6"/>
                <c:pt idx="0">
                  <c:v>CAN</c:v>
                </c:pt>
                <c:pt idx="1">
                  <c:v>UAN</c:v>
                </c:pt>
                <c:pt idx="2">
                  <c:v>Urea</c:v>
                </c:pt>
                <c:pt idx="3">
                  <c:v>OStrN</c:v>
                </c:pt>
                <c:pt idx="4">
                  <c:v>NPK</c:v>
                </c:pt>
                <c:pt idx="5">
                  <c:v>NP</c:v>
                </c:pt>
              </c:strCache>
            </c:strRef>
          </c:cat>
          <c:val>
            <c:numRef>
              <c:f>Sheet1!$B$2:$G$2</c:f>
              <c:numCache>
                <c:formatCode>General</c:formatCode>
                <c:ptCount val="6"/>
                <c:pt idx="0">
                  <c:v>630.96400000000006</c:v>
                </c:pt>
                <c:pt idx="1">
                  <c:v>171.309</c:v>
                </c:pt>
                <c:pt idx="2">
                  <c:v>356.64299999999997</c:v>
                </c:pt>
                <c:pt idx="3">
                  <c:v>336.69600000000003</c:v>
                </c:pt>
                <c:pt idx="4">
                  <c:v>71.301000000000002</c:v>
                </c:pt>
                <c:pt idx="5">
                  <c:v>81.915000000000006</c:v>
                </c:pt>
              </c:numCache>
            </c:numRef>
          </c:val>
        </c:ser>
        <c:ser>
          <c:idx val="1"/>
          <c:order val="1"/>
          <c:tx>
            <c:strRef>
              <c:f>Sheet1!$A$3</c:f>
              <c:strCache>
                <c:ptCount val="1"/>
                <c:pt idx="0">
                  <c:v>Jul 2013 - Jun 2014</c:v>
                </c:pt>
              </c:strCache>
            </c:strRef>
          </c:tx>
          <c:invertIfNegative val="0"/>
          <c:dLbls>
            <c:dLbl>
              <c:idx val="0"/>
              <c:numFmt formatCode="#,##0" sourceLinked="0"/>
              <c:spPr/>
              <c:txPr>
                <a:bodyPr/>
                <a:lstStyle/>
                <a:p>
                  <a:pPr>
                    <a:defRPr sz="1200" b="1" i="0" baseline="0"/>
                  </a:pPr>
                  <a:endParaRPr lang="en-US"/>
                </a:p>
              </c:txPr>
              <c:showLegendKey val="0"/>
              <c:showVal val="1"/>
              <c:showCatName val="0"/>
              <c:showSerName val="0"/>
              <c:showPercent val="0"/>
              <c:showBubbleSize val="0"/>
            </c:dLbl>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Sheet1!$B$1:$G$1</c:f>
              <c:strCache>
                <c:ptCount val="6"/>
                <c:pt idx="0">
                  <c:v>CAN</c:v>
                </c:pt>
                <c:pt idx="1">
                  <c:v>UAN</c:v>
                </c:pt>
                <c:pt idx="2">
                  <c:v>Urea</c:v>
                </c:pt>
                <c:pt idx="3">
                  <c:v>OStrN</c:v>
                </c:pt>
                <c:pt idx="4">
                  <c:v>NPK</c:v>
                </c:pt>
                <c:pt idx="5">
                  <c:v>NP</c:v>
                </c:pt>
              </c:strCache>
            </c:strRef>
          </c:cat>
          <c:val>
            <c:numRef>
              <c:f>Sheet1!$B$3:$G$3</c:f>
              <c:numCache>
                <c:formatCode>General</c:formatCode>
                <c:ptCount val="6"/>
                <c:pt idx="0">
                  <c:v>618.55799999999999</c:v>
                </c:pt>
                <c:pt idx="1">
                  <c:v>174.48599999999999</c:v>
                </c:pt>
                <c:pt idx="2">
                  <c:v>356.815</c:v>
                </c:pt>
                <c:pt idx="3">
                  <c:v>374.01600000000002</c:v>
                </c:pt>
                <c:pt idx="4">
                  <c:v>72.817999999999998</c:v>
                </c:pt>
                <c:pt idx="5">
                  <c:v>78.316999999999993</c:v>
                </c:pt>
              </c:numCache>
            </c:numRef>
          </c:val>
        </c:ser>
        <c:dLbls>
          <c:showLegendKey val="0"/>
          <c:showVal val="0"/>
          <c:showCatName val="0"/>
          <c:showSerName val="0"/>
          <c:showPercent val="0"/>
          <c:showBubbleSize val="0"/>
        </c:dLbls>
        <c:gapWidth val="150"/>
        <c:axId val="116723072"/>
        <c:axId val="116724864"/>
      </c:barChart>
      <c:catAx>
        <c:axId val="116723072"/>
        <c:scaling>
          <c:orientation val="minMax"/>
        </c:scaling>
        <c:delete val="0"/>
        <c:axPos val="b"/>
        <c:majorTickMark val="out"/>
        <c:minorTickMark val="none"/>
        <c:tickLblPos val="nextTo"/>
        <c:crossAx val="116724864"/>
        <c:crosses val="autoZero"/>
        <c:auto val="1"/>
        <c:lblAlgn val="ctr"/>
        <c:lblOffset val="100"/>
        <c:noMultiLvlLbl val="0"/>
      </c:catAx>
      <c:valAx>
        <c:axId val="116724864"/>
        <c:scaling>
          <c:orientation val="minMax"/>
          <c:max val="700"/>
        </c:scaling>
        <c:delete val="0"/>
        <c:axPos val="l"/>
        <c:majorGridlines/>
        <c:numFmt formatCode="0" sourceLinked="0"/>
        <c:majorTickMark val="out"/>
        <c:minorTickMark val="none"/>
        <c:tickLblPos val="nextTo"/>
        <c:txPr>
          <a:bodyPr/>
          <a:lstStyle/>
          <a:p>
            <a:pPr>
              <a:defRPr sz="1400"/>
            </a:pPr>
            <a:endParaRPr lang="en-US"/>
          </a:p>
        </c:txPr>
        <c:crossAx val="116723072"/>
        <c:crosses val="autoZero"/>
        <c:crossBetween val="between"/>
        <c:majorUnit val="100"/>
      </c:valAx>
    </c:plotArea>
    <c:legend>
      <c:legendPos val="t"/>
      <c:layout>
        <c:manualLayout>
          <c:xMode val="edge"/>
          <c:yMode val="edge"/>
          <c:x val="0.2010772090988627"/>
          <c:y val="7.01508165223622E-2"/>
          <c:w val="0.47205878779042176"/>
          <c:h val="5.7533612183749833E-2"/>
        </c:manualLayout>
      </c:layout>
      <c:overlay val="1"/>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 Jul 2012 - Jun 2013</c:v>
                </c:pt>
              </c:strCache>
            </c:strRef>
          </c:tx>
          <c:invertIfNegative val="0"/>
          <c:dLbls>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c:f>
              <c:strCache>
                <c:ptCount val="1"/>
                <c:pt idx="0">
                  <c:v>N total</c:v>
                </c:pt>
              </c:strCache>
            </c:strRef>
          </c:cat>
          <c:val>
            <c:numRef>
              <c:f>Sheet1!$B$2</c:f>
              <c:numCache>
                <c:formatCode>General</c:formatCode>
                <c:ptCount val="1"/>
                <c:pt idx="0">
                  <c:v>1648.828</c:v>
                </c:pt>
              </c:numCache>
            </c:numRef>
          </c:val>
        </c:ser>
        <c:ser>
          <c:idx val="1"/>
          <c:order val="1"/>
          <c:tx>
            <c:strRef>
              <c:f>Sheet1!$A$3</c:f>
              <c:strCache>
                <c:ptCount val="1"/>
                <c:pt idx="0">
                  <c:v> Jul  2013 - Jun 2014</c:v>
                </c:pt>
              </c:strCache>
            </c:strRef>
          </c:tx>
          <c:invertIfNegative val="0"/>
          <c:dLbls>
            <c:numFmt formatCode="#,##0" sourceLinked="0"/>
            <c:txPr>
              <a:bodyPr/>
              <a:lstStyle/>
              <a:p>
                <a:pPr>
                  <a:defRPr sz="1200" b="1"/>
                </a:pPr>
                <a:endParaRPr lang="en-US"/>
              </a:p>
            </c:txPr>
            <c:showLegendKey val="0"/>
            <c:showVal val="1"/>
            <c:showCatName val="0"/>
            <c:showSerName val="0"/>
            <c:showPercent val="0"/>
            <c:showBubbleSize val="0"/>
            <c:showLeaderLines val="0"/>
          </c:dLbls>
          <c:cat>
            <c:strRef>
              <c:f>Sheet1!$B$1</c:f>
              <c:strCache>
                <c:ptCount val="1"/>
                <c:pt idx="0">
                  <c:v>N total</c:v>
                </c:pt>
              </c:strCache>
            </c:strRef>
          </c:cat>
          <c:val>
            <c:numRef>
              <c:f>Sheet1!$B$3</c:f>
              <c:numCache>
                <c:formatCode>General</c:formatCode>
                <c:ptCount val="1"/>
                <c:pt idx="0">
                  <c:v>1675.01</c:v>
                </c:pt>
              </c:numCache>
            </c:numRef>
          </c:val>
        </c:ser>
        <c:dLbls>
          <c:showLegendKey val="0"/>
          <c:showVal val="0"/>
          <c:showCatName val="0"/>
          <c:showSerName val="0"/>
          <c:showPercent val="0"/>
          <c:showBubbleSize val="0"/>
        </c:dLbls>
        <c:gapWidth val="89"/>
        <c:overlap val="-100"/>
        <c:axId val="116783360"/>
        <c:axId val="116793344"/>
      </c:barChart>
      <c:catAx>
        <c:axId val="116783360"/>
        <c:scaling>
          <c:orientation val="minMax"/>
        </c:scaling>
        <c:delete val="0"/>
        <c:axPos val="b"/>
        <c:majorTickMark val="out"/>
        <c:minorTickMark val="none"/>
        <c:tickLblPos val="nextTo"/>
        <c:crossAx val="116793344"/>
        <c:crosses val="autoZero"/>
        <c:auto val="1"/>
        <c:lblAlgn val="ctr"/>
        <c:lblOffset val="100"/>
        <c:noMultiLvlLbl val="0"/>
      </c:catAx>
      <c:valAx>
        <c:axId val="116793344"/>
        <c:scaling>
          <c:orientation val="minMax"/>
          <c:max val="2000"/>
          <c:min val="0"/>
        </c:scaling>
        <c:delete val="0"/>
        <c:axPos val="l"/>
        <c:majorGridlines/>
        <c:numFmt formatCode="General" sourceLinked="1"/>
        <c:majorTickMark val="out"/>
        <c:minorTickMark val="none"/>
        <c:tickLblPos val="nextTo"/>
        <c:txPr>
          <a:bodyPr/>
          <a:lstStyle/>
          <a:p>
            <a:pPr>
              <a:defRPr sz="1400" baseline="0"/>
            </a:pPr>
            <a:endParaRPr lang="en-US"/>
          </a:p>
        </c:txPr>
        <c:crossAx val="116783360"/>
        <c:crosses val="autoZero"/>
        <c:crossBetween val="between"/>
        <c:majorUnit val="400"/>
      </c:valAx>
    </c:plotArea>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8733012116"/>
          <c:y val="3.5071261547512993E-2"/>
          <c:w val="0.82071426966016259"/>
          <c:h val="0.85860700263584999"/>
        </c:manualLayout>
      </c:layout>
      <c:barChart>
        <c:barDir val="col"/>
        <c:grouping val="percentStacked"/>
        <c:varyColors val="0"/>
        <c:ser>
          <c:idx val="0"/>
          <c:order val="0"/>
          <c:tx>
            <c:strRef>
              <c:f>Sheet1!$B$1</c:f>
              <c:strCache>
                <c:ptCount val="1"/>
                <c:pt idx="0">
                  <c:v>KAS</c:v>
                </c:pt>
              </c:strCache>
            </c:strRef>
          </c:tx>
          <c:spPr>
            <a:solidFill>
              <a:srgbClr val="0F9E54"/>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Sheet1!$B$2:$B$9</c:f>
              <c:numCache>
                <c:formatCode>General</c:formatCode>
                <c:ptCount val="8"/>
                <c:pt idx="0">
                  <c:v>41.3</c:v>
                </c:pt>
                <c:pt idx="1">
                  <c:v>44.8</c:v>
                </c:pt>
                <c:pt idx="2">
                  <c:v>40.4</c:v>
                </c:pt>
                <c:pt idx="3">
                  <c:v>45.4</c:v>
                </c:pt>
                <c:pt idx="4">
                  <c:v>40.799999999999997</c:v>
                </c:pt>
                <c:pt idx="5">
                  <c:v>41.6</c:v>
                </c:pt>
                <c:pt idx="6">
                  <c:v>38.299999999999997</c:v>
                </c:pt>
                <c:pt idx="7">
                  <c:v>36.9</c:v>
                </c:pt>
              </c:numCache>
            </c:numRef>
          </c:val>
        </c:ser>
        <c:ser>
          <c:idx val="1"/>
          <c:order val="1"/>
          <c:tx>
            <c:strRef>
              <c:f>Sheet1!$C$1</c:f>
              <c:strCache>
                <c:ptCount val="1"/>
                <c:pt idx="0">
                  <c:v>Nit.+S</c:v>
                </c:pt>
              </c:strCache>
            </c:strRef>
          </c:tx>
          <c:spPr>
            <a:solidFill>
              <a:srgbClr val="FFFF00"/>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Sheet1!$C$2:$C$9</c:f>
              <c:numCache>
                <c:formatCode>General</c:formatCode>
                <c:ptCount val="8"/>
                <c:pt idx="0">
                  <c:v>6.4</c:v>
                </c:pt>
                <c:pt idx="1">
                  <c:v>6.5</c:v>
                </c:pt>
                <c:pt idx="2">
                  <c:v>6.2</c:v>
                </c:pt>
                <c:pt idx="3">
                  <c:v>7.1</c:v>
                </c:pt>
                <c:pt idx="4">
                  <c:v>7.1</c:v>
                </c:pt>
                <c:pt idx="5">
                  <c:v>7.7</c:v>
                </c:pt>
                <c:pt idx="6">
                  <c:v>7.6</c:v>
                </c:pt>
                <c:pt idx="7">
                  <c:v>9.1</c:v>
                </c:pt>
              </c:numCache>
            </c:numRef>
          </c:val>
        </c:ser>
        <c:ser>
          <c:idx val="2"/>
          <c:order val="2"/>
          <c:tx>
            <c:strRef>
              <c:f>Sheet1!$D$1</c:f>
              <c:strCache>
                <c:ptCount val="1"/>
                <c:pt idx="0">
                  <c:v>And. N+S</c:v>
                </c:pt>
              </c:strCache>
            </c:strRef>
          </c:tx>
          <c:spPr>
            <a:solidFill>
              <a:schemeClr val="accent1">
                <a:lumMod val="75000"/>
              </a:schemeClr>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Sheet1!$D$2:$D$9</c:f>
              <c:numCache>
                <c:formatCode>General</c:formatCode>
                <c:ptCount val="8"/>
                <c:pt idx="0">
                  <c:v>9.9</c:v>
                </c:pt>
                <c:pt idx="1">
                  <c:v>9.8000000000000007</c:v>
                </c:pt>
                <c:pt idx="2">
                  <c:v>8.6</c:v>
                </c:pt>
                <c:pt idx="3">
                  <c:v>10.5</c:v>
                </c:pt>
                <c:pt idx="4">
                  <c:v>11.1</c:v>
                </c:pt>
                <c:pt idx="5">
                  <c:v>12.5</c:v>
                </c:pt>
                <c:pt idx="6">
                  <c:v>12.8</c:v>
                </c:pt>
                <c:pt idx="7">
                  <c:v>13.3</c:v>
                </c:pt>
              </c:numCache>
            </c:numRef>
          </c:val>
        </c:ser>
        <c:ser>
          <c:idx val="3"/>
          <c:order val="3"/>
          <c:tx>
            <c:strRef>
              <c:f>Sheet1!$E$1</c:f>
              <c:strCache>
                <c:ptCount val="1"/>
                <c:pt idx="0">
                  <c:v>Harnstoff</c:v>
                </c:pt>
              </c:strCache>
            </c:strRef>
          </c:tx>
          <c:spPr>
            <a:solidFill>
              <a:srgbClr val="FF0000"/>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Sheet1!$E$2:$E$9</c:f>
              <c:numCache>
                <c:formatCode>General</c:formatCode>
                <c:ptCount val="8"/>
                <c:pt idx="0">
                  <c:v>18.7</c:v>
                </c:pt>
                <c:pt idx="1">
                  <c:v>16.7</c:v>
                </c:pt>
                <c:pt idx="2">
                  <c:v>27.7</c:v>
                </c:pt>
                <c:pt idx="3">
                  <c:v>17.8</c:v>
                </c:pt>
                <c:pt idx="4">
                  <c:v>21.1</c:v>
                </c:pt>
                <c:pt idx="5">
                  <c:v>19</c:v>
                </c:pt>
                <c:pt idx="6">
                  <c:v>21.6</c:v>
                </c:pt>
                <c:pt idx="7">
                  <c:v>21.3</c:v>
                </c:pt>
              </c:numCache>
            </c:numRef>
          </c:val>
        </c:ser>
        <c:ser>
          <c:idx val="4"/>
          <c:order val="4"/>
          <c:tx>
            <c:strRef>
              <c:f>Sheet1!$F$1</c:f>
              <c:strCache>
                <c:ptCount val="1"/>
                <c:pt idx="0">
                  <c:v>AHL</c:v>
                </c:pt>
              </c:strCache>
            </c:strRef>
          </c:tx>
          <c:spPr>
            <a:solidFill>
              <a:srgbClr val="7030A0"/>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Sheet1!$F$2:$F$9</c:f>
              <c:numCache>
                <c:formatCode>General</c:formatCode>
                <c:ptCount val="8"/>
                <c:pt idx="0">
                  <c:v>13.6</c:v>
                </c:pt>
                <c:pt idx="1">
                  <c:v>12.3</c:v>
                </c:pt>
                <c:pt idx="2">
                  <c:v>9.9</c:v>
                </c:pt>
                <c:pt idx="3">
                  <c:v>12</c:v>
                </c:pt>
                <c:pt idx="4">
                  <c:v>11.2</c:v>
                </c:pt>
                <c:pt idx="5">
                  <c:v>10.5</c:v>
                </c:pt>
                <c:pt idx="6">
                  <c:v>10.4</c:v>
                </c:pt>
                <c:pt idx="7">
                  <c:v>10.4</c:v>
                </c:pt>
              </c:numCache>
            </c:numRef>
          </c:val>
        </c:ser>
        <c:ser>
          <c:idx val="5"/>
          <c:order val="5"/>
          <c:tx>
            <c:strRef>
              <c:f>Sheet1!$G$1</c:f>
              <c:strCache>
                <c:ptCount val="1"/>
                <c:pt idx="0">
                  <c:v>NPK/NP</c:v>
                </c:pt>
              </c:strCache>
            </c:strRef>
          </c:tx>
          <c:spPr>
            <a:solidFill>
              <a:schemeClr val="accent5">
                <a:lumMod val="90000"/>
              </a:schemeClr>
            </a:solidFill>
          </c:spPr>
          <c:invertIfNegative val="0"/>
          <c:cat>
            <c:strRef>
              <c:f>Sheet1!$A$2:$A$9</c:f>
              <c:strCache>
                <c:ptCount val="8"/>
                <c:pt idx="0">
                  <c:v> 06/07</c:v>
                </c:pt>
                <c:pt idx="1">
                  <c:v> 07/08</c:v>
                </c:pt>
                <c:pt idx="2">
                  <c:v> 08/09</c:v>
                </c:pt>
                <c:pt idx="3">
                  <c:v> 09/10</c:v>
                </c:pt>
                <c:pt idx="4">
                  <c:v> 10/11</c:v>
                </c:pt>
                <c:pt idx="5">
                  <c:v> 11/12</c:v>
                </c:pt>
                <c:pt idx="6">
                  <c:v> 12/13</c:v>
                </c:pt>
                <c:pt idx="7">
                  <c:v> 13/14</c:v>
                </c:pt>
              </c:strCache>
            </c:strRef>
          </c:cat>
          <c:val>
            <c:numRef>
              <c:f>Sheet1!$G$2:$G$9</c:f>
              <c:numCache>
                <c:formatCode>General</c:formatCode>
                <c:ptCount val="8"/>
                <c:pt idx="0">
                  <c:v>10.199999999999999</c:v>
                </c:pt>
                <c:pt idx="1">
                  <c:v>10</c:v>
                </c:pt>
                <c:pt idx="2">
                  <c:v>7.2</c:v>
                </c:pt>
                <c:pt idx="3">
                  <c:v>7.2</c:v>
                </c:pt>
                <c:pt idx="4">
                  <c:v>8.6999999999999993</c:v>
                </c:pt>
                <c:pt idx="5">
                  <c:v>8.6999999999999993</c:v>
                </c:pt>
                <c:pt idx="6">
                  <c:v>9.3000000000000007</c:v>
                </c:pt>
                <c:pt idx="7">
                  <c:v>9</c:v>
                </c:pt>
              </c:numCache>
            </c:numRef>
          </c:val>
        </c:ser>
        <c:dLbls>
          <c:showLegendKey val="0"/>
          <c:showVal val="0"/>
          <c:showCatName val="0"/>
          <c:showSerName val="0"/>
          <c:showPercent val="0"/>
          <c:showBubbleSize val="0"/>
        </c:dLbls>
        <c:gapWidth val="40"/>
        <c:overlap val="100"/>
        <c:axId val="116900224"/>
        <c:axId val="116901760"/>
      </c:barChart>
      <c:catAx>
        <c:axId val="116900224"/>
        <c:scaling>
          <c:orientation val="minMax"/>
        </c:scaling>
        <c:delete val="0"/>
        <c:axPos val="b"/>
        <c:numFmt formatCode="General" sourceLinked="1"/>
        <c:majorTickMark val="out"/>
        <c:minorTickMark val="none"/>
        <c:tickLblPos val="nextTo"/>
        <c:txPr>
          <a:bodyPr/>
          <a:lstStyle/>
          <a:p>
            <a:pPr>
              <a:defRPr sz="1400" baseline="0"/>
            </a:pPr>
            <a:endParaRPr lang="en-US"/>
          </a:p>
        </c:txPr>
        <c:crossAx val="116901760"/>
        <c:crosses val="autoZero"/>
        <c:auto val="1"/>
        <c:lblAlgn val="ctr"/>
        <c:lblOffset val="100"/>
        <c:noMultiLvlLbl val="0"/>
      </c:catAx>
      <c:valAx>
        <c:axId val="116901760"/>
        <c:scaling>
          <c:orientation val="minMax"/>
        </c:scaling>
        <c:delete val="0"/>
        <c:axPos val="l"/>
        <c:majorGridlines/>
        <c:numFmt formatCode="0%" sourceLinked="1"/>
        <c:majorTickMark val="out"/>
        <c:minorTickMark val="none"/>
        <c:tickLblPos val="nextTo"/>
        <c:txPr>
          <a:bodyPr/>
          <a:lstStyle/>
          <a:p>
            <a:pPr>
              <a:defRPr sz="1400"/>
            </a:pPr>
            <a:endParaRPr lang="en-US"/>
          </a:p>
        </c:txPr>
        <c:crossAx val="116900224"/>
        <c:crosses val="autoZero"/>
        <c:crossBetween val="between"/>
      </c:valAx>
      <c:spPr>
        <a:noFill/>
        <a:ln w="23440">
          <a:noFill/>
        </a:ln>
      </c:spPr>
    </c:plotArea>
    <c:plotVisOnly val="1"/>
    <c:dispBlanksAs val="gap"/>
    <c:showDLblsOverMax val="0"/>
  </c:chart>
  <c:txPr>
    <a:bodyPr/>
    <a:lstStyle/>
    <a:p>
      <a:pPr>
        <a:defRPr sz="166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Jul - Dec 2013</c:v>
                </c:pt>
              </c:strCache>
            </c:strRef>
          </c:tx>
          <c:invertIfNegative val="0"/>
          <c:dLbls>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Sheet1!$B$1:$G$1</c:f>
              <c:strCache>
                <c:ptCount val="6"/>
                <c:pt idx="0">
                  <c:v>CAN</c:v>
                </c:pt>
                <c:pt idx="1">
                  <c:v>UAN</c:v>
                </c:pt>
                <c:pt idx="2">
                  <c:v>Urea</c:v>
                </c:pt>
                <c:pt idx="3">
                  <c:v>OStrN</c:v>
                </c:pt>
                <c:pt idx="4">
                  <c:v>NPK</c:v>
                </c:pt>
                <c:pt idx="5">
                  <c:v>NP</c:v>
                </c:pt>
              </c:strCache>
            </c:strRef>
          </c:cat>
          <c:val>
            <c:numRef>
              <c:f>Sheet1!$B$2:$G$2</c:f>
              <c:numCache>
                <c:formatCode>General</c:formatCode>
                <c:ptCount val="6"/>
                <c:pt idx="0">
                  <c:v>271.863</c:v>
                </c:pt>
                <c:pt idx="1">
                  <c:v>78.341999999999999</c:v>
                </c:pt>
                <c:pt idx="2">
                  <c:v>157.256</c:v>
                </c:pt>
                <c:pt idx="3">
                  <c:v>182.99</c:v>
                </c:pt>
                <c:pt idx="4">
                  <c:v>23.771999999999998</c:v>
                </c:pt>
                <c:pt idx="5">
                  <c:v>35.636000000000003</c:v>
                </c:pt>
              </c:numCache>
            </c:numRef>
          </c:val>
        </c:ser>
        <c:ser>
          <c:idx val="1"/>
          <c:order val="1"/>
          <c:tx>
            <c:strRef>
              <c:f>Sheet1!$A$3</c:f>
              <c:strCache>
                <c:ptCount val="1"/>
                <c:pt idx="0">
                  <c:v>Jul - Dec 2014</c:v>
                </c:pt>
              </c:strCache>
            </c:strRef>
          </c:tx>
          <c:invertIfNegative val="0"/>
          <c:dLbls>
            <c:dLbl>
              <c:idx val="0"/>
              <c:numFmt formatCode="#,##0" sourceLinked="0"/>
              <c:spPr/>
              <c:txPr>
                <a:bodyPr/>
                <a:lstStyle/>
                <a:p>
                  <a:pPr>
                    <a:defRPr sz="1200" b="1" i="0" baseline="0"/>
                  </a:pPr>
                  <a:endParaRPr lang="en-US"/>
                </a:p>
              </c:txPr>
              <c:showLegendKey val="0"/>
              <c:showVal val="1"/>
              <c:showCatName val="0"/>
              <c:showSerName val="0"/>
              <c:showPercent val="0"/>
              <c:showBubbleSize val="0"/>
            </c:dLbl>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Sheet1!$B$1:$G$1</c:f>
              <c:strCache>
                <c:ptCount val="6"/>
                <c:pt idx="0">
                  <c:v>CAN</c:v>
                </c:pt>
                <c:pt idx="1">
                  <c:v>UAN</c:v>
                </c:pt>
                <c:pt idx="2">
                  <c:v>Urea</c:v>
                </c:pt>
                <c:pt idx="3">
                  <c:v>OStrN</c:v>
                </c:pt>
                <c:pt idx="4">
                  <c:v>NPK</c:v>
                </c:pt>
                <c:pt idx="5">
                  <c:v>NP</c:v>
                </c:pt>
              </c:strCache>
            </c:strRef>
          </c:cat>
          <c:val>
            <c:numRef>
              <c:f>Sheet1!$B$3:$G$3</c:f>
              <c:numCache>
                <c:formatCode>General</c:formatCode>
                <c:ptCount val="6"/>
                <c:pt idx="0">
                  <c:v>305.02300000000002</c:v>
                </c:pt>
                <c:pt idx="1">
                  <c:v>78.11</c:v>
                </c:pt>
                <c:pt idx="2">
                  <c:v>153.09399999999999</c:v>
                </c:pt>
                <c:pt idx="3">
                  <c:v>186.77</c:v>
                </c:pt>
                <c:pt idx="4">
                  <c:v>34.529000000000003</c:v>
                </c:pt>
                <c:pt idx="5">
                  <c:v>15.989000000000001</c:v>
                </c:pt>
              </c:numCache>
            </c:numRef>
          </c:val>
        </c:ser>
        <c:dLbls>
          <c:showLegendKey val="0"/>
          <c:showVal val="0"/>
          <c:showCatName val="0"/>
          <c:showSerName val="0"/>
          <c:showPercent val="0"/>
          <c:showBubbleSize val="0"/>
        </c:dLbls>
        <c:gapWidth val="150"/>
        <c:axId val="117101696"/>
        <c:axId val="117103232"/>
      </c:barChart>
      <c:catAx>
        <c:axId val="117101696"/>
        <c:scaling>
          <c:orientation val="minMax"/>
        </c:scaling>
        <c:delete val="0"/>
        <c:axPos val="b"/>
        <c:majorTickMark val="out"/>
        <c:minorTickMark val="none"/>
        <c:tickLblPos val="nextTo"/>
        <c:crossAx val="117103232"/>
        <c:crosses val="autoZero"/>
        <c:auto val="1"/>
        <c:lblAlgn val="ctr"/>
        <c:lblOffset val="100"/>
        <c:noMultiLvlLbl val="0"/>
      </c:catAx>
      <c:valAx>
        <c:axId val="117103232"/>
        <c:scaling>
          <c:orientation val="minMax"/>
          <c:max val="350"/>
        </c:scaling>
        <c:delete val="0"/>
        <c:axPos val="l"/>
        <c:majorGridlines/>
        <c:numFmt formatCode="0" sourceLinked="0"/>
        <c:majorTickMark val="out"/>
        <c:minorTickMark val="none"/>
        <c:tickLblPos val="nextTo"/>
        <c:crossAx val="117101696"/>
        <c:crosses val="autoZero"/>
        <c:crossBetween val="between"/>
        <c:majorUnit val="50"/>
      </c:valAx>
    </c:plotArea>
    <c:legend>
      <c:legendPos val="t"/>
      <c:layout>
        <c:manualLayout>
          <c:xMode val="edge"/>
          <c:yMode val="edge"/>
          <c:x val="0.2010772090988627"/>
          <c:y val="7.01508165223622E-2"/>
          <c:w val="0.47205878779042093"/>
          <c:h val="5.7533612183749833E-2"/>
        </c:manualLayout>
      </c:layout>
      <c:overlay val="1"/>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 Jul - Dec 2013</c:v>
                </c:pt>
              </c:strCache>
            </c:strRef>
          </c:tx>
          <c:invertIfNegative val="0"/>
          <c:dLbls>
            <c:numFmt formatCode="#,##0" sourceLinked="0"/>
            <c:txPr>
              <a:bodyPr/>
              <a:lstStyle/>
              <a:p>
                <a:pPr>
                  <a:defRPr sz="1200" b="1" baseline="0"/>
                </a:pPr>
                <a:endParaRPr lang="en-US"/>
              </a:p>
            </c:txPr>
            <c:showLegendKey val="0"/>
            <c:showVal val="1"/>
            <c:showCatName val="0"/>
            <c:showSerName val="0"/>
            <c:showPercent val="0"/>
            <c:showBubbleSize val="0"/>
            <c:showLeaderLines val="0"/>
          </c:dLbls>
          <c:cat>
            <c:strRef>
              <c:f>Sheet1!$B$1</c:f>
              <c:strCache>
                <c:ptCount val="1"/>
                <c:pt idx="0">
                  <c:v>N total</c:v>
                </c:pt>
              </c:strCache>
            </c:strRef>
          </c:cat>
          <c:val>
            <c:numRef>
              <c:f>Sheet1!$B$2</c:f>
              <c:numCache>
                <c:formatCode>General</c:formatCode>
                <c:ptCount val="1"/>
                <c:pt idx="0">
                  <c:v>749.86</c:v>
                </c:pt>
              </c:numCache>
            </c:numRef>
          </c:val>
        </c:ser>
        <c:ser>
          <c:idx val="1"/>
          <c:order val="1"/>
          <c:tx>
            <c:strRef>
              <c:f>Sheet1!$A$3</c:f>
              <c:strCache>
                <c:ptCount val="1"/>
                <c:pt idx="0">
                  <c:v> Jul - Dec 2014</c:v>
                </c:pt>
              </c:strCache>
            </c:strRef>
          </c:tx>
          <c:invertIfNegative val="0"/>
          <c:dLbls>
            <c:numFmt formatCode="#,##0" sourceLinked="0"/>
            <c:txPr>
              <a:bodyPr/>
              <a:lstStyle/>
              <a:p>
                <a:pPr>
                  <a:defRPr sz="1200" b="1"/>
                </a:pPr>
                <a:endParaRPr lang="en-US"/>
              </a:p>
            </c:txPr>
            <c:showLegendKey val="0"/>
            <c:showVal val="1"/>
            <c:showCatName val="0"/>
            <c:showSerName val="0"/>
            <c:showPercent val="0"/>
            <c:showBubbleSize val="0"/>
            <c:showLeaderLines val="0"/>
          </c:dLbls>
          <c:cat>
            <c:strRef>
              <c:f>Sheet1!$B$1</c:f>
              <c:strCache>
                <c:ptCount val="1"/>
                <c:pt idx="0">
                  <c:v>N total</c:v>
                </c:pt>
              </c:strCache>
            </c:strRef>
          </c:cat>
          <c:val>
            <c:numRef>
              <c:f>Sheet1!$B$3</c:f>
              <c:numCache>
                <c:formatCode>General</c:formatCode>
                <c:ptCount val="1"/>
                <c:pt idx="0">
                  <c:v>773.51400000000001</c:v>
                </c:pt>
              </c:numCache>
            </c:numRef>
          </c:val>
        </c:ser>
        <c:dLbls>
          <c:showLegendKey val="0"/>
          <c:showVal val="0"/>
          <c:showCatName val="0"/>
          <c:showSerName val="0"/>
          <c:showPercent val="0"/>
          <c:showBubbleSize val="0"/>
        </c:dLbls>
        <c:gapWidth val="89"/>
        <c:overlap val="-100"/>
        <c:axId val="117157888"/>
        <c:axId val="117159424"/>
      </c:barChart>
      <c:catAx>
        <c:axId val="117157888"/>
        <c:scaling>
          <c:orientation val="minMax"/>
        </c:scaling>
        <c:delete val="0"/>
        <c:axPos val="b"/>
        <c:majorTickMark val="out"/>
        <c:minorTickMark val="none"/>
        <c:tickLblPos val="nextTo"/>
        <c:crossAx val="117159424"/>
        <c:crosses val="autoZero"/>
        <c:auto val="1"/>
        <c:lblAlgn val="ctr"/>
        <c:lblOffset val="100"/>
        <c:noMultiLvlLbl val="0"/>
      </c:catAx>
      <c:valAx>
        <c:axId val="117159424"/>
        <c:scaling>
          <c:orientation val="minMax"/>
          <c:max val="1000"/>
          <c:min val="0"/>
        </c:scaling>
        <c:delete val="0"/>
        <c:axPos val="l"/>
        <c:majorGridlines/>
        <c:numFmt formatCode="General" sourceLinked="1"/>
        <c:majorTickMark val="out"/>
        <c:minorTickMark val="none"/>
        <c:tickLblPos val="nextTo"/>
        <c:txPr>
          <a:bodyPr/>
          <a:lstStyle/>
          <a:p>
            <a:pPr>
              <a:defRPr sz="1400" baseline="0"/>
            </a:pPr>
            <a:endParaRPr lang="en-US"/>
          </a:p>
        </c:txPr>
        <c:crossAx val="117157888"/>
        <c:crosses val="autoZero"/>
        <c:crossBetween val="between"/>
        <c:majorUnit val="200"/>
      </c:valAx>
    </c:plotArea>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3636363636643"/>
          <c:y val="0.16477272727272727"/>
          <c:w val="0.50545454545454549"/>
          <c:h val="0.78977272727272729"/>
        </c:manualLayout>
      </c:layout>
      <c:pieChart>
        <c:varyColors val="1"/>
        <c:ser>
          <c:idx val="0"/>
          <c:order val="0"/>
          <c:tx>
            <c:strRef>
              <c:f>Sheet1!$A$2</c:f>
              <c:strCache>
                <c:ptCount val="1"/>
                <c:pt idx="0">
                  <c:v>East</c:v>
                </c:pt>
              </c:strCache>
            </c:strRef>
          </c:tx>
          <c:spPr>
            <a:ln>
              <a:solidFill>
                <a:schemeClr val="bg1"/>
              </a:solidFill>
            </a:ln>
          </c:spPr>
          <c:dPt>
            <c:idx val="0"/>
            <c:bubble3D val="0"/>
            <c:spPr>
              <a:solidFill>
                <a:srgbClr val="FFFF00"/>
              </a:solidFill>
              <a:ln>
                <a:solidFill>
                  <a:schemeClr val="bg1"/>
                </a:solidFill>
              </a:ln>
            </c:spPr>
          </c:dPt>
          <c:dPt>
            <c:idx val="1"/>
            <c:bubble3D val="0"/>
            <c:spPr>
              <a:solidFill>
                <a:srgbClr val="FF6600"/>
              </a:solidFill>
              <a:ln>
                <a:solidFill>
                  <a:schemeClr val="bg1"/>
                </a:solidFill>
              </a:ln>
            </c:spPr>
          </c:dPt>
          <c:dPt>
            <c:idx val="2"/>
            <c:bubble3D val="0"/>
            <c:spPr>
              <a:solidFill>
                <a:schemeClr val="bg1">
                  <a:lumMod val="50000"/>
                </a:schemeClr>
              </a:solidFill>
              <a:ln>
                <a:solidFill>
                  <a:schemeClr val="bg1"/>
                </a:solidFill>
              </a:ln>
            </c:spPr>
          </c:dPt>
          <c:dLbls>
            <c:dLbl>
              <c:idx val="0"/>
              <c:layout>
                <c:manualLayout>
                  <c:x val="3.9319742025650646E-2"/>
                  <c:y val="-0.11602997826385122"/>
                </c:manualLayout>
              </c:layout>
              <c:dLblPos val="bestFit"/>
              <c:showLegendKey val="0"/>
              <c:showVal val="0"/>
              <c:showCatName val="1"/>
              <c:showSerName val="0"/>
              <c:showPercent val="1"/>
              <c:showBubbleSize val="0"/>
            </c:dLbl>
            <c:dLbl>
              <c:idx val="1"/>
              <c:layout>
                <c:manualLayout>
                  <c:x val="-2.3958194427646518E-2"/>
                  <c:y val="8.3788175644068513E-2"/>
                </c:manualLayout>
              </c:layout>
              <c:dLblPos val="bestFit"/>
              <c:showLegendKey val="0"/>
              <c:showVal val="0"/>
              <c:showCatName val="1"/>
              <c:showSerName val="0"/>
              <c:showPercent val="1"/>
              <c:showBubbleSize val="0"/>
            </c:dLbl>
            <c:dLbl>
              <c:idx val="2"/>
              <c:layout/>
              <c:tx>
                <c:rich>
                  <a:bodyPr/>
                  <a:lstStyle/>
                  <a:p>
                    <a:r>
                      <a:rPr lang="hu-HU" dirty="0" smtClean="0"/>
                      <a:t>Egyéb</a:t>
                    </a:r>
                    <a:r>
                      <a:rPr lang="en-US" dirty="0"/>
                      <a:t>
2 %</a:t>
                    </a:r>
                  </a:p>
                </c:rich>
              </c:tx>
              <c:dLblPos val="bestFit"/>
              <c:showLegendKey val="0"/>
              <c:showVal val="0"/>
              <c:showCatName val="1"/>
              <c:showSerName val="0"/>
              <c:showPercent val="1"/>
              <c:showBubbleSize val="0"/>
            </c:dLbl>
            <c:dLbl>
              <c:idx val="3"/>
              <c:layout>
                <c:manualLayout>
                  <c:xMode val="edge"/>
                  <c:yMode val="edge"/>
                  <c:x val="0.30181818181818887"/>
                  <c:y val="0.76136363636364535"/>
                </c:manualLayout>
              </c:layout>
              <c:dLblPos val="bestFit"/>
              <c:showLegendKey val="0"/>
              <c:showVal val="0"/>
              <c:showCatName val="1"/>
              <c:showSerName val="0"/>
              <c:showPercent val="1"/>
              <c:showBubbleSize val="0"/>
            </c:dLbl>
            <c:dLbl>
              <c:idx val="4"/>
              <c:layout>
                <c:manualLayout>
                  <c:xMode val="edge"/>
                  <c:yMode val="edge"/>
                  <c:x val="0.29818181818181838"/>
                  <c:y val="3.9772727272727272E-2"/>
                </c:manualLayout>
              </c:layout>
              <c:dLblPos val="bestFit"/>
              <c:showLegendKey val="0"/>
              <c:showVal val="0"/>
              <c:showCatName val="1"/>
              <c:showSerName val="0"/>
              <c:showPercent val="1"/>
              <c:showBubbleSize val="0"/>
            </c:dLbl>
            <c:dLbl>
              <c:idx val="5"/>
              <c:layout>
                <c:manualLayout>
                  <c:xMode val="edge"/>
                  <c:yMode val="edge"/>
                  <c:x val="0.36363636363636381"/>
                  <c:y val="0.32386363636364257"/>
                </c:manualLayout>
              </c:layout>
              <c:dLblPos val="bestFit"/>
              <c:showLegendKey val="0"/>
              <c:showVal val="0"/>
              <c:showCatName val="1"/>
              <c:showSerName val="0"/>
              <c:showPercent val="1"/>
              <c:showBubbleSize val="0"/>
            </c:dLbl>
            <c:dLbl>
              <c:idx val="6"/>
              <c:layout>
                <c:manualLayout>
                  <c:xMode val="edge"/>
                  <c:yMode val="edge"/>
                  <c:x val="0.19272727272727291"/>
                  <c:y val="1.1363636363636367E-2"/>
                </c:manualLayout>
              </c:layout>
              <c:dLblPos val="bestFit"/>
              <c:showLegendKey val="0"/>
              <c:showVal val="0"/>
              <c:showCatName val="1"/>
              <c:showSerName val="0"/>
              <c:showPercent val="1"/>
              <c:showBubbleSize val="0"/>
            </c:dLbl>
            <c:dLbl>
              <c:idx val="7"/>
              <c:layout>
                <c:manualLayout>
                  <c:xMode val="edge"/>
                  <c:yMode val="edge"/>
                  <c:x val="0.34909090909091361"/>
                  <c:y val="5.1136363636363653E-2"/>
                </c:manualLayout>
              </c:layout>
              <c:dLblPos val="bestFit"/>
              <c:showLegendKey val="0"/>
              <c:showVal val="0"/>
              <c:showCatName val="1"/>
              <c:showSerName val="0"/>
              <c:showPercent val="1"/>
              <c:showBubbleSize val="0"/>
            </c:dLbl>
            <c:dLbl>
              <c:idx val="8"/>
              <c:dLblPos val="bestFit"/>
              <c:showLegendKey val="0"/>
              <c:showVal val="0"/>
              <c:showCatName val="1"/>
              <c:showSerName val="0"/>
              <c:showPercent val="1"/>
              <c:showBubbleSize val="0"/>
            </c:dLbl>
            <c:dLbl>
              <c:idx val="9"/>
              <c:dLblPos val="bestFit"/>
              <c:showLegendKey val="0"/>
              <c:showVal val="0"/>
              <c:showCatName val="1"/>
              <c:showSerName val="0"/>
              <c:showPercent val="1"/>
              <c:showBubbleSize val="0"/>
            </c:dLbl>
            <c:numFmt formatCode="0\ %" sourceLinked="0"/>
            <c:txPr>
              <a:bodyPr/>
              <a:lstStyle/>
              <a:p>
                <a:pPr>
                  <a:defRPr lang="en-US" b="0"/>
                </a:pPr>
                <a:endParaRPr lang="en-US"/>
              </a:p>
            </c:txPr>
            <c:showLegendKey val="0"/>
            <c:showVal val="0"/>
            <c:showCatName val="1"/>
            <c:showSerName val="0"/>
            <c:showPercent val="1"/>
            <c:showBubbleSize val="0"/>
            <c:showLeaderLines val="0"/>
          </c:dLbls>
          <c:cat>
            <c:strRef>
              <c:f>Sheet1!$B$1:$D$1</c:f>
              <c:strCache>
                <c:ptCount val="3"/>
                <c:pt idx="0">
                  <c:v>MOP/SOP</c:v>
                </c:pt>
                <c:pt idx="1">
                  <c:v>NPK</c:v>
                </c:pt>
                <c:pt idx="2">
                  <c:v>Others</c:v>
                </c:pt>
              </c:strCache>
            </c:strRef>
          </c:cat>
          <c:val>
            <c:numRef>
              <c:f>Sheet1!$B$2:$D$2</c:f>
              <c:numCache>
                <c:formatCode>0%</c:formatCode>
                <c:ptCount val="3"/>
                <c:pt idx="0">
                  <c:v>0.72171183396103422</c:v>
                </c:pt>
                <c:pt idx="1">
                  <c:v>0.2559176891162705</c:v>
                </c:pt>
                <c:pt idx="2">
                  <c:v>2.2370476922695372E-2</c:v>
                </c:pt>
              </c:numCache>
            </c:numRef>
          </c:val>
        </c:ser>
        <c:ser>
          <c:idx val="1"/>
          <c:order val="1"/>
          <c:tx>
            <c:strRef>
              <c:f>Sheet1!$A$3</c:f>
              <c:strCache>
                <c:ptCount val="1"/>
              </c:strCache>
            </c:strRef>
          </c:tx>
          <c:dPt>
            <c:idx val="0"/>
            <c:bubble3D val="0"/>
          </c:dPt>
          <c:dPt>
            <c:idx val="1"/>
            <c:bubble3D val="0"/>
          </c:dPt>
          <c:dPt>
            <c:idx val="2"/>
            <c:bubble3D val="0"/>
          </c:dPt>
          <c:cat>
            <c:strRef>
              <c:f>Sheet1!$B$1:$D$1</c:f>
              <c:strCache>
                <c:ptCount val="3"/>
                <c:pt idx="0">
                  <c:v>MOP/SOP</c:v>
                </c:pt>
                <c:pt idx="1">
                  <c:v>NPK</c:v>
                </c:pt>
                <c:pt idx="2">
                  <c:v>Others</c:v>
                </c:pt>
              </c:strCache>
            </c:strRef>
          </c:cat>
          <c:val>
            <c:numRef>
              <c:f>Sheet1!$B$3:$D$3</c:f>
              <c:numCache>
                <c:formatCode>General</c:formatCode>
                <c:ptCount val="3"/>
              </c:numCache>
            </c:numRef>
          </c:val>
        </c:ser>
        <c:ser>
          <c:idx val="2"/>
          <c:order val="2"/>
          <c:tx>
            <c:strRef>
              <c:f>Sheet1!$A$4</c:f>
              <c:strCache>
                <c:ptCount val="1"/>
              </c:strCache>
            </c:strRef>
          </c:tx>
          <c:dPt>
            <c:idx val="0"/>
            <c:bubble3D val="0"/>
          </c:dPt>
          <c:dPt>
            <c:idx val="1"/>
            <c:bubble3D val="0"/>
          </c:dPt>
          <c:dPt>
            <c:idx val="2"/>
            <c:bubble3D val="0"/>
          </c:dPt>
          <c:cat>
            <c:strRef>
              <c:f>Sheet1!$B$1:$D$1</c:f>
              <c:strCache>
                <c:ptCount val="3"/>
                <c:pt idx="0">
                  <c:v>MOP/SOP</c:v>
                </c:pt>
                <c:pt idx="1">
                  <c:v>NPK</c:v>
                </c:pt>
                <c:pt idx="2">
                  <c:v>Others</c:v>
                </c:pt>
              </c:strCache>
            </c:strRef>
          </c:cat>
          <c:val>
            <c:numRef>
              <c:f>Sheet1!$B$4:$D$4</c:f>
              <c:numCache>
                <c:formatCode>General</c:formatCode>
                <c:ptCount val="3"/>
              </c:numCache>
            </c:numRef>
          </c:val>
        </c:ser>
        <c:dLbls>
          <c:showLegendKey val="0"/>
          <c:showVal val="0"/>
          <c:showCatName val="0"/>
          <c:showSerName val="0"/>
          <c:showPercent val="0"/>
          <c:showBubbleSize val="0"/>
          <c:showLeaderLines val="0"/>
        </c:dLbls>
        <c:firstSliceAng val="0"/>
      </c:pieChart>
      <c:spPr>
        <a:noFill/>
        <a:ln w="24516">
          <a:noFill/>
        </a:ln>
      </c:spPr>
    </c:plotArea>
    <c:plotVisOnly val="1"/>
    <c:dispBlanksAs val="zero"/>
    <c:showDLblsOverMax val="0"/>
  </c:chart>
  <c:txPr>
    <a:bodyPr/>
    <a:lstStyle/>
    <a:p>
      <a:pPr>
        <a:defRPr sz="96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07317073170732"/>
          <c:y val="0.15476190476190796"/>
          <c:w val="0.4425087108013937"/>
          <c:h val="0.75595238095238049"/>
        </c:manualLayout>
      </c:layout>
      <c:pieChart>
        <c:varyColors val="1"/>
        <c:ser>
          <c:idx val="0"/>
          <c:order val="0"/>
          <c:tx>
            <c:strRef>
              <c:f>Sheet1!$A$2</c:f>
              <c:strCache>
                <c:ptCount val="1"/>
                <c:pt idx="0">
                  <c:v>East</c:v>
                </c:pt>
              </c:strCache>
            </c:strRef>
          </c:tx>
          <c:spPr>
            <a:ln>
              <a:solidFill>
                <a:schemeClr val="bg1"/>
              </a:solidFill>
            </a:ln>
          </c:spPr>
          <c:dPt>
            <c:idx val="0"/>
            <c:bubble3D val="0"/>
            <c:spPr>
              <a:solidFill>
                <a:srgbClr val="FF0000"/>
              </a:solidFill>
              <a:ln>
                <a:solidFill>
                  <a:schemeClr val="bg1"/>
                </a:solidFill>
              </a:ln>
            </c:spPr>
          </c:dPt>
          <c:dPt>
            <c:idx val="1"/>
            <c:bubble3D val="0"/>
            <c:spPr>
              <a:solidFill>
                <a:srgbClr val="FF6600"/>
              </a:solidFill>
              <a:ln>
                <a:solidFill>
                  <a:schemeClr val="bg1"/>
                </a:solidFill>
              </a:ln>
            </c:spPr>
          </c:dPt>
          <c:dPt>
            <c:idx val="2"/>
            <c:bubble3D val="0"/>
            <c:spPr>
              <a:solidFill>
                <a:srgbClr val="FFFF00"/>
              </a:solidFill>
              <a:ln>
                <a:solidFill>
                  <a:schemeClr val="bg1"/>
                </a:solidFill>
              </a:ln>
            </c:spPr>
          </c:dPt>
          <c:dPt>
            <c:idx val="3"/>
            <c:bubble3D val="0"/>
          </c:dPt>
          <c:dPt>
            <c:idx val="4"/>
            <c:bubble3D val="0"/>
            <c:spPr>
              <a:solidFill>
                <a:schemeClr val="bg1">
                  <a:lumMod val="50000"/>
                </a:schemeClr>
              </a:solidFill>
              <a:ln>
                <a:solidFill>
                  <a:schemeClr val="bg1"/>
                </a:solidFill>
              </a:ln>
            </c:spPr>
          </c:dPt>
          <c:dLbls>
            <c:dLbl>
              <c:idx val="0"/>
              <c:layout>
                <c:manualLayout>
                  <c:x val="1.6853652544064759E-2"/>
                  <c:y val="2.6097848073780329E-2"/>
                </c:manualLayout>
              </c:layout>
              <c:dLblPos val="bestFit"/>
              <c:showLegendKey val="0"/>
              <c:showVal val="0"/>
              <c:showCatName val="1"/>
              <c:showSerName val="0"/>
              <c:showPercent val="1"/>
              <c:showBubbleSize val="0"/>
            </c:dLbl>
            <c:dLbl>
              <c:idx val="1"/>
              <c:layout>
                <c:manualLayout>
                  <c:x val="-4.2287640555788424E-2"/>
                  <c:y val="-9.4548799143214068E-2"/>
                </c:manualLayout>
              </c:layout>
              <c:tx>
                <c:rich>
                  <a:bodyPr/>
                  <a:lstStyle/>
                  <a:p>
                    <a:r>
                      <a:rPr lang="en-US" dirty="0" smtClean="0"/>
                      <a:t>NPK</a:t>
                    </a:r>
                    <a:r>
                      <a:rPr lang="en-US" dirty="0"/>
                      <a:t>
</a:t>
                    </a:r>
                    <a:r>
                      <a:rPr lang="en-US" dirty="0" smtClean="0"/>
                      <a:t>20 </a:t>
                    </a:r>
                    <a:r>
                      <a:rPr lang="en-US" dirty="0"/>
                      <a:t>%</a:t>
                    </a:r>
                  </a:p>
                </c:rich>
              </c:tx>
              <c:dLblPos val="bestFit"/>
              <c:showLegendKey val="0"/>
              <c:showVal val="0"/>
              <c:showCatName val="0"/>
              <c:showSerName val="0"/>
              <c:showPercent val="0"/>
              <c:showBubbleSize val="0"/>
            </c:dLbl>
            <c:dLbl>
              <c:idx val="2"/>
              <c:layout>
                <c:manualLayout>
                  <c:x val="-1.329628931071271E-2"/>
                  <c:y val="-1.0151518614599847E-2"/>
                </c:manualLayout>
              </c:layout>
              <c:dLblPos val="bestFit"/>
              <c:showLegendKey val="0"/>
              <c:showVal val="0"/>
              <c:showCatName val="1"/>
              <c:showSerName val="0"/>
              <c:showPercent val="1"/>
              <c:showBubbleSize val="0"/>
            </c:dLbl>
            <c:dLbl>
              <c:idx val="3"/>
              <c:delete val="1"/>
            </c:dLbl>
            <c:dLbl>
              <c:idx val="4"/>
              <c:layout/>
              <c:tx>
                <c:rich>
                  <a:bodyPr/>
                  <a:lstStyle/>
                  <a:p>
                    <a:r>
                      <a:rPr lang="hu-HU" dirty="0" smtClean="0"/>
                      <a:t>Egyéb</a:t>
                    </a:r>
                    <a:r>
                      <a:rPr lang="en-US" dirty="0"/>
                      <a:t>
9 %</a:t>
                    </a:r>
                  </a:p>
                </c:rich>
              </c:tx>
              <c:dLblPos val="bestFit"/>
              <c:showLegendKey val="0"/>
              <c:showVal val="0"/>
              <c:showCatName val="1"/>
              <c:showSerName val="0"/>
              <c:showPercent val="1"/>
              <c:showBubbleSize val="0"/>
            </c:dLbl>
            <c:dLbl>
              <c:idx val="5"/>
              <c:layout>
                <c:manualLayout>
                  <c:xMode val="edge"/>
                  <c:yMode val="edge"/>
                  <c:x val="0.34843205574912894"/>
                  <c:y val="0.33928571428571941"/>
                </c:manualLayout>
              </c:layout>
              <c:dLblPos val="bestFit"/>
              <c:showLegendKey val="0"/>
              <c:showVal val="0"/>
              <c:showCatName val="1"/>
              <c:showSerName val="0"/>
              <c:showPercent val="1"/>
              <c:showBubbleSize val="0"/>
            </c:dLbl>
            <c:dLbl>
              <c:idx val="6"/>
              <c:layout>
                <c:manualLayout>
                  <c:xMode val="edge"/>
                  <c:yMode val="edge"/>
                  <c:x val="0.18466898954704236"/>
                  <c:y val="1.1904761904761921E-2"/>
                </c:manualLayout>
              </c:layout>
              <c:dLblPos val="bestFit"/>
              <c:showLegendKey val="0"/>
              <c:showVal val="0"/>
              <c:showCatName val="1"/>
              <c:showSerName val="0"/>
              <c:showPercent val="1"/>
              <c:showBubbleSize val="0"/>
            </c:dLbl>
            <c:dLbl>
              <c:idx val="7"/>
              <c:layout>
                <c:manualLayout>
                  <c:xMode val="edge"/>
                  <c:yMode val="edge"/>
                  <c:x val="0.33449477351917273"/>
                  <c:y val="5.3571428571428555E-2"/>
                </c:manualLayout>
              </c:layout>
              <c:dLblPos val="bestFit"/>
              <c:showLegendKey val="0"/>
              <c:showVal val="0"/>
              <c:showCatName val="1"/>
              <c:showSerName val="0"/>
              <c:showPercent val="1"/>
              <c:showBubbleSize val="0"/>
            </c:dLbl>
            <c:dLbl>
              <c:idx val="8"/>
              <c:dLblPos val="bestFit"/>
              <c:showLegendKey val="0"/>
              <c:showVal val="0"/>
              <c:showCatName val="1"/>
              <c:showSerName val="0"/>
              <c:showPercent val="1"/>
              <c:showBubbleSize val="0"/>
            </c:dLbl>
            <c:dLbl>
              <c:idx val="9"/>
              <c:dLblPos val="bestFit"/>
              <c:showLegendKey val="0"/>
              <c:showVal val="0"/>
              <c:showCatName val="1"/>
              <c:showSerName val="0"/>
              <c:showPercent val="1"/>
              <c:showBubbleSize val="0"/>
            </c:dLbl>
            <c:numFmt formatCode="0\ %" sourceLinked="0"/>
            <c:txPr>
              <a:bodyPr/>
              <a:lstStyle/>
              <a:p>
                <a:pPr>
                  <a:defRPr lang="en-US" b="0"/>
                </a:pPr>
                <a:endParaRPr lang="en-US"/>
              </a:p>
            </c:txPr>
            <c:showLegendKey val="0"/>
            <c:showVal val="0"/>
            <c:showCatName val="1"/>
            <c:showSerName val="0"/>
            <c:showPercent val="1"/>
            <c:showBubbleSize val="0"/>
            <c:showLeaderLines val="0"/>
          </c:dLbls>
          <c:cat>
            <c:strRef>
              <c:f>Sheet1!$B$1:$F$1</c:f>
              <c:strCache>
                <c:ptCount val="5"/>
                <c:pt idx="0">
                  <c:v>DAP/MAP</c:v>
                </c:pt>
                <c:pt idx="1">
                  <c:v>NPK</c:v>
                </c:pt>
                <c:pt idx="2">
                  <c:v>SP</c:v>
                </c:pt>
                <c:pt idx="4">
                  <c:v>Others</c:v>
                </c:pt>
              </c:strCache>
            </c:strRef>
          </c:cat>
          <c:val>
            <c:numRef>
              <c:f>Sheet1!$B$2:$F$2</c:f>
              <c:numCache>
                <c:formatCode>0%</c:formatCode>
                <c:ptCount val="5"/>
                <c:pt idx="0">
                  <c:v>0.55972010255427451</c:v>
                </c:pt>
                <c:pt idx="1">
                  <c:v>0.19524342617284182</c:v>
                </c:pt>
                <c:pt idx="2">
                  <c:v>0.16</c:v>
                </c:pt>
                <c:pt idx="4">
                  <c:v>8.8447218904763356E-2</c:v>
                </c:pt>
              </c:numCache>
            </c:numRef>
          </c:val>
        </c:ser>
        <c:ser>
          <c:idx val="1"/>
          <c:order val="1"/>
          <c:tx>
            <c:strRef>
              <c:f>Sheet1!$A$3</c:f>
              <c:strCache>
                <c:ptCount val="1"/>
              </c:strCache>
            </c:strRef>
          </c:tx>
          <c:dPt>
            <c:idx val="0"/>
            <c:bubble3D val="0"/>
          </c:dPt>
          <c:dPt>
            <c:idx val="1"/>
            <c:bubble3D val="0"/>
          </c:dPt>
          <c:dPt>
            <c:idx val="2"/>
            <c:bubble3D val="0"/>
          </c:dPt>
          <c:dPt>
            <c:idx val="3"/>
            <c:bubble3D val="0"/>
          </c:dPt>
          <c:dPt>
            <c:idx val="4"/>
            <c:bubble3D val="0"/>
          </c:dPt>
          <c:cat>
            <c:strRef>
              <c:f>Sheet1!$B$1:$F$1</c:f>
              <c:strCache>
                <c:ptCount val="5"/>
                <c:pt idx="0">
                  <c:v>DAP/MAP</c:v>
                </c:pt>
                <c:pt idx="1">
                  <c:v>NPK</c:v>
                </c:pt>
                <c:pt idx="2">
                  <c:v>SP</c:v>
                </c:pt>
                <c:pt idx="4">
                  <c:v>Others</c:v>
                </c:pt>
              </c:strCache>
            </c:strRef>
          </c:cat>
          <c:val>
            <c:numRef>
              <c:f>Sheet1!$B$3:$F$3</c:f>
              <c:numCache>
                <c:formatCode>General</c:formatCode>
                <c:ptCount val="5"/>
              </c:numCache>
            </c:numRef>
          </c:val>
        </c:ser>
        <c:ser>
          <c:idx val="2"/>
          <c:order val="2"/>
          <c:tx>
            <c:strRef>
              <c:f>Sheet1!$A$4</c:f>
              <c:strCache>
                <c:ptCount val="1"/>
              </c:strCache>
            </c:strRef>
          </c:tx>
          <c:dPt>
            <c:idx val="0"/>
            <c:bubble3D val="0"/>
          </c:dPt>
          <c:dPt>
            <c:idx val="1"/>
            <c:bubble3D val="0"/>
          </c:dPt>
          <c:dPt>
            <c:idx val="2"/>
            <c:bubble3D val="0"/>
          </c:dPt>
          <c:dPt>
            <c:idx val="3"/>
            <c:bubble3D val="0"/>
          </c:dPt>
          <c:dPt>
            <c:idx val="4"/>
            <c:bubble3D val="0"/>
          </c:dPt>
          <c:cat>
            <c:strRef>
              <c:f>Sheet1!$B$1:$F$1</c:f>
              <c:strCache>
                <c:ptCount val="5"/>
                <c:pt idx="0">
                  <c:v>DAP/MAP</c:v>
                </c:pt>
                <c:pt idx="1">
                  <c:v>NPK</c:v>
                </c:pt>
                <c:pt idx="2">
                  <c:v>SP</c:v>
                </c:pt>
                <c:pt idx="4">
                  <c:v>Others</c:v>
                </c:pt>
              </c:strCache>
            </c:strRef>
          </c:cat>
          <c:val>
            <c:numRef>
              <c:f>Sheet1!$B$4:$F$4</c:f>
              <c:numCache>
                <c:formatCode>General</c:formatCode>
                <c:ptCount val="5"/>
              </c:numCache>
            </c:numRef>
          </c:val>
        </c:ser>
        <c:dLbls>
          <c:showLegendKey val="0"/>
          <c:showVal val="0"/>
          <c:showCatName val="0"/>
          <c:showSerName val="0"/>
          <c:showPercent val="0"/>
          <c:showBubbleSize val="0"/>
          <c:showLeaderLines val="0"/>
        </c:dLbls>
        <c:firstSliceAng val="0"/>
      </c:pieChart>
      <c:spPr>
        <a:noFill/>
        <a:ln w="24348">
          <a:noFill/>
        </a:ln>
      </c:spPr>
    </c:plotArea>
    <c:plotVisOnly val="1"/>
    <c:dispBlanksAs val="zero"/>
    <c:showDLblsOverMax val="0"/>
  </c:chart>
  <c:txPr>
    <a:bodyPr/>
    <a:lstStyle/>
    <a:p>
      <a:pPr>
        <a:defRPr sz="959"/>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rgbClr val="C2CC23">
                  <a:lumMod val="75000"/>
                </a:srgbClr>
              </a:solidFill>
              <a:ln>
                <a:solidFill>
                  <a:schemeClr val="bg1"/>
                </a:solidFill>
              </a:ln>
            </c:spPr>
          </c:dPt>
          <c:dPt>
            <c:idx val="2"/>
            <c:bubble3D val="0"/>
            <c:spPr>
              <a:solidFill>
                <a:schemeClr val="accent5"/>
              </a:solidFill>
              <a:ln>
                <a:solidFill>
                  <a:schemeClr val="bg1"/>
                </a:solidFill>
              </a:ln>
            </c:spPr>
          </c:dPt>
          <c:dPt>
            <c:idx val="3"/>
            <c:bubble3D val="0"/>
            <c:spPr>
              <a:solidFill>
                <a:schemeClr val="accent4">
                  <a:lumMod val="75000"/>
                </a:schemeClr>
              </a:solidFill>
              <a:ln>
                <a:solidFill>
                  <a:schemeClr val="bg1"/>
                </a:solidFill>
              </a:ln>
            </c:spPr>
          </c:dPt>
          <c:dPt>
            <c:idx val="4"/>
            <c:bubble3D val="0"/>
            <c:spPr>
              <a:solidFill>
                <a:srgbClr val="78A22F"/>
              </a:solidFill>
              <a:ln>
                <a:solidFill>
                  <a:schemeClr val="bg1"/>
                </a:solidFill>
              </a:ln>
            </c:spPr>
          </c:dPt>
          <c:dPt>
            <c:idx val="5"/>
            <c:bubble3D val="0"/>
            <c:spPr>
              <a:solidFill>
                <a:schemeClr val="accent4"/>
              </a:solidFill>
              <a:ln>
                <a:solidFill>
                  <a:schemeClr val="bg1"/>
                </a:solidFill>
              </a:ln>
            </c:spPr>
          </c:dPt>
          <c:dPt>
            <c:idx val="6"/>
            <c:bubble3D val="0"/>
            <c:spPr>
              <a:solidFill>
                <a:schemeClr val="bg1">
                  <a:lumMod val="50000"/>
                </a:schemeClr>
              </a:solidFill>
              <a:ln>
                <a:solidFill>
                  <a:schemeClr val="bg1"/>
                </a:solidFill>
              </a:ln>
            </c:spPr>
          </c:dPt>
          <c:dLbls>
            <c:dLbl>
              <c:idx val="0"/>
              <c:layout/>
              <c:tx>
                <c:rich>
                  <a:bodyPr/>
                  <a:lstStyle/>
                  <a:p>
                    <a:r>
                      <a:rPr lang="hu-HU" smtClean="0"/>
                      <a:t>Karbamid</a:t>
                    </a:r>
                    <a:r>
                      <a:rPr lang="en-US"/>
                      <a:t>
21%</a:t>
                    </a:r>
                  </a:p>
                </c:rich>
              </c:tx>
              <c:showLegendKey val="0"/>
              <c:showVal val="1"/>
              <c:showCatName val="1"/>
              <c:showSerName val="0"/>
              <c:showPercent val="0"/>
              <c:showBubbleSize val="0"/>
              <c:separator>
</c:separator>
            </c:dLbl>
            <c:dLbl>
              <c:idx val="1"/>
              <c:layout/>
              <c:tx>
                <c:rich>
                  <a:bodyPr/>
                  <a:lstStyle/>
                  <a:p>
                    <a:r>
                      <a:rPr lang="en-US" sz="950" b="0" dirty="0" err="1" smtClean="0"/>
                      <a:t>Amm</a:t>
                    </a:r>
                    <a:r>
                      <a:rPr lang="hu-HU" sz="950" b="0" dirty="0" err="1" smtClean="0"/>
                      <a:t>ónia</a:t>
                    </a:r>
                    <a:r>
                      <a:rPr lang="en-US" sz="950" b="0" dirty="0"/>
                      <a:t>
27 %</a:t>
                    </a:r>
                  </a:p>
                </c:rich>
              </c:tx>
              <c:showLegendKey val="0"/>
              <c:showVal val="1"/>
              <c:showCatName val="1"/>
              <c:showSerName val="0"/>
              <c:showPercent val="0"/>
              <c:showBubbleSize val="0"/>
              <c:separator>
</c:separator>
            </c:dLbl>
            <c:dLbl>
              <c:idx val="2"/>
              <c:layout>
                <c:manualLayout>
                  <c:x val="-1.0296031177920936E-2"/>
                  <c:y val="-4.25844346549199E-2"/>
                </c:manualLayout>
              </c:layout>
              <c:showLegendKey val="0"/>
              <c:showVal val="1"/>
              <c:showCatName val="1"/>
              <c:showSerName val="0"/>
              <c:showPercent val="0"/>
              <c:showBubbleSize val="0"/>
              <c:separator>
</c:separator>
            </c:dLbl>
            <c:dLbl>
              <c:idx val="5"/>
              <c:layout>
                <c:manualLayout>
                  <c:x val="5.7476497256025938E-2"/>
                  <c:y val="5.478649970515883E-2"/>
                </c:manualLayout>
              </c:layout>
              <c:spPr/>
              <c:txPr>
                <a:bodyPr/>
                <a:lstStyle/>
                <a:p>
                  <a:pPr>
                    <a:defRPr lang="en-US" sz="950" b="0"/>
                  </a:pPr>
                  <a:endParaRPr lang="en-US"/>
                </a:p>
              </c:txPr>
              <c:showLegendKey val="0"/>
              <c:showVal val="1"/>
              <c:showCatName val="1"/>
              <c:showSerName val="0"/>
              <c:showPercent val="0"/>
              <c:showBubbleSize val="0"/>
              <c:separator>
</c:separator>
            </c:dLbl>
            <c:dLbl>
              <c:idx val="6"/>
              <c:layout>
                <c:manualLayout>
                  <c:x val="5.4247991728306924E-2"/>
                  <c:y val="5.8737151248164463E-2"/>
                </c:manualLayout>
              </c:layout>
              <c:tx>
                <c:rich>
                  <a:bodyPr/>
                  <a:lstStyle/>
                  <a:p>
                    <a:r>
                      <a:rPr lang="hu-HU" dirty="0" smtClean="0"/>
                      <a:t>Egyéb</a:t>
                    </a:r>
                    <a:r>
                      <a:rPr lang="en-US" dirty="0"/>
                      <a:t>
8%</a:t>
                    </a:r>
                  </a:p>
                </c:rich>
              </c:tx>
              <c:showLegendKey val="0"/>
              <c:showVal val="1"/>
              <c:showCatName val="1"/>
              <c:showSerName val="0"/>
              <c:showPercent val="0"/>
              <c:showBubbleSize val="0"/>
              <c:separator>
</c:separator>
            </c:dLbl>
            <c:txPr>
              <a:bodyPr/>
              <a:lstStyle/>
              <a:p>
                <a:pPr>
                  <a:defRPr lang="en-US" b="0"/>
                </a:pPr>
                <a:endParaRPr lang="en-US"/>
              </a:p>
            </c:txPr>
            <c:showLegendKey val="0"/>
            <c:showVal val="1"/>
            <c:showCatName val="1"/>
            <c:showSerName val="0"/>
            <c:showPercent val="0"/>
            <c:showBubbleSize val="0"/>
            <c:separator>
</c:separator>
            <c:showLeaderLines val="0"/>
          </c:dLbls>
          <c:cat>
            <c:strRef>
              <c:f>Sheet1!$A$2:$A$8</c:f>
              <c:strCache>
                <c:ptCount val="7"/>
                <c:pt idx="0">
                  <c:v>Urea</c:v>
                </c:pt>
                <c:pt idx="1">
                  <c:v>Ammonia</c:v>
                </c:pt>
                <c:pt idx="2">
                  <c:v>Nitrates</c:v>
                </c:pt>
                <c:pt idx="3">
                  <c:v>UAN</c:v>
                </c:pt>
                <c:pt idx="4">
                  <c:v>NPK</c:v>
                </c:pt>
                <c:pt idx="5">
                  <c:v>DAP/MAP</c:v>
                </c:pt>
                <c:pt idx="6">
                  <c:v>Others</c:v>
                </c:pt>
              </c:strCache>
            </c:strRef>
          </c:cat>
          <c:val>
            <c:numRef>
              <c:f>Sheet1!$B$2:$B$8</c:f>
              <c:numCache>
                <c:formatCode>0%</c:formatCode>
                <c:ptCount val="7"/>
                <c:pt idx="0">
                  <c:v>0.21</c:v>
                </c:pt>
                <c:pt idx="1">
                  <c:v>0.28000000000000003</c:v>
                </c:pt>
                <c:pt idx="2">
                  <c:v>0.02</c:v>
                </c:pt>
                <c:pt idx="3">
                  <c:v>0.27</c:v>
                </c:pt>
                <c:pt idx="4">
                  <c:v>0.08</c:v>
                </c:pt>
                <c:pt idx="5">
                  <c:v>0.06</c:v>
                </c:pt>
                <c:pt idx="6">
                  <c:v>0.08</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5"/>
              </a:solidFill>
              <a:ln>
                <a:solidFill>
                  <a:schemeClr val="bg1"/>
                </a:solidFill>
              </a:ln>
            </c:spPr>
          </c:dPt>
          <c:dPt>
            <c:idx val="3"/>
            <c:bubble3D val="0"/>
            <c:spPr>
              <a:solidFill>
                <a:schemeClr val="accent4"/>
              </a:solidFill>
              <a:ln>
                <a:solidFill>
                  <a:schemeClr val="bg1"/>
                </a:solidFill>
              </a:ln>
            </c:spPr>
          </c:dPt>
          <c:dPt>
            <c:idx val="4"/>
            <c:bubble3D val="0"/>
            <c:spPr>
              <a:solidFill>
                <a:schemeClr val="bg1">
                  <a:lumMod val="50000"/>
                </a:schemeClr>
              </a:solidFill>
              <a:ln>
                <a:solidFill>
                  <a:schemeClr val="bg1"/>
                </a:solidFill>
              </a:ln>
            </c:spPr>
          </c:dPt>
          <c:dLbls>
            <c:dLbl>
              <c:idx val="0"/>
              <c:layout/>
              <c:tx>
                <c:rich>
                  <a:bodyPr/>
                  <a:lstStyle/>
                  <a:p>
                    <a:r>
                      <a:rPr lang="hu-HU" smtClean="0"/>
                      <a:t>Karbamid</a:t>
                    </a:r>
                    <a:r>
                      <a:rPr lang="en-US"/>
                      <a:t>
55%</a:t>
                    </a:r>
                  </a:p>
                </c:rich>
              </c:tx>
              <c:showLegendKey val="0"/>
              <c:showVal val="1"/>
              <c:showCatName val="1"/>
              <c:showSerName val="0"/>
              <c:showPercent val="0"/>
              <c:showBubbleSize val="0"/>
              <c:separator>
</c:separator>
            </c:dLbl>
            <c:dLbl>
              <c:idx val="1"/>
              <c:layout/>
              <c:tx>
                <c:rich>
                  <a:bodyPr/>
                  <a:lstStyle/>
                  <a:p>
                    <a:r>
                      <a:rPr lang="en-US" smtClean="0"/>
                      <a:t>Nitr</a:t>
                    </a:r>
                    <a:r>
                      <a:rPr lang="hu-HU" smtClean="0"/>
                      <a:t>átok</a:t>
                    </a:r>
                    <a:r>
                      <a:rPr lang="en-US"/>
                      <a:t>
16%</a:t>
                    </a:r>
                  </a:p>
                </c:rich>
              </c:tx>
              <c:showLegendKey val="0"/>
              <c:showVal val="1"/>
              <c:showCatName val="1"/>
              <c:showSerName val="0"/>
              <c:showPercent val="0"/>
              <c:showBubbleSize val="0"/>
              <c:separator>
</c:separator>
            </c:dLbl>
            <c:dLbl>
              <c:idx val="2"/>
              <c:layout>
                <c:manualLayout>
                  <c:x val="0.10989168607445222"/>
                  <c:y val="-1.5373506883068207E-2"/>
                </c:manualLayout>
              </c:layout>
              <c:showLegendKey val="0"/>
              <c:showVal val="1"/>
              <c:showCatName val="1"/>
              <c:showSerName val="0"/>
              <c:showPercent val="0"/>
              <c:showBubbleSize val="0"/>
              <c:separator>
</c:separator>
            </c:dLbl>
            <c:dLbl>
              <c:idx val="3"/>
              <c:layout>
                <c:manualLayout>
                  <c:x val="0.13734649366012383"/>
                  <c:y val="4.2681664791901011E-2"/>
                </c:manualLayout>
              </c:layout>
              <c:showLegendKey val="0"/>
              <c:showVal val="1"/>
              <c:showCatName val="1"/>
              <c:showSerName val="0"/>
              <c:showPercent val="0"/>
              <c:showBubbleSize val="0"/>
              <c:separator>
</c:separator>
            </c:dLbl>
            <c:dLbl>
              <c:idx val="5"/>
              <c:layout>
                <c:manualLayout>
                  <c:x val="2.9193668973196515E-2"/>
                  <c:y val="2.5417924081075852E-2"/>
                </c:manualLayout>
              </c:layout>
              <c:spPr/>
              <c:txPr>
                <a:bodyPr/>
                <a:lstStyle/>
                <a:p>
                  <a:pPr>
                    <a:defRPr lang="en-US" sz="950" b="0"/>
                  </a:pPr>
                  <a:endParaRPr lang="en-US"/>
                </a:p>
              </c:txPr>
              <c:showLegendKey val="0"/>
              <c:showVal val="1"/>
              <c:showCatName val="1"/>
              <c:showSerName val="0"/>
              <c:showPercent val="0"/>
              <c:showBubbleSize val="0"/>
              <c:separator>
</c:separator>
            </c:dLbl>
            <c:dLbl>
              <c:idx val="6"/>
              <c:layout>
                <c:manualLayout>
                  <c:x val="9.0611628091943064E-2"/>
                  <c:y val="0.14684287812041141"/>
                </c:manualLayout>
              </c:layout>
              <c:showLegendKey val="0"/>
              <c:showVal val="1"/>
              <c:showCatName val="1"/>
              <c:showSerName val="0"/>
              <c:showPercent val="0"/>
              <c:showBubbleSize val="0"/>
              <c:separator>
</c:separator>
            </c:dLbl>
            <c:txPr>
              <a:bodyPr/>
              <a:lstStyle/>
              <a:p>
                <a:pPr>
                  <a:defRPr lang="en-US" b="0"/>
                </a:pPr>
                <a:endParaRPr lang="en-US"/>
              </a:p>
            </c:txPr>
            <c:showLegendKey val="0"/>
            <c:showVal val="1"/>
            <c:showCatName val="1"/>
            <c:showSerName val="0"/>
            <c:showPercent val="0"/>
            <c:showBubbleSize val="0"/>
            <c:separator>
</c:separator>
            <c:showLeaderLines val="0"/>
          </c:dLbls>
          <c:cat>
            <c:strRef>
              <c:f>Sheet1!$A$2:$A$8</c:f>
              <c:strCache>
                <c:ptCount val="5"/>
                <c:pt idx="0">
                  <c:v>Urea</c:v>
                </c:pt>
                <c:pt idx="1">
                  <c:v>Nitrates</c:v>
                </c:pt>
                <c:pt idx="2">
                  <c:v>NPK</c:v>
                </c:pt>
                <c:pt idx="3">
                  <c:v>DAP/MAP</c:v>
                </c:pt>
                <c:pt idx="4">
                  <c:v>AS</c:v>
                </c:pt>
              </c:strCache>
            </c:strRef>
          </c:cat>
          <c:val>
            <c:numRef>
              <c:f>Sheet1!$B$2:$B$8</c:f>
              <c:numCache>
                <c:formatCode>0%</c:formatCode>
                <c:ptCount val="5"/>
                <c:pt idx="0">
                  <c:v>0.55000000000000004</c:v>
                </c:pt>
                <c:pt idx="1">
                  <c:v>0.16</c:v>
                </c:pt>
                <c:pt idx="2">
                  <c:v>7.0000000000000007E-2</c:v>
                </c:pt>
                <c:pt idx="3">
                  <c:v>7.0000000000000007E-2</c:v>
                </c:pt>
                <c:pt idx="4">
                  <c:v>0.13</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37776791985335"/>
          <c:y val="0.14413241201992621"/>
          <c:w val="0.5212444641602898"/>
          <c:h val="0.75527259092613419"/>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3"/>
              </a:solidFill>
              <a:ln>
                <a:solidFill>
                  <a:schemeClr val="bg1"/>
                </a:solidFill>
              </a:ln>
            </c:spPr>
          </c:dPt>
          <c:dPt>
            <c:idx val="2"/>
            <c:bubble3D val="0"/>
            <c:spPr>
              <a:solidFill>
                <a:schemeClr val="accent4"/>
              </a:solidFill>
              <a:ln>
                <a:solidFill>
                  <a:schemeClr val="bg1"/>
                </a:solidFill>
              </a:ln>
            </c:spPr>
          </c:dPt>
          <c:dPt>
            <c:idx val="3"/>
            <c:bubble3D val="0"/>
            <c:spPr>
              <a:solidFill>
                <a:schemeClr val="bg1">
                  <a:lumMod val="50000"/>
                </a:schemeClr>
              </a:solidFill>
              <a:ln>
                <a:solidFill>
                  <a:schemeClr val="bg1"/>
                </a:solidFill>
              </a:ln>
            </c:spPr>
          </c:dPt>
          <c:dLbls>
            <c:dLbl>
              <c:idx val="0"/>
              <c:layout>
                <c:manualLayout>
                  <c:x val="-9.4194817197147451E-2"/>
                  <c:y val="-0.32555787669398772"/>
                </c:manualLayout>
              </c:layout>
              <c:tx>
                <c:rich>
                  <a:bodyPr/>
                  <a:lstStyle/>
                  <a:p>
                    <a:r>
                      <a:rPr lang="hu-HU" dirty="0" smtClean="0"/>
                      <a:t>Karbamid</a:t>
                    </a:r>
                    <a:r>
                      <a:rPr lang="en-US" dirty="0"/>
                      <a:t>
78%</a:t>
                    </a:r>
                  </a:p>
                </c:rich>
              </c:tx>
              <c:showLegendKey val="0"/>
              <c:showVal val="1"/>
              <c:showCatName val="1"/>
              <c:showSerName val="0"/>
              <c:showPercent val="0"/>
              <c:showBubbleSize val="0"/>
              <c:separator>
</c:separator>
            </c:dLbl>
            <c:dLbl>
              <c:idx val="2"/>
              <c:layout>
                <c:manualLayout>
                  <c:x val="0.12867073305977567"/>
                  <c:y val="0.20775574481761241"/>
                </c:manualLayout>
              </c:layout>
              <c:showLegendKey val="0"/>
              <c:showVal val="1"/>
              <c:showCatName val="1"/>
              <c:showSerName val="0"/>
              <c:showPercent val="0"/>
              <c:showBubbleSize val="0"/>
              <c:separator>
</c:separator>
            </c:dLbl>
            <c:dLbl>
              <c:idx val="3"/>
              <c:layout>
                <c:manualLayout>
                  <c:x val="-1.6206424901112925E-3"/>
                  <c:y val="4.5864266966629194E-3"/>
                </c:manualLayout>
              </c:layout>
              <c:tx>
                <c:rich>
                  <a:bodyPr/>
                  <a:lstStyle/>
                  <a:p>
                    <a:r>
                      <a:rPr lang="en-US" b="0" dirty="0" err="1" smtClean="0"/>
                      <a:t>Andere</a:t>
                    </a:r>
                    <a:r>
                      <a:rPr lang="en-US" b="0" dirty="0"/>
                      <a:t>
1 %</a:t>
                    </a:r>
                  </a:p>
                </c:rich>
              </c:tx>
              <c:showLegendKey val="0"/>
              <c:showVal val="1"/>
              <c:showCatName val="1"/>
              <c:showSerName val="0"/>
              <c:showPercent val="0"/>
              <c:showBubbleSize val="0"/>
              <c:separator>
</c:separator>
            </c:dLbl>
            <c:dLbl>
              <c:idx val="5"/>
              <c:layout>
                <c:manualLayout>
                  <c:x val="2.9193668973196515E-2"/>
                  <c:y val="2.5417924081075852E-2"/>
                </c:manualLayout>
              </c:layout>
              <c:spPr/>
              <c:txPr>
                <a:bodyPr/>
                <a:lstStyle/>
                <a:p>
                  <a:pPr>
                    <a:defRPr lang="en-US" sz="950" b="0"/>
                  </a:pPr>
                  <a:endParaRPr lang="en-US"/>
                </a:p>
              </c:txPr>
              <c:showLegendKey val="0"/>
              <c:showVal val="1"/>
              <c:showCatName val="1"/>
              <c:showSerName val="0"/>
              <c:showPercent val="0"/>
              <c:showBubbleSize val="0"/>
              <c:separator>
</c:separator>
            </c:dLbl>
            <c:dLbl>
              <c:idx val="6"/>
              <c:layout>
                <c:manualLayout>
                  <c:x val="9.0611628091943064E-2"/>
                  <c:y val="0.14684287812041141"/>
                </c:manualLayout>
              </c:layout>
              <c:showLegendKey val="0"/>
              <c:showVal val="1"/>
              <c:showCatName val="1"/>
              <c:showSerName val="0"/>
              <c:showPercent val="0"/>
              <c:showBubbleSize val="0"/>
              <c:separator>
</c:separator>
            </c:dLbl>
            <c:txPr>
              <a:bodyPr/>
              <a:lstStyle/>
              <a:p>
                <a:pPr>
                  <a:defRPr lang="en-US" b="0"/>
                </a:pPr>
                <a:endParaRPr lang="en-US"/>
              </a:p>
            </c:txPr>
            <c:showLegendKey val="0"/>
            <c:showVal val="1"/>
            <c:showCatName val="1"/>
            <c:showSerName val="0"/>
            <c:showPercent val="0"/>
            <c:showBubbleSize val="0"/>
            <c:separator>
</c:separator>
            <c:showLeaderLines val="0"/>
          </c:dLbls>
          <c:cat>
            <c:strRef>
              <c:f>Sheet1!$A$2:$A$8</c:f>
              <c:strCache>
                <c:ptCount val="4"/>
                <c:pt idx="0">
                  <c:v>Urea</c:v>
                </c:pt>
                <c:pt idx="1">
                  <c:v>NPK</c:v>
                </c:pt>
                <c:pt idx="2">
                  <c:v>DAP/MAP</c:v>
                </c:pt>
                <c:pt idx="3">
                  <c:v>Others</c:v>
                </c:pt>
              </c:strCache>
            </c:strRef>
          </c:cat>
          <c:val>
            <c:numRef>
              <c:f>Sheet1!$B$2:$B$8</c:f>
              <c:numCache>
                <c:formatCode>0%</c:formatCode>
                <c:ptCount val="4"/>
                <c:pt idx="0">
                  <c:v>0.78</c:v>
                </c:pt>
                <c:pt idx="1">
                  <c:v>0.04</c:v>
                </c:pt>
                <c:pt idx="2">
                  <c:v>0.17</c:v>
                </c:pt>
                <c:pt idx="3">
                  <c:v>0.01</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5"/>
              </a:solidFill>
              <a:ln>
                <a:solidFill>
                  <a:schemeClr val="bg1"/>
                </a:solidFill>
              </a:ln>
            </c:spPr>
          </c:dPt>
          <c:dPt>
            <c:idx val="2"/>
            <c:bubble3D val="0"/>
            <c:spPr>
              <a:solidFill>
                <a:schemeClr val="accent3"/>
              </a:solidFill>
              <a:ln>
                <a:solidFill>
                  <a:schemeClr val="bg1"/>
                </a:solidFill>
              </a:ln>
            </c:spPr>
          </c:dPt>
          <c:dPt>
            <c:idx val="3"/>
            <c:bubble3D val="0"/>
            <c:spPr>
              <a:solidFill>
                <a:schemeClr val="accent4"/>
              </a:solidFill>
              <a:ln>
                <a:solidFill>
                  <a:schemeClr val="bg1"/>
                </a:solidFill>
              </a:ln>
            </c:spPr>
          </c:dPt>
          <c:dPt>
            <c:idx val="4"/>
            <c:bubble3D val="0"/>
            <c:spPr>
              <a:solidFill>
                <a:schemeClr val="bg1">
                  <a:lumMod val="50000"/>
                </a:schemeClr>
              </a:solidFill>
              <a:ln>
                <a:solidFill>
                  <a:schemeClr val="bg1"/>
                </a:solidFill>
              </a:ln>
            </c:spPr>
          </c:dPt>
          <c:dLbls>
            <c:dLbl>
              <c:idx val="0"/>
              <c:layout>
                <c:manualLayout>
                  <c:x val="-0.17306805663376579"/>
                  <c:y val="-0.20583041405538594"/>
                </c:manualLayout>
              </c:layout>
              <c:tx>
                <c:rich>
                  <a:bodyPr/>
                  <a:lstStyle/>
                  <a:p>
                    <a:r>
                      <a:rPr lang="hu-HU" dirty="0" smtClean="0"/>
                      <a:t>Karbamid</a:t>
                    </a:r>
                    <a:r>
                      <a:rPr lang="en-US" dirty="0"/>
                      <a:t>
65%</a:t>
                    </a:r>
                  </a:p>
                </c:rich>
              </c:tx>
              <c:showLegendKey val="0"/>
              <c:showVal val="1"/>
              <c:showCatName val="1"/>
              <c:showSerName val="0"/>
              <c:showPercent val="0"/>
              <c:showBubbleSize val="0"/>
              <c:separator>
</c:separator>
            </c:dLbl>
            <c:dLbl>
              <c:idx val="2"/>
              <c:layout>
                <c:manualLayout>
                  <c:x val="8.3600310524564708E-2"/>
                  <c:y val="0.14244962236863246"/>
                </c:manualLayout>
              </c:layout>
              <c:showLegendKey val="0"/>
              <c:showVal val="1"/>
              <c:showCatName val="1"/>
              <c:showSerName val="0"/>
              <c:showPercent val="0"/>
              <c:showBubbleSize val="0"/>
              <c:separator>
</c:separator>
            </c:dLbl>
            <c:dLbl>
              <c:idx val="3"/>
              <c:layout>
                <c:manualLayout>
                  <c:x val="2.0914568777494372E-2"/>
                  <c:y val="4.8123841662649276E-2"/>
                </c:manualLayout>
              </c:layout>
              <c:showLegendKey val="0"/>
              <c:showVal val="1"/>
              <c:showCatName val="1"/>
              <c:showSerName val="0"/>
              <c:showPercent val="0"/>
              <c:showBubbleSize val="0"/>
              <c:separator>
</c:separator>
            </c:dLbl>
            <c:dLbl>
              <c:idx val="4"/>
              <c:layout>
                <c:manualLayout>
                  <c:x val="1.161982921148965E-2"/>
                  <c:y val="0"/>
                </c:manualLayout>
              </c:layout>
              <c:tx>
                <c:rich>
                  <a:bodyPr/>
                  <a:lstStyle/>
                  <a:p>
                    <a:r>
                      <a:rPr lang="hu-HU" dirty="0" smtClean="0"/>
                      <a:t>Egyéb</a:t>
                    </a:r>
                    <a:r>
                      <a:rPr lang="en-US" dirty="0"/>
                      <a:t>
1%</a:t>
                    </a:r>
                  </a:p>
                </c:rich>
              </c:tx>
              <c:showLegendKey val="0"/>
              <c:showVal val="1"/>
              <c:showCatName val="1"/>
              <c:showSerName val="0"/>
              <c:showPercent val="0"/>
              <c:showBubbleSize val="0"/>
              <c:separator>
</c:separator>
            </c:dLbl>
            <c:dLbl>
              <c:idx val="5"/>
              <c:layout>
                <c:manualLayout>
                  <c:x val="2.9193668973196515E-2"/>
                  <c:y val="2.5417924081075852E-2"/>
                </c:manualLayout>
              </c:layout>
              <c:spPr/>
              <c:txPr>
                <a:bodyPr/>
                <a:lstStyle/>
                <a:p>
                  <a:pPr>
                    <a:defRPr lang="en-US" sz="950" b="0"/>
                  </a:pPr>
                  <a:endParaRPr lang="en-US"/>
                </a:p>
              </c:txPr>
              <c:showLegendKey val="0"/>
              <c:showVal val="1"/>
              <c:showCatName val="1"/>
              <c:showSerName val="0"/>
              <c:showPercent val="0"/>
              <c:showBubbleSize val="0"/>
              <c:separator>
</c:separator>
            </c:dLbl>
            <c:dLbl>
              <c:idx val="6"/>
              <c:layout>
                <c:manualLayout>
                  <c:x val="9.0611628091943064E-2"/>
                  <c:y val="0.14684287812041141"/>
                </c:manualLayout>
              </c:layout>
              <c:showLegendKey val="0"/>
              <c:showVal val="1"/>
              <c:showCatName val="1"/>
              <c:showSerName val="0"/>
              <c:showPercent val="0"/>
              <c:showBubbleSize val="0"/>
              <c:separator>
</c:separator>
            </c:dLbl>
            <c:txPr>
              <a:bodyPr/>
              <a:lstStyle/>
              <a:p>
                <a:pPr>
                  <a:defRPr lang="en-US" b="0"/>
                </a:pPr>
                <a:endParaRPr lang="en-US"/>
              </a:p>
            </c:txPr>
            <c:showLegendKey val="0"/>
            <c:showVal val="1"/>
            <c:showCatName val="1"/>
            <c:showSerName val="0"/>
            <c:showPercent val="0"/>
            <c:showBubbleSize val="0"/>
            <c:separator>
</c:separator>
            <c:showLeaderLines val="0"/>
          </c:dLbls>
          <c:cat>
            <c:strRef>
              <c:f>Sheet1!$A$2:$A$6</c:f>
              <c:strCache>
                <c:ptCount val="5"/>
                <c:pt idx="0">
                  <c:v>Urea</c:v>
                </c:pt>
                <c:pt idx="1">
                  <c:v>ABC</c:v>
                </c:pt>
                <c:pt idx="2">
                  <c:v>NPK</c:v>
                </c:pt>
                <c:pt idx="3">
                  <c:v>DAP/MAP</c:v>
                </c:pt>
                <c:pt idx="4">
                  <c:v>Others</c:v>
                </c:pt>
              </c:strCache>
            </c:strRef>
          </c:cat>
          <c:val>
            <c:numRef>
              <c:f>Sheet1!$B$2:$B$6</c:f>
              <c:numCache>
                <c:formatCode>0%</c:formatCode>
                <c:ptCount val="5"/>
                <c:pt idx="0">
                  <c:v>0.65</c:v>
                </c:pt>
                <c:pt idx="1">
                  <c:v>0.19</c:v>
                </c:pt>
                <c:pt idx="2">
                  <c:v>7.0000000000000007E-2</c:v>
                </c:pt>
                <c:pt idx="3">
                  <c:v>0.08</c:v>
                </c:pt>
                <c:pt idx="4">
                  <c:v>0.01</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cdr:x>
      <cdr:y>0</cdr:y>
    </cdr:from>
    <cdr:to>
      <cdr:x>0.02326</cdr:x>
      <cdr:y>0.06066</cdr:y>
    </cdr:to>
    <cdr:sp macro="" textlink="">
      <cdr:nvSpPr>
        <cdr:cNvPr id="3" name="TextBox 28"/>
        <cdr:cNvSpPr txBox="1">
          <a:spLocks xmlns:a="http://schemas.openxmlformats.org/drawingml/2006/main" noChangeArrowheads="1"/>
        </cdr:cNvSpPr>
      </cdr:nvSpPr>
      <cdr:spPr bwMode="auto">
        <a:xfrm xmlns:a="http://schemas.openxmlformats.org/drawingml/2006/main">
          <a:off x="0" y="0"/>
          <a:ext cx="184731" cy="307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cs typeface="Arial" pitchFamily="34" charset="0"/>
            </a:defRPr>
          </a:lvl1pPr>
          <a:lvl2pPr marL="457200" algn="l" rtl="0" fontAlgn="base">
            <a:spcBef>
              <a:spcPct val="0"/>
            </a:spcBef>
            <a:spcAft>
              <a:spcPct val="0"/>
            </a:spcAft>
            <a:defRPr kern="1200">
              <a:solidFill>
                <a:srgbClr val="000000"/>
              </a:solidFill>
              <a:latin typeface="Arial" pitchFamily="34" charset="0"/>
              <a:cs typeface="Arial" pitchFamily="34" charset="0"/>
            </a:defRPr>
          </a:lvl2pPr>
          <a:lvl3pPr marL="914400" algn="l" rtl="0" fontAlgn="base">
            <a:spcBef>
              <a:spcPct val="0"/>
            </a:spcBef>
            <a:spcAft>
              <a:spcPct val="0"/>
            </a:spcAft>
            <a:defRPr kern="1200">
              <a:solidFill>
                <a:srgbClr val="000000"/>
              </a:solidFill>
              <a:latin typeface="Arial" pitchFamily="34" charset="0"/>
              <a:cs typeface="Arial" pitchFamily="34" charset="0"/>
            </a:defRPr>
          </a:lvl3pPr>
          <a:lvl4pPr marL="1371600" algn="l" rtl="0" fontAlgn="base">
            <a:spcBef>
              <a:spcPct val="0"/>
            </a:spcBef>
            <a:spcAft>
              <a:spcPct val="0"/>
            </a:spcAft>
            <a:defRPr kern="1200">
              <a:solidFill>
                <a:srgbClr val="000000"/>
              </a:solidFill>
              <a:latin typeface="Arial" pitchFamily="34" charset="0"/>
              <a:cs typeface="Arial" pitchFamily="34" charset="0"/>
            </a:defRPr>
          </a:lvl4pPr>
          <a:lvl5pPr marL="1828800" algn="l" rtl="0" fontAlgn="base">
            <a:spcBef>
              <a:spcPct val="0"/>
            </a:spcBef>
            <a:spcAft>
              <a:spcPct val="0"/>
            </a:spcAft>
            <a:defRPr kern="1200">
              <a:solidFill>
                <a:srgbClr val="000000"/>
              </a:solidFill>
              <a:latin typeface="Arial" pitchFamily="34" charset="0"/>
              <a:cs typeface="Arial" pitchFamily="34" charset="0"/>
            </a:defRPr>
          </a:lvl5pPr>
          <a:lvl6pPr marL="2286000" algn="l" defTabSz="914400" rtl="0" eaLnBrk="1" latinLnBrk="0" hangingPunct="1">
            <a:defRPr kern="1200">
              <a:solidFill>
                <a:srgbClr val="000000"/>
              </a:solidFill>
              <a:latin typeface="Arial" pitchFamily="34" charset="0"/>
              <a:cs typeface="Arial" pitchFamily="34" charset="0"/>
            </a:defRPr>
          </a:lvl6pPr>
          <a:lvl7pPr marL="2743200" algn="l" defTabSz="914400" rtl="0" eaLnBrk="1" latinLnBrk="0" hangingPunct="1">
            <a:defRPr kern="1200">
              <a:solidFill>
                <a:srgbClr val="000000"/>
              </a:solidFill>
              <a:latin typeface="Arial" pitchFamily="34" charset="0"/>
              <a:cs typeface="Arial" pitchFamily="34" charset="0"/>
            </a:defRPr>
          </a:lvl7pPr>
          <a:lvl8pPr marL="3200400" algn="l" defTabSz="914400" rtl="0" eaLnBrk="1" latinLnBrk="0" hangingPunct="1">
            <a:defRPr kern="1200">
              <a:solidFill>
                <a:srgbClr val="000000"/>
              </a:solidFill>
              <a:latin typeface="Arial" pitchFamily="34" charset="0"/>
              <a:cs typeface="Arial" pitchFamily="34" charset="0"/>
            </a:defRPr>
          </a:lvl8pPr>
          <a:lvl9pPr marL="3657600" algn="l" defTabSz="914400" rtl="0" eaLnBrk="1" latinLnBrk="0" hangingPunct="1">
            <a:defRPr kern="1200">
              <a:solidFill>
                <a:srgbClr val="000000"/>
              </a:solidFill>
              <a:latin typeface="Arial" pitchFamily="34" charset="0"/>
              <a:cs typeface="Arial" pitchFamily="34" charset="0"/>
            </a:defRPr>
          </a:lvl9pPr>
        </a:lstStyle>
        <a:p xmlns:a="http://schemas.openxmlformats.org/drawingml/2006/main">
          <a:endParaRPr lang="de-DE"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0.78878</cdr:x>
      <cdr:y>0.16216</cdr:y>
    </cdr:from>
    <cdr:to>
      <cdr:x>0.94291</cdr:x>
      <cdr:y>0.21992</cdr:y>
    </cdr:to>
    <cdr:sp macro="" textlink="">
      <cdr:nvSpPr>
        <cdr:cNvPr id="4" name="Text Box 54"/>
        <cdr:cNvSpPr txBox="1">
          <a:spLocks xmlns:a="http://schemas.openxmlformats.org/drawingml/2006/main" noChangeArrowheads="1"/>
        </cdr:cNvSpPr>
      </cdr:nvSpPr>
      <cdr:spPr bwMode="auto">
        <a:xfrm xmlns:a="http://schemas.openxmlformats.org/drawingml/2006/main">
          <a:off x="6264698" y="864084"/>
          <a:ext cx="1224141" cy="307777"/>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cs typeface="Arial" pitchFamily="34" charset="0"/>
            </a:defRPr>
          </a:lvl1pPr>
          <a:lvl2pPr marL="457200" algn="l" rtl="0" fontAlgn="base">
            <a:spcBef>
              <a:spcPct val="0"/>
            </a:spcBef>
            <a:spcAft>
              <a:spcPct val="0"/>
            </a:spcAft>
            <a:defRPr kern="1200">
              <a:solidFill>
                <a:srgbClr val="000000"/>
              </a:solidFill>
              <a:latin typeface="Arial" pitchFamily="34" charset="0"/>
              <a:cs typeface="Arial" pitchFamily="34" charset="0"/>
            </a:defRPr>
          </a:lvl2pPr>
          <a:lvl3pPr marL="914400" algn="l" rtl="0" fontAlgn="base">
            <a:spcBef>
              <a:spcPct val="0"/>
            </a:spcBef>
            <a:spcAft>
              <a:spcPct val="0"/>
            </a:spcAft>
            <a:defRPr kern="1200">
              <a:solidFill>
                <a:srgbClr val="000000"/>
              </a:solidFill>
              <a:latin typeface="Arial" pitchFamily="34" charset="0"/>
              <a:cs typeface="Arial" pitchFamily="34" charset="0"/>
            </a:defRPr>
          </a:lvl3pPr>
          <a:lvl4pPr marL="1371600" algn="l" rtl="0" fontAlgn="base">
            <a:spcBef>
              <a:spcPct val="0"/>
            </a:spcBef>
            <a:spcAft>
              <a:spcPct val="0"/>
            </a:spcAft>
            <a:defRPr kern="1200">
              <a:solidFill>
                <a:srgbClr val="000000"/>
              </a:solidFill>
              <a:latin typeface="Arial" pitchFamily="34" charset="0"/>
              <a:cs typeface="Arial" pitchFamily="34" charset="0"/>
            </a:defRPr>
          </a:lvl4pPr>
          <a:lvl5pPr marL="1828800" algn="l" rtl="0" fontAlgn="base">
            <a:spcBef>
              <a:spcPct val="0"/>
            </a:spcBef>
            <a:spcAft>
              <a:spcPct val="0"/>
            </a:spcAft>
            <a:defRPr kern="1200">
              <a:solidFill>
                <a:srgbClr val="000000"/>
              </a:solidFill>
              <a:latin typeface="Arial" pitchFamily="34" charset="0"/>
              <a:cs typeface="Arial" pitchFamily="34" charset="0"/>
            </a:defRPr>
          </a:lvl5pPr>
          <a:lvl6pPr marL="2286000" algn="l" defTabSz="914400" rtl="0" eaLnBrk="1" latinLnBrk="0" hangingPunct="1">
            <a:defRPr kern="1200">
              <a:solidFill>
                <a:srgbClr val="000000"/>
              </a:solidFill>
              <a:latin typeface="Arial" pitchFamily="34" charset="0"/>
              <a:cs typeface="Arial" pitchFamily="34" charset="0"/>
            </a:defRPr>
          </a:lvl6pPr>
          <a:lvl7pPr marL="2743200" algn="l" defTabSz="914400" rtl="0" eaLnBrk="1" latinLnBrk="0" hangingPunct="1">
            <a:defRPr kern="1200">
              <a:solidFill>
                <a:srgbClr val="000000"/>
              </a:solidFill>
              <a:latin typeface="Arial" pitchFamily="34" charset="0"/>
              <a:cs typeface="Arial" pitchFamily="34" charset="0"/>
            </a:defRPr>
          </a:lvl7pPr>
          <a:lvl8pPr marL="3200400" algn="l" defTabSz="914400" rtl="0" eaLnBrk="1" latinLnBrk="0" hangingPunct="1">
            <a:defRPr kern="1200">
              <a:solidFill>
                <a:srgbClr val="000000"/>
              </a:solidFill>
              <a:latin typeface="Arial" pitchFamily="34" charset="0"/>
              <a:cs typeface="Arial" pitchFamily="34" charset="0"/>
            </a:defRPr>
          </a:lvl8pPr>
          <a:lvl9pPr marL="3657600" algn="l" defTabSz="914400" rtl="0" eaLnBrk="1" latinLnBrk="0" hangingPunct="1">
            <a:defRPr kern="1200">
              <a:solidFill>
                <a:srgbClr val="000000"/>
              </a:solidFill>
              <a:latin typeface="Arial" pitchFamily="34" charset="0"/>
              <a:cs typeface="Arial" pitchFamily="34" charset="0"/>
            </a:defRPr>
          </a:lvl9pPr>
        </a:lstStyle>
        <a:p xmlns:a="http://schemas.openxmlformats.org/drawingml/2006/main">
          <a:pPr>
            <a:spcBef>
              <a:spcPct val="50000"/>
            </a:spcBef>
          </a:pPr>
          <a:r>
            <a:rPr lang="de-DE" sz="1400" b="1" dirty="0" smtClean="0">
              <a:solidFill>
                <a:srgbClr val="0628BA"/>
              </a:solidFill>
            </a:rPr>
            <a:t>Amm</a:t>
          </a:r>
          <a:r>
            <a:rPr lang="hu-HU" sz="1400" b="1" dirty="0" err="1" smtClean="0">
              <a:solidFill>
                <a:srgbClr val="0628BA"/>
              </a:solidFill>
            </a:rPr>
            <a:t>ónia</a:t>
          </a:r>
          <a:endParaRPr lang="de-DE" sz="1400" b="1" dirty="0">
            <a:solidFill>
              <a:srgbClr val="0628BA"/>
            </a:solidFill>
          </a:endParaRPr>
        </a:p>
      </cdr:txBody>
    </cdr:sp>
  </cdr:relSizeAnchor>
  <cdr:relSizeAnchor xmlns:cdr="http://schemas.openxmlformats.org/drawingml/2006/chartDrawing">
    <cdr:from>
      <cdr:x>0.78878</cdr:x>
      <cdr:y>0.51351</cdr:y>
    </cdr:from>
    <cdr:to>
      <cdr:x>0.92478</cdr:x>
      <cdr:y>0.57127</cdr:y>
    </cdr:to>
    <cdr:sp macro="" textlink="">
      <cdr:nvSpPr>
        <cdr:cNvPr id="5" name="Text Box 54"/>
        <cdr:cNvSpPr txBox="1">
          <a:spLocks xmlns:a="http://schemas.openxmlformats.org/drawingml/2006/main" noChangeArrowheads="1"/>
        </cdr:cNvSpPr>
      </cdr:nvSpPr>
      <cdr:spPr bwMode="auto">
        <a:xfrm xmlns:a="http://schemas.openxmlformats.org/drawingml/2006/main">
          <a:off x="6264698" y="2736285"/>
          <a:ext cx="1080148" cy="307777"/>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cs typeface="Arial" pitchFamily="34" charset="0"/>
            </a:defRPr>
          </a:lvl1pPr>
          <a:lvl2pPr marL="457200" algn="l" rtl="0" fontAlgn="base">
            <a:spcBef>
              <a:spcPct val="0"/>
            </a:spcBef>
            <a:spcAft>
              <a:spcPct val="0"/>
            </a:spcAft>
            <a:defRPr kern="1200">
              <a:solidFill>
                <a:srgbClr val="000000"/>
              </a:solidFill>
              <a:latin typeface="Arial" pitchFamily="34" charset="0"/>
              <a:cs typeface="Arial" pitchFamily="34" charset="0"/>
            </a:defRPr>
          </a:lvl2pPr>
          <a:lvl3pPr marL="914400" algn="l" rtl="0" fontAlgn="base">
            <a:spcBef>
              <a:spcPct val="0"/>
            </a:spcBef>
            <a:spcAft>
              <a:spcPct val="0"/>
            </a:spcAft>
            <a:defRPr kern="1200">
              <a:solidFill>
                <a:srgbClr val="000000"/>
              </a:solidFill>
              <a:latin typeface="Arial" pitchFamily="34" charset="0"/>
              <a:cs typeface="Arial" pitchFamily="34" charset="0"/>
            </a:defRPr>
          </a:lvl3pPr>
          <a:lvl4pPr marL="1371600" algn="l" rtl="0" fontAlgn="base">
            <a:spcBef>
              <a:spcPct val="0"/>
            </a:spcBef>
            <a:spcAft>
              <a:spcPct val="0"/>
            </a:spcAft>
            <a:defRPr kern="1200">
              <a:solidFill>
                <a:srgbClr val="000000"/>
              </a:solidFill>
              <a:latin typeface="Arial" pitchFamily="34" charset="0"/>
              <a:cs typeface="Arial" pitchFamily="34" charset="0"/>
            </a:defRPr>
          </a:lvl4pPr>
          <a:lvl5pPr marL="1828800" algn="l" rtl="0" fontAlgn="base">
            <a:spcBef>
              <a:spcPct val="0"/>
            </a:spcBef>
            <a:spcAft>
              <a:spcPct val="0"/>
            </a:spcAft>
            <a:defRPr kern="1200">
              <a:solidFill>
                <a:srgbClr val="000000"/>
              </a:solidFill>
              <a:latin typeface="Arial" pitchFamily="34" charset="0"/>
              <a:cs typeface="Arial" pitchFamily="34" charset="0"/>
            </a:defRPr>
          </a:lvl5pPr>
          <a:lvl6pPr marL="2286000" algn="l" defTabSz="914400" rtl="0" eaLnBrk="1" latinLnBrk="0" hangingPunct="1">
            <a:defRPr kern="1200">
              <a:solidFill>
                <a:srgbClr val="000000"/>
              </a:solidFill>
              <a:latin typeface="Arial" pitchFamily="34" charset="0"/>
              <a:cs typeface="Arial" pitchFamily="34" charset="0"/>
            </a:defRPr>
          </a:lvl6pPr>
          <a:lvl7pPr marL="2743200" algn="l" defTabSz="914400" rtl="0" eaLnBrk="1" latinLnBrk="0" hangingPunct="1">
            <a:defRPr kern="1200">
              <a:solidFill>
                <a:srgbClr val="000000"/>
              </a:solidFill>
              <a:latin typeface="Arial" pitchFamily="34" charset="0"/>
              <a:cs typeface="Arial" pitchFamily="34" charset="0"/>
            </a:defRPr>
          </a:lvl7pPr>
          <a:lvl8pPr marL="3200400" algn="l" defTabSz="914400" rtl="0" eaLnBrk="1" latinLnBrk="0" hangingPunct="1">
            <a:defRPr kern="1200">
              <a:solidFill>
                <a:srgbClr val="000000"/>
              </a:solidFill>
              <a:latin typeface="Arial" pitchFamily="34" charset="0"/>
              <a:cs typeface="Arial" pitchFamily="34" charset="0"/>
            </a:defRPr>
          </a:lvl8pPr>
          <a:lvl9pPr marL="3657600" algn="l" defTabSz="914400" rtl="0" eaLnBrk="1" latinLnBrk="0" hangingPunct="1">
            <a:defRPr kern="1200">
              <a:solidFill>
                <a:srgbClr val="000000"/>
              </a:solidFill>
              <a:latin typeface="Arial" pitchFamily="34" charset="0"/>
              <a:cs typeface="Arial" pitchFamily="34" charset="0"/>
            </a:defRPr>
          </a:lvl9pPr>
        </a:lstStyle>
        <a:p xmlns:a="http://schemas.openxmlformats.org/drawingml/2006/main">
          <a:pPr>
            <a:spcBef>
              <a:spcPct val="50000"/>
            </a:spcBef>
          </a:pPr>
          <a:r>
            <a:rPr lang="hu-HU" sz="1400" b="1" dirty="0" smtClean="0">
              <a:solidFill>
                <a:srgbClr val="FF0000"/>
              </a:solidFill>
            </a:rPr>
            <a:t>Karbamid</a:t>
          </a:r>
          <a:endParaRPr lang="de-DE" sz="14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0.49189</cdr:x>
      <cdr:y>0.21937</cdr:y>
    </cdr:from>
    <cdr:to>
      <cdr:x>0.78674</cdr:x>
      <cdr:y>0.57644</cdr:y>
    </cdr:to>
    <cdr:cxnSp macro="">
      <cdr:nvCxnSpPr>
        <cdr:cNvPr id="3" name="Straight Arrow Connector 2"/>
        <cdr:cNvCxnSpPr/>
      </cdr:nvCxnSpPr>
      <cdr:spPr>
        <a:xfrm xmlns:a="http://schemas.openxmlformats.org/drawingml/2006/main">
          <a:off x="1916695" y="884807"/>
          <a:ext cx="1148889" cy="144016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0.56498</cdr:x>
      <cdr:y>0.3622</cdr:y>
    </cdr:from>
    <cdr:to>
      <cdr:x>0.70855</cdr:x>
      <cdr:y>0.45147</cdr:y>
    </cdr:to>
    <cdr:sp macro="" textlink="">
      <cdr:nvSpPr>
        <cdr:cNvPr id="6" name="Oval 5"/>
        <cdr:cNvSpPr/>
      </cdr:nvSpPr>
      <cdr:spPr>
        <a:xfrm xmlns:a="http://schemas.openxmlformats.org/drawingml/2006/main">
          <a:off x="2201488" y="1460871"/>
          <a:ext cx="559432" cy="360056"/>
        </a:xfrm>
        <a:prstGeom xmlns:a="http://schemas.openxmlformats.org/drawingml/2006/main" prst="ellipse">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en-US" sz="800" dirty="0" smtClean="0">
              <a:solidFill>
                <a:schemeClr val="tx1"/>
              </a:solidFill>
            </a:rPr>
            <a:t>-60%</a:t>
          </a:r>
          <a:endParaRPr lang="en-US" sz="8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0.48047</cdr:x>
      <cdr:y>0.21561</cdr:y>
    </cdr:from>
    <cdr:to>
      <cdr:x>0.75767</cdr:x>
      <cdr:y>0.32273</cdr:y>
    </cdr:to>
    <cdr:cxnSp macro="">
      <cdr:nvCxnSpPr>
        <cdr:cNvPr id="2" name="Straight Arrow Connector 1"/>
        <cdr:cNvCxnSpPr/>
      </cdr:nvCxnSpPr>
      <cdr:spPr>
        <a:xfrm xmlns:a="http://schemas.openxmlformats.org/drawingml/2006/main">
          <a:off x="1872208" y="869614"/>
          <a:ext cx="1080120" cy="43204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0.51743</cdr:x>
      <cdr:y>0.21561</cdr:y>
    </cdr:from>
    <cdr:to>
      <cdr:x>0.661</cdr:x>
      <cdr:y>0.30488</cdr:y>
    </cdr:to>
    <cdr:sp macro="" textlink="">
      <cdr:nvSpPr>
        <cdr:cNvPr id="4" name="Oval 3"/>
        <cdr:cNvSpPr/>
      </cdr:nvSpPr>
      <cdr:spPr>
        <a:xfrm xmlns:a="http://schemas.openxmlformats.org/drawingml/2006/main">
          <a:off x="2016224" y="869614"/>
          <a:ext cx="559432" cy="360056"/>
        </a:xfrm>
        <a:prstGeom xmlns:a="http://schemas.openxmlformats.org/drawingml/2006/main" prst="ellipse">
          <a:avLst/>
        </a:prstGeom>
        <a:solidFill xmlns:a="http://schemas.openxmlformats.org/drawingml/2006/main">
          <a:schemeClr val="bg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800" dirty="0" smtClean="0">
              <a:solidFill>
                <a:schemeClr val="tx1"/>
              </a:solidFill>
            </a:rPr>
            <a:t>-17%</a:t>
          </a:r>
          <a:endParaRPr lang="en-US" sz="8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56C88C2-FC59-4041-8CD0-4F50CE6EC43D}" type="datetimeFigureOut">
              <a:rPr lang="de-DE"/>
              <a:pPr>
                <a:defRPr/>
              </a:pPr>
              <a:t>24.03.2015</a:t>
            </a:fld>
            <a:endParaRPr lang="de-D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102686-AC77-49CB-9EE0-3FFBF818EF8B}" type="slidenum">
              <a:rPr lang="de-DE"/>
              <a:pPr>
                <a:defRPr/>
              </a:pPr>
              <a:t>‹#›</a:t>
            </a:fld>
            <a:endParaRPr lang="de-DE"/>
          </a:p>
        </p:txBody>
      </p:sp>
    </p:spTree>
    <p:extLst>
      <p:ext uri="{BB962C8B-B14F-4D97-AF65-F5344CB8AC3E}">
        <p14:creationId xmlns:p14="http://schemas.microsoft.com/office/powerpoint/2010/main" val="172409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5F8AA92-91FF-4324-81B4-87192FA8C0AA}" type="datetimeFigureOut">
              <a:rPr lang="en-US"/>
              <a:pPr>
                <a:defRPr/>
              </a:pPr>
              <a:t>3/24/2015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443A53-0FD6-48EF-AFE8-D6CCB68154A3}" type="slidenum">
              <a:rPr lang="en-US"/>
              <a:pPr>
                <a:defRPr/>
              </a:pPr>
              <a:t>‹#›</a:t>
            </a:fld>
            <a:endParaRPr lang="en-US"/>
          </a:p>
        </p:txBody>
      </p:sp>
    </p:spTree>
    <p:extLst>
      <p:ext uri="{BB962C8B-B14F-4D97-AF65-F5344CB8AC3E}">
        <p14:creationId xmlns:p14="http://schemas.microsoft.com/office/powerpoint/2010/main" val="1803040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p>
          <a:p>
            <a:pPr eaLnBrk="1" hangingPunct="1"/>
            <a:endParaRPr lang="de-DE" dirty="0" smtClean="0"/>
          </a:p>
        </p:txBody>
      </p:sp>
      <p:sp>
        <p:nvSpPr>
          <p:cNvPr id="4" name="Slide Number Placeholder 3"/>
          <p:cNvSpPr>
            <a:spLocks noGrp="1"/>
          </p:cNvSpPr>
          <p:nvPr>
            <p:ph type="sldNum" sz="quarter" idx="5"/>
          </p:nvPr>
        </p:nvSpPr>
        <p:spPr/>
        <p:txBody>
          <a:bodyPr/>
          <a:lstStyle/>
          <a:p>
            <a:pPr>
              <a:defRPr/>
            </a:pPr>
            <a:fld id="{C9A984DA-CBF6-457D-842D-77E5671B173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Urea </a:t>
            </a:r>
            <a:r>
              <a:rPr lang="de-DE" dirty="0" err="1" smtClean="0"/>
              <a:t>is</a:t>
            </a:r>
            <a:r>
              <a:rPr lang="de-DE" dirty="0" smtClean="0"/>
              <a:t> a </a:t>
            </a:r>
            <a:r>
              <a:rPr lang="de-DE" dirty="0" err="1" smtClean="0"/>
              <a:t>world</a:t>
            </a:r>
            <a:r>
              <a:rPr lang="de-DE" dirty="0" smtClean="0"/>
              <a:t> </a:t>
            </a:r>
            <a:r>
              <a:rPr lang="de-DE" dirty="0" err="1" smtClean="0"/>
              <a:t>trade</a:t>
            </a:r>
            <a:r>
              <a:rPr lang="de-DE" dirty="0" smtClean="0"/>
              <a:t> </a:t>
            </a:r>
            <a:r>
              <a:rPr lang="de-DE" dirty="0" err="1" smtClean="0"/>
              <a:t>product</a:t>
            </a:r>
            <a:r>
              <a:rPr lang="de-DE" dirty="0" smtClean="0"/>
              <a:t> </a:t>
            </a:r>
            <a:r>
              <a:rPr lang="de-DE" dirty="0" err="1" smtClean="0"/>
              <a:t>and</a:t>
            </a:r>
            <a:r>
              <a:rPr lang="de-DE" dirty="0" smtClean="0"/>
              <a:t> </a:t>
            </a:r>
            <a:r>
              <a:rPr lang="de-DE" dirty="0" err="1" smtClean="0"/>
              <a:t>determines</a:t>
            </a:r>
            <a:r>
              <a:rPr lang="de-DE" dirty="0" smtClean="0"/>
              <a:t> </a:t>
            </a:r>
            <a:r>
              <a:rPr lang="de-DE" dirty="0" err="1" smtClean="0"/>
              <a:t>the</a:t>
            </a:r>
            <a:r>
              <a:rPr lang="de-DE" dirty="0" smtClean="0"/>
              <a:t> </a:t>
            </a:r>
            <a:r>
              <a:rPr lang="de-DE" dirty="0" err="1" smtClean="0"/>
              <a:t>market</a:t>
            </a:r>
            <a:r>
              <a:rPr lang="de-DE" dirty="0" smtClean="0"/>
              <a:t> </a:t>
            </a:r>
            <a:r>
              <a:rPr lang="de-DE" dirty="0" err="1" smtClean="0"/>
              <a:t>development</a:t>
            </a:r>
            <a:r>
              <a:rPr lang="de-DE" dirty="0" smtClean="0"/>
              <a:t> </a:t>
            </a:r>
            <a:r>
              <a:rPr lang="de-DE" dirty="0" err="1" smtClean="0"/>
              <a:t>of</a:t>
            </a:r>
            <a:r>
              <a:rPr lang="de-DE" dirty="0" smtClean="0"/>
              <a:t> N </a:t>
            </a:r>
            <a:r>
              <a:rPr lang="de-DE" dirty="0" err="1" smtClean="0"/>
              <a:t>fertilizers</a:t>
            </a:r>
            <a:r>
              <a:rPr lang="de-DE" dirty="0" smtClean="0"/>
              <a:t>.</a:t>
            </a:r>
          </a:p>
          <a:p>
            <a:r>
              <a:rPr lang="de-DE" dirty="0" smtClean="0"/>
              <a:t>The </a:t>
            </a:r>
            <a:r>
              <a:rPr lang="de-DE" dirty="0" err="1" smtClean="0"/>
              <a:t>volume</a:t>
            </a:r>
            <a:r>
              <a:rPr lang="de-DE" dirty="0" smtClean="0"/>
              <a:t> </a:t>
            </a:r>
            <a:r>
              <a:rPr lang="de-DE" dirty="0" err="1" smtClean="0"/>
              <a:t>of</a:t>
            </a:r>
            <a:r>
              <a:rPr lang="de-DE" dirty="0" smtClean="0"/>
              <a:t> </a:t>
            </a:r>
            <a:r>
              <a:rPr lang="de-DE" dirty="0" err="1" smtClean="0"/>
              <a:t>traded</a:t>
            </a:r>
            <a:r>
              <a:rPr lang="de-DE" dirty="0" smtClean="0"/>
              <a:t> </a:t>
            </a:r>
            <a:r>
              <a:rPr lang="de-DE" dirty="0" err="1" smtClean="0"/>
              <a:t>urea</a:t>
            </a:r>
            <a:r>
              <a:rPr lang="de-DE" dirty="0" smtClean="0"/>
              <a:t> </a:t>
            </a:r>
            <a:r>
              <a:rPr lang="de-DE" dirty="0" err="1" smtClean="0"/>
              <a:t>is</a:t>
            </a:r>
            <a:r>
              <a:rPr lang="de-DE" dirty="0" smtClean="0"/>
              <a:t> </a:t>
            </a:r>
            <a:r>
              <a:rPr lang="de-DE" dirty="0" err="1" smtClean="0"/>
              <a:t>close</a:t>
            </a:r>
            <a:r>
              <a:rPr lang="de-DE" dirty="0" smtClean="0"/>
              <a:t> </a:t>
            </a:r>
            <a:r>
              <a:rPr lang="de-DE" dirty="0" err="1" smtClean="0"/>
              <a:t>of</a:t>
            </a:r>
            <a:r>
              <a:rPr lang="de-DE" dirty="0" smtClean="0"/>
              <a:t> 45 mill. t per </a:t>
            </a:r>
            <a:r>
              <a:rPr lang="de-DE" dirty="0" err="1" smtClean="0"/>
              <a:t>year</a:t>
            </a:r>
            <a:r>
              <a:rPr lang="de-DE" dirty="0" smtClean="0"/>
              <a:t>. This </a:t>
            </a:r>
            <a:r>
              <a:rPr lang="de-DE" dirty="0" err="1" smtClean="0"/>
              <a:t>volume</a:t>
            </a:r>
            <a:r>
              <a:rPr lang="de-DE" dirty="0" smtClean="0"/>
              <a:t> </a:t>
            </a:r>
            <a:r>
              <a:rPr lang="de-DE" dirty="0" err="1" smtClean="0"/>
              <a:t>determines</a:t>
            </a:r>
            <a:r>
              <a:rPr lang="de-DE" dirty="0" smtClean="0"/>
              <a:t> </a:t>
            </a:r>
            <a:r>
              <a:rPr lang="de-DE" dirty="0" err="1" smtClean="0"/>
              <a:t>the</a:t>
            </a:r>
            <a:r>
              <a:rPr lang="de-DE" dirty="0" smtClean="0"/>
              <a:t> </a:t>
            </a:r>
            <a:r>
              <a:rPr lang="de-DE" dirty="0" err="1" smtClean="0"/>
              <a:t>prices</a:t>
            </a:r>
            <a:r>
              <a:rPr lang="de-DE" dirty="0" smtClean="0"/>
              <a:t>.</a:t>
            </a:r>
          </a:p>
          <a:p>
            <a:endParaRPr lang="de-DE" dirty="0" smtClean="0"/>
          </a:p>
          <a:p>
            <a:r>
              <a:rPr lang="de-DE" dirty="0" err="1" smtClean="0"/>
              <a:t>Increase</a:t>
            </a:r>
            <a:r>
              <a:rPr lang="de-DE" dirty="0" smtClean="0"/>
              <a:t> </a:t>
            </a:r>
            <a:r>
              <a:rPr lang="de-DE" dirty="0" err="1" smtClean="0"/>
              <a:t>of</a:t>
            </a:r>
            <a:r>
              <a:rPr lang="de-DE" dirty="0" smtClean="0"/>
              <a:t> </a:t>
            </a:r>
            <a:r>
              <a:rPr lang="de-DE" dirty="0" err="1" smtClean="0"/>
              <a:t>trade</a:t>
            </a:r>
            <a:r>
              <a:rPr lang="de-DE" dirty="0" smtClean="0"/>
              <a:t> was +3.8 mill. t </a:t>
            </a:r>
            <a:r>
              <a:rPr lang="de-DE" dirty="0" err="1" smtClean="0"/>
              <a:t>from</a:t>
            </a:r>
            <a:r>
              <a:rPr lang="de-DE" dirty="0" smtClean="0"/>
              <a:t> 2011 </a:t>
            </a:r>
            <a:r>
              <a:rPr lang="de-DE" dirty="0" err="1" smtClean="0"/>
              <a:t>to</a:t>
            </a:r>
            <a:r>
              <a:rPr lang="de-DE" dirty="0" smtClean="0"/>
              <a:t> 2012</a:t>
            </a:r>
            <a:r>
              <a:rPr lang="de-DE" baseline="0" dirty="0" smtClean="0"/>
              <a:t> (+9.6 %) </a:t>
            </a:r>
            <a:r>
              <a:rPr lang="de-DE" baseline="0" dirty="0" err="1" smtClean="0"/>
              <a:t>and</a:t>
            </a:r>
            <a:r>
              <a:rPr lang="de-DE" baseline="0" dirty="0" smtClean="0"/>
              <a:t> +1.8 mill. t </a:t>
            </a:r>
            <a:r>
              <a:rPr lang="de-DE" baseline="0" dirty="0" err="1" smtClean="0"/>
              <a:t>from</a:t>
            </a:r>
            <a:r>
              <a:rPr lang="de-DE" baseline="0" dirty="0" smtClean="0"/>
              <a:t> 2012 </a:t>
            </a:r>
            <a:r>
              <a:rPr lang="de-DE" baseline="0" dirty="0" err="1" smtClean="0"/>
              <a:t>to</a:t>
            </a:r>
            <a:r>
              <a:rPr lang="de-DE" baseline="0" dirty="0" smtClean="0"/>
              <a:t> 2013 (+4.1 %)</a:t>
            </a:r>
            <a:endParaRPr lang="de-DE"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11</a:t>
            </a:fld>
            <a:endParaRPr lang="en-US"/>
          </a:p>
        </p:txBody>
      </p:sp>
    </p:spTree>
    <p:extLst>
      <p:ext uri="{BB962C8B-B14F-4D97-AF65-F5344CB8AC3E}">
        <p14:creationId xmlns:p14="http://schemas.microsoft.com/office/powerpoint/2010/main" val="382832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China </a:t>
            </a:r>
            <a:r>
              <a:rPr lang="de-DE" dirty="0" err="1" smtClean="0"/>
              <a:t>is</a:t>
            </a:r>
            <a:r>
              <a:rPr lang="de-DE" dirty="0" smtClean="0"/>
              <a:t> </a:t>
            </a:r>
            <a:r>
              <a:rPr lang="de-DE" dirty="0" err="1" smtClean="0"/>
              <a:t>by</a:t>
            </a:r>
            <a:r>
              <a:rPr lang="de-DE" dirty="0" smtClean="0"/>
              <a:t> </a:t>
            </a:r>
            <a:r>
              <a:rPr lang="de-DE" dirty="0" err="1" smtClean="0"/>
              <a:t>far</a:t>
            </a:r>
            <a:r>
              <a:rPr lang="de-DE" baseline="0" dirty="0" smtClean="0"/>
              <a:t> </a:t>
            </a:r>
            <a:r>
              <a:rPr lang="de-DE" baseline="0" dirty="0" err="1" smtClean="0"/>
              <a:t>the</a:t>
            </a:r>
            <a:r>
              <a:rPr lang="de-DE" baseline="0" dirty="0" smtClean="0"/>
              <a:t> </a:t>
            </a:r>
            <a:r>
              <a:rPr lang="de-DE" baseline="0" dirty="0" err="1" smtClean="0"/>
              <a:t>largest</a:t>
            </a:r>
            <a:r>
              <a:rPr lang="de-DE" baseline="0" dirty="0" smtClean="0"/>
              <a:t> </a:t>
            </a:r>
            <a:r>
              <a:rPr lang="de-DE" baseline="0" dirty="0" err="1" smtClean="0"/>
              <a:t>urea</a:t>
            </a:r>
            <a:r>
              <a:rPr lang="de-DE" baseline="0" dirty="0" smtClean="0"/>
              <a:t> </a:t>
            </a:r>
            <a:r>
              <a:rPr lang="de-DE" baseline="0" dirty="0" err="1" smtClean="0"/>
              <a:t>producer</a:t>
            </a:r>
            <a:r>
              <a:rPr lang="de-DE" baseline="0" dirty="0" smtClean="0"/>
              <a:t>. </a:t>
            </a:r>
            <a:r>
              <a:rPr lang="de-DE" baseline="0" dirty="0" err="1" smtClean="0"/>
              <a:t>India</a:t>
            </a:r>
            <a:r>
              <a:rPr lang="de-DE" baseline="0" dirty="0" smtClean="0"/>
              <a:t> also </a:t>
            </a:r>
            <a:r>
              <a:rPr lang="de-DE" baseline="0" dirty="0" err="1" smtClean="0"/>
              <a:t>producing</a:t>
            </a:r>
            <a:r>
              <a:rPr lang="de-DE" baseline="0" dirty="0" smtClean="0"/>
              <a:t> a </a:t>
            </a:r>
            <a:r>
              <a:rPr lang="de-DE" baseline="0" dirty="0" err="1" smtClean="0"/>
              <a:t>lot</a:t>
            </a:r>
            <a:r>
              <a:rPr lang="de-DE" baseline="0" dirty="0" smtClean="0"/>
              <a:t> but </a:t>
            </a:r>
            <a:r>
              <a:rPr lang="de-DE" baseline="0" dirty="0" err="1" smtClean="0"/>
              <a:t>is</a:t>
            </a:r>
            <a:r>
              <a:rPr lang="de-DE" baseline="0" dirty="0" smtClean="0"/>
              <a:t> not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cover</a:t>
            </a:r>
            <a:r>
              <a:rPr lang="de-DE" baseline="0" dirty="0" smtClean="0"/>
              <a:t> </a:t>
            </a:r>
            <a:r>
              <a:rPr lang="de-DE" baseline="0" dirty="0" err="1" smtClean="0"/>
              <a:t>it‘s</a:t>
            </a:r>
            <a:r>
              <a:rPr lang="de-DE" baseline="0" dirty="0" smtClean="0"/>
              <a:t> </a:t>
            </a:r>
            <a:r>
              <a:rPr lang="de-DE" baseline="0" dirty="0" err="1" smtClean="0"/>
              <a:t>own</a:t>
            </a:r>
            <a:r>
              <a:rPr lang="de-DE" baseline="0" dirty="0" smtClean="0"/>
              <a:t> </a:t>
            </a:r>
            <a:r>
              <a:rPr lang="de-DE" baseline="0" dirty="0" err="1" smtClean="0"/>
              <a:t>domestic</a:t>
            </a:r>
            <a:r>
              <a:rPr lang="de-DE" baseline="0" dirty="0" smtClean="0"/>
              <a:t> </a:t>
            </a:r>
            <a:r>
              <a:rPr lang="de-DE" baseline="0" dirty="0" err="1" smtClean="0"/>
              <a:t>consumption</a:t>
            </a:r>
            <a:r>
              <a:rPr lang="de-DE" baseline="0" dirty="0" smtClean="0"/>
              <a:t>. </a:t>
            </a:r>
            <a:r>
              <a:rPr lang="de-DE" baseline="0" dirty="0" err="1" smtClean="0"/>
              <a:t>Therefore</a:t>
            </a:r>
            <a:r>
              <a:rPr lang="de-DE" baseline="0" dirty="0" smtClean="0"/>
              <a:t>, </a:t>
            </a:r>
            <a:r>
              <a:rPr lang="de-DE" baseline="0" dirty="0" err="1" smtClean="0"/>
              <a:t>India</a:t>
            </a:r>
            <a:r>
              <a:rPr lang="de-DE" baseline="0" dirty="0" smtClean="0"/>
              <a:t>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import</a:t>
            </a:r>
            <a:r>
              <a:rPr lang="de-DE" baseline="0" dirty="0" smtClean="0"/>
              <a:t> large </a:t>
            </a:r>
            <a:r>
              <a:rPr lang="de-DE" baseline="0" dirty="0" err="1" smtClean="0"/>
              <a:t>volumes</a:t>
            </a:r>
            <a:r>
              <a:rPr lang="de-DE" baseline="0" dirty="0" smtClean="0"/>
              <a:t> </a:t>
            </a:r>
            <a:r>
              <a:rPr lang="de-DE" baseline="0" dirty="0" err="1" smtClean="0"/>
              <a:t>of</a:t>
            </a:r>
            <a:r>
              <a:rPr lang="de-DE" baseline="0" dirty="0" smtClean="0"/>
              <a:t> </a:t>
            </a:r>
            <a:r>
              <a:rPr lang="de-DE" baseline="0" dirty="0" err="1" smtClean="0"/>
              <a:t>urea</a:t>
            </a:r>
            <a:r>
              <a:rPr lang="de-DE" baseline="0" dirty="0" smtClean="0"/>
              <a:t> </a:t>
            </a:r>
            <a:r>
              <a:rPr lang="de-DE" baseline="0" dirty="0" err="1" smtClean="0"/>
              <a:t>and</a:t>
            </a:r>
            <a:r>
              <a:rPr lang="de-DE" baseline="0" dirty="0" smtClean="0"/>
              <a:t> </a:t>
            </a:r>
            <a:r>
              <a:rPr lang="de-DE" baseline="0" dirty="0" err="1" smtClean="0"/>
              <a:t>is</a:t>
            </a:r>
            <a:r>
              <a:rPr lang="de-DE" baseline="0" dirty="0" smtClean="0"/>
              <a:t> </a:t>
            </a:r>
            <a:r>
              <a:rPr lang="de-DE" baseline="0" dirty="0" err="1" smtClean="0"/>
              <a:t>buying</a:t>
            </a:r>
            <a:r>
              <a:rPr lang="de-DE" baseline="0" dirty="0" smtClean="0"/>
              <a:t> </a:t>
            </a:r>
            <a:r>
              <a:rPr lang="de-DE" baseline="0" dirty="0" err="1" smtClean="0"/>
              <a:t>from</a:t>
            </a:r>
            <a:r>
              <a:rPr lang="de-DE" baseline="0" dirty="0" smtClean="0"/>
              <a:t> China </a:t>
            </a:r>
            <a:r>
              <a:rPr lang="de-DE" baseline="0" dirty="0" err="1" smtClean="0"/>
              <a:t>and</a:t>
            </a:r>
            <a:r>
              <a:rPr lang="de-DE" baseline="0" dirty="0" smtClean="0"/>
              <a:t> Iran (</a:t>
            </a:r>
            <a:r>
              <a:rPr lang="de-DE" baseline="0" dirty="0" err="1" smtClean="0"/>
              <a:t>see</a:t>
            </a:r>
            <a:r>
              <a:rPr lang="de-DE" baseline="0" dirty="0" smtClean="0"/>
              <a:t> </a:t>
            </a:r>
            <a:r>
              <a:rPr lang="de-DE" baseline="0" dirty="0" err="1" smtClean="0"/>
              <a:t>next</a:t>
            </a:r>
            <a:r>
              <a:rPr lang="de-DE" baseline="0" dirty="0" smtClean="0"/>
              <a:t> but </a:t>
            </a:r>
            <a:r>
              <a:rPr lang="de-DE" baseline="0" dirty="0" err="1" smtClean="0"/>
              <a:t>one</a:t>
            </a:r>
            <a:r>
              <a:rPr lang="de-DE" baseline="0" dirty="0" smtClean="0"/>
              <a:t> </a:t>
            </a:r>
            <a:r>
              <a:rPr lang="de-DE" baseline="0" dirty="0" err="1" smtClean="0"/>
              <a:t>page</a:t>
            </a:r>
            <a:r>
              <a:rPr lang="de-DE" baseline="0" dirty="0" smtClean="0"/>
              <a:t>).</a:t>
            </a:r>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12</a:t>
            </a:fld>
            <a:endParaRPr lang="en-US"/>
          </a:p>
        </p:txBody>
      </p:sp>
    </p:spTree>
    <p:extLst>
      <p:ext uri="{BB962C8B-B14F-4D97-AF65-F5344CB8AC3E}">
        <p14:creationId xmlns:p14="http://schemas.microsoft.com/office/powerpoint/2010/main" val="2472990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China </a:t>
            </a:r>
            <a:r>
              <a:rPr lang="de-DE" dirty="0" err="1" smtClean="0"/>
              <a:t>is</a:t>
            </a:r>
            <a:r>
              <a:rPr lang="de-DE" dirty="0" smtClean="0"/>
              <a:t> </a:t>
            </a:r>
            <a:r>
              <a:rPr lang="de-DE" dirty="0" err="1" smtClean="0"/>
              <a:t>the</a:t>
            </a:r>
            <a:r>
              <a:rPr lang="de-DE" dirty="0" smtClean="0"/>
              <a:t> </a:t>
            </a:r>
            <a:r>
              <a:rPr lang="de-DE" dirty="0" err="1" smtClean="0"/>
              <a:t>largest</a:t>
            </a:r>
            <a:r>
              <a:rPr lang="de-DE" dirty="0" smtClean="0"/>
              <a:t> </a:t>
            </a:r>
            <a:r>
              <a:rPr lang="de-DE" dirty="0" err="1" smtClean="0"/>
              <a:t>urea</a:t>
            </a:r>
            <a:r>
              <a:rPr lang="de-DE" dirty="0" smtClean="0"/>
              <a:t> </a:t>
            </a:r>
            <a:r>
              <a:rPr lang="de-DE" dirty="0" err="1" smtClean="0"/>
              <a:t>exporter</a:t>
            </a:r>
            <a:r>
              <a:rPr lang="de-DE" dirty="0" smtClean="0"/>
              <a:t>.</a:t>
            </a:r>
            <a:r>
              <a:rPr lang="de-DE" baseline="0" dirty="0" smtClean="0"/>
              <a:t> </a:t>
            </a:r>
            <a:r>
              <a:rPr lang="de-DE" baseline="0" dirty="0" err="1" smtClean="0"/>
              <a:t>Volumes</a:t>
            </a:r>
            <a:r>
              <a:rPr lang="de-DE" baseline="0" dirty="0" smtClean="0"/>
              <a:t> </a:t>
            </a:r>
            <a:r>
              <a:rPr lang="de-DE" baseline="0" dirty="0" err="1" smtClean="0"/>
              <a:t>fluctuate</a:t>
            </a:r>
            <a:r>
              <a:rPr lang="de-DE" baseline="0" dirty="0" smtClean="0"/>
              <a:t> </a:t>
            </a:r>
            <a:r>
              <a:rPr lang="de-DE" baseline="0" dirty="0" err="1" smtClean="0"/>
              <a:t>from</a:t>
            </a:r>
            <a:r>
              <a:rPr lang="de-DE" baseline="0" dirty="0" smtClean="0"/>
              <a:t> </a:t>
            </a:r>
            <a:r>
              <a:rPr lang="de-DE" baseline="0" dirty="0" err="1" smtClean="0"/>
              <a:t>year</a:t>
            </a:r>
            <a:r>
              <a:rPr lang="de-DE" baseline="0" dirty="0" smtClean="0"/>
              <a:t> </a:t>
            </a:r>
            <a:r>
              <a:rPr lang="de-DE" baseline="0" dirty="0" err="1" smtClean="0"/>
              <a:t>to</a:t>
            </a:r>
            <a:r>
              <a:rPr lang="de-DE" baseline="0" dirty="0" smtClean="0"/>
              <a:t> </a:t>
            </a:r>
            <a:r>
              <a:rPr lang="de-DE" baseline="0" dirty="0" err="1" smtClean="0"/>
              <a:t>year</a:t>
            </a:r>
            <a:r>
              <a:rPr lang="de-DE" baseline="0" dirty="0" smtClean="0"/>
              <a:t> </a:t>
            </a:r>
            <a:r>
              <a:rPr lang="de-DE" baseline="0" dirty="0" err="1" smtClean="0"/>
              <a:t>depending</a:t>
            </a:r>
            <a:r>
              <a:rPr lang="de-DE" baseline="0" dirty="0" smtClean="0"/>
              <a:t> on </a:t>
            </a:r>
            <a:r>
              <a:rPr lang="de-DE" baseline="0" dirty="0" err="1" smtClean="0"/>
              <a:t>governmental</a:t>
            </a:r>
            <a:r>
              <a:rPr lang="de-DE" baseline="0" dirty="0" smtClean="0"/>
              <a:t> </a:t>
            </a:r>
            <a:r>
              <a:rPr lang="de-DE" baseline="0" dirty="0" err="1" smtClean="0"/>
              <a:t>export</a:t>
            </a:r>
            <a:r>
              <a:rPr lang="de-DE" baseline="0" dirty="0" smtClean="0"/>
              <a:t> </a:t>
            </a:r>
            <a:r>
              <a:rPr lang="de-DE" baseline="0" dirty="0" err="1" smtClean="0"/>
              <a:t>tax</a:t>
            </a:r>
            <a:r>
              <a:rPr lang="de-DE" baseline="0" dirty="0" smtClean="0"/>
              <a:t>.</a:t>
            </a:r>
          </a:p>
          <a:p>
            <a:r>
              <a:rPr lang="de-DE" baseline="0" dirty="0" smtClean="0"/>
              <a:t>Most </a:t>
            </a:r>
            <a:r>
              <a:rPr lang="de-DE" baseline="0" dirty="0" err="1" smtClean="0"/>
              <a:t>of</a:t>
            </a:r>
            <a:r>
              <a:rPr lang="de-DE" baseline="0" dirty="0" smtClean="0"/>
              <a:t> </a:t>
            </a:r>
            <a:r>
              <a:rPr lang="de-DE" baseline="0" dirty="0" err="1" smtClean="0"/>
              <a:t>urea</a:t>
            </a:r>
            <a:r>
              <a:rPr lang="de-DE" baseline="0" dirty="0" smtClean="0"/>
              <a:t> </a:t>
            </a:r>
            <a:r>
              <a:rPr lang="de-DE" baseline="0" dirty="0" err="1" smtClean="0"/>
              <a:t>exporters</a:t>
            </a:r>
            <a:r>
              <a:rPr lang="de-DE" baseline="0" dirty="0" smtClean="0"/>
              <a:t> </a:t>
            </a:r>
            <a:r>
              <a:rPr lang="de-DE" baseline="0" dirty="0" err="1" smtClean="0"/>
              <a:t>have</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a:t>
            </a:r>
            <a:r>
              <a:rPr lang="de-DE" baseline="0" dirty="0" err="1" smtClean="0"/>
              <a:t>cheap</a:t>
            </a:r>
            <a:r>
              <a:rPr lang="de-DE" baseline="0" dirty="0" smtClean="0"/>
              <a:t> gas </a:t>
            </a:r>
            <a:r>
              <a:rPr lang="de-DE" baseline="0" dirty="0" err="1" smtClean="0"/>
              <a:t>or</a:t>
            </a:r>
            <a:r>
              <a:rPr lang="de-DE" baseline="0" dirty="0" smtClean="0"/>
              <a:t> </a:t>
            </a:r>
            <a:r>
              <a:rPr lang="de-DE" baseline="0" dirty="0" err="1" smtClean="0"/>
              <a:t>had</a:t>
            </a:r>
            <a:r>
              <a:rPr lang="de-DE" baseline="0" dirty="0" smtClean="0"/>
              <a:t> </a:t>
            </a:r>
            <a:r>
              <a:rPr lang="de-DE" baseline="0" dirty="0" err="1" smtClean="0"/>
              <a:t>access</a:t>
            </a:r>
            <a:r>
              <a:rPr lang="de-DE" baseline="0" dirty="0" smtClean="0"/>
              <a:t> in </a:t>
            </a:r>
            <a:r>
              <a:rPr lang="de-DE" baseline="0" dirty="0" err="1" smtClean="0"/>
              <a:t>former</a:t>
            </a:r>
            <a:r>
              <a:rPr lang="de-DE" baseline="0" dirty="0" smtClean="0"/>
              <a:t> </a:t>
            </a:r>
            <a:r>
              <a:rPr lang="de-DE" baseline="0" dirty="0" err="1" smtClean="0"/>
              <a:t>times</a:t>
            </a:r>
            <a:r>
              <a:rPr lang="de-DE" baseline="0" dirty="0" smtClean="0"/>
              <a:t> like </a:t>
            </a:r>
            <a:r>
              <a:rPr lang="de-DE" baseline="0" dirty="0" err="1" smtClean="0"/>
              <a:t>the</a:t>
            </a:r>
            <a:r>
              <a:rPr lang="de-DE" baseline="0" dirty="0" smtClean="0"/>
              <a:t> Ukraine.</a:t>
            </a:r>
          </a:p>
          <a:p>
            <a:endParaRPr lang="de-DE" baseline="0" dirty="0" smtClean="0"/>
          </a:p>
          <a:p>
            <a:r>
              <a:rPr lang="de-DE" baseline="0" dirty="0" smtClean="0"/>
              <a:t>UAE = United </a:t>
            </a:r>
            <a:r>
              <a:rPr lang="de-DE" baseline="0" dirty="0" err="1" smtClean="0"/>
              <a:t>Arabian</a:t>
            </a:r>
            <a:r>
              <a:rPr lang="de-DE" baseline="0" dirty="0" smtClean="0"/>
              <a:t> Emirates</a:t>
            </a:r>
            <a:endParaRPr lang="de-DE" dirty="0" smtClean="0"/>
          </a:p>
          <a:p>
            <a:endParaRPr lang="de-DE" dirty="0" smtClean="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13</a:t>
            </a:fld>
            <a:endParaRPr lang="en-US"/>
          </a:p>
        </p:txBody>
      </p:sp>
    </p:spTree>
    <p:extLst>
      <p:ext uri="{BB962C8B-B14F-4D97-AF65-F5344CB8AC3E}">
        <p14:creationId xmlns:p14="http://schemas.microsoft.com/office/powerpoint/2010/main" val="222140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Most </a:t>
            </a:r>
            <a:r>
              <a:rPr lang="de-DE" dirty="0" err="1" smtClean="0"/>
              <a:t>of</a:t>
            </a:r>
            <a:r>
              <a:rPr lang="de-DE" dirty="0" smtClean="0"/>
              <a:t> </a:t>
            </a:r>
            <a:r>
              <a:rPr lang="de-DE" dirty="0" err="1" smtClean="0"/>
              <a:t>the</a:t>
            </a:r>
            <a:r>
              <a:rPr lang="de-DE" dirty="0" smtClean="0"/>
              <a:t> </a:t>
            </a:r>
            <a:r>
              <a:rPr lang="de-DE" dirty="0" err="1" smtClean="0"/>
              <a:t>urea</a:t>
            </a:r>
            <a:r>
              <a:rPr lang="de-DE" dirty="0" smtClean="0"/>
              <a:t> </a:t>
            </a:r>
            <a:r>
              <a:rPr lang="de-DE" dirty="0" err="1" smtClean="0"/>
              <a:t>importing</a:t>
            </a:r>
            <a:r>
              <a:rPr lang="de-DE" dirty="0" smtClean="0"/>
              <a:t> countries </a:t>
            </a:r>
            <a:r>
              <a:rPr lang="de-DE" dirty="0" err="1" smtClean="0"/>
              <a:t>have</a:t>
            </a:r>
            <a:r>
              <a:rPr lang="de-DE" dirty="0" smtClean="0"/>
              <a:t> a high </a:t>
            </a:r>
            <a:r>
              <a:rPr lang="de-DE" dirty="0" err="1" smtClean="0"/>
              <a:t>population</a:t>
            </a:r>
            <a:r>
              <a:rPr lang="de-DE" dirty="0" smtClean="0"/>
              <a:t>.</a:t>
            </a:r>
          </a:p>
          <a:p>
            <a:endParaRPr lang="de-DE" dirty="0" smtClean="0"/>
          </a:p>
          <a:p>
            <a:r>
              <a:rPr lang="de-DE" dirty="0" smtClean="0"/>
              <a:t>The large </a:t>
            </a:r>
            <a:r>
              <a:rPr lang="de-DE" dirty="0" err="1" smtClean="0"/>
              <a:t>importers</a:t>
            </a:r>
            <a:r>
              <a:rPr lang="de-DE" dirty="0" smtClean="0"/>
              <a:t> </a:t>
            </a:r>
            <a:r>
              <a:rPr lang="de-DE" dirty="0" err="1" smtClean="0"/>
              <a:t>influence</a:t>
            </a:r>
            <a:r>
              <a:rPr lang="de-DE" dirty="0" smtClean="0"/>
              <a:t> </a:t>
            </a:r>
            <a:r>
              <a:rPr lang="de-DE" dirty="0" err="1" smtClean="0"/>
              <a:t>of</a:t>
            </a:r>
            <a:r>
              <a:rPr lang="de-DE" dirty="0" smtClean="0"/>
              <a:t> </a:t>
            </a:r>
            <a:r>
              <a:rPr lang="de-DE" dirty="0" err="1" smtClean="0"/>
              <a:t>course</a:t>
            </a:r>
            <a:r>
              <a:rPr lang="de-DE" dirty="0" smtClean="0"/>
              <a:t> </a:t>
            </a:r>
            <a:r>
              <a:rPr lang="de-DE" dirty="0" err="1" smtClean="0"/>
              <a:t>the</a:t>
            </a:r>
            <a:r>
              <a:rPr lang="de-DE" dirty="0" smtClean="0"/>
              <a:t> international </a:t>
            </a:r>
            <a:r>
              <a:rPr lang="de-DE" dirty="0" err="1" smtClean="0"/>
              <a:t>urea</a:t>
            </a:r>
            <a:r>
              <a:rPr lang="de-DE" baseline="0" dirty="0" smtClean="0"/>
              <a:t> </a:t>
            </a:r>
            <a:r>
              <a:rPr lang="de-DE" baseline="0" dirty="0" err="1" smtClean="0"/>
              <a:t>prices</a:t>
            </a:r>
            <a:r>
              <a:rPr lang="de-DE" baseline="0" dirty="0" smtClean="0"/>
              <a:t>, </a:t>
            </a:r>
            <a:r>
              <a:rPr lang="de-DE" baseline="0" dirty="0" err="1" smtClean="0"/>
              <a:t>when</a:t>
            </a:r>
            <a:r>
              <a:rPr lang="de-DE" baseline="0" dirty="0" smtClean="0"/>
              <a:t> </a:t>
            </a:r>
            <a:r>
              <a:rPr lang="de-DE" baseline="0" dirty="0" err="1" smtClean="0"/>
              <a:t>they</a:t>
            </a:r>
            <a:r>
              <a:rPr lang="de-DE" baseline="0" dirty="0" smtClean="0"/>
              <a:t> </a:t>
            </a:r>
            <a:r>
              <a:rPr lang="de-DE" baseline="0" dirty="0" err="1" smtClean="0"/>
              <a:t>start</a:t>
            </a:r>
            <a:r>
              <a:rPr lang="de-DE" baseline="0" dirty="0" smtClean="0"/>
              <a:t> </a:t>
            </a:r>
            <a:r>
              <a:rPr lang="de-DE" baseline="0" dirty="0" err="1" smtClean="0"/>
              <a:t>to</a:t>
            </a:r>
            <a:r>
              <a:rPr lang="de-DE" baseline="0" dirty="0" smtClean="0"/>
              <a:t> </a:t>
            </a:r>
            <a:r>
              <a:rPr lang="de-DE" baseline="0" dirty="0" err="1" smtClean="0"/>
              <a:t>buy</a:t>
            </a:r>
            <a:r>
              <a:rPr lang="de-DE" baseline="0" dirty="0" smtClean="0"/>
              <a:t> larger </a:t>
            </a:r>
            <a:r>
              <a:rPr lang="de-DE" baseline="0" dirty="0" err="1" smtClean="0"/>
              <a:t>volumes</a:t>
            </a:r>
            <a:r>
              <a:rPr lang="de-DE" baseline="0" dirty="0" smtClean="0"/>
              <a:t> on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market</a:t>
            </a:r>
            <a:r>
              <a:rPr lang="de-DE" baseline="0" dirty="0" smtClean="0"/>
              <a:t>.</a:t>
            </a:r>
          </a:p>
          <a:p>
            <a:endParaRPr lang="de-DE" baseline="0" dirty="0" smtClean="0"/>
          </a:p>
          <a:p>
            <a:r>
              <a:rPr lang="de-DE" baseline="0" dirty="0" err="1" smtClean="0"/>
              <a:t>India</a:t>
            </a:r>
            <a:r>
              <a:rPr lang="de-DE" baseline="0" dirty="0" smtClean="0"/>
              <a:t> </a:t>
            </a:r>
            <a:r>
              <a:rPr lang="de-DE" baseline="0" dirty="0" err="1" smtClean="0"/>
              <a:t>is</a:t>
            </a:r>
            <a:r>
              <a:rPr lang="de-DE" baseline="0" dirty="0" smtClean="0"/>
              <a:t> </a:t>
            </a:r>
            <a:r>
              <a:rPr lang="de-DE" baseline="0" dirty="0" err="1" smtClean="0"/>
              <a:t>mainly</a:t>
            </a:r>
            <a:r>
              <a:rPr lang="de-DE" baseline="0" dirty="0" smtClean="0"/>
              <a:t> </a:t>
            </a:r>
            <a:r>
              <a:rPr lang="de-DE" baseline="0" dirty="0" err="1" smtClean="0"/>
              <a:t>buying</a:t>
            </a:r>
            <a:r>
              <a:rPr lang="de-DE" baseline="0" dirty="0" smtClean="0"/>
              <a:t> </a:t>
            </a:r>
            <a:r>
              <a:rPr lang="de-DE" baseline="0" dirty="0" err="1" smtClean="0"/>
              <a:t>from</a:t>
            </a:r>
            <a:r>
              <a:rPr lang="de-DE" baseline="0" dirty="0" smtClean="0"/>
              <a:t> China but also </a:t>
            </a:r>
            <a:r>
              <a:rPr lang="de-DE" baseline="0" dirty="0" err="1" smtClean="0"/>
              <a:t>from</a:t>
            </a:r>
            <a:r>
              <a:rPr lang="de-DE" baseline="0" dirty="0" smtClean="0"/>
              <a:t> Iran. Indian </a:t>
            </a:r>
            <a:r>
              <a:rPr lang="de-DE" baseline="0" dirty="0" err="1" smtClean="0"/>
              <a:t>tenders</a:t>
            </a:r>
            <a:r>
              <a:rPr lang="de-DE" baseline="0" dirty="0" smtClean="0"/>
              <a:t> </a:t>
            </a:r>
            <a:r>
              <a:rPr lang="de-DE" baseline="0" dirty="0" err="1" smtClean="0"/>
              <a:t>are</a:t>
            </a:r>
            <a:r>
              <a:rPr lang="de-DE" baseline="0" dirty="0" smtClean="0"/>
              <a:t> </a:t>
            </a:r>
            <a:r>
              <a:rPr lang="de-DE" baseline="0" dirty="0" err="1" smtClean="0"/>
              <a:t>impressive</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a </a:t>
            </a:r>
            <a:r>
              <a:rPr lang="de-DE" baseline="0" dirty="0" err="1" smtClean="0"/>
              <a:t>size</a:t>
            </a:r>
            <a:r>
              <a:rPr lang="de-DE" baseline="0" dirty="0" smtClean="0"/>
              <a:t> </a:t>
            </a:r>
            <a:r>
              <a:rPr lang="de-DE" baseline="0" dirty="0" err="1" smtClean="0"/>
              <a:t>of</a:t>
            </a:r>
            <a:r>
              <a:rPr lang="de-DE" baseline="0" dirty="0" smtClean="0"/>
              <a:t> 800.000 t </a:t>
            </a:r>
            <a:r>
              <a:rPr lang="de-DE" baseline="0" dirty="0" err="1" smtClean="0"/>
              <a:t>to</a:t>
            </a:r>
            <a:r>
              <a:rPr lang="de-DE" baseline="0" dirty="0" smtClean="0"/>
              <a:t> 1.000.000 t!</a:t>
            </a:r>
            <a:endParaRPr lang="de-DE" dirty="0" smtClean="0"/>
          </a:p>
          <a:p>
            <a:endParaRPr lang="de-DE" dirty="0" smtClean="0"/>
          </a:p>
          <a:p>
            <a:endParaRPr lang="de-DE" dirty="0" smtClean="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14</a:t>
            </a:fld>
            <a:endParaRPr lang="en-US"/>
          </a:p>
        </p:txBody>
      </p:sp>
    </p:spTree>
    <p:extLst>
      <p:ext uri="{BB962C8B-B14F-4D97-AF65-F5344CB8AC3E}">
        <p14:creationId xmlns:p14="http://schemas.microsoft.com/office/powerpoint/2010/main" val="389107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China </a:t>
            </a:r>
            <a:r>
              <a:rPr lang="de-DE" dirty="0" err="1" smtClean="0"/>
              <a:t>has</a:t>
            </a:r>
            <a:r>
              <a:rPr lang="de-DE" dirty="0" smtClean="0"/>
              <a:t> </a:t>
            </a:r>
            <a:r>
              <a:rPr lang="de-DE" dirty="0" err="1" smtClean="0"/>
              <a:t>strongly</a:t>
            </a:r>
            <a:r>
              <a:rPr lang="de-DE" baseline="0" dirty="0" smtClean="0"/>
              <a:t> </a:t>
            </a:r>
            <a:r>
              <a:rPr lang="de-DE" baseline="0" dirty="0" err="1" smtClean="0"/>
              <a:t>increased</a:t>
            </a:r>
            <a:r>
              <a:rPr lang="de-DE" baseline="0" dirty="0" smtClean="0"/>
              <a:t> </a:t>
            </a:r>
            <a:r>
              <a:rPr lang="de-DE" baseline="0" dirty="0" err="1" smtClean="0"/>
              <a:t>it‘s</a:t>
            </a:r>
            <a:r>
              <a:rPr lang="de-DE" baseline="0" dirty="0" smtClean="0"/>
              <a:t> </a:t>
            </a:r>
            <a:r>
              <a:rPr lang="de-DE" baseline="0" dirty="0" err="1" smtClean="0"/>
              <a:t>urea</a:t>
            </a:r>
            <a:r>
              <a:rPr lang="de-DE" baseline="0" dirty="0" smtClean="0"/>
              <a:t> </a:t>
            </a:r>
            <a:r>
              <a:rPr lang="de-DE" baseline="0" dirty="0" err="1" smtClean="0"/>
              <a:t>export</a:t>
            </a:r>
            <a:r>
              <a:rPr lang="de-DE" baseline="0" dirty="0" smtClean="0"/>
              <a:t> </a:t>
            </a:r>
            <a:r>
              <a:rPr lang="de-DE" baseline="0" dirty="0" err="1" smtClean="0"/>
              <a:t>volumes</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last </a:t>
            </a:r>
            <a:r>
              <a:rPr lang="de-DE" baseline="0" dirty="0" err="1" smtClean="0"/>
              <a:t>years</a:t>
            </a:r>
            <a:r>
              <a:rPr lang="de-DE" baseline="0" dirty="0" smtClean="0"/>
              <a:t>. The </a:t>
            </a:r>
            <a:r>
              <a:rPr lang="de-DE" baseline="0" dirty="0" err="1" smtClean="0"/>
              <a:t>export</a:t>
            </a:r>
            <a:r>
              <a:rPr lang="de-DE" baseline="0" dirty="0" smtClean="0"/>
              <a:t> </a:t>
            </a:r>
            <a:r>
              <a:rPr lang="de-DE" baseline="0" dirty="0" err="1" smtClean="0"/>
              <a:t>volumes</a:t>
            </a:r>
            <a:r>
              <a:rPr lang="de-DE" baseline="0" dirty="0" smtClean="0"/>
              <a:t> </a:t>
            </a:r>
            <a:r>
              <a:rPr lang="de-DE" baseline="0" dirty="0" err="1" smtClean="0"/>
              <a:t>depend</a:t>
            </a:r>
            <a:r>
              <a:rPr lang="de-DE" baseline="0" dirty="0" smtClean="0"/>
              <a:t> </a:t>
            </a:r>
            <a:r>
              <a:rPr lang="de-DE" baseline="0" dirty="0" err="1" smtClean="0"/>
              <a:t>strongly</a:t>
            </a:r>
            <a:r>
              <a:rPr lang="de-DE" baseline="0" dirty="0" smtClean="0"/>
              <a:t> on </a:t>
            </a:r>
            <a:r>
              <a:rPr lang="de-DE" baseline="0" dirty="0" err="1" smtClean="0"/>
              <a:t>the</a:t>
            </a:r>
            <a:r>
              <a:rPr lang="de-DE" baseline="0" dirty="0" smtClean="0"/>
              <a:t> </a:t>
            </a:r>
            <a:r>
              <a:rPr lang="de-DE" baseline="0" dirty="0" err="1" smtClean="0"/>
              <a:t>export</a:t>
            </a:r>
            <a:r>
              <a:rPr lang="de-DE" baseline="0" dirty="0" smtClean="0"/>
              <a:t> </a:t>
            </a:r>
            <a:r>
              <a:rPr lang="de-DE" baseline="0" dirty="0" err="1" smtClean="0"/>
              <a:t>tax</a:t>
            </a:r>
            <a:r>
              <a:rPr lang="de-DE" baseline="0" dirty="0" smtClean="0"/>
              <a:t> </a:t>
            </a:r>
            <a:r>
              <a:rPr lang="de-DE" baseline="0" dirty="0" err="1" smtClean="0"/>
              <a:t>and</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therefore</a:t>
            </a:r>
            <a:r>
              <a:rPr lang="de-DE" baseline="0" dirty="0" smtClean="0"/>
              <a:t> </a:t>
            </a:r>
            <a:r>
              <a:rPr lang="de-DE" baseline="0" dirty="0" err="1" smtClean="0"/>
              <a:t>differing</a:t>
            </a:r>
            <a:r>
              <a:rPr lang="de-DE" baseline="0" dirty="0" smtClean="0"/>
              <a:t> </a:t>
            </a:r>
            <a:r>
              <a:rPr lang="de-DE" baseline="0" dirty="0" err="1" smtClean="0"/>
              <a:t>from</a:t>
            </a:r>
            <a:r>
              <a:rPr lang="de-DE" baseline="0" dirty="0" smtClean="0"/>
              <a:t> </a:t>
            </a:r>
            <a:r>
              <a:rPr lang="de-DE" baseline="0" dirty="0" err="1" smtClean="0"/>
              <a:t>year</a:t>
            </a:r>
            <a:r>
              <a:rPr lang="de-DE" baseline="0" dirty="0" smtClean="0"/>
              <a:t> </a:t>
            </a:r>
            <a:r>
              <a:rPr lang="de-DE" baseline="0" dirty="0" err="1" smtClean="0"/>
              <a:t>to</a:t>
            </a:r>
            <a:r>
              <a:rPr lang="de-DE" baseline="0" dirty="0" smtClean="0"/>
              <a:t> </a:t>
            </a:r>
            <a:r>
              <a:rPr lang="de-DE" baseline="0" dirty="0" err="1" smtClean="0"/>
              <a:t>year</a:t>
            </a:r>
            <a:r>
              <a:rPr lang="de-DE" baseline="0" dirty="0" smtClean="0"/>
              <a:t>. </a:t>
            </a:r>
            <a:r>
              <a:rPr lang="de-DE" baseline="0" dirty="0" err="1" smtClean="0"/>
              <a:t>Accordingly</a:t>
            </a:r>
            <a:r>
              <a:rPr lang="de-DE" baseline="0" dirty="0" smtClean="0"/>
              <a:t> </a:t>
            </a:r>
            <a:r>
              <a:rPr lang="de-DE" baseline="0" dirty="0" err="1" smtClean="0"/>
              <a:t>the</a:t>
            </a:r>
            <a:r>
              <a:rPr lang="de-DE" baseline="0" dirty="0" smtClean="0"/>
              <a:t> international </a:t>
            </a:r>
            <a:r>
              <a:rPr lang="de-DE" baseline="0" dirty="0" err="1" smtClean="0"/>
              <a:t>urea</a:t>
            </a:r>
            <a:r>
              <a:rPr lang="de-DE" baseline="0" dirty="0" smtClean="0"/>
              <a:t> </a:t>
            </a:r>
            <a:r>
              <a:rPr lang="de-DE" baseline="0" dirty="0" err="1" smtClean="0"/>
              <a:t>prices</a:t>
            </a:r>
            <a:r>
              <a:rPr lang="de-DE" baseline="0" dirty="0" smtClean="0"/>
              <a:t> </a:t>
            </a:r>
            <a:r>
              <a:rPr lang="de-DE" baseline="0" dirty="0" err="1" smtClean="0"/>
              <a:t>are</a:t>
            </a:r>
            <a:r>
              <a:rPr lang="de-DE" baseline="0" dirty="0" smtClean="0"/>
              <a:t> </a:t>
            </a:r>
            <a:r>
              <a:rPr lang="de-DE" baseline="0" dirty="0" err="1" smtClean="0"/>
              <a:t>influenced</a:t>
            </a:r>
            <a:r>
              <a:rPr lang="de-DE" baseline="0" dirty="0" smtClean="0"/>
              <a:t> </a:t>
            </a:r>
            <a:r>
              <a:rPr lang="de-DE" baseline="0" dirty="0" err="1" smtClean="0"/>
              <a:t>by</a:t>
            </a:r>
            <a:r>
              <a:rPr lang="de-DE" baseline="0" dirty="0" smtClean="0"/>
              <a:t> Chinese </a:t>
            </a:r>
            <a:r>
              <a:rPr lang="de-DE" baseline="0" dirty="0" err="1" smtClean="0"/>
              <a:t>export</a:t>
            </a:r>
            <a:r>
              <a:rPr lang="de-DE" baseline="0" dirty="0" smtClean="0"/>
              <a:t> </a:t>
            </a:r>
            <a:r>
              <a:rPr lang="de-DE" baseline="0" dirty="0" err="1" smtClean="0"/>
              <a:t>tax</a:t>
            </a:r>
            <a:r>
              <a:rPr lang="de-DE" baseline="0" dirty="0" smtClean="0"/>
              <a:t>.</a:t>
            </a:r>
          </a:p>
          <a:p>
            <a:endParaRPr lang="de-DE" baseline="0" dirty="0" smtClean="0"/>
          </a:p>
          <a:p>
            <a:r>
              <a:rPr lang="de-DE" baseline="0" dirty="0" smtClean="0"/>
              <a:t>This </a:t>
            </a:r>
            <a:r>
              <a:rPr lang="de-DE" baseline="0" dirty="0" err="1" smtClean="0"/>
              <a:t>figure</a:t>
            </a:r>
            <a:r>
              <a:rPr lang="de-DE" baseline="0" dirty="0" smtClean="0"/>
              <a:t> </a:t>
            </a:r>
            <a:r>
              <a:rPr lang="de-DE" baseline="0" dirty="0" err="1" smtClean="0"/>
              <a:t>is</a:t>
            </a:r>
            <a:r>
              <a:rPr lang="de-DE" baseline="0" dirty="0" smtClean="0"/>
              <a:t> </a:t>
            </a:r>
            <a:r>
              <a:rPr lang="de-DE" baseline="0" dirty="0" err="1" smtClean="0"/>
              <a:t>based</a:t>
            </a:r>
            <a:r>
              <a:rPr lang="de-DE" baseline="0" dirty="0" smtClean="0"/>
              <a:t> on </a:t>
            </a:r>
            <a:r>
              <a:rPr lang="de-DE" baseline="0" dirty="0" err="1" smtClean="0"/>
              <a:t>volumes</a:t>
            </a:r>
            <a:r>
              <a:rPr lang="de-DE" baseline="0" dirty="0" smtClean="0"/>
              <a:t> per </a:t>
            </a:r>
            <a:r>
              <a:rPr lang="de-DE" baseline="0" dirty="0" err="1" smtClean="0"/>
              <a:t>fertilizer</a:t>
            </a:r>
            <a:r>
              <a:rPr lang="de-DE" baseline="0" dirty="0" smtClean="0"/>
              <a:t> </a:t>
            </a:r>
            <a:r>
              <a:rPr lang="de-DE" baseline="0" dirty="0" err="1" smtClean="0"/>
              <a:t>season</a:t>
            </a:r>
            <a:r>
              <a:rPr lang="de-DE" baseline="0" dirty="0" smtClean="0"/>
              <a:t> (</a:t>
            </a:r>
            <a:r>
              <a:rPr lang="de-DE" baseline="0" dirty="0" err="1" smtClean="0"/>
              <a:t>July</a:t>
            </a:r>
            <a:r>
              <a:rPr lang="de-DE" baseline="0" dirty="0" smtClean="0"/>
              <a:t> – June). But </a:t>
            </a:r>
            <a:r>
              <a:rPr lang="de-DE" baseline="0" dirty="0" err="1" smtClean="0"/>
              <a:t>the</a:t>
            </a:r>
            <a:r>
              <a:rPr lang="de-DE" baseline="0" dirty="0" smtClean="0"/>
              <a:t> </a:t>
            </a:r>
            <a:r>
              <a:rPr lang="de-DE" baseline="0" dirty="0" err="1" smtClean="0"/>
              <a:t>figure</a:t>
            </a:r>
            <a:r>
              <a:rPr lang="de-DE" baseline="0" dirty="0" smtClean="0"/>
              <a:t> on </a:t>
            </a:r>
            <a:r>
              <a:rPr lang="de-DE" baseline="0" dirty="0" err="1" smtClean="0"/>
              <a:t>page</a:t>
            </a:r>
            <a:r>
              <a:rPr lang="de-DE" baseline="0" dirty="0" smtClean="0"/>
              <a:t> 15 </a:t>
            </a:r>
            <a:r>
              <a:rPr lang="de-DE" baseline="0" dirty="0" err="1" smtClean="0"/>
              <a:t>is</a:t>
            </a:r>
            <a:r>
              <a:rPr lang="de-DE" baseline="0" dirty="0" smtClean="0"/>
              <a:t> </a:t>
            </a:r>
            <a:r>
              <a:rPr lang="de-DE" baseline="0" dirty="0" err="1" smtClean="0"/>
              <a:t>based</a:t>
            </a:r>
            <a:r>
              <a:rPr lang="de-DE" baseline="0" dirty="0" smtClean="0"/>
              <a:t> on </a:t>
            </a:r>
            <a:r>
              <a:rPr lang="de-DE" baseline="0" dirty="0" err="1" smtClean="0"/>
              <a:t>calendar</a:t>
            </a:r>
            <a:r>
              <a:rPr lang="de-DE" baseline="0" dirty="0" smtClean="0"/>
              <a:t> </a:t>
            </a:r>
            <a:r>
              <a:rPr lang="de-DE" baseline="0" dirty="0" err="1" smtClean="0"/>
              <a:t>year</a:t>
            </a:r>
            <a:r>
              <a:rPr lang="de-DE" baseline="0" dirty="0" smtClean="0"/>
              <a:t>. </a:t>
            </a:r>
            <a:r>
              <a:rPr lang="de-DE" baseline="0" dirty="0" err="1" smtClean="0"/>
              <a:t>Therefore</a:t>
            </a:r>
            <a:r>
              <a:rPr lang="de-DE" baseline="0" dirty="0" smtClean="0"/>
              <a:t>, </a:t>
            </a:r>
            <a:r>
              <a:rPr lang="de-DE" baseline="0" dirty="0" err="1" smtClean="0"/>
              <a:t>the</a:t>
            </a:r>
            <a:r>
              <a:rPr lang="de-DE" baseline="0" dirty="0" smtClean="0"/>
              <a:t> </a:t>
            </a:r>
            <a:r>
              <a:rPr lang="de-DE" baseline="0" dirty="0" err="1" smtClean="0"/>
              <a:t>numbers</a:t>
            </a:r>
            <a:r>
              <a:rPr lang="de-DE" baseline="0" dirty="0" smtClean="0"/>
              <a:t> </a:t>
            </a:r>
            <a:r>
              <a:rPr lang="de-DE" baseline="0" dirty="0" err="1" smtClean="0"/>
              <a:t>are</a:t>
            </a:r>
            <a:r>
              <a:rPr lang="de-DE" baseline="0" dirty="0" smtClean="0"/>
              <a:t> different but </a:t>
            </a:r>
            <a:r>
              <a:rPr lang="de-DE" baseline="0" dirty="0" err="1" smtClean="0"/>
              <a:t>are</a:t>
            </a:r>
            <a:r>
              <a:rPr lang="de-DE" baseline="0" dirty="0" smtClean="0"/>
              <a:t> </a:t>
            </a:r>
            <a:r>
              <a:rPr lang="de-DE" baseline="0" dirty="0" err="1" smtClean="0"/>
              <a:t>basing</a:t>
            </a:r>
            <a:r>
              <a:rPr lang="de-DE" baseline="0" dirty="0" smtClean="0"/>
              <a:t> on </a:t>
            </a:r>
            <a:r>
              <a:rPr lang="de-DE" baseline="0" dirty="0" err="1" smtClean="0"/>
              <a:t>the</a:t>
            </a:r>
            <a:r>
              <a:rPr lang="de-DE" baseline="0" dirty="0" smtClean="0"/>
              <a:t> same </a:t>
            </a:r>
            <a:r>
              <a:rPr lang="de-DE" baseline="0" dirty="0" err="1" smtClean="0"/>
              <a:t>monthly</a:t>
            </a:r>
            <a:r>
              <a:rPr lang="de-DE" baseline="0" dirty="0" smtClean="0"/>
              <a:t> </a:t>
            </a:r>
            <a:r>
              <a:rPr lang="de-DE" baseline="0" dirty="0" err="1" smtClean="0"/>
              <a:t>export</a:t>
            </a:r>
            <a:r>
              <a:rPr lang="de-DE" baseline="0" dirty="0" smtClean="0"/>
              <a:t> </a:t>
            </a:r>
            <a:r>
              <a:rPr lang="de-DE" baseline="0" dirty="0" err="1" smtClean="0"/>
              <a:t>volumes</a:t>
            </a:r>
            <a:r>
              <a:rPr lang="de-DE" baseline="0" dirty="0" smtClean="0"/>
              <a:t>.</a:t>
            </a:r>
          </a:p>
          <a:p>
            <a:endParaRPr lang="de-DE" baseline="0" dirty="0" smtClean="0"/>
          </a:p>
          <a:p>
            <a:r>
              <a:rPr lang="de-DE" dirty="0" smtClean="0"/>
              <a:t>China </a:t>
            </a:r>
            <a:r>
              <a:rPr lang="de-DE" dirty="0" err="1" smtClean="0"/>
              <a:t>is</a:t>
            </a:r>
            <a:r>
              <a:rPr lang="de-DE" dirty="0" smtClean="0"/>
              <a:t> </a:t>
            </a:r>
            <a:r>
              <a:rPr lang="de-DE" dirty="0" err="1" smtClean="0"/>
              <a:t>the</a:t>
            </a:r>
            <a:r>
              <a:rPr lang="de-DE" dirty="0" smtClean="0"/>
              <a:t> </a:t>
            </a:r>
            <a:r>
              <a:rPr lang="de-DE" dirty="0" err="1" smtClean="0"/>
              <a:t>most</a:t>
            </a:r>
            <a:r>
              <a:rPr lang="de-DE" dirty="0" smtClean="0"/>
              <a:t> </a:t>
            </a:r>
            <a:r>
              <a:rPr lang="de-DE" dirty="0" err="1" smtClean="0"/>
              <a:t>important</a:t>
            </a:r>
            <a:r>
              <a:rPr lang="de-DE" dirty="0" smtClean="0"/>
              <a:t> so-</a:t>
            </a:r>
            <a:r>
              <a:rPr lang="de-DE" dirty="0" err="1" smtClean="0"/>
              <a:t>called</a:t>
            </a:r>
            <a:r>
              <a:rPr lang="de-DE" dirty="0" smtClean="0"/>
              <a:t> swing </a:t>
            </a:r>
            <a:r>
              <a:rPr lang="de-DE" dirty="0" err="1" smtClean="0"/>
              <a:t>producer</a:t>
            </a:r>
            <a:r>
              <a:rPr lang="de-DE" dirty="0" smtClean="0"/>
              <a:t> in </a:t>
            </a:r>
            <a:r>
              <a:rPr lang="de-DE" dirty="0" err="1" smtClean="0"/>
              <a:t>the</a:t>
            </a:r>
            <a:r>
              <a:rPr lang="de-DE" dirty="0" smtClean="0"/>
              <a:t> </a:t>
            </a:r>
            <a:r>
              <a:rPr lang="de-DE" dirty="0" err="1" smtClean="0"/>
              <a:t>world</a:t>
            </a:r>
            <a:r>
              <a:rPr lang="de-DE" dirty="0" smtClean="0"/>
              <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target</a:t>
            </a:r>
            <a:r>
              <a:rPr lang="de-DE" baseline="0" dirty="0" smtClean="0"/>
              <a:t> </a:t>
            </a:r>
            <a:r>
              <a:rPr lang="de-DE" baseline="0" dirty="0" err="1" smtClean="0"/>
              <a:t>of</a:t>
            </a:r>
            <a:r>
              <a:rPr lang="de-DE" baseline="0" dirty="0" smtClean="0"/>
              <a:t> </a:t>
            </a:r>
            <a:r>
              <a:rPr lang="de-DE" baseline="0" dirty="0" err="1" smtClean="0"/>
              <a:t>the</a:t>
            </a:r>
            <a:r>
              <a:rPr lang="de-DE" baseline="0" dirty="0" smtClean="0"/>
              <a:t> Chinese </a:t>
            </a:r>
            <a:r>
              <a:rPr lang="de-DE" baseline="0" dirty="0" err="1" smtClean="0"/>
              <a:t>governnment</a:t>
            </a:r>
            <a:r>
              <a:rPr lang="de-DE" baseline="0" dirty="0" smtClean="0"/>
              <a:t> </a:t>
            </a:r>
            <a:r>
              <a:rPr lang="de-DE" baseline="0" dirty="0" err="1" smtClean="0"/>
              <a:t>to</a:t>
            </a:r>
            <a:r>
              <a:rPr lang="de-DE" baseline="0" dirty="0" smtClean="0"/>
              <a:t> </a:t>
            </a:r>
            <a:r>
              <a:rPr lang="de-DE" baseline="0" dirty="0" err="1" smtClean="0"/>
              <a:t>have</a:t>
            </a:r>
            <a:r>
              <a:rPr lang="de-DE" baseline="0" dirty="0" smtClean="0"/>
              <a:t> </a:t>
            </a:r>
            <a:r>
              <a:rPr lang="de-DE" baseline="0" dirty="0" err="1" smtClean="0"/>
              <a:t>enough</a:t>
            </a:r>
            <a:r>
              <a:rPr lang="de-DE" baseline="0" dirty="0" smtClean="0"/>
              <a:t> </a:t>
            </a:r>
            <a:r>
              <a:rPr lang="de-DE" baseline="0" dirty="0" err="1" smtClean="0"/>
              <a:t>nitrogen</a:t>
            </a:r>
            <a:r>
              <a:rPr lang="de-DE" baseline="0" dirty="0" smtClean="0"/>
              <a:t> </a:t>
            </a:r>
            <a:r>
              <a:rPr lang="de-DE" baseline="0" dirty="0" err="1" smtClean="0"/>
              <a:t>available</a:t>
            </a:r>
            <a:r>
              <a:rPr lang="de-DE" baseline="0" dirty="0" smtClean="0"/>
              <a:t> at </a:t>
            </a:r>
            <a:r>
              <a:rPr lang="de-DE" baseline="0" dirty="0" err="1" smtClean="0"/>
              <a:t>affordable</a:t>
            </a:r>
            <a:r>
              <a:rPr lang="de-DE" baseline="0" dirty="0" smtClean="0"/>
              <a:t> </a:t>
            </a:r>
            <a:r>
              <a:rPr lang="de-DE" baseline="0" dirty="0" err="1" smtClean="0"/>
              <a:t>prices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domestic</a:t>
            </a:r>
            <a:r>
              <a:rPr lang="de-DE" baseline="0" dirty="0" smtClean="0"/>
              <a:t> </a:t>
            </a:r>
            <a:r>
              <a:rPr lang="de-DE" baseline="0" dirty="0" err="1" smtClean="0"/>
              <a:t>farmers</a:t>
            </a:r>
            <a:r>
              <a:rPr lang="de-DE" baseline="0" dirty="0" smtClean="0"/>
              <a:t> </a:t>
            </a:r>
            <a:r>
              <a:rPr lang="de-DE" baseline="0" dirty="0" err="1" smtClean="0"/>
              <a:t>and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domestic</a:t>
            </a:r>
            <a:r>
              <a:rPr lang="de-DE" baseline="0" dirty="0" smtClean="0"/>
              <a:t> </a:t>
            </a:r>
            <a:r>
              <a:rPr lang="de-DE" baseline="0" dirty="0" err="1" smtClean="0"/>
              <a:t>food</a:t>
            </a:r>
            <a:r>
              <a:rPr lang="de-DE" baseline="0" dirty="0" smtClean="0"/>
              <a:t> </a:t>
            </a:r>
            <a:r>
              <a:rPr lang="de-DE" baseline="0" dirty="0" err="1" smtClean="0"/>
              <a:t>production</a:t>
            </a:r>
            <a:r>
              <a:rPr lang="de-DE" baseline="0" dirty="0" smtClean="0"/>
              <a:t>.</a:t>
            </a:r>
          </a:p>
          <a:p>
            <a:r>
              <a:rPr lang="de-DE" baseline="0" dirty="0" smtClean="0"/>
              <a:t>In </a:t>
            </a:r>
            <a:r>
              <a:rPr lang="de-DE" baseline="0" dirty="0" err="1" smtClean="0"/>
              <a:t>times</a:t>
            </a:r>
            <a:r>
              <a:rPr lang="de-DE" baseline="0" dirty="0" smtClean="0"/>
              <a:t> </a:t>
            </a:r>
            <a:r>
              <a:rPr lang="de-DE" baseline="0" dirty="0" err="1" smtClean="0"/>
              <a:t>of</a:t>
            </a:r>
            <a:r>
              <a:rPr lang="de-DE" baseline="0" dirty="0" smtClean="0"/>
              <a:t> high international </a:t>
            </a:r>
            <a:r>
              <a:rPr lang="de-DE" baseline="0" dirty="0" err="1" smtClean="0"/>
              <a:t>urea</a:t>
            </a:r>
            <a:r>
              <a:rPr lang="de-DE" baseline="0" dirty="0" smtClean="0"/>
              <a:t> </a:t>
            </a:r>
            <a:r>
              <a:rPr lang="de-DE" baseline="0" dirty="0" err="1" smtClean="0"/>
              <a:t>prices</a:t>
            </a:r>
            <a:r>
              <a:rPr lang="de-DE" baseline="0" dirty="0" smtClean="0"/>
              <a:t>, Chinese </a:t>
            </a:r>
            <a:r>
              <a:rPr lang="de-DE" baseline="0" dirty="0" err="1" smtClean="0"/>
              <a:t>producers</a:t>
            </a:r>
            <a:r>
              <a:rPr lang="de-DE" baseline="0" dirty="0" smtClean="0"/>
              <a:t> </a:t>
            </a:r>
            <a:r>
              <a:rPr lang="de-DE" baseline="0" dirty="0" err="1" smtClean="0"/>
              <a:t>try</a:t>
            </a:r>
            <a:r>
              <a:rPr lang="de-DE" baseline="0" dirty="0" smtClean="0"/>
              <a:t> </a:t>
            </a:r>
            <a:r>
              <a:rPr lang="de-DE" baseline="0" dirty="0" err="1" smtClean="0"/>
              <a:t>to</a:t>
            </a:r>
            <a:r>
              <a:rPr lang="de-DE" baseline="0" dirty="0" smtClean="0"/>
              <a:t> </a:t>
            </a:r>
            <a:r>
              <a:rPr lang="de-DE" baseline="0" dirty="0" err="1" smtClean="0"/>
              <a:t>export</a:t>
            </a:r>
            <a:r>
              <a:rPr lang="de-DE" baseline="0" dirty="0" smtClean="0"/>
              <a:t> </a:t>
            </a:r>
            <a:r>
              <a:rPr lang="de-DE" baseline="0" dirty="0" err="1" smtClean="0"/>
              <a:t>as</a:t>
            </a:r>
            <a:r>
              <a:rPr lang="de-DE" baseline="0" dirty="0" smtClean="0"/>
              <a:t> </a:t>
            </a:r>
            <a:r>
              <a:rPr lang="de-DE" baseline="0" dirty="0" err="1" smtClean="0"/>
              <a:t>much</a:t>
            </a:r>
            <a:r>
              <a:rPr lang="de-DE" baseline="0" dirty="0" smtClean="0"/>
              <a:t> </a:t>
            </a:r>
            <a:r>
              <a:rPr lang="de-DE" baseline="0" dirty="0" err="1" smtClean="0"/>
              <a:t>urea</a:t>
            </a:r>
            <a:r>
              <a:rPr lang="de-DE" baseline="0" dirty="0" smtClean="0"/>
              <a:t> </a:t>
            </a:r>
            <a:r>
              <a:rPr lang="de-DE" baseline="0" dirty="0" err="1" smtClean="0"/>
              <a:t>as</a:t>
            </a:r>
            <a:r>
              <a:rPr lang="de-DE" baseline="0" dirty="0" smtClean="0"/>
              <a:t> </a:t>
            </a:r>
            <a:r>
              <a:rPr lang="de-DE" baseline="0" dirty="0" err="1" smtClean="0"/>
              <a:t>possible</a:t>
            </a:r>
            <a:r>
              <a:rPr lang="de-DE" baseline="0" dirty="0" smtClean="0"/>
              <a:t>. As a </a:t>
            </a:r>
            <a:r>
              <a:rPr lang="de-DE" baseline="0" dirty="0" err="1" smtClean="0"/>
              <a:t>result</a:t>
            </a:r>
            <a:r>
              <a:rPr lang="de-DE" baseline="0" dirty="0" smtClean="0"/>
              <a:t>, </a:t>
            </a:r>
            <a:r>
              <a:rPr lang="de-DE" baseline="0" dirty="0" err="1" smtClean="0"/>
              <a:t>domestic</a:t>
            </a:r>
            <a:r>
              <a:rPr lang="de-DE" baseline="0" dirty="0" smtClean="0"/>
              <a:t> </a:t>
            </a:r>
            <a:r>
              <a:rPr lang="de-DE" baseline="0" dirty="0" err="1" smtClean="0"/>
              <a:t>supply</a:t>
            </a:r>
            <a:r>
              <a:rPr lang="de-DE" baseline="0" dirty="0" smtClean="0"/>
              <a:t> </a:t>
            </a:r>
            <a:r>
              <a:rPr lang="de-DE" baseline="0" dirty="0" err="1" smtClean="0"/>
              <a:t>is</a:t>
            </a:r>
            <a:r>
              <a:rPr lang="de-DE" baseline="0" dirty="0" smtClean="0"/>
              <a:t> </a:t>
            </a:r>
            <a:r>
              <a:rPr lang="de-DE" baseline="0" dirty="0" err="1" smtClean="0"/>
              <a:t>decreasing</a:t>
            </a:r>
            <a:r>
              <a:rPr lang="de-DE" baseline="0" dirty="0" smtClean="0"/>
              <a:t> </a:t>
            </a:r>
            <a:r>
              <a:rPr lang="de-DE" baseline="0" dirty="0" err="1" smtClean="0"/>
              <a:t>and</a:t>
            </a:r>
            <a:r>
              <a:rPr lang="de-DE" baseline="0" dirty="0" smtClean="0"/>
              <a:t> </a:t>
            </a:r>
            <a:r>
              <a:rPr lang="de-DE" baseline="0" dirty="0" err="1" smtClean="0"/>
              <a:t>domestic</a:t>
            </a:r>
            <a:r>
              <a:rPr lang="de-DE" baseline="0" dirty="0" smtClean="0"/>
              <a:t> </a:t>
            </a:r>
            <a:r>
              <a:rPr lang="de-DE" baseline="0" dirty="0" err="1" smtClean="0"/>
              <a:t>urea</a:t>
            </a:r>
            <a:r>
              <a:rPr lang="de-DE" baseline="0" dirty="0" smtClean="0"/>
              <a:t> </a:t>
            </a:r>
            <a:r>
              <a:rPr lang="de-DE" baseline="0" dirty="0" err="1" smtClean="0"/>
              <a:t>prices</a:t>
            </a:r>
            <a:r>
              <a:rPr lang="de-DE" baseline="0" dirty="0" smtClean="0"/>
              <a:t> will </a:t>
            </a:r>
            <a:r>
              <a:rPr lang="de-DE" baseline="0" dirty="0" err="1" smtClean="0"/>
              <a:t>increase</a:t>
            </a:r>
            <a:r>
              <a:rPr lang="de-DE" baseline="0" dirty="0" smtClean="0"/>
              <a:t>. The Chinese </a:t>
            </a:r>
            <a:r>
              <a:rPr lang="de-DE" baseline="0" dirty="0" err="1" smtClean="0"/>
              <a:t>goverment</a:t>
            </a:r>
            <a:r>
              <a:rPr lang="de-DE" baseline="0" dirty="0" smtClean="0"/>
              <a:t> </a:t>
            </a:r>
            <a:r>
              <a:rPr lang="de-DE" baseline="0" dirty="0" err="1" smtClean="0"/>
              <a:t>tries</a:t>
            </a:r>
            <a:r>
              <a:rPr lang="de-DE" baseline="0" dirty="0" smtClean="0"/>
              <a:t> </a:t>
            </a:r>
            <a:r>
              <a:rPr lang="de-DE" baseline="0" dirty="0" err="1" smtClean="0"/>
              <a:t>to</a:t>
            </a:r>
            <a:r>
              <a:rPr lang="de-DE" baseline="0" dirty="0" smtClean="0"/>
              <a:t>  </a:t>
            </a:r>
            <a:r>
              <a:rPr lang="de-DE" baseline="0" dirty="0" err="1" smtClean="0"/>
              <a:t>avoid</a:t>
            </a:r>
            <a:r>
              <a:rPr lang="de-DE" baseline="0" dirty="0" smtClean="0"/>
              <a:t> such </a:t>
            </a:r>
            <a:r>
              <a:rPr lang="de-DE" baseline="0" dirty="0" err="1" smtClean="0"/>
              <a:t>developments</a:t>
            </a:r>
            <a:r>
              <a:rPr lang="de-DE" baseline="0" dirty="0" smtClean="0"/>
              <a:t> </a:t>
            </a:r>
            <a:r>
              <a:rPr lang="de-DE" baseline="0" dirty="0" err="1" smtClean="0"/>
              <a:t>by</a:t>
            </a:r>
            <a:r>
              <a:rPr lang="de-DE" baseline="0" dirty="0" smtClean="0"/>
              <a:t> </a:t>
            </a:r>
            <a:r>
              <a:rPr lang="de-DE" baseline="0" dirty="0" err="1" smtClean="0"/>
              <a:t>exports</a:t>
            </a:r>
            <a:r>
              <a:rPr lang="de-DE" baseline="0" dirty="0" smtClean="0"/>
              <a:t> </a:t>
            </a:r>
            <a:r>
              <a:rPr lang="de-DE" baseline="0" dirty="0" err="1" smtClean="0"/>
              <a:t>tax</a:t>
            </a:r>
            <a:r>
              <a:rPr lang="de-DE" baseline="0" dirty="0" smtClean="0"/>
              <a:t> </a:t>
            </a:r>
            <a:r>
              <a:rPr lang="de-DE" baseline="0" dirty="0" err="1" smtClean="0"/>
              <a:t>which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set</a:t>
            </a:r>
            <a:r>
              <a:rPr lang="de-DE" baseline="0" dirty="0" smtClean="0"/>
              <a:t> </a:t>
            </a:r>
            <a:r>
              <a:rPr lang="de-DE" baseline="0" dirty="0" err="1" smtClean="0"/>
              <a:t>rather</a:t>
            </a:r>
            <a:r>
              <a:rPr lang="de-DE" baseline="0" dirty="0" smtClean="0"/>
              <a:t> high </a:t>
            </a:r>
            <a:r>
              <a:rPr lang="de-DE" baseline="0" dirty="0" err="1" smtClean="0"/>
              <a:t>up</a:t>
            </a:r>
            <a:r>
              <a:rPr lang="de-DE" baseline="0" dirty="0" smtClean="0"/>
              <a:t> </a:t>
            </a:r>
            <a:r>
              <a:rPr lang="de-DE" baseline="0" dirty="0" err="1" smtClean="0"/>
              <a:t>to</a:t>
            </a:r>
            <a:r>
              <a:rPr lang="de-DE" baseline="0" dirty="0" smtClean="0"/>
              <a:t> 100 %, also on </a:t>
            </a:r>
            <a:r>
              <a:rPr lang="de-DE" baseline="0" dirty="0" err="1" smtClean="0"/>
              <a:t>short</a:t>
            </a:r>
            <a:r>
              <a:rPr lang="de-DE" baseline="0" dirty="0" smtClean="0"/>
              <a:t> </a:t>
            </a:r>
            <a:r>
              <a:rPr lang="de-DE" baseline="0" dirty="0" err="1" smtClean="0"/>
              <a:t>notice</a:t>
            </a:r>
            <a:r>
              <a:rPr lang="de-DE" baseline="0" dirty="0" smtClean="0"/>
              <a:t>. </a:t>
            </a:r>
            <a:r>
              <a:rPr lang="de-DE" baseline="0" dirty="0" err="1" smtClean="0"/>
              <a:t>Then</a:t>
            </a:r>
            <a:r>
              <a:rPr lang="de-DE" baseline="0" dirty="0" smtClean="0"/>
              <a:t> </a:t>
            </a:r>
            <a:r>
              <a:rPr lang="de-DE" baseline="0" dirty="0" err="1" smtClean="0"/>
              <a:t>domstic</a:t>
            </a:r>
            <a:r>
              <a:rPr lang="de-DE" baseline="0" dirty="0" smtClean="0"/>
              <a:t> </a:t>
            </a:r>
            <a:r>
              <a:rPr lang="de-DE" baseline="0" dirty="0" err="1" smtClean="0"/>
              <a:t>supply</a:t>
            </a:r>
            <a:r>
              <a:rPr lang="de-DE" baseline="0" dirty="0" smtClean="0"/>
              <a:t> </a:t>
            </a:r>
            <a:r>
              <a:rPr lang="de-DE" baseline="0" dirty="0" err="1" smtClean="0"/>
              <a:t>increases</a:t>
            </a:r>
            <a:r>
              <a:rPr lang="de-DE" baseline="0" dirty="0" smtClean="0"/>
              <a:t> </a:t>
            </a:r>
            <a:r>
              <a:rPr lang="de-DE" baseline="0" dirty="0" err="1" smtClean="0"/>
              <a:t>while</a:t>
            </a:r>
            <a:r>
              <a:rPr lang="de-DE" baseline="0" dirty="0" smtClean="0"/>
              <a:t> </a:t>
            </a:r>
            <a:r>
              <a:rPr lang="de-DE" baseline="0" dirty="0" err="1" smtClean="0"/>
              <a:t>prices</a:t>
            </a:r>
            <a:r>
              <a:rPr lang="de-DE" baseline="0" dirty="0" smtClean="0"/>
              <a:t> </a:t>
            </a:r>
            <a:r>
              <a:rPr lang="de-DE" baseline="0" dirty="0" err="1" smtClean="0"/>
              <a:t>decrease</a:t>
            </a:r>
            <a:r>
              <a:rPr lang="de-DE" baseline="0" dirty="0" smtClean="0"/>
              <a:t>.</a:t>
            </a:r>
            <a:endParaRPr lang="de-DE" dirty="0" smtClean="0"/>
          </a:p>
          <a:p>
            <a:endParaRPr lang="de-DE" dirty="0" smtClean="0"/>
          </a:p>
          <a:p>
            <a:endParaRPr lang="en-US" dirty="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15</a:t>
            </a:fld>
            <a:endParaRPr lang="en-US"/>
          </a:p>
        </p:txBody>
      </p:sp>
    </p:spTree>
    <p:extLst>
      <p:ext uri="{BB962C8B-B14F-4D97-AF65-F5344CB8AC3E}">
        <p14:creationId xmlns:p14="http://schemas.microsoft.com/office/powerpoint/2010/main" val="193252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That</a:t>
            </a:r>
            <a:r>
              <a:rPr lang="de-DE" dirty="0" smtClean="0"/>
              <a:t> </a:t>
            </a:r>
            <a:r>
              <a:rPr lang="de-DE" dirty="0" err="1" smtClean="0"/>
              <a:t>are</a:t>
            </a:r>
            <a:r>
              <a:rPr lang="de-DE" dirty="0" smtClean="0"/>
              <a:t> </a:t>
            </a:r>
            <a:r>
              <a:rPr lang="de-DE" dirty="0" err="1" smtClean="0"/>
              <a:t>the</a:t>
            </a:r>
            <a:r>
              <a:rPr lang="de-DE" dirty="0" smtClean="0"/>
              <a:t> same </a:t>
            </a:r>
            <a:r>
              <a:rPr lang="de-DE" dirty="0" err="1" smtClean="0"/>
              <a:t>data</a:t>
            </a:r>
            <a:r>
              <a:rPr lang="de-DE" dirty="0" smtClean="0"/>
              <a:t> </a:t>
            </a:r>
            <a:r>
              <a:rPr lang="de-DE" dirty="0" err="1" smtClean="0"/>
              <a:t>as</a:t>
            </a:r>
            <a:r>
              <a:rPr lang="de-DE" dirty="0" smtClean="0"/>
              <a:t> </a:t>
            </a:r>
            <a:r>
              <a:rPr lang="de-DE" dirty="0" err="1" smtClean="0"/>
              <a:t>used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figure</a:t>
            </a:r>
            <a:r>
              <a:rPr lang="de-DE" baseline="0" dirty="0" smtClean="0"/>
              <a:t> on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pages</a:t>
            </a:r>
            <a:r>
              <a:rPr lang="de-DE" baseline="0" dirty="0" smtClean="0"/>
              <a:t>, just </a:t>
            </a:r>
            <a:r>
              <a:rPr lang="de-DE" baseline="0" dirty="0" err="1" smtClean="0"/>
              <a:t>cumulated</a:t>
            </a:r>
            <a:r>
              <a:rPr lang="de-DE" baseline="0" dirty="0" smtClean="0"/>
              <a:t>.</a:t>
            </a:r>
            <a:endParaRPr lang="de-DE" dirty="0" smtClean="0"/>
          </a:p>
          <a:p>
            <a:endParaRPr lang="de-DE" dirty="0" smtClean="0"/>
          </a:p>
          <a:p>
            <a:endParaRPr lang="de-DE" dirty="0" smtClean="0"/>
          </a:p>
          <a:p>
            <a:endParaRPr lang="en-US" dirty="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16</a:t>
            </a:fld>
            <a:endParaRPr lang="en-US"/>
          </a:p>
        </p:txBody>
      </p:sp>
    </p:spTree>
    <p:extLst>
      <p:ext uri="{BB962C8B-B14F-4D97-AF65-F5344CB8AC3E}">
        <p14:creationId xmlns:p14="http://schemas.microsoft.com/office/powerpoint/2010/main" val="193701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After </a:t>
            </a:r>
            <a:r>
              <a:rPr lang="de-DE" dirty="0" err="1" smtClean="0"/>
              <a:t>decrease</a:t>
            </a:r>
            <a:r>
              <a:rPr lang="de-DE" dirty="0" smtClean="0"/>
              <a:t> </a:t>
            </a:r>
            <a:r>
              <a:rPr lang="de-DE" dirty="0" err="1" smtClean="0"/>
              <a:t>of</a:t>
            </a:r>
            <a:r>
              <a:rPr lang="de-DE" dirty="0" smtClean="0"/>
              <a:t> </a:t>
            </a:r>
            <a:r>
              <a:rPr lang="de-DE" dirty="0" err="1" smtClean="0"/>
              <a:t>prices</a:t>
            </a:r>
            <a:r>
              <a:rPr lang="de-DE" dirty="0" smtClean="0"/>
              <a:t> in 2013, </a:t>
            </a:r>
            <a:r>
              <a:rPr lang="de-DE" dirty="0" err="1" smtClean="0"/>
              <a:t>prices</a:t>
            </a:r>
            <a:r>
              <a:rPr lang="de-DE" dirty="0" smtClean="0"/>
              <a:t> </a:t>
            </a:r>
            <a:r>
              <a:rPr lang="de-DE" dirty="0" err="1" smtClean="0"/>
              <a:t>catched</a:t>
            </a:r>
            <a:r>
              <a:rPr lang="de-DE" dirty="0" smtClean="0"/>
              <a:t> </a:t>
            </a:r>
            <a:r>
              <a:rPr lang="de-DE" dirty="0" err="1" smtClean="0"/>
              <a:t>up</a:t>
            </a:r>
            <a:r>
              <a:rPr lang="de-DE" dirty="0" smtClean="0"/>
              <a:t> </a:t>
            </a:r>
            <a:r>
              <a:rPr lang="de-DE" dirty="0" err="1" smtClean="0"/>
              <a:t>from</a:t>
            </a:r>
            <a:r>
              <a:rPr lang="de-DE" dirty="0" smtClean="0"/>
              <a:t> </a:t>
            </a:r>
            <a:r>
              <a:rPr lang="de-DE" dirty="0" err="1" smtClean="0"/>
              <a:t>October</a:t>
            </a:r>
            <a:r>
              <a:rPr lang="de-DE" dirty="0" smtClean="0"/>
              <a:t> 2013 on </a:t>
            </a:r>
            <a:r>
              <a:rPr lang="de-DE" dirty="0" err="1" smtClean="0"/>
              <a:t>until</a:t>
            </a:r>
            <a:r>
              <a:rPr lang="de-DE" dirty="0" smtClean="0"/>
              <a:t> </a:t>
            </a:r>
            <a:r>
              <a:rPr lang="de-DE" dirty="0" err="1" smtClean="0"/>
              <a:t>January</a:t>
            </a:r>
            <a:r>
              <a:rPr lang="de-DE" dirty="0" smtClean="0"/>
              <a:t> 2014. </a:t>
            </a:r>
            <a:r>
              <a:rPr lang="de-DE" dirty="0" err="1" smtClean="0"/>
              <a:t>Then</a:t>
            </a:r>
            <a:r>
              <a:rPr lang="de-DE" dirty="0" smtClean="0"/>
              <a:t> </a:t>
            </a:r>
            <a:r>
              <a:rPr lang="de-DE" dirty="0" err="1" smtClean="0"/>
              <a:t>again</a:t>
            </a:r>
            <a:r>
              <a:rPr lang="de-DE" dirty="0" smtClean="0"/>
              <a:t> </a:t>
            </a:r>
            <a:r>
              <a:rPr lang="de-DE" dirty="0" err="1" smtClean="0"/>
              <a:t>price</a:t>
            </a:r>
            <a:r>
              <a:rPr lang="de-DE" baseline="0" dirty="0" smtClean="0"/>
              <a:t> </a:t>
            </a:r>
            <a:r>
              <a:rPr lang="de-DE" dirty="0" err="1" smtClean="0"/>
              <a:t>decrease</a:t>
            </a:r>
            <a:r>
              <a:rPr lang="de-DE" dirty="0" smtClean="0"/>
              <a:t>.</a:t>
            </a:r>
            <a:r>
              <a:rPr lang="de-D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Currently</a:t>
            </a:r>
            <a:r>
              <a:rPr lang="de-DE" baseline="0" dirty="0" smtClean="0"/>
              <a:t> </a:t>
            </a:r>
            <a:r>
              <a:rPr lang="de-DE" baseline="0" dirty="0" err="1" smtClean="0"/>
              <a:t>prices</a:t>
            </a:r>
            <a:r>
              <a:rPr lang="de-DE" baseline="0" dirty="0" smtClean="0"/>
              <a:t> </a:t>
            </a:r>
            <a:r>
              <a:rPr lang="de-DE" baseline="0" dirty="0" err="1" smtClean="0"/>
              <a:t>are</a:t>
            </a:r>
            <a:r>
              <a:rPr lang="de-DE" baseline="0" dirty="0" smtClean="0"/>
              <a:t> </a:t>
            </a:r>
            <a:r>
              <a:rPr lang="de-DE" baseline="0" dirty="0" err="1" smtClean="0"/>
              <a:t>higher</a:t>
            </a:r>
            <a:r>
              <a:rPr lang="de-DE" baseline="0" dirty="0" smtClean="0"/>
              <a:t> </a:t>
            </a:r>
            <a:r>
              <a:rPr lang="de-DE" baseline="0" dirty="0" err="1" smtClean="0"/>
              <a:t>than</a:t>
            </a:r>
            <a:r>
              <a:rPr lang="de-DE" baseline="0" dirty="0" smtClean="0"/>
              <a:t> </a:t>
            </a:r>
            <a:r>
              <a:rPr lang="de-DE" baseline="0" dirty="0" err="1" smtClean="0"/>
              <a:t>January</a:t>
            </a:r>
            <a:r>
              <a:rPr lang="de-DE" baseline="0" dirty="0" smtClean="0"/>
              <a:t> 2014 </a:t>
            </a:r>
            <a:r>
              <a:rPr lang="de-DE" baseline="0" dirty="0" err="1" smtClean="0"/>
              <a:t>level</a:t>
            </a:r>
            <a:r>
              <a:rPr lang="de-DE" baseline="0" dirty="0" smtClean="0"/>
              <a:t> </a:t>
            </a:r>
            <a:r>
              <a:rPr lang="de-DE" baseline="0" dirty="0" err="1" smtClean="0"/>
              <a:t>despite</a:t>
            </a:r>
            <a:r>
              <a:rPr lang="de-DE" baseline="0" dirty="0" smtClean="0"/>
              <a:t> </a:t>
            </a:r>
            <a:r>
              <a:rPr lang="de-DE" baseline="0" dirty="0" err="1" smtClean="0"/>
              <a:t>the</a:t>
            </a:r>
            <a:r>
              <a:rPr lang="de-DE" baseline="0" dirty="0" smtClean="0"/>
              <a:t> large </a:t>
            </a:r>
            <a:r>
              <a:rPr lang="de-DE" baseline="0" dirty="0" err="1" smtClean="0"/>
              <a:t>supply</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strong </a:t>
            </a:r>
            <a:r>
              <a:rPr lang="de-DE" baseline="0" dirty="0" err="1" smtClean="0"/>
              <a:t>demand</a:t>
            </a:r>
            <a:r>
              <a:rPr lang="de-DE" baseline="0" dirty="0" smtClean="0"/>
              <a:t>.</a:t>
            </a: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r>
              <a:rPr lang="de-DE" dirty="0" err="1" smtClean="0"/>
              <a:t>Changes</a:t>
            </a:r>
            <a:r>
              <a:rPr lang="de-DE" dirty="0" smtClean="0"/>
              <a:t> </a:t>
            </a:r>
            <a:r>
              <a:rPr lang="de-DE" dirty="0" err="1" smtClean="0"/>
              <a:t>of</a:t>
            </a:r>
            <a:r>
              <a:rPr lang="de-DE" dirty="0" smtClean="0"/>
              <a:t> </a:t>
            </a:r>
            <a:r>
              <a:rPr lang="de-DE" dirty="0" err="1" smtClean="0"/>
              <a:t>urea</a:t>
            </a:r>
            <a:r>
              <a:rPr lang="de-DE" dirty="0" smtClean="0"/>
              <a:t> </a:t>
            </a:r>
            <a:r>
              <a:rPr lang="de-DE" dirty="0" err="1" smtClean="0"/>
              <a:t>prices</a:t>
            </a:r>
            <a:r>
              <a:rPr lang="de-DE" baseline="0" dirty="0" smtClean="0"/>
              <a:t> in Euro will </a:t>
            </a:r>
            <a:r>
              <a:rPr lang="de-DE" baseline="0" dirty="0" err="1" smtClean="0"/>
              <a:t>become</a:t>
            </a:r>
            <a:r>
              <a:rPr lang="de-DE" baseline="0" dirty="0" smtClean="0"/>
              <a:t> larger due </a:t>
            </a:r>
            <a:r>
              <a:rPr lang="de-DE" baseline="0" dirty="0" err="1" smtClean="0"/>
              <a:t>to</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t>
            </a:r>
            <a:r>
              <a:rPr lang="de-DE" baseline="0" dirty="0" err="1" smtClean="0"/>
              <a:t>exchange</a:t>
            </a:r>
            <a:r>
              <a:rPr lang="de-DE" baseline="0" dirty="0" smtClean="0"/>
              <a:t> rate (</a:t>
            </a:r>
            <a:r>
              <a:rPr lang="de-DE" baseline="0" dirty="0" err="1" smtClean="0"/>
              <a:t>see</a:t>
            </a:r>
            <a:r>
              <a:rPr lang="de-DE" baseline="0" dirty="0" smtClean="0"/>
              <a:t> </a:t>
            </a:r>
            <a:r>
              <a:rPr lang="de-DE" baseline="0" dirty="0" err="1" smtClean="0"/>
              <a:t>next</a:t>
            </a:r>
            <a:r>
              <a:rPr lang="de-DE" baseline="0" dirty="0" smtClean="0"/>
              <a:t> </a:t>
            </a:r>
            <a:r>
              <a:rPr lang="de-DE" baseline="0" dirty="0" err="1" smtClean="0"/>
              <a:t>figure</a:t>
            </a:r>
            <a:r>
              <a:rPr lang="de-DE" baseline="0" dirty="0" smtClean="0"/>
              <a:t>).</a:t>
            </a:r>
            <a:endParaRPr lang="de-DE" dirty="0" smtClean="0"/>
          </a:p>
          <a:p>
            <a:endParaRPr lang="de-DE" dirty="0" smtClean="0"/>
          </a:p>
        </p:txBody>
      </p:sp>
      <p:sp>
        <p:nvSpPr>
          <p:cNvPr id="4" name="Slide Number Placeholder 3"/>
          <p:cNvSpPr>
            <a:spLocks noGrp="1"/>
          </p:cNvSpPr>
          <p:nvPr>
            <p:ph type="sldNum" sz="quarter" idx="5"/>
          </p:nvPr>
        </p:nvSpPr>
        <p:spPr/>
        <p:txBody>
          <a:bodyPr/>
          <a:lstStyle/>
          <a:p>
            <a:pPr>
              <a:defRPr/>
            </a:pPr>
            <a:fld id="{4302FE4D-7ABE-48B5-8B32-C3C30EA9582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err="1" smtClean="0"/>
              <a:t>To</a:t>
            </a:r>
            <a:r>
              <a:rPr lang="de-DE" noProof="0" dirty="0" smtClean="0"/>
              <a:t> </a:t>
            </a:r>
            <a:r>
              <a:rPr lang="de-DE" noProof="0" dirty="0" err="1" smtClean="0"/>
              <a:t>explain</a:t>
            </a:r>
            <a:r>
              <a:rPr lang="de-DE" noProof="0" dirty="0" smtClean="0"/>
              <a:t> </a:t>
            </a:r>
            <a:r>
              <a:rPr lang="de-DE" noProof="0" dirty="0" err="1" smtClean="0"/>
              <a:t>influence</a:t>
            </a:r>
            <a:r>
              <a:rPr lang="de-DE" noProof="0" dirty="0" smtClean="0"/>
              <a:t> </a:t>
            </a:r>
            <a:r>
              <a:rPr lang="de-DE" noProof="0" dirty="0" err="1" smtClean="0"/>
              <a:t>of</a:t>
            </a:r>
            <a:r>
              <a:rPr lang="de-DE" noProof="0" dirty="0" smtClean="0"/>
              <a:t> </a:t>
            </a:r>
            <a:r>
              <a:rPr lang="de-DE" noProof="0" dirty="0" err="1" smtClean="0"/>
              <a:t>exchange</a:t>
            </a:r>
            <a:r>
              <a:rPr lang="de-DE" noProof="0" dirty="0" smtClean="0"/>
              <a:t> </a:t>
            </a:r>
            <a:r>
              <a:rPr lang="de-DE" noProof="0" dirty="0" err="1" smtClean="0"/>
              <a:t>rates</a:t>
            </a:r>
            <a:r>
              <a:rPr lang="de-DE" noProof="0" dirty="0" smtClean="0"/>
              <a:t> on</a:t>
            </a:r>
            <a:r>
              <a:rPr lang="de-DE" baseline="0" noProof="0" dirty="0" smtClean="0"/>
              <a:t> </a:t>
            </a:r>
            <a:r>
              <a:rPr lang="de-DE" baseline="0" noProof="0" dirty="0" err="1" smtClean="0"/>
              <a:t>fertilzer</a:t>
            </a:r>
            <a:r>
              <a:rPr lang="de-DE" baseline="0" noProof="0" dirty="0" smtClean="0"/>
              <a:t> </a:t>
            </a:r>
            <a:r>
              <a:rPr lang="de-DE" baseline="0" noProof="0" dirty="0" err="1" smtClean="0"/>
              <a:t>prices</a:t>
            </a:r>
            <a:r>
              <a:rPr lang="de-DE" baseline="0" noProof="0" dirty="0" smtClean="0"/>
              <a:t> </a:t>
            </a:r>
            <a:r>
              <a:rPr lang="de-DE" baseline="0" noProof="0" dirty="0" err="1" smtClean="0"/>
              <a:t>here</a:t>
            </a:r>
            <a:r>
              <a:rPr lang="de-DE" baseline="0" noProof="0" dirty="0" smtClean="0"/>
              <a:t> an </a:t>
            </a:r>
            <a:r>
              <a:rPr lang="de-DE" baseline="0" noProof="0" dirty="0" err="1" smtClean="0"/>
              <a:t>example</a:t>
            </a:r>
            <a:r>
              <a:rPr lang="de-DE" baseline="0" noProof="0" dirty="0" smtClean="0"/>
              <a:t>:</a:t>
            </a:r>
          </a:p>
          <a:p>
            <a:endParaRPr lang="de-DE" baseline="0" noProof="0" dirty="0" smtClean="0"/>
          </a:p>
          <a:p>
            <a:r>
              <a:rPr lang="de-DE" baseline="0" noProof="0" dirty="0" err="1" smtClean="0"/>
              <a:t>When</a:t>
            </a:r>
            <a:r>
              <a:rPr lang="de-DE" baseline="0" noProof="0" dirty="0" smtClean="0"/>
              <a:t> </a:t>
            </a:r>
            <a:r>
              <a:rPr lang="de-DE" baseline="0" noProof="0" dirty="0" err="1" smtClean="0"/>
              <a:t>urea</a:t>
            </a:r>
            <a:r>
              <a:rPr lang="de-DE" baseline="0" noProof="0" dirty="0" smtClean="0"/>
              <a:t> </a:t>
            </a:r>
            <a:r>
              <a:rPr lang="de-DE" baseline="0" noProof="0" dirty="0" err="1" smtClean="0"/>
              <a:t>price</a:t>
            </a:r>
            <a:r>
              <a:rPr lang="de-DE" baseline="0" noProof="0" dirty="0" smtClean="0"/>
              <a:t> </a:t>
            </a:r>
            <a:r>
              <a:rPr lang="de-DE" baseline="0" noProof="0" dirty="0" err="1" smtClean="0"/>
              <a:t>is</a:t>
            </a:r>
            <a:r>
              <a:rPr lang="de-DE" baseline="0" noProof="0" dirty="0" smtClean="0"/>
              <a:t> 350 USD/t</a:t>
            </a:r>
          </a:p>
          <a:p>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exchange</a:t>
            </a:r>
            <a:r>
              <a:rPr lang="de-DE" baseline="0" noProof="0" dirty="0" smtClean="0"/>
              <a:t> rate </a:t>
            </a:r>
            <a:r>
              <a:rPr lang="de-DE" baseline="0" noProof="0" dirty="0" err="1" smtClean="0"/>
              <a:t>is</a:t>
            </a:r>
            <a:r>
              <a:rPr lang="de-DE" baseline="0" noProof="0" dirty="0" smtClean="0"/>
              <a:t> 1,38 USD per Euro</a:t>
            </a:r>
          </a:p>
          <a:p>
            <a:r>
              <a:rPr lang="de-DE" baseline="0" noProof="0" dirty="0" err="1" smtClean="0"/>
              <a:t>then</a:t>
            </a:r>
            <a:r>
              <a:rPr lang="de-DE" baseline="0" noProof="0" dirty="0" smtClean="0"/>
              <a:t> </a:t>
            </a:r>
            <a:r>
              <a:rPr lang="de-DE" baseline="0" noProof="0" dirty="0" err="1" smtClean="0"/>
              <a:t>urea</a:t>
            </a:r>
            <a:r>
              <a:rPr lang="de-DE" baseline="0" noProof="0" dirty="0" smtClean="0"/>
              <a:t> </a:t>
            </a:r>
            <a:r>
              <a:rPr lang="de-DE" baseline="0" noProof="0" dirty="0" err="1" smtClean="0"/>
              <a:t>price</a:t>
            </a:r>
            <a:r>
              <a:rPr lang="de-DE" baseline="0" noProof="0" dirty="0" smtClean="0"/>
              <a:t> in Euro </a:t>
            </a:r>
            <a:r>
              <a:rPr lang="de-DE" baseline="0" noProof="0" dirty="0" err="1" smtClean="0"/>
              <a:t>is</a:t>
            </a:r>
            <a:r>
              <a:rPr lang="de-DE" baseline="0" noProof="0" dirty="0" smtClean="0"/>
              <a:t> 254 Euro/t</a:t>
            </a:r>
          </a:p>
          <a:p>
            <a:endParaRPr lang="de-DE" baseline="0" noProof="0" dirty="0" smtClean="0"/>
          </a:p>
          <a:p>
            <a:r>
              <a:rPr lang="de-DE" baseline="0" noProof="0" dirty="0" smtClean="0"/>
              <a:t>But </a:t>
            </a:r>
            <a:r>
              <a:rPr lang="de-DE" baseline="0" noProof="0" dirty="0" err="1" smtClean="0"/>
              <a:t>when</a:t>
            </a:r>
            <a:r>
              <a:rPr lang="de-DE" baseline="0" noProof="0" dirty="0" smtClean="0"/>
              <a:t> </a:t>
            </a:r>
            <a:r>
              <a:rPr lang="de-DE" baseline="0" noProof="0" dirty="0" err="1" smtClean="0"/>
              <a:t>exchange</a:t>
            </a:r>
            <a:r>
              <a:rPr lang="de-DE" baseline="0" noProof="0" dirty="0" smtClean="0"/>
              <a:t> rate </a:t>
            </a:r>
            <a:r>
              <a:rPr lang="de-DE" baseline="0" noProof="0" dirty="0" err="1" smtClean="0"/>
              <a:t>is</a:t>
            </a:r>
            <a:r>
              <a:rPr lang="de-DE" baseline="0" noProof="0" dirty="0" smtClean="0"/>
              <a:t> 1,26 USD/Euro</a:t>
            </a:r>
          </a:p>
          <a:p>
            <a:r>
              <a:rPr lang="de-DE" baseline="0" noProof="0" dirty="0" err="1" smtClean="0"/>
              <a:t>then</a:t>
            </a:r>
            <a:r>
              <a:rPr lang="de-DE" baseline="0" noProof="0" dirty="0" smtClean="0"/>
              <a:t> </a:t>
            </a:r>
            <a:r>
              <a:rPr lang="de-DE" baseline="0" noProof="0" dirty="0" err="1" smtClean="0"/>
              <a:t>the</a:t>
            </a:r>
            <a:r>
              <a:rPr lang="de-DE" baseline="0" noProof="0" dirty="0" smtClean="0"/>
              <a:t> </a:t>
            </a:r>
            <a:r>
              <a:rPr lang="de-DE" baseline="0" noProof="0" dirty="0" err="1" smtClean="0"/>
              <a:t>urea</a:t>
            </a:r>
            <a:r>
              <a:rPr lang="de-DE" baseline="0" noProof="0" dirty="0" smtClean="0"/>
              <a:t> </a:t>
            </a:r>
            <a:r>
              <a:rPr lang="de-DE" baseline="0" noProof="0" dirty="0" err="1" smtClean="0"/>
              <a:t>price</a:t>
            </a:r>
            <a:r>
              <a:rPr lang="de-DE" baseline="0" noProof="0" dirty="0" smtClean="0"/>
              <a:t> in Euro </a:t>
            </a:r>
            <a:r>
              <a:rPr lang="de-DE" baseline="0" noProof="0" dirty="0" err="1" smtClean="0"/>
              <a:t>is</a:t>
            </a:r>
            <a:r>
              <a:rPr lang="de-DE" baseline="0" noProof="0" dirty="0" smtClean="0"/>
              <a:t> 278 Euro/t. This </a:t>
            </a:r>
            <a:r>
              <a:rPr lang="de-DE" baseline="0" noProof="0" dirty="0" err="1" smtClean="0"/>
              <a:t>is</a:t>
            </a:r>
            <a:r>
              <a:rPr lang="de-DE" baseline="0" noProof="0" dirty="0" smtClean="0"/>
              <a:t> 24 Euro/t </a:t>
            </a:r>
            <a:r>
              <a:rPr lang="de-DE" baseline="0" noProof="0" dirty="0" err="1" smtClean="0"/>
              <a:t>more</a:t>
            </a:r>
            <a:r>
              <a:rPr lang="de-DE" baseline="0" noProof="0" dirty="0" smtClean="0"/>
              <a:t>!</a:t>
            </a:r>
          </a:p>
          <a:p>
            <a:endParaRPr lang="de-DE" baseline="0" noProof="0" dirty="0" smtClean="0"/>
          </a:p>
          <a:p>
            <a:r>
              <a:rPr lang="de-DE" baseline="0" noProof="0" dirty="0" smtClean="0"/>
              <a:t>But </a:t>
            </a:r>
            <a:r>
              <a:rPr lang="de-DE" baseline="0" noProof="0" dirty="0" err="1" smtClean="0"/>
              <a:t>when</a:t>
            </a:r>
            <a:r>
              <a:rPr lang="de-DE" baseline="0" noProof="0" dirty="0" smtClean="0"/>
              <a:t> </a:t>
            </a:r>
            <a:r>
              <a:rPr lang="de-DE" baseline="0" noProof="0" dirty="0" err="1" smtClean="0"/>
              <a:t>the</a:t>
            </a:r>
            <a:r>
              <a:rPr lang="de-DE" baseline="0" noProof="0" dirty="0" smtClean="0"/>
              <a:t> </a:t>
            </a:r>
            <a:r>
              <a:rPr lang="de-DE" baseline="0" noProof="0" dirty="0" err="1" smtClean="0"/>
              <a:t>exchange</a:t>
            </a:r>
            <a:r>
              <a:rPr lang="de-DE" baseline="0" noProof="0" dirty="0" smtClean="0"/>
              <a:t> rate </a:t>
            </a:r>
            <a:r>
              <a:rPr lang="de-DE" baseline="0" noProof="0" dirty="0" err="1" smtClean="0"/>
              <a:t>is</a:t>
            </a:r>
            <a:r>
              <a:rPr lang="de-DE" baseline="0" noProof="0" dirty="0" smtClean="0"/>
              <a:t> 1,15 USD/Euro</a:t>
            </a:r>
          </a:p>
          <a:p>
            <a:r>
              <a:rPr lang="de-DE" baseline="0" noProof="0" dirty="0" err="1" smtClean="0"/>
              <a:t>then</a:t>
            </a:r>
            <a:r>
              <a:rPr lang="de-DE" baseline="0" noProof="0" dirty="0" smtClean="0"/>
              <a:t> </a:t>
            </a:r>
            <a:r>
              <a:rPr lang="de-DE" baseline="0" noProof="0" dirty="0" err="1" smtClean="0"/>
              <a:t>the</a:t>
            </a:r>
            <a:r>
              <a:rPr lang="de-DE" baseline="0" noProof="0" dirty="0" smtClean="0"/>
              <a:t> </a:t>
            </a:r>
            <a:r>
              <a:rPr lang="de-DE" baseline="0" noProof="0" dirty="0" err="1" smtClean="0"/>
              <a:t>urea</a:t>
            </a:r>
            <a:r>
              <a:rPr lang="de-DE" baseline="0" noProof="0" dirty="0" smtClean="0"/>
              <a:t> </a:t>
            </a:r>
            <a:r>
              <a:rPr lang="de-DE" baseline="0" noProof="0" dirty="0" err="1" smtClean="0"/>
              <a:t>price</a:t>
            </a:r>
            <a:r>
              <a:rPr lang="de-DE" baseline="0" noProof="0" dirty="0" smtClean="0"/>
              <a:t> in Euro </a:t>
            </a:r>
            <a:r>
              <a:rPr lang="de-DE" baseline="0" noProof="0" dirty="0" err="1" smtClean="0"/>
              <a:t>is</a:t>
            </a:r>
            <a:r>
              <a:rPr lang="de-DE" baseline="0" noProof="0" dirty="0" smtClean="0"/>
              <a:t> 304 Euro/t. This </a:t>
            </a:r>
            <a:r>
              <a:rPr lang="de-DE" baseline="0" noProof="0" dirty="0" err="1" smtClean="0"/>
              <a:t>is</a:t>
            </a:r>
            <a:r>
              <a:rPr lang="de-DE" baseline="0" noProof="0" dirty="0" smtClean="0"/>
              <a:t> 50 Euro/t </a:t>
            </a:r>
            <a:r>
              <a:rPr lang="de-DE" baseline="0" noProof="0" dirty="0" err="1" smtClean="0"/>
              <a:t>more</a:t>
            </a:r>
            <a:r>
              <a:rPr lang="de-DE" baseline="0" noProof="0" dirty="0" smtClean="0"/>
              <a:t>!</a:t>
            </a:r>
            <a:endParaRPr lang="de-DE" noProof="0" dirty="0" smtClean="0"/>
          </a:p>
          <a:p>
            <a:endParaRPr lang="de-DE" noProof="0" dirty="0" smtClean="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19</a:t>
            </a:fld>
            <a:endParaRPr lang="en-US"/>
          </a:p>
        </p:txBody>
      </p:sp>
    </p:spTree>
    <p:extLst>
      <p:ext uri="{BB962C8B-B14F-4D97-AF65-F5344CB8AC3E}">
        <p14:creationId xmlns:p14="http://schemas.microsoft.com/office/powerpoint/2010/main" val="137736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smtClean="0"/>
              <a:t>Ammonia</a:t>
            </a:r>
            <a:r>
              <a:rPr lang="de-DE" dirty="0" smtClean="0"/>
              <a:t> </a:t>
            </a:r>
            <a:r>
              <a:rPr lang="de-DE" dirty="0" err="1" smtClean="0"/>
              <a:t>prices</a:t>
            </a:r>
            <a:r>
              <a:rPr lang="de-DE" dirty="0" smtClean="0"/>
              <a:t> </a:t>
            </a:r>
            <a:r>
              <a:rPr lang="de-DE" dirty="0" err="1" smtClean="0"/>
              <a:t>have</a:t>
            </a:r>
            <a:r>
              <a:rPr lang="de-DE" dirty="0" smtClean="0"/>
              <a:t> </a:t>
            </a:r>
            <a:r>
              <a:rPr lang="de-DE" dirty="0" err="1" smtClean="0"/>
              <a:t>reached</a:t>
            </a:r>
            <a:r>
              <a:rPr lang="de-DE" dirty="0" smtClean="0"/>
              <a:t> </a:t>
            </a:r>
            <a:r>
              <a:rPr lang="de-DE" dirty="0" err="1" smtClean="0"/>
              <a:t>during</a:t>
            </a:r>
            <a:r>
              <a:rPr lang="de-DE" dirty="0" smtClean="0"/>
              <a:t> 2014 a </a:t>
            </a:r>
            <a:r>
              <a:rPr lang="de-DE" dirty="0" err="1" smtClean="0"/>
              <a:t>very</a:t>
            </a:r>
            <a:r>
              <a:rPr lang="de-DE" baseline="0" dirty="0" smtClean="0"/>
              <a:t> high </a:t>
            </a:r>
            <a:r>
              <a:rPr lang="de-DE" baseline="0" dirty="0" err="1" smtClean="0"/>
              <a:t>level</a:t>
            </a:r>
            <a:r>
              <a:rPr lang="de-DE" baseline="0" dirty="0" smtClean="0"/>
              <a:t>. </a:t>
            </a:r>
            <a:r>
              <a:rPr lang="de-DE" baseline="0" dirty="0" err="1" smtClean="0"/>
              <a:t>Reasons</a:t>
            </a:r>
            <a:r>
              <a:rPr lang="de-DE" baseline="0" dirty="0" smtClean="0"/>
              <a:t> </a:t>
            </a:r>
            <a:r>
              <a:rPr lang="de-DE" baseline="0" dirty="0" err="1" smtClean="0"/>
              <a:t>were</a:t>
            </a:r>
            <a:r>
              <a:rPr lang="de-DE" baseline="0" dirty="0" smtClean="0"/>
              <a:t> a </a:t>
            </a:r>
            <a:r>
              <a:rPr lang="de-DE" baseline="0" dirty="0" err="1" smtClean="0"/>
              <a:t>shortage</a:t>
            </a:r>
            <a:r>
              <a:rPr lang="de-DE" baseline="0" dirty="0" smtClean="0"/>
              <a:t> </a:t>
            </a:r>
            <a:r>
              <a:rPr lang="de-DE" baseline="0" dirty="0" err="1" smtClean="0"/>
              <a:t>of</a:t>
            </a:r>
            <a:r>
              <a:rPr lang="de-DE" baseline="0" dirty="0" smtClean="0"/>
              <a:t> </a:t>
            </a:r>
            <a:r>
              <a:rPr lang="de-DE" baseline="0" dirty="0" err="1" smtClean="0"/>
              <a:t>ammonia</a:t>
            </a:r>
            <a:r>
              <a:rPr lang="de-DE" baseline="0" dirty="0" smtClean="0"/>
              <a:t> </a:t>
            </a:r>
            <a:r>
              <a:rPr lang="de-DE" baseline="0" dirty="0" err="1" smtClean="0"/>
              <a:t>trade</a:t>
            </a:r>
            <a:r>
              <a:rPr lang="de-DE" baseline="0" dirty="0" smtClean="0"/>
              <a:t> </a:t>
            </a:r>
            <a:r>
              <a:rPr lang="de-DE" baseline="0" dirty="0" err="1" smtClean="0"/>
              <a:t>volumes</a:t>
            </a:r>
            <a:r>
              <a:rPr lang="de-DE" baseline="0" dirty="0" smtClean="0"/>
              <a:t> on </a:t>
            </a:r>
            <a:r>
              <a:rPr lang="de-DE" baseline="0" dirty="0" err="1" smtClean="0"/>
              <a:t>the</a:t>
            </a:r>
            <a:r>
              <a:rPr lang="de-DE" baseline="0" dirty="0" smtClean="0"/>
              <a:t> international </a:t>
            </a:r>
            <a:r>
              <a:rPr lang="de-DE" baseline="0" dirty="0" err="1" smtClean="0"/>
              <a:t>markets</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a:t>
            </a:r>
            <a:r>
              <a:rPr lang="de-DE" baseline="0" dirty="0" err="1" smtClean="0"/>
              <a:t>reduced</a:t>
            </a:r>
            <a:r>
              <a:rPr lang="de-DE" baseline="0" dirty="0" smtClean="0"/>
              <a:t> </a:t>
            </a:r>
            <a:r>
              <a:rPr lang="de-DE" baseline="0" dirty="0" err="1" smtClean="0"/>
              <a:t>production</a:t>
            </a:r>
            <a:r>
              <a:rPr lang="de-DE" baseline="0" dirty="0" smtClean="0"/>
              <a:t> (</a:t>
            </a:r>
            <a:r>
              <a:rPr lang="de-DE" baseline="0" dirty="0" err="1" smtClean="0"/>
              <a:t>short</a:t>
            </a:r>
            <a:r>
              <a:rPr lang="de-DE" baseline="0" dirty="0" smtClean="0"/>
              <a:t> gas </a:t>
            </a:r>
            <a:r>
              <a:rPr lang="de-DE" baseline="0" dirty="0" err="1" smtClean="0"/>
              <a:t>supply</a:t>
            </a:r>
            <a:r>
              <a:rPr lang="de-DE" baseline="0" dirty="0" smtClean="0"/>
              <a:t> </a:t>
            </a:r>
            <a:r>
              <a:rPr lang="de-DE" baseline="0" dirty="0" err="1" smtClean="0"/>
              <a:t>to</a:t>
            </a:r>
            <a:r>
              <a:rPr lang="de-DE" baseline="0" dirty="0" smtClean="0"/>
              <a:t> different </a:t>
            </a:r>
            <a:r>
              <a:rPr lang="de-DE" baseline="0" dirty="0" err="1" smtClean="0"/>
              <a:t>plants</a:t>
            </a:r>
            <a:r>
              <a:rPr lang="de-DE" baseline="0" dirty="0" smtClean="0"/>
              <a:t>, </a:t>
            </a:r>
            <a:r>
              <a:rPr lang="de-DE" baseline="0" dirty="0" err="1" smtClean="0"/>
              <a:t>technical</a:t>
            </a:r>
            <a:r>
              <a:rPr lang="de-DE" baseline="0" dirty="0" smtClean="0"/>
              <a:t> </a:t>
            </a:r>
            <a:r>
              <a:rPr lang="de-DE" baseline="0" dirty="0" err="1" smtClean="0"/>
              <a:t>problems</a:t>
            </a:r>
            <a:r>
              <a:rPr lang="de-DE" baseline="0" dirty="0" smtClean="0"/>
              <a:t> in </a:t>
            </a:r>
            <a:r>
              <a:rPr lang="de-DE" baseline="0" dirty="0" err="1" smtClean="0"/>
              <a:t>some</a:t>
            </a:r>
            <a:r>
              <a:rPr lang="de-DE" baseline="0" dirty="0" smtClean="0"/>
              <a:t> </a:t>
            </a:r>
            <a:r>
              <a:rPr lang="de-DE" baseline="0" dirty="0" err="1" smtClean="0"/>
              <a:t>plants</a:t>
            </a:r>
            <a:r>
              <a:rPr lang="de-DE" baseline="0" dirty="0" smtClean="0"/>
              <a:t> </a:t>
            </a:r>
            <a:r>
              <a:rPr lang="de-DE" baseline="0" dirty="0" err="1" smtClean="0"/>
              <a:t>connected</a:t>
            </a:r>
            <a:r>
              <a:rPr lang="de-DE" baseline="0" dirty="0" smtClean="0"/>
              <a:t> </a:t>
            </a:r>
            <a:r>
              <a:rPr lang="de-DE" baseline="0" dirty="0" err="1" smtClean="0"/>
              <a:t>with</a:t>
            </a:r>
            <a:r>
              <a:rPr lang="de-DE" baseline="0" dirty="0" smtClean="0"/>
              <a:t> </a:t>
            </a:r>
            <a:r>
              <a:rPr lang="de-DE" baseline="0" dirty="0" err="1" smtClean="0"/>
              <a:t>reduced</a:t>
            </a:r>
            <a:r>
              <a:rPr lang="de-DE" baseline="0" dirty="0" smtClean="0"/>
              <a:t> </a:t>
            </a:r>
            <a:r>
              <a:rPr lang="de-DE" baseline="0" dirty="0" err="1" smtClean="0"/>
              <a:t>output</a:t>
            </a:r>
            <a:r>
              <a:rPr lang="de-DE" baseline="0" dirty="0" smtClean="0"/>
              <a:t>).</a:t>
            </a: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p:txBody>
      </p:sp>
      <p:sp>
        <p:nvSpPr>
          <p:cNvPr id="4" name="Slide Number Placeholder 3"/>
          <p:cNvSpPr>
            <a:spLocks noGrp="1"/>
          </p:cNvSpPr>
          <p:nvPr>
            <p:ph type="sldNum" sz="quarter" idx="5"/>
          </p:nvPr>
        </p:nvSpPr>
        <p:spPr/>
        <p:txBody>
          <a:bodyPr/>
          <a:lstStyle/>
          <a:p>
            <a:pPr>
              <a:defRPr/>
            </a:pPr>
            <a:fld id="{4302FE4D-7ABE-48B5-8B32-C3C30EA9582F}"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4B87F-065A-4FBC-BDDC-DAED06322FF1}" type="slidenum">
              <a:rPr lang="en-GB"/>
              <a:pPr/>
              <a:t>23</a:t>
            </a:fld>
            <a:endParaRPr lang="en-GB"/>
          </a:p>
        </p:txBody>
      </p:sp>
      <p:sp>
        <p:nvSpPr>
          <p:cNvPr id="483330" name="Rectangle 2"/>
          <p:cNvSpPr>
            <a:spLocks noGrp="1" noRot="1" noChangeAspect="1" noChangeArrowheads="1" noTextEdit="1"/>
          </p:cNvSpPr>
          <p:nvPr>
            <p:ph type="sldImg"/>
          </p:nvPr>
        </p:nvSpPr>
        <p:spPr>
          <a:xfrm>
            <a:off x="968375" y="758825"/>
            <a:ext cx="4932363" cy="3700463"/>
          </a:xfrm>
          <a:ln/>
        </p:spPr>
      </p:sp>
      <p:sp>
        <p:nvSpPr>
          <p:cNvPr id="6" name="Notes Placeholder 5"/>
          <p:cNvSpPr>
            <a:spLocks noGrp="1"/>
          </p:cNvSpPr>
          <p:nvPr>
            <p:ph type="body" sz="quarter" idx="10"/>
          </p:nvPr>
        </p:nvSpPr>
        <p:spPr/>
        <p:txBody>
          <a:bodyPr>
            <a:normAutofit/>
          </a:bodyPr>
          <a:lstStyle/>
          <a:p>
            <a:pPr eaLnBrk="1" hangingPunct="1"/>
            <a:r>
              <a:rPr lang="de-DE" altLang="en-US" noProof="0" dirty="0" err="1" smtClean="0">
                <a:latin typeface="Arial" pitchFamily="34" charset="0"/>
                <a:ea typeface="ヒラギノ角ゴ Pro W3" charset="-128"/>
              </a:rPr>
              <a:t>Question</a:t>
            </a:r>
            <a:r>
              <a:rPr lang="de-DE" altLang="en-US" noProof="0" dirty="0" smtClean="0">
                <a:latin typeface="Arial" pitchFamily="34" charset="0"/>
                <a:ea typeface="ヒラギノ角ゴ Pro W3" charset="-128"/>
              </a:rPr>
              <a:t> </a:t>
            </a:r>
            <a:r>
              <a:rPr lang="de-DE" altLang="en-US" noProof="0" dirty="0" err="1" smtClean="0">
                <a:latin typeface="Arial" pitchFamily="34" charset="0"/>
                <a:ea typeface="ヒラギノ角ゴ Pro W3" charset="-128"/>
              </a:rPr>
              <a:t>is</a:t>
            </a:r>
            <a:r>
              <a:rPr lang="de-DE" altLang="en-US" noProof="0" dirty="0" smtClean="0">
                <a:latin typeface="Arial" pitchFamily="34" charset="0"/>
                <a:ea typeface="ヒラギノ角ゴ Pro W3" charset="-128"/>
              </a:rPr>
              <a:t> </a:t>
            </a:r>
            <a:r>
              <a:rPr lang="de-DE" altLang="en-US" noProof="0" dirty="0" err="1" smtClean="0">
                <a:latin typeface="Arial" pitchFamily="34" charset="0"/>
                <a:ea typeface="ヒラギノ角ゴ Pro W3" charset="-128"/>
              </a:rPr>
              <a:t>how</a:t>
            </a:r>
            <a:r>
              <a:rPr lang="de-DE" altLang="en-US" noProof="0" dirty="0" smtClean="0">
                <a:latin typeface="Arial" pitchFamily="34" charset="0"/>
                <a:ea typeface="ヒラギノ角ゴ Pro W3" charset="-128"/>
              </a:rPr>
              <a:t> </a:t>
            </a:r>
            <a:r>
              <a:rPr lang="de-DE" altLang="en-US" noProof="0" dirty="0" err="1" smtClean="0">
                <a:latin typeface="Arial" pitchFamily="34" charset="0"/>
                <a:ea typeface="ヒラギノ角ゴ Pro W3" charset="-128"/>
              </a:rPr>
              <a:t>nitrogen</a:t>
            </a:r>
            <a:r>
              <a:rPr lang="de-DE" altLang="en-US" noProof="0" dirty="0" smtClean="0">
                <a:latin typeface="Arial" pitchFamily="34" charset="0"/>
                <a:ea typeface="ヒラギノ角ゴ Pro W3" charset="-128"/>
              </a:rPr>
              <a:t> </a:t>
            </a:r>
            <a:r>
              <a:rPr lang="de-DE" altLang="en-US" noProof="0" dirty="0" err="1" smtClean="0">
                <a:latin typeface="Arial" pitchFamily="34" charset="0"/>
                <a:ea typeface="ヒラギノ角ゴ Pro W3" charset="-128"/>
              </a:rPr>
              <a:t>prices</a:t>
            </a:r>
            <a:r>
              <a:rPr lang="de-DE" altLang="en-US" baseline="0" noProof="0" dirty="0" smtClean="0">
                <a:latin typeface="Arial" pitchFamily="34" charset="0"/>
                <a:ea typeface="ヒラギノ角ゴ Pro W3" charset="-128"/>
              </a:rPr>
              <a:t> will </a:t>
            </a:r>
            <a:r>
              <a:rPr lang="de-DE" altLang="en-US" baseline="0" noProof="0" dirty="0" err="1" smtClean="0">
                <a:latin typeface="Arial" pitchFamily="34" charset="0"/>
                <a:ea typeface="ヒラギノ角ゴ Pro W3" charset="-128"/>
              </a:rPr>
              <a:t>develop</a:t>
            </a:r>
            <a:r>
              <a:rPr lang="de-DE" altLang="en-US" baseline="0" noProof="0" dirty="0" smtClean="0">
                <a:latin typeface="Arial" pitchFamily="34" charset="0"/>
                <a:ea typeface="ヒラギノ角ゴ Pro W3" charset="-128"/>
              </a:rPr>
              <a:t> in </a:t>
            </a:r>
            <a:r>
              <a:rPr lang="de-DE" altLang="en-US" baseline="0" noProof="0" dirty="0" err="1" smtClean="0">
                <a:latin typeface="Arial" pitchFamily="34" charset="0"/>
                <a:ea typeface="ヒラギノ角ゴ Pro W3" charset="-128"/>
              </a:rPr>
              <a:t>the</a:t>
            </a:r>
            <a:r>
              <a:rPr lang="de-DE" altLang="en-US" baseline="0" noProof="0" dirty="0" smtClean="0">
                <a:latin typeface="Arial" pitchFamily="34" charset="0"/>
                <a:ea typeface="ヒラギノ角ゴ Pro W3" charset="-128"/>
              </a:rPr>
              <a:t> medium </a:t>
            </a:r>
            <a:r>
              <a:rPr lang="de-DE" altLang="en-US" baseline="0" noProof="0" dirty="0" err="1" smtClean="0">
                <a:latin typeface="Arial" pitchFamily="34" charset="0"/>
                <a:ea typeface="ヒラギノ角ゴ Pro W3" charset="-128"/>
              </a:rPr>
              <a:t>term</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Important</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factor</a:t>
            </a:r>
            <a:r>
              <a:rPr lang="de-DE" altLang="en-US" baseline="0" noProof="0" dirty="0" smtClean="0">
                <a:latin typeface="Arial" pitchFamily="34" charset="0"/>
                <a:ea typeface="ヒラギノ角ゴ Pro W3" charset="-128"/>
              </a:rPr>
              <a:t> will </a:t>
            </a:r>
            <a:r>
              <a:rPr lang="de-DE" altLang="en-US" baseline="0" noProof="0" dirty="0" err="1" smtClean="0">
                <a:latin typeface="Arial" pitchFamily="34" charset="0"/>
                <a:ea typeface="ヒラギノ角ゴ Pro W3" charset="-128"/>
              </a:rPr>
              <a:t>of</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course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be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the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development</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of</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supply</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Question</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is</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therefore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if</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projected</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nitrogen</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capacity</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additions</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which</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are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planned</a:t>
            </a:r>
            <a:r>
              <a:rPr lang="de-DE" altLang="en-US" baseline="0" noProof="0" dirty="0" smtClean="0">
                <a:latin typeface="Arial" pitchFamily="34" charset="0"/>
                <a:ea typeface="ヒラギノ角ゴ Pro W3" charset="-128"/>
              </a:rPr>
              <a:t> in </a:t>
            </a:r>
            <a:r>
              <a:rPr lang="de-DE" altLang="en-US" baseline="0" noProof="0" dirty="0" err="1" smtClean="0">
                <a:latin typeface="Arial" pitchFamily="34" charset="0"/>
                <a:ea typeface="ヒラギノ角ゴ Pro W3" charset="-128"/>
              </a:rPr>
              <a:t>low</a:t>
            </a:r>
            <a:r>
              <a:rPr lang="de-DE" altLang="en-US" baseline="0" noProof="0" dirty="0" smtClean="0">
                <a:latin typeface="Arial" pitchFamily="34" charset="0"/>
                <a:ea typeface="ヒラギノ角ゴ Pro W3" charset="-128"/>
              </a:rPr>
              <a:t> gas </a:t>
            </a:r>
            <a:r>
              <a:rPr lang="de-DE" altLang="en-US" baseline="0" noProof="0" dirty="0" err="1" smtClean="0">
                <a:latin typeface="Arial" pitchFamily="34" charset="0"/>
                <a:ea typeface="ヒラギノ角ゴ Pro W3" charset="-128"/>
              </a:rPr>
              <a:t>cost</a:t>
            </a:r>
            <a:r>
              <a:rPr lang="de-DE" altLang="en-US" baseline="0" noProof="0" dirty="0" smtClean="0">
                <a:latin typeface="Arial" pitchFamily="34" charset="0"/>
                <a:ea typeface="ヒラギノ角ゴ Pro W3" charset="-128"/>
              </a:rPr>
              <a:t> countries, will end </a:t>
            </a:r>
            <a:r>
              <a:rPr lang="de-DE" altLang="en-US" baseline="0" noProof="0" dirty="0" err="1" smtClean="0">
                <a:latin typeface="Arial" pitchFamily="34" charset="0"/>
                <a:ea typeface="ヒラギノ角ゴ Pro W3" charset="-128"/>
              </a:rPr>
              <a:t>up</a:t>
            </a:r>
            <a:r>
              <a:rPr lang="de-DE" altLang="en-US" baseline="0" noProof="0" dirty="0" smtClean="0">
                <a:latin typeface="Arial" pitchFamily="34" charset="0"/>
                <a:ea typeface="ヒラギノ角ゴ Pro W3" charset="-128"/>
              </a:rPr>
              <a:t> in an </a:t>
            </a:r>
            <a:r>
              <a:rPr lang="de-DE" altLang="en-US" baseline="0" noProof="0" dirty="0" err="1" smtClean="0">
                <a:latin typeface="Arial" pitchFamily="34" charset="0"/>
                <a:ea typeface="ヒラギノ角ゴ Pro W3" charset="-128"/>
              </a:rPr>
              <a:t>over-supply</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when</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they</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start</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production</a:t>
            </a:r>
            <a:r>
              <a:rPr lang="de-DE" altLang="en-US" baseline="0" noProof="0" dirty="0" smtClean="0">
                <a:latin typeface="Arial" pitchFamily="34" charset="0"/>
                <a:ea typeface="ヒラギノ角ゴ Pro W3" charset="-128"/>
              </a:rPr>
              <a:t>.</a:t>
            </a:r>
          </a:p>
          <a:p>
            <a:pPr eaLnBrk="1" hangingPunct="1"/>
            <a:endParaRPr lang="de-DE" altLang="en-US" baseline="0" noProof="0" dirty="0" smtClean="0">
              <a:latin typeface="Arial" pitchFamily="34" charset="0"/>
              <a:ea typeface="ヒラギノ角ゴ Pro W3" charset="-128"/>
            </a:endParaRPr>
          </a:p>
          <a:p>
            <a:pPr eaLnBrk="1" hangingPunct="1"/>
            <a:r>
              <a:rPr lang="de-DE" altLang="en-US" baseline="0" noProof="0" dirty="0" smtClean="0">
                <a:latin typeface="Arial" pitchFamily="34" charset="0"/>
                <a:ea typeface="ヒラギノ角ゴ Pro W3" charset="-128"/>
              </a:rPr>
              <a:t>But </a:t>
            </a:r>
            <a:r>
              <a:rPr lang="de-DE" altLang="en-US" baseline="0" noProof="0" dirty="0" err="1" smtClean="0">
                <a:latin typeface="Arial" pitchFamily="34" charset="0"/>
                <a:ea typeface="ヒラギノ角ゴ Pro W3" charset="-128"/>
              </a:rPr>
              <a:t>this</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is</a:t>
            </a:r>
            <a:r>
              <a:rPr lang="de-DE" altLang="en-US" baseline="0" noProof="0" dirty="0" smtClean="0">
                <a:latin typeface="Arial" pitchFamily="34" charset="0"/>
                <a:ea typeface="ヒラギノ角ゴ Pro W3" charset="-128"/>
              </a:rPr>
              <a:t> not </a:t>
            </a:r>
            <a:r>
              <a:rPr lang="de-DE" altLang="en-US" baseline="0" noProof="0" dirty="0" err="1" smtClean="0">
                <a:latin typeface="Arial" pitchFamily="34" charset="0"/>
                <a:ea typeface="ヒラギノ角ゴ Pro W3" charset="-128"/>
              </a:rPr>
              <a:t>the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case</a:t>
            </a:r>
            <a:r>
              <a:rPr lang="de-DE" altLang="en-US" baseline="0" noProof="0" dirty="0" smtClean="0">
                <a:latin typeface="Arial" pitchFamily="34" charset="0"/>
                <a:ea typeface="ヒラギノ角ゴ Pro W3" charset="-128"/>
              </a:rPr>
              <a:t>:</a:t>
            </a:r>
          </a:p>
          <a:p>
            <a:pPr eaLnBrk="1" hangingPunct="1"/>
            <a:endParaRPr lang="de-DE" altLang="en-US" baseline="0" noProof="0" dirty="0" smtClean="0">
              <a:latin typeface="Arial" pitchFamily="34" charset="0"/>
              <a:ea typeface="ヒラギノ角ゴ Pro W3" charset="-128"/>
            </a:endParaRPr>
          </a:p>
          <a:p>
            <a:pPr eaLnBrk="1" hangingPunct="1"/>
            <a:r>
              <a:rPr lang="de-DE" altLang="en-US" baseline="0" noProof="0" dirty="0" err="1" smtClean="0">
                <a:latin typeface="Arial" pitchFamily="34" charset="0"/>
                <a:ea typeface="ヒラギノ角ゴ Pro W3" charset="-128"/>
              </a:rPr>
              <a:t>Expected</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urea</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capacity</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increase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is</a:t>
            </a:r>
            <a:r>
              <a:rPr lang="de-DE" altLang="en-US" baseline="0" noProof="0" dirty="0" smtClean="0">
                <a:latin typeface="Arial" pitchFamily="34" charset="0"/>
                <a:ea typeface="ヒラギノ角ゴ Pro W3" charset="-128"/>
              </a:rPr>
              <a:t> in </a:t>
            </a:r>
            <a:r>
              <a:rPr lang="de-DE" altLang="en-US" baseline="0" noProof="0" dirty="0" err="1" smtClean="0">
                <a:latin typeface="Arial" pitchFamily="34" charset="0"/>
                <a:ea typeface="ヒラギノ角ゴ Pro W3" charset="-128"/>
              </a:rPr>
              <a:t>line</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with</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historical</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consumption</a:t>
            </a:r>
            <a:r>
              <a:rPr lang="de-DE" altLang="en-US" baseline="0" noProof="0" dirty="0" smtClean="0">
                <a:latin typeface="Arial" pitchFamily="34" charset="0"/>
                <a:ea typeface="ヒラギノ角ゴ Pro W3" charset="-128"/>
              </a:rPr>
              <a:t> </a:t>
            </a:r>
            <a:r>
              <a:rPr lang="de-DE" altLang="en-US" baseline="0" noProof="0" dirty="0" err="1" smtClean="0">
                <a:latin typeface="Arial" pitchFamily="34" charset="0"/>
                <a:ea typeface="ヒラギノ角ゴ Pro W3" charset="-128"/>
              </a:rPr>
              <a:t>growth</a:t>
            </a:r>
            <a:r>
              <a:rPr lang="de-DE" altLang="en-US" baseline="0" noProof="0" dirty="0" smtClean="0">
                <a:latin typeface="Arial" pitchFamily="34" charset="0"/>
                <a:ea typeface="ヒラギノ角ゴ Pro W3" charset="-128"/>
              </a:rPr>
              <a:t>.</a:t>
            </a:r>
            <a:endParaRPr lang="de-DE" altLang="en-US" noProof="0" dirty="0" smtClean="0">
              <a:latin typeface="Arial" pitchFamily="34" charset="0"/>
              <a:ea typeface="ヒラギノ角ゴ Pro W3" charset="-128"/>
            </a:endParaRPr>
          </a:p>
          <a:p>
            <a:pPr eaLnBrk="1" hangingPunct="1"/>
            <a:endParaRPr lang="de-DE" altLang="en-US" noProof="0" dirty="0" smtClean="0">
              <a:latin typeface="Arial" pitchFamily="34" charset="0"/>
              <a:ea typeface="ヒラギノ角ゴ Pro W3" charset="-128"/>
            </a:endParaRPr>
          </a:p>
          <a:p>
            <a:pPr eaLnBrk="1" hangingPunct="1"/>
            <a:r>
              <a:rPr lang="en-GB" b="1" dirty="0" smtClean="0">
                <a:latin typeface="Arial" charset="0"/>
              </a:rPr>
              <a:t>Expected urea capacity growth in line with historical consumption growth</a:t>
            </a:r>
          </a:p>
          <a:p>
            <a:pPr algn="just" eaLnBrk="1" hangingPunct="1"/>
            <a:r>
              <a:rPr lang="en-US" b="0" dirty="0" smtClean="0">
                <a:latin typeface="Arial" charset="0"/>
              </a:rPr>
              <a:t>Excluding China, the average gross nitrogen capacity growth per year during the  period 2014-2018 is 1.9%, in line</a:t>
            </a:r>
            <a:r>
              <a:rPr lang="en-US" b="0" baseline="0" dirty="0" smtClean="0">
                <a:latin typeface="Arial" charset="0"/>
              </a:rPr>
              <a:t> with trend</a:t>
            </a:r>
            <a:r>
              <a:rPr lang="en-US" b="0" dirty="0" smtClean="0">
                <a:latin typeface="Arial" charset="0"/>
              </a:rPr>
              <a:t> consumption rate from 202 on of 2.1% per annum. Taking closures into account, the net capacity growth is expected lower than the historical consumption growth.</a:t>
            </a:r>
            <a:endParaRPr lang="en-US" b="0" dirty="0" smtClean="0"/>
          </a:p>
          <a:p>
            <a:pPr algn="just" eaLnBrk="1" hangingPunct="1"/>
            <a:endParaRPr lang="de-DE" altLang="en-US" dirty="0" smtClean="0">
              <a:latin typeface="Arial" pitchFamily="34" charset="0"/>
              <a:ea typeface="ヒラギノ角ゴ Pro W3" charset="-128"/>
            </a:endParaRPr>
          </a:p>
          <a:p>
            <a:r>
              <a:rPr lang="de-DE" altLang="en-US" dirty="0" err="1" smtClean="0">
                <a:latin typeface="Arial" pitchFamily="34" charset="0"/>
                <a:ea typeface="ヒラギノ角ゴ Pro W3" charset="-128"/>
              </a:rPr>
              <a:t>Furthermore</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it</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has</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to</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be</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considered</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that</a:t>
            </a:r>
            <a:r>
              <a:rPr lang="de-DE" altLang="en-US" dirty="0" smtClean="0">
                <a:latin typeface="Arial" pitchFamily="34" charset="0"/>
                <a:ea typeface="ヒラギノ角ゴ Pro W3" charset="-128"/>
              </a:rPr>
              <a:t> not all </a:t>
            </a:r>
            <a:r>
              <a:rPr lang="de-DE" altLang="en-US" dirty="0" err="1" smtClean="0">
                <a:latin typeface="Arial" pitchFamily="34" charset="0"/>
                <a:ea typeface="ヒラギノ角ゴ Pro W3" charset="-128"/>
              </a:rPr>
              <a:t>projected</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capacities</a:t>
            </a:r>
            <a:r>
              <a:rPr lang="de-DE" altLang="en-US" dirty="0" smtClean="0">
                <a:latin typeface="Arial" pitchFamily="34" charset="0"/>
                <a:ea typeface="ヒラギノ角ゴ Pro W3" charset="-128"/>
              </a:rPr>
              <a:t> will </a:t>
            </a:r>
            <a:r>
              <a:rPr lang="de-DE" altLang="en-US" dirty="0" err="1" smtClean="0">
                <a:latin typeface="Arial" pitchFamily="34" charset="0"/>
                <a:ea typeface="ヒラギノ角ゴ Pro W3" charset="-128"/>
              </a:rPr>
              <a:t>be</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realized</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because</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of</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financial</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or</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political</a:t>
            </a:r>
            <a:r>
              <a:rPr lang="de-DE" altLang="en-US" dirty="0" smtClean="0">
                <a:latin typeface="Arial" pitchFamily="34" charset="0"/>
                <a:ea typeface="ヒラギノ角ゴ Pro W3" charset="-128"/>
              </a:rPr>
              <a:t> </a:t>
            </a:r>
            <a:r>
              <a:rPr lang="de-DE" altLang="en-US" dirty="0" err="1" smtClean="0">
                <a:latin typeface="Arial" pitchFamily="34" charset="0"/>
                <a:ea typeface="ヒラギノ角ゴ Pro W3" charset="-128"/>
              </a:rPr>
              <a:t>problems</a:t>
            </a:r>
            <a:r>
              <a:rPr lang="de-DE" altLang="en-US" dirty="0" smtClean="0">
                <a:latin typeface="Arial" pitchFamily="34" charset="0"/>
                <a:ea typeface="ヒラギノ角ゴ Pro W3" charset="-128"/>
              </a:rPr>
              <a:t>.</a:t>
            </a:r>
          </a:p>
          <a:p>
            <a:endParaRPr lang="de-DE" altLang="en-US" dirty="0" smtClean="0">
              <a:latin typeface="Arial" pitchFamily="34" charset="0"/>
              <a:ea typeface="ヒラギノ角ゴ Pro W3" charset="-128"/>
            </a:endParaRPr>
          </a:p>
          <a:p>
            <a:r>
              <a:rPr lang="de-DE" altLang="en-US" baseline="0" dirty="0" err="1" smtClean="0">
                <a:latin typeface="Arial" pitchFamily="34" charset="0"/>
                <a:ea typeface="ヒラギノ角ゴ Pro W3" charset="-128"/>
              </a:rPr>
              <a:t>And</a:t>
            </a:r>
            <a:r>
              <a:rPr lang="de-DE" altLang="en-US" baseline="0" dirty="0" smtClean="0">
                <a:latin typeface="Arial" pitchFamily="34" charset="0"/>
                <a:ea typeface="ヒラギノ角ゴ Pro W3" charset="-128"/>
              </a:rPr>
              <a:t> in </a:t>
            </a:r>
            <a:r>
              <a:rPr lang="de-DE" altLang="en-US" baseline="0" dirty="0" err="1" smtClean="0">
                <a:latin typeface="Arial" pitchFamily="34" charset="0"/>
                <a:ea typeface="ヒラギノ角ゴ Pro W3" charset="-128"/>
              </a:rPr>
              <a:t>addition</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many</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projects</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are</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delayed</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see</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next</a:t>
            </a:r>
            <a:r>
              <a:rPr lang="de-DE" altLang="en-US" baseline="0" dirty="0" smtClean="0">
                <a:latin typeface="Arial" pitchFamily="34" charset="0"/>
                <a:ea typeface="ヒラギノ角ゴ Pro W3" charset="-128"/>
              </a:rPr>
              <a:t> </a:t>
            </a:r>
            <a:r>
              <a:rPr lang="de-DE" altLang="en-US" baseline="0" dirty="0" err="1" smtClean="0">
                <a:latin typeface="Arial" pitchFamily="34" charset="0"/>
                <a:ea typeface="ヒラギノ角ゴ Pro W3" charset="-128"/>
              </a:rPr>
              <a:t>page</a:t>
            </a:r>
            <a:r>
              <a:rPr lang="de-DE" altLang="en-US" baseline="0" dirty="0" smtClean="0">
                <a:latin typeface="Arial" pitchFamily="34" charset="0"/>
                <a:ea typeface="ヒラギノ角ゴ Pro W3" charset="-128"/>
              </a:rPr>
              <a:t>).</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Erection</a:t>
            </a:r>
            <a:r>
              <a:rPr lang="de-DE" dirty="0" smtClean="0"/>
              <a:t> </a:t>
            </a:r>
            <a:r>
              <a:rPr lang="de-DE" dirty="0" err="1" smtClean="0"/>
              <a:t>of</a:t>
            </a:r>
            <a:r>
              <a:rPr lang="de-DE" baseline="0" dirty="0" smtClean="0"/>
              <a:t> </a:t>
            </a:r>
            <a:r>
              <a:rPr lang="de-DE" baseline="0" dirty="0" err="1" smtClean="0"/>
              <a:t>new</a:t>
            </a:r>
            <a:r>
              <a:rPr lang="de-DE" baseline="0" dirty="0" smtClean="0"/>
              <a:t> </a:t>
            </a:r>
            <a:r>
              <a:rPr lang="de-DE" baseline="0" dirty="0" err="1" smtClean="0"/>
              <a:t>plants</a:t>
            </a:r>
            <a:r>
              <a:rPr lang="de-DE" baseline="0" dirty="0" smtClean="0"/>
              <a:t> </a:t>
            </a:r>
            <a:r>
              <a:rPr lang="de-DE" baseline="0" dirty="0" err="1" smtClean="0"/>
              <a:t>and</a:t>
            </a:r>
            <a:r>
              <a:rPr lang="de-DE" baseline="0" dirty="0" smtClean="0"/>
              <a:t> </a:t>
            </a:r>
            <a:r>
              <a:rPr lang="de-DE" baseline="0" dirty="0" err="1" smtClean="0"/>
              <a:t>their</a:t>
            </a:r>
            <a:r>
              <a:rPr lang="de-DE" baseline="0" dirty="0" smtClean="0"/>
              <a:t> </a:t>
            </a:r>
            <a:r>
              <a:rPr lang="de-DE" baseline="0" dirty="0" err="1" smtClean="0"/>
              <a:t>production</a:t>
            </a:r>
            <a:r>
              <a:rPr lang="de-DE" baseline="0" dirty="0" smtClean="0"/>
              <a:t> </a:t>
            </a:r>
            <a:r>
              <a:rPr lang="de-DE" baseline="0" dirty="0" err="1" smtClean="0"/>
              <a:t>start</a:t>
            </a:r>
            <a:r>
              <a:rPr lang="de-DE" baseline="0" dirty="0" smtClean="0"/>
              <a:t> </a:t>
            </a:r>
            <a:r>
              <a:rPr lang="de-DE" baseline="0" dirty="0" err="1" smtClean="0"/>
              <a:t>are</a:t>
            </a:r>
            <a:r>
              <a:rPr lang="de-DE" baseline="0" dirty="0" smtClean="0"/>
              <a:t> </a:t>
            </a:r>
            <a:r>
              <a:rPr lang="de-DE" baseline="0" dirty="0" err="1" smtClean="0"/>
              <a:t>often</a:t>
            </a:r>
            <a:r>
              <a:rPr lang="de-DE" baseline="0" dirty="0" smtClean="0"/>
              <a:t> </a:t>
            </a:r>
            <a:r>
              <a:rPr lang="de-DE" baseline="0" dirty="0" err="1" smtClean="0"/>
              <a:t>delayed</a:t>
            </a:r>
            <a:r>
              <a:rPr lang="de-DE" baseline="0" dirty="0" smtClean="0"/>
              <a:t>. </a:t>
            </a:r>
            <a:r>
              <a:rPr lang="de-DE" baseline="0" dirty="0" err="1" smtClean="0"/>
              <a:t>Partly</a:t>
            </a:r>
            <a:r>
              <a:rPr lang="de-DE" baseline="0" dirty="0" smtClean="0"/>
              <a:t>, </a:t>
            </a:r>
            <a:r>
              <a:rPr lang="de-DE" baseline="0" dirty="0" err="1" smtClean="0"/>
              <a:t>projected</a:t>
            </a:r>
            <a:r>
              <a:rPr lang="de-DE" baseline="0" dirty="0" smtClean="0"/>
              <a:t> </a:t>
            </a:r>
            <a:r>
              <a:rPr lang="de-DE" baseline="0" dirty="0" err="1" smtClean="0"/>
              <a:t>new</a:t>
            </a:r>
            <a:r>
              <a:rPr lang="de-DE" baseline="0" dirty="0" smtClean="0"/>
              <a:t> </a:t>
            </a:r>
            <a:r>
              <a:rPr lang="de-DE" baseline="0" dirty="0" err="1" smtClean="0"/>
              <a:t>plants</a:t>
            </a:r>
            <a:r>
              <a:rPr lang="de-DE" baseline="0" dirty="0" smtClean="0"/>
              <a:t> will </a:t>
            </a:r>
            <a:r>
              <a:rPr lang="de-DE" baseline="0" dirty="0" err="1" smtClean="0"/>
              <a:t>already</a:t>
            </a:r>
            <a:r>
              <a:rPr lang="de-DE" baseline="0" dirty="0" smtClean="0"/>
              <a:t> </a:t>
            </a:r>
            <a:r>
              <a:rPr lang="de-DE" baseline="0" dirty="0" err="1" smtClean="0"/>
              <a:t>stopped</a:t>
            </a:r>
            <a:r>
              <a:rPr lang="de-DE" baseline="0" dirty="0" smtClean="0"/>
              <a:t> </a:t>
            </a:r>
            <a:r>
              <a:rPr lang="de-DE" baseline="0" dirty="0" err="1" smtClean="0"/>
              <a:t>during</a:t>
            </a:r>
            <a:r>
              <a:rPr lang="de-DE" baseline="0" dirty="0" smtClean="0"/>
              <a:t> </a:t>
            </a:r>
            <a:r>
              <a:rPr lang="de-DE" baseline="0" dirty="0" err="1" smtClean="0"/>
              <a:t>planning</a:t>
            </a:r>
            <a:r>
              <a:rPr lang="de-DE" baseline="0" dirty="0" smtClean="0"/>
              <a:t> </a:t>
            </a:r>
            <a:r>
              <a:rPr lang="de-DE" baseline="0" dirty="0" err="1" smtClean="0"/>
              <a:t>phase</a:t>
            </a:r>
            <a:r>
              <a:rPr lang="de-DE" baseline="0" dirty="0" smtClean="0"/>
              <a:t>. </a:t>
            </a:r>
            <a:r>
              <a:rPr lang="de-DE" baseline="0" dirty="0" err="1" smtClean="0"/>
              <a:t>Production</a:t>
            </a:r>
            <a:r>
              <a:rPr lang="de-DE" baseline="0" dirty="0" smtClean="0"/>
              <a:t> </a:t>
            </a:r>
            <a:r>
              <a:rPr lang="de-DE" baseline="0" dirty="0" err="1" smtClean="0"/>
              <a:t>increase</a:t>
            </a:r>
            <a:r>
              <a:rPr lang="de-DE" baseline="0" dirty="0" smtClean="0"/>
              <a:t> in </a:t>
            </a:r>
            <a:r>
              <a:rPr lang="de-DE" baseline="0" dirty="0" err="1" smtClean="0"/>
              <a:t>the</a:t>
            </a:r>
            <a:r>
              <a:rPr lang="de-DE" baseline="0" dirty="0" smtClean="0"/>
              <a:t> </a:t>
            </a:r>
            <a:r>
              <a:rPr lang="de-DE" baseline="0" dirty="0" err="1" smtClean="0"/>
              <a:t>table</a:t>
            </a:r>
            <a:r>
              <a:rPr lang="de-DE" baseline="0" dirty="0" smtClean="0"/>
              <a:t> </a:t>
            </a:r>
            <a:r>
              <a:rPr lang="de-DE" baseline="0" dirty="0" err="1" smtClean="0"/>
              <a:t>of</a:t>
            </a:r>
            <a:r>
              <a:rPr lang="de-DE" baseline="0" dirty="0" smtClean="0"/>
              <a:t> </a:t>
            </a:r>
            <a:r>
              <a:rPr lang="de-DE" baseline="0" dirty="0" err="1" smtClean="0"/>
              <a:t>previous</a:t>
            </a:r>
            <a:r>
              <a:rPr lang="de-DE" baseline="0" dirty="0" smtClean="0"/>
              <a:t> </a:t>
            </a:r>
            <a:r>
              <a:rPr lang="de-DE" baseline="0" dirty="0" err="1" smtClean="0"/>
              <a:t>page</a:t>
            </a:r>
            <a:r>
              <a:rPr lang="de-DE" baseline="0" dirty="0" smtClean="0"/>
              <a:t> </a:t>
            </a:r>
            <a:r>
              <a:rPr lang="de-DE" baseline="0" dirty="0" err="1" smtClean="0"/>
              <a:t>are</a:t>
            </a:r>
            <a:r>
              <a:rPr lang="de-DE" baseline="0" dirty="0" smtClean="0"/>
              <a:t> </a:t>
            </a:r>
            <a:r>
              <a:rPr lang="de-DE" baseline="0" dirty="0" err="1" smtClean="0"/>
              <a:t>therefore</a:t>
            </a:r>
            <a:r>
              <a:rPr lang="de-DE" baseline="0" dirty="0" smtClean="0"/>
              <a:t> </a:t>
            </a:r>
            <a:r>
              <a:rPr lang="de-DE" baseline="0" dirty="0" err="1" smtClean="0"/>
              <a:t>often</a:t>
            </a:r>
            <a:r>
              <a:rPr lang="de-DE" baseline="0" dirty="0" smtClean="0"/>
              <a:t> </a:t>
            </a:r>
            <a:r>
              <a:rPr lang="de-DE" baseline="0" dirty="0" err="1" smtClean="0"/>
              <a:t>too</a:t>
            </a:r>
            <a:r>
              <a:rPr lang="de-DE" baseline="0" dirty="0" smtClean="0"/>
              <a:t> high.</a:t>
            </a:r>
            <a:endParaRPr lang="de-DE" dirty="0" smtClean="0"/>
          </a:p>
          <a:p>
            <a:endParaRPr lang="de-DE" dirty="0" smtClean="0"/>
          </a:p>
          <a:p>
            <a:r>
              <a:rPr lang="de-DE" dirty="0" smtClean="0"/>
              <a:t>Even after </a:t>
            </a:r>
            <a:r>
              <a:rPr lang="de-DE" dirty="0" err="1" smtClean="0"/>
              <a:t>start</a:t>
            </a:r>
            <a:r>
              <a:rPr lang="de-DE" baseline="0" dirty="0" smtClean="0"/>
              <a:t> </a:t>
            </a:r>
            <a:r>
              <a:rPr lang="de-DE" baseline="0" dirty="0" err="1" smtClean="0"/>
              <a:t>of</a:t>
            </a:r>
            <a:r>
              <a:rPr lang="de-DE" baseline="0" dirty="0" smtClean="0"/>
              <a:t> </a:t>
            </a:r>
            <a:r>
              <a:rPr lang="de-DE" baseline="0" dirty="0" err="1" smtClean="0"/>
              <a:t>production</a:t>
            </a:r>
            <a:r>
              <a:rPr lang="de-DE" baseline="0" dirty="0" smtClean="0"/>
              <a:t>, </a:t>
            </a:r>
            <a:r>
              <a:rPr lang="de-DE" baseline="0" dirty="0" err="1" smtClean="0"/>
              <a:t>deliveries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delayed</a:t>
            </a:r>
            <a:r>
              <a:rPr lang="de-DE" baseline="0" dirty="0" smtClean="0"/>
              <a:t> due </a:t>
            </a:r>
            <a:r>
              <a:rPr lang="de-DE" baseline="0" dirty="0" err="1" smtClean="0"/>
              <a:t>to</a:t>
            </a:r>
            <a:r>
              <a:rPr lang="de-DE" baseline="0" dirty="0" smtClean="0"/>
              <a:t> </a:t>
            </a:r>
            <a:r>
              <a:rPr lang="de-DE" baseline="0" dirty="0" err="1" smtClean="0"/>
              <a:t>missing</a:t>
            </a:r>
            <a:r>
              <a:rPr lang="de-DE" baseline="0" dirty="0" smtClean="0"/>
              <a:t> </a:t>
            </a:r>
            <a:r>
              <a:rPr lang="de-DE" baseline="0" dirty="0" err="1" smtClean="0"/>
              <a:t>export</a:t>
            </a:r>
            <a:r>
              <a:rPr lang="de-DE" baseline="0" dirty="0" smtClean="0"/>
              <a:t> </a:t>
            </a:r>
            <a:r>
              <a:rPr lang="de-DE" baseline="0" dirty="0" err="1" smtClean="0"/>
              <a:t>licenses</a:t>
            </a:r>
            <a:r>
              <a:rPr lang="de-DE" baseline="0" dirty="0" smtClean="0"/>
              <a:t> </a:t>
            </a:r>
            <a:r>
              <a:rPr lang="de-DE" baseline="0" dirty="0" err="1" smtClean="0"/>
              <a:t>or</a:t>
            </a:r>
            <a:r>
              <a:rPr lang="de-DE" baseline="0" dirty="0" smtClean="0"/>
              <a:t> due </a:t>
            </a:r>
            <a:r>
              <a:rPr lang="de-DE" baseline="0" dirty="0" err="1" smtClean="0"/>
              <a:t>to</a:t>
            </a:r>
            <a:r>
              <a:rPr lang="de-DE" baseline="0" dirty="0" smtClean="0"/>
              <a:t> </a:t>
            </a:r>
            <a:r>
              <a:rPr lang="de-DE" baseline="0" dirty="0" err="1" smtClean="0"/>
              <a:t>bad</a:t>
            </a:r>
            <a:r>
              <a:rPr lang="de-DE" baseline="0" dirty="0" smtClean="0"/>
              <a:t> </a:t>
            </a:r>
            <a:r>
              <a:rPr lang="de-DE" baseline="0" dirty="0" err="1" smtClean="0"/>
              <a:t>infrastructure</a:t>
            </a:r>
            <a:r>
              <a:rPr lang="de-DE" baseline="0" dirty="0" smtClean="0"/>
              <a:t> (</a:t>
            </a:r>
            <a:r>
              <a:rPr lang="de-DE" baseline="0" dirty="0" err="1" smtClean="0"/>
              <a:t>see</a:t>
            </a:r>
            <a:r>
              <a:rPr lang="de-DE" baseline="0" dirty="0" smtClean="0"/>
              <a:t> </a:t>
            </a:r>
            <a:r>
              <a:rPr lang="de-DE" baseline="0" dirty="0" err="1" smtClean="0"/>
              <a:t>example</a:t>
            </a:r>
            <a:r>
              <a:rPr lang="de-DE" baseline="0" dirty="0" smtClean="0"/>
              <a:t> </a:t>
            </a:r>
            <a:r>
              <a:rPr lang="de-DE" baseline="0" dirty="0" err="1" smtClean="0"/>
              <a:t>Algeria</a:t>
            </a:r>
            <a:r>
              <a:rPr lang="de-DE" baseline="0" dirty="0" smtClean="0"/>
              <a:t>).</a:t>
            </a:r>
            <a:endParaRPr lang="de-DE" dirty="0" smtClean="0"/>
          </a:p>
          <a:p>
            <a:endParaRPr lang="de-DE" dirty="0" smtClean="0"/>
          </a:p>
          <a:p>
            <a:r>
              <a:rPr lang="de-DE" dirty="0" err="1" smtClean="0"/>
              <a:t>And</a:t>
            </a:r>
            <a:r>
              <a:rPr lang="de-DE" dirty="0" smtClean="0"/>
              <a:t> also an </a:t>
            </a:r>
            <a:r>
              <a:rPr lang="de-DE" dirty="0" err="1" smtClean="0"/>
              <a:t>unsufficient</a:t>
            </a:r>
            <a:r>
              <a:rPr lang="de-DE" dirty="0" smtClean="0"/>
              <a:t> gas </a:t>
            </a:r>
            <a:r>
              <a:rPr lang="de-DE" dirty="0" err="1" smtClean="0"/>
              <a:t>supply</a:t>
            </a:r>
            <a:r>
              <a:rPr lang="de-DE" baseline="0" dirty="0" smtClean="0"/>
              <a:t> </a:t>
            </a:r>
            <a:r>
              <a:rPr lang="de-DE" baseline="0" dirty="0" err="1" smtClean="0"/>
              <a:t>can</a:t>
            </a:r>
            <a:r>
              <a:rPr lang="de-DE" baseline="0" dirty="0" smtClean="0"/>
              <a:t> </a:t>
            </a:r>
            <a:r>
              <a:rPr lang="de-DE" baseline="0" dirty="0" err="1" smtClean="0"/>
              <a:t>result</a:t>
            </a:r>
            <a:r>
              <a:rPr lang="de-DE" baseline="0" dirty="0" smtClean="0"/>
              <a:t> in </a:t>
            </a:r>
            <a:r>
              <a:rPr lang="de-DE" baseline="0" dirty="0" err="1" smtClean="0"/>
              <a:t>low</a:t>
            </a:r>
            <a:r>
              <a:rPr lang="de-DE" baseline="0" dirty="0" smtClean="0"/>
              <a:t> </a:t>
            </a:r>
            <a:r>
              <a:rPr lang="de-DE" baseline="0" dirty="0" err="1" smtClean="0"/>
              <a:t>capacity</a:t>
            </a:r>
            <a:r>
              <a:rPr lang="de-DE" baseline="0" dirty="0" smtClean="0"/>
              <a:t> </a:t>
            </a:r>
            <a:r>
              <a:rPr lang="de-DE" baseline="0" dirty="0" err="1" smtClean="0"/>
              <a:t>utilization</a:t>
            </a:r>
            <a:r>
              <a:rPr lang="de-DE" baseline="0" dirty="0" smtClean="0"/>
              <a:t> (</a:t>
            </a:r>
            <a:r>
              <a:rPr lang="de-DE" baseline="0" dirty="0" err="1" smtClean="0"/>
              <a:t>see</a:t>
            </a:r>
            <a:r>
              <a:rPr lang="de-DE" baseline="0" dirty="0" smtClean="0"/>
              <a:t> </a:t>
            </a:r>
            <a:r>
              <a:rPr lang="de-DE" baseline="0" dirty="0" err="1" smtClean="0"/>
              <a:t>next</a:t>
            </a:r>
            <a:r>
              <a:rPr lang="de-DE" baseline="0" dirty="0" smtClean="0"/>
              <a:t> </a:t>
            </a:r>
            <a:r>
              <a:rPr lang="de-DE" baseline="0" dirty="0" err="1" smtClean="0"/>
              <a:t>page</a:t>
            </a:r>
            <a:r>
              <a:rPr lang="de-DE" baseline="0" dirty="0" smtClean="0"/>
              <a:t>).</a:t>
            </a:r>
            <a:endParaRPr lang="de-DE" dirty="0" smtClean="0"/>
          </a:p>
        </p:txBody>
      </p:sp>
      <p:sp>
        <p:nvSpPr>
          <p:cNvPr id="4" name="Slide Number Placeholder 3"/>
          <p:cNvSpPr>
            <a:spLocks noGrp="1"/>
          </p:cNvSpPr>
          <p:nvPr>
            <p:ph type="sldNum" sz="quarter" idx="5"/>
          </p:nvPr>
        </p:nvSpPr>
        <p:spPr/>
        <p:txBody>
          <a:bodyPr/>
          <a:lstStyle/>
          <a:p>
            <a:pPr>
              <a:defRPr/>
            </a:pPr>
            <a:fld id="{3677FB50-088D-42BE-BAC9-FFA23DF554FF}"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An </a:t>
            </a:r>
            <a:r>
              <a:rPr lang="de-DE" dirty="0" err="1" smtClean="0"/>
              <a:t>unsufficient</a:t>
            </a:r>
            <a:r>
              <a:rPr lang="de-DE" dirty="0" smtClean="0"/>
              <a:t> gas </a:t>
            </a:r>
            <a:r>
              <a:rPr lang="de-DE" dirty="0" err="1" smtClean="0"/>
              <a:t>supply</a:t>
            </a:r>
            <a:r>
              <a:rPr lang="de-DE" baseline="0" dirty="0" smtClean="0"/>
              <a:t> </a:t>
            </a:r>
            <a:r>
              <a:rPr lang="de-DE" baseline="0" dirty="0" err="1" smtClean="0"/>
              <a:t>can</a:t>
            </a:r>
            <a:r>
              <a:rPr lang="de-DE" baseline="0" dirty="0" smtClean="0"/>
              <a:t> </a:t>
            </a:r>
            <a:r>
              <a:rPr lang="de-DE" baseline="0" dirty="0" err="1" smtClean="0"/>
              <a:t>result</a:t>
            </a:r>
            <a:r>
              <a:rPr lang="de-DE" baseline="0" dirty="0" smtClean="0"/>
              <a:t> in </a:t>
            </a:r>
            <a:r>
              <a:rPr lang="de-DE" baseline="0" dirty="0" err="1" smtClean="0"/>
              <a:t>low</a:t>
            </a:r>
            <a:r>
              <a:rPr lang="de-DE" baseline="0" dirty="0" smtClean="0"/>
              <a:t> </a:t>
            </a:r>
            <a:r>
              <a:rPr lang="de-DE" baseline="0" dirty="0" err="1" smtClean="0"/>
              <a:t>capacity</a:t>
            </a:r>
            <a:r>
              <a:rPr lang="de-DE" baseline="0" dirty="0" smtClean="0"/>
              <a:t> </a:t>
            </a:r>
            <a:r>
              <a:rPr lang="de-DE" baseline="0" dirty="0" err="1" smtClean="0"/>
              <a:t>utilization</a:t>
            </a:r>
            <a:r>
              <a:rPr lang="de-DE" baseline="0" dirty="0" smtClean="0"/>
              <a:t> (Egypt, Ukraine).</a:t>
            </a:r>
            <a:endParaRPr lang="de-DE" dirty="0" smtClean="0"/>
          </a:p>
          <a:p>
            <a:endParaRPr lang="de-DE" dirty="0" smtClean="0"/>
          </a:p>
          <a:p>
            <a:r>
              <a:rPr lang="de-DE" dirty="0" err="1" smtClean="0"/>
              <a:t>Lybia</a:t>
            </a:r>
            <a:r>
              <a:rPr lang="de-DE" baseline="0" dirty="0" smtClean="0"/>
              <a:t> </a:t>
            </a:r>
            <a:r>
              <a:rPr lang="de-DE" baseline="0" dirty="0" err="1" smtClean="0"/>
              <a:t>is</a:t>
            </a:r>
            <a:r>
              <a:rPr lang="de-DE" baseline="0" dirty="0" smtClean="0"/>
              <a:t> not </a:t>
            </a:r>
            <a:r>
              <a:rPr lang="de-DE" baseline="0" dirty="0" err="1" smtClean="0"/>
              <a:t>producing</a:t>
            </a:r>
            <a:r>
              <a:rPr lang="de-DE" baseline="0" dirty="0" smtClean="0"/>
              <a:t> </a:t>
            </a:r>
            <a:r>
              <a:rPr lang="de-DE" baseline="0" dirty="0" err="1" smtClean="0"/>
              <a:t>because</a:t>
            </a:r>
            <a:r>
              <a:rPr lang="de-DE" baseline="0" dirty="0" smtClean="0"/>
              <a:t> </a:t>
            </a:r>
            <a:r>
              <a:rPr lang="de-DE" baseline="0" dirty="0" err="1" smtClean="0"/>
              <a:t>of</a:t>
            </a:r>
            <a:r>
              <a:rPr lang="de-DE" baseline="0" dirty="0" smtClean="0"/>
              <a:t> </a:t>
            </a:r>
            <a:r>
              <a:rPr lang="de-DE" baseline="0" dirty="0" err="1" smtClean="0"/>
              <a:t>political</a:t>
            </a:r>
            <a:r>
              <a:rPr lang="de-DE" baseline="0" dirty="0" smtClean="0"/>
              <a:t> </a:t>
            </a:r>
            <a:r>
              <a:rPr lang="de-DE" baseline="0" dirty="0" err="1" smtClean="0"/>
              <a:t>turmoils</a:t>
            </a:r>
            <a:r>
              <a:rPr lang="de-DE" baseline="0" dirty="0" smtClean="0"/>
              <a:t>.</a:t>
            </a:r>
            <a:endParaRPr lang="de-DE" dirty="0" smtClean="0"/>
          </a:p>
          <a:p>
            <a:endParaRPr lang="de-DE" dirty="0" smtClean="0"/>
          </a:p>
          <a:p>
            <a:r>
              <a:rPr lang="de-DE" baseline="0" dirty="0" err="1" smtClean="0"/>
              <a:t>Margins</a:t>
            </a:r>
            <a:r>
              <a:rPr lang="de-DE" baseline="0" dirty="0" smtClean="0"/>
              <a:t> </a:t>
            </a:r>
            <a:r>
              <a:rPr lang="de-DE" baseline="0" dirty="0" err="1" smtClean="0"/>
              <a:t>of</a:t>
            </a:r>
            <a:r>
              <a:rPr lang="de-DE" baseline="0" dirty="0" smtClean="0"/>
              <a:t> Chinese </a:t>
            </a:r>
            <a:r>
              <a:rPr lang="de-DE" baseline="0" dirty="0" err="1" smtClean="0"/>
              <a:t>producers</a:t>
            </a:r>
            <a:r>
              <a:rPr lang="de-DE" baseline="0" dirty="0" smtClean="0"/>
              <a:t> </a:t>
            </a:r>
            <a:r>
              <a:rPr lang="de-DE" baseline="0" dirty="0" err="1" smtClean="0"/>
              <a:t>have</a:t>
            </a:r>
            <a:r>
              <a:rPr lang="de-DE" baseline="0" dirty="0" smtClean="0"/>
              <a:t> </a:t>
            </a:r>
            <a:r>
              <a:rPr lang="de-DE" baseline="0" dirty="0" err="1" smtClean="0"/>
              <a:t>decreased</a:t>
            </a:r>
            <a:r>
              <a:rPr lang="de-DE" baseline="0" dirty="0" smtClean="0"/>
              <a:t>. </a:t>
            </a:r>
            <a:r>
              <a:rPr lang="de-DE" baseline="0" dirty="0" err="1" smtClean="0"/>
              <a:t>Those</a:t>
            </a:r>
            <a:r>
              <a:rPr lang="de-DE" baseline="0" dirty="0" smtClean="0"/>
              <a:t> </a:t>
            </a:r>
            <a:r>
              <a:rPr lang="de-DE" baseline="0" dirty="0" err="1" smtClean="0"/>
              <a:t>with</a:t>
            </a:r>
            <a:r>
              <a:rPr lang="de-DE" baseline="0" dirty="0" smtClean="0"/>
              <a:t> high </a:t>
            </a:r>
            <a:r>
              <a:rPr lang="de-DE" baseline="0" dirty="0" err="1" smtClean="0"/>
              <a:t>production</a:t>
            </a:r>
            <a:r>
              <a:rPr lang="de-DE" baseline="0" dirty="0" smtClean="0"/>
              <a:t> </a:t>
            </a:r>
            <a:r>
              <a:rPr lang="de-DE" baseline="0" dirty="0" err="1" smtClean="0"/>
              <a:t>cost</a:t>
            </a:r>
            <a:r>
              <a:rPr lang="de-DE" baseline="0" dirty="0" smtClean="0"/>
              <a:t> </a:t>
            </a:r>
            <a:r>
              <a:rPr lang="de-DE" baseline="0" dirty="0" err="1" smtClean="0"/>
              <a:t>have</a:t>
            </a:r>
            <a:r>
              <a:rPr lang="de-DE" baseline="0" dirty="0" smtClean="0"/>
              <a:t> </a:t>
            </a:r>
            <a:r>
              <a:rPr lang="de-DE" baseline="0" dirty="0" err="1" smtClean="0"/>
              <a:t>therefore</a:t>
            </a:r>
            <a:r>
              <a:rPr lang="de-DE" baseline="0" dirty="0" smtClean="0"/>
              <a:t> </a:t>
            </a:r>
            <a:r>
              <a:rPr lang="de-DE" baseline="0" dirty="0" err="1" smtClean="0"/>
              <a:t>shut</a:t>
            </a:r>
            <a:r>
              <a:rPr lang="de-DE" baseline="0" dirty="0" smtClean="0"/>
              <a:t> down </a:t>
            </a:r>
            <a:r>
              <a:rPr lang="de-DE" baseline="0" dirty="0" err="1" smtClean="0"/>
              <a:t>production</a:t>
            </a:r>
            <a:r>
              <a:rPr lang="de-DE" baseline="0" dirty="0" smtClean="0"/>
              <a:t> </a:t>
            </a:r>
            <a:r>
              <a:rPr lang="de-DE" baseline="0" dirty="0" err="1" smtClean="0"/>
              <a:t>temporarily</a:t>
            </a:r>
            <a:r>
              <a:rPr lang="de-DE" baseline="0" dirty="0" smtClean="0"/>
              <a:t>.</a:t>
            </a:r>
          </a:p>
          <a:p>
            <a:endParaRPr lang="de-DE" dirty="0" smtClean="0"/>
          </a:p>
          <a:p>
            <a:endParaRPr lang="de-DE" dirty="0" smtClean="0"/>
          </a:p>
        </p:txBody>
      </p:sp>
      <p:sp>
        <p:nvSpPr>
          <p:cNvPr id="4" name="Slide Number Placeholder 3"/>
          <p:cNvSpPr>
            <a:spLocks noGrp="1"/>
          </p:cNvSpPr>
          <p:nvPr>
            <p:ph type="sldNum" sz="quarter" idx="5"/>
          </p:nvPr>
        </p:nvSpPr>
        <p:spPr/>
        <p:txBody>
          <a:bodyPr/>
          <a:lstStyle/>
          <a:p>
            <a:pPr>
              <a:defRPr/>
            </a:pPr>
            <a:fld id="{3677FB50-088D-42BE-BAC9-FFA23DF554FF}"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fld id="{1EB92378-2109-45B5-A62C-942AD31CAE03}" type="slidenum">
              <a:rPr lang="en-US" smtClean="0"/>
              <a:pPr/>
              <a:t>26</a:t>
            </a:fld>
            <a:endParaRPr lang="en-US"/>
          </a:p>
        </p:txBody>
      </p:sp>
    </p:spTree>
    <p:extLst>
      <p:ext uri="{BB962C8B-B14F-4D97-AF65-F5344CB8AC3E}">
        <p14:creationId xmlns:p14="http://schemas.microsoft.com/office/powerpoint/2010/main" val="141194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dirty="0" smtClean="0"/>
              <a:t>Romania </a:t>
            </a:r>
            <a:r>
              <a:rPr lang="de-DE" dirty="0" err="1" smtClean="0"/>
              <a:t>has</a:t>
            </a:r>
            <a:r>
              <a:rPr lang="de-DE" dirty="0" smtClean="0"/>
              <a:t> </a:t>
            </a:r>
            <a:r>
              <a:rPr lang="de-DE" dirty="0" err="1" smtClean="0"/>
              <a:t>the</a:t>
            </a:r>
            <a:r>
              <a:rPr lang="de-DE" dirty="0" smtClean="0"/>
              <a:t> </a:t>
            </a:r>
            <a:r>
              <a:rPr lang="de-DE" dirty="0" err="1" smtClean="0"/>
              <a:t>largest</a:t>
            </a:r>
            <a:r>
              <a:rPr lang="de-DE" dirty="0" smtClean="0"/>
              <a:t> </a:t>
            </a:r>
            <a:r>
              <a:rPr lang="de-DE" dirty="0" err="1" smtClean="0"/>
              <a:t>production</a:t>
            </a:r>
            <a:r>
              <a:rPr lang="de-DE" dirty="0" smtClean="0"/>
              <a:t> </a:t>
            </a:r>
            <a:r>
              <a:rPr lang="de-DE" dirty="0" err="1" smtClean="0"/>
              <a:t>capacity</a:t>
            </a:r>
            <a:r>
              <a:rPr lang="de-DE" dirty="0" smtClean="0"/>
              <a:t> </a:t>
            </a:r>
            <a:r>
              <a:rPr lang="de-DE" dirty="0" err="1" smtClean="0"/>
              <a:t>of</a:t>
            </a:r>
            <a:r>
              <a:rPr lang="de-DE" dirty="0" smtClean="0"/>
              <a:t> all South East European countries.</a:t>
            </a:r>
            <a:r>
              <a:rPr lang="de-DE" baseline="0" dirty="0" smtClean="0"/>
              <a:t> </a:t>
            </a:r>
            <a:r>
              <a:rPr lang="de-DE" baseline="0" dirty="0" err="1" smtClean="0"/>
              <a:t>Usually</a:t>
            </a:r>
            <a:r>
              <a:rPr lang="de-DE" baseline="0" dirty="0" smtClean="0"/>
              <a:t>, 2/3 </a:t>
            </a:r>
            <a:r>
              <a:rPr lang="de-DE" baseline="0" dirty="0" err="1" smtClean="0"/>
              <a:t>to</a:t>
            </a:r>
            <a:r>
              <a:rPr lang="de-DE" baseline="0" dirty="0" smtClean="0"/>
              <a:t> ¾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production</a:t>
            </a:r>
            <a:r>
              <a:rPr lang="de-DE" baseline="0" dirty="0" smtClean="0"/>
              <a:t> was </a:t>
            </a:r>
            <a:r>
              <a:rPr lang="de-DE" baseline="0" dirty="0" err="1" smtClean="0"/>
              <a:t>exported</a:t>
            </a:r>
            <a:r>
              <a:rPr lang="de-DE" baseline="0" dirty="0" smtClean="0"/>
              <a:t>.</a:t>
            </a:r>
          </a:p>
          <a:p>
            <a:endParaRPr lang="de-DE" baseline="0" dirty="0" smtClean="0"/>
          </a:p>
          <a:p>
            <a:r>
              <a:rPr lang="de-DE" baseline="0" dirty="0" smtClean="0"/>
              <a:t>But Romania </a:t>
            </a:r>
            <a:r>
              <a:rPr lang="de-DE" baseline="0" dirty="0" err="1" smtClean="0"/>
              <a:t>is</a:t>
            </a:r>
            <a:r>
              <a:rPr lang="de-DE" baseline="0" dirty="0" smtClean="0"/>
              <a:t> also </a:t>
            </a:r>
            <a:r>
              <a:rPr lang="de-DE" baseline="0" dirty="0" err="1" smtClean="0"/>
              <a:t>the</a:t>
            </a:r>
            <a:r>
              <a:rPr lang="de-DE" baseline="0" dirty="0" smtClean="0"/>
              <a:t> 6th </a:t>
            </a:r>
            <a:r>
              <a:rPr lang="de-DE" baseline="0" dirty="0" err="1" smtClean="0"/>
              <a:t>largest</a:t>
            </a:r>
            <a:r>
              <a:rPr lang="de-DE" baseline="0" dirty="0" smtClean="0"/>
              <a:t> </a:t>
            </a:r>
            <a:r>
              <a:rPr lang="de-DE" baseline="0" dirty="0" err="1" smtClean="0"/>
              <a:t>agricultural</a:t>
            </a:r>
            <a:r>
              <a:rPr lang="de-DE" baseline="0" dirty="0" smtClean="0"/>
              <a:t> </a:t>
            </a:r>
            <a:r>
              <a:rPr lang="de-DE" baseline="0" dirty="0" err="1" smtClean="0"/>
              <a:t>country</a:t>
            </a:r>
            <a:r>
              <a:rPr lang="de-DE" baseline="0" dirty="0" smtClean="0"/>
              <a:t> </a:t>
            </a:r>
            <a:r>
              <a:rPr lang="de-DE" baseline="0" dirty="0" err="1" smtClean="0"/>
              <a:t>within</a:t>
            </a:r>
            <a:r>
              <a:rPr lang="de-DE" baseline="0" dirty="0" smtClean="0"/>
              <a:t> EU </a:t>
            </a:r>
            <a:r>
              <a:rPr lang="de-DE" baseline="0" dirty="0" err="1" smtClean="0"/>
              <a:t>and</a:t>
            </a:r>
            <a:r>
              <a:rPr lang="de-DE" baseline="0" dirty="0" smtClean="0"/>
              <a:t> </a:t>
            </a:r>
            <a:r>
              <a:rPr lang="de-DE" baseline="0" dirty="0" err="1" smtClean="0"/>
              <a:t>domestic</a:t>
            </a:r>
            <a:r>
              <a:rPr lang="de-DE" baseline="0" dirty="0" smtClean="0"/>
              <a:t> </a:t>
            </a:r>
            <a:r>
              <a:rPr lang="de-DE" baseline="0" dirty="0" err="1" smtClean="0"/>
              <a:t>demand</a:t>
            </a:r>
            <a:r>
              <a:rPr lang="de-DE" baseline="0" dirty="0" smtClean="0"/>
              <a:t> </a:t>
            </a:r>
            <a:r>
              <a:rPr lang="de-DE" baseline="0" dirty="0" err="1" smtClean="0"/>
              <a:t>of</a:t>
            </a:r>
            <a:r>
              <a:rPr lang="de-DE" baseline="0" dirty="0" smtClean="0"/>
              <a:t> </a:t>
            </a:r>
            <a:r>
              <a:rPr lang="de-DE" baseline="0" dirty="0" err="1" smtClean="0"/>
              <a:t>nitrogen</a:t>
            </a:r>
            <a:r>
              <a:rPr lang="de-DE" baseline="0" dirty="0" smtClean="0"/>
              <a:t> </a:t>
            </a:r>
            <a:r>
              <a:rPr lang="de-DE" baseline="0" dirty="0" err="1" smtClean="0"/>
              <a:t>fertilizers</a:t>
            </a:r>
            <a:r>
              <a:rPr lang="de-DE" baseline="0" dirty="0" smtClean="0"/>
              <a:t> </a:t>
            </a:r>
            <a:r>
              <a:rPr lang="de-DE" baseline="0" dirty="0" err="1" smtClean="0"/>
              <a:t>is</a:t>
            </a:r>
            <a:r>
              <a:rPr lang="de-DE" baseline="0" dirty="0" smtClean="0"/>
              <a:t> </a:t>
            </a:r>
            <a:r>
              <a:rPr lang="de-DE" baseline="0" dirty="0" err="1" smtClean="0"/>
              <a:t>growing</a:t>
            </a:r>
            <a:r>
              <a:rPr lang="de-DE" baseline="0" dirty="0" smtClean="0"/>
              <a:t>.</a:t>
            </a:r>
            <a:endParaRPr lang="de-DE" dirty="0" smtClean="0"/>
          </a:p>
          <a:p>
            <a:endParaRPr lang="de-DE" dirty="0" smtClean="0"/>
          </a:p>
        </p:txBody>
      </p:sp>
      <p:sp>
        <p:nvSpPr>
          <p:cNvPr id="4" name="Slide Number Placeholder 3"/>
          <p:cNvSpPr>
            <a:spLocks noGrp="1"/>
          </p:cNvSpPr>
          <p:nvPr>
            <p:ph type="sldNum" sz="quarter" idx="5"/>
          </p:nvPr>
        </p:nvSpPr>
        <p:spPr/>
        <p:txBody>
          <a:bodyPr/>
          <a:lstStyle/>
          <a:p>
            <a:pPr>
              <a:defRPr/>
            </a:pPr>
            <a:fld id="{DFBFEF48-BA66-421C-9D8F-67BC8407176D}"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DAP </a:t>
            </a:r>
            <a:r>
              <a:rPr lang="de-DE" dirty="0" err="1" smtClean="0"/>
              <a:t>prices</a:t>
            </a:r>
            <a:r>
              <a:rPr lang="de-DE" dirty="0" smtClean="0"/>
              <a:t> </a:t>
            </a:r>
            <a:r>
              <a:rPr lang="de-DE" dirty="0" err="1" smtClean="0"/>
              <a:t>decreased</a:t>
            </a:r>
            <a:r>
              <a:rPr lang="de-DE" dirty="0" smtClean="0"/>
              <a:t> in 2013 </a:t>
            </a:r>
            <a:r>
              <a:rPr lang="de-DE" dirty="0" err="1" smtClean="0"/>
              <a:t>because</a:t>
            </a:r>
            <a:r>
              <a:rPr lang="de-DE" dirty="0" smtClean="0"/>
              <a:t> </a:t>
            </a:r>
            <a:r>
              <a:rPr lang="de-DE" dirty="0" err="1" smtClean="0"/>
              <a:t>of</a:t>
            </a:r>
            <a:r>
              <a:rPr lang="de-DE" dirty="0" smtClean="0"/>
              <a:t> </a:t>
            </a:r>
            <a:r>
              <a:rPr lang="de-DE" dirty="0" err="1" smtClean="0"/>
              <a:t>the</a:t>
            </a:r>
            <a:r>
              <a:rPr lang="de-DE" dirty="0" smtClean="0"/>
              <a:t> </a:t>
            </a:r>
            <a:r>
              <a:rPr lang="de-DE" dirty="0" err="1" smtClean="0"/>
              <a:t>lower</a:t>
            </a:r>
            <a:r>
              <a:rPr lang="de-DE" dirty="0" smtClean="0"/>
              <a:t> </a:t>
            </a:r>
            <a:r>
              <a:rPr lang="de-DE" dirty="0" err="1" smtClean="0"/>
              <a:t>demand</a:t>
            </a:r>
            <a:r>
              <a:rPr lang="de-DE" dirty="0" smtClean="0"/>
              <a:t> in </a:t>
            </a:r>
            <a:r>
              <a:rPr lang="de-DE" dirty="0" err="1" smtClean="0"/>
              <a:t>India</a:t>
            </a:r>
            <a:r>
              <a:rPr lang="de-DE" dirty="0" smtClean="0"/>
              <a:t>. This </a:t>
            </a:r>
            <a:r>
              <a:rPr lang="de-DE" dirty="0" err="1" smtClean="0"/>
              <a:t>resulted</a:t>
            </a:r>
            <a:r>
              <a:rPr lang="de-DE" dirty="0" smtClean="0"/>
              <a:t> in an </a:t>
            </a:r>
            <a:r>
              <a:rPr lang="de-DE" dirty="0" err="1" smtClean="0"/>
              <a:t>over-supply</a:t>
            </a:r>
            <a:r>
              <a:rPr lang="de-DE" dirty="0" smtClean="0"/>
              <a:t> on </a:t>
            </a:r>
            <a:r>
              <a:rPr lang="de-DE" dirty="0" err="1" smtClean="0"/>
              <a:t>the</a:t>
            </a:r>
            <a:r>
              <a:rPr lang="de-DE" dirty="0" smtClean="0"/>
              <a:t> </a:t>
            </a:r>
            <a:r>
              <a:rPr lang="de-DE" dirty="0" err="1" smtClean="0"/>
              <a:t>world</a:t>
            </a:r>
            <a:r>
              <a:rPr lang="de-DE" dirty="0" smtClean="0"/>
              <a:t> </a:t>
            </a:r>
            <a:r>
              <a:rPr lang="de-DE" dirty="0" err="1" smtClean="0"/>
              <a:t>market</a:t>
            </a:r>
            <a:r>
              <a:rPr lang="de-DE" dirty="0" smtClean="0"/>
              <a:t>. But </a:t>
            </a:r>
            <a:r>
              <a:rPr lang="de-DE" dirty="0" err="1" smtClean="0"/>
              <a:t>similar</a:t>
            </a:r>
            <a:r>
              <a:rPr lang="de-DE" dirty="0" smtClean="0"/>
              <a:t> </a:t>
            </a:r>
            <a:r>
              <a:rPr lang="de-DE" dirty="0" err="1" smtClean="0"/>
              <a:t>to</a:t>
            </a:r>
            <a:r>
              <a:rPr lang="de-DE" dirty="0" smtClean="0"/>
              <a:t> </a:t>
            </a:r>
            <a:r>
              <a:rPr lang="de-DE" dirty="0" err="1" smtClean="0"/>
              <a:t>nitrogen</a:t>
            </a:r>
            <a:r>
              <a:rPr lang="de-DE" dirty="0" smtClean="0"/>
              <a:t>, </a:t>
            </a:r>
            <a:r>
              <a:rPr lang="de-DE" dirty="0" err="1" smtClean="0"/>
              <a:t>the</a:t>
            </a:r>
            <a:r>
              <a:rPr lang="de-DE" dirty="0" smtClean="0"/>
              <a:t> </a:t>
            </a:r>
            <a:r>
              <a:rPr lang="de-DE" dirty="0" err="1" smtClean="0"/>
              <a:t>market</a:t>
            </a:r>
            <a:r>
              <a:rPr lang="de-DE" dirty="0" smtClean="0"/>
              <a:t> </a:t>
            </a:r>
            <a:r>
              <a:rPr lang="de-DE" dirty="0" err="1" smtClean="0"/>
              <a:t>is</a:t>
            </a:r>
            <a:r>
              <a:rPr lang="de-DE" dirty="0" smtClean="0"/>
              <a:t> </a:t>
            </a:r>
            <a:r>
              <a:rPr lang="de-DE" dirty="0" err="1" smtClean="0"/>
              <a:t>balanced</a:t>
            </a:r>
            <a:r>
              <a:rPr lang="de-DE" dirty="0" smtClean="0"/>
              <a:t> </a:t>
            </a:r>
            <a:r>
              <a:rPr lang="de-DE" dirty="0" err="1" smtClean="0"/>
              <a:t>again</a:t>
            </a:r>
            <a:r>
              <a:rPr lang="de-DE" dirty="0" smtClean="0"/>
              <a:t>. </a:t>
            </a:r>
            <a:r>
              <a:rPr lang="de-DE" dirty="0" err="1" smtClean="0"/>
              <a:t>India</a:t>
            </a:r>
            <a:r>
              <a:rPr lang="de-DE" dirty="0" smtClean="0"/>
              <a:t> </a:t>
            </a:r>
            <a:r>
              <a:rPr lang="de-DE" dirty="0" err="1" smtClean="0"/>
              <a:t>imports</a:t>
            </a:r>
            <a:r>
              <a:rPr lang="de-DE" baseline="0" dirty="0" smtClean="0"/>
              <a:t> large </a:t>
            </a:r>
            <a:r>
              <a:rPr lang="de-DE" baseline="0" dirty="0" err="1" smtClean="0"/>
              <a:t>volumes</a:t>
            </a:r>
            <a:r>
              <a:rPr lang="de-DE" baseline="0" dirty="0" smtClean="0"/>
              <a:t> </a:t>
            </a:r>
            <a:r>
              <a:rPr lang="de-DE" baseline="0" dirty="0" err="1" smtClean="0"/>
              <a:t>of</a:t>
            </a:r>
            <a:r>
              <a:rPr lang="de-DE" baseline="0" dirty="0" smtClean="0"/>
              <a:t> </a:t>
            </a:r>
            <a:r>
              <a:rPr lang="de-DE" baseline="0" dirty="0" err="1" smtClean="0"/>
              <a:t>urea</a:t>
            </a:r>
            <a:r>
              <a:rPr lang="de-DE" baseline="0" dirty="0" smtClean="0"/>
              <a:t>, DAP </a:t>
            </a:r>
            <a:r>
              <a:rPr lang="de-DE" baseline="0" dirty="0" err="1" smtClean="0"/>
              <a:t>and</a:t>
            </a:r>
            <a:r>
              <a:rPr lang="de-DE" baseline="0" dirty="0" smtClean="0"/>
              <a:t> </a:t>
            </a:r>
            <a:r>
              <a:rPr lang="de-DE" baseline="0" dirty="0" err="1" smtClean="0"/>
              <a:t>Potash</a:t>
            </a:r>
            <a:r>
              <a:rPr lang="de-DE" baseline="0" dirty="0" smtClean="0"/>
              <a:t>. </a:t>
            </a:r>
            <a:r>
              <a:rPr lang="de-DE" baseline="0" dirty="0" err="1" smtClean="0"/>
              <a:t>Changes</a:t>
            </a:r>
            <a:r>
              <a:rPr lang="de-DE" baseline="0" dirty="0" smtClean="0"/>
              <a:t> </a:t>
            </a:r>
            <a:r>
              <a:rPr lang="de-DE" baseline="0" dirty="0" err="1" smtClean="0"/>
              <a:t>of</a:t>
            </a:r>
            <a:r>
              <a:rPr lang="de-DE" baseline="0" dirty="0" smtClean="0"/>
              <a:t> Indian </a:t>
            </a:r>
            <a:r>
              <a:rPr lang="de-DE" baseline="0" dirty="0" err="1" smtClean="0"/>
              <a:t>demand</a:t>
            </a:r>
            <a:r>
              <a:rPr lang="de-DE" baseline="0" dirty="0" smtClean="0"/>
              <a:t> </a:t>
            </a:r>
            <a:r>
              <a:rPr lang="de-DE" baseline="0" dirty="0" err="1" smtClean="0"/>
              <a:t>influence</a:t>
            </a:r>
            <a:r>
              <a:rPr lang="de-DE" baseline="0" dirty="0" smtClean="0"/>
              <a:t> </a:t>
            </a:r>
            <a:r>
              <a:rPr lang="de-DE" baseline="0" dirty="0" err="1" smtClean="0"/>
              <a:t>directly</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market</a:t>
            </a:r>
            <a:r>
              <a:rPr lang="de-DE" baseline="0" dirty="0" smtClean="0"/>
              <a:t>. The </a:t>
            </a:r>
            <a:r>
              <a:rPr lang="de-DE" baseline="0" dirty="0" err="1" smtClean="0"/>
              <a:t>reductions</a:t>
            </a:r>
            <a:r>
              <a:rPr lang="de-DE" baseline="0" dirty="0" smtClean="0"/>
              <a:t> </a:t>
            </a:r>
            <a:r>
              <a:rPr lang="de-DE" baseline="0" dirty="0" err="1" smtClean="0"/>
              <a:t>of</a:t>
            </a:r>
            <a:r>
              <a:rPr lang="de-DE" baseline="0" dirty="0" smtClean="0"/>
              <a:t> </a:t>
            </a:r>
            <a:r>
              <a:rPr lang="de-DE" baseline="0" dirty="0" err="1" smtClean="0"/>
              <a:t>subsidies</a:t>
            </a:r>
            <a:r>
              <a:rPr lang="de-DE" baseline="0" dirty="0" smtClean="0"/>
              <a:t> </a:t>
            </a:r>
            <a:r>
              <a:rPr lang="de-DE" baseline="0" dirty="0" err="1" smtClean="0"/>
              <a:t>for</a:t>
            </a:r>
            <a:r>
              <a:rPr lang="de-DE" baseline="0" dirty="0" smtClean="0"/>
              <a:t> P </a:t>
            </a:r>
            <a:r>
              <a:rPr lang="de-DE" baseline="0" dirty="0" err="1" smtClean="0"/>
              <a:t>and</a:t>
            </a:r>
            <a:r>
              <a:rPr lang="de-DE" baseline="0" dirty="0" smtClean="0"/>
              <a:t> K </a:t>
            </a:r>
            <a:r>
              <a:rPr lang="de-DE" baseline="0" dirty="0" err="1" smtClean="0"/>
              <a:t>fertilizers</a:t>
            </a:r>
            <a:r>
              <a:rPr lang="de-DE" baseline="0" dirty="0" smtClean="0"/>
              <a:t> </a:t>
            </a:r>
            <a:r>
              <a:rPr lang="de-DE" baseline="0" dirty="0" err="1" smtClean="0"/>
              <a:t>are</a:t>
            </a:r>
            <a:r>
              <a:rPr lang="de-DE" baseline="0" dirty="0" smtClean="0"/>
              <a:t> a </a:t>
            </a:r>
            <a:r>
              <a:rPr lang="de-DE" baseline="0" dirty="0" err="1" smtClean="0"/>
              <a:t>good</a:t>
            </a:r>
            <a:r>
              <a:rPr lang="de-DE" baseline="0" dirty="0" smtClean="0"/>
              <a:t> </a:t>
            </a:r>
            <a:r>
              <a:rPr lang="de-DE" baseline="0" dirty="0" err="1" smtClean="0"/>
              <a:t>example</a:t>
            </a:r>
            <a:r>
              <a:rPr lang="de-DE" baseline="0" dirty="0" smtClean="0"/>
              <a:t> </a:t>
            </a:r>
            <a:r>
              <a:rPr lang="de-DE" baseline="0" dirty="0" err="1" smtClean="0"/>
              <a:t>or</a:t>
            </a:r>
            <a:r>
              <a:rPr lang="de-DE" baseline="0" dirty="0" smtClean="0"/>
              <a:t> </a:t>
            </a:r>
            <a:r>
              <a:rPr lang="de-DE" baseline="0" dirty="0" err="1" smtClean="0"/>
              <a:t>when</a:t>
            </a:r>
            <a:r>
              <a:rPr lang="de-DE" baseline="0" dirty="0" smtClean="0"/>
              <a:t> </a:t>
            </a:r>
            <a:r>
              <a:rPr lang="de-DE" baseline="0" dirty="0" err="1" smtClean="0"/>
              <a:t>India</a:t>
            </a:r>
            <a:r>
              <a:rPr lang="de-DE" baseline="0" dirty="0" smtClean="0"/>
              <a:t> </a:t>
            </a:r>
            <a:r>
              <a:rPr lang="de-DE" baseline="0" dirty="0" err="1" smtClean="0"/>
              <a:t>is</a:t>
            </a:r>
            <a:r>
              <a:rPr lang="de-DE" baseline="0" dirty="0" smtClean="0"/>
              <a:t> </a:t>
            </a:r>
            <a:r>
              <a:rPr lang="de-DE" baseline="0" dirty="0" err="1" smtClean="0"/>
              <a:t>buying</a:t>
            </a:r>
            <a:r>
              <a:rPr lang="de-DE" baseline="0" dirty="0" smtClean="0"/>
              <a:t> large </a:t>
            </a:r>
            <a:r>
              <a:rPr lang="de-DE" baseline="0" dirty="0" err="1" smtClean="0"/>
              <a:t>volumes</a:t>
            </a:r>
            <a:r>
              <a:rPr lang="de-DE" baseline="0" dirty="0" smtClean="0"/>
              <a:t> on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market</a:t>
            </a:r>
            <a:r>
              <a:rPr lang="de-DE" baseline="0" dirty="0" smtClean="0"/>
              <a:t>.</a:t>
            </a:r>
            <a:endParaRPr lang="de-DE" dirty="0" smtClean="0"/>
          </a:p>
          <a:p>
            <a:endParaRPr lang="de-DE" dirty="0" smtClean="0"/>
          </a:p>
          <a:p>
            <a:endParaRPr lang="de-DE" dirty="0" smtClean="0"/>
          </a:p>
          <a:p>
            <a:endParaRPr lang="de-DE" dirty="0" smtClean="0"/>
          </a:p>
        </p:txBody>
      </p:sp>
      <p:sp>
        <p:nvSpPr>
          <p:cNvPr id="4" name="Slide Number Placeholder 3"/>
          <p:cNvSpPr>
            <a:spLocks noGrp="1"/>
          </p:cNvSpPr>
          <p:nvPr>
            <p:ph type="sldNum" sz="quarter" idx="5"/>
          </p:nvPr>
        </p:nvSpPr>
        <p:spPr/>
        <p:txBody>
          <a:bodyPr/>
          <a:lstStyle/>
          <a:p>
            <a:pPr>
              <a:defRPr/>
            </a:pPr>
            <a:fld id="{4302FE4D-7ABE-48B5-8B32-C3C30EA9582F}"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de-DE" dirty="0" err="1" smtClean="0"/>
              <a:t>Potash</a:t>
            </a:r>
            <a:r>
              <a:rPr lang="de-DE" dirty="0" smtClean="0"/>
              <a:t> </a:t>
            </a:r>
            <a:r>
              <a:rPr lang="de-DE" dirty="0" err="1" smtClean="0"/>
              <a:t>prices</a:t>
            </a:r>
            <a:r>
              <a:rPr lang="de-DE" dirty="0" smtClean="0"/>
              <a:t> </a:t>
            </a:r>
            <a:r>
              <a:rPr lang="de-DE" dirty="0" err="1" smtClean="0"/>
              <a:t>were</a:t>
            </a:r>
            <a:r>
              <a:rPr lang="de-DE" dirty="0" smtClean="0"/>
              <a:t> </a:t>
            </a:r>
            <a:r>
              <a:rPr lang="de-DE" dirty="0" err="1" smtClean="0"/>
              <a:t>under</a:t>
            </a:r>
            <a:r>
              <a:rPr lang="de-DE" dirty="0" smtClean="0"/>
              <a:t> </a:t>
            </a:r>
            <a:r>
              <a:rPr lang="de-DE" dirty="0" err="1" smtClean="0"/>
              <a:t>pressure</a:t>
            </a:r>
            <a:r>
              <a:rPr lang="de-DE" dirty="0" smtClean="0"/>
              <a:t>, </a:t>
            </a:r>
            <a:r>
              <a:rPr lang="de-DE" dirty="0" err="1" smtClean="0"/>
              <a:t>starting</a:t>
            </a:r>
            <a:r>
              <a:rPr lang="de-DE" dirty="0" smtClean="0"/>
              <a:t> </a:t>
            </a:r>
            <a:r>
              <a:rPr lang="de-DE" dirty="0" err="1" smtClean="0"/>
              <a:t>with</a:t>
            </a:r>
            <a:r>
              <a:rPr lang="de-DE" dirty="0" smtClean="0"/>
              <a:t> </a:t>
            </a:r>
            <a:r>
              <a:rPr lang="de-DE" dirty="0" err="1" smtClean="0"/>
              <a:t>the</a:t>
            </a:r>
            <a:r>
              <a:rPr lang="de-DE" dirty="0" smtClean="0"/>
              <a:t> </a:t>
            </a:r>
            <a:r>
              <a:rPr lang="de-DE" dirty="0" err="1" smtClean="0"/>
              <a:t>conflict</a:t>
            </a:r>
            <a:r>
              <a:rPr lang="de-DE" dirty="0" smtClean="0"/>
              <a:t> </a:t>
            </a:r>
            <a:r>
              <a:rPr lang="de-DE" dirty="0" err="1" smtClean="0"/>
              <a:t>between</a:t>
            </a:r>
            <a:r>
              <a:rPr lang="de-DE" dirty="0" smtClean="0"/>
              <a:t> Belarus </a:t>
            </a:r>
            <a:r>
              <a:rPr lang="de-DE" dirty="0" err="1" smtClean="0"/>
              <a:t>and</a:t>
            </a:r>
            <a:r>
              <a:rPr lang="de-DE" dirty="0" smtClean="0"/>
              <a:t> </a:t>
            </a:r>
            <a:r>
              <a:rPr lang="de-DE" dirty="0" err="1" smtClean="0"/>
              <a:t>Russia</a:t>
            </a:r>
            <a:r>
              <a:rPr lang="de-DE" dirty="0" smtClean="0"/>
              <a:t> (</a:t>
            </a:r>
            <a:r>
              <a:rPr lang="de-DE" dirty="0" err="1" smtClean="0"/>
              <a:t>see</a:t>
            </a:r>
            <a:r>
              <a:rPr lang="de-DE" dirty="0" smtClean="0"/>
              <a:t> </a:t>
            </a:r>
            <a:r>
              <a:rPr lang="de-DE" dirty="0" err="1" smtClean="0"/>
              <a:t>next</a:t>
            </a:r>
            <a:r>
              <a:rPr lang="de-DE" dirty="0" smtClean="0"/>
              <a:t> </a:t>
            </a:r>
            <a:r>
              <a:rPr lang="de-DE" dirty="0" err="1" smtClean="0"/>
              <a:t>page</a:t>
            </a:r>
            <a:r>
              <a:rPr lang="de-DE" dirty="0" smtClean="0"/>
              <a:t>).</a:t>
            </a:r>
          </a:p>
          <a:p>
            <a:r>
              <a:rPr lang="de-DE" sz="1200" b="1" dirty="0" smtClean="0"/>
              <a:t>End </a:t>
            </a:r>
            <a:r>
              <a:rPr lang="de-DE" sz="1200" b="1" dirty="0" err="1" smtClean="0"/>
              <a:t>of</a:t>
            </a:r>
            <a:r>
              <a:rPr lang="de-DE" sz="1200" b="1" dirty="0" smtClean="0"/>
              <a:t> </a:t>
            </a:r>
            <a:r>
              <a:rPr lang="de-DE" sz="1200" b="1" dirty="0" err="1" smtClean="0"/>
              <a:t>July</a:t>
            </a:r>
            <a:r>
              <a:rPr lang="de-DE" sz="1200" b="1" dirty="0" smtClean="0"/>
              <a:t>: </a:t>
            </a:r>
            <a:r>
              <a:rPr lang="de-DE" sz="1200" dirty="0" smtClean="0"/>
              <a:t>Termination </a:t>
            </a:r>
            <a:r>
              <a:rPr lang="de-DE" sz="1200" dirty="0" err="1" smtClean="0"/>
              <a:t>of</a:t>
            </a:r>
            <a:r>
              <a:rPr lang="de-DE" sz="1200" dirty="0" smtClean="0"/>
              <a:t> </a:t>
            </a:r>
            <a:r>
              <a:rPr lang="de-DE" sz="1200" dirty="0" err="1" smtClean="0"/>
              <a:t>the</a:t>
            </a:r>
            <a:r>
              <a:rPr lang="de-DE" sz="1200" dirty="0" smtClean="0"/>
              <a:t> </a:t>
            </a:r>
            <a:r>
              <a:rPr lang="de-DE" sz="1200" dirty="0" err="1" smtClean="0"/>
              <a:t>russian-belarussian</a:t>
            </a:r>
            <a:r>
              <a:rPr lang="de-DE" sz="1200" dirty="0" smtClean="0"/>
              <a:t> </a:t>
            </a:r>
            <a:r>
              <a:rPr lang="de-DE" sz="1200" dirty="0" err="1" smtClean="0"/>
              <a:t>export</a:t>
            </a:r>
            <a:r>
              <a:rPr lang="de-DE" sz="1200" dirty="0" smtClean="0"/>
              <a:t> </a:t>
            </a:r>
            <a:r>
              <a:rPr lang="de-DE" sz="1200" dirty="0" err="1" smtClean="0"/>
              <a:t>syndicate</a:t>
            </a:r>
            <a:r>
              <a:rPr lang="de-DE" sz="1200" dirty="0" smtClean="0"/>
              <a:t> BPC </a:t>
            </a:r>
            <a:r>
              <a:rPr lang="de-DE" sz="1200" dirty="0" err="1" smtClean="0"/>
              <a:t>by</a:t>
            </a:r>
            <a:r>
              <a:rPr lang="de-DE" sz="1200" dirty="0" smtClean="0"/>
              <a:t> </a:t>
            </a:r>
            <a:r>
              <a:rPr lang="de-DE" sz="1200" dirty="0" err="1" smtClean="0"/>
              <a:t>the</a:t>
            </a:r>
            <a:r>
              <a:rPr lang="de-DE" sz="1200" dirty="0" smtClean="0"/>
              <a:t> </a:t>
            </a:r>
            <a:r>
              <a:rPr lang="de-DE" sz="1200" dirty="0" err="1" smtClean="0"/>
              <a:t>russian</a:t>
            </a:r>
            <a:r>
              <a:rPr lang="de-DE" sz="1200" dirty="0" smtClean="0"/>
              <a:t> </a:t>
            </a:r>
            <a:r>
              <a:rPr lang="de-DE" sz="1200" dirty="0" err="1" smtClean="0"/>
              <a:t>partner</a:t>
            </a:r>
            <a:r>
              <a:rPr lang="de-DE" sz="1200" dirty="0" smtClean="0"/>
              <a:t> </a:t>
            </a:r>
            <a:r>
              <a:rPr lang="de-DE" sz="1200" dirty="0" err="1" smtClean="0"/>
              <a:t>Uralkali</a:t>
            </a:r>
            <a:endParaRPr lang="de-DE" sz="1200" dirty="0" smtClean="0"/>
          </a:p>
          <a:p>
            <a:endParaRPr lang="de-DE" sz="1200" dirty="0" smtClean="0"/>
          </a:p>
          <a:p>
            <a:r>
              <a:rPr lang="de-DE" sz="1200" b="1" dirty="0" err="1" smtClean="0"/>
              <a:t>Reason</a:t>
            </a:r>
            <a:r>
              <a:rPr lang="de-DE" sz="1200" b="1" dirty="0" smtClean="0"/>
              <a:t>:</a:t>
            </a:r>
            <a:r>
              <a:rPr lang="de-DE" sz="1200" dirty="0" smtClean="0"/>
              <a:t> </a:t>
            </a:r>
            <a:r>
              <a:rPr lang="de-DE" sz="1200" dirty="0" err="1" smtClean="0"/>
              <a:t>acc</a:t>
            </a:r>
            <a:r>
              <a:rPr lang="de-DE" sz="1200" dirty="0" smtClean="0"/>
              <a:t>. </a:t>
            </a:r>
            <a:r>
              <a:rPr lang="de-DE" sz="1200" dirty="0" err="1" smtClean="0"/>
              <a:t>to</a:t>
            </a:r>
            <a:r>
              <a:rPr lang="de-DE" sz="1200" dirty="0" smtClean="0"/>
              <a:t> </a:t>
            </a:r>
            <a:r>
              <a:rPr lang="de-DE" sz="1200" dirty="0" err="1" smtClean="0"/>
              <a:t>information</a:t>
            </a:r>
            <a:r>
              <a:rPr lang="de-DE" sz="1200" dirty="0" smtClean="0"/>
              <a:t> </a:t>
            </a:r>
            <a:r>
              <a:rPr lang="de-DE" sz="1200" dirty="0" err="1" smtClean="0"/>
              <a:t>of</a:t>
            </a:r>
            <a:r>
              <a:rPr lang="de-DE" sz="1200" dirty="0" smtClean="0"/>
              <a:t> </a:t>
            </a:r>
            <a:r>
              <a:rPr lang="de-DE" sz="1200" dirty="0" err="1" smtClean="0"/>
              <a:t>Uralkali</a:t>
            </a:r>
            <a:r>
              <a:rPr lang="de-DE" sz="1200" dirty="0" smtClean="0"/>
              <a:t> </a:t>
            </a:r>
            <a:r>
              <a:rPr lang="de-DE" sz="1200" dirty="0" err="1" smtClean="0"/>
              <a:t>the</a:t>
            </a:r>
            <a:r>
              <a:rPr lang="de-DE" sz="1200" dirty="0" smtClean="0"/>
              <a:t> </a:t>
            </a:r>
            <a:r>
              <a:rPr lang="de-DE" sz="1200" dirty="0" err="1" smtClean="0"/>
              <a:t>bela-russian</a:t>
            </a:r>
            <a:r>
              <a:rPr lang="de-DE" sz="1200" dirty="0" smtClean="0"/>
              <a:t> </a:t>
            </a:r>
            <a:r>
              <a:rPr lang="de-DE" sz="1200" dirty="0" err="1" smtClean="0"/>
              <a:t>partner</a:t>
            </a:r>
            <a:r>
              <a:rPr lang="de-DE" sz="1200" dirty="0" smtClean="0"/>
              <a:t> </a:t>
            </a:r>
            <a:r>
              <a:rPr lang="de-DE" sz="1200" dirty="0" err="1" smtClean="0"/>
              <a:t>Belaruskali</a:t>
            </a:r>
            <a:r>
              <a:rPr lang="de-DE" sz="1200" dirty="0" smtClean="0"/>
              <a:t> </a:t>
            </a:r>
            <a:r>
              <a:rPr lang="de-DE" sz="1200" dirty="0" err="1" smtClean="0"/>
              <a:t>has</a:t>
            </a:r>
            <a:r>
              <a:rPr lang="de-DE" sz="1200" dirty="0" smtClean="0"/>
              <a:t> </a:t>
            </a:r>
            <a:r>
              <a:rPr lang="de-DE" sz="1200" dirty="0" err="1" smtClean="0"/>
              <a:t>started</a:t>
            </a:r>
            <a:r>
              <a:rPr lang="de-DE" sz="1200" dirty="0" smtClean="0"/>
              <a:t> </a:t>
            </a:r>
            <a:r>
              <a:rPr lang="de-DE" sz="1200" dirty="0" err="1" smtClean="0"/>
              <a:t>to</a:t>
            </a:r>
            <a:r>
              <a:rPr lang="de-DE" sz="1200" dirty="0" smtClean="0"/>
              <a:t> </a:t>
            </a:r>
            <a:r>
              <a:rPr lang="de-DE" sz="1200" dirty="0" err="1" smtClean="0"/>
              <a:t>by</a:t>
            </a:r>
            <a:r>
              <a:rPr lang="de-DE" sz="1200" dirty="0" smtClean="0"/>
              <a:t>-pass </a:t>
            </a:r>
            <a:r>
              <a:rPr lang="de-DE" sz="1200" dirty="0" err="1" smtClean="0"/>
              <a:t>the</a:t>
            </a:r>
            <a:r>
              <a:rPr lang="de-DE" sz="1200" dirty="0" smtClean="0"/>
              <a:t> </a:t>
            </a:r>
            <a:r>
              <a:rPr lang="de-DE" sz="1200" dirty="0" err="1" smtClean="0"/>
              <a:t>common</a:t>
            </a:r>
            <a:r>
              <a:rPr lang="de-DE" sz="1200" dirty="0" smtClean="0"/>
              <a:t> </a:t>
            </a:r>
            <a:r>
              <a:rPr lang="de-DE" sz="1200" dirty="0" err="1" smtClean="0"/>
              <a:t>sales</a:t>
            </a:r>
            <a:r>
              <a:rPr lang="de-DE" sz="1200" dirty="0" smtClean="0"/>
              <a:t> </a:t>
            </a:r>
            <a:r>
              <a:rPr lang="de-DE" sz="1200" dirty="0" err="1" smtClean="0"/>
              <a:t>organisation</a:t>
            </a:r>
            <a:r>
              <a:rPr lang="de-DE" sz="1200" dirty="0" smtClean="0"/>
              <a:t> </a:t>
            </a:r>
            <a:r>
              <a:rPr lang="de-DE" sz="1200" dirty="0" err="1" smtClean="0"/>
              <a:t>and</a:t>
            </a:r>
            <a:r>
              <a:rPr lang="de-DE" sz="1200" dirty="0" smtClean="0"/>
              <a:t> </a:t>
            </a:r>
            <a:r>
              <a:rPr lang="de-DE" sz="1200" dirty="0" err="1" smtClean="0"/>
              <a:t>to</a:t>
            </a:r>
            <a:r>
              <a:rPr lang="de-DE" sz="1200" dirty="0" smtClean="0"/>
              <a:t> </a:t>
            </a:r>
            <a:r>
              <a:rPr lang="de-DE" sz="1200" dirty="0" err="1" smtClean="0"/>
              <a:t>sell</a:t>
            </a:r>
            <a:r>
              <a:rPr lang="de-DE" sz="1200" dirty="0" smtClean="0"/>
              <a:t> </a:t>
            </a:r>
            <a:r>
              <a:rPr lang="de-DE" sz="1200" dirty="0" err="1" smtClean="0"/>
              <a:t>increasingly</a:t>
            </a:r>
            <a:r>
              <a:rPr lang="de-DE" sz="1200" dirty="0" smtClean="0"/>
              <a:t> </a:t>
            </a:r>
            <a:r>
              <a:rPr lang="de-DE" sz="1200" dirty="0" err="1" smtClean="0"/>
              <a:t>volumes</a:t>
            </a:r>
            <a:r>
              <a:rPr lang="de-DE" sz="1200" dirty="0" smtClean="0"/>
              <a:t> via </a:t>
            </a:r>
            <a:r>
              <a:rPr lang="de-DE" sz="1200" dirty="0" err="1" smtClean="0"/>
              <a:t>own</a:t>
            </a:r>
            <a:r>
              <a:rPr lang="de-DE" sz="1200" dirty="0" smtClean="0"/>
              <a:t> </a:t>
            </a:r>
            <a:r>
              <a:rPr lang="de-DE" sz="1200" dirty="0" err="1" smtClean="0"/>
              <a:t>sales</a:t>
            </a:r>
            <a:r>
              <a:rPr lang="de-DE" sz="1200" dirty="0" smtClean="0"/>
              <a:t> </a:t>
            </a:r>
            <a:r>
              <a:rPr lang="de-DE" sz="1200" dirty="0" err="1" smtClean="0"/>
              <a:t>channels</a:t>
            </a:r>
            <a:endParaRPr lang="de-DE" sz="1200" dirty="0" smtClean="0"/>
          </a:p>
          <a:p>
            <a:endParaRPr lang="de-DE" sz="1200" dirty="0" smtClean="0"/>
          </a:p>
          <a:p>
            <a:r>
              <a:rPr lang="de-DE" sz="1200" dirty="0" smtClean="0"/>
              <a:t>As </a:t>
            </a:r>
            <a:r>
              <a:rPr lang="de-DE" sz="1200" dirty="0" err="1" smtClean="0"/>
              <a:t>Belaruskali</a:t>
            </a:r>
            <a:r>
              <a:rPr lang="de-DE" sz="1200" dirty="0" smtClean="0"/>
              <a:t> </a:t>
            </a:r>
            <a:r>
              <a:rPr lang="de-DE" sz="1200" dirty="0" err="1" smtClean="0"/>
              <a:t>is</a:t>
            </a:r>
            <a:r>
              <a:rPr lang="de-DE" sz="1200" dirty="0" smtClean="0"/>
              <a:t> </a:t>
            </a:r>
            <a:r>
              <a:rPr lang="de-DE" sz="1200" dirty="0" err="1" smtClean="0"/>
              <a:t>without</a:t>
            </a:r>
            <a:r>
              <a:rPr lang="de-DE" sz="1200" dirty="0" smtClean="0"/>
              <a:t> </a:t>
            </a:r>
            <a:r>
              <a:rPr lang="de-DE" sz="1200" dirty="0" err="1" smtClean="0"/>
              <a:t>Uralkali</a:t>
            </a:r>
            <a:r>
              <a:rPr lang="de-DE" sz="1200" dirty="0" smtClean="0"/>
              <a:t> just </a:t>
            </a:r>
            <a:r>
              <a:rPr lang="de-DE" sz="1200" dirty="0" err="1" smtClean="0"/>
              <a:t>bad</a:t>
            </a:r>
            <a:r>
              <a:rPr lang="de-DE" sz="1200" dirty="0" smtClean="0"/>
              <a:t> </a:t>
            </a:r>
            <a:r>
              <a:rPr lang="de-DE" sz="1200" dirty="0" err="1" smtClean="0"/>
              <a:t>positioned</a:t>
            </a:r>
            <a:r>
              <a:rPr lang="de-DE" sz="1200" dirty="0" smtClean="0"/>
              <a:t> on </a:t>
            </a:r>
            <a:r>
              <a:rPr lang="de-DE" sz="1200" dirty="0" err="1" smtClean="0"/>
              <a:t>the</a:t>
            </a:r>
            <a:r>
              <a:rPr lang="de-DE" sz="1200" dirty="0" smtClean="0"/>
              <a:t> </a:t>
            </a:r>
            <a:r>
              <a:rPr lang="de-DE" sz="1200" dirty="0" err="1" smtClean="0"/>
              <a:t>market</a:t>
            </a:r>
            <a:r>
              <a:rPr lang="de-DE" sz="1200" dirty="0" smtClean="0"/>
              <a:t>, </a:t>
            </a:r>
            <a:r>
              <a:rPr lang="de-DE" sz="1200" dirty="0" err="1" smtClean="0"/>
              <a:t>they</a:t>
            </a:r>
            <a:r>
              <a:rPr lang="de-DE" sz="1200" dirty="0" smtClean="0"/>
              <a:t> </a:t>
            </a:r>
            <a:r>
              <a:rPr lang="de-DE" sz="1200" dirty="0" err="1" smtClean="0"/>
              <a:t>sell</a:t>
            </a:r>
            <a:r>
              <a:rPr lang="de-DE" sz="1200" dirty="0" smtClean="0"/>
              <a:t> </a:t>
            </a:r>
            <a:r>
              <a:rPr lang="de-DE" sz="1200" dirty="0" err="1" smtClean="0"/>
              <a:t>potash</a:t>
            </a:r>
            <a:r>
              <a:rPr lang="de-DE" sz="1200" dirty="0" smtClean="0"/>
              <a:t> </a:t>
            </a:r>
            <a:r>
              <a:rPr lang="de-DE" sz="1200" dirty="0" err="1" smtClean="0"/>
              <a:t>fertilizers</a:t>
            </a:r>
            <a:r>
              <a:rPr lang="de-DE" sz="1200" dirty="0" smtClean="0"/>
              <a:t> </a:t>
            </a:r>
            <a:r>
              <a:rPr lang="de-DE" sz="1200" dirty="0" err="1" smtClean="0"/>
              <a:t>for</a:t>
            </a:r>
            <a:r>
              <a:rPr lang="de-DE" sz="1200" dirty="0" smtClean="0"/>
              <a:t> </a:t>
            </a:r>
            <a:r>
              <a:rPr lang="de-DE" sz="1200" dirty="0" err="1" smtClean="0"/>
              <a:t>noticeable</a:t>
            </a:r>
            <a:r>
              <a:rPr lang="de-DE" sz="1200" dirty="0" smtClean="0"/>
              <a:t> </a:t>
            </a:r>
            <a:r>
              <a:rPr lang="de-DE" sz="1200" dirty="0" err="1" smtClean="0"/>
              <a:t>lower</a:t>
            </a:r>
            <a:r>
              <a:rPr lang="de-DE" sz="1200" dirty="0" smtClean="0"/>
              <a:t> </a:t>
            </a:r>
            <a:r>
              <a:rPr lang="de-DE" sz="1200" dirty="0" err="1" smtClean="0"/>
              <a:t>prices</a:t>
            </a:r>
            <a:endParaRPr lang="de-DE" sz="1200" dirty="0" smtClean="0"/>
          </a:p>
          <a:p>
            <a:endParaRPr lang="de-DE" sz="1200" dirty="0" smtClean="0"/>
          </a:p>
          <a:p>
            <a:r>
              <a:rPr lang="de-DE" sz="1200" dirty="0" err="1" smtClean="0"/>
              <a:t>That‘s</a:t>
            </a:r>
            <a:r>
              <a:rPr lang="de-DE" sz="1200" dirty="0" smtClean="0"/>
              <a:t> </a:t>
            </a:r>
            <a:r>
              <a:rPr lang="de-DE" sz="1200" dirty="0" err="1" smtClean="0"/>
              <a:t>how</a:t>
            </a:r>
            <a:r>
              <a:rPr lang="de-DE" sz="1200" dirty="0" smtClean="0"/>
              <a:t> </a:t>
            </a:r>
            <a:r>
              <a:rPr lang="de-DE" sz="1200" dirty="0" err="1" smtClean="0"/>
              <a:t>potash</a:t>
            </a:r>
            <a:r>
              <a:rPr lang="de-DE" sz="1200" dirty="0" smtClean="0"/>
              <a:t> </a:t>
            </a:r>
            <a:r>
              <a:rPr lang="de-DE" sz="1200" dirty="0" err="1" smtClean="0"/>
              <a:t>prices</a:t>
            </a:r>
            <a:r>
              <a:rPr lang="de-DE" sz="1200" dirty="0" smtClean="0"/>
              <a:t> </a:t>
            </a:r>
            <a:r>
              <a:rPr lang="de-DE" sz="1200" dirty="0" err="1" smtClean="0"/>
              <a:t>globally</a:t>
            </a:r>
            <a:r>
              <a:rPr lang="de-DE" sz="1200" dirty="0" smtClean="0"/>
              <a:t> </a:t>
            </a:r>
            <a:r>
              <a:rPr lang="de-DE" sz="1200" dirty="0" err="1" smtClean="0"/>
              <a:t>decreased</a:t>
            </a:r>
            <a:r>
              <a:rPr lang="de-DE" sz="1200" dirty="0" smtClean="0"/>
              <a:t> </a:t>
            </a:r>
            <a:r>
              <a:rPr lang="de-DE" sz="1200" dirty="0" err="1" smtClean="0"/>
              <a:t>strongly</a:t>
            </a:r>
            <a:r>
              <a:rPr lang="de-DE" sz="1200" dirty="0" smtClean="0"/>
              <a:t>.</a:t>
            </a:r>
          </a:p>
          <a:p>
            <a:endParaRPr lang="de-DE" sz="1200" dirty="0" smtClean="0"/>
          </a:p>
          <a:p>
            <a:r>
              <a:rPr lang="de-DE" sz="1200" b="1" dirty="0" err="1" smtClean="0"/>
              <a:t>Consequence</a:t>
            </a:r>
            <a:r>
              <a:rPr lang="de-DE" sz="1200" b="1" dirty="0" smtClean="0"/>
              <a:t> </a:t>
            </a:r>
            <a:r>
              <a:rPr lang="de-DE" sz="1200" b="1" dirty="0" err="1" smtClean="0"/>
              <a:t>for</a:t>
            </a:r>
            <a:r>
              <a:rPr lang="de-DE" sz="1200" b="1" dirty="0" smtClean="0"/>
              <a:t> K+S: </a:t>
            </a:r>
            <a:r>
              <a:rPr lang="de-DE" sz="1200" dirty="0" smtClean="0"/>
              <a:t>As high </a:t>
            </a:r>
            <a:r>
              <a:rPr lang="de-DE" sz="1200" dirty="0" err="1" smtClean="0"/>
              <a:t>cost</a:t>
            </a:r>
            <a:r>
              <a:rPr lang="de-DE" sz="1200" dirty="0" smtClean="0"/>
              <a:t> </a:t>
            </a:r>
            <a:r>
              <a:rPr lang="de-DE" sz="1200" dirty="0" err="1" smtClean="0"/>
              <a:t>supplier</a:t>
            </a:r>
            <a:r>
              <a:rPr lang="de-DE" sz="1200" dirty="0" smtClean="0"/>
              <a:t> K+S will </a:t>
            </a:r>
            <a:r>
              <a:rPr lang="de-DE" sz="1200" dirty="0" err="1" smtClean="0"/>
              <a:t>suffer</a:t>
            </a:r>
            <a:r>
              <a:rPr lang="de-DE" sz="1200" dirty="0" smtClean="0"/>
              <a:t> </a:t>
            </a:r>
            <a:r>
              <a:rPr lang="de-DE" sz="1200" dirty="0" err="1" smtClean="0"/>
              <a:t>much</a:t>
            </a:r>
            <a:r>
              <a:rPr lang="de-DE" sz="1200" dirty="0" smtClean="0"/>
              <a:t> </a:t>
            </a:r>
            <a:r>
              <a:rPr lang="de-DE" sz="1200" dirty="0" err="1" smtClean="0"/>
              <a:t>more</a:t>
            </a:r>
            <a:r>
              <a:rPr lang="de-DE" sz="1200" dirty="0" smtClean="0"/>
              <a:t> </a:t>
            </a:r>
            <a:r>
              <a:rPr lang="de-DE" sz="1200" dirty="0" err="1" smtClean="0"/>
              <a:t>than</a:t>
            </a:r>
            <a:r>
              <a:rPr lang="de-DE" sz="1200" dirty="0" smtClean="0"/>
              <a:t> </a:t>
            </a:r>
            <a:r>
              <a:rPr lang="de-DE" sz="1200" dirty="0" err="1" smtClean="0"/>
              <a:t>other</a:t>
            </a:r>
            <a:r>
              <a:rPr lang="de-DE" sz="1200" dirty="0" smtClean="0"/>
              <a:t> </a:t>
            </a:r>
            <a:r>
              <a:rPr lang="de-DE" sz="1200" dirty="0" err="1" smtClean="0"/>
              <a:t>suppliers</a:t>
            </a:r>
            <a:r>
              <a:rPr lang="de-DE" sz="1200" dirty="0" smtClean="0"/>
              <a:t>. </a:t>
            </a:r>
            <a:r>
              <a:rPr lang="de-DE" sz="1200" dirty="0" err="1" smtClean="0"/>
              <a:t>Therefore</a:t>
            </a:r>
            <a:r>
              <a:rPr lang="de-DE" sz="1200" dirty="0" smtClean="0"/>
              <a:t>, K+S CEO Norbert Steiner </a:t>
            </a:r>
            <a:r>
              <a:rPr lang="de-DE" sz="1200" dirty="0" err="1" smtClean="0"/>
              <a:t>has</a:t>
            </a:r>
            <a:r>
              <a:rPr lang="de-DE" sz="1200" dirty="0" smtClean="0"/>
              <a:t> </a:t>
            </a:r>
            <a:r>
              <a:rPr lang="de-DE" sz="1200" dirty="0" err="1" smtClean="0"/>
              <a:t>already</a:t>
            </a:r>
            <a:r>
              <a:rPr lang="de-DE" sz="1200" dirty="0" smtClean="0"/>
              <a:t> </a:t>
            </a:r>
            <a:r>
              <a:rPr lang="de-DE" sz="1200" dirty="0" err="1" smtClean="0"/>
              <a:t>announced</a:t>
            </a:r>
            <a:r>
              <a:rPr lang="de-DE" sz="1200" dirty="0" smtClean="0"/>
              <a:t> </a:t>
            </a:r>
            <a:r>
              <a:rPr lang="de-DE" sz="1200" dirty="0" err="1" smtClean="0"/>
              <a:t>further</a:t>
            </a:r>
            <a:r>
              <a:rPr lang="de-DE" sz="1200" dirty="0" smtClean="0"/>
              <a:t> </a:t>
            </a:r>
            <a:r>
              <a:rPr lang="de-DE" sz="1200" dirty="0" err="1" smtClean="0"/>
              <a:t>savings</a:t>
            </a:r>
            <a:r>
              <a:rPr lang="de-DE" sz="1200" dirty="0" smtClean="0"/>
              <a:t>.</a:t>
            </a:r>
          </a:p>
          <a:p>
            <a:endParaRPr lang="de-DE" sz="1200" dirty="0" smtClean="0"/>
          </a:p>
          <a:p>
            <a:r>
              <a:rPr lang="de-DE" sz="1200" dirty="0" err="1" smtClean="0"/>
              <a:t>Unlikely</a:t>
            </a:r>
            <a:r>
              <a:rPr lang="de-DE" sz="1200" dirty="0" smtClean="0"/>
              <a:t> </a:t>
            </a:r>
            <a:r>
              <a:rPr lang="de-DE" sz="1200" dirty="0" err="1" smtClean="0"/>
              <a:t>that</a:t>
            </a:r>
            <a:r>
              <a:rPr lang="de-DE" sz="1200" dirty="0" smtClean="0"/>
              <a:t> </a:t>
            </a:r>
            <a:r>
              <a:rPr lang="de-DE" sz="1200" dirty="0" err="1" smtClean="0"/>
              <a:t>there</a:t>
            </a:r>
            <a:r>
              <a:rPr lang="de-DE" sz="1200" dirty="0" smtClean="0"/>
              <a:t> will </a:t>
            </a:r>
            <a:r>
              <a:rPr lang="de-DE" sz="1200" dirty="0" err="1" smtClean="0"/>
              <a:t>be</a:t>
            </a:r>
            <a:r>
              <a:rPr lang="de-DE" sz="1200" dirty="0" smtClean="0"/>
              <a:t> a </a:t>
            </a:r>
            <a:r>
              <a:rPr lang="de-DE" sz="1200" dirty="0" err="1" smtClean="0"/>
              <a:t>new</a:t>
            </a:r>
            <a:r>
              <a:rPr lang="de-DE" sz="1200" dirty="0" smtClean="0"/>
              <a:t> </a:t>
            </a:r>
            <a:r>
              <a:rPr lang="de-DE" sz="1200" dirty="0" err="1" smtClean="0"/>
              <a:t>cooperation</a:t>
            </a:r>
            <a:r>
              <a:rPr lang="de-DE" sz="1200" dirty="0" smtClean="0"/>
              <a:t> </a:t>
            </a:r>
            <a:r>
              <a:rPr lang="de-DE" sz="1200" dirty="0" err="1" smtClean="0"/>
              <a:t>between</a:t>
            </a:r>
            <a:r>
              <a:rPr lang="de-DE" sz="1200" dirty="0" smtClean="0"/>
              <a:t> </a:t>
            </a:r>
            <a:r>
              <a:rPr lang="de-DE" sz="1200" dirty="0" err="1" smtClean="0"/>
              <a:t>Uralkali</a:t>
            </a:r>
            <a:r>
              <a:rPr lang="de-DE" sz="1200" dirty="0" smtClean="0"/>
              <a:t> </a:t>
            </a:r>
            <a:r>
              <a:rPr lang="de-DE" sz="1200" dirty="0" err="1" smtClean="0"/>
              <a:t>and</a:t>
            </a:r>
            <a:r>
              <a:rPr lang="de-DE" sz="1200" dirty="0" smtClean="0"/>
              <a:t> </a:t>
            </a:r>
            <a:r>
              <a:rPr lang="de-DE" sz="1200" dirty="0" err="1" smtClean="0"/>
              <a:t>Belaruskli</a:t>
            </a:r>
            <a:endParaRPr lang="de-DE" sz="1200" dirty="0" smtClean="0"/>
          </a:p>
          <a:p>
            <a:endParaRPr lang="de-DE" dirty="0" smtClean="0"/>
          </a:p>
          <a:p>
            <a:endParaRPr lang="de-DE" dirty="0" smtClean="0"/>
          </a:p>
        </p:txBody>
      </p:sp>
      <p:sp>
        <p:nvSpPr>
          <p:cNvPr id="4" name="Slide Number Placeholder 3"/>
          <p:cNvSpPr>
            <a:spLocks noGrp="1"/>
          </p:cNvSpPr>
          <p:nvPr>
            <p:ph type="sldNum" sz="quarter" idx="5"/>
          </p:nvPr>
        </p:nvSpPr>
        <p:spPr/>
        <p:txBody>
          <a:bodyPr/>
          <a:lstStyle/>
          <a:p>
            <a:pPr>
              <a:defRPr/>
            </a:pPr>
            <a:fld id="{4302FE4D-7ABE-48B5-8B32-C3C30EA9582F}"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Update </a:t>
            </a:r>
            <a:r>
              <a:rPr lang="de-DE" dirty="0" err="1" smtClean="0"/>
              <a:t>until</a:t>
            </a:r>
            <a:r>
              <a:rPr lang="de-DE" dirty="0" smtClean="0"/>
              <a:t> </a:t>
            </a:r>
            <a:r>
              <a:rPr lang="de-DE" dirty="0" err="1" smtClean="0"/>
              <a:t>December</a:t>
            </a:r>
            <a:r>
              <a:rPr lang="de-DE" dirty="0" smtClean="0"/>
              <a:t>.</a:t>
            </a:r>
          </a:p>
          <a:p>
            <a:endParaRPr lang="de-DE" dirty="0" smtClean="0"/>
          </a:p>
          <a:p>
            <a:r>
              <a:rPr lang="de-DE" dirty="0" smtClean="0"/>
              <a:t>Prices</a:t>
            </a:r>
            <a:r>
              <a:rPr lang="de-DE" baseline="0" dirty="0" smtClean="0"/>
              <a:t> „</a:t>
            </a:r>
            <a:r>
              <a:rPr lang="de-DE" baseline="0" dirty="0" err="1" smtClean="0"/>
              <a:t>exploded</a:t>
            </a:r>
            <a:r>
              <a:rPr lang="de-DE" baseline="0" dirty="0" smtClean="0"/>
              <a:t>“ </a:t>
            </a:r>
            <a:r>
              <a:rPr lang="de-DE" baseline="0" dirty="0" err="1" smtClean="0"/>
              <a:t>before</a:t>
            </a:r>
            <a:r>
              <a:rPr lang="de-DE" baseline="0" dirty="0" smtClean="0"/>
              <a:t> </a:t>
            </a:r>
            <a:r>
              <a:rPr lang="de-DE" baseline="0" dirty="0" err="1" smtClean="0"/>
              <a:t>the</a:t>
            </a:r>
            <a:r>
              <a:rPr lang="de-DE" baseline="0" dirty="0" smtClean="0"/>
              <a:t> </a:t>
            </a:r>
            <a:r>
              <a:rPr lang="de-DE" baseline="0" dirty="0" err="1" smtClean="0"/>
              <a:t>financial</a:t>
            </a:r>
            <a:r>
              <a:rPr lang="de-DE" baseline="0" dirty="0" smtClean="0"/>
              <a:t> </a:t>
            </a:r>
            <a:r>
              <a:rPr lang="de-DE" baseline="0" dirty="0" err="1" smtClean="0"/>
              <a:t>crisis</a:t>
            </a:r>
            <a:r>
              <a:rPr lang="de-DE" baseline="0" dirty="0" smtClean="0"/>
              <a:t>. But </a:t>
            </a:r>
            <a:r>
              <a:rPr lang="de-DE" baseline="0" dirty="0" err="1" smtClean="0"/>
              <a:t>as</a:t>
            </a:r>
            <a:r>
              <a:rPr lang="de-DE" baseline="0" dirty="0" smtClean="0"/>
              <a:t> </a:t>
            </a:r>
            <a:r>
              <a:rPr lang="de-DE" baseline="0" dirty="0" err="1" smtClean="0"/>
              <a:t>they</a:t>
            </a:r>
            <a:r>
              <a:rPr lang="de-DE" baseline="0" dirty="0" smtClean="0"/>
              <a:t> </a:t>
            </a:r>
            <a:r>
              <a:rPr lang="de-DE" baseline="0" dirty="0" err="1" smtClean="0"/>
              <a:t>didn‘t</a:t>
            </a:r>
            <a:r>
              <a:rPr lang="de-DE" baseline="0" dirty="0" smtClean="0"/>
              <a:t> </a:t>
            </a:r>
            <a:r>
              <a:rPr lang="de-DE" baseline="0" dirty="0" err="1" smtClean="0"/>
              <a:t>go</a:t>
            </a:r>
            <a:r>
              <a:rPr lang="de-DE" baseline="0" dirty="0" smtClean="0"/>
              <a:t> back </a:t>
            </a:r>
            <a:r>
              <a:rPr lang="de-DE" baseline="0" dirty="0" err="1" smtClean="0"/>
              <a:t>afterwards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level</a:t>
            </a:r>
            <a:r>
              <a:rPr lang="de-DE" baseline="0" dirty="0" smtClean="0"/>
              <a:t> </a:t>
            </a:r>
            <a:r>
              <a:rPr lang="de-DE" baseline="0" dirty="0" err="1" smtClean="0"/>
              <a:t>before</a:t>
            </a:r>
            <a:r>
              <a:rPr lang="de-DE" baseline="0" dirty="0" smtClean="0"/>
              <a:t> </a:t>
            </a:r>
            <a:r>
              <a:rPr lang="de-DE" baseline="0" dirty="0" err="1" smtClean="0"/>
              <a:t>the</a:t>
            </a:r>
            <a:r>
              <a:rPr lang="de-DE" baseline="0" dirty="0" smtClean="0"/>
              <a:t> </a:t>
            </a:r>
            <a:r>
              <a:rPr lang="de-DE" baseline="0" dirty="0" err="1" smtClean="0"/>
              <a:t>crisis</a:t>
            </a:r>
            <a:r>
              <a:rPr lang="de-DE" baseline="0" dirty="0" smtClean="0"/>
              <a:t> (</a:t>
            </a:r>
            <a:r>
              <a:rPr lang="de-DE" baseline="0" dirty="0" err="1" smtClean="0"/>
              <a:t>about</a:t>
            </a:r>
            <a:r>
              <a:rPr lang="de-DE" baseline="0" dirty="0" smtClean="0"/>
              <a:t> end </a:t>
            </a:r>
            <a:r>
              <a:rPr lang="de-DE" baseline="0" dirty="0" err="1" smtClean="0"/>
              <a:t>of</a:t>
            </a:r>
            <a:r>
              <a:rPr lang="de-DE" baseline="0" dirty="0" smtClean="0"/>
              <a:t> 2006), </a:t>
            </a:r>
            <a:r>
              <a:rPr lang="de-DE" baseline="0" dirty="0" err="1" smtClean="0"/>
              <a:t>many</a:t>
            </a:r>
            <a:r>
              <a:rPr lang="de-DE" baseline="0" dirty="0" smtClean="0"/>
              <a:t> </a:t>
            </a:r>
            <a:r>
              <a:rPr lang="de-DE" baseline="0" dirty="0" err="1" smtClean="0"/>
              <a:t>analysts</a:t>
            </a:r>
            <a:r>
              <a:rPr lang="de-DE" baseline="0" dirty="0" smtClean="0"/>
              <a:t> belief, </a:t>
            </a:r>
            <a:r>
              <a:rPr lang="de-DE" baseline="0" dirty="0" err="1" smtClean="0"/>
              <a:t>that</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 </a:t>
            </a:r>
            <a:r>
              <a:rPr lang="de-DE" baseline="0" dirty="0" err="1" smtClean="0"/>
              <a:t>sign</a:t>
            </a:r>
            <a:r>
              <a:rPr lang="de-DE" baseline="0" dirty="0" smtClean="0"/>
              <a:t> </a:t>
            </a:r>
            <a:r>
              <a:rPr lang="de-DE" baseline="0" dirty="0" err="1" smtClean="0"/>
              <a:t>of</a:t>
            </a:r>
            <a:r>
              <a:rPr lang="de-DE" baseline="0" dirty="0" smtClean="0"/>
              <a:t> </a:t>
            </a:r>
            <a:r>
              <a:rPr lang="de-DE" baseline="0" dirty="0" err="1" smtClean="0"/>
              <a:t>trend</a:t>
            </a:r>
            <a:r>
              <a:rPr lang="de-DE" baseline="0" dirty="0" smtClean="0"/>
              <a:t> </a:t>
            </a:r>
            <a:r>
              <a:rPr lang="de-DE" baseline="0" dirty="0" err="1" smtClean="0"/>
              <a:t>reversal</a:t>
            </a:r>
            <a:r>
              <a:rPr lang="de-DE" baseline="0" dirty="0" smtClean="0"/>
              <a:t>: </a:t>
            </a:r>
            <a:r>
              <a:rPr lang="de-DE" baseline="0" dirty="0" err="1" smtClean="0"/>
              <a:t>prices</a:t>
            </a:r>
            <a:r>
              <a:rPr lang="de-DE" baseline="0" dirty="0" smtClean="0"/>
              <a:t> </a:t>
            </a:r>
            <a:r>
              <a:rPr lang="de-DE" baseline="0" dirty="0" err="1" smtClean="0"/>
              <a:t>for</a:t>
            </a:r>
            <a:r>
              <a:rPr lang="de-DE" baseline="0" dirty="0" smtClean="0"/>
              <a:t> </a:t>
            </a:r>
            <a:r>
              <a:rPr lang="de-DE" baseline="0" dirty="0" err="1" smtClean="0"/>
              <a:t>food</a:t>
            </a:r>
            <a:r>
              <a:rPr lang="de-DE" baseline="0" dirty="0" smtClean="0"/>
              <a:t> </a:t>
            </a:r>
            <a:r>
              <a:rPr lang="de-DE" baseline="0" dirty="0" err="1" smtClean="0"/>
              <a:t>or</a:t>
            </a:r>
            <a:r>
              <a:rPr lang="de-DE" baseline="0" dirty="0" smtClean="0"/>
              <a:t> </a:t>
            </a:r>
            <a:r>
              <a:rPr lang="de-DE" baseline="0" dirty="0" err="1" smtClean="0"/>
              <a:t>cereals</a:t>
            </a:r>
            <a:r>
              <a:rPr lang="de-DE" baseline="0" dirty="0" smtClean="0"/>
              <a:t> will </a:t>
            </a:r>
            <a:r>
              <a:rPr lang="de-DE" baseline="0" dirty="0" err="1" smtClean="0"/>
              <a:t>never</a:t>
            </a:r>
            <a:r>
              <a:rPr lang="de-DE" baseline="0" dirty="0" smtClean="0"/>
              <a:t> </a:t>
            </a:r>
            <a:r>
              <a:rPr lang="de-DE" baseline="0" dirty="0" err="1" smtClean="0"/>
              <a:t>again</a:t>
            </a:r>
            <a:r>
              <a:rPr lang="de-DE" baseline="0" dirty="0" smtClean="0"/>
              <a:t> </a:t>
            </a:r>
            <a:r>
              <a:rPr lang="de-DE" baseline="0" dirty="0" err="1" smtClean="0"/>
              <a:t>go</a:t>
            </a:r>
            <a:r>
              <a:rPr lang="de-DE" baseline="0" dirty="0" smtClean="0"/>
              <a:t> back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low</a:t>
            </a:r>
            <a:r>
              <a:rPr lang="de-DE" baseline="0" dirty="0" smtClean="0"/>
              <a:t> </a:t>
            </a:r>
            <a:r>
              <a:rPr lang="de-DE" baseline="0" dirty="0" err="1" smtClean="0"/>
              <a:t>level</a:t>
            </a:r>
            <a:r>
              <a:rPr lang="de-DE" baseline="0" dirty="0" smtClean="0"/>
              <a:t> </a:t>
            </a:r>
            <a:r>
              <a:rPr lang="de-DE" baseline="0" dirty="0" err="1" smtClean="0"/>
              <a:t>before</a:t>
            </a:r>
            <a:r>
              <a:rPr lang="de-DE" baseline="0" dirty="0" smtClean="0"/>
              <a:t> </a:t>
            </a:r>
            <a:r>
              <a:rPr lang="de-DE" baseline="0" dirty="0" err="1" smtClean="0"/>
              <a:t>the</a:t>
            </a:r>
            <a:r>
              <a:rPr lang="de-DE" baseline="0" dirty="0" smtClean="0"/>
              <a:t> </a:t>
            </a:r>
            <a:r>
              <a:rPr lang="de-DE" baseline="0" dirty="0" err="1" smtClean="0"/>
              <a:t>crisis</a:t>
            </a:r>
            <a:r>
              <a:rPr lang="de-DE" baseline="0" dirty="0" smtClean="0"/>
              <a:t>.</a:t>
            </a:r>
            <a:endParaRPr lang="de-DE" dirty="0" smtClean="0"/>
          </a:p>
          <a:p>
            <a:endParaRPr lang="de-DE" dirty="0" smtClean="0"/>
          </a:p>
          <a:p>
            <a:r>
              <a:rPr lang="de-DE" dirty="0" err="1" smtClean="0"/>
              <a:t>Grower</a:t>
            </a:r>
            <a:r>
              <a:rPr lang="de-DE" baseline="0" dirty="0" smtClean="0"/>
              <a:t> </a:t>
            </a:r>
            <a:r>
              <a:rPr lang="de-DE" baseline="0" dirty="0" err="1" smtClean="0"/>
              <a:t>prices</a:t>
            </a:r>
            <a:r>
              <a:rPr lang="de-DE" baseline="0" dirty="0" smtClean="0"/>
              <a:t> </a:t>
            </a:r>
            <a:r>
              <a:rPr lang="de-DE" baseline="0" dirty="0" err="1" smtClean="0"/>
              <a:t>decreased</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last </a:t>
            </a:r>
            <a:r>
              <a:rPr lang="de-DE" baseline="0" dirty="0" err="1" smtClean="0"/>
              <a:t>year</a:t>
            </a:r>
            <a:r>
              <a:rPr lang="de-DE" baseline="0" dirty="0" smtClean="0"/>
              <a:t>, but </a:t>
            </a:r>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long</a:t>
            </a:r>
            <a:r>
              <a:rPr lang="de-DE" baseline="0" dirty="0" smtClean="0"/>
              <a:t>-term </a:t>
            </a:r>
            <a:r>
              <a:rPr lang="de-DE" baseline="0" dirty="0" err="1" smtClean="0"/>
              <a:t>development</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still on a </a:t>
            </a:r>
            <a:r>
              <a:rPr lang="de-DE" baseline="0" dirty="0" err="1" smtClean="0"/>
              <a:t>comparatively</a:t>
            </a:r>
            <a:r>
              <a:rPr lang="de-DE" baseline="0" dirty="0" smtClean="0"/>
              <a:t> high </a:t>
            </a:r>
            <a:r>
              <a:rPr lang="de-DE" baseline="0" dirty="0" err="1" smtClean="0"/>
              <a:t>level</a:t>
            </a:r>
            <a:r>
              <a:rPr lang="de-DE" baseline="0" dirty="0" smtClean="0"/>
              <a:t>.</a:t>
            </a:r>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en-US" dirty="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32</a:t>
            </a:fld>
            <a:endParaRPr lang="en-US"/>
          </a:p>
        </p:txBody>
      </p:sp>
    </p:spTree>
    <p:extLst>
      <p:ext uri="{BB962C8B-B14F-4D97-AF65-F5344CB8AC3E}">
        <p14:creationId xmlns:p14="http://schemas.microsoft.com/office/powerpoint/2010/main" val="109472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C60F5-6119-4A3C-A70F-04FC3C1CC956}" type="slidenum">
              <a:rPr lang="en-US"/>
              <a:pPr/>
              <a:t>33</a:t>
            </a:fld>
            <a:endParaRPr lang="en-US"/>
          </a:p>
        </p:txBody>
      </p:sp>
      <p:sp>
        <p:nvSpPr>
          <p:cNvPr id="210946" name="Rectangle 1026"/>
          <p:cNvSpPr>
            <a:spLocks noGrp="1" noRot="1" noChangeAspect="1" noChangeArrowheads="1" noTextEdit="1"/>
          </p:cNvSpPr>
          <p:nvPr>
            <p:ph type="sldImg"/>
          </p:nvPr>
        </p:nvSpPr>
        <p:spPr>
          <a:xfrm>
            <a:off x="923925" y="760413"/>
            <a:ext cx="4967288" cy="3725862"/>
          </a:xfrm>
          <a:ln/>
        </p:spPr>
      </p:sp>
      <p:sp>
        <p:nvSpPr>
          <p:cNvPr id="210947" name="Rectangle 1027"/>
          <p:cNvSpPr>
            <a:spLocks noGrp="1" noChangeArrowheads="1"/>
          </p:cNvSpPr>
          <p:nvPr>
            <p:ph type="body" idx="1"/>
          </p:nvPr>
        </p:nvSpPr>
        <p:spPr>
          <a:xfrm>
            <a:off x="906565" y="4715239"/>
            <a:ext cx="4984552" cy="4469733"/>
          </a:xfrm>
        </p:spPr>
        <p:txBody>
          <a:bodyPr/>
          <a:lstStyle/>
          <a:p>
            <a:r>
              <a:rPr lang="de-DE" noProof="0" dirty="0" err="1" smtClean="0"/>
              <a:t>Cereal</a:t>
            </a:r>
            <a:r>
              <a:rPr lang="de-DE" noProof="0" dirty="0" smtClean="0"/>
              <a:t> </a:t>
            </a:r>
            <a:r>
              <a:rPr lang="de-DE" noProof="0" dirty="0" err="1" smtClean="0"/>
              <a:t>stocks</a:t>
            </a:r>
            <a:r>
              <a:rPr lang="de-DE" noProof="0" dirty="0" smtClean="0"/>
              <a:t> </a:t>
            </a:r>
            <a:r>
              <a:rPr lang="de-DE" noProof="0" dirty="0" err="1" smtClean="0"/>
              <a:t>are</a:t>
            </a:r>
            <a:r>
              <a:rPr lang="de-DE" noProof="0" dirty="0" smtClean="0"/>
              <a:t> </a:t>
            </a:r>
            <a:r>
              <a:rPr lang="de-DE" noProof="0" dirty="0" err="1" smtClean="0"/>
              <a:t>expected</a:t>
            </a:r>
            <a:r>
              <a:rPr lang="de-DE" baseline="0" noProof="0" dirty="0" smtClean="0"/>
              <a:t> </a:t>
            </a:r>
            <a:r>
              <a:rPr lang="de-DE" baseline="0" noProof="0" dirty="0" err="1" smtClean="0"/>
              <a:t>to</a:t>
            </a:r>
            <a:r>
              <a:rPr lang="de-DE" baseline="0" noProof="0" dirty="0" smtClean="0"/>
              <a:t> </a:t>
            </a:r>
            <a:r>
              <a:rPr lang="de-DE" baseline="0" noProof="0" dirty="0" err="1" smtClean="0"/>
              <a:t>increase</a:t>
            </a:r>
            <a:r>
              <a:rPr lang="de-DE" baseline="0" noProof="0" dirty="0" smtClean="0"/>
              <a:t> in </a:t>
            </a:r>
            <a:r>
              <a:rPr lang="de-DE" baseline="0" noProof="0" dirty="0" err="1" smtClean="0"/>
              <a:t>the</a:t>
            </a:r>
            <a:r>
              <a:rPr lang="de-DE" baseline="0" noProof="0" dirty="0" smtClean="0"/>
              <a:t> </a:t>
            </a:r>
            <a:r>
              <a:rPr lang="de-DE" baseline="0" noProof="0" dirty="0" err="1" smtClean="0"/>
              <a:t>next</a:t>
            </a:r>
            <a:r>
              <a:rPr lang="de-DE" baseline="0" noProof="0" dirty="0" smtClean="0"/>
              <a:t> </a:t>
            </a:r>
            <a:r>
              <a:rPr lang="de-DE" baseline="0" noProof="0" dirty="0" err="1" smtClean="0"/>
              <a:t>year</a:t>
            </a:r>
            <a:r>
              <a:rPr lang="de-DE" baseline="0" noProof="0" dirty="0" smtClean="0"/>
              <a:t>, </a:t>
            </a:r>
            <a:r>
              <a:rPr lang="de-DE" baseline="0" noProof="0" dirty="0" err="1" smtClean="0"/>
              <a:t>as</a:t>
            </a:r>
            <a:r>
              <a:rPr lang="de-DE" baseline="0" noProof="0" dirty="0" smtClean="0"/>
              <a:t> </a:t>
            </a:r>
            <a:r>
              <a:rPr lang="de-DE" baseline="0" noProof="0" dirty="0" err="1" smtClean="0"/>
              <a:t>the</a:t>
            </a:r>
            <a:r>
              <a:rPr lang="de-DE" baseline="0" noProof="0" dirty="0" smtClean="0"/>
              <a:t> </a:t>
            </a:r>
            <a:r>
              <a:rPr lang="de-DE" baseline="0" noProof="0" dirty="0" err="1" smtClean="0"/>
              <a:t>coming</a:t>
            </a:r>
            <a:r>
              <a:rPr lang="de-DE" baseline="0" noProof="0" dirty="0" smtClean="0"/>
              <a:t> </a:t>
            </a:r>
            <a:r>
              <a:rPr lang="de-DE" baseline="0" noProof="0" dirty="0" err="1" smtClean="0"/>
              <a:t>harvest</a:t>
            </a:r>
            <a:r>
              <a:rPr lang="de-DE" baseline="0" noProof="0" dirty="0" smtClean="0"/>
              <a:t> will </a:t>
            </a:r>
            <a:r>
              <a:rPr lang="de-DE" baseline="0" noProof="0" dirty="0" err="1" smtClean="0"/>
              <a:t>be</a:t>
            </a:r>
            <a:r>
              <a:rPr lang="de-DE" baseline="0" noProof="0" dirty="0" smtClean="0"/>
              <a:t> </a:t>
            </a:r>
            <a:r>
              <a:rPr lang="de-DE" baseline="0" noProof="0" dirty="0" err="1" smtClean="0"/>
              <a:t>very</a:t>
            </a:r>
            <a:r>
              <a:rPr lang="de-DE" baseline="0" noProof="0" dirty="0" smtClean="0"/>
              <a:t> </a:t>
            </a:r>
            <a:r>
              <a:rPr lang="de-DE" baseline="0" noProof="0" dirty="0" err="1" smtClean="0"/>
              <a:t>good</a:t>
            </a:r>
            <a:r>
              <a:rPr lang="de-DE" baseline="0" noProof="0" dirty="0" smtClean="0"/>
              <a:t>. </a:t>
            </a:r>
            <a:r>
              <a:rPr lang="de-DE" baseline="0" noProof="0" dirty="0" err="1" smtClean="0"/>
              <a:t>Nevertheless</a:t>
            </a:r>
            <a:r>
              <a:rPr lang="de-DE" baseline="0" noProof="0" dirty="0" smtClean="0"/>
              <a:t>, </a:t>
            </a:r>
            <a:r>
              <a:rPr lang="de-DE" baseline="0" noProof="0" dirty="0" err="1" smtClean="0"/>
              <a:t>the</a:t>
            </a:r>
            <a:r>
              <a:rPr lang="de-DE" baseline="0" noProof="0" dirty="0" smtClean="0"/>
              <a:t> </a:t>
            </a:r>
            <a:r>
              <a:rPr lang="de-DE" baseline="0" noProof="0" dirty="0" err="1" smtClean="0"/>
              <a:t>levelof</a:t>
            </a:r>
            <a:r>
              <a:rPr lang="de-DE" baseline="0" noProof="0" dirty="0" smtClean="0"/>
              <a:t> </a:t>
            </a:r>
            <a:r>
              <a:rPr lang="de-DE" baseline="0" noProof="0" dirty="0" err="1" smtClean="0"/>
              <a:t>stocks</a:t>
            </a:r>
            <a:r>
              <a:rPr lang="de-DE" baseline="0" noProof="0" dirty="0" smtClean="0"/>
              <a:t> </a:t>
            </a:r>
            <a:r>
              <a:rPr lang="de-DE" baseline="0" noProof="0" dirty="0" err="1" smtClean="0"/>
              <a:t>is</a:t>
            </a:r>
            <a:r>
              <a:rPr lang="de-DE" baseline="0" noProof="0" dirty="0" smtClean="0"/>
              <a:t> not </a:t>
            </a:r>
            <a:r>
              <a:rPr lang="de-DE" baseline="0" noProof="0" dirty="0" err="1" smtClean="0"/>
              <a:t>that</a:t>
            </a:r>
            <a:r>
              <a:rPr lang="de-DE" baseline="0" noProof="0" dirty="0" smtClean="0"/>
              <a:t> high.</a:t>
            </a:r>
            <a:endParaRPr lang="de-DE" noProof="0" dirty="0" smtClean="0"/>
          </a:p>
          <a:p>
            <a:endParaRPr lang="de-DE" noProof="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Economically</a:t>
            </a:r>
            <a:r>
              <a:rPr lang="de-DE" dirty="0" smtClean="0"/>
              <a:t> optimal N rate </a:t>
            </a:r>
            <a:r>
              <a:rPr lang="de-DE" dirty="0" err="1" smtClean="0"/>
              <a:t>decreases</a:t>
            </a:r>
            <a:r>
              <a:rPr lang="de-DE" dirty="0" smtClean="0"/>
              <a:t> in </a:t>
            </a:r>
            <a:r>
              <a:rPr lang="de-DE" dirty="0" err="1" smtClean="0"/>
              <a:t>case</a:t>
            </a:r>
            <a:r>
              <a:rPr lang="de-DE" dirty="0" smtClean="0"/>
              <a:t> </a:t>
            </a:r>
            <a:r>
              <a:rPr lang="de-DE" dirty="0" err="1" smtClean="0"/>
              <a:t>of</a:t>
            </a:r>
            <a:r>
              <a:rPr lang="de-DE" dirty="0" smtClean="0"/>
              <a:t> </a:t>
            </a:r>
            <a:r>
              <a:rPr lang="de-DE" dirty="0" err="1" smtClean="0"/>
              <a:t>decreasing</a:t>
            </a:r>
            <a:r>
              <a:rPr lang="de-DE" dirty="0" smtClean="0"/>
              <a:t> </a:t>
            </a:r>
            <a:r>
              <a:rPr lang="de-DE" dirty="0" err="1" smtClean="0"/>
              <a:t>grower</a:t>
            </a:r>
            <a:r>
              <a:rPr lang="de-DE" dirty="0" smtClean="0"/>
              <a:t> </a:t>
            </a:r>
            <a:r>
              <a:rPr lang="de-DE" dirty="0" err="1" smtClean="0"/>
              <a:t>prices</a:t>
            </a:r>
            <a:r>
              <a:rPr lang="de-DE" dirty="0" smtClean="0"/>
              <a:t>.</a:t>
            </a:r>
          </a:p>
          <a:p>
            <a:endParaRPr lang="de-DE" dirty="0" smtClean="0"/>
          </a:p>
          <a:p>
            <a:r>
              <a:rPr lang="de-DE" dirty="0" err="1" smtClean="0"/>
              <a:t>It</a:t>
            </a:r>
            <a:r>
              <a:rPr lang="de-DE" dirty="0" smtClean="0"/>
              <a:t> </a:t>
            </a:r>
            <a:r>
              <a:rPr lang="de-DE" dirty="0" err="1" smtClean="0"/>
              <a:t>seems</a:t>
            </a:r>
            <a:r>
              <a:rPr lang="de-DE" dirty="0" smtClean="0"/>
              <a:t> </a:t>
            </a:r>
            <a:r>
              <a:rPr lang="de-DE" dirty="0" err="1" smtClean="0"/>
              <a:t>logical</a:t>
            </a:r>
            <a:r>
              <a:rPr lang="de-DE" dirty="0" smtClean="0"/>
              <a:t> </a:t>
            </a:r>
            <a:r>
              <a:rPr lang="de-DE" dirty="0" err="1" smtClean="0"/>
              <a:t>to</a:t>
            </a:r>
            <a:r>
              <a:rPr lang="de-DE" dirty="0" smtClean="0"/>
              <a:t> </a:t>
            </a:r>
            <a:r>
              <a:rPr lang="de-DE" dirty="0" err="1" smtClean="0"/>
              <a:t>reduce</a:t>
            </a:r>
            <a:r>
              <a:rPr lang="de-DE" dirty="0" smtClean="0"/>
              <a:t> N rate in </a:t>
            </a:r>
            <a:r>
              <a:rPr lang="de-DE" dirty="0" err="1" smtClean="0"/>
              <a:t>case</a:t>
            </a:r>
            <a:r>
              <a:rPr lang="de-DE" dirty="0" smtClean="0"/>
              <a:t> </a:t>
            </a:r>
            <a:r>
              <a:rPr lang="de-DE" dirty="0" err="1" smtClean="0"/>
              <a:t>of</a:t>
            </a:r>
            <a:r>
              <a:rPr lang="de-DE" dirty="0" smtClean="0"/>
              <a:t> </a:t>
            </a:r>
            <a:r>
              <a:rPr lang="de-DE" dirty="0" err="1" smtClean="0"/>
              <a:t>decreasing</a:t>
            </a:r>
            <a:r>
              <a:rPr lang="de-DE" dirty="0" smtClean="0"/>
              <a:t> </a:t>
            </a:r>
            <a:r>
              <a:rPr lang="de-DE" dirty="0" err="1" smtClean="0"/>
              <a:t>wheat</a:t>
            </a:r>
            <a:r>
              <a:rPr lang="de-DE" dirty="0" smtClean="0"/>
              <a:t> </a:t>
            </a:r>
            <a:r>
              <a:rPr lang="de-DE" dirty="0" err="1" smtClean="0"/>
              <a:t>prices</a:t>
            </a:r>
            <a:r>
              <a:rPr lang="de-DE" dirty="0" smtClean="0"/>
              <a:t> </a:t>
            </a:r>
            <a:r>
              <a:rPr lang="de-DE" dirty="0" err="1" smtClean="0"/>
              <a:t>to</a:t>
            </a:r>
            <a:r>
              <a:rPr lang="de-DE" dirty="0" smtClean="0"/>
              <a:t> </a:t>
            </a:r>
            <a:r>
              <a:rPr lang="de-DE" dirty="0" err="1" smtClean="0"/>
              <a:t>avoid</a:t>
            </a:r>
            <a:r>
              <a:rPr lang="de-DE" dirty="0" smtClean="0"/>
              <a:t> </a:t>
            </a:r>
            <a:r>
              <a:rPr lang="de-DE" dirty="0" err="1" smtClean="0"/>
              <a:t>reduction</a:t>
            </a:r>
            <a:r>
              <a:rPr lang="de-DE" dirty="0" smtClean="0"/>
              <a:t> </a:t>
            </a:r>
            <a:r>
              <a:rPr lang="de-DE" dirty="0" err="1" smtClean="0"/>
              <a:t>of</a:t>
            </a:r>
            <a:r>
              <a:rPr lang="de-DE" dirty="0" smtClean="0"/>
              <a:t> </a:t>
            </a:r>
            <a:r>
              <a:rPr lang="de-DE" dirty="0" err="1" smtClean="0"/>
              <a:t>revenues</a:t>
            </a:r>
            <a:r>
              <a:rPr lang="de-DE" dirty="0" smtClean="0"/>
              <a:t> (after </a:t>
            </a:r>
            <a:r>
              <a:rPr lang="de-DE" dirty="0" err="1" smtClean="0"/>
              <a:t>substraction</a:t>
            </a:r>
            <a:r>
              <a:rPr lang="de-DE" dirty="0" smtClean="0"/>
              <a:t> </a:t>
            </a:r>
            <a:r>
              <a:rPr lang="de-DE" dirty="0" err="1" smtClean="0"/>
              <a:t>of</a:t>
            </a:r>
            <a:r>
              <a:rPr lang="de-DE" dirty="0" smtClean="0"/>
              <a:t> N </a:t>
            </a:r>
            <a:r>
              <a:rPr lang="de-DE" dirty="0" err="1" smtClean="0"/>
              <a:t>cost</a:t>
            </a:r>
            <a:r>
              <a:rPr lang="de-DE" dirty="0" smtClean="0"/>
              <a:t>). But </a:t>
            </a:r>
            <a:r>
              <a:rPr lang="de-DE" dirty="0" err="1" smtClean="0"/>
              <a:t>using</a:t>
            </a:r>
            <a:r>
              <a:rPr lang="de-DE" dirty="0" smtClean="0"/>
              <a:t> N </a:t>
            </a:r>
            <a:r>
              <a:rPr lang="de-DE" dirty="0" err="1" smtClean="0"/>
              <a:t>response</a:t>
            </a:r>
            <a:r>
              <a:rPr lang="de-DE" dirty="0" smtClean="0"/>
              <a:t> </a:t>
            </a:r>
            <a:r>
              <a:rPr lang="de-DE" dirty="0" err="1" smtClean="0"/>
              <a:t>curves</a:t>
            </a:r>
            <a:r>
              <a:rPr lang="de-DE" dirty="0" smtClean="0"/>
              <a:t>, </a:t>
            </a:r>
            <a:r>
              <a:rPr lang="de-DE" dirty="0" err="1" smtClean="0"/>
              <a:t>it</a:t>
            </a:r>
            <a:r>
              <a:rPr lang="de-DE" dirty="0" smtClean="0"/>
              <a:t> </a:t>
            </a:r>
            <a:r>
              <a:rPr lang="de-DE" dirty="0" err="1" smtClean="0"/>
              <a:t>can</a:t>
            </a:r>
            <a:r>
              <a:rPr lang="de-DE" dirty="0" smtClean="0"/>
              <a:t> </a:t>
            </a:r>
            <a:r>
              <a:rPr lang="de-DE" dirty="0" err="1" smtClean="0"/>
              <a:t>be</a:t>
            </a:r>
            <a:r>
              <a:rPr lang="de-DE" dirty="0" smtClean="0"/>
              <a:t> </a:t>
            </a:r>
            <a:r>
              <a:rPr lang="de-DE" dirty="0" err="1" smtClean="0"/>
              <a:t>demonstrated</a:t>
            </a:r>
            <a:r>
              <a:rPr lang="de-DE" dirty="0" smtClean="0"/>
              <a:t>, </a:t>
            </a:r>
            <a:r>
              <a:rPr lang="de-DE" dirty="0" err="1" smtClean="0"/>
              <a:t>that</a:t>
            </a:r>
            <a:r>
              <a:rPr lang="de-DE" dirty="0" smtClean="0"/>
              <a:t> </a:t>
            </a:r>
            <a:r>
              <a:rPr lang="de-DE" dirty="0" err="1" smtClean="0"/>
              <a:t>the</a:t>
            </a:r>
            <a:r>
              <a:rPr lang="de-DE" dirty="0" smtClean="0"/>
              <a:t> </a:t>
            </a:r>
            <a:r>
              <a:rPr lang="de-DE" dirty="0" err="1" smtClean="0"/>
              <a:t>effect</a:t>
            </a:r>
            <a:r>
              <a:rPr lang="de-DE" dirty="0" smtClean="0"/>
              <a:t> </a:t>
            </a:r>
            <a:r>
              <a:rPr lang="de-DE" dirty="0" err="1" smtClean="0"/>
              <a:t>of</a:t>
            </a:r>
            <a:r>
              <a:rPr lang="de-DE" dirty="0" smtClean="0"/>
              <a:t> </a:t>
            </a:r>
            <a:r>
              <a:rPr lang="de-DE" dirty="0" err="1" smtClean="0"/>
              <a:t>decreasing</a:t>
            </a:r>
            <a:r>
              <a:rPr lang="de-DE" dirty="0" smtClean="0"/>
              <a:t> </a:t>
            </a:r>
            <a:r>
              <a:rPr lang="de-DE" dirty="0" err="1" smtClean="0"/>
              <a:t>wheat</a:t>
            </a:r>
            <a:r>
              <a:rPr lang="de-DE" dirty="0" smtClean="0"/>
              <a:t> </a:t>
            </a:r>
            <a:r>
              <a:rPr lang="de-DE" dirty="0" err="1" smtClean="0"/>
              <a:t>prices</a:t>
            </a:r>
            <a:r>
              <a:rPr lang="de-DE" dirty="0" smtClean="0"/>
              <a:t> on optimal N rate </a:t>
            </a:r>
            <a:r>
              <a:rPr lang="de-DE" dirty="0" err="1" smtClean="0"/>
              <a:t>is</a:t>
            </a:r>
            <a:r>
              <a:rPr lang="de-DE" dirty="0" smtClean="0"/>
              <a:t> </a:t>
            </a:r>
            <a:r>
              <a:rPr lang="de-DE" dirty="0" err="1" smtClean="0"/>
              <a:t>very</a:t>
            </a:r>
            <a:r>
              <a:rPr lang="de-DE" baseline="0" dirty="0" smtClean="0"/>
              <a:t> limited. </a:t>
            </a:r>
            <a:r>
              <a:rPr lang="de-DE" baseline="0" dirty="0" err="1" smtClean="0"/>
              <a:t>Using</a:t>
            </a:r>
            <a:r>
              <a:rPr lang="de-DE" baseline="0" dirty="0" smtClean="0"/>
              <a:t> </a:t>
            </a:r>
            <a:r>
              <a:rPr lang="de-DE" baseline="0" dirty="0" err="1" smtClean="0"/>
              <a:t>current</a:t>
            </a:r>
            <a:r>
              <a:rPr lang="de-DE" baseline="0" dirty="0" smtClean="0"/>
              <a:t> </a:t>
            </a:r>
            <a:r>
              <a:rPr lang="de-DE" baseline="0" dirty="0" err="1" smtClean="0"/>
              <a:t>price</a:t>
            </a:r>
            <a:r>
              <a:rPr lang="de-DE" baseline="0" dirty="0" smtClean="0"/>
              <a:t> </a:t>
            </a:r>
            <a:r>
              <a:rPr lang="de-DE" baseline="0" dirty="0" err="1" smtClean="0"/>
              <a:t>changes</a:t>
            </a:r>
            <a:r>
              <a:rPr lang="de-DE" baseline="0" dirty="0" smtClean="0"/>
              <a:t>, </a:t>
            </a:r>
            <a:r>
              <a:rPr lang="de-DE" baseline="0" dirty="0" err="1" smtClean="0"/>
              <a:t>reduction</a:t>
            </a:r>
            <a:r>
              <a:rPr lang="de-DE" baseline="0" dirty="0" smtClean="0"/>
              <a:t> </a:t>
            </a:r>
            <a:r>
              <a:rPr lang="de-DE" baseline="0" dirty="0" err="1" smtClean="0"/>
              <a:t>of</a:t>
            </a:r>
            <a:r>
              <a:rPr lang="de-DE" baseline="0" dirty="0" smtClean="0"/>
              <a:t> N rate </a:t>
            </a:r>
            <a:r>
              <a:rPr lang="de-DE" baseline="0" dirty="0" err="1" smtClean="0"/>
              <a:t>is</a:t>
            </a:r>
            <a:r>
              <a:rPr lang="de-DE" baseline="0" dirty="0" smtClean="0"/>
              <a:t> in a </a:t>
            </a:r>
            <a:r>
              <a:rPr lang="de-DE" baseline="0" dirty="0" err="1" smtClean="0"/>
              <a:t>range</a:t>
            </a:r>
            <a:r>
              <a:rPr lang="de-DE" baseline="0" dirty="0" smtClean="0"/>
              <a:t> </a:t>
            </a:r>
            <a:r>
              <a:rPr lang="de-DE" baseline="0" dirty="0" err="1" smtClean="0"/>
              <a:t>of</a:t>
            </a:r>
            <a:r>
              <a:rPr lang="de-DE" baseline="0" dirty="0" smtClean="0"/>
              <a:t> just 5 </a:t>
            </a:r>
            <a:r>
              <a:rPr lang="de-DE" baseline="0" dirty="0" err="1" smtClean="0"/>
              <a:t>to</a:t>
            </a:r>
            <a:r>
              <a:rPr lang="de-DE" baseline="0" dirty="0" smtClean="0"/>
              <a:t> 10 kg N/ha.</a:t>
            </a:r>
            <a:endParaRPr lang="de-DE" dirty="0" smtClean="0"/>
          </a:p>
          <a:p>
            <a:endParaRPr lang="de-DE" dirty="0" smtClean="0"/>
          </a:p>
          <a:p>
            <a:r>
              <a:rPr lang="de-DE" dirty="0" err="1" smtClean="0"/>
              <a:t>Framers</a:t>
            </a:r>
            <a:r>
              <a:rPr lang="de-DE" dirty="0" smtClean="0"/>
              <a:t> </a:t>
            </a:r>
            <a:r>
              <a:rPr lang="de-DE" dirty="0" err="1" smtClean="0"/>
              <a:t>who</a:t>
            </a:r>
            <a:r>
              <a:rPr lang="de-DE" dirty="0" smtClean="0"/>
              <a:t> </a:t>
            </a:r>
            <a:r>
              <a:rPr lang="de-DE" dirty="0" err="1" smtClean="0"/>
              <a:t>further</a:t>
            </a:r>
            <a:r>
              <a:rPr lang="de-DE" baseline="0" dirty="0" smtClean="0"/>
              <a:t> </a:t>
            </a:r>
            <a:r>
              <a:rPr lang="de-DE" dirty="0" err="1" smtClean="0"/>
              <a:t>decrease</a:t>
            </a:r>
            <a:r>
              <a:rPr lang="de-DE" dirty="0" smtClean="0"/>
              <a:t> </a:t>
            </a:r>
            <a:r>
              <a:rPr lang="de-DE" dirty="0" err="1" smtClean="0"/>
              <a:t>the</a:t>
            </a:r>
            <a:r>
              <a:rPr lang="de-DE" dirty="0" smtClean="0"/>
              <a:t> N rate </a:t>
            </a:r>
            <a:r>
              <a:rPr lang="de-DE" dirty="0" err="1" smtClean="0"/>
              <a:t>to</a:t>
            </a:r>
            <a:r>
              <a:rPr lang="de-DE" dirty="0" smtClean="0"/>
              <a:t> save </a:t>
            </a:r>
            <a:r>
              <a:rPr lang="de-DE" dirty="0" err="1" smtClean="0"/>
              <a:t>money</a:t>
            </a:r>
            <a:r>
              <a:rPr lang="de-DE" dirty="0" smtClean="0"/>
              <a:t>, </a:t>
            </a:r>
            <a:r>
              <a:rPr lang="de-DE" dirty="0" err="1" smtClean="0"/>
              <a:t>reduce</a:t>
            </a:r>
            <a:r>
              <a:rPr lang="de-DE" dirty="0" smtClean="0"/>
              <a:t> </a:t>
            </a:r>
            <a:r>
              <a:rPr lang="de-DE" dirty="0" err="1" smtClean="0"/>
              <a:t>their</a:t>
            </a:r>
            <a:r>
              <a:rPr lang="de-DE" dirty="0" smtClean="0"/>
              <a:t> </a:t>
            </a:r>
            <a:r>
              <a:rPr lang="de-DE" dirty="0" err="1" smtClean="0"/>
              <a:t>own</a:t>
            </a:r>
            <a:r>
              <a:rPr lang="de-DE" dirty="0" smtClean="0"/>
              <a:t> </a:t>
            </a:r>
            <a:r>
              <a:rPr lang="de-DE" dirty="0" err="1" smtClean="0"/>
              <a:t>revenue</a:t>
            </a:r>
            <a:r>
              <a:rPr lang="de-DE" dirty="0" smtClean="0"/>
              <a:t> per ha. </a:t>
            </a:r>
            <a:r>
              <a:rPr lang="de-DE" dirty="0" err="1" smtClean="0"/>
              <a:t>Furthermore</a:t>
            </a:r>
            <a:r>
              <a:rPr lang="de-DE" dirty="0" smtClean="0"/>
              <a:t>, </a:t>
            </a:r>
            <a:r>
              <a:rPr lang="de-DE" dirty="0" err="1" smtClean="0"/>
              <a:t>protein</a:t>
            </a:r>
            <a:r>
              <a:rPr lang="de-DE" dirty="0" smtClean="0"/>
              <a:t> </a:t>
            </a:r>
            <a:r>
              <a:rPr lang="de-DE" dirty="0" err="1" smtClean="0"/>
              <a:t>content</a:t>
            </a:r>
            <a:r>
              <a:rPr lang="de-DE" dirty="0" smtClean="0"/>
              <a:t> will </a:t>
            </a:r>
            <a:r>
              <a:rPr lang="de-DE" dirty="0" err="1" smtClean="0"/>
              <a:t>go</a:t>
            </a:r>
            <a:r>
              <a:rPr lang="de-DE" dirty="0" smtClean="0"/>
              <a:t> down </a:t>
            </a:r>
            <a:r>
              <a:rPr lang="de-DE" dirty="0" err="1" smtClean="0"/>
              <a:t>and</a:t>
            </a:r>
            <a:r>
              <a:rPr lang="de-DE" dirty="0" smtClean="0"/>
              <a:t> </a:t>
            </a:r>
            <a:r>
              <a:rPr lang="de-DE" dirty="0" err="1" smtClean="0"/>
              <a:t>this</a:t>
            </a:r>
            <a:r>
              <a:rPr lang="de-DE" dirty="0" smtClean="0"/>
              <a:t> </a:t>
            </a:r>
            <a:r>
              <a:rPr lang="de-DE" dirty="0" err="1" smtClean="0"/>
              <a:t>reduces</a:t>
            </a:r>
            <a:r>
              <a:rPr lang="de-DE" baseline="0" dirty="0" smtClean="0"/>
              <a:t> in </a:t>
            </a:r>
            <a:r>
              <a:rPr lang="de-DE" baseline="0" dirty="0" err="1" smtClean="0"/>
              <a:t>addition</a:t>
            </a:r>
            <a:r>
              <a:rPr lang="de-DE" baseline="0" dirty="0" smtClean="0"/>
              <a:t> </a:t>
            </a:r>
            <a:r>
              <a:rPr lang="de-DE" baseline="0" dirty="0" err="1" smtClean="0"/>
              <a:t>growers</a:t>
            </a:r>
            <a:r>
              <a:rPr lang="de-DE" baseline="0" dirty="0" smtClean="0"/>
              <a:t> </a:t>
            </a:r>
            <a:r>
              <a:rPr lang="de-DE" baseline="0" dirty="0" err="1" smtClean="0"/>
              <a:t>wheat</a:t>
            </a:r>
            <a:r>
              <a:rPr lang="de-DE" baseline="0" dirty="0" smtClean="0"/>
              <a:t> </a:t>
            </a:r>
            <a:r>
              <a:rPr lang="de-DE" baseline="0" dirty="0" err="1" smtClean="0"/>
              <a:t>price</a:t>
            </a:r>
            <a:r>
              <a:rPr lang="de-DE" baseline="0" dirty="0" smtClean="0"/>
              <a:t>.</a:t>
            </a:r>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C3D6ABEB-CC5D-4802-A429-F3415B43E927}"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FA5320-BD65-4B54-83DB-0152F8A516E3}" type="slidenum">
              <a:rPr lang="en-GB"/>
              <a:pPr>
                <a:defRPr/>
              </a:pPr>
              <a:t>36</a:t>
            </a:fld>
            <a:endParaRPr lang="en-GB" dirty="0"/>
          </a:p>
        </p:txBody>
      </p:sp>
      <p:sp>
        <p:nvSpPr>
          <p:cNvPr id="79875" name="Rectangle 2"/>
          <p:cNvSpPr>
            <a:spLocks noGrp="1" noRot="1" noChangeAspect="1" noChangeArrowheads="1" noTextEdit="1"/>
          </p:cNvSpPr>
          <p:nvPr>
            <p:ph type="sldImg"/>
          </p:nvPr>
        </p:nvSpPr>
        <p:spPr bwMode="auto">
          <a:xfrm>
            <a:off x="922338" y="760413"/>
            <a:ext cx="4999037" cy="3749675"/>
          </a:xfrm>
          <a:noFill/>
          <a:ln>
            <a:solidFill>
              <a:srgbClr val="000000"/>
            </a:solidFill>
            <a:miter lim="800000"/>
            <a:headEnd/>
            <a:tailEnd/>
          </a:ln>
        </p:spPr>
      </p:sp>
      <p:sp>
        <p:nvSpPr>
          <p:cNvPr id="79876" name="Notes Placeholder 4"/>
          <p:cNvSpPr>
            <a:spLocks noGrp="1"/>
          </p:cNvSpPr>
          <p:nvPr>
            <p:ph type="body" sz="quarter" idx="10"/>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N </a:t>
            </a:r>
            <a:r>
              <a:rPr lang="de-DE" dirty="0" err="1" smtClean="0"/>
              <a:t>consumption</a:t>
            </a:r>
            <a:r>
              <a:rPr lang="de-DE" dirty="0" smtClean="0"/>
              <a:t> in Germany </a:t>
            </a:r>
            <a:r>
              <a:rPr lang="de-DE" dirty="0" err="1" smtClean="0"/>
              <a:t>has</a:t>
            </a:r>
            <a:r>
              <a:rPr lang="de-DE" dirty="0" smtClean="0"/>
              <a:t> </a:t>
            </a:r>
            <a:r>
              <a:rPr lang="de-DE" dirty="0" err="1" smtClean="0"/>
              <a:t>increased</a:t>
            </a:r>
            <a:r>
              <a:rPr lang="de-DE" dirty="0" smtClean="0"/>
              <a:t> in </a:t>
            </a:r>
            <a:r>
              <a:rPr lang="de-DE" dirty="0" err="1" smtClean="0"/>
              <a:t>season</a:t>
            </a:r>
            <a:r>
              <a:rPr lang="de-DE" baseline="0" dirty="0" smtClean="0"/>
              <a:t> 2013/14 </a:t>
            </a:r>
            <a:r>
              <a:rPr lang="de-DE" baseline="0" dirty="0" err="1" smtClean="0"/>
              <a:t>and</a:t>
            </a:r>
            <a:r>
              <a:rPr lang="de-DE" baseline="0" dirty="0" smtClean="0"/>
              <a:t> was </a:t>
            </a:r>
            <a:r>
              <a:rPr lang="de-DE" baseline="0" dirty="0" err="1" smtClean="0"/>
              <a:t>therefore</a:t>
            </a:r>
            <a:r>
              <a:rPr lang="de-DE" baseline="0" dirty="0" smtClean="0"/>
              <a:t> just </a:t>
            </a:r>
            <a:r>
              <a:rPr lang="de-DE" baseline="0" dirty="0" err="1" smtClean="0"/>
              <a:t>slightly</a:t>
            </a:r>
            <a:r>
              <a:rPr lang="de-DE" baseline="0" dirty="0" smtClean="0"/>
              <a:t> </a:t>
            </a:r>
            <a:r>
              <a:rPr lang="de-DE" baseline="0" dirty="0" err="1" smtClean="0"/>
              <a:t>below</a:t>
            </a:r>
            <a:r>
              <a:rPr lang="de-DE" baseline="0" dirty="0" smtClean="0"/>
              <a:t> </a:t>
            </a:r>
            <a:r>
              <a:rPr lang="de-DE" baseline="0" dirty="0" err="1" smtClean="0"/>
              <a:t>mid</a:t>
            </a:r>
            <a:r>
              <a:rPr lang="de-DE" baseline="0" dirty="0" smtClean="0"/>
              <a:t>-term </a:t>
            </a:r>
            <a:r>
              <a:rPr lang="de-DE" baseline="0" dirty="0" err="1" smtClean="0"/>
              <a:t>average</a:t>
            </a:r>
            <a:r>
              <a:rPr lang="de-DE" baseline="0" dirty="0" smtClean="0"/>
              <a:t>.</a:t>
            </a:r>
            <a:endParaRPr lang="de-DE" dirty="0" smtClean="0"/>
          </a:p>
          <a:p>
            <a:endParaRPr lang="de-DE" dirty="0" smtClean="0"/>
          </a:p>
          <a:p>
            <a:endParaRPr lang="de-DE" dirty="0" smtClean="0"/>
          </a:p>
          <a:p>
            <a:r>
              <a:rPr lang="de-DE" dirty="0" err="1" smtClean="0"/>
              <a:t>Consumption</a:t>
            </a:r>
            <a:r>
              <a:rPr lang="de-DE" dirty="0" smtClean="0"/>
              <a:t> </a:t>
            </a:r>
            <a:r>
              <a:rPr lang="de-DE" dirty="0" err="1" smtClean="0"/>
              <a:t>of</a:t>
            </a:r>
            <a:r>
              <a:rPr lang="de-DE" dirty="0" smtClean="0"/>
              <a:t> </a:t>
            </a:r>
            <a:r>
              <a:rPr lang="de-DE" dirty="0" err="1" smtClean="0"/>
              <a:t>potash</a:t>
            </a:r>
            <a:r>
              <a:rPr lang="de-DE" dirty="0" smtClean="0"/>
              <a:t> </a:t>
            </a:r>
            <a:r>
              <a:rPr lang="de-DE" dirty="0" err="1" smtClean="0"/>
              <a:t>increased</a:t>
            </a:r>
            <a:r>
              <a:rPr lang="de-DE" dirty="0" smtClean="0"/>
              <a:t> </a:t>
            </a:r>
            <a:r>
              <a:rPr lang="de-DE" dirty="0" err="1" smtClean="0"/>
              <a:t>strongly</a:t>
            </a:r>
            <a:r>
              <a:rPr lang="de-DE" baseline="0" dirty="0" smtClean="0"/>
              <a:t> </a:t>
            </a:r>
            <a:r>
              <a:rPr lang="de-DE" baseline="0" dirty="0" err="1" smtClean="0"/>
              <a:t>by</a:t>
            </a:r>
            <a:r>
              <a:rPr lang="de-DE" baseline="0" dirty="0" smtClean="0"/>
              <a:t> +9 %, </a:t>
            </a:r>
            <a:r>
              <a:rPr lang="de-DE" baseline="0" dirty="0" err="1" smtClean="0"/>
              <a:t>phosphate</a:t>
            </a:r>
            <a:r>
              <a:rPr lang="de-DE" baseline="0" dirty="0" smtClean="0"/>
              <a:t> </a:t>
            </a:r>
            <a:r>
              <a:rPr lang="de-DE" baseline="0" dirty="0" err="1" smtClean="0"/>
              <a:t>consumption</a:t>
            </a:r>
            <a:r>
              <a:rPr lang="de-DE" baseline="0" dirty="0" smtClean="0"/>
              <a:t> </a:t>
            </a:r>
            <a:r>
              <a:rPr lang="de-DE" baseline="0" dirty="0" err="1" smtClean="0"/>
              <a:t>remained</a:t>
            </a:r>
            <a:r>
              <a:rPr lang="de-DE" baseline="0" dirty="0" smtClean="0"/>
              <a:t> on </a:t>
            </a:r>
            <a:r>
              <a:rPr lang="de-DE" baseline="0" dirty="0" err="1" smtClean="0"/>
              <a:t>the</a:t>
            </a:r>
            <a:r>
              <a:rPr lang="de-DE" baseline="0" dirty="0" smtClean="0"/>
              <a:t> </a:t>
            </a:r>
            <a:r>
              <a:rPr lang="de-DE" baseline="0" dirty="0" err="1" smtClean="0"/>
              <a:t>level</a:t>
            </a:r>
            <a:r>
              <a:rPr lang="de-DE" baseline="0" dirty="0" smtClean="0"/>
              <a:t> </a:t>
            </a:r>
            <a:r>
              <a:rPr lang="de-DE" baseline="0" dirty="0" err="1" smtClean="0"/>
              <a:t>of</a:t>
            </a:r>
            <a:r>
              <a:rPr lang="de-DE" baseline="0" dirty="0" smtClean="0"/>
              <a:t> </a:t>
            </a:r>
            <a:r>
              <a:rPr lang="de-DE" baseline="0" dirty="0" err="1" smtClean="0"/>
              <a:t>previous</a:t>
            </a:r>
            <a:r>
              <a:rPr lang="de-DE" baseline="0" dirty="0" smtClean="0"/>
              <a:t> </a:t>
            </a:r>
            <a:r>
              <a:rPr lang="de-DE" baseline="0" dirty="0" err="1" smtClean="0"/>
              <a:t>year</a:t>
            </a:r>
            <a:r>
              <a:rPr lang="de-DE" baseline="0" dirty="0" smtClean="0"/>
              <a:t>. P </a:t>
            </a:r>
            <a:r>
              <a:rPr lang="de-DE" baseline="0" dirty="0" err="1" smtClean="0"/>
              <a:t>application</a:t>
            </a:r>
            <a:r>
              <a:rPr lang="de-DE" baseline="0" dirty="0" smtClean="0"/>
              <a:t> </a:t>
            </a:r>
            <a:r>
              <a:rPr lang="de-DE" baseline="0" dirty="0" err="1" smtClean="0"/>
              <a:t>is</a:t>
            </a:r>
            <a:r>
              <a:rPr lang="de-DE" baseline="0" dirty="0" smtClean="0"/>
              <a:t> </a:t>
            </a:r>
            <a:r>
              <a:rPr lang="de-DE" baseline="0" dirty="0" err="1" smtClean="0"/>
              <a:t>too</a:t>
            </a:r>
            <a:r>
              <a:rPr lang="de-DE" baseline="0" dirty="0" smtClean="0"/>
              <a:t> </a:t>
            </a:r>
            <a:r>
              <a:rPr lang="de-DE" baseline="0" dirty="0" err="1" smtClean="0"/>
              <a:t>low</a:t>
            </a:r>
            <a:r>
              <a:rPr lang="de-DE" baseline="0" dirty="0" smtClean="0"/>
              <a:t> in </a:t>
            </a:r>
            <a:r>
              <a:rPr lang="de-DE" baseline="0" dirty="0" err="1" smtClean="0"/>
              <a:t>many</a:t>
            </a:r>
            <a:r>
              <a:rPr lang="de-DE" baseline="0" dirty="0" smtClean="0"/>
              <a:t> </a:t>
            </a:r>
            <a:r>
              <a:rPr lang="de-DE" baseline="0" dirty="0" err="1" smtClean="0"/>
              <a:t>regions</a:t>
            </a:r>
            <a:r>
              <a:rPr lang="de-DE" baseline="0" dirty="0" smtClean="0"/>
              <a:t> </a:t>
            </a:r>
            <a:r>
              <a:rPr lang="de-DE" baseline="0" dirty="0" err="1" smtClean="0"/>
              <a:t>and</a:t>
            </a:r>
            <a:r>
              <a:rPr lang="de-DE" baseline="0" dirty="0" smtClean="0"/>
              <a:t> P </a:t>
            </a:r>
            <a:r>
              <a:rPr lang="de-DE" baseline="0" dirty="0" err="1" smtClean="0"/>
              <a:t>content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soils</a:t>
            </a:r>
            <a:r>
              <a:rPr lang="de-DE" baseline="0" dirty="0" smtClean="0"/>
              <a:t> </a:t>
            </a:r>
            <a:r>
              <a:rPr lang="de-DE" baseline="0" dirty="0" err="1" smtClean="0"/>
              <a:t>is</a:t>
            </a:r>
            <a:r>
              <a:rPr lang="de-DE" baseline="0" dirty="0" smtClean="0"/>
              <a:t> </a:t>
            </a:r>
            <a:r>
              <a:rPr lang="de-DE" baseline="0" dirty="0" err="1" smtClean="0"/>
              <a:t>decreasing</a:t>
            </a:r>
            <a:r>
              <a:rPr lang="de-DE" baseline="0" dirty="0" smtClean="0"/>
              <a:t> </a:t>
            </a:r>
            <a:r>
              <a:rPr lang="de-DE" baseline="0" dirty="0" err="1" smtClean="0"/>
              <a:t>since</a:t>
            </a:r>
            <a:r>
              <a:rPr lang="de-DE" baseline="0" dirty="0" smtClean="0"/>
              <a:t> </a:t>
            </a:r>
            <a:r>
              <a:rPr lang="de-DE" baseline="0" dirty="0" err="1" smtClean="0"/>
              <a:t>years</a:t>
            </a:r>
            <a:r>
              <a:rPr lang="de-DE" baseline="0" dirty="0" smtClean="0"/>
              <a:t>.</a:t>
            </a:r>
            <a:endParaRPr lang="de-DE" dirty="0" smtClean="0"/>
          </a:p>
        </p:txBody>
      </p:sp>
      <p:sp>
        <p:nvSpPr>
          <p:cNvPr id="4" name="Slide Number Placeholder 3"/>
          <p:cNvSpPr>
            <a:spLocks noGrp="1"/>
          </p:cNvSpPr>
          <p:nvPr>
            <p:ph type="sldNum" sz="quarter" idx="10"/>
          </p:nvPr>
        </p:nvSpPr>
        <p:spPr/>
        <p:txBody>
          <a:bodyPr/>
          <a:lstStyle/>
          <a:p>
            <a:fld id="{C3D6ABEB-CC5D-4802-A429-F3415B43E927}"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Total N in </a:t>
            </a:r>
            <a:r>
              <a:rPr lang="de-DE" dirty="0" err="1" smtClean="0"/>
              <a:t>season</a:t>
            </a:r>
            <a:r>
              <a:rPr lang="de-DE" dirty="0" smtClean="0"/>
              <a:t> 2013/14</a:t>
            </a:r>
            <a:r>
              <a:rPr lang="de-DE" baseline="0" dirty="0" smtClean="0"/>
              <a:t> was 2 % </a:t>
            </a:r>
            <a:r>
              <a:rPr lang="de-DE" baseline="0" dirty="0" err="1" smtClean="0"/>
              <a:t>higher</a:t>
            </a:r>
            <a:r>
              <a:rPr lang="de-DE" baseline="0" dirty="0" smtClean="0"/>
              <a:t> </a:t>
            </a:r>
            <a:r>
              <a:rPr lang="de-DE" baseline="0" dirty="0" err="1" smtClean="0"/>
              <a:t>thanm</a:t>
            </a:r>
            <a:r>
              <a:rPr lang="de-DE" baseline="0" dirty="0" smtClean="0"/>
              <a:t> in 2012/13, but</a:t>
            </a:r>
          </a:p>
          <a:p>
            <a:endParaRPr lang="de-DE" baseline="0" dirty="0" smtClean="0"/>
          </a:p>
          <a:p>
            <a:pPr marL="171450" indent="-171450">
              <a:buFontTx/>
              <a:buChar char="-"/>
            </a:pPr>
            <a:r>
              <a:rPr lang="de-DE" baseline="0" dirty="0" smtClean="0"/>
              <a:t>large </a:t>
            </a:r>
            <a:r>
              <a:rPr lang="de-DE" baseline="0" dirty="0" err="1" smtClean="0"/>
              <a:t>volumes</a:t>
            </a:r>
            <a:r>
              <a:rPr lang="de-DE" baseline="0" dirty="0" smtClean="0"/>
              <a:t> </a:t>
            </a:r>
            <a:r>
              <a:rPr lang="de-DE" baseline="0" dirty="0" err="1" smtClean="0"/>
              <a:t>were</a:t>
            </a:r>
            <a:r>
              <a:rPr lang="de-DE" baseline="0" dirty="0" smtClean="0"/>
              <a:t> </a:t>
            </a:r>
            <a:r>
              <a:rPr lang="de-DE" baseline="0" dirty="0" err="1" smtClean="0"/>
              <a:t>directly</a:t>
            </a:r>
            <a:r>
              <a:rPr lang="de-DE" baseline="0" dirty="0" smtClean="0"/>
              <a:t> </a:t>
            </a:r>
            <a:r>
              <a:rPr lang="de-DE" baseline="0" dirty="0" err="1" smtClean="0"/>
              <a:t>applied</a:t>
            </a:r>
            <a:r>
              <a:rPr lang="de-DE" baseline="0" dirty="0" smtClean="0"/>
              <a:t> in </a:t>
            </a:r>
            <a:r>
              <a:rPr lang="de-DE" baseline="0" dirty="0" err="1" smtClean="0"/>
              <a:t>grassland</a:t>
            </a:r>
            <a:r>
              <a:rPr lang="de-DE" baseline="0" dirty="0" smtClean="0"/>
              <a:t> in </a:t>
            </a:r>
            <a:r>
              <a:rPr lang="de-DE" baseline="0" dirty="0" err="1" smtClean="0"/>
              <a:t>summer</a:t>
            </a:r>
            <a:r>
              <a:rPr lang="de-DE" baseline="0" dirty="0" smtClean="0"/>
              <a:t> 2013</a:t>
            </a:r>
          </a:p>
          <a:p>
            <a:pPr marL="171450" indent="-171450">
              <a:buFontTx/>
              <a:buChar char="-"/>
            </a:pPr>
            <a:r>
              <a:rPr lang="de-DE" baseline="0" dirty="0" err="1" smtClean="0"/>
              <a:t>and</a:t>
            </a:r>
            <a:r>
              <a:rPr lang="de-DE" baseline="0" dirty="0" smtClean="0"/>
              <a:t> </a:t>
            </a:r>
            <a:r>
              <a:rPr lang="de-DE" baseline="0" dirty="0" err="1" smtClean="0"/>
              <a:t>therfore</a:t>
            </a:r>
            <a:r>
              <a:rPr lang="de-DE" baseline="0" dirty="0" smtClean="0"/>
              <a:t> not </a:t>
            </a:r>
            <a:r>
              <a:rPr lang="de-DE" baseline="0" dirty="0" err="1" smtClean="0"/>
              <a:t>used</a:t>
            </a:r>
            <a:r>
              <a:rPr lang="de-DE" baseline="0" dirty="0" smtClean="0"/>
              <a:t> </a:t>
            </a:r>
            <a:r>
              <a:rPr lang="de-DE" baseline="0" dirty="0" err="1" smtClean="0"/>
              <a:t>for</a:t>
            </a:r>
            <a:r>
              <a:rPr lang="de-DE" baseline="0" dirty="0" smtClean="0"/>
              <a:t> </a:t>
            </a:r>
            <a:r>
              <a:rPr lang="de-DE" baseline="0" dirty="0" err="1" smtClean="0"/>
              <a:t>pre-storage</a:t>
            </a:r>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DD332C9F-0FE3-49F8-BD18-075C7F3E288C}" type="slidenum">
              <a:rPr lang="de-DE" smtClean="0"/>
              <a:pPr/>
              <a:t>39</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smtClean="0">
              <a:latin typeface="Arial" pitchFamily="34" charset="0"/>
              <a:ea typeface="ヒラギノ角ゴ Pro W3"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7C94D3BD-918B-4A9F-A6E6-84FF51282C1C}" type="slidenum">
              <a:rPr lang="en-US" altLang="en-US" smtClean="0"/>
              <a:pPr>
                <a:spcBef>
                  <a:spcPct val="0"/>
                </a:spcBef>
              </a:pPr>
              <a:t>40</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DD332C9F-0FE3-49F8-BD18-075C7F3E288C}" type="slidenum">
              <a:rPr lang="de-DE" smtClean="0"/>
              <a:pPr/>
              <a:t>41</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err="1" smtClean="0"/>
              <a:t>Increase</a:t>
            </a:r>
            <a:r>
              <a:rPr lang="de-DE" dirty="0" smtClean="0"/>
              <a:t> </a:t>
            </a:r>
            <a:r>
              <a:rPr lang="de-DE" dirty="0" err="1" smtClean="0"/>
              <a:t>of</a:t>
            </a:r>
            <a:r>
              <a:rPr lang="de-DE" dirty="0" smtClean="0"/>
              <a:t> global </a:t>
            </a:r>
            <a:r>
              <a:rPr lang="de-DE" dirty="0" err="1" smtClean="0"/>
              <a:t>nutrient</a:t>
            </a:r>
            <a:r>
              <a:rPr lang="de-DE" baseline="0" dirty="0" smtClean="0"/>
              <a:t> </a:t>
            </a:r>
            <a:r>
              <a:rPr lang="de-DE" baseline="0" dirty="0" err="1" smtClean="0"/>
              <a:t>demand</a:t>
            </a:r>
            <a:r>
              <a:rPr lang="de-DE" baseline="0" dirty="0" smtClean="0"/>
              <a:t> </a:t>
            </a:r>
            <a:r>
              <a:rPr lang="de-DE" baseline="0" dirty="0" err="1" smtClean="0"/>
              <a:t>by</a:t>
            </a:r>
            <a:endParaRPr lang="de-DE" baseline="0" dirty="0" smtClean="0"/>
          </a:p>
          <a:p>
            <a:pPr marL="171450" indent="-171450">
              <a:buFont typeface="Arial" panose="020B0604020202020204" pitchFamily="34" charset="0"/>
              <a:buChar char="•"/>
            </a:pPr>
            <a:r>
              <a:rPr lang="de-DE" baseline="0" dirty="0" err="1" smtClean="0"/>
              <a:t>growing</a:t>
            </a:r>
            <a:r>
              <a:rPr lang="de-DE" baseline="0" dirty="0" smtClean="0"/>
              <a:t> </a:t>
            </a:r>
            <a:r>
              <a:rPr lang="de-DE" baseline="0" dirty="0" err="1" smtClean="0"/>
              <a:t>world</a:t>
            </a:r>
            <a:r>
              <a:rPr lang="de-DE" baseline="0" dirty="0" smtClean="0"/>
              <a:t> </a:t>
            </a:r>
            <a:r>
              <a:rPr lang="de-DE" baseline="0" dirty="0" err="1" smtClean="0"/>
              <a:t>population</a:t>
            </a:r>
            <a:endParaRPr lang="de-DE" baseline="0" dirty="0" smtClean="0"/>
          </a:p>
          <a:p>
            <a:pPr marL="171450" indent="-171450">
              <a:buFont typeface="Arial" panose="020B0604020202020204" pitchFamily="34" charset="0"/>
              <a:buChar char="•"/>
            </a:pPr>
            <a:r>
              <a:rPr lang="de-DE" baseline="0" dirty="0" err="1" smtClean="0"/>
              <a:t>economic</a:t>
            </a:r>
            <a:r>
              <a:rPr lang="de-DE" baseline="0" dirty="0" smtClean="0"/>
              <a:t> </a:t>
            </a:r>
            <a:r>
              <a:rPr lang="de-DE" baseline="0" dirty="0" err="1" smtClean="0"/>
              <a:t>growth</a:t>
            </a:r>
            <a:r>
              <a:rPr lang="de-DE" baseline="0" dirty="0" smtClean="0"/>
              <a:t> (</a:t>
            </a:r>
            <a:r>
              <a:rPr lang="de-DE" baseline="0" dirty="0" err="1" smtClean="0"/>
              <a:t>improved</a:t>
            </a:r>
            <a:r>
              <a:rPr lang="de-DE" baseline="0" dirty="0" smtClean="0"/>
              <a:t> </a:t>
            </a:r>
            <a:r>
              <a:rPr lang="de-DE" baseline="0" dirty="0" err="1" smtClean="0"/>
              <a:t>diets</a:t>
            </a:r>
            <a:r>
              <a:rPr lang="de-DE" baseline="0" dirty="0" smtClean="0"/>
              <a:t>)</a:t>
            </a:r>
            <a:r>
              <a:rPr lang="de-DE" dirty="0" smtClean="0"/>
              <a:t> </a:t>
            </a:r>
          </a:p>
          <a:p>
            <a:pPr marL="628650" lvl="1" indent="-171450">
              <a:buFont typeface="Arial" panose="020B0604020202020204" pitchFamily="34" charset="0"/>
              <a:buChar char="•"/>
            </a:pPr>
            <a:r>
              <a:rPr lang="de-DE" baseline="0" dirty="0" err="1" smtClean="0"/>
              <a:t>more</a:t>
            </a:r>
            <a:r>
              <a:rPr lang="de-DE" baseline="0" dirty="0" smtClean="0"/>
              <a:t> </a:t>
            </a:r>
            <a:r>
              <a:rPr lang="de-DE" baseline="0" dirty="0" err="1" smtClean="0"/>
              <a:t>meat</a:t>
            </a:r>
            <a:r>
              <a:rPr lang="de-DE" baseline="0" dirty="0" smtClean="0"/>
              <a:t> </a:t>
            </a:r>
            <a:r>
              <a:rPr lang="de-DE" baseline="0" dirty="0" err="1" smtClean="0"/>
              <a:t>consumption</a:t>
            </a:r>
            <a:r>
              <a:rPr lang="de-DE" baseline="0" dirty="0" smtClean="0"/>
              <a:t> in </a:t>
            </a:r>
            <a:r>
              <a:rPr lang="de-DE" baseline="0" dirty="0" err="1" smtClean="0"/>
              <a:t>developing</a:t>
            </a:r>
            <a:r>
              <a:rPr lang="de-DE" baseline="0" dirty="0" smtClean="0"/>
              <a:t> countries</a:t>
            </a:r>
            <a:endParaRPr lang="de-DE" dirty="0" smtClean="0"/>
          </a:p>
          <a:p>
            <a:pPr marL="628650" lvl="1" indent="-171450">
              <a:buFont typeface="Arial" panose="020B0604020202020204" pitchFamily="34" charset="0"/>
              <a:buChar char="•"/>
            </a:pPr>
            <a:r>
              <a:rPr lang="de-DE" baseline="0" dirty="0" err="1" smtClean="0"/>
              <a:t>more</a:t>
            </a:r>
            <a:r>
              <a:rPr lang="de-DE" baseline="0" dirty="0" smtClean="0"/>
              <a:t> </a:t>
            </a:r>
            <a:r>
              <a:rPr lang="de-DE" baseline="0" dirty="0" err="1" smtClean="0"/>
              <a:t>vegetables</a:t>
            </a:r>
            <a:r>
              <a:rPr lang="de-DE" baseline="0" dirty="0" smtClean="0"/>
              <a:t> </a:t>
            </a:r>
            <a:r>
              <a:rPr lang="de-DE" baseline="0" dirty="0" err="1" smtClean="0"/>
              <a:t>and</a:t>
            </a:r>
            <a:r>
              <a:rPr lang="de-DE" baseline="0" dirty="0" smtClean="0"/>
              <a:t> </a:t>
            </a:r>
            <a:r>
              <a:rPr lang="de-DE" baseline="0" dirty="0" err="1" smtClean="0"/>
              <a:t>fruits</a:t>
            </a:r>
            <a:endParaRPr lang="de-DE" baseline="0" dirty="0" smtClean="0"/>
          </a:p>
          <a:p>
            <a:pPr marL="628650" lvl="1" indent="-171450">
              <a:buFont typeface="Arial" panose="020B0604020202020204" pitchFamily="34" charset="0"/>
              <a:buChar char="•"/>
            </a:pPr>
            <a:r>
              <a:rPr lang="de-DE" baseline="0" dirty="0" err="1" smtClean="0"/>
              <a:t>Reduce</a:t>
            </a:r>
            <a:r>
              <a:rPr lang="de-DE" baseline="0" dirty="0" smtClean="0"/>
              <a:t> </a:t>
            </a:r>
            <a:r>
              <a:rPr lang="de-DE" baseline="0" dirty="0" err="1" smtClean="0"/>
              <a:t>of</a:t>
            </a:r>
            <a:r>
              <a:rPr lang="de-DE" baseline="0" dirty="0" smtClean="0"/>
              <a:t> </a:t>
            </a:r>
            <a:r>
              <a:rPr lang="de-DE" baseline="0" dirty="0" err="1" smtClean="0"/>
              <a:t>hunger</a:t>
            </a:r>
            <a:endParaRPr lang="de-DE" dirty="0" smtClean="0"/>
          </a:p>
          <a:p>
            <a:pPr marL="171450" indent="-171450">
              <a:buFont typeface="Arial" panose="020B0604020202020204" pitchFamily="34" charset="0"/>
              <a:buChar char="•"/>
            </a:pPr>
            <a:r>
              <a:rPr lang="de-DE" baseline="0" dirty="0" err="1" smtClean="0"/>
              <a:t>biofuels</a:t>
            </a:r>
            <a:endParaRPr lang="de-DE" baseline="0" dirty="0" smtClean="0"/>
          </a:p>
          <a:p>
            <a:endParaRPr lang="de-DE" baseline="0" dirty="0" smtClean="0"/>
          </a:p>
          <a:p>
            <a:r>
              <a:rPr lang="de-DE" dirty="0" smtClean="0"/>
              <a:t>In 2013 </a:t>
            </a:r>
            <a:r>
              <a:rPr lang="de-DE" dirty="0" err="1" smtClean="0"/>
              <a:t>temporary</a:t>
            </a:r>
            <a:r>
              <a:rPr lang="de-DE" dirty="0" smtClean="0"/>
              <a:t> </a:t>
            </a:r>
            <a:r>
              <a:rPr lang="de-DE" dirty="0" err="1" smtClean="0"/>
              <a:t>slight</a:t>
            </a:r>
            <a:r>
              <a:rPr lang="de-DE" dirty="0" smtClean="0"/>
              <a:t> </a:t>
            </a:r>
            <a:r>
              <a:rPr lang="de-DE" dirty="0" err="1" smtClean="0"/>
              <a:t>decrease</a:t>
            </a:r>
            <a:r>
              <a:rPr lang="de-DE" dirty="0" smtClean="0"/>
              <a:t> </a:t>
            </a:r>
            <a:r>
              <a:rPr lang="de-DE" dirty="0" err="1" smtClean="0"/>
              <a:t>of</a:t>
            </a:r>
            <a:r>
              <a:rPr lang="de-DE" dirty="0" smtClean="0"/>
              <a:t> P2O5 </a:t>
            </a:r>
            <a:r>
              <a:rPr lang="de-DE" dirty="0" err="1" smtClean="0"/>
              <a:t>and</a:t>
            </a:r>
            <a:r>
              <a:rPr lang="de-DE" dirty="0" smtClean="0"/>
              <a:t> K2O </a:t>
            </a:r>
            <a:r>
              <a:rPr lang="de-DE" dirty="0" err="1" smtClean="0"/>
              <a:t>consumption</a:t>
            </a:r>
            <a:r>
              <a:rPr lang="de-DE" dirty="0" smtClean="0"/>
              <a:t> due </a:t>
            </a:r>
            <a:r>
              <a:rPr lang="de-DE" dirty="0" err="1" smtClean="0"/>
              <a:t>to</a:t>
            </a:r>
            <a:r>
              <a:rPr lang="de-DE" dirty="0" smtClean="0"/>
              <a:t> </a:t>
            </a:r>
            <a:r>
              <a:rPr lang="de-DE" dirty="0" err="1" smtClean="0"/>
              <a:t>cancelled</a:t>
            </a:r>
            <a:r>
              <a:rPr lang="de-DE" dirty="0" smtClean="0"/>
              <a:t> </a:t>
            </a:r>
            <a:r>
              <a:rPr lang="de-DE" dirty="0" err="1" smtClean="0"/>
              <a:t>subsidies</a:t>
            </a:r>
            <a:r>
              <a:rPr lang="de-DE" dirty="0" smtClean="0"/>
              <a:t> </a:t>
            </a:r>
            <a:r>
              <a:rPr lang="de-DE" dirty="0" err="1" smtClean="0"/>
              <a:t>of</a:t>
            </a:r>
            <a:r>
              <a:rPr lang="de-DE" dirty="0" smtClean="0"/>
              <a:t> </a:t>
            </a:r>
            <a:r>
              <a:rPr lang="de-DE" dirty="0" err="1" smtClean="0"/>
              <a:t>these</a:t>
            </a:r>
            <a:r>
              <a:rPr lang="de-DE" dirty="0" smtClean="0"/>
              <a:t> </a:t>
            </a:r>
            <a:r>
              <a:rPr lang="de-DE" dirty="0" err="1" smtClean="0"/>
              <a:t>fertilizers</a:t>
            </a:r>
            <a:r>
              <a:rPr lang="de-DE" baseline="0" dirty="0" smtClean="0"/>
              <a:t> </a:t>
            </a:r>
            <a:r>
              <a:rPr lang="de-DE" baseline="0" dirty="0" err="1" smtClean="0"/>
              <a:t>for</a:t>
            </a:r>
            <a:r>
              <a:rPr lang="de-DE" baseline="0" dirty="0" smtClean="0"/>
              <a:t> </a:t>
            </a:r>
            <a:r>
              <a:rPr lang="de-DE" baseline="0" dirty="0" err="1" smtClean="0"/>
              <a:t>farmers</a:t>
            </a:r>
            <a:endParaRPr lang="de-DE" baseline="0" dirty="0" smtClean="0"/>
          </a:p>
          <a:p>
            <a:endParaRPr lang="de-DE" dirty="0" smtClean="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4</a:t>
            </a:fld>
            <a:endParaRPr lang="en-US"/>
          </a:p>
        </p:txBody>
      </p:sp>
    </p:spTree>
    <p:extLst>
      <p:ext uri="{BB962C8B-B14F-4D97-AF65-F5344CB8AC3E}">
        <p14:creationId xmlns:p14="http://schemas.microsoft.com/office/powerpoint/2010/main" val="3937803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1275" y="9431338"/>
            <a:ext cx="2946400" cy="496887"/>
          </a:xfrm>
          <a:prstGeom prst="rect">
            <a:avLst/>
          </a:prstGeom>
          <a:noFill/>
          <a:ln w="9525">
            <a:noFill/>
            <a:miter lim="800000"/>
            <a:headEnd/>
            <a:tailEnd/>
          </a:ln>
        </p:spPr>
        <p:txBody>
          <a:bodyPr anchor="b"/>
          <a:lstStyle/>
          <a:p>
            <a:pPr algn="r" eaLnBrk="0" hangingPunct="0"/>
            <a:fld id="{5A5C54A5-9924-47C3-85B9-AED0ADB14E26}" type="slidenum">
              <a:rPr lang="de-DE" sz="1200"/>
              <a:pPr algn="r" eaLnBrk="0" hangingPunct="0"/>
              <a:t>43</a:t>
            </a:fld>
            <a:endParaRPr lang="de-DE" sz="12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smtClean="0">
              <a:latin typeface="Arial" pitchFamily="34" charset="0"/>
              <a:ea typeface="ヒラギノ角ゴ Pro W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Slide Number Placeholder 3"/>
          <p:cNvSpPr>
            <a:spLocks noGrp="1"/>
          </p:cNvSpPr>
          <p:nvPr>
            <p:ph type="sldNum" sz="quarter" idx="5"/>
          </p:nvPr>
        </p:nvSpPr>
        <p:spPr/>
        <p:txBody>
          <a:bodyPr/>
          <a:lstStyle/>
          <a:p>
            <a:pPr>
              <a:defRPr/>
            </a:pPr>
            <a:fld id="{4FA9BDD4-D4E8-4D42-9BCF-053901EA2A0C}"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Slide Number Placeholder 3"/>
          <p:cNvSpPr>
            <a:spLocks noGrp="1"/>
          </p:cNvSpPr>
          <p:nvPr>
            <p:ph type="sldNum" sz="quarter" idx="5"/>
          </p:nvPr>
        </p:nvSpPr>
        <p:spPr/>
        <p:txBody>
          <a:bodyPr/>
          <a:lstStyle/>
          <a:p>
            <a:pPr>
              <a:defRPr/>
            </a:pPr>
            <a:fld id="{2B8A1EAD-18FA-4E24-94F6-88CF35A9403C}"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It</a:t>
            </a:r>
            <a:r>
              <a:rPr lang="de-DE" dirty="0" smtClean="0"/>
              <a:t> </a:t>
            </a:r>
            <a:r>
              <a:rPr lang="de-DE" dirty="0" err="1" smtClean="0"/>
              <a:t>is</a:t>
            </a:r>
            <a:r>
              <a:rPr lang="de-DE" dirty="0" smtClean="0"/>
              <a:t> </a:t>
            </a:r>
            <a:r>
              <a:rPr lang="de-DE" dirty="0" err="1" smtClean="0"/>
              <a:t>estimated</a:t>
            </a:r>
            <a:r>
              <a:rPr lang="de-DE" dirty="0" smtClean="0"/>
              <a:t>, </a:t>
            </a:r>
            <a:r>
              <a:rPr lang="de-DE" dirty="0" err="1" smtClean="0"/>
              <a:t>that</a:t>
            </a:r>
            <a:r>
              <a:rPr lang="de-DE" dirty="0" smtClean="0"/>
              <a:t> </a:t>
            </a:r>
            <a:r>
              <a:rPr lang="de-DE" dirty="0" err="1" smtClean="0"/>
              <a:t>the</a:t>
            </a:r>
            <a:r>
              <a:rPr lang="de-DE" dirty="0" smtClean="0"/>
              <a:t> </a:t>
            </a:r>
            <a:r>
              <a:rPr lang="de-DE" dirty="0" err="1" smtClean="0"/>
              <a:t>consumption</a:t>
            </a:r>
            <a:r>
              <a:rPr lang="de-DE" dirty="0" smtClean="0"/>
              <a:t> in China will not </a:t>
            </a:r>
            <a:r>
              <a:rPr lang="de-DE" dirty="0" err="1" smtClean="0"/>
              <a:t>grow</a:t>
            </a:r>
            <a:r>
              <a:rPr lang="de-DE" dirty="0" smtClean="0"/>
              <a:t> </a:t>
            </a:r>
            <a:r>
              <a:rPr lang="de-DE" dirty="0" err="1" smtClean="0"/>
              <a:t>further</a:t>
            </a:r>
            <a:r>
              <a:rPr lang="de-DE" baseline="0" dirty="0" smtClean="0"/>
              <a:t> </a:t>
            </a:r>
            <a:r>
              <a:rPr lang="de-DE" baseline="0" dirty="0" err="1" smtClean="0"/>
              <a:t>as</a:t>
            </a:r>
            <a:r>
              <a:rPr lang="de-DE" baseline="0" dirty="0" smtClean="0"/>
              <a:t> </a:t>
            </a:r>
            <a:r>
              <a:rPr lang="de-DE" baseline="0" dirty="0" err="1" smtClean="0"/>
              <a:t>the</a:t>
            </a:r>
            <a:r>
              <a:rPr lang="de-DE" baseline="0" dirty="0" smtClean="0"/>
              <a:t> N </a:t>
            </a:r>
            <a:r>
              <a:rPr lang="de-DE" baseline="0" dirty="0" err="1" smtClean="0"/>
              <a:t>use</a:t>
            </a:r>
            <a:r>
              <a:rPr lang="de-DE" baseline="0" dirty="0" smtClean="0"/>
              <a:t> </a:t>
            </a:r>
            <a:r>
              <a:rPr lang="de-DE" baseline="0" dirty="0" err="1" smtClean="0"/>
              <a:t>is</a:t>
            </a:r>
            <a:r>
              <a:rPr lang="de-DE" baseline="0" dirty="0" smtClean="0"/>
              <a:t> </a:t>
            </a:r>
            <a:r>
              <a:rPr lang="de-DE" baseline="0" dirty="0" err="1" smtClean="0"/>
              <a:t>already</a:t>
            </a:r>
            <a:r>
              <a:rPr lang="de-DE" baseline="0" dirty="0" smtClean="0"/>
              <a:t> high </a:t>
            </a:r>
            <a:r>
              <a:rPr lang="de-DE" baseline="0" dirty="0" err="1" smtClean="0"/>
              <a:t>there</a:t>
            </a:r>
            <a:r>
              <a:rPr lang="de-DE" baseline="0" dirty="0" smtClean="0"/>
              <a:t>. </a:t>
            </a:r>
          </a:p>
          <a:p>
            <a:r>
              <a:rPr lang="de-DE" baseline="0" dirty="0" smtClean="0"/>
              <a:t>N </a:t>
            </a:r>
            <a:r>
              <a:rPr lang="de-DE" baseline="0" dirty="0" err="1" smtClean="0"/>
              <a:t>application</a:t>
            </a:r>
            <a:r>
              <a:rPr lang="de-DE" baseline="0" dirty="0" smtClean="0"/>
              <a:t> in </a:t>
            </a:r>
            <a:r>
              <a:rPr lang="de-DE" baseline="0" dirty="0" err="1" smtClean="0"/>
              <a:t>the</a:t>
            </a:r>
            <a:r>
              <a:rPr lang="de-DE" baseline="0" dirty="0" smtClean="0"/>
              <a:t> </a:t>
            </a:r>
            <a:r>
              <a:rPr lang="de-DE" baseline="0" dirty="0" err="1" smtClean="0"/>
              <a:t>rest</a:t>
            </a:r>
            <a:r>
              <a:rPr lang="de-DE" baseline="0" dirty="0" smtClean="0"/>
              <a:t> </a:t>
            </a:r>
            <a:r>
              <a:rPr lang="de-DE" baseline="0" dirty="0" err="1" smtClean="0"/>
              <a:t>of</a:t>
            </a:r>
            <a:r>
              <a:rPr lang="de-DE" baseline="0" dirty="0" smtClean="0"/>
              <a:t> </a:t>
            </a:r>
            <a:r>
              <a:rPr lang="de-DE" baseline="0" dirty="0" err="1" smtClean="0"/>
              <a:t>Asia</a:t>
            </a:r>
            <a:r>
              <a:rPr lang="de-DE" baseline="0" dirty="0" smtClean="0"/>
              <a:t> –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dominated</a:t>
            </a:r>
            <a:r>
              <a:rPr lang="de-DE" baseline="0" dirty="0" smtClean="0"/>
              <a:t> </a:t>
            </a:r>
            <a:r>
              <a:rPr lang="de-DE" baseline="0" dirty="0" err="1" smtClean="0"/>
              <a:t>by</a:t>
            </a:r>
            <a:r>
              <a:rPr lang="de-DE" baseline="0" dirty="0" smtClean="0"/>
              <a:t> </a:t>
            </a:r>
            <a:r>
              <a:rPr lang="de-DE" baseline="0" dirty="0" err="1" smtClean="0"/>
              <a:t>India</a:t>
            </a:r>
            <a:r>
              <a:rPr lang="de-DE" baseline="0" dirty="0" smtClean="0"/>
              <a:t> – will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grow</a:t>
            </a:r>
            <a:r>
              <a:rPr lang="de-DE" baseline="0" dirty="0" smtClean="0"/>
              <a:t> </a:t>
            </a:r>
            <a:r>
              <a:rPr lang="de-DE" baseline="0" dirty="0" err="1" smtClean="0"/>
              <a:t>further</a:t>
            </a:r>
            <a:r>
              <a:rPr lang="de-DE" baseline="0" dirty="0" smtClean="0"/>
              <a:t> </a:t>
            </a:r>
            <a:r>
              <a:rPr lang="de-DE" baseline="0" dirty="0" err="1" smtClean="0"/>
              <a:t>as</a:t>
            </a:r>
            <a:r>
              <a:rPr lang="de-DE" baseline="0" dirty="0" smtClean="0"/>
              <a:t> </a:t>
            </a:r>
            <a:r>
              <a:rPr lang="de-DE" baseline="0" dirty="0" err="1" smtClean="0"/>
              <a:t>these</a:t>
            </a:r>
            <a:r>
              <a:rPr lang="de-DE" baseline="0" dirty="0" smtClean="0"/>
              <a:t> countries do not </a:t>
            </a:r>
            <a:r>
              <a:rPr lang="de-DE" baseline="0" dirty="0" err="1" smtClean="0"/>
              <a:t>use</a:t>
            </a:r>
            <a:r>
              <a:rPr lang="de-DE" baseline="0" dirty="0" smtClean="0"/>
              <a:t> </a:t>
            </a:r>
            <a:r>
              <a:rPr lang="de-DE" baseline="0" dirty="0" err="1" smtClean="0"/>
              <a:t>enough</a:t>
            </a:r>
            <a:r>
              <a:rPr lang="de-DE" baseline="0" dirty="0" smtClean="0"/>
              <a:t> </a:t>
            </a:r>
            <a:r>
              <a:rPr lang="de-DE" baseline="0" dirty="0" err="1" smtClean="0"/>
              <a:t>nitrogen</a:t>
            </a:r>
            <a:r>
              <a:rPr lang="de-DE" baseline="0" dirty="0" smtClean="0"/>
              <a:t>.</a:t>
            </a:r>
          </a:p>
          <a:p>
            <a:r>
              <a:rPr lang="de-DE" baseline="0" dirty="0" smtClean="0"/>
              <a:t>In Europe N </a:t>
            </a:r>
            <a:r>
              <a:rPr lang="de-DE" baseline="0" dirty="0" err="1" smtClean="0"/>
              <a:t>consumption</a:t>
            </a:r>
            <a:r>
              <a:rPr lang="de-DE" baseline="0" dirty="0" smtClean="0"/>
              <a:t> </a:t>
            </a:r>
            <a:r>
              <a:rPr lang="de-DE" baseline="0" dirty="0" err="1" smtClean="0"/>
              <a:t>is</a:t>
            </a:r>
            <a:r>
              <a:rPr lang="de-DE" baseline="0" dirty="0" smtClean="0"/>
              <a:t> </a:t>
            </a:r>
            <a:r>
              <a:rPr lang="de-DE" baseline="0" dirty="0" err="1" smtClean="0"/>
              <a:t>estimated</a:t>
            </a:r>
            <a:r>
              <a:rPr lang="de-DE" baseline="0" dirty="0" smtClean="0"/>
              <a:t> </a:t>
            </a:r>
            <a:r>
              <a:rPr lang="de-DE" baseline="0" dirty="0" err="1" smtClean="0"/>
              <a:t>to</a:t>
            </a:r>
            <a:r>
              <a:rPr lang="de-DE" baseline="0" dirty="0" smtClean="0"/>
              <a:t> </a:t>
            </a:r>
            <a:r>
              <a:rPr lang="de-DE" baseline="0" dirty="0" err="1" smtClean="0"/>
              <a:t>grow</a:t>
            </a:r>
            <a:r>
              <a:rPr lang="de-DE" baseline="0" dirty="0" smtClean="0"/>
              <a:t>. This </a:t>
            </a:r>
            <a:r>
              <a:rPr lang="de-DE" baseline="0" dirty="0" err="1" smtClean="0"/>
              <a:t>is</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backlog</a:t>
            </a:r>
            <a:r>
              <a:rPr lang="de-DE" baseline="0" dirty="0" smtClean="0"/>
              <a:t> </a:t>
            </a:r>
            <a:r>
              <a:rPr lang="de-DE" baseline="0" dirty="0" err="1" smtClean="0"/>
              <a:t>demand</a:t>
            </a:r>
            <a:r>
              <a:rPr lang="de-DE" baseline="0" dirty="0" smtClean="0"/>
              <a:t> </a:t>
            </a:r>
            <a:r>
              <a:rPr lang="de-DE" baseline="0" dirty="0" err="1" smtClean="0"/>
              <a:t>of</a:t>
            </a:r>
            <a:r>
              <a:rPr lang="de-DE" baseline="0" dirty="0" smtClean="0"/>
              <a:t> </a:t>
            </a:r>
            <a:r>
              <a:rPr lang="de-DE" baseline="0" dirty="0" err="1" smtClean="0"/>
              <a:t>the</a:t>
            </a:r>
            <a:r>
              <a:rPr lang="de-DE" baseline="0" dirty="0" smtClean="0"/>
              <a:t> East European countries </a:t>
            </a:r>
            <a:r>
              <a:rPr lang="de-DE" baseline="0" dirty="0" err="1" smtClean="0"/>
              <a:t>which</a:t>
            </a:r>
            <a:r>
              <a:rPr lang="de-DE" baseline="0" dirty="0" smtClean="0"/>
              <a:t> </a:t>
            </a:r>
            <a:r>
              <a:rPr lang="de-DE" baseline="0" dirty="0" err="1" smtClean="0"/>
              <a:t>overcompensate</a:t>
            </a:r>
            <a:r>
              <a:rPr lang="de-DE" baseline="0" dirty="0" smtClean="0"/>
              <a:t> </a:t>
            </a:r>
            <a:r>
              <a:rPr lang="de-DE" baseline="0" dirty="0" err="1" smtClean="0"/>
              <a:t>the</a:t>
            </a:r>
            <a:r>
              <a:rPr lang="de-DE" baseline="0" dirty="0" smtClean="0"/>
              <a:t> </a:t>
            </a:r>
            <a:r>
              <a:rPr lang="de-DE" baseline="0" dirty="0" err="1" smtClean="0"/>
              <a:t>decreasing</a:t>
            </a:r>
            <a:r>
              <a:rPr lang="de-DE" baseline="0" dirty="0" smtClean="0"/>
              <a:t> N </a:t>
            </a:r>
            <a:r>
              <a:rPr lang="de-DE" baseline="0" dirty="0" err="1" smtClean="0"/>
              <a:t>use</a:t>
            </a:r>
            <a:r>
              <a:rPr lang="de-DE" baseline="0" dirty="0" smtClean="0"/>
              <a:t> in West Europe.</a:t>
            </a:r>
          </a:p>
          <a:p>
            <a:r>
              <a:rPr lang="de-DE" baseline="0" dirty="0" smtClean="0"/>
              <a:t>Total N </a:t>
            </a:r>
            <a:r>
              <a:rPr lang="de-DE" baseline="0" dirty="0" err="1" smtClean="0"/>
              <a:t>consumption</a:t>
            </a:r>
            <a:r>
              <a:rPr lang="de-DE" baseline="0" dirty="0" smtClean="0"/>
              <a:t> in </a:t>
            </a:r>
            <a:r>
              <a:rPr lang="de-DE" baseline="0" dirty="0" err="1" smtClean="0"/>
              <a:t>Latin</a:t>
            </a:r>
            <a:r>
              <a:rPr lang="de-DE" baseline="0" dirty="0" smtClean="0"/>
              <a:t> </a:t>
            </a:r>
            <a:r>
              <a:rPr lang="de-DE" baseline="0" dirty="0" err="1" smtClean="0"/>
              <a:t>America</a:t>
            </a:r>
            <a:r>
              <a:rPr lang="de-DE" baseline="0" dirty="0" smtClean="0"/>
              <a:t> </a:t>
            </a:r>
            <a:r>
              <a:rPr lang="de-DE" baseline="0" dirty="0" err="1" smtClean="0"/>
              <a:t>is</a:t>
            </a:r>
            <a:r>
              <a:rPr lang="de-DE" baseline="0" dirty="0" smtClean="0"/>
              <a:t> not </a:t>
            </a:r>
            <a:r>
              <a:rPr lang="de-DE" baseline="0" dirty="0" err="1" smtClean="0"/>
              <a:t>that</a:t>
            </a:r>
            <a:r>
              <a:rPr lang="de-DE" baseline="0" dirty="0" smtClean="0"/>
              <a:t> high, but </a:t>
            </a:r>
            <a:r>
              <a:rPr lang="de-DE" baseline="0" dirty="0" err="1" smtClean="0"/>
              <a:t>they</a:t>
            </a:r>
            <a:r>
              <a:rPr lang="de-DE" baseline="0" dirty="0" smtClean="0"/>
              <a:t> </a:t>
            </a:r>
            <a:r>
              <a:rPr lang="de-DE" baseline="0" dirty="0" err="1" smtClean="0"/>
              <a:t>have</a:t>
            </a:r>
            <a:r>
              <a:rPr lang="de-DE" baseline="0" dirty="0" smtClean="0"/>
              <a:t> </a:t>
            </a:r>
            <a:r>
              <a:rPr lang="de-DE" baseline="0" dirty="0" err="1" smtClean="0"/>
              <a:t>the</a:t>
            </a:r>
            <a:r>
              <a:rPr lang="de-DE" baseline="0" dirty="0" smtClean="0"/>
              <a:t> </a:t>
            </a:r>
            <a:r>
              <a:rPr lang="de-DE" baseline="0" dirty="0" err="1" smtClean="0"/>
              <a:t>highest</a:t>
            </a:r>
            <a:r>
              <a:rPr lang="de-DE" baseline="0" dirty="0" smtClean="0"/>
              <a:t> </a:t>
            </a:r>
            <a:r>
              <a:rPr lang="de-DE" baseline="0" dirty="0" err="1" smtClean="0"/>
              <a:t>growth</a:t>
            </a:r>
            <a:r>
              <a:rPr lang="de-DE" baseline="0" dirty="0" smtClean="0"/>
              <a:t> </a:t>
            </a:r>
            <a:r>
              <a:rPr lang="de-DE" baseline="0" dirty="0" err="1" smtClean="0"/>
              <a:t>rates</a:t>
            </a:r>
            <a:r>
              <a:rPr lang="de-DE" baseline="0" dirty="0" smtClean="0"/>
              <a:t>. </a:t>
            </a:r>
            <a:r>
              <a:rPr lang="de-DE" baseline="0" dirty="0" err="1" smtClean="0"/>
              <a:t>Therefore</a:t>
            </a:r>
            <a:r>
              <a:rPr lang="de-DE" baseline="0" dirty="0" smtClean="0"/>
              <a:t> large </a:t>
            </a:r>
            <a:r>
              <a:rPr lang="de-DE" baseline="0" dirty="0" err="1" smtClean="0"/>
              <a:t>fertilizer</a:t>
            </a:r>
            <a:r>
              <a:rPr lang="de-DE" baseline="0" dirty="0" smtClean="0"/>
              <a:t> </a:t>
            </a:r>
            <a:r>
              <a:rPr lang="de-DE" baseline="0" dirty="0" err="1" smtClean="0"/>
              <a:t>producers</a:t>
            </a:r>
            <a:r>
              <a:rPr lang="de-DE" baseline="0" dirty="0" smtClean="0"/>
              <a:t> like Yara </a:t>
            </a:r>
            <a:r>
              <a:rPr lang="de-DE" baseline="0" dirty="0" err="1" smtClean="0"/>
              <a:t>try</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present</a:t>
            </a:r>
            <a:r>
              <a:rPr lang="de-DE" baseline="0" dirty="0" smtClean="0"/>
              <a:t> in </a:t>
            </a:r>
            <a:r>
              <a:rPr lang="de-DE" baseline="0" dirty="0" err="1" smtClean="0"/>
              <a:t>these</a:t>
            </a:r>
            <a:r>
              <a:rPr lang="de-DE" baseline="0" dirty="0" smtClean="0"/>
              <a:t> </a:t>
            </a:r>
            <a:r>
              <a:rPr lang="de-DE" baseline="0" dirty="0" err="1" smtClean="0"/>
              <a:t>markets</a:t>
            </a:r>
            <a:r>
              <a:rPr lang="de-DE" baseline="0" dirty="0" smtClean="0"/>
              <a:t>, </a:t>
            </a:r>
            <a:r>
              <a:rPr lang="de-DE" baseline="0" dirty="0" err="1" smtClean="0"/>
              <a:t>especially</a:t>
            </a:r>
            <a:r>
              <a:rPr lang="de-DE" baseline="0" dirty="0" smtClean="0"/>
              <a:t> in </a:t>
            </a:r>
            <a:r>
              <a:rPr lang="de-DE" baseline="0" dirty="0" err="1" smtClean="0"/>
              <a:t>Brazil</a:t>
            </a:r>
            <a:r>
              <a:rPr lang="de-DE" baseline="0" dirty="0" smtClean="0"/>
              <a:t>.</a:t>
            </a:r>
          </a:p>
          <a:p>
            <a:r>
              <a:rPr lang="de-DE" baseline="0" dirty="0" err="1" smtClean="0"/>
              <a:t>Africa</a:t>
            </a:r>
            <a:r>
              <a:rPr lang="de-DE" baseline="0" dirty="0" smtClean="0"/>
              <a:t> </a:t>
            </a:r>
            <a:r>
              <a:rPr lang="de-DE" baseline="0" dirty="0" err="1" smtClean="0"/>
              <a:t>is</a:t>
            </a:r>
            <a:r>
              <a:rPr lang="de-DE" baseline="0" dirty="0" smtClean="0"/>
              <a:t> not in </a:t>
            </a:r>
            <a:r>
              <a:rPr lang="de-DE" baseline="0" dirty="0" err="1" smtClean="0"/>
              <a:t>this</a:t>
            </a:r>
            <a:r>
              <a:rPr lang="de-DE" baseline="0" dirty="0" smtClean="0"/>
              <a:t> </a:t>
            </a:r>
            <a:r>
              <a:rPr lang="de-DE" baseline="0" dirty="0" err="1" smtClean="0"/>
              <a:t>figure</a:t>
            </a:r>
            <a:r>
              <a:rPr lang="de-DE" baseline="0" dirty="0" smtClean="0"/>
              <a:t> </a:t>
            </a:r>
            <a:r>
              <a:rPr lang="de-DE" baseline="0" dirty="0" err="1" smtClean="0"/>
              <a:t>as</a:t>
            </a:r>
            <a:r>
              <a:rPr lang="de-DE" baseline="0" dirty="0" smtClean="0"/>
              <a:t> </a:t>
            </a:r>
            <a:r>
              <a:rPr lang="de-DE" baseline="0" dirty="0" err="1" smtClean="0"/>
              <a:t>the</a:t>
            </a:r>
            <a:r>
              <a:rPr lang="de-DE" baseline="0" dirty="0" smtClean="0"/>
              <a:t> N </a:t>
            </a:r>
            <a:r>
              <a:rPr lang="de-DE" baseline="0" dirty="0" err="1" smtClean="0"/>
              <a:t>use</a:t>
            </a:r>
            <a:r>
              <a:rPr lang="de-DE" baseline="0" dirty="0" smtClean="0"/>
              <a:t> </a:t>
            </a:r>
            <a:r>
              <a:rPr lang="de-DE" baseline="0" dirty="0" err="1" smtClean="0"/>
              <a:t>is</a:t>
            </a:r>
            <a:r>
              <a:rPr lang="de-DE" baseline="0" dirty="0" smtClean="0"/>
              <a:t> so </a:t>
            </a:r>
            <a:r>
              <a:rPr lang="de-DE" baseline="0" dirty="0" err="1" smtClean="0"/>
              <a:t>low</a:t>
            </a:r>
            <a:r>
              <a:rPr lang="de-DE" baseline="0" dirty="0" smtClean="0"/>
              <a:t>. </a:t>
            </a:r>
            <a:r>
              <a:rPr lang="de-DE" baseline="0" dirty="0" err="1" smtClean="0"/>
              <a:t>Africa</a:t>
            </a:r>
            <a:r>
              <a:rPr lang="de-DE" baseline="0" dirty="0" smtClean="0"/>
              <a:t> </a:t>
            </a:r>
            <a:r>
              <a:rPr lang="de-DE" baseline="0" dirty="0" err="1" smtClean="0"/>
              <a:t>has</a:t>
            </a:r>
            <a:r>
              <a:rPr lang="de-DE" baseline="0" dirty="0" smtClean="0"/>
              <a:t> a large </a:t>
            </a:r>
            <a:r>
              <a:rPr lang="de-DE" baseline="0" dirty="0" err="1" smtClean="0"/>
              <a:t>backlog</a:t>
            </a:r>
            <a:r>
              <a:rPr lang="de-DE" baseline="0" dirty="0" smtClean="0"/>
              <a:t> </a:t>
            </a:r>
            <a:r>
              <a:rPr lang="de-DE" baseline="0" dirty="0" err="1" smtClean="0"/>
              <a:t>demand</a:t>
            </a:r>
            <a:r>
              <a:rPr lang="de-DE" baseline="0" dirty="0" smtClean="0"/>
              <a:t> </a:t>
            </a:r>
            <a:r>
              <a:rPr lang="de-DE" baseline="0" dirty="0" err="1" smtClean="0"/>
              <a:t>to</a:t>
            </a:r>
            <a:r>
              <a:rPr lang="de-DE" baseline="0" dirty="0" smtClean="0"/>
              <a:t> </a:t>
            </a:r>
            <a:r>
              <a:rPr lang="de-DE" baseline="0" dirty="0" err="1" smtClean="0"/>
              <a:t>intensify</a:t>
            </a:r>
            <a:r>
              <a:rPr lang="de-DE" baseline="0" dirty="0" smtClean="0"/>
              <a:t> </a:t>
            </a:r>
            <a:r>
              <a:rPr lang="de-DE" baseline="0" dirty="0" err="1" smtClean="0"/>
              <a:t>arable</a:t>
            </a:r>
            <a:r>
              <a:rPr lang="de-DE" baseline="0" dirty="0" smtClean="0"/>
              <a:t> </a:t>
            </a:r>
            <a:r>
              <a:rPr lang="de-DE" baseline="0" dirty="0" err="1" smtClean="0"/>
              <a:t>farming</a:t>
            </a:r>
            <a:r>
              <a:rPr lang="de-DE" baseline="0" dirty="0" smtClean="0"/>
              <a:t> </a:t>
            </a:r>
            <a:r>
              <a:rPr lang="de-DE" baseline="0" dirty="0" err="1" smtClean="0"/>
              <a:t>and</a:t>
            </a:r>
            <a:r>
              <a:rPr lang="de-DE" baseline="0" dirty="0" smtClean="0"/>
              <a:t> </a:t>
            </a:r>
            <a:r>
              <a:rPr lang="de-DE" baseline="0" dirty="0" err="1" smtClean="0"/>
              <a:t>increase</a:t>
            </a:r>
            <a:r>
              <a:rPr lang="de-DE" baseline="0" dirty="0" smtClean="0"/>
              <a:t> </a:t>
            </a:r>
            <a:r>
              <a:rPr lang="de-DE" baseline="0" dirty="0" err="1" smtClean="0"/>
              <a:t>food</a:t>
            </a:r>
            <a:r>
              <a:rPr lang="de-DE" baseline="0" dirty="0" smtClean="0"/>
              <a:t> </a:t>
            </a:r>
            <a:r>
              <a:rPr lang="de-DE" baseline="0" dirty="0" err="1" smtClean="0"/>
              <a:t>production</a:t>
            </a:r>
            <a:r>
              <a:rPr lang="de-DE" baseline="0" dirty="0" smtClean="0"/>
              <a:t>.</a:t>
            </a:r>
          </a:p>
          <a:p>
            <a:endParaRPr lang="de-DE" dirty="0" smtClean="0"/>
          </a:p>
        </p:txBody>
      </p:sp>
      <p:sp>
        <p:nvSpPr>
          <p:cNvPr id="4" name="Slide Number Placeholder 3"/>
          <p:cNvSpPr>
            <a:spLocks noGrp="1"/>
          </p:cNvSpPr>
          <p:nvPr>
            <p:ph type="sldNum" sz="quarter" idx="10"/>
          </p:nvPr>
        </p:nvSpPr>
        <p:spPr/>
        <p:txBody>
          <a:bodyPr/>
          <a:lstStyle/>
          <a:p>
            <a:pPr>
              <a:defRPr/>
            </a:pPr>
            <a:fld id="{3D443A53-0FD6-48EF-AFE8-D6CCB68154A3}" type="slidenum">
              <a:rPr lang="en-US" smtClean="0"/>
              <a:pPr>
                <a:defRPr/>
              </a:pPr>
              <a:t>5</a:t>
            </a:fld>
            <a:endParaRPr lang="en-US"/>
          </a:p>
        </p:txBody>
      </p:sp>
    </p:spTree>
    <p:extLst>
      <p:ext uri="{BB962C8B-B14F-4D97-AF65-F5344CB8AC3E}">
        <p14:creationId xmlns:p14="http://schemas.microsoft.com/office/powerpoint/2010/main" val="197985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China </a:t>
            </a:r>
            <a:r>
              <a:rPr lang="de-DE" dirty="0" err="1" smtClean="0"/>
              <a:t>and</a:t>
            </a:r>
            <a:r>
              <a:rPr lang="de-DE" dirty="0" smtClean="0"/>
              <a:t> </a:t>
            </a:r>
            <a:r>
              <a:rPr lang="de-DE" dirty="0" err="1" smtClean="0"/>
              <a:t>India</a:t>
            </a:r>
            <a:r>
              <a:rPr lang="de-DE" dirty="0" smtClean="0"/>
              <a:t> </a:t>
            </a:r>
            <a:r>
              <a:rPr lang="de-DE" dirty="0" err="1" smtClean="0"/>
              <a:t>cover</a:t>
            </a:r>
            <a:r>
              <a:rPr lang="de-DE" dirty="0" smtClean="0"/>
              <a:t> </a:t>
            </a:r>
            <a:r>
              <a:rPr lang="de-DE" dirty="0" err="1" smtClean="0"/>
              <a:t>roughly</a:t>
            </a:r>
            <a:r>
              <a:rPr lang="de-DE" dirty="0" smtClean="0"/>
              <a:t> 50</a:t>
            </a:r>
            <a:r>
              <a:rPr lang="de-DE" baseline="0" dirty="0" smtClean="0"/>
              <a:t> % </a:t>
            </a:r>
            <a:r>
              <a:rPr lang="de-DE" baseline="0" dirty="0" err="1" smtClean="0"/>
              <a:t>of</a:t>
            </a:r>
            <a:r>
              <a:rPr lang="de-DE" baseline="0" dirty="0" smtClean="0"/>
              <a:t> global N </a:t>
            </a:r>
            <a:r>
              <a:rPr lang="de-DE" baseline="0" dirty="0" err="1" smtClean="0"/>
              <a:t>consumption</a:t>
            </a:r>
            <a:r>
              <a:rPr lang="de-DE" baseline="0" dirty="0" smtClean="0"/>
              <a:t> (</a:t>
            </a:r>
            <a:r>
              <a:rPr lang="de-DE" baseline="0" dirty="0" err="1" smtClean="0"/>
              <a:t>Asia</a:t>
            </a:r>
            <a:r>
              <a:rPr lang="de-DE" baseline="0" dirty="0" smtClean="0"/>
              <a:t> in total </a:t>
            </a:r>
            <a:r>
              <a:rPr lang="de-DE" baseline="0" dirty="0" err="1" smtClean="0"/>
              <a:t>more</a:t>
            </a:r>
            <a:r>
              <a:rPr lang="de-DE" baseline="0" dirty="0" smtClean="0"/>
              <a:t> </a:t>
            </a:r>
            <a:r>
              <a:rPr lang="de-DE" baseline="0" dirty="0" err="1" smtClean="0"/>
              <a:t>than</a:t>
            </a:r>
            <a:r>
              <a:rPr lang="de-DE" baseline="0" dirty="0" smtClean="0"/>
              <a:t> </a:t>
            </a:r>
            <a:r>
              <a:rPr lang="de-DE" baseline="0" dirty="0" err="1" smtClean="0"/>
              <a:t>the</a:t>
            </a:r>
            <a:r>
              <a:rPr lang="de-DE" baseline="0" dirty="0" smtClean="0"/>
              <a:t> half). </a:t>
            </a:r>
            <a:r>
              <a:rPr lang="de-DE" baseline="0" dirty="0" err="1" smtClean="0"/>
              <a:t>Seasonal</a:t>
            </a:r>
            <a:r>
              <a:rPr lang="de-DE" baseline="0" dirty="0" smtClean="0"/>
              <a:t> </a:t>
            </a:r>
            <a:r>
              <a:rPr lang="de-DE" baseline="0" dirty="0" err="1" smtClean="0"/>
              <a:t>demand</a:t>
            </a:r>
            <a:r>
              <a:rPr lang="de-DE" baseline="0" dirty="0" smtClean="0"/>
              <a:t> </a:t>
            </a:r>
            <a:r>
              <a:rPr lang="de-DE" baseline="0" dirty="0" err="1" smtClean="0"/>
              <a:t>of</a:t>
            </a:r>
            <a:r>
              <a:rPr lang="de-DE" baseline="0" dirty="0" smtClean="0"/>
              <a:t> </a:t>
            </a:r>
            <a:r>
              <a:rPr lang="de-DE" baseline="0" dirty="0" err="1" smtClean="0"/>
              <a:t>these</a:t>
            </a:r>
            <a:r>
              <a:rPr lang="de-DE" baseline="0" dirty="0" smtClean="0"/>
              <a:t> </a:t>
            </a:r>
            <a:r>
              <a:rPr lang="de-DE" baseline="0" dirty="0" err="1" smtClean="0"/>
              <a:t>both</a:t>
            </a:r>
            <a:r>
              <a:rPr lang="de-DE" baseline="0" dirty="0" smtClean="0"/>
              <a:t> countries </a:t>
            </a:r>
            <a:r>
              <a:rPr lang="de-DE" baseline="0" dirty="0" err="1" smtClean="0"/>
              <a:t>influence</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market</a:t>
            </a:r>
            <a:r>
              <a:rPr lang="de-DE" baseline="0" dirty="0" smtClean="0"/>
              <a:t>.</a:t>
            </a:r>
          </a:p>
          <a:p>
            <a:r>
              <a:rPr lang="de-DE" baseline="0" dirty="0" err="1" smtClean="0"/>
              <a:t>Especially</a:t>
            </a:r>
            <a:r>
              <a:rPr lang="de-DE" baseline="0" dirty="0" smtClean="0"/>
              <a:t> </a:t>
            </a:r>
            <a:r>
              <a:rPr lang="de-DE" baseline="0" dirty="0" err="1" smtClean="0"/>
              <a:t>India</a:t>
            </a:r>
            <a:r>
              <a:rPr lang="de-DE" baseline="0" dirty="0" smtClean="0"/>
              <a:t> </a:t>
            </a:r>
            <a:r>
              <a:rPr lang="de-DE" baseline="0" dirty="0" err="1" smtClean="0"/>
              <a:t>influences</a:t>
            </a:r>
            <a:r>
              <a:rPr lang="de-DE" baseline="0" dirty="0" smtClean="0"/>
              <a:t> </a:t>
            </a:r>
            <a:r>
              <a:rPr lang="de-DE" baseline="0" dirty="0" err="1" smtClean="0"/>
              <a:t>the</a:t>
            </a:r>
            <a:r>
              <a:rPr lang="de-DE" baseline="0" dirty="0" smtClean="0"/>
              <a:t> global N </a:t>
            </a:r>
            <a:r>
              <a:rPr lang="de-DE" baseline="0" dirty="0" err="1" smtClean="0"/>
              <a:t>fertilizer</a:t>
            </a:r>
            <a:r>
              <a:rPr lang="de-DE" baseline="0" dirty="0" smtClean="0"/>
              <a:t> </a:t>
            </a:r>
            <a:r>
              <a:rPr lang="de-DE" baseline="0" dirty="0" err="1" smtClean="0"/>
              <a:t>market</a:t>
            </a:r>
            <a:r>
              <a:rPr lang="de-DE" baseline="0" dirty="0" smtClean="0"/>
              <a:t> </a:t>
            </a:r>
            <a:r>
              <a:rPr lang="de-DE" baseline="0" dirty="0" err="1" smtClean="0"/>
              <a:t>as</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import</a:t>
            </a:r>
            <a:r>
              <a:rPr lang="de-DE" baseline="0" dirty="0" smtClean="0"/>
              <a:t>  - different </a:t>
            </a:r>
            <a:r>
              <a:rPr lang="de-DE" baseline="0" dirty="0" err="1" smtClean="0"/>
              <a:t>to</a:t>
            </a:r>
            <a:r>
              <a:rPr lang="de-DE" baseline="0" dirty="0" smtClean="0"/>
              <a:t> China – a large </a:t>
            </a:r>
            <a:r>
              <a:rPr lang="de-DE" baseline="0" dirty="0" err="1" smtClean="0"/>
              <a:t>share</a:t>
            </a:r>
            <a:r>
              <a:rPr lang="de-DE" baseline="0" dirty="0" smtClean="0"/>
              <a:t> </a:t>
            </a:r>
            <a:r>
              <a:rPr lang="de-DE" baseline="0" dirty="0" err="1" smtClean="0"/>
              <a:t>of</a:t>
            </a:r>
            <a:r>
              <a:rPr lang="de-DE" baseline="0" dirty="0" smtClean="0"/>
              <a:t> </a:t>
            </a:r>
            <a:r>
              <a:rPr lang="de-DE" baseline="0" dirty="0" err="1" smtClean="0"/>
              <a:t>their</a:t>
            </a:r>
            <a:r>
              <a:rPr lang="de-DE" baseline="0" dirty="0" smtClean="0"/>
              <a:t> N </a:t>
            </a:r>
            <a:r>
              <a:rPr lang="de-DE" baseline="0" dirty="0" err="1" smtClean="0"/>
              <a:t>consumed</a:t>
            </a:r>
            <a:r>
              <a:rPr lang="de-DE" baseline="0" dirty="0" smtClean="0"/>
              <a:t>.</a:t>
            </a:r>
          </a:p>
          <a:p>
            <a:endParaRPr lang="de-DE" baseline="0" dirty="0" smtClean="0"/>
          </a:p>
          <a:p>
            <a:r>
              <a:rPr lang="de-DE" baseline="0" dirty="0" err="1" smtClean="0"/>
              <a:t>Furthermore</a:t>
            </a:r>
            <a:r>
              <a:rPr lang="de-DE" baseline="0" dirty="0" smtClean="0"/>
              <a:t>, </a:t>
            </a:r>
            <a:r>
              <a:rPr lang="de-DE" baseline="0" dirty="0" err="1" smtClean="0"/>
              <a:t>the</a:t>
            </a:r>
            <a:r>
              <a:rPr lang="de-DE" baseline="0" dirty="0" smtClean="0"/>
              <a:t> </a:t>
            </a:r>
            <a:r>
              <a:rPr lang="de-DE" baseline="0" dirty="0" err="1" smtClean="0"/>
              <a:t>figure</a:t>
            </a:r>
            <a:r>
              <a:rPr lang="de-DE" baseline="0" dirty="0" smtClean="0"/>
              <a:t> </a:t>
            </a:r>
            <a:r>
              <a:rPr lang="de-DE" baseline="0" dirty="0" err="1" smtClean="0"/>
              <a:t>demonstartes</a:t>
            </a:r>
            <a:r>
              <a:rPr lang="de-DE" baseline="0" dirty="0" smtClean="0"/>
              <a:t> </a:t>
            </a:r>
            <a:r>
              <a:rPr lang="de-DE" baseline="0" dirty="0" err="1" smtClean="0"/>
              <a:t>the</a:t>
            </a:r>
            <a:r>
              <a:rPr lang="de-DE" baseline="0" dirty="0" smtClean="0"/>
              <a:t> </a:t>
            </a:r>
            <a:r>
              <a:rPr lang="de-DE" baseline="0" dirty="0" err="1" smtClean="0"/>
              <a:t>rather</a:t>
            </a:r>
            <a:r>
              <a:rPr lang="de-DE" baseline="0" dirty="0" smtClean="0"/>
              <a:t> </a:t>
            </a:r>
            <a:r>
              <a:rPr lang="de-DE" baseline="0" dirty="0" err="1" smtClean="0"/>
              <a:t>small</a:t>
            </a:r>
            <a:r>
              <a:rPr lang="de-DE" baseline="0" dirty="0" smtClean="0"/>
              <a:t> </a:t>
            </a:r>
            <a:r>
              <a:rPr lang="de-DE" baseline="0" dirty="0" err="1" smtClean="0"/>
              <a:t>importance</a:t>
            </a:r>
            <a:r>
              <a:rPr lang="de-DE" baseline="0" dirty="0" smtClean="0"/>
              <a:t> </a:t>
            </a:r>
            <a:r>
              <a:rPr lang="de-DE" baseline="0" dirty="0" err="1" smtClean="0"/>
              <a:t>of</a:t>
            </a:r>
            <a:r>
              <a:rPr lang="de-DE" baseline="0" dirty="0" smtClean="0"/>
              <a:t> Europe.</a:t>
            </a:r>
            <a:endParaRPr lang="de-DE" dirty="0" smtClean="0"/>
          </a:p>
          <a:p>
            <a:endParaRPr lang="de-DE" dirty="0" smtClean="0"/>
          </a:p>
          <a:p>
            <a:endParaRPr lang="en-US" altLang="en-US" dirty="0" smtClean="0">
              <a:latin typeface="Arial" pitchFamily="34" charset="0"/>
              <a:ea typeface="ヒラギノ角ゴ Pro W3"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C60EE82C-A4DF-4A10-855E-6B89841A3126}"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Slide Number Placeholder 3"/>
          <p:cNvSpPr>
            <a:spLocks noGrp="1"/>
          </p:cNvSpPr>
          <p:nvPr>
            <p:ph type="sldNum" sz="quarter" idx="5"/>
          </p:nvPr>
        </p:nvSpPr>
        <p:spPr/>
        <p:txBody>
          <a:bodyPr/>
          <a:lstStyle/>
          <a:p>
            <a:pPr>
              <a:defRPr/>
            </a:pPr>
            <a:fld id="{0BE4BA30-59E6-4D26-98EB-80BF9A3C983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charset="-128"/>
              </a:defRPr>
            </a:lvl1pPr>
            <a:lvl2pPr marL="742950" indent="-285750" eaLnBrk="0" hangingPunct="0">
              <a:spcBef>
                <a:spcPct val="30000"/>
              </a:spcBef>
              <a:defRPr sz="1200">
                <a:solidFill>
                  <a:schemeClr val="tx1"/>
                </a:solidFill>
                <a:latin typeface="Arial" pitchFamily="34" charset="0"/>
                <a:ea typeface="ヒラギノ角ゴ Pro W3" charset="-128"/>
              </a:defRPr>
            </a:lvl2pPr>
            <a:lvl3pPr marL="1143000" indent="-228600" eaLnBrk="0" hangingPunct="0">
              <a:spcBef>
                <a:spcPct val="30000"/>
              </a:spcBef>
              <a:defRPr sz="1200">
                <a:solidFill>
                  <a:schemeClr val="tx1"/>
                </a:solidFill>
                <a:latin typeface="Arial" pitchFamily="34" charset="0"/>
                <a:ea typeface="ヒラギノ角ゴ Pro W3" charset="-128"/>
              </a:defRPr>
            </a:lvl3pPr>
            <a:lvl4pPr marL="1600200" indent="-228600" eaLnBrk="0" hangingPunct="0">
              <a:spcBef>
                <a:spcPct val="30000"/>
              </a:spcBef>
              <a:defRPr sz="1200">
                <a:solidFill>
                  <a:schemeClr val="tx1"/>
                </a:solidFill>
                <a:latin typeface="Arial" pitchFamily="34" charset="0"/>
                <a:ea typeface="ヒラギノ角ゴ Pro W3" charset="-128"/>
              </a:defRPr>
            </a:lvl4pPr>
            <a:lvl5pPr marL="2057400" indent="-228600" eaLnBrk="0" hangingPunct="0">
              <a:spcBef>
                <a:spcPct val="30000"/>
              </a:spcBef>
              <a:defRPr sz="1200">
                <a:solidFill>
                  <a:schemeClr val="tx1"/>
                </a:solidFill>
                <a:latin typeface="Arial"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DFA4B81C-4C67-4FEE-AEC2-D337954241C4}" type="slidenum">
              <a:rPr lang="en-GB" altLang="en-US" smtClean="0"/>
              <a:pPr>
                <a:spcBef>
                  <a:spcPct val="0"/>
                </a:spcBef>
              </a:pPr>
              <a:t>8</a:t>
            </a:fld>
            <a:endParaRPr lang="en-GB" altLang="en-US" smtClean="0"/>
          </a:p>
        </p:txBody>
      </p:sp>
      <p:sp>
        <p:nvSpPr>
          <p:cNvPr id="66563" name="Rectangle 2"/>
          <p:cNvSpPr>
            <a:spLocks noGrp="1" noRot="1" noChangeAspect="1" noChangeArrowheads="1" noTextEdit="1"/>
          </p:cNvSpPr>
          <p:nvPr>
            <p:ph type="sldImg"/>
          </p:nvPr>
        </p:nvSpPr>
        <p:spPr>
          <a:xfrm>
            <a:off x="917575" y="760413"/>
            <a:ext cx="4962525" cy="3722687"/>
          </a:xfrm>
          <a:ln/>
        </p:spPr>
      </p:sp>
      <p:sp>
        <p:nvSpPr>
          <p:cNvPr id="66564" name="Rectangle 3"/>
          <p:cNvSpPr>
            <a:spLocks noGrp="1" noChangeArrowheads="1"/>
          </p:cNvSpPr>
          <p:nvPr>
            <p:ph type="body" idx="1"/>
          </p:nvPr>
        </p:nvSpPr>
        <p:spPr>
          <a:xfrm>
            <a:off x="878557" y="4676080"/>
            <a:ext cx="4940300" cy="3824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03" tIns="44301" rIns="88603" bIns="44301"/>
          <a:lstStyle/>
          <a:p>
            <a:pPr algn="just" eaLnBrk="1" hangingPunct="1"/>
            <a:r>
              <a:rPr lang="en-GB" altLang="en-US" dirty="0" smtClean="0"/>
              <a:t>Urea, DAP and MOP (</a:t>
            </a:r>
            <a:r>
              <a:rPr lang="en-GB" altLang="en-US" dirty="0" err="1" smtClean="0"/>
              <a:t>KCl</a:t>
            </a:r>
            <a:r>
              <a:rPr lang="en-GB" altLang="en-US" dirty="0" smtClean="0"/>
              <a:t>) are on</a:t>
            </a:r>
            <a:r>
              <a:rPr lang="en-GB" altLang="en-US" baseline="0" dirty="0" smtClean="0"/>
              <a:t> a global scale</a:t>
            </a:r>
            <a:r>
              <a:rPr lang="en-GB" altLang="en-US" dirty="0" smtClean="0"/>
              <a:t> the most important mineral fertilizers as they are world</a:t>
            </a:r>
            <a:r>
              <a:rPr lang="en-GB" altLang="en-US" baseline="0" dirty="0" smtClean="0"/>
              <a:t> trade products.</a:t>
            </a:r>
          </a:p>
          <a:p>
            <a:pPr algn="just" eaLnBrk="1" hangingPunct="1"/>
            <a:endParaRPr lang="en-GB" altLang="en-US" baseline="0" dirty="0" smtClean="0"/>
          </a:p>
          <a:p>
            <a:pPr algn="just" eaLnBrk="1" hangingPunct="1"/>
            <a:r>
              <a:rPr lang="en-GB" altLang="en-US" baseline="0" dirty="0" smtClean="0"/>
              <a:t>Correspondingly, these fertilizers determine the prices for nitrogen, phosphorus and potash.</a:t>
            </a:r>
          </a:p>
          <a:p>
            <a:pPr algn="just" eaLnBrk="1" hangingPunct="1"/>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DE6CD60-7ED8-4814-983D-CD321FBB1633}" type="slidenum">
              <a:rPr lang="en-GB"/>
              <a:pPr/>
              <a:t>9</a:t>
            </a:fld>
            <a:endParaRPr lang="en-GB"/>
          </a:p>
        </p:txBody>
      </p:sp>
      <p:sp>
        <p:nvSpPr>
          <p:cNvPr id="106499" name="Rectangle 2"/>
          <p:cNvSpPr>
            <a:spLocks noGrp="1" noRot="1" noChangeAspect="1" noChangeArrowheads="1" noTextEdit="1"/>
          </p:cNvSpPr>
          <p:nvPr>
            <p:ph type="sldImg"/>
          </p:nvPr>
        </p:nvSpPr>
        <p:spPr>
          <a:xfrm>
            <a:off x="606425" y="508000"/>
            <a:ext cx="5588000" cy="4192588"/>
          </a:xfrm>
          <a:ln/>
        </p:spPr>
      </p:sp>
      <p:sp>
        <p:nvSpPr>
          <p:cNvPr id="106500" name="Rectangle 3"/>
          <p:cNvSpPr>
            <a:spLocks noGrp="1" noChangeArrowheads="1"/>
          </p:cNvSpPr>
          <p:nvPr>
            <p:ph type="body" idx="1"/>
          </p:nvPr>
        </p:nvSpPr>
        <p:spPr>
          <a:xfrm>
            <a:off x="555023" y="4964883"/>
            <a:ext cx="5687630" cy="4467939"/>
          </a:xfrm>
          <a:noFill/>
          <a:ln w="9525">
            <a:noFill/>
            <a:miter lim="800000"/>
            <a:headEnd/>
            <a:tailEnd/>
          </a:ln>
          <a:effectLst/>
        </p:spPr>
        <p:txBody>
          <a:bodyPr vert="horz" wrap="square" lIns="92132" tIns="46066" rIns="92132" bIns="46066" numCol="1" anchor="t" anchorCtr="0" compatLnSpc="1">
            <a:prstTxWarp prst="textNoShape">
              <a:avLst/>
            </a:prstTxWarp>
          </a:bodyPr>
          <a:lstStyle/>
          <a:p>
            <a:pPr algn="just" eaLnBrk="1" hangingPunct="1"/>
            <a:r>
              <a:rPr lang="en-GB" dirty="0" smtClean="0">
                <a:latin typeface="Arial" charset="0"/>
              </a:rPr>
              <a:t>Geographical variances in nitrogen fertilizers products used</a:t>
            </a:r>
          </a:p>
          <a:p>
            <a:pPr algn="just" eaLnBrk="1" hangingPunct="1"/>
            <a:endParaRPr lang="en-GB" b="0" dirty="0" smtClean="0">
              <a:latin typeface="Arial" charset="0"/>
            </a:endParaRPr>
          </a:p>
          <a:p>
            <a:pPr algn="just" eaLnBrk="1" hangingPunct="1"/>
            <a:r>
              <a:rPr lang="en-GB" b="0" dirty="0" smtClean="0">
                <a:latin typeface="Arial" charset="0"/>
              </a:rPr>
              <a:t>There are large variations in nitrogen fertilizer use in different regions/countries. Urea, the fastest growing nitrogen product, is popular in warmer climates. UAN is mainly used in North America, while nitrates are mainly used in Europe. In the US, ammonia is also used as a source of nitrogen in agriculture, especially for direct fall application.</a:t>
            </a:r>
          </a:p>
          <a:p>
            <a:pPr algn="just" eaLnBrk="1" hangingPunct="1"/>
            <a:r>
              <a:rPr lang="en-GB" b="0" dirty="0" smtClean="0">
                <a:latin typeface="Arial" charset="0"/>
              </a:rPr>
              <a:t>In China, urea is dominant. China is also the only country that uses ammonium bicarbonate (ABC). Although ABC is gradually being phased out, it has still around 20% market share in China.</a:t>
            </a:r>
          </a:p>
          <a:p>
            <a:pPr algn="just" eaLnBrk="1" hangingPunct="1"/>
            <a:endParaRPr lang="en-GB" b="0" dirty="0" smtClean="0">
              <a:latin typeface="Arial" charset="0"/>
            </a:endParaRPr>
          </a:p>
          <a:p>
            <a:pPr algn="just" eaLnBrk="1" hangingPunct="1"/>
            <a:r>
              <a:rPr lang="en-GB" b="0" dirty="0" smtClean="0">
                <a:latin typeface="Arial" charset="0"/>
              </a:rPr>
              <a:t>Brazil consumes substantial amounts of  P&amp;K due to a large soybean production.</a:t>
            </a:r>
          </a:p>
          <a:p>
            <a:pPr algn="just" eaLnBrk="1" hangingPunct="1"/>
            <a:endParaRPr lang="en-GB" sz="10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00" y="2361600"/>
            <a:ext cx="8064500" cy="1219800"/>
          </a:xfrm>
        </p:spPr>
        <p:txBody>
          <a:bodyPr>
            <a:noAutofit/>
          </a:bodyPr>
          <a:lstStyle>
            <a:lvl1pPr algn="ctr">
              <a:defRPr sz="3800" b="1" baseline="0">
                <a:solidFill>
                  <a:srgbClr val="FFFFFF"/>
                </a:solidFill>
                <a:latin typeface="Arial" pitchFamily="34" charset="0"/>
                <a:cs typeface="Arial" pitchFamily="34" charset="0"/>
              </a:defRPr>
            </a:lvl1pPr>
          </a:lstStyle>
          <a:p>
            <a:r>
              <a:rPr lang="en-US" smtClean="0"/>
              <a:t>Click to edit Master title style</a:t>
            </a:r>
            <a:endParaRPr lang="nb-NO" dirty="0"/>
          </a:p>
        </p:txBody>
      </p:sp>
      <p:sp>
        <p:nvSpPr>
          <p:cNvPr id="3" name="Subtitle 2"/>
          <p:cNvSpPr>
            <a:spLocks noGrp="1"/>
          </p:cNvSpPr>
          <p:nvPr>
            <p:ph type="subTitle" idx="1"/>
          </p:nvPr>
        </p:nvSpPr>
        <p:spPr>
          <a:xfrm>
            <a:off x="550800" y="3581400"/>
            <a:ext cx="8064500" cy="914400"/>
          </a:xfrm>
          <a:prstGeom prst="rect">
            <a:avLst/>
          </a:prstGeom>
        </p:spPr>
        <p:txBody>
          <a:bodyPr>
            <a:noAutofit/>
          </a:bodyPr>
          <a:lstStyle>
            <a:lvl1pPr marL="0" indent="0" algn="ctr">
              <a:buNone/>
              <a:defRPr sz="28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Top">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3400" y="3121200"/>
            <a:ext cx="8078400" cy="2898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Picture Placeholder 5"/>
          <p:cNvSpPr>
            <a:spLocks noGrp="1" noChangeAspect="1"/>
          </p:cNvSpPr>
          <p:nvPr>
            <p:ph type="pic" sz="quarter" idx="10"/>
          </p:nvPr>
        </p:nvSpPr>
        <p:spPr>
          <a:xfrm>
            <a:off x="533400" y="1213200"/>
            <a:ext cx="8077200" cy="1800000"/>
          </a:xfrm>
        </p:spPr>
        <p:txBody>
          <a:bodyPr rtlCol="0">
            <a:noAutofit/>
          </a:bodyPr>
          <a:lstStyle/>
          <a:p>
            <a:pPr lvl="0"/>
            <a:r>
              <a:rPr lang="en-US" noProof="0" smtClean="0"/>
              <a:t>Click icon to add picture</a:t>
            </a:r>
            <a:endParaRPr lang="en-US" noProof="0"/>
          </a:p>
        </p:txBody>
      </p:sp>
      <p:sp>
        <p:nvSpPr>
          <p:cNvPr id="5" name="Date Placeholder 3"/>
          <p:cNvSpPr>
            <a:spLocks noGrp="1"/>
          </p:cNvSpPr>
          <p:nvPr>
            <p:ph type="dt" sz="half" idx="11"/>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6" name="Slide Number Placeholder 5"/>
          <p:cNvSpPr>
            <a:spLocks noGrp="1"/>
          </p:cNvSpPr>
          <p:nvPr>
            <p:ph type="sldNum" sz="quarter" idx="12"/>
          </p:nvPr>
        </p:nvSpPr>
        <p:spPr>
          <a:xfrm>
            <a:off x="2476500" y="6516688"/>
            <a:ext cx="647700" cy="152400"/>
          </a:xfrm>
        </p:spPr>
        <p:txBody>
          <a:bodyPr/>
          <a:lstStyle>
            <a:lvl1pPr>
              <a:defRPr sz="600">
                <a:latin typeface="Verdana" pitchFamily="34" charset="0"/>
              </a:defRPr>
            </a:lvl1pPr>
          </a:lstStyle>
          <a:p>
            <a:pPr>
              <a:defRPr/>
            </a:pPr>
            <a:r>
              <a:rPr lang="en-US"/>
              <a:t>Page </a:t>
            </a:r>
            <a:fld id="{D4D050D6-AE5F-4470-93F9-0881C991C3EB}" type="slidenum">
              <a:rPr lang="en-US"/>
              <a:pPr>
                <a:defRPr/>
              </a:pPr>
              <a:t>‹#›</a:t>
            </a:fld>
            <a:endParaRPr lang="en-US" dirty="0"/>
          </a:p>
        </p:txBody>
      </p:sp>
      <p:sp>
        <p:nvSpPr>
          <p:cNvPr id="8" name="Footer Placeholder 4"/>
          <p:cNvSpPr>
            <a:spLocks noGrp="1"/>
          </p:cNvSpPr>
          <p:nvPr>
            <p:ph type="ftr" sz="quarter" idx="13"/>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4" name="TextBox 3"/>
          <p:cNvSpPr txBox="1"/>
          <p:nvPr userDrawn="1"/>
        </p:nvSpPr>
        <p:spPr>
          <a:xfrm>
            <a:off x="1143000" y="6500813"/>
            <a:ext cx="2619375" cy="171450"/>
          </a:xfrm>
          <a:prstGeom prst="rect">
            <a:avLst/>
          </a:prstGeom>
          <a:solidFill>
            <a:schemeClr val="bg1"/>
          </a:solidFill>
        </p:spPr>
        <p:txBody>
          <a:bodyPr>
            <a:spAutoFit/>
          </a:bodyPr>
          <a:lstStyle/>
          <a:p>
            <a:pPr fontAlgn="auto">
              <a:spcBef>
                <a:spcPts val="0"/>
              </a:spcBef>
              <a:spcAft>
                <a:spcPts val="0"/>
              </a:spcAft>
              <a:defRPr/>
            </a:pPr>
            <a:r>
              <a:rPr lang="de-DE" sz="600" dirty="0">
                <a:latin typeface="+mn-lt"/>
                <a:cs typeface="+mn-cs"/>
              </a:rPr>
              <a:t>Duengermaerkte_RPe_Juni_2009,ppt</a:t>
            </a:r>
          </a:p>
        </p:txBody>
      </p:sp>
      <p:sp>
        <p:nvSpPr>
          <p:cNvPr id="5" name="TextBox 4"/>
          <p:cNvSpPr txBox="1"/>
          <p:nvPr userDrawn="1"/>
        </p:nvSpPr>
        <p:spPr>
          <a:xfrm>
            <a:off x="1143000" y="6429375"/>
            <a:ext cx="1785938" cy="327025"/>
          </a:xfrm>
          <a:prstGeom prst="rect">
            <a:avLst/>
          </a:prstGeom>
          <a:solidFill>
            <a:schemeClr val="bg1"/>
          </a:solidFill>
        </p:spPr>
        <p:txBody>
          <a:bodyPr>
            <a:spAutoFit/>
          </a:bodyPr>
          <a:lstStyle/>
          <a:p>
            <a:pPr fontAlgn="auto">
              <a:spcBef>
                <a:spcPts val="0"/>
              </a:spcBef>
              <a:spcAft>
                <a:spcPts val="0"/>
              </a:spcAft>
              <a:defRPr/>
            </a:pPr>
            <a:endParaRPr lang="de-DE" dirty="0">
              <a:latin typeface="+mn-lt"/>
              <a:cs typeface="+mn-cs"/>
            </a:endParaRPr>
          </a:p>
        </p:txBody>
      </p:sp>
      <p:sp>
        <p:nvSpPr>
          <p:cNvPr id="2" name="Title 1"/>
          <p:cNvSpPr>
            <a:spLocks noGrp="1"/>
          </p:cNvSpPr>
          <p:nvPr>
            <p:ph type="title"/>
          </p:nvPr>
        </p:nvSpPr>
        <p:spPr>
          <a:xfrm>
            <a:off x="542925" y="230188"/>
            <a:ext cx="8069263" cy="846137"/>
          </a:xfrm>
        </p:spPr>
        <p:txBody>
          <a:bodyPr/>
          <a:lstStyle/>
          <a:p>
            <a:r>
              <a:rPr lang="en-US" smtClean="0"/>
              <a:t>Click to edit Master title style</a:t>
            </a:r>
            <a:endParaRPr lang="de-DE"/>
          </a:p>
        </p:txBody>
      </p:sp>
      <p:sp>
        <p:nvSpPr>
          <p:cNvPr id="3" name="Chart Placeholder 2"/>
          <p:cNvSpPr>
            <a:spLocks noGrp="1"/>
          </p:cNvSpPr>
          <p:nvPr>
            <p:ph type="chart" idx="1"/>
          </p:nvPr>
        </p:nvSpPr>
        <p:spPr>
          <a:xfrm>
            <a:off x="538163" y="1674813"/>
            <a:ext cx="8072437" cy="4192587"/>
          </a:xfrm>
        </p:spPr>
        <p:txBody>
          <a:bodyPr rtlCol="0">
            <a:noAutofit/>
          </a:bodyPr>
          <a:lstStyle/>
          <a:p>
            <a:pPr lvl="0"/>
            <a:endParaRPr lang="de-DE"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blipFill dpi="0" rotWithShape="1">
          <a:blip r:embed="rId2" cstate="print">
            <a:lum/>
          </a:blip>
          <a:srcRect/>
          <a:stretch>
            <a:fillRect l="-1000" t="-1000" r="-1000" b="-1000"/>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50800" y="2361600"/>
            <a:ext cx="8064500" cy="1219800"/>
          </a:xfrm>
        </p:spPr>
        <p:txBody>
          <a:bodyPr>
            <a:noAutofit/>
          </a:bodyPr>
          <a:lstStyle>
            <a:lvl1pPr algn="ctr">
              <a:defRPr sz="3800" b="1" baseline="0">
                <a:solidFill>
                  <a:srgbClr val="FFFFFF"/>
                </a:solidFill>
                <a:latin typeface="Arial" pitchFamily="34" charset="0"/>
                <a:cs typeface="Arial" pitchFamily="34" charset="0"/>
              </a:defRPr>
            </a:lvl1pPr>
          </a:lstStyle>
          <a:p>
            <a:r>
              <a:rPr lang="en-US" smtClean="0"/>
              <a:t>Click to edit Master title style</a:t>
            </a:r>
            <a:endParaRPr lang="nb-NO" dirty="0"/>
          </a:p>
        </p:txBody>
      </p:sp>
      <p:sp>
        <p:nvSpPr>
          <p:cNvPr id="4" name="Subtitle 2"/>
          <p:cNvSpPr>
            <a:spLocks noGrp="1"/>
          </p:cNvSpPr>
          <p:nvPr>
            <p:ph type="subTitle" idx="1"/>
          </p:nvPr>
        </p:nvSpPr>
        <p:spPr>
          <a:xfrm>
            <a:off x="550800" y="3581400"/>
            <a:ext cx="8064500" cy="914400"/>
          </a:xfrm>
          <a:prstGeom prst="rect">
            <a:avLst/>
          </a:prstGeom>
        </p:spPr>
        <p:txBody>
          <a:bodyPr>
            <a:noAutofit/>
          </a:bodyPr>
          <a:lstStyle>
            <a:lvl1pPr marL="0" indent="0" algn="ctr">
              <a:buNone/>
              <a:defRPr sz="28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532800" y="1214422"/>
            <a:ext cx="8078400" cy="4786345"/>
          </a:xfrm>
          <a:prstGeom prst="rect">
            <a:avLst/>
          </a:prstGeom>
        </p:spPr>
        <p:txBody>
          <a:bodyPr>
            <a:noAutofit/>
          </a:bodyPr>
          <a:lstStyle>
            <a:lvl1pPr>
              <a:buClr>
                <a:schemeClr val="accent6"/>
              </a:buClr>
              <a:buFont typeface="Wingdings" pitchFamily="2" charset="2"/>
              <a:buChar char=""/>
              <a:defRPr sz="1800">
                <a:solidFill>
                  <a:srgbClr val="000000"/>
                </a:solidFill>
                <a:latin typeface="Arial" pitchFamily="34" charset="0"/>
                <a:cs typeface="Arial" pitchFamily="34" charset="0"/>
              </a:defRPr>
            </a:lvl1pPr>
            <a:lvl2pPr>
              <a:buClr>
                <a:schemeClr val="accent6"/>
              </a:buClr>
              <a:buFont typeface="Arial" pitchFamily="34" charset="0"/>
              <a:buChar char="–"/>
              <a:defRPr sz="1600">
                <a:solidFill>
                  <a:srgbClr val="000000"/>
                </a:solidFill>
                <a:latin typeface="Arial" pitchFamily="34" charset="0"/>
                <a:cs typeface="Arial" pitchFamily="34" charset="0"/>
              </a:defRPr>
            </a:lvl2pPr>
            <a:lvl3pPr>
              <a:buClr>
                <a:schemeClr val="accent6"/>
              </a:buClr>
              <a:buFont typeface="Arial" pitchFamily="34" charset="0"/>
              <a:buChar char="•"/>
              <a:defRPr sz="1600">
                <a:solidFill>
                  <a:srgbClr val="000000"/>
                </a:solidFill>
                <a:latin typeface="Arial" pitchFamily="34" charset="0"/>
                <a:cs typeface="Arial" pitchFamily="34" charset="0"/>
              </a:defRPr>
            </a:lvl3pPr>
            <a:lvl4pPr>
              <a:buClr>
                <a:schemeClr val="accent6"/>
              </a:buClr>
              <a:buFont typeface="Arial" pitchFamily="34" charset="0"/>
              <a:buChar char="–"/>
              <a:defRPr sz="1600">
                <a:solidFill>
                  <a:srgbClr val="000000"/>
                </a:solidFill>
                <a:latin typeface="Arial" pitchFamily="34" charset="0"/>
                <a:cs typeface="Arial" pitchFamily="34" charset="0"/>
              </a:defRPr>
            </a:lvl4pPr>
            <a:lvl5pPr>
              <a:buClr>
                <a:schemeClr val="accent6"/>
              </a:buClr>
              <a:buFont typeface="Arial" pitchFamily="34" charset="0"/>
              <a:buChar char="•"/>
              <a:defRPr sz="1600">
                <a:solidFill>
                  <a:srgbClr val="000000"/>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Title 4"/>
          <p:cNvSpPr>
            <a:spLocks noGrp="1"/>
          </p:cNvSpPr>
          <p:nvPr>
            <p:ph type="title"/>
          </p:nvPr>
        </p:nvSpPr>
        <p:spPr/>
        <p:txBody>
          <a:bodyPr/>
          <a:lstStyle>
            <a:lvl1pPr>
              <a:defRPr baseline="0">
                <a:solidFill>
                  <a:schemeClr val="accent6"/>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2192288" y="6453336"/>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6" name="Slide Number Placeholder 5"/>
          <p:cNvSpPr>
            <a:spLocks noGrp="1"/>
          </p:cNvSpPr>
          <p:nvPr>
            <p:ph type="sldNum" sz="quarter" idx="11"/>
          </p:nvPr>
        </p:nvSpPr>
        <p:spPr>
          <a:xfrm>
            <a:off x="2916188" y="6453336"/>
            <a:ext cx="647700" cy="152400"/>
          </a:xfrm>
        </p:spPr>
        <p:txBody>
          <a:bodyPr/>
          <a:lstStyle>
            <a:lvl1pPr>
              <a:defRPr sz="600">
                <a:latin typeface="Verdana" pitchFamily="34" charset="0"/>
              </a:defRPr>
            </a:lvl1pPr>
          </a:lstStyle>
          <a:p>
            <a:pPr>
              <a:defRPr/>
            </a:pPr>
            <a:r>
              <a:rPr lang="en-US"/>
              <a:t>Page </a:t>
            </a:r>
            <a:fld id="{D1C14515-79AF-4938-8C9A-60E4252479B0}" type="slidenum">
              <a:rPr lang="en-US"/>
              <a:pPr>
                <a:defRPr/>
              </a:pPr>
              <a:t>‹#›</a:t>
            </a:fld>
            <a:endParaRPr lang="en-US" dirty="0"/>
          </a:p>
        </p:txBody>
      </p:sp>
      <p:sp>
        <p:nvSpPr>
          <p:cNvPr id="7" name="Footer Placeholder 4"/>
          <p:cNvSpPr>
            <a:spLocks noGrp="1"/>
          </p:cNvSpPr>
          <p:nvPr>
            <p:ph type="ftr" sz="quarter" idx="12"/>
          </p:nvPr>
        </p:nvSpPr>
        <p:spPr>
          <a:xfrm>
            <a:off x="1222648" y="6453336"/>
            <a:ext cx="973088" cy="144016"/>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2800" y="230400"/>
            <a:ext cx="8039728"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2800" y="1213200"/>
            <a:ext cx="39600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Content Placeholder 2"/>
          <p:cNvSpPr>
            <a:spLocks noGrp="1"/>
          </p:cNvSpPr>
          <p:nvPr>
            <p:ph sz="half" idx="10"/>
          </p:nvPr>
        </p:nvSpPr>
        <p:spPr>
          <a:xfrm>
            <a:off x="4600800" y="1213200"/>
            <a:ext cx="39600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Date Placeholder 3"/>
          <p:cNvSpPr>
            <a:spLocks noGrp="1"/>
          </p:cNvSpPr>
          <p:nvPr>
            <p:ph type="dt" sz="half" idx="11"/>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6" name="Slide Number Placeholder 5"/>
          <p:cNvSpPr>
            <a:spLocks noGrp="1"/>
          </p:cNvSpPr>
          <p:nvPr>
            <p:ph type="sldNum" sz="quarter" idx="12"/>
          </p:nvPr>
        </p:nvSpPr>
        <p:spPr>
          <a:xfrm>
            <a:off x="2476500" y="6516688"/>
            <a:ext cx="647700" cy="152400"/>
          </a:xfrm>
        </p:spPr>
        <p:txBody>
          <a:bodyPr/>
          <a:lstStyle>
            <a:lvl1pPr>
              <a:defRPr sz="600">
                <a:latin typeface="Verdana" pitchFamily="34" charset="0"/>
              </a:defRPr>
            </a:lvl1pPr>
          </a:lstStyle>
          <a:p>
            <a:pPr>
              <a:defRPr/>
            </a:pPr>
            <a:r>
              <a:rPr lang="en-US"/>
              <a:t>Page </a:t>
            </a:r>
            <a:fld id="{8DE633E5-5153-4178-94ED-FADE8E0CE682}" type="slidenum">
              <a:rPr lang="en-US"/>
              <a:pPr>
                <a:defRPr/>
              </a:pPr>
              <a:t>‹#›</a:t>
            </a:fld>
            <a:endParaRPr lang="en-US" dirty="0"/>
          </a:p>
        </p:txBody>
      </p:sp>
      <p:sp>
        <p:nvSpPr>
          <p:cNvPr id="8" name="Footer Placeholder 4"/>
          <p:cNvSpPr>
            <a:spLocks noGrp="1"/>
          </p:cNvSpPr>
          <p:nvPr>
            <p:ph type="ftr" sz="quarter" idx="13"/>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2800" y="1213200"/>
            <a:ext cx="26208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Content Placeholder 3"/>
          <p:cNvSpPr>
            <a:spLocks noGrp="1" noChangeAspect="1"/>
          </p:cNvSpPr>
          <p:nvPr>
            <p:ph sz="half" idx="2"/>
          </p:nvPr>
        </p:nvSpPr>
        <p:spPr>
          <a:xfrm>
            <a:off x="5990400" y="1213200"/>
            <a:ext cx="2620800" cy="4806000"/>
          </a:xfrm>
          <a:prstGeom prst="rect">
            <a:avLst/>
          </a:prstGeom>
        </p:spPr>
        <p:txBody>
          <a:bodyPr/>
          <a:lstStyle>
            <a:lvl1pPr>
              <a:buClr>
                <a:schemeClr val="accent6"/>
              </a:buClr>
              <a:defRPr sz="1800">
                <a:solidFill>
                  <a:srgbClr val="000000"/>
                </a:solidFill>
              </a:defRPr>
            </a:lvl1pPr>
            <a:lvl2pPr>
              <a:buClr>
                <a:schemeClr val="accent6"/>
              </a:buClr>
              <a:defRPr sz="1600">
                <a:solidFill>
                  <a:srgbClr val="000000"/>
                </a:solidFill>
              </a:defRPr>
            </a:lvl2pPr>
            <a:lvl3pPr>
              <a:buClr>
                <a:schemeClr val="accent6"/>
              </a:buClr>
              <a:defRPr sz="1600">
                <a:solidFill>
                  <a:srgbClr val="000000"/>
                </a:solidFill>
              </a:defRPr>
            </a:lvl3pPr>
            <a:lvl4pPr>
              <a:buClr>
                <a:schemeClr val="accent6"/>
              </a:buClr>
              <a:defRPr sz="1600">
                <a:solidFill>
                  <a:srgbClr val="000000"/>
                </a:solidFill>
              </a:defRPr>
            </a:lvl4pPr>
            <a:lvl5pPr>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Content Placeholder 2"/>
          <p:cNvSpPr>
            <a:spLocks noGrp="1" noChangeAspect="1"/>
          </p:cNvSpPr>
          <p:nvPr>
            <p:ph sz="half" idx="10"/>
          </p:nvPr>
        </p:nvSpPr>
        <p:spPr>
          <a:xfrm>
            <a:off x="3261600" y="1213200"/>
            <a:ext cx="26208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6" name="Date Placeholder 3"/>
          <p:cNvSpPr>
            <a:spLocks noGrp="1"/>
          </p:cNvSpPr>
          <p:nvPr>
            <p:ph type="dt" sz="half" idx="11"/>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7" name="Slide Number Placeholder 5"/>
          <p:cNvSpPr>
            <a:spLocks noGrp="1"/>
          </p:cNvSpPr>
          <p:nvPr>
            <p:ph type="sldNum" sz="quarter" idx="12"/>
          </p:nvPr>
        </p:nvSpPr>
        <p:spPr>
          <a:xfrm>
            <a:off x="2476500" y="6516688"/>
            <a:ext cx="647700" cy="152400"/>
          </a:xfrm>
        </p:spPr>
        <p:txBody>
          <a:bodyPr/>
          <a:lstStyle>
            <a:lvl1pPr>
              <a:defRPr sz="600">
                <a:latin typeface="Verdana" pitchFamily="34" charset="0"/>
              </a:defRPr>
            </a:lvl1pPr>
          </a:lstStyle>
          <a:p>
            <a:pPr>
              <a:defRPr/>
            </a:pPr>
            <a:r>
              <a:rPr lang="en-US"/>
              <a:t>Page </a:t>
            </a:r>
            <a:fld id="{2184168A-3751-4AAE-833F-8B4559997B9B}" type="slidenum">
              <a:rPr lang="en-US"/>
              <a:pPr>
                <a:defRPr/>
              </a:pPr>
              <a:t>‹#›</a:t>
            </a:fld>
            <a:endParaRPr lang="en-US" dirty="0"/>
          </a:p>
        </p:txBody>
      </p:sp>
      <p:sp>
        <p:nvSpPr>
          <p:cNvPr id="8" name="Footer Placeholder 4"/>
          <p:cNvSpPr>
            <a:spLocks noGrp="1"/>
          </p:cNvSpPr>
          <p:nvPr>
            <p:ph type="ftr" sz="quarter" idx="13"/>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2800" y="1213200"/>
            <a:ext cx="45576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6" name="Picture Placeholder 5"/>
          <p:cNvSpPr>
            <a:spLocks noGrp="1" noChangeAspect="1"/>
          </p:cNvSpPr>
          <p:nvPr>
            <p:ph type="pic" sz="quarter" idx="10"/>
          </p:nvPr>
        </p:nvSpPr>
        <p:spPr>
          <a:xfrm>
            <a:off x="5198400" y="1213200"/>
            <a:ext cx="3412800" cy="4806000"/>
          </a:xfrm>
        </p:spPr>
        <p:txBody>
          <a:bodyPr rtlCol="0">
            <a:noAutofit/>
          </a:bodyPr>
          <a:lstStyle/>
          <a:p>
            <a:pPr lvl="0"/>
            <a:r>
              <a:rPr lang="en-US" noProof="0" smtClean="0"/>
              <a:t>Click icon to add picture</a:t>
            </a:r>
            <a:endParaRPr lang="en-US" noProof="0"/>
          </a:p>
        </p:txBody>
      </p:sp>
      <p:sp>
        <p:nvSpPr>
          <p:cNvPr id="5" name="Date Placeholder 3"/>
          <p:cNvSpPr>
            <a:spLocks noGrp="1"/>
          </p:cNvSpPr>
          <p:nvPr>
            <p:ph type="dt" sz="half" idx="11"/>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7" name="Slide Number Placeholder 5"/>
          <p:cNvSpPr>
            <a:spLocks noGrp="1"/>
          </p:cNvSpPr>
          <p:nvPr>
            <p:ph type="sldNum" sz="quarter" idx="12"/>
          </p:nvPr>
        </p:nvSpPr>
        <p:spPr>
          <a:xfrm>
            <a:off x="2476500" y="6516688"/>
            <a:ext cx="647700" cy="152400"/>
          </a:xfrm>
        </p:spPr>
        <p:txBody>
          <a:bodyPr/>
          <a:lstStyle>
            <a:lvl1pPr>
              <a:defRPr sz="600">
                <a:latin typeface="Verdana" pitchFamily="34" charset="0"/>
              </a:defRPr>
            </a:lvl1pPr>
          </a:lstStyle>
          <a:p>
            <a:pPr>
              <a:defRPr/>
            </a:pPr>
            <a:r>
              <a:rPr lang="en-US"/>
              <a:t>Page </a:t>
            </a:r>
            <a:fld id="{A3E0EEA4-4BA6-4BC5-BAAC-0B79DDD69F4F}" type="slidenum">
              <a:rPr lang="en-US"/>
              <a:pPr>
                <a:defRPr/>
              </a:pPr>
              <a:t>‹#›</a:t>
            </a:fld>
            <a:endParaRPr lang="en-US" dirty="0"/>
          </a:p>
        </p:txBody>
      </p:sp>
      <p:sp>
        <p:nvSpPr>
          <p:cNvPr id="8" name="Footer Placeholder 4"/>
          <p:cNvSpPr>
            <a:spLocks noGrp="1"/>
          </p:cNvSpPr>
          <p:nvPr>
            <p:ph type="ftr" sz="quarter" idx="13"/>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2 Pictures Right">
    <p:spTree>
      <p:nvGrpSpPr>
        <p:cNvPr id="1" name=""/>
        <p:cNvGrpSpPr/>
        <p:nvPr/>
      </p:nvGrpSpPr>
      <p:grpSpPr>
        <a:xfrm>
          <a:off x="0" y="0"/>
          <a:ext cx="0" cy="0"/>
          <a:chOff x="0" y="0"/>
          <a:chExt cx="0" cy="0"/>
        </a:xfrm>
      </p:grpSpPr>
      <p:sp>
        <p:nvSpPr>
          <p:cNvPr id="2" name="Title 1"/>
          <p:cNvSpPr>
            <a:spLocks noGrp="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2800" y="1213200"/>
            <a:ext cx="4557600" cy="4806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6" name="Picture Placeholder 5"/>
          <p:cNvSpPr>
            <a:spLocks noGrp="1" noChangeAspect="1"/>
          </p:cNvSpPr>
          <p:nvPr>
            <p:ph type="pic" sz="quarter" idx="10"/>
          </p:nvPr>
        </p:nvSpPr>
        <p:spPr>
          <a:xfrm>
            <a:off x="5198400" y="1213200"/>
            <a:ext cx="3412800" cy="2340000"/>
          </a:xfrm>
        </p:spPr>
        <p:txBody>
          <a:bodyPr rtlCol="0">
            <a:noAutofit/>
          </a:bodyPr>
          <a:lstStyle/>
          <a:p>
            <a:pPr lvl="0"/>
            <a:r>
              <a:rPr lang="en-US" noProof="0" smtClean="0"/>
              <a:t>Click icon to add picture</a:t>
            </a:r>
            <a:endParaRPr lang="en-US" noProof="0"/>
          </a:p>
        </p:txBody>
      </p:sp>
      <p:sp>
        <p:nvSpPr>
          <p:cNvPr id="5" name="Picture Placeholder 5"/>
          <p:cNvSpPr>
            <a:spLocks noGrp="1" noChangeAspect="1"/>
          </p:cNvSpPr>
          <p:nvPr>
            <p:ph type="pic" sz="quarter" idx="11"/>
          </p:nvPr>
        </p:nvSpPr>
        <p:spPr>
          <a:xfrm>
            <a:off x="5198400" y="3661200"/>
            <a:ext cx="3412800" cy="2340000"/>
          </a:xfrm>
        </p:spPr>
        <p:txBody>
          <a:bodyPr rtlCol="0">
            <a:noAutofit/>
          </a:bodyPr>
          <a:lstStyle/>
          <a:p>
            <a:pPr lvl="0"/>
            <a:r>
              <a:rPr lang="en-US" noProof="0" smtClean="0"/>
              <a:t>Click icon to add picture</a:t>
            </a:r>
            <a:endParaRPr lang="en-US" noProof="0"/>
          </a:p>
        </p:txBody>
      </p:sp>
      <p:sp>
        <p:nvSpPr>
          <p:cNvPr id="7" name="Date Placeholder 3"/>
          <p:cNvSpPr>
            <a:spLocks noGrp="1"/>
          </p:cNvSpPr>
          <p:nvPr>
            <p:ph type="dt" sz="half" idx="12"/>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8" name="Slide Number Placeholder 5"/>
          <p:cNvSpPr>
            <a:spLocks noGrp="1"/>
          </p:cNvSpPr>
          <p:nvPr>
            <p:ph type="sldNum" sz="quarter" idx="13"/>
          </p:nvPr>
        </p:nvSpPr>
        <p:spPr>
          <a:xfrm>
            <a:off x="2476500" y="6516688"/>
            <a:ext cx="647700" cy="152400"/>
          </a:xfrm>
        </p:spPr>
        <p:txBody>
          <a:bodyPr/>
          <a:lstStyle>
            <a:lvl1pPr>
              <a:defRPr sz="600">
                <a:latin typeface="Verdana" pitchFamily="34" charset="0"/>
              </a:defRPr>
            </a:lvl1pPr>
          </a:lstStyle>
          <a:p>
            <a:pPr>
              <a:defRPr/>
            </a:pPr>
            <a:r>
              <a:rPr lang="en-US"/>
              <a:t>Page </a:t>
            </a:r>
            <a:fld id="{C00C5386-2488-464B-887A-5B5335828300}" type="slidenum">
              <a:rPr lang="en-US"/>
              <a:pPr>
                <a:defRPr/>
              </a:pPr>
              <a:t>‹#›</a:t>
            </a:fld>
            <a:endParaRPr lang="en-US" dirty="0"/>
          </a:p>
        </p:txBody>
      </p:sp>
      <p:sp>
        <p:nvSpPr>
          <p:cNvPr id="9" name="Footer Placeholder 4"/>
          <p:cNvSpPr>
            <a:spLocks noGrp="1"/>
          </p:cNvSpPr>
          <p:nvPr>
            <p:ph type="ftr" sz="quarter" idx="14"/>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Picture Bottom">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3400" y="1213199"/>
            <a:ext cx="8078400" cy="2898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6" name="Picture Placeholder 5"/>
          <p:cNvSpPr>
            <a:spLocks noGrp="1" noChangeAspect="1"/>
          </p:cNvSpPr>
          <p:nvPr>
            <p:ph type="pic" sz="quarter" idx="10"/>
          </p:nvPr>
        </p:nvSpPr>
        <p:spPr>
          <a:xfrm>
            <a:off x="533400" y="4219200"/>
            <a:ext cx="8077200" cy="1800000"/>
          </a:xfrm>
        </p:spPr>
        <p:txBody>
          <a:bodyPr rtlCol="0">
            <a:noAutofit/>
          </a:bodyPr>
          <a:lstStyle/>
          <a:p>
            <a:pPr lvl="0"/>
            <a:r>
              <a:rPr lang="en-US" noProof="0" smtClean="0"/>
              <a:t>Click icon to add picture</a:t>
            </a:r>
            <a:endParaRPr lang="en-US" noProof="0"/>
          </a:p>
        </p:txBody>
      </p:sp>
      <p:sp>
        <p:nvSpPr>
          <p:cNvPr id="5" name="Date Placeholder 3"/>
          <p:cNvSpPr>
            <a:spLocks noGrp="1"/>
          </p:cNvSpPr>
          <p:nvPr>
            <p:ph type="dt" sz="half" idx="11"/>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7" name="Slide Number Placeholder 5"/>
          <p:cNvSpPr>
            <a:spLocks noGrp="1"/>
          </p:cNvSpPr>
          <p:nvPr>
            <p:ph type="sldNum" sz="quarter" idx="12"/>
          </p:nvPr>
        </p:nvSpPr>
        <p:spPr>
          <a:xfrm>
            <a:off x="2476500" y="6516688"/>
            <a:ext cx="647700" cy="152400"/>
          </a:xfrm>
        </p:spPr>
        <p:txBody>
          <a:bodyPr/>
          <a:lstStyle>
            <a:lvl1pPr>
              <a:defRPr sz="600">
                <a:latin typeface="Verdana" pitchFamily="34" charset="0"/>
              </a:defRPr>
            </a:lvl1pPr>
          </a:lstStyle>
          <a:p>
            <a:pPr>
              <a:defRPr/>
            </a:pPr>
            <a:r>
              <a:rPr lang="en-US"/>
              <a:t>Page </a:t>
            </a:r>
            <a:fld id="{55A6A1B5-FF3D-4CD5-A11A-214A6B3A0C36}" type="slidenum">
              <a:rPr lang="en-US"/>
              <a:pPr>
                <a:defRPr/>
              </a:pPr>
              <a:t>‹#›</a:t>
            </a:fld>
            <a:endParaRPr lang="en-US" dirty="0"/>
          </a:p>
        </p:txBody>
      </p:sp>
      <p:sp>
        <p:nvSpPr>
          <p:cNvPr id="8" name="Footer Placeholder 4"/>
          <p:cNvSpPr>
            <a:spLocks noGrp="1"/>
          </p:cNvSpPr>
          <p:nvPr>
            <p:ph type="ftr" sz="quarter" idx="13"/>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3 Pictures Bottom">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32800" y="230400"/>
            <a:ext cx="8078400" cy="846000"/>
          </a:xfrm>
        </p:spPr>
        <p:txBody>
          <a:bodyPr/>
          <a:lstStyle>
            <a:lvl1pPr>
              <a:defRPr baseline="0">
                <a:solidFill>
                  <a:schemeClr val="accent6"/>
                </a:solidFill>
              </a:defRPr>
            </a:lvl1pPr>
          </a:lstStyle>
          <a:p>
            <a:r>
              <a:rPr lang="en-US" smtClean="0"/>
              <a:t>Click to edit Master title style</a:t>
            </a:r>
            <a:endParaRPr lang="nb-NO" dirty="0"/>
          </a:p>
        </p:txBody>
      </p:sp>
      <p:sp>
        <p:nvSpPr>
          <p:cNvPr id="3" name="Content Placeholder 2"/>
          <p:cNvSpPr>
            <a:spLocks noGrp="1" noChangeAspect="1"/>
          </p:cNvSpPr>
          <p:nvPr>
            <p:ph sz="half" idx="1"/>
          </p:nvPr>
        </p:nvSpPr>
        <p:spPr>
          <a:xfrm>
            <a:off x="533400" y="1213199"/>
            <a:ext cx="8078400" cy="2898000"/>
          </a:xfrm>
          <a:prstGeom prst="rect">
            <a:avLst/>
          </a:prstGeom>
        </p:spPr>
        <p:txBody>
          <a:bodyPr/>
          <a:lstStyle>
            <a:lvl1pPr>
              <a:spcAft>
                <a:spcPts val="600"/>
              </a:spcAft>
              <a:buClr>
                <a:schemeClr val="accent6"/>
              </a:buClr>
              <a:defRPr sz="1800">
                <a:solidFill>
                  <a:srgbClr val="000000"/>
                </a:solidFill>
              </a:defRPr>
            </a:lvl1pPr>
            <a:lvl2pPr>
              <a:spcAft>
                <a:spcPts val="600"/>
              </a:spcAft>
              <a:buClr>
                <a:schemeClr val="accent6"/>
              </a:buClr>
              <a:defRPr sz="1600">
                <a:solidFill>
                  <a:srgbClr val="000000"/>
                </a:solidFill>
              </a:defRPr>
            </a:lvl2pPr>
            <a:lvl3pPr>
              <a:spcBef>
                <a:spcPts val="0"/>
              </a:spcBef>
              <a:buClr>
                <a:schemeClr val="accent6"/>
              </a:buClr>
              <a:defRPr sz="1600">
                <a:solidFill>
                  <a:srgbClr val="000000"/>
                </a:solidFill>
              </a:defRPr>
            </a:lvl3pPr>
            <a:lvl4pPr>
              <a:spcAft>
                <a:spcPts val="600"/>
              </a:spcAft>
              <a:buClr>
                <a:schemeClr val="accent6"/>
              </a:buClr>
              <a:defRPr sz="1600">
                <a:solidFill>
                  <a:srgbClr val="000000"/>
                </a:solidFill>
              </a:defRPr>
            </a:lvl4pPr>
            <a:lvl5pPr>
              <a:spcAft>
                <a:spcPts val="600"/>
              </a:spcAft>
              <a:buClr>
                <a:schemeClr val="accent6"/>
              </a:buCl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6" name="Picture Placeholder 5"/>
          <p:cNvSpPr>
            <a:spLocks noGrp="1" noChangeAspect="1"/>
          </p:cNvSpPr>
          <p:nvPr>
            <p:ph type="pic" sz="quarter" idx="10"/>
          </p:nvPr>
        </p:nvSpPr>
        <p:spPr>
          <a:xfrm>
            <a:off x="533400" y="4219200"/>
            <a:ext cx="2620800" cy="1800000"/>
          </a:xfrm>
        </p:spPr>
        <p:txBody>
          <a:bodyPr rtlCol="0">
            <a:noAutofit/>
          </a:bodyPr>
          <a:lstStyle/>
          <a:p>
            <a:pPr lvl="0"/>
            <a:r>
              <a:rPr lang="en-US" noProof="0" smtClean="0"/>
              <a:t>Click icon to add picture</a:t>
            </a:r>
            <a:endParaRPr lang="en-US" noProof="0"/>
          </a:p>
        </p:txBody>
      </p:sp>
      <p:sp>
        <p:nvSpPr>
          <p:cNvPr id="7" name="Picture Placeholder 5"/>
          <p:cNvSpPr>
            <a:spLocks noGrp="1" noChangeAspect="1"/>
          </p:cNvSpPr>
          <p:nvPr>
            <p:ph type="pic" sz="quarter" idx="11"/>
          </p:nvPr>
        </p:nvSpPr>
        <p:spPr>
          <a:xfrm>
            <a:off x="3261600" y="4219200"/>
            <a:ext cx="2620800" cy="1800000"/>
          </a:xfrm>
        </p:spPr>
        <p:txBody>
          <a:bodyPr rtlCol="0">
            <a:noAutofit/>
          </a:bodyPr>
          <a:lstStyle/>
          <a:p>
            <a:pPr lvl="0"/>
            <a:r>
              <a:rPr lang="en-US" noProof="0" smtClean="0"/>
              <a:t>Click icon to add picture</a:t>
            </a:r>
            <a:endParaRPr lang="en-US" noProof="0"/>
          </a:p>
        </p:txBody>
      </p:sp>
      <p:sp>
        <p:nvSpPr>
          <p:cNvPr id="8" name="Picture Placeholder 5"/>
          <p:cNvSpPr>
            <a:spLocks noGrp="1" noChangeAspect="1"/>
          </p:cNvSpPr>
          <p:nvPr>
            <p:ph type="pic" sz="quarter" idx="12"/>
          </p:nvPr>
        </p:nvSpPr>
        <p:spPr>
          <a:xfrm>
            <a:off x="5990400" y="4219200"/>
            <a:ext cx="2620800" cy="1800000"/>
          </a:xfrm>
        </p:spPr>
        <p:txBody>
          <a:bodyPr rtlCol="0">
            <a:noAutofit/>
          </a:bodyPr>
          <a:lstStyle/>
          <a:p>
            <a:pPr lvl="0"/>
            <a:r>
              <a:rPr lang="en-US" noProof="0" smtClean="0"/>
              <a:t>Click icon to add picture</a:t>
            </a:r>
            <a:endParaRPr lang="en-US" noProof="0" dirty="0"/>
          </a:p>
        </p:txBody>
      </p:sp>
      <p:sp>
        <p:nvSpPr>
          <p:cNvPr id="9" name="Date Placeholder 3"/>
          <p:cNvSpPr>
            <a:spLocks noGrp="1"/>
          </p:cNvSpPr>
          <p:nvPr>
            <p:ph type="dt" sz="half" idx="13"/>
          </p:nvPr>
        </p:nvSpPr>
        <p:spPr>
          <a:xfrm>
            <a:off x="1752600" y="6516688"/>
            <a:ext cx="720725" cy="152400"/>
          </a:xfrm>
        </p:spPr>
        <p:txBody>
          <a:bodyPr/>
          <a:lstStyle>
            <a:lvl1pPr>
              <a:defRPr sz="600">
                <a:latin typeface="Verdana" pitchFamily="34" charset="0"/>
              </a:defRPr>
            </a:lvl1pPr>
          </a:lstStyle>
          <a:p>
            <a:pPr>
              <a:defRPr/>
            </a:pPr>
            <a:r>
              <a:rPr lang="en-US" smtClean="0"/>
              <a:t>2013.10.13</a:t>
            </a:r>
            <a:endParaRPr lang="en-US" dirty="0"/>
          </a:p>
        </p:txBody>
      </p:sp>
      <p:sp>
        <p:nvSpPr>
          <p:cNvPr id="10" name="Slide Number Placeholder 5"/>
          <p:cNvSpPr>
            <a:spLocks noGrp="1"/>
          </p:cNvSpPr>
          <p:nvPr>
            <p:ph type="sldNum" sz="quarter" idx="14"/>
          </p:nvPr>
        </p:nvSpPr>
        <p:spPr>
          <a:xfrm>
            <a:off x="2476500" y="6516688"/>
            <a:ext cx="647700" cy="152400"/>
          </a:xfrm>
        </p:spPr>
        <p:txBody>
          <a:bodyPr/>
          <a:lstStyle>
            <a:lvl1pPr>
              <a:defRPr sz="600">
                <a:latin typeface="Verdana" pitchFamily="34" charset="0"/>
              </a:defRPr>
            </a:lvl1pPr>
          </a:lstStyle>
          <a:p>
            <a:pPr>
              <a:defRPr/>
            </a:pPr>
            <a:r>
              <a:rPr lang="en-US"/>
              <a:t>Page </a:t>
            </a:r>
            <a:fld id="{43FF2758-577A-4702-99B2-E9D4319F96D9}" type="slidenum">
              <a:rPr lang="en-US"/>
              <a:pPr>
                <a:defRPr/>
              </a:pPr>
              <a:t>‹#›</a:t>
            </a:fld>
            <a:endParaRPr lang="en-US" dirty="0"/>
          </a:p>
        </p:txBody>
      </p:sp>
      <p:sp>
        <p:nvSpPr>
          <p:cNvPr id="11" name="Footer Placeholder 4"/>
          <p:cNvSpPr>
            <a:spLocks noGrp="1"/>
          </p:cNvSpPr>
          <p:nvPr>
            <p:ph type="ftr" sz="quarter" idx="15"/>
          </p:nvPr>
        </p:nvSpPr>
        <p:spPr>
          <a:xfrm>
            <a:off x="1143000" y="6516688"/>
            <a:ext cx="609600" cy="152400"/>
          </a:xfrm>
        </p:spPr>
        <p:txBody>
          <a:bodyPr/>
          <a:lstStyle>
            <a:lvl1pPr>
              <a:defRPr sz="600">
                <a:latin typeface="Verdana" pitchFamily="34" charset="0"/>
              </a:defRPr>
            </a:lvl1pPr>
          </a:lstStyle>
          <a:p>
            <a:pPr>
              <a:defRPr/>
            </a:pPr>
            <a:r>
              <a:rPr lang="nl-BE" smtClean="0"/>
              <a:t>Trends Markt</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5" cstate="print"/>
          <a:srcRect t="5066"/>
          <a:stretch>
            <a:fillRect/>
          </a:stretch>
        </p:blipFill>
        <p:spPr bwMode="auto">
          <a:xfrm>
            <a:off x="0" y="6092825"/>
            <a:ext cx="9144000" cy="765175"/>
          </a:xfrm>
          <a:prstGeom prst="rect">
            <a:avLst/>
          </a:prstGeom>
          <a:noFill/>
          <a:ln w="9525">
            <a:noFill/>
            <a:miter lim="800000"/>
            <a:headEnd/>
            <a:tailEnd/>
          </a:ln>
        </p:spPr>
      </p:pic>
      <p:sp>
        <p:nvSpPr>
          <p:cNvPr id="24579" name="Title Placeholder 1"/>
          <p:cNvSpPr>
            <a:spLocks noGrp="1"/>
          </p:cNvSpPr>
          <p:nvPr>
            <p:ph type="title"/>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nb-NO" smtClean="0"/>
          </a:p>
        </p:txBody>
      </p:sp>
      <p:sp>
        <p:nvSpPr>
          <p:cNvPr id="24580" name="Text Placeholder 13"/>
          <p:cNvSpPr>
            <a:spLocks noGrp="1" noChangeAspect="1"/>
          </p:cNvSpPr>
          <p:nvPr>
            <p:ph type="body" idx="1"/>
          </p:nvPr>
        </p:nvSpPr>
        <p:spPr bwMode="auto">
          <a:xfrm>
            <a:off x="533400" y="1214438"/>
            <a:ext cx="8077200" cy="4805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11" name="Date Placeholder 3"/>
          <p:cNvSpPr>
            <a:spLocks noGrp="1"/>
          </p:cNvSpPr>
          <p:nvPr>
            <p:ph type="dt" sz="half" idx="2"/>
          </p:nvPr>
        </p:nvSpPr>
        <p:spPr>
          <a:xfrm>
            <a:off x="2286000" y="6553200"/>
            <a:ext cx="609600" cy="152400"/>
          </a:xfrm>
          <a:prstGeom prst="rect">
            <a:avLst/>
          </a:prstGeom>
        </p:spPr>
        <p:txBody>
          <a:bodyPr/>
          <a:lstStyle>
            <a:lvl1pPr fontAlgn="auto">
              <a:spcBef>
                <a:spcPts val="0"/>
              </a:spcBef>
              <a:spcAft>
                <a:spcPts val="0"/>
              </a:spcAft>
              <a:defRPr sz="600">
                <a:latin typeface="Verdana" pitchFamily="34" charset="0"/>
                <a:cs typeface="+mn-cs"/>
              </a:defRPr>
            </a:lvl1pPr>
          </a:lstStyle>
          <a:p>
            <a:pPr>
              <a:defRPr/>
            </a:pPr>
            <a:r>
              <a:rPr lang="en-US" smtClean="0"/>
              <a:t>2013.10.13</a:t>
            </a:r>
            <a:endParaRPr lang="en-US" dirty="0"/>
          </a:p>
        </p:txBody>
      </p:sp>
      <p:sp>
        <p:nvSpPr>
          <p:cNvPr id="12" name="Slide Number Placeholder 5"/>
          <p:cNvSpPr>
            <a:spLocks noGrp="1"/>
          </p:cNvSpPr>
          <p:nvPr>
            <p:ph type="sldNum" sz="quarter" idx="4"/>
          </p:nvPr>
        </p:nvSpPr>
        <p:spPr>
          <a:xfrm>
            <a:off x="2895600" y="6553200"/>
            <a:ext cx="533400" cy="152400"/>
          </a:xfrm>
          <a:prstGeom prst="rect">
            <a:avLst/>
          </a:prstGeom>
        </p:spPr>
        <p:txBody>
          <a:bodyPr/>
          <a:lstStyle>
            <a:lvl1pPr fontAlgn="auto">
              <a:spcBef>
                <a:spcPts val="0"/>
              </a:spcBef>
              <a:spcAft>
                <a:spcPts val="0"/>
              </a:spcAft>
              <a:defRPr sz="600">
                <a:latin typeface="Verdana" pitchFamily="34" charset="0"/>
                <a:cs typeface="+mn-cs"/>
              </a:defRPr>
            </a:lvl1pPr>
          </a:lstStyle>
          <a:p>
            <a:pPr>
              <a:defRPr/>
            </a:pPr>
            <a:r>
              <a:rPr lang="en-US"/>
              <a:t>Page </a:t>
            </a:r>
            <a:fld id="{1D4D6621-0B17-4FB7-86FD-8255BBB576F4}" type="slidenum">
              <a:rPr lang="en-US"/>
              <a:pPr>
                <a:defRPr/>
              </a:pPr>
              <a:t>‹#›</a:t>
            </a:fld>
            <a:endParaRPr lang="en-US" dirty="0"/>
          </a:p>
        </p:txBody>
      </p:sp>
      <p:sp>
        <p:nvSpPr>
          <p:cNvPr id="13" name="Footer Placeholder 4"/>
          <p:cNvSpPr>
            <a:spLocks noGrp="1"/>
          </p:cNvSpPr>
          <p:nvPr>
            <p:ph type="ftr" sz="quarter" idx="3"/>
          </p:nvPr>
        </p:nvSpPr>
        <p:spPr>
          <a:xfrm>
            <a:off x="990600" y="6553200"/>
            <a:ext cx="1295400" cy="152400"/>
          </a:xfrm>
          <a:prstGeom prst="rect">
            <a:avLst/>
          </a:prstGeom>
        </p:spPr>
        <p:txBody>
          <a:bodyPr/>
          <a:lstStyle>
            <a:lvl1pPr fontAlgn="auto">
              <a:spcBef>
                <a:spcPts val="0"/>
              </a:spcBef>
              <a:spcAft>
                <a:spcPts val="0"/>
              </a:spcAft>
              <a:defRPr sz="600">
                <a:latin typeface="Verdana" pitchFamily="34" charset="0"/>
                <a:cs typeface="+mn-cs"/>
              </a:defRPr>
            </a:lvl1pPr>
          </a:lstStyle>
          <a:p>
            <a:pPr>
              <a:defRPr/>
            </a:pPr>
            <a:r>
              <a:rPr lang="en-US" smtClean="0"/>
              <a:t>Trends Markt</a:t>
            </a:r>
            <a:endParaRPr lang="en-US" dirty="0"/>
          </a:p>
        </p:txBody>
      </p:sp>
      <p:pic>
        <p:nvPicPr>
          <p:cNvPr id="24584" name="Picture 2"/>
          <p:cNvPicPr>
            <a:picLocks noChangeAspect="1" noChangeArrowheads="1"/>
          </p:cNvPicPr>
          <p:nvPr/>
        </p:nvPicPr>
        <p:blipFill>
          <a:blip r:embed="rId15" cstate="print"/>
          <a:srcRect t="5066"/>
          <a:stretch>
            <a:fillRect/>
          </a:stretch>
        </p:blipFill>
        <p:spPr bwMode="auto">
          <a:xfrm>
            <a:off x="0" y="6092825"/>
            <a:ext cx="9144000" cy="765175"/>
          </a:xfrm>
          <a:prstGeom prst="rect">
            <a:avLst/>
          </a:prstGeom>
          <a:noFill/>
          <a:ln w="9525">
            <a:noFill/>
            <a:miter lim="800000"/>
            <a:headEnd/>
            <a:tailEnd/>
          </a:ln>
        </p:spPr>
      </p:pic>
      <p:pic>
        <p:nvPicPr>
          <p:cNvPr id="24585" name="Picture 2"/>
          <p:cNvPicPr>
            <a:picLocks noChangeAspect="1" noChangeArrowheads="1"/>
          </p:cNvPicPr>
          <p:nvPr/>
        </p:nvPicPr>
        <p:blipFill>
          <a:blip r:embed="rId15" cstate="print"/>
          <a:srcRect t="5066"/>
          <a:stretch>
            <a:fillRect/>
          </a:stretch>
        </p:blipFill>
        <p:spPr bwMode="auto">
          <a:xfrm>
            <a:off x="0" y="6092825"/>
            <a:ext cx="9144000" cy="765175"/>
          </a:xfrm>
          <a:prstGeom prst="rect">
            <a:avLst/>
          </a:prstGeom>
          <a:noFill/>
          <a:ln w="9525">
            <a:noFill/>
            <a:miter lim="800000"/>
            <a:headEnd/>
            <a:tailEnd/>
          </a:ln>
        </p:spPr>
      </p:pic>
      <p:pic>
        <p:nvPicPr>
          <p:cNvPr id="24586" name="Picture 2"/>
          <p:cNvPicPr>
            <a:picLocks noChangeAspect="1" noChangeArrowheads="1"/>
          </p:cNvPicPr>
          <p:nvPr/>
        </p:nvPicPr>
        <p:blipFill>
          <a:blip r:embed="rId15" cstate="print"/>
          <a:srcRect t="5066"/>
          <a:stretch>
            <a:fillRect/>
          </a:stretch>
        </p:blipFill>
        <p:spPr bwMode="auto">
          <a:xfrm>
            <a:off x="0" y="6092825"/>
            <a:ext cx="9144000" cy="765175"/>
          </a:xfrm>
          <a:prstGeom prst="rect">
            <a:avLst/>
          </a:prstGeom>
          <a:noFill/>
          <a:ln w="9525">
            <a:noFill/>
            <a:miter lim="800000"/>
            <a:headEnd/>
            <a:tailEnd/>
          </a:ln>
        </p:spPr>
      </p:pic>
      <p:pic>
        <p:nvPicPr>
          <p:cNvPr id="24587" name="Picture 2"/>
          <p:cNvPicPr>
            <a:picLocks noChangeAspect="1" noChangeArrowheads="1"/>
          </p:cNvPicPr>
          <p:nvPr/>
        </p:nvPicPr>
        <p:blipFill>
          <a:blip r:embed="rId15" cstate="print"/>
          <a:srcRect t="5066"/>
          <a:stretch>
            <a:fillRect/>
          </a:stretch>
        </p:blipFill>
        <p:spPr bwMode="auto">
          <a:xfrm>
            <a:off x="0" y="6092825"/>
            <a:ext cx="9144000"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Lst>
  <p:hf hdr="0"/>
  <p:txStyles>
    <p:title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p:titleStyle>
    <p:bodyStyle>
      <a:lvl1pPr marL="342900" indent="-342900" algn="l" rtl="0" eaLnBrk="0" fontAlgn="base" hangingPunct="0">
        <a:spcBef>
          <a:spcPct val="0"/>
        </a:spcBef>
        <a:spcAft>
          <a:spcPts val="600"/>
        </a:spcAft>
        <a:buClr>
          <a:srgbClr val="78A22F"/>
        </a:buClr>
        <a:buSzPct val="75000"/>
        <a:buFont typeface="Wingdings" pitchFamily="2" charset="2"/>
        <a:buChar char=""/>
        <a:defRPr lang="en-US" kern="1200" dirty="0">
          <a:solidFill>
            <a:srgbClr val="000000"/>
          </a:solidFill>
          <a:latin typeface="Arial" pitchFamily="34" charset="0"/>
          <a:ea typeface="+mj-ea"/>
          <a:cs typeface="Arial" pitchFamily="34" charset="0"/>
        </a:defRPr>
      </a:lvl1pPr>
      <a:lvl2pPr marL="742950" indent="-285750" algn="l" rtl="0" eaLnBrk="0" fontAlgn="base" hangingPunct="0">
        <a:spcBef>
          <a:spcPct val="0"/>
        </a:spcBef>
        <a:spcAft>
          <a:spcPts val="600"/>
        </a:spcAft>
        <a:buClr>
          <a:srgbClr val="78A22F"/>
        </a:buClr>
        <a:buSzPct val="75000"/>
        <a:buFont typeface="Arial" pitchFamily="34" charset="0"/>
        <a:buChar char="–"/>
        <a:defRPr lang="en-US" sz="1600" kern="1200" dirty="0">
          <a:solidFill>
            <a:srgbClr val="000000"/>
          </a:solidFill>
          <a:latin typeface="Arial" pitchFamily="34" charset="0"/>
          <a:ea typeface="+mj-ea"/>
          <a:cs typeface="Arial" pitchFamily="34" charset="0"/>
        </a:defRPr>
      </a:lvl2pPr>
      <a:lvl3pPr marL="1143000" indent="-228600" algn="l" rtl="0" eaLnBrk="0" fontAlgn="base" hangingPunct="0">
        <a:spcBef>
          <a:spcPct val="0"/>
        </a:spcBef>
        <a:spcAft>
          <a:spcPts val="600"/>
        </a:spcAft>
        <a:buClr>
          <a:srgbClr val="78A22F"/>
        </a:buClr>
        <a:buSzPct val="75000"/>
        <a:buFont typeface="Arial" pitchFamily="34" charset="0"/>
        <a:buChar char="•"/>
        <a:defRPr lang="en-US" sz="1600" kern="1200" dirty="0">
          <a:solidFill>
            <a:srgbClr val="000000"/>
          </a:solidFill>
          <a:latin typeface="Arial" pitchFamily="34" charset="0"/>
          <a:ea typeface="+mj-ea"/>
          <a:cs typeface="Arial" pitchFamily="34" charset="0"/>
        </a:defRPr>
      </a:lvl3pPr>
      <a:lvl4pPr marL="1600200" indent="-228600" algn="l" rtl="0" eaLnBrk="0" fontAlgn="base" hangingPunct="0">
        <a:spcBef>
          <a:spcPct val="0"/>
        </a:spcBef>
        <a:spcAft>
          <a:spcPts val="600"/>
        </a:spcAft>
        <a:buClr>
          <a:srgbClr val="78A22F"/>
        </a:buClr>
        <a:buSzPct val="75000"/>
        <a:buFont typeface="Arial" pitchFamily="34" charset="0"/>
        <a:buChar char="–"/>
        <a:defRPr lang="en-US" sz="1600" kern="1200" dirty="0">
          <a:solidFill>
            <a:srgbClr val="000000"/>
          </a:solidFill>
          <a:latin typeface="Arial" pitchFamily="34" charset="0"/>
          <a:ea typeface="+mj-ea"/>
          <a:cs typeface="Arial" pitchFamily="34" charset="0"/>
        </a:defRPr>
      </a:lvl4pPr>
      <a:lvl5pPr marL="2057400" indent="-228600" algn="l" rtl="0" eaLnBrk="0" fontAlgn="base" hangingPunct="0">
        <a:spcBef>
          <a:spcPct val="0"/>
        </a:spcBef>
        <a:spcAft>
          <a:spcPts val="600"/>
        </a:spcAft>
        <a:buClr>
          <a:srgbClr val="78A22F"/>
        </a:buClr>
        <a:buSzPct val="75000"/>
        <a:buFont typeface="Arial" pitchFamily="34" charset="0"/>
        <a:buChar char="•"/>
        <a:defRPr lang="nb-NO" sz="1600" kern="1200" dirty="0">
          <a:solidFill>
            <a:srgbClr val="000000"/>
          </a:solidFill>
          <a:latin typeface="Arial" pitchFamily="34" charset="0"/>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1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15.xml"/><Relationship Id="rId5" Type="http://schemas.openxmlformats.org/officeDocument/2006/relationships/tags" Target="../tags/tag5.xml"/><Relationship Id="rId10" Type="http://schemas.openxmlformats.org/officeDocument/2006/relationships/notesSlide" Target="../notesSlides/notesSlide15.xml"/><Relationship Id="rId4" Type="http://schemas.openxmlformats.org/officeDocument/2006/relationships/tags" Target="../tags/tag4.xml"/><Relationship Id="rId9"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hart" Target="../charts/chart4.x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ctrTitle"/>
          </p:nvPr>
        </p:nvSpPr>
        <p:spPr>
          <a:xfrm>
            <a:off x="1475656" y="5949280"/>
            <a:ext cx="6192688" cy="648072"/>
          </a:xfrm>
        </p:spPr>
        <p:txBody>
          <a:bodyPr/>
          <a:lstStyle/>
          <a:p>
            <a:pPr eaLnBrk="1" hangingPunct="1"/>
            <a:r>
              <a:rPr lang="hu-HU" sz="4000" dirty="0" smtClean="0"/>
              <a:t>Változások és trendek a műtrágya világpiacon</a:t>
            </a:r>
            <a:r>
              <a:rPr lang="de-DE" sz="3200" dirty="0"/>
              <a:t/>
            </a:r>
            <a:br>
              <a:rPr lang="de-DE" sz="3200" dirty="0"/>
            </a:br>
            <a:r>
              <a:rPr lang="de-DE" sz="3200" dirty="0" smtClean="0"/>
              <a:t>Olaf Günther-Borstel</a:t>
            </a:r>
            <a:br>
              <a:rPr lang="de-DE" sz="3200" dirty="0" smtClean="0"/>
            </a:br>
            <a:r>
              <a:rPr lang="de-DE" sz="3200" dirty="0"/>
              <a:t/>
            </a:r>
            <a:br>
              <a:rPr lang="de-DE" sz="3200" dirty="0"/>
            </a:br>
            <a:r>
              <a:rPr lang="de-DE" sz="3200" dirty="0" smtClean="0"/>
              <a:t/>
            </a:r>
            <a:br>
              <a:rPr lang="de-DE" sz="3200" dirty="0" smtClean="0"/>
            </a:br>
            <a:r>
              <a:rPr lang="de-DE" sz="2000" dirty="0"/>
              <a:t/>
            </a:r>
            <a:br>
              <a:rPr lang="de-DE" sz="2000" dirty="0"/>
            </a:br>
            <a:r>
              <a:rPr lang="de-DE" dirty="0" smtClean="0"/>
              <a:t/>
            </a:r>
            <a:br>
              <a:rPr lang="de-DE" dirty="0" smtClean="0"/>
            </a:br>
            <a:r>
              <a:rPr lang="de-DE" dirty="0"/>
              <a:t/>
            </a:r>
            <a:br>
              <a:rPr lang="de-DE" dirty="0"/>
            </a:br>
            <a:endParaRPr lang="de-DE" sz="2000" dirty="0" smtClean="0"/>
          </a:p>
        </p:txBody>
      </p:sp>
    </p:spTree>
    <p:extLst>
      <p:ext uri="{BB962C8B-B14F-4D97-AF65-F5344CB8AC3E}">
        <p14:creationId xmlns:p14="http://schemas.microsoft.com/office/powerpoint/2010/main" val="3866744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rgbClr val="FF0000"/>
                </a:solidFill>
              </a:rPr>
              <a:t>Aktuális fejlődési irányok</a:t>
            </a:r>
            <a:endParaRPr lang="de-DE" dirty="0">
              <a:solidFill>
                <a:srgbClr val="FF0000"/>
              </a:solidFill>
            </a:endParaRPr>
          </a:p>
          <a:p>
            <a:pPr lvl="2">
              <a:defRPr/>
            </a:pPr>
            <a:r>
              <a:rPr lang="hu-HU" dirty="0">
                <a:solidFill>
                  <a:srgbClr val="FF0000"/>
                </a:solidFill>
              </a:rPr>
              <a:t>Kereslet és kínálat</a:t>
            </a:r>
            <a:endParaRPr lang="de-DE" dirty="0">
              <a:solidFill>
                <a:srgbClr val="FF0000"/>
              </a:solidFill>
            </a:endParaRPr>
          </a:p>
          <a:p>
            <a:pPr lvl="2">
              <a:defRPr/>
            </a:pPr>
            <a:r>
              <a:rPr lang="hu-HU" dirty="0"/>
              <a:t>Műtrágya árak</a:t>
            </a:r>
            <a:endParaRPr lang="de-DE" dirty="0"/>
          </a:p>
          <a:p>
            <a:pPr lvl="2">
              <a:defRPr/>
            </a:pPr>
            <a:r>
              <a:rPr lang="hu-HU" dirty="0"/>
              <a:t>Termelői árak/ gabona árak</a:t>
            </a:r>
            <a:endParaRPr lang="de-DE" dirty="0"/>
          </a:p>
          <a:p>
            <a:pPr lvl="2">
              <a:defRPr/>
            </a:pPr>
            <a:r>
              <a:rPr lang="hu-HU" dirty="0"/>
              <a:t>Konklúzió</a:t>
            </a:r>
            <a:endParaRPr lang="de-DE" dirty="0"/>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3789099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199914835"/>
              </p:ext>
            </p:extLst>
          </p:nvPr>
        </p:nvGraphicFramePr>
        <p:xfrm>
          <a:off x="467544" y="1052513"/>
          <a:ext cx="7706494"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42925" y="230188"/>
            <a:ext cx="8069263"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A karbamid kereskedelme világ szinten</a:t>
            </a:r>
            <a:endParaRPr lang="en-US" dirty="0" smtClean="0"/>
          </a:p>
        </p:txBody>
      </p:sp>
      <p:sp>
        <p:nvSpPr>
          <p:cNvPr id="4" name="TextBox 3"/>
          <p:cNvSpPr txBox="1"/>
          <p:nvPr/>
        </p:nvSpPr>
        <p:spPr>
          <a:xfrm>
            <a:off x="4788024" y="1685458"/>
            <a:ext cx="2887329" cy="307777"/>
          </a:xfrm>
          <a:prstGeom prst="rect">
            <a:avLst/>
          </a:prstGeom>
          <a:solidFill>
            <a:schemeClr val="bg1"/>
          </a:solidFill>
          <a:ln>
            <a:solidFill>
              <a:schemeClr val="tx1"/>
            </a:solidFill>
          </a:ln>
        </p:spPr>
        <p:txBody>
          <a:bodyPr wrap="none" rtlCol="0">
            <a:spAutoFit/>
          </a:bodyPr>
          <a:lstStyle/>
          <a:p>
            <a:pPr algn="r"/>
            <a:r>
              <a:rPr lang="de-DE" sz="1400" dirty="0" smtClean="0"/>
              <a:t>2012 </a:t>
            </a:r>
            <a:r>
              <a:rPr lang="de-DE" sz="1400" dirty="0" smtClean="0">
                <a:sym typeface="Wingdings" panose="05000000000000000000" pitchFamily="2" charset="2"/>
              </a:rPr>
              <a:t> 2013: </a:t>
            </a:r>
            <a:r>
              <a:rPr lang="de-DE" sz="1400" dirty="0" smtClean="0"/>
              <a:t>+1,8 Mill. t / +4,1 %</a:t>
            </a:r>
            <a:endParaRPr lang="en-US" sz="1400" dirty="0"/>
          </a:p>
        </p:txBody>
      </p:sp>
      <p:sp>
        <p:nvSpPr>
          <p:cNvPr id="11" name="TextBox 10"/>
          <p:cNvSpPr txBox="1"/>
          <p:nvPr/>
        </p:nvSpPr>
        <p:spPr>
          <a:xfrm>
            <a:off x="541533" y="1197623"/>
            <a:ext cx="1388522" cy="307777"/>
          </a:xfrm>
          <a:prstGeom prst="rect">
            <a:avLst/>
          </a:prstGeom>
          <a:noFill/>
        </p:spPr>
        <p:txBody>
          <a:bodyPr wrap="none" rtlCol="0">
            <a:spAutoFit/>
          </a:bodyPr>
          <a:lstStyle/>
          <a:p>
            <a:r>
              <a:rPr lang="de-DE" sz="1400" dirty="0" smtClean="0"/>
              <a:t>Mill. t </a:t>
            </a:r>
            <a:r>
              <a:rPr lang="hu-HU" sz="1400" dirty="0" smtClean="0"/>
              <a:t>karbamid</a:t>
            </a:r>
            <a:endParaRPr lang="en-US" sz="1400" dirty="0"/>
          </a:p>
        </p:txBody>
      </p:sp>
      <p:sp>
        <p:nvSpPr>
          <p:cNvPr id="8" name="Text Box 4"/>
          <p:cNvSpPr txBox="1">
            <a:spLocks noChangeArrowheads="1"/>
          </p:cNvSpPr>
          <p:nvPr/>
        </p:nvSpPr>
        <p:spPr bwMode="auto">
          <a:xfrm>
            <a:off x="971600" y="5681458"/>
            <a:ext cx="623619"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a:t>
            </a:r>
            <a:r>
              <a:rPr lang="nb-NO" sz="800" b="0" i="1" dirty="0"/>
              <a:t>IFA</a:t>
            </a:r>
            <a:endParaRPr lang="en-GB" sz="800" b="0" i="1" dirty="0"/>
          </a:p>
        </p:txBody>
      </p:sp>
      <p:sp>
        <p:nvSpPr>
          <p:cNvPr id="9" name="TextBox 8"/>
          <p:cNvSpPr txBox="1"/>
          <p:nvPr/>
        </p:nvSpPr>
        <p:spPr>
          <a:xfrm>
            <a:off x="5292080" y="3573016"/>
            <a:ext cx="2923685" cy="307777"/>
          </a:xfrm>
          <a:prstGeom prst="rect">
            <a:avLst/>
          </a:prstGeom>
          <a:noFill/>
          <a:ln>
            <a:solidFill>
              <a:schemeClr val="tx1"/>
            </a:solidFill>
          </a:ln>
        </p:spPr>
        <p:txBody>
          <a:bodyPr wrap="none" rtlCol="0">
            <a:spAutoFit/>
          </a:bodyPr>
          <a:lstStyle/>
          <a:p>
            <a:pPr algn="r"/>
            <a:r>
              <a:rPr lang="de-DE" sz="1400" dirty="0" smtClean="0"/>
              <a:t>2011 </a:t>
            </a:r>
            <a:r>
              <a:rPr lang="de-DE" sz="1400" dirty="0" smtClean="0">
                <a:sym typeface="Wingdings" panose="05000000000000000000" pitchFamily="2" charset="2"/>
              </a:rPr>
              <a:t> 2012:</a:t>
            </a:r>
            <a:r>
              <a:rPr lang="de-DE" sz="1400" dirty="0" smtClean="0"/>
              <a:t>+3,8 Mill. t / +9,6 %</a:t>
            </a:r>
            <a:endParaRPr lang="en-US" sz="1400" dirty="0"/>
          </a:p>
        </p:txBody>
      </p:sp>
      <p:cxnSp>
        <p:nvCxnSpPr>
          <p:cNvPr id="3" name="Straight Arrow Connector 2"/>
          <p:cNvCxnSpPr/>
          <p:nvPr/>
        </p:nvCxnSpPr>
        <p:spPr>
          <a:xfrm>
            <a:off x="6231688" y="1993235"/>
            <a:ext cx="1292640" cy="35564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164288" y="2708920"/>
            <a:ext cx="792088" cy="86409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9215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3478314090"/>
              </p:ext>
            </p:extLst>
          </p:nvPr>
        </p:nvGraphicFramePr>
        <p:xfrm>
          <a:off x="614697" y="1197623"/>
          <a:ext cx="7591425"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chor="t" anchorCtr="0"/>
          <a:lstStyle/>
          <a:p>
            <a:r>
              <a:rPr lang="en-US" dirty="0" smtClean="0"/>
              <a:t>10 l</a:t>
            </a:r>
            <a:r>
              <a:rPr lang="hu-HU" dirty="0" err="1" smtClean="0"/>
              <a:t>egnagyobb</a:t>
            </a:r>
            <a:r>
              <a:rPr lang="hu-HU" dirty="0" smtClean="0"/>
              <a:t> karbamid gyártó</a:t>
            </a:r>
            <a:endParaRPr lang="en-US" dirty="0"/>
          </a:p>
        </p:txBody>
      </p:sp>
      <p:sp>
        <p:nvSpPr>
          <p:cNvPr id="7" name="TextBox 6"/>
          <p:cNvSpPr txBox="1"/>
          <p:nvPr/>
        </p:nvSpPr>
        <p:spPr>
          <a:xfrm>
            <a:off x="541533" y="1197623"/>
            <a:ext cx="1388522" cy="307777"/>
          </a:xfrm>
          <a:prstGeom prst="rect">
            <a:avLst/>
          </a:prstGeom>
          <a:noFill/>
        </p:spPr>
        <p:txBody>
          <a:bodyPr wrap="none" rtlCol="0">
            <a:spAutoFit/>
          </a:bodyPr>
          <a:lstStyle/>
          <a:p>
            <a:r>
              <a:rPr lang="de-DE" sz="1400" dirty="0" smtClean="0"/>
              <a:t>Mill. t </a:t>
            </a:r>
            <a:r>
              <a:rPr lang="hu-HU" sz="1400" dirty="0" smtClean="0"/>
              <a:t>karbamid</a:t>
            </a:r>
            <a:endParaRPr lang="en-US" sz="1400" dirty="0"/>
          </a:p>
        </p:txBody>
      </p:sp>
      <p:sp>
        <p:nvSpPr>
          <p:cNvPr id="11" name="Text Box 4"/>
          <p:cNvSpPr txBox="1">
            <a:spLocks noChangeArrowheads="1"/>
          </p:cNvSpPr>
          <p:nvPr/>
        </p:nvSpPr>
        <p:spPr bwMode="auto">
          <a:xfrm>
            <a:off x="971600" y="5825474"/>
            <a:ext cx="623619"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IFA</a:t>
            </a:r>
            <a:endParaRPr lang="en-GB" sz="800" b="0" i="1" dirty="0"/>
          </a:p>
        </p:txBody>
      </p:sp>
    </p:spTree>
    <p:extLst>
      <p:ext uri="{BB962C8B-B14F-4D97-AF65-F5344CB8AC3E}">
        <p14:creationId xmlns:p14="http://schemas.microsoft.com/office/powerpoint/2010/main" val="150742843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0"/>
          <p:cNvGraphicFramePr>
            <a:graphicFrameLocks noChangeAspect="1"/>
          </p:cNvGraphicFramePr>
          <p:nvPr>
            <p:extLst>
              <p:ext uri="{D42A27DB-BD31-4B8C-83A1-F6EECF244321}">
                <p14:modId xmlns:p14="http://schemas.microsoft.com/office/powerpoint/2010/main" val="1605941896"/>
              </p:ext>
            </p:extLst>
          </p:nvPr>
        </p:nvGraphicFramePr>
        <p:xfrm>
          <a:off x="708600" y="1178516"/>
          <a:ext cx="7594810" cy="53551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1533" y="1197623"/>
            <a:ext cx="1388522" cy="307777"/>
          </a:xfrm>
          <a:prstGeom prst="rect">
            <a:avLst/>
          </a:prstGeom>
          <a:noFill/>
        </p:spPr>
        <p:txBody>
          <a:bodyPr wrap="none" rtlCol="0">
            <a:spAutoFit/>
          </a:bodyPr>
          <a:lstStyle/>
          <a:p>
            <a:r>
              <a:rPr lang="de-DE" sz="1400" dirty="0" smtClean="0"/>
              <a:t>Mill. t </a:t>
            </a:r>
            <a:r>
              <a:rPr lang="hu-HU" sz="1400" dirty="0" smtClean="0"/>
              <a:t>karbamid</a:t>
            </a:r>
            <a:endParaRPr lang="en-US" sz="1400" dirty="0"/>
          </a:p>
        </p:txBody>
      </p:sp>
      <p:sp>
        <p:nvSpPr>
          <p:cNvPr id="7" name="Title 1"/>
          <p:cNvSpPr>
            <a:spLocks noGrp="1"/>
          </p:cNvSpPr>
          <p:nvPr>
            <p:ph type="title"/>
          </p:nvPr>
        </p:nvSpPr>
        <p:spPr>
          <a:xfrm>
            <a:off x="533400" y="230188"/>
            <a:ext cx="8077200" cy="846137"/>
          </a:xfrm>
        </p:spPr>
        <p:txBody>
          <a:bodyPr anchor="t" anchorCtr="0"/>
          <a:lstStyle/>
          <a:p>
            <a:r>
              <a:rPr lang="en-US" dirty="0"/>
              <a:t>10 </a:t>
            </a:r>
            <a:r>
              <a:rPr lang="en-US" dirty="0" smtClean="0"/>
              <a:t>l</a:t>
            </a:r>
            <a:r>
              <a:rPr lang="hu-HU" dirty="0" err="1" smtClean="0"/>
              <a:t>egnagyobb</a:t>
            </a:r>
            <a:r>
              <a:rPr lang="hu-HU" dirty="0" smtClean="0"/>
              <a:t> karbamid exportőr</a:t>
            </a:r>
            <a:endParaRPr lang="en-US" dirty="0"/>
          </a:p>
        </p:txBody>
      </p:sp>
      <p:sp>
        <p:nvSpPr>
          <p:cNvPr id="8" name="Text Box 4"/>
          <p:cNvSpPr txBox="1">
            <a:spLocks noChangeArrowheads="1"/>
          </p:cNvSpPr>
          <p:nvPr/>
        </p:nvSpPr>
        <p:spPr bwMode="auto">
          <a:xfrm>
            <a:off x="971600" y="5825474"/>
            <a:ext cx="623619"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IFA</a:t>
            </a:r>
            <a:endParaRPr lang="en-GB" sz="800" b="0" i="1" dirty="0"/>
          </a:p>
        </p:txBody>
      </p:sp>
    </p:spTree>
    <p:extLst>
      <p:ext uri="{BB962C8B-B14F-4D97-AF65-F5344CB8AC3E}">
        <p14:creationId xmlns:p14="http://schemas.microsoft.com/office/powerpoint/2010/main" val="291743413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1337067907"/>
              </p:ext>
            </p:extLst>
          </p:nvPr>
        </p:nvGraphicFramePr>
        <p:xfrm>
          <a:off x="644277" y="1141111"/>
          <a:ext cx="7591425" cy="527159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533400" y="230188"/>
            <a:ext cx="8077200" cy="846137"/>
          </a:xfrm>
        </p:spPr>
        <p:txBody>
          <a:bodyPr anchor="t" anchorCtr="0"/>
          <a:lstStyle/>
          <a:p>
            <a:r>
              <a:rPr lang="en-US" dirty="0"/>
              <a:t>10 </a:t>
            </a:r>
            <a:r>
              <a:rPr lang="en-US" dirty="0" smtClean="0"/>
              <a:t>l</a:t>
            </a:r>
            <a:r>
              <a:rPr lang="hu-HU" dirty="0" err="1" smtClean="0"/>
              <a:t>egnagyobb</a:t>
            </a:r>
            <a:r>
              <a:rPr lang="hu-HU" dirty="0" smtClean="0"/>
              <a:t> karbamid importőr</a:t>
            </a:r>
            <a:endParaRPr lang="en-US" dirty="0"/>
          </a:p>
        </p:txBody>
      </p:sp>
      <p:sp>
        <p:nvSpPr>
          <p:cNvPr id="9" name="TextBox 8"/>
          <p:cNvSpPr txBox="1"/>
          <p:nvPr/>
        </p:nvSpPr>
        <p:spPr>
          <a:xfrm>
            <a:off x="541533" y="1197623"/>
            <a:ext cx="1388522" cy="307777"/>
          </a:xfrm>
          <a:prstGeom prst="rect">
            <a:avLst/>
          </a:prstGeom>
          <a:noFill/>
        </p:spPr>
        <p:txBody>
          <a:bodyPr wrap="none" rtlCol="0">
            <a:spAutoFit/>
          </a:bodyPr>
          <a:lstStyle/>
          <a:p>
            <a:r>
              <a:rPr lang="de-DE" sz="1400" dirty="0" smtClean="0"/>
              <a:t>Mill. t </a:t>
            </a:r>
            <a:r>
              <a:rPr lang="hu-HU" sz="1400" dirty="0" smtClean="0"/>
              <a:t>karbamid</a:t>
            </a:r>
            <a:endParaRPr lang="en-US" sz="1400" dirty="0"/>
          </a:p>
        </p:txBody>
      </p:sp>
      <p:sp>
        <p:nvSpPr>
          <p:cNvPr id="6" name="Text Box 4"/>
          <p:cNvSpPr txBox="1">
            <a:spLocks noChangeArrowheads="1"/>
          </p:cNvSpPr>
          <p:nvPr/>
        </p:nvSpPr>
        <p:spPr bwMode="auto">
          <a:xfrm>
            <a:off x="971600" y="5825474"/>
            <a:ext cx="623619"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IFA</a:t>
            </a:r>
            <a:endParaRPr lang="en-GB" sz="800" b="0" i="1" dirty="0"/>
          </a:p>
        </p:txBody>
      </p:sp>
    </p:spTree>
    <p:extLst>
      <p:ext uri="{BB962C8B-B14F-4D97-AF65-F5344CB8AC3E}">
        <p14:creationId xmlns:p14="http://schemas.microsoft.com/office/powerpoint/2010/main" val="55946657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579062271"/>
              </p:ext>
            </p:extLst>
          </p:nvPr>
        </p:nvGraphicFramePr>
        <p:xfrm>
          <a:off x="533400" y="1209675"/>
          <a:ext cx="3959225" cy="452040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Content Placeholder 7"/>
          <p:cNvGraphicFramePr>
            <a:graphicFrameLocks noGrp="1"/>
          </p:cNvGraphicFramePr>
          <p:nvPr>
            <p:ph sz="half" idx="1"/>
            <p:extLst>
              <p:ext uri="{D42A27DB-BD31-4B8C-83A1-F6EECF244321}">
                <p14:modId xmlns:p14="http://schemas.microsoft.com/office/powerpoint/2010/main" val="522865762"/>
              </p:ext>
            </p:extLst>
          </p:nvPr>
        </p:nvGraphicFramePr>
        <p:xfrm>
          <a:off x="4644008" y="1209675"/>
          <a:ext cx="3959225" cy="4520406"/>
        </p:xfrm>
        <a:graphic>
          <a:graphicData uri="http://schemas.openxmlformats.org/drawingml/2006/chart">
            <c:chart xmlns:c="http://schemas.openxmlformats.org/drawingml/2006/chart" xmlns:r="http://schemas.openxmlformats.org/officeDocument/2006/relationships" r:id="rId12"/>
          </a:graphicData>
        </a:graphic>
      </p:graphicFrame>
      <p:cxnSp>
        <p:nvCxnSpPr>
          <p:cNvPr id="18" name="Straight Connector 17"/>
          <p:cNvCxnSpPr/>
          <p:nvPr>
            <p:custDataLst>
              <p:tags r:id="rId1"/>
            </p:custDataLst>
          </p:nvPr>
        </p:nvCxnSpPr>
        <p:spPr bwMode="auto">
          <a:xfrm>
            <a:off x="3563888" y="2629597"/>
            <a:ext cx="872061"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2"/>
            </p:custDataLst>
          </p:nvPr>
        </p:nvCxnSpPr>
        <p:spPr bwMode="auto">
          <a:xfrm>
            <a:off x="4165235" y="2103595"/>
            <a:ext cx="278029"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3"/>
            </p:custDataLst>
          </p:nvPr>
        </p:nvCxnSpPr>
        <p:spPr bwMode="auto">
          <a:xfrm flipH="1" flipV="1">
            <a:off x="4418381" y="2114093"/>
            <a:ext cx="6362" cy="514554"/>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p:cNvSpPr/>
          <p:nvPr>
            <p:custDataLst>
              <p:tags r:id="rId4"/>
            </p:custDataLst>
          </p:nvPr>
        </p:nvSpPr>
        <p:spPr bwMode="gray">
          <a:xfrm>
            <a:off x="4260549" y="2257946"/>
            <a:ext cx="363472"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sz="1200" dirty="0" smtClean="0">
                <a:solidFill>
                  <a:srgbClr val="000000"/>
                </a:solidFill>
                <a:sym typeface="+mn-lt"/>
              </a:rPr>
              <a:t>+6,4</a:t>
            </a:r>
            <a:endParaRPr lang="en-US" sz="1200" dirty="0">
              <a:solidFill>
                <a:srgbClr val="000000"/>
              </a:solidFill>
              <a:sym typeface="+mn-lt"/>
            </a:endParaRPr>
          </a:p>
        </p:txBody>
      </p:sp>
      <p:cxnSp>
        <p:nvCxnSpPr>
          <p:cNvPr id="27" name="Straight Connector 26"/>
          <p:cNvCxnSpPr/>
          <p:nvPr>
            <p:custDataLst>
              <p:tags r:id="rId5"/>
            </p:custDataLst>
          </p:nvPr>
        </p:nvCxnSpPr>
        <p:spPr bwMode="auto">
          <a:xfrm>
            <a:off x="8348563" y="3408486"/>
            <a:ext cx="325437"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6"/>
            </p:custDataLst>
          </p:nvPr>
        </p:nvCxnSpPr>
        <p:spPr bwMode="auto">
          <a:xfrm>
            <a:off x="7675184" y="4566138"/>
            <a:ext cx="1020762" cy="0"/>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7"/>
            </p:custDataLst>
          </p:nvPr>
        </p:nvCxnSpPr>
        <p:spPr bwMode="auto">
          <a:xfrm flipV="1">
            <a:off x="8617485" y="3413079"/>
            <a:ext cx="0" cy="1148488"/>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custDataLst>
              <p:tags r:id="rId8"/>
            </p:custDataLst>
          </p:nvPr>
        </p:nvSpPr>
        <p:spPr bwMode="gray">
          <a:xfrm>
            <a:off x="8415345" y="3781884"/>
            <a:ext cx="425450" cy="234950"/>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r>
              <a:rPr lang="en-US" sz="1200" dirty="0" smtClean="0">
                <a:solidFill>
                  <a:srgbClr val="000000"/>
                </a:solidFill>
                <a:sym typeface="+mn-lt"/>
              </a:rPr>
              <a:t>+4,8</a:t>
            </a:r>
            <a:endParaRPr lang="en-US" sz="1200" dirty="0">
              <a:solidFill>
                <a:srgbClr val="000000"/>
              </a:solidFill>
              <a:sym typeface="+mn-lt"/>
            </a:endParaRPr>
          </a:p>
        </p:txBody>
      </p:sp>
      <p:sp>
        <p:nvSpPr>
          <p:cNvPr id="34" name="TextBox 33"/>
          <p:cNvSpPr txBox="1"/>
          <p:nvPr/>
        </p:nvSpPr>
        <p:spPr>
          <a:xfrm rot="16200000">
            <a:off x="-345472" y="3220795"/>
            <a:ext cx="1388522" cy="307777"/>
          </a:xfrm>
          <a:prstGeom prst="rect">
            <a:avLst/>
          </a:prstGeom>
          <a:noFill/>
        </p:spPr>
        <p:txBody>
          <a:bodyPr wrap="none" rtlCol="0">
            <a:spAutoFit/>
          </a:bodyPr>
          <a:lstStyle/>
          <a:p>
            <a:r>
              <a:rPr lang="de-DE" sz="1400" dirty="0" smtClean="0"/>
              <a:t>Mill. t </a:t>
            </a:r>
            <a:r>
              <a:rPr lang="hu-HU" sz="1400" dirty="0" smtClean="0"/>
              <a:t>karbamid</a:t>
            </a:r>
            <a:endParaRPr lang="en-US" sz="1400" dirty="0"/>
          </a:p>
        </p:txBody>
      </p:sp>
      <p:sp>
        <p:nvSpPr>
          <p:cNvPr id="23" name="TextBox 22"/>
          <p:cNvSpPr txBox="1"/>
          <p:nvPr/>
        </p:nvSpPr>
        <p:spPr>
          <a:xfrm rot="16200000">
            <a:off x="4201035" y="3227683"/>
            <a:ext cx="1010213" cy="307777"/>
          </a:xfrm>
          <a:prstGeom prst="rect">
            <a:avLst/>
          </a:prstGeom>
          <a:noFill/>
        </p:spPr>
        <p:txBody>
          <a:bodyPr wrap="none" rtlCol="0">
            <a:spAutoFit/>
          </a:bodyPr>
          <a:lstStyle/>
          <a:p>
            <a:r>
              <a:rPr lang="de-DE" sz="1400" dirty="0" smtClean="0"/>
              <a:t>Mill. t </a:t>
            </a:r>
            <a:r>
              <a:rPr lang="de-DE" sz="1400" dirty="0" err="1" smtClean="0"/>
              <a:t>urea</a:t>
            </a:r>
            <a:endParaRPr lang="en-US" sz="1400" dirty="0"/>
          </a:p>
        </p:txBody>
      </p:sp>
      <p:sp>
        <p:nvSpPr>
          <p:cNvPr id="25" name="Title 3"/>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baseline="0">
                <a:solidFill>
                  <a:schemeClr val="accent6"/>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Globálisan jelentős a karbamid iránti kereslet</a:t>
            </a:r>
            <a:r>
              <a:rPr lang="en-US" dirty="0" smtClean="0"/>
              <a:t>, </a:t>
            </a:r>
            <a:r>
              <a:rPr lang="hu-HU" dirty="0" smtClean="0"/>
              <a:t>növekszik a kínai export</a:t>
            </a:r>
            <a:endParaRPr lang="en-US" dirty="0"/>
          </a:p>
        </p:txBody>
      </p:sp>
      <p:sp>
        <p:nvSpPr>
          <p:cNvPr id="17" name="Text Box 4"/>
          <p:cNvSpPr txBox="1">
            <a:spLocks noChangeArrowheads="1"/>
          </p:cNvSpPr>
          <p:nvPr/>
        </p:nvSpPr>
        <p:spPr bwMode="auto">
          <a:xfrm>
            <a:off x="531995" y="5733256"/>
            <a:ext cx="1417105"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IFA, BOABC, CFMW</a:t>
            </a:r>
            <a:endParaRPr lang="en-GB" sz="800" b="0" i="1" dirty="0"/>
          </a:p>
        </p:txBody>
      </p:sp>
    </p:spTree>
    <p:extLst>
      <p:ext uri="{BB962C8B-B14F-4D97-AF65-F5344CB8AC3E}">
        <p14:creationId xmlns:p14="http://schemas.microsoft.com/office/powerpoint/2010/main" val="387041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32147909"/>
              </p:ext>
            </p:extLst>
          </p:nvPr>
        </p:nvGraphicFramePr>
        <p:xfrm>
          <a:off x="533400" y="1214438"/>
          <a:ext cx="8077200"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533400" y="230188"/>
            <a:ext cx="8077200" cy="846137"/>
          </a:xfrm>
        </p:spPr>
        <p:txBody>
          <a:bodyPr anchor="t" anchorCtr="0"/>
          <a:lstStyle/>
          <a:p>
            <a:r>
              <a:rPr lang="hu-HU" dirty="0" smtClean="0"/>
              <a:t>Erős kínai karbamid export, januártól novemberig</a:t>
            </a:r>
            <a:endParaRPr lang="en-US" dirty="0"/>
          </a:p>
        </p:txBody>
      </p:sp>
      <p:sp>
        <p:nvSpPr>
          <p:cNvPr id="10" name="TextBox 9"/>
          <p:cNvSpPr txBox="1"/>
          <p:nvPr/>
        </p:nvSpPr>
        <p:spPr>
          <a:xfrm>
            <a:off x="541533" y="1197623"/>
            <a:ext cx="1217000" cy="276999"/>
          </a:xfrm>
          <a:prstGeom prst="rect">
            <a:avLst/>
          </a:prstGeom>
          <a:noFill/>
        </p:spPr>
        <p:txBody>
          <a:bodyPr wrap="none" rtlCol="0">
            <a:spAutoFit/>
          </a:bodyPr>
          <a:lstStyle/>
          <a:p>
            <a:r>
              <a:rPr lang="de-DE" sz="1200" dirty="0" smtClean="0"/>
              <a:t>Mill. t </a:t>
            </a:r>
            <a:r>
              <a:rPr lang="hu-HU" sz="1200" dirty="0" smtClean="0"/>
              <a:t>karbamid</a:t>
            </a:r>
            <a:endParaRPr lang="en-US" sz="1200" dirty="0"/>
          </a:p>
        </p:txBody>
      </p:sp>
    </p:spTree>
    <p:extLst>
      <p:ext uri="{BB962C8B-B14F-4D97-AF65-F5344CB8AC3E}">
        <p14:creationId xmlns:p14="http://schemas.microsoft.com/office/powerpoint/2010/main" val="180344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rgbClr val="FF0000"/>
                </a:solidFill>
              </a:rPr>
              <a:t>Aktuális fejlődési irányok</a:t>
            </a:r>
            <a:endParaRPr lang="de-DE" dirty="0">
              <a:solidFill>
                <a:srgbClr val="FF0000"/>
              </a:solidFill>
            </a:endParaRPr>
          </a:p>
          <a:p>
            <a:pPr lvl="2">
              <a:defRPr/>
            </a:pPr>
            <a:r>
              <a:rPr lang="hu-HU" dirty="0">
                <a:solidFill>
                  <a:schemeClr val="tx1"/>
                </a:solidFill>
              </a:rPr>
              <a:t>Kereslet és kínálat</a:t>
            </a:r>
            <a:endParaRPr lang="de-DE" dirty="0">
              <a:solidFill>
                <a:schemeClr val="tx1"/>
              </a:solidFill>
            </a:endParaRPr>
          </a:p>
          <a:p>
            <a:pPr lvl="2">
              <a:defRPr/>
            </a:pPr>
            <a:r>
              <a:rPr lang="hu-HU" dirty="0">
                <a:solidFill>
                  <a:srgbClr val="FF0000"/>
                </a:solidFill>
              </a:rPr>
              <a:t>Műtrágya árak</a:t>
            </a:r>
            <a:endParaRPr lang="de-DE" dirty="0">
              <a:solidFill>
                <a:srgbClr val="FF0000"/>
              </a:solidFill>
            </a:endParaRPr>
          </a:p>
          <a:p>
            <a:pPr lvl="2">
              <a:defRPr/>
            </a:pPr>
            <a:r>
              <a:rPr lang="hu-HU" dirty="0"/>
              <a:t>Termelői árak/ gabona árak</a:t>
            </a:r>
            <a:endParaRPr lang="de-DE" dirty="0"/>
          </a:p>
          <a:p>
            <a:pPr lvl="2">
              <a:defRPr/>
            </a:pPr>
            <a:r>
              <a:rPr lang="hu-HU" dirty="0"/>
              <a:t>Konklúzió</a:t>
            </a:r>
            <a:endParaRPr lang="de-DE" dirty="0"/>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84834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1880606228"/>
              </p:ext>
            </p:extLst>
          </p:nvPr>
        </p:nvGraphicFramePr>
        <p:xfrm>
          <a:off x="415984" y="1122830"/>
          <a:ext cx="8013401" cy="5690546"/>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4"/>
          <p:cNvSpPr txBox="1">
            <a:spLocks noChangeArrowheads="1"/>
          </p:cNvSpPr>
          <p:nvPr/>
        </p:nvSpPr>
        <p:spPr bwMode="auto">
          <a:xfrm>
            <a:off x="7020272" y="4201145"/>
            <a:ext cx="936625" cy="307975"/>
          </a:xfrm>
          <a:prstGeom prst="rect">
            <a:avLst/>
          </a:prstGeom>
          <a:solidFill>
            <a:schemeClr val="bg1"/>
          </a:solidFill>
          <a:ln w="9525">
            <a:noFill/>
            <a:miter lim="800000"/>
            <a:headEnd/>
            <a:tailEnd/>
          </a:ln>
        </p:spPr>
        <p:txBody>
          <a:bodyPr>
            <a:spAutoFit/>
          </a:bodyPr>
          <a:lstStyle/>
          <a:p>
            <a:pPr>
              <a:spcBef>
                <a:spcPct val="50000"/>
              </a:spcBef>
            </a:pPr>
            <a:r>
              <a:rPr lang="de-DE" sz="1400" b="1" dirty="0" smtClean="0">
                <a:solidFill>
                  <a:schemeClr val="accent6"/>
                </a:solidFill>
              </a:rPr>
              <a:t>€ </a:t>
            </a:r>
            <a:r>
              <a:rPr lang="de-DE" sz="1400" b="1" dirty="0">
                <a:solidFill>
                  <a:schemeClr val="accent6"/>
                </a:solidFill>
              </a:rPr>
              <a:t>/ t</a:t>
            </a:r>
          </a:p>
        </p:txBody>
      </p:sp>
      <p:sp>
        <p:nvSpPr>
          <p:cNvPr id="12" name="Text Box 54"/>
          <p:cNvSpPr txBox="1">
            <a:spLocks noChangeArrowheads="1"/>
          </p:cNvSpPr>
          <p:nvPr/>
        </p:nvSpPr>
        <p:spPr bwMode="auto">
          <a:xfrm>
            <a:off x="7020272" y="2492896"/>
            <a:ext cx="936625" cy="307975"/>
          </a:xfrm>
          <a:prstGeom prst="rect">
            <a:avLst/>
          </a:prstGeom>
          <a:solidFill>
            <a:schemeClr val="bg1"/>
          </a:solidFill>
          <a:ln w="9525">
            <a:noFill/>
            <a:miter lim="800000"/>
            <a:headEnd/>
            <a:tailEnd/>
          </a:ln>
        </p:spPr>
        <p:txBody>
          <a:bodyPr>
            <a:spAutoFit/>
          </a:bodyPr>
          <a:lstStyle/>
          <a:p>
            <a:pPr>
              <a:spcBef>
                <a:spcPct val="50000"/>
              </a:spcBef>
            </a:pPr>
            <a:r>
              <a:rPr lang="de-DE" sz="1400" b="1" dirty="0">
                <a:solidFill>
                  <a:srgbClr val="FF0000"/>
                </a:solidFill>
              </a:rPr>
              <a:t>US-$ / t</a:t>
            </a:r>
          </a:p>
        </p:txBody>
      </p:sp>
      <p:sp>
        <p:nvSpPr>
          <p:cNvPr id="7" name="Text Box 54"/>
          <p:cNvSpPr txBox="1">
            <a:spLocks noChangeArrowheads="1"/>
          </p:cNvSpPr>
          <p:nvPr/>
        </p:nvSpPr>
        <p:spPr bwMode="auto">
          <a:xfrm>
            <a:off x="539750" y="1176536"/>
            <a:ext cx="1800002" cy="307777"/>
          </a:xfrm>
          <a:prstGeom prst="rect">
            <a:avLst/>
          </a:prstGeom>
          <a:noFill/>
          <a:ln w="9525">
            <a:noFill/>
            <a:miter lim="800000"/>
            <a:headEnd/>
            <a:tailEnd/>
          </a:ln>
        </p:spPr>
        <p:txBody>
          <a:bodyPr wrap="square">
            <a:spAutoFit/>
          </a:bodyPr>
          <a:lstStyle/>
          <a:p>
            <a:pPr>
              <a:spcBef>
                <a:spcPct val="50000"/>
              </a:spcBef>
            </a:pPr>
            <a:r>
              <a:rPr lang="de-DE" sz="1400" dirty="0"/>
              <a:t>US-</a:t>
            </a:r>
            <a:r>
              <a:rPr lang="de-DE" sz="1400" dirty="0" smtClean="0"/>
              <a:t>$</a:t>
            </a:r>
            <a:r>
              <a:rPr lang="hu-HU" sz="1400" dirty="0" smtClean="0"/>
              <a:t>/ </a:t>
            </a:r>
            <a:r>
              <a:rPr lang="de-DE" sz="1400" dirty="0" smtClean="0"/>
              <a:t>t</a:t>
            </a:r>
            <a:r>
              <a:rPr lang="hu-HU" sz="1400" dirty="0" smtClean="0"/>
              <a:t>, ill. </a:t>
            </a:r>
            <a:r>
              <a:rPr lang="de-DE" sz="1400" dirty="0" smtClean="0"/>
              <a:t> €</a:t>
            </a:r>
            <a:r>
              <a:rPr lang="hu-HU" sz="1400" dirty="0" smtClean="0"/>
              <a:t>/</a:t>
            </a:r>
            <a:r>
              <a:rPr lang="de-DE" sz="1400" dirty="0" smtClean="0"/>
              <a:t> </a:t>
            </a:r>
            <a:r>
              <a:rPr lang="de-DE" sz="1400" dirty="0"/>
              <a:t>t</a:t>
            </a:r>
          </a:p>
        </p:txBody>
      </p:sp>
      <p:sp>
        <p:nvSpPr>
          <p:cNvPr id="10" name="Title 3"/>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Karbamid árak változásai</a:t>
            </a:r>
            <a:endParaRPr lang="de-DE" dirty="0" smtClean="0"/>
          </a:p>
          <a:p>
            <a:r>
              <a:rPr lang="de-DE" sz="2000" dirty="0" smtClean="0"/>
              <a:t>- </a:t>
            </a:r>
            <a:r>
              <a:rPr lang="hu-HU" sz="2000" dirty="0" smtClean="0"/>
              <a:t>ömlesztett,</a:t>
            </a:r>
            <a:r>
              <a:rPr lang="de-DE" sz="2000" dirty="0" smtClean="0"/>
              <a:t> </a:t>
            </a:r>
            <a:r>
              <a:rPr lang="de-DE" sz="2000" dirty="0" err="1"/>
              <a:t>Yuzhny</a:t>
            </a:r>
            <a:endParaRPr lang="en-US" dirty="0"/>
          </a:p>
        </p:txBody>
      </p:sp>
      <p:sp>
        <p:nvSpPr>
          <p:cNvPr id="13" name="Text Box 4"/>
          <p:cNvSpPr txBox="1">
            <a:spLocks noChangeArrowheads="1"/>
          </p:cNvSpPr>
          <p:nvPr/>
        </p:nvSpPr>
        <p:spPr bwMode="auto">
          <a:xfrm>
            <a:off x="531995" y="5733256"/>
            <a:ext cx="2465469"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de-DE" sz="800" i="1" kern="0" dirty="0" err="1"/>
              <a:t>Fertilizer</a:t>
            </a:r>
            <a:r>
              <a:rPr lang="de-DE" sz="800" i="1" kern="0" dirty="0"/>
              <a:t> </a:t>
            </a:r>
            <a:r>
              <a:rPr lang="de-DE" sz="800" i="1" kern="0" dirty="0" err="1"/>
              <a:t>Week</a:t>
            </a:r>
            <a:r>
              <a:rPr lang="de-DE" sz="800" i="1" kern="0" dirty="0"/>
              <a:t>, </a:t>
            </a:r>
            <a:r>
              <a:rPr lang="de-DE" sz="800" i="1" kern="0" dirty="0" err="1"/>
              <a:t>Fertecon</a:t>
            </a:r>
            <a:r>
              <a:rPr lang="de-DE" sz="800" i="1" kern="0" dirty="0"/>
              <a:t>, The Market, FMB</a:t>
            </a:r>
            <a:endParaRPr lang="de-DE" sz="800" i="1" dirty="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93421004"/>
              </p:ext>
            </p:extLst>
          </p:nvPr>
        </p:nvGraphicFramePr>
        <p:xfrm>
          <a:off x="533400" y="1214438"/>
          <a:ext cx="8077200"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chor="t" anchorCtr="0"/>
          <a:lstStyle/>
          <a:p>
            <a:r>
              <a:rPr lang="hu-HU" dirty="0" smtClean="0"/>
              <a:t>Euro vs. dollár árfolyam változások</a:t>
            </a:r>
            <a:endParaRPr lang="en-US" dirty="0"/>
          </a:p>
        </p:txBody>
      </p:sp>
      <p:sp>
        <p:nvSpPr>
          <p:cNvPr id="7" name="TextBox 6"/>
          <p:cNvSpPr txBox="1"/>
          <p:nvPr/>
        </p:nvSpPr>
        <p:spPr>
          <a:xfrm>
            <a:off x="539751" y="1169824"/>
            <a:ext cx="742511" cy="307777"/>
          </a:xfrm>
          <a:prstGeom prst="rect">
            <a:avLst/>
          </a:prstGeom>
          <a:noFill/>
        </p:spPr>
        <p:txBody>
          <a:bodyPr wrap="none" rtlCol="0">
            <a:spAutoFit/>
          </a:bodyPr>
          <a:lstStyle/>
          <a:p>
            <a:r>
              <a:rPr lang="de-DE" sz="1400" dirty="0" smtClean="0"/>
              <a:t>US-$/€</a:t>
            </a:r>
            <a:endParaRPr lang="en-US" sz="1400" dirty="0"/>
          </a:p>
        </p:txBody>
      </p:sp>
    </p:spTree>
    <p:extLst>
      <p:ext uri="{BB962C8B-B14F-4D97-AF65-F5344CB8AC3E}">
        <p14:creationId xmlns:p14="http://schemas.microsoft.com/office/powerpoint/2010/main" val="26910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smtClean="0"/>
              <a:t>A globális műtrágya piac</a:t>
            </a:r>
            <a:endParaRPr lang="de-DE" dirty="0" smtClean="0"/>
          </a:p>
          <a:p>
            <a:pPr lvl="1">
              <a:defRPr/>
            </a:pPr>
            <a:r>
              <a:rPr lang="hu-HU" dirty="0" smtClean="0"/>
              <a:t>Hosszú-távú fejlődési irányok</a:t>
            </a:r>
            <a:endParaRPr lang="de-DE" dirty="0" smtClean="0"/>
          </a:p>
          <a:p>
            <a:pPr lvl="2">
              <a:defRPr/>
            </a:pPr>
            <a:r>
              <a:rPr lang="de-DE" dirty="0" err="1" smtClean="0"/>
              <a:t>Glob</a:t>
            </a:r>
            <a:r>
              <a:rPr lang="hu-HU" dirty="0" err="1" smtClean="0"/>
              <a:t>ális</a:t>
            </a:r>
            <a:r>
              <a:rPr lang="hu-HU" dirty="0" smtClean="0"/>
              <a:t> és regionális műtrágya felhasználás</a:t>
            </a:r>
            <a:endParaRPr lang="de-DE" dirty="0" smtClean="0"/>
          </a:p>
          <a:p>
            <a:pPr lvl="2">
              <a:defRPr/>
            </a:pPr>
            <a:r>
              <a:rPr lang="de-DE" dirty="0" err="1" smtClean="0"/>
              <a:t>Nitrog</a:t>
            </a:r>
            <a:r>
              <a:rPr lang="hu-HU" dirty="0" smtClean="0"/>
              <a:t>én felhasználás</a:t>
            </a:r>
            <a:endParaRPr lang="de-DE" dirty="0" smtClean="0"/>
          </a:p>
          <a:p>
            <a:pPr lvl="1">
              <a:defRPr/>
            </a:pPr>
            <a:r>
              <a:rPr lang="hu-HU" dirty="0" smtClean="0"/>
              <a:t>Aktuális fejlődési irányok</a:t>
            </a:r>
            <a:endParaRPr lang="de-DE" dirty="0" smtClean="0"/>
          </a:p>
          <a:p>
            <a:pPr lvl="2">
              <a:defRPr/>
            </a:pPr>
            <a:r>
              <a:rPr lang="hu-HU" dirty="0" smtClean="0"/>
              <a:t>Kereslet és kínálat</a:t>
            </a:r>
            <a:endParaRPr lang="de-DE" dirty="0" smtClean="0"/>
          </a:p>
          <a:p>
            <a:pPr lvl="2">
              <a:defRPr/>
            </a:pPr>
            <a:r>
              <a:rPr lang="hu-HU" dirty="0" smtClean="0"/>
              <a:t>Műtrágya árak</a:t>
            </a:r>
            <a:endParaRPr lang="de-DE" dirty="0" smtClean="0"/>
          </a:p>
          <a:p>
            <a:pPr lvl="2">
              <a:defRPr/>
            </a:pPr>
            <a:r>
              <a:rPr lang="hu-HU" dirty="0" smtClean="0"/>
              <a:t>Termelői árak/ gabona árak</a:t>
            </a:r>
            <a:endParaRPr lang="de-DE" dirty="0" smtClean="0"/>
          </a:p>
          <a:p>
            <a:pPr lvl="2">
              <a:defRPr/>
            </a:pPr>
            <a:r>
              <a:rPr lang="hu-HU" dirty="0" smtClean="0"/>
              <a:t>Konklúzió</a:t>
            </a:r>
            <a:endParaRPr lang="de-DE" dirty="0" smtClean="0"/>
          </a:p>
          <a:p>
            <a:pPr>
              <a:defRPr/>
            </a:pPr>
            <a:endParaRPr lang="de-DE" dirty="0" smtClean="0"/>
          </a:p>
          <a:p>
            <a:pPr>
              <a:defRPr/>
            </a:pPr>
            <a:r>
              <a:rPr lang="hu-HU" dirty="0" smtClean="0"/>
              <a:t>Németországi nitrogén piac</a:t>
            </a:r>
            <a:endParaRPr lang="de-DE" dirty="0" smtClean="0"/>
          </a:p>
          <a:p>
            <a:pPr lvl="1">
              <a:defRPr/>
            </a:pPr>
            <a:r>
              <a:rPr lang="de-DE" dirty="0" smtClean="0"/>
              <a:t>2013/14</a:t>
            </a:r>
            <a:r>
              <a:rPr lang="hu-HU" dirty="0" err="1" smtClean="0"/>
              <a:t>-es</a:t>
            </a:r>
            <a:r>
              <a:rPr lang="hu-HU" dirty="0" smtClean="0"/>
              <a:t> szezon</a:t>
            </a:r>
            <a:endParaRPr lang="de-DE" dirty="0" smtClean="0"/>
          </a:p>
          <a:p>
            <a:pPr lvl="1">
              <a:defRPr/>
            </a:pPr>
            <a:r>
              <a:rPr lang="de-DE" dirty="0" smtClean="0"/>
              <a:t>2014/15</a:t>
            </a:r>
            <a:r>
              <a:rPr lang="hu-HU" dirty="0" err="1" smtClean="0"/>
              <a:t>-ös</a:t>
            </a:r>
            <a:r>
              <a:rPr lang="hu-HU" dirty="0" smtClean="0"/>
              <a:t> szezon</a:t>
            </a:r>
            <a:endParaRPr lang="de-DE" dirty="0" smtClean="0"/>
          </a:p>
          <a:p>
            <a:pPr>
              <a:defRPr/>
            </a:pPr>
            <a:endParaRPr lang="de-DE" dirty="0" smtClean="0"/>
          </a:p>
          <a:p>
            <a:pPr>
              <a:defRPr/>
            </a:pPr>
            <a:r>
              <a:rPr lang="hu-HU" dirty="0" smtClean="0"/>
              <a:t>Végső konklúzió és kilátások</a:t>
            </a:r>
            <a:endParaRPr lang="de-DE" dirty="0" smtClean="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smtClean="0"/>
              <a:t>A műtrágya világpiac fejlődési irányai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94506502"/>
              </p:ext>
            </p:extLst>
          </p:nvPr>
        </p:nvGraphicFramePr>
        <p:xfrm>
          <a:off x="533400" y="1214438"/>
          <a:ext cx="8077200" cy="2291080"/>
        </p:xfrm>
        <a:graphic>
          <a:graphicData uri="http://schemas.openxmlformats.org/drawingml/2006/table">
            <a:tbl>
              <a:tblPr firstRow="1" bandRow="1">
                <a:tableStyleId>{5C22544A-7EE6-4342-B048-85BDC9FD1C3A}</a:tableStyleId>
              </a:tblPr>
              <a:tblGrid>
                <a:gridCol w="2019300"/>
                <a:gridCol w="2019300"/>
                <a:gridCol w="2019300"/>
                <a:gridCol w="2019300"/>
              </a:tblGrid>
              <a:tr h="370840">
                <a:tc>
                  <a:txBody>
                    <a:bodyPr/>
                    <a:lstStyle/>
                    <a:p>
                      <a:endParaRPr lang="en-US" dirty="0"/>
                    </a:p>
                  </a:txBody>
                  <a:tcPr/>
                </a:tc>
                <a:tc>
                  <a:txBody>
                    <a:bodyPr/>
                    <a:lstStyle/>
                    <a:p>
                      <a:pPr algn="ctr"/>
                      <a:r>
                        <a:rPr lang="de-DE" dirty="0" smtClean="0"/>
                        <a:t>1,38 $/€</a:t>
                      </a:r>
                      <a:endParaRPr lang="en-US" dirty="0"/>
                    </a:p>
                  </a:txBody>
                  <a:tcPr/>
                </a:tc>
                <a:tc>
                  <a:txBody>
                    <a:bodyPr/>
                    <a:lstStyle/>
                    <a:p>
                      <a:pPr algn="ctr"/>
                      <a:r>
                        <a:rPr lang="de-DE" dirty="0" smtClean="0"/>
                        <a:t>1,20 $/€</a:t>
                      </a:r>
                      <a:endParaRPr lang="en-US" dirty="0"/>
                    </a:p>
                  </a:txBody>
                  <a:tcPr/>
                </a:tc>
                <a:tc>
                  <a:txBody>
                    <a:bodyPr/>
                    <a:lstStyle/>
                    <a:p>
                      <a:pPr algn="ctr"/>
                      <a:r>
                        <a:rPr lang="de-DE" dirty="0" smtClean="0"/>
                        <a:t>1,13 $/€</a:t>
                      </a:r>
                      <a:endParaRPr lang="en-US" dirty="0"/>
                    </a:p>
                  </a:txBody>
                  <a:tcPr/>
                </a:tc>
              </a:tr>
              <a:tr h="370840">
                <a:tc>
                  <a:txBody>
                    <a:bodyPr/>
                    <a:lstStyle/>
                    <a:p>
                      <a:r>
                        <a:rPr lang="hu-HU" dirty="0" smtClean="0"/>
                        <a:t>Karbamid</a:t>
                      </a:r>
                      <a:endParaRPr lang="de-DE" dirty="0" smtClean="0"/>
                    </a:p>
                    <a:p>
                      <a:r>
                        <a:rPr lang="de-DE" dirty="0" smtClean="0"/>
                        <a:t>350 $/t</a:t>
                      </a:r>
                      <a:endParaRPr lang="en-US" dirty="0"/>
                    </a:p>
                  </a:txBody>
                  <a:tcPr/>
                </a:tc>
                <a:tc>
                  <a:txBody>
                    <a:bodyPr/>
                    <a:lstStyle/>
                    <a:p>
                      <a:pPr algn="ctr"/>
                      <a:r>
                        <a:rPr lang="de-DE" dirty="0" smtClean="0"/>
                        <a:t>254 €/t</a:t>
                      </a:r>
                    </a:p>
                    <a:p>
                      <a:pPr algn="ctr"/>
                      <a:endParaRPr lang="en-US" dirty="0"/>
                    </a:p>
                  </a:txBody>
                  <a:tcPr/>
                </a:tc>
                <a:tc>
                  <a:txBody>
                    <a:bodyPr/>
                    <a:lstStyle/>
                    <a:p>
                      <a:pPr algn="ctr"/>
                      <a:r>
                        <a:rPr lang="de-DE" dirty="0" smtClean="0"/>
                        <a:t>292 €/t</a:t>
                      </a:r>
                    </a:p>
                    <a:p>
                      <a:pPr algn="ctr"/>
                      <a:r>
                        <a:rPr lang="de-DE" b="1" dirty="0" smtClean="0"/>
                        <a:t>38 €/t</a:t>
                      </a:r>
                      <a:endParaRPr lang="en-US" b="1" dirty="0"/>
                    </a:p>
                  </a:txBody>
                  <a:tcPr/>
                </a:tc>
                <a:tc>
                  <a:txBody>
                    <a:bodyPr/>
                    <a:lstStyle/>
                    <a:p>
                      <a:pPr algn="ctr"/>
                      <a:r>
                        <a:rPr lang="de-DE" dirty="0" smtClean="0"/>
                        <a:t>310 €/t</a:t>
                      </a:r>
                    </a:p>
                    <a:p>
                      <a:pPr algn="ctr"/>
                      <a:r>
                        <a:rPr lang="de-DE" b="1" dirty="0" smtClean="0"/>
                        <a:t>+56 €/t</a:t>
                      </a:r>
                      <a:endParaRPr lang="en-US" b="1" dirty="0"/>
                    </a:p>
                  </a:txBody>
                  <a:tcPr/>
                </a:tc>
              </a:tr>
              <a:tr h="370840">
                <a:tc>
                  <a:txBody>
                    <a:bodyPr/>
                    <a:lstStyle/>
                    <a:p>
                      <a:r>
                        <a:rPr lang="de-DE" dirty="0" smtClean="0"/>
                        <a:t>DAP</a:t>
                      </a:r>
                    </a:p>
                    <a:p>
                      <a:r>
                        <a:rPr lang="de-DE" dirty="0" smtClean="0"/>
                        <a:t>450 $/t</a:t>
                      </a:r>
                      <a:endParaRPr lang="en-US" dirty="0"/>
                    </a:p>
                  </a:txBody>
                  <a:tcPr/>
                </a:tc>
                <a:tc>
                  <a:txBody>
                    <a:bodyPr/>
                    <a:lstStyle/>
                    <a:p>
                      <a:pPr algn="ctr"/>
                      <a:r>
                        <a:rPr lang="de-DE" dirty="0" smtClean="0"/>
                        <a:t>326 €/t</a:t>
                      </a:r>
                      <a:endParaRPr lang="en-US" dirty="0"/>
                    </a:p>
                  </a:txBody>
                  <a:tcPr/>
                </a:tc>
                <a:tc>
                  <a:txBody>
                    <a:bodyPr/>
                    <a:lstStyle/>
                    <a:p>
                      <a:pPr algn="ctr"/>
                      <a:r>
                        <a:rPr lang="de-DE" dirty="0" smtClean="0"/>
                        <a:t>375 €/t</a:t>
                      </a:r>
                    </a:p>
                    <a:p>
                      <a:pPr algn="ctr"/>
                      <a:r>
                        <a:rPr lang="de-DE" b="1" dirty="0" smtClean="0"/>
                        <a:t>+49 €/t</a:t>
                      </a:r>
                      <a:endParaRPr lang="en-US" b="1" dirty="0"/>
                    </a:p>
                  </a:txBody>
                  <a:tcPr/>
                </a:tc>
                <a:tc>
                  <a:txBody>
                    <a:bodyPr/>
                    <a:lstStyle/>
                    <a:p>
                      <a:pPr algn="ctr"/>
                      <a:r>
                        <a:rPr lang="de-DE" dirty="0" smtClean="0"/>
                        <a:t>398 €/t</a:t>
                      </a:r>
                    </a:p>
                    <a:p>
                      <a:pPr algn="ctr"/>
                      <a:r>
                        <a:rPr lang="de-DE" b="1" dirty="0" smtClean="0"/>
                        <a:t>+72 €/t</a:t>
                      </a:r>
                      <a:endParaRPr lang="en-US" b="1" dirty="0"/>
                    </a:p>
                  </a:txBody>
                  <a:tcPr/>
                </a:tc>
              </a:tr>
              <a:tr h="370840">
                <a:tc>
                  <a:txBody>
                    <a:bodyPr/>
                    <a:lstStyle/>
                    <a:p>
                      <a:r>
                        <a:rPr lang="de-DE" dirty="0" smtClean="0"/>
                        <a:t>Amm</a:t>
                      </a:r>
                      <a:r>
                        <a:rPr lang="hu-HU" dirty="0" err="1" smtClean="0"/>
                        <a:t>ónia</a:t>
                      </a:r>
                      <a:endParaRPr lang="de-DE" dirty="0" smtClean="0"/>
                    </a:p>
                    <a:p>
                      <a:r>
                        <a:rPr lang="de-DE" dirty="0" smtClean="0"/>
                        <a:t>400 $/t</a:t>
                      </a:r>
                      <a:endParaRPr lang="en-US" dirty="0"/>
                    </a:p>
                  </a:txBody>
                  <a:tcPr/>
                </a:tc>
                <a:tc>
                  <a:txBody>
                    <a:bodyPr/>
                    <a:lstStyle/>
                    <a:p>
                      <a:pPr algn="ctr"/>
                      <a:r>
                        <a:rPr lang="de-DE" dirty="0" smtClean="0"/>
                        <a:t>290 €/t</a:t>
                      </a:r>
                      <a:endParaRPr lang="en-US" dirty="0"/>
                    </a:p>
                  </a:txBody>
                  <a:tcPr/>
                </a:tc>
                <a:tc>
                  <a:txBody>
                    <a:bodyPr/>
                    <a:lstStyle/>
                    <a:p>
                      <a:pPr algn="ctr"/>
                      <a:r>
                        <a:rPr lang="de-DE" dirty="0" smtClean="0"/>
                        <a:t>333 €/t</a:t>
                      </a:r>
                    </a:p>
                    <a:p>
                      <a:pPr algn="ctr"/>
                      <a:r>
                        <a:rPr lang="de-DE" b="1" dirty="0" smtClean="0"/>
                        <a:t>+43 €/t</a:t>
                      </a:r>
                      <a:endParaRPr lang="en-US" b="1" dirty="0"/>
                    </a:p>
                  </a:txBody>
                  <a:tcPr/>
                </a:tc>
                <a:tc>
                  <a:txBody>
                    <a:bodyPr/>
                    <a:lstStyle/>
                    <a:p>
                      <a:pPr algn="ctr"/>
                      <a:r>
                        <a:rPr lang="de-DE" dirty="0" smtClean="0"/>
                        <a:t>354 €/t</a:t>
                      </a:r>
                    </a:p>
                    <a:p>
                      <a:pPr algn="ctr"/>
                      <a:r>
                        <a:rPr lang="de-DE" b="1" dirty="0" smtClean="0"/>
                        <a:t>+64 €/t</a:t>
                      </a:r>
                      <a:endParaRPr lang="en-US" b="1" dirty="0"/>
                    </a:p>
                  </a:txBody>
                  <a:tcPr/>
                </a:tc>
              </a:tr>
            </a:tbl>
          </a:graphicData>
        </a:graphic>
      </p:graphicFrame>
      <p:sp>
        <p:nvSpPr>
          <p:cNvPr id="3" name="Title 2"/>
          <p:cNvSpPr>
            <a:spLocks noGrp="1"/>
          </p:cNvSpPr>
          <p:nvPr>
            <p:ph type="title"/>
          </p:nvPr>
        </p:nvSpPr>
        <p:spPr/>
        <p:txBody>
          <a:bodyPr/>
          <a:lstStyle/>
          <a:p>
            <a:r>
              <a:rPr lang="hu-HU" dirty="0" smtClean="0"/>
              <a:t>A </a:t>
            </a:r>
            <a:r>
              <a:rPr lang="de-DE" dirty="0" smtClean="0"/>
              <a:t>€/$</a:t>
            </a:r>
            <a:r>
              <a:rPr lang="hu-HU" dirty="0" smtClean="0"/>
              <a:t> árfolyamváltozások hatása az árakra (</a:t>
            </a:r>
            <a:r>
              <a:rPr lang="de-DE" dirty="0" smtClean="0"/>
              <a:t>Euro/t</a:t>
            </a:r>
            <a:r>
              <a:rPr lang="hu-HU" dirty="0" smtClean="0"/>
              <a:t>)</a:t>
            </a:r>
            <a:endParaRPr lang="en-US" dirty="0"/>
          </a:p>
        </p:txBody>
      </p:sp>
    </p:spTree>
    <p:extLst>
      <p:ext uri="{BB962C8B-B14F-4D97-AF65-F5344CB8AC3E}">
        <p14:creationId xmlns:p14="http://schemas.microsoft.com/office/powerpoint/2010/main" val="2210252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2301632338"/>
              </p:ext>
            </p:extLst>
          </p:nvPr>
        </p:nvGraphicFramePr>
        <p:xfrm>
          <a:off x="539552" y="1268760"/>
          <a:ext cx="7942263"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4"/>
          <p:cNvSpPr txBox="1">
            <a:spLocks noChangeArrowheads="1"/>
          </p:cNvSpPr>
          <p:nvPr/>
        </p:nvSpPr>
        <p:spPr bwMode="auto">
          <a:xfrm>
            <a:off x="541531" y="1175200"/>
            <a:ext cx="936625" cy="307975"/>
          </a:xfrm>
          <a:prstGeom prst="rect">
            <a:avLst/>
          </a:prstGeom>
          <a:noFill/>
          <a:ln w="9525">
            <a:noFill/>
            <a:miter lim="800000"/>
            <a:headEnd/>
            <a:tailEnd/>
          </a:ln>
        </p:spPr>
        <p:txBody>
          <a:bodyPr>
            <a:spAutoFit/>
          </a:bodyPr>
          <a:lstStyle/>
          <a:p>
            <a:pPr>
              <a:spcBef>
                <a:spcPct val="50000"/>
              </a:spcBef>
            </a:pPr>
            <a:r>
              <a:rPr lang="de-DE" sz="1400" dirty="0"/>
              <a:t>US-$ / t</a:t>
            </a:r>
          </a:p>
        </p:txBody>
      </p:sp>
      <p:sp>
        <p:nvSpPr>
          <p:cNvPr id="6" name="Title 2"/>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Karbamid és ammónia árak változásai</a:t>
            </a:r>
            <a:r>
              <a:rPr lang="de-DE" dirty="0"/>
              <a:t/>
            </a:r>
            <a:br>
              <a:rPr lang="de-DE" dirty="0"/>
            </a:br>
            <a:r>
              <a:rPr lang="de-DE" sz="2000" dirty="0"/>
              <a:t>- </a:t>
            </a:r>
            <a:r>
              <a:rPr lang="hu-HU" sz="2000" dirty="0" smtClean="0"/>
              <a:t>ömlesztett, </a:t>
            </a:r>
            <a:r>
              <a:rPr lang="de-DE" sz="2000" dirty="0" err="1" smtClean="0"/>
              <a:t>Yuzhny</a:t>
            </a:r>
            <a:endParaRPr lang="en-US" dirty="0"/>
          </a:p>
        </p:txBody>
      </p:sp>
      <p:sp>
        <p:nvSpPr>
          <p:cNvPr id="10" name="Text Box 4"/>
          <p:cNvSpPr txBox="1">
            <a:spLocks noChangeArrowheads="1"/>
          </p:cNvSpPr>
          <p:nvPr/>
        </p:nvSpPr>
        <p:spPr bwMode="auto">
          <a:xfrm>
            <a:off x="531995" y="5733256"/>
            <a:ext cx="2465469"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de-DE" sz="800" i="1" kern="0" dirty="0" err="1"/>
              <a:t>Fertilizer</a:t>
            </a:r>
            <a:r>
              <a:rPr lang="de-DE" sz="800" i="1" kern="0" dirty="0"/>
              <a:t> </a:t>
            </a:r>
            <a:r>
              <a:rPr lang="de-DE" sz="800" i="1" kern="0" dirty="0" err="1"/>
              <a:t>Week</a:t>
            </a:r>
            <a:r>
              <a:rPr lang="de-DE" sz="800" i="1" kern="0" dirty="0"/>
              <a:t>, </a:t>
            </a:r>
            <a:r>
              <a:rPr lang="de-DE" sz="800" i="1" kern="0" dirty="0" err="1"/>
              <a:t>Fertecon</a:t>
            </a:r>
            <a:r>
              <a:rPr lang="de-DE" sz="800" i="1" kern="0" dirty="0"/>
              <a:t>, The Market, FMB</a:t>
            </a:r>
            <a:endParaRPr lang="de-DE" sz="800" i="1"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hu-HU" dirty="0" smtClean="0"/>
              <a:t>Stabil/ nem csökkenő karbamid előállítási költségek Kínában</a:t>
            </a:r>
            <a:endParaRPr lang="de-DE" dirty="0" smtClean="0"/>
          </a:p>
          <a:p>
            <a:pPr lvl="1"/>
            <a:r>
              <a:rPr lang="hu-HU" dirty="0" smtClean="0"/>
              <a:t>A  világ karbamid előállításának  </a:t>
            </a:r>
            <a:r>
              <a:rPr lang="de-DE" dirty="0" smtClean="0"/>
              <a:t>25 </a:t>
            </a:r>
            <a:r>
              <a:rPr lang="hu-HU" dirty="0" smtClean="0"/>
              <a:t>százaléka Kínában keletkezik</a:t>
            </a:r>
            <a:endParaRPr lang="en-US" dirty="0"/>
          </a:p>
          <a:p>
            <a:pPr lvl="1"/>
            <a:r>
              <a:rPr lang="hu-HU" dirty="0" smtClean="0"/>
              <a:t>A karbamid előállítás nagy része szén alapú</a:t>
            </a:r>
            <a:endParaRPr lang="de-DE" dirty="0" smtClean="0"/>
          </a:p>
          <a:p>
            <a:pPr lvl="1"/>
            <a:r>
              <a:rPr lang="hu-HU" dirty="0" smtClean="0"/>
              <a:t>A szénárak Kínában csak jelentéktelen mértékben csökkentek</a:t>
            </a:r>
            <a:endParaRPr lang="de-DE" dirty="0" smtClean="0"/>
          </a:p>
          <a:p>
            <a:pPr lvl="1"/>
            <a:endParaRPr lang="de-DE" dirty="0"/>
          </a:p>
          <a:p>
            <a:pPr lvl="1"/>
            <a:endParaRPr lang="de-DE" dirty="0" smtClean="0"/>
          </a:p>
          <a:p>
            <a:pPr lvl="1"/>
            <a:endParaRPr lang="de-DE" dirty="0"/>
          </a:p>
          <a:p>
            <a:pPr lvl="1"/>
            <a:endParaRPr lang="de-DE" dirty="0" smtClean="0"/>
          </a:p>
          <a:p>
            <a:pPr lvl="1"/>
            <a:endParaRPr lang="de-DE" dirty="0"/>
          </a:p>
          <a:p>
            <a:pPr lvl="1"/>
            <a:endParaRPr lang="de-DE" dirty="0" smtClean="0"/>
          </a:p>
          <a:p>
            <a:pPr lvl="1"/>
            <a:endParaRPr lang="de-DE" dirty="0"/>
          </a:p>
          <a:p>
            <a:r>
              <a:rPr lang="hu-HU" dirty="0" smtClean="0"/>
              <a:t>A többi nitrogén műtrágyagyár gázt használ</a:t>
            </a:r>
            <a:endParaRPr lang="de-DE" dirty="0" smtClean="0"/>
          </a:p>
          <a:p>
            <a:pPr lvl="1"/>
            <a:r>
              <a:rPr lang="hu-HU" dirty="0" smtClean="0"/>
              <a:t>A gázárak nem csökkentek olyan mértékben, mint az olajárak</a:t>
            </a:r>
            <a:endParaRPr lang="de-DE" dirty="0" smtClean="0"/>
          </a:p>
          <a:p>
            <a:r>
              <a:rPr lang="hu-HU" dirty="0" smtClean="0"/>
              <a:t>A gyenge euró hatása az európai belföldi piacokon</a:t>
            </a:r>
            <a:endParaRPr lang="de-DE" dirty="0" smtClean="0"/>
          </a:p>
          <a:p>
            <a:pPr lvl="1"/>
            <a:endParaRPr lang="de-DE" dirty="0" smtClean="0"/>
          </a:p>
        </p:txBody>
      </p:sp>
      <p:sp>
        <p:nvSpPr>
          <p:cNvPr id="3" name="Title 2"/>
          <p:cNvSpPr>
            <a:spLocks noGrp="1"/>
          </p:cNvSpPr>
          <p:nvPr>
            <p:ph type="title"/>
          </p:nvPr>
        </p:nvSpPr>
        <p:spPr/>
        <p:txBody>
          <a:bodyPr anchor="t" anchorCtr="0"/>
          <a:lstStyle/>
          <a:p>
            <a:r>
              <a:rPr lang="hu-HU" dirty="0" smtClean="0"/>
              <a:t>A karbamid árak nem követték az olajárak csökkenését </a:t>
            </a:r>
            <a:r>
              <a:rPr lang="de-DE" dirty="0" smtClean="0"/>
              <a:t>–</a:t>
            </a:r>
            <a:r>
              <a:rPr lang="hu-HU" dirty="0" smtClean="0"/>
              <a:t> miért</a:t>
            </a:r>
            <a:r>
              <a:rPr lang="de-DE" dirty="0" smtClean="0"/>
              <a: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64904"/>
            <a:ext cx="3789558" cy="220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3859590" cy="221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46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ChangeArrowheads="1"/>
          </p:cNvSpPr>
          <p:nvPr/>
        </p:nvSpPr>
        <p:spPr bwMode="auto">
          <a:xfrm>
            <a:off x="537216" y="5877272"/>
            <a:ext cx="6843096" cy="216024"/>
          </a:xfrm>
          <a:prstGeom prst="rect">
            <a:avLst/>
          </a:prstGeom>
          <a:noFill/>
          <a:ln w="9525">
            <a:noFill/>
            <a:miter lim="800000"/>
            <a:headEnd/>
            <a:tailEnd/>
          </a:ln>
          <a:effectLst/>
        </p:spPr>
        <p:txBody>
          <a:bodyPr lIns="0" tIns="0" rIns="0" bIns="0" anchor="ctr"/>
          <a:lstStyle/>
          <a:p>
            <a:pPr defTabSz="438150">
              <a:lnSpc>
                <a:spcPct val="100000"/>
              </a:lnSpc>
              <a:buClr>
                <a:srgbClr val="FF0000"/>
              </a:buClr>
              <a:buSzPct val="90000"/>
              <a:buFont typeface="Monotype Sorts" pitchFamily="2" charset="2"/>
              <a:buNone/>
            </a:pPr>
            <a:r>
              <a:rPr lang="hu-HU" sz="1000" i="1" dirty="0" smtClean="0"/>
              <a:t>Forrás</a:t>
            </a:r>
            <a:r>
              <a:rPr lang="en-GB" sz="1000" b="0" i="1" dirty="0" smtClean="0"/>
              <a:t>: CRU urea update September  2014 . Consumption data source is IFA. </a:t>
            </a:r>
            <a:endParaRPr lang="en-GB" sz="1000" b="0" i="1" dirty="0"/>
          </a:p>
        </p:txBody>
      </p:sp>
      <p:graphicFrame>
        <p:nvGraphicFramePr>
          <p:cNvPr id="482309" name="Group 5"/>
          <p:cNvGraphicFramePr>
            <a:graphicFrameLocks noGrp="1"/>
          </p:cNvGraphicFramePr>
          <p:nvPr>
            <p:extLst>
              <p:ext uri="{D42A27DB-BD31-4B8C-83A1-F6EECF244321}">
                <p14:modId xmlns:p14="http://schemas.microsoft.com/office/powerpoint/2010/main" val="1163365851"/>
              </p:ext>
            </p:extLst>
          </p:nvPr>
        </p:nvGraphicFramePr>
        <p:xfrm>
          <a:off x="539552" y="1268761"/>
          <a:ext cx="7704856" cy="4094399"/>
        </p:xfrm>
        <a:graphic>
          <a:graphicData uri="http://schemas.openxmlformats.org/drawingml/2006/table">
            <a:tbl>
              <a:tblPr/>
              <a:tblGrid>
                <a:gridCol w="2880320"/>
                <a:gridCol w="2080191"/>
                <a:gridCol w="2744345"/>
              </a:tblGrid>
              <a:tr h="395032">
                <a:tc>
                  <a:txBody>
                    <a:bodyPr/>
                    <a:lstStyle/>
                    <a:p>
                      <a:pPr marL="0" marR="0" lvl="0" indent="0" algn="l" defTabSz="914400" rtl="0" eaLnBrk="0" fontAlgn="base" latinLnBrk="0" hangingPunct="0">
                        <a:lnSpc>
                          <a:spcPct val="100000"/>
                        </a:lnSpc>
                        <a:spcBef>
                          <a:spcPct val="40000"/>
                        </a:spcBef>
                        <a:spcAft>
                          <a:spcPct val="0"/>
                        </a:spcAft>
                        <a:buClr>
                          <a:schemeClr val="accent1"/>
                        </a:buClr>
                        <a:buSzPct val="75000"/>
                        <a:buFont typeface="Wingdings" pitchFamily="2" charset="2"/>
                        <a:buNone/>
                        <a:tabLst/>
                      </a:pPr>
                      <a:r>
                        <a:rPr kumimoji="0" lang="hu-HU" sz="1200" b="1" i="0" u="none" strike="noStrike" cap="none" normalizeH="0" baseline="0" dirty="0" smtClean="0">
                          <a:ln>
                            <a:noFill/>
                          </a:ln>
                          <a:solidFill>
                            <a:srgbClr val="FFFFFF"/>
                          </a:solidFill>
                          <a:effectLst/>
                          <a:latin typeface="Arial" charset="0"/>
                        </a:rPr>
                        <a:t>Év</a:t>
                      </a:r>
                      <a:endParaRPr kumimoji="0" lang="en-US" sz="1200" b="1" i="0" u="none" strike="noStrike" cap="none" normalizeH="0" baseline="0" dirty="0" smtClean="0">
                        <a:ln>
                          <a:noFill/>
                        </a:ln>
                        <a:solidFill>
                          <a:srgbClr val="FFFFFF"/>
                        </a:solidFill>
                        <a:effectLst/>
                        <a:latin typeface="Arial" charset="0"/>
                      </a:endParaRPr>
                    </a:p>
                  </a:txBody>
                  <a:tcPr marL="72390" marR="53340" marT="22860" marB="22860" anchor="ctr" horzOverflow="overflow">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40000"/>
                        </a:spcBef>
                        <a:spcAft>
                          <a:spcPct val="0"/>
                        </a:spcAft>
                        <a:buClr>
                          <a:schemeClr val="accent1"/>
                        </a:buClr>
                        <a:buSzPct val="75000"/>
                        <a:buFont typeface="Wingdings" pitchFamily="2" charset="2"/>
                        <a:buNone/>
                        <a:tabLst/>
                      </a:pPr>
                      <a:r>
                        <a:rPr kumimoji="0" lang="hu-HU" sz="1200" b="1" i="0" u="none" strike="noStrike" cap="none" normalizeH="0" baseline="0" dirty="0" smtClean="0">
                          <a:ln>
                            <a:noFill/>
                          </a:ln>
                          <a:solidFill>
                            <a:srgbClr val="FFFFFF"/>
                          </a:solidFill>
                          <a:effectLst/>
                          <a:latin typeface="Arial" charset="0"/>
                        </a:rPr>
                        <a:t>Szignifikáns kapacitás növekedés</a:t>
                      </a:r>
                      <a:endParaRPr kumimoji="0" lang="en-US" sz="1200" b="1" i="0" u="none" strike="noStrike" cap="none" normalizeH="0" baseline="0" dirty="0" smtClean="0">
                        <a:ln>
                          <a:noFill/>
                        </a:ln>
                        <a:solidFill>
                          <a:srgbClr val="FFFFFF"/>
                        </a:solidFill>
                        <a:effectLst/>
                        <a:latin typeface="Arial" charset="0"/>
                      </a:endParaRPr>
                    </a:p>
                  </a:txBody>
                  <a:tcPr marL="72390" marR="53340" marT="22860" marB="22860" anchor="ctr" horzOverflow="overflow">
                    <a:lnL>
                      <a:noFill/>
                    </a:lnL>
                    <a:lnR>
                      <a:noFill/>
                    </a:lnR>
                    <a:lnT w="3175" cap="flat" cmpd="sng" algn="ctr">
                      <a:no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5000"/>
                        <a:buFont typeface="Wingdings" pitchFamily="2" charset="2"/>
                        <a:buNone/>
                        <a:tabLst/>
                      </a:pPr>
                      <a:r>
                        <a:rPr kumimoji="0" lang="hu-HU" sz="1200" b="1" i="0" u="none" strike="noStrike" cap="none" normalizeH="0" baseline="0" dirty="0" smtClean="0">
                          <a:ln>
                            <a:noFill/>
                          </a:ln>
                          <a:solidFill>
                            <a:srgbClr val="FCFDF5"/>
                          </a:solidFill>
                          <a:effectLst/>
                          <a:latin typeface="Arial" charset="0"/>
                        </a:rPr>
                        <a:t>Kapacitás növekedés</a:t>
                      </a:r>
                      <a:endParaRPr kumimoji="0" lang="en-US" sz="1200" b="1" i="0" u="none" strike="noStrike" cap="none" normalizeH="0" baseline="0" dirty="0" smtClean="0">
                        <a:ln>
                          <a:noFill/>
                        </a:ln>
                        <a:solidFill>
                          <a:srgbClr val="FCFDF5"/>
                        </a:solidFill>
                        <a:effectLst/>
                        <a:latin typeface="Arial" charset="0"/>
                      </a:endParaRPr>
                    </a:p>
                  </a:txBody>
                  <a:tcPr marL="72390" marR="53340" marT="22860" marB="22860" anchor="ctr" horzOverflow="overflow">
                    <a:lnL>
                      <a:noFill/>
                    </a:lnL>
                    <a:lnR>
                      <a:noFill/>
                    </a:lnR>
                    <a:lnT w="3175" cap="flat" cmpd="sng" algn="ctr">
                      <a:noFill/>
                      <a:prstDash val="solid"/>
                      <a:round/>
                      <a:headEnd type="none" w="med" len="med"/>
                      <a:tailEnd type="none" w="med" len="med"/>
                    </a:lnT>
                    <a:lnB>
                      <a:noFill/>
                    </a:lnB>
                    <a:lnTlToBr>
                      <a:noFill/>
                    </a:lnTlToBr>
                    <a:lnBlToTr>
                      <a:noFill/>
                    </a:lnBlToTr>
                    <a:solidFill>
                      <a:schemeClr val="accent3"/>
                    </a:solidFill>
                  </a:tcPr>
                </a:tc>
              </a:tr>
              <a:tr h="392613">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2014</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6350" cap="flat" cmpd="sng" algn="ctr">
                      <a:no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err="1" smtClean="0">
                          <a:ln>
                            <a:noFill/>
                          </a:ln>
                          <a:solidFill>
                            <a:schemeClr val="tx1"/>
                          </a:solidFill>
                          <a:effectLst/>
                          <a:latin typeface="Arial" charset="0"/>
                        </a:rPr>
                        <a:t>Alg</a:t>
                      </a:r>
                      <a:r>
                        <a:rPr kumimoji="0" lang="hu-HU" sz="1200" b="0" i="0" u="none" strike="noStrike" cap="none" normalizeH="0" baseline="0" dirty="0" err="1" smtClean="0">
                          <a:ln>
                            <a:noFill/>
                          </a:ln>
                          <a:solidFill>
                            <a:schemeClr val="tx1"/>
                          </a:solidFill>
                          <a:effectLst/>
                          <a:latin typeface="Arial" charset="0"/>
                        </a:rPr>
                        <a:t>éria</a:t>
                      </a:r>
                      <a:r>
                        <a:rPr kumimoji="0" lang="en-GB" sz="1200" b="0" i="0" u="none" strike="noStrike" cap="none" normalizeH="0" baseline="0" dirty="0" smtClean="0">
                          <a:ln>
                            <a:noFill/>
                          </a:ln>
                          <a:solidFill>
                            <a:schemeClr val="tx1"/>
                          </a:solidFill>
                          <a:effectLst/>
                          <a:latin typeface="Arial" charset="0"/>
                        </a:rPr>
                        <a:t> 16%</a:t>
                      </a:r>
                      <a:br>
                        <a:rPr kumimoji="0" lang="en-GB" sz="1200" b="0" i="0" u="none" strike="noStrike" cap="none" normalizeH="0" baseline="0" dirty="0" smtClean="0">
                          <a:ln>
                            <a:noFill/>
                          </a:ln>
                          <a:solidFill>
                            <a:schemeClr val="tx1"/>
                          </a:solidFill>
                          <a:effectLst/>
                          <a:latin typeface="Arial" charset="0"/>
                        </a:rPr>
                      </a:br>
                      <a:r>
                        <a:rPr kumimoji="0" lang="en-GB" sz="1200" b="0" i="0" u="none" strike="noStrike" cap="none" normalizeH="0" baseline="0" dirty="0" err="1" smtClean="0">
                          <a:ln>
                            <a:noFill/>
                          </a:ln>
                          <a:solidFill>
                            <a:schemeClr val="tx1"/>
                          </a:solidFill>
                          <a:effectLst/>
                          <a:latin typeface="Arial" charset="0"/>
                        </a:rPr>
                        <a:t>Egy</a:t>
                      </a:r>
                      <a:r>
                        <a:rPr kumimoji="0" lang="hu-HU" sz="1200" b="0" i="0" u="none" strike="noStrike" cap="none" normalizeH="0" baseline="0" dirty="0" err="1" smtClean="0">
                          <a:ln>
                            <a:noFill/>
                          </a:ln>
                          <a:solidFill>
                            <a:schemeClr val="tx1"/>
                          </a:solidFill>
                          <a:effectLst/>
                          <a:latin typeface="Arial" charset="0"/>
                        </a:rPr>
                        <a:t>iptom</a:t>
                      </a:r>
                      <a:r>
                        <a:rPr kumimoji="0" lang="en-GB" sz="1200" b="0" i="0" u="none" strike="noStrike" cap="none" normalizeH="0" baseline="0" dirty="0" smtClean="0">
                          <a:ln>
                            <a:noFill/>
                          </a:ln>
                          <a:solidFill>
                            <a:schemeClr val="tx1"/>
                          </a:solidFill>
                          <a:effectLst/>
                          <a:latin typeface="Arial" charset="0"/>
                        </a:rPr>
                        <a:t> 15%</a:t>
                      </a:r>
                    </a:p>
                  </a:txBody>
                  <a:tcPr marL="72000" marR="54000" marT="21600" marB="21600" anchor="ctr" horzOverflow="overflow">
                    <a:lnL>
                      <a:noFill/>
                    </a:lnL>
                    <a:lnR>
                      <a:noFill/>
                    </a:lnR>
                    <a:lnT w="6350" cap="flat" cmpd="sng" algn="ctr">
                      <a:no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1.5%</a:t>
                      </a:r>
                    </a:p>
                  </a:txBody>
                  <a:tcPr marL="72000" marR="54000" marT="21600" marB="21600" anchor="ctr" horzOverflow="overflow">
                    <a:lnL>
                      <a:noFill/>
                    </a:lnL>
                    <a:lnR>
                      <a:noFill/>
                    </a:lnR>
                    <a:lnT w="6350" cap="flat" cmpd="sng" algn="ctr">
                      <a:no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r>
              <a:tr h="436505">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2015</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S</a:t>
                      </a:r>
                      <a:r>
                        <a:rPr kumimoji="0" lang="hu-HU" sz="1200" b="0" i="0" u="none" strike="noStrike" cap="none" normalizeH="0" baseline="0" dirty="0" err="1" smtClean="0">
                          <a:ln>
                            <a:noFill/>
                          </a:ln>
                          <a:solidFill>
                            <a:schemeClr val="tx1"/>
                          </a:solidFill>
                          <a:effectLst/>
                          <a:latin typeface="Arial" charset="0"/>
                        </a:rPr>
                        <a:t>zaud-Arábia</a:t>
                      </a:r>
                      <a:r>
                        <a:rPr kumimoji="0" lang="en-GB" sz="1200" b="0" i="0" u="none" strike="noStrike" cap="none" normalizeH="0" baseline="0" dirty="0" smtClean="0">
                          <a:ln>
                            <a:noFill/>
                          </a:ln>
                          <a:solidFill>
                            <a:schemeClr val="tx1"/>
                          </a:solidFill>
                          <a:effectLst/>
                          <a:latin typeface="Arial" charset="0"/>
                        </a:rPr>
                        <a:t> 20%</a:t>
                      </a:r>
                    </a:p>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USA 19%</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2.1%</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r>
              <a:tr h="436505">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2016</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USA 42%</a:t>
                      </a:r>
                    </a:p>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India 11%</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2.3%</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r>
              <a:tr h="436505">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2017</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nb-NO" sz="1200" b="0" i="0" u="none" strike="noStrike" cap="none" normalizeH="0" baseline="0" dirty="0" err="1" smtClean="0">
                          <a:ln>
                            <a:noFill/>
                          </a:ln>
                          <a:solidFill>
                            <a:schemeClr val="tx1"/>
                          </a:solidFill>
                          <a:effectLst/>
                          <a:latin typeface="Arial" charset="0"/>
                        </a:rPr>
                        <a:t>Nig</a:t>
                      </a:r>
                      <a:r>
                        <a:rPr kumimoji="0" lang="hu-HU" sz="1200" b="0" i="0" u="none" strike="noStrike" cap="none" normalizeH="0" baseline="0" dirty="0" smtClean="0">
                          <a:ln>
                            <a:noFill/>
                          </a:ln>
                          <a:solidFill>
                            <a:schemeClr val="tx1"/>
                          </a:solidFill>
                          <a:effectLst/>
                          <a:latin typeface="Arial" charset="0"/>
                        </a:rPr>
                        <a:t>é</a:t>
                      </a:r>
                      <a:r>
                        <a:rPr kumimoji="0" lang="nb-NO" sz="1200" b="0" i="0" u="none" strike="noStrike" cap="none" normalizeH="0" baseline="0" dirty="0" smtClean="0">
                          <a:ln>
                            <a:noFill/>
                          </a:ln>
                          <a:solidFill>
                            <a:schemeClr val="tx1"/>
                          </a:solidFill>
                          <a:effectLst/>
                          <a:latin typeface="Arial" charset="0"/>
                        </a:rPr>
                        <a:t>ria 32%</a:t>
                      </a:r>
                    </a:p>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nb-NO" sz="1200" b="0" i="0" u="none" strike="noStrike" cap="none" normalizeH="0" baseline="0" dirty="0" smtClean="0">
                          <a:ln>
                            <a:noFill/>
                          </a:ln>
                          <a:solidFill>
                            <a:schemeClr val="tx1"/>
                          </a:solidFill>
                          <a:effectLst/>
                          <a:latin typeface="Arial" charset="0"/>
                        </a:rPr>
                        <a:t>USA 24%</a:t>
                      </a:r>
                      <a:endParaRPr kumimoji="0" lang="en-GB" sz="1200" b="0" i="0" u="none" strike="noStrike" cap="none" normalizeH="0" baseline="0" dirty="0" smtClean="0">
                        <a:ln>
                          <a:noFill/>
                        </a:ln>
                        <a:solidFill>
                          <a:schemeClr val="tx1"/>
                        </a:solidFill>
                        <a:effectLst/>
                        <a:latin typeface="Arial" charset="0"/>
                      </a:endParaRP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2.2%</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noFill/>
                  </a:tcPr>
                </a:tc>
              </a:tr>
              <a:tr h="436505">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nb-NO" sz="1200" b="0" i="0" u="none" strike="noStrike" cap="none" normalizeH="0" baseline="0" dirty="0" smtClean="0">
                          <a:ln>
                            <a:noFill/>
                          </a:ln>
                          <a:solidFill>
                            <a:schemeClr val="tx1"/>
                          </a:solidFill>
                          <a:effectLst/>
                          <a:latin typeface="Arial" charset="0"/>
                        </a:rPr>
                        <a:t>2018</a:t>
                      </a:r>
                      <a:endParaRPr kumimoji="0" lang="en-GB" sz="1200" b="0" i="0" u="none" strike="noStrike" cap="none" normalizeH="0" baseline="0" dirty="0" smtClean="0">
                        <a:ln>
                          <a:noFill/>
                        </a:ln>
                        <a:solidFill>
                          <a:schemeClr val="tx1"/>
                        </a:solidFill>
                        <a:effectLst/>
                        <a:latin typeface="Arial" charset="0"/>
                      </a:endParaRP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6350" cap="flat" cmpd="sng" algn="ctr">
                      <a:solidFill>
                        <a:schemeClr val="tx1"/>
                      </a:solidFill>
                      <a:prstDash val="dot"/>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cap="none" normalizeH="0" baseline="0" dirty="0" err="1" smtClean="0">
                          <a:ln>
                            <a:noFill/>
                          </a:ln>
                          <a:solidFill>
                            <a:schemeClr val="tx1"/>
                          </a:solidFill>
                          <a:effectLst/>
                          <a:latin typeface="Arial" charset="0"/>
                        </a:rPr>
                        <a:t>Nig</a:t>
                      </a:r>
                      <a:r>
                        <a:rPr kumimoji="0" lang="hu-HU" sz="1200" b="0" i="0" u="none" strike="noStrike" cap="none" normalizeH="0" baseline="0" dirty="0" smtClean="0">
                          <a:ln>
                            <a:noFill/>
                          </a:ln>
                          <a:solidFill>
                            <a:schemeClr val="tx1"/>
                          </a:solidFill>
                          <a:effectLst/>
                          <a:latin typeface="Arial" charset="0"/>
                        </a:rPr>
                        <a:t>é</a:t>
                      </a:r>
                      <a:r>
                        <a:rPr kumimoji="0" lang="en-GB" sz="1200" b="0" i="0" u="none" strike="noStrike" cap="none" normalizeH="0" baseline="0" dirty="0" smtClean="0">
                          <a:ln>
                            <a:noFill/>
                          </a:ln>
                          <a:solidFill>
                            <a:schemeClr val="tx1"/>
                          </a:solidFill>
                          <a:effectLst/>
                          <a:latin typeface="Arial" charset="0"/>
                        </a:rPr>
                        <a:t>ria 55%</a:t>
                      </a:r>
                    </a:p>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hu-HU" sz="1200" b="0" i="0" u="none" strike="noStrike" cap="none" normalizeH="0" baseline="0" dirty="0" smtClean="0">
                          <a:ln>
                            <a:noFill/>
                          </a:ln>
                          <a:solidFill>
                            <a:schemeClr val="tx1"/>
                          </a:solidFill>
                          <a:effectLst/>
                          <a:latin typeface="Arial" charset="0"/>
                        </a:rPr>
                        <a:t>Oroszország</a:t>
                      </a:r>
                      <a:r>
                        <a:rPr kumimoji="0" lang="en-GB" sz="1200" b="0" i="0" u="none" strike="noStrike" cap="none" normalizeH="0" baseline="0" dirty="0" smtClean="0">
                          <a:ln>
                            <a:noFill/>
                          </a:ln>
                          <a:solidFill>
                            <a:schemeClr val="tx1"/>
                          </a:solidFill>
                          <a:effectLst/>
                          <a:latin typeface="Arial" charset="0"/>
                        </a:rPr>
                        <a:t> 17%</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1.3%</a:t>
                      </a:r>
                    </a:p>
                  </a:txBody>
                  <a:tcPr marL="72000" marR="54000" marT="21600" marB="21600" anchor="ctr" horzOverflow="overflow">
                    <a:lnL>
                      <a:noFill/>
                    </a:lnL>
                    <a:lnR>
                      <a:noFill/>
                    </a:lnR>
                    <a:lnT w="6350" cap="flat" cmpd="sng" algn="ctr">
                      <a:solidFill>
                        <a:schemeClr val="tx1"/>
                      </a:solidFill>
                      <a:prstDash val="dot"/>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r>
              <a:tr h="392613">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defRPr/>
                      </a:pPr>
                      <a:r>
                        <a:rPr kumimoji="0" lang="hu-HU" sz="1200" b="1" i="0" u="none" strike="noStrike" cap="none" normalizeH="0" baseline="0" dirty="0" smtClean="0">
                          <a:ln>
                            <a:noFill/>
                          </a:ln>
                          <a:solidFill>
                            <a:schemeClr val="tx1"/>
                          </a:solidFill>
                          <a:effectLst/>
                          <a:latin typeface="Arial" charset="0"/>
                        </a:rPr>
                        <a:t>Átlagos éves változás</a:t>
                      </a:r>
                      <a:r>
                        <a:rPr kumimoji="0" lang="en-GB" sz="1200" b="1" i="0" u="none" strike="noStrike" cap="none" normalizeH="0" baseline="0" dirty="0" smtClean="0">
                          <a:ln>
                            <a:noFill/>
                          </a:ln>
                          <a:solidFill>
                            <a:schemeClr val="tx1"/>
                          </a:solidFill>
                          <a:effectLst/>
                          <a:latin typeface="Arial" charset="0"/>
                        </a:rPr>
                        <a:t>2014-2018</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1" i="0" u="none" strike="noStrike" cap="none" normalizeH="0" baseline="0" dirty="0" smtClean="0">
                        <a:ln>
                          <a:noFill/>
                        </a:ln>
                        <a:solidFill>
                          <a:schemeClr val="tx1"/>
                        </a:solidFill>
                        <a:effectLst/>
                        <a:latin typeface="Arial" charset="0"/>
                      </a:endParaRPr>
                    </a:p>
                  </a:txBody>
                  <a:tcPr marL="72000" marR="54000" marT="21600" marB="21600" anchor="ctr" horzOverflow="overflow">
                    <a:lnL w="3175" cap="flat" cmpd="sng" algn="ctr">
                      <a:no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1" i="0" u="none" strike="noStrike" kern="1200" cap="none" normalizeH="0" baseline="0" dirty="0" smtClean="0">
                          <a:ln>
                            <a:noFill/>
                          </a:ln>
                          <a:solidFill>
                            <a:schemeClr val="tx1"/>
                          </a:solidFill>
                          <a:effectLst/>
                          <a:latin typeface="Arial" charset="0"/>
                          <a:ea typeface="+mn-ea"/>
                          <a:cs typeface="+mn-cs"/>
                        </a:rPr>
                        <a:t>~1.9%</a:t>
                      </a:r>
                    </a:p>
                  </a:txBody>
                  <a:tcPr marL="72000" marR="54000" marT="21600" marB="21600" anchor="ctr" horzOverflow="overflow">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r>
              <a:tr h="239208">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defRPr/>
                      </a:pPr>
                      <a:endParaRPr kumimoji="0" lang="en-GB" sz="1200" b="1" i="0" u="none" strike="noStrike" cap="none" normalizeH="0" baseline="0" dirty="0" smtClean="0">
                        <a:ln>
                          <a:noFill/>
                        </a:ln>
                        <a:solidFill>
                          <a:schemeClr val="tx1"/>
                        </a:solidFill>
                        <a:effectLst/>
                        <a:latin typeface="Arial" charset="0"/>
                      </a:endParaRPr>
                    </a:p>
                  </a:txBody>
                  <a:tcPr marL="72000" marR="54000" marT="21600" marB="21600" anchor="ctr" horzOverflow="overflow">
                    <a:lnL w="3175" cap="flat" cmpd="sng" algn="ctr">
                      <a:no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1" i="0" u="none" strike="noStrike" cap="none" normalizeH="0" baseline="0" dirty="0" smtClean="0">
                        <a:ln>
                          <a:noFill/>
                        </a:ln>
                        <a:solidFill>
                          <a:schemeClr val="tx1"/>
                        </a:solidFill>
                        <a:effectLst/>
                        <a:latin typeface="Arial" charset="0"/>
                      </a:endParaRPr>
                    </a:p>
                  </a:txBody>
                  <a:tcPr marL="72000" marR="54000" marT="21600" marB="21600" anchor="ctr" horzOverflow="overflow">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1" i="0" u="none" strike="noStrike" kern="1200" cap="none" normalizeH="0" baseline="0" dirty="0" smtClean="0">
                        <a:ln>
                          <a:noFill/>
                        </a:ln>
                        <a:solidFill>
                          <a:schemeClr val="tx1"/>
                        </a:solidFill>
                        <a:effectLst/>
                        <a:latin typeface="Arial" charset="0"/>
                        <a:ea typeface="+mn-ea"/>
                        <a:cs typeface="+mn-cs"/>
                      </a:endParaRPr>
                    </a:p>
                  </a:txBody>
                  <a:tcPr marL="72000" marR="54000" marT="21600" marB="21600" anchor="ctr" horzOverflow="overflow">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r>
              <a:tr h="247354">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defRPr/>
                      </a:pPr>
                      <a:r>
                        <a:rPr kumimoji="0" lang="hu-HU" sz="1200" b="0" i="0" u="none" strike="noStrike" kern="1200" cap="none" normalizeH="0" baseline="0" dirty="0" smtClean="0">
                          <a:ln>
                            <a:noFill/>
                          </a:ln>
                          <a:solidFill>
                            <a:schemeClr val="tx1"/>
                          </a:solidFill>
                          <a:effectLst/>
                          <a:latin typeface="Arial" charset="0"/>
                          <a:ea typeface="+mn-ea"/>
                          <a:cs typeface="+mn-cs"/>
                        </a:rPr>
                        <a:t>Éves változás</a:t>
                      </a:r>
                      <a:endParaRPr kumimoji="0" lang="en-GB" sz="1200" b="0" i="0" u="none" strike="noStrike" kern="1200" cap="none" normalizeH="0" baseline="0" dirty="0" smtClean="0">
                        <a:ln>
                          <a:noFill/>
                        </a:ln>
                        <a:solidFill>
                          <a:schemeClr val="tx1"/>
                        </a:solidFill>
                        <a:effectLst/>
                        <a:latin typeface="Arial" charset="0"/>
                        <a:ea typeface="+mn-ea"/>
                        <a:cs typeface="+mn-cs"/>
                      </a:endParaRP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0" i="0" u="none" strike="noStrike" kern="1200" cap="none" normalizeH="0" baseline="0" dirty="0" smtClean="0">
                        <a:ln>
                          <a:noFill/>
                        </a:ln>
                        <a:solidFill>
                          <a:schemeClr val="tx1"/>
                        </a:solidFill>
                        <a:effectLst/>
                        <a:latin typeface="Arial" charset="0"/>
                        <a:ea typeface="+mn-ea"/>
                        <a:cs typeface="+mn-cs"/>
                      </a:endParaRPr>
                    </a:p>
                  </a:txBody>
                  <a:tcPr marL="72000" marR="54000" marT="21600" marB="21600" anchor="ctr" horzOverflow="overflow">
                    <a:lnL>
                      <a:noFill/>
                    </a:lnL>
                    <a:lnR w="1270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0" i="0" u="none" strike="noStrike" kern="1200" cap="none" normalizeH="0" baseline="0" dirty="0" smtClean="0">
                          <a:ln>
                            <a:noFill/>
                          </a:ln>
                          <a:solidFill>
                            <a:schemeClr val="tx1"/>
                          </a:solidFill>
                          <a:effectLst/>
                          <a:latin typeface="Arial" charset="0"/>
                          <a:ea typeface="+mn-ea"/>
                          <a:cs typeface="+mn-cs"/>
                        </a:rPr>
                        <a:t>~0.5%</a:t>
                      </a:r>
                    </a:p>
                  </a:txBody>
                  <a:tcPr marL="72000" marR="54000" marT="21600" marB="21600" anchor="ctr" horzOverflow="overflow">
                    <a:lnL w="12700" cap="flat" cmpd="sng" algn="ctr">
                      <a:no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lnTlToBr>
                      <a:noFill/>
                    </a:lnTlToBr>
                    <a:lnBlToTr>
                      <a:noFill/>
                    </a:lnBlToTr>
                    <a:noFill/>
                  </a:tcPr>
                </a:tc>
              </a:tr>
              <a:tr h="288032">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defRPr/>
                      </a:pPr>
                      <a:r>
                        <a:rPr kumimoji="0" lang="en-GB" sz="1200" b="1" i="0" u="none" strike="noStrike" cap="none" normalizeH="0" baseline="0" dirty="0" smtClean="0">
                          <a:ln>
                            <a:noFill/>
                          </a:ln>
                          <a:solidFill>
                            <a:schemeClr val="tx1"/>
                          </a:solidFill>
                          <a:effectLst/>
                          <a:latin typeface="Arial" charset="0"/>
                        </a:rPr>
                        <a:t>Ne</a:t>
                      </a:r>
                      <a:r>
                        <a:rPr kumimoji="0" lang="hu-HU" sz="1200" b="1" i="0" u="none" strike="noStrike" cap="none" normalizeH="0" baseline="0" dirty="0" err="1" smtClean="0">
                          <a:ln>
                            <a:noFill/>
                          </a:ln>
                          <a:solidFill>
                            <a:schemeClr val="tx1"/>
                          </a:solidFill>
                          <a:effectLst/>
                          <a:latin typeface="Arial" charset="0"/>
                        </a:rPr>
                        <a:t>ttó</a:t>
                      </a:r>
                      <a:r>
                        <a:rPr kumimoji="0" lang="hu-HU" sz="1200" b="1" i="0" u="none" strike="noStrike" cap="none" normalizeH="0" baseline="0" dirty="0" smtClean="0">
                          <a:ln>
                            <a:noFill/>
                          </a:ln>
                          <a:solidFill>
                            <a:schemeClr val="tx1"/>
                          </a:solidFill>
                          <a:effectLst/>
                          <a:latin typeface="Arial" charset="0"/>
                        </a:rPr>
                        <a:t> éves növekedés</a:t>
                      </a:r>
                      <a:r>
                        <a:rPr kumimoji="0" lang="en-GB" sz="1200" b="1" i="0" u="none" strike="noStrike" cap="none" normalizeH="0" baseline="0" dirty="0" smtClean="0">
                          <a:ln>
                            <a:noFill/>
                          </a:ln>
                          <a:solidFill>
                            <a:schemeClr val="tx1"/>
                          </a:solidFill>
                          <a:effectLst/>
                          <a:latin typeface="Arial" charset="0"/>
                        </a:rPr>
                        <a:t> 2014-2018</a:t>
                      </a:r>
                    </a:p>
                  </a:txBody>
                  <a:tcPr marL="72000" marR="54000" marT="21600" marB="21600" anchor="ctr" horzOverflow="overflow">
                    <a:lnL w="3175" cap="flat" cmpd="sng" algn="ctr">
                      <a:solidFill>
                        <a:schemeClr val="bg2"/>
                      </a:solidFill>
                      <a:prstDash val="solid"/>
                      <a:round/>
                      <a:headEnd type="none" w="med" len="med"/>
                      <a:tailEnd type="none" w="med" len="med"/>
                    </a:lnL>
                    <a:lnR>
                      <a:noFill/>
                    </a:lnR>
                    <a:lnT w="12700" cap="flat" cmpd="sng" algn="ctr">
                      <a:solidFill>
                        <a:schemeClr val="bg1">
                          <a:lumMod val="50000"/>
                        </a:schemeClr>
                      </a:solidFill>
                      <a:prstDash val="sysDash"/>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1" i="0" u="none" strike="noStrike" cap="none" normalizeH="0" baseline="0" dirty="0" smtClean="0">
                        <a:ln>
                          <a:noFill/>
                        </a:ln>
                        <a:solidFill>
                          <a:schemeClr val="tx1"/>
                        </a:solidFill>
                        <a:effectLst/>
                        <a:latin typeface="Arial" charset="0"/>
                      </a:endParaRPr>
                    </a:p>
                  </a:txBody>
                  <a:tcPr marL="72000" marR="54000" marT="21600" marB="21600" anchor="ctr" horzOverflow="overflow">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1" i="0" u="none" strike="noStrike" kern="1200" cap="none" normalizeH="0" baseline="0" dirty="0" smtClean="0">
                          <a:ln>
                            <a:noFill/>
                          </a:ln>
                          <a:solidFill>
                            <a:schemeClr val="tx1"/>
                          </a:solidFill>
                          <a:effectLst/>
                          <a:latin typeface="Arial" charset="0"/>
                          <a:ea typeface="+mn-ea"/>
                          <a:cs typeface="+mn-cs"/>
                        </a:rPr>
                        <a:t>~1.4%</a:t>
                      </a:r>
                    </a:p>
                  </a:txBody>
                  <a:tcPr marL="72000" marR="54000" marT="21600" marB="21600" anchor="ctr" horzOverflow="overflow">
                    <a:lnL w="12700" cap="flat" cmpd="sng" algn="ctr">
                      <a:noFill/>
                      <a:prstDash val="solid"/>
                      <a:round/>
                      <a:headEnd type="none" w="med" len="med"/>
                      <a:tailEnd type="none" w="med" len="med"/>
                    </a:lnL>
                    <a:lnR>
                      <a:noFill/>
                    </a:lnR>
                    <a:lnT w="12700" cap="flat" cmpd="sng" algn="ctr">
                      <a:solidFill>
                        <a:schemeClr val="bg1">
                          <a:lumMod val="50000"/>
                        </a:schemeClr>
                      </a:solidFill>
                      <a:prstDash val="sysDash"/>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defRPr/>
                      </a:pPr>
                      <a:r>
                        <a:rPr kumimoji="0" lang="hu-HU" sz="1200" b="1" i="0" u="none" strike="noStrike" kern="1200" cap="none" normalizeH="0" baseline="0" dirty="0" smtClean="0">
                          <a:ln>
                            <a:noFill/>
                          </a:ln>
                          <a:solidFill>
                            <a:schemeClr val="tx1"/>
                          </a:solidFill>
                          <a:effectLst/>
                          <a:latin typeface="Arial" charset="0"/>
                          <a:ea typeface="+mn-ea"/>
                          <a:cs typeface="+mn-cs"/>
                        </a:rPr>
                        <a:t>A felhasználás növekedése</a:t>
                      </a:r>
                      <a:r>
                        <a:rPr kumimoji="0" lang="nb-NO" sz="1200" b="1" i="0" u="none" strike="noStrike" kern="1200" cap="none" normalizeH="0" baseline="0" dirty="0" smtClean="0">
                          <a:ln>
                            <a:noFill/>
                          </a:ln>
                          <a:solidFill>
                            <a:schemeClr val="tx1"/>
                          </a:solidFill>
                          <a:effectLst/>
                          <a:latin typeface="Arial" charset="0"/>
                          <a:ea typeface="+mn-ea"/>
                          <a:cs typeface="+mn-cs"/>
                        </a:rPr>
                        <a:t> </a:t>
                      </a:r>
                      <a:r>
                        <a:rPr kumimoji="0" lang="en-GB" sz="1200" b="1" i="0" u="none" strike="noStrike" cap="none" normalizeH="0" baseline="0" dirty="0" smtClean="0">
                          <a:ln>
                            <a:noFill/>
                          </a:ln>
                          <a:solidFill>
                            <a:schemeClr val="tx1"/>
                          </a:solidFill>
                          <a:effectLst/>
                          <a:latin typeface="Arial" charset="0"/>
                        </a:rPr>
                        <a:t>2002</a:t>
                      </a:r>
                      <a:r>
                        <a:rPr kumimoji="0" lang="hu-HU" sz="1200" b="1" i="0" u="none" strike="noStrike" cap="none" normalizeH="0" baseline="0" dirty="0" err="1" smtClean="0">
                          <a:ln>
                            <a:noFill/>
                          </a:ln>
                          <a:solidFill>
                            <a:schemeClr val="tx1"/>
                          </a:solidFill>
                          <a:effectLst/>
                          <a:latin typeface="Arial" charset="0"/>
                        </a:rPr>
                        <a:t>-től</a:t>
                      </a:r>
                      <a:endParaRPr kumimoji="0" lang="en-GB" sz="1200" b="1" i="0" u="none" strike="noStrike" cap="none" normalizeH="0" baseline="0" dirty="0" smtClean="0">
                        <a:ln>
                          <a:noFill/>
                        </a:ln>
                        <a:solidFill>
                          <a:schemeClr val="tx1"/>
                        </a:solidFill>
                        <a:effectLst/>
                        <a:latin typeface="Arial" charset="0"/>
                      </a:endParaRPr>
                    </a:p>
                  </a:txBody>
                  <a:tcPr marL="72000" marR="54000" marT="21600" marB="21600" anchor="ctr" horzOverflow="overflow">
                    <a:lnL w="317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endParaRPr kumimoji="0" lang="en-GB" sz="1200" b="0" i="0" u="none" strike="noStrike" cap="none" normalizeH="0" baseline="0" dirty="0" smtClean="0">
                        <a:ln>
                          <a:noFill/>
                        </a:ln>
                        <a:solidFill>
                          <a:schemeClr val="tx1"/>
                        </a:solidFill>
                        <a:effectLst/>
                        <a:latin typeface="Arial" charset="0"/>
                      </a:endParaRPr>
                    </a:p>
                  </a:txBody>
                  <a:tcPr marL="72000" marR="54000" marT="21600" marB="216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ct val="25000"/>
                        </a:spcBef>
                        <a:spcAft>
                          <a:spcPct val="0"/>
                        </a:spcAft>
                        <a:buClr>
                          <a:schemeClr val="accent1"/>
                        </a:buClr>
                        <a:buSzPct val="75000"/>
                        <a:buFont typeface="Wingdings" pitchFamily="2" charset="2"/>
                        <a:buNone/>
                        <a:tabLst/>
                      </a:pPr>
                      <a:r>
                        <a:rPr kumimoji="0" lang="en-GB" sz="1200" b="1" i="0" u="none" strike="noStrike" kern="1200" cap="none" normalizeH="0" baseline="0" dirty="0" smtClean="0">
                          <a:ln>
                            <a:noFill/>
                          </a:ln>
                          <a:solidFill>
                            <a:schemeClr val="tx1"/>
                          </a:solidFill>
                          <a:effectLst/>
                          <a:latin typeface="Arial" charset="0"/>
                          <a:ea typeface="+mn-ea"/>
                          <a:cs typeface="+mn-cs"/>
                        </a:rPr>
                        <a:t>2.1%</a:t>
                      </a:r>
                    </a:p>
                  </a:txBody>
                  <a:tcPr marL="72000" marR="54000" marT="21600" marB="21600" anchor="ctr" horzOverflow="overflow">
                    <a:lnL w="12700" cap="flat" cmpd="sng" algn="ctr">
                      <a:no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7" name="Title 6"/>
          <p:cNvSpPr>
            <a:spLocks noGrp="1"/>
          </p:cNvSpPr>
          <p:nvPr>
            <p:ph type="title"/>
          </p:nvPr>
        </p:nvSpPr>
        <p:spPr>
          <a:xfrm>
            <a:off x="533400" y="230188"/>
            <a:ext cx="8431088" cy="846137"/>
          </a:xfrm>
        </p:spPr>
        <p:txBody>
          <a:bodyPr/>
          <a:lstStyle/>
          <a:p>
            <a:r>
              <a:rPr lang="hu-HU" dirty="0" smtClean="0">
                <a:solidFill>
                  <a:srgbClr val="78A22F"/>
                </a:solidFill>
              </a:rPr>
              <a:t>A Kínán kívüli nitrogén termelő kapacitások tervezett növekedése</a:t>
            </a:r>
            <a:endParaRPr lang="en-US" dirty="0">
              <a:solidFill>
                <a:srgbClr val="78A22F"/>
              </a:solidFill>
            </a:endParaRPr>
          </a:p>
        </p:txBody>
      </p:sp>
    </p:spTree>
    <p:extLst>
      <p:ext uri="{BB962C8B-B14F-4D97-AF65-F5344CB8AC3E}">
        <p14:creationId xmlns:p14="http://schemas.microsoft.com/office/powerpoint/2010/main" val="69585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4438"/>
            <a:ext cx="8077200" cy="4786312"/>
          </a:xfrm>
        </p:spPr>
        <p:txBody>
          <a:bodyPr/>
          <a:lstStyle/>
          <a:p>
            <a:pPr>
              <a:defRPr/>
            </a:pPr>
            <a:r>
              <a:rPr lang="de-DE" b="1" dirty="0" err="1" smtClean="0"/>
              <a:t>Alg</a:t>
            </a:r>
            <a:r>
              <a:rPr lang="hu-HU" b="1" dirty="0" err="1" smtClean="0"/>
              <a:t>éria</a:t>
            </a:r>
            <a:r>
              <a:rPr lang="de-DE" b="1" dirty="0" smtClean="0"/>
              <a:t> – </a:t>
            </a:r>
            <a:r>
              <a:rPr lang="de-DE" b="1" dirty="0" err="1" smtClean="0"/>
              <a:t>Sofert</a:t>
            </a:r>
            <a:r>
              <a:rPr lang="hu-HU" b="1" dirty="0" smtClean="0"/>
              <a:t> </a:t>
            </a:r>
            <a:r>
              <a:rPr lang="de-DE" b="1" dirty="0" smtClean="0"/>
              <a:t>-</a:t>
            </a:r>
            <a:r>
              <a:rPr lang="hu-HU" b="1" dirty="0" smtClean="0"/>
              <a:t> </a:t>
            </a:r>
            <a:r>
              <a:rPr lang="de-DE" b="1" dirty="0" smtClean="0"/>
              <a:t>Project</a:t>
            </a:r>
          </a:p>
          <a:p>
            <a:pPr lvl="1">
              <a:buFont typeface="Arial" pitchFamily="34" charset="0"/>
              <a:buNone/>
              <a:defRPr/>
            </a:pPr>
            <a:r>
              <a:rPr lang="hu-HU" dirty="0" smtClean="0"/>
              <a:t>Nyilatkozatok a termelés megindulásával kapcsolatban</a:t>
            </a:r>
            <a:endParaRPr lang="de-DE" dirty="0" smtClean="0"/>
          </a:p>
          <a:p>
            <a:pPr lvl="1">
              <a:defRPr/>
            </a:pPr>
            <a:r>
              <a:rPr lang="de-DE" dirty="0" smtClean="0"/>
              <a:t>2012</a:t>
            </a:r>
            <a:r>
              <a:rPr lang="hu-HU" dirty="0" smtClean="0"/>
              <a:t> október</a:t>
            </a:r>
            <a:r>
              <a:rPr lang="de-DE" dirty="0" smtClean="0"/>
              <a:t>:	 	</a:t>
            </a:r>
            <a:r>
              <a:rPr lang="hu-HU" dirty="0" smtClean="0"/>
              <a:t>2013 eleje</a:t>
            </a:r>
            <a:endParaRPr lang="de-DE" dirty="0" smtClean="0"/>
          </a:p>
          <a:p>
            <a:pPr lvl="1">
              <a:defRPr/>
            </a:pPr>
            <a:r>
              <a:rPr lang="hu-HU" dirty="0" smtClean="0"/>
              <a:t>2012 november</a:t>
            </a:r>
            <a:r>
              <a:rPr lang="de-DE" dirty="0" smtClean="0"/>
              <a:t>:	</a:t>
            </a:r>
            <a:r>
              <a:rPr lang="hu-HU" dirty="0" smtClean="0"/>
              <a:t>	2013 első félév</a:t>
            </a:r>
            <a:endParaRPr lang="de-DE" dirty="0" smtClean="0"/>
          </a:p>
          <a:p>
            <a:pPr marL="457200" lvl="1" indent="0">
              <a:buNone/>
              <a:defRPr/>
            </a:pPr>
            <a:endParaRPr lang="de-DE" dirty="0" smtClean="0"/>
          </a:p>
          <a:p>
            <a:pPr marL="457200" lvl="1" indent="0">
              <a:buNone/>
              <a:defRPr/>
            </a:pPr>
            <a:r>
              <a:rPr lang="hu-HU" dirty="0" smtClean="0"/>
              <a:t>A termelés megindulása</a:t>
            </a:r>
            <a:r>
              <a:rPr lang="de-DE" dirty="0" smtClean="0"/>
              <a:t>		</a:t>
            </a:r>
            <a:r>
              <a:rPr lang="hu-HU" dirty="0" smtClean="0"/>
              <a:t>2013 július</a:t>
            </a:r>
            <a:endParaRPr lang="de-DE" dirty="0" smtClean="0"/>
          </a:p>
          <a:p>
            <a:pPr lvl="1">
              <a:defRPr/>
            </a:pPr>
            <a:r>
              <a:rPr lang="hu-HU" dirty="0" smtClean="0"/>
              <a:t>Problémák azóta</a:t>
            </a:r>
            <a:r>
              <a:rPr lang="de-DE" dirty="0" smtClean="0"/>
              <a:t>	</a:t>
            </a:r>
            <a:r>
              <a:rPr lang="hu-HU" dirty="0" smtClean="0"/>
              <a:t>	Leállás 2013 december</a:t>
            </a:r>
            <a:endParaRPr lang="de-DE" dirty="0" smtClean="0"/>
          </a:p>
          <a:p>
            <a:pPr marL="1828800" lvl="4" indent="0">
              <a:buNone/>
              <a:defRPr/>
            </a:pPr>
            <a:r>
              <a:rPr lang="de-DE" dirty="0" smtClean="0"/>
              <a:t>		Logis</a:t>
            </a:r>
            <a:r>
              <a:rPr lang="hu-HU" dirty="0" err="1" smtClean="0"/>
              <a:t>ztikai</a:t>
            </a:r>
            <a:r>
              <a:rPr lang="hu-HU" dirty="0" smtClean="0"/>
              <a:t> problémák a kikötőben</a:t>
            </a:r>
            <a:endParaRPr lang="de-DE" dirty="0" smtClean="0"/>
          </a:p>
          <a:p>
            <a:pPr marL="1828800" lvl="4" indent="0">
              <a:buNone/>
              <a:defRPr/>
            </a:pPr>
            <a:r>
              <a:rPr lang="de-DE" dirty="0"/>
              <a:t>	</a:t>
            </a:r>
            <a:r>
              <a:rPr lang="de-DE" dirty="0" smtClean="0"/>
              <a:t>	Export</a:t>
            </a:r>
            <a:r>
              <a:rPr lang="hu-HU" dirty="0" smtClean="0"/>
              <a:t> jogosultságok hiánya</a:t>
            </a:r>
            <a:endParaRPr lang="de-DE" dirty="0" smtClean="0"/>
          </a:p>
          <a:p>
            <a:pPr marL="1828800" lvl="4" indent="0">
              <a:buNone/>
              <a:defRPr/>
            </a:pPr>
            <a:endParaRPr lang="de-DE" dirty="0" smtClean="0"/>
          </a:p>
        </p:txBody>
      </p:sp>
      <p:sp>
        <p:nvSpPr>
          <p:cNvPr id="5" name="Title 2"/>
          <p:cNvSpPr txBox="1">
            <a:spLocks/>
          </p:cNvSpPr>
          <p:nvPr/>
        </p:nvSpPr>
        <p:spPr bwMode="auto">
          <a:xfrm>
            <a:off x="535549" y="231119"/>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sz="2200" dirty="0" smtClean="0"/>
              <a:t>Temporális késések új műtrágyagyárak felépítésében és alacsony kapacitás-kihasználás</a:t>
            </a:r>
            <a:endParaRPr lang="en-US"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535549" y="231119"/>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Példák az alacsony kapacitás kihasználtságra</a:t>
            </a:r>
            <a:endParaRPr lang="en-US" dirty="0"/>
          </a:p>
        </p:txBody>
      </p:sp>
      <p:sp>
        <p:nvSpPr>
          <p:cNvPr id="6" name="Content Placeholder 1"/>
          <p:cNvSpPr txBox="1">
            <a:spLocks/>
          </p:cNvSpPr>
          <p:nvPr/>
        </p:nvSpPr>
        <p:spPr bwMode="auto">
          <a:xfrm>
            <a:off x="555324" y="980728"/>
            <a:ext cx="8077200" cy="4786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0"/>
              </a:spcBef>
              <a:spcAft>
                <a:spcPts val="600"/>
              </a:spcAft>
              <a:buClr>
                <a:schemeClr val="accent6"/>
              </a:buClr>
              <a:buSzPct val="75000"/>
              <a:buFont typeface="Wingdings" pitchFamily="2" charset="2"/>
              <a:buChar char=""/>
              <a:defRPr lang="en-US" sz="1800" kern="1200">
                <a:solidFill>
                  <a:srgbClr val="000000"/>
                </a:solidFill>
                <a:latin typeface="Arial" pitchFamily="34" charset="0"/>
                <a:ea typeface="+mj-ea"/>
                <a:cs typeface="Arial" pitchFamily="34" charset="0"/>
              </a:defRPr>
            </a:lvl1pPr>
            <a:lvl2pPr marL="742950" indent="-28575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2pPr>
            <a:lvl3pPr marL="1143000" indent="-22860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3pPr>
            <a:lvl4pPr marL="1600200" indent="-22860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4pPr>
            <a:lvl5pPr marL="2057400" indent="-228600" algn="l" rtl="0" eaLnBrk="0" fontAlgn="base" hangingPunct="0">
              <a:spcBef>
                <a:spcPct val="0"/>
              </a:spcBef>
              <a:spcAft>
                <a:spcPts val="600"/>
              </a:spcAft>
              <a:buClr>
                <a:schemeClr val="accent6"/>
              </a:buClr>
              <a:buSzPct val="75000"/>
              <a:buFont typeface="Arial" pitchFamily="34" charset="0"/>
              <a:buChar char="•"/>
              <a:defRPr lang="nb-NO" sz="1600" kern="1200">
                <a:solidFill>
                  <a:srgbClr val="000000"/>
                </a:solidFill>
                <a:latin typeface="Arial" pitchFamily="34" charset="0"/>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defRPr/>
            </a:pPr>
            <a:r>
              <a:rPr lang="hu-HU" b="1" dirty="0" smtClean="0"/>
              <a:t>Egyiptomban a limitált gáz ellátás korlátozza az ammónia és karbamid előállítást</a:t>
            </a:r>
            <a:endParaRPr lang="de-DE" b="1" dirty="0" smtClean="0"/>
          </a:p>
          <a:p>
            <a:pPr lvl="1">
              <a:spcAft>
                <a:spcPts val="300"/>
              </a:spcAft>
              <a:defRPr/>
            </a:pPr>
            <a:r>
              <a:rPr lang="de-DE" dirty="0" err="1" smtClean="0"/>
              <a:t>Alexfert</a:t>
            </a:r>
            <a:r>
              <a:rPr lang="de-DE" dirty="0" smtClean="0"/>
              <a:t>: g</a:t>
            </a:r>
            <a:r>
              <a:rPr lang="hu-HU" dirty="0" err="1" smtClean="0"/>
              <a:t>áz</a:t>
            </a:r>
            <a:r>
              <a:rPr lang="hu-HU" dirty="0" smtClean="0"/>
              <a:t> ellátás csökkenése </a:t>
            </a:r>
            <a:r>
              <a:rPr lang="de-DE" dirty="0" smtClean="0"/>
              <a:t>60 </a:t>
            </a:r>
            <a:r>
              <a:rPr lang="hu-HU" dirty="0" smtClean="0"/>
              <a:t>százalékra</a:t>
            </a:r>
            <a:endParaRPr lang="de-DE" dirty="0" smtClean="0"/>
          </a:p>
          <a:p>
            <a:pPr lvl="1">
              <a:spcAft>
                <a:spcPts val="300"/>
              </a:spcAft>
              <a:defRPr/>
            </a:pPr>
            <a:r>
              <a:rPr lang="de-DE" dirty="0" smtClean="0"/>
              <a:t>OCI</a:t>
            </a:r>
            <a:r>
              <a:rPr lang="de-DE" dirty="0"/>
              <a:t>: </a:t>
            </a:r>
            <a:r>
              <a:rPr lang="hu-HU" dirty="0" smtClean="0"/>
              <a:t>Majdnem teljes gyárleállások</a:t>
            </a:r>
            <a:endParaRPr lang="de-DE" dirty="0"/>
          </a:p>
          <a:p>
            <a:pPr>
              <a:spcAft>
                <a:spcPts val="300"/>
              </a:spcAft>
              <a:defRPr/>
            </a:pPr>
            <a:endParaRPr lang="de-DE" dirty="0"/>
          </a:p>
          <a:p>
            <a:pPr>
              <a:spcAft>
                <a:spcPts val="300"/>
              </a:spcAft>
              <a:defRPr/>
            </a:pPr>
            <a:r>
              <a:rPr lang="de-DE" b="1" dirty="0" smtClean="0"/>
              <a:t>L</a:t>
            </a:r>
            <a:r>
              <a:rPr lang="hu-HU" b="1" dirty="0" err="1" smtClean="0"/>
              <a:t>íbia</a:t>
            </a:r>
            <a:endParaRPr lang="de-DE" b="1" dirty="0"/>
          </a:p>
          <a:p>
            <a:pPr lvl="1">
              <a:spcAft>
                <a:spcPts val="300"/>
              </a:spcAft>
              <a:defRPr/>
            </a:pPr>
            <a:r>
              <a:rPr lang="hu-HU" dirty="0" smtClean="0"/>
              <a:t>Csökkenő karbamid előállítás</a:t>
            </a:r>
            <a:endParaRPr lang="de-DE" dirty="0"/>
          </a:p>
          <a:p>
            <a:pPr>
              <a:spcAft>
                <a:spcPts val="300"/>
              </a:spcAft>
              <a:defRPr/>
            </a:pPr>
            <a:endParaRPr lang="de-DE" dirty="0"/>
          </a:p>
          <a:p>
            <a:pPr>
              <a:spcAft>
                <a:spcPts val="300"/>
              </a:spcAft>
              <a:defRPr/>
            </a:pPr>
            <a:r>
              <a:rPr lang="de-DE" b="1" dirty="0" err="1" smtClean="0"/>
              <a:t>Ukra</a:t>
            </a:r>
            <a:r>
              <a:rPr lang="hu-HU" b="1" dirty="0" err="1" smtClean="0"/>
              <a:t>jna</a:t>
            </a:r>
            <a:endParaRPr lang="de-DE" b="1" dirty="0"/>
          </a:p>
          <a:p>
            <a:pPr lvl="1">
              <a:spcAft>
                <a:spcPts val="300"/>
              </a:spcAft>
              <a:defRPr/>
            </a:pPr>
            <a:r>
              <a:rPr lang="hu-HU" dirty="0" smtClean="0">
                <a:solidFill>
                  <a:schemeClr val="tx1"/>
                </a:solidFill>
              </a:rPr>
              <a:t>Az ammónia és karbamid gyárak átlagosan 60 százalékos </a:t>
            </a:r>
            <a:r>
              <a:rPr lang="hu-HU" smtClean="0">
                <a:solidFill>
                  <a:schemeClr val="tx1"/>
                </a:solidFill>
              </a:rPr>
              <a:t>kihasználtság mellett futnak</a:t>
            </a:r>
            <a:endParaRPr lang="de-DE" dirty="0">
              <a:solidFill>
                <a:schemeClr val="tx1"/>
              </a:solidFill>
            </a:endParaRPr>
          </a:p>
          <a:p>
            <a:pPr>
              <a:spcAft>
                <a:spcPts val="300"/>
              </a:spcAft>
              <a:defRPr/>
            </a:pPr>
            <a:endParaRPr lang="de-DE" dirty="0"/>
          </a:p>
          <a:p>
            <a:pPr>
              <a:spcAft>
                <a:spcPts val="300"/>
              </a:spcAft>
              <a:defRPr/>
            </a:pPr>
            <a:r>
              <a:rPr lang="de-DE" b="1" dirty="0" err="1" smtClean="0"/>
              <a:t>India</a:t>
            </a:r>
            <a:endParaRPr lang="de-DE" b="1" dirty="0"/>
          </a:p>
          <a:p>
            <a:pPr lvl="1">
              <a:spcAft>
                <a:spcPts val="300"/>
              </a:spcAft>
              <a:defRPr/>
            </a:pPr>
            <a:r>
              <a:rPr lang="de-DE" dirty="0"/>
              <a:t>10 </a:t>
            </a:r>
            <a:r>
              <a:rPr lang="hu-HU" dirty="0" smtClean="0"/>
              <a:t>állami tulajdonú műtrágyagyár állt le</a:t>
            </a:r>
            <a:endParaRPr lang="de-DE" dirty="0" smtClean="0"/>
          </a:p>
          <a:p>
            <a:pPr>
              <a:spcAft>
                <a:spcPts val="300"/>
              </a:spcAft>
              <a:defRPr/>
            </a:pPr>
            <a:endParaRPr lang="de-DE" dirty="0"/>
          </a:p>
          <a:p>
            <a:pPr>
              <a:spcAft>
                <a:spcPts val="300"/>
              </a:spcAft>
              <a:defRPr/>
            </a:pPr>
            <a:r>
              <a:rPr lang="hu-HU" b="1" dirty="0" smtClean="0"/>
              <a:t>Kína</a:t>
            </a:r>
            <a:endParaRPr lang="de-DE" b="1" dirty="0" smtClean="0"/>
          </a:p>
          <a:p>
            <a:pPr lvl="1">
              <a:spcAft>
                <a:spcPts val="300"/>
              </a:spcAft>
              <a:defRPr/>
            </a:pPr>
            <a:r>
              <a:rPr lang="de-DE" dirty="0" err="1" smtClean="0"/>
              <a:t>production</a:t>
            </a:r>
            <a:r>
              <a:rPr lang="de-DE" dirty="0" smtClean="0"/>
              <a:t> in </a:t>
            </a:r>
            <a:r>
              <a:rPr lang="de-DE" dirty="0" err="1" smtClean="0"/>
              <a:t>July</a:t>
            </a:r>
            <a:r>
              <a:rPr lang="de-DE" dirty="0" smtClean="0"/>
              <a:t> </a:t>
            </a:r>
            <a:r>
              <a:rPr lang="de-DE" dirty="0" err="1" smtClean="0"/>
              <a:t>and</a:t>
            </a:r>
            <a:r>
              <a:rPr lang="de-DE" dirty="0" smtClean="0"/>
              <a:t> August </a:t>
            </a:r>
            <a:r>
              <a:rPr lang="de-DE" dirty="0" err="1" smtClean="0"/>
              <a:t>significantly</a:t>
            </a:r>
            <a:r>
              <a:rPr lang="de-DE" dirty="0" smtClean="0"/>
              <a:t> </a:t>
            </a:r>
            <a:r>
              <a:rPr lang="de-DE" dirty="0" err="1" smtClean="0"/>
              <a:t>below</a:t>
            </a:r>
            <a:r>
              <a:rPr lang="de-DE" dirty="0" smtClean="0"/>
              <a:t> last </a:t>
            </a:r>
            <a:r>
              <a:rPr lang="de-DE" dirty="0" err="1" smtClean="0"/>
              <a:t>year</a:t>
            </a:r>
            <a:endParaRPr lang="de-DE" dirty="0"/>
          </a:p>
        </p:txBody>
      </p:sp>
    </p:spTree>
    <p:extLst>
      <p:ext uri="{BB962C8B-B14F-4D97-AF65-F5344CB8AC3E}">
        <p14:creationId xmlns:p14="http://schemas.microsoft.com/office/powerpoint/2010/main" val="1170301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r>
              <a:rPr lang="hu-HU" dirty="0" smtClean="0"/>
              <a:t>A termelés visszaesése Ukrajnában és Egyiptomban</a:t>
            </a:r>
            <a:endParaRPr lang="en-US" dirty="0"/>
          </a:p>
        </p:txBody>
      </p:sp>
      <p:sp>
        <p:nvSpPr>
          <p:cNvPr id="11" name="Rectangle 7"/>
          <p:cNvSpPr>
            <a:spLocks noChangeArrowheads="1"/>
          </p:cNvSpPr>
          <p:nvPr/>
        </p:nvSpPr>
        <p:spPr bwMode="gray">
          <a:xfrm>
            <a:off x="539552" y="1530836"/>
            <a:ext cx="3814087" cy="241980"/>
          </a:xfrm>
          <a:prstGeom prst="rect">
            <a:avLst/>
          </a:prstGeom>
          <a:solidFill>
            <a:schemeClr val="bg1"/>
          </a:solidFill>
          <a:ln w="9525" algn="ctr">
            <a:noFill/>
            <a:miter lim="800000"/>
            <a:headEnd type="none" w="lg" len="lg"/>
            <a:tailEnd type="none" w="lg" len="lg"/>
          </a:ln>
          <a:effectLst>
            <a:outerShdw dist="25400" dir="5400000" algn="ctr" rotWithShape="0">
              <a:schemeClr val="accent2">
                <a:lumMod val="75000"/>
              </a:schemeClr>
            </a:outerShdw>
          </a:effectLst>
        </p:spPr>
        <p:txBody>
          <a:bodyPr wrap="square" lIns="36000" tIns="36000" rIns="36000" bIns="36000" anchor="b">
            <a:spAutoFit/>
          </a:bodyPr>
          <a:lstStyle/>
          <a:p>
            <a:pPr algn="ctr"/>
            <a:r>
              <a:rPr lang="en-US" sz="1100" b="1" dirty="0" err="1" smtClean="0">
                <a:solidFill>
                  <a:schemeClr val="tx1">
                    <a:lumMod val="95000"/>
                    <a:lumOff val="5000"/>
                  </a:schemeClr>
                </a:solidFill>
                <a:latin typeface="+mj-lt"/>
              </a:rPr>
              <a:t>Ukr</a:t>
            </a:r>
            <a:r>
              <a:rPr lang="hu-HU" sz="1100" b="1" dirty="0" err="1" smtClean="0">
                <a:solidFill>
                  <a:schemeClr val="tx1">
                    <a:lumMod val="95000"/>
                    <a:lumOff val="5000"/>
                  </a:schemeClr>
                </a:solidFill>
                <a:latin typeface="+mj-lt"/>
              </a:rPr>
              <a:t>án</a:t>
            </a:r>
            <a:r>
              <a:rPr lang="en-US" sz="1100" b="1" dirty="0" smtClean="0">
                <a:solidFill>
                  <a:schemeClr val="tx1">
                    <a:lumMod val="95000"/>
                    <a:lumOff val="5000"/>
                  </a:schemeClr>
                </a:solidFill>
                <a:latin typeface="+mj-lt"/>
              </a:rPr>
              <a:t> </a:t>
            </a:r>
            <a:r>
              <a:rPr lang="hu-HU" sz="1100" b="1" dirty="0" smtClean="0">
                <a:solidFill>
                  <a:schemeClr val="tx1">
                    <a:lumMod val="95000"/>
                    <a:lumOff val="5000"/>
                  </a:schemeClr>
                </a:solidFill>
                <a:latin typeface="+mj-lt"/>
              </a:rPr>
              <a:t>karbamid export</a:t>
            </a:r>
            <a:r>
              <a:rPr lang="en-US" sz="1100" b="1" dirty="0" smtClean="0">
                <a:solidFill>
                  <a:schemeClr val="tx1">
                    <a:lumMod val="95000"/>
                    <a:lumOff val="5000"/>
                  </a:schemeClr>
                </a:solidFill>
                <a:latin typeface="+mj-lt"/>
              </a:rPr>
              <a:t> (Jan-Jun)</a:t>
            </a:r>
            <a:endParaRPr lang="en-US" sz="1100" b="1" dirty="0">
              <a:solidFill>
                <a:schemeClr val="tx1">
                  <a:lumMod val="95000"/>
                  <a:lumOff val="5000"/>
                </a:schemeClr>
              </a:solidFill>
              <a:latin typeface="+mj-lt"/>
            </a:endParaRPr>
          </a:p>
        </p:txBody>
      </p:sp>
      <p:graphicFrame>
        <p:nvGraphicFramePr>
          <p:cNvPr id="10" name="Content Placeholder 62"/>
          <p:cNvGraphicFramePr>
            <a:graphicFrameLocks/>
          </p:cNvGraphicFramePr>
          <p:nvPr>
            <p:extLst>
              <p:ext uri="{D42A27DB-BD31-4B8C-83A1-F6EECF244321}">
                <p14:modId xmlns:p14="http://schemas.microsoft.com/office/powerpoint/2010/main" val="2041227939"/>
              </p:ext>
            </p:extLst>
          </p:nvPr>
        </p:nvGraphicFramePr>
        <p:xfrm>
          <a:off x="498304" y="1968129"/>
          <a:ext cx="3896582" cy="40333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8970" y="2071881"/>
            <a:ext cx="637354" cy="276999"/>
          </a:xfrm>
          <a:prstGeom prst="rect">
            <a:avLst/>
          </a:prstGeom>
          <a:noFill/>
        </p:spPr>
        <p:txBody>
          <a:bodyPr wrap="none" lIns="0" rtlCol="0">
            <a:spAutoFit/>
          </a:bodyPr>
          <a:lstStyle/>
          <a:p>
            <a:r>
              <a:rPr lang="nb-NO" sz="1200" dirty="0" err="1" smtClean="0"/>
              <a:t>Kilotons</a:t>
            </a:r>
            <a:endParaRPr lang="en-US" sz="1200" dirty="0"/>
          </a:p>
        </p:txBody>
      </p:sp>
      <p:sp>
        <p:nvSpPr>
          <p:cNvPr id="13" name="Rectangle 7"/>
          <p:cNvSpPr>
            <a:spLocks noChangeArrowheads="1"/>
          </p:cNvSpPr>
          <p:nvPr/>
        </p:nvSpPr>
        <p:spPr bwMode="gray">
          <a:xfrm>
            <a:off x="4716016" y="1530836"/>
            <a:ext cx="3888432" cy="241980"/>
          </a:xfrm>
          <a:prstGeom prst="rect">
            <a:avLst/>
          </a:prstGeom>
          <a:solidFill>
            <a:schemeClr val="bg1"/>
          </a:solidFill>
          <a:ln w="9525" algn="ctr">
            <a:noFill/>
            <a:miter lim="800000"/>
            <a:headEnd type="none" w="lg" len="lg"/>
            <a:tailEnd type="none" w="lg" len="lg"/>
          </a:ln>
          <a:effectLst>
            <a:outerShdw dist="25400" dir="5400000" algn="ctr" rotWithShape="0">
              <a:schemeClr val="accent2">
                <a:lumMod val="75000"/>
              </a:schemeClr>
            </a:outerShdw>
          </a:effectLst>
        </p:spPr>
        <p:txBody>
          <a:bodyPr wrap="square" lIns="36000" tIns="36000" rIns="36000" bIns="36000" anchor="b">
            <a:spAutoFit/>
          </a:bodyPr>
          <a:lstStyle/>
          <a:p>
            <a:pPr algn="ctr"/>
            <a:r>
              <a:rPr lang="en-US" sz="1100" b="1" dirty="0" err="1" smtClean="0">
                <a:solidFill>
                  <a:schemeClr val="tx1">
                    <a:lumMod val="95000"/>
                    <a:lumOff val="5000"/>
                  </a:schemeClr>
                </a:solidFill>
                <a:latin typeface="+mj-lt"/>
              </a:rPr>
              <a:t>Egy</a:t>
            </a:r>
            <a:r>
              <a:rPr lang="hu-HU" sz="1100" b="1" dirty="0" err="1" smtClean="0">
                <a:solidFill>
                  <a:schemeClr val="tx1">
                    <a:lumMod val="95000"/>
                    <a:lumOff val="5000"/>
                  </a:schemeClr>
                </a:solidFill>
                <a:latin typeface="+mj-lt"/>
              </a:rPr>
              <a:t>iptomi</a:t>
            </a:r>
            <a:r>
              <a:rPr lang="hu-HU" sz="1100" b="1" dirty="0" smtClean="0">
                <a:solidFill>
                  <a:schemeClr val="tx1">
                    <a:lumMod val="95000"/>
                    <a:lumOff val="5000"/>
                  </a:schemeClr>
                </a:solidFill>
                <a:latin typeface="+mj-lt"/>
              </a:rPr>
              <a:t> karbamid export</a:t>
            </a:r>
            <a:r>
              <a:rPr lang="en-US" sz="1100" b="1" dirty="0" smtClean="0">
                <a:solidFill>
                  <a:schemeClr val="tx1">
                    <a:lumMod val="95000"/>
                    <a:lumOff val="5000"/>
                  </a:schemeClr>
                </a:solidFill>
                <a:latin typeface="+mj-lt"/>
              </a:rPr>
              <a:t> (Jan-Jun</a:t>
            </a:r>
            <a:r>
              <a:rPr lang="en-US" sz="1100" b="1" dirty="0" smtClean="0">
                <a:solidFill>
                  <a:schemeClr val="tx1">
                    <a:lumMod val="95000"/>
                    <a:lumOff val="5000"/>
                  </a:schemeClr>
                </a:solidFill>
              </a:rPr>
              <a:t>)</a:t>
            </a:r>
            <a:endParaRPr lang="en-GB" sz="1100" baseline="30000" dirty="0">
              <a:latin typeface="+mj-lt"/>
            </a:endParaRPr>
          </a:p>
        </p:txBody>
      </p:sp>
      <p:sp>
        <p:nvSpPr>
          <p:cNvPr id="15" name="TextBox 14"/>
          <p:cNvSpPr txBox="1"/>
          <p:nvPr/>
        </p:nvSpPr>
        <p:spPr>
          <a:xfrm>
            <a:off x="4644008" y="2071880"/>
            <a:ext cx="637354" cy="276999"/>
          </a:xfrm>
          <a:prstGeom prst="rect">
            <a:avLst/>
          </a:prstGeom>
          <a:noFill/>
        </p:spPr>
        <p:txBody>
          <a:bodyPr wrap="none" lIns="0" rtlCol="0">
            <a:spAutoFit/>
          </a:bodyPr>
          <a:lstStyle/>
          <a:p>
            <a:r>
              <a:rPr lang="nb-NO" sz="1200" dirty="0" smtClean="0"/>
              <a:t>Kilotons</a:t>
            </a:r>
            <a:endParaRPr lang="en-US" sz="1200" dirty="0"/>
          </a:p>
        </p:txBody>
      </p:sp>
      <p:sp>
        <p:nvSpPr>
          <p:cNvPr id="9" name="Text Box 7"/>
          <p:cNvSpPr txBox="1">
            <a:spLocks noChangeArrowheads="1"/>
          </p:cNvSpPr>
          <p:nvPr/>
        </p:nvSpPr>
        <p:spPr bwMode="auto">
          <a:xfrm>
            <a:off x="585312" y="5877272"/>
            <a:ext cx="785005" cy="248402"/>
          </a:xfrm>
          <a:prstGeom prst="rect">
            <a:avLst/>
          </a:prstGeom>
          <a:noFill/>
          <a:ln w="9525">
            <a:noFill/>
            <a:miter lim="800000"/>
            <a:headEnd/>
            <a:tailEnd/>
          </a:ln>
          <a:effectLst/>
        </p:spPr>
        <p:txBody>
          <a:bodyPr wrap="none" lIns="72000" tIns="46800" rIns="72000" bIns="46800">
            <a:spAutoFit/>
          </a:bodyPr>
          <a:lstStyle/>
          <a:p>
            <a:pPr algn="l"/>
            <a:r>
              <a:rPr lang="hu-HU" sz="1000" i="1" dirty="0" smtClean="0"/>
              <a:t>Forrás</a:t>
            </a:r>
            <a:r>
              <a:rPr lang="nb-NO" sz="1000" b="0" i="1" dirty="0" smtClean="0"/>
              <a:t>: </a:t>
            </a:r>
            <a:r>
              <a:rPr lang="nb-NO" sz="1000" i="1" dirty="0" smtClean="0"/>
              <a:t>IFA</a:t>
            </a:r>
            <a:endParaRPr lang="en-GB" sz="1000" b="0" i="1" dirty="0"/>
          </a:p>
        </p:txBody>
      </p:sp>
      <p:graphicFrame>
        <p:nvGraphicFramePr>
          <p:cNvPr id="17" name="Content Placeholder 62"/>
          <p:cNvGraphicFramePr>
            <a:graphicFrameLocks/>
          </p:cNvGraphicFramePr>
          <p:nvPr>
            <p:extLst>
              <p:ext uri="{D42A27DB-BD31-4B8C-83A1-F6EECF244321}">
                <p14:modId xmlns:p14="http://schemas.microsoft.com/office/powerpoint/2010/main" val="2489924590"/>
              </p:ext>
            </p:extLst>
          </p:nvPr>
        </p:nvGraphicFramePr>
        <p:xfrm>
          <a:off x="4644008" y="1983322"/>
          <a:ext cx="3896582" cy="4033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687947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dirty="0" smtClean="0"/>
              <a:t>Ammónia export Egyiptomból és Ukrajnából</a:t>
            </a:r>
            <a:r>
              <a:rPr lang="de-DE" dirty="0" smtClean="0"/>
              <a:t>- </a:t>
            </a:r>
            <a:r>
              <a:rPr lang="de-DE" dirty="0" err="1" smtClean="0"/>
              <a:t>Janu</a:t>
            </a:r>
            <a:r>
              <a:rPr lang="hu-HU" dirty="0" smtClean="0"/>
              <a:t>ár</a:t>
            </a:r>
            <a:r>
              <a:rPr lang="de-DE" dirty="0" smtClean="0"/>
              <a:t> – S</a:t>
            </a:r>
            <a:r>
              <a:rPr lang="hu-HU" dirty="0" err="1" smtClean="0"/>
              <a:t>zeptember</a:t>
            </a:r>
            <a:r>
              <a:rPr lang="hu-HU" dirty="0"/>
              <a:t> </a:t>
            </a:r>
            <a:r>
              <a:rPr lang="hu-HU" dirty="0" smtClean="0"/>
              <a:t>(</a:t>
            </a:r>
            <a:r>
              <a:rPr lang="de-DE" dirty="0" smtClean="0"/>
              <a:t>mill. </a:t>
            </a:r>
            <a:r>
              <a:rPr lang="hu-HU" dirty="0" smtClean="0"/>
              <a:t>t)</a:t>
            </a:r>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264696" cy="438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4"/>
          <p:cNvSpPr txBox="1">
            <a:spLocks noChangeArrowheads="1"/>
          </p:cNvSpPr>
          <p:nvPr/>
        </p:nvSpPr>
        <p:spPr bwMode="auto">
          <a:xfrm>
            <a:off x="885141" y="5676616"/>
            <a:ext cx="2519363" cy="214312"/>
          </a:xfrm>
          <a:prstGeom prst="rect">
            <a:avLst/>
          </a:prstGeom>
          <a:noFill/>
          <a:ln w="9525">
            <a:noFill/>
            <a:miter lim="800000"/>
            <a:headEnd/>
            <a:tailEnd/>
          </a:ln>
          <a:effectLst/>
        </p:spPr>
        <p:txBody>
          <a:bodyPr>
            <a:spAutoFit/>
          </a:bodyPr>
          <a:lstStyle/>
          <a:p>
            <a:pPr>
              <a:spcBef>
                <a:spcPct val="50000"/>
              </a:spcBef>
              <a:defRPr/>
            </a:pPr>
            <a:r>
              <a:rPr lang="hu-HU" sz="800" i="1" dirty="0" smtClean="0"/>
              <a:t>Forrás</a:t>
            </a:r>
            <a:r>
              <a:rPr lang="de-DE" sz="800" i="1" dirty="0" smtClean="0"/>
              <a:t>: </a:t>
            </a:r>
            <a:r>
              <a:rPr lang="de-DE" sz="800" i="1" kern="0" dirty="0" smtClean="0"/>
              <a:t>IFA </a:t>
            </a:r>
            <a:r>
              <a:rPr lang="de-DE" sz="800" i="1" kern="0" dirty="0" err="1" smtClean="0"/>
              <a:t>PITCom</a:t>
            </a:r>
            <a:r>
              <a:rPr lang="de-DE" sz="800" i="1" kern="0" dirty="0" smtClean="0"/>
              <a:t>, 2014</a:t>
            </a:r>
            <a:endParaRPr lang="de-DE" sz="800" i="1" dirty="0"/>
          </a:p>
        </p:txBody>
      </p:sp>
    </p:spTree>
    <p:extLst>
      <p:ext uri="{BB962C8B-B14F-4D97-AF65-F5344CB8AC3E}">
        <p14:creationId xmlns:p14="http://schemas.microsoft.com/office/powerpoint/2010/main" val="322548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4438"/>
            <a:ext cx="8077200" cy="4786312"/>
          </a:xfrm>
        </p:spPr>
        <p:txBody>
          <a:bodyPr/>
          <a:lstStyle/>
          <a:p>
            <a:pPr>
              <a:defRPr/>
            </a:pPr>
            <a:r>
              <a:rPr lang="hu-HU" b="1" dirty="0" smtClean="0"/>
              <a:t>Pld. </a:t>
            </a:r>
            <a:r>
              <a:rPr lang="de-DE" b="1" dirty="0" smtClean="0"/>
              <a:t> </a:t>
            </a:r>
            <a:r>
              <a:rPr lang="de-DE" b="1" dirty="0" err="1" smtClean="0"/>
              <a:t>Azomures</a:t>
            </a:r>
            <a:r>
              <a:rPr lang="de-DE" b="1" dirty="0" smtClean="0"/>
              <a:t> (Rom</a:t>
            </a:r>
            <a:r>
              <a:rPr lang="hu-HU" b="1" dirty="0" err="1" smtClean="0"/>
              <a:t>ánia</a:t>
            </a:r>
            <a:r>
              <a:rPr lang="de-DE" b="1" dirty="0" smtClean="0"/>
              <a:t>)</a:t>
            </a:r>
          </a:p>
          <a:p>
            <a:pPr lvl="1">
              <a:defRPr/>
            </a:pPr>
            <a:r>
              <a:rPr lang="hu-HU" b="1" dirty="0" smtClean="0"/>
              <a:t>Régi stratégia</a:t>
            </a:r>
            <a:endParaRPr lang="de-DE" b="1" dirty="0" smtClean="0"/>
          </a:p>
          <a:p>
            <a:pPr lvl="2">
              <a:defRPr/>
            </a:pPr>
            <a:r>
              <a:rPr lang="hu-HU" dirty="0" smtClean="0"/>
              <a:t>Export orientáció</a:t>
            </a:r>
            <a:r>
              <a:rPr lang="de-DE" dirty="0" smtClean="0"/>
              <a:t> (70%), </a:t>
            </a:r>
            <a:r>
              <a:rPr lang="hu-HU" dirty="0" smtClean="0"/>
              <a:t>kevesebb belföldi értékesítés</a:t>
            </a:r>
            <a:r>
              <a:rPr lang="de-DE" dirty="0" smtClean="0"/>
              <a:t> (30 %)</a:t>
            </a:r>
          </a:p>
          <a:p>
            <a:pPr lvl="1">
              <a:defRPr/>
            </a:pPr>
            <a:endParaRPr lang="de-DE" dirty="0" smtClean="0"/>
          </a:p>
          <a:p>
            <a:pPr lvl="1">
              <a:defRPr/>
            </a:pPr>
            <a:r>
              <a:rPr lang="hu-HU" b="1" dirty="0" smtClean="0"/>
              <a:t>Új stratégia</a:t>
            </a:r>
            <a:r>
              <a:rPr lang="de-DE" b="1" dirty="0" smtClean="0"/>
              <a:t> (</a:t>
            </a:r>
            <a:r>
              <a:rPr lang="de-DE" b="1" dirty="0" err="1" smtClean="0"/>
              <a:t>Ameropa</a:t>
            </a:r>
            <a:r>
              <a:rPr lang="hu-HU" b="1" dirty="0" smtClean="0"/>
              <a:t> akvizíciót követően</a:t>
            </a:r>
            <a:r>
              <a:rPr lang="de-DE" b="1" dirty="0" smtClean="0"/>
              <a:t>)</a:t>
            </a:r>
          </a:p>
          <a:p>
            <a:pPr lvl="2">
              <a:defRPr/>
            </a:pPr>
            <a:r>
              <a:rPr lang="hu-HU" dirty="0" smtClean="0"/>
              <a:t>A belföldi értékesítés jelentős emelkedése</a:t>
            </a:r>
            <a:r>
              <a:rPr lang="de-DE" dirty="0" smtClean="0"/>
              <a:t> </a:t>
            </a:r>
            <a:r>
              <a:rPr lang="hu-HU" dirty="0" smtClean="0"/>
              <a:t> (</a:t>
            </a:r>
            <a:r>
              <a:rPr lang="de-DE" dirty="0" smtClean="0"/>
              <a:t>60 - 70 %</a:t>
            </a:r>
            <a:r>
              <a:rPr lang="hu-HU" dirty="0" smtClean="0"/>
              <a:t>)</a:t>
            </a:r>
            <a:endParaRPr lang="de-DE" dirty="0" smtClean="0"/>
          </a:p>
          <a:p>
            <a:pPr lvl="2">
              <a:defRPr/>
            </a:pPr>
            <a:r>
              <a:rPr lang="hu-HU" dirty="0" smtClean="0"/>
              <a:t>A belföldi termékkínálat bővítése </a:t>
            </a:r>
            <a:r>
              <a:rPr lang="de-DE" dirty="0" smtClean="0"/>
              <a:t>(</a:t>
            </a:r>
            <a:r>
              <a:rPr lang="hu-HU" dirty="0" smtClean="0"/>
              <a:t>kén, mikroelemek</a:t>
            </a:r>
            <a:r>
              <a:rPr lang="de-DE" dirty="0" smtClean="0"/>
              <a:t>)</a:t>
            </a:r>
          </a:p>
          <a:p>
            <a:pPr lvl="1">
              <a:defRPr/>
            </a:pPr>
            <a:endParaRPr lang="de-DE" dirty="0" smtClean="0"/>
          </a:p>
          <a:p>
            <a:pPr lvl="1">
              <a:defRPr/>
            </a:pPr>
            <a:r>
              <a:rPr lang="hu-HU" b="1" dirty="0" smtClean="0"/>
              <a:t>Ok</a:t>
            </a:r>
            <a:r>
              <a:rPr lang="de-DE" b="1" dirty="0" smtClean="0"/>
              <a:t>:</a:t>
            </a:r>
            <a:r>
              <a:rPr lang="de-DE" dirty="0" smtClean="0"/>
              <a:t> </a:t>
            </a:r>
            <a:r>
              <a:rPr lang="hu-HU" dirty="0" smtClean="0"/>
              <a:t>A román mezőgazdaság komoly potenciálja</a:t>
            </a:r>
            <a:endParaRPr lang="de-DE" dirty="0" smtClean="0"/>
          </a:p>
          <a:p>
            <a:pPr lvl="2">
              <a:defRPr/>
            </a:pPr>
            <a:endParaRPr lang="de-DE" dirty="0" smtClean="0"/>
          </a:p>
          <a:p>
            <a:pPr lvl="1">
              <a:defRPr/>
            </a:pPr>
            <a:endParaRPr lang="de-DE" dirty="0" smtClean="0"/>
          </a:p>
          <a:p>
            <a:pPr>
              <a:defRPr/>
            </a:pPr>
            <a:endParaRPr lang="de-DE" dirty="0"/>
          </a:p>
        </p:txBody>
      </p:sp>
      <p:sp>
        <p:nvSpPr>
          <p:cNvPr id="4" name="Title 2"/>
          <p:cNvSpPr txBox="1">
            <a:spLocks/>
          </p:cNvSpPr>
          <p:nvPr/>
        </p:nvSpPr>
        <p:spPr bwMode="auto">
          <a:xfrm>
            <a:off x="535549" y="231119"/>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Dél-kelet Európai műtrágyagyártók megváltozott stratégiája</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769257054"/>
              </p:ext>
            </p:extLst>
          </p:nvPr>
        </p:nvGraphicFramePr>
        <p:xfrm>
          <a:off x="539750" y="1341562"/>
          <a:ext cx="7942263" cy="50736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54"/>
          <p:cNvSpPr txBox="1">
            <a:spLocks noChangeArrowheads="1"/>
          </p:cNvSpPr>
          <p:nvPr/>
        </p:nvSpPr>
        <p:spPr bwMode="auto">
          <a:xfrm>
            <a:off x="6732240" y="2060848"/>
            <a:ext cx="1368152" cy="461665"/>
          </a:xfrm>
          <a:prstGeom prst="rect">
            <a:avLst/>
          </a:prstGeom>
          <a:noFill/>
          <a:ln w="9525">
            <a:noFill/>
            <a:miter lim="800000"/>
            <a:headEnd/>
            <a:tailEnd/>
          </a:ln>
        </p:spPr>
        <p:txBody>
          <a:bodyPr wrap="square">
            <a:spAutoFit/>
          </a:bodyPr>
          <a:lstStyle/>
          <a:p>
            <a:pPr>
              <a:spcBef>
                <a:spcPct val="50000"/>
              </a:spcBef>
            </a:pPr>
            <a:r>
              <a:rPr lang="hu-HU" sz="1200" b="1" dirty="0" smtClean="0">
                <a:solidFill>
                  <a:srgbClr val="C00000"/>
                </a:solidFill>
              </a:rPr>
              <a:t>Észak-Afrika</a:t>
            </a:r>
            <a:r>
              <a:rPr lang="de-DE" sz="1200" b="1" dirty="0" smtClean="0">
                <a:solidFill>
                  <a:srgbClr val="C00000"/>
                </a:solidFill>
              </a:rPr>
              <a:t/>
            </a:r>
            <a:br>
              <a:rPr lang="de-DE" sz="1200" b="1" dirty="0" smtClean="0">
                <a:solidFill>
                  <a:srgbClr val="C00000"/>
                </a:solidFill>
              </a:rPr>
            </a:br>
            <a:r>
              <a:rPr lang="de-DE" sz="1200" b="1" dirty="0" smtClean="0">
                <a:solidFill>
                  <a:srgbClr val="C00000"/>
                </a:solidFill>
              </a:rPr>
              <a:t>fob </a:t>
            </a:r>
            <a:r>
              <a:rPr lang="hu-HU" sz="1200" b="1" dirty="0" err="1" smtClean="0">
                <a:solidFill>
                  <a:srgbClr val="C00000"/>
                </a:solidFill>
              </a:rPr>
              <a:t>öml</a:t>
            </a:r>
            <a:r>
              <a:rPr lang="hu-HU" sz="1200" b="1" dirty="0" smtClean="0">
                <a:solidFill>
                  <a:srgbClr val="C00000"/>
                </a:solidFill>
              </a:rPr>
              <a:t>.</a:t>
            </a:r>
            <a:endParaRPr lang="de-DE" sz="1200" b="1" dirty="0">
              <a:solidFill>
                <a:srgbClr val="C00000"/>
              </a:solidFill>
            </a:endParaRPr>
          </a:p>
        </p:txBody>
      </p:sp>
      <p:sp>
        <p:nvSpPr>
          <p:cNvPr id="9" name="Text Box 54"/>
          <p:cNvSpPr txBox="1">
            <a:spLocks noChangeArrowheads="1"/>
          </p:cNvSpPr>
          <p:nvPr/>
        </p:nvSpPr>
        <p:spPr bwMode="auto">
          <a:xfrm>
            <a:off x="536701" y="1176551"/>
            <a:ext cx="854075" cy="307975"/>
          </a:xfrm>
          <a:prstGeom prst="rect">
            <a:avLst/>
          </a:prstGeom>
          <a:noFill/>
          <a:ln w="9525">
            <a:noFill/>
            <a:miter lim="800000"/>
            <a:headEnd/>
            <a:tailEnd/>
          </a:ln>
        </p:spPr>
        <p:txBody>
          <a:bodyPr>
            <a:spAutoFit/>
          </a:bodyPr>
          <a:lstStyle/>
          <a:p>
            <a:pPr>
              <a:spcBef>
                <a:spcPct val="50000"/>
              </a:spcBef>
            </a:pPr>
            <a:r>
              <a:rPr lang="de-DE" sz="1400" dirty="0"/>
              <a:t>USD / t</a:t>
            </a:r>
          </a:p>
        </p:txBody>
      </p:sp>
      <p:sp>
        <p:nvSpPr>
          <p:cNvPr id="10" name="Text Box 54"/>
          <p:cNvSpPr txBox="1">
            <a:spLocks noChangeArrowheads="1"/>
          </p:cNvSpPr>
          <p:nvPr/>
        </p:nvSpPr>
        <p:spPr bwMode="auto">
          <a:xfrm>
            <a:off x="6732240" y="3625788"/>
            <a:ext cx="1368152" cy="523220"/>
          </a:xfrm>
          <a:prstGeom prst="rect">
            <a:avLst/>
          </a:prstGeom>
          <a:noFill/>
          <a:ln w="9525">
            <a:noFill/>
            <a:miter lim="800000"/>
            <a:headEnd/>
            <a:tailEnd/>
          </a:ln>
        </p:spPr>
        <p:txBody>
          <a:bodyPr wrap="square">
            <a:spAutoFit/>
          </a:bodyPr>
          <a:lstStyle/>
          <a:p>
            <a:pPr>
              <a:spcBef>
                <a:spcPct val="50000"/>
              </a:spcBef>
            </a:pPr>
            <a:r>
              <a:rPr lang="de-DE" sz="1400" b="1" dirty="0" smtClean="0">
                <a:solidFill>
                  <a:srgbClr val="FFC000"/>
                </a:solidFill>
              </a:rPr>
              <a:t>US </a:t>
            </a:r>
            <a:r>
              <a:rPr lang="de-DE" sz="1400" b="1" dirty="0" err="1" smtClean="0">
                <a:solidFill>
                  <a:srgbClr val="FFC000"/>
                </a:solidFill>
              </a:rPr>
              <a:t>Gulf</a:t>
            </a:r>
            <a:r>
              <a:rPr lang="de-DE" sz="1400" b="1" dirty="0" smtClean="0">
                <a:solidFill>
                  <a:srgbClr val="FFC000"/>
                </a:solidFill>
              </a:rPr>
              <a:t/>
            </a:r>
            <a:br>
              <a:rPr lang="de-DE" sz="1400" b="1" dirty="0" smtClean="0">
                <a:solidFill>
                  <a:srgbClr val="FFC000"/>
                </a:solidFill>
              </a:rPr>
            </a:br>
            <a:r>
              <a:rPr lang="de-DE" sz="1400" b="1" dirty="0" smtClean="0">
                <a:solidFill>
                  <a:srgbClr val="FFC000"/>
                </a:solidFill>
              </a:rPr>
              <a:t>fob </a:t>
            </a:r>
            <a:r>
              <a:rPr lang="hu-HU" sz="1400" b="1" dirty="0" err="1" smtClean="0">
                <a:solidFill>
                  <a:srgbClr val="FFC000"/>
                </a:solidFill>
              </a:rPr>
              <a:t>öml</a:t>
            </a:r>
            <a:r>
              <a:rPr lang="hu-HU" sz="1400" b="1" dirty="0" smtClean="0">
                <a:solidFill>
                  <a:srgbClr val="FFC000"/>
                </a:solidFill>
              </a:rPr>
              <a:t>.</a:t>
            </a:r>
            <a:endParaRPr lang="de-DE" sz="1400" b="1" dirty="0">
              <a:solidFill>
                <a:srgbClr val="FFC000"/>
              </a:solidFill>
            </a:endParaRPr>
          </a:p>
        </p:txBody>
      </p:sp>
      <p:sp>
        <p:nvSpPr>
          <p:cNvPr id="11" name="Title 2"/>
          <p:cNvSpPr txBox="1">
            <a:spLocks/>
          </p:cNvSpPr>
          <p:nvPr/>
        </p:nvSpPr>
        <p:spPr bwMode="auto">
          <a:xfrm>
            <a:off x="535549" y="231119"/>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de-DE" dirty="0" smtClean="0"/>
              <a:t>DAP </a:t>
            </a:r>
            <a:r>
              <a:rPr lang="hu-HU" dirty="0" smtClean="0"/>
              <a:t>árak változása</a:t>
            </a:r>
            <a:r>
              <a:rPr lang="de-DE" sz="4400" dirty="0"/>
              <a:t/>
            </a:r>
            <a:br>
              <a:rPr lang="de-DE" sz="4400" dirty="0"/>
            </a:br>
            <a:r>
              <a:rPr lang="de-DE" dirty="0"/>
              <a:t>- </a:t>
            </a:r>
            <a:r>
              <a:rPr lang="hu-HU" dirty="0" smtClean="0"/>
              <a:t>Észak-Afrika </a:t>
            </a:r>
            <a:r>
              <a:rPr lang="hu-HU" dirty="0" err="1" smtClean="0"/>
              <a:t>fob</a:t>
            </a:r>
            <a:r>
              <a:rPr lang="de-DE" dirty="0" smtClean="0"/>
              <a:t> </a:t>
            </a:r>
            <a:r>
              <a:rPr lang="hu-HU" dirty="0" smtClean="0"/>
              <a:t>(</a:t>
            </a:r>
            <a:r>
              <a:rPr lang="hu-HU" dirty="0" err="1" smtClean="0"/>
              <a:t>öml</a:t>
            </a:r>
            <a:r>
              <a:rPr lang="hu-HU" dirty="0" smtClean="0"/>
              <a:t>.)</a:t>
            </a:r>
            <a:r>
              <a:rPr lang="de-DE" dirty="0" smtClean="0"/>
              <a:t>; </a:t>
            </a:r>
            <a:r>
              <a:rPr lang="de-DE" dirty="0"/>
              <a:t>US </a:t>
            </a:r>
            <a:r>
              <a:rPr lang="de-DE" dirty="0" err="1"/>
              <a:t>Gulf</a:t>
            </a:r>
            <a:r>
              <a:rPr lang="de-DE" dirty="0"/>
              <a:t> fob </a:t>
            </a:r>
            <a:r>
              <a:rPr lang="hu-HU" dirty="0" smtClean="0"/>
              <a:t>(</a:t>
            </a:r>
            <a:r>
              <a:rPr lang="hu-HU" dirty="0" err="1" smtClean="0"/>
              <a:t>öml</a:t>
            </a:r>
            <a:r>
              <a:rPr lang="hu-HU" dirty="0" smtClean="0"/>
              <a:t>.)</a:t>
            </a:r>
            <a:endParaRPr lang="en-US" dirty="0"/>
          </a:p>
        </p:txBody>
      </p:sp>
      <p:sp>
        <p:nvSpPr>
          <p:cNvPr id="14" name="Text Box 4"/>
          <p:cNvSpPr txBox="1">
            <a:spLocks noChangeArrowheads="1"/>
          </p:cNvSpPr>
          <p:nvPr/>
        </p:nvSpPr>
        <p:spPr bwMode="auto">
          <a:xfrm>
            <a:off x="531995" y="5733256"/>
            <a:ext cx="2465469"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de-DE" sz="800" i="1" kern="0" dirty="0" err="1"/>
              <a:t>Fertilizer</a:t>
            </a:r>
            <a:r>
              <a:rPr lang="de-DE" sz="800" i="1" kern="0" dirty="0"/>
              <a:t> </a:t>
            </a:r>
            <a:r>
              <a:rPr lang="de-DE" sz="800" i="1" kern="0" dirty="0" err="1"/>
              <a:t>Week</a:t>
            </a:r>
            <a:r>
              <a:rPr lang="de-DE" sz="800" i="1" kern="0" dirty="0"/>
              <a:t>, </a:t>
            </a:r>
            <a:r>
              <a:rPr lang="de-DE" sz="800" i="1" kern="0" dirty="0" err="1"/>
              <a:t>Fertecon</a:t>
            </a:r>
            <a:r>
              <a:rPr lang="de-DE" sz="800" i="1" kern="0" dirty="0"/>
              <a:t>, The Market, FMB</a:t>
            </a:r>
            <a:endParaRPr lang="de-DE" sz="800" i="1"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solidFill>
                  <a:srgbClr val="FF0000"/>
                </a:solidFill>
              </a:rPr>
              <a:t>Hosszú-távú fejlődési irányok</a:t>
            </a:r>
            <a:endParaRPr lang="de-DE" dirty="0">
              <a:solidFill>
                <a:srgbClr val="FF0000"/>
              </a:solidFill>
            </a:endParaRPr>
          </a:p>
          <a:p>
            <a:pPr lvl="2">
              <a:defRPr/>
            </a:pPr>
            <a:r>
              <a:rPr lang="de-DE" dirty="0" err="1">
                <a:solidFill>
                  <a:srgbClr val="FF0000"/>
                </a:solidFill>
              </a:rPr>
              <a:t>Glob</a:t>
            </a:r>
            <a:r>
              <a:rPr lang="hu-HU" dirty="0" err="1">
                <a:solidFill>
                  <a:srgbClr val="FF0000"/>
                </a:solidFill>
              </a:rPr>
              <a:t>ális</a:t>
            </a:r>
            <a:r>
              <a:rPr lang="hu-HU" dirty="0">
                <a:solidFill>
                  <a:srgbClr val="FF0000"/>
                </a:solidFill>
              </a:rPr>
              <a:t> és regionális műtrágya felhasználás</a:t>
            </a:r>
            <a:endParaRPr lang="de-DE" dirty="0">
              <a:solidFill>
                <a:srgbClr val="FF0000"/>
              </a:solidFill>
            </a:endParaRPr>
          </a:p>
          <a:p>
            <a:pPr lvl="2">
              <a:defRPr/>
            </a:pPr>
            <a:r>
              <a:rPr lang="de-DE" dirty="0" err="1"/>
              <a:t>Nitrog</a:t>
            </a:r>
            <a:r>
              <a:rPr lang="hu-HU" dirty="0"/>
              <a:t>én </a:t>
            </a:r>
            <a:r>
              <a:rPr lang="hu-HU" dirty="0" smtClean="0"/>
              <a:t>felhasználás</a:t>
            </a:r>
            <a:endParaRPr lang="de-DE" dirty="0"/>
          </a:p>
          <a:p>
            <a:pPr lvl="1">
              <a:defRPr/>
            </a:pPr>
            <a:r>
              <a:rPr lang="hu-HU" dirty="0"/>
              <a:t>Aktuális fejlődési irányok</a:t>
            </a:r>
            <a:endParaRPr lang="de-DE" dirty="0"/>
          </a:p>
          <a:p>
            <a:pPr lvl="2">
              <a:defRPr/>
            </a:pPr>
            <a:r>
              <a:rPr lang="hu-HU" dirty="0"/>
              <a:t>Kereslet és kínálat</a:t>
            </a:r>
            <a:endParaRPr lang="de-DE" dirty="0"/>
          </a:p>
          <a:p>
            <a:pPr lvl="2">
              <a:defRPr/>
            </a:pPr>
            <a:r>
              <a:rPr lang="hu-HU" dirty="0"/>
              <a:t>Műtrágya árak</a:t>
            </a:r>
            <a:endParaRPr lang="de-DE" dirty="0"/>
          </a:p>
          <a:p>
            <a:pPr lvl="2">
              <a:defRPr/>
            </a:pPr>
            <a:r>
              <a:rPr lang="hu-HU" dirty="0"/>
              <a:t>Termelői árak/ gabona árak</a:t>
            </a:r>
            <a:endParaRPr lang="de-DE" dirty="0"/>
          </a:p>
          <a:p>
            <a:pPr lvl="2">
              <a:defRPr/>
            </a:pPr>
            <a:r>
              <a:rPr lang="hu-HU" dirty="0"/>
              <a:t>Konklúzió</a:t>
            </a:r>
            <a:endParaRPr lang="de-DE" dirty="0"/>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2082725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3921278583"/>
              </p:ext>
            </p:extLst>
          </p:nvPr>
        </p:nvGraphicFramePr>
        <p:xfrm>
          <a:off x="539750" y="1412776"/>
          <a:ext cx="7942263" cy="507365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4"/>
          <p:cNvSpPr txBox="1">
            <a:spLocks noChangeArrowheads="1"/>
          </p:cNvSpPr>
          <p:nvPr/>
        </p:nvSpPr>
        <p:spPr bwMode="auto">
          <a:xfrm>
            <a:off x="4523029" y="4116157"/>
            <a:ext cx="2664296" cy="307777"/>
          </a:xfrm>
          <a:prstGeom prst="rect">
            <a:avLst/>
          </a:prstGeom>
          <a:solidFill>
            <a:schemeClr val="bg1"/>
          </a:solidFill>
          <a:ln w="9525">
            <a:noFill/>
            <a:miter lim="800000"/>
            <a:headEnd/>
            <a:tailEnd/>
          </a:ln>
        </p:spPr>
        <p:txBody>
          <a:bodyPr wrap="square">
            <a:spAutoFit/>
          </a:bodyPr>
          <a:lstStyle/>
          <a:p>
            <a:pPr>
              <a:spcBef>
                <a:spcPct val="50000"/>
              </a:spcBef>
            </a:pPr>
            <a:r>
              <a:rPr lang="de-DE" sz="1400" b="1" dirty="0" smtClean="0">
                <a:solidFill>
                  <a:srgbClr val="FFC000"/>
                </a:solidFill>
              </a:rPr>
              <a:t>West Europe fob </a:t>
            </a:r>
            <a:r>
              <a:rPr lang="hu-HU" sz="1400" b="1" dirty="0" err="1" smtClean="0">
                <a:solidFill>
                  <a:srgbClr val="FFC000"/>
                </a:solidFill>
              </a:rPr>
              <a:t>öml</a:t>
            </a:r>
            <a:r>
              <a:rPr lang="hu-HU" sz="1400" b="1" dirty="0" smtClean="0">
                <a:solidFill>
                  <a:srgbClr val="FFC000"/>
                </a:solidFill>
              </a:rPr>
              <a:t>.</a:t>
            </a:r>
            <a:endParaRPr lang="de-DE" sz="1400" b="1" dirty="0">
              <a:solidFill>
                <a:srgbClr val="FFC000"/>
              </a:solidFill>
            </a:endParaRPr>
          </a:p>
        </p:txBody>
      </p:sp>
      <p:sp>
        <p:nvSpPr>
          <p:cNvPr id="12" name="Text Box 54"/>
          <p:cNvSpPr txBox="1">
            <a:spLocks noChangeArrowheads="1"/>
          </p:cNvSpPr>
          <p:nvPr/>
        </p:nvSpPr>
        <p:spPr bwMode="auto">
          <a:xfrm>
            <a:off x="6300192" y="3121804"/>
            <a:ext cx="2016224" cy="307777"/>
          </a:xfrm>
          <a:prstGeom prst="rect">
            <a:avLst/>
          </a:prstGeom>
          <a:solidFill>
            <a:schemeClr val="bg1"/>
          </a:solidFill>
          <a:ln w="9525">
            <a:noFill/>
            <a:miter lim="800000"/>
            <a:headEnd/>
            <a:tailEnd/>
          </a:ln>
        </p:spPr>
        <p:txBody>
          <a:bodyPr wrap="square">
            <a:spAutoFit/>
          </a:bodyPr>
          <a:lstStyle/>
          <a:p>
            <a:pPr>
              <a:spcBef>
                <a:spcPct val="50000"/>
              </a:spcBef>
            </a:pPr>
            <a:r>
              <a:rPr lang="de-DE" sz="1400" b="1" dirty="0" smtClean="0">
                <a:solidFill>
                  <a:srgbClr val="C00000"/>
                </a:solidFill>
              </a:rPr>
              <a:t>Vancouver fob</a:t>
            </a:r>
            <a:r>
              <a:rPr lang="hu-HU" sz="1400" b="1" dirty="0" smtClean="0">
                <a:solidFill>
                  <a:srgbClr val="C00000"/>
                </a:solidFill>
              </a:rPr>
              <a:t> </a:t>
            </a:r>
            <a:r>
              <a:rPr lang="hu-HU" sz="1400" b="1" dirty="0" err="1" smtClean="0">
                <a:solidFill>
                  <a:srgbClr val="C00000"/>
                </a:solidFill>
              </a:rPr>
              <a:t>öml</a:t>
            </a:r>
            <a:r>
              <a:rPr lang="hu-HU" sz="1400" b="1" dirty="0" smtClean="0">
                <a:solidFill>
                  <a:srgbClr val="C00000"/>
                </a:solidFill>
              </a:rPr>
              <a:t>.</a:t>
            </a:r>
            <a:endParaRPr lang="de-DE" sz="1400" b="1" dirty="0">
              <a:solidFill>
                <a:srgbClr val="C00000"/>
              </a:solidFill>
            </a:endParaRPr>
          </a:p>
        </p:txBody>
      </p:sp>
      <p:sp>
        <p:nvSpPr>
          <p:cNvPr id="10" name="Text Box 54"/>
          <p:cNvSpPr txBox="1">
            <a:spLocks noChangeArrowheads="1"/>
          </p:cNvSpPr>
          <p:nvPr/>
        </p:nvSpPr>
        <p:spPr bwMode="auto">
          <a:xfrm>
            <a:off x="536700" y="1164293"/>
            <a:ext cx="935037" cy="307975"/>
          </a:xfrm>
          <a:prstGeom prst="rect">
            <a:avLst/>
          </a:prstGeom>
          <a:noFill/>
          <a:ln w="9525">
            <a:noFill/>
            <a:miter lim="800000"/>
            <a:headEnd/>
            <a:tailEnd/>
          </a:ln>
        </p:spPr>
        <p:txBody>
          <a:bodyPr>
            <a:spAutoFit/>
          </a:bodyPr>
          <a:lstStyle/>
          <a:p>
            <a:pPr>
              <a:spcBef>
                <a:spcPct val="50000"/>
              </a:spcBef>
            </a:pPr>
            <a:r>
              <a:rPr lang="de-DE" sz="1400" dirty="0"/>
              <a:t>USD / t</a:t>
            </a:r>
          </a:p>
        </p:txBody>
      </p:sp>
      <p:sp>
        <p:nvSpPr>
          <p:cNvPr id="15" name="Title 1"/>
          <p:cNvSpPr txBox="1">
            <a:spLocks/>
          </p:cNvSpPr>
          <p:nvPr/>
        </p:nvSpPr>
        <p:spPr bwMode="auto">
          <a:xfrm>
            <a:off x="527248"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Kálium árak változása</a:t>
            </a:r>
            <a:r>
              <a:rPr lang="de-DE" dirty="0" smtClean="0"/>
              <a:t> </a:t>
            </a:r>
            <a:r>
              <a:rPr lang="de-DE" dirty="0"/>
              <a:t>(MOP) </a:t>
            </a:r>
            <a:r>
              <a:rPr lang="de-DE" sz="4000" dirty="0"/>
              <a:t/>
            </a:r>
            <a:br>
              <a:rPr lang="de-DE" sz="4000" dirty="0"/>
            </a:br>
            <a:r>
              <a:rPr lang="de-DE" sz="2200" dirty="0"/>
              <a:t>- Vancouver, </a:t>
            </a:r>
            <a:r>
              <a:rPr lang="de-DE" sz="2200" dirty="0" smtClean="0"/>
              <a:t>fob</a:t>
            </a:r>
            <a:r>
              <a:rPr lang="hu-HU" sz="2200" dirty="0" smtClean="0"/>
              <a:t>, </a:t>
            </a:r>
            <a:r>
              <a:rPr lang="hu-HU" sz="2200" dirty="0" err="1" smtClean="0"/>
              <a:t>öml</a:t>
            </a:r>
            <a:r>
              <a:rPr lang="hu-HU" sz="2200" dirty="0" smtClean="0"/>
              <a:t>.</a:t>
            </a:r>
            <a:r>
              <a:rPr lang="de-DE" sz="2200" dirty="0" smtClean="0"/>
              <a:t>; </a:t>
            </a:r>
            <a:r>
              <a:rPr lang="hu-HU" sz="2200" dirty="0" smtClean="0"/>
              <a:t>Nyugat-Európa,</a:t>
            </a:r>
            <a:r>
              <a:rPr lang="de-DE" sz="2200" dirty="0" smtClean="0"/>
              <a:t> fob</a:t>
            </a:r>
            <a:r>
              <a:rPr lang="hu-HU" sz="2200" dirty="0" smtClean="0"/>
              <a:t>, </a:t>
            </a:r>
            <a:r>
              <a:rPr lang="hu-HU" sz="2200" dirty="0" err="1" smtClean="0"/>
              <a:t>öml</a:t>
            </a:r>
            <a:r>
              <a:rPr lang="hu-HU" sz="2200" dirty="0" smtClean="0"/>
              <a:t>.</a:t>
            </a:r>
            <a:endParaRPr lang="en-US" sz="2200" dirty="0"/>
          </a:p>
        </p:txBody>
      </p:sp>
      <p:sp>
        <p:nvSpPr>
          <p:cNvPr id="11" name="Text Box 4"/>
          <p:cNvSpPr txBox="1">
            <a:spLocks noChangeArrowheads="1"/>
          </p:cNvSpPr>
          <p:nvPr/>
        </p:nvSpPr>
        <p:spPr bwMode="auto">
          <a:xfrm>
            <a:off x="531995" y="5733256"/>
            <a:ext cx="2465469"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de-DE" sz="800" i="1" kern="0" dirty="0" err="1"/>
              <a:t>Fertilizer</a:t>
            </a:r>
            <a:r>
              <a:rPr lang="de-DE" sz="800" i="1" kern="0" dirty="0"/>
              <a:t> </a:t>
            </a:r>
            <a:r>
              <a:rPr lang="de-DE" sz="800" i="1" kern="0" dirty="0" err="1"/>
              <a:t>Week</a:t>
            </a:r>
            <a:r>
              <a:rPr lang="de-DE" sz="800" i="1" kern="0" dirty="0"/>
              <a:t>, </a:t>
            </a:r>
            <a:r>
              <a:rPr lang="de-DE" sz="800" i="1" kern="0" dirty="0" err="1"/>
              <a:t>Fertecon</a:t>
            </a:r>
            <a:r>
              <a:rPr lang="de-DE" sz="800" i="1" kern="0" dirty="0"/>
              <a:t>, The Market, FMB</a:t>
            </a:r>
            <a:endParaRPr lang="de-DE" sz="800" i="1"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rgbClr val="FF0000"/>
                </a:solidFill>
              </a:rPr>
              <a:t>Aktuális fejlődési irányok</a:t>
            </a:r>
            <a:endParaRPr lang="de-DE" dirty="0">
              <a:solidFill>
                <a:srgbClr val="FF0000"/>
              </a:solidFill>
            </a:endParaRPr>
          </a:p>
          <a:p>
            <a:pPr lvl="2">
              <a:defRPr/>
            </a:pPr>
            <a:r>
              <a:rPr lang="hu-HU" dirty="0">
                <a:solidFill>
                  <a:schemeClr val="tx1"/>
                </a:solidFill>
              </a:rPr>
              <a:t>Kereslet és kínálat</a:t>
            </a:r>
            <a:endParaRPr lang="de-DE" dirty="0">
              <a:solidFill>
                <a:schemeClr val="tx1"/>
              </a:solidFill>
            </a:endParaRPr>
          </a:p>
          <a:p>
            <a:pPr lvl="2">
              <a:defRPr/>
            </a:pPr>
            <a:r>
              <a:rPr lang="hu-HU" dirty="0">
                <a:solidFill>
                  <a:schemeClr val="tx1"/>
                </a:solidFill>
              </a:rPr>
              <a:t>Műtrágya árak</a:t>
            </a:r>
            <a:endParaRPr lang="de-DE" dirty="0">
              <a:solidFill>
                <a:schemeClr val="tx1"/>
              </a:solidFill>
            </a:endParaRPr>
          </a:p>
          <a:p>
            <a:pPr lvl="2">
              <a:defRPr/>
            </a:pPr>
            <a:r>
              <a:rPr lang="hu-HU" dirty="0">
                <a:solidFill>
                  <a:srgbClr val="FF0000"/>
                </a:solidFill>
              </a:rPr>
              <a:t>Termelői árak/ gabona árak</a:t>
            </a:r>
            <a:endParaRPr lang="de-DE" dirty="0">
              <a:solidFill>
                <a:srgbClr val="FF0000"/>
              </a:solidFill>
            </a:endParaRPr>
          </a:p>
          <a:p>
            <a:pPr lvl="2">
              <a:defRPr/>
            </a:pPr>
            <a:r>
              <a:rPr lang="hu-HU" dirty="0"/>
              <a:t>Konklúzió</a:t>
            </a:r>
            <a:endParaRPr lang="de-DE" dirty="0"/>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541824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41479196"/>
              </p:ext>
            </p:extLst>
          </p:nvPr>
        </p:nvGraphicFramePr>
        <p:xfrm>
          <a:off x="533400" y="1214438"/>
          <a:ext cx="8077200"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4530" y="1197623"/>
            <a:ext cx="1038618" cy="276999"/>
          </a:xfrm>
          <a:prstGeom prst="rect">
            <a:avLst/>
          </a:prstGeom>
          <a:noFill/>
        </p:spPr>
        <p:txBody>
          <a:bodyPr wrap="none" rtlCol="0">
            <a:spAutoFit/>
          </a:bodyPr>
          <a:lstStyle/>
          <a:p>
            <a:r>
              <a:rPr lang="de-DE" sz="1200" dirty="0" smtClean="0"/>
              <a:t>FAO </a:t>
            </a:r>
            <a:r>
              <a:rPr lang="hu-HU" sz="1200" dirty="0" smtClean="0"/>
              <a:t>árindex</a:t>
            </a:r>
            <a:endParaRPr lang="en-US" sz="1200" dirty="0"/>
          </a:p>
        </p:txBody>
      </p:sp>
      <p:sp>
        <p:nvSpPr>
          <p:cNvPr id="6" name="Title 7"/>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baseline="0">
                <a:solidFill>
                  <a:schemeClr val="accent6"/>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A gabona és élelmiszerek árindexe csökken, de egy magas árszinten</a:t>
            </a:r>
            <a:endParaRPr lang="en-US" dirty="0"/>
          </a:p>
        </p:txBody>
      </p:sp>
      <p:sp>
        <p:nvSpPr>
          <p:cNvPr id="10" name="Text Box 4"/>
          <p:cNvSpPr txBox="1">
            <a:spLocks noChangeArrowheads="1"/>
          </p:cNvSpPr>
          <p:nvPr/>
        </p:nvSpPr>
        <p:spPr bwMode="auto">
          <a:xfrm>
            <a:off x="531995" y="5733256"/>
            <a:ext cx="674915"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FAO</a:t>
            </a:r>
            <a:endParaRPr lang="en-GB" sz="800" b="0" i="1" dirty="0"/>
          </a:p>
        </p:txBody>
      </p:sp>
      <p:sp>
        <p:nvSpPr>
          <p:cNvPr id="9" name="TextBox 8"/>
          <p:cNvSpPr txBox="1"/>
          <p:nvPr/>
        </p:nvSpPr>
        <p:spPr>
          <a:xfrm>
            <a:off x="7976550" y="5266379"/>
            <a:ext cx="737702" cy="276999"/>
          </a:xfrm>
          <a:prstGeom prst="rect">
            <a:avLst/>
          </a:prstGeom>
          <a:noFill/>
        </p:spPr>
        <p:txBody>
          <a:bodyPr wrap="none" rtlCol="0">
            <a:spAutoFit/>
          </a:bodyPr>
          <a:lstStyle/>
          <a:p>
            <a:r>
              <a:rPr lang="de-DE" sz="1200" dirty="0" smtClean="0"/>
              <a:t>12/2014</a:t>
            </a:r>
            <a:endParaRPr lang="en-US" sz="1200" dirty="0"/>
          </a:p>
        </p:txBody>
      </p:sp>
    </p:spTree>
    <p:extLst>
      <p:ext uri="{BB962C8B-B14F-4D97-AF65-F5344CB8AC3E}">
        <p14:creationId xmlns:p14="http://schemas.microsoft.com/office/powerpoint/2010/main" val="2638077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5137" y="1340768"/>
            <a:ext cx="8499351" cy="4393806"/>
            <a:chOff x="465137" y="1340768"/>
            <a:chExt cx="8499351" cy="4393806"/>
          </a:xfrm>
        </p:grpSpPr>
        <p:graphicFrame>
          <p:nvGraphicFramePr>
            <p:cNvPr id="13" name="Object 3"/>
            <p:cNvGraphicFramePr>
              <a:graphicFrameLocks/>
            </p:cNvGraphicFramePr>
            <p:nvPr>
              <p:extLst>
                <p:ext uri="{D42A27DB-BD31-4B8C-83A1-F6EECF244321}">
                  <p14:modId xmlns:p14="http://schemas.microsoft.com/office/powerpoint/2010/main" val="1509232442"/>
                </p:ext>
              </p:extLst>
            </p:nvPr>
          </p:nvGraphicFramePr>
          <p:xfrm>
            <a:off x="465137" y="1700808"/>
            <a:ext cx="3960000" cy="403244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0"/>
            <p:cNvSpPr txBox="1">
              <a:spLocks/>
            </p:cNvSpPr>
            <p:nvPr/>
          </p:nvSpPr>
          <p:spPr>
            <a:xfrm>
              <a:off x="685800" y="1367756"/>
              <a:ext cx="4040188" cy="293687"/>
            </a:xfrm>
            <a:prstGeom prst="rect">
              <a:avLst/>
            </a:prstGeom>
          </p:spPr>
          <p:txBody>
            <a:bodyPr anchor="b"/>
            <a:lstStyle/>
            <a:p>
              <a:pPr marL="342900" indent="-342900" algn="ctr">
                <a:spcBef>
                  <a:spcPct val="25000"/>
                </a:spcBef>
                <a:buClr>
                  <a:schemeClr val="tx1"/>
                </a:buClr>
                <a:buSzPct val="75000"/>
                <a:defRPr/>
              </a:pPr>
              <a:r>
                <a:rPr lang="nb-NO" sz="1400" b="1" i="1" kern="0" dirty="0" smtClean="0">
                  <a:latin typeface="+mn-lt"/>
                  <a:cs typeface="+mn-cs"/>
                </a:rPr>
                <a:t>G</a:t>
              </a:r>
              <a:r>
                <a:rPr lang="hu-HU" sz="1400" b="1" i="1" kern="0" dirty="0" err="1" smtClean="0">
                  <a:latin typeface="+mn-lt"/>
                  <a:cs typeface="+mn-cs"/>
                </a:rPr>
                <a:t>abona</a:t>
              </a:r>
              <a:r>
                <a:rPr lang="hu-HU" sz="1400" b="1" i="1" kern="0" dirty="0" smtClean="0">
                  <a:latin typeface="+mn-lt"/>
                  <a:cs typeface="+mn-cs"/>
                </a:rPr>
                <a:t> termelés és felhasználás</a:t>
              </a:r>
              <a:endParaRPr lang="nb-NO" sz="1400" b="1" i="1" kern="0" dirty="0">
                <a:latin typeface="+mn-lt"/>
                <a:cs typeface="+mn-cs"/>
              </a:endParaRPr>
            </a:p>
          </p:txBody>
        </p:sp>
        <p:sp>
          <p:nvSpPr>
            <p:cNvPr id="15" name="Text Placeholder 22"/>
            <p:cNvSpPr txBox="1">
              <a:spLocks/>
            </p:cNvSpPr>
            <p:nvPr/>
          </p:nvSpPr>
          <p:spPr>
            <a:xfrm>
              <a:off x="4922713" y="1340768"/>
              <a:ext cx="4041775" cy="320675"/>
            </a:xfrm>
            <a:prstGeom prst="rect">
              <a:avLst/>
            </a:prstGeom>
          </p:spPr>
          <p:txBody>
            <a:bodyPr anchor="b"/>
            <a:lstStyle/>
            <a:p>
              <a:pPr marL="342900" indent="-342900" algn="ctr">
                <a:spcBef>
                  <a:spcPct val="25000"/>
                </a:spcBef>
                <a:buClr>
                  <a:schemeClr val="tx1"/>
                </a:buClr>
                <a:buSzPct val="75000"/>
                <a:defRPr/>
              </a:pPr>
              <a:r>
                <a:rPr lang="hu-HU" sz="1400" b="1" i="1" kern="0" dirty="0" smtClean="0">
                  <a:latin typeface="+mn-lt"/>
                  <a:cs typeface="+mn-cs"/>
                </a:rPr>
                <a:t>A felhasználás időtartalma napokban</a:t>
              </a:r>
              <a:endParaRPr lang="nb-NO" sz="1400" b="1" i="1" kern="0" dirty="0">
                <a:latin typeface="+mn-lt"/>
                <a:cs typeface="+mn-cs"/>
              </a:endParaRPr>
            </a:p>
          </p:txBody>
        </p:sp>
        <p:graphicFrame>
          <p:nvGraphicFramePr>
            <p:cNvPr id="16" name="Object 3"/>
            <p:cNvGraphicFramePr>
              <a:graphicFrameLocks/>
            </p:cNvGraphicFramePr>
            <p:nvPr>
              <p:extLst>
                <p:ext uri="{D42A27DB-BD31-4B8C-83A1-F6EECF244321}">
                  <p14:modId xmlns:p14="http://schemas.microsoft.com/office/powerpoint/2010/main" val="1578873831"/>
                </p:ext>
              </p:extLst>
            </p:nvPr>
          </p:nvGraphicFramePr>
          <p:xfrm>
            <a:off x="4716015" y="1628776"/>
            <a:ext cx="3960000" cy="4105798"/>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Title 3"/>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Változások a gabonatermelésben és felhasználásban</a:t>
            </a:r>
            <a:endParaRPr lang="en-US" dirty="0"/>
          </a:p>
        </p:txBody>
      </p:sp>
      <p:sp>
        <p:nvSpPr>
          <p:cNvPr id="10" name="Text Box 4"/>
          <p:cNvSpPr txBox="1">
            <a:spLocks noChangeArrowheads="1"/>
          </p:cNvSpPr>
          <p:nvPr/>
        </p:nvSpPr>
        <p:spPr bwMode="auto">
          <a:xfrm>
            <a:off x="531995" y="5733256"/>
            <a:ext cx="1404281"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en-GB" sz="800" i="1" dirty="0">
                <a:solidFill>
                  <a:srgbClr val="000000"/>
                </a:solidFill>
                <a:cs typeface="Times New Roman" pitchFamily="18" charset="0"/>
              </a:rPr>
              <a:t>USDA </a:t>
            </a:r>
            <a:r>
              <a:rPr lang="en-GB" sz="800" i="1" dirty="0" smtClean="0">
                <a:solidFill>
                  <a:srgbClr val="000000"/>
                </a:solidFill>
                <a:cs typeface="Times New Roman" pitchFamily="18" charset="0"/>
              </a:rPr>
              <a:t>October </a:t>
            </a:r>
            <a:r>
              <a:rPr lang="en-GB" sz="800" i="1" dirty="0">
                <a:solidFill>
                  <a:srgbClr val="000000"/>
                </a:solidFill>
                <a:cs typeface="Times New Roman" pitchFamily="18" charset="0"/>
              </a:rPr>
              <a:t>2014</a:t>
            </a:r>
            <a:endParaRPr lang="de-DE" sz="800" i="1" dirty="0"/>
          </a:p>
        </p:txBody>
      </p:sp>
    </p:spTree>
    <p:extLst>
      <p:ext uri="{BB962C8B-B14F-4D97-AF65-F5344CB8AC3E}">
        <p14:creationId xmlns:p14="http://schemas.microsoft.com/office/powerpoint/2010/main" val="217792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type="chart" idx="1"/>
            <p:extLst>
              <p:ext uri="{D42A27DB-BD31-4B8C-83A1-F6EECF244321}">
                <p14:modId xmlns:p14="http://schemas.microsoft.com/office/powerpoint/2010/main" val="3069559682"/>
              </p:ext>
            </p:extLst>
          </p:nvPr>
        </p:nvGraphicFramePr>
        <p:xfrm>
          <a:off x="683568" y="1391568"/>
          <a:ext cx="7053957" cy="4506913"/>
        </p:xfrm>
        <a:graphic>
          <a:graphicData uri="http://schemas.openxmlformats.org/drawingml/2006/chart">
            <c:chart xmlns:c="http://schemas.openxmlformats.org/drawingml/2006/chart" xmlns:r="http://schemas.openxmlformats.org/officeDocument/2006/relationships" r:id="rId3"/>
          </a:graphicData>
        </a:graphic>
      </p:graphicFrame>
      <p:sp>
        <p:nvSpPr>
          <p:cNvPr id="397316" name="Line 4"/>
          <p:cNvSpPr>
            <a:spLocks noChangeShapeType="1"/>
          </p:cNvSpPr>
          <p:nvPr/>
        </p:nvSpPr>
        <p:spPr bwMode="auto">
          <a:xfrm>
            <a:off x="5134081" y="1897955"/>
            <a:ext cx="0" cy="307361"/>
          </a:xfrm>
          <a:prstGeom prst="line">
            <a:avLst/>
          </a:prstGeom>
          <a:noFill/>
          <a:ln w="12700">
            <a:solidFill>
              <a:srgbClr val="660033"/>
            </a:solidFill>
            <a:round/>
            <a:headEnd/>
            <a:tailEnd type="triangle" w="med" len="med"/>
          </a:ln>
          <a:effectLst/>
        </p:spPr>
        <p:txBody>
          <a:bodyPr wrap="square" lIns="72000" tIns="46800" rIns="72000" bIns="46800">
            <a:spAutoFit/>
          </a:bodyPr>
          <a:lstStyle/>
          <a:p>
            <a:endParaRPr lang="de-DE"/>
          </a:p>
        </p:txBody>
      </p:sp>
      <p:sp>
        <p:nvSpPr>
          <p:cNvPr id="397317" name="Line 5"/>
          <p:cNvSpPr>
            <a:spLocks noChangeShapeType="1"/>
          </p:cNvSpPr>
          <p:nvPr/>
        </p:nvSpPr>
        <p:spPr bwMode="auto">
          <a:xfrm>
            <a:off x="4741050" y="1897956"/>
            <a:ext cx="84524" cy="330413"/>
          </a:xfrm>
          <a:prstGeom prst="line">
            <a:avLst/>
          </a:prstGeom>
          <a:noFill/>
          <a:ln w="12700">
            <a:solidFill>
              <a:schemeClr val="accent1"/>
            </a:solidFill>
            <a:round/>
            <a:headEnd/>
            <a:tailEnd type="triangle" w="med" len="med"/>
          </a:ln>
          <a:effectLst/>
        </p:spPr>
        <p:txBody>
          <a:bodyPr wrap="square" lIns="72000" tIns="46800" rIns="72000" bIns="46800">
            <a:spAutoFit/>
          </a:bodyPr>
          <a:lstStyle/>
          <a:p>
            <a:endParaRPr lang="de-DE"/>
          </a:p>
        </p:txBody>
      </p:sp>
      <p:sp>
        <p:nvSpPr>
          <p:cNvPr id="397318" name="Text Box 6"/>
          <p:cNvSpPr txBox="1">
            <a:spLocks noChangeArrowheads="1"/>
          </p:cNvSpPr>
          <p:nvPr/>
        </p:nvSpPr>
        <p:spPr bwMode="auto">
          <a:xfrm>
            <a:off x="3638600" y="1683940"/>
            <a:ext cx="2004890" cy="309958"/>
          </a:xfrm>
          <a:prstGeom prst="rect">
            <a:avLst/>
          </a:prstGeom>
          <a:solidFill>
            <a:srgbClr val="CCECFF"/>
          </a:solidFill>
          <a:ln w="9525">
            <a:noFill/>
            <a:miter lim="800000"/>
            <a:headEnd/>
            <a:tailEnd/>
          </a:ln>
          <a:effectLst/>
        </p:spPr>
        <p:txBody>
          <a:bodyPr wrap="none" lIns="72000" tIns="46800" rIns="72000" bIns="46800">
            <a:spAutoFit/>
          </a:bodyPr>
          <a:lstStyle/>
          <a:p>
            <a:r>
              <a:rPr lang="hu-HU" sz="1400" dirty="0" smtClean="0"/>
              <a:t>Búza ár</a:t>
            </a:r>
            <a:r>
              <a:rPr lang="de-DE" sz="1400" dirty="0" smtClean="0"/>
              <a:t>: 150  180   240</a:t>
            </a:r>
            <a:endParaRPr lang="en-GB" sz="1400" dirty="0"/>
          </a:p>
        </p:txBody>
      </p:sp>
      <p:sp>
        <p:nvSpPr>
          <p:cNvPr id="397319" name="Line 7"/>
          <p:cNvSpPr>
            <a:spLocks noChangeShapeType="1"/>
          </p:cNvSpPr>
          <p:nvPr/>
        </p:nvSpPr>
        <p:spPr bwMode="auto">
          <a:xfrm flipH="1">
            <a:off x="5432612" y="1988740"/>
            <a:ext cx="187188" cy="185842"/>
          </a:xfrm>
          <a:prstGeom prst="line">
            <a:avLst/>
          </a:prstGeom>
          <a:noFill/>
          <a:ln w="12700">
            <a:solidFill>
              <a:srgbClr val="0033CC"/>
            </a:solidFill>
            <a:round/>
            <a:headEnd/>
            <a:tailEnd type="triangle" w="med" len="med"/>
          </a:ln>
          <a:effectLst/>
        </p:spPr>
        <p:txBody>
          <a:bodyPr wrap="square" lIns="72000" tIns="46800" rIns="72000" bIns="46800">
            <a:spAutoFit/>
          </a:bodyPr>
          <a:lstStyle/>
          <a:p>
            <a:endParaRPr lang="de-DE"/>
          </a:p>
        </p:txBody>
      </p:sp>
      <p:sp>
        <p:nvSpPr>
          <p:cNvPr id="397321" name="Line 9"/>
          <p:cNvSpPr>
            <a:spLocks noChangeShapeType="1"/>
          </p:cNvSpPr>
          <p:nvPr/>
        </p:nvSpPr>
        <p:spPr bwMode="black">
          <a:xfrm flipV="1">
            <a:off x="5094753" y="2205317"/>
            <a:ext cx="15129" cy="3019005"/>
          </a:xfrm>
          <a:prstGeom prst="line">
            <a:avLst/>
          </a:prstGeom>
          <a:noFill/>
          <a:ln w="12700">
            <a:solidFill>
              <a:srgbClr val="660033"/>
            </a:solidFill>
            <a:round/>
            <a:headEnd/>
            <a:tailEnd/>
          </a:ln>
          <a:effectLst/>
        </p:spPr>
        <p:txBody>
          <a:bodyPr wrap="square" lIns="90000" tIns="46800" rIns="90000" bIns="46800">
            <a:spAutoFit/>
          </a:bodyPr>
          <a:lstStyle/>
          <a:p>
            <a:endParaRPr lang="de-DE"/>
          </a:p>
        </p:txBody>
      </p:sp>
      <p:sp>
        <p:nvSpPr>
          <p:cNvPr id="397323" name="Line 11"/>
          <p:cNvSpPr>
            <a:spLocks noChangeShapeType="1"/>
          </p:cNvSpPr>
          <p:nvPr/>
        </p:nvSpPr>
        <p:spPr bwMode="black">
          <a:xfrm flipV="1">
            <a:off x="4810715" y="2220686"/>
            <a:ext cx="7173" cy="3000064"/>
          </a:xfrm>
          <a:prstGeom prst="line">
            <a:avLst/>
          </a:prstGeom>
          <a:noFill/>
          <a:ln w="12700">
            <a:solidFill>
              <a:schemeClr val="accent1"/>
            </a:solidFill>
            <a:round/>
            <a:headEnd/>
            <a:tailEnd/>
          </a:ln>
          <a:effectLst/>
        </p:spPr>
        <p:txBody>
          <a:bodyPr wrap="square" lIns="90000" tIns="46800" rIns="90000" bIns="46800">
            <a:spAutoFit/>
          </a:bodyPr>
          <a:lstStyle/>
          <a:p>
            <a:endParaRPr lang="de-DE"/>
          </a:p>
        </p:txBody>
      </p:sp>
      <p:sp>
        <p:nvSpPr>
          <p:cNvPr id="397324" name="Line 12"/>
          <p:cNvSpPr>
            <a:spLocks noChangeShapeType="1"/>
          </p:cNvSpPr>
          <p:nvPr/>
        </p:nvSpPr>
        <p:spPr bwMode="black">
          <a:xfrm flipV="1">
            <a:off x="5364088" y="2182266"/>
            <a:ext cx="14736" cy="3037558"/>
          </a:xfrm>
          <a:prstGeom prst="line">
            <a:avLst/>
          </a:prstGeom>
          <a:noFill/>
          <a:ln w="12700">
            <a:solidFill>
              <a:srgbClr val="0033CC"/>
            </a:solidFill>
            <a:round/>
            <a:headEnd/>
            <a:tailEnd/>
          </a:ln>
          <a:effectLst/>
        </p:spPr>
        <p:txBody>
          <a:bodyPr wrap="square" lIns="90000" tIns="46800" rIns="90000" bIns="46800">
            <a:spAutoFit/>
          </a:bodyPr>
          <a:lstStyle/>
          <a:p>
            <a:endParaRPr lang="de-DE"/>
          </a:p>
        </p:txBody>
      </p:sp>
      <p:sp>
        <p:nvSpPr>
          <p:cNvPr id="397325" name="Text Box 13"/>
          <p:cNvSpPr txBox="1">
            <a:spLocks noChangeArrowheads="1"/>
          </p:cNvSpPr>
          <p:nvPr/>
        </p:nvSpPr>
        <p:spPr bwMode="auto">
          <a:xfrm>
            <a:off x="2216969" y="5617493"/>
            <a:ext cx="3672013" cy="279180"/>
          </a:xfrm>
          <a:prstGeom prst="rect">
            <a:avLst/>
          </a:prstGeom>
          <a:solidFill>
            <a:schemeClr val="accent6">
              <a:lumMod val="20000"/>
              <a:lumOff val="80000"/>
            </a:schemeClr>
          </a:solidFill>
          <a:ln w="9525">
            <a:noFill/>
            <a:miter lim="800000"/>
            <a:headEnd/>
            <a:tailEnd/>
          </a:ln>
          <a:effectLst/>
        </p:spPr>
        <p:txBody>
          <a:bodyPr wrap="none" lIns="72000" tIns="46800" rIns="72000" bIns="46800">
            <a:spAutoFit/>
          </a:bodyPr>
          <a:lstStyle/>
          <a:p>
            <a:pPr algn="ctr"/>
            <a:r>
              <a:rPr lang="de-DE" sz="1200" dirty="0" err="1" smtClean="0"/>
              <a:t>Opti</a:t>
            </a:r>
            <a:r>
              <a:rPr lang="hu-HU" sz="1200" dirty="0" err="1" smtClean="0"/>
              <a:t>mális</a:t>
            </a:r>
            <a:r>
              <a:rPr lang="hu-HU" sz="1200" dirty="0" smtClean="0"/>
              <a:t> N dózis</a:t>
            </a:r>
            <a:r>
              <a:rPr lang="de-DE" sz="1200" dirty="0" smtClean="0"/>
              <a:t> </a:t>
            </a:r>
            <a:r>
              <a:rPr lang="de-DE" sz="1200" dirty="0"/>
              <a:t>kg N/ha</a:t>
            </a:r>
            <a:r>
              <a:rPr lang="de-DE" sz="1200" dirty="0" smtClean="0"/>
              <a:t>:       173        180       187</a:t>
            </a:r>
            <a:endParaRPr lang="en-GB" sz="1200" dirty="0"/>
          </a:p>
        </p:txBody>
      </p:sp>
      <p:sp>
        <p:nvSpPr>
          <p:cNvPr id="397327" name="Line 15"/>
          <p:cNvSpPr>
            <a:spLocks noChangeShapeType="1"/>
          </p:cNvSpPr>
          <p:nvPr/>
        </p:nvSpPr>
        <p:spPr bwMode="auto">
          <a:xfrm flipV="1">
            <a:off x="4572000" y="5229222"/>
            <a:ext cx="238715" cy="388267"/>
          </a:xfrm>
          <a:prstGeom prst="line">
            <a:avLst/>
          </a:prstGeom>
          <a:noFill/>
          <a:ln w="12700">
            <a:solidFill>
              <a:schemeClr val="accent1"/>
            </a:solidFill>
            <a:round/>
            <a:headEnd/>
            <a:tailEnd type="triangle" w="med" len="med"/>
          </a:ln>
          <a:effectLst/>
        </p:spPr>
        <p:txBody>
          <a:bodyPr wrap="square" lIns="72000" tIns="46800" rIns="72000" bIns="46800">
            <a:spAutoFit/>
          </a:bodyPr>
          <a:lstStyle/>
          <a:p>
            <a:endParaRPr lang="de-DE"/>
          </a:p>
        </p:txBody>
      </p:sp>
      <p:sp>
        <p:nvSpPr>
          <p:cNvPr id="397329" name="Line 17"/>
          <p:cNvSpPr>
            <a:spLocks noChangeShapeType="1"/>
          </p:cNvSpPr>
          <p:nvPr/>
        </p:nvSpPr>
        <p:spPr bwMode="auto">
          <a:xfrm flipH="1" flipV="1">
            <a:off x="5378822" y="5225142"/>
            <a:ext cx="240977" cy="392347"/>
          </a:xfrm>
          <a:prstGeom prst="line">
            <a:avLst/>
          </a:prstGeom>
          <a:noFill/>
          <a:ln w="12700">
            <a:solidFill>
              <a:srgbClr val="0033CC"/>
            </a:solidFill>
            <a:round/>
            <a:headEnd/>
            <a:tailEnd type="triangle" w="med" len="med"/>
          </a:ln>
          <a:effectLst/>
        </p:spPr>
        <p:txBody>
          <a:bodyPr wrap="square" lIns="72000" tIns="46800" rIns="72000" bIns="46800">
            <a:spAutoFit/>
          </a:bodyPr>
          <a:lstStyle/>
          <a:p>
            <a:endParaRPr lang="de-DE"/>
          </a:p>
        </p:txBody>
      </p:sp>
      <p:sp>
        <p:nvSpPr>
          <p:cNvPr id="16" name="Title 3"/>
          <p:cNvSpPr txBox="1">
            <a:spLocks/>
          </p:cNvSpPr>
          <p:nvPr/>
        </p:nvSpPr>
        <p:spPr bwMode="auto">
          <a:xfrm>
            <a:off x="529004" y="230187"/>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A gazdaságilag optimális N szintet a gabonaárak befolyásolják </a:t>
            </a:r>
          </a:p>
          <a:p>
            <a:r>
              <a:rPr lang="en-GB" sz="1400" dirty="0" smtClean="0"/>
              <a:t>(</a:t>
            </a:r>
            <a:r>
              <a:rPr lang="hu-HU" sz="1400" dirty="0" smtClean="0"/>
              <a:t>Pld. őszi búza, 10 t/ha termésszint, CAN ár: 260 </a:t>
            </a:r>
            <a:r>
              <a:rPr lang="en-GB" sz="1400" dirty="0" smtClean="0"/>
              <a:t>€</a:t>
            </a:r>
            <a:r>
              <a:rPr lang="en-GB" sz="1400" dirty="0"/>
              <a:t>/t)</a:t>
            </a:r>
            <a:endParaRPr lang="en-US" sz="1500" dirty="0"/>
          </a:p>
        </p:txBody>
      </p:sp>
      <p:sp>
        <p:nvSpPr>
          <p:cNvPr id="14" name="Text Box 54"/>
          <p:cNvSpPr txBox="1">
            <a:spLocks noChangeArrowheads="1"/>
          </p:cNvSpPr>
          <p:nvPr/>
        </p:nvSpPr>
        <p:spPr bwMode="auto">
          <a:xfrm rot="16200000">
            <a:off x="69565" y="2949106"/>
            <a:ext cx="1235447" cy="307777"/>
          </a:xfrm>
          <a:prstGeom prst="rect">
            <a:avLst/>
          </a:prstGeom>
          <a:noFill/>
          <a:ln w="9525">
            <a:noFill/>
            <a:miter lim="800000"/>
            <a:headEnd/>
            <a:tailEnd/>
          </a:ln>
        </p:spPr>
        <p:txBody>
          <a:bodyPr wrap="square">
            <a:spAutoFit/>
          </a:bodyPr>
          <a:lstStyle/>
          <a:p>
            <a:pPr>
              <a:spcBef>
                <a:spcPct val="50000"/>
              </a:spcBef>
            </a:pPr>
            <a:r>
              <a:rPr lang="hu-HU" sz="1400" dirty="0" smtClean="0"/>
              <a:t>Termés </a:t>
            </a:r>
            <a:r>
              <a:rPr lang="de-DE" sz="1400" dirty="0" smtClean="0"/>
              <a:t>t/ha</a:t>
            </a:r>
            <a:endParaRPr lang="de-DE" sz="1400" dirty="0"/>
          </a:p>
        </p:txBody>
      </p:sp>
      <p:sp>
        <p:nvSpPr>
          <p:cNvPr id="15" name="Text Box 4"/>
          <p:cNvSpPr txBox="1">
            <a:spLocks noChangeArrowheads="1"/>
          </p:cNvSpPr>
          <p:nvPr/>
        </p:nvSpPr>
        <p:spPr bwMode="auto">
          <a:xfrm>
            <a:off x="531995" y="5897482"/>
            <a:ext cx="2465469"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de-DE" sz="800" i="1" kern="0" dirty="0" err="1"/>
              <a:t>Fertilizer</a:t>
            </a:r>
            <a:r>
              <a:rPr lang="de-DE" sz="800" i="1" kern="0" dirty="0"/>
              <a:t> </a:t>
            </a:r>
            <a:r>
              <a:rPr lang="de-DE" sz="800" i="1" kern="0" dirty="0" err="1"/>
              <a:t>Week</a:t>
            </a:r>
            <a:r>
              <a:rPr lang="de-DE" sz="800" i="1" kern="0" dirty="0"/>
              <a:t>, </a:t>
            </a:r>
            <a:r>
              <a:rPr lang="de-DE" sz="800" i="1" kern="0" dirty="0" err="1"/>
              <a:t>Fertecon</a:t>
            </a:r>
            <a:r>
              <a:rPr lang="de-DE" sz="800" i="1" kern="0" dirty="0"/>
              <a:t>, The Market, FMB</a:t>
            </a:r>
            <a:endParaRPr lang="de-DE" sz="800" i="1" dirty="0"/>
          </a:p>
        </p:txBody>
      </p:sp>
    </p:spTree>
    <p:extLst>
      <p:ext uri="{BB962C8B-B14F-4D97-AF65-F5344CB8AC3E}">
        <p14:creationId xmlns:p14="http://schemas.microsoft.com/office/powerpoint/2010/main" val="265260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rgbClr val="FF0000"/>
                </a:solidFill>
              </a:rPr>
              <a:t>Aktuális fejlődési irányok</a:t>
            </a:r>
            <a:endParaRPr lang="de-DE" dirty="0">
              <a:solidFill>
                <a:srgbClr val="FF0000"/>
              </a:solidFill>
            </a:endParaRPr>
          </a:p>
          <a:p>
            <a:pPr lvl="2">
              <a:defRPr/>
            </a:pPr>
            <a:r>
              <a:rPr lang="hu-HU" dirty="0">
                <a:solidFill>
                  <a:schemeClr val="tx1"/>
                </a:solidFill>
              </a:rPr>
              <a:t>Kereslet és kínálat</a:t>
            </a:r>
            <a:endParaRPr lang="de-DE" dirty="0">
              <a:solidFill>
                <a:schemeClr val="tx1"/>
              </a:solidFill>
            </a:endParaRPr>
          </a:p>
          <a:p>
            <a:pPr lvl="2">
              <a:defRPr/>
            </a:pPr>
            <a:r>
              <a:rPr lang="hu-HU" dirty="0">
                <a:solidFill>
                  <a:schemeClr val="tx1"/>
                </a:solidFill>
              </a:rPr>
              <a:t>Műtrágya árak</a:t>
            </a:r>
            <a:endParaRPr lang="de-DE" dirty="0">
              <a:solidFill>
                <a:schemeClr val="tx1"/>
              </a:solidFill>
            </a:endParaRPr>
          </a:p>
          <a:p>
            <a:pPr lvl="2">
              <a:defRPr/>
            </a:pPr>
            <a:r>
              <a:rPr lang="hu-HU" dirty="0">
                <a:solidFill>
                  <a:schemeClr val="tx1"/>
                </a:solidFill>
              </a:rPr>
              <a:t>Termelői árak/ gabona árak</a:t>
            </a:r>
            <a:endParaRPr lang="de-DE" dirty="0">
              <a:solidFill>
                <a:schemeClr val="tx1"/>
              </a:solidFill>
            </a:endParaRPr>
          </a:p>
          <a:p>
            <a:pPr lvl="2">
              <a:defRPr/>
            </a:pPr>
            <a:r>
              <a:rPr lang="hu-HU" dirty="0">
                <a:solidFill>
                  <a:srgbClr val="FF0000"/>
                </a:solidFill>
              </a:rPr>
              <a:t>Konklúzió</a:t>
            </a:r>
            <a:endParaRPr lang="de-DE" dirty="0">
              <a:solidFill>
                <a:srgbClr val="FF0000"/>
              </a:solidFill>
            </a:endParaRPr>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4072784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baseline="0">
                <a:solidFill>
                  <a:schemeClr val="accent6"/>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Konklúzió</a:t>
            </a:r>
            <a:r>
              <a:rPr lang="en-US" dirty="0" smtClean="0"/>
              <a:t> – </a:t>
            </a:r>
            <a:r>
              <a:rPr lang="hu-HU" dirty="0" smtClean="0"/>
              <a:t>fejlődési irányok a világpiacon</a:t>
            </a:r>
            <a:endParaRPr lang="en-US" dirty="0"/>
          </a:p>
        </p:txBody>
      </p:sp>
      <p:sp>
        <p:nvSpPr>
          <p:cNvPr id="6" name="Content Placeholder 1"/>
          <p:cNvSpPr txBox="1">
            <a:spLocks/>
          </p:cNvSpPr>
          <p:nvPr/>
        </p:nvSpPr>
        <p:spPr bwMode="auto">
          <a:xfrm>
            <a:off x="533400" y="1052736"/>
            <a:ext cx="8077200" cy="4786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0"/>
              </a:spcBef>
              <a:spcAft>
                <a:spcPts val="600"/>
              </a:spcAft>
              <a:buClr>
                <a:schemeClr val="accent6"/>
              </a:buClr>
              <a:buSzPct val="75000"/>
              <a:buFont typeface="Wingdings" pitchFamily="2" charset="2"/>
              <a:buChar char=""/>
              <a:defRPr lang="en-US" sz="1800" kern="1200">
                <a:solidFill>
                  <a:srgbClr val="000000"/>
                </a:solidFill>
                <a:latin typeface="Arial" pitchFamily="34" charset="0"/>
                <a:ea typeface="+mj-ea"/>
                <a:cs typeface="Arial" pitchFamily="34" charset="0"/>
              </a:defRPr>
            </a:lvl1pPr>
            <a:lvl2pPr marL="742950" indent="-28575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2pPr>
            <a:lvl3pPr marL="1143000" indent="-22860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3pPr>
            <a:lvl4pPr marL="1600200" indent="-228600" algn="l" rtl="0" eaLnBrk="0" fontAlgn="base" hangingPunct="0">
              <a:spcBef>
                <a:spcPct val="0"/>
              </a:spcBef>
              <a:spcAft>
                <a:spcPts val="600"/>
              </a:spcAft>
              <a:buClr>
                <a:schemeClr val="accent6"/>
              </a:buClr>
              <a:buSzPct val="75000"/>
              <a:buFont typeface="Arial" pitchFamily="34" charset="0"/>
              <a:buChar char="–"/>
              <a:defRPr lang="en-US" sz="1600" kern="1200">
                <a:solidFill>
                  <a:srgbClr val="000000"/>
                </a:solidFill>
                <a:latin typeface="Arial" pitchFamily="34" charset="0"/>
                <a:ea typeface="+mj-ea"/>
                <a:cs typeface="Arial" pitchFamily="34" charset="0"/>
              </a:defRPr>
            </a:lvl4pPr>
            <a:lvl5pPr marL="2057400" indent="-228600" algn="l" rtl="0" eaLnBrk="0" fontAlgn="base" hangingPunct="0">
              <a:spcBef>
                <a:spcPct val="0"/>
              </a:spcBef>
              <a:spcAft>
                <a:spcPts val="600"/>
              </a:spcAft>
              <a:buClr>
                <a:schemeClr val="accent6"/>
              </a:buClr>
              <a:buSzPct val="75000"/>
              <a:buFont typeface="Arial" pitchFamily="34" charset="0"/>
              <a:buChar char="•"/>
              <a:defRPr lang="nb-NO" sz="1600" kern="1200">
                <a:solidFill>
                  <a:srgbClr val="000000"/>
                </a:solidFill>
                <a:latin typeface="Arial" pitchFamily="34" charset="0"/>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00"/>
              </a:spcAft>
              <a:defRPr/>
            </a:pPr>
            <a:r>
              <a:rPr lang="hu-HU" sz="1600" dirty="0" smtClean="0">
                <a:solidFill>
                  <a:schemeClr val="tx1"/>
                </a:solidFill>
              </a:rPr>
              <a:t>A világ növekvő népessége és a termelői árak </a:t>
            </a:r>
            <a:r>
              <a:rPr lang="hu-HU" sz="1600" dirty="0" err="1" smtClean="0">
                <a:solidFill>
                  <a:schemeClr val="tx1"/>
                </a:solidFill>
              </a:rPr>
              <a:t>növedése</a:t>
            </a:r>
            <a:r>
              <a:rPr lang="hu-HU" sz="1600" dirty="0" smtClean="0">
                <a:solidFill>
                  <a:schemeClr val="tx1"/>
                </a:solidFill>
              </a:rPr>
              <a:t> a nitrogén műtrágyák árnövekedését idézték elő az elmúlt években </a:t>
            </a:r>
            <a:endParaRPr lang="de-DE" sz="1600" dirty="0">
              <a:solidFill>
                <a:schemeClr val="tx1"/>
              </a:solidFill>
            </a:endParaRPr>
          </a:p>
          <a:p>
            <a:pPr>
              <a:spcAft>
                <a:spcPts val="400"/>
              </a:spcAft>
              <a:defRPr/>
            </a:pPr>
            <a:endParaRPr lang="de-DE" sz="1600" dirty="0"/>
          </a:p>
          <a:p>
            <a:pPr>
              <a:spcAft>
                <a:spcPts val="400"/>
              </a:spcAft>
              <a:defRPr/>
            </a:pPr>
            <a:r>
              <a:rPr lang="hu-HU" sz="1600" dirty="0" smtClean="0"/>
              <a:t>A nitrogén műtrágyák iránti igény tartósan magas, ezzel párhuzamosan folyamatosan nő a kínai karbamid export</a:t>
            </a:r>
            <a:endParaRPr lang="de-DE" sz="1600" dirty="0"/>
          </a:p>
          <a:p>
            <a:pPr>
              <a:spcAft>
                <a:spcPts val="400"/>
              </a:spcAft>
              <a:defRPr/>
            </a:pPr>
            <a:endParaRPr lang="de-DE" sz="1600" dirty="0" smtClean="0"/>
          </a:p>
          <a:p>
            <a:pPr>
              <a:spcAft>
                <a:spcPts val="400"/>
              </a:spcAft>
              <a:defRPr/>
            </a:pPr>
            <a:r>
              <a:rPr lang="hu-HU" sz="1600" dirty="0" smtClean="0"/>
              <a:t>A kereslet </a:t>
            </a:r>
            <a:r>
              <a:rPr lang="hu-HU" sz="1600" dirty="0" err="1" smtClean="0"/>
              <a:t>kielégítéséra</a:t>
            </a:r>
            <a:r>
              <a:rPr lang="hu-HU" sz="1600" dirty="0" smtClean="0"/>
              <a:t> új karbamid gyártó kapacitások szükségesek, ugyanakkor a túltermelést is el kell kerülni</a:t>
            </a:r>
            <a:endParaRPr lang="de-DE" sz="1600" dirty="0" smtClean="0"/>
          </a:p>
          <a:p>
            <a:pPr>
              <a:spcAft>
                <a:spcPts val="400"/>
              </a:spcAft>
              <a:defRPr/>
            </a:pPr>
            <a:endParaRPr lang="de-DE" sz="1600" dirty="0"/>
          </a:p>
          <a:p>
            <a:pPr>
              <a:spcAft>
                <a:spcPts val="400"/>
              </a:spcAft>
              <a:defRPr/>
            </a:pPr>
            <a:r>
              <a:rPr lang="hu-HU" sz="1600" dirty="0" smtClean="0"/>
              <a:t>A termelői árak csökkentek a közelmúltban, de az előrejelzések szerint további </a:t>
            </a:r>
            <a:r>
              <a:rPr lang="hu-HU" sz="1600" dirty="0" err="1" smtClean="0"/>
              <a:t>jelenzős</a:t>
            </a:r>
            <a:r>
              <a:rPr lang="hu-HU" sz="1600" dirty="0" smtClean="0"/>
              <a:t> csökkenés már nem várható</a:t>
            </a:r>
            <a:endParaRPr lang="de-DE" sz="1600" dirty="0" smtClean="0"/>
          </a:p>
          <a:p>
            <a:pPr>
              <a:spcAft>
                <a:spcPts val="400"/>
              </a:spcAft>
              <a:defRPr/>
            </a:pPr>
            <a:endParaRPr lang="de-DE" sz="1600" dirty="0"/>
          </a:p>
          <a:p>
            <a:pPr>
              <a:spcAft>
                <a:spcPts val="400"/>
              </a:spcAft>
              <a:defRPr/>
            </a:pPr>
            <a:r>
              <a:rPr lang="hu-HU" sz="1600" dirty="0" smtClean="0"/>
              <a:t>Több fontos export piacon kartell, ill. logisztikai problémák okoznak fennakadást (Észak-Afrika, Ukrajna, Kína)</a:t>
            </a:r>
            <a:endParaRPr lang="de-DE" sz="1600" dirty="0" smtClean="0"/>
          </a:p>
          <a:p>
            <a:pPr>
              <a:spcAft>
                <a:spcPts val="400"/>
              </a:spcAft>
              <a:defRPr/>
            </a:pPr>
            <a:endParaRPr lang="de-DE" sz="1600" dirty="0"/>
          </a:p>
          <a:p>
            <a:pPr>
              <a:spcAft>
                <a:spcPts val="400"/>
              </a:spcAft>
              <a:defRPr/>
            </a:pPr>
            <a:r>
              <a:rPr lang="hu-HU" sz="1600" dirty="0" smtClean="0"/>
              <a:t>A </a:t>
            </a:r>
            <a:r>
              <a:rPr lang="hu-HU" sz="1600" dirty="0" err="1" smtClean="0"/>
              <a:t>karamid</a:t>
            </a:r>
            <a:r>
              <a:rPr lang="hu-HU" sz="1600" dirty="0" smtClean="0"/>
              <a:t> árak stabilak a nagy kereslet miatt</a:t>
            </a:r>
            <a:endParaRPr lang="de-DE" sz="1600" dirty="0"/>
          </a:p>
          <a:p>
            <a:pPr>
              <a:spcAft>
                <a:spcPts val="400"/>
              </a:spcAft>
              <a:defRPr/>
            </a:pPr>
            <a:endParaRPr lang="de-DE" sz="1600" dirty="0"/>
          </a:p>
          <a:p>
            <a:pPr>
              <a:spcAft>
                <a:spcPts val="400"/>
              </a:spcAft>
              <a:defRPr/>
            </a:pPr>
            <a:endParaRPr lang="de-DE" sz="1600" dirty="0"/>
          </a:p>
          <a:p>
            <a:pPr>
              <a:spcAft>
                <a:spcPts val="400"/>
              </a:spcAft>
              <a:defRPr/>
            </a:pPr>
            <a:endParaRPr lang="de-DE" sz="1600" dirty="0" smtClean="0"/>
          </a:p>
          <a:p>
            <a:pPr>
              <a:spcAft>
                <a:spcPts val="400"/>
              </a:spcAft>
              <a:defRPr/>
            </a:pPr>
            <a:endParaRPr lang="de-DE" sz="1600" dirty="0" smtClean="0"/>
          </a:p>
          <a:p>
            <a:pPr>
              <a:defRPr/>
            </a:pPr>
            <a:endParaRPr lang="de-DE" sz="16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chemeClr val="tx1"/>
                </a:solidFill>
              </a:rPr>
              <a:t>Aktuális fejlődési irányok</a:t>
            </a:r>
            <a:endParaRPr lang="de-DE" dirty="0">
              <a:solidFill>
                <a:schemeClr val="tx1"/>
              </a:solidFill>
            </a:endParaRPr>
          </a:p>
          <a:p>
            <a:pPr lvl="2">
              <a:defRPr/>
            </a:pPr>
            <a:r>
              <a:rPr lang="hu-HU" dirty="0">
                <a:solidFill>
                  <a:schemeClr val="tx1"/>
                </a:solidFill>
              </a:rPr>
              <a:t>Kereslet és kínálat</a:t>
            </a:r>
            <a:endParaRPr lang="de-DE" dirty="0">
              <a:solidFill>
                <a:schemeClr val="tx1"/>
              </a:solidFill>
            </a:endParaRPr>
          </a:p>
          <a:p>
            <a:pPr lvl="2">
              <a:defRPr/>
            </a:pPr>
            <a:r>
              <a:rPr lang="hu-HU" dirty="0">
                <a:solidFill>
                  <a:schemeClr val="tx1"/>
                </a:solidFill>
              </a:rPr>
              <a:t>Műtrágya árak</a:t>
            </a:r>
            <a:endParaRPr lang="de-DE" dirty="0">
              <a:solidFill>
                <a:schemeClr val="tx1"/>
              </a:solidFill>
            </a:endParaRPr>
          </a:p>
          <a:p>
            <a:pPr lvl="2">
              <a:defRPr/>
            </a:pPr>
            <a:r>
              <a:rPr lang="hu-HU" dirty="0">
                <a:solidFill>
                  <a:schemeClr val="tx1"/>
                </a:solidFill>
              </a:rPr>
              <a:t>Termelői árak/ gabona árak</a:t>
            </a:r>
            <a:endParaRPr lang="de-DE" dirty="0">
              <a:solidFill>
                <a:schemeClr val="tx1"/>
              </a:solidFill>
            </a:endParaRPr>
          </a:p>
          <a:p>
            <a:pPr lvl="2">
              <a:defRPr/>
            </a:pPr>
            <a:r>
              <a:rPr lang="hu-HU" dirty="0">
                <a:solidFill>
                  <a:schemeClr val="tx1"/>
                </a:solidFill>
              </a:rPr>
              <a:t>Konklúzió</a:t>
            </a:r>
            <a:endParaRPr lang="de-DE" dirty="0">
              <a:solidFill>
                <a:schemeClr val="tx1"/>
              </a:solidFill>
            </a:endParaRPr>
          </a:p>
          <a:p>
            <a:pPr>
              <a:defRPr/>
            </a:pPr>
            <a:endParaRPr lang="de-DE" dirty="0"/>
          </a:p>
          <a:p>
            <a:pPr>
              <a:defRPr/>
            </a:pPr>
            <a:r>
              <a:rPr lang="hu-HU" dirty="0">
                <a:solidFill>
                  <a:srgbClr val="FF0000"/>
                </a:solidFill>
              </a:rPr>
              <a:t>Németországi nitrogén piac</a:t>
            </a:r>
            <a:endParaRPr lang="de-DE" dirty="0">
              <a:solidFill>
                <a:srgbClr val="FF0000"/>
              </a:solidFill>
            </a:endParaRPr>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1283651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45807313"/>
              </p:ext>
            </p:extLst>
          </p:nvPr>
        </p:nvGraphicFramePr>
        <p:xfrm>
          <a:off x="323528" y="1340768"/>
          <a:ext cx="734481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4"/>
          <p:cNvSpPr txBox="1">
            <a:spLocks noChangeArrowheads="1"/>
          </p:cNvSpPr>
          <p:nvPr/>
        </p:nvSpPr>
        <p:spPr bwMode="auto">
          <a:xfrm>
            <a:off x="541533" y="1134409"/>
            <a:ext cx="1005083" cy="340735"/>
          </a:xfrm>
          <a:prstGeom prst="rect">
            <a:avLst/>
          </a:prstGeom>
          <a:noFill/>
          <a:ln w="9525">
            <a:noFill/>
            <a:miter lim="800000"/>
            <a:headEnd/>
            <a:tailEnd/>
          </a:ln>
        </p:spPr>
        <p:txBody>
          <a:bodyPr wrap="none" lIns="0" tIns="46800" rIns="0" bIns="46800">
            <a:spAutoFit/>
          </a:bodyPr>
          <a:lstStyle/>
          <a:p>
            <a:r>
              <a:rPr lang="de-DE" sz="1600" dirty="0" err="1" smtClean="0"/>
              <a:t>kt</a:t>
            </a:r>
            <a:r>
              <a:rPr lang="de-DE" sz="1600" dirty="0" smtClean="0"/>
              <a:t> </a:t>
            </a:r>
            <a:r>
              <a:rPr lang="hu-HU" sz="1600" dirty="0" smtClean="0"/>
              <a:t>tápelem</a:t>
            </a:r>
            <a:r>
              <a:rPr lang="de-DE" sz="1600" dirty="0" smtClean="0"/>
              <a:t> </a:t>
            </a:r>
            <a:endParaRPr lang="en-GB" sz="1600" dirty="0"/>
          </a:p>
        </p:txBody>
      </p:sp>
      <p:sp>
        <p:nvSpPr>
          <p:cNvPr id="18" name="Text Box 4"/>
          <p:cNvSpPr txBox="1">
            <a:spLocks noChangeArrowheads="1"/>
          </p:cNvSpPr>
          <p:nvPr/>
        </p:nvSpPr>
        <p:spPr bwMode="auto">
          <a:xfrm>
            <a:off x="1309961" y="2440193"/>
            <a:ext cx="1186222" cy="340735"/>
          </a:xfrm>
          <a:prstGeom prst="rect">
            <a:avLst/>
          </a:prstGeom>
          <a:solidFill>
            <a:schemeClr val="bg1"/>
          </a:solidFill>
          <a:ln w="9525">
            <a:noFill/>
            <a:miter lim="800000"/>
            <a:headEnd/>
            <a:tailEnd/>
          </a:ln>
        </p:spPr>
        <p:txBody>
          <a:bodyPr wrap="none" lIns="0" tIns="46800" rIns="0" bIns="46800">
            <a:spAutoFit/>
          </a:bodyPr>
          <a:lstStyle/>
          <a:p>
            <a:r>
              <a:rPr lang="de-DE" sz="1600" b="1" dirty="0" err="1" smtClean="0">
                <a:solidFill>
                  <a:schemeClr val="accent3">
                    <a:lumMod val="75000"/>
                  </a:schemeClr>
                </a:solidFill>
              </a:rPr>
              <a:t>Nitrog</a:t>
            </a:r>
            <a:r>
              <a:rPr lang="hu-HU" sz="1600" b="1" dirty="0" smtClean="0">
                <a:solidFill>
                  <a:schemeClr val="accent3">
                    <a:lumMod val="75000"/>
                  </a:schemeClr>
                </a:solidFill>
              </a:rPr>
              <a:t>én</a:t>
            </a:r>
            <a:r>
              <a:rPr lang="de-DE" sz="1600" b="1" dirty="0" smtClean="0">
                <a:solidFill>
                  <a:schemeClr val="accent3">
                    <a:lumMod val="75000"/>
                  </a:schemeClr>
                </a:solidFill>
              </a:rPr>
              <a:t> </a:t>
            </a:r>
            <a:r>
              <a:rPr lang="de-DE" sz="1600" b="1" dirty="0">
                <a:solidFill>
                  <a:schemeClr val="accent3">
                    <a:lumMod val="75000"/>
                  </a:schemeClr>
                </a:solidFill>
              </a:rPr>
              <a:t>(N)</a:t>
            </a:r>
            <a:endParaRPr lang="en-GB" sz="1600" b="1" dirty="0">
              <a:solidFill>
                <a:schemeClr val="accent3">
                  <a:lumMod val="75000"/>
                </a:schemeClr>
              </a:solidFill>
            </a:endParaRPr>
          </a:p>
        </p:txBody>
      </p:sp>
      <p:sp>
        <p:nvSpPr>
          <p:cNvPr id="19" name="Text Box 5"/>
          <p:cNvSpPr txBox="1">
            <a:spLocks noChangeArrowheads="1"/>
          </p:cNvSpPr>
          <p:nvPr/>
        </p:nvSpPr>
        <p:spPr bwMode="auto">
          <a:xfrm>
            <a:off x="1309961" y="3933056"/>
            <a:ext cx="1263166" cy="340735"/>
          </a:xfrm>
          <a:prstGeom prst="rect">
            <a:avLst/>
          </a:prstGeom>
          <a:solidFill>
            <a:schemeClr val="bg1"/>
          </a:solidFill>
          <a:ln w="9525">
            <a:noFill/>
            <a:miter lim="800000"/>
            <a:headEnd/>
            <a:tailEnd/>
          </a:ln>
        </p:spPr>
        <p:txBody>
          <a:bodyPr wrap="none" lIns="0" tIns="46800" rIns="0" bIns="46800">
            <a:spAutoFit/>
          </a:bodyPr>
          <a:lstStyle/>
          <a:p>
            <a:r>
              <a:rPr lang="hu-HU" sz="1600" b="1" dirty="0" smtClean="0">
                <a:solidFill>
                  <a:srgbClr val="CC3300"/>
                </a:solidFill>
              </a:rPr>
              <a:t>Kálium</a:t>
            </a:r>
            <a:r>
              <a:rPr lang="de-DE" sz="1600" b="1" dirty="0" smtClean="0">
                <a:solidFill>
                  <a:srgbClr val="CC3300"/>
                </a:solidFill>
              </a:rPr>
              <a:t> </a:t>
            </a:r>
            <a:r>
              <a:rPr lang="de-DE" sz="1600" b="1" dirty="0">
                <a:solidFill>
                  <a:srgbClr val="CC3300"/>
                </a:solidFill>
              </a:rPr>
              <a:t>(K</a:t>
            </a:r>
            <a:r>
              <a:rPr lang="de-DE" sz="1600" b="1" baseline="-25000" dirty="0">
                <a:solidFill>
                  <a:srgbClr val="CC3300"/>
                </a:solidFill>
              </a:rPr>
              <a:t>2</a:t>
            </a:r>
            <a:r>
              <a:rPr lang="de-DE" sz="1600" b="1" dirty="0">
                <a:solidFill>
                  <a:srgbClr val="CC3300"/>
                </a:solidFill>
              </a:rPr>
              <a:t>O)</a:t>
            </a:r>
            <a:endParaRPr lang="en-GB" sz="1600" b="1" dirty="0">
              <a:solidFill>
                <a:srgbClr val="CC3300"/>
              </a:solidFill>
            </a:endParaRPr>
          </a:p>
        </p:txBody>
      </p:sp>
      <p:sp>
        <p:nvSpPr>
          <p:cNvPr id="20" name="Text Box 6"/>
          <p:cNvSpPr txBox="1">
            <a:spLocks noChangeArrowheads="1"/>
          </p:cNvSpPr>
          <p:nvPr/>
        </p:nvSpPr>
        <p:spPr bwMode="auto">
          <a:xfrm>
            <a:off x="1309961" y="4797152"/>
            <a:ext cx="1383392" cy="340735"/>
          </a:xfrm>
          <a:prstGeom prst="rect">
            <a:avLst/>
          </a:prstGeom>
          <a:solidFill>
            <a:schemeClr val="bg1"/>
          </a:solidFill>
          <a:ln w="9525">
            <a:noFill/>
            <a:miter lim="800000"/>
            <a:headEnd/>
            <a:tailEnd/>
          </a:ln>
        </p:spPr>
        <p:txBody>
          <a:bodyPr wrap="none" lIns="0" tIns="46800" rIns="0" bIns="46800">
            <a:spAutoFit/>
          </a:bodyPr>
          <a:lstStyle/>
          <a:p>
            <a:r>
              <a:rPr lang="hu-HU" sz="1600" b="1" dirty="0" smtClean="0">
                <a:solidFill>
                  <a:srgbClr val="000099"/>
                </a:solidFill>
              </a:rPr>
              <a:t>Foszfor</a:t>
            </a:r>
            <a:r>
              <a:rPr lang="de-DE" sz="1600" b="1" dirty="0" smtClean="0">
                <a:solidFill>
                  <a:srgbClr val="000099"/>
                </a:solidFill>
              </a:rPr>
              <a:t> </a:t>
            </a:r>
            <a:r>
              <a:rPr lang="de-DE" sz="1600" b="1" dirty="0">
                <a:solidFill>
                  <a:srgbClr val="000099"/>
                </a:solidFill>
              </a:rPr>
              <a:t>(P</a:t>
            </a:r>
            <a:r>
              <a:rPr lang="de-DE" sz="1600" b="1" baseline="-25000" dirty="0">
                <a:solidFill>
                  <a:srgbClr val="000099"/>
                </a:solidFill>
              </a:rPr>
              <a:t>2</a:t>
            </a:r>
            <a:r>
              <a:rPr lang="de-DE" sz="1600" b="1" dirty="0">
                <a:solidFill>
                  <a:srgbClr val="000099"/>
                </a:solidFill>
              </a:rPr>
              <a:t>O</a:t>
            </a:r>
            <a:r>
              <a:rPr lang="de-DE" sz="1600" b="1" baseline="-25000" dirty="0">
                <a:solidFill>
                  <a:srgbClr val="000099"/>
                </a:solidFill>
              </a:rPr>
              <a:t>5</a:t>
            </a:r>
            <a:r>
              <a:rPr lang="de-DE" sz="1600" b="1" dirty="0">
                <a:solidFill>
                  <a:srgbClr val="000099"/>
                </a:solidFill>
              </a:rPr>
              <a:t>)</a:t>
            </a:r>
            <a:endParaRPr lang="en-GB" sz="1600" b="1" dirty="0">
              <a:solidFill>
                <a:srgbClr val="000099"/>
              </a:solidFill>
            </a:endParaRPr>
          </a:p>
        </p:txBody>
      </p:sp>
      <p:sp>
        <p:nvSpPr>
          <p:cNvPr id="21" name="TextBox 14"/>
          <p:cNvSpPr txBox="1">
            <a:spLocks noChangeArrowheads="1"/>
          </p:cNvSpPr>
          <p:nvPr/>
        </p:nvSpPr>
        <p:spPr bwMode="auto">
          <a:xfrm>
            <a:off x="1309961" y="2144663"/>
            <a:ext cx="1372492" cy="276999"/>
          </a:xfrm>
          <a:prstGeom prst="rect">
            <a:avLst/>
          </a:prstGeom>
          <a:noFill/>
          <a:ln w="9525">
            <a:noFill/>
            <a:miter lim="800000"/>
            <a:headEnd/>
            <a:tailEnd/>
          </a:ln>
        </p:spPr>
        <p:txBody>
          <a:bodyPr wrap="none">
            <a:spAutoFit/>
          </a:bodyPr>
          <a:lstStyle/>
          <a:p>
            <a:r>
              <a:rPr lang="hu-HU" sz="1200" dirty="0" smtClean="0"/>
              <a:t>átlag</a:t>
            </a:r>
            <a:r>
              <a:rPr lang="de-DE" sz="1200" dirty="0" smtClean="0"/>
              <a:t>: </a:t>
            </a:r>
            <a:r>
              <a:rPr lang="de-DE" sz="1200" dirty="0"/>
              <a:t>1,7 Mill. t N</a:t>
            </a:r>
          </a:p>
        </p:txBody>
      </p:sp>
      <p:sp>
        <p:nvSpPr>
          <p:cNvPr id="22" name="Text Box 9"/>
          <p:cNvSpPr txBox="1">
            <a:spLocks noChangeArrowheads="1"/>
          </p:cNvSpPr>
          <p:nvPr/>
        </p:nvSpPr>
        <p:spPr bwMode="auto">
          <a:xfrm>
            <a:off x="7596336" y="4581128"/>
            <a:ext cx="1188000" cy="612000"/>
          </a:xfrm>
          <a:prstGeom prst="rect">
            <a:avLst/>
          </a:prstGeom>
          <a:noFill/>
          <a:ln w="9525">
            <a:solidFill>
              <a:schemeClr val="tx1"/>
            </a:solidFill>
            <a:miter lim="800000"/>
            <a:headEnd/>
            <a:tailEnd/>
          </a:ln>
        </p:spPr>
        <p:txBody>
          <a:bodyPr wrap="none" lIns="0" tIns="46800" rIns="0" bIns="46800">
            <a:spAutoFit/>
          </a:bodyPr>
          <a:lstStyle/>
          <a:p>
            <a:pPr algn="ctr">
              <a:spcBef>
                <a:spcPts val="300"/>
              </a:spcBef>
              <a:spcAft>
                <a:spcPts val="300"/>
              </a:spcAft>
            </a:pPr>
            <a:r>
              <a:rPr lang="de-DE" sz="1400" b="1" dirty="0" smtClean="0">
                <a:solidFill>
                  <a:srgbClr val="0628BA"/>
                </a:solidFill>
              </a:rPr>
              <a:t>0,28 </a:t>
            </a:r>
            <a:r>
              <a:rPr lang="de-DE" sz="1400" b="1" dirty="0" err="1" smtClean="0">
                <a:solidFill>
                  <a:srgbClr val="0628BA"/>
                </a:solidFill>
              </a:rPr>
              <a:t>mt</a:t>
            </a:r>
            <a:r>
              <a:rPr lang="de-DE" sz="1400" b="1" dirty="0" smtClean="0">
                <a:solidFill>
                  <a:srgbClr val="0628BA"/>
                </a:solidFill>
              </a:rPr>
              <a:t> </a:t>
            </a:r>
            <a:r>
              <a:rPr lang="de-DE" sz="1400" b="1" dirty="0">
                <a:solidFill>
                  <a:srgbClr val="0628BA"/>
                </a:solidFill>
              </a:rPr>
              <a:t>P</a:t>
            </a:r>
            <a:r>
              <a:rPr lang="de-DE" sz="1400" b="1" baseline="-25000" dirty="0">
                <a:solidFill>
                  <a:srgbClr val="0628BA"/>
                </a:solidFill>
              </a:rPr>
              <a:t>2</a:t>
            </a:r>
            <a:r>
              <a:rPr lang="de-DE" sz="1400" b="1" dirty="0">
                <a:solidFill>
                  <a:srgbClr val="0628BA"/>
                </a:solidFill>
              </a:rPr>
              <a:t>O</a:t>
            </a:r>
            <a:r>
              <a:rPr lang="de-DE" sz="1400" b="1" baseline="-25000" dirty="0">
                <a:solidFill>
                  <a:srgbClr val="0628BA"/>
                </a:solidFill>
              </a:rPr>
              <a:t>5</a:t>
            </a:r>
          </a:p>
          <a:p>
            <a:pPr algn="ctr">
              <a:lnSpc>
                <a:spcPts val="1600"/>
              </a:lnSpc>
              <a:spcBef>
                <a:spcPts val="300"/>
              </a:spcBef>
              <a:spcAft>
                <a:spcPts val="300"/>
              </a:spcAft>
            </a:pPr>
            <a:r>
              <a:rPr lang="de-DE" sz="1400" b="1" dirty="0">
                <a:solidFill>
                  <a:srgbClr val="0628BA"/>
                </a:solidFill>
              </a:rPr>
              <a:t> (</a:t>
            </a:r>
            <a:r>
              <a:rPr lang="de-DE" sz="1200" b="1" dirty="0">
                <a:solidFill>
                  <a:srgbClr val="0628BA"/>
                </a:solidFill>
              </a:rPr>
              <a:t>17 kg P</a:t>
            </a:r>
            <a:r>
              <a:rPr lang="de-DE" sz="1200" b="1" baseline="-25000" dirty="0">
                <a:solidFill>
                  <a:srgbClr val="0628BA"/>
                </a:solidFill>
              </a:rPr>
              <a:t>2</a:t>
            </a:r>
            <a:r>
              <a:rPr lang="de-DE" sz="1200" b="1" dirty="0">
                <a:solidFill>
                  <a:srgbClr val="0628BA"/>
                </a:solidFill>
              </a:rPr>
              <a:t>O</a:t>
            </a:r>
            <a:r>
              <a:rPr lang="de-DE" sz="1200" b="1" baseline="-25000" dirty="0">
                <a:solidFill>
                  <a:srgbClr val="0628BA"/>
                </a:solidFill>
              </a:rPr>
              <a:t>5</a:t>
            </a:r>
            <a:r>
              <a:rPr lang="de-DE" sz="1200" b="1" dirty="0">
                <a:solidFill>
                  <a:srgbClr val="0628BA"/>
                </a:solidFill>
              </a:rPr>
              <a:t>/ha</a:t>
            </a:r>
            <a:r>
              <a:rPr lang="de-DE" sz="1400" b="1" dirty="0">
                <a:solidFill>
                  <a:srgbClr val="0628BA"/>
                </a:solidFill>
              </a:rPr>
              <a:t>)</a:t>
            </a:r>
            <a:endParaRPr lang="en-GB" sz="1400" b="1" dirty="0">
              <a:solidFill>
                <a:srgbClr val="0628BA"/>
              </a:solidFill>
            </a:endParaRPr>
          </a:p>
        </p:txBody>
      </p:sp>
      <p:sp>
        <p:nvSpPr>
          <p:cNvPr id="23" name="Text Box 7"/>
          <p:cNvSpPr txBox="1">
            <a:spLocks noChangeArrowheads="1"/>
          </p:cNvSpPr>
          <p:nvPr/>
        </p:nvSpPr>
        <p:spPr bwMode="auto">
          <a:xfrm>
            <a:off x="7596336" y="1817058"/>
            <a:ext cx="1187999" cy="581827"/>
          </a:xfrm>
          <a:prstGeom prst="rect">
            <a:avLst/>
          </a:prstGeom>
          <a:solidFill>
            <a:schemeClr val="bg1"/>
          </a:solidFill>
          <a:ln w="9525">
            <a:solidFill>
              <a:schemeClr val="tx1"/>
            </a:solidFill>
            <a:miter lim="800000"/>
            <a:headEnd/>
            <a:tailEnd/>
          </a:ln>
        </p:spPr>
        <p:txBody>
          <a:bodyPr wrap="square" lIns="0" tIns="46800" rIns="0" bIns="46800">
            <a:spAutoFit/>
          </a:bodyPr>
          <a:lstStyle/>
          <a:p>
            <a:pPr algn="ctr">
              <a:lnSpc>
                <a:spcPts val="1600"/>
              </a:lnSpc>
              <a:spcBef>
                <a:spcPts val="300"/>
              </a:spcBef>
              <a:spcAft>
                <a:spcPts val="300"/>
              </a:spcAft>
            </a:pPr>
            <a:r>
              <a:rPr lang="de-DE" sz="1400" b="1" dirty="0" smtClean="0">
                <a:solidFill>
                  <a:schemeClr val="accent3">
                    <a:lumMod val="50000"/>
                  </a:schemeClr>
                </a:solidFill>
              </a:rPr>
              <a:t>1,68 </a:t>
            </a:r>
            <a:r>
              <a:rPr lang="de-DE" sz="1400" b="1" dirty="0" err="1" smtClean="0">
                <a:solidFill>
                  <a:schemeClr val="accent3">
                    <a:lumMod val="50000"/>
                  </a:schemeClr>
                </a:solidFill>
              </a:rPr>
              <a:t>mt</a:t>
            </a:r>
            <a:r>
              <a:rPr lang="de-DE" sz="1400" b="1" dirty="0" smtClean="0">
                <a:solidFill>
                  <a:schemeClr val="accent3">
                    <a:lumMod val="50000"/>
                  </a:schemeClr>
                </a:solidFill>
              </a:rPr>
              <a:t> </a:t>
            </a:r>
            <a:r>
              <a:rPr lang="de-DE" sz="1400" b="1" dirty="0">
                <a:solidFill>
                  <a:schemeClr val="accent3">
                    <a:lumMod val="50000"/>
                  </a:schemeClr>
                </a:solidFill>
              </a:rPr>
              <a:t>N</a:t>
            </a:r>
          </a:p>
          <a:p>
            <a:pPr algn="ctr">
              <a:lnSpc>
                <a:spcPts val="1600"/>
              </a:lnSpc>
              <a:spcBef>
                <a:spcPts val="300"/>
              </a:spcBef>
              <a:spcAft>
                <a:spcPts val="300"/>
              </a:spcAft>
            </a:pPr>
            <a:r>
              <a:rPr lang="de-DE" sz="1400" b="1" dirty="0">
                <a:solidFill>
                  <a:schemeClr val="accent3">
                    <a:lumMod val="50000"/>
                  </a:schemeClr>
                </a:solidFill>
              </a:rPr>
              <a:t> </a:t>
            </a:r>
            <a:r>
              <a:rPr lang="de-DE" sz="1200" b="1" dirty="0">
                <a:solidFill>
                  <a:schemeClr val="accent3">
                    <a:lumMod val="50000"/>
                  </a:schemeClr>
                </a:solidFill>
              </a:rPr>
              <a:t>(</a:t>
            </a:r>
            <a:r>
              <a:rPr lang="de-DE" sz="1200" b="1" dirty="0" smtClean="0">
                <a:solidFill>
                  <a:schemeClr val="accent3">
                    <a:lumMod val="50000"/>
                  </a:schemeClr>
                </a:solidFill>
              </a:rPr>
              <a:t>99 </a:t>
            </a:r>
            <a:r>
              <a:rPr lang="de-DE" sz="1200" b="1" dirty="0">
                <a:solidFill>
                  <a:schemeClr val="accent3">
                    <a:lumMod val="50000"/>
                  </a:schemeClr>
                </a:solidFill>
              </a:rPr>
              <a:t>kg N/ha)</a:t>
            </a:r>
            <a:endParaRPr lang="en-GB" sz="1200" b="1" dirty="0">
              <a:solidFill>
                <a:schemeClr val="accent3">
                  <a:lumMod val="50000"/>
                </a:schemeClr>
              </a:solidFill>
            </a:endParaRPr>
          </a:p>
        </p:txBody>
      </p:sp>
      <p:sp>
        <p:nvSpPr>
          <p:cNvPr id="24" name="Text Box 8"/>
          <p:cNvSpPr txBox="1">
            <a:spLocks noChangeArrowheads="1"/>
          </p:cNvSpPr>
          <p:nvPr/>
        </p:nvSpPr>
        <p:spPr bwMode="auto">
          <a:xfrm>
            <a:off x="7596336" y="3658756"/>
            <a:ext cx="1189132" cy="581827"/>
          </a:xfrm>
          <a:prstGeom prst="rect">
            <a:avLst/>
          </a:prstGeom>
          <a:noFill/>
          <a:ln w="9525">
            <a:solidFill>
              <a:schemeClr val="tx1"/>
            </a:solidFill>
            <a:miter lim="800000"/>
            <a:headEnd/>
            <a:tailEnd/>
          </a:ln>
        </p:spPr>
        <p:txBody>
          <a:bodyPr wrap="square" lIns="0" tIns="46800" rIns="0" bIns="46800">
            <a:spAutoFit/>
          </a:bodyPr>
          <a:lstStyle/>
          <a:p>
            <a:pPr algn="ctr">
              <a:lnSpc>
                <a:spcPts val="1600"/>
              </a:lnSpc>
              <a:spcBef>
                <a:spcPts val="300"/>
              </a:spcBef>
              <a:spcAft>
                <a:spcPts val="300"/>
              </a:spcAft>
            </a:pPr>
            <a:r>
              <a:rPr lang="de-DE" sz="1400" b="1" dirty="0" smtClean="0">
                <a:solidFill>
                  <a:srgbClr val="CC3300"/>
                </a:solidFill>
              </a:rPr>
              <a:t>0,46 </a:t>
            </a:r>
            <a:r>
              <a:rPr lang="de-DE" sz="1400" b="1" dirty="0" err="1" smtClean="0">
                <a:solidFill>
                  <a:srgbClr val="CC3300"/>
                </a:solidFill>
              </a:rPr>
              <a:t>mt</a:t>
            </a:r>
            <a:r>
              <a:rPr lang="de-DE" sz="1400" b="1" dirty="0" smtClean="0">
                <a:solidFill>
                  <a:srgbClr val="CC3300"/>
                </a:solidFill>
              </a:rPr>
              <a:t> </a:t>
            </a:r>
            <a:r>
              <a:rPr lang="de-DE" sz="1400" b="1" dirty="0">
                <a:solidFill>
                  <a:srgbClr val="CC3300"/>
                </a:solidFill>
              </a:rPr>
              <a:t>K</a:t>
            </a:r>
            <a:r>
              <a:rPr lang="de-DE" sz="1400" b="1" baseline="-25000" dirty="0">
                <a:solidFill>
                  <a:srgbClr val="CC3300"/>
                </a:solidFill>
              </a:rPr>
              <a:t>2</a:t>
            </a:r>
            <a:r>
              <a:rPr lang="de-DE" sz="1400" b="1" dirty="0">
                <a:solidFill>
                  <a:srgbClr val="CC3300"/>
                </a:solidFill>
              </a:rPr>
              <a:t>O</a:t>
            </a:r>
          </a:p>
          <a:p>
            <a:pPr algn="ctr">
              <a:lnSpc>
                <a:spcPts val="1600"/>
              </a:lnSpc>
              <a:spcBef>
                <a:spcPts val="300"/>
              </a:spcBef>
              <a:spcAft>
                <a:spcPts val="300"/>
              </a:spcAft>
            </a:pPr>
            <a:r>
              <a:rPr lang="de-DE" sz="1400" b="1" dirty="0">
                <a:solidFill>
                  <a:srgbClr val="CC3300"/>
                </a:solidFill>
              </a:rPr>
              <a:t> </a:t>
            </a:r>
            <a:r>
              <a:rPr lang="de-DE" sz="1200" b="1" dirty="0">
                <a:solidFill>
                  <a:srgbClr val="CC3300"/>
                </a:solidFill>
              </a:rPr>
              <a:t>(</a:t>
            </a:r>
            <a:r>
              <a:rPr lang="de-DE" sz="1200" b="1" dirty="0" smtClean="0">
                <a:solidFill>
                  <a:srgbClr val="CC3300"/>
                </a:solidFill>
              </a:rPr>
              <a:t>27 </a:t>
            </a:r>
            <a:r>
              <a:rPr lang="de-DE" sz="1200" b="1" dirty="0">
                <a:solidFill>
                  <a:srgbClr val="CC3300"/>
                </a:solidFill>
              </a:rPr>
              <a:t>kg K</a:t>
            </a:r>
            <a:r>
              <a:rPr lang="de-DE" sz="1200" b="1" baseline="-25000" dirty="0">
                <a:solidFill>
                  <a:srgbClr val="CC3300"/>
                </a:solidFill>
              </a:rPr>
              <a:t>2</a:t>
            </a:r>
            <a:r>
              <a:rPr lang="de-DE" sz="1200" b="1" dirty="0">
                <a:solidFill>
                  <a:srgbClr val="CC3300"/>
                </a:solidFill>
              </a:rPr>
              <a:t>O/ha)</a:t>
            </a:r>
            <a:endParaRPr lang="en-GB" sz="1200" b="1" dirty="0">
              <a:solidFill>
                <a:srgbClr val="CC3300"/>
              </a:solidFill>
            </a:endParaRPr>
          </a:p>
        </p:txBody>
      </p:sp>
      <p:sp>
        <p:nvSpPr>
          <p:cNvPr id="25" name="TextBox 23"/>
          <p:cNvSpPr txBox="1">
            <a:spLocks noChangeArrowheads="1"/>
          </p:cNvSpPr>
          <p:nvPr/>
        </p:nvSpPr>
        <p:spPr bwMode="auto">
          <a:xfrm>
            <a:off x="6803073" y="2281210"/>
            <a:ext cx="900000" cy="307777"/>
          </a:xfrm>
          <a:prstGeom prst="rect">
            <a:avLst/>
          </a:prstGeom>
          <a:noFill/>
          <a:ln w="9525">
            <a:noFill/>
            <a:miter lim="800000"/>
            <a:headEnd/>
            <a:tailEnd/>
          </a:ln>
        </p:spPr>
        <p:txBody>
          <a:bodyPr wrap="square">
            <a:spAutoFit/>
          </a:bodyPr>
          <a:lstStyle/>
          <a:p>
            <a:r>
              <a:rPr lang="de-DE" sz="1400" b="1" dirty="0" smtClean="0">
                <a:solidFill>
                  <a:schemeClr val="accent3">
                    <a:lumMod val="75000"/>
                  </a:schemeClr>
                </a:solidFill>
              </a:rPr>
              <a:t>+1,6 </a:t>
            </a:r>
            <a:r>
              <a:rPr lang="de-DE" sz="1400" b="1" dirty="0">
                <a:solidFill>
                  <a:schemeClr val="accent3">
                    <a:lumMod val="75000"/>
                  </a:schemeClr>
                </a:solidFill>
              </a:rPr>
              <a:t>%</a:t>
            </a:r>
          </a:p>
        </p:txBody>
      </p:sp>
      <p:sp>
        <p:nvSpPr>
          <p:cNvPr id="26" name="TextBox 23"/>
          <p:cNvSpPr txBox="1">
            <a:spLocks noChangeArrowheads="1"/>
          </p:cNvSpPr>
          <p:nvPr/>
        </p:nvSpPr>
        <p:spPr bwMode="auto">
          <a:xfrm>
            <a:off x="6803073" y="4077072"/>
            <a:ext cx="900000" cy="307777"/>
          </a:xfrm>
          <a:prstGeom prst="rect">
            <a:avLst/>
          </a:prstGeom>
          <a:noFill/>
          <a:ln w="9525">
            <a:noFill/>
            <a:miter lim="800000"/>
            <a:headEnd/>
            <a:tailEnd/>
          </a:ln>
        </p:spPr>
        <p:txBody>
          <a:bodyPr wrap="square">
            <a:spAutoFit/>
          </a:bodyPr>
          <a:lstStyle/>
          <a:p>
            <a:r>
              <a:rPr lang="de-DE" sz="1400" b="1" dirty="0" smtClean="0">
                <a:solidFill>
                  <a:srgbClr val="CC3300"/>
                </a:solidFill>
              </a:rPr>
              <a:t>+8,6 </a:t>
            </a:r>
            <a:r>
              <a:rPr lang="de-DE" sz="1400" b="1" dirty="0">
                <a:solidFill>
                  <a:srgbClr val="CC3300"/>
                </a:solidFill>
              </a:rPr>
              <a:t>%</a:t>
            </a:r>
          </a:p>
        </p:txBody>
      </p:sp>
      <p:sp>
        <p:nvSpPr>
          <p:cNvPr id="27" name="TextBox 23"/>
          <p:cNvSpPr txBox="1">
            <a:spLocks noChangeArrowheads="1"/>
          </p:cNvSpPr>
          <p:nvPr/>
        </p:nvSpPr>
        <p:spPr bwMode="auto">
          <a:xfrm>
            <a:off x="6803073" y="4797152"/>
            <a:ext cx="900000" cy="307777"/>
          </a:xfrm>
          <a:prstGeom prst="rect">
            <a:avLst/>
          </a:prstGeom>
          <a:noFill/>
          <a:ln w="9525">
            <a:noFill/>
            <a:miter lim="800000"/>
            <a:headEnd/>
            <a:tailEnd/>
          </a:ln>
        </p:spPr>
        <p:txBody>
          <a:bodyPr wrap="square">
            <a:spAutoFit/>
          </a:bodyPr>
          <a:lstStyle/>
          <a:p>
            <a:r>
              <a:rPr lang="de-DE" sz="1400" b="1" dirty="0" smtClean="0">
                <a:solidFill>
                  <a:srgbClr val="0628BA"/>
                </a:solidFill>
              </a:rPr>
              <a:t>-0,1 </a:t>
            </a:r>
            <a:r>
              <a:rPr lang="de-DE" sz="1400" b="1" dirty="0">
                <a:solidFill>
                  <a:srgbClr val="0628BA"/>
                </a:solidFill>
              </a:rPr>
              <a:t>%</a:t>
            </a:r>
          </a:p>
        </p:txBody>
      </p:sp>
      <p:sp>
        <p:nvSpPr>
          <p:cNvPr id="16" name="Title 3"/>
          <p:cNvSpPr txBox="1">
            <a:spLocks/>
          </p:cNvSpPr>
          <p:nvPr/>
        </p:nvSpPr>
        <p:spPr bwMode="auto">
          <a:xfrm>
            <a:off x="533400" y="230188"/>
            <a:ext cx="807720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baseline="0">
                <a:solidFill>
                  <a:schemeClr val="accent6"/>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Műtrágya felhasználás Németországban</a:t>
            </a:r>
            <a:endParaRPr lang="en-US" dirty="0"/>
          </a:p>
        </p:txBody>
      </p:sp>
      <p:sp>
        <p:nvSpPr>
          <p:cNvPr id="28" name="Text Box 4"/>
          <p:cNvSpPr txBox="1">
            <a:spLocks noChangeArrowheads="1"/>
          </p:cNvSpPr>
          <p:nvPr/>
        </p:nvSpPr>
        <p:spPr bwMode="auto">
          <a:xfrm>
            <a:off x="531995" y="5733256"/>
            <a:ext cx="835216" cy="195814"/>
          </a:xfrm>
          <a:prstGeom prst="rect">
            <a:avLst/>
          </a:prstGeom>
          <a:noFill/>
          <a:ln w="9525">
            <a:noFill/>
            <a:miter lim="800000"/>
            <a:headEnd/>
            <a:tailEnd/>
          </a:ln>
          <a:effectLst/>
        </p:spPr>
        <p:txBody>
          <a:bodyPr wrap="none" lIns="0" tIns="36000" rIns="108000" bIns="36000">
            <a:spAutoFit/>
          </a:bodyPr>
          <a:lstStyle/>
          <a:p>
            <a:pPr>
              <a:spcBef>
                <a:spcPct val="50000"/>
              </a:spcBef>
              <a:defRPr/>
            </a:pPr>
            <a:r>
              <a:rPr lang="hu-HU" sz="800" i="1" dirty="0" smtClean="0"/>
              <a:t>Forrás</a:t>
            </a:r>
            <a:r>
              <a:rPr lang="nb-NO" sz="800" b="0" i="1" dirty="0" smtClean="0"/>
              <a:t>: </a:t>
            </a:r>
            <a:r>
              <a:rPr lang="nb-NO" sz="800" b="0" i="1" dirty="0" err="1" smtClean="0"/>
              <a:t>Destatis</a:t>
            </a:r>
            <a:endParaRPr lang="de-DE" sz="800" i="1" dirty="0"/>
          </a:p>
        </p:txBody>
      </p:sp>
    </p:spTree>
    <p:extLst>
      <p:ext uri="{BB962C8B-B14F-4D97-AF65-F5344CB8AC3E}">
        <p14:creationId xmlns:p14="http://schemas.microsoft.com/office/powerpoint/2010/main" val="11728209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p:cNvGraphicFramePr>
            <a:graphicFrameLocks noGrp="1"/>
          </p:cNvGraphicFramePr>
          <p:nvPr>
            <p:ph idx="1"/>
            <p:extLst>
              <p:ext uri="{D42A27DB-BD31-4B8C-83A1-F6EECF244321}">
                <p14:modId xmlns:p14="http://schemas.microsoft.com/office/powerpoint/2010/main" val="2445893879"/>
              </p:ext>
            </p:extLst>
          </p:nvPr>
        </p:nvGraphicFramePr>
        <p:xfrm>
          <a:off x="457200" y="1428090"/>
          <a:ext cx="8229600" cy="458850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300904" y="3428263"/>
            <a:ext cx="864096" cy="369332"/>
          </a:xfrm>
          <a:prstGeom prst="rect">
            <a:avLst/>
          </a:prstGeom>
          <a:solidFill>
            <a:schemeClr val="bg1"/>
          </a:solidFill>
          <a:ln>
            <a:solidFill>
              <a:schemeClr val="tx1"/>
            </a:solidFill>
          </a:ln>
        </p:spPr>
        <p:txBody>
          <a:bodyPr wrap="square" lIns="36000" rIns="36000" rtlCol="0">
            <a:spAutoFit/>
          </a:bodyPr>
          <a:lstStyle/>
          <a:p>
            <a:pPr algn="ctr"/>
            <a:r>
              <a:rPr lang="de-DE" b="1" dirty="0" smtClean="0">
                <a:solidFill>
                  <a:srgbClr val="FF0000"/>
                </a:solidFill>
              </a:rPr>
              <a:t>-2,0 %</a:t>
            </a:r>
          </a:p>
        </p:txBody>
      </p:sp>
      <p:sp>
        <p:nvSpPr>
          <p:cNvPr id="21" name="TextBox 20"/>
          <p:cNvSpPr txBox="1"/>
          <p:nvPr/>
        </p:nvSpPr>
        <p:spPr>
          <a:xfrm>
            <a:off x="2476561" y="4874603"/>
            <a:ext cx="881362" cy="369332"/>
          </a:xfrm>
          <a:prstGeom prst="rect">
            <a:avLst/>
          </a:prstGeom>
          <a:solidFill>
            <a:schemeClr val="bg1"/>
          </a:solidFill>
          <a:ln>
            <a:solidFill>
              <a:schemeClr val="tx1"/>
            </a:solidFill>
          </a:ln>
        </p:spPr>
        <p:txBody>
          <a:bodyPr wrap="square" lIns="36000" rIns="36000" rtlCol="0">
            <a:spAutoFit/>
          </a:bodyPr>
          <a:lstStyle/>
          <a:p>
            <a:pPr algn="ctr"/>
            <a:r>
              <a:rPr lang="de-DE" b="1" dirty="0" smtClean="0">
                <a:solidFill>
                  <a:srgbClr val="FF0000"/>
                </a:solidFill>
              </a:rPr>
              <a:t>+1,9 %</a:t>
            </a:r>
          </a:p>
        </p:txBody>
      </p:sp>
      <p:sp>
        <p:nvSpPr>
          <p:cNvPr id="22" name="TextBox 21"/>
          <p:cNvSpPr txBox="1"/>
          <p:nvPr/>
        </p:nvSpPr>
        <p:spPr>
          <a:xfrm>
            <a:off x="3608012" y="4283431"/>
            <a:ext cx="953452" cy="369332"/>
          </a:xfrm>
          <a:prstGeom prst="rect">
            <a:avLst/>
          </a:prstGeom>
          <a:solidFill>
            <a:schemeClr val="bg1"/>
          </a:solidFill>
          <a:ln>
            <a:solidFill>
              <a:schemeClr val="tx1"/>
            </a:solidFill>
          </a:ln>
        </p:spPr>
        <p:txBody>
          <a:bodyPr wrap="square" lIns="36000" rIns="36000" rtlCol="0">
            <a:spAutoFit/>
          </a:bodyPr>
          <a:lstStyle/>
          <a:p>
            <a:pPr algn="ctr"/>
            <a:r>
              <a:rPr lang="de-DE" b="1" dirty="0" smtClean="0">
                <a:solidFill>
                  <a:srgbClr val="FF0000"/>
                </a:solidFill>
              </a:rPr>
              <a:t>+/- 0 %</a:t>
            </a:r>
          </a:p>
        </p:txBody>
      </p:sp>
      <p:sp>
        <p:nvSpPr>
          <p:cNvPr id="23" name="TextBox 22"/>
          <p:cNvSpPr txBox="1"/>
          <p:nvPr/>
        </p:nvSpPr>
        <p:spPr>
          <a:xfrm>
            <a:off x="4793727" y="4283431"/>
            <a:ext cx="936104" cy="369332"/>
          </a:xfrm>
          <a:prstGeom prst="rect">
            <a:avLst/>
          </a:prstGeom>
          <a:solidFill>
            <a:schemeClr val="bg1"/>
          </a:solidFill>
          <a:ln>
            <a:solidFill>
              <a:schemeClr val="tx1"/>
            </a:solidFill>
          </a:ln>
        </p:spPr>
        <p:txBody>
          <a:bodyPr wrap="square" lIns="36000" rIns="36000" rtlCol="0">
            <a:spAutoFit/>
          </a:bodyPr>
          <a:lstStyle/>
          <a:p>
            <a:pPr algn="ctr"/>
            <a:r>
              <a:rPr lang="de-DE" b="1" dirty="0" smtClean="0">
                <a:solidFill>
                  <a:srgbClr val="FF0000"/>
                </a:solidFill>
              </a:rPr>
              <a:t>+11,1 %</a:t>
            </a:r>
          </a:p>
        </p:txBody>
      </p:sp>
      <p:sp>
        <p:nvSpPr>
          <p:cNvPr id="24" name="TextBox 23"/>
          <p:cNvSpPr txBox="1"/>
          <p:nvPr/>
        </p:nvSpPr>
        <p:spPr>
          <a:xfrm>
            <a:off x="6012160" y="4427820"/>
            <a:ext cx="797260" cy="369332"/>
          </a:xfrm>
          <a:prstGeom prst="rect">
            <a:avLst/>
          </a:prstGeom>
          <a:solidFill>
            <a:schemeClr val="bg1"/>
          </a:solidFill>
          <a:ln>
            <a:solidFill>
              <a:schemeClr val="tx1"/>
            </a:solidFill>
          </a:ln>
        </p:spPr>
        <p:txBody>
          <a:bodyPr wrap="none" lIns="36000" rIns="36000" rtlCol="0">
            <a:spAutoFit/>
          </a:bodyPr>
          <a:lstStyle/>
          <a:p>
            <a:pPr algn="ctr"/>
            <a:r>
              <a:rPr lang="de-DE" b="1" dirty="0" smtClean="0">
                <a:solidFill>
                  <a:srgbClr val="FF0000"/>
                </a:solidFill>
              </a:rPr>
              <a:t>+2,1 %</a:t>
            </a:r>
            <a:endParaRPr lang="de-DE" b="1" dirty="0">
              <a:solidFill>
                <a:srgbClr val="FF0000"/>
              </a:solidFill>
            </a:endParaRPr>
          </a:p>
        </p:txBody>
      </p:sp>
      <p:sp>
        <p:nvSpPr>
          <p:cNvPr id="25" name="TextBox 24"/>
          <p:cNvSpPr txBox="1"/>
          <p:nvPr/>
        </p:nvSpPr>
        <p:spPr>
          <a:xfrm>
            <a:off x="7216824" y="4427820"/>
            <a:ext cx="739552" cy="369332"/>
          </a:xfrm>
          <a:prstGeom prst="rect">
            <a:avLst/>
          </a:prstGeom>
          <a:solidFill>
            <a:schemeClr val="bg1"/>
          </a:solidFill>
          <a:ln>
            <a:solidFill>
              <a:schemeClr val="tx1"/>
            </a:solidFill>
          </a:ln>
        </p:spPr>
        <p:txBody>
          <a:bodyPr wrap="none" lIns="36000" rIns="36000" rtlCol="0">
            <a:spAutoFit/>
          </a:bodyPr>
          <a:lstStyle/>
          <a:p>
            <a:pPr algn="ctr"/>
            <a:r>
              <a:rPr lang="de-DE" b="1" dirty="0" smtClean="0">
                <a:solidFill>
                  <a:srgbClr val="FF0000"/>
                </a:solidFill>
              </a:rPr>
              <a:t>-4,4 %</a:t>
            </a:r>
            <a:endParaRPr lang="de-DE" b="1" dirty="0">
              <a:solidFill>
                <a:srgbClr val="FF0000"/>
              </a:solidFill>
            </a:endParaRPr>
          </a:p>
        </p:txBody>
      </p:sp>
      <p:graphicFrame>
        <p:nvGraphicFramePr>
          <p:cNvPr id="26" name="Content Placeholder 3"/>
          <p:cNvGraphicFramePr>
            <a:graphicFrameLocks/>
          </p:cNvGraphicFramePr>
          <p:nvPr>
            <p:extLst>
              <p:ext uri="{D42A27DB-BD31-4B8C-83A1-F6EECF244321}">
                <p14:modId xmlns:p14="http://schemas.microsoft.com/office/powerpoint/2010/main" val="3763792803"/>
              </p:ext>
            </p:extLst>
          </p:nvPr>
        </p:nvGraphicFramePr>
        <p:xfrm>
          <a:off x="6012160" y="1467650"/>
          <a:ext cx="2643206" cy="196135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7188252" y="2234097"/>
            <a:ext cx="797260" cy="369332"/>
          </a:xfrm>
          <a:prstGeom prst="rect">
            <a:avLst/>
          </a:prstGeom>
          <a:solidFill>
            <a:schemeClr val="bg1"/>
          </a:solidFill>
          <a:ln>
            <a:solidFill>
              <a:schemeClr val="tx1"/>
            </a:solidFill>
          </a:ln>
        </p:spPr>
        <p:txBody>
          <a:bodyPr wrap="none" lIns="36000" rIns="36000" rtlCol="0">
            <a:spAutoFit/>
          </a:bodyPr>
          <a:lstStyle/>
          <a:p>
            <a:pPr algn="ctr"/>
            <a:r>
              <a:rPr lang="de-DE" b="1" dirty="0" smtClean="0">
                <a:solidFill>
                  <a:srgbClr val="FF0000"/>
                </a:solidFill>
              </a:rPr>
              <a:t>+1,6 %</a:t>
            </a:r>
          </a:p>
        </p:txBody>
      </p:sp>
      <p:sp>
        <p:nvSpPr>
          <p:cNvPr id="28" name="TextBox 27"/>
          <p:cNvSpPr txBox="1"/>
          <p:nvPr/>
        </p:nvSpPr>
        <p:spPr>
          <a:xfrm>
            <a:off x="6616288" y="3922087"/>
            <a:ext cx="739552" cy="369332"/>
          </a:xfrm>
          <a:prstGeom prst="rect">
            <a:avLst/>
          </a:prstGeom>
          <a:solidFill>
            <a:schemeClr val="bg1"/>
          </a:solidFill>
          <a:ln>
            <a:solidFill>
              <a:schemeClr val="tx1"/>
            </a:solidFill>
          </a:ln>
        </p:spPr>
        <p:txBody>
          <a:bodyPr wrap="none" lIns="36000" rIns="36000" rtlCol="0">
            <a:spAutoFit/>
          </a:bodyPr>
          <a:lstStyle/>
          <a:p>
            <a:pPr algn="ctr"/>
            <a:r>
              <a:rPr lang="de-DE" b="1" dirty="0" smtClean="0">
                <a:solidFill>
                  <a:srgbClr val="FF0000"/>
                </a:solidFill>
              </a:rPr>
              <a:t>-1,4 %</a:t>
            </a:r>
            <a:endParaRPr lang="de-DE" b="1" dirty="0">
              <a:solidFill>
                <a:srgbClr val="FF0000"/>
              </a:solidFill>
            </a:endParaRPr>
          </a:p>
        </p:txBody>
      </p:sp>
      <p:sp>
        <p:nvSpPr>
          <p:cNvPr id="29" name="TextBox 28"/>
          <p:cNvSpPr txBox="1"/>
          <p:nvPr/>
        </p:nvSpPr>
        <p:spPr>
          <a:xfrm>
            <a:off x="548366" y="1164230"/>
            <a:ext cx="553357" cy="307777"/>
          </a:xfrm>
          <a:prstGeom prst="rect">
            <a:avLst/>
          </a:prstGeom>
          <a:noFill/>
        </p:spPr>
        <p:txBody>
          <a:bodyPr wrap="none" rtlCol="0">
            <a:spAutoFit/>
          </a:bodyPr>
          <a:lstStyle/>
          <a:p>
            <a:r>
              <a:rPr lang="de-DE" sz="1400" dirty="0" smtClean="0"/>
              <a:t>  </a:t>
            </a:r>
            <a:r>
              <a:rPr lang="de-DE" sz="1400" dirty="0" err="1" smtClean="0"/>
              <a:t>ktN</a:t>
            </a:r>
            <a:endParaRPr lang="de-DE" sz="1400" dirty="0"/>
          </a:p>
        </p:txBody>
      </p:sp>
      <p:sp>
        <p:nvSpPr>
          <p:cNvPr id="14" name="Title 3"/>
          <p:cNvSpPr txBox="1">
            <a:spLocks/>
          </p:cNvSpPr>
          <p:nvPr/>
        </p:nvSpPr>
        <p:spPr bwMode="auto">
          <a:xfrm>
            <a:off x="533400" y="230188"/>
            <a:ext cx="8359080"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baseline="0">
                <a:solidFill>
                  <a:schemeClr val="accent6"/>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sz="2300" b="1" dirty="0" smtClean="0"/>
              <a:t>N műtrágya értékesítés Németországban</a:t>
            </a:r>
          </a:p>
          <a:p>
            <a:r>
              <a:rPr lang="de-DE" sz="2000" b="1" dirty="0" smtClean="0"/>
              <a:t>2013</a:t>
            </a:r>
            <a:r>
              <a:rPr lang="hu-HU" sz="2000" b="1" dirty="0" smtClean="0"/>
              <a:t> július</a:t>
            </a:r>
            <a:r>
              <a:rPr lang="de-DE" sz="2000" b="1" dirty="0" smtClean="0"/>
              <a:t> – 2014</a:t>
            </a:r>
            <a:r>
              <a:rPr lang="hu-HU" sz="2000" b="1" dirty="0" smtClean="0"/>
              <a:t> június, az előző szezonhoz képest</a:t>
            </a:r>
            <a:endParaRPr lang="en-US" sz="2000" dirty="0"/>
          </a:p>
        </p:txBody>
      </p:sp>
    </p:spTree>
    <p:extLst>
      <p:ext uri="{BB962C8B-B14F-4D97-AF65-F5344CB8AC3E}">
        <p14:creationId xmlns:p14="http://schemas.microsoft.com/office/powerpoint/2010/main" val="2698708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hu-HU" dirty="0" smtClean="0"/>
              <a:t>Tápelemek globális felhasználása</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300992931"/>
              </p:ext>
            </p:extLst>
          </p:nvPr>
        </p:nvGraphicFramePr>
        <p:xfrm>
          <a:off x="611187" y="1344706"/>
          <a:ext cx="7933458" cy="42929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5089006" y="1628800"/>
            <a:ext cx="2287807" cy="307777"/>
          </a:xfrm>
          <a:prstGeom prst="rect">
            <a:avLst/>
          </a:prstGeom>
          <a:solidFill>
            <a:schemeClr val="bg1"/>
          </a:solidFill>
          <a:ln w="9525">
            <a:noFill/>
            <a:prstDash val="sysDot"/>
            <a:miter lim="800000"/>
            <a:headEnd/>
            <a:tailEnd/>
          </a:ln>
        </p:spPr>
        <p:txBody>
          <a:bodyPr wrap="none">
            <a:spAutoFit/>
          </a:bodyPr>
          <a:lstStyle/>
          <a:p>
            <a:pPr algn="ctr">
              <a:defRPr/>
            </a:pPr>
            <a:r>
              <a:rPr lang="en-US" sz="1400" b="1" dirty="0" err="1" smtClean="0">
                <a:solidFill>
                  <a:schemeClr val="accent3">
                    <a:lumMod val="75000"/>
                  </a:schemeClr>
                </a:solidFill>
              </a:rPr>
              <a:t>Nitrog</a:t>
            </a:r>
            <a:r>
              <a:rPr lang="hu-HU" sz="1400" b="1" dirty="0" smtClean="0">
                <a:solidFill>
                  <a:schemeClr val="accent3">
                    <a:lumMod val="75000"/>
                  </a:schemeClr>
                </a:solidFill>
              </a:rPr>
              <a:t>én</a:t>
            </a:r>
            <a:r>
              <a:rPr lang="en-US" sz="1400" b="1" dirty="0" smtClean="0">
                <a:solidFill>
                  <a:schemeClr val="accent3">
                    <a:lumMod val="75000"/>
                  </a:schemeClr>
                </a:solidFill>
              </a:rPr>
              <a:t> </a:t>
            </a:r>
            <a:r>
              <a:rPr lang="en-US" sz="1400" b="1" dirty="0">
                <a:solidFill>
                  <a:schemeClr val="accent3">
                    <a:lumMod val="75000"/>
                  </a:schemeClr>
                </a:solidFill>
              </a:rPr>
              <a:t>(N): + </a:t>
            </a:r>
            <a:r>
              <a:rPr lang="en-US" sz="1400" b="1" dirty="0" smtClean="0">
                <a:solidFill>
                  <a:schemeClr val="accent3">
                    <a:lumMod val="75000"/>
                  </a:schemeClr>
                </a:solidFill>
              </a:rPr>
              <a:t>1,3 </a:t>
            </a:r>
            <a:r>
              <a:rPr lang="en-US" sz="1400" b="1" dirty="0">
                <a:solidFill>
                  <a:schemeClr val="accent3">
                    <a:lumMod val="75000"/>
                  </a:schemeClr>
                </a:solidFill>
              </a:rPr>
              <a:t>% / </a:t>
            </a:r>
            <a:r>
              <a:rPr lang="hu-HU" sz="1400" b="1" dirty="0" smtClean="0">
                <a:solidFill>
                  <a:schemeClr val="accent3">
                    <a:lumMod val="75000"/>
                  </a:schemeClr>
                </a:solidFill>
              </a:rPr>
              <a:t>év</a:t>
            </a:r>
            <a:endParaRPr lang="en-US" sz="1400" b="1" dirty="0">
              <a:solidFill>
                <a:schemeClr val="accent3">
                  <a:lumMod val="75000"/>
                </a:schemeClr>
              </a:solidFill>
            </a:endParaRPr>
          </a:p>
        </p:txBody>
      </p:sp>
      <p:sp>
        <p:nvSpPr>
          <p:cNvPr id="6" name="Text Box 6"/>
          <p:cNvSpPr txBox="1">
            <a:spLocks noChangeArrowheads="1"/>
          </p:cNvSpPr>
          <p:nvPr/>
        </p:nvSpPr>
        <p:spPr bwMode="auto">
          <a:xfrm>
            <a:off x="6137381" y="3501008"/>
            <a:ext cx="2462534" cy="307777"/>
          </a:xfrm>
          <a:prstGeom prst="rect">
            <a:avLst/>
          </a:prstGeom>
          <a:solidFill>
            <a:schemeClr val="bg1"/>
          </a:solidFill>
          <a:ln>
            <a:noFill/>
          </a:ln>
          <a:extLst/>
        </p:spPr>
        <p:txBody>
          <a:bodyPr wrap="none">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lgn="ctr">
              <a:spcBef>
                <a:spcPct val="0"/>
              </a:spcBef>
              <a:buClrTx/>
              <a:buSzTx/>
              <a:buFontTx/>
              <a:buNone/>
            </a:pPr>
            <a:r>
              <a:rPr lang="hu-HU" altLang="en-US" sz="1400" b="1" dirty="0" smtClean="0">
                <a:solidFill>
                  <a:srgbClr val="0070C0"/>
                </a:solidFill>
              </a:rPr>
              <a:t>Foszfor</a:t>
            </a:r>
            <a:r>
              <a:rPr lang="en-US" altLang="en-US" sz="1400" b="1" dirty="0" smtClean="0">
                <a:solidFill>
                  <a:srgbClr val="0070C0"/>
                </a:solidFill>
              </a:rPr>
              <a:t> </a:t>
            </a:r>
            <a:r>
              <a:rPr lang="en-US" altLang="en-US" sz="1400" b="1" dirty="0">
                <a:solidFill>
                  <a:srgbClr val="0070C0"/>
                </a:solidFill>
              </a:rPr>
              <a:t>(P</a:t>
            </a:r>
            <a:r>
              <a:rPr lang="en-US" altLang="en-US" sz="1400" b="1" baseline="-25000" dirty="0">
                <a:solidFill>
                  <a:srgbClr val="0070C0"/>
                </a:solidFill>
              </a:rPr>
              <a:t>2</a:t>
            </a:r>
            <a:r>
              <a:rPr lang="en-US" altLang="en-US" sz="1400" b="1" dirty="0">
                <a:solidFill>
                  <a:srgbClr val="0070C0"/>
                </a:solidFill>
              </a:rPr>
              <a:t>O</a:t>
            </a:r>
            <a:r>
              <a:rPr lang="en-US" altLang="en-US" sz="1400" b="1" baseline="-25000" dirty="0">
                <a:solidFill>
                  <a:srgbClr val="0070C0"/>
                </a:solidFill>
              </a:rPr>
              <a:t>5</a:t>
            </a:r>
            <a:r>
              <a:rPr lang="en-US" altLang="en-US" sz="1400" b="1" dirty="0">
                <a:solidFill>
                  <a:srgbClr val="0070C0"/>
                </a:solidFill>
              </a:rPr>
              <a:t>): + </a:t>
            </a:r>
            <a:r>
              <a:rPr lang="en-US" altLang="en-US" sz="1400" b="1" dirty="0" smtClean="0">
                <a:solidFill>
                  <a:srgbClr val="0070C0"/>
                </a:solidFill>
              </a:rPr>
              <a:t>0,5 </a:t>
            </a:r>
            <a:r>
              <a:rPr lang="en-US" altLang="en-US" sz="1400" b="1" dirty="0">
                <a:solidFill>
                  <a:srgbClr val="0070C0"/>
                </a:solidFill>
              </a:rPr>
              <a:t>% / </a:t>
            </a:r>
            <a:r>
              <a:rPr lang="hu-HU" altLang="en-US" sz="1400" b="1" dirty="0" smtClean="0">
                <a:solidFill>
                  <a:srgbClr val="0070C0"/>
                </a:solidFill>
              </a:rPr>
              <a:t>év</a:t>
            </a:r>
            <a:endParaRPr lang="en-US" altLang="en-US" sz="1400" b="1" dirty="0">
              <a:solidFill>
                <a:srgbClr val="0070C0"/>
              </a:solidFill>
            </a:endParaRPr>
          </a:p>
        </p:txBody>
      </p:sp>
      <p:sp>
        <p:nvSpPr>
          <p:cNvPr id="7" name="Text Box 9"/>
          <p:cNvSpPr txBox="1">
            <a:spLocks noChangeArrowheads="1"/>
          </p:cNvSpPr>
          <p:nvPr/>
        </p:nvSpPr>
        <p:spPr bwMode="auto">
          <a:xfrm>
            <a:off x="6224888" y="4797152"/>
            <a:ext cx="2356735" cy="307777"/>
          </a:xfrm>
          <a:prstGeom prst="rect">
            <a:avLst/>
          </a:prstGeom>
          <a:solidFill>
            <a:schemeClr val="bg1"/>
          </a:solidFill>
          <a:ln>
            <a:noFill/>
          </a:ln>
          <a:extLst/>
        </p:spPr>
        <p:txBody>
          <a:bodyPr wrap="none">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lgn="ctr">
              <a:spcBef>
                <a:spcPct val="0"/>
              </a:spcBef>
              <a:buClrTx/>
              <a:buSzTx/>
              <a:buFontTx/>
              <a:buNone/>
            </a:pPr>
            <a:r>
              <a:rPr lang="hu-HU" altLang="en-US" sz="1400" b="1" dirty="0" smtClean="0">
                <a:solidFill>
                  <a:srgbClr val="FF0000"/>
                </a:solidFill>
              </a:rPr>
              <a:t>Kálium</a:t>
            </a:r>
            <a:r>
              <a:rPr lang="en-US" altLang="en-US" sz="1400" b="1" dirty="0" smtClean="0">
                <a:solidFill>
                  <a:srgbClr val="FF0000"/>
                </a:solidFill>
              </a:rPr>
              <a:t> </a:t>
            </a:r>
            <a:r>
              <a:rPr lang="en-US" altLang="en-US" sz="1400" b="1" dirty="0">
                <a:solidFill>
                  <a:srgbClr val="FF0000"/>
                </a:solidFill>
              </a:rPr>
              <a:t>(K</a:t>
            </a:r>
            <a:r>
              <a:rPr lang="en-US" altLang="en-US" sz="1400" b="1" baseline="-25000" dirty="0">
                <a:solidFill>
                  <a:srgbClr val="FF0000"/>
                </a:solidFill>
              </a:rPr>
              <a:t>2</a:t>
            </a:r>
            <a:r>
              <a:rPr lang="en-US" altLang="en-US" sz="1400" b="1" dirty="0">
                <a:solidFill>
                  <a:srgbClr val="FF0000"/>
                </a:solidFill>
              </a:rPr>
              <a:t>O): + </a:t>
            </a:r>
            <a:r>
              <a:rPr lang="en-US" altLang="en-US" sz="1400" b="1" dirty="0" smtClean="0">
                <a:solidFill>
                  <a:srgbClr val="FF0000"/>
                </a:solidFill>
              </a:rPr>
              <a:t>1,0 </a:t>
            </a:r>
            <a:r>
              <a:rPr lang="en-US" altLang="en-US" sz="1400" b="1" dirty="0">
                <a:solidFill>
                  <a:srgbClr val="FF0000"/>
                </a:solidFill>
              </a:rPr>
              <a:t>% / </a:t>
            </a:r>
            <a:r>
              <a:rPr lang="hu-HU" altLang="en-US" sz="1400" b="1" dirty="0" smtClean="0">
                <a:solidFill>
                  <a:srgbClr val="FF0000"/>
                </a:solidFill>
              </a:rPr>
              <a:t>év</a:t>
            </a:r>
            <a:endParaRPr lang="en-US" altLang="en-US" sz="1400" b="1" dirty="0">
              <a:solidFill>
                <a:srgbClr val="FF0000"/>
              </a:solidFill>
            </a:endParaRPr>
          </a:p>
        </p:txBody>
      </p:sp>
      <p:sp>
        <p:nvSpPr>
          <p:cNvPr id="8" name="TextBox 7"/>
          <p:cNvSpPr txBox="1"/>
          <p:nvPr/>
        </p:nvSpPr>
        <p:spPr>
          <a:xfrm>
            <a:off x="539874" y="1196752"/>
            <a:ext cx="1132041" cy="276999"/>
          </a:xfrm>
          <a:prstGeom prst="rect">
            <a:avLst/>
          </a:prstGeom>
          <a:noFill/>
        </p:spPr>
        <p:txBody>
          <a:bodyPr wrap="none" rtlCol="0">
            <a:spAutoFit/>
          </a:bodyPr>
          <a:lstStyle/>
          <a:p>
            <a:r>
              <a:rPr lang="de-DE" sz="1200" dirty="0" smtClean="0"/>
              <a:t>Mill. t </a:t>
            </a:r>
            <a:r>
              <a:rPr lang="hu-HU" sz="1200" dirty="0" smtClean="0"/>
              <a:t>tápelem</a:t>
            </a:r>
            <a:endParaRPr lang="en-US" sz="1200" dirty="0"/>
          </a:p>
        </p:txBody>
      </p:sp>
      <p:sp>
        <p:nvSpPr>
          <p:cNvPr id="11" name="Text Box 10"/>
          <p:cNvSpPr txBox="1">
            <a:spLocks noChangeArrowheads="1"/>
          </p:cNvSpPr>
          <p:nvPr/>
        </p:nvSpPr>
        <p:spPr bwMode="auto">
          <a:xfrm>
            <a:off x="539552" y="5676238"/>
            <a:ext cx="1231768" cy="243798"/>
          </a:xfrm>
          <a:prstGeom prst="rect">
            <a:avLst/>
          </a:prstGeom>
          <a:noFill/>
          <a:ln w="9525">
            <a:noFill/>
            <a:prstDash val="sysDot"/>
            <a:miter lim="800000"/>
            <a:headEnd/>
            <a:tailEnd/>
          </a:ln>
        </p:spPr>
        <p:txBody>
          <a:bodyPr lIns="0" tIns="35941" rIns="107950" bIns="35941" anchor="b"/>
          <a:lstStyle/>
          <a:p>
            <a:r>
              <a:rPr lang="hu-HU" sz="800" i="1" dirty="0" smtClean="0">
                <a:solidFill>
                  <a:srgbClr val="000000"/>
                </a:solidFill>
              </a:rPr>
              <a:t>Forrás</a:t>
            </a:r>
            <a:r>
              <a:rPr lang="en-US" sz="800" b="0" i="1" dirty="0" smtClean="0">
                <a:solidFill>
                  <a:srgbClr val="000000"/>
                </a:solidFill>
              </a:rPr>
              <a:t>: IFA, June 2013</a:t>
            </a:r>
            <a:endParaRPr lang="en-US" sz="800" b="0" i="1" dirty="0">
              <a:solidFill>
                <a:srgbClr val="000000"/>
              </a:solidFill>
            </a:endParaRPr>
          </a:p>
        </p:txBody>
      </p:sp>
    </p:spTree>
    <p:extLst>
      <p:ext uri="{BB962C8B-B14F-4D97-AF65-F5344CB8AC3E}">
        <p14:creationId xmlns:p14="http://schemas.microsoft.com/office/powerpoint/2010/main" val="4115324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idx="1"/>
            <p:extLst>
              <p:ext uri="{D42A27DB-BD31-4B8C-83A1-F6EECF244321}">
                <p14:modId xmlns:p14="http://schemas.microsoft.com/office/powerpoint/2010/main" val="3116117293"/>
              </p:ext>
            </p:extLst>
          </p:nvPr>
        </p:nvGraphicFramePr>
        <p:xfrm>
          <a:off x="225182" y="1306513"/>
          <a:ext cx="7697177"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TextBox 42"/>
          <p:cNvSpPr txBox="1">
            <a:spLocks noChangeArrowheads="1"/>
          </p:cNvSpPr>
          <p:nvPr/>
        </p:nvSpPr>
        <p:spPr bwMode="auto">
          <a:xfrm>
            <a:off x="4695304" y="1511610"/>
            <a:ext cx="854721" cy="251795"/>
          </a:xfrm>
          <a:prstGeom prst="rect">
            <a:avLst/>
          </a:prstGeom>
          <a:solidFill>
            <a:schemeClr val="bg1"/>
          </a:solidFill>
          <a:ln w="9525">
            <a:solidFill>
              <a:srgbClr val="000000"/>
            </a:solidFill>
            <a:miter lim="800000"/>
            <a:headEnd/>
            <a:tailEnd/>
          </a:ln>
        </p:spPr>
        <p:txBody>
          <a:bodyPr wrap="none" tIns="18000" bIns="1800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a:solidFill>
                  <a:srgbClr val="3C3C3B"/>
                </a:solidFill>
                <a:latin typeface="Univers 45 Light" pitchFamily="34" charset="0"/>
              </a:rPr>
              <a:t>NPK/NP</a:t>
            </a:r>
          </a:p>
        </p:txBody>
      </p:sp>
      <p:sp>
        <p:nvSpPr>
          <p:cNvPr id="49157" name="TextBox 50"/>
          <p:cNvSpPr txBox="1">
            <a:spLocks noChangeArrowheads="1"/>
          </p:cNvSpPr>
          <p:nvPr/>
        </p:nvSpPr>
        <p:spPr bwMode="auto">
          <a:xfrm>
            <a:off x="4840375" y="1953069"/>
            <a:ext cx="564578" cy="251795"/>
          </a:xfrm>
          <a:prstGeom prst="rect">
            <a:avLst/>
          </a:prstGeom>
          <a:solidFill>
            <a:schemeClr val="bg1"/>
          </a:solidFill>
          <a:ln w="9525">
            <a:solidFill>
              <a:srgbClr val="000000"/>
            </a:solidFill>
            <a:miter lim="800000"/>
            <a:headEnd/>
            <a:tailEnd/>
          </a:ln>
        </p:spPr>
        <p:txBody>
          <a:bodyPr wrap="none" tIns="18000" bIns="1800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smtClean="0">
                <a:solidFill>
                  <a:srgbClr val="3C3C3B"/>
                </a:solidFill>
                <a:latin typeface="Univers 45 Light" pitchFamily="34" charset="0"/>
              </a:rPr>
              <a:t>UAN</a:t>
            </a:r>
            <a:endParaRPr lang="de-DE" altLang="en-US" sz="1400" dirty="0">
              <a:solidFill>
                <a:srgbClr val="3C3C3B"/>
              </a:solidFill>
              <a:latin typeface="Univers 45 Light" pitchFamily="34" charset="0"/>
            </a:endParaRPr>
          </a:p>
        </p:txBody>
      </p:sp>
      <p:sp>
        <p:nvSpPr>
          <p:cNvPr id="49158" name="TextBox 51"/>
          <p:cNvSpPr txBox="1">
            <a:spLocks noChangeArrowheads="1"/>
          </p:cNvSpPr>
          <p:nvPr/>
        </p:nvSpPr>
        <p:spPr bwMode="auto">
          <a:xfrm>
            <a:off x="4836369" y="2529133"/>
            <a:ext cx="572593" cy="251795"/>
          </a:xfrm>
          <a:prstGeom prst="rect">
            <a:avLst/>
          </a:prstGeom>
          <a:solidFill>
            <a:schemeClr val="bg1"/>
          </a:solidFill>
          <a:ln w="9525">
            <a:solidFill>
              <a:srgbClr val="000000"/>
            </a:solidFill>
            <a:miter lim="800000"/>
            <a:headEnd/>
            <a:tailEnd/>
          </a:ln>
        </p:spPr>
        <p:txBody>
          <a:bodyPr wrap="none" tIns="18000" bIns="1800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smtClean="0">
                <a:solidFill>
                  <a:srgbClr val="3C3C3B"/>
                </a:solidFill>
                <a:latin typeface="Univers 45 Light" pitchFamily="34" charset="0"/>
              </a:rPr>
              <a:t>Urea</a:t>
            </a:r>
            <a:endParaRPr lang="de-DE" altLang="en-US" sz="1400" dirty="0">
              <a:solidFill>
                <a:srgbClr val="3C3C3B"/>
              </a:solidFill>
              <a:latin typeface="Univers 45 Light" pitchFamily="34" charset="0"/>
            </a:endParaRPr>
          </a:p>
        </p:txBody>
      </p:sp>
      <p:sp>
        <p:nvSpPr>
          <p:cNvPr id="49159" name="TextBox 52"/>
          <p:cNvSpPr txBox="1">
            <a:spLocks noChangeArrowheads="1"/>
          </p:cNvSpPr>
          <p:nvPr/>
        </p:nvSpPr>
        <p:spPr bwMode="auto">
          <a:xfrm>
            <a:off x="4604734" y="3285564"/>
            <a:ext cx="1035861" cy="215444"/>
          </a:xfrm>
          <a:prstGeom prst="rect">
            <a:avLst/>
          </a:prstGeom>
          <a:solidFill>
            <a:schemeClr val="bg1"/>
          </a:solidFill>
          <a:ln w="9525">
            <a:solidFill>
              <a:srgbClr val="000000"/>
            </a:solidFill>
            <a:miter lim="800000"/>
            <a:headEnd/>
            <a:tailEnd/>
          </a:ln>
        </p:spPr>
        <p:txBody>
          <a:bodyPr wrap="none" tIns="0" bIns="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smtClean="0">
                <a:solidFill>
                  <a:srgbClr val="3C3C3B"/>
                </a:solidFill>
                <a:latin typeface="Univers 45 Light" pitchFamily="34" charset="0"/>
              </a:rPr>
              <a:t>Other </a:t>
            </a:r>
            <a:r>
              <a:rPr lang="de-DE" altLang="en-US" sz="1400" dirty="0">
                <a:solidFill>
                  <a:srgbClr val="3C3C3B"/>
                </a:solidFill>
                <a:latin typeface="Univers 45 Light" pitchFamily="34" charset="0"/>
              </a:rPr>
              <a:t>N+S</a:t>
            </a:r>
          </a:p>
        </p:txBody>
      </p:sp>
      <p:sp>
        <p:nvSpPr>
          <p:cNvPr id="49160" name="TextBox 53"/>
          <p:cNvSpPr txBox="1">
            <a:spLocks noChangeArrowheads="1"/>
          </p:cNvSpPr>
          <p:nvPr/>
        </p:nvSpPr>
        <p:spPr bwMode="auto">
          <a:xfrm>
            <a:off x="4672791" y="3608636"/>
            <a:ext cx="899746" cy="252412"/>
          </a:xfrm>
          <a:prstGeom prst="rect">
            <a:avLst/>
          </a:prstGeom>
          <a:solidFill>
            <a:schemeClr val="bg1"/>
          </a:solidFill>
          <a:ln w="9525">
            <a:solidFill>
              <a:srgbClr val="000000"/>
            </a:solidFill>
            <a:miter lim="800000"/>
            <a:headEnd/>
            <a:tailEnd/>
          </a:ln>
        </p:spPr>
        <p:txBody>
          <a:bodyPr tIns="18000" bIns="1800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err="1" smtClean="0">
                <a:solidFill>
                  <a:srgbClr val="3C3C3B"/>
                </a:solidFill>
                <a:latin typeface="Univers 45 Light" pitchFamily="34" charset="0"/>
              </a:rPr>
              <a:t>Nit</a:t>
            </a:r>
            <a:r>
              <a:rPr lang="de-DE" altLang="en-US" sz="1400" dirty="0" smtClean="0">
                <a:solidFill>
                  <a:srgbClr val="3C3C3B"/>
                </a:solidFill>
                <a:latin typeface="Univers 45 Light" pitchFamily="34" charset="0"/>
              </a:rPr>
              <a:t>.+</a:t>
            </a:r>
            <a:r>
              <a:rPr lang="de-DE" altLang="en-US" sz="1400" dirty="0">
                <a:solidFill>
                  <a:srgbClr val="3C3C3B"/>
                </a:solidFill>
                <a:latin typeface="Univers 45 Light" pitchFamily="34" charset="0"/>
              </a:rPr>
              <a:t>S</a:t>
            </a:r>
          </a:p>
        </p:txBody>
      </p:sp>
      <p:sp>
        <p:nvSpPr>
          <p:cNvPr id="49161" name="TextBox 54"/>
          <p:cNvSpPr txBox="1">
            <a:spLocks noChangeArrowheads="1"/>
          </p:cNvSpPr>
          <p:nvPr/>
        </p:nvSpPr>
        <p:spPr bwMode="auto">
          <a:xfrm>
            <a:off x="4840376" y="4509120"/>
            <a:ext cx="564578" cy="251795"/>
          </a:xfrm>
          <a:prstGeom prst="rect">
            <a:avLst/>
          </a:prstGeom>
          <a:solidFill>
            <a:schemeClr val="bg1"/>
          </a:solidFill>
          <a:ln w="9525">
            <a:solidFill>
              <a:srgbClr val="000000"/>
            </a:solidFill>
            <a:miter lim="800000"/>
            <a:headEnd/>
            <a:tailEnd/>
          </a:ln>
        </p:spPr>
        <p:txBody>
          <a:bodyPr wrap="none" tIns="18000" bIns="18000"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de-DE" altLang="en-US" sz="1400" dirty="0" smtClean="0">
                <a:solidFill>
                  <a:srgbClr val="3C3C3B"/>
                </a:solidFill>
                <a:latin typeface="Univers 45 Light" pitchFamily="34" charset="0"/>
              </a:rPr>
              <a:t>CAN</a:t>
            </a:r>
            <a:endParaRPr lang="de-DE" altLang="en-US" sz="1400" dirty="0">
              <a:solidFill>
                <a:srgbClr val="3C3C3B"/>
              </a:solidFill>
              <a:latin typeface="Univers 45 Light" pitchFamily="34" charset="0"/>
            </a:endParaRPr>
          </a:p>
        </p:txBody>
      </p:sp>
      <p:sp>
        <p:nvSpPr>
          <p:cNvPr id="49162" name="TextBox 4"/>
          <p:cNvSpPr txBox="1">
            <a:spLocks noChangeArrowheads="1"/>
          </p:cNvSpPr>
          <p:nvPr/>
        </p:nvSpPr>
        <p:spPr bwMode="auto">
          <a:xfrm>
            <a:off x="7596336" y="4517579"/>
            <a:ext cx="918841"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smtClean="0">
                <a:solidFill>
                  <a:srgbClr val="3C3C3B"/>
                </a:solidFill>
                <a:latin typeface="Univers 45 Light" pitchFamily="34" charset="0"/>
              </a:rPr>
              <a:t>CAN</a:t>
            </a:r>
            <a:endParaRPr lang="de-DE" altLang="en-US" sz="1600" dirty="0">
              <a:solidFill>
                <a:srgbClr val="3C3C3B"/>
              </a:solidFill>
              <a:latin typeface="Univers 45 Light" pitchFamily="34" charset="0"/>
            </a:endParaRPr>
          </a:p>
          <a:p>
            <a:pPr eaLnBrk="1" hangingPunct="1">
              <a:lnSpc>
                <a:spcPct val="100000"/>
              </a:lnSpc>
              <a:spcBef>
                <a:spcPct val="0"/>
              </a:spcBef>
              <a:spcAft>
                <a:spcPct val="0"/>
              </a:spcAft>
              <a:buClrTx/>
              <a:buFontTx/>
              <a:buNone/>
            </a:pPr>
            <a:r>
              <a:rPr lang="de-DE" altLang="en-US" sz="1200" dirty="0">
                <a:solidFill>
                  <a:srgbClr val="3C3C3B"/>
                </a:solidFill>
                <a:latin typeface="Univers 45 Light" pitchFamily="34" charset="0"/>
              </a:rPr>
              <a:t>(</a:t>
            </a:r>
            <a:r>
              <a:rPr lang="de-DE" altLang="en-US" sz="1200" dirty="0" smtClean="0">
                <a:solidFill>
                  <a:srgbClr val="3C3C3B"/>
                </a:solidFill>
                <a:latin typeface="Univers 45 Light" pitchFamily="34" charset="0"/>
              </a:rPr>
              <a:t>2,290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3" name="TextBox 5"/>
          <p:cNvSpPr txBox="1">
            <a:spLocks noChangeArrowheads="1"/>
          </p:cNvSpPr>
          <p:nvPr/>
        </p:nvSpPr>
        <p:spPr bwMode="auto">
          <a:xfrm>
            <a:off x="7596336" y="3717032"/>
            <a:ext cx="790601"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err="1">
                <a:solidFill>
                  <a:srgbClr val="3C3C3B"/>
                </a:solidFill>
                <a:latin typeface="Univers 45 Light" pitchFamily="34" charset="0"/>
              </a:rPr>
              <a:t>Nit</a:t>
            </a:r>
            <a:r>
              <a:rPr lang="de-DE" altLang="en-US" sz="1600" dirty="0">
                <a:solidFill>
                  <a:srgbClr val="3C3C3B"/>
                </a:solidFill>
                <a:latin typeface="Univers 45 Light" pitchFamily="34" charset="0"/>
              </a:rPr>
              <a:t>.+S</a:t>
            </a:r>
          </a:p>
          <a:p>
            <a:pPr eaLnBrk="1" hangingPunct="1">
              <a:lnSpc>
                <a:spcPct val="100000"/>
              </a:lnSpc>
              <a:spcBef>
                <a:spcPct val="0"/>
              </a:spcBef>
              <a:spcAft>
                <a:spcPct val="0"/>
              </a:spcAft>
              <a:buClrTx/>
              <a:buFontTx/>
              <a:buNone/>
            </a:pPr>
            <a:r>
              <a:rPr lang="de-DE" altLang="en-US" sz="1200" dirty="0" smtClean="0">
                <a:solidFill>
                  <a:srgbClr val="3C3C3B"/>
                </a:solidFill>
                <a:latin typeface="Univers 45 Light" pitchFamily="34" charset="0"/>
              </a:rPr>
              <a:t>(600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4" name="TextBox 6"/>
          <p:cNvSpPr txBox="1">
            <a:spLocks noChangeArrowheads="1"/>
          </p:cNvSpPr>
          <p:nvPr/>
        </p:nvSpPr>
        <p:spPr bwMode="auto">
          <a:xfrm>
            <a:off x="7596336" y="3140968"/>
            <a:ext cx="1160895"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smtClean="0">
                <a:solidFill>
                  <a:srgbClr val="3C3C3B"/>
                </a:solidFill>
                <a:latin typeface="Univers 45 Light" pitchFamily="34" charset="0"/>
              </a:rPr>
              <a:t>Other </a:t>
            </a:r>
            <a:r>
              <a:rPr lang="de-DE" altLang="en-US" sz="1600" dirty="0">
                <a:solidFill>
                  <a:srgbClr val="3C3C3B"/>
                </a:solidFill>
                <a:latin typeface="Univers 45 Light" pitchFamily="34" charset="0"/>
              </a:rPr>
              <a:t>N+S</a:t>
            </a:r>
          </a:p>
          <a:p>
            <a:pPr eaLnBrk="1" hangingPunct="1">
              <a:lnSpc>
                <a:spcPct val="100000"/>
              </a:lnSpc>
              <a:spcBef>
                <a:spcPct val="0"/>
              </a:spcBef>
              <a:spcAft>
                <a:spcPct val="0"/>
              </a:spcAft>
              <a:buClrTx/>
              <a:buFontTx/>
              <a:buNone/>
            </a:pPr>
            <a:r>
              <a:rPr lang="de-DE" altLang="en-US" sz="1200" dirty="0">
                <a:solidFill>
                  <a:srgbClr val="3C3C3B"/>
                </a:solidFill>
                <a:latin typeface="Univers 45 Light" pitchFamily="34" charset="0"/>
              </a:rPr>
              <a:t>(</a:t>
            </a:r>
            <a:r>
              <a:rPr lang="de-DE" altLang="en-US" sz="1200" dirty="0" smtClean="0">
                <a:solidFill>
                  <a:srgbClr val="3C3C3B"/>
                </a:solidFill>
                <a:latin typeface="Univers 45 Light" pitchFamily="34" charset="0"/>
              </a:rPr>
              <a:t>895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5" name="TextBox 7"/>
          <p:cNvSpPr txBox="1">
            <a:spLocks noChangeArrowheads="1"/>
          </p:cNvSpPr>
          <p:nvPr/>
        </p:nvSpPr>
        <p:spPr bwMode="auto">
          <a:xfrm>
            <a:off x="7596336" y="1845817"/>
            <a:ext cx="790601"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smtClean="0">
                <a:solidFill>
                  <a:srgbClr val="3C3C3B"/>
                </a:solidFill>
                <a:latin typeface="Univers 45 Light" pitchFamily="34" charset="0"/>
              </a:rPr>
              <a:t>UAN</a:t>
            </a:r>
            <a:endParaRPr lang="de-DE" altLang="en-US" sz="1600" dirty="0">
              <a:solidFill>
                <a:srgbClr val="3C3C3B"/>
              </a:solidFill>
              <a:latin typeface="Univers 45 Light" pitchFamily="34" charset="0"/>
            </a:endParaRPr>
          </a:p>
          <a:p>
            <a:pPr eaLnBrk="1" hangingPunct="1">
              <a:lnSpc>
                <a:spcPct val="100000"/>
              </a:lnSpc>
              <a:spcBef>
                <a:spcPct val="0"/>
              </a:spcBef>
              <a:spcAft>
                <a:spcPct val="0"/>
              </a:spcAft>
              <a:buClrTx/>
              <a:buFontTx/>
              <a:buNone/>
            </a:pPr>
            <a:r>
              <a:rPr lang="de-DE" altLang="en-US" sz="1200" dirty="0">
                <a:solidFill>
                  <a:srgbClr val="3C3C3B"/>
                </a:solidFill>
                <a:latin typeface="Univers 45 Light" pitchFamily="34" charset="0"/>
              </a:rPr>
              <a:t>(</a:t>
            </a:r>
            <a:r>
              <a:rPr lang="de-DE" altLang="en-US" sz="1200" dirty="0" smtClean="0">
                <a:solidFill>
                  <a:srgbClr val="3C3C3B"/>
                </a:solidFill>
                <a:latin typeface="Univers 45 Light" pitchFamily="34" charset="0"/>
              </a:rPr>
              <a:t>625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6" name="TextBox 8"/>
          <p:cNvSpPr txBox="1">
            <a:spLocks noChangeArrowheads="1"/>
          </p:cNvSpPr>
          <p:nvPr/>
        </p:nvSpPr>
        <p:spPr bwMode="auto">
          <a:xfrm>
            <a:off x="7596336" y="2487167"/>
            <a:ext cx="790601"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smtClean="0">
                <a:solidFill>
                  <a:srgbClr val="3C3C3B"/>
                </a:solidFill>
                <a:latin typeface="Univers 45 Light" pitchFamily="34" charset="0"/>
              </a:rPr>
              <a:t>Urea</a:t>
            </a:r>
            <a:endParaRPr lang="de-DE" altLang="en-US" sz="1600" dirty="0">
              <a:solidFill>
                <a:srgbClr val="3C3C3B"/>
              </a:solidFill>
              <a:latin typeface="Univers 45 Light" pitchFamily="34" charset="0"/>
            </a:endParaRPr>
          </a:p>
          <a:p>
            <a:pPr eaLnBrk="1" hangingPunct="1">
              <a:lnSpc>
                <a:spcPct val="100000"/>
              </a:lnSpc>
              <a:spcBef>
                <a:spcPct val="0"/>
              </a:spcBef>
              <a:spcAft>
                <a:spcPct val="0"/>
              </a:spcAft>
              <a:buClrTx/>
              <a:buFontTx/>
              <a:buNone/>
            </a:pPr>
            <a:r>
              <a:rPr lang="de-DE" altLang="en-US" sz="1200" dirty="0">
                <a:solidFill>
                  <a:srgbClr val="3C3C3B"/>
                </a:solidFill>
                <a:latin typeface="Univers 45 Light" pitchFamily="34" charset="0"/>
              </a:rPr>
              <a:t>(775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7" name="TextBox 9"/>
          <p:cNvSpPr txBox="1">
            <a:spLocks noChangeArrowheads="1"/>
          </p:cNvSpPr>
          <p:nvPr/>
        </p:nvSpPr>
        <p:spPr bwMode="auto">
          <a:xfrm>
            <a:off x="7596336" y="1268760"/>
            <a:ext cx="946093" cy="523220"/>
          </a:xfrm>
          <a:prstGeom prst="rect">
            <a:avLst/>
          </a:prstGeom>
          <a:solidFill>
            <a:schemeClr val="bg1"/>
          </a:solidFill>
          <a:ln w="9525">
            <a:solidFill>
              <a:schemeClr val="tx1"/>
            </a:solidFill>
            <a:miter lim="800000"/>
            <a:headEnd/>
            <a:tailEnd/>
          </a:ln>
        </p:spPr>
        <p:txBody>
          <a:bodyPr wrap="none" anchor="ctr">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600" dirty="0">
                <a:solidFill>
                  <a:srgbClr val="3C3C3B"/>
                </a:solidFill>
                <a:latin typeface="Univers 45 Light" pitchFamily="34" charset="0"/>
              </a:rPr>
              <a:t>NPK/NP</a:t>
            </a:r>
          </a:p>
          <a:p>
            <a:pPr eaLnBrk="1" hangingPunct="1">
              <a:lnSpc>
                <a:spcPct val="100000"/>
              </a:lnSpc>
              <a:spcBef>
                <a:spcPct val="0"/>
              </a:spcBef>
              <a:spcAft>
                <a:spcPct val="0"/>
              </a:spcAft>
              <a:buClrTx/>
              <a:buFontTx/>
              <a:buNone/>
            </a:pPr>
            <a:r>
              <a:rPr lang="de-DE" altLang="en-US" sz="1200" dirty="0" smtClean="0">
                <a:solidFill>
                  <a:srgbClr val="3C3C3B"/>
                </a:solidFill>
                <a:latin typeface="Univers 45 Light" pitchFamily="34" charset="0"/>
              </a:rPr>
              <a:t>(875 </a:t>
            </a:r>
            <a:r>
              <a:rPr lang="de-DE" altLang="en-US" sz="1200" dirty="0" err="1">
                <a:solidFill>
                  <a:srgbClr val="3C3C3B"/>
                </a:solidFill>
                <a:latin typeface="Univers 45 Light" pitchFamily="34" charset="0"/>
              </a:rPr>
              <a:t>ktp</a:t>
            </a:r>
            <a:r>
              <a:rPr lang="de-DE" altLang="en-US" sz="1200" dirty="0">
                <a:solidFill>
                  <a:srgbClr val="3C3C3B"/>
                </a:solidFill>
                <a:latin typeface="Univers 45 Light" pitchFamily="34" charset="0"/>
              </a:rPr>
              <a:t>)</a:t>
            </a:r>
          </a:p>
        </p:txBody>
      </p:sp>
      <p:sp>
        <p:nvSpPr>
          <p:cNvPr id="49168" name="TextBox 17"/>
          <p:cNvSpPr txBox="1">
            <a:spLocks noChangeAspect="1" noChangeArrowheads="1"/>
          </p:cNvSpPr>
          <p:nvPr/>
        </p:nvSpPr>
        <p:spPr bwMode="auto">
          <a:xfrm>
            <a:off x="6825480" y="4519613"/>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smtClean="0">
                <a:solidFill>
                  <a:schemeClr val="bg1"/>
                </a:solidFill>
                <a:latin typeface="Univers 45 Light" pitchFamily="34" charset="0"/>
              </a:rPr>
              <a:t>36,9</a:t>
            </a:r>
            <a:endParaRPr lang="de-DE" altLang="en-US" sz="1200" b="1" dirty="0">
              <a:solidFill>
                <a:schemeClr val="bg1"/>
              </a:solidFill>
              <a:latin typeface="Univers 45 Light" pitchFamily="34" charset="0"/>
            </a:endParaRPr>
          </a:p>
        </p:txBody>
      </p:sp>
      <p:sp>
        <p:nvSpPr>
          <p:cNvPr id="49169" name="TextBox 18"/>
          <p:cNvSpPr txBox="1">
            <a:spLocks noChangeAspect="1" noChangeArrowheads="1"/>
          </p:cNvSpPr>
          <p:nvPr/>
        </p:nvSpPr>
        <p:spPr bwMode="auto">
          <a:xfrm>
            <a:off x="6867959" y="3789040"/>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smtClean="0">
                <a:solidFill>
                  <a:srgbClr val="3C3C3B"/>
                </a:solidFill>
                <a:latin typeface="Univers 45 Light" pitchFamily="34" charset="0"/>
              </a:rPr>
              <a:t>9,1</a:t>
            </a:r>
            <a:endParaRPr lang="de-DE" altLang="en-US" sz="1200" b="1" dirty="0">
              <a:solidFill>
                <a:srgbClr val="3C3C3B"/>
              </a:solidFill>
              <a:latin typeface="Univers 45 Light" pitchFamily="34" charset="0"/>
            </a:endParaRPr>
          </a:p>
        </p:txBody>
      </p:sp>
      <p:sp>
        <p:nvSpPr>
          <p:cNvPr id="49170" name="TextBox 19"/>
          <p:cNvSpPr txBox="1">
            <a:spLocks noChangeAspect="1" noChangeArrowheads="1"/>
          </p:cNvSpPr>
          <p:nvPr/>
        </p:nvSpPr>
        <p:spPr bwMode="auto">
          <a:xfrm>
            <a:off x="6825480" y="3224214"/>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smtClean="0">
                <a:solidFill>
                  <a:schemeClr val="bg1"/>
                </a:solidFill>
                <a:latin typeface="Univers 45 Light" pitchFamily="34" charset="0"/>
              </a:rPr>
              <a:t>13,3</a:t>
            </a:r>
            <a:endParaRPr lang="de-DE" altLang="en-US" sz="1200" b="1" dirty="0">
              <a:solidFill>
                <a:schemeClr val="bg1"/>
              </a:solidFill>
              <a:latin typeface="Univers 45 Light" pitchFamily="34" charset="0"/>
            </a:endParaRPr>
          </a:p>
        </p:txBody>
      </p:sp>
      <p:sp>
        <p:nvSpPr>
          <p:cNvPr id="49171" name="TextBox 20"/>
          <p:cNvSpPr txBox="1">
            <a:spLocks noChangeAspect="1" noChangeArrowheads="1"/>
          </p:cNvSpPr>
          <p:nvPr/>
        </p:nvSpPr>
        <p:spPr bwMode="auto">
          <a:xfrm>
            <a:off x="6825480" y="2541589"/>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smtClean="0">
                <a:solidFill>
                  <a:schemeClr val="bg1"/>
                </a:solidFill>
                <a:latin typeface="Univers 45 Light" pitchFamily="34" charset="0"/>
              </a:rPr>
              <a:t>21,3</a:t>
            </a:r>
            <a:endParaRPr lang="de-DE" altLang="en-US" sz="1200" b="1" dirty="0">
              <a:solidFill>
                <a:schemeClr val="bg1"/>
              </a:solidFill>
              <a:latin typeface="Univers 45 Light" pitchFamily="34" charset="0"/>
            </a:endParaRPr>
          </a:p>
        </p:txBody>
      </p:sp>
      <p:sp>
        <p:nvSpPr>
          <p:cNvPr id="49172" name="TextBox 21"/>
          <p:cNvSpPr txBox="1">
            <a:spLocks noChangeAspect="1" noChangeArrowheads="1"/>
          </p:cNvSpPr>
          <p:nvPr/>
        </p:nvSpPr>
        <p:spPr bwMode="auto">
          <a:xfrm>
            <a:off x="6825480" y="1916832"/>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a:solidFill>
                  <a:schemeClr val="bg1"/>
                </a:solidFill>
                <a:latin typeface="Univers 45 Light" pitchFamily="34" charset="0"/>
              </a:rPr>
              <a:t>10,4</a:t>
            </a:r>
          </a:p>
        </p:txBody>
      </p:sp>
      <p:sp>
        <p:nvSpPr>
          <p:cNvPr id="49173" name="TextBox 22"/>
          <p:cNvSpPr txBox="1">
            <a:spLocks noChangeAspect="1" noChangeArrowheads="1"/>
          </p:cNvSpPr>
          <p:nvPr/>
        </p:nvSpPr>
        <p:spPr bwMode="auto">
          <a:xfrm>
            <a:off x="6867959" y="1522414"/>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Tx/>
              <a:buFontTx/>
              <a:buNone/>
            </a:pPr>
            <a:r>
              <a:rPr lang="de-DE" altLang="en-US" sz="1200" b="1" dirty="0" smtClean="0">
                <a:solidFill>
                  <a:schemeClr val="bg1"/>
                </a:solidFill>
                <a:latin typeface="Univers 45 Light" pitchFamily="34" charset="0"/>
              </a:rPr>
              <a:t>9,0</a:t>
            </a:r>
            <a:endParaRPr lang="de-DE" altLang="en-US" sz="1200" b="1" dirty="0">
              <a:solidFill>
                <a:schemeClr val="bg1"/>
              </a:solidFill>
              <a:latin typeface="Univers 45 Light" pitchFamily="34" charset="0"/>
            </a:endParaRPr>
          </a:p>
        </p:txBody>
      </p:sp>
      <p:sp>
        <p:nvSpPr>
          <p:cNvPr id="24" name="Text Box 54"/>
          <p:cNvSpPr txBox="1">
            <a:spLocks noChangeArrowheads="1"/>
          </p:cNvSpPr>
          <p:nvPr/>
        </p:nvSpPr>
        <p:spPr bwMode="auto">
          <a:xfrm>
            <a:off x="463002" y="5924026"/>
            <a:ext cx="2880946" cy="214313"/>
          </a:xfrm>
          <a:prstGeom prst="rect">
            <a:avLst/>
          </a:prstGeom>
          <a:noFill/>
          <a:ln w="9525">
            <a:noFill/>
            <a:miter lim="800000"/>
            <a:headEnd/>
            <a:tailEnd/>
          </a:ln>
          <a:effectLst/>
        </p:spPr>
        <p:txBody>
          <a:bodyPr>
            <a:spAutoFit/>
          </a:bodyPr>
          <a:lstStyle/>
          <a:p>
            <a:pPr>
              <a:spcBef>
                <a:spcPct val="50000"/>
              </a:spcBef>
              <a:defRPr/>
            </a:pPr>
            <a:r>
              <a:rPr lang="hu-HU" sz="800" i="1" dirty="0" smtClean="0"/>
              <a:t>Forrás</a:t>
            </a:r>
            <a:r>
              <a:rPr lang="de-DE" sz="800" i="1" dirty="0" smtClean="0"/>
              <a:t>: </a:t>
            </a:r>
            <a:r>
              <a:rPr lang="de-DE" sz="800" i="1" dirty="0" err="1" smtClean="0"/>
              <a:t>Destatis</a:t>
            </a:r>
            <a:r>
              <a:rPr lang="de-DE" sz="800" i="1" dirty="0" smtClean="0"/>
              <a:t>, </a:t>
            </a:r>
            <a:r>
              <a:rPr lang="de-DE" sz="800" i="1" dirty="0" err="1" smtClean="0"/>
              <a:t>own</a:t>
            </a:r>
            <a:r>
              <a:rPr lang="de-DE" sz="800" i="1" dirty="0" smtClean="0"/>
              <a:t> </a:t>
            </a:r>
            <a:r>
              <a:rPr lang="de-DE" sz="800" i="1" dirty="0" err="1" smtClean="0"/>
              <a:t>estimates</a:t>
            </a:r>
            <a:endParaRPr lang="de-DE" sz="800" i="1" dirty="0"/>
          </a:p>
        </p:txBody>
      </p:sp>
      <p:sp>
        <p:nvSpPr>
          <p:cNvPr id="4" name="Title 3"/>
          <p:cNvSpPr>
            <a:spLocks noGrp="1"/>
          </p:cNvSpPr>
          <p:nvPr>
            <p:ph type="title"/>
          </p:nvPr>
        </p:nvSpPr>
        <p:spPr/>
        <p:txBody>
          <a:bodyPr/>
          <a:lstStyle/>
          <a:p>
            <a:r>
              <a:rPr lang="hu-HU" dirty="0" smtClean="0"/>
              <a:t>Egyes nitrogén-műtrágyák piaci részesedése Németországban</a:t>
            </a:r>
            <a:endParaRPr lang="en-US" dirty="0"/>
          </a:p>
        </p:txBody>
      </p:sp>
    </p:spTree>
    <p:extLst>
      <p:ext uri="{BB962C8B-B14F-4D97-AF65-F5344CB8AC3E}">
        <p14:creationId xmlns:p14="http://schemas.microsoft.com/office/powerpoint/2010/main" val="23168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71" y="254631"/>
            <a:ext cx="7921252" cy="846000"/>
          </a:xfrm>
        </p:spPr>
        <p:txBody>
          <a:bodyPr anchor="t">
            <a:normAutofit/>
          </a:bodyPr>
          <a:lstStyle/>
          <a:p>
            <a:r>
              <a:rPr lang="hu-HU" b="1" dirty="0" smtClean="0"/>
              <a:t>N műtrágya értékesítés Németországban</a:t>
            </a:r>
            <a:r>
              <a:rPr lang="de-DE" sz="2700" b="1" dirty="0"/>
              <a:t/>
            </a:r>
            <a:br>
              <a:rPr lang="de-DE" sz="2700" b="1" dirty="0"/>
            </a:br>
            <a:r>
              <a:rPr lang="de-DE" sz="2200" b="1" dirty="0" smtClean="0"/>
              <a:t>2014 </a:t>
            </a:r>
            <a:r>
              <a:rPr lang="hu-HU" sz="2200" b="1" dirty="0" smtClean="0"/>
              <a:t>július-december, az előző évhez képest</a:t>
            </a:r>
            <a:endParaRPr lang="en-US" sz="2200" dirty="0"/>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1353034692"/>
              </p:ext>
            </p:extLst>
          </p:nvPr>
        </p:nvGraphicFramePr>
        <p:xfrm>
          <a:off x="457200" y="142809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259632" y="3923764"/>
            <a:ext cx="1008112" cy="369332"/>
          </a:xfrm>
          <a:prstGeom prst="rect">
            <a:avLst/>
          </a:prstGeom>
          <a:solidFill>
            <a:schemeClr val="bg1"/>
          </a:solidFill>
          <a:ln>
            <a:solidFill>
              <a:schemeClr val="tx1"/>
            </a:solidFill>
          </a:ln>
        </p:spPr>
        <p:txBody>
          <a:bodyPr wrap="square" rtlCol="0">
            <a:spAutoFit/>
          </a:bodyPr>
          <a:lstStyle/>
          <a:p>
            <a:pPr algn="ctr"/>
            <a:r>
              <a:rPr lang="de-DE" b="1" dirty="0" smtClean="0">
                <a:solidFill>
                  <a:srgbClr val="FF0000"/>
                </a:solidFill>
              </a:rPr>
              <a:t>+12 %</a:t>
            </a:r>
          </a:p>
        </p:txBody>
      </p:sp>
      <p:sp>
        <p:nvSpPr>
          <p:cNvPr id="21" name="TextBox 20"/>
          <p:cNvSpPr txBox="1"/>
          <p:nvPr/>
        </p:nvSpPr>
        <p:spPr>
          <a:xfrm>
            <a:off x="2483768" y="4859868"/>
            <a:ext cx="936104" cy="369332"/>
          </a:xfrm>
          <a:prstGeom prst="rect">
            <a:avLst/>
          </a:prstGeom>
          <a:solidFill>
            <a:schemeClr val="bg1"/>
          </a:solidFill>
          <a:ln>
            <a:solidFill>
              <a:schemeClr val="tx1"/>
            </a:solidFill>
          </a:ln>
        </p:spPr>
        <p:txBody>
          <a:bodyPr wrap="square" rtlCol="0">
            <a:spAutoFit/>
          </a:bodyPr>
          <a:lstStyle/>
          <a:p>
            <a:pPr algn="ctr"/>
            <a:r>
              <a:rPr lang="de-DE" b="1" dirty="0" smtClean="0">
                <a:solidFill>
                  <a:srgbClr val="FF0000"/>
                </a:solidFill>
              </a:rPr>
              <a:t>+/-0 %</a:t>
            </a:r>
            <a:endParaRPr lang="de-DE" b="1" dirty="0">
              <a:solidFill>
                <a:srgbClr val="FF0000"/>
              </a:solidFill>
            </a:endParaRPr>
          </a:p>
        </p:txBody>
      </p:sp>
      <p:sp>
        <p:nvSpPr>
          <p:cNvPr id="22" name="TextBox 21"/>
          <p:cNvSpPr txBox="1"/>
          <p:nvPr/>
        </p:nvSpPr>
        <p:spPr>
          <a:xfrm>
            <a:off x="3779912" y="4293096"/>
            <a:ext cx="936103" cy="369332"/>
          </a:xfrm>
          <a:prstGeom prst="rect">
            <a:avLst/>
          </a:prstGeom>
          <a:solidFill>
            <a:schemeClr val="bg1"/>
          </a:solidFill>
          <a:ln>
            <a:solidFill>
              <a:schemeClr val="tx1"/>
            </a:solidFill>
          </a:ln>
        </p:spPr>
        <p:txBody>
          <a:bodyPr wrap="square" rtlCol="0">
            <a:spAutoFit/>
          </a:bodyPr>
          <a:lstStyle/>
          <a:p>
            <a:pPr algn="ctr"/>
            <a:r>
              <a:rPr lang="de-DE" b="1" dirty="0" smtClean="0">
                <a:solidFill>
                  <a:srgbClr val="FF0000"/>
                </a:solidFill>
              </a:rPr>
              <a:t>-3 %</a:t>
            </a:r>
          </a:p>
        </p:txBody>
      </p:sp>
      <p:sp>
        <p:nvSpPr>
          <p:cNvPr id="23" name="TextBox 22"/>
          <p:cNvSpPr txBox="1"/>
          <p:nvPr/>
        </p:nvSpPr>
        <p:spPr>
          <a:xfrm>
            <a:off x="5004048" y="4293096"/>
            <a:ext cx="864096" cy="369332"/>
          </a:xfrm>
          <a:prstGeom prst="rect">
            <a:avLst/>
          </a:prstGeom>
          <a:solidFill>
            <a:schemeClr val="bg1"/>
          </a:solidFill>
          <a:ln>
            <a:solidFill>
              <a:schemeClr val="tx1"/>
            </a:solidFill>
          </a:ln>
        </p:spPr>
        <p:txBody>
          <a:bodyPr wrap="square" rtlCol="0">
            <a:spAutoFit/>
          </a:bodyPr>
          <a:lstStyle/>
          <a:p>
            <a:pPr algn="ctr"/>
            <a:r>
              <a:rPr lang="de-DE" b="1" dirty="0" smtClean="0">
                <a:solidFill>
                  <a:srgbClr val="FF0000"/>
                </a:solidFill>
              </a:rPr>
              <a:t>+2 %</a:t>
            </a:r>
            <a:endParaRPr lang="de-DE" b="1" dirty="0">
              <a:solidFill>
                <a:srgbClr val="FF0000"/>
              </a:solidFill>
            </a:endParaRPr>
          </a:p>
        </p:txBody>
      </p:sp>
      <p:sp>
        <p:nvSpPr>
          <p:cNvPr id="24" name="TextBox 23"/>
          <p:cNvSpPr txBox="1"/>
          <p:nvPr/>
        </p:nvSpPr>
        <p:spPr>
          <a:xfrm>
            <a:off x="6180348" y="4283804"/>
            <a:ext cx="845103" cy="369332"/>
          </a:xfrm>
          <a:prstGeom prst="rect">
            <a:avLst/>
          </a:prstGeom>
          <a:solidFill>
            <a:schemeClr val="bg1"/>
          </a:solidFill>
          <a:ln>
            <a:solidFill>
              <a:schemeClr val="tx1"/>
            </a:solidFill>
          </a:ln>
        </p:spPr>
        <p:txBody>
          <a:bodyPr wrap="none" rtlCol="0">
            <a:spAutoFit/>
          </a:bodyPr>
          <a:lstStyle/>
          <a:p>
            <a:pPr algn="ctr"/>
            <a:r>
              <a:rPr lang="de-DE" b="1" dirty="0" smtClean="0">
                <a:solidFill>
                  <a:srgbClr val="FF0000"/>
                </a:solidFill>
              </a:rPr>
              <a:t>+45 %</a:t>
            </a:r>
            <a:endParaRPr lang="de-DE" b="1" dirty="0">
              <a:solidFill>
                <a:srgbClr val="FF0000"/>
              </a:solidFill>
            </a:endParaRPr>
          </a:p>
        </p:txBody>
      </p:sp>
      <p:sp>
        <p:nvSpPr>
          <p:cNvPr id="25" name="TextBox 24"/>
          <p:cNvSpPr txBox="1"/>
          <p:nvPr/>
        </p:nvSpPr>
        <p:spPr>
          <a:xfrm>
            <a:off x="7503495" y="4283804"/>
            <a:ext cx="787395" cy="369332"/>
          </a:xfrm>
          <a:prstGeom prst="rect">
            <a:avLst/>
          </a:prstGeom>
          <a:solidFill>
            <a:schemeClr val="bg1"/>
          </a:solidFill>
          <a:ln>
            <a:solidFill>
              <a:schemeClr val="tx1"/>
            </a:solidFill>
          </a:ln>
        </p:spPr>
        <p:txBody>
          <a:bodyPr wrap="none" rtlCol="0">
            <a:spAutoFit/>
          </a:bodyPr>
          <a:lstStyle/>
          <a:p>
            <a:pPr algn="ctr"/>
            <a:r>
              <a:rPr lang="de-DE" b="1" dirty="0" smtClean="0">
                <a:solidFill>
                  <a:srgbClr val="FF0000"/>
                </a:solidFill>
              </a:rPr>
              <a:t>-55 %</a:t>
            </a:r>
            <a:endParaRPr lang="de-DE" b="1" dirty="0">
              <a:solidFill>
                <a:srgbClr val="FF0000"/>
              </a:solidFill>
            </a:endParaRPr>
          </a:p>
        </p:txBody>
      </p:sp>
      <p:graphicFrame>
        <p:nvGraphicFramePr>
          <p:cNvPr id="26" name="Content Placeholder 3"/>
          <p:cNvGraphicFramePr>
            <a:graphicFrameLocks/>
          </p:cNvGraphicFramePr>
          <p:nvPr>
            <p:extLst>
              <p:ext uri="{D42A27DB-BD31-4B8C-83A1-F6EECF244321}">
                <p14:modId xmlns:p14="http://schemas.microsoft.com/office/powerpoint/2010/main" val="2005507700"/>
              </p:ext>
            </p:extLst>
          </p:nvPr>
        </p:nvGraphicFramePr>
        <p:xfrm>
          <a:off x="6215074" y="1470941"/>
          <a:ext cx="264320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7284132" y="2276872"/>
            <a:ext cx="909223" cy="369332"/>
          </a:xfrm>
          <a:prstGeom prst="rect">
            <a:avLst/>
          </a:prstGeom>
          <a:solidFill>
            <a:schemeClr val="bg1"/>
          </a:solidFill>
          <a:ln>
            <a:solidFill>
              <a:schemeClr val="tx1"/>
            </a:solidFill>
          </a:ln>
        </p:spPr>
        <p:txBody>
          <a:bodyPr wrap="none" rtlCol="0">
            <a:spAutoFit/>
          </a:bodyPr>
          <a:lstStyle/>
          <a:p>
            <a:pPr algn="ctr"/>
            <a:r>
              <a:rPr lang="de-DE" b="1" dirty="0" smtClean="0">
                <a:solidFill>
                  <a:srgbClr val="FF0000"/>
                </a:solidFill>
              </a:rPr>
              <a:t>+3,2 %</a:t>
            </a:r>
          </a:p>
        </p:txBody>
      </p:sp>
      <p:sp>
        <p:nvSpPr>
          <p:cNvPr id="28" name="TextBox 27"/>
          <p:cNvSpPr txBox="1"/>
          <p:nvPr/>
        </p:nvSpPr>
        <p:spPr>
          <a:xfrm>
            <a:off x="6892044" y="3855176"/>
            <a:ext cx="787395" cy="369332"/>
          </a:xfrm>
          <a:prstGeom prst="rect">
            <a:avLst/>
          </a:prstGeom>
          <a:solidFill>
            <a:schemeClr val="bg1"/>
          </a:solidFill>
          <a:ln>
            <a:solidFill>
              <a:schemeClr val="tx1"/>
            </a:solidFill>
          </a:ln>
        </p:spPr>
        <p:txBody>
          <a:bodyPr wrap="none" rtlCol="0">
            <a:spAutoFit/>
          </a:bodyPr>
          <a:lstStyle/>
          <a:p>
            <a:pPr algn="ctr"/>
            <a:r>
              <a:rPr lang="de-DE" b="1" dirty="0" smtClean="0">
                <a:solidFill>
                  <a:srgbClr val="FF0000"/>
                </a:solidFill>
              </a:rPr>
              <a:t>-15 %</a:t>
            </a:r>
            <a:endParaRPr lang="de-DE" b="1" dirty="0">
              <a:solidFill>
                <a:srgbClr val="FF0000"/>
              </a:solidFill>
            </a:endParaRPr>
          </a:p>
        </p:txBody>
      </p:sp>
      <p:sp>
        <p:nvSpPr>
          <p:cNvPr id="29" name="TextBox 28"/>
          <p:cNvSpPr txBox="1"/>
          <p:nvPr/>
        </p:nvSpPr>
        <p:spPr>
          <a:xfrm>
            <a:off x="517630" y="1194966"/>
            <a:ext cx="453970" cy="307777"/>
          </a:xfrm>
          <a:prstGeom prst="rect">
            <a:avLst/>
          </a:prstGeom>
          <a:noFill/>
        </p:spPr>
        <p:txBody>
          <a:bodyPr wrap="none" rtlCol="0">
            <a:spAutoFit/>
          </a:bodyPr>
          <a:lstStyle/>
          <a:p>
            <a:r>
              <a:rPr lang="de-DE" sz="1400" dirty="0" smtClean="0"/>
              <a:t>ktN</a:t>
            </a:r>
            <a:endParaRPr lang="de-DE" sz="1400" dirty="0"/>
          </a:p>
        </p:txBody>
      </p:sp>
    </p:spTree>
    <p:extLst>
      <p:ext uri="{BB962C8B-B14F-4D97-AF65-F5344CB8AC3E}">
        <p14:creationId xmlns:p14="http://schemas.microsoft.com/office/powerpoint/2010/main" val="728418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chemeClr val="tx1"/>
                </a:solidFill>
              </a:rPr>
              <a:t>Nitrog</a:t>
            </a:r>
            <a:r>
              <a:rPr lang="hu-HU" dirty="0">
                <a:solidFill>
                  <a:schemeClr val="tx1"/>
                </a:solidFill>
              </a:rPr>
              <a:t>én felhasználás</a:t>
            </a:r>
            <a:endParaRPr lang="de-DE" dirty="0">
              <a:solidFill>
                <a:schemeClr val="tx1"/>
              </a:solidFill>
            </a:endParaRPr>
          </a:p>
          <a:p>
            <a:pPr lvl="1">
              <a:defRPr/>
            </a:pPr>
            <a:r>
              <a:rPr lang="hu-HU" dirty="0">
                <a:solidFill>
                  <a:schemeClr val="tx1"/>
                </a:solidFill>
              </a:rPr>
              <a:t>Aktuális fejlődési irányok</a:t>
            </a:r>
            <a:endParaRPr lang="de-DE" dirty="0">
              <a:solidFill>
                <a:schemeClr val="tx1"/>
              </a:solidFill>
            </a:endParaRPr>
          </a:p>
          <a:p>
            <a:pPr lvl="2">
              <a:defRPr/>
            </a:pPr>
            <a:r>
              <a:rPr lang="hu-HU" dirty="0">
                <a:solidFill>
                  <a:schemeClr val="tx1"/>
                </a:solidFill>
              </a:rPr>
              <a:t>Kereslet és kínálat</a:t>
            </a:r>
            <a:endParaRPr lang="de-DE" dirty="0">
              <a:solidFill>
                <a:schemeClr val="tx1"/>
              </a:solidFill>
            </a:endParaRPr>
          </a:p>
          <a:p>
            <a:pPr lvl="2">
              <a:defRPr/>
            </a:pPr>
            <a:r>
              <a:rPr lang="hu-HU" dirty="0">
                <a:solidFill>
                  <a:schemeClr val="tx1"/>
                </a:solidFill>
              </a:rPr>
              <a:t>Műtrágya árak</a:t>
            </a:r>
            <a:endParaRPr lang="de-DE" dirty="0">
              <a:solidFill>
                <a:schemeClr val="tx1"/>
              </a:solidFill>
            </a:endParaRPr>
          </a:p>
          <a:p>
            <a:pPr lvl="2">
              <a:defRPr/>
            </a:pPr>
            <a:r>
              <a:rPr lang="hu-HU" dirty="0">
                <a:solidFill>
                  <a:schemeClr val="tx1"/>
                </a:solidFill>
              </a:rPr>
              <a:t>Termelői árak/ gabona árak</a:t>
            </a:r>
            <a:endParaRPr lang="de-DE" dirty="0">
              <a:solidFill>
                <a:schemeClr val="tx1"/>
              </a:solidFill>
            </a:endParaRPr>
          </a:p>
          <a:p>
            <a:pPr lvl="2">
              <a:defRPr/>
            </a:pPr>
            <a:r>
              <a:rPr lang="hu-HU" dirty="0">
                <a:solidFill>
                  <a:schemeClr val="tx1"/>
                </a:solidFill>
              </a:rPr>
              <a:t>Konklúzió</a:t>
            </a:r>
            <a:endParaRPr lang="de-DE" dirty="0">
              <a:solidFill>
                <a:schemeClr val="tx1"/>
              </a:solidFill>
            </a:endParaRPr>
          </a:p>
          <a:p>
            <a:pPr>
              <a:defRPr/>
            </a:pPr>
            <a:endParaRPr lang="de-DE" dirty="0"/>
          </a:p>
          <a:p>
            <a:pPr>
              <a:defRPr/>
            </a:pPr>
            <a:r>
              <a:rPr lang="hu-HU" dirty="0">
                <a:solidFill>
                  <a:schemeClr val="tx1"/>
                </a:solidFill>
              </a:rPr>
              <a:t>Németországi nitrogén piac</a:t>
            </a:r>
            <a:endParaRPr lang="de-DE" dirty="0">
              <a:solidFill>
                <a:schemeClr val="tx1"/>
              </a:solidFill>
            </a:endParaRPr>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solidFill>
                  <a:srgbClr val="FF0000"/>
                </a:solidFill>
              </a:rPr>
              <a:t>Végső konklúzió és kilátások</a:t>
            </a:r>
            <a:endParaRPr lang="de-DE" dirty="0">
              <a:solidFill>
                <a:srgbClr val="FF0000"/>
              </a:solidFill>
            </a:endParaRPr>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540995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quarter" idx="4294967295"/>
          </p:nvPr>
        </p:nvSpPr>
        <p:spPr>
          <a:xfrm>
            <a:off x="395288" y="1556792"/>
            <a:ext cx="8569325" cy="3348038"/>
          </a:xfrm>
        </p:spPr>
        <p:txBody>
          <a:bodyPr/>
          <a:lstStyle/>
          <a:p>
            <a:pPr marL="0" indent="355600" eaLnBrk="1" hangingPunct="1">
              <a:lnSpc>
                <a:spcPts val="2000"/>
              </a:lnSpc>
              <a:spcAft>
                <a:spcPts val="1200"/>
              </a:spcAft>
            </a:pPr>
            <a:endParaRPr lang="de-DE" dirty="0" smtClean="0">
              <a:solidFill>
                <a:schemeClr val="tx1"/>
              </a:solidFill>
            </a:endParaRPr>
          </a:p>
          <a:p>
            <a:pPr marL="0" indent="355600" eaLnBrk="1" hangingPunct="1">
              <a:lnSpc>
                <a:spcPts val="2000"/>
              </a:lnSpc>
              <a:spcAft>
                <a:spcPts val="1200"/>
              </a:spcAft>
            </a:pPr>
            <a:r>
              <a:rPr lang="de-DE" dirty="0" err="1" smtClean="0">
                <a:solidFill>
                  <a:schemeClr val="tx1"/>
                </a:solidFill>
              </a:rPr>
              <a:t>Ener</a:t>
            </a:r>
            <a:r>
              <a:rPr lang="hu-HU" dirty="0" err="1" smtClean="0">
                <a:solidFill>
                  <a:schemeClr val="tx1"/>
                </a:solidFill>
              </a:rPr>
              <a:t>gia</a:t>
            </a:r>
            <a:r>
              <a:rPr lang="de-DE" dirty="0" smtClean="0">
                <a:solidFill>
                  <a:schemeClr val="tx1"/>
                </a:solidFill>
              </a:rPr>
              <a:t>		</a:t>
            </a:r>
            <a:r>
              <a:rPr lang="de-DE" dirty="0" smtClean="0">
                <a:solidFill>
                  <a:schemeClr val="tx1"/>
                </a:solidFill>
                <a:sym typeface="Wingdings" pitchFamily="2" charset="2"/>
              </a:rPr>
              <a:t> 	</a:t>
            </a:r>
            <a:r>
              <a:rPr lang="hu-HU" dirty="0" smtClean="0">
                <a:solidFill>
                  <a:schemeClr val="tx1"/>
                </a:solidFill>
                <a:sym typeface="Wingdings" pitchFamily="2" charset="2"/>
              </a:rPr>
              <a:t>árcsökkenés, de magas árszint</a:t>
            </a:r>
            <a:endParaRPr lang="de-DE" dirty="0" smtClean="0">
              <a:solidFill>
                <a:schemeClr val="tx1"/>
              </a:solidFill>
            </a:endParaRPr>
          </a:p>
          <a:p>
            <a:pPr marL="0" indent="355600" eaLnBrk="1" hangingPunct="1">
              <a:lnSpc>
                <a:spcPts val="2000"/>
              </a:lnSpc>
              <a:spcAft>
                <a:spcPts val="1200"/>
              </a:spcAft>
            </a:pPr>
            <a:r>
              <a:rPr lang="de-DE" dirty="0" smtClean="0">
                <a:solidFill>
                  <a:schemeClr val="tx1"/>
                </a:solidFill>
              </a:rPr>
              <a:t>Amm</a:t>
            </a:r>
            <a:r>
              <a:rPr lang="hu-HU" dirty="0" err="1" smtClean="0">
                <a:solidFill>
                  <a:schemeClr val="tx1"/>
                </a:solidFill>
              </a:rPr>
              <a:t>ónia</a:t>
            </a:r>
            <a:r>
              <a:rPr lang="de-DE" dirty="0" smtClean="0">
                <a:solidFill>
                  <a:schemeClr val="tx1"/>
                </a:solidFill>
              </a:rPr>
              <a:t>		</a:t>
            </a:r>
            <a:r>
              <a:rPr lang="de-DE" dirty="0" smtClean="0">
                <a:solidFill>
                  <a:schemeClr val="tx1"/>
                </a:solidFill>
                <a:sym typeface="Wingdings" pitchFamily="2" charset="2"/>
              </a:rPr>
              <a:t>	</a:t>
            </a:r>
            <a:r>
              <a:rPr lang="hu-HU" dirty="0" smtClean="0">
                <a:solidFill>
                  <a:schemeClr val="tx1"/>
                </a:solidFill>
                <a:sym typeface="Wingdings" pitchFamily="2" charset="2"/>
              </a:rPr>
              <a:t>árnövekedés, jelenleg csökkenés</a:t>
            </a:r>
            <a:endParaRPr lang="de-DE" dirty="0" smtClean="0">
              <a:solidFill>
                <a:schemeClr val="tx1"/>
              </a:solidFill>
            </a:endParaRPr>
          </a:p>
          <a:p>
            <a:pPr marL="0" indent="355600" eaLnBrk="1" hangingPunct="1">
              <a:lnSpc>
                <a:spcPts val="2000"/>
              </a:lnSpc>
              <a:spcAft>
                <a:spcPts val="1200"/>
              </a:spcAft>
            </a:pPr>
            <a:r>
              <a:rPr lang="hu-HU" dirty="0" smtClean="0">
                <a:solidFill>
                  <a:schemeClr val="tx1"/>
                </a:solidFill>
              </a:rPr>
              <a:t>Karbamid</a:t>
            </a:r>
            <a:r>
              <a:rPr lang="de-DE" dirty="0" smtClean="0">
                <a:solidFill>
                  <a:schemeClr val="tx1"/>
                </a:solidFill>
              </a:rPr>
              <a:t>		</a:t>
            </a:r>
            <a:r>
              <a:rPr lang="de-DE" dirty="0" smtClean="0">
                <a:solidFill>
                  <a:schemeClr val="tx1"/>
                </a:solidFill>
                <a:sym typeface="Wingdings" pitchFamily="2" charset="2"/>
              </a:rPr>
              <a:t>	</a:t>
            </a:r>
            <a:r>
              <a:rPr lang="de-DE" dirty="0" err="1" smtClean="0">
                <a:solidFill>
                  <a:schemeClr val="tx1"/>
                </a:solidFill>
                <a:sym typeface="Wingdings" pitchFamily="2" charset="2"/>
              </a:rPr>
              <a:t>sta</a:t>
            </a:r>
            <a:r>
              <a:rPr lang="hu-HU" dirty="0" err="1" smtClean="0">
                <a:solidFill>
                  <a:schemeClr val="tx1"/>
                </a:solidFill>
                <a:sym typeface="Wingdings" pitchFamily="2" charset="2"/>
              </a:rPr>
              <a:t>bil</a:t>
            </a:r>
            <a:r>
              <a:rPr lang="hu-HU" dirty="0" smtClean="0">
                <a:solidFill>
                  <a:schemeClr val="tx1"/>
                </a:solidFill>
                <a:sym typeface="Wingdings" pitchFamily="2" charset="2"/>
              </a:rPr>
              <a:t>, magas kereslet</a:t>
            </a:r>
            <a:endParaRPr lang="de-DE" dirty="0" smtClean="0">
              <a:solidFill>
                <a:schemeClr val="tx1"/>
              </a:solidFill>
              <a:sym typeface="Wingdings" pitchFamily="2" charset="2"/>
            </a:endParaRPr>
          </a:p>
          <a:p>
            <a:pPr marL="0" indent="355600" eaLnBrk="1" hangingPunct="1">
              <a:lnSpc>
                <a:spcPts val="2000"/>
              </a:lnSpc>
              <a:spcAft>
                <a:spcPts val="1200"/>
              </a:spcAft>
            </a:pPr>
            <a:r>
              <a:rPr lang="hu-HU" dirty="0" smtClean="0">
                <a:solidFill>
                  <a:schemeClr val="tx1"/>
                </a:solidFill>
              </a:rPr>
              <a:t>Búza ár</a:t>
            </a:r>
            <a:r>
              <a:rPr lang="de-DE" dirty="0" smtClean="0">
                <a:solidFill>
                  <a:schemeClr val="tx1"/>
                </a:solidFill>
              </a:rPr>
              <a:t>		</a:t>
            </a:r>
            <a:r>
              <a:rPr lang="de-DE" dirty="0" smtClean="0">
                <a:solidFill>
                  <a:schemeClr val="tx1"/>
                </a:solidFill>
                <a:sym typeface="Wingdings" pitchFamily="2" charset="2"/>
              </a:rPr>
              <a:t>	</a:t>
            </a:r>
            <a:r>
              <a:rPr lang="hu-HU" dirty="0" smtClean="0">
                <a:solidFill>
                  <a:schemeClr val="tx1"/>
                </a:solidFill>
                <a:sym typeface="Wingdings" pitchFamily="2" charset="2"/>
              </a:rPr>
              <a:t>árcsökkenés, de magas árszint</a:t>
            </a:r>
            <a:endParaRPr lang="de-DE" dirty="0" smtClean="0">
              <a:solidFill>
                <a:schemeClr val="tx1"/>
              </a:solidFill>
            </a:endParaRPr>
          </a:p>
          <a:p>
            <a:pPr marL="0" indent="355600" eaLnBrk="1" hangingPunct="1">
              <a:lnSpc>
                <a:spcPts val="2000"/>
              </a:lnSpc>
              <a:spcAft>
                <a:spcPts val="1200"/>
              </a:spcAft>
            </a:pPr>
            <a:r>
              <a:rPr lang="hu-HU" dirty="0" smtClean="0">
                <a:solidFill>
                  <a:schemeClr val="tx1"/>
                </a:solidFill>
              </a:rPr>
              <a:t>Gabona készletek</a:t>
            </a:r>
            <a:r>
              <a:rPr lang="de-DE" dirty="0" smtClean="0">
                <a:solidFill>
                  <a:schemeClr val="tx1"/>
                </a:solidFill>
              </a:rPr>
              <a:t>	</a:t>
            </a:r>
            <a:r>
              <a:rPr lang="de-DE" dirty="0" smtClean="0">
                <a:solidFill>
                  <a:schemeClr val="tx1"/>
                </a:solidFill>
                <a:sym typeface="Wingdings" pitchFamily="2" charset="2"/>
              </a:rPr>
              <a:t>	</a:t>
            </a:r>
            <a:r>
              <a:rPr lang="hu-HU" dirty="0" err="1" smtClean="0">
                <a:solidFill>
                  <a:schemeClr val="tx1"/>
                </a:solidFill>
                <a:sym typeface="Wingdings" pitchFamily="2" charset="2"/>
              </a:rPr>
              <a:t>növeledés</a:t>
            </a:r>
            <a:r>
              <a:rPr lang="hu-HU" dirty="0" smtClean="0">
                <a:solidFill>
                  <a:schemeClr val="tx1"/>
                </a:solidFill>
                <a:sym typeface="Wingdings" pitchFamily="2" charset="2"/>
              </a:rPr>
              <a:t>, de jelenleg alacsony szint</a:t>
            </a:r>
            <a:endParaRPr lang="de-DE" dirty="0" smtClean="0">
              <a:solidFill>
                <a:schemeClr val="tx1"/>
              </a:solidFill>
            </a:endParaRPr>
          </a:p>
          <a:p>
            <a:pPr marL="0" indent="355600" eaLnBrk="1" hangingPunct="1">
              <a:lnSpc>
                <a:spcPts val="2000"/>
              </a:lnSpc>
              <a:spcAft>
                <a:spcPts val="1200"/>
              </a:spcAft>
            </a:pPr>
            <a:r>
              <a:rPr lang="de-DE" dirty="0" smtClean="0">
                <a:solidFill>
                  <a:schemeClr val="tx1"/>
                </a:solidFill>
              </a:rPr>
              <a:t>CAN </a:t>
            </a:r>
            <a:r>
              <a:rPr lang="hu-HU" dirty="0" smtClean="0">
                <a:solidFill>
                  <a:schemeClr val="tx1"/>
                </a:solidFill>
              </a:rPr>
              <a:t>ár</a:t>
            </a:r>
            <a:r>
              <a:rPr lang="de-DE" dirty="0" smtClean="0">
                <a:solidFill>
                  <a:schemeClr val="tx1"/>
                </a:solidFill>
              </a:rPr>
              <a:t>		</a:t>
            </a:r>
            <a:r>
              <a:rPr lang="de-DE" dirty="0" smtClean="0">
                <a:solidFill>
                  <a:schemeClr val="tx1"/>
                </a:solidFill>
                <a:sym typeface="Wingdings" pitchFamily="2" charset="2"/>
              </a:rPr>
              <a:t>	</a:t>
            </a:r>
            <a:r>
              <a:rPr lang="hu-HU" dirty="0" smtClean="0">
                <a:solidFill>
                  <a:schemeClr val="tx1"/>
                </a:solidFill>
                <a:sym typeface="Wingdings" pitchFamily="2" charset="2"/>
              </a:rPr>
              <a:t>előző évhez képest drágulás</a:t>
            </a:r>
            <a:endParaRPr lang="de-DE" dirty="0" smtClean="0">
              <a:solidFill>
                <a:schemeClr val="tx1"/>
              </a:solidFill>
              <a:sym typeface="Wingdings" pitchFamily="2" charset="2"/>
            </a:endParaRPr>
          </a:p>
          <a:p>
            <a:pPr marL="0" indent="355600" eaLnBrk="1" hangingPunct="1">
              <a:lnSpc>
                <a:spcPts val="2000"/>
              </a:lnSpc>
              <a:spcAft>
                <a:spcPts val="1200"/>
              </a:spcAft>
            </a:pPr>
            <a:r>
              <a:rPr lang="hu-HU" dirty="0" smtClean="0">
                <a:solidFill>
                  <a:schemeClr val="tx1"/>
                </a:solidFill>
              </a:rPr>
              <a:t>Műtrágya készletek</a:t>
            </a:r>
            <a:r>
              <a:rPr lang="de-DE" dirty="0" smtClean="0">
                <a:solidFill>
                  <a:schemeClr val="tx1"/>
                </a:solidFill>
              </a:rPr>
              <a:t>	</a:t>
            </a:r>
            <a:r>
              <a:rPr lang="de-DE" dirty="0" smtClean="0">
                <a:solidFill>
                  <a:schemeClr val="tx1"/>
                </a:solidFill>
                <a:sym typeface="Wingdings" pitchFamily="2" charset="2"/>
              </a:rPr>
              <a:t>	</a:t>
            </a:r>
            <a:r>
              <a:rPr lang="hu-HU" dirty="0" smtClean="0">
                <a:solidFill>
                  <a:schemeClr val="tx1"/>
                </a:solidFill>
                <a:sym typeface="Wingdings" pitchFamily="2" charset="2"/>
              </a:rPr>
              <a:t>előző évhez képest is alacsonyabb</a:t>
            </a:r>
            <a:endParaRPr lang="de-DE" dirty="0" smtClean="0">
              <a:solidFill>
                <a:schemeClr val="tx1"/>
              </a:solidFill>
            </a:endParaRPr>
          </a:p>
          <a:p>
            <a:pPr marL="0" indent="355600" eaLnBrk="1" hangingPunct="1">
              <a:lnSpc>
                <a:spcPts val="2000"/>
              </a:lnSpc>
              <a:spcAft>
                <a:spcPts val="1200"/>
              </a:spcAft>
              <a:buFont typeface="Wingdings" pitchFamily="2" charset="2"/>
              <a:buNone/>
            </a:pPr>
            <a:endParaRPr lang="de-DE" dirty="0" smtClean="0">
              <a:solidFill>
                <a:schemeClr val="tx1"/>
              </a:solidFill>
            </a:endParaRPr>
          </a:p>
          <a:p>
            <a:pPr marL="0" indent="355600" eaLnBrk="1" hangingPunct="1">
              <a:lnSpc>
                <a:spcPts val="2000"/>
              </a:lnSpc>
              <a:spcAft>
                <a:spcPts val="1200"/>
              </a:spcAft>
            </a:pPr>
            <a:endParaRPr lang="de-DE" dirty="0" smtClean="0">
              <a:solidFill>
                <a:schemeClr val="tx1"/>
              </a:solidFill>
            </a:endParaRPr>
          </a:p>
          <a:p>
            <a:pPr marL="0" indent="355600" eaLnBrk="1" hangingPunct="1">
              <a:lnSpc>
                <a:spcPts val="2000"/>
              </a:lnSpc>
              <a:spcAft>
                <a:spcPts val="1200"/>
              </a:spcAft>
            </a:pPr>
            <a:endParaRPr lang="de-DE" dirty="0" smtClean="0">
              <a:solidFill>
                <a:schemeClr val="tx1"/>
              </a:solidFill>
            </a:endParaRPr>
          </a:p>
        </p:txBody>
      </p:sp>
      <p:sp>
        <p:nvSpPr>
          <p:cNvPr id="5" name="Title 3"/>
          <p:cNvSpPr txBox="1">
            <a:spLocks/>
          </p:cNvSpPr>
          <p:nvPr/>
        </p:nvSpPr>
        <p:spPr>
          <a:xfrm>
            <a:off x="533400" y="230188"/>
            <a:ext cx="8359080" cy="846137"/>
          </a:xfrm>
          <a:prstGeom prst="rect">
            <a:avLst/>
          </a:prstGeom>
        </p:spPr>
        <p:txBody>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t>A műtrágyapiacot érintő legfontosabb hatások várt fejlődése a jövőben</a:t>
            </a:r>
            <a:endParaRPr lang="de-DE"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882" y="1052190"/>
            <a:ext cx="8138574" cy="4681066"/>
          </a:xfrm>
        </p:spPr>
        <p:txBody>
          <a:bodyPr/>
          <a:lstStyle/>
          <a:p>
            <a:pPr>
              <a:defRPr/>
            </a:pPr>
            <a:r>
              <a:rPr lang="hu-HU" dirty="0" smtClean="0"/>
              <a:t>A N műtrágyák iránti globális kereslet magas és további növekedés várható</a:t>
            </a:r>
            <a:endParaRPr lang="de-DE" sz="1000" dirty="0" smtClean="0"/>
          </a:p>
          <a:p>
            <a:pPr>
              <a:defRPr/>
            </a:pPr>
            <a:endParaRPr lang="de-DE" sz="1000" dirty="0" smtClean="0"/>
          </a:p>
          <a:p>
            <a:pPr>
              <a:defRPr/>
            </a:pPr>
            <a:r>
              <a:rPr lang="hu-HU" dirty="0" smtClean="0"/>
              <a:t>A kínai export nem vezet túlkínálathoz a magas kereslet miatt</a:t>
            </a:r>
            <a:endParaRPr lang="de-DE" sz="1000" dirty="0" smtClean="0"/>
          </a:p>
          <a:p>
            <a:pPr>
              <a:defRPr/>
            </a:pPr>
            <a:endParaRPr lang="de-DE" sz="1000" dirty="0" smtClean="0"/>
          </a:p>
          <a:p>
            <a:pPr>
              <a:defRPr/>
            </a:pPr>
            <a:r>
              <a:rPr lang="hu-HU" dirty="0" smtClean="0"/>
              <a:t>A karbamid ára magas szinten marad a nagy kereslet miatt</a:t>
            </a:r>
            <a:endParaRPr lang="de-DE" dirty="0"/>
          </a:p>
          <a:p>
            <a:pPr>
              <a:defRPr/>
            </a:pPr>
            <a:endParaRPr lang="de-DE" sz="1000" dirty="0" smtClean="0"/>
          </a:p>
          <a:p>
            <a:pPr>
              <a:defRPr/>
            </a:pPr>
            <a:r>
              <a:rPr lang="hu-HU" dirty="0" smtClean="0"/>
              <a:t>Európában az árak változását alapvetően a nemzetközi piacok határozzák meg (búza, kukorica, műtrágya</a:t>
            </a:r>
            <a:r>
              <a:rPr lang="de-DE" dirty="0" smtClean="0"/>
              <a:t>)</a:t>
            </a:r>
          </a:p>
          <a:p>
            <a:pPr>
              <a:defRPr/>
            </a:pPr>
            <a:endParaRPr lang="de-DE" dirty="0" smtClean="0">
              <a:sym typeface="Wingdings" pitchFamily="2" charset="2"/>
            </a:endParaRPr>
          </a:p>
          <a:p>
            <a:pPr>
              <a:defRPr/>
            </a:pPr>
            <a:r>
              <a:rPr lang="hu-HU" dirty="0" smtClean="0">
                <a:sym typeface="Wingdings" pitchFamily="2" charset="2"/>
              </a:rPr>
              <a:t>Az </a:t>
            </a:r>
            <a:r>
              <a:rPr lang="hu-HU" dirty="0" err="1" smtClean="0">
                <a:sym typeface="Wingdings" pitchFamily="2" charset="2"/>
              </a:rPr>
              <a:t>árvolatizáció</a:t>
            </a:r>
            <a:r>
              <a:rPr lang="hu-HU" dirty="0" smtClean="0">
                <a:sym typeface="Wingdings" pitchFamily="2" charset="2"/>
              </a:rPr>
              <a:t> miatt a rizikószint mérséklése miatt a több részletben történő N műtrágya beszerzés ajánlott</a:t>
            </a:r>
            <a:endParaRPr lang="de-DE" sz="1500" b="1" dirty="0" smtClean="0"/>
          </a:p>
          <a:p>
            <a:pPr>
              <a:defRPr/>
            </a:pPr>
            <a:endParaRPr lang="de-DE" sz="1500" b="1" dirty="0" smtClean="0"/>
          </a:p>
          <a:p>
            <a:pPr>
              <a:defRPr/>
            </a:pPr>
            <a:endParaRPr lang="de-DE" sz="1500" b="1" dirty="0"/>
          </a:p>
        </p:txBody>
      </p:sp>
      <p:sp>
        <p:nvSpPr>
          <p:cNvPr id="6" name="Title 3"/>
          <p:cNvSpPr>
            <a:spLocks noGrp="1"/>
          </p:cNvSpPr>
          <p:nvPr>
            <p:ph type="title"/>
          </p:nvPr>
        </p:nvSpPr>
        <p:spPr>
          <a:xfrm>
            <a:off x="533400" y="230188"/>
            <a:ext cx="8077200" cy="846137"/>
          </a:xfrm>
        </p:spPr>
        <p:txBody>
          <a:bodyPr anchor="t" anchorCtr="0"/>
          <a:lstStyle/>
          <a:p>
            <a:r>
              <a:rPr lang="hu-HU" dirty="0" smtClean="0"/>
              <a:t>Konklúzió</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05" y="2582862"/>
            <a:ext cx="8077200" cy="846138"/>
          </a:xfrm>
        </p:spPr>
        <p:txBody>
          <a:bodyPr/>
          <a:lstStyle/>
          <a:p>
            <a:pPr algn="ctr">
              <a:defRPr/>
            </a:pPr>
            <a:r>
              <a:rPr lang="hu-HU" dirty="0" smtClean="0"/>
              <a:t>Köszönöm szépen</a:t>
            </a:r>
            <a:r>
              <a:rPr lang="de-DE" dirty="0" smtClean="0"/>
              <a:t/>
            </a:r>
            <a:br>
              <a:rPr lang="de-DE" dirty="0" smtClean="0"/>
            </a:br>
            <a:r>
              <a:rPr lang="de-DE" dirty="0" smtClean="0"/>
              <a:t/>
            </a:r>
            <a:br>
              <a:rPr lang="de-DE" dirty="0" smtClean="0"/>
            </a:br>
            <a:r>
              <a:rPr lang="de-DE" dirty="0" smtClean="0"/>
              <a:t>f</a:t>
            </a:r>
            <a:r>
              <a:rPr lang="hu-HU" dirty="0" err="1" smtClean="0"/>
              <a:t>igyelmüket</a:t>
            </a:r>
            <a:r>
              <a:rPr lang="de-DE" dirty="0" smtClean="0"/>
              <a:t>!</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idx="1"/>
            <p:extLst>
              <p:ext uri="{D42A27DB-BD31-4B8C-83A1-F6EECF244321}">
                <p14:modId xmlns:p14="http://schemas.microsoft.com/office/powerpoint/2010/main" val="3499450939"/>
              </p:ext>
            </p:extLst>
          </p:nvPr>
        </p:nvGraphicFramePr>
        <p:xfrm>
          <a:off x="722299" y="1283234"/>
          <a:ext cx="7816293" cy="4356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1533" y="1205307"/>
            <a:ext cx="1140056" cy="276999"/>
          </a:xfrm>
          <a:prstGeom prst="rect">
            <a:avLst/>
          </a:prstGeom>
          <a:noFill/>
        </p:spPr>
        <p:txBody>
          <a:bodyPr wrap="none" rtlCol="0">
            <a:spAutoFit/>
          </a:bodyPr>
          <a:lstStyle/>
          <a:p>
            <a:r>
              <a:rPr lang="de-DE" sz="1200" dirty="0" smtClean="0"/>
              <a:t>Mill. t </a:t>
            </a:r>
            <a:r>
              <a:rPr lang="de-DE" sz="1200" dirty="0" err="1" smtClean="0"/>
              <a:t>nitrog</a:t>
            </a:r>
            <a:r>
              <a:rPr lang="hu-HU" sz="1200" dirty="0" smtClean="0"/>
              <a:t>én</a:t>
            </a:r>
            <a:endParaRPr lang="en-US" sz="1200" dirty="0"/>
          </a:p>
        </p:txBody>
      </p:sp>
      <p:sp>
        <p:nvSpPr>
          <p:cNvPr id="7" name="Text Box 4"/>
          <p:cNvSpPr txBox="1">
            <a:spLocks noChangeArrowheads="1"/>
          </p:cNvSpPr>
          <p:nvPr/>
        </p:nvSpPr>
        <p:spPr bwMode="auto">
          <a:xfrm>
            <a:off x="7637537" y="2329135"/>
            <a:ext cx="1296143" cy="307777"/>
          </a:xfrm>
          <a:prstGeom prst="rect">
            <a:avLst/>
          </a:prstGeom>
          <a:solidFill>
            <a:schemeClr val="bg1"/>
          </a:solidFill>
          <a:ln>
            <a:noFill/>
          </a:ln>
          <a:extLst/>
        </p:spPr>
        <p:txBody>
          <a:bodyPr wrap="square">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spcBef>
                <a:spcPct val="0"/>
              </a:spcBef>
              <a:buClrTx/>
              <a:buSzTx/>
              <a:buFontTx/>
              <a:buNone/>
            </a:pPr>
            <a:r>
              <a:rPr lang="hu-HU" altLang="en-US" sz="1400" b="1" dirty="0" smtClean="0">
                <a:solidFill>
                  <a:srgbClr val="FF0000"/>
                </a:solidFill>
              </a:rPr>
              <a:t>Kína</a:t>
            </a:r>
            <a:r>
              <a:rPr lang="en-US" altLang="en-US" sz="1400" b="1" dirty="0" smtClean="0">
                <a:solidFill>
                  <a:srgbClr val="FF0000"/>
                </a:solidFill>
              </a:rPr>
              <a:t>: </a:t>
            </a:r>
            <a:r>
              <a:rPr lang="en-US" altLang="en-US" sz="1400" b="1" dirty="0">
                <a:solidFill>
                  <a:srgbClr val="FF0000"/>
                </a:solidFill>
              </a:rPr>
              <a:t>0,3 </a:t>
            </a:r>
            <a:r>
              <a:rPr lang="en-US" altLang="en-US" sz="1400" b="1" dirty="0" smtClean="0">
                <a:solidFill>
                  <a:srgbClr val="FF0000"/>
                </a:solidFill>
              </a:rPr>
              <a:t>%</a:t>
            </a:r>
            <a:endParaRPr lang="en-US" altLang="en-US" sz="1400" b="1" dirty="0">
              <a:solidFill>
                <a:srgbClr val="FF0000"/>
              </a:solidFill>
            </a:endParaRPr>
          </a:p>
        </p:txBody>
      </p:sp>
      <p:sp>
        <p:nvSpPr>
          <p:cNvPr id="8" name="Text Box 5"/>
          <p:cNvSpPr txBox="1">
            <a:spLocks noChangeArrowheads="1"/>
          </p:cNvSpPr>
          <p:nvPr/>
        </p:nvSpPr>
        <p:spPr bwMode="auto">
          <a:xfrm>
            <a:off x="7564394" y="3501588"/>
            <a:ext cx="1369286" cy="215444"/>
          </a:xfrm>
          <a:prstGeom prst="rect">
            <a:avLst/>
          </a:prstGeom>
          <a:solidFill>
            <a:schemeClr val="bg1"/>
          </a:solidFill>
          <a:ln>
            <a:noFill/>
          </a:ln>
          <a:extLst/>
        </p:spPr>
        <p:txBody>
          <a:bodyPr wrap="none" tIns="0" bIns="0">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spcBef>
                <a:spcPct val="0"/>
              </a:spcBef>
              <a:buClrTx/>
              <a:buSzTx/>
              <a:buFontTx/>
              <a:buNone/>
            </a:pPr>
            <a:r>
              <a:rPr lang="en-US" altLang="en-US" sz="1400" b="1" dirty="0" err="1" smtClean="0">
                <a:solidFill>
                  <a:srgbClr val="0070C0"/>
                </a:solidFill>
              </a:rPr>
              <a:t>Eur</a:t>
            </a:r>
            <a:r>
              <a:rPr lang="hu-HU" altLang="en-US" sz="1400" b="1" dirty="0" err="1" smtClean="0">
                <a:solidFill>
                  <a:srgbClr val="0070C0"/>
                </a:solidFill>
              </a:rPr>
              <a:t>ópa</a:t>
            </a:r>
            <a:r>
              <a:rPr lang="en-US" altLang="en-US" sz="1400" b="1" dirty="0" smtClean="0">
                <a:solidFill>
                  <a:srgbClr val="0070C0"/>
                </a:solidFill>
              </a:rPr>
              <a:t>: </a:t>
            </a:r>
            <a:r>
              <a:rPr lang="en-US" altLang="en-US" sz="1400" b="1" dirty="0">
                <a:solidFill>
                  <a:srgbClr val="0070C0"/>
                </a:solidFill>
              </a:rPr>
              <a:t>1,7 </a:t>
            </a:r>
            <a:r>
              <a:rPr lang="en-US" altLang="en-US" sz="1400" b="1" dirty="0" smtClean="0">
                <a:solidFill>
                  <a:srgbClr val="0070C0"/>
                </a:solidFill>
              </a:rPr>
              <a:t>%</a:t>
            </a:r>
            <a:endParaRPr lang="en-US" altLang="en-US" sz="1400" b="1" dirty="0">
              <a:solidFill>
                <a:srgbClr val="0070C0"/>
              </a:solidFill>
            </a:endParaRPr>
          </a:p>
        </p:txBody>
      </p:sp>
      <p:sp>
        <p:nvSpPr>
          <p:cNvPr id="9" name="Text Box 6"/>
          <p:cNvSpPr txBox="1">
            <a:spLocks noChangeArrowheads="1"/>
          </p:cNvSpPr>
          <p:nvPr/>
        </p:nvSpPr>
        <p:spPr bwMode="auto">
          <a:xfrm>
            <a:off x="7349504" y="4077072"/>
            <a:ext cx="1584176" cy="523220"/>
          </a:xfrm>
          <a:prstGeom prst="rect">
            <a:avLst/>
          </a:prstGeom>
          <a:solidFill>
            <a:schemeClr val="bg1"/>
          </a:solidFill>
          <a:ln>
            <a:noFill/>
          </a:ln>
          <a:extLst/>
        </p:spPr>
        <p:txBody>
          <a:bodyPr wrap="square">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spcBef>
                <a:spcPct val="0"/>
              </a:spcBef>
              <a:buClrTx/>
              <a:buSzTx/>
              <a:buFontTx/>
              <a:buNone/>
            </a:pPr>
            <a:r>
              <a:rPr lang="hu-HU" altLang="en-US" sz="1400" b="1" dirty="0" smtClean="0"/>
              <a:t>Észak-Amerika</a:t>
            </a:r>
            <a:r>
              <a:rPr lang="en-US" altLang="en-US" sz="1400" b="1" dirty="0" smtClean="0"/>
              <a:t>: 0 %</a:t>
            </a:r>
            <a:endParaRPr lang="en-US" altLang="en-US" sz="1400" b="1" dirty="0"/>
          </a:p>
        </p:txBody>
      </p:sp>
      <p:sp>
        <p:nvSpPr>
          <p:cNvPr id="10" name="Text Box 7"/>
          <p:cNvSpPr txBox="1">
            <a:spLocks noChangeArrowheads="1"/>
          </p:cNvSpPr>
          <p:nvPr/>
        </p:nvSpPr>
        <p:spPr bwMode="auto">
          <a:xfrm>
            <a:off x="6948264" y="4653136"/>
            <a:ext cx="1985416" cy="307777"/>
          </a:xfrm>
          <a:prstGeom prst="rect">
            <a:avLst/>
          </a:prstGeom>
          <a:solidFill>
            <a:schemeClr val="bg1"/>
          </a:solidFill>
          <a:ln>
            <a:noFill/>
          </a:ln>
          <a:extLst/>
        </p:spPr>
        <p:txBody>
          <a:bodyPr wrap="square">
            <a:spAutoFit/>
          </a:bodyPr>
          <a:lstStyle>
            <a:lvl1pPr>
              <a:spcBef>
                <a:spcPct val="25000"/>
              </a:spcBef>
              <a:buClr>
                <a:schemeClr val="tx1"/>
              </a:buClr>
              <a:buSzPct val="75000"/>
              <a:buFont typeface="Wingdings" pitchFamily="2" charset="2"/>
              <a:buChar char="l"/>
              <a:defRPr>
                <a:solidFill>
                  <a:schemeClr val="tx1"/>
                </a:solidFill>
                <a:latin typeface="Arial" pitchFamily="34" charset="0"/>
              </a:defRPr>
            </a:lvl1pPr>
            <a:lvl2pPr marL="742950" indent="-285750">
              <a:spcBef>
                <a:spcPct val="25000"/>
              </a:spcBef>
              <a:buClr>
                <a:schemeClr val="tx1"/>
              </a:buClr>
              <a:buSzPct val="75000"/>
              <a:buFont typeface="Wingdings" pitchFamily="2" charset="2"/>
              <a:buChar char="§"/>
              <a:defRPr sz="1600">
                <a:solidFill>
                  <a:schemeClr val="tx1"/>
                </a:solidFill>
                <a:latin typeface="Arial" pitchFamily="34" charset="0"/>
              </a:defRPr>
            </a:lvl2pPr>
            <a:lvl3pPr marL="1143000" indent="-228600">
              <a:spcBef>
                <a:spcPct val="25000"/>
              </a:spcBef>
              <a:buClr>
                <a:schemeClr val="tx1"/>
              </a:buClr>
              <a:buSzPct val="75000"/>
              <a:buFont typeface="Arial" pitchFamily="34" charset="0"/>
              <a:buChar char="–"/>
              <a:defRPr sz="1600">
                <a:solidFill>
                  <a:schemeClr val="tx1"/>
                </a:solidFill>
                <a:latin typeface="Arial" pitchFamily="34" charset="0"/>
              </a:defRPr>
            </a:lvl3pPr>
            <a:lvl4pPr marL="1600200" indent="-228600">
              <a:spcBef>
                <a:spcPct val="20000"/>
              </a:spcBef>
              <a:buClr>
                <a:schemeClr val="accent2"/>
              </a:buClr>
              <a:buChar char="–"/>
              <a:defRPr>
                <a:solidFill>
                  <a:schemeClr val="tx1"/>
                </a:solidFill>
                <a:latin typeface="Arial" pitchFamily="34" charset="0"/>
              </a:defRPr>
            </a:lvl4pPr>
            <a:lvl5pPr marL="2057400" indent="-228600">
              <a:spcBef>
                <a:spcPct val="25000"/>
              </a:spcBef>
              <a:buClr>
                <a:srgbClr val="B5B1AA"/>
              </a:buClr>
              <a:buSzPct val="75000"/>
              <a:buFont typeface="Monotype Sorts" pitchFamily="2" charset="2"/>
              <a:defRPr>
                <a:solidFill>
                  <a:schemeClr val="tx1"/>
                </a:solidFill>
                <a:latin typeface="Arial" pitchFamily="34" charset="0"/>
              </a:defRPr>
            </a:lvl5pPr>
            <a:lvl6pPr marL="25146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6pPr>
            <a:lvl7pPr marL="29718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7pPr>
            <a:lvl8pPr marL="34290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8pPr>
            <a:lvl9pPr marL="3886200" indent="-228600" eaLnBrk="0" fontAlgn="base" hangingPunct="0">
              <a:lnSpc>
                <a:spcPct val="85000"/>
              </a:lnSpc>
              <a:spcBef>
                <a:spcPct val="25000"/>
              </a:spcBef>
              <a:spcAft>
                <a:spcPct val="0"/>
              </a:spcAft>
              <a:buClr>
                <a:srgbClr val="B5B1AA"/>
              </a:buClr>
              <a:buSzPct val="75000"/>
              <a:buFont typeface="Monotype Sorts" pitchFamily="2" charset="2"/>
              <a:defRPr>
                <a:solidFill>
                  <a:schemeClr val="tx1"/>
                </a:solidFill>
                <a:latin typeface="Arial" pitchFamily="34" charset="0"/>
              </a:defRPr>
            </a:lvl9pPr>
          </a:lstStyle>
          <a:p>
            <a:pPr>
              <a:spcBef>
                <a:spcPct val="0"/>
              </a:spcBef>
              <a:buClrTx/>
              <a:buSzTx/>
              <a:buFontTx/>
              <a:buNone/>
            </a:pPr>
            <a:r>
              <a:rPr lang="en-US" altLang="en-US" sz="1400" b="1" dirty="0" err="1" smtClean="0">
                <a:solidFill>
                  <a:srgbClr val="5F5F5F"/>
                </a:solidFill>
              </a:rPr>
              <a:t>Lati</a:t>
            </a:r>
            <a:r>
              <a:rPr lang="hu-HU" altLang="en-US" sz="1400" b="1" dirty="0" err="1" smtClean="0">
                <a:solidFill>
                  <a:srgbClr val="5F5F5F"/>
                </a:solidFill>
              </a:rPr>
              <a:t>n-Amerika</a:t>
            </a:r>
            <a:r>
              <a:rPr lang="en-US" altLang="en-US" sz="1400" b="1" dirty="0" smtClean="0">
                <a:solidFill>
                  <a:srgbClr val="5F5F5F"/>
                </a:solidFill>
              </a:rPr>
              <a:t>: 2,9%</a:t>
            </a:r>
            <a:endParaRPr lang="en-US" altLang="en-US" sz="1400" b="1" dirty="0">
              <a:solidFill>
                <a:srgbClr val="5F5F5F"/>
              </a:solidFill>
            </a:endParaRPr>
          </a:p>
        </p:txBody>
      </p:sp>
      <p:sp>
        <p:nvSpPr>
          <p:cNvPr id="11" name="Text Box 5"/>
          <p:cNvSpPr txBox="1">
            <a:spLocks noChangeArrowheads="1"/>
          </p:cNvSpPr>
          <p:nvPr/>
        </p:nvSpPr>
        <p:spPr bwMode="auto">
          <a:xfrm>
            <a:off x="7070073" y="1556792"/>
            <a:ext cx="1863607" cy="261610"/>
          </a:xfrm>
          <a:prstGeom prst="rect">
            <a:avLst/>
          </a:prstGeom>
          <a:solidFill>
            <a:schemeClr val="bg1"/>
          </a:solidFill>
          <a:ln w="9525">
            <a:noFill/>
            <a:prstDash val="sysDot"/>
            <a:miter lim="800000"/>
            <a:headEnd/>
            <a:tailEnd/>
          </a:ln>
        </p:spPr>
        <p:txBody>
          <a:bodyPr wrap="square" bIns="0">
            <a:spAutoFit/>
          </a:bodyPr>
          <a:lstStyle/>
          <a:p>
            <a:pPr>
              <a:defRPr/>
            </a:pPr>
            <a:r>
              <a:rPr lang="hu-HU" sz="1400" b="1" dirty="0" smtClean="0">
                <a:solidFill>
                  <a:schemeClr val="accent3">
                    <a:lumMod val="75000"/>
                  </a:schemeClr>
                </a:solidFill>
              </a:rPr>
              <a:t>Ázsia</a:t>
            </a:r>
            <a:r>
              <a:rPr lang="en-US" sz="1400" b="1" dirty="0" smtClean="0">
                <a:solidFill>
                  <a:schemeClr val="accent3">
                    <a:lumMod val="75000"/>
                  </a:schemeClr>
                </a:solidFill>
              </a:rPr>
              <a:t>: 2,2 %</a:t>
            </a:r>
            <a:endParaRPr lang="en-US" sz="1400" b="1" dirty="0">
              <a:solidFill>
                <a:schemeClr val="accent3">
                  <a:lumMod val="75000"/>
                </a:schemeClr>
              </a:solidFill>
            </a:endParaRPr>
          </a:p>
        </p:txBody>
      </p:sp>
      <p:sp>
        <p:nvSpPr>
          <p:cNvPr id="13" name="Title 1"/>
          <p:cNvSpPr txBox="1">
            <a:spLocks/>
          </p:cNvSpPr>
          <p:nvPr/>
        </p:nvSpPr>
        <p:spPr bwMode="auto">
          <a:xfrm>
            <a:off x="542925" y="230188"/>
            <a:ext cx="8069263"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altLang="en-US" dirty="0" smtClean="0"/>
              <a:t>Nitrogén felhasználás a különböző kontinenseken</a:t>
            </a:r>
            <a:endParaRPr lang="en-US" dirty="0"/>
          </a:p>
        </p:txBody>
      </p:sp>
      <p:sp>
        <p:nvSpPr>
          <p:cNvPr id="14" name="Text Box 4"/>
          <p:cNvSpPr txBox="1">
            <a:spLocks noChangeArrowheads="1"/>
          </p:cNvSpPr>
          <p:nvPr/>
        </p:nvSpPr>
        <p:spPr bwMode="auto">
          <a:xfrm>
            <a:off x="539552" y="5733256"/>
            <a:ext cx="654076" cy="195814"/>
          </a:xfrm>
          <a:prstGeom prst="rect">
            <a:avLst/>
          </a:prstGeom>
          <a:noFill/>
          <a:ln w="9525">
            <a:noFill/>
            <a:miter lim="800000"/>
            <a:headEnd/>
            <a:tailEnd/>
          </a:ln>
          <a:effectLst/>
        </p:spPr>
        <p:txBody>
          <a:bodyPr wrap="none" lIns="0" tIns="36000" rIns="108000" bIns="36000">
            <a:spAutoFit/>
          </a:bodyPr>
          <a:lstStyle/>
          <a:p>
            <a:r>
              <a:rPr lang="nb-NO" sz="800" b="0" i="1" dirty="0" smtClean="0"/>
              <a:t>Source: </a:t>
            </a:r>
            <a:r>
              <a:rPr lang="nb-NO" sz="800" b="0" i="1" dirty="0"/>
              <a:t>IFA</a:t>
            </a:r>
            <a:endParaRPr lang="en-GB" sz="800" b="0" i="1" dirty="0"/>
          </a:p>
        </p:txBody>
      </p:sp>
    </p:spTree>
    <p:extLst>
      <p:ext uri="{BB962C8B-B14F-4D97-AF65-F5344CB8AC3E}">
        <p14:creationId xmlns:p14="http://schemas.microsoft.com/office/powerpoint/2010/main" val="1631524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idx="1"/>
            <p:extLst>
              <p:ext uri="{D42A27DB-BD31-4B8C-83A1-F6EECF244321}">
                <p14:modId xmlns:p14="http://schemas.microsoft.com/office/powerpoint/2010/main" val="2586784864"/>
              </p:ext>
            </p:extLst>
          </p:nvPr>
        </p:nvGraphicFramePr>
        <p:xfrm>
          <a:off x="302320" y="1214438"/>
          <a:ext cx="8611368" cy="4786312"/>
        </p:xfrm>
        <a:graphic>
          <a:graphicData uri="http://schemas.openxmlformats.org/drawingml/2006/chart">
            <c:chart xmlns:c="http://schemas.openxmlformats.org/drawingml/2006/chart" xmlns:r="http://schemas.openxmlformats.org/officeDocument/2006/relationships" r:id="rId3"/>
          </a:graphicData>
        </a:graphic>
      </p:graphicFrame>
      <p:sp>
        <p:nvSpPr>
          <p:cNvPr id="20484" name="Text Box 1315"/>
          <p:cNvSpPr txBox="1">
            <a:spLocks noChangeArrowheads="1"/>
          </p:cNvSpPr>
          <p:nvPr/>
        </p:nvSpPr>
        <p:spPr bwMode="gray">
          <a:xfrm>
            <a:off x="539552" y="5770203"/>
            <a:ext cx="317109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34975"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defTabSz="434975"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defTabSz="434975"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defTabSz="434975"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defTabSz="434975"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defTabSz="434975"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defTabSz="434975"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defTabSz="434975"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defTabSz="434975"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
                <a:srgbClr val="FF0000"/>
              </a:buClr>
              <a:buSzPct val="90000"/>
              <a:buFont typeface="Monotype Sorts"/>
              <a:buNone/>
            </a:pPr>
            <a:r>
              <a:rPr lang="hu-HU" altLang="en-US" sz="800" i="1" dirty="0" smtClean="0">
                <a:latin typeface="Univers 45 Light" pitchFamily="34" charset="0"/>
                <a:cs typeface="Times New Roman" pitchFamily="18" charset="0"/>
              </a:rPr>
              <a:t>Forrás</a:t>
            </a:r>
            <a:r>
              <a:rPr lang="en-GB" altLang="en-US" sz="800" i="1" dirty="0" smtClean="0">
                <a:latin typeface="Univers 45 Light" pitchFamily="34" charset="0"/>
                <a:cs typeface="Times New Roman" pitchFamily="18" charset="0"/>
              </a:rPr>
              <a:t>: </a:t>
            </a:r>
            <a:r>
              <a:rPr lang="en-GB" altLang="en-US" sz="800" i="1" dirty="0">
                <a:latin typeface="Univers 45 Light" pitchFamily="34" charset="0"/>
                <a:cs typeface="Times New Roman" pitchFamily="18" charset="0"/>
              </a:rPr>
              <a:t>IFA 2014, </a:t>
            </a:r>
            <a:r>
              <a:rPr lang="en-GB" altLang="en-US" sz="800" i="1" dirty="0" smtClean="0">
                <a:latin typeface="Univers 45 Light" pitchFamily="34" charset="0"/>
                <a:cs typeface="Times New Roman" pitchFamily="18" charset="0"/>
              </a:rPr>
              <a:t>data for </a:t>
            </a:r>
            <a:r>
              <a:rPr lang="en-GB" altLang="en-US" sz="800" i="1" dirty="0">
                <a:latin typeface="Univers 45 Light" pitchFamily="34" charset="0"/>
                <a:cs typeface="Times New Roman" pitchFamily="18" charset="0"/>
              </a:rPr>
              <a:t>2011</a:t>
            </a:r>
          </a:p>
        </p:txBody>
      </p:sp>
      <p:sp>
        <p:nvSpPr>
          <p:cNvPr id="6" name="Title 1"/>
          <p:cNvSpPr txBox="1">
            <a:spLocks/>
          </p:cNvSpPr>
          <p:nvPr/>
        </p:nvSpPr>
        <p:spPr bwMode="auto">
          <a:xfrm>
            <a:off x="542291" y="234365"/>
            <a:ext cx="8069263"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altLang="en-US" dirty="0" smtClean="0"/>
              <a:t>Különböző országok N felhasználása (</a:t>
            </a:r>
            <a:r>
              <a:rPr lang="de-DE" altLang="en-US" dirty="0" smtClean="0"/>
              <a:t>mill. </a:t>
            </a:r>
            <a:r>
              <a:rPr lang="de-DE" altLang="en-US" dirty="0"/>
              <a:t>t </a:t>
            </a:r>
            <a:r>
              <a:rPr lang="de-DE" altLang="en-US" dirty="0" smtClean="0"/>
              <a:t>N</a:t>
            </a:r>
            <a:r>
              <a:rPr lang="hu-HU" altLang="en-US" dirty="0" smtClean="0"/>
              <a:t>)</a:t>
            </a:r>
            <a:r>
              <a:rPr lang="de-DE" altLang="en-US" dirty="0" smtClean="0"/>
              <a:t> – </a:t>
            </a:r>
            <a:r>
              <a:rPr lang="hu-HU" altLang="en-US" dirty="0" smtClean="0"/>
              <a:t>összes felhasználás a világon</a:t>
            </a:r>
            <a:r>
              <a:rPr lang="de-DE" altLang="en-US" dirty="0" smtClean="0"/>
              <a:t>: </a:t>
            </a:r>
            <a:r>
              <a:rPr lang="de-DE" altLang="en-US" dirty="0"/>
              <a:t>108 m</a:t>
            </a:r>
            <a:r>
              <a:rPr lang="de-DE" altLang="en-US" dirty="0" smtClean="0"/>
              <a:t>ill. </a:t>
            </a:r>
            <a:r>
              <a:rPr lang="de-DE" altLang="en-US" dirty="0"/>
              <a:t>t N</a:t>
            </a:r>
            <a:endParaRPr lang="en-US" dirty="0"/>
          </a:p>
        </p:txBody>
      </p:sp>
    </p:spTree>
    <p:extLst>
      <p:ext uri="{BB962C8B-B14F-4D97-AF65-F5344CB8AC3E}">
        <p14:creationId xmlns:p14="http://schemas.microsoft.com/office/powerpoint/2010/main" val="8334403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52736"/>
            <a:ext cx="8077200" cy="4786312"/>
          </a:xfrm>
        </p:spPr>
        <p:txBody>
          <a:bodyPr/>
          <a:lstStyle/>
          <a:p>
            <a:pPr>
              <a:defRPr/>
            </a:pPr>
            <a:r>
              <a:rPr lang="hu-HU" dirty="0"/>
              <a:t>A globális műtrágya piac</a:t>
            </a:r>
            <a:endParaRPr lang="de-DE" dirty="0"/>
          </a:p>
          <a:p>
            <a:pPr lvl="1">
              <a:defRPr/>
            </a:pPr>
            <a:r>
              <a:rPr lang="hu-HU" dirty="0"/>
              <a:t>Hosszú-távú fejlődési irányok</a:t>
            </a:r>
            <a:endParaRPr lang="de-DE" dirty="0"/>
          </a:p>
          <a:p>
            <a:pPr lvl="2">
              <a:defRPr/>
            </a:pPr>
            <a:r>
              <a:rPr lang="de-DE" dirty="0" err="1"/>
              <a:t>Glob</a:t>
            </a:r>
            <a:r>
              <a:rPr lang="hu-HU" dirty="0" err="1"/>
              <a:t>ális</a:t>
            </a:r>
            <a:r>
              <a:rPr lang="hu-HU" dirty="0"/>
              <a:t> és regionális műtrágya felhasználás</a:t>
            </a:r>
            <a:endParaRPr lang="de-DE" dirty="0"/>
          </a:p>
          <a:p>
            <a:pPr lvl="2">
              <a:defRPr/>
            </a:pPr>
            <a:r>
              <a:rPr lang="de-DE" dirty="0" err="1">
                <a:solidFill>
                  <a:srgbClr val="FF0000"/>
                </a:solidFill>
              </a:rPr>
              <a:t>Nitrog</a:t>
            </a:r>
            <a:r>
              <a:rPr lang="hu-HU" dirty="0">
                <a:solidFill>
                  <a:srgbClr val="FF0000"/>
                </a:solidFill>
              </a:rPr>
              <a:t>én </a:t>
            </a:r>
            <a:r>
              <a:rPr lang="hu-HU" dirty="0" smtClean="0">
                <a:solidFill>
                  <a:srgbClr val="FF0000"/>
                </a:solidFill>
              </a:rPr>
              <a:t>felhasználás</a:t>
            </a:r>
            <a:endParaRPr lang="de-DE" dirty="0">
              <a:solidFill>
                <a:srgbClr val="FF0000"/>
              </a:solidFill>
            </a:endParaRPr>
          </a:p>
          <a:p>
            <a:pPr lvl="1">
              <a:defRPr/>
            </a:pPr>
            <a:r>
              <a:rPr lang="hu-HU" dirty="0"/>
              <a:t>Aktuális fejlődési irányok</a:t>
            </a:r>
            <a:endParaRPr lang="de-DE" dirty="0"/>
          </a:p>
          <a:p>
            <a:pPr lvl="2">
              <a:defRPr/>
            </a:pPr>
            <a:r>
              <a:rPr lang="hu-HU" dirty="0"/>
              <a:t>Kereslet és kínálat</a:t>
            </a:r>
            <a:endParaRPr lang="de-DE" dirty="0"/>
          </a:p>
          <a:p>
            <a:pPr lvl="2">
              <a:defRPr/>
            </a:pPr>
            <a:r>
              <a:rPr lang="hu-HU" dirty="0"/>
              <a:t>Műtrágya árak</a:t>
            </a:r>
            <a:endParaRPr lang="de-DE" dirty="0"/>
          </a:p>
          <a:p>
            <a:pPr lvl="2">
              <a:defRPr/>
            </a:pPr>
            <a:r>
              <a:rPr lang="hu-HU" dirty="0"/>
              <a:t>Termelői árak/ gabona árak</a:t>
            </a:r>
            <a:endParaRPr lang="de-DE" dirty="0"/>
          </a:p>
          <a:p>
            <a:pPr lvl="2">
              <a:defRPr/>
            </a:pPr>
            <a:r>
              <a:rPr lang="hu-HU" dirty="0"/>
              <a:t>Konklúzió</a:t>
            </a:r>
            <a:endParaRPr lang="de-DE" dirty="0"/>
          </a:p>
          <a:p>
            <a:pPr>
              <a:defRPr/>
            </a:pPr>
            <a:endParaRPr lang="de-DE" dirty="0"/>
          </a:p>
          <a:p>
            <a:pPr>
              <a:defRPr/>
            </a:pPr>
            <a:r>
              <a:rPr lang="hu-HU" dirty="0"/>
              <a:t>Németországi nitrogén piac</a:t>
            </a:r>
            <a:endParaRPr lang="de-DE" dirty="0"/>
          </a:p>
          <a:p>
            <a:pPr lvl="1">
              <a:defRPr/>
            </a:pPr>
            <a:r>
              <a:rPr lang="de-DE" dirty="0"/>
              <a:t>2013/14</a:t>
            </a:r>
            <a:r>
              <a:rPr lang="hu-HU" dirty="0" err="1"/>
              <a:t>-es</a:t>
            </a:r>
            <a:r>
              <a:rPr lang="hu-HU" dirty="0"/>
              <a:t> szezon</a:t>
            </a:r>
            <a:endParaRPr lang="de-DE" dirty="0"/>
          </a:p>
          <a:p>
            <a:pPr lvl="1">
              <a:defRPr/>
            </a:pPr>
            <a:r>
              <a:rPr lang="de-DE" dirty="0"/>
              <a:t>2014/15</a:t>
            </a:r>
            <a:r>
              <a:rPr lang="hu-HU" dirty="0" err="1"/>
              <a:t>-ös</a:t>
            </a:r>
            <a:r>
              <a:rPr lang="hu-HU" dirty="0"/>
              <a:t> szezon</a:t>
            </a:r>
            <a:endParaRPr lang="de-DE" dirty="0"/>
          </a:p>
          <a:p>
            <a:pPr>
              <a:defRPr/>
            </a:pPr>
            <a:endParaRPr lang="de-DE" dirty="0"/>
          </a:p>
          <a:p>
            <a:pPr>
              <a:defRPr/>
            </a:pPr>
            <a:r>
              <a:rPr lang="hu-HU" dirty="0"/>
              <a:t>Végső konklúzió és kilátások</a:t>
            </a:r>
            <a:endParaRPr lang="de-DE" dirty="0"/>
          </a:p>
          <a:p>
            <a:pPr>
              <a:defRPr/>
            </a:pPr>
            <a:endParaRPr lang="de-DE" dirty="0" smtClean="0"/>
          </a:p>
          <a:p>
            <a:pPr>
              <a:defRPr/>
            </a:pPr>
            <a:endParaRPr lang="de-DE" dirty="0" smtClean="0"/>
          </a:p>
          <a:p>
            <a:pPr>
              <a:defRPr/>
            </a:pPr>
            <a:endParaRPr lang="de-DE" dirty="0" smtClean="0"/>
          </a:p>
        </p:txBody>
      </p:sp>
      <p:sp>
        <p:nvSpPr>
          <p:cNvPr id="4" name="Title 3"/>
          <p:cNvSpPr>
            <a:spLocks noGrp="1"/>
          </p:cNvSpPr>
          <p:nvPr>
            <p:ph type="title"/>
          </p:nvPr>
        </p:nvSpPr>
        <p:spPr/>
        <p:txBody>
          <a:bodyPr anchor="t" anchorCtr="0"/>
          <a:lstStyle/>
          <a:p>
            <a:r>
              <a:rPr lang="hu-HU" dirty="0"/>
              <a:t>A műtrágya világpiac fejlődési irányai</a:t>
            </a:r>
            <a:endParaRPr lang="en-US" dirty="0"/>
          </a:p>
        </p:txBody>
      </p:sp>
    </p:spTree>
    <p:extLst>
      <p:ext uri="{BB962C8B-B14F-4D97-AF65-F5344CB8AC3E}">
        <p14:creationId xmlns:p14="http://schemas.microsoft.com/office/powerpoint/2010/main" val="4047007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1026"/>
          <p:cNvGraphicFramePr>
            <a:graphicFrameLocks noChangeAspect="1"/>
          </p:cNvGraphicFramePr>
          <p:nvPr>
            <p:extLst>
              <p:ext uri="{D42A27DB-BD31-4B8C-83A1-F6EECF244321}">
                <p14:modId xmlns:p14="http://schemas.microsoft.com/office/powerpoint/2010/main" val="3585600028"/>
              </p:ext>
            </p:extLst>
          </p:nvPr>
        </p:nvGraphicFramePr>
        <p:xfrm>
          <a:off x="2287885" y="1271588"/>
          <a:ext cx="3724275" cy="3292475"/>
        </p:xfrm>
        <a:graphic>
          <a:graphicData uri="http://schemas.openxmlformats.org/presentationml/2006/ole">
            <mc:AlternateContent xmlns:mc="http://schemas.openxmlformats.org/markup-compatibility/2006">
              <mc:Choice xmlns:v="urn:schemas-microsoft-com:vml" Requires="v">
                <p:oleObj spid="_x0000_s19748" name="Regneark" r:id="rId4" imgW="3895787" imgH="3295619" progId="Excel.Sheet.8">
                  <p:embed/>
                </p:oleObj>
              </mc:Choice>
              <mc:Fallback>
                <p:oleObj name="Regneark" r:id="rId4" imgW="3895787" imgH="3295619" progId="Excel.Sheet.8">
                  <p:embed/>
                  <p:pic>
                    <p:nvPicPr>
                      <p:cNvPr id="0" name=""/>
                      <p:cNvPicPr>
                        <a:picLocks noChangeAspect="1" noChangeArrowheads="1"/>
                      </p:cNvPicPr>
                      <p:nvPr/>
                    </p:nvPicPr>
                    <p:blipFill>
                      <a:blip r:embed="rId5"/>
                      <a:srcRect/>
                      <a:stretch>
                        <a:fillRect/>
                      </a:stretch>
                    </p:blipFill>
                    <p:spPr bwMode="auto">
                      <a:xfrm>
                        <a:off x="2287885" y="1271588"/>
                        <a:ext cx="3724275" cy="3292475"/>
                      </a:xfrm>
                      <a:prstGeom prst="rect">
                        <a:avLst/>
                      </a:prstGeom>
                      <a:noFill/>
                      <a:ln>
                        <a:noFill/>
                      </a:ln>
                      <a:extLst/>
                    </p:spPr>
                  </p:pic>
                </p:oleObj>
              </mc:Fallback>
            </mc:AlternateContent>
          </a:graphicData>
        </a:graphic>
      </p:graphicFrame>
      <p:graphicFrame>
        <p:nvGraphicFramePr>
          <p:cNvPr id="4" name="Object 1027"/>
          <p:cNvGraphicFramePr>
            <a:graphicFrameLocks noChangeAspect="1"/>
          </p:cNvGraphicFramePr>
          <p:nvPr>
            <p:extLst>
              <p:ext uri="{D42A27DB-BD31-4B8C-83A1-F6EECF244321}">
                <p14:modId xmlns:p14="http://schemas.microsoft.com/office/powerpoint/2010/main" val="4115911705"/>
              </p:ext>
            </p:extLst>
          </p:nvPr>
        </p:nvGraphicFramePr>
        <p:xfrm>
          <a:off x="3907" y="3122613"/>
          <a:ext cx="3729075" cy="22018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1028"/>
          <p:cNvGraphicFramePr>
            <a:graphicFrameLocks noChangeAspect="1"/>
          </p:cNvGraphicFramePr>
          <p:nvPr>
            <p:extLst>
              <p:ext uri="{D42A27DB-BD31-4B8C-83A1-F6EECF244321}">
                <p14:modId xmlns:p14="http://schemas.microsoft.com/office/powerpoint/2010/main" val="1822691302"/>
              </p:ext>
            </p:extLst>
          </p:nvPr>
        </p:nvGraphicFramePr>
        <p:xfrm>
          <a:off x="5126856" y="3124200"/>
          <a:ext cx="3784637" cy="2187575"/>
        </p:xfrm>
        <a:graphic>
          <a:graphicData uri="http://schemas.openxmlformats.org/drawingml/2006/chart">
            <c:chart xmlns:c="http://schemas.openxmlformats.org/drawingml/2006/chart" xmlns:r="http://schemas.openxmlformats.org/officeDocument/2006/relationships" r:id="rId7"/>
          </a:graphicData>
        </a:graphic>
      </p:graphicFrame>
      <p:sp>
        <p:nvSpPr>
          <p:cNvPr id="22534" name="Text Box 1030"/>
          <p:cNvSpPr txBox="1">
            <a:spLocks noChangeArrowheads="1"/>
          </p:cNvSpPr>
          <p:nvPr/>
        </p:nvSpPr>
        <p:spPr bwMode="auto">
          <a:xfrm>
            <a:off x="4039780" y="4171951"/>
            <a:ext cx="894453"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108000" bIns="72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nb-NO" altLang="en-US" sz="1400" dirty="0">
                <a:solidFill>
                  <a:srgbClr val="3C3C3B"/>
                </a:solidFill>
                <a:latin typeface="Univers 45 Light" pitchFamily="34" charset="0"/>
                <a:cs typeface="Times New Roman" pitchFamily="18" charset="0"/>
              </a:rPr>
              <a:t>108 </a:t>
            </a:r>
            <a:r>
              <a:rPr lang="hu-HU" altLang="en-US" sz="1400" dirty="0">
                <a:solidFill>
                  <a:srgbClr val="3C3C3B"/>
                </a:solidFill>
                <a:latin typeface="Univers 45 Light" pitchFamily="34" charset="0"/>
                <a:cs typeface="Times New Roman" pitchFamily="18" charset="0"/>
              </a:rPr>
              <a:t>M</a:t>
            </a:r>
            <a:r>
              <a:rPr lang="nb-NO" altLang="en-US" sz="1400" dirty="0" smtClean="0">
                <a:solidFill>
                  <a:srgbClr val="3C3C3B"/>
                </a:solidFill>
                <a:latin typeface="Univers 45 Light" pitchFamily="34" charset="0"/>
                <a:cs typeface="Times New Roman" pitchFamily="18" charset="0"/>
              </a:rPr>
              <a:t> </a:t>
            </a:r>
            <a:r>
              <a:rPr lang="nb-NO" altLang="en-US" sz="1400" dirty="0">
                <a:solidFill>
                  <a:srgbClr val="3C3C3B"/>
                </a:solidFill>
                <a:latin typeface="Univers 45 Light" pitchFamily="34" charset="0"/>
                <a:cs typeface="Times New Roman" pitchFamily="18" charset="0"/>
              </a:rPr>
              <a:t>t*</a:t>
            </a:r>
            <a:endParaRPr lang="en-GB" altLang="en-US" sz="1400" baseline="30000" dirty="0">
              <a:solidFill>
                <a:srgbClr val="3C3C3B"/>
              </a:solidFill>
              <a:latin typeface="Univers 45 Light" pitchFamily="34" charset="0"/>
              <a:cs typeface="Times New Roman" pitchFamily="18" charset="0"/>
            </a:endParaRPr>
          </a:p>
        </p:txBody>
      </p:sp>
      <p:sp>
        <p:nvSpPr>
          <p:cNvPr id="22535" name="Text Box 1031"/>
          <p:cNvSpPr txBox="1">
            <a:spLocks noChangeArrowheads="1"/>
          </p:cNvSpPr>
          <p:nvPr/>
        </p:nvSpPr>
        <p:spPr bwMode="auto">
          <a:xfrm>
            <a:off x="1441253" y="5314951"/>
            <a:ext cx="709146"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108000" bIns="72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nb-NO" altLang="en-US" sz="1400" dirty="0">
                <a:solidFill>
                  <a:srgbClr val="3C3C3B"/>
                </a:solidFill>
                <a:latin typeface="Univers 45 Light" pitchFamily="34" charset="0"/>
                <a:cs typeface="Times New Roman" pitchFamily="18" charset="0"/>
              </a:rPr>
              <a:t>29 </a:t>
            </a:r>
            <a:r>
              <a:rPr lang="hu-HU" altLang="en-US" sz="1400" dirty="0">
                <a:solidFill>
                  <a:srgbClr val="3C3C3B"/>
                </a:solidFill>
                <a:latin typeface="Univers 45 Light" pitchFamily="34" charset="0"/>
                <a:cs typeface="Times New Roman" pitchFamily="18" charset="0"/>
              </a:rPr>
              <a:t>M</a:t>
            </a:r>
            <a:r>
              <a:rPr lang="nb-NO" altLang="en-US" sz="1400" dirty="0" smtClean="0">
                <a:solidFill>
                  <a:srgbClr val="3C3C3B"/>
                </a:solidFill>
                <a:latin typeface="Univers 45 Light" pitchFamily="34" charset="0"/>
                <a:cs typeface="Times New Roman" pitchFamily="18" charset="0"/>
              </a:rPr>
              <a:t> </a:t>
            </a:r>
            <a:r>
              <a:rPr lang="nb-NO" altLang="en-US" sz="1400" dirty="0">
                <a:solidFill>
                  <a:srgbClr val="3C3C3B"/>
                </a:solidFill>
                <a:latin typeface="Univers 45 Light" pitchFamily="34" charset="0"/>
                <a:cs typeface="Times New Roman" pitchFamily="18" charset="0"/>
              </a:rPr>
              <a:t>t</a:t>
            </a:r>
            <a:endParaRPr lang="en-GB" altLang="en-US" sz="1400" dirty="0">
              <a:solidFill>
                <a:srgbClr val="3C3C3B"/>
              </a:solidFill>
              <a:latin typeface="Univers 45 Light" pitchFamily="34" charset="0"/>
              <a:cs typeface="Times New Roman" pitchFamily="18" charset="0"/>
            </a:endParaRPr>
          </a:p>
        </p:txBody>
      </p:sp>
      <p:sp>
        <p:nvSpPr>
          <p:cNvPr id="22536" name="Text Box 1032"/>
          <p:cNvSpPr txBox="1">
            <a:spLocks noChangeArrowheads="1"/>
          </p:cNvSpPr>
          <p:nvPr/>
        </p:nvSpPr>
        <p:spPr bwMode="auto">
          <a:xfrm>
            <a:off x="6917394" y="5314951"/>
            <a:ext cx="709146"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108000" bIns="72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nb-NO" altLang="en-US" sz="1400" dirty="0">
                <a:solidFill>
                  <a:srgbClr val="3C3C3B"/>
                </a:solidFill>
                <a:latin typeface="Univers 45 Light" pitchFamily="34" charset="0"/>
                <a:cs typeface="Times New Roman" pitchFamily="18" charset="0"/>
              </a:rPr>
              <a:t>41 </a:t>
            </a:r>
            <a:r>
              <a:rPr lang="hu-HU" altLang="en-US" sz="1400" dirty="0">
                <a:solidFill>
                  <a:srgbClr val="3C3C3B"/>
                </a:solidFill>
                <a:latin typeface="Univers 45 Light" pitchFamily="34" charset="0"/>
                <a:cs typeface="Times New Roman" pitchFamily="18" charset="0"/>
              </a:rPr>
              <a:t>M</a:t>
            </a:r>
            <a:r>
              <a:rPr lang="nb-NO" altLang="en-US" sz="1400" dirty="0" smtClean="0">
                <a:solidFill>
                  <a:srgbClr val="3C3C3B"/>
                </a:solidFill>
                <a:latin typeface="Univers 45 Light" pitchFamily="34" charset="0"/>
                <a:cs typeface="Times New Roman" pitchFamily="18" charset="0"/>
              </a:rPr>
              <a:t> </a:t>
            </a:r>
            <a:r>
              <a:rPr lang="nb-NO" altLang="en-US" sz="1400" dirty="0">
                <a:solidFill>
                  <a:srgbClr val="3C3C3B"/>
                </a:solidFill>
                <a:latin typeface="Univers 45 Light" pitchFamily="34" charset="0"/>
                <a:cs typeface="Times New Roman" pitchFamily="18" charset="0"/>
              </a:rPr>
              <a:t>t</a:t>
            </a:r>
          </a:p>
        </p:txBody>
      </p:sp>
      <p:sp>
        <p:nvSpPr>
          <p:cNvPr id="22537" name="Text Box 1033"/>
          <p:cNvSpPr txBox="1">
            <a:spLocks noChangeArrowheads="1"/>
          </p:cNvSpPr>
          <p:nvPr/>
        </p:nvSpPr>
        <p:spPr bwMode="auto">
          <a:xfrm>
            <a:off x="3613411" y="1371600"/>
            <a:ext cx="1185497" cy="288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36000" rIns="108000" bIns="36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nb-NO" altLang="en-US" sz="1400" b="1" dirty="0" err="1" smtClean="0">
                <a:solidFill>
                  <a:srgbClr val="3C3C3B"/>
                </a:solidFill>
                <a:latin typeface="Univers 45 Light" pitchFamily="34" charset="0"/>
                <a:cs typeface="Times New Roman" pitchFamily="18" charset="0"/>
              </a:rPr>
              <a:t>Nitrog</a:t>
            </a:r>
            <a:r>
              <a:rPr lang="hu-HU" altLang="en-US" sz="1400" b="1" dirty="0" smtClean="0">
                <a:solidFill>
                  <a:srgbClr val="3C3C3B"/>
                </a:solidFill>
                <a:latin typeface="Univers 45 Light" pitchFamily="34" charset="0"/>
                <a:cs typeface="Times New Roman" pitchFamily="18" charset="0"/>
              </a:rPr>
              <a:t>én</a:t>
            </a:r>
            <a:r>
              <a:rPr lang="nb-NO" altLang="en-US" sz="1400" b="1" dirty="0" smtClean="0">
                <a:solidFill>
                  <a:srgbClr val="3C3C3B"/>
                </a:solidFill>
                <a:latin typeface="Univers 45 Light" pitchFamily="34" charset="0"/>
                <a:cs typeface="Times New Roman" pitchFamily="18" charset="0"/>
              </a:rPr>
              <a:t>  </a:t>
            </a:r>
            <a:r>
              <a:rPr lang="nb-NO" altLang="en-US" sz="1400" b="1" dirty="0">
                <a:solidFill>
                  <a:srgbClr val="3C3C3B"/>
                </a:solidFill>
                <a:latin typeface="Univers 45 Light" pitchFamily="34" charset="0"/>
                <a:cs typeface="Times New Roman" pitchFamily="18" charset="0"/>
              </a:rPr>
              <a:t>N</a:t>
            </a:r>
            <a:endParaRPr lang="en-GB" altLang="en-US" sz="1400" b="1" dirty="0">
              <a:solidFill>
                <a:srgbClr val="3C3C3B"/>
              </a:solidFill>
              <a:latin typeface="Univers 45 Light" pitchFamily="34" charset="0"/>
              <a:cs typeface="Times New Roman" pitchFamily="18" charset="0"/>
            </a:endParaRPr>
          </a:p>
        </p:txBody>
      </p:sp>
      <p:sp>
        <p:nvSpPr>
          <p:cNvPr id="22538" name="Text Box 1034"/>
          <p:cNvSpPr txBox="1">
            <a:spLocks noChangeArrowheads="1"/>
          </p:cNvSpPr>
          <p:nvPr/>
        </p:nvSpPr>
        <p:spPr bwMode="auto">
          <a:xfrm>
            <a:off x="990600" y="2743201"/>
            <a:ext cx="1565176" cy="2881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36000" rIns="108000" bIns="36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hu-HU" altLang="en-US" sz="1400" b="1" dirty="0" smtClean="0">
                <a:solidFill>
                  <a:srgbClr val="3C3C3B"/>
                </a:solidFill>
                <a:latin typeface="Univers 45 Light" pitchFamily="34" charset="0"/>
                <a:cs typeface="Times New Roman" pitchFamily="18" charset="0"/>
              </a:rPr>
              <a:t>Kálium</a:t>
            </a:r>
            <a:r>
              <a:rPr lang="nb-NO" altLang="en-US" sz="1400" b="1" dirty="0" smtClean="0">
                <a:solidFill>
                  <a:srgbClr val="3C3C3B"/>
                </a:solidFill>
                <a:latin typeface="Univers 45 Light" pitchFamily="34" charset="0"/>
                <a:cs typeface="Times New Roman" pitchFamily="18" charset="0"/>
              </a:rPr>
              <a:t>  </a:t>
            </a:r>
            <a:r>
              <a:rPr lang="nb-NO" altLang="en-US" sz="1400" b="1" dirty="0">
                <a:solidFill>
                  <a:srgbClr val="3C3C3B"/>
                </a:solidFill>
                <a:latin typeface="Univers 45 Light" pitchFamily="34" charset="0"/>
                <a:cs typeface="Times New Roman" pitchFamily="18" charset="0"/>
              </a:rPr>
              <a:t>K</a:t>
            </a:r>
            <a:r>
              <a:rPr lang="nb-NO" altLang="en-US" sz="1400" b="1" baseline="-25000" dirty="0">
                <a:solidFill>
                  <a:srgbClr val="3C3C3B"/>
                </a:solidFill>
                <a:latin typeface="Univers 45 Light" pitchFamily="34" charset="0"/>
                <a:cs typeface="Times New Roman" pitchFamily="18" charset="0"/>
              </a:rPr>
              <a:t>2</a:t>
            </a:r>
            <a:r>
              <a:rPr lang="nb-NO" altLang="en-US" sz="1400" b="1" dirty="0">
                <a:solidFill>
                  <a:srgbClr val="3C3C3B"/>
                </a:solidFill>
                <a:latin typeface="Univers 45 Light" pitchFamily="34" charset="0"/>
                <a:cs typeface="Times New Roman" pitchFamily="18" charset="0"/>
              </a:rPr>
              <a:t>O</a:t>
            </a:r>
            <a:endParaRPr lang="en-GB" altLang="en-US" sz="1400" b="1" dirty="0">
              <a:solidFill>
                <a:srgbClr val="3C3C3B"/>
              </a:solidFill>
              <a:latin typeface="Univers 45 Light" pitchFamily="34" charset="0"/>
              <a:cs typeface="Times New Roman" pitchFamily="18" charset="0"/>
            </a:endParaRPr>
          </a:p>
        </p:txBody>
      </p:sp>
      <p:sp>
        <p:nvSpPr>
          <p:cNvPr id="22539" name="Text Box 1035"/>
          <p:cNvSpPr txBox="1">
            <a:spLocks noChangeArrowheads="1"/>
          </p:cNvSpPr>
          <p:nvPr/>
        </p:nvSpPr>
        <p:spPr bwMode="auto">
          <a:xfrm>
            <a:off x="6399336" y="2743201"/>
            <a:ext cx="1601665" cy="288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36000" rIns="108000" bIns="36000">
            <a:spAutoFit/>
          </a:bodyPr>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algn="ctr" eaLnBrk="1" hangingPunct="1">
              <a:lnSpc>
                <a:spcPct val="100000"/>
              </a:lnSpc>
              <a:spcBef>
                <a:spcPct val="0"/>
              </a:spcBef>
              <a:spcAft>
                <a:spcPct val="0"/>
              </a:spcAft>
              <a:buClrTx/>
              <a:buFontTx/>
              <a:buNone/>
            </a:pPr>
            <a:r>
              <a:rPr lang="hu-HU" altLang="en-US" sz="1400" b="1" dirty="0" smtClean="0">
                <a:solidFill>
                  <a:srgbClr val="3C3C3B"/>
                </a:solidFill>
                <a:latin typeface="Univers 45 Light" pitchFamily="34" charset="0"/>
                <a:cs typeface="Times New Roman" pitchFamily="18" charset="0"/>
              </a:rPr>
              <a:t>Foszfor</a:t>
            </a:r>
            <a:r>
              <a:rPr lang="nb-NO" altLang="en-US" sz="1400" b="1" dirty="0" smtClean="0">
                <a:solidFill>
                  <a:srgbClr val="3C3C3B"/>
                </a:solidFill>
                <a:latin typeface="Univers 45 Light" pitchFamily="34" charset="0"/>
                <a:cs typeface="Times New Roman" pitchFamily="18" charset="0"/>
              </a:rPr>
              <a:t> </a:t>
            </a:r>
            <a:r>
              <a:rPr lang="nb-NO" altLang="en-US" sz="1400" b="1" dirty="0">
                <a:solidFill>
                  <a:srgbClr val="3C3C3B"/>
                </a:solidFill>
                <a:latin typeface="Univers 45 Light" pitchFamily="34" charset="0"/>
                <a:cs typeface="Times New Roman" pitchFamily="18" charset="0"/>
              </a:rPr>
              <a:t>P</a:t>
            </a:r>
            <a:r>
              <a:rPr lang="nb-NO" altLang="en-US" sz="1400" b="1" baseline="-25000" dirty="0">
                <a:solidFill>
                  <a:srgbClr val="3C3C3B"/>
                </a:solidFill>
                <a:latin typeface="Univers 45 Light" pitchFamily="34" charset="0"/>
                <a:cs typeface="Times New Roman" pitchFamily="18" charset="0"/>
              </a:rPr>
              <a:t>2</a:t>
            </a:r>
            <a:r>
              <a:rPr lang="nb-NO" altLang="en-US" sz="1400" b="1" dirty="0">
                <a:solidFill>
                  <a:srgbClr val="3C3C3B"/>
                </a:solidFill>
                <a:latin typeface="Univers 45 Light" pitchFamily="34" charset="0"/>
                <a:cs typeface="Times New Roman" pitchFamily="18" charset="0"/>
              </a:rPr>
              <a:t>O</a:t>
            </a:r>
            <a:r>
              <a:rPr lang="nb-NO" altLang="en-US" sz="1400" b="1" baseline="-25000" dirty="0">
                <a:solidFill>
                  <a:srgbClr val="3C3C3B"/>
                </a:solidFill>
                <a:latin typeface="Univers 45 Light" pitchFamily="34" charset="0"/>
                <a:cs typeface="Times New Roman" pitchFamily="18" charset="0"/>
              </a:rPr>
              <a:t>5</a:t>
            </a:r>
            <a:endParaRPr lang="en-GB" altLang="en-US" sz="1400" b="1" baseline="-25000" dirty="0">
              <a:solidFill>
                <a:srgbClr val="3C3C3B"/>
              </a:solidFill>
              <a:latin typeface="Univers 45 Light" pitchFamily="34" charset="0"/>
              <a:cs typeface="Times New Roman" pitchFamily="18" charset="0"/>
            </a:endParaRPr>
          </a:p>
        </p:txBody>
      </p:sp>
      <p:sp>
        <p:nvSpPr>
          <p:cNvPr id="22540" name="Text Box 1036"/>
          <p:cNvSpPr txBox="1">
            <a:spLocks noChangeArrowheads="1"/>
          </p:cNvSpPr>
          <p:nvPr/>
        </p:nvSpPr>
        <p:spPr bwMode="auto">
          <a:xfrm>
            <a:off x="539552" y="5621994"/>
            <a:ext cx="280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35941" rIns="107950" bIns="35941" anchor="b"/>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
                <a:srgbClr val="FF0000"/>
              </a:buClr>
              <a:buSzPct val="90000"/>
              <a:buFont typeface="Monotype Sorts"/>
              <a:buNone/>
            </a:pPr>
            <a:r>
              <a:rPr lang="hu-HU" altLang="en-US" sz="800" i="1" dirty="0" smtClean="0">
                <a:solidFill>
                  <a:srgbClr val="000000"/>
                </a:solidFill>
                <a:latin typeface="Univers 45 Light" pitchFamily="34" charset="0"/>
                <a:cs typeface="Times New Roman" pitchFamily="18" charset="0"/>
              </a:rPr>
              <a:t>Forrás</a:t>
            </a:r>
            <a:r>
              <a:rPr lang="en-GB" altLang="en-US" sz="800" i="1" dirty="0" smtClean="0">
                <a:solidFill>
                  <a:srgbClr val="000000"/>
                </a:solidFill>
                <a:latin typeface="Univers 45 Light" pitchFamily="34" charset="0"/>
                <a:cs typeface="Times New Roman" pitchFamily="18" charset="0"/>
              </a:rPr>
              <a:t>: </a:t>
            </a:r>
            <a:r>
              <a:rPr lang="en-GB" altLang="en-US" sz="800" i="1" dirty="0">
                <a:solidFill>
                  <a:srgbClr val="000000"/>
                </a:solidFill>
                <a:latin typeface="Univers 45 Light" pitchFamily="34" charset="0"/>
                <a:cs typeface="Times New Roman" pitchFamily="18" charset="0"/>
              </a:rPr>
              <a:t>IFA 2012 </a:t>
            </a:r>
            <a:r>
              <a:rPr lang="en-GB" altLang="en-US" sz="800" i="1" dirty="0" smtClean="0">
                <a:solidFill>
                  <a:srgbClr val="000000"/>
                </a:solidFill>
                <a:latin typeface="Univers 45 Light" pitchFamily="34" charset="0"/>
                <a:cs typeface="Times New Roman" pitchFamily="18" charset="0"/>
              </a:rPr>
              <a:t>(</a:t>
            </a:r>
            <a:r>
              <a:rPr lang="hu-HU" altLang="en-US" sz="800" i="1" dirty="0" smtClean="0">
                <a:solidFill>
                  <a:srgbClr val="000000"/>
                </a:solidFill>
                <a:latin typeface="Univers 45 Light" pitchFamily="34" charset="0"/>
                <a:cs typeface="Times New Roman" pitchFamily="18" charset="0"/>
              </a:rPr>
              <a:t>összes tápelem</a:t>
            </a:r>
            <a:r>
              <a:rPr lang="en-GB" altLang="en-US" sz="800" i="1" dirty="0" smtClean="0">
                <a:solidFill>
                  <a:srgbClr val="000000"/>
                </a:solidFill>
                <a:latin typeface="Univers 45 Light" pitchFamily="34" charset="0"/>
                <a:cs typeface="Times New Roman" pitchFamily="18" charset="0"/>
              </a:rPr>
              <a:t>) </a:t>
            </a:r>
            <a:r>
              <a:rPr lang="hu-HU" altLang="en-US" sz="800" i="1" dirty="0" smtClean="0">
                <a:solidFill>
                  <a:srgbClr val="000000"/>
                </a:solidFill>
                <a:latin typeface="Univers 45 Light" pitchFamily="34" charset="0"/>
                <a:cs typeface="Times New Roman" pitchFamily="18" charset="0"/>
              </a:rPr>
              <a:t>és</a:t>
            </a:r>
            <a:r>
              <a:rPr lang="en-GB" altLang="en-US" sz="800" i="1" dirty="0" smtClean="0">
                <a:solidFill>
                  <a:srgbClr val="000000"/>
                </a:solidFill>
                <a:latin typeface="Univers 45 Light" pitchFamily="34" charset="0"/>
                <a:cs typeface="Times New Roman" pitchFamily="18" charset="0"/>
              </a:rPr>
              <a:t> </a:t>
            </a:r>
            <a:r>
              <a:rPr lang="en-GB" altLang="en-US" sz="800" i="1" dirty="0">
                <a:solidFill>
                  <a:srgbClr val="000000"/>
                </a:solidFill>
                <a:latin typeface="Univers 45 Light" pitchFamily="34" charset="0"/>
                <a:cs typeface="Times New Roman" pitchFamily="18" charset="0"/>
              </a:rPr>
              <a:t>2011 </a:t>
            </a:r>
            <a:r>
              <a:rPr lang="en-GB" altLang="en-US" sz="800" i="1" dirty="0" smtClean="0">
                <a:solidFill>
                  <a:srgbClr val="000000"/>
                </a:solidFill>
                <a:latin typeface="Univers 45 Light" pitchFamily="34" charset="0"/>
                <a:cs typeface="Times New Roman" pitchFamily="18" charset="0"/>
              </a:rPr>
              <a:t>(</a:t>
            </a:r>
            <a:r>
              <a:rPr lang="hu-HU" altLang="en-US" sz="800" i="1" dirty="0" smtClean="0">
                <a:solidFill>
                  <a:srgbClr val="000000"/>
                </a:solidFill>
                <a:latin typeface="Univers 45 Light" pitchFamily="34" charset="0"/>
                <a:cs typeface="Times New Roman" pitchFamily="18" charset="0"/>
              </a:rPr>
              <a:t>termékcsoportonként</a:t>
            </a:r>
            <a:r>
              <a:rPr lang="en-GB" altLang="en-US" sz="800" i="1" dirty="0" smtClean="0">
                <a:solidFill>
                  <a:srgbClr val="000000"/>
                </a:solidFill>
                <a:latin typeface="Univers 45 Light" pitchFamily="34" charset="0"/>
                <a:cs typeface="Times New Roman" pitchFamily="18" charset="0"/>
              </a:rPr>
              <a:t>)</a:t>
            </a:r>
            <a:endParaRPr lang="en-GB" altLang="en-US" sz="800" i="1" dirty="0">
              <a:solidFill>
                <a:srgbClr val="000000"/>
              </a:solidFill>
              <a:latin typeface="Univers 45 Light" pitchFamily="34" charset="0"/>
              <a:cs typeface="Times New Roman" pitchFamily="18" charset="0"/>
            </a:endParaRPr>
          </a:p>
        </p:txBody>
      </p:sp>
      <p:sp>
        <p:nvSpPr>
          <p:cNvPr id="22541" name="Text Box 1036"/>
          <p:cNvSpPr txBox="1">
            <a:spLocks noChangeArrowheads="1"/>
          </p:cNvSpPr>
          <p:nvPr/>
        </p:nvSpPr>
        <p:spPr bwMode="auto">
          <a:xfrm>
            <a:off x="3491880" y="5621994"/>
            <a:ext cx="2592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lIns="0" tIns="35941" rIns="107950" bIns="35941" anchor="b"/>
          <a:lstStyle>
            <a:lvl1pPr eaLnBrk="0" hangingPunct="0">
              <a:lnSpc>
                <a:spcPts val="1900"/>
              </a:lnSpc>
              <a:spcBef>
                <a:spcPct val="20000"/>
              </a:spcBef>
              <a:spcAft>
                <a:spcPts val="1800"/>
              </a:spcAft>
              <a:buClr>
                <a:srgbClr val="008136"/>
              </a:buClr>
              <a:buFont typeface="Wingdings" pitchFamily="2" charset="2"/>
              <a:buChar char="n"/>
              <a:defRPr>
                <a:solidFill>
                  <a:schemeClr val="tx1"/>
                </a:solidFill>
                <a:latin typeface="Arial" pitchFamily="34" charset="0"/>
                <a:ea typeface="ヒラギノ角ゴ Pro W3" charset="-128"/>
              </a:defRPr>
            </a:lvl1pPr>
            <a:lvl2pPr marL="742950" indent="-285750" eaLnBrk="0" hangingPunct="0">
              <a:lnSpc>
                <a:spcPts val="3300"/>
              </a:lnSpc>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2pPr>
            <a:lvl3pPr marL="1143000" indent="-228600" eaLnBrk="0" hangingPunct="0">
              <a:lnSpc>
                <a:spcPts val="3300"/>
              </a:lnSpc>
              <a:spcBef>
                <a:spcPct val="20000"/>
              </a:spcBef>
              <a:buClr>
                <a:srgbClr val="008136"/>
              </a:buClr>
              <a:buFont typeface="Wingdings" pitchFamily="2" charset="2"/>
              <a:buChar char="n"/>
              <a:defRPr>
                <a:solidFill>
                  <a:srgbClr val="3C3C3B"/>
                </a:solidFill>
                <a:latin typeface="Univers 45 Light" pitchFamily="34" charset="0"/>
                <a:ea typeface="ヒラギノ角ゴ Pro W3" charset="-128"/>
              </a:defRPr>
            </a:lvl3pPr>
            <a:lvl4pPr marL="1600200" indent="-228600" eaLnBrk="0" hangingPunct="0">
              <a:spcBef>
                <a:spcPct val="20000"/>
              </a:spcBef>
              <a:buClr>
                <a:srgbClr val="008136"/>
              </a:buClr>
              <a:buFont typeface="Wingdings" pitchFamily="2" charset="2"/>
              <a:defRPr sz="2000">
                <a:solidFill>
                  <a:srgbClr val="3C3C3B"/>
                </a:solidFill>
                <a:latin typeface="Univers 45 Light" pitchFamily="34" charset="0"/>
                <a:ea typeface="ヒラギノ角ゴ Pro W3" charset="-128"/>
              </a:defRPr>
            </a:lvl4pPr>
            <a:lvl5pPr marL="2057400" indent="-228600" eaLnBrk="0" hangingPunct="0">
              <a:spcBef>
                <a:spcPct val="20000"/>
              </a:spcBef>
              <a:buClr>
                <a:srgbClr val="008136"/>
              </a:buClr>
              <a:buFont typeface="Wingdings" pitchFamily="2" charset="2"/>
              <a:buChar char="n"/>
              <a:defRPr sz="2000">
                <a:solidFill>
                  <a:srgbClr val="3C3C3B"/>
                </a:solidFill>
                <a:latin typeface="Univers 45 Light" pitchFamily="34" charset="0"/>
                <a:ea typeface="ヒラギノ角ゴ Pro W3" charset="-128"/>
              </a:defRPr>
            </a:lvl5pPr>
            <a:lvl6pPr marL="25146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6pPr>
            <a:lvl7pPr marL="29718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7pPr>
            <a:lvl8pPr marL="34290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8pPr>
            <a:lvl9pPr marL="3886200" indent="-228600" eaLnBrk="0" fontAlgn="base" hangingPunct="0">
              <a:spcBef>
                <a:spcPct val="20000"/>
              </a:spcBef>
              <a:spcAft>
                <a:spcPct val="0"/>
              </a:spcAft>
              <a:buClr>
                <a:srgbClr val="008136"/>
              </a:buClr>
              <a:buFont typeface="Wingdings" pitchFamily="2" charset="2"/>
              <a:buChar char="n"/>
              <a:defRPr sz="2000">
                <a:solidFill>
                  <a:srgbClr val="3C3C3B"/>
                </a:solidFill>
                <a:latin typeface="Univers 45 Light" pitchFamily="34" charset="0"/>
                <a:ea typeface="ヒラギノ角ゴ Pro W3" charset="-128"/>
              </a:defRPr>
            </a:lvl9pPr>
          </a:lstStyle>
          <a:p>
            <a:pPr eaLnBrk="1" hangingPunct="1">
              <a:lnSpc>
                <a:spcPct val="100000"/>
              </a:lnSpc>
              <a:spcBef>
                <a:spcPct val="0"/>
              </a:spcBef>
              <a:spcAft>
                <a:spcPct val="0"/>
              </a:spcAft>
              <a:buClr>
                <a:srgbClr val="FF0000"/>
              </a:buClr>
              <a:buSzPct val="90000"/>
              <a:buNone/>
            </a:pPr>
            <a:r>
              <a:rPr lang="en-GB" altLang="en-US" sz="800" i="1" dirty="0">
                <a:solidFill>
                  <a:srgbClr val="000000"/>
                </a:solidFill>
                <a:latin typeface="Univers 45 Light" pitchFamily="34" charset="0"/>
                <a:cs typeface="Times New Roman" pitchFamily="18" charset="0"/>
              </a:rPr>
              <a:t>* </a:t>
            </a:r>
            <a:r>
              <a:rPr lang="hu-HU" altLang="en-US" sz="800" i="1" dirty="0" smtClean="0">
                <a:solidFill>
                  <a:srgbClr val="000000"/>
                </a:solidFill>
                <a:latin typeface="Univers 45 Light" pitchFamily="34" charset="0"/>
                <a:cs typeface="Times New Roman" pitchFamily="18" charset="0"/>
              </a:rPr>
              <a:t>Nem tartalmazza az ipari felhasználású termékeket</a:t>
            </a:r>
            <a:endParaRPr lang="en-GB" sz="800" i="1" dirty="0">
              <a:solidFill>
                <a:srgbClr val="000000"/>
              </a:solidFill>
              <a:latin typeface="Univers 45 Light" pitchFamily="34" charset="0"/>
              <a:cs typeface="Times New Roman" pitchFamily="18" charset="0"/>
            </a:endParaRPr>
          </a:p>
        </p:txBody>
      </p:sp>
      <p:sp>
        <p:nvSpPr>
          <p:cNvPr id="2" name="Title 1"/>
          <p:cNvSpPr>
            <a:spLocks noGrp="1"/>
          </p:cNvSpPr>
          <p:nvPr>
            <p:ph type="title"/>
          </p:nvPr>
        </p:nvSpPr>
        <p:spPr/>
        <p:txBody>
          <a:bodyPr anchor="t" anchorCtr="0"/>
          <a:lstStyle/>
          <a:p>
            <a:r>
              <a:rPr lang="hu-HU" altLang="en-US" dirty="0" smtClean="0"/>
              <a:t>Kulcstermékek a műtrágya piacon</a:t>
            </a:r>
            <a:endParaRPr lang="en-US" dirty="0"/>
          </a:p>
        </p:txBody>
      </p:sp>
    </p:spTree>
    <p:extLst>
      <p:ext uri="{BB962C8B-B14F-4D97-AF65-F5344CB8AC3E}">
        <p14:creationId xmlns:p14="http://schemas.microsoft.com/office/powerpoint/2010/main" val="280540863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3" name="Group 1026"/>
          <p:cNvGrpSpPr>
            <a:grpSpLocks/>
          </p:cNvGrpSpPr>
          <p:nvPr/>
        </p:nvGrpSpPr>
        <p:grpSpPr bwMode="auto">
          <a:xfrm>
            <a:off x="0" y="990600"/>
            <a:ext cx="9144000" cy="5486400"/>
            <a:chOff x="2673" y="759"/>
            <a:chExt cx="4104" cy="2244"/>
          </a:xfrm>
        </p:grpSpPr>
        <p:sp>
          <p:nvSpPr>
            <p:cNvPr id="9231" name="Freeform 1027"/>
            <p:cNvSpPr>
              <a:spLocks/>
            </p:cNvSpPr>
            <p:nvPr/>
          </p:nvSpPr>
          <p:spPr bwMode="gray">
            <a:xfrm>
              <a:off x="2716" y="1079"/>
              <a:ext cx="433" cy="324"/>
            </a:xfrm>
            <a:custGeom>
              <a:avLst/>
              <a:gdLst>
                <a:gd name="T0" fmla="*/ 292 w 488"/>
                <a:gd name="T1" fmla="*/ 31 h 365"/>
                <a:gd name="T2" fmla="*/ 240 w 488"/>
                <a:gd name="T3" fmla="*/ 23 h 365"/>
                <a:gd name="T4" fmla="*/ 167 w 488"/>
                <a:gd name="T5" fmla="*/ 14 h 365"/>
                <a:gd name="T6" fmla="*/ 141 w 488"/>
                <a:gd name="T7" fmla="*/ 0 h 365"/>
                <a:gd name="T8" fmla="*/ 104 w 488"/>
                <a:gd name="T9" fmla="*/ 12 h 365"/>
                <a:gd name="T10" fmla="*/ 72 w 488"/>
                <a:gd name="T11" fmla="*/ 33 h 365"/>
                <a:gd name="T12" fmla="*/ 27 w 488"/>
                <a:gd name="T13" fmla="*/ 61 h 365"/>
                <a:gd name="T14" fmla="*/ 45 w 488"/>
                <a:gd name="T15" fmla="*/ 92 h 365"/>
                <a:gd name="T16" fmla="*/ 75 w 488"/>
                <a:gd name="T17" fmla="*/ 100 h 365"/>
                <a:gd name="T18" fmla="*/ 91 w 488"/>
                <a:gd name="T19" fmla="*/ 115 h 365"/>
                <a:gd name="T20" fmla="*/ 73 w 488"/>
                <a:gd name="T21" fmla="*/ 127 h 365"/>
                <a:gd name="T22" fmla="*/ 20 w 488"/>
                <a:gd name="T23" fmla="*/ 123 h 365"/>
                <a:gd name="T24" fmla="*/ 16 w 488"/>
                <a:gd name="T25" fmla="*/ 138 h 365"/>
                <a:gd name="T26" fmla="*/ 60 w 488"/>
                <a:gd name="T27" fmla="*/ 150 h 365"/>
                <a:gd name="T28" fmla="*/ 83 w 488"/>
                <a:gd name="T29" fmla="*/ 179 h 365"/>
                <a:gd name="T30" fmla="*/ 52 w 488"/>
                <a:gd name="T31" fmla="*/ 180 h 365"/>
                <a:gd name="T32" fmla="*/ 43 w 488"/>
                <a:gd name="T33" fmla="*/ 196 h 365"/>
                <a:gd name="T34" fmla="*/ 24 w 488"/>
                <a:gd name="T35" fmla="*/ 215 h 365"/>
                <a:gd name="T36" fmla="*/ 37 w 488"/>
                <a:gd name="T37" fmla="*/ 228 h 365"/>
                <a:gd name="T38" fmla="*/ 48 w 488"/>
                <a:gd name="T39" fmla="*/ 251 h 365"/>
                <a:gd name="T40" fmla="*/ 70 w 488"/>
                <a:gd name="T41" fmla="*/ 242 h 365"/>
                <a:gd name="T42" fmla="*/ 75 w 488"/>
                <a:gd name="T43" fmla="*/ 276 h 365"/>
                <a:gd name="T44" fmla="*/ 114 w 488"/>
                <a:gd name="T45" fmla="*/ 273 h 365"/>
                <a:gd name="T46" fmla="*/ 123 w 488"/>
                <a:gd name="T47" fmla="*/ 296 h 365"/>
                <a:gd name="T48" fmla="*/ 85 w 488"/>
                <a:gd name="T49" fmla="*/ 334 h 365"/>
                <a:gd name="T50" fmla="*/ 68 w 488"/>
                <a:gd name="T51" fmla="*/ 351 h 365"/>
                <a:gd name="T52" fmla="*/ 106 w 488"/>
                <a:gd name="T53" fmla="*/ 336 h 365"/>
                <a:gd name="T54" fmla="*/ 119 w 488"/>
                <a:gd name="T55" fmla="*/ 321 h 365"/>
                <a:gd name="T56" fmla="*/ 152 w 488"/>
                <a:gd name="T57" fmla="*/ 292 h 365"/>
                <a:gd name="T58" fmla="*/ 171 w 488"/>
                <a:gd name="T59" fmla="*/ 269 h 365"/>
                <a:gd name="T60" fmla="*/ 190 w 488"/>
                <a:gd name="T61" fmla="*/ 242 h 365"/>
                <a:gd name="T62" fmla="*/ 217 w 488"/>
                <a:gd name="T63" fmla="*/ 221 h 365"/>
                <a:gd name="T64" fmla="*/ 219 w 488"/>
                <a:gd name="T65" fmla="*/ 227 h 365"/>
                <a:gd name="T66" fmla="*/ 206 w 488"/>
                <a:gd name="T67" fmla="*/ 259 h 365"/>
                <a:gd name="T68" fmla="*/ 225 w 488"/>
                <a:gd name="T69" fmla="*/ 255 h 365"/>
                <a:gd name="T70" fmla="*/ 244 w 488"/>
                <a:gd name="T71" fmla="*/ 234 h 365"/>
                <a:gd name="T72" fmla="*/ 265 w 488"/>
                <a:gd name="T73" fmla="*/ 223 h 365"/>
                <a:gd name="T74" fmla="*/ 273 w 488"/>
                <a:gd name="T75" fmla="*/ 238 h 365"/>
                <a:gd name="T76" fmla="*/ 308 w 488"/>
                <a:gd name="T77" fmla="*/ 248 h 365"/>
                <a:gd name="T78" fmla="*/ 371 w 488"/>
                <a:gd name="T79" fmla="*/ 267 h 365"/>
                <a:gd name="T80" fmla="*/ 392 w 488"/>
                <a:gd name="T81" fmla="*/ 286 h 365"/>
                <a:gd name="T82" fmla="*/ 400 w 488"/>
                <a:gd name="T83" fmla="*/ 299 h 365"/>
                <a:gd name="T84" fmla="*/ 423 w 488"/>
                <a:gd name="T85" fmla="*/ 332 h 365"/>
                <a:gd name="T86" fmla="*/ 432 w 488"/>
                <a:gd name="T87" fmla="*/ 332 h 365"/>
                <a:gd name="T88" fmla="*/ 430 w 488"/>
                <a:gd name="T89" fmla="*/ 317 h 365"/>
                <a:gd name="T90" fmla="*/ 421 w 488"/>
                <a:gd name="T91" fmla="*/ 307 h 365"/>
                <a:gd name="T92" fmla="*/ 402 w 488"/>
                <a:gd name="T93" fmla="*/ 292 h 365"/>
                <a:gd name="T94" fmla="*/ 425 w 488"/>
                <a:gd name="T95" fmla="*/ 290 h 365"/>
                <a:gd name="T96" fmla="*/ 436 w 488"/>
                <a:gd name="T97" fmla="*/ 307 h 365"/>
                <a:gd name="T98" fmla="*/ 446 w 488"/>
                <a:gd name="T99" fmla="*/ 330 h 365"/>
                <a:gd name="T100" fmla="*/ 455 w 488"/>
                <a:gd name="T101" fmla="*/ 336 h 365"/>
                <a:gd name="T102" fmla="*/ 471 w 488"/>
                <a:gd name="T103" fmla="*/ 346 h 365"/>
                <a:gd name="T104" fmla="*/ 476 w 488"/>
                <a:gd name="T105" fmla="*/ 365 h 365"/>
                <a:gd name="T106" fmla="*/ 488 w 488"/>
                <a:gd name="T107" fmla="*/ 344 h 365"/>
                <a:gd name="T108" fmla="*/ 465 w 488"/>
                <a:gd name="T109" fmla="*/ 321 h 365"/>
                <a:gd name="T110" fmla="*/ 419 w 488"/>
                <a:gd name="T111" fmla="*/ 265 h 365"/>
                <a:gd name="T112" fmla="*/ 396 w 488"/>
                <a:gd name="T113" fmla="*/ 259 h 365"/>
                <a:gd name="T114" fmla="*/ 359 w 488"/>
                <a:gd name="T115" fmla="*/ 244 h 365"/>
                <a:gd name="T116" fmla="*/ 333 w 488"/>
                <a:gd name="T117" fmla="*/ 236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8"/>
                <a:gd name="T178" fmla="*/ 0 h 365"/>
                <a:gd name="T179" fmla="*/ 488 w 488"/>
                <a:gd name="T180" fmla="*/ 365 h 3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8" h="365">
                  <a:moveTo>
                    <a:pt x="327" y="31"/>
                  </a:moveTo>
                  <a:lnTo>
                    <a:pt x="321" y="29"/>
                  </a:lnTo>
                  <a:lnTo>
                    <a:pt x="315" y="27"/>
                  </a:lnTo>
                  <a:lnTo>
                    <a:pt x="309" y="25"/>
                  </a:lnTo>
                  <a:lnTo>
                    <a:pt x="304" y="25"/>
                  </a:lnTo>
                  <a:lnTo>
                    <a:pt x="304" y="27"/>
                  </a:lnTo>
                  <a:lnTo>
                    <a:pt x="304" y="31"/>
                  </a:lnTo>
                  <a:lnTo>
                    <a:pt x="296" y="31"/>
                  </a:lnTo>
                  <a:lnTo>
                    <a:pt x="292" y="31"/>
                  </a:lnTo>
                  <a:lnTo>
                    <a:pt x="290" y="27"/>
                  </a:lnTo>
                  <a:lnTo>
                    <a:pt x="283" y="27"/>
                  </a:lnTo>
                  <a:lnTo>
                    <a:pt x="275" y="27"/>
                  </a:lnTo>
                  <a:lnTo>
                    <a:pt x="275" y="23"/>
                  </a:lnTo>
                  <a:lnTo>
                    <a:pt x="260" y="23"/>
                  </a:lnTo>
                  <a:lnTo>
                    <a:pt x="248" y="25"/>
                  </a:lnTo>
                  <a:lnTo>
                    <a:pt x="246" y="21"/>
                  </a:lnTo>
                  <a:lnTo>
                    <a:pt x="242" y="21"/>
                  </a:lnTo>
                  <a:lnTo>
                    <a:pt x="240" y="23"/>
                  </a:lnTo>
                  <a:lnTo>
                    <a:pt x="235" y="19"/>
                  </a:lnTo>
                  <a:lnTo>
                    <a:pt x="231" y="17"/>
                  </a:lnTo>
                  <a:lnTo>
                    <a:pt x="219" y="19"/>
                  </a:lnTo>
                  <a:lnTo>
                    <a:pt x="210" y="21"/>
                  </a:lnTo>
                  <a:lnTo>
                    <a:pt x="198" y="19"/>
                  </a:lnTo>
                  <a:lnTo>
                    <a:pt x="189" y="15"/>
                  </a:lnTo>
                  <a:lnTo>
                    <a:pt x="187" y="12"/>
                  </a:lnTo>
                  <a:lnTo>
                    <a:pt x="175" y="12"/>
                  </a:lnTo>
                  <a:lnTo>
                    <a:pt x="167" y="14"/>
                  </a:lnTo>
                  <a:lnTo>
                    <a:pt x="164" y="10"/>
                  </a:lnTo>
                  <a:lnTo>
                    <a:pt x="162" y="6"/>
                  </a:lnTo>
                  <a:lnTo>
                    <a:pt x="156" y="10"/>
                  </a:lnTo>
                  <a:lnTo>
                    <a:pt x="150" y="14"/>
                  </a:lnTo>
                  <a:lnTo>
                    <a:pt x="148" y="10"/>
                  </a:lnTo>
                  <a:lnTo>
                    <a:pt x="148" y="4"/>
                  </a:lnTo>
                  <a:lnTo>
                    <a:pt x="146" y="2"/>
                  </a:lnTo>
                  <a:lnTo>
                    <a:pt x="144" y="2"/>
                  </a:lnTo>
                  <a:lnTo>
                    <a:pt x="141" y="0"/>
                  </a:lnTo>
                  <a:lnTo>
                    <a:pt x="135" y="2"/>
                  </a:lnTo>
                  <a:lnTo>
                    <a:pt x="129" y="6"/>
                  </a:lnTo>
                  <a:lnTo>
                    <a:pt x="123" y="12"/>
                  </a:lnTo>
                  <a:lnTo>
                    <a:pt x="118" y="12"/>
                  </a:lnTo>
                  <a:lnTo>
                    <a:pt x="112" y="12"/>
                  </a:lnTo>
                  <a:lnTo>
                    <a:pt x="110" y="14"/>
                  </a:lnTo>
                  <a:lnTo>
                    <a:pt x="108" y="15"/>
                  </a:lnTo>
                  <a:lnTo>
                    <a:pt x="106" y="12"/>
                  </a:lnTo>
                  <a:lnTo>
                    <a:pt x="104" y="12"/>
                  </a:lnTo>
                  <a:lnTo>
                    <a:pt x="104" y="15"/>
                  </a:lnTo>
                  <a:lnTo>
                    <a:pt x="100" y="15"/>
                  </a:lnTo>
                  <a:lnTo>
                    <a:pt x="98" y="15"/>
                  </a:lnTo>
                  <a:lnTo>
                    <a:pt x="96" y="17"/>
                  </a:lnTo>
                  <a:lnTo>
                    <a:pt x="96" y="19"/>
                  </a:lnTo>
                  <a:lnTo>
                    <a:pt x="89" y="19"/>
                  </a:lnTo>
                  <a:lnTo>
                    <a:pt x="83" y="19"/>
                  </a:lnTo>
                  <a:lnTo>
                    <a:pt x="75" y="25"/>
                  </a:lnTo>
                  <a:lnTo>
                    <a:pt x="72" y="33"/>
                  </a:lnTo>
                  <a:lnTo>
                    <a:pt x="68" y="33"/>
                  </a:lnTo>
                  <a:lnTo>
                    <a:pt x="66" y="35"/>
                  </a:lnTo>
                  <a:lnTo>
                    <a:pt x="62" y="46"/>
                  </a:lnTo>
                  <a:lnTo>
                    <a:pt x="60" y="58"/>
                  </a:lnTo>
                  <a:lnTo>
                    <a:pt x="48" y="60"/>
                  </a:lnTo>
                  <a:lnTo>
                    <a:pt x="39" y="60"/>
                  </a:lnTo>
                  <a:lnTo>
                    <a:pt x="35" y="61"/>
                  </a:lnTo>
                  <a:lnTo>
                    <a:pt x="33" y="63"/>
                  </a:lnTo>
                  <a:lnTo>
                    <a:pt x="27" y="61"/>
                  </a:lnTo>
                  <a:lnTo>
                    <a:pt x="22" y="61"/>
                  </a:lnTo>
                  <a:lnTo>
                    <a:pt x="22" y="67"/>
                  </a:lnTo>
                  <a:lnTo>
                    <a:pt x="22" y="73"/>
                  </a:lnTo>
                  <a:lnTo>
                    <a:pt x="20" y="75"/>
                  </a:lnTo>
                  <a:lnTo>
                    <a:pt x="20" y="77"/>
                  </a:lnTo>
                  <a:lnTo>
                    <a:pt x="27" y="79"/>
                  </a:lnTo>
                  <a:lnTo>
                    <a:pt x="35" y="83"/>
                  </a:lnTo>
                  <a:lnTo>
                    <a:pt x="39" y="88"/>
                  </a:lnTo>
                  <a:lnTo>
                    <a:pt x="45" y="92"/>
                  </a:lnTo>
                  <a:lnTo>
                    <a:pt x="48" y="92"/>
                  </a:lnTo>
                  <a:lnTo>
                    <a:pt x="52" y="92"/>
                  </a:lnTo>
                  <a:lnTo>
                    <a:pt x="52" y="96"/>
                  </a:lnTo>
                  <a:lnTo>
                    <a:pt x="54" y="102"/>
                  </a:lnTo>
                  <a:lnTo>
                    <a:pt x="60" y="100"/>
                  </a:lnTo>
                  <a:lnTo>
                    <a:pt x="68" y="100"/>
                  </a:lnTo>
                  <a:lnTo>
                    <a:pt x="70" y="100"/>
                  </a:lnTo>
                  <a:lnTo>
                    <a:pt x="73" y="100"/>
                  </a:lnTo>
                  <a:lnTo>
                    <a:pt x="75" y="100"/>
                  </a:lnTo>
                  <a:lnTo>
                    <a:pt x="75" y="102"/>
                  </a:lnTo>
                  <a:lnTo>
                    <a:pt x="75" y="104"/>
                  </a:lnTo>
                  <a:lnTo>
                    <a:pt x="73" y="106"/>
                  </a:lnTo>
                  <a:lnTo>
                    <a:pt x="77" y="108"/>
                  </a:lnTo>
                  <a:lnTo>
                    <a:pt x="85" y="111"/>
                  </a:lnTo>
                  <a:lnTo>
                    <a:pt x="85" y="109"/>
                  </a:lnTo>
                  <a:lnTo>
                    <a:pt x="91" y="109"/>
                  </a:lnTo>
                  <a:lnTo>
                    <a:pt x="89" y="111"/>
                  </a:lnTo>
                  <a:lnTo>
                    <a:pt x="91" y="115"/>
                  </a:lnTo>
                  <a:lnTo>
                    <a:pt x="83" y="113"/>
                  </a:lnTo>
                  <a:lnTo>
                    <a:pt x="77" y="113"/>
                  </a:lnTo>
                  <a:lnTo>
                    <a:pt x="75" y="115"/>
                  </a:lnTo>
                  <a:lnTo>
                    <a:pt x="73" y="117"/>
                  </a:lnTo>
                  <a:lnTo>
                    <a:pt x="77" y="117"/>
                  </a:lnTo>
                  <a:lnTo>
                    <a:pt x="81" y="117"/>
                  </a:lnTo>
                  <a:lnTo>
                    <a:pt x="83" y="125"/>
                  </a:lnTo>
                  <a:lnTo>
                    <a:pt x="81" y="121"/>
                  </a:lnTo>
                  <a:lnTo>
                    <a:pt x="73" y="127"/>
                  </a:lnTo>
                  <a:lnTo>
                    <a:pt x="58" y="125"/>
                  </a:lnTo>
                  <a:lnTo>
                    <a:pt x="48" y="121"/>
                  </a:lnTo>
                  <a:lnTo>
                    <a:pt x="48" y="113"/>
                  </a:lnTo>
                  <a:lnTo>
                    <a:pt x="48" y="108"/>
                  </a:lnTo>
                  <a:lnTo>
                    <a:pt x="35" y="111"/>
                  </a:lnTo>
                  <a:lnTo>
                    <a:pt x="25" y="115"/>
                  </a:lnTo>
                  <a:lnTo>
                    <a:pt x="25" y="119"/>
                  </a:lnTo>
                  <a:lnTo>
                    <a:pt x="25" y="123"/>
                  </a:lnTo>
                  <a:lnTo>
                    <a:pt x="20" y="123"/>
                  </a:lnTo>
                  <a:lnTo>
                    <a:pt x="14" y="121"/>
                  </a:lnTo>
                  <a:lnTo>
                    <a:pt x="6" y="125"/>
                  </a:lnTo>
                  <a:lnTo>
                    <a:pt x="0" y="131"/>
                  </a:lnTo>
                  <a:lnTo>
                    <a:pt x="2" y="134"/>
                  </a:lnTo>
                  <a:lnTo>
                    <a:pt x="8" y="134"/>
                  </a:lnTo>
                  <a:lnTo>
                    <a:pt x="14" y="134"/>
                  </a:lnTo>
                  <a:lnTo>
                    <a:pt x="18" y="136"/>
                  </a:lnTo>
                  <a:lnTo>
                    <a:pt x="16" y="138"/>
                  </a:lnTo>
                  <a:lnTo>
                    <a:pt x="12" y="140"/>
                  </a:lnTo>
                  <a:lnTo>
                    <a:pt x="14" y="144"/>
                  </a:lnTo>
                  <a:lnTo>
                    <a:pt x="18" y="146"/>
                  </a:lnTo>
                  <a:lnTo>
                    <a:pt x="18" y="150"/>
                  </a:lnTo>
                  <a:lnTo>
                    <a:pt x="20" y="152"/>
                  </a:lnTo>
                  <a:lnTo>
                    <a:pt x="27" y="154"/>
                  </a:lnTo>
                  <a:lnTo>
                    <a:pt x="39" y="154"/>
                  </a:lnTo>
                  <a:lnTo>
                    <a:pt x="48" y="152"/>
                  </a:lnTo>
                  <a:lnTo>
                    <a:pt x="60" y="150"/>
                  </a:lnTo>
                  <a:lnTo>
                    <a:pt x="62" y="154"/>
                  </a:lnTo>
                  <a:lnTo>
                    <a:pt x="66" y="157"/>
                  </a:lnTo>
                  <a:lnTo>
                    <a:pt x="66" y="154"/>
                  </a:lnTo>
                  <a:lnTo>
                    <a:pt x="70" y="152"/>
                  </a:lnTo>
                  <a:lnTo>
                    <a:pt x="81" y="150"/>
                  </a:lnTo>
                  <a:lnTo>
                    <a:pt x="91" y="152"/>
                  </a:lnTo>
                  <a:lnTo>
                    <a:pt x="87" y="161"/>
                  </a:lnTo>
                  <a:lnTo>
                    <a:pt x="89" y="175"/>
                  </a:lnTo>
                  <a:lnTo>
                    <a:pt x="83" y="179"/>
                  </a:lnTo>
                  <a:lnTo>
                    <a:pt x="77" y="180"/>
                  </a:lnTo>
                  <a:lnTo>
                    <a:pt x="73" y="179"/>
                  </a:lnTo>
                  <a:lnTo>
                    <a:pt x="68" y="182"/>
                  </a:lnTo>
                  <a:lnTo>
                    <a:pt x="66" y="186"/>
                  </a:lnTo>
                  <a:lnTo>
                    <a:pt x="60" y="186"/>
                  </a:lnTo>
                  <a:lnTo>
                    <a:pt x="56" y="186"/>
                  </a:lnTo>
                  <a:lnTo>
                    <a:pt x="54" y="182"/>
                  </a:lnTo>
                  <a:lnTo>
                    <a:pt x="52" y="180"/>
                  </a:lnTo>
                  <a:lnTo>
                    <a:pt x="48" y="180"/>
                  </a:lnTo>
                  <a:lnTo>
                    <a:pt x="47" y="180"/>
                  </a:lnTo>
                  <a:lnTo>
                    <a:pt x="41" y="186"/>
                  </a:lnTo>
                  <a:lnTo>
                    <a:pt x="39" y="188"/>
                  </a:lnTo>
                  <a:lnTo>
                    <a:pt x="39" y="190"/>
                  </a:lnTo>
                  <a:lnTo>
                    <a:pt x="47" y="190"/>
                  </a:lnTo>
                  <a:lnTo>
                    <a:pt x="45" y="192"/>
                  </a:lnTo>
                  <a:lnTo>
                    <a:pt x="47" y="196"/>
                  </a:lnTo>
                  <a:lnTo>
                    <a:pt x="43" y="196"/>
                  </a:lnTo>
                  <a:lnTo>
                    <a:pt x="41" y="194"/>
                  </a:lnTo>
                  <a:lnTo>
                    <a:pt x="39" y="196"/>
                  </a:lnTo>
                  <a:lnTo>
                    <a:pt x="39" y="200"/>
                  </a:lnTo>
                  <a:lnTo>
                    <a:pt x="33" y="202"/>
                  </a:lnTo>
                  <a:lnTo>
                    <a:pt x="29" y="205"/>
                  </a:lnTo>
                  <a:lnTo>
                    <a:pt x="29" y="207"/>
                  </a:lnTo>
                  <a:lnTo>
                    <a:pt x="29" y="211"/>
                  </a:lnTo>
                  <a:lnTo>
                    <a:pt x="25" y="213"/>
                  </a:lnTo>
                  <a:lnTo>
                    <a:pt x="24" y="215"/>
                  </a:lnTo>
                  <a:lnTo>
                    <a:pt x="29" y="221"/>
                  </a:lnTo>
                  <a:lnTo>
                    <a:pt x="35" y="225"/>
                  </a:lnTo>
                  <a:lnTo>
                    <a:pt x="41" y="227"/>
                  </a:lnTo>
                  <a:lnTo>
                    <a:pt x="52" y="227"/>
                  </a:lnTo>
                  <a:lnTo>
                    <a:pt x="48" y="234"/>
                  </a:lnTo>
                  <a:lnTo>
                    <a:pt x="45" y="230"/>
                  </a:lnTo>
                  <a:lnTo>
                    <a:pt x="43" y="228"/>
                  </a:lnTo>
                  <a:lnTo>
                    <a:pt x="39" y="228"/>
                  </a:lnTo>
                  <a:lnTo>
                    <a:pt x="37" y="228"/>
                  </a:lnTo>
                  <a:lnTo>
                    <a:pt x="35" y="230"/>
                  </a:lnTo>
                  <a:lnTo>
                    <a:pt x="39" y="232"/>
                  </a:lnTo>
                  <a:lnTo>
                    <a:pt x="39" y="236"/>
                  </a:lnTo>
                  <a:lnTo>
                    <a:pt x="45" y="236"/>
                  </a:lnTo>
                  <a:lnTo>
                    <a:pt x="45" y="238"/>
                  </a:lnTo>
                  <a:lnTo>
                    <a:pt x="43" y="240"/>
                  </a:lnTo>
                  <a:lnTo>
                    <a:pt x="43" y="244"/>
                  </a:lnTo>
                  <a:lnTo>
                    <a:pt x="45" y="248"/>
                  </a:lnTo>
                  <a:lnTo>
                    <a:pt x="48" y="251"/>
                  </a:lnTo>
                  <a:lnTo>
                    <a:pt x="52" y="251"/>
                  </a:lnTo>
                  <a:lnTo>
                    <a:pt x="58" y="251"/>
                  </a:lnTo>
                  <a:lnTo>
                    <a:pt x="62" y="250"/>
                  </a:lnTo>
                  <a:lnTo>
                    <a:pt x="66" y="246"/>
                  </a:lnTo>
                  <a:lnTo>
                    <a:pt x="64" y="242"/>
                  </a:lnTo>
                  <a:lnTo>
                    <a:pt x="66" y="240"/>
                  </a:lnTo>
                  <a:lnTo>
                    <a:pt x="68" y="240"/>
                  </a:lnTo>
                  <a:lnTo>
                    <a:pt x="70" y="242"/>
                  </a:lnTo>
                  <a:lnTo>
                    <a:pt x="70" y="244"/>
                  </a:lnTo>
                  <a:lnTo>
                    <a:pt x="68" y="248"/>
                  </a:lnTo>
                  <a:lnTo>
                    <a:pt x="75" y="259"/>
                  </a:lnTo>
                  <a:lnTo>
                    <a:pt x="73" y="261"/>
                  </a:lnTo>
                  <a:lnTo>
                    <a:pt x="73" y="265"/>
                  </a:lnTo>
                  <a:lnTo>
                    <a:pt x="72" y="265"/>
                  </a:lnTo>
                  <a:lnTo>
                    <a:pt x="77" y="267"/>
                  </a:lnTo>
                  <a:lnTo>
                    <a:pt x="75" y="273"/>
                  </a:lnTo>
                  <a:lnTo>
                    <a:pt x="75" y="276"/>
                  </a:lnTo>
                  <a:lnTo>
                    <a:pt x="85" y="271"/>
                  </a:lnTo>
                  <a:lnTo>
                    <a:pt x="95" y="265"/>
                  </a:lnTo>
                  <a:lnTo>
                    <a:pt x="96" y="267"/>
                  </a:lnTo>
                  <a:lnTo>
                    <a:pt x="98" y="271"/>
                  </a:lnTo>
                  <a:lnTo>
                    <a:pt x="100" y="269"/>
                  </a:lnTo>
                  <a:lnTo>
                    <a:pt x="106" y="269"/>
                  </a:lnTo>
                  <a:lnTo>
                    <a:pt x="112" y="278"/>
                  </a:lnTo>
                  <a:lnTo>
                    <a:pt x="112" y="276"/>
                  </a:lnTo>
                  <a:lnTo>
                    <a:pt x="114" y="273"/>
                  </a:lnTo>
                  <a:lnTo>
                    <a:pt x="119" y="274"/>
                  </a:lnTo>
                  <a:lnTo>
                    <a:pt x="125" y="274"/>
                  </a:lnTo>
                  <a:lnTo>
                    <a:pt x="131" y="273"/>
                  </a:lnTo>
                  <a:lnTo>
                    <a:pt x="139" y="269"/>
                  </a:lnTo>
                  <a:lnTo>
                    <a:pt x="137" y="274"/>
                  </a:lnTo>
                  <a:lnTo>
                    <a:pt x="135" y="280"/>
                  </a:lnTo>
                  <a:lnTo>
                    <a:pt x="129" y="284"/>
                  </a:lnTo>
                  <a:lnTo>
                    <a:pt x="125" y="290"/>
                  </a:lnTo>
                  <a:lnTo>
                    <a:pt x="123" y="296"/>
                  </a:lnTo>
                  <a:lnTo>
                    <a:pt x="125" y="301"/>
                  </a:lnTo>
                  <a:lnTo>
                    <a:pt x="118" y="313"/>
                  </a:lnTo>
                  <a:lnTo>
                    <a:pt x="106" y="321"/>
                  </a:lnTo>
                  <a:lnTo>
                    <a:pt x="95" y="326"/>
                  </a:lnTo>
                  <a:lnTo>
                    <a:pt x="95" y="330"/>
                  </a:lnTo>
                  <a:lnTo>
                    <a:pt x="95" y="334"/>
                  </a:lnTo>
                  <a:lnTo>
                    <a:pt x="89" y="334"/>
                  </a:lnTo>
                  <a:lnTo>
                    <a:pt x="87" y="336"/>
                  </a:lnTo>
                  <a:lnTo>
                    <a:pt x="85" y="334"/>
                  </a:lnTo>
                  <a:lnTo>
                    <a:pt x="75" y="334"/>
                  </a:lnTo>
                  <a:lnTo>
                    <a:pt x="70" y="342"/>
                  </a:lnTo>
                  <a:lnTo>
                    <a:pt x="66" y="349"/>
                  </a:lnTo>
                  <a:lnTo>
                    <a:pt x="62" y="349"/>
                  </a:lnTo>
                  <a:lnTo>
                    <a:pt x="60" y="349"/>
                  </a:lnTo>
                  <a:lnTo>
                    <a:pt x="58" y="351"/>
                  </a:lnTo>
                  <a:lnTo>
                    <a:pt x="58" y="355"/>
                  </a:lnTo>
                  <a:lnTo>
                    <a:pt x="64" y="353"/>
                  </a:lnTo>
                  <a:lnTo>
                    <a:pt x="68" y="351"/>
                  </a:lnTo>
                  <a:lnTo>
                    <a:pt x="72" y="346"/>
                  </a:lnTo>
                  <a:lnTo>
                    <a:pt x="77" y="338"/>
                  </a:lnTo>
                  <a:lnTo>
                    <a:pt x="79" y="338"/>
                  </a:lnTo>
                  <a:lnTo>
                    <a:pt x="83" y="338"/>
                  </a:lnTo>
                  <a:lnTo>
                    <a:pt x="81" y="340"/>
                  </a:lnTo>
                  <a:lnTo>
                    <a:pt x="81" y="344"/>
                  </a:lnTo>
                  <a:lnTo>
                    <a:pt x="93" y="340"/>
                  </a:lnTo>
                  <a:lnTo>
                    <a:pt x="104" y="334"/>
                  </a:lnTo>
                  <a:lnTo>
                    <a:pt x="106" y="336"/>
                  </a:lnTo>
                  <a:lnTo>
                    <a:pt x="108" y="336"/>
                  </a:lnTo>
                  <a:lnTo>
                    <a:pt x="110" y="330"/>
                  </a:lnTo>
                  <a:lnTo>
                    <a:pt x="112" y="332"/>
                  </a:lnTo>
                  <a:lnTo>
                    <a:pt x="114" y="332"/>
                  </a:lnTo>
                  <a:lnTo>
                    <a:pt x="114" y="328"/>
                  </a:lnTo>
                  <a:lnTo>
                    <a:pt x="114" y="324"/>
                  </a:lnTo>
                  <a:lnTo>
                    <a:pt x="116" y="322"/>
                  </a:lnTo>
                  <a:lnTo>
                    <a:pt x="121" y="322"/>
                  </a:lnTo>
                  <a:lnTo>
                    <a:pt x="119" y="321"/>
                  </a:lnTo>
                  <a:lnTo>
                    <a:pt x="119" y="319"/>
                  </a:lnTo>
                  <a:lnTo>
                    <a:pt x="121" y="319"/>
                  </a:lnTo>
                  <a:lnTo>
                    <a:pt x="125" y="319"/>
                  </a:lnTo>
                  <a:lnTo>
                    <a:pt x="131" y="315"/>
                  </a:lnTo>
                  <a:lnTo>
                    <a:pt x="139" y="309"/>
                  </a:lnTo>
                  <a:lnTo>
                    <a:pt x="137" y="303"/>
                  </a:lnTo>
                  <a:lnTo>
                    <a:pt x="141" y="301"/>
                  </a:lnTo>
                  <a:lnTo>
                    <a:pt x="146" y="299"/>
                  </a:lnTo>
                  <a:lnTo>
                    <a:pt x="152" y="292"/>
                  </a:lnTo>
                  <a:lnTo>
                    <a:pt x="158" y="286"/>
                  </a:lnTo>
                  <a:lnTo>
                    <a:pt x="162" y="284"/>
                  </a:lnTo>
                  <a:lnTo>
                    <a:pt x="167" y="284"/>
                  </a:lnTo>
                  <a:lnTo>
                    <a:pt x="167" y="280"/>
                  </a:lnTo>
                  <a:lnTo>
                    <a:pt x="167" y="278"/>
                  </a:lnTo>
                  <a:lnTo>
                    <a:pt x="171" y="274"/>
                  </a:lnTo>
                  <a:lnTo>
                    <a:pt x="177" y="273"/>
                  </a:lnTo>
                  <a:lnTo>
                    <a:pt x="177" y="269"/>
                  </a:lnTo>
                  <a:lnTo>
                    <a:pt x="171" y="269"/>
                  </a:lnTo>
                  <a:lnTo>
                    <a:pt x="167" y="269"/>
                  </a:lnTo>
                  <a:lnTo>
                    <a:pt x="169" y="259"/>
                  </a:lnTo>
                  <a:lnTo>
                    <a:pt x="171" y="255"/>
                  </a:lnTo>
                  <a:lnTo>
                    <a:pt x="177" y="251"/>
                  </a:lnTo>
                  <a:lnTo>
                    <a:pt x="185" y="248"/>
                  </a:lnTo>
                  <a:lnTo>
                    <a:pt x="183" y="246"/>
                  </a:lnTo>
                  <a:lnTo>
                    <a:pt x="183" y="242"/>
                  </a:lnTo>
                  <a:lnTo>
                    <a:pt x="185" y="242"/>
                  </a:lnTo>
                  <a:lnTo>
                    <a:pt x="190" y="242"/>
                  </a:lnTo>
                  <a:lnTo>
                    <a:pt x="190" y="236"/>
                  </a:lnTo>
                  <a:lnTo>
                    <a:pt x="192" y="234"/>
                  </a:lnTo>
                  <a:lnTo>
                    <a:pt x="196" y="232"/>
                  </a:lnTo>
                  <a:lnTo>
                    <a:pt x="200" y="232"/>
                  </a:lnTo>
                  <a:lnTo>
                    <a:pt x="200" y="228"/>
                  </a:lnTo>
                  <a:lnTo>
                    <a:pt x="202" y="225"/>
                  </a:lnTo>
                  <a:lnTo>
                    <a:pt x="212" y="217"/>
                  </a:lnTo>
                  <a:lnTo>
                    <a:pt x="214" y="217"/>
                  </a:lnTo>
                  <a:lnTo>
                    <a:pt x="217" y="221"/>
                  </a:lnTo>
                  <a:lnTo>
                    <a:pt x="223" y="217"/>
                  </a:lnTo>
                  <a:lnTo>
                    <a:pt x="225" y="217"/>
                  </a:lnTo>
                  <a:lnTo>
                    <a:pt x="225" y="219"/>
                  </a:lnTo>
                  <a:lnTo>
                    <a:pt x="223" y="221"/>
                  </a:lnTo>
                  <a:lnTo>
                    <a:pt x="223" y="225"/>
                  </a:lnTo>
                  <a:lnTo>
                    <a:pt x="225" y="227"/>
                  </a:lnTo>
                  <a:lnTo>
                    <a:pt x="227" y="228"/>
                  </a:lnTo>
                  <a:lnTo>
                    <a:pt x="219" y="227"/>
                  </a:lnTo>
                  <a:lnTo>
                    <a:pt x="214" y="227"/>
                  </a:lnTo>
                  <a:lnTo>
                    <a:pt x="210" y="228"/>
                  </a:lnTo>
                  <a:lnTo>
                    <a:pt x="208" y="232"/>
                  </a:lnTo>
                  <a:lnTo>
                    <a:pt x="204" y="232"/>
                  </a:lnTo>
                  <a:lnTo>
                    <a:pt x="202" y="244"/>
                  </a:lnTo>
                  <a:lnTo>
                    <a:pt x="200" y="255"/>
                  </a:lnTo>
                  <a:lnTo>
                    <a:pt x="202" y="255"/>
                  </a:lnTo>
                  <a:lnTo>
                    <a:pt x="206" y="255"/>
                  </a:lnTo>
                  <a:lnTo>
                    <a:pt x="206" y="259"/>
                  </a:lnTo>
                  <a:lnTo>
                    <a:pt x="200" y="261"/>
                  </a:lnTo>
                  <a:lnTo>
                    <a:pt x="198" y="263"/>
                  </a:lnTo>
                  <a:lnTo>
                    <a:pt x="200" y="265"/>
                  </a:lnTo>
                  <a:lnTo>
                    <a:pt x="202" y="267"/>
                  </a:lnTo>
                  <a:lnTo>
                    <a:pt x="210" y="263"/>
                  </a:lnTo>
                  <a:lnTo>
                    <a:pt x="217" y="261"/>
                  </a:lnTo>
                  <a:lnTo>
                    <a:pt x="217" y="257"/>
                  </a:lnTo>
                  <a:lnTo>
                    <a:pt x="221" y="255"/>
                  </a:lnTo>
                  <a:lnTo>
                    <a:pt x="225" y="255"/>
                  </a:lnTo>
                  <a:lnTo>
                    <a:pt x="227" y="250"/>
                  </a:lnTo>
                  <a:lnTo>
                    <a:pt x="231" y="246"/>
                  </a:lnTo>
                  <a:lnTo>
                    <a:pt x="237" y="248"/>
                  </a:lnTo>
                  <a:lnTo>
                    <a:pt x="244" y="250"/>
                  </a:lnTo>
                  <a:lnTo>
                    <a:pt x="246" y="248"/>
                  </a:lnTo>
                  <a:lnTo>
                    <a:pt x="250" y="244"/>
                  </a:lnTo>
                  <a:lnTo>
                    <a:pt x="248" y="238"/>
                  </a:lnTo>
                  <a:lnTo>
                    <a:pt x="248" y="236"/>
                  </a:lnTo>
                  <a:lnTo>
                    <a:pt x="244" y="234"/>
                  </a:lnTo>
                  <a:lnTo>
                    <a:pt x="242" y="234"/>
                  </a:lnTo>
                  <a:lnTo>
                    <a:pt x="242" y="228"/>
                  </a:lnTo>
                  <a:lnTo>
                    <a:pt x="242" y="225"/>
                  </a:lnTo>
                  <a:lnTo>
                    <a:pt x="248" y="227"/>
                  </a:lnTo>
                  <a:lnTo>
                    <a:pt x="254" y="227"/>
                  </a:lnTo>
                  <a:lnTo>
                    <a:pt x="258" y="227"/>
                  </a:lnTo>
                  <a:lnTo>
                    <a:pt x="263" y="225"/>
                  </a:lnTo>
                  <a:lnTo>
                    <a:pt x="261" y="223"/>
                  </a:lnTo>
                  <a:lnTo>
                    <a:pt x="265" y="223"/>
                  </a:lnTo>
                  <a:lnTo>
                    <a:pt x="265" y="225"/>
                  </a:lnTo>
                  <a:lnTo>
                    <a:pt x="265" y="228"/>
                  </a:lnTo>
                  <a:lnTo>
                    <a:pt x="267" y="228"/>
                  </a:lnTo>
                  <a:lnTo>
                    <a:pt x="267" y="230"/>
                  </a:lnTo>
                  <a:lnTo>
                    <a:pt x="265" y="230"/>
                  </a:lnTo>
                  <a:lnTo>
                    <a:pt x="269" y="232"/>
                  </a:lnTo>
                  <a:lnTo>
                    <a:pt x="275" y="234"/>
                  </a:lnTo>
                  <a:lnTo>
                    <a:pt x="273" y="238"/>
                  </a:lnTo>
                  <a:lnTo>
                    <a:pt x="275" y="242"/>
                  </a:lnTo>
                  <a:lnTo>
                    <a:pt x="279" y="242"/>
                  </a:lnTo>
                  <a:lnTo>
                    <a:pt x="285" y="240"/>
                  </a:lnTo>
                  <a:lnTo>
                    <a:pt x="285" y="242"/>
                  </a:lnTo>
                  <a:lnTo>
                    <a:pt x="286" y="246"/>
                  </a:lnTo>
                  <a:lnTo>
                    <a:pt x="290" y="246"/>
                  </a:lnTo>
                  <a:lnTo>
                    <a:pt x="296" y="248"/>
                  </a:lnTo>
                  <a:lnTo>
                    <a:pt x="296" y="250"/>
                  </a:lnTo>
                  <a:lnTo>
                    <a:pt x="308" y="248"/>
                  </a:lnTo>
                  <a:lnTo>
                    <a:pt x="319" y="248"/>
                  </a:lnTo>
                  <a:lnTo>
                    <a:pt x="336" y="255"/>
                  </a:lnTo>
                  <a:lnTo>
                    <a:pt x="356" y="259"/>
                  </a:lnTo>
                  <a:lnTo>
                    <a:pt x="356" y="257"/>
                  </a:lnTo>
                  <a:lnTo>
                    <a:pt x="359" y="255"/>
                  </a:lnTo>
                  <a:lnTo>
                    <a:pt x="357" y="265"/>
                  </a:lnTo>
                  <a:lnTo>
                    <a:pt x="363" y="269"/>
                  </a:lnTo>
                  <a:lnTo>
                    <a:pt x="371" y="271"/>
                  </a:lnTo>
                  <a:lnTo>
                    <a:pt x="371" y="267"/>
                  </a:lnTo>
                  <a:lnTo>
                    <a:pt x="371" y="265"/>
                  </a:lnTo>
                  <a:lnTo>
                    <a:pt x="373" y="265"/>
                  </a:lnTo>
                  <a:lnTo>
                    <a:pt x="377" y="265"/>
                  </a:lnTo>
                  <a:lnTo>
                    <a:pt x="375" y="269"/>
                  </a:lnTo>
                  <a:lnTo>
                    <a:pt x="375" y="276"/>
                  </a:lnTo>
                  <a:lnTo>
                    <a:pt x="379" y="276"/>
                  </a:lnTo>
                  <a:lnTo>
                    <a:pt x="386" y="288"/>
                  </a:lnTo>
                  <a:lnTo>
                    <a:pt x="388" y="286"/>
                  </a:lnTo>
                  <a:lnTo>
                    <a:pt x="392" y="286"/>
                  </a:lnTo>
                  <a:lnTo>
                    <a:pt x="392" y="288"/>
                  </a:lnTo>
                  <a:lnTo>
                    <a:pt x="392" y="292"/>
                  </a:lnTo>
                  <a:lnTo>
                    <a:pt x="394" y="292"/>
                  </a:lnTo>
                  <a:lnTo>
                    <a:pt x="398" y="294"/>
                  </a:lnTo>
                  <a:lnTo>
                    <a:pt x="396" y="296"/>
                  </a:lnTo>
                  <a:lnTo>
                    <a:pt x="396" y="298"/>
                  </a:lnTo>
                  <a:lnTo>
                    <a:pt x="398" y="298"/>
                  </a:lnTo>
                  <a:lnTo>
                    <a:pt x="400" y="296"/>
                  </a:lnTo>
                  <a:lnTo>
                    <a:pt x="400" y="299"/>
                  </a:lnTo>
                  <a:lnTo>
                    <a:pt x="400" y="303"/>
                  </a:lnTo>
                  <a:lnTo>
                    <a:pt x="404" y="305"/>
                  </a:lnTo>
                  <a:lnTo>
                    <a:pt x="409" y="309"/>
                  </a:lnTo>
                  <a:lnTo>
                    <a:pt x="409" y="311"/>
                  </a:lnTo>
                  <a:lnTo>
                    <a:pt x="409" y="315"/>
                  </a:lnTo>
                  <a:lnTo>
                    <a:pt x="413" y="321"/>
                  </a:lnTo>
                  <a:lnTo>
                    <a:pt x="419" y="328"/>
                  </a:lnTo>
                  <a:lnTo>
                    <a:pt x="421" y="330"/>
                  </a:lnTo>
                  <a:lnTo>
                    <a:pt x="423" y="332"/>
                  </a:lnTo>
                  <a:lnTo>
                    <a:pt x="425" y="330"/>
                  </a:lnTo>
                  <a:lnTo>
                    <a:pt x="425" y="326"/>
                  </a:lnTo>
                  <a:lnTo>
                    <a:pt x="427" y="328"/>
                  </a:lnTo>
                  <a:lnTo>
                    <a:pt x="430" y="330"/>
                  </a:lnTo>
                  <a:lnTo>
                    <a:pt x="428" y="332"/>
                  </a:lnTo>
                  <a:lnTo>
                    <a:pt x="428" y="334"/>
                  </a:lnTo>
                  <a:lnTo>
                    <a:pt x="430" y="334"/>
                  </a:lnTo>
                  <a:lnTo>
                    <a:pt x="434" y="336"/>
                  </a:lnTo>
                  <a:lnTo>
                    <a:pt x="432" y="332"/>
                  </a:lnTo>
                  <a:lnTo>
                    <a:pt x="432" y="328"/>
                  </a:lnTo>
                  <a:lnTo>
                    <a:pt x="434" y="328"/>
                  </a:lnTo>
                  <a:lnTo>
                    <a:pt x="434" y="330"/>
                  </a:lnTo>
                  <a:lnTo>
                    <a:pt x="438" y="330"/>
                  </a:lnTo>
                  <a:lnTo>
                    <a:pt x="438" y="324"/>
                  </a:lnTo>
                  <a:lnTo>
                    <a:pt x="440" y="319"/>
                  </a:lnTo>
                  <a:lnTo>
                    <a:pt x="436" y="319"/>
                  </a:lnTo>
                  <a:lnTo>
                    <a:pt x="434" y="317"/>
                  </a:lnTo>
                  <a:lnTo>
                    <a:pt x="430" y="317"/>
                  </a:lnTo>
                  <a:lnTo>
                    <a:pt x="430" y="324"/>
                  </a:lnTo>
                  <a:lnTo>
                    <a:pt x="427" y="322"/>
                  </a:lnTo>
                  <a:lnTo>
                    <a:pt x="423" y="322"/>
                  </a:lnTo>
                  <a:lnTo>
                    <a:pt x="421" y="317"/>
                  </a:lnTo>
                  <a:lnTo>
                    <a:pt x="421" y="313"/>
                  </a:lnTo>
                  <a:lnTo>
                    <a:pt x="417" y="311"/>
                  </a:lnTo>
                  <a:lnTo>
                    <a:pt x="415" y="311"/>
                  </a:lnTo>
                  <a:lnTo>
                    <a:pt x="417" y="309"/>
                  </a:lnTo>
                  <a:lnTo>
                    <a:pt x="421" y="307"/>
                  </a:lnTo>
                  <a:lnTo>
                    <a:pt x="419" y="303"/>
                  </a:lnTo>
                  <a:lnTo>
                    <a:pt x="419" y="301"/>
                  </a:lnTo>
                  <a:lnTo>
                    <a:pt x="415" y="301"/>
                  </a:lnTo>
                  <a:lnTo>
                    <a:pt x="415" y="299"/>
                  </a:lnTo>
                  <a:lnTo>
                    <a:pt x="415" y="298"/>
                  </a:lnTo>
                  <a:lnTo>
                    <a:pt x="413" y="296"/>
                  </a:lnTo>
                  <a:lnTo>
                    <a:pt x="411" y="294"/>
                  </a:lnTo>
                  <a:lnTo>
                    <a:pt x="402" y="292"/>
                  </a:lnTo>
                  <a:lnTo>
                    <a:pt x="407" y="290"/>
                  </a:lnTo>
                  <a:lnTo>
                    <a:pt x="413" y="288"/>
                  </a:lnTo>
                  <a:lnTo>
                    <a:pt x="411" y="290"/>
                  </a:lnTo>
                  <a:lnTo>
                    <a:pt x="415" y="292"/>
                  </a:lnTo>
                  <a:lnTo>
                    <a:pt x="413" y="284"/>
                  </a:lnTo>
                  <a:lnTo>
                    <a:pt x="415" y="278"/>
                  </a:lnTo>
                  <a:lnTo>
                    <a:pt x="419" y="284"/>
                  </a:lnTo>
                  <a:lnTo>
                    <a:pt x="423" y="290"/>
                  </a:lnTo>
                  <a:lnTo>
                    <a:pt x="425" y="290"/>
                  </a:lnTo>
                  <a:lnTo>
                    <a:pt x="428" y="290"/>
                  </a:lnTo>
                  <a:lnTo>
                    <a:pt x="428" y="294"/>
                  </a:lnTo>
                  <a:lnTo>
                    <a:pt x="430" y="294"/>
                  </a:lnTo>
                  <a:lnTo>
                    <a:pt x="434" y="294"/>
                  </a:lnTo>
                  <a:lnTo>
                    <a:pt x="434" y="296"/>
                  </a:lnTo>
                  <a:lnTo>
                    <a:pt x="432" y="298"/>
                  </a:lnTo>
                  <a:lnTo>
                    <a:pt x="432" y="299"/>
                  </a:lnTo>
                  <a:lnTo>
                    <a:pt x="434" y="301"/>
                  </a:lnTo>
                  <a:lnTo>
                    <a:pt x="436" y="307"/>
                  </a:lnTo>
                  <a:lnTo>
                    <a:pt x="438" y="315"/>
                  </a:lnTo>
                  <a:lnTo>
                    <a:pt x="440" y="315"/>
                  </a:lnTo>
                  <a:lnTo>
                    <a:pt x="444" y="315"/>
                  </a:lnTo>
                  <a:lnTo>
                    <a:pt x="444" y="319"/>
                  </a:lnTo>
                  <a:lnTo>
                    <a:pt x="446" y="322"/>
                  </a:lnTo>
                  <a:lnTo>
                    <a:pt x="442" y="324"/>
                  </a:lnTo>
                  <a:lnTo>
                    <a:pt x="442" y="328"/>
                  </a:lnTo>
                  <a:lnTo>
                    <a:pt x="444" y="328"/>
                  </a:lnTo>
                  <a:lnTo>
                    <a:pt x="446" y="330"/>
                  </a:lnTo>
                  <a:lnTo>
                    <a:pt x="446" y="326"/>
                  </a:lnTo>
                  <a:lnTo>
                    <a:pt x="446" y="324"/>
                  </a:lnTo>
                  <a:lnTo>
                    <a:pt x="448" y="326"/>
                  </a:lnTo>
                  <a:lnTo>
                    <a:pt x="453" y="328"/>
                  </a:lnTo>
                  <a:lnTo>
                    <a:pt x="451" y="330"/>
                  </a:lnTo>
                  <a:lnTo>
                    <a:pt x="451" y="332"/>
                  </a:lnTo>
                  <a:lnTo>
                    <a:pt x="453" y="332"/>
                  </a:lnTo>
                  <a:lnTo>
                    <a:pt x="455" y="330"/>
                  </a:lnTo>
                  <a:lnTo>
                    <a:pt x="455" y="336"/>
                  </a:lnTo>
                  <a:lnTo>
                    <a:pt x="455" y="346"/>
                  </a:lnTo>
                  <a:lnTo>
                    <a:pt x="457" y="344"/>
                  </a:lnTo>
                  <a:lnTo>
                    <a:pt x="459" y="340"/>
                  </a:lnTo>
                  <a:lnTo>
                    <a:pt x="461" y="346"/>
                  </a:lnTo>
                  <a:lnTo>
                    <a:pt x="463" y="353"/>
                  </a:lnTo>
                  <a:lnTo>
                    <a:pt x="465" y="351"/>
                  </a:lnTo>
                  <a:lnTo>
                    <a:pt x="469" y="353"/>
                  </a:lnTo>
                  <a:lnTo>
                    <a:pt x="469" y="347"/>
                  </a:lnTo>
                  <a:lnTo>
                    <a:pt x="471" y="346"/>
                  </a:lnTo>
                  <a:lnTo>
                    <a:pt x="471" y="347"/>
                  </a:lnTo>
                  <a:lnTo>
                    <a:pt x="471" y="351"/>
                  </a:lnTo>
                  <a:lnTo>
                    <a:pt x="471" y="353"/>
                  </a:lnTo>
                  <a:lnTo>
                    <a:pt x="469" y="355"/>
                  </a:lnTo>
                  <a:lnTo>
                    <a:pt x="467" y="357"/>
                  </a:lnTo>
                  <a:lnTo>
                    <a:pt x="467" y="361"/>
                  </a:lnTo>
                  <a:lnTo>
                    <a:pt x="469" y="363"/>
                  </a:lnTo>
                  <a:lnTo>
                    <a:pt x="471" y="365"/>
                  </a:lnTo>
                  <a:lnTo>
                    <a:pt x="476" y="365"/>
                  </a:lnTo>
                  <a:lnTo>
                    <a:pt x="476" y="361"/>
                  </a:lnTo>
                  <a:lnTo>
                    <a:pt x="482" y="357"/>
                  </a:lnTo>
                  <a:lnTo>
                    <a:pt x="484" y="357"/>
                  </a:lnTo>
                  <a:lnTo>
                    <a:pt x="486" y="353"/>
                  </a:lnTo>
                  <a:lnTo>
                    <a:pt x="488" y="349"/>
                  </a:lnTo>
                  <a:lnTo>
                    <a:pt x="486" y="347"/>
                  </a:lnTo>
                  <a:lnTo>
                    <a:pt x="488" y="344"/>
                  </a:lnTo>
                  <a:lnTo>
                    <a:pt x="488" y="340"/>
                  </a:lnTo>
                  <a:lnTo>
                    <a:pt x="486" y="338"/>
                  </a:lnTo>
                  <a:lnTo>
                    <a:pt x="484" y="332"/>
                  </a:lnTo>
                  <a:lnTo>
                    <a:pt x="482" y="332"/>
                  </a:lnTo>
                  <a:lnTo>
                    <a:pt x="480" y="330"/>
                  </a:lnTo>
                  <a:lnTo>
                    <a:pt x="476" y="328"/>
                  </a:lnTo>
                  <a:lnTo>
                    <a:pt x="473" y="326"/>
                  </a:lnTo>
                  <a:lnTo>
                    <a:pt x="469" y="322"/>
                  </a:lnTo>
                  <a:lnTo>
                    <a:pt x="465" y="321"/>
                  </a:lnTo>
                  <a:lnTo>
                    <a:pt x="461" y="315"/>
                  </a:lnTo>
                  <a:lnTo>
                    <a:pt x="457" y="307"/>
                  </a:lnTo>
                  <a:lnTo>
                    <a:pt x="451" y="301"/>
                  </a:lnTo>
                  <a:lnTo>
                    <a:pt x="450" y="294"/>
                  </a:lnTo>
                  <a:lnTo>
                    <a:pt x="440" y="284"/>
                  </a:lnTo>
                  <a:lnTo>
                    <a:pt x="432" y="276"/>
                  </a:lnTo>
                  <a:lnTo>
                    <a:pt x="428" y="271"/>
                  </a:lnTo>
                  <a:lnTo>
                    <a:pt x="421" y="265"/>
                  </a:lnTo>
                  <a:lnTo>
                    <a:pt x="419" y="265"/>
                  </a:lnTo>
                  <a:lnTo>
                    <a:pt x="417" y="263"/>
                  </a:lnTo>
                  <a:lnTo>
                    <a:pt x="415" y="261"/>
                  </a:lnTo>
                  <a:lnTo>
                    <a:pt x="415" y="259"/>
                  </a:lnTo>
                  <a:lnTo>
                    <a:pt x="411" y="255"/>
                  </a:lnTo>
                  <a:lnTo>
                    <a:pt x="407" y="251"/>
                  </a:lnTo>
                  <a:lnTo>
                    <a:pt x="402" y="250"/>
                  </a:lnTo>
                  <a:lnTo>
                    <a:pt x="396" y="251"/>
                  </a:lnTo>
                  <a:lnTo>
                    <a:pt x="394" y="253"/>
                  </a:lnTo>
                  <a:lnTo>
                    <a:pt x="396" y="259"/>
                  </a:lnTo>
                  <a:lnTo>
                    <a:pt x="390" y="263"/>
                  </a:lnTo>
                  <a:lnTo>
                    <a:pt x="384" y="265"/>
                  </a:lnTo>
                  <a:lnTo>
                    <a:pt x="380" y="269"/>
                  </a:lnTo>
                  <a:lnTo>
                    <a:pt x="379" y="269"/>
                  </a:lnTo>
                  <a:lnTo>
                    <a:pt x="379" y="265"/>
                  </a:lnTo>
                  <a:lnTo>
                    <a:pt x="379" y="263"/>
                  </a:lnTo>
                  <a:lnTo>
                    <a:pt x="371" y="255"/>
                  </a:lnTo>
                  <a:lnTo>
                    <a:pt x="363" y="250"/>
                  </a:lnTo>
                  <a:lnTo>
                    <a:pt x="359" y="244"/>
                  </a:lnTo>
                  <a:lnTo>
                    <a:pt x="357" y="240"/>
                  </a:lnTo>
                  <a:lnTo>
                    <a:pt x="357" y="236"/>
                  </a:lnTo>
                  <a:lnTo>
                    <a:pt x="357" y="232"/>
                  </a:lnTo>
                  <a:lnTo>
                    <a:pt x="352" y="236"/>
                  </a:lnTo>
                  <a:lnTo>
                    <a:pt x="348" y="236"/>
                  </a:lnTo>
                  <a:lnTo>
                    <a:pt x="344" y="232"/>
                  </a:lnTo>
                  <a:lnTo>
                    <a:pt x="336" y="234"/>
                  </a:lnTo>
                  <a:lnTo>
                    <a:pt x="333" y="236"/>
                  </a:lnTo>
                  <a:lnTo>
                    <a:pt x="327" y="31"/>
                  </a:lnTo>
                  <a:close/>
                </a:path>
              </a:pathLst>
            </a:custGeom>
            <a:solidFill>
              <a:srgbClr val="C0C0C0"/>
            </a:solidFill>
            <a:ln w="4826">
              <a:solidFill>
                <a:srgbClr val="B9B9B9"/>
              </a:solidFill>
              <a:round/>
              <a:headEnd/>
              <a:tailEnd/>
            </a:ln>
          </p:spPr>
          <p:txBody>
            <a:bodyPr/>
            <a:lstStyle/>
            <a:p>
              <a:endParaRPr lang="nb-NO"/>
            </a:p>
          </p:txBody>
        </p:sp>
        <p:grpSp>
          <p:nvGrpSpPr>
            <p:cNvPr id="9232" name="Group 1028"/>
            <p:cNvGrpSpPr>
              <a:grpSpLocks/>
            </p:cNvGrpSpPr>
            <p:nvPr/>
          </p:nvGrpSpPr>
          <p:grpSpPr bwMode="auto">
            <a:xfrm>
              <a:off x="2801" y="759"/>
              <a:ext cx="3976" cy="2225"/>
              <a:chOff x="731" y="1210"/>
              <a:chExt cx="4487" cy="2514"/>
            </a:xfrm>
          </p:grpSpPr>
          <p:sp>
            <p:nvSpPr>
              <p:cNvPr id="9316" name="Freeform 1029"/>
              <p:cNvSpPr>
                <a:spLocks/>
              </p:cNvSpPr>
              <p:nvPr/>
            </p:nvSpPr>
            <p:spPr bwMode="gray">
              <a:xfrm>
                <a:off x="731" y="2461"/>
                <a:ext cx="6" cy="6"/>
              </a:xfrm>
              <a:custGeom>
                <a:avLst/>
                <a:gdLst>
                  <a:gd name="T0" fmla="*/ 2 w 6"/>
                  <a:gd name="T1" fmla="*/ 0 h 6"/>
                  <a:gd name="T2" fmla="*/ 0 w 6"/>
                  <a:gd name="T3" fmla="*/ 2 h 6"/>
                  <a:gd name="T4" fmla="*/ 0 w 6"/>
                  <a:gd name="T5" fmla="*/ 4 h 6"/>
                  <a:gd name="T6" fmla="*/ 2 w 6"/>
                  <a:gd name="T7" fmla="*/ 4 h 6"/>
                  <a:gd name="T8" fmla="*/ 6 w 6"/>
                  <a:gd name="T9" fmla="*/ 6 h 6"/>
                  <a:gd name="T10" fmla="*/ 4 w 6"/>
                  <a:gd name="T11" fmla="*/ 2 h 6"/>
                  <a:gd name="T12" fmla="*/ 2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2" y="0"/>
                    </a:moveTo>
                    <a:lnTo>
                      <a:pt x="0" y="2"/>
                    </a:lnTo>
                    <a:lnTo>
                      <a:pt x="0" y="4"/>
                    </a:lnTo>
                    <a:lnTo>
                      <a:pt x="2" y="4"/>
                    </a:lnTo>
                    <a:lnTo>
                      <a:pt x="6" y="6"/>
                    </a:lnTo>
                    <a:lnTo>
                      <a:pt x="4" y="2"/>
                    </a:lnTo>
                    <a:lnTo>
                      <a:pt x="2" y="0"/>
                    </a:lnTo>
                    <a:close/>
                  </a:path>
                </a:pathLst>
              </a:custGeom>
              <a:solidFill>
                <a:srgbClr val="C0C0C0"/>
              </a:solidFill>
              <a:ln w="4826">
                <a:solidFill>
                  <a:srgbClr val="B9B9B9"/>
                </a:solidFill>
                <a:round/>
                <a:headEnd/>
                <a:tailEnd/>
              </a:ln>
            </p:spPr>
            <p:txBody>
              <a:bodyPr/>
              <a:lstStyle/>
              <a:p>
                <a:endParaRPr lang="nb-NO"/>
              </a:p>
            </p:txBody>
          </p:sp>
          <p:sp>
            <p:nvSpPr>
              <p:cNvPr id="9317" name="Freeform 1030"/>
              <p:cNvSpPr>
                <a:spLocks/>
              </p:cNvSpPr>
              <p:nvPr/>
            </p:nvSpPr>
            <p:spPr bwMode="gray">
              <a:xfrm>
                <a:off x="731" y="2461"/>
                <a:ext cx="6" cy="6"/>
              </a:xfrm>
              <a:custGeom>
                <a:avLst/>
                <a:gdLst>
                  <a:gd name="T0" fmla="*/ 2 w 6"/>
                  <a:gd name="T1" fmla="*/ 0 h 6"/>
                  <a:gd name="T2" fmla="*/ 0 w 6"/>
                  <a:gd name="T3" fmla="*/ 2 h 6"/>
                  <a:gd name="T4" fmla="*/ 0 w 6"/>
                  <a:gd name="T5" fmla="*/ 4 h 6"/>
                  <a:gd name="T6" fmla="*/ 2 w 6"/>
                  <a:gd name="T7" fmla="*/ 4 h 6"/>
                  <a:gd name="T8" fmla="*/ 6 w 6"/>
                  <a:gd name="T9" fmla="*/ 6 h 6"/>
                  <a:gd name="T10" fmla="*/ 4 w 6"/>
                  <a:gd name="T11" fmla="*/ 2 h 6"/>
                  <a:gd name="T12" fmla="*/ 2 w 6"/>
                  <a:gd name="T13" fmla="*/ 0 h 6"/>
                  <a:gd name="T14" fmla="*/ 2 w 6"/>
                  <a:gd name="T15" fmla="*/ 0 h 6"/>
                  <a:gd name="T16" fmla="*/ 2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0" y="2"/>
                    </a:lnTo>
                    <a:lnTo>
                      <a:pt x="0" y="4"/>
                    </a:lnTo>
                    <a:lnTo>
                      <a:pt x="2" y="4"/>
                    </a:lnTo>
                    <a:lnTo>
                      <a:pt x="6" y="6"/>
                    </a:lnTo>
                    <a:lnTo>
                      <a:pt x="4" y="2"/>
                    </a:lnTo>
                    <a:lnTo>
                      <a:pt x="2" y="0"/>
                    </a:lnTo>
                  </a:path>
                </a:pathLst>
              </a:custGeom>
              <a:solidFill>
                <a:srgbClr val="C0C0C0"/>
              </a:solidFill>
              <a:ln w="4826">
                <a:solidFill>
                  <a:srgbClr val="B9B9B9"/>
                </a:solidFill>
                <a:round/>
                <a:headEnd/>
                <a:tailEnd/>
              </a:ln>
            </p:spPr>
            <p:txBody>
              <a:bodyPr/>
              <a:lstStyle/>
              <a:p>
                <a:endParaRPr lang="nb-NO"/>
              </a:p>
            </p:txBody>
          </p:sp>
          <p:sp>
            <p:nvSpPr>
              <p:cNvPr id="9318" name="Freeform 1031"/>
              <p:cNvSpPr>
                <a:spLocks/>
              </p:cNvSpPr>
              <p:nvPr/>
            </p:nvSpPr>
            <p:spPr bwMode="gray">
              <a:xfrm>
                <a:off x="753" y="2467"/>
                <a:ext cx="5" cy="7"/>
              </a:xfrm>
              <a:custGeom>
                <a:avLst/>
                <a:gdLst>
                  <a:gd name="T0" fmla="*/ 3 w 5"/>
                  <a:gd name="T1" fmla="*/ 0 h 7"/>
                  <a:gd name="T2" fmla="*/ 1 w 5"/>
                  <a:gd name="T3" fmla="*/ 0 h 7"/>
                  <a:gd name="T4" fmla="*/ 0 w 5"/>
                  <a:gd name="T5" fmla="*/ 1 h 7"/>
                  <a:gd name="T6" fmla="*/ 0 w 5"/>
                  <a:gd name="T7" fmla="*/ 3 h 7"/>
                  <a:gd name="T8" fmla="*/ 5 w 5"/>
                  <a:gd name="T9" fmla="*/ 5 h 7"/>
                  <a:gd name="T10" fmla="*/ 5 w 5"/>
                  <a:gd name="T11" fmla="*/ 7 h 7"/>
                  <a:gd name="T12" fmla="*/ 5 w 5"/>
                  <a:gd name="T13" fmla="*/ 3 h 7"/>
                  <a:gd name="T14" fmla="*/ 3 w 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3" y="0"/>
                    </a:moveTo>
                    <a:lnTo>
                      <a:pt x="1" y="0"/>
                    </a:lnTo>
                    <a:lnTo>
                      <a:pt x="0" y="1"/>
                    </a:lnTo>
                    <a:lnTo>
                      <a:pt x="0" y="3"/>
                    </a:lnTo>
                    <a:lnTo>
                      <a:pt x="5" y="5"/>
                    </a:lnTo>
                    <a:lnTo>
                      <a:pt x="5" y="7"/>
                    </a:lnTo>
                    <a:lnTo>
                      <a:pt x="5" y="3"/>
                    </a:lnTo>
                    <a:lnTo>
                      <a:pt x="3" y="0"/>
                    </a:lnTo>
                    <a:close/>
                  </a:path>
                </a:pathLst>
              </a:custGeom>
              <a:solidFill>
                <a:srgbClr val="C0C0C0"/>
              </a:solidFill>
              <a:ln w="4826">
                <a:solidFill>
                  <a:srgbClr val="B9B9B9"/>
                </a:solidFill>
                <a:round/>
                <a:headEnd/>
                <a:tailEnd/>
              </a:ln>
            </p:spPr>
            <p:txBody>
              <a:bodyPr/>
              <a:lstStyle/>
              <a:p>
                <a:endParaRPr lang="nb-NO"/>
              </a:p>
            </p:txBody>
          </p:sp>
          <p:sp>
            <p:nvSpPr>
              <p:cNvPr id="9319" name="Freeform 1032"/>
              <p:cNvSpPr>
                <a:spLocks/>
              </p:cNvSpPr>
              <p:nvPr/>
            </p:nvSpPr>
            <p:spPr bwMode="gray">
              <a:xfrm>
                <a:off x="753" y="2467"/>
                <a:ext cx="5" cy="7"/>
              </a:xfrm>
              <a:custGeom>
                <a:avLst/>
                <a:gdLst>
                  <a:gd name="T0" fmla="*/ 3 w 5"/>
                  <a:gd name="T1" fmla="*/ 0 h 7"/>
                  <a:gd name="T2" fmla="*/ 1 w 5"/>
                  <a:gd name="T3" fmla="*/ 0 h 7"/>
                  <a:gd name="T4" fmla="*/ 0 w 5"/>
                  <a:gd name="T5" fmla="*/ 1 h 7"/>
                  <a:gd name="T6" fmla="*/ 0 w 5"/>
                  <a:gd name="T7" fmla="*/ 3 h 7"/>
                  <a:gd name="T8" fmla="*/ 5 w 5"/>
                  <a:gd name="T9" fmla="*/ 5 h 7"/>
                  <a:gd name="T10" fmla="*/ 5 w 5"/>
                  <a:gd name="T11" fmla="*/ 5 h 7"/>
                  <a:gd name="T12" fmla="*/ 5 w 5"/>
                  <a:gd name="T13" fmla="*/ 7 h 7"/>
                  <a:gd name="T14" fmla="*/ 5 w 5"/>
                  <a:gd name="T15" fmla="*/ 7 h 7"/>
                  <a:gd name="T16" fmla="*/ 5 w 5"/>
                  <a:gd name="T17" fmla="*/ 3 h 7"/>
                  <a:gd name="T18" fmla="*/ 3 w 5"/>
                  <a:gd name="T19" fmla="*/ 0 h 7"/>
                  <a:gd name="T20" fmla="*/ 3 w 5"/>
                  <a:gd name="T21" fmla="*/ 0 h 7"/>
                  <a:gd name="T22" fmla="*/ 3 w 5"/>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7"/>
                  <a:gd name="T38" fmla="*/ 5 w 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7">
                    <a:moveTo>
                      <a:pt x="3" y="0"/>
                    </a:moveTo>
                    <a:lnTo>
                      <a:pt x="1" y="0"/>
                    </a:lnTo>
                    <a:lnTo>
                      <a:pt x="0" y="1"/>
                    </a:lnTo>
                    <a:lnTo>
                      <a:pt x="0" y="3"/>
                    </a:lnTo>
                    <a:lnTo>
                      <a:pt x="5" y="5"/>
                    </a:lnTo>
                    <a:lnTo>
                      <a:pt x="5" y="7"/>
                    </a:lnTo>
                    <a:lnTo>
                      <a:pt x="5" y="3"/>
                    </a:lnTo>
                    <a:lnTo>
                      <a:pt x="3" y="0"/>
                    </a:lnTo>
                    <a:close/>
                  </a:path>
                </a:pathLst>
              </a:custGeom>
              <a:solidFill>
                <a:srgbClr val="C0C0C0"/>
              </a:solidFill>
              <a:ln w="4826">
                <a:solidFill>
                  <a:srgbClr val="B9B9B9"/>
                </a:solidFill>
                <a:round/>
                <a:headEnd/>
                <a:tailEnd/>
              </a:ln>
            </p:spPr>
            <p:txBody>
              <a:bodyPr/>
              <a:lstStyle/>
              <a:p>
                <a:endParaRPr lang="nb-NO"/>
              </a:p>
            </p:txBody>
          </p:sp>
          <p:sp>
            <p:nvSpPr>
              <p:cNvPr id="9320" name="Freeform 1033"/>
              <p:cNvSpPr>
                <a:spLocks/>
              </p:cNvSpPr>
              <p:nvPr/>
            </p:nvSpPr>
            <p:spPr bwMode="gray">
              <a:xfrm>
                <a:off x="776" y="2480"/>
                <a:ext cx="3" cy="6"/>
              </a:xfrm>
              <a:custGeom>
                <a:avLst/>
                <a:gdLst>
                  <a:gd name="T0" fmla="*/ 0 w 3"/>
                  <a:gd name="T1" fmla="*/ 0 h 6"/>
                  <a:gd name="T2" fmla="*/ 0 w 3"/>
                  <a:gd name="T3" fmla="*/ 2 h 6"/>
                  <a:gd name="T4" fmla="*/ 2 w 3"/>
                  <a:gd name="T5" fmla="*/ 6 h 6"/>
                  <a:gd name="T6" fmla="*/ 3 w 3"/>
                  <a:gd name="T7" fmla="*/ 6 h 6"/>
                  <a:gd name="T8" fmla="*/ 3 w 3"/>
                  <a:gd name="T9" fmla="*/ 4 h 6"/>
                  <a:gd name="T10" fmla="*/ 2 w 3"/>
                  <a:gd name="T11" fmla="*/ 2 h 6"/>
                  <a:gd name="T12" fmla="*/ 0 w 3"/>
                  <a:gd name="T13" fmla="*/ 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0"/>
                    </a:moveTo>
                    <a:lnTo>
                      <a:pt x="0" y="2"/>
                    </a:lnTo>
                    <a:lnTo>
                      <a:pt x="2" y="6"/>
                    </a:lnTo>
                    <a:lnTo>
                      <a:pt x="3" y="6"/>
                    </a:lnTo>
                    <a:lnTo>
                      <a:pt x="3" y="4"/>
                    </a:lnTo>
                    <a:lnTo>
                      <a:pt x="2" y="2"/>
                    </a:lnTo>
                    <a:lnTo>
                      <a:pt x="0" y="0"/>
                    </a:lnTo>
                    <a:close/>
                  </a:path>
                </a:pathLst>
              </a:custGeom>
              <a:solidFill>
                <a:srgbClr val="C0C0C0"/>
              </a:solidFill>
              <a:ln w="4826">
                <a:solidFill>
                  <a:srgbClr val="B9B9B9"/>
                </a:solidFill>
                <a:round/>
                <a:headEnd/>
                <a:tailEnd/>
              </a:ln>
            </p:spPr>
            <p:txBody>
              <a:bodyPr/>
              <a:lstStyle/>
              <a:p>
                <a:endParaRPr lang="nb-NO"/>
              </a:p>
            </p:txBody>
          </p:sp>
          <p:sp>
            <p:nvSpPr>
              <p:cNvPr id="9321" name="Freeform 1034"/>
              <p:cNvSpPr>
                <a:spLocks/>
              </p:cNvSpPr>
              <p:nvPr/>
            </p:nvSpPr>
            <p:spPr bwMode="gray">
              <a:xfrm>
                <a:off x="776" y="2480"/>
                <a:ext cx="3" cy="6"/>
              </a:xfrm>
              <a:custGeom>
                <a:avLst/>
                <a:gdLst>
                  <a:gd name="T0" fmla="*/ 0 w 3"/>
                  <a:gd name="T1" fmla="*/ 0 h 6"/>
                  <a:gd name="T2" fmla="*/ 0 w 3"/>
                  <a:gd name="T3" fmla="*/ 2 h 6"/>
                  <a:gd name="T4" fmla="*/ 2 w 3"/>
                  <a:gd name="T5" fmla="*/ 6 h 6"/>
                  <a:gd name="T6" fmla="*/ 3 w 3"/>
                  <a:gd name="T7" fmla="*/ 6 h 6"/>
                  <a:gd name="T8" fmla="*/ 3 w 3"/>
                  <a:gd name="T9" fmla="*/ 4 h 6"/>
                  <a:gd name="T10" fmla="*/ 2 w 3"/>
                  <a:gd name="T11" fmla="*/ 2 h 6"/>
                  <a:gd name="T12" fmla="*/ 0 w 3"/>
                  <a:gd name="T13" fmla="*/ 0 h 6"/>
                  <a:gd name="T14" fmla="*/ 0 w 3"/>
                  <a:gd name="T15" fmla="*/ 0 h 6"/>
                  <a:gd name="T16" fmla="*/ 0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0"/>
                    </a:moveTo>
                    <a:lnTo>
                      <a:pt x="0" y="2"/>
                    </a:lnTo>
                    <a:lnTo>
                      <a:pt x="2" y="6"/>
                    </a:lnTo>
                    <a:lnTo>
                      <a:pt x="3" y="6"/>
                    </a:lnTo>
                    <a:lnTo>
                      <a:pt x="3" y="4"/>
                    </a:lnTo>
                    <a:lnTo>
                      <a:pt x="2" y="2"/>
                    </a:lnTo>
                    <a:lnTo>
                      <a:pt x="0" y="0"/>
                    </a:lnTo>
                    <a:close/>
                  </a:path>
                </a:pathLst>
              </a:custGeom>
              <a:solidFill>
                <a:srgbClr val="C0C0C0"/>
              </a:solidFill>
              <a:ln w="4826">
                <a:solidFill>
                  <a:srgbClr val="B9B9B9"/>
                </a:solidFill>
                <a:round/>
                <a:headEnd/>
                <a:tailEnd/>
              </a:ln>
            </p:spPr>
            <p:txBody>
              <a:bodyPr/>
              <a:lstStyle/>
              <a:p>
                <a:endParaRPr lang="nb-NO"/>
              </a:p>
            </p:txBody>
          </p:sp>
          <p:sp>
            <p:nvSpPr>
              <p:cNvPr id="9322" name="Freeform 1035"/>
              <p:cNvSpPr>
                <a:spLocks/>
              </p:cNvSpPr>
              <p:nvPr/>
            </p:nvSpPr>
            <p:spPr bwMode="gray">
              <a:xfrm>
                <a:off x="781" y="2497"/>
                <a:ext cx="14" cy="16"/>
              </a:xfrm>
              <a:custGeom>
                <a:avLst/>
                <a:gdLst>
                  <a:gd name="T0" fmla="*/ 4 w 14"/>
                  <a:gd name="T1" fmla="*/ 0 h 16"/>
                  <a:gd name="T2" fmla="*/ 2 w 14"/>
                  <a:gd name="T3" fmla="*/ 2 h 16"/>
                  <a:gd name="T4" fmla="*/ 0 w 14"/>
                  <a:gd name="T5" fmla="*/ 4 h 16"/>
                  <a:gd name="T6" fmla="*/ 0 w 14"/>
                  <a:gd name="T7" fmla="*/ 8 h 16"/>
                  <a:gd name="T8" fmla="*/ 0 w 14"/>
                  <a:gd name="T9" fmla="*/ 12 h 16"/>
                  <a:gd name="T10" fmla="*/ 0 w 14"/>
                  <a:gd name="T11" fmla="*/ 14 h 16"/>
                  <a:gd name="T12" fmla="*/ 4 w 14"/>
                  <a:gd name="T13" fmla="*/ 16 h 16"/>
                  <a:gd name="T14" fmla="*/ 4 w 14"/>
                  <a:gd name="T15" fmla="*/ 16 h 16"/>
                  <a:gd name="T16" fmla="*/ 6 w 14"/>
                  <a:gd name="T17" fmla="*/ 14 h 16"/>
                  <a:gd name="T18" fmla="*/ 10 w 14"/>
                  <a:gd name="T19" fmla="*/ 10 h 16"/>
                  <a:gd name="T20" fmla="*/ 14 w 14"/>
                  <a:gd name="T21" fmla="*/ 8 h 16"/>
                  <a:gd name="T22" fmla="*/ 10 w 14"/>
                  <a:gd name="T23" fmla="*/ 4 h 16"/>
                  <a:gd name="T24" fmla="*/ 10 w 14"/>
                  <a:gd name="T25" fmla="*/ 0 h 16"/>
                  <a:gd name="T26" fmla="*/ 6 w 14"/>
                  <a:gd name="T27" fmla="*/ 0 h 16"/>
                  <a:gd name="T28" fmla="*/ 4 w 1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6"/>
                  <a:gd name="T47" fmla="*/ 14 w 1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close/>
                  </a:path>
                </a:pathLst>
              </a:custGeom>
              <a:solidFill>
                <a:srgbClr val="C0C0C0"/>
              </a:solidFill>
              <a:ln w="4826">
                <a:solidFill>
                  <a:srgbClr val="B9B9B9"/>
                </a:solidFill>
                <a:round/>
                <a:headEnd/>
                <a:tailEnd/>
              </a:ln>
            </p:spPr>
            <p:txBody>
              <a:bodyPr/>
              <a:lstStyle/>
              <a:p>
                <a:endParaRPr lang="nb-NO"/>
              </a:p>
            </p:txBody>
          </p:sp>
          <p:sp>
            <p:nvSpPr>
              <p:cNvPr id="9323" name="Freeform 1036"/>
              <p:cNvSpPr>
                <a:spLocks/>
              </p:cNvSpPr>
              <p:nvPr/>
            </p:nvSpPr>
            <p:spPr bwMode="gray">
              <a:xfrm>
                <a:off x="781" y="2497"/>
                <a:ext cx="14" cy="16"/>
              </a:xfrm>
              <a:custGeom>
                <a:avLst/>
                <a:gdLst>
                  <a:gd name="T0" fmla="*/ 4 w 14"/>
                  <a:gd name="T1" fmla="*/ 0 h 16"/>
                  <a:gd name="T2" fmla="*/ 2 w 14"/>
                  <a:gd name="T3" fmla="*/ 2 h 16"/>
                  <a:gd name="T4" fmla="*/ 0 w 14"/>
                  <a:gd name="T5" fmla="*/ 4 h 16"/>
                  <a:gd name="T6" fmla="*/ 0 w 14"/>
                  <a:gd name="T7" fmla="*/ 8 h 16"/>
                  <a:gd name="T8" fmla="*/ 0 w 14"/>
                  <a:gd name="T9" fmla="*/ 12 h 16"/>
                  <a:gd name="T10" fmla="*/ 0 w 14"/>
                  <a:gd name="T11" fmla="*/ 14 h 16"/>
                  <a:gd name="T12" fmla="*/ 4 w 14"/>
                  <a:gd name="T13" fmla="*/ 16 h 16"/>
                  <a:gd name="T14" fmla="*/ 4 w 14"/>
                  <a:gd name="T15" fmla="*/ 16 h 16"/>
                  <a:gd name="T16" fmla="*/ 6 w 14"/>
                  <a:gd name="T17" fmla="*/ 14 h 16"/>
                  <a:gd name="T18" fmla="*/ 10 w 14"/>
                  <a:gd name="T19" fmla="*/ 10 h 16"/>
                  <a:gd name="T20" fmla="*/ 14 w 14"/>
                  <a:gd name="T21" fmla="*/ 8 h 16"/>
                  <a:gd name="T22" fmla="*/ 10 w 14"/>
                  <a:gd name="T23" fmla="*/ 4 h 16"/>
                  <a:gd name="T24" fmla="*/ 10 w 14"/>
                  <a:gd name="T25" fmla="*/ 0 h 16"/>
                  <a:gd name="T26" fmla="*/ 6 w 14"/>
                  <a:gd name="T27" fmla="*/ 0 h 16"/>
                  <a:gd name="T28" fmla="*/ 4 w 14"/>
                  <a:gd name="T29" fmla="*/ 0 h 16"/>
                  <a:gd name="T30" fmla="*/ 4 w 14"/>
                  <a:gd name="T31" fmla="*/ 0 h 16"/>
                  <a:gd name="T32" fmla="*/ 4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4" y="0"/>
                    </a:moveTo>
                    <a:lnTo>
                      <a:pt x="2" y="2"/>
                    </a:lnTo>
                    <a:lnTo>
                      <a:pt x="0" y="4"/>
                    </a:lnTo>
                    <a:lnTo>
                      <a:pt x="0" y="8"/>
                    </a:lnTo>
                    <a:lnTo>
                      <a:pt x="0" y="12"/>
                    </a:lnTo>
                    <a:lnTo>
                      <a:pt x="0" y="14"/>
                    </a:lnTo>
                    <a:lnTo>
                      <a:pt x="4" y="16"/>
                    </a:lnTo>
                    <a:lnTo>
                      <a:pt x="6" y="14"/>
                    </a:lnTo>
                    <a:lnTo>
                      <a:pt x="10" y="10"/>
                    </a:lnTo>
                    <a:lnTo>
                      <a:pt x="14" y="8"/>
                    </a:lnTo>
                    <a:lnTo>
                      <a:pt x="10" y="4"/>
                    </a:lnTo>
                    <a:lnTo>
                      <a:pt x="10" y="0"/>
                    </a:lnTo>
                    <a:lnTo>
                      <a:pt x="6" y="0"/>
                    </a:lnTo>
                    <a:lnTo>
                      <a:pt x="4" y="0"/>
                    </a:lnTo>
                  </a:path>
                </a:pathLst>
              </a:custGeom>
              <a:solidFill>
                <a:srgbClr val="C0C0C0"/>
              </a:solidFill>
              <a:ln w="4826">
                <a:solidFill>
                  <a:srgbClr val="B9B9B9"/>
                </a:solidFill>
                <a:round/>
                <a:headEnd/>
                <a:tailEnd/>
              </a:ln>
            </p:spPr>
            <p:txBody>
              <a:bodyPr/>
              <a:lstStyle/>
              <a:p>
                <a:endParaRPr lang="nb-NO"/>
              </a:p>
            </p:txBody>
          </p:sp>
          <p:sp>
            <p:nvSpPr>
              <p:cNvPr id="9324" name="Freeform 1037"/>
              <p:cNvSpPr>
                <a:spLocks/>
              </p:cNvSpPr>
              <p:nvPr/>
            </p:nvSpPr>
            <p:spPr bwMode="gray">
              <a:xfrm>
                <a:off x="5215" y="2476"/>
                <a:ext cx="3" cy="4"/>
              </a:xfrm>
              <a:custGeom>
                <a:avLst/>
                <a:gdLst>
                  <a:gd name="T0" fmla="*/ 0 w 3"/>
                  <a:gd name="T1" fmla="*/ 0 h 4"/>
                  <a:gd name="T2" fmla="*/ 0 w 3"/>
                  <a:gd name="T3" fmla="*/ 2 h 4"/>
                  <a:gd name="T4" fmla="*/ 1 w 3"/>
                  <a:gd name="T5" fmla="*/ 4 h 4"/>
                  <a:gd name="T6" fmla="*/ 3 w 3"/>
                  <a:gd name="T7" fmla="*/ 4 h 4"/>
                  <a:gd name="T8" fmla="*/ 3 w 3"/>
                  <a:gd name="T9" fmla="*/ 2 h 4"/>
                  <a:gd name="T10" fmla="*/ 3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0" y="2"/>
                    </a:lnTo>
                    <a:lnTo>
                      <a:pt x="1" y="4"/>
                    </a:lnTo>
                    <a:lnTo>
                      <a:pt x="3" y="4"/>
                    </a:lnTo>
                    <a:lnTo>
                      <a:pt x="3" y="2"/>
                    </a:lnTo>
                    <a:lnTo>
                      <a:pt x="3" y="0"/>
                    </a:lnTo>
                    <a:lnTo>
                      <a:pt x="0" y="0"/>
                    </a:lnTo>
                    <a:close/>
                  </a:path>
                </a:pathLst>
              </a:custGeom>
              <a:solidFill>
                <a:srgbClr val="C0C0C0"/>
              </a:solidFill>
              <a:ln w="4826">
                <a:solidFill>
                  <a:srgbClr val="B9B9B9"/>
                </a:solidFill>
                <a:round/>
                <a:headEnd/>
                <a:tailEnd/>
              </a:ln>
            </p:spPr>
            <p:txBody>
              <a:bodyPr/>
              <a:lstStyle/>
              <a:p>
                <a:endParaRPr lang="nb-NO"/>
              </a:p>
            </p:txBody>
          </p:sp>
          <p:sp>
            <p:nvSpPr>
              <p:cNvPr id="9325" name="Freeform 1038"/>
              <p:cNvSpPr>
                <a:spLocks/>
              </p:cNvSpPr>
              <p:nvPr/>
            </p:nvSpPr>
            <p:spPr bwMode="gray">
              <a:xfrm>
                <a:off x="5215" y="2476"/>
                <a:ext cx="3" cy="4"/>
              </a:xfrm>
              <a:custGeom>
                <a:avLst/>
                <a:gdLst>
                  <a:gd name="T0" fmla="*/ 0 w 3"/>
                  <a:gd name="T1" fmla="*/ 0 h 4"/>
                  <a:gd name="T2" fmla="*/ 0 w 3"/>
                  <a:gd name="T3" fmla="*/ 2 h 4"/>
                  <a:gd name="T4" fmla="*/ 1 w 3"/>
                  <a:gd name="T5" fmla="*/ 4 h 4"/>
                  <a:gd name="T6" fmla="*/ 3 w 3"/>
                  <a:gd name="T7" fmla="*/ 4 h 4"/>
                  <a:gd name="T8" fmla="*/ 3 w 3"/>
                  <a:gd name="T9" fmla="*/ 2 h 4"/>
                  <a:gd name="T10" fmla="*/ 3 w 3"/>
                  <a:gd name="T11" fmla="*/ 0 h 4"/>
                  <a:gd name="T12" fmla="*/ 0 w 3"/>
                  <a:gd name="T13" fmla="*/ 0 h 4"/>
                  <a:gd name="T14" fmla="*/ 0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lnTo>
                      <a:pt x="0" y="2"/>
                    </a:lnTo>
                    <a:lnTo>
                      <a:pt x="1" y="4"/>
                    </a:lnTo>
                    <a:lnTo>
                      <a:pt x="3" y="4"/>
                    </a:lnTo>
                    <a:lnTo>
                      <a:pt x="3" y="2"/>
                    </a:lnTo>
                    <a:lnTo>
                      <a:pt x="3" y="0"/>
                    </a:lnTo>
                    <a:lnTo>
                      <a:pt x="0" y="0"/>
                    </a:lnTo>
                    <a:close/>
                  </a:path>
                </a:pathLst>
              </a:custGeom>
              <a:solidFill>
                <a:srgbClr val="C0C0C0"/>
              </a:solidFill>
              <a:ln w="4826">
                <a:solidFill>
                  <a:srgbClr val="B9B9B9"/>
                </a:solidFill>
                <a:round/>
                <a:headEnd/>
                <a:tailEnd/>
              </a:ln>
            </p:spPr>
            <p:txBody>
              <a:bodyPr/>
              <a:lstStyle/>
              <a:p>
                <a:endParaRPr lang="nb-NO"/>
              </a:p>
            </p:txBody>
          </p:sp>
          <p:sp>
            <p:nvSpPr>
              <p:cNvPr id="9326" name="Freeform 1039"/>
              <p:cNvSpPr>
                <a:spLocks/>
              </p:cNvSpPr>
              <p:nvPr/>
            </p:nvSpPr>
            <p:spPr bwMode="gray">
              <a:xfrm>
                <a:off x="3040" y="3046"/>
                <a:ext cx="96" cy="111"/>
              </a:xfrm>
              <a:custGeom>
                <a:avLst/>
                <a:gdLst>
                  <a:gd name="T0" fmla="*/ 65 w 96"/>
                  <a:gd name="T1" fmla="*/ 10 h 111"/>
                  <a:gd name="T2" fmla="*/ 71 w 96"/>
                  <a:gd name="T3" fmla="*/ 10 h 111"/>
                  <a:gd name="T4" fmla="*/ 77 w 96"/>
                  <a:gd name="T5" fmla="*/ 14 h 111"/>
                  <a:gd name="T6" fmla="*/ 85 w 96"/>
                  <a:gd name="T7" fmla="*/ 17 h 111"/>
                  <a:gd name="T8" fmla="*/ 92 w 96"/>
                  <a:gd name="T9" fmla="*/ 21 h 111"/>
                  <a:gd name="T10" fmla="*/ 94 w 96"/>
                  <a:gd name="T11" fmla="*/ 29 h 111"/>
                  <a:gd name="T12" fmla="*/ 90 w 96"/>
                  <a:gd name="T13" fmla="*/ 35 h 111"/>
                  <a:gd name="T14" fmla="*/ 92 w 96"/>
                  <a:gd name="T15" fmla="*/ 44 h 111"/>
                  <a:gd name="T16" fmla="*/ 96 w 96"/>
                  <a:gd name="T17" fmla="*/ 50 h 111"/>
                  <a:gd name="T18" fmla="*/ 92 w 96"/>
                  <a:gd name="T19" fmla="*/ 56 h 111"/>
                  <a:gd name="T20" fmla="*/ 90 w 96"/>
                  <a:gd name="T21" fmla="*/ 62 h 111"/>
                  <a:gd name="T22" fmla="*/ 92 w 96"/>
                  <a:gd name="T23" fmla="*/ 65 h 111"/>
                  <a:gd name="T24" fmla="*/ 90 w 96"/>
                  <a:gd name="T25" fmla="*/ 75 h 111"/>
                  <a:gd name="T26" fmla="*/ 92 w 96"/>
                  <a:gd name="T27" fmla="*/ 85 h 111"/>
                  <a:gd name="T28" fmla="*/ 90 w 96"/>
                  <a:gd name="T29" fmla="*/ 88 h 111"/>
                  <a:gd name="T30" fmla="*/ 94 w 96"/>
                  <a:gd name="T31" fmla="*/ 90 h 111"/>
                  <a:gd name="T32" fmla="*/ 88 w 96"/>
                  <a:gd name="T33" fmla="*/ 100 h 111"/>
                  <a:gd name="T34" fmla="*/ 77 w 96"/>
                  <a:gd name="T35" fmla="*/ 111 h 111"/>
                  <a:gd name="T36" fmla="*/ 67 w 96"/>
                  <a:gd name="T37" fmla="*/ 110 h 111"/>
                  <a:gd name="T38" fmla="*/ 64 w 96"/>
                  <a:gd name="T39" fmla="*/ 108 h 111"/>
                  <a:gd name="T40" fmla="*/ 56 w 96"/>
                  <a:gd name="T41" fmla="*/ 110 h 111"/>
                  <a:gd name="T42" fmla="*/ 52 w 96"/>
                  <a:gd name="T43" fmla="*/ 108 h 111"/>
                  <a:gd name="T44" fmla="*/ 46 w 96"/>
                  <a:gd name="T45" fmla="*/ 104 h 111"/>
                  <a:gd name="T46" fmla="*/ 39 w 96"/>
                  <a:gd name="T47" fmla="*/ 100 h 111"/>
                  <a:gd name="T48" fmla="*/ 37 w 96"/>
                  <a:gd name="T49" fmla="*/ 94 h 111"/>
                  <a:gd name="T50" fmla="*/ 37 w 96"/>
                  <a:gd name="T51" fmla="*/ 86 h 111"/>
                  <a:gd name="T52" fmla="*/ 33 w 96"/>
                  <a:gd name="T53" fmla="*/ 83 h 111"/>
                  <a:gd name="T54" fmla="*/ 29 w 96"/>
                  <a:gd name="T55" fmla="*/ 77 h 111"/>
                  <a:gd name="T56" fmla="*/ 27 w 96"/>
                  <a:gd name="T57" fmla="*/ 73 h 111"/>
                  <a:gd name="T58" fmla="*/ 21 w 96"/>
                  <a:gd name="T59" fmla="*/ 69 h 111"/>
                  <a:gd name="T60" fmla="*/ 16 w 96"/>
                  <a:gd name="T61" fmla="*/ 67 h 111"/>
                  <a:gd name="T62" fmla="*/ 10 w 96"/>
                  <a:gd name="T63" fmla="*/ 60 h 111"/>
                  <a:gd name="T64" fmla="*/ 6 w 96"/>
                  <a:gd name="T65" fmla="*/ 52 h 111"/>
                  <a:gd name="T66" fmla="*/ 0 w 96"/>
                  <a:gd name="T67" fmla="*/ 44 h 111"/>
                  <a:gd name="T68" fmla="*/ 2 w 96"/>
                  <a:gd name="T69" fmla="*/ 40 h 111"/>
                  <a:gd name="T70" fmla="*/ 10 w 96"/>
                  <a:gd name="T71" fmla="*/ 40 h 111"/>
                  <a:gd name="T72" fmla="*/ 16 w 96"/>
                  <a:gd name="T73" fmla="*/ 40 h 111"/>
                  <a:gd name="T74" fmla="*/ 25 w 96"/>
                  <a:gd name="T75" fmla="*/ 38 h 111"/>
                  <a:gd name="T76" fmla="*/ 33 w 96"/>
                  <a:gd name="T77" fmla="*/ 37 h 111"/>
                  <a:gd name="T78" fmla="*/ 39 w 96"/>
                  <a:gd name="T79" fmla="*/ 29 h 111"/>
                  <a:gd name="T80" fmla="*/ 40 w 96"/>
                  <a:gd name="T81" fmla="*/ 21 h 111"/>
                  <a:gd name="T82" fmla="*/ 46 w 96"/>
                  <a:gd name="T83" fmla="*/ 17 h 111"/>
                  <a:gd name="T84" fmla="*/ 48 w 96"/>
                  <a:gd name="T85" fmla="*/ 12 h 111"/>
                  <a:gd name="T86" fmla="*/ 54 w 96"/>
                  <a:gd name="T87" fmla="*/ 8 h 111"/>
                  <a:gd name="T88" fmla="*/ 65 w 96"/>
                  <a:gd name="T89" fmla="*/ 0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
                  <a:gd name="T136" fmla="*/ 0 h 111"/>
                  <a:gd name="T137" fmla="*/ 96 w 96"/>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 h="111">
                    <a:moveTo>
                      <a:pt x="65" y="0"/>
                    </a:moveTo>
                    <a:lnTo>
                      <a:pt x="65" y="10"/>
                    </a:lnTo>
                    <a:lnTo>
                      <a:pt x="67" y="10"/>
                    </a:lnTo>
                    <a:lnTo>
                      <a:pt x="71" y="10"/>
                    </a:lnTo>
                    <a:lnTo>
                      <a:pt x="73" y="12"/>
                    </a:lnTo>
                    <a:lnTo>
                      <a:pt x="77" y="14"/>
                    </a:lnTo>
                    <a:lnTo>
                      <a:pt x="81" y="15"/>
                    </a:lnTo>
                    <a:lnTo>
                      <a:pt x="85" y="17"/>
                    </a:lnTo>
                    <a:lnTo>
                      <a:pt x="88" y="19"/>
                    </a:lnTo>
                    <a:lnTo>
                      <a:pt x="92" y="21"/>
                    </a:lnTo>
                    <a:lnTo>
                      <a:pt x="94" y="25"/>
                    </a:lnTo>
                    <a:lnTo>
                      <a:pt x="94" y="29"/>
                    </a:lnTo>
                    <a:lnTo>
                      <a:pt x="92" y="29"/>
                    </a:lnTo>
                    <a:lnTo>
                      <a:pt x="90" y="35"/>
                    </a:lnTo>
                    <a:lnTo>
                      <a:pt x="90" y="38"/>
                    </a:lnTo>
                    <a:lnTo>
                      <a:pt x="92" y="44"/>
                    </a:lnTo>
                    <a:lnTo>
                      <a:pt x="94" y="48"/>
                    </a:lnTo>
                    <a:lnTo>
                      <a:pt x="96" y="50"/>
                    </a:lnTo>
                    <a:lnTo>
                      <a:pt x="96" y="52"/>
                    </a:lnTo>
                    <a:lnTo>
                      <a:pt x="92" y="56"/>
                    </a:lnTo>
                    <a:lnTo>
                      <a:pt x="90" y="58"/>
                    </a:lnTo>
                    <a:lnTo>
                      <a:pt x="90" y="62"/>
                    </a:lnTo>
                    <a:lnTo>
                      <a:pt x="92" y="63"/>
                    </a:lnTo>
                    <a:lnTo>
                      <a:pt x="92" y="65"/>
                    </a:lnTo>
                    <a:lnTo>
                      <a:pt x="92" y="69"/>
                    </a:lnTo>
                    <a:lnTo>
                      <a:pt x="90" y="75"/>
                    </a:lnTo>
                    <a:lnTo>
                      <a:pt x="92" y="79"/>
                    </a:lnTo>
                    <a:lnTo>
                      <a:pt x="92" y="85"/>
                    </a:lnTo>
                    <a:lnTo>
                      <a:pt x="90" y="88"/>
                    </a:lnTo>
                    <a:lnTo>
                      <a:pt x="94" y="90"/>
                    </a:lnTo>
                    <a:lnTo>
                      <a:pt x="90" y="96"/>
                    </a:lnTo>
                    <a:lnTo>
                      <a:pt x="88" y="100"/>
                    </a:lnTo>
                    <a:lnTo>
                      <a:pt x="79" y="111"/>
                    </a:lnTo>
                    <a:lnTo>
                      <a:pt x="77" y="111"/>
                    </a:lnTo>
                    <a:lnTo>
                      <a:pt x="71" y="110"/>
                    </a:lnTo>
                    <a:lnTo>
                      <a:pt x="67" y="110"/>
                    </a:lnTo>
                    <a:lnTo>
                      <a:pt x="67" y="108"/>
                    </a:lnTo>
                    <a:lnTo>
                      <a:pt x="64" y="108"/>
                    </a:lnTo>
                    <a:lnTo>
                      <a:pt x="60" y="110"/>
                    </a:lnTo>
                    <a:lnTo>
                      <a:pt x="56" y="110"/>
                    </a:lnTo>
                    <a:lnTo>
                      <a:pt x="54" y="108"/>
                    </a:lnTo>
                    <a:lnTo>
                      <a:pt x="52" y="108"/>
                    </a:lnTo>
                    <a:lnTo>
                      <a:pt x="48" y="104"/>
                    </a:lnTo>
                    <a:lnTo>
                      <a:pt x="46" y="104"/>
                    </a:lnTo>
                    <a:lnTo>
                      <a:pt x="42" y="102"/>
                    </a:lnTo>
                    <a:lnTo>
                      <a:pt x="39" y="100"/>
                    </a:lnTo>
                    <a:lnTo>
                      <a:pt x="39" y="98"/>
                    </a:lnTo>
                    <a:lnTo>
                      <a:pt x="37" y="94"/>
                    </a:lnTo>
                    <a:lnTo>
                      <a:pt x="39" y="88"/>
                    </a:lnTo>
                    <a:lnTo>
                      <a:pt x="37" y="86"/>
                    </a:lnTo>
                    <a:lnTo>
                      <a:pt x="35" y="85"/>
                    </a:lnTo>
                    <a:lnTo>
                      <a:pt x="33" y="83"/>
                    </a:lnTo>
                    <a:lnTo>
                      <a:pt x="31" y="81"/>
                    </a:lnTo>
                    <a:lnTo>
                      <a:pt x="29" y="77"/>
                    </a:lnTo>
                    <a:lnTo>
                      <a:pt x="29" y="75"/>
                    </a:lnTo>
                    <a:lnTo>
                      <a:pt x="27" y="73"/>
                    </a:lnTo>
                    <a:lnTo>
                      <a:pt x="21" y="69"/>
                    </a:lnTo>
                    <a:lnTo>
                      <a:pt x="17" y="69"/>
                    </a:lnTo>
                    <a:lnTo>
                      <a:pt x="16" y="67"/>
                    </a:lnTo>
                    <a:lnTo>
                      <a:pt x="14" y="65"/>
                    </a:lnTo>
                    <a:lnTo>
                      <a:pt x="10" y="60"/>
                    </a:lnTo>
                    <a:lnTo>
                      <a:pt x="6" y="56"/>
                    </a:lnTo>
                    <a:lnTo>
                      <a:pt x="6" y="52"/>
                    </a:lnTo>
                    <a:lnTo>
                      <a:pt x="4" y="48"/>
                    </a:lnTo>
                    <a:lnTo>
                      <a:pt x="0" y="44"/>
                    </a:lnTo>
                    <a:lnTo>
                      <a:pt x="0" y="40"/>
                    </a:lnTo>
                    <a:lnTo>
                      <a:pt x="2" y="40"/>
                    </a:lnTo>
                    <a:lnTo>
                      <a:pt x="6" y="40"/>
                    </a:lnTo>
                    <a:lnTo>
                      <a:pt x="10" y="40"/>
                    </a:lnTo>
                    <a:lnTo>
                      <a:pt x="12" y="40"/>
                    </a:lnTo>
                    <a:lnTo>
                      <a:pt x="16" y="40"/>
                    </a:lnTo>
                    <a:lnTo>
                      <a:pt x="21" y="40"/>
                    </a:lnTo>
                    <a:lnTo>
                      <a:pt x="25" y="38"/>
                    </a:lnTo>
                    <a:lnTo>
                      <a:pt x="29" y="37"/>
                    </a:lnTo>
                    <a:lnTo>
                      <a:pt x="33" y="37"/>
                    </a:lnTo>
                    <a:lnTo>
                      <a:pt x="37" y="35"/>
                    </a:lnTo>
                    <a:lnTo>
                      <a:pt x="39" y="29"/>
                    </a:lnTo>
                    <a:lnTo>
                      <a:pt x="40" y="23"/>
                    </a:lnTo>
                    <a:lnTo>
                      <a:pt x="40" y="21"/>
                    </a:lnTo>
                    <a:lnTo>
                      <a:pt x="42" y="19"/>
                    </a:lnTo>
                    <a:lnTo>
                      <a:pt x="46" y="17"/>
                    </a:lnTo>
                    <a:lnTo>
                      <a:pt x="46" y="14"/>
                    </a:lnTo>
                    <a:lnTo>
                      <a:pt x="48" y="12"/>
                    </a:lnTo>
                    <a:lnTo>
                      <a:pt x="50" y="10"/>
                    </a:lnTo>
                    <a:lnTo>
                      <a:pt x="54" y="8"/>
                    </a:lnTo>
                    <a:lnTo>
                      <a:pt x="56" y="6"/>
                    </a:lnTo>
                    <a:lnTo>
                      <a:pt x="65" y="0"/>
                    </a:lnTo>
                    <a:close/>
                  </a:path>
                </a:pathLst>
              </a:custGeom>
              <a:solidFill>
                <a:srgbClr val="C0C0C0"/>
              </a:solidFill>
              <a:ln w="4826">
                <a:solidFill>
                  <a:srgbClr val="B9B9B9"/>
                </a:solidFill>
                <a:round/>
                <a:headEnd/>
                <a:tailEnd/>
              </a:ln>
            </p:spPr>
            <p:txBody>
              <a:bodyPr/>
              <a:lstStyle/>
              <a:p>
                <a:endParaRPr lang="nb-NO"/>
              </a:p>
            </p:txBody>
          </p:sp>
          <p:sp>
            <p:nvSpPr>
              <p:cNvPr id="9327" name="Freeform 1040"/>
              <p:cNvSpPr>
                <a:spLocks/>
              </p:cNvSpPr>
              <p:nvPr/>
            </p:nvSpPr>
            <p:spPr bwMode="gray">
              <a:xfrm>
                <a:off x="3000" y="2937"/>
                <a:ext cx="142" cy="149"/>
              </a:xfrm>
              <a:custGeom>
                <a:avLst/>
                <a:gdLst>
                  <a:gd name="T0" fmla="*/ 33 w 142"/>
                  <a:gd name="T1" fmla="*/ 144 h 149"/>
                  <a:gd name="T2" fmla="*/ 40 w 142"/>
                  <a:gd name="T3" fmla="*/ 149 h 149"/>
                  <a:gd name="T4" fmla="*/ 50 w 142"/>
                  <a:gd name="T5" fmla="*/ 149 h 149"/>
                  <a:gd name="T6" fmla="*/ 61 w 142"/>
                  <a:gd name="T7" fmla="*/ 149 h 149"/>
                  <a:gd name="T8" fmla="*/ 73 w 142"/>
                  <a:gd name="T9" fmla="*/ 146 h 149"/>
                  <a:gd name="T10" fmla="*/ 80 w 142"/>
                  <a:gd name="T11" fmla="*/ 132 h 149"/>
                  <a:gd name="T12" fmla="*/ 86 w 142"/>
                  <a:gd name="T13" fmla="*/ 126 h 149"/>
                  <a:gd name="T14" fmla="*/ 90 w 142"/>
                  <a:gd name="T15" fmla="*/ 119 h 149"/>
                  <a:gd name="T16" fmla="*/ 105 w 142"/>
                  <a:gd name="T17" fmla="*/ 109 h 149"/>
                  <a:gd name="T18" fmla="*/ 102 w 142"/>
                  <a:gd name="T19" fmla="*/ 101 h 149"/>
                  <a:gd name="T20" fmla="*/ 128 w 142"/>
                  <a:gd name="T21" fmla="*/ 84 h 149"/>
                  <a:gd name="T22" fmla="*/ 130 w 142"/>
                  <a:gd name="T23" fmla="*/ 71 h 149"/>
                  <a:gd name="T24" fmla="*/ 140 w 142"/>
                  <a:gd name="T25" fmla="*/ 59 h 149"/>
                  <a:gd name="T26" fmla="*/ 136 w 142"/>
                  <a:gd name="T27" fmla="*/ 50 h 149"/>
                  <a:gd name="T28" fmla="*/ 140 w 142"/>
                  <a:gd name="T29" fmla="*/ 40 h 149"/>
                  <a:gd name="T30" fmla="*/ 142 w 142"/>
                  <a:gd name="T31" fmla="*/ 29 h 149"/>
                  <a:gd name="T32" fmla="*/ 138 w 142"/>
                  <a:gd name="T33" fmla="*/ 17 h 149"/>
                  <a:gd name="T34" fmla="*/ 128 w 142"/>
                  <a:gd name="T35" fmla="*/ 13 h 149"/>
                  <a:gd name="T36" fmla="*/ 125 w 142"/>
                  <a:gd name="T37" fmla="*/ 4 h 149"/>
                  <a:gd name="T38" fmla="*/ 119 w 142"/>
                  <a:gd name="T39" fmla="*/ 5 h 149"/>
                  <a:gd name="T40" fmla="*/ 115 w 142"/>
                  <a:gd name="T41" fmla="*/ 7 h 149"/>
                  <a:gd name="T42" fmla="*/ 107 w 142"/>
                  <a:gd name="T43" fmla="*/ 4 h 149"/>
                  <a:gd name="T44" fmla="*/ 84 w 142"/>
                  <a:gd name="T45" fmla="*/ 7 h 149"/>
                  <a:gd name="T46" fmla="*/ 77 w 142"/>
                  <a:gd name="T47" fmla="*/ 17 h 149"/>
                  <a:gd name="T48" fmla="*/ 77 w 142"/>
                  <a:gd name="T49" fmla="*/ 23 h 149"/>
                  <a:gd name="T50" fmla="*/ 79 w 142"/>
                  <a:gd name="T51" fmla="*/ 32 h 149"/>
                  <a:gd name="T52" fmla="*/ 79 w 142"/>
                  <a:gd name="T53" fmla="*/ 42 h 149"/>
                  <a:gd name="T54" fmla="*/ 88 w 142"/>
                  <a:gd name="T55" fmla="*/ 52 h 149"/>
                  <a:gd name="T56" fmla="*/ 96 w 142"/>
                  <a:gd name="T57" fmla="*/ 57 h 149"/>
                  <a:gd name="T58" fmla="*/ 104 w 142"/>
                  <a:gd name="T59" fmla="*/ 71 h 149"/>
                  <a:gd name="T60" fmla="*/ 94 w 142"/>
                  <a:gd name="T61" fmla="*/ 71 h 149"/>
                  <a:gd name="T62" fmla="*/ 86 w 142"/>
                  <a:gd name="T63" fmla="*/ 65 h 149"/>
                  <a:gd name="T64" fmla="*/ 77 w 142"/>
                  <a:gd name="T65" fmla="*/ 57 h 149"/>
                  <a:gd name="T66" fmla="*/ 73 w 142"/>
                  <a:gd name="T67" fmla="*/ 48 h 149"/>
                  <a:gd name="T68" fmla="*/ 65 w 142"/>
                  <a:gd name="T69" fmla="*/ 48 h 149"/>
                  <a:gd name="T70" fmla="*/ 54 w 142"/>
                  <a:gd name="T71" fmla="*/ 52 h 149"/>
                  <a:gd name="T72" fmla="*/ 46 w 142"/>
                  <a:gd name="T73" fmla="*/ 50 h 149"/>
                  <a:gd name="T74" fmla="*/ 46 w 142"/>
                  <a:gd name="T75" fmla="*/ 42 h 149"/>
                  <a:gd name="T76" fmla="*/ 42 w 142"/>
                  <a:gd name="T77" fmla="*/ 42 h 149"/>
                  <a:gd name="T78" fmla="*/ 36 w 142"/>
                  <a:gd name="T79" fmla="*/ 44 h 149"/>
                  <a:gd name="T80" fmla="*/ 34 w 142"/>
                  <a:gd name="T81" fmla="*/ 36 h 149"/>
                  <a:gd name="T82" fmla="*/ 31 w 142"/>
                  <a:gd name="T83" fmla="*/ 46 h 149"/>
                  <a:gd name="T84" fmla="*/ 29 w 142"/>
                  <a:gd name="T85" fmla="*/ 57 h 149"/>
                  <a:gd name="T86" fmla="*/ 29 w 142"/>
                  <a:gd name="T87" fmla="*/ 65 h 149"/>
                  <a:gd name="T88" fmla="*/ 2 w 142"/>
                  <a:gd name="T89" fmla="*/ 123 h 149"/>
                  <a:gd name="T90" fmla="*/ 9 w 142"/>
                  <a:gd name="T91" fmla="*/ 136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49"/>
                  <a:gd name="T140" fmla="*/ 142 w 142"/>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49">
                    <a:moveTo>
                      <a:pt x="17" y="146"/>
                    </a:moveTo>
                    <a:lnTo>
                      <a:pt x="31" y="146"/>
                    </a:lnTo>
                    <a:lnTo>
                      <a:pt x="33" y="144"/>
                    </a:lnTo>
                    <a:lnTo>
                      <a:pt x="36" y="146"/>
                    </a:lnTo>
                    <a:lnTo>
                      <a:pt x="38" y="149"/>
                    </a:lnTo>
                    <a:lnTo>
                      <a:pt x="40" y="149"/>
                    </a:lnTo>
                    <a:lnTo>
                      <a:pt x="42" y="149"/>
                    </a:lnTo>
                    <a:lnTo>
                      <a:pt x="46" y="149"/>
                    </a:lnTo>
                    <a:lnTo>
                      <a:pt x="50" y="149"/>
                    </a:lnTo>
                    <a:lnTo>
                      <a:pt x="52" y="149"/>
                    </a:lnTo>
                    <a:lnTo>
                      <a:pt x="56" y="149"/>
                    </a:lnTo>
                    <a:lnTo>
                      <a:pt x="61" y="149"/>
                    </a:lnTo>
                    <a:lnTo>
                      <a:pt x="65" y="147"/>
                    </a:lnTo>
                    <a:lnTo>
                      <a:pt x="69" y="146"/>
                    </a:lnTo>
                    <a:lnTo>
                      <a:pt x="73" y="146"/>
                    </a:lnTo>
                    <a:lnTo>
                      <a:pt x="77" y="144"/>
                    </a:lnTo>
                    <a:lnTo>
                      <a:pt x="79" y="138"/>
                    </a:lnTo>
                    <a:lnTo>
                      <a:pt x="80" y="132"/>
                    </a:lnTo>
                    <a:lnTo>
                      <a:pt x="80" y="130"/>
                    </a:lnTo>
                    <a:lnTo>
                      <a:pt x="82" y="128"/>
                    </a:lnTo>
                    <a:lnTo>
                      <a:pt x="86" y="126"/>
                    </a:lnTo>
                    <a:lnTo>
                      <a:pt x="86" y="123"/>
                    </a:lnTo>
                    <a:lnTo>
                      <a:pt x="88" y="121"/>
                    </a:lnTo>
                    <a:lnTo>
                      <a:pt x="90" y="119"/>
                    </a:lnTo>
                    <a:lnTo>
                      <a:pt x="94" y="117"/>
                    </a:lnTo>
                    <a:lnTo>
                      <a:pt x="96" y="115"/>
                    </a:lnTo>
                    <a:lnTo>
                      <a:pt x="105" y="109"/>
                    </a:lnTo>
                    <a:lnTo>
                      <a:pt x="105" y="105"/>
                    </a:lnTo>
                    <a:lnTo>
                      <a:pt x="102" y="101"/>
                    </a:lnTo>
                    <a:lnTo>
                      <a:pt x="130" y="92"/>
                    </a:lnTo>
                    <a:lnTo>
                      <a:pt x="130" y="90"/>
                    </a:lnTo>
                    <a:lnTo>
                      <a:pt x="128" y="84"/>
                    </a:lnTo>
                    <a:lnTo>
                      <a:pt x="130" y="80"/>
                    </a:lnTo>
                    <a:lnTo>
                      <a:pt x="130" y="76"/>
                    </a:lnTo>
                    <a:lnTo>
                      <a:pt x="130" y="71"/>
                    </a:lnTo>
                    <a:lnTo>
                      <a:pt x="132" y="67"/>
                    </a:lnTo>
                    <a:lnTo>
                      <a:pt x="138" y="63"/>
                    </a:lnTo>
                    <a:lnTo>
                      <a:pt x="140" y="59"/>
                    </a:lnTo>
                    <a:lnTo>
                      <a:pt x="138" y="57"/>
                    </a:lnTo>
                    <a:lnTo>
                      <a:pt x="136" y="55"/>
                    </a:lnTo>
                    <a:lnTo>
                      <a:pt x="136" y="50"/>
                    </a:lnTo>
                    <a:lnTo>
                      <a:pt x="136" y="46"/>
                    </a:lnTo>
                    <a:lnTo>
                      <a:pt x="138" y="42"/>
                    </a:lnTo>
                    <a:lnTo>
                      <a:pt x="140" y="40"/>
                    </a:lnTo>
                    <a:lnTo>
                      <a:pt x="142" y="36"/>
                    </a:lnTo>
                    <a:lnTo>
                      <a:pt x="142" y="32"/>
                    </a:lnTo>
                    <a:lnTo>
                      <a:pt x="142" y="29"/>
                    </a:lnTo>
                    <a:lnTo>
                      <a:pt x="140" y="23"/>
                    </a:lnTo>
                    <a:lnTo>
                      <a:pt x="138" y="21"/>
                    </a:lnTo>
                    <a:lnTo>
                      <a:pt x="138" y="17"/>
                    </a:lnTo>
                    <a:lnTo>
                      <a:pt x="134" y="17"/>
                    </a:lnTo>
                    <a:lnTo>
                      <a:pt x="130" y="15"/>
                    </a:lnTo>
                    <a:lnTo>
                      <a:pt x="128" y="13"/>
                    </a:lnTo>
                    <a:lnTo>
                      <a:pt x="125" y="11"/>
                    </a:lnTo>
                    <a:lnTo>
                      <a:pt x="125" y="7"/>
                    </a:lnTo>
                    <a:lnTo>
                      <a:pt x="125" y="4"/>
                    </a:lnTo>
                    <a:lnTo>
                      <a:pt x="123" y="4"/>
                    </a:lnTo>
                    <a:lnTo>
                      <a:pt x="119" y="4"/>
                    </a:lnTo>
                    <a:lnTo>
                      <a:pt x="119" y="5"/>
                    </a:lnTo>
                    <a:lnTo>
                      <a:pt x="117" y="7"/>
                    </a:lnTo>
                    <a:lnTo>
                      <a:pt x="115" y="7"/>
                    </a:lnTo>
                    <a:lnTo>
                      <a:pt x="111" y="7"/>
                    </a:lnTo>
                    <a:lnTo>
                      <a:pt x="109" y="5"/>
                    </a:lnTo>
                    <a:lnTo>
                      <a:pt x="107" y="4"/>
                    </a:lnTo>
                    <a:lnTo>
                      <a:pt x="105" y="0"/>
                    </a:lnTo>
                    <a:lnTo>
                      <a:pt x="86" y="5"/>
                    </a:lnTo>
                    <a:lnTo>
                      <a:pt x="84" y="7"/>
                    </a:lnTo>
                    <a:lnTo>
                      <a:pt x="79" y="13"/>
                    </a:lnTo>
                    <a:lnTo>
                      <a:pt x="79" y="15"/>
                    </a:lnTo>
                    <a:lnTo>
                      <a:pt x="77" y="17"/>
                    </a:lnTo>
                    <a:lnTo>
                      <a:pt x="75" y="17"/>
                    </a:lnTo>
                    <a:lnTo>
                      <a:pt x="75" y="21"/>
                    </a:lnTo>
                    <a:lnTo>
                      <a:pt x="77" y="23"/>
                    </a:lnTo>
                    <a:lnTo>
                      <a:pt x="77" y="25"/>
                    </a:lnTo>
                    <a:lnTo>
                      <a:pt x="77" y="27"/>
                    </a:lnTo>
                    <a:lnTo>
                      <a:pt x="79" y="32"/>
                    </a:lnTo>
                    <a:lnTo>
                      <a:pt x="80" y="36"/>
                    </a:lnTo>
                    <a:lnTo>
                      <a:pt x="79" y="40"/>
                    </a:lnTo>
                    <a:lnTo>
                      <a:pt x="79" y="42"/>
                    </a:lnTo>
                    <a:lnTo>
                      <a:pt x="80" y="46"/>
                    </a:lnTo>
                    <a:lnTo>
                      <a:pt x="84" y="50"/>
                    </a:lnTo>
                    <a:lnTo>
                      <a:pt x="88" y="52"/>
                    </a:lnTo>
                    <a:lnTo>
                      <a:pt x="92" y="53"/>
                    </a:lnTo>
                    <a:lnTo>
                      <a:pt x="94" y="57"/>
                    </a:lnTo>
                    <a:lnTo>
                      <a:pt x="96" y="57"/>
                    </a:lnTo>
                    <a:lnTo>
                      <a:pt x="100" y="55"/>
                    </a:lnTo>
                    <a:lnTo>
                      <a:pt x="104" y="55"/>
                    </a:lnTo>
                    <a:lnTo>
                      <a:pt x="104" y="71"/>
                    </a:lnTo>
                    <a:lnTo>
                      <a:pt x="98" y="69"/>
                    </a:lnTo>
                    <a:lnTo>
                      <a:pt x="96" y="69"/>
                    </a:lnTo>
                    <a:lnTo>
                      <a:pt x="94" y="71"/>
                    </a:lnTo>
                    <a:lnTo>
                      <a:pt x="90" y="73"/>
                    </a:lnTo>
                    <a:lnTo>
                      <a:pt x="86" y="69"/>
                    </a:lnTo>
                    <a:lnTo>
                      <a:pt x="86" y="65"/>
                    </a:lnTo>
                    <a:lnTo>
                      <a:pt x="86" y="61"/>
                    </a:lnTo>
                    <a:lnTo>
                      <a:pt x="80" y="59"/>
                    </a:lnTo>
                    <a:lnTo>
                      <a:pt x="77" y="57"/>
                    </a:lnTo>
                    <a:lnTo>
                      <a:pt x="75" y="53"/>
                    </a:lnTo>
                    <a:lnTo>
                      <a:pt x="73" y="52"/>
                    </a:lnTo>
                    <a:lnTo>
                      <a:pt x="73" y="48"/>
                    </a:lnTo>
                    <a:lnTo>
                      <a:pt x="69" y="48"/>
                    </a:lnTo>
                    <a:lnTo>
                      <a:pt x="67" y="46"/>
                    </a:lnTo>
                    <a:lnTo>
                      <a:pt x="65" y="48"/>
                    </a:lnTo>
                    <a:lnTo>
                      <a:pt x="63" y="52"/>
                    </a:lnTo>
                    <a:lnTo>
                      <a:pt x="59" y="52"/>
                    </a:lnTo>
                    <a:lnTo>
                      <a:pt x="54" y="52"/>
                    </a:lnTo>
                    <a:lnTo>
                      <a:pt x="50" y="52"/>
                    </a:lnTo>
                    <a:lnTo>
                      <a:pt x="46" y="50"/>
                    </a:lnTo>
                    <a:lnTo>
                      <a:pt x="46" y="48"/>
                    </a:lnTo>
                    <a:lnTo>
                      <a:pt x="46" y="44"/>
                    </a:lnTo>
                    <a:lnTo>
                      <a:pt x="46" y="42"/>
                    </a:lnTo>
                    <a:lnTo>
                      <a:pt x="44" y="42"/>
                    </a:lnTo>
                    <a:lnTo>
                      <a:pt x="42" y="42"/>
                    </a:lnTo>
                    <a:lnTo>
                      <a:pt x="40" y="44"/>
                    </a:lnTo>
                    <a:lnTo>
                      <a:pt x="38" y="44"/>
                    </a:lnTo>
                    <a:lnTo>
                      <a:pt x="36" y="44"/>
                    </a:lnTo>
                    <a:lnTo>
                      <a:pt x="36" y="42"/>
                    </a:lnTo>
                    <a:lnTo>
                      <a:pt x="36" y="38"/>
                    </a:lnTo>
                    <a:lnTo>
                      <a:pt x="34" y="36"/>
                    </a:lnTo>
                    <a:lnTo>
                      <a:pt x="29" y="36"/>
                    </a:lnTo>
                    <a:lnTo>
                      <a:pt x="29" y="40"/>
                    </a:lnTo>
                    <a:lnTo>
                      <a:pt x="31" y="46"/>
                    </a:lnTo>
                    <a:lnTo>
                      <a:pt x="29" y="50"/>
                    </a:lnTo>
                    <a:lnTo>
                      <a:pt x="29" y="53"/>
                    </a:lnTo>
                    <a:lnTo>
                      <a:pt x="29" y="57"/>
                    </a:lnTo>
                    <a:lnTo>
                      <a:pt x="29" y="59"/>
                    </a:lnTo>
                    <a:lnTo>
                      <a:pt x="29" y="63"/>
                    </a:lnTo>
                    <a:lnTo>
                      <a:pt x="29" y="65"/>
                    </a:lnTo>
                    <a:lnTo>
                      <a:pt x="2" y="65"/>
                    </a:lnTo>
                    <a:lnTo>
                      <a:pt x="0" y="121"/>
                    </a:lnTo>
                    <a:lnTo>
                      <a:pt x="2" y="123"/>
                    </a:lnTo>
                    <a:lnTo>
                      <a:pt x="4" y="126"/>
                    </a:lnTo>
                    <a:lnTo>
                      <a:pt x="6" y="132"/>
                    </a:lnTo>
                    <a:lnTo>
                      <a:pt x="9" y="136"/>
                    </a:lnTo>
                    <a:lnTo>
                      <a:pt x="13" y="144"/>
                    </a:lnTo>
                    <a:lnTo>
                      <a:pt x="17" y="146"/>
                    </a:lnTo>
                    <a:close/>
                  </a:path>
                </a:pathLst>
              </a:custGeom>
              <a:solidFill>
                <a:srgbClr val="C0C0C0"/>
              </a:solidFill>
              <a:ln w="4826">
                <a:solidFill>
                  <a:srgbClr val="B9B9B9"/>
                </a:solidFill>
                <a:round/>
                <a:headEnd/>
                <a:tailEnd/>
              </a:ln>
            </p:spPr>
            <p:txBody>
              <a:bodyPr/>
              <a:lstStyle/>
              <a:p>
                <a:endParaRPr lang="nb-NO"/>
              </a:p>
            </p:txBody>
          </p:sp>
          <p:sp>
            <p:nvSpPr>
              <p:cNvPr id="9328" name="Freeform 1041"/>
              <p:cNvSpPr>
                <a:spLocks noEditPoints="1"/>
              </p:cNvSpPr>
              <p:nvPr/>
            </p:nvSpPr>
            <p:spPr bwMode="gray">
              <a:xfrm>
                <a:off x="2873" y="2718"/>
                <a:ext cx="250" cy="292"/>
              </a:xfrm>
              <a:custGeom>
                <a:avLst/>
                <a:gdLst>
                  <a:gd name="T0" fmla="*/ 94 w 250"/>
                  <a:gd name="T1" fmla="*/ 4 h 292"/>
                  <a:gd name="T2" fmla="*/ 115 w 250"/>
                  <a:gd name="T3" fmla="*/ 10 h 292"/>
                  <a:gd name="T4" fmla="*/ 138 w 250"/>
                  <a:gd name="T5" fmla="*/ 13 h 292"/>
                  <a:gd name="T6" fmla="*/ 152 w 250"/>
                  <a:gd name="T7" fmla="*/ 10 h 292"/>
                  <a:gd name="T8" fmla="*/ 163 w 250"/>
                  <a:gd name="T9" fmla="*/ 6 h 292"/>
                  <a:gd name="T10" fmla="*/ 184 w 250"/>
                  <a:gd name="T11" fmla="*/ 2 h 292"/>
                  <a:gd name="T12" fmla="*/ 198 w 250"/>
                  <a:gd name="T13" fmla="*/ 11 h 292"/>
                  <a:gd name="T14" fmla="*/ 213 w 250"/>
                  <a:gd name="T15" fmla="*/ 13 h 292"/>
                  <a:gd name="T16" fmla="*/ 223 w 250"/>
                  <a:gd name="T17" fmla="*/ 11 h 292"/>
                  <a:gd name="T18" fmla="*/ 236 w 250"/>
                  <a:gd name="T19" fmla="*/ 27 h 292"/>
                  <a:gd name="T20" fmla="*/ 250 w 250"/>
                  <a:gd name="T21" fmla="*/ 36 h 292"/>
                  <a:gd name="T22" fmla="*/ 242 w 250"/>
                  <a:gd name="T23" fmla="*/ 56 h 292"/>
                  <a:gd name="T24" fmla="*/ 240 w 250"/>
                  <a:gd name="T25" fmla="*/ 67 h 292"/>
                  <a:gd name="T26" fmla="*/ 232 w 250"/>
                  <a:gd name="T27" fmla="*/ 77 h 292"/>
                  <a:gd name="T28" fmla="*/ 221 w 250"/>
                  <a:gd name="T29" fmla="*/ 100 h 292"/>
                  <a:gd name="T30" fmla="*/ 211 w 250"/>
                  <a:gd name="T31" fmla="*/ 106 h 292"/>
                  <a:gd name="T32" fmla="*/ 219 w 250"/>
                  <a:gd name="T33" fmla="*/ 104 h 292"/>
                  <a:gd name="T34" fmla="*/ 217 w 250"/>
                  <a:gd name="T35" fmla="*/ 115 h 292"/>
                  <a:gd name="T36" fmla="*/ 211 w 250"/>
                  <a:gd name="T37" fmla="*/ 117 h 292"/>
                  <a:gd name="T38" fmla="*/ 209 w 250"/>
                  <a:gd name="T39" fmla="*/ 130 h 292"/>
                  <a:gd name="T40" fmla="*/ 217 w 250"/>
                  <a:gd name="T41" fmla="*/ 136 h 292"/>
                  <a:gd name="T42" fmla="*/ 213 w 250"/>
                  <a:gd name="T43" fmla="*/ 148 h 292"/>
                  <a:gd name="T44" fmla="*/ 215 w 250"/>
                  <a:gd name="T45" fmla="*/ 159 h 292"/>
                  <a:gd name="T46" fmla="*/ 213 w 250"/>
                  <a:gd name="T47" fmla="*/ 180 h 292"/>
                  <a:gd name="T48" fmla="*/ 231 w 250"/>
                  <a:gd name="T49" fmla="*/ 211 h 292"/>
                  <a:gd name="T50" fmla="*/ 206 w 250"/>
                  <a:gd name="T51" fmla="*/ 228 h 292"/>
                  <a:gd name="T52" fmla="*/ 200 w 250"/>
                  <a:gd name="T53" fmla="*/ 236 h 292"/>
                  <a:gd name="T54" fmla="*/ 204 w 250"/>
                  <a:gd name="T55" fmla="*/ 246 h 292"/>
                  <a:gd name="T56" fmla="*/ 207 w 250"/>
                  <a:gd name="T57" fmla="*/ 265 h 292"/>
                  <a:gd name="T58" fmla="*/ 223 w 250"/>
                  <a:gd name="T59" fmla="*/ 276 h 292"/>
                  <a:gd name="T60" fmla="*/ 223 w 250"/>
                  <a:gd name="T61" fmla="*/ 288 h 292"/>
                  <a:gd name="T62" fmla="*/ 213 w 250"/>
                  <a:gd name="T63" fmla="*/ 280 h 292"/>
                  <a:gd name="T64" fmla="*/ 200 w 250"/>
                  <a:gd name="T65" fmla="*/ 267 h 292"/>
                  <a:gd name="T66" fmla="*/ 186 w 250"/>
                  <a:gd name="T67" fmla="*/ 271 h 292"/>
                  <a:gd name="T68" fmla="*/ 173 w 250"/>
                  <a:gd name="T69" fmla="*/ 263 h 292"/>
                  <a:gd name="T70" fmla="*/ 167 w 250"/>
                  <a:gd name="T71" fmla="*/ 263 h 292"/>
                  <a:gd name="T72" fmla="*/ 161 w 250"/>
                  <a:gd name="T73" fmla="*/ 255 h 292"/>
                  <a:gd name="T74" fmla="*/ 140 w 250"/>
                  <a:gd name="T75" fmla="*/ 257 h 292"/>
                  <a:gd name="T76" fmla="*/ 133 w 250"/>
                  <a:gd name="T77" fmla="*/ 244 h 292"/>
                  <a:gd name="T78" fmla="*/ 131 w 250"/>
                  <a:gd name="T79" fmla="*/ 226 h 292"/>
                  <a:gd name="T80" fmla="*/ 125 w 250"/>
                  <a:gd name="T81" fmla="*/ 207 h 292"/>
                  <a:gd name="T82" fmla="*/ 112 w 250"/>
                  <a:gd name="T83" fmla="*/ 194 h 292"/>
                  <a:gd name="T84" fmla="*/ 100 w 250"/>
                  <a:gd name="T85" fmla="*/ 203 h 292"/>
                  <a:gd name="T86" fmla="*/ 83 w 250"/>
                  <a:gd name="T87" fmla="*/ 209 h 292"/>
                  <a:gd name="T88" fmla="*/ 73 w 250"/>
                  <a:gd name="T89" fmla="*/ 190 h 292"/>
                  <a:gd name="T90" fmla="*/ 46 w 250"/>
                  <a:gd name="T91" fmla="*/ 175 h 292"/>
                  <a:gd name="T92" fmla="*/ 12 w 250"/>
                  <a:gd name="T93" fmla="*/ 182 h 292"/>
                  <a:gd name="T94" fmla="*/ 0 w 250"/>
                  <a:gd name="T95" fmla="*/ 169 h 292"/>
                  <a:gd name="T96" fmla="*/ 14 w 250"/>
                  <a:gd name="T97" fmla="*/ 155 h 292"/>
                  <a:gd name="T98" fmla="*/ 27 w 250"/>
                  <a:gd name="T99" fmla="*/ 152 h 292"/>
                  <a:gd name="T100" fmla="*/ 37 w 250"/>
                  <a:gd name="T101" fmla="*/ 146 h 292"/>
                  <a:gd name="T102" fmla="*/ 50 w 250"/>
                  <a:gd name="T103" fmla="*/ 153 h 292"/>
                  <a:gd name="T104" fmla="*/ 60 w 250"/>
                  <a:gd name="T105" fmla="*/ 140 h 292"/>
                  <a:gd name="T106" fmla="*/ 64 w 250"/>
                  <a:gd name="T107" fmla="*/ 123 h 292"/>
                  <a:gd name="T108" fmla="*/ 71 w 250"/>
                  <a:gd name="T109" fmla="*/ 102 h 292"/>
                  <a:gd name="T110" fmla="*/ 77 w 250"/>
                  <a:gd name="T111" fmla="*/ 69 h 292"/>
                  <a:gd name="T112" fmla="*/ 83 w 250"/>
                  <a:gd name="T113" fmla="*/ 44 h 292"/>
                  <a:gd name="T114" fmla="*/ 217 w 250"/>
                  <a:gd name="T115" fmla="*/ 125 h 2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292"/>
                  <a:gd name="T176" fmla="*/ 250 w 250"/>
                  <a:gd name="T177" fmla="*/ 292 h 2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292">
                    <a:moveTo>
                      <a:pt x="85" y="29"/>
                    </a:moveTo>
                    <a:lnTo>
                      <a:pt x="85" y="15"/>
                    </a:lnTo>
                    <a:lnTo>
                      <a:pt x="88" y="15"/>
                    </a:lnTo>
                    <a:lnTo>
                      <a:pt x="92" y="10"/>
                    </a:lnTo>
                    <a:lnTo>
                      <a:pt x="94" y="4"/>
                    </a:lnTo>
                    <a:lnTo>
                      <a:pt x="96" y="2"/>
                    </a:lnTo>
                    <a:lnTo>
                      <a:pt x="102" y="2"/>
                    </a:lnTo>
                    <a:lnTo>
                      <a:pt x="106" y="4"/>
                    </a:lnTo>
                    <a:lnTo>
                      <a:pt x="112" y="8"/>
                    </a:lnTo>
                    <a:lnTo>
                      <a:pt x="115" y="10"/>
                    </a:lnTo>
                    <a:lnTo>
                      <a:pt x="119" y="11"/>
                    </a:lnTo>
                    <a:lnTo>
                      <a:pt x="125" y="11"/>
                    </a:lnTo>
                    <a:lnTo>
                      <a:pt x="129" y="11"/>
                    </a:lnTo>
                    <a:lnTo>
                      <a:pt x="133" y="13"/>
                    </a:lnTo>
                    <a:lnTo>
                      <a:pt x="138" y="13"/>
                    </a:lnTo>
                    <a:lnTo>
                      <a:pt x="140" y="15"/>
                    </a:lnTo>
                    <a:lnTo>
                      <a:pt x="140" y="11"/>
                    </a:lnTo>
                    <a:lnTo>
                      <a:pt x="144" y="8"/>
                    </a:lnTo>
                    <a:lnTo>
                      <a:pt x="148" y="10"/>
                    </a:lnTo>
                    <a:lnTo>
                      <a:pt x="152" y="10"/>
                    </a:lnTo>
                    <a:lnTo>
                      <a:pt x="158" y="10"/>
                    </a:lnTo>
                    <a:lnTo>
                      <a:pt x="160" y="10"/>
                    </a:lnTo>
                    <a:lnTo>
                      <a:pt x="158" y="6"/>
                    </a:lnTo>
                    <a:lnTo>
                      <a:pt x="161" y="4"/>
                    </a:lnTo>
                    <a:lnTo>
                      <a:pt x="163" y="6"/>
                    </a:lnTo>
                    <a:lnTo>
                      <a:pt x="165" y="6"/>
                    </a:lnTo>
                    <a:lnTo>
                      <a:pt x="169" y="2"/>
                    </a:lnTo>
                    <a:lnTo>
                      <a:pt x="173" y="0"/>
                    </a:lnTo>
                    <a:lnTo>
                      <a:pt x="183" y="0"/>
                    </a:lnTo>
                    <a:lnTo>
                      <a:pt x="184" y="2"/>
                    </a:lnTo>
                    <a:lnTo>
                      <a:pt x="186" y="2"/>
                    </a:lnTo>
                    <a:lnTo>
                      <a:pt x="190" y="2"/>
                    </a:lnTo>
                    <a:lnTo>
                      <a:pt x="194" y="2"/>
                    </a:lnTo>
                    <a:lnTo>
                      <a:pt x="198" y="8"/>
                    </a:lnTo>
                    <a:lnTo>
                      <a:pt x="198" y="11"/>
                    </a:lnTo>
                    <a:lnTo>
                      <a:pt x="200" y="13"/>
                    </a:lnTo>
                    <a:lnTo>
                      <a:pt x="204" y="15"/>
                    </a:lnTo>
                    <a:lnTo>
                      <a:pt x="206" y="11"/>
                    </a:lnTo>
                    <a:lnTo>
                      <a:pt x="207" y="11"/>
                    </a:lnTo>
                    <a:lnTo>
                      <a:pt x="213" y="13"/>
                    </a:lnTo>
                    <a:lnTo>
                      <a:pt x="215" y="15"/>
                    </a:lnTo>
                    <a:lnTo>
                      <a:pt x="217" y="11"/>
                    </a:lnTo>
                    <a:lnTo>
                      <a:pt x="219" y="11"/>
                    </a:lnTo>
                    <a:lnTo>
                      <a:pt x="221" y="11"/>
                    </a:lnTo>
                    <a:lnTo>
                      <a:pt x="223" y="11"/>
                    </a:lnTo>
                    <a:lnTo>
                      <a:pt x="225" y="13"/>
                    </a:lnTo>
                    <a:lnTo>
                      <a:pt x="227" y="19"/>
                    </a:lnTo>
                    <a:lnTo>
                      <a:pt x="229" y="23"/>
                    </a:lnTo>
                    <a:lnTo>
                      <a:pt x="232" y="25"/>
                    </a:lnTo>
                    <a:lnTo>
                      <a:pt x="236" y="27"/>
                    </a:lnTo>
                    <a:lnTo>
                      <a:pt x="240" y="27"/>
                    </a:lnTo>
                    <a:lnTo>
                      <a:pt x="242" y="27"/>
                    </a:lnTo>
                    <a:lnTo>
                      <a:pt x="248" y="31"/>
                    </a:lnTo>
                    <a:lnTo>
                      <a:pt x="250" y="33"/>
                    </a:lnTo>
                    <a:lnTo>
                      <a:pt x="250" y="36"/>
                    </a:lnTo>
                    <a:lnTo>
                      <a:pt x="246" y="42"/>
                    </a:lnTo>
                    <a:lnTo>
                      <a:pt x="244" y="44"/>
                    </a:lnTo>
                    <a:lnTo>
                      <a:pt x="246" y="46"/>
                    </a:lnTo>
                    <a:lnTo>
                      <a:pt x="242" y="50"/>
                    </a:lnTo>
                    <a:lnTo>
                      <a:pt x="242" y="56"/>
                    </a:lnTo>
                    <a:lnTo>
                      <a:pt x="242" y="58"/>
                    </a:lnTo>
                    <a:lnTo>
                      <a:pt x="244" y="59"/>
                    </a:lnTo>
                    <a:lnTo>
                      <a:pt x="244" y="63"/>
                    </a:lnTo>
                    <a:lnTo>
                      <a:pt x="240" y="69"/>
                    </a:lnTo>
                    <a:lnTo>
                      <a:pt x="240" y="67"/>
                    </a:lnTo>
                    <a:lnTo>
                      <a:pt x="242" y="63"/>
                    </a:lnTo>
                    <a:lnTo>
                      <a:pt x="236" y="67"/>
                    </a:lnTo>
                    <a:lnTo>
                      <a:pt x="232" y="71"/>
                    </a:lnTo>
                    <a:lnTo>
                      <a:pt x="232" y="73"/>
                    </a:lnTo>
                    <a:lnTo>
                      <a:pt x="232" y="77"/>
                    </a:lnTo>
                    <a:lnTo>
                      <a:pt x="227" y="79"/>
                    </a:lnTo>
                    <a:lnTo>
                      <a:pt x="225" y="82"/>
                    </a:lnTo>
                    <a:lnTo>
                      <a:pt x="223" y="86"/>
                    </a:lnTo>
                    <a:lnTo>
                      <a:pt x="223" y="92"/>
                    </a:lnTo>
                    <a:lnTo>
                      <a:pt x="221" y="100"/>
                    </a:lnTo>
                    <a:lnTo>
                      <a:pt x="219" y="98"/>
                    </a:lnTo>
                    <a:lnTo>
                      <a:pt x="217" y="98"/>
                    </a:lnTo>
                    <a:lnTo>
                      <a:pt x="213" y="100"/>
                    </a:lnTo>
                    <a:lnTo>
                      <a:pt x="211" y="104"/>
                    </a:lnTo>
                    <a:lnTo>
                      <a:pt x="211" y="106"/>
                    </a:lnTo>
                    <a:lnTo>
                      <a:pt x="213" y="107"/>
                    </a:lnTo>
                    <a:lnTo>
                      <a:pt x="217" y="107"/>
                    </a:lnTo>
                    <a:lnTo>
                      <a:pt x="217" y="106"/>
                    </a:lnTo>
                    <a:lnTo>
                      <a:pt x="219" y="104"/>
                    </a:lnTo>
                    <a:lnTo>
                      <a:pt x="219" y="106"/>
                    </a:lnTo>
                    <a:lnTo>
                      <a:pt x="217" y="107"/>
                    </a:lnTo>
                    <a:lnTo>
                      <a:pt x="215" y="111"/>
                    </a:lnTo>
                    <a:lnTo>
                      <a:pt x="215" y="113"/>
                    </a:lnTo>
                    <a:lnTo>
                      <a:pt x="217" y="115"/>
                    </a:lnTo>
                    <a:lnTo>
                      <a:pt x="217" y="119"/>
                    </a:lnTo>
                    <a:lnTo>
                      <a:pt x="217" y="123"/>
                    </a:lnTo>
                    <a:lnTo>
                      <a:pt x="213" y="119"/>
                    </a:lnTo>
                    <a:lnTo>
                      <a:pt x="211" y="117"/>
                    </a:lnTo>
                    <a:lnTo>
                      <a:pt x="209" y="121"/>
                    </a:lnTo>
                    <a:lnTo>
                      <a:pt x="207" y="125"/>
                    </a:lnTo>
                    <a:lnTo>
                      <a:pt x="207" y="127"/>
                    </a:lnTo>
                    <a:lnTo>
                      <a:pt x="207" y="129"/>
                    </a:lnTo>
                    <a:lnTo>
                      <a:pt x="209" y="130"/>
                    </a:lnTo>
                    <a:lnTo>
                      <a:pt x="211" y="130"/>
                    </a:lnTo>
                    <a:lnTo>
                      <a:pt x="211" y="132"/>
                    </a:lnTo>
                    <a:lnTo>
                      <a:pt x="213" y="136"/>
                    </a:lnTo>
                    <a:lnTo>
                      <a:pt x="217" y="136"/>
                    </a:lnTo>
                    <a:lnTo>
                      <a:pt x="219" y="142"/>
                    </a:lnTo>
                    <a:lnTo>
                      <a:pt x="219" y="144"/>
                    </a:lnTo>
                    <a:lnTo>
                      <a:pt x="217" y="144"/>
                    </a:lnTo>
                    <a:lnTo>
                      <a:pt x="215" y="144"/>
                    </a:lnTo>
                    <a:lnTo>
                      <a:pt x="213" y="148"/>
                    </a:lnTo>
                    <a:lnTo>
                      <a:pt x="211" y="153"/>
                    </a:lnTo>
                    <a:lnTo>
                      <a:pt x="211" y="155"/>
                    </a:lnTo>
                    <a:lnTo>
                      <a:pt x="211" y="157"/>
                    </a:lnTo>
                    <a:lnTo>
                      <a:pt x="213" y="159"/>
                    </a:lnTo>
                    <a:lnTo>
                      <a:pt x="215" y="159"/>
                    </a:lnTo>
                    <a:lnTo>
                      <a:pt x="213" y="163"/>
                    </a:lnTo>
                    <a:lnTo>
                      <a:pt x="213" y="167"/>
                    </a:lnTo>
                    <a:lnTo>
                      <a:pt x="217" y="171"/>
                    </a:lnTo>
                    <a:lnTo>
                      <a:pt x="215" y="177"/>
                    </a:lnTo>
                    <a:lnTo>
                      <a:pt x="213" y="180"/>
                    </a:lnTo>
                    <a:lnTo>
                      <a:pt x="215" y="188"/>
                    </a:lnTo>
                    <a:lnTo>
                      <a:pt x="219" y="198"/>
                    </a:lnTo>
                    <a:lnTo>
                      <a:pt x="231" y="205"/>
                    </a:lnTo>
                    <a:lnTo>
                      <a:pt x="231" y="209"/>
                    </a:lnTo>
                    <a:lnTo>
                      <a:pt x="231" y="211"/>
                    </a:lnTo>
                    <a:lnTo>
                      <a:pt x="232" y="215"/>
                    </a:lnTo>
                    <a:lnTo>
                      <a:pt x="232" y="219"/>
                    </a:lnTo>
                    <a:lnTo>
                      <a:pt x="213" y="224"/>
                    </a:lnTo>
                    <a:lnTo>
                      <a:pt x="206" y="232"/>
                    </a:lnTo>
                    <a:lnTo>
                      <a:pt x="206" y="228"/>
                    </a:lnTo>
                    <a:lnTo>
                      <a:pt x="207" y="226"/>
                    </a:lnTo>
                    <a:lnTo>
                      <a:pt x="202" y="230"/>
                    </a:lnTo>
                    <a:lnTo>
                      <a:pt x="198" y="232"/>
                    </a:lnTo>
                    <a:lnTo>
                      <a:pt x="200" y="234"/>
                    </a:lnTo>
                    <a:lnTo>
                      <a:pt x="200" y="236"/>
                    </a:lnTo>
                    <a:lnTo>
                      <a:pt x="202" y="236"/>
                    </a:lnTo>
                    <a:lnTo>
                      <a:pt x="202" y="240"/>
                    </a:lnTo>
                    <a:lnTo>
                      <a:pt x="204" y="242"/>
                    </a:lnTo>
                    <a:lnTo>
                      <a:pt x="204" y="244"/>
                    </a:lnTo>
                    <a:lnTo>
                      <a:pt x="204" y="246"/>
                    </a:lnTo>
                    <a:lnTo>
                      <a:pt x="206" y="251"/>
                    </a:lnTo>
                    <a:lnTo>
                      <a:pt x="207" y="255"/>
                    </a:lnTo>
                    <a:lnTo>
                      <a:pt x="206" y="259"/>
                    </a:lnTo>
                    <a:lnTo>
                      <a:pt x="206" y="261"/>
                    </a:lnTo>
                    <a:lnTo>
                      <a:pt x="207" y="265"/>
                    </a:lnTo>
                    <a:lnTo>
                      <a:pt x="211" y="269"/>
                    </a:lnTo>
                    <a:lnTo>
                      <a:pt x="215" y="271"/>
                    </a:lnTo>
                    <a:lnTo>
                      <a:pt x="219" y="272"/>
                    </a:lnTo>
                    <a:lnTo>
                      <a:pt x="221" y="276"/>
                    </a:lnTo>
                    <a:lnTo>
                      <a:pt x="223" y="276"/>
                    </a:lnTo>
                    <a:lnTo>
                      <a:pt x="227" y="274"/>
                    </a:lnTo>
                    <a:lnTo>
                      <a:pt x="231" y="274"/>
                    </a:lnTo>
                    <a:lnTo>
                      <a:pt x="231" y="290"/>
                    </a:lnTo>
                    <a:lnTo>
                      <a:pt x="225" y="288"/>
                    </a:lnTo>
                    <a:lnTo>
                      <a:pt x="223" y="288"/>
                    </a:lnTo>
                    <a:lnTo>
                      <a:pt x="221" y="290"/>
                    </a:lnTo>
                    <a:lnTo>
                      <a:pt x="217" y="292"/>
                    </a:lnTo>
                    <a:lnTo>
                      <a:pt x="213" y="288"/>
                    </a:lnTo>
                    <a:lnTo>
                      <a:pt x="213" y="284"/>
                    </a:lnTo>
                    <a:lnTo>
                      <a:pt x="213" y="280"/>
                    </a:lnTo>
                    <a:lnTo>
                      <a:pt x="207" y="278"/>
                    </a:lnTo>
                    <a:lnTo>
                      <a:pt x="204" y="276"/>
                    </a:lnTo>
                    <a:lnTo>
                      <a:pt x="202" y="272"/>
                    </a:lnTo>
                    <a:lnTo>
                      <a:pt x="200" y="271"/>
                    </a:lnTo>
                    <a:lnTo>
                      <a:pt x="200" y="267"/>
                    </a:lnTo>
                    <a:lnTo>
                      <a:pt x="196" y="267"/>
                    </a:lnTo>
                    <a:lnTo>
                      <a:pt x="194" y="265"/>
                    </a:lnTo>
                    <a:lnTo>
                      <a:pt x="192" y="267"/>
                    </a:lnTo>
                    <a:lnTo>
                      <a:pt x="190" y="271"/>
                    </a:lnTo>
                    <a:lnTo>
                      <a:pt x="186" y="271"/>
                    </a:lnTo>
                    <a:lnTo>
                      <a:pt x="177" y="271"/>
                    </a:lnTo>
                    <a:lnTo>
                      <a:pt x="173" y="269"/>
                    </a:lnTo>
                    <a:lnTo>
                      <a:pt x="173" y="267"/>
                    </a:lnTo>
                    <a:lnTo>
                      <a:pt x="173" y="263"/>
                    </a:lnTo>
                    <a:lnTo>
                      <a:pt x="173" y="261"/>
                    </a:lnTo>
                    <a:lnTo>
                      <a:pt x="171" y="261"/>
                    </a:lnTo>
                    <a:lnTo>
                      <a:pt x="169" y="261"/>
                    </a:lnTo>
                    <a:lnTo>
                      <a:pt x="167" y="263"/>
                    </a:lnTo>
                    <a:lnTo>
                      <a:pt x="165" y="263"/>
                    </a:lnTo>
                    <a:lnTo>
                      <a:pt x="163" y="263"/>
                    </a:lnTo>
                    <a:lnTo>
                      <a:pt x="163" y="261"/>
                    </a:lnTo>
                    <a:lnTo>
                      <a:pt x="163" y="257"/>
                    </a:lnTo>
                    <a:lnTo>
                      <a:pt x="161" y="255"/>
                    </a:lnTo>
                    <a:lnTo>
                      <a:pt x="156" y="255"/>
                    </a:lnTo>
                    <a:lnTo>
                      <a:pt x="152" y="255"/>
                    </a:lnTo>
                    <a:lnTo>
                      <a:pt x="146" y="255"/>
                    </a:lnTo>
                    <a:lnTo>
                      <a:pt x="144" y="255"/>
                    </a:lnTo>
                    <a:lnTo>
                      <a:pt x="140" y="257"/>
                    </a:lnTo>
                    <a:lnTo>
                      <a:pt x="138" y="259"/>
                    </a:lnTo>
                    <a:lnTo>
                      <a:pt x="135" y="257"/>
                    </a:lnTo>
                    <a:lnTo>
                      <a:pt x="133" y="253"/>
                    </a:lnTo>
                    <a:lnTo>
                      <a:pt x="133" y="248"/>
                    </a:lnTo>
                    <a:lnTo>
                      <a:pt x="133" y="244"/>
                    </a:lnTo>
                    <a:lnTo>
                      <a:pt x="133" y="240"/>
                    </a:lnTo>
                    <a:lnTo>
                      <a:pt x="135" y="236"/>
                    </a:lnTo>
                    <a:lnTo>
                      <a:pt x="133" y="234"/>
                    </a:lnTo>
                    <a:lnTo>
                      <a:pt x="131" y="230"/>
                    </a:lnTo>
                    <a:lnTo>
                      <a:pt x="131" y="226"/>
                    </a:lnTo>
                    <a:lnTo>
                      <a:pt x="129" y="223"/>
                    </a:lnTo>
                    <a:lnTo>
                      <a:pt x="127" y="217"/>
                    </a:lnTo>
                    <a:lnTo>
                      <a:pt x="129" y="213"/>
                    </a:lnTo>
                    <a:lnTo>
                      <a:pt x="127" y="209"/>
                    </a:lnTo>
                    <a:lnTo>
                      <a:pt x="125" y="207"/>
                    </a:lnTo>
                    <a:lnTo>
                      <a:pt x="125" y="201"/>
                    </a:lnTo>
                    <a:lnTo>
                      <a:pt x="119" y="198"/>
                    </a:lnTo>
                    <a:lnTo>
                      <a:pt x="113" y="198"/>
                    </a:lnTo>
                    <a:lnTo>
                      <a:pt x="113" y="194"/>
                    </a:lnTo>
                    <a:lnTo>
                      <a:pt x="112" y="194"/>
                    </a:lnTo>
                    <a:lnTo>
                      <a:pt x="106" y="194"/>
                    </a:lnTo>
                    <a:lnTo>
                      <a:pt x="102" y="194"/>
                    </a:lnTo>
                    <a:lnTo>
                      <a:pt x="98" y="194"/>
                    </a:lnTo>
                    <a:lnTo>
                      <a:pt x="98" y="200"/>
                    </a:lnTo>
                    <a:lnTo>
                      <a:pt x="100" y="203"/>
                    </a:lnTo>
                    <a:lnTo>
                      <a:pt x="98" y="205"/>
                    </a:lnTo>
                    <a:lnTo>
                      <a:pt x="94" y="205"/>
                    </a:lnTo>
                    <a:lnTo>
                      <a:pt x="92" y="207"/>
                    </a:lnTo>
                    <a:lnTo>
                      <a:pt x="88" y="209"/>
                    </a:lnTo>
                    <a:lnTo>
                      <a:pt x="83" y="209"/>
                    </a:lnTo>
                    <a:lnTo>
                      <a:pt x="79" y="207"/>
                    </a:lnTo>
                    <a:lnTo>
                      <a:pt x="77" y="203"/>
                    </a:lnTo>
                    <a:lnTo>
                      <a:pt x="75" y="200"/>
                    </a:lnTo>
                    <a:lnTo>
                      <a:pt x="75" y="194"/>
                    </a:lnTo>
                    <a:lnTo>
                      <a:pt x="73" y="190"/>
                    </a:lnTo>
                    <a:lnTo>
                      <a:pt x="73" y="186"/>
                    </a:lnTo>
                    <a:lnTo>
                      <a:pt x="73" y="182"/>
                    </a:lnTo>
                    <a:lnTo>
                      <a:pt x="71" y="178"/>
                    </a:lnTo>
                    <a:lnTo>
                      <a:pt x="71" y="175"/>
                    </a:lnTo>
                    <a:lnTo>
                      <a:pt x="46" y="175"/>
                    </a:lnTo>
                    <a:lnTo>
                      <a:pt x="41" y="175"/>
                    </a:lnTo>
                    <a:lnTo>
                      <a:pt x="29" y="175"/>
                    </a:lnTo>
                    <a:lnTo>
                      <a:pt x="21" y="175"/>
                    </a:lnTo>
                    <a:lnTo>
                      <a:pt x="17" y="178"/>
                    </a:lnTo>
                    <a:lnTo>
                      <a:pt x="12" y="182"/>
                    </a:lnTo>
                    <a:lnTo>
                      <a:pt x="8" y="184"/>
                    </a:lnTo>
                    <a:lnTo>
                      <a:pt x="6" y="184"/>
                    </a:lnTo>
                    <a:lnTo>
                      <a:pt x="4" y="177"/>
                    </a:lnTo>
                    <a:lnTo>
                      <a:pt x="0" y="171"/>
                    </a:lnTo>
                    <a:lnTo>
                      <a:pt x="0" y="169"/>
                    </a:lnTo>
                    <a:lnTo>
                      <a:pt x="2" y="169"/>
                    </a:lnTo>
                    <a:lnTo>
                      <a:pt x="12" y="163"/>
                    </a:lnTo>
                    <a:lnTo>
                      <a:pt x="10" y="163"/>
                    </a:lnTo>
                    <a:lnTo>
                      <a:pt x="12" y="159"/>
                    </a:lnTo>
                    <a:lnTo>
                      <a:pt x="14" y="155"/>
                    </a:lnTo>
                    <a:lnTo>
                      <a:pt x="16" y="153"/>
                    </a:lnTo>
                    <a:lnTo>
                      <a:pt x="17" y="153"/>
                    </a:lnTo>
                    <a:lnTo>
                      <a:pt x="19" y="152"/>
                    </a:lnTo>
                    <a:lnTo>
                      <a:pt x="23" y="152"/>
                    </a:lnTo>
                    <a:lnTo>
                      <a:pt x="27" y="152"/>
                    </a:lnTo>
                    <a:lnTo>
                      <a:pt x="29" y="150"/>
                    </a:lnTo>
                    <a:lnTo>
                      <a:pt x="29" y="146"/>
                    </a:lnTo>
                    <a:lnTo>
                      <a:pt x="33" y="148"/>
                    </a:lnTo>
                    <a:lnTo>
                      <a:pt x="37" y="146"/>
                    </a:lnTo>
                    <a:lnTo>
                      <a:pt x="39" y="146"/>
                    </a:lnTo>
                    <a:lnTo>
                      <a:pt x="39" y="153"/>
                    </a:lnTo>
                    <a:lnTo>
                      <a:pt x="41" y="153"/>
                    </a:lnTo>
                    <a:lnTo>
                      <a:pt x="46" y="153"/>
                    </a:lnTo>
                    <a:lnTo>
                      <a:pt x="50" y="153"/>
                    </a:lnTo>
                    <a:lnTo>
                      <a:pt x="52" y="152"/>
                    </a:lnTo>
                    <a:lnTo>
                      <a:pt x="56" y="152"/>
                    </a:lnTo>
                    <a:lnTo>
                      <a:pt x="58" y="150"/>
                    </a:lnTo>
                    <a:lnTo>
                      <a:pt x="60" y="146"/>
                    </a:lnTo>
                    <a:lnTo>
                      <a:pt x="60" y="140"/>
                    </a:lnTo>
                    <a:lnTo>
                      <a:pt x="60" y="138"/>
                    </a:lnTo>
                    <a:lnTo>
                      <a:pt x="64" y="134"/>
                    </a:lnTo>
                    <a:lnTo>
                      <a:pt x="64" y="132"/>
                    </a:lnTo>
                    <a:lnTo>
                      <a:pt x="65" y="129"/>
                    </a:lnTo>
                    <a:lnTo>
                      <a:pt x="64" y="123"/>
                    </a:lnTo>
                    <a:lnTo>
                      <a:pt x="62" y="117"/>
                    </a:lnTo>
                    <a:lnTo>
                      <a:pt x="64" y="113"/>
                    </a:lnTo>
                    <a:lnTo>
                      <a:pt x="65" y="107"/>
                    </a:lnTo>
                    <a:lnTo>
                      <a:pt x="69" y="106"/>
                    </a:lnTo>
                    <a:lnTo>
                      <a:pt x="71" y="102"/>
                    </a:lnTo>
                    <a:lnTo>
                      <a:pt x="71" y="94"/>
                    </a:lnTo>
                    <a:lnTo>
                      <a:pt x="75" y="88"/>
                    </a:lnTo>
                    <a:lnTo>
                      <a:pt x="77" y="81"/>
                    </a:lnTo>
                    <a:lnTo>
                      <a:pt x="77" y="73"/>
                    </a:lnTo>
                    <a:lnTo>
                      <a:pt x="77" y="69"/>
                    </a:lnTo>
                    <a:lnTo>
                      <a:pt x="77" y="63"/>
                    </a:lnTo>
                    <a:lnTo>
                      <a:pt x="77" y="59"/>
                    </a:lnTo>
                    <a:lnTo>
                      <a:pt x="79" y="52"/>
                    </a:lnTo>
                    <a:lnTo>
                      <a:pt x="79" y="46"/>
                    </a:lnTo>
                    <a:lnTo>
                      <a:pt x="83" y="44"/>
                    </a:lnTo>
                    <a:lnTo>
                      <a:pt x="85" y="35"/>
                    </a:lnTo>
                    <a:lnTo>
                      <a:pt x="85" y="29"/>
                    </a:lnTo>
                    <a:close/>
                    <a:moveTo>
                      <a:pt x="217" y="123"/>
                    </a:moveTo>
                    <a:lnTo>
                      <a:pt x="217" y="125"/>
                    </a:lnTo>
                    <a:lnTo>
                      <a:pt x="215" y="127"/>
                    </a:lnTo>
                    <a:lnTo>
                      <a:pt x="215" y="125"/>
                    </a:lnTo>
                    <a:lnTo>
                      <a:pt x="217" y="123"/>
                    </a:lnTo>
                    <a:close/>
                  </a:path>
                </a:pathLst>
              </a:custGeom>
              <a:solidFill>
                <a:srgbClr val="C0C0C0"/>
              </a:solidFill>
              <a:ln w="4826">
                <a:solidFill>
                  <a:srgbClr val="B9B9B9"/>
                </a:solidFill>
                <a:round/>
                <a:headEnd/>
                <a:tailEnd/>
              </a:ln>
            </p:spPr>
            <p:txBody>
              <a:bodyPr/>
              <a:lstStyle/>
              <a:p>
                <a:endParaRPr lang="nb-NO"/>
              </a:p>
            </p:txBody>
          </p:sp>
          <p:sp>
            <p:nvSpPr>
              <p:cNvPr id="9329" name="Freeform 1042"/>
              <p:cNvSpPr>
                <a:spLocks/>
              </p:cNvSpPr>
              <p:nvPr/>
            </p:nvSpPr>
            <p:spPr bwMode="gray">
              <a:xfrm>
                <a:off x="2956" y="2064"/>
                <a:ext cx="65" cy="74"/>
              </a:xfrm>
              <a:custGeom>
                <a:avLst/>
                <a:gdLst>
                  <a:gd name="T0" fmla="*/ 5 w 65"/>
                  <a:gd name="T1" fmla="*/ 65 h 74"/>
                  <a:gd name="T2" fmla="*/ 11 w 65"/>
                  <a:gd name="T3" fmla="*/ 65 h 74"/>
                  <a:gd name="T4" fmla="*/ 21 w 65"/>
                  <a:gd name="T5" fmla="*/ 65 h 74"/>
                  <a:gd name="T6" fmla="*/ 29 w 65"/>
                  <a:gd name="T7" fmla="*/ 69 h 74"/>
                  <a:gd name="T8" fmla="*/ 36 w 65"/>
                  <a:gd name="T9" fmla="*/ 69 h 74"/>
                  <a:gd name="T10" fmla="*/ 48 w 65"/>
                  <a:gd name="T11" fmla="*/ 65 h 74"/>
                  <a:gd name="T12" fmla="*/ 59 w 65"/>
                  <a:gd name="T13" fmla="*/ 57 h 74"/>
                  <a:gd name="T14" fmla="*/ 61 w 65"/>
                  <a:gd name="T15" fmla="*/ 49 h 74"/>
                  <a:gd name="T16" fmla="*/ 59 w 65"/>
                  <a:gd name="T17" fmla="*/ 42 h 74"/>
                  <a:gd name="T18" fmla="*/ 57 w 65"/>
                  <a:gd name="T19" fmla="*/ 34 h 74"/>
                  <a:gd name="T20" fmla="*/ 65 w 65"/>
                  <a:gd name="T21" fmla="*/ 28 h 74"/>
                  <a:gd name="T22" fmla="*/ 63 w 65"/>
                  <a:gd name="T23" fmla="*/ 25 h 74"/>
                  <a:gd name="T24" fmla="*/ 57 w 65"/>
                  <a:gd name="T25" fmla="*/ 21 h 74"/>
                  <a:gd name="T26" fmla="*/ 59 w 65"/>
                  <a:gd name="T27" fmla="*/ 19 h 74"/>
                  <a:gd name="T28" fmla="*/ 63 w 65"/>
                  <a:gd name="T29" fmla="*/ 19 h 74"/>
                  <a:gd name="T30" fmla="*/ 63 w 65"/>
                  <a:gd name="T31" fmla="*/ 17 h 74"/>
                  <a:gd name="T32" fmla="*/ 57 w 65"/>
                  <a:gd name="T33" fmla="*/ 13 h 74"/>
                  <a:gd name="T34" fmla="*/ 52 w 65"/>
                  <a:gd name="T35" fmla="*/ 15 h 74"/>
                  <a:gd name="T36" fmla="*/ 50 w 65"/>
                  <a:gd name="T37" fmla="*/ 17 h 74"/>
                  <a:gd name="T38" fmla="*/ 46 w 65"/>
                  <a:gd name="T39" fmla="*/ 13 h 74"/>
                  <a:gd name="T40" fmla="*/ 42 w 65"/>
                  <a:gd name="T41" fmla="*/ 11 h 74"/>
                  <a:gd name="T42" fmla="*/ 40 w 65"/>
                  <a:gd name="T43" fmla="*/ 3 h 74"/>
                  <a:gd name="T44" fmla="*/ 32 w 65"/>
                  <a:gd name="T45" fmla="*/ 0 h 74"/>
                  <a:gd name="T46" fmla="*/ 25 w 65"/>
                  <a:gd name="T47" fmla="*/ 0 h 74"/>
                  <a:gd name="T48" fmla="*/ 19 w 65"/>
                  <a:gd name="T49" fmla="*/ 5 h 74"/>
                  <a:gd name="T50" fmla="*/ 13 w 65"/>
                  <a:gd name="T51" fmla="*/ 9 h 74"/>
                  <a:gd name="T52" fmla="*/ 15 w 65"/>
                  <a:gd name="T53" fmla="*/ 15 h 74"/>
                  <a:gd name="T54" fmla="*/ 15 w 65"/>
                  <a:gd name="T55" fmla="*/ 19 h 74"/>
                  <a:gd name="T56" fmla="*/ 13 w 65"/>
                  <a:gd name="T57" fmla="*/ 21 h 74"/>
                  <a:gd name="T58" fmla="*/ 15 w 65"/>
                  <a:gd name="T59" fmla="*/ 28 h 74"/>
                  <a:gd name="T60" fmla="*/ 13 w 65"/>
                  <a:gd name="T61" fmla="*/ 32 h 74"/>
                  <a:gd name="T62" fmla="*/ 13 w 65"/>
                  <a:gd name="T63" fmla="*/ 36 h 74"/>
                  <a:gd name="T64" fmla="*/ 15 w 65"/>
                  <a:gd name="T65" fmla="*/ 42 h 74"/>
                  <a:gd name="T66" fmla="*/ 9 w 65"/>
                  <a:gd name="T67" fmla="*/ 44 h 74"/>
                  <a:gd name="T68" fmla="*/ 5 w 65"/>
                  <a:gd name="T69" fmla="*/ 48 h 74"/>
                  <a:gd name="T70" fmla="*/ 2 w 65"/>
                  <a:gd name="T71" fmla="*/ 55 h 74"/>
                  <a:gd name="T72" fmla="*/ 2 w 65"/>
                  <a:gd name="T73" fmla="*/ 63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4"/>
                  <a:gd name="T113" fmla="*/ 65 w 6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4">
                    <a:moveTo>
                      <a:pt x="0" y="63"/>
                    </a:moveTo>
                    <a:lnTo>
                      <a:pt x="5" y="65"/>
                    </a:lnTo>
                    <a:lnTo>
                      <a:pt x="11" y="67"/>
                    </a:lnTo>
                    <a:lnTo>
                      <a:pt x="11" y="65"/>
                    </a:lnTo>
                    <a:lnTo>
                      <a:pt x="19" y="61"/>
                    </a:lnTo>
                    <a:lnTo>
                      <a:pt x="21" y="65"/>
                    </a:lnTo>
                    <a:lnTo>
                      <a:pt x="23" y="63"/>
                    </a:lnTo>
                    <a:lnTo>
                      <a:pt x="29" y="69"/>
                    </a:lnTo>
                    <a:lnTo>
                      <a:pt x="30" y="74"/>
                    </a:lnTo>
                    <a:lnTo>
                      <a:pt x="36" y="69"/>
                    </a:lnTo>
                    <a:lnTo>
                      <a:pt x="44" y="69"/>
                    </a:lnTo>
                    <a:lnTo>
                      <a:pt x="48" y="65"/>
                    </a:lnTo>
                    <a:lnTo>
                      <a:pt x="59" y="59"/>
                    </a:lnTo>
                    <a:lnTo>
                      <a:pt x="59" y="57"/>
                    </a:lnTo>
                    <a:lnTo>
                      <a:pt x="59" y="55"/>
                    </a:lnTo>
                    <a:lnTo>
                      <a:pt x="61" y="49"/>
                    </a:lnTo>
                    <a:lnTo>
                      <a:pt x="63" y="46"/>
                    </a:lnTo>
                    <a:lnTo>
                      <a:pt x="59" y="42"/>
                    </a:lnTo>
                    <a:lnTo>
                      <a:pt x="57" y="38"/>
                    </a:lnTo>
                    <a:lnTo>
                      <a:pt x="57" y="34"/>
                    </a:lnTo>
                    <a:lnTo>
                      <a:pt x="61" y="32"/>
                    </a:lnTo>
                    <a:lnTo>
                      <a:pt x="65" y="28"/>
                    </a:lnTo>
                    <a:lnTo>
                      <a:pt x="65" y="26"/>
                    </a:lnTo>
                    <a:lnTo>
                      <a:pt x="63" y="25"/>
                    </a:lnTo>
                    <a:lnTo>
                      <a:pt x="59" y="23"/>
                    </a:lnTo>
                    <a:lnTo>
                      <a:pt x="57" y="21"/>
                    </a:lnTo>
                    <a:lnTo>
                      <a:pt x="59" y="19"/>
                    </a:lnTo>
                    <a:lnTo>
                      <a:pt x="61" y="19"/>
                    </a:lnTo>
                    <a:lnTo>
                      <a:pt x="63" y="19"/>
                    </a:lnTo>
                    <a:lnTo>
                      <a:pt x="63" y="17"/>
                    </a:lnTo>
                    <a:lnTo>
                      <a:pt x="61" y="17"/>
                    </a:lnTo>
                    <a:lnTo>
                      <a:pt x="57" y="13"/>
                    </a:lnTo>
                    <a:lnTo>
                      <a:pt x="53" y="15"/>
                    </a:lnTo>
                    <a:lnTo>
                      <a:pt x="52" y="15"/>
                    </a:lnTo>
                    <a:lnTo>
                      <a:pt x="52" y="17"/>
                    </a:lnTo>
                    <a:lnTo>
                      <a:pt x="50" y="17"/>
                    </a:lnTo>
                    <a:lnTo>
                      <a:pt x="48" y="17"/>
                    </a:lnTo>
                    <a:lnTo>
                      <a:pt x="46" y="13"/>
                    </a:lnTo>
                    <a:lnTo>
                      <a:pt x="44" y="13"/>
                    </a:lnTo>
                    <a:lnTo>
                      <a:pt x="42" y="11"/>
                    </a:lnTo>
                    <a:lnTo>
                      <a:pt x="42" y="9"/>
                    </a:lnTo>
                    <a:lnTo>
                      <a:pt x="40" y="3"/>
                    </a:lnTo>
                    <a:lnTo>
                      <a:pt x="36" y="0"/>
                    </a:lnTo>
                    <a:lnTo>
                      <a:pt x="32" y="0"/>
                    </a:lnTo>
                    <a:lnTo>
                      <a:pt x="30" y="0"/>
                    </a:lnTo>
                    <a:lnTo>
                      <a:pt x="25" y="0"/>
                    </a:lnTo>
                    <a:lnTo>
                      <a:pt x="21" y="3"/>
                    </a:lnTo>
                    <a:lnTo>
                      <a:pt x="19" y="5"/>
                    </a:lnTo>
                    <a:lnTo>
                      <a:pt x="15" y="7"/>
                    </a:lnTo>
                    <a:lnTo>
                      <a:pt x="13" y="9"/>
                    </a:lnTo>
                    <a:lnTo>
                      <a:pt x="13" y="13"/>
                    </a:lnTo>
                    <a:lnTo>
                      <a:pt x="15" y="15"/>
                    </a:lnTo>
                    <a:lnTo>
                      <a:pt x="15" y="17"/>
                    </a:lnTo>
                    <a:lnTo>
                      <a:pt x="15" y="19"/>
                    </a:lnTo>
                    <a:lnTo>
                      <a:pt x="13" y="21"/>
                    </a:lnTo>
                    <a:lnTo>
                      <a:pt x="13" y="25"/>
                    </a:lnTo>
                    <a:lnTo>
                      <a:pt x="15" y="28"/>
                    </a:lnTo>
                    <a:lnTo>
                      <a:pt x="17" y="30"/>
                    </a:lnTo>
                    <a:lnTo>
                      <a:pt x="13" y="32"/>
                    </a:lnTo>
                    <a:lnTo>
                      <a:pt x="11" y="34"/>
                    </a:lnTo>
                    <a:lnTo>
                      <a:pt x="13" y="36"/>
                    </a:lnTo>
                    <a:lnTo>
                      <a:pt x="17" y="40"/>
                    </a:lnTo>
                    <a:lnTo>
                      <a:pt x="15" y="42"/>
                    </a:lnTo>
                    <a:lnTo>
                      <a:pt x="11" y="42"/>
                    </a:lnTo>
                    <a:lnTo>
                      <a:pt x="9" y="44"/>
                    </a:lnTo>
                    <a:lnTo>
                      <a:pt x="7" y="48"/>
                    </a:lnTo>
                    <a:lnTo>
                      <a:pt x="5" y="48"/>
                    </a:lnTo>
                    <a:lnTo>
                      <a:pt x="4" y="49"/>
                    </a:lnTo>
                    <a:lnTo>
                      <a:pt x="2" y="55"/>
                    </a:lnTo>
                    <a:lnTo>
                      <a:pt x="2" y="61"/>
                    </a:lnTo>
                    <a:lnTo>
                      <a:pt x="2" y="63"/>
                    </a:lnTo>
                    <a:lnTo>
                      <a:pt x="0" y="63"/>
                    </a:lnTo>
                    <a:close/>
                  </a:path>
                </a:pathLst>
              </a:custGeom>
              <a:solidFill>
                <a:srgbClr val="C0C0C0"/>
              </a:solidFill>
              <a:ln w="4826">
                <a:solidFill>
                  <a:srgbClr val="B9B9B9"/>
                </a:solidFill>
                <a:round/>
                <a:headEnd/>
                <a:tailEnd/>
              </a:ln>
            </p:spPr>
            <p:txBody>
              <a:bodyPr/>
              <a:lstStyle/>
              <a:p>
                <a:endParaRPr lang="nb-NO"/>
              </a:p>
            </p:txBody>
          </p:sp>
          <p:sp>
            <p:nvSpPr>
              <p:cNvPr id="9330" name="Freeform 1043"/>
              <p:cNvSpPr>
                <a:spLocks noEditPoints="1"/>
              </p:cNvSpPr>
              <p:nvPr/>
            </p:nvSpPr>
            <p:spPr bwMode="gray">
              <a:xfrm>
                <a:off x="3259" y="2513"/>
                <a:ext cx="146" cy="97"/>
              </a:xfrm>
              <a:custGeom>
                <a:avLst/>
                <a:gdLst>
                  <a:gd name="T0" fmla="*/ 4 w 146"/>
                  <a:gd name="T1" fmla="*/ 30 h 97"/>
                  <a:gd name="T2" fmla="*/ 6 w 146"/>
                  <a:gd name="T3" fmla="*/ 26 h 97"/>
                  <a:gd name="T4" fmla="*/ 8 w 146"/>
                  <a:gd name="T5" fmla="*/ 23 h 97"/>
                  <a:gd name="T6" fmla="*/ 10 w 146"/>
                  <a:gd name="T7" fmla="*/ 19 h 97"/>
                  <a:gd name="T8" fmla="*/ 15 w 146"/>
                  <a:gd name="T9" fmla="*/ 19 h 97"/>
                  <a:gd name="T10" fmla="*/ 19 w 146"/>
                  <a:gd name="T11" fmla="*/ 23 h 97"/>
                  <a:gd name="T12" fmla="*/ 36 w 146"/>
                  <a:gd name="T13" fmla="*/ 25 h 97"/>
                  <a:gd name="T14" fmla="*/ 48 w 146"/>
                  <a:gd name="T15" fmla="*/ 44 h 97"/>
                  <a:gd name="T16" fmla="*/ 54 w 146"/>
                  <a:gd name="T17" fmla="*/ 36 h 97"/>
                  <a:gd name="T18" fmla="*/ 115 w 146"/>
                  <a:gd name="T19" fmla="*/ 0 h 97"/>
                  <a:gd name="T20" fmla="*/ 127 w 146"/>
                  <a:gd name="T21" fmla="*/ 26 h 97"/>
                  <a:gd name="T22" fmla="*/ 132 w 146"/>
                  <a:gd name="T23" fmla="*/ 34 h 97"/>
                  <a:gd name="T24" fmla="*/ 119 w 146"/>
                  <a:gd name="T25" fmla="*/ 38 h 97"/>
                  <a:gd name="T26" fmla="*/ 119 w 146"/>
                  <a:gd name="T27" fmla="*/ 48 h 97"/>
                  <a:gd name="T28" fmla="*/ 113 w 146"/>
                  <a:gd name="T29" fmla="*/ 53 h 97"/>
                  <a:gd name="T30" fmla="*/ 111 w 146"/>
                  <a:gd name="T31" fmla="*/ 55 h 97"/>
                  <a:gd name="T32" fmla="*/ 79 w 146"/>
                  <a:gd name="T33" fmla="*/ 69 h 97"/>
                  <a:gd name="T34" fmla="*/ 73 w 146"/>
                  <a:gd name="T35" fmla="*/ 76 h 97"/>
                  <a:gd name="T36" fmla="*/ 63 w 146"/>
                  <a:gd name="T37" fmla="*/ 78 h 97"/>
                  <a:gd name="T38" fmla="*/ 59 w 146"/>
                  <a:gd name="T39" fmla="*/ 74 h 97"/>
                  <a:gd name="T40" fmla="*/ 54 w 146"/>
                  <a:gd name="T41" fmla="*/ 78 h 97"/>
                  <a:gd name="T42" fmla="*/ 42 w 146"/>
                  <a:gd name="T43" fmla="*/ 78 h 97"/>
                  <a:gd name="T44" fmla="*/ 23 w 146"/>
                  <a:gd name="T45" fmla="*/ 90 h 97"/>
                  <a:gd name="T46" fmla="*/ 13 w 146"/>
                  <a:gd name="T47" fmla="*/ 90 h 97"/>
                  <a:gd name="T48" fmla="*/ 10 w 146"/>
                  <a:gd name="T49" fmla="*/ 86 h 97"/>
                  <a:gd name="T50" fmla="*/ 8 w 146"/>
                  <a:gd name="T51" fmla="*/ 73 h 97"/>
                  <a:gd name="T52" fmla="*/ 2 w 146"/>
                  <a:gd name="T53" fmla="*/ 67 h 97"/>
                  <a:gd name="T54" fmla="*/ 4 w 146"/>
                  <a:gd name="T55" fmla="*/ 65 h 97"/>
                  <a:gd name="T56" fmla="*/ 0 w 146"/>
                  <a:gd name="T57" fmla="*/ 42 h 97"/>
                  <a:gd name="T58" fmla="*/ 0 w 146"/>
                  <a:gd name="T59" fmla="*/ 36 h 97"/>
                  <a:gd name="T60" fmla="*/ 2 w 146"/>
                  <a:gd name="T61" fmla="*/ 32 h 97"/>
                  <a:gd name="T62" fmla="*/ 140 w 146"/>
                  <a:gd name="T63" fmla="*/ 96 h 97"/>
                  <a:gd name="T64" fmla="*/ 146 w 146"/>
                  <a:gd name="T65" fmla="*/ 97 h 97"/>
                  <a:gd name="T66" fmla="*/ 144 w 146"/>
                  <a:gd name="T67" fmla="*/ 94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97"/>
                  <a:gd name="T104" fmla="*/ 146 w 146"/>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97">
                    <a:moveTo>
                      <a:pt x="2" y="32"/>
                    </a:moveTo>
                    <a:lnTo>
                      <a:pt x="4" y="30"/>
                    </a:lnTo>
                    <a:lnTo>
                      <a:pt x="4" y="28"/>
                    </a:lnTo>
                    <a:lnTo>
                      <a:pt x="6" y="26"/>
                    </a:lnTo>
                    <a:lnTo>
                      <a:pt x="8" y="25"/>
                    </a:lnTo>
                    <a:lnTo>
                      <a:pt x="8" y="23"/>
                    </a:lnTo>
                    <a:lnTo>
                      <a:pt x="8" y="21"/>
                    </a:lnTo>
                    <a:lnTo>
                      <a:pt x="10" y="19"/>
                    </a:lnTo>
                    <a:lnTo>
                      <a:pt x="11" y="19"/>
                    </a:lnTo>
                    <a:lnTo>
                      <a:pt x="15" y="19"/>
                    </a:lnTo>
                    <a:lnTo>
                      <a:pt x="15" y="23"/>
                    </a:lnTo>
                    <a:lnTo>
                      <a:pt x="19" y="23"/>
                    </a:lnTo>
                    <a:lnTo>
                      <a:pt x="23" y="23"/>
                    </a:lnTo>
                    <a:lnTo>
                      <a:pt x="36" y="25"/>
                    </a:lnTo>
                    <a:lnTo>
                      <a:pt x="46" y="28"/>
                    </a:lnTo>
                    <a:lnTo>
                      <a:pt x="48" y="44"/>
                    </a:lnTo>
                    <a:lnTo>
                      <a:pt x="52" y="40"/>
                    </a:lnTo>
                    <a:lnTo>
                      <a:pt x="54" y="36"/>
                    </a:lnTo>
                    <a:lnTo>
                      <a:pt x="71" y="15"/>
                    </a:lnTo>
                    <a:lnTo>
                      <a:pt x="115" y="0"/>
                    </a:lnTo>
                    <a:lnTo>
                      <a:pt x="115" y="3"/>
                    </a:lnTo>
                    <a:lnTo>
                      <a:pt x="127" y="26"/>
                    </a:lnTo>
                    <a:lnTo>
                      <a:pt x="134" y="34"/>
                    </a:lnTo>
                    <a:lnTo>
                      <a:pt x="132" y="34"/>
                    </a:lnTo>
                    <a:lnTo>
                      <a:pt x="125" y="34"/>
                    </a:lnTo>
                    <a:lnTo>
                      <a:pt x="119" y="38"/>
                    </a:lnTo>
                    <a:lnTo>
                      <a:pt x="117" y="44"/>
                    </a:lnTo>
                    <a:lnTo>
                      <a:pt x="119" y="48"/>
                    </a:lnTo>
                    <a:lnTo>
                      <a:pt x="115" y="48"/>
                    </a:lnTo>
                    <a:lnTo>
                      <a:pt x="113" y="53"/>
                    </a:lnTo>
                    <a:lnTo>
                      <a:pt x="111" y="53"/>
                    </a:lnTo>
                    <a:lnTo>
                      <a:pt x="111" y="55"/>
                    </a:lnTo>
                    <a:lnTo>
                      <a:pt x="96" y="63"/>
                    </a:lnTo>
                    <a:lnTo>
                      <a:pt x="79" y="69"/>
                    </a:lnTo>
                    <a:lnTo>
                      <a:pt x="75" y="73"/>
                    </a:lnTo>
                    <a:lnTo>
                      <a:pt x="73" y="76"/>
                    </a:lnTo>
                    <a:lnTo>
                      <a:pt x="67" y="78"/>
                    </a:lnTo>
                    <a:lnTo>
                      <a:pt x="63" y="78"/>
                    </a:lnTo>
                    <a:lnTo>
                      <a:pt x="61" y="76"/>
                    </a:lnTo>
                    <a:lnTo>
                      <a:pt x="59" y="74"/>
                    </a:lnTo>
                    <a:lnTo>
                      <a:pt x="56" y="76"/>
                    </a:lnTo>
                    <a:lnTo>
                      <a:pt x="54" y="78"/>
                    </a:lnTo>
                    <a:lnTo>
                      <a:pt x="48" y="78"/>
                    </a:lnTo>
                    <a:lnTo>
                      <a:pt x="42" y="78"/>
                    </a:lnTo>
                    <a:lnTo>
                      <a:pt x="33" y="84"/>
                    </a:lnTo>
                    <a:lnTo>
                      <a:pt x="23" y="90"/>
                    </a:lnTo>
                    <a:lnTo>
                      <a:pt x="17" y="90"/>
                    </a:lnTo>
                    <a:lnTo>
                      <a:pt x="13" y="90"/>
                    </a:lnTo>
                    <a:lnTo>
                      <a:pt x="11" y="88"/>
                    </a:lnTo>
                    <a:lnTo>
                      <a:pt x="10" y="86"/>
                    </a:lnTo>
                    <a:lnTo>
                      <a:pt x="10" y="80"/>
                    </a:lnTo>
                    <a:lnTo>
                      <a:pt x="8" y="73"/>
                    </a:lnTo>
                    <a:lnTo>
                      <a:pt x="4" y="69"/>
                    </a:lnTo>
                    <a:lnTo>
                      <a:pt x="2" y="67"/>
                    </a:lnTo>
                    <a:lnTo>
                      <a:pt x="2" y="65"/>
                    </a:lnTo>
                    <a:lnTo>
                      <a:pt x="4" y="65"/>
                    </a:lnTo>
                    <a:lnTo>
                      <a:pt x="2" y="51"/>
                    </a:lnTo>
                    <a:lnTo>
                      <a:pt x="0" y="42"/>
                    </a:lnTo>
                    <a:lnTo>
                      <a:pt x="0" y="38"/>
                    </a:lnTo>
                    <a:lnTo>
                      <a:pt x="0" y="36"/>
                    </a:lnTo>
                    <a:lnTo>
                      <a:pt x="0" y="34"/>
                    </a:lnTo>
                    <a:lnTo>
                      <a:pt x="2" y="32"/>
                    </a:lnTo>
                    <a:close/>
                    <a:moveTo>
                      <a:pt x="140" y="94"/>
                    </a:moveTo>
                    <a:lnTo>
                      <a:pt x="140" y="96"/>
                    </a:lnTo>
                    <a:lnTo>
                      <a:pt x="146" y="97"/>
                    </a:lnTo>
                    <a:lnTo>
                      <a:pt x="146" y="96"/>
                    </a:lnTo>
                    <a:lnTo>
                      <a:pt x="144" y="94"/>
                    </a:lnTo>
                    <a:lnTo>
                      <a:pt x="140" y="94"/>
                    </a:lnTo>
                    <a:close/>
                  </a:path>
                </a:pathLst>
              </a:custGeom>
              <a:solidFill>
                <a:srgbClr val="C0C0C0"/>
              </a:solidFill>
              <a:ln w="4826">
                <a:solidFill>
                  <a:srgbClr val="B9B9B9"/>
                </a:solidFill>
                <a:round/>
                <a:headEnd/>
                <a:tailEnd/>
              </a:ln>
            </p:spPr>
            <p:txBody>
              <a:bodyPr/>
              <a:lstStyle/>
              <a:p>
                <a:endParaRPr lang="nb-NO"/>
              </a:p>
            </p:txBody>
          </p:sp>
          <p:sp>
            <p:nvSpPr>
              <p:cNvPr id="9331" name="Freeform 1044"/>
              <p:cNvSpPr>
                <a:spLocks/>
              </p:cNvSpPr>
              <p:nvPr/>
            </p:nvSpPr>
            <p:spPr bwMode="gray">
              <a:xfrm>
                <a:off x="2514" y="2373"/>
                <a:ext cx="112" cy="103"/>
              </a:xfrm>
              <a:custGeom>
                <a:avLst/>
                <a:gdLst>
                  <a:gd name="T0" fmla="*/ 60 w 112"/>
                  <a:gd name="T1" fmla="*/ 0 h 103"/>
                  <a:gd name="T2" fmla="*/ 58 w 112"/>
                  <a:gd name="T3" fmla="*/ 3 h 103"/>
                  <a:gd name="T4" fmla="*/ 58 w 112"/>
                  <a:gd name="T5" fmla="*/ 5 h 103"/>
                  <a:gd name="T6" fmla="*/ 52 w 112"/>
                  <a:gd name="T7" fmla="*/ 5 h 103"/>
                  <a:gd name="T8" fmla="*/ 48 w 112"/>
                  <a:gd name="T9" fmla="*/ 7 h 103"/>
                  <a:gd name="T10" fmla="*/ 46 w 112"/>
                  <a:gd name="T11" fmla="*/ 13 h 103"/>
                  <a:gd name="T12" fmla="*/ 44 w 112"/>
                  <a:gd name="T13" fmla="*/ 19 h 103"/>
                  <a:gd name="T14" fmla="*/ 39 w 112"/>
                  <a:gd name="T15" fmla="*/ 23 h 103"/>
                  <a:gd name="T16" fmla="*/ 35 w 112"/>
                  <a:gd name="T17" fmla="*/ 26 h 103"/>
                  <a:gd name="T18" fmla="*/ 29 w 112"/>
                  <a:gd name="T19" fmla="*/ 40 h 103"/>
                  <a:gd name="T20" fmla="*/ 25 w 112"/>
                  <a:gd name="T21" fmla="*/ 55 h 103"/>
                  <a:gd name="T22" fmla="*/ 20 w 112"/>
                  <a:gd name="T23" fmla="*/ 59 h 103"/>
                  <a:gd name="T24" fmla="*/ 16 w 112"/>
                  <a:gd name="T25" fmla="*/ 65 h 103"/>
                  <a:gd name="T26" fmla="*/ 12 w 112"/>
                  <a:gd name="T27" fmla="*/ 76 h 103"/>
                  <a:gd name="T28" fmla="*/ 8 w 112"/>
                  <a:gd name="T29" fmla="*/ 88 h 103"/>
                  <a:gd name="T30" fmla="*/ 4 w 112"/>
                  <a:gd name="T31" fmla="*/ 90 h 103"/>
                  <a:gd name="T32" fmla="*/ 2 w 112"/>
                  <a:gd name="T33" fmla="*/ 92 h 103"/>
                  <a:gd name="T34" fmla="*/ 0 w 112"/>
                  <a:gd name="T35" fmla="*/ 99 h 103"/>
                  <a:gd name="T36" fmla="*/ 0 w 112"/>
                  <a:gd name="T37" fmla="*/ 103 h 103"/>
                  <a:gd name="T38" fmla="*/ 4 w 112"/>
                  <a:gd name="T39" fmla="*/ 101 h 103"/>
                  <a:gd name="T40" fmla="*/ 4 w 112"/>
                  <a:gd name="T41" fmla="*/ 101 h 103"/>
                  <a:gd name="T42" fmla="*/ 50 w 112"/>
                  <a:gd name="T43" fmla="*/ 99 h 103"/>
                  <a:gd name="T44" fmla="*/ 50 w 112"/>
                  <a:gd name="T45" fmla="*/ 92 h 103"/>
                  <a:gd name="T46" fmla="*/ 50 w 112"/>
                  <a:gd name="T47" fmla="*/ 74 h 103"/>
                  <a:gd name="T48" fmla="*/ 50 w 112"/>
                  <a:gd name="T49" fmla="*/ 72 h 103"/>
                  <a:gd name="T50" fmla="*/ 52 w 112"/>
                  <a:gd name="T51" fmla="*/ 69 h 103"/>
                  <a:gd name="T52" fmla="*/ 54 w 112"/>
                  <a:gd name="T53" fmla="*/ 69 h 103"/>
                  <a:gd name="T54" fmla="*/ 58 w 112"/>
                  <a:gd name="T55" fmla="*/ 67 h 103"/>
                  <a:gd name="T56" fmla="*/ 62 w 112"/>
                  <a:gd name="T57" fmla="*/ 67 h 103"/>
                  <a:gd name="T58" fmla="*/ 64 w 112"/>
                  <a:gd name="T59" fmla="*/ 67 h 103"/>
                  <a:gd name="T60" fmla="*/ 66 w 112"/>
                  <a:gd name="T61" fmla="*/ 32 h 103"/>
                  <a:gd name="T62" fmla="*/ 112 w 112"/>
                  <a:gd name="T63" fmla="*/ 32 h 103"/>
                  <a:gd name="T64" fmla="*/ 112 w 112"/>
                  <a:gd name="T65" fmla="*/ 9 h 103"/>
                  <a:gd name="T66" fmla="*/ 112 w 112"/>
                  <a:gd name="T67" fmla="*/ 0 h 103"/>
                  <a:gd name="T68" fmla="*/ 60 w 112"/>
                  <a:gd name="T69" fmla="*/ 0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03"/>
                  <a:gd name="T107" fmla="*/ 112 w 112"/>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03">
                    <a:moveTo>
                      <a:pt x="60" y="0"/>
                    </a:moveTo>
                    <a:lnTo>
                      <a:pt x="58" y="3"/>
                    </a:lnTo>
                    <a:lnTo>
                      <a:pt x="58" y="5"/>
                    </a:lnTo>
                    <a:lnTo>
                      <a:pt x="52" y="5"/>
                    </a:lnTo>
                    <a:lnTo>
                      <a:pt x="48" y="7"/>
                    </a:lnTo>
                    <a:lnTo>
                      <a:pt x="46" y="13"/>
                    </a:lnTo>
                    <a:lnTo>
                      <a:pt x="44" y="19"/>
                    </a:lnTo>
                    <a:lnTo>
                      <a:pt x="39" y="23"/>
                    </a:lnTo>
                    <a:lnTo>
                      <a:pt x="35" y="26"/>
                    </a:lnTo>
                    <a:lnTo>
                      <a:pt x="29" y="40"/>
                    </a:lnTo>
                    <a:lnTo>
                      <a:pt x="25" y="55"/>
                    </a:lnTo>
                    <a:lnTo>
                      <a:pt x="20" y="59"/>
                    </a:lnTo>
                    <a:lnTo>
                      <a:pt x="16" y="65"/>
                    </a:lnTo>
                    <a:lnTo>
                      <a:pt x="12" y="76"/>
                    </a:lnTo>
                    <a:lnTo>
                      <a:pt x="8" y="88"/>
                    </a:lnTo>
                    <a:lnTo>
                      <a:pt x="4" y="90"/>
                    </a:lnTo>
                    <a:lnTo>
                      <a:pt x="2" y="92"/>
                    </a:lnTo>
                    <a:lnTo>
                      <a:pt x="0" y="99"/>
                    </a:lnTo>
                    <a:lnTo>
                      <a:pt x="0" y="103"/>
                    </a:lnTo>
                    <a:lnTo>
                      <a:pt x="4" y="101"/>
                    </a:lnTo>
                    <a:lnTo>
                      <a:pt x="50" y="99"/>
                    </a:lnTo>
                    <a:lnTo>
                      <a:pt x="50" y="92"/>
                    </a:lnTo>
                    <a:lnTo>
                      <a:pt x="50" y="74"/>
                    </a:lnTo>
                    <a:lnTo>
                      <a:pt x="50" y="72"/>
                    </a:lnTo>
                    <a:lnTo>
                      <a:pt x="52" y="69"/>
                    </a:lnTo>
                    <a:lnTo>
                      <a:pt x="54" y="69"/>
                    </a:lnTo>
                    <a:lnTo>
                      <a:pt x="58" y="67"/>
                    </a:lnTo>
                    <a:lnTo>
                      <a:pt x="62" y="67"/>
                    </a:lnTo>
                    <a:lnTo>
                      <a:pt x="64" y="67"/>
                    </a:lnTo>
                    <a:lnTo>
                      <a:pt x="66" y="32"/>
                    </a:lnTo>
                    <a:lnTo>
                      <a:pt x="112" y="32"/>
                    </a:lnTo>
                    <a:lnTo>
                      <a:pt x="112" y="9"/>
                    </a:lnTo>
                    <a:lnTo>
                      <a:pt x="112" y="0"/>
                    </a:lnTo>
                    <a:lnTo>
                      <a:pt x="60" y="0"/>
                    </a:lnTo>
                    <a:close/>
                  </a:path>
                </a:pathLst>
              </a:custGeom>
              <a:solidFill>
                <a:srgbClr val="C0C0C0"/>
              </a:solidFill>
              <a:ln w="4826">
                <a:solidFill>
                  <a:srgbClr val="B9B9B9"/>
                </a:solidFill>
                <a:round/>
                <a:headEnd/>
                <a:tailEnd/>
              </a:ln>
            </p:spPr>
            <p:txBody>
              <a:bodyPr/>
              <a:lstStyle/>
              <a:p>
                <a:endParaRPr lang="nb-NO"/>
              </a:p>
            </p:txBody>
          </p:sp>
          <p:sp>
            <p:nvSpPr>
              <p:cNvPr id="9332" name="Freeform 1045"/>
              <p:cNvSpPr>
                <a:spLocks noEditPoints="1"/>
              </p:cNvSpPr>
              <p:nvPr/>
            </p:nvSpPr>
            <p:spPr bwMode="gray">
              <a:xfrm>
                <a:off x="4007" y="2451"/>
                <a:ext cx="83" cy="225"/>
              </a:xfrm>
              <a:custGeom>
                <a:avLst/>
                <a:gdLst>
                  <a:gd name="T0" fmla="*/ 54 w 83"/>
                  <a:gd name="T1" fmla="*/ 21 h 225"/>
                  <a:gd name="T2" fmla="*/ 45 w 83"/>
                  <a:gd name="T3" fmla="*/ 12 h 225"/>
                  <a:gd name="T4" fmla="*/ 35 w 83"/>
                  <a:gd name="T5" fmla="*/ 2 h 225"/>
                  <a:gd name="T6" fmla="*/ 18 w 83"/>
                  <a:gd name="T7" fmla="*/ 4 h 225"/>
                  <a:gd name="T8" fmla="*/ 0 w 83"/>
                  <a:gd name="T9" fmla="*/ 6 h 225"/>
                  <a:gd name="T10" fmla="*/ 8 w 83"/>
                  <a:gd name="T11" fmla="*/ 17 h 225"/>
                  <a:gd name="T12" fmla="*/ 20 w 83"/>
                  <a:gd name="T13" fmla="*/ 19 h 225"/>
                  <a:gd name="T14" fmla="*/ 29 w 83"/>
                  <a:gd name="T15" fmla="*/ 33 h 225"/>
                  <a:gd name="T16" fmla="*/ 23 w 83"/>
                  <a:gd name="T17" fmla="*/ 48 h 225"/>
                  <a:gd name="T18" fmla="*/ 16 w 83"/>
                  <a:gd name="T19" fmla="*/ 58 h 225"/>
                  <a:gd name="T20" fmla="*/ 31 w 83"/>
                  <a:gd name="T21" fmla="*/ 79 h 225"/>
                  <a:gd name="T22" fmla="*/ 41 w 83"/>
                  <a:gd name="T23" fmla="*/ 92 h 225"/>
                  <a:gd name="T24" fmla="*/ 50 w 83"/>
                  <a:gd name="T25" fmla="*/ 108 h 225"/>
                  <a:gd name="T26" fmla="*/ 58 w 83"/>
                  <a:gd name="T27" fmla="*/ 125 h 225"/>
                  <a:gd name="T28" fmla="*/ 60 w 83"/>
                  <a:gd name="T29" fmla="*/ 142 h 225"/>
                  <a:gd name="T30" fmla="*/ 62 w 83"/>
                  <a:gd name="T31" fmla="*/ 159 h 225"/>
                  <a:gd name="T32" fmla="*/ 50 w 83"/>
                  <a:gd name="T33" fmla="*/ 181 h 225"/>
                  <a:gd name="T34" fmla="*/ 33 w 83"/>
                  <a:gd name="T35" fmla="*/ 188 h 225"/>
                  <a:gd name="T36" fmla="*/ 22 w 83"/>
                  <a:gd name="T37" fmla="*/ 194 h 225"/>
                  <a:gd name="T38" fmla="*/ 23 w 83"/>
                  <a:gd name="T39" fmla="*/ 200 h 225"/>
                  <a:gd name="T40" fmla="*/ 23 w 83"/>
                  <a:gd name="T41" fmla="*/ 217 h 225"/>
                  <a:gd name="T42" fmla="*/ 25 w 83"/>
                  <a:gd name="T43" fmla="*/ 225 h 225"/>
                  <a:gd name="T44" fmla="*/ 33 w 83"/>
                  <a:gd name="T45" fmla="*/ 217 h 225"/>
                  <a:gd name="T46" fmla="*/ 37 w 83"/>
                  <a:gd name="T47" fmla="*/ 213 h 225"/>
                  <a:gd name="T48" fmla="*/ 43 w 83"/>
                  <a:gd name="T49" fmla="*/ 211 h 225"/>
                  <a:gd name="T50" fmla="*/ 41 w 83"/>
                  <a:gd name="T51" fmla="*/ 204 h 225"/>
                  <a:gd name="T52" fmla="*/ 37 w 83"/>
                  <a:gd name="T53" fmla="*/ 198 h 225"/>
                  <a:gd name="T54" fmla="*/ 41 w 83"/>
                  <a:gd name="T55" fmla="*/ 200 h 225"/>
                  <a:gd name="T56" fmla="*/ 52 w 83"/>
                  <a:gd name="T57" fmla="*/ 198 h 225"/>
                  <a:gd name="T58" fmla="*/ 62 w 83"/>
                  <a:gd name="T59" fmla="*/ 194 h 225"/>
                  <a:gd name="T60" fmla="*/ 79 w 83"/>
                  <a:gd name="T61" fmla="*/ 179 h 225"/>
                  <a:gd name="T62" fmla="*/ 79 w 83"/>
                  <a:gd name="T63" fmla="*/ 138 h 225"/>
                  <a:gd name="T64" fmla="*/ 68 w 83"/>
                  <a:gd name="T65" fmla="*/ 117 h 225"/>
                  <a:gd name="T66" fmla="*/ 62 w 83"/>
                  <a:gd name="T67" fmla="*/ 104 h 225"/>
                  <a:gd name="T68" fmla="*/ 56 w 83"/>
                  <a:gd name="T69" fmla="*/ 92 h 225"/>
                  <a:gd name="T70" fmla="*/ 45 w 83"/>
                  <a:gd name="T71" fmla="*/ 85 h 225"/>
                  <a:gd name="T72" fmla="*/ 39 w 83"/>
                  <a:gd name="T73" fmla="*/ 77 h 225"/>
                  <a:gd name="T74" fmla="*/ 37 w 83"/>
                  <a:gd name="T75" fmla="*/ 58 h 225"/>
                  <a:gd name="T76" fmla="*/ 45 w 83"/>
                  <a:gd name="T77" fmla="*/ 48 h 225"/>
                  <a:gd name="T78" fmla="*/ 58 w 83"/>
                  <a:gd name="T79" fmla="*/ 29 h 225"/>
                  <a:gd name="T80" fmla="*/ 37 w 83"/>
                  <a:gd name="T81" fmla="*/ 204 h 225"/>
                  <a:gd name="T82" fmla="*/ 35 w 83"/>
                  <a:gd name="T83" fmla="*/ 204 h 225"/>
                  <a:gd name="T84" fmla="*/ 35 w 83"/>
                  <a:gd name="T85" fmla="*/ 202 h 225"/>
                  <a:gd name="T86" fmla="*/ 35 w 83"/>
                  <a:gd name="T87" fmla="*/ 200 h 225"/>
                  <a:gd name="T88" fmla="*/ 33 w 83"/>
                  <a:gd name="T89" fmla="*/ 194 h 225"/>
                  <a:gd name="T90" fmla="*/ 29 w 83"/>
                  <a:gd name="T91" fmla="*/ 192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25"/>
                  <a:gd name="T140" fmla="*/ 83 w 83"/>
                  <a:gd name="T141" fmla="*/ 225 h 2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25">
                    <a:moveTo>
                      <a:pt x="66" y="25"/>
                    </a:moveTo>
                    <a:lnTo>
                      <a:pt x="62" y="21"/>
                    </a:lnTo>
                    <a:lnTo>
                      <a:pt x="54" y="21"/>
                    </a:lnTo>
                    <a:lnTo>
                      <a:pt x="48" y="25"/>
                    </a:lnTo>
                    <a:lnTo>
                      <a:pt x="43" y="17"/>
                    </a:lnTo>
                    <a:lnTo>
                      <a:pt x="45" y="12"/>
                    </a:lnTo>
                    <a:lnTo>
                      <a:pt x="45" y="8"/>
                    </a:lnTo>
                    <a:lnTo>
                      <a:pt x="41" y="8"/>
                    </a:lnTo>
                    <a:lnTo>
                      <a:pt x="35" y="2"/>
                    </a:lnTo>
                    <a:lnTo>
                      <a:pt x="29" y="0"/>
                    </a:lnTo>
                    <a:lnTo>
                      <a:pt x="25" y="4"/>
                    </a:lnTo>
                    <a:lnTo>
                      <a:pt x="18" y="4"/>
                    </a:lnTo>
                    <a:lnTo>
                      <a:pt x="12" y="8"/>
                    </a:lnTo>
                    <a:lnTo>
                      <a:pt x="6" y="4"/>
                    </a:lnTo>
                    <a:lnTo>
                      <a:pt x="0" y="6"/>
                    </a:lnTo>
                    <a:lnTo>
                      <a:pt x="0" y="10"/>
                    </a:lnTo>
                    <a:lnTo>
                      <a:pt x="2" y="16"/>
                    </a:lnTo>
                    <a:lnTo>
                      <a:pt x="8" y="17"/>
                    </a:lnTo>
                    <a:lnTo>
                      <a:pt x="10" y="21"/>
                    </a:lnTo>
                    <a:lnTo>
                      <a:pt x="16" y="23"/>
                    </a:lnTo>
                    <a:lnTo>
                      <a:pt x="20" y="19"/>
                    </a:lnTo>
                    <a:lnTo>
                      <a:pt x="25" y="19"/>
                    </a:lnTo>
                    <a:lnTo>
                      <a:pt x="29" y="25"/>
                    </a:lnTo>
                    <a:lnTo>
                      <a:pt x="29" y="33"/>
                    </a:lnTo>
                    <a:lnTo>
                      <a:pt x="25" y="35"/>
                    </a:lnTo>
                    <a:lnTo>
                      <a:pt x="25" y="46"/>
                    </a:lnTo>
                    <a:lnTo>
                      <a:pt x="23" y="48"/>
                    </a:lnTo>
                    <a:lnTo>
                      <a:pt x="18" y="48"/>
                    </a:lnTo>
                    <a:lnTo>
                      <a:pt x="14" y="52"/>
                    </a:lnTo>
                    <a:lnTo>
                      <a:pt x="16" y="58"/>
                    </a:lnTo>
                    <a:lnTo>
                      <a:pt x="23" y="62"/>
                    </a:lnTo>
                    <a:lnTo>
                      <a:pt x="27" y="71"/>
                    </a:lnTo>
                    <a:lnTo>
                      <a:pt x="31" y="79"/>
                    </a:lnTo>
                    <a:lnTo>
                      <a:pt x="35" y="83"/>
                    </a:lnTo>
                    <a:lnTo>
                      <a:pt x="37" y="87"/>
                    </a:lnTo>
                    <a:lnTo>
                      <a:pt x="41" y="92"/>
                    </a:lnTo>
                    <a:lnTo>
                      <a:pt x="46" y="96"/>
                    </a:lnTo>
                    <a:lnTo>
                      <a:pt x="48" y="102"/>
                    </a:lnTo>
                    <a:lnTo>
                      <a:pt x="50" y="108"/>
                    </a:lnTo>
                    <a:lnTo>
                      <a:pt x="56" y="112"/>
                    </a:lnTo>
                    <a:lnTo>
                      <a:pt x="56" y="117"/>
                    </a:lnTo>
                    <a:lnTo>
                      <a:pt x="58" y="125"/>
                    </a:lnTo>
                    <a:lnTo>
                      <a:pt x="56" y="129"/>
                    </a:lnTo>
                    <a:lnTo>
                      <a:pt x="58" y="136"/>
                    </a:lnTo>
                    <a:lnTo>
                      <a:pt x="60" y="142"/>
                    </a:lnTo>
                    <a:lnTo>
                      <a:pt x="60" y="148"/>
                    </a:lnTo>
                    <a:lnTo>
                      <a:pt x="62" y="154"/>
                    </a:lnTo>
                    <a:lnTo>
                      <a:pt x="62" y="159"/>
                    </a:lnTo>
                    <a:lnTo>
                      <a:pt x="62" y="167"/>
                    </a:lnTo>
                    <a:lnTo>
                      <a:pt x="58" y="177"/>
                    </a:lnTo>
                    <a:lnTo>
                      <a:pt x="50" y="181"/>
                    </a:lnTo>
                    <a:lnTo>
                      <a:pt x="45" y="184"/>
                    </a:lnTo>
                    <a:lnTo>
                      <a:pt x="43" y="190"/>
                    </a:lnTo>
                    <a:lnTo>
                      <a:pt x="33" y="188"/>
                    </a:lnTo>
                    <a:lnTo>
                      <a:pt x="29" y="188"/>
                    </a:lnTo>
                    <a:lnTo>
                      <a:pt x="25" y="190"/>
                    </a:lnTo>
                    <a:lnTo>
                      <a:pt x="22" y="194"/>
                    </a:lnTo>
                    <a:lnTo>
                      <a:pt x="20" y="198"/>
                    </a:lnTo>
                    <a:lnTo>
                      <a:pt x="22" y="200"/>
                    </a:lnTo>
                    <a:lnTo>
                      <a:pt x="23" y="200"/>
                    </a:lnTo>
                    <a:lnTo>
                      <a:pt x="23" y="207"/>
                    </a:lnTo>
                    <a:lnTo>
                      <a:pt x="22" y="213"/>
                    </a:lnTo>
                    <a:lnTo>
                      <a:pt x="23" y="217"/>
                    </a:lnTo>
                    <a:lnTo>
                      <a:pt x="27" y="221"/>
                    </a:lnTo>
                    <a:lnTo>
                      <a:pt x="27" y="223"/>
                    </a:lnTo>
                    <a:lnTo>
                      <a:pt x="25" y="225"/>
                    </a:lnTo>
                    <a:lnTo>
                      <a:pt x="29" y="223"/>
                    </a:lnTo>
                    <a:lnTo>
                      <a:pt x="33" y="221"/>
                    </a:lnTo>
                    <a:lnTo>
                      <a:pt x="33" y="217"/>
                    </a:lnTo>
                    <a:lnTo>
                      <a:pt x="37" y="217"/>
                    </a:lnTo>
                    <a:lnTo>
                      <a:pt x="39" y="217"/>
                    </a:lnTo>
                    <a:lnTo>
                      <a:pt x="37" y="213"/>
                    </a:lnTo>
                    <a:lnTo>
                      <a:pt x="37" y="207"/>
                    </a:lnTo>
                    <a:lnTo>
                      <a:pt x="39" y="209"/>
                    </a:lnTo>
                    <a:lnTo>
                      <a:pt x="43" y="211"/>
                    </a:lnTo>
                    <a:lnTo>
                      <a:pt x="43" y="209"/>
                    </a:lnTo>
                    <a:lnTo>
                      <a:pt x="45" y="206"/>
                    </a:lnTo>
                    <a:lnTo>
                      <a:pt x="41" y="204"/>
                    </a:lnTo>
                    <a:lnTo>
                      <a:pt x="39" y="202"/>
                    </a:lnTo>
                    <a:lnTo>
                      <a:pt x="37" y="198"/>
                    </a:lnTo>
                    <a:lnTo>
                      <a:pt x="37" y="196"/>
                    </a:lnTo>
                    <a:lnTo>
                      <a:pt x="41" y="198"/>
                    </a:lnTo>
                    <a:lnTo>
                      <a:pt x="41" y="200"/>
                    </a:lnTo>
                    <a:lnTo>
                      <a:pt x="48" y="200"/>
                    </a:lnTo>
                    <a:lnTo>
                      <a:pt x="54" y="200"/>
                    </a:lnTo>
                    <a:lnTo>
                      <a:pt x="52" y="198"/>
                    </a:lnTo>
                    <a:lnTo>
                      <a:pt x="52" y="196"/>
                    </a:lnTo>
                    <a:lnTo>
                      <a:pt x="56" y="196"/>
                    </a:lnTo>
                    <a:lnTo>
                      <a:pt x="62" y="194"/>
                    </a:lnTo>
                    <a:lnTo>
                      <a:pt x="70" y="188"/>
                    </a:lnTo>
                    <a:lnTo>
                      <a:pt x="75" y="184"/>
                    </a:lnTo>
                    <a:lnTo>
                      <a:pt x="79" y="179"/>
                    </a:lnTo>
                    <a:lnTo>
                      <a:pt x="81" y="171"/>
                    </a:lnTo>
                    <a:lnTo>
                      <a:pt x="83" y="158"/>
                    </a:lnTo>
                    <a:lnTo>
                      <a:pt x="79" y="138"/>
                    </a:lnTo>
                    <a:lnTo>
                      <a:pt x="75" y="123"/>
                    </a:lnTo>
                    <a:lnTo>
                      <a:pt x="71" y="121"/>
                    </a:lnTo>
                    <a:lnTo>
                      <a:pt x="68" y="117"/>
                    </a:lnTo>
                    <a:lnTo>
                      <a:pt x="68" y="113"/>
                    </a:lnTo>
                    <a:lnTo>
                      <a:pt x="68" y="110"/>
                    </a:lnTo>
                    <a:lnTo>
                      <a:pt x="62" y="104"/>
                    </a:lnTo>
                    <a:lnTo>
                      <a:pt x="56" y="98"/>
                    </a:lnTo>
                    <a:lnTo>
                      <a:pt x="56" y="94"/>
                    </a:lnTo>
                    <a:lnTo>
                      <a:pt x="56" y="92"/>
                    </a:lnTo>
                    <a:lnTo>
                      <a:pt x="52" y="90"/>
                    </a:lnTo>
                    <a:lnTo>
                      <a:pt x="46" y="88"/>
                    </a:lnTo>
                    <a:lnTo>
                      <a:pt x="45" y="85"/>
                    </a:lnTo>
                    <a:lnTo>
                      <a:pt x="45" y="81"/>
                    </a:lnTo>
                    <a:lnTo>
                      <a:pt x="43" y="79"/>
                    </a:lnTo>
                    <a:lnTo>
                      <a:pt x="39" y="77"/>
                    </a:lnTo>
                    <a:lnTo>
                      <a:pt x="37" y="71"/>
                    </a:lnTo>
                    <a:lnTo>
                      <a:pt x="35" y="64"/>
                    </a:lnTo>
                    <a:lnTo>
                      <a:pt x="37" y="58"/>
                    </a:lnTo>
                    <a:lnTo>
                      <a:pt x="39" y="50"/>
                    </a:lnTo>
                    <a:lnTo>
                      <a:pt x="41" y="48"/>
                    </a:lnTo>
                    <a:lnTo>
                      <a:pt x="45" y="48"/>
                    </a:lnTo>
                    <a:lnTo>
                      <a:pt x="48" y="42"/>
                    </a:lnTo>
                    <a:lnTo>
                      <a:pt x="52" y="35"/>
                    </a:lnTo>
                    <a:lnTo>
                      <a:pt x="58" y="29"/>
                    </a:lnTo>
                    <a:lnTo>
                      <a:pt x="66" y="25"/>
                    </a:lnTo>
                    <a:close/>
                    <a:moveTo>
                      <a:pt x="37" y="204"/>
                    </a:moveTo>
                    <a:lnTo>
                      <a:pt x="37" y="206"/>
                    </a:lnTo>
                    <a:lnTo>
                      <a:pt x="35" y="207"/>
                    </a:lnTo>
                    <a:lnTo>
                      <a:pt x="35" y="204"/>
                    </a:lnTo>
                    <a:lnTo>
                      <a:pt x="37" y="204"/>
                    </a:lnTo>
                    <a:close/>
                    <a:moveTo>
                      <a:pt x="35" y="200"/>
                    </a:moveTo>
                    <a:lnTo>
                      <a:pt x="35" y="202"/>
                    </a:lnTo>
                    <a:lnTo>
                      <a:pt x="33" y="204"/>
                    </a:lnTo>
                    <a:lnTo>
                      <a:pt x="33" y="200"/>
                    </a:lnTo>
                    <a:lnTo>
                      <a:pt x="35" y="200"/>
                    </a:lnTo>
                    <a:close/>
                    <a:moveTo>
                      <a:pt x="31" y="192"/>
                    </a:moveTo>
                    <a:lnTo>
                      <a:pt x="33" y="192"/>
                    </a:lnTo>
                    <a:lnTo>
                      <a:pt x="33" y="194"/>
                    </a:lnTo>
                    <a:lnTo>
                      <a:pt x="31" y="196"/>
                    </a:lnTo>
                    <a:lnTo>
                      <a:pt x="29" y="196"/>
                    </a:lnTo>
                    <a:lnTo>
                      <a:pt x="29" y="192"/>
                    </a:lnTo>
                    <a:lnTo>
                      <a:pt x="31" y="192"/>
                    </a:lnTo>
                    <a:close/>
                  </a:path>
                </a:pathLst>
              </a:custGeom>
              <a:solidFill>
                <a:srgbClr val="C0C0C0"/>
              </a:solidFill>
              <a:ln w="4826">
                <a:solidFill>
                  <a:srgbClr val="B9B9B9"/>
                </a:solidFill>
                <a:round/>
                <a:headEnd/>
                <a:tailEnd/>
              </a:ln>
            </p:spPr>
            <p:txBody>
              <a:bodyPr/>
              <a:lstStyle/>
              <a:p>
                <a:endParaRPr lang="nb-NO"/>
              </a:p>
            </p:txBody>
          </p:sp>
          <p:sp>
            <p:nvSpPr>
              <p:cNvPr id="9333" name="Freeform 1046"/>
              <p:cNvSpPr>
                <a:spLocks/>
              </p:cNvSpPr>
              <p:nvPr/>
            </p:nvSpPr>
            <p:spPr bwMode="gray">
              <a:xfrm>
                <a:off x="1808" y="2626"/>
                <a:ext cx="169" cy="176"/>
              </a:xfrm>
              <a:custGeom>
                <a:avLst/>
                <a:gdLst>
                  <a:gd name="T0" fmla="*/ 142 w 169"/>
                  <a:gd name="T1" fmla="*/ 52 h 176"/>
                  <a:gd name="T2" fmla="*/ 148 w 169"/>
                  <a:gd name="T3" fmla="*/ 46 h 176"/>
                  <a:gd name="T4" fmla="*/ 159 w 169"/>
                  <a:gd name="T5" fmla="*/ 34 h 176"/>
                  <a:gd name="T6" fmla="*/ 152 w 169"/>
                  <a:gd name="T7" fmla="*/ 32 h 176"/>
                  <a:gd name="T8" fmla="*/ 140 w 169"/>
                  <a:gd name="T9" fmla="*/ 31 h 176"/>
                  <a:gd name="T10" fmla="*/ 140 w 169"/>
                  <a:gd name="T11" fmla="*/ 19 h 176"/>
                  <a:gd name="T12" fmla="*/ 125 w 169"/>
                  <a:gd name="T13" fmla="*/ 19 h 176"/>
                  <a:gd name="T14" fmla="*/ 117 w 169"/>
                  <a:gd name="T15" fmla="*/ 23 h 176"/>
                  <a:gd name="T16" fmla="*/ 94 w 169"/>
                  <a:gd name="T17" fmla="*/ 19 h 176"/>
                  <a:gd name="T18" fmla="*/ 63 w 169"/>
                  <a:gd name="T19" fmla="*/ 13 h 176"/>
                  <a:gd name="T20" fmla="*/ 46 w 169"/>
                  <a:gd name="T21" fmla="*/ 8 h 176"/>
                  <a:gd name="T22" fmla="*/ 40 w 169"/>
                  <a:gd name="T23" fmla="*/ 0 h 176"/>
                  <a:gd name="T24" fmla="*/ 46 w 169"/>
                  <a:gd name="T25" fmla="*/ 11 h 176"/>
                  <a:gd name="T26" fmla="*/ 27 w 169"/>
                  <a:gd name="T27" fmla="*/ 27 h 176"/>
                  <a:gd name="T28" fmla="*/ 35 w 169"/>
                  <a:gd name="T29" fmla="*/ 40 h 176"/>
                  <a:gd name="T30" fmla="*/ 23 w 169"/>
                  <a:gd name="T31" fmla="*/ 44 h 176"/>
                  <a:gd name="T32" fmla="*/ 19 w 169"/>
                  <a:gd name="T33" fmla="*/ 27 h 176"/>
                  <a:gd name="T34" fmla="*/ 25 w 169"/>
                  <a:gd name="T35" fmla="*/ 19 h 176"/>
                  <a:gd name="T36" fmla="*/ 19 w 169"/>
                  <a:gd name="T37" fmla="*/ 15 h 176"/>
                  <a:gd name="T38" fmla="*/ 23 w 169"/>
                  <a:gd name="T39" fmla="*/ 8 h 176"/>
                  <a:gd name="T40" fmla="*/ 21 w 169"/>
                  <a:gd name="T41" fmla="*/ 2 h 176"/>
                  <a:gd name="T42" fmla="*/ 2 w 169"/>
                  <a:gd name="T43" fmla="*/ 25 h 176"/>
                  <a:gd name="T44" fmla="*/ 0 w 169"/>
                  <a:gd name="T45" fmla="*/ 44 h 176"/>
                  <a:gd name="T46" fmla="*/ 12 w 169"/>
                  <a:gd name="T47" fmla="*/ 59 h 176"/>
                  <a:gd name="T48" fmla="*/ 14 w 169"/>
                  <a:gd name="T49" fmla="*/ 71 h 176"/>
                  <a:gd name="T50" fmla="*/ 29 w 169"/>
                  <a:gd name="T51" fmla="*/ 80 h 176"/>
                  <a:gd name="T52" fmla="*/ 48 w 169"/>
                  <a:gd name="T53" fmla="*/ 90 h 176"/>
                  <a:gd name="T54" fmla="*/ 65 w 169"/>
                  <a:gd name="T55" fmla="*/ 94 h 176"/>
                  <a:gd name="T56" fmla="*/ 63 w 169"/>
                  <a:gd name="T57" fmla="*/ 109 h 176"/>
                  <a:gd name="T58" fmla="*/ 77 w 169"/>
                  <a:gd name="T59" fmla="*/ 127 h 176"/>
                  <a:gd name="T60" fmla="*/ 86 w 169"/>
                  <a:gd name="T61" fmla="*/ 144 h 176"/>
                  <a:gd name="T62" fmla="*/ 83 w 169"/>
                  <a:gd name="T63" fmla="*/ 155 h 176"/>
                  <a:gd name="T64" fmla="*/ 86 w 169"/>
                  <a:gd name="T65" fmla="*/ 159 h 176"/>
                  <a:gd name="T66" fmla="*/ 94 w 169"/>
                  <a:gd name="T67" fmla="*/ 176 h 176"/>
                  <a:gd name="T68" fmla="*/ 109 w 169"/>
                  <a:gd name="T69" fmla="*/ 165 h 176"/>
                  <a:gd name="T70" fmla="*/ 123 w 169"/>
                  <a:gd name="T71" fmla="*/ 155 h 176"/>
                  <a:gd name="T72" fmla="*/ 123 w 169"/>
                  <a:gd name="T73" fmla="*/ 150 h 176"/>
                  <a:gd name="T74" fmla="*/ 109 w 169"/>
                  <a:gd name="T75" fmla="*/ 146 h 176"/>
                  <a:gd name="T76" fmla="*/ 108 w 169"/>
                  <a:gd name="T77" fmla="*/ 128 h 176"/>
                  <a:gd name="T78" fmla="*/ 102 w 169"/>
                  <a:gd name="T79" fmla="*/ 119 h 176"/>
                  <a:gd name="T80" fmla="*/ 115 w 169"/>
                  <a:gd name="T81" fmla="*/ 123 h 176"/>
                  <a:gd name="T82" fmla="*/ 131 w 169"/>
                  <a:gd name="T83" fmla="*/ 127 h 176"/>
                  <a:gd name="T84" fmla="*/ 133 w 169"/>
                  <a:gd name="T85" fmla="*/ 121 h 176"/>
                  <a:gd name="T86" fmla="*/ 146 w 169"/>
                  <a:gd name="T87" fmla="*/ 119 h 176"/>
                  <a:gd name="T88" fmla="*/ 157 w 169"/>
                  <a:gd name="T89" fmla="*/ 111 h 176"/>
                  <a:gd name="T90" fmla="*/ 152 w 169"/>
                  <a:gd name="T91" fmla="*/ 84 h 176"/>
                  <a:gd name="T92" fmla="*/ 163 w 169"/>
                  <a:gd name="T93" fmla="*/ 75 h 176"/>
                  <a:gd name="T94" fmla="*/ 156 w 169"/>
                  <a:gd name="T95" fmla="*/ 65 h 176"/>
                  <a:gd name="T96" fmla="*/ 165 w 169"/>
                  <a:gd name="T97" fmla="*/ 57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
                  <a:gd name="T148" fmla="*/ 0 h 176"/>
                  <a:gd name="T149" fmla="*/ 169 w 169"/>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 h="176">
                    <a:moveTo>
                      <a:pt x="169" y="50"/>
                    </a:moveTo>
                    <a:lnTo>
                      <a:pt x="157" y="48"/>
                    </a:lnTo>
                    <a:lnTo>
                      <a:pt x="146" y="50"/>
                    </a:lnTo>
                    <a:lnTo>
                      <a:pt x="142" y="52"/>
                    </a:lnTo>
                    <a:lnTo>
                      <a:pt x="140" y="52"/>
                    </a:lnTo>
                    <a:lnTo>
                      <a:pt x="140" y="50"/>
                    </a:lnTo>
                    <a:lnTo>
                      <a:pt x="142" y="46"/>
                    </a:lnTo>
                    <a:lnTo>
                      <a:pt x="148" y="46"/>
                    </a:lnTo>
                    <a:lnTo>
                      <a:pt x="156" y="46"/>
                    </a:lnTo>
                    <a:lnTo>
                      <a:pt x="156" y="40"/>
                    </a:lnTo>
                    <a:lnTo>
                      <a:pt x="157" y="34"/>
                    </a:lnTo>
                    <a:lnTo>
                      <a:pt x="159" y="34"/>
                    </a:lnTo>
                    <a:lnTo>
                      <a:pt x="157" y="32"/>
                    </a:lnTo>
                    <a:lnTo>
                      <a:pt x="156" y="31"/>
                    </a:lnTo>
                    <a:lnTo>
                      <a:pt x="152" y="32"/>
                    </a:lnTo>
                    <a:lnTo>
                      <a:pt x="148" y="32"/>
                    </a:lnTo>
                    <a:lnTo>
                      <a:pt x="148" y="29"/>
                    </a:lnTo>
                    <a:lnTo>
                      <a:pt x="144" y="31"/>
                    </a:lnTo>
                    <a:lnTo>
                      <a:pt x="140" y="31"/>
                    </a:lnTo>
                    <a:lnTo>
                      <a:pt x="140" y="27"/>
                    </a:lnTo>
                    <a:lnTo>
                      <a:pt x="136" y="25"/>
                    </a:lnTo>
                    <a:lnTo>
                      <a:pt x="136" y="21"/>
                    </a:lnTo>
                    <a:lnTo>
                      <a:pt x="140" y="19"/>
                    </a:lnTo>
                    <a:lnTo>
                      <a:pt x="144" y="17"/>
                    </a:lnTo>
                    <a:lnTo>
                      <a:pt x="133" y="17"/>
                    </a:lnTo>
                    <a:lnTo>
                      <a:pt x="123" y="17"/>
                    </a:lnTo>
                    <a:lnTo>
                      <a:pt x="125" y="19"/>
                    </a:lnTo>
                    <a:lnTo>
                      <a:pt x="127" y="21"/>
                    </a:lnTo>
                    <a:lnTo>
                      <a:pt x="121" y="19"/>
                    </a:lnTo>
                    <a:lnTo>
                      <a:pt x="119" y="19"/>
                    </a:lnTo>
                    <a:lnTo>
                      <a:pt x="117" y="23"/>
                    </a:lnTo>
                    <a:lnTo>
                      <a:pt x="115" y="25"/>
                    </a:lnTo>
                    <a:lnTo>
                      <a:pt x="104" y="25"/>
                    </a:lnTo>
                    <a:lnTo>
                      <a:pt x="94" y="23"/>
                    </a:lnTo>
                    <a:lnTo>
                      <a:pt x="94" y="19"/>
                    </a:lnTo>
                    <a:lnTo>
                      <a:pt x="79" y="21"/>
                    </a:lnTo>
                    <a:lnTo>
                      <a:pt x="67" y="25"/>
                    </a:lnTo>
                    <a:lnTo>
                      <a:pt x="65" y="19"/>
                    </a:lnTo>
                    <a:lnTo>
                      <a:pt x="63" y="13"/>
                    </a:lnTo>
                    <a:lnTo>
                      <a:pt x="60" y="9"/>
                    </a:lnTo>
                    <a:lnTo>
                      <a:pt x="54" y="8"/>
                    </a:lnTo>
                    <a:lnTo>
                      <a:pt x="50" y="8"/>
                    </a:lnTo>
                    <a:lnTo>
                      <a:pt x="46" y="8"/>
                    </a:lnTo>
                    <a:lnTo>
                      <a:pt x="46" y="6"/>
                    </a:lnTo>
                    <a:lnTo>
                      <a:pt x="46" y="2"/>
                    </a:lnTo>
                    <a:lnTo>
                      <a:pt x="42" y="2"/>
                    </a:lnTo>
                    <a:lnTo>
                      <a:pt x="40" y="0"/>
                    </a:lnTo>
                    <a:lnTo>
                      <a:pt x="40" y="4"/>
                    </a:lnTo>
                    <a:lnTo>
                      <a:pt x="40" y="6"/>
                    </a:lnTo>
                    <a:lnTo>
                      <a:pt x="44" y="8"/>
                    </a:lnTo>
                    <a:lnTo>
                      <a:pt x="46" y="11"/>
                    </a:lnTo>
                    <a:lnTo>
                      <a:pt x="37" y="13"/>
                    </a:lnTo>
                    <a:lnTo>
                      <a:pt x="27" y="15"/>
                    </a:lnTo>
                    <a:lnTo>
                      <a:pt x="27" y="21"/>
                    </a:lnTo>
                    <a:lnTo>
                      <a:pt x="27" y="27"/>
                    </a:lnTo>
                    <a:lnTo>
                      <a:pt x="29" y="29"/>
                    </a:lnTo>
                    <a:lnTo>
                      <a:pt x="33" y="34"/>
                    </a:lnTo>
                    <a:lnTo>
                      <a:pt x="35" y="38"/>
                    </a:lnTo>
                    <a:lnTo>
                      <a:pt x="35" y="40"/>
                    </a:lnTo>
                    <a:lnTo>
                      <a:pt x="33" y="42"/>
                    </a:lnTo>
                    <a:lnTo>
                      <a:pt x="31" y="44"/>
                    </a:lnTo>
                    <a:lnTo>
                      <a:pt x="27" y="44"/>
                    </a:lnTo>
                    <a:lnTo>
                      <a:pt x="23" y="44"/>
                    </a:lnTo>
                    <a:lnTo>
                      <a:pt x="21" y="42"/>
                    </a:lnTo>
                    <a:lnTo>
                      <a:pt x="21" y="40"/>
                    </a:lnTo>
                    <a:lnTo>
                      <a:pt x="19" y="34"/>
                    </a:lnTo>
                    <a:lnTo>
                      <a:pt x="19" y="27"/>
                    </a:lnTo>
                    <a:lnTo>
                      <a:pt x="21" y="27"/>
                    </a:lnTo>
                    <a:lnTo>
                      <a:pt x="25" y="25"/>
                    </a:lnTo>
                    <a:lnTo>
                      <a:pt x="25" y="23"/>
                    </a:lnTo>
                    <a:lnTo>
                      <a:pt x="25" y="19"/>
                    </a:lnTo>
                    <a:lnTo>
                      <a:pt x="21" y="19"/>
                    </a:lnTo>
                    <a:lnTo>
                      <a:pt x="21" y="17"/>
                    </a:lnTo>
                    <a:lnTo>
                      <a:pt x="23" y="15"/>
                    </a:lnTo>
                    <a:lnTo>
                      <a:pt x="19" y="15"/>
                    </a:lnTo>
                    <a:lnTo>
                      <a:pt x="17" y="13"/>
                    </a:lnTo>
                    <a:lnTo>
                      <a:pt x="17" y="11"/>
                    </a:lnTo>
                    <a:lnTo>
                      <a:pt x="23" y="8"/>
                    </a:lnTo>
                    <a:lnTo>
                      <a:pt x="29" y="4"/>
                    </a:lnTo>
                    <a:lnTo>
                      <a:pt x="27" y="2"/>
                    </a:lnTo>
                    <a:lnTo>
                      <a:pt x="25" y="0"/>
                    </a:lnTo>
                    <a:lnTo>
                      <a:pt x="21" y="2"/>
                    </a:lnTo>
                    <a:lnTo>
                      <a:pt x="19" y="4"/>
                    </a:lnTo>
                    <a:lnTo>
                      <a:pt x="12" y="9"/>
                    </a:lnTo>
                    <a:lnTo>
                      <a:pt x="8" y="23"/>
                    </a:lnTo>
                    <a:lnTo>
                      <a:pt x="2" y="25"/>
                    </a:lnTo>
                    <a:lnTo>
                      <a:pt x="2" y="27"/>
                    </a:lnTo>
                    <a:lnTo>
                      <a:pt x="2" y="32"/>
                    </a:lnTo>
                    <a:lnTo>
                      <a:pt x="2" y="38"/>
                    </a:lnTo>
                    <a:lnTo>
                      <a:pt x="0" y="44"/>
                    </a:lnTo>
                    <a:lnTo>
                      <a:pt x="0" y="48"/>
                    </a:lnTo>
                    <a:lnTo>
                      <a:pt x="2" y="48"/>
                    </a:lnTo>
                    <a:lnTo>
                      <a:pt x="6" y="48"/>
                    </a:lnTo>
                    <a:lnTo>
                      <a:pt x="12" y="59"/>
                    </a:lnTo>
                    <a:lnTo>
                      <a:pt x="10" y="59"/>
                    </a:lnTo>
                    <a:lnTo>
                      <a:pt x="10" y="63"/>
                    </a:lnTo>
                    <a:lnTo>
                      <a:pt x="12" y="67"/>
                    </a:lnTo>
                    <a:lnTo>
                      <a:pt x="14" y="71"/>
                    </a:lnTo>
                    <a:lnTo>
                      <a:pt x="15" y="77"/>
                    </a:lnTo>
                    <a:lnTo>
                      <a:pt x="17" y="79"/>
                    </a:lnTo>
                    <a:lnTo>
                      <a:pt x="25" y="80"/>
                    </a:lnTo>
                    <a:lnTo>
                      <a:pt x="29" y="80"/>
                    </a:lnTo>
                    <a:lnTo>
                      <a:pt x="37" y="80"/>
                    </a:lnTo>
                    <a:lnTo>
                      <a:pt x="40" y="80"/>
                    </a:lnTo>
                    <a:lnTo>
                      <a:pt x="44" y="82"/>
                    </a:lnTo>
                    <a:lnTo>
                      <a:pt x="48" y="90"/>
                    </a:lnTo>
                    <a:lnTo>
                      <a:pt x="50" y="94"/>
                    </a:lnTo>
                    <a:lnTo>
                      <a:pt x="54" y="94"/>
                    </a:lnTo>
                    <a:lnTo>
                      <a:pt x="60" y="92"/>
                    </a:lnTo>
                    <a:lnTo>
                      <a:pt x="65" y="94"/>
                    </a:lnTo>
                    <a:lnTo>
                      <a:pt x="67" y="94"/>
                    </a:lnTo>
                    <a:lnTo>
                      <a:pt x="67" y="102"/>
                    </a:lnTo>
                    <a:lnTo>
                      <a:pt x="65" y="103"/>
                    </a:lnTo>
                    <a:lnTo>
                      <a:pt x="63" y="109"/>
                    </a:lnTo>
                    <a:lnTo>
                      <a:pt x="67" y="115"/>
                    </a:lnTo>
                    <a:lnTo>
                      <a:pt x="71" y="119"/>
                    </a:lnTo>
                    <a:lnTo>
                      <a:pt x="73" y="123"/>
                    </a:lnTo>
                    <a:lnTo>
                      <a:pt x="77" y="127"/>
                    </a:lnTo>
                    <a:lnTo>
                      <a:pt x="85" y="130"/>
                    </a:lnTo>
                    <a:lnTo>
                      <a:pt x="90" y="134"/>
                    </a:lnTo>
                    <a:lnTo>
                      <a:pt x="88" y="138"/>
                    </a:lnTo>
                    <a:lnTo>
                      <a:pt x="86" y="144"/>
                    </a:lnTo>
                    <a:lnTo>
                      <a:pt x="83" y="148"/>
                    </a:lnTo>
                    <a:lnTo>
                      <a:pt x="81" y="150"/>
                    </a:lnTo>
                    <a:lnTo>
                      <a:pt x="81" y="153"/>
                    </a:lnTo>
                    <a:lnTo>
                      <a:pt x="83" y="155"/>
                    </a:lnTo>
                    <a:lnTo>
                      <a:pt x="85" y="153"/>
                    </a:lnTo>
                    <a:lnTo>
                      <a:pt x="85" y="155"/>
                    </a:lnTo>
                    <a:lnTo>
                      <a:pt x="86" y="155"/>
                    </a:lnTo>
                    <a:lnTo>
                      <a:pt x="86" y="159"/>
                    </a:lnTo>
                    <a:lnTo>
                      <a:pt x="88" y="163"/>
                    </a:lnTo>
                    <a:lnTo>
                      <a:pt x="88" y="171"/>
                    </a:lnTo>
                    <a:lnTo>
                      <a:pt x="94" y="176"/>
                    </a:lnTo>
                    <a:lnTo>
                      <a:pt x="98" y="174"/>
                    </a:lnTo>
                    <a:lnTo>
                      <a:pt x="102" y="173"/>
                    </a:lnTo>
                    <a:lnTo>
                      <a:pt x="106" y="169"/>
                    </a:lnTo>
                    <a:lnTo>
                      <a:pt x="109" y="165"/>
                    </a:lnTo>
                    <a:lnTo>
                      <a:pt x="113" y="165"/>
                    </a:lnTo>
                    <a:lnTo>
                      <a:pt x="115" y="163"/>
                    </a:lnTo>
                    <a:lnTo>
                      <a:pt x="119" y="159"/>
                    </a:lnTo>
                    <a:lnTo>
                      <a:pt x="123" y="155"/>
                    </a:lnTo>
                    <a:lnTo>
                      <a:pt x="127" y="153"/>
                    </a:lnTo>
                    <a:lnTo>
                      <a:pt x="127" y="150"/>
                    </a:lnTo>
                    <a:lnTo>
                      <a:pt x="123" y="150"/>
                    </a:lnTo>
                    <a:lnTo>
                      <a:pt x="117" y="150"/>
                    </a:lnTo>
                    <a:lnTo>
                      <a:pt x="113" y="150"/>
                    </a:lnTo>
                    <a:lnTo>
                      <a:pt x="111" y="148"/>
                    </a:lnTo>
                    <a:lnTo>
                      <a:pt x="109" y="146"/>
                    </a:lnTo>
                    <a:lnTo>
                      <a:pt x="109" y="140"/>
                    </a:lnTo>
                    <a:lnTo>
                      <a:pt x="109" y="134"/>
                    </a:lnTo>
                    <a:lnTo>
                      <a:pt x="109" y="132"/>
                    </a:lnTo>
                    <a:lnTo>
                      <a:pt x="108" y="128"/>
                    </a:lnTo>
                    <a:lnTo>
                      <a:pt x="106" y="125"/>
                    </a:lnTo>
                    <a:lnTo>
                      <a:pt x="104" y="121"/>
                    </a:lnTo>
                    <a:lnTo>
                      <a:pt x="102" y="119"/>
                    </a:lnTo>
                    <a:lnTo>
                      <a:pt x="104" y="119"/>
                    </a:lnTo>
                    <a:lnTo>
                      <a:pt x="106" y="119"/>
                    </a:lnTo>
                    <a:lnTo>
                      <a:pt x="111" y="121"/>
                    </a:lnTo>
                    <a:lnTo>
                      <a:pt x="115" y="123"/>
                    </a:lnTo>
                    <a:lnTo>
                      <a:pt x="119" y="123"/>
                    </a:lnTo>
                    <a:lnTo>
                      <a:pt x="123" y="125"/>
                    </a:lnTo>
                    <a:lnTo>
                      <a:pt x="127" y="127"/>
                    </a:lnTo>
                    <a:lnTo>
                      <a:pt x="131" y="127"/>
                    </a:lnTo>
                    <a:lnTo>
                      <a:pt x="129" y="125"/>
                    </a:lnTo>
                    <a:lnTo>
                      <a:pt x="129" y="123"/>
                    </a:lnTo>
                    <a:lnTo>
                      <a:pt x="133" y="121"/>
                    </a:lnTo>
                    <a:lnTo>
                      <a:pt x="136" y="121"/>
                    </a:lnTo>
                    <a:lnTo>
                      <a:pt x="140" y="121"/>
                    </a:lnTo>
                    <a:lnTo>
                      <a:pt x="144" y="121"/>
                    </a:lnTo>
                    <a:lnTo>
                      <a:pt x="146" y="119"/>
                    </a:lnTo>
                    <a:lnTo>
                      <a:pt x="150" y="115"/>
                    </a:lnTo>
                    <a:lnTo>
                      <a:pt x="152" y="113"/>
                    </a:lnTo>
                    <a:lnTo>
                      <a:pt x="156" y="113"/>
                    </a:lnTo>
                    <a:lnTo>
                      <a:pt x="157" y="111"/>
                    </a:lnTo>
                    <a:lnTo>
                      <a:pt x="159" y="107"/>
                    </a:lnTo>
                    <a:lnTo>
                      <a:pt x="159" y="103"/>
                    </a:lnTo>
                    <a:lnTo>
                      <a:pt x="148" y="86"/>
                    </a:lnTo>
                    <a:lnTo>
                      <a:pt x="152" y="84"/>
                    </a:lnTo>
                    <a:lnTo>
                      <a:pt x="152" y="82"/>
                    </a:lnTo>
                    <a:lnTo>
                      <a:pt x="154" y="79"/>
                    </a:lnTo>
                    <a:lnTo>
                      <a:pt x="159" y="79"/>
                    </a:lnTo>
                    <a:lnTo>
                      <a:pt x="163" y="75"/>
                    </a:lnTo>
                    <a:lnTo>
                      <a:pt x="161" y="73"/>
                    </a:lnTo>
                    <a:lnTo>
                      <a:pt x="159" y="71"/>
                    </a:lnTo>
                    <a:lnTo>
                      <a:pt x="159" y="69"/>
                    </a:lnTo>
                    <a:lnTo>
                      <a:pt x="156" y="65"/>
                    </a:lnTo>
                    <a:lnTo>
                      <a:pt x="154" y="63"/>
                    </a:lnTo>
                    <a:lnTo>
                      <a:pt x="156" y="59"/>
                    </a:lnTo>
                    <a:lnTo>
                      <a:pt x="161" y="59"/>
                    </a:lnTo>
                    <a:lnTo>
                      <a:pt x="165" y="57"/>
                    </a:lnTo>
                    <a:lnTo>
                      <a:pt x="167" y="55"/>
                    </a:lnTo>
                    <a:lnTo>
                      <a:pt x="167" y="54"/>
                    </a:lnTo>
                    <a:lnTo>
                      <a:pt x="169" y="50"/>
                    </a:lnTo>
                    <a:close/>
                  </a:path>
                </a:pathLst>
              </a:custGeom>
              <a:solidFill>
                <a:srgbClr val="C0C0C0"/>
              </a:solidFill>
              <a:ln w="4826">
                <a:solidFill>
                  <a:srgbClr val="B9B9B9"/>
                </a:solidFill>
                <a:round/>
                <a:headEnd/>
                <a:tailEnd/>
              </a:ln>
            </p:spPr>
            <p:txBody>
              <a:bodyPr/>
              <a:lstStyle/>
              <a:p>
                <a:endParaRPr lang="nb-NO"/>
              </a:p>
            </p:txBody>
          </p:sp>
          <p:sp>
            <p:nvSpPr>
              <p:cNvPr id="9334" name="Freeform 1047"/>
              <p:cNvSpPr>
                <a:spLocks noEditPoints="1"/>
              </p:cNvSpPr>
              <p:nvPr/>
            </p:nvSpPr>
            <p:spPr bwMode="gray">
              <a:xfrm>
                <a:off x="4808" y="3061"/>
                <a:ext cx="11" cy="29"/>
              </a:xfrm>
              <a:custGeom>
                <a:avLst/>
                <a:gdLst>
                  <a:gd name="T0" fmla="*/ 5 w 11"/>
                  <a:gd name="T1" fmla="*/ 20 h 29"/>
                  <a:gd name="T2" fmla="*/ 7 w 11"/>
                  <a:gd name="T3" fmla="*/ 23 h 29"/>
                  <a:gd name="T4" fmla="*/ 7 w 11"/>
                  <a:gd name="T5" fmla="*/ 29 h 29"/>
                  <a:gd name="T6" fmla="*/ 11 w 11"/>
                  <a:gd name="T7" fmla="*/ 29 h 29"/>
                  <a:gd name="T8" fmla="*/ 11 w 11"/>
                  <a:gd name="T9" fmla="*/ 25 h 29"/>
                  <a:gd name="T10" fmla="*/ 9 w 11"/>
                  <a:gd name="T11" fmla="*/ 23 h 29"/>
                  <a:gd name="T12" fmla="*/ 5 w 11"/>
                  <a:gd name="T13" fmla="*/ 20 h 29"/>
                  <a:gd name="T14" fmla="*/ 0 w 11"/>
                  <a:gd name="T15" fmla="*/ 0 h 29"/>
                  <a:gd name="T16" fmla="*/ 0 w 11"/>
                  <a:gd name="T17" fmla="*/ 8 h 29"/>
                  <a:gd name="T18" fmla="*/ 0 w 11"/>
                  <a:gd name="T19" fmla="*/ 14 h 29"/>
                  <a:gd name="T20" fmla="*/ 4 w 11"/>
                  <a:gd name="T21" fmla="*/ 14 h 29"/>
                  <a:gd name="T22" fmla="*/ 7 w 11"/>
                  <a:gd name="T23" fmla="*/ 14 h 29"/>
                  <a:gd name="T24" fmla="*/ 7 w 11"/>
                  <a:gd name="T25" fmla="*/ 10 h 29"/>
                  <a:gd name="T26" fmla="*/ 7 w 11"/>
                  <a:gd name="T27" fmla="*/ 6 h 29"/>
                  <a:gd name="T28" fmla="*/ 5 w 11"/>
                  <a:gd name="T29" fmla="*/ 6 h 29"/>
                  <a:gd name="T30" fmla="*/ 4 w 11"/>
                  <a:gd name="T31" fmla="*/ 2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5" y="20"/>
                    </a:moveTo>
                    <a:lnTo>
                      <a:pt x="7" y="23"/>
                    </a:lnTo>
                    <a:lnTo>
                      <a:pt x="7" y="29"/>
                    </a:lnTo>
                    <a:lnTo>
                      <a:pt x="11" y="29"/>
                    </a:lnTo>
                    <a:lnTo>
                      <a:pt x="11" y="25"/>
                    </a:lnTo>
                    <a:lnTo>
                      <a:pt x="9" y="23"/>
                    </a:lnTo>
                    <a:lnTo>
                      <a:pt x="5" y="20"/>
                    </a:lnTo>
                    <a:close/>
                    <a:moveTo>
                      <a:pt x="0" y="0"/>
                    </a:moveTo>
                    <a:lnTo>
                      <a:pt x="0" y="8"/>
                    </a:lnTo>
                    <a:lnTo>
                      <a:pt x="0" y="14"/>
                    </a:lnTo>
                    <a:lnTo>
                      <a:pt x="4" y="14"/>
                    </a:lnTo>
                    <a:lnTo>
                      <a:pt x="7" y="14"/>
                    </a:lnTo>
                    <a:lnTo>
                      <a:pt x="7" y="10"/>
                    </a:lnTo>
                    <a:lnTo>
                      <a:pt x="7" y="6"/>
                    </a:lnTo>
                    <a:lnTo>
                      <a:pt x="5" y="6"/>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335" name="Freeform 1048"/>
              <p:cNvSpPr>
                <a:spLocks/>
              </p:cNvSpPr>
              <p:nvPr/>
            </p:nvSpPr>
            <p:spPr bwMode="gray">
              <a:xfrm>
                <a:off x="3426" y="2067"/>
                <a:ext cx="205" cy="148"/>
              </a:xfrm>
              <a:custGeom>
                <a:avLst/>
                <a:gdLst>
                  <a:gd name="T0" fmla="*/ 146 w 205"/>
                  <a:gd name="T1" fmla="*/ 140 h 148"/>
                  <a:gd name="T2" fmla="*/ 153 w 205"/>
                  <a:gd name="T3" fmla="*/ 133 h 148"/>
                  <a:gd name="T4" fmla="*/ 152 w 205"/>
                  <a:gd name="T5" fmla="*/ 121 h 148"/>
                  <a:gd name="T6" fmla="*/ 142 w 205"/>
                  <a:gd name="T7" fmla="*/ 119 h 148"/>
                  <a:gd name="T8" fmla="*/ 138 w 205"/>
                  <a:gd name="T9" fmla="*/ 112 h 148"/>
                  <a:gd name="T10" fmla="*/ 146 w 205"/>
                  <a:gd name="T11" fmla="*/ 108 h 148"/>
                  <a:gd name="T12" fmla="*/ 155 w 205"/>
                  <a:gd name="T13" fmla="*/ 106 h 148"/>
                  <a:gd name="T14" fmla="*/ 155 w 205"/>
                  <a:gd name="T15" fmla="*/ 100 h 148"/>
                  <a:gd name="T16" fmla="*/ 161 w 205"/>
                  <a:gd name="T17" fmla="*/ 91 h 148"/>
                  <a:gd name="T18" fmla="*/ 161 w 205"/>
                  <a:gd name="T19" fmla="*/ 83 h 148"/>
                  <a:gd name="T20" fmla="*/ 169 w 205"/>
                  <a:gd name="T21" fmla="*/ 85 h 148"/>
                  <a:gd name="T22" fmla="*/ 175 w 205"/>
                  <a:gd name="T23" fmla="*/ 77 h 148"/>
                  <a:gd name="T24" fmla="*/ 175 w 205"/>
                  <a:gd name="T25" fmla="*/ 89 h 148"/>
                  <a:gd name="T26" fmla="*/ 178 w 205"/>
                  <a:gd name="T27" fmla="*/ 94 h 148"/>
                  <a:gd name="T28" fmla="*/ 182 w 205"/>
                  <a:gd name="T29" fmla="*/ 98 h 148"/>
                  <a:gd name="T30" fmla="*/ 186 w 205"/>
                  <a:gd name="T31" fmla="*/ 93 h 148"/>
                  <a:gd name="T32" fmla="*/ 194 w 205"/>
                  <a:gd name="T33" fmla="*/ 94 h 148"/>
                  <a:gd name="T34" fmla="*/ 205 w 205"/>
                  <a:gd name="T35" fmla="*/ 81 h 148"/>
                  <a:gd name="T36" fmla="*/ 192 w 205"/>
                  <a:gd name="T37" fmla="*/ 75 h 148"/>
                  <a:gd name="T38" fmla="*/ 188 w 205"/>
                  <a:gd name="T39" fmla="*/ 75 h 148"/>
                  <a:gd name="T40" fmla="*/ 188 w 205"/>
                  <a:gd name="T41" fmla="*/ 71 h 148"/>
                  <a:gd name="T42" fmla="*/ 180 w 205"/>
                  <a:gd name="T43" fmla="*/ 71 h 148"/>
                  <a:gd name="T44" fmla="*/ 180 w 205"/>
                  <a:gd name="T45" fmla="*/ 66 h 148"/>
                  <a:gd name="T46" fmla="*/ 186 w 205"/>
                  <a:gd name="T47" fmla="*/ 56 h 148"/>
                  <a:gd name="T48" fmla="*/ 178 w 205"/>
                  <a:gd name="T49" fmla="*/ 58 h 148"/>
                  <a:gd name="T50" fmla="*/ 167 w 205"/>
                  <a:gd name="T51" fmla="*/ 60 h 148"/>
                  <a:gd name="T52" fmla="*/ 157 w 205"/>
                  <a:gd name="T53" fmla="*/ 66 h 148"/>
                  <a:gd name="T54" fmla="*/ 152 w 205"/>
                  <a:gd name="T55" fmla="*/ 73 h 148"/>
                  <a:gd name="T56" fmla="*/ 144 w 205"/>
                  <a:gd name="T57" fmla="*/ 81 h 148"/>
                  <a:gd name="T58" fmla="*/ 140 w 205"/>
                  <a:gd name="T59" fmla="*/ 73 h 148"/>
                  <a:gd name="T60" fmla="*/ 125 w 205"/>
                  <a:gd name="T61" fmla="*/ 71 h 148"/>
                  <a:gd name="T62" fmla="*/ 119 w 205"/>
                  <a:gd name="T63" fmla="*/ 64 h 148"/>
                  <a:gd name="T64" fmla="*/ 117 w 205"/>
                  <a:gd name="T65" fmla="*/ 58 h 148"/>
                  <a:gd name="T66" fmla="*/ 105 w 205"/>
                  <a:gd name="T67" fmla="*/ 56 h 148"/>
                  <a:gd name="T68" fmla="*/ 100 w 205"/>
                  <a:gd name="T69" fmla="*/ 52 h 148"/>
                  <a:gd name="T70" fmla="*/ 77 w 205"/>
                  <a:gd name="T71" fmla="*/ 48 h 148"/>
                  <a:gd name="T72" fmla="*/ 71 w 205"/>
                  <a:gd name="T73" fmla="*/ 35 h 148"/>
                  <a:gd name="T74" fmla="*/ 67 w 205"/>
                  <a:gd name="T75" fmla="*/ 27 h 148"/>
                  <a:gd name="T76" fmla="*/ 63 w 205"/>
                  <a:gd name="T77" fmla="*/ 31 h 148"/>
                  <a:gd name="T78" fmla="*/ 59 w 205"/>
                  <a:gd name="T79" fmla="*/ 39 h 148"/>
                  <a:gd name="T80" fmla="*/ 46 w 205"/>
                  <a:gd name="T81" fmla="*/ 37 h 148"/>
                  <a:gd name="T82" fmla="*/ 42 w 205"/>
                  <a:gd name="T83" fmla="*/ 45 h 148"/>
                  <a:gd name="T84" fmla="*/ 38 w 205"/>
                  <a:gd name="T85" fmla="*/ 45 h 148"/>
                  <a:gd name="T86" fmla="*/ 40 w 205"/>
                  <a:gd name="T87" fmla="*/ 33 h 148"/>
                  <a:gd name="T88" fmla="*/ 27 w 205"/>
                  <a:gd name="T89" fmla="*/ 27 h 148"/>
                  <a:gd name="T90" fmla="*/ 31 w 205"/>
                  <a:gd name="T91" fmla="*/ 4 h 148"/>
                  <a:gd name="T92" fmla="*/ 25 w 205"/>
                  <a:gd name="T93" fmla="*/ 0 h 148"/>
                  <a:gd name="T94" fmla="*/ 8 w 205"/>
                  <a:gd name="T95" fmla="*/ 6 h 148"/>
                  <a:gd name="T96" fmla="*/ 13 w 205"/>
                  <a:gd name="T97" fmla="*/ 69 h 148"/>
                  <a:gd name="T98" fmla="*/ 10 w 205"/>
                  <a:gd name="T99" fmla="*/ 60 h 148"/>
                  <a:gd name="T100" fmla="*/ 23 w 205"/>
                  <a:gd name="T101" fmla="*/ 52 h 148"/>
                  <a:gd name="T102" fmla="*/ 33 w 205"/>
                  <a:gd name="T103" fmla="*/ 50 h 148"/>
                  <a:gd name="T104" fmla="*/ 44 w 205"/>
                  <a:gd name="T105" fmla="*/ 69 h 148"/>
                  <a:gd name="T106" fmla="*/ 44 w 205"/>
                  <a:gd name="T107" fmla="*/ 81 h 148"/>
                  <a:gd name="T108" fmla="*/ 58 w 205"/>
                  <a:gd name="T109" fmla="*/ 77 h 148"/>
                  <a:gd name="T110" fmla="*/ 77 w 205"/>
                  <a:gd name="T111" fmla="*/ 83 h 148"/>
                  <a:gd name="T112" fmla="*/ 82 w 205"/>
                  <a:gd name="T113" fmla="*/ 98 h 148"/>
                  <a:gd name="T114" fmla="*/ 94 w 205"/>
                  <a:gd name="T115" fmla="*/ 112 h 148"/>
                  <a:gd name="T116" fmla="*/ 111 w 205"/>
                  <a:gd name="T117" fmla="*/ 119 h 148"/>
                  <a:gd name="T118" fmla="*/ 125 w 205"/>
                  <a:gd name="T119" fmla="*/ 127 h 148"/>
                  <a:gd name="T120" fmla="*/ 125 w 205"/>
                  <a:gd name="T121" fmla="*/ 133 h 148"/>
                  <a:gd name="T122" fmla="*/ 129 w 205"/>
                  <a:gd name="T123" fmla="*/ 144 h 148"/>
                  <a:gd name="T124" fmla="*/ 144 w 205"/>
                  <a:gd name="T125" fmla="*/ 148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
                  <a:gd name="T190" fmla="*/ 0 h 148"/>
                  <a:gd name="T191" fmla="*/ 205 w 205"/>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 h="148">
                    <a:moveTo>
                      <a:pt x="144" y="148"/>
                    </a:moveTo>
                    <a:lnTo>
                      <a:pt x="144" y="144"/>
                    </a:lnTo>
                    <a:lnTo>
                      <a:pt x="146" y="140"/>
                    </a:lnTo>
                    <a:lnTo>
                      <a:pt x="148" y="139"/>
                    </a:lnTo>
                    <a:lnTo>
                      <a:pt x="152" y="137"/>
                    </a:lnTo>
                    <a:lnTo>
                      <a:pt x="153" y="133"/>
                    </a:lnTo>
                    <a:lnTo>
                      <a:pt x="150" y="131"/>
                    </a:lnTo>
                    <a:lnTo>
                      <a:pt x="150" y="127"/>
                    </a:lnTo>
                    <a:lnTo>
                      <a:pt x="152" y="121"/>
                    </a:lnTo>
                    <a:lnTo>
                      <a:pt x="150" y="119"/>
                    </a:lnTo>
                    <a:lnTo>
                      <a:pt x="146" y="121"/>
                    </a:lnTo>
                    <a:lnTo>
                      <a:pt x="142" y="119"/>
                    </a:lnTo>
                    <a:lnTo>
                      <a:pt x="140" y="116"/>
                    </a:lnTo>
                    <a:lnTo>
                      <a:pt x="138" y="114"/>
                    </a:lnTo>
                    <a:lnTo>
                      <a:pt x="138" y="112"/>
                    </a:lnTo>
                    <a:lnTo>
                      <a:pt x="138" y="110"/>
                    </a:lnTo>
                    <a:lnTo>
                      <a:pt x="140" y="110"/>
                    </a:lnTo>
                    <a:lnTo>
                      <a:pt x="146" y="108"/>
                    </a:lnTo>
                    <a:lnTo>
                      <a:pt x="148" y="110"/>
                    </a:lnTo>
                    <a:lnTo>
                      <a:pt x="150" y="110"/>
                    </a:lnTo>
                    <a:lnTo>
                      <a:pt x="155" y="106"/>
                    </a:lnTo>
                    <a:lnTo>
                      <a:pt x="157" y="102"/>
                    </a:lnTo>
                    <a:lnTo>
                      <a:pt x="155" y="100"/>
                    </a:lnTo>
                    <a:lnTo>
                      <a:pt x="159" y="94"/>
                    </a:lnTo>
                    <a:lnTo>
                      <a:pt x="161" y="93"/>
                    </a:lnTo>
                    <a:lnTo>
                      <a:pt x="161" y="91"/>
                    </a:lnTo>
                    <a:lnTo>
                      <a:pt x="159" y="89"/>
                    </a:lnTo>
                    <a:lnTo>
                      <a:pt x="157" y="85"/>
                    </a:lnTo>
                    <a:lnTo>
                      <a:pt x="161" y="83"/>
                    </a:lnTo>
                    <a:lnTo>
                      <a:pt x="163" y="83"/>
                    </a:lnTo>
                    <a:lnTo>
                      <a:pt x="165" y="83"/>
                    </a:lnTo>
                    <a:lnTo>
                      <a:pt x="169" y="85"/>
                    </a:lnTo>
                    <a:lnTo>
                      <a:pt x="171" y="85"/>
                    </a:lnTo>
                    <a:lnTo>
                      <a:pt x="173" y="83"/>
                    </a:lnTo>
                    <a:lnTo>
                      <a:pt x="175" y="77"/>
                    </a:lnTo>
                    <a:lnTo>
                      <a:pt x="176" y="77"/>
                    </a:lnTo>
                    <a:lnTo>
                      <a:pt x="180" y="85"/>
                    </a:lnTo>
                    <a:lnTo>
                      <a:pt x="175" y="89"/>
                    </a:lnTo>
                    <a:lnTo>
                      <a:pt x="175" y="91"/>
                    </a:lnTo>
                    <a:lnTo>
                      <a:pt x="178" y="94"/>
                    </a:lnTo>
                    <a:lnTo>
                      <a:pt x="180" y="96"/>
                    </a:lnTo>
                    <a:lnTo>
                      <a:pt x="182" y="98"/>
                    </a:lnTo>
                    <a:lnTo>
                      <a:pt x="184" y="96"/>
                    </a:lnTo>
                    <a:lnTo>
                      <a:pt x="184" y="94"/>
                    </a:lnTo>
                    <a:lnTo>
                      <a:pt x="186" y="93"/>
                    </a:lnTo>
                    <a:lnTo>
                      <a:pt x="188" y="93"/>
                    </a:lnTo>
                    <a:lnTo>
                      <a:pt x="194" y="94"/>
                    </a:lnTo>
                    <a:lnTo>
                      <a:pt x="200" y="89"/>
                    </a:lnTo>
                    <a:lnTo>
                      <a:pt x="203" y="83"/>
                    </a:lnTo>
                    <a:lnTo>
                      <a:pt x="205" y="81"/>
                    </a:lnTo>
                    <a:lnTo>
                      <a:pt x="200" y="79"/>
                    </a:lnTo>
                    <a:lnTo>
                      <a:pt x="196" y="77"/>
                    </a:lnTo>
                    <a:lnTo>
                      <a:pt x="192" y="75"/>
                    </a:lnTo>
                    <a:lnTo>
                      <a:pt x="188" y="75"/>
                    </a:lnTo>
                    <a:lnTo>
                      <a:pt x="188" y="73"/>
                    </a:lnTo>
                    <a:lnTo>
                      <a:pt x="188" y="71"/>
                    </a:lnTo>
                    <a:lnTo>
                      <a:pt x="186" y="71"/>
                    </a:lnTo>
                    <a:lnTo>
                      <a:pt x="184" y="71"/>
                    </a:lnTo>
                    <a:lnTo>
                      <a:pt x="180" y="71"/>
                    </a:lnTo>
                    <a:lnTo>
                      <a:pt x="176" y="68"/>
                    </a:lnTo>
                    <a:lnTo>
                      <a:pt x="180" y="66"/>
                    </a:lnTo>
                    <a:lnTo>
                      <a:pt x="182" y="64"/>
                    </a:lnTo>
                    <a:lnTo>
                      <a:pt x="186" y="60"/>
                    </a:lnTo>
                    <a:lnTo>
                      <a:pt x="186" y="56"/>
                    </a:lnTo>
                    <a:lnTo>
                      <a:pt x="184" y="54"/>
                    </a:lnTo>
                    <a:lnTo>
                      <a:pt x="182" y="56"/>
                    </a:lnTo>
                    <a:lnTo>
                      <a:pt x="178" y="58"/>
                    </a:lnTo>
                    <a:lnTo>
                      <a:pt x="176" y="58"/>
                    </a:lnTo>
                    <a:lnTo>
                      <a:pt x="173" y="60"/>
                    </a:lnTo>
                    <a:lnTo>
                      <a:pt x="167" y="60"/>
                    </a:lnTo>
                    <a:lnTo>
                      <a:pt x="165" y="62"/>
                    </a:lnTo>
                    <a:lnTo>
                      <a:pt x="161" y="64"/>
                    </a:lnTo>
                    <a:lnTo>
                      <a:pt x="157" y="66"/>
                    </a:lnTo>
                    <a:lnTo>
                      <a:pt x="155" y="69"/>
                    </a:lnTo>
                    <a:lnTo>
                      <a:pt x="153" y="73"/>
                    </a:lnTo>
                    <a:lnTo>
                      <a:pt x="152" y="73"/>
                    </a:lnTo>
                    <a:lnTo>
                      <a:pt x="146" y="75"/>
                    </a:lnTo>
                    <a:lnTo>
                      <a:pt x="146" y="79"/>
                    </a:lnTo>
                    <a:lnTo>
                      <a:pt x="144" y="81"/>
                    </a:lnTo>
                    <a:lnTo>
                      <a:pt x="142" y="81"/>
                    </a:lnTo>
                    <a:lnTo>
                      <a:pt x="140" y="79"/>
                    </a:lnTo>
                    <a:lnTo>
                      <a:pt x="140" y="73"/>
                    </a:lnTo>
                    <a:lnTo>
                      <a:pt x="136" y="71"/>
                    </a:lnTo>
                    <a:lnTo>
                      <a:pt x="130" y="71"/>
                    </a:lnTo>
                    <a:lnTo>
                      <a:pt x="125" y="71"/>
                    </a:lnTo>
                    <a:lnTo>
                      <a:pt x="119" y="69"/>
                    </a:lnTo>
                    <a:lnTo>
                      <a:pt x="119" y="68"/>
                    </a:lnTo>
                    <a:lnTo>
                      <a:pt x="119" y="64"/>
                    </a:lnTo>
                    <a:lnTo>
                      <a:pt x="119" y="62"/>
                    </a:lnTo>
                    <a:lnTo>
                      <a:pt x="117" y="62"/>
                    </a:lnTo>
                    <a:lnTo>
                      <a:pt x="117" y="58"/>
                    </a:lnTo>
                    <a:lnTo>
                      <a:pt x="113" y="58"/>
                    </a:lnTo>
                    <a:lnTo>
                      <a:pt x="109" y="58"/>
                    </a:lnTo>
                    <a:lnTo>
                      <a:pt x="105" y="56"/>
                    </a:lnTo>
                    <a:lnTo>
                      <a:pt x="104" y="52"/>
                    </a:lnTo>
                    <a:lnTo>
                      <a:pt x="102" y="48"/>
                    </a:lnTo>
                    <a:lnTo>
                      <a:pt x="100" y="52"/>
                    </a:lnTo>
                    <a:lnTo>
                      <a:pt x="94" y="50"/>
                    </a:lnTo>
                    <a:lnTo>
                      <a:pt x="84" y="48"/>
                    </a:lnTo>
                    <a:lnTo>
                      <a:pt x="77" y="48"/>
                    </a:lnTo>
                    <a:lnTo>
                      <a:pt x="71" y="48"/>
                    </a:lnTo>
                    <a:lnTo>
                      <a:pt x="71" y="43"/>
                    </a:lnTo>
                    <a:lnTo>
                      <a:pt x="71" y="35"/>
                    </a:lnTo>
                    <a:lnTo>
                      <a:pt x="69" y="29"/>
                    </a:lnTo>
                    <a:lnTo>
                      <a:pt x="67" y="27"/>
                    </a:lnTo>
                    <a:lnTo>
                      <a:pt x="65" y="27"/>
                    </a:lnTo>
                    <a:lnTo>
                      <a:pt x="65" y="31"/>
                    </a:lnTo>
                    <a:lnTo>
                      <a:pt x="63" y="31"/>
                    </a:lnTo>
                    <a:lnTo>
                      <a:pt x="61" y="33"/>
                    </a:lnTo>
                    <a:lnTo>
                      <a:pt x="59" y="35"/>
                    </a:lnTo>
                    <a:lnTo>
                      <a:pt x="59" y="39"/>
                    </a:lnTo>
                    <a:lnTo>
                      <a:pt x="54" y="39"/>
                    </a:lnTo>
                    <a:lnTo>
                      <a:pt x="48" y="41"/>
                    </a:lnTo>
                    <a:lnTo>
                      <a:pt x="46" y="37"/>
                    </a:lnTo>
                    <a:lnTo>
                      <a:pt x="44" y="35"/>
                    </a:lnTo>
                    <a:lnTo>
                      <a:pt x="44" y="41"/>
                    </a:lnTo>
                    <a:lnTo>
                      <a:pt x="42" y="45"/>
                    </a:lnTo>
                    <a:lnTo>
                      <a:pt x="40" y="45"/>
                    </a:lnTo>
                    <a:lnTo>
                      <a:pt x="38" y="45"/>
                    </a:lnTo>
                    <a:lnTo>
                      <a:pt x="38" y="43"/>
                    </a:lnTo>
                    <a:lnTo>
                      <a:pt x="38" y="37"/>
                    </a:lnTo>
                    <a:lnTo>
                      <a:pt x="40" y="33"/>
                    </a:lnTo>
                    <a:lnTo>
                      <a:pt x="33" y="35"/>
                    </a:lnTo>
                    <a:lnTo>
                      <a:pt x="27" y="37"/>
                    </a:lnTo>
                    <a:lnTo>
                      <a:pt x="27" y="27"/>
                    </a:lnTo>
                    <a:lnTo>
                      <a:pt x="27" y="20"/>
                    </a:lnTo>
                    <a:lnTo>
                      <a:pt x="27" y="12"/>
                    </a:lnTo>
                    <a:lnTo>
                      <a:pt x="31" y="4"/>
                    </a:lnTo>
                    <a:lnTo>
                      <a:pt x="31" y="2"/>
                    </a:lnTo>
                    <a:lnTo>
                      <a:pt x="27" y="2"/>
                    </a:lnTo>
                    <a:lnTo>
                      <a:pt x="25" y="0"/>
                    </a:lnTo>
                    <a:lnTo>
                      <a:pt x="19" y="2"/>
                    </a:lnTo>
                    <a:lnTo>
                      <a:pt x="15" y="2"/>
                    </a:lnTo>
                    <a:lnTo>
                      <a:pt x="8" y="6"/>
                    </a:lnTo>
                    <a:lnTo>
                      <a:pt x="2" y="8"/>
                    </a:lnTo>
                    <a:lnTo>
                      <a:pt x="0" y="68"/>
                    </a:lnTo>
                    <a:lnTo>
                      <a:pt x="13" y="69"/>
                    </a:lnTo>
                    <a:lnTo>
                      <a:pt x="13" y="66"/>
                    </a:lnTo>
                    <a:lnTo>
                      <a:pt x="10" y="64"/>
                    </a:lnTo>
                    <a:lnTo>
                      <a:pt x="10" y="60"/>
                    </a:lnTo>
                    <a:lnTo>
                      <a:pt x="13" y="56"/>
                    </a:lnTo>
                    <a:lnTo>
                      <a:pt x="19" y="58"/>
                    </a:lnTo>
                    <a:lnTo>
                      <a:pt x="23" y="52"/>
                    </a:lnTo>
                    <a:lnTo>
                      <a:pt x="27" y="48"/>
                    </a:lnTo>
                    <a:lnTo>
                      <a:pt x="29" y="50"/>
                    </a:lnTo>
                    <a:lnTo>
                      <a:pt x="33" y="50"/>
                    </a:lnTo>
                    <a:lnTo>
                      <a:pt x="34" y="58"/>
                    </a:lnTo>
                    <a:lnTo>
                      <a:pt x="36" y="66"/>
                    </a:lnTo>
                    <a:lnTo>
                      <a:pt x="44" y="69"/>
                    </a:lnTo>
                    <a:lnTo>
                      <a:pt x="44" y="75"/>
                    </a:lnTo>
                    <a:lnTo>
                      <a:pt x="42" y="79"/>
                    </a:lnTo>
                    <a:lnTo>
                      <a:pt x="44" y="81"/>
                    </a:lnTo>
                    <a:lnTo>
                      <a:pt x="50" y="83"/>
                    </a:lnTo>
                    <a:lnTo>
                      <a:pt x="56" y="79"/>
                    </a:lnTo>
                    <a:lnTo>
                      <a:pt x="58" y="77"/>
                    </a:lnTo>
                    <a:lnTo>
                      <a:pt x="65" y="77"/>
                    </a:lnTo>
                    <a:lnTo>
                      <a:pt x="71" y="77"/>
                    </a:lnTo>
                    <a:lnTo>
                      <a:pt x="77" y="83"/>
                    </a:lnTo>
                    <a:lnTo>
                      <a:pt x="75" y="91"/>
                    </a:lnTo>
                    <a:lnTo>
                      <a:pt x="81" y="94"/>
                    </a:lnTo>
                    <a:lnTo>
                      <a:pt x="82" y="98"/>
                    </a:lnTo>
                    <a:lnTo>
                      <a:pt x="86" y="104"/>
                    </a:lnTo>
                    <a:lnTo>
                      <a:pt x="90" y="108"/>
                    </a:lnTo>
                    <a:lnTo>
                      <a:pt x="94" y="112"/>
                    </a:lnTo>
                    <a:lnTo>
                      <a:pt x="100" y="117"/>
                    </a:lnTo>
                    <a:lnTo>
                      <a:pt x="104" y="121"/>
                    </a:lnTo>
                    <a:lnTo>
                      <a:pt x="111" y="119"/>
                    </a:lnTo>
                    <a:lnTo>
                      <a:pt x="115" y="123"/>
                    </a:lnTo>
                    <a:lnTo>
                      <a:pt x="121" y="123"/>
                    </a:lnTo>
                    <a:lnTo>
                      <a:pt x="125" y="127"/>
                    </a:lnTo>
                    <a:lnTo>
                      <a:pt x="130" y="127"/>
                    </a:lnTo>
                    <a:lnTo>
                      <a:pt x="132" y="129"/>
                    </a:lnTo>
                    <a:lnTo>
                      <a:pt x="125" y="133"/>
                    </a:lnTo>
                    <a:lnTo>
                      <a:pt x="125" y="137"/>
                    </a:lnTo>
                    <a:lnTo>
                      <a:pt x="125" y="142"/>
                    </a:lnTo>
                    <a:lnTo>
                      <a:pt x="129" y="144"/>
                    </a:lnTo>
                    <a:lnTo>
                      <a:pt x="134" y="148"/>
                    </a:lnTo>
                    <a:lnTo>
                      <a:pt x="140" y="148"/>
                    </a:lnTo>
                    <a:lnTo>
                      <a:pt x="144" y="148"/>
                    </a:lnTo>
                    <a:close/>
                  </a:path>
                </a:pathLst>
              </a:custGeom>
              <a:solidFill>
                <a:srgbClr val="C0C0C0"/>
              </a:solidFill>
              <a:ln w="4826">
                <a:solidFill>
                  <a:srgbClr val="B9B9B9"/>
                </a:solidFill>
                <a:round/>
                <a:headEnd/>
                <a:tailEnd/>
              </a:ln>
            </p:spPr>
            <p:txBody>
              <a:bodyPr/>
              <a:lstStyle/>
              <a:p>
                <a:endParaRPr lang="nb-NO"/>
              </a:p>
            </p:txBody>
          </p:sp>
          <p:sp>
            <p:nvSpPr>
              <p:cNvPr id="9336" name="Freeform 1049"/>
              <p:cNvSpPr>
                <a:spLocks noEditPoints="1"/>
              </p:cNvSpPr>
              <p:nvPr/>
            </p:nvSpPr>
            <p:spPr bwMode="gray">
              <a:xfrm>
                <a:off x="1179" y="1994"/>
                <a:ext cx="714" cy="415"/>
              </a:xfrm>
              <a:custGeom>
                <a:avLst/>
                <a:gdLst>
                  <a:gd name="T0" fmla="*/ 602 w 714"/>
                  <a:gd name="T1" fmla="*/ 177 h 415"/>
                  <a:gd name="T2" fmla="*/ 410 w 714"/>
                  <a:gd name="T3" fmla="*/ 336 h 415"/>
                  <a:gd name="T4" fmla="*/ 650 w 714"/>
                  <a:gd name="T5" fmla="*/ 158 h 415"/>
                  <a:gd name="T6" fmla="*/ 159 w 714"/>
                  <a:gd name="T7" fmla="*/ 146 h 415"/>
                  <a:gd name="T8" fmla="*/ 151 w 714"/>
                  <a:gd name="T9" fmla="*/ 135 h 415"/>
                  <a:gd name="T10" fmla="*/ 637 w 714"/>
                  <a:gd name="T11" fmla="*/ 83 h 415"/>
                  <a:gd name="T12" fmla="*/ 23 w 714"/>
                  <a:gd name="T13" fmla="*/ 41 h 415"/>
                  <a:gd name="T14" fmla="*/ 28 w 714"/>
                  <a:gd name="T15" fmla="*/ 24 h 415"/>
                  <a:gd name="T16" fmla="*/ 704 w 714"/>
                  <a:gd name="T17" fmla="*/ 66 h 415"/>
                  <a:gd name="T18" fmla="*/ 683 w 714"/>
                  <a:gd name="T19" fmla="*/ 39 h 415"/>
                  <a:gd name="T20" fmla="*/ 621 w 714"/>
                  <a:gd name="T21" fmla="*/ 75 h 415"/>
                  <a:gd name="T22" fmla="*/ 589 w 714"/>
                  <a:gd name="T23" fmla="*/ 108 h 415"/>
                  <a:gd name="T24" fmla="*/ 525 w 714"/>
                  <a:gd name="T25" fmla="*/ 142 h 415"/>
                  <a:gd name="T26" fmla="*/ 514 w 714"/>
                  <a:gd name="T27" fmla="*/ 127 h 415"/>
                  <a:gd name="T28" fmla="*/ 522 w 714"/>
                  <a:gd name="T29" fmla="*/ 114 h 415"/>
                  <a:gd name="T30" fmla="*/ 504 w 714"/>
                  <a:gd name="T31" fmla="*/ 70 h 415"/>
                  <a:gd name="T32" fmla="*/ 479 w 714"/>
                  <a:gd name="T33" fmla="*/ 79 h 415"/>
                  <a:gd name="T34" fmla="*/ 458 w 714"/>
                  <a:gd name="T35" fmla="*/ 137 h 415"/>
                  <a:gd name="T36" fmla="*/ 456 w 714"/>
                  <a:gd name="T37" fmla="*/ 81 h 415"/>
                  <a:gd name="T38" fmla="*/ 481 w 714"/>
                  <a:gd name="T39" fmla="*/ 58 h 415"/>
                  <a:gd name="T40" fmla="*/ 499 w 714"/>
                  <a:gd name="T41" fmla="*/ 58 h 415"/>
                  <a:gd name="T42" fmla="*/ 449 w 714"/>
                  <a:gd name="T43" fmla="*/ 43 h 415"/>
                  <a:gd name="T44" fmla="*/ 439 w 714"/>
                  <a:gd name="T45" fmla="*/ 39 h 415"/>
                  <a:gd name="T46" fmla="*/ 433 w 714"/>
                  <a:gd name="T47" fmla="*/ 24 h 415"/>
                  <a:gd name="T48" fmla="*/ 403 w 714"/>
                  <a:gd name="T49" fmla="*/ 16 h 415"/>
                  <a:gd name="T50" fmla="*/ 368 w 714"/>
                  <a:gd name="T51" fmla="*/ 0 h 415"/>
                  <a:gd name="T52" fmla="*/ 0 w 714"/>
                  <a:gd name="T53" fmla="*/ 18 h 415"/>
                  <a:gd name="T54" fmla="*/ 5 w 714"/>
                  <a:gd name="T55" fmla="*/ 108 h 415"/>
                  <a:gd name="T56" fmla="*/ 13 w 714"/>
                  <a:gd name="T57" fmla="*/ 171 h 415"/>
                  <a:gd name="T58" fmla="*/ 30 w 714"/>
                  <a:gd name="T59" fmla="*/ 215 h 415"/>
                  <a:gd name="T60" fmla="*/ 53 w 714"/>
                  <a:gd name="T61" fmla="*/ 267 h 415"/>
                  <a:gd name="T62" fmla="*/ 84 w 714"/>
                  <a:gd name="T63" fmla="*/ 285 h 415"/>
                  <a:gd name="T64" fmla="*/ 222 w 714"/>
                  <a:gd name="T65" fmla="*/ 308 h 415"/>
                  <a:gd name="T66" fmla="*/ 245 w 714"/>
                  <a:gd name="T67" fmla="*/ 340 h 415"/>
                  <a:gd name="T68" fmla="*/ 284 w 714"/>
                  <a:gd name="T69" fmla="*/ 342 h 415"/>
                  <a:gd name="T70" fmla="*/ 309 w 714"/>
                  <a:gd name="T71" fmla="*/ 386 h 415"/>
                  <a:gd name="T72" fmla="*/ 330 w 714"/>
                  <a:gd name="T73" fmla="*/ 394 h 415"/>
                  <a:gd name="T74" fmla="*/ 353 w 714"/>
                  <a:gd name="T75" fmla="*/ 359 h 415"/>
                  <a:gd name="T76" fmla="*/ 410 w 714"/>
                  <a:gd name="T77" fmla="*/ 350 h 415"/>
                  <a:gd name="T78" fmla="*/ 439 w 714"/>
                  <a:gd name="T79" fmla="*/ 348 h 415"/>
                  <a:gd name="T80" fmla="*/ 431 w 714"/>
                  <a:gd name="T81" fmla="*/ 334 h 415"/>
                  <a:gd name="T82" fmla="*/ 456 w 714"/>
                  <a:gd name="T83" fmla="*/ 331 h 415"/>
                  <a:gd name="T84" fmla="*/ 485 w 714"/>
                  <a:gd name="T85" fmla="*/ 334 h 415"/>
                  <a:gd name="T86" fmla="*/ 510 w 714"/>
                  <a:gd name="T87" fmla="*/ 346 h 415"/>
                  <a:gd name="T88" fmla="*/ 527 w 714"/>
                  <a:gd name="T89" fmla="*/ 394 h 415"/>
                  <a:gd name="T90" fmla="*/ 545 w 714"/>
                  <a:gd name="T91" fmla="*/ 373 h 415"/>
                  <a:gd name="T92" fmla="*/ 531 w 714"/>
                  <a:gd name="T93" fmla="*/ 327 h 415"/>
                  <a:gd name="T94" fmla="*/ 541 w 714"/>
                  <a:gd name="T95" fmla="*/ 298 h 415"/>
                  <a:gd name="T96" fmla="*/ 577 w 714"/>
                  <a:gd name="T97" fmla="*/ 275 h 415"/>
                  <a:gd name="T98" fmla="*/ 595 w 714"/>
                  <a:gd name="T99" fmla="*/ 246 h 415"/>
                  <a:gd name="T100" fmla="*/ 600 w 714"/>
                  <a:gd name="T101" fmla="*/ 227 h 415"/>
                  <a:gd name="T102" fmla="*/ 593 w 714"/>
                  <a:gd name="T103" fmla="*/ 206 h 415"/>
                  <a:gd name="T104" fmla="*/ 600 w 714"/>
                  <a:gd name="T105" fmla="*/ 175 h 415"/>
                  <a:gd name="T106" fmla="*/ 606 w 714"/>
                  <a:gd name="T107" fmla="*/ 206 h 415"/>
                  <a:gd name="T108" fmla="*/ 625 w 714"/>
                  <a:gd name="T109" fmla="*/ 171 h 415"/>
                  <a:gd name="T110" fmla="*/ 652 w 714"/>
                  <a:gd name="T111" fmla="*/ 141 h 415"/>
                  <a:gd name="T112" fmla="*/ 667 w 714"/>
                  <a:gd name="T113" fmla="*/ 131 h 415"/>
                  <a:gd name="T114" fmla="*/ 687 w 714"/>
                  <a:gd name="T115" fmla="*/ 100 h 415"/>
                  <a:gd name="T116" fmla="*/ 710 w 714"/>
                  <a:gd name="T117" fmla="*/ 77 h 4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415"/>
                  <a:gd name="T179" fmla="*/ 714 w 714"/>
                  <a:gd name="T180" fmla="*/ 415 h 4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415">
                    <a:moveTo>
                      <a:pt x="606" y="208"/>
                    </a:moveTo>
                    <a:lnTo>
                      <a:pt x="608" y="212"/>
                    </a:lnTo>
                    <a:lnTo>
                      <a:pt x="608" y="208"/>
                    </a:lnTo>
                    <a:lnTo>
                      <a:pt x="606" y="208"/>
                    </a:lnTo>
                    <a:close/>
                    <a:moveTo>
                      <a:pt x="604" y="173"/>
                    </a:moveTo>
                    <a:lnTo>
                      <a:pt x="606" y="173"/>
                    </a:lnTo>
                    <a:lnTo>
                      <a:pt x="606" y="175"/>
                    </a:lnTo>
                    <a:lnTo>
                      <a:pt x="604" y="177"/>
                    </a:lnTo>
                    <a:lnTo>
                      <a:pt x="602" y="177"/>
                    </a:lnTo>
                    <a:lnTo>
                      <a:pt x="602" y="175"/>
                    </a:lnTo>
                    <a:lnTo>
                      <a:pt x="602" y="173"/>
                    </a:lnTo>
                    <a:lnTo>
                      <a:pt x="604" y="173"/>
                    </a:lnTo>
                    <a:close/>
                    <a:moveTo>
                      <a:pt x="424" y="346"/>
                    </a:moveTo>
                    <a:lnTo>
                      <a:pt x="426" y="352"/>
                    </a:lnTo>
                    <a:lnTo>
                      <a:pt x="428" y="352"/>
                    </a:lnTo>
                    <a:lnTo>
                      <a:pt x="429" y="350"/>
                    </a:lnTo>
                    <a:lnTo>
                      <a:pt x="428" y="348"/>
                    </a:lnTo>
                    <a:lnTo>
                      <a:pt x="424" y="346"/>
                    </a:lnTo>
                    <a:close/>
                    <a:moveTo>
                      <a:pt x="410" y="336"/>
                    </a:moveTo>
                    <a:lnTo>
                      <a:pt x="410" y="338"/>
                    </a:lnTo>
                    <a:lnTo>
                      <a:pt x="408" y="340"/>
                    </a:lnTo>
                    <a:lnTo>
                      <a:pt x="408" y="336"/>
                    </a:lnTo>
                    <a:lnTo>
                      <a:pt x="410" y="336"/>
                    </a:lnTo>
                    <a:close/>
                    <a:moveTo>
                      <a:pt x="641" y="150"/>
                    </a:moveTo>
                    <a:lnTo>
                      <a:pt x="637" y="154"/>
                    </a:lnTo>
                    <a:lnTo>
                      <a:pt x="633" y="154"/>
                    </a:lnTo>
                    <a:lnTo>
                      <a:pt x="631" y="154"/>
                    </a:lnTo>
                    <a:lnTo>
                      <a:pt x="637" y="158"/>
                    </a:lnTo>
                    <a:lnTo>
                      <a:pt x="650" y="158"/>
                    </a:lnTo>
                    <a:lnTo>
                      <a:pt x="650" y="156"/>
                    </a:lnTo>
                    <a:lnTo>
                      <a:pt x="652" y="152"/>
                    </a:lnTo>
                    <a:lnTo>
                      <a:pt x="648" y="150"/>
                    </a:lnTo>
                    <a:lnTo>
                      <a:pt x="641" y="150"/>
                    </a:lnTo>
                    <a:close/>
                    <a:moveTo>
                      <a:pt x="151" y="135"/>
                    </a:moveTo>
                    <a:lnTo>
                      <a:pt x="151" y="141"/>
                    </a:lnTo>
                    <a:lnTo>
                      <a:pt x="155" y="141"/>
                    </a:lnTo>
                    <a:lnTo>
                      <a:pt x="157" y="141"/>
                    </a:lnTo>
                    <a:lnTo>
                      <a:pt x="159" y="146"/>
                    </a:lnTo>
                    <a:lnTo>
                      <a:pt x="159" y="148"/>
                    </a:lnTo>
                    <a:lnTo>
                      <a:pt x="157" y="150"/>
                    </a:lnTo>
                    <a:lnTo>
                      <a:pt x="157" y="152"/>
                    </a:lnTo>
                    <a:lnTo>
                      <a:pt x="153" y="148"/>
                    </a:lnTo>
                    <a:lnTo>
                      <a:pt x="149" y="142"/>
                    </a:lnTo>
                    <a:lnTo>
                      <a:pt x="147" y="141"/>
                    </a:lnTo>
                    <a:lnTo>
                      <a:pt x="145" y="137"/>
                    </a:lnTo>
                    <a:lnTo>
                      <a:pt x="147" y="135"/>
                    </a:lnTo>
                    <a:lnTo>
                      <a:pt x="151" y="135"/>
                    </a:lnTo>
                    <a:close/>
                    <a:moveTo>
                      <a:pt x="677" y="133"/>
                    </a:moveTo>
                    <a:lnTo>
                      <a:pt x="675" y="135"/>
                    </a:lnTo>
                    <a:lnTo>
                      <a:pt x="677" y="137"/>
                    </a:lnTo>
                    <a:lnTo>
                      <a:pt x="677" y="135"/>
                    </a:lnTo>
                    <a:lnTo>
                      <a:pt x="677" y="133"/>
                    </a:lnTo>
                    <a:close/>
                    <a:moveTo>
                      <a:pt x="637" y="83"/>
                    </a:moveTo>
                    <a:lnTo>
                      <a:pt x="637" y="87"/>
                    </a:lnTo>
                    <a:lnTo>
                      <a:pt x="635" y="89"/>
                    </a:lnTo>
                    <a:lnTo>
                      <a:pt x="635" y="85"/>
                    </a:lnTo>
                    <a:lnTo>
                      <a:pt x="637" y="83"/>
                    </a:lnTo>
                    <a:close/>
                    <a:moveTo>
                      <a:pt x="472" y="64"/>
                    </a:moveTo>
                    <a:lnTo>
                      <a:pt x="474" y="68"/>
                    </a:lnTo>
                    <a:lnTo>
                      <a:pt x="474" y="64"/>
                    </a:lnTo>
                    <a:lnTo>
                      <a:pt x="472" y="64"/>
                    </a:lnTo>
                    <a:close/>
                    <a:moveTo>
                      <a:pt x="28" y="37"/>
                    </a:moveTo>
                    <a:lnTo>
                      <a:pt x="30" y="37"/>
                    </a:lnTo>
                    <a:lnTo>
                      <a:pt x="30" y="39"/>
                    </a:lnTo>
                    <a:lnTo>
                      <a:pt x="26" y="39"/>
                    </a:lnTo>
                    <a:lnTo>
                      <a:pt x="23" y="41"/>
                    </a:lnTo>
                    <a:lnTo>
                      <a:pt x="21" y="41"/>
                    </a:lnTo>
                    <a:lnTo>
                      <a:pt x="23" y="41"/>
                    </a:lnTo>
                    <a:lnTo>
                      <a:pt x="25" y="39"/>
                    </a:lnTo>
                    <a:lnTo>
                      <a:pt x="25" y="37"/>
                    </a:lnTo>
                    <a:lnTo>
                      <a:pt x="28" y="37"/>
                    </a:lnTo>
                    <a:close/>
                    <a:moveTo>
                      <a:pt x="32" y="20"/>
                    </a:moveTo>
                    <a:lnTo>
                      <a:pt x="30" y="24"/>
                    </a:lnTo>
                    <a:lnTo>
                      <a:pt x="30" y="31"/>
                    </a:lnTo>
                    <a:lnTo>
                      <a:pt x="28" y="27"/>
                    </a:lnTo>
                    <a:lnTo>
                      <a:pt x="28" y="24"/>
                    </a:lnTo>
                    <a:lnTo>
                      <a:pt x="28" y="22"/>
                    </a:lnTo>
                    <a:lnTo>
                      <a:pt x="32" y="20"/>
                    </a:lnTo>
                    <a:close/>
                    <a:moveTo>
                      <a:pt x="712" y="79"/>
                    </a:moveTo>
                    <a:lnTo>
                      <a:pt x="712" y="77"/>
                    </a:lnTo>
                    <a:lnTo>
                      <a:pt x="712" y="75"/>
                    </a:lnTo>
                    <a:lnTo>
                      <a:pt x="710" y="75"/>
                    </a:lnTo>
                    <a:lnTo>
                      <a:pt x="708" y="71"/>
                    </a:lnTo>
                    <a:lnTo>
                      <a:pt x="708" y="68"/>
                    </a:lnTo>
                    <a:lnTo>
                      <a:pt x="706" y="66"/>
                    </a:lnTo>
                    <a:lnTo>
                      <a:pt x="704" y="66"/>
                    </a:lnTo>
                    <a:lnTo>
                      <a:pt x="702" y="60"/>
                    </a:lnTo>
                    <a:lnTo>
                      <a:pt x="704" y="48"/>
                    </a:lnTo>
                    <a:lnTo>
                      <a:pt x="704" y="45"/>
                    </a:lnTo>
                    <a:lnTo>
                      <a:pt x="702" y="41"/>
                    </a:lnTo>
                    <a:lnTo>
                      <a:pt x="698" y="39"/>
                    </a:lnTo>
                    <a:lnTo>
                      <a:pt x="694" y="39"/>
                    </a:lnTo>
                    <a:lnTo>
                      <a:pt x="691" y="41"/>
                    </a:lnTo>
                    <a:lnTo>
                      <a:pt x="689" y="41"/>
                    </a:lnTo>
                    <a:lnTo>
                      <a:pt x="685" y="37"/>
                    </a:lnTo>
                    <a:lnTo>
                      <a:pt x="683" y="39"/>
                    </a:lnTo>
                    <a:lnTo>
                      <a:pt x="679" y="47"/>
                    </a:lnTo>
                    <a:lnTo>
                      <a:pt x="677" y="50"/>
                    </a:lnTo>
                    <a:lnTo>
                      <a:pt x="677" y="56"/>
                    </a:lnTo>
                    <a:lnTo>
                      <a:pt x="671" y="62"/>
                    </a:lnTo>
                    <a:lnTo>
                      <a:pt x="666" y="68"/>
                    </a:lnTo>
                    <a:lnTo>
                      <a:pt x="662" y="70"/>
                    </a:lnTo>
                    <a:lnTo>
                      <a:pt x="662" y="71"/>
                    </a:lnTo>
                    <a:lnTo>
                      <a:pt x="644" y="75"/>
                    </a:lnTo>
                    <a:lnTo>
                      <a:pt x="625" y="77"/>
                    </a:lnTo>
                    <a:lnTo>
                      <a:pt x="621" y="75"/>
                    </a:lnTo>
                    <a:lnTo>
                      <a:pt x="612" y="79"/>
                    </a:lnTo>
                    <a:lnTo>
                      <a:pt x="602" y="87"/>
                    </a:lnTo>
                    <a:lnTo>
                      <a:pt x="600" y="89"/>
                    </a:lnTo>
                    <a:lnTo>
                      <a:pt x="598" y="93"/>
                    </a:lnTo>
                    <a:lnTo>
                      <a:pt x="600" y="91"/>
                    </a:lnTo>
                    <a:lnTo>
                      <a:pt x="604" y="89"/>
                    </a:lnTo>
                    <a:lnTo>
                      <a:pt x="600" y="96"/>
                    </a:lnTo>
                    <a:lnTo>
                      <a:pt x="598" y="102"/>
                    </a:lnTo>
                    <a:lnTo>
                      <a:pt x="595" y="106"/>
                    </a:lnTo>
                    <a:lnTo>
                      <a:pt x="589" y="108"/>
                    </a:lnTo>
                    <a:lnTo>
                      <a:pt x="577" y="110"/>
                    </a:lnTo>
                    <a:lnTo>
                      <a:pt x="562" y="110"/>
                    </a:lnTo>
                    <a:lnTo>
                      <a:pt x="562" y="114"/>
                    </a:lnTo>
                    <a:lnTo>
                      <a:pt x="564" y="118"/>
                    </a:lnTo>
                    <a:lnTo>
                      <a:pt x="554" y="127"/>
                    </a:lnTo>
                    <a:lnTo>
                      <a:pt x="543" y="133"/>
                    </a:lnTo>
                    <a:lnTo>
                      <a:pt x="537" y="133"/>
                    </a:lnTo>
                    <a:lnTo>
                      <a:pt x="533" y="133"/>
                    </a:lnTo>
                    <a:lnTo>
                      <a:pt x="533" y="137"/>
                    </a:lnTo>
                    <a:lnTo>
                      <a:pt x="525" y="142"/>
                    </a:lnTo>
                    <a:lnTo>
                      <a:pt x="516" y="144"/>
                    </a:lnTo>
                    <a:lnTo>
                      <a:pt x="514" y="141"/>
                    </a:lnTo>
                    <a:lnTo>
                      <a:pt x="516" y="139"/>
                    </a:lnTo>
                    <a:lnTo>
                      <a:pt x="514" y="137"/>
                    </a:lnTo>
                    <a:lnTo>
                      <a:pt x="510" y="137"/>
                    </a:lnTo>
                    <a:lnTo>
                      <a:pt x="506" y="137"/>
                    </a:lnTo>
                    <a:lnTo>
                      <a:pt x="508" y="133"/>
                    </a:lnTo>
                    <a:lnTo>
                      <a:pt x="512" y="129"/>
                    </a:lnTo>
                    <a:lnTo>
                      <a:pt x="514" y="127"/>
                    </a:lnTo>
                    <a:lnTo>
                      <a:pt x="514" y="125"/>
                    </a:lnTo>
                    <a:lnTo>
                      <a:pt x="516" y="125"/>
                    </a:lnTo>
                    <a:lnTo>
                      <a:pt x="516" y="121"/>
                    </a:lnTo>
                    <a:lnTo>
                      <a:pt x="520" y="118"/>
                    </a:lnTo>
                    <a:lnTo>
                      <a:pt x="518" y="119"/>
                    </a:lnTo>
                    <a:lnTo>
                      <a:pt x="518" y="123"/>
                    </a:lnTo>
                    <a:lnTo>
                      <a:pt x="520" y="121"/>
                    </a:lnTo>
                    <a:lnTo>
                      <a:pt x="520" y="119"/>
                    </a:lnTo>
                    <a:lnTo>
                      <a:pt x="520" y="116"/>
                    </a:lnTo>
                    <a:lnTo>
                      <a:pt x="522" y="114"/>
                    </a:lnTo>
                    <a:lnTo>
                      <a:pt x="518" y="104"/>
                    </a:lnTo>
                    <a:lnTo>
                      <a:pt x="516" y="96"/>
                    </a:lnTo>
                    <a:lnTo>
                      <a:pt x="512" y="96"/>
                    </a:lnTo>
                    <a:lnTo>
                      <a:pt x="510" y="96"/>
                    </a:lnTo>
                    <a:lnTo>
                      <a:pt x="508" y="98"/>
                    </a:lnTo>
                    <a:lnTo>
                      <a:pt x="504" y="102"/>
                    </a:lnTo>
                    <a:lnTo>
                      <a:pt x="506" y="93"/>
                    </a:lnTo>
                    <a:lnTo>
                      <a:pt x="508" y="85"/>
                    </a:lnTo>
                    <a:lnTo>
                      <a:pt x="506" y="79"/>
                    </a:lnTo>
                    <a:lnTo>
                      <a:pt x="504" y="70"/>
                    </a:lnTo>
                    <a:lnTo>
                      <a:pt x="501" y="70"/>
                    </a:lnTo>
                    <a:lnTo>
                      <a:pt x="497" y="70"/>
                    </a:lnTo>
                    <a:lnTo>
                      <a:pt x="495" y="68"/>
                    </a:lnTo>
                    <a:lnTo>
                      <a:pt x="493" y="64"/>
                    </a:lnTo>
                    <a:lnTo>
                      <a:pt x="489" y="70"/>
                    </a:lnTo>
                    <a:lnTo>
                      <a:pt x="485" y="73"/>
                    </a:lnTo>
                    <a:lnTo>
                      <a:pt x="483" y="73"/>
                    </a:lnTo>
                    <a:lnTo>
                      <a:pt x="483" y="77"/>
                    </a:lnTo>
                    <a:lnTo>
                      <a:pt x="483" y="79"/>
                    </a:lnTo>
                    <a:lnTo>
                      <a:pt x="479" y="79"/>
                    </a:lnTo>
                    <a:lnTo>
                      <a:pt x="476" y="79"/>
                    </a:lnTo>
                    <a:lnTo>
                      <a:pt x="474" y="85"/>
                    </a:lnTo>
                    <a:lnTo>
                      <a:pt x="476" y="93"/>
                    </a:lnTo>
                    <a:lnTo>
                      <a:pt x="472" y="93"/>
                    </a:lnTo>
                    <a:lnTo>
                      <a:pt x="474" y="108"/>
                    </a:lnTo>
                    <a:lnTo>
                      <a:pt x="474" y="121"/>
                    </a:lnTo>
                    <a:lnTo>
                      <a:pt x="468" y="129"/>
                    </a:lnTo>
                    <a:lnTo>
                      <a:pt x="464" y="137"/>
                    </a:lnTo>
                    <a:lnTo>
                      <a:pt x="460" y="137"/>
                    </a:lnTo>
                    <a:lnTo>
                      <a:pt x="458" y="137"/>
                    </a:lnTo>
                    <a:lnTo>
                      <a:pt x="454" y="125"/>
                    </a:lnTo>
                    <a:lnTo>
                      <a:pt x="453" y="114"/>
                    </a:lnTo>
                    <a:lnTo>
                      <a:pt x="453" y="102"/>
                    </a:lnTo>
                    <a:lnTo>
                      <a:pt x="456" y="91"/>
                    </a:lnTo>
                    <a:lnTo>
                      <a:pt x="460" y="91"/>
                    </a:lnTo>
                    <a:lnTo>
                      <a:pt x="460" y="87"/>
                    </a:lnTo>
                    <a:lnTo>
                      <a:pt x="462" y="85"/>
                    </a:lnTo>
                    <a:lnTo>
                      <a:pt x="462" y="77"/>
                    </a:lnTo>
                    <a:lnTo>
                      <a:pt x="458" y="79"/>
                    </a:lnTo>
                    <a:lnTo>
                      <a:pt x="456" y="81"/>
                    </a:lnTo>
                    <a:lnTo>
                      <a:pt x="456" y="83"/>
                    </a:lnTo>
                    <a:lnTo>
                      <a:pt x="456" y="87"/>
                    </a:lnTo>
                    <a:lnTo>
                      <a:pt x="453" y="87"/>
                    </a:lnTo>
                    <a:lnTo>
                      <a:pt x="451" y="87"/>
                    </a:lnTo>
                    <a:lnTo>
                      <a:pt x="456" y="75"/>
                    </a:lnTo>
                    <a:lnTo>
                      <a:pt x="464" y="64"/>
                    </a:lnTo>
                    <a:lnTo>
                      <a:pt x="470" y="64"/>
                    </a:lnTo>
                    <a:lnTo>
                      <a:pt x="479" y="62"/>
                    </a:lnTo>
                    <a:lnTo>
                      <a:pt x="479" y="60"/>
                    </a:lnTo>
                    <a:lnTo>
                      <a:pt x="481" y="58"/>
                    </a:lnTo>
                    <a:lnTo>
                      <a:pt x="485" y="58"/>
                    </a:lnTo>
                    <a:lnTo>
                      <a:pt x="489" y="60"/>
                    </a:lnTo>
                    <a:lnTo>
                      <a:pt x="491" y="60"/>
                    </a:lnTo>
                    <a:lnTo>
                      <a:pt x="495" y="62"/>
                    </a:lnTo>
                    <a:lnTo>
                      <a:pt x="495" y="58"/>
                    </a:lnTo>
                    <a:lnTo>
                      <a:pt x="497" y="58"/>
                    </a:lnTo>
                    <a:lnTo>
                      <a:pt x="499" y="62"/>
                    </a:lnTo>
                    <a:lnTo>
                      <a:pt x="501" y="62"/>
                    </a:lnTo>
                    <a:lnTo>
                      <a:pt x="502" y="60"/>
                    </a:lnTo>
                    <a:lnTo>
                      <a:pt x="499" y="58"/>
                    </a:lnTo>
                    <a:lnTo>
                      <a:pt x="499" y="54"/>
                    </a:lnTo>
                    <a:lnTo>
                      <a:pt x="493" y="54"/>
                    </a:lnTo>
                    <a:lnTo>
                      <a:pt x="489" y="54"/>
                    </a:lnTo>
                    <a:lnTo>
                      <a:pt x="489" y="48"/>
                    </a:lnTo>
                    <a:lnTo>
                      <a:pt x="489" y="45"/>
                    </a:lnTo>
                    <a:lnTo>
                      <a:pt x="477" y="48"/>
                    </a:lnTo>
                    <a:lnTo>
                      <a:pt x="464" y="52"/>
                    </a:lnTo>
                    <a:lnTo>
                      <a:pt x="458" y="47"/>
                    </a:lnTo>
                    <a:lnTo>
                      <a:pt x="456" y="43"/>
                    </a:lnTo>
                    <a:lnTo>
                      <a:pt x="449" y="43"/>
                    </a:lnTo>
                    <a:lnTo>
                      <a:pt x="445" y="45"/>
                    </a:lnTo>
                    <a:lnTo>
                      <a:pt x="445" y="43"/>
                    </a:lnTo>
                    <a:lnTo>
                      <a:pt x="443" y="41"/>
                    </a:lnTo>
                    <a:lnTo>
                      <a:pt x="445" y="41"/>
                    </a:lnTo>
                    <a:lnTo>
                      <a:pt x="451" y="39"/>
                    </a:lnTo>
                    <a:lnTo>
                      <a:pt x="451" y="37"/>
                    </a:lnTo>
                    <a:lnTo>
                      <a:pt x="454" y="35"/>
                    </a:lnTo>
                    <a:lnTo>
                      <a:pt x="453" y="33"/>
                    </a:lnTo>
                    <a:lnTo>
                      <a:pt x="453" y="31"/>
                    </a:lnTo>
                    <a:lnTo>
                      <a:pt x="439" y="39"/>
                    </a:lnTo>
                    <a:lnTo>
                      <a:pt x="426" y="47"/>
                    </a:lnTo>
                    <a:lnTo>
                      <a:pt x="426" y="48"/>
                    </a:lnTo>
                    <a:lnTo>
                      <a:pt x="420" y="47"/>
                    </a:lnTo>
                    <a:lnTo>
                      <a:pt x="416" y="43"/>
                    </a:lnTo>
                    <a:lnTo>
                      <a:pt x="410" y="43"/>
                    </a:lnTo>
                    <a:lnTo>
                      <a:pt x="403" y="45"/>
                    </a:lnTo>
                    <a:lnTo>
                      <a:pt x="406" y="39"/>
                    </a:lnTo>
                    <a:lnTo>
                      <a:pt x="410" y="35"/>
                    </a:lnTo>
                    <a:lnTo>
                      <a:pt x="422" y="29"/>
                    </a:lnTo>
                    <a:lnTo>
                      <a:pt x="433" y="24"/>
                    </a:lnTo>
                    <a:lnTo>
                      <a:pt x="431" y="22"/>
                    </a:lnTo>
                    <a:lnTo>
                      <a:pt x="428" y="22"/>
                    </a:lnTo>
                    <a:lnTo>
                      <a:pt x="426" y="18"/>
                    </a:lnTo>
                    <a:lnTo>
                      <a:pt x="422" y="18"/>
                    </a:lnTo>
                    <a:lnTo>
                      <a:pt x="418" y="18"/>
                    </a:lnTo>
                    <a:lnTo>
                      <a:pt x="414" y="18"/>
                    </a:lnTo>
                    <a:lnTo>
                      <a:pt x="410" y="18"/>
                    </a:lnTo>
                    <a:lnTo>
                      <a:pt x="406" y="18"/>
                    </a:lnTo>
                    <a:lnTo>
                      <a:pt x="403" y="16"/>
                    </a:lnTo>
                    <a:lnTo>
                      <a:pt x="399" y="14"/>
                    </a:lnTo>
                    <a:lnTo>
                      <a:pt x="395" y="12"/>
                    </a:lnTo>
                    <a:lnTo>
                      <a:pt x="391" y="12"/>
                    </a:lnTo>
                    <a:lnTo>
                      <a:pt x="387" y="14"/>
                    </a:lnTo>
                    <a:lnTo>
                      <a:pt x="385" y="14"/>
                    </a:lnTo>
                    <a:lnTo>
                      <a:pt x="380" y="12"/>
                    </a:lnTo>
                    <a:lnTo>
                      <a:pt x="376" y="12"/>
                    </a:lnTo>
                    <a:lnTo>
                      <a:pt x="374" y="12"/>
                    </a:lnTo>
                    <a:lnTo>
                      <a:pt x="372" y="6"/>
                    </a:lnTo>
                    <a:lnTo>
                      <a:pt x="368" y="0"/>
                    </a:lnTo>
                    <a:lnTo>
                      <a:pt x="364" y="2"/>
                    </a:lnTo>
                    <a:lnTo>
                      <a:pt x="364" y="6"/>
                    </a:lnTo>
                    <a:lnTo>
                      <a:pt x="26" y="4"/>
                    </a:lnTo>
                    <a:lnTo>
                      <a:pt x="26" y="10"/>
                    </a:lnTo>
                    <a:lnTo>
                      <a:pt x="26" y="16"/>
                    </a:lnTo>
                    <a:lnTo>
                      <a:pt x="26" y="18"/>
                    </a:lnTo>
                    <a:lnTo>
                      <a:pt x="25" y="20"/>
                    </a:lnTo>
                    <a:lnTo>
                      <a:pt x="25" y="22"/>
                    </a:lnTo>
                    <a:lnTo>
                      <a:pt x="13" y="20"/>
                    </a:lnTo>
                    <a:lnTo>
                      <a:pt x="0" y="18"/>
                    </a:lnTo>
                    <a:lnTo>
                      <a:pt x="0" y="22"/>
                    </a:lnTo>
                    <a:lnTo>
                      <a:pt x="2" y="27"/>
                    </a:lnTo>
                    <a:lnTo>
                      <a:pt x="7" y="35"/>
                    </a:lnTo>
                    <a:lnTo>
                      <a:pt x="13" y="47"/>
                    </a:lnTo>
                    <a:lnTo>
                      <a:pt x="11" y="54"/>
                    </a:lnTo>
                    <a:lnTo>
                      <a:pt x="9" y="62"/>
                    </a:lnTo>
                    <a:lnTo>
                      <a:pt x="9" y="73"/>
                    </a:lnTo>
                    <a:lnTo>
                      <a:pt x="11" y="87"/>
                    </a:lnTo>
                    <a:lnTo>
                      <a:pt x="9" y="96"/>
                    </a:lnTo>
                    <a:lnTo>
                      <a:pt x="5" y="108"/>
                    </a:lnTo>
                    <a:lnTo>
                      <a:pt x="5" y="119"/>
                    </a:lnTo>
                    <a:lnTo>
                      <a:pt x="7" y="131"/>
                    </a:lnTo>
                    <a:lnTo>
                      <a:pt x="9" y="133"/>
                    </a:lnTo>
                    <a:lnTo>
                      <a:pt x="13" y="135"/>
                    </a:lnTo>
                    <a:lnTo>
                      <a:pt x="11" y="141"/>
                    </a:lnTo>
                    <a:lnTo>
                      <a:pt x="13" y="148"/>
                    </a:lnTo>
                    <a:lnTo>
                      <a:pt x="9" y="158"/>
                    </a:lnTo>
                    <a:lnTo>
                      <a:pt x="7" y="166"/>
                    </a:lnTo>
                    <a:lnTo>
                      <a:pt x="9" y="169"/>
                    </a:lnTo>
                    <a:lnTo>
                      <a:pt x="13" y="171"/>
                    </a:lnTo>
                    <a:lnTo>
                      <a:pt x="15" y="181"/>
                    </a:lnTo>
                    <a:lnTo>
                      <a:pt x="17" y="190"/>
                    </a:lnTo>
                    <a:lnTo>
                      <a:pt x="21" y="198"/>
                    </a:lnTo>
                    <a:lnTo>
                      <a:pt x="26" y="206"/>
                    </a:lnTo>
                    <a:lnTo>
                      <a:pt x="28" y="202"/>
                    </a:lnTo>
                    <a:lnTo>
                      <a:pt x="28" y="200"/>
                    </a:lnTo>
                    <a:lnTo>
                      <a:pt x="30" y="202"/>
                    </a:lnTo>
                    <a:lnTo>
                      <a:pt x="34" y="202"/>
                    </a:lnTo>
                    <a:lnTo>
                      <a:pt x="32" y="208"/>
                    </a:lnTo>
                    <a:lnTo>
                      <a:pt x="30" y="215"/>
                    </a:lnTo>
                    <a:lnTo>
                      <a:pt x="40" y="219"/>
                    </a:lnTo>
                    <a:lnTo>
                      <a:pt x="36" y="225"/>
                    </a:lnTo>
                    <a:lnTo>
                      <a:pt x="36" y="231"/>
                    </a:lnTo>
                    <a:lnTo>
                      <a:pt x="44" y="240"/>
                    </a:lnTo>
                    <a:lnTo>
                      <a:pt x="51" y="246"/>
                    </a:lnTo>
                    <a:lnTo>
                      <a:pt x="50" y="248"/>
                    </a:lnTo>
                    <a:lnTo>
                      <a:pt x="48" y="250"/>
                    </a:lnTo>
                    <a:lnTo>
                      <a:pt x="51" y="252"/>
                    </a:lnTo>
                    <a:lnTo>
                      <a:pt x="51" y="258"/>
                    </a:lnTo>
                    <a:lnTo>
                      <a:pt x="53" y="267"/>
                    </a:lnTo>
                    <a:lnTo>
                      <a:pt x="55" y="267"/>
                    </a:lnTo>
                    <a:lnTo>
                      <a:pt x="57" y="265"/>
                    </a:lnTo>
                    <a:lnTo>
                      <a:pt x="63" y="267"/>
                    </a:lnTo>
                    <a:lnTo>
                      <a:pt x="73" y="271"/>
                    </a:lnTo>
                    <a:lnTo>
                      <a:pt x="73" y="275"/>
                    </a:lnTo>
                    <a:lnTo>
                      <a:pt x="73" y="277"/>
                    </a:lnTo>
                    <a:lnTo>
                      <a:pt x="74" y="277"/>
                    </a:lnTo>
                    <a:lnTo>
                      <a:pt x="78" y="275"/>
                    </a:lnTo>
                    <a:lnTo>
                      <a:pt x="80" y="279"/>
                    </a:lnTo>
                    <a:lnTo>
                      <a:pt x="84" y="285"/>
                    </a:lnTo>
                    <a:lnTo>
                      <a:pt x="90" y="286"/>
                    </a:lnTo>
                    <a:lnTo>
                      <a:pt x="90" y="290"/>
                    </a:lnTo>
                    <a:lnTo>
                      <a:pt x="90" y="294"/>
                    </a:lnTo>
                    <a:lnTo>
                      <a:pt x="122" y="290"/>
                    </a:lnTo>
                    <a:lnTo>
                      <a:pt x="122" y="294"/>
                    </a:lnTo>
                    <a:lnTo>
                      <a:pt x="155" y="311"/>
                    </a:lnTo>
                    <a:lnTo>
                      <a:pt x="195" y="315"/>
                    </a:lnTo>
                    <a:lnTo>
                      <a:pt x="195" y="306"/>
                    </a:lnTo>
                    <a:lnTo>
                      <a:pt x="220" y="308"/>
                    </a:lnTo>
                    <a:lnTo>
                      <a:pt x="222" y="308"/>
                    </a:lnTo>
                    <a:lnTo>
                      <a:pt x="226" y="309"/>
                    </a:lnTo>
                    <a:lnTo>
                      <a:pt x="226" y="313"/>
                    </a:lnTo>
                    <a:lnTo>
                      <a:pt x="228" y="315"/>
                    </a:lnTo>
                    <a:lnTo>
                      <a:pt x="230" y="319"/>
                    </a:lnTo>
                    <a:lnTo>
                      <a:pt x="234" y="321"/>
                    </a:lnTo>
                    <a:lnTo>
                      <a:pt x="238" y="323"/>
                    </a:lnTo>
                    <a:lnTo>
                      <a:pt x="241" y="327"/>
                    </a:lnTo>
                    <a:lnTo>
                      <a:pt x="245" y="331"/>
                    </a:lnTo>
                    <a:lnTo>
                      <a:pt x="243" y="334"/>
                    </a:lnTo>
                    <a:lnTo>
                      <a:pt x="245" y="340"/>
                    </a:lnTo>
                    <a:lnTo>
                      <a:pt x="251" y="344"/>
                    </a:lnTo>
                    <a:lnTo>
                      <a:pt x="255" y="346"/>
                    </a:lnTo>
                    <a:lnTo>
                      <a:pt x="263" y="346"/>
                    </a:lnTo>
                    <a:lnTo>
                      <a:pt x="264" y="342"/>
                    </a:lnTo>
                    <a:lnTo>
                      <a:pt x="266" y="338"/>
                    </a:lnTo>
                    <a:lnTo>
                      <a:pt x="270" y="336"/>
                    </a:lnTo>
                    <a:lnTo>
                      <a:pt x="274" y="338"/>
                    </a:lnTo>
                    <a:lnTo>
                      <a:pt x="278" y="338"/>
                    </a:lnTo>
                    <a:lnTo>
                      <a:pt x="282" y="340"/>
                    </a:lnTo>
                    <a:lnTo>
                      <a:pt x="284" y="342"/>
                    </a:lnTo>
                    <a:lnTo>
                      <a:pt x="287" y="346"/>
                    </a:lnTo>
                    <a:lnTo>
                      <a:pt x="289" y="350"/>
                    </a:lnTo>
                    <a:lnTo>
                      <a:pt x="293" y="352"/>
                    </a:lnTo>
                    <a:lnTo>
                      <a:pt x="295" y="356"/>
                    </a:lnTo>
                    <a:lnTo>
                      <a:pt x="295" y="359"/>
                    </a:lnTo>
                    <a:lnTo>
                      <a:pt x="297" y="363"/>
                    </a:lnTo>
                    <a:lnTo>
                      <a:pt x="301" y="369"/>
                    </a:lnTo>
                    <a:lnTo>
                      <a:pt x="305" y="373"/>
                    </a:lnTo>
                    <a:lnTo>
                      <a:pt x="305" y="377"/>
                    </a:lnTo>
                    <a:lnTo>
                      <a:pt x="309" y="386"/>
                    </a:lnTo>
                    <a:lnTo>
                      <a:pt x="311" y="390"/>
                    </a:lnTo>
                    <a:lnTo>
                      <a:pt x="311" y="392"/>
                    </a:lnTo>
                    <a:lnTo>
                      <a:pt x="314" y="396"/>
                    </a:lnTo>
                    <a:lnTo>
                      <a:pt x="320" y="400"/>
                    </a:lnTo>
                    <a:lnTo>
                      <a:pt x="326" y="400"/>
                    </a:lnTo>
                    <a:lnTo>
                      <a:pt x="330" y="403"/>
                    </a:lnTo>
                    <a:lnTo>
                      <a:pt x="332" y="405"/>
                    </a:lnTo>
                    <a:lnTo>
                      <a:pt x="334" y="403"/>
                    </a:lnTo>
                    <a:lnTo>
                      <a:pt x="332" y="398"/>
                    </a:lnTo>
                    <a:lnTo>
                      <a:pt x="330" y="394"/>
                    </a:lnTo>
                    <a:lnTo>
                      <a:pt x="330" y="388"/>
                    </a:lnTo>
                    <a:lnTo>
                      <a:pt x="330" y="382"/>
                    </a:lnTo>
                    <a:lnTo>
                      <a:pt x="334" y="382"/>
                    </a:lnTo>
                    <a:lnTo>
                      <a:pt x="334" y="379"/>
                    </a:lnTo>
                    <a:lnTo>
                      <a:pt x="334" y="375"/>
                    </a:lnTo>
                    <a:lnTo>
                      <a:pt x="339" y="371"/>
                    </a:lnTo>
                    <a:lnTo>
                      <a:pt x="347" y="369"/>
                    </a:lnTo>
                    <a:lnTo>
                      <a:pt x="347" y="365"/>
                    </a:lnTo>
                    <a:lnTo>
                      <a:pt x="349" y="361"/>
                    </a:lnTo>
                    <a:lnTo>
                      <a:pt x="353" y="359"/>
                    </a:lnTo>
                    <a:lnTo>
                      <a:pt x="358" y="359"/>
                    </a:lnTo>
                    <a:lnTo>
                      <a:pt x="360" y="352"/>
                    </a:lnTo>
                    <a:lnTo>
                      <a:pt x="364" y="346"/>
                    </a:lnTo>
                    <a:lnTo>
                      <a:pt x="366" y="348"/>
                    </a:lnTo>
                    <a:lnTo>
                      <a:pt x="372" y="348"/>
                    </a:lnTo>
                    <a:lnTo>
                      <a:pt x="378" y="342"/>
                    </a:lnTo>
                    <a:lnTo>
                      <a:pt x="385" y="338"/>
                    </a:lnTo>
                    <a:lnTo>
                      <a:pt x="399" y="342"/>
                    </a:lnTo>
                    <a:lnTo>
                      <a:pt x="410" y="346"/>
                    </a:lnTo>
                    <a:lnTo>
                      <a:pt x="410" y="350"/>
                    </a:lnTo>
                    <a:lnTo>
                      <a:pt x="412" y="352"/>
                    </a:lnTo>
                    <a:lnTo>
                      <a:pt x="416" y="352"/>
                    </a:lnTo>
                    <a:lnTo>
                      <a:pt x="422" y="350"/>
                    </a:lnTo>
                    <a:lnTo>
                      <a:pt x="420" y="346"/>
                    </a:lnTo>
                    <a:lnTo>
                      <a:pt x="420" y="344"/>
                    </a:lnTo>
                    <a:lnTo>
                      <a:pt x="422" y="342"/>
                    </a:lnTo>
                    <a:lnTo>
                      <a:pt x="426" y="340"/>
                    </a:lnTo>
                    <a:lnTo>
                      <a:pt x="431" y="348"/>
                    </a:lnTo>
                    <a:lnTo>
                      <a:pt x="435" y="348"/>
                    </a:lnTo>
                    <a:lnTo>
                      <a:pt x="439" y="348"/>
                    </a:lnTo>
                    <a:lnTo>
                      <a:pt x="439" y="352"/>
                    </a:lnTo>
                    <a:lnTo>
                      <a:pt x="443" y="350"/>
                    </a:lnTo>
                    <a:lnTo>
                      <a:pt x="443" y="348"/>
                    </a:lnTo>
                    <a:lnTo>
                      <a:pt x="437" y="346"/>
                    </a:lnTo>
                    <a:lnTo>
                      <a:pt x="437" y="342"/>
                    </a:lnTo>
                    <a:lnTo>
                      <a:pt x="439" y="342"/>
                    </a:lnTo>
                    <a:lnTo>
                      <a:pt x="439" y="340"/>
                    </a:lnTo>
                    <a:lnTo>
                      <a:pt x="441" y="338"/>
                    </a:lnTo>
                    <a:lnTo>
                      <a:pt x="435" y="336"/>
                    </a:lnTo>
                    <a:lnTo>
                      <a:pt x="431" y="334"/>
                    </a:lnTo>
                    <a:lnTo>
                      <a:pt x="429" y="334"/>
                    </a:lnTo>
                    <a:lnTo>
                      <a:pt x="428" y="331"/>
                    </a:lnTo>
                    <a:lnTo>
                      <a:pt x="431" y="332"/>
                    </a:lnTo>
                    <a:lnTo>
                      <a:pt x="437" y="332"/>
                    </a:lnTo>
                    <a:lnTo>
                      <a:pt x="437" y="329"/>
                    </a:lnTo>
                    <a:lnTo>
                      <a:pt x="445" y="329"/>
                    </a:lnTo>
                    <a:lnTo>
                      <a:pt x="453" y="331"/>
                    </a:lnTo>
                    <a:lnTo>
                      <a:pt x="453" y="329"/>
                    </a:lnTo>
                    <a:lnTo>
                      <a:pt x="454" y="327"/>
                    </a:lnTo>
                    <a:lnTo>
                      <a:pt x="456" y="331"/>
                    </a:lnTo>
                    <a:lnTo>
                      <a:pt x="460" y="332"/>
                    </a:lnTo>
                    <a:lnTo>
                      <a:pt x="464" y="327"/>
                    </a:lnTo>
                    <a:lnTo>
                      <a:pt x="466" y="329"/>
                    </a:lnTo>
                    <a:lnTo>
                      <a:pt x="470" y="331"/>
                    </a:lnTo>
                    <a:lnTo>
                      <a:pt x="470" y="329"/>
                    </a:lnTo>
                    <a:lnTo>
                      <a:pt x="474" y="327"/>
                    </a:lnTo>
                    <a:lnTo>
                      <a:pt x="476" y="331"/>
                    </a:lnTo>
                    <a:lnTo>
                      <a:pt x="476" y="332"/>
                    </a:lnTo>
                    <a:lnTo>
                      <a:pt x="479" y="332"/>
                    </a:lnTo>
                    <a:lnTo>
                      <a:pt x="485" y="334"/>
                    </a:lnTo>
                    <a:lnTo>
                      <a:pt x="485" y="336"/>
                    </a:lnTo>
                    <a:lnTo>
                      <a:pt x="487" y="340"/>
                    </a:lnTo>
                    <a:lnTo>
                      <a:pt x="491" y="340"/>
                    </a:lnTo>
                    <a:lnTo>
                      <a:pt x="497" y="342"/>
                    </a:lnTo>
                    <a:lnTo>
                      <a:pt x="499" y="338"/>
                    </a:lnTo>
                    <a:lnTo>
                      <a:pt x="501" y="336"/>
                    </a:lnTo>
                    <a:lnTo>
                      <a:pt x="502" y="336"/>
                    </a:lnTo>
                    <a:lnTo>
                      <a:pt x="506" y="336"/>
                    </a:lnTo>
                    <a:lnTo>
                      <a:pt x="508" y="342"/>
                    </a:lnTo>
                    <a:lnTo>
                      <a:pt x="510" y="346"/>
                    </a:lnTo>
                    <a:lnTo>
                      <a:pt x="516" y="348"/>
                    </a:lnTo>
                    <a:lnTo>
                      <a:pt x="516" y="361"/>
                    </a:lnTo>
                    <a:lnTo>
                      <a:pt x="516" y="375"/>
                    </a:lnTo>
                    <a:lnTo>
                      <a:pt x="520" y="373"/>
                    </a:lnTo>
                    <a:lnTo>
                      <a:pt x="524" y="373"/>
                    </a:lnTo>
                    <a:lnTo>
                      <a:pt x="520" y="379"/>
                    </a:lnTo>
                    <a:lnTo>
                      <a:pt x="520" y="386"/>
                    </a:lnTo>
                    <a:lnTo>
                      <a:pt x="524" y="388"/>
                    </a:lnTo>
                    <a:lnTo>
                      <a:pt x="527" y="390"/>
                    </a:lnTo>
                    <a:lnTo>
                      <a:pt x="527" y="394"/>
                    </a:lnTo>
                    <a:lnTo>
                      <a:pt x="529" y="400"/>
                    </a:lnTo>
                    <a:lnTo>
                      <a:pt x="531" y="403"/>
                    </a:lnTo>
                    <a:lnTo>
                      <a:pt x="535" y="405"/>
                    </a:lnTo>
                    <a:lnTo>
                      <a:pt x="535" y="409"/>
                    </a:lnTo>
                    <a:lnTo>
                      <a:pt x="535" y="411"/>
                    </a:lnTo>
                    <a:lnTo>
                      <a:pt x="539" y="413"/>
                    </a:lnTo>
                    <a:lnTo>
                      <a:pt x="545" y="415"/>
                    </a:lnTo>
                    <a:lnTo>
                      <a:pt x="547" y="400"/>
                    </a:lnTo>
                    <a:lnTo>
                      <a:pt x="548" y="382"/>
                    </a:lnTo>
                    <a:lnTo>
                      <a:pt x="545" y="373"/>
                    </a:lnTo>
                    <a:lnTo>
                      <a:pt x="543" y="361"/>
                    </a:lnTo>
                    <a:lnTo>
                      <a:pt x="539" y="359"/>
                    </a:lnTo>
                    <a:lnTo>
                      <a:pt x="539" y="357"/>
                    </a:lnTo>
                    <a:lnTo>
                      <a:pt x="541" y="354"/>
                    </a:lnTo>
                    <a:lnTo>
                      <a:pt x="537" y="350"/>
                    </a:lnTo>
                    <a:lnTo>
                      <a:pt x="535" y="346"/>
                    </a:lnTo>
                    <a:lnTo>
                      <a:pt x="535" y="338"/>
                    </a:lnTo>
                    <a:lnTo>
                      <a:pt x="535" y="332"/>
                    </a:lnTo>
                    <a:lnTo>
                      <a:pt x="531" y="329"/>
                    </a:lnTo>
                    <a:lnTo>
                      <a:pt x="531" y="327"/>
                    </a:lnTo>
                    <a:lnTo>
                      <a:pt x="533" y="327"/>
                    </a:lnTo>
                    <a:lnTo>
                      <a:pt x="531" y="327"/>
                    </a:lnTo>
                    <a:lnTo>
                      <a:pt x="533" y="325"/>
                    </a:lnTo>
                    <a:lnTo>
                      <a:pt x="535" y="323"/>
                    </a:lnTo>
                    <a:lnTo>
                      <a:pt x="535" y="315"/>
                    </a:lnTo>
                    <a:lnTo>
                      <a:pt x="541" y="306"/>
                    </a:lnTo>
                    <a:lnTo>
                      <a:pt x="541" y="302"/>
                    </a:lnTo>
                    <a:lnTo>
                      <a:pt x="541" y="298"/>
                    </a:lnTo>
                    <a:lnTo>
                      <a:pt x="543" y="298"/>
                    </a:lnTo>
                    <a:lnTo>
                      <a:pt x="547" y="298"/>
                    </a:lnTo>
                    <a:lnTo>
                      <a:pt x="547" y="296"/>
                    </a:lnTo>
                    <a:lnTo>
                      <a:pt x="548" y="292"/>
                    </a:lnTo>
                    <a:lnTo>
                      <a:pt x="554" y="290"/>
                    </a:lnTo>
                    <a:lnTo>
                      <a:pt x="562" y="286"/>
                    </a:lnTo>
                    <a:lnTo>
                      <a:pt x="562" y="283"/>
                    </a:lnTo>
                    <a:lnTo>
                      <a:pt x="564" y="279"/>
                    </a:lnTo>
                    <a:lnTo>
                      <a:pt x="570" y="277"/>
                    </a:lnTo>
                    <a:lnTo>
                      <a:pt x="577" y="275"/>
                    </a:lnTo>
                    <a:lnTo>
                      <a:pt x="579" y="269"/>
                    </a:lnTo>
                    <a:lnTo>
                      <a:pt x="583" y="263"/>
                    </a:lnTo>
                    <a:lnTo>
                      <a:pt x="585" y="261"/>
                    </a:lnTo>
                    <a:lnTo>
                      <a:pt x="589" y="261"/>
                    </a:lnTo>
                    <a:lnTo>
                      <a:pt x="587" y="258"/>
                    </a:lnTo>
                    <a:lnTo>
                      <a:pt x="585" y="254"/>
                    </a:lnTo>
                    <a:lnTo>
                      <a:pt x="589" y="252"/>
                    </a:lnTo>
                    <a:lnTo>
                      <a:pt x="593" y="252"/>
                    </a:lnTo>
                    <a:lnTo>
                      <a:pt x="591" y="248"/>
                    </a:lnTo>
                    <a:lnTo>
                      <a:pt x="595" y="246"/>
                    </a:lnTo>
                    <a:lnTo>
                      <a:pt x="604" y="246"/>
                    </a:lnTo>
                    <a:lnTo>
                      <a:pt x="602" y="242"/>
                    </a:lnTo>
                    <a:lnTo>
                      <a:pt x="600" y="240"/>
                    </a:lnTo>
                    <a:lnTo>
                      <a:pt x="596" y="240"/>
                    </a:lnTo>
                    <a:lnTo>
                      <a:pt x="593" y="240"/>
                    </a:lnTo>
                    <a:lnTo>
                      <a:pt x="593" y="237"/>
                    </a:lnTo>
                    <a:lnTo>
                      <a:pt x="596" y="237"/>
                    </a:lnTo>
                    <a:lnTo>
                      <a:pt x="600" y="235"/>
                    </a:lnTo>
                    <a:lnTo>
                      <a:pt x="600" y="231"/>
                    </a:lnTo>
                    <a:lnTo>
                      <a:pt x="600" y="227"/>
                    </a:lnTo>
                    <a:lnTo>
                      <a:pt x="596" y="227"/>
                    </a:lnTo>
                    <a:lnTo>
                      <a:pt x="593" y="225"/>
                    </a:lnTo>
                    <a:lnTo>
                      <a:pt x="591" y="221"/>
                    </a:lnTo>
                    <a:lnTo>
                      <a:pt x="589" y="219"/>
                    </a:lnTo>
                    <a:lnTo>
                      <a:pt x="591" y="215"/>
                    </a:lnTo>
                    <a:lnTo>
                      <a:pt x="595" y="212"/>
                    </a:lnTo>
                    <a:lnTo>
                      <a:pt x="591" y="210"/>
                    </a:lnTo>
                    <a:lnTo>
                      <a:pt x="593" y="208"/>
                    </a:lnTo>
                    <a:lnTo>
                      <a:pt x="593" y="206"/>
                    </a:lnTo>
                    <a:lnTo>
                      <a:pt x="589" y="204"/>
                    </a:lnTo>
                    <a:lnTo>
                      <a:pt x="585" y="202"/>
                    </a:lnTo>
                    <a:lnTo>
                      <a:pt x="585" y="200"/>
                    </a:lnTo>
                    <a:lnTo>
                      <a:pt x="589" y="200"/>
                    </a:lnTo>
                    <a:lnTo>
                      <a:pt x="587" y="196"/>
                    </a:lnTo>
                    <a:lnTo>
                      <a:pt x="587" y="194"/>
                    </a:lnTo>
                    <a:lnTo>
                      <a:pt x="591" y="187"/>
                    </a:lnTo>
                    <a:lnTo>
                      <a:pt x="593" y="177"/>
                    </a:lnTo>
                    <a:lnTo>
                      <a:pt x="596" y="177"/>
                    </a:lnTo>
                    <a:lnTo>
                      <a:pt x="600" y="175"/>
                    </a:lnTo>
                    <a:lnTo>
                      <a:pt x="600" y="177"/>
                    </a:lnTo>
                    <a:lnTo>
                      <a:pt x="602" y="179"/>
                    </a:lnTo>
                    <a:lnTo>
                      <a:pt x="596" y="190"/>
                    </a:lnTo>
                    <a:lnTo>
                      <a:pt x="595" y="200"/>
                    </a:lnTo>
                    <a:lnTo>
                      <a:pt x="595" y="202"/>
                    </a:lnTo>
                    <a:lnTo>
                      <a:pt x="596" y="204"/>
                    </a:lnTo>
                    <a:lnTo>
                      <a:pt x="598" y="202"/>
                    </a:lnTo>
                    <a:lnTo>
                      <a:pt x="604" y="202"/>
                    </a:lnTo>
                    <a:lnTo>
                      <a:pt x="604" y="206"/>
                    </a:lnTo>
                    <a:lnTo>
                      <a:pt x="606" y="206"/>
                    </a:lnTo>
                    <a:lnTo>
                      <a:pt x="610" y="206"/>
                    </a:lnTo>
                    <a:lnTo>
                      <a:pt x="612" y="196"/>
                    </a:lnTo>
                    <a:lnTo>
                      <a:pt x="614" y="187"/>
                    </a:lnTo>
                    <a:lnTo>
                      <a:pt x="610" y="187"/>
                    </a:lnTo>
                    <a:lnTo>
                      <a:pt x="608" y="185"/>
                    </a:lnTo>
                    <a:lnTo>
                      <a:pt x="608" y="181"/>
                    </a:lnTo>
                    <a:lnTo>
                      <a:pt x="608" y="179"/>
                    </a:lnTo>
                    <a:lnTo>
                      <a:pt x="618" y="179"/>
                    </a:lnTo>
                    <a:lnTo>
                      <a:pt x="623" y="177"/>
                    </a:lnTo>
                    <a:lnTo>
                      <a:pt x="625" y="171"/>
                    </a:lnTo>
                    <a:lnTo>
                      <a:pt x="631" y="164"/>
                    </a:lnTo>
                    <a:lnTo>
                      <a:pt x="625" y="160"/>
                    </a:lnTo>
                    <a:lnTo>
                      <a:pt x="625" y="156"/>
                    </a:lnTo>
                    <a:lnTo>
                      <a:pt x="627" y="154"/>
                    </a:lnTo>
                    <a:lnTo>
                      <a:pt x="633" y="148"/>
                    </a:lnTo>
                    <a:lnTo>
                      <a:pt x="639" y="144"/>
                    </a:lnTo>
                    <a:lnTo>
                      <a:pt x="643" y="144"/>
                    </a:lnTo>
                    <a:lnTo>
                      <a:pt x="646" y="144"/>
                    </a:lnTo>
                    <a:lnTo>
                      <a:pt x="648" y="141"/>
                    </a:lnTo>
                    <a:lnTo>
                      <a:pt x="652" y="141"/>
                    </a:lnTo>
                    <a:lnTo>
                      <a:pt x="658" y="142"/>
                    </a:lnTo>
                    <a:lnTo>
                      <a:pt x="658" y="139"/>
                    </a:lnTo>
                    <a:lnTo>
                      <a:pt x="660" y="133"/>
                    </a:lnTo>
                    <a:lnTo>
                      <a:pt x="662" y="135"/>
                    </a:lnTo>
                    <a:lnTo>
                      <a:pt x="664" y="139"/>
                    </a:lnTo>
                    <a:lnTo>
                      <a:pt x="666" y="139"/>
                    </a:lnTo>
                    <a:lnTo>
                      <a:pt x="667" y="137"/>
                    </a:lnTo>
                    <a:lnTo>
                      <a:pt x="669" y="135"/>
                    </a:lnTo>
                    <a:lnTo>
                      <a:pt x="673" y="135"/>
                    </a:lnTo>
                    <a:lnTo>
                      <a:pt x="667" y="131"/>
                    </a:lnTo>
                    <a:lnTo>
                      <a:pt x="664" y="129"/>
                    </a:lnTo>
                    <a:lnTo>
                      <a:pt x="666" y="125"/>
                    </a:lnTo>
                    <a:lnTo>
                      <a:pt x="669" y="123"/>
                    </a:lnTo>
                    <a:lnTo>
                      <a:pt x="667" y="119"/>
                    </a:lnTo>
                    <a:lnTo>
                      <a:pt x="667" y="118"/>
                    </a:lnTo>
                    <a:lnTo>
                      <a:pt x="671" y="116"/>
                    </a:lnTo>
                    <a:lnTo>
                      <a:pt x="673" y="110"/>
                    </a:lnTo>
                    <a:lnTo>
                      <a:pt x="675" y="102"/>
                    </a:lnTo>
                    <a:lnTo>
                      <a:pt x="681" y="102"/>
                    </a:lnTo>
                    <a:lnTo>
                      <a:pt x="687" y="100"/>
                    </a:lnTo>
                    <a:lnTo>
                      <a:pt x="691" y="98"/>
                    </a:lnTo>
                    <a:lnTo>
                      <a:pt x="694" y="91"/>
                    </a:lnTo>
                    <a:lnTo>
                      <a:pt x="694" y="96"/>
                    </a:lnTo>
                    <a:lnTo>
                      <a:pt x="700" y="93"/>
                    </a:lnTo>
                    <a:lnTo>
                      <a:pt x="700" y="95"/>
                    </a:lnTo>
                    <a:lnTo>
                      <a:pt x="704" y="96"/>
                    </a:lnTo>
                    <a:lnTo>
                      <a:pt x="708" y="93"/>
                    </a:lnTo>
                    <a:lnTo>
                      <a:pt x="714" y="89"/>
                    </a:lnTo>
                    <a:lnTo>
                      <a:pt x="712" y="83"/>
                    </a:lnTo>
                    <a:lnTo>
                      <a:pt x="710" y="77"/>
                    </a:lnTo>
                    <a:lnTo>
                      <a:pt x="712" y="77"/>
                    </a:lnTo>
                    <a:lnTo>
                      <a:pt x="712" y="79"/>
                    </a:lnTo>
                    <a:close/>
                  </a:path>
                </a:pathLst>
              </a:custGeom>
              <a:solidFill>
                <a:srgbClr val="C0C0C0"/>
              </a:solidFill>
              <a:ln w="4826">
                <a:solidFill>
                  <a:srgbClr val="B9B9B9"/>
                </a:solidFill>
                <a:round/>
                <a:headEnd/>
                <a:tailEnd/>
              </a:ln>
            </p:spPr>
            <p:txBody>
              <a:bodyPr/>
              <a:lstStyle/>
              <a:p>
                <a:endParaRPr lang="nb-NO"/>
              </a:p>
            </p:txBody>
          </p:sp>
          <p:sp>
            <p:nvSpPr>
              <p:cNvPr id="9337" name="Freeform 1050"/>
              <p:cNvSpPr>
                <a:spLocks/>
              </p:cNvSpPr>
              <p:nvPr/>
            </p:nvSpPr>
            <p:spPr bwMode="gray">
              <a:xfrm>
                <a:off x="1998" y="3286"/>
                <a:ext cx="65" cy="79"/>
              </a:xfrm>
              <a:custGeom>
                <a:avLst/>
                <a:gdLst>
                  <a:gd name="T0" fmla="*/ 63 w 65"/>
                  <a:gd name="T1" fmla="*/ 56 h 79"/>
                  <a:gd name="T2" fmla="*/ 60 w 65"/>
                  <a:gd name="T3" fmla="*/ 52 h 79"/>
                  <a:gd name="T4" fmla="*/ 65 w 65"/>
                  <a:gd name="T5" fmla="*/ 42 h 79"/>
                  <a:gd name="T6" fmla="*/ 65 w 65"/>
                  <a:gd name="T7" fmla="*/ 40 h 79"/>
                  <a:gd name="T8" fmla="*/ 61 w 65"/>
                  <a:gd name="T9" fmla="*/ 38 h 79"/>
                  <a:gd name="T10" fmla="*/ 58 w 65"/>
                  <a:gd name="T11" fmla="*/ 35 h 79"/>
                  <a:gd name="T12" fmla="*/ 56 w 65"/>
                  <a:gd name="T13" fmla="*/ 31 h 79"/>
                  <a:gd name="T14" fmla="*/ 52 w 65"/>
                  <a:gd name="T15" fmla="*/ 27 h 79"/>
                  <a:gd name="T16" fmla="*/ 46 w 65"/>
                  <a:gd name="T17" fmla="*/ 25 h 79"/>
                  <a:gd name="T18" fmla="*/ 42 w 65"/>
                  <a:gd name="T19" fmla="*/ 21 h 79"/>
                  <a:gd name="T20" fmla="*/ 40 w 65"/>
                  <a:gd name="T21" fmla="*/ 17 h 79"/>
                  <a:gd name="T22" fmla="*/ 35 w 65"/>
                  <a:gd name="T23" fmla="*/ 15 h 79"/>
                  <a:gd name="T24" fmla="*/ 31 w 65"/>
                  <a:gd name="T25" fmla="*/ 13 h 79"/>
                  <a:gd name="T26" fmla="*/ 29 w 65"/>
                  <a:gd name="T27" fmla="*/ 8 h 79"/>
                  <a:gd name="T28" fmla="*/ 29 w 65"/>
                  <a:gd name="T29" fmla="*/ 6 h 79"/>
                  <a:gd name="T30" fmla="*/ 17 w 65"/>
                  <a:gd name="T31" fmla="*/ 0 h 79"/>
                  <a:gd name="T32" fmla="*/ 8 w 65"/>
                  <a:gd name="T33" fmla="*/ 2 h 79"/>
                  <a:gd name="T34" fmla="*/ 6 w 65"/>
                  <a:gd name="T35" fmla="*/ 6 h 79"/>
                  <a:gd name="T36" fmla="*/ 6 w 65"/>
                  <a:gd name="T37" fmla="*/ 12 h 79"/>
                  <a:gd name="T38" fmla="*/ 4 w 65"/>
                  <a:gd name="T39" fmla="*/ 17 h 79"/>
                  <a:gd name="T40" fmla="*/ 2 w 65"/>
                  <a:gd name="T41" fmla="*/ 21 h 79"/>
                  <a:gd name="T42" fmla="*/ 0 w 65"/>
                  <a:gd name="T43" fmla="*/ 29 h 79"/>
                  <a:gd name="T44" fmla="*/ 0 w 65"/>
                  <a:gd name="T45" fmla="*/ 33 h 79"/>
                  <a:gd name="T46" fmla="*/ 0 w 65"/>
                  <a:gd name="T47" fmla="*/ 36 h 79"/>
                  <a:gd name="T48" fmla="*/ 0 w 65"/>
                  <a:gd name="T49" fmla="*/ 40 h 79"/>
                  <a:gd name="T50" fmla="*/ 2 w 65"/>
                  <a:gd name="T51" fmla="*/ 46 h 79"/>
                  <a:gd name="T52" fmla="*/ 0 w 65"/>
                  <a:gd name="T53" fmla="*/ 48 h 79"/>
                  <a:gd name="T54" fmla="*/ 0 w 65"/>
                  <a:gd name="T55" fmla="*/ 59 h 79"/>
                  <a:gd name="T56" fmla="*/ 2 w 65"/>
                  <a:gd name="T57" fmla="*/ 67 h 79"/>
                  <a:gd name="T58" fmla="*/ 6 w 65"/>
                  <a:gd name="T59" fmla="*/ 69 h 79"/>
                  <a:gd name="T60" fmla="*/ 12 w 65"/>
                  <a:gd name="T61" fmla="*/ 69 h 79"/>
                  <a:gd name="T62" fmla="*/ 14 w 65"/>
                  <a:gd name="T63" fmla="*/ 73 h 79"/>
                  <a:gd name="T64" fmla="*/ 15 w 65"/>
                  <a:gd name="T65" fmla="*/ 75 h 79"/>
                  <a:gd name="T66" fmla="*/ 21 w 65"/>
                  <a:gd name="T67" fmla="*/ 77 h 79"/>
                  <a:gd name="T68" fmla="*/ 25 w 65"/>
                  <a:gd name="T69" fmla="*/ 79 h 79"/>
                  <a:gd name="T70" fmla="*/ 29 w 65"/>
                  <a:gd name="T71" fmla="*/ 77 h 79"/>
                  <a:gd name="T72" fmla="*/ 35 w 65"/>
                  <a:gd name="T73" fmla="*/ 75 h 79"/>
                  <a:gd name="T74" fmla="*/ 38 w 65"/>
                  <a:gd name="T75" fmla="*/ 77 h 79"/>
                  <a:gd name="T76" fmla="*/ 46 w 65"/>
                  <a:gd name="T77" fmla="*/ 77 h 79"/>
                  <a:gd name="T78" fmla="*/ 54 w 65"/>
                  <a:gd name="T79" fmla="*/ 69 h 79"/>
                  <a:gd name="T80" fmla="*/ 63 w 65"/>
                  <a:gd name="T81" fmla="*/ 5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79"/>
                  <a:gd name="T125" fmla="*/ 65 w 65"/>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79">
                    <a:moveTo>
                      <a:pt x="63" y="56"/>
                    </a:moveTo>
                    <a:lnTo>
                      <a:pt x="60" y="52"/>
                    </a:lnTo>
                    <a:lnTo>
                      <a:pt x="65" y="42"/>
                    </a:lnTo>
                    <a:lnTo>
                      <a:pt x="65" y="40"/>
                    </a:lnTo>
                    <a:lnTo>
                      <a:pt x="61" y="38"/>
                    </a:lnTo>
                    <a:lnTo>
                      <a:pt x="58" y="35"/>
                    </a:lnTo>
                    <a:lnTo>
                      <a:pt x="56" y="31"/>
                    </a:lnTo>
                    <a:lnTo>
                      <a:pt x="52" y="27"/>
                    </a:lnTo>
                    <a:lnTo>
                      <a:pt x="46" y="25"/>
                    </a:lnTo>
                    <a:lnTo>
                      <a:pt x="42" y="21"/>
                    </a:lnTo>
                    <a:lnTo>
                      <a:pt x="40" y="17"/>
                    </a:lnTo>
                    <a:lnTo>
                      <a:pt x="35" y="15"/>
                    </a:lnTo>
                    <a:lnTo>
                      <a:pt x="31" y="13"/>
                    </a:lnTo>
                    <a:lnTo>
                      <a:pt x="29" y="8"/>
                    </a:lnTo>
                    <a:lnTo>
                      <a:pt x="29" y="6"/>
                    </a:lnTo>
                    <a:lnTo>
                      <a:pt x="17" y="0"/>
                    </a:lnTo>
                    <a:lnTo>
                      <a:pt x="8" y="2"/>
                    </a:lnTo>
                    <a:lnTo>
                      <a:pt x="6" y="6"/>
                    </a:lnTo>
                    <a:lnTo>
                      <a:pt x="6" y="12"/>
                    </a:lnTo>
                    <a:lnTo>
                      <a:pt x="4" y="17"/>
                    </a:lnTo>
                    <a:lnTo>
                      <a:pt x="2" y="21"/>
                    </a:lnTo>
                    <a:lnTo>
                      <a:pt x="0" y="29"/>
                    </a:lnTo>
                    <a:lnTo>
                      <a:pt x="0" y="33"/>
                    </a:lnTo>
                    <a:lnTo>
                      <a:pt x="0" y="36"/>
                    </a:lnTo>
                    <a:lnTo>
                      <a:pt x="0" y="40"/>
                    </a:lnTo>
                    <a:lnTo>
                      <a:pt x="2" y="46"/>
                    </a:lnTo>
                    <a:lnTo>
                      <a:pt x="0" y="48"/>
                    </a:lnTo>
                    <a:lnTo>
                      <a:pt x="0" y="59"/>
                    </a:lnTo>
                    <a:lnTo>
                      <a:pt x="2" y="67"/>
                    </a:lnTo>
                    <a:lnTo>
                      <a:pt x="6" y="69"/>
                    </a:lnTo>
                    <a:lnTo>
                      <a:pt x="12" y="69"/>
                    </a:lnTo>
                    <a:lnTo>
                      <a:pt x="14" y="73"/>
                    </a:lnTo>
                    <a:lnTo>
                      <a:pt x="15" y="75"/>
                    </a:lnTo>
                    <a:lnTo>
                      <a:pt x="21" y="77"/>
                    </a:lnTo>
                    <a:lnTo>
                      <a:pt x="25" y="79"/>
                    </a:lnTo>
                    <a:lnTo>
                      <a:pt x="29" y="77"/>
                    </a:lnTo>
                    <a:lnTo>
                      <a:pt x="35" y="75"/>
                    </a:lnTo>
                    <a:lnTo>
                      <a:pt x="38" y="77"/>
                    </a:lnTo>
                    <a:lnTo>
                      <a:pt x="46" y="77"/>
                    </a:lnTo>
                    <a:lnTo>
                      <a:pt x="54" y="69"/>
                    </a:lnTo>
                    <a:lnTo>
                      <a:pt x="63" y="56"/>
                    </a:lnTo>
                    <a:close/>
                  </a:path>
                </a:pathLst>
              </a:custGeom>
              <a:solidFill>
                <a:srgbClr val="C0C0C0"/>
              </a:solidFill>
              <a:ln w="4826">
                <a:solidFill>
                  <a:srgbClr val="B9B9B9"/>
                </a:solidFill>
                <a:round/>
                <a:headEnd/>
                <a:tailEnd/>
              </a:ln>
            </p:spPr>
            <p:txBody>
              <a:bodyPr/>
              <a:lstStyle/>
              <a:p>
                <a:endParaRPr lang="nb-NO"/>
              </a:p>
            </p:txBody>
          </p:sp>
          <p:sp>
            <p:nvSpPr>
              <p:cNvPr id="9338" name="Freeform 1051"/>
              <p:cNvSpPr>
                <a:spLocks noEditPoints="1"/>
              </p:cNvSpPr>
              <p:nvPr/>
            </p:nvSpPr>
            <p:spPr bwMode="gray">
              <a:xfrm>
                <a:off x="2631" y="1772"/>
                <a:ext cx="121" cy="211"/>
              </a:xfrm>
              <a:custGeom>
                <a:avLst/>
                <a:gdLst>
                  <a:gd name="T0" fmla="*/ 2 w 121"/>
                  <a:gd name="T1" fmla="*/ 123 h 211"/>
                  <a:gd name="T2" fmla="*/ 4 w 121"/>
                  <a:gd name="T3" fmla="*/ 132 h 211"/>
                  <a:gd name="T4" fmla="*/ 12 w 121"/>
                  <a:gd name="T5" fmla="*/ 134 h 211"/>
                  <a:gd name="T6" fmla="*/ 25 w 121"/>
                  <a:gd name="T7" fmla="*/ 130 h 211"/>
                  <a:gd name="T8" fmla="*/ 25 w 121"/>
                  <a:gd name="T9" fmla="*/ 125 h 211"/>
                  <a:gd name="T10" fmla="*/ 23 w 121"/>
                  <a:gd name="T11" fmla="*/ 115 h 211"/>
                  <a:gd name="T12" fmla="*/ 8 w 121"/>
                  <a:gd name="T13" fmla="*/ 119 h 211"/>
                  <a:gd name="T14" fmla="*/ 22 w 121"/>
                  <a:gd name="T15" fmla="*/ 96 h 211"/>
                  <a:gd name="T16" fmla="*/ 18 w 121"/>
                  <a:gd name="T17" fmla="*/ 84 h 211"/>
                  <a:gd name="T18" fmla="*/ 23 w 121"/>
                  <a:gd name="T19" fmla="*/ 90 h 211"/>
                  <a:gd name="T20" fmla="*/ 2 w 121"/>
                  <a:gd name="T21" fmla="*/ 67 h 211"/>
                  <a:gd name="T22" fmla="*/ 4 w 121"/>
                  <a:gd name="T23" fmla="*/ 65 h 211"/>
                  <a:gd name="T24" fmla="*/ 14 w 121"/>
                  <a:gd name="T25" fmla="*/ 67 h 211"/>
                  <a:gd name="T26" fmla="*/ 22 w 121"/>
                  <a:gd name="T27" fmla="*/ 75 h 211"/>
                  <a:gd name="T28" fmla="*/ 23 w 121"/>
                  <a:gd name="T29" fmla="*/ 73 h 211"/>
                  <a:gd name="T30" fmla="*/ 18 w 121"/>
                  <a:gd name="T31" fmla="*/ 40 h 211"/>
                  <a:gd name="T32" fmla="*/ 12 w 121"/>
                  <a:gd name="T33" fmla="*/ 59 h 211"/>
                  <a:gd name="T34" fmla="*/ 22 w 121"/>
                  <a:gd name="T35" fmla="*/ 42 h 211"/>
                  <a:gd name="T36" fmla="*/ 45 w 121"/>
                  <a:gd name="T37" fmla="*/ 38 h 211"/>
                  <a:gd name="T38" fmla="*/ 37 w 121"/>
                  <a:gd name="T39" fmla="*/ 46 h 211"/>
                  <a:gd name="T40" fmla="*/ 29 w 121"/>
                  <a:gd name="T41" fmla="*/ 57 h 211"/>
                  <a:gd name="T42" fmla="*/ 25 w 121"/>
                  <a:gd name="T43" fmla="*/ 63 h 211"/>
                  <a:gd name="T44" fmla="*/ 29 w 121"/>
                  <a:gd name="T45" fmla="*/ 69 h 211"/>
                  <a:gd name="T46" fmla="*/ 29 w 121"/>
                  <a:gd name="T47" fmla="*/ 71 h 211"/>
                  <a:gd name="T48" fmla="*/ 29 w 121"/>
                  <a:gd name="T49" fmla="*/ 77 h 211"/>
                  <a:gd name="T50" fmla="*/ 25 w 121"/>
                  <a:gd name="T51" fmla="*/ 86 h 211"/>
                  <a:gd name="T52" fmla="*/ 31 w 121"/>
                  <a:gd name="T53" fmla="*/ 88 h 211"/>
                  <a:gd name="T54" fmla="*/ 29 w 121"/>
                  <a:gd name="T55" fmla="*/ 98 h 211"/>
                  <a:gd name="T56" fmla="*/ 37 w 121"/>
                  <a:gd name="T57" fmla="*/ 98 h 211"/>
                  <a:gd name="T58" fmla="*/ 58 w 121"/>
                  <a:gd name="T59" fmla="*/ 117 h 211"/>
                  <a:gd name="T60" fmla="*/ 64 w 121"/>
                  <a:gd name="T61" fmla="*/ 128 h 211"/>
                  <a:gd name="T62" fmla="*/ 41 w 121"/>
                  <a:gd name="T63" fmla="*/ 142 h 211"/>
                  <a:gd name="T64" fmla="*/ 45 w 121"/>
                  <a:gd name="T65" fmla="*/ 150 h 211"/>
                  <a:gd name="T66" fmla="*/ 45 w 121"/>
                  <a:gd name="T67" fmla="*/ 157 h 211"/>
                  <a:gd name="T68" fmla="*/ 31 w 121"/>
                  <a:gd name="T69" fmla="*/ 173 h 211"/>
                  <a:gd name="T70" fmla="*/ 43 w 121"/>
                  <a:gd name="T71" fmla="*/ 176 h 211"/>
                  <a:gd name="T72" fmla="*/ 54 w 121"/>
                  <a:gd name="T73" fmla="*/ 180 h 211"/>
                  <a:gd name="T74" fmla="*/ 62 w 121"/>
                  <a:gd name="T75" fmla="*/ 182 h 211"/>
                  <a:gd name="T76" fmla="*/ 33 w 121"/>
                  <a:gd name="T77" fmla="*/ 199 h 211"/>
                  <a:gd name="T78" fmla="*/ 33 w 121"/>
                  <a:gd name="T79" fmla="*/ 211 h 211"/>
                  <a:gd name="T80" fmla="*/ 41 w 121"/>
                  <a:gd name="T81" fmla="*/ 201 h 211"/>
                  <a:gd name="T82" fmla="*/ 56 w 121"/>
                  <a:gd name="T83" fmla="*/ 198 h 211"/>
                  <a:gd name="T84" fmla="*/ 75 w 121"/>
                  <a:gd name="T85" fmla="*/ 194 h 211"/>
                  <a:gd name="T86" fmla="*/ 114 w 121"/>
                  <a:gd name="T87" fmla="*/ 190 h 211"/>
                  <a:gd name="T88" fmla="*/ 106 w 121"/>
                  <a:gd name="T89" fmla="*/ 180 h 211"/>
                  <a:gd name="T90" fmla="*/ 119 w 121"/>
                  <a:gd name="T91" fmla="*/ 169 h 211"/>
                  <a:gd name="T92" fmla="*/ 112 w 121"/>
                  <a:gd name="T93" fmla="*/ 153 h 211"/>
                  <a:gd name="T94" fmla="*/ 100 w 121"/>
                  <a:gd name="T95" fmla="*/ 157 h 211"/>
                  <a:gd name="T96" fmla="*/ 98 w 121"/>
                  <a:gd name="T97" fmla="*/ 142 h 211"/>
                  <a:gd name="T98" fmla="*/ 102 w 121"/>
                  <a:gd name="T99" fmla="*/ 138 h 211"/>
                  <a:gd name="T100" fmla="*/ 83 w 121"/>
                  <a:gd name="T101" fmla="*/ 123 h 211"/>
                  <a:gd name="T102" fmla="*/ 69 w 121"/>
                  <a:gd name="T103" fmla="*/ 102 h 211"/>
                  <a:gd name="T104" fmla="*/ 60 w 121"/>
                  <a:gd name="T105" fmla="*/ 96 h 211"/>
                  <a:gd name="T106" fmla="*/ 66 w 121"/>
                  <a:gd name="T107" fmla="*/ 84 h 211"/>
                  <a:gd name="T108" fmla="*/ 71 w 121"/>
                  <a:gd name="T109" fmla="*/ 75 h 211"/>
                  <a:gd name="T110" fmla="*/ 66 w 121"/>
                  <a:gd name="T111" fmla="*/ 59 h 211"/>
                  <a:gd name="T112" fmla="*/ 45 w 121"/>
                  <a:gd name="T113" fmla="*/ 61 h 211"/>
                  <a:gd name="T114" fmla="*/ 54 w 121"/>
                  <a:gd name="T115" fmla="*/ 46 h 211"/>
                  <a:gd name="T116" fmla="*/ 52 w 121"/>
                  <a:gd name="T117" fmla="*/ 36 h 211"/>
                  <a:gd name="T118" fmla="*/ 79 w 121"/>
                  <a:gd name="T119" fmla="*/ 6 h 211"/>
                  <a:gd name="T120" fmla="*/ 85 w 121"/>
                  <a:gd name="T121" fmla="*/ 0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211"/>
                  <a:gd name="T185" fmla="*/ 121 w 121"/>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211">
                    <a:moveTo>
                      <a:pt x="12" y="113"/>
                    </a:moveTo>
                    <a:lnTo>
                      <a:pt x="8" y="115"/>
                    </a:lnTo>
                    <a:lnTo>
                      <a:pt x="4" y="121"/>
                    </a:lnTo>
                    <a:lnTo>
                      <a:pt x="2" y="123"/>
                    </a:lnTo>
                    <a:lnTo>
                      <a:pt x="0" y="125"/>
                    </a:lnTo>
                    <a:lnTo>
                      <a:pt x="0" y="128"/>
                    </a:lnTo>
                    <a:lnTo>
                      <a:pt x="2" y="128"/>
                    </a:lnTo>
                    <a:lnTo>
                      <a:pt x="4" y="132"/>
                    </a:lnTo>
                    <a:lnTo>
                      <a:pt x="6" y="132"/>
                    </a:lnTo>
                    <a:lnTo>
                      <a:pt x="10" y="130"/>
                    </a:lnTo>
                    <a:lnTo>
                      <a:pt x="12" y="134"/>
                    </a:lnTo>
                    <a:lnTo>
                      <a:pt x="18" y="132"/>
                    </a:lnTo>
                    <a:lnTo>
                      <a:pt x="20" y="130"/>
                    </a:lnTo>
                    <a:lnTo>
                      <a:pt x="22" y="130"/>
                    </a:lnTo>
                    <a:lnTo>
                      <a:pt x="25" y="130"/>
                    </a:lnTo>
                    <a:lnTo>
                      <a:pt x="29" y="130"/>
                    </a:lnTo>
                    <a:lnTo>
                      <a:pt x="27" y="128"/>
                    </a:lnTo>
                    <a:lnTo>
                      <a:pt x="25" y="128"/>
                    </a:lnTo>
                    <a:lnTo>
                      <a:pt x="25" y="125"/>
                    </a:lnTo>
                    <a:lnTo>
                      <a:pt x="25" y="121"/>
                    </a:lnTo>
                    <a:lnTo>
                      <a:pt x="22" y="121"/>
                    </a:lnTo>
                    <a:lnTo>
                      <a:pt x="22" y="119"/>
                    </a:lnTo>
                    <a:lnTo>
                      <a:pt x="23" y="115"/>
                    </a:lnTo>
                    <a:lnTo>
                      <a:pt x="23" y="113"/>
                    </a:lnTo>
                    <a:lnTo>
                      <a:pt x="18" y="113"/>
                    </a:lnTo>
                    <a:lnTo>
                      <a:pt x="12" y="115"/>
                    </a:lnTo>
                    <a:lnTo>
                      <a:pt x="8" y="119"/>
                    </a:lnTo>
                    <a:lnTo>
                      <a:pt x="10" y="115"/>
                    </a:lnTo>
                    <a:lnTo>
                      <a:pt x="12" y="113"/>
                    </a:lnTo>
                    <a:close/>
                    <a:moveTo>
                      <a:pt x="23" y="92"/>
                    </a:moveTo>
                    <a:lnTo>
                      <a:pt x="22" y="96"/>
                    </a:lnTo>
                    <a:lnTo>
                      <a:pt x="23" y="98"/>
                    </a:lnTo>
                    <a:lnTo>
                      <a:pt x="25" y="94"/>
                    </a:lnTo>
                    <a:lnTo>
                      <a:pt x="23" y="92"/>
                    </a:lnTo>
                    <a:close/>
                    <a:moveTo>
                      <a:pt x="18" y="84"/>
                    </a:moveTo>
                    <a:lnTo>
                      <a:pt x="18" y="88"/>
                    </a:lnTo>
                    <a:lnTo>
                      <a:pt x="20" y="92"/>
                    </a:lnTo>
                    <a:lnTo>
                      <a:pt x="22" y="92"/>
                    </a:lnTo>
                    <a:lnTo>
                      <a:pt x="23" y="90"/>
                    </a:lnTo>
                    <a:lnTo>
                      <a:pt x="22" y="86"/>
                    </a:lnTo>
                    <a:lnTo>
                      <a:pt x="18" y="84"/>
                    </a:lnTo>
                    <a:close/>
                    <a:moveTo>
                      <a:pt x="2" y="65"/>
                    </a:moveTo>
                    <a:lnTo>
                      <a:pt x="2" y="67"/>
                    </a:lnTo>
                    <a:lnTo>
                      <a:pt x="4" y="69"/>
                    </a:lnTo>
                    <a:lnTo>
                      <a:pt x="4" y="67"/>
                    </a:lnTo>
                    <a:lnTo>
                      <a:pt x="6" y="67"/>
                    </a:lnTo>
                    <a:lnTo>
                      <a:pt x="4" y="65"/>
                    </a:lnTo>
                    <a:lnTo>
                      <a:pt x="2" y="65"/>
                    </a:lnTo>
                    <a:close/>
                    <a:moveTo>
                      <a:pt x="18" y="61"/>
                    </a:moveTo>
                    <a:lnTo>
                      <a:pt x="16" y="63"/>
                    </a:lnTo>
                    <a:lnTo>
                      <a:pt x="14" y="67"/>
                    </a:lnTo>
                    <a:lnTo>
                      <a:pt x="16" y="69"/>
                    </a:lnTo>
                    <a:lnTo>
                      <a:pt x="18" y="75"/>
                    </a:lnTo>
                    <a:lnTo>
                      <a:pt x="20" y="75"/>
                    </a:lnTo>
                    <a:lnTo>
                      <a:pt x="22" y="75"/>
                    </a:lnTo>
                    <a:lnTo>
                      <a:pt x="23" y="75"/>
                    </a:lnTo>
                    <a:lnTo>
                      <a:pt x="25" y="75"/>
                    </a:lnTo>
                    <a:lnTo>
                      <a:pt x="23" y="73"/>
                    </a:lnTo>
                    <a:lnTo>
                      <a:pt x="20" y="73"/>
                    </a:lnTo>
                    <a:lnTo>
                      <a:pt x="18" y="65"/>
                    </a:lnTo>
                    <a:lnTo>
                      <a:pt x="18" y="61"/>
                    </a:lnTo>
                    <a:close/>
                    <a:moveTo>
                      <a:pt x="18" y="40"/>
                    </a:moveTo>
                    <a:lnTo>
                      <a:pt x="14" y="44"/>
                    </a:lnTo>
                    <a:lnTo>
                      <a:pt x="10" y="52"/>
                    </a:lnTo>
                    <a:lnTo>
                      <a:pt x="10" y="57"/>
                    </a:lnTo>
                    <a:lnTo>
                      <a:pt x="12" y="59"/>
                    </a:lnTo>
                    <a:lnTo>
                      <a:pt x="16" y="56"/>
                    </a:lnTo>
                    <a:lnTo>
                      <a:pt x="20" y="48"/>
                    </a:lnTo>
                    <a:lnTo>
                      <a:pt x="22" y="44"/>
                    </a:lnTo>
                    <a:lnTo>
                      <a:pt x="22" y="42"/>
                    </a:lnTo>
                    <a:lnTo>
                      <a:pt x="20" y="40"/>
                    </a:lnTo>
                    <a:lnTo>
                      <a:pt x="18" y="40"/>
                    </a:lnTo>
                    <a:close/>
                    <a:moveTo>
                      <a:pt x="48" y="36"/>
                    </a:moveTo>
                    <a:lnTo>
                      <a:pt x="45" y="38"/>
                    </a:lnTo>
                    <a:lnTo>
                      <a:pt x="43" y="42"/>
                    </a:lnTo>
                    <a:lnTo>
                      <a:pt x="37" y="38"/>
                    </a:lnTo>
                    <a:lnTo>
                      <a:pt x="37" y="42"/>
                    </a:lnTo>
                    <a:lnTo>
                      <a:pt x="37" y="46"/>
                    </a:lnTo>
                    <a:lnTo>
                      <a:pt x="33" y="48"/>
                    </a:lnTo>
                    <a:lnTo>
                      <a:pt x="33" y="54"/>
                    </a:lnTo>
                    <a:lnTo>
                      <a:pt x="33" y="57"/>
                    </a:lnTo>
                    <a:lnTo>
                      <a:pt x="29" y="57"/>
                    </a:lnTo>
                    <a:lnTo>
                      <a:pt x="27" y="57"/>
                    </a:lnTo>
                    <a:lnTo>
                      <a:pt x="27" y="59"/>
                    </a:lnTo>
                    <a:lnTo>
                      <a:pt x="27" y="63"/>
                    </a:lnTo>
                    <a:lnTo>
                      <a:pt x="25" y="63"/>
                    </a:lnTo>
                    <a:lnTo>
                      <a:pt x="25" y="65"/>
                    </a:lnTo>
                    <a:lnTo>
                      <a:pt x="27" y="69"/>
                    </a:lnTo>
                    <a:lnTo>
                      <a:pt x="29" y="69"/>
                    </a:lnTo>
                    <a:lnTo>
                      <a:pt x="27" y="69"/>
                    </a:lnTo>
                    <a:lnTo>
                      <a:pt x="29" y="71"/>
                    </a:lnTo>
                    <a:lnTo>
                      <a:pt x="25" y="71"/>
                    </a:lnTo>
                    <a:lnTo>
                      <a:pt x="25" y="73"/>
                    </a:lnTo>
                    <a:lnTo>
                      <a:pt x="27" y="75"/>
                    </a:lnTo>
                    <a:lnTo>
                      <a:pt x="29" y="77"/>
                    </a:lnTo>
                    <a:lnTo>
                      <a:pt x="27" y="77"/>
                    </a:lnTo>
                    <a:lnTo>
                      <a:pt x="25" y="79"/>
                    </a:lnTo>
                    <a:lnTo>
                      <a:pt x="25" y="82"/>
                    </a:lnTo>
                    <a:lnTo>
                      <a:pt x="25" y="86"/>
                    </a:lnTo>
                    <a:lnTo>
                      <a:pt x="29" y="86"/>
                    </a:lnTo>
                    <a:lnTo>
                      <a:pt x="31" y="86"/>
                    </a:lnTo>
                    <a:lnTo>
                      <a:pt x="33" y="86"/>
                    </a:lnTo>
                    <a:lnTo>
                      <a:pt x="31" y="88"/>
                    </a:lnTo>
                    <a:lnTo>
                      <a:pt x="27" y="90"/>
                    </a:lnTo>
                    <a:lnTo>
                      <a:pt x="27" y="94"/>
                    </a:lnTo>
                    <a:lnTo>
                      <a:pt x="27" y="100"/>
                    </a:lnTo>
                    <a:lnTo>
                      <a:pt x="29" y="98"/>
                    </a:lnTo>
                    <a:lnTo>
                      <a:pt x="31" y="94"/>
                    </a:lnTo>
                    <a:lnTo>
                      <a:pt x="35" y="94"/>
                    </a:lnTo>
                    <a:lnTo>
                      <a:pt x="37" y="94"/>
                    </a:lnTo>
                    <a:lnTo>
                      <a:pt x="37" y="98"/>
                    </a:lnTo>
                    <a:lnTo>
                      <a:pt x="35" y="105"/>
                    </a:lnTo>
                    <a:lnTo>
                      <a:pt x="33" y="119"/>
                    </a:lnTo>
                    <a:lnTo>
                      <a:pt x="43" y="119"/>
                    </a:lnTo>
                    <a:lnTo>
                      <a:pt x="58" y="117"/>
                    </a:lnTo>
                    <a:lnTo>
                      <a:pt x="54" y="121"/>
                    </a:lnTo>
                    <a:lnTo>
                      <a:pt x="52" y="127"/>
                    </a:lnTo>
                    <a:lnTo>
                      <a:pt x="56" y="127"/>
                    </a:lnTo>
                    <a:lnTo>
                      <a:pt x="64" y="128"/>
                    </a:lnTo>
                    <a:lnTo>
                      <a:pt x="62" y="138"/>
                    </a:lnTo>
                    <a:lnTo>
                      <a:pt x="58" y="144"/>
                    </a:lnTo>
                    <a:lnTo>
                      <a:pt x="52" y="144"/>
                    </a:lnTo>
                    <a:lnTo>
                      <a:pt x="41" y="142"/>
                    </a:lnTo>
                    <a:lnTo>
                      <a:pt x="41" y="144"/>
                    </a:lnTo>
                    <a:lnTo>
                      <a:pt x="41" y="148"/>
                    </a:lnTo>
                    <a:lnTo>
                      <a:pt x="43" y="148"/>
                    </a:lnTo>
                    <a:lnTo>
                      <a:pt x="45" y="150"/>
                    </a:lnTo>
                    <a:lnTo>
                      <a:pt x="41" y="153"/>
                    </a:lnTo>
                    <a:lnTo>
                      <a:pt x="37" y="159"/>
                    </a:lnTo>
                    <a:lnTo>
                      <a:pt x="41" y="157"/>
                    </a:lnTo>
                    <a:lnTo>
                      <a:pt x="45" y="157"/>
                    </a:lnTo>
                    <a:lnTo>
                      <a:pt x="45" y="161"/>
                    </a:lnTo>
                    <a:lnTo>
                      <a:pt x="45" y="165"/>
                    </a:lnTo>
                    <a:lnTo>
                      <a:pt x="37" y="169"/>
                    </a:lnTo>
                    <a:lnTo>
                      <a:pt x="31" y="173"/>
                    </a:lnTo>
                    <a:lnTo>
                      <a:pt x="33" y="178"/>
                    </a:lnTo>
                    <a:lnTo>
                      <a:pt x="33" y="180"/>
                    </a:lnTo>
                    <a:lnTo>
                      <a:pt x="37" y="180"/>
                    </a:lnTo>
                    <a:lnTo>
                      <a:pt x="43" y="176"/>
                    </a:lnTo>
                    <a:lnTo>
                      <a:pt x="43" y="178"/>
                    </a:lnTo>
                    <a:lnTo>
                      <a:pt x="43" y="182"/>
                    </a:lnTo>
                    <a:lnTo>
                      <a:pt x="48" y="180"/>
                    </a:lnTo>
                    <a:lnTo>
                      <a:pt x="54" y="180"/>
                    </a:lnTo>
                    <a:lnTo>
                      <a:pt x="56" y="180"/>
                    </a:lnTo>
                    <a:lnTo>
                      <a:pt x="58" y="178"/>
                    </a:lnTo>
                    <a:lnTo>
                      <a:pt x="66" y="178"/>
                    </a:lnTo>
                    <a:lnTo>
                      <a:pt x="62" y="182"/>
                    </a:lnTo>
                    <a:lnTo>
                      <a:pt x="62" y="186"/>
                    </a:lnTo>
                    <a:lnTo>
                      <a:pt x="41" y="186"/>
                    </a:lnTo>
                    <a:lnTo>
                      <a:pt x="37" y="194"/>
                    </a:lnTo>
                    <a:lnTo>
                      <a:pt x="33" y="199"/>
                    </a:lnTo>
                    <a:lnTo>
                      <a:pt x="27" y="205"/>
                    </a:lnTo>
                    <a:lnTo>
                      <a:pt x="22" y="209"/>
                    </a:lnTo>
                    <a:lnTo>
                      <a:pt x="27" y="211"/>
                    </a:lnTo>
                    <a:lnTo>
                      <a:pt x="33" y="211"/>
                    </a:lnTo>
                    <a:lnTo>
                      <a:pt x="33" y="207"/>
                    </a:lnTo>
                    <a:lnTo>
                      <a:pt x="33" y="205"/>
                    </a:lnTo>
                    <a:lnTo>
                      <a:pt x="37" y="203"/>
                    </a:lnTo>
                    <a:lnTo>
                      <a:pt x="41" y="201"/>
                    </a:lnTo>
                    <a:lnTo>
                      <a:pt x="46" y="201"/>
                    </a:lnTo>
                    <a:lnTo>
                      <a:pt x="52" y="203"/>
                    </a:lnTo>
                    <a:lnTo>
                      <a:pt x="54" y="199"/>
                    </a:lnTo>
                    <a:lnTo>
                      <a:pt x="56" y="198"/>
                    </a:lnTo>
                    <a:lnTo>
                      <a:pt x="64" y="198"/>
                    </a:lnTo>
                    <a:lnTo>
                      <a:pt x="71" y="199"/>
                    </a:lnTo>
                    <a:lnTo>
                      <a:pt x="73" y="196"/>
                    </a:lnTo>
                    <a:lnTo>
                      <a:pt x="75" y="194"/>
                    </a:lnTo>
                    <a:lnTo>
                      <a:pt x="89" y="194"/>
                    </a:lnTo>
                    <a:lnTo>
                      <a:pt x="102" y="196"/>
                    </a:lnTo>
                    <a:lnTo>
                      <a:pt x="108" y="194"/>
                    </a:lnTo>
                    <a:lnTo>
                      <a:pt x="114" y="190"/>
                    </a:lnTo>
                    <a:lnTo>
                      <a:pt x="114" y="186"/>
                    </a:lnTo>
                    <a:lnTo>
                      <a:pt x="108" y="186"/>
                    </a:lnTo>
                    <a:lnTo>
                      <a:pt x="104" y="186"/>
                    </a:lnTo>
                    <a:lnTo>
                      <a:pt x="106" y="180"/>
                    </a:lnTo>
                    <a:lnTo>
                      <a:pt x="108" y="176"/>
                    </a:lnTo>
                    <a:lnTo>
                      <a:pt x="114" y="176"/>
                    </a:lnTo>
                    <a:lnTo>
                      <a:pt x="117" y="175"/>
                    </a:lnTo>
                    <a:lnTo>
                      <a:pt x="119" y="169"/>
                    </a:lnTo>
                    <a:lnTo>
                      <a:pt x="121" y="161"/>
                    </a:lnTo>
                    <a:lnTo>
                      <a:pt x="119" y="157"/>
                    </a:lnTo>
                    <a:lnTo>
                      <a:pt x="117" y="155"/>
                    </a:lnTo>
                    <a:lnTo>
                      <a:pt x="112" y="153"/>
                    </a:lnTo>
                    <a:lnTo>
                      <a:pt x="108" y="153"/>
                    </a:lnTo>
                    <a:lnTo>
                      <a:pt x="106" y="159"/>
                    </a:lnTo>
                    <a:lnTo>
                      <a:pt x="104" y="157"/>
                    </a:lnTo>
                    <a:lnTo>
                      <a:pt x="100" y="157"/>
                    </a:lnTo>
                    <a:lnTo>
                      <a:pt x="100" y="151"/>
                    </a:lnTo>
                    <a:lnTo>
                      <a:pt x="102" y="146"/>
                    </a:lnTo>
                    <a:lnTo>
                      <a:pt x="98" y="144"/>
                    </a:lnTo>
                    <a:lnTo>
                      <a:pt x="98" y="142"/>
                    </a:lnTo>
                    <a:lnTo>
                      <a:pt x="100" y="142"/>
                    </a:lnTo>
                    <a:lnTo>
                      <a:pt x="102" y="142"/>
                    </a:lnTo>
                    <a:lnTo>
                      <a:pt x="102" y="140"/>
                    </a:lnTo>
                    <a:lnTo>
                      <a:pt x="102" y="138"/>
                    </a:lnTo>
                    <a:lnTo>
                      <a:pt x="98" y="138"/>
                    </a:lnTo>
                    <a:lnTo>
                      <a:pt x="93" y="130"/>
                    </a:lnTo>
                    <a:lnTo>
                      <a:pt x="87" y="123"/>
                    </a:lnTo>
                    <a:lnTo>
                      <a:pt x="83" y="123"/>
                    </a:lnTo>
                    <a:lnTo>
                      <a:pt x="81" y="121"/>
                    </a:lnTo>
                    <a:lnTo>
                      <a:pt x="77" y="111"/>
                    </a:lnTo>
                    <a:lnTo>
                      <a:pt x="73" y="102"/>
                    </a:lnTo>
                    <a:lnTo>
                      <a:pt x="69" y="102"/>
                    </a:lnTo>
                    <a:lnTo>
                      <a:pt x="68" y="100"/>
                    </a:lnTo>
                    <a:lnTo>
                      <a:pt x="68" y="96"/>
                    </a:lnTo>
                    <a:lnTo>
                      <a:pt x="64" y="96"/>
                    </a:lnTo>
                    <a:lnTo>
                      <a:pt x="60" y="96"/>
                    </a:lnTo>
                    <a:lnTo>
                      <a:pt x="62" y="92"/>
                    </a:lnTo>
                    <a:lnTo>
                      <a:pt x="64" y="88"/>
                    </a:lnTo>
                    <a:lnTo>
                      <a:pt x="66" y="86"/>
                    </a:lnTo>
                    <a:lnTo>
                      <a:pt x="66" y="84"/>
                    </a:lnTo>
                    <a:lnTo>
                      <a:pt x="64" y="84"/>
                    </a:lnTo>
                    <a:lnTo>
                      <a:pt x="62" y="82"/>
                    </a:lnTo>
                    <a:lnTo>
                      <a:pt x="66" y="79"/>
                    </a:lnTo>
                    <a:lnTo>
                      <a:pt x="71" y="75"/>
                    </a:lnTo>
                    <a:lnTo>
                      <a:pt x="73" y="67"/>
                    </a:lnTo>
                    <a:lnTo>
                      <a:pt x="73" y="61"/>
                    </a:lnTo>
                    <a:lnTo>
                      <a:pt x="69" y="59"/>
                    </a:lnTo>
                    <a:lnTo>
                      <a:pt x="66" y="59"/>
                    </a:lnTo>
                    <a:lnTo>
                      <a:pt x="56" y="61"/>
                    </a:lnTo>
                    <a:lnTo>
                      <a:pt x="48" y="63"/>
                    </a:lnTo>
                    <a:lnTo>
                      <a:pt x="46" y="61"/>
                    </a:lnTo>
                    <a:lnTo>
                      <a:pt x="45" y="61"/>
                    </a:lnTo>
                    <a:lnTo>
                      <a:pt x="45" y="57"/>
                    </a:lnTo>
                    <a:lnTo>
                      <a:pt x="46" y="54"/>
                    </a:lnTo>
                    <a:lnTo>
                      <a:pt x="50" y="52"/>
                    </a:lnTo>
                    <a:lnTo>
                      <a:pt x="54" y="46"/>
                    </a:lnTo>
                    <a:lnTo>
                      <a:pt x="58" y="46"/>
                    </a:lnTo>
                    <a:lnTo>
                      <a:pt x="58" y="40"/>
                    </a:lnTo>
                    <a:lnTo>
                      <a:pt x="56" y="38"/>
                    </a:lnTo>
                    <a:lnTo>
                      <a:pt x="52" y="36"/>
                    </a:lnTo>
                    <a:lnTo>
                      <a:pt x="48" y="36"/>
                    </a:lnTo>
                    <a:close/>
                    <a:moveTo>
                      <a:pt x="85" y="0"/>
                    </a:moveTo>
                    <a:lnTo>
                      <a:pt x="81" y="4"/>
                    </a:lnTo>
                    <a:lnTo>
                      <a:pt x="79" y="6"/>
                    </a:lnTo>
                    <a:lnTo>
                      <a:pt x="81" y="9"/>
                    </a:lnTo>
                    <a:lnTo>
                      <a:pt x="85" y="13"/>
                    </a:lnTo>
                    <a:lnTo>
                      <a:pt x="85" y="4"/>
                    </a:lnTo>
                    <a:lnTo>
                      <a:pt x="85" y="0"/>
                    </a:lnTo>
                    <a:close/>
                  </a:path>
                </a:pathLst>
              </a:custGeom>
              <a:solidFill>
                <a:srgbClr val="C0C0C0"/>
              </a:solidFill>
              <a:ln w="4826">
                <a:solidFill>
                  <a:srgbClr val="B9B9B9"/>
                </a:solidFill>
                <a:round/>
                <a:headEnd/>
                <a:tailEnd/>
              </a:ln>
            </p:spPr>
            <p:txBody>
              <a:bodyPr/>
              <a:lstStyle/>
              <a:p>
                <a:endParaRPr lang="nb-NO"/>
              </a:p>
            </p:txBody>
          </p:sp>
          <p:sp>
            <p:nvSpPr>
              <p:cNvPr id="9339" name="Freeform 1052"/>
              <p:cNvSpPr>
                <a:spLocks/>
              </p:cNvSpPr>
              <p:nvPr/>
            </p:nvSpPr>
            <p:spPr bwMode="gray">
              <a:xfrm>
                <a:off x="3363" y="2403"/>
                <a:ext cx="67" cy="44"/>
              </a:xfrm>
              <a:custGeom>
                <a:avLst/>
                <a:gdLst>
                  <a:gd name="T0" fmla="*/ 0 w 67"/>
                  <a:gd name="T1" fmla="*/ 12 h 44"/>
                  <a:gd name="T2" fmla="*/ 0 w 67"/>
                  <a:gd name="T3" fmla="*/ 18 h 44"/>
                  <a:gd name="T4" fmla="*/ 5 w 67"/>
                  <a:gd name="T5" fmla="*/ 25 h 44"/>
                  <a:gd name="T6" fmla="*/ 7 w 67"/>
                  <a:gd name="T7" fmla="*/ 37 h 44"/>
                  <a:gd name="T8" fmla="*/ 26 w 67"/>
                  <a:gd name="T9" fmla="*/ 41 h 44"/>
                  <a:gd name="T10" fmla="*/ 48 w 67"/>
                  <a:gd name="T11" fmla="*/ 44 h 44"/>
                  <a:gd name="T12" fmla="*/ 51 w 67"/>
                  <a:gd name="T13" fmla="*/ 44 h 44"/>
                  <a:gd name="T14" fmla="*/ 51 w 67"/>
                  <a:gd name="T15" fmla="*/ 44 h 44"/>
                  <a:gd name="T16" fmla="*/ 51 w 67"/>
                  <a:gd name="T17" fmla="*/ 41 h 44"/>
                  <a:gd name="T18" fmla="*/ 55 w 67"/>
                  <a:gd name="T19" fmla="*/ 35 h 44"/>
                  <a:gd name="T20" fmla="*/ 57 w 67"/>
                  <a:gd name="T21" fmla="*/ 27 h 44"/>
                  <a:gd name="T22" fmla="*/ 55 w 67"/>
                  <a:gd name="T23" fmla="*/ 25 h 44"/>
                  <a:gd name="T24" fmla="*/ 55 w 67"/>
                  <a:gd name="T25" fmla="*/ 25 h 44"/>
                  <a:gd name="T26" fmla="*/ 53 w 67"/>
                  <a:gd name="T27" fmla="*/ 23 h 44"/>
                  <a:gd name="T28" fmla="*/ 55 w 67"/>
                  <a:gd name="T29" fmla="*/ 23 h 44"/>
                  <a:gd name="T30" fmla="*/ 55 w 67"/>
                  <a:gd name="T31" fmla="*/ 21 h 44"/>
                  <a:gd name="T32" fmla="*/ 59 w 67"/>
                  <a:gd name="T33" fmla="*/ 19 h 44"/>
                  <a:gd name="T34" fmla="*/ 59 w 67"/>
                  <a:gd name="T35" fmla="*/ 18 h 44"/>
                  <a:gd name="T36" fmla="*/ 59 w 67"/>
                  <a:gd name="T37" fmla="*/ 18 h 44"/>
                  <a:gd name="T38" fmla="*/ 57 w 67"/>
                  <a:gd name="T39" fmla="*/ 14 h 44"/>
                  <a:gd name="T40" fmla="*/ 59 w 67"/>
                  <a:gd name="T41" fmla="*/ 14 h 44"/>
                  <a:gd name="T42" fmla="*/ 63 w 67"/>
                  <a:gd name="T43" fmla="*/ 14 h 44"/>
                  <a:gd name="T44" fmla="*/ 65 w 67"/>
                  <a:gd name="T45" fmla="*/ 12 h 44"/>
                  <a:gd name="T46" fmla="*/ 67 w 67"/>
                  <a:gd name="T47" fmla="*/ 10 h 44"/>
                  <a:gd name="T48" fmla="*/ 65 w 67"/>
                  <a:gd name="T49" fmla="*/ 8 h 44"/>
                  <a:gd name="T50" fmla="*/ 61 w 67"/>
                  <a:gd name="T51" fmla="*/ 6 h 44"/>
                  <a:gd name="T52" fmla="*/ 61 w 67"/>
                  <a:gd name="T53" fmla="*/ 0 h 44"/>
                  <a:gd name="T54" fmla="*/ 57 w 67"/>
                  <a:gd name="T55" fmla="*/ 0 h 44"/>
                  <a:gd name="T56" fmla="*/ 53 w 67"/>
                  <a:gd name="T57" fmla="*/ 6 h 44"/>
                  <a:gd name="T58" fmla="*/ 49 w 67"/>
                  <a:gd name="T59" fmla="*/ 10 h 44"/>
                  <a:gd name="T60" fmla="*/ 44 w 67"/>
                  <a:gd name="T61" fmla="*/ 16 h 44"/>
                  <a:gd name="T62" fmla="*/ 36 w 67"/>
                  <a:gd name="T63" fmla="*/ 19 h 44"/>
                  <a:gd name="T64" fmla="*/ 34 w 67"/>
                  <a:gd name="T65" fmla="*/ 23 h 44"/>
                  <a:gd name="T66" fmla="*/ 28 w 67"/>
                  <a:gd name="T67" fmla="*/ 21 h 44"/>
                  <a:gd name="T68" fmla="*/ 25 w 67"/>
                  <a:gd name="T69" fmla="*/ 19 h 44"/>
                  <a:gd name="T70" fmla="*/ 15 w 67"/>
                  <a:gd name="T71" fmla="*/ 21 h 44"/>
                  <a:gd name="T72" fmla="*/ 3 w 67"/>
                  <a:gd name="T73" fmla="*/ 19 h 44"/>
                  <a:gd name="T74" fmla="*/ 3 w 67"/>
                  <a:gd name="T75" fmla="*/ 16 h 44"/>
                  <a:gd name="T76" fmla="*/ 3 w 67"/>
                  <a:gd name="T77" fmla="*/ 14 h 44"/>
                  <a:gd name="T78" fmla="*/ 0 w 67"/>
                  <a:gd name="T79" fmla="*/ 1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44"/>
                  <a:gd name="T122" fmla="*/ 67 w 67"/>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44">
                    <a:moveTo>
                      <a:pt x="0" y="12"/>
                    </a:moveTo>
                    <a:lnTo>
                      <a:pt x="0" y="18"/>
                    </a:lnTo>
                    <a:lnTo>
                      <a:pt x="5" y="25"/>
                    </a:lnTo>
                    <a:lnTo>
                      <a:pt x="7" y="37"/>
                    </a:lnTo>
                    <a:lnTo>
                      <a:pt x="26" y="41"/>
                    </a:lnTo>
                    <a:lnTo>
                      <a:pt x="48" y="44"/>
                    </a:lnTo>
                    <a:lnTo>
                      <a:pt x="51" y="44"/>
                    </a:lnTo>
                    <a:lnTo>
                      <a:pt x="51" y="41"/>
                    </a:lnTo>
                    <a:lnTo>
                      <a:pt x="55" y="35"/>
                    </a:lnTo>
                    <a:lnTo>
                      <a:pt x="57" y="27"/>
                    </a:lnTo>
                    <a:lnTo>
                      <a:pt x="55" y="25"/>
                    </a:lnTo>
                    <a:lnTo>
                      <a:pt x="53" y="23"/>
                    </a:lnTo>
                    <a:lnTo>
                      <a:pt x="55" y="23"/>
                    </a:lnTo>
                    <a:lnTo>
                      <a:pt x="55" y="21"/>
                    </a:lnTo>
                    <a:lnTo>
                      <a:pt x="59" y="19"/>
                    </a:lnTo>
                    <a:lnTo>
                      <a:pt x="59" y="18"/>
                    </a:lnTo>
                    <a:lnTo>
                      <a:pt x="57" y="14"/>
                    </a:lnTo>
                    <a:lnTo>
                      <a:pt x="59" y="14"/>
                    </a:lnTo>
                    <a:lnTo>
                      <a:pt x="63" y="14"/>
                    </a:lnTo>
                    <a:lnTo>
                      <a:pt x="65" y="12"/>
                    </a:lnTo>
                    <a:lnTo>
                      <a:pt x="67" y="10"/>
                    </a:lnTo>
                    <a:lnTo>
                      <a:pt x="65" y="8"/>
                    </a:lnTo>
                    <a:lnTo>
                      <a:pt x="61" y="6"/>
                    </a:lnTo>
                    <a:lnTo>
                      <a:pt x="61" y="0"/>
                    </a:lnTo>
                    <a:lnTo>
                      <a:pt x="57" y="0"/>
                    </a:lnTo>
                    <a:lnTo>
                      <a:pt x="53" y="6"/>
                    </a:lnTo>
                    <a:lnTo>
                      <a:pt x="49" y="10"/>
                    </a:lnTo>
                    <a:lnTo>
                      <a:pt x="44" y="16"/>
                    </a:lnTo>
                    <a:lnTo>
                      <a:pt x="36" y="19"/>
                    </a:lnTo>
                    <a:lnTo>
                      <a:pt x="34" y="23"/>
                    </a:lnTo>
                    <a:lnTo>
                      <a:pt x="28" y="21"/>
                    </a:lnTo>
                    <a:lnTo>
                      <a:pt x="25" y="19"/>
                    </a:lnTo>
                    <a:lnTo>
                      <a:pt x="15" y="21"/>
                    </a:lnTo>
                    <a:lnTo>
                      <a:pt x="3" y="19"/>
                    </a:lnTo>
                    <a:lnTo>
                      <a:pt x="3" y="16"/>
                    </a:lnTo>
                    <a:lnTo>
                      <a:pt x="3" y="14"/>
                    </a:lnTo>
                    <a:lnTo>
                      <a:pt x="0" y="12"/>
                    </a:lnTo>
                    <a:close/>
                  </a:path>
                </a:pathLst>
              </a:custGeom>
              <a:solidFill>
                <a:srgbClr val="C0C0C0"/>
              </a:solidFill>
              <a:ln w="4826">
                <a:solidFill>
                  <a:srgbClr val="B9B9B9"/>
                </a:solidFill>
                <a:round/>
                <a:headEnd/>
                <a:tailEnd/>
              </a:ln>
            </p:spPr>
            <p:txBody>
              <a:bodyPr/>
              <a:lstStyle/>
              <a:p>
                <a:endParaRPr lang="nb-NO"/>
              </a:p>
            </p:txBody>
          </p:sp>
          <p:sp>
            <p:nvSpPr>
              <p:cNvPr id="9340" name="Freeform 1053"/>
              <p:cNvSpPr>
                <a:spLocks noEditPoints="1"/>
              </p:cNvSpPr>
              <p:nvPr/>
            </p:nvSpPr>
            <p:spPr bwMode="gray">
              <a:xfrm>
                <a:off x="3019" y="1939"/>
                <a:ext cx="202" cy="151"/>
              </a:xfrm>
              <a:custGeom>
                <a:avLst/>
                <a:gdLst>
                  <a:gd name="T0" fmla="*/ 79 w 202"/>
                  <a:gd name="T1" fmla="*/ 113 h 151"/>
                  <a:gd name="T2" fmla="*/ 69 w 202"/>
                  <a:gd name="T3" fmla="*/ 126 h 151"/>
                  <a:gd name="T4" fmla="*/ 71 w 202"/>
                  <a:gd name="T5" fmla="*/ 132 h 151"/>
                  <a:gd name="T6" fmla="*/ 79 w 202"/>
                  <a:gd name="T7" fmla="*/ 128 h 151"/>
                  <a:gd name="T8" fmla="*/ 88 w 202"/>
                  <a:gd name="T9" fmla="*/ 117 h 151"/>
                  <a:gd name="T10" fmla="*/ 196 w 202"/>
                  <a:gd name="T11" fmla="*/ 90 h 151"/>
                  <a:gd name="T12" fmla="*/ 198 w 202"/>
                  <a:gd name="T13" fmla="*/ 73 h 151"/>
                  <a:gd name="T14" fmla="*/ 194 w 202"/>
                  <a:gd name="T15" fmla="*/ 59 h 151"/>
                  <a:gd name="T16" fmla="*/ 196 w 202"/>
                  <a:gd name="T17" fmla="*/ 50 h 151"/>
                  <a:gd name="T18" fmla="*/ 184 w 202"/>
                  <a:gd name="T19" fmla="*/ 40 h 151"/>
                  <a:gd name="T20" fmla="*/ 175 w 202"/>
                  <a:gd name="T21" fmla="*/ 34 h 151"/>
                  <a:gd name="T22" fmla="*/ 161 w 202"/>
                  <a:gd name="T23" fmla="*/ 38 h 151"/>
                  <a:gd name="T24" fmla="*/ 156 w 202"/>
                  <a:gd name="T25" fmla="*/ 31 h 151"/>
                  <a:gd name="T26" fmla="*/ 150 w 202"/>
                  <a:gd name="T27" fmla="*/ 25 h 151"/>
                  <a:gd name="T28" fmla="*/ 134 w 202"/>
                  <a:gd name="T29" fmla="*/ 21 h 151"/>
                  <a:gd name="T30" fmla="*/ 125 w 202"/>
                  <a:gd name="T31" fmla="*/ 11 h 151"/>
                  <a:gd name="T32" fmla="*/ 119 w 202"/>
                  <a:gd name="T33" fmla="*/ 2 h 151"/>
                  <a:gd name="T34" fmla="*/ 108 w 202"/>
                  <a:gd name="T35" fmla="*/ 4 h 151"/>
                  <a:gd name="T36" fmla="*/ 102 w 202"/>
                  <a:gd name="T37" fmla="*/ 0 h 151"/>
                  <a:gd name="T38" fmla="*/ 94 w 202"/>
                  <a:gd name="T39" fmla="*/ 8 h 151"/>
                  <a:gd name="T40" fmla="*/ 85 w 202"/>
                  <a:gd name="T41" fmla="*/ 9 h 151"/>
                  <a:gd name="T42" fmla="*/ 71 w 202"/>
                  <a:gd name="T43" fmla="*/ 8 h 151"/>
                  <a:gd name="T44" fmla="*/ 65 w 202"/>
                  <a:gd name="T45" fmla="*/ 8 h 151"/>
                  <a:gd name="T46" fmla="*/ 50 w 202"/>
                  <a:gd name="T47" fmla="*/ 8 h 151"/>
                  <a:gd name="T48" fmla="*/ 27 w 202"/>
                  <a:gd name="T49" fmla="*/ 6 h 151"/>
                  <a:gd name="T50" fmla="*/ 23 w 202"/>
                  <a:gd name="T51" fmla="*/ 9 h 151"/>
                  <a:gd name="T52" fmla="*/ 17 w 202"/>
                  <a:gd name="T53" fmla="*/ 15 h 151"/>
                  <a:gd name="T54" fmla="*/ 14 w 202"/>
                  <a:gd name="T55" fmla="*/ 29 h 151"/>
                  <a:gd name="T56" fmla="*/ 15 w 202"/>
                  <a:gd name="T57" fmla="*/ 48 h 151"/>
                  <a:gd name="T58" fmla="*/ 14 w 202"/>
                  <a:gd name="T59" fmla="*/ 63 h 151"/>
                  <a:gd name="T60" fmla="*/ 0 w 202"/>
                  <a:gd name="T61" fmla="*/ 77 h 151"/>
                  <a:gd name="T62" fmla="*/ 14 w 202"/>
                  <a:gd name="T63" fmla="*/ 82 h 151"/>
                  <a:gd name="T64" fmla="*/ 27 w 202"/>
                  <a:gd name="T65" fmla="*/ 86 h 151"/>
                  <a:gd name="T66" fmla="*/ 38 w 202"/>
                  <a:gd name="T67" fmla="*/ 79 h 151"/>
                  <a:gd name="T68" fmla="*/ 50 w 202"/>
                  <a:gd name="T69" fmla="*/ 69 h 151"/>
                  <a:gd name="T70" fmla="*/ 63 w 202"/>
                  <a:gd name="T71" fmla="*/ 75 h 151"/>
                  <a:gd name="T72" fmla="*/ 73 w 202"/>
                  <a:gd name="T73" fmla="*/ 86 h 151"/>
                  <a:gd name="T74" fmla="*/ 79 w 202"/>
                  <a:gd name="T75" fmla="*/ 100 h 151"/>
                  <a:gd name="T76" fmla="*/ 92 w 202"/>
                  <a:gd name="T77" fmla="*/ 113 h 151"/>
                  <a:gd name="T78" fmla="*/ 109 w 202"/>
                  <a:gd name="T79" fmla="*/ 113 h 151"/>
                  <a:gd name="T80" fmla="*/ 117 w 202"/>
                  <a:gd name="T81" fmla="*/ 123 h 151"/>
                  <a:gd name="T82" fmla="*/ 131 w 202"/>
                  <a:gd name="T83" fmla="*/ 121 h 151"/>
                  <a:gd name="T84" fmla="*/ 127 w 202"/>
                  <a:gd name="T85" fmla="*/ 126 h 151"/>
                  <a:gd name="T86" fmla="*/ 119 w 202"/>
                  <a:gd name="T87" fmla="*/ 136 h 151"/>
                  <a:gd name="T88" fmla="*/ 129 w 202"/>
                  <a:gd name="T89" fmla="*/ 142 h 151"/>
                  <a:gd name="T90" fmla="*/ 144 w 202"/>
                  <a:gd name="T91" fmla="*/ 146 h 151"/>
                  <a:gd name="T92" fmla="*/ 142 w 202"/>
                  <a:gd name="T93" fmla="*/ 132 h 151"/>
                  <a:gd name="T94" fmla="*/ 138 w 202"/>
                  <a:gd name="T95" fmla="*/ 126 h 151"/>
                  <a:gd name="T96" fmla="*/ 150 w 202"/>
                  <a:gd name="T97" fmla="*/ 119 h 151"/>
                  <a:gd name="T98" fmla="*/ 173 w 202"/>
                  <a:gd name="T99" fmla="*/ 107 h 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151"/>
                  <a:gd name="T152" fmla="*/ 202 w 202"/>
                  <a:gd name="T153" fmla="*/ 151 h 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151">
                    <a:moveTo>
                      <a:pt x="88" y="117"/>
                    </a:moveTo>
                    <a:lnTo>
                      <a:pt x="85" y="115"/>
                    </a:lnTo>
                    <a:lnTo>
                      <a:pt x="83" y="115"/>
                    </a:lnTo>
                    <a:lnTo>
                      <a:pt x="79" y="113"/>
                    </a:lnTo>
                    <a:lnTo>
                      <a:pt x="77" y="113"/>
                    </a:lnTo>
                    <a:lnTo>
                      <a:pt x="73" y="117"/>
                    </a:lnTo>
                    <a:lnTo>
                      <a:pt x="71" y="121"/>
                    </a:lnTo>
                    <a:lnTo>
                      <a:pt x="69" y="126"/>
                    </a:lnTo>
                    <a:lnTo>
                      <a:pt x="67" y="130"/>
                    </a:lnTo>
                    <a:lnTo>
                      <a:pt x="69" y="130"/>
                    </a:lnTo>
                    <a:lnTo>
                      <a:pt x="71" y="132"/>
                    </a:lnTo>
                    <a:lnTo>
                      <a:pt x="73" y="130"/>
                    </a:lnTo>
                    <a:lnTo>
                      <a:pt x="75" y="130"/>
                    </a:lnTo>
                    <a:lnTo>
                      <a:pt x="79" y="130"/>
                    </a:lnTo>
                    <a:lnTo>
                      <a:pt x="79" y="128"/>
                    </a:lnTo>
                    <a:lnTo>
                      <a:pt x="83" y="126"/>
                    </a:lnTo>
                    <a:lnTo>
                      <a:pt x="85" y="125"/>
                    </a:lnTo>
                    <a:lnTo>
                      <a:pt x="86" y="123"/>
                    </a:lnTo>
                    <a:lnTo>
                      <a:pt x="88" y="117"/>
                    </a:lnTo>
                    <a:close/>
                    <a:moveTo>
                      <a:pt x="184" y="103"/>
                    </a:moveTo>
                    <a:lnTo>
                      <a:pt x="186" y="96"/>
                    </a:lnTo>
                    <a:lnTo>
                      <a:pt x="190" y="90"/>
                    </a:lnTo>
                    <a:lnTo>
                      <a:pt x="196" y="90"/>
                    </a:lnTo>
                    <a:lnTo>
                      <a:pt x="202" y="88"/>
                    </a:lnTo>
                    <a:lnTo>
                      <a:pt x="200" y="82"/>
                    </a:lnTo>
                    <a:lnTo>
                      <a:pt x="198" y="75"/>
                    </a:lnTo>
                    <a:lnTo>
                      <a:pt x="198" y="73"/>
                    </a:lnTo>
                    <a:lnTo>
                      <a:pt x="198" y="71"/>
                    </a:lnTo>
                    <a:lnTo>
                      <a:pt x="198" y="65"/>
                    </a:lnTo>
                    <a:lnTo>
                      <a:pt x="194" y="61"/>
                    </a:lnTo>
                    <a:lnTo>
                      <a:pt x="194" y="59"/>
                    </a:lnTo>
                    <a:lnTo>
                      <a:pt x="198" y="55"/>
                    </a:lnTo>
                    <a:lnTo>
                      <a:pt x="198" y="54"/>
                    </a:lnTo>
                    <a:lnTo>
                      <a:pt x="196" y="54"/>
                    </a:lnTo>
                    <a:lnTo>
                      <a:pt x="196" y="50"/>
                    </a:lnTo>
                    <a:lnTo>
                      <a:pt x="194" y="46"/>
                    </a:lnTo>
                    <a:lnTo>
                      <a:pt x="192" y="44"/>
                    </a:lnTo>
                    <a:lnTo>
                      <a:pt x="188" y="42"/>
                    </a:lnTo>
                    <a:lnTo>
                      <a:pt x="184" y="40"/>
                    </a:lnTo>
                    <a:lnTo>
                      <a:pt x="180" y="38"/>
                    </a:lnTo>
                    <a:lnTo>
                      <a:pt x="179" y="38"/>
                    </a:lnTo>
                    <a:lnTo>
                      <a:pt x="179" y="36"/>
                    </a:lnTo>
                    <a:lnTo>
                      <a:pt x="175" y="34"/>
                    </a:lnTo>
                    <a:lnTo>
                      <a:pt x="173" y="34"/>
                    </a:lnTo>
                    <a:lnTo>
                      <a:pt x="171" y="34"/>
                    </a:lnTo>
                    <a:lnTo>
                      <a:pt x="167" y="36"/>
                    </a:lnTo>
                    <a:lnTo>
                      <a:pt x="161" y="38"/>
                    </a:lnTo>
                    <a:lnTo>
                      <a:pt x="159" y="38"/>
                    </a:lnTo>
                    <a:lnTo>
                      <a:pt x="159" y="34"/>
                    </a:lnTo>
                    <a:lnTo>
                      <a:pt x="156" y="31"/>
                    </a:lnTo>
                    <a:lnTo>
                      <a:pt x="154" y="31"/>
                    </a:lnTo>
                    <a:lnTo>
                      <a:pt x="154" y="29"/>
                    </a:lnTo>
                    <a:lnTo>
                      <a:pt x="152" y="29"/>
                    </a:lnTo>
                    <a:lnTo>
                      <a:pt x="150" y="25"/>
                    </a:lnTo>
                    <a:lnTo>
                      <a:pt x="146" y="23"/>
                    </a:lnTo>
                    <a:lnTo>
                      <a:pt x="142" y="23"/>
                    </a:lnTo>
                    <a:lnTo>
                      <a:pt x="138" y="21"/>
                    </a:lnTo>
                    <a:lnTo>
                      <a:pt x="134" y="21"/>
                    </a:lnTo>
                    <a:lnTo>
                      <a:pt x="131" y="21"/>
                    </a:lnTo>
                    <a:lnTo>
                      <a:pt x="127" y="17"/>
                    </a:lnTo>
                    <a:lnTo>
                      <a:pt x="127" y="15"/>
                    </a:lnTo>
                    <a:lnTo>
                      <a:pt x="125" y="11"/>
                    </a:lnTo>
                    <a:lnTo>
                      <a:pt x="123" y="9"/>
                    </a:lnTo>
                    <a:lnTo>
                      <a:pt x="123" y="8"/>
                    </a:lnTo>
                    <a:lnTo>
                      <a:pt x="121" y="4"/>
                    </a:lnTo>
                    <a:lnTo>
                      <a:pt x="119" y="2"/>
                    </a:lnTo>
                    <a:lnTo>
                      <a:pt x="115" y="2"/>
                    </a:lnTo>
                    <a:lnTo>
                      <a:pt x="113" y="0"/>
                    </a:lnTo>
                    <a:lnTo>
                      <a:pt x="109" y="2"/>
                    </a:lnTo>
                    <a:lnTo>
                      <a:pt x="108" y="4"/>
                    </a:lnTo>
                    <a:lnTo>
                      <a:pt x="106" y="4"/>
                    </a:lnTo>
                    <a:lnTo>
                      <a:pt x="104" y="2"/>
                    </a:lnTo>
                    <a:lnTo>
                      <a:pt x="102" y="0"/>
                    </a:lnTo>
                    <a:lnTo>
                      <a:pt x="98" y="0"/>
                    </a:lnTo>
                    <a:lnTo>
                      <a:pt x="96" y="2"/>
                    </a:lnTo>
                    <a:lnTo>
                      <a:pt x="94" y="4"/>
                    </a:lnTo>
                    <a:lnTo>
                      <a:pt x="94" y="8"/>
                    </a:lnTo>
                    <a:lnTo>
                      <a:pt x="94" y="9"/>
                    </a:lnTo>
                    <a:lnTo>
                      <a:pt x="92" y="9"/>
                    </a:lnTo>
                    <a:lnTo>
                      <a:pt x="90" y="9"/>
                    </a:lnTo>
                    <a:lnTo>
                      <a:pt x="85" y="9"/>
                    </a:lnTo>
                    <a:lnTo>
                      <a:pt x="81" y="9"/>
                    </a:lnTo>
                    <a:lnTo>
                      <a:pt x="77" y="8"/>
                    </a:lnTo>
                    <a:lnTo>
                      <a:pt x="75" y="9"/>
                    </a:lnTo>
                    <a:lnTo>
                      <a:pt x="71" y="8"/>
                    </a:lnTo>
                    <a:lnTo>
                      <a:pt x="69" y="8"/>
                    </a:lnTo>
                    <a:lnTo>
                      <a:pt x="67" y="9"/>
                    </a:lnTo>
                    <a:lnTo>
                      <a:pt x="67" y="11"/>
                    </a:lnTo>
                    <a:lnTo>
                      <a:pt x="65" y="8"/>
                    </a:lnTo>
                    <a:lnTo>
                      <a:pt x="61" y="8"/>
                    </a:lnTo>
                    <a:lnTo>
                      <a:pt x="56" y="8"/>
                    </a:lnTo>
                    <a:lnTo>
                      <a:pt x="50" y="8"/>
                    </a:lnTo>
                    <a:lnTo>
                      <a:pt x="44" y="6"/>
                    </a:lnTo>
                    <a:lnTo>
                      <a:pt x="37" y="6"/>
                    </a:lnTo>
                    <a:lnTo>
                      <a:pt x="31" y="6"/>
                    </a:lnTo>
                    <a:lnTo>
                      <a:pt x="27" y="6"/>
                    </a:lnTo>
                    <a:lnTo>
                      <a:pt x="27" y="8"/>
                    </a:lnTo>
                    <a:lnTo>
                      <a:pt x="25" y="9"/>
                    </a:lnTo>
                    <a:lnTo>
                      <a:pt x="23" y="9"/>
                    </a:lnTo>
                    <a:lnTo>
                      <a:pt x="19" y="6"/>
                    </a:lnTo>
                    <a:lnTo>
                      <a:pt x="15" y="8"/>
                    </a:lnTo>
                    <a:lnTo>
                      <a:pt x="15" y="11"/>
                    </a:lnTo>
                    <a:lnTo>
                      <a:pt x="17" y="15"/>
                    </a:lnTo>
                    <a:lnTo>
                      <a:pt x="17" y="17"/>
                    </a:lnTo>
                    <a:lnTo>
                      <a:pt x="15" y="21"/>
                    </a:lnTo>
                    <a:lnTo>
                      <a:pt x="15" y="25"/>
                    </a:lnTo>
                    <a:lnTo>
                      <a:pt x="14" y="29"/>
                    </a:lnTo>
                    <a:lnTo>
                      <a:pt x="15" y="36"/>
                    </a:lnTo>
                    <a:lnTo>
                      <a:pt x="19" y="38"/>
                    </a:lnTo>
                    <a:lnTo>
                      <a:pt x="17" y="42"/>
                    </a:lnTo>
                    <a:lnTo>
                      <a:pt x="15" y="48"/>
                    </a:lnTo>
                    <a:lnTo>
                      <a:pt x="14" y="50"/>
                    </a:lnTo>
                    <a:lnTo>
                      <a:pt x="12" y="54"/>
                    </a:lnTo>
                    <a:lnTo>
                      <a:pt x="12" y="59"/>
                    </a:lnTo>
                    <a:lnTo>
                      <a:pt x="14" y="63"/>
                    </a:lnTo>
                    <a:lnTo>
                      <a:pt x="10" y="67"/>
                    </a:lnTo>
                    <a:lnTo>
                      <a:pt x="6" y="69"/>
                    </a:lnTo>
                    <a:lnTo>
                      <a:pt x="2" y="71"/>
                    </a:lnTo>
                    <a:lnTo>
                      <a:pt x="0" y="77"/>
                    </a:lnTo>
                    <a:lnTo>
                      <a:pt x="2" y="77"/>
                    </a:lnTo>
                    <a:lnTo>
                      <a:pt x="4" y="79"/>
                    </a:lnTo>
                    <a:lnTo>
                      <a:pt x="8" y="82"/>
                    </a:lnTo>
                    <a:lnTo>
                      <a:pt x="14" y="82"/>
                    </a:lnTo>
                    <a:lnTo>
                      <a:pt x="17" y="82"/>
                    </a:lnTo>
                    <a:lnTo>
                      <a:pt x="21" y="84"/>
                    </a:lnTo>
                    <a:lnTo>
                      <a:pt x="23" y="86"/>
                    </a:lnTo>
                    <a:lnTo>
                      <a:pt x="27" y="86"/>
                    </a:lnTo>
                    <a:lnTo>
                      <a:pt x="29" y="82"/>
                    </a:lnTo>
                    <a:lnTo>
                      <a:pt x="33" y="80"/>
                    </a:lnTo>
                    <a:lnTo>
                      <a:pt x="37" y="80"/>
                    </a:lnTo>
                    <a:lnTo>
                      <a:pt x="38" y="79"/>
                    </a:lnTo>
                    <a:lnTo>
                      <a:pt x="40" y="75"/>
                    </a:lnTo>
                    <a:lnTo>
                      <a:pt x="42" y="75"/>
                    </a:lnTo>
                    <a:lnTo>
                      <a:pt x="46" y="71"/>
                    </a:lnTo>
                    <a:lnTo>
                      <a:pt x="50" y="69"/>
                    </a:lnTo>
                    <a:lnTo>
                      <a:pt x="54" y="69"/>
                    </a:lnTo>
                    <a:lnTo>
                      <a:pt x="58" y="71"/>
                    </a:lnTo>
                    <a:lnTo>
                      <a:pt x="61" y="71"/>
                    </a:lnTo>
                    <a:lnTo>
                      <a:pt x="63" y="75"/>
                    </a:lnTo>
                    <a:lnTo>
                      <a:pt x="67" y="77"/>
                    </a:lnTo>
                    <a:lnTo>
                      <a:pt x="69" y="79"/>
                    </a:lnTo>
                    <a:lnTo>
                      <a:pt x="73" y="82"/>
                    </a:lnTo>
                    <a:lnTo>
                      <a:pt x="73" y="86"/>
                    </a:lnTo>
                    <a:lnTo>
                      <a:pt x="75" y="90"/>
                    </a:lnTo>
                    <a:lnTo>
                      <a:pt x="77" y="94"/>
                    </a:lnTo>
                    <a:lnTo>
                      <a:pt x="79" y="98"/>
                    </a:lnTo>
                    <a:lnTo>
                      <a:pt x="79" y="100"/>
                    </a:lnTo>
                    <a:lnTo>
                      <a:pt x="81" y="107"/>
                    </a:lnTo>
                    <a:lnTo>
                      <a:pt x="83" y="109"/>
                    </a:lnTo>
                    <a:lnTo>
                      <a:pt x="88" y="117"/>
                    </a:lnTo>
                    <a:lnTo>
                      <a:pt x="92" y="113"/>
                    </a:lnTo>
                    <a:lnTo>
                      <a:pt x="100" y="111"/>
                    </a:lnTo>
                    <a:lnTo>
                      <a:pt x="106" y="111"/>
                    </a:lnTo>
                    <a:lnTo>
                      <a:pt x="109" y="111"/>
                    </a:lnTo>
                    <a:lnTo>
                      <a:pt x="109" y="113"/>
                    </a:lnTo>
                    <a:lnTo>
                      <a:pt x="108" y="115"/>
                    </a:lnTo>
                    <a:lnTo>
                      <a:pt x="104" y="115"/>
                    </a:lnTo>
                    <a:lnTo>
                      <a:pt x="109" y="119"/>
                    </a:lnTo>
                    <a:lnTo>
                      <a:pt x="117" y="123"/>
                    </a:lnTo>
                    <a:lnTo>
                      <a:pt x="121" y="121"/>
                    </a:lnTo>
                    <a:lnTo>
                      <a:pt x="125" y="119"/>
                    </a:lnTo>
                    <a:lnTo>
                      <a:pt x="127" y="119"/>
                    </a:lnTo>
                    <a:lnTo>
                      <a:pt x="131" y="121"/>
                    </a:lnTo>
                    <a:lnTo>
                      <a:pt x="131" y="125"/>
                    </a:lnTo>
                    <a:lnTo>
                      <a:pt x="131" y="128"/>
                    </a:lnTo>
                    <a:lnTo>
                      <a:pt x="129" y="128"/>
                    </a:lnTo>
                    <a:lnTo>
                      <a:pt x="127" y="126"/>
                    </a:lnTo>
                    <a:lnTo>
                      <a:pt x="121" y="128"/>
                    </a:lnTo>
                    <a:lnTo>
                      <a:pt x="115" y="132"/>
                    </a:lnTo>
                    <a:lnTo>
                      <a:pt x="115" y="136"/>
                    </a:lnTo>
                    <a:lnTo>
                      <a:pt x="119" y="136"/>
                    </a:lnTo>
                    <a:lnTo>
                      <a:pt x="123" y="136"/>
                    </a:lnTo>
                    <a:lnTo>
                      <a:pt x="125" y="138"/>
                    </a:lnTo>
                    <a:lnTo>
                      <a:pt x="127" y="138"/>
                    </a:lnTo>
                    <a:lnTo>
                      <a:pt x="129" y="142"/>
                    </a:lnTo>
                    <a:lnTo>
                      <a:pt x="129" y="146"/>
                    </a:lnTo>
                    <a:lnTo>
                      <a:pt x="127" y="148"/>
                    </a:lnTo>
                    <a:lnTo>
                      <a:pt x="125" y="151"/>
                    </a:lnTo>
                    <a:lnTo>
                      <a:pt x="144" y="146"/>
                    </a:lnTo>
                    <a:lnTo>
                      <a:pt x="163" y="140"/>
                    </a:lnTo>
                    <a:lnTo>
                      <a:pt x="163" y="136"/>
                    </a:lnTo>
                    <a:lnTo>
                      <a:pt x="152" y="134"/>
                    </a:lnTo>
                    <a:lnTo>
                      <a:pt x="142" y="132"/>
                    </a:lnTo>
                    <a:lnTo>
                      <a:pt x="142" y="130"/>
                    </a:lnTo>
                    <a:lnTo>
                      <a:pt x="144" y="126"/>
                    </a:lnTo>
                    <a:lnTo>
                      <a:pt x="140" y="126"/>
                    </a:lnTo>
                    <a:lnTo>
                      <a:pt x="138" y="126"/>
                    </a:lnTo>
                    <a:lnTo>
                      <a:pt x="134" y="123"/>
                    </a:lnTo>
                    <a:lnTo>
                      <a:pt x="132" y="117"/>
                    </a:lnTo>
                    <a:lnTo>
                      <a:pt x="140" y="119"/>
                    </a:lnTo>
                    <a:lnTo>
                      <a:pt x="150" y="119"/>
                    </a:lnTo>
                    <a:lnTo>
                      <a:pt x="154" y="115"/>
                    </a:lnTo>
                    <a:lnTo>
                      <a:pt x="157" y="111"/>
                    </a:lnTo>
                    <a:lnTo>
                      <a:pt x="171" y="111"/>
                    </a:lnTo>
                    <a:lnTo>
                      <a:pt x="173" y="107"/>
                    </a:lnTo>
                    <a:lnTo>
                      <a:pt x="179" y="105"/>
                    </a:lnTo>
                    <a:lnTo>
                      <a:pt x="184" y="103"/>
                    </a:lnTo>
                    <a:close/>
                  </a:path>
                </a:pathLst>
              </a:custGeom>
              <a:solidFill>
                <a:srgbClr val="C0C0C0"/>
              </a:solidFill>
              <a:ln w="4826">
                <a:solidFill>
                  <a:srgbClr val="B9B9B9"/>
                </a:solidFill>
                <a:round/>
                <a:headEnd/>
                <a:tailEnd/>
              </a:ln>
            </p:spPr>
            <p:txBody>
              <a:bodyPr/>
              <a:lstStyle/>
              <a:p>
                <a:endParaRPr lang="nb-NO"/>
              </a:p>
            </p:txBody>
          </p:sp>
          <p:sp>
            <p:nvSpPr>
              <p:cNvPr id="9341" name="Freeform 1054"/>
              <p:cNvSpPr>
                <a:spLocks noEditPoints="1"/>
              </p:cNvSpPr>
              <p:nvPr/>
            </p:nvSpPr>
            <p:spPr bwMode="gray">
              <a:xfrm>
                <a:off x="3088" y="2741"/>
                <a:ext cx="71" cy="100"/>
              </a:xfrm>
              <a:custGeom>
                <a:avLst/>
                <a:gdLst>
                  <a:gd name="T0" fmla="*/ 16 w 71"/>
                  <a:gd name="T1" fmla="*/ 56 h 100"/>
                  <a:gd name="T2" fmla="*/ 10 w 71"/>
                  <a:gd name="T3" fmla="*/ 59 h 100"/>
                  <a:gd name="T4" fmla="*/ 8 w 71"/>
                  <a:gd name="T5" fmla="*/ 69 h 100"/>
                  <a:gd name="T6" fmla="*/ 4 w 71"/>
                  <a:gd name="T7" fmla="*/ 79 h 100"/>
                  <a:gd name="T8" fmla="*/ 4 w 71"/>
                  <a:gd name="T9" fmla="*/ 83 h 100"/>
                  <a:gd name="T10" fmla="*/ 0 w 71"/>
                  <a:gd name="T11" fmla="*/ 88 h 100"/>
                  <a:gd name="T12" fmla="*/ 2 w 71"/>
                  <a:gd name="T13" fmla="*/ 92 h 100"/>
                  <a:gd name="T14" fmla="*/ 4 w 71"/>
                  <a:gd name="T15" fmla="*/ 94 h 100"/>
                  <a:gd name="T16" fmla="*/ 10 w 71"/>
                  <a:gd name="T17" fmla="*/ 98 h 100"/>
                  <a:gd name="T18" fmla="*/ 16 w 71"/>
                  <a:gd name="T19" fmla="*/ 98 h 100"/>
                  <a:gd name="T20" fmla="*/ 23 w 71"/>
                  <a:gd name="T21" fmla="*/ 94 h 100"/>
                  <a:gd name="T22" fmla="*/ 35 w 71"/>
                  <a:gd name="T23" fmla="*/ 92 h 100"/>
                  <a:gd name="T24" fmla="*/ 33 w 71"/>
                  <a:gd name="T25" fmla="*/ 92 h 100"/>
                  <a:gd name="T26" fmla="*/ 31 w 71"/>
                  <a:gd name="T27" fmla="*/ 88 h 100"/>
                  <a:gd name="T28" fmla="*/ 35 w 71"/>
                  <a:gd name="T29" fmla="*/ 81 h 100"/>
                  <a:gd name="T30" fmla="*/ 33 w 71"/>
                  <a:gd name="T31" fmla="*/ 73 h 100"/>
                  <a:gd name="T32" fmla="*/ 39 w 71"/>
                  <a:gd name="T33" fmla="*/ 67 h 100"/>
                  <a:gd name="T34" fmla="*/ 52 w 71"/>
                  <a:gd name="T35" fmla="*/ 69 h 100"/>
                  <a:gd name="T36" fmla="*/ 54 w 71"/>
                  <a:gd name="T37" fmla="*/ 65 h 100"/>
                  <a:gd name="T38" fmla="*/ 60 w 71"/>
                  <a:gd name="T39" fmla="*/ 67 h 100"/>
                  <a:gd name="T40" fmla="*/ 60 w 71"/>
                  <a:gd name="T41" fmla="*/ 75 h 100"/>
                  <a:gd name="T42" fmla="*/ 63 w 71"/>
                  <a:gd name="T43" fmla="*/ 79 h 100"/>
                  <a:gd name="T44" fmla="*/ 63 w 71"/>
                  <a:gd name="T45" fmla="*/ 71 h 100"/>
                  <a:gd name="T46" fmla="*/ 63 w 71"/>
                  <a:gd name="T47" fmla="*/ 63 h 100"/>
                  <a:gd name="T48" fmla="*/ 65 w 71"/>
                  <a:gd name="T49" fmla="*/ 52 h 100"/>
                  <a:gd name="T50" fmla="*/ 67 w 71"/>
                  <a:gd name="T51" fmla="*/ 42 h 100"/>
                  <a:gd name="T52" fmla="*/ 71 w 71"/>
                  <a:gd name="T53" fmla="*/ 38 h 100"/>
                  <a:gd name="T54" fmla="*/ 71 w 71"/>
                  <a:gd name="T55" fmla="*/ 31 h 100"/>
                  <a:gd name="T56" fmla="*/ 65 w 71"/>
                  <a:gd name="T57" fmla="*/ 23 h 100"/>
                  <a:gd name="T58" fmla="*/ 69 w 71"/>
                  <a:gd name="T59" fmla="*/ 12 h 100"/>
                  <a:gd name="T60" fmla="*/ 67 w 71"/>
                  <a:gd name="T61" fmla="*/ 8 h 100"/>
                  <a:gd name="T62" fmla="*/ 62 w 71"/>
                  <a:gd name="T63" fmla="*/ 4 h 100"/>
                  <a:gd name="T64" fmla="*/ 62 w 71"/>
                  <a:gd name="T65" fmla="*/ 0 h 100"/>
                  <a:gd name="T66" fmla="*/ 54 w 71"/>
                  <a:gd name="T67" fmla="*/ 0 h 100"/>
                  <a:gd name="T68" fmla="*/ 44 w 71"/>
                  <a:gd name="T69" fmla="*/ 2 h 100"/>
                  <a:gd name="T70" fmla="*/ 37 w 71"/>
                  <a:gd name="T71" fmla="*/ 4 h 100"/>
                  <a:gd name="T72" fmla="*/ 35 w 71"/>
                  <a:gd name="T73" fmla="*/ 10 h 100"/>
                  <a:gd name="T74" fmla="*/ 31 w 71"/>
                  <a:gd name="T75" fmla="*/ 19 h 100"/>
                  <a:gd name="T76" fmla="*/ 31 w 71"/>
                  <a:gd name="T77" fmla="*/ 23 h 100"/>
                  <a:gd name="T78" fmla="*/ 27 w 71"/>
                  <a:gd name="T79" fmla="*/ 33 h 100"/>
                  <a:gd name="T80" fmla="*/ 29 w 71"/>
                  <a:gd name="T81" fmla="*/ 36 h 100"/>
                  <a:gd name="T82" fmla="*/ 25 w 71"/>
                  <a:gd name="T83" fmla="*/ 46 h 100"/>
                  <a:gd name="T84" fmla="*/ 21 w 71"/>
                  <a:gd name="T85" fmla="*/ 52 h 100"/>
                  <a:gd name="T86" fmla="*/ 17 w 71"/>
                  <a:gd name="T87" fmla="*/ 54 h 100"/>
                  <a:gd name="T88" fmla="*/ 42 w 71"/>
                  <a:gd name="T89" fmla="*/ 46 h 100"/>
                  <a:gd name="T90" fmla="*/ 44 w 71"/>
                  <a:gd name="T91" fmla="*/ 50 h 100"/>
                  <a:gd name="T92" fmla="*/ 39 w 71"/>
                  <a:gd name="T93" fmla="*/ 48 h 100"/>
                  <a:gd name="T94" fmla="*/ 39 w 71"/>
                  <a:gd name="T95" fmla="*/ 44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100"/>
                  <a:gd name="T146" fmla="*/ 71 w 71"/>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100">
                    <a:moveTo>
                      <a:pt x="17" y="54"/>
                    </a:moveTo>
                    <a:lnTo>
                      <a:pt x="16" y="56"/>
                    </a:lnTo>
                    <a:lnTo>
                      <a:pt x="12" y="56"/>
                    </a:lnTo>
                    <a:lnTo>
                      <a:pt x="10" y="59"/>
                    </a:lnTo>
                    <a:lnTo>
                      <a:pt x="8" y="63"/>
                    </a:lnTo>
                    <a:lnTo>
                      <a:pt x="8" y="69"/>
                    </a:lnTo>
                    <a:lnTo>
                      <a:pt x="6" y="77"/>
                    </a:lnTo>
                    <a:lnTo>
                      <a:pt x="4" y="79"/>
                    </a:lnTo>
                    <a:lnTo>
                      <a:pt x="4" y="81"/>
                    </a:lnTo>
                    <a:lnTo>
                      <a:pt x="4" y="83"/>
                    </a:lnTo>
                    <a:lnTo>
                      <a:pt x="2" y="84"/>
                    </a:lnTo>
                    <a:lnTo>
                      <a:pt x="0" y="88"/>
                    </a:lnTo>
                    <a:lnTo>
                      <a:pt x="0" y="90"/>
                    </a:lnTo>
                    <a:lnTo>
                      <a:pt x="2" y="92"/>
                    </a:lnTo>
                    <a:lnTo>
                      <a:pt x="4" y="94"/>
                    </a:lnTo>
                    <a:lnTo>
                      <a:pt x="6" y="96"/>
                    </a:lnTo>
                    <a:lnTo>
                      <a:pt x="10" y="98"/>
                    </a:lnTo>
                    <a:lnTo>
                      <a:pt x="14" y="100"/>
                    </a:lnTo>
                    <a:lnTo>
                      <a:pt x="16" y="98"/>
                    </a:lnTo>
                    <a:lnTo>
                      <a:pt x="19" y="96"/>
                    </a:lnTo>
                    <a:lnTo>
                      <a:pt x="23" y="94"/>
                    </a:lnTo>
                    <a:lnTo>
                      <a:pt x="35" y="94"/>
                    </a:lnTo>
                    <a:lnTo>
                      <a:pt x="35" y="92"/>
                    </a:lnTo>
                    <a:lnTo>
                      <a:pt x="33" y="92"/>
                    </a:lnTo>
                    <a:lnTo>
                      <a:pt x="31" y="90"/>
                    </a:lnTo>
                    <a:lnTo>
                      <a:pt x="31" y="88"/>
                    </a:lnTo>
                    <a:lnTo>
                      <a:pt x="33" y="84"/>
                    </a:lnTo>
                    <a:lnTo>
                      <a:pt x="35" y="81"/>
                    </a:lnTo>
                    <a:lnTo>
                      <a:pt x="33" y="77"/>
                    </a:lnTo>
                    <a:lnTo>
                      <a:pt x="33" y="73"/>
                    </a:lnTo>
                    <a:lnTo>
                      <a:pt x="37" y="69"/>
                    </a:lnTo>
                    <a:lnTo>
                      <a:pt x="39" y="67"/>
                    </a:lnTo>
                    <a:lnTo>
                      <a:pt x="44" y="67"/>
                    </a:lnTo>
                    <a:lnTo>
                      <a:pt x="52" y="69"/>
                    </a:lnTo>
                    <a:lnTo>
                      <a:pt x="52" y="67"/>
                    </a:lnTo>
                    <a:lnTo>
                      <a:pt x="54" y="65"/>
                    </a:lnTo>
                    <a:lnTo>
                      <a:pt x="56" y="67"/>
                    </a:lnTo>
                    <a:lnTo>
                      <a:pt x="60" y="67"/>
                    </a:lnTo>
                    <a:lnTo>
                      <a:pt x="60" y="71"/>
                    </a:lnTo>
                    <a:lnTo>
                      <a:pt x="60" y="75"/>
                    </a:lnTo>
                    <a:lnTo>
                      <a:pt x="62" y="77"/>
                    </a:lnTo>
                    <a:lnTo>
                      <a:pt x="63" y="79"/>
                    </a:lnTo>
                    <a:lnTo>
                      <a:pt x="63" y="73"/>
                    </a:lnTo>
                    <a:lnTo>
                      <a:pt x="63" y="71"/>
                    </a:lnTo>
                    <a:lnTo>
                      <a:pt x="63" y="67"/>
                    </a:lnTo>
                    <a:lnTo>
                      <a:pt x="63" y="63"/>
                    </a:lnTo>
                    <a:lnTo>
                      <a:pt x="63" y="56"/>
                    </a:lnTo>
                    <a:lnTo>
                      <a:pt x="65" y="52"/>
                    </a:lnTo>
                    <a:lnTo>
                      <a:pt x="65" y="46"/>
                    </a:lnTo>
                    <a:lnTo>
                      <a:pt x="67" y="42"/>
                    </a:lnTo>
                    <a:lnTo>
                      <a:pt x="69" y="40"/>
                    </a:lnTo>
                    <a:lnTo>
                      <a:pt x="71" y="38"/>
                    </a:lnTo>
                    <a:lnTo>
                      <a:pt x="71" y="35"/>
                    </a:lnTo>
                    <a:lnTo>
                      <a:pt x="71" y="31"/>
                    </a:lnTo>
                    <a:lnTo>
                      <a:pt x="69" y="27"/>
                    </a:lnTo>
                    <a:lnTo>
                      <a:pt x="65" y="23"/>
                    </a:lnTo>
                    <a:lnTo>
                      <a:pt x="67" y="17"/>
                    </a:lnTo>
                    <a:lnTo>
                      <a:pt x="69" y="12"/>
                    </a:lnTo>
                    <a:lnTo>
                      <a:pt x="67" y="10"/>
                    </a:lnTo>
                    <a:lnTo>
                      <a:pt x="67" y="8"/>
                    </a:lnTo>
                    <a:lnTo>
                      <a:pt x="63" y="6"/>
                    </a:lnTo>
                    <a:lnTo>
                      <a:pt x="62" y="4"/>
                    </a:lnTo>
                    <a:lnTo>
                      <a:pt x="62" y="0"/>
                    </a:lnTo>
                    <a:lnTo>
                      <a:pt x="56" y="4"/>
                    </a:lnTo>
                    <a:lnTo>
                      <a:pt x="54" y="0"/>
                    </a:lnTo>
                    <a:lnTo>
                      <a:pt x="48" y="0"/>
                    </a:lnTo>
                    <a:lnTo>
                      <a:pt x="44" y="2"/>
                    </a:lnTo>
                    <a:lnTo>
                      <a:pt x="42" y="2"/>
                    </a:lnTo>
                    <a:lnTo>
                      <a:pt x="37" y="4"/>
                    </a:lnTo>
                    <a:lnTo>
                      <a:pt x="33" y="8"/>
                    </a:lnTo>
                    <a:lnTo>
                      <a:pt x="35" y="10"/>
                    </a:lnTo>
                    <a:lnTo>
                      <a:pt x="35" y="13"/>
                    </a:lnTo>
                    <a:lnTo>
                      <a:pt x="31" y="19"/>
                    </a:lnTo>
                    <a:lnTo>
                      <a:pt x="29" y="21"/>
                    </a:lnTo>
                    <a:lnTo>
                      <a:pt x="31" y="23"/>
                    </a:lnTo>
                    <a:lnTo>
                      <a:pt x="27" y="27"/>
                    </a:lnTo>
                    <a:lnTo>
                      <a:pt x="27" y="33"/>
                    </a:lnTo>
                    <a:lnTo>
                      <a:pt x="27" y="35"/>
                    </a:lnTo>
                    <a:lnTo>
                      <a:pt x="29" y="36"/>
                    </a:lnTo>
                    <a:lnTo>
                      <a:pt x="29" y="40"/>
                    </a:lnTo>
                    <a:lnTo>
                      <a:pt x="25" y="46"/>
                    </a:lnTo>
                    <a:lnTo>
                      <a:pt x="23" y="50"/>
                    </a:lnTo>
                    <a:lnTo>
                      <a:pt x="21" y="52"/>
                    </a:lnTo>
                    <a:lnTo>
                      <a:pt x="19" y="54"/>
                    </a:lnTo>
                    <a:lnTo>
                      <a:pt x="17" y="54"/>
                    </a:lnTo>
                    <a:close/>
                    <a:moveTo>
                      <a:pt x="40" y="44"/>
                    </a:moveTo>
                    <a:lnTo>
                      <a:pt x="42" y="46"/>
                    </a:lnTo>
                    <a:lnTo>
                      <a:pt x="44" y="48"/>
                    </a:lnTo>
                    <a:lnTo>
                      <a:pt x="44" y="50"/>
                    </a:lnTo>
                    <a:lnTo>
                      <a:pt x="40" y="50"/>
                    </a:lnTo>
                    <a:lnTo>
                      <a:pt x="39" y="48"/>
                    </a:lnTo>
                    <a:lnTo>
                      <a:pt x="37" y="46"/>
                    </a:lnTo>
                    <a:lnTo>
                      <a:pt x="39" y="44"/>
                    </a:lnTo>
                    <a:lnTo>
                      <a:pt x="40" y="44"/>
                    </a:lnTo>
                    <a:close/>
                  </a:path>
                </a:pathLst>
              </a:custGeom>
              <a:solidFill>
                <a:srgbClr val="C0C0C0"/>
              </a:solidFill>
              <a:ln w="4826">
                <a:solidFill>
                  <a:srgbClr val="B9B9B9"/>
                </a:solidFill>
                <a:round/>
                <a:headEnd/>
                <a:tailEnd/>
              </a:ln>
            </p:spPr>
            <p:txBody>
              <a:bodyPr/>
              <a:lstStyle/>
              <a:p>
                <a:endParaRPr lang="nb-NO"/>
              </a:p>
            </p:txBody>
          </p:sp>
          <p:sp>
            <p:nvSpPr>
              <p:cNvPr id="9342" name="Freeform 1055"/>
              <p:cNvSpPr>
                <a:spLocks noEditPoints="1"/>
              </p:cNvSpPr>
              <p:nvPr/>
            </p:nvSpPr>
            <p:spPr bwMode="gray">
              <a:xfrm>
                <a:off x="3384" y="2115"/>
                <a:ext cx="174" cy="129"/>
              </a:xfrm>
              <a:custGeom>
                <a:avLst/>
                <a:gdLst>
                  <a:gd name="T0" fmla="*/ 0 w 174"/>
                  <a:gd name="T1" fmla="*/ 23 h 129"/>
                  <a:gd name="T2" fmla="*/ 4 w 174"/>
                  <a:gd name="T3" fmla="*/ 18 h 129"/>
                  <a:gd name="T4" fmla="*/ 11 w 174"/>
                  <a:gd name="T5" fmla="*/ 14 h 129"/>
                  <a:gd name="T6" fmla="*/ 23 w 174"/>
                  <a:gd name="T7" fmla="*/ 25 h 129"/>
                  <a:gd name="T8" fmla="*/ 25 w 174"/>
                  <a:gd name="T9" fmla="*/ 37 h 129"/>
                  <a:gd name="T10" fmla="*/ 23 w 174"/>
                  <a:gd name="T11" fmla="*/ 41 h 129"/>
                  <a:gd name="T12" fmla="*/ 9 w 174"/>
                  <a:gd name="T13" fmla="*/ 37 h 129"/>
                  <a:gd name="T14" fmla="*/ 5 w 174"/>
                  <a:gd name="T15" fmla="*/ 35 h 129"/>
                  <a:gd name="T16" fmla="*/ 2 w 174"/>
                  <a:gd name="T17" fmla="*/ 48 h 129"/>
                  <a:gd name="T18" fmla="*/ 7 w 174"/>
                  <a:gd name="T19" fmla="*/ 52 h 129"/>
                  <a:gd name="T20" fmla="*/ 15 w 174"/>
                  <a:gd name="T21" fmla="*/ 52 h 129"/>
                  <a:gd name="T22" fmla="*/ 11 w 174"/>
                  <a:gd name="T23" fmla="*/ 56 h 129"/>
                  <a:gd name="T24" fmla="*/ 15 w 174"/>
                  <a:gd name="T25" fmla="*/ 62 h 129"/>
                  <a:gd name="T26" fmla="*/ 19 w 174"/>
                  <a:gd name="T27" fmla="*/ 69 h 129"/>
                  <a:gd name="T28" fmla="*/ 21 w 174"/>
                  <a:gd name="T29" fmla="*/ 75 h 129"/>
                  <a:gd name="T30" fmla="*/ 15 w 174"/>
                  <a:gd name="T31" fmla="*/ 87 h 129"/>
                  <a:gd name="T32" fmla="*/ 27 w 174"/>
                  <a:gd name="T33" fmla="*/ 89 h 129"/>
                  <a:gd name="T34" fmla="*/ 32 w 174"/>
                  <a:gd name="T35" fmla="*/ 81 h 129"/>
                  <a:gd name="T36" fmla="*/ 52 w 174"/>
                  <a:gd name="T37" fmla="*/ 77 h 129"/>
                  <a:gd name="T38" fmla="*/ 76 w 174"/>
                  <a:gd name="T39" fmla="*/ 83 h 129"/>
                  <a:gd name="T40" fmla="*/ 101 w 174"/>
                  <a:gd name="T41" fmla="*/ 94 h 129"/>
                  <a:gd name="T42" fmla="*/ 109 w 174"/>
                  <a:gd name="T43" fmla="*/ 108 h 129"/>
                  <a:gd name="T44" fmla="*/ 119 w 174"/>
                  <a:gd name="T45" fmla="*/ 121 h 129"/>
                  <a:gd name="T46" fmla="*/ 124 w 174"/>
                  <a:gd name="T47" fmla="*/ 127 h 129"/>
                  <a:gd name="T48" fmla="*/ 138 w 174"/>
                  <a:gd name="T49" fmla="*/ 117 h 129"/>
                  <a:gd name="T50" fmla="*/ 147 w 174"/>
                  <a:gd name="T51" fmla="*/ 96 h 129"/>
                  <a:gd name="T52" fmla="*/ 157 w 174"/>
                  <a:gd name="T53" fmla="*/ 92 h 129"/>
                  <a:gd name="T54" fmla="*/ 167 w 174"/>
                  <a:gd name="T55" fmla="*/ 89 h 129"/>
                  <a:gd name="T56" fmla="*/ 172 w 174"/>
                  <a:gd name="T57" fmla="*/ 79 h 129"/>
                  <a:gd name="T58" fmla="*/ 157 w 174"/>
                  <a:gd name="T59" fmla="*/ 75 h 129"/>
                  <a:gd name="T60" fmla="*/ 142 w 174"/>
                  <a:gd name="T61" fmla="*/ 69 h 129"/>
                  <a:gd name="T62" fmla="*/ 128 w 174"/>
                  <a:gd name="T63" fmla="*/ 56 h 129"/>
                  <a:gd name="T64" fmla="*/ 117 w 174"/>
                  <a:gd name="T65" fmla="*/ 43 h 129"/>
                  <a:gd name="T66" fmla="*/ 107 w 174"/>
                  <a:gd name="T67" fmla="*/ 29 h 129"/>
                  <a:gd name="T68" fmla="*/ 92 w 174"/>
                  <a:gd name="T69" fmla="*/ 35 h 129"/>
                  <a:gd name="T70" fmla="*/ 86 w 174"/>
                  <a:gd name="T71" fmla="*/ 27 h 129"/>
                  <a:gd name="T72" fmla="*/ 76 w 174"/>
                  <a:gd name="T73" fmla="*/ 10 h 129"/>
                  <a:gd name="T74" fmla="*/ 69 w 174"/>
                  <a:gd name="T75" fmla="*/ 0 h 129"/>
                  <a:gd name="T76" fmla="*/ 55 w 174"/>
                  <a:gd name="T77" fmla="*/ 8 h 129"/>
                  <a:gd name="T78" fmla="*/ 55 w 174"/>
                  <a:gd name="T79" fmla="*/ 18 h 129"/>
                  <a:gd name="T80" fmla="*/ 36 w 174"/>
                  <a:gd name="T81" fmla="*/ 20 h 129"/>
                  <a:gd name="T82" fmla="*/ 25 w 174"/>
                  <a:gd name="T83" fmla="*/ 12 h 129"/>
                  <a:gd name="T84" fmla="*/ 17 w 174"/>
                  <a:gd name="T85" fmla="*/ 6 h 129"/>
                  <a:gd name="T86" fmla="*/ 7 w 174"/>
                  <a:gd name="T87" fmla="*/ 8 h 129"/>
                  <a:gd name="T88" fmla="*/ 0 w 174"/>
                  <a:gd name="T89" fmla="*/ 14 h 129"/>
                  <a:gd name="T90" fmla="*/ 4 w 174"/>
                  <a:gd name="T91" fmla="*/ 62 h 129"/>
                  <a:gd name="T92" fmla="*/ 7 w 174"/>
                  <a:gd name="T93" fmla="*/ 62 h 129"/>
                  <a:gd name="T94" fmla="*/ 5 w 174"/>
                  <a:gd name="T95" fmla="*/ 6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29"/>
                  <a:gd name="T146" fmla="*/ 174 w 174"/>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29">
                    <a:moveTo>
                      <a:pt x="0" y="14"/>
                    </a:moveTo>
                    <a:lnTo>
                      <a:pt x="0" y="20"/>
                    </a:lnTo>
                    <a:lnTo>
                      <a:pt x="0" y="23"/>
                    </a:lnTo>
                    <a:lnTo>
                      <a:pt x="4" y="23"/>
                    </a:lnTo>
                    <a:lnTo>
                      <a:pt x="4" y="20"/>
                    </a:lnTo>
                    <a:lnTo>
                      <a:pt x="4" y="18"/>
                    </a:lnTo>
                    <a:lnTo>
                      <a:pt x="5" y="16"/>
                    </a:lnTo>
                    <a:lnTo>
                      <a:pt x="7" y="14"/>
                    </a:lnTo>
                    <a:lnTo>
                      <a:pt x="11" y="14"/>
                    </a:lnTo>
                    <a:lnTo>
                      <a:pt x="17" y="16"/>
                    </a:lnTo>
                    <a:lnTo>
                      <a:pt x="17" y="20"/>
                    </a:lnTo>
                    <a:lnTo>
                      <a:pt x="23" y="25"/>
                    </a:lnTo>
                    <a:lnTo>
                      <a:pt x="27" y="31"/>
                    </a:lnTo>
                    <a:lnTo>
                      <a:pt x="27" y="33"/>
                    </a:lnTo>
                    <a:lnTo>
                      <a:pt x="25" y="37"/>
                    </a:lnTo>
                    <a:lnTo>
                      <a:pt x="21" y="37"/>
                    </a:lnTo>
                    <a:lnTo>
                      <a:pt x="23" y="39"/>
                    </a:lnTo>
                    <a:lnTo>
                      <a:pt x="23" y="41"/>
                    </a:lnTo>
                    <a:lnTo>
                      <a:pt x="17" y="41"/>
                    </a:lnTo>
                    <a:lnTo>
                      <a:pt x="13" y="41"/>
                    </a:lnTo>
                    <a:lnTo>
                      <a:pt x="9" y="37"/>
                    </a:lnTo>
                    <a:lnTo>
                      <a:pt x="7" y="35"/>
                    </a:lnTo>
                    <a:lnTo>
                      <a:pt x="5" y="35"/>
                    </a:lnTo>
                    <a:lnTo>
                      <a:pt x="4" y="37"/>
                    </a:lnTo>
                    <a:lnTo>
                      <a:pt x="2" y="43"/>
                    </a:lnTo>
                    <a:lnTo>
                      <a:pt x="2" y="48"/>
                    </a:lnTo>
                    <a:lnTo>
                      <a:pt x="2" y="54"/>
                    </a:lnTo>
                    <a:lnTo>
                      <a:pt x="4" y="52"/>
                    </a:lnTo>
                    <a:lnTo>
                      <a:pt x="7" y="52"/>
                    </a:lnTo>
                    <a:lnTo>
                      <a:pt x="11" y="50"/>
                    </a:lnTo>
                    <a:lnTo>
                      <a:pt x="17" y="50"/>
                    </a:lnTo>
                    <a:lnTo>
                      <a:pt x="15" y="52"/>
                    </a:lnTo>
                    <a:lnTo>
                      <a:pt x="11" y="52"/>
                    </a:lnTo>
                    <a:lnTo>
                      <a:pt x="9" y="54"/>
                    </a:lnTo>
                    <a:lnTo>
                      <a:pt x="11" y="56"/>
                    </a:lnTo>
                    <a:lnTo>
                      <a:pt x="11" y="58"/>
                    </a:lnTo>
                    <a:lnTo>
                      <a:pt x="13" y="58"/>
                    </a:lnTo>
                    <a:lnTo>
                      <a:pt x="15" y="62"/>
                    </a:lnTo>
                    <a:lnTo>
                      <a:pt x="13" y="66"/>
                    </a:lnTo>
                    <a:lnTo>
                      <a:pt x="15" y="68"/>
                    </a:lnTo>
                    <a:lnTo>
                      <a:pt x="19" y="69"/>
                    </a:lnTo>
                    <a:lnTo>
                      <a:pt x="19" y="71"/>
                    </a:lnTo>
                    <a:lnTo>
                      <a:pt x="21" y="73"/>
                    </a:lnTo>
                    <a:lnTo>
                      <a:pt x="21" y="75"/>
                    </a:lnTo>
                    <a:lnTo>
                      <a:pt x="19" y="77"/>
                    </a:lnTo>
                    <a:lnTo>
                      <a:pt x="15" y="77"/>
                    </a:lnTo>
                    <a:lnTo>
                      <a:pt x="15" y="87"/>
                    </a:lnTo>
                    <a:lnTo>
                      <a:pt x="15" y="94"/>
                    </a:lnTo>
                    <a:lnTo>
                      <a:pt x="23" y="94"/>
                    </a:lnTo>
                    <a:lnTo>
                      <a:pt x="27" y="89"/>
                    </a:lnTo>
                    <a:lnTo>
                      <a:pt x="27" y="87"/>
                    </a:lnTo>
                    <a:lnTo>
                      <a:pt x="28" y="83"/>
                    </a:lnTo>
                    <a:lnTo>
                      <a:pt x="32" y="81"/>
                    </a:lnTo>
                    <a:lnTo>
                      <a:pt x="40" y="81"/>
                    </a:lnTo>
                    <a:lnTo>
                      <a:pt x="44" y="79"/>
                    </a:lnTo>
                    <a:lnTo>
                      <a:pt x="52" y="77"/>
                    </a:lnTo>
                    <a:lnTo>
                      <a:pt x="65" y="81"/>
                    </a:lnTo>
                    <a:lnTo>
                      <a:pt x="73" y="81"/>
                    </a:lnTo>
                    <a:lnTo>
                      <a:pt x="76" y="83"/>
                    </a:lnTo>
                    <a:lnTo>
                      <a:pt x="86" y="87"/>
                    </a:lnTo>
                    <a:lnTo>
                      <a:pt x="94" y="91"/>
                    </a:lnTo>
                    <a:lnTo>
                      <a:pt x="101" y="94"/>
                    </a:lnTo>
                    <a:lnTo>
                      <a:pt x="105" y="98"/>
                    </a:lnTo>
                    <a:lnTo>
                      <a:pt x="107" y="102"/>
                    </a:lnTo>
                    <a:lnTo>
                      <a:pt x="109" y="108"/>
                    </a:lnTo>
                    <a:lnTo>
                      <a:pt x="117" y="110"/>
                    </a:lnTo>
                    <a:lnTo>
                      <a:pt x="117" y="116"/>
                    </a:lnTo>
                    <a:lnTo>
                      <a:pt x="119" y="121"/>
                    </a:lnTo>
                    <a:lnTo>
                      <a:pt x="117" y="127"/>
                    </a:lnTo>
                    <a:lnTo>
                      <a:pt x="123" y="129"/>
                    </a:lnTo>
                    <a:lnTo>
                      <a:pt x="124" y="127"/>
                    </a:lnTo>
                    <a:lnTo>
                      <a:pt x="130" y="129"/>
                    </a:lnTo>
                    <a:lnTo>
                      <a:pt x="140" y="121"/>
                    </a:lnTo>
                    <a:lnTo>
                      <a:pt x="138" y="117"/>
                    </a:lnTo>
                    <a:lnTo>
                      <a:pt x="146" y="110"/>
                    </a:lnTo>
                    <a:lnTo>
                      <a:pt x="147" y="104"/>
                    </a:lnTo>
                    <a:lnTo>
                      <a:pt x="147" y="96"/>
                    </a:lnTo>
                    <a:lnTo>
                      <a:pt x="149" y="94"/>
                    </a:lnTo>
                    <a:lnTo>
                      <a:pt x="151" y="91"/>
                    </a:lnTo>
                    <a:lnTo>
                      <a:pt x="157" y="92"/>
                    </a:lnTo>
                    <a:lnTo>
                      <a:pt x="161" y="94"/>
                    </a:lnTo>
                    <a:lnTo>
                      <a:pt x="167" y="94"/>
                    </a:lnTo>
                    <a:lnTo>
                      <a:pt x="167" y="89"/>
                    </a:lnTo>
                    <a:lnTo>
                      <a:pt x="167" y="85"/>
                    </a:lnTo>
                    <a:lnTo>
                      <a:pt x="174" y="81"/>
                    </a:lnTo>
                    <a:lnTo>
                      <a:pt x="172" y="79"/>
                    </a:lnTo>
                    <a:lnTo>
                      <a:pt x="167" y="79"/>
                    </a:lnTo>
                    <a:lnTo>
                      <a:pt x="163" y="75"/>
                    </a:lnTo>
                    <a:lnTo>
                      <a:pt x="157" y="75"/>
                    </a:lnTo>
                    <a:lnTo>
                      <a:pt x="153" y="71"/>
                    </a:lnTo>
                    <a:lnTo>
                      <a:pt x="146" y="73"/>
                    </a:lnTo>
                    <a:lnTo>
                      <a:pt x="142" y="69"/>
                    </a:lnTo>
                    <a:lnTo>
                      <a:pt x="136" y="64"/>
                    </a:lnTo>
                    <a:lnTo>
                      <a:pt x="132" y="60"/>
                    </a:lnTo>
                    <a:lnTo>
                      <a:pt x="128" y="56"/>
                    </a:lnTo>
                    <a:lnTo>
                      <a:pt x="124" y="50"/>
                    </a:lnTo>
                    <a:lnTo>
                      <a:pt x="123" y="46"/>
                    </a:lnTo>
                    <a:lnTo>
                      <a:pt x="117" y="43"/>
                    </a:lnTo>
                    <a:lnTo>
                      <a:pt x="119" y="35"/>
                    </a:lnTo>
                    <a:lnTo>
                      <a:pt x="113" y="29"/>
                    </a:lnTo>
                    <a:lnTo>
                      <a:pt x="107" y="29"/>
                    </a:lnTo>
                    <a:lnTo>
                      <a:pt x="100" y="29"/>
                    </a:lnTo>
                    <a:lnTo>
                      <a:pt x="98" y="31"/>
                    </a:lnTo>
                    <a:lnTo>
                      <a:pt x="92" y="35"/>
                    </a:lnTo>
                    <a:lnTo>
                      <a:pt x="86" y="33"/>
                    </a:lnTo>
                    <a:lnTo>
                      <a:pt x="84" y="31"/>
                    </a:lnTo>
                    <a:lnTo>
                      <a:pt x="86" y="27"/>
                    </a:lnTo>
                    <a:lnTo>
                      <a:pt x="86" y="21"/>
                    </a:lnTo>
                    <a:lnTo>
                      <a:pt x="78" y="18"/>
                    </a:lnTo>
                    <a:lnTo>
                      <a:pt x="76" y="10"/>
                    </a:lnTo>
                    <a:lnTo>
                      <a:pt x="75" y="2"/>
                    </a:lnTo>
                    <a:lnTo>
                      <a:pt x="71" y="2"/>
                    </a:lnTo>
                    <a:lnTo>
                      <a:pt x="69" y="0"/>
                    </a:lnTo>
                    <a:lnTo>
                      <a:pt x="65" y="4"/>
                    </a:lnTo>
                    <a:lnTo>
                      <a:pt x="61" y="10"/>
                    </a:lnTo>
                    <a:lnTo>
                      <a:pt x="55" y="8"/>
                    </a:lnTo>
                    <a:lnTo>
                      <a:pt x="52" y="12"/>
                    </a:lnTo>
                    <a:lnTo>
                      <a:pt x="52" y="16"/>
                    </a:lnTo>
                    <a:lnTo>
                      <a:pt x="55" y="18"/>
                    </a:lnTo>
                    <a:lnTo>
                      <a:pt x="55" y="21"/>
                    </a:lnTo>
                    <a:lnTo>
                      <a:pt x="42" y="20"/>
                    </a:lnTo>
                    <a:lnTo>
                      <a:pt x="36" y="20"/>
                    </a:lnTo>
                    <a:lnTo>
                      <a:pt x="30" y="20"/>
                    </a:lnTo>
                    <a:lnTo>
                      <a:pt x="28" y="18"/>
                    </a:lnTo>
                    <a:lnTo>
                      <a:pt x="25" y="12"/>
                    </a:lnTo>
                    <a:lnTo>
                      <a:pt x="23" y="10"/>
                    </a:lnTo>
                    <a:lnTo>
                      <a:pt x="21" y="8"/>
                    </a:lnTo>
                    <a:lnTo>
                      <a:pt x="17" y="6"/>
                    </a:lnTo>
                    <a:lnTo>
                      <a:pt x="13" y="6"/>
                    </a:lnTo>
                    <a:lnTo>
                      <a:pt x="9" y="6"/>
                    </a:lnTo>
                    <a:lnTo>
                      <a:pt x="7" y="8"/>
                    </a:lnTo>
                    <a:lnTo>
                      <a:pt x="4" y="10"/>
                    </a:lnTo>
                    <a:lnTo>
                      <a:pt x="2" y="14"/>
                    </a:lnTo>
                    <a:lnTo>
                      <a:pt x="0" y="14"/>
                    </a:lnTo>
                    <a:close/>
                    <a:moveTo>
                      <a:pt x="5" y="60"/>
                    </a:moveTo>
                    <a:lnTo>
                      <a:pt x="4" y="60"/>
                    </a:lnTo>
                    <a:lnTo>
                      <a:pt x="4" y="62"/>
                    </a:lnTo>
                    <a:lnTo>
                      <a:pt x="5" y="64"/>
                    </a:lnTo>
                    <a:lnTo>
                      <a:pt x="7" y="64"/>
                    </a:lnTo>
                    <a:lnTo>
                      <a:pt x="7" y="62"/>
                    </a:lnTo>
                    <a:lnTo>
                      <a:pt x="9" y="60"/>
                    </a:lnTo>
                    <a:lnTo>
                      <a:pt x="5" y="60"/>
                    </a:lnTo>
                    <a:close/>
                  </a:path>
                </a:pathLst>
              </a:custGeom>
              <a:solidFill>
                <a:srgbClr val="C0C0C0"/>
              </a:solidFill>
              <a:ln w="4826">
                <a:solidFill>
                  <a:srgbClr val="B9B9B9"/>
                </a:solidFill>
                <a:round/>
                <a:headEnd/>
                <a:tailEnd/>
              </a:ln>
            </p:spPr>
            <p:txBody>
              <a:bodyPr/>
              <a:lstStyle/>
              <a:p>
                <a:endParaRPr lang="nb-NO"/>
              </a:p>
            </p:txBody>
          </p:sp>
          <p:sp>
            <p:nvSpPr>
              <p:cNvPr id="9343" name="Freeform 1056"/>
              <p:cNvSpPr>
                <a:spLocks noEditPoints="1"/>
              </p:cNvSpPr>
              <p:nvPr/>
            </p:nvSpPr>
            <p:spPr bwMode="gray">
              <a:xfrm>
                <a:off x="3056" y="2131"/>
                <a:ext cx="234" cy="109"/>
              </a:xfrm>
              <a:custGeom>
                <a:avLst/>
                <a:gdLst>
                  <a:gd name="T0" fmla="*/ 126 w 234"/>
                  <a:gd name="T1" fmla="*/ 105 h 109"/>
                  <a:gd name="T2" fmla="*/ 130 w 234"/>
                  <a:gd name="T3" fmla="*/ 96 h 109"/>
                  <a:gd name="T4" fmla="*/ 140 w 234"/>
                  <a:gd name="T5" fmla="*/ 92 h 109"/>
                  <a:gd name="T6" fmla="*/ 159 w 234"/>
                  <a:gd name="T7" fmla="*/ 90 h 109"/>
                  <a:gd name="T8" fmla="*/ 190 w 234"/>
                  <a:gd name="T9" fmla="*/ 80 h 109"/>
                  <a:gd name="T10" fmla="*/ 199 w 234"/>
                  <a:gd name="T11" fmla="*/ 82 h 109"/>
                  <a:gd name="T12" fmla="*/ 211 w 234"/>
                  <a:gd name="T13" fmla="*/ 84 h 109"/>
                  <a:gd name="T14" fmla="*/ 218 w 234"/>
                  <a:gd name="T15" fmla="*/ 84 h 109"/>
                  <a:gd name="T16" fmla="*/ 228 w 234"/>
                  <a:gd name="T17" fmla="*/ 78 h 109"/>
                  <a:gd name="T18" fmla="*/ 222 w 234"/>
                  <a:gd name="T19" fmla="*/ 61 h 109"/>
                  <a:gd name="T20" fmla="*/ 224 w 234"/>
                  <a:gd name="T21" fmla="*/ 52 h 109"/>
                  <a:gd name="T22" fmla="*/ 228 w 234"/>
                  <a:gd name="T23" fmla="*/ 44 h 109"/>
                  <a:gd name="T24" fmla="*/ 234 w 234"/>
                  <a:gd name="T25" fmla="*/ 38 h 109"/>
                  <a:gd name="T26" fmla="*/ 218 w 234"/>
                  <a:gd name="T27" fmla="*/ 23 h 109"/>
                  <a:gd name="T28" fmla="*/ 216 w 234"/>
                  <a:gd name="T29" fmla="*/ 11 h 109"/>
                  <a:gd name="T30" fmla="*/ 207 w 234"/>
                  <a:gd name="T31" fmla="*/ 9 h 109"/>
                  <a:gd name="T32" fmla="*/ 195 w 234"/>
                  <a:gd name="T33" fmla="*/ 5 h 109"/>
                  <a:gd name="T34" fmla="*/ 178 w 234"/>
                  <a:gd name="T35" fmla="*/ 15 h 109"/>
                  <a:gd name="T36" fmla="*/ 161 w 234"/>
                  <a:gd name="T37" fmla="*/ 13 h 109"/>
                  <a:gd name="T38" fmla="*/ 136 w 234"/>
                  <a:gd name="T39" fmla="*/ 15 h 109"/>
                  <a:gd name="T40" fmla="*/ 122 w 234"/>
                  <a:gd name="T41" fmla="*/ 13 h 109"/>
                  <a:gd name="T42" fmla="*/ 111 w 234"/>
                  <a:gd name="T43" fmla="*/ 4 h 109"/>
                  <a:gd name="T44" fmla="*/ 76 w 234"/>
                  <a:gd name="T45" fmla="*/ 4 h 109"/>
                  <a:gd name="T46" fmla="*/ 63 w 234"/>
                  <a:gd name="T47" fmla="*/ 13 h 109"/>
                  <a:gd name="T48" fmla="*/ 34 w 234"/>
                  <a:gd name="T49" fmla="*/ 19 h 109"/>
                  <a:gd name="T50" fmla="*/ 34 w 234"/>
                  <a:gd name="T51" fmla="*/ 21 h 109"/>
                  <a:gd name="T52" fmla="*/ 19 w 234"/>
                  <a:gd name="T53" fmla="*/ 25 h 109"/>
                  <a:gd name="T54" fmla="*/ 21 w 234"/>
                  <a:gd name="T55" fmla="*/ 21 h 109"/>
                  <a:gd name="T56" fmla="*/ 21 w 234"/>
                  <a:gd name="T57" fmla="*/ 7 h 109"/>
                  <a:gd name="T58" fmla="*/ 15 w 234"/>
                  <a:gd name="T59" fmla="*/ 4 h 109"/>
                  <a:gd name="T60" fmla="*/ 7 w 234"/>
                  <a:gd name="T61" fmla="*/ 5 h 109"/>
                  <a:gd name="T62" fmla="*/ 7 w 234"/>
                  <a:gd name="T63" fmla="*/ 13 h 109"/>
                  <a:gd name="T64" fmla="*/ 0 w 234"/>
                  <a:gd name="T65" fmla="*/ 27 h 109"/>
                  <a:gd name="T66" fmla="*/ 9 w 234"/>
                  <a:gd name="T67" fmla="*/ 27 h 109"/>
                  <a:gd name="T68" fmla="*/ 0 w 234"/>
                  <a:gd name="T69" fmla="*/ 44 h 109"/>
                  <a:gd name="T70" fmla="*/ 7 w 234"/>
                  <a:gd name="T71" fmla="*/ 59 h 109"/>
                  <a:gd name="T72" fmla="*/ 1 w 234"/>
                  <a:gd name="T73" fmla="*/ 65 h 109"/>
                  <a:gd name="T74" fmla="*/ 9 w 234"/>
                  <a:gd name="T75" fmla="*/ 69 h 109"/>
                  <a:gd name="T76" fmla="*/ 21 w 234"/>
                  <a:gd name="T77" fmla="*/ 86 h 109"/>
                  <a:gd name="T78" fmla="*/ 28 w 234"/>
                  <a:gd name="T79" fmla="*/ 90 h 109"/>
                  <a:gd name="T80" fmla="*/ 49 w 234"/>
                  <a:gd name="T81" fmla="*/ 103 h 109"/>
                  <a:gd name="T82" fmla="*/ 59 w 234"/>
                  <a:gd name="T83" fmla="*/ 92 h 109"/>
                  <a:gd name="T84" fmla="*/ 78 w 234"/>
                  <a:gd name="T85" fmla="*/ 105 h 109"/>
                  <a:gd name="T86" fmla="*/ 103 w 234"/>
                  <a:gd name="T87" fmla="*/ 94 h 109"/>
                  <a:gd name="T88" fmla="*/ 117 w 234"/>
                  <a:gd name="T89" fmla="*/ 88 h 109"/>
                  <a:gd name="T90" fmla="*/ 115 w 234"/>
                  <a:gd name="T91" fmla="*/ 105 h 109"/>
                  <a:gd name="T92" fmla="*/ 213 w 234"/>
                  <a:gd name="T93" fmla="*/ 61 h 109"/>
                  <a:gd name="T94" fmla="*/ 197 w 234"/>
                  <a:gd name="T95" fmla="*/ 67 h 109"/>
                  <a:gd name="T96" fmla="*/ 211 w 234"/>
                  <a:gd name="T97" fmla="*/ 57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109"/>
                  <a:gd name="T149" fmla="*/ 234 w 234"/>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109">
                    <a:moveTo>
                      <a:pt x="119" y="107"/>
                    </a:moveTo>
                    <a:lnTo>
                      <a:pt x="119" y="109"/>
                    </a:lnTo>
                    <a:lnTo>
                      <a:pt x="124" y="109"/>
                    </a:lnTo>
                    <a:lnTo>
                      <a:pt x="126" y="105"/>
                    </a:lnTo>
                    <a:lnTo>
                      <a:pt x="128" y="103"/>
                    </a:lnTo>
                    <a:lnTo>
                      <a:pt x="132" y="101"/>
                    </a:lnTo>
                    <a:lnTo>
                      <a:pt x="132" y="100"/>
                    </a:lnTo>
                    <a:lnTo>
                      <a:pt x="130" y="96"/>
                    </a:lnTo>
                    <a:lnTo>
                      <a:pt x="132" y="94"/>
                    </a:lnTo>
                    <a:lnTo>
                      <a:pt x="136" y="94"/>
                    </a:lnTo>
                    <a:lnTo>
                      <a:pt x="138" y="94"/>
                    </a:lnTo>
                    <a:lnTo>
                      <a:pt x="140" y="92"/>
                    </a:lnTo>
                    <a:lnTo>
                      <a:pt x="143" y="90"/>
                    </a:lnTo>
                    <a:lnTo>
                      <a:pt x="147" y="92"/>
                    </a:lnTo>
                    <a:lnTo>
                      <a:pt x="151" y="92"/>
                    </a:lnTo>
                    <a:lnTo>
                      <a:pt x="159" y="90"/>
                    </a:lnTo>
                    <a:lnTo>
                      <a:pt x="168" y="86"/>
                    </a:lnTo>
                    <a:lnTo>
                      <a:pt x="176" y="84"/>
                    </a:lnTo>
                    <a:lnTo>
                      <a:pt x="184" y="84"/>
                    </a:lnTo>
                    <a:lnTo>
                      <a:pt x="190" y="80"/>
                    </a:lnTo>
                    <a:lnTo>
                      <a:pt x="195" y="78"/>
                    </a:lnTo>
                    <a:lnTo>
                      <a:pt x="197" y="82"/>
                    </a:lnTo>
                    <a:lnTo>
                      <a:pt x="199" y="82"/>
                    </a:lnTo>
                    <a:lnTo>
                      <a:pt x="201" y="82"/>
                    </a:lnTo>
                    <a:lnTo>
                      <a:pt x="203" y="82"/>
                    </a:lnTo>
                    <a:lnTo>
                      <a:pt x="207" y="82"/>
                    </a:lnTo>
                    <a:lnTo>
                      <a:pt x="211" y="84"/>
                    </a:lnTo>
                    <a:lnTo>
                      <a:pt x="213" y="80"/>
                    </a:lnTo>
                    <a:lnTo>
                      <a:pt x="214" y="80"/>
                    </a:lnTo>
                    <a:lnTo>
                      <a:pt x="216" y="80"/>
                    </a:lnTo>
                    <a:lnTo>
                      <a:pt x="218" y="84"/>
                    </a:lnTo>
                    <a:lnTo>
                      <a:pt x="222" y="82"/>
                    </a:lnTo>
                    <a:lnTo>
                      <a:pt x="226" y="84"/>
                    </a:lnTo>
                    <a:lnTo>
                      <a:pt x="228" y="82"/>
                    </a:lnTo>
                    <a:lnTo>
                      <a:pt x="228" y="78"/>
                    </a:lnTo>
                    <a:lnTo>
                      <a:pt x="226" y="75"/>
                    </a:lnTo>
                    <a:lnTo>
                      <a:pt x="224" y="71"/>
                    </a:lnTo>
                    <a:lnTo>
                      <a:pt x="222" y="67"/>
                    </a:lnTo>
                    <a:lnTo>
                      <a:pt x="222" y="61"/>
                    </a:lnTo>
                    <a:lnTo>
                      <a:pt x="224" y="59"/>
                    </a:lnTo>
                    <a:lnTo>
                      <a:pt x="224" y="55"/>
                    </a:lnTo>
                    <a:lnTo>
                      <a:pt x="224" y="53"/>
                    </a:lnTo>
                    <a:lnTo>
                      <a:pt x="224" y="52"/>
                    </a:lnTo>
                    <a:lnTo>
                      <a:pt x="222" y="50"/>
                    </a:lnTo>
                    <a:lnTo>
                      <a:pt x="224" y="46"/>
                    </a:lnTo>
                    <a:lnTo>
                      <a:pt x="226" y="44"/>
                    </a:lnTo>
                    <a:lnTo>
                      <a:pt x="228" y="44"/>
                    </a:lnTo>
                    <a:lnTo>
                      <a:pt x="230" y="46"/>
                    </a:lnTo>
                    <a:lnTo>
                      <a:pt x="232" y="46"/>
                    </a:lnTo>
                    <a:lnTo>
                      <a:pt x="234" y="42"/>
                    </a:lnTo>
                    <a:lnTo>
                      <a:pt x="234" y="38"/>
                    </a:lnTo>
                    <a:lnTo>
                      <a:pt x="230" y="34"/>
                    </a:lnTo>
                    <a:lnTo>
                      <a:pt x="222" y="30"/>
                    </a:lnTo>
                    <a:lnTo>
                      <a:pt x="216" y="27"/>
                    </a:lnTo>
                    <a:lnTo>
                      <a:pt x="218" y="23"/>
                    </a:lnTo>
                    <a:lnTo>
                      <a:pt x="220" y="21"/>
                    </a:lnTo>
                    <a:lnTo>
                      <a:pt x="220" y="15"/>
                    </a:lnTo>
                    <a:lnTo>
                      <a:pt x="220" y="11"/>
                    </a:lnTo>
                    <a:lnTo>
                      <a:pt x="216" y="11"/>
                    </a:lnTo>
                    <a:lnTo>
                      <a:pt x="216" y="9"/>
                    </a:lnTo>
                    <a:lnTo>
                      <a:pt x="214" y="7"/>
                    </a:lnTo>
                    <a:lnTo>
                      <a:pt x="211" y="9"/>
                    </a:lnTo>
                    <a:lnTo>
                      <a:pt x="207" y="9"/>
                    </a:lnTo>
                    <a:lnTo>
                      <a:pt x="205" y="7"/>
                    </a:lnTo>
                    <a:lnTo>
                      <a:pt x="201" y="5"/>
                    </a:lnTo>
                    <a:lnTo>
                      <a:pt x="199" y="5"/>
                    </a:lnTo>
                    <a:lnTo>
                      <a:pt x="195" y="5"/>
                    </a:lnTo>
                    <a:lnTo>
                      <a:pt x="190" y="7"/>
                    </a:lnTo>
                    <a:lnTo>
                      <a:pt x="188" y="5"/>
                    </a:lnTo>
                    <a:lnTo>
                      <a:pt x="184" y="11"/>
                    </a:lnTo>
                    <a:lnTo>
                      <a:pt x="178" y="15"/>
                    </a:lnTo>
                    <a:lnTo>
                      <a:pt x="172" y="17"/>
                    </a:lnTo>
                    <a:lnTo>
                      <a:pt x="166" y="17"/>
                    </a:lnTo>
                    <a:lnTo>
                      <a:pt x="165" y="15"/>
                    </a:lnTo>
                    <a:lnTo>
                      <a:pt x="161" y="13"/>
                    </a:lnTo>
                    <a:lnTo>
                      <a:pt x="159" y="17"/>
                    </a:lnTo>
                    <a:lnTo>
                      <a:pt x="153" y="19"/>
                    </a:lnTo>
                    <a:lnTo>
                      <a:pt x="147" y="19"/>
                    </a:lnTo>
                    <a:lnTo>
                      <a:pt x="136" y="15"/>
                    </a:lnTo>
                    <a:lnTo>
                      <a:pt x="134" y="11"/>
                    </a:lnTo>
                    <a:lnTo>
                      <a:pt x="132" y="9"/>
                    </a:lnTo>
                    <a:lnTo>
                      <a:pt x="126" y="11"/>
                    </a:lnTo>
                    <a:lnTo>
                      <a:pt x="122" y="13"/>
                    </a:lnTo>
                    <a:lnTo>
                      <a:pt x="120" y="9"/>
                    </a:lnTo>
                    <a:lnTo>
                      <a:pt x="119" y="5"/>
                    </a:lnTo>
                    <a:lnTo>
                      <a:pt x="115" y="4"/>
                    </a:lnTo>
                    <a:lnTo>
                      <a:pt x="111" y="4"/>
                    </a:lnTo>
                    <a:lnTo>
                      <a:pt x="109" y="0"/>
                    </a:lnTo>
                    <a:lnTo>
                      <a:pt x="97" y="0"/>
                    </a:lnTo>
                    <a:lnTo>
                      <a:pt x="84" y="0"/>
                    </a:lnTo>
                    <a:lnTo>
                      <a:pt x="76" y="4"/>
                    </a:lnTo>
                    <a:lnTo>
                      <a:pt x="71" y="9"/>
                    </a:lnTo>
                    <a:lnTo>
                      <a:pt x="67" y="9"/>
                    </a:lnTo>
                    <a:lnTo>
                      <a:pt x="65" y="9"/>
                    </a:lnTo>
                    <a:lnTo>
                      <a:pt x="63" y="13"/>
                    </a:lnTo>
                    <a:lnTo>
                      <a:pt x="61" y="15"/>
                    </a:lnTo>
                    <a:lnTo>
                      <a:pt x="48" y="15"/>
                    </a:lnTo>
                    <a:lnTo>
                      <a:pt x="36" y="13"/>
                    </a:lnTo>
                    <a:lnTo>
                      <a:pt x="34" y="19"/>
                    </a:lnTo>
                    <a:lnTo>
                      <a:pt x="38" y="19"/>
                    </a:lnTo>
                    <a:lnTo>
                      <a:pt x="42" y="21"/>
                    </a:lnTo>
                    <a:lnTo>
                      <a:pt x="38" y="21"/>
                    </a:lnTo>
                    <a:lnTo>
                      <a:pt x="34" y="21"/>
                    </a:lnTo>
                    <a:lnTo>
                      <a:pt x="34" y="23"/>
                    </a:lnTo>
                    <a:lnTo>
                      <a:pt x="36" y="25"/>
                    </a:lnTo>
                    <a:lnTo>
                      <a:pt x="26" y="25"/>
                    </a:lnTo>
                    <a:lnTo>
                      <a:pt x="19" y="25"/>
                    </a:lnTo>
                    <a:lnTo>
                      <a:pt x="19" y="29"/>
                    </a:lnTo>
                    <a:lnTo>
                      <a:pt x="15" y="27"/>
                    </a:lnTo>
                    <a:lnTo>
                      <a:pt x="9" y="27"/>
                    </a:lnTo>
                    <a:lnTo>
                      <a:pt x="21" y="21"/>
                    </a:lnTo>
                    <a:lnTo>
                      <a:pt x="32" y="17"/>
                    </a:lnTo>
                    <a:lnTo>
                      <a:pt x="32" y="13"/>
                    </a:lnTo>
                    <a:lnTo>
                      <a:pt x="26" y="11"/>
                    </a:lnTo>
                    <a:lnTo>
                      <a:pt x="21" y="7"/>
                    </a:lnTo>
                    <a:lnTo>
                      <a:pt x="19" y="5"/>
                    </a:lnTo>
                    <a:lnTo>
                      <a:pt x="19" y="4"/>
                    </a:lnTo>
                    <a:lnTo>
                      <a:pt x="17" y="4"/>
                    </a:lnTo>
                    <a:lnTo>
                      <a:pt x="15" y="4"/>
                    </a:lnTo>
                    <a:lnTo>
                      <a:pt x="11" y="2"/>
                    </a:lnTo>
                    <a:lnTo>
                      <a:pt x="9" y="4"/>
                    </a:lnTo>
                    <a:lnTo>
                      <a:pt x="7" y="5"/>
                    </a:lnTo>
                    <a:lnTo>
                      <a:pt x="13" y="9"/>
                    </a:lnTo>
                    <a:lnTo>
                      <a:pt x="13" y="11"/>
                    </a:lnTo>
                    <a:lnTo>
                      <a:pt x="11" y="13"/>
                    </a:lnTo>
                    <a:lnTo>
                      <a:pt x="7" y="13"/>
                    </a:lnTo>
                    <a:lnTo>
                      <a:pt x="5" y="15"/>
                    </a:lnTo>
                    <a:lnTo>
                      <a:pt x="1" y="21"/>
                    </a:lnTo>
                    <a:lnTo>
                      <a:pt x="0" y="25"/>
                    </a:lnTo>
                    <a:lnTo>
                      <a:pt x="0" y="27"/>
                    </a:lnTo>
                    <a:lnTo>
                      <a:pt x="0" y="29"/>
                    </a:lnTo>
                    <a:lnTo>
                      <a:pt x="1" y="30"/>
                    </a:lnTo>
                    <a:lnTo>
                      <a:pt x="5" y="29"/>
                    </a:lnTo>
                    <a:lnTo>
                      <a:pt x="9" y="27"/>
                    </a:lnTo>
                    <a:lnTo>
                      <a:pt x="5" y="30"/>
                    </a:lnTo>
                    <a:lnTo>
                      <a:pt x="1" y="36"/>
                    </a:lnTo>
                    <a:lnTo>
                      <a:pt x="0" y="38"/>
                    </a:lnTo>
                    <a:lnTo>
                      <a:pt x="0" y="44"/>
                    </a:lnTo>
                    <a:lnTo>
                      <a:pt x="3" y="44"/>
                    </a:lnTo>
                    <a:lnTo>
                      <a:pt x="7" y="46"/>
                    </a:lnTo>
                    <a:lnTo>
                      <a:pt x="7" y="53"/>
                    </a:lnTo>
                    <a:lnTo>
                      <a:pt x="7" y="59"/>
                    </a:lnTo>
                    <a:lnTo>
                      <a:pt x="9" y="61"/>
                    </a:lnTo>
                    <a:lnTo>
                      <a:pt x="11" y="63"/>
                    </a:lnTo>
                    <a:lnTo>
                      <a:pt x="5" y="63"/>
                    </a:lnTo>
                    <a:lnTo>
                      <a:pt x="1" y="65"/>
                    </a:lnTo>
                    <a:lnTo>
                      <a:pt x="3" y="69"/>
                    </a:lnTo>
                    <a:lnTo>
                      <a:pt x="3" y="71"/>
                    </a:lnTo>
                    <a:lnTo>
                      <a:pt x="5" y="71"/>
                    </a:lnTo>
                    <a:lnTo>
                      <a:pt x="9" y="69"/>
                    </a:lnTo>
                    <a:lnTo>
                      <a:pt x="11" y="78"/>
                    </a:lnTo>
                    <a:lnTo>
                      <a:pt x="11" y="86"/>
                    </a:lnTo>
                    <a:lnTo>
                      <a:pt x="15" y="86"/>
                    </a:lnTo>
                    <a:lnTo>
                      <a:pt x="21" y="86"/>
                    </a:lnTo>
                    <a:lnTo>
                      <a:pt x="21" y="88"/>
                    </a:lnTo>
                    <a:lnTo>
                      <a:pt x="21" y="92"/>
                    </a:lnTo>
                    <a:lnTo>
                      <a:pt x="24" y="92"/>
                    </a:lnTo>
                    <a:lnTo>
                      <a:pt x="28" y="90"/>
                    </a:lnTo>
                    <a:lnTo>
                      <a:pt x="34" y="98"/>
                    </a:lnTo>
                    <a:lnTo>
                      <a:pt x="42" y="105"/>
                    </a:lnTo>
                    <a:lnTo>
                      <a:pt x="46" y="103"/>
                    </a:lnTo>
                    <a:lnTo>
                      <a:pt x="49" y="103"/>
                    </a:lnTo>
                    <a:lnTo>
                      <a:pt x="53" y="98"/>
                    </a:lnTo>
                    <a:lnTo>
                      <a:pt x="55" y="94"/>
                    </a:lnTo>
                    <a:lnTo>
                      <a:pt x="57" y="92"/>
                    </a:lnTo>
                    <a:lnTo>
                      <a:pt x="59" y="92"/>
                    </a:lnTo>
                    <a:lnTo>
                      <a:pt x="65" y="94"/>
                    </a:lnTo>
                    <a:lnTo>
                      <a:pt x="71" y="98"/>
                    </a:lnTo>
                    <a:lnTo>
                      <a:pt x="74" y="101"/>
                    </a:lnTo>
                    <a:lnTo>
                      <a:pt x="78" y="105"/>
                    </a:lnTo>
                    <a:lnTo>
                      <a:pt x="86" y="105"/>
                    </a:lnTo>
                    <a:lnTo>
                      <a:pt x="94" y="101"/>
                    </a:lnTo>
                    <a:lnTo>
                      <a:pt x="99" y="96"/>
                    </a:lnTo>
                    <a:lnTo>
                      <a:pt x="103" y="94"/>
                    </a:lnTo>
                    <a:lnTo>
                      <a:pt x="105" y="96"/>
                    </a:lnTo>
                    <a:lnTo>
                      <a:pt x="111" y="96"/>
                    </a:lnTo>
                    <a:lnTo>
                      <a:pt x="113" y="92"/>
                    </a:lnTo>
                    <a:lnTo>
                      <a:pt x="117" y="88"/>
                    </a:lnTo>
                    <a:lnTo>
                      <a:pt x="117" y="92"/>
                    </a:lnTo>
                    <a:lnTo>
                      <a:pt x="119" y="98"/>
                    </a:lnTo>
                    <a:lnTo>
                      <a:pt x="115" y="100"/>
                    </a:lnTo>
                    <a:lnTo>
                      <a:pt x="115" y="105"/>
                    </a:lnTo>
                    <a:lnTo>
                      <a:pt x="117" y="109"/>
                    </a:lnTo>
                    <a:lnTo>
                      <a:pt x="119" y="107"/>
                    </a:lnTo>
                    <a:close/>
                    <a:moveTo>
                      <a:pt x="214" y="55"/>
                    </a:moveTo>
                    <a:lnTo>
                      <a:pt x="213" y="61"/>
                    </a:lnTo>
                    <a:lnTo>
                      <a:pt x="213" y="67"/>
                    </a:lnTo>
                    <a:lnTo>
                      <a:pt x="207" y="67"/>
                    </a:lnTo>
                    <a:lnTo>
                      <a:pt x="199" y="67"/>
                    </a:lnTo>
                    <a:lnTo>
                      <a:pt x="197" y="67"/>
                    </a:lnTo>
                    <a:lnTo>
                      <a:pt x="197" y="65"/>
                    </a:lnTo>
                    <a:lnTo>
                      <a:pt x="199" y="63"/>
                    </a:lnTo>
                    <a:lnTo>
                      <a:pt x="203" y="61"/>
                    </a:lnTo>
                    <a:lnTo>
                      <a:pt x="211" y="57"/>
                    </a:lnTo>
                    <a:lnTo>
                      <a:pt x="214" y="55"/>
                    </a:lnTo>
                    <a:close/>
                  </a:path>
                </a:pathLst>
              </a:custGeom>
              <a:solidFill>
                <a:srgbClr val="C0C0C0"/>
              </a:solidFill>
              <a:ln w="4826">
                <a:solidFill>
                  <a:srgbClr val="B9B9B9"/>
                </a:solidFill>
                <a:round/>
                <a:headEnd/>
                <a:tailEnd/>
              </a:ln>
            </p:spPr>
            <p:txBody>
              <a:bodyPr/>
              <a:lstStyle/>
              <a:p>
                <a:endParaRPr lang="nb-NO"/>
              </a:p>
            </p:txBody>
          </p:sp>
          <p:sp>
            <p:nvSpPr>
              <p:cNvPr id="9344" name="Freeform 1057"/>
              <p:cNvSpPr>
                <a:spLocks/>
              </p:cNvSpPr>
              <p:nvPr/>
            </p:nvSpPr>
            <p:spPr bwMode="gray">
              <a:xfrm>
                <a:off x="2818" y="2213"/>
                <a:ext cx="51" cy="112"/>
              </a:xfrm>
              <a:custGeom>
                <a:avLst/>
                <a:gdLst>
                  <a:gd name="T0" fmla="*/ 49 w 51"/>
                  <a:gd name="T1" fmla="*/ 66 h 112"/>
                  <a:gd name="T2" fmla="*/ 49 w 51"/>
                  <a:gd name="T3" fmla="*/ 64 h 112"/>
                  <a:gd name="T4" fmla="*/ 49 w 51"/>
                  <a:gd name="T5" fmla="*/ 64 h 112"/>
                  <a:gd name="T6" fmla="*/ 48 w 51"/>
                  <a:gd name="T7" fmla="*/ 64 h 112"/>
                  <a:gd name="T8" fmla="*/ 46 w 51"/>
                  <a:gd name="T9" fmla="*/ 66 h 112"/>
                  <a:gd name="T10" fmla="*/ 42 w 51"/>
                  <a:gd name="T11" fmla="*/ 62 h 112"/>
                  <a:gd name="T12" fmla="*/ 40 w 51"/>
                  <a:gd name="T13" fmla="*/ 60 h 112"/>
                  <a:gd name="T14" fmla="*/ 38 w 51"/>
                  <a:gd name="T15" fmla="*/ 56 h 112"/>
                  <a:gd name="T16" fmla="*/ 38 w 51"/>
                  <a:gd name="T17" fmla="*/ 52 h 112"/>
                  <a:gd name="T18" fmla="*/ 40 w 51"/>
                  <a:gd name="T19" fmla="*/ 50 h 112"/>
                  <a:gd name="T20" fmla="*/ 44 w 51"/>
                  <a:gd name="T21" fmla="*/ 48 h 112"/>
                  <a:gd name="T22" fmla="*/ 46 w 51"/>
                  <a:gd name="T23" fmla="*/ 39 h 112"/>
                  <a:gd name="T24" fmla="*/ 48 w 51"/>
                  <a:gd name="T25" fmla="*/ 29 h 112"/>
                  <a:gd name="T26" fmla="*/ 44 w 51"/>
                  <a:gd name="T27" fmla="*/ 29 h 112"/>
                  <a:gd name="T28" fmla="*/ 42 w 51"/>
                  <a:gd name="T29" fmla="*/ 29 h 112"/>
                  <a:gd name="T30" fmla="*/ 42 w 51"/>
                  <a:gd name="T31" fmla="*/ 25 h 112"/>
                  <a:gd name="T32" fmla="*/ 42 w 51"/>
                  <a:gd name="T33" fmla="*/ 21 h 112"/>
                  <a:gd name="T34" fmla="*/ 46 w 51"/>
                  <a:gd name="T35" fmla="*/ 14 h 112"/>
                  <a:gd name="T36" fmla="*/ 51 w 51"/>
                  <a:gd name="T37" fmla="*/ 6 h 112"/>
                  <a:gd name="T38" fmla="*/ 48 w 51"/>
                  <a:gd name="T39" fmla="*/ 6 h 112"/>
                  <a:gd name="T40" fmla="*/ 44 w 51"/>
                  <a:gd name="T41" fmla="*/ 8 h 112"/>
                  <a:gd name="T42" fmla="*/ 40 w 51"/>
                  <a:gd name="T43" fmla="*/ 8 h 112"/>
                  <a:gd name="T44" fmla="*/ 40 w 51"/>
                  <a:gd name="T45" fmla="*/ 6 h 112"/>
                  <a:gd name="T46" fmla="*/ 40 w 51"/>
                  <a:gd name="T47" fmla="*/ 2 h 112"/>
                  <a:gd name="T48" fmla="*/ 36 w 51"/>
                  <a:gd name="T49" fmla="*/ 0 h 112"/>
                  <a:gd name="T50" fmla="*/ 34 w 51"/>
                  <a:gd name="T51" fmla="*/ 0 h 112"/>
                  <a:gd name="T52" fmla="*/ 26 w 51"/>
                  <a:gd name="T53" fmla="*/ 2 h 112"/>
                  <a:gd name="T54" fmla="*/ 21 w 51"/>
                  <a:gd name="T55" fmla="*/ 6 h 112"/>
                  <a:gd name="T56" fmla="*/ 13 w 51"/>
                  <a:gd name="T57" fmla="*/ 6 h 112"/>
                  <a:gd name="T58" fmla="*/ 7 w 51"/>
                  <a:gd name="T59" fmla="*/ 4 h 112"/>
                  <a:gd name="T60" fmla="*/ 7 w 51"/>
                  <a:gd name="T61" fmla="*/ 10 h 112"/>
                  <a:gd name="T62" fmla="*/ 9 w 51"/>
                  <a:gd name="T63" fmla="*/ 16 h 112"/>
                  <a:gd name="T64" fmla="*/ 11 w 51"/>
                  <a:gd name="T65" fmla="*/ 18 h 112"/>
                  <a:gd name="T66" fmla="*/ 9 w 51"/>
                  <a:gd name="T67" fmla="*/ 23 h 112"/>
                  <a:gd name="T68" fmla="*/ 11 w 51"/>
                  <a:gd name="T69" fmla="*/ 29 h 112"/>
                  <a:gd name="T70" fmla="*/ 13 w 51"/>
                  <a:gd name="T71" fmla="*/ 35 h 112"/>
                  <a:gd name="T72" fmla="*/ 11 w 51"/>
                  <a:gd name="T73" fmla="*/ 39 h 112"/>
                  <a:gd name="T74" fmla="*/ 9 w 51"/>
                  <a:gd name="T75" fmla="*/ 42 h 112"/>
                  <a:gd name="T76" fmla="*/ 7 w 51"/>
                  <a:gd name="T77" fmla="*/ 46 h 112"/>
                  <a:gd name="T78" fmla="*/ 3 w 51"/>
                  <a:gd name="T79" fmla="*/ 50 h 112"/>
                  <a:gd name="T80" fmla="*/ 0 w 51"/>
                  <a:gd name="T81" fmla="*/ 50 h 112"/>
                  <a:gd name="T82" fmla="*/ 0 w 51"/>
                  <a:gd name="T83" fmla="*/ 54 h 112"/>
                  <a:gd name="T84" fmla="*/ 0 w 51"/>
                  <a:gd name="T85" fmla="*/ 62 h 112"/>
                  <a:gd name="T86" fmla="*/ 1 w 51"/>
                  <a:gd name="T87" fmla="*/ 67 h 112"/>
                  <a:gd name="T88" fmla="*/ 3 w 51"/>
                  <a:gd name="T89" fmla="*/ 67 h 112"/>
                  <a:gd name="T90" fmla="*/ 7 w 51"/>
                  <a:gd name="T91" fmla="*/ 69 h 112"/>
                  <a:gd name="T92" fmla="*/ 9 w 51"/>
                  <a:gd name="T93" fmla="*/ 75 h 112"/>
                  <a:gd name="T94" fmla="*/ 9 w 51"/>
                  <a:gd name="T95" fmla="*/ 81 h 112"/>
                  <a:gd name="T96" fmla="*/ 17 w 51"/>
                  <a:gd name="T97" fmla="*/ 83 h 112"/>
                  <a:gd name="T98" fmla="*/ 21 w 51"/>
                  <a:gd name="T99" fmla="*/ 112 h 112"/>
                  <a:gd name="T100" fmla="*/ 26 w 51"/>
                  <a:gd name="T101" fmla="*/ 110 h 112"/>
                  <a:gd name="T102" fmla="*/ 28 w 51"/>
                  <a:gd name="T103" fmla="*/ 106 h 112"/>
                  <a:gd name="T104" fmla="*/ 30 w 51"/>
                  <a:gd name="T105" fmla="*/ 102 h 112"/>
                  <a:gd name="T106" fmla="*/ 30 w 51"/>
                  <a:gd name="T107" fmla="*/ 98 h 112"/>
                  <a:gd name="T108" fmla="*/ 30 w 51"/>
                  <a:gd name="T109" fmla="*/ 92 h 112"/>
                  <a:gd name="T110" fmla="*/ 30 w 51"/>
                  <a:gd name="T111" fmla="*/ 89 h 112"/>
                  <a:gd name="T112" fmla="*/ 32 w 51"/>
                  <a:gd name="T113" fmla="*/ 87 h 112"/>
                  <a:gd name="T114" fmla="*/ 36 w 51"/>
                  <a:gd name="T115" fmla="*/ 85 h 112"/>
                  <a:gd name="T116" fmla="*/ 40 w 51"/>
                  <a:gd name="T117" fmla="*/ 83 h 112"/>
                  <a:gd name="T118" fmla="*/ 44 w 51"/>
                  <a:gd name="T119" fmla="*/ 79 h 112"/>
                  <a:gd name="T120" fmla="*/ 48 w 51"/>
                  <a:gd name="T121" fmla="*/ 75 h 112"/>
                  <a:gd name="T122" fmla="*/ 46 w 51"/>
                  <a:gd name="T123" fmla="*/ 71 h 112"/>
                  <a:gd name="T124" fmla="*/ 49 w 51"/>
                  <a:gd name="T125" fmla="*/ 6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112"/>
                  <a:gd name="T191" fmla="*/ 51 w 51"/>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112">
                    <a:moveTo>
                      <a:pt x="49" y="66"/>
                    </a:moveTo>
                    <a:lnTo>
                      <a:pt x="49" y="64"/>
                    </a:lnTo>
                    <a:lnTo>
                      <a:pt x="48" y="64"/>
                    </a:lnTo>
                    <a:lnTo>
                      <a:pt x="46" y="66"/>
                    </a:lnTo>
                    <a:lnTo>
                      <a:pt x="42" y="62"/>
                    </a:lnTo>
                    <a:lnTo>
                      <a:pt x="40" y="60"/>
                    </a:lnTo>
                    <a:lnTo>
                      <a:pt x="38" y="56"/>
                    </a:lnTo>
                    <a:lnTo>
                      <a:pt x="38" y="52"/>
                    </a:lnTo>
                    <a:lnTo>
                      <a:pt x="40" y="50"/>
                    </a:lnTo>
                    <a:lnTo>
                      <a:pt x="44" y="48"/>
                    </a:lnTo>
                    <a:lnTo>
                      <a:pt x="46" y="39"/>
                    </a:lnTo>
                    <a:lnTo>
                      <a:pt x="48" y="29"/>
                    </a:lnTo>
                    <a:lnTo>
                      <a:pt x="44" y="29"/>
                    </a:lnTo>
                    <a:lnTo>
                      <a:pt x="42" y="29"/>
                    </a:lnTo>
                    <a:lnTo>
                      <a:pt x="42" y="25"/>
                    </a:lnTo>
                    <a:lnTo>
                      <a:pt x="42" y="21"/>
                    </a:lnTo>
                    <a:lnTo>
                      <a:pt x="46" y="14"/>
                    </a:lnTo>
                    <a:lnTo>
                      <a:pt x="51" y="6"/>
                    </a:lnTo>
                    <a:lnTo>
                      <a:pt x="48" y="6"/>
                    </a:lnTo>
                    <a:lnTo>
                      <a:pt x="44" y="8"/>
                    </a:lnTo>
                    <a:lnTo>
                      <a:pt x="40" y="8"/>
                    </a:lnTo>
                    <a:lnTo>
                      <a:pt x="40" y="6"/>
                    </a:lnTo>
                    <a:lnTo>
                      <a:pt x="40" y="2"/>
                    </a:lnTo>
                    <a:lnTo>
                      <a:pt x="36" y="0"/>
                    </a:lnTo>
                    <a:lnTo>
                      <a:pt x="34" y="0"/>
                    </a:lnTo>
                    <a:lnTo>
                      <a:pt x="26" y="2"/>
                    </a:lnTo>
                    <a:lnTo>
                      <a:pt x="21" y="6"/>
                    </a:lnTo>
                    <a:lnTo>
                      <a:pt x="13" y="6"/>
                    </a:lnTo>
                    <a:lnTo>
                      <a:pt x="7" y="4"/>
                    </a:lnTo>
                    <a:lnTo>
                      <a:pt x="7" y="10"/>
                    </a:lnTo>
                    <a:lnTo>
                      <a:pt x="9" y="16"/>
                    </a:lnTo>
                    <a:lnTo>
                      <a:pt x="11" y="18"/>
                    </a:lnTo>
                    <a:lnTo>
                      <a:pt x="9" y="23"/>
                    </a:lnTo>
                    <a:lnTo>
                      <a:pt x="11" y="29"/>
                    </a:lnTo>
                    <a:lnTo>
                      <a:pt x="13" y="35"/>
                    </a:lnTo>
                    <a:lnTo>
                      <a:pt x="11" y="39"/>
                    </a:lnTo>
                    <a:lnTo>
                      <a:pt x="9" y="42"/>
                    </a:lnTo>
                    <a:lnTo>
                      <a:pt x="7" y="46"/>
                    </a:lnTo>
                    <a:lnTo>
                      <a:pt x="3" y="50"/>
                    </a:lnTo>
                    <a:lnTo>
                      <a:pt x="0" y="50"/>
                    </a:lnTo>
                    <a:lnTo>
                      <a:pt x="0" y="54"/>
                    </a:lnTo>
                    <a:lnTo>
                      <a:pt x="0" y="62"/>
                    </a:lnTo>
                    <a:lnTo>
                      <a:pt x="1" y="67"/>
                    </a:lnTo>
                    <a:lnTo>
                      <a:pt x="3" y="67"/>
                    </a:lnTo>
                    <a:lnTo>
                      <a:pt x="7" y="69"/>
                    </a:lnTo>
                    <a:lnTo>
                      <a:pt x="9" y="75"/>
                    </a:lnTo>
                    <a:lnTo>
                      <a:pt x="9" y="81"/>
                    </a:lnTo>
                    <a:lnTo>
                      <a:pt x="17" y="83"/>
                    </a:lnTo>
                    <a:lnTo>
                      <a:pt x="21" y="112"/>
                    </a:lnTo>
                    <a:lnTo>
                      <a:pt x="26" y="110"/>
                    </a:lnTo>
                    <a:lnTo>
                      <a:pt x="28" y="106"/>
                    </a:lnTo>
                    <a:lnTo>
                      <a:pt x="30" y="102"/>
                    </a:lnTo>
                    <a:lnTo>
                      <a:pt x="30" y="98"/>
                    </a:lnTo>
                    <a:lnTo>
                      <a:pt x="30" y="92"/>
                    </a:lnTo>
                    <a:lnTo>
                      <a:pt x="30" y="89"/>
                    </a:lnTo>
                    <a:lnTo>
                      <a:pt x="32" y="87"/>
                    </a:lnTo>
                    <a:lnTo>
                      <a:pt x="36" y="85"/>
                    </a:lnTo>
                    <a:lnTo>
                      <a:pt x="40" y="83"/>
                    </a:lnTo>
                    <a:lnTo>
                      <a:pt x="44" y="79"/>
                    </a:lnTo>
                    <a:lnTo>
                      <a:pt x="48" y="75"/>
                    </a:lnTo>
                    <a:lnTo>
                      <a:pt x="46" y="71"/>
                    </a:lnTo>
                    <a:lnTo>
                      <a:pt x="49" y="66"/>
                    </a:lnTo>
                    <a:close/>
                  </a:path>
                </a:pathLst>
              </a:custGeom>
              <a:solidFill>
                <a:srgbClr val="C0C0C0"/>
              </a:solidFill>
              <a:ln w="4826">
                <a:solidFill>
                  <a:srgbClr val="B9B9B9"/>
                </a:solidFill>
                <a:round/>
                <a:headEnd/>
                <a:tailEnd/>
              </a:ln>
            </p:spPr>
            <p:txBody>
              <a:bodyPr/>
              <a:lstStyle/>
              <a:p>
                <a:endParaRPr lang="nb-NO"/>
              </a:p>
            </p:txBody>
          </p:sp>
          <p:sp>
            <p:nvSpPr>
              <p:cNvPr id="9345" name="Freeform 1058"/>
              <p:cNvSpPr>
                <a:spLocks/>
              </p:cNvSpPr>
              <p:nvPr/>
            </p:nvSpPr>
            <p:spPr bwMode="gray">
              <a:xfrm>
                <a:off x="1962" y="2639"/>
                <a:ext cx="5" cy="10"/>
              </a:xfrm>
              <a:custGeom>
                <a:avLst/>
                <a:gdLst>
                  <a:gd name="T0" fmla="*/ 0 w 5"/>
                  <a:gd name="T1" fmla="*/ 0 h 10"/>
                  <a:gd name="T2" fmla="*/ 0 w 5"/>
                  <a:gd name="T3" fmla="*/ 6 h 10"/>
                  <a:gd name="T4" fmla="*/ 2 w 5"/>
                  <a:gd name="T5" fmla="*/ 10 h 10"/>
                  <a:gd name="T6" fmla="*/ 3 w 5"/>
                  <a:gd name="T7" fmla="*/ 10 h 10"/>
                  <a:gd name="T8" fmla="*/ 5 w 5"/>
                  <a:gd name="T9" fmla="*/ 8 h 10"/>
                  <a:gd name="T10" fmla="*/ 5 w 5"/>
                  <a:gd name="T11" fmla="*/ 4 h 10"/>
                  <a:gd name="T12" fmla="*/ 5 w 5"/>
                  <a:gd name="T13" fmla="*/ 0 h 10"/>
                  <a:gd name="T14" fmla="*/ 2 w 5"/>
                  <a:gd name="T15" fmla="*/ 0 h 10"/>
                  <a:gd name="T16" fmla="*/ 0 w 5"/>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0"/>
                  <a:gd name="T29" fmla="*/ 5 w 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0">
                    <a:moveTo>
                      <a:pt x="0" y="0"/>
                    </a:moveTo>
                    <a:lnTo>
                      <a:pt x="0" y="6"/>
                    </a:lnTo>
                    <a:lnTo>
                      <a:pt x="2" y="10"/>
                    </a:lnTo>
                    <a:lnTo>
                      <a:pt x="3" y="10"/>
                    </a:lnTo>
                    <a:lnTo>
                      <a:pt x="5" y="8"/>
                    </a:lnTo>
                    <a:lnTo>
                      <a:pt x="5" y="4"/>
                    </a:lnTo>
                    <a:lnTo>
                      <a:pt x="5" y="0"/>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346" name="Freeform 1059"/>
              <p:cNvSpPr>
                <a:spLocks/>
              </p:cNvSpPr>
              <p:nvPr/>
            </p:nvSpPr>
            <p:spPr bwMode="gray">
              <a:xfrm>
                <a:off x="2724" y="2624"/>
                <a:ext cx="26" cy="96"/>
              </a:xfrm>
              <a:custGeom>
                <a:avLst/>
                <a:gdLst>
                  <a:gd name="T0" fmla="*/ 24 w 26"/>
                  <a:gd name="T1" fmla="*/ 86 h 96"/>
                  <a:gd name="T2" fmla="*/ 24 w 26"/>
                  <a:gd name="T3" fmla="*/ 86 h 96"/>
                  <a:gd name="T4" fmla="*/ 24 w 26"/>
                  <a:gd name="T5" fmla="*/ 82 h 96"/>
                  <a:gd name="T6" fmla="*/ 23 w 26"/>
                  <a:gd name="T7" fmla="*/ 81 h 96"/>
                  <a:gd name="T8" fmla="*/ 23 w 26"/>
                  <a:gd name="T9" fmla="*/ 81 h 96"/>
                  <a:gd name="T10" fmla="*/ 23 w 26"/>
                  <a:gd name="T11" fmla="*/ 77 h 96"/>
                  <a:gd name="T12" fmla="*/ 21 w 26"/>
                  <a:gd name="T13" fmla="*/ 71 h 96"/>
                  <a:gd name="T14" fmla="*/ 21 w 26"/>
                  <a:gd name="T15" fmla="*/ 67 h 96"/>
                  <a:gd name="T16" fmla="*/ 23 w 26"/>
                  <a:gd name="T17" fmla="*/ 63 h 96"/>
                  <a:gd name="T18" fmla="*/ 23 w 26"/>
                  <a:gd name="T19" fmla="*/ 57 h 96"/>
                  <a:gd name="T20" fmla="*/ 23 w 26"/>
                  <a:gd name="T21" fmla="*/ 52 h 96"/>
                  <a:gd name="T22" fmla="*/ 23 w 26"/>
                  <a:gd name="T23" fmla="*/ 48 h 96"/>
                  <a:gd name="T24" fmla="*/ 23 w 26"/>
                  <a:gd name="T25" fmla="*/ 40 h 96"/>
                  <a:gd name="T26" fmla="*/ 23 w 26"/>
                  <a:gd name="T27" fmla="*/ 34 h 96"/>
                  <a:gd name="T28" fmla="*/ 23 w 26"/>
                  <a:gd name="T29" fmla="*/ 33 h 96"/>
                  <a:gd name="T30" fmla="*/ 23 w 26"/>
                  <a:gd name="T31" fmla="*/ 31 h 96"/>
                  <a:gd name="T32" fmla="*/ 21 w 26"/>
                  <a:gd name="T33" fmla="*/ 25 h 96"/>
                  <a:gd name="T34" fmla="*/ 23 w 26"/>
                  <a:gd name="T35" fmla="*/ 19 h 96"/>
                  <a:gd name="T36" fmla="*/ 21 w 26"/>
                  <a:gd name="T37" fmla="*/ 17 h 96"/>
                  <a:gd name="T38" fmla="*/ 11 w 26"/>
                  <a:gd name="T39" fmla="*/ 13 h 96"/>
                  <a:gd name="T40" fmla="*/ 13 w 26"/>
                  <a:gd name="T41" fmla="*/ 2 h 96"/>
                  <a:gd name="T42" fmla="*/ 11 w 26"/>
                  <a:gd name="T43" fmla="*/ 2 h 96"/>
                  <a:gd name="T44" fmla="*/ 7 w 26"/>
                  <a:gd name="T45" fmla="*/ 0 h 96"/>
                  <a:gd name="T46" fmla="*/ 3 w 26"/>
                  <a:gd name="T47" fmla="*/ 0 h 96"/>
                  <a:gd name="T48" fmla="*/ 1 w 26"/>
                  <a:gd name="T49" fmla="*/ 0 h 96"/>
                  <a:gd name="T50" fmla="*/ 0 w 26"/>
                  <a:gd name="T51" fmla="*/ 6 h 96"/>
                  <a:gd name="T52" fmla="*/ 1 w 26"/>
                  <a:gd name="T53" fmla="*/ 11 h 96"/>
                  <a:gd name="T54" fmla="*/ 3 w 26"/>
                  <a:gd name="T55" fmla="*/ 13 h 96"/>
                  <a:gd name="T56" fmla="*/ 5 w 26"/>
                  <a:gd name="T57" fmla="*/ 19 h 96"/>
                  <a:gd name="T58" fmla="*/ 5 w 26"/>
                  <a:gd name="T59" fmla="*/ 25 h 96"/>
                  <a:gd name="T60" fmla="*/ 5 w 26"/>
                  <a:gd name="T61" fmla="*/ 31 h 96"/>
                  <a:gd name="T62" fmla="*/ 5 w 26"/>
                  <a:gd name="T63" fmla="*/ 34 h 96"/>
                  <a:gd name="T64" fmla="*/ 7 w 26"/>
                  <a:gd name="T65" fmla="*/ 36 h 96"/>
                  <a:gd name="T66" fmla="*/ 3 w 26"/>
                  <a:gd name="T67" fmla="*/ 40 h 96"/>
                  <a:gd name="T68" fmla="*/ 5 w 26"/>
                  <a:gd name="T69" fmla="*/ 48 h 96"/>
                  <a:gd name="T70" fmla="*/ 9 w 26"/>
                  <a:gd name="T71" fmla="*/ 52 h 96"/>
                  <a:gd name="T72" fmla="*/ 9 w 26"/>
                  <a:gd name="T73" fmla="*/ 56 h 96"/>
                  <a:gd name="T74" fmla="*/ 9 w 26"/>
                  <a:gd name="T75" fmla="*/ 63 h 96"/>
                  <a:gd name="T76" fmla="*/ 7 w 26"/>
                  <a:gd name="T77" fmla="*/ 69 h 96"/>
                  <a:gd name="T78" fmla="*/ 7 w 26"/>
                  <a:gd name="T79" fmla="*/ 71 h 96"/>
                  <a:gd name="T80" fmla="*/ 7 w 26"/>
                  <a:gd name="T81" fmla="*/ 75 h 96"/>
                  <a:gd name="T82" fmla="*/ 7 w 26"/>
                  <a:gd name="T83" fmla="*/ 77 h 96"/>
                  <a:gd name="T84" fmla="*/ 7 w 26"/>
                  <a:gd name="T85" fmla="*/ 79 h 96"/>
                  <a:gd name="T86" fmla="*/ 13 w 26"/>
                  <a:gd name="T87" fmla="*/ 84 h 96"/>
                  <a:gd name="T88" fmla="*/ 15 w 26"/>
                  <a:gd name="T89" fmla="*/ 90 h 96"/>
                  <a:gd name="T90" fmla="*/ 17 w 26"/>
                  <a:gd name="T91" fmla="*/ 92 h 96"/>
                  <a:gd name="T92" fmla="*/ 15 w 26"/>
                  <a:gd name="T93" fmla="*/ 96 h 96"/>
                  <a:gd name="T94" fmla="*/ 15 w 26"/>
                  <a:gd name="T95" fmla="*/ 96 h 96"/>
                  <a:gd name="T96" fmla="*/ 19 w 26"/>
                  <a:gd name="T97" fmla="*/ 96 h 96"/>
                  <a:gd name="T98" fmla="*/ 23 w 26"/>
                  <a:gd name="T99" fmla="*/ 92 h 96"/>
                  <a:gd name="T100" fmla="*/ 26 w 26"/>
                  <a:gd name="T101" fmla="*/ 86 h 96"/>
                  <a:gd name="T102" fmla="*/ 24 w 26"/>
                  <a:gd name="T103" fmla="*/ 86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96"/>
                  <a:gd name="T158" fmla="*/ 26 w 26"/>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96">
                    <a:moveTo>
                      <a:pt x="24" y="86"/>
                    </a:moveTo>
                    <a:lnTo>
                      <a:pt x="24" y="86"/>
                    </a:lnTo>
                    <a:lnTo>
                      <a:pt x="24" y="82"/>
                    </a:lnTo>
                    <a:lnTo>
                      <a:pt x="23" y="81"/>
                    </a:lnTo>
                    <a:lnTo>
                      <a:pt x="23" y="77"/>
                    </a:lnTo>
                    <a:lnTo>
                      <a:pt x="21" y="71"/>
                    </a:lnTo>
                    <a:lnTo>
                      <a:pt x="21" y="67"/>
                    </a:lnTo>
                    <a:lnTo>
                      <a:pt x="23" y="63"/>
                    </a:lnTo>
                    <a:lnTo>
                      <a:pt x="23" y="57"/>
                    </a:lnTo>
                    <a:lnTo>
                      <a:pt x="23" y="52"/>
                    </a:lnTo>
                    <a:lnTo>
                      <a:pt x="23" y="48"/>
                    </a:lnTo>
                    <a:lnTo>
                      <a:pt x="23" y="40"/>
                    </a:lnTo>
                    <a:lnTo>
                      <a:pt x="23" y="34"/>
                    </a:lnTo>
                    <a:lnTo>
                      <a:pt x="23" y="33"/>
                    </a:lnTo>
                    <a:lnTo>
                      <a:pt x="23" y="31"/>
                    </a:lnTo>
                    <a:lnTo>
                      <a:pt x="21" y="25"/>
                    </a:lnTo>
                    <a:lnTo>
                      <a:pt x="23" y="19"/>
                    </a:lnTo>
                    <a:lnTo>
                      <a:pt x="21" y="17"/>
                    </a:lnTo>
                    <a:lnTo>
                      <a:pt x="11" y="13"/>
                    </a:lnTo>
                    <a:lnTo>
                      <a:pt x="13" y="2"/>
                    </a:lnTo>
                    <a:lnTo>
                      <a:pt x="11" y="2"/>
                    </a:lnTo>
                    <a:lnTo>
                      <a:pt x="7" y="0"/>
                    </a:lnTo>
                    <a:lnTo>
                      <a:pt x="3" y="0"/>
                    </a:lnTo>
                    <a:lnTo>
                      <a:pt x="1" y="0"/>
                    </a:lnTo>
                    <a:lnTo>
                      <a:pt x="0" y="6"/>
                    </a:lnTo>
                    <a:lnTo>
                      <a:pt x="1" y="11"/>
                    </a:lnTo>
                    <a:lnTo>
                      <a:pt x="3" y="13"/>
                    </a:lnTo>
                    <a:lnTo>
                      <a:pt x="5" y="19"/>
                    </a:lnTo>
                    <a:lnTo>
                      <a:pt x="5" y="25"/>
                    </a:lnTo>
                    <a:lnTo>
                      <a:pt x="5" y="31"/>
                    </a:lnTo>
                    <a:lnTo>
                      <a:pt x="5" y="34"/>
                    </a:lnTo>
                    <a:lnTo>
                      <a:pt x="7" y="36"/>
                    </a:lnTo>
                    <a:lnTo>
                      <a:pt x="3" y="40"/>
                    </a:lnTo>
                    <a:lnTo>
                      <a:pt x="5" y="48"/>
                    </a:lnTo>
                    <a:lnTo>
                      <a:pt x="9" y="52"/>
                    </a:lnTo>
                    <a:lnTo>
                      <a:pt x="9" y="56"/>
                    </a:lnTo>
                    <a:lnTo>
                      <a:pt x="9" y="63"/>
                    </a:lnTo>
                    <a:lnTo>
                      <a:pt x="7" y="69"/>
                    </a:lnTo>
                    <a:lnTo>
                      <a:pt x="7" y="71"/>
                    </a:lnTo>
                    <a:lnTo>
                      <a:pt x="7" y="75"/>
                    </a:lnTo>
                    <a:lnTo>
                      <a:pt x="7" y="77"/>
                    </a:lnTo>
                    <a:lnTo>
                      <a:pt x="7" y="79"/>
                    </a:lnTo>
                    <a:lnTo>
                      <a:pt x="13" y="84"/>
                    </a:lnTo>
                    <a:lnTo>
                      <a:pt x="15" y="90"/>
                    </a:lnTo>
                    <a:lnTo>
                      <a:pt x="17" y="92"/>
                    </a:lnTo>
                    <a:lnTo>
                      <a:pt x="15" y="96"/>
                    </a:lnTo>
                    <a:lnTo>
                      <a:pt x="19" y="96"/>
                    </a:lnTo>
                    <a:lnTo>
                      <a:pt x="23" y="92"/>
                    </a:lnTo>
                    <a:lnTo>
                      <a:pt x="26" y="86"/>
                    </a:lnTo>
                    <a:lnTo>
                      <a:pt x="24" y="86"/>
                    </a:lnTo>
                    <a:close/>
                  </a:path>
                </a:pathLst>
              </a:custGeom>
              <a:solidFill>
                <a:srgbClr val="C0C0C0"/>
              </a:solidFill>
              <a:ln w="4826">
                <a:solidFill>
                  <a:srgbClr val="B9B9B9"/>
                </a:solidFill>
                <a:round/>
                <a:headEnd/>
                <a:tailEnd/>
              </a:ln>
            </p:spPr>
            <p:txBody>
              <a:bodyPr/>
              <a:lstStyle/>
              <a:p>
                <a:endParaRPr lang="nb-NO"/>
              </a:p>
            </p:txBody>
          </p:sp>
          <p:sp>
            <p:nvSpPr>
              <p:cNvPr id="9347" name="Freeform 1060"/>
              <p:cNvSpPr>
                <a:spLocks/>
              </p:cNvSpPr>
              <p:nvPr/>
            </p:nvSpPr>
            <p:spPr bwMode="gray">
              <a:xfrm>
                <a:off x="3946" y="2495"/>
                <a:ext cx="98" cy="231"/>
              </a:xfrm>
              <a:custGeom>
                <a:avLst/>
                <a:gdLst>
                  <a:gd name="T0" fmla="*/ 15 w 98"/>
                  <a:gd name="T1" fmla="*/ 146 h 231"/>
                  <a:gd name="T2" fmla="*/ 15 w 98"/>
                  <a:gd name="T3" fmla="*/ 148 h 231"/>
                  <a:gd name="T4" fmla="*/ 13 w 98"/>
                  <a:gd name="T5" fmla="*/ 156 h 231"/>
                  <a:gd name="T6" fmla="*/ 10 w 98"/>
                  <a:gd name="T7" fmla="*/ 171 h 231"/>
                  <a:gd name="T8" fmla="*/ 19 w 98"/>
                  <a:gd name="T9" fmla="*/ 194 h 231"/>
                  <a:gd name="T10" fmla="*/ 33 w 98"/>
                  <a:gd name="T11" fmla="*/ 217 h 231"/>
                  <a:gd name="T12" fmla="*/ 36 w 98"/>
                  <a:gd name="T13" fmla="*/ 221 h 231"/>
                  <a:gd name="T14" fmla="*/ 42 w 98"/>
                  <a:gd name="T15" fmla="*/ 231 h 231"/>
                  <a:gd name="T16" fmla="*/ 46 w 98"/>
                  <a:gd name="T17" fmla="*/ 227 h 231"/>
                  <a:gd name="T18" fmla="*/ 52 w 98"/>
                  <a:gd name="T19" fmla="*/ 221 h 231"/>
                  <a:gd name="T20" fmla="*/ 48 w 98"/>
                  <a:gd name="T21" fmla="*/ 210 h 231"/>
                  <a:gd name="T22" fmla="*/ 38 w 98"/>
                  <a:gd name="T23" fmla="*/ 202 h 231"/>
                  <a:gd name="T24" fmla="*/ 33 w 98"/>
                  <a:gd name="T25" fmla="*/ 192 h 231"/>
                  <a:gd name="T26" fmla="*/ 29 w 98"/>
                  <a:gd name="T27" fmla="*/ 185 h 231"/>
                  <a:gd name="T28" fmla="*/ 23 w 98"/>
                  <a:gd name="T29" fmla="*/ 179 h 231"/>
                  <a:gd name="T30" fmla="*/ 21 w 98"/>
                  <a:gd name="T31" fmla="*/ 173 h 231"/>
                  <a:gd name="T32" fmla="*/ 19 w 98"/>
                  <a:gd name="T33" fmla="*/ 162 h 231"/>
                  <a:gd name="T34" fmla="*/ 25 w 98"/>
                  <a:gd name="T35" fmla="*/ 139 h 231"/>
                  <a:gd name="T36" fmla="*/ 27 w 98"/>
                  <a:gd name="T37" fmla="*/ 114 h 231"/>
                  <a:gd name="T38" fmla="*/ 31 w 98"/>
                  <a:gd name="T39" fmla="*/ 110 h 231"/>
                  <a:gd name="T40" fmla="*/ 38 w 98"/>
                  <a:gd name="T41" fmla="*/ 110 h 231"/>
                  <a:gd name="T42" fmla="*/ 40 w 98"/>
                  <a:gd name="T43" fmla="*/ 115 h 231"/>
                  <a:gd name="T44" fmla="*/ 48 w 98"/>
                  <a:gd name="T45" fmla="*/ 119 h 231"/>
                  <a:gd name="T46" fmla="*/ 52 w 98"/>
                  <a:gd name="T47" fmla="*/ 119 h 231"/>
                  <a:gd name="T48" fmla="*/ 56 w 98"/>
                  <a:gd name="T49" fmla="*/ 125 h 231"/>
                  <a:gd name="T50" fmla="*/ 60 w 98"/>
                  <a:gd name="T51" fmla="*/ 131 h 231"/>
                  <a:gd name="T52" fmla="*/ 60 w 98"/>
                  <a:gd name="T53" fmla="*/ 133 h 231"/>
                  <a:gd name="T54" fmla="*/ 61 w 98"/>
                  <a:gd name="T55" fmla="*/ 123 h 231"/>
                  <a:gd name="T56" fmla="*/ 56 w 98"/>
                  <a:gd name="T57" fmla="*/ 106 h 231"/>
                  <a:gd name="T58" fmla="*/ 61 w 98"/>
                  <a:gd name="T59" fmla="*/ 96 h 231"/>
                  <a:gd name="T60" fmla="*/ 71 w 98"/>
                  <a:gd name="T61" fmla="*/ 94 h 231"/>
                  <a:gd name="T62" fmla="*/ 83 w 98"/>
                  <a:gd name="T63" fmla="*/ 91 h 231"/>
                  <a:gd name="T64" fmla="*/ 92 w 98"/>
                  <a:gd name="T65" fmla="*/ 87 h 231"/>
                  <a:gd name="T66" fmla="*/ 98 w 98"/>
                  <a:gd name="T67" fmla="*/ 79 h 231"/>
                  <a:gd name="T68" fmla="*/ 96 w 98"/>
                  <a:gd name="T69" fmla="*/ 69 h 231"/>
                  <a:gd name="T70" fmla="*/ 92 w 98"/>
                  <a:gd name="T71" fmla="*/ 62 h 231"/>
                  <a:gd name="T72" fmla="*/ 86 w 98"/>
                  <a:gd name="T73" fmla="*/ 54 h 231"/>
                  <a:gd name="T74" fmla="*/ 84 w 98"/>
                  <a:gd name="T75" fmla="*/ 41 h 231"/>
                  <a:gd name="T76" fmla="*/ 77 w 98"/>
                  <a:gd name="T77" fmla="*/ 31 h 231"/>
                  <a:gd name="T78" fmla="*/ 69 w 98"/>
                  <a:gd name="T79" fmla="*/ 23 h 231"/>
                  <a:gd name="T80" fmla="*/ 60 w 98"/>
                  <a:gd name="T81" fmla="*/ 25 h 231"/>
                  <a:gd name="T82" fmla="*/ 54 w 98"/>
                  <a:gd name="T83" fmla="*/ 33 h 231"/>
                  <a:gd name="T84" fmla="*/ 48 w 98"/>
                  <a:gd name="T85" fmla="*/ 31 h 231"/>
                  <a:gd name="T86" fmla="*/ 38 w 98"/>
                  <a:gd name="T87" fmla="*/ 29 h 231"/>
                  <a:gd name="T88" fmla="*/ 36 w 98"/>
                  <a:gd name="T89" fmla="*/ 21 h 231"/>
                  <a:gd name="T90" fmla="*/ 42 w 98"/>
                  <a:gd name="T91" fmla="*/ 12 h 231"/>
                  <a:gd name="T92" fmla="*/ 36 w 98"/>
                  <a:gd name="T93" fmla="*/ 8 h 231"/>
                  <a:gd name="T94" fmla="*/ 33 w 98"/>
                  <a:gd name="T95" fmla="*/ 2 h 231"/>
                  <a:gd name="T96" fmla="*/ 23 w 98"/>
                  <a:gd name="T97" fmla="*/ 4 h 231"/>
                  <a:gd name="T98" fmla="*/ 17 w 98"/>
                  <a:gd name="T99" fmla="*/ 0 h 231"/>
                  <a:gd name="T100" fmla="*/ 15 w 98"/>
                  <a:gd name="T101" fmla="*/ 10 h 231"/>
                  <a:gd name="T102" fmla="*/ 8 w 98"/>
                  <a:gd name="T103" fmla="*/ 16 h 231"/>
                  <a:gd name="T104" fmla="*/ 2 w 98"/>
                  <a:gd name="T105" fmla="*/ 21 h 231"/>
                  <a:gd name="T106" fmla="*/ 2 w 98"/>
                  <a:gd name="T107" fmla="*/ 35 h 231"/>
                  <a:gd name="T108" fmla="*/ 2 w 98"/>
                  <a:gd name="T109" fmla="*/ 54 h 231"/>
                  <a:gd name="T110" fmla="*/ 13 w 98"/>
                  <a:gd name="T111" fmla="*/ 66 h 231"/>
                  <a:gd name="T112" fmla="*/ 8 w 98"/>
                  <a:gd name="T113" fmla="*/ 75 h 231"/>
                  <a:gd name="T114" fmla="*/ 13 w 98"/>
                  <a:gd name="T115" fmla="*/ 98 h 231"/>
                  <a:gd name="T116" fmla="*/ 23 w 98"/>
                  <a:gd name="T117" fmla="*/ 115 h 231"/>
                  <a:gd name="T118" fmla="*/ 21 w 98"/>
                  <a:gd name="T119" fmla="*/ 129 h 231"/>
                  <a:gd name="T120" fmla="*/ 17 w 98"/>
                  <a:gd name="T121" fmla="*/ 142 h 2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231"/>
                  <a:gd name="T185" fmla="*/ 98 w 98"/>
                  <a:gd name="T186" fmla="*/ 231 h 2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231">
                    <a:moveTo>
                      <a:pt x="15" y="142"/>
                    </a:moveTo>
                    <a:lnTo>
                      <a:pt x="15" y="146"/>
                    </a:lnTo>
                    <a:lnTo>
                      <a:pt x="15" y="148"/>
                    </a:lnTo>
                    <a:lnTo>
                      <a:pt x="13" y="148"/>
                    </a:lnTo>
                    <a:lnTo>
                      <a:pt x="13" y="156"/>
                    </a:lnTo>
                    <a:lnTo>
                      <a:pt x="13" y="165"/>
                    </a:lnTo>
                    <a:lnTo>
                      <a:pt x="10" y="171"/>
                    </a:lnTo>
                    <a:lnTo>
                      <a:pt x="8" y="179"/>
                    </a:lnTo>
                    <a:lnTo>
                      <a:pt x="19" y="194"/>
                    </a:lnTo>
                    <a:lnTo>
                      <a:pt x="31" y="211"/>
                    </a:lnTo>
                    <a:lnTo>
                      <a:pt x="33" y="217"/>
                    </a:lnTo>
                    <a:lnTo>
                      <a:pt x="33" y="223"/>
                    </a:lnTo>
                    <a:lnTo>
                      <a:pt x="36" y="221"/>
                    </a:lnTo>
                    <a:lnTo>
                      <a:pt x="42" y="225"/>
                    </a:lnTo>
                    <a:lnTo>
                      <a:pt x="42" y="231"/>
                    </a:lnTo>
                    <a:lnTo>
                      <a:pt x="46" y="231"/>
                    </a:lnTo>
                    <a:lnTo>
                      <a:pt x="46" y="227"/>
                    </a:lnTo>
                    <a:lnTo>
                      <a:pt x="50" y="229"/>
                    </a:lnTo>
                    <a:lnTo>
                      <a:pt x="52" y="221"/>
                    </a:lnTo>
                    <a:lnTo>
                      <a:pt x="52" y="217"/>
                    </a:lnTo>
                    <a:lnTo>
                      <a:pt x="48" y="210"/>
                    </a:lnTo>
                    <a:lnTo>
                      <a:pt x="44" y="204"/>
                    </a:lnTo>
                    <a:lnTo>
                      <a:pt x="38" y="202"/>
                    </a:lnTo>
                    <a:lnTo>
                      <a:pt x="35" y="200"/>
                    </a:lnTo>
                    <a:lnTo>
                      <a:pt x="33" y="192"/>
                    </a:lnTo>
                    <a:lnTo>
                      <a:pt x="31" y="185"/>
                    </a:lnTo>
                    <a:lnTo>
                      <a:pt x="29" y="185"/>
                    </a:lnTo>
                    <a:lnTo>
                      <a:pt x="25" y="185"/>
                    </a:lnTo>
                    <a:lnTo>
                      <a:pt x="23" y="179"/>
                    </a:lnTo>
                    <a:lnTo>
                      <a:pt x="21" y="173"/>
                    </a:lnTo>
                    <a:lnTo>
                      <a:pt x="19" y="173"/>
                    </a:lnTo>
                    <a:lnTo>
                      <a:pt x="19" y="162"/>
                    </a:lnTo>
                    <a:lnTo>
                      <a:pt x="23" y="150"/>
                    </a:lnTo>
                    <a:lnTo>
                      <a:pt x="25" y="139"/>
                    </a:lnTo>
                    <a:lnTo>
                      <a:pt x="29" y="129"/>
                    </a:lnTo>
                    <a:lnTo>
                      <a:pt x="27" y="114"/>
                    </a:lnTo>
                    <a:lnTo>
                      <a:pt x="27" y="110"/>
                    </a:lnTo>
                    <a:lnTo>
                      <a:pt x="31" y="110"/>
                    </a:lnTo>
                    <a:lnTo>
                      <a:pt x="36" y="108"/>
                    </a:lnTo>
                    <a:lnTo>
                      <a:pt x="38" y="110"/>
                    </a:lnTo>
                    <a:lnTo>
                      <a:pt x="40" y="110"/>
                    </a:lnTo>
                    <a:lnTo>
                      <a:pt x="40" y="115"/>
                    </a:lnTo>
                    <a:lnTo>
                      <a:pt x="42" y="119"/>
                    </a:lnTo>
                    <a:lnTo>
                      <a:pt x="48" y="119"/>
                    </a:lnTo>
                    <a:lnTo>
                      <a:pt x="52" y="117"/>
                    </a:lnTo>
                    <a:lnTo>
                      <a:pt x="52" y="119"/>
                    </a:lnTo>
                    <a:lnTo>
                      <a:pt x="52" y="123"/>
                    </a:lnTo>
                    <a:lnTo>
                      <a:pt x="56" y="125"/>
                    </a:lnTo>
                    <a:lnTo>
                      <a:pt x="60" y="127"/>
                    </a:lnTo>
                    <a:lnTo>
                      <a:pt x="60" y="131"/>
                    </a:lnTo>
                    <a:lnTo>
                      <a:pt x="60" y="133"/>
                    </a:lnTo>
                    <a:lnTo>
                      <a:pt x="61" y="133"/>
                    </a:lnTo>
                    <a:lnTo>
                      <a:pt x="61" y="123"/>
                    </a:lnTo>
                    <a:lnTo>
                      <a:pt x="58" y="115"/>
                    </a:lnTo>
                    <a:lnTo>
                      <a:pt x="56" y="106"/>
                    </a:lnTo>
                    <a:lnTo>
                      <a:pt x="58" y="98"/>
                    </a:lnTo>
                    <a:lnTo>
                      <a:pt x="61" y="96"/>
                    </a:lnTo>
                    <a:lnTo>
                      <a:pt x="67" y="94"/>
                    </a:lnTo>
                    <a:lnTo>
                      <a:pt x="71" y="94"/>
                    </a:lnTo>
                    <a:lnTo>
                      <a:pt x="75" y="94"/>
                    </a:lnTo>
                    <a:lnTo>
                      <a:pt x="83" y="91"/>
                    </a:lnTo>
                    <a:lnTo>
                      <a:pt x="84" y="87"/>
                    </a:lnTo>
                    <a:lnTo>
                      <a:pt x="92" y="87"/>
                    </a:lnTo>
                    <a:lnTo>
                      <a:pt x="96" y="85"/>
                    </a:lnTo>
                    <a:lnTo>
                      <a:pt x="98" y="79"/>
                    </a:lnTo>
                    <a:lnTo>
                      <a:pt x="98" y="77"/>
                    </a:lnTo>
                    <a:lnTo>
                      <a:pt x="96" y="69"/>
                    </a:lnTo>
                    <a:lnTo>
                      <a:pt x="94" y="66"/>
                    </a:lnTo>
                    <a:lnTo>
                      <a:pt x="92" y="62"/>
                    </a:lnTo>
                    <a:lnTo>
                      <a:pt x="88" y="58"/>
                    </a:lnTo>
                    <a:lnTo>
                      <a:pt x="86" y="54"/>
                    </a:lnTo>
                    <a:lnTo>
                      <a:pt x="84" y="46"/>
                    </a:lnTo>
                    <a:lnTo>
                      <a:pt x="84" y="41"/>
                    </a:lnTo>
                    <a:lnTo>
                      <a:pt x="81" y="31"/>
                    </a:lnTo>
                    <a:lnTo>
                      <a:pt x="77" y="31"/>
                    </a:lnTo>
                    <a:lnTo>
                      <a:pt x="71" y="29"/>
                    </a:lnTo>
                    <a:lnTo>
                      <a:pt x="69" y="23"/>
                    </a:lnTo>
                    <a:lnTo>
                      <a:pt x="63" y="23"/>
                    </a:lnTo>
                    <a:lnTo>
                      <a:pt x="60" y="25"/>
                    </a:lnTo>
                    <a:lnTo>
                      <a:pt x="56" y="27"/>
                    </a:lnTo>
                    <a:lnTo>
                      <a:pt x="54" y="33"/>
                    </a:lnTo>
                    <a:lnTo>
                      <a:pt x="50" y="33"/>
                    </a:lnTo>
                    <a:lnTo>
                      <a:pt x="48" y="31"/>
                    </a:lnTo>
                    <a:lnTo>
                      <a:pt x="44" y="29"/>
                    </a:lnTo>
                    <a:lnTo>
                      <a:pt x="38" y="29"/>
                    </a:lnTo>
                    <a:lnTo>
                      <a:pt x="38" y="23"/>
                    </a:lnTo>
                    <a:lnTo>
                      <a:pt x="36" y="21"/>
                    </a:lnTo>
                    <a:lnTo>
                      <a:pt x="36" y="18"/>
                    </a:lnTo>
                    <a:lnTo>
                      <a:pt x="42" y="12"/>
                    </a:lnTo>
                    <a:lnTo>
                      <a:pt x="40" y="6"/>
                    </a:lnTo>
                    <a:lnTo>
                      <a:pt x="36" y="8"/>
                    </a:lnTo>
                    <a:lnTo>
                      <a:pt x="33" y="6"/>
                    </a:lnTo>
                    <a:lnTo>
                      <a:pt x="33" y="2"/>
                    </a:lnTo>
                    <a:lnTo>
                      <a:pt x="33" y="4"/>
                    </a:lnTo>
                    <a:lnTo>
                      <a:pt x="23" y="4"/>
                    </a:lnTo>
                    <a:lnTo>
                      <a:pt x="19" y="0"/>
                    </a:lnTo>
                    <a:lnTo>
                      <a:pt x="17" y="0"/>
                    </a:lnTo>
                    <a:lnTo>
                      <a:pt x="15" y="6"/>
                    </a:lnTo>
                    <a:lnTo>
                      <a:pt x="15" y="10"/>
                    </a:lnTo>
                    <a:lnTo>
                      <a:pt x="12" y="12"/>
                    </a:lnTo>
                    <a:lnTo>
                      <a:pt x="8" y="16"/>
                    </a:lnTo>
                    <a:lnTo>
                      <a:pt x="2" y="18"/>
                    </a:lnTo>
                    <a:lnTo>
                      <a:pt x="2" y="21"/>
                    </a:lnTo>
                    <a:lnTo>
                      <a:pt x="4" y="29"/>
                    </a:lnTo>
                    <a:lnTo>
                      <a:pt x="2" y="35"/>
                    </a:lnTo>
                    <a:lnTo>
                      <a:pt x="0" y="43"/>
                    </a:lnTo>
                    <a:lnTo>
                      <a:pt x="2" y="54"/>
                    </a:lnTo>
                    <a:lnTo>
                      <a:pt x="10" y="60"/>
                    </a:lnTo>
                    <a:lnTo>
                      <a:pt x="13" y="66"/>
                    </a:lnTo>
                    <a:lnTo>
                      <a:pt x="13" y="73"/>
                    </a:lnTo>
                    <a:lnTo>
                      <a:pt x="8" y="75"/>
                    </a:lnTo>
                    <a:lnTo>
                      <a:pt x="10" y="89"/>
                    </a:lnTo>
                    <a:lnTo>
                      <a:pt x="13" y="98"/>
                    </a:lnTo>
                    <a:lnTo>
                      <a:pt x="19" y="106"/>
                    </a:lnTo>
                    <a:lnTo>
                      <a:pt x="23" y="115"/>
                    </a:lnTo>
                    <a:lnTo>
                      <a:pt x="23" y="123"/>
                    </a:lnTo>
                    <a:lnTo>
                      <a:pt x="21" y="129"/>
                    </a:lnTo>
                    <a:lnTo>
                      <a:pt x="17" y="137"/>
                    </a:lnTo>
                    <a:lnTo>
                      <a:pt x="17" y="142"/>
                    </a:lnTo>
                    <a:lnTo>
                      <a:pt x="15" y="142"/>
                    </a:lnTo>
                    <a:close/>
                  </a:path>
                </a:pathLst>
              </a:custGeom>
              <a:solidFill>
                <a:srgbClr val="C0C0C0"/>
              </a:solidFill>
              <a:ln w="4826">
                <a:solidFill>
                  <a:srgbClr val="B9B9B9"/>
                </a:solidFill>
                <a:round/>
                <a:headEnd/>
                <a:tailEnd/>
              </a:ln>
            </p:spPr>
            <p:txBody>
              <a:bodyPr/>
              <a:lstStyle/>
              <a:p>
                <a:endParaRPr lang="nb-NO"/>
              </a:p>
            </p:txBody>
          </p:sp>
          <p:sp>
            <p:nvSpPr>
              <p:cNvPr id="9348" name="Freeform 1061"/>
              <p:cNvSpPr>
                <a:spLocks noEditPoints="1"/>
              </p:cNvSpPr>
              <p:nvPr/>
            </p:nvSpPr>
            <p:spPr bwMode="gray">
              <a:xfrm>
                <a:off x="3094" y="2835"/>
                <a:ext cx="134" cy="161"/>
              </a:xfrm>
              <a:custGeom>
                <a:avLst/>
                <a:gdLst>
                  <a:gd name="T0" fmla="*/ 109 w 134"/>
                  <a:gd name="T1" fmla="*/ 33 h 161"/>
                  <a:gd name="T2" fmla="*/ 104 w 134"/>
                  <a:gd name="T3" fmla="*/ 25 h 161"/>
                  <a:gd name="T4" fmla="*/ 59 w 134"/>
                  <a:gd name="T5" fmla="*/ 0 h 161"/>
                  <a:gd name="T6" fmla="*/ 54 w 134"/>
                  <a:gd name="T7" fmla="*/ 8 h 161"/>
                  <a:gd name="T8" fmla="*/ 61 w 134"/>
                  <a:gd name="T9" fmla="*/ 15 h 161"/>
                  <a:gd name="T10" fmla="*/ 59 w 134"/>
                  <a:gd name="T11" fmla="*/ 15 h 161"/>
                  <a:gd name="T12" fmla="*/ 54 w 134"/>
                  <a:gd name="T13" fmla="*/ 23 h 161"/>
                  <a:gd name="T14" fmla="*/ 52 w 134"/>
                  <a:gd name="T15" fmla="*/ 19 h 161"/>
                  <a:gd name="T16" fmla="*/ 40 w 134"/>
                  <a:gd name="T17" fmla="*/ 19 h 161"/>
                  <a:gd name="T18" fmla="*/ 36 w 134"/>
                  <a:gd name="T19" fmla="*/ 25 h 161"/>
                  <a:gd name="T20" fmla="*/ 27 w 134"/>
                  <a:gd name="T21" fmla="*/ 19 h 161"/>
                  <a:gd name="T22" fmla="*/ 29 w 134"/>
                  <a:gd name="T23" fmla="*/ 0 h 161"/>
                  <a:gd name="T24" fmla="*/ 19 w 134"/>
                  <a:gd name="T25" fmla="*/ 10 h 161"/>
                  <a:gd name="T26" fmla="*/ 19 w 134"/>
                  <a:gd name="T27" fmla="*/ 19 h 161"/>
                  <a:gd name="T28" fmla="*/ 23 w 134"/>
                  <a:gd name="T29" fmla="*/ 29 h 161"/>
                  <a:gd name="T30" fmla="*/ 21 w 134"/>
                  <a:gd name="T31" fmla="*/ 35 h 161"/>
                  <a:gd name="T32" fmla="*/ 15 w 134"/>
                  <a:gd name="T33" fmla="*/ 46 h 161"/>
                  <a:gd name="T34" fmla="*/ 4 w 134"/>
                  <a:gd name="T35" fmla="*/ 48 h 161"/>
                  <a:gd name="T36" fmla="*/ 0 w 134"/>
                  <a:gd name="T37" fmla="*/ 71 h 161"/>
                  <a:gd name="T38" fmla="*/ 13 w 134"/>
                  <a:gd name="T39" fmla="*/ 86 h 161"/>
                  <a:gd name="T40" fmla="*/ 25 w 134"/>
                  <a:gd name="T41" fmla="*/ 106 h 161"/>
                  <a:gd name="T42" fmla="*/ 31 w 134"/>
                  <a:gd name="T43" fmla="*/ 109 h 161"/>
                  <a:gd name="T44" fmla="*/ 36 w 134"/>
                  <a:gd name="T45" fmla="*/ 117 h 161"/>
                  <a:gd name="T46" fmla="*/ 54 w 134"/>
                  <a:gd name="T47" fmla="*/ 123 h 161"/>
                  <a:gd name="T48" fmla="*/ 59 w 134"/>
                  <a:gd name="T49" fmla="*/ 129 h 161"/>
                  <a:gd name="T50" fmla="*/ 61 w 134"/>
                  <a:gd name="T51" fmla="*/ 152 h 161"/>
                  <a:gd name="T52" fmla="*/ 59 w 134"/>
                  <a:gd name="T53" fmla="*/ 159 h 161"/>
                  <a:gd name="T54" fmla="*/ 73 w 134"/>
                  <a:gd name="T55" fmla="*/ 155 h 161"/>
                  <a:gd name="T56" fmla="*/ 81 w 134"/>
                  <a:gd name="T57" fmla="*/ 161 h 161"/>
                  <a:gd name="T58" fmla="*/ 94 w 134"/>
                  <a:gd name="T59" fmla="*/ 159 h 161"/>
                  <a:gd name="T60" fmla="*/ 104 w 134"/>
                  <a:gd name="T61" fmla="*/ 154 h 161"/>
                  <a:gd name="T62" fmla="*/ 111 w 134"/>
                  <a:gd name="T63" fmla="*/ 152 h 161"/>
                  <a:gd name="T64" fmla="*/ 125 w 134"/>
                  <a:gd name="T65" fmla="*/ 148 h 161"/>
                  <a:gd name="T66" fmla="*/ 134 w 134"/>
                  <a:gd name="T67" fmla="*/ 140 h 161"/>
                  <a:gd name="T68" fmla="*/ 121 w 134"/>
                  <a:gd name="T69" fmla="*/ 121 h 161"/>
                  <a:gd name="T70" fmla="*/ 123 w 134"/>
                  <a:gd name="T71" fmla="*/ 90 h 161"/>
                  <a:gd name="T72" fmla="*/ 113 w 134"/>
                  <a:gd name="T73" fmla="*/ 73 h 161"/>
                  <a:gd name="T74" fmla="*/ 123 w 134"/>
                  <a:gd name="T75" fmla="*/ 42 h 161"/>
                  <a:gd name="T76" fmla="*/ 44 w 134"/>
                  <a:gd name="T77" fmla="*/ 96 h 161"/>
                  <a:gd name="T78" fmla="*/ 44 w 134"/>
                  <a:gd name="T79" fmla="*/ 98 h 161"/>
                  <a:gd name="T80" fmla="*/ 42 w 134"/>
                  <a:gd name="T81" fmla="*/ 92 h 161"/>
                  <a:gd name="T82" fmla="*/ 121 w 134"/>
                  <a:gd name="T83" fmla="*/ 77 h 161"/>
                  <a:gd name="T84" fmla="*/ 67 w 134"/>
                  <a:gd name="T85" fmla="*/ 36 h 161"/>
                  <a:gd name="T86" fmla="*/ 67 w 134"/>
                  <a:gd name="T87" fmla="*/ 40 h 161"/>
                  <a:gd name="T88" fmla="*/ 63 w 134"/>
                  <a:gd name="T89" fmla="*/ 40 h 161"/>
                  <a:gd name="T90" fmla="*/ 46 w 134"/>
                  <a:gd name="T91" fmla="*/ 8 h 161"/>
                  <a:gd name="T92" fmla="*/ 52 w 134"/>
                  <a:gd name="T93" fmla="*/ 8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161"/>
                  <a:gd name="T143" fmla="*/ 134 w 134"/>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161">
                    <a:moveTo>
                      <a:pt x="123" y="42"/>
                    </a:moveTo>
                    <a:lnTo>
                      <a:pt x="109" y="35"/>
                    </a:lnTo>
                    <a:lnTo>
                      <a:pt x="109" y="33"/>
                    </a:lnTo>
                    <a:lnTo>
                      <a:pt x="105" y="33"/>
                    </a:lnTo>
                    <a:lnTo>
                      <a:pt x="104" y="29"/>
                    </a:lnTo>
                    <a:lnTo>
                      <a:pt x="104" y="25"/>
                    </a:lnTo>
                    <a:lnTo>
                      <a:pt x="102" y="21"/>
                    </a:lnTo>
                    <a:lnTo>
                      <a:pt x="102" y="19"/>
                    </a:lnTo>
                    <a:lnTo>
                      <a:pt x="59" y="0"/>
                    </a:lnTo>
                    <a:lnTo>
                      <a:pt x="59" y="6"/>
                    </a:lnTo>
                    <a:lnTo>
                      <a:pt x="56" y="6"/>
                    </a:lnTo>
                    <a:lnTo>
                      <a:pt x="54" y="8"/>
                    </a:lnTo>
                    <a:lnTo>
                      <a:pt x="57" y="12"/>
                    </a:lnTo>
                    <a:lnTo>
                      <a:pt x="61" y="13"/>
                    </a:lnTo>
                    <a:lnTo>
                      <a:pt x="61" y="15"/>
                    </a:lnTo>
                    <a:lnTo>
                      <a:pt x="61" y="17"/>
                    </a:lnTo>
                    <a:lnTo>
                      <a:pt x="59" y="15"/>
                    </a:lnTo>
                    <a:lnTo>
                      <a:pt x="56" y="17"/>
                    </a:lnTo>
                    <a:lnTo>
                      <a:pt x="54" y="17"/>
                    </a:lnTo>
                    <a:lnTo>
                      <a:pt x="54" y="23"/>
                    </a:lnTo>
                    <a:lnTo>
                      <a:pt x="54" y="27"/>
                    </a:lnTo>
                    <a:lnTo>
                      <a:pt x="52" y="25"/>
                    </a:lnTo>
                    <a:lnTo>
                      <a:pt x="52" y="19"/>
                    </a:lnTo>
                    <a:lnTo>
                      <a:pt x="46" y="17"/>
                    </a:lnTo>
                    <a:lnTo>
                      <a:pt x="40" y="15"/>
                    </a:lnTo>
                    <a:lnTo>
                      <a:pt x="40" y="19"/>
                    </a:lnTo>
                    <a:lnTo>
                      <a:pt x="36" y="19"/>
                    </a:lnTo>
                    <a:lnTo>
                      <a:pt x="34" y="19"/>
                    </a:lnTo>
                    <a:lnTo>
                      <a:pt x="36" y="25"/>
                    </a:lnTo>
                    <a:lnTo>
                      <a:pt x="33" y="25"/>
                    </a:lnTo>
                    <a:lnTo>
                      <a:pt x="31" y="25"/>
                    </a:lnTo>
                    <a:lnTo>
                      <a:pt x="27" y="19"/>
                    </a:lnTo>
                    <a:lnTo>
                      <a:pt x="27" y="13"/>
                    </a:lnTo>
                    <a:lnTo>
                      <a:pt x="27" y="8"/>
                    </a:lnTo>
                    <a:lnTo>
                      <a:pt x="29" y="0"/>
                    </a:lnTo>
                    <a:lnTo>
                      <a:pt x="17" y="0"/>
                    </a:lnTo>
                    <a:lnTo>
                      <a:pt x="21" y="8"/>
                    </a:lnTo>
                    <a:lnTo>
                      <a:pt x="19" y="10"/>
                    </a:lnTo>
                    <a:lnTo>
                      <a:pt x="19" y="15"/>
                    </a:lnTo>
                    <a:lnTo>
                      <a:pt x="19" y="19"/>
                    </a:lnTo>
                    <a:lnTo>
                      <a:pt x="17" y="23"/>
                    </a:lnTo>
                    <a:lnTo>
                      <a:pt x="21" y="27"/>
                    </a:lnTo>
                    <a:lnTo>
                      <a:pt x="23" y="29"/>
                    </a:lnTo>
                    <a:lnTo>
                      <a:pt x="25" y="29"/>
                    </a:lnTo>
                    <a:lnTo>
                      <a:pt x="23" y="31"/>
                    </a:lnTo>
                    <a:lnTo>
                      <a:pt x="21" y="35"/>
                    </a:lnTo>
                    <a:lnTo>
                      <a:pt x="19" y="36"/>
                    </a:lnTo>
                    <a:lnTo>
                      <a:pt x="17" y="38"/>
                    </a:lnTo>
                    <a:lnTo>
                      <a:pt x="15" y="46"/>
                    </a:lnTo>
                    <a:lnTo>
                      <a:pt x="13" y="46"/>
                    </a:lnTo>
                    <a:lnTo>
                      <a:pt x="10" y="48"/>
                    </a:lnTo>
                    <a:lnTo>
                      <a:pt x="4" y="48"/>
                    </a:lnTo>
                    <a:lnTo>
                      <a:pt x="0" y="48"/>
                    </a:lnTo>
                    <a:lnTo>
                      <a:pt x="0" y="60"/>
                    </a:lnTo>
                    <a:lnTo>
                      <a:pt x="0" y="71"/>
                    </a:lnTo>
                    <a:lnTo>
                      <a:pt x="8" y="75"/>
                    </a:lnTo>
                    <a:lnTo>
                      <a:pt x="13" y="79"/>
                    </a:lnTo>
                    <a:lnTo>
                      <a:pt x="13" y="86"/>
                    </a:lnTo>
                    <a:lnTo>
                      <a:pt x="13" y="92"/>
                    </a:lnTo>
                    <a:lnTo>
                      <a:pt x="19" y="98"/>
                    </a:lnTo>
                    <a:lnTo>
                      <a:pt x="25" y="106"/>
                    </a:lnTo>
                    <a:lnTo>
                      <a:pt x="29" y="106"/>
                    </a:lnTo>
                    <a:lnTo>
                      <a:pt x="31" y="106"/>
                    </a:lnTo>
                    <a:lnTo>
                      <a:pt x="31" y="109"/>
                    </a:lnTo>
                    <a:lnTo>
                      <a:pt x="31" y="113"/>
                    </a:lnTo>
                    <a:lnTo>
                      <a:pt x="34" y="115"/>
                    </a:lnTo>
                    <a:lnTo>
                      <a:pt x="36" y="117"/>
                    </a:lnTo>
                    <a:lnTo>
                      <a:pt x="40" y="119"/>
                    </a:lnTo>
                    <a:lnTo>
                      <a:pt x="46" y="121"/>
                    </a:lnTo>
                    <a:lnTo>
                      <a:pt x="54" y="123"/>
                    </a:lnTo>
                    <a:lnTo>
                      <a:pt x="56" y="125"/>
                    </a:lnTo>
                    <a:lnTo>
                      <a:pt x="57" y="125"/>
                    </a:lnTo>
                    <a:lnTo>
                      <a:pt x="59" y="129"/>
                    </a:lnTo>
                    <a:lnTo>
                      <a:pt x="61" y="132"/>
                    </a:lnTo>
                    <a:lnTo>
                      <a:pt x="61" y="140"/>
                    </a:lnTo>
                    <a:lnTo>
                      <a:pt x="61" y="152"/>
                    </a:lnTo>
                    <a:lnTo>
                      <a:pt x="59" y="154"/>
                    </a:lnTo>
                    <a:lnTo>
                      <a:pt x="59" y="157"/>
                    </a:lnTo>
                    <a:lnTo>
                      <a:pt x="59" y="159"/>
                    </a:lnTo>
                    <a:lnTo>
                      <a:pt x="63" y="159"/>
                    </a:lnTo>
                    <a:lnTo>
                      <a:pt x="69" y="157"/>
                    </a:lnTo>
                    <a:lnTo>
                      <a:pt x="73" y="155"/>
                    </a:lnTo>
                    <a:lnTo>
                      <a:pt x="75" y="155"/>
                    </a:lnTo>
                    <a:lnTo>
                      <a:pt x="77" y="159"/>
                    </a:lnTo>
                    <a:lnTo>
                      <a:pt x="81" y="161"/>
                    </a:lnTo>
                    <a:lnTo>
                      <a:pt x="86" y="159"/>
                    </a:lnTo>
                    <a:lnTo>
                      <a:pt x="90" y="159"/>
                    </a:lnTo>
                    <a:lnTo>
                      <a:pt x="94" y="159"/>
                    </a:lnTo>
                    <a:lnTo>
                      <a:pt x="100" y="157"/>
                    </a:lnTo>
                    <a:lnTo>
                      <a:pt x="102" y="155"/>
                    </a:lnTo>
                    <a:lnTo>
                      <a:pt x="104" y="154"/>
                    </a:lnTo>
                    <a:lnTo>
                      <a:pt x="105" y="155"/>
                    </a:lnTo>
                    <a:lnTo>
                      <a:pt x="109" y="154"/>
                    </a:lnTo>
                    <a:lnTo>
                      <a:pt x="111" y="152"/>
                    </a:lnTo>
                    <a:lnTo>
                      <a:pt x="115" y="150"/>
                    </a:lnTo>
                    <a:lnTo>
                      <a:pt x="121" y="150"/>
                    </a:lnTo>
                    <a:lnTo>
                      <a:pt x="125" y="148"/>
                    </a:lnTo>
                    <a:lnTo>
                      <a:pt x="130" y="146"/>
                    </a:lnTo>
                    <a:lnTo>
                      <a:pt x="132" y="146"/>
                    </a:lnTo>
                    <a:lnTo>
                      <a:pt x="134" y="140"/>
                    </a:lnTo>
                    <a:lnTo>
                      <a:pt x="134" y="136"/>
                    </a:lnTo>
                    <a:lnTo>
                      <a:pt x="127" y="129"/>
                    </a:lnTo>
                    <a:lnTo>
                      <a:pt x="121" y="121"/>
                    </a:lnTo>
                    <a:lnTo>
                      <a:pt x="121" y="109"/>
                    </a:lnTo>
                    <a:lnTo>
                      <a:pt x="121" y="94"/>
                    </a:lnTo>
                    <a:lnTo>
                      <a:pt x="123" y="90"/>
                    </a:lnTo>
                    <a:lnTo>
                      <a:pt x="125" y="86"/>
                    </a:lnTo>
                    <a:lnTo>
                      <a:pt x="119" y="81"/>
                    </a:lnTo>
                    <a:lnTo>
                      <a:pt x="113" y="73"/>
                    </a:lnTo>
                    <a:lnTo>
                      <a:pt x="117" y="58"/>
                    </a:lnTo>
                    <a:lnTo>
                      <a:pt x="123" y="44"/>
                    </a:lnTo>
                    <a:lnTo>
                      <a:pt x="123" y="42"/>
                    </a:lnTo>
                    <a:close/>
                    <a:moveTo>
                      <a:pt x="42" y="92"/>
                    </a:moveTo>
                    <a:lnTo>
                      <a:pt x="44" y="94"/>
                    </a:lnTo>
                    <a:lnTo>
                      <a:pt x="44" y="96"/>
                    </a:lnTo>
                    <a:lnTo>
                      <a:pt x="46" y="98"/>
                    </a:lnTo>
                    <a:lnTo>
                      <a:pt x="44" y="98"/>
                    </a:lnTo>
                    <a:lnTo>
                      <a:pt x="42" y="98"/>
                    </a:lnTo>
                    <a:lnTo>
                      <a:pt x="40" y="94"/>
                    </a:lnTo>
                    <a:lnTo>
                      <a:pt x="42" y="92"/>
                    </a:lnTo>
                    <a:close/>
                    <a:moveTo>
                      <a:pt x="119" y="69"/>
                    </a:moveTo>
                    <a:lnTo>
                      <a:pt x="119" y="73"/>
                    </a:lnTo>
                    <a:lnTo>
                      <a:pt x="121" y="77"/>
                    </a:lnTo>
                    <a:lnTo>
                      <a:pt x="123" y="75"/>
                    </a:lnTo>
                    <a:lnTo>
                      <a:pt x="119" y="69"/>
                    </a:lnTo>
                    <a:close/>
                    <a:moveTo>
                      <a:pt x="67" y="36"/>
                    </a:moveTo>
                    <a:lnTo>
                      <a:pt x="69" y="36"/>
                    </a:lnTo>
                    <a:lnTo>
                      <a:pt x="69" y="38"/>
                    </a:lnTo>
                    <a:lnTo>
                      <a:pt x="67" y="40"/>
                    </a:lnTo>
                    <a:lnTo>
                      <a:pt x="63" y="40"/>
                    </a:lnTo>
                    <a:lnTo>
                      <a:pt x="65" y="38"/>
                    </a:lnTo>
                    <a:lnTo>
                      <a:pt x="67" y="36"/>
                    </a:lnTo>
                    <a:close/>
                    <a:moveTo>
                      <a:pt x="46" y="8"/>
                    </a:moveTo>
                    <a:lnTo>
                      <a:pt x="48" y="10"/>
                    </a:lnTo>
                    <a:lnTo>
                      <a:pt x="52" y="12"/>
                    </a:lnTo>
                    <a:lnTo>
                      <a:pt x="52" y="8"/>
                    </a:lnTo>
                    <a:lnTo>
                      <a:pt x="48" y="8"/>
                    </a:lnTo>
                    <a:lnTo>
                      <a:pt x="46" y="8"/>
                    </a:lnTo>
                    <a:close/>
                  </a:path>
                </a:pathLst>
              </a:custGeom>
              <a:solidFill>
                <a:srgbClr val="C0C0C0"/>
              </a:solidFill>
              <a:ln w="4826">
                <a:solidFill>
                  <a:srgbClr val="B9B9B9"/>
                </a:solidFill>
                <a:round/>
                <a:headEnd/>
                <a:tailEnd/>
              </a:ln>
            </p:spPr>
            <p:txBody>
              <a:bodyPr/>
              <a:lstStyle/>
              <a:p>
                <a:endParaRPr lang="nb-NO"/>
              </a:p>
            </p:txBody>
          </p:sp>
          <p:sp>
            <p:nvSpPr>
              <p:cNvPr id="9349" name="Freeform 1062"/>
              <p:cNvSpPr>
                <a:spLocks/>
              </p:cNvSpPr>
              <p:nvPr/>
            </p:nvSpPr>
            <p:spPr bwMode="gray">
              <a:xfrm>
                <a:off x="3564" y="2144"/>
                <a:ext cx="92" cy="90"/>
              </a:xfrm>
              <a:custGeom>
                <a:avLst/>
                <a:gdLst>
                  <a:gd name="T0" fmla="*/ 73 w 92"/>
                  <a:gd name="T1" fmla="*/ 35 h 90"/>
                  <a:gd name="T2" fmla="*/ 73 w 92"/>
                  <a:gd name="T3" fmla="*/ 40 h 90"/>
                  <a:gd name="T4" fmla="*/ 85 w 92"/>
                  <a:gd name="T5" fmla="*/ 40 h 90"/>
                  <a:gd name="T6" fmla="*/ 86 w 92"/>
                  <a:gd name="T7" fmla="*/ 46 h 90"/>
                  <a:gd name="T8" fmla="*/ 88 w 92"/>
                  <a:gd name="T9" fmla="*/ 60 h 90"/>
                  <a:gd name="T10" fmla="*/ 90 w 92"/>
                  <a:gd name="T11" fmla="*/ 67 h 90"/>
                  <a:gd name="T12" fmla="*/ 86 w 92"/>
                  <a:gd name="T13" fmla="*/ 73 h 90"/>
                  <a:gd name="T14" fmla="*/ 69 w 92"/>
                  <a:gd name="T15" fmla="*/ 73 h 90"/>
                  <a:gd name="T16" fmla="*/ 56 w 92"/>
                  <a:gd name="T17" fmla="*/ 79 h 90"/>
                  <a:gd name="T18" fmla="*/ 48 w 92"/>
                  <a:gd name="T19" fmla="*/ 85 h 90"/>
                  <a:gd name="T20" fmla="*/ 37 w 92"/>
                  <a:gd name="T21" fmla="*/ 90 h 90"/>
                  <a:gd name="T22" fmla="*/ 33 w 92"/>
                  <a:gd name="T23" fmla="*/ 77 h 90"/>
                  <a:gd name="T24" fmla="*/ 31 w 92"/>
                  <a:gd name="T25" fmla="*/ 67 h 90"/>
                  <a:gd name="T26" fmla="*/ 25 w 92"/>
                  <a:gd name="T27" fmla="*/ 62 h 90"/>
                  <a:gd name="T28" fmla="*/ 19 w 92"/>
                  <a:gd name="T29" fmla="*/ 67 h 90"/>
                  <a:gd name="T30" fmla="*/ 10 w 92"/>
                  <a:gd name="T31" fmla="*/ 69 h 90"/>
                  <a:gd name="T32" fmla="*/ 6 w 92"/>
                  <a:gd name="T33" fmla="*/ 67 h 90"/>
                  <a:gd name="T34" fmla="*/ 10 w 92"/>
                  <a:gd name="T35" fmla="*/ 62 h 90"/>
                  <a:gd name="T36" fmla="*/ 15 w 92"/>
                  <a:gd name="T37" fmla="*/ 56 h 90"/>
                  <a:gd name="T38" fmla="*/ 12 w 92"/>
                  <a:gd name="T39" fmla="*/ 50 h 90"/>
                  <a:gd name="T40" fmla="*/ 12 w 92"/>
                  <a:gd name="T41" fmla="*/ 42 h 90"/>
                  <a:gd name="T42" fmla="*/ 4 w 92"/>
                  <a:gd name="T43" fmla="*/ 42 h 90"/>
                  <a:gd name="T44" fmla="*/ 0 w 92"/>
                  <a:gd name="T45" fmla="*/ 37 h 90"/>
                  <a:gd name="T46" fmla="*/ 0 w 92"/>
                  <a:gd name="T47" fmla="*/ 33 h 90"/>
                  <a:gd name="T48" fmla="*/ 8 w 92"/>
                  <a:gd name="T49" fmla="*/ 31 h 90"/>
                  <a:gd name="T50" fmla="*/ 12 w 92"/>
                  <a:gd name="T51" fmla="*/ 33 h 90"/>
                  <a:gd name="T52" fmla="*/ 19 w 92"/>
                  <a:gd name="T53" fmla="*/ 25 h 90"/>
                  <a:gd name="T54" fmla="*/ 17 w 92"/>
                  <a:gd name="T55" fmla="*/ 23 h 90"/>
                  <a:gd name="T56" fmla="*/ 23 w 92"/>
                  <a:gd name="T57" fmla="*/ 16 h 90"/>
                  <a:gd name="T58" fmla="*/ 21 w 92"/>
                  <a:gd name="T59" fmla="*/ 12 h 90"/>
                  <a:gd name="T60" fmla="*/ 23 w 92"/>
                  <a:gd name="T61" fmla="*/ 6 h 90"/>
                  <a:gd name="T62" fmla="*/ 27 w 92"/>
                  <a:gd name="T63" fmla="*/ 6 h 90"/>
                  <a:gd name="T64" fmla="*/ 33 w 92"/>
                  <a:gd name="T65" fmla="*/ 8 h 90"/>
                  <a:gd name="T66" fmla="*/ 37 w 92"/>
                  <a:gd name="T67" fmla="*/ 0 h 90"/>
                  <a:gd name="T68" fmla="*/ 42 w 92"/>
                  <a:gd name="T69" fmla="*/ 8 h 90"/>
                  <a:gd name="T70" fmla="*/ 37 w 92"/>
                  <a:gd name="T71" fmla="*/ 14 h 90"/>
                  <a:gd name="T72" fmla="*/ 38 w 92"/>
                  <a:gd name="T73" fmla="*/ 21 h 90"/>
                  <a:gd name="T74" fmla="*/ 27 w 92"/>
                  <a:gd name="T75" fmla="*/ 21 h 90"/>
                  <a:gd name="T76" fmla="*/ 38 w 92"/>
                  <a:gd name="T77" fmla="*/ 27 h 90"/>
                  <a:gd name="T78" fmla="*/ 42 w 92"/>
                  <a:gd name="T79" fmla="*/ 31 h 90"/>
                  <a:gd name="T80" fmla="*/ 50 w 92"/>
                  <a:gd name="T81" fmla="*/ 29 h 90"/>
                  <a:gd name="T82" fmla="*/ 56 w 92"/>
                  <a:gd name="T83" fmla="*/ 31 h 90"/>
                  <a:gd name="T84" fmla="*/ 63 w 92"/>
                  <a:gd name="T85" fmla="*/ 31 h 90"/>
                  <a:gd name="T86" fmla="*/ 73 w 92"/>
                  <a:gd name="T87" fmla="*/ 31 h 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2"/>
                  <a:gd name="T133" fmla="*/ 0 h 90"/>
                  <a:gd name="T134" fmla="*/ 92 w 92"/>
                  <a:gd name="T135" fmla="*/ 90 h 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2" h="90">
                    <a:moveTo>
                      <a:pt x="73" y="31"/>
                    </a:moveTo>
                    <a:lnTo>
                      <a:pt x="73" y="35"/>
                    </a:lnTo>
                    <a:lnTo>
                      <a:pt x="73" y="37"/>
                    </a:lnTo>
                    <a:lnTo>
                      <a:pt x="73" y="40"/>
                    </a:lnTo>
                    <a:lnTo>
                      <a:pt x="77" y="44"/>
                    </a:lnTo>
                    <a:lnTo>
                      <a:pt x="85" y="40"/>
                    </a:lnTo>
                    <a:lnTo>
                      <a:pt x="86" y="42"/>
                    </a:lnTo>
                    <a:lnTo>
                      <a:pt x="86" y="46"/>
                    </a:lnTo>
                    <a:lnTo>
                      <a:pt x="85" y="52"/>
                    </a:lnTo>
                    <a:lnTo>
                      <a:pt x="88" y="60"/>
                    </a:lnTo>
                    <a:lnTo>
                      <a:pt x="88" y="65"/>
                    </a:lnTo>
                    <a:lnTo>
                      <a:pt x="90" y="67"/>
                    </a:lnTo>
                    <a:lnTo>
                      <a:pt x="92" y="71"/>
                    </a:lnTo>
                    <a:lnTo>
                      <a:pt x="86" y="73"/>
                    </a:lnTo>
                    <a:lnTo>
                      <a:pt x="79" y="75"/>
                    </a:lnTo>
                    <a:lnTo>
                      <a:pt x="69" y="73"/>
                    </a:lnTo>
                    <a:lnTo>
                      <a:pt x="63" y="73"/>
                    </a:lnTo>
                    <a:lnTo>
                      <a:pt x="56" y="79"/>
                    </a:lnTo>
                    <a:lnTo>
                      <a:pt x="52" y="79"/>
                    </a:lnTo>
                    <a:lnTo>
                      <a:pt x="48" y="85"/>
                    </a:lnTo>
                    <a:lnTo>
                      <a:pt x="42" y="88"/>
                    </a:lnTo>
                    <a:lnTo>
                      <a:pt x="37" y="90"/>
                    </a:lnTo>
                    <a:lnTo>
                      <a:pt x="31" y="85"/>
                    </a:lnTo>
                    <a:lnTo>
                      <a:pt x="33" y="77"/>
                    </a:lnTo>
                    <a:lnTo>
                      <a:pt x="35" y="71"/>
                    </a:lnTo>
                    <a:lnTo>
                      <a:pt x="31" y="67"/>
                    </a:lnTo>
                    <a:lnTo>
                      <a:pt x="29" y="63"/>
                    </a:lnTo>
                    <a:lnTo>
                      <a:pt x="25" y="62"/>
                    </a:lnTo>
                    <a:lnTo>
                      <a:pt x="23" y="65"/>
                    </a:lnTo>
                    <a:lnTo>
                      <a:pt x="19" y="67"/>
                    </a:lnTo>
                    <a:lnTo>
                      <a:pt x="14" y="69"/>
                    </a:lnTo>
                    <a:lnTo>
                      <a:pt x="10" y="69"/>
                    </a:lnTo>
                    <a:lnTo>
                      <a:pt x="6" y="69"/>
                    </a:lnTo>
                    <a:lnTo>
                      <a:pt x="6" y="67"/>
                    </a:lnTo>
                    <a:lnTo>
                      <a:pt x="8" y="63"/>
                    </a:lnTo>
                    <a:lnTo>
                      <a:pt x="10" y="62"/>
                    </a:lnTo>
                    <a:lnTo>
                      <a:pt x="14" y="60"/>
                    </a:lnTo>
                    <a:lnTo>
                      <a:pt x="15" y="56"/>
                    </a:lnTo>
                    <a:lnTo>
                      <a:pt x="12" y="54"/>
                    </a:lnTo>
                    <a:lnTo>
                      <a:pt x="12" y="50"/>
                    </a:lnTo>
                    <a:lnTo>
                      <a:pt x="14" y="44"/>
                    </a:lnTo>
                    <a:lnTo>
                      <a:pt x="12" y="42"/>
                    </a:lnTo>
                    <a:lnTo>
                      <a:pt x="8" y="44"/>
                    </a:lnTo>
                    <a:lnTo>
                      <a:pt x="4" y="42"/>
                    </a:lnTo>
                    <a:lnTo>
                      <a:pt x="2" y="39"/>
                    </a:lnTo>
                    <a:lnTo>
                      <a:pt x="0" y="37"/>
                    </a:lnTo>
                    <a:lnTo>
                      <a:pt x="0" y="35"/>
                    </a:lnTo>
                    <a:lnTo>
                      <a:pt x="0" y="33"/>
                    </a:lnTo>
                    <a:lnTo>
                      <a:pt x="2" y="33"/>
                    </a:lnTo>
                    <a:lnTo>
                      <a:pt x="8" y="31"/>
                    </a:lnTo>
                    <a:lnTo>
                      <a:pt x="10" y="33"/>
                    </a:lnTo>
                    <a:lnTo>
                      <a:pt x="12" y="33"/>
                    </a:lnTo>
                    <a:lnTo>
                      <a:pt x="17" y="29"/>
                    </a:lnTo>
                    <a:lnTo>
                      <a:pt x="19" y="25"/>
                    </a:lnTo>
                    <a:lnTo>
                      <a:pt x="17" y="23"/>
                    </a:lnTo>
                    <a:lnTo>
                      <a:pt x="21" y="17"/>
                    </a:lnTo>
                    <a:lnTo>
                      <a:pt x="23" y="16"/>
                    </a:lnTo>
                    <a:lnTo>
                      <a:pt x="23" y="14"/>
                    </a:lnTo>
                    <a:lnTo>
                      <a:pt x="21" y="12"/>
                    </a:lnTo>
                    <a:lnTo>
                      <a:pt x="19" y="8"/>
                    </a:lnTo>
                    <a:lnTo>
                      <a:pt x="23" y="6"/>
                    </a:lnTo>
                    <a:lnTo>
                      <a:pt x="25" y="6"/>
                    </a:lnTo>
                    <a:lnTo>
                      <a:pt x="27" y="6"/>
                    </a:lnTo>
                    <a:lnTo>
                      <a:pt x="31" y="8"/>
                    </a:lnTo>
                    <a:lnTo>
                      <a:pt x="33" y="8"/>
                    </a:lnTo>
                    <a:lnTo>
                      <a:pt x="35" y="6"/>
                    </a:lnTo>
                    <a:lnTo>
                      <a:pt x="37" y="0"/>
                    </a:lnTo>
                    <a:lnTo>
                      <a:pt x="38" y="0"/>
                    </a:lnTo>
                    <a:lnTo>
                      <a:pt x="42" y="8"/>
                    </a:lnTo>
                    <a:lnTo>
                      <a:pt x="37" y="12"/>
                    </a:lnTo>
                    <a:lnTo>
                      <a:pt x="37" y="14"/>
                    </a:lnTo>
                    <a:lnTo>
                      <a:pt x="40" y="17"/>
                    </a:lnTo>
                    <a:lnTo>
                      <a:pt x="38" y="21"/>
                    </a:lnTo>
                    <a:lnTo>
                      <a:pt x="33" y="19"/>
                    </a:lnTo>
                    <a:lnTo>
                      <a:pt x="27" y="21"/>
                    </a:lnTo>
                    <a:lnTo>
                      <a:pt x="29" y="27"/>
                    </a:lnTo>
                    <a:lnTo>
                      <a:pt x="38" y="27"/>
                    </a:lnTo>
                    <a:lnTo>
                      <a:pt x="38" y="29"/>
                    </a:lnTo>
                    <a:lnTo>
                      <a:pt x="42" y="31"/>
                    </a:lnTo>
                    <a:lnTo>
                      <a:pt x="46" y="29"/>
                    </a:lnTo>
                    <a:lnTo>
                      <a:pt x="50" y="29"/>
                    </a:lnTo>
                    <a:lnTo>
                      <a:pt x="54" y="31"/>
                    </a:lnTo>
                    <a:lnTo>
                      <a:pt x="56" y="31"/>
                    </a:lnTo>
                    <a:lnTo>
                      <a:pt x="58" y="33"/>
                    </a:lnTo>
                    <a:lnTo>
                      <a:pt x="63" y="31"/>
                    </a:lnTo>
                    <a:lnTo>
                      <a:pt x="67" y="29"/>
                    </a:lnTo>
                    <a:lnTo>
                      <a:pt x="73" y="31"/>
                    </a:lnTo>
                    <a:close/>
                  </a:path>
                </a:pathLst>
              </a:custGeom>
              <a:solidFill>
                <a:srgbClr val="C0C0C0"/>
              </a:solidFill>
              <a:ln w="4826">
                <a:solidFill>
                  <a:srgbClr val="B9B9B9"/>
                </a:solidFill>
                <a:round/>
                <a:headEnd/>
                <a:tailEnd/>
              </a:ln>
            </p:spPr>
            <p:txBody>
              <a:bodyPr/>
              <a:lstStyle/>
              <a:p>
                <a:endParaRPr lang="nb-NO"/>
              </a:p>
            </p:txBody>
          </p:sp>
          <p:sp>
            <p:nvSpPr>
              <p:cNvPr id="9350" name="Freeform 1063"/>
              <p:cNvSpPr>
                <a:spLocks/>
              </p:cNvSpPr>
              <p:nvPr/>
            </p:nvSpPr>
            <p:spPr bwMode="gray">
              <a:xfrm>
                <a:off x="4220" y="2415"/>
                <a:ext cx="22" cy="50"/>
              </a:xfrm>
              <a:custGeom>
                <a:avLst/>
                <a:gdLst>
                  <a:gd name="T0" fmla="*/ 16 w 22"/>
                  <a:gd name="T1" fmla="*/ 0 h 50"/>
                  <a:gd name="T2" fmla="*/ 8 w 22"/>
                  <a:gd name="T3" fmla="*/ 13 h 50"/>
                  <a:gd name="T4" fmla="*/ 2 w 22"/>
                  <a:gd name="T5" fmla="*/ 27 h 50"/>
                  <a:gd name="T6" fmla="*/ 0 w 22"/>
                  <a:gd name="T7" fmla="*/ 34 h 50"/>
                  <a:gd name="T8" fmla="*/ 2 w 22"/>
                  <a:gd name="T9" fmla="*/ 40 h 50"/>
                  <a:gd name="T10" fmla="*/ 4 w 22"/>
                  <a:gd name="T11" fmla="*/ 44 h 50"/>
                  <a:gd name="T12" fmla="*/ 6 w 22"/>
                  <a:gd name="T13" fmla="*/ 50 h 50"/>
                  <a:gd name="T14" fmla="*/ 10 w 22"/>
                  <a:gd name="T15" fmla="*/ 50 h 50"/>
                  <a:gd name="T16" fmla="*/ 14 w 22"/>
                  <a:gd name="T17" fmla="*/ 38 h 50"/>
                  <a:gd name="T18" fmla="*/ 18 w 22"/>
                  <a:gd name="T19" fmla="*/ 25 h 50"/>
                  <a:gd name="T20" fmla="*/ 20 w 22"/>
                  <a:gd name="T21" fmla="*/ 11 h 50"/>
                  <a:gd name="T22" fmla="*/ 22 w 22"/>
                  <a:gd name="T23" fmla="*/ 0 h 50"/>
                  <a:gd name="T24" fmla="*/ 20 w 22"/>
                  <a:gd name="T25" fmla="*/ 0 h 50"/>
                  <a:gd name="T26" fmla="*/ 16 w 22"/>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50"/>
                  <a:gd name="T44" fmla="*/ 22 w 22"/>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50">
                    <a:moveTo>
                      <a:pt x="16" y="0"/>
                    </a:moveTo>
                    <a:lnTo>
                      <a:pt x="8" y="13"/>
                    </a:lnTo>
                    <a:lnTo>
                      <a:pt x="2" y="27"/>
                    </a:lnTo>
                    <a:lnTo>
                      <a:pt x="0" y="34"/>
                    </a:lnTo>
                    <a:lnTo>
                      <a:pt x="2" y="40"/>
                    </a:lnTo>
                    <a:lnTo>
                      <a:pt x="4" y="44"/>
                    </a:lnTo>
                    <a:lnTo>
                      <a:pt x="6" y="50"/>
                    </a:lnTo>
                    <a:lnTo>
                      <a:pt x="10" y="50"/>
                    </a:lnTo>
                    <a:lnTo>
                      <a:pt x="14" y="38"/>
                    </a:lnTo>
                    <a:lnTo>
                      <a:pt x="18" y="25"/>
                    </a:lnTo>
                    <a:lnTo>
                      <a:pt x="20" y="11"/>
                    </a:lnTo>
                    <a:lnTo>
                      <a:pt x="22" y="0"/>
                    </a:lnTo>
                    <a:lnTo>
                      <a:pt x="20" y="0"/>
                    </a:lnTo>
                    <a:lnTo>
                      <a:pt x="16" y="0"/>
                    </a:lnTo>
                    <a:close/>
                  </a:path>
                </a:pathLst>
              </a:custGeom>
              <a:solidFill>
                <a:srgbClr val="C0C0C0"/>
              </a:solidFill>
              <a:ln w="4826">
                <a:solidFill>
                  <a:srgbClr val="B9B9B9"/>
                </a:solidFill>
                <a:round/>
                <a:headEnd/>
                <a:tailEnd/>
              </a:ln>
            </p:spPr>
            <p:txBody>
              <a:bodyPr/>
              <a:lstStyle/>
              <a:p>
                <a:endParaRPr lang="nb-NO"/>
              </a:p>
            </p:txBody>
          </p:sp>
          <p:sp>
            <p:nvSpPr>
              <p:cNvPr id="9351" name="Freeform 1064"/>
              <p:cNvSpPr>
                <a:spLocks/>
              </p:cNvSpPr>
              <p:nvPr/>
            </p:nvSpPr>
            <p:spPr bwMode="gray">
              <a:xfrm>
                <a:off x="3173" y="2209"/>
                <a:ext cx="82" cy="87"/>
              </a:xfrm>
              <a:custGeom>
                <a:avLst/>
                <a:gdLst>
                  <a:gd name="T0" fmla="*/ 5 w 82"/>
                  <a:gd name="T1" fmla="*/ 50 h 87"/>
                  <a:gd name="T2" fmla="*/ 15 w 82"/>
                  <a:gd name="T3" fmla="*/ 46 h 87"/>
                  <a:gd name="T4" fmla="*/ 15 w 82"/>
                  <a:gd name="T5" fmla="*/ 54 h 87"/>
                  <a:gd name="T6" fmla="*/ 11 w 82"/>
                  <a:gd name="T7" fmla="*/ 64 h 87"/>
                  <a:gd name="T8" fmla="*/ 7 w 82"/>
                  <a:gd name="T9" fmla="*/ 70 h 87"/>
                  <a:gd name="T10" fmla="*/ 3 w 82"/>
                  <a:gd name="T11" fmla="*/ 75 h 87"/>
                  <a:gd name="T12" fmla="*/ 2 w 82"/>
                  <a:gd name="T13" fmla="*/ 77 h 87"/>
                  <a:gd name="T14" fmla="*/ 2 w 82"/>
                  <a:gd name="T15" fmla="*/ 87 h 87"/>
                  <a:gd name="T16" fmla="*/ 3 w 82"/>
                  <a:gd name="T17" fmla="*/ 87 h 87"/>
                  <a:gd name="T18" fmla="*/ 3 w 82"/>
                  <a:gd name="T19" fmla="*/ 87 h 87"/>
                  <a:gd name="T20" fmla="*/ 11 w 82"/>
                  <a:gd name="T21" fmla="*/ 85 h 87"/>
                  <a:gd name="T22" fmla="*/ 21 w 82"/>
                  <a:gd name="T23" fmla="*/ 87 h 87"/>
                  <a:gd name="T24" fmla="*/ 67 w 82"/>
                  <a:gd name="T25" fmla="*/ 52 h 87"/>
                  <a:gd name="T26" fmla="*/ 69 w 82"/>
                  <a:gd name="T27" fmla="*/ 48 h 87"/>
                  <a:gd name="T28" fmla="*/ 73 w 82"/>
                  <a:gd name="T29" fmla="*/ 41 h 87"/>
                  <a:gd name="T30" fmla="*/ 73 w 82"/>
                  <a:gd name="T31" fmla="*/ 35 h 87"/>
                  <a:gd name="T32" fmla="*/ 74 w 82"/>
                  <a:gd name="T33" fmla="*/ 27 h 87"/>
                  <a:gd name="T34" fmla="*/ 73 w 82"/>
                  <a:gd name="T35" fmla="*/ 22 h 87"/>
                  <a:gd name="T36" fmla="*/ 80 w 82"/>
                  <a:gd name="T37" fmla="*/ 14 h 87"/>
                  <a:gd name="T38" fmla="*/ 82 w 82"/>
                  <a:gd name="T39" fmla="*/ 4 h 87"/>
                  <a:gd name="T40" fmla="*/ 80 w 82"/>
                  <a:gd name="T41" fmla="*/ 4 h 87"/>
                  <a:gd name="T42" fmla="*/ 78 w 82"/>
                  <a:gd name="T43" fmla="*/ 0 h 87"/>
                  <a:gd name="T44" fmla="*/ 67 w 82"/>
                  <a:gd name="T45" fmla="*/ 6 h 87"/>
                  <a:gd name="T46" fmla="*/ 51 w 82"/>
                  <a:gd name="T47" fmla="*/ 8 h 87"/>
                  <a:gd name="T48" fmla="*/ 34 w 82"/>
                  <a:gd name="T49" fmla="*/ 14 h 87"/>
                  <a:gd name="T50" fmla="*/ 26 w 82"/>
                  <a:gd name="T51" fmla="*/ 12 h 87"/>
                  <a:gd name="T52" fmla="*/ 21 w 82"/>
                  <a:gd name="T53" fmla="*/ 16 h 87"/>
                  <a:gd name="T54" fmla="*/ 15 w 82"/>
                  <a:gd name="T55" fmla="*/ 16 h 87"/>
                  <a:gd name="T56" fmla="*/ 15 w 82"/>
                  <a:gd name="T57" fmla="*/ 22 h 87"/>
                  <a:gd name="T58" fmla="*/ 11 w 82"/>
                  <a:gd name="T59" fmla="*/ 25 h 87"/>
                  <a:gd name="T60" fmla="*/ 7 w 82"/>
                  <a:gd name="T61" fmla="*/ 31 h 87"/>
                  <a:gd name="T62" fmla="*/ 2 w 82"/>
                  <a:gd name="T63" fmla="*/ 29 h 87"/>
                  <a:gd name="T64" fmla="*/ 0 w 82"/>
                  <a:gd name="T65" fmla="*/ 33 h 87"/>
                  <a:gd name="T66" fmla="*/ 0 w 82"/>
                  <a:gd name="T67" fmla="*/ 45 h 87"/>
                  <a:gd name="T68" fmla="*/ 2 w 82"/>
                  <a:gd name="T69" fmla="*/ 48 h 87"/>
                  <a:gd name="T70" fmla="*/ 3 w 82"/>
                  <a:gd name="T71" fmla="*/ 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87"/>
                  <a:gd name="T110" fmla="*/ 82 w 82"/>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87">
                    <a:moveTo>
                      <a:pt x="3" y="52"/>
                    </a:moveTo>
                    <a:lnTo>
                      <a:pt x="5" y="50"/>
                    </a:lnTo>
                    <a:lnTo>
                      <a:pt x="9" y="46"/>
                    </a:lnTo>
                    <a:lnTo>
                      <a:pt x="15" y="46"/>
                    </a:lnTo>
                    <a:lnTo>
                      <a:pt x="17" y="48"/>
                    </a:lnTo>
                    <a:lnTo>
                      <a:pt x="15" y="54"/>
                    </a:lnTo>
                    <a:lnTo>
                      <a:pt x="11" y="60"/>
                    </a:lnTo>
                    <a:lnTo>
                      <a:pt x="11" y="64"/>
                    </a:lnTo>
                    <a:lnTo>
                      <a:pt x="9" y="70"/>
                    </a:lnTo>
                    <a:lnTo>
                      <a:pt x="7" y="70"/>
                    </a:lnTo>
                    <a:lnTo>
                      <a:pt x="5" y="71"/>
                    </a:lnTo>
                    <a:lnTo>
                      <a:pt x="3" y="75"/>
                    </a:lnTo>
                    <a:lnTo>
                      <a:pt x="2" y="77"/>
                    </a:lnTo>
                    <a:lnTo>
                      <a:pt x="2" y="81"/>
                    </a:lnTo>
                    <a:lnTo>
                      <a:pt x="2" y="87"/>
                    </a:lnTo>
                    <a:lnTo>
                      <a:pt x="3" y="87"/>
                    </a:lnTo>
                    <a:lnTo>
                      <a:pt x="7" y="85"/>
                    </a:lnTo>
                    <a:lnTo>
                      <a:pt x="11" y="85"/>
                    </a:lnTo>
                    <a:lnTo>
                      <a:pt x="17" y="87"/>
                    </a:lnTo>
                    <a:lnTo>
                      <a:pt x="21" y="87"/>
                    </a:lnTo>
                    <a:lnTo>
                      <a:pt x="40" y="73"/>
                    </a:lnTo>
                    <a:lnTo>
                      <a:pt x="67" y="52"/>
                    </a:lnTo>
                    <a:lnTo>
                      <a:pt x="69" y="48"/>
                    </a:lnTo>
                    <a:lnTo>
                      <a:pt x="71" y="45"/>
                    </a:lnTo>
                    <a:lnTo>
                      <a:pt x="73" y="41"/>
                    </a:lnTo>
                    <a:lnTo>
                      <a:pt x="73" y="39"/>
                    </a:lnTo>
                    <a:lnTo>
                      <a:pt x="73" y="35"/>
                    </a:lnTo>
                    <a:lnTo>
                      <a:pt x="73" y="31"/>
                    </a:lnTo>
                    <a:lnTo>
                      <a:pt x="74" y="27"/>
                    </a:lnTo>
                    <a:lnTo>
                      <a:pt x="74" y="23"/>
                    </a:lnTo>
                    <a:lnTo>
                      <a:pt x="73" y="22"/>
                    </a:lnTo>
                    <a:lnTo>
                      <a:pt x="76" y="16"/>
                    </a:lnTo>
                    <a:lnTo>
                      <a:pt x="80" y="14"/>
                    </a:lnTo>
                    <a:lnTo>
                      <a:pt x="82" y="8"/>
                    </a:lnTo>
                    <a:lnTo>
                      <a:pt x="82" y="4"/>
                    </a:lnTo>
                    <a:lnTo>
                      <a:pt x="80" y="4"/>
                    </a:lnTo>
                    <a:lnTo>
                      <a:pt x="78" y="0"/>
                    </a:lnTo>
                    <a:lnTo>
                      <a:pt x="73" y="2"/>
                    </a:lnTo>
                    <a:lnTo>
                      <a:pt x="67" y="6"/>
                    </a:lnTo>
                    <a:lnTo>
                      <a:pt x="59" y="6"/>
                    </a:lnTo>
                    <a:lnTo>
                      <a:pt x="51" y="8"/>
                    </a:lnTo>
                    <a:lnTo>
                      <a:pt x="42" y="12"/>
                    </a:lnTo>
                    <a:lnTo>
                      <a:pt x="34" y="14"/>
                    </a:lnTo>
                    <a:lnTo>
                      <a:pt x="30" y="14"/>
                    </a:lnTo>
                    <a:lnTo>
                      <a:pt x="26" y="12"/>
                    </a:lnTo>
                    <a:lnTo>
                      <a:pt x="23" y="14"/>
                    </a:lnTo>
                    <a:lnTo>
                      <a:pt x="21" y="16"/>
                    </a:lnTo>
                    <a:lnTo>
                      <a:pt x="19" y="16"/>
                    </a:lnTo>
                    <a:lnTo>
                      <a:pt x="15" y="16"/>
                    </a:lnTo>
                    <a:lnTo>
                      <a:pt x="13" y="18"/>
                    </a:lnTo>
                    <a:lnTo>
                      <a:pt x="15" y="22"/>
                    </a:lnTo>
                    <a:lnTo>
                      <a:pt x="15" y="23"/>
                    </a:lnTo>
                    <a:lnTo>
                      <a:pt x="11" y="25"/>
                    </a:lnTo>
                    <a:lnTo>
                      <a:pt x="9" y="27"/>
                    </a:lnTo>
                    <a:lnTo>
                      <a:pt x="7" y="31"/>
                    </a:lnTo>
                    <a:lnTo>
                      <a:pt x="2" y="31"/>
                    </a:lnTo>
                    <a:lnTo>
                      <a:pt x="2" y="29"/>
                    </a:lnTo>
                    <a:lnTo>
                      <a:pt x="0" y="31"/>
                    </a:lnTo>
                    <a:lnTo>
                      <a:pt x="0" y="33"/>
                    </a:lnTo>
                    <a:lnTo>
                      <a:pt x="2" y="39"/>
                    </a:lnTo>
                    <a:lnTo>
                      <a:pt x="0" y="45"/>
                    </a:lnTo>
                    <a:lnTo>
                      <a:pt x="0" y="48"/>
                    </a:lnTo>
                    <a:lnTo>
                      <a:pt x="2" y="48"/>
                    </a:lnTo>
                    <a:lnTo>
                      <a:pt x="3" y="50"/>
                    </a:lnTo>
                    <a:lnTo>
                      <a:pt x="3" y="52"/>
                    </a:lnTo>
                    <a:close/>
                  </a:path>
                </a:pathLst>
              </a:custGeom>
              <a:solidFill>
                <a:srgbClr val="C0C0C0"/>
              </a:solidFill>
              <a:ln w="4826">
                <a:solidFill>
                  <a:srgbClr val="B9B9B9"/>
                </a:solidFill>
                <a:round/>
                <a:headEnd/>
                <a:tailEnd/>
              </a:ln>
            </p:spPr>
            <p:txBody>
              <a:bodyPr/>
              <a:lstStyle/>
              <a:p>
                <a:endParaRPr lang="nb-NO"/>
              </a:p>
            </p:txBody>
          </p:sp>
          <p:sp>
            <p:nvSpPr>
              <p:cNvPr id="9352" name="Freeform 1065"/>
              <p:cNvSpPr>
                <a:spLocks/>
              </p:cNvSpPr>
              <p:nvPr/>
            </p:nvSpPr>
            <p:spPr bwMode="gray">
              <a:xfrm>
                <a:off x="2800" y="2025"/>
                <a:ext cx="58" cy="40"/>
              </a:xfrm>
              <a:custGeom>
                <a:avLst/>
                <a:gdLst>
                  <a:gd name="T0" fmla="*/ 58 w 58"/>
                  <a:gd name="T1" fmla="*/ 19 h 40"/>
                  <a:gd name="T2" fmla="*/ 58 w 58"/>
                  <a:gd name="T3" fmla="*/ 17 h 40"/>
                  <a:gd name="T4" fmla="*/ 58 w 58"/>
                  <a:gd name="T5" fmla="*/ 16 h 40"/>
                  <a:gd name="T6" fmla="*/ 56 w 58"/>
                  <a:gd name="T7" fmla="*/ 16 h 40"/>
                  <a:gd name="T8" fmla="*/ 56 w 58"/>
                  <a:gd name="T9" fmla="*/ 14 h 40"/>
                  <a:gd name="T10" fmla="*/ 54 w 58"/>
                  <a:gd name="T11" fmla="*/ 12 h 40"/>
                  <a:gd name="T12" fmla="*/ 54 w 58"/>
                  <a:gd name="T13" fmla="*/ 10 h 40"/>
                  <a:gd name="T14" fmla="*/ 44 w 58"/>
                  <a:gd name="T15" fmla="*/ 2 h 40"/>
                  <a:gd name="T16" fmla="*/ 44 w 58"/>
                  <a:gd name="T17" fmla="*/ 2 h 40"/>
                  <a:gd name="T18" fmla="*/ 41 w 58"/>
                  <a:gd name="T19" fmla="*/ 0 h 40"/>
                  <a:gd name="T20" fmla="*/ 37 w 58"/>
                  <a:gd name="T21" fmla="*/ 0 h 40"/>
                  <a:gd name="T22" fmla="*/ 35 w 58"/>
                  <a:gd name="T23" fmla="*/ 2 h 40"/>
                  <a:gd name="T24" fmla="*/ 31 w 58"/>
                  <a:gd name="T25" fmla="*/ 4 h 40"/>
                  <a:gd name="T26" fmla="*/ 29 w 58"/>
                  <a:gd name="T27" fmla="*/ 4 h 40"/>
                  <a:gd name="T28" fmla="*/ 27 w 58"/>
                  <a:gd name="T29" fmla="*/ 6 h 40"/>
                  <a:gd name="T30" fmla="*/ 23 w 58"/>
                  <a:gd name="T31" fmla="*/ 6 h 40"/>
                  <a:gd name="T32" fmla="*/ 21 w 58"/>
                  <a:gd name="T33" fmla="*/ 6 h 40"/>
                  <a:gd name="T34" fmla="*/ 21 w 58"/>
                  <a:gd name="T35" fmla="*/ 8 h 40"/>
                  <a:gd name="T36" fmla="*/ 21 w 58"/>
                  <a:gd name="T37" fmla="*/ 10 h 40"/>
                  <a:gd name="T38" fmla="*/ 19 w 58"/>
                  <a:gd name="T39" fmla="*/ 10 h 40"/>
                  <a:gd name="T40" fmla="*/ 14 w 58"/>
                  <a:gd name="T41" fmla="*/ 14 h 40"/>
                  <a:gd name="T42" fmla="*/ 10 w 58"/>
                  <a:gd name="T43" fmla="*/ 19 h 40"/>
                  <a:gd name="T44" fmla="*/ 6 w 58"/>
                  <a:gd name="T45" fmla="*/ 25 h 40"/>
                  <a:gd name="T46" fmla="*/ 2 w 58"/>
                  <a:gd name="T47" fmla="*/ 29 h 40"/>
                  <a:gd name="T48" fmla="*/ 2 w 58"/>
                  <a:gd name="T49" fmla="*/ 31 h 40"/>
                  <a:gd name="T50" fmla="*/ 0 w 58"/>
                  <a:gd name="T51" fmla="*/ 35 h 40"/>
                  <a:gd name="T52" fmla="*/ 2 w 58"/>
                  <a:gd name="T53" fmla="*/ 35 h 40"/>
                  <a:gd name="T54" fmla="*/ 4 w 58"/>
                  <a:gd name="T55" fmla="*/ 35 h 40"/>
                  <a:gd name="T56" fmla="*/ 8 w 58"/>
                  <a:gd name="T57" fmla="*/ 33 h 40"/>
                  <a:gd name="T58" fmla="*/ 10 w 58"/>
                  <a:gd name="T59" fmla="*/ 35 h 40"/>
                  <a:gd name="T60" fmla="*/ 12 w 58"/>
                  <a:gd name="T61" fmla="*/ 37 h 40"/>
                  <a:gd name="T62" fmla="*/ 18 w 58"/>
                  <a:gd name="T63" fmla="*/ 39 h 40"/>
                  <a:gd name="T64" fmla="*/ 19 w 58"/>
                  <a:gd name="T65" fmla="*/ 40 h 40"/>
                  <a:gd name="T66" fmla="*/ 21 w 58"/>
                  <a:gd name="T67" fmla="*/ 40 h 40"/>
                  <a:gd name="T68" fmla="*/ 25 w 58"/>
                  <a:gd name="T69" fmla="*/ 39 h 40"/>
                  <a:gd name="T70" fmla="*/ 29 w 58"/>
                  <a:gd name="T71" fmla="*/ 35 h 40"/>
                  <a:gd name="T72" fmla="*/ 29 w 58"/>
                  <a:gd name="T73" fmla="*/ 33 h 40"/>
                  <a:gd name="T74" fmla="*/ 29 w 58"/>
                  <a:gd name="T75" fmla="*/ 31 h 40"/>
                  <a:gd name="T76" fmla="*/ 29 w 58"/>
                  <a:gd name="T77" fmla="*/ 31 h 40"/>
                  <a:gd name="T78" fmla="*/ 31 w 58"/>
                  <a:gd name="T79" fmla="*/ 31 h 40"/>
                  <a:gd name="T80" fmla="*/ 33 w 58"/>
                  <a:gd name="T81" fmla="*/ 35 h 40"/>
                  <a:gd name="T82" fmla="*/ 37 w 58"/>
                  <a:gd name="T83" fmla="*/ 35 h 40"/>
                  <a:gd name="T84" fmla="*/ 41 w 58"/>
                  <a:gd name="T85" fmla="*/ 37 h 40"/>
                  <a:gd name="T86" fmla="*/ 43 w 58"/>
                  <a:gd name="T87" fmla="*/ 37 h 40"/>
                  <a:gd name="T88" fmla="*/ 43 w 58"/>
                  <a:gd name="T89" fmla="*/ 37 h 40"/>
                  <a:gd name="T90" fmla="*/ 43 w 58"/>
                  <a:gd name="T91" fmla="*/ 33 h 40"/>
                  <a:gd name="T92" fmla="*/ 44 w 58"/>
                  <a:gd name="T93" fmla="*/ 31 h 40"/>
                  <a:gd name="T94" fmla="*/ 48 w 58"/>
                  <a:gd name="T95" fmla="*/ 29 h 40"/>
                  <a:gd name="T96" fmla="*/ 50 w 58"/>
                  <a:gd name="T97" fmla="*/ 25 h 40"/>
                  <a:gd name="T98" fmla="*/ 54 w 58"/>
                  <a:gd name="T99" fmla="*/ 25 h 40"/>
                  <a:gd name="T100" fmla="*/ 56 w 58"/>
                  <a:gd name="T101" fmla="*/ 27 h 40"/>
                  <a:gd name="T102" fmla="*/ 58 w 58"/>
                  <a:gd name="T103" fmla="*/ 25 h 40"/>
                  <a:gd name="T104" fmla="*/ 56 w 58"/>
                  <a:gd name="T105" fmla="*/ 23 h 40"/>
                  <a:gd name="T106" fmla="*/ 56 w 58"/>
                  <a:gd name="T107" fmla="*/ 21 h 40"/>
                  <a:gd name="T108" fmla="*/ 58 w 58"/>
                  <a:gd name="T109" fmla="*/ 19 h 40"/>
                  <a:gd name="T110" fmla="*/ 58 w 58"/>
                  <a:gd name="T111" fmla="*/ 19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
                  <a:gd name="T169" fmla="*/ 0 h 40"/>
                  <a:gd name="T170" fmla="*/ 58 w 58"/>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 h="40">
                    <a:moveTo>
                      <a:pt x="58" y="19"/>
                    </a:moveTo>
                    <a:lnTo>
                      <a:pt x="58" y="17"/>
                    </a:lnTo>
                    <a:lnTo>
                      <a:pt x="58" y="16"/>
                    </a:lnTo>
                    <a:lnTo>
                      <a:pt x="56" y="16"/>
                    </a:lnTo>
                    <a:lnTo>
                      <a:pt x="56" y="14"/>
                    </a:lnTo>
                    <a:lnTo>
                      <a:pt x="54" y="12"/>
                    </a:lnTo>
                    <a:lnTo>
                      <a:pt x="54" y="10"/>
                    </a:lnTo>
                    <a:lnTo>
                      <a:pt x="44" y="2"/>
                    </a:lnTo>
                    <a:lnTo>
                      <a:pt x="41" y="0"/>
                    </a:lnTo>
                    <a:lnTo>
                      <a:pt x="37" y="0"/>
                    </a:lnTo>
                    <a:lnTo>
                      <a:pt x="35" y="2"/>
                    </a:lnTo>
                    <a:lnTo>
                      <a:pt x="31" y="4"/>
                    </a:lnTo>
                    <a:lnTo>
                      <a:pt x="29" y="4"/>
                    </a:lnTo>
                    <a:lnTo>
                      <a:pt x="27" y="6"/>
                    </a:lnTo>
                    <a:lnTo>
                      <a:pt x="23" y="6"/>
                    </a:lnTo>
                    <a:lnTo>
                      <a:pt x="21" y="6"/>
                    </a:lnTo>
                    <a:lnTo>
                      <a:pt x="21" y="8"/>
                    </a:lnTo>
                    <a:lnTo>
                      <a:pt x="21" y="10"/>
                    </a:lnTo>
                    <a:lnTo>
                      <a:pt x="19" y="10"/>
                    </a:lnTo>
                    <a:lnTo>
                      <a:pt x="14" y="14"/>
                    </a:lnTo>
                    <a:lnTo>
                      <a:pt x="10" y="19"/>
                    </a:lnTo>
                    <a:lnTo>
                      <a:pt x="6" y="25"/>
                    </a:lnTo>
                    <a:lnTo>
                      <a:pt x="2" y="29"/>
                    </a:lnTo>
                    <a:lnTo>
                      <a:pt x="2" y="31"/>
                    </a:lnTo>
                    <a:lnTo>
                      <a:pt x="0" y="35"/>
                    </a:lnTo>
                    <a:lnTo>
                      <a:pt x="2" y="35"/>
                    </a:lnTo>
                    <a:lnTo>
                      <a:pt x="4" y="35"/>
                    </a:lnTo>
                    <a:lnTo>
                      <a:pt x="8" y="33"/>
                    </a:lnTo>
                    <a:lnTo>
                      <a:pt x="10" y="35"/>
                    </a:lnTo>
                    <a:lnTo>
                      <a:pt x="12" y="37"/>
                    </a:lnTo>
                    <a:lnTo>
                      <a:pt x="18" y="39"/>
                    </a:lnTo>
                    <a:lnTo>
                      <a:pt x="19" y="40"/>
                    </a:lnTo>
                    <a:lnTo>
                      <a:pt x="21" y="40"/>
                    </a:lnTo>
                    <a:lnTo>
                      <a:pt x="25" y="39"/>
                    </a:lnTo>
                    <a:lnTo>
                      <a:pt x="29" y="35"/>
                    </a:lnTo>
                    <a:lnTo>
                      <a:pt x="29" y="33"/>
                    </a:lnTo>
                    <a:lnTo>
                      <a:pt x="29" y="31"/>
                    </a:lnTo>
                    <a:lnTo>
                      <a:pt x="31" y="31"/>
                    </a:lnTo>
                    <a:lnTo>
                      <a:pt x="33" y="35"/>
                    </a:lnTo>
                    <a:lnTo>
                      <a:pt x="37" y="35"/>
                    </a:lnTo>
                    <a:lnTo>
                      <a:pt x="41" y="37"/>
                    </a:lnTo>
                    <a:lnTo>
                      <a:pt x="43" y="37"/>
                    </a:lnTo>
                    <a:lnTo>
                      <a:pt x="43" y="33"/>
                    </a:lnTo>
                    <a:lnTo>
                      <a:pt x="44" y="31"/>
                    </a:lnTo>
                    <a:lnTo>
                      <a:pt x="48" y="29"/>
                    </a:lnTo>
                    <a:lnTo>
                      <a:pt x="50" y="25"/>
                    </a:lnTo>
                    <a:lnTo>
                      <a:pt x="54" y="25"/>
                    </a:lnTo>
                    <a:lnTo>
                      <a:pt x="56" y="27"/>
                    </a:lnTo>
                    <a:lnTo>
                      <a:pt x="58" y="25"/>
                    </a:lnTo>
                    <a:lnTo>
                      <a:pt x="56" y="23"/>
                    </a:lnTo>
                    <a:lnTo>
                      <a:pt x="56" y="21"/>
                    </a:lnTo>
                    <a:lnTo>
                      <a:pt x="58" y="19"/>
                    </a:lnTo>
                    <a:close/>
                  </a:path>
                </a:pathLst>
              </a:custGeom>
              <a:solidFill>
                <a:srgbClr val="C0C0C0"/>
              </a:solidFill>
              <a:ln w="4826">
                <a:solidFill>
                  <a:srgbClr val="B9B9B9"/>
                </a:solidFill>
                <a:round/>
                <a:headEnd/>
                <a:tailEnd/>
              </a:ln>
            </p:spPr>
            <p:txBody>
              <a:bodyPr/>
              <a:lstStyle/>
              <a:p>
                <a:endParaRPr lang="nb-NO"/>
              </a:p>
            </p:txBody>
          </p:sp>
          <p:sp>
            <p:nvSpPr>
              <p:cNvPr id="9353" name="Freeform 1066"/>
              <p:cNvSpPr>
                <a:spLocks noEditPoints="1"/>
              </p:cNvSpPr>
              <p:nvPr/>
            </p:nvSpPr>
            <p:spPr bwMode="gray">
              <a:xfrm>
                <a:off x="2871" y="1590"/>
                <a:ext cx="154" cy="301"/>
              </a:xfrm>
              <a:custGeom>
                <a:avLst/>
                <a:gdLst>
                  <a:gd name="T0" fmla="*/ 4 w 154"/>
                  <a:gd name="T1" fmla="*/ 234 h 301"/>
                  <a:gd name="T2" fmla="*/ 21 w 154"/>
                  <a:gd name="T3" fmla="*/ 266 h 301"/>
                  <a:gd name="T4" fmla="*/ 14 w 154"/>
                  <a:gd name="T5" fmla="*/ 278 h 301"/>
                  <a:gd name="T6" fmla="*/ 18 w 154"/>
                  <a:gd name="T7" fmla="*/ 287 h 301"/>
                  <a:gd name="T8" fmla="*/ 35 w 154"/>
                  <a:gd name="T9" fmla="*/ 284 h 301"/>
                  <a:gd name="T10" fmla="*/ 46 w 154"/>
                  <a:gd name="T11" fmla="*/ 272 h 301"/>
                  <a:gd name="T12" fmla="*/ 66 w 154"/>
                  <a:gd name="T13" fmla="*/ 266 h 301"/>
                  <a:gd name="T14" fmla="*/ 62 w 154"/>
                  <a:gd name="T15" fmla="*/ 261 h 301"/>
                  <a:gd name="T16" fmla="*/ 67 w 154"/>
                  <a:gd name="T17" fmla="*/ 232 h 301"/>
                  <a:gd name="T18" fmla="*/ 77 w 154"/>
                  <a:gd name="T19" fmla="*/ 222 h 301"/>
                  <a:gd name="T20" fmla="*/ 90 w 154"/>
                  <a:gd name="T21" fmla="*/ 211 h 301"/>
                  <a:gd name="T22" fmla="*/ 96 w 154"/>
                  <a:gd name="T23" fmla="*/ 201 h 301"/>
                  <a:gd name="T24" fmla="*/ 73 w 154"/>
                  <a:gd name="T25" fmla="*/ 184 h 301"/>
                  <a:gd name="T26" fmla="*/ 71 w 154"/>
                  <a:gd name="T27" fmla="*/ 153 h 301"/>
                  <a:gd name="T28" fmla="*/ 75 w 154"/>
                  <a:gd name="T29" fmla="*/ 145 h 301"/>
                  <a:gd name="T30" fmla="*/ 83 w 154"/>
                  <a:gd name="T31" fmla="*/ 134 h 301"/>
                  <a:gd name="T32" fmla="*/ 92 w 154"/>
                  <a:gd name="T33" fmla="*/ 122 h 301"/>
                  <a:gd name="T34" fmla="*/ 117 w 154"/>
                  <a:gd name="T35" fmla="*/ 105 h 301"/>
                  <a:gd name="T36" fmla="*/ 123 w 154"/>
                  <a:gd name="T37" fmla="*/ 84 h 301"/>
                  <a:gd name="T38" fmla="*/ 133 w 154"/>
                  <a:gd name="T39" fmla="*/ 71 h 301"/>
                  <a:gd name="T40" fmla="*/ 138 w 154"/>
                  <a:gd name="T41" fmla="*/ 61 h 301"/>
                  <a:gd name="T42" fmla="*/ 154 w 154"/>
                  <a:gd name="T43" fmla="*/ 65 h 301"/>
                  <a:gd name="T44" fmla="*/ 152 w 154"/>
                  <a:gd name="T45" fmla="*/ 48 h 301"/>
                  <a:gd name="T46" fmla="*/ 150 w 154"/>
                  <a:gd name="T47" fmla="*/ 32 h 301"/>
                  <a:gd name="T48" fmla="*/ 144 w 154"/>
                  <a:gd name="T49" fmla="*/ 19 h 301"/>
                  <a:gd name="T50" fmla="*/ 127 w 154"/>
                  <a:gd name="T51" fmla="*/ 9 h 301"/>
                  <a:gd name="T52" fmla="*/ 110 w 154"/>
                  <a:gd name="T53" fmla="*/ 0 h 301"/>
                  <a:gd name="T54" fmla="*/ 106 w 154"/>
                  <a:gd name="T55" fmla="*/ 19 h 301"/>
                  <a:gd name="T56" fmla="*/ 94 w 154"/>
                  <a:gd name="T57" fmla="*/ 19 h 301"/>
                  <a:gd name="T58" fmla="*/ 85 w 154"/>
                  <a:gd name="T59" fmla="*/ 19 h 301"/>
                  <a:gd name="T60" fmla="*/ 77 w 154"/>
                  <a:gd name="T61" fmla="*/ 34 h 301"/>
                  <a:gd name="T62" fmla="*/ 67 w 154"/>
                  <a:gd name="T63" fmla="*/ 46 h 301"/>
                  <a:gd name="T64" fmla="*/ 58 w 154"/>
                  <a:gd name="T65" fmla="*/ 57 h 301"/>
                  <a:gd name="T66" fmla="*/ 44 w 154"/>
                  <a:gd name="T67" fmla="*/ 80 h 301"/>
                  <a:gd name="T68" fmla="*/ 41 w 154"/>
                  <a:gd name="T69" fmla="*/ 101 h 301"/>
                  <a:gd name="T70" fmla="*/ 21 w 154"/>
                  <a:gd name="T71" fmla="*/ 103 h 301"/>
                  <a:gd name="T72" fmla="*/ 10 w 154"/>
                  <a:gd name="T73" fmla="*/ 122 h 301"/>
                  <a:gd name="T74" fmla="*/ 10 w 154"/>
                  <a:gd name="T75" fmla="*/ 142 h 301"/>
                  <a:gd name="T76" fmla="*/ 10 w 154"/>
                  <a:gd name="T77" fmla="*/ 159 h 301"/>
                  <a:gd name="T78" fmla="*/ 12 w 154"/>
                  <a:gd name="T79" fmla="*/ 174 h 301"/>
                  <a:gd name="T80" fmla="*/ 8 w 154"/>
                  <a:gd name="T81" fmla="*/ 184 h 301"/>
                  <a:gd name="T82" fmla="*/ 10 w 154"/>
                  <a:gd name="T83" fmla="*/ 193 h 301"/>
                  <a:gd name="T84" fmla="*/ 4 w 154"/>
                  <a:gd name="T85" fmla="*/ 201 h 301"/>
                  <a:gd name="T86" fmla="*/ 6 w 154"/>
                  <a:gd name="T87" fmla="*/ 213 h 301"/>
                  <a:gd name="T88" fmla="*/ 0 w 154"/>
                  <a:gd name="T89" fmla="*/ 220 h 301"/>
                  <a:gd name="T90" fmla="*/ 41 w 154"/>
                  <a:gd name="T91" fmla="*/ 230 h 301"/>
                  <a:gd name="T92" fmla="*/ 39 w 154"/>
                  <a:gd name="T93" fmla="*/ 228 h 301"/>
                  <a:gd name="T94" fmla="*/ 41 w 154"/>
                  <a:gd name="T95" fmla="*/ 297 h 301"/>
                  <a:gd name="T96" fmla="*/ 46 w 154"/>
                  <a:gd name="T97" fmla="*/ 301 h 301"/>
                  <a:gd name="T98" fmla="*/ 94 w 154"/>
                  <a:gd name="T99" fmla="*/ 241 h 301"/>
                  <a:gd name="T100" fmla="*/ 85 w 154"/>
                  <a:gd name="T101" fmla="*/ 253 h 301"/>
                  <a:gd name="T102" fmla="*/ 94 w 154"/>
                  <a:gd name="T103" fmla="*/ 241 h 301"/>
                  <a:gd name="T104" fmla="*/ 37 w 154"/>
                  <a:gd name="T105" fmla="*/ 232 h 301"/>
                  <a:gd name="T106" fmla="*/ 79 w 154"/>
                  <a:gd name="T107" fmla="*/ 209 h 301"/>
                  <a:gd name="T108" fmla="*/ 71 w 154"/>
                  <a:gd name="T109" fmla="*/ 207 h 301"/>
                  <a:gd name="T110" fmla="*/ 31 w 154"/>
                  <a:gd name="T111" fmla="*/ 209 h 301"/>
                  <a:gd name="T112" fmla="*/ 25 w 154"/>
                  <a:gd name="T113" fmla="*/ 224 h 301"/>
                  <a:gd name="T114" fmla="*/ 18 w 154"/>
                  <a:gd name="T115" fmla="*/ 214 h 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
                  <a:gd name="T175" fmla="*/ 0 h 301"/>
                  <a:gd name="T176" fmla="*/ 154 w 154"/>
                  <a:gd name="T177" fmla="*/ 301 h 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 h="301">
                    <a:moveTo>
                      <a:pt x="0" y="222"/>
                    </a:moveTo>
                    <a:lnTo>
                      <a:pt x="0" y="228"/>
                    </a:lnTo>
                    <a:lnTo>
                      <a:pt x="0" y="234"/>
                    </a:lnTo>
                    <a:lnTo>
                      <a:pt x="4" y="234"/>
                    </a:lnTo>
                    <a:lnTo>
                      <a:pt x="2" y="239"/>
                    </a:lnTo>
                    <a:lnTo>
                      <a:pt x="2" y="245"/>
                    </a:lnTo>
                    <a:lnTo>
                      <a:pt x="10" y="255"/>
                    </a:lnTo>
                    <a:lnTo>
                      <a:pt x="21" y="266"/>
                    </a:lnTo>
                    <a:lnTo>
                      <a:pt x="19" y="270"/>
                    </a:lnTo>
                    <a:lnTo>
                      <a:pt x="18" y="274"/>
                    </a:lnTo>
                    <a:lnTo>
                      <a:pt x="14" y="274"/>
                    </a:lnTo>
                    <a:lnTo>
                      <a:pt x="14" y="278"/>
                    </a:lnTo>
                    <a:lnTo>
                      <a:pt x="14" y="282"/>
                    </a:lnTo>
                    <a:lnTo>
                      <a:pt x="16" y="282"/>
                    </a:lnTo>
                    <a:lnTo>
                      <a:pt x="18" y="284"/>
                    </a:lnTo>
                    <a:lnTo>
                      <a:pt x="18" y="287"/>
                    </a:lnTo>
                    <a:lnTo>
                      <a:pt x="16" y="289"/>
                    </a:lnTo>
                    <a:lnTo>
                      <a:pt x="25" y="289"/>
                    </a:lnTo>
                    <a:lnTo>
                      <a:pt x="35" y="289"/>
                    </a:lnTo>
                    <a:lnTo>
                      <a:pt x="35" y="284"/>
                    </a:lnTo>
                    <a:lnTo>
                      <a:pt x="35" y="280"/>
                    </a:lnTo>
                    <a:lnTo>
                      <a:pt x="37" y="276"/>
                    </a:lnTo>
                    <a:lnTo>
                      <a:pt x="41" y="272"/>
                    </a:lnTo>
                    <a:lnTo>
                      <a:pt x="46" y="272"/>
                    </a:lnTo>
                    <a:lnTo>
                      <a:pt x="52" y="274"/>
                    </a:lnTo>
                    <a:lnTo>
                      <a:pt x="58" y="274"/>
                    </a:lnTo>
                    <a:lnTo>
                      <a:pt x="64" y="272"/>
                    </a:lnTo>
                    <a:lnTo>
                      <a:pt x="66" y="266"/>
                    </a:lnTo>
                    <a:lnTo>
                      <a:pt x="67" y="262"/>
                    </a:lnTo>
                    <a:lnTo>
                      <a:pt x="66" y="264"/>
                    </a:lnTo>
                    <a:lnTo>
                      <a:pt x="64" y="266"/>
                    </a:lnTo>
                    <a:lnTo>
                      <a:pt x="62" y="261"/>
                    </a:lnTo>
                    <a:lnTo>
                      <a:pt x="64" y="251"/>
                    </a:lnTo>
                    <a:lnTo>
                      <a:pt x="66" y="247"/>
                    </a:lnTo>
                    <a:lnTo>
                      <a:pt x="67" y="239"/>
                    </a:lnTo>
                    <a:lnTo>
                      <a:pt x="67" y="232"/>
                    </a:lnTo>
                    <a:lnTo>
                      <a:pt x="66" y="228"/>
                    </a:lnTo>
                    <a:lnTo>
                      <a:pt x="67" y="224"/>
                    </a:lnTo>
                    <a:lnTo>
                      <a:pt x="69" y="222"/>
                    </a:lnTo>
                    <a:lnTo>
                      <a:pt x="77" y="222"/>
                    </a:lnTo>
                    <a:lnTo>
                      <a:pt x="83" y="222"/>
                    </a:lnTo>
                    <a:lnTo>
                      <a:pt x="89" y="214"/>
                    </a:lnTo>
                    <a:lnTo>
                      <a:pt x="92" y="214"/>
                    </a:lnTo>
                    <a:lnTo>
                      <a:pt x="90" y="211"/>
                    </a:lnTo>
                    <a:lnTo>
                      <a:pt x="89" y="209"/>
                    </a:lnTo>
                    <a:lnTo>
                      <a:pt x="92" y="207"/>
                    </a:lnTo>
                    <a:lnTo>
                      <a:pt x="96" y="205"/>
                    </a:lnTo>
                    <a:lnTo>
                      <a:pt x="96" y="201"/>
                    </a:lnTo>
                    <a:lnTo>
                      <a:pt x="90" y="193"/>
                    </a:lnTo>
                    <a:lnTo>
                      <a:pt x="87" y="188"/>
                    </a:lnTo>
                    <a:lnTo>
                      <a:pt x="81" y="186"/>
                    </a:lnTo>
                    <a:lnTo>
                      <a:pt x="73" y="184"/>
                    </a:lnTo>
                    <a:lnTo>
                      <a:pt x="73" y="176"/>
                    </a:lnTo>
                    <a:lnTo>
                      <a:pt x="73" y="167"/>
                    </a:lnTo>
                    <a:lnTo>
                      <a:pt x="73" y="159"/>
                    </a:lnTo>
                    <a:lnTo>
                      <a:pt x="71" y="153"/>
                    </a:lnTo>
                    <a:lnTo>
                      <a:pt x="75" y="153"/>
                    </a:lnTo>
                    <a:lnTo>
                      <a:pt x="75" y="149"/>
                    </a:lnTo>
                    <a:lnTo>
                      <a:pt x="77" y="147"/>
                    </a:lnTo>
                    <a:lnTo>
                      <a:pt x="75" y="145"/>
                    </a:lnTo>
                    <a:lnTo>
                      <a:pt x="75" y="142"/>
                    </a:lnTo>
                    <a:lnTo>
                      <a:pt x="79" y="140"/>
                    </a:lnTo>
                    <a:lnTo>
                      <a:pt x="83" y="140"/>
                    </a:lnTo>
                    <a:lnTo>
                      <a:pt x="83" y="134"/>
                    </a:lnTo>
                    <a:lnTo>
                      <a:pt x="83" y="132"/>
                    </a:lnTo>
                    <a:lnTo>
                      <a:pt x="87" y="130"/>
                    </a:lnTo>
                    <a:lnTo>
                      <a:pt x="90" y="130"/>
                    </a:lnTo>
                    <a:lnTo>
                      <a:pt x="92" y="122"/>
                    </a:lnTo>
                    <a:lnTo>
                      <a:pt x="94" y="117"/>
                    </a:lnTo>
                    <a:lnTo>
                      <a:pt x="104" y="113"/>
                    </a:lnTo>
                    <a:lnTo>
                      <a:pt x="115" y="111"/>
                    </a:lnTo>
                    <a:lnTo>
                      <a:pt x="117" y="105"/>
                    </a:lnTo>
                    <a:lnTo>
                      <a:pt x="121" y="101"/>
                    </a:lnTo>
                    <a:lnTo>
                      <a:pt x="125" y="101"/>
                    </a:lnTo>
                    <a:lnTo>
                      <a:pt x="125" y="94"/>
                    </a:lnTo>
                    <a:lnTo>
                      <a:pt x="123" y="84"/>
                    </a:lnTo>
                    <a:lnTo>
                      <a:pt x="125" y="80"/>
                    </a:lnTo>
                    <a:lnTo>
                      <a:pt x="129" y="76"/>
                    </a:lnTo>
                    <a:lnTo>
                      <a:pt x="129" y="72"/>
                    </a:lnTo>
                    <a:lnTo>
                      <a:pt x="133" y="71"/>
                    </a:lnTo>
                    <a:lnTo>
                      <a:pt x="137" y="71"/>
                    </a:lnTo>
                    <a:lnTo>
                      <a:pt x="138" y="67"/>
                    </a:lnTo>
                    <a:lnTo>
                      <a:pt x="138" y="63"/>
                    </a:lnTo>
                    <a:lnTo>
                      <a:pt x="138" y="61"/>
                    </a:lnTo>
                    <a:lnTo>
                      <a:pt x="144" y="61"/>
                    </a:lnTo>
                    <a:lnTo>
                      <a:pt x="146" y="65"/>
                    </a:lnTo>
                    <a:lnTo>
                      <a:pt x="150" y="65"/>
                    </a:lnTo>
                    <a:lnTo>
                      <a:pt x="154" y="65"/>
                    </a:lnTo>
                    <a:lnTo>
                      <a:pt x="152" y="57"/>
                    </a:lnTo>
                    <a:lnTo>
                      <a:pt x="150" y="55"/>
                    </a:lnTo>
                    <a:lnTo>
                      <a:pt x="150" y="51"/>
                    </a:lnTo>
                    <a:lnTo>
                      <a:pt x="152" y="48"/>
                    </a:lnTo>
                    <a:lnTo>
                      <a:pt x="152" y="42"/>
                    </a:lnTo>
                    <a:lnTo>
                      <a:pt x="152" y="38"/>
                    </a:lnTo>
                    <a:lnTo>
                      <a:pt x="150" y="36"/>
                    </a:lnTo>
                    <a:lnTo>
                      <a:pt x="150" y="32"/>
                    </a:lnTo>
                    <a:lnTo>
                      <a:pt x="150" y="28"/>
                    </a:lnTo>
                    <a:lnTo>
                      <a:pt x="150" y="25"/>
                    </a:lnTo>
                    <a:lnTo>
                      <a:pt x="148" y="23"/>
                    </a:lnTo>
                    <a:lnTo>
                      <a:pt x="144" y="19"/>
                    </a:lnTo>
                    <a:lnTo>
                      <a:pt x="142" y="15"/>
                    </a:lnTo>
                    <a:lnTo>
                      <a:pt x="138" y="13"/>
                    </a:lnTo>
                    <a:lnTo>
                      <a:pt x="133" y="11"/>
                    </a:lnTo>
                    <a:lnTo>
                      <a:pt x="127" y="9"/>
                    </a:lnTo>
                    <a:lnTo>
                      <a:pt x="125" y="3"/>
                    </a:lnTo>
                    <a:lnTo>
                      <a:pt x="121" y="1"/>
                    </a:lnTo>
                    <a:lnTo>
                      <a:pt x="117" y="0"/>
                    </a:lnTo>
                    <a:lnTo>
                      <a:pt x="110" y="0"/>
                    </a:lnTo>
                    <a:lnTo>
                      <a:pt x="114" y="3"/>
                    </a:lnTo>
                    <a:lnTo>
                      <a:pt x="112" y="13"/>
                    </a:lnTo>
                    <a:lnTo>
                      <a:pt x="110" y="15"/>
                    </a:lnTo>
                    <a:lnTo>
                      <a:pt x="106" y="19"/>
                    </a:lnTo>
                    <a:lnTo>
                      <a:pt x="102" y="17"/>
                    </a:lnTo>
                    <a:lnTo>
                      <a:pt x="98" y="17"/>
                    </a:lnTo>
                    <a:lnTo>
                      <a:pt x="94" y="17"/>
                    </a:lnTo>
                    <a:lnTo>
                      <a:pt x="94" y="19"/>
                    </a:lnTo>
                    <a:lnTo>
                      <a:pt x="92" y="23"/>
                    </a:lnTo>
                    <a:lnTo>
                      <a:pt x="92" y="26"/>
                    </a:lnTo>
                    <a:lnTo>
                      <a:pt x="90" y="25"/>
                    </a:lnTo>
                    <a:lnTo>
                      <a:pt x="85" y="19"/>
                    </a:lnTo>
                    <a:lnTo>
                      <a:pt x="83" y="21"/>
                    </a:lnTo>
                    <a:lnTo>
                      <a:pt x="79" y="25"/>
                    </a:lnTo>
                    <a:lnTo>
                      <a:pt x="77" y="28"/>
                    </a:lnTo>
                    <a:lnTo>
                      <a:pt x="77" y="34"/>
                    </a:lnTo>
                    <a:lnTo>
                      <a:pt x="75" y="38"/>
                    </a:lnTo>
                    <a:lnTo>
                      <a:pt x="73" y="40"/>
                    </a:lnTo>
                    <a:lnTo>
                      <a:pt x="69" y="42"/>
                    </a:lnTo>
                    <a:lnTo>
                      <a:pt x="67" y="46"/>
                    </a:lnTo>
                    <a:lnTo>
                      <a:pt x="66" y="48"/>
                    </a:lnTo>
                    <a:lnTo>
                      <a:pt x="62" y="48"/>
                    </a:lnTo>
                    <a:lnTo>
                      <a:pt x="58" y="51"/>
                    </a:lnTo>
                    <a:lnTo>
                      <a:pt x="58" y="57"/>
                    </a:lnTo>
                    <a:lnTo>
                      <a:pt x="56" y="67"/>
                    </a:lnTo>
                    <a:lnTo>
                      <a:pt x="52" y="74"/>
                    </a:lnTo>
                    <a:lnTo>
                      <a:pt x="46" y="76"/>
                    </a:lnTo>
                    <a:lnTo>
                      <a:pt x="44" y="80"/>
                    </a:lnTo>
                    <a:lnTo>
                      <a:pt x="44" y="86"/>
                    </a:lnTo>
                    <a:lnTo>
                      <a:pt x="44" y="94"/>
                    </a:lnTo>
                    <a:lnTo>
                      <a:pt x="43" y="99"/>
                    </a:lnTo>
                    <a:lnTo>
                      <a:pt x="41" y="101"/>
                    </a:lnTo>
                    <a:lnTo>
                      <a:pt x="37" y="96"/>
                    </a:lnTo>
                    <a:lnTo>
                      <a:pt x="31" y="94"/>
                    </a:lnTo>
                    <a:lnTo>
                      <a:pt x="25" y="97"/>
                    </a:lnTo>
                    <a:lnTo>
                      <a:pt x="21" y="103"/>
                    </a:lnTo>
                    <a:lnTo>
                      <a:pt x="19" y="107"/>
                    </a:lnTo>
                    <a:lnTo>
                      <a:pt x="16" y="113"/>
                    </a:lnTo>
                    <a:lnTo>
                      <a:pt x="12" y="119"/>
                    </a:lnTo>
                    <a:lnTo>
                      <a:pt x="10" y="122"/>
                    </a:lnTo>
                    <a:lnTo>
                      <a:pt x="10" y="126"/>
                    </a:lnTo>
                    <a:lnTo>
                      <a:pt x="10" y="130"/>
                    </a:lnTo>
                    <a:lnTo>
                      <a:pt x="10" y="136"/>
                    </a:lnTo>
                    <a:lnTo>
                      <a:pt x="10" y="142"/>
                    </a:lnTo>
                    <a:lnTo>
                      <a:pt x="10" y="147"/>
                    </a:lnTo>
                    <a:lnTo>
                      <a:pt x="10" y="153"/>
                    </a:lnTo>
                    <a:lnTo>
                      <a:pt x="8" y="157"/>
                    </a:lnTo>
                    <a:lnTo>
                      <a:pt x="10" y="159"/>
                    </a:lnTo>
                    <a:lnTo>
                      <a:pt x="12" y="161"/>
                    </a:lnTo>
                    <a:lnTo>
                      <a:pt x="14" y="165"/>
                    </a:lnTo>
                    <a:lnTo>
                      <a:pt x="14" y="170"/>
                    </a:lnTo>
                    <a:lnTo>
                      <a:pt x="12" y="174"/>
                    </a:lnTo>
                    <a:lnTo>
                      <a:pt x="10" y="176"/>
                    </a:lnTo>
                    <a:lnTo>
                      <a:pt x="8" y="174"/>
                    </a:lnTo>
                    <a:lnTo>
                      <a:pt x="8" y="178"/>
                    </a:lnTo>
                    <a:lnTo>
                      <a:pt x="8" y="184"/>
                    </a:lnTo>
                    <a:lnTo>
                      <a:pt x="6" y="188"/>
                    </a:lnTo>
                    <a:lnTo>
                      <a:pt x="8" y="190"/>
                    </a:lnTo>
                    <a:lnTo>
                      <a:pt x="10" y="193"/>
                    </a:lnTo>
                    <a:lnTo>
                      <a:pt x="10" y="195"/>
                    </a:lnTo>
                    <a:lnTo>
                      <a:pt x="8" y="197"/>
                    </a:lnTo>
                    <a:lnTo>
                      <a:pt x="6" y="199"/>
                    </a:lnTo>
                    <a:lnTo>
                      <a:pt x="4" y="201"/>
                    </a:lnTo>
                    <a:lnTo>
                      <a:pt x="2" y="203"/>
                    </a:lnTo>
                    <a:lnTo>
                      <a:pt x="2" y="207"/>
                    </a:lnTo>
                    <a:lnTo>
                      <a:pt x="4" y="211"/>
                    </a:lnTo>
                    <a:lnTo>
                      <a:pt x="6" y="213"/>
                    </a:lnTo>
                    <a:lnTo>
                      <a:pt x="6" y="218"/>
                    </a:lnTo>
                    <a:lnTo>
                      <a:pt x="4" y="220"/>
                    </a:lnTo>
                    <a:lnTo>
                      <a:pt x="0" y="220"/>
                    </a:lnTo>
                    <a:lnTo>
                      <a:pt x="0" y="222"/>
                    </a:lnTo>
                    <a:close/>
                    <a:moveTo>
                      <a:pt x="43" y="220"/>
                    </a:moveTo>
                    <a:lnTo>
                      <a:pt x="41" y="224"/>
                    </a:lnTo>
                    <a:lnTo>
                      <a:pt x="41" y="230"/>
                    </a:lnTo>
                    <a:lnTo>
                      <a:pt x="39" y="230"/>
                    </a:lnTo>
                    <a:lnTo>
                      <a:pt x="39" y="228"/>
                    </a:lnTo>
                    <a:lnTo>
                      <a:pt x="41" y="222"/>
                    </a:lnTo>
                    <a:lnTo>
                      <a:pt x="43" y="220"/>
                    </a:lnTo>
                    <a:close/>
                    <a:moveTo>
                      <a:pt x="41" y="293"/>
                    </a:moveTo>
                    <a:lnTo>
                      <a:pt x="41" y="297"/>
                    </a:lnTo>
                    <a:lnTo>
                      <a:pt x="43" y="301"/>
                    </a:lnTo>
                    <a:lnTo>
                      <a:pt x="44" y="301"/>
                    </a:lnTo>
                    <a:lnTo>
                      <a:pt x="46" y="301"/>
                    </a:lnTo>
                    <a:lnTo>
                      <a:pt x="46" y="299"/>
                    </a:lnTo>
                    <a:lnTo>
                      <a:pt x="43" y="295"/>
                    </a:lnTo>
                    <a:lnTo>
                      <a:pt x="41" y="293"/>
                    </a:lnTo>
                    <a:close/>
                    <a:moveTo>
                      <a:pt x="94" y="241"/>
                    </a:moveTo>
                    <a:lnTo>
                      <a:pt x="94" y="245"/>
                    </a:lnTo>
                    <a:lnTo>
                      <a:pt x="90" y="245"/>
                    </a:lnTo>
                    <a:lnTo>
                      <a:pt x="89" y="245"/>
                    </a:lnTo>
                    <a:lnTo>
                      <a:pt x="85" y="253"/>
                    </a:lnTo>
                    <a:lnTo>
                      <a:pt x="83" y="262"/>
                    </a:lnTo>
                    <a:lnTo>
                      <a:pt x="89" y="264"/>
                    </a:lnTo>
                    <a:lnTo>
                      <a:pt x="94" y="251"/>
                    </a:lnTo>
                    <a:lnTo>
                      <a:pt x="94" y="241"/>
                    </a:lnTo>
                    <a:close/>
                    <a:moveTo>
                      <a:pt x="39" y="232"/>
                    </a:moveTo>
                    <a:lnTo>
                      <a:pt x="39" y="234"/>
                    </a:lnTo>
                    <a:lnTo>
                      <a:pt x="37" y="236"/>
                    </a:lnTo>
                    <a:lnTo>
                      <a:pt x="37" y="232"/>
                    </a:lnTo>
                    <a:lnTo>
                      <a:pt x="39" y="232"/>
                    </a:lnTo>
                    <a:close/>
                    <a:moveTo>
                      <a:pt x="73" y="205"/>
                    </a:moveTo>
                    <a:lnTo>
                      <a:pt x="77" y="207"/>
                    </a:lnTo>
                    <a:lnTo>
                      <a:pt x="79" y="209"/>
                    </a:lnTo>
                    <a:lnTo>
                      <a:pt x="73" y="209"/>
                    </a:lnTo>
                    <a:lnTo>
                      <a:pt x="71" y="209"/>
                    </a:lnTo>
                    <a:lnTo>
                      <a:pt x="71" y="207"/>
                    </a:lnTo>
                    <a:lnTo>
                      <a:pt x="71" y="205"/>
                    </a:lnTo>
                    <a:lnTo>
                      <a:pt x="73" y="205"/>
                    </a:lnTo>
                    <a:close/>
                    <a:moveTo>
                      <a:pt x="25" y="205"/>
                    </a:moveTo>
                    <a:lnTo>
                      <a:pt x="31" y="209"/>
                    </a:lnTo>
                    <a:lnTo>
                      <a:pt x="33" y="213"/>
                    </a:lnTo>
                    <a:lnTo>
                      <a:pt x="35" y="214"/>
                    </a:lnTo>
                    <a:lnTo>
                      <a:pt x="33" y="218"/>
                    </a:lnTo>
                    <a:lnTo>
                      <a:pt x="25" y="224"/>
                    </a:lnTo>
                    <a:lnTo>
                      <a:pt x="14" y="228"/>
                    </a:lnTo>
                    <a:lnTo>
                      <a:pt x="14" y="222"/>
                    </a:lnTo>
                    <a:lnTo>
                      <a:pt x="14" y="218"/>
                    </a:lnTo>
                    <a:lnTo>
                      <a:pt x="18" y="214"/>
                    </a:lnTo>
                    <a:lnTo>
                      <a:pt x="21" y="214"/>
                    </a:lnTo>
                    <a:lnTo>
                      <a:pt x="23" y="211"/>
                    </a:lnTo>
                    <a:lnTo>
                      <a:pt x="25" y="205"/>
                    </a:lnTo>
                    <a:close/>
                  </a:path>
                </a:pathLst>
              </a:custGeom>
              <a:solidFill>
                <a:srgbClr val="C0C0C0"/>
              </a:solidFill>
              <a:ln w="4826">
                <a:solidFill>
                  <a:srgbClr val="B9B9B9"/>
                </a:solidFill>
                <a:round/>
                <a:headEnd/>
                <a:tailEnd/>
              </a:ln>
            </p:spPr>
            <p:txBody>
              <a:bodyPr/>
              <a:lstStyle/>
              <a:p>
                <a:endParaRPr lang="nb-NO"/>
              </a:p>
            </p:txBody>
          </p:sp>
          <p:sp>
            <p:nvSpPr>
              <p:cNvPr id="9354" name="Freeform 1067"/>
              <p:cNvSpPr>
                <a:spLocks/>
              </p:cNvSpPr>
              <p:nvPr/>
            </p:nvSpPr>
            <p:spPr bwMode="gray">
              <a:xfrm>
                <a:off x="3109" y="3209"/>
                <a:ext cx="18" cy="23"/>
              </a:xfrm>
              <a:custGeom>
                <a:avLst/>
                <a:gdLst>
                  <a:gd name="T0" fmla="*/ 16 w 18"/>
                  <a:gd name="T1" fmla="*/ 16 h 23"/>
                  <a:gd name="T2" fmla="*/ 16 w 18"/>
                  <a:gd name="T3" fmla="*/ 12 h 23"/>
                  <a:gd name="T4" fmla="*/ 18 w 18"/>
                  <a:gd name="T5" fmla="*/ 6 h 23"/>
                  <a:gd name="T6" fmla="*/ 14 w 18"/>
                  <a:gd name="T7" fmla="*/ 2 h 23"/>
                  <a:gd name="T8" fmla="*/ 12 w 18"/>
                  <a:gd name="T9" fmla="*/ 0 h 23"/>
                  <a:gd name="T10" fmla="*/ 8 w 18"/>
                  <a:gd name="T11" fmla="*/ 2 h 23"/>
                  <a:gd name="T12" fmla="*/ 6 w 18"/>
                  <a:gd name="T13" fmla="*/ 2 h 23"/>
                  <a:gd name="T14" fmla="*/ 4 w 18"/>
                  <a:gd name="T15" fmla="*/ 2 h 23"/>
                  <a:gd name="T16" fmla="*/ 2 w 18"/>
                  <a:gd name="T17" fmla="*/ 2 h 23"/>
                  <a:gd name="T18" fmla="*/ 2 w 18"/>
                  <a:gd name="T19" fmla="*/ 4 h 23"/>
                  <a:gd name="T20" fmla="*/ 0 w 18"/>
                  <a:gd name="T21" fmla="*/ 8 h 23"/>
                  <a:gd name="T22" fmla="*/ 0 w 18"/>
                  <a:gd name="T23" fmla="*/ 12 h 23"/>
                  <a:gd name="T24" fmla="*/ 2 w 18"/>
                  <a:gd name="T25" fmla="*/ 16 h 23"/>
                  <a:gd name="T26" fmla="*/ 4 w 18"/>
                  <a:gd name="T27" fmla="*/ 19 h 23"/>
                  <a:gd name="T28" fmla="*/ 6 w 18"/>
                  <a:gd name="T29" fmla="*/ 19 h 23"/>
                  <a:gd name="T30" fmla="*/ 12 w 18"/>
                  <a:gd name="T31" fmla="*/ 21 h 23"/>
                  <a:gd name="T32" fmla="*/ 16 w 18"/>
                  <a:gd name="T33" fmla="*/ 23 h 23"/>
                  <a:gd name="T34" fmla="*/ 16 w 18"/>
                  <a:gd name="T35" fmla="*/ 1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3"/>
                  <a:gd name="T56" fmla="*/ 18 w 18"/>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3">
                    <a:moveTo>
                      <a:pt x="16" y="16"/>
                    </a:moveTo>
                    <a:lnTo>
                      <a:pt x="16" y="12"/>
                    </a:lnTo>
                    <a:lnTo>
                      <a:pt x="18" y="6"/>
                    </a:lnTo>
                    <a:lnTo>
                      <a:pt x="14" y="2"/>
                    </a:lnTo>
                    <a:lnTo>
                      <a:pt x="12" y="0"/>
                    </a:lnTo>
                    <a:lnTo>
                      <a:pt x="8" y="2"/>
                    </a:lnTo>
                    <a:lnTo>
                      <a:pt x="6" y="2"/>
                    </a:lnTo>
                    <a:lnTo>
                      <a:pt x="4" y="2"/>
                    </a:lnTo>
                    <a:lnTo>
                      <a:pt x="2" y="2"/>
                    </a:lnTo>
                    <a:lnTo>
                      <a:pt x="2" y="4"/>
                    </a:lnTo>
                    <a:lnTo>
                      <a:pt x="0" y="8"/>
                    </a:lnTo>
                    <a:lnTo>
                      <a:pt x="0" y="12"/>
                    </a:lnTo>
                    <a:lnTo>
                      <a:pt x="2" y="16"/>
                    </a:lnTo>
                    <a:lnTo>
                      <a:pt x="4" y="19"/>
                    </a:lnTo>
                    <a:lnTo>
                      <a:pt x="6" y="19"/>
                    </a:lnTo>
                    <a:lnTo>
                      <a:pt x="12" y="21"/>
                    </a:lnTo>
                    <a:lnTo>
                      <a:pt x="16" y="23"/>
                    </a:lnTo>
                    <a:lnTo>
                      <a:pt x="16" y="16"/>
                    </a:lnTo>
                    <a:close/>
                  </a:path>
                </a:pathLst>
              </a:custGeom>
              <a:solidFill>
                <a:srgbClr val="C0C0C0"/>
              </a:solidFill>
              <a:ln w="4826">
                <a:solidFill>
                  <a:srgbClr val="B9B9B9"/>
                </a:solidFill>
                <a:round/>
                <a:headEnd/>
                <a:tailEnd/>
              </a:ln>
            </p:spPr>
            <p:txBody>
              <a:bodyPr/>
              <a:lstStyle/>
              <a:p>
                <a:endParaRPr lang="nb-NO"/>
              </a:p>
            </p:txBody>
          </p:sp>
          <p:sp>
            <p:nvSpPr>
              <p:cNvPr id="9355" name="Freeform 1068"/>
              <p:cNvSpPr>
                <a:spLocks/>
              </p:cNvSpPr>
              <p:nvPr/>
            </p:nvSpPr>
            <p:spPr bwMode="gray">
              <a:xfrm>
                <a:off x="2002" y="2710"/>
                <a:ext cx="50" cy="77"/>
              </a:xfrm>
              <a:custGeom>
                <a:avLst/>
                <a:gdLst>
                  <a:gd name="T0" fmla="*/ 13 w 50"/>
                  <a:gd name="T1" fmla="*/ 4 h 77"/>
                  <a:gd name="T2" fmla="*/ 10 w 50"/>
                  <a:gd name="T3" fmla="*/ 10 h 77"/>
                  <a:gd name="T4" fmla="*/ 8 w 50"/>
                  <a:gd name="T5" fmla="*/ 14 h 77"/>
                  <a:gd name="T6" fmla="*/ 8 w 50"/>
                  <a:gd name="T7" fmla="*/ 16 h 77"/>
                  <a:gd name="T8" fmla="*/ 6 w 50"/>
                  <a:gd name="T9" fmla="*/ 21 h 77"/>
                  <a:gd name="T10" fmla="*/ 4 w 50"/>
                  <a:gd name="T11" fmla="*/ 23 h 77"/>
                  <a:gd name="T12" fmla="*/ 0 w 50"/>
                  <a:gd name="T13" fmla="*/ 27 h 77"/>
                  <a:gd name="T14" fmla="*/ 0 w 50"/>
                  <a:gd name="T15" fmla="*/ 31 h 77"/>
                  <a:gd name="T16" fmla="*/ 2 w 50"/>
                  <a:gd name="T17" fmla="*/ 35 h 77"/>
                  <a:gd name="T18" fmla="*/ 0 w 50"/>
                  <a:gd name="T19" fmla="*/ 43 h 77"/>
                  <a:gd name="T20" fmla="*/ 0 w 50"/>
                  <a:gd name="T21" fmla="*/ 44 h 77"/>
                  <a:gd name="T22" fmla="*/ 2 w 50"/>
                  <a:gd name="T23" fmla="*/ 46 h 77"/>
                  <a:gd name="T24" fmla="*/ 4 w 50"/>
                  <a:gd name="T25" fmla="*/ 48 h 77"/>
                  <a:gd name="T26" fmla="*/ 4 w 50"/>
                  <a:gd name="T27" fmla="*/ 52 h 77"/>
                  <a:gd name="T28" fmla="*/ 4 w 50"/>
                  <a:gd name="T29" fmla="*/ 56 h 77"/>
                  <a:gd name="T30" fmla="*/ 6 w 50"/>
                  <a:gd name="T31" fmla="*/ 67 h 77"/>
                  <a:gd name="T32" fmla="*/ 8 w 50"/>
                  <a:gd name="T33" fmla="*/ 75 h 77"/>
                  <a:gd name="T34" fmla="*/ 13 w 50"/>
                  <a:gd name="T35" fmla="*/ 73 h 77"/>
                  <a:gd name="T36" fmla="*/ 21 w 50"/>
                  <a:gd name="T37" fmla="*/ 77 h 77"/>
                  <a:gd name="T38" fmla="*/ 25 w 50"/>
                  <a:gd name="T39" fmla="*/ 71 h 77"/>
                  <a:gd name="T40" fmla="*/ 19 w 50"/>
                  <a:gd name="T41" fmla="*/ 67 h 77"/>
                  <a:gd name="T42" fmla="*/ 21 w 50"/>
                  <a:gd name="T43" fmla="*/ 60 h 77"/>
                  <a:gd name="T44" fmla="*/ 31 w 50"/>
                  <a:gd name="T45" fmla="*/ 64 h 77"/>
                  <a:gd name="T46" fmla="*/ 34 w 50"/>
                  <a:gd name="T47" fmla="*/ 62 h 77"/>
                  <a:gd name="T48" fmla="*/ 36 w 50"/>
                  <a:gd name="T49" fmla="*/ 64 h 77"/>
                  <a:gd name="T50" fmla="*/ 42 w 50"/>
                  <a:gd name="T51" fmla="*/ 64 h 77"/>
                  <a:gd name="T52" fmla="*/ 44 w 50"/>
                  <a:gd name="T53" fmla="*/ 62 h 77"/>
                  <a:gd name="T54" fmla="*/ 48 w 50"/>
                  <a:gd name="T55" fmla="*/ 56 h 77"/>
                  <a:gd name="T56" fmla="*/ 50 w 50"/>
                  <a:gd name="T57" fmla="*/ 48 h 77"/>
                  <a:gd name="T58" fmla="*/ 50 w 50"/>
                  <a:gd name="T59" fmla="*/ 44 h 77"/>
                  <a:gd name="T60" fmla="*/ 46 w 50"/>
                  <a:gd name="T61" fmla="*/ 41 h 77"/>
                  <a:gd name="T62" fmla="*/ 42 w 50"/>
                  <a:gd name="T63" fmla="*/ 35 h 77"/>
                  <a:gd name="T64" fmla="*/ 42 w 50"/>
                  <a:gd name="T65" fmla="*/ 25 h 77"/>
                  <a:gd name="T66" fmla="*/ 42 w 50"/>
                  <a:gd name="T67" fmla="*/ 18 h 77"/>
                  <a:gd name="T68" fmla="*/ 48 w 50"/>
                  <a:gd name="T69" fmla="*/ 8 h 77"/>
                  <a:gd name="T70" fmla="*/ 48 w 50"/>
                  <a:gd name="T71" fmla="*/ 6 h 77"/>
                  <a:gd name="T72" fmla="*/ 48 w 50"/>
                  <a:gd name="T73" fmla="*/ 2 h 77"/>
                  <a:gd name="T74" fmla="*/ 33 w 50"/>
                  <a:gd name="T75" fmla="*/ 2 h 77"/>
                  <a:gd name="T76" fmla="*/ 15 w 50"/>
                  <a:gd name="T77" fmla="*/ 0 h 77"/>
                  <a:gd name="T78" fmla="*/ 15 w 50"/>
                  <a:gd name="T79" fmla="*/ 4 h 77"/>
                  <a:gd name="T80" fmla="*/ 13 w 50"/>
                  <a:gd name="T81" fmla="*/ 6 h 77"/>
                  <a:gd name="T82" fmla="*/ 13 w 50"/>
                  <a:gd name="T83" fmla="*/ 4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7"/>
                  <a:gd name="T128" fmla="*/ 50 w 50"/>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7">
                    <a:moveTo>
                      <a:pt x="13" y="4"/>
                    </a:moveTo>
                    <a:lnTo>
                      <a:pt x="10" y="10"/>
                    </a:lnTo>
                    <a:lnTo>
                      <a:pt x="8" y="14"/>
                    </a:lnTo>
                    <a:lnTo>
                      <a:pt x="8" y="16"/>
                    </a:lnTo>
                    <a:lnTo>
                      <a:pt x="6" y="21"/>
                    </a:lnTo>
                    <a:lnTo>
                      <a:pt x="4" y="23"/>
                    </a:lnTo>
                    <a:lnTo>
                      <a:pt x="0" y="27"/>
                    </a:lnTo>
                    <a:lnTo>
                      <a:pt x="0" y="31"/>
                    </a:lnTo>
                    <a:lnTo>
                      <a:pt x="2" y="35"/>
                    </a:lnTo>
                    <a:lnTo>
                      <a:pt x="0" y="43"/>
                    </a:lnTo>
                    <a:lnTo>
                      <a:pt x="0" y="44"/>
                    </a:lnTo>
                    <a:lnTo>
                      <a:pt x="2" y="46"/>
                    </a:lnTo>
                    <a:lnTo>
                      <a:pt x="4" y="48"/>
                    </a:lnTo>
                    <a:lnTo>
                      <a:pt x="4" y="52"/>
                    </a:lnTo>
                    <a:lnTo>
                      <a:pt x="4" y="56"/>
                    </a:lnTo>
                    <a:lnTo>
                      <a:pt x="6" y="67"/>
                    </a:lnTo>
                    <a:lnTo>
                      <a:pt x="8" y="75"/>
                    </a:lnTo>
                    <a:lnTo>
                      <a:pt x="13" y="73"/>
                    </a:lnTo>
                    <a:lnTo>
                      <a:pt x="21" y="77"/>
                    </a:lnTo>
                    <a:lnTo>
                      <a:pt x="25" y="71"/>
                    </a:lnTo>
                    <a:lnTo>
                      <a:pt x="19" y="67"/>
                    </a:lnTo>
                    <a:lnTo>
                      <a:pt x="21" y="60"/>
                    </a:lnTo>
                    <a:lnTo>
                      <a:pt x="31" y="64"/>
                    </a:lnTo>
                    <a:lnTo>
                      <a:pt x="34" y="62"/>
                    </a:lnTo>
                    <a:lnTo>
                      <a:pt x="36" y="64"/>
                    </a:lnTo>
                    <a:lnTo>
                      <a:pt x="42" y="64"/>
                    </a:lnTo>
                    <a:lnTo>
                      <a:pt x="44" y="62"/>
                    </a:lnTo>
                    <a:lnTo>
                      <a:pt x="48" y="56"/>
                    </a:lnTo>
                    <a:lnTo>
                      <a:pt x="50" y="48"/>
                    </a:lnTo>
                    <a:lnTo>
                      <a:pt x="50" y="44"/>
                    </a:lnTo>
                    <a:lnTo>
                      <a:pt x="46" y="41"/>
                    </a:lnTo>
                    <a:lnTo>
                      <a:pt x="42" y="35"/>
                    </a:lnTo>
                    <a:lnTo>
                      <a:pt x="42" y="25"/>
                    </a:lnTo>
                    <a:lnTo>
                      <a:pt x="42" y="18"/>
                    </a:lnTo>
                    <a:lnTo>
                      <a:pt x="48" y="8"/>
                    </a:lnTo>
                    <a:lnTo>
                      <a:pt x="48" y="6"/>
                    </a:lnTo>
                    <a:lnTo>
                      <a:pt x="48" y="2"/>
                    </a:lnTo>
                    <a:lnTo>
                      <a:pt x="33" y="2"/>
                    </a:lnTo>
                    <a:lnTo>
                      <a:pt x="15" y="0"/>
                    </a:lnTo>
                    <a:lnTo>
                      <a:pt x="15" y="4"/>
                    </a:lnTo>
                    <a:lnTo>
                      <a:pt x="13" y="6"/>
                    </a:lnTo>
                    <a:lnTo>
                      <a:pt x="13" y="4"/>
                    </a:lnTo>
                    <a:close/>
                  </a:path>
                </a:pathLst>
              </a:custGeom>
              <a:solidFill>
                <a:srgbClr val="C0C0C0"/>
              </a:solidFill>
              <a:ln w="4826">
                <a:solidFill>
                  <a:srgbClr val="B9B9B9"/>
                </a:solidFill>
                <a:round/>
                <a:headEnd/>
                <a:tailEnd/>
              </a:ln>
            </p:spPr>
            <p:txBody>
              <a:bodyPr/>
              <a:lstStyle/>
              <a:p>
                <a:endParaRPr lang="nb-NO"/>
              </a:p>
            </p:txBody>
          </p:sp>
          <p:sp>
            <p:nvSpPr>
              <p:cNvPr id="9356" name="Freeform 1069"/>
              <p:cNvSpPr>
                <a:spLocks/>
              </p:cNvSpPr>
              <p:nvPr/>
            </p:nvSpPr>
            <p:spPr bwMode="gray">
              <a:xfrm>
                <a:off x="2996" y="2440"/>
                <a:ext cx="217" cy="309"/>
              </a:xfrm>
              <a:custGeom>
                <a:avLst/>
                <a:gdLst>
                  <a:gd name="T0" fmla="*/ 203 w 217"/>
                  <a:gd name="T1" fmla="*/ 67 h 309"/>
                  <a:gd name="T2" fmla="*/ 196 w 217"/>
                  <a:gd name="T3" fmla="*/ 23 h 309"/>
                  <a:gd name="T4" fmla="*/ 192 w 217"/>
                  <a:gd name="T5" fmla="*/ 11 h 309"/>
                  <a:gd name="T6" fmla="*/ 177 w 217"/>
                  <a:gd name="T7" fmla="*/ 0 h 309"/>
                  <a:gd name="T8" fmla="*/ 163 w 217"/>
                  <a:gd name="T9" fmla="*/ 11 h 309"/>
                  <a:gd name="T10" fmla="*/ 152 w 217"/>
                  <a:gd name="T11" fmla="*/ 23 h 309"/>
                  <a:gd name="T12" fmla="*/ 138 w 217"/>
                  <a:gd name="T13" fmla="*/ 17 h 309"/>
                  <a:gd name="T14" fmla="*/ 46 w 217"/>
                  <a:gd name="T15" fmla="*/ 48 h 309"/>
                  <a:gd name="T16" fmla="*/ 33 w 217"/>
                  <a:gd name="T17" fmla="*/ 119 h 309"/>
                  <a:gd name="T18" fmla="*/ 21 w 217"/>
                  <a:gd name="T19" fmla="*/ 117 h 309"/>
                  <a:gd name="T20" fmla="*/ 15 w 217"/>
                  <a:gd name="T21" fmla="*/ 126 h 309"/>
                  <a:gd name="T22" fmla="*/ 12 w 217"/>
                  <a:gd name="T23" fmla="*/ 136 h 309"/>
                  <a:gd name="T24" fmla="*/ 8 w 217"/>
                  <a:gd name="T25" fmla="*/ 149 h 309"/>
                  <a:gd name="T26" fmla="*/ 4 w 217"/>
                  <a:gd name="T27" fmla="*/ 157 h 309"/>
                  <a:gd name="T28" fmla="*/ 0 w 217"/>
                  <a:gd name="T29" fmla="*/ 165 h 309"/>
                  <a:gd name="T30" fmla="*/ 10 w 217"/>
                  <a:gd name="T31" fmla="*/ 165 h 309"/>
                  <a:gd name="T32" fmla="*/ 8 w 217"/>
                  <a:gd name="T33" fmla="*/ 176 h 309"/>
                  <a:gd name="T34" fmla="*/ 10 w 217"/>
                  <a:gd name="T35" fmla="*/ 180 h 309"/>
                  <a:gd name="T36" fmla="*/ 12 w 217"/>
                  <a:gd name="T37" fmla="*/ 190 h 309"/>
                  <a:gd name="T38" fmla="*/ 19 w 217"/>
                  <a:gd name="T39" fmla="*/ 203 h 309"/>
                  <a:gd name="T40" fmla="*/ 19 w 217"/>
                  <a:gd name="T41" fmla="*/ 215 h 309"/>
                  <a:gd name="T42" fmla="*/ 25 w 217"/>
                  <a:gd name="T43" fmla="*/ 220 h 309"/>
                  <a:gd name="T44" fmla="*/ 25 w 217"/>
                  <a:gd name="T45" fmla="*/ 232 h 309"/>
                  <a:gd name="T46" fmla="*/ 35 w 217"/>
                  <a:gd name="T47" fmla="*/ 241 h 309"/>
                  <a:gd name="T48" fmla="*/ 44 w 217"/>
                  <a:gd name="T49" fmla="*/ 247 h 309"/>
                  <a:gd name="T50" fmla="*/ 52 w 217"/>
                  <a:gd name="T51" fmla="*/ 251 h 309"/>
                  <a:gd name="T52" fmla="*/ 63 w 217"/>
                  <a:gd name="T53" fmla="*/ 261 h 309"/>
                  <a:gd name="T54" fmla="*/ 67 w 217"/>
                  <a:gd name="T55" fmla="*/ 274 h 309"/>
                  <a:gd name="T56" fmla="*/ 75 w 217"/>
                  <a:gd name="T57" fmla="*/ 286 h 309"/>
                  <a:gd name="T58" fmla="*/ 81 w 217"/>
                  <a:gd name="T59" fmla="*/ 293 h 309"/>
                  <a:gd name="T60" fmla="*/ 90 w 217"/>
                  <a:gd name="T61" fmla="*/ 291 h 309"/>
                  <a:gd name="T62" fmla="*/ 96 w 217"/>
                  <a:gd name="T63" fmla="*/ 289 h 309"/>
                  <a:gd name="T64" fmla="*/ 102 w 217"/>
                  <a:gd name="T65" fmla="*/ 291 h 309"/>
                  <a:gd name="T66" fmla="*/ 109 w 217"/>
                  <a:gd name="T67" fmla="*/ 303 h 309"/>
                  <a:gd name="T68" fmla="*/ 119 w 217"/>
                  <a:gd name="T69" fmla="*/ 305 h 309"/>
                  <a:gd name="T70" fmla="*/ 134 w 217"/>
                  <a:gd name="T71" fmla="*/ 303 h 309"/>
                  <a:gd name="T72" fmla="*/ 146 w 217"/>
                  <a:gd name="T73" fmla="*/ 301 h 309"/>
                  <a:gd name="T74" fmla="*/ 159 w 217"/>
                  <a:gd name="T75" fmla="*/ 299 h 309"/>
                  <a:gd name="T76" fmla="*/ 167 w 217"/>
                  <a:gd name="T77" fmla="*/ 295 h 309"/>
                  <a:gd name="T78" fmla="*/ 180 w 217"/>
                  <a:gd name="T79" fmla="*/ 297 h 309"/>
                  <a:gd name="T80" fmla="*/ 175 w 217"/>
                  <a:gd name="T81" fmla="*/ 289 h 309"/>
                  <a:gd name="T82" fmla="*/ 167 w 217"/>
                  <a:gd name="T83" fmla="*/ 284 h 309"/>
                  <a:gd name="T84" fmla="*/ 161 w 217"/>
                  <a:gd name="T85" fmla="*/ 266 h 309"/>
                  <a:gd name="T86" fmla="*/ 152 w 217"/>
                  <a:gd name="T87" fmla="*/ 257 h 309"/>
                  <a:gd name="T88" fmla="*/ 140 w 217"/>
                  <a:gd name="T89" fmla="*/ 253 h 309"/>
                  <a:gd name="T90" fmla="*/ 140 w 217"/>
                  <a:gd name="T91" fmla="*/ 243 h 309"/>
                  <a:gd name="T92" fmla="*/ 148 w 217"/>
                  <a:gd name="T93" fmla="*/ 241 h 309"/>
                  <a:gd name="T94" fmla="*/ 152 w 217"/>
                  <a:gd name="T95" fmla="*/ 232 h 309"/>
                  <a:gd name="T96" fmla="*/ 154 w 217"/>
                  <a:gd name="T97" fmla="*/ 213 h 309"/>
                  <a:gd name="T98" fmla="*/ 157 w 217"/>
                  <a:gd name="T99" fmla="*/ 195 h 309"/>
                  <a:gd name="T100" fmla="*/ 167 w 217"/>
                  <a:gd name="T101" fmla="*/ 190 h 309"/>
                  <a:gd name="T102" fmla="*/ 173 w 217"/>
                  <a:gd name="T103" fmla="*/ 180 h 309"/>
                  <a:gd name="T104" fmla="*/ 179 w 217"/>
                  <a:gd name="T105" fmla="*/ 161 h 309"/>
                  <a:gd name="T106" fmla="*/ 190 w 217"/>
                  <a:gd name="T107" fmla="*/ 146 h 309"/>
                  <a:gd name="T108" fmla="*/ 188 w 217"/>
                  <a:gd name="T109" fmla="*/ 128 h 309"/>
                  <a:gd name="T110" fmla="*/ 194 w 217"/>
                  <a:gd name="T111" fmla="*/ 111 h 309"/>
                  <a:gd name="T112" fmla="*/ 194 w 217"/>
                  <a:gd name="T113" fmla="*/ 96 h 309"/>
                  <a:gd name="T114" fmla="*/ 198 w 217"/>
                  <a:gd name="T115" fmla="*/ 88 h 309"/>
                  <a:gd name="T116" fmla="*/ 213 w 217"/>
                  <a:gd name="T117" fmla="*/ 84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309"/>
                  <a:gd name="T179" fmla="*/ 217 w 217"/>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309">
                    <a:moveTo>
                      <a:pt x="217" y="76"/>
                    </a:moveTo>
                    <a:lnTo>
                      <a:pt x="213" y="76"/>
                    </a:lnTo>
                    <a:lnTo>
                      <a:pt x="203" y="67"/>
                    </a:lnTo>
                    <a:lnTo>
                      <a:pt x="196" y="57"/>
                    </a:lnTo>
                    <a:lnTo>
                      <a:pt x="196" y="40"/>
                    </a:lnTo>
                    <a:lnTo>
                      <a:pt x="196" y="23"/>
                    </a:lnTo>
                    <a:lnTo>
                      <a:pt x="192" y="21"/>
                    </a:lnTo>
                    <a:lnTo>
                      <a:pt x="192" y="17"/>
                    </a:lnTo>
                    <a:lnTo>
                      <a:pt x="192" y="11"/>
                    </a:lnTo>
                    <a:lnTo>
                      <a:pt x="186" y="7"/>
                    </a:lnTo>
                    <a:lnTo>
                      <a:pt x="179" y="2"/>
                    </a:lnTo>
                    <a:lnTo>
                      <a:pt x="177" y="0"/>
                    </a:lnTo>
                    <a:lnTo>
                      <a:pt x="171" y="4"/>
                    </a:lnTo>
                    <a:lnTo>
                      <a:pt x="165" y="4"/>
                    </a:lnTo>
                    <a:lnTo>
                      <a:pt x="163" y="11"/>
                    </a:lnTo>
                    <a:lnTo>
                      <a:pt x="157" y="13"/>
                    </a:lnTo>
                    <a:lnTo>
                      <a:pt x="157" y="21"/>
                    </a:lnTo>
                    <a:lnTo>
                      <a:pt x="152" y="23"/>
                    </a:lnTo>
                    <a:lnTo>
                      <a:pt x="150" y="19"/>
                    </a:lnTo>
                    <a:lnTo>
                      <a:pt x="138" y="19"/>
                    </a:lnTo>
                    <a:lnTo>
                      <a:pt x="138" y="17"/>
                    </a:lnTo>
                    <a:lnTo>
                      <a:pt x="134" y="19"/>
                    </a:lnTo>
                    <a:lnTo>
                      <a:pt x="46" y="19"/>
                    </a:lnTo>
                    <a:lnTo>
                      <a:pt x="46" y="48"/>
                    </a:lnTo>
                    <a:lnTo>
                      <a:pt x="33" y="48"/>
                    </a:lnTo>
                    <a:lnTo>
                      <a:pt x="33" y="59"/>
                    </a:lnTo>
                    <a:lnTo>
                      <a:pt x="33" y="119"/>
                    </a:lnTo>
                    <a:lnTo>
                      <a:pt x="31" y="119"/>
                    </a:lnTo>
                    <a:lnTo>
                      <a:pt x="25" y="119"/>
                    </a:lnTo>
                    <a:lnTo>
                      <a:pt x="21" y="117"/>
                    </a:lnTo>
                    <a:lnTo>
                      <a:pt x="19" y="119"/>
                    </a:lnTo>
                    <a:lnTo>
                      <a:pt x="15" y="123"/>
                    </a:lnTo>
                    <a:lnTo>
                      <a:pt x="15" y="126"/>
                    </a:lnTo>
                    <a:lnTo>
                      <a:pt x="15" y="130"/>
                    </a:lnTo>
                    <a:lnTo>
                      <a:pt x="13" y="134"/>
                    </a:lnTo>
                    <a:lnTo>
                      <a:pt x="12" y="136"/>
                    </a:lnTo>
                    <a:lnTo>
                      <a:pt x="12" y="140"/>
                    </a:lnTo>
                    <a:lnTo>
                      <a:pt x="12" y="144"/>
                    </a:lnTo>
                    <a:lnTo>
                      <a:pt x="8" y="149"/>
                    </a:lnTo>
                    <a:lnTo>
                      <a:pt x="6" y="151"/>
                    </a:lnTo>
                    <a:lnTo>
                      <a:pt x="6" y="153"/>
                    </a:lnTo>
                    <a:lnTo>
                      <a:pt x="4" y="157"/>
                    </a:lnTo>
                    <a:lnTo>
                      <a:pt x="2" y="159"/>
                    </a:lnTo>
                    <a:lnTo>
                      <a:pt x="0" y="161"/>
                    </a:lnTo>
                    <a:lnTo>
                      <a:pt x="0" y="165"/>
                    </a:lnTo>
                    <a:lnTo>
                      <a:pt x="2" y="165"/>
                    </a:lnTo>
                    <a:lnTo>
                      <a:pt x="6" y="165"/>
                    </a:lnTo>
                    <a:lnTo>
                      <a:pt x="10" y="165"/>
                    </a:lnTo>
                    <a:lnTo>
                      <a:pt x="12" y="169"/>
                    </a:lnTo>
                    <a:lnTo>
                      <a:pt x="10" y="172"/>
                    </a:lnTo>
                    <a:lnTo>
                      <a:pt x="8" y="176"/>
                    </a:lnTo>
                    <a:lnTo>
                      <a:pt x="10" y="178"/>
                    </a:lnTo>
                    <a:lnTo>
                      <a:pt x="10" y="180"/>
                    </a:lnTo>
                    <a:lnTo>
                      <a:pt x="10" y="184"/>
                    </a:lnTo>
                    <a:lnTo>
                      <a:pt x="8" y="188"/>
                    </a:lnTo>
                    <a:lnTo>
                      <a:pt x="12" y="190"/>
                    </a:lnTo>
                    <a:lnTo>
                      <a:pt x="13" y="194"/>
                    </a:lnTo>
                    <a:lnTo>
                      <a:pt x="12" y="195"/>
                    </a:lnTo>
                    <a:lnTo>
                      <a:pt x="19" y="203"/>
                    </a:lnTo>
                    <a:lnTo>
                      <a:pt x="21" y="205"/>
                    </a:lnTo>
                    <a:lnTo>
                      <a:pt x="19" y="211"/>
                    </a:lnTo>
                    <a:lnTo>
                      <a:pt x="19" y="215"/>
                    </a:lnTo>
                    <a:lnTo>
                      <a:pt x="21" y="217"/>
                    </a:lnTo>
                    <a:lnTo>
                      <a:pt x="23" y="218"/>
                    </a:lnTo>
                    <a:lnTo>
                      <a:pt x="25" y="220"/>
                    </a:lnTo>
                    <a:lnTo>
                      <a:pt x="25" y="222"/>
                    </a:lnTo>
                    <a:lnTo>
                      <a:pt x="25" y="224"/>
                    </a:lnTo>
                    <a:lnTo>
                      <a:pt x="25" y="232"/>
                    </a:lnTo>
                    <a:lnTo>
                      <a:pt x="31" y="236"/>
                    </a:lnTo>
                    <a:lnTo>
                      <a:pt x="33" y="240"/>
                    </a:lnTo>
                    <a:lnTo>
                      <a:pt x="35" y="241"/>
                    </a:lnTo>
                    <a:lnTo>
                      <a:pt x="38" y="241"/>
                    </a:lnTo>
                    <a:lnTo>
                      <a:pt x="40" y="243"/>
                    </a:lnTo>
                    <a:lnTo>
                      <a:pt x="44" y="247"/>
                    </a:lnTo>
                    <a:lnTo>
                      <a:pt x="48" y="249"/>
                    </a:lnTo>
                    <a:lnTo>
                      <a:pt x="50" y="249"/>
                    </a:lnTo>
                    <a:lnTo>
                      <a:pt x="52" y="251"/>
                    </a:lnTo>
                    <a:lnTo>
                      <a:pt x="54" y="255"/>
                    </a:lnTo>
                    <a:lnTo>
                      <a:pt x="58" y="259"/>
                    </a:lnTo>
                    <a:lnTo>
                      <a:pt x="63" y="261"/>
                    </a:lnTo>
                    <a:lnTo>
                      <a:pt x="65" y="266"/>
                    </a:lnTo>
                    <a:lnTo>
                      <a:pt x="67" y="272"/>
                    </a:lnTo>
                    <a:lnTo>
                      <a:pt x="67" y="274"/>
                    </a:lnTo>
                    <a:lnTo>
                      <a:pt x="69" y="278"/>
                    </a:lnTo>
                    <a:lnTo>
                      <a:pt x="71" y="280"/>
                    </a:lnTo>
                    <a:lnTo>
                      <a:pt x="75" y="286"/>
                    </a:lnTo>
                    <a:lnTo>
                      <a:pt x="75" y="289"/>
                    </a:lnTo>
                    <a:lnTo>
                      <a:pt x="77" y="291"/>
                    </a:lnTo>
                    <a:lnTo>
                      <a:pt x="81" y="293"/>
                    </a:lnTo>
                    <a:lnTo>
                      <a:pt x="83" y="289"/>
                    </a:lnTo>
                    <a:lnTo>
                      <a:pt x="84" y="289"/>
                    </a:lnTo>
                    <a:lnTo>
                      <a:pt x="90" y="291"/>
                    </a:lnTo>
                    <a:lnTo>
                      <a:pt x="92" y="293"/>
                    </a:lnTo>
                    <a:lnTo>
                      <a:pt x="94" y="289"/>
                    </a:lnTo>
                    <a:lnTo>
                      <a:pt x="96" y="289"/>
                    </a:lnTo>
                    <a:lnTo>
                      <a:pt x="98" y="289"/>
                    </a:lnTo>
                    <a:lnTo>
                      <a:pt x="100" y="289"/>
                    </a:lnTo>
                    <a:lnTo>
                      <a:pt x="102" y="291"/>
                    </a:lnTo>
                    <a:lnTo>
                      <a:pt x="104" y="297"/>
                    </a:lnTo>
                    <a:lnTo>
                      <a:pt x="106" y="301"/>
                    </a:lnTo>
                    <a:lnTo>
                      <a:pt x="109" y="303"/>
                    </a:lnTo>
                    <a:lnTo>
                      <a:pt x="113" y="305"/>
                    </a:lnTo>
                    <a:lnTo>
                      <a:pt x="117" y="305"/>
                    </a:lnTo>
                    <a:lnTo>
                      <a:pt x="119" y="305"/>
                    </a:lnTo>
                    <a:lnTo>
                      <a:pt x="125" y="309"/>
                    </a:lnTo>
                    <a:lnTo>
                      <a:pt x="129" y="305"/>
                    </a:lnTo>
                    <a:lnTo>
                      <a:pt x="134" y="303"/>
                    </a:lnTo>
                    <a:lnTo>
                      <a:pt x="136" y="303"/>
                    </a:lnTo>
                    <a:lnTo>
                      <a:pt x="140" y="301"/>
                    </a:lnTo>
                    <a:lnTo>
                      <a:pt x="146" y="301"/>
                    </a:lnTo>
                    <a:lnTo>
                      <a:pt x="148" y="305"/>
                    </a:lnTo>
                    <a:lnTo>
                      <a:pt x="154" y="301"/>
                    </a:lnTo>
                    <a:lnTo>
                      <a:pt x="159" y="299"/>
                    </a:lnTo>
                    <a:lnTo>
                      <a:pt x="163" y="295"/>
                    </a:lnTo>
                    <a:lnTo>
                      <a:pt x="167" y="295"/>
                    </a:lnTo>
                    <a:lnTo>
                      <a:pt x="173" y="295"/>
                    </a:lnTo>
                    <a:lnTo>
                      <a:pt x="180" y="301"/>
                    </a:lnTo>
                    <a:lnTo>
                      <a:pt x="180" y="297"/>
                    </a:lnTo>
                    <a:lnTo>
                      <a:pt x="180" y="293"/>
                    </a:lnTo>
                    <a:lnTo>
                      <a:pt x="177" y="289"/>
                    </a:lnTo>
                    <a:lnTo>
                      <a:pt x="175" y="289"/>
                    </a:lnTo>
                    <a:lnTo>
                      <a:pt x="169" y="288"/>
                    </a:lnTo>
                    <a:lnTo>
                      <a:pt x="167" y="284"/>
                    </a:lnTo>
                    <a:lnTo>
                      <a:pt x="163" y="278"/>
                    </a:lnTo>
                    <a:lnTo>
                      <a:pt x="161" y="270"/>
                    </a:lnTo>
                    <a:lnTo>
                      <a:pt x="161" y="266"/>
                    </a:lnTo>
                    <a:lnTo>
                      <a:pt x="157" y="265"/>
                    </a:lnTo>
                    <a:lnTo>
                      <a:pt x="155" y="261"/>
                    </a:lnTo>
                    <a:lnTo>
                      <a:pt x="152" y="257"/>
                    </a:lnTo>
                    <a:lnTo>
                      <a:pt x="150" y="255"/>
                    </a:lnTo>
                    <a:lnTo>
                      <a:pt x="146" y="253"/>
                    </a:lnTo>
                    <a:lnTo>
                      <a:pt x="140" y="253"/>
                    </a:lnTo>
                    <a:lnTo>
                      <a:pt x="138" y="251"/>
                    </a:lnTo>
                    <a:lnTo>
                      <a:pt x="138" y="245"/>
                    </a:lnTo>
                    <a:lnTo>
                      <a:pt x="140" y="243"/>
                    </a:lnTo>
                    <a:lnTo>
                      <a:pt x="144" y="241"/>
                    </a:lnTo>
                    <a:lnTo>
                      <a:pt x="148" y="241"/>
                    </a:lnTo>
                    <a:lnTo>
                      <a:pt x="150" y="240"/>
                    </a:lnTo>
                    <a:lnTo>
                      <a:pt x="150" y="238"/>
                    </a:lnTo>
                    <a:lnTo>
                      <a:pt x="152" y="232"/>
                    </a:lnTo>
                    <a:lnTo>
                      <a:pt x="152" y="226"/>
                    </a:lnTo>
                    <a:lnTo>
                      <a:pt x="152" y="218"/>
                    </a:lnTo>
                    <a:lnTo>
                      <a:pt x="154" y="213"/>
                    </a:lnTo>
                    <a:lnTo>
                      <a:pt x="157" y="203"/>
                    </a:lnTo>
                    <a:lnTo>
                      <a:pt x="157" y="197"/>
                    </a:lnTo>
                    <a:lnTo>
                      <a:pt x="157" y="195"/>
                    </a:lnTo>
                    <a:lnTo>
                      <a:pt x="159" y="194"/>
                    </a:lnTo>
                    <a:lnTo>
                      <a:pt x="163" y="192"/>
                    </a:lnTo>
                    <a:lnTo>
                      <a:pt x="167" y="190"/>
                    </a:lnTo>
                    <a:lnTo>
                      <a:pt x="169" y="188"/>
                    </a:lnTo>
                    <a:lnTo>
                      <a:pt x="171" y="184"/>
                    </a:lnTo>
                    <a:lnTo>
                      <a:pt x="173" y="180"/>
                    </a:lnTo>
                    <a:lnTo>
                      <a:pt x="175" y="174"/>
                    </a:lnTo>
                    <a:lnTo>
                      <a:pt x="177" y="169"/>
                    </a:lnTo>
                    <a:lnTo>
                      <a:pt x="179" y="161"/>
                    </a:lnTo>
                    <a:lnTo>
                      <a:pt x="182" y="157"/>
                    </a:lnTo>
                    <a:lnTo>
                      <a:pt x="186" y="149"/>
                    </a:lnTo>
                    <a:lnTo>
                      <a:pt x="190" y="146"/>
                    </a:lnTo>
                    <a:lnTo>
                      <a:pt x="190" y="140"/>
                    </a:lnTo>
                    <a:lnTo>
                      <a:pt x="188" y="132"/>
                    </a:lnTo>
                    <a:lnTo>
                      <a:pt x="188" y="128"/>
                    </a:lnTo>
                    <a:lnTo>
                      <a:pt x="190" y="121"/>
                    </a:lnTo>
                    <a:lnTo>
                      <a:pt x="192" y="117"/>
                    </a:lnTo>
                    <a:lnTo>
                      <a:pt x="194" y="111"/>
                    </a:lnTo>
                    <a:lnTo>
                      <a:pt x="194" y="105"/>
                    </a:lnTo>
                    <a:lnTo>
                      <a:pt x="194" y="99"/>
                    </a:lnTo>
                    <a:lnTo>
                      <a:pt x="194" y="96"/>
                    </a:lnTo>
                    <a:lnTo>
                      <a:pt x="196" y="94"/>
                    </a:lnTo>
                    <a:lnTo>
                      <a:pt x="198" y="92"/>
                    </a:lnTo>
                    <a:lnTo>
                      <a:pt x="198" y="88"/>
                    </a:lnTo>
                    <a:lnTo>
                      <a:pt x="202" y="84"/>
                    </a:lnTo>
                    <a:lnTo>
                      <a:pt x="205" y="84"/>
                    </a:lnTo>
                    <a:lnTo>
                      <a:pt x="213" y="84"/>
                    </a:lnTo>
                    <a:lnTo>
                      <a:pt x="217" y="78"/>
                    </a:lnTo>
                    <a:lnTo>
                      <a:pt x="217" y="76"/>
                    </a:lnTo>
                    <a:close/>
                  </a:path>
                </a:pathLst>
              </a:custGeom>
              <a:solidFill>
                <a:srgbClr val="C0C0C0"/>
              </a:solidFill>
              <a:ln w="4826">
                <a:solidFill>
                  <a:srgbClr val="B9B9B9"/>
                </a:solidFill>
                <a:round/>
                <a:headEnd/>
                <a:tailEnd/>
              </a:ln>
            </p:spPr>
            <p:txBody>
              <a:bodyPr/>
              <a:lstStyle/>
              <a:p>
                <a:endParaRPr lang="nb-NO"/>
              </a:p>
            </p:txBody>
          </p:sp>
          <p:sp>
            <p:nvSpPr>
              <p:cNvPr id="9357" name="Freeform 1070"/>
              <p:cNvSpPr>
                <a:spLocks/>
              </p:cNvSpPr>
              <p:nvPr/>
            </p:nvSpPr>
            <p:spPr bwMode="gray">
              <a:xfrm>
                <a:off x="3714" y="2660"/>
                <a:ext cx="29" cy="60"/>
              </a:xfrm>
              <a:custGeom>
                <a:avLst/>
                <a:gdLst>
                  <a:gd name="T0" fmla="*/ 6 w 29"/>
                  <a:gd name="T1" fmla="*/ 0 h 60"/>
                  <a:gd name="T2" fmla="*/ 6 w 29"/>
                  <a:gd name="T3" fmla="*/ 2 h 60"/>
                  <a:gd name="T4" fmla="*/ 4 w 29"/>
                  <a:gd name="T5" fmla="*/ 4 h 60"/>
                  <a:gd name="T6" fmla="*/ 4 w 29"/>
                  <a:gd name="T7" fmla="*/ 4 h 60"/>
                  <a:gd name="T8" fmla="*/ 4 w 29"/>
                  <a:gd name="T9" fmla="*/ 8 h 60"/>
                  <a:gd name="T10" fmla="*/ 6 w 29"/>
                  <a:gd name="T11" fmla="*/ 8 h 60"/>
                  <a:gd name="T12" fmla="*/ 6 w 29"/>
                  <a:gd name="T13" fmla="*/ 12 h 60"/>
                  <a:gd name="T14" fmla="*/ 2 w 29"/>
                  <a:gd name="T15" fmla="*/ 20 h 60"/>
                  <a:gd name="T16" fmla="*/ 0 w 29"/>
                  <a:gd name="T17" fmla="*/ 27 h 60"/>
                  <a:gd name="T18" fmla="*/ 2 w 29"/>
                  <a:gd name="T19" fmla="*/ 35 h 60"/>
                  <a:gd name="T20" fmla="*/ 4 w 29"/>
                  <a:gd name="T21" fmla="*/ 43 h 60"/>
                  <a:gd name="T22" fmla="*/ 6 w 29"/>
                  <a:gd name="T23" fmla="*/ 52 h 60"/>
                  <a:gd name="T24" fmla="*/ 7 w 29"/>
                  <a:gd name="T25" fmla="*/ 58 h 60"/>
                  <a:gd name="T26" fmla="*/ 9 w 29"/>
                  <a:gd name="T27" fmla="*/ 60 h 60"/>
                  <a:gd name="T28" fmla="*/ 11 w 29"/>
                  <a:gd name="T29" fmla="*/ 60 h 60"/>
                  <a:gd name="T30" fmla="*/ 15 w 29"/>
                  <a:gd name="T31" fmla="*/ 58 h 60"/>
                  <a:gd name="T32" fmla="*/ 19 w 29"/>
                  <a:gd name="T33" fmla="*/ 56 h 60"/>
                  <a:gd name="T34" fmla="*/ 23 w 29"/>
                  <a:gd name="T35" fmla="*/ 54 h 60"/>
                  <a:gd name="T36" fmla="*/ 27 w 29"/>
                  <a:gd name="T37" fmla="*/ 52 h 60"/>
                  <a:gd name="T38" fmla="*/ 29 w 29"/>
                  <a:gd name="T39" fmla="*/ 46 h 60"/>
                  <a:gd name="T40" fmla="*/ 29 w 29"/>
                  <a:gd name="T41" fmla="*/ 43 h 60"/>
                  <a:gd name="T42" fmla="*/ 29 w 29"/>
                  <a:gd name="T43" fmla="*/ 37 h 60"/>
                  <a:gd name="T44" fmla="*/ 27 w 29"/>
                  <a:gd name="T45" fmla="*/ 31 h 60"/>
                  <a:gd name="T46" fmla="*/ 13 w 29"/>
                  <a:gd name="T47" fmla="*/ 12 h 60"/>
                  <a:gd name="T48" fmla="*/ 6 w 29"/>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60"/>
                  <a:gd name="T77" fmla="*/ 29 w 2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60">
                    <a:moveTo>
                      <a:pt x="6" y="0"/>
                    </a:moveTo>
                    <a:lnTo>
                      <a:pt x="6" y="2"/>
                    </a:lnTo>
                    <a:lnTo>
                      <a:pt x="4" y="4"/>
                    </a:lnTo>
                    <a:lnTo>
                      <a:pt x="4" y="8"/>
                    </a:lnTo>
                    <a:lnTo>
                      <a:pt x="6" y="8"/>
                    </a:lnTo>
                    <a:lnTo>
                      <a:pt x="6" y="12"/>
                    </a:lnTo>
                    <a:lnTo>
                      <a:pt x="2" y="20"/>
                    </a:lnTo>
                    <a:lnTo>
                      <a:pt x="0" y="27"/>
                    </a:lnTo>
                    <a:lnTo>
                      <a:pt x="2" y="35"/>
                    </a:lnTo>
                    <a:lnTo>
                      <a:pt x="4" y="43"/>
                    </a:lnTo>
                    <a:lnTo>
                      <a:pt x="6" y="52"/>
                    </a:lnTo>
                    <a:lnTo>
                      <a:pt x="7" y="58"/>
                    </a:lnTo>
                    <a:lnTo>
                      <a:pt x="9" y="60"/>
                    </a:lnTo>
                    <a:lnTo>
                      <a:pt x="11" y="60"/>
                    </a:lnTo>
                    <a:lnTo>
                      <a:pt x="15" y="58"/>
                    </a:lnTo>
                    <a:lnTo>
                      <a:pt x="19" y="56"/>
                    </a:lnTo>
                    <a:lnTo>
                      <a:pt x="23" y="54"/>
                    </a:lnTo>
                    <a:lnTo>
                      <a:pt x="27" y="52"/>
                    </a:lnTo>
                    <a:lnTo>
                      <a:pt x="29" y="46"/>
                    </a:lnTo>
                    <a:lnTo>
                      <a:pt x="29" y="43"/>
                    </a:lnTo>
                    <a:lnTo>
                      <a:pt x="29" y="37"/>
                    </a:lnTo>
                    <a:lnTo>
                      <a:pt x="27" y="31"/>
                    </a:lnTo>
                    <a:lnTo>
                      <a:pt x="13" y="12"/>
                    </a:lnTo>
                    <a:lnTo>
                      <a:pt x="6" y="0"/>
                    </a:lnTo>
                    <a:close/>
                  </a:path>
                </a:pathLst>
              </a:custGeom>
              <a:solidFill>
                <a:srgbClr val="C0C0C0"/>
              </a:solidFill>
              <a:ln w="4826">
                <a:solidFill>
                  <a:srgbClr val="B9B9B9"/>
                </a:solidFill>
                <a:round/>
                <a:headEnd/>
                <a:tailEnd/>
              </a:ln>
            </p:spPr>
            <p:txBody>
              <a:bodyPr/>
              <a:lstStyle/>
              <a:p>
                <a:endParaRPr lang="nb-NO"/>
              </a:p>
            </p:txBody>
          </p:sp>
          <p:sp>
            <p:nvSpPr>
              <p:cNvPr id="9358" name="Freeform 1071"/>
              <p:cNvSpPr>
                <a:spLocks noEditPoints="1"/>
              </p:cNvSpPr>
              <p:nvPr/>
            </p:nvSpPr>
            <p:spPr bwMode="gray">
              <a:xfrm>
                <a:off x="2518" y="2098"/>
                <a:ext cx="275" cy="276"/>
              </a:xfrm>
              <a:custGeom>
                <a:avLst/>
                <a:gdLst>
                  <a:gd name="T0" fmla="*/ 250 w 275"/>
                  <a:gd name="T1" fmla="*/ 75 h 276"/>
                  <a:gd name="T2" fmla="*/ 250 w 275"/>
                  <a:gd name="T3" fmla="*/ 77 h 276"/>
                  <a:gd name="T4" fmla="*/ 255 w 275"/>
                  <a:gd name="T5" fmla="*/ 71 h 276"/>
                  <a:gd name="T6" fmla="*/ 267 w 275"/>
                  <a:gd name="T7" fmla="*/ 67 h 276"/>
                  <a:gd name="T8" fmla="*/ 273 w 275"/>
                  <a:gd name="T9" fmla="*/ 69 h 276"/>
                  <a:gd name="T10" fmla="*/ 225 w 275"/>
                  <a:gd name="T11" fmla="*/ 79 h 276"/>
                  <a:gd name="T12" fmla="*/ 227 w 275"/>
                  <a:gd name="T13" fmla="*/ 81 h 276"/>
                  <a:gd name="T14" fmla="*/ 225 w 275"/>
                  <a:gd name="T15" fmla="*/ 79 h 276"/>
                  <a:gd name="T16" fmla="*/ 33 w 275"/>
                  <a:gd name="T17" fmla="*/ 271 h 276"/>
                  <a:gd name="T18" fmla="*/ 39 w 275"/>
                  <a:gd name="T19" fmla="*/ 263 h 276"/>
                  <a:gd name="T20" fmla="*/ 2 w 275"/>
                  <a:gd name="T21" fmla="*/ 267 h 276"/>
                  <a:gd name="T22" fmla="*/ 4 w 275"/>
                  <a:gd name="T23" fmla="*/ 271 h 276"/>
                  <a:gd name="T24" fmla="*/ 8 w 275"/>
                  <a:gd name="T25" fmla="*/ 265 h 276"/>
                  <a:gd name="T26" fmla="*/ 16 w 275"/>
                  <a:gd name="T27" fmla="*/ 271 h 276"/>
                  <a:gd name="T28" fmla="*/ 16 w 275"/>
                  <a:gd name="T29" fmla="*/ 275 h 276"/>
                  <a:gd name="T30" fmla="*/ 19 w 275"/>
                  <a:gd name="T31" fmla="*/ 273 h 276"/>
                  <a:gd name="T32" fmla="*/ 192 w 275"/>
                  <a:gd name="T33" fmla="*/ 8 h 276"/>
                  <a:gd name="T34" fmla="*/ 136 w 275"/>
                  <a:gd name="T35" fmla="*/ 4 h 276"/>
                  <a:gd name="T36" fmla="*/ 117 w 275"/>
                  <a:gd name="T37" fmla="*/ 0 h 276"/>
                  <a:gd name="T38" fmla="*/ 102 w 275"/>
                  <a:gd name="T39" fmla="*/ 8 h 276"/>
                  <a:gd name="T40" fmla="*/ 92 w 275"/>
                  <a:gd name="T41" fmla="*/ 14 h 276"/>
                  <a:gd name="T42" fmla="*/ 98 w 275"/>
                  <a:gd name="T43" fmla="*/ 27 h 276"/>
                  <a:gd name="T44" fmla="*/ 108 w 275"/>
                  <a:gd name="T45" fmla="*/ 31 h 276"/>
                  <a:gd name="T46" fmla="*/ 108 w 275"/>
                  <a:gd name="T47" fmla="*/ 33 h 276"/>
                  <a:gd name="T48" fmla="*/ 119 w 275"/>
                  <a:gd name="T49" fmla="*/ 33 h 276"/>
                  <a:gd name="T50" fmla="*/ 125 w 275"/>
                  <a:gd name="T51" fmla="*/ 35 h 276"/>
                  <a:gd name="T52" fmla="*/ 125 w 275"/>
                  <a:gd name="T53" fmla="*/ 40 h 276"/>
                  <a:gd name="T54" fmla="*/ 123 w 275"/>
                  <a:gd name="T55" fmla="*/ 52 h 276"/>
                  <a:gd name="T56" fmla="*/ 123 w 275"/>
                  <a:gd name="T57" fmla="*/ 62 h 276"/>
                  <a:gd name="T58" fmla="*/ 121 w 275"/>
                  <a:gd name="T59" fmla="*/ 73 h 276"/>
                  <a:gd name="T60" fmla="*/ 117 w 275"/>
                  <a:gd name="T61" fmla="*/ 81 h 276"/>
                  <a:gd name="T62" fmla="*/ 121 w 275"/>
                  <a:gd name="T63" fmla="*/ 90 h 276"/>
                  <a:gd name="T64" fmla="*/ 117 w 275"/>
                  <a:gd name="T65" fmla="*/ 102 h 276"/>
                  <a:gd name="T66" fmla="*/ 121 w 275"/>
                  <a:gd name="T67" fmla="*/ 111 h 276"/>
                  <a:gd name="T68" fmla="*/ 135 w 275"/>
                  <a:gd name="T69" fmla="*/ 131 h 276"/>
                  <a:gd name="T70" fmla="*/ 154 w 275"/>
                  <a:gd name="T71" fmla="*/ 123 h 276"/>
                  <a:gd name="T72" fmla="*/ 179 w 275"/>
                  <a:gd name="T73" fmla="*/ 121 h 276"/>
                  <a:gd name="T74" fmla="*/ 192 w 275"/>
                  <a:gd name="T75" fmla="*/ 108 h 276"/>
                  <a:gd name="T76" fmla="*/ 200 w 275"/>
                  <a:gd name="T77" fmla="*/ 96 h 276"/>
                  <a:gd name="T78" fmla="*/ 211 w 275"/>
                  <a:gd name="T79" fmla="*/ 85 h 276"/>
                  <a:gd name="T80" fmla="*/ 209 w 275"/>
                  <a:gd name="T81" fmla="*/ 69 h 276"/>
                  <a:gd name="T82" fmla="*/ 230 w 275"/>
                  <a:gd name="T83" fmla="*/ 44 h 276"/>
                  <a:gd name="T84" fmla="*/ 250 w 275"/>
                  <a:gd name="T85" fmla="*/ 29 h 276"/>
                  <a:gd name="T86" fmla="*/ 242 w 275"/>
                  <a:gd name="T87" fmla="*/ 25 h 276"/>
                  <a:gd name="T88" fmla="*/ 230 w 275"/>
                  <a:gd name="T89" fmla="*/ 27 h 276"/>
                  <a:gd name="T90" fmla="*/ 221 w 275"/>
                  <a:gd name="T91" fmla="*/ 21 h 276"/>
                  <a:gd name="T92" fmla="*/ 209 w 275"/>
                  <a:gd name="T93" fmla="*/ 19 h 276"/>
                  <a:gd name="T94" fmla="*/ 200 w 275"/>
                  <a:gd name="T95" fmla="*/ 15 h 276"/>
                  <a:gd name="T96" fmla="*/ 194 w 275"/>
                  <a:gd name="T97" fmla="*/ 10 h 2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76"/>
                  <a:gd name="T149" fmla="*/ 275 w 275"/>
                  <a:gd name="T150" fmla="*/ 276 h 2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76">
                    <a:moveTo>
                      <a:pt x="248" y="67"/>
                    </a:moveTo>
                    <a:lnTo>
                      <a:pt x="250" y="71"/>
                    </a:lnTo>
                    <a:lnTo>
                      <a:pt x="250" y="75"/>
                    </a:lnTo>
                    <a:lnTo>
                      <a:pt x="248" y="75"/>
                    </a:lnTo>
                    <a:lnTo>
                      <a:pt x="248" y="77"/>
                    </a:lnTo>
                    <a:lnTo>
                      <a:pt x="250" y="77"/>
                    </a:lnTo>
                    <a:lnTo>
                      <a:pt x="252" y="79"/>
                    </a:lnTo>
                    <a:lnTo>
                      <a:pt x="253" y="75"/>
                    </a:lnTo>
                    <a:lnTo>
                      <a:pt x="255" y="71"/>
                    </a:lnTo>
                    <a:lnTo>
                      <a:pt x="252" y="69"/>
                    </a:lnTo>
                    <a:lnTo>
                      <a:pt x="248" y="67"/>
                    </a:lnTo>
                    <a:close/>
                    <a:moveTo>
                      <a:pt x="267" y="67"/>
                    </a:moveTo>
                    <a:lnTo>
                      <a:pt x="271" y="71"/>
                    </a:lnTo>
                    <a:lnTo>
                      <a:pt x="275" y="71"/>
                    </a:lnTo>
                    <a:lnTo>
                      <a:pt x="273" y="69"/>
                    </a:lnTo>
                    <a:lnTo>
                      <a:pt x="271" y="69"/>
                    </a:lnTo>
                    <a:lnTo>
                      <a:pt x="267" y="67"/>
                    </a:lnTo>
                    <a:close/>
                    <a:moveTo>
                      <a:pt x="225" y="79"/>
                    </a:moveTo>
                    <a:lnTo>
                      <a:pt x="225" y="81"/>
                    </a:lnTo>
                    <a:lnTo>
                      <a:pt x="227" y="83"/>
                    </a:lnTo>
                    <a:lnTo>
                      <a:pt x="227" y="81"/>
                    </a:lnTo>
                    <a:lnTo>
                      <a:pt x="229" y="81"/>
                    </a:lnTo>
                    <a:lnTo>
                      <a:pt x="229" y="79"/>
                    </a:lnTo>
                    <a:lnTo>
                      <a:pt x="225" y="79"/>
                    </a:lnTo>
                    <a:close/>
                    <a:moveTo>
                      <a:pt x="37" y="263"/>
                    </a:moveTo>
                    <a:lnTo>
                      <a:pt x="35" y="269"/>
                    </a:lnTo>
                    <a:lnTo>
                      <a:pt x="33" y="271"/>
                    </a:lnTo>
                    <a:lnTo>
                      <a:pt x="35" y="269"/>
                    </a:lnTo>
                    <a:lnTo>
                      <a:pt x="39" y="267"/>
                    </a:lnTo>
                    <a:lnTo>
                      <a:pt x="39" y="263"/>
                    </a:lnTo>
                    <a:lnTo>
                      <a:pt x="37" y="263"/>
                    </a:lnTo>
                    <a:close/>
                    <a:moveTo>
                      <a:pt x="4" y="265"/>
                    </a:moveTo>
                    <a:lnTo>
                      <a:pt x="2" y="267"/>
                    </a:lnTo>
                    <a:lnTo>
                      <a:pt x="0" y="269"/>
                    </a:lnTo>
                    <a:lnTo>
                      <a:pt x="0" y="271"/>
                    </a:lnTo>
                    <a:lnTo>
                      <a:pt x="4" y="271"/>
                    </a:lnTo>
                    <a:lnTo>
                      <a:pt x="4" y="267"/>
                    </a:lnTo>
                    <a:lnTo>
                      <a:pt x="8" y="267"/>
                    </a:lnTo>
                    <a:lnTo>
                      <a:pt x="8" y="265"/>
                    </a:lnTo>
                    <a:lnTo>
                      <a:pt x="6" y="265"/>
                    </a:lnTo>
                    <a:lnTo>
                      <a:pt x="4" y="265"/>
                    </a:lnTo>
                    <a:close/>
                    <a:moveTo>
                      <a:pt x="16" y="271"/>
                    </a:moveTo>
                    <a:lnTo>
                      <a:pt x="14" y="273"/>
                    </a:lnTo>
                    <a:lnTo>
                      <a:pt x="16" y="275"/>
                    </a:lnTo>
                    <a:lnTo>
                      <a:pt x="17" y="276"/>
                    </a:lnTo>
                    <a:lnTo>
                      <a:pt x="17" y="275"/>
                    </a:lnTo>
                    <a:lnTo>
                      <a:pt x="19" y="273"/>
                    </a:lnTo>
                    <a:lnTo>
                      <a:pt x="19" y="271"/>
                    </a:lnTo>
                    <a:lnTo>
                      <a:pt x="16" y="271"/>
                    </a:lnTo>
                    <a:close/>
                    <a:moveTo>
                      <a:pt x="192" y="8"/>
                    </a:moveTo>
                    <a:lnTo>
                      <a:pt x="171" y="6"/>
                    </a:lnTo>
                    <a:lnTo>
                      <a:pt x="150" y="4"/>
                    </a:lnTo>
                    <a:lnTo>
                      <a:pt x="136" y="4"/>
                    </a:lnTo>
                    <a:lnTo>
                      <a:pt x="123" y="4"/>
                    </a:lnTo>
                    <a:lnTo>
                      <a:pt x="121" y="2"/>
                    </a:lnTo>
                    <a:lnTo>
                      <a:pt x="117" y="0"/>
                    </a:lnTo>
                    <a:lnTo>
                      <a:pt x="110" y="4"/>
                    </a:lnTo>
                    <a:lnTo>
                      <a:pt x="108" y="8"/>
                    </a:lnTo>
                    <a:lnTo>
                      <a:pt x="102" y="8"/>
                    </a:lnTo>
                    <a:lnTo>
                      <a:pt x="98" y="8"/>
                    </a:lnTo>
                    <a:lnTo>
                      <a:pt x="94" y="10"/>
                    </a:lnTo>
                    <a:lnTo>
                      <a:pt x="92" y="14"/>
                    </a:lnTo>
                    <a:lnTo>
                      <a:pt x="96" y="21"/>
                    </a:lnTo>
                    <a:lnTo>
                      <a:pt x="98" y="23"/>
                    </a:lnTo>
                    <a:lnTo>
                      <a:pt x="98" y="27"/>
                    </a:lnTo>
                    <a:lnTo>
                      <a:pt x="98" y="33"/>
                    </a:lnTo>
                    <a:lnTo>
                      <a:pt x="102" y="31"/>
                    </a:lnTo>
                    <a:lnTo>
                      <a:pt x="108" y="31"/>
                    </a:lnTo>
                    <a:lnTo>
                      <a:pt x="108" y="33"/>
                    </a:lnTo>
                    <a:lnTo>
                      <a:pt x="110" y="33"/>
                    </a:lnTo>
                    <a:lnTo>
                      <a:pt x="115" y="33"/>
                    </a:lnTo>
                    <a:lnTo>
                      <a:pt x="119" y="33"/>
                    </a:lnTo>
                    <a:lnTo>
                      <a:pt x="123" y="33"/>
                    </a:lnTo>
                    <a:lnTo>
                      <a:pt x="123" y="35"/>
                    </a:lnTo>
                    <a:lnTo>
                      <a:pt x="125" y="35"/>
                    </a:lnTo>
                    <a:lnTo>
                      <a:pt x="127" y="35"/>
                    </a:lnTo>
                    <a:lnTo>
                      <a:pt x="127" y="37"/>
                    </a:lnTo>
                    <a:lnTo>
                      <a:pt x="125" y="40"/>
                    </a:lnTo>
                    <a:lnTo>
                      <a:pt x="119" y="44"/>
                    </a:lnTo>
                    <a:lnTo>
                      <a:pt x="119" y="48"/>
                    </a:lnTo>
                    <a:lnTo>
                      <a:pt x="123" y="52"/>
                    </a:lnTo>
                    <a:lnTo>
                      <a:pt x="123" y="56"/>
                    </a:lnTo>
                    <a:lnTo>
                      <a:pt x="125" y="60"/>
                    </a:lnTo>
                    <a:lnTo>
                      <a:pt x="123" y="62"/>
                    </a:lnTo>
                    <a:lnTo>
                      <a:pt x="119" y="65"/>
                    </a:lnTo>
                    <a:lnTo>
                      <a:pt x="119" y="69"/>
                    </a:lnTo>
                    <a:lnTo>
                      <a:pt x="121" y="73"/>
                    </a:lnTo>
                    <a:lnTo>
                      <a:pt x="119" y="77"/>
                    </a:lnTo>
                    <a:lnTo>
                      <a:pt x="119" y="79"/>
                    </a:lnTo>
                    <a:lnTo>
                      <a:pt x="117" y="81"/>
                    </a:lnTo>
                    <a:lnTo>
                      <a:pt x="117" y="83"/>
                    </a:lnTo>
                    <a:lnTo>
                      <a:pt x="119" y="86"/>
                    </a:lnTo>
                    <a:lnTo>
                      <a:pt x="121" y="90"/>
                    </a:lnTo>
                    <a:lnTo>
                      <a:pt x="119" y="92"/>
                    </a:lnTo>
                    <a:lnTo>
                      <a:pt x="117" y="96"/>
                    </a:lnTo>
                    <a:lnTo>
                      <a:pt x="117" y="102"/>
                    </a:lnTo>
                    <a:lnTo>
                      <a:pt x="121" y="104"/>
                    </a:lnTo>
                    <a:lnTo>
                      <a:pt x="121" y="106"/>
                    </a:lnTo>
                    <a:lnTo>
                      <a:pt x="121" y="111"/>
                    </a:lnTo>
                    <a:lnTo>
                      <a:pt x="123" y="113"/>
                    </a:lnTo>
                    <a:lnTo>
                      <a:pt x="129" y="121"/>
                    </a:lnTo>
                    <a:lnTo>
                      <a:pt x="135" y="131"/>
                    </a:lnTo>
                    <a:lnTo>
                      <a:pt x="142" y="129"/>
                    </a:lnTo>
                    <a:lnTo>
                      <a:pt x="152" y="127"/>
                    </a:lnTo>
                    <a:lnTo>
                      <a:pt x="154" y="123"/>
                    </a:lnTo>
                    <a:lnTo>
                      <a:pt x="165" y="125"/>
                    </a:lnTo>
                    <a:lnTo>
                      <a:pt x="179" y="123"/>
                    </a:lnTo>
                    <a:lnTo>
                      <a:pt x="179" y="121"/>
                    </a:lnTo>
                    <a:lnTo>
                      <a:pt x="182" y="115"/>
                    </a:lnTo>
                    <a:lnTo>
                      <a:pt x="186" y="109"/>
                    </a:lnTo>
                    <a:lnTo>
                      <a:pt x="192" y="108"/>
                    </a:lnTo>
                    <a:lnTo>
                      <a:pt x="200" y="104"/>
                    </a:lnTo>
                    <a:lnTo>
                      <a:pt x="200" y="100"/>
                    </a:lnTo>
                    <a:lnTo>
                      <a:pt x="200" y="96"/>
                    </a:lnTo>
                    <a:lnTo>
                      <a:pt x="204" y="90"/>
                    </a:lnTo>
                    <a:lnTo>
                      <a:pt x="209" y="86"/>
                    </a:lnTo>
                    <a:lnTo>
                      <a:pt x="211" y="85"/>
                    </a:lnTo>
                    <a:lnTo>
                      <a:pt x="209" y="79"/>
                    </a:lnTo>
                    <a:lnTo>
                      <a:pt x="207" y="71"/>
                    </a:lnTo>
                    <a:lnTo>
                      <a:pt x="209" y="69"/>
                    </a:lnTo>
                    <a:lnTo>
                      <a:pt x="213" y="67"/>
                    </a:lnTo>
                    <a:lnTo>
                      <a:pt x="221" y="54"/>
                    </a:lnTo>
                    <a:lnTo>
                      <a:pt x="230" y="44"/>
                    </a:lnTo>
                    <a:lnTo>
                      <a:pt x="240" y="40"/>
                    </a:lnTo>
                    <a:lnTo>
                      <a:pt x="250" y="35"/>
                    </a:lnTo>
                    <a:lnTo>
                      <a:pt x="250" y="29"/>
                    </a:lnTo>
                    <a:lnTo>
                      <a:pt x="250" y="21"/>
                    </a:lnTo>
                    <a:lnTo>
                      <a:pt x="244" y="23"/>
                    </a:lnTo>
                    <a:lnTo>
                      <a:pt x="242" y="25"/>
                    </a:lnTo>
                    <a:lnTo>
                      <a:pt x="238" y="25"/>
                    </a:lnTo>
                    <a:lnTo>
                      <a:pt x="234" y="25"/>
                    </a:lnTo>
                    <a:lnTo>
                      <a:pt x="230" y="27"/>
                    </a:lnTo>
                    <a:lnTo>
                      <a:pt x="229" y="23"/>
                    </a:lnTo>
                    <a:lnTo>
                      <a:pt x="227" y="23"/>
                    </a:lnTo>
                    <a:lnTo>
                      <a:pt x="221" y="21"/>
                    </a:lnTo>
                    <a:lnTo>
                      <a:pt x="215" y="21"/>
                    </a:lnTo>
                    <a:lnTo>
                      <a:pt x="211" y="21"/>
                    </a:lnTo>
                    <a:lnTo>
                      <a:pt x="209" y="19"/>
                    </a:lnTo>
                    <a:lnTo>
                      <a:pt x="207" y="17"/>
                    </a:lnTo>
                    <a:lnTo>
                      <a:pt x="204" y="17"/>
                    </a:lnTo>
                    <a:lnTo>
                      <a:pt x="200" y="15"/>
                    </a:lnTo>
                    <a:lnTo>
                      <a:pt x="196" y="15"/>
                    </a:lnTo>
                    <a:lnTo>
                      <a:pt x="196" y="14"/>
                    </a:lnTo>
                    <a:lnTo>
                      <a:pt x="194" y="10"/>
                    </a:lnTo>
                    <a:lnTo>
                      <a:pt x="192" y="8"/>
                    </a:lnTo>
                    <a:close/>
                  </a:path>
                </a:pathLst>
              </a:custGeom>
              <a:solidFill>
                <a:srgbClr val="C0C0C0"/>
              </a:solidFill>
              <a:ln w="4826">
                <a:solidFill>
                  <a:srgbClr val="B9B9B9"/>
                </a:solidFill>
                <a:round/>
                <a:headEnd/>
                <a:tailEnd/>
              </a:ln>
            </p:spPr>
            <p:txBody>
              <a:bodyPr/>
              <a:lstStyle/>
              <a:p>
                <a:endParaRPr lang="nb-NO"/>
              </a:p>
            </p:txBody>
          </p:sp>
          <p:sp>
            <p:nvSpPr>
              <p:cNvPr id="9359" name="Freeform 1072"/>
              <p:cNvSpPr>
                <a:spLocks noEditPoints="1"/>
              </p:cNvSpPr>
              <p:nvPr/>
            </p:nvSpPr>
            <p:spPr bwMode="gray">
              <a:xfrm>
                <a:off x="4297" y="2196"/>
                <a:ext cx="42" cy="90"/>
              </a:xfrm>
              <a:custGeom>
                <a:avLst/>
                <a:gdLst>
                  <a:gd name="T0" fmla="*/ 8 w 42"/>
                  <a:gd name="T1" fmla="*/ 10 h 90"/>
                  <a:gd name="T2" fmla="*/ 10 w 42"/>
                  <a:gd name="T3" fmla="*/ 15 h 90"/>
                  <a:gd name="T4" fmla="*/ 12 w 42"/>
                  <a:gd name="T5" fmla="*/ 19 h 90"/>
                  <a:gd name="T6" fmla="*/ 10 w 42"/>
                  <a:gd name="T7" fmla="*/ 21 h 90"/>
                  <a:gd name="T8" fmla="*/ 6 w 42"/>
                  <a:gd name="T9" fmla="*/ 25 h 90"/>
                  <a:gd name="T10" fmla="*/ 8 w 42"/>
                  <a:gd name="T11" fmla="*/ 27 h 90"/>
                  <a:gd name="T12" fmla="*/ 12 w 42"/>
                  <a:gd name="T13" fmla="*/ 31 h 90"/>
                  <a:gd name="T14" fmla="*/ 12 w 42"/>
                  <a:gd name="T15" fmla="*/ 33 h 90"/>
                  <a:gd name="T16" fmla="*/ 10 w 42"/>
                  <a:gd name="T17" fmla="*/ 35 h 90"/>
                  <a:gd name="T18" fmla="*/ 10 w 42"/>
                  <a:gd name="T19" fmla="*/ 36 h 90"/>
                  <a:gd name="T20" fmla="*/ 10 w 42"/>
                  <a:gd name="T21" fmla="*/ 40 h 90"/>
                  <a:gd name="T22" fmla="*/ 12 w 42"/>
                  <a:gd name="T23" fmla="*/ 42 h 90"/>
                  <a:gd name="T24" fmla="*/ 12 w 42"/>
                  <a:gd name="T25" fmla="*/ 48 h 90"/>
                  <a:gd name="T26" fmla="*/ 10 w 42"/>
                  <a:gd name="T27" fmla="*/ 50 h 90"/>
                  <a:gd name="T28" fmla="*/ 6 w 42"/>
                  <a:gd name="T29" fmla="*/ 50 h 90"/>
                  <a:gd name="T30" fmla="*/ 6 w 42"/>
                  <a:gd name="T31" fmla="*/ 61 h 90"/>
                  <a:gd name="T32" fmla="*/ 4 w 42"/>
                  <a:gd name="T33" fmla="*/ 71 h 90"/>
                  <a:gd name="T34" fmla="*/ 8 w 42"/>
                  <a:gd name="T35" fmla="*/ 71 h 90"/>
                  <a:gd name="T36" fmla="*/ 10 w 42"/>
                  <a:gd name="T37" fmla="*/ 73 h 90"/>
                  <a:gd name="T38" fmla="*/ 16 w 42"/>
                  <a:gd name="T39" fmla="*/ 67 h 90"/>
                  <a:gd name="T40" fmla="*/ 23 w 42"/>
                  <a:gd name="T41" fmla="*/ 61 h 90"/>
                  <a:gd name="T42" fmla="*/ 33 w 42"/>
                  <a:gd name="T43" fmla="*/ 58 h 90"/>
                  <a:gd name="T44" fmla="*/ 41 w 42"/>
                  <a:gd name="T45" fmla="*/ 54 h 90"/>
                  <a:gd name="T46" fmla="*/ 42 w 42"/>
                  <a:gd name="T47" fmla="*/ 38 h 90"/>
                  <a:gd name="T48" fmla="*/ 42 w 42"/>
                  <a:gd name="T49" fmla="*/ 23 h 90"/>
                  <a:gd name="T50" fmla="*/ 41 w 42"/>
                  <a:gd name="T51" fmla="*/ 21 h 90"/>
                  <a:gd name="T52" fmla="*/ 37 w 42"/>
                  <a:gd name="T53" fmla="*/ 17 h 90"/>
                  <a:gd name="T54" fmla="*/ 37 w 42"/>
                  <a:gd name="T55" fmla="*/ 13 h 90"/>
                  <a:gd name="T56" fmla="*/ 37 w 42"/>
                  <a:gd name="T57" fmla="*/ 11 h 90"/>
                  <a:gd name="T58" fmla="*/ 33 w 42"/>
                  <a:gd name="T59" fmla="*/ 11 h 90"/>
                  <a:gd name="T60" fmla="*/ 33 w 42"/>
                  <a:gd name="T61" fmla="*/ 8 h 90"/>
                  <a:gd name="T62" fmla="*/ 33 w 42"/>
                  <a:gd name="T63" fmla="*/ 4 h 90"/>
                  <a:gd name="T64" fmla="*/ 31 w 42"/>
                  <a:gd name="T65" fmla="*/ 4 h 90"/>
                  <a:gd name="T66" fmla="*/ 29 w 42"/>
                  <a:gd name="T67" fmla="*/ 2 h 90"/>
                  <a:gd name="T68" fmla="*/ 27 w 42"/>
                  <a:gd name="T69" fmla="*/ 4 h 90"/>
                  <a:gd name="T70" fmla="*/ 23 w 42"/>
                  <a:gd name="T71" fmla="*/ 4 h 90"/>
                  <a:gd name="T72" fmla="*/ 19 w 42"/>
                  <a:gd name="T73" fmla="*/ 2 h 90"/>
                  <a:gd name="T74" fmla="*/ 17 w 42"/>
                  <a:gd name="T75" fmla="*/ 0 h 90"/>
                  <a:gd name="T76" fmla="*/ 14 w 42"/>
                  <a:gd name="T77" fmla="*/ 2 h 90"/>
                  <a:gd name="T78" fmla="*/ 6 w 42"/>
                  <a:gd name="T79" fmla="*/ 10 h 90"/>
                  <a:gd name="T80" fmla="*/ 8 w 42"/>
                  <a:gd name="T81" fmla="*/ 10 h 90"/>
                  <a:gd name="T82" fmla="*/ 4 w 42"/>
                  <a:gd name="T83" fmla="*/ 84 h 90"/>
                  <a:gd name="T84" fmla="*/ 2 w 42"/>
                  <a:gd name="T85" fmla="*/ 86 h 90"/>
                  <a:gd name="T86" fmla="*/ 2 w 42"/>
                  <a:gd name="T87" fmla="*/ 88 h 90"/>
                  <a:gd name="T88" fmla="*/ 0 w 42"/>
                  <a:gd name="T89" fmla="*/ 90 h 90"/>
                  <a:gd name="T90" fmla="*/ 4 w 42"/>
                  <a:gd name="T91" fmla="*/ 90 h 90"/>
                  <a:gd name="T92" fmla="*/ 6 w 42"/>
                  <a:gd name="T93" fmla="*/ 88 h 90"/>
                  <a:gd name="T94" fmla="*/ 8 w 42"/>
                  <a:gd name="T95" fmla="*/ 86 h 90"/>
                  <a:gd name="T96" fmla="*/ 8 w 42"/>
                  <a:gd name="T97" fmla="*/ 84 h 90"/>
                  <a:gd name="T98" fmla="*/ 4 w 42"/>
                  <a:gd name="T99" fmla="*/ 84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90"/>
                  <a:gd name="T152" fmla="*/ 42 w 4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90">
                    <a:moveTo>
                      <a:pt x="8" y="10"/>
                    </a:moveTo>
                    <a:lnTo>
                      <a:pt x="10" y="15"/>
                    </a:lnTo>
                    <a:lnTo>
                      <a:pt x="12" y="19"/>
                    </a:lnTo>
                    <a:lnTo>
                      <a:pt x="10" y="21"/>
                    </a:lnTo>
                    <a:lnTo>
                      <a:pt x="6" y="25"/>
                    </a:lnTo>
                    <a:lnTo>
                      <a:pt x="8" y="27"/>
                    </a:lnTo>
                    <a:lnTo>
                      <a:pt x="12" y="31"/>
                    </a:lnTo>
                    <a:lnTo>
                      <a:pt x="12" y="33"/>
                    </a:lnTo>
                    <a:lnTo>
                      <a:pt x="10" y="35"/>
                    </a:lnTo>
                    <a:lnTo>
                      <a:pt x="10" y="36"/>
                    </a:lnTo>
                    <a:lnTo>
                      <a:pt x="10" y="40"/>
                    </a:lnTo>
                    <a:lnTo>
                      <a:pt x="12" y="42"/>
                    </a:lnTo>
                    <a:lnTo>
                      <a:pt x="12" y="48"/>
                    </a:lnTo>
                    <a:lnTo>
                      <a:pt x="10" y="50"/>
                    </a:lnTo>
                    <a:lnTo>
                      <a:pt x="6" y="50"/>
                    </a:lnTo>
                    <a:lnTo>
                      <a:pt x="6" y="61"/>
                    </a:lnTo>
                    <a:lnTo>
                      <a:pt x="4" y="71"/>
                    </a:lnTo>
                    <a:lnTo>
                      <a:pt x="8" y="71"/>
                    </a:lnTo>
                    <a:lnTo>
                      <a:pt x="10" y="73"/>
                    </a:lnTo>
                    <a:lnTo>
                      <a:pt x="16" y="67"/>
                    </a:lnTo>
                    <a:lnTo>
                      <a:pt x="23" y="61"/>
                    </a:lnTo>
                    <a:lnTo>
                      <a:pt x="33" y="58"/>
                    </a:lnTo>
                    <a:lnTo>
                      <a:pt x="41" y="54"/>
                    </a:lnTo>
                    <a:lnTo>
                      <a:pt x="42" y="38"/>
                    </a:lnTo>
                    <a:lnTo>
                      <a:pt x="42" y="23"/>
                    </a:lnTo>
                    <a:lnTo>
                      <a:pt x="41" y="21"/>
                    </a:lnTo>
                    <a:lnTo>
                      <a:pt x="37" y="17"/>
                    </a:lnTo>
                    <a:lnTo>
                      <a:pt x="37" y="13"/>
                    </a:lnTo>
                    <a:lnTo>
                      <a:pt x="37" y="11"/>
                    </a:lnTo>
                    <a:lnTo>
                      <a:pt x="33" y="11"/>
                    </a:lnTo>
                    <a:lnTo>
                      <a:pt x="33" y="8"/>
                    </a:lnTo>
                    <a:lnTo>
                      <a:pt x="33" y="4"/>
                    </a:lnTo>
                    <a:lnTo>
                      <a:pt x="31" y="4"/>
                    </a:lnTo>
                    <a:lnTo>
                      <a:pt x="29" y="2"/>
                    </a:lnTo>
                    <a:lnTo>
                      <a:pt x="27" y="4"/>
                    </a:lnTo>
                    <a:lnTo>
                      <a:pt x="23" y="4"/>
                    </a:lnTo>
                    <a:lnTo>
                      <a:pt x="19" y="2"/>
                    </a:lnTo>
                    <a:lnTo>
                      <a:pt x="17" y="0"/>
                    </a:lnTo>
                    <a:lnTo>
                      <a:pt x="14" y="2"/>
                    </a:lnTo>
                    <a:lnTo>
                      <a:pt x="6" y="10"/>
                    </a:lnTo>
                    <a:lnTo>
                      <a:pt x="8" y="10"/>
                    </a:lnTo>
                    <a:close/>
                    <a:moveTo>
                      <a:pt x="4" y="84"/>
                    </a:moveTo>
                    <a:lnTo>
                      <a:pt x="2" y="86"/>
                    </a:lnTo>
                    <a:lnTo>
                      <a:pt x="2" y="88"/>
                    </a:lnTo>
                    <a:lnTo>
                      <a:pt x="0" y="90"/>
                    </a:lnTo>
                    <a:lnTo>
                      <a:pt x="4" y="90"/>
                    </a:lnTo>
                    <a:lnTo>
                      <a:pt x="6" y="88"/>
                    </a:lnTo>
                    <a:lnTo>
                      <a:pt x="8" y="86"/>
                    </a:lnTo>
                    <a:lnTo>
                      <a:pt x="8" y="84"/>
                    </a:lnTo>
                    <a:lnTo>
                      <a:pt x="4" y="84"/>
                    </a:lnTo>
                    <a:close/>
                  </a:path>
                </a:pathLst>
              </a:custGeom>
              <a:solidFill>
                <a:srgbClr val="C0C0C0"/>
              </a:solidFill>
              <a:ln w="4826">
                <a:solidFill>
                  <a:srgbClr val="B9B9B9"/>
                </a:solidFill>
                <a:round/>
                <a:headEnd/>
                <a:tailEnd/>
              </a:ln>
            </p:spPr>
            <p:txBody>
              <a:bodyPr/>
              <a:lstStyle/>
              <a:p>
                <a:endParaRPr lang="nb-NO"/>
              </a:p>
            </p:txBody>
          </p:sp>
          <p:sp>
            <p:nvSpPr>
              <p:cNvPr id="9360" name="Freeform 1073"/>
              <p:cNvSpPr>
                <a:spLocks noEditPoints="1"/>
              </p:cNvSpPr>
              <p:nvPr/>
            </p:nvSpPr>
            <p:spPr bwMode="gray">
              <a:xfrm>
                <a:off x="2929" y="3154"/>
                <a:ext cx="203" cy="203"/>
              </a:xfrm>
              <a:custGeom>
                <a:avLst/>
                <a:gdLst>
                  <a:gd name="T0" fmla="*/ 201 w 203"/>
                  <a:gd name="T1" fmla="*/ 96 h 203"/>
                  <a:gd name="T2" fmla="*/ 196 w 203"/>
                  <a:gd name="T3" fmla="*/ 99 h 203"/>
                  <a:gd name="T4" fmla="*/ 192 w 203"/>
                  <a:gd name="T5" fmla="*/ 111 h 203"/>
                  <a:gd name="T6" fmla="*/ 175 w 203"/>
                  <a:gd name="T7" fmla="*/ 136 h 203"/>
                  <a:gd name="T8" fmla="*/ 173 w 203"/>
                  <a:gd name="T9" fmla="*/ 142 h 203"/>
                  <a:gd name="T10" fmla="*/ 155 w 203"/>
                  <a:gd name="T11" fmla="*/ 159 h 203"/>
                  <a:gd name="T12" fmla="*/ 127 w 203"/>
                  <a:gd name="T13" fmla="*/ 186 h 203"/>
                  <a:gd name="T14" fmla="*/ 117 w 203"/>
                  <a:gd name="T15" fmla="*/ 190 h 203"/>
                  <a:gd name="T16" fmla="*/ 104 w 203"/>
                  <a:gd name="T17" fmla="*/ 191 h 203"/>
                  <a:gd name="T18" fmla="*/ 73 w 203"/>
                  <a:gd name="T19" fmla="*/ 191 h 203"/>
                  <a:gd name="T20" fmla="*/ 61 w 203"/>
                  <a:gd name="T21" fmla="*/ 197 h 203"/>
                  <a:gd name="T22" fmla="*/ 34 w 203"/>
                  <a:gd name="T23" fmla="*/ 203 h 203"/>
                  <a:gd name="T24" fmla="*/ 27 w 203"/>
                  <a:gd name="T25" fmla="*/ 199 h 203"/>
                  <a:gd name="T26" fmla="*/ 21 w 203"/>
                  <a:gd name="T27" fmla="*/ 197 h 203"/>
                  <a:gd name="T28" fmla="*/ 13 w 203"/>
                  <a:gd name="T29" fmla="*/ 174 h 203"/>
                  <a:gd name="T30" fmla="*/ 19 w 203"/>
                  <a:gd name="T31" fmla="*/ 149 h 203"/>
                  <a:gd name="T32" fmla="*/ 9 w 203"/>
                  <a:gd name="T33" fmla="*/ 134 h 203"/>
                  <a:gd name="T34" fmla="*/ 4 w 203"/>
                  <a:gd name="T35" fmla="*/ 111 h 203"/>
                  <a:gd name="T36" fmla="*/ 8 w 203"/>
                  <a:gd name="T37" fmla="*/ 99 h 203"/>
                  <a:gd name="T38" fmla="*/ 13 w 203"/>
                  <a:gd name="T39" fmla="*/ 99 h 203"/>
                  <a:gd name="T40" fmla="*/ 21 w 203"/>
                  <a:gd name="T41" fmla="*/ 107 h 203"/>
                  <a:gd name="T42" fmla="*/ 31 w 203"/>
                  <a:gd name="T43" fmla="*/ 105 h 203"/>
                  <a:gd name="T44" fmla="*/ 40 w 203"/>
                  <a:gd name="T45" fmla="*/ 99 h 203"/>
                  <a:gd name="T46" fmla="*/ 50 w 203"/>
                  <a:gd name="T47" fmla="*/ 59 h 203"/>
                  <a:gd name="T48" fmla="*/ 50 w 203"/>
                  <a:gd name="T49" fmla="*/ 73 h 203"/>
                  <a:gd name="T50" fmla="*/ 54 w 203"/>
                  <a:gd name="T51" fmla="*/ 76 h 203"/>
                  <a:gd name="T52" fmla="*/ 67 w 203"/>
                  <a:gd name="T53" fmla="*/ 73 h 203"/>
                  <a:gd name="T54" fmla="*/ 84 w 203"/>
                  <a:gd name="T55" fmla="*/ 59 h 203"/>
                  <a:gd name="T56" fmla="*/ 86 w 203"/>
                  <a:gd name="T57" fmla="*/ 55 h 203"/>
                  <a:gd name="T58" fmla="*/ 94 w 203"/>
                  <a:gd name="T59" fmla="*/ 55 h 203"/>
                  <a:gd name="T60" fmla="*/ 107 w 203"/>
                  <a:gd name="T61" fmla="*/ 55 h 203"/>
                  <a:gd name="T62" fmla="*/ 117 w 203"/>
                  <a:gd name="T63" fmla="*/ 57 h 203"/>
                  <a:gd name="T64" fmla="*/ 121 w 203"/>
                  <a:gd name="T65" fmla="*/ 36 h 203"/>
                  <a:gd name="T66" fmla="*/ 130 w 203"/>
                  <a:gd name="T67" fmla="*/ 23 h 203"/>
                  <a:gd name="T68" fmla="*/ 146 w 203"/>
                  <a:gd name="T69" fmla="*/ 11 h 203"/>
                  <a:gd name="T70" fmla="*/ 157 w 203"/>
                  <a:gd name="T71" fmla="*/ 5 h 203"/>
                  <a:gd name="T72" fmla="*/ 167 w 203"/>
                  <a:gd name="T73" fmla="*/ 2 h 203"/>
                  <a:gd name="T74" fmla="*/ 178 w 203"/>
                  <a:gd name="T75" fmla="*/ 0 h 203"/>
                  <a:gd name="T76" fmla="*/ 188 w 203"/>
                  <a:gd name="T77" fmla="*/ 3 h 203"/>
                  <a:gd name="T78" fmla="*/ 190 w 203"/>
                  <a:gd name="T79" fmla="*/ 17 h 203"/>
                  <a:gd name="T80" fmla="*/ 190 w 203"/>
                  <a:gd name="T81" fmla="*/ 38 h 203"/>
                  <a:gd name="T82" fmla="*/ 190 w 203"/>
                  <a:gd name="T83" fmla="*/ 51 h 203"/>
                  <a:gd name="T84" fmla="*/ 188 w 203"/>
                  <a:gd name="T85" fmla="*/ 57 h 203"/>
                  <a:gd name="T86" fmla="*/ 182 w 203"/>
                  <a:gd name="T87" fmla="*/ 57 h 203"/>
                  <a:gd name="T88" fmla="*/ 180 w 203"/>
                  <a:gd name="T89" fmla="*/ 67 h 203"/>
                  <a:gd name="T90" fmla="*/ 186 w 203"/>
                  <a:gd name="T91" fmla="*/ 74 h 203"/>
                  <a:gd name="T92" fmla="*/ 196 w 203"/>
                  <a:gd name="T93" fmla="*/ 71 h 203"/>
                  <a:gd name="T94" fmla="*/ 144 w 203"/>
                  <a:gd name="T95" fmla="*/ 130 h 203"/>
                  <a:gd name="T96" fmla="*/ 150 w 203"/>
                  <a:gd name="T97" fmla="*/ 126 h 203"/>
                  <a:gd name="T98" fmla="*/ 155 w 203"/>
                  <a:gd name="T99" fmla="*/ 120 h 203"/>
                  <a:gd name="T100" fmla="*/ 150 w 203"/>
                  <a:gd name="T101" fmla="*/ 113 h 203"/>
                  <a:gd name="T102" fmla="*/ 140 w 203"/>
                  <a:gd name="T103" fmla="*/ 117 h 203"/>
                  <a:gd name="T104" fmla="*/ 132 w 203"/>
                  <a:gd name="T105" fmla="*/ 120 h 203"/>
                  <a:gd name="T106" fmla="*/ 134 w 203"/>
                  <a:gd name="T107" fmla="*/ 128 h 203"/>
                  <a:gd name="T108" fmla="*/ 142 w 203"/>
                  <a:gd name="T109" fmla="*/ 132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203"/>
                  <a:gd name="T167" fmla="*/ 203 w 203"/>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203">
                    <a:moveTo>
                      <a:pt x="203" y="71"/>
                    </a:moveTo>
                    <a:lnTo>
                      <a:pt x="201" y="86"/>
                    </a:lnTo>
                    <a:lnTo>
                      <a:pt x="201" y="96"/>
                    </a:lnTo>
                    <a:lnTo>
                      <a:pt x="198" y="96"/>
                    </a:lnTo>
                    <a:lnTo>
                      <a:pt x="196" y="96"/>
                    </a:lnTo>
                    <a:lnTo>
                      <a:pt x="196" y="99"/>
                    </a:lnTo>
                    <a:lnTo>
                      <a:pt x="196" y="101"/>
                    </a:lnTo>
                    <a:lnTo>
                      <a:pt x="199" y="105"/>
                    </a:lnTo>
                    <a:lnTo>
                      <a:pt x="192" y="111"/>
                    </a:lnTo>
                    <a:lnTo>
                      <a:pt x="184" y="115"/>
                    </a:lnTo>
                    <a:lnTo>
                      <a:pt x="178" y="124"/>
                    </a:lnTo>
                    <a:lnTo>
                      <a:pt x="175" y="136"/>
                    </a:lnTo>
                    <a:lnTo>
                      <a:pt x="173" y="136"/>
                    </a:lnTo>
                    <a:lnTo>
                      <a:pt x="173" y="140"/>
                    </a:lnTo>
                    <a:lnTo>
                      <a:pt x="173" y="142"/>
                    </a:lnTo>
                    <a:lnTo>
                      <a:pt x="167" y="145"/>
                    </a:lnTo>
                    <a:lnTo>
                      <a:pt x="163" y="149"/>
                    </a:lnTo>
                    <a:lnTo>
                      <a:pt x="155" y="159"/>
                    </a:lnTo>
                    <a:lnTo>
                      <a:pt x="146" y="170"/>
                    </a:lnTo>
                    <a:lnTo>
                      <a:pt x="136" y="180"/>
                    </a:lnTo>
                    <a:lnTo>
                      <a:pt x="127" y="186"/>
                    </a:lnTo>
                    <a:lnTo>
                      <a:pt x="121" y="186"/>
                    </a:lnTo>
                    <a:lnTo>
                      <a:pt x="117" y="186"/>
                    </a:lnTo>
                    <a:lnTo>
                      <a:pt x="117" y="190"/>
                    </a:lnTo>
                    <a:lnTo>
                      <a:pt x="111" y="190"/>
                    </a:lnTo>
                    <a:lnTo>
                      <a:pt x="105" y="190"/>
                    </a:lnTo>
                    <a:lnTo>
                      <a:pt x="104" y="191"/>
                    </a:lnTo>
                    <a:lnTo>
                      <a:pt x="104" y="193"/>
                    </a:lnTo>
                    <a:lnTo>
                      <a:pt x="88" y="191"/>
                    </a:lnTo>
                    <a:lnTo>
                      <a:pt x="73" y="191"/>
                    </a:lnTo>
                    <a:lnTo>
                      <a:pt x="69" y="195"/>
                    </a:lnTo>
                    <a:lnTo>
                      <a:pt x="67" y="197"/>
                    </a:lnTo>
                    <a:lnTo>
                      <a:pt x="61" y="197"/>
                    </a:lnTo>
                    <a:lnTo>
                      <a:pt x="54" y="195"/>
                    </a:lnTo>
                    <a:lnTo>
                      <a:pt x="46" y="201"/>
                    </a:lnTo>
                    <a:lnTo>
                      <a:pt x="34" y="203"/>
                    </a:lnTo>
                    <a:lnTo>
                      <a:pt x="32" y="199"/>
                    </a:lnTo>
                    <a:lnTo>
                      <a:pt x="29" y="199"/>
                    </a:lnTo>
                    <a:lnTo>
                      <a:pt x="27" y="199"/>
                    </a:lnTo>
                    <a:lnTo>
                      <a:pt x="27" y="195"/>
                    </a:lnTo>
                    <a:lnTo>
                      <a:pt x="21" y="199"/>
                    </a:lnTo>
                    <a:lnTo>
                      <a:pt x="21" y="197"/>
                    </a:lnTo>
                    <a:lnTo>
                      <a:pt x="17" y="186"/>
                    </a:lnTo>
                    <a:lnTo>
                      <a:pt x="17" y="176"/>
                    </a:lnTo>
                    <a:lnTo>
                      <a:pt x="13" y="174"/>
                    </a:lnTo>
                    <a:lnTo>
                      <a:pt x="17" y="168"/>
                    </a:lnTo>
                    <a:lnTo>
                      <a:pt x="21" y="163"/>
                    </a:lnTo>
                    <a:lnTo>
                      <a:pt x="19" y="149"/>
                    </a:lnTo>
                    <a:lnTo>
                      <a:pt x="15" y="138"/>
                    </a:lnTo>
                    <a:lnTo>
                      <a:pt x="11" y="136"/>
                    </a:lnTo>
                    <a:lnTo>
                      <a:pt x="9" y="134"/>
                    </a:lnTo>
                    <a:lnTo>
                      <a:pt x="8" y="122"/>
                    </a:lnTo>
                    <a:lnTo>
                      <a:pt x="8" y="115"/>
                    </a:lnTo>
                    <a:lnTo>
                      <a:pt x="4" y="111"/>
                    </a:lnTo>
                    <a:lnTo>
                      <a:pt x="0" y="107"/>
                    </a:lnTo>
                    <a:lnTo>
                      <a:pt x="4" y="105"/>
                    </a:lnTo>
                    <a:lnTo>
                      <a:pt x="8" y="99"/>
                    </a:lnTo>
                    <a:lnTo>
                      <a:pt x="9" y="97"/>
                    </a:lnTo>
                    <a:lnTo>
                      <a:pt x="13" y="97"/>
                    </a:lnTo>
                    <a:lnTo>
                      <a:pt x="13" y="99"/>
                    </a:lnTo>
                    <a:lnTo>
                      <a:pt x="13" y="103"/>
                    </a:lnTo>
                    <a:lnTo>
                      <a:pt x="17" y="105"/>
                    </a:lnTo>
                    <a:lnTo>
                      <a:pt x="21" y="107"/>
                    </a:lnTo>
                    <a:lnTo>
                      <a:pt x="25" y="107"/>
                    </a:lnTo>
                    <a:lnTo>
                      <a:pt x="27" y="107"/>
                    </a:lnTo>
                    <a:lnTo>
                      <a:pt x="31" y="105"/>
                    </a:lnTo>
                    <a:lnTo>
                      <a:pt x="32" y="101"/>
                    </a:lnTo>
                    <a:lnTo>
                      <a:pt x="38" y="99"/>
                    </a:lnTo>
                    <a:lnTo>
                      <a:pt x="40" y="99"/>
                    </a:lnTo>
                    <a:lnTo>
                      <a:pt x="42" y="49"/>
                    </a:lnTo>
                    <a:lnTo>
                      <a:pt x="44" y="51"/>
                    </a:lnTo>
                    <a:lnTo>
                      <a:pt x="50" y="59"/>
                    </a:lnTo>
                    <a:lnTo>
                      <a:pt x="52" y="65"/>
                    </a:lnTo>
                    <a:lnTo>
                      <a:pt x="52" y="69"/>
                    </a:lnTo>
                    <a:lnTo>
                      <a:pt x="50" y="73"/>
                    </a:lnTo>
                    <a:lnTo>
                      <a:pt x="50" y="74"/>
                    </a:lnTo>
                    <a:lnTo>
                      <a:pt x="52" y="76"/>
                    </a:lnTo>
                    <a:lnTo>
                      <a:pt x="54" y="76"/>
                    </a:lnTo>
                    <a:lnTo>
                      <a:pt x="57" y="76"/>
                    </a:lnTo>
                    <a:lnTo>
                      <a:pt x="59" y="74"/>
                    </a:lnTo>
                    <a:lnTo>
                      <a:pt x="67" y="73"/>
                    </a:lnTo>
                    <a:lnTo>
                      <a:pt x="71" y="69"/>
                    </a:lnTo>
                    <a:lnTo>
                      <a:pt x="79" y="65"/>
                    </a:lnTo>
                    <a:lnTo>
                      <a:pt x="84" y="59"/>
                    </a:lnTo>
                    <a:lnTo>
                      <a:pt x="84" y="57"/>
                    </a:lnTo>
                    <a:lnTo>
                      <a:pt x="84" y="55"/>
                    </a:lnTo>
                    <a:lnTo>
                      <a:pt x="86" y="55"/>
                    </a:lnTo>
                    <a:lnTo>
                      <a:pt x="88" y="51"/>
                    </a:lnTo>
                    <a:lnTo>
                      <a:pt x="92" y="53"/>
                    </a:lnTo>
                    <a:lnTo>
                      <a:pt x="94" y="55"/>
                    </a:lnTo>
                    <a:lnTo>
                      <a:pt x="98" y="55"/>
                    </a:lnTo>
                    <a:lnTo>
                      <a:pt x="102" y="55"/>
                    </a:lnTo>
                    <a:lnTo>
                      <a:pt x="107" y="55"/>
                    </a:lnTo>
                    <a:lnTo>
                      <a:pt x="111" y="57"/>
                    </a:lnTo>
                    <a:lnTo>
                      <a:pt x="115" y="57"/>
                    </a:lnTo>
                    <a:lnTo>
                      <a:pt x="117" y="57"/>
                    </a:lnTo>
                    <a:lnTo>
                      <a:pt x="117" y="46"/>
                    </a:lnTo>
                    <a:lnTo>
                      <a:pt x="119" y="38"/>
                    </a:lnTo>
                    <a:lnTo>
                      <a:pt x="121" y="36"/>
                    </a:lnTo>
                    <a:lnTo>
                      <a:pt x="125" y="36"/>
                    </a:lnTo>
                    <a:lnTo>
                      <a:pt x="127" y="30"/>
                    </a:lnTo>
                    <a:lnTo>
                      <a:pt x="130" y="23"/>
                    </a:lnTo>
                    <a:lnTo>
                      <a:pt x="134" y="17"/>
                    </a:lnTo>
                    <a:lnTo>
                      <a:pt x="140" y="13"/>
                    </a:lnTo>
                    <a:lnTo>
                      <a:pt x="146" y="11"/>
                    </a:lnTo>
                    <a:lnTo>
                      <a:pt x="151" y="9"/>
                    </a:lnTo>
                    <a:lnTo>
                      <a:pt x="153" y="7"/>
                    </a:lnTo>
                    <a:lnTo>
                      <a:pt x="157" y="5"/>
                    </a:lnTo>
                    <a:lnTo>
                      <a:pt x="163" y="3"/>
                    </a:lnTo>
                    <a:lnTo>
                      <a:pt x="165" y="0"/>
                    </a:lnTo>
                    <a:lnTo>
                      <a:pt x="167" y="2"/>
                    </a:lnTo>
                    <a:lnTo>
                      <a:pt x="171" y="2"/>
                    </a:lnTo>
                    <a:lnTo>
                      <a:pt x="175" y="0"/>
                    </a:lnTo>
                    <a:lnTo>
                      <a:pt x="178" y="0"/>
                    </a:lnTo>
                    <a:lnTo>
                      <a:pt x="178" y="2"/>
                    </a:lnTo>
                    <a:lnTo>
                      <a:pt x="182" y="2"/>
                    </a:lnTo>
                    <a:lnTo>
                      <a:pt x="188" y="3"/>
                    </a:lnTo>
                    <a:lnTo>
                      <a:pt x="190" y="3"/>
                    </a:lnTo>
                    <a:lnTo>
                      <a:pt x="190" y="9"/>
                    </a:lnTo>
                    <a:lnTo>
                      <a:pt x="190" y="17"/>
                    </a:lnTo>
                    <a:lnTo>
                      <a:pt x="188" y="23"/>
                    </a:lnTo>
                    <a:lnTo>
                      <a:pt x="190" y="30"/>
                    </a:lnTo>
                    <a:lnTo>
                      <a:pt x="190" y="38"/>
                    </a:lnTo>
                    <a:lnTo>
                      <a:pt x="190" y="44"/>
                    </a:lnTo>
                    <a:lnTo>
                      <a:pt x="188" y="48"/>
                    </a:lnTo>
                    <a:lnTo>
                      <a:pt x="190" y="51"/>
                    </a:lnTo>
                    <a:lnTo>
                      <a:pt x="192" y="53"/>
                    </a:lnTo>
                    <a:lnTo>
                      <a:pt x="192" y="55"/>
                    </a:lnTo>
                    <a:lnTo>
                      <a:pt x="188" y="57"/>
                    </a:lnTo>
                    <a:lnTo>
                      <a:pt x="186" y="57"/>
                    </a:lnTo>
                    <a:lnTo>
                      <a:pt x="184" y="57"/>
                    </a:lnTo>
                    <a:lnTo>
                      <a:pt x="182" y="57"/>
                    </a:lnTo>
                    <a:lnTo>
                      <a:pt x="182" y="59"/>
                    </a:lnTo>
                    <a:lnTo>
                      <a:pt x="180" y="63"/>
                    </a:lnTo>
                    <a:lnTo>
                      <a:pt x="180" y="67"/>
                    </a:lnTo>
                    <a:lnTo>
                      <a:pt x="182" y="71"/>
                    </a:lnTo>
                    <a:lnTo>
                      <a:pt x="184" y="74"/>
                    </a:lnTo>
                    <a:lnTo>
                      <a:pt x="186" y="74"/>
                    </a:lnTo>
                    <a:lnTo>
                      <a:pt x="192" y="76"/>
                    </a:lnTo>
                    <a:lnTo>
                      <a:pt x="196" y="78"/>
                    </a:lnTo>
                    <a:lnTo>
                      <a:pt x="196" y="71"/>
                    </a:lnTo>
                    <a:lnTo>
                      <a:pt x="203" y="71"/>
                    </a:lnTo>
                    <a:close/>
                    <a:moveTo>
                      <a:pt x="144" y="130"/>
                    </a:moveTo>
                    <a:lnTo>
                      <a:pt x="144" y="130"/>
                    </a:lnTo>
                    <a:lnTo>
                      <a:pt x="146" y="128"/>
                    </a:lnTo>
                    <a:lnTo>
                      <a:pt x="148" y="126"/>
                    </a:lnTo>
                    <a:lnTo>
                      <a:pt x="150" y="126"/>
                    </a:lnTo>
                    <a:lnTo>
                      <a:pt x="153" y="124"/>
                    </a:lnTo>
                    <a:lnTo>
                      <a:pt x="155" y="124"/>
                    </a:lnTo>
                    <a:lnTo>
                      <a:pt x="155" y="120"/>
                    </a:lnTo>
                    <a:lnTo>
                      <a:pt x="153" y="119"/>
                    </a:lnTo>
                    <a:lnTo>
                      <a:pt x="151" y="117"/>
                    </a:lnTo>
                    <a:lnTo>
                      <a:pt x="150" y="113"/>
                    </a:lnTo>
                    <a:lnTo>
                      <a:pt x="148" y="111"/>
                    </a:lnTo>
                    <a:lnTo>
                      <a:pt x="144" y="113"/>
                    </a:lnTo>
                    <a:lnTo>
                      <a:pt x="140" y="117"/>
                    </a:lnTo>
                    <a:lnTo>
                      <a:pt x="136" y="119"/>
                    </a:lnTo>
                    <a:lnTo>
                      <a:pt x="134" y="119"/>
                    </a:lnTo>
                    <a:lnTo>
                      <a:pt x="132" y="120"/>
                    </a:lnTo>
                    <a:lnTo>
                      <a:pt x="132" y="122"/>
                    </a:lnTo>
                    <a:lnTo>
                      <a:pt x="134" y="124"/>
                    </a:lnTo>
                    <a:lnTo>
                      <a:pt x="134" y="128"/>
                    </a:lnTo>
                    <a:lnTo>
                      <a:pt x="136" y="132"/>
                    </a:lnTo>
                    <a:lnTo>
                      <a:pt x="138" y="132"/>
                    </a:lnTo>
                    <a:lnTo>
                      <a:pt x="142" y="132"/>
                    </a:lnTo>
                    <a:lnTo>
                      <a:pt x="144" y="130"/>
                    </a:lnTo>
                    <a:close/>
                  </a:path>
                </a:pathLst>
              </a:custGeom>
              <a:solidFill>
                <a:srgbClr val="C0C0C0"/>
              </a:solidFill>
              <a:ln w="4826">
                <a:solidFill>
                  <a:srgbClr val="B9B9B9"/>
                </a:solidFill>
                <a:round/>
                <a:headEnd/>
                <a:tailEnd/>
              </a:ln>
            </p:spPr>
            <p:txBody>
              <a:bodyPr/>
              <a:lstStyle/>
              <a:p>
                <a:endParaRPr lang="nb-NO"/>
              </a:p>
            </p:txBody>
          </p:sp>
          <p:sp>
            <p:nvSpPr>
              <p:cNvPr id="9361" name="Freeform 1074"/>
              <p:cNvSpPr>
                <a:spLocks/>
              </p:cNvSpPr>
              <p:nvPr/>
            </p:nvSpPr>
            <p:spPr bwMode="gray">
              <a:xfrm>
                <a:off x="3244" y="2616"/>
                <a:ext cx="122" cy="202"/>
              </a:xfrm>
              <a:custGeom>
                <a:avLst/>
                <a:gdLst>
                  <a:gd name="T0" fmla="*/ 17 w 122"/>
                  <a:gd name="T1" fmla="*/ 23 h 202"/>
                  <a:gd name="T2" fmla="*/ 15 w 122"/>
                  <a:gd name="T3" fmla="*/ 31 h 202"/>
                  <a:gd name="T4" fmla="*/ 21 w 122"/>
                  <a:gd name="T5" fmla="*/ 39 h 202"/>
                  <a:gd name="T6" fmla="*/ 26 w 122"/>
                  <a:gd name="T7" fmla="*/ 46 h 202"/>
                  <a:gd name="T8" fmla="*/ 50 w 122"/>
                  <a:gd name="T9" fmla="*/ 58 h 202"/>
                  <a:gd name="T10" fmla="*/ 84 w 122"/>
                  <a:gd name="T11" fmla="*/ 64 h 202"/>
                  <a:gd name="T12" fmla="*/ 34 w 122"/>
                  <a:gd name="T13" fmla="*/ 115 h 202"/>
                  <a:gd name="T14" fmla="*/ 17 w 122"/>
                  <a:gd name="T15" fmla="*/ 119 h 202"/>
                  <a:gd name="T16" fmla="*/ 7 w 122"/>
                  <a:gd name="T17" fmla="*/ 138 h 202"/>
                  <a:gd name="T18" fmla="*/ 2 w 122"/>
                  <a:gd name="T19" fmla="*/ 194 h 202"/>
                  <a:gd name="T20" fmla="*/ 7 w 122"/>
                  <a:gd name="T21" fmla="*/ 200 h 202"/>
                  <a:gd name="T22" fmla="*/ 13 w 122"/>
                  <a:gd name="T23" fmla="*/ 196 h 202"/>
                  <a:gd name="T24" fmla="*/ 23 w 122"/>
                  <a:gd name="T25" fmla="*/ 179 h 202"/>
                  <a:gd name="T26" fmla="*/ 30 w 122"/>
                  <a:gd name="T27" fmla="*/ 177 h 202"/>
                  <a:gd name="T28" fmla="*/ 38 w 122"/>
                  <a:gd name="T29" fmla="*/ 167 h 202"/>
                  <a:gd name="T30" fmla="*/ 44 w 122"/>
                  <a:gd name="T31" fmla="*/ 167 h 202"/>
                  <a:gd name="T32" fmla="*/ 57 w 122"/>
                  <a:gd name="T33" fmla="*/ 154 h 202"/>
                  <a:gd name="T34" fmla="*/ 59 w 122"/>
                  <a:gd name="T35" fmla="*/ 146 h 202"/>
                  <a:gd name="T36" fmla="*/ 69 w 122"/>
                  <a:gd name="T37" fmla="*/ 142 h 202"/>
                  <a:gd name="T38" fmla="*/ 69 w 122"/>
                  <a:gd name="T39" fmla="*/ 135 h 202"/>
                  <a:gd name="T40" fmla="*/ 78 w 122"/>
                  <a:gd name="T41" fmla="*/ 129 h 202"/>
                  <a:gd name="T42" fmla="*/ 80 w 122"/>
                  <a:gd name="T43" fmla="*/ 119 h 202"/>
                  <a:gd name="T44" fmla="*/ 86 w 122"/>
                  <a:gd name="T45" fmla="*/ 113 h 202"/>
                  <a:gd name="T46" fmla="*/ 92 w 122"/>
                  <a:gd name="T47" fmla="*/ 92 h 202"/>
                  <a:gd name="T48" fmla="*/ 97 w 122"/>
                  <a:gd name="T49" fmla="*/ 81 h 202"/>
                  <a:gd name="T50" fmla="*/ 107 w 122"/>
                  <a:gd name="T51" fmla="*/ 58 h 202"/>
                  <a:gd name="T52" fmla="*/ 113 w 122"/>
                  <a:gd name="T53" fmla="*/ 46 h 202"/>
                  <a:gd name="T54" fmla="*/ 117 w 122"/>
                  <a:gd name="T55" fmla="*/ 41 h 202"/>
                  <a:gd name="T56" fmla="*/ 117 w 122"/>
                  <a:gd name="T57" fmla="*/ 29 h 202"/>
                  <a:gd name="T58" fmla="*/ 121 w 122"/>
                  <a:gd name="T59" fmla="*/ 16 h 202"/>
                  <a:gd name="T60" fmla="*/ 121 w 122"/>
                  <a:gd name="T61" fmla="*/ 0 h 202"/>
                  <a:gd name="T62" fmla="*/ 111 w 122"/>
                  <a:gd name="T63" fmla="*/ 4 h 202"/>
                  <a:gd name="T64" fmla="*/ 90 w 122"/>
                  <a:gd name="T65" fmla="*/ 10 h 202"/>
                  <a:gd name="T66" fmla="*/ 73 w 122"/>
                  <a:gd name="T67" fmla="*/ 16 h 202"/>
                  <a:gd name="T68" fmla="*/ 57 w 122"/>
                  <a:gd name="T69" fmla="*/ 18 h 202"/>
                  <a:gd name="T70" fmla="*/ 42 w 122"/>
                  <a:gd name="T71" fmla="*/ 19 h 202"/>
                  <a:gd name="T72" fmla="*/ 32 w 122"/>
                  <a:gd name="T73" fmla="*/ 18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2"/>
                  <a:gd name="T112" fmla="*/ 0 h 202"/>
                  <a:gd name="T113" fmla="*/ 122 w 122"/>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2" h="202">
                    <a:moveTo>
                      <a:pt x="28" y="10"/>
                    </a:moveTo>
                    <a:lnTo>
                      <a:pt x="17" y="23"/>
                    </a:lnTo>
                    <a:lnTo>
                      <a:pt x="13" y="29"/>
                    </a:lnTo>
                    <a:lnTo>
                      <a:pt x="15" y="31"/>
                    </a:lnTo>
                    <a:lnTo>
                      <a:pt x="19" y="35"/>
                    </a:lnTo>
                    <a:lnTo>
                      <a:pt x="21" y="39"/>
                    </a:lnTo>
                    <a:lnTo>
                      <a:pt x="23" y="42"/>
                    </a:lnTo>
                    <a:lnTo>
                      <a:pt x="26" y="46"/>
                    </a:lnTo>
                    <a:lnTo>
                      <a:pt x="32" y="48"/>
                    </a:lnTo>
                    <a:lnTo>
                      <a:pt x="50" y="58"/>
                    </a:lnTo>
                    <a:lnTo>
                      <a:pt x="65" y="65"/>
                    </a:lnTo>
                    <a:lnTo>
                      <a:pt x="84" y="64"/>
                    </a:lnTo>
                    <a:lnTo>
                      <a:pt x="50" y="113"/>
                    </a:lnTo>
                    <a:lnTo>
                      <a:pt x="34" y="115"/>
                    </a:lnTo>
                    <a:lnTo>
                      <a:pt x="28" y="119"/>
                    </a:lnTo>
                    <a:lnTo>
                      <a:pt x="17" y="119"/>
                    </a:lnTo>
                    <a:lnTo>
                      <a:pt x="15" y="121"/>
                    </a:lnTo>
                    <a:lnTo>
                      <a:pt x="7" y="138"/>
                    </a:lnTo>
                    <a:lnTo>
                      <a:pt x="0" y="142"/>
                    </a:lnTo>
                    <a:lnTo>
                      <a:pt x="2" y="194"/>
                    </a:lnTo>
                    <a:lnTo>
                      <a:pt x="7" y="202"/>
                    </a:lnTo>
                    <a:lnTo>
                      <a:pt x="7" y="200"/>
                    </a:lnTo>
                    <a:lnTo>
                      <a:pt x="9" y="196"/>
                    </a:lnTo>
                    <a:lnTo>
                      <a:pt x="13" y="196"/>
                    </a:lnTo>
                    <a:lnTo>
                      <a:pt x="17" y="188"/>
                    </a:lnTo>
                    <a:lnTo>
                      <a:pt x="23" y="179"/>
                    </a:lnTo>
                    <a:lnTo>
                      <a:pt x="26" y="177"/>
                    </a:lnTo>
                    <a:lnTo>
                      <a:pt x="30" y="177"/>
                    </a:lnTo>
                    <a:lnTo>
                      <a:pt x="34" y="171"/>
                    </a:lnTo>
                    <a:lnTo>
                      <a:pt x="38" y="167"/>
                    </a:lnTo>
                    <a:lnTo>
                      <a:pt x="40" y="167"/>
                    </a:lnTo>
                    <a:lnTo>
                      <a:pt x="44" y="167"/>
                    </a:lnTo>
                    <a:lnTo>
                      <a:pt x="51" y="161"/>
                    </a:lnTo>
                    <a:lnTo>
                      <a:pt x="57" y="154"/>
                    </a:lnTo>
                    <a:lnTo>
                      <a:pt x="57" y="150"/>
                    </a:lnTo>
                    <a:lnTo>
                      <a:pt x="59" y="146"/>
                    </a:lnTo>
                    <a:lnTo>
                      <a:pt x="63" y="144"/>
                    </a:lnTo>
                    <a:lnTo>
                      <a:pt x="69" y="142"/>
                    </a:lnTo>
                    <a:lnTo>
                      <a:pt x="69" y="138"/>
                    </a:lnTo>
                    <a:lnTo>
                      <a:pt x="69" y="135"/>
                    </a:lnTo>
                    <a:lnTo>
                      <a:pt x="73" y="133"/>
                    </a:lnTo>
                    <a:lnTo>
                      <a:pt x="78" y="129"/>
                    </a:lnTo>
                    <a:lnTo>
                      <a:pt x="80" y="125"/>
                    </a:lnTo>
                    <a:lnTo>
                      <a:pt x="80" y="119"/>
                    </a:lnTo>
                    <a:lnTo>
                      <a:pt x="82" y="115"/>
                    </a:lnTo>
                    <a:lnTo>
                      <a:pt x="86" y="113"/>
                    </a:lnTo>
                    <a:lnTo>
                      <a:pt x="88" y="104"/>
                    </a:lnTo>
                    <a:lnTo>
                      <a:pt x="92" y="92"/>
                    </a:lnTo>
                    <a:lnTo>
                      <a:pt x="96" y="92"/>
                    </a:lnTo>
                    <a:lnTo>
                      <a:pt x="97" y="81"/>
                    </a:lnTo>
                    <a:lnTo>
                      <a:pt x="101" y="67"/>
                    </a:lnTo>
                    <a:lnTo>
                      <a:pt x="107" y="58"/>
                    </a:lnTo>
                    <a:lnTo>
                      <a:pt x="113" y="50"/>
                    </a:lnTo>
                    <a:lnTo>
                      <a:pt x="113" y="46"/>
                    </a:lnTo>
                    <a:lnTo>
                      <a:pt x="113" y="42"/>
                    </a:lnTo>
                    <a:lnTo>
                      <a:pt x="117" y="41"/>
                    </a:lnTo>
                    <a:lnTo>
                      <a:pt x="117" y="35"/>
                    </a:lnTo>
                    <a:lnTo>
                      <a:pt x="117" y="29"/>
                    </a:lnTo>
                    <a:lnTo>
                      <a:pt x="121" y="25"/>
                    </a:lnTo>
                    <a:lnTo>
                      <a:pt x="121" y="16"/>
                    </a:lnTo>
                    <a:lnTo>
                      <a:pt x="122" y="6"/>
                    </a:lnTo>
                    <a:lnTo>
                      <a:pt x="121" y="0"/>
                    </a:lnTo>
                    <a:lnTo>
                      <a:pt x="117" y="0"/>
                    </a:lnTo>
                    <a:lnTo>
                      <a:pt x="111" y="4"/>
                    </a:lnTo>
                    <a:lnTo>
                      <a:pt x="105" y="8"/>
                    </a:lnTo>
                    <a:lnTo>
                      <a:pt x="90" y="10"/>
                    </a:lnTo>
                    <a:lnTo>
                      <a:pt x="76" y="12"/>
                    </a:lnTo>
                    <a:lnTo>
                      <a:pt x="73" y="16"/>
                    </a:lnTo>
                    <a:lnTo>
                      <a:pt x="67" y="19"/>
                    </a:lnTo>
                    <a:lnTo>
                      <a:pt x="57" y="18"/>
                    </a:lnTo>
                    <a:lnTo>
                      <a:pt x="46" y="18"/>
                    </a:lnTo>
                    <a:lnTo>
                      <a:pt x="42" y="19"/>
                    </a:lnTo>
                    <a:lnTo>
                      <a:pt x="38" y="21"/>
                    </a:lnTo>
                    <a:lnTo>
                      <a:pt x="32" y="18"/>
                    </a:lnTo>
                    <a:lnTo>
                      <a:pt x="28" y="10"/>
                    </a:lnTo>
                    <a:close/>
                  </a:path>
                </a:pathLst>
              </a:custGeom>
              <a:solidFill>
                <a:srgbClr val="C0C0C0"/>
              </a:solidFill>
              <a:ln w="4826">
                <a:solidFill>
                  <a:srgbClr val="B9B9B9"/>
                </a:solidFill>
                <a:round/>
                <a:headEnd/>
                <a:tailEnd/>
              </a:ln>
            </p:spPr>
            <p:txBody>
              <a:bodyPr/>
              <a:lstStyle/>
              <a:p>
                <a:endParaRPr lang="nb-NO"/>
              </a:p>
            </p:txBody>
          </p:sp>
          <p:sp>
            <p:nvSpPr>
              <p:cNvPr id="9362" name="Freeform 1075"/>
              <p:cNvSpPr>
                <a:spLocks noEditPoints="1"/>
              </p:cNvSpPr>
              <p:nvPr/>
            </p:nvSpPr>
            <p:spPr bwMode="gray">
              <a:xfrm>
                <a:off x="4668" y="2918"/>
                <a:ext cx="71" cy="63"/>
              </a:xfrm>
              <a:custGeom>
                <a:avLst/>
                <a:gdLst>
                  <a:gd name="T0" fmla="*/ 61 w 71"/>
                  <a:gd name="T1" fmla="*/ 57 h 63"/>
                  <a:gd name="T2" fmla="*/ 65 w 71"/>
                  <a:gd name="T3" fmla="*/ 61 h 63"/>
                  <a:gd name="T4" fmla="*/ 69 w 71"/>
                  <a:gd name="T5" fmla="*/ 63 h 63"/>
                  <a:gd name="T6" fmla="*/ 71 w 71"/>
                  <a:gd name="T7" fmla="*/ 63 h 63"/>
                  <a:gd name="T8" fmla="*/ 71 w 71"/>
                  <a:gd name="T9" fmla="*/ 61 h 63"/>
                  <a:gd name="T10" fmla="*/ 69 w 71"/>
                  <a:gd name="T11" fmla="*/ 59 h 63"/>
                  <a:gd name="T12" fmla="*/ 67 w 71"/>
                  <a:gd name="T13" fmla="*/ 57 h 63"/>
                  <a:gd name="T14" fmla="*/ 65 w 71"/>
                  <a:gd name="T15" fmla="*/ 57 h 63"/>
                  <a:gd name="T16" fmla="*/ 61 w 71"/>
                  <a:gd name="T17" fmla="*/ 57 h 63"/>
                  <a:gd name="T18" fmla="*/ 38 w 71"/>
                  <a:gd name="T19" fmla="*/ 42 h 63"/>
                  <a:gd name="T20" fmla="*/ 40 w 71"/>
                  <a:gd name="T21" fmla="*/ 46 h 63"/>
                  <a:gd name="T22" fmla="*/ 44 w 71"/>
                  <a:gd name="T23" fmla="*/ 49 h 63"/>
                  <a:gd name="T24" fmla="*/ 50 w 71"/>
                  <a:gd name="T25" fmla="*/ 49 h 63"/>
                  <a:gd name="T26" fmla="*/ 53 w 71"/>
                  <a:gd name="T27" fmla="*/ 48 h 63"/>
                  <a:gd name="T28" fmla="*/ 51 w 71"/>
                  <a:gd name="T29" fmla="*/ 44 h 63"/>
                  <a:gd name="T30" fmla="*/ 48 w 71"/>
                  <a:gd name="T31" fmla="*/ 42 h 63"/>
                  <a:gd name="T32" fmla="*/ 44 w 71"/>
                  <a:gd name="T33" fmla="*/ 42 h 63"/>
                  <a:gd name="T34" fmla="*/ 38 w 71"/>
                  <a:gd name="T35" fmla="*/ 42 h 63"/>
                  <a:gd name="T36" fmla="*/ 51 w 71"/>
                  <a:gd name="T37" fmla="*/ 28 h 63"/>
                  <a:gd name="T38" fmla="*/ 53 w 71"/>
                  <a:gd name="T39" fmla="*/ 34 h 63"/>
                  <a:gd name="T40" fmla="*/ 55 w 71"/>
                  <a:gd name="T41" fmla="*/ 40 h 63"/>
                  <a:gd name="T42" fmla="*/ 59 w 71"/>
                  <a:gd name="T43" fmla="*/ 42 h 63"/>
                  <a:gd name="T44" fmla="*/ 61 w 71"/>
                  <a:gd name="T45" fmla="*/ 44 h 63"/>
                  <a:gd name="T46" fmla="*/ 61 w 71"/>
                  <a:gd name="T47" fmla="*/ 42 h 63"/>
                  <a:gd name="T48" fmla="*/ 61 w 71"/>
                  <a:gd name="T49" fmla="*/ 38 h 63"/>
                  <a:gd name="T50" fmla="*/ 59 w 71"/>
                  <a:gd name="T51" fmla="*/ 34 h 63"/>
                  <a:gd name="T52" fmla="*/ 55 w 71"/>
                  <a:gd name="T53" fmla="*/ 28 h 63"/>
                  <a:gd name="T54" fmla="*/ 51 w 71"/>
                  <a:gd name="T55" fmla="*/ 28 h 63"/>
                  <a:gd name="T56" fmla="*/ 11 w 71"/>
                  <a:gd name="T57" fmla="*/ 19 h 63"/>
                  <a:gd name="T58" fmla="*/ 9 w 71"/>
                  <a:gd name="T59" fmla="*/ 24 h 63"/>
                  <a:gd name="T60" fmla="*/ 13 w 71"/>
                  <a:gd name="T61" fmla="*/ 26 h 63"/>
                  <a:gd name="T62" fmla="*/ 15 w 71"/>
                  <a:gd name="T63" fmla="*/ 28 h 63"/>
                  <a:gd name="T64" fmla="*/ 15 w 71"/>
                  <a:gd name="T65" fmla="*/ 28 h 63"/>
                  <a:gd name="T66" fmla="*/ 15 w 71"/>
                  <a:gd name="T67" fmla="*/ 24 h 63"/>
                  <a:gd name="T68" fmla="*/ 15 w 71"/>
                  <a:gd name="T69" fmla="*/ 23 h 63"/>
                  <a:gd name="T70" fmla="*/ 15 w 71"/>
                  <a:gd name="T71" fmla="*/ 19 h 63"/>
                  <a:gd name="T72" fmla="*/ 11 w 71"/>
                  <a:gd name="T73" fmla="*/ 19 h 63"/>
                  <a:gd name="T74" fmla="*/ 25 w 71"/>
                  <a:gd name="T75" fmla="*/ 13 h 63"/>
                  <a:gd name="T76" fmla="*/ 34 w 71"/>
                  <a:gd name="T77" fmla="*/ 24 h 63"/>
                  <a:gd name="T78" fmla="*/ 38 w 71"/>
                  <a:gd name="T79" fmla="*/ 24 h 63"/>
                  <a:gd name="T80" fmla="*/ 40 w 71"/>
                  <a:gd name="T81" fmla="*/ 24 h 63"/>
                  <a:gd name="T82" fmla="*/ 34 w 71"/>
                  <a:gd name="T83" fmla="*/ 15 h 63"/>
                  <a:gd name="T84" fmla="*/ 30 w 71"/>
                  <a:gd name="T85" fmla="*/ 15 h 63"/>
                  <a:gd name="T86" fmla="*/ 25 w 71"/>
                  <a:gd name="T87" fmla="*/ 13 h 63"/>
                  <a:gd name="T88" fmla="*/ 0 w 71"/>
                  <a:gd name="T89" fmla="*/ 0 h 63"/>
                  <a:gd name="T90" fmla="*/ 2 w 71"/>
                  <a:gd name="T91" fmla="*/ 3 h 63"/>
                  <a:gd name="T92" fmla="*/ 2 w 71"/>
                  <a:gd name="T93" fmla="*/ 7 h 63"/>
                  <a:gd name="T94" fmla="*/ 9 w 71"/>
                  <a:gd name="T95" fmla="*/ 11 h 63"/>
                  <a:gd name="T96" fmla="*/ 11 w 71"/>
                  <a:gd name="T97" fmla="*/ 9 h 63"/>
                  <a:gd name="T98" fmla="*/ 5 w 71"/>
                  <a:gd name="T99" fmla="*/ 5 h 63"/>
                  <a:gd name="T100" fmla="*/ 0 w 71"/>
                  <a:gd name="T101" fmla="*/ 0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
                  <a:gd name="T154" fmla="*/ 0 h 63"/>
                  <a:gd name="T155" fmla="*/ 71 w 71"/>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 h="63">
                    <a:moveTo>
                      <a:pt x="61" y="57"/>
                    </a:moveTo>
                    <a:lnTo>
                      <a:pt x="65" y="61"/>
                    </a:lnTo>
                    <a:lnTo>
                      <a:pt x="69" y="63"/>
                    </a:lnTo>
                    <a:lnTo>
                      <a:pt x="71" y="63"/>
                    </a:lnTo>
                    <a:lnTo>
                      <a:pt x="71" y="61"/>
                    </a:lnTo>
                    <a:lnTo>
                      <a:pt x="69" y="59"/>
                    </a:lnTo>
                    <a:lnTo>
                      <a:pt x="67" y="57"/>
                    </a:lnTo>
                    <a:lnTo>
                      <a:pt x="65" y="57"/>
                    </a:lnTo>
                    <a:lnTo>
                      <a:pt x="61" y="57"/>
                    </a:lnTo>
                    <a:close/>
                    <a:moveTo>
                      <a:pt x="38" y="42"/>
                    </a:moveTo>
                    <a:lnTo>
                      <a:pt x="40" y="46"/>
                    </a:lnTo>
                    <a:lnTo>
                      <a:pt x="44" y="49"/>
                    </a:lnTo>
                    <a:lnTo>
                      <a:pt x="50" y="49"/>
                    </a:lnTo>
                    <a:lnTo>
                      <a:pt x="53" y="48"/>
                    </a:lnTo>
                    <a:lnTo>
                      <a:pt x="51" y="44"/>
                    </a:lnTo>
                    <a:lnTo>
                      <a:pt x="48" y="42"/>
                    </a:lnTo>
                    <a:lnTo>
                      <a:pt x="44" y="42"/>
                    </a:lnTo>
                    <a:lnTo>
                      <a:pt x="38" y="42"/>
                    </a:lnTo>
                    <a:close/>
                    <a:moveTo>
                      <a:pt x="51" y="28"/>
                    </a:moveTo>
                    <a:lnTo>
                      <a:pt x="53" y="34"/>
                    </a:lnTo>
                    <a:lnTo>
                      <a:pt x="55" y="40"/>
                    </a:lnTo>
                    <a:lnTo>
                      <a:pt x="59" y="42"/>
                    </a:lnTo>
                    <a:lnTo>
                      <a:pt x="61" y="44"/>
                    </a:lnTo>
                    <a:lnTo>
                      <a:pt x="61" y="42"/>
                    </a:lnTo>
                    <a:lnTo>
                      <a:pt x="61" y="38"/>
                    </a:lnTo>
                    <a:lnTo>
                      <a:pt x="59" y="34"/>
                    </a:lnTo>
                    <a:lnTo>
                      <a:pt x="55" y="28"/>
                    </a:lnTo>
                    <a:lnTo>
                      <a:pt x="51" y="28"/>
                    </a:lnTo>
                    <a:close/>
                    <a:moveTo>
                      <a:pt x="11" y="19"/>
                    </a:moveTo>
                    <a:lnTo>
                      <a:pt x="9" y="24"/>
                    </a:lnTo>
                    <a:lnTo>
                      <a:pt x="13" y="26"/>
                    </a:lnTo>
                    <a:lnTo>
                      <a:pt x="15" y="28"/>
                    </a:lnTo>
                    <a:lnTo>
                      <a:pt x="15" y="24"/>
                    </a:lnTo>
                    <a:lnTo>
                      <a:pt x="15" y="23"/>
                    </a:lnTo>
                    <a:lnTo>
                      <a:pt x="15" y="19"/>
                    </a:lnTo>
                    <a:lnTo>
                      <a:pt x="11" y="19"/>
                    </a:lnTo>
                    <a:close/>
                    <a:moveTo>
                      <a:pt x="25" y="13"/>
                    </a:moveTo>
                    <a:lnTo>
                      <a:pt x="34" y="24"/>
                    </a:lnTo>
                    <a:lnTo>
                      <a:pt x="38" y="24"/>
                    </a:lnTo>
                    <a:lnTo>
                      <a:pt x="40" y="24"/>
                    </a:lnTo>
                    <a:lnTo>
                      <a:pt x="34" y="15"/>
                    </a:lnTo>
                    <a:lnTo>
                      <a:pt x="30" y="15"/>
                    </a:lnTo>
                    <a:lnTo>
                      <a:pt x="25" y="13"/>
                    </a:lnTo>
                    <a:close/>
                    <a:moveTo>
                      <a:pt x="0" y="0"/>
                    </a:moveTo>
                    <a:lnTo>
                      <a:pt x="2" y="3"/>
                    </a:lnTo>
                    <a:lnTo>
                      <a:pt x="2" y="7"/>
                    </a:lnTo>
                    <a:lnTo>
                      <a:pt x="9" y="11"/>
                    </a:lnTo>
                    <a:lnTo>
                      <a:pt x="11" y="9"/>
                    </a:lnTo>
                    <a:lnTo>
                      <a:pt x="5" y="5"/>
                    </a:lnTo>
                    <a:lnTo>
                      <a:pt x="0" y="0"/>
                    </a:lnTo>
                    <a:close/>
                  </a:path>
                </a:pathLst>
              </a:custGeom>
              <a:solidFill>
                <a:srgbClr val="C0C0C0"/>
              </a:solidFill>
              <a:ln w="4826">
                <a:solidFill>
                  <a:srgbClr val="B9B9B9"/>
                </a:solidFill>
                <a:round/>
                <a:headEnd/>
                <a:tailEnd/>
              </a:ln>
            </p:spPr>
            <p:txBody>
              <a:bodyPr/>
              <a:lstStyle/>
              <a:p>
                <a:endParaRPr lang="nb-NO"/>
              </a:p>
            </p:txBody>
          </p:sp>
          <p:sp>
            <p:nvSpPr>
              <p:cNvPr id="9363" name="Freeform 1076"/>
              <p:cNvSpPr>
                <a:spLocks/>
              </p:cNvSpPr>
              <p:nvPr/>
            </p:nvSpPr>
            <p:spPr bwMode="gray">
              <a:xfrm>
                <a:off x="2890" y="2035"/>
                <a:ext cx="43" cy="38"/>
              </a:xfrm>
              <a:custGeom>
                <a:avLst/>
                <a:gdLst>
                  <a:gd name="T0" fmla="*/ 6 w 43"/>
                  <a:gd name="T1" fmla="*/ 32 h 38"/>
                  <a:gd name="T2" fmla="*/ 4 w 43"/>
                  <a:gd name="T3" fmla="*/ 36 h 38"/>
                  <a:gd name="T4" fmla="*/ 4 w 43"/>
                  <a:gd name="T5" fmla="*/ 38 h 38"/>
                  <a:gd name="T6" fmla="*/ 12 w 43"/>
                  <a:gd name="T7" fmla="*/ 38 h 38"/>
                  <a:gd name="T8" fmla="*/ 20 w 43"/>
                  <a:gd name="T9" fmla="*/ 34 h 38"/>
                  <a:gd name="T10" fmla="*/ 20 w 43"/>
                  <a:gd name="T11" fmla="*/ 30 h 38"/>
                  <a:gd name="T12" fmla="*/ 20 w 43"/>
                  <a:gd name="T13" fmla="*/ 27 h 38"/>
                  <a:gd name="T14" fmla="*/ 22 w 43"/>
                  <a:gd name="T15" fmla="*/ 27 h 38"/>
                  <a:gd name="T16" fmla="*/ 25 w 43"/>
                  <a:gd name="T17" fmla="*/ 30 h 38"/>
                  <a:gd name="T18" fmla="*/ 29 w 43"/>
                  <a:gd name="T19" fmla="*/ 25 h 38"/>
                  <a:gd name="T20" fmla="*/ 31 w 43"/>
                  <a:gd name="T21" fmla="*/ 19 h 38"/>
                  <a:gd name="T22" fmla="*/ 31 w 43"/>
                  <a:gd name="T23" fmla="*/ 15 h 38"/>
                  <a:gd name="T24" fmla="*/ 35 w 43"/>
                  <a:gd name="T25" fmla="*/ 15 h 38"/>
                  <a:gd name="T26" fmla="*/ 37 w 43"/>
                  <a:gd name="T27" fmla="*/ 15 h 38"/>
                  <a:gd name="T28" fmla="*/ 39 w 43"/>
                  <a:gd name="T29" fmla="*/ 13 h 38"/>
                  <a:gd name="T30" fmla="*/ 41 w 43"/>
                  <a:gd name="T31" fmla="*/ 9 h 38"/>
                  <a:gd name="T32" fmla="*/ 43 w 43"/>
                  <a:gd name="T33" fmla="*/ 9 h 38"/>
                  <a:gd name="T34" fmla="*/ 43 w 43"/>
                  <a:gd name="T35" fmla="*/ 7 h 38"/>
                  <a:gd name="T36" fmla="*/ 43 w 43"/>
                  <a:gd name="T37" fmla="*/ 4 h 38"/>
                  <a:gd name="T38" fmla="*/ 43 w 43"/>
                  <a:gd name="T39" fmla="*/ 2 h 38"/>
                  <a:gd name="T40" fmla="*/ 41 w 43"/>
                  <a:gd name="T41" fmla="*/ 0 h 38"/>
                  <a:gd name="T42" fmla="*/ 39 w 43"/>
                  <a:gd name="T43" fmla="*/ 0 h 38"/>
                  <a:gd name="T44" fmla="*/ 37 w 43"/>
                  <a:gd name="T45" fmla="*/ 2 h 38"/>
                  <a:gd name="T46" fmla="*/ 31 w 43"/>
                  <a:gd name="T47" fmla="*/ 2 h 38"/>
                  <a:gd name="T48" fmla="*/ 27 w 43"/>
                  <a:gd name="T49" fmla="*/ 2 h 38"/>
                  <a:gd name="T50" fmla="*/ 24 w 43"/>
                  <a:gd name="T51" fmla="*/ 2 h 38"/>
                  <a:gd name="T52" fmla="*/ 22 w 43"/>
                  <a:gd name="T53" fmla="*/ 4 h 38"/>
                  <a:gd name="T54" fmla="*/ 18 w 43"/>
                  <a:gd name="T55" fmla="*/ 7 h 38"/>
                  <a:gd name="T56" fmla="*/ 12 w 43"/>
                  <a:gd name="T57" fmla="*/ 7 h 38"/>
                  <a:gd name="T58" fmla="*/ 10 w 43"/>
                  <a:gd name="T59" fmla="*/ 6 h 38"/>
                  <a:gd name="T60" fmla="*/ 8 w 43"/>
                  <a:gd name="T61" fmla="*/ 6 h 38"/>
                  <a:gd name="T62" fmla="*/ 8 w 43"/>
                  <a:gd name="T63" fmla="*/ 7 h 38"/>
                  <a:gd name="T64" fmla="*/ 8 w 43"/>
                  <a:gd name="T65" fmla="*/ 9 h 38"/>
                  <a:gd name="T66" fmla="*/ 6 w 43"/>
                  <a:gd name="T67" fmla="*/ 11 h 38"/>
                  <a:gd name="T68" fmla="*/ 2 w 43"/>
                  <a:gd name="T69" fmla="*/ 11 h 38"/>
                  <a:gd name="T70" fmla="*/ 0 w 43"/>
                  <a:gd name="T71" fmla="*/ 15 h 38"/>
                  <a:gd name="T72" fmla="*/ 2 w 43"/>
                  <a:gd name="T73" fmla="*/ 19 h 38"/>
                  <a:gd name="T74" fmla="*/ 4 w 43"/>
                  <a:gd name="T75" fmla="*/ 19 h 38"/>
                  <a:gd name="T76" fmla="*/ 4 w 43"/>
                  <a:gd name="T77" fmla="*/ 21 h 38"/>
                  <a:gd name="T78" fmla="*/ 4 w 43"/>
                  <a:gd name="T79" fmla="*/ 21 h 38"/>
                  <a:gd name="T80" fmla="*/ 4 w 43"/>
                  <a:gd name="T81" fmla="*/ 23 h 38"/>
                  <a:gd name="T82" fmla="*/ 4 w 43"/>
                  <a:gd name="T83" fmla="*/ 29 h 38"/>
                  <a:gd name="T84" fmla="*/ 4 w 43"/>
                  <a:gd name="T85" fmla="*/ 32 h 38"/>
                  <a:gd name="T86" fmla="*/ 6 w 43"/>
                  <a:gd name="T87" fmla="*/ 3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38"/>
                  <a:gd name="T134" fmla="*/ 43 w 43"/>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38">
                    <a:moveTo>
                      <a:pt x="6" y="32"/>
                    </a:moveTo>
                    <a:lnTo>
                      <a:pt x="4" y="36"/>
                    </a:lnTo>
                    <a:lnTo>
                      <a:pt x="4" y="38"/>
                    </a:lnTo>
                    <a:lnTo>
                      <a:pt x="12" y="38"/>
                    </a:lnTo>
                    <a:lnTo>
                      <a:pt x="20" y="34"/>
                    </a:lnTo>
                    <a:lnTo>
                      <a:pt x="20" y="30"/>
                    </a:lnTo>
                    <a:lnTo>
                      <a:pt x="20" y="27"/>
                    </a:lnTo>
                    <a:lnTo>
                      <a:pt x="22" y="27"/>
                    </a:lnTo>
                    <a:lnTo>
                      <a:pt x="25" y="30"/>
                    </a:lnTo>
                    <a:lnTo>
                      <a:pt x="29" y="25"/>
                    </a:lnTo>
                    <a:lnTo>
                      <a:pt x="31" y="19"/>
                    </a:lnTo>
                    <a:lnTo>
                      <a:pt x="31" y="15"/>
                    </a:lnTo>
                    <a:lnTo>
                      <a:pt x="35" y="15"/>
                    </a:lnTo>
                    <a:lnTo>
                      <a:pt x="37" y="15"/>
                    </a:lnTo>
                    <a:lnTo>
                      <a:pt x="39" y="13"/>
                    </a:lnTo>
                    <a:lnTo>
                      <a:pt x="41" y="9"/>
                    </a:lnTo>
                    <a:lnTo>
                      <a:pt x="43" y="9"/>
                    </a:lnTo>
                    <a:lnTo>
                      <a:pt x="43" y="7"/>
                    </a:lnTo>
                    <a:lnTo>
                      <a:pt x="43" y="4"/>
                    </a:lnTo>
                    <a:lnTo>
                      <a:pt x="43" y="2"/>
                    </a:lnTo>
                    <a:lnTo>
                      <a:pt x="41" y="0"/>
                    </a:lnTo>
                    <a:lnTo>
                      <a:pt x="39" y="0"/>
                    </a:lnTo>
                    <a:lnTo>
                      <a:pt x="37" y="2"/>
                    </a:lnTo>
                    <a:lnTo>
                      <a:pt x="31" y="2"/>
                    </a:lnTo>
                    <a:lnTo>
                      <a:pt x="27" y="2"/>
                    </a:lnTo>
                    <a:lnTo>
                      <a:pt x="24" y="2"/>
                    </a:lnTo>
                    <a:lnTo>
                      <a:pt x="22" y="4"/>
                    </a:lnTo>
                    <a:lnTo>
                      <a:pt x="18" y="7"/>
                    </a:lnTo>
                    <a:lnTo>
                      <a:pt x="12" y="7"/>
                    </a:lnTo>
                    <a:lnTo>
                      <a:pt x="10" y="6"/>
                    </a:lnTo>
                    <a:lnTo>
                      <a:pt x="8" y="6"/>
                    </a:lnTo>
                    <a:lnTo>
                      <a:pt x="8" y="7"/>
                    </a:lnTo>
                    <a:lnTo>
                      <a:pt x="8" y="9"/>
                    </a:lnTo>
                    <a:lnTo>
                      <a:pt x="6" y="11"/>
                    </a:lnTo>
                    <a:lnTo>
                      <a:pt x="2" y="11"/>
                    </a:lnTo>
                    <a:lnTo>
                      <a:pt x="0" y="15"/>
                    </a:lnTo>
                    <a:lnTo>
                      <a:pt x="2" y="19"/>
                    </a:lnTo>
                    <a:lnTo>
                      <a:pt x="4" y="19"/>
                    </a:lnTo>
                    <a:lnTo>
                      <a:pt x="4" y="21"/>
                    </a:lnTo>
                    <a:lnTo>
                      <a:pt x="4" y="23"/>
                    </a:lnTo>
                    <a:lnTo>
                      <a:pt x="4" y="29"/>
                    </a:lnTo>
                    <a:lnTo>
                      <a:pt x="4" y="32"/>
                    </a:lnTo>
                    <a:lnTo>
                      <a:pt x="6" y="32"/>
                    </a:lnTo>
                    <a:close/>
                  </a:path>
                </a:pathLst>
              </a:custGeom>
              <a:solidFill>
                <a:srgbClr val="C0C0C0"/>
              </a:solidFill>
              <a:ln w="4826">
                <a:solidFill>
                  <a:srgbClr val="B9B9B9"/>
                </a:solidFill>
                <a:round/>
                <a:headEnd/>
                <a:tailEnd/>
              </a:ln>
            </p:spPr>
            <p:txBody>
              <a:bodyPr/>
              <a:lstStyle/>
              <a:p>
                <a:endParaRPr lang="nb-NO"/>
              </a:p>
            </p:txBody>
          </p:sp>
          <p:sp>
            <p:nvSpPr>
              <p:cNvPr id="9364" name="Freeform 1077"/>
              <p:cNvSpPr>
                <a:spLocks/>
              </p:cNvSpPr>
              <p:nvPr/>
            </p:nvSpPr>
            <p:spPr bwMode="gray">
              <a:xfrm>
                <a:off x="2937" y="1987"/>
                <a:ext cx="88" cy="36"/>
              </a:xfrm>
              <a:custGeom>
                <a:avLst/>
                <a:gdLst>
                  <a:gd name="T0" fmla="*/ 88 w 88"/>
                  <a:gd name="T1" fmla="*/ 21 h 36"/>
                  <a:gd name="T2" fmla="*/ 84 w 88"/>
                  <a:gd name="T3" fmla="*/ 23 h 36"/>
                  <a:gd name="T4" fmla="*/ 82 w 88"/>
                  <a:gd name="T5" fmla="*/ 29 h 36"/>
                  <a:gd name="T6" fmla="*/ 80 w 88"/>
                  <a:gd name="T7" fmla="*/ 29 h 36"/>
                  <a:gd name="T8" fmla="*/ 76 w 88"/>
                  <a:gd name="T9" fmla="*/ 27 h 36"/>
                  <a:gd name="T10" fmla="*/ 72 w 88"/>
                  <a:gd name="T11" fmla="*/ 25 h 36"/>
                  <a:gd name="T12" fmla="*/ 67 w 88"/>
                  <a:gd name="T13" fmla="*/ 25 h 36"/>
                  <a:gd name="T14" fmla="*/ 61 w 88"/>
                  <a:gd name="T15" fmla="*/ 25 h 36"/>
                  <a:gd name="T16" fmla="*/ 55 w 88"/>
                  <a:gd name="T17" fmla="*/ 27 h 36"/>
                  <a:gd name="T18" fmla="*/ 51 w 88"/>
                  <a:gd name="T19" fmla="*/ 29 h 36"/>
                  <a:gd name="T20" fmla="*/ 51 w 88"/>
                  <a:gd name="T21" fmla="*/ 31 h 36"/>
                  <a:gd name="T22" fmla="*/ 49 w 88"/>
                  <a:gd name="T23" fmla="*/ 31 h 36"/>
                  <a:gd name="T24" fmla="*/ 46 w 88"/>
                  <a:gd name="T25" fmla="*/ 29 h 36"/>
                  <a:gd name="T26" fmla="*/ 42 w 88"/>
                  <a:gd name="T27" fmla="*/ 29 h 36"/>
                  <a:gd name="T28" fmla="*/ 36 w 88"/>
                  <a:gd name="T29" fmla="*/ 31 h 36"/>
                  <a:gd name="T30" fmla="*/ 30 w 88"/>
                  <a:gd name="T31" fmla="*/ 31 h 36"/>
                  <a:gd name="T32" fmla="*/ 28 w 88"/>
                  <a:gd name="T33" fmla="*/ 31 h 36"/>
                  <a:gd name="T34" fmla="*/ 30 w 88"/>
                  <a:gd name="T35" fmla="*/ 36 h 36"/>
                  <a:gd name="T36" fmla="*/ 30 w 88"/>
                  <a:gd name="T37" fmla="*/ 36 h 36"/>
                  <a:gd name="T38" fmla="*/ 24 w 88"/>
                  <a:gd name="T39" fmla="*/ 36 h 36"/>
                  <a:gd name="T40" fmla="*/ 17 w 88"/>
                  <a:gd name="T41" fmla="*/ 34 h 36"/>
                  <a:gd name="T42" fmla="*/ 13 w 88"/>
                  <a:gd name="T43" fmla="*/ 34 h 36"/>
                  <a:gd name="T44" fmla="*/ 7 w 88"/>
                  <a:gd name="T45" fmla="*/ 32 h 36"/>
                  <a:gd name="T46" fmla="*/ 3 w 88"/>
                  <a:gd name="T47" fmla="*/ 31 h 36"/>
                  <a:gd name="T48" fmla="*/ 1 w 88"/>
                  <a:gd name="T49" fmla="*/ 25 h 36"/>
                  <a:gd name="T50" fmla="*/ 0 w 88"/>
                  <a:gd name="T51" fmla="*/ 23 h 36"/>
                  <a:gd name="T52" fmla="*/ 0 w 88"/>
                  <a:gd name="T53" fmla="*/ 21 h 36"/>
                  <a:gd name="T54" fmla="*/ 0 w 88"/>
                  <a:gd name="T55" fmla="*/ 19 h 36"/>
                  <a:gd name="T56" fmla="*/ 1 w 88"/>
                  <a:gd name="T57" fmla="*/ 17 h 36"/>
                  <a:gd name="T58" fmla="*/ 3 w 88"/>
                  <a:gd name="T59" fmla="*/ 15 h 36"/>
                  <a:gd name="T60" fmla="*/ 7 w 88"/>
                  <a:gd name="T61" fmla="*/ 11 h 36"/>
                  <a:gd name="T62" fmla="*/ 9 w 88"/>
                  <a:gd name="T63" fmla="*/ 9 h 36"/>
                  <a:gd name="T64" fmla="*/ 9 w 88"/>
                  <a:gd name="T65" fmla="*/ 6 h 36"/>
                  <a:gd name="T66" fmla="*/ 15 w 88"/>
                  <a:gd name="T67" fmla="*/ 4 h 36"/>
                  <a:gd name="T68" fmla="*/ 17 w 88"/>
                  <a:gd name="T69" fmla="*/ 4 h 36"/>
                  <a:gd name="T70" fmla="*/ 17 w 88"/>
                  <a:gd name="T71" fmla="*/ 4 h 36"/>
                  <a:gd name="T72" fmla="*/ 23 w 88"/>
                  <a:gd name="T73" fmla="*/ 4 h 36"/>
                  <a:gd name="T74" fmla="*/ 26 w 88"/>
                  <a:gd name="T75" fmla="*/ 4 h 36"/>
                  <a:gd name="T76" fmla="*/ 28 w 88"/>
                  <a:gd name="T77" fmla="*/ 4 h 36"/>
                  <a:gd name="T78" fmla="*/ 32 w 88"/>
                  <a:gd name="T79" fmla="*/ 6 h 36"/>
                  <a:gd name="T80" fmla="*/ 36 w 88"/>
                  <a:gd name="T81" fmla="*/ 7 h 36"/>
                  <a:gd name="T82" fmla="*/ 40 w 88"/>
                  <a:gd name="T83" fmla="*/ 9 h 36"/>
                  <a:gd name="T84" fmla="*/ 42 w 88"/>
                  <a:gd name="T85" fmla="*/ 9 h 36"/>
                  <a:gd name="T86" fmla="*/ 44 w 88"/>
                  <a:gd name="T87" fmla="*/ 9 h 36"/>
                  <a:gd name="T88" fmla="*/ 46 w 88"/>
                  <a:gd name="T89" fmla="*/ 7 h 36"/>
                  <a:gd name="T90" fmla="*/ 48 w 88"/>
                  <a:gd name="T91" fmla="*/ 6 h 36"/>
                  <a:gd name="T92" fmla="*/ 53 w 88"/>
                  <a:gd name="T93" fmla="*/ 4 h 36"/>
                  <a:gd name="T94" fmla="*/ 59 w 88"/>
                  <a:gd name="T95" fmla="*/ 0 h 36"/>
                  <a:gd name="T96" fmla="*/ 65 w 88"/>
                  <a:gd name="T97" fmla="*/ 0 h 36"/>
                  <a:gd name="T98" fmla="*/ 69 w 88"/>
                  <a:gd name="T99" fmla="*/ 2 h 36"/>
                  <a:gd name="T100" fmla="*/ 72 w 88"/>
                  <a:gd name="T101" fmla="*/ 4 h 36"/>
                  <a:gd name="T102" fmla="*/ 76 w 88"/>
                  <a:gd name="T103" fmla="*/ 6 h 36"/>
                  <a:gd name="T104" fmla="*/ 80 w 88"/>
                  <a:gd name="T105" fmla="*/ 9 h 36"/>
                  <a:gd name="T106" fmla="*/ 82 w 88"/>
                  <a:gd name="T107" fmla="*/ 11 h 36"/>
                  <a:gd name="T108" fmla="*/ 82 w 88"/>
                  <a:gd name="T109" fmla="*/ 15 h 36"/>
                  <a:gd name="T110" fmla="*/ 86 w 88"/>
                  <a:gd name="T111" fmla="*/ 19 h 36"/>
                  <a:gd name="T112" fmla="*/ 88 w 88"/>
                  <a:gd name="T113" fmla="*/ 21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
                  <a:gd name="T172" fmla="*/ 0 h 36"/>
                  <a:gd name="T173" fmla="*/ 88 w 88"/>
                  <a:gd name="T174" fmla="*/ 36 h 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 h="36">
                    <a:moveTo>
                      <a:pt x="88" y="21"/>
                    </a:moveTo>
                    <a:lnTo>
                      <a:pt x="84" y="23"/>
                    </a:lnTo>
                    <a:lnTo>
                      <a:pt x="82" y="29"/>
                    </a:lnTo>
                    <a:lnTo>
                      <a:pt x="80" y="29"/>
                    </a:lnTo>
                    <a:lnTo>
                      <a:pt x="76" y="27"/>
                    </a:lnTo>
                    <a:lnTo>
                      <a:pt x="72" y="25"/>
                    </a:lnTo>
                    <a:lnTo>
                      <a:pt x="67" y="25"/>
                    </a:lnTo>
                    <a:lnTo>
                      <a:pt x="61" y="25"/>
                    </a:lnTo>
                    <a:lnTo>
                      <a:pt x="55" y="27"/>
                    </a:lnTo>
                    <a:lnTo>
                      <a:pt x="51" y="29"/>
                    </a:lnTo>
                    <a:lnTo>
                      <a:pt x="51" y="31"/>
                    </a:lnTo>
                    <a:lnTo>
                      <a:pt x="49" y="31"/>
                    </a:lnTo>
                    <a:lnTo>
                      <a:pt x="46" y="29"/>
                    </a:lnTo>
                    <a:lnTo>
                      <a:pt x="42" y="29"/>
                    </a:lnTo>
                    <a:lnTo>
                      <a:pt x="36" y="31"/>
                    </a:lnTo>
                    <a:lnTo>
                      <a:pt x="30" y="31"/>
                    </a:lnTo>
                    <a:lnTo>
                      <a:pt x="28" y="31"/>
                    </a:lnTo>
                    <a:lnTo>
                      <a:pt x="30" y="36"/>
                    </a:lnTo>
                    <a:lnTo>
                      <a:pt x="24" y="36"/>
                    </a:lnTo>
                    <a:lnTo>
                      <a:pt x="17" y="34"/>
                    </a:lnTo>
                    <a:lnTo>
                      <a:pt x="13" y="34"/>
                    </a:lnTo>
                    <a:lnTo>
                      <a:pt x="7" y="32"/>
                    </a:lnTo>
                    <a:lnTo>
                      <a:pt x="3" y="31"/>
                    </a:lnTo>
                    <a:lnTo>
                      <a:pt x="1" y="25"/>
                    </a:lnTo>
                    <a:lnTo>
                      <a:pt x="0" y="23"/>
                    </a:lnTo>
                    <a:lnTo>
                      <a:pt x="0" y="21"/>
                    </a:lnTo>
                    <a:lnTo>
                      <a:pt x="0" y="19"/>
                    </a:lnTo>
                    <a:lnTo>
                      <a:pt x="1" y="17"/>
                    </a:lnTo>
                    <a:lnTo>
                      <a:pt x="3" y="15"/>
                    </a:lnTo>
                    <a:lnTo>
                      <a:pt x="7" y="11"/>
                    </a:lnTo>
                    <a:lnTo>
                      <a:pt x="9" y="9"/>
                    </a:lnTo>
                    <a:lnTo>
                      <a:pt x="9" y="6"/>
                    </a:lnTo>
                    <a:lnTo>
                      <a:pt x="15" y="4"/>
                    </a:lnTo>
                    <a:lnTo>
                      <a:pt x="17" y="4"/>
                    </a:lnTo>
                    <a:lnTo>
                      <a:pt x="23" y="4"/>
                    </a:lnTo>
                    <a:lnTo>
                      <a:pt x="26" y="4"/>
                    </a:lnTo>
                    <a:lnTo>
                      <a:pt x="28" y="4"/>
                    </a:lnTo>
                    <a:lnTo>
                      <a:pt x="32" y="6"/>
                    </a:lnTo>
                    <a:lnTo>
                      <a:pt x="36" y="7"/>
                    </a:lnTo>
                    <a:lnTo>
                      <a:pt x="40" y="9"/>
                    </a:lnTo>
                    <a:lnTo>
                      <a:pt x="42" y="9"/>
                    </a:lnTo>
                    <a:lnTo>
                      <a:pt x="44" y="9"/>
                    </a:lnTo>
                    <a:lnTo>
                      <a:pt x="46" y="7"/>
                    </a:lnTo>
                    <a:lnTo>
                      <a:pt x="48" y="6"/>
                    </a:lnTo>
                    <a:lnTo>
                      <a:pt x="53" y="4"/>
                    </a:lnTo>
                    <a:lnTo>
                      <a:pt x="59" y="0"/>
                    </a:lnTo>
                    <a:lnTo>
                      <a:pt x="65" y="0"/>
                    </a:lnTo>
                    <a:lnTo>
                      <a:pt x="69" y="2"/>
                    </a:lnTo>
                    <a:lnTo>
                      <a:pt x="72" y="4"/>
                    </a:lnTo>
                    <a:lnTo>
                      <a:pt x="76" y="6"/>
                    </a:lnTo>
                    <a:lnTo>
                      <a:pt x="80" y="9"/>
                    </a:lnTo>
                    <a:lnTo>
                      <a:pt x="82" y="11"/>
                    </a:lnTo>
                    <a:lnTo>
                      <a:pt x="82" y="15"/>
                    </a:lnTo>
                    <a:lnTo>
                      <a:pt x="86" y="19"/>
                    </a:lnTo>
                    <a:lnTo>
                      <a:pt x="88" y="21"/>
                    </a:lnTo>
                    <a:close/>
                  </a:path>
                </a:pathLst>
              </a:custGeom>
              <a:solidFill>
                <a:srgbClr val="C0C0C0"/>
              </a:solidFill>
              <a:ln w="4826">
                <a:solidFill>
                  <a:srgbClr val="B9B9B9"/>
                </a:solidFill>
                <a:round/>
                <a:headEnd/>
                <a:tailEnd/>
              </a:ln>
            </p:spPr>
            <p:txBody>
              <a:bodyPr/>
              <a:lstStyle/>
              <a:p>
                <a:endParaRPr lang="nb-NO"/>
              </a:p>
            </p:txBody>
          </p:sp>
          <p:sp>
            <p:nvSpPr>
              <p:cNvPr id="9365" name="Freeform 1078"/>
              <p:cNvSpPr>
                <a:spLocks/>
              </p:cNvSpPr>
              <p:nvPr/>
            </p:nvSpPr>
            <p:spPr bwMode="gray">
              <a:xfrm>
                <a:off x="4011" y="2779"/>
                <a:ext cx="14" cy="4"/>
              </a:xfrm>
              <a:custGeom>
                <a:avLst/>
                <a:gdLst>
                  <a:gd name="T0" fmla="*/ 0 w 14"/>
                  <a:gd name="T1" fmla="*/ 4 h 4"/>
                  <a:gd name="T2" fmla="*/ 6 w 14"/>
                  <a:gd name="T3" fmla="*/ 0 h 4"/>
                  <a:gd name="T4" fmla="*/ 14 w 14"/>
                  <a:gd name="T5" fmla="*/ 2 h 4"/>
                  <a:gd name="T6" fmla="*/ 10 w 14"/>
                  <a:gd name="T7" fmla="*/ 2 h 4"/>
                  <a:gd name="T8" fmla="*/ 6 w 14"/>
                  <a:gd name="T9" fmla="*/ 4 h 4"/>
                  <a:gd name="T10" fmla="*/ 2 w 14"/>
                  <a:gd name="T11" fmla="*/ 4 h 4"/>
                  <a:gd name="T12" fmla="*/ 0 w 14"/>
                  <a:gd name="T13" fmla="*/ 4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4"/>
                    </a:moveTo>
                    <a:lnTo>
                      <a:pt x="6" y="0"/>
                    </a:lnTo>
                    <a:lnTo>
                      <a:pt x="14" y="2"/>
                    </a:lnTo>
                    <a:lnTo>
                      <a:pt x="10" y="2"/>
                    </a:lnTo>
                    <a:lnTo>
                      <a:pt x="6" y="4"/>
                    </a:lnTo>
                    <a:lnTo>
                      <a:pt x="2" y="4"/>
                    </a:lnTo>
                    <a:lnTo>
                      <a:pt x="0" y="4"/>
                    </a:lnTo>
                    <a:close/>
                  </a:path>
                </a:pathLst>
              </a:custGeom>
              <a:solidFill>
                <a:srgbClr val="C0C0C0"/>
              </a:solidFill>
              <a:ln w="4826">
                <a:solidFill>
                  <a:srgbClr val="B9B9B9"/>
                </a:solidFill>
                <a:round/>
                <a:headEnd/>
                <a:tailEnd/>
              </a:ln>
            </p:spPr>
            <p:txBody>
              <a:bodyPr/>
              <a:lstStyle/>
              <a:p>
                <a:endParaRPr lang="nb-NO"/>
              </a:p>
            </p:txBody>
          </p:sp>
          <p:sp>
            <p:nvSpPr>
              <p:cNvPr id="9366" name="Freeform 1079"/>
              <p:cNvSpPr>
                <a:spLocks/>
              </p:cNvSpPr>
              <p:nvPr/>
            </p:nvSpPr>
            <p:spPr bwMode="gray">
              <a:xfrm>
                <a:off x="2557" y="2647"/>
                <a:ext cx="42" cy="56"/>
              </a:xfrm>
              <a:custGeom>
                <a:avLst/>
                <a:gdLst>
                  <a:gd name="T0" fmla="*/ 0 w 42"/>
                  <a:gd name="T1" fmla="*/ 21 h 56"/>
                  <a:gd name="T2" fmla="*/ 1 w 42"/>
                  <a:gd name="T3" fmla="*/ 27 h 56"/>
                  <a:gd name="T4" fmla="*/ 1 w 42"/>
                  <a:gd name="T5" fmla="*/ 33 h 56"/>
                  <a:gd name="T6" fmla="*/ 3 w 42"/>
                  <a:gd name="T7" fmla="*/ 38 h 56"/>
                  <a:gd name="T8" fmla="*/ 7 w 42"/>
                  <a:gd name="T9" fmla="*/ 42 h 56"/>
                  <a:gd name="T10" fmla="*/ 7 w 42"/>
                  <a:gd name="T11" fmla="*/ 44 h 56"/>
                  <a:gd name="T12" fmla="*/ 5 w 42"/>
                  <a:gd name="T13" fmla="*/ 46 h 56"/>
                  <a:gd name="T14" fmla="*/ 7 w 42"/>
                  <a:gd name="T15" fmla="*/ 46 h 56"/>
                  <a:gd name="T16" fmla="*/ 7 w 42"/>
                  <a:gd name="T17" fmla="*/ 44 h 56"/>
                  <a:gd name="T18" fmla="*/ 11 w 42"/>
                  <a:gd name="T19" fmla="*/ 50 h 56"/>
                  <a:gd name="T20" fmla="*/ 17 w 42"/>
                  <a:gd name="T21" fmla="*/ 56 h 56"/>
                  <a:gd name="T22" fmla="*/ 19 w 42"/>
                  <a:gd name="T23" fmla="*/ 56 h 56"/>
                  <a:gd name="T24" fmla="*/ 23 w 42"/>
                  <a:gd name="T25" fmla="*/ 56 h 56"/>
                  <a:gd name="T26" fmla="*/ 23 w 42"/>
                  <a:gd name="T27" fmla="*/ 56 h 56"/>
                  <a:gd name="T28" fmla="*/ 25 w 42"/>
                  <a:gd name="T29" fmla="*/ 52 h 56"/>
                  <a:gd name="T30" fmla="*/ 28 w 42"/>
                  <a:gd name="T31" fmla="*/ 46 h 56"/>
                  <a:gd name="T32" fmla="*/ 32 w 42"/>
                  <a:gd name="T33" fmla="*/ 40 h 56"/>
                  <a:gd name="T34" fmla="*/ 34 w 42"/>
                  <a:gd name="T35" fmla="*/ 36 h 56"/>
                  <a:gd name="T36" fmla="*/ 36 w 42"/>
                  <a:gd name="T37" fmla="*/ 34 h 56"/>
                  <a:gd name="T38" fmla="*/ 40 w 42"/>
                  <a:gd name="T39" fmla="*/ 33 h 56"/>
                  <a:gd name="T40" fmla="*/ 42 w 42"/>
                  <a:gd name="T41" fmla="*/ 29 h 56"/>
                  <a:gd name="T42" fmla="*/ 42 w 42"/>
                  <a:gd name="T43" fmla="*/ 27 h 56"/>
                  <a:gd name="T44" fmla="*/ 36 w 42"/>
                  <a:gd name="T45" fmla="*/ 29 h 56"/>
                  <a:gd name="T46" fmla="*/ 38 w 42"/>
                  <a:gd name="T47" fmla="*/ 25 h 56"/>
                  <a:gd name="T48" fmla="*/ 38 w 42"/>
                  <a:gd name="T49" fmla="*/ 21 h 56"/>
                  <a:gd name="T50" fmla="*/ 38 w 42"/>
                  <a:gd name="T51" fmla="*/ 17 h 56"/>
                  <a:gd name="T52" fmla="*/ 36 w 42"/>
                  <a:gd name="T53" fmla="*/ 15 h 56"/>
                  <a:gd name="T54" fmla="*/ 34 w 42"/>
                  <a:gd name="T55" fmla="*/ 11 h 56"/>
                  <a:gd name="T56" fmla="*/ 32 w 42"/>
                  <a:gd name="T57" fmla="*/ 10 h 56"/>
                  <a:gd name="T58" fmla="*/ 30 w 42"/>
                  <a:gd name="T59" fmla="*/ 4 h 56"/>
                  <a:gd name="T60" fmla="*/ 28 w 42"/>
                  <a:gd name="T61" fmla="*/ 2 h 56"/>
                  <a:gd name="T62" fmla="*/ 25 w 42"/>
                  <a:gd name="T63" fmla="*/ 2 h 56"/>
                  <a:gd name="T64" fmla="*/ 21 w 42"/>
                  <a:gd name="T65" fmla="*/ 2 h 56"/>
                  <a:gd name="T66" fmla="*/ 17 w 42"/>
                  <a:gd name="T67" fmla="*/ 0 h 56"/>
                  <a:gd name="T68" fmla="*/ 15 w 42"/>
                  <a:gd name="T69" fmla="*/ 0 h 56"/>
                  <a:gd name="T70" fmla="*/ 13 w 42"/>
                  <a:gd name="T71" fmla="*/ 0 h 56"/>
                  <a:gd name="T72" fmla="*/ 11 w 42"/>
                  <a:gd name="T73" fmla="*/ 4 h 56"/>
                  <a:gd name="T74" fmla="*/ 11 w 42"/>
                  <a:gd name="T75" fmla="*/ 10 h 56"/>
                  <a:gd name="T76" fmla="*/ 7 w 42"/>
                  <a:gd name="T77" fmla="*/ 13 h 56"/>
                  <a:gd name="T78" fmla="*/ 5 w 42"/>
                  <a:gd name="T79" fmla="*/ 15 h 56"/>
                  <a:gd name="T80" fmla="*/ 3 w 42"/>
                  <a:gd name="T81" fmla="*/ 17 h 56"/>
                  <a:gd name="T82" fmla="*/ 1 w 42"/>
                  <a:gd name="T83" fmla="*/ 19 h 56"/>
                  <a:gd name="T84" fmla="*/ 0 w 42"/>
                  <a:gd name="T85" fmla="*/ 21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6"/>
                  <a:gd name="T131" fmla="*/ 42 w 42"/>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6">
                    <a:moveTo>
                      <a:pt x="0" y="21"/>
                    </a:moveTo>
                    <a:lnTo>
                      <a:pt x="1" y="27"/>
                    </a:lnTo>
                    <a:lnTo>
                      <a:pt x="1" y="33"/>
                    </a:lnTo>
                    <a:lnTo>
                      <a:pt x="3" y="38"/>
                    </a:lnTo>
                    <a:lnTo>
                      <a:pt x="7" y="42"/>
                    </a:lnTo>
                    <a:lnTo>
                      <a:pt x="7" y="44"/>
                    </a:lnTo>
                    <a:lnTo>
                      <a:pt x="5" y="46"/>
                    </a:lnTo>
                    <a:lnTo>
                      <a:pt x="7" y="46"/>
                    </a:lnTo>
                    <a:lnTo>
                      <a:pt x="7" y="44"/>
                    </a:lnTo>
                    <a:lnTo>
                      <a:pt x="11" y="50"/>
                    </a:lnTo>
                    <a:lnTo>
                      <a:pt x="17" y="56"/>
                    </a:lnTo>
                    <a:lnTo>
                      <a:pt x="19" y="56"/>
                    </a:lnTo>
                    <a:lnTo>
                      <a:pt x="23" y="56"/>
                    </a:lnTo>
                    <a:lnTo>
                      <a:pt x="25" y="52"/>
                    </a:lnTo>
                    <a:lnTo>
                      <a:pt x="28" y="46"/>
                    </a:lnTo>
                    <a:lnTo>
                      <a:pt x="32" y="40"/>
                    </a:lnTo>
                    <a:lnTo>
                      <a:pt x="34" y="36"/>
                    </a:lnTo>
                    <a:lnTo>
                      <a:pt x="36" y="34"/>
                    </a:lnTo>
                    <a:lnTo>
                      <a:pt x="40" y="33"/>
                    </a:lnTo>
                    <a:lnTo>
                      <a:pt x="42" y="29"/>
                    </a:lnTo>
                    <a:lnTo>
                      <a:pt x="42" y="27"/>
                    </a:lnTo>
                    <a:lnTo>
                      <a:pt x="36" y="29"/>
                    </a:lnTo>
                    <a:lnTo>
                      <a:pt x="38" y="25"/>
                    </a:lnTo>
                    <a:lnTo>
                      <a:pt x="38" y="21"/>
                    </a:lnTo>
                    <a:lnTo>
                      <a:pt x="38" y="17"/>
                    </a:lnTo>
                    <a:lnTo>
                      <a:pt x="36" y="15"/>
                    </a:lnTo>
                    <a:lnTo>
                      <a:pt x="34" y="11"/>
                    </a:lnTo>
                    <a:lnTo>
                      <a:pt x="32" y="10"/>
                    </a:lnTo>
                    <a:lnTo>
                      <a:pt x="30" y="4"/>
                    </a:lnTo>
                    <a:lnTo>
                      <a:pt x="28" y="2"/>
                    </a:lnTo>
                    <a:lnTo>
                      <a:pt x="25" y="2"/>
                    </a:lnTo>
                    <a:lnTo>
                      <a:pt x="21" y="2"/>
                    </a:lnTo>
                    <a:lnTo>
                      <a:pt x="17" y="0"/>
                    </a:lnTo>
                    <a:lnTo>
                      <a:pt x="15" y="0"/>
                    </a:lnTo>
                    <a:lnTo>
                      <a:pt x="13" y="0"/>
                    </a:lnTo>
                    <a:lnTo>
                      <a:pt x="11" y="4"/>
                    </a:lnTo>
                    <a:lnTo>
                      <a:pt x="11" y="10"/>
                    </a:lnTo>
                    <a:lnTo>
                      <a:pt x="7" y="13"/>
                    </a:lnTo>
                    <a:lnTo>
                      <a:pt x="5" y="15"/>
                    </a:lnTo>
                    <a:lnTo>
                      <a:pt x="3" y="17"/>
                    </a:lnTo>
                    <a:lnTo>
                      <a:pt x="1" y="19"/>
                    </a:lnTo>
                    <a:lnTo>
                      <a:pt x="0" y="21"/>
                    </a:lnTo>
                    <a:close/>
                  </a:path>
                </a:pathLst>
              </a:custGeom>
              <a:solidFill>
                <a:srgbClr val="C0C0C0"/>
              </a:solidFill>
              <a:ln w="4826">
                <a:solidFill>
                  <a:srgbClr val="B9B9B9"/>
                </a:solidFill>
                <a:round/>
                <a:headEnd/>
                <a:tailEnd/>
              </a:ln>
            </p:spPr>
            <p:txBody>
              <a:bodyPr/>
              <a:lstStyle/>
              <a:p>
                <a:endParaRPr lang="nb-NO"/>
              </a:p>
            </p:txBody>
          </p:sp>
          <p:sp>
            <p:nvSpPr>
              <p:cNvPr id="9367" name="Freeform 1080"/>
              <p:cNvSpPr>
                <a:spLocks/>
              </p:cNvSpPr>
              <p:nvPr/>
            </p:nvSpPr>
            <p:spPr bwMode="gray">
              <a:xfrm>
                <a:off x="2509" y="2541"/>
                <a:ext cx="73" cy="73"/>
              </a:xfrm>
              <a:custGeom>
                <a:avLst/>
                <a:gdLst>
                  <a:gd name="T0" fmla="*/ 19 w 73"/>
                  <a:gd name="T1" fmla="*/ 71 h 73"/>
                  <a:gd name="T2" fmla="*/ 32 w 73"/>
                  <a:gd name="T3" fmla="*/ 68 h 73"/>
                  <a:gd name="T4" fmla="*/ 48 w 73"/>
                  <a:gd name="T5" fmla="*/ 69 h 73"/>
                  <a:gd name="T6" fmla="*/ 57 w 73"/>
                  <a:gd name="T7" fmla="*/ 68 h 73"/>
                  <a:gd name="T8" fmla="*/ 67 w 73"/>
                  <a:gd name="T9" fmla="*/ 69 h 73"/>
                  <a:gd name="T10" fmla="*/ 71 w 73"/>
                  <a:gd name="T11" fmla="*/ 66 h 73"/>
                  <a:gd name="T12" fmla="*/ 69 w 73"/>
                  <a:gd name="T13" fmla="*/ 58 h 73"/>
                  <a:gd name="T14" fmla="*/ 65 w 73"/>
                  <a:gd name="T15" fmla="*/ 52 h 73"/>
                  <a:gd name="T16" fmla="*/ 67 w 73"/>
                  <a:gd name="T17" fmla="*/ 45 h 73"/>
                  <a:gd name="T18" fmla="*/ 65 w 73"/>
                  <a:gd name="T19" fmla="*/ 35 h 73"/>
                  <a:gd name="T20" fmla="*/ 65 w 73"/>
                  <a:gd name="T21" fmla="*/ 29 h 73"/>
                  <a:gd name="T22" fmla="*/ 59 w 73"/>
                  <a:gd name="T23" fmla="*/ 25 h 73"/>
                  <a:gd name="T24" fmla="*/ 55 w 73"/>
                  <a:gd name="T25" fmla="*/ 18 h 73"/>
                  <a:gd name="T26" fmla="*/ 49 w 73"/>
                  <a:gd name="T27" fmla="*/ 16 h 73"/>
                  <a:gd name="T28" fmla="*/ 48 w 73"/>
                  <a:gd name="T29" fmla="*/ 8 h 73"/>
                  <a:gd name="T30" fmla="*/ 42 w 73"/>
                  <a:gd name="T31" fmla="*/ 2 h 73"/>
                  <a:gd name="T32" fmla="*/ 32 w 73"/>
                  <a:gd name="T33" fmla="*/ 2 h 73"/>
                  <a:gd name="T34" fmla="*/ 25 w 73"/>
                  <a:gd name="T35" fmla="*/ 0 h 73"/>
                  <a:gd name="T36" fmla="*/ 17 w 73"/>
                  <a:gd name="T37" fmla="*/ 4 h 73"/>
                  <a:gd name="T38" fmla="*/ 13 w 73"/>
                  <a:gd name="T39" fmla="*/ 10 h 73"/>
                  <a:gd name="T40" fmla="*/ 9 w 73"/>
                  <a:gd name="T41" fmla="*/ 12 h 73"/>
                  <a:gd name="T42" fmla="*/ 7 w 73"/>
                  <a:gd name="T43" fmla="*/ 31 h 73"/>
                  <a:gd name="T44" fmla="*/ 0 w 73"/>
                  <a:gd name="T45" fmla="*/ 39 h 73"/>
                  <a:gd name="T46" fmla="*/ 5 w 73"/>
                  <a:gd name="T47" fmla="*/ 54 h 73"/>
                  <a:gd name="T48" fmla="*/ 15 w 73"/>
                  <a:gd name="T49" fmla="*/ 52 h 73"/>
                  <a:gd name="T50" fmla="*/ 21 w 73"/>
                  <a:gd name="T51" fmla="*/ 50 h 73"/>
                  <a:gd name="T52" fmla="*/ 25 w 73"/>
                  <a:gd name="T53" fmla="*/ 50 h 73"/>
                  <a:gd name="T54" fmla="*/ 36 w 73"/>
                  <a:gd name="T55" fmla="*/ 50 h 73"/>
                  <a:gd name="T56" fmla="*/ 44 w 73"/>
                  <a:gd name="T57" fmla="*/ 50 h 73"/>
                  <a:gd name="T58" fmla="*/ 49 w 73"/>
                  <a:gd name="T59" fmla="*/ 52 h 73"/>
                  <a:gd name="T60" fmla="*/ 48 w 73"/>
                  <a:gd name="T61" fmla="*/ 56 h 73"/>
                  <a:gd name="T62" fmla="*/ 44 w 73"/>
                  <a:gd name="T63" fmla="*/ 58 h 73"/>
                  <a:gd name="T64" fmla="*/ 25 w 73"/>
                  <a:gd name="T65" fmla="*/ 58 h 73"/>
                  <a:gd name="T66" fmla="*/ 19 w 73"/>
                  <a:gd name="T67" fmla="*/ 62 h 73"/>
                  <a:gd name="T68" fmla="*/ 7 w 73"/>
                  <a:gd name="T69" fmla="*/ 68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73"/>
                  <a:gd name="T107" fmla="*/ 73 w 7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73">
                    <a:moveTo>
                      <a:pt x="9" y="73"/>
                    </a:moveTo>
                    <a:lnTo>
                      <a:pt x="19" y="71"/>
                    </a:lnTo>
                    <a:lnTo>
                      <a:pt x="25" y="68"/>
                    </a:lnTo>
                    <a:lnTo>
                      <a:pt x="32" y="68"/>
                    </a:lnTo>
                    <a:lnTo>
                      <a:pt x="44" y="68"/>
                    </a:lnTo>
                    <a:lnTo>
                      <a:pt x="48" y="69"/>
                    </a:lnTo>
                    <a:lnTo>
                      <a:pt x="53" y="69"/>
                    </a:lnTo>
                    <a:lnTo>
                      <a:pt x="57" y="68"/>
                    </a:lnTo>
                    <a:lnTo>
                      <a:pt x="59" y="69"/>
                    </a:lnTo>
                    <a:lnTo>
                      <a:pt x="67" y="69"/>
                    </a:lnTo>
                    <a:lnTo>
                      <a:pt x="73" y="69"/>
                    </a:lnTo>
                    <a:lnTo>
                      <a:pt x="71" y="66"/>
                    </a:lnTo>
                    <a:lnTo>
                      <a:pt x="71" y="60"/>
                    </a:lnTo>
                    <a:lnTo>
                      <a:pt x="69" y="58"/>
                    </a:lnTo>
                    <a:lnTo>
                      <a:pt x="67" y="54"/>
                    </a:lnTo>
                    <a:lnTo>
                      <a:pt x="65" y="52"/>
                    </a:lnTo>
                    <a:lnTo>
                      <a:pt x="65" y="50"/>
                    </a:lnTo>
                    <a:lnTo>
                      <a:pt x="67" y="45"/>
                    </a:lnTo>
                    <a:lnTo>
                      <a:pt x="67" y="39"/>
                    </a:lnTo>
                    <a:lnTo>
                      <a:pt x="65" y="35"/>
                    </a:lnTo>
                    <a:lnTo>
                      <a:pt x="67" y="31"/>
                    </a:lnTo>
                    <a:lnTo>
                      <a:pt x="65" y="29"/>
                    </a:lnTo>
                    <a:lnTo>
                      <a:pt x="63" y="27"/>
                    </a:lnTo>
                    <a:lnTo>
                      <a:pt x="59" y="25"/>
                    </a:lnTo>
                    <a:lnTo>
                      <a:pt x="55" y="23"/>
                    </a:lnTo>
                    <a:lnTo>
                      <a:pt x="55" y="18"/>
                    </a:lnTo>
                    <a:lnTo>
                      <a:pt x="53" y="16"/>
                    </a:lnTo>
                    <a:lnTo>
                      <a:pt x="49" y="16"/>
                    </a:lnTo>
                    <a:lnTo>
                      <a:pt x="48" y="12"/>
                    </a:lnTo>
                    <a:lnTo>
                      <a:pt x="48" y="8"/>
                    </a:lnTo>
                    <a:lnTo>
                      <a:pt x="44" y="4"/>
                    </a:lnTo>
                    <a:lnTo>
                      <a:pt x="42" y="2"/>
                    </a:lnTo>
                    <a:lnTo>
                      <a:pt x="36" y="0"/>
                    </a:lnTo>
                    <a:lnTo>
                      <a:pt x="32" y="2"/>
                    </a:lnTo>
                    <a:lnTo>
                      <a:pt x="28" y="2"/>
                    </a:lnTo>
                    <a:lnTo>
                      <a:pt x="25" y="0"/>
                    </a:lnTo>
                    <a:lnTo>
                      <a:pt x="21" y="2"/>
                    </a:lnTo>
                    <a:lnTo>
                      <a:pt x="17" y="4"/>
                    </a:lnTo>
                    <a:lnTo>
                      <a:pt x="13" y="6"/>
                    </a:lnTo>
                    <a:lnTo>
                      <a:pt x="13" y="10"/>
                    </a:lnTo>
                    <a:lnTo>
                      <a:pt x="13" y="12"/>
                    </a:lnTo>
                    <a:lnTo>
                      <a:pt x="9" y="12"/>
                    </a:lnTo>
                    <a:lnTo>
                      <a:pt x="9" y="22"/>
                    </a:lnTo>
                    <a:lnTo>
                      <a:pt x="7" y="31"/>
                    </a:lnTo>
                    <a:lnTo>
                      <a:pt x="3" y="35"/>
                    </a:lnTo>
                    <a:lnTo>
                      <a:pt x="0" y="39"/>
                    </a:lnTo>
                    <a:lnTo>
                      <a:pt x="1" y="46"/>
                    </a:lnTo>
                    <a:lnTo>
                      <a:pt x="5" y="54"/>
                    </a:lnTo>
                    <a:lnTo>
                      <a:pt x="9" y="54"/>
                    </a:lnTo>
                    <a:lnTo>
                      <a:pt x="15" y="52"/>
                    </a:lnTo>
                    <a:lnTo>
                      <a:pt x="17" y="52"/>
                    </a:lnTo>
                    <a:lnTo>
                      <a:pt x="21" y="50"/>
                    </a:lnTo>
                    <a:lnTo>
                      <a:pt x="23" y="50"/>
                    </a:lnTo>
                    <a:lnTo>
                      <a:pt x="25" y="50"/>
                    </a:lnTo>
                    <a:lnTo>
                      <a:pt x="30" y="52"/>
                    </a:lnTo>
                    <a:lnTo>
                      <a:pt x="36" y="50"/>
                    </a:lnTo>
                    <a:lnTo>
                      <a:pt x="40" y="50"/>
                    </a:lnTo>
                    <a:lnTo>
                      <a:pt x="44" y="50"/>
                    </a:lnTo>
                    <a:lnTo>
                      <a:pt x="48" y="50"/>
                    </a:lnTo>
                    <a:lnTo>
                      <a:pt x="49" y="52"/>
                    </a:lnTo>
                    <a:lnTo>
                      <a:pt x="49" y="56"/>
                    </a:lnTo>
                    <a:lnTo>
                      <a:pt x="48" y="56"/>
                    </a:lnTo>
                    <a:lnTo>
                      <a:pt x="46" y="58"/>
                    </a:lnTo>
                    <a:lnTo>
                      <a:pt x="44" y="58"/>
                    </a:lnTo>
                    <a:lnTo>
                      <a:pt x="34" y="58"/>
                    </a:lnTo>
                    <a:lnTo>
                      <a:pt x="25" y="58"/>
                    </a:lnTo>
                    <a:lnTo>
                      <a:pt x="21" y="60"/>
                    </a:lnTo>
                    <a:lnTo>
                      <a:pt x="19" y="62"/>
                    </a:lnTo>
                    <a:lnTo>
                      <a:pt x="7" y="64"/>
                    </a:lnTo>
                    <a:lnTo>
                      <a:pt x="7" y="68"/>
                    </a:lnTo>
                    <a:lnTo>
                      <a:pt x="9" y="73"/>
                    </a:lnTo>
                    <a:close/>
                  </a:path>
                </a:pathLst>
              </a:custGeom>
              <a:solidFill>
                <a:srgbClr val="C0C0C0"/>
              </a:solidFill>
              <a:ln w="4826">
                <a:solidFill>
                  <a:srgbClr val="B9B9B9"/>
                </a:solidFill>
                <a:round/>
                <a:headEnd/>
                <a:tailEnd/>
              </a:ln>
            </p:spPr>
            <p:txBody>
              <a:bodyPr/>
              <a:lstStyle/>
              <a:p>
                <a:endParaRPr lang="nb-NO"/>
              </a:p>
            </p:txBody>
          </p:sp>
          <p:sp>
            <p:nvSpPr>
              <p:cNvPr id="9368" name="Freeform 1081"/>
              <p:cNvSpPr>
                <a:spLocks/>
              </p:cNvSpPr>
              <p:nvPr/>
            </p:nvSpPr>
            <p:spPr bwMode="gray">
              <a:xfrm>
                <a:off x="3159" y="2303"/>
                <a:ext cx="263" cy="254"/>
              </a:xfrm>
              <a:custGeom>
                <a:avLst/>
                <a:gdLst>
                  <a:gd name="T0" fmla="*/ 104 w 263"/>
                  <a:gd name="T1" fmla="*/ 240 h 254"/>
                  <a:gd name="T2" fmla="*/ 106 w 263"/>
                  <a:gd name="T3" fmla="*/ 236 h 254"/>
                  <a:gd name="T4" fmla="*/ 108 w 263"/>
                  <a:gd name="T5" fmla="*/ 233 h 254"/>
                  <a:gd name="T6" fmla="*/ 110 w 263"/>
                  <a:gd name="T7" fmla="*/ 229 h 254"/>
                  <a:gd name="T8" fmla="*/ 115 w 263"/>
                  <a:gd name="T9" fmla="*/ 229 h 254"/>
                  <a:gd name="T10" fmla="*/ 119 w 263"/>
                  <a:gd name="T11" fmla="*/ 233 h 254"/>
                  <a:gd name="T12" fmla="*/ 136 w 263"/>
                  <a:gd name="T13" fmla="*/ 235 h 254"/>
                  <a:gd name="T14" fmla="*/ 148 w 263"/>
                  <a:gd name="T15" fmla="*/ 254 h 254"/>
                  <a:gd name="T16" fmla="*/ 154 w 263"/>
                  <a:gd name="T17" fmla="*/ 246 h 254"/>
                  <a:gd name="T18" fmla="*/ 215 w 263"/>
                  <a:gd name="T19" fmla="*/ 210 h 254"/>
                  <a:gd name="T20" fmla="*/ 255 w 263"/>
                  <a:gd name="T21" fmla="*/ 192 h 254"/>
                  <a:gd name="T22" fmla="*/ 263 w 263"/>
                  <a:gd name="T23" fmla="*/ 154 h 254"/>
                  <a:gd name="T24" fmla="*/ 255 w 263"/>
                  <a:gd name="T25" fmla="*/ 144 h 254"/>
                  <a:gd name="T26" fmla="*/ 230 w 263"/>
                  <a:gd name="T27" fmla="*/ 141 h 254"/>
                  <a:gd name="T28" fmla="*/ 209 w 263"/>
                  <a:gd name="T29" fmla="*/ 125 h 254"/>
                  <a:gd name="T30" fmla="*/ 204 w 263"/>
                  <a:gd name="T31" fmla="*/ 112 h 254"/>
                  <a:gd name="T32" fmla="*/ 196 w 263"/>
                  <a:gd name="T33" fmla="*/ 108 h 254"/>
                  <a:gd name="T34" fmla="*/ 192 w 263"/>
                  <a:gd name="T35" fmla="*/ 96 h 254"/>
                  <a:gd name="T36" fmla="*/ 194 w 263"/>
                  <a:gd name="T37" fmla="*/ 87 h 254"/>
                  <a:gd name="T38" fmla="*/ 184 w 263"/>
                  <a:gd name="T39" fmla="*/ 79 h 254"/>
                  <a:gd name="T40" fmla="*/ 181 w 263"/>
                  <a:gd name="T41" fmla="*/ 68 h 254"/>
                  <a:gd name="T42" fmla="*/ 173 w 263"/>
                  <a:gd name="T43" fmla="*/ 62 h 254"/>
                  <a:gd name="T44" fmla="*/ 171 w 263"/>
                  <a:gd name="T45" fmla="*/ 48 h 254"/>
                  <a:gd name="T46" fmla="*/ 158 w 263"/>
                  <a:gd name="T47" fmla="*/ 45 h 254"/>
                  <a:gd name="T48" fmla="*/ 117 w 263"/>
                  <a:gd name="T49" fmla="*/ 39 h 254"/>
                  <a:gd name="T50" fmla="*/ 106 w 263"/>
                  <a:gd name="T51" fmla="*/ 25 h 254"/>
                  <a:gd name="T52" fmla="*/ 96 w 263"/>
                  <a:gd name="T53" fmla="*/ 22 h 254"/>
                  <a:gd name="T54" fmla="*/ 62 w 263"/>
                  <a:gd name="T55" fmla="*/ 4 h 254"/>
                  <a:gd name="T56" fmla="*/ 44 w 263"/>
                  <a:gd name="T57" fmla="*/ 23 h 254"/>
                  <a:gd name="T58" fmla="*/ 37 w 263"/>
                  <a:gd name="T59" fmla="*/ 29 h 254"/>
                  <a:gd name="T60" fmla="*/ 33 w 263"/>
                  <a:gd name="T61" fmla="*/ 35 h 254"/>
                  <a:gd name="T62" fmla="*/ 27 w 263"/>
                  <a:gd name="T63" fmla="*/ 39 h 254"/>
                  <a:gd name="T64" fmla="*/ 2 w 263"/>
                  <a:gd name="T65" fmla="*/ 43 h 254"/>
                  <a:gd name="T66" fmla="*/ 0 w 263"/>
                  <a:gd name="T67" fmla="*/ 50 h 254"/>
                  <a:gd name="T68" fmla="*/ 16 w 263"/>
                  <a:gd name="T69" fmla="*/ 64 h 254"/>
                  <a:gd name="T70" fmla="*/ 23 w 263"/>
                  <a:gd name="T71" fmla="*/ 81 h 254"/>
                  <a:gd name="T72" fmla="*/ 33 w 263"/>
                  <a:gd name="T73" fmla="*/ 89 h 254"/>
                  <a:gd name="T74" fmla="*/ 37 w 263"/>
                  <a:gd name="T75" fmla="*/ 110 h 254"/>
                  <a:gd name="T76" fmla="*/ 54 w 263"/>
                  <a:gd name="T77" fmla="*/ 129 h 254"/>
                  <a:gd name="T78" fmla="*/ 52 w 263"/>
                  <a:gd name="T79" fmla="*/ 139 h 254"/>
                  <a:gd name="T80" fmla="*/ 56 w 263"/>
                  <a:gd name="T81" fmla="*/ 156 h 254"/>
                  <a:gd name="T82" fmla="*/ 58 w 263"/>
                  <a:gd name="T83" fmla="*/ 177 h 254"/>
                  <a:gd name="T84" fmla="*/ 79 w 263"/>
                  <a:gd name="T85" fmla="*/ 194 h 254"/>
                  <a:gd name="T86" fmla="*/ 85 w 263"/>
                  <a:gd name="T87" fmla="*/ 217 h 254"/>
                  <a:gd name="T88" fmla="*/ 92 w 263"/>
                  <a:gd name="T89" fmla="*/ 221 h 254"/>
                  <a:gd name="T90" fmla="*/ 102 w 263"/>
                  <a:gd name="T91" fmla="*/ 238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254"/>
                  <a:gd name="T140" fmla="*/ 263 w 263"/>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254">
                    <a:moveTo>
                      <a:pt x="102" y="242"/>
                    </a:moveTo>
                    <a:lnTo>
                      <a:pt x="104" y="240"/>
                    </a:lnTo>
                    <a:lnTo>
                      <a:pt x="104" y="238"/>
                    </a:lnTo>
                    <a:lnTo>
                      <a:pt x="106" y="236"/>
                    </a:lnTo>
                    <a:lnTo>
                      <a:pt x="108" y="235"/>
                    </a:lnTo>
                    <a:lnTo>
                      <a:pt x="108" y="233"/>
                    </a:lnTo>
                    <a:lnTo>
                      <a:pt x="108" y="231"/>
                    </a:lnTo>
                    <a:lnTo>
                      <a:pt x="110" y="229"/>
                    </a:lnTo>
                    <a:lnTo>
                      <a:pt x="111" y="229"/>
                    </a:lnTo>
                    <a:lnTo>
                      <a:pt x="115" y="229"/>
                    </a:lnTo>
                    <a:lnTo>
                      <a:pt x="115" y="233"/>
                    </a:lnTo>
                    <a:lnTo>
                      <a:pt x="119" y="233"/>
                    </a:lnTo>
                    <a:lnTo>
                      <a:pt x="123" y="233"/>
                    </a:lnTo>
                    <a:lnTo>
                      <a:pt x="136" y="235"/>
                    </a:lnTo>
                    <a:lnTo>
                      <a:pt x="146" y="238"/>
                    </a:lnTo>
                    <a:lnTo>
                      <a:pt x="148" y="254"/>
                    </a:lnTo>
                    <a:lnTo>
                      <a:pt x="152" y="250"/>
                    </a:lnTo>
                    <a:lnTo>
                      <a:pt x="154" y="246"/>
                    </a:lnTo>
                    <a:lnTo>
                      <a:pt x="171" y="225"/>
                    </a:lnTo>
                    <a:lnTo>
                      <a:pt x="215" y="210"/>
                    </a:lnTo>
                    <a:lnTo>
                      <a:pt x="232" y="202"/>
                    </a:lnTo>
                    <a:lnTo>
                      <a:pt x="255" y="192"/>
                    </a:lnTo>
                    <a:lnTo>
                      <a:pt x="261" y="173"/>
                    </a:lnTo>
                    <a:lnTo>
                      <a:pt x="263" y="154"/>
                    </a:lnTo>
                    <a:lnTo>
                      <a:pt x="255" y="144"/>
                    </a:lnTo>
                    <a:lnTo>
                      <a:pt x="252" y="144"/>
                    </a:lnTo>
                    <a:lnTo>
                      <a:pt x="230" y="141"/>
                    </a:lnTo>
                    <a:lnTo>
                      <a:pt x="211" y="137"/>
                    </a:lnTo>
                    <a:lnTo>
                      <a:pt x="209" y="125"/>
                    </a:lnTo>
                    <a:lnTo>
                      <a:pt x="204" y="118"/>
                    </a:lnTo>
                    <a:lnTo>
                      <a:pt x="204" y="112"/>
                    </a:lnTo>
                    <a:lnTo>
                      <a:pt x="198" y="108"/>
                    </a:lnTo>
                    <a:lnTo>
                      <a:pt x="196" y="108"/>
                    </a:lnTo>
                    <a:lnTo>
                      <a:pt x="194" y="102"/>
                    </a:lnTo>
                    <a:lnTo>
                      <a:pt x="192" y="96"/>
                    </a:lnTo>
                    <a:lnTo>
                      <a:pt x="194" y="93"/>
                    </a:lnTo>
                    <a:lnTo>
                      <a:pt x="194" y="87"/>
                    </a:lnTo>
                    <a:lnTo>
                      <a:pt x="190" y="83"/>
                    </a:lnTo>
                    <a:lnTo>
                      <a:pt x="184" y="79"/>
                    </a:lnTo>
                    <a:lnTo>
                      <a:pt x="182" y="73"/>
                    </a:lnTo>
                    <a:lnTo>
                      <a:pt x="181" y="68"/>
                    </a:lnTo>
                    <a:lnTo>
                      <a:pt x="177" y="66"/>
                    </a:lnTo>
                    <a:lnTo>
                      <a:pt x="173" y="62"/>
                    </a:lnTo>
                    <a:lnTo>
                      <a:pt x="171" y="56"/>
                    </a:lnTo>
                    <a:lnTo>
                      <a:pt x="171" y="48"/>
                    </a:lnTo>
                    <a:lnTo>
                      <a:pt x="159" y="50"/>
                    </a:lnTo>
                    <a:lnTo>
                      <a:pt x="158" y="45"/>
                    </a:lnTo>
                    <a:lnTo>
                      <a:pt x="140" y="41"/>
                    </a:lnTo>
                    <a:lnTo>
                      <a:pt x="117" y="39"/>
                    </a:lnTo>
                    <a:lnTo>
                      <a:pt x="108" y="33"/>
                    </a:lnTo>
                    <a:lnTo>
                      <a:pt x="106" y="25"/>
                    </a:lnTo>
                    <a:lnTo>
                      <a:pt x="98" y="25"/>
                    </a:lnTo>
                    <a:lnTo>
                      <a:pt x="96" y="22"/>
                    </a:lnTo>
                    <a:lnTo>
                      <a:pt x="62" y="0"/>
                    </a:lnTo>
                    <a:lnTo>
                      <a:pt x="62" y="4"/>
                    </a:lnTo>
                    <a:lnTo>
                      <a:pt x="37" y="10"/>
                    </a:lnTo>
                    <a:lnTo>
                      <a:pt x="44" y="23"/>
                    </a:lnTo>
                    <a:lnTo>
                      <a:pt x="40" y="25"/>
                    </a:lnTo>
                    <a:lnTo>
                      <a:pt x="37" y="29"/>
                    </a:lnTo>
                    <a:lnTo>
                      <a:pt x="35" y="31"/>
                    </a:lnTo>
                    <a:lnTo>
                      <a:pt x="33" y="35"/>
                    </a:lnTo>
                    <a:lnTo>
                      <a:pt x="29" y="37"/>
                    </a:lnTo>
                    <a:lnTo>
                      <a:pt x="27" y="39"/>
                    </a:lnTo>
                    <a:lnTo>
                      <a:pt x="16" y="45"/>
                    </a:lnTo>
                    <a:lnTo>
                      <a:pt x="2" y="43"/>
                    </a:lnTo>
                    <a:lnTo>
                      <a:pt x="2" y="47"/>
                    </a:lnTo>
                    <a:lnTo>
                      <a:pt x="0" y="50"/>
                    </a:lnTo>
                    <a:lnTo>
                      <a:pt x="10" y="58"/>
                    </a:lnTo>
                    <a:lnTo>
                      <a:pt x="16" y="64"/>
                    </a:lnTo>
                    <a:lnTo>
                      <a:pt x="17" y="71"/>
                    </a:lnTo>
                    <a:lnTo>
                      <a:pt x="23" y="81"/>
                    </a:lnTo>
                    <a:lnTo>
                      <a:pt x="29" y="85"/>
                    </a:lnTo>
                    <a:lnTo>
                      <a:pt x="33" y="89"/>
                    </a:lnTo>
                    <a:lnTo>
                      <a:pt x="35" y="100"/>
                    </a:lnTo>
                    <a:lnTo>
                      <a:pt x="37" y="110"/>
                    </a:lnTo>
                    <a:lnTo>
                      <a:pt x="46" y="118"/>
                    </a:lnTo>
                    <a:lnTo>
                      <a:pt x="54" y="129"/>
                    </a:lnTo>
                    <a:lnTo>
                      <a:pt x="54" y="133"/>
                    </a:lnTo>
                    <a:lnTo>
                      <a:pt x="52" y="139"/>
                    </a:lnTo>
                    <a:lnTo>
                      <a:pt x="52" y="148"/>
                    </a:lnTo>
                    <a:lnTo>
                      <a:pt x="56" y="156"/>
                    </a:lnTo>
                    <a:lnTo>
                      <a:pt x="56" y="167"/>
                    </a:lnTo>
                    <a:lnTo>
                      <a:pt x="58" y="177"/>
                    </a:lnTo>
                    <a:lnTo>
                      <a:pt x="67" y="187"/>
                    </a:lnTo>
                    <a:lnTo>
                      <a:pt x="79" y="194"/>
                    </a:lnTo>
                    <a:lnTo>
                      <a:pt x="83" y="206"/>
                    </a:lnTo>
                    <a:lnTo>
                      <a:pt x="85" y="217"/>
                    </a:lnTo>
                    <a:lnTo>
                      <a:pt x="88" y="219"/>
                    </a:lnTo>
                    <a:lnTo>
                      <a:pt x="92" y="221"/>
                    </a:lnTo>
                    <a:lnTo>
                      <a:pt x="102" y="236"/>
                    </a:lnTo>
                    <a:lnTo>
                      <a:pt x="102" y="238"/>
                    </a:lnTo>
                    <a:lnTo>
                      <a:pt x="102" y="242"/>
                    </a:lnTo>
                    <a:close/>
                  </a:path>
                </a:pathLst>
              </a:custGeom>
              <a:solidFill>
                <a:srgbClr val="C0C0C0"/>
              </a:solidFill>
              <a:ln w="4826">
                <a:solidFill>
                  <a:srgbClr val="B9B9B9"/>
                </a:solidFill>
                <a:round/>
                <a:headEnd/>
                <a:tailEnd/>
              </a:ln>
            </p:spPr>
            <p:txBody>
              <a:bodyPr/>
              <a:lstStyle/>
              <a:p>
                <a:endParaRPr lang="nb-NO"/>
              </a:p>
            </p:txBody>
          </p:sp>
          <p:sp>
            <p:nvSpPr>
              <p:cNvPr id="9369" name="Freeform 1082"/>
              <p:cNvSpPr>
                <a:spLocks/>
              </p:cNvSpPr>
              <p:nvPr/>
            </p:nvSpPr>
            <p:spPr bwMode="gray">
              <a:xfrm>
                <a:off x="3084" y="2835"/>
                <a:ext cx="31" cy="25"/>
              </a:xfrm>
              <a:custGeom>
                <a:avLst/>
                <a:gdLst>
                  <a:gd name="T0" fmla="*/ 4 w 31"/>
                  <a:gd name="T1" fmla="*/ 10 h 25"/>
                  <a:gd name="T2" fmla="*/ 4 w 31"/>
                  <a:gd name="T3" fmla="*/ 12 h 25"/>
                  <a:gd name="T4" fmla="*/ 4 w 31"/>
                  <a:gd name="T5" fmla="*/ 12 h 25"/>
                  <a:gd name="T6" fmla="*/ 2 w 31"/>
                  <a:gd name="T7" fmla="*/ 12 h 25"/>
                  <a:gd name="T8" fmla="*/ 2 w 31"/>
                  <a:gd name="T9" fmla="*/ 12 h 25"/>
                  <a:gd name="T10" fmla="*/ 0 w 31"/>
                  <a:gd name="T11" fmla="*/ 13 h 25"/>
                  <a:gd name="T12" fmla="*/ 0 w 31"/>
                  <a:gd name="T13" fmla="*/ 15 h 25"/>
                  <a:gd name="T14" fmla="*/ 2 w 31"/>
                  <a:gd name="T15" fmla="*/ 19 h 25"/>
                  <a:gd name="T16" fmla="*/ 6 w 31"/>
                  <a:gd name="T17" fmla="*/ 19 h 25"/>
                  <a:gd name="T18" fmla="*/ 8 w 31"/>
                  <a:gd name="T19" fmla="*/ 19 h 25"/>
                  <a:gd name="T20" fmla="*/ 12 w 31"/>
                  <a:gd name="T21" fmla="*/ 19 h 25"/>
                  <a:gd name="T22" fmla="*/ 12 w 31"/>
                  <a:gd name="T23" fmla="*/ 21 h 25"/>
                  <a:gd name="T24" fmla="*/ 14 w 31"/>
                  <a:gd name="T25" fmla="*/ 25 h 25"/>
                  <a:gd name="T26" fmla="*/ 14 w 31"/>
                  <a:gd name="T27" fmla="*/ 25 h 25"/>
                  <a:gd name="T28" fmla="*/ 16 w 31"/>
                  <a:gd name="T29" fmla="*/ 23 h 25"/>
                  <a:gd name="T30" fmla="*/ 20 w 31"/>
                  <a:gd name="T31" fmla="*/ 19 h 25"/>
                  <a:gd name="T32" fmla="*/ 21 w 31"/>
                  <a:gd name="T33" fmla="*/ 17 h 25"/>
                  <a:gd name="T34" fmla="*/ 25 w 31"/>
                  <a:gd name="T35" fmla="*/ 19 h 25"/>
                  <a:gd name="T36" fmla="*/ 29 w 31"/>
                  <a:gd name="T37" fmla="*/ 19 h 25"/>
                  <a:gd name="T38" fmla="*/ 29 w 31"/>
                  <a:gd name="T39" fmla="*/ 19 h 25"/>
                  <a:gd name="T40" fmla="*/ 29 w 31"/>
                  <a:gd name="T41" fmla="*/ 15 h 25"/>
                  <a:gd name="T42" fmla="*/ 29 w 31"/>
                  <a:gd name="T43" fmla="*/ 10 h 25"/>
                  <a:gd name="T44" fmla="*/ 31 w 31"/>
                  <a:gd name="T45" fmla="*/ 8 h 25"/>
                  <a:gd name="T46" fmla="*/ 27 w 31"/>
                  <a:gd name="T47" fmla="*/ 0 h 25"/>
                  <a:gd name="T48" fmla="*/ 23 w 31"/>
                  <a:gd name="T49" fmla="*/ 2 h 25"/>
                  <a:gd name="T50" fmla="*/ 20 w 31"/>
                  <a:gd name="T51" fmla="*/ 4 h 25"/>
                  <a:gd name="T52" fmla="*/ 18 w 31"/>
                  <a:gd name="T53" fmla="*/ 6 h 25"/>
                  <a:gd name="T54" fmla="*/ 14 w 31"/>
                  <a:gd name="T55" fmla="*/ 4 h 25"/>
                  <a:gd name="T56" fmla="*/ 10 w 31"/>
                  <a:gd name="T57" fmla="*/ 0 h 25"/>
                  <a:gd name="T58" fmla="*/ 6 w 31"/>
                  <a:gd name="T59" fmla="*/ 0 h 25"/>
                  <a:gd name="T60" fmla="*/ 6 w 31"/>
                  <a:gd name="T61" fmla="*/ 2 h 25"/>
                  <a:gd name="T62" fmla="*/ 6 w 31"/>
                  <a:gd name="T63" fmla="*/ 6 h 25"/>
                  <a:gd name="T64" fmla="*/ 6 w 31"/>
                  <a:gd name="T65" fmla="*/ 8 h 25"/>
                  <a:gd name="T66" fmla="*/ 6 w 31"/>
                  <a:gd name="T67" fmla="*/ 8 h 25"/>
                  <a:gd name="T68" fmla="*/ 4 w 31"/>
                  <a:gd name="T69" fmla="*/ 10 h 25"/>
                  <a:gd name="T70" fmla="*/ 4 w 31"/>
                  <a:gd name="T71" fmla="*/ 10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25"/>
                  <a:gd name="T110" fmla="*/ 31 w 31"/>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25">
                    <a:moveTo>
                      <a:pt x="4" y="10"/>
                    </a:moveTo>
                    <a:lnTo>
                      <a:pt x="4" y="12"/>
                    </a:lnTo>
                    <a:lnTo>
                      <a:pt x="2" y="12"/>
                    </a:lnTo>
                    <a:lnTo>
                      <a:pt x="0" y="13"/>
                    </a:lnTo>
                    <a:lnTo>
                      <a:pt x="0" y="15"/>
                    </a:lnTo>
                    <a:lnTo>
                      <a:pt x="2" y="19"/>
                    </a:lnTo>
                    <a:lnTo>
                      <a:pt x="6" y="19"/>
                    </a:lnTo>
                    <a:lnTo>
                      <a:pt x="8" y="19"/>
                    </a:lnTo>
                    <a:lnTo>
                      <a:pt x="12" y="19"/>
                    </a:lnTo>
                    <a:lnTo>
                      <a:pt x="12" y="21"/>
                    </a:lnTo>
                    <a:lnTo>
                      <a:pt x="14" y="25"/>
                    </a:lnTo>
                    <a:lnTo>
                      <a:pt x="16" y="23"/>
                    </a:lnTo>
                    <a:lnTo>
                      <a:pt x="20" y="19"/>
                    </a:lnTo>
                    <a:lnTo>
                      <a:pt x="21" y="17"/>
                    </a:lnTo>
                    <a:lnTo>
                      <a:pt x="25" y="19"/>
                    </a:lnTo>
                    <a:lnTo>
                      <a:pt x="29" y="19"/>
                    </a:lnTo>
                    <a:lnTo>
                      <a:pt x="29" y="15"/>
                    </a:lnTo>
                    <a:lnTo>
                      <a:pt x="29" y="10"/>
                    </a:lnTo>
                    <a:lnTo>
                      <a:pt x="31" y="8"/>
                    </a:lnTo>
                    <a:lnTo>
                      <a:pt x="27" y="0"/>
                    </a:lnTo>
                    <a:lnTo>
                      <a:pt x="23" y="2"/>
                    </a:lnTo>
                    <a:lnTo>
                      <a:pt x="20" y="4"/>
                    </a:lnTo>
                    <a:lnTo>
                      <a:pt x="18" y="6"/>
                    </a:lnTo>
                    <a:lnTo>
                      <a:pt x="14" y="4"/>
                    </a:lnTo>
                    <a:lnTo>
                      <a:pt x="10" y="0"/>
                    </a:lnTo>
                    <a:lnTo>
                      <a:pt x="6" y="0"/>
                    </a:lnTo>
                    <a:lnTo>
                      <a:pt x="6" y="2"/>
                    </a:lnTo>
                    <a:lnTo>
                      <a:pt x="6" y="6"/>
                    </a:lnTo>
                    <a:lnTo>
                      <a:pt x="6" y="8"/>
                    </a:lnTo>
                    <a:lnTo>
                      <a:pt x="4" y="10"/>
                    </a:lnTo>
                    <a:close/>
                  </a:path>
                </a:pathLst>
              </a:custGeom>
              <a:solidFill>
                <a:srgbClr val="C0C0C0"/>
              </a:solidFill>
              <a:ln w="4826">
                <a:solidFill>
                  <a:srgbClr val="B9B9B9"/>
                </a:solidFill>
                <a:round/>
                <a:headEnd/>
                <a:tailEnd/>
              </a:ln>
            </p:spPr>
            <p:txBody>
              <a:bodyPr/>
              <a:lstStyle/>
              <a:p>
                <a:endParaRPr lang="nb-NO"/>
              </a:p>
            </p:txBody>
          </p:sp>
          <p:sp>
            <p:nvSpPr>
              <p:cNvPr id="9370" name="Freeform 1083"/>
              <p:cNvSpPr>
                <a:spLocks/>
              </p:cNvSpPr>
              <p:nvPr/>
            </p:nvSpPr>
            <p:spPr bwMode="gray">
              <a:xfrm>
                <a:off x="2973" y="1883"/>
                <a:ext cx="42" cy="29"/>
              </a:xfrm>
              <a:custGeom>
                <a:avLst/>
                <a:gdLst>
                  <a:gd name="T0" fmla="*/ 15 w 42"/>
                  <a:gd name="T1" fmla="*/ 2 h 29"/>
                  <a:gd name="T2" fmla="*/ 13 w 42"/>
                  <a:gd name="T3" fmla="*/ 4 h 29"/>
                  <a:gd name="T4" fmla="*/ 10 w 42"/>
                  <a:gd name="T5" fmla="*/ 6 h 29"/>
                  <a:gd name="T6" fmla="*/ 12 w 42"/>
                  <a:gd name="T7" fmla="*/ 0 h 29"/>
                  <a:gd name="T8" fmla="*/ 8 w 42"/>
                  <a:gd name="T9" fmla="*/ 0 h 29"/>
                  <a:gd name="T10" fmla="*/ 4 w 42"/>
                  <a:gd name="T11" fmla="*/ 4 h 29"/>
                  <a:gd name="T12" fmla="*/ 2 w 42"/>
                  <a:gd name="T13" fmla="*/ 6 h 29"/>
                  <a:gd name="T14" fmla="*/ 2 w 42"/>
                  <a:gd name="T15" fmla="*/ 10 h 29"/>
                  <a:gd name="T16" fmla="*/ 2 w 42"/>
                  <a:gd name="T17" fmla="*/ 16 h 29"/>
                  <a:gd name="T18" fmla="*/ 0 w 42"/>
                  <a:gd name="T19" fmla="*/ 17 h 29"/>
                  <a:gd name="T20" fmla="*/ 0 w 42"/>
                  <a:gd name="T21" fmla="*/ 19 h 29"/>
                  <a:gd name="T22" fmla="*/ 2 w 42"/>
                  <a:gd name="T23" fmla="*/ 21 h 29"/>
                  <a:gd name="T24" fmla="*/ 13 w 42"/>
                  <a:gd name="T25" fmla="*/ 25 h 29"/>
                  <a:gd name="T26" fmla="*/ 23 w 42"/>
                  <a:gd name="T27" fmla="*/ 27 h 29"/>
                  <a:gd name="T28" fmla="*/ 31 w 42"/>
                  <a:gd name="T29" fmla="*/ 29 h 29"/>
                  <a:gd name="T30" fmla="*/ 35 w 42"/>
                  <a:gd name="T31" fmla="*/ 29 h 29"/>
                  <a:gd name="T32" fmla="*/ 36 w 42"/>
                  <a:gd name="T33" fmla="*/ 29 h 29"/>
                  <a:gd name="T34" fmla="*/ 42 w 42"/>
                  <a:gd name="T35" fmla="*/ 27 h 29"/>
                  <a:gd name="T36" fmla="*/ 40 w 42"/>
                  <a:gd name="T37" fmla="*/ 14 h 29"/>
                  <a:gd name="T38" fmla="*/ 33 w 42"/>
                  <a:gd name="T39" fmla="*/ 14 h 29"/>
                  <a:gd name="T40" fmla="*/ 25 w 42"/>
                  <a:gd name="T41" fmla="*/ 12 h 29"/>
                  <a:gd name="T42" fmla="*/ 19 w 42"/>
                  <a:gd name="T43" fmla="*/ 6 h 29"/>
                  <a:gd name="T44" fmla="*/ 15 w 42"/>
                  <a:gd name="T45" fmla="*/ 2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29"/>
                  <a:gd name="T71" fmla="*/ 42 w 42"/>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29">
                    <a:moveTo>
                      <a:pt x="15" y="2"/>
                    </a:moveTo>
                    <a:lnTo>
                      <a:pt x="13" y="4"/>
                    </a:lnTo>
                    <a:lnTo>
                      <a:pt x="10" y="6"/>
                    </a:lnTo>
                    <a:lnTo>
                      <a:pt x="12" y="0"/>
                    </a:lnTo>
                    <a:lnTo>
                      <a:pt x="8" y="0"/>
                    </a:lnTo>
                    <a:lnTo>
                      <a:pt x="4" y="4"/>
                    </a:lnTo>
                    <a:lnTo>
                      <a:pt x="2" y="6"/>
                    </a:lnTo>
                    <a:lnTo>
                      <a:pt x="2" y="10"/>
                    </a:lnTo>
                    <a:lnTo>
                      <a:pt x="2" y="16"/>
                    </a:lnTo>
                    <a:lnTo>
                      <a:pt x="0" y="17"/>
                    </a:lnTo>
                    <a:lnTo>
                      <a:pt x="0" y="19"/>
                    </a:lnTo>
                    <a:lnTo>
                      <a:pt x="2" y="21"/>
                    </a:lnTo>
                    <a:lnTo>
                      <a:pt x="13" y="25"/>
                    </a:lnTo>
                    <a:lnTo>
                      <a:pt x="23" y="27"/>
                    </a:lnTo>
                    <a:lnTo>
                      <a:pt x="31" y="29"/>
                    </a:lnTo>
                    <a:lnTo>
                      <a:pt x="35" y="29"/>
                    </a:lnTo>
                    <a:lnTo>
                      <a:pt x="36" y="29"/>
                    </a:lnTo>
                    <a:lnTo>
                      <a:pt x="42" y="27"/>
                    </a:lnTo>
                    <a:lnTo>
                      <a:pt x="40" y="14"/>
                    </a:lnTo>
                    <a:lnTo>
                      <a:pt x="33" y="14"/>
                    </a:lnTo>
                    <a:lnTo>
                      <a:pt x="25" y="12"/>
                    </a:lnTo>
                    <a:lnTo>
                      <a:pt x="19" y="6"/>
                    </a:lnTo>
                    <a:lnTo>
                      <a:pt x="15" y="2"/>
                    </a:lnTo>
                    <a:close/>
                  </a:path>
                </a:pathLst>
              </a:custGeom>
              <a:solidFill>
                <a:srgbClr val="C0C0C0"/>
              </a:solidFill>
              <a:ln w="4826">
                <a:solidFill>
                  <a:srgbClr val="B9B9B9"/>
                </a:solidFill>
                <a:round/>
                <a:headEnd/>
                <a:tailEnd/>
              </a:ln>
            </p:spPr>
            <p:txBody>
              <a:bodyPr/>
              <a:lstStyle/>
              <a:p>
                <a:endParaRPr lang="nb-NO"/>
              </a:p>
            </p:txBody>
          </p:sp>
          <p:sp>
            <p:nvSpPr>
              <p:cNvPr id="9371" name="Freeform 1084"/>
              <p:cNvSpPr>
                <a:spLocks/>
              </p:cNvSpPr>
              <p:nvPr/>
            </p:nvSpPr>
            <p:spPr bwMode="gray">
              <a:xfrm>
                <a:off x="3192" y="1806"/>
                <a:ext cx="23" cy="18"/>
              </a:xfrm>
              <a:custGeom>
                <a:avLst/>
                <a:gdLst>
                  <a:gd name="T0" fmla="*/ 13 w 23"/>
                  <a:gd name="T1" fmla="*/ 0 h 18"/>
                  <a:gd name="T2" fmla="*/ 15 w 23"/>
                  <a:gd name="T3" fmla="*/ 2 h 18"/>
                  <a:gd name="T4" fmla="*/ 19 w 23"/>
                  <a:gd name="T5" fmla="*/ 6 h 18"/>
                  <a:gd name="T6" fmla="*/ 19 w 23"/>
                  <a:gd name="T7" fmla="*/ 6 h 18"/>
                  <a:gd name="T8" fmla="*/ 21 w 23"/>
                  <a:gd name="T9" fmla="*/ 6 h 18"/>
                  <a:gd name="T10" fmla="*/ 23 w 23"/>
                  <a:gd name="T11" fmla="*/ 8 h 18"/>
                  <a:gd name="T12" fmla="*/ 21 w 23"/>
                  <a:gd name="T13" fmla="*/ 14 h 18"/>
                  <a:gd name="T14" fmla="*/ 17 w 23"/>
                  <a:gd name="T15" fmla="*/ 16 h 18"/>
                  <a:gd name="T16" fmla="*/ 11 w 23"/>
                  <a:gd name="T17" fmla="*/ 18 h 18"/>
                  <a:gd name="T18" fmla="*/ 6 w 23"/>
                  <a:gd name="T19" fmla="*/ 12 h 18"/>
                  <a:gd name="T20" fmla="*/ 0 w 23"/>
                  <a:gd name="T21" fmla="*/ 4 h 18"/>
                  <a:gd name="T22" fmla="*/ 4 w 23"/>
                  <a:gd name="T23" fmla="*/ 4 h 18"/>
                  <a:gd name="T24" fmla="*/ 11 w 23"/>
                  <a:gd name="T25" fmla="*/ 6 h 18"/>
                  <a:gd name="T26" fmla="*/ 11 w 23"/>
                  <a:gd name="T27" fmla="*/ 2 h 18"/>
                  <a:gd name="T28" fmla="*/ 13 w 23"/>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8"/>
                  <a:gd name="T47" fmla="*/ 23 w 23"/>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8">
                    <a:moveTo>
                      <a:pt x="13" y="0"/>
                    </a:moveTo>
                    <a:lnTo>
                      <a:pt x="15" y="2"/>
                    </a:lnTo>
                    <a:lnTo>
                      <a:pt x="19" y="6"/>
                    </a:lnTo>
                    <a:lnTo>
                      <a:pt x="21" y="6"/>
                    </a:lnTo>
                    <a:lnTo>
                      <a:pt x="23" y="8"/>
                    </a:lnTo>
                    <a:lnTo>
                      <a:pt x="21" y="14"/>
                    </a:lnTo>
                    <a:lnTo>
                      <a:pt x="17" y="16"/>
                    </a:lnTo>
                    <a:lnTo>
                      <a:pt x="11" y="18"/>
                    </a:lnTo>
                    <a:lnTo>
                      <a:pt x="6" y="12"/>
                    </a:lnTo>
                    <a:lnTo>
                      <a:pt x="0" y="4"/>
                    </a:lnTo>
                    <a:lnTo>
                      <a:pt x="4" y="4"/>
                    </a:lnTo>
                    <a:lnTo>
                      <a:pt x="11" y="6"/>
                    </a:lnTo>
                    <a:lnTo>
                      <a:pt x="11" y="2"/>
                    </a:lnTo>
                    <a:lnTo>
                      <a:pt x="13" y="0"/>
                    </a:lnTo>
                    <a:close/>
                  </a:path>
                </a:pathLst>
              </a:custGeom>
              <a:solidFill>
                <a:srgbClr val="C0C0C0"/>
              </a:solidFill>
              <a:ln w="4826">
                <a:solidFill>
                  <a:srgbClr val="B9B9B9"/>
                </a:solidFill>
                <a:round/>
                <a:headEnd/>
                <a:tailEnd/>
              </a:ln>
            </p:spPr>
            <p:txBody>
              <a:bodyPr/>
              <a:lstStyle/>
              <a:p>
                <a:endParaRPr lang="nb-NO"/>
              </a:p>
            </p:txBody>
          </p:sp>
          <p:sp>
            <p:nvSpPr>
              <p:cNvPr id="9372" name="Freeform 1085"/>
              <p:cNvSpPr>
                <a:spLocks/>
              </p:cNvSpPr>
              <p:nvPr/>
            </p:nvSpPr>
            <p:spPr bwMode="gray">
              <a:xfrm>
                <a:off x="3198" y="1799"/>
                <a:ext cx="3" cy="5"/>
              </a:xfrm>
              <a:custGeom>
                <a:avLst/>
                <a:gdLst>
                  <a:gd name="T0" fmla="*/ 1 w 3"/>
                  <a:gd name="T1" fmla="*/ 0 h 5"/>
                  <a:gd name="T2" fmla="*/ 3 w 3"/>
                  <a:gd name="T3" fmla="*/ 4 h 5"/>
                  <a:gd name="T4" fmla="*/ 1 w 3"/>
                  <a:gd name="T5" fmla="*/ 5 h 5"/>
                  <a:gd name="T6" fmla="*/ 0 w 3"/>
                  <a:gd name="T7" fmla="*/ 2 h 5"/>
                  <a:gd name="T8" fmla="*/ 1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lnTo>
                      <a:pt x="3" y="4"/>
                    </a:lnTo>
                    <a:lnTo>
                      <a:pt x="1" y="5"/>
                    </a:lnTo>
                    <a:lnTo>
                      <a:pt x="0" y="2"/>
                    </a:lnTo>
                    <a:lnTo>
                      <a:pt x="1" y="0"/>
                    </a:lnTo>
                    <a:close/>
                  </a:path>
                </a:pathLst>
              </a:custGeom>
              <a:solidFill>
                <a:srgbClr val="C0C0C0"/>
              </a:solidFill>
              <a:ln w="4826">
                <a:solidFill>
                  <a:srgbClr val="B9B9B9"/>
                </a:solidFill>
                <a:round/>
                <a:headEnd/>
                <a:tailEnd/>
              </a:ln>
            </p:spPr>
            <p:txBody>
              <a:bodyPr/>
              <a:lstStyle/>
              <a:p>
                <a:endParaRPr lang="nb-NO"/>
              </a:p>
            </p:txBody>
          </p:sp>
          <p:sp>
            <p:nvSpPr>
              <p:cNvPr id="9373" name="Freeform 1086"/>
              <p:cNvSpPr>
                <a:spLocks/>
              </p:cNvSpPr>
              <p:nvPr/>
            </p:nvSpPr>
            <p:spPr bwMode="gray">
              <a:xfrm>
                <a:off x="3190" y="1776"/>
                <a:ext cx="9" cy="4"/>
              </a:xfrm>
              <a:custGeom>
                <a:avLst/>
                <a:gdLst>
                  <a:gd name="T0" fmla="*/ 2 w 9"/>
                  <a:gd name="T1" fmla="*/ 0 h 4"/>
                  <a:gd name="T2" fmla="*/ 8 w 9"/>
                  <a:gd name="T3" fmla="*/ 0 h 4"/>
                  <a:gd name="T4" fmla="*/ 9 w 9"/>
                  <a:gd name="T5" fmla="*/ 2 h 4"/>
                  <a:gd name="T6" fmla="*/ 6 w 9"/>
                  <a:gd name="T7" fmla="*/ 4 h 4"/>
                  <a:gd name="T8" fmla="*/ 2 w 9"/>
                  <a:gd name="T9" fmla="*/ 4 h 4"/>
                  <a:gd name="T10" fmla="*/ 0 w 9"/>
                  <a:gd name="T11" fmla="*/ 2 h 4"/>
                  <a:gd name="T12" fmla="*/ 2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2" y="0"/>
                    </a:moveTo>
                    <a:lnTo>
                      <a:pt x="8" y="0"/>
                    </a:lnTo>
                    <a:lnTo>
                      <a:pt x="9" y="2"/>
                    </a:lnTo>
                    <a:lnTo>
                      <a:pt x="6" y="4"/>
                    </a:lnTo>
                    <a:lnTo>
                      <a:pt x="2" y="4"/>
                    </a:lnTo>
                    <a:lnTo>
                      <a:pt x="0" y="2"/>
                    </a:lnTo>
                    <a:lnTo>
                      <a:pt x="2" y="0"/>
                    </a:lnTo>
                    <a:close/>
                  </a:path>
                </a:pathLst>
              </a:custGeom>
              <a:solidFill>
                <a:srgbClr val="C0C0C0"/>
              </a:solidFill>
              <a:ln w="4826">
                <a:solidFill>
                  <a:srgbClr val="B9B9B9"/>
                </a:solidFill>
                <a:round/>
                <a:headEnd/>
                <a:tailEnd/>
              </a:ln>
            </p:spPr>
            <p:txBody>
              <a:bodyPr/>
              <a:lstStyle/>
              <a:p>
                <a:endParaRPr lang="nb-NO"/>
              </a:p>
            </p:txBody>
          </p:sp>
          <p:sp>
            <p:nvSpPr>
              <p:cNvPr id="9374" name="Freeform 1087"/>
              <p:cNvSpPr>
                <a:spLocks/>
              </p:cNvSpPr>
              <p:nvPr/>
            </p:nvSpPr>
            <p:spPr bwMode="gray">
              <a:xfrm>
                <a:off x="3104" y="1747"/>
                <a:ext cx="36" cy="36"/>
              </a:xfrm>
              <a:custGeom>
                <a:avLst/>
                <a:gdLst>
                  <a:gd name="T0" fmla="*/ 11 w 36"/>
                  <a:gd name="T1" fmla="*/ 0 h 36"/>
                  <a:gd name="T2" fmla="*/ 17 w 36"/>
                  <a:gd name="T3" fmla="*/ 6 h 36"/>
                  <a:gd name="T4" fmla="*/ 24 w 36"/>
                  <a:gd name="T5" fmla="*/ 11 h 36"/>
                  <a:gd name="T6" fmla="*/ 26 w 36"/>
                  <a:gd name="T7" fmla="*/ 11 h 36"/>
                  <a:gd name="T8" fmla="*/ 30 w 36"/>
                  <a:gd name="T9" fmla="*/ 11 h 36"/>
                  <a:gd name="T10" fmla="*/ 32 w 36"/>
                  <a:gd name="T11" fmla="*/ 15 h 36"/>
                  <a:gd name="T12" fmla="*/ 34 w 36"/>
                  <a:gd name="T13" fmla="*/ 19 h 36"/>
                  <a:gd name="T14" fmla="*/ 36 w 36"/>
                  <a:gd name="T15" fmla="*/ 23 h 36"/>
                  <a:gd name="T16" fmla="*/ 36 w 36"/>
                  <a:gd name="T17" fmla="*/ 29 h 36"/>
                  <a:gd name="T18" fmla="*/ 34 w 36"/>
                  <a:gd name="T19" fmla="*/ 27 h 36"/>
                  <a:gd name="T20" fmla="*/ 32 w 36"/>
                  <a:gd name="T21" fmla="*/ 27 h 36"/>
                  <a:gd name="T22" fmla="*/ 32 w 36"/>
                  <a:gd name="T23" fmla="*/ 29 h 36"/>
                  <a:gd name="T24" fmla="*/ 32 w 36"/>
                  <a:gd name="T25" fmla="*/ 33 h 36"/>
                  <a:gd name="T26" fmla="*/ 23 w 36"/>
                  <a:gd name="T27" fmla="*/ 34 h 36"/>
                  <a:gd name="T28" fmla="*/ 15 w 36"/>
                  <a:gd name="T29" fmla="*/ 36 h 36"/>
                  <a:gd name="T30" fmla="*/ 15 w 36"/>
                  <a:gd name="T31" fmla="*/ 33 h 36"/>
                  <a:gd name="T32" fmla="*/ 15 w 36"/>
                  <a:gd name="T33" fmla="*/ 31 h 36"/>
                  <a:gd name="T34" fmla="*/ 11 w 36"/>
                  <a:gd name="T35" fmla="*/ 27 h 36"/>
                  <a:gd name="T36" fmla="*/ 7 w 36"/>
                  <a:gd name="T37" fmla="*/ 23 h 36"/>
                  <a:gd name="T38" fmla="*/ 7 w 36"/>
                  <a:gd name="T39" fmla="*/ 19 h 36"/>
                  <a:gd name="T40" fmla="*/ 7 w 36"/>
                  <a:gd name="T41" fmla="*/ 17 h 36"/>
                  <a:gd name="T42" fmla="*/ 3 w 36"/>
                  <a:gd name="T43" fmla="*/ 11 h 36"/>
                  <a:gd name="T44" fmla="*/ 0 w 36"/>
                  <a:gd name="T45" fmla="*/ 8 h 36"/>
                  <a:gd name="T46" fmla="*/ 5 w 36"/>
                  <a:gd name="T47" fmla="*/ 4 h 36"/>
                  <a:gd name="T48" fmla="*/ 11 w 36"/>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6"/>
                  <a:gd name="T77" fmla="*/ 36 w 36"/>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6">
                    <a:moveTo>
                      <a:pt x="11" y="0"/>
                    </a:moveTo>
                    <a:lnTo>
                      <a:pt x="17" y="6"/>
                    </a:lnTo>
                    <a:lnTo>
                      <a:pt x="24" y="11"/>
                    </a:lnTo>
                    <a:lnTo>
                      <a:pt x="26" y="11"/>
                    </a:lnTo>
                    <a:lnTo>
                      <a:pt x="30" y="11"/>
                    </a:lnTo>
                    <a:lnTo>
                      <a:pt x="32" y="15"/>
                    </a:lnTo>
                    <a:lnTo>
                      <a:pt x="34" y="19"/>
                    </a:lnTo>
                    <a:lnTo>
                      <a:pt x="36" y="23"/>
                    </a:lnTo>
                    <a:lnTo>
                      <a:pt x="36" y="29"/>
                    </a:lnTo>
                    <a:lnTo>
                      <a:pt x="34" y="27"/>
                    </a:lnTo>
                    <a:lnTo>
                      <a:pt x="32" y="27"/>
                    </a:lnTo>
                    <a:lnTo>
                      <a:pt x="32" y="29"/>
                    </a:lnTo>
                    <a:lnTo>
                      <a:pt x="32" y="33"/>
                    </a:lnTo>
                    <a:lnTo>
                      <a:pt x="23" y="34"/>
                    </a:lnTo>
                    <a:lnTo>
                      <a:pt x="15" y="36"/>
                    </a:lnTo>
                    <a:lnTo>
                      <a:pt x="15" y="33"/>
                    </a:lnTo>
                    <a:lnTo>
                      <a:pt x="15" y="31"/>
                    </a:lnTo>
                    <a:lnTo>
                      <a:pt x="11" y="27"/>
                    </a:lnTo>
                    <a:lnTo>
                      <a:pt x="7" y="23"/>
                    </a:lnTo>
                    <a:lnTo>
                      <a:pt x="7" y="19"/>
                    </a:lnTo>
                    <a:lnTo>
                      <a:pt x="7" y="17"/>
                    </a:lnTo>
                    <a:lnTo>
                      <a:pt x="3" y="11"/>
                    </a:lnTo>
                    <a:lnTo>
                      <a:pt x="0" y="8"/>
                    </a:lnTo>
                    <a:lnTo>
                      <a:pt x="5" y="4"/>
                    </a:lnTo>
                    <a:lnTo>
                      <a:pt x="11" y="0"/>
                    </a:lnTo>
                    <a:close/>
                  </a:path>
                </a:pathLst>
              </a:custGeom>
              <a:solidFill>
                <a:srgbClr val="C0C0C0"/>
              </a:solidFill>
              <a:ln w="4826">
                <a:solidFill>
                  <a:srgbClr val="B9B9B9"/>
                </a:solidFill>
                <a:round/>
                <a:headEnd/>
                <a:tailEnd/>
              </a:ln>
            </p:spPr>
            <p:txBody>
              <a:bodyPr/>
              <a:lstStyle/>
              <a:p>
                <a:endParaRPr lang="nb-NO"/>
              </a:p>
            </p:txBody>
          </p:sp>
          <p:sp>
            <p:nvSpPr>
              <p:cNvPr id="9375" name="Freeform 1088"/>
              <p:cNvSpPr>
                <a:spLocks/>
              </p:cNvSpPr>
              <p:nvPr/>
            </p:nvSpPr>
            <p:spPr bwMode="gray">
              <a:xfrm>
                <a:off x="3161" y="1730"/>
                <a:ext cx="23" cy="38"/>
              </a:xfrm>
              <a:custGeom>
                <a:avLst/>
                <a:gdLst>
                  <a:gd name="T0" fmla="*/ 4 w 23"/>
                  <a:gd name="T1" fmla="*/ 0 h 38"/>
                  <a:gd name="T2" fmla="*/ 10 w 23"/>
                  <a:gd name="T3" fmla="*/ 2 h 38"/>
                  <a:gd name="T4" fmla="*/ 15 w 23"/>
                  <a:gd name="T5" fmla="*/ 3 h 38"/>
                  <a:gd name="T6" fmla="*/ 15 w 23"/>
                  <a:gd name="T7" fmla="*/ 11 h 38"/>
                  <a:gd name="T8" fmla="*/ 17 w 23"/>
                  <a:gd name="T9" fmla="*/ 19 h 38"/>
                  <a:gd name="T10" fmla="*/ 21 w 23"/>
                  <a:gd name="T11" fmla="*/ 23 h 38"/>
                  <a:gd name="T12" fmla="*/ 23 w 23"/>
                  <a:gd name="T13" fmla="*/ 32 h 38"/>
                  <a:gd name="T14" fmla="*/ 19 w 23"/>
                  <a:gd name="T15" fmla="*/ 34 h 38"/>
                  <a:gd name="T16" fmla="*/ 17 w 23"/>
                  <a:gd name="T17" fmla="*/ 38 h 38"/>
                  <a:gd name="T18" fmla="*/ 10 w 23"/>
                  <a:gd name="T19" fmla="*/ 28 h 38"/>
                  <a:gd name="T20" fmla="*/ 0 w 23"/>
                  <a:gd name="T21" fmla="*/ 21 h 38"/>
                  <a:gd name="T22" fmla="*/ 0 w 23"/>
                  <a:gd name="T23" fmla="*/ 17 h 38"/>
                  <a:gd name="T24" fmla="*/ 4 w 23"/>
                  <a:gd name="T25" fmla="*/ 19 h 38"/>
                  <a:gd name="T26" fmla="*/ 6 w 23"/>
                  <a:gd name="T27" fmla="*/ 19 h 38"/>
                  <a:gd name="T28" fmla="*/ 4 w 23"/>
                  <a:gd name="T29" fmla="*/ 15 h 38"/>
                  <a:gd name="T30" fmla="*/ 6 w 23"/>
                  <a:gd name="T31" fmla="*/ 13 h 38"/>
                  <a:gd name="T32" fmla="*/ 6 w 23"/>
                  <a:gd name="T33" fmla="*/ 13 h 38"/>
                  <a:gd name="T34" fmla="*/ 10 w 23"/>
                  <a:gd name="T35" fmla="*/ 15 h 38"/>
                  <a:gd name="T36" fmla="*/ 10 w 23"/>
                  <a:gd name="T37" fmla="*/ 13 h 38"/>
                  <a:gd name="T38" fmla="*/ 12 w 23"/>
                  <a:gd name="T39" fmla="*/ 9 h 38"/>
                  <a:gd name="T40" fmla="*/ 12 w 23"/>
                  <a:gd name="T41" fmla="*/ 7 h 38"/>
                  <a:gd name="T42" fmla="*/ 10 w 23"/>
                  <a:gd name="T43" fmla="*/ 5 h 38"/>
                  <a:gd name="T44" fmla="*/ 10 w 23"/>
                  <a:gd name="T45" fmla="*/ 3 h 38"/>
                  <a:gd name="T46" fmla="*/ 8 w 23"/>
                  <a:gd name="T47" fmla="*/ 5 h 38"/>
                  <a:gd name="T48" fmla="*/ 8 w 23"/>
                  <a:gd name="T49" fmla="*/ 7 h 38"/>
                  <a:gd name="T50" fmla="*/ 4 w 23"/>
                  <a:gd name="T51" fmla="*/ 7 h 38"/>
                  <a:gd name="T52" fmla="*/ 2 w 23"/>
                  <a:gd name="T53" fmla="*/ 5 h 38"/>
                  <a:gd name="T54" fmla="*/ 2 w 23"/>
                  <a:gd name="T55" fmla="*/ 3 h 38"/>
                  <a:gd name="T56" fmla="*/ 2 w 23"/>
                  <a:gd name="T57" fmla="*/ 0 h 38"/>
                  <a:gd name="T58" fmla="*/ 4 w 23"/>
                  <a:gd name="T59" fmla="*/ 0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8"/>
                  <a:gd name="T92" fmla="*/ 23 w 23"/>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8">
                    <a:moveTo>
                      <a:pt x="4" y="0"/>
                    </a:moveTo>
                    <a:lnTo>
                      <a:pt x="10" y="2"/>
                    </a:lnTo>
                    <a:lnTo>
                      <a:pt x="15" y="3"/>
                    </a:lnTo>
                    <a:lnTo>
                      <a:pt x="15" y="11"/>
                    </a:lnTo>
                    <a:lnTo>
                      <a:pt x="17" y="19"/>
                    </a:lnTo>
                    <a:lnTo>
                      <a:pt x="21" y="23"/>
                    </a:lnTo>
                    <a:lnTo>
                      <a:pt x="23" y="32"/>
                    </a:lnTo>
                    <a:lnTo>
                      <a:pt x="19" y="34"/>
                    </a:lnTo>
                    <a:lnTo>
                      <a:pt x="17" y="38"/>
                    </a:lnTo>
                    <a:lnTo>
                      <a:pt x="10" y="28"/>
                    </a:lnTo>
                    <a:lnTo>
                      <a:pt x="0" y="21"/>
                    </a:lnTo>
                    <a:lnTo>
                      <a:pt x="0" y="17"/>
                    </a:lnTo>
                    <a:lnTo>
                      <a:pt x="4" y="19"/>
                    </a:lnTo>
                    <a:lnTo>
                      <a:pt x="6" y="19"/>
                    </a:lnTo>
                    <a:lnTo>
                      <a:pt x="4" y="15"/>
                    </a:lnTo>
                    <a:lnTo>
                      <a:pt x="6" y="13"/>
                    </a:lnTo>
                    <a:lnTo>
                      <a:pt x="10" y="15"/>
                    </a:lnTo>
                    <a:lnTo>
                      <a:pt x="10" y="13"/>
                    </a:lnTo>
                    <a:lnTo>
                      <a:pt x="12" y="9"/>
                    </a:lnTo>
                    <a:lnTo>
                      <a:pt x="12" y="7"/>
                    </a:lnTo>
                    <a:lnTo>
                      <a:pt x="10" y="5"/>
                    </a:lnTo>
                    <a:lnTo>
                      <a:pt x="10" y="3"/>
                    </a:lnTo>
                    <a:lnTo>
                      <a:pt x="8" y="5"/>
                    </a:lnTo>
                    <a:lnTo>
                      <a:pt x="8" y="7"/>
                    </a:lnTo>
                    <a:lnTo>
                      <a:pt x="4" y="7"/>
                    </a:lnTo>
                    <a:lnTo>
                      <a:pt x="2" y="5"/>
                    </a:lnTo>
                    <a:lnTo>
                      <a:pt x="2" y="3"/>
                    </a:lnTo>
                    <a:lnTo>
                      <a:pt x="2" y="0"/>
                    </a:lnTo>
                    <a:lnTo>
                      <a:pt x="4" y="0"/>
                    </a:lnTo>
                    <a:close/>
                  </a:path>
                </a:pathLst>
              </a:custGeom>
              <a:solidFill>
                <a:srgbClr val="C0C0C0"/>
              </a:solidFill>
              <a:ln w="4826">
                <a:solidFill>
                  <a:srgbClr val="B9B9B9"/>
                </a:solidFill>
                <a:round/>
                <a:headEnd/>
                <a:tailEnd/>
              </a:ln>
            </p:spPr>
            <p:txBody>
              <a:bodyPr/>
              <a:lstStyle/>
              <a:p>
                <a:endParaRPr lang="nb-NO"/>
              </a:p>
            </p:txBody>
          </p:sp>
          <p:sp>
            <p:nvSpPr>
              <p:cNvPr id="9376" name="Freeform 1089"/>
              <p:cNvSpPr>
                <a:spLocks/>
              </p:cNvSpPr>
              <p:nvPr/>
            </p:nvSpPr>
            <p:spPr bwMode="gray">
              <a:xfrm>
                <a:off x="3157" y="1707"/>
                <a:ext cx="12" cy="11"/>
              </a:xfrm>
              <a:custGeom>
                <a:avLst/>
                <a:gdLst>
                  <a:gd name="T0" fmla="*/ 0 w 12"/>
                  <a:gd name="T1" fmla="*/ 0 h 11"/>
                  <a:gd name="T2" fmla="*/ 6 w 12"/>
                  <a:gd name="T3" fmla="*/ 2 h 11"/>
                  <a:gd name="T4" fmla="*/ 8 w 12"/>
                  <a:gd name="T5" fmla="*/ 3 h 11"/>
                  <a:gd name="T6" fmla="*/ 8 w 12"/>
                  <a:gd name="T7" fmla="*/ 5 h 11"/>
                  <a:gd name="T8" fmla="*/ 10 w 12"/>
                  <a:gd name="T9" fmla="*/ 7 h 11"/>
                  <a:gd name="T10" fmla="*/ 12 w 12"/>
                  <a:gd name="T11" fmla="*/ 9 h 11"/>
                  <a:gd name="T12" fmla="*/ 12 w 12"/>
                  <a:gd name="T13" fmla="*/ 11 h 11"/>
                  <a:gd name="T14" fmla="*/ 8 w 12"/>
                  <a:gd name="T15" fmla="*/ 11 h 11"/>
                  <a:gd name="T16" fmla="*/ 2 w 12"/>
                  <a:gd name="T17" fmla="*/ 11 h 11"/>
                  <a:gd name="T18" fmla="*/ 0 w 12"/>
                  <a:gd name="T19" fmla="*/ 3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6" y="2"/>
                    </a:lnTo>
                    <a:lnTo>
                      <a:pt x="8" y="3"/>
                    </a:lnTo>
                    <a:lnTo>
                      <a:pt x="8" y="5"/>
                    </a:lnTo>
                    <a:lnTo>
                      <a:pt x="10" y="7"/>
                    </a:lnTo>
                    <a:lnTo>
                      <a:pt x="12" y="9"/>
                    </a:lnTo>
                    <a:lnTo>
                      <a:pt x="12" y="11"/>
                    </a:lnTo>
                    <a:lnTo>
                      <a:pt x="8" y="11"/>
                    </a:lnTo>
                    <a:lnTo>
                      <a:pt x="2" y="11"/>
                    </a:lnTo>
                    <a:lnTo>
                      <a:pt x="0" y="3"/>
                    </a:lnTo>
                    <a:lnTo>
                      <a:pt x="0" y="0"/>
                    </a:lnTo>
                    <a:close/>
                  </a:path>
                </a:pathLst>
              </a:custGeom>
              <a:solidFill>
                <a:srgbClr val="C0C0C0"/>
              </a:solidFill>
              <a:ln w="4826">
                <a:solidFill>
                  <a:srgbClr val="B9B9B9"/>
                </a:solidFill>
                <a:round/>
                <a:headEnd/>
                <a:tailEnd/>
              </a:ln>
            </p:spPr>
            <p:txBody>
              <a:bodyPr/>
              <a:lstStyle/>
              <a:p>
                <a:endParaRPr lang="nb-NO"/>
              </a:p>
            </p:txBody>
          </p:sp>
          <p:sp>
            <p:nvSpPr>
              <p:cNvPr id="9377" name="Freeform 1090"/>
              <p:cNvSpPr>
                <a:spLocks/>
              </p:cNvSpPr>
              <p:nvPr/>
            </p:nvSpPr>
            <p:spPr bwMode="gray">
              <a:xfrm>
                <a:off x="3211" y="1682"/>
                <a:ext cx="2" cy="4"/>
              </a:xfrm>
              <a:custGeom>
                <a:avLst/>
                <a:gdLst>
                  <a:gd name="T0" fmla="*/ 2 w 2"/>
                  <a:gd name="T1" fmla="*/ 0 h 4"/>
                  <a:gd name="T2" fmla="*/ 2 w 2"/>
                  <a:gd name="T3" fmla="*/ 2 h 4"/>
                  <a:gd name="T4" fmla="*/ 0 w 2"/>
                  <a:gd name="T5" fmla="*/ 4 h 4"/>
                  <a:gd name="T6" fmla="*/ 0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378" name="Freeform 1091"/>
              <p:cNvSpPr>
                <a:spLocks/>
              </p:cNvSpPr>
              <p:nvPr/>
            </p:nvSpPr>
            <p:spPr bwMode="gray">
              <a:xfrm>
                <a:off x="3338" y="1574"/>
                <a:ext cx="15" cy="17"/>
              </a:xfrm>
              <a:custGeom>
                <a:avLst/>
                <a:gdLst>
                  <a:gd name="T0" fmla="*/ 5 w 15"/>
                  <a:gd name="T1" fmla="*/ 0 h 17"/>
                  <a:gd name="T2" fmla="*/ 3 w 15"/>
                  <a:gd name="T3" fmla="*/ 2 h 17"/>
                  <a:gd name="T4" fmla="*/ 0 w 15"/>
                  <a:gd name="T5" fmla="*/ 4 h 17"/>
                  <a:gd name="T6" fmla="*/ 0 w 15"/>
                  <a:gd name="T7" fmla="*/ 8 h 17"/>
                  <a:gd name="T8" fmla="*/ 0 w 15"/>
                  <a:gd name="T9" fmla="*/ 14 h 17"/>
                  <a:gd name="T10" fmla="*/ 2 w 15"/>
                  <a:gd name="T11" fmla="*/ 16 h 17"/>
                  <a:gd name="T12" fmla="*/ 3 w 15"/>
                  <a:gd name="T13" fmla="*/ 17 h 17"/>
                  <a:gd name="T14" fmla="*/ 7 w 15"/>
                  <a:gd name="T15" fmla="*/ 17 h 17"/>
                  <a:gd name="T16" fmla="*/ 9 w 15"/>
                  <a:gd name="T17" fmla="*/ 16 h 17"/>
                  <a:gd name="T18" fmla="*/ 11 w 15"/>
                  <a:gd name="T19" fmla="*/ 14 h 17"/>
                  <a:gd name="T20" fmla="*/ 15 w 15"/>
                  <a:gd name="T21" fmla="*/ 12 h 17"/>
                  <a:gd name="T22" fmla="*/ 15 w 15"/>
                  <a:gd name="T23" fmla="*/ 8 h 17"/>
                  <a:gd name="T24" fmla="*/ 15 w 15"/>
                  <a:gd name="T25" fmla="*/ 4 h 17"/>
                  <a:gd name="T26" fmla="*/ 9 w 15"/>
                  <a:gd name="T27" fmla="*/ 2 h 17"/>
                  <a:gd name="T28" fmla="*/ 5 w 1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7"/>
                  <a:gd name="T47" fmla="*/ 15 w 1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7">
                    <a:moveTo>
                      <a:pt x="5" y="0"/>
                    </a:moveTo>
                    <a:lnTo>
                      <a:pt x="3" y="2"/>
                    </a:lnTo>
                    <a:lnTo>
                      <a:pt x="0" y="4"/>
                    </a:lnTo>
                    <a:lnTo>
                      <a:pt x="0" y="8"/>
                    </a:lnTo>
                    <a:lnTo>
                      <a:pt x="0" y="14"/>
                    </a:lnTo>
                    <a:lnTo>
                      <a:pt x="2" y="16"/>
                    </a:lnTo>
                    <a:lnTo>
                      <a:pt x="3" y="17"/>
                    </a:lnTo>
                    <a:lnTo>
                      <a:pt x="7" y="17"/>
                    </a:lnTo>
                    <a:lnTo>
                      <a:pt x="9" y="16"/>
                    </a:lnTo>
                    <a:lnTo>
                      <a:pt x="11" y="14"/>
                    </a:lnTo>
                    <a:lnTo>
                      <a:pt x="15" y="12"/>
                    </a:lnTo>
                    <a:lnTo>
                      <a:pt x="15" y="8"/>
                    </a:lnTo>
                    <a:lnTo>
                      <a:pt x="15" y="4"/>
                    </a:lnTo>
                    <a:lnTo>
                      <a:pt x="9" y="2"/>
                    </a:lnTo>
                    <a:lnTo>
                      <a:pt x="5" y="0"/>
                    </a:lnTo>
                    <a:close/>
                  </a:path>
                </a:pathLst>
              </a:custGeom>
              <a:solidFill>
                <a:srgbClr val="C0C0C0"/>
              </a:solidFill>
              <a:ln w="4826">
                <a:solidFill>
                  <a:srgbClr val="B9B9B9"/>
                </a:solidFill>
                <a:round/>
                <a:headEnd/>
                <a:tailEnd/>
              </a:ln>
            </p:spPr>
            <p:txBody>
              <a:bodyPr/>
              <a:lstStyle/>
              <a:p>
                <a:endParaRPr lang="nb-NO"/>
              </a:p>
            </p:txBody>
          </p:sp>
          <p:sp>
            <p:nvSpPr>
              <p:cNvPr id="9379" name="Freeform 1092"/>
              <p:cNvSpPr>
                <a:spLocks/>
              </p:cNvSpPr>
              <p:nvPr/>
            </p:nvSpPr>
            <p:spPr bwMode="gray">
              <a:xfrm>
                <a:off x="3460" y="1557"/>
                <a:ext cx="22" cy="17"/>
              </a:xfrm>
              <a:custGeom>
                <a:avLst/>
                <a:gdLst>
                  <a:gd name="T0" fmla="*/ 0 w 22"/>
                  <a:gd name="T1" fmla="*/ 0 h 17"/>
                  <a:gd name="T2" fmla="*/ 0 w 22"/>
                  <a:gd name="T3" fmla="*/ 6 h 17"/>
                  <a:gd name="T4" fmla="*/ 0 w 22"/>
                  <a:gd name="T5" fmla="*/ 11 h 17"/>
                  <a:gd name="T6" fmla="*/ 6 w 22"/>
                  <a:gd name="T7" fmla="*/ 13 h 17"/>
                  <a:gd name="T8" fmla="*/ 12 w 22"/>
                  <a:gd name="T9" fmla="*/ 13 h 17"/>
                  <a:gd name="T10" fmla="*/ 12 w 22"/>
                  <a:gd name="T11" fmla="*/ 17 h 17"/>
                  <a:gd name="T12" fmla="*/ 16 w 22"/>
                  <a:gd name="T13" fmla="*/ 17 h 17"/>
                  <a:gd name="T14" fmla="*/ 22 w 22"/>
                  <a:gd name="T15" fmla="*/ 17 h 17"/>
                  <a:gd name="T16" fmla="*/ 22 w 22"/>
                  <a:gd name="T17" fmla="*/ 13 h 17"/>
                  <a:gd name="T18" fmla="*/ 22 w 22"/>
                  <a:gd name="T19" fmla="*/ 10 h 17"/>
                  <a:gd name="T20" fmla="*/ 14 w 22"/>
                  <a:gd name="T21" fmla="*/ 4 h 17"/>
                  <a:gd name="T22" fmla="*/ 8 w 22"/>
                  <a:gd name="T23" fmla="*/ 0 h 17"/>
                  <a:gd name="T24" fmla="*/ 4 w 22"/>
                  <a:gd name="T25" fmla="*/ 0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0" y="6"/>
                    </a:lnTo>
                    <a:lnTo>
                      <a:pt x="0" y="11"/>
                    </a:lnTo>
                    <a:lnTo>
                      <a:pt x="6" y="13"/>
                    </a:lnTo>
                    <a:lnTo>
                      <a:pt x="12" y="13"/>
                    </a:lnTo>
                    <a:lnTo>
                      <a:pt x="12" y="17"/>
                    </a:lnTo>
                    <a:lnTo>
                      <a:pt x="16" y="17"/>
                    </a:lnTo>
                    <a:lnTo>
                      <a:pt x="22" y="17"/>
                    </a:lnTo>
                    <a:lnTo>
                      <a:pt x="22" y="13"/>
                    </a:lnTo>
                    <a:lnTo>
                      <a:pt x="22" y="10"/>
                    </a:lnTo>
                    <a:lnTo>
                      <a:pt x="14" y="4"/>
                    </a:lnTo>
                    <a:lnTo>
                      <a:pt x="8" y="0"/>
                    </a:lnTo>
                    <a:lnTo>
                      <a:pt x="4" y="0"/>
                    </a:lnTo>
                    <a:lnTo>
                      <a:pt x="0" y="0"/>
                    </a:lnTo>
                    <a:close/>
                  </a:path>
                </a:pathLst>
              </a:custGeom>
              <a:solidFill>
                <a:srgbClr val="C0C0C0"/>
              </a:solidFill>
              <a:ln w="4826">
                <a:solidFill>
                  <a:srgbClr val="B9B9B9"/>
                </a:solidFill>
                <a:round/>
                <a:headEnd/>
                <a:tailEnd/>
              </a:ln>
            </p:spPr>
            <p:txBody>
              <a:bodyPr/>
              <a:lstStyle/>
              <a:p>
                <a:endParaRPr lang="nb-NO"/>
              </a:p>
            </p:txBody>
          </p:sp>
          <p:sp>
            <p:nvSpPr>
              <p:cNvPr id="9380" name="Freeform 1093"/>
              <p:cNvSpPr>
                <a:spLocks/>
              </p:cNvSpPr>
              <p:nvPr/>
            </p:nvSpPr>
            <p:spPr bwMode="gray">
              <a:xfrm>
                <a:off x="3702" y="1549"/>
                <a:ext cx="4" cy="4"/>
              </a:xfrm>
              <a:custGeom>
                <a:avLst/>
                <a:gdLst>
                  <a:gd name="T0" fmla="*/ 2 w 4"/>
                  <a:gd name="T1" fmla="*/ 0 h 4"/>
                  <a:gd name="T2" fmla="*/ 4 w 4"/>
                  <a:gd name="T3" fmla="*/ 0 h 4"/>
                  <a:gd name="T4" fmla="*/ 4 w 4"/>
                  <a:gd name="T5" fmla="*/ 2 h 4"/>
                  <a:gd name="T6" fmla="*/ 2 w 4"/>
                  <a:gd name="T7" fmla="*/ 2 h 4"/>
                  <a:gd name="T8" fmla="*/ 0 w 4"/>
                  <a:gd name="T9" fmla="*/ 4 h 4"/>
                  <a:gd name="T10" fmla="*/ 0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4" y="0"/>
                    </a:lnTo>
                    <a:lnTo>
                      <a:pt x="4" y="2"/>
                    </a:lnTo>
                    <a:lnTo>
                      <a:pt x="2" y="2"/>
                    </a:lnTo>
                    <a:lnTo>
                      <a:pt x="0" y="4"/>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381" name="Freeform 1094"/>
              <p:cNvSpPr>
                <a:spLocks/>
              </p:cNvSpPr>
              <p:nvPr/>
            </p:nvSpPr>
            <p:spPr bwMode="gray">
              <a:xfrm>
                <a:off x="3695" y="1499"/>
                <a:ext cx="17" cy="10"/>
              </a:xfrm>
              <a:custGeom>
                <a:avLst/>
                <a:gdLst>
                  <a:gd name="T0" fmla="*/ 7 w 17"/>
                  <a:gd name="T1" fmla="*/ 0 h 10"/>
                  <a:gd name="T2" fmla="*/ 3 w 17"/>
                  <a:gd name="T3" fmla="*/ 6 h 10"/>
                  <a:gd name="T4" fmla="*/ 0 w 17"/>
                  <a:gd name="T5" fmla="*/ 10 h 10"/>
                  <a:gd name="T6" fmla="*/ 5 w 17"/>
                  <a:gd name="T7" fmla="*/ 10 h 10"/>
                  <a:gd name="T8" fmla="*/ 17 w 17"/>
                  <a:gd name="T9" fmla="*/ 8 h 10"/>
                  <a:gd name="T10" fmla="*/ 17 w 17"/>
                  <a:gd name="T11" fmla="*/ 4 h 10"/>
                  <a:gd name="T12" fmla="*/ 17 w 17"/>
                  <a:gd name="T13" fmla="*/ 2 h 10"/>
                  <a:gd name="T14" fmla="*/ 11 w 17"/>
                  <a:gd name="T15" fmla="*/ 2 h 10"/>
                  <a:gd name="T16" fmla="*/ 7 w 17"/>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0"/>
                  <a:gd name="T29" fmla="*/ 17 w 1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0">
                    <a:moveTo>
                      <a:pt x="7" y="0"/>
                    </a:moveTo>
                    <a:lnTo>
                      <a:pt x="3" y="6"/>
                    </a:lnTo>
                    <a:lnTo>
                      <a:pt x="0" y="10"/>
                    </a:lnTo>
                    <a:lnTo>
                      <a:pt x="5" y="10"/>
                    </a:lnTo>
                    <a:lnTo>
                      <a:pt x="17" y="8"/>
                    </a:lnTo>
                    <a:lnTo>
                      <a:pt x="17" y="4"/>
                    </a:lnTo>
                    <a:lnTo>
                      <a:pt x="17" y="2"/>
                    </a:lnTo>
                    <a:lnTo>
                      <a:pt x="11" y="2"/>
                    </a:lnTo>
                    <a:lnTo>
                      <a:pt x="7" y="0"/>
                    </a:lnTo>
                    <a:close/>
                  </a:path>
                </a:pathLst>
              </a:custGeom>
              <a:solidFill>
                <a:srgbClr val="C0C0C0"/>
              </a:solidFill>
              <a:ln w="4826">
                <a:solidFill>
                  <a:srgbClr val="B9B9B9"/>
                </a:solidFill>
                <a:round/>
                <a:headEnd/>
                <a:tailEnd/>
              </a:ln>
            </p:spPr>
            <p:txBody>
              <a:bodyPr/>
              <a:lstStyle/>
              <a:p>
                <a:endParaRPr lang="nb-NO"/>
              </a:p>
            </p:txBody>
          </p:sp>
          <p:sp>
            <p:nvSpPr>
              <p:cNvPr id="9382" name="Freeform 1095"/>
              <p:cNvSpPr>
                <a:spLocks/>
              </p:cNvSpPr>
              <p:nvPr/>
            </p:nvSpPr>
            <p:spPr bwMode="gray">
              <a:xfrm>
                <a:off x="3712" y="1484"/>
                <a:ext cx="11" cy="12"/>
              </a:xfrm>
              <a:custGeom>
                <a:avLst/>
                <a:gdLst>
                  <a:gd name="T0" fmla="*/ 6 w 11"/>
                  <a:gd name="T1" fmla="*/ 0 h 12"/>
                  <a:gd name="T2" fmla="*/ 4 w 11"/>
                  <a:gd name="T3" fmla="*/ 2 h 12"/>
                  <a:gd name="T4" fmla="*/ 0 w 11"/>
                  <a:gd name="T5" fmla="*/ 6 h 12"/>
                  <a:gd name="T6" fmla="*/ 2 w 11"/>
                  <a:gd name="T7" fmla="*/ 8 h 12"/>
                  <a:gd name="T8" fmla="*/ 4 w 11"/>
                  <a:gd name="T9" fmla="*/ 12 h 12"/>
                  <a:gd name="T10" fmla="*/ 8 w 11"/>
                  <a:gd name="T11" fmla="*/ 12 h 12"/>
                  <a:gd name="T12" fmla="*/ 9 w 11"/>
                  <a:gd name="T13" fmla="*/ 12 h 12"/>
                  <a:gd name="T14" fmla="*/ 11 w 11"/>
                  <a:gd name="T15" fmla="*/ 4 h 12"/>
                  <a:gd name="T16" fmla="*/ 6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6" y="0"/>
                    </a:moveTo>
                    <a:lnTo>
                      <a:pt x="4" y="2"/>
                    </a:lnTo>
                    <a:lnTo>
                      <a:pt x="0" y="6"/>
                    </a:lnTo>
                    <a:lnTo>
                      <a:pt x="2" y="8"/>
                    </a:lnTo>
                    <a:lnTo>
                      <a:pt x="4" y="12"/>
                    </a:lnTo>
                    <a:lnTo>
                      <a:pt x="8" y="12"/>
                    </a:lnTo>
                    <a:lnTo>
                      <a:pt x="9" y="12"/>
                    </a:lnTo>
                    <a:lnTo>
                      <a:pt x="11" y="4"/>
                    </a:lnTo>
                    <a:lnTo>
                      <a:pt x="6" y="0"/>
                    </a:lnTo>
                    <a:close/>
                  </a:path>
                </a:pathLst>
              </a:custGeom>
              <a:solidFill>
                <a:srgbClr val="C0C0C0"/>
              </a:solidFill>
              <a:ln w="4826">
                <a:solidFill>
                  <a:srgbClr val="B9B9B9"/>
                </a:solidFill>
                <a:round/>
                <a:headEnd/>
                <a:tailEnd/>
              </a:ln>
            </p:spPr>
            <p:txBody>
              <a:bodyPr/>
              <a:lstStyle/>
              <a:p>
                <a:endParaRPr lang="nb-NO"/>
              </a:p>
            </p:txBody>
          </p:sp>
          <p:sp>
            <p:nvSpPr>
              <p:cNvPr id="9383" name="Freeform 1096"/>
              <p:cNvSpPr>
                <a:spLocks/>
              </p:cNvSpPr>
              <p:nvPr/>
            </p:nvSpPr>
            <p:spPr bwMode="gray">
              <a:xfrm>
                <a:off x="3796" y="1482"/>
                <a:ext cx="8" cy="10"/>
              </a:xfrm>
              <a:custGeom>
                <a:avLst/>
                <a:gdLst>
                  <a:gd name="T0" fmla="*/ 8 w 8"/>
                  <a:gd name="T1" fmla="*/ 0 h 10"/>
                  <a:gd name="T2" fmla="*/ 6 w 8"/>
                  <a:gd name="T3" fmla="*/ 4 h 10"/>
                  <a:gd name="T4" fmla="*/ 4 w 8"/>
                  <a:gd name="T5" fmla="*/ 10 h 10"/>
                  <a:gd name="T6" fmla="*/ 0 w 8"/>
                  <a:gd name="T7" fmla="*/ 10 h 10"/>
                  <a:gd name="T8" fmla="*/ 0 w 8"/>
                  <a:gd name="T9" fmla="*/ 8 h 10"/>
                  <a:gd name="T10" fmla="*/ 4 w 8"/>
                  <a:gd name="T11" fmla="*/ 4 h 10"/>
                  <a:gd name="T12" fmla="*/ 8 w 8"/>
                  <a:gd name="T13" fmla="*/ 0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8" y="0"/>
                    </a:moveTo>
                    <a:lnTo>
                      <a:pt x="6" y="4"/>
                    </a:lnTo>
                    <a:lnTo>
                      <a:pt x="4" y="10"/>
                    </a:lnTo>
                    <a:lnTo>
                      <a:pt x="0" y="10"/>
                    </a:lnTo>
                    <a:lnTo>
                      <a:pt x="0" y="8"/>
                    </a:lnTo>
                    <a:lnTo>
                      <a:pt x="4" y="4"/>
                    </a:lnTo>
                    <a:lnTo>
                      <a:pt x="8" y="0"/>
                    </a:lnTo>
                    <a:close/>
                  </a:path>
                </a:pathLst>
              </a:custGeom>
              <a:solidFill>
                <a:srgbClr val="C0C0C0"/>
              </a:solidFill>
              <a:ln w="4826">
                <a:solidFill>
                  <a:srgbClr val="B9B9B9"/>
                </a:solidFill>
                <a:round/>
                <a:headEnd/>
                <a:tailEnd/>
              </a:ln>
            </p:spPr>
            <p:txBody>
              <a:bodyPr/>
              <a:lstStyle/>
              <a:p>
                <a:endParaRPr lang="nb-NO"/>
              </a:p>
            </p:txBody>
          </p:sp>
          <p:sp>
            <p:nvSpPr>
              <p:cNvPr id="9384" name="Freeform 1097"/>
              <p:cNvSpPr>
                <a:spLocks/>
              </p:cNvSpPr>
              <p:nvPr/>
            </p:nvSpPr>
            <p:spPr bwMode="gray">
              <a:xfrm>
                <a:off x="3418" y="1482"/>
                <a:ext cx="6" cy="4"/>
              </a:xfrm>
              <a:custGeom>
                <a:avLst/>
                <a:gdLst>
                  <a:gd name="T0" fmla="*/ 2 w 6"/>
                  <a:gd name="T1" fmla="*/ 0 h 4"/>
                  <a:gd name="T2" fmla="*/ 4 w 6"/>
                  <a:gd name="T3" fmla="*/ 2 h 4"/>
                  <a:gd name="T4" fmla="*/ 6 w 6"/>
                  <a:gd name="T5" fmla="*/ 4 h 4"/>
                  <a:gd name="T6" fmla="*/ 4 w 6"/>
                  <a:gd name="T7" fmla="*/ 2 h 4"/>
                  <a:gd name="T8" fmla="*/ 0 w 6"/>
                  <a:gd name="T9" fmla="*/ 2 h 4"/>
                  <a:gd name="T10" fmla="*/ 0 w 6"/>
                  <a:gd name="T11" fmla="*/ 0 h 4"/>
                  <a:gd name="T12" fmla="*/ 2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0"/>
                    </a:moveTo>
                    <a:lnTo>
                      <a:pt x="4" y="2"/>
                    </a:lnTo>
                    <a:lnTo>
                      <a:pt x="6" y="4"/>
                    </a:lnTo>
                    <a:lnTo>
                      <a:pt x="4" y="2"/>
                    </a:lnTo>
                    <a:lnTo>
                      <a:pt x="0" y="2"/>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385" name="Freeform 1098"/>
              <p:cNvSpPr>
                <a:spLocks/>
              </p:cNvSpPr>
              <p:nvPr/>
            </p:nvSpPr>
            <p:spPr bwMode="gray">
              <a:xfrm>
                <a:off x="3409" y="1480"/>
                <a:ext cx="3" cy="4"/>
              </a:xfrm>
              <a:custGeom>
                <a:avLst/>
                <a:gdLst>
                  <a:gd name="T0" fmla="*/ 2 w 3"/>
                  <a:gd name="T1" fmla="*/ 0 h 4"/>
                  <a:gd name="T2" fmla="*/ 3 w 3"/>
                  <a:gd name="T3" fmla="*/ 0 h 4"/>
                  <a:gd name="T4" fmla="*/ 3 w 3"/>
                  <a:gd name="T5" fmla="*/ 2 h 4"/>
                  <a:gd name="T6" fmla="*/ 2 w 3"/>
                  <a:gd name="T7" fmla="*/ 2 h 4"/>
                  <a:gd name="T8" fmla="*/ 0 w 3"/>
                  <a:gd name="T9" fmla="*/ 4 h 4"/>
                  <a:gd name="T10" fmla="*/ 0 w 3"/>
                  <a:gd name="T11" fmla="*/ 0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0"/>
                    </a:lnTo>
                    <a:lnTo>
                      <a:pt x="3" y="2"/>
                    </a:lnTo>
                    <a:lnTo>
                      <a:pt x="2" y="2"/>
                    </a:lnTo>
                    <a:lnTo>
                      <a:pt x="0" y="4"/>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386" name="Freeform 1099"/>
              <p:cNvSpPr>
                <a:spLocks/>
              </p:cNvSpPr>
              <p:nvPr/>
            </p:nvSpPr>
            <p:spPr bwMode="gray">
              <a:xfrm>
                <a:off x="3606" y="1474"/>
                <a:ext cx="10" cy="12"/>
              </a:xfrm>
              <a:custGeom>
                <a:avLst/>
                <a:gdLst>
                  <a:gd name="T0" fmla="*/ 2 w 10"/>
                  <a:gd name="T1" fmla="*/ 0 h 12"/>
                  <a:gd name="T2" fmla="*/ 0 w 10"/>
                  <a:gd name="T3" fmla="*/ 6 h 12"/>
                  <a:gd name="T4" fmla="*/ 0 w 10"/>
                  <a:gd name="T5" fmla="*/ 10 h 12"/>
                  <a:gd name="T6" fmla="*/ 0 w 10"/>
                  <a:gd name="T7" fmla="*/ 12 h 12"/>
                  <a:gd name="T8" fmla="*/ 2 w 10"/>
                  <a:gd name="T9" fmla="*/ 12 h 12"/>
                  <a:gd name="T10" fmla="*/ 6 w 10"/>
                  <a:gd name="T11" fmla="*/ 12 h 12"/>
                  <a:gd name="T12" fmla="*/ 10 w 10"/>
                  <a:gd name="T13" fmla="*/ 12 h 12"/>
                  <a:gd name="T14" fmla="*/ 10 w 10"/>
                  <a:gd name="T15" fmla="*/ 8 h 12"/>
                  <a:gd name="T16" fmla="*/ 10 w 10"/>
                  <a:gd name="T17" fmla="*/ 2 h 12"/>
                  <a:gd name="T18" fmla="*/ 6 w 10"/>
                  <a:gd name="T19" fmla="*/ 0 h 12"/>
                  <a:gd name="T20" fmla="*/ 2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2" y="0"/>
                    </a:moveTo>
                    <a:lnTo>
                      <a:pt x="0" y="6"/>
                    </a:lnTo>
                    <a:lnTo>
                      <a:pt x="0" y="10"/>
                    </a:lnTo>
                    <a:lnTo>
                      <a:pt x="0" y="12"/>
                    </a:lnTo>
                    <a:lnTo>
                      <a:pt x="2" y="12"/>
                    </a:lnTo>
                    <a:lnTo>
                      <a:pt x="6" y="12"/>
                    </a:lnTo>
                    <a:lnTo>
                      <a:pt x="10" y="12"/>
                    </a:lnTo>
                    <a:lnTo>
                      <a:pt x="10" y="8"/>
                    </a:lnTo>
                    <a:lnTo>
                      <a:pt x="10" y="2"/>
                    </a:lnTo>
                    <a:lnTo>
                      <a:pt x="6" y="0"/>
                    </a:lnTo>
                    <a:lnTo>
                      <a:pt x="2" y="0"/>
                    </a:lnTo>
                    <a:close/>
                  </a:path>
                </a:pathLst>
              </a:custGeom>
              <a:solidFill>
                <a:srgbClr val="C0C0C0"/>
              </a:solidFill>
              <a:ln w="4826">
                <a:solidFill>
                  <a:srgbClr val="B9B9B9"/>
                </a:solidFill>
                <a:round/>
                <a:headEnd/>
                <a:tailEnd/>
              </a:ln>
            </p:spPr>
            <p:txBody>
              <a:bodyPr/>
              <a:lstStyle/>
              <a:p>
                <a:endParaRPr lang="nb-NO"/>
              </a:p>
            </p:txBody>
          </p:sp>
          <p:sp>
            <p:nvSpPr>
              <p:cNvPr id="9387" name="Freeform 1100"/>
              <p:cNvSpPr>
                <a:spLocks/>
              </p:cNvSpPr>
              <p:nvPr/>
            </p:nvSpPr>
            <p:spPr bwMode="gray">
              <a:xfrm>
                <a:off x="3990" y="1421"/>
                <a:ext cx="35" cy="25"/>
              </a:xfrm>
              <a:custGeom>
                <a:avLst/>
                <a:gdLst>
                  <a:gd name="T0" fmla="*/ 31 w 35"/>
                  <a:gd name="T1" fmla="*/ 0 h 25"/>
                  <a:gd name="T2" fmla="*/ 35 w 35"/>
                  <a:gd name="T3" fmla="*/ 2 h 25"/>
                  <a:gd name="T4" fmla="*/ 35 w 35"/>
                  <a:gd name="T5" fmla="*/ 4 h 25"/>
                  <a:gd name="T6" fmla="*/ 35 w 35"/>
                  <a:gd name="T7" fmla="*/ 5 h 25"/>
                  <a:gd name="T8" fmla="*/ 33 w 35"/>
                  <a:gd name="T9" fmla="*/ 7 h 25"/>
                  <a:gd name="T10" fmla="*/ 27 w 35"/>
                  <a:gd name="T11" fmla="*/ 9 h 25"/>
                  <a:gd name="T12" fmla="*/ 21 w 35"/>
                  <a:gd name="T13" fmla="*/ 13 h 25"/>
                  <a:gd name="T14" fmla="*/ 14 w 35"/>
                  <a:gd name="T15" fmla="*/ 19 h 25"/>
                  <a:gd name="T16" fmla="*/ 8 w 35"/>
                  <a:gd name="T17" fmla="*/ 25 h 25"/>
                  <a:gd name="T18" fmla="*/ 8 w 35"/>
                  <a:gd name="T19" fmla="*/ 21 h 25"/>
                  <a:gd name="T20" fmla="*/ 4 w 35"/>
                  <a:gd name="T21" fmla="*/ 19 h 25"/>
                  <a:gd name="T22" fmla="*/ 0 w 35"/>
                  <a:gd name="T23" fmla="*/ 19 h 25"/>
                  <a:gd name="T24" fmla="*/ 2 w 35"/>
                  <a:gd name="T25" fmla="*/ 13 h 25"/>
                  <a:gd name="T26" fmla="*/ 2 w 35"/>
                  <a:gd name="T27" fmla="*/ 7 h 25"/>
                  <a:gd name="T28" fmla="*/ 6 w 35"/>
                  <a:gd name="T29" fmla="*/ 9 h 25"/>
                  <a:gd name="T30" fmla="*/ 6 w 35"/>
                  <a:gd name="T31" fmla="*/ 11 h 25"/>
                  <a:gd name="T32" fmla="*/ 14 w 35"/>
                  <a:gd name="T33" fmla="*/ 11 h 25"/>
                  <a:gd name="T34" fmla="*/ 19 w 35"/>
                  <a:gd name="T35" fmla="*/ 9 h 25"/>
                  <a:gd name="T36" fmla="*/ 25 w 35"/>
                  <a:gd name="T37" fmla="*/ 7 h 25"/>
                  <a:gd name="T38" fmla="*/ 31 w 35"/>
                  <a:gd name="T39" fmla="*/ 5 h 25"/>
                  <a:gd name="T40" fmla="*/ 29 w 35"/>
                  <a:gd name="T41" fmla="*/ 2 h 25"/>
                  <a:gd name="T42" fmla="*/ 31 w 35"/>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5"/>
                  <a:gd name="T68" fmla="*/ 35 w 35"/>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5">
                    <a:moveTo>
                      <a:pt x="31" y="0"/>
                    </a:moveTo>
                    <a:lnTo>
                      <a:pt x="35" y="2"/>
                    </a:lnTo>
                    <a:lnTo>
                      <a:pt x="35" y="4"/>
                    </a:lnTo>
                    <a:lnTo>
                      <a:pt x="35" y="5"/>
                    </a:lnTo>
                    <a:lnTo>
                      <a:pt x="33" y="7"/>
                    </a:lnTo>
                    <a:lnTo>
                      <a:pt x="27" y="9"/>
                    </a:lnTo>
                    <a:lnTo>
                      <a:pt x="21" y="13"/>
                    </a:lnTo>
                    <a:lnTo>
                      <a:pt x="14" y="19"/>
                    </a:lnTo>
                    <a:lnTo>
                      <a:pt x="8" y="25"/>
                    </a:lnTo>
                    <a:lnTo>
                      <a:pt x="8" y="21"/>
                    </a:lnTo>
                    <a:lnTo>
                      <a:pt x="4" y="19"/>
                    </a:lnTo>
                    <a:lnTo>
                      <a:pt x="0" y="19"/>
                    </a:lnTo>
                    <a:lnTo>
                      <a:pt x="2" y="13"/>
                    </a:lnTo>
                    <a:lnTo>
                      <a:pt x="2" y="7"/>
                    </a:lnTo>
                    <a:lnTo>
                      <a:pt x="6" y="9"/>
                    </a:lnTo>
                    <a:lnTo>
                      <a:pt x="6" y="11"/>
                    </a:lnTo>
                    <a:lnTo>
                      <a:pt x="14" y="11"/>
                    </a:lnTo>
                    <a:lnTo>
                      <a:pt x="19" y="9"/>
                    </a:lnTo>
                    <a:lnTo>
                      <a:pt x="25" y="7"/>
                    </a:lnTo>
                    <a:lnTo>
                      <a:pt x="31" y="5"/>
                    </a:lnTo>
                    <a:lnTo>
                      <a:pt x="29" y="2"/>
                    </a:lnTo>
                    <a:lnTo>
                      <a:pt x="31" y="0"/>
                    </a:lnTo>
                    <a:close/>
                  </a:path>
                </a:pathLst>
              </a:custGeom>
              <a:solidFill>
                <a:srgbClr val="C0C0C0"/>
              </a:solidFill>
              <a:ln w="4826">
                <a:solidFill>
                  <a:srgbClr val="B9B9B9"/>
                </a:solidFill>
                <a:round/>
                <a:headEnd/>
                <a:tailEnd/>
              </a:ln>
            </p:spPr>
            <p:txBody>
              <a:bodyPr/>
              <a:lstStyle/>
              <a:p>
                <a:endParaRPr lang="nb-NO"/>
              </a:p>
            </p:txBody>
          </p:sp>
          <p:sp>
            <p:nvSpPr>
              <p:cNvPr id="9388" name="Freeform 1101"/>
              <p:cNvSpPr>
                <a:spLocks/>
              </p:cNvSpPr>
              <p:nvPr/>
            </p:nvSpPr>
            <p:spPr bwMode="gray">
              <a:xfrm>
                <a:off x="3965" y="1415"/>
                <a:ext cx="6" cy="10"/>
              </a:xfrm>
              <a:custGeom>
                <a:avLst/>
                <a:gdLst>
                  <a:gd name="T0" fmla="*/ 4 w 6"/>
                  <a:gd name="T1" fmla="*/ 0 h 10"/>
                  <a:gd name="T2" fmla="*/ 4 w 6"/>
                  <a:gd name="T3" fmla="*/ 4 h 10"/>
                  <a:gd name="T4" fmla="*/ 6 w 6"/>
                  <a:gd name="T5" fmla="*/ 10 h 10"/>
                  <a:gd name="T6" fmla="*/ 2 w 6"/>
                  <a:gd name="T7" fmla="*/ 10 h 10"/>
                  <a:gd name="T8" fmla="*/ 0 w 6"/>
                  <a:gd name="T9" fmla="*/ 10 h 10"/>
                  <a:gd name="T10" fmla="*/ 2 w 6"/>
                  <a:gd name="T11" fmla="*/ 4 h 10"/>
                  <a:gd name="T12" fmla="*/ 4 w 6"/>
                  <a:gd name="T13" fmla="*/ 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0"/>
                    </a:moveTo>
                    <a:lnTo>
                      <a:pt x="4" y="4"/>
                    </a:lnTo>
                    <a:lnTo>
                      <a:pt x="6" y="10"/>
                    </a:lnTo>
                    <a:lnTo>
                      <a:pt x="2" y="10"/>
                    </a:lnTo>
                    <a:lnTo>
                      <a:pt x="0" y="10"/>
                    </a:lnTo>
                    <a:lnTo>
                      <a:pt x="2" y="4"/>
                    </a:lnTo>
                    <a:lnTo>
                      <a:pt x="4" y="0"/>
                    </a:lnTo>
                    <a:close/>
                  </a:path>
                </a:pathLst>
              </a:custGeom>
              <a:solidFill>
                <a:srgbClr val="C0C0C0"/>
              </a:solidFill>
              <a:ln w="4826">
                <a:solidFill>
                  <a:srgbClr val="B9B9B9"/>
                </a:solidFill>
                <a:round/>
                <a:headEnd/>
                <a:tailEnd/>
              </a:ln>
            </p:spPr>
            <p:txBody>
              <a:bodyPr/>
              <a:lstStyle/>
              <a:p>
                <a:endParaRPr lang="nb-NO"/>
              </a:p>
            </p:txBody>
          </p:sp>
          <p:sp>
            <p:nvSpPr>
              <p:cNvPr id="9389" name="Freeform 1102"/>
              <p:cNvSpPr>
                <a:spLocks/>
              </p:cNvSpPr>
              <p:nvPr/>
            </p:nvSpPr>
            <p:spPr bwMode="gray">
              <a:xfrm>
                <a:off x="3370" y="1400"/>
                <a:ext cx="200" cy="159"/>
              </a:xfrm>
              <a:custGeom>
                <a:avLst/>
                <a:gdLst>
                  <a:gd name="T0" fmla="*/ 177 w 200"/>
                  <a:gd name="T1" fmla="*/ 9 h 159"/>
                  <a:gd name="T2" fmla="*/ 161 w 200"/>
                  <a:gd name="T3" fmla="*/ 11 h 159"/>
                  <a:gd name="T4" fmla="*/ 142 w 200"/>
                  <a:gd name="T5" fmla="*/ 17 h 159"/>
                  <a:gd name="T6" fmla="*/ 137 w 200"/>
                  <a:gd name="T7" fmla="*/ 17 h 159"/>
                  <a:gd name="T8" fmla="*/ 127 w 200"/>
                  <a:gd name="T9" fmla="*/ 17 h 159"/>
                  <a:gd name="T10" fmla="*/ 119 w 200"/>
                  <a:gd name="T11" fmla="*/ 21 h 159"/>
                  <a:gd name="T12" fmla="*/ 96 w 200"/>
                  <a:gd name="T13" fmla="*/ 25 h 159"/>
                  <a:gd name="T14" fmla="*/ 89 w 200"/>
                  <a:gd name="T15" fmla="*/ 26 h 159"/>
                  <a:gd name="T16" fmla="*/ 71 w 200"/>
                  <a:gd name="T17" fmla="*/ 34 h 159"/>
                  <a:gd name="T18" fmla="*/ 62 w 200"/>
                  <a:gd name="T19" fmla="*/ 40 h 159"/>
                  <a:gd name="T20" fmla="*/ 50 w 200"/>
                  <a:gd name="T21" fmla="*/ 40 h 159"/>
                  <a:gd name="T22" fmla="*/ 54 w 200"/>
                  <a:gd name="T23" fmla="*/ 44 h 159"/>
                  <a:gd name="T24" fmla="*/ 50 w 200"/>
                  <a:gd name="T25" fmla="*/ 48 h 159"/>
                  <a:gd name="T26" fmla="*/ 44 w 200"/>
                  <a:gd name="T27" fmla="*/ 48 h 159"/>
                  <a:gd name="T28" fmla="*/ 41 w 200"/>
                  <a:gd name="T29" fmla="*/ 53 h 159"/>
                  <a:gd name="T30" fmla="*/ 39 w 200"/>
                  <a:gd name="T31" fmla="*/ 59 h 159"/>
                  <a:gd name="T32" fmla="*/ 27 w 200"/>
                  <a:gd name="T33" fmla="*/ 63 h 159"/>
                  <a:gd name="T34" fmla="*/ 18 w 200"/>
                  <a:gd name="T35" fmla="*/ 67 h 159"/>
                  <a:gd name="T36" fmla="*/ 27 w 200"/>
                  <a:gd name="T37" fmla="*/ 74 h 159"/>
                  <a:gd name="T38" fmla="*/ 27 w 200"/>
                  <a:gd name="T39" fmla="*/ 82 h 159"/>
                  <a:gd name="T40" fmla="*/ 25 w 200"/>
                  <a:gd name="T41" fmla="*/ 86 h 159"/>
                  <a:gd name="T42" fmla="*/ 12 w 200"/>
                  <a:gd name="T43" fmla="*/ 92 h 159"/>
                  <a:gd name="T44" fmla="*/ 14 w 200"/>
                  <a:gd name="T45" fmla="*/ 103 h 159"/>
                  <a:gd name="T46" fmla="*/ 12 w 200"/>
                  <a:gd name="T47" fmla="*/ 105 h 159"/>
                  <a:gd name="T48" fmla="*/ 14 w 200"/>
                  <a:gd name="T49" fmla="*/ 107 h 159"/>
                  <a:gd name="T50" fmla="*/ 10 w 200"/>
                  <a:gd name="T51" fmla="*/ 111 h 159"/>
                  <a:gd name="T52" fmla="*/ 0 w 200"/>
                  <a:gd name="T53" fmla="*/ 119 h 159"/>
                  <a:gd name="T54" fmla="*/ 4 w 200"/>
                  <a:gd name="T55" fmla="*/ 134 h 159"/>
                  <a:gd name="T56" fmla="*/ 14 w 200"/>
                  <a:gd name="T57" fmla="*/ 130 h 159"/>
                  <a:gd name="T58" fmla="*/ 18 w 200"/>
                  <a:gd name="T59" fmla="*/ 128 h 159"/>
                  <a:gd name="T60" fmla="*/ 25 w 200"/>
                  <a:gd name="T61" fmla="*/ 132 h 159"/>
                  <a:gd name="T62" fmla="*/ 35 w 200"/>
                  <a:gd name="T63" fmla="*/ 136 h 159"/>
                  <a:gd name="T64" fmla="*/ 29 w 200"/>
                  <a:gd name="T65" fmla="*/ 142 h 159"/>
                  <a:gd name="T66" fmla="*/ 27 w 200"/>
                  <a:gd name="T67" fmla="*/ 145 h 159"/>
                  <a:gd name="T68" fmla="*/ 29 w 200"/>
                  <a:gd name="T69" fmla="*/ 147 h 159"/>
                  <a:gd name="T70" fmla="*/ 31 w 200"/>
                  <a:gd name="T71" fmla="*/ 153 h 159"/>
                  <a:gd name="T72" fmla="*/ 44 w 200"/>
                  <a:gd name="T73" fmla="*/ 159 h 159"/>
                  <a:gd name="T74" fmla="*/ 50 w 200"/>
                  <a:gd name="T75" fmla="*/ 153 h 159"/>
                  <a:gd name="T76" fmla="*/ 66 w 200"/>
                  <a:gd name="T77" fmla="*/ 155 h 159"/>
                  <a:gd name="T78" fmla="*/ 62 w 200"/>
                  <a:gd name="T79" fmla="*/ 147 h 159"/>
                  <a:gd name="T80" fmla="*/ 69 w 200"/>
                  <a:gd name="T81" fmla="*/ 151 h 159"/>
                  <a:gd name="T82" fmla="*/ 81 w 200"/>
                  <a:gd name="T83" fmla="*/ 149 h 159"/>
                  <a:gd name="T84" fmla="*/ 71 w 200"/>
                  <a:gd name="T85" fmla="*/ 145 h 159"/>
                  <a:gd name="T86" fmla="*/ 60 w 200"/>
                  <a:gd name="T87" fmla="*/ 136 h 159"/>
                  <a:gd name="T88" fmla="*/ 50 w 200"/>
                  <a:gd name="T89" fmla="*/ 115 h 159"/>
                  <a:gd name="T90" fmla="*/ 54 w 200"/>
                  <a:gd name="T91" fmla="*/ 107 h 159"/>
                  <a:gd name="T92" fmla="*/ 60 w 200"/>
                  <a:gd name="T93" fmla="*/ 88 h 159"/>
                  <a:gd name="T94" fmla="*/ 58 w 200"/>
                  <a:gd name="T95" fmla="*/ 84 h 159"/>
                  <a:gd name="T96" fmla="*/ 64 w 200"/>
                  <a:gd name="T97" fmla="*/ 74 h 159"/>
                  <a:gd name="T98" fmla="*/ 69 w 200"/>
                  <a:gd name="T99" fmla="*/ 76 h 159"/>
                  <a:gd name="T100" fmla="*/ 69 w 200"/>
                  <a:gd name="T101" fmla="*/ 71 h 159"/>
                  <a:gd name="T102" fmla="*/ 73 w 200"/>
                  <a:gd name="T103" fmla="*/ 65 h 159"/>
                  <a:gd name="T104" fmla="*/ 83 w 200"/>
                  <a:gd name="T105" fmla="*/ 61 h 159"/>
                  <a:gd name="T106" fmla="*/ 89 w 200"/>
                  <a:gd name="T107" fmla="*/ 53 h 159"/>
                  <a:gd name="T108" fmla="*/ 112 w 200"/>
                  <a:gd name="T109" fmla="*/ 42 h 159"/>
                  <a:gd name="T110" fmla="*/ 137 w 200"/>
                  <a:gd name="T111" fmla="*/ 36 h 159"/>
                  <a:gd name="T112" fmla="*/ 148 w 200"/>
                  <a:gd name="T113" fmla="*/ 32 h 159"/>
                  <a:gd name="T114" fmla="*/ 158 w 200"/>
                  <a:gd name="T115" fmla="*/ 28 h 159"/>
                  <a:gd name="T116" fmla="*/ 198 w 200"/>
                  <a:gd name="T117" fmla="*/ 5 h 159"/>
                  <a:gd name="T118" fmla="*/ 188 w 200"/>
                  <a:gd name="T119" fmla="*/ 0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159"/>
                  <a:gd name="T182" fmla="*/ 200 w 200"/>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159">
                    <a:moveTo>
                      <a:pt x="188" y="0"/>
                    </a:moveTo>
                    <a:lnTo>
                      <a:pt x="183" y="3"/>
                    </a:lnTo>
                    <a:lnTo>
                      <a:pt x="177" y="9"/>
                    </a:lnTo>
                    <a:lnTo>
                      <a:pt x="175" y="7"/>
                    </a:lnTo>
                    <a:lnTo>
                      <a:pt x="171" y="7"/>
                    </a:lnTo>
                    <a:lnTo>
                      <a:pt x="161" y="11"/>
                    </a:lnTo>
                    <a:lnTo>
                      <a:pt x="154" y="17"/>
                    </a:lnTo>
                    <a:lnTo>
                      <a:pt x="148" y="17"/>
                    </a:lnTo>
                    <a:lnTo>
                      <a:pt x="142" y="17"/>
                    </a:lnTo>
                    <a:lnTo>
                      <a:pt x="140" y="19"/>
                    </a:lnTo>
                    <a:lnTo>
                      <a:pt x="137" y="21"/>
                    </a:lnTo>
                    <a:lnTo>
                      <a:pt x="137" y="17"/>
                    </a:lnTo>
                    <a:lnTo>
                      <a:pt x="135" y="17"/>
                    </a:lnTo>
                    <a:lnTo>
                      <a:pt x="131" y="19"/>
                    </a:lnTo>
                    <a:lnTo>
                      <a:pt x="127" y="17"/>
                    </a:lnTo>
                    <a:lnTo>
                      <a:pt x="119" y="15"/>
                    </a:lnTo>
                    <a:lnTo>
                      <a:pt x="119" y="17"/>
                    </a:lnTo>
                    <a:lnTo>
                      <a:pt x="119" y="21"/>
                    </a:lnTo>
                    <a:lnTo>
                      <a:pt x="110" y="21"/>
                    </a:lnTo>
                    <a:lnTo>
                      <a:pt x="98" y="23"/>
                    </a:lnTo>
                    <a:lnTo>
                      <a:pt x="96" y="25"/>
                    </a:lnTo>
                    <a:lnTo>
                      <a:pt x="96" y="26"/>
                    </a:lnTo>
                    <a:lnTo>
                      <a:pt x="92" y="26"/>
                    </a:lnTo>
                    <a:lnTo>
                      <a:pt x="89" y="26"/>
                    </a:lnTo>
                    <a:lnTo>
                      <a:pt x="85" y="30"/>
                    </a:lnTo>
                    <a:lnTo>
                      <a:pt x="81" y="34"/>
                    </a:lnTo>
                    <a:lnTo>
                      <a:pt x="71" y="34"/>
                    </a:lnTo>
                    <a:lnTo>
                      <a:pt x="64" y="34"/>
                    </a:lnTo>
                    <a:lnTo>
                      <a:pt x="64" y="38"/>
                    </a:lnTo>
                    <a:lnTo>
                      <a:pt x="62" y="40"/>
                    </a:lnTo>
                    <a:lnTo>
                      <a:pt x="56" y="38"/>
                    </a:lnTo>
                    <a:lnTo>
                      <a:pt x="52" y="38"/>
                    </a:lnTo>
                    <a:lnTo>
                      <a:pt x="50" y="40"/>
                    </a:lnTo>
                    <a:lnTo>
                      <a:pt x="50" y="42"/>
                    </a:lnTo>
                    <a:lnTo>
                      <a:pt x="52" y="42"/>
                    </a:lnTo>
                    <a:lnTo>
                      <a:pt x="54" y="44"/>
                    </a:lnTo>
                    <a:lnTo>
                      <a:pt x="50" y="46"/>
                    </a:lnTo>
                    <a:lnTo>
                      <a:pt x="50" y="48"/>
                    </a:lnTo>
                    <a:lnTo>
                      <a:pt x="52" y="49"/>
                    </a:lnTo>
                    <a:lnTo>
                      <a:pt x="48" y="49"/>
                    </a:lnTo>
                    <a:lnTo>
                      <a:pt x="44" y="48"/>
                    </a:lnTo>
                    <a:lnTo>
                      <a:pt x="42" y="51"/>
                    </a:lnTo>
                    <a:lnTo>
                      <a:pt x="41" y="55"/>
                    </a:lnTo>
                    <a:lnTo>
                      <a:pt x="41" y="53"/>
                    </a:lnTo>
                    <a:lnTo>
                      <a:pt x="39" y="53"/>
                    </a:lnTo>
                    <a:lnTo>
                      <a:pt x="39" y="55"/>
                    </a:lnTo>
                    <a:lnTo>
                      <a:pt x="39" y="59"/>
                    </a:lnTo>
                    <a:lnTo>
                      <a:pt x="35" y="59"/>
                    </a:lnTo>
                    <a:lnTo>
                      <a:pt x="29" y="61"/>
                    </a:lnTo>
                    <a:lnTo>
                      <a:pt x="27" y="63"/>
                    </a:lnTo>
                    <a:lnTo>
                      <a:pt x="25" y="67"/>
                    </a:lnTo>
                    <a:lnTo>
                      <a:pt x="21" y="67"/>
                    </a:lnTo>
                    <a:lnTo>
                      <a:pt x="18" y="67"/>
                    </a:lnTo>
                    <a:lnTo>
                      <a:pt x="18" y="71"/>
                    </a:lnTo>
                    <a:lnTo>
                      <a:pt x="23" y="73"/>
                    </a:lnTo>
                    <a:lnTo>
                      <a:pt x="27" y="74"/>
                    </a:lnTo>
                    <a:lnTo>
                      <a:pt x="27" y="76"/>
                    </a:lnTo>
                    <a:lnTo>
                      <a:pt x="23" y="80"/>
                    </a:lnTo>
                    <a:lnTo>
                      <a:pt x="27" y="82"/>
                    </a:lnTo>
                    <a:lnTo>
                      <a:pt x="29" y="82"/>
                    </a:lnTo>
                    <a:lnTo>
                      <a:pt x="27" y="84"/>
                    </a:lnTo>
                    <a:lnTo>
                      <a:pt x="25" y="86"/>
                    </a:lnTo>
                    <a:lnTo>
                      <a:pt x="23" y="88"/>
                    </a:lnTo>
                    <a:lnTo>
                      <a:pt x="16" y="90"/>
                    </a:lnTo>
                    <a:lnTo>
                      <a:pt x="12" y="92"/>
                    </a:lnTo>
                    <a:lnTo>
                      <a:pt x="14" y="97"/>
                    </a:lnTo>
                    <a:lnTo>
                      <a:pt x="14" y="101"/>
                    </a:lnTo>
                    <a:lnTo>
                      <a:pt x="14" y="103"/>
                    </a:lnTo>
                    <a:lnTo>
                      <a:pt x="12" y="103"/>
                    </a:lnTo>
                    <a:lnTo>
                      <a:pt x="12" y="105"/>
                    </a:lnTo>
                    <a:lnTo>
                      <a:pt x="14" y="105"/>
                    </a:lnTo>
                    <a:lnTo>
                      <a:pt x="14" y="107"/>
                    </a:lnTo>
                    <a:lnTo>
                      <a:pt x="12" y="107"/>
                    </a:lnTo>
                    <a:lnTo>
                      <a:pt x="10" y="109"/>
                    </a:lnTo>
                    <a:lnTo>
                      <a:pt x="10" y="111"/>
                    </a:lnTo>
                    <a:lnTo>
                      <a:pt x="12" y="115"/>
                    </a:lnTo>
                    <a:lnTo>
                      <a:pt x="4" y="117"/>
                    </a:lnTo>
                    <a:lnTo>
                      <a:pt x="0" y="119"/>
                    </a:lnTo>
                    <a:lnTo>
                      <a:pt x="0" y="124"/>
                    </a:lnTo>
                    <a:lnTo>
                      <a:pt x="2" y="134"/>
                    </a:lnTo>
                    <a:lnTo>
                      <a:pt x="4" y="134"/>
                    </a:lnTo>
                    <a:lnTo>
                      <a:pt x="8" y="134"/>
                    </a:lnTo>
                    <a:lnTo>
                      <a:pt x="10" y="128"/>
                    </a:lnTo>
                    <a:lnTo>
                      <a:pt x="14" y="130"/>
                    </a:lnTo>
                    <a:lnTo>
                      <a:pt x="16" y="132"/>
                    </a:lnTo>
                    <a:lnTo>
                      <a:pt x="18" y="130"/>
                    </a:lnTo>
                    <a:lnTo>
                      <a:pt x="18" y="128"/>
                    </a:lnTo>
                    <a:lnTo>
                      <a:pt x="21" y="128"/>
                    </a:lnTo>
                    <a:lnTo>
                      <a:pt x="25" y="128"/>
                    </a:lnTo>
                    <a:lnTo>
                      <a:pt x="25" y="132"/>
                    </a:lnTo>
                    <a:lnTo>
                      <a:pt x="25" y="138"/>
                    </a:lnTo>
                    <a:lnTo>
                      <a:pt x="31" y="138"/>
                    </a:lnTo>
                    <a:lnTo>
                      <a:pt x="35" y="136"/>
                    </a:lnTo>
                    <a:lnTo>
                      <a:pt x="35" y="138"/>
                    </a:lnTo>
                    <a:lnTo>
                      <a:pt x="35" y="142"/>
                    </a:lnTo>
                    <a:lnTo>
                      <a:pt x="29" y="142"/>
                    </a:lnTo>
                    <a:lnTo>
                      <a:pt x="25" y="144"/>
                    </a:lnTo>
                    <a:lnTo>
                      <a:pt x="25" y="147"/>
                    </a:lnTo>
                    <a:lnTo>
                      <a:pt x="27" y="145"/>
                    </a:lnTo>
                    <a:lnTo>
                      <a:pt x="29" y="145"/>
                    </a:lnTo>
                    <a:lnTo>
                      <a:pt x="29" y="147"/>
                    </a:lnTo>
                    <a:lnTo>
                      <a:pt x="25" y="151"/>
                    </a:lnTo>
                    <a:lnTo>
                      <a:pt x="23" y="153"/>
                    </a:lnTo>
                    <a:lnTo>
                      <a:pt x="31" y="153"/>
                    </a:lnTo>
                    <a:lnTo>
                      <a:pt x="39" y="153"/>
                    </a:lnTo>
                    <a:lnTo>
                      <a:pt x="41" y="155"/>
                    </a:lnTo>
                    <a:lnTo>
                      <a:pt x="44" y="159"/>
                    </a:lnTo>
                    <a:lnTo>
                      <a:pt x="46" y="155"/>
                    </a:lnTo>
                    <a:lnTo>
                      <a:pt x="48" y="151"/>
                    </a:lnTo>
                    <a:lnTo>
                      <a:pt x="50" y="153"/>
                    </a:lnTo>
                    <a:lnTo>
                      <a:pt x="52" y="155"/>
                    </a:lnTo>
                    <a:lnTo>
                      <a:pt x="60" y="155"/>
                    </a:lnTo>
                    <a:lnTo>
                      <a:pt x="66" y="155"/>
                    </a:lnTo>
                    <a:lnTo>
                      <a:pt x="64" y="153"/>
                    </a:lnTo>
                    <a:lnTo>
                      <a:pt x="64" y="151"/>
                    </a:lnTo>
                    <a:lnTo>
                      <a:pt x="62" y="147"/>
                    </a:lnTo>
                    <a:lnTo>
                      <a:pt x="64" y="147"/>
                    </a:lnTo>
                    <a:lnTo>
                      <a:pt x="67" y="147"/>
                    </a:lnTo>
                    <a:lnTo>
                      <a:pt x="69" y="151"/>
                    </a:lnTo>
                    <a:lnTo>
                      <a:pt x="73" y="151"/>
                    </a:lnTo>
                    <a:lnTo>
                      <a:pt x="77" y="149"/>
                    </a:lnTo>
                    <a:lnTo>
                      <a:pt x="81" y="149"/>
                    </a:lnTo>
                    <a:lnTo>
                      <a:pt x="81" y="145"/>
                    </a:lnTo>
                    <a:lnTo>
                      <a:pt x="75" y="145"/>
                    </a:lnTo>
                    <a:lnTo>
                      <a:pt x="71" y="145"/>
                    </a:lnTo>
                    <a:lnTo>
                      <a:pt x="67" y="144"/>
                    </a:lnTo>
                    <a:lnTo>
                      <a:pt x="64" y="140"/>
                    </a:lnTo>
                    <a:lnTo>
                      <a:pt x="60" y="136"/>
                    </a:lnTo>
                    <a:lnTo>
                      <a:pt x="56" y="132"/>
                    </a:lnTo>
                    <a:lnTo>
                      <a:pt x="52" y="122"/>
                    </a:lnTo>
                    <a:lnTo>
                      <a:pt x="50" y="115"/>
                    </a:lnTo>
                    <a:lnTo>
                      <a:pt x="52" y="113"/>
                    </a:lnTo>
                    <a:lnTo>
                      <a:pt x="56" y="111"/>
                    </a:lnTo>
                    <a:lnTo>
                      <a:pt x="54" y="107"/>
                    </a:lnTo>
                    <a:lnTo>
                      <a:pt x="52" y="105"/>
                    </a:lnTo>
                    <a:lnTo>
                      <a:pt x="60" y="92"/>
                    </a:lnTo>
                    <a:lnTo>
                      <a:pt x="60" y="88"/>
                    </a:lnTo>
                    <a:lnTo>
                      <a:pt x="56" y="86"/>
                    </a:lnTo>
                    <a:lnTo>
                      <a:pt x="54" y="86"/>
                    </a:lnTo>
                    <a:lnTo>
                      <a:pt x="58" y="84"/>
                    </a:lnTo>
                    <a:lnTo>
                      <a:pt x="64" y="84"/>
                    </a:lnTo>
                    <a:lnTo>
                      <a:pt x="64" y="78"/>
                    </a:lnTo>
                    <a:lnTo>
                      <a:pt x="64" y="74"/>
                    </a:lnTo>
                    <a:lnTo>
                      <a:pt x="66" y="74"/>
                    </a:lnTo>
                    <a:lnTo>
                      <a:pt x="66" y="76"/>
                    </a:lnTo>
                    <a:lnTo>
                      <a:pt x="69" y="76"/>
                    </a:lnTo>
                    <a:lnTo>
                      <a:pt x="71" y="74"/>
                    </a:lnTo>
                    <a:lnTo>
                      <a:pt x="69" y="73"/>
                    </a:lnTo>
                    <a:lnTo>
                      <a:pt x="69" y="71"/>
                    </a:lnTo>
                    <a:lnTo>
                      <a:pt x="71" y="71"/>
                    </a:lnTo>
                    <a:lnTo>
                      <a:pt x="75" y="71"/>
                    </a:lnTo>
                    <a:lnTo>
                      <a:pt x="73" y="65"/>
                    </a:lnTo>
                    <a:lnTo>
                      <a:pt x="75" y="61"/>
                    </a:lnTo>
                    <a:lnTo>
                      <a:pt x="81" y="65"/>
                    </a:lnTo>
                    <a:lnTo>
                      <a:pt x="83" y="61"/>
                    </a:lnTo>
                    <a:lnTo>
                      <a:pt x="85" y="57"/>
                    </a:lnTo>
                    <a:lnTo>
                      <a:pt x="89" y="57"/>
                    </a:lnTo>
                    <a:lnTo>
                      <a:pt x="89" y="53"/>
                    </a:lnTo>
                    <a:lnTo>
                      <a:pt x="92" y="48"/>
                    </a:lnTo>
                    <a:lnTo>
                      <a:pt x="108" y="48"/>
                    </a:lnTo>
                    <a:lnTo>
                      <a:pt x="112" y="42"/>
                    </a:lnTo>
                    <a:lnTo>
                      <a:pt x="115" y="38"/>
                    </a:lnTo>
                    <a:lnTo>
                      <a:pt x="125" y="36"/>
                    </a:lnTo>
                    <a:lnTo>
                      <a:pt x="137" y="36"/>
                    </a:lnTo>
                    <a:lnTo>
                      <a:pt x="140" y="32"/>
                    </a:lnTo>
                    <a:lnTo>
                      <a:pt x="146" y="30"/>
                    </a:lnTo>
                    <a:lnTo>
                      <a:pt x="148" y="32"/>
                    </a:lnTo>
                    <a:lnTo>
                      <a:pt x="150" y="34"/>
                    </a:lnTo>
                    <a:lnTo>
                      <a:pt x="154" y="30"/>
                    </a:lnTo>
                    <a:lnTo>
                      <a:pt x="158" y="28"/>
                    </a:lnTo>
                    <a:lnTo>
                      <a:pt x="181" y="23"/>
                    </a:lnTo>
                    <a:lnTo>
                      <a:pt x="200" y="15"/>
                    </a:lnTo>
                    <a:lnTo>
                      <a:pt x="198" y="5"/>
                    </a:lnTo>
                    <a:lnTo>
                      <a:pt x="196" y="0"/>
                    </a:lnTo>
                    <a:lnTo>
                      <a:pt x="192" y="0"/>
                    </a:lnTo>
                    <a:lnTo>
                      <a:pt x="188" y="0"/>
                    </a:lnTo>
                    <a:close/>
                  </a:path>
                </a:pathLst>
              </a:custGeom>
              <a:solidFill>
                <a:srgbClr val="C0C0C0"/>
              </a:solidFill>
              <a:ln w="4826">
                <a:solidFill>
                  <a:srgbClr val="B9B9B9"/>
                </a:solidFill>
                <a:round/>
                <a:headEnd/>
                <a:tailEnd/>
              </a:ln>
            </p:spPr>
            <p:txBody>
              <a:bodyPr/>
              <a:lstStyle/>
              <a:p>
                <a:endParaRPr lang="nb-NO"/>
              </a:p>
            </p:txBody>
          </p:sp>
          <p:sp>
            <p:nvSpPr>
              <p:cNvPr id="9390" name="Freeform 1103"/>
              <p:cNvSpPr>
                <a:spLocks/>
              </p:cNvSpPr>
              <p:nvPr/>
            </p:nvSpPr>
            <p:spPr bwMode="gray">
              <a:xfrm>
                <a:off x="3969" y="1329"/>
                <a:ext cx="61" cy="40"/>
              </a:xfrm>
              <a:custGeom>
                <a:avLst/>
                <a:gdLst>
                  <a:gd name="T0" fmla="*/ 27 w 61"/>
                  <a:gd name="T1" fmla="*/ 0 h 40"/>
                  <a:gd name="T2" fmla="*/ 27 w 61"/>
                  <a:gd name="T3" fmla="*/ 3 h 40"/>
                  <a:gd name="T4" fmla="*/ 25 w 61"/>
                  <a:gd name="T5" fmla="*/ 3 h 40"/>
                  <a:gd name="T6" fmla="*/ 25 w 61"/>
                  <a:gd name="T7" fmla="*/ 1 h 40"/>
                  <a:gd name="T8" fmla="*/ 21 w 61"/>
                  <a:gd name="T9" fmla="*/ 1 h 40"/>
                  <a:gd name="T10" fmla="*/ 23 w 61"/>
                  <a:gd name="T11" fmla="*/ 3 h 40"/>
                  <a:gd name="T12" fmla="*/ 23 w 61"/>
                  <a:gd name="T13" fmla="*/ 5 h 40"/>
                  <a:gd name="T14" fmla="*/ 12 w 61"/>
                  <a:gd name="T15" fmla="*/ 23 h 40"/>
                  <a:gd name="T16" fmla="*/ 12 w 61"/>
                  <a:gd name="T17" fmla="*/ 26 h 40"/>
                  <a:gd name="T18" fmla="*/ 12 w 61"/>
                  <a:gd name="T19" fmla="*/ 30 h 40"/>
                  <a:gd name="T20" fmla="*/ 6 w 61"/>
                  <a:gd name="T21" fmla="*/ 34 h 40"/>
                  <a:gd name="T22" fmla="*/ 0 w 61"/>
                  <a:gd name="T23" fmla="*/ 40 h 40"/>
                  <a:gd name="T24" fmla="*/ 8 w 61"/>
                  <a:gd name="T25" fmla="*/ 40 h 40"/>
                  <a:gd name="T26" fmla="*/ 15 w 61"/>
                  <a:gd name="T27" fmla="*/ 38 h 40"/>
                  <a:gd name="T28" fmla="*/ 17 w 61"/>
                  <a:gd name="T29" fmla="*/ 34 h 40"/>
                  <a:gd name="T30" fmla="*/ 21 w 61"/>
                  <a:gd name="T31" fmla="*/ 30 h 40"/>
                  <a:gd name="T32" fmla="*/ 27 w 61"/>
                  <a:gd name="T33" fmla="*/ 32 h 40"/>
                  <a:gd name="T34" fmla="*/ 31 w 61"/>
                  <a:gd name="T35" fmla="*/ 34 h 40"/>
                  <a:gd name="T36" fmla="*/ 42 w 61"/>
                  <a:gd name="T37" fmla="*/ 32 h 40"/>
                  <a:gd name="T38" fmla="*/ 52 w 61"/>
                  <a:gd name="T39" fmla="*/ 28 h 40"/>
                  <a:gd name="T40" fmla="*/ 56 w 61"/>
                  <a:gd name="T41" fmla="*/ 28 h 40"/>
                  <a:gd name="T42" fmla="*/ 60 w 61"/>
                  <a:gd name="T43" fmla="*/ 28 h 40"/>
                  <a:gd name="T44" fmla="*/ 61 w 61"/>
                  <a:gd name="T45" fmla="*/ 25 h 40"/>
                  <a:gd name="T46" fmla="*/ 61 w 61"/>
                  <a:gd name="T47" fmla="*/ 21 h 40"/>
                  <a:gd name="T48" fmla="*/ 50 w 61"/>
                  <a:gd name="T49" fmla="*/ 13 h 40"/>
                  <a:gd name="T50" fmla="*/ 37 w 61"/>
                  <a:gd name="T51" fmla="*/ 5 h 40"/>
                  <a:gd name="T52" fmla="*/ 35 w 61"/>
                  <a:gd name="T53" fmla="*/ 7 h 40"/>
                  <a:gd name="T54" fmla="*/ 31 w 61"/>
                  <a:gd name="T55" fmla="*/ 9 h 40"/>
                  <a:gd name="T56" fmla="*/ 31 w 61"/>
                  <a:gd name="T57" fmla="*/ 5 h 40"/>
                  <a:gd name="T58" fmla="*/ 33 w 61"/>
                  <a:gd name="T59" fmla="*/ 1 h 40"/>
                  <a:gd name="T60" fmla="*/ 29 w 61"/>
                  <a:gd name="T61" fmla="*/ 0 h 40"/>
                  <a:gd name="T62" fmla="*/ 27 w 61"/>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40"/>
                  <a:gd name="T98" fmla="*/ 61 w 61"/>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40">
                    <a:moveTo>
                      <a:pt x="27" y="0"/>
                    </a:moveTo>
                    <a:lnTo>
                      <a:pt x="27" y="3"/>
                    </a:lnTo>
                    <a:lnTo>
                      <a:pt x="25" y="3"/>
                    </a:lnTo>
                    <a:lnTo>
                      <a:pt x="25" y="1"/>
                    </a:lnTo>
                    <a:lnTo>
                      <a:pt x="21" y="1"/>
                    </a:lnTo>
                    <a:lnTo>
                      <a:pt x="23" y="3"/>
                    </a:lnTo>
                    <a:lnTo>
                      <a:pt x="23" y="5"/>
                    </a:lnTo>
                    <a:lnTo>
                      <a:pt x="12" y="23"/>
                    </a:lnTo>
                    <a:lnTo>
                      <a:pt x="12" y="26"/>
                    </a:lnTo>
                    <a:lnTo>
                      <a:pt x="12" y="30"/>
                    </a:lnTo>
                    <a:lnTo>
                      <a:pt x="6" y="34"/>
                    </a:lnTo>
                    <a:lnTo>
                      <a:pt x="0" y="40"/>
                    </a:lnTo>
                    <a:lnTo>
                      <a:pt x="8" y="40"/>
                    </a:lnTo>
                    <a:lnTo>
                      <a:pt x="15" y="38"/>
                    </a:lnTo>
                    <a:lnTo>
                      <a:pt x="17" y="34"/>
                    </a:lnTo>
                    <a:lnTo>
                      <a:pt x="21" y="30"/>
                    </a:lnTo>
                    <a:lnTo>
                      <a:pt x="27" y="32"/>
                    </a:lnTo>
                    <a:lnTo>
                      <a:pt x="31" y="34"/>
                    </a:lnTo>
                    <a:lnTo>
                      <a:pt x="42" y="32"/>
                    </a:lnTo>
                    <a:lnTo>
                      <a:pt x="52" y="28"/>
                    </a:lnTo>
                    <a:lnTo>
                      <a:pt x="56" y="28"/>
                    </a:lnTo>
                    <a:lnTo>
                      <a:pt x="60" y="28"/>
                    </a:lnTo>
                    <a:lnTo>
                      <a:pt x="61" y="25"/>
                    </a:lnTo>
                    <a:lnTo>
                      <a:pt x="61" y="21"/>
                    </a:lnTo>
                    <a:lnTo>
                      <a:pt x="50" y="13"/>
                    </a:lnTo>
                    <a:lnTo>
                      <a:pt x="37" y="5"/>
                    </a:lnTo>
                    <a:lnTo>
                      <a:pt x="35" y="7"/>
                    </a:lnTo>
                    <a:lnTo>
                      <a:pt x="31" y="9"/>
                    </a:lnTo>
                    <a:lnTo>
                      <a:pt x="31" y="5"/>
                    </a:lnTo>
                    <a:lnTo>
                      <a:pt x="33" y="1"/>
                    </a:lnTo>
                    <a:lnTo>
                      <a:pt x="29" y="0"/>
                    </a:lnTo>
                    <a:lnTo>
                      <a:pt x="27" y="0"/>
                    </a:lnTo>
                    <a:close/>
                  </a:path>
                </a:pathLst>
              </a:custGeom>
              <a:solidFill>
                <a:srgbClr val="C0C0C0"/>
              </a:solidFill>
              <a:ln w="4826">
                <a:solidFill>
                  <a:srgbClr val="B9B9B9"/>
                </a:solidFill>
                <a:round/>
                <a:headEnd/>
                <a:tailEnd/>
              </a:ln>
            </p:spPr>
            <p:txBody>
              <a:bodyPr/>
              <a:lstStyle/>
              <a:p>
                <a:endParaRPr lang="nb-NO"/>
              </a:p>
            </p:txBody>
          </p:sp>
          <p:sp>
            <p:nvSpPr>
              <p:cNvPr id="9391" name="Freeform 1104"/>
              <p:cNvSpPr>
                <a:spLocks/>
              </p:cNvSpPr>
              <p:nvPr/>
            </p:nvSpPr>
            <p:spPr bwMode="gray">
              <a:xfrm>
                <a:off x="3875" y="1321"/>
                <a:ext cx="25" cy="17"/>
              </a:xfrm>
              <a:custGeom>
                <a:avLst/>
                <a:gdLst>
                  <a:gd name="T0" fmla="*/ 2 w 25"/>
                  <a:gd name="T1" fmla="*/ 0 h 17"/>
                  <a:gd name="T2" fmla="*/ 0 w 25"/>
                  <a:gd name="T3" fmla="*/ 9 h 17"/>
                  <a:gd name="T4" fmla="*/ 0 w 25"/>
                  <a:gd name="T5" fmla="*/ 17 h 17"/>
                  <a:gd name="T6" fmla="*/ 12 w 25"/>
                  <a:gd name="T7" fmla="*/ 15 h 17"/>
                  <a:gd name="T8" fmla="*/ 25 w 25"/>
                  <a:gd name="T9" fmla="*/ 15 h 17"/>
                  <a:gd name="T10" fmla="*/ 25 w 25"/>
                  <a:gd name="T11" fmla="*/ 11 h 17"/>
                  <a:gd name="T12" fmla="*/ 25 w 25"/>
                  <a:gd name="T13" fmla="*/ 8 h 17"/>
                  <a:gd name="T14" fmla="*/ 15 w 25"/>
                  <a:gd name="T15" fmla="*/ 2 h 17"/>
                  <a:gd name="T16" fmla="*/ 2 w 2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7"/>
                  <a:gd name="T29" fmla="*/ 25 w 2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7">
                    <a:moveTo>
                      <a:pt x="2" y="0"/>
                    </a:moveTo>
                    <a:lnTo>
                      <a:pt x="0" y="9"/>
                    </a:lnTo>
                    <a:lnTo>
                      <a:pt x="0" y="17"/>
                    </a:lnTo>
                    <a:lnTo>
                      <a:pt x="12" y="15"/>
                    </a:lnTo>
                    <a:lnTo>
                      <a:pt x="25" y="15"/>
                    </a:lnTo>
                    <a:lnTo>
                      <a:pt x="25" y="11"/>
                    </a:lnTo>
                    <a:lnTo>
                      <a:pt x="25" y="8"/>
                    </a:lnTo>
                    <a:lnTo>
                      <a:pt x="15" y="2"/>
                    </a:lnTo>
                    <a:lnTo>
                      <a:pt x="2" y="0"/>
                    </a:lnTo>
                    <a:close/>
                  </a:path>
                </a:pathLst>
              </a:custGeom>
              <a:solidFill>
                <a:srgbClr val="C0C0C0"/>
              </a:solidFill>
              <a:ln w="4826">
                <a:solidFill>
                  <a:srgbClr val="B9B9B9"/>
                </a:solidFill>
                <a:round/>
                <a:headEnd/>
                <a:tailEnd/>
              </a:ln>
            </p:spPr>
            <p:txBody>
              <a:bodyPr/>
              <a:lstStyle/>
              <a:p>
                <a:endParaRPr lang="nb-NO"/>
              </a:p>
            </p:txBody>
          </p:sp>
          <p:sp>
            <p:nvSpPr>
              <p:cNvPr id="9392" name="Freeform 1105"/>
              <p:cNvSpPr>
                <a:spLocks/>
              </p:cNvSpPr>
              <p:nvPr/>
            </p:nvSpPr>
            <p:spPr bwMode="gray">
              <a:xfrm>
                <a:off x="3368" y="1319"/>
                <a:ext cx="8" cy="8"/>
              </a:xfrm>
              <a:custGeom>
                <a:avLst/>
                <a:gdLst>
                  <a:gd name="T0" fmla="*/ 2 w 8"/>
                  <a:gd name="T1" fmla="*/ 0 h 8"/>
                  <a:gd name="T2" fmla="*/ 0 w 8"/>
                  <a:gd name="T3" fmla="*/ 2 h 8"/>
                  <a:gd name="T4" fmla="*/ 0 w 8"/>
                  <a:gd name="T5" fmla="*/ 6 h 8"/>
                  <a:gd name="T6" fmla="*/ 4 w 8"/>
                  <a:gd name="T7" fmla="*/ 6 h 8"/>
                  <a:gd name="T8" fmla="*/ 8 w 8"/>
                  <a:gd name="T9" fmla="*/ 8 h 8"/>
                  <a:gd name="T10" fmla="*/ 6 w 8"/>
                  <a:gd name="T11" fmla="*/ 4 h 8"/>
                  <a:gd name="T12" fmla="*/ 6 w 8"/>
                  <a:gd name="T13" fmla="*/ 2 h 8"/>
                  <a:gd name="T14" fmla="*/ 4 w 8"/>
                  <a:gd name="T15" fmla="*/ 0 h 8"/>
                  <a:gd name="T16" fmla="*/ 2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2" y="0"/>
                    </a:moveTo>
                    <a:lnTo>
                      <a:pt x="0" y="2"/>
                    </a:lnTo>
                    <a:lnTo>
                      <a:pt x="0" y="6"/>
                    </a:lnTo>
                    <a:lnTo>
                      <a:pt x="4" y="6"/>
                    </a:lnTo>
                    <a:lnTo>
                      <a:pt x="8" y="8"/>
                    </a:lnTo>
                    <a:lnTo>
                      <a:pt x="6" y="4"/>
                    </a:lnTo>
                    <a:lnTo>
                      <a:pt x="6" y="2"/>
                    </a:lnTo>
                    <a:lnTo>
                      <a:pt x="4" y="0"/>
                    </a:lnTo>
                    <a:lnTo>
                      <a:pt x="2" y="0"/>
                    </a:lnTo>
                    <a:close/>
                  </a:path>
                </a:pathLst>
              </a:custGeom>
              <a:solidFill>
                <a:srgbClr val="C0C0C0"/>
              </a:solidFill>
              <a:ln w="4826">
                <a:solidFill>
                  <a:srgbClr val="B9B9B9"/>
                </a:solidFill>
                <a:round/>
                <a:headEnd/>
                <a:tailEnd/>
              </a:ln>
            </p:spPr>
            <p:txBody>
              <a:bodyPr/>
              <a:lstStyle/>
              <a:p>
                <a:endParaRPr lang="nb-NO"/>
              </a:p>
            </p:txBody>
          </p:sp>
          <p:sp>
            <p:nvSpPr>
              <p:cNvPr id="9393" name="Freeform 1106"/>
              <p:cNvSpPr>
                <a:spLocks/>
              </p:cNvSpPr>
              <p:nvPr/>
            </p:nvSpPr>
            <p:spPr bwMode="gray">
              <a:xfrm>
                <a:off x="3466" y="1317"/>
                <a:ext cx="10" cy="12"/>
              </a:xfrm>
              <a:custGeom>
                <a:avLst/>
                <a:gdLst>
                  <a:gd name="T0" fmla="*/ 4 w 10"/>
                  <a:gd name="T1" fmla="*/ 0 h 12"/>
                  <a:gd name="T2" fmla="*/ 0 w 10"/>
                  <a:gd name="T3" fmla="*/ 4 h 12"/>
                  <a:gd name="T4" fmla="*/ 0 w 10"/>
                  <a:gd name="T5" fmla="*/ 6 h 12"/>
                  <a:gd name="T6" fmla="*/ 2 w 10"/>
                  <a:gd name="T7" fmla="*/ 8 h 12"/>
                  <a:gd name="T8" fmla="*/ 8 w 10"/>
                  <a:gd name="T9" fmla="*/ 12 h 12"/>
                  <a:gd name="T10" fmla="*/ 10 w 10"/>
                  <a:gd name="T11" fmla="*/ 2 h 12"/>
                  <a:gd name="T12" fmla="*/ 4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0"/>
                    </a:moveTo>
                    <a:lnTo>
                      <a:pt x="0" y="4"/>
                    </a:lnTo>
                    <a:lnTo>
                      <a:pt x="0" y="6"/>
                    </a:lnTo>
                    <a:lnTo>
                      <a:pt x="2" y="8"/>
                    </a:lnTo>
                    <a:lnTo>
                      <a:pt x="8" y="12"/>
                    </a:lnTo>
                    <a:lnTo>
                      <a:pt x="10" y="2"/>
                    </a:lnTo>
                    <a:lnTo>
                      <a:pt x="4" y="0"/>
                    </a:lnTo>
                    <a:close/>
                  </a:path>
                </a:pathLst>
              </a:custGeom>
              <a:solidFill>
                <a:srgbClr val="C0C0C0"/>
              </a:solidFill>
              <a:ln w="4826">
                <a:solidFill>
                  <a:srgbClr val="B9B9B9"/>
                </a:solidFill>
                <a:round/>
                <a:headEnd/>
                <a:tailEnd/>
              </a:ln>
            </p:spPr>
            <p:txBody>
              <a:bodyPr/>
              <a:lstStyle/>
              <a:p>
                <a:endParaRPr lang="nb-NO"/>
              </a:p>
            </p:txBody>
          </p:sp>
          <p:sp>
            <p:nvSpPr>
              <p:cNvPr id="9394" name="Freeform 1107"/>
              <p:cNvSpPr>
                <a:spLocks/>
              </p:cNvSpPr>
              <p:nvPr/>
            </p:nvSpPr>
            <p:spPr bwMode="gray">
              <a:xfrm>
                <a:off x="3353" y="1315"/>
                <a:ext cx="10" cy="6"/>
              </a:xfrm>
              <a:custGeom>
                <a:avLst/>
                <a:gdLst>
                  <a:gd name="T0" fmla="*/ 4 w 10"/>
                  <a:gd name="T1" fmla="*/ 0 h 6"/>
                  <a:gd name="T2" fmla="*/ 4 w 10"/>
                  <a:gd name="T3" fmla="*/ 2 h 6"/>
                  <a:gd name="T4" fmla="*/ 0 w 10"/>
                  <a:gd name="T5" fmla="*/ 2 h 6"/>
                  <a:gd name="T6" fmla="*/ 2 w 10"/>
                  <a:gd name="T7" fmla="*/ 4 h 6"/>
                  <a:gd name="T8" fmla="*/ 2 w 10"/>
                  <a:gd name="T9" fmla="*/ 6 h 6"/>
                  <a:gd name="T10" fmla="*/ 6 w 10"/>
                  <a:gd name="T11" fmla="*/ 6 h 6"/>
                  <a:gd name="T12" fmla="*/ 10 w 10"/>
                  <a:gd name="T13" fmla="*/ 6 h 6"/>
                  <a:gd name="T14" fmla="*/ 8 w 10"/>
                  <a:gd name="T15" fmla="*/ 2 h 6"/>
                  <a:gd name="T16" fmla="*/ 6 w 10"/>
                  <a:gd name="T17" fmla="*/ 0 h 6"/>
                  <a:gd name="T18" fmla="*/ 4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0"/>
                    </a:moveTo>
                    <a:lnTo>
                      <a:pt x="4" y="2"/>
                    </a:lnTo>
                    <a:lnTo>
                      <a:pt x="0" y="2"/>
                    </a:lnTo>
                    <a:lnTo>
                      <a:pt x="2" y="4"/>
                    </a:lnTo>
                    <a:lnTo>
                      <a:pt x="2" y="6"/>
                    </a:lnTo>
                    <a:lnTo>
                      <a:pt x="6" y="6"/>
                    </a:lnTo>
                    <a:lnTo>
                      <a:pt x="10" y="6"/>
                    </a:lnTo>
                    <a:lnTo>
                      <a:pt x="8" y="2"/>
                    </a:lnTo>
                    <a:lnTo>
                      <a:pt x="6" y="0"/>
                    </a:lnTo>
                    <a:lnTo>
                      <a:pt x="4" y="0"/>
                    </a:lnTo>
                    <a:close/>
                  </a:path>
                </a:pathLst>
              </a:custGeom>
              <a:solidFill>
                <a:srgbClr val="C0C0C0"/>
              </a:solidFill>
              <a:ln w="4826">
                <a:solidFill>
                  <a:srgbClr val="B9B9B9"/>
                </a:solidFill>
                <a:round/>
                <a:headEnd/>
                <a:tailEnd/>
              </a:ln>
            </p:spPr>
            <p:txBody>
              <a:bodyPr/>
              <a:lstStyle/>
              <a:p>
                <a:endParaRPr lang="nb-NO"/>
              </a:p>
            </p:txBody>
          </p:sp>
          <p:sp>
            <p:nvSpPr>
              <p:cNvPr id="9395" name="Freeform 1108"/>
              <p:cNvSpPr>
                <a:spLocks/>
              </p:cNvSpPr>
              <p:nvPr/>
            </p:nvSpPr>
            <p:spPr bwMode="gray">
              <a:xfrm>
                <a:off x="3416" y="1309"/>
                <a:ext cx="4" cy="4"/>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396" name="Freeform 1109"/>
              <p:cNvSpPr>
                <a:spLocks/>
              </p:cNvSpPr>
              <p:nvPr/>
            </p:nvSpPr>
            <p:spPr bwMode="gray">
              <a:xfrm>
                <a:off x="3434" y="1307"/>
                <a:ext cx="13" cy="12"/>
              </a:xfrm>
              <a:custGeom>
                <a:avLst/>
                <a:gdLst>
                  <a:gd name="T0" fmla="*/ 7 w 13"/>
                  <a:gd name="T1" fmla="*/ 0 h 12"/>
                  <a:gd name="T2" fmla="*/ 3 w 13"/>
                  <a:gd name="T3" fmla="*/ 0 h 12"/>
                  <a:gd name="T4" fmla="*/ 2 w 13"/>
                  <a:gd name="T5" fmla="*/ 2 h 12"/>
                  <a:gd name="T6" fmla="*/ 0 w 13"/>
                  <a:gd name="T7" fmla="*/ 6 h 12"/>
                  <a:gd name="T8" fmla="*/ 0 w 13"/>
                  <a:gd name="T9" fmla="*/ 8 h 12"/>
                  <a:gd name="T10" fmla="*/ 2 w 13"/>
                  <a:gd name="T11" fmla="*/ 10 h 12"/>
                  <a:gd name="T12" fmla="*/ 3 w 13"/>
                  <a:gd name="T13" fmla="*/ 10 h 12"/>
                  <a:gd name="T14" fmla="*/ 7 w 13"/>
                  <a:gd name="T15" fmla="*/ 12 h 12"/>
                  <a:gd name="T16" fmla="*/ 11 w 13"/>
                  <a:gd name="T17" fmla="*/ 12 h 12"/>
                  <a:gd name="T18" fmla="*/ 13 w 13"/>
                  <a:gd name="T19" fmla="*/ 8 h 12"/>
                  <a:gd name="T20" fmla="*/ 11 w 13"/>
                  <a:gd name="T21" fmla="*/ 6 h 12"/>
                  <a:gd name="T22" fmla="*/ 13 w 13"/>
                  <a:gd name="T23" fmla="*/ 6 h 12"/>
                  <a:gd name="T24" fmla="*/ 13 w 13"/>
                  <a:gd name="T25" fmla="*/ 4 h 12"/>
                  <a:gd name="T26" fmla="*/ 13 w 13"/>
                  <a:gd name="T27" fmla="*/ 2 h 12"/>
                  <a:gd name="T28" fmla="*/ 11 w 13"/>
                  <a:gd name="T29" fmla="*/ 0 h 12"/>
                  <a:gd name="T30" fmla="*/ 7 w 13"/>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7" y="0"/>
                    </a:moveTo>
                    <a:lnTo>
                      <a:pt x="3" y="0"/>
                    </a:lnTo>
                    <a:lnTo>
                      <a:pt x="2" y="2"/>
                    </a:lnTo>
                    <a:lnTo>
                      <a:pt x="0" y="6"/>
                    </a:lnTo>
                    <a:lnTo>
                      <a:pt x="0" y="8"/>
                    </a:lnTo>
                    <a:lnTo>
                      <a:pt x="2" y="10"/>
                    </a:lnTo>
                    <a:lnTo>
                      <a:pt x="3" y="10"/>
                    </a:lnTo>
                    <a:lnTo>
                      <a:pt x="7" y="12"/>
                    </a:lnTo>
                    <a:lnTo>
                      <a:pt x="11" y="12"/>
                    </a:lnTo>
                    <a:lnTo>
                      <a:pt x="13" y="8"/>
                    </a:lnTo>
                    <a:lnTo>
                      <a:pt x="11" y="6"/>
                    </a:lnTo>
                    <a:lnTo>
                      <a:pt x="13" y="6"/>
                    </a:lnTo>
                    <a:lnTo>
                      <a:pt x="13" y="4"/>
                    </a:lnTo>
                    <a:lnTo>
                      <a:pt x="13" y="2"/>
                    </a:lnTo>
                    <a:lnTo>
                      <a:pt x="11" y="0"/>
                    </a:lnTo>
                    <a:lnTo>
                      <a:pt x="7" y="0"/>
                    </a:lnTo>
                    <a:close/>
                  </a:path>
                </a:pathLst>
              </a:custGeom>
              <a:solidFill>
                <a:srgbClr val="C0C0C0"/>
              </a:solidFill>
              <a:ln w="4826">
                <a:solidFill>
                  <a:srgbClr val="B9B9B9"/>
                </a:solidFill>
                <a:round/>
                <a:headEnd/>
                <a:tailEnd/>
              </a:ln>
            </p:spPr>
            <p:txBody>
              <a:bodyPr/>
              <a:lstStyle/>
              <a:p>
                <a:endParaRPr lang="nb-NO"/>
              </a:p>
            </p:txBody>
          </p:sp>
          <p:sp>
            <p:nvSpPr>
              <p:cNvPr id="9397" name="Freeform 1110"/>
              <p:cNvSpPr>
                <a:spLocks/>
              </p:cNvSpPr>
              <p:nvPr/>
            </p:nvSpPr>
            <p:spPr bwMode="gray">
              <a:xfrm>
                <a:off x="3384" y="1306"/>
                <a:ext cx="17" cy="9"/>
              </a:xfrm>
              <a:custGeom>
                <a:avLst/>
                <a:gdLst>
                  <a:gd name="T0" fmla="*/ 7 w 17"/>
                  <a:gd name="T1" fmla="*/ 0 h 9"/>
                  <a:gd name="T2" fmla="*/ 4 w 17"/>
                  <a:gd name="T3" fmla="*/ 1 h 9"/>
                  <a:gd name="T4" fmla="*/ 0 w 17"/>
                  <a:gd name="T5" fmla="*/ 3 h 9"/>
                  <a:gd name="T6" fmla="*/ 0 w 17"/>
                  <a:gd name="T7" fmla="*/ 5 h 9"/>
                  <a:gd name="T8" fmla="*/ 2 w 17"/>
                  <a:gd name="T9" fmla="*/ 5 h 9"/>
                  <a:gd name="T10" fmla="*/ 7 w 17"/>
                  <a:gd name="T11" fmla="*/ 7 h 9"/>
                  <a:gd name="T12" fmla="*/ 15 w 17"/>
                  <a:gd name="T13" fmla="*/ 9 h 9"/>
                  <a:gd name="T14" fmla="*/ 17 w 17"/>
                  <a:gd name="T15" fmla="*/ 3 h 9"/>
                  <a:gd name="T16" fmla="*/ 11 w 17"/>
                  <a:gd name="T17" fmla="*/ 1 h 9"/>
                  <a:gd name="T18" fmla="*/ 7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7" y="0"/>
                    </a:moveTo>
                    <a:lnTo>
                      <a:pt x="4" y="1"/>
                    </a:lnTo>
                    <a:lnTo>
                      <a:pt x="0" y="3"/>
                    </a:lnTo>
                    <a:lnTo>
                      <a:pt x="0" y="5"/>
                    </a:lnTo>
                    <a:lnTo>
                      <a:pt x="2" y="5"/>
                    </a:lnTo>
                    <a:lnTo>
                      <a:pt x="7" y="7"/>
                    </a:lnTo>
                    <a:lnTo>
                      <a:pt x="15" y="9"/>
                    </a:lnTo>
                    <a:lnTo>
                      <a:pt x="17" y="3"/>
                    </a:lnTo>
                    <a:lnTo>
                      <a:pt x="11" y="1"/>
                    </a:lnTo>
                    <a:lnTo>
                      <a:pt x="7" y="0"/>
                    </a:lnTo>
                    <a:close/>
                  </a:path>
                </a:pathLst>
              </a:custGeom>
              <a:solidFill>
                <a:srgbClr val="C0C0C0"/>
              </a:solidFill>
              <a:ln w="4826">
                <a:solidFill>
                  <a:srgbClr val="B9B9B9"/>
                </a:solidFill>
                <a:round/>
                <a:headEnd/>
                <a:tailEnd/>
              </a:ln>
            </p:spPr>
            <p:txBody>
              <a:bodyPr/>
              <a:lstStyle/>
              <a:p>
                <a:endParaRPr lang="nb-NO"/>
              </a:p>
            </p:txBody>
          </p:sp>
          <p:sp>
            <p:nvSpPr>
              <p:cNvPr id="9398" name="Freeform 1111"/>
              <p:cNvSpPr>
                <a:spLocks/>
              </p:cNvSpPr>
              <p:nvPr/>
            </p:nvSpPr>
            <p:spPr bwMode="gray">
              <a:xfrm>
                <a:off x="3451" y="1302"/>
                <a:ext cx="15" cy="13"/>
              </a:xfrm>
              <a:custGeom>
                <a:avLst/>
                <a:gdLst>
                  <a:gd name="T0" fmla="*/ 0 w 15"/>
                  <a:gd name="T1" fmla="*/ 0 h 13"/>
                  <a:gd name="T2" fmla="*/ 0 w 15"/>
                  <a:gd name="T3" fmla="*/ 5 h 13"/>
                  <a:gd name="T4" fmla="*/ 0 w 15"/>
                  <a:gd name="T5" fmla="*/ 13 h 13"/>
                  <a:gd name="T6" fmla="*/ 4 w 15"/>
                  <a:gd name="T7" fmla="*/ 13 h 13"/>
                  <a:gd name="T8" fmla="*/ 8 w 15"/>
                  <a:gd name="T9" fmla="*/ 13 h 13"/>
                  <a:gd name="T10" fmla="*/ 9 w 15"/>
                  <a:gd name="T11" fmla="*/ 11 h 13"/>
                  <a:gd name="T12" fmla="*/ 9 w 15"/>
                  <a:gd name="T13" fmla="*/ 7 h 13"/>
                  <a:gd name="T14" fmla="*/ 13 w 15"/>
                  <a:gd name="T15" fmla="*/ 5 h 13"/>
                  <a:gd name="T16" fmla="*/ 15 w 15"/>
                  <a:gd name="T17" fmla="*/ 5 h 13"/>
                  <a:gd name="T18" fmla="*/ 15 w 15"/>
                  <a:gd name="T19" fmla="*/ 4 h 13"/>
                  <a:gd name="T20" fmla="*/ 13 w 15"/>
                  <a:gd name="T21" fmla="*/ 4 h 13"/>
                  <a:gd name="T22" fmla="*/ 6 w 15"/>
                  <a:gd name="T23" fmla="*/ 2 h 13"/>
                  <a:gd name="T24" fmla="*/ 0 w 1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3"/>
                  <a:gd name="T41" fmla="*/ 15 w 1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3">
                    <a:moveTo>
                      <a:pt x="0" y="0"/>
                    </a:moveTo>
                    <a:lnTo>
                      <a:pt x="0" y="5"/>
                    </a:lnTo>
                    <a:lnTo>
                      <a:pt x="0" y="13"/>
                    </a:lnTo>
                    <a:lnTo>
                      <a:pt x="4" y="13"/>
                    </a:lnTo>
                    <a:lnTo>
                      <a:pt x="8" y="13"/>
                    </a:lnTo>
                    <a:lnTo>
                      <a:pt x="9" y="11"/>
                    </a:lnTo>
                    <a:lnTo>
                      <a:pt x="9" y="7"/>
                    </a:lnTo>
                    <a:lnTo>
                      <a:pt x="13" y="5"/>
                    </a:lnTo>
                    <a:lnTo>
                      <a:pt x="15" y="5"/>
                    </a:lnTo>
                    <a:lnTo>
                      <a:pt x="15" y="4"/>
                    </a:lnTo>
                    <a:lnTo>
                      <a:pt x="13" y="4"/>
                    </a:lnTo>
                    <a:lnTo>
                      <a:pt x="6" y="2"/>
                    </a:lnTo>
                    <a:lnTo>
                      <a:pt x="0" y="0"/>
                    </a:lnTo>
                    <a:close/>
                  </a:path>
                </a:pathLst>
              </a:custGeom>
              <a:solidFill>
                <a:srgbClr val="C0C0C0"/>
              </a:solidFill>
              <a:ln w="4826">
                <a:solidFill>
                  <a:srgbClr val="B9B9B9"/>
                </a:solidFill>
                <a:round/>
                <a:headEnd/>
                <a:tailEnd/>
              </a:ln>
            </p:spPr>
            <p:txBody>
              <a:bodyPr/>
              <a:lstStyle/>
              <a:p>
                <a:endParaRPr lang="nb-NO"/>
              </a:p>
            </p:txBody>
          </p:sp>
          <p:sp>
            <p:nvSpPr>
              <p:cNvPr id="9399" name="Freeform 1112"/>
              <p:cNvSpPr>
                <a:spLocks/>
              </p:cNvSpPr>
              <p:nvPr/>
            </p:nvSpPr>
            <p:spPr bwMode="gray">
              <a:xfrm>
                <a:off x="3403" y="1302"/>
                <a:ext cx="4" cy="4"/>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400" name="Freeform 1113"/>
              <p:cNvSpPr>
                <a:spLocks/>
              </p:cNvSpPr>
              <p:nvPr/>
            </p:nvSpPr>
            <p:spPr bwMode="gray">
              <a:xfrm>
                <a:off x="3259" y="1294"/>
                <a:ext cx="113" cy="27"/>
              </a:xfrm>
              <a:custGeom>
                <a:avLst/>
                <a:gdLst>
                  <a:gd name="T0" fmla="*/ 61 w 113"/>
                  <a:gd name="T1" fmla="*/ 0 h 27"/>
                  <a:gd name="T2" fmla="*/ 58 w 113"/>
                  <a:gd name="T3" fmla="*/ 4 h 27"/>
                  <a:gd name="T4" fmla="*/ 44 w 113"/>
                  <a:gd name="T5" fmla="*/ 4 h 27"/>
                  <a:gd name="T6" fmla="*/ 33 w 113"/>
                  <a:gd name="T7" fmla="*/ 2 h 27"/>
                  <a:gd name="T8" fmla="*/ 23 w 113"/>
                  <a:gd name="T9" fmla="*/ 6 h 27"/>
                  <a:gd name="T10" fmla="*/ 15 w 113"/>
                  <a:gd name="T11" fmla="*/ 10 h 27"/>
                  <a:gd name="T12" fmla="*/ 11 w 113"/>
                  <a:gd name="T13" fmla="*/ 8 h 27"/>
                  <a:gd name="T14" fmla="*/ 8 w 113"/>
                  <a:gd name="T15" fmla="*/ 8 h 27"/>
                  <a:gd name="T16" fmla="*/ 4 w 113"/>
                  <a:gd name="T17" fmla="*/ 12 h 27"/>
                  <a:gd name="T18" fmla="*/ 0 w 113"/>
                  <a:gd name="T19" fmla="*/ 17 h 27"/>
                  <a:gd name="T20" fmla="*/ 6 w 113"/>
                  <a:gd name="T21" fmla="*/ 17 h 27"/>
                  <a:gd name="T22" fmla="*/ 13 w 113"/>
                  <a:gd name="T23" fmla="*/ 17 h 27"/>
                  <a:gd name="T24" fmla="*/ 13 w 113"/>
                  <a:gd name="T25" fmla="*/ 19 h 27"/>
                  <a:gd name="T26" fmla="*/ 23 w 113"/>
                  <a:gd name="T27" fmla="*/ 17 h 27"/>
                  <a:gd name="T28" fmla="*/ 33 w 113"/>
                  <a:gd name="T29" fmla="*/ 15 h 27"/>
                  <a:gd name="T30" fmla="*/ 35 w 113"/>
                  <a:gd name="T31" fmla="*/ 19 h 27"/>
                  <a:gd name="T32" fmla="*/ 40 w 113"/>
                  <a:gd name="T33" fmla="*/ 17 h 27"/>
                  <a:gd name="T34" fmla="*/ 42 w 113"/>
                  <a:gd name="T35" fmla="*/ 15 h 27"/>
                  <a:gd name="T36" fmla="*/ 44 w 113"/>
                  <a:gd name="T37" fmla="*/ 12 h 27"/>
                  <a:gd name="T38" fmla="*/ 48 w 113"/>
                  <a:gd name="T39" fmla="*/ 10 h 27"/>
                  <a:gd name="T40" fmla="*/ 54 w 113"/>
                  <a:gd name="T41" fmla="*/ 12 h 27"/>
                  <a:gd name="T42" fmla="*/ 56 w 113"/>
                  <a:gd name="T43" fmla="*/ 13 h 27"/>
                  <a:gd name="T44" fmla="*/ 59 w 113"/>
                  <a:gd name="T45" fmla="*/ 13 h 27"/>
                  <a:gd name="T46" fmla="*/ 63 w 113"/>
                  <a:gd name="T47" fmla="*/ 15 h 27"/>
                  <a:gd name="T48" fmla="*/ 61 w 113"/>
                  <a:gd name="T49" fmla="*/ 17 h 27"/>
                  <a:gd name="T50" fmla="*/ 59 w 113"/>
                  <a:gd name="T51" fmla="*/ 21 h 27"/>
                  <a:gd name="T52" fmla="*/ 63 w 113"/>
                  <a:gd name="T53" fmla="*/ 21 h 27"/>
                  <a:gd name="T54" fmla="*/ 67 w 113"/>
                  <a:gd name="T55" fmla="*/ 23 h 27"/>
                  <a:gd name="T56" fmla="*/ 69 w 113"/>
                  <a:gd name="T57" fmla="*/ 27 h 27"/>
                  <a:gd name="T58" fmla="*/ 77 w 113"/>
                  <a:gd name="T59" fmla="*/ 23 h 27"/>
                  <a:gd name="T60" fmla="*/ 86 w 113"/>
                  <a:gd name="T61" fmla="*/ 17 h 27"/>
                  <a:gd name="T62" fmla="*/ 90 w 113"/>
                  <a:gd name="T63" fmla="*/ 17 h 27"/>
                  <a:gd name="T64" fmla="*/ 98 w 113"/>
                  <a:gd name="T65" fmla="*/ 19 h 27"/>
                  <a:gd name="T66" fmla="*/ 98 w 113"/>
                  <a:gd name="T67" fmla="*/ 15 h 27"/>
                  <a:gd name="T68" fmla="*/ 106 w 113"/>
                  <a:gd name="T69" fmla="*/ 13 h 27"/>
                  <a:gd name="T70" fmla="*/ 113 w 113"/>
                  <a:gd name="T71" fmla="*/ 13 h 27"/>
                  <a:gd name="T72" fmla="*/ 113 w 113"/>
                  <a:gd name="T73" fmla="*/ 10 h 27"/>
                  <a:gd name="T74" fmla="*/ 113 w 113"/>
                  <a:gd name="T75" fmla="*/ 6 h 27"/>
                  <a:gd name="T76" fmla="*/ 107 w 113"/>
                  <a:gd name="T77" fmla="*/ 8 h 27"/>
                  <a:gd name="T78" fmla="*/ 106 w 113"/>
                  <a:gd name="T79" fmla="*/ 8 h 27"/>
                  <a:gd name="T80" fmla="*/ 106 w 113"/>
                  <a:gd name="T81" fmla="*/ 6 h 27"/>
                  <a:gd name="T82" fmla="*/ 107 w 113"/>
                  <a:gd name="T83" fmla="*/ 4 h 27"/>
                  <a:gd name="T84" fmla="*/ 98 w 113"/>
                  <a:gd name="T85" fmla="*/ 4 h 27"/>
                  <a:gd name="T86" fmla="*/ 94 w 113"/>
                  <a:gd name="T87" fmla="*/ 4 h 27"/>
                  <a:gd name="T88" fmla="*/ 96 w 113"/>
                  <a:gd name="T89" fmla="*/ 4 h 27"/>
                  <a:gd name="T90" fmla="*/ 96 w 113"/>
                  <a:gd name="T91" fmla="*/ 6 h 27"/>
                  <a:gd name="T92" fmla="*/ 96 w 113"/>
                  <a:gd name="T93" fmla="*/ 8 h 27"/>
                  <a:gd name="T94" fmla="*/ 94 w 113"/>
                  <a:gd name="T95" fmla="*/ 10 h 27"/>
                  <a:gd name="T96" fmla="*/ 84 w 113"/>
                  <a:gd name="T97" fmla="*/ 12 h 27"/>
                  <a:gd name="T98" fmla="*/ 77 w 113"/>
                  <a:gd name="T99" fmla="*/ 12 h 27"/>
                  <a:gd name="T100" fmla="*/ 67 w 113"/>
                  <a:gd name="T101" fmla="*/ 10 h 27"/>
                  <a:gd name="T102" fmla="*/ 58 w 113"/>
                  <a:gd name="T103" fmla="*/ 10 h 27"/>
                  <a:gd name="T104" fmla="*/ 77 w 113"/>
                  <a:gd name="T105" fmla="*/ 8 h 27"/>
                  <a:gd name="T106" fmla="*/ 84 w 113"/>
                  <a:gd name="T107" fmla="*/ 8 h 27"/>
                  <a:gd name="T108" fmla="*/ 81 w 113"/>
                  <a:gd name="T109" fmla="*/ 6 h 27"/>
                  <a:gd name="T110" fmla="*/ 77 w 113"/>
                  <a:gd name="T111" fmla="*/ 6 h 27"/>
                  <a:gd name="T112" fmla="*/ 69 w 113"/>
                  <a:gd name="T113" fmla="*/ 2 h 27"/>
                  <a:gd name="T114" fmla="*/ 61 w 113"/>
                  <a:gd name="T115" fmla="*/ 0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
                  <a:gd name="T175" fmla="*/ 0 h 27"/>
                  <a:gd name="T176" fmla="*/ 113 w 113"/>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 h="27">
                    <a:moveTo>
                      <a:pt x="61" y="0"/>
                    </a:moveTo>
                    <a:lnTo>
                      <a:pt x="58" y="4"/>
                    </a:lnTo>
                    <a:lnTo>
                      <a:pt x="44" y="4"/>
                    </a:lnTo>
                    <a:lnTo>
                      <a:pt x="33" y="2"/>
                    </a:lnTo>
                    <a:lnTo>
                      <a:pt x="23" y="6"/>
                    </a:lnTo>
                    <a:lnTo>
                      <a:pt x="15" y="10"/>
                    </a:lnTo>
                    <a:lnTo>
                      <a:pt x="11" y="8"/>
                    </a:lnTo>
                    <a:lnTo>
                      <a:pt x="8" y="8"/>
                    </a:lnTo>
                    <a:lnTo>
                      <a:pt x="4" y="12"/>
                    </a:lnTo>
                    <a:lnTo>
                      <a:pt x="0" y="17"/>
                    </a:lnTo>
                    <a:lnTo>
                      <a:pt x="6" y="17"/>
                    </a:lnTo>
                    <a:lnTo>
                      <a:pt x="13" y="17"/>
                    </a:lnTo>
                    <a:lnTo>
                      <a:pt x="13" y="19"/>
                    </a:lnTo>
                    <a:lnTo>
                      <a:pt x="23" y="17"/>
                    </a:lnTo>
                    <a:lnTo>
                      <a:pt x="33" y="15"/>
                    </a:lnTo>
                    <a:lnTo>
                      <a:pt x="35" y="19"/>
                    </a:lnTo>
                    <a:lnTo>
                      <a:pt x="40" y="17"/>
                    </a:lnTo>
                    <a:lnTo>
                      <a:pt x="42" y="15"/>
                    </a:lnTo>
                    <a:lnTo>
                      <a:pt x="44" y="12"/>
                    </a:lnTo>
                    <a:lnTo>
                      <a:pt x="48" y="10"/>
                    </a:lnTo>
                    <a:lnTo>
                      <a:pt x="54" y="12"/>
                    </a:lnTo>
                    <a:lnTo>
                      <a:pt x="56" y="13"/>
                    </a:lnTo>
                    <a:lnTo>
                      <a:pt x="59" y="13"/>
                    </a:lnTo>
                    <a:lnTo>
                      <a:pt x="63" y="15"/>
                    </a:lnTo>
                    <a:lnTo>
                      <a:pt x="61" y="17"/>
                    </a:lnTo>
                    <a:lnTo>
                      <a:pt x="59" y="21"/>
                    </a:lnTo>
                    <a:lnTo>
                      <a:pt x="63" y="21"/>
                    </a:lnTo>
                    <a:lnTo>
                      <a:pt x="67" y="23"/>
                    </a:lnTo>
                    <a:lnTo>
                      <a:pt x="69" y="27"/>
                    </a:lnTo>
                    <a:lnTo>
                      <a:pt x="77" y="23"/>
                    </a:lnTo>
                    <a:lnTo>
                      <a:pt x="86" y="17"/>
                    </a:lnTo>
                    <a:lnTo>
                      <a:pt x="90" y="17"/>
                    </a:lnTo>
                    <a:lnTo>
                      <a:pt x="98" y="19"/>
                    </a:lnTo>
                    <a:lnTo>
                      <a:pt x="98" y="15"/>
                    </a:lnTo>
                    <a:lnTo>
                      <a:pt x="106" y="13"/>
                    </a:lnTo>
                    <a:lnTo>
                      <a:pt x="113" y="13"/>
                    </a:lnTo>
                    <a:lnTo>
                      <a:pt x="113" y="10"/>
                    </a:lnTo>
                    <a:lnTo>
                      <a:pt x="113" y="6"/>
                    </a:lnTo>
                    <a:lnTo>
                      <a:pt x="107" y="8"/>
                    </a:lnTo>
                    <a:lnTo>
                      <a:pt x="106" y="8"/>
                    </a:lnTo>
                    <a:lnTo>
                      <a:pt x="106" y="6"/>
                    </a:lnTo>
                    <a:lnTo>
                      <a:pt x="107" y="4"/>
                    </a:lnTo>
                    <a:lnTo>
                      <a:pt x="98" y="4"/>
                    </a:lnTo>
                    <a:lnTo>
                      <a:pt x="94" y="4"/>
                    </a:lnTo>
                    <a:lnTo>
                      <a:pt x="96" y="4"/>
                    </a:lnTo>
                    <a:lnTo>
                      <a:pt x="96" y="6"/>
                    </a:lnTo>
                    <a:lnTo>
                      <a:pt x="96" y="8"/>
                    </a:lnTo>
                    <a:lnTo>
                      <a:pt x="94" y="10"/>
                    </a:lnTo>
                    <a:lnTo>
                      <a:pt x="84" y="12"/>
                    </a:lnTo>
                    <a:lnTo>
                      <a:pt x="77" y="12"/>
                    </a:lnTo>
                    <a:lnTo>
                      <a:pt x="67" y="10"/>
                    </a:lnTo>
                    <a:lnTo>
                      <a:pt x="58" y="10"/>
                    </a:lnTo>
                    <a:lnTo>
                      <a:pt x="77" y="8"/>
                    </a:lnTo>
                    <a:lnTo>
                      <a:pt x="84" y="8"/>
                    </a:lnTo>
                    <a:lnTo>
                      <a:pt x="81" y="6"/>
                    </a:lnTo>
                    <a:lnTo>
                      <a:pt x="77" y="6"/>
                    </a:lnTo>
                    <a:lnTo>
                      <a:pt x="69" y="2"/>
                    </a:lnTo>
                    <a:lnTo>
                      <a:pt x="61" y="0"/>
                    </a:lnTo>
                    <a:close/>
                  </a:path>
                </a:pathLst>
              </a:custGeom>
              <a:solidFill>
                <a:srgbClr val="C0C0C0"/>
              </a:solidFill>
              <a:ln w="4826">
                <a:solidFill>
                  <a:srgbClr val="B9B9B9"/>
                </a:solidFill>
                <a:round/>
                <a:headEnd/>
                <a:tailEnd/>
              </a:ln>
            </p:spPr>
            <p:txBody>
              <a:bodyPr/>
              <a:lstStyle/>
              <a:p>
                <a:endParaRPr lang="nb-NO"/>
              </a:p>
            </p:txBody>
          </p:sp>
          <p:sp>
            <p:nvSpPr>
              <p:cNvPr id="9401" name="Freeform 1114"/>
              <p:cNvSpPr>
                <a:spLocks/>
              </p:cNvSpPr>
              <p:nvPr/>
            </p:nvSpPr>
            <p:spPr bwMode="gray">
              <a:xfrm>
                <a:off x="3476" y="1292"/>
                <a:ext cx="27" cy="21"/>
              </a:xfrm>
              <a:custGeom>
                <a:avLst/>
                <a:gdLst>
                  <a:gd name="T0" fmla="*/ 9 w 27"/>
                  <a:gd name="T1" fmla="*/ 0 h 21"/>
                  <a:gd name="T2" fmla="*/ 4 w 27"/>
                  <a:gd name="T3" fmla="*/ 4 h 21"/>
                  <a:gd name="T4" fmla="*/ 2 w 27"/>
                  <a:gd name="T5" fmla="*/ 8 h 21"/>
                  <a:gd name="T6" fmla="*/ 0 w 27"/>
                  <a:gd name="T7" fmla="*/ 12 h 21"/>
                  <a:gd name="T8" fmla="*/ 0 w 27"/>
                  <a:gd name="T9" fmla="*/ 15 h 21"/>
                  <a:gd name="T10" fmla="*/ 2 w 27"/>
                  <a:gd name="T11" fmla="*/ 17 h 21"/>
                  <a:gd name="T12" fmla="*/ 4 w 27"/>
                  <a:gd name="T13" fmla="*/ 19 h 21"/>
                  <a:gd name="T14" fmla="*/ 8 w 27"/>
                  <a:gd name="T15" fmla="*/ 21 h 21"/>
                  <a:gd name="T16" fmla="*/ 13 w 27"/>
                  <a:gd name="T17" fmla="*/ 21 h 21"/>
                  <a:gd name="T18" fmla="*/ 11 w 27"/>
                  <a:gd name="T19" fmla="*/ 17 h 21"/>
                  <a:gd name="T20" fmla="*/ 11 w 27"/>
                  <a:gd name="T21" fmla="*/ 14 h 21"/>
                  <a:gd name="T22" fmla="*/ 17 w 27"/>
                  <a:gd name="T23" fmla="*/ 14 h 21"/>
                  <a:gd name="T24" fmla="*/ 27 w 27"/>
                  <a:gd name="T25" fmla="*/ 14 h 21"/>
                  <a:gd name="T26" fmla="*/ 23 w 27"/>
                  <a:gd name="T27" fmla="*/ 6 h 21"/>
                  <a:gd name="T28" fmla="*/ 21 w 27"/>
                  <a:gd name="T29" fmla="*/ 4 h 21"/>
                  <a:gd name="T30" fmla="*/ 17 w 27"/>
                  <a:gd name="T31" fmla="*/ 4 h 21"/>
                  <a:gd name="T32" fmla="*/ 17 w 27"/>
                  <a:gd name="T33" fmla="*/ 0 h 21"/>
                  <a:gd name="T34" fmla="*/ 13 w 27"/>
                  <a:gd name="T35" fmla="*/ 0 h 21"/>
                  <a:gd name="T36" fmla="*/ 9 w 27"/>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1"/>
                  <a:gd name="T59" fmla="*/ 27 w 27"/>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1">
                    <a:moveTo>
                      <a:pt x="9" y="0"/>
                    </a:moveTo>
                    <a:lnTo>
                      <a:pt x="4" y="4"/>
                    </a:lnTo>
                    <a:lnTo>
                      <a:pt x="2" y="8"/>
                    </a:lnTo>
                    <a:lnTo>
                      <a:pt x="0" y="12"/>
                    </a:lnTo>
                    <a:lnTo>
                      <a:pt x="0" y="15"/>
                    </a:lnTo>
                    <a:lnTo>
                      <a:pt x="2" y="17"/>
                    </a:lnTo>
                    <a:lnTo>
                      <a:pt x="4" y="19"/>
                    </a:lnTo>
                    <a:lnTo>
                      <a:pt x="8" y="21"/>
                    </a:lnTo>
                    <a:lnTo>
                      <a:pt x="13" y="21"/>
                    </a:lnTo>
                    <a:lnTo>
                      <a:pt x="11" y="17"/>
                    </a:lnTo>
                    <a:lnTo>
                      <a:pt x="11" y="14"/>
                    </a:lnTo>
                    <a:lnTo>
                      <a:pt x="17" y="14"/>
                    </a:lnTo>
                    <a:lnTo>
                      <a:pt x="27" y="14"/>
                    </a:lnTo>
                    <a:lnTo>
                      <a:pt x="23" y="6"/>
                    </a:lnTo>
                    <a:lnTo>
                      <a:pt x="21" y="4"/>
                    </a:lnTo>
                    <a:lnTo>
                      <a:pt x="17" y="4"/>
                    </a:lnTo>
                    <a:lnTo>
                      <a:pt x="17" y="0"/>
                    </a:lnTo>
                    <a:lnTo>
                      <a:pt x="13" y="0"/>
                    </a:lnTo>
                    <a:lnTo>
                      <a:pt x="9" y="0"/>
                    </a:lnTo>
                    <a:close/>
                  </a:path>
                </a:pathLst>
              </a:custGeom>
              <a:solidFill>
                <a:srgbClr val="C0C0C0"/>
              </a:solidFill>
              <a:ln w="4826">
                <a:solidFill>
                  <a:srgbClr val="B9B9B9"/>
                </a:solidFill>
                <a:round/>
                <a:headEnd/>
                <a:tailEnd/>
              </a:ln>
            </p:spPr>
            <p:txBody>
              <a:bodyPr/>
              <a:lstStyle/>
              <a:p>
                <a:endParaRPr lang="nb-NO"/>
              </a:p>
            </p:txBody>
          </p:sp>
          <p:sp>
            <p:nvSpPr>
              <p:cNvPr id="9402" name="Freeform 1115"/>
              <p:cNvSpPr>
                <a:spLocks/>
              </p:cNvSpPr>
              <p:nvPr/>
            </p:nvSpPr>
            <p:spPr bwMode="gray">
              <a:xfrm>
                <a:off x="3888" y="1288"/>
                <a:ext cx="89" cy="60"/>
              </a:xfrm>
              <a:custGeom>
                <a:avLst/>
                <a:gdLst>
                  <a:gd name="T0" fmla="*/ 39 w 89"/>
                  <a:gd name="T1" fmla="*/ 0 h 60"/>
                  <a:gd name="T2" fmla="*/ 35 w 89"/>
                  <a:gd name="T3" fmla="*/ 6 h 60"/>
                  <a:gd name="T4" fmla="*/ 29 w 89"/>
                  <a:gd name="T5" fmla="*/ 10 h 60"/>
                  <a:gd name="T6" fmla="*/ 25 w 89"/>
                  <a:gd name="T7" fmla="*/ 10 h 60"/>
                  <a:gd name="T8" fmla="*/ 22 w 89"/>
                  <a:gd name="T9" fmla="*/ 10 h 60"/>
                  <a:gd name="T10" fmla="*/ 20 w 89"/>
                  <a:gd name="T11" fmla="*/ 16 h 60"/>
                  <a:gd name="T12" fmla="*/ 18 w 89"/>
                  <a:gd name="T13" fmla="*/ 23 h 60"/>
                  <a:gd name="T14" fmla="*/ 12 w 89"/>
                  <a:gd name="T15" fmla="*/ 23 h 60"/>
                  <a:gd name="T16" fmla="*/ 6 w 89"/>
                  <a:gd name="T17" fmla="*/ 23 h 60"/>
                  <a:gd name="T18" fmla="*/ 4 w 89"/>
                  <a:gd name="T19" fmla="*/ 25 h 60"/>
                  <a:gd name="T20" fmla="*/ 0 w 89"/>
                  <a:gd name="T21" fmla="*/ 29 h 60"/>
                  <a:gd name="T22" fmla="*/ 6 w 89"/>
                  <a:gd name="T23" fmla="*/ 29 h 60"/>
                  <a:gd name="T24" fmla="*/ 12 w 89"/>
                  <a:gd name="T25" fmla="*/ 29 h 60"/>
                  <a:gd name="T26" fmla="*/ 14 w 89"/>
                  <a:gd name="T27" fmla="*/ 33 h 60"/>
                  <a:gd name="T28" fmla="*/ 22 w 89"/>
                  <a:gd name="T29" fmla="*/ 35 h 60"/>
                  <a:gd name="T30" fmla="*/ 29 w 89"/>
                  <a:gd name="T31" fmla="*/ 33 h 60"/>
                  <a:gd name="T32" fmla="*/ 37 w 89"/>
                  <a:gd name="T33" fmla="*/ 33 h 60"/>
                  <a:gd name="T34" fmla="*/ 45 w 89"/>
                  <a:gd name="T35" fmla="*/ 31 h 60"/>
                  <a:gd name="T36" fmla="*/ 45 w 89"/>
                  <a:gd name="T37" fmla="*/ 35 h 60"/>
                  <a:gd name="T38" fmla="*/ 37 w 89"/>
                  <a:gd name="T39" fmla="*/ 35 h 60"/>
                  <a:gd name="T40" fmla="*/ 29 w 89"/>
                  <a:gd name="T41" fmla="*/ 39 h 60"/>
                  <a:gd name="T42" fmla="*/ 27 w 89"/>
                  <a:gd name="T43" fmla="*/ 41 h 60"/>
                  <a:gd name="T44" fmla="*/ 27 w 89"/>
                  <a:gd name="T45" fmla="*/ 44 h 60"/>
                  <a:gd name="T46" fmla="*/ 16 w 89"/>
                  <a:gd name="T47" fmla="*/ 48 h 60"/>
                  <a:gd name="T48" fmla="*/ 16 w 89"/>
                  <a:gd name="T49" fmla="*/ 52 h 60"/>
                  <a:gd name="T50" fmla="*/ 27 w 89"/>
                  <a:gd name="T51" fmla="*/ 54 h 60"/>
                  <a:gd name="T52" fmla="*/ 37 w 89"/>
                  <a:gd name="T53" fmla="*/ 54 h 60"/>
                  <a:gd name="T54" fmla="*/ 39 w 89"/>
                  <a:gd name="T55" fmla="*/ 58 h 60"/>
                  <a:gd name="T56" fmla="*/ 52 w 89"/>
                  <a:gd name="T57" fmla="*/ 60 h 60"/>
                  <a:gd name="T58" fmla="*/ 64 w 89"/>
                  <a:gd name="T59" fmla="*/ 60 h 60"/>
                  <a:gd name="T60" fmla="*/ 73 w 89"/>
                  <a:gd name="T61" fmla="*/ 56 h 60"/>
                  <a:gd name="T62" fmla="*/ 77 w 89"/>
                  <a:gd name="T63" fmla="*/ 56 h 60"/>
                  <a:gd name="T64" fmla="*/ 81 w 89"/>
                  <a:gd name="T65" fmla="*/ 56 h 60"/>
                  <a:gd name="T66" fmla="*/ 83 w 89"/>
                  <a:gd name="T67" fmla="*/ 52 h 60"/>
                  <a:gd name="T68" fmla="*/ 83 w 89"/>
                  <a:gd name="T69" fmla="*/ 50 h 60"/>
                  <a:gd name="T70" fmla="*/ 85 w 89"/>
                  <a:gd name="T71" fmla="*/ 48 h 60"/>
                  <a:gd name="T72" fmla="*/ 89 w 89"/>
                  <a:gd name="T73" fmla="*/ 46 h 60"/>
                  <a:gd name="T74" fmla="*/ 87 w 89"/>
                  <a:gd name="T75" fmla="*/ 42 h 60"/>
                  <a:gd name="T76" fmla="*/ 87 w 89"/>
                  <a:gd name="T77" fmla="*/ 39 h 60"/>
                  <a:gd name="T78" fmla="*/ 83 w 89"/>
                  <a:gd name="T79" fmla="*/ 37 h 60"/>
                  <a:gd name="T80" fmla="*/ 81 w 89"/>
                  <a:gd name="T81" fmla="*/ 35 h 60"/>
                  <a:gd name="T82" fmla="*/ 79 w 89"/>
                  <a:gd name="T83" fmla="*/ 39 h 60"/>
                  <a:gd name="T84" fmla="*/ 77 w 89"/>
                  <a:gd name="T85" fmla="*/ 42 h 60"/>
                  <a:gd name="T86" fmla="*/ 73 w 89"/>
                  <a:gd name="T87" fmla="*/ 42 h 60"/>
                  <a:gd name="T88" fmla="*/ 71 w 89"/>
                  <a:gd name="T89" fmla="*/ 42 h 60"/>
                  <a:gd name="T90" fmla="*/ 71 w 89"/>
                  <a:gd name="T91" fmla="*/ 39 h 60"/>
                  <a:gd name="T92" fmla="*/ 73 w 89"/>
                  <a:gd name="T93" fmla="*/ 33 h 60"/>
                  <a:gd name="T94" fmla="*/ 70 w 89"/>
                  <a:gd name="T95" fmla="*/ 31 h 60"/>
                  <a:gd name="T96" fmla="*/ 68 w 89"/>
                  <a:gd name="T97" fmla="*/ 29 h 60"/>
                  <a:gd name="T98" fmla="*/ 68 w 89"/>
                  <a:gd name="T99" fmla="*/ 33 h 60"/>
                  <a:gd name="T100" fmla="*/ 62 w 89"/>
                  <a:gd name="T101" fmla="*/ 33 h 60"/>
                  <a:gd name="T102" fmla="*/ 54 w 89"/>
                  <a:gd name="T103" fmla="*/ 35 h 60"/>
                  <a:gd name="T104" fmla="*/ 58 w 89"/>
                  <a:gd name="T105" fmla="*/ 33 h 60"/>
                  <a:gd name="T106" fmla="*/ 64 w 89"/>
                  <a:gd name="T107" fmla="*/ 31 h 60"/>
                  <a:gd name="T108" fmla="*/ 64 w 89"/>
                  <a:gd name="T109" fmla="*/ 25 h 60"/>
                  <a:gd name="T110" fmla="*/ 64 w 89"/>
                  <a:gd name="T111" fmla="*/ 21 h 60"/>
                  <a:gd name="T112" fmla="*/ 66 w 89"/>
                  <a:gd name="T113" fmla="*/ 21 h 60"/>
                  <a:gd name="T114" fmla="*/ 66 w 89"/>
                  <a:gd name="T115" fmla="*/ 19 h 60"/>
                  <a:gd name="T116" fmla="*/ 52 w 89"/>
                  <a:gd name="T117" fmla="*/ 10 h 60"/>
                  <a:gd name="T118" fmla="*/ 39 w 89"/>
                  <a:gd name="T119" fmla="*/ 0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
                  <a:gd name="T181" fmla="*/ 0 h 60"/>
                  <a:gd name="T182" fmla="*/ 89 w 89"/>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 h="60">
                    <a:moveTo>
                      <a:pt x="39" y="0"/>
                    </a:moveTo>
                    <a:lnTo>
                      <a:pt x="35" y="6"/>
                    </a:lnTo>
                    <a:lnTo>
                      <a:pt x="29" y="10"/>
                    </a:lnTo>
                    <a:lnTo>
                      <a:pt x="25" y="10"/>
                    </a:lnTo>
                    <a:lnTo>
                      <a:pt x="22" y="10"/>
                    </a:lnTo>
                    <a:lnTo>
                      <a:pt x="20" y="16"/>
                    </a:lnTo>
                    <a:lnTo>
                      <a:pt x="18" y="23"/>
                    </a:lnTo>
                    <a:lnTo>
                      <a:pt x="12" y="23"/>
                    </a:lnTo>
                    <a:lnTo>
                      <a:pt x="6" y="23"/>
                    </a:lnTo>
                    <a:lnTo>
                      <a:pt x="4" y="25"/>
                    </a:lnTo>
                    <a:lnTo>
                      <a:pt x="0" y="29"/>
                    </a:lnTo>
                    <a:lnTo>
                      <a:pt x="6" y="29"/>
                    </a:lnTo>
                    <a:lnTo>
                      <a:pt x="12" y="29"/>
                    </a:lnTo>
                    <a:lnTo>
                      <a:pt x="14" y="33"/>
                    </a:lnTo>
                    <a:lnTo>
                      <a:pt x="22" y="35"/>
                    </a:lnTo>
                    <a:lnTo>
                      <a:pt x="29" y="33"/>
                    </a:lnTo>
                    <a:lnTo>
                      <a:pt x="37" y="33"/>
                    </a:lnTo>
                    <a:lnTo>
                      <a:pt x="45" y="31"/>
                    </a:lnTo>
                    <a:lnTo>
                      <a:pt x="45" y="35"/>
                    </a:lnTo>
                    <a:lnTo>
                      <a:pt x="37" y="35"/>
                    </a:lnTo>
                    <a:lnTo>
                      <a:pt x="29" y="39"/>
                    </a:lnTo>
                    <a:lnTo>
                      <a:pt x="27" y="41"/>
                    </a:lnTo>
                    <a:lnTo>
                      <a:pt x="27" y="44"/>
                    </a:lnTo>
                    <a:lnTo>
                      <a:pt x="16" y="48"/>
                    </a:lnTo>
                    <a:lnTo>
                      <a:pt x="16" y="52"/>
                    </a:lnTo>
                    <a:lnTo>
                      <a:pt x="27" y="54"/>
                    </a:lnTo>
                    <a:lnTo>
                      <a:pt x="37" y="54"/>
                    </a:lnTo>
                    <a:lnTo>
                      <a:pt x="39" y="58"/>
                    </a:lnTo>
                    <a:lnTo>
                      <a:pt x="52" y="60"/>
                    </a:lnTo>
                    <a:lnTo>
                      <a:pt x="64" y="60"/>
                    </a:lnTo>
                    <a:lnTo>
                      <a:pt x="73" y="56"/>
                    </a:lnTo>
                    <a:lnTo>
                      <a:pt x="77" y="56"/>
                    </a:lnTo>
                    <a:lnTo>
                      <a:pt x="81" y="56"/>
                    </a:lnTo>
                    <a:lnTo>
                      <a:pt x="83" y="52"/>
                    </a:lnTo>
                    <a:lnTo>
                      <a:pt x="83" y="50"/>
                    </a:lnTo>
                    <a:lnTo>
                      <a:pt x="85" y="48"/>
                    </a:lnTo>
                    <a:lnTo>
                      <a:pt x="89" y="46"/>
                    </a:lnTo>
                    <a:lnTo>
                      <a:pt x="87" y="42"/>
                    </a:lnTo>
                    <a:lnTo>
                      <a:pt x="87" y="39"/>
                    </a:lnTo>
                    <a:lnTo>
                      <a:pt x="83" y="37"/>
                    </a:lnTo>
                    <a:lnTo>
                      <a:pt x="81" y="35"/>
                    </a:lnTo>
                    <a:lnTo>
                      <a:pt x="79" y="39"/>
                    </a:lnTo>
                    <a:lnTo>
                      <a:pt x="77" y="42"/>
                    </a:lnTo>
                    <a:lnTo>
                      <a:pt x="73" y="42"/>
                    </a:lnTo>
                    <a:lnTo>
                      <a:pt x="71" y="42"/>
                    </a:lnTo>
                    <a:lnTo>
                      <a:pt x="71" y="39"/>
                    </a:lnTo>
                    <a:lnTo>
                      <a:pt x="73" y="33"/>
                    </a:lnTo>
                    <a:lnTo>
                      <a:pt x="70" y="31"/>
                    </a:lnTo>
                    <a:lnTo>
                      <a:pt x="68" y="29"/>
                    </a:lnTo>
                    <a:lnTo>
                      <a:pt x="68" y="33"/>
                    </a:lnTo>
                    <a:lnTo>
                      <a:pt x="62" y="33"/>
                    </a:lnTo>
                    <a:lnTo>
                      <a:pt x="54" y="35"/>
                    </a:lnTo>
                    <a:lnTo>
                      <a:pt x="58" y="33"/>
                    </a:lnTo>
                    <a:lnTo>
                      <a:pt x="64" y="31"/>
                    </a:lnTo>
                    <a:lnTo>
                      <a:pt x="64" y="25"/>
                    </a:lnTo>
                    <a:lnTo>
                      <a:pt x="64" y="21"/>
                    </a:lnTo>
                    <a:lnTo>
                      <a:pt x="66" y="21"/>
                    </a:lnTo>
                    <a:lnTo>
                      <a:pt x="66" y="19"/>
                    </a:lnTo>
                    <a:lnTo>
                      <a:pt x="52" y="10"/>
                    </a:lnTo>
                    <a:lnTo>
                      <a:pt x="39" y="0"/>
                    </a:lnTo>
                    <a:close/>
                  </a:path>
                </a:pathLst>
              </a:custGeom>
              <a:solidFill>
                <a:srgbClr val="C0C0C0"/>
              </a:solidFill>
              <a:ln w="4826">
                <a:solidFill>
                  <a:srgbClr val="B9B9B9"/>
                </a:solidFill>
                <a:round/>
                <a:headEnd/>
                <a:tailEnd/>
              </a:ln>
            </p:spPr>
            <p:txBody>
              <a:bodyPr/>
              <a:lstStyle/>
              <a:p>
                <a:endParaRPr lang="nb-NO"/>
              </a:p>
            </p:txBody>
          </p:sp>
          <p:sp>
            <p:nvSpPr>
              <p:cNvPr id="9403" name="Freeform 1116"/>
              <p:cNvSpPr>
                <a:spLocks/>
              </p:cNvSpPr>
              <p:nvPr/>
            </p:nvSpPr>
            <p:spPr bwMode="gray">
              <a:xfrm>
                <a:off x="3860" y="1286"/>
                <a:ext cx="13" cy="8"/>
              </a:xfrm>
              <a:custGeom>
                <a:avLst/>
                <a:gdLst>
                  <a:gd name="T0" fmla="*/ 5 w 13"/>
                  <a:gd name="T1" fmla="*/ 0 h 8"/>
                  <a:gd name="T2" fmla="*/ 3 w 13"/>
                  <a:gd name="T3" fmla="*/ 0 h 8"/>
                  <a:gd name="T4" fmla="*/ 0 w 13"/>
                  <a:gd name="T5" fmla="*/ 2 h 8"/>
                  <a:gd name="T6" fmla="*/ 2 w 13"/>
                  <a:gd name="T7" fmla="*/ 4 h 8"/>
                  <a:gd name="T8" fmla="*/ 3 w 13"/>
                  <a:gd name="T9" fmla="*/ 8 h 8"/>
                  <a:gd name="T10" fmla="*/ 11 w 13"/>
                  <a:gd name="T11" fmla="*/ 4 h 8"/>
                  <a:gd name="T12" fmla="*/ 13 w 13"/>
                  <a:gd name="T13" fmla="*/ 4 h 8"/>
                  <a:gd name="T14" fmla="*/ 13 w 13"/>
                  <a:gd name="T15" fmla="*/ 2 h 8"/>
                  <a:gd name="T16" fmla="*/ 5 w 1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5" y="0"/>
                    </a:moveTo>
                    <a:lnTo>
                      <a:pt x="3" y="0"/>
                    </a:lnTo>
                    <a:lnTo>
                      <a:pt x="0" y="2"/>
                    </a:lnTo>
                    <a:lnTo>
                      <a:pt x="2" y="4"/>
                    </a:lnTo>
                    <a:lnTo>
                      <a:pt x="3" y="8"/>
                    </a:lnTo>
                    <a:lnTo>
                      <a:pt x="11" y="4"/>
                    </a:lnTo>
                    <a:lnTo>
                      <a:pt x="13" y="4"/>
                    </a:lnTo>
                    <a:lnTo>
                      <a:pt x="13" y="2"/>
                    </a:lnTo>
                    <a:lnTo>
                      <a:pt x="5" y="0"/>
                    </a:lnTo>
                    <a:close/>
                  </a:path>
                </a:pathLst>
              </a:custGeom>
              <a:solidFill>
                <a:srgbClr val="C0C0C0"/>
              </a:solidFill>
              <a:ln w="4826">
                <a:solidFill>
                  <a:srgbClr val="B9B9B9"/>
                </a:solidFill>
                <a:round/>
                <a:headEnd/>
                <a:tailEnd/>
              </a:ln>
            </p:spPr>
            <p:txBody>
              <a:bodyPr/>
              <a:lstStyle/>
              <a:p>
                <a:endParaRPr lang="nb-NO"/>
              </a:p>
            </p:txBody>
          </p:sp>
          <p:sp>
            <p:nvSpPr>
              <p:cNvPr id="9404" name="Freeform 1117"/>
              <p:cNvSpPr>
                <a:spLocks/>
              </p:cNvSpPr>
              <p:nvPr/>
            </p:nvSpPr>
            <p:spPr bwMode="gray">
              <a:xfrm>
                <a:off x="3514" y="1286"/>
                <a:ext cx="31" cy="20"/>
              </a:xfrm>
              <a:custGeom>
                <a:avLst/>
                <a:gdLst>
                  <a:gd name="T0" fmla="*/ 16 w 31"/>
                  <a:gd name="T1" fmla="*/ 0 h 20"/>
                  <a:gd name="T2" fmla="*/ 14 w 31"/>
                  <a:gd name="T3" fmla="*/ 2 h 20"/>
                  <a:gd name="T4" fmla="*/ 10 w 31"/>
                  <a:gd name="T5" fmla="*/ 6 h 20"/>
                  <a:gd name="T6" fmla="*/ 6 w 31"/>
                  <a:gd name="T7" fmla="*/ 6 h 20"/>
                  <a:gd name="T8" fmla="*/ 2 w 31"/>
                  <a:gd name="T9" fmla="*/ 6 h 20"/>
                  <a:gd name="T10" fmla="*/ 2 w 31"/>
                  <a:gd name="T11" fmla="*/ 8 h 20"/>
                  <a:gd name="T12" fmla="*/ 4 w 31"/>
                  <a:gd name="T13" fmla="*/ 10 h 20"/>
                  <a:gd name="T14" fmla="*/ 2 w 31"/>
                  <a:gd name="T15" fmla="*/ 10 h 20"/>
                  <a:gd name="T16" fmla="*/ 0 w 31"/>
                  <a:gd name="T17" fmla="*/ 14 h 20"/>
                  <a:gd name="T18" fmla="*/ 4 w 31"/>
                  <a:gd name="T19" fmla="*/ 14 h 20"/>
                  <a:gd name="T20" fmla="*/ 4 w 31"/>
                  <a:gd name="T21" fmla="*/ 16 h 20"/>
                  <a:gd name="T22" fmla="*/ 6 w 31"/>
                  <a:gd name="T23" fmla="*/ 20 h 20"/>
                  <a:gd name="T24" fmla="*/ 8 w 31"/>
                  <a:gd name="T25" fmla="*/ 20 h 20"/>
                  <a:gd name="T26" fmla="*/ 12 w 31"/>
                  <a:gd name="T27" fmla="*/ 20 h 20"/>
                  <a:gd name="T28" fmla="*/ 12 w 31"/>
                  <a:gd name="T29" fmla="*/ 16 h 20"/>
                  <a:gd name="T30" fmla="*/ 14 w 31"/>
                  <a:gd name="T31" fmla="*/ 14 h 20"/>
                  <a:gd name="T32" fmla="*/ 19 w 31"/>
                  <a:gd name="T33" fmla="*/ 12 h 20"/>
                  <a:gd name="T34" fmla="*/ 25 w 31"/>
                  <a:gd name="T35" fmla="*/ 8 h 20"/>
                  <a:gd name="T36" fmla="*/ 29 w 31"/>
                  <a:gd name="T37" fmla="*/ 6 h 20"/>
                  <a:gd name="T38" fmla="*/ 31 w 31"/>
                  <a:gd name="T39" fmla="*/ 4 h 20"/>
                  <a:gd name="T40" fmla="*/ 29 w 31"/>
                  <a:gd name="T41" fmla="*/ 4 h 20"/>
                  <a:gd name="T42" fmla="*/ 27 w 31"/>
                  <a:gd name="T43" fmla="*/ 2 h 20"/>
                  <a:gd name="T44" fmla="*/ 21 w 31"/>
                  <a:gd name="T45" fmla="*/ 0 h 20"/>
                  <a:gd name="T46" fmla="*/ 16 w 31"/>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0"/>
                  <a:gd name="T74" fmla="*/ 31 w 31"/>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0">
                    <a:moveTo>
                      <a:pt x="16" y="0"/>
                    </a:moveTo>
                    <a:lnTo>
                      <a:pt x="14" y="2"/>
                    </a:lnTo>
                    <a:lnTo>
                      <a:pt x="10" y="6"/>
                    </a:lnTo>
                    <a:lnTo>
                      <a:pt x="6" y="6"/>
                    </a:lnTo>
                    <a:lnTo>
                      <a:pt x="2" y="6"/>
                    </a:lnTo>
                    <a:lnTo>
                      <a:pt x="2" y="8"/>
                    </a:lnTo>
                    <a:lnTo>
                      <a:pt x="4" y="10"/>
                    </a:lnTo>
                    <a:lnTo>
                      <a:pt x="2" y="10"/>
                    </a:lnTo>
                    <a:lnTo>
                      <a:pt x="0" y="14"/>
                    </a:lnTo>
                    <a:lnTo>
                      <a:pt x="4" y="14"/>
                    </a:lnTo>
                    <a:lnTo>
                      <a:pt x="4" y="16"/>
                    </a:lnTo>
                    <a:lnTo>
                      <a:pt x="6" y="20"/>
                    </a:lnTo>
                    <a:lnTo>
                      <a:pt x="8" y="20"/>
                    </a:lnTo>
                    <a:lnTo>
                      <a:pt x="12" y="20"/>
                    </a:lnTo>
                    <a:lnTo>
                      <a:pt x="12" y="16"/>
                    </a:lnTo>
                    <a:lnTo>
                      <a:pt x="14" y="14"/>
                    </a:lnTo>
                    <a:lnTo>
                      <a:pt x="19" y="12"/>
                    </a:lnTo>
                    <a:lnTo>
                      <a:pt x="25" y="8"/>
                    </a:lnTo>
                    <a:lnTo>
                      <a:pt x="29" y="6"/>
                    </a:lnTo>
                    <a:lnTo>
                      <a:pt x="31" y="4"/>
                    </a:lnTo>
                    <a:lnTo>
                      <a:pt x="29" y="4"/>
                    </a:lnTo>
                    <a:lnTo>
                      <a:pt x="27" y="2"/>
                    </a:lnTo>
                    <a:lnTo>
                      <a:pt x="21" y="0"/>
                    </a:lnTo>
                    <a:lnTo>
                      <a:pt x="16" y="0"/>
                    </a:lnTo>
                    <a:close/>
                  </a:path>
                </a:pathLst>
              </a:custGeom>
              <a:solidFill>
                <a:srgbClr val="C0C0C0"/>
              </a:solidFill>
              <a:ln w="4826">
                <a:solidFill>
                  <a:srgbClr val="B9B9B9"/>
                </a:solidFill>
                <a:round/>
                <a:headEnd/>
                <a:tailEnd/>
              </a:ln>
            </p:spPr>
            <p:txBody>
              <a:bodyPr/>
              <a:lstStyle/>
              <a:p>
                <a:endParaRPr lang="nb-NO"/>
              </a:p>
            </p:txBody>
          </p:sp>
          <p:sp>
            <p:nvSpPr>
              <p:cNvPr id="9405" name="Freeform 1118"/>
              <p:cNvSpPr>
                <a:spLocks/>
              </p:cNvSpPr>
              <p:nvPr/>
            </p:nvSpPr>
            <p:spPr bwMode="gray">
              <a:xfrm>
                <a:off x="3414" y="1283"/>
                <a:ext cx="12" cy="3"/>
              </a:xfrm>
              <a:custGeom>
                <a:avLst/>
                <a:gdLst>
                  <a:gd name="T0" fmla="*/ 0 w 12"/>
                  <a:gd name="T1" fmla="*/ 0 h 3"/>
                  <a:gd name="T2" fmla="*/ 4 w 12"/>
                  <a:gd name="T3" fmla="*/ 3 h 3"/>
                  <a:gd name="T4" fmla="*/ 8 w 12"/>
                  <a:gd name="T5" fmla="*/ 3 h 3"/>
                  <a:gd name="T6" fmla="*/ 12 w 12"/>
                  <a:gd name="T7" fmla="*/ 3 h 3"/>
                  <a:gd name="T8" fmla="*/ 10 w 12"/>
                  <a:gd name="T9" fmla="*/ 1 h 3"/>
                  <a:gd name="T10" fmla="*/ 8 w 12"/>
                  <a:gd name="T11" fmla="*/ 0 h 3"/>
                  <a:gd name="T12" fmla="*/ 4 w 12"/>
                  <a:gd name="T13" fmla="*/ 0 h 3"/>
                  <a:gd name="T14" fmla="*/ 0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0" y="0"/>
                    </a:moveTo>
                    <a:lnTo>
                      <a:pt x="4" y="3"/>
                    </a:lnTo>
                    <a:lnTo>
                      <a:pt x="8" y="3"/>
                    </a:lnTo>
                    <a:lnTo>
                      <a:pt x="12" y="3"/>
                    </a:lnTo>
                    <a:lnTo>
                      <a:pt x="10" y="1"/>
                    </a:lnTo>
                    <a:lnTo>
                      <a:pt x="8" y="0"/>
                    </a:lnTo>
                    <a:lnTo>
                      <a:pt x="4" y="0"/>
                    </a:lnTo>
                    <a:lnTo>
                      <a:pt x="0" y="0"/>
                    </a:lnTo>
                    <a:close/>
                  </a:path>
                </a:pathLst>
              </a:custGeom>
              <a:solidFill>
                <a:srgbClr val="C0C0C0"/>
              </a:solidFill>
              <a:ln w="4826">
                <a:solidFill>
                  <a:srgbClr val="B9B9B9"/>
                </a:solidFill>
                <a:round/>
                <a:headEnd/>
                <a:tailEnd/>
              </a:ln>
            </p:spPr>
            <p:txBody>
              <a:bodyPr/>
              <a:lstStyle/>
              <a:p>
                <a:endParaRPr lang="nb-NO"/>
              </a:p>
            </p:txBody>
          </p:sp>
          <p:sp>
            <p:nvSpPr>
              <p:cNvPr id="9406" name="Freeform 1119"/>
              <p:cNvSpPr>
                <a:spLocks/>
              </p:cNvSpPr>
              <p:nvPr/>
            </p:nvSpPr>
            <p:spPr bwMode="gray">
              <a:xfrm>
                <a:off x="3453" y="1277"/>
                <a:ext cx="6" cy="6"/>
              </a:xfrm>
              <a:custGeom>
                <a:avLst/>
                <a:gdLst>
                  <a:gd name="T0" fmla="*/ 4 w 6"/>
                  <a:gd name="T1" fmla="*/ 0 h 6"/>
                  <a:gd name="T2" fmla="*/ 2 w 6"/>
                  <a:gd name="T3" fmla="*/ 2 h 6"/>
                  <a:gd name="T4" fmla="*/ 0 w 6"/>
                  <a:gd name="T5" fmla="*/ 4 h 6"/>
                  <a:gd name="T6" fmla="*/ 2 w 6"/>
                  <a:gd name="T7" fmla="*/ 6 h 6"/>
                  <a:gd name="T8" fmla="*/ 6 w 6"/>
                  <a:gd name="T9" fmla="*/ 6 h 6"/>
                  <a:gd name="T10" fmla="*/ 6 w 6"/>
                  <a:gd name="T11" fmla="*/ 2 h 6"/>
                  <a:gd name="T12" fmla="*/ 4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4" y="0"/>
                    </a:moveTo>
                    <a:lnTo>
                      <a:pt x="2" y="2"/>
                    </a:lnTo>
                    <a:lnTo>
                      <a:pt x="0" y="4"/>
                    </a:lnTo>
                    <a:lnTo>
                      <a:pt x="2" y="6"/>
                    </a:lnTo>
                    <a:lnTo>
                      <a:pt x="6" y="6"/>
                    </a:lnTo>
                    <a:lnTo>
                      <a:pt x="6" y="2"/>
                    </a:lnTo>
                    <a:lnTo>
                      <a:pt x="4" y="0"/>
                    </a:lnTo>
                    <a:close/>
                  </a:path>
                </a:pathLst>
              </a:custGeom>
              <a:solidFill>
                <a:srgbClr val="C0C0C0"/>
              </a:solidFill>
              <a:ln w="4826">
                <a:solidFill>
                  <a:srgbClr val="B9B9B9"/>
                </a:solidFill>
                <a:round/>
                <a:headEnd/>
                <a:tailEnd/>
              </a:ln>
            </p:spPr>
            <p:txBody>
              <a:bodyPr/>
              <a:lstStyle/>
              <a:p>
                <a:endParaRPr lang="nb-NO"/>
              </a:p>
            </p:txBody>
          </p:sp>
          <p:sp>
            <p:nvSpPr>
              <p:cNvPr id="9407" name="Freeform 1120"/>
              <p:cNvSpPr>
                <a:spLocks/>
              </p:cNvSpPr>
              <p:nvPr/>
            </p:nvSpPr>
            <p:spPr bwMode="gray">
              <a:xfrm>
                <a:off x="3437" y="1277"/>
                <a:ext cx="8" cy="4"/>
              </a:xfrm>
              <a:custGeom>
                <a:avLst/>
                <a:gdLst>
                  <a:gd name="T0" fmla="*/ 2 w 8"/>
                  <a:gd name="T1" fmla="*/ 0 h 4"/>
                  <a:gd name="T2" fmla="*/ 6 w 8"/>
                  <a:gd name="T3" fmla="*/ 0 h 4"/>
                  <a:gd name="T4" fmla="*/ 8 w 8"/>
                  <a:gd name="T5" fmla="*/ 2 h 4"/>
                  <a:gd name="T6" fmla="*/ 6 w 8"/>
                  <a:gd name="T7" fmla="*/ 4 h 4"/>
                  <a:gd name="T8" fmla="*/ 2 w 8"/>
                  <a:gd name="T9" fmla="*/ 4 h 4"/>
                  <a:gd name="T10" fmla="*/ 2 w 8"/>
                  <a:gd name="T11" fmla="*/ 2 h 4"/>
                  <a:gd name="T12" fmla="*/ 0 w 8"/>
                  <a:gd name="T13" fmla="*/ 2 h 4"/>
                  <a:gd name="T14" fmla="*/ 0 w 8"/>
                  <a:gd name="T15" fmla="*/ 0 h 4"/>
                  <a:gd name="T16" fmla="*/ 2 w 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2" y="0"/>
                    </a:moveTo>
                    <a:lnTo>
                      <a:pt x="6" y="0"/>
                    </a:lnTo>
                    <a:lnTo>
                      <a:pt x="8" y="2"/>
                    </a:lnTo>
                    <a:lnTo>
                      <a:pt x="6" y="4"/>
                    </a:lnTo>
                    <a:lnTo>
                      <a:pt x="2" y="4"/>
                    </a:lnTo>
                    <a:lnTo>
                      <a:pt x="2" y="2"/>
                    </a:lnTo>
                    <a:lnTo>
                      <a:pt x="0" y="2"/>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408" name="Freeform 1121"/>
              <p:cNvSpPr>
                <a:spLocks/>
              </p:cNvSpPr>
              <p:nvPr/>
            </p:nvSpPr>
            <p:spPr bwMode="gray">
              <a:xfrm>
                <a:off x="3426" y="1273"/>
                <a:ext cx="25" cy="17"/>
              </a:xfrm>
              <a:custGeom>
                <a:avLst/>
                <a:gdLst>
                  <a:gd name="T0" fmla="*/ 2 w 25"/>
                  <a:gd name="T1" fmla="*/ 0 h 17"/>
                  <a:gd name="T2" fmla="*/ 0 w 25"/>
                  <a:gd name="T3" fmla="*/ 2 h 17"/>
                  <a:gd name="T4" fmla="*/ 0 w 25"/>
                  <a:gd name="T5" fmla="*/ 6 h 17"/>
                  <a:gd name="T6" fmla="*/ 8 w 25"/>
                  <a:gd name="T7" fmla="*/ 8 h 17"/>
                  <a:gd name="T8" fmla="*/ 15 w 25"/>
                  <a:gd name="T9" fmla="*/ 10 h 17"/>
                  <a:gd name="T10" fmla="*/ 17 w 25"/>
                  <a:gd name="T11" fmla="*/ 13 h 17"/>
                  <a:gd name="T12" fmla="*/ 13 w 25"/>
                  <a:gd name="T13" fmla="*/ 11 h 17"/>
                  <a:gd name="T14" fmla="*/ 11 w 25"/>
                  <a:gd name="T15" fmla="*/ 11 h 17"/>
                  <a:gd name="T16" fmla="*/ 8 w 25"/>
                  <a:gd name="T17" fmla="*/ 11 h 17"/>
                  <a:gd name="T18" fmla="*/ 2 w 25"/>
                  <a:gd name="T19" fmla="*/ 13 h 17"/>
                  <a:gd name="T20" fmla="*/ 2 w 25"/>
                  <a:gd name="T21" fmla="*/ 17 h 17"/>
                  <a:gd name="T22" fmla="*/ 10 w 25"/>
                  <a:gd name="T23" fmla="*/ 17 h 17"/>
                  <a:gd name="T24" fmla="*/ 17 w 25"/>
                  <a:gd name="T25" fmla="*/ 17 h 17"/>
                  <a:gd name="T26" fmla="*/ 19 w 25"/>
                  <a:gd name="T27" fmla="*/ 15 h 17"/>
                  <a:gd name="T28" fmla="*/ 23 w 25"/>
                  <a:gd name="T29" fmla="*/ 11 h 17"/>
                  <a:gd name="T30" fmla="*/ 21 w 25"/>
                  <a:gd name="T31" fmla="*/ 10 h 17"/>
                  <a:gd name="T32" fmla="*/ 19 w 25"/>
                  <a:gd name="T33" fmla="*/ 8 h 17"/>
                  <a:gd name="T34" fmla="*/ 25 w 25"/>
                  <a:gd name="T35" fmla="*/ 6 h 17"/>
                  <a:gd name="T36" fmla="*/ 25 w 25"/>
                  <a:gd name="T37" fmla="*/ 2 h 17"/>
                  <a:gd name="T38" fmla="*/ 21 w 25"/>
                  <a:gd name="T39" fmla="*/ 0 h 17"/>
                  <a:gd name="T40" fmla="*/ 19 w 25"/>
                  <a:gd name="T41" fmla="*/ 0 h 17"/>
                  <a:gd name="T42" fmla="*/ 13 w 25"/>
                  <a:gd name="T43" fmla="*/ 0 h 17"/>
                  <a:gd name="T44" fmla="*/ 10 w 25"/>
                  <a:gd name="T45" fmla="*/ 2 h 17"/>
                  <a:gd name="T46" fmla="*/ 8 w 25"/>
                  <a:gd name="T47" fmla="*/ 2 h 17"/>
                  <a:gd name="T48" fmla="*/ 2 w 25"/>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7"/>
                  <a:gd name="T77" fmla="*/ 25 w 2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7">
                    <a:moveTo>
                      <a:pt x="2" y="0"/>
                    </a:moveTo>
                    <a:lnTo>
                      <a:pt x="0" y="2"/>
                    </a:lnTo>
                    <a:lnTo>
                      <a:pt x="0" y="6"/>
                    </a:lnTo>
                    <a:lnTo>
                      <a:pt x="8" y="8"/>
                    </a:lnTo>
                    <a:lnTo>
                      <a:pt x="15" y="10"/>
                    </a:lnTo>
                    <a:lnTo>
                      <a:pt x="17" y="13"/>
                    </a:lnTo>
                    <a:lnTo>
                      <a:pt x="13" y="11"/>
                    </a:lnTo>
                    <a:lnTo>
                      <a:pt x="11" y="11"/>
                    </a:lnTo>
                    <a:lnTo>
                      <a:pt x="8" y="11"/>
                    </a:lnTo>
                    <a:lnTo>
                      <a:pt x="2" y="13"/>
                    </a:lnTo>
                    <a:lnTo>
                      <a:pt x="2" y="17"/>
                    </a:lnTo>
                    <a:lnTo>
                      <a:pt x="10" y="17"/>
                    </a:lnTo>
                    <a:lnTo>
                      <a:pt x="17" y="17"/>
                    </a:lnTo>
                    <a:lnTo>
                      <a:pt x="19" y="15"/>
                    </a:lnTo>
                    <a:lnTo>
                      <a:pt x="23" y="11"/>
                    </a:lnTo>
                    <a:lnTo>
                      <a:pt x="21" y="10"/>
                    </a:lnTo>
                    <a:lnTo>
                      <a:pt x="19" y="8"/>
                    </a:lnTo>
                    <a:lnTo>
                      <a:pt x="25" y="6"/>
                    </a:lnTo>
                    <a:lnTo>
                      <a:pt x="25" y="2"/>
                    </a:lnTo>
                    <a:lnTo>
                      <a:pt x="21" y="0"/>
                    </a:lnTo>
                    <a:lnTo>
                      <a:pt x="19" y="0"/>
                    </a:lnTo>
                    <a:lnTo>
                      <a:pt x="13" y="0"/>
                    </a:lnTo>
                    <a:lnTo>
                      <a:pt x="10" y="2"/>
                    </a:lnTo>
                    <a:lnTo>
                      <a:pt x="8" y="2"/>
                    </a:lnTo>
                    <a:lnTo>
                      <a:pt x="2" y="0"/>
                    </a:lnTo>
                    <a:close/>
                  </a:path>
                </a:pathLst>
              </a:custGeom>
              <a:solidFill>
                <a:srgbClr val="C0C0C0"/>
              </a:solidFill>
              <a:ln w="4826">
                <a:solidFill>
                  <a:srgbClr val="B9B9B9"/>
                </a:solidFill>
                <a:round/>
                <a:headEnd/>
                <a:tailEnd/>
              </a:ln>
            </p:spPr>
            <p:txBody>
              <a:bodyPr/>
              <a:lstStyle/>
              <a:p>
                <a:endParaRPr lang="nb-NO"/>
              </a:p>
            </p:txBody>
          </p:sp>
          <p:sp>
            <p:nvSpPr>
              <p:cNvPr id="9409" name="Freeform 1122"/>
              <p:cNvSpPr>
                <a:spLocks/>
              </p:cNvSpPr>
              <p:nvPr/>
            </p:nvSpPr>
            <p:spPr bwMode="gray">
              <a:xfrm>
                <a:off x="3453" y="1271"/>
                <a:ext cx="4" cy="4"/>
              </a:xfrm>
              <a:custGeom>
                <a:avLst/>
                <a:gdLst>
                  <a:gd name="T0" fmla="*/ 0 w 4"/>
                  <a:gd name="T1" fmla="*/ 0 h 4"/>
                  <a:gd name="T2" fmla="*/ 2 w 4"/>
                  <a:gd name="T3" fmla="*/ 4 h 4"/>
                  <a:gd name="T4" fmla="*/ 4 w 4"/>
                  <a:gd name="T5" fmla="*/ 4 h 4"/>
                  <a:gd name="T6" fmla="*/ 4 w 4"/>
                  <a:gd name="T7" fmla="*/ 2 h 4"/>
                  <a:gd name="T8" fmla="*/ 2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410" name="Freeform 1123"/>
              <p:cNvSpPr>
                <a:spLocks/>
              </p:cNvSpPr>
              <p:nvPr/>
            </p:nvSpPr>
            <p:spPr bwMode="gray">
              <a:xfrm>
                <a:off x="3416" y="1271"/>
                <a:ext cx="8" cy="6"/>
              </a:xfrm>
              <a:custGeom>
                <a:avLst/>
                <a:gdLst>
                  <a:gd name="T0" fmla="*/ 0 w 8"/>
                  <a:gd name="T1" fmla="*/ 0 h 6"/>
                  <a:gd name="T2" fmla="*/ 0 w 8"/>
                  <a:gd name="T3" fmla="*/ 2 h 6"/>
                  <a:gd name="T4" fmla="*/ 2 w 8"/>
                  <a:gd name="T5" fmla="*/ 6 h 6"/>
                  <a:gd name="T6" fmla="*/ 6 w 8"/>
                  <a:gd name="T7" fmla="*/ 6 h 6"/>
                  <a:gd name="T8" fmla="*/ 8 w 8"/>
                  <a:gd name="T9" fmla="*/ 6 h 6"/>
                  <a:gd name="T10" fmla="*/ 4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0" y="2"/>
                    </a:lnTo>
                    <a:lnTo>
                      <a:pt x="2" y="6"/>
                    </a:lnTo>
                    <a:lnTo>
                      <a:pt x="6" y="6"/>
                    </a:lnTo>
                    <a:lnTo>
                      <a:pt x="8" y="6"/>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411" name="Freeform 1124"/>
              <p:cNvSpPr>
                <a:spLocks/>
              </p:cNvSpPr>
              <p:nvPr/>
            </p:nvSpPr>
            <p:spPr bwMode="gray">
              <a:xfrm>
                <a:off x="3457" y="1259"/>
                <a:ext cx="3" cy="4"/>
              </a:xfrm>
              <a:custGeom>
                <a:avLst/>
                <a:gdLst>
                  <a:gd name="T0" fmla="*/ 2 w 3"/>
                  <a:gd name="T1" fmla="*/ 0 h 4"/>
                  <a:gd name="T2" fmla="*/ 0 w 3"/>
                  <a:gd name="T3" fmla="*/ 2 h 4"/>
                  <a:gd name="T4" fmla="*/ 2 w 3"/>
                  <a:gd name="T5" fmla="*/ 4 h 4"/>
                  <a:gd name="T6" fmla="*/ 3 w 3"/>
                  <a:gd name="T7" fmla="*/ 0 h 4"/>
                  <a:gd name="T8" fmla="*/ 2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lnTo>
                      <a:pt x="0" y="2"/>
                    </a:lnTo>
                    <a:lnTo>
                      <a:pt x="2" y="4"/>
                    </a:lnTo>
                    <a:lnTo>
                      <a:pt x="3" y="0"/>
                    </a:lnTo>
                    <a:lnTo>
                      <a:pt x="2" y="0"/>
                    </a:lnTo>
                    <a:close/>
                  </a:path>
                </a:pathLst>
              </a:custGeom>
              <a:solidFill>
                <a:srgbClr val="C0C0C0"/>
              </a:solidFill>
              <a:ln w="4826">
                <a:solidFill>
                  <a:srgbClr val="B9B9B9"/>
                </a:solidFill>
                <a:round/>
                <a:headEnd/>
                <a:tailEnd/>
              </a:ln>
            </p:spPr>
            <p:txBody>
              <a:bodyPr/>
              <a:lstStyle/>
              <a:p>
                <a:endParaRPr lang="nb-NO"/>
              </a:p>
            </p:txBody>
          </p:sp>
          <p:sp>
            <p:nvSpPr>
              <p:cNvPr id="9412" name="Freeform 1125"/>
              <p:cNvSpPr>
                <a:spLocks/>
              </p:cNvSpPr>
              <p:nvPr/>
            </p:nvSpPr>
            <p:spPr bwMode="gray">
              <a:xfrm>
                <a:off x="3426" y="1258"/>
                <a:ext cx="15" cy="9"/>
              </a:xfrm>
              <a:custGeom>
                <a:avLst/>
                <a:gdLst>
                  <a:gd name="T0" fmla="*/ 8 w 15"/>
                  <a:gd name="T1" fmla="*/ 0 h 9"/>
                  <a:gd name="T2" fmla="*/ 8 w 15"/>
                  <a:gd name="T3" fmla="*/ 3 h 9"/>
                  <a:gd name="T4" fmla="*/ 2 w 15"/>
                  <a:gd name="T5" fmla="*/ 5 h 9"/>
                  <a:gd name="T6" fmla="*/ 0 w 15"/>
                  <a:gd name="T7" fmla="*/ 7 h 9"/>
                  <a:gd name="T8" fmla="*/ 0 w 15"/>
                  <a:gd name="T9" fmla="*/ 9 h 9"/>
                  <a:gd name="T10" fmla="*/ 2 w 15"/>
                  <a:gd name="T11" fmla="*/ 9 h 9"/>
                  <a:gd name="T12" fmla="*/ 6 w 15"/>
                  <a:gd name="T13" fmla="*/ 7 h 9"/>
                  <a:gd name="T14" fmla="*/ 11 w 15"/>
                  <a:gd name="T15" fmla="*/ 5 h 9"/>
                  <a:gd name="T16" fmla="*/ 13 w 15"/>
                  <a:gd name="T17" fmla="*/ 3 h 9"/>
                  <a:gd name="T18" fmla="*/ 15 w 15"/>
                  <a:gd name="T19" fmla="*/ 3 h 9"/>
                  <a:gd name="T20" fmla="*/ 15 w 15"/>
                  <a:gd name="T21" fmla="*/ 1 h 9"/>
                  <a:gd name="T22" fmla="*/ 13 w 15"/>
                  <a:gd name="T23" fmla="*/ 1 h 9"/>
                  <a:gd name="T24" fmla="*/ 10 w 15"/>
                  <a:gd name="T25" fmla="*/ 0 h 9"/>
                  <a:gd name="T26" fmla="*/ 8 w 1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9"/>
                  <a:gd name="T44" fmla="*/ 15 w 1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9">
                    <a:moveTo>
                      <a:pt x="8" y="0"/>
                    </a:moveTo>
                    <a:lnTo>
                      <a:pt x="8" y="3"/>
                    </a:lnTo>
                    <a:lnTo>
                      <a:pt x="2" y="5"/>
                    </a:lnTo>
                    <a:lnTo>
                      <a:pt x="0" y="7"/>
                    </a:lnTo>
                    <a:lnTo>
                      <a:pt x="0" y="9"/>
                    </a:lnTo>
                    <a:lnTo>
                      <a:pt x="2" y="9"/>
                    </a:lnTo>
                    <a:lnTo>
                      <a:pt x="6" y="7"/>
                    </a:lnTo>
                    <a:lnTo>
                      <a:pt x="11" y="5"/>
                    </a:lnTo>
                    <a:lnTo>
                      <a:pt x="13" y="3"/>
                    </a:lnTo>
                    <a:lnTo>
                      <a:pt x="15" y="3"/>
                    </a:lnTo>
                    <a:lnTo>
                      <a:pt x="15" y="1"/>
                    </a:lnTo>
                    <a:lnTo>
                      <a:pt x="13" y="1"/>
                    </a:lnTo>
                    <a:lnTo>
                      <a:pt x="10" y="0"/>
                    </a:lnTo>
                    <a:lnTo>
                      <a:pt x="8" y="0"/>
                    </a:lnTo>
                    <a:close/>
                  </a:path>
                </a:pathLst>
              </a:custGeom>
              <a:solidFill>
                <a:srgbClr val="C0C0C0"/>
              </a:solidFill>
              <a:ln w="4826">
                <a:solidFill>
                  <a:srgbClr val="B9B9B9"/>
                </a:solidFill>
                <a:round/>
                <a:headEnd/>
                <a:tailEnd/>
              </a:ln>
            </p:spPr>
            <p:txBody>
              <a:bodyPr/>
              <a:lstStyle/>
              <a:p>
                <a:endParaRPr lang="nb-NO"/>
              </a:p>
            </p:txBody>
          </p:sp>
          <p:sp>
            <p:nvSpPr>
              <p:cNvPr id="9413" name="Freeform 1126"/>
              <p:cNvSpPr>
                <a:spLocks/>
              </p:cNvSpPr>
              <p:nvPr/>
            </p:nvSpPr>
            <p:spPr bwMode="gray">
              <a:xfrm>
                <a:off x="3445" y="1252"/>
                <a:ext cx="8" cy="7"/>
              </a:xfrm>
              <a:custGeom>
                <a:avLst/>
                <a:gdLst>
                  <a:gd name="T0" fmla="*/ 2 w 8"/>
                  <a:gd name="T1" fmla="*/ 0 h 7"/>
                  <a:gd name="T2" fmla="*/ 2 w 8"/>
                  <a:gd name="T3" fmla="*/ 2 h 7"/>
                  <a:gd name="T4" fmla="*/ 0 w 8"/>
                  <a:gd name="T5" fmla="*/ 4 h 7"/>
                  <a:gd name="T6" fmla="*/ 2 w 8"/>
                  <a:gd name="T7" fmla="*/ 6 h 7"/>
                  <a:gd name="T8" fmla="*/ 4 w 8"/>
                  <a:gd name="T9" fmla="*/ 7 h 7"/>
                  <a:gd name="T10" fmla="*/ 6 w 8"/>
                  <a:gd name="T11" fmla="*/ 7 h 7"/>
                  <a:gd name="T12" fmla="*/ 6 w 8"/>
                  <a:gd name="T13" fmla="*/ 6 h 7"/>
                  <a:gd name="T14" fmla="*/ 8 w 8"/>
                  <a:gd name="T15" fmla="*/ 4 h 7"/>
                  <a:gd name="T16" fmla="*/ 8 w 8"/>
                  <a:gd name="T17" fmla="*/ 2 h 7"/>
                  <a:gd name="T18" fmla="*/ 6 w 8"/>
                  <a:gd name="T19" fmla="*/ 2 h 7"/>
                  <a:gd name="T20" fmla="*/ 2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2" y="0"/>
                    </a:moveTo>
                    <a:lnTo>
                      <a:pt x="2" y="2"/>
                    </a:lnTo>
                    <a:lnTo>
                      <a:pt x="0" y="4"/>
                    </a:lnTo>
                    <a:lnTo>
                      <a:pt x="2" y="6"/>
                    </a:lnTo>
                    <a:lnTo>
                      <a:pt x="4" y="7"/>
                    </a:lnTo>
                    <a:lnTo>
                      <a:pt x="6" y="7"/>
                    </a:lnTo>
                    <a:lnTo>
                      <a:pt x="6" y="6"/>
                    </a:lnTo>
                    <a:lnTo>
                      <a:pt x="8" y="4"/>
                    </a:lnTo>
                    <a:lnTo>
                      <a:pt x="8" y="2"/>
                    </a:lnTo>
                    <a:lnTo>
                      <a:pt x="6" y="2"/>
                    </a:lnTo>
                    <a:lnTo>
                      <a:pt x="2" y="0"/>
                    </a:lnTo>
                    <a:close/>
                  </a:path>
                </a:pathLst>
              </a:custGeom>
              <a:solidFill>
                <a:srgbClr val="C0C0C0"/>
              </a:solidFill>
              <a:ln w="4826">
                <a:solidFill>
                  <a:srgbClr val="B9B9B9"/>
                </a:solidFill>
                <a:round/>
                <a:headEnd/>
                <a:tailEnd/>
              </a:ln>
            </p:spPr>
            <p:txBody>
              <a:bodyPr/>
              <a:lstStyle/>
              <a:p>
                <a:endParaRPr lang="nb-NO"/>
              </a:p>
            </p:txBody>
          </p:sp>
          <p:sp>
            <p:nvSpPr>
              <p:cNvPr id="9414" name="Freeform 1127"/>
              <p:cNvSpPr>
                <a:spLocks/>
              </p:cNvSpPr>
              <p:nvPr/>
            </p:nvSpPr>
            <p:spPr bwMode="gray">
              <a:xfrm>
                <a:off x="3459" y="1244"/>
                <a:ext cx="9" cy="4"/>
              </a:xfrm>
              <a:custGeom>
                <a:avLst/>
                <a:gdLst>
                  <a:gd name="T0" fmla="*/ 0 w 9"/>
                  <a:gd name="T1" fmla="*/ 0 h 4"/>
                  <a:gd name="T2" fmla="*/ 0 w 9"/>
                  <a:gd name="T3" fmla="*/ 4 h 4"/>
                  <a:gd name="T4" fmla="*/ 5 w 9"/>
                  <a:gd name="T5" fmla="*/ 2 h 4"/>
                  <a:gd name="T6" fmla="*/ 9 w 9"/>
                  <a:gd name="T7" fmla="*/ 2 h 4"/>
                  <a:gd name="T8" fmla="*/ 5 w 9"/>
                  <a:gd name="T9" fmla="*/ 0 h 4"/>
                  <a:gd name="T10" fmla="*/ 0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0"/>
                    </a:moveTo>
                    <a:lnTo>
                      <a:pt x="0" y="4"/>
                    </a:lnTo>
                    <a:lnTo>
                      <a:pt x="5" y="2"/>
                    </a:lnTo>
                    <a:lnTo>
                      <a:pt x="9" y="2"/>
                    </a:lnTo>
                    <a:lnTo>
                      <a:pt x="5" y="0"/>
                    </a:lnTo>
                    <a:lnTo>
                      <a:pt x="0" y="0"/>
                    </a:lnTo>
                    <a:close/>
                  </a:path>
                </a:pathLst>
              </a:custGeom>
              <a:solidFill>
                <a:srgbClr val="C0C0C0"/>
              </a:solidFill>
              <a:ln w="4826">
                <a:solidFill>
                  <a:srgbClr val="B9B9B9"/>
                </a:solidFill>
                <a:round/>
                <a:headEnd/>
                <a:tailEnd/>
              </a:ln>
            </p:spPr>
            <p:txBody>
              <a:bodyPr/>
              <a:lstStyle/>
              <a:p>
                <a:endParaRPr lang="nb-NO"/>
              </a:p>
            </p:txBody>
          </p:sp>
          <p:sp>
            <p:nvSpPr>
              <p:cNvPr id="9415" name="Freeform 1128"/>
              <p:cNvSpPr>
                <a:spLocks/>
              </p:cNvSpPr>
              <p:nvPr/>
            </p:nvSpPr>
            <p:spPr bwMode="gray">
              <a:xfrm>
                <a:off x="3330" y="2050"/>
                <a:ext cx="2" cy="4"/>
              </a:xfrm>
              <a:custGeom>
                <a:avLst/>
                <a:gdLst>
                  <a:gd name="T0" fmla="*/ 2 w 2"/>
                  <a:gd name="T1" fmla="*/ 0 h 4"/>
                  <a:gd name="T2" fmla="*/ 2 w 2"/>
                  <a:gd name="T3" fmla="*/ 2 h 4"/>
                  <a:gd name="T4" fmla="*/ 0 w 2"/>
                  <a:gd name="T5" fmla="*/ 4 h 4"/>
                  <a:gd name="T6" fmla="*/ 0 w 2"/>
                  <a:gd name="T7" fmla="*/ 0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0"/>
                    </a:lnTo>
                    <a:lnTo>
                      <a:pt x="2" y="0"/>
                    </a:lnTo>
                    <a:close/>
                  </a:path>
                </a:pathLst>
              </a:custGeom>
              <a:solidFill>
                <a:srgbClr val="C0C0C0"/>
              </a:solidFill>
              <a:ln w="4826">
                <a:solidFill>
                  <a:srgbClr val="B9B9B9"/>
                </a:solidFill>
                <a:round/>
                <a:headEnd/>
                <a:tailEnd/>
              </a:ln>
            </p:spPr>
            <p:txBody>
              <a:bodyPr/>
              <a:lstStyle/>
              <a:p>
                <a:endParaRPr lang="nb-NO"/>
              </a:p>
            </p:txBody>
          </p:sp>
          <p:sp>
            <p:nvSpPr>
              <p:cNvPr id="9416" name="Freeform 1129"/>
              <p:cNvSpPr>
                <a:spLocks noEditPoints="1"/>
              </p:cNvSpPr>
              <p:nvPr/>
            </p:nvSpPr>
            <p:spPr bwMode="gray">
              <a:xfrm>
                <a:off x="3067" y="1377"/>
                <a:ext cx="2023" cy="771"/>
              </a:xfrm>
              <a:custGeom>
                <a:avLst/>
                <a:gdLst>
                  <a:gd name="T0" fmla="*/ 689 w 2023"/>
                  <a:gd name="T1" fmla="*/ 612 h 771"/>
                  <a:gd name="T2" fmla="*/ 484 w 2023"/>
                  <a:gd name="T3" fmla="*/ 520 h 771"/>
                  <a:gd name="T4" fmla="*/ 355 w 2023"/>
                  <a:gd name="T5" fmla="*/ 596 h 771"/>
                  <a:gd name="T6" fmla="*/ 257 w 2023"/>
                  <a:gd name="T7" fmla="*/ 602 h 771"/>
                  <a:gd name="T8" fmla="*/ 251 w 2023"/>
                  <a:gd name="T9" fmla="*/ 721 h 771"/>
                  <a:gd name="T10" fmla="*/ 190 w 2023"/>
                  <a:gd name="T11" fmla="*/ 725 h 771"/>
                  <a:gd name="T12" fmla="*/ 152 w 2023"/>
                  <a:gd name="T13" fmla="*/ 665 h 771"/>
                  <a:gd name="T14" fmla="*/ 104 w 2023"/>
                  <a:gd name="T15" fmla="*/ 591 h 771"/>
                  <a:gd name="T16" fmla="*/ 38 w 2023"/>
                  <a:gd name="T17" fmla="*/ 493 h 771"/>
                  <a:gd name="T18" fmla="*/ 29 w 2023"/>
                  <a:gd name="T19" fmla="*/ 410 h 771"/>
                  <a:gd name="T20" fmla="*/ 38 w 2023"/>
                  <a:gd name="T21" fmla="*/ 282 h 771"/>
                  <a:gd name="T22" fmla="*/ 104 w 2023"/>
                  <a:gd name="T23" fmla="*/ 207 h 771"/>
                  <a:gd name="T24" fmla="*/ 73 w 2023"/>
                  <a:gd name="T25" fmla="*/ 266 h 771"/>
                  <a:gd name="T26" fmla="*/ 161 w 2023"/>
                  <a:gd name="T27" fmla="*/ 299 h 771"/>
                  <a:gd name="T28" fmla="*/ 230 w 2023"/>
                  <a:gd name="T29" fmla="*/ 249 h 771"/>
                  <a:gd name="T30" fmla="*/ 326 w 2023"/>
                  <a:gd name="T31" fmla="*/ 234 h 771"/>
                  <a:gd name="T32" fmla="*/ 417 w 2023"/>
                  <a:gd name="T33" fmla="*/ 205 h 771"/>
                  <a:gd name="T34" fmla="*/ 503 w 2023"/>
                  <a:gd name="T35" fmla="*/ 155 h 771"/>
                  <a:gd name="T36" fmla="*/ 537 w 2023"/>
                  <a:gd name="T37" fmla="*/ 268 h 771"/>
                  <a:gd name="T38" fmla="*/ 635 w 2023"/>
                  <a:gd name="T39" fmla="*/ 253 h 771"/>
                  <a:gd name="T40" fmla="*/ 591 w 2023"/>
                  <a:gd name="T41" fmla="*/ 122 h 771"/>
                  <a:gd name="T42" fmla="*/ 639 w 2023"/>
                  <a:gd name="T43" fmla="*/ 138 h 771"/>
                  <a:gd name="T44" fmla="*/ 699 w 2023"/>
                  <a:gd name="T45" fmla="*/ 184 h 771"/>
                  <a:gd name="T46" fmla="*/ 750 w 2023"/>
                  <a:gd name="T47" fmla="*/ 78 h 771"/>
                  <a:gd name="T48" fmla="*/ 869 w 2023"/>
                  <a:gd name="T49" fmla="*/ 38 h 771"/>
                  <a:gd name="T50" fmla="*/ 981 w 2023"/>
                  <a:gd name="T51" fmla="*/ 7 h 771"/>
                  <a:gd name="T52" fmla="*/ 1079 w 2023"/>
                  <a:gd name="T53" fmla="*/ 72 h 771"/>
                  <a:gd name="T54" fmla="*/ 1061 w 2023"/>
                  <a:gd name="T55" fmla="*/ 107 h 771"/>
                  <a:gd name="T56" fmla="*/ 1201 w 2023"/>
                  <a:gd name="T57" fmla="*/ 115 h 771"/>
                  <a:gd name="T58" fmla="*/ 1238 w 2023"/>
                  <a:gd name="T59" fmla="*/ 136 h 771"/>
                  <a:gd name="T60" fmla="*/ 1309 w 2023"/>
                  <a:gd name="T61" fmla="*/ 151 h 771"/>
                  <a:gd name="T62" fmla="*/ 1414 w 2023"/>
                  <a:gd name="T63" fmla="*/ 130 h 771"/>
                  <a:gd name="T64" fmla="*/ 1503 w 2023"/>
                  <a:gd name="T65" fmla="*/ 140 h 771"/>
                  <a:gd name="T66" fmla="*/ 1622 w 2023"/>
                  <a:gd name="T67" fmla="*/ 168 h 771"/>
                  <a:gd name="T68" fmla="*/ 1766 w 2023"/>
                  <a:gd name="T69" fmla="*/ 213 h 771"/>
                  <a:gd name="T70" fmla="*/ 1904 w 2023"/>
                  <a:gd name="T71" fmla="*/ 220 h 771"/>
                  <a:gd name="T72" fmla="*/ 2017 w 2023"/>
                  <a:gd name="T73" fmla="*/ 295 h 771"/>
                  <a:gd name="T74" fmla="*/ 1929 w 2023"/>
                  <a:gd name="T75" fmla="*/ 293 h 771"/>
                  <a:gd name="T76" fmla="*/ 1877 w 2023"/>
                  <a:gd name="T77" fmla="*/ 320 h 771"/>
                  <a:gd name="T78" fmla="*/ 1752 w 2023"/>
                  <a:gd name="T79" fmla="*/ 393 h 771"/>
                  <a:gd name="T80" fmla="*/ 1683 w 2023"/>
                  <a:gd name="T81" fmla="*/ 468 h 771"/>
                  <a:gd name="T82" fmla="*/ 1604 w 2023"/>
                  <a:gd name="T83" fmla="*/ 475 h 771"/>
                  <a:gd name="T84" fmla="*/ 1716 w 2023"/>
                  <a:gd name="T85" fmla="*/ 358 h 771"/>
                  <a:gd name="T86" fmla="*/ 1614 w 2023"/>
                  <a:gd name="T87" fmla="*/ 376 h 771"/>
                  <a:gd name="T88" fmla="*/ 1555 w 2023"/>
                  <a:gd name="T89" fmla="*/ 426 h 771"/>
                  <a:gd name="T90" fmla="*/ 1405 w 2023"/>
                  <a:gd name="T91" fmla="*/ 456 h 771"/>
                  <a:gd name="T92" fmla="*/ 1386 w 2023"/>
                  <a:gd name="T93" fmla="*/ 543 h 771"/>
                  <a:gd name="T94" fmla="*/ 1390 w 2023"/>
                  <a:gd name="T95" fmla="*/ 656 h 771"/>
                  <a:gd name="T96" fmla="*/ 1303 w 2023"/>
                  <a:gd name="T97" fmla="*/ 698 h 771"/>
                  <a:gd name="T98" fmla="*/ 1265 w 2023"/>
                  <a:gd name="T99" fmla="*/ 608 h 771"/>
                  <a:gd name="T100" fmla="*/ 1123 w 2023"/>
                  <a:gd name="T101" fmla="*/ 617 h 771"/>
                  <a:gd name="T102" fmla="*/ 1372 w 2023"/>
                  <a:gd name="T103" fmla="*/ 514 h 771"/>
                  <a:gd name="T104" fmla="*/ 1437 w 2023"/>
                  <a:gd name="T105" fmla="*/ 667 h 771"/>
                  <a:gd name="T106" fmla="*/ 1010 w 2023"/>
                  <a:gd name="T107" fmla="*/ 552 h 771"/>
                  <a:gd name="T108" fmla="*/ 1374 w 2023"/>
                  <a:gd name="T109" fmla="*/ 71 h 771"/>
                  <a:gd name="T110" fmla="*/ 1530 w 2023"/>
                  <a:gd name="T111" fmla="*/ 65 h 771"/>
                  <a:gd name="T112" fmla="*/ 1259 w 2023"/>
                  <a:gd name="T113" fmla="*/ 122 h 771"/>
                  <a:gd name="T114" fmla="*/ 1549 w 2023"/>
                  <a:gd name="T115" fmla="*/ 159 h 771"/>
                  <a:gd name="T116" fmla="*/ 1073 w 2023"/>
                  <a:gd name="T117" fmla="*/ 120 h 771"/>
                  <a:gd name="T118" fmla="*/ 1246 w 2023"/>
                  <a:gd name="T119" fmla="*/ 134 h 771"/>
                  <a:gd name="T120" fmla="*/ 1702 w 2023"/>
                  <a:gd name="T121" fmla="*/ 435 h 771"/>
                  <a:gd name="T122" fmla="*/ 1530 w 2023"/>
                  <a:gd name="T123" fmla="*/ 681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3"/>
                  <a:gd name="T187" fmla="*/ 0 h 771"/>
                  <a:gd name="T188" fmla="*/ 2023 w 2023"/>
                  <a:gd name="T189" fmla="*/ 771 h 7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3" h="771">
                    <a:moveTo>
                      <a:pt x="883" y="568"/>
                    </a:moveTo>
                    <a:lnTo>
                      <a:pt x="879" y="573"/>
                    </a:lnTo>
                    <a:lnTo>
                      <a:pt x="877" y="577"/>
                    </a:lnTo>
                    <a:lnTo>
                      <a:pt x="875" y="585"/>
                    </a:lnTo>
                    <a:lnTo>
                      <a:pt x="881" y="587"/>
                    </a:lnTo>
                    <a:lnTo>
                      <a:pt x="883" y="593"/>
                    </a:lnTo>
                    <a:lnTo>
                      <a:pt x="885" y="600"/>
                    </a:lnTo>
                    <a:lnTo>
                      <a:pt x="883" y="606"/>
                    </a:lnTo>
                    <a:lnTo>
                      <a:pt x="871" y="604"/>
                    </a:lnTo>
                    <a:lnTo>
                      <a:pt x="860" y="606"/>
                    </a:lnTo>
                    <a:lnTo>
                      <a:pt x="852" y="606"/>
                    </a:lnTo>
                    <a:lnTo>
                      <a:pt x="844" y="604"/>
                    </a:lnTo>
                    <a:lnTo>
                      <a:pt x="837" y="600"/>
                    </a:lnTo>
                    <a:lnTo>
                      <a:pt x="827" y="594"/>
                    </a:lnTo>
                    <a:lnTo>
                      <a:pt x="821" y="598"/>
                    </a:lnTo>
                    <a:lnTo>
                      <a:pt x="818" y="594"/>
                    </a:lnTo>
                    <a:lnTo>
                      <a:pt x="810" y="593"/>
                    </a:lnTo>
                    <a:lnTo>
                      <a:pt x="802" y="594"/>
                    </a:lnTo>
                    <a:lnTo>
                      <a:pt x="798" y="596"/>
                    </a:lnTo>
                    <a:lnTo>
                      <a:pt x="791" y="600"/>
                    </a:lnTo>
                    <a:lnTo>
                      <a:pt x="785" y="602"/>
                    </a:lnTo>
                    <a:lnTo>
                      <a:pt x="779" y="606"/>
                    </a:lnTo>
                    <a:lnTo>
                      <a:pt x="775" y="610"/>
                    </a:lnTo>
                    <a:lnTo>
                      <a:pt x="775" y="614"/>
                    </a:lnTo>
                    <a:lnTo>
                      <a:pt x="773" y="617"/>
                    </a:lnTo>
                    <a:lnTo>
                      <a:pt x="768" y="619"/>
                    </a:lnTo>
                    <a:lnTo>
                      <a:pt x="762" y="621"/>
                    </a:lnTo>
                    <a:lnTo>
                      <a:pt x="758" y="625"/>
                    </a:lnTo>
                    <a:lnTo>
                      <a:pt x="749" y="623"/>
                    </a:lnTo>
                    <a:lnTo>
                      <a:pt x="745" y="619"/>
                    </a:lnTo>
                    <a:lnTo>
                      <a:pt x="741" y="616"/>
                    </a:lnTo>
                    <a:lnTo>
                      <a:pt x="737" y="610"/>
                    </a:lnTo>
                    <a:lnTo>
                      <a:pt x="731" y="608"/>
                    </a:lnTo>
                    <a:lnTo>
                      <a:pt x="722" y="610"/>
                    </a:lnTo>
                    <a:lnTo>
                      <a:pt x="706" y="617"/>
                    </a:lnTo>
                    <a:lnTo>
                      <a:pt x="699" y="619"/>
                    </a:lnTo>
                    <a:lnTo>
                      <a:pt x="691" y="616"/>
                    </a:lnTo>
                    <a:lnTo>
                      <a:pt x="689" y="612"/>
                    </a:lnTo>
                    <a:lnTo>
                      <a:pt x="685" y="602"/>
                    </a:lnTo>
                    <a:lnTo>
                      <a:pt x="683" y="594"/>
                    </a:lnTo>
                    <a:lnTo>
                      <a:pt x="679" y="591"/>
                    </a:lnTo>
                    <a:lnTo>
                      <a:pt x="672" y="585"/>
                    </a:lnTo>
                    <a:lnTo>
                      <a:pt x="658" y="585"/>
                    </a:lnTo>
                    <a:lnTo>
                      <a:pt x="654" y="587"/>
                    </a:lnTo>
                    <a:lnTo>
                      <a:pt x="647" y="587"/>
                    </a:lnTo>
                    <a:lnTo>
                      <a:pt x="641" y="583"/>
                    </a:lnTo>
                    <a:lnTo>
                      <a:pt x="639" y="579"/>
                    </a:lnTo>
                    <a:lnTo>
                      <a:pt x="631" y="564"/>
                    </a:lnTo>
                    <a:lnTo>
                      <a:pt x="622" y="543"/>
                    </a:lnTo>
                    <a:lnTo>
                      <a:pt x="614" y="529"/>
                    </a:lnTo>
                    <a:lnTo>
                      <a:pt x="614" y="523"/>
                    </a:lnTo>
                    <a:lnTo>
                      <a:pt x="612" y="520"/>
                    </a:lnTo>
                    <a:lnTo>
                      <a:pt x="603" y="523"/>
                    </a:lnTo>
                    <a:lnTo>
                      <a:pt x="593" y="525"/>
                    </a:lnTo>
                    <a:lnTo>
                      <a:pt x="582" y="531"/>
                    </a:lnTo>
                    <a:lnTo>
                      <a:pt x="570" y="537"/>
                    </a:lnTo>
                    <a:lnTo>
                      <a:pt x="559" y="535"/>
                    </a:lnTo>
                    <a:lnTo>
                      <a:pt x="560" y="535"/>
                    </a:lnTo>
                    <a:lnTo>
                      <a:pt x="559" y="531"/>
                    </a:lnTo>
                    <a:lnTo>
                      <a:pt x="557" y="527"/>
                    </a:lnTo>
                    <a:lnTo>
                      <a:pt x="555" y="527"/>
                    </a:lnTo>
                    <a:lnTo>
                      <a:pt x="551" y="531"/>
                    </a:lnTo>
                    <a:lnTo>
                      <a:pt x="549" y="529"/>
                    </a:lnTo>
                    <a:lnTo>
                      <a:pt x="539" y="523"/>
                    </a:lnTo>
                    <a:lnTo>
                      <a:pt x="535" y="529"/>
                    </a:lnTo>
                    <a:lnTo>
                      <a:pt x="530" y="531"/>
                    </a:lnTo>
                    <a:lnTo>
                      <a:pt x="524" y="525"/>
                    </a:lnTo>
                    <a:lnTo>
                      <a:pt x="520" y="525"/>
                    </a:lnTo>
                    <a:lnTo>
                      <a:pt x="522" y="518"/>
                    </a:lnTo>
                    <a:lnTo>
                      <a:pt x="522" y="516"/>
                    </a:lnTo>
                    <a:lnTo>
                      <a:pt x="516" y="514"/>
                    </a:lnTo>
                    <a:lnTo>
                      <a:pt x="514" y="510"/>
                    </a:lnTo>
                    <a:lnTo>
                      <a:pt x="509" y="512"/>
                    </a:lnTo>
                    <a:lnTo>
                      <a:pt x="501" y="514"/>
                    </a:lnTo>
                    <a:lnTo>
                      <a:pt x="489" y="520"/>
                    </a:lnTo>
                    <a:lnTo>
                      <a:pt x="484" y="520"/>
                    </a:lnTo>
                    <a:lnTo>
                      <a:pt x="472" y="523"/>
                    </a:lnTo>
                    <a:lnTo>
                      <a:pt x="461" y="523"/>
                    </a:lnTo>
                    <a:lnTo>
                      <a:pt x="451" y="527"/>
                    </a:lnTo>
                    <a:lnTo>
                      <a:pt x="440" y="527"/>
                    </a:lnTo>
                    <a:lnTo>
                      <a:pt x="434" y="525"/>
                    </a:lnTo>
                    <a:lnTo>
                      <a:pt x="428" y="525"/>
                    </a:lnTo>
                    <a:lnTo>
                      <a:pt x="420" y="522"/>
                    </a:lnTo>
                    <a:lnTo>
                      <a:pt x="415" y="525"/>
                    </a:lnTo>
                    <a:lnTo>
                      <a:pt x="417" y="529"/>
                    </a:lnTo>
                    <a:lnTo>
                      <a:pt x="417" y="535"/>
                    </a:lnTo>
                    <a:lnTo>
                      <a:pt x="409" y="541"/>
                    </a:lnTo>
                    <a:lnTo>
                      <a:pt x="409" y="548"/>
                    </a:lnTo>
                    <a:lnTo>
                      <a:pt x="407" y="554"/>
                    </a:lnTo>
                    <a:lnTo>
                      <a:pt x="407" y="560"/>
                    </a:lnTo>
                    <a:lnTo>
                      <a:pt x="413" y="568"/>
                    </a:lnTo>
                    <a:lnTo>
                      <a:pt x="415" y="571"/>
                    </a:lnTo>
                    <a:lnTo>
                      <a:pt x="409" y="579"/>
                    </a:lnTo>
                    <a:lnTo>
                      <a:pt x="415" y="585"/>
                    </a:lnTo>
                    <a:lnTo>
                      <a:pt x="417" y="585"/>
                    </a:lnTo>
                    <a:lnTo>
                      <a:pt x="422" y="589"/>
                    </a:lnTo>
                    <a:lnTo>
                      <a:pt x="418" y="594"/>
                    </a:lnTo>
                    <a:lnTo>
                      <a:pt x="417" y="596"/>
                    </a:lnTo>
                    <a:lnTo>
                      <a:pt x="411" y="596"/>
                    </a:lnTo>
                    <a:lnTo>
                      <a:pt x="403" y="594"/>
                    </a:lnTo>
                    <a:lnTo>
                      <a:pt x="401" y="591"/>
                    </a:lnTo>
                    <a:lnTo>
                      <a:pt x="397" y="585"/>
                    </a:lnTo>
                    <a:lnTo>
                      <a:pt x="393" y="585"/>
                    </a:lnTo>
                    <a:lnTo>
                      <a:pt x="392" y="587"/>
                    </a:lnTo>
                    <a:lnTo>
                      <a:pt x="390" y="585"/>
                    </a:lnTo>
                    <a:lnTo>
                      <a:pt x="384" y="583"/>
                    </a:lnTo>
                    <a:lnTo>
                      <a:pt x="378" y="587"/>
                    </a:lnTo>
                    <a:lnTo>
                      <a:pt x="374" y="589"/>
                    </a:lnTo>
                    <a:lnTo>
                      <a:pt x="370" y="589"/>
                    </a:lnTo>
                    <a:lnTo>
                      <a:pt x="363" y="587"/>
                    </a:lnTo>
                    <a:lnTo>
                      <a:pt x="359" y="587"/>
                    </a:lnTo>
                    <a:lnTo>
                      <a:pt x="357" y="587"/>
                    </a:lnTo>
                    <a:lnTo>
                      <a:pt x="355" y="591"/>
                    </a:lnTo>
                    <a:lnTo>
                      <a:pt x="355" y="596"/>
                    </a:lnTo>
                    <a:lnTo>
                      <a:pt x="349" y="594"/>
                    </a:lnTo>
                    <a:lnTo>
                      <a:pt x="351" y="591"/>
                    </a:lnTo>
                    <a:lnTo>
                      <a:pt x="351" y="587"/>
                    </a:lnTo>
                    <a:lnTo>
                      <a:pt x="347" y="585"/>
                    </a:lnTo>
                    <a:lnTo>
                      <a:pt x="344" y="585"/>
                    </a:lnTo>
                    <a:lnTo>
                      <a:pt x="342" y="583"/>
                    </a:lnTo>
                    <a:lnTo>
                      <a:pt x="340" y="579"/>
                    </a:lnTo>
                    <a:lnTo>
                      <a:pt x="336" y="577"/>
                    </a:lnTo>
                    <a:lnTo>
                      <a:pt x="332" y="575"/>
                    </a:lnTo>
                    <a:lnTo>
                      <a:pt x="328" y="573"/>
                    </a:lnTo>
                    <a:lnTo>
                      <a:pt x="324" y="573"/>
                    </a:lnTo>
                    <a:lnTo>
                      <a:pt x="324" y="571"/>
                    </a:lnTo>
                    <a:lnTo>
                      <a:pt x="324" y="568"/>
                    </a:lnTo>
                    <a:lnTo>
                      <a:pt x="321" y="564"/>
                    </a:lnTo>
                    <a:lnTo>
                      <a:pt x="317" y="564"/>
                    </a:lnTo>
                    <a:lnTo>
                      <a:pt x="317" y="566"/>
                    </a:lnTo>
                    <a:lnTo>
                      <a:pt x="311" y="568"/>
                    </a:lnTo>
                    <a:lnTo>
                      <a:pt x="311" y="564"/>
                    </a:lnTo>
                    <a:lnTo>
                      <a:pt x="299" y="566"/>
                    </a:lnTo>
                    <a:lnTo>
                      <a:pt x="301" y="568"/>
                    </a:lnTo>
                    <a:lnTo>
                      <a:pt x="303" y="570"/>
                    </a:lnTo>
                    <a:lnTo>
                      <a:pt x="298" y="575"/>
                    </a:lnTo>
                    <a:lnTo>
                      <a:pt x="292" y="579"/>
                    </a:lnTo>
                    <a:lnTo>
                      <a:pt x="290" y="581"/>
                    </a:lnTo>
                    <a:lnTo>
                      <a:pt x="284" y="579"/>
                    </a:lnTo>
                    <a:lnTo>
                      <a:pt x="280" y="581"/>
                    </a:lnTo>
                    <a:lnTo>
                      <a:pt x="278" y="585"/>
                    </a:lnTo>
                    <a:lnTo>
                      <a:pt x="274" y="587"/>
                    </a:lnTo>
                    <a:lnTo>
                      <a:pt x="274" y="593"/>
                    </a:lnTo>
                    <a:lnTo>
                      <a:pt x="276" y="598"/>
                    </a:lnTo>
                    <a:lnTo>
                      <a:pt x="280" y="600"/>
                    </a:lnTo>
                    <a:lnTo>
                      <a:pt x="273" y="606"/>
                    </a:lnTo>
                    <a:lnTo>
                      <a:pt x="271" y="602"/>
                    </a:lnTo>
                    <a:lnTo>
                      <a:pt x="267" y="596"/>
                    </a:lnTo>
                    <a:lnTo>
                      <a:pt x="265" y="596"/>
                    </a:lnTo>
                    <a:lnTo>
                      <a:pt x="261" y="600"/>
                    </a:lnTo>
                    <a:lnTo>
                      <a:pt x="257" y="602"/>
                    </a:lnTo>
                    <a:lnTo>
                      <a:pt x="255" y="604"/>
                    </a:lnTo>
                    <a:lnTo>
                      <a:pt x="255" y="612"/>
                    </a:lnTo>
                    <a:lnTo>
                      <a:pt x="251" y="616"/>
                    </a:lnTo>
                    <a:lnTo>
                      <a:pt x="253" y="616"/>
                    </a:lnTo>
                    <a:lnTo>
                      <a:pt x="255" y="619"/>
                    </a:lnTo>
                    <a:lnTo>
                      <a:pt x="255" y="621"/>
                    </a:lnTo>
                    <a:lnTo>
                      <a:pt x="253" y="623"/>
                    </a:lnTo>
                    <a:lnTo>
                      <a:pt x="251" y="625"/>
                    </a:lnTo>
                    <a:lnTo>
                      <a:pt x="248" y="631"/>
                    </a:lnTo>
                    <a:lnTo>
                      <a:pt x="248" y="633"/>
                    </a:lnTo>
                    <a:lnTo>
                      <a:pt x="248" y="635"/>
                    </a:lnTo>
                    <a:lnTo>
                      <a:pt x="250" y="637"/>
                    </a:lnTo>
                    <a:lnTo>
                      <a:pt x="251" y="637"/>
                    </a:lnTo>
                    <a:lnTo>
                      <a:pt x="255" y="642"/>
                    </a:lnTo>
                    <a:lnTo>
                      <a:pt x="253" y="648"/>
                    </a:lnTo>
                    <a:lnTo>
                      <a:pt x="257" y="648"/>
                    </a:lnTo>
                    <a:lnTo>
                      <a:pt x="261" y="646"/>
                    </a:lnTo>
                    <a:lnTo>
                      <a:pt x="267" y="660"/>
                    </a:lnTo>
                    <a:lnTo>
                      <a:pt x="267" y="662"/>
                    </a:lnTo>
                    <a:lnTo>
                      <a:pt x="267" y="665"/>
                    </a:lnTo>
                    <a:lnTo>
                      <a:pt x="267" y="669"/>
                    </a:lnTo>
                    <a:lnTo>
                      <a:pt x="269" y="673"/>
                    </a:lnTo>
                    <a:lnTo>
                      <a:pt x="269" y="677"/>
                    </a:lnTo>
                    <a:lnTo>
                      <a:pt x="267" y="679"/>
                    </a:lnTo>
                    <a:lnTo>
                      <a:pt x="263" y="685"/>
                    </a:lnTo>
                    <a:lnTo>
                      <a:pt x="261" y="685"/>
                    </a:lnTo>
                    <a:lnTo>
                      <a:pt x="261" y="683"/>
                    </a:lnTo>
                    <a:lnTo>
                      <a:pt x="263" y="683"/>
                    </a:lnTo>
                    <a:lnTo>
                      <a:pt x="259" y="679"/>
                    </a:lnTo>
                    <a:lnTo>
                      <a:pt x="257" y="677"/>
                    </a:lnTo>
                    <a:lnTo>
                      <a:pt x="255" y="681"/>
                    </a:lnTo>
                    <a:lnTo>
                      <a:pt x="251" y="681"/>
                    </a:lnTo>
                    <a:lnTo>
                      <a:pt x="246" y="700"/>
                    </a:lnTo>
                    <a:lnTo>
                      <a:pt x="242" y="715"/>
                    </a:lnTo>
                    <a:lnTo>
                      <a:pt x="248" y="715"/>
                    </a:lnTo>
                    <a:lnTo>
                      <a:pt x="253" y="715"/>
                    </a:lnTo>
                    <a:lnTo>
                      <a:pt x="251" y="721"/>
                    </a:lnTo>
                    <a:lnTo>
                      <a:pt x="251" y="727"/>
                    </a:lnTo>
                    <a:lnTo>
                      <a:pt x="255" y="727"/>
                    </a:lnTo>
                    <a:lnTo>
                      <a:pt x="253" y="735"/>
                    </a:lnTo>
                    <a:lnTo>
                      <a:pt x="255" y="742"/>
                    </a:lnTo>
                    <a:lnTo>
                      <a:pt x="257" y="744"/>
                    </a:lnTo>
                    <a:lnTo>
                      <a:pt x="261" y="746"/>
                    </a:lnTo>
                    <a:lnTo>
                      <a:pt x="261" y="750"/>
                    </a:lnTo>
                    <a:lnTo>
                      <a:pt x="263" y="754"/>
                    </a:lnTo>
                    <a:lnTo>
                      <a:pt x="267" y="758"/>
                    </a:lnTo>
                    <a:lnTo>
                      <a:pt x="271" y="761"/>
                    </a:lnTo>
                    <a:lnTo>
                      <a:pt x="269" y="765"/>
                    </a:lnTo>
                    <a:lnTo>
                      <a:pt x="265" y="771"/>
                    </a:lnTo>
                    <a:lnTo>
                      <a:pt x="261" y="769"/>
                    </a:lnTo>
                    <a:lnTo>
                      <a:pt x="259" y="765"/>
                    </a:lnTo>
                    <a:lnTo>
                      <a:pt x="257" y="761"/>
                    </a:lnTo>
                    <a:lnTo>
                      <a:pt x="253" y="759"/>
                    </a:lnTo>
                    <a:lnTo>
                      <a:pt x="250" y="756"/>
                    </a:lnTo>
                    <a:lnTo>
                      <a:pt x="248" y="754"/>
                    </a:lnTo>
                    <a:lnTo>
                      <a:pt x="248" y="752"/>
                    </a:lnTo>
                    <a:lnTo>
                      <a:pt x="244" y="750"/>
                    </a:lnTo>
                    <a:lnTo>
                      <a:pt x="242" y="748"/>
                    </a:lnTo>
                    <a:lnTo>
                      <a:pt x="238" y="748"/>
                    </a:lnTo>
                    <a:lnTo>
                      <a:pt x="236" y="746"/>
                    </a:lnTo>
                    <a:lnTo>
                      <a:pt x="236" y="742"/>
                    </a:lnTo>
                    <a:lnTo>
                      <a:pt x="234" y="742"/>
                    </a:lnTo>
                    <a:lnTo>
                      <a:pt x="232" y="740"/>
                    </a:lnTo>
                    <a:lnTo>
                      <a:pt x="228" y="736"/>
                    </a:lnTo>
                    <a:lnTo>
                      <a:pt x="227" y="735"/>
                    </a:lnTo>
                    <a:lnTo>
                      <a:pt x="225" y="733"/>
                    </a:lnTo>
                    <a:lnTo>
                      <a:pt x="221" y="733"/>
                    </a:lnTo>
                    <a:lnTo>
                      <a:pt x="217" y="735"/>
                    </a:lnTo>
                    <a:lnTo>
                      <a:pt x="215" y="735"/>
                    </a:lnTo>
                    <a:lnTo>
                      <a:pt x="211" y="735"/>
                    </a:lnTo>
                    <a:lnTo>
                      <a:pt x="205" y="736"/>
                    </a:lnTo>
                    <a:lnTo>
                      <a:pt x="200" y="733"/>
                    </a:lnTo>
                    <a:lnTo>
                      <a:pt x="196" y="729"/>
                    </a:lnTo>
                    <a:lnTo>
                      <a:pt x="192" y="725"/>
                    </a:lnTo>
                    <a:lnTo>
                      <a:pt x="190" y="725"/>
                    </a:lnTo>
                    <a:lnTo>
                      <a:pt x="184" y="725"/>
                    </a:lnTo>
                    <a:lnTo>
                      <a:pt x="180" y="725"/>
                    </a:lnTo>
                    <a:lnTo>
                      <a:pt x="175" y="723"/>
                    </a:lnTo>
                    <a:lnTo>
                      <a:pt x="171" y="721"/>
                    </a:lnTo>
                    <a:lnTo>
                      <a:pt x="167" y="719"/>
                    </a:lnTo>
                    <a:lnTo>
                      <a:pt x="161" y="721"/>
                    </a:lnTo>
                    <a:lnTo>
                      <a:pt x="159" y="727"/>
                    </a:lnTo>
                    <a:lnTo>
                      <a:pt x="159" y="733"/>
                    </a:lnTo>
                    <a:lnTo>
                      <a:pt x="155" y="731"/>
                    </a:lnTo>
                    <a:lnTo>
                      <a:pt x="152" y="729"/>
                    </a:lnTo>
                    <a:lnTo>
                      <a:pt x="146" y="721"/>
                    </a:lnTo>
                    <a:lnTo>
                      <a:pt x="140" y="713"/>
                    </a:lnTo>
                    <a:lnTo>
                      <a:pt x="136" y="713"/>
                    </a:lnTo>
                    <a:lnTo>
                      <a:pt x="134" y="712"/>
                    </a:lnTo>
                    <a:lnTo>
                      <a:pt x="134" y="708"/>
                    </a:lnTo>
                    <a:lnTo>
                      <a:pt x="131" y="708"/>
                    </a:lnTo>
                    <a:lnTo>
                      <a:pt x="129" y="708"/>
                    </a:lnTo>
                    <a:lnTo>
                      <a:pt x="127" y="704"/>
                    </a:lnTo>
                    <a:lnTo>
                      <a:pt x="127" y="700"/>
                    </a:lnTo>
                    <a:lnTo>
                      <a:pt x="119" y="698"/>
                    </a:lnTo>
                    <a:lnTo>
                      <a:pt x="115" y="696"/>
                    </a:lnTo>
                    <a:lnTo>
                      <a:pt x="123" y="696"/>
                    </a:lnTo>
                    <a:lnTo>
                      <a:pt x="131" y="694"/>
                    </a:lnTo>
                    <a:lnTo>
                      <a:pt x="131" y="690"/>
                    </a:lnTo>
                    <a:lnTo>
                      <a:pt x="131" y="688"/>
                    </a:lnTo>
                    <a:lnTo>
                      <a:pt x="134" y="688"/>
                    </a:lnTo>
                    <a:lnTo>
                      <a:pt x="134" y="687"/>
                    </a:lnTo>
                    <a:lnTo>
                      <a:pt x="134" y="685"/>
                    </a:lnTo>
                    <a:lnTo>
                      <a:pt x="136" y="683"/>
                    </a:lnTo>
                    <a:lnTo>
                      <a:pt x="132" y="683"/>
                    </a:lnTo>
                    <a:lnTo>
                      <a:pt x="129" y="681"/>
                    </a:lnTo>
                    <a:lnTo>
                      <a:pt x="129" y="677"/>
                    </a:lnTo>
                    <a:lnTo>
                      <a:pt x="132" y="677"/>
                    </a:lnTo>
                    <a:lnTo>
                      <a:pt x="138" y="677"/>
                    </a:lnTo>
                    <a:lnTo>
                      <a:pt x="138" y="673"/>
                    </a:lnTo>
                    <a:lnTo>
                      <a:pt x="138" y="671"/>
                    </a:lnTo>
                    <a:lnTo>
                      <a:pt x="144" y="667"/>
                    </a:lnTo>
                    <a:lnTo>
                      <a:pt x="152" y="665"/>
                    </a:lnTo>
                    <a:lnTo>
                      <a:pt x="152" y="662"/>
                    </a:lnTo>
                    <a:lnTo>
                      <a:pt x="144" y="662"/>
                    </a:lnTo>
                    <a:lnTo>
                      <a:pt x="138" y="664"/>
                    </a:lnTo>
                    <a:lnTo>
                      <a:pt x="136" y="665"/>
                    </a:lnTo>
                    <a:lnTo>
                      <a:pt x="138" y="658"/>
                    </a:lnTo>
                    <a:lnTo>
                      <a:pt x="142" y="652"/>
                    </a:lnTo>
                    <a:lnTo>
                      <a:pt x="148" y="652"/>
                    </a:lnTo>
                    <a:lnTo>
                      <a:pt x="154" y="650"/>
                    </a:lnTo>
                    <a:lnTo>
                      <a:pt x="152" y="644"/>
                    </a:lnTo>
                    <a:lnTo>
                      <a:pt x="150" y="637"/>
                    </a:lnTo>
                    <a:lnTo>
                      <a:pt x="150" y="635"/>
                    </a:lnTo>
                    <a:lnTo>
                      <a:pt x="150" y="633"/>
                    </a:lnTo>
                    <a:lnTo>
                      <a:pt x="150" y="627"/>
                    </a:lnTo>
                    <a:lnTo>
                      <a:pt x="146" y="623"/>
                    </a:lnTo>
                    <a:lnTo>
                      <a:pt x="146" y="621"/>
                    </a:lnTo>
                    <a:lnTo>
                      <a:pt x="150" y="617"/>
                    </a:lnTo>
                    <a:lnTo>
                      <a:pt x="150" y="616"/>
                    </a:lnTo>
                    <a:lnTo>
                      <a:pt x="148" y="616"/>
                    </a:lnTo>
                    <a:lnTo>
                      <a:pt x="148" y="612"/>
                    </a:lnTo>
                    <a:lnTo>
                      <a:pt x="146" y="608"/>
                    </a:lnTo>
                    <a:lnTo>
                      <a:pt x="144" y="606"/>
                    </a:lnTo>
                    <a:lnTo>
                      <a:pt x="140" y="604"/>
                    </a:lnTo>
                    <a:lnTo>
                      <a:pt x="136" y="602"/>
                    </a:lnTo>
                    <a:lnTo>
                      <a:pt x="132" y="600"/>
                    </a:lnTo>
                    <a:lnTo>
                      <a:pt x="131" y="600"/>
                    </a:lnTo>
                    <a:lnTo>
                      <a:pt x="131" y="598"/>
                    </a:lnTo>
                    <a:lnTo>
                      <a:pt x="127" y="596"/>
                    </a:lnTo>
                    <a:lnTo>
                      <a:pt x="125" y="596"/>
                    </a:lnTo>
                    <a:lnTo>
                      <a:pt x="123" y="596"/>
                    </a:lnTo>
                    <a:lnTo>
                      <a:pt x="119" y="598"/>
                    </a:lnTo>
                    <a:lnTo>
                      <a:pt x="113" y="600"/>
                    </a:lnTo>
                    <a:lnTo>
                      <a:pt x="111" y="600"/>
                    </a:lnTo>
                    <a:lnTo>
                      <a:pt x="111" y="596"/>
                    </a:lnTo>
                    <a:lnTo>
                      <a:pt x="108" y="593"/>
                    </a:lnTo>
                    <a:lnTo>
                      <a:pt x="106" y="593"/>
                    </a:lnTo>
                    <a:lnTo>
                      <a:pt x="106" y="591"/>
                    </a:lnTo>
                    <a:lnTo>
                      <a:pt x="104" y="591"/>
                    </a:lnTo>
                    <a:lnTo>
                      <a:pt x="102" y="587"/>
                    </a:lnTo>
                    <a:lnTo>
                      <a:pt x="98" y="585"/>
                    </a:lnTo>
                    <a:lnTo>
                      <a:pt x="94" y="585"/>
                    </a:lnTo>
                    <a:lnTo>
                      <a:pt x="90" y="583"/>
                    </a:lnTo>
                    <a:lnTo>
                      <a:pt x="86" y="583"/>
                    </a:lnTo>
                    <a:lnTo>
                      <a:pt x="83" y="583"/>
                    </a:lnTo>
                    <a:lnTo>
                      <a:pt x="79" y="579"/>
                    </a:lnTo>
                    <a:lnTo>
                      <a:pt x="79" y="577"/>
                    </a:lnTo>
                    <a:lnTo>
                      <a:pt x="77" y="573"/>
                    </a:lnTo>
                    <a:lnTo>
                      <a:pt x="75" y="571"/>
                    </a:lnTo>
                    <a:lnTo>
                      <a:pt x="75" y="570"/>
                    </a:lnTo>
                    <a:lnTo>
                      <a:pt x="73" y="566"/>
                    </a:lnTo>
                    <a:lnTo>
                      <a:pt x="71" y="564"/>
                    </a:lnTo>
                    <a:lnTo>
                      <a:pt x="67" y="564"/>
                    </a:lnTo>
                    <a:lnTo>
                      <a:pt x="65" y="562"/>
                    </a:lnTo>
                    <a:lnTo>
                      <a:pt x="61" y="564"/>
                    </a:lnTo>
                    <a:lnTo>
                      <a:pt x="60" y="566"/>
                    </a:lnTo>
                    <a:lnTo>
                      <a:pt x="58" y="566"/>
                    </a:lnTo>
                    <a:lnTo>
                      <a:pt x="56" y="564"/>
                    </a:lnTo>
                    <a:lnTo>
                      <a:pt x="54" y="562"/>
                    </a:lnTo>
                    <a:lnTo>
                      <a:pt x="54" y="546"/>
                    </a:lnTo>
                    <a:lnTo>
                      <a:pt x="52" y="545"/>
                    </a:lnTo>
                    <a:lnTo>
                      <a:pt x="50" y="541"/>
                    </a:lnTo>
                    <a:lnTo>
                      <a:pt x="54" y="539"/>
                    </a:lnTo>
                    <a:lnTo>
                      <a:pt x="58" y="539"/>
                    </a:lnTo>
                    <a:lnTo>
                      <a:pt x="60" y="537"/>
                    </a:lnTo>
                    <a:lnTo>
                      <a:pt x="60" y="535"/>
                    </a:lnTo>
                    <a:lnTo>
                      <a:pt x="60" y="533"/>
                    </a:lnTo>
                    <a:lnTo>
                      <a:pt x="58" y="529"/>
                    </a:lnTo>
                    <a:lnTo>
                      <a:pt x="54" y="525"/>
                    </a:lnTo>
                    <a:lnTo>
                      <a:pt x="50" y="523"/>
                    </a:lnTo>
                    <a:lnTo>
                      <a:pt x="48" y="518"/>
                    </a:lnTo>
                    <a:lnTo>
                      <a:pt x="48" y="512"/>
                    </a:lnTo>
                    <a:lnTo>
                      <a:pt x="48" y="506"/>
                    </a:lnTo>
                    <a:lnTo>
                      <a:pt x="46" y="502"/>
                    </a:lnTo>
                    <a:lnTo>
                      <a:pt x="44" y="499"/>
                    </a:lnTo>
                    <a:lnTo>
                      <a:pt x="40" y="495"/>
                    </a:lnTo>
                    <a:lnTo>
                      <a:pt x="38" y="493"/>
                    </a:lnTo>
                    <a:lnTo>
                      <a:pt x="35" y="491"/>
                    </a:lnTo>
                    <a:lnTo>
                      <a:pt x="31" y="489"/>
                    </a:lnTo>
                    <a:lnTo>
                      <a:pt x="29" y="489"/>
                    </a:lnTo>
                    <a:lnTo>
                      <a:pt x="27" y="489"/>
                    </a:lnTo>
                    <a:lnTo>
                      <a:pt x="23" y="491"/>
                    </a:lnTo>
                    <a:lnTo>
                      <a:pt x="21" y="489"/>
                    </a:lnTo>
                    <a:lnTo>
                      <a:pt x="19" y="487"/>
                    </a:lnTo>
                    <a:lnTo>
                      <a:pt x="17" y="481"/>
                    </a:lnTo>
                    <a:lnTo>
                      <a:pt x="15" y="479"/>
                    </a:lnTo>
                    <a:lnTo>
                      <a:pt x="13" y="475"/>
                    </a:lnTo>
                    <a:lnTo>
                      <a:pt x="10" y="475"/>
                    </a:lnTo>
                    <a:lnTo>
                      <a:pt x="8" y="474"/>
                    </a:lnTo>
                    <a:lnTo>
                      <a:pt x="8" y="468"/>
                    </a:lnTo>
                    <a:lnTo>
                      <a:pt x="8" y="464"/>
                    </a:lnTo>
                    <a:lnTo>
                      <a:pt x="4" y="464"/>
                    </a:lnTo>
                    <a:lnTo>
                      <a:pt x="2" y="464"/>
                    </a:lnTo>
                    <a:lnTo>
                      <a:pt x="0" y="460"/>
                    </a:lnTo>
                    <a:lnTo>
                      <a:pt x="0" y="458"/>
                    </a:lnTo>
                    <a:lnTo>
                      <a:pt x="0" y="454"/>
                    </a:lnTo>
                    <a:lnTo>
                      <a:pt x="2" y="451"/>
                    </a:lnTo>
                    <a:lnTo>
                      <a:pt x="4" y="449"/>
                    </a:lnTo>
                    <a:lnTo>
                      <a:pt x="6" y="447"/>
                    </a:lnTo>
                    <a:lnTo>
                      <a:pt x="8" y="449"/>
                    </a:lnTo>
                    <a:lnTo>
                      <a:pt x="10" y="445"/>
                    </a:lnTo>
                    <a:lnTo>
                      <a:pt x="12" y="443"/>
                    </a:lnTo>
                    <a:lnTo>
                      <a:pt x="10" y="437"/>
                    </a:lnTo>
                    <a:lnTo>
                      <a:pt x="10" y="431"/>
                    </a:lnTo>
                    <a:lnTo>
                      <a:pt x="13" y="427"/>
                    </a:lnTo>
                    <a:lnTo>
                      <a:pt x="13" y="426"/>
                    </a:lnTo>
                    <a:lnTo>
                      <a:pt x="15" y="424"/>
                    </a:lnTo>
                    <a:lnTo>
                      <a:pt x="13" y="420"/>
                    </a:lnTo>
                    <a:lnTo>
                      <a:pt x="13" y="418"/>
                    </a:lnTo>
                    <a:lnTo>
                      <a:pt x="13" y="414"/>
                    </a:lnTo>
                    <a:lnTo>
                      <a:pt x="13" y="412"/>
                    </a:lnTo>
                    <a:lnTo>
                      <a:pt x="19" y="414"/>
                    </a:lnTo>
                    <a:lnTo>
                      <a:pt x="27" y="414"/>
                    </a:lnTo>
                    <a:lnTo>
                      <a:pt x="27" y="412"/>
                    </a:lnTo>
                    <a:lnTo>
                      <a:pt x="29" y="410"/>
                    </a:lnTo>
                    <a:lnTo>
                      <a:pt x="37" y="408"/>
                    </a:lnTo>
                    <a:lnTo>
                      <a:pt x="44" y="408"/>
                    </a:lnTo>
                    <a:lnTo>
                      <a:pt x="40" y="408"/>
                    </a:lnTo>
                    <a:lnTo>
                      <a:pt x="38" y="408"/>
                    </a:lnTo>
                    <a:lnTo>
                      <a:pt x="37" y="404"/>
                    </a:lnTo>
                    <a:lnTo>
                      <a:pt x="35" y="403"/>
                    </a:lnTo>
                    <a:lnTo>
                      <a:pt x="29" y="403"/>
                    </a:lnTo>
                    <a:lnTo>
                      <a:pt x="25" y="404"/>
                    </a:lnTo>
                    <a:lnTo>
                      <a:pt x="19" y="401"/>
                    </a:lnTo>
                    <a:lnTo>
                      <a:pt x="13" y="395"/>
                    </a:lnTo>
                    <a:lnTo>
                      <a:pt x="15" y="393"/>
                    </a:lnTo>
                    <a:lnTo>
                      <a:pt x="15" y="389"/>
                    </a:lnTo>
                    <a:lnTo>
                      <a:pt x="10" y="391"/>
                    </a:lnTo>
                    <a:lnTo>
                      <a:pt x="6" y="393"/>
                    </a:lnTo>
                    <a:lnTo>
                      <a:pt x="4" y="393"/>
                    </a:lnTo>
                    <a:lnTo>
                      <a:pt x="13" y="383"/>
                    </a:lnTo>
                    <a:lnTo>
                      <a:pt x="35" y="370"/>
                    </a:lnTo>
                    <a:lnTo>
                      <a:pt x="58" y="355"/>
                    </a:lnTo>
                    <a:lnTo>
                      <a:pt x="56" y="351"/>
                    </a:lnTo>
                    <a:lnTo>
                      <a:pt x="56" y="345"/>
                    </a:lnTo>
                    <a:lnTo>
                      <a:pt x="52" y="343"/>
                    </a:lnTo>
                    <a:lnTo>
                      <a:pt x="46" y="341"/>
                    </a:lnTo>
                    <a:lnTo>
                      <a:pt x="44" y="337"/>
                    </a:lnTo>
                    <a:lnTo>
                      <a:pt x="44" y="333"/>
                    </a:lnTo>
                    <a:lnTo>
                      <a:pt x="46" y="330"/>
                    </a:lnTo>
                    <a:lnTo>
                      <a:pt x="48" y="326"/>
                    </a:lnTo>
                    <a:lnTo>
                      <a:pt x="48" y="322"/>
                    </a:lnTo>
                    <a:lnTo>
                      <a:pt x="46" y="316"/>
                    </a:lnTo>
                    <a:lnTo>
                      <a:pt x="46" y="312"/>
                    </a:lnTo>
                    <a:lnTo>
                      <a:pt x="42" y="310"/>
                    </a:lnTo>
                    <a:lnTo>
                      <a:pt x="40" y="305"/>
                    </a:lnTo>
                    <a:lnTo>
                      <a:pt x="38" y="303"/>
                    </a:lnTo>
                    <a:lnTo>
                      <a:pt x="38" y="301"/>
                    </a:lnTo>
                    <a:lnTo>
                      <a:pt x="37" y="295"/>
                    </a:lnTo>
                    <a:lnTo>
                      <a:pt x="37" y="291"/>
                    </a:lnTo>
                    <a:lnTo>
                      <a:pt x="38" y="287"/>
                    </a:lnTo>
                    <a:lnTo>
                      <a:pt x="38" y="284"/>
                    </a:lnTo>
                    <a:lnTo>
                      <a:pt x="38" y="282"/>
                    </a:lnTo>
                    <a:lnTo>
                      <a:pt x="38" y="276"/>
                    </a:lnTo>
                    <a:lnTo>
                      <a:pt x="37" y="274"/>
                    </a:lnTo>
                    <a:lnTo>
                      <a:pt x="33" y="262"/>
                    </a:lnTo>
                    <a:lnTo>
                      <a:pt x="29" y="249"/>
                    </a:lnTo>
                    <a:lnTo>
                      <a:pt x="33" y="243"/>
                    </a:lnTo>
                    <a:lnTo>
                      <a:pt x="37" y="238"/>
                    </a:lnTo>
                    <a:lnTo>
                      <a:pt x="37" y="230"/>
                    </a:lnTo>
                    <a:lnTo>
                      <a:pt x="35" y="226"/>
                    </a:lnTo>
                    <a:lnTo>
                      <a:pt x="33" y="228"/>
                    </a:lnTo>
                    <a:lnTo>
                      <a:pt x="31" y="226"/>
                    </a:lnTo>
                    <a:lnTo>
                      <a:pt x="29" y="216"/>
                    </a:lnTo>
                    <a:lnTo>
                      <a:pt x="31" y="211"/>
                    </a:lnTo>
                    <a:lnTo>
                      <a:pt x="35" y="205"/>
                    </a:lnTo>
                    <a:lnTo>
                      <a:pt x="35" y="209"/>
                    </a:lnTo>
                    <a:lnTo>
                      <a:pt x="38" y="209"/>
                    </a:lnTo>
                    <a:lnTo>
                      <a:pt x="40" y="205"/>
                    </a:lnTo>
                    <a:lnTo>
                      <a:pt x="40" y="199"/>
                    </a:lnTo>
                    <a:lnTo>
                      <a:pt x="40" y="197"/>
                    </a:lnTo>
                    <a:lnTo>
                      <a:pt x="38" y="197"/>
                    </a:lnTo>
                    <a:lnTo>
                      <a:pt x="42" y="195"/>
                    </a:lnTo>
                    <a:lnTo>
                      <a:pt x="44" y="193"/>
                    </a:lnTo>
                    <a:lnTo>
                      <a:pt x="48" y="190"/>
                    </a:lnTo>
                    <a:lnTo>
                      <a:pt x="50" y="188"/>
                    </a:lnTo>
                    <a:lnTo>
                      <a:pt x="56" y="190"/>
                    </a:lnTo>
                    <a:lnTo>
                      <a:pt x="61" y="190"/>
                    </a:lnTo>
                    <a:lnTo>
                      <a:pt x="63" y="190"/>
                    </a:lnTo>
                    <a:lnTo>
                      <a:pt x="67" y="191"/>
                    </a:lnTo>
                    <a:lnTo>
                      <a:pt x="71" y="193"/>
                    </a:lnTo>
                    <a:lnTo>
                      <a:pt x="65" y="195"/>
                    </a:lnTo>
                    <a:lnTo>
                      <a:pt x="65" y="199"/>
                    </a:lnTo>
                    <a:lnTo>
                      <a:pt x="79" y="199"/>
                    </a:lnTo>
                    <a:lnTo>
                      <a:pt x="94" y="203"/>
                    </a:lnTo>
                    <a:lnTo>
                      <a:pt x="96" y="207"/>
                    </a:lnTo>
                    <a:lnTo>
                      <a:pt x="100" y="207"/>
                    </a:lnTo>
                    <a:lnTo>
                      <a:pt x="104" y="207"/>
                    </a:lnTo>
                    <a:lnTo>
                      <a:pt x="106" y="209"/>
                    </a:lnTo>
                    <a:lnTo>
                      <a:pt x="108" y="213"/>
                    </a:lnTo>
                    <a:lnTo>
                      <a:pt x="111" y="213"/>
                    </a:lnTo>
                    <a:lnTo>
                      <a:pt x="117" y="213"/>
                    </a:lnTo>
                    <a:lnTo>
                      <a:pt x="132" y="218"/>
                    </a:lnTo>
                    <a:lnTo>
                      <a:pt x="148" y="228"/>
                    </a:lnTo>
                    <a:lnTo>
                      <a:pt x="148" y="232"/>
                    </a:lnTo>
                    <a:lnTo>
                      <a:pt x="150" y="232"/>
                    </a:lnTo>
                    <a:lnTo>
                      <a:pt x="154" y="232"/>
                    </a:lnTo>
                    <a:lnTo>
                      <a:pt x="154" y="236"/>
                    </a:lnTo>
                    <a:lnTo>
                      <a:pt x="159" y="238"/>
                    </a:lnTo>
                    <a:lnTo>
                      <a:pt x="167" y="241"/>
                    </a:lnTo>
                    <a:lnTo>
                      <a:pt x="167" y="245"/>
                    </a:lnTo>
                    <a:lnTo>
                      <a:pt x="171" y="245"/>
                    </a:lnTo>
                    <a:lnTo>
                      <a:pt x="173" y="249"/>
                    </a:lnTo>
                    <a:lnTo>
                      <a:pt x="173" y="255"/>
                    </a:lnTo>
                    <a:lnTo>
                      <a:pt x="173" y="259"/>
                    </a:lnTo>
                    <a:lnTo>
                      <a:pt x="171" y="261"/>
                    </a:lnTo>
                    <a:lnTo>
                      <a:pt x="165" y="268"/>
                    </a:lnTo>
                    <a:lnTo>
                      <a:pt x="159" y="272"/>
                    </a:lnTo>
                    <a:lnTo>
                      <a:pt x="154" y="276"/>
                    </a:lnTo>
                    <a:lnTo>
                      <a:pt x="148" y="280"/>
                    </a:lnTo>
                    <a:lnTo>
                      <a:pt x="136" y="280"/>
                    </a:lnTo>
                    <a:lnTo>
                      <a:pt x="121" y="276"/>
                    </a:lnTo>
                    <a:lnTo>
                      <a:pt x="108" y="272"/>
                    </a:lnTo>
                    <a:lnTo>
                      <a:pt x="96" y="268"/>
                    </a:lnTo>
                    <a:lnTo>
                      <a:pt x="96" y="264"/>
                    </a:lnTo>
                    <a:lnTo>
                      <a:pt x="96" y="262"/>
                    </a:lnTo>
                    <a:lnTo>
                      <a:pt x="92" y="264"/>
                    </a:lnTo>
                    <a:lnTo>
                      <a:pt x="90" y="268"/>
                    </a:lnTo>
                    <a:lnTo>
                      <a:pt x="86" y="262"/>
                    </a:lnTo>
                    <a:lnTo>
                      <a:pt x="83" y="259"/>
                    </a:lnTo>
                    <a:lnTo>
                      <a:pt x="81" y="259"/>
                    </a:lnTo>
                    <a:lnTo>
                      <a:pt x="79" y="261"/>
                    </a:lnTo>
                    <a:lnTo>
                      <a:pt x="63" y="251"/>
                    </a:lnTo>
                    <a:lnTo>
                      <a:pt x="67" y="257"/>
                    </a:lnTo>
                    <a:lnTo>
                      <a:pt x="71" y="262"/>
                    </a:lnTo>
                    <a:lnTo>
                      <a:pt x="73" y="266"/>
                    </a:lnTo>
                    <a:lnTo>
                      <a:pt x="73" y="268"/>
                    </a:lnTo>
                    <a:lnTo>
                      <a:pt x="73" y="272"/>
                    </a:lnTo>
                    <a:lnTo>
                      <a:pt x="77" y="272"/>
                    </a:lnTo>
                    <a:lnTo>
                      <a:pt x="81" y="272"/>
                    </a:lnTo>
                    <a:lnTo>
                      <a:pt x="79" y="278"/>
                    </a:lnTo>
                    <a:lnTo>
                      <a:pt x="90" y="280"/>
                    </a:lnTo>
                    <a:lnTo>
                      <a:pt x="102" y="285"/>
                    </a:lnTo>
                    <a:lnTo>
                      <a:pt x="102" y="295"/>
                    </a:lnTo>
                    <a:lnTo>
                      <a:pt x="102" y="303"/>
                    </a:lnTo>
                    <a:lnTo>
                      <a:pt x="104" y="312"/>
                    </a:lnTo>
                    <a:lnTo>
                      <a:pt x="108" y="320"/>
                    </a:lnTo>
                    <a:lnTo>
                      <a:pt x="111" y="320"/>
                    </a:lnTo>
                    <a:lnTo>
                      <a:pt x="115" y="320"/>
                    </a:lnTo>
                    <a:lnTo>
                      <a:pt x="115" y="324"/>
                    </a:lnTo>
                    <a:lnTo>
                      <a:pt x="115" y="328"/>
                    </a:lnTo>
                    <a:lnTo>
                      <a:pt x="117" y="328"/>
                    </a:lnTo>
                    <a:lnTo>
                      <a:pt x="123" y="328"/>
                    </a:lnTo>
                    <a:lnTo>
                      <a:pt x="132" y="330"/>
                    </a:lnTo>
                    <a:lnTo>
                      <a:pt x="132" y="332"/>
                    </a:lnTo>
                    <a:lnTo>
                      <a:pt x="136" y="332"/>
                    </a:lnTo>
                    <a:lnTo>
                      <a:pt x="138" y="330"/>
                    </a:lnTo>
                    <a:lnTo>
                      <a:pt x="140" y="328"/>
                    </a:lnTo>
                    <a:lnTo>
                      <a:pt x="140" y="320"/>
                    </a:lnTo>
                    <a:lnTo>
                      <a:pt x="140" y="314"/>
                    </a:lnTo>
                    <a:lnTo>
                      <a:pt x="136" y="314"/>
                    </a:lnTo>
                    <a:lnTo>
                      <a:pt x="134" y="314"/>
                    </a:lnTo>
                    <a:lnTo>
                      <a:pt x="131" y="310"/>
                    </a:lnTo>
                    <a:lnTo>
                      <a:pt x="129" y="305"/>
                    </a:lnTo>
                    <a:lnTo>
                      <a:pt x="129" y="299"/>
                    </a:lnTo>
                    <a:lnTo>
                      <a:pt x="131" y="293"/>
                    </a:lnTo>
                    <a:lnTo>
                      <a:pt x="148" y="303"/>
                    </a:lnTo>
                    <a:lnTo>
                      <a:pt x="165" y="310"/>
                    </a:lnTo>
                    <a:lnTo>
                      <a:pt x="169" y="310"/>
                    </a:lnTo>
                    <a:lnTo>
                      <a:pt x="171" y="309"/>
                    </a:lnTo>
                    <a:lnTo>
                      <a:pt x="169" y="307"/>
                    </a:lnTo>
                    <a:lnTo>
                      <a:pt x="169" y="305"/>
                    </a:lnTo>
                    <a:lnTo>
                      <a:pt x="163" y="301"/>
                    </a:lnTo>
                    <a:lnTo>
                      <a:pt x="161" y="299"/>
                    </a:lnTo>
                    <a:lnTo>
                      <a:pt x="159" y="293"/>
                    </a:lnTo>
                    <a:lnTo>
                      <a:pt x="159" y="287"/>
                    </a:lnTo>
                    <a:lnTo>
                      <a:pt x="171" y="278"/>
                    </a:lnTo>
                    <a:lnTo>
                      <a:pt x="182" y="270"/>
                    </a:lnTo>
                    <a:lnTo>
                      <a:pt x="186" y="272"/>
                    </a:lnTo>
                    <a:lnTo>
                      <a:pt x="188" y="274"/>
                    </a:lnTo>
                    <a:lnTo>
                      <a:pt x="190" y="274"/>
                    </a:lnTo>
                    <a:lnTo>
                      <a:pt x="194" y="274"/>
                    </a:lnTo>
                    <a:lnTo>
                      <a:pt x="198" y="278"/>
                    </a:lnTo>
                    <a:lnTo>
                      <a:pt x="200" y="284"/>
                    </a:lnTo>
                    <a:lnTo>
                      <a:pt x="202" y="282"/>
                    </a:lnTo>
                    <a:lnTo>
                      <a:pt x="202" y="278"/>
                    </a:lnTo>
                    <a:lnTo>
                      <a:pt x="203" y="274"/>
                    </a:lnTo>
                    <a:lnTo>
                      <a:pt x="205" y="272"/>
                    </a:lnTo>
                    <a:lnTo>
                      <a:pt x="207" y="266"/>
                    </a:lnTo>
                    <a:lnTo>
                      <a:pt x="209" y="261"/>
                    </a:lnTo>
                    <a:lnTo>
                      <a:pt x="211" y="259"/>
                    </a:lnTo>
                    <a:lnTo>
                      <a:pt x="209" y="257"/>
                    </a:lnTo>
                    <a:lnTo>
                      <a:pt x="209" y="255"/>
                    </a:lnTo>
                    <a:lnTo>
                      <a:pt x="205" y="253"/>
                    </a:lnTo>
                    <a:lnTo>
                      <a:pt x="205" y="251"/>
                    </a:lnTo>
                    <a:lnTo>
                      <a:pt x="207" y="249"/>
                    </a:lnTo>
                    <a:lnTo>
                      <a:pt x="211" y="241"/>
                    </a:lnTo>
                    <a:lnTo>
                      <a:pt x="213" y="238"/>
                    </a:lnTo>
                    <a:lnTo>
                      <a:pt x="213" y="232"/>
                    </a:lnTo>
                    <a:lnTo>
                      <a:pt x="211" y="226"/>
                    </a:lnTo>
                    <a:lnTo>
                      <a:pt x="209" y="222"/>
                    </a:lnTo>
                    <a:lnTo>
                      <a:pt x="205" y="218"/>
                    </a:lnTo>
                    <a:lnTo>
                      <a:pt x="213" y="222"/>
                    </a:lnTo>
                    <a:lnTo>
                      <a:pt x="219" y="224"/>
                    </a:lnTo>
                    <a:lnTo>
                      <a:pt x="225" y="224"/>
                    </a:lnTo>
                    <a:lnTo>
                      <a:pt x="230" y="224"/>
                    </a:lnTo>
                    <a:lnTo>
                      <a:pt x="238" y="234"/>
                    </a:lnTo>
                    <a:lnTo>
                      <a:pt x="246" y="247"/>
                    </a:lnTo>
                    <a:lnTo>
                      <a:pt x="242" y="247"/>
                    </a:lnTo>
                    <a:lnTo>
                      <a:pt x="240" y="247"/>
                    </a:lnTo>
                    <a:lnTo>
                      <a:pt x="236" y="247"/>
                    </a:lnTo>
                    <a:lnTo>
                      <a:pt x="230" y="249"/>
                    </a:lnTo>
                    <a:lnTo>
                      <a:pt x="228" y="253"/>
                    </a:lnTo>
                    <a:lnTo>
                      <a:pt x="227" y="255"/>
                    </a:lnTo>
                    <a:lnTo>
                      <a:pt x="228" y="264"/>
                    </a:lnTo>
                    <a:lnTo>
                      <a:pt x="232" y="274"/>
                    </a:lnTo>
                    <a:lnTo>
                      <a:pt x="240" y="272"/>
                    </a:lnTo>
                    <a:lnTo>
                      <a:pt x="248" y="270"/>
                    </a:lnTo>
                    <a:lnTo>
                      <a:pt x="250" y="266"/>
                    </a:lnTo>
                    <a:lnTo>
                      <a:pt x="251" y="264"/>
                    </a:lnTo>
                    <a:lnTo>
                      <a:pt x="253" y="266"/>
                    </a:lnTo>
                    <a:lnTo>
                      <a:pt x="255" y="266"/>
                    </a:lnTo>
                    <a:lnTo>
                      <a:pt x="257" y="257"/>
                    </a:lnTo>
                    <a:lnTo>
                      <a:pt x="259" y="247"/>
                    </a:lnTo>
                    <a:lnTo>
                      <a:pt x="263" y="247"/>
                    </a:lnTo>
                    <a:lnTo>
                      <a:pt x="269" y="245"/>
                    </a:lnTo>
                    <a:lnTo>
                      <a:pt x="269" y="241"/>
                    </a:lnTo>
                    <a:lnTo>
                      <a:pt x="273" y="241"/>
                    </a:lnTo>
                    <a:lnTo>
                      <a:pt x="276" y="241"/>
                    </a:lnTo>
                    <a:lnTo>
                      <a:pt x="286" y="236"/>
                    </a:lnTo>
                    <a:lnTo>
                      <a:pt x="296" y="230"/>
                    </a:lnTo>
                    <a:lnTo>
                      <a:pt x="299" y="230"/>
                    </a:lnTo>
                    <a:lnTo>
                      <a:pt x="303" y="230"/>
                    </a:lnTo>
                    <a:lnTo>
                      <a:pt x="303" y="228"/>
                    </a:lnTo>
                    <a:lnTo>
                      <a:pt x="305" y="226"/>
                    </a:lnTo>
                    <a:lnTo>
                      <a:pt x="311" y="228"/>
                    </a:lnTo>
                    <a:lnTo>
                      <a:pt x="315" y="230"/>
                    </a:lnTo>
                    <a:lnTo>
                      <a:pt x="315" y="226"/>
                    </a:lnTo>
                    <a:lnTo>
                      <a:pt x="315" y="224"/>
                    </a:lnTo>
                    <a:lnTo>
                      <a:pt x="321" y="220"/>
                    </a:lnTo>
                    <a:lnTo>
                      <a:pt x="328" y="216"/>
                    </a:lnTo>
                    <a:lnTo>
                      <a:pt x="328" y="218"/>
                    </a:lnTo>
                    <a:lnTo>
                      <a:pt x="326" y="220"/>
                    </a:lnTo>
                    <a:lnTo>
                      <a:pt x="328" y="220"/>
                    </a:lnTo>
                    <a:lnTo>
                      <a:pt x="332" y="222"/>
                    </a:lnTo>
                    <a:lnTo>
                      <a:pt x="332" y="224"/>
                    </a:lnTo>
                    <a:lnTo>
                      <a:pt x="334" y="228"/>
                    </a:lnTo>
                    <a:lnTo>
                      <a:pt x="334" y="230"/>
                    </a:lnTo>
                    <a:lnTo>
                      <a:pt x="326" y="230"/>
                    </a:lnTo>
                    <a:lnTo>
                      <a:pt x="326" y="234"/>
                    </a:lnTo>
                    <a:lnTo>
                      <a:pt x="332" y="234"/>
                    </a:lnTo>
                    <a:lnTo>
                      <a:pt x="340" y="234"/>
                    </a:lnTo>
                    <a:lnTo>
                      <a:pt x="342" y="232"/>
                    </a:lnTo>
                    <a:lnTo>
                      <a:pt x="344" y="230"/>
                    </a:lnTo>
                    <a:lnTo>
                      <a:pt x="345" y="234"/>
                    </a:lnTo>
                    <a:lnTo>
                      <a:pt x="349" y="236"/>
                    </a:lnTo>
                    <a:lnTo>
                      <a:pt x="349" y="232"/>
                    </a:lnTo>
                    <a:lnTo>
                      <a:pt x="349" y="230"/>
                    </a:lnTo>
                    <a:lnTo>
                      <a:pt x="353" y="226"/>
                    </a:lnTo>
                    <a:lnTo>
                      <a:pt x="361" y="222"/>
                    </a:lnTo>
                    <a:lnTo>
                      <a:pt x="370" y="224"/>
                    </a:lnTo>
                    <a:lnTo>
                      <a:pt x="376" y="228"/>
                    </a:lnTo>
                    <a:lnTo>
                      <a:pt x="378" y="228"/>
                    </a:lnTo>
                    <a:lnTo>
                      <a:pt x="382" y="228"/>
                    </a:lnTo>
                    <a:lnTo>
                      <a:pt x="382" y="224"/>
                    </a:lnTo>
                    <a:lnTo>
                      <a:pt x="380" y="222"/>
                    </a:lnTo>
                    <a:lnTo>
                      <a:pt x="382" y="222"/>
                    </a:lnTo>
                    <a:lnTo>
                      <a:pt x="384" y="224"/>
                    </a:lnTo>
                    <a:lnTo>
                      <a:pt x="392" y="222"/>
                    </a:lnTo>
                    <a:lnTo>
                      <a:pt x="401" y="218"/>
                    </a:lnTo>
                    <a:lnTo>
                      <a:pt x="399" y="220"/>
                    </a:lnTo>
                    <a:lnTo>
                      <a:pt x="397" y="222"/>
                    </a:lnTo>
                    <a:lnTo>
                      <a:pt x="399" y="224"/>
                    </a:lnTo>
                    <a:lnTo>
                      <a:pt x="399" y="228"/>
                    </a:lnTo>
                    <a:lnTo>
                      <a:pt x="405" y="232"/>
                    </a:lnTo>
                    <a:lnTo>
                      <a:pt x="407" y="236"/>
                    </a:lnTo>
                    <a:lnTo>
                      <a:pt x="407" y="230"/>
                    </a:lnTo>
                    <a:lnTo>
                      <a:pt x="407" y="226"/>
                    </a:lnTo>
                    <a:lnTo>
                      <a:pt x="409" y="224"/>
                    </a:lnTo>
                    <a:lnTo>
                      <a:pt x="411" y="224"/>
                    </a:lnTo>
                    <a:lnTo>
                      <a:pt x="413" y="226"/>
                    </a:lnTo>
                    <a:lnTo>
                      <a:pt x="415" y="228"/>
                    </a:lnTo>
                    <a:lnTo>
                      <a:pt x="418" y="226"/>
                    </a:lnTo>
                    <a:lnTo>
                      <a:pt x="420" y="226"/>
                    </a:lnTo>
                    <a:lnTo>
                      <a:pt x="420" y="218"/>
                    </a:lnTo>
                    <a:lnTo>
                      <a:pt x="420" y="213"/>
                    </a:lnTo>
                    <a:lnTo>
                      <a:pt x="418" y="211"/>
                    </a:lnTo>
                    <a:lnTo>
                      <a:pt x="417" y="205"/>
                    </a:lnTo>
                    <a:lnTo>
                      <a:pt x="418" y="203"/>
                    </a:lnTo>
                    <a:lnTo>
                      <a:pt x="418" y="201"/>
                    </a:lnTo>
                    <a:lnTo>
                      <a:pt x="428" y="201"/>
                    </a:lnTo>
                    <a:lnTo>
                      <a:pt x="438" y="203"/>
                    </a:lnTo>
                    <a:lnTo>
                      <a:pt x="438" y="199"/>
                    </a:lnTo>
                    <a:lnTo>
                      <a:pt x="440" y="197"/>
                    </a:lnTo>
                    <a:lnTo>
                      <a:pt x="443" y="199"/>
                    </a:lnTo>
                    <a:lnTo>
                      <a:pt x="445" y="201"/>
                    </a:lnTo>
                    <a:lnTo>
                      <a:pt x="457" y="201"/>
                    </a:lnTo>
                    <a:lnTo>
                      <a:pt x="470" y="203"/>
                    </a:lnTo>
                    <a:lnTo>
                      <a:pt x="468" y="209"/>
                    </a:lnTo>
                    <a:lnTo>
                      <a:pt x="468" y="214"/>
                    </a:lnTo>
                    <a:lnTo>
                      <a:pt x="472" y="213"/>
                    </a:lnTo>
                    <a:lnTo>
                      <a:pt x="472" y="207"/>
                    </a:lnTo>
                    <a:lnTo>
                      <a:pt x="474" y="209"/>
                    </a:lnTo>
                    <a:lnTo>
                      <a:pt x="476" y="211"/>
                    </a:lnTo>
                    <a:lnTo>
                      <a:pt x="480" y="211"/>
                    </a:lnTo>
                    <a:lnTo>
                      <a:pt x="484" y="211"/>
                    </a:lnTo>
                    <a:lnTo>
                      <a:pt x="482" y="213"/>
                    </a:lnTo>
                    <a:lnTo>
                      <a:pt x="484" y="216"/>
                    </a:lnTo>
                    <a:lnTo>
                      <a:pt x="488" y="216"/>
                    </a:lnTo>
                    <a:lnTo>
                      <a:pt x="491" y="216"/>
                    </a:lnTo>
                    <a:lnTo>
                      <a:pt x="499" y="226"/>
                    </a:lnTo>
                    <a:lnTo>
                      <a:pt x="507" y="238"/>
                    </a:lnTo>
                    <a:lnTo>
                      <a:pt x="512" y="228"/>
                    </a:lnTo>
                    <a:lnTo>
                      <a:pt x="516" y="218"/>
                    </a:lnTo>
                    <a:lnTo>
                      <a:pt x="511" y="220"/>
                    </a:lnTo>
                    <a:lnTo>
                      <a:pt x="511" y="211"/>
                    </a:lnTo>
                    <a:lnTo>
                      <a:pt x="511" y="201"/>
                    </a:lnTo>
                    <a:lnTo>
                      <a:pt x="505" y="201"/>
                    </a:lnTo>
                    <a:lnTo>
                      <a:pt x="497" y="199"/>
                    </a:lnTo>
                    <a:lnTo>
                      <a:pt x="497" y="193"/>
                    </a:lnTo>
                    <a:lnTo>
                      <a:pt x="497" y="188"/>
                    </a:lnTo>
                    <a:lnTo>
                      <a:pt x="503" y="186"/>
                    </a:lnTo>
                    <a:lnTo>
                      <a:pt x="503" y="182"/>
                    </a:lnTo>
                    <a:lnTo>
                      <a:pt x="501" y="172"/>
                    </a:lnTo>
                    <a:lnTo>
                      <a:pt x="499" y="157"/>
                    </a:lnTo>
                    <a:lnTo>
                      <a:pt x="503" y="155"/>
                    </a:lnTo>
                    <a:lnTo>
                      <a:pt x="507" y="155"/>
                    </a:lnTo>
                    <a:lnTo>
                      <a:pt x="512" y="145"/>
                    </a:lnTo>
                    <a:lnTo>
                      <a:pt x="520" y="136"/>
                    </a:lnTo>
                    <a:lnTo>
                      <a:pt x="522" y="136"/>
                    </a:lnTo>
                    <a:lnTo>
                      <a:pt x="526" y="126"/>
                    </a:lnTo>
                    <a:lnTo>
                      <a:pt x="530" y="119"/>
                    </a:lnTo>
                    <a:lnTo>
                      <a:pt x="537" y="117"/>
                    </a:lnTo>
                    <a:lnTo>
                      <a:pt x="549" y="115"/>
                    </a:lnTo>
                    <a:lnTo>
                      <a:pt x="560" y="117"/>
                    </a:lnTo>
                    <a:lnTo>
                      <a:pt x="568" y="120"/>
                    </a:lnTo>
                    <a:lnTo>
                      <a:pt x="570" y="126"/>
                    </a:lnTo>
                    <a:lnTo>
                      <a:pt x="570" y="136"/>
                    </a:lnTo>
                    <a:lnTo>
                      <a:pt x="570" y="145"/>
                    </a:lnTo>
                    <a:lnTo>
                      <a:pt x="568" y="153"/>
                    </a:lnTo>
                    <a:lnTo>
                      <a:pt x="564" y="155"/>
                    </a:lnTo>
                    <a:lnTo>
                      <a:pt x="562" y="159"/>
                    </a:lnTo>
                    <a:lnTo>
                      <a:pt x="560" y="163"/>
                    </a:lnTo>
                    <a:lnTo>
                      <a:pt x="560" y="167"/>
                    </a:lnTo>
                    <a:lnTo>
                      <a:pt x="562" y="168"/>
                    </a:lnTo>
                    <a:lnTo>
                      <a:pt x="562" y="172"/>
                    </a:lnTo>
                    <a:lnTo>
                      <a:pt x="568" y="178"/>
                    </a:lnTo>
                    <a:lnTo>
                      <a:pt x="572" y="184"/>
                    </a:lnTo>
                    <a:lnTo>
                      <a:pt x="568" y="197"/>
                    </a:lnTo>
                    <a:lnTo>
                      <a:pt x="566" y="214"/>
                    </a:lnTo>
                    <a:lnTo>
                      <a:pt x="572" y="222"/>
                    </a:lnTo>
                    <a:lnTo>
                      <a:pt x="578" y="228"/>
                    </a:lnTo>
                    <a:lnTo>
                      <a:pt x="578" y="238"/>
                    </a:lnTo>
                    <a:lnTo>
                      <a:pt x="578" y="249"/>
                    </a:lnTo>
                    <a:lnTo>
                      <a:pt x="568" y="257"/>
                    </a:lnTo>
                    <a:lnTo>
                      <a:pt x="570" y="259"/>
                    </a:lnTo>
                    <a:lnTo>
                      <a:pt x="570" y="262"/>
                    </a:lnTo>
                    <a:lnTo>
                      <a:pt x="566" y="262"/>
                    </a:lnTo>
                    <a:lnTo>
                      <a:pt x="564" y="264"/>
                    </a:lnTo>
                    <a:lnTo>
                      <a:pt x="562" y="262"/>
                    </a:lnTo>
                    <a:lnTo>
                      <a:pt x="559" y="261"/>
                    </a:lnTo>
                    <a:lnTo>
                      <a:pt x="555" y="264"/>
                    </a:lnTo>
                    <a:lnTo>
                      <a:pt x="549" y="268"/>
                    </a:lnTo>
                    <a:lnTo>
                      <a:pt x="537" y="268"/>
                    </a:lnTo>
                    <a:lnTo>
                      <a:pt x="528" y="268"/>
                    </a:lnTo>
                    <a:lnTo>
                      <a:pt x="534" y="274"/>
                    </a:lnTo>
                    <a:lnTo>
                      <a:pt x="541" y="278"/>
                    </a:lnTo>
                    <a:lnTo>
                      <a:pt x="551" y="276"/>
                    </a:lnTo>
                    <a:lnTo>
                      <a:pt x="560" y="278"/>
                    </a:lnTo>
                    <a:lnTo>
                      <a:pt x="564" y="284"/>
                    </a:lnTo>
                    <a:lnTo>
                      <a:pt x="566" y="289"/>
                    </a:lnTo>
                    <a:lnTo>
                      <a:pt x="570" y="289"/>
                    </a:lnTo>
                    <a:lnTo>
                      <a:pt x="572" y="289"/>
                    </a:lnTo>
                    <a:lnTo>
                      <a:pt x="572" y="284"/>
                    </a:lnTo>
                    <a:lnTo>
                      <a:pt x="570" y="276"/>
                    </a:lnTo>
                    <a:lnTo>
                      <a:pt x="568" y="274"/>
                    </a:lnTo>
                    <a:lnTo>
                      <a:pt x="564" y="272"/>
                    </a:lnTo>
                    <a:lnTo>
                      <a:pt x="578" y="266"/>
                    </a:lnTo>
                    <a:lnTo>
                      <a:pt x="585" y="262"/>
                    </a:lnTo>
                    <a:lnTo>
                      <a:pt x="587" y="259"/>
                    </a:lnTo>
                    <a:lnTo>
                      <a:pt x="589" y="255"/>
                    </a:lnTo>
                    <a:lnTo>
                      <a:pt x="591" y="249"/>
                    </a:lnTo>
                    <a:lnTo>
                      <a:pt x="593" y="239"/>
                    </a:lnTo>
                    <a:lnTo>
                      <a:pt x="595" y="236"/>
                    </a:lnTo>
                    <a:lnTo>
                      <a:pt x="593" y="232"/>
                    </a:lnTo>
                    <a:lnTo>
                      <a:pt x="591" y="232"/>
                    </a:lnTo>
                    <a:lnTo>
                      <a:pt x="591" y="228"/>
                    </a:lnTo>
                    <a:lnTo>
                      <a:pt x="593" y="224"/>
                    </a:lnTo>
                    <a:lnTo>
                      <a:pt x="595" y="222"/>
                    </a:lnTo>
                    <a:lnTo>
                      <a:pt x="599" y="220"/>
                    </a:lnTo>
                    <a:lnTo>
                      <a:pt x="603" y="218"/>
                    </a:lnTo>
                    <a:lnTo>
                      <a:pt x="612" y="214"/>
                    </a:lnTo>
                    <a:lnTo>
                      <a:pt x="620" y="213"/>
                    </a:lnTo>
                    <a:lnTo>
                      <a:pt x="624" y="222"/>
                    </a:lnTo>
                    <a:lnTo>
                      <a:pt x="626" y="230"/>
                    </a:lnTo>
                    <a:lnTo>
                      <a:pt x="628" y="239"/>
                    </a:lnTo>
                    <a:lnTo>
                      <a:pt x="626" y="253"/>
                    </a:lnTo>
                    <a:lnTo>
                      <a:pt x="631" y="255"/>
                    </a:lnTo>
                    <a:lnTo>
                      <a:pt x="631" y="257"/>
                    </a:lnTo>
                    <a:lnTo>
                      <a:pt x="635" y="259"/>
                    </a:lnTo>
                    <a:lnTo>
                      <a:pt x="635" y="255"/>
                    </a:lnTo>
                    <a:lnTo>
                      <a:pt x="635" y="253"/>
                    </a:lnTo>
                    <a:lnTo>
                      <a:pt x="647" y="255"/>
                    </a:lnTo>
                    <a:lnTo>
                      <a:pt x="658" y="257"/>
                    </a:lnTo>
                    <a:lnTo>
                      <a:pt x="656" y="255"/>
                    </a:lnTo>
                    <a:lnTo>
                      <a:pt x="656" y="253"/>
                    </a:lnTo>
                    <a:lnTo>
                      <a:pt x="647" y="251"/>
                    </a:lnTo>
                    <a:lnTo>
                      <a:pt x="637" y="249"/>
                    </a:lnTo>
                    <a:lnTo>
                      <a:pt x="635" y="247"/>
                    </a:lnTo>
                    <a:lnTo>
                      <a:pt x="633" y="245"/>
                    </a:lnTo>
                    <a:lnTo>
                      <a:pt x="633" y="241"/>
                    </a:lnTo>
                    <a:lnTo>
                      <a:pt x="633" y="238"/>
                    </a:lnTo>
                    <a:lnTo>
                      <a:pt x="637" y="234"/>
                    </a:lnTo>
                    <a:lnTo>
                      <a:pt x="641" y="232"/>
                    </a:lnTo>
                    <a:lnTo>
                      <a:pt x="637" y="224"/>
                    </a:lnTo>
                    <a:lnTo>
                      <a:pt x="633" y="216"/>
                    </a:lnTo>
                    <a:lnTo>
                      <a:pt x="628" y="209"/>
                    </a:lnTo>
                    <a:lnTo>
                      <a:pt x="620" y="207"/>
                    </a:lnTo>
                    <a:lnTo>
                      <a:pt x="618" y="207"/>
                    </a:lnTo>
                    <a:lnTo>
                      <a:pt x="616" y="209"/>
                    </a:lnTo>
                    <a:lnTo>
                      <a:pt x="612" y="207"/>
                    </a:lnTo>
                    <a:lnTo>
                      <a:pt x="608" y="205"/>
                    </a:lnTo>
                    <a:lnTo>
                      <a:pt x="605" y="207"/>
                    </a:lnTo>
                    <a:lnTo>
                      <a:pt x="601" y="211"/>
                    </a:lnTo>
                    <a:lnTo>
                      <a:pt x="593" y="211"/>
                    </a:lnTo>
                    <a:lnTo>
                      <a:pt x="587" y="213"/>
                    </a:lnTo>
                    <a:lnTo>
                      <a:pt x="583" y="203"/>
                    </a:lnTo>
                    <a:lnTo>
                      <a:pt x="583" y="193"/>
                    </a:lnTo>
                    <a:lnTo>
                      <a:pt x="585" y="190"/>
                    </a:lnTo>
                    <a:lnTo>
                      <a:pt x="587" y="182"/>
                    </a:lnTo>
                    <a:lnTo>
                      <a:pt x="582" y="176"/>
                    </a:lnTo>
                    <a:lnTo>
                      <a:pt x="578" y="170"/>
                    </a:lnTo>
                    <a:lnTo>
                      <a:pt x="580" y="168"/>
                    </a:lnTo>
                    <a:lnTo>
                      <a:pt x="582" y="167"/>
                    </a:lnTo>
                    <a:lnTo>
                      <a:pt x="582" y="161"/>
                    </a:lnTo>
                    <a:lnTo>
                      <a:pt x="583" y="157"/>
                    </a:lnTo>
                    <a:lnTo>
                      <a:pt x="589" y="153"/>
                    </a:lnTo>
                    <a:lnTo>
                      <a:pt x="593" y="147"/>
                    </a:lnTo>
                    <a:lnTo>
                      <a:pt x="593" y="134"/>
                    </a:lnTo>
                    <a:lnTo>
                      <a:pt x="591" y="122"/>
                    </a:lnTo>
                    <a:lnTo>
                      <a:pt x="599" y="128"/>
                    </a:lnTo>
                    <a:lnTo>
                      <a:pt x="599" y="142"/>
                    </a:lnTo>
                    <a:lnTo>
                      <a:pt x="597" y="153"/>
                    </a:lnTo>
                    <a:lnTo>
                      <a:pt x="601" y="157"/>
                    </a:lnTo>
                    <a:lnTo>
                      <a:pt x="601" y="163"/>
                    </a:lnTo>
                    <a:lnTo>
                      <a:pt x="601" y="167"/>
                    </a:lnTo>
                    <a:lnTo>
                      <a:pt x="603" y="168"/>
                    </a:lnTo>
                    <a:lnTo>
                      <a:pt x="606" y="172"/>
                    </a:lnTo>
                    <a:lnTo>
                      <a:pt x="612" y="170"/>
                    </a:lnTo>
                    <a:lnTo>
                      <a:pt x="616" y="168"/>
                    </a:lnTo>
                    <a:lnTo>
                      <a:pt x="618" y="170"/>
                    </a:lnTo>
                    <a:lnTo>
                      <a:pt x="620" y="172"/>
                    </a:lnTo>
                    <a:lnTo>
                      <a:pt x="626" y="172"/>
                    </a:lnTo>
                    <a:lnTo>
                      <a:pt x="631" y="170"/>
                    </a:lnTo>
                    <a:lnTo>
                      <a:pt x="633" y="170"/>
                    </a:lnTo>
                    <a:lnTo>
                      <a:pt x="635" y="168"/>
                    </a:lnTo>
                    <a:lnTo>
                      <a:pt x="633" y="167"/>
                    </a:lnTo>
                    <a:lnTo>
                      <a:pt x="631" y="165"/>
                    </a:lnTo>
                    <a:lnTo>
                      <a:pt x="626" y="161"/>
                    </a:lnTo>
                    <a:lnTo>
                      <a:pt x="620" y="157"/>
                    </a:lnTo>
                    <a:lnTo>
                      <a:pt x="616" y="157"/>
                    </a:lnTo>
                    <a:lnTo>
                      <a:pt x="614" y="157"/>
                    </a:lnTo>
                    <a:lnTo>
                      <a:pt x="618" y="151"/>
                    </a:lnTo>
                    <a:lnTo>
                      <a:pt x="620" y="147"/>
                    </a:lnTo>
                    <a:lnTo>
                      <a:pt x="622" y="147"/>
                    </a:lnTo>
                    <a:lnTo>
                      <a:pt x="628" y="147"/>
                    </a:lnTo>
                    <a:lnTo>
                      <a:pt x="630" y="149"/>
                    </a:lnTo>
                    <a:lnTo>
                      <a:pt x="633" y="151"/>
                    </a:lnTo>
                    <a:lnTo>
                      <a:pt x="635" y="153"/>
                    </a:lnTo>
                    <a:lnTo>
                      <a:pt x="639" y="153"/>
                    </a:lnTo>
                    <a:lnTo>
                      <a:pt x="641" y="149"/>
                    </a:lnTo>
                    <a:lnTo>
                      <a:pt x="643" y="147"/>
                    </a:lnTo>
                    <a:lnTo>
                      <a:pt x="641" y="145"/>
                    </a:lnTo>
                    <a:lnTo>
                      <a:pt x="641" y="143"/>
                    </a:lnTo>
                    <a:lnTo>
                      <a:pt x="635" y="143"/>
                    </a:lnTo>
                    <a:lnTo>
                      <a:pt x="633" y="142"/>
                    </a:lnTo>
                    <a:lnTo>
                      <a:pt x="635" y="140"/>
                    </a:lnTo>
                    <a:lnTo>
                      <a:pt x="639" y="138"/>
                    </a:lnTo>
                    <a:lnTo>
                      <a:pt x="645" y="136"/>
                    </a:lnTo>
                    <a:lnTo>
                      <a:pt x="651" y="134"/>
                    </a:lnTo>
                    <a:lnTo>
                      <a:pt x="656" y="136"/>
                    </a:lnTo>
                    <a:lnTo>
                      <a:pt x="662" y="138"/>
                    </a:lnTo>
                    <a:lnTo>
                      <a:pt x="666" y="142"/>
                    </a:lnTo>
                    <a:lnTo>
                      <a:pt x="668" y="140"/>
                    </a:lnTo>
                    <a:lnTo>
                      <a:pt x="670" y="140"/>
                    </a:lnTo>
                    <a:lnTo>
                      <a:pt x="672" y="145"/>
                    </a:lnTo>
                    <a:lnTo>
                      <a:pt x="676" y="151"/>
                    </a:lnTo>
                    <a:lnTo>
                      <a:pt x="679" y="151"/>
                    </a:lnTo>
                    <a:lnTo>
                      <a:pt x="678" y="147"/>
                    </a:lnTo>
                    <a:lnTo>
                      <a:pt x="687" y="149"/>
                    </a:lnTo>
                    <a:lnTo>
                      <a:pt x="699" y="151"/>
                    </a:lnTo>
                    <a:lnTo>
                      <a:pt x="693" y="161"/>
                    </a:lnTo>
                    <a:lnTo>
                      <a:pt x="689" y="168"/>
                    </a:lnTo>
                    <a:lnTo>
                      <a:pt x="685" y="180"/>
                    </a:lnTo>
                    <a:lnTo>
                      <a:pt x="683" y="191"/>
                    </a:lnTo>
                    <a:lnTo>
                      <a:pt x="687" y="191"/>
                    </a:lnTo>
                    <a:lnTo>
                      <a:pt x="689" y="190"/>
                    </a:lnTo>
                    <a:lnTo>
                      <a:pt x="689" y="188"/>
                    </a:lnTo>
                    <a:lnTo>
                      <a:pt x="691" y="188"/>
                    </a:lnTo>
                    <a:lnTo>
                      <a:pt x="693" y="188"/>
                    </a:lnTo>
                    <a:lnTo>
                      <a:pt x="699" y="191"/>
                    </a:lnTo>
                    <a:lnTo>
                      <a:pt x="701" y="195"/>
                    </a:lnTo>
                    <a:lnTo>
                      <a:pt x="701" y="199"/>
                    </a:lnTo>
                    <a:lnTo>
                      <a:pt x="716" y="199"/>
                    </a:lnTo>
                    <a:lnTo>
                      <a:pt x="727" y="199"/>
                    </a:lnTo>
                    <a:lnTo>
                      <a:pt x="729" y="207"/>
                    </a:lnTo>
                    <a:lnTo>
                      <a:pt x="733" y="207"/>
                    </a:lnTo>
                    <a:lnTo>
                      <a:pt x="731" y="197"/>
                    </a:lnTo>
                    <a:lnTo>
                      <a:pt x="725" y="193"/>
                    </a:lnTo>
                    <a:lnTo>
                      <a:pt x="718" y="193"/>
                    </a:lnTo>
                    <a:lnTo>
                      <a:pt x="716" y="195"/>
                    </a:lnTo>
                    <a:lnTo>
                      <a:pt x="710" y="197"/>
                    </a:lnTo>
                    <a:lnTo>
                      <a:pt x="704" y="193"/>
                    </a:lnTo>
                    <a:lnTo>
                      <a:pt x="699" y="190"/>
                    </a:lnTo>
                    <a:lnTo>
                      <a:pt x="699" y="186"/>
                    </a:lnTo>
                    <a:lnTo>
                      <a:pt x="699" y="184"/>
                    </a:lnTo>
                    <a:lnTo>
                      <a:pt x="702" y="184"/>
                    </a:lnTo>
                    <a:lnTo>
                      <a:pt x="706" y="184"/>
                    </a:lnTo>
                    <a:lnTo>
                      <a:pt x="708" y="180"/>
                    </a:lnTo>
                    <a:lnTo>
                      <a:pt x="706" y="178"/>
                    </a:lnTo>
                    <a:lnTo>
                      <a:pt x="706" y="174"/>
                    </a:lnTo>
                    <a:lnTo>
                      <a:pt x="704" y="172"/>
                    </a:lnTo>
                    <a:lnTo>
                      <a:pt x="706" y="159"/>
                    </a:lnTo>
                    <a:lnTo>
                      <a:pt x="708" y="149"/>
                    </a:lnTo>
                    <a:lnTo>
                      <a:pt x="702" y="147"/>
                    </a:lnTo>
                    <a:lnTo>
                      <a:pt x="699" y="145"/>
                    </a:lnTo>
                    <a:lnTo>
                      <a:pt x="695" y="142"/>
                    </a:lnTo>
                    <a:lnTo>
                      <a:pt x="693" y="138"/>
                    </a:lnTo>
                    <a:lnTo>
                      <a:pt x="689" y="138"/>
                    </a:lnTo>
                    <a:lnTo>
                      <a:pt x="685" y="140"/>
                    </a:lnTo>
                    <a:lnTo>
                      <a:pt x="681" y="138"/>
                    </a:lnTo>
                    <a:lnTo>
                      <a:pt x="678" y="134"/>
                    </a:lnTo>
                    <a:lnTo>
                      <a:pt x="676" y="130"/>
                    </a:lnTo>
                    <a:lnTo>
                      <a:pt x="674" y="124"/>
                    </a:lnTo>
                    <a:lnTo>
                      <a:pt x="674" y="113"/>
                    </a:lnTo>
                    <a:lnTo>
                      <a:pt x="678" y="103"/>
                    </a:lnTo>
                    <a:lnTo>
                      <a:pt x="679" y="101"/>
                    </a:lnTo>
                    <a:lnTo>
                      <a:pt x="683" y="99"/>
                    </a:lnTo>
                    <a:lnTo>
                      <a:pt x="718" y="94"/>
                    </a:lnTo>
                    <a:lnTo>
                      <a:pt x="722" y="96"/>
                    </a:lnTo>
                    <a:lnTo>
                      <a:pt x="727" y="97"/>
                    </a:lnTo>
                    <a:lnTo>
                      <a:pt x="735" y="96"/>
                    </a:lnTo>
                    <a:lnTo>
                      <a:pt x="745" y="94"/>
                    </a:lnTo>
                    <a:lnTo>
                      <a:pt x="745" y="96"/>
                    </a:lnTo>
                    <a:lnTo>
                      <a:pt x="749" y="97"/>
                    </a:lnTo>
                    <a:lnTo>
                      <a:pt x="749" y="99"/>
                    </a:lnTo>
                    <a:lnTo>
                      <a:pt x="747" y="101"/>
                    </a:lnTo>
                    <a:lnTo>
                      <a:pt x="747" y="103"/>
                    </a:lnTo>
                    <a:lnTo>
                      <a:pt x="750" y="103"/>
                    </a:lnTo>
                    <a:lnTo>
                      <a:pt x="756" y="103"/>
                    </a:lnTo>
                    <a:lnTo>
                      <a:pt x="750" y="90"/>
                    </a:lnTo>
                    <a:lnTo>
                      <a:pt x="743" y="80"/>
                    </a:lnTo>
                    <a:lnTo>
                      <a:pt x="747" y="78"/>
                    </a:lnTo>
                    <a:lnTo>
                      <a:pt x="750" y="78"/>
                    </a:lnTo>
                    <a:lnTo>
                      <a:pt x="749" y="74"/>
                    </a:lnTo>
                    <a:lnTo>
                      <a:pt x="743" y="72"/>
                    </a:lnTo>
                    <a:lnTo>
                      <a:pt x="743" y="71"/>
                    </a:lnTo>
                    <a:lnTo>
                      <a:pt x="745" y="69"/>
                    </a:lnTo>
                    <a:lnTo>
                      <a:pt x="747" y="69"/>
                    </a:lnTo>
                    <a:lnTo>
                      <a:pt x="750" y="69"/>
                    </a:lnTo>
                    <a:lnTo>
                      <a:pt x="752" y="71"/>
                    </a:lnTo>
                    <a:lnTo>
                      <a:pt x="754" y="74"/>
                    </a:lnTo>
                    <a:lnTo>
                      <a:pt x="756" y="71"/>
                    </a:lnTo>
                    <a:lnTo>
                      <a:pt x="756" y="65"/>
                    </a:lnTo>
                    <a:lnTo>
                      <a:pt x="760" y="63"/>
                    </a:lnTo>
                    <a:lnTo>
                      <a:pt x="762" y="61"/>
                    </a:lnTo>
                    <a:lnTo>
                      <a:pt x="760" y="57"/>
                    </a:lnTo>
                    <a:lnTo>
                      <a:pt x="756" y="55"/>
                    </a:lnTo>
                    <a:lnTo>
                      <a:pt x="766" y="55"/>
                    </a:lnTo>
                    <a:lnTo>
                      <a:pt x="775" y="55"/>
                    </a:lnTo>
                    <a:lnTo>
                      <a:pt x="779" y="51"/>
                    </a:lnTo>
                    <a:lnTo>
                      <a:pt x="783" y="49"/>
                    </a:lnTo>
                    <a:lnTo>
                      <a:pt x="789" y="49"/>
                    </a:lnTo>
                    <a:lnTo>
                      <a:pt x="798" y="51"/>
                    </a:lnTo>
                    <a:lnTo>
                      <a:pt x="814" y="48"/>
                    </a:lnTo>
                    <a:lnTo>
                      <a:pt x="829" y="46"/>
                    </a:lnTo>
                    <a:lnTo>
                      <a:pt x="829" y="42"/>
                    </a:lnTo>
                    <a:lnTo>
                      <a:pt x="829" y="40"/>
                    </a:lnTo>
                    <a:lnTo>
                      <a:pt x="833" y="40"/>
                    </a:lnTo>
                    <a:lnTo>
                      <a:pt x="835" y="42"/>
                    </a:lnTo>
                    <a:lnTo>
                      <a:pt x="848" y="42"/>
                    </a:lnTo>
                    <a:lnTo>
                      <a:pt x="862" y="42"/>
                    </a:lnTo>
                    <a:lnTo>
                      <a:pt x="862" y="40"/>
                    </a:lnTo>
                    <a:lnTo>
                      <a:pt x="864" y="38"/>
                    </a:lnTo>
                    <a:lnTo>
                      <a:pt x="860" y="38"/>
                    </a:lnTo>
                    <a:lnTo>
                      <a:pt x="858" y="38"/>
                    </a:lnTo>
                    <a:lnTo>
                      <a:pt x="858" y="34"/>
                    </a:lnTo>
                    <a:lnTo>
                      <a:pt x="858" y="32"/>
                    </a:lnTo>
                    <a:lnTo>
                      <a:pt x="873" y="32"/>
                    </a:lnTo>
                    <a:lnTo>
                      <a:pt x="871" y="36"/>
                    </a:lnTo>
                    <a:lnTo>
                      <a:pt x="871" y="38"/>
                    </a:lnTo>
                    <a:lnTo>
                      <a:pt x="869" y="38"/>
                    </a:lnTo>
                    <a:lnTo>
                      <a:pt x="866" y="38"/>
                    </a:lnTo>
                    <a:lnTo>
                      <a:pt x="869" y="42"/>
                    </a:lnTo>
                    <a:lnTo>
                      <a:pt x="869" y="44"/>
                    </a:lnTo>
                    <a:lnTo>
                      <a:pt x="866" y="46"/>
                    </a:lnTo>
                    <a:lnTo>
                      <a:pt x="862" y="49"/>
                    </a:lnTo>
                    <a:lnTo>
                      <a:pt x="860" y="53"/>
                    </a:lnTo>
                    <a:lnTo>
                      <a:pt x="860" y="55"/>
                    </a:lnTo>
                    <a:lnTo>
                      <a:pt x="862" y="55"/>
                    </a:lnTo>
                    <a:lnTo>
                      <a:pt x="866" y="51"/>
                    </a:lnTo>
                    <a:lnTo>
                      <a:pt x="871" y="49"/>
                    </a:lnTo>
                    <a:lnTo>
                      <a:pt x="875" y="48"/>
                    </a:lnTo>
                    <a:lnTo>
                      <a:pt x="875" y="49"/>
                    </a:lnTo>
                    <a:lnTo>
                      <a:pt x="877" y="51"/>
                    </a:lnTo>
                    <a:lnTo>
                      <a:pt x="883" y="48"/>
                    </a:lnTo>
                    <a:lnTo>
                      <a:pt x="889" y="46"/>
                    </a:lnTo>
                    <a:lnTo>
                      <a:pt x="889" y="42"/>
                    </a:lnTo>
                    <a:lnTo>
                      <a:pt x="889" y="40"/>
                    </a:lnTo>
                    <a:lnTo>
                      <a:pt x="894" y="38"/>
                    </a:lnTo>
                    <a:lnTo>
                      <a:pt x="900" y="38"/>
                    </a:lnTo>
                    <a:lnTo>
                      <a:pt x="898" y="36"/>
                    </a:lnTo>
                    <a:lnTo>
                      <a:pt x="896" y="30"/>
                    </a:lnTo>
                    <a:lnTo>
                      <a:pt x="912" y="30"/>
                    </a:lnTo>
                    <a:lnTo>
                      <a:pt x="927" y="34"/>
                    </a:lnTo>
                    <a:lnTo>
                      <a:pt x="923" y="30"/>
                    </a:lnTo>
                    <a:lnTo>
                      <a:pt x="919" y="26"/>
                    </a:lnTo>
                    <a:lnTo>
                      <a:pt x="919" y="23"/>
                    </a:lnTo>
                    <a:lnTo>
                      <a:pt x="919" y="21"/>
                    </a:lnTo>
                    <a:lnTo>
                      <a:pt x="921" y="19"/>
                    </a:lnTo>
                    <a:lnTo>
                      <a:pt x="925" y="19"/>
                    </a:lnTo>
                    <a:lnTo>
                      <a:pt x="925" y="15"/>
                    </a:lnTo>
                    <a:lnTo>
                      <a:pt x="933" y="9"/>
                    </a:lnTo>
                    <a:lnTo>
                      <a:pt x="937" y="5"/>
                    </a:lnTo>
                    <a:lnTo>
                      <a:pt x="942" y="5"/>
                    </a:lnTo>
                    <a:lnTo>
                      <a:pt x="954" y="5"/>
                    </a:lnTo>
                    <a:lnTo>
                      <a:pt x="956" y="0"/>
                    </a:lnTo>
                    <a:lnTo>
                      <a:pt x="969" y="1"/>
                    </a:lnTo>
                    <a:lnTo>
                      <a:pt x="981" y="7"/>
                    </a:lnTo>
                    <a:lnTo>
                      <a:pt x="977" y="11"/>
                    </a:lnTo>
                    <a:lnTo>
                      <a:pt x="975" y="17"/>
                    </a:lnTo>
                    <a:lnTo>
                      <a:pt x="986" y="17"/>
                    </a:lnTo>
                    <a:lnTo>
                      <a:pt x="1000" y="21"/>
                    </a:lnTo>
                    <a:lnTo>
                      <a:pt x="996" y="26"/>
                    </a:lnTo>
                    <a:lnTo>
                      <a:pt x="994" y="34"/>
                    </a:lnTo>
                    <a:lnTo>
                      <a:pt x="1000" y="34"/>
                    </a:lnTo>
                    <a:lnTo>
                      <a:pt x="1004" y="34"/>
                    </a:lnTo>
                    <a:lnTo>
                      <a:pt x="1008" y="28"/>
                    </a:lnTo>
                    <a:lnTo>
                      <a:pt x="1017" y="23"/>
                    </a:lnTo>
                    <a:lnTo>
                      <a:pt x="1025" y="21"/>
                    </a:lnTo>
                    <a:lnTo>
                      <a:pt x="1033" y="21"/>
                    </a:lnTo>
                    <a:lnTo>
                      <a:pt x="1034" y="24"/>
                    </a:lnTo>
                    <a:lnTo>
                      <a:pt x="1040" y="21"/>
                    </a:lnTo>
                    <a:lnTo>
                      <a:pt x="1048" y="19"/>
                    </a:lnTo>
                    <a:lnTo>
                      <a:pt x="1050" y="19"/>
                    </a:lnTo>
                    <a:lnTo>
                      <a:pt x="1054" y="21"/>
                    </a:lnTo>
                    <a:lnTo>
                      <a:pt x="1056" y="28"/>
                    </a:lnTo>
                    <a:lnTo>
                      <a:pt x="1059" y="34"/>
                    </a:lnTo>
                    <a:lnTo>
                      <a:pt x="1065" y="34"/>
                    </a:lnTo>
                    <a:lnTo>
                      <a:pt x="1071" y="36"/>
                    </a:lnTo>
                    <a:lnTo>
                      <a:pt x="1071" y="40"/>
                    </a:lnTo>
                    <a:lnTo>
                      <a:pt x="1071" y="44"/>
                    </a:lnTo>
                    <a:lnTo>
                      <a:pt x="1075" y="46"/>
                    </a:lnTo>
                    <a:lnTo>
                      <a:pt x="1079" y="49"/>
                    </a:lnTo>
                    <a:lnTo>
                      <a:pt x="1079" y="51"/>
                    </a:lnTo>
                    <a:lnTo>
                      <a:pt x="1079" y="55"/>
                    </a:lnTo>
                    <a:lnTo>
                      <a:pt x="1075" y="57"/>
                    </a:lnTo>
                    <a:lnTo>
                      <a:pt x="1071" y="55"/>
                    </a:lnTo>
                    <a:lnTo>
                      <a:pt x="1069" y="55"/>
                    </a:lnTo>
                    <a:lnTo>
                      <a:pt x="1069" y="57"/>
                    </a:lnTo>
                    <a:lnTo>
                      <a:pt x="1073" y="61"/>
                    </a:lnTo>
                    <a:lnTo>
                      <a:pt x="1075" y="63"/>
                    </a:lnTo>
                    <a:lnTo>
                      <a:pt x="1077" y="63"/>
                    </a:lnTo>
                    <a:lnTo>
                      <a:pt x="1079" y="67"/>
                    </a:lnTo>
                    <a:lnTo>
                      <a:pt x="1079" y="72"/>
                    </a:lnTo>
                    <a:lnTo>
                      <a:pt x="1052" y="80"/>
                    </a:lnTo>
                    <a:lnTo>
                      <a:pt x="1023" y="88"/>
                    </a:lnTo>
                    <a:lnTo>
                      <a:pt x="1019" y="97"/>
                    </a:lnTo>
                    <a:lnTo>
                      <a:pt x="1015" y="105"/>
                    </a:lnTo>
                    <a:lnTo>
                      <a:pt x="1008" y="113"/>
                    </a:lnTo>
                    <a:lnTo>
                      <a:pt x="1000" y="117"/>
                    </a:lnTo>
                    <a:lnTo>
                      <a:pt x="994" y="117"/>
                    </a:lnTo>
                    <a:lnTo>
                      <a:pt x="988" y="119"/>
                    </a:lnTo>
                    <a:lnTo>
                      <a:pt x="986" y="122"/>
                    </a:lnTo>
                    <a:lnTo>
                      <a:pt x="986" y="126"/>
                    </a:lnTo>
                    <a:lnTo>
                      <a:pt x="973" y="130"/>
                    </a:lnTo>
                    <a:lnTo>
                      <a:pt x="965" y="132"/>
                    </a:lnTo>
                    <a:lnTo>
                      <a:pt x="975" y="136"/>
                    </a:lnTo>
                    <a:lnTo>
                      <a:pt x="983" y="136"/>
                    </a:lnTo>
                    <a:lnTo>
                      <a:pt x="988" y="130"/>
                    </a:lnTo>
                    <a:lnTo>
                      <a:pt x="990" y="124"/>
                    </a:lnTo>
                    <a:lnTo>
                      <a:pt x="1006" y="122"/>
                    </a:lnTo>
                    <a:lnTo>
                      <a:pt x="1019" y="120"/>
                    </a:lnTo>
                    <a:lnTo>
                      <a:pt x="1021" y="117"/>
                    </a:lnTo>
                    <a:lnTo>
                      <a:pt x="1019" y="113"/>
                    </a:lnTo>
                    <a:lnTo>
                      <a:pt x="1023" y="115"/>
                    </a:lnTo>
                    <a:lnTo>
                      <a:pt x="1029" y="117"/>
                    </a:lnTo>
                    <a:lnTo>
                      <a:pt x="1029" y="115"/>
                    </a:lnTo>
                    <a:lnTo>
                      <a:pt x="1031" y="113"/>
                    </a:lnTo>
                    <a:lnTo>
                      <a:pt x="1027" y="111"/>
                    </a:lnTo>
                    <a:lnTo>
                      <a:pt x="1025" y="109"/>
                    </a:lnTo>
                    <a:lnTo>
                      <a:pt x="1025" y="107"/>
                    </a:lnTo>
                    <a:lnTo>
                      <a:pt x="1025" y="105"/>
                    </a:lnTo>
                    <a:lnTo>
                      <a:pt x="1027" y="101"/>
                    </a:lnTo>
                    <a:lnTo>
                      <a:pt x="1031" y="97"/>
                    </a:lnTo>
                    <a:lnTo>
                      <a:pt x="1034" y="99"/>
                    </a:lnTo>
                    <a:lnTo>
                      <a:pt x="1038" y="101"/>
                    </a:lnTo>
                    <a:lnTo>
                      <a:pt x="1040" y="97"/>
                    </a:lnTo>
                    <a:lnTo>
                      <a:pt x="1040" y="96"/>
                    </a:lnTo>
                    <a:lnTo>
                      <a:pt x="1044" y="101"/>
                    </a:lnTo>
                    <a:lnTo>
                      <a:pt x="1046" y="105"/>
                    </a:lnTo>
                    <a:lnTo>
                      <a:pt x="1052" y="105"/>
                    </a:lnTo>
                    <a:lnTo>
                      <a:pt x="1061" y="107"/>
                    </a:lnTo>
                    <a:lnTo>
                      <a:pt x="1061" y="103"/>
                    </a:lnTo>
                    <a:lnTo>
                      <a:pt x="1061" y="99"/>
                    </a:lnTo>
                    <a:lnTo>
                      <a:pt x="1063" y="101"/>
                    </a:lnTo>
                    <a:lnTo>
                      <a:pt x="1067" y="101"/>
                    </a:lnTo>
                    <a:lnTo>
                      <a:pt x="1067" y="111"/>
                    </a:lnTo>
                    <a:lnTo>
                      <a:pt x="1069" y="117"/>
                    </a:lnTo>
                    <a:lnTo>
                      <a:pt x="1069" y="113"/>
                    </a:lnTo>
                    <a:lnTo>
                      <a:pt x="1069" y="111"/>
                    </a:lnTo>
                    <a:lnTo>
                      <a:pt x="1073" y="107"/>
                    </a:lnTo>
                    <a:lnTo>
                      <a:pt x="1081" y="101"/>
                    </a:lnTo>
                    <a:lnTo>
                      <a:pt x="1088" y="97"/>
                    </a:lnTo>
                    <a:lnTo>
                      <a:pt x="1096" y="96"/>
                    </a:lnTo>
                    <a:lnTo>
                      <a:pt x="1102" y="99"/>
                    </a:lnTo>
                    <a:lnTo>
                      <a:pt x="1105" y="97"/>
                    </a:lnTo>
                    <a:lnTo>
                      <a:pt x="1109" y="97"/>
                    </a:lnTo>
                    <a:lnTo>
                      <a:pt x="1111" y="101"/>
                    </a:lnTo>
                    <a:lnTo>
                      <a:pt x="1123" y="99"/>
                    </a:lnTo>
                    <a:lnTo>
                      <a:pt x="1130" y="99"/>
                    </a:lnTo>
                    <a:lnTo>
                      <a:pt x="1132" y="103"/>
                    </a:lnTo>
                    <a:lnTo>
                      <a:pt x="1132" y="107"/>
                    </a:lnTo>
                    <a:lnTo>
                      <a:pt x="1132" y="111"/>
                    </a:lnTo>
                    <a:lnTo>
                      <a:pt x="1130" y="113"/>
                    </a:lnTo>
                    <a:lnTo>
                      <a:pt x="1132" y="115"/>
                    </a:lnTo>
                    <a:lnTo>
                      <a:pt x="1134" y="117"/>
                    </a:lnTo>
                    <a:lnTo>
                      <a:pt x="1142" y="119"/>
                    </a:lnTo>
                    <a:lnTo>
                      <a:pt x="1148" y="119"/>
                    </a:lnTo>
                    <a:lnTo>
                      <a:pt x="1150" y="122"/>
                    </a:lnTo>
                    <a:lnTo>
                      <a:pt x="1161" y="120"/>
                    </a:lnTo>
                    <a:lnTo>
                      <a:pt x="1173" y="120"/>
                    </a:lnTo>
                    <a:lnTo>
                      <a:pt x="1184" y="124"/>
                    </a:lnTo>
                    <a:lnTo>
                      <a:pt x="1200" y="128"/>
                    </a:lnTo>
                    <a:lnTo>
                      <a:pt x="1198" y="122"/>
                    </a:lnTo>
                    <a:lnTo>
                      <a:pt x="1205" y="124"/>
                    </a:lnTo>
                    <a:lnTo>
                      <a:pt x="1205" y="122"/>
                    </a:lnTo>
                    <a:lnTo>
                      <a:pt x="1203" y="119"/>
                    </a:lnTo>
                    <a:lnTo>
                      <a:pt x="1207" y="117"/>
                    </a:lnTo>
                    <a:lnTo>
                      <a:pt x="1207" y="115"/>
                    </a:lnTo>
                    <a:lnTo>
                      <a:pt x="1201" y="115"/>
                    </a:lnTo>
                    <a:lnTo>
                      <a:pt x="1194" y="113"/>
                    </a:lnTo>
                    <a:lnTo>
                      <a:pt x="1194" y="109"/>
                    </a:lnTo>
                    <a:lnTo>
                      <a:pt x="1190" y="105"/>
                    </a:lnTo>
                    <a:lnTo>
                      <a:pt x="1188" y="103"/>
                    </a:lnTo>
                    <a:lnTo>
                      <a:pt x="1188" y="99"/>
                    </a:lnTo>
                    <a:lnTo>
                      <a:pt x="1190" y="96"/>
                    </a:lnTo>
                    <a:lnTo>
                      <a:pt x="1194" y="96"/>
                    </a:lnTo>
                    <a:lnTo>
                      <a:pt x="1196" y="96"/>
                    </a:lnTo>
                    <a:lnTo>
                      <a:pt x="1201" y="92"/>
                    </a:lnTo>
                    <a:lnTo>
                      <a:pt x="1211" y="92"/>
                    </a:lnTo>
                    <a:lnTo>
                      <a:pt x="1217" y="96"/>
                    </a:lnTo>
                    <a:lnTo>
                      <a:pt x="1221" y="99"/>
                    </a:lnTo>
                    <a:lnTo>
                      <a:pt x="1226" y="101"/>
                    </a:lnTo>
                    <a:lnTo>
                      <a:pt x="1234" y="103"/>
                    </a:lnTo>
                    <a:lnTo>
                      <a:pt x="1230" y="109"/>
                    </a:lnTo>
                    <a:lnTo>
                      <a:pt x="1226" y="115"/>
                    </a:lnTo>
                    <a:lnTo>
                      <a:pt x="1221" y="117"/>
                    </a:lnTo>
                    <a:lnTo>
                      <a:pt x="1213" y="119"/>
                    </a:lnTo>
                    <a:lnTo>
                      <a:pt x="1213" y="122"/>
                    </a:lnTo>
                    <a:lnTo>
                      <a:pt x="1211" y="124"/>
                    </a:lnTo>
                    <a:lnTo>
                      <a:pt x="1213" y="126"/>
                    </a:lnTo>
                    <a:lnTo>
                      <a:pt x="1217" y="126"/>
                    </a:lnTo>
                    <a:lnTo>
                      <a:pt x="1215" y="126"/>
                    </a:lnTo>
                    <a:lnTo>
                      <a:pt x="1215" y="128"/>
                    </a:lnTo>
                    <a:lnTo>
                      <a:pt x="1215" y="130"/>
                    </a:lnTo>
                    <a:lnTo>
                      <a:pt x="1217" y="134"/>
                    </a:lnTo>
                    <a:lnTo>
                      <a:pt x="1221" y="132"/>
                    </a:lnTo>
                    <a:lnTo>
                      <a:pt x="1226" y="130"/>
                    </a:lnTo>
                    <a:lnTo>
                      <a:pt x="1230" y="130"/>
                    </a:lnTo>
                    <a:lnTo>
                      <a:pt x="1230" y="134"/>
                    </a:lnTo>
                    <a:lnTo>
                      <a:pt x="1228" y="136"/>
                    </a:lnTo>
                    <a:lnTo>
                      <a:pt x="1226" y="138"/>
                    </a:lnTo>
                    <a:lnTo>
                      <a:pt x="1230" y="138"/>
                    </a:lnTo>
                    <a:lnTo>
                      <a:pt x="1234" y="138"/>
                    </a:lnTo>
                    <a:lnTo>
                      <a:pt x="1236" y="134"/>
                    </a:lnTo>
                    <a:lnTo>
                      <a:pt x="1238" y="132"/>
                    </a:lnTo>
                    <a:lnTo>
                      <a:pt x="1238" y="136"/>
                    </a:lnTo>
                    <a:lnTo>
                      <a:pt x="1238" y="140"/>
                    </a:lnTo>
                    <a:lnTo>
                      <a:pt x="1238" y="142"/>
                    </a:lnTo>
                    <a:lnTo>
                      <a:pt x="1238" y="143"/>
                    </a:lnTo>
                    <a:lnTo>
                      <a:pt x="1240" y="145"/>
                    </a:lnTo>
                    <a:lnTo>
                      <a:pt x="1242" y="136"/>
                    </a:lnTo>
                    <a:lnTo>
                      <a:pt x="1249" y="140"/>
                    </a:lnTo>
                    <a:lnTo>
                      <a:pt x="1257" y="143"/>
                    </a:lnTo>
                    <a:lnTo>
                      <a:pt x="1259" y="147"/>
                    </a:lnTo>
                    <a:lnTo>
                      <a:pt x="1259" y="151"/>
                    </a:lnTo>
                    <a:lnTo>
                      <a:pt x="1265" y="149"/>
                    </a:lnTo>
                    <a:lnTo>
                      <a:pt x="1267" y="149"/>
                    </a:lnTo>
                    <a:lnTo>
                      <a:pt x="1269" y="151"/>
                    </a:lnTo>
                    <a:lnTo>
                      <a:pt x="1269" y="153"/>
                    </a:lnTo>
                    <a:lnTo>
                      <a:pt x="1267" y="153"/>
                    </a:lnTo>
                    <a:lnTo>
                      <a:pt x="1263" y="153"/>
                    </a:lnTo>
                    <a:lnTo>
                      <a:pt x="1263" y="155"/>
                    </a:lnTo>
                    <a:lnTo>
                      <a:pt x="1263" y="159"/>
                    </a:lnTo>
                    <a:lnTo>
                      <a:pt x="1267" y="159"/>
                    </a:lnTo>
                    <a:lnTo>
                      <a:pt x="1269" y="157"/>
                    </a:lnTo>
                    <a:lnTo>
                      <a:pt x="1274" y="163"/>
                    </a:lnTo>
                    <a:lnTo>
                      <a:pt x="1276" y="165"/>
                    </a:lnTo>
                    <a:lnTo>
                      <a:pt x="1280" y="165"/>
                    </a:lnTo>
                    <a:lnTo>
                      <a:pt x="1284" y="165"/>
                    </a:lnTo>
                    <a:lnTo>
                      <a:pt x="1286" y="167"/>
                    </a:lnTo>
                    <a:lnTo>
                      <a:pt x="1290" y="170"/>
                    </a:lnTo>
                    <a:lnTo>
                      <a:pt x="1294" y="168"/>
                    </a:lnTo>
                    <a:lnTo>
                      <a:pt x="1295" y="168"/>
                    </a:lnTo>
                    <a:lnTo>
                      <a:pt x="1295" y="170"/>
                    </a:lnTo>
                    <a:lnTo>
                      <a:pt x="1294" y="172"/>
                    </a:lnTo>
                    <a:lnTo>
                      <a:pt x="1294" y="174"/>
                    </a:lnTo>
                    <a:lnTo>
                      <a:pt x="1294" y="178"/>
                    </a:lnTo>
                    <a:lnTo>
                      <a:pt x="1294" y="180"/>
                    </a:lnTo>
                    <a:lnTo>
                      <a:pt x="1295" y="180"/>
                    </a:lnTo>
                    <a:lnTo>
                      <a:pt x="1297" y="180"/>
                    </a:lnTo>
                    <a:lnTo>
                      <a:pt x="1303" y="174"/>
                    </a:lnTo>
                    <a:lnTo>
                      <a:pt x="1307" y="163"/>
                    </a:lnTo>
                    <a:lnTo>
                      <a:pt x="1309" y="151"/>
                    </a:lnTo>
                    <a:lnTo>
                      <a:pt x="1311" y="143"/>
                    </a:lnTo>
                    <a:lnTo>
                      <a:pt x="1313" y="147"/>
                    </a:lnTo>
                    <a:lnTo>
                      <a:pt x="1315" y="151"/>
                    </a:lnTo>
                    <a:lnTo>
                      <a:pt x="1318" y="151"/>
                    </a:lnTo>
                    <a:lnTo>
                      <a:pt x="1318" y="155"/>
                    </a:lnTo>
                    <a:lnTo>
                      <a:pt x="1317" y="161"/>
                    </a:lnTo>
                    <a:lnTo>
                      <a:pt x="1324" y="159"/>
                    </a:lnTo>
                    <a:lnTo>
                      <a:pt x="1330" y="157"/>
                    </a:lnTo>
                    <a:lnTo>
                      <a:pt x="1334" y="153"/>
                    </a:lnTo>
                    <a:lnTo>
                      <a:pt x="1338" y="149"/>
                    </a:lnTo>
                    <a:lnTo>
                      <a:pt x="1342" y="149"/>
                    </a:lnTo>
                    <a:lnTo>
                      <a:pt x="1343" y="149"/>
                    </a:lnTo>
                    <a:lnTo>
                      <a:pt x="1345" y="151"/>
                    </a:lnTo>
                    <a:lnTo>
                      <a:pt x="1345" y="153"/>
                    </a:lnTo>
                    <a:lnTo>
                      <a:pt x="1353" y="155"/>
                    </a:lnTo>
                    <a:lnTo>
                      <a:pt x="1359" y="157"/>
                    </a:lnTo>
                    <a:lnTo>
                      <a:pt x="1365" y="163"/>
                    </a:lnTo>
                    <a:lnTo>
                      <a:pt x="1372" y="167"/>
                    </a:lnTo>
                    <a:lnTo>
                      <a:pt x="1382" y="159"/>
                    </a:lnTo>
                    <a:lnTo>
                      <a:pt x="1390" y="153"/>
                    </a:lnTo>
                    <a:lnTo>
                      <a:pt x="1390" y="157"/>
                    </a:lnTo>
                    <a:lnTo>
                      <a:pt x="1390" y="161"/>
                    </a:lnTo>
                    <a:lnTo>
                      <a:pt x="1393" y="161"/>
                    </a:lnTo>
                    <a:lnTo>
                      <a:pt x="1393" y="159"/>
                    </a:lnTo>
                    <a:lnTo>
                      <a:pt x="1395" y="161"/>
                    </a:lnTo>
                    <a:lnTo>
                      <a:pt x="1403" y="157"/>
                    </a:lnTo>
                    <a:lnTo>
                      <a:pt x="1403" y="155"/>
                    </a:lnTo>
                    <a:lnTo>
                      <a:pt x="1401" y="151"/>
                    </a:lnTo>
                    <a:lnTo>
                      <a:pt x="1399" y="147"/>
                    </a:lnTo>
                    <a:lnTo>
                      <a:pt x="1397" y="143"/>
                    </a:lnTo>
                    <a:lnTo>
                      <a:pt x="1399" y="140"/>
                    </a:lnTo>
                    <a:lnTo>
                      <a:pt x="1403" y="140"/>
                    </a:lnTo>
                    <a:lnTo>
                      <a:pt x="1405" y="138"/>
                    </a:lnTo>
                    <a:lnTo>
                      <a:pt x="1403" y="136"/>
                    </a:lnTo>
                    <a:lnTo>
                      <a:pt x="1399" y="136"/>
                    </a:lnTo>
                    <a:lnTo>
                      <a:pt x="1401" y="130"/>
                    </a:lnTo>
                    <a:lnTo>
                      <a:pt x="1407" y="130"/>
                    </a:lnTo>
                    <a:lnTo>
                      <a:pt x="1414" y="130"/>
                    </a:lnTo>
                    <a:lnTo>
                      <a:pt x="1413" y="126"/>
                    </a:lnTo>
                    <a:lnTo>
                      <a:pt x="1409" y="124"/>
                    </a:lnTo>
                    <a:lnTo>
                      <a:pt x="1409" y="120"/>
                    </a:lnTo>
                    <a:lnTo>
                      <a:pt x="1413" y="120"/>
                    </a:lnTo>
                    <a:lnTo>
                      <a:pt x="1416" y="120"/>
                    </a:lnTo>
                    <a:lnTo>
                      <a:pt x="1418" y="122"/>
                    </a:lnTo>
                    <a:lnTo>
                      <a:pt x="1420" y="126"/>
                    </a:lnTo>
                    <a:lnTo>
                      <a:pt x="1441" y="130"/>
                    </a:lnTo>
                    <a:lnTo>
                      <a:pt x="1464" y="132"/>
                    </a:lnTo>
                    <a:lnTo>
                      <a:pt x="1472" y="134"/>
                    </a:lnTo>
                    <a:lnTo>
                      <a:pt x="1470" y="136"/>
                    </a:lnTo>
                    <a:lnTo>
                      <a:pt x="1464" y="136"/>
                    </a:lnTo>
                    <a:lnTo>
                      <a:pt x="1457" y="136"/>
                    </a:lnTo>
                    <a:lnTo>
                      <a:pt x="1459" y="140"/>
                    </a:lnTo>
                    <a:lnTo>
                      <a:pt x="1459" y="143"/>
                    </a:lnTo>
                    <a:lnTo>
                      <a:pt x="1472" y="142"/>
                    </a:lnTo>
                    <a:lnTo>
                      <a:pt x="1485" y="142"/>
                    </a:lnTo>
                    <a:lnTo>
                      <a:pt x="1484" y="145"/>
                    </a:lnTo>
                    <a:lnTo>
                      <a:pt x="1484" y="149"/>
                    </a:lnTo>
                    <a:lnTo>
                      <a:pt x="1480" y="147"/>
                    </a:lnTo>
                    <a:lnTo>
                      <a:pt x="1478" y="143"/>
                    </a:lnTo>
                    <a:lnTo>
                      <a:pt x="1478" y="145"/>
                    </a:lnTo>
                    <a:lnTo>
                      <a:pt x="1474" y="149"/>
                    </a:lnTo>
                    <a:lnTo>
                      <a:pt x="1468" y="153"/>
                    </a:lnTo>
                    <a:lnTo>
                      <a:pt x="1470" y="155"/>
                    </a:lnTo>
                    <a:lnTo>
                      <a:pt x="1472" y="157"/>
                    </a:lnTo>
                    <a:lnTo>
                      <a:pt x="1470" y="159"/>
                    </a:lnTo>
                    <a:lnTo>
                      <a:pt x="1466" y="161"/>
                    </a:lnTo>
                    <a:lnTo>
                      <a:pt x="1466" y="163"/>
                    </a:lnTo>
                    <a:lnTo>
                      <a:pt x="1474" y="163"/>
                    </a:lnTo>
                    <a:lnTo>
                      <a:pt x="1480" y="161"/>
                    </a:lnTo>
                    <a:lnTo>
                      <a:pt x="1484" y="157"/>
                    </a:lnTo>
                    <a:lnTo>
                      <a:pt x="1485" y="151"/>
                    </a:lnTo>
                    <a:lnTo>
                      <a:pt x="1487" y="147"/>
                    </a:lnTo>
                    <a:lnTo>
                      <a:pt x="1487" y="143"/>
                    </a:lnTo>
                    <a:lnTo>
                      <a:pt x="1487" y="142"/>
                    </a:lnTo>
                    <a:lnTo>
                      <a:pt x="1495" y="140"/>
                    </a:lnTo>
                    <a:lnTo>
                      <a:pt x="1503" y="140"/>
                    </a:lnTo>
                    <a:lnTo>
                      <a:pt x="1503" y="138"/>
                    </a:lnTo>
                    <a:lnTo>
                      <a:pt x="1507" y="138"/>
                    </a:lnTo>
                    <a:lnTo>
                      <a:pt x="1518" y="142"/>
                    </a:lnTo>
                    <a:lnTo>
                      <a:pt x="1530" y="147"/>
                    </a:lnTo>
                    <a:lnTo>
                      <a:pt x="1528" y="151"/>
                    </a:lnTo>
                    <a:lnTo>
                      <a:pt x="1526" y="157"/>
                    </a:lnTo>
                    <a:lnTo>
                      <a:pt x="1520" y="155"/>
                    </a:lnTo>
                    <a:lnTo>
                      <a:pt x="1518" y="155"/>
                    </a:lnTo>
                    <a:lnTo>
                      <a:pt x="1516" y="155"/>
                    </a:lnTo>
                    <a:lnTo>
                      <a:pt x="1516" y="159"/>
                    </a:lnTo>
                    <a:lnTo>
                      <a:pt x="1520" y="161"/>
                    </a:lnTo>
                    <a:lnTo>
                      <a:pt x="1524" y="163"/>
                    </a:lnTo>
                    <a:lnTo>
                      <a:pt x="1528" y="163"/>
                    </a:lnTo>
                    <a:lnTo>
                      <a:pt x="1530" y="163"/>
                    </a:lnTo>
                    <a:lnTo>
                      <a:pt x="1530" y="161"/>
                    </a:lnTo>
                    <a:lnTo>
                      <a:pt x="1532" y="159"/>
                    </a:lnTo>
                    <a:lnTo>
                      <a:pt x="1537" y="153"/>
                    </a:lnTo>
                    <a:lnTo>
                      <a:pt x="1539" y="153"/>
                    </a:lnTo>
                    <a:lnTo>
                      <a:pt x="1539" y="155"/>
                    </a:lnTo>
                    <a:lnTo>
                      <a:pt x="1537" y="159"/>
                    </a:lnTo>
                    <a:lnTo>
                      <a:pt x="1532" y="167"/>
                    </a:lnTo>
                    <a:lnTo>
                      <a:pt x="1524" y="172"/>
                    </a:lnTo>
                    <a:lnTo>
                      <a:pt x="1520" y="172"/>
                    </a:lnTo>
                    <a:lnTo>
                      <a:pt x="1516" y="170"/>
                    </a:lnTo>
                    <a:lnTo>
                      <a:pt x="1514" y="172"/>
                    </a:lnTo>
                    <a:lnTo>
                      <a:pt x="1512" y="174"/>
                    </a:lnTo>
                    <a:lnTo>
                      <a:pt x="1535" y="176"/>
                    </a:lnTo>
                    <a:lnTo>
                      <a:pt x="1562" y="174"/>
                    </a:lnTo>
                    <a:lnTo>
                      <a:pt x="1566" y="170"/>
                    </a:lnTo>
                    <a:lnTo>
                      <a:pt x="1576" y="172"/>
                    </a:lnTo>
                    <a:lnTo>
                      <a:pt x="1583" y="172"/>
                    </a:lnTo>
                    <a:lnTo>
                      <a:pt x="1589" y="168"/>
                    </a:lnTo>
                    <a:lnTo>
                      <a:pt x="1599" y="168"/>
                    </a:lnTo>
                    <a:lnTo>
                      <a:pt x="1606" y="168"/>
                    </a:lnTo>
                    <a:lnTo>
                      <a:pt x="1608" y="170"/>
                    </a:lnTo>
                    <a:lnTo>
                      <a:pt x="1610" y="172"/>
                    </a:lnTo>
                    <a:lnTo>
                      <a:pt x="1622" y="168"/>
                    </a:lnTo>
                    <a:lnTo>
                      <a:pt x="1629" y="167"/>
                    </a:lnTo>
                    <a:lnTo>
                      <a:pt x="1633" y="170"/>
                    </a:lnTo>
                    <a:lnTo>
                      <a:pt x="1639" y="170"/>
                    </a:lnTo>
                    <a:lnTo>
                      <a:pt x="1645" y="172"/>
                    </a:lnTo>
                    <a:lnTo>
                      <a:pt x="1647" y="174"/>
                    </a:lnTo>
                    <a:lnTo>
                      <a:pt x="1647" y="178"/>
                    </a:lnTo>
                    <a:lnTo>
                      <a:pt x="1652" y="182"/>
                    </a:lnTo>
                    <a:lnTo>
                      <a:pt x="1658" y="186"/>
                    </a:lnTo>
                    <a:lnTo>
                      <a:pt x="1658" y="188"/>
                    </a:lnTo>
                    <a:lnTo>
                      <a:pt x="1654" y="188"/>
                    </a:lnTo>
                    <a:lnTo>
                      <a:pt x="1656" y="191"/>
                    </a:lnTo>
                    <a:lnTo>
                      <a:pt x="1654" y="197"/>
                    </a:lnTo>
                    <a:lnTo>
                      <a:pt x="1658" y="199"/>
                    </a:lnTo>
                    <a:lnTo>
                      <a:pt x="1662" y="199"/>
                    </a:lnTo>
                    <a:lnTo>
                      <a:pt x="1666" y="209"/>
                    </a:lnTo>
                    <a:lnTo>
                      <a:pt x="1668" y="216"/>
                    </a:lnTo>
                    <a:lnTo>
                      <a:pt x="1670" y="209"/>
                    </a:lnTo>
                    <a:lnTo>
                      <a:pt x="1674" y="203"/>
                    </a:lnTo>
                    <a:lnTo>
                      <a:pt x="1677" y="199"/>
                    </a:lnTo>
                    <a:lnTo>
                      <a:pt x="1681" y="197"/>
                    </a:lnTo>
                    <a:lnTo>
                      <a:pt x="1695" y="195"/>
                    </a:lnTo>
                    <a:lnTo>
                      <a:pt x="1712" y="195"/>
                    </a:lnTo>
                    <a:lnTo>
                      <a:pt x="1712" y="199"/>
                    </a:lnTo>
                    <a:lnTo>
                      <a:pt x="1714" y="201"/>
                    </a:lnTo>
                    <a:lnTo>
                      <a:pt x="1718" y="199"/>
                    </a:lnTo>
                    <a:lnTo>
                      <a:pt x="1720" y="197"/>
                    </a:lnTo>
                    <a:lnTo>
                      <a:pt x="1729" y="197"/>
                    </a:lnTo>
                    <a:lnTo>
                      <a:pt x="1739" y="199"/>
                    </a:lnTo>
                    <a:lnTo>
                      <a:pt x="1737" y="199"/>
                    </a:lnTo>
                    <a:lnTo>
                      <a:pt x="1737" y="201"/>
                    </a:lnTo>
                    <a:lnTo>
                      <a:pt x="1739" y="203"/>
                    </a:lnTo>
                    <a:lnTo>
                      <a:pt x="1743" y="203"/>
                    </a:lnTo>
                    <a:lnTo>
                      <a:pt x="1750" y="199"/>
                    </a:lnTo>
                    <a:lnTo>
                      <a:pt x="1758" y="195"/>
                    </a:lnTo>
                    <a:lnTo>
                      <a:pt x="1760" y="201"/>
                    </a:lnTo>
                    <a:lnTo>
                      <a:pt x="1758" y="205"/>
                    </a:lnTo>
                    <a:lnTo>
                      <a:pt x="1764" y="207"/>
                    </a:lnTo>
                    <a:lnTo>
                      <a:pt x="1766" y="213"/>
                    </a:lnTo>
                    <a:lnTo>
                      <a:pt x="1766" y="220"/>
                    </a:lnTo>
                    <a:lnTo>
                      <a:pt x="1771" y="220"/>
                    </a:lnTo>
                    <a:lnTo>
                      <a:pt x="1775" y="220"/>
                    </a:lnTo>
                    <a:lnTo>
                      <a:pt x="1777" y="218"/>
                    </a:lnTo>
                    <a:lnTo>
                      <a:pt x="1777" y="216"/>
                    </a:lnTo>
                    <a:lnTo>
                      <a:pt x="1779" y="216"/>
                    </a:lnTo>
                    <a:lnTo>
                      <a:pt x="1783" y="218"/>
                    </a:lnTo>
                    <a:lnTo>
                      <a:pt x="1787" y="214"/>
                    </a:lnTo>
                    <a:lnTo>
                      <a:pt x="1789" y="211"/>
                    </a:lnTo>
                    <a:lnTo>
                      <a:pt x="1791" y="209"/>
                    </a:lnTo>
                    <a:lnTo>
                      <a:pt x="1793" y="209"/>
                    </a:lnTo>
                    <a:lnTo>
                      <a:pt x="1791" y="203"/>
                    </a:lnTo>
                    <a:lnTo>
                      <a:pt x="1791" y="201"/>
                    </a:lnTo>
                    <a:lnTo>
                      <a:pt x="1793" y="199"/>
                    </a:lnTo>
                    <a:lnTo>
                      <a:pt x="1789" y="197"/>
                    </a:lnTo>
                    <a:lnTo>
                      <a:pt x="1785" y="193"/>
                    </a:lnTo>
                    <a:lnTo>
                      <a:pt x="1787" y="182"/>
                    </a:lnTo>
                    <a:lnTo>
                      <a:pt x="1791" y="184"/>
                    </a:lnTo>
                    <a:lnTo>
                      <a:pt x="1793" y="186"/>
                    </a:lnTo>
                    <a:lnTo>
                      <a:pt x="1802" y="186"/>
                    </a:lnTo>
                    <a:lnTo>
                      <a:pt x="1810" y="184"/>
                    </a:lnTo>
                    <a:lnTo>
                      <a:pt x="1812" y="188"/>
                    </a:lnTo>
                    <a:lnTo>
                      <a:pt x="1829" y="186"/>
                    </a:lnTo>
                    <a:lnTo>
                      <a:pt x="1844" y="186"/>
                    </a:lnTo>
                    <a:lnTo>
                      <a:pt x="1846" y="188"/>
                    </a:lnTo>
                    <a:lnTo>
                      <a:pt x="1848" y="191"/>
                    </a:lnTo>
                    <a:lnTo>
                      <a:pt x="1854" y="191"/>
                    </a:lnTo>
                    <a:lnTo>
                      <a:pt x="1860" y="193"/>
                    </a:lnTo>
                    <a:lnTo>
                      <a:pt x="1864" y="199"/>
                    </a:lnTo>
                    <a:lnTo>
                      <a:pt x="1869" y="203"/>
                    </a:lnTo>
                    <a:lnTo>
                      <a:pt x="1873" y="201"/>
                    </a:lnTo>
                    <a:lnTo>
                      <a:pt x="1877" y="201"/>
                    </a:lnTo>
                    <a:lnTo>
                      <a:pt x="1883" y="199"/>
                    </a:lnTo>
                    <a:lnTo>
                      <a:pt x="1888" y="203"/>
                    </a:lnTo>
                    <a:lnTo>
                      <a:pt x="1890" y="205"/>
                    </a:lnTo>
                    <a:lnTo>
                      <a:pt x="1890" y="209"/>
                    </a:lnTo>
                    <a:lnTo>
                      <a:pt x="1898" y="214"/>
                    </a:lnTo>
                    <a:lnTo>
                      <a:pt x="1904" y="220"/>
                    </a:lnTo>
                    <a:lnTo>
                      <a:pt x="1908" y="220"/>
                    </a:lnTo>
                    <a:lnTo>
                      <a:pt x="1912" y="220"/>
                    </a:lnTo>
                    <a:lnTo>
                      <a:pt x="1917" y="226"/>
                    </a:lnTo>
                    <a:lnTo>
                      <a:pt x="1921" y="232"/>
                    </a:lnTo>
                    <a:lnTo>
                      <a:pt x="1927" y="232"/>
                    </a:lnTo>
                    <a:lnTo>
                      <a:pt x="1931" y="234"/>
                    </a:lnTo>
                    <a:lnTo>
                      <a:pt x="1931" y="238"/>
                    </a:lnTo>
                    <a:lnTo>
                      <a:pt x="1935" y="238"/>
                    </a:lnTo>
                    <a:lnTo>
                      <a:pt x="1936" y="239"/>
                    </a:lnTo>
                    <a:lnTo>
                      <a:pt x="1936" y="241"/>
                    </a:lnTo>
                    <a:lnTo>
                      <a:pt x="1936" y="245"/>
                    </a:lnTo>
                    <a:lnTo>
                      <a:pt x="1942" y="245"/>
                    </a:lnTo>
                    <a:lnTo>
                      <a:pt x="1948" y="245"/>
                    </a:lnTo>
                    <a:lnTo>
                      <a:pt x="1950" y="247"/>
                    </a:lnTo>
                    <a:lnTo>
                      <a:pt x="1952" y="251"/>
                    </a:lnTo>
                    <a:lnTo>
                      <a:pt x="1954" y="251"/>
                    </a:lnTo>
                    <a:lnTo>
                      <a:pt x="1956" y="249"/>
                    </a:lnTo>
                    <a:lnTo>
                      <a:pt x="1958" y="253"/>
                    </a:lnTo>
                    <a:lnTo>
                      <a:pt x="1963" y="261"/>
                    </a:lnTo>
                    <a:lnTo>
                      <a:pt x="1963" y="264"/>
                    </a:lnTo>
                    <a:lnTo>
                      <a:pt x="1965" y="268"/>
                    </a:lnTo>
                    <a:lnTo>
                      <a:pt x="1963" y="270"/>
                    </a:lnTo>
                    <a:lnTo>
                      <a:pt x="1961" y="272"/>
                    </a:lnTo>
                    <a:lnTo>
                      <a:pt x="1967" y="272"/>
                    </a:lnTo>
                    <a:lnTo>
                      <a:pt x="1967" y="268"/>
                    </a:lnTo>
                    <a:lnTo>
                      <a:pt x="1965" y="266"/>
                    </a:lnTo>
                    <a:lnTo>
                      <a:pt x="1967" y="264"/>
                    </a:lnTo>
                    <a:lnTo>
                      <a:pt x="1969" y="262"/>
                    </a:lnTo>
                    <a:lnTo>
                      <a:pt x="1981" y="262"/>
                    </a:lnTo>
                    <a:lnTo>
                      <a:pt x="1990" y="262"/>
                    </a:lnTo>
                    <a:lnTo>
                      <a:pt x="2000" y="270"/>
                    </a:lnTo>
                    <a:lnTo>
                      <a:pt x="2007" y="280"/>
                    </a:lnTo>
                    <a:lnTo>
                      <a:pt x="2015" y="284"/>
                    </a:lnTo>
                    <a:lnTo>
                      <a:pt x="2023" y="287"/>
                    </a:lnTo>
                    <a:lnTo>
                      <a:pt x="2019" y="287"/>
                    </a:lnTo>
                    <a:lnTo>
                      <a:pt x="2019" y="291"/>
                    </a:lnTo>
                    <a:lnTo>
                      <a:pt x="2017" y="295"/>
                    </a:lnTo>
                    <a:lnTo>
                      <a:pt x="2013" y="295"/>
                    </a:lnTo>
                    <a:lnTo>
                      <a:pt x="2015" y="299"/>
                    </a:lnTo>
                    <a:lnTo>
                      <a:pt x="2015" y="303"/>
                    </a:lnTo>
                    <a:lnTo>
                      <a:pt x="2013" y="303"/>
                    </a:lnTo>
                    <a:lnTo>
                      <a:pt x="2013" y="301"/>
                    </a:lnTo>
                    <a:lnTo>
                      <a:pt x="2004" y="299"/>
                    </a:lnTo>
                    <a:lnTo>
                      <a:pt x="2002" y="299"/>
                    </a:lnTo>
                    <a:lnTo>
                      <a:pt x="2000" y="299"/>
                    </a:lnTo>
                    <a:lnTo>
                      <a:pt x="2000" y="297"/>
                    </a:lnTo>
                    <a:lnTo>
                      <a:pt x="1996" y="297"/>
                    </a:lnTo>
                    <a:lnTo>
                      <a:pt x="1992" y="297"/>
                    </a:lnTo>
                    <a:lnTo>
                      <a:pt x="1994" y="299"/>
                    </a:lnTo>
                    <a:lnTo>
                      <a:pt x="1994" y="301"/>
                    </a:lnTo>
                    <a:lnTo>
                      <a:pt x="1994" y="305"/>
                    </a:lnTo>
                    <a:lnTo>
                      <a:pt x="1996" y="305"/>
                    </a:lnTo>
                    <a:lnTo>
                      <a:pt x="2000" y="303"/>
                    </a:lnTo>
                    <a:lnTo>
                      <a:pt x="2000" y="307"/>
                    </a:lnTo>
                    <a:lnTo>
                      <a:pt x="2000" y="310"/>
                    </a:lnTo>
                    <a:lnTo>
                      <a:pt x="1996" y="310"/>
                    </a:lnTo>
                    <a:lnTo>
                      <a:pt x="1992" y="310"/>
                    </a:lnTo>
                    <a:lnTo>
                      <a:pt x="1992" y="314"/>
                    </a:lnTo>
                    <a:lnTo>
                      <a:pt x="1998" y="322"/>
                    </a:lnTo>
                    <a:lnTo>
                      <a:pt x="1998" y="324"/>
                    </a:lnTo>
                    <a:lnTo>
                      <a:pt x="1994" y="324"/>
                    </a:lnTo>
                    <a:lnTo>
                      <a:pt x="1986" y="324"/>
                    </a:lnTo>
                    <a:lnTo>
                      <a:pt x="1986" y="320"/>
                    </a:lnTo>
                    <a:lnTo>
                      <a:pt x="1983" y="322"/>
                    </a:lnTo>
                    <a:lnTo>
                      <a:pt x="1977" y="324"/>
                    </a:lnTo>
                    <a:lnTo>
                      <a:pt x="1977" y="320"/>
                    </a:lnTo>
                    <a:lnTo>
                      <a:pt x="1961" y="314"/>
                    </a:lnTo>
                    <a:lnTo>
                      <a:pt x="1950" y="310"/>
                    </a:lnTo>
                    <a:lnTo>
                      <a:pt x="1952" y="307"/>
                    </a:lnTo>
                    <a:lnTo>
                      <a:pt x="1952" y="303"/>
                    </a:lnTo>
                    <a:lnTo>
                      <a:pt x="1950" y="301"/>
                    </a:lnTo>
                    <a:lnTo>
                      <a:pt x="1946" y="299"/>
                    </a:lnTo>
                    <a:lnTo>
                      <a:pt x="1940" y="293"/>
                    </a:lnTo>
                    <a:lnTo>
                      <a:pt x="1935" y="291"/>
                    </a:lnTo>
                    <a:lnTo>
                      <a:pt x="1929" y="293"/>
                    </a:lnTo>
                    <a:lnTo>
                      <a:pt x="1921" y="297"/>
                    </a:lnTo>
                    <a:lnTo>
                      <a:pt x="1923" y="299"/>
                    </a:lnTo>
                    <a:lnTo>
                      <a:pt x="1921" y="301"/>
                    </a:lnTo>
                    <a:lnTo>
                      <a:pt x="1917" y="297"/>
                    </a:lnTo>
                    <a:lnTo>
                      <a:pt x="1912" y="293"/>
                    </a:lnTo>
                    <a:lnTo>
                      <a:pt x="1910" y="289"/>
                    </a:lnTo>
                    <a:lnTo>
                      <a:pt x="1910" y="287"/>
                    </a:lnTo>
                    <a:lnTo>
                      <a:pt x="1912" y="285"/>
                    </a:lnTo>
                    <a:lnTo>
                      <a:pt x="1913" y="284"/>
                    </a:lnTo>
                    <a:lnTo>
                      <a:pt x="1912" y="282"/>
                    </a:lnTo>
                    <a:lnTo>
                      <a:pt x="1910" y="282"/>
                    </a:lnTo>
                    <a:lnTo>
                      <a:pt x="1912" y="276"/>
                    </a:lnTo>
                    <a:lnTo>
                      <a:pt x="1908" y="276"/>
                    </a:lnTo>
                    <a:lnTo>
                      <a:pt x="1904" y="278"/>
                    </a:lnTo>
                    <a:lnTo>
                      <a:pt x="1904" y="282"/>
                    </a:lnTo>
                    <a:lnTo>
                      <a:pt x="1904" y="285"/>
                    </a:lnTo>
                    <a:lnTo>
                      <a:pt x="1902" y="287"/>
                    </a:lnTo>
                    <a:lnTo>
                      <a:pt x="1902" y="291"/>
                    </a:lnTo>
                    <a:lnTo>
                      <a:pt x="1906" y="291"/>
                    </a:lnTo>
                    <a:lnTo>
                      <a:pt x="1908" y="293"/>
                    </a:lnTo>
                    <a:lnTo>
                      <a:pt x="1908" y="301"/>
                    </a:lnTo>
                    <a:lnTo>
                      <a:pt x="1904" y="309"/>
                    </a:lnTo>
                    <a:lnTo>
                      <a:pt x="1896" y="314"/>
                    </a:lnTo>
                    <a:lnTo>
                      <a:pt x="1887" y="314"/>
                    </a:lnTo>
                    <a:lnTo>
                      <a:pt x="1873" y="312"/>
                    </a:lnTo>
                    <a:lnTo>
                      <a:pt x="1869" y="309"/>
                    </a:lnTo>
                    <a:lnTo>
                      <a:pt x="1864" y="309"/>
                    </a:lnTo>
                    <a:lnTo>
                      <a:pt x="1854" y="310"/>
                    </a:lnTo>
                    <a:lnTo>
                      <a:pt x="1854" y="314"/>
                    </a:lnTo>
                    <a:lnTo>
                      <a:pt x="1864" y="314"/>
                    </a:lnTo>
                    <a:lnTo>
                      <a:pt x="1871" y="314"/>
                    </a:lnTo>
                    <a:lnTo>
                      <a:pt x="1869" y="318"/>
                    </a:lnTo>
                    <a:lnTo>
                      <a:pt x="1867" y="320"/>
                    </a:lnTo>
                    <a:lnTo>
                      <a:pt x="1867" y="324"/>
                    </a:lnTo>
                    <a:lnTo>
                      <a:pt x="1871" y="322"/>
                    </a:lnTo>
                    <a:lnTo>
                      <a:pt x="1875" y="320"/>
                    </a:lnTo>
                    <a:lnTo>
                      <a:pt x="1877" y="320"/>
                    </a:lnTo>
                    <a:lnTo>
                      <a:pt x="1877" y="322"/>
                    </a:lnTo>
                    <a:lnTo>
                      <a:pt x="1879" y="324"/>
                    </a:lnTo>
                    <a:lnTo>
                      <a:pt x="1883" y="335"/>
                    </a:lnTo>
                    <a:lnTo>
                      <a:pt x="1887" y="345"/>
                    </a:lnTo>
                    <a:lnTo>
                      <a:pt x="1890" y="345"/>
                    </a:lnTo>
                    <a:lnTo>
                      <a:pt x="1892" y="347"/>
                    </a:lnTo>
                    <a:lnTo>
                      <a:pt x="1892" y="351"/>
                    </a:lnTo>
                    <a:lnTo>
                      <a:pt x="1892" y="355"/>
                    </a:lnTo>
                    <a:lnTo>
                      <a:pt x="1890" y="356"/>
                    </a:lnTo>
                    <a:lnTo>
                      <a:pt x="1887" y="360"/>
                    </a:lnTo>
                    <a:lnTo>
                      <a:pt x="1875" y="358"/>
                    </a:lnTo>
                    <a:lnTo>
                      <a:pt x="1858" y="356"/>
                    </a:lnTo>
                    <a:lnTo>
                      <a:pt x="1848" y="360"/>
                    </a:lnTo>
                    <a:lnTo>
                      <a:pt x="1841" y="366"/>
                    </a:lnTo>
                    <a:lnTo>
                      <a:pt x="1835" y="366"/>
                    </a:lnTo>
                    <a:lnTo>
                      <a:pt x="1829" y="368"/>
                    </a:lnTo>
                    <a:lnTo>
                      <a:pt x="1827" y="370"/>
                    </a:lnTo>
                    <a:lnTo>
                      <a:pt x="1825" y="374"/>
                    </a:lnTo>
                    <a:lnTo>
                      <a:pt x="1821" y="372"/>
                    </a:lnTo>
                    <a:lnTo>
                      <a:pt x="1817" y="372"/>
                    </a:lnTo>
                    <a:lnTo>
                      <a:pt x="1819" y="376"/>
                    </a:lnTo>
                    <a:lnTo>
                      <a:pt x="1817" y="380"/>
                    </a:lnTo>
                    <a:lnTo>
                      <a:pt x="1814" y="378"/>
                    </a:lnTo>
                    <a:lnTo>
                      <a:pt x="1808" y="378"/>
                    </a:lnTo>
                    <a:lnTo>
                      <a:pt x="1808" y="380"/>
                    </a:lnTo>
                    <a:lnTo>
                      <a:pt x="1810" y="380"/>
                    </a:lnTo>
                    <a:lnTo>
                      <a:pt x="1810" y="383"/>
                    </a:lnTo>
                    <a:lnTo>
                      <a:pt x="1800" y="387"/>
                    </a:lnTo>
                    <a:lnTo>
                      <a:pt x="1793" y="393"/>
                    </a:lnTo>
                    <a:lnTo>
                      <a:pt x="1789" y="401"/>
                    </a:lnTo>
                    <a:lnTo>
                      <a:pt x="1783" y="410"/>
                    </a:lnTo>
                    <a:lnTo>
                      <a:pt x="1777" y="406"/>
                    </a:lnTo>
                    <a:lnTo>
                      <a:pt x="1771" y="404"/>
                    </a:lnTo>
                    <a:lnTo>
                      <a:pt x="1771" y="401"/>
                    </a:lnTo>
                    <a:lnTo>
                      <a:pt x="1771" y="399"/>
                    </a:lnTo>
                    <a:lnTo>
                      <a:pt x="1764" y="395"/>
                    </a:lnTo>
                    <a:lnTo>
                      <a:pt x="1758" y="393"/>
                    </a:lnTo>
                    <a:lnTo>
                      <a:pt x="1752" y="393"/>
                    </a:lnTo>
                    <a:lnTo>
                      <a:pt x="1745" y="397"/>
                    </a:lnTo>
                    <a:lnTo>
                      <a:pt x="1741" y="403"/>
                    </a:lnTo>
                    <a:lnTo>
                      <a:pt x="1737" y="410"/>
                    </a:lnTo>
                    <a:lnTo>
                      <a:pt x="1735" y="410"/>
                    </a:lnTo>
                    <a:lnTo>
                      <a:pt x="1733" y="412"/>
                    </a:lnTo>
                    <a:lnTo>
                      <a:pt x="1731" y="412"/>
                    </a:lnTo>
                    <a:lnTo>
                      <a:pt x="1729" y="410"/>
                    </a:lnTo>
                    <a:lnTo>
                      <a:pt x="1729" y="408"/>
                    </a:lnTo>
                    <a:lnTo>
                      <a:pt x="1729" y="406"/>
                    </a:lnTo>
                    <a:lnTo>
                      <a:pt x="1731" y="401"/>
                    </a:lnTo>
                    <a:lnTo>
                      <a:pt x="1731" y="397"/>
                    </a:lnTo>
                    <a:lnTo>
                      <a:pt x="1723" y="401"/>
                    </a:lnTo>
                    <a:lnTo>
                      <a:pt x="1718" y="404"/>
                    </a:lnTo>
                    <a:lnTo>
                      <a:pt x="1718" y="406"/>
                    </a:lnTo>
                    <a:lnTo>
                      <a:pt x="1718" y="410"/>
                    </a:lnTo>
                    <a:lnTo>
                      <a:pt x="1698" y="408"/>
                    </a:lnTo>
                    <a:lnTo>
                      <a:pt x="1697" y="412"/>
                    </a:lnTo>
                    <a:lnTo>
                      <a:pt x="1695" y="414"/>
                    </a:lnTo>
                    <a:lnTo>
                      <a:pt x="1697" y="416"/>
                    </a:lnTo>
                    <a:lnTo>
                      <a:pt x="1697" y="420"/>
                    </a:lnTo>
                    <a:lnTo>
                      <a:pt x="1693" y="420"/>
                    </a:lnTo>
                    <a:lnTo>
                      <a:pt x="1693" y="422"/>
                    </a:lnTo>
                    <a:lnTo>
                      <a:pt x="1693" y="426"/>
                    </a:lnTo>
                    <a:lnTo>
                      <a:pt x="1687" y="431"/>
                    </a:lnTo>
                    <a:lnTo>
                      <a:pt x="1679" y="437"/>
                    </a:lnTo>
                    <a:lnTo>
                      <a:pt x="1679" y="443"/>
                    </a:lnTo>
                    <a:lnTo>
                      <a:pt x="1679" y="451"/>
                    </a:lnTo>
                    <a:lnTo>
                      <a:pt x="1683" y="451"/>
                    </a:lnTo>
                    <a:lnTo>
                      <a:pt x="1687" y="452"/>
                    </a:lnTo>
                    <a:lnTo>
                      <a:pt x="1691" y="452"/>
                    </a:lnTo>
                    <a:lnTo>
                      <a:pt x="1693" y="452"/>
                    </a:lnTo>
                    <a:lnTo>
                      <a:pt x="1693" y="454"/>
                    </a:lnTo>
                    <a:lnTo>
                      <a:pt x="1691" y="456"/>
                    </a:lnTo>
                    <a:lnTo>
                      <a:pt x="1691" y="458"/>
                    </a:lnTo>
                    <a:lnTo>
                      <a:pt x="1691" y="462"/>
                    </a:lnTo>
                    <a:lnTo>
                      <a:pt x="1687" y="462"/>
                    </a:lnTo>
                    <a:lnTo>
                      <a:pt x="1685" y="468"/>
                    </a:lnTo>
                    <a:lnTo>
                      <a:pt x="1683" y="468"/>
                    </a:lnTo>
                    <a:lnTo>
                      <a:pt x="1685" y="474"/>
                    </a:lnTo>
                    <a:lnTo>
                      <a:pt x="1687" y="481"/>
                    </a:lnTo>
                    <a:lnTo>
                      <a:pt x="1691" y="479"/>
                    </a:lnTo>
                    <a:lnTo>
                      <a:pt x="1695" y="479"/>
                    </a:lnTo>
                    <a:lnTo>
                      <a:pt x="1695" y="483"/>
                    </a:lnTo>
                    <a:lnTo>
                      <a:pt x="1695" y="487"/>
                    </a:lnTo>
                    <a:lnTo>
                      <a:pt x="1687" y="487"/>
                    </a:lnTo>
                    <a:lnTo>
                      <a:pt x="1681" y="489"/>
                    </a:lnTo>
                    <a:lnTo>
                      <a:pt x="1677" y="493"/>
                    </a:lnTo>
                    <a:lnTo>
                      <a:pt x="1675" y="497"/>
                    </a:lnTo>
                    <a:lnTo>
                      <a:pt x="1674" y="500"/>
                    </a:lnTo>
                    <a:lnTo>
                      <a:pt x="1675" y="506"/>
                    </a:lnTo>
                    <a:lnTo>
                      <a:pt x="1677" y="512"/>
                    </a:lnTo>
                    <a:lnTo>
                      <a:pt x="1681" y="518"/>
                    </a:lnTo>
                    <a:lnTo>
                      <a:pt x="1677" y="522"/>
                    </a:lnTo>
                    <a:lnTo>
                      <a:pt x="1674" y="525"/>
                    </a:lnTo>
                    <a:lnTo>
                      <a:pt x="1672" y="525"/>
                    </a:lnTo>
                    <a:lnTo>
                      <a:pt x="1668" y="523"/>
                    </a:lnTo>
                    <a:lnTo>
                      <a:pt x="1664" y="523"/>
                    </a:lnTo>
                    <a:lnTo>
                      <a:pt x="1658" y="525"/>
                    </a:lnTo>
                    <a:lnTo>
                      <a:pt x="1658" y="529"/>
                    </a:lnTo>
                    <a:lnTo>
                      <a:pt x="1654" y="531"/>
                    </a:lnTo>
                    <a:lnTo>
                      <a:pt x="1651" y="535"/>
                    </a:lnTo>
                    <a:lnTo>
                      <a:pt x="1651" y="541"/>
                    </a:lnTo>
                    <a:lnTo>
                      <a:pt x="1651" y="545"/>
                    </a:lnTo>
                    <a:lnTo>
                      <a:pt x="1651" y="552"/>
                    </a:lnTo>
                    <a:lnTo>
                      <a:pt x="1639" y="556"/>
                    </a:lnTo>
                    <a:lnTo>
                      <a:pt x="1637" y="558"/>
                    </a:lnTo>
                    <a:lnTo>
                      <a:pt x="1637" y="562"/>
                    </a:lnTo>
                    <a:lnTo>
                      <a:pt x="1635" y="573"/>
                    </a:lnTo>
                    <a:lnTo>
                      <a:pt x="1626" y="583"/>
                    </a:lnTo>
                    <a:lnTo>
                      <a:pt x="1614" y="591"/>
                    </a:lnTo>
                    <a:lnTo>
                      <a:pt x="1610" y="564"/>
                    </a:lnTo>
                    <a:lnTo>
                      <a:pt x="1603" y="531"/>
                    </a:lnTo>
                    <a:lnTo>
                      <a:pt x="1601" y="514"/>
                    </a:lnTo>
                    <a:lnTo>
                      <a:pt x="1601" y="499"/>
                    </a:lnTo>
                    <a:lnTo>
                      <a:pt x="1601" y="485"/>
                    </a:lnTo>
                    <a:lnTo>
                      <a:pt x="1604" y="475"/>
                    </a:lnTo>
                    <a:lnTo>
                      <a:pt x="1606" y="474"/>
                    </a:lnTo>
                    <a:lnTo>
                      <a:pt x="1610" y="474"/>
                    </a:lnTo>
                    <a:lnTo>
                      <a:pt x="1614" y="472"/>
                    </a:lnTo>
                    <a:lnTo>
                      <a:pt x="1616" y="468"/>
                    </a:lnTo>
                    <a:lnTo>
                      <a:pt x="1616" y="464"/>
                    </a:lnTo>
                    <a:lnTo>
                      <a:pt x="1618" y="458"/>
                    </a:lnTo>
                    <a:lnTo>
                      <a:pt x="1616" y="458"/>
                    </a:lnTo>
                    <a:lnTo>
                      <a:pt x="1614" y="454"/>
                    </a:lnTo>
                    <a:lnTo>
                      <a:pt x="1620" y="454"/>
                    </a:lnTo>
                    <a:lnTo>
                      <a:pt x="1626" y="454"/>
                    </a:lnTo>
                    <a:lnTo>
                      <a:pt x="1627" y="451"/>
                    </a:lnTo>
                    <a:lnTo>
                      <a:pt x="1629" y="449"/>
                    </a:lnTo>
                    <a:lnTo>
                      <a:pt x="1631" y="451"/>
                    </a:lnTo>
                    <a:lnTo>
                      <a:pt x="1635" y="451"/>
                    </a:lnTo>
                    <a:lnTo>
                      <a:pt x="1635" y="449"/>
                    </a:lnTo>
                    <a:lnTo>
                      <a:pt x="1647" y="439"/>
                    </a:lnTo>
                    <a:lnTo>
                      <a:pt x="1654" y="426"/>
                    </a:lnTo>
                    <a:lnTo>
                      <a:pt x="1664" y="418"/>
                    </a:lnTo>
                    <a:lnTo>
                      <a:pt x="1672" y="412"/>
                    </a:lnTo>
                    <a:lnTo>
                      <a:pt x="1672" y="408"/>
                    </a:lnTo>
                    <a:lnTo>
                      <a:pt x="1672" y="406"/>
                    </a:lnTo>
                    <a:lnTo>
                      <a:pt x="1675" y="404"/>
                    </a:lnTo>
                    <a:lnTo>
                      <a:pt x="1677" y="404"/>
                    </a:lnTo>
                    <a:lnTo>
                      <a:pt x="1677" y="399"/>
                    </a:lnTo>
                    <a:lnTo>
                      <a:pt x="1677" y="395"/>
                    </a:lnTo>
                    <a:lnTo>
                      <a:pt x="1689" y="393"/>
                    </a:lnTo>
                    <a:lnTo>
                      <a:pt x="1697" y="391"/>
                    </a:lnTo>
                    <a:lnTo>
                      <a:pt x="1698" y="391"/>
                    </a:lnTo>
                    <a:lnTo>
                      <a:pt x="1702" y="389"/>
                    </a:lnTo>
                    <a:lnTo>
                      <a:pt x="1702" y="385"/>
                    </a:lnTo>
                    <a:lnTo>
                      <a:pt x="1704" y="380"/>
                    </a:lnTo>
                    <a:lnTo>
                      <a:pt x="1706" y="370"/>
                    </a:lnTo>
                    <a:lnTo>
                      <a:pt x="1706" y="360"/>
                    </a:lnTo>
                    <a:lnTo>
                      <a:pt x="1708" y="360"/>
                    </a:lnTo>
                    <a:lnTo>
                      <a:pt x="1710" y="358"/>
                    </a:lnTo>
                    <a:lnTo>
                      <a:pt x="1710" y="356"/>
                    </a:lnTo>
                    <a:lnTo>
                      <a:pt x="1714" y="356"/>
                    </a:lnTo>
                    <a:lnTo>
                      <a:pt x="1716" y="358"/>
                    </a:lnTo>
                    <a:lnTo>
                      <a:pt x="1722" y="358"/>
                    </a:lnTo>
                    <a:lnTo>
                      <a:pt x="1722" y="356"/>
                    </a:lnTo>
                    <a:lnTo>
                      <a:pt x="1712" y="353"/>
                    </a:lnTo>
                    <a:lnTo>
                      <a:pt x="1708" y="351"/>
                    </a:lnTo>
                    <a:lnTo>
                      <a:pt x="1702" y="353"/>
                    </a:lnTo>
                    <a:lnTo>
                      <a:pt x="1695" y="360"/>
                    </a:lnTo>
                    <a:lnTo>
                      <a:pt x="1695" y="364"/>
                    </a:lnTo>
                    <a:lnTo>
                      <a:pt x="1697" y="364"/>
                    </a:lnTo>
                    <a:lnTo>
                      <a:pt x="1697" y="368"/>
                    </a:lnTo>
                    <a:lnTo>
                      <a:pt x="1698" y="374"/>
                    </a:lnTo>
                    <a:lnTo>
                      <a:pt x="1695" y="374"/>
                    </a:lnTo>
                    <a:lnTo>
                      <a:pt x="1693" y="376"/>
                    </a:lnTo>
                    <a:lnTo>
                      <a:pt x="1693" y="374"/>
                    </a:lnTo>
                    <a:lnTo>
                      <a:pt x="1691" y="374"/>
                    </a:lnTo>
                    <a:lnTo>
                      <a:pt x="1687" y="372"/>
                    </a:lnTo>
                    <a:lnTo>
                      <a:pt x="1681" y="374"/>
                    </a:lnTo>
                    <a:lnTo>
                      <a:pt x="1674" y="381"/>
                    </a:lnTo>
                    <a:lnTo>
                      <a:pt x="1664" y="391"/>
                    </a:lnTo>
                    <a:lnTo>
                      <a:pt x="1662" y="393"/>
                    </a:lnTo>
                    <a:lnTo>
                      <a:pt x="1658" y="397"/>
                    </a:lnTo>
                    <a:lnTo>
                      <a:pt x="1658" y="391"/>
                    </a:lnTo>
                    <a:lnTo>
                      <a:pt x="1660" y="387"/>
                    </a:lnTo>
                    <a:lnTo>
                      <a:pt x="1658" y="387"/>
                    </a:lnTo>
                    <a:lnTo>
                      <a:pt x="1654" y="389"/>
                    </a:lnTo>
                    <a:lnTo>
                      <a:pt x="1652" y="387"/>
                    </a:lnTo>
                    <a:lnTo>
                      <a:pt x="1652" y="385"/>
                    </a:lnTo>
                    <a:lnTo>
                      <a:pt x="1658" y="380"/>
                    </a:lnTo>
                    <a:lnTo>
                      <a:pt x="1660" y="370"/>
                    </a:lnTo>
                    <a:lnTo>
                      <a:pt x="1656" y="372"/>
                    </a:lnTo>
                    <a:lnTo>
                      <a:pt x="1652" y="374"/>
                    </a:lnTo>
                    <a:lnTo>
                      <a:pt x="1652" y="376"/>
                    </a:lnTo>
                    <a:lnTo>
                      <a:pt x="1651" y="374"/>
                    </a:lnTo>
                    <a:lnTo>
                      <a:pt x="1647" y="374"/>
                    </a:lnTo>
                    <a:lnTo>
                      <a:pt x="1645" y="368"/>
                    </a:lnTo>
                    <a:lnTo>
                      <a:pt x="1639" y="370"/>
                    </a:lnTo>
                    <a:lnTo>
                      <a:pt x="1633" y="372"/>
                    </a:lnTo>
                    <a:lnTo>
                      <a:pt x="1624" y="372"/>
                    </a:lnTo>
                    <a:lnTo>
                      <a:pt x="1614" y="376"/>
                    </a:lnTo>
                    <a:lnTo>
                      <a:pt x="1612" y="380"/>
                    </a:lnTo>
                    <a:lnTo>
                      <a:pt x="1608" y="383"/>
                    </a:lnTo>
                    <a:lnTo>
                      <a:pt x="1606" y="383"/>
                    </a:lnTo>
                    <a:lnTo>
                      <a:pt x="1606" y="385"/>
                    </a:lnTo>
                    <a:lnTo>
                      <a:pt x="1606" y="389"/>
                    </a:lnTo>
                    <a:lnTo>
                      <a:pt x="1597" y="393"/>
                    </a:lnTo>
                    <a:lnTo>
                      <a:pt x="1587" y="399"/>
                    </a:lnTo>
                    <a:lnTo>
                      <a:pt x="1585" y="403"/>
                    </a:lnTo>
                    <a:lnTo>
                      <a:pt x="1585" y="408"/>
                    </a:lnTo>
                    <a:lnTo>
                      <a:pt x="1583" y="408"/>
                    </a:lnTo>
                    <a:lnTo>
                      <a:pt x="1581" y="406"/>
                    </a:lnTo>
                    <a:lnTo>
                      <a:pt x="1581" y="412"/>
                    </a:lnTo>
                    <a:lnTo>
                      <a:pt x="1581" y="420"/>
                    </a:lnTo>
                    <a:lnTo>
                      <a:pt x="1585" y="420"/>
                    </a:lnTo>
                    <a:lnTo>
                      <a:pt x="1585" y="418"/>
                    </a:lnTo>
                    <a:lnTo>
                      <a:pt x="1589" y="418"/>
                    </a:lnTo>
                    <a:lnTo>
                      <a:pt x="1593" y="418"/>
                    </a:lnTo>
                    <a:lnTo>
                      <a:pt x="1595" y="424"/>
                    </a:lnTo>
                    <a:lnTo>
                      <a:pt x="1591" y="424"/>
                    </a:lnTo>
                    <a:lnTo>
                      <a:pt x="1591" y="426"/>
                    </a:lnTo>
                    <a:lnTo>
                      <a:pt x="1581" y="426"/>
                    </a:lnTo>
                    <a:lnTo>
                      <a:pt x="1574" y="426"/>
                    </a:lnTo>
                    <a:lnTo>
                      <a:pt x="1572" y="431"/>
                    </a:lnTo>
                    <a:lnTo>
                      <a:pt x="1568" y="431"/>
                    </a:lnTo>
                    <a:lnTo>
                      <a:pt x="1568" y="433"/>
                    </a:lnTo>
                    <a:lnTo>
                      <a:pt x="1568" y="437"/>
                    </a:lnTo>
                    <a:lnTo>
                      <a:pt x="1564" y="435"/>
                    </a:lnTo>
                    <a:lnTo>
                      <a:pt x="1562" y="433"/>
                    </a:lnTo>
                    <a:lnTo>
                      <a:pt x="1560" y="435"/>
                    </a:lnTo>
                    <a:lnTo>
                      <a:pt x="1560" y="439"/>
                    </a:lnTo>
                    <a:lnTo>
                      <a:pt x="1555" y="439"/>
                    </a:lnTo>
                    <a:lnTo>
                      <a:pt x="1547" y="439"/>
                    </a:lnTo>
                    <a:lnTo>
                      <a:pt x="1547" y="435"/>
                    </a:lnTo>
                    <a:lnTo>
                      <a:pt x="1545" y="429"/>
                    </a:lnTo>
                    <a:lnTo>
                      <a:pt x="1553" y="429"/>
                    </a:lnTo>
                    <a:lnTo>
                      <a:pt x="1558" y="429"/>
                    </a:lnTo>
                    <a:lnTo>
                      <a:pt x="1558" y="426"/>
                    </a:lnTo>
                    <a:lnTo>
                      <a:pt x="1555" y="426"/>
                    </a:lnTo>
                    <a:lnTo>
                      <a:pt x="1553" y="420"/>
                    </a:lnTo>
                    <a:lnTo>
                      <a:pt x="1551" y="416"/>
                    </a:lnTo>
                    <a:lnTo>
                      <a:pt x="1547" y="416"/>
                    </a:lnTo>
                    <a:lnTo>
                      <a:pt x="1543" y="418"/>
                    </a:lnTo>
                    <a:lnTo>
                      <a:pt x="1543" y="422"/>
                    </a:lnTo>
                    <a:lnTo>
                      <a:pt x="1539" y="420"/>
                    </a:lnTo>
                    <a:lnTo>
                      <a:pt x="1539" y="418"/>
                    </a:lnTo>
                    <a:lnTo>
                      <a:pt x="1530" y="418"/>
                    </a:lnTo>
                    <a:lnTo>
                      <a:pt x="1518" y="416"/>
                    </a:lnTo>
                    <a:lnTo>
                      <a:pt x="1518" y="429"/>
                    </a:lnTo>
                    <a:lnTo>
                      <a:pt x="1512" y="427"/>
                    </a:lnTo>
                    <a:lnTo>
                      <a:pt x="1510" y="426"/>
                    </a:lnTo>
                    <a:lnTo>
                      <a:pt x="1505" y="427"/>
                    </a:lnTo>
                    <a:lnTo>
                      <a:pt x="1495" y="427"/>
                    </a:lnTo>
                    <a:lnTo>
                      <a:pt x="1491" y="426"/>
                    </a:lnTo>
                    <a:lnTo>
                      <a:pt x="1487" y="422"/>
                    </a:lnTo>
                    <a:lnTo>
                      <a:pt x="1487" y="424"/>
                    </a:lnTo>
                    <a:lnTo>
                      <a:pt x="1485" y="427"/>
                    </a:lnTo>
                    <a:lnTo>
                      <a:pt x="1484" y="427"/>
                    </a:lnTo>
                    <a:lnTo>
                      <a:pt x="1480" y="429"/>
                    </a:lnTo>
                    <a:lnTo>
                      <a:pt x="1478" y="426"/>
                    </a:lnTo>
                    <a:lnTo>
                      <a:pt x="1480" y="422"/>
                    </a:lnTo>
                    <a:lnTo>
                      <a:pt x="1462" y="422"/>
                    </a:lnTo>
                    <a:lnTo>
                      <a:pt x="1447" y="422"/>
                    </a:lnTo>
                    <a:lnTo>
                      <a:pt x="1445" y="418"/>
                    </a:lnTo>
                    <a:lnTo>
                      <a:pt x="1439" y="416"/>
                    </a:lnTo>
                    <a:lnTo>
                      <a:pt x="1439" y="418"/>
                    </a:lnTo>
                    <a:lnTo>
                      <a:pt x="1439" y="422"/>
                    </a:lnTo>
                    <a:lnTo>
                      <a:pt x="1437" y="422"/>
                    </a:lnTo>
                    <a:lnTo>
                      <a:pt x="1434" y="422"/>
                    </a:lnTo>
                    <a:lnTo>
                      <a:pt x="1434" y="424"/>
                    </a:lnTo>
                    <a:lnTo>
                      <a:pt x="1424" y="431"/>
                    </a:lnTo>
                    <a:lnTo>
                      <a:pt x="1414" y="443"/>
                    </a:lnTo>
                    <a:lnTo>
                      <a:pt x="1414" y="449"/>
                    </a:lnTo>
                    <a:lnTo>
                      <a:pt x="1413" y="454"/>
                    </a:lnTo>
                    <a:lnTo>
                      <a:pt x="1409" y="454"/>
                    </a:lnTo>
                    <a:lnTo>
                      <a:pt x="1405" y="454"/>
                    </a:lnTo>
                    <a:lnTo>
                      <a:pt x="1405" y="456"/>
                    </a:lnTo>
                    <a:lnTo>
                      <a:pt x="1405" y="460"/>
                    </a:lnTo>
                    <a:lnTo>
                      <a:pt x="1399" y="462"/>
                    </a:lnTo>
                    <a:lnTo>
                      <a:pt x="1393" y="466"/>
                    </a:lnTo>
                    <a:lnTo>
                      <a:pt x="1391" y="470"/>
                    </a:lnTo>
                    <a:lnTo>
                      <a:pt x="1388" y="474"/>
                    </a:lnTo>
                    <a:lnTo>
                      <a:pt x="1386" y="474"/>
                    </a:lnTo>
                    <a:lnTo>
                      <a:pt x="1384" y="472"/>
                    </a:lnTo>
                    <a:lnTo>
                      <a:pt x="1384" y="477"/>
                    </a:lnTo>
                    <a:lnTo>
                      <a:pt x="1380" y="487"/>
                    </a:lnTo>
                    <a:lnTo>
                      <a:pt x="1378" y="487"/>
                    </a:lnTo>
                    <a:lnTo>
                      <a:pt x="1374" y="489"/>
                    </a:lnTo>
                    <a:lnTo>
                      <a:pt x="1374" y="491"/>
                    </a:lnTo>
                    <a:lnTo>
                      <a:pt x="1374" y="495"/>
                    </a:lnTo>
                    <a:lnTo>
                      <a:pt x="1370" y="495"/>
                    </a:lnTo>
                    <a:lnTo>
                      <a:pt x="1347" y="516"/>
                    </a:lnTo>
                    <a:lnTo>
                      <a:pt x="1345" y="520"/>
                    </a:lnTo>
                    <a:lnTo>
                      <a:pt x="1343" y="525"/>
                    </a:lnTo>
                    <a:lnTo>
                      <a:pt x="1353" y="525"/>
                    </a:lnTo>
                    <a:lnTo>
                      <a:pt x="1363" y="525"/>
                    </a:lnTo>
                    <a:lnTo>
                      <a:pt x="1363" y="545"/>
                    </a:lnTo>
                    <a:lnTo>
                      <a:pt x="1366" y="545"/>
                    </a:lnTo>
                    <a:lnTo>
                      <a:pt x="1366" y="541"/>
                    </a:lnTo>
                    <a:lnTo>
                      <a:pt x="1368" y="541"/>
                    </a:lnTo>
                    <a:lnTo>
                      <a:pt x="1368" y="537"/>
                    </a:lnTo>
                    <a:lnTo>
                      <a:pt x="1372" y="539"/>
                    </a:lnTo>
                    <a:lnTo>
                      <a:pt x="1374" y="541"/>
                    </a:lnTo>
                    <a:lnTo>
                      <a:pt x="1374" y="543"/>
                    </a:lnTo>
                    <a:lnTo>
                      <a:pt x="1372" y="546"/>
                    </a:lnTo>
                    <a:lnTo>
                      <a:pt x="1370" y="546"/>
                    </a:lnTo>
                    <a:lnTo>
                      <a:pt x="1370" y="548"/>
                    </a:lnTo>
                    <a:lnTo>
                      <a:pt x="1372" y="550"/>
                    </a:lnTo>
                    <a:lnTo>
                      <a:pt x="1374" y="550"/>
                    </a:lnTo>
                    <a:lnTo>
                      <a:pt x="1378" y="546"/>
                    </a:lnTo>
                    <a:lnTo>
                      <a:pt x="1380" y="543"/>
                    </a:lnTo>
                    <a:lnTo>
                      <a:pt x="1382" y="543"/>
                    </a:lnTo>
                    <a:lnTo>
                      <a:pt x="1382" y="545"/>
                    </a:lnTo>
                    <a:lnTo>
                      <a:pt x="1386" y="545"/>
                    </a:lnTo>
                    <a:lnTo>
                      <a:pt x="1386" y="543"/>
                    </a:lnTo>
                    <a:lnTo>
                      <a:pt x="1384" y="537"/>
                    </a:lnTo>
                    <a:lnTo>
                      <a:pt x="1386" y="535"/>
                    </a:lnTo>
                    <a:lnTo>
                      <a:pt x="1388" y="535"/>
                    </a:lnTo>
                    <a:lnTo>
                      <a:pt x="1391" y="535"/>
                    </a:lnTo>
                    <a:lnTo>
                      <a:pt x="1397" y="537"/>
                    </a:lnTo>
                    <a:lnTo>
                      <a:pt x="1405" y="545"/>
                    </a:lnTo>
                    <a:lnTo>
                      <a:pt x="1413" y="554"/>
                    </a:lnTo>
                    <a:lnTo>
                      <a:pt x="1414" y="554"/>
                    </a:lnTo>
                    <a:lnTo>
                      <a:pt x="1416" y="552"/>
                    </a:lnTo>
                    <a:lnTo>
                      <a:pt x="1416" y="556"/>
                    </a:lnTo>
                    <a:lnTo>
                      <a:pt x="1420" y="556"/>
                    </a:lnTo>
                    <a:lnTo>
                      <a:pt x="1424" y="558"/>
                    </a:lnTo>
                    <a:lnTo>
                      <a:pt x="1424" y="560"/>
                    </a:lnTo>
                    <a:lnTo>
                      <a:pt x="1420" y="560"/>
                    </a:lnTo>
                    <a:lnTo>
                      <a:pt x="1414" y="560"/>
                    </a:lnTo>
                    <a:lnTo>
                      <a:pt x="1416" y="566"/>
                    </a:lnTo>
                    <a:lnTo>
                      <a:pt x="1416" y="571"/>
                    </a:lnTo>
                    <a:lnTo>
                      <a:pt x="1416" y="577"/>
                    </a:lnTo>
                    <a:lnTo>
                      <a:pt x="1414" y="583"/>
                    </a:lnTo>
                    <a:lnTo>
                      <a:pt x="1413" y="585"/>
                    </a:lnTo>
                    <a:lnTo>
                      <a:pt x="1409" y="587"/>
                    </a:lnTo>
                    <a:lnTo>
                      <a:pt x="1409" y="589"/>
                    </a:lnTo>
                    <a:lnTo>
                      <a:pt x="1411" y="593"/>
                    </a:lnTo>
                    <a:lnTo>
                      <a:pt x="1409" y="596"/>
                    </a:lnTo>
                    <a:lnTo>
                      <a:pt x="1407" y="598"/>
                    </a:lnTo>
                    <a:lnTo>
                      <a:pt x="1409" y="606"/>
                    </a:lnTo>
                    <a:lnTo>
                      <a:pt x="1411" y="614"/>
                    </a:lnTo>
                    <a:lnTo>
                      <a:pt x="1409" y="617"/>
                    </a:lnTo>
                    <a:lnTo>
                      <a:pt x="1405" y="623"/>
                    </a:lnTo>
                    <a:lnTo>
                      <a:pt x="1409" y="629"/>
                    </a:lnTo>
                    <a:lnTo>
                      <a:pt x="1405" y="629"/>
                    </a:lnTo>
                    <a:lnTo>
                      <a:pt x="1405" y="633"/>
                    </a:lnTo>
                    <a:lnTo>
                      <a:pt x="1405" y="637"/>
                    </a:lnTo>
                    <a:lnTo>
                      <a:pt x="1399" y="642"/>
                    </a:lnTo>
                    <a:lnTo>
                      <a:pt x="1393" y="646"/>
                    </a:lnTo>
                    <a:lnTo>
                      <a:pt x="1393" y="650"/>
                    </a:lnTo>
                    <a:lnTo>
                      <a:pt x="1391" y="656"/>
                    </a:lnTo>
                    <a:lnTo>
                      <a:pt x="1390" y="656"/>
                    </a:lnTo>
                    <a:lnTo>
                      <a:pt x="1386" y="658"/>
                    </a:lnTo>
                    <a:lnTo>
                      <a:pt x="1382" y="669"/>
                    </a:lnTo>
                    <a:lnTo>
                      <a:pt x="1378" y="681"/>
                    </a:lnTo>
                    <a:lnTo>
                      <a:pt x="1370" y="688"/>
                    </a:lnTo>
                    <a:lnTo>
                      <a:pt x="1363" y="694"/>
                    </a:lnTo>
                    <a:lnTo>
                      <a:pt x="1361" y="700"/>
                    </a:lnTo>
                    <a:lnTo>
                      <a:pt x="1359" y="706"/>
                    </a:lnTo>
                    <a:lnTo>
                      <a:pt x="1355" y="708"/>
                    </a:lnTo>
                    <a:lnTo>
                      <a:pt x="1349" y="712"/>
                    </a:lnTo>
                    <a:lnTo>
                      <a:pt x="1347" y="717"/>
                    </a:lnTo>
                    <a:lnTo>
                      <a:pt x="1345" y="723"/>
                    </a:lnTo>
                    <a:lnTo>
                      <a:pt x="1342" y="723"/>
                    </a:lnTo>
                    <a:lnTo>
                      <a:pt x="1338" y="729"/>
                    </a:lnTo>
                    <a:lnTo>
                      <a:pt x="1330" y="736"/>
                    </a:lnTo>
                    <a:lnTo>
                      <a:pt x="1330" y="740"/>
                    </a:lnTo>
                    <a:lnTo>
                      <a:pt x="1324" y="742"/>
                    </a:lnTo>
                    <a:lnTo>
                      <a:pt x="1318" y="742"/>
                    </a:lnTo>
                    <a:lnTo>
                      <a:pt x="1315" y="740"/>
                    </a:lnTo>
                    <a:lnTo>
                      <a:pt x="1309" y="736"/>
                    </a:lnTo>
                    <a:lnTo>
                      <a:pt x="1311" y="731"/>
                    </a:lnTo>
                    <a:lnTo>
                      <a:pt x="1311" y="727"/>
                    </a:lnTo>
                    <a:lnTo>
                      <a:pt x="1305" y="727"/>
                    </a:lnTo>
                    <a:lnTo>
                      <a:pt x="1299" y="727"/>
                    </a:lnTo>
                    <a:lnTo>
                      <a:pt x="1299" y="729"/>
                    </a:lnTo>
                    <a:lnTo>
                      <a:pt x="1297" y="733"/>
                    </a:lnTo>
                    <a:lnTo>
                      <a:pt x="1290" y="740"/>
                    </a:lnTo>
                    <a:lnTo>
                      <a:pt x="1288" y="736"/>
                    </a:lnTo>
                    <a:lnTo>
                      <a:pt x="1290" y="735"/>
                    </a:lnTo>
                    <a:lnTo>
                      <a:pt x="1290" y="731"/>
                    </a:lnTo>
                    <a:lnTo>
                      <a:pt x="1294" y="727"/>
                    </a:lnTo>
                    <a:lnTo>
                      <a:pt x="1294" y="721"/>
                    </a:lnTo>
                    <a:lnTo>
                      <a:pt x="1292" y="713"/>
                    </a:lnTo>
                    <a:lnTo>
                      <a:pt x="1294" y="706"/>
                    </a:lnTo>
                    <a:lnTo>
                      <a:pt x="1294" y="702"/>
                    </a:lnTo>
                    <a:lnTo>
                      <a:pt x="1299" y="698"/>
                    </a:lnTo>
                    <a:lnTo>
                      <a:pt x="1301" y="696"/>
                    </a:lnTo>
                    <a:lnTo>
                      <a:pt x="1303" y="698"/>
                    </a:lnTo>
                    <a:lnTo>
                      <a:pt x="1301" y="702"/>
                    </a:lnTo>
                    <a:lnTo>
                      <a:pt x="1301" y="708"/>
                    </a:lnTo>
                    <a:lnTo>
                      <a:pt x="1305" y="708"/>
                    </a:lnTo>
                    <a:lnTo>
                      <a:pt x="1307" y="708"/>
                    </a:lnTo>
                    <a:lnTo>
                      <a:pt x="1307" y="700"/>
                    </a:lnTo>
                    <a:lnTo>
                      <a:pt x="1305" y="696"/>
                    </a:lnTo>
                    <a:lnTo>
                      <a:pt x="1309" y="698"/>
                    </a:lnTo>
                    <a:lnTo>
                      <a:pt x="1313" y="694"/>
                    </a:lnTo>
                    <a:lnTo>
                      <a:pt x="1318" y="690"/>
                    </a:lnTo>
                    <a:lnTo>
                      <a:pt x="1318" y="687"/>
                    </a:lnTo>
                    <a:lnTo>
                      <a:pt x="1322" y="685"/>
                    </a:lnTo>
                    <a:lnTo>
                      <a:pt x="1328" y="679"/>
                    </a:lnTo>
                    <a:lnTo>
                      <a:pt x="1332" y="673"/>
                    </a:lnTo>
                    <a:lnTo>
                      <a:pt x="1332" y="664"/>
                    </a:lnTo>
                    <a:lnTo>
                      <a:pt x="1332" y="660"/>
                    </a:lnTo>
                    <a:lnTo>
                      <a:pt x="1336" y="656"/>
                    </a:lnTo>
                    <a:lnTo>
                      <a:pt x="1338" y="650"/>
                    </a:lnTo>
                    <a:lnTo>
                      <a:pt x="1334" y="646"/>
                    </a:lnTo>
                    <a:lnTo>
                      <a:pt x="1334" y="642"/>
                    </a:lnTo>
                    <a:lnTo>
                      <a:pt x="1338" y="635"/>
                    </a:lnTo>
                    <a:lnTo>
                      <a:pt x="1330" y="637"/>
                    </a:lnTo>
                    <a:lnTo>
                      <a:pt x="1328" y="641"/>
                    </a:lnTo>
                    <a:lnTo>
                      <a:pt x="1322" y="642"/>
                    </a:lnTo>
                    <a:lnTo>
                      <a:pt x="1318" y="642"/>
                    </a:lnTo>
                    <a:lnTo>
                      <a:pt x="1313" y="644"/>
                    </a:lnTo>
                    <a:lnTo>
                      <a:pt x="1309" y="650"/>
                    </a:lnTo>
                    <a:lnTo>
                      <a:pt x="1303" y="652"/>
                    </a:lnTo>
                    <a:lnTo>
                      <a:pt x="1301" y="654"/>
                    </a:lnTo>
                    <a:lnTo>
                      <a:pt x="1294" y="650"/>
                    </a:lnTo>
                    <a:lnTo>
                      <a:pt x="1290" y="646"/>
                    </a:lnTo>
                    <a:lnTo>
                      <a:pt x="1286" y="642"/>
                    </a:lnTo>
                    <a:lnTo>
                      <a:pt x="1288" y="637"/>
                    </a:lnTo>
                    <a:lnTo>
                      <a:pt x="1284" y="631"/>
                    </a:lnTo>
                    <a:lnTo>
                      <a:pt x="1280" y="625"/>
                    </a:lnTo>
                    <a:lnTo>
                      <a:pt x="1276" y="619"/>
                    </a:lnTo>
                    <a:lnTo>
                      <a:pt x="1274" y="614"/>
                    </a:lnTo>
                    <a:lnTo>
                      <a:pt x="1271" y="610"/>
                    </a:lnTo>
                    <a:lnTo>
                      <a:pt x="1265" y="608"/>
                    </a:lnTo>
                    <a:lnTo>
                      <a:pt x="1259" y="608"/>
                    </a:lnTo>
                    <a:lnTo>
                      <a:pt x="1253" y="608"/>
                    </a:lnTo>
                    <a:lnTo>
                      <a:pt x="1249" y="604"/>
                    </a:lnTo>
                    <a:lnTo>
                      <a:pt x="1246" y="596"/>
                    </a:lnTo>
                    <a:lnTo>
                      <a:pt x="1240" y="587"/>
                    </a:lnTo>
                    <a:lnTo>
                      <a:pt x="1238" y="579"/>
                    </a:lnTo>
                    <a:lnTo>
                      <a:pt x="1238" y="573"/>
                    </a:lnTo>
                    <a:lnTo>
                      <a:pt x="1234" y="566"/>
                    </a:lnTo>
                    <a:lnTo>
                      <a:pt x="1230" y="562"/>
                    </a:lnTo>
                    <a:lnTo>
                      <a:pt x="1223" y="556"/>
                    </a:lnTo>
                    <a:lnTo>
                      <a:pt x="1215" y="556"/>
                    </a:lnTo>
                    <a:lnTo>
                      <a:pt x="1209" y="550"/>
                    </a:lnTo>
                    <a:lnTo>
                      <a:pt x="1205" y="546"/>
                    </a:lnTo>
                    <a:lnTo>
                      <a:pt x="1200" y="543"/>
                    </a:lnTo>
                    <a:lnTo>
                      <a:pt x="1192" y="541"/>
                    </a:lnTo>
                    <a:lnTo>
                      <a:pt x="1188" y="543"/>
                    </a:lnTo>
                    <a:lnTo>
                      <a:pt x="1182" y="546"/>
                    </a:lnTo>
                    <a:lnTo>
                      <a:pt x="1175" y="546"/>
                    </a:lnTo>
                    <a:lnTo>
                      <a:pt x="1171" y="550"/>
                    </a:lnTo>
                    <a:lnTo>
                      <a:pt x="1165" y="554"/>
                    </a:lnTo>
                    <a:lnTo>
                      <a:pt x="1159" y="560"/>
                    </a:lnTo>
                    <a:lnTo>
                      <a:pt x="1157" y="562"/>
                    </a:lnTo>
                    <a:lnTo>
                      <a:pt x="1157" y="566"/>
                    </a:lnTo>
                    <a:lnTo>
                      <a:pt x="1161" y="564"/>
                    </a:lnTo>
                    <a:lnTo>
                      <a:pt x="1161" y="571"/>
                    </a:lnTo>
                    <a:lnTo>
                      <a:pt x="1161" y="577"/>
                    </a:lnTo>
                    <a:lnTo>
                      <a:pt x="1157" y="579"/>
                    </a:lnTo>
                    <a:lnTo>
                      <a:pt x="1159" y="587"/>
                    </a:lnTo>
                    <a:lnTo>
                      <a:pt x="1155" y="593"/>
                    </a:lnTo>
                    <a:lnTo>
                      <a:pt x="1152" y="598"/>
                    </a:lnTo>
                    <a:lnTo>
                      <a:pt x="1150" y="600"/>
                    </a:lnTo>
                    <a:lnTo>
                      <a:pt x="1146" y="602"/>
                    </a:lnTo>
                    <a:lnTo>
                      <a:pt x="1144" y="606"/>
                    </a:lnTo>
                    <a:lnTo>
                      <a:pt x="1146" y="608"/>
                    </a:lnTo>
                    <a:lnTo>
                      <a:pt x="1142" y="612"/>
                    </a:lnTo>
                    <a:lnTo>
                      <a:pt x="1136" y="614"/>
                    </a:lnTo>
                    <a:lnTo>
                      <a:pt x="1129" y="619"/>
                    </a:lnTo>
                    <a:lnTo>
                      <a:pt x="1123" y="617"/>
                    </a:lnTo>
                    <a:lnTo>
                      <a:pt x="1115" y="612"/>
                    </a:lnTo>
                    <a:lnTo>
                      <a:pt x="1109" y="614"/>
                    </a:lnTo>
                    <a:lnTo>
                      <a:pt x="1100" y="612"/>
                    </a:lnTo>
                    <a:lnTo>
                      <a:pt x="1094" y="612"/>
                    </a:lnTo>
                    <a:lnTo>
                      <a:pt x="1084" y="606"/>
                    </a:lnTo>
                    <a:lnTo>
                      <a:pt x="1082" y="608"/>
                    </a:lnTo>
                    <a:lnTo>
                      <a:pt x="1071" y="616"/>
                    </a:lnTo>
                    <a:lnTo>
                      <a:pt x="1057" y="617"/>
                    </a:lnTo>
                    <a:lnTo>
                      <a:pt x="1054" y="621"/>
                    </a:lnTo>
                    <a:lnTo>
                      <a:pt x="1044" y="623"/>
                    </a:lnTo>
                    <a:lnTo>
                      <a:pt x="1036" y="621"/>
                    </a:lnTo>
                    <a:lnTo>
                      <a:pt x="1031" y="619"/>
                    </a:lnTo>
                    <a:lnTo>
                      <a:pt x="1023" y="621"/>
                    </a:lnTo>
                    <a:lnTo>
                      <a:pt x="1019" y="621"/>
                    </a:lnTo>
                    <a:lnTo>
                      <a:pt x="1011" y="617"/>
                    </a:lnTo>
                    <a:lnTo>
                      <a:pt x="1006" y="617"/>
                    </a:lnTo>
                    <a:lnTo>
                      <a:pt x="1002" y="614"/>
                    </a:lnTo>
                    <a:lnTo>
                      <a:pt x="1002" y="610"/>
                    </a:lnTo>
                    <a:lnTo>
                      <a:pt x="996" y="608"/>
                    </a:lnTo>
                    <a:lnTo>
                      <a:pt x="985" y="604"/>
                    </a:lnTo>
                    <a:lnTo>
                      <a:pt x="977" y="602"/>
                    </a:lnTo>
                    <a:lnTo>
                      <a:pt x="973" y="606"/>
                    </a:lnTo>
                    <a:lnTo>
                      <a:pt x="965" y="608"/>
                    </a:lnTo>
                    <a:lnTo>
                      <a:pt x="962" y="608"/>
                    </a:lnTo>
                    <a:lnTo>
                      <a:pt x="954" y="610"/>
                    </a:lnTo>
                    <a:lnTo>
                      <a:pt x="946" y="602"/>
                    </a:lnTo>
                    <a:lnTo>
                      <a:pt x="942" y="600"/>
                    </a:lnTo>
                    <a:lnTo>
                      <a:pt x="939" y="593"/>
                    </a:lnTo>
                    <a:lnTo>
                      <a:pt x="931" y="585"/>
                    </a:lnTo>
                    <a:lnTo>
                      <a:pt x="919" y="575"/>
                    </a:lnTo>
                    <a:lnTo>
                      <a:pt x="910" y="575"/>
                    </a:lnTo>
                    <a:lnTo>
                      <a:pt x="906" y="571"/>
                    </a:lnTo>
                    <a:lnTo>
                      <a:pt x="896" y="571"/>
                    </a:lnTo>
                    <a:lnTo>
                      <a:pt x="892" y="570"/>
                    </a:lnTo>
                    <a:lnTo>
                      <a:pt x="883" y="568"/>
                    </a:lnTo>
                    <a:lnTo>
                      <a:pt x="883" y="570"/>
                    </a:lnTo>
                    <a:lnTo>
                      <a:pt x="883" y="568"/>
                    </a:lnTo>
                    <a:close/>
                    <a:moveTo>
                      <a:pt x="1372" y="514"/>
                    </a:moveTo>
                    <a:lnTo>
                      <a:pt x="1370" y="516"/>
                    </a:lnTo>
                    <a:lnTo>
                      <a:pt x="1368" y="518"/>
                    </a:lnTo>
                    <a:lnTo>
                      <a:pt x="1368" y="522"/>
                    </a:lnTo>
                    <a:lnTo>
                      <a:pt x="1370" y="522"/>
                    </a:lnTo>
                    <a:lnTo>
                      <a:pt x="1370" y="523"/>
                    </a:lnTo>
                    <a:lnTo>
                      <a:pt x="1374" y="523"/>
                    </a:lnTo>
                    <a:lnTo>
                      <a:pt x="1376" y="523"/>
                    </a:lnTo>
                    <a:lnTo>
                      <a:pt x="1378" y="520"/>
                    </a:lnTo>
                    <a:lnTo>
                      <a:pt x="1380" y="518"/>
                    </a:lnTo>
                    <a:lnTo>
                      <a:pt x="1376" y="516"/>
                    </a:lnTo>
                    <a:lnTo>
                      <a:pt x="1372" y="514"/>
                    </a:lnTo>
                    <a:close/>
                    <a:moveTo>
                      <a:pt x="1437" y="529"/>
                    </a:moveTo>
                    <a:lnTo>
                      <a:pt x="1436" y="533"/>
                    </a:lnTo>
                    <a:lnTo>
                      <a:pt x="1432" y="535"/>
                    </a:lnTo>
                    <a:lnTo>
                      <a:pt x="1436" y="541"/>
                    </a:lnTo>
                    <a:lnTo>
                      <a:pt x="1436" y="550"/>
                    </a:lnTo>
                    <a:lnTo>
                      <a:pt x="1432" y="554"/>
                    </a:lnTo>
                    <a:lnTo>
                      <a:pt x="1426" y="560"/>
                    </a:lnTo>
                    <a:lnTo>
                      <a:pt x="1426" y="575"/>
                    </a:lnTo>
                    <a:lnTo>
                      <a:pt x="1428" y="587"/>
                    </a:lnTo>
                    <a:lnTo>
                      <a:pt x="1428" y="608"/>
                    </a:lnTo>
                    <a:lnTo>
                      <a:pt x="1426" y="627"/>
                    </a:lnTo>
                    <a:lnTo>
                      <a:pt x="1428" y="629"/>
                    </a:lnTo>
                    <a:lnTo>
                      <a:pt x="1428" y="635"/>
                    </a:lnTo>
                    <a:lnTo>
                      <a:pt x="1426" y="635"/>
                    </a:lnTo>
                    <a:lnTo>
                      <a:pt x="1426" y="639"/>
                    </a:lnTo>
                    <a:lnTo>
                      <a:pt x="1430" y="646"/>
                    </a:lnTo>
                    <a:lnTo>
                      <a:pt x="1428" y="664"/>
                    </a:lnTo>
                    <a:lnTo>
                      <a:pt x="1424" y="683"/>
                    </a:lnTo>
                    <a:lnTo>
                      <a:pt x="1428" y="675"/>
                    </a:lnTo>
                    <a:lnTo>
                      <a:pt x="1432" y="673"/>
                    </a:lnTo>
                    <a:lnTo>
                      <a:pt x="1434" y="673"/>
                    </a:lnTo>
                    <a:lnTo>
                      <a:pt x="1439" y="679"/>
                    </a:lnTo>
                    <a:lnTo>
                      <a:pt x="1441" y="681"/>
                    </a:lnTo>
                    <a:lnTo>
                      <a:pt x="1443" y="685"/>
                    </a:lnTo>
                    <a:lnTo>
                      <a:pt x="1443" y="679"/>
                    </a:lnTo>
                    <a:lnTo>
                      <a:pt x="1443" y="675"/>
                    </a:lnTo>
                    <a:lnTo>
                      <a:pt x="1437" y="667"/>
                    </a:lnTo>
                    <a:lnTo>
                      <a:pt x="1434" y="658"/>
                    </a:lnTo>
                    <a:lnTo>
                      <a:pt x="1436" y="641"/>
                    </a:lnTo>
                    <a:lnTo>
                      <a:pt x="1439" y="623"/>
                    </a:lnTo>
                    <a:lnTo>
                      <a:pt x="1441" y="621"/>
                    </a:lnTo>
                    <a:lnTo>
                      <a:pt x="1441" y="619"/>
                    </a:lnTo>
                    <a:lnTo>
                      <a:pt x="1447" y="619"/>
                    </a:lnTo>
                    <a:lnTo>
                      <a:pt x="1451" y="619"/>
                    </a:lnTo>
                    <a:lnTo>
                      <a:pt x="1455" y="623"/>
                    </a:lnTo>
                    <a:lnTo>
                      <a:pt x="1459" y="627"/>
                    </a:lnTo>
                    <a:lnTo>
                      <a:pt x="1455" y="616"/>
                    </a:lnTo>
                    <a:lnTo>
                      <a:pt x="1447" y="608"/>
                    </a:lnTo>
                    <a:lnTo>
                      <a:pt x="1445" y="608"/>
                    </a:lnTo>
                    <a:lnTo>
                      <a:pt x="1445" y="589"/>
                    </a:lnTo>
                    <a:lnTo>
                      <a:pt x="1443" y="571"/>
                    </a:lnTo>
                    <a:lnTo>
                      <a:pt x="1445" y="568"/>
                    </a:lnTo>
                    <a:lnTo>
                      <a:pt x="1447" y="562"/>
                    </a:lnTo>
                    <a:lnTo>
                      <a:pt x="1443" y="556"/>
                    </a:lnTo>
                    <a:lnTo>
                      <a:pt x="1439" y="548"/>
                    </a:lnTo>
                    <a:lnTo>
                      <a:pt x="1441" y="543"/>
                    </a:lnTo>
                    <a:lnTo>
                      <a:pt x="1443" y="537"/>
                    </a:lnTo>
                    <a:lnTo>
                      <a:pt x="1441" y="533"/>
                    </a:lnTo>
                    <a:lnTo>
                      <a:pt x="1437" y="529"/>
                    </a:lnTo>
                    <a:close/>
                    <a:moveTo>
                      <a:pt x="1027" y="500"/>
                    </a:moveTo>
                    <a:lnTo>
                      <a:pt x="1029" y="500"/>
                    </a:lnTo>
                    <a:lnTo>
                      <a:pt x="1027" y="508"/>
                    </a:lnTo>
                    <a:lnTo>
                      <a:pt x="1025" y="512"/>
                    </a:lnTo>
                    <a:lnTo>
                      <a:pt x="1027" y="520"/>
                    </a:lnTo>
                    <a:lnTo>
                      <a:pt x="1027" y="529"/>
                    </a:lnTo>
                    <a:lnTo>
                      <a:pt x="1025" y="533"/>
                    </a:lnTo>
                    <a:lnTo>
                      <a:pt x="1021" y="537"/>
                    </a:lnTo>
                    <a:lnTo>
                      <a:pt x="1021" y="535"/>
                    </a:lnTo>
                    <a:lnTo>
                      <a:pt x="1017" y="535"/>
                    </a:lnTo>
                    <a:lnTo>
                      <a:pt x="1015" y="539"/>
                    </a:lnTo>
                    <a:lnTo>
                      <a:pt x="1013" y="541"/>
                    </a:lnTo>
                    <a:lnTo>
                      <a:pt x="1015" y="543"/>
                    </a:lnTo>
                    <a:lnTo>
                      <a:pt x="1019" y="545"/>
                    </a:lnTo>
                    <a:lnTo>
                      <a:pt x="1013" y="548"/>
                    </a:lnTo>
                    <a:lnTo>
                      <a:pt x="1010" y="552"/>
                    </a:lnTo>
                    <a:lnTo>
                      <a:pt x="1010" y="554"/>
                    </a:lnTo>
                    <a:lnTo>
                      <a:pt x="1006" y="554"/>
                    </a:lnTo>
                    <a:lnTo>
                      <a:pt x="1002" y="554"/>
                    </a:lnTo>
                    <a:lnTo>
                      <a:pt x="1000" y="558"/>
                    </a:lnTo>
                    <a:lnTo>
                      <a:pt x="996" y="562"/>
                    </a:lnTo>
                    <a:lnTo>
                      <a:pt x="996" y="564"/>
                    </a:lnTo>
                    <a:lnTo>
                      <a:pt x="992" y="564"/>
                    </a:lnTo>
                    <a:lnTo>
                      <a:pt x="988" y="564"/>
                    </a:lnTo>
                    <a:lnTo>
                      <a:pt x="983" y="570"/>
                    </a:lnTo>
                    <a:lnTo>
                      <a:pt x="979" y="577"/>
                    </a:lnTo>
                    <a:lnTo>
                      <a:pt x="975" y="581"/>
                    </a:lnTo>
                    <a:lnTo>
                      <a:pt x="973" y="585"/>
                    </a:lnTo>
                    <a:lnTo>
                      <a:pt x="969" y="587"/>
                    </a:lnTo>
                    <a:lnTo>
                      <a:pt x="965" y="589"/>
                    </a:lnTo>
                    <a:lnTo>
                      <a:pt x="958" y="587"/>
                    </a:lnTo>
                    <a:lnTo>
                      <a:pt x="952" y="583"/>
                    </a:lnTo>
                    <a:lnTo>
                      <a:pt x="960" y="579"/>
                    </a:lnTo>
                    <a:lnTo>
                      <a:pt x="965" y="577"/>
                    </a:lnTo>
                    <a:lnTo>
                      <a:pt x="971" y="573"/>
                    </a:lnTo>
                    <a:lnTo>
                      <a:pt x="975" y="568"/>
                    </a:lnTo>
                    <a:lnTo>
                      <a:pt x="977" y="562"/>
                    </a:lnTo>
                    <a:lnTo>
                      <a:pt x="979" y="558"/>
                    </a:lnTo>
                    <a:lnTo>
                      <a:pt x="983" y="556"/>
                    </a:lnTo>
                    <a:lnTo>
                      <a:pt x="986" y="556"/>
                    </a:lnTo>
                    <a:lnTo>
                      <a:pt x="988" y="552"/>
                    </a:lnTo>
                    <a:lnTo>
                      <a:pt x="990" y="548"/>
                    </a:lnTo>
                    <a:lnTo>
                      <a:pt x="992" y="546"/>
                    </a:lnTo>
                    <a:lnTo>
                      <a:pt x="996" y="546"/>
                    </a:lnTo>
                    <a:lnTo>
                      <a:pt x="1004" y="539"/>
                    </a:lnTo>
                    <a:lnTo>
                      <a:pt x="1011" y="525"/>
                    </a:lnTo>
                    <a:lnTo>
                      <a:pt x="1019" y="512"/>
                    </a:lnTo>
                    <a:lnTo>
                      <a:pt x="1025" y="500"/>
                    </a:lnTo>
                    <a:lnTo>
                      <a:pt x="1027" y="500"/>
                    </a:lnTo>
                    <a:close/>
                    <a:moveTo>
                      <a:pt x="1388" y="38"/>
                    </a:moveTo>
                    <a:lnTo>
                      <a:pt x="1382" y="46"/>
                    </a:lnTo>
                    <a:lnTo>
                      <a:pt x="1376" y="57"/>
                    </a:lnTo>
                    <a:lnTo>
                      <a:pt x="1372" y="59"/>
                    </a:lnTo>
                    <a:lnTo>
                      <a:pt x="1374" y="71"/>
                    </a:lnTo>
                    <a:lnTo>
                      <a:pt x="1380" y="84"/>
                    </a:lnTo>
                    <a:lnTo>
                      <a:pt x="1386" y="84"/>
                    </a:lnTo>
                    <a:lnTo>
                      <a:pt x="1391" y="86"/>
                    </a:lnTo>
                    <a:lnTo>
                      <a:pt x="1395" y="82"/>
                    </a:lnTo>
                    <a:lnTo>
                      <a:pt x="1397" y="80"/>
                    </a:lnTo>
                    <a:lnTo>
                      <a:pt x="1397" y="76"/>
                    </a:lnTo>
                    <a:lnTo>
                      <a:pt x="1397" y="74"/>
                    </a:lnTo>
                    <a:lnTo>
                      <a:pt x="1401" y="71"/>
                    </a:lnTo>
                    <a:lnTo>
                      <a:pt x="1405" y="69"/>
                    </a:lnTo>
                    <a:lnTo>
                      <a:pt x="1407" y="65"/>
                    </a:lnTo>
                    <a:lnTo>
                      <a:pt x="1407" y="59"/>
                    </a:lnTo>
                    <a:lnTo>
                      <a:pt x="1397" y="48"/>
                    </a:lnTo>
                    <a:lnTo>
                      <a:pt x="1388" y="38"/>
                    </a:lnTo>
                    <a:close/>
                    <a:moveTo>
                      <a:pt x="1441" y="49"/>
                    </a:moveTo>
                    <a:lnTo>
                      <a:pt x="1441" y="59"/>
                    </a:lnTo>
                    <a:lnTo>
                      <a:pt x="1443" y="65"/>
                    </a:lnTo>
                    <a:lnTo>
                      <a:pt x="1445" y="67"/>
                    </a:lnTo>
                    <a:lnTo>
                      <a:pt x="1447" y="69"/>
                    </a:lnTo>
                    <a:lnTo>
                      <a:pt x="1451" y="69"/>
                    </a:lnTo>
                    <a:lnTo>
                      <a:pt x="1455" y="67"/>
                    </a:lnTo>
                    <a:lnTo>
                      <a:pt x="1459" y="63"/>
                    </a:lnTo>
                    <a:lnTo>
                      <a:pt x="1462" y="61"/>
                    </a:lnTo>
                    <a:lnTo>
                      <a:pt x="1461" y="57"/>
                    </a:lnTo>
                    <a:lnTo>
                      <a:pt x="1459" y="53"/>
                    </a:lnTo>
                    <a:lnTo>
                      <a:pt x="1453" y="53"/>
                    </a:lnTo>
                    <a:lnTo>
                      <a:pt x="1449" y="55"/>
                    </a:lnTo>
                    <a:lnTo>
                      <a:pt x="1445" y="51"/>
                    </a:lnTo>
                    <a:lnTo>
                      <a:pt x="1441" y="49"/>
                    </a:lnTo>
                    <a:close/>
                    <a:moveTo>
                      <a:pt x="1489" y="53"/>
                    </a:moveTo>
                    <a:lnTo>
                      <a:pt x="1493" y="59"/>
                    </a:lnTo>
                    <a:lnTo>
                      <a:pt x="1497" y="65"/>
                    </a:lnTo>
                    <a:lnTo>
                      <a:pt x="1501" y="69"/>
                    </a:lnTo>
                    <a:lnTo>
                      <a:pt x="1505" y="72"/>
                    </a:lnTo>
                    <a:lnTo>
                      <a:pt x="1508" y="72"/>
                    </a:lnTo>
                    <a:lnTo>
                      <a:pt x="1514" y="72"/>
                    </a:lnTo>
                    <a:lnTo>
                      <a:pt x="1520" y="71"/>
                    </a:lnTo>
                    <a:lnTo>
                      <a:pt x="1526" y="67"/>
                    </a:lnTo>
                    <a:lnTo>
                      <a:pt x="1530" y="65"/>
                    </a:lnTo>
                    <a:lnTo>
                      <a:pt x="1533" y="65"/>
                    </a:lnTo>
                    <a:lnTo>
                      <a:pt x="1532" y="61"/>
                    </a:lnTo>
                    <a:lnTo>
                      <a:pt x="1530" y="59"/>
                    </a:lnTo>
                    <a:lnTo>
                      <a:pt x="1510" y="53"/>
                    </a:lnTo>
                    <a:lnTo>
                      <a:pt x="1489" y="53"/>
                    </a:lnTo>
                    <a:close/>
                    <a:moveTo>
                      <a:pt x="1063" y="84"/>
                    </a:moveTo>
                    <a:lnTo>
                      <a:pt x="1059" y="86"/>
                    </a:lnTo>
                    <a:lnTo>
                      <a:pt x="1056" y="92"/>
                    </a:lnTo>
                    <a:lnTo>
                      <a:pt x="1056" y="94"/>
                    </a:lnTo>
                    <a:lnTo>
                      <a:pt x="1057" y="94"/>
                    </a:lnTo>
                    <a:lnTo>
                      <a:pt x="1061" y="94"/>
                    </a:lnTo>
                    <a:lnTo>
                      <a:pt x="1063" y="88"/>
                    </a:lnTo>
                    <a:lnTo>
                      <a:pt x="1063" y="84"/>
                    </a:lnTo>
                    <a:close/>
                    <a:moveTo>
                      <a:pt x="1407" y="84"/>
                    </a:moveTo>
                    <a:lnTo>
                      <a:pt x="1405" y="92"/>
                    </a:lnTo>
                    <a:lnTo>
                      <a:pt x="1407" y="92"/>
                    </a:lnTo>
                    <a:lnTo>
                      <a:pt x="1411" y="94"/>
                    </a:lnTo>
                    <a:lnTo>
                      <a:pt x="1411" y="90"/>
                    </a:lnTo>
                    <a:lnTo>
                      <a:pt x="1411" y="86"/>
                    </a:lnTo>
                    <a:lnTo>
                      <a:pt x="1411" y="84"/>
                    </a:lnTo>
                    <a:lnTo>
                      <a:pt x="1407" y="84"/>
                    </a:lnTo>
                    <a:close/>
                    <a:moveTo>
                      <a:pt x="1424" y="90"/>
                    </a:moveTo>
                    <a:lnTo>
                      <a:pt x="1416" y="96"/>
                    </a:lnTo>
                    <a:lnTo>
                      <a:pt x="1407" y="103"/>
                    </a:lnTo>
                    <a:lnTo>
                      <a:pt x="1405" y="105"/>
                    </a:lnTo>
                    <a:lnTo>
                      <a:pt x="1403" y="107"/>
                    </a:lnTo>
                    <a:lnTo>
                      <a:pt x="1424" y="111"/>
                    </a:lnTo>
                    <a:lnTo>
                      <a:pt x="1447" y="113"/>
                    </a:lnTo>
                    <a:lnTo>
                      <a:pt x="1447" y="107"/>
                    </a:lnTo>
                    <a:lnTo>
                      <a:pt x="1447" y="101"/>
                    </a:lnTo>
                    <a:lnTo>
                      <a:pt x="1443" y="97"/>
                    </a:lnTo>
                    <a:lnTo>
                      <a:pt x="1437" y="96"/>
                    </a:lnTo>
                    <a:lnTo>
                      <a:pt x="1432" y="92"/>
                    </a:lnTo>
                    <a:lnTo>
                      <a:pt x="1424" y="90"/>
                    </a:lnTo>
                    <a:close/>
                    <a:moveTo>
                      <a:pt x="1257" y="119"/>
                    </a:moveTo>
                    <a:lnTo>
                      <a:pt x="1257" y="120"/>
                    </a:lnTo>
                    <a:lnTo>
                      <a:pt x="1259" y="122"/>
                    </a:lnTo>
                    <a:lnTo>
                      <a:pt x="1265" y="120"/>
                    </a:lnTo>
                    <a:lnTo>
                      <a:pt x="1267" y="120"/>
                    </a:lnTo>
                    <a:lnTo>
                      <a:pt x="1263" y="119"/>
                    </a:lnTo>
                    <a:lnTo>
                      <a:pt x="1257" y="119"/>
                    </a:lnTo>
                    <a:close/>
                    <a:moveTo>
                      <a:pt x="1067" y="128"/>
                    </a:moveTo>
                    <a:lnTo>
                      <a:pt x="1067" y="130"/>
                    </a:lnTo>
                    <a:lnTo>
                      <a:pt x="1065" y="134"/>
                    </a:lnTo>
                    <a:lnTo>
                      <a:pt x="1063" y="132"/>
                    </a:lnTo>
                    <a:lnTo>
                      <a:pt x="1067" y="128"/>
                    </a:lnTo>
                    <a:close/>
                    <a:moveTo>
                      <a:pt x="1904" y="155"/>
                    </a:moveTo>
                    <a:lnTo>
                      <a:pt x="1900" y="159"/>
                    </a:lnTo>
                    <a:lnTo>
                      <a:pt x="1896" y="163"/>
                    </a:lnTo>
                    <a:lnTo>
                      <a:pt x="1894" y="167"/>
                    </a:lnTo>
                    <a:lnTo>
                      <a:pt x="1890" y="170"/>
                    </a:lnTo>
                    <a:lnTo>
                      <a:pt x="1898" y="172"/>
                    </a:lnTo>
                    <a:lnTo>
                      <a:pt x="1906" y="172"/>
                    </a:lnTo>
                    <a:lnTo>
                      <a:pt x="1908" y="170"/>
                    </a:lnTo>
                    <a:lnTo>
                      <a:pt x="1912" y="168"/>
                    </a:lnTo>
                    <a:lnTo>
                      <a:pt x="1921" y="170"/>
                    </a:lnTo>
                    <a:lnTo>
                      <a:pt x="1931" y="172"/>
                    </a:lnTo>
                    <a:lnTo>
                      <a:pt x="1933" y="168"/>
                    </a:lnTo>
                    <a:lnTo>
                      <a:pt x="1933" y="165"/>
                    </a:lnTo>
                    <a:lnTo>
                      <a:pt x="1919" y="159"/>
                    </a:lnTo>
                    <a:lnTo>
                      <a:pt x="1904" y="155"/>
                    </a:lnTo>
                    <a:close/>
                    <a:moveTo>
                      <a:pt x="1545" y="159"/>
                    </a:moveTo>
                    <a:lnTo>
                      <a:pt x="1543" y="165"/>
                    </a:lnTo>
                    <a:lnTo>
                      <a:pt x="1541" y="172"/>
                    </a:lnTo>
                    <a:lnTo>
                      <a:pt x="1549" y="172"/>
                    </a:lnTo>
                    <a:lnTo>
                      <a:pt x="1556" y="172"/>
                    </a:lnTo>
                    <a:lnTo>
                      <a:pt x="1558" y="170"/>
                    </a:lnTo>
                    <a:lnTo>
                      <a:pt x="1558" y="168"/>
                    </a:lnTo>
                    <a:lnTo>
                      <a:pt x="1556" y="168"/>
                    </a:lnTo>
                    <a:lnTo>
                      <a:pt x="1556" y="165"/>
                    </a:lnTo>
                    <a:lnTo>
                      <a:pt x="1555" y="165"/>
                    </a:lnTo>
                    <a:lnTo>
                      <a:pt x="1553" y="161"/>
                    </a:lnTo>
                    <a:lnTo>
                      <a:pt x="1551" y="159"/>
                    </a:lnTo>
                    <a:lnTo>
                      <a:pt x="1549" y="159"/>
                    </a:lnTo>
                    <a:lnTo>
                      <a:pt x="1545" y="159"/>
                    </a:lnTo>
                    <a:close/>
                    <a:moveTo>
                      <a:pt x="1603" y="591"/>
                    </a:moveTo>
                    <a:lnTo>
                      <a:pt x="1599" y="593"/>
                    </a:lnTo>
                    <a:lnTo>
                      <a:pt x="1595" y="594"/>
                    </a:lnTo>
                    <a:lnTo>
                      <a:pt x="1595" y="598"/>
                    </a:lnTo>
                    <a:lnTo>
                      <a:pt x="1599" y="598"/>
                    </a:lnTo>
                    <a:lnTo>
                      <a:pt x="1603" y="593"/>
                    </a:lnTo>
                    <a:lnTo>
                      <a:pt x="1603" y="591"/>
                    </a:lnTo>
                    <a:close/>
                    <a:moveTo>
                      <a:pt x="1240" y="109"/>
                    </a:moveTo>
                    <a:lnTo>
                      <a:pt x="1242" y="113"/>
                    </a:lnTo>
                    <a:lnTo>
                      <a:pt x="1244" y="113"/>
                    </a:lnTo>
                    <a:lnTo>
                      <a:pt x="1244" y="111"/>
                    </a:lnTo>
                    <a:lnTo>
                      <a:pt x="1242" y="109"/>
                    </a:lnTo>
                    <a:lnTo>
                      <a:pt x="1240" y="109"/>
                    </a:lnTo>
                    <a:close/>
                    <a:moveTo>
                      <a:pt x="1230" y="113"/>
                    </a:moveTo>
                    <a:lnTo>
                      <a:pt x="1230" y="115"/>
                    </a:lnTo>
                    <a:lnTo>
                      <a:pt x="1232" y="117"/>
                    </a:lnTo>
                    <a:lnTo>
                      <a:pt x="1232" y="115"/>
                    </a:lnTo>
                    <a:lnTo>
                      <a:pt x="1234" y="115"/>
                    </a:lnTo>
                    <a:lnTo>
                      <a:pt x="1234" y="113"/>
                    </a:lnTo>
                    <a:lnTo>
                      <a:pt x="1230" y="113"/>
                    </a:lnTo>
                    <a:close/>
                    <a:moveTo>
                      <a:pt x="1198" y="115"/>
                    </a:moveTo>
                    <a:lnTo>
                      <a:pt x="1196" y="115"/>
                    </a:lnTo>
                    <a:lnTo>
                      <a:pt x="1196" y="117"/>
                    </a:lnTo>
                    <a:lnTo>
                      <a:pt x="1198" y="117"/>
                    </a:lnTo>
                    <a:lnTo>
                      <a:pt x="1200" y="119"/>
                    </a:lnTo>
                    <a:lnTo>
                      <a:pt x="1200" y="115"/>
                    </a:lnTo>
                    <a:lnTo>
                      <a:pt x="1198" y="115"/>
                    </a:lnTo>
                    <a:close/>
                    <a:moveTo>
                      <a:pt x="1251" y="115"/>
                    </a:moveTo>
                    <a:lnTo>
                      <a:pt x="1249" y="117"/>
                    </a:lnTo>
                    <a:lnTo>
                      <a:pt x="1251" y="119"/>
                    </a:lnTo>
                    <a:lnTo>
                      <a:pt x="1253" y="117"/>
                    </a:lnTo>
                    <a:lnTo>
                      <a:pt x="1255" y="115"/>
                    </a:lnTo>
                    <a:lnTo>
                      <a:pt x="1251" y="115"/>
                    </a:lnTo>
                    <a:close/>
                    <a:moveTo>
                      <a:pt x="1071" y="117"/>
                    </a:moveTo>
                    <a:lnTo>
                      <a:pt x="1073" y="117"/>
                    </a:lnTo>
                    <a:lnTo>
                      <a:pt x="1073" y="120"/>
                    </a:lnTo>
                    <a:lnTo>
                      <a:pt x="1071" y="126"/>
                    </a:lnTo>
                    <a:lnTo>
                      <a:pt x="1069" y="128"/>
                    </a:lnTo>
                    <a:lnTo>
                      <a:pt x="1067" y="126"/>
                    </a:lnTo>
                    <a:lnTo>
                      <a:pt x="1065" y="124"/>
                    </a:lnTo>
                    <a:lnTo>
                      <a:pt x="1067" y="119"/>
                    </a:lnTo>
                    <a:lnTo>
                      <a:pt x="1071" y="117"/>
                    </a:lnTo>
                    <a:close/>
                    <a:moveTo>
                      <a:pt x="1223" y="117"/>
                    </a:moveTo>
                    <a:lnTo>
                      <a:pt x="1223" y="120"/>
                    </a:lnTo>
                    <a:lnTo>
                      <a:pt x="1221" y="124"/>
                    </a:lnTo>
                    <a:lnTo>
                      <a:pt x="1226" y="122"/>
                    </a:lnTo>
                    <a:lnTo>
                      <a:pt x="1226" y="120"/>
                    </a:lnTo>
                    <a:lnTo>
                      <a:pt x="1226" y="117"/>
                    </a:lnTo>
                    <a:lnTo>
                      <a:pt x="1223" y="117"/>
                    </a:lnTo>
                    <a:close/>
                    <a:moveTo>
                      <a:pt x="1242" y="120"/>
                    </a:moveTo>
                    <a:lnTo>
                      <a:pt x="1240" y="124"/>
                    </a:lnTo>
                    <a:lnTo>
                      <a:pt x="1240" y="128"/>
                    </a:lnTo>
                    <a:lnTo>
                      <a:pt x="1242" y="126"/>
                    </a:lnTo>
                    <a:lnTo>
                      <a:pt x="1244" y="122"/>
                    </a:lnTo>
                    <a:lnTo>
                      <a:pt x="1244" y="120"/>
                    </a:lnTo>
                    <a:lnTo>
                      <a:pt x="1244" y="119"/>
                    </a:lnTo>
                    <a:lnTo>
                      <a:pt x="1242" y="120"/>
                    </a:lnTo>
                    <a:close/>
                    <a:moveTo>
                      <a:pt x="1232" y="126"/>
                    </a:moveTo>
                    <a:lnTo>
                      <a:pt x="1234" y="132"/>
                    </a:lnTo>
                    <a:lnTo>
                      <a:pt x="1234" y="128"/>
                    </a:lnTo>
                    <a:lnTo>
                      <a:pt x="1232" y="126"/>
                    </a:lnTo>
                    <a:close/>
                    <a:moveTo>
                      <a:pt x="1261" y="126"/>
                    </a:moveTo>
                    <a:lnTo>
                      <a:pt x="1261" y="130"/>
                    </a:lnTo>
                    <a:lnTo>
                      <a:pt x="1261" y="134"/>
                    </a:lnTo>
                    <a:lnTo>
                      <a:pt x="1265" y="134"/>
                    </a:lnTo>
                    <a:lnTo>
                      <a:pt x="1267" y="132"/>
                    </a:lnTo>
                    <a:lnTo>
                      <a:pt x="1265" y="128"/>
                    </a:lnTo>
                    <a:lnTo>
                      <a:pt x="1261" y="126"/>
                    </a:lnTo>
                    <a:close/>
                    <a:moveTo>
                      <a:pt x="1249" y="128"/>
                    </a:moveTo>
                    <a:lnTo>
                      <a:pt x="1247" y="130"/>
                    </a:lnTo>
                    <a:lnTo>
                      <a:pt x="1246" y="134"/>
                    </a:lnTo>
                    <a:lnTo>
                      <a:pt x="1249" y="134"/>
                    </a:lnTo>
                    <a:lnTo>
                      <a:pt x="1251" y="134"/>
                    </a:lnTo>
                    <a:lnTo>
                      <a:pt x="1253" y="138"/>
                    </a:lnTo>
                    <a:lnTo>
                      <a:pt x="1257" y="142"/>
                    </a:lnTo>
                    <a:lnTo>
                      <a:pt x="1259" y="142"/>
                    </a:lnTo>
                    <a:lnTo>
                      <a:pt x="1259" y="140"/>
                    </a:lnTo>
                    <a:lnTo>
                      <a:pt x="1257" y="138"/>
                    </a:lnTo>
                    <a:lnTo>
                      <a:pt x="1255" y="138"/>
                    </a:lnTo>
                    <a:lnTo>
                      <a:pt x="1255" y="136"/>
                    </a:lnTo>
                    <a:lnTo>
                      <a:pt x="1257" y="132"/>
                    </a:lnTo>
                    <a:lnTo>
                      <a:pt x="1253" y="130"/>
                    </a:lnTo>
                    <a:lnTo>
                      <a:pt x="1249" y="128"/>
                    </a:lnTo>
                    <a:close/>
                    <a:moveTo>
                      <a:pt x="1409" y="136"/>
                    </a:moveTo>
                    <a:lnTo>
                      <a:pt x="1411" y="138"/>
                    </a:lnTo>
                    <a:lnTo>
                      <a:pt x="1413" y="140"/>
                    </a:lnTo>
                    <a:lnTo>
                      <a:pt x="1411" y="138"/>
                    </a:lnTo>
                    <a:lnTo>
                      <a:pt x="1407" y="138"/>
                    </a:lnTo>
                    <a:lnTo>
                      <a:pt x="1407" y="136"/>
                    </a:lnTo>
                    <a:lnTo>
                      <a:pt x="1409" y="136"/>
                    </a:lnTo>
                    <a:close/>
                    <a:moveTo>
                      <a:pt x="1537" y="163"/>
                    </a:moveTo>
                    <a:lnTo>
                      <a:pt x="1535" y="165"/>
                    </a:lnTo>
                    <a:lnTo>
                      <a:pt x="1533" y="167"/>
                    </a:lnTo>
                    <a:lnTo>
                      <a:pt x="1535" y="168"/>
                    </a:lnTo>
                    <a:lnTo>
                      <a:pt x="1539" y="168"/>
                    </a:lnTo>
                    <a:lnTo>
                      <a:pt x="1539" y="165"/>
                    </a:lnTo>
                    <a:lnTo>
                      <a:pt x="1537" y="163"/>
                    </a:lnTo>
                    <a:close/>
                    <a:moveTo>
                      <a:pt x="1522" y="165"/>
                    </a:moveTo>
                    <a:lnTo>
                      <a:pt x="1522" y="167"/>
                    </a:lnTo>
                    <a:lnTo>
                      <a:pt x="1520" y="170"/>
                    </a:lnTo>
                    <a:lnTo>
                      <a:pt x="1520" y="168"/>
                    </a:lnTo>
                    <a:lnTo>
                      <a:pt x="1522" y="165"/>
                    </a:lnTo>
                    <a:close/>
                    <a:moveTo>
                      <a:pt x="1700" y="424"/>
                    </a:moveTo>
                    <a:lnTo>
                      <a:pt x="1698" y="427"/>
                    </a:lnTo>
                    <a:lnTo>
                      <a:pt x="1695" y="429"/>
                    </a:lnTo>
                    <a:lnTo>
                      <a:pt x="1695" y="435"/>
                    </a:lnTo>
                    <a:lnTo>
                      <a:pt x="1695" y="439"/>
                    </a:lnTo>
                    <a:lnTo>
                      <a:pt x="1697" y="439"/>
                    </a:lnTo>
                    <a:lnTo>
                      <a:pt x="1702" y="435"/>
                    </a:lnTo>
                    <a:lnTo>
                      <a:pt x="1704" y="431"/>
                    </a:lnTo>
                    <a:lnTo>
                      <a:pt x="1704" y="429"/>
                    </a:lnTo>
                    <a:lnTo>
                      <a:pt x="1704" y="426"/>
                    </a:lnTo>
                    <a:lnTo>
                      <a:pt x="1700" y="424"/>
                    </a:lnTo>
                    <a:close/>
                    <a:moveTo>
                      <a:pt x="1242" y="145"/>
                    </a:moveTo>
                    <a:lnTo>
                      <a:pt x="1242" y="147"/>
                    </a:lnTo>
                    <a:lnTo>
                      <a:pt x="1240" y="149"/>
                    </a:lnTo>
                    <a:lnTo>
                      <a:pt x="1240" y="145"/>
                    </a:lnTo>
                    <a:lnTo>
                      <a:pt x="1242" y="145"/>
                    </a:lnTo>
                    <a:close/>
                    <a:moveTo>
                      <a:pt x="1762" y="182"/>
                    </a:moveTo>
                    <a:lnTo>
                      <a:pt x="1758" y="190"/>
                    </a:lnTo>
                    <a:lnTo>
                      <a:pt x="1762" y="191"/>
                    </a:lnTo>
                    <a:lnTo>
                      <a:pt x="1764" y="193"/>
                    </a:lnTo>
                    <a:lnTo>
                      <a:pt x="1766" y="193"/>
                    </a:lnTo>
                    <a:lnTo>
                      <a:pt x="1768" y="191"/>
                    </a:lnTo>
                    <a:lnTo>
                      <a:pt x="1769" y="191"/>
                    </a:lnTo>
                    <a:lnTo>
                      <a:pt x="1771" y="191"/>
                    </a:lnTo>
                    <a:lnTo>
                      <a:pt x="1771" y="188"/>
                    </a:lnTo>
                    <a:lnTo>
                      <a:pt x="1768" y="184"/>
                    </a:lnTo>
                    <a:lnTo>
                      <a:pt x="1762" y="182"/>
                    </a:lnTo>
                    <a:close/>
                    <a:moveTo>
                      <a:pt x="1549" y="662"/>
                    </a:moveTo>
                    <a:lnTo>
                      <a:pt x="1547" y="665"/>
                    </a:lnTo>
                    <a:lnTo>
                      <a:pt x="1547" y="669"/>
                    </a:lnTo>
                    <a:lnTo>
                      <a:pt x="1549" y="665"/>
                    </a:lnTo>
                    <a:lnTo>
                      <a:pt x="1551" y="664"/>
                    </a:lnTo>
                    <a:lnTo>
                      <a:pt x="1553" y="662"/>
                    </a:lnTo>
                    <a:lnTo>
                      <a:pt x="1551" y="660"/>
                    </a:lnTo>
                    <a:lnTo>
                      <a:pt x="1549" y="662"/>
                    </a:lnTo>
                    <a:close/>
                    <a:moveTo>
                      <a:pt x="1528" y="677"/>
                    </a:moveTo>
                    <a:lnTo>
                      <a:pt x="1524" y="681"/>
                    </a:lnTo>
                    <a:lnTo>
                      <a:pt x="1522" y="687"/>
                    </a:lnTo>
                    <a:lnTo>
                      <a:pt x="1522" y="688"/>
                    </a:lnTo>
                    <a:lnTo>
                      <a:pt x="1524" y="688"/>
                    </a:lnTo>
                    <a:lnTo>
                      <a:pt x="1528" y="687"/>
                    </a:lnTo>
                    <a:lnTo>
                      <a:pt x="1530" y="681"/>
                    </a:lnTo>
                    <a:lnTo>
                      <a:pt x="1528" y="677"/>
                    </a:lnTo>
                    <a:close/>
                    <a:moveTo>
                      <a:pt x="1508" y="688"/>
                    </a:moveTo>
                    <a:lnTo>
                      <a:pt x="1507" y="692"/>
                    </a:lnTo>
                    <a:lnTo>
                      <a:pt x="1507" y="696"/>
                    </a:lnTo>
                    <a:lnTo>
                      <a:pt x="1507" y="698"/>
                    </a:lnTo>
                    <a:lnTo>
                      <a:pt x="1507" y="700"/>
                    </a:lnTo>
                    <a:lnTo>
                      <a:pt x="1508" y="700"/>
                    </a:lnTo>
                    <a:lnTo>
                      <a:pt x="1510" y="692"/>
                    </a:lnTo>
                    <a:lnTo>
                      <a:pt x="1508" y="688"/>
                    </a:lnTo>
                    <a:close/>
                    <a:moveTo>
                      <a:pt x="1499" y="696"/>
                    </a:moveTo>
                    <a:lnTo>
                      <a:pt x="1493" y="704"/>
                    </a:lnTo>
                    <a:lnTo>
                      <a:pt x="1491" y="704"/>
                    </a:lnTo>
                    <a:lnTo>
                      <a:pt x="1489" y="706"/>
                    </a:lnTo>
                    <a:lnTo>
                      <a:pt x="1489" y="708"/>
                    </a:lnTo>
                    <a:lnTo>
                      <a:pt x="1487" y="710"/>
                    </a:lnTo>
                    <a:lnTo>
                      <a:pt x="1489" y="710"/>
                    </a:lnTo>
                    <a:lnTo>
                      <a:pt x="1491" y="710"/>
                    </a:lnTo>
                    <a:lnTo>
                      <a:pt x="1497" y="706"/>
                    </a:lnTo>
                    <a:lnTo>
                      <a:pt x="1503" y="702"/>
                    </a:lnTo>
                    <a:lnTo>
                      <a:pt x="1503" y="698"/>
                    </a:lnTo>
                    <a:lnTo>
                      <a:pt x="1501" y="698"/>
                    </a:lnTo>
                    <a:lnTo>
                      <a:pt x="1501" y="696"/>
                    </a:lnTo>
                    <a:lnTo>
                      <a:pt x="1499" y="696"/>
                    </a:lnTo>
                    <a:close/>
                    <a:moveTo>
                      <a:pt x="1480" y="712"/>
                    </a:moveTo>
                    <a:lnTo>
                      <a:pt x="1474" y="721"/>
                    </a:lnTo>
                    <a:lnTo>
                      <a:pt x="1474" y="725"/>
                    </a:lnTo>
                    <a:lnTo>
                      <a:pt x="1480" y="717"/>
                    </a:lnTo>
                    <a:lnTo>
                      <a:pt x="1482" y="713"/>
                    </a:lnTo>
                    <a:lnTo>
                      <a:pt x="1482" y="712"/>
                    </a:lnTo>
                    <a:lnTo>
                      <a:pt x="1480" y="712"/>
                    </a:lnTo>
                    <a:close/>
                  </a:path>
                </a:pathLst>
              </a:custGeom>
              <a:solidFill>
                <a:srgbClr val="C0C0C0"/>
              </a:solidFill>
              <a:ln w="4826">
                <a:solidFill>
                  <a:srgbClr val="B9B9B9"/>
                </a:solidFill>
                <a:round/>
                <a:headEnd/>
                <a:tailEnd/>
              </a:ln>
            </p:spPr>
            <p:txBody>
              <a:bodyPr/>
              <a:lstStyle/>
              <a:p>
                <a:endParaRPr lang="nb-NO"/>
              </a:p>
            </p:txBody>
          </p:sp>
          <p:sp>
            <p:nvSpPr>
              <p:cNvPr id="9417" name="Freeform 1130"/>
              <p:cNvSpPr>
                <a:spLocks/>
              </p:cNvSpPr>
              <p:nvPr/>
            </p:nvSpPr>
            <p:spPr bwMode="gray">
              <a:xfrm>
                <a:off x="2992" y="2014"/>
                <a:ext cx="106" cy="84"/>
              </a:xfrm>
              <a:custGeom>
                <a:avLst/>
                <a:gdLst>
                  <a:gd name="T0" fmla="*/ 104 w 106"/>
                  <a:gd name="T1" fmla="*/ 55 h 84"/>
                  <a:gd name="T2" fmla="*/ 98 w 106"/>
                  <a:gd name="T3" fmla="*/ 57 h 84"/>
                  <a:gd name="T4" fmla="*/ 94 w 106"/>
                  <a:gd name="T5" fmla="*/ 55 h 84"/>
                  <a:gd name="T6" fmla="*/ 92 w 106"/>
                  <a:gd name="T7" fmla="*/ 53 h 84"/>
                  <a:gd name="T8" fmla="*/ 88 w 106"/>
                  <a:gd name="T9" fmla="*/ 50 h 84"/>
                  <a:gd name="T10" fmla="*/ 88 w 106"/>
                  <a:gd name="T11" fmla="*/ 44 h 84"/>
                  <a:gd name="T12" fmla="*/ 90 w 106"/>
                  <a:gd name="T13" fmla="*/ 36 h 84"/>
                  <a:gd name="T14" fmla="*/ 88 w 106"/>
                  <a:gd name="T15" fmla="*/ 30 h 84"/>
                  <a:gd name="T16" fmla="*/ 87 w 106"/>
                  <a:gd name="T17" fmla="*/ 21 h 84"/>
                  <a:gd name="T18" fmla="*/ 81 w 106"/>
                  <a:gd name="T19" fmla="*/ 13 h 84"/>
                  <a:gd name="T20" fmla="*/ 73 w 106"/>
                  <a:gd name="T21" fmla="*/ 2 h 84"/>
                  <a:gd name="T22" fmla="*/ 67 w 106"/>
                  <a:gd name="T23" fmla="*/ 0 h 84"/>
                  <a:gd name="T24" fmla="*/ 64 w 106"/>
                  <a:gd name="T25" fmla="*/ 5 h 84"/>
                  <a:gd name="T26" fmla="*/ 56 w 106"/>
                  <a:gd name="T27" fmla="*/ 7 h 84"/>
                  <a:gd name="T28" fmla="*/ 50 w 106"/>
                  <a:gd name="T29" fmla="*/ 11 h 84"/>
                  <a:gd name="T30" fmla="*/ 44 w 106"/>
                  <a:gd name="T31" fmla="*/ 7 h 84"/>
                  <a:gd name="T32" fmla="*/ 35 w 106"/>
                  <a:gd name="T33" fmla="*/ 7 h 84"/>
                  <a:gd name="T34" fmla="*/ 29 w 106"/>
                  <a:gd name="T35" fmla="*/ 2 h 84"/>
                  <a:gd name="T36" fmla="*/ 27 w 106"/>
                  <a:gd name="T37" fmla="*/ 5 h 84"/>
                  <a:gd name="T38" fmla="*/ 23 w 106"/>
                  <a:gd name="T39" fmla="*/ 17 h 84"/>
                  <a:gd name="T40" fmla="*/ 16 w 106"/>
                  <a:gd name="T41" fmla="*/ 30 h 84"/>
                  <a:gd name="T42" fmla="*/ 6 w 106"/>
                  <a:gd name="T43" fmla="*/ 48 h 84"/>
                  <a:gd name="T44" fmla="*/ 2 w 106"/>
                  <a:gd name="T45" fmla="*/ 50 h 84"/>
                  <a:gd name="T46" fmla="*/ 4 w 106"/>
                  <a:gd name="T47" fmla="*/ 53 h 84"/>
                  <a:gd name="T48" fmla="*/ 6 w 106"/>
                  <a:gd name="T49" fmla="*/ 61 h 84"/>
                  <a:gd name="T50" fmla="*/ 10 w 106"/>
                  <a:gd name="T51" fmla="*/ 63 h 84"/>
                  <a:gd name="T52" fmla="*/ 14 w 106"/>
                  <a:gd name="T53" fmla="*/ 67 h 84"/>
                  <a:gd name="T54" fmla="*/ 16 w 106"/>
                  <a:gd name="T55" fmla="*/ 65 h 84"/>
                  <a:gd name="T56" fmla="*/ 21 w 106"/>
                  <a:gd name="T57" fmla="*/ 63 h 84"/>
                  <a:gd name="T58" fmla="*/ 27 w 106"/>
                  <a:gd name="T59" fmla="*/ 67 h 84"/>
                  <a:gd name="T60" fmla="*/ 27 w 106"/>
                  <a:gd name="T61" fmla="*/ 69 h 84"/>
                  <a:gd name="T62" fmla="*/ 23 w 106"/>
                  <a:gd name="T63" fmla="*/ 69 h 84"/>
                  <a:gd name="T64" fmla="*/ 21 w 106"/>
                  <a:gd name="T65" fmla="*/ 71 h 84"/>
                  <a:gd name="T66" fmla="*/ 27 w 106"/>
                  <a:gd name="T67" fmla="*/ 75 h 84"/>
                  <a:gd name="T68" fmla="*/ 33 w 106"/>
                  <a:gd name="T69" fmla="*/ 76 h 84"/>
                  <a:gd name="T70" fmla="*/ 33 w 106"/>
                  <a:gd name="T71" fmla="*/ 80 h 84"/>
                  <a:gd name="T72" fmla="*/ 35 w 106"/>
                  <a:gd name="T73" fmla="*/ 84 h 84"/>
                  <a:gd name="T74" fmla="*/ 42 w 106"/>
                  <a:gd name="T75" fmla="*/ 82 h 84"/>
                  <a:gd name="T76" fmla="*/ 50 w 106"/>
                  <a:gd name="T77" fmla="*/ 84 h 84"/>
                  <a:gd name="T78" fmla="*/ 62 w 106"/>
                  <a:gd name="T79" fmla="*/ 82 h 84"/>
                  <a:gd name="T80" fmla="*/ 67 w 106"/>
                  <a:gd name="T81" fmla="*/ 76 h 84"/>
                  <a:gd name="T82" fmla="*/ 75 w 106"/>
                  <a:gd name="T83" fmla="*/ 78 h 84"/>
                  <a:gd name="T84" fmla="*/ 87 w 106"/>
                  <a:gd name="T85" fmla="*/ 76 h 84"/>
                  <a:gd name="T86" fmla="*/ 92 w 106"/>
                  <a:gd name="T87" fmla="*/ 78 h 84"/>
                  <a:gd name="T88" fmla="*/ 96 w 106"/>
                  <a:gd name="T89" fmla="*/ 78 h 84"/>
                  <a:gd name="T90" fmla="*/ 98 w 106"/>
                  <a:gd name="T91" fmla="*/ 75 h 84"/>
                  <a:gd name="T92" fmla="*/ 98 w 106"/>
                  <a:gd name="T93" fmla="*/ 73 h 84"/>
                  <a:gd name="T94" fmla="*/ 102 w 106"/>
                  <a:gd name="T95" fmla="*/ 63 h 84"/>
                  <a:gd name="T96" fmla="*/ 106 w 106"/>
                  <a:gd name="T97" fmla="*/ 57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
                  <a:gd name="T148" fmla="*/ 0 h 84"/>
                  <a:gd name="T149" fmla="*/ 106 w 10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 h="84">
                    <a:moveTo>
                      <a:pt x="106" y="55"/>
                    </a:moveTo>
                    <a:lnTo>
                      <a:pt x="104" y="55"/>
                    </a:lnTo>
                    <a:lnTo>
                      <a:pt x="100" y="55"/>
                    </a:lnTo>
                    <a:lnTo>
                      <a:pt x="98" y="57"/>
                    </a:lnTo>
                    <a:lnTo>
                      <a:pt x="96" y="55"/>
                    </a:lnTo>
                    <a:lnTo>
                      <a:pt x="94" y="55"/>
                    </a:lnTo>
                    <a:lnTo>
                      <a:pt x="92" y="53"/>
                    </a:lnTo>
                    <a:lnTo>
                      <a:pt x="90" y="53"/>
                    </a:lnTo>
                    <a:lnTo>
                      <a:pt x="88" y="50"/>
                    </a:lnTo>
                    <a:lnTo>
                      <a:pt x="88" y="46"/>
                    </a:lnTo>
                    <a:lnTo>
                      <a:pt x="88" y="44"/>
                    </a:lnTo>
                    <a:lnTo>
                      <a:pt x="88" y="38"/>
                    </a:lnTo>
                    <a:lnTo>
                      <a:pt x="90" y="36"/>
                    </a:lnTo>
                    <a:lnTo>
                      <a:pt x="88" y="32"/>
                    </a:lnTo>
                    <a:lnTo>
                      <a:pt x="88" y="30"/>
                    </a:lnTo>
                    <a:lnTo>
                      <a:pt x="88" y="25"/>
                    </a:lnTo>
                    <a:lnTo>
                      <a:pt x="87" y="21"/>
                    </a:lnTo>
                    <a:lnTo>
                      <a:pt x="83" y="17"/>
                    </a:lnTo>
                    <a:lnTo>
                      <a:pt x="81" y="13"/>
                    </a:lnTo>
                    <a:lnTo>
                      <a:pt x="79" y="7"/>
                    </a:lnTo>
                    <a:lnTo>
                      <a:pt x="73" y="2"/>
                    </a:lnTo>
                    <a:lnTo>
                      <a:pt x="69" y="0"/>
                    </a:lnTo>
                    <a:lnTo>
                      <a:pt x="67" y="0"/>
                    </a:lnTo>
                    <a:lnTo>
                      <a:pt x="65" y="4"/>
                    </a:lnTo>
                    <a:lnTo>
                      <a:pt x="64" y="5"/>
                    </a:lnTo>
                    <a:lnTo>
                      <a:pt x="60" y="5"/>
                    </a:lnTo>
                    <a:lnTo>
                      <a:pt x="56" y="7"/>
                    </a:lnTo>
                    <a:lnTo>
                      <a:pt x="54" y="11"/>
                    </a:lnTo>
                    <a:lnTo>
                      <a:pt x="50" y="11"/>
                    </a:lnTo>
                    <a:lnTo>
                      <a:pt x="48" y="9"/>
                    </a:lnTo>
                    <a:lnTo>
                      <a:pt x="44" y="7"/>
                    </a:lnTo>
                    <a:lnTo>
                      <a:pt x="41" y="7"/>
                    </a:lnTo>
                    <a:lnTo>
                      <a:pt x="35" y="7"/>
                    </a:lnTo>
                    <a:lnTo>
                      <a:pt x="31" y="4"/>
                    </a:lnTo>
                    <a:lnTo>
                      <a:pt x="29" y="2"/>
                    </a:lnTo>
                    <a:lnTo>
                      <a:pt x="27" y="2"/>
                    </a:lnTo>
                    <a:lnTo>
                      <a:pt x="27" y="5"/>
                    </a:lnTo>
                    <a:lnTo>
                      <a:pt x="25" y="13"/>
                    </a:lnTo>
                    <a:lnTo>
                      <a:pt x="23" y="17"/>
                    </a:lnTo>
                    <a:lnTo>
                      <a:pt x="17" y="21"/>
                    </a:lnTo>
                    <a:lnTo>
                      <a:pt x="16" y="30"/>
                    </a:lnTo>
                    <a:lnTo>
                      <a:pt x="12" y="42"/>
                    </a:lnTo>
                    <a:lnTo>
                      <a:pt x="6" y="48"/>
                    </a:lnTo>
                    <a:lnTo>
                      <a:pt x="4" y="50"/>
                    </a:lnTo>
                    <a:lnTo>
                      <a:pt x="2" y="50"/>
                    </a:lnTo>
                    <a:lnTo>
                      <a:pt x="0" y="50"/>
                    </a:lnTo>
                    <a:lnTo>
                      <a:pt x="4" y="53"/>
                    </a:lnTo>
                    <a:lnTo>
                      <a:pt x="6" y="59"/>
                    </a:lnTo>
                    <a:lnTo>
                      <a:pt x="6" y="61"/>
                    </a:lnTo>
                    <a:lnTo>
                      <a:pt x="8" y="63"/>
                    </a:lnTo>
                    <a:lnTo>
                      <a:pt x="10" y="63"/>
                    </a:lnTo>
                    <a:lnTo>
                      <a:pt x="12" y="67"/>
                    </a:lnTo>
                    <a:lnTo>
                      <a:pt x="14" y="67"/>
                    </a:lnTo>
                    <a:lnTo>
                      <a:pt x="16" y="67"/>
                    </a:lnTo>
                    <a:lnTo>
                      <a:pt x="16" y="65"/>
                    </a:lnTo>
                    <a:lnTo>
                      <a:pt x="17" y="65"/>
                    </a:lnTo>
                    <a:lnTo>
                      <a:pt x="21" y="63"/>
                    </a:lnTo>
                    <a:lnTo>
                      <a:pt x="25" y="67"/>
                    </a:lnTo>
                    <a:lnTo>
                      <a:pt x="27" y="67"/>
                    </a:lnTo>
                    <a:lnTo>
                      <a:pt x="27" y="69"/>
                    </a:lnTo>
                    <a:lnTo>
                      <a:pt x="25" y="69"/>
                    </a:lnTo>
                    <a:lnTo>
                      <a:pt x="23" y="69"/>
                    </a:lnTo>
                    <a:lnTo>
                      <a:pt x="21" y="71"/>
                    </a:lnTo>
                    <a:lnTo>
                      <a:pt x="23" y="73"/>
                    </a:lnTo>
                    <a:lnTo>
                      <a:pt x="27" y="75"/>
                    </a:lnTo>
                    <a:lnTo>
                      <a:pt x="29" y="76"/>
                    </a:lnTo>
                    <a:lnTo>
                      <a:pt x="33" y="76"/>
                    </a:lnTo>
                    <a:lnTo>
                      <a:pt x="35" y="78"/>
                    </a:lnTo>
                    <a:lnTo>
                      <a:pt x="33" y="80"/>
                    </a:lnTo>
                    <a:lnTo>
                      <a:pt x="33" y="82"/>
                    </a:lnTo>
                    <a:lnTo>
                      <a:pt x="35" y="84"/>
                    </a:lnTo>
                    <a:lnTo>
                      <a:pt x="39" y="84"/>
                    </a:lnTo>
                    <a:lnTo>
                      <a:pt x="42" y="82"/>
                    </a:lnTo>
                    <a:lnTo>
                      <a:pt x="46" y="82"/>
                    </a:lnTo>
                    <a:lnTo>
                      <a:pt x="50" y="84"/>
                    </a:lnTo>
                    <a:lnTo>
                      <a:pt x="56" y="82"/>
                    </a:lnTo>
                    <a:lnTo>
                      <a:pt x="62" y="82"/>
                    </a:lnTo>
                    <a:lnTo>
                      <a:pt x="64" y="80"/>
                    </a:lnTo>
                    <a:lnTo>
                      <a:pt x="67" y="76"/>
                    </a:lnTo>
                    <a:lnTo>
                      <a:pt x="71" y="75"/>
                    </a:lnTo>
                    <a:lnTo>
                      <a:pt x="75" y="78"/>
                    </a:lnTo>
                    <a:lnTo>
                      <a:pt x="81" y="78"/>
                    </a:lnTo>
                    <a:lnTo>
                      <a:pt x="87" y="76"/>
                    </a:lnTo>
                    <a:lnTo>
                      <a:pt x="88" y="76"/>
                    </a:lnTo>
                    <a:lnTo>
                      <a:pt x="92" y="78"/>
                    </a:lnTo>
                    <a:lnTo>
                      <a:pt x="94" y="80"/>
                    </a:lnTo>
                    <a:lnTo>
                      <a:pt x="96" y="78"/>
                    </a:lnTo>
                    <a:lnTo>
                      <a:pt x="98" y="76"/>
                    </a:lnTo>
                    <a:lnTo>
                      <a:pt x="98" y="75"/>
                    </a:lnTo>
                    <a:lnTo>
                      <a:pt x="96" y="73"/>
                    </a:lnTo>
                    <a:lnTo>
                      <a:pt x="98" y="73"/>
                    </a:lnTo>
                    <a:lnTo>
                      <a:pt x="102" y="73"/>
                    </a:lnTo>
                    <a:lnTo>
                      <a:pt x="102" y="63"/>
                    </a:lnTo>
                    <a:lnTo>
                      <a:pt x="102" y="57"/>
                    </a:lnTo>
                    <a:lnTo>
                      <a:pt x="106" y="57"/>
                    </a:lnTo>
                    <a:lnTo>
                      <a:pt x="106" y="55"/>
                    </a:lnTo>
                    <a:close/>
                  </a:path>
                </a:pathLst>
              </a:custGeom>
              <a:solidFill>
                <a:srgbClr val="C0C0C0"/>
              </a:solidFill>
              <a:ln w="4826">
                <a:solidFill>
                  <a:srgbClr val="B9B9B9"/>
                </a:solidFill>
                <a:round/>
                <a:headEnd/>
                <a:tailEnd/>
              </a:ln>
            </p:spPr>
            <p:txBody>
              <a:bodyPr/>
              <a:lstStyle/>
              <a:p>
                <a:endParaRPr lang="nb-NO"/>
              </a:p>
            </p:txBody>
          </p:sp>
          <p:sp>
            <p:nvSpPr>
              <p:cNvPr id="9418" name="Freeform 1131"/>
              <p:cNvSpPr>
                <a:spLocks/>
              </p:cNvSpPr>
              <p:nvPr/>
            </p:nvSpPr>
            <p:spPr bwMode="gray">
              <a:xfrm>
                <a:off x="3357" y="2397"/>
                <a:ext cx="11" cy="20"/>
              </a:xfrm>
              <a:custGeom>
                <a:avLst/>
                <a:gdLst>
                  <a:gd name="T0" fmla="*/ 0 w 11"/>
                  <a:gd name="T1" fmla="*/ 14 h 20"/>
                  <a:gd name="T2" fmla="*/ 6 w 11"/>
                  <a:gd name="T3" fmla="*/ 18 h 20"/>
                  <a:gd name="T4" fmla="*/ 9 w 11"/>
                  <a:gd name="T5" fmla="*/ 20 h 20"/>
                  <a:gd name="T6" fmla="*/ 11 w 11"/>
                  <a:gd name="T7" fmla="*/ 12 h 20"/>
                  <a:gd name="T8" fmla="*/ 11 w 11"/>
                  <a:gd name="T9" fmla="*/ 4 h 20"/>
                  <a:gd name="T10" fmla="*/ 9 w 11"/>
                  <a:gd name="T11" fmla="*/ 0 h 20"/>
                  <a:gd name="T12" fmla="*/ 8 w 11"/>
                  <a:gd name="T13" fmla="*/ 0 h 20"/>
                  <a:gd name="T14" fmla="*/ 4 w 11"/>
                  <a:gd name="T15" fmla="*/ 6 h 20"/>
                  <a:gd name="T16" fmla="*/ 2 w 11"/>
                  <a:gd name="T17" fmla="*/ 14 h 20"/>
                  <a:gd name="T18" fmla="*/ 0 w 11"/>
                  <a:gd name="T19" fmla="*/ 14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0"/>
                  <a:gd name="T32" fmla="*/ 11 w 1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0">
                    <a:moveTo>
                      <a:pt x="0" y="14"/>
                    </a:moveTo>
                    <a:lnTo>
                      <a:pt x="6" y="18"/>
                    </a:lnTo>
                    <a:lnTo>
                      <a:pt x="9" y="20"/>
                    </a:lnTo>
                    <a:lnTo>
                      <a:pt x="11" y="12"/>
                    </a:lnTo>
                    <a:lnTo>
                      <a:pt x="11" y="4"/>
                    </a:lnTo>
                    <a:lnTo>
                      <a:pt x="9" y="0"/>
                    </a:lnTo>
                    <a:lnTo>
                      <a:pt x="8" y="0"/>
                    </a:lnTo>
                    <a:lnTo>
                      <a:pt x="4" y="6"/>
                    </a:lnTo>
                    <a:lnTo>
                      <a:pt x="2" y="14"/>
                    </a:lnTo>
                    <a:lnTo>
                      <a:pt x="0" y="14"/>
                    </a:lnTo>
                    <a:close/>
                  </a:path>
                </a:pathLst>
              </a:custGeom>
              <a:solidFill>
                <a:srgbClr val="C0C0C0"/>
              </a:solidFill>
              <a:ln w="4826">
                <a:solidFill>
                  <a:srgbClr val="B9B9B9"/>
                </a:solidFill>
                <a:round/>
                <a:headEnd/>
                <a:tailEnd/>
              </a:ln>
            </p:spPr>
            <p:txBody>
              <a:bodyPr/>
              <a:lstStyle/>
              <a:p>
                <a:endParaRPr lang="nb-NO"/>
              </a:p>
            </p:txBody>
          </p:sp>
          <p:sp>
            <p:nvSpPr>
              <p:cNvPr id="9419" name="Freeform 1132"/>
              <p:cNvSpPr>
                <a:spLocks/>
              </p:cNvSpPr>
              <p:nvPr/>
            </p:nvSpPr>
            <p:spPr bwMode="gray">
              <a:xfrm>
                <a:off x="1893" y="2520"/>
                <a:ext cx="15" cy="8"/>
              </a:xfrm>
              <a:custGeom>
                <a:avLst/>
                <a:gdLst>
                  <a:gd name="T0" fmla="*/ 0 w 15"/>
                  <a:gd name="T1" fmla="*/ 0 h 8"/>
                  <a:gd name="T2" fmla="*/ 1 w 15"/>
                  <a:gd name="T3" fmla="*/ 8 h 8"/>
                  <a:gd name="T4" fmla="*/ 7 w 15"/>
                  <a:gd name="T5" fmla="*/ 8 h 8"/>
                  <a:gd name="T6" fmla="*/ 13 w 15"/>
                  <a:gd name="T7" fmla="*/ 8 h 8"/>
                  <a:gd name="T8" fmla="*/ 13 w 15"/>
                  <a:gd name="T9" fmla="*/ 6 h 8"/>
                  <a:gd name="T10" fmla="*/ 15 w 15"/>
                  <a:gd name="T11" fmla="*/ 4 h 8"/>
                  <a:gd name="T12" fmla="*/ 11 w 15"/>
                  <a:gd name="T13" fmla="*/ 2 h 8"/>
                  <a:gd name="T14" fmla="*/ 0 w 15"/>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0" y="0"/>
                    </a:moveTo>
                    <a:lnTo>
                      <a:pt x="1" y="8"/>
                    </a:lnTo>
                    <a:lnTo>
                      <a:pt x="7" y="8"/>
                    </a:lnTo>
                    <a:lnTo>
                      <a:pt x="13" y="8"/>
                    </a:lnTo>
                    <a:lnTo>
                      <a:pt x="13" y="6"/>
                    </a:lnTo>
                    <a:lnTo>
                      <a:pt x="15" y="4"/>
                    </a:lnTo>
                    <a:lnTo>
                      <a:pt x="11" y="2"/>
                    </a:lnTo>
                    <a:lnTo>
                      <a:pt x="0" y="0"/>
                    </a:lnTo>
                    <a:close/>
                  </a:path>
                </a:pathLst>
              </a:custGeom>
              <a:solidFill>
                <a:srgbClr val="C0C0C0"/>
              </a:solidFill>
              <a:ln w="4826">
                <a:solidFill>
                  <a:srgbClr val="B9B9B9"/>
                </a:solidFill>
                <a:round/>
                <a:headEnd/>
                <a:tailEnd/>
              </a:ln>
            </p:spPr>
            <p:txBody>
              <a:bodyPr/>
              <a:lstStyle/>
              <a:p>
                <a:endParaRPr lang="nb-NO"/>
              </a:p>
            </p:txBody>
          </p:sp>
          <p:sp>
            <p:nvSpPr>
              <p:cNvPr id="9420" name="Freeform 1133"/>
              <p:cNvSpPr>
                <a:spLocks/>
              </p:cNvSpPr>
              <p:nvPr/>
            </p:nvSpPr>
            <p:spPr bwMode="gray">
              <a:xfrm>
                <a:off x="2610" y="2129"/>
                <a:ext cx="35" cy="84"/>
              </a:xfrm>
              <a:custGeom>
                <a:avLst/>
                <a:gdLst>
                  <a:gd name="T0" fmla="*/ 29 w 35"/>
                  <a:gd name="T1" fmla="*/ 82 h 84"/>
                  <a:gd name="T2" fmla="*/ 29 w 35"/>
                  <a:gd name="T3" fmla="*/ 80 h 84"/>
                  <a:gd name="T4" fmla="*/ 29 w 35"/>
                  <a:gd name="T5" fmla="*/ 75 h 84"/>
                  <a:gd name="T6" fmla="*/ 29 w 35"/>
                  <a:gd name="T7" fmla="*/ 73 h 84"/>
                  <a:gd name="T8" fmla="*/ 25 w 35"/>
                  <a:gd name="T9" fmla="*/ 71 h 84"/>
                  <a:gd name="T10" fmla="*/ 25 w 35"/>
                  <a:gd name="T11" fmla="*/ 65 h 84"/>
                  <a:gd name="T12" fmla="*/ 27 w 35"/>
                  <a:gd name="T13" fmla="*/ 61 h 84"/>
                  <a:gd name="T14" fmla="*/ 29 w 35"/>
                  <a:gd name="T15" fmla="*/ 59 h 84"/>
                  <a:gd name="T16" fmla="*/ 27 w 35"/>
                  <a:gd name="T17" fmla="*/ 55 h 84"/>
                  <a:gd name="T18" fmla="*/ 25 w 35"/>
                  <a:gd name="T19" fmla="*/ 52 h 84"/>
                  <a:gd name="T20" fmla="*/ 25 w 35"/>
                  <a:gd name="T21" fmla="*/ 50 h 84"/>
                  <a:gd name="T22" fmla="*/ 27 w 35"/>
                  <a:gd name="T23" fmla="*/ 48 h 84"/>
                  <a:gd name="T24" fmla="*/ 27 w 35"/>
                  <a:gd name="T25" fmla="*/ 46 h 84"/>
                  <a:gd name="T26" fmla="*/ 29 w 35"/>
                  <a:gd name="T27" fmla="*/ 42 h 84"/>
                  <a:gd name="T28" fmla="*/ 27 w 35"/>
                  <a:gd name="T29" fmla="*/ 38 h 84"/>
                  <a:gd name="T30" fmla="*/ 27 w 35"/>
                  <a:gd name="T31" fmla="*/ 34 h 84"/>
                  <a:gd name="T32" fmla="*/ 31 w 35"/>
                  <a:gd name="T33" fmla="*/ 31 h 84"/>
                  <a:gd name="T34" fmla="*/ 33 w 35"/>
                  <a:gd name="T35" fmla="*/ 29 h 84"/>
                  <a:gd name="T36" fmla="*/ 31 w 35"/>
                  <a:gd name="T37" fmla="*/ 25 h 84"/>
                  <a:gd name="T38" fmla="*/ 31 w 35"/>
                  <a:gd name="T39" fmla="*/ 21 h 84"/>
                  <a:gd name="T40" fmla="*/ 27 w 35"/>
                  <a:gd name="T41" fmla="*/ 17 h 84"/>
                  <a:gd name="T42" fmla="*/ 27 w 35"/>
                  <a:gd name="T43" fmla="*/ 13 h 84"/>
                  <a:gd name="T44" fmla="*/ 33 w 35"/>
                  <a:gd name="T45" fmla="*/ 9 h 84"/>
                  <a:gd name="T46" fmla="*/ 35 w 35"/>
                  <a:gd name="T47" fmla="*/ 6 h 84"/>
                  <a:gd name="T48" fmla="*/ 35 w 35"/>
                  <a:gd name="T49" fmla="*/ 4 h 84"/>
                  <a:gd name="T50" fmla="*/ 33 w 35"/>
                  <a:gd name="T51" fmla="*/ 4 h 84"/>
                  <a:gd name="T52" fmla="*/ 31 w 35"/>
                  <a:gd name="T53" fmla="*/ 4 h 84"/>
                  <a:gd name="T54" fmla="*/ 31 w 35"/>
                  <a:gd name="T55" fmla="*/ 2 h 84"/>
                  <a:gd name="T56" fmla="*/ 27 w 35"/>
                  <a:gd name="T57" fmla="*/ 2 h 84"/>
                  <a:gd name="T58" fmla="*/ 23 w 35"/>
                  <a:gd name="T59" fmla="*/ 2 h 84"/>
                  <a:gd name="T60" fmla="*/ 18 w 35"/>
                  <a:gd name="T61" fmla="*/ 2 h 84"/>
                  <a:gd name="T62" fmla="*/ 16 w 35"/>
                  <a:gd name="T63" fmla="*/ 2 h 84"/>
                  <a:gd name="T64" fmla="*/ 16 w 35"/>
                  <a:gd name="T65" fmla="*/ 2 h 84"/>
                  <a:gd name="T66" fmla="*/ 16 w 35"/>
                  <a:gd name="T67" fmla="*/ 2 h 84"/>
                  <a:gd name="T68" fmla="*/ 16 w 35"/>
                  <a:gd name="T69" fmla="*/ 0 h 84"/>
                  <a:gd name="T70" fmla="*/ 10 w 35"/>
                  <a:gd name="T71" fmla="*/ 0 h 84"/>
                  <a:gd name="T72" fmla="*/ 6 w 35"/>
                  <a:gd name="T73" fmla="*/ 2 h 84"/>
                  <a:gd name="T74" fmla="*/ 8 w 35"/>
                  <a:gd name="T75" fmla="*/ 13 h 84"/>
                  <a:gd name="T76" fmla="*/ 10 w 35"/>
                  <a:gd name="T77" fmla="*/ 27 h 84"/>
                  <a:gd name="T78" fmla="*/ 6 w 35"/>
                  <a:gd name="T79" fmla="*/ 29 h 84"/>
                  <a:gd name="T80" fmla="*/ 4 w 35"/>
                  <a:gd name="T81" fmla="*/ 36 h 84"/>
                  <a:gd name="T82" fmla="*/ 2 w 35"/>
                  <a:gd name="T83" fmla="*/ 44 h 84"/>
                  <a:gd name="T84" fmla="*/ 0 w 35"/>
                  <a:gd name="T85" fmla="*/ 44 h 84"/>
                  <a:gd name="T86" fmla="*/ 0 w 35"/>
                  <a:gd name="T87" fmla="*/ 44 h 84"/>
                  <a:gd name="T88" fmla="*/ 0 w 35"/>
                  <a:gd name="T89" fmla="*/ 50 h 84"/>
                  <a:gd name="T90" fmla="*/ 0 w 35"/>
                  <a:gd name="T91" fmla="*/ 55 h 84"/>
                  <a:gd name="T92" fmla="*/ 2 w 35"/>
                  <a:gd name="T93" fmla="*/ 54 h 84"/>
                  <a:gd name="T94" fmla="*/ 4 w 35"/>
                  <a:gd name="T95" fmla="*/ 54 h 84"/>
                  <a:gd name="T96" fmla="*/ 2 w 35"/>
                  <a:gd name="T97" fmla="*/ 57 h 84"/>
                  <a:gd name="T98" fmla="*/ 2 w 35"/>
                  <a:gd name="T99" fmla="*/ 61 h 84"/>
                  <a:gd name="T100" fmla="*/ 6 w 35"/>
                  <a:gd name="T101" fmla="*/ 65 h 84"/>
                  <a:gd name="T102" fmla="*/ 6 w 35"/>
                  <a:gd name="T103" fmla="*/ 75 h 84"/>
                  <a:gd name="T104" fmla="*/ 4 w 35"/>
                  <a:gd name="T105" fmla="*/ 84 h 84"/>
                  <a:gd name="T106" fmla="*/ 16 w 35"/>
                  <a:gd name="T107" fmla="*/ 84 h 84"/>
                  <a:gd name="T108" fmla="*/ 29 w 35"/>
                  <a:gd name="T109" fmla="*/ 82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84"/>
                  <a:gd name="T167" fmla="*/ 35 w 35"/>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84">
                    <a:moveTo>
                      <a:pt x="29" y="82"/>
                    </a:moveTo>
                    <a:lnTo>
                      <a:pt x="29" y="80"/>
                    </a:lnTo>
                    <a:lnTo>
                      <a:pt x="29" y="75"/>
                    </a:lnTo>
                    <a:lnTo>
                      <a:pt x="29" y="73"/>
                    </a:lnTo>
                    <a:lnTo>
                      <a:pt x="25" y="71"/>
                    </a:lnTo>
                    <a:lnTo>
                      <a:pt x="25" y="65"/>
                    </a:lnTo>
                    <a:lnTo>
                      <a:pt x="27" y="61"/>
                    </a:lnTo>
                    <a:lnTo>
                      <a:pt x="29" y="59"/>
                    </a:lnTo>
                    <a:lnTo>
                      <a:pt x="27" y="55"/>
                    </a:lnTo>
                    <a:lnTo>
                      <a:pt x="25" y="52"/>
                    </a:lnTo>
                    <a:lnTo>
                      <a:pt x="25" y="50"/>
                    </a:lnTo>
                    <a:lnTo>
                      <a:pt x="27" y="48"/>
                    </a:lnTo>
                    <a:lnTo>
                      <a:pt x="27" y="46"/>
                    </a:lnTo>
                    <a:lnTo>
                      <a:pt x="29" y="42"/>
                    </a:lnTo>
                    <a:lnTo>
                      <a:pt x="27" y="38"/>
                    </a:lnTo>
                    <a:lnTo>
                      <a:pt x="27" y="34"/>
                    </a:lnTo>
                    <a:lnTo>
                      <a:pt x="31" y="31"/>
                    </a:lnTo>
                    <a:lnTo>
                      <a:pt x="33" y="29"/>
                    </a:lnTo>
                    <a:lnTo>
                      <a:pt x="31" y="25"/>
                    </a:lnTo>
                    <a:lnTo>
                      <a:pt x="31" y="21"/>
                    </a:lnTo>
                    <a:lnTo>
                      <a:pt x="27" y="17"/>
                    </a:lnTo>
                    <a:lnTo>
                      <a:pt x="27" y="13"/>
                    </a:lnTo>
                    <a:lnTo>
                      <a:pt x="33" y="9"/>
                    </a:lnTo>
                    <a:lnTo>
                      <a:pt x="35" y="6"/>
                    </a:lnTo>
                    <a:lnTo>
                      <a:pt x="35" y="4"/>
                    </a:lnTo>
                    <a:lnTo>
                      <a:pt x="33" y="4"/>
                    </a:lnTo>
                    <a:lnTo>
                      <a:pt x="31" y="4"/>
                    </a:lnTo>
                    <a:lnTo>
                      <a:pt x="31" y="2"/>
                    </a:lnTo>
                    <a:lnTo>
                      <a:pt x="27" y="2"/>
                    </a:lnTo>
                    <a:lnTo>
                      <a:pt x="23" y="2"/>
                    </a:lnTo>
                    <a:lnTo>
                      <a:pt x="18" y="2"/>
                    </a:lnTo>
                    <a:lnTo>
                      <a:pt x="16" y="2"/>
                    </a:lnTo>
                    <a:lnTo>
                      <a:pt x="16" y="0"/>
                    </a:lnTo>
                    <a:lnTo>
                      <a:pt x="10" y="0"/>
                    </a:lnTo>
                    <a:lnTo>
                      <a:pt x="6" y="2"/>
                    </a:lnTo>
                    <a:lnTo>
                      <a:pt x="8" y="13"/>
                    </a:lnTo>
                    <a:lnTo>
                      <a:pt x="10" y="27"/>
                    </a:lnTo>
                    <a:lnTo>
                      <a:pt x="6" y="29"/>
                    </a:lnTo>
                    <a:lnTo>
                      <a:pt x="4" y="36"/>
                    </a:lnTo>
                    <a:lnTo>
                      <a:pt x="2" y="44"/>
                    </a:lnTo>
                    <a:lnTo>
                      <a:pt x="0" y="44"/>
                    </a:lnTo>
                    <a:lnTo>
                      <a:pt x="0" y="50"/>
                    </a:lnTo>
                    <a:lnTo>
                      <a:pt x="0" y="55"/>
                    </a:lnTo>
                    <a:lnTo>
                      <a:pt x="2" y="54"/>
                    </a:lnTo>
                    <a:lnTo>
                      <a:pt x="4" y="54"/>
                    </a:lnTo>
                    <a:lnTo>
                      <a:pt x="2" y="57"/>
                    </a:lnTo>
                    <a:lnTo>
                      <a:pt x="2" y="61"/>
                    </a:lnTo>
                    <a:lnTo>
                      <a:pt x="6" y="65"/>
                    </a:lnTo>
                    <a:lnTo>
                      <a:pt x="6" y="75"/>
                    </a:lnTo>
                    <a:lnTo>
                      <a:pt x="4" y="84"/>
                    </a:lnTo>
                    <a:lnTo>
                      <a:pt x="16" y="84"/>
                    </a:lnTo>
                    <a:lnTo>
                      <a:pt x="29" y="82"/>
                    </a:lnTo>
                    <a:close/>
                  </a:path>
                </a:pathLst>
              </a:custGeom>
              <a:solidFill>
                <a:srgbClr val="C0C0C0"/>
              </a:solidFill>
              <a:ln w="4826">
                <a:solidFill>
                  <a:srgbClr val="B9B9B9"/>
                </a:solidFill>
                <a:round/>
                <a:headEnd/>
                <a:tailEnd/>
              </a:ln>
            </p:spPr>
            <p:txBody>
              <a:bodyPr/>
              <a:lstStyle/>
              <a:p>
                <a:endParaRPr lang="nb-NO"/>
              </a:p>
            </p:txBody>
          </p:sp>
          <p:sp>
            <p:nvSpPr>
              <p:cNvPr id="9421" name="Freeform 1134"/>
              <p:cNvSpPr>
                <a:spLocks/>
              </p:cNvSpPr>
              <p:nvPr/>
            </p:nvSpPr>
            <p:spPr bwMode="gray">
              <a:xfrm>
                <a:off x="2904" y="1897"/>
                <a:ext cx="134" cy="111"/>
              </a:xfrm>
              <a:custGeom>
                <a:avLst/>
                <a:gdLst>
                  <a:gd name="T0" fmla="*/ 65 w 134"/>
                  <a:gd name="T1" fmla="*/ 3 h 111"/>
                  <a:gd name="T2" fmla="*/ 59 w 134"/>
                  <a:gd name="T3" fmla="*/ 7 h 111"/>
                  <a:gd name="T4" fmla="*/ 54 w 134"/>
                  <a:gd name="T5" fmla="*/ 9 h 111"/>
                  <a:gd name="T6" fmla="*/ 52 w 134"/>
                  <a:gd name="T7" fmla="*/ 3 h 111"/>
                  <a:gd name="T8" fmla="*/ 54 w 134"/>
                  <a:gd name="T9" fmla="*/ 2 h 111"/>
                  <a:gd name="T10" fmla="*/ 48 w 134"/>
                  <a:gd name="T11" fmla="*/ 0 h 111"/>
                  <a:gd name="T12" fmla="*/ 8 w 134"/>
                  <a:gd name="T13" fmla="*/ 15 h 111"/>
                  <a:gd name="T14" fmla="*/ 2 w 134"/>
                  <a:gd name="T15" fmla="*/ 15 h 111"/>
                  <a:gd name="T16" fmla="*/ 0 w 134"/>
                  <a:gd name="T17" fmla="*/ 26 h 111"/>
                  <a:gd name="T18" fmla="*/ 2 w 134"/>
                  <a:gd name="T19" fmla="*/ 34 h 111"/>
                  <a:gd name="T20" fmla="*/ 2 w 134"/>
                  <a:gd name="T21" fmla="*/ 44 h 111"/>
                  <a:gd name="T22" fmla="*/ 4 w 134"/>
                  <a:gd name="T23" fmla="*/ 51 h 111"/>
                  <a:gd name="T24" fmla="*/ 6 w 134"/>
                  <a:gd name="T25" fmla="*/ 67 h 111"/>
                  <a:gd name="T26" fmla="*/ 11 w 134"/>
                  <a:gd name="T27" fmla="*/ 71 h 111"/>
                  <a:gd name="T28" fmla="*/ 19 w 134"/>
                  <a:gd name="T29" fmla="*/ 73 h 111"/>
                  <a:gd name="T30" fmla="*/ 25 w 134"/>
                  <a:gd name="T31" fmla="*/ 74 h 111"/>
                  <a:gd name="T32" fmla="*/ 34 w 134"/>
                  <a:gd name="T33" fmla="*/ 80 h 111"/>
                  <a:gd name="T34" fmla="*/ 42 w 134"/>
                  <a:gd name="T35" fmla="*/ 82 h 111"/>
                  <a:gd name="T36" fmla="*/ 48 w 134"/>
                  <a:gd name="T37" fmla="*/ 90 h 111"/>
                  <a:gd name="T38" fmla="*/ 50 w 134"/>
                  <a:gd name="T39" fmla="*/ 94 h 111"/>
                  <a:gd name="T40" fmla="*/ 59 w 134"/>
                  <a:gd name="T41" fmla="*/ 94 h 111"/>
                  <a:gd name="T42" fmla="*/ 65 w 134"/>
                  <a:gd name="T43" fmla="*/ 96 h 111"/>
                  <a:gd name="T44" fmla="*/ 73 w 134"/>
                  <a:gd name="T45" fmla="*/ 99 h 111"/>
                  <a:gd name="T46" fmla="*/ 77 w 134"/>
                  <a:gd name="T47" fmla="*/ 99 h 111"/>
                  <a:gd name="T48" fmla="*/ 81 w 134"/>
                  <a:gd name="T49" fmla="*/ 96 h 111"/>
                  <a:gd name="T50" fmla="*/ 92 w 134"/>
                  <a:gd name="T51" fmla="*/ 90 h 111"/>
                  <a:gd name="T52" fmla="*/ 102 w 134"/>
                  <a:gd name="T53" fmla="*/ 92 h 111"/>
                  <a:gd name="T54" fmla="*/ 109 w 134"/>
                  <a:gd name="T55" fmla="*/ 96 h 111"/>
                  <a:gd name="T56" fmla="*/ 115 w 134"/>
                  <a:gd name="T57" fmla="*/ 101 h 111"/>
                  <a:gd name="T58" fmla="*/ 119 w 134"/>
                  <a:gd name="T59" fmla="*/ 109 h 111"/>
                  <a:gd name="T60" fmla="*/ 125 w 134"/>
                  <a:gd name="T61" fmla="*/ 109 h 111"/>
                  <a:gd name="T62" fmla="*/ 127 w 134"/>
                  <a:gd name="T63" fmla="*/ 101 h 111"/>
                  <a:gd name="T64" fmla="*/ 129 w 134"/>
                  <a:gd name="T65" fmla="*/ 92 h 111"/>
                  <a:gd name="T66" fmla="*/ 132 w 134"/>
                  <a:gd name="T67" fmla="*/ 84 h 111"/>
                  <a:gd name="T68" fmla="*/ 130 w 134"/>
                  <a:gd name="T69" fmla="*/ 78 h 111"/>
                  <a:gd name="T70" fmla="*/ 130 w 134"/>
                  <a:gd name="T71" fmla="*/ 67 h 111"/>
                  <a:gd name="T72" fmla="*/ 132 w 134"/>
                  <a:gd name="T73" fmla="*/ 59 h 111"/>
                  <a:gd name="T74" fmla="*/ 130 w 134"/>
                  <a:gd name="T75" fmla="*/ 53 h 111"/>
                  <a:gd name="T76" fmla="*/ 130 w 134"/>
                  <a:gd name="T77" fmla="*/ 46 h 111"/>
                  <a:gd name="T78" fmla="*/ 132 w 134"/>
                  <a:gd name="T79" fmla="*/ 34 h 111"/>
                  <a:gd name="T80" fmla="*/ 130 w 134"/>
                  <a:gd name="T81" fmla="*/ 23 h 111"/>
                  <a:gd name="T82" fmla="*/ 130 w 134"/>
                  <a:gd name="T83" fmla="*/ 17 h 111"/>
                  <a:gd name="T84" fmla="*/ 119 w 134"/>
                  <a:gd name="T85" fmla="*/ 13 h 111"/>
                  <a:gd name="T86" fmla="*/ 105 w 134"/>
                  <a:gd name="T87" fmla="*/ 15 h 111"/>
                  <a:gd name="T88" fmla="*/ 100 w 134"/>
                  <a:gd name="T89" fmla="*/ 15 h 111"/>
                  <a:gd name="T90" fmla="*/ 82 w 134"/>
                  <a:gd name="T91" fmla="*/ 11 h 111"/>
                  <a:gd name="T92" fmla="*/ 69 w 134"/>
                  <a:gd name="T93" fmla="*/ 5 h 111"/>
                  <a:gd name="T94" fmla="*/ 69 w 134"/>
                  <a:gd name="T95" fmla="*/ 5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111"/>
                  <a:gd name="T146" fmla="*/ 134 w 134"/>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111">
                    <a:moveTo>
                      <a:pt x="69" y="5"/>
                    </a:moveTo>
                    <a:lnTo>
                      <a:pt x="65" y="3"/>
                    </a:lnTo>
                    <a:lnTo>
                      <a:pt x="63" y="3"/>
                    </a:lnTo>
                    <a:lnTo>
                      <a:pt x="59" y="7"/>
                    </a:lnTo>
                    <a:lnTo>
                      <a:pt x="56" y="7"/>
                    </a:lnTo>
                    <a:lnTo>
                      <a:pt x="54" y="9"/>
                    </a:lnTo>
                    <a:lnTo>
                      <a:pt x="52" y="7"/>
                    </a:lnTo>
                    <a:lnTo>
                      <a:pt x="52" y="3"/>
                    </a:lnTo>
                    <a:lnTo>
                      <a:pt x="54" y="3"/>
                    </a:lnTo>
                    <a:lnTo>
                      <a:pt x="54" y="2"/>
                    </a:lnTo>
                    <a:lnTo>
                      <a:pt x="52" y="0"/>
                    </a:lnTo>
                    <a:lnTo>
                      <a:pt x="48" y="0"/>
                    </a:lnTo>
                    <a:lnTo>
                      <a:pt x="29" y="7"/>
                    </a:lnTo>
                    <a:lnTo>
                      <a:pt x="8" y="15"/>
                    </a:lnTo>
                    <a:lnTo>
                      <a:pt x="4" y="15"/>
                    </a:lnTo>
                    <a:lnTo>
                      <a:pt x="2" y="15"/>
                    </a:lnTo>
                    <a:lnTo>
                      <a:pt x="0" y="21"/>
                    </a:lnTo>
                    <a:lnTo>
                      <a:pt x="0" y="26"/>
                    </a:lnTo>
                    <a:lnTo>
                      <a:pt x="0" y="32"/>
                    </a:lnTo>
                    <a:lnTo>
                      <a:pt x="2" y="34"/>
                    </a:lnTo>
                    <a:lnTo>
                      <a:pt x="2" y="38"/>
                    </a:lnTo>
                    <a:lnTo>
                      <a:pt x="2" y="44"/>
                    </a:lnTo>
                    <a:lnTo>
                      <a:pt x="4" y="48"/>
                    </a:lnTo>
                    <a:lnTo>
                      <a:pt x="4" y="51"/>
                    </a:lnTo>
                    <a:lnTo>
                      <a:pt x="4" y="61"/>
                    </a:lnTo>
                    <a:lnTo>
                      <a:pt x="6" y="67"/>
                    </a:lnTo>
                    <a:lnTo>
                      <a:pt x="10" y="69"/>
                    </a:lnTo>
                    <a:lnTo>
                      <a:pt x="11" y="71"/>
                    </a:lnTo>
                    <a:lnTo>
                      <a:pt x="15" y="71"/>
                    </a:lnTo>
                    <a:lnTo>
                      <a:pt x="19" y="73"/>
                    </a:lnTo>
                    <a:lnTo>
                      <a:pt x="21" y="74"/>
                    </a:lnTo>
                    <a:lnTo>
                      <a:pt x="25" y="74"/>
                    </a:lnTo>
                    <a:lnTo>
                      <a:pt x="31" y="78"/>
                    </a:lnTo>
                    <a:lnTo>
                      <a:pt x="34" y="80"/>
                    </a:lnTo>
                    <a:lnTo>
                      <a:pt x="38" y="80"/>
                    </a:lnTo>
                    <a:lnTo>
                      <a:pt x="42" y="82"/>
                    </a:lnTo>
                    <a:lnTo>
                      <a:pt x="46" y="86"/>
                    </a:lnTo>
                    <a:lnTo>
                      <a:pt x="48" y="90"/>
                    </a:lnTo>
                    <a:lnTo>
                      <a:pt x="50" y="94"/>
                    </a:lnTo>
                    <a:lnTo>
                      <a:pt x="56" y="94"/>
                    </a:lnTo>
                    <a:lnTo>
                      <a:pt x="59" y="94"/>
                    </a:lnTo>
                    <a:lnTo>
                      <a:pt x="61" y="94"/>
                    </a:lnTo>
                    <a:lnTo>
                      <a:pt x="65" y="96"/>
                    </a:lnTo>
                    <a:lnTo>
                      <a:pt x="69" y="97"/>
                    </a:lnTo>
                    <a:lnTo>
                      <a:pt x="73" y="99"/>
                    </a:lnTo>
                    <a:lnTo>
                      <a:pt x="75" y="99"/>
                    </a:lnTo>
                    <a:lnTo>
                      <a:pt x="77" y="99"/>
                    </a:lnTo>
                    <a:lnTo>
                      <a:pt x="79" y="97"/>
                    </a:lnTo>
                    <a:lnTo>
                      <a:pt x="81" y="96"/>
                    </a:lnTo>
                    <a:lnTo>
                      <a:pt x="86" y="94"/>
                    </a:lnTo>
                    <a:lnTo>
                      <a:pt x="92" y="90"/>
                    </a:lnTo>
                    <a:lnTo>
                      <a:pt x="98" y="90"/>
                    </a:lnTo>
                    <a:lnTo>
                      <a:pt x="102" y="92"/>
                    </a:lnTo>
                    <a:lnTo>
                      <a:pt x="105" y="94"/>
                    </a:lnTo>
                    <a:lnTo>
                      <a:pt x="109" y="96"/>
                    </a:lnTo>
                    <a:lnTo>
                      <a:pt x="113" y="99"/>
                    </a:lnTo>
                    <a:lnTo>
                      <a:pt x="115" y="101"/>
                    </a:lnTo>
                    <a:lnTo>
                      <a:pt x="115" y="105"/>
                    </a:lnTo>
                    <a:lnTo>
                      <a:pt x="119" y="109"/>
                    </a:lnTo>
                    <a:lnTo>
                      <a:pt x="121" y="111"/>
                    </a:lnTo>
                    <a:lnTo>
                      <a:pt x="125" y="109"/>
                    </a:lnTo>
                    <a:lnTo>
                      <a:pt x="129" y="105"/>
                    </a:lnTo>
                    <a:lnTo>
                      <a:pt x="127" y="101"/>
                    </a:lnTo>
                    <a:lnTo>
                      <a:pt x="127" y="96"/>
                    </a:lnTo>
                    <a:lnTo>
                      <a:pt x="129" y="92"/>
                    </a:lnTo>
                    <a:lnTo>
                      <a:pt x="130" y="90"/>
                    </a:lnTo>
                    <a:lnTo>
                      <a:pt x="132" y="84"/>
                    </a:lnTo>
                    <a:lnTo>
                      <a:pt x="134" y="80"/>
                    </a:lnTo>
                    <a:lnTo>
                      <a:pt x="130" y="78"/>
                    </a:lnTo>
                    <a:lnTo>
                      <a:pt x="129" y="71"/>
                    </a:lnTo>
                    <a:lnTo>
                      <a:pt x="130" y="67"/>
                    </a:lnTo>
                    <a:lnTo>
                      <a:pt x="130" y="63"/>
                    </a:lnTo>
                    <a:lnTo>
                      <a:pt x="132" y="59"/>
                    </a:lnTo>
                    <a:lnTo>
                      <a:pt x="132" y="57"/>
                    </a:lnTo>
                    <a:lnTo>
                      <a:pt x="130" y="53"/>
                    </a:lnTo>
                    <a:lnTo>
                      <a:pt x="130" y="50"/>
                    </a:lnTo>
                    <a:lnTo>
                      <a:pt x="130" y="46"/>
                    </a:lnTo>
                    <a:lnTo>
                      <a:pt x="130" y="40"/>
                    </a:lnTo>
                    <a:lnTo>
                      <a:pt x="132" y="34"/>
                    </a:lnTo>
                    <a:lnTo>
                      <a:pt x="134" y="28"/>
                    </a:lnTo>
                    <a:lnTo>
                      <a:pt x="130" y="23"/>
                    </a:lnTo>
                    <a:lnTo>
                      <a:pt x="130" y="19"/>
                    </a:lnTo>
                    <a:lnTo>
                      <a:pt x="130" y="17"/>
                    </a:lnTo>
                    <a:lnTo>
                      <a:pt x="129" y="15"/>
                    </a:lnTo>
                    <a:lnTo>
                      <a:pt x="119" y="13"/>
                    </a:lnTo>
                    <a:lnTo>
                      <a:pt x="111" y="13"/>
                    </a:lnTo>
                    <a:lnTo>
                      <a:pt x="105" y="15"/>
                    </a:lnTo>
                    <a:lnTo>
                      <a:pt x="104" y="15"/>
                    </a:lnTo>
                    <a:lnTo>
                      <a:pt x="100" y="15"/>
                    </a:lnTo>
                    <a:lnTo>
                      <a:pt x="92" y="13"/>
                    </a:lnTo>
                    <a:lnTo>
                      <a:pt x="82" y="11"/>
                    </a:lnTo>
                    <a:lnTo>
                      <a:pt x="73" y="9"/>
                    </a:lnTo>
                    <a:lnTo>
                      <a:pt x="69" y="5"/>
                    </a:lnTo>
                    <a:close/>
                  </a:path>
                </a:pathLst>
              </a:custGeom>
              <a:solidFill>
                <a:srgbClr val="C0C0C0"/>
              </a:solidFill>
              <a:ln w="4826">
                <a:solidFill>
                  <a:srgbClr val="B9B9B9"/>
                </a:solidFill>
                <a:round/>
                <a:headEnd/>
                <a:tailEnd/>
              </a:ln>
            </p:spPr>
            <p:txBody>
              <a:bodyPr/>
              <a:lstStyle/>
              <a:p>
                <a:endParaRPr lang="nb-NO"/>
              </a:p>
            </p:txBody>
          </p:sp>
          <p:sp>
            <p:nvSpPr>
              <p:cNvPr id="9422" name="Freeform 1135"/>
              <p:cNvSpPr>
                <a:spLocks noEditPoints="1"/>
              </p:cNvSpPr>
              <p:nvPr/>
            </p:nvSpPr>
            <p:spPr bwMode="gray">
              <a:xfrm>
                <a:off x="4184" y="2520"/>
                <a:ext cx="117" cy="206"/>
              </a:xfrm>
              <a:custGeom>
                <a:avLst/>
                <a:gdLst>
                  <a:gd name="T0" fmla="*/ 100 w 117"/>
                  <a:gd name="T1" fmla="*/ 156 h 206"/>
                  <a:gd name="T2" fmla="*/ 90 w 117"/>
                  <a:gd name="T3" fmla="*/ 161 h 206"/>
                  <a:gd name="T4" fmla="*/ 81 w 117"/>
                  <a:gd name="T5" fmla="*/ 163 h 206"/>
                  <a:gd name="T6" fmla="*/ 71 w 117"/>
                  <a:gd name="T7" fmla="*/ 161 h 206"/>
                  <a:gd name="T8" fmla="*/ 61 w 117"/>
                  <a:gd name="T9" fmla="*/ 177 h 206"/>
                  <a:gd name="T10" fmla="*/ 61 w 117"/>
                  <a:gd name="T11" fmla="*/ 183 h 206"/>
                  <a:gd name="T12" fmla="*/ 69 w 117"/>
                  <a:gd name="T13" fmla="*/ 177 h 206"/>
                  <a:gd name="T14" fmla="*/ 84 w 117"/>
                  <a:gd name="T15" fmla="*/ 183 h 206"/>
                  <a:gd name="T16" fmla="*/ 92 w 117"/>
                  <a:gd name="T17" fmla="*/ 198 h 206"/>
                  <a:gd name="T18" fmla="*/ 102 w 117"/>
                  <a:gd name="T19" fmla="*/ 204 h 206"/>
                  <a:gd name="T20" fmla="*/ 106 w 117"/>
                  <a:gd name="T21" fmla="*/ 190 h 206"/>
                  <a:gd name="T22" fmla="*/ 109 w 117"/>
                  <a:gd name="T23" fmla="*/ 181 h 206"/>
                  <a:gd name="T24" fmla="*/ 117 w 117"/>
                  <a:gd name="T25" fmla="*/ 163 h 206"/>
                  <a:gd name="T26" fmla="*/ 111 w 117"/>
                  <a:gd name="T27" fmla="*/ 146 h 206"/>
                  <a:gd name="T28" fmla="*/ 90 w 117"/>
                  <a:gd name="T29" fmla="*/ 135 h 206"/>
                  <a:gd name="T30" fmla="*/ 90 w 117"/>
                  <a:gd name="T31" fmla="*/ 140 h 206"/>
                  <a:gd name="T32" fmla="*/ 92 w 117"/>
                  <a:gd name="T33" fmla="*/ 135 h 206"/>
                  <a:gd name="T34" fmla="*/ 77 w 117"/>
                  <a:gd name="T35" fmla="*/ 138 h 206"/>
                  <a:gd name="T36" fmla="*/ 71 w 117"/>
                  <a:gd name="T37" fmla="*/ 129 h 206"/>
                  <a:gd name="T38" fmla="*/ 63 w 117"/>
                  <a:gd name="T39" fmla="*/ 138 h 206"/>
                  <a:gd name="T40" fmla="*/ 73 w 117"/>
                  <a:gd name="T41" fmla="*/ 146 h 206"/>
                  <a:gd name="T42" fmla="*/ 77 w 117"/>
                  <a:gd name="T43" fmla="*/ 140 h 206"/>
                  <a:gd name="T44" fmla="*/ 88 w 117"/>
                  <a:gd name="T45" fmla="*/ 129 h 206"/>
                  <a:gd name="T46" fmla="*/ 81 w 117"/>
                  <a:gd name="T47" fmla="*/ 131 h 206"/>
                  <a:gd name="T48" fmla="*/ 77 w 117"/>
                  <a:gd name="T49" fmla="*/ 123 h 206"/>
                  <a:gd name="T50" fmla="*/ 98 w 117"/>
                  <a:gd name="T51" fmla="*/ 119 h 206"/>
                  <a:gd name="T52" fmla="*/ 106 w 117"/>
                  <a:gd name="T53" fmla="*/ 135 h 206"/>
                  <a:gd name="T54" fmla="*/ 104 w 117"/>
                  <a:gd name="T55" fmla="*/ 117 h 206"/>
                  <a:gd name="T56" fmla="*/ 29 w 117"/>
                  <a:gd name="T57" fmla="*/ 119 h 206"/>
                  <a:gd name="T58" fmla="*/ 13 w 117"/>
                  <a:gd name="T59" fmla="*/ 148 h 206"/>
                  <a:gd name="T60" fmla="*/ 0 w 117"/>
                  <a:gd name="T61" fmla="*/ 160 h 206"/>
                  <a:gd name="T62" fmla="*/ 17 w 117"/>
                  <a:gd name="T63" fmla="*/ 152 h 206"/>
                  <a:gd name="T64" fmla="*/ 33 w 117"/>
                  <a:gd name="T65" fmla="*/ 129 h 206"/>
                  <a:gd name="T66" fmla="*/ 59 w 117"/>
                  <a:gd name="T67" fmla="*/ 123 h 206"/>
                  <a:gd name="T68" fmla="*/ 71 w 117"/>
                  <a:gd name="T69" fmla="*/ 121 h 206"/>
                  <a:gd name="T70" fmla="*/ 77 w 117"/>
                  <a:gd name="T71" fmla="*/ 102 h 206"/>
                  <a:gd name="T72" fmla="*/ 84 w 117"/>
                  <a:gd name="T73" fmla="*/ 110 h 206"/>
                  <a:gd name="T74" fmla="*/ 77 w 117"/>
                  <a:gd name="T75" fmla="*/ 102 h 206"/>
                  <a:gd name="T76" fmla="*/ 38 w 117"/>
                  <a:gd name="T77" fmla="*/ 108 h 206"/>
                  <a:gd name="T78" fmla="*/ 59 w 117"/>
                  <a:gd name="T79" fmla="*/ 98 h 206"/>
                  <a:gd name="T80" fmla="*/ 61 w 117"/>
                  <a:gd name="T81" fmla="*/ 100 h 206"/>
                  <a:gd name="T82" fmla="*/ 98 w 117"/>
                  <a:gd name="T83" fmla="*/ 108 h 206"/>
                  <a:gd name="T84" fmla="*/ 106 w 117"/>
                  <a:gd name="T85" fmla="*/ 114 h 206"/>
                  <a:gd name="T86" fmla="*/ 102 w 117"/>
                  <a:gd name="T87" fmla="*/ 94 h 206"/>
                  <a:gd name="T88" fmla="*/ 42 w 117"/>
                  <a:gd name="T89" fmla="*/ 83 h 206"/>
                  <a:gd name="T90" fmla="*/ 52 w 117"/>
                  <a:gd name="T91" fmla="*/ 100 h 206"/>
                  <a:gd name="T92" fmla="*/ 48 w 117"/>
                  <a:gd name="T93" fmla="*/ 83 h 206"/>
                  <a:gd name="T94" fmla="*/ 92 w 117"/>
                  <a:gd name="T95" fmla="*/ 77 h 206"/>
                  <a:gd name="T96" fmla="*/ 44 w 117"/>
                  <a:gd name="T97" fmla="*/ 29 h 206"/>
                  <a:gd name="T98" fmla="*/ 42 w 117"/>
                  <a:gd name="T99" fmla="*/ 37 h 206"/>
                  <a:gd name="T100" fmla="*/ 35 w 117"/>
                  <a:gd name="T101" fmla="*/ 41 h 206"/>
                  <a:gd name="T102" fmla="*/ 33 w 117"/>
                  <a:gd name="T103" fmla="*/ 44 h 206"/>
                  <a:gd name="T104" fmla="*/ 44 w 117"/>
                  <a:gd name="T105" fmla="*/ 62 h 206"/>
                  <a:gd name="T106" fmla="*/ 48 w 117"/>
                  <a:gd name="T107" fmla="*/ 75 h 206"/>
                  <a:gd name="T108" fmla="*/ 65 w 117"/>
                  <a:gd name="T109" fmla="*/ 79 h 206"/>
                  <a:gd name="T110" fmla="*/ 77 w 117"/>
                  <a:gd name="T111" fmla="*/ 85 h 206"/>
                  <a:gd name="T112" fmla="*/ 86 w 117"/>
                  <a:gd name="T113" fmla="*/ 90 h 206"/>
                  <a:gd name="T114" fmla="*/ 79 w 117"/>
                  <a:gd name="T115" fmla="*/ 73 h 206"/>
                  <a:gd name="T116" fmla="*/ 65 w 117"/>
                  <a:gd name="T117" fmla="*/ 69 h 206"/>
                  <a:gd name="T118" fmla="*/ 56 w 117"/>
                  <a:gd name="T119" fmla="*/ 60 h 206"/>
                  <a:gd name="T120" fmla="*/ 56 w 117"/>
                  <a:gd name="T121" fmla="*/ 46 h 206"/>
                  <a:gd name="T122" fmla="*/ 63 w 117"/>
                  <a:gd name="T123" fmla="*/ 18 h 206"/>
                  <a:gd name="T124" fmla="*/ 61 w 117"/>
                  <a:gd name="T125" fmla="*/ 4 h 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206"/>
                  <a:gd name="T191" fmla="*/ 117 w 117"/>
                  <a:gd name="T192" fmla="*/ 206 h 2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206">
                    <a:moveTo>
                      <a:pt x="104" y="146"/>
                    </a:moveTo>
                    <a:lnTo>
                      <a:pt x="104" y="150"/>
                    </a:lnTo>
                    <a:lnTo>
                      <a:pt x="104" y="156"/>
                    </a:lnTo>
                    <a:lnTo>
                      <a:pt x="100" y="156"/>
                    </a:lnTo>
                    <a:lnTo>
                      <a:pt x="96" y="156"/>
                    </a:lnTo>
                    <a:lnTo>
                      <a:pt x="96" y="158"/>
                    </a:lnTo>
                    <a:lnTo>
                      <a:pt x="96" y="161"/>
                    </a:lnTo>
                    <a:lnTo>
                      <a:pt x="90" y="161"/>
                    </a:lnTo>
                    <a:lnTo>
                      <a:pt x="83" y="163"/>
                    </a:lnTo>
                    <a:lnTo>
                      <a:pt x="83" y="165"/>
                    </a:lnTo>
                    <a:lnTo>
                      <a:pt x="81" y="165"/>
                    </a:lnTo>
                    <a:lnTo>
                      <a:pt x="81" y="163"/>
                    </a:lnTo>
                    <a:lnTo>
                      <a:pt x="81" y="161"/>
                    </a:lnTo>
                    <a:lnTo>
                      <a:pt x="79" y="160"/>
                    </a:lnTo>
                    <a:lnTo>
                      <a:pt x="73" y="160"/>
                    </a:lnTo>
                    <a:lnTo>
                      <a:pt x="71" y="161"/>
                    </a:lnTo>
                    <a:lnTo>
                      <a:pt x="65" y="165"/>
                    </a:lnTo>
                    <a:lnTo>
                      <a:pt x="61" y="167"/>
                    </a:lnTo>
                    <a:lnTo>
                      <a:pt x="61" y="171"/>
                    </a:lnTo>
                    <a:lnTo>
                      <a:pt x="61" y="177"/>
                    </a:lnTo>
                    <a:lnTo>
                      <a:pt x="59" y="179"/>
                    </a:lnTo>
                    <a:lnTo>
                      <a:pt x="58" y="181"/>
                    </a:lnTo>
                    <a:lnTo>
                      <a:pt x="59" y="183"/>
                    </a:lnTo>
                    <a:lnTo>
                      <a:pt x="61" y="183"/>
                    </a:lnTo>
                    <a:lnTo>
                      <a:pt x="65" y="179"/>
                    </a:lnTo>
                    <a:lnTo>
                      <a:pt x="67" y="175"/>
                    </a:lnTo>
                    <a:lnTo>
                      <a:pt x="69" y="173"/>
                    </a:lnTo>
                    <a:lnTo>
                      <a:pt x="69" y="177"/>
                    </a:lnTo>
                    <a:lnTo>
                      <a:pt x="79" y="177"/>
                    </a:lnTo>
                    <a:lnTo>
                      <a:pt x="86" y="177"/>
                    </a:lnTo>
                    <a:lnTo>
                      <a:pt x="86" y="181"/>
                    </a:lnTo>
                    <a:lnTo>
                      <a:pt x="84" y="183"/>
                    </a:lnTo>
                    <a:lnTo>
                      <a:pt x="83" y="183"/>
                    </a:lnTo>
                    <a:lnTo>
                      <a:pt x="84" y="190"/>
                    </a:lnTo>
                    <a:lnTo>
                      <a:pt x="88" y="196"/>
                    </a:lnTo>
                    <a:lnTo>
                      <a:pt x="92" y="198"/>
                    </a:lnTo>
                    <a:lnTo>
                      <a:pt x="100" y="200"/>
                    </a:lnTo>
                    <a:lnTo>
                      <a:pt x="100" y="204"/>
                    </a:lnTo>
                    <a:lnTo>
                      <a:pt x="100" y="206"/>
                    </a:lnTo>
                    <a:lnTo>
                      <a:pt x="102" y="204"/>
                    </a:lnTo>
                    <a:lnTo>
                      <a:pt x="106" y="202"/>
                    </a:lnTo>
                    <a:lnTo>
                      <a:pt x="104" y="194"/>
                    </a:lnTo>
                    <a:lnTo>
                      <a:pt x="104" y="188"/>
                    </a:lnTo>
                    <a:lnTo>
                      <a:pt x="106" y="190"/>
                    </a:lnTo>
                    <a:lnTo>
                      <a:pt x="107" y="190"/>
                    </a:lnTo>
                    <a:lnTo>
                      <a:pt x="107" y="188"/>
                    </a:lnTo>
                    <a:lnTo>
                      <a:pt x="106" y="181"/>
                    </a:lnTo>
                    <a:lnTo>
                      <a:pt x="109" y="181"/>
                    </a:lnTo>
                    <a:lnTo>
                      <a:pt x="111" y="177"/>
                    </a:lnTo>
                    <a:lnTo>
                      <a:pt x="113" y="173"/>
                    </a:lnTo>
                    <a:lnTo>
                      <a:pt x="117" y="169"/>
                    </a:lnTo>
                    <a:lnTo>
                      <a:pt x="117" y="163"/>
                    </a:lnTo>
                    <a:lnTo>
                      <a:pt x="113" y="160"/>
                    </a:lnTo>
                    <a:lnTo>
                      <a:pt x="113" y="156"/>
                    </a:lnTo>
                    <a:lnTo>
                      <a:pt x="111" y="150"/>
                    </a:lnTo>
                    <a:lnTo>
                      <a:pt x="111" y="146"/>
                    </a:lnTo>
                    <a:lnTo>
                      <a:pt x="107" y="146"/>
                    </a:lnTo>
                    <a:lnTo>
                      <a:pt x="104" y="146"/>
                    </a:lnTo>
                    <a:close/>
                    <a:moveTo>
                      <a:pt x="90" y="133"/>
                    </a:moveTo>
                    <a:lnTo>
                      <a:pt x="90" y="135"/>
                    </a:lnTo>
                    <a:lnTo>
                      <a:pt x="86" y="135"/>
                    </a:lnTo>
                    <a:lnTo>
                      <a:pt x="86" y="138"/>
                    </a:lnTo>
                    <a:lnTo>
                      <a:pt x="86" y="140"/>
                    </a:lnTo>
                    <a:lnTo>
                      <a:pt x="90" y="140"/>
                    </a:lnTo>
                    <a:lnTo>
                      <a:pt x="94" y="140"/>
                    </a:lnTo>
                    <a:lnTo>
                      <a:pt x="96" y="140"/>
                    </a:lnTo>
                    <a:lnTo>
                      <a:pt x="94" y="137"/>
                    </a:lnTo>
                    <a:lnTo>
                      <a:pt x="92" y="135"/>
                    </a:lnTo>
                    <a:lnTo>
                      <a:pt x="90" y="133"/>
                    </a:lnTo>
                    <a:close/>
                    <a:moveTo>
                      <a:pt x="79" y="133"/>
                    </a:moveTo>
                    <a:lnTo>
                      <a:pt x="79" y="137"/>
                    </a:lnTo>
                    <a:lnTo>
                      <a:pt x="77" y="138"/>
                    </a:lnTo>
                    <a:lnTo>
                      <a:pt x="77" y="137"/>
                    </a:lnTo>
                    <a:lnTo>
                      <a:pt x="79" y="133"/>
                    </a:lnTo>
                    <a:close/>
                    <a:moveTo>
                      <a:pt x="73" y="123"/>
                    </a:moveTo>
                    <a:lnTo>
                      <a:pt x="71" y="129"/>
                    </a:lnTo>
                    <a:lnTo>
                      <a:pt x="71" y="135"/>
                    </a:lnTo>
                    <a:lnTo>
                      <a:pt x="67" y="135"/>
                    </a:lnTo>
                    <a:lnTo>
                      <a:pt x="63" y="135"/>
                    </a:lnTo>
                    <a:lnTo>
                      <a:pt x="63" y="138"/>
                    </a:lnTo>
                    <a:lnTo>
                      <a:pt x="65" y="142"/>
                    </a:lnTo>
                    <a:lnTo>
                      <a:pt x="69" y="144"/>
                    </a:lnTo>
                    <a:lnTo>
                      <a:pt x="71" y="144"/>
                    </a:lnTo>
                    <a:lnTo>
                      <a:pt x="73" y="146"/>
                    </a:lnTo>
                    <a:lnTo>
                      <a:pt x="77" y="148"/>
                    </a:lnTo>
                    <a:lnTo>
                      <a:pt x="75" y="144"/>
                    </a:lnTo>
                    <a:lnTo>
                      <a:pt x="75" y="140"/>
                    </a:lnTo>
                    <a:lnTo>
                      <a:pt x="77" y="140"/>
                    </a:lnTo>
                    <a:lnTo>
                      <a:pt x="79" y="142"/>
                    </a:lnTo>
                    <a:lnTo>
                      <a:pt x="84" y="137"/>
                    </a:lnTo>
                    <a:lnTo>
                      <a:pt x="88" y="131"/>
                    </a:lnTo>
                    <a:lnTo>
                      <a:pt x="88" y="129"/>
                    </a:lnTo>
                    <a:lnTo>
                      <a:pt x="88" y="125"/>
                    </a:lnTo>
                    <a:lnTo>
                      <a:pt x="86" y="125"/>
                    </a:lnTo>
                    <a:lnTo>
                      <a:pt x="84" y="123"/>
                    </a:lnTo>
                    <a:lnTo>
                      <a:pt x="81" y="131"/>
                    </a:lnTo>
                    <a:lnTo>
                      <a:pt x="81" y="129"/>
                    </a:lnTo>
                    <a:lnTo>
                      <a:pt x="81" y="125"/>
                    </a:lnTo>
                    <a:lnTo>
                      <a:pt x="81" y="123"/>
                    </a:lnTo>
                    <a:lnTo>
                      <a:pt x="77" y="123"/>
                    </a:lnTo>
                    <a:lnTo>
                      <a:pt x="73" y="123"/>
                    </a:lnTo>
                    <a:close/>
                    <a:moveTo>
                      <a:pt x="94" y="115"/>
                    </a:moveTo>
                    <a:lnTo>
                      <a:pt x="96" y="119"/>
                    </a:lnTo>
                    <a:lnTo>
                      <a:pt x="98" y="119"/>
                    </a:lnTo>
                    <a:lnTo>
                      <a:pt x="98" y="125"/>
                    </a:lnTo>
                    <a:lnTo>
                      <a:pt x="98" y="129"/>
                    </a:lnTo>
                    <a:lnTo>
                      <a:pt x="102" y="133"/>
                    </a:lnTo>
                    <a:lnTo>
                      <a:pt x="106" y="135"/>
                    </a:lnTo>
                    <a:lnTo>
                      <a:pt x="106" y="133"/>
                    </a:lnTo>
                    <a:lnTo>
                      <a:pt x="104" y="131"/>
                    </a:lnTo>
                    <a:lnTo>
                      <a:pt x="104" y="125"/>
                    </a:lnTo>
                    <a:lnTo>
                      <a:pt x="104" y="117"/>
                    </a:lnTo>
                    <a:lnTo>
                      <a:pt x="100" y="117"/>
                    </a:lnTo>
                    <a:lnTo>
                      <a:pt x="94" y="115"/>
                    </a:lnTo>
                    <a:close/>
                    <a:moveTo>
                      <a:pt x="29" y="115"/>
                    </a:moveTo>
                    <a:lnTo>
                      <a:pt x="29" y="119"/>
                    </a:lnTo>
                    <a:lnTo>
                      <a:pt x="29" y="123"/>
                    </a:lnTo>
                    <a:lnTo>
                      <a:pt x="25" y="123"/>
                    </a:lnTo>
                    <a:lnTo>
                      <a:pt x="19" y="137"/>
                    </a:lnTo>
                    <a:lnTo>
                      <a:pt x="13" y="148"/>
                    </a:lnTo>
                    <a:lnTo>
                      <a:pt x="8" y="150"/>
                    </a:lnTo>
                    <a:lnTo>
                      <a:pt x="2" y="154"/>
                    </a:lnTo>
                    <a:lnTo>
                      <a:pt x="0" y="156"/>
                    </a:lnTo>
                    <a:lnTo>
                      <a:pt x="0" y="160"/>
                    </a:lnTo>
                    <a:lnTo>
                      <a:pt x="2" y="160"/>
                    </a:lnTo>
                    <a:lnTo>
                      <a:pt x="10" y="156"/>
                    </a:lnTo>
                    <a:lnTo>
                      <a:pt x="17" y="152"/>
                    </a:lnTo>
                    <a:lnTo>
                      <a:pt x="19" y="146"/>
                    </a:lnTo>
                    <a:lnTo>
                      <a:pt x="21" y="140"/>
                    </a:lnTo>
                    <a:lnTo>
                      <a:pt x="27" y="135"/>
                    </a:lnTo>
                    <a:lnTo>
                      <a:pt x="33" y="129"/>
                    </a:lnTo>
                    <a:lnTo>
                      <a:pt x="31" y="123"/>
                    </a:lnTo>
                    <a:lnTo>
                      <a:pt x="29" y="115"/>
                    </a:lnTo>
                    <a:close/>
                    <a:moveTo>
                      <a:pt x="61" y="112"/>
                    </a:moveTo>
                    <a:lnTo>
                      <a:pt x="59" y="123"/>
                    </a:lnTo>
                    <a:lnTo>
                      <a:pt x="59" y="127"/>
                    </a:lnTo>
                    <a:lnTo>
                      <a:pt x="63" y="127"/>
                    </a:lnTo>
                    <a:lnTo>
                      <a:pt x="71" y="125"/>
                    </a:lnTo>
                    <a:lnTo>
                      <a:pt x="71" y="121"/>
                    </a:lnTo>
                    <a:lnTo>
                      <a:pt x="73" y="115"/>
                    </a:lnTo>
                    <a:lnTo>
                      <a:pt x="67" y="114"/>
                    </a:lnTo>
                    <a:lnTo>
                      <a:pt x="61" y="112"/>
                    </a:lnTo>
                    <a:close/>
                    <a:moveTo>
                      <a:pt x="77" y="102"/>
                    </a:moveTo>
                    <a:lnTo>
                      <a:pt x="77" y="106"/>
                    </a:lnTo>
                    <a:lnTo>
                      <a:pt x="75" y="108"/>
                    </a:lnTo>
                    <a:lnTo>
                      <a:pt x="81" y="108"/>
                    </a:lnTo>
                    <a:lnTo>
                      <a:pt x="84" y="110"/>
                    </a:lnTo>
                    <a:lnTo>
                      <a:pt x="86" y="110"/>
                    </a:lnTo>
                    <a:lnTo>
                      <a:pt x="83" y="106"/>
                    </a:lnTo>
                    <a:lnTo>
                      <a:pt x="81" y="104"/>
                    </a:lnTo>
                    <a:lnTo>
                      <a:pt x="77" y="102"/>
                    </a:lnTo>
                    <a:close/>
                    <a:moveTo>
                      <a:pt x="33" y="102"/>
                    </a:moveTo>
                    <a:lnTo>
                      <a:pt x="35" y="106"/>
                    </a:lnTo>
                    <a:lnTo>
                      <a:pt x="36" y="108"/>
                    </a:lnTo>
                    <a:lnTo>
                      <a:pt x="38" y="108"/>
                    </a:lnTo>
                    <a:lnTo>
                      <a:pt x="38" y="106"/>
                    </a:lnTo>
                    <a:lnTo>
                      <a:pt x="36" y="104"/>
                    </a:lnTo>
                    <a:lnTo>
                      <a:pt x="33" y="102"/>
                    </a:lnTo>
                    <a:close/>
                    <a:moveTo>
                      <a:pt x="59" y="98"/>
                    </a:moveTo>
                    <a:lnTo>
                      <a:pt x="61" y="102"/>
                    </a:lnTo>
                    <a:lnTo>
                      <a:pt x="63" y="102"/>
                    </a:lnTo>
                    <a:lnTo>
                      <a:pt x="63" y="100"/>
                    </a:lnTo>
                    <a:lnTo>
                      <a:pt x="61" y="100"/>
                    </a:lnTo>
                    <a:lnTo>
                      <a:pt x="59" y="98"/>
                    </a:lnTo>
                    <a:close/>
                    <a:moveTo>
                      <a:pt x="94" y="94"/>
                    </a:moveTo>
                    <a:lnTo>
                      <a:pt x="94" y="100"/>
                    </a:lnTo>
                    <a:lnTo>
                      <a:pt x="98" y="108"/>
                    </a:lnTo>
                    <a:lnTo>
                      <a:pt x="98" y="112"/>
                    </a:lnTo>
                    <a:lnTo>
                      <a:pt x="102" y="114"/>
                    </a:lnTo>
                    <a:lnTo>
                      <a:pt x="106" y="114"/>
                    </a:lnTo>
                    <a:lnTo>
                      <a:pt x="104" y="112"/>
                    </a:lnTo>
                    <a:lnTo>
                      <a:pt x="102" y="110"/>
                    </a:lnTo>
                    <a:lnTo>
                      <a:pt x="104" y="102"/>
                    </a:lnTo>
                    <a:lnTo>
                      <a:pt x="102" y="94"/>
                    </a:lnTo>
                    <a:lnTo>
                      <a:pt x="98" y="94"/>
                    </a:lnTo>
                    <a:lnTo>
                      <a:pt x="94" y="94"/>
                    </a:lnTo>
                    <a:close/>
                    <a:moveTo>
                      <a:pt x="42" y="81"/>
                    </a:moveTo>
                    <a:lnTo>
                      <a:pt x="42" y="83"/>
                    </a:lnTo>
                    <a:lnTo>
                      <a:pt x="40" y="85"/>
                    </a:lnTo>
                    <a:lnTo>
                      <a:pt x="52" y="92"/>
                    </a:lnTo>
                    <a:lnTo>
                      <a:pt x="52" y="96"/>
                    </a:lnTo>
                    <a:lnTo>
                      <a:pt x="52" y="100"/>
                    </a:lnTo>
                    <a:lnTo>
                      <a:pt x="56" y="100"/>
                    </a:lnTo>
                    <a:lnTo>
                      <a:pt x="54" y="90"/>
                    </a:lnTo>
                    <a:lnTo>
                      <a:pt x="52" y="83"/>
                    </a:lnTo>
                    <a:lnTo>
                      <a:pt x="48" y="83"/>
                    </a:lnTo>
                    <a:lnTo>
                      <a:pt x="42" y="81"/>
                    </a:lnTo>
                    <a:close/>
                    <a:moveTo>
                      <a:pt x="90" y="75"/>
                    </a:moveTo>
                    <a:lnTo>
                      <a:pt x="92" y="79"/>
                    </a:lnTo>
                    <a:lnTo>
                      <a:pt x="92" y="77"/>
                    </a:lnTo>
                    <a:lnTo>
                      <a:pt x="90" y="75"/>
                    </a:lnTo>
                    <a:close/>
                    <a:moveTo>
                      <a:pt x="46" y="0"/>
                    </a:moveTo>
                    <a:lnTo>
                      <a:pt x="44" y="16"/>
                    </a:lnTo>
                    <a:lnTo>
                      <a:pt x="44" y="29"/>
                    </a:lnTo>
                    <a:lnTo>
                      <a:pt x="40" y="31"/>
                    </a:lnTo>
                    <a:lnTo>
                      <a:pt x="40" y="35"/>
                    </a:lnTo>
                    <a:lnTo>
                      <a:pt x="40" y="37"/>
                    </a:lnTo>
                    <a:lnTo>
                      <a:pt x="42" y="37"/>
                    </a:lnTo>
                    <a:lnTo>
                      <a:pt x="42" y="41"/>
                    </a:lnTo>
                    <a:lnTo>
                      <a:pt x="38" y="41"/>
                    </a:lnTo>
                    <a:lnTo>
                      <a:pt x="35" y="41"/>
                    </a:lnTo>
                    <a:lnTo>
                      <a:pt x="35" y="39"/>
                    </a:lnTo>
                    <a:lnTo>
                      <a:pt x="35" y="41"/>
                    </a:lnTo>
                    <a:lnTo>
                      <a:pt x="33" y="43"/>
                    </a:lnTo>
                    <a:lnTo>
                      <a:pt x="33" y="44"/>
                    </a:lnTo>
                    <a:lnTo>
                      <a:pt x="36" y="46"/>
                    </a:lnTo>
                    <a:lnTo>
                      <a:pt x="38" y="56"/>
                    </a:lnTo>
                    <a:lnTo>
                      <a:pt x="42" y="64"/>
                    </a:lnTo>
                    <a:lnTo>
                      <a:pt x="44" y="62"/>
                    </a:lnTo>
                    <a:lnTo>
                      <a:pt x="48" y="60"/>
                    </a:lnTo>
                    <a:lnTo>
                      <a:pt x="46" y="67"/>
                    </a:lnTo>
                    <a:lnTo>
                      <a:pt x="46" y="71"/>
                    </a:lnTo>
                    <a:lnTo>
                      <a:pt x="48" y="75"/>
                    </a:lnTo>
                    <a:lnTo>
                      <a:pt x="50" y="81"/>
                    </a:lnTo>
                    <a:lnTo>
                      <a:pt x="58" y="79"/>
                    </a:lnTo>
                    <a:lnTo>
                      <a:pt x="61" y="79"/>
                    </a:lnTo>
                    <a:lnTo>
                      <a:pt x="65" y="79"/>
                    </a:lnTo>
                    <a:lnTo>
                      <a:pt x="71" y="85"/>
                    </a:lnTo>
                    <a:lnTo>
                      <a:pt x="69" y="79"/>
                    </a:lnTo>
                    <a:lnTo>
                      <a:pt x="71" y="77"/>
                    </a:lnTo>
                    <a:lnTo>
                      <a:pt x="77" y="85"/>
                    </a:lnTo>
                    <a:lnTo>
                      <a:pt x="83" y="92"/>
                    </a:lnTo>
                    <a:lnTo>
                      <a:pt x="84" y="92"/>
                    </a:lnTo>
                    <a:lnTo>
                      <a:pt x="86" y="94"/>
                    </a:lnTo>
                    <a:lnTo>
                      <a:pt x="86" y="90"/>
                    </a:lnTo>
                    <a:lnTo>
                      <a:pt x="88" y="89"/>
                    </a:lnTo>
                    <a:lnTo>
                      <a:pt x="84" y="79"/>
                    </a:lnTo>
                    <a:lnTo>
                      <a:pt x="83" y="71"/>
                    </a:lnTo>
                    <a:lnTo>
                      <a:pt x="79" y="73"/>
                    </a:lnTo>
                    <a:lnTo>
                      <a:pt x="75" y="73"/>
                    </a:lnTo>
                    <a:lnTo>
                      <a:pt x="75" y="71"/>
                    </a:lnTo>
                    <a:lnTo>
                      <a:pt x="75" y="67"/>
                    </a:lnTo>
                    <a:lnTo>
                      <a:pt x="65" y="69"/>
                    </a:lnTo>
                    <a:lnTo>
                      <a:pt x="58" y="71"/>
                    </a:lnTo>
                    <a:lnTo>
                      <a:pt x="58" y="66"/>
                    </a:lnTo>
                    <a:lnTo>
                      <a:pt x="56" y="62"/>
                    </a:lnTo>
                    <a:lnTo>
                      <a:pt x="56" y="60"/>
                    </a:lnTo>
                    <a:lnTo>
                      <a:pt x="54" y="56"/>
                    </a:lnTo>
                    <a:lnTo>
                      <a:pt x="56" y="50"/>
                    </a:lnTo>
                    <a:lnTo>
                      <a:pt x="54" y="46"/>
                    </a:lnTo>
                    <a:lnTo>
                      <a:pt x="56" y="46"/>
                    </a:lnTo>
                    <a:lnTo>
                      <a:pt x="61" y="37"/>
                    </a:lnTo>
                    <a:lnTo>
                      <a:pt x="69" y="27"/>
                    </a:lnTo>
                    <a:lnTo>
                      <a:pt x="67" y="21"/>
                    </a:lnTo>
                    <a:lnTo>
                      <a:pt x="63" y="18"/>
                    </a:lnTo>
                    <a:lnTo>
                      <a:pt x="63" y="8"/>
                    </a:lnTo>
                    <a:lnTo>
                      <a:pt x="65" y="0"/>
                    </a:lnTo>
                    <a:lnTo>
                      <a:pt x="63" y="2"/>
                    </a:lnTo>
                    <a:lnTo>
                      <a:pt x="61" y="4"/>
                    </a:lnTo>
                    <a:lnTo>
                      <a:pt x="54" y="4"/>
                    </a:lnTo>
                    <a:lnTo>
                      <a:pt x="46" y="0"/>
                    </a:lnTo>
                    <a:close/>
                  </a:path>
                </a:pathLst>
              </a:custGeom>
              <a:solidFill>
                <a:srgbClr val="C0C0C0"/>
              </a:solidFill>
              <a:ln w="4826">
                <a:solidFill>
                  <a:srgbClr val="B9B9B9"/>
                </a:solidFill>
                <a:round/>
                <a:headEnd/>
                <a:tailEnd/>
              </a:ln>
            </p:spPr>
            <p:txBody>
              <a:bodyPr/>
              <a:lstStyle/>
              <a:p>
                <a:endParaRPr lang="nb-NO"/>
              </a:p>
            </p:txBody>
          </p:sp>
          <p:sp>
            <p:nvSpPr>
              <p:cNvPr id="9423" name="Freeform 1136"/>
              <p:cNvSpPr>
                <a:spLocks/>
              </p:cNvSpPr>
              <p:nvPr/>
            </p:nvSpPr>
            <p:spPr bwMode="gray">
              <a:xfrm>
                <a:off x="1712" y="2812"/>
                <a:ext cx="150" cy="274"/>
              </a:xfrm>
              <a:custGeom>
                <a:avLst/>
                <a:gdLst>
                  <a:gd name="T0" fmla="*/ 69 w 150"/>
                  <a:gd name="T1" fmla="*/ 6 h 274"/>
                  <a:gd name="T2" fmla="*/ 71 w 150"/>
                  <a:gd name="T3" fmla="*/ 19 h 274"/>
                  <a:gd name="T4" fmla="*/ 69 w 150"/>
                  <a:gd name="T5" fmla="*/ 23 h 274"/>
                  <a:gd name="T6" fmla="*/ 60 w 150"/>
                  <a:gd name="T7" fmla="*/ 38 h 274"/>
                  <a:gd name="T8" fmla="*/ 40 w 150"/>
                  <a:gd name="T9" fmla="*/ 52 h 274"/>
                  <a:gd name="T10" fmla="*/ 31 w 150"/>
                  <a:gd name="T11" fmla="*/ 69 h 274"/>
                  <a:gd name="T12" fmla="*/ 21 w 150"/>
                  <a:gd name="T13" fmla="*/ 77 h 274"/>
                  <a:gd name="T14" fmla="*/ 15 w 150"/>
                  <a:gd name="T15" fmla="*/ 65 h 274"/>
                  <a:gd name="T16" fmla="*/ 8 w 150"/>
                  <a:gd name="T17" fmla="*/ 67 h 274"/>
                  <a:gd name="T18" fmla="*/ 10 w 150"/>
                  <a:gd name="T19" fmla="*/ 59 h 274"/>
                  <a:gd name="T20" fmla="*/ 2 w 150"/>
                  <a:gd name="T21" fmla="*/ 61 h 274"/>
                  <a:gd name="T22" fmla="*/ 4 w 150"/>
                  <a:gd name="T23" fmla="*/ 77 h 274"/>
                  <a:gd name="T24" fmla="*/ 4 w 150"/>
                  <a:gd name="T25" fmla="*/ 83 h 274"/>
                  <a:gd name="T26" fmla="*/ 4 w 150"/>
                  <a:gd name="T27" fmla="*/ 92 h 274"/>
                  <a:gd name="T28" fmla="*/ 19 w 150"/>
                  <a:gd name="T29" fmla="*/ 107 h 274"/>
                  <a:gd name="T30" fmla="*/ 29 w 150"/>
                  <a:gd name="T31" fmla="*/ 115 h 274"/>
                  <a:gd name="T32" fmla="*/ 37 w 150"/>
                  <a:gd name="T33" fmla="*/ 129 h 274"/>
                  <a:gd name="T34" fmla="*/ 50 w 150"/>
                  <a:gd name="T35" fmla="*/ 163 h 274"/>
                  <a:gd name="T36" fmla="*/ 67 w 150"/>
                  <a:gd name="T37" fmla="*/ 217 h 274"/>
                  <a:gd name="T38" fmla="*/ 77 w 150"/>
                  <a:gd name="T39" fmla="*/ 230 h 274"/>
                  <a:gd name="T40" fmla="*/ 92 w 150"/>
                  <a:gd name="T41" fmla="*/ 244 h 274"/>
                  <a:gd name="T42" fmla="*/ 115 w 150"/>
                  <a:gd name="T43" fmla="*/ 261 h 274"/>
                  <a:gd name="T44" fmla="*/ 133 w 150"/>
                  <a:gd name="T45" fmla="*/ 272 h 274"/>
                  <a:gd name="T46" fmla="*/ 142 w 150"/>
                  <a:gd name="T47" fmla="*/ 263 h 274"/>
                  <a:gd name="T48" fmla="*/ 150 w 150"/>
                  <a:gd name="T49" fmla="*/ 248 h 274"/>
                  <a:gd name="T50" fmla="*/ 142 w 150"/>
                  <a:gd name="T51" fmla="*/ 242 h 274"/>
                  <a:gd name="T52" fmla="*/ 142 w 150"/>
                  <a:gd name="T53" fmla="*/ 238 h 274"/>
                  <a:gd name="T54" fmla="*/ 144 w 150"/>
                  <a:gd name="T55" fmla="*/ 234 h 274"/>
                  <a:gd name="T56" fmla="*/ 148 w 150"/>
                  <a:gd name="T57" fmla="*/ 236 h 274"/>
                  <a:gd name="T58" fmla="*/ 148 w 150"/>
                  <a:gd name="T59" fmla="*/ 228 h 274"/>
                  <a:gd name="T60" fmla="*/ 144 w 150"/>
                  <a:gd name="T61" fmla="*/ 215 h 274"/>
                  <a:gd name="T62" fmla="*/ 140 w 150"/>
                  <a:gd name="T63" fmla="*/ 186 h 274"/>
                  <a:gd name="T64" fmla="*/ 129 w 150"/>
                  <a:gd name="T65" fmla="*/ 140 h 274"/>
                  <a:gd name="T66" fmla="*/ 117 w 150"/>
                  <a:gd name="T67" fmla="*/ 146 h 274"/>
                  <a:gd name="T68" fmla="*/ 104 w 150"/>
                  <a:gd name="T69" fmla="*/ 140 h 274"/>
                  <a:gd name="T70" fmla="*/ 90 w 150"/>
                  <a:gd name="T71" fmla="*/ 129 h 274"/>
                  <a:gd name="T72" fmla="*/ 88 w 150"/>
                  <a:gd name="T73" fmla="*/ 117 h 274"/>
                  <a:gd name="T74" fmla="*/ 85 w 150"/>
                  <a:gd name="T75" fmla="*/ 106 h 274"/>
                  <a:gd name="T76" fmla="*/ 90 w 150"/>
                  <a:gd name="T77" fmla="*/ 104 h 274"/>
                  <a:gd name="T78" fmla="*/ 94 w 150"/>
                  <a:gd name="T79" fmla="*/ 90 h 274"/>
                  <a:gd name="T80" fmla="*/ 102 w 150"/>
                  <a:gd name="T81" fmla="*/ 75 h 274"/>
                  <a:gd name="T82" fmla="*/ 119 w 150"/>
                  <a:gd name="T83" fmla="*/ 67 h 274"/>
                  <a:gd name="T84" fmla="*/ 133 w 150"/>
                  <a:gd name="T85" fmla="*/ 63 h 274"/>
                  <a:gd name="T86" fmla="*/ 123 w 150"/>
                  <a:gd name="T87" fmla="*/ 58 h 274"/>
                  <a:gd name="T88" fmla="*/ 129 w 150"/>
                  <a:gd name="T89" fmla="*/ 31 h 274"/>
                  <a:gd name="T90" fmla="*/ 115 w 150"/>
                  <a:gd name="T91" fmla="*/ 25 h 274"/>
                  <a:gd name="T92" fmla="*/ 108 w 150"/>
                  <a:gd name="T93" fmla="*/ 29 h 274"/>
                  <a:gd name="T94" fmla="*/ 98 w 150"/>
                  <a:gd name="T95" fmla="*/ 23 h 274"/>
                  <a:gd name="T96" fmla="*/ 88 w 150"/>
                  <a:gd name="T97" fmla="*/ 15 h 274"/>
                  <a:gd name="T98" fmla="*/ 81 w 150"/>
                  <a:gd name="T99" fmla="*/ 6 h 274"/>
                  <a:gd name="T100" fmla="*/ 69 w 150"/>
                  <a:gd name="T101" fmla="*/ 0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74"/>
                  <a:gd name="T155" fmla="*/ 150 w 150"/>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74">
                    <a:moveTo>
                      <a:pt x="69" y="0"/>
                    </a:moveTo>
                    <a:lnTo>
                      <a:pt x="65" y="2"/>
                    </a:lnTo>
                    <a:lnTo>
                      <a:pt x="69" y="6"/>
                    </a:lnTo>
                    <a:lnTo>
                      <a:pt x="69" y="8"/>
                    </a:lnTo>
                    <a:lnTo>
                      <a:pt x="71" y="13"/>
                    </a:lnTo>
                    <a:lnTo>
                      <a:pt x="71" y="19"/>
                    </a:lnTo>
                    <a:lnTo>
                      <a:pt x="71" y="23"/>
                    </a:lnTo>
                    <a:lnTo>
                      <a:pt x="69" y="23"/>
                    </a:lnTo>
                    <a:lnTo>
                      <a:pt x="67" y="27"/>
                    </a:lnTo>
                    <a:lnTo>
                      <a:pt x="65" y="33"/>
                    </a:lnTo>
                    <a:lnTo>
                      <a:pt x="60" y="38"/>
                    </a:lnTo>
                    <a:lnTo>
                      <a:pt x="48" y="44"/>
                    </a:lnTo>
                    <a:lnTo>
                      <a:pt x="44" y="48"/>
                    </a:lnTo>
                    <a:lnTo>
                      <a:pt x="40" y="52"/>
                    </a:lnTo>
                    <a:lnTo>
                      <a:pt x="39" y="56"/>
                    </a:lnTo>
                    <a:lnTo>
                      <a:pt x="35" y="61"/>
                    </a:lnTo>
                    <a:lnTo>
                      <a:pt x="31" y="69"/>
                    </a:lnTo>
                    <a:lnTo>
                      <a:pt x="27" y="75"/>
                    </a:lnTo>
                    <a:lnTo>
                      <a:pt x="23" y="75"/>
                    </a:lnTo>
                    <a:lnTo>
                      <a:pt x="21" y="77"/>
                    </a:lnTo>
                    <a:lnTo>
                      <a:pt x="19" y="73"/>
                    </a:lnTo>
                    <a:lnTo>
                      <a:pt x="17" y="67"/>
                    </a:lnTo>
                    <a:lnTo>
                      <a:pt x="15" y="65"/>
                    </a:lnTo>
                    <a:lnTo>
                      <a:pt x="15" y="67"/>
                    </a:lnTo>
                    <a:lnTo>
                      <a:pt x="12" y="69"/>
                    </a:lnTo>
                    <a:lnTo>
                      <a:pt x="8" y="67"/>
                    </a:lnTo>
                    <a:lnTo>
                      <a:pt x="6" y="65"/>
                    </a:lnTo>
                    <a:lnTo>
                      <a:pt x="12" y="61"/>
                    </a:lnTo>
                    <a:lnTo>
                      <a:pt x="10" y="59"/>
                    </a:lnTo>
                    <a:lnTo>
                      <a:pt x="8" y="56"/>
                    </a:lnTo>
                    <a:lnTo>
                      <a:pt x="2" y="61"/>
                    </a:lnTo>
                    <a:lnTo>
                      <a:pt x="0" y="67"/>
                    </a:lnTo>
                    <a:lnTo>
                      <a:pt x="2" y="73"/>
                    </a:lnTo>
                    <a:lnTo>
                      <a:pt x="4" y="77"/>
                    </a:lnTo>
                    <a:lnTo>
                      <a:pt x="2" y="79"/>
                    </a:lnTo>
                    <a:lnTo>
                      <a:pt x="2" y="81"/>
                    </a:lnTo>
                    <a:lnTo>
                      <a:pt x="4" y="83"/>
                    </a:lnTo>
                    <a:lnTo>
                      <a:pt x="6" y="83"/>
                    </a:lnTo>
                    <a:lnTo>
                      <a:pt x="4" y="88"/>
                    </a:lnTo>
                    <a:lnTo>
                      <a:pt x="4" y="92"/>
                    </a:lnTo>
                    <a:lnTo>
                      <a:pt x="10" y="98"/>
                    </a:lnTo>
                    <a:lnTo>
                      <a:pt x="17" y="102"/>
                    </a:lnTo>
                    <a:lnTo>
                      <a:pt x="19" y="107"/>
                    </a:lnTo>
                    <a:lnTo>
                      <a:pt x="21" y="111"/>
                    </a:lnTo>
                    <a:lnTo>
                      <a:pt x="25" y="113"/>
                    </a:lnTo>
                    <a:lnTo>
                      <a:pt x="29" y="115"/>
                    </a:lnTo>
                    <a:lnTo>
                      <a:pt x="31" y="121"/>
                    </a:lnTo>
                    <a:lnTo>
                      <a:pt x="33" y="125"/>
                    </a:lnTo>
                    <a:lnTo>
                      <a:pt x="37" y="129"/>
                    </a:lnTo>
                    <a:lnTo>
                      <a:pt x="40" y="130"/>
                    </a:lnTo>
                    <a:lnTo>
                      <a:pt x="46" y="146"/>
                    </a:lnTo>
                    <a:lnTo>
                      <a:pt x="50" y="163"/>
                    </a:lnTo>
                    <a:lnTo>
                      <a:pt x="62" y="188"/>
                    </a:lnTo>
                    <a:lnTo>
                      <a:pt x="69" y="213"/>
                    </a:lnTo>
                    <a:lnTo>
                      <a:pt x="67" y="217"/>
                    </a:lnTo>
                    <a:lnTo>
                      <a:pt x="71" y="221"/>
                    </a:lnTo>
                    <a:lnTo>
                      <a:pt x="75" y="225"/>
                    </a:lnTo>
                    <a:lnTo>
                      <a:pt x="77" y="230"/>
                    </a:lnTo>
                    <a:lnTo>
                      <a:pt x="79" y="236"/>
                    </a:lnTo>
                    <a:lnTo>
                      <a:pt x="85" y="240"/>
                    </a:lnTo>
                    <a:lnTo>
                      <a:pt x="92" y="244"/>
                    </a:lnTo>
                    <a:lnTo>
                      <a:pt x="94" y="248"/>
                    </a:lnTo>
                    <a:lnTo>
                      <a:pt x="96" y="249"/>
                    </a:lnTo>
                    <a:lnTo>
                      <a:pt x="115" y="261"/>
                    </a:lnTo>
                    <a:lnTo>
                      <a:pt x="131" y="274"/>
                    </a:lnTo>
                    <a:lnTo>
                      <a:pt x="133" y="272"/>
                    </a:lnTo>
                    <a:lnTo>
                      <a:pt x="136" y="269"/>
                    </a:lnTo>
                    <a:lnTo>
                      <a:pt x="140" y="265"/>
                    </a:lnTo>
                    <a:lnTo>
                      <a:pt x="142" y="263"/>
                    </a:lnTo>
                    <a:lnTo>
                      <a:pt x="146" y="257"/>
                    </a:lnTo>
                    <a:lnTo>
                      <a:pt x="150" y="251"/>
                    </a:lnTo>
                    <a:lnTo>
                      <a:pt x="150" y="248"/>
                    </a:lnTo>
                    <a:lnTo>
                      <a:pt x="150" y="246"/>
                    </a:lnTo>
                    <a:lnTo>
                      <a:pt x="146" y="244"/>
                    </a:lnTo>
                    <a:lnTo>
                      <a:pt x="142" y="242"/>
                    </a:lnTo>
                    <a:lnTo>
                      <a:pt x="142" y="240"/>
                    </a:lnTo>
                    <a:lnTo>
                      <a:pt x="144" y="238"/>
                    </a:lnTo>
                    <a:lnTo>
                      <a:pt x="142" y="238"/>
                    </a:lnTo>
                    <a:lnTo>
                      <a:pt x="142" y="236"/>
                    </a:lnTo>
                    <a:lnTo>
                      <a:pt x="142" y="234"/>
                    </a:lnTo>
                    <a:lnTo>
                      <a:pt x="144" y="234"/>
                    </a:lnTo>
                    <a:lnTo>
                      <a:pt x="146" y="236"/>
                    </a:lnTo>
                    <a:lnTo>
                      <a:pt x="148" y="238"/>
                    </a:lnTo>
                    <a:lnTo>
                      <a:pt x="148" y="236"/>
                    </a:lnTo>
                    <a:lnTo>
                      <a:pt x="146" y="234"/>
                    </a:lnTo>
                    <a:lnTo>
                      <a:pt x="146" y="230"/>
                    </a:lnTo>
                    <a:lnTo>
                      <a:pt x="148" y="228"/>
                    </a:lnTo>
                    <a:lnTo>
                      <a:pt x="146" y="226"/>
                    </a:lnTo>
                    <a:lnTo>
                      <a:pt x="144" y="221"/>
                    </a:lnTo>
                    <a:lnTo>
                      <a:pt x="144" y="215"/>
                    </a:lnTo>
                    <a:lnTo>
                      <a:pt x="144" y="211"/>
                    </a:lnTo>
                    <a:lnTo>
                      <a:pt x="148" y="201"/>
                    </a:lnTo>
                    <a:lnTo>
                      <a:pt x="140" y="186"/>
                    </a:lnTo>
                    <a:lnTo>
                      <a:pt x="127" y="180"/>
                    </a:lnTo>
                    <a:lnTo>
                      <a:pt x="129" y="144"/>
                    </a:lnTo>
                    <a:lnTo>
                      <a:pt x="129" y="140"/>
                    </a:lnTo>
                    <a:lnTo>
                      <a:pt x="127" y="140"/>
                    </a:lnTo>
                    <a:lnTo>
                      <a:pt x="121" y="144"/>
                    </a:lnTo>
                    <a:lnTo>
                      <a:pt x="117" y="146"/>
                    </a:lnTo>
                    <a:lnTo>
                      <a:pt x="106" y="146"/>
                    </a:lnTo>
                    <a:lnTo>
                      <a:pt x="104" y="144"/>
                    </a:lnTo>
                    <a:lnTo>
                      <a:pt x="104" y="140"/>
                    </a:lnTo>
                    <a:lnTo>
                      <a:pt x="100" y="136"/>
                    </a:lnTo>
                    <a:lnTo>
                      <a:pt x="94" y="132"/>
                    </a:lnTo>
                    <a:lnTo>
                      <a:pt x="90" y="129"/>
                    </a:lnTo>
                    <a:lnTo>
                      <a:pt x="86" y="127"/>
                    </a:lnTo>
                    <a:lnTo>
                      <a:pt x="90" y="121"/>
                    </a:lnTo>
                    <a:lnTo>
                      <a:pt x="88" y="117"/>
                    </a:lnTo>
                    <a:lnTo>
                      <a:pt x="86" y="113"/>
                    </a:lnTo>
                    <a:lnTo>
                      <a:pt x="86" y="109"/>
                    </a:lnTo>
                    <a:lnTo>
                      <a:pt x="85" y="106"/>
                    </a:lnTo>
                    <a:lnTo>
                      <a:pt x="88" y="104"/>
                    </a:lnTo>
                    <a:lnTo>
                      <a:pt x="90" y="106"/>
                    </a:lnTo>
                    <a:lnTo>
                      <a:pt x="90" y="104"/>
                    </a:lnTo>
                    <a:lnTo>
                      <a:pt x="90" y="98"/>
                    </a:lnTo>
                    <a:lnTo>
                      <a:pt x="92" y="94"/>
                    </a:lnTo>
                    <a:lnTo>
                      <a:pt x="94" y="90"/>
                    </a:lnTo>
                    <a:lnTo>
                      <a:pt x="96" y="84"/>
                    </a:lnTo>
                    <a:lnTo>
                      <a:pt x="98" y="79"/>
                    </a:lnTo>
                    <a:lnTo>
                      <a:pt x="102" y="75"/>
                    </a:lnTo>
                    <a:lnTo>
                      <a:pt x="108" y="71"/>
                    </a:lnTo>
                    <a:lnTo>
                      <a:pt x="113" y="67"/>
                    </a:lnTo>
                    <a:lnTo>
                      <a:pt x="119" y="67"/>
                    </a:lnTo>
                    <a:lnTo>
                      <a:pt x="123" y="65"/>
                    </a:lnTo>
                    <a:lnTo>
                      <a:pt x="129" y="65"/>
                    </a:lnTo>
                    <a:lnTo>
                      <a:pt x="133" y="63"/>
                    </a:lnTo>
                    <a:lnTo>
                      <a:pt x="133" y="61"/>
                    </a:lnTo>
                    <a:lnTo>
                      <a:pt x="129" y="58"/>
                    </a:lnTo>
                    <a:lnTo>
                      <a:pt x="123" y="58"/>
                    </a:lnTo>
                    <a:lnTo>
                      <a:pt x="134" y="35"/>
                    </a:lnTo>
                    <a:lnTo>
                      <a:pt x="134" y="33"/>
                    </a:lnTo>
                    <a:lnTo>
                      <a:pt x="129" y="31"/>
                    </a:lnTo>
                    <a:lnTo>
                      <a:pt x="125" y="29"/>
                    </a:lnTo>
                    <a:lnTo>
                      <a:pt x="119" y="27"/>
                    </a:lnTo>
                    <a:lnTo>
                      <a:pt x="115" y="25"/>
                    </a:lnTo>
                    <a:lnTo>
                      <a:pt x="111" y="25"/>
                    </a:lnTo>
                    <a:lnTo>
                      <a:pt x="110" y="29"/>
                    </a:lnTo>
                    <a:lnTo>
                      <a:pt x="108" y="29"/>
                    </a:lnTo>
                    <a:lnTo>
                      <a:pt x="104" y="27"/>
                    </a:lnTo>
                    <a:lnTo>
                      <a:pt x="100" y="25"/>
                    </a:lnTo>
                    <a:lnTo>
                      <a:pt x="98" y="23"/>
                    </a:lnTo>
                    <a:lnTo>
                      <a:pt x="98" y="19"/>
                    </a:lnTo>
                    <a:lnTo>
                      <a:pt x="92" y="17"/>
                    </a:lnTo>
                    <a:lnTo>
                      <a:pt x="88" y="15"/>
                    </a:lnTo>
                    <a:lnTo>
                      <a:pt x="85" y="13"/>
                    </a:lnTo>
                    <a:lnTo>
                      <a:pt x="85" y="8"/>
                    </a:lnTo>
                    <a:lnTo>
                      <a:pt x="81" y="6"/>
                    </a:lnTo>
                    <a:lnTo>
                      <a:pt x="77" y="2"/>
                    </a:lnTo>
                    <a:lnTo>
                      <a:pt x="77" y="0"/>
                    </a:lnTo>
                    <a:lnTo>
                      <a:pt x="69" y="0"/>
                    </a:lnTo>
                    <a:close/>
                  </a:path>
                </a:pathLst>
              </a:custGeom>
              <a:solidFill>
                <a:srgbClr val="C0C0C0"/>
              </a:solidFill>
              <a:ln w="4826">
                <a:solidFill>
                  <a:srgbClr val="B9B9B9"/>
                </a:solidFill>
                <a:round/>
                <a:headEnd/>
                <a:tailEnd/>
              </a:ln>
            </p:spPr>
            <p:txBody>
              <a:bodyPr/>
              <a:lstStyle/>
              <a:p>
                <a:endParaRPr lang="nb-NO"/>
              </a:p>
            </p:txBody>
          </p:sp>
          <p:sp>
            <p:nvSpPr>
              <p:cNvPr id="9424" name="Freeform 1137"/>
              <p:cNvSpPr>
                <a:spLocks/>
              </p:cNvSpPr>
              <p:nvPr/>
            </p:nvSpPr>
            <p:spPr bwMode="gray">
              <a:xfrm>
                <a:off x="1946" y="3106"/>
                <a:ext cx="100" cy="132"/>
              </a:xfrm>
              <a:custGeom>
                <a:avLst/>
                <a:gdLst>
                  <a:gd name="T0" fmla="*/ 46 w 100"/>
                  <a:gd name="T1" fmla="*/ 2 h 132"/>
                  <a:gd name="T2" fmla="*/ 19 w 100"/>
                  <a:gd name="T3" fmla="*/ 0 h 132"/>
                  <a:gd name="T4" fmla="*/ 12 w 100"/>
                  <a:gd name="T5" fmla="*/ 11 h 132"/>
                  <a:gd name="T6" fmla="*/ 8 w 100"/>
                  <a:gd name="T7" fmla="*/ 21 h 132"/>
                  <a:gd name="T8" fmla="*/ 0 w 100"/>
                  <a:gd name="T9" fmla="*/ 42 h 132"/>
                  <a:gd name="T10" fmla="*/ 8 w 100"/>
                  <a:gd name="T11" fmla="*/ 50 h 132"/>
                  <a:gd name="T12" fmla="*/ 14 w 100"/>
                  <a:gd name="T13" fmla="*/ 57 h 132"/>
                  <a:gd name="T14" fmla="*/ 19 w 100"/>
                  <a:gd name="T15" fmla="*/ 61 h 132"/>
                  <a:gd name="T16" fmla="*/ 23 w 100"/>
                  <a:gd name="T17" fmla="*/ 71 h 132"/>
                  <a:gd name="T18" fmla="*/ 31 w 100"/>
                  <a:gd name="T19" fmla="*/ 74 h 132"/>
                  <a:gd name="T20" fmla="*/ 39 w 100"/>
                  <a:gd name="T21" fmla="*/ 82 h 132"/>
                  <a:gd name="T22" fmla="*/ 44 w 100"/>
                  <a:gd name="T23" fmla="*/ 86 h 132"/>
                  <a:gd name="T24" fmla="*/ 50 w 100"/>
                  <a:gd name="T25" fmla="*/ 92 h 132"/>
                  <a:gd name="T26" fmla="*/ 58 w 100"/>
                  <a:gd name="T27" fmla="*/ 101 h 132"/>
                  <a:gd name="T28" fmla="*/ 54 w 100"/>
                  <a:gd name="T29" fmla="*/ 113 h 132"/>
                  <a:gd name="T30" fmla="*/ 46 w 100"/>
                  <a:gd name="T31" fmla="*/ 124 h 132"/>
                  <a:gd name="T32" fmla="*/ 46 w 100"/>
                  <a:gd name="T33" fmla="*/ 128 h 132"/>
                  <a:gd name="T34" fmla="*/ 54 w 100"/>
                  <a:gd name="T35" fmla="*/ 128 h 132"/>
                  <a:gd name="T36" fmla="*/ 64 w 100"/>
                  <a:gd name="T37" fmla="*/ 132 h 132"/>
                  <a:gd name="T38" fmla="*/ 73 w 100"/>
                  <a:gd name="T39" fmla="*/ 130 h 132"/>
                  <a:gd name="T40" fmla="*/ 83 w 100"/>
                  <a:gd name="T41" fmla="*/ 132 h 132"/>
                  <a:gd name="T42" fmla="*/ 85 w 100"/>
                  <a:gd name="T43" fmla="*/ 130 h 132"/>
                  <a:gd name="T44" fmla="*/ 89 w 100"/>
                  <a:gd name="T45" fmla="*/ 124 h 132"/>
                  <a:gd name="T46" fmla="*/ 94 w 100"/>
                  <a:gd name="T47" fmla="*/ 115 h 132"/>
                  <a:gd name="T48" fmla="*/ 94 w 100"/>
                  <a:gd name="T49" fmla="*/ 105 h 132"/>
                  <a:gd name="T50" fmla="*/ 96 w 100"/>
                  <a:gd name="T51" fmla="*/ 96 h 132"/>
                  <a:gd name="T52" fmla="*/ 100 w 100"/>
                  <a:gd name="T53" fmla="*/ 80 h 132"/>
                  <a:gd name="T54" fmla="*/ 96 w 100"/>
                  <a:gd name="T55" fmla="*/ 74 h 132"/>
                  <a:gd name="T56" fmla="*/ 90 w 100"/>
                  <a:gd name="T57" fmla="*/ 74 h 132"/>
                  <a:gd name="T58" fmla="*/ 89 w 100"/>
                  <a:gd name="T59" fmla="*/ 61 h 132"/>
                  <a:gd name="T60" fmla="*/ 89 w 100"/>
                  <a:gd name="T61" fmla="*/ 51 h 132"/>
                  <a:gd name="T62" fmla="*/ 85 w 100"/>
                  <a:gd name="T63" fmla="*/ 50 h 132"/>
                  <a:gd name="T64" fmla="*/ 79 w 100"/>
                  <a:gd name="T65" fmla="*/ 46 h 132"/>
                  <a:gd name="T66" fmla="*/ 77 w 100"/>
                  <a:gd name="T67" fmla="*/ 40 h 132"/>
                  <a:gd name="T68" fmla="*/ 67 w 100"/>
                  <a:gd name="T69" fmla="*/ 42 h 132"/>
                  <a:gd name="T70" fmla="*/ 58 w 100"/>
                  <a:gd name="T71" fmla="*/ 34 h 132"/>
                  <a:gd name="T72" fmla="*/ 60 w 100"/>
                  <a:gd name="T73" fmla="*/ 23 h 132"/>
                  <a:gd name="T74" fmla="*/ 56 w 100"/>
                  <a:gd name="T75" fmla="*/ 13 h 132"/>
                  <a:gd name="T76" fmla="*/ 50 w 100"/>
                  <a:gd name="T77" fmla="*/ 7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132"/>
                  <a:gd name="T119" fmla="*/ 100 w 100"/>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132">
                    <a:moveTo>
                      <a:pt x="50" y="7"/>
                    </a:moveTo>
                    <a:lnTo>
                      <a:pt x="46" y="2"/>
                    </a:lnTo>
                    <a:lnTo>
                      <a:pt x="35" y="0"/>
                    </a:lnTo>
                    <a:lnTo>
                      <a:pt x="19" y="0"/>
                    </a:lnTo>
                    <a:lnTo>
                      <a:pt x="16" y="5"/>
                    </a:lnTo>
                    <a:lnTo>
                      <a:pt x="12" y="11"/>
                    </a:lnTo>
                    <a:lnTo>
                      <a:pt x="10" y="17"/>
                    </a:lnTo>
                    <a:lnTo>
                      <a:pt x="8" y="21"/>
                    </a:lnTo>
                    <a:lnTo>
                      <a:pt x="8" y="25"/>
                    </a:lnTo>
                    <a:lnTo>
                      <a:pt x="0" y="42"/>
                    </a:lnTo>
                    <a:lnTo>
                      <a:pt x="8" y="48"/>
                    </a:lnTo>
                    <a:lnTo>
                      <a:pt x="8" y="50"/>
                    </a:lnTo>
                    <a:lnTo>
                      <a:pt x="12" y="53"/>
                    </a:lnTo>
                    <a:lnTo>
                      <a:pt x="14" y="57"/>
                    </a:lnTo>
                    <a:lnTo>
                      <a:pt x="16" y="59"/>
                    </a:lnTo>
                    <a:lnTo>
                      <a:pt x="19" y="61"/>
                    </a:lnTo>
                    <a:lnTo>
                      <a:pt x="21" y="65"/>
                    </a:lnTo>
                    <a:lnTo>
                      <a:pt x="23" y="71"/>
                    </a:lnTo>
                    <a:lnTo>
                      <a:pt x="27" y="74"/>
                    </a:lnTo>
                    <a:lnTo>
                      <a:pt x="31" y="74"/>
                    </a:lnTo>
                    <a:lnTo>
                      <a:pt x="35" y="80"/>
                    </a:lnTo>
                    <a:lnTo>
                      <a:pt x="39" y="82"/>
                    </a:lnTo>
                    <a:lnTo>
                      <a:pt x="42" y="84"/>
                    </a:lnTo>
                    <a:lnTo>
                      <a:pt x="44" y="86"/>
                    </a:lnTo>
                    <a:lnTo>
                      <a:pt x="48" y="88"/>
                    </a:lnTo>
                    <a:lnTo>
                      <a:pt x="50" y="92"/>
                    </a:lnTo>
                    <a:lnTo>
                      <a:pt x="56" y="97"/>
                    </a:lnTo>
                    <a:lnTo>
                      <a:pt x="58" y="101"/>
                    </a:lnTo>
                    <a:lnTo>
                      <a:pt x="56" y="107"/>
                    </a:lnTo>
                    <a:lnTo>
                      <a:pt x="54" y="113"/>
                    </a:lnTo>
                    <a:lnTo>
                      <a:pt x="50" y="119"/>
                    </a:lnTo>
                    <a:lnTo>
                      <a:pt x="46" y="124"/>
                    </a:lnTo>
                    <a:lnTo>
                      <a:pt x="46" y="128"/>
                    </a:lnTo>
                    <a:lnTo>
                      <a:pt x="50" y="128"/>
                    </a:lnTo>
                    <a:lnTo>
                      <a:pt x="54" y="128"/>
                    </a:lnTo>
                    <a:lnTo>
                      <a:pt x="60" y="130"/>
                    </a:lnTo>
                    <a:lnTo>
                      <a:pt x="64" y="132"/>
                    </a:lnTo>
                    <a:lnTo>
                      <a:pt x="67" y="130"/>
                    </a:lnTo>
                    <a:lnTo>
                      <a:pt x="73" y="130"/>
                    </a:lnTo>
                    <a:lnTo>
                      <a:pt x="77" y="132"/>
                    </a:lnTo>
                    <a:lnTo>
                      <a:pt x="83" y="132"/>
                    </a:lnTo>
                    <a:lnTo>
                      <a:pt x="85" y="132"/>
                    </a:lnTo>
                    <a:lnTo>
                      <a:pt x="85" y="130"/>
                    </a:lnTo>
                    <a:lnTo>
                      <a:pt x="87" y="128"/>
                    </a:lnTo>
                    <a:lnTo>
                      <a:pt x="89" y="124"/>
                    </a:lnTo>
                    <a:lnTo>
                      <a:pt x="92" y="121"/>
                    </a:lnTo>
                    <a:lnTo>
                      <a:pt x="94" y="115"/>
                    </a:lnTo>
                    <a:lnTo>
                      <a:pt x="94" y="109"/>
                    </a:lnTo>
                    <a:lnTo>
                      <a:pt x="94" y="105"/>
                    </a:lnTo>
                    <a:lnTo>
                      <a:pt x="96" y="101"/>
                    </a:lnTo>
                    <a:lnTo>
                      <a:pt x="96" y="96"/>
                    </a:lnTo>
                    <a:lnTo>
                      <a:pt x="98" y="88"/>
                    </a:lnTo>
                    <a:lnTo>
                      <a:pt x="100" y="80"/>
                    </a:lnTo>
                    <a:lnTo>
                      <a:pt x="100" y="74"/>
                    </a:lnTo>
                    <a:lnTo>
                      <a:pt x="96" y="74"/>
                    </a:lnTo>
                    <a:lnTo>
                      <a:pt x="92" y="76"/>
                    </a:lnTo>
                    <a:lnTo>
                      <a:pt x="90" y="74"/>
                    </a:lnTo>
                    <a:lnTo>
                      <a:pt x="89" y="69"/>
                    </a:lnTo>
                    <a:lnTo>
                      <a:pt x="89" y="61"/>
                    </a:lnTo>
                    <a:lnTo>
                      <a:pt x="89" y="55"/>
                    </a:lnTo>
                    <a:lnTo>
                      <a:pt x="89" y="51"/>
                    </a:lnTo>
                    <a:lnTo>
                      <a:pt x="89" y="50"/>
                    </a:lnTo>
                    <a:lnTo>
                      <a:pt x="85" y="50"/>
                    </a:lnTo>
                    <a:lnTo>
                      <a:pt x="83" y="48"/>
                    </a:lnTo>
                    <a:lnTo>
                      <a:pt x="79" y="46"/>
                    </a:lnTo>
                    <a:lnTo>
                      <a:pt x="79" y="44"/>
                    </a:lnTo>
                    <a:lnTo>
                      <a:pt x="77" y="40"/>
                    </a:lnTo>
                    <a:lnTo>
                      <a:pt x="73" y="42"/>
                    </a:lnTo>
                    <a:lnTo>
                      <a:pt x="67" y="42"/>
                    </a:lnTo>
                    <a:lnTo>
                      <a:pt x="60" y="40"/>
                    </a:lnTo>
                    <a:lnTo>
                      <a:pt x="58" y="34"/>
                    </a:lnTo>
                    <a:lnTo>
                      <a:pt x="58" y="28"/>
                    </a:lnTo>
                    <a:lnTo>
                      <a:pt x="60" y="23"/>
                    </a:lnTo>
                    <a:lnTo>
                      <a:pt x="58" y="17"/>
                    </a:lnTo>
                    <a:lnTo>
                      <a:pt x="56" y="13"/>
                    </a:lnTo>
                    <a:lnTo>
                      <a:pt x="54" y="11"/>
                    </a:lnTo>
                    <a:lnTo>
                      <a:pt x="50" y="7"/>
                    </a:lnTo>
                    <a:close/>
                  </a:path>
                </a:pathLst>
              </a:custGeom>
              <a:solidFill>
                <a:srgbClr val="C0C0C0"/>
              </a:solidFill>
              <a:ln w="4826">
                <a:solidFill>
                  <a:srgbClr val="B9B9B9"/>
                </a:solidFill>
                <a:round/>
                <a:headEnd/>
                <a:tailEnd/>
              </a:ln>
            </p:spPr>
            <p:txBody>
              <a:bodyPr/>
              <a:lstStyle/>
              <a:p>
                <a:endParaRPr lang="nb-NO"/>
              </a:p>
            </p:txBody>
          </p:sp>
          <p:sp>
            <p:nvSpPr>
              <p:cNvPr id="9425" name="Freeform 1138"/>
              <p:cNvSpPr>
                <a:spLocks noEditPoints="1"/>
              </p:cNvSpPr>
              <p:nvPr/>
            </p:nvSpPr>
            <p:spPr bwMode="gray">
              <a:xfrm>
                <a:off x="4472" y="2845"/>
                <a:ext cx="190" cy="132"/>
              </a:xfrm>
              <a:custGeom>
                <a:avLst/>
                <a:gdLst>
                  <a:gd name="T0" fmla="*/ 23 w 190"/>
                  <a:gd name="T1" fmla="*/ 107 h 132"/>
                  <a:gd name="T2" fmla="*/ 34 w 190"/>
                  <a:gd name="T3" fmla="*/ 103 h 132"/>
                  <a:gd name="T4" fmla="*/ 36 w 190"/>
                  <a:gd name="T5" fmla="*/ 90 h 132"/>
                  <a:gd name="T6" fmla="*/ 65 w 190"/>
                  <a:gd name="T7" fmla="*/ 94 h 132"/>
                  <a:gd name="T8" fmla="*/ 75 w 190"/>
                  <a:gd name="T9" fmla="*/ 111 h 132"/>
                  <a:gd name="T10" fmla="*/ 88 w 190"/>
                  <a:gd name="T11" fmla="*/ 124 h 132"/>
                  <a:gd name="T12" fmla="*/ 121 w 190"/>
                  <a:gd name="T13" fmla="*/ 130 h 132"/>
                  <a:gd name="T14" fmla="*/ 113 w 190"/>
                  <a:gd name="T15" fmla="*/ 122 h 132"/>
                  <a:gd name="T16" fmla="*/ 111 w 190"/>
                  <a:gd name="T17" fmla="*/ 119 h 132"/>
                  <a:gd name="T18" fmla="*/ 105 w 190"/>
                  <a:gd name="T19" fmla="*/ 109 h 132"/>
                  <a:gd name="T20" fmla="*/ 96 w 190"/>
                  <a:gd name="T21" fmla="*/ 101 h 132"/>
                  <a:gd name="T22" fmla="*/ 86 w 190"/>
                  <a:gd name="T23" fmla="*/ 92 h 132"/>
                  <a:gd name="T24" fmla="*/ 84 w 190"/>
                  <a:gd name="T25" fmla="*/ 73 h 132"/>
                  <a:gd name="T26" fmla="*/ 88 w 190"/>
                  <a:gd name="T27" fmla="*/ 59 h 132"/>
                  <a:gd name="T28" fmla="*/ 77 w 190"/>
                  <a:gd name="T29" fmla="*/ 55 h 132"/>
                  <a:gd name="T30" fmla="*/ 63 w 190"/>
                  <a:gd name="T31" fmla="*/ 50 h 132"/>
                  <a:gd name="T32" fmla="*/ 59 w 190"/>
                  <a:gd name="T33" fmla="*/ 38 h 132"/>
                  <a:gd name="T34" fmla="*/ 50 w 190"/>
                  <a:gd name="T35" fmla="*/ 32 h 132"/>
                  <a:gd name="T36" fmla="*/ 29 w 190"/>
                  <a:gd name="T37" fmla="*/ 19 h 132"/>
                  <a:gd name="T38" fmla="*/ 2 w 190"/>
                  <a:gd name="T39" fmla="*/ 9 h 132"/>
                  <a:gd name="T40" fmla="*/ 4 w 190"/>
                  <a:gd name="T41" fmla="*/ 76 h 132"/>
                  <a:gd name="T42" fmla="*/ 125 w 190"/>
                  <a:gd name="T43" fmla="*/ 119 h 132"/>
                  <a:gd name="T44" fmla="*/ 125 w 190"/>
                  <a:gd name="T45" fmla="*/ 117 h 132"/>
                  <a:gd name="T46" fmla="*/ 173 w 190"/>
                  <a:gd name="T47" fmla="*/ 55 h 132"/>
                  <a:gd name="T48" fmla="*/ 182 w 190"/>
                  <a:gd name="T49" fmla="*/ 74 h 132"/>
                  <a:gd name="T50" fmla="*/ 190 w 190"/>
                  <a:gd name="T51" fmla="*/ 71 h 132"/>
                  <a:gd name="T52" fmla="*/ 171 w 190"/>
                  <a:gd name="T53" fmla="*/ 44 h 132"/>
                  <a:gd name="T54" fmla="*/ 136 w 190"/>
                  <a:gd name="T55" fmla="*/ 36 h 132"/>
                  <a:gd name="T56" fmla="*/ 134 w 190"/>
                  <a:gd name="T57" fmla="*/ 42 h 132"/>
                  <a:gd name="T58" fmla="*/ 130 w 190"/>
                  <a:gd name="T59" fmla="*/ 50 h 132"/>
                  <a:gd name="T60" fmla="*/ 121 w 190"/>
                  <a:gd name="T61" fmla="*/ 51 h 132"/>
                  <a:gd name="T62" fmla="*/ 117 w 190"/>
                  <a:gd name="T63" fmla="*/ 50 h 132"/>
                  <a:gd name="T64" fmla="*/ 100 w 190"/>
                  <a:gd name="T65" fmla="*/ 53 h 132"/>
                  <a:gd name="T66" fmla="*/ 117 w 190"/>
                  <a:gd name="T67" fmla="*/ 63 h 132"/>
                  <a:gd name="T68" fmla="*/ 136 w 190"/>
                  <a:gd name="T69" fmla="*/ 55 h 132"/>
                  <a:gd name="T70" fmla="*/ 142 w 190"/>
                  <a:gd name="T71" fmla="*/ 50 h 132"/>
                  <a:gd name="T72" fmla="*/ 146 w 190"/>
                  <a:gd name="T73" fmla="*/ 36 h 132"/>
                  <a:gd name="T74" fmla="*/ 146 w 190"/>
                  <a:gd name="T75" fmla="*/ 28 h 132"/>
                  <a:gd name="T76" fmla="*/ 151 w 190"/>
                  <a:gd name="T77" fmla="*/ 38 h 132"/>
                  <a:gd name="T78" fmla="*/ 153 w 190"/>
                  <a:gd name="T79" fmla="*/ 34 h 132"/>
                  <a:gd name="T80" fmla="*/ 142 w 190"/>
                  <a:gd name="T81" fmla="*/ 21 h 132"/>
                  <a:gd name="T82" fmla="*/ 132 w 190"/>
                  <a:gd name="T83" fmla="*/ 19 h 132"/>
                  <a:gd name="T84" fmla="*/ 140 w 190"/>
                  <a:gd name="T85" fmla="*/ 17 h 132"/>
                  <a:gd name="T86" fmla="*/ 117 w 190"/>
                  <a:gd name="T87" fmla="*/ 7 h 132"/>
                  <a:gd name="T88" fmla="*/ 123 w 190"/>
                  <a:gd name="T89" fmla="*/ 13 h 132"/>
                  <a:gd name="T90" fmla="*/ 117 w 190"/>
                  <a:gd name="T91" fmla="*/ 7 h 132"/>
                  <a:gd name="T92" fmla="*/ 79 w 190"/>
                  <a:gd name="T93" fmla="*/ 3 h 132"/>
                  <a:gd name="T94" fmla="*/ 73 w 190"/>
                  <a:gd name="T95" fmla="*/ 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132"/>
                  <a:gd name="T146" fmla="*/ 190 w 190"/>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132">
                    <a:moveTo>
                      <a:pt x="4" y="109"/>
                    </a:moveTo>
                    <a:lnTo>
                      <a:pt x="13" y="109"/>
                    </a:lnTo>
                    <a:lnTo>
                      <a:pt x="23" y="107"/>
                    </a:lnTo>
                    <a:lnTo>
                      <a:pt x="29" y="107"/>
                    </a:lnTo>
                    <a:lnTo>
                      <a:pt x="32" y="105"/>
                    </a:lnTo>
                    <a:lnTo>
                      <a:pt x="34" y="103"/>
                    </a:lnTo>
                    <a:lnTo>
                      <a:pt x="36" y="99"/>
                    </a:lnTo>
                    <a:lnTo>
                      <a:pt x="36" y="96"/>
                    </a:lnTo>
                    <a:lnTo>
                      <a:pt x="36" y="90"/>
                    </a:lnTo>
                    <a:lnTo>
                      <a:pt x="44" y="90"/>
                    </a:lnTo>
                    <a:lnTo>
                      <a:pt x="56" y="92"/>
                    </a:lnTo>
                    <a:lnTo>
                      <a:pt x="65" y="94"/>
                    </a:lnTo>
                    <a:lnTo>
                      <a:pt x="71" y="99"/>
                    </a:lnTo>
                    <a:lnTo>
                      <a:pt x="73" y="105"/>
                    </a:lnTo>
                    <a:lnTo>
                      <a:pt x="75" y="111"/>
                    </a:lnTo>
                    <a:lnTo>
                      <a:pt x="79" y="113"/>
                    </a:lnTo>
                    <a:lnTo>
                      <a:pt x="82" y="113"/>
                    </a:lnTo>
                    <a:lnTo>
                      <a:pt x="88" y="124"/>
                    </a:lnTo>
                    <a:lnTo>
                      <a:pt x="103" y="128"/>
                    </a:lnTo>
                    <a:lnTo>
                      <a:pt x="121" y="132"/>
                    </a:lnTo>
                    <a:lnTo>
                      <a:pt x="121" y="130"/>
                    </a:lnTo>
                    <a:lnTo>
                      <a:pt x="121" y="126"/>
                    </a:lnTo>
                    <a:lnTo>
                      <a:pt x="117" y="124"/>
                    </a:lnTo>
                    <a:lnTo>
                      <a:pt x="113" y="122"/>
                    </a:lnTo>
                    <a:lnTo>
                      <a:pt x="115" y="121"/>
                    </a:lnTo>
                    <a:lnTo>
                      <a:pt x="115" y="119"/>
                    </a:lnTo>
                    <a:lnTo>
                      <a:pt x="111" y="119"/>
                    </a:lnTo>
                    <a:lnTo>
                      <a:pt x="105" y="117"/>
                    </a:lnTo>
                    <a:lnTo>
                      <a:pt x="105" y="113"/>
                    </a:lnTo>
                    <a:lnTo>
                      <a:pt x="105" y="109"/>
                    </a:lnTo>
                    <a:lnTo>
                      <a:pt x="102" y="109"/>
                    </a:lnTo>
                    <a:lnTo>
                      <a:pt x="98" y="107"/>
                    </a:lnTo>
                    <a:lnTo>
                      <a:pt x="96" y="101"/>
                    </a:lnTo>
                    <a:lnTo>
                      <a:pt x="94" y="94"/>
                    </a:lnTo>
                    <a:lnTo>
                      <a:pt x="90" y="94"/>
                    </a:lnTo>
                    <a:lnTo>
                      <a:pt x="86" y="92"/>
                    </a:lnTo>
                    <a:lnTo>
                      <a:pt x="82" y="84"/>
                    </a:lnTo>
                    <a:lnTo>
                      <a:pt x="80" y="74"/>
                    </a:lnTo>
                    <a:lnTo>
                      <a:pt x="84" y="73"/>
                    </a:lnTo>
                    <a:lnTo>
                      <a:pt x="90" y="71"/>
                    </a:lnTo>
                    <a:lnTo>
                      <a:pt x="90" y="65"/>
                    </a:lnTo>
                    <a:lnTo>
                      <a:pt x="88" y="59"/>
                    </a:lnTo>
                    <a:lnTo>
                      <a:pt x="84" y="59"/>
                    </a:lnTo>
                    <a:lnTo>
                      <a:pt x="79" y="59"/>
                    </a:lnTo>
                    <a:lnTo>
                      <a:pt x="77" y="55"/>
                    </a:lnTo>
                    <a:lnTo>
                      <a:pt x="75" y="51"/>
                    </a:lnTo>
                    <a:lnTo>
                      <a:pt x="69" y="51"/>
                    </a:lnTo>
                    <a:lnTo>
                      <a:pt x="63" y="50"/>
                    </a:lnTo>
                    <a:lnTo>
                      <a:pt x="63" y="46"/>
                    </a:lnTo>
                    <a:lnTo>
                      <a:pt x="63" y="42"/>
                    </a:lnTo>
                    <a:lnTo>
                      <a:pt x="59" y="38"/>
                    </a:lnTo>
                    <a:lnTo>
                      <a:pt x="56" y="32"/>
                    </a:lnTo>
                    <a:lnTo>
                      <a:pt x="54" y="32"/>
                    </a:lnTo>
                    <a:lnTo>
                      <a:pt x="50" y="32"/>
                    </a:lnTo>
                    <a:lnTo>
                      <a:pt x="48" y="28"/>
                    </a:lnTo>
                    <a:lnTo>
                      <a:pt x="44" y="25"/>
                    </a:lnTo>
                    <a:lnTo>
                      <a:pt x="29" y="19"/>
                    </a:lnTo>
                    <a:lnTo>
                      <a:pt x="13" y="15"/>
                    </a:lnTo>
                    <a:lnTo>
                      <a:pt x="9" y="13"/>
                    </a:lnTo>
                    <a:lnTo>
                      <a:pt x="2" y="9"/>
                    </a:lnTo>
                    <a:lnTo>
                      <a:pt x="4" y="65"/>
                    </a:lnTo>
                    <a:lnTo>
                      <a:pt x="0" y="71"/>
                    </a:lnTo>
                    <a:lnTo>
                      <a:pt x="4" y="76"/>
                    </a:lnTo>
                    <a:lnTo>
                      <a:pt x="4" y="109"/>
                    </a:lnTo>
                    <a:close/>
                    <a:moveTo>
                      <a:pt x="123" y="115"/>
                    </a:moveTo>
                    <a:lnTo>
                      <a:pt x="125" y="119"/>
                    </a:lnTo>
                    <a:lnTo>
                      <a:pt x="127" y="119"/>
                    </a:lnTo>
                    <a:lnTo>
                      <a:pt x="127" y="117"/>
                    </a:lnTo>
                    <a:lnTo>
                      <a:pt x="125" y="117"/>
                    </a:lnTo>
                    <a:lnTo>
                      <a:pt x="123" y="115"/>
                    </a:lnTo>
                    <a:close/>
                    <a:moveTo>
                      <a:pt x="171" y="44"/>
                    </a:moveTo>
                    <a:lnTo>
                      <a:pt x="173" y="55"/>
                    </a:lnTo>
                    <a:lnTo>
                      <a:pt x="175" y="61"/>
                    </a:lnTo>
                    <a:lnTo>
                      <a:pt x="178" y="69"/>
                    </a:lnTo>
                    <a:lnTo>
                      <a:pt x="182" y="74"/>
                    </a:lnTo>
                    <a:lnTo>
                      <a:pt x="186" y="74"/>
                    </a:lnTo>
                    <a:lnTo>
                      <a:pt x="188" y="73"/>
                    </a:lnTo>
                    <a:lnTo>
                      <a:pt x="190" y="71"/>
                    </a:lnTo>
                    <a:lnTo>
                      <a:pt x="190" y="67"/>
                    </a:lnTo>
                    <a:lnTo>
                      <a:pt x="180" y="57"/>
                    </a:lnTo>
                    <a:lnTo>
                      <a:pt x="171" y="44"/>
                    </a:lnTo>
                    <a:close/>
                    <a:moveTo>
                      <a:pt x="140" y="34"/>
                    </a:moveTo>
                    <a:lnTo>
                      <a:pt x="138" y="36"/>
                    </a:lnTo>
                    <a:lnTo>
                      <a:pt x="136" y="36"/>
                    </a:lnTo>
                    <a:lnTo>
                      <a:pt x="138" y="38"/>
                    </a:lnTo>
                    <a:lnTo>
                      <a:pt x="138" y="42"/>
                    </a:lnTo>
                    <a:lnTo>
                      <a:pt x="134" y="42"/>
                    </a:lnTo>
                    <a:lnTo>
                      <a:pt x="134" y="46"/>
                    </a:lnTo>
                    <a:lnTo>
                      <a:pt x="132" y="50"/>
                    </a:lnTo>
                    <a:lnTo>
                      <a:pt x="130" y="50"/>
                    </a:lnTo>
                    <a:lnTo>
                      <a:pt x="130" y="51"/>
                    </a:lnTo>
                    <a:lnTo>
                      <a:pt x="127" y="51"/>
                    </a:lnTo>
                    <a:lnTo>
                      <a:pt x="121" y="51"/>
                    </a:lnTo>
                    <a:lnTo>
                      <a:pt x="121" y="50"/>
                    </a:lnTo>
                    <a:lnTo>
                      <a:pt x="119" y="48"/>
                    </a:lnTo>
                    <a:lnTo>
                      <a:pt x="117" y="50"/>
                    </a:lnTo>
                    <a:lnTo>
                      <a:pt x="117" y="53"/>
                    </a:lnTo>
                    <a:lnTo>
                      <a:pt x="109" y="53"/>
                    </a:lnTo>
                    <a:lnTo>
                      <a:pt x="100" y="53"/>
                    </a:lnTo>
                    <a:lnTo>
                      <a:pt x="103" y="59"/>
                    </a:lnTo>
                    <a:lnTo>
                      <a:pt x="109" y="63"/>
                    </a:lnTo>
                    <a:lnTo>
                      <a:pt x="117" y="63"/>
                    </a:lnTo>
                    <a:lnTo>
                      <a:pt x="125" y="61"/>
                    </a:lnTo>
                    <a:lnTo>
                      <a:pt x="132" y="59"/>
                    </a:lnTo>
                    <a:lnTo>
                      <a:pt x="136" y="55"/>
                    </a:lnTo>
                    <a:lnTo>
                      <a:pt x="136" y="51"/>
                    </a:lnTo>
                    <a:lnTo>
                      <a:pt x="138" y="50"/>
                    </a:lnTo>
                    <a:lnTo>
                      <a:pt x="142" y="50"/>
                    </a:lnTo>
                    <a:lnTo>
                      <a:pt x="144" y="50"/>
                    </a:lnTo>
                    <a:lnTo>
                      <a:pt x="146" y="44"/>
                    </a:lnTo>
                    <a:lnTo>
                      <a:pt x="146" y="36"/>
                    </a:lnTo>
                    <a:lnTo>
                      <a:pt x="140" y="34"/>
                    </a:lnTo>
                    <a:close/>
                    <a:moveTo>
                      <a:pt x="142" y="21"/>
                    </a:moveTo>
                    <a:lnTo>
                      <a:pt x="146" y="28"/>
                    </a:lnTo>
                    <a:lnTo>
                      <a:pt x="148" y="40"/>
                    </a:lnTo>
                    <a:lnTo>
                      <a:pt x="150" y="40"/>
                    </a:lnTo>
                    <a:lnTo>
                      <a:pt x="151" y="38"/>
                    </a:lnTo>
                    <a:lnTo>
                      <a:pt x="153" y="36"/>
                    </a:lnTo>
                    <a:lnTo>
                      <a:pt x="151" y="34"/>
                    </a:lnTo>
                    <a:lnTo>
                      <a:pt x="153" y="34"/>
                    </a:lnTo>
                    <a:lnTo>
                      <a:pt x="153" y="30"/>
                    </a:lnTo>
                    <a:lnTo>
                      <a:pt x="148" y="26"/>
                    </a:lnTo>
                    <a:lnTo>
                      <a:pt x="142" y="21"/>
                    </a:lnTo>
                    <a:close/>
                    <a:moveTo>
                      <a:pt x="127" y="11"/>
                    </a:moveTo>
                    <a:lnTo>
                      <a:pt x="127" y="15"/>
                    </a:lnTo>
                    <a:lnTo>
                      <a:pt x="132" y="19"/>
                    </a:lnTo>
                    <a:lnTo>
                      <a:pt x="136" y="21"/>
                    </a:lnTo>
                    <a:lnTo>
                      <a:pt x="140" y="21"/>
                    </a:lnTo>
                    <a:lnTo>
                      <a:pt x="140" y="17"/>
                    </a:lnTo>
                    <a:lnTo>
                      <a:pt x="134" y="15"/>
                    </a:lnTo>
                    <a:lnTo>
                      <a:pt x="127" y="11"/>
                    </a:lnTo>
                    <a:close/>
                    <a:moveTo>
                      <a:pt x="117" y="7"/>
                    </a:moveTo>
                    <a:lnTo>
                      <a:pt x="119" y="11"/>
                    </a:lnTo>
                    <a:lnTo>
                      <a:pt x="119" y="13"/>
                    </a:lnTo>
                    <a:lnTo>
                      <a:pt x="123" y="13"/>
                    </a:lnTo>
                    <a:lnTo>
                      <a:pt x="123" y="11"/>
                    </a:lnTo>
                    <a:lnTo>
                      <a:pt x="123" y="9"/>
                    </a:lnTo>
                    <a:lnTo>
                      <a:pt x="117" y="7"/>
                    </a:lnTo>
                    <a:close/>
                    <a:moveTo>
                      <a:pt x="73" y="0"/>
                    </a:moveTo>
                    <a:lnTo>
                      <a:pt x="73" y="3"/>
                    </a:lnTo>
                    <a:lnTo>
                      <a:pt x="79" y="3"/>
                    </a:lnTo>
                    <a:lnTo>
                      <a:pt x="80" y="3"/>
                    </a:lnTo>
                    <a:lnTo>
                      <a:pt x="79" y="2"/>
                    </a:lnTo>
                    <a:lnTo>
                      <a:pt x="73" y="0"/>
                    </a:lnTo>
                    <a:close/>
                  </a:path>
                </a:pathLst>
              </a:custGeom>
              <a:solidFill>
                <a:srgbClr val="C0C0C0"/>
              </a:solidFill>
              <a:ln w="4826">
                <a:solidFill>
                  <a:srgbClr val="B9B9B9"/>
                </a:solidFill>
                <a:round/>
                <a:headEnd/>
                <a:tailEnd/>
              </a:ln>
            </p:spPr>
            <p:txBody>
              <a:bodyPr/>
              <a:lstStyle/>
              <a:p>
                <a:endParaRPr lang="nb-NO"/>
              </a:p>
            </p:txBody>
          </p:sp>
          <p:sp>
            <p:nvSpPr>
              <p:cNvPr id="9426" name="Freeform 1139"/>
              <p:cNvSpPr>
                <a:spLocks noEditPoints="1"/>
              </p:cNvSpPr>
              <p:nvPr/>
            </p:nvSpPr>
            <p:spPr bwMode="gray">
              <a:xfrm>
                <a:off x="1691" y="2657"/>
                <a:ext cx="75" cy="42"/>
              </a:xfrm>
              <a:custGeom>
                <a:avLst/>
                <a:gdLst>
                  <a:gd name="T0" fmla="*/ 4 w 75"/>
                  <a:gd name="T1" fmla="*/ 0 h 42"/>
                  <a:gd name="T2" fmla="*/ 2 w 75"/>
                  <a:gd name="T3" fmla="*/ 1 h 42"/>
                  <a:gd name="T4" fmla="*/ 2 w 75"/>
                  <a:gd name="T5" fmla="*/ 11 h 42"/>
                  <a:gd name="T6" fmla="*/ 2 w 75"/>
                  <a:gd name="T7" fmla="*/ 19 h 42"/>
                  <a:gd name="T8" fmla="*/ 10 w 75"/>
                  <a:gd name="T9" fmla="*/ 21 h 42"/>
                  <a:gd name="T10" fmla="*/ 19 w 75"/>
                  <a:gd name="T11" fmla="*/ 26 h 42"/>
                  <a:gd name="T12" fmla="*/ 23 w 75"/>
                  <a:gd name="T13" fmla="*/ 28 h 42"/>
                  <a:gd name="T14" fmla="*/ 27 w 75"/>
                  <a:gd name="T15" fmla="*/ 32 h 42"/>
                  <a:gd name="T16" fmla="*/ 40 w 75"/>
                  <a:gd name="T17" fmla="*/ 34 h 42"/>
                  <a:gd name="T18" fmla="*/ 36 w 75"/>
                  <a:gd name="T19" fmla="*/ 32 h 42"/>
                  <a:gd name="T20" fmla="*/ 38 w 75"/>
                  <a:gd name="T21" fmla="*/ 30 h 42"/>
                  <a:gd name="T22" fmla="*/ 36 w 75"/>
                  <a:gd name="T23" fmla="*/ 24 h 42"/>
                  <a:gd name="T24" fmla="*/ 33 w 75"/>
                  <a:gd name="T25" fmla="*/ 21 h 42"/>
                  <a:gd name="T26" fmla="*/ 42 w 75"/>
                  <a:gd name="T27" fmla="*/ 15 h 42"/>
                  <a:gd name="T28" fmla="*/ 44 w 75"/>
                  <a:gd name="T29" fmla="*/ 11 h 42"/>
                  <a:gd name="T30" fmla="*/ 48 w 75"/>
                  <a:gd name="T31" fmla="*/ 9 h 42"/>
                  <a:gd name="T32" fmla="*/ 56 w 75"/>
                  <a:gd name="T33" fmla="*/ 23 h 42"/>
                  <a:gd name="T34" fmla="*/ 63 w 75"/>
                  <a:gd name="T35" fmla="*/ 21 h 42"/>
                  <a:gd name="T36" fmla="*/ 61 w 75"/>
                  <a:gd name="T37" fmla="*/ 24 h 42"/>
                  <a:gd name="T38" fmla="*/ 60 w 75"/>
                  <a:gd name="T39" fmla="*/ 36 h 42"/>
                  <a:gd name="T40" fmla="*/ 65 w 75"/>
                  <a:gd name="T41" fmla="*/ 42 h 42"/>
                  <a:gd name="T42" fmla="*/ 71 w 75"/>
                  <a:gd name="T43" fmla="*/ 42 h 42"/>
                  <a:gd name="T44" fmla="*/ 73 w 75"/>
                  <a:gd name="T45" fmla="*/ 36 h 42"/>
                  <a:gd name="T46" fmla="*/ 73 w 75"/>
                  <a:gd name="T47" fmla="*/ 28 h 42"/>
                  <a:gd name="T48" fmla="*/ 73 w 75"/>
                  <a:gd name="T49" fmla="*/ 21 h 42"/>
                  <a:gd name="T50" fmla="*/ 56 w 75"/>
                  <a:gd name="T51" fmla="*/ 1 h 42"/>
                  <a:gd name="T52" fmla="*/ 44 w 75"/>
                  <a:gd name="T53" fmla="*/ 0 h 42"/>
                  <a:gd name="T54" fmla="*/ 42 w 75"/>
                  <a:gd name="T55" fmla="*/ 5 h 42"/>
                  <a:gd name="T56" fmla="*/ 21 w 75"/>
                  <a:gd name="T57" fmla="*/ 11 h 42"/>
                  <a:gd name="T58" fmla="*/ 17 w 75"/>
                  <a:gd name="T59" fmla="*/ 7 h 42"/>
                  <a:gd name="T60" fmla="*/ 12 w 75"/>
                  <a:gd name="T61" fmla="*/ 9 h 42"/>
                  <a:gd name="T62" fmla="*/ 6 w 75"/>
                  <a:gd name="T63" fmla="*/ 0 h 42"/>
                  <a:gd name="T64" fmla="*/ 19 w 75"/>
                  <a:gd name="T65" fmla="*/ 36 h 42"/>
                  <a:gd name="T66" fmla="*/ 17 w 75"/>
                  <a:gd name="T67" fmla="*/ 32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42"/>
                  <a:gd name="T104" fmla="*/ 75 w 7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42">
                    <a:moveTo>
                      <a:pt x="6" y="0"/>
                    </a:moveTo>
                    <a:lnTo>
                      <a:pt x="4" y="0"/>
                    </a:lnTo>
                    <a:lnTo>
                      <a:pt x="0" y="0"/>
                    </a:lnTo>
                    <a:lnTo>
                      <a:pt x="2" y="1"/>
                    </a:lnTo>
                    <a:lnTo>
                      <a:pt x="0" y="5"/>
                    </a:lnTo>
                    <a:lnTo>
                      <a:pt x="2" y="11"/>
                    </a:lnTo>
                    <a:lnTo>
                      <a:pt x="2" y="15"/>
                    </a:lnTo>
                    <a:lnTo>
                      <a:pt x="2" y="19"/>
                    </a:lnTo>
                    <a:lnTo>
                      <a:pt x="2" y="21"/>
                    </a:lnTo>
                    <a:lnTo>
                      <a:pt x="10" y="21"/>
                    </a:lnTo>
                    <a:lnTo>
                      <a:pt x="19" y="23"/>
                    </a:lnTo>
                    <a:lnTo>
                      <a:pt x="19" y="26"/>
                    </a:lnTo>
                    <a:lnTo>
                      <a:pt x="19" y="28"/>
                    </a:lnTo>
                    <a:lnTo>
                      <a:pt x="23" y="28"/>
                    </a:lnTo>
                    <a:lnTo>
                      <a:pt x="27" y="28"/>
                    </a:lnTo>
                    <a:lnTo>
                      <a:pt x="27" y="32"/>
                    </a:lnTo>
                    <a:lnTo>
                      <a:pt x="33" y="34"/>
                    </a:lnTo>
                    <a:lnTo>
                      <a:pt x="40" y="34"/>
                    </a:lnTo>
                    <a:lnTo>
                      <a:pt x="38" y="32"/>
                    </a:lnTo>
                    <a:lnTo>
                      <a:pt x="36" y="32"/>
                    </a:lnTo>
                    <a:lnTo>
                      <a:pt x="35" y="32"/>
                    </a:lnTo>
                    <a:lnTo>
                      <a:pt x="38" y="30"/>
                    </a:lnTo>
                    <a:lnTo>
                      <a:pt x="36" y="26"/>
                    </a:lnTo>
                    <a:lnTo>
                      <a:pt x="36" y="24"/>
                    </a:lnTo>
                    <a:lnTo>
                      <a:pt x="33" y="24"/>
                    </a:lnTo>
                    <a:lnTo>
                      <a:pt x="33" y="21"/>
                    </a:lnTo>
                    <a:lnTo>
                      <a:pt x="36" y="17"/>
                    </a:lnTo>
                    <a:lnTo>
                      <a:pt x="42" y="15"/>
                    </a:lnTo>
                    <a:lnTo>
                      <a:pt x="40" y="13"/>
                    </a:lnTo>
                    <a:lnTo>
                      <a:pt x="44" y="11"/>
                    </a:lnTo>
                    <a:lnTo>
                      <a:pt x="46" y="11"/>
                    </a:lnTo>
                    <a:lnTo>
                      <a:pt x="48" y="9"/>
                    </a:lnTo>
                    <a:lnTo>
                      <a:pt x="52" y="15"/>
                    </a:lnTo>
                    <a:lnTo>
                      <a:pt x="56" y="23"/>
                    </a:lnTo>
                    <a:lnTo>
                      <a:pt x="60" y="21"/>
                    </a:lnTo>
                    <a:lnTo>
                      <a:pt x="63" y="21"/>
                    </a:lnTo>
                    <a:lnTo>
                      <a:pt x="61" y="23"/>
                    </a:lnTo>
                    <a:lnTo>
                      <a:pt x="61" y="24"/>
                    </a:lnTo>
                    <a:lnTo>
                      <a:pt x="60" y="30"/>
                    </a:lnTo>
                    <a:lnTo>
                      <a:pt x="60" y="36"/>
                    </a:lnTo>
                    <a:lnTo>
                      <a:pt x="61" y="40"/>
                    </a:lnTo>
                    <a:lnTo>
                      <a:pt x="65" y="42"/>
                    </a:lnTo>
                    <a:lnTo>
                      <a:pt x="67" y="42"/>
                    </a:lnTo>
                    <a:lnTo>
                      <a:pt x="71" y="42"/>
                    </a:lnTo>
                    <a:lnTo>
                      <a:pt x="71" y="38"/>
                    </a:lnTo>
                    <a:lnTo>
                      <a:pt x="73" y="36"/>
                    </a:lnTo>
                    <a:lnTo>
                      <a:pt x="75" y="32"/>
                    </a:lnTo>
                    <a:lnTo>
                      <a:pt x="73" y="28"/>
                    </a:lnTo>
                    <a:lnTo>
                      <a:pt x="71" y="26"/>
                    </a:lnTo>
                    <a:lnTo>
                      <a:pt x="73" y="21"/>
                    </a:lnTo>
                    <a:lnTo>
                      <a:pt x="63" y="13"/>
                    </a:lnTo>
                    <a:lnTo>
                      <a:pt x="56" y="1"/>
                    </a:lnTo>
                    <a:lnTo>
                      <a:pt x="48" y="1"/>
                    </a:lnTo>
                    <a:lnTo>
                      <a:pt x="44" y="0"/>
                    </a:lnTo>
                    <a:lnTo>
                      <a:pt x="42" y="3"/>
                    </a:lnTo>
                    <a:lnTo>
                      <a:pt x="42" y="5"/>
                    </a:lnTo>
                    <a:lnTo>
                      <a:pt x="31" y="9"/>
                    </a:lnTo>
                    <a:lnTo>
                      <a:pt x="21" y="11"/>
                    </a:lnTo>
                    <a:lnTo>
                      <a:pt x="19" y="9"/>
                    </a:lnTo>
                    <a:lnTo>
                      <a:pt x="17" y="7"/>
                    </a:lnTo>
                    <a:lnTo>
                      <a:pt x="15" y="9"/>
                    </a:lnTo>
                    <a:lnTo>
                      <a:pt x="12" y="9"/>
                    </a:lnTo>
                    <a:lnTo>
                      <a:pt x="10" y="5"/>
                    </a:lnTo>
                    <a:lnTo>
                      <a:pt x="6" y="0"/>
                    </a:lnTo>
                    <a:close/>
                    <a:moveTo>
                      <a:pt x="17" y="32"/>
                    </a:moveTo>
                    <a:lnTo>
                      <a:pt x="19" y="36"/>
                    </a:lnTo>
                    <a:lnTo>
                      <a:pt x="17" y="32"/>
                    </a:lnTo>
                    <a:close/>
                  </a:path>
                </a:pathLst>
              </a:custGeom>
              <a:solidFill>
                <a:srgbClr val="C0C0C0"/>
              </a:solidFill>
              <a:ln w="4826">
                <a:solidFill>
                  <a:srgbClr val="B9B9B9"/>
                </a:solidFill>
                <a:round/>
                <a:headEnd/>
                <a:tailEnd/>
              </a:ln>
            </p:spPr>
            <p:txBody>
              <a:bodyPr/>
              <a:lstStyle/>
              <a:p>
                <a:endParaRPr lang="nb-NO"/>
              </a:p>
            </p:txBody>
          </p:sp>
          <p:sp>
            <p:nvSpPr>
              <p:cNvPr id="9427" name="Freeform 1140"/>
              <p:cNvSpPr>
                <a:spLocks/>
              </p:cNvSpPr>
              <p:nvPr/>
            </p:nvSpPr>
            <p:spPr bwMode="gray">
              <a:xfrm>
                <a:off x="3491" y="2223"/>
                <a:ext cx="190" cy="215"/>
              </a:xfrm>
              <a:custGeom>
                <a:avLst/>
                <a:gdLst>
                  <a:gd name="T0" fmla="*/ 90 w 190"/>
                  <a:gd name="T1" fmla="*/ 209 h 215"/>
                  <a:gd name="T2" fmla="*/ 100 w 190"/>
                  <a:gd name="T3" fmla="*/ 199 h 215"/>
                  <a:gd name="T4" fmla="*/ 106 w 190"/>
                  <a:gd name="T5" fmla="*/ 190 h 215"/>
                  <a:gd name="T6" fmla="*/ 100 w 190"/>
                  <a:gd name="T7" fmla="*/ 178 h 215"/>
                  <a:gd name="T8" fmla="*/ 96 w 190"/>
                  <a:gd name="T9" fmla="*/ 165 h 215"/>
                  <a:gd name="T10" fmla="*/ 106 w 190"/>
                  <a:gd name="T11" fmla="*/ 157 h 215"/>
                  <a:gd name="T12" fmla="*/ 111 w 190"/>
                  <a:gd name="T13" fmla="*/ 155 h 215"/>
                  <a:gd name="T14" fmla="*/ 123 w 190"/>
                  <a:gd name="T15" fmla="*/ 144 h 215"/>
                  <a:gd name="T16" fmla="*/ 129 w 190"/>
                  <a:gd name="T17" fmla="*/ 132 h 215"/>
                  <a:gd name="T18" fmla="*/ 142 w 190"/>
                  <a:gd name="T19" fmla="*/ 125 h 215"/>
                  <a:gd name="T20" fmla="*/ 150 w 190"/>
                  <a:gd name="T21" fmla="*/ 115 h 215"/>
                  <a:gd name="T22" fmla="*/ 152 w 190"/>
                  <a:gd name="T23" fmla="*/ 100 h 215"/>
                  <a:gd name="T24" fmla="*/ 159 w 190"/>
                  <a:gd name="T25" fmla="*/ 88 h 215"/>
                  <a:gd name="T26" fmla="*/ 154 w 190"/>
                  <a:gd name="T27" fmla="*/ 77 h 215"/>
                  <a:gd name="T28" fmla="*/ 146 w 190"/>
                  <a:gd name="T29" fmla="*/ 71 h 215"/>
                  <a:gd name="T30" fmla="*/ 140 w 190"/>
                  <a:gd name="T31" fmla="*/ 56 h 215"/>
                  <a:gd name="T32" fmla="*/ 148 w 190"/>
                  <a:gd name="T33" fmla="*/ 46 h 215"/>
                  <a:gd name="T34" fmla="*/ 156 w 190"/>
                  <a:gd name="T35" fmla="*/ 46 h 215"/>
                  <a:gd name="T36" fmla="*/ 161 w 190"/>
                  <a:gd name="T37" fmla="*/ 42 h 215"/>
                  <a:gd name="T38" fmla="*/ 175 w 190"/>
                  <a:gd name="T39" fmla="*/ 36 h 215"/>
                  <a:gd name="T40" fmla="*/ 184 w 190"/>
                  <a:gd name="T41" fmla="*/ 29 h 215"/>
                  <a:gd name="T42" fmla="*/ 190 w 190"/>
                  <a:gd name="T43" fmla="*/ 17 h 215"/>
                  <a:gd name="T44" fmla="*/ 182 w 190"/>
                  <a:gd name="T45" fmla="*/ 8 h 215"/>
                  <a:gd name="T46" fmla="*/ 159 w 190"/>
                  <a:gd name="T47" fmla="*/ 0 h 215"/>
                  <a:gd name="T48" fmla="*/ 154 w 190"/>
                  <a:gd name="T49" fmla="*/ 2 h 215"/>
                  <a:gd name="T50" fmla="*/ 136 w 190"/>
                  <a:gd name="T51" fmla="*/ 6 h 215"/>
                  <a:gd name="T52" fmla="*/ 115 w 190"/>
                  <a:gd name="T53" fmla="*/ 15 h 215"/>
                  <a:gd name="T54" fmla="*/ 111 w 190"/>
                  <a:gd name="T55" fmla="*/ 27 h 215"/>
                  <a:gd name="T56" fmla="*/ 111 w 190"/>
                  <a:gd name="T57" fmla="*/ 38 h 215"/>
                  <a:gd name="T58" fmla="*/ 100 w 190"/>
                  <a:gd name="T59" fmla="*/ 38 h 215"/>
                  <a:gd name="T60" fmla="*/ 102 w 190"/>
                  <a:gd name="T61" fmla="*/ 48 h 215"/>
                  <a:gd name="T62" fmla="*/ 96 w 190"/>
                  <a:gd name="T63" fmla="*/ 59 h 215"/>
                  <a:gd name="T64" fmla="*/ 96 w 190"/>
                  <a:gd name="T65" fmla="*/ 71 h 215"/>
                  <a:gd name="T66" fmla="*/ 85 w 190"/>
                  <a:gd name="T67" fmla="*/ 69 h 215"/>
                  <a:gd name="T68" fmla="*/ 79 w 190"/>
                  <a:gd name="T69" fmla="*/ 71 h 215"/>
                  <a:gd name="T70" fmla="*/ 77 w 190"/>
                  <a:gd name="T71" fmla="*/ 80 h 215"/>
                  <a:gd name="T72" fmla="*/ 73 w 190"/>
                  <a:gd name="T73" fmla="*/ 84 h 215"/>
                  <a:gd name="T74" fmla="*/ 60 w 190"/>
                  <a:gd name="T75" fmla="*/ 94 h 215"/>
                  <a:gd name="T76" fmla="*/ 52 w 190"/>
                  <a:gd name="T77" fmla="*/ 103 h 215"/>
                  <a:gd name="T78" fmla="*/ 44 w 190"/>
                  <a:gd name="T79" fmla="*/ 109 h 215"/>
                  <a:gd name="T80" fmla="*/ 37 w 190"/>
                  <a:gd name="T81" fmla="*/ 113 h 215"/>
                  <a:gd name="T82" fmla="*/ 21 w 190"/>
                  <a:gd name="T83" fmla="*/ 113 h 215"/>
                  <a:gd name="T84" fmla="*/ 4 w 190"/>
                  <a:gd name="T85" fmla="*/ 107 h 215"/>
                  <a:gd name="T86" fmla="*/ 6 w 190"/>
                  <a:gd name="T87" fmla="*/ 125 h 215"/>
                  <a:gd name="T88" fmla="*/ 14 w 190"/>
                  <a:gd name="T89" fmla="*/ 136 h 215"/>
                  <a:gd name="T90" fmla="*/ 23 w 190"/>
                  <a:gd name="T91" fmla="*/ 144 h 215"/>
                  <a:gd name="T92" fmla="*/ 29 w 190"/>
                  <a:gd name="T93" fmla="*/ 155 h 215"/>
                  <a:gd name="T94" fmla="*/ 25 w 190"/>
                  <a:gd name="T95" fmla="*/ 163 h 215"/>
                  <a:gd name="T96" fmla="*/ 10 w 190"/>
                  <a:gd name="T97" fmla="*/ 167 h 215"/>
                  <a:gd name="T98" fmla="*/ 0 w 190"/>
                  <a:gd name="T99" fmla="*/ 192 h 215"/>
                  <a:gd name="T100" fmla="*/ 29 w 190"/>
                  <a:gd name="T101" fmla="*/ 186 h 215"/>
                  <a:gd name="T102" fmla="*/ 60 w 190"/>
                  <a:gd name="T103" fmla="*/ 186 h 215"/>
                  <a:gd name="T104" fmla="*/ 64 w 190"/>
                  <a:gd name="T105" fmla="*/ 196 h 215"/>
                  <a:gd name="T106" fmla="*/ 67 w 190"/>
                  <a:gd name="T107" fmla="*/ 199 h 215"/>
                  <a:gd name="T108" fmla="*/ 75 w 190"/>
                  <a:gd name="T109" fmla="*/ 201 h 215"/>
                  <a:gd name="T110" fmla="*/ 77 w 190"/>
                  <a:gd name="T111" fmla="*/ 205 h 215"/>
                  <a:gd name="T112" fmla="*/ 77 w 190"/>
                  <a:gd name="T113" fmla="*/ 209 h 215"/>
                  <a:gd name="T114" fmla="*/ 77 w 190"/>
                  <a:gd name="T115" fmla="*/ 211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215"/>
                  <a:gd name="T176" fmla="*/ 190 w 190"/>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215">
                    <a:moveTo>
                      <a:pt x="87" y="215"/>
                    </a:moveTo>
                    <a:lnTo>
                      <a:pt x="90" y="209"/>
                    </a:lnTo>
                    <a:lnTo>
                      <a:pt x="92" y="201"/>
                    </a:lnTo>
                    <a:lnTo>
                      <a:pt x="100" y="199"/>
                    </a:lnTo>
                    <a:lnTo>
                      <a:pt x="108" y="198"/>
                    </a:lnTo>
                    <a:lnTo>
                      <a:pt x="106" y="190"/>
                    </a:lnTo>
                    <a:lnTo>
                      <a:pt x="100" y="184"/>
                    </a:lnTo>
                    <a:lnTo>
                      <a:pt x="100" y="178"/>
                    </a:lnTo>
                    <a:lnTo>
                      <a:pt x="104" y="174"/>
                    </a:lnTo>
                    <a:lnTo>
                      <a:pt x="96" y="165"/>
                    </a:lnTo>
                    <a:lnTo>
                      <a:pt x="100" y="161"/>
                    </a:lnTo>
                    <a:lnTo>
                      <a:pt x="106" y="157"/>
                    </a:lnTo>
                    <a:lnTo>
                      <a:pt x="108" y="151"/>
                    </a:lnTo>
                    <a:lnTo>
                      <a:pt x="111" y="155"/>
                    </a:lnTo>
                    <a:lnTo>
                      <a:pt x="117" y="150"/>
                    </a:lnTo>
                    <a:lnTo>
                      <a:pt x="123" y="144"/>
                    </a:lnTo>
                    <a:lnTo>
                      <a:pt x="127" y="140"/>
                    </a:lnTo>
                    <a:lnTo>
                      <a:pt x="129" y="132"/>
                    </a:lnTo>
                    <a:lnTo>
                      <a:pt x="138" y="128"/>
                    </a:lnTo>
                    <a:lnTo>
                      <a:pt x="142" y="125"/>
                    </a:lnTo>
                    <a:lnTo>
                      <a:pt x="144" y="119"/>
                    </a:lnTo>
                    <a:lnTo>
                      <a:pt x="150" y="115"/>
                    </a:lnTo>
                    <a:lnTo>
                      <a:pt x="150" y="107"/>
                    </a:lnTo>
                    <a:lnTo>
                      <a:pt x="152" y="100"/>
                    </a:lnTo>
                    <a:lnTo>
                      <a:pt x="158" y="94"/>
                    </a:lnTo>
                    <a:lnTo>
                      <a:pt x="159" y="88"/>
                    </a:lnTo>
                    <a:lnTo>
                      <a:pt x="159" y="82"/>
                    </a:lnTo>
                    <a:lnTo>
                      <a:pt x="154" y="77"/>
                    </a:lnTo>
                    <a:lnTo>
                      <a:pt x="150" y="73"/>
                    </a:lnTo>
                    <a:lnTo>
                      <a:pt x="146" y="71"/>
                    </a:lnTo>
                    <a:lnTo>
                      <a:pt x="144" y="59"/>
                    </a:lnTo>
                    <a:lnTo>
                      <a:pt x="140" y="56"/>
                    </a:lnTo>
                    <a:lnTo>
                      <a:pt x="142" y="50"/>
                    </a:lnTo>
                    <a:lnTo>
                      <a:pt x="148" y="46"/>
                    </a:lnTo>
                    <a:lnTo>
                      <a:pt x="152" y="44"/>
                    </a:lnTo>
                    <a:lnTo>
                      <a:pt x="156" y="46"/>
                    </a:lnTo>
                    <a:lnTo>
                      <a:pt x="159" y="44"/>
                    </a:lnTo>
                    <a:lnTo>
                      <a:pt x="161" y="42"/>
                    </a:lnTo>
                    <a:lnTo>
                      <a:pt x="167" y="38"/>
                    </a:lnTo>
                    <a:lnTo>
                      <a:pt x="175" y="36"/>
                    </a:lnTo>
                    <a:lnTo>
                      <a:pt x="181" y="32"/>
                    </a:lnTo>
                    <a:lnTo>
                      <a:pt x="184" y="29"/>
                    </a:lnTo>
                    <a:lnTo>
                      <a:pt x="188" y="25"/>
                    </a:lnTo>
                    <a:lnTo>
                      <a:pt x="190" y="17"/>
                    </a:lnTo>
                    <a:lnTo>
                      <a:pt x="186" y="11"/>
                    </a:lnTo>
                    <a:lnTo>
                      <a:pt x="182" y="8"/>
                    </a:lnTo>
                    <a:lnTo>
                      <a:pt x="169" y="0"/>
                    </a:lnTo>
                    <a:lnTo>
                      <a:pt x="159" y="0"/>
                    </a:lnTo>
                    <a:lnTo>
                      <a:pt x="158" y="2"/>
                    </a:lnTo>
                    <a:lnTo>
                      <a:pt x="154" y="2"/>
                    </a:lnTo>
                    <a:lnTo>
                      <a:pt x="146" y="2"/>
                    </a:lnTo>
                    <a:lnTo>
                      <a:pt x="136" y="6"/>
                    </a:lnTo>
                    <a:lnTo>
                      <a:pt x="129" y="8"/>
                    </a:lnTo>
                    <a:lnTo>
                      <a:pt x="115" y="15"/>
                    </a:lnTo>
                    <a:lnTo>
                      <a:pt x="115" y="23"/>
                    </a:lnTo>
                    <a:lnTo>
                      <a:pt x="111" y="27"/>
                    </a:lnTo>
                    <a:lnTo>
                      <a:pt x="113" y="31"/>
                    </a:lnTo>
                    <a:lnTo>
                      <a:pt x="111" y="38"/>
                    </a:lnTo>
                    <a:lnTo>
                      <a:pt x="106" y="40"/>
                    </a:lnTo>
                    <a:lnTo>
                      <a:pt x="100" y="38"/>
                    </a:lnTo>
                    <a:lnTo>
                      <a:pt x="98" y="44"/>
                    </a:lnTo>
                    <a:lnTo>
                      <a:pt x="102" y="48"/>
                    </a:lnTo>
                    <a:lnTo>
                      <a:pt x="102" y="56"/>
                    </a:lnTo>
                    <a:lnTo>
                      <a:pt x="96" y="59"/>
                    </a:lnTo>
                    <a:lnTo>
                      <a:pt x="96" y="65"/>
                    </a:lnTo>
                    <a:lnTo>
                      <a:pt x="96" y="71"/>
                    </a:lnTo>
                    <a:lnTo>
                      <a:pt x="90" y="71"/>
                    </a:lnTo>
                    <a:lnTo>
                      <a:pt x="85" y="69"/>
                    </a:lnTo>
                    <a:lnTo>
                      <a:pt x="83" y="67"/>
                    </a:lnTo>
                    <a:lnTo>
                      <a:pt x="79" y="71"/>
                    </a:lnTo>
                    <a:lnTo>
                      <a:pt x="73" y="75"/>
                    </a:lnTo>
                    <a:lnTo>
                      <a:pt x="77" y="80"/>
                    </a:lnTo>
                    <a:lnTo>
                      <a:pt x="75" y="82"/>
                    </a:lnTo>
                    <a:lnTo>
                      <a:pt x="73" y="84"/>
                    </a:lnTo>
                    <a:lnTo>
                      <a:pt x="69" y="82"/>
                    </a:lnTo>
                    <a:lnTo>
                      <a:pt x="60" y="94"/>
                    </a:lnTo>
                    <a:lnTo>
                      <a:pt x="54" y="98"/>
                    </a:lnTo>
                    <a:lnTo>
                      <a:pt x="52" y="103"/>
                    </a:lnTo>
                    <a:lnTo>
                      <a:pt x="52" y="109"/>
                    </a:lnTo>
                    <a:lnTo>
                      <a:pt x="44" y="109"/>
                    </a:lnTo>
                    <a:lnTo>
                      <a:pt x="42" y="115"/>
                    </a:lnTo>
                    <a:lnTo>
                      <a:pt x="37" y="113"/>
                    </a:lnTo>
                    <a:lnTo>
                      <a:pt x="25" y="113"/>
                    </a:lnTo>
                    <a:lnTo>
                      <a:pt x="21" y="113"/>
                    </a:lnTo>
                    <a:lnTo>
                      <a:pt x="16" y="115"/>
                    </a:lnTo>
                    <a:lnTo>
                      <a:pt x="4" y="107"/>
                    </a:lnTo>
                    <a:lnTo>
                      <a:pt x="8" y="121"/>
                    </a:lnTo>
                    <a:lnTo>
                      <a:pt x="6" y="125"/>
                    </a:lnTo>
                    <a:lnTo>
                      <a:pt x="8" y="128"/>
                    </a:lnTo>
                    <a:lnTo>
                      <a:pt x="14" y="136"/>
                    </a:lnTo>
                    <a:lnTo>
                      <a:pt x="19" y="138"/>
                    </a:lnTo>
                    <a:lnTo>
                      <a:pt x="23" y="144"/>
                    </a:lnTo>
                    <a:lnTo>
                      <a:pt x="23" y="151"/>
                    </a:lnTo>
                    <a:lnTo>
                      <a:pt x="29" y="155"/>
                    </a:lnTo>
                    <a:lnTo>
                      <a:pt x="29" y="159"/>
                    </a:lnTo>
                    <a:lnTo>
                      <a:pt x="25" y="163"/>
                    </a:lnTo>
                    <a:lnTo>
                      <a:pt x="17" y="165"/>
                    </a:lnTo>
                    <a:lnTo>
                      <a:pt x="10" y="167"/>
                    </a:lnTo>
                    <a:lnTo>
                      <a:pt x="2" y="178"/>
                    </a:lnTo>
                    <a:lnTo>
                      <a:pt x="0" y="192"/>
                    </a:lnTo>
                    <a:lnTo>
                      <a:pt x="12" y="190"/>
                    </a:lnTo>
                    <a:lnTo>
                      <a:pt x="29" y="186"/>
                    </a:lnTo>
                    <a:lnTo>
                      <a:pt x="46" y="184"/>
                    </a:lnTo>
                    <a:lnTo>
                      <a:pt x="60" y="186"/>
                    </a:lnTo>
                    <a:lnTo>
                      <a:pt x="65" y="194"/>
                    </a:lnTo>
                    <a:lnTo>
                      <a:pt x="64" y="196"/>
                    </a:lnTo>
                    <a:lnTo>
                      <a:pt x="64" y="199"/>
                    </a:lnTo>
                    <a:lnTo>
                      <a:pt x="67" y="199"/>
                    </a:lnTo>
                    <a:lnTo>
                      <a:pt x="71" y="199"/>
                    </a:lnTo>
                    <a:lnTo>
                      <a:pt x="75" y="201"/>
                    </a:lnTo>
                    <a:lnTo>
                      <a:pt x="77" y="203"/>
                    </a:lnTo>
                    <a:lnTo>
                      <a:pt x="77" y="205"/>
                    </a:lnTo>
                    <a:lnTo>
                      <a:pt x="75" y="207"/>
                    </a:lnTo>
                    <a:lnTo>
                      <a:pt x="77" y="209"/>
                    </a:lnTo>
                    <a:lnTo>
                      <a:pt x="77" y="211"/>
                    </a:lnTo>
                    <a:lnTo>
                      <a:pt x="87" y="215"/>
                    </a:lnTo>
                    <a:close/>
                  </a:path>
                </a:pathLst>
              </a:custGeom>
              <a:solidFill>
                <a:srgbClr val="C0C0C0"/>
              </a:solidFill>
              <a:ln w="4826">
                <a:solidFill>
                  <a:srgbClr val="B9B9B9"/>
                </a:solidFill>
                <a:round/>
                <a:headEnd/>
                <a:tailEnd/>
              </a:ln>
            </p:spPr>
            <p:txBody>
              <a:bodyPr/>
              <a:lstStyle/>
              <a:p>
                <a:endParaRPr lang="nb-NO"/>
              </a:p>
            </p:txBody>
          </p:sp>
          <p:sp>
            <p:nvSpPr>
              <p:cNvPr id="9428" name="Freeform 1141"/>
              <p:cNvSpPr>
                <a:spLocks noEditPoints="1"/>
              </p:cNvSpPr>
              <p:nvPr/>
            </p:nvSpPr>
            <p:spPr bwMode="gray">
              <a:xfrm>
                <a:off x="3374" y="2397"/>
                <a:ext cx="96" cy="150"/>
              </a:xfrm>
              <a:custGeom>
                <a:avLst/>
                <a:gdLst>
                  <a:gd name="T0" fmla="*/ 50 w 96"/>
                  <a:gd name="T1" fmla="*/ 12 h 150"/>
                  <a:gd name="T2" fmla="*/ 48 w 96"/>
                  <a:gd name="T3" fmla="*/ 6 h 150"/>
                  <a:gd name="T4" fmla="*/ 52 w 96"/>
                  <a:gd name="T5" fmla="*/ 0 h 150"/>
                  <a:gd name="T6" fmla="*/ 56 w 96"/>
                  <a:gd name="T7" fmla="*/ 14 h 150"/>
                  <a:gd name="T8" fmla="*/ 21 w 96"/>
                  <a:gd name="T9" fmla="*/ 148 h 150"/>
                  <a:gd name="T10" fmla="*/ 25 w 96"/>
                  <a:gd name="T11" fmla="*/ 146 h 150"/>
                  <a:gd name="T12" fmla="*/ 33 w 96"/>
                  <a:gd name="T13" fmla="*/ 142 h 150"/>
                  <a:gd name="T14" fmla="*/ 38 w 96"/>
                  <a:gd name="T15" fmla="*/ 137 h 150"/>
                  <a:gd name="T16" fmla="*/ 48 w 96"/>
                  <a:gd name="T17" fmla="*/ 131 h 150"/>
                  <a:gd name="T18" fmla="*/ 58 w 96"/>
                  <a:gd name="T19" fmla="*/ 123 h 150"/>
                  <a:gd name="T20" fmla="*/ 65 w 96"/>
                  <a:gd name="T21" fmla="*/ 119 h 150"/>
                  <a:gd name="T22" fmla="*/ 73 w 96"/>
                  <a:gd name="T23" fmla="*/ 106 h 150"/>
                  <a:gd name="T24" fmla="*/ 77 w 96"/>
                  <a:gd name="T25" fmla="*/ 95 h 150"/>
                  <a:gd name="T26" fmla="*/ 83 w 96"/>
                  <a:gd name="T27" fmla="*/ 87 h 150"/>
                  <a:gd name="T28" fmla="*/ 88 w 96"/>
                  <a:gd name="T29" fmla="*/ 75 h 150"/>
                  <a:gd name="T30" fmla="*/ 96 w 96"/>
                  <a:gd name="T31" fmla="*/ 64 h 150"/>
                  <a:gd name="T32" fmla="*/ 94 w 96"/>
                  <a:gd name="T33" fmla="*/ 54 h 150"/>
                  <a:gd name="T34" fmla="*/ 88 w 96"/>
                  <a:gd name="T35" fmla="*/ 47 h 150"/>
                  <a:gd name="T36" fmla="*/ 77 w 96"/>
                  <a:gd name="T37" fmla="*/ 35 h 150"/>
                  <a:gd name="T38" fmla="*/ 62 w 96"/>
                  <a:gd name="T39" fmla="*/ 25 h 150"/>
                  <a:gd name="T40" fmla="*/ 54 w 96"/>
                  <a:gd name="T41" fmla="*/ 18 h 150"/>
                  <a:gd name="T42" fmla="*/ 48 w 96"/>
                  <a:gd name="T43" fmla="*/ 20 h 150"/>
                  <a:gd name="T44" fmla="*/ 48 w 96"/>
                  <a:gd name="T45" fmla="*/ 24 h 150"/>
                  <a:gd name="T46" fmla="*/ 48 w 96"/>
                  <a:gd name="T47" fmla="*/ 25 h 150"/>
                  <a:gd name="T48" fmla="*/ 44 w 96"/>
                  <a:gd name="T49" fmla="*/ 29 h 150"/>
                  <a:gd name="T50" fmla="*/ 44 w 96"/>
                  <a:gd name="T51" fmla="*/ 31 h 150"/>
                  <a:gd name="T52" fmla="*/ 46 w 96"/>
                  <a:gd name="T53" fmla="*/ 33 h 150"/>
                  <a:gd name="T54" fmla="*/ 40 w 96"/>
                  <a:gd name="T55" fmla="*/ 47 h 150"/>
                  <a:gd name="T56" fmla="*/ 48 w 96"/>
                  <a:gd name="T57" fmla="*/ 60 h 150"/>
                  <a:gd name="T58" fmla="*/ 40 w 96"/>
                  <a:gd name="T59" fmla="*/ 98 h 150"/>
                  <a:gd name="T60" fmla="*/ 0 w 96"/>
                  <a:gd name="T61" fmla="*/ 116 h 150"/>
                  <a:gd name="T62" fmla="*/ 12 w 96"/>
                  <a:gd name="T63" fmla="*/ 142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150"/>
                  <a:gd name="T98" fmla="*/ 96 w 96"/>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150">
                    <a:moveTo>
                      <a:pt x="56" y="14"/>
                    </a:moveTo>
                    <a:lnTo>
                      <a:pt x="50" y="12"/>
                    </a:lnTo>
                    <a:lnTo>
                      <a:pt x="50" y="6"/>
                    </a:lnTo>
                    <a:lnTo>
                      <a:pt x="48" y="6"/>
                    </a:lnTo>
                    <a:lnTo>
                      <a:pt x="50" y="4"/>
                    </a:lnTo>
                    <a:lnTo>
                      <a:pt x="52" y="0"/>
                    </a:lnTo>
                    <a:lnTo>
                      <a:pt x="52" y="8"/>
                    </a:lnTo>
                    <a:lnTo>
                      <a:pt x="56" y="14"/>
                    </a:lnTo>
                    <a:close/>
                    <a:moveTo>
                      <a:pt x="19" y="150"/>
                    </a:moveTo>
                    <a:lnTo>
                      <a:pt x="21" y="148"/>
                    </a:lnTo>
                    <a:lnTo>
                      <a:pt x="23" y="148"/>
                    </a:lnTo>
                    <a:lnTo>
                      <a:pt x="25" y="146"/>
                    </a:lnTo>
                    <a:lnTo>
                      <a:pt x="29" y="142"/>
                    </a:lnTo>
                    <a:lnTo>
                      <a:pt x="33" y="142"/>
                    </a:lnTo>
                    <a:lnTo>
                      <a:pt x="37" y="142"/>
                    </a:lnTo>
                    <a:lnTo>
                      <a:pt x="38" y="137"/>
                    </a:lnTo>
                    <a:lnTo>
                      <a:pt x="42" y="131"/>
                    </a:lnTo>
                    <a:lnTo>
                      <a:pt x="48" y="131"/>
                    </a:lnTo>
                    <a:lnTo>
                      <a:pt x="54" y="131"/>
                    </a:lnTo>
                    <a:lnTo>
                      <a:pt x="58" y="123"/>
                    </a:lnTo>
                    <a:lnTo>
                      <a:pt x="60" y="119"/>
                    </a:lnTo>
                    <a:lnTo>
                      <a:pt x="65" y="119"/>
                    </a:lnTo>
                    <a:lnTo>
                      <a:pt x="73" y="116"/>
                    </a:lnTo>
                    <a:lnTo>
                      <a:pt x="73" y="106"/>
                    </a:lnTo>
                    <a:lnTo>
                      <a:pt x="75" y="95"/>
                    </a:lnTo>
                    <a:lnTo>
                      <a:pt x="77" y="95"/>
                    </a:lnTo>
                    <a:lnTo>
                      <a:pt x="81" y="95"/>
                    </a:lnTo>
                    <a:lnTo>
                      <a:pt x="83" y="87"/>
                    </a:lnTo>
                    <a:lnTo>
                      <a:pt x="85" y="79"/>
                    </a:lnTo>
                    <a:lnTo>
                      <a:pt x="88" y="75"/>
                    </a:lnTo>
                    <a:lnTo>
                      <a:pt x="92" y="70"/>
                    </a:lnTo>
                    <a:lnTo>
                      <a:pt x="96" y="64"/>
                    </a:lnTo>
                    <a:lnTo>
                      <a:pt x="96" y="56"/>
                    </a:lnTo>
                    <a:lnTo>
                      <a:pt x="94" y="54"/>
                    </a:lnTo>
                    <a:lnTo>
                      <a:pt x="90" y="54"/>
                    </a:lnTo>
                    <a:lnTo>
                      <a:pt x="88" y="47"/>
                    </a:lnTo>
                    <a:lnTo>
                      <a:pt x="85" y="39"/>
                    </a:lnTo>
                    <a:lnTo>
                      <a:pt x="77" y="35"/>
                    </a:lnTo>
                    <a:lnTo>
                      <a:pt x="69" y="33"/>
                    </a:lnTo>
                    <a:lnTo>
                      <a:pt x="62" y="25"/>
                    </a:lnTo>
                    <a:lnTo>
                      <a:pt x="56" y="16"/>
                    </a:lnTo>
                    <a:lnTo>
                      <a:pt x="54" y="18"/>
                    </a:lnTo>
                    <a:lnTo>
                      <a:pt x="52" y="20"/>
                    </a:lnTo>
                    <a:lnTo>
                      <a:pt x="48" y="20"/>
                    </a:lnTo>
                    <a:lnTo>
                      <a:pt x="46" y="20"/>
                    </a:lnTo>
                    <a:lnTo>
                      <a:pt x="48" y="24"/>
                    </a:lnTo>
                    <a:lnTo>
                      <a:pt x="48" y="25"/>
                    </a:lnTo>
                    <a:lnTo>
                      <a:pt x="44" y="27"/>
                    </a:lnTo>
                    <a:lnTo>
                      <a:pt x="44" y="29"/>
                    </a:lnTo>
                    <a:lnTo>
                      <a:pt x="42" y="29"/>
                    </a:lnTo>
                    <a:lnTo>
                      <a:pt x="44" y="31"/>
                    </a:lnTo>
                    <a:lnTo>
                      <a:pt x="46" y="33"/>
                    </a:lnTo>
                    <a:lnTo>
                      <a:pt x="44" y="41"/>
                    </a:lnTo>
                    <a:lnTo>
                      <a:pt x="40" y="47"/>
                    </a:lnTo>
                    <a:lnTo>
                      <a:pt x="40" y="50"/>
                    </a:lnTo>
                    <a:lnTo>
                      <a:pt x="48" y="60"/>
                    </a:lnTo>
                    <a:lnTo>
                      <a:pt x="46" y="79"/>
                    </a:lnTo>
                    <a:lnTo>
                      <a:pt x="40" y="98"/>
                    </a:lnTo>
                    <a:lnTo>
                      <a:pt x="17" y="108"/>
                    </a:lnTo>
                    <a:lnTo>
                      <a:pt x="0" y="116"/>
                    </a:lnTo>
                    <a:lnTo>
                      <a:pt x="0" y="119"/>
                    </a:lnTo>
                    <a:lnTo>
                      <a:pt x="12" y="142"/>
                    </a:lnTo>
                    <a:lnTo>
                      <a:pt x="19" y="150"/>
                    </a:lnTo>
                    <a:close/>
                  </a:path>
                </a:pathLst>
              </a:custGeom>
              <a:solidFill>
                <a:srgbClr val="C0C0C0"/>
              </a:solidFill>
              <a:ln w="4826">
                <a:solidFill>
                  <a:srgbClr val="B9B9B9"/>
                </a:solidFill>
                <a:round/>
                <a:headEnd/>
                <a:tailEnd/>
              </a:ln>
            </p:spPr>
            <p:txBody>
              <a:bodyPr/>
              <a:lstStyle/>
              <a:p>
                <a:endParaRPr lang="nb-NO"/>
              </a:p>
            </p:txBody>
          </p:sp>
          <p:sp>
            <p:nvSpPr>
              <p:cNvPr id="9429" name="Freeform 1142"/>
              <p:cNvSpPr>
                <a:spLocks noEditPoints="1"/>
              </p:cNvSpPr>
              <p:nvPr/>
            </p:nvSpPr>
            <p:spPr bwMode="gray">
              <a:xfrm>
                <a:off x="2789" y="1300"/>
                <a:ext cx="328" cy="531"/>
              </a:xfrm>
              <a:custGeom>
                <a:avLst/>
                <a:gdLst>
                  <a:gd name="T0" fmla="*/ 92 w 328"/>
                  <a:gd name="T1" fmla="*/ 483 h 531"/>
                  <a:gd name="T2" fmla="*/ 90 w 328"/>
                  <a:gd name="T3" fmla="*/ 447 h 531"/>
                  <a:gd name="T4" fmla="*/ 113 w 328"/>
                  <a:gd name="T5" fmla="*/ 384 h 531"/>
                  <a:gd name="T6" fmla="*/ 148 w 328"/>
                  <a:gd name="T7" fmla="*/ 338 h 531"/>
                  <a:gd name="T8" fmla="*/ 176 w 328"/>
                  <a:gd name="T9" fmla="*/ 309 h 531"/>
                  <a:gd name="T10" fmla="*/ 211 w 328"/>
                  <a:gd name="T11" fmla="*/ 282 h 531"/>
                  <a:gd name="T12" fmla="*/ 263 w 328"/>
                  <a:gd name="T13" fmla="*/ 286 h 531"/>
                  <a:gd name="T14" fmla="*/ 299 w 328"/>
                  <a:gd name="T15" fmla="*/ 274 h 531"/>
                  <a:gd name="T16" fmla="*/ 322 w 328"/>
                  <a:gd name="T17" fmla="*/ 270 h 531"/>
                  <a:gd name="T18" fmla="*/ 320 w 328"/>
                  <a:gd name="T19" fmla="*/ 257 h 531"/>
                  <a:gd name="T20" fmla="*/ 313 w 328"/>
                  <a:gd name="T21" fmla="*/ 245 h 531"/>
                  <a:gd name="T22" fmla="*/ 299 w 328"/>
                  <a:gd name="T23" fmla="*/ 238 h 531"/>
                  <a:gd name="T24" fmla="*/ 276 w 328"/>
                  <a:gd name="T25" fmla="*/ 245 h 531"/>
                  <a:gd name="T26" fmla="*/ 257 w 328"/>
                  <a:gd name="T27" fmla="*/ 257 h 531"/>
                  <a:gd name="T28" fmla="*/ 247 w 328"/>
                  <a:gd name="T29" fmla="*/ 247 h 531"/>
                  <a:gd name="T30" fmla="*/ 213 w 328"/>
                  <a:gd name="T31" fmla="*/ 259 h 531"/>
                  <a:gd name="T32" fmla="*/ 192 w 328"/>
                  <a:gd name="T33" fmla="*/ 263 h 531"/>
                  <a:gd name="T34" fmla="*/ 176 w 328"/>
                  <a:gd name="T35" fmla="*/ 276 h 531"/>
                  <a:gd name="T36" fmla="*/ 159 w 328"/>
                  <a:gd name="T37" fmla="*/ 274 h 531"/>
                  <a:gd name="T38" fmla="*/ 153 w 328"/>
                  <a:gd name="T39" fmla="*/ 316 h 531"/>
                  <a:gd name="T40" fmla="*/ 125 w 328"/>
                  <a:gd name="T41" fmla="*/ 343 h 531"/>
                  <a:gd name="T42" fmla="*/ 100 w 328"/>
                  <a:gd name="T43" fmla="*/ 380 h 531"/>
                  <a:gd name="T44" fmla="*/ 77 w 328"/>
                  <a:gd name="T45" fmla="*/ 401 h 531"/>
                  <a:gd name="T46" fmla="*/ 63 w 328"/>
                  <a:gd name="T47" fmla="*/ 405 h 531"/>
                  <a:gd name="T48" fmla="*/ 48 w 328"/>
                  <a:gd name="T49" fmla="*/ 416 h 531"/>
                  <a:gd name="T50" fmla="*/ 21 w 328"/>
                  <a:gd name="T51" fmla="*/ 433 h 531"/>
                  <a:gd name="T52" fmla="*/ 0 w 328"/>
                  <a:gd name="T53" fmla="*/ 455 h 531"/>
                  <a:gd name="T54" fmla="*/ 7 w 328"/>
                  <a:gd name="T55" fmla="*/ 478 h 531"/>
                  <a:gd name="T56" fmla="*/ 17 w 328"/>
                  <a:gd name="T57" fmla="*/ 489 h 531"/>
                  <a:gd name="T58" fmla="*/ 13 w 328"/>
                  <a:gd name="T59" fmla="*/ 512 h 531"/>
                  <a:gd name="T60" fmla="*/ 54 w 328"/>
                  <a:gd name="T61" fmla="*/ 522 h 531"/>
                  <a:gd name="T62" fmla="*/ 29 w 328"/>
                  <a:gd name="T63" fmla="*/ 460 h 531"/>
                  <a:gd name="T64" fmla="*/ 19 w 328"/>
                  <a:gd name="T65" fmla="*/ 460 h 531"/>
                  <a:gd name="T66" fmla="*/ 161 w 328"/>
                  <a:gd name="T67" fmla="*/ 305 h 531"/>
                  <a:gd name="T68" fmla="*/ 130 w 328"/>
                  <a:gd name="T69" fmla="*/ 290 h 531"/>
                  <a:gd name="T70" fmla="*/ 134 w 328"/>
                  <a:gd name="T71" fmla="*/ 301 h 531"/>
                  <a:gd name="T72" fmla="*/ 149 w 328"/>
                  <a:gd name="T73" fmla="*/ 280 h 531"/>
                  <a:gd name="T74" fmla="*/ 171 w 328"/>
                  <a:gd name="T75" fmla="*/ 261 h 531"/>
                  <a:gd name="T76" fmla="*/ 188 w 328"/>
                  <a:gd name="T77" fmla="*/ 249 h 531"/>
                  <a:gd name="T78" fmla="*/ 219 w 328"/>
                  <a:gd name="T79" fmla="*/ 245 h 531"/>
                  <a:gd name="T80" fmla="*/ 242 w 328"/>
                  <a:gd name="T81" fmla="*/ 236 h 531"/>
                  <a:gd name="T82" fmla="*/ 226 w 328"/>
                  <a:gd name="T83" fmla="*/ 234 h 531"/>
                  <a:gd name="T84" fmla="*/ 199 w 328"/>
                  <a:gd name="T85" fmla="*/ 88 h 531"/>
                  <a:gd name="T86" fmla="*/ 192 w 328"/>
                  <a:gd name="T87" fmla="*/ 65 h 531"/>
                  <a:gd name="T88" fmla="*/ 209 w 328"/>
                  <a:gd name="T89" fmla="*/ 67 h 531"/>
                  <a:gd name="T90" fmla="*/ 313 w 328"/>
                  <a:gd name="T91" fmla="*/ 52 h 531"/>
                  <a:gd name="T92" fmla="*/ 88 w 328"/>
                  <a:gd name="T93" fmla="*/ 59 h 531"/>
                  <a:gd name="T94" fmla="*/ 113 w 328"/>
                  <a:gd name="T95" fmla="*/ 30 h 531"/>
                  <a:gd name="T96" fmla="*/ 90 w 328"/>
                  <a:gd name="T97" fmla="*/ 23 h 531"/>
                  <a:gd name="T98" fmla="*/ 100 w 328"/>
                  <a:gd name="T99" fmla="*/ 57 h 531"/>
                  <a:gd name="T100" fmla="*/ 144 w 328"/>
                  <a:gd name="T101" fmla="*/ 61 h 531"/>
                  <a:gd name="T102" fmla="*/ 113 w 328"/>
                  <a:gd name="T103" fmla="*/ 77 h 531"/>
                  <a:gd name="T104" fmla="*/ 119 w 328"/>
                  <a:gd name="T105" fmla="*/ 98 h 531"/>
                  <a:gd name="T106" fmla="*/ 149 w 328"/>
                  <a:gd name="T107" fmla="*/ 109 h 531"/>
                  <a:gd name="T108" fmla="*/ 178 w 328"/>
                  <a:gd name="T109" fmla="*/ 80 h 531"/>
                  <a:gd name="T110" fmla="*/ 169 w 328"/>
                  <a:gd name="T111" fmla="*/ 38 h 531"/>
                  <a:gd name="T112" fmla="*/ 190 w 328"/>
                  <a:gd name="T113" fmla="*/ 6 h 531"/>
                  <a:gd name="T114" fmla="*/ 174 w 328"/>
                  <a:gd name="T115" fmla="*/ 23 h 531"/>
                  <a:gd name="T116" fmla="*/ 213 w 328"/>
                  <a:gd name="T117" fmla="*/ 42 h 531"/>
                  <a:gd name="T118" fmla="*/ 276 w 328"/>
                  <a:gd name="T119" fmla="*/ 30 h 531"/>
                  <a:gd name="T120" fmla="*/ 251 w 328"/>
                  <a:gd name="T121" fmla="*/ 15 h 531"/>
                  <a:gd name="T122" fmla="*/ 226 w 328"/>
                  <a:gd name="T123" fmla="*/ 17 h 5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8"/>
                  <a:gd name="T187" fmla="*/ 0 h 531"/>
                  <a:gd name="T188" fmla="*/ 328 w 328"/>
                  <a:gd name="T189" fmla="*/ 531 h 5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8" h="531">
                    <a:moveTo>
                      <a:pt x="82" y="510"/>
                    </a:moveTo>
                    <a:lnTo>
                      <a:pt x="82" y="510"/>
                    </a:lnTo>
                    <a:lnTo>
                      <a:pt x="86" y="510"/>
                    </a:lnTo>
                    <a:lnTo>
                      <a:pt x="88" y="508"/>
                    </a:lnTo>
                    <a:lnTo>
                      <a:pt x="88" y="503"/>
                    </a:lnTo>
                    <a:lnTo>
                      <a:pt x="86" y="501"/>
                    </a:lnTo>
                    <a:lnTo>
                      <a:pt x="84" y="497"/>
                    </a:lnTo>
                    <a:lnTo>
                      <a:pt x="84" y="493"/>
                    </a:lnTo>
                    <a:lnTo>
                      <a:pt x="86" y="491"/>
                    </a:lnTo>
                    <a:lnTo>
                      <a:pt x="88" y="489"/>
                    </a:lnTo>
                    <a:lnTo>
                      <a:pt x="90" y="487"/>
                    </a:lnTo>
                    <a:lnTo>
                      <a:pt x="92" y="485"/>
                    </a:lnTo>
                    <a:lnTo>
                      <a:pt x="92" y="483"/>
                    </a:lnTo>
                    <a:lnTo>
                      <a:pt x="90" y="480"/>
                    </a:lnTo>
                    <a:lnTo>
                      <a:pt x="88" y="478"/>
                    </a:lnTo>
                    <a:lnTo>
                      <a:pt x="90" y="474"/>
                    </a:lnTo>
                    <a:lnTo>
                      <a:pt x="90" y="468"/>
                    </a:lnTo>
                    <a:lnTo>
                      <a:pt x="90" y="464"/>
                    </a:lnTo>
                    <a:lnTo>
                      <a:pt x="92" y="466"/>
                    </a:lnTo>
                    <a:lnTo>
                      <a:pt x="94" y="464"/>
                    </a:lnTo>
                    <a:lnTo>
                      <a:pt x="96" y="460"/>
                    </a:lnTo>
                    <a:lnTo>
                      <a:pt x="96" y="455"/>
                    </a:lnTo>
                    <a:lnTo>
                      <a:pt x="94" y="451"/>
                    </a:lnTo>
                    <a:lnTo>
                      <a:pt x="92" y="449"/>
                    </a:lnTo>
                    <a:lnTo>
                      <a:pt x="90" y="447"/>
                    </a:lnTo>
                    <a:lnTo>
                      <a:pt x="92" y="443"/>
                    </a:lnTo>
                    <a:lnTo>
                      <a:pt x="92" y="437"/>
                    </a:lnTo>
                    <a:lnTo>
                      <a:pt x="92" y="432"/>
                    </a:lnTo>
                    <a:lnTo>
                      <a:pt x="92" y="426"/>
                    </a:lnTo>
                    <a:lnTo>
                      <a:pt x="92" y="420"/>
                    </a:lnTo>
                    <a:lnTo>
                      <a:pt x="92" y="416"/>
                    </a:lnTo>
                    <a:lnTo>
                      <a:pt x="92" y="412"/>
                    </a:lnTo>
                    <a:lnTo>
                      <a:pt x="94" y="409"/>
                    </a:lnTo>
                    <a:lnTo>
                      <a:pt x="98" y="403"/>
                    </a:lnTo>
                    <a:lnTo>
                      <a:pt x="101" y="397"/>
                    </a:lnTo>
                    <a:lnTo>
                      <a:pt x="103" y="393"/>
                    </a:lnTo>
                    <a:lnTo>
                      <a:pt x="107" y="387"/>
                    </a:lnTo>
                    <a:lnTo>
                      <a:pt x="113" y="384"/>
                    </a:lnTo>
                    <a:lnTo>
                      <a:pt x="119" y="386"/>
                    </a:lnTo>
                    <a:lnTo>
                      <a:pt x="123" y="391"/>
                    </a:lnTo>
                    <a:lnTo>
                      <a:pt x="125" y="389"/>
                    </a:lnTo>
                    <a:lnTo>
                      <a:pt x="126" y="384"/>
                    </a:lnTo>
                    <a:lnTo>
                      <a:pt x="126" y="376"/>
                    </a:lnTo>
                    <a:lnTo>
                      <a:pt x="126" y="370"/>
                    </a:lnTo>
                    <a:lnTo>
                      <a:pt x="128" y="366"/>
                    </a:lnTo>
                    <a:lnTo>
                      <a:pt x="134" y="364"/>
                    </a:lnTo>
                    <a:lnTo>
                      <a:pt x="138" y="357"/>
                    </a:lnTo>
                    <a:lnTo>
                      <a:pt x="140" y="347"/>
                    </a:lnTo>
                    <a:lnTo>
                      <a:pt x="140" y="341"/>
                    </a:lnTo>
                    <a:lnTo>
                      <a:pt x="144" y="338"/>
                    </a:lnTo>
                    <a:lnTo>
                      <a:pt x="148" y="338"/>
                    </a:lnTo>
                    <a:lnTo>
                      <a:pt x="149" y="336"/>
                    </a:lnTo>
                    <a:lnTo>
                      <a:pt x="151" y="332"/>
                    </a:lnTo>
                    <a:lnTo>
                      <a:pt x="155" y="330"/>
                    </a:lnTo>
                    <a:lnTo>
                      <a:pt x="157" y="328"/>
                    </a:lnTo>
                    <a:lnTo>
                      <a:pt x="159" y="324"/>
                    </a:lnTo>
                    <a:lnTo>
                      <a:pt x="159" y="318"/>
                    </a:lnTo>
                    <a:lnTo>
                      <a:pt x="161" y="315"/>
                    </a:lnTo>
                    <a:lnTo>
                      <a:pt x="165" y="311"/>
                    </a:lnTo>
                    <a:lnTo>
                      <a:pt x="167" y="309"/>
                    </a:lnTo>
                    <a:lnTo>
                      <a:pt x="172" y="315"/>
                    </a:lnTo>
                    <a:lnTo>
                      <a:pt x="174" y="316"/>
                    </a:lnTo>
                    <a:lnTo>
                      <a:pt x="174" y="313"/>
                    </a:lnTo>
                    <a:lnTo>
                      <a:pt x="176" y="309"/>
                    </a:lnTo>
                    <a:lnTo>
                      <a:pt x="176" y="307"/>
                    </a:lnTo>
                    <a:lnTo>
                      <a:pt x="180" y="307"/>
                    </a:lnTo>
                    <a:lnTo>
                      <a:pt x="184" y="307"/>
                    </a:lnTo>
                    <a:lnTo>
                      <a:pt x="188" y="309"/>
                    </a:lnTo>
                    <a:lnTo>
                      <a:pt x="192" y="305"/>
                    </a:lnTo>
                    <a:lnTo>
                      <a:pt x="194" y="303"/>
                    </a:lnTo>
                    <a:lnTo>
                      <a:pt x="196" y="293"/>
                    </a:lnTo>
                    <a:lnTo>
                      <a:pt x="192" y="290"/>
                    </a:lnTo>
                    <a:lnTo>
                      <a:pt x="199" y="290"/>
                    </a:lnTo>
                    <a:lnTo>
                      <a:pt x="205" y="286"/>
                    </a:lnTo>
                    <a:lnTo>
                      <a:pt x="205" y="284"/>
                    </a:lnTo>
                    <a:lnTo>
                      <a:pt x="207" y="282"/>
                    </a:lnTo>
                    <a:lnTo>
                      <a:pt x="211" y="282"/>
                    </a:lnTo>
                    <a:lnTo>
                      <a:pt x="224" y="297"/>
                    </a:lnTo>
                    <a:lnTo>
                      <a:pt x="230" y="297"/>
                    </a:lnTo>
                    <a:lnTo>
                      <a:pt x="238" y="297"/>
                    </a:lnTo>
                    <a:lnTo>
                      <a:pt x="242" y="297"/>
                    </a:lnTo>
                    <a:lnTo>
                      <a:pt x="244" y="295"/>
                    </a:lnTo>
                    <a:lnTo>
                      <a:pt x="247" y="297"/>
                    </a:lnTo>
                    <a:lnTo>
                      <a:pt x="255" y="303"/>
                    </a:lnTo>
                    <a:lnTo>
                      <a:pt x="255" y="301"/>
                    </a:lnTo>
                    <a:lnTo>
                      <a:pt x="257" y="297"/>
                    </a:lnTo>
                    <a:lnTo>
                      <a:pt x="261" y="295"/>
                    </a:lnTo>
                    <a:lnTo>
                      <a:pt x="263" y="290"/>
                    </a:lnTo>
                    <a:lnTo>
                      <a:pt x="263" y="286"/>
                    </a:lnTo>
                    <a:lnTo>
                      <a:pt x="263" y="282"/>
                    </a:lnTo>
                    <a:lnTo>
                      <a:pt x="263" y="280"/>
                    </a:lnTo>
                    <a:lnTo>
                      <a:pt x="265" y="278"/>
                    </a:lnTo>
                    <a:lnTo>
                      <a:pt x="267" y="274"/>
                    </a:lnTo>
                    <a:lnTo>
                      <a:pt x="270" y="272"/>
                    </a:lnTo>
                    <a:lnTo>
                      <a:pt x="272" y="270"/>
                    </a:lnTo>
                    <a:lnTo>
                      <a:pt x="274" y="267"/>
                    </a:lnTo>
                    <a:lnTo>
                      <a:pt x="278" y="268"/>
                    </a:lnTo>
                    <a:lnTo>
                      <a:pt x="282" y="268"/>
                    </a:lnTo>
                    <a:lnTo>
                      <a:pt x="288" y="267"/>
                    </a:lnTo>
                    <a:lnTo>
                      <a:pt x="291" y="263"/>
                    </a:lnTo>
                    <a:lnTo>
                      <a:pt x="295" y="268"/>
                    </a:lnTo>
                    <a:lnTo>
                      <a:pt x="299" y="274"/>
                    </a:lnTo>
                    <a:lnTo>
                      <a:pt x="303" y="278"/>
                    </a:lnTo>
                    <a:lnTo>
                      <a:pt x="307" y="280"/>
                    </a:lnTo>
                    <a:lnTo>
                      <a:pt x="311" y="282"/>
                    </a:lnTo>
                    <a:lnTo>
                      <a:pt x="313" y="282"/>
                    </a:lnTo>
                    <a:lnTo>
                      <a:pt x="313" y="286"/>
                    </a:lnTo>
                    <a:lnTo>
                      <a:pt x="316" y="286"/>
                    </a:lnTo>
                    <a:lnTo>
                      <a:pt x="318" y="282"/>
                    </a:lnTo>
                    <a:lnTo>
                      <a:pt x="318" y="276"/>
                    </a:lnTo>
                    <a:lnTo>
                      <a:pt x="318" y="274"/>
                    </a:lnTo>
                    <a:lnTo>
                      <a:pt x="316" y="274"/>
                    </a:lnTo>
                    <a:lnTo>
                      <a:pt x="320" y="272"/>
                    </a:lnTo>
                    <a:lnTo>
                      <a:pt x="322" y="270"/>
                    </a:lnTo>
                    <a:lnTo>
                      <a:pt x="326" y="267"/>
                    </a:lnTo>
                    <a:lnTo>
                      <a:pt x="328" y="265"/>
                    </a:lnTo>
                    <a:lnTo>
                      <a:pt x="324" y="265"/>
                    </a:lnTo>
                    <a:lnTo>
                      <a:pt x="322" y="265"/>
                    </a:lnTo>
                    <a:lnTo>
                      <a:pt x="320" y="268"/>
                    </a:lnTo>
                    <a:lnTo>
                      <a:pt x="316" y="268"/>
                    </a:lnTo>
                    <a:lnTo>
                      <a:pt x="311" y="270"/>
                    </a:lnTo>
                    <a:lnTo>
                      <a:pt x="309" y="267"/>
                    </a:lnTo>
                    <a:lnTo>
                      <a:pt x="307" y="263"/>
                    </a:lnTo>
                    <a:lnTo>
                      <a:pt x="311" y="263"/>
                    </a:lnTo>
                    <a:lnTo>
                      <a:pt x="316" y="263"/>
                    </a:lnTo>
                    <a:lnTo>
                      <a:pt x="318" y="259"/>
                    </a:lnTo>
                    <a:lnTo>
                      <a:pt x="320" y="257"/>
                    </a:lnTo>
                    <a:lnTo>
                      <a:pt x="324" y="257"/>
                    </a:lnTo>
                    <a:lnTo>
                      <a:pt x="328" y="259"/>
                    </a:lnTo>
                    <a:lnTo>
                      <a:pt x="326" y="255"/>
                    </a:lnTo>
                    <a:lnTo>
                      <a:pt x="324" y="249"/>
                    </a:lnTo>
                    <a:lnTo>
                      <a:pt x="322" y="249"/>
                    </a:lnTo>
                    <a:lnTo>
                      <a:pt x="322" y="251"/>
                    </a:lnTo>
                    <a:lnTo>
                      <a:pt x="318" y="251"/>
                    </a:lnTo>
                    <a:lnTo>
                      <a:pt x="316" y="251"/>
                    </a:lnTo>
                    <a:lnTo>
                      <a:pt x="316" y="249"/>
                    </a:lnTo>
                    <a:lnTo>
                      <a:pt x="318" y="247"/>
                    </a:lnTo>
                    <a:lnTo>
                      <a:pt x="316" y="245"/>
                    </a:lnTo>
                    <a:lnTo>
                      <a:pt x="313" y="249"/>
                    </a:lnTo>
                    <a:lnTo>
                      <a:pt x="313" y="245"/>
                    </a:lnTo>
                    <a:lnTo>
                      <a:pt x="309" y="245"/>
                    </a:lnTo>
                    <a:lnTo>
                      <a:pt x="309" y="244"/>
                    </a:lnTo>
                    <a:lnTo>
                      <a:pt x="311" y="242"/>
                    </a:lnTo>
                    <a:lnTo>
                      <a:pt x="309" y="240"/>
                    </a:lnTo>
                    <a:lnTo>
                      <a:pt x="305" y="240"/>
                    </a:lnTo>
                    <a:lnTo>
                      <a:pt x="303" y="242"/>
                    </a:lnTo>
                    <a:lnTo>
                      <a:pt x="303" y="245"/>
                    </a:lnTo>
                    <a:lnTo>
                      <a:pt x="299" y="245"/>
                    </a:lnTo>
                    <a:lnTo>
                      <a:pt x="295" y="247"/>
                    </a:lnTo>
                    <a:lnTo>
                      <a:pt x="295" y="244"/>
                    </a:lnTo>
                    <a:lnTo>
                      <a:pt x="295" y="240"/>
                    </a:lnTo>
                    <a:lnTo>
                      <a:pt x="299" y="240"/>
                    </a:lnTo>
                    <a:lnTo>
                      <a:pt x="299" y="238"/>
                    </a:lnTo>
                    <a:lnTo>
                      <a:pt x="299" y="236"/>
                    </a:lnTo>
                    <a:lnTo>
                      <a:pt x="297" y="236"/>
                    </a:lnTo>
                    <a:lnTo>
                      <a:pt x="295" y="234"/>
                    </a:lnTo>
                    <a:lnTo>
                      <a:pt x="290" y="232"/>
                    </a:lnTo>
                    <a:lnTo>
                      <a:pt x="288" y="238"/>
                    </a:lnTo>
                    <a:lnTo>
                      <a:pt x="286" y="238"/>
                    </a:lnTo>
                    <a:lnTo>
                      <a:pt x="284" y="240"/>
                    </a:lnTo>
                    <a:lnTo>
                      <a:pt x="286" y="245"/>
                    </a:lnTo>
                    <a:lnTo>
                      <a:pt x="282" y="249"/>
                    </a:lnTo>
                    <a:lnTo>
                      <a:pt x="278" y="251"/>
                    </a:lnTo>
                    <a:lnTo>
                      <a:pt x="278" y="253"/>
                    </a:lnTo>
                    <a:lnTo>
                      <a:pt x="276" y="249"/>
                    </a:lnTo>
                    <a:lnTo>
                      <a:pt x="276" y="245"/>
                    </a:lnTo>
                    <a:lnTo>
                      <a:pt x="278" y="244"/>
                    </a:lnTo>
                    <a:lnTo>
                      <a:pt x="276" y="242"/>
                    </a:lnTo>
                    <a:lnTo>
                      <a:pt x="276" y="240"/>
                    </a:lnTo>
                    <a:lnTo>
                      <a:pt x="272" y="242"/>
                    </a:lnTo>
                    <a:lnTo>
                      <a:pt x="272" y="245"/>
                    </a:lnTo>
                    <a:lnTo>
                      <a:pt x="267" y="249"/>
                    </a:lnTo>
                    <a:lnTo>
                      <a:pt x="263" y="255"/>
                    </a:lnTo>
                    <a:lnTo>
                      <a:pt x="263" y="257"/>
                    </a:lnTo>
                    <a:lnTo>
                      <a:pt x="263" y="261"/>
                    </a:lnTo>
                    <a:lnTo>
                      <a:pt x="259" y="263"/>
                    </a:lnTo>
                    <a:lnTo>
                      <a:pt x="257" y="265"/>
                    </a:lnTo>
                    <a:lnTo>
                      <a:pt x="257" y="257"/>
                    </a:lnTo>
                    <a:lnTo>
                      <a:pt x="259" y="251"/>
                    </a:lnTo>
                    <a:lnTo>
                      <a:pt x="263" y="251"/>
                    </a:lnTo>
                    <a:lnTo>
                      <a:pt x="265" y="249"/>
                    </a:lnTo>
                    <a:lnTo>
                      <a:pt x="261" y="240"/>
                    </a:lnTo>
                    <a:lnTo>
                      <a:pt x="259" y="240"/>
                    </a:lnTo>
                    <a:lnTo>
                      <a:pt x="259" y="244"/>
                    </a:lnTo>
                    <a:lnTo>
                      <a:pt x="257" y="242"/>
                    </a:lnTo>
                    <a:lnTo>
                      <a:pt x="255" y="240"/>
                    </a:lnTo>
                    <a:lnTo>
                      <a:pt x="251" y="240"/>
                    </a:lnTo>
                    <a:lnTo>
                      <a:pt x="249" y="238"/>
                    </a:lnTo>
                    <a:lnTo>
                      <a:pt x="249" y="244"/>
                    </a:lnTo>
                    <a:lnTo>
                      <a:pt x="249" y="249"/>
                    </a:lnTo>
                    <a:lnTo>
                      <a:pt x="247" y="247"/>
                    </a:lnTo>
                    <a:lnTo>
                      <a:pt x="245" y="247"/>
                    </a:lnTo>
                    <a:lnTo>
                      <a:pt x="245" y="244"/>
                    </a:lnTo>
                    <a:lnTo>
                      <a:pt x="242" y="244"/>
                    </a:lnTo>
                    <a:lnTo>
                      <a:pt x="242" y="245"/>
                    </a:lnTo>
                    <a:lnTo>
                      <a:pt x="242" y="249"/>
                    </a:lnTo>
                    <a:lnTo>
                      <a:pt x="230" y="259"/>
                    </a:lnTo>
                    <a:lnTo>
                      <a:pt x="220" y="253"/>
                    </a:lnTo>
                    <a:lnTo>
                      <a:pt x="211" y="249"/>
                    </a:lnTo>
                    <a:lnTo>
                      <a:pt x="209" y="251"/>
                    </a:lnTo>
                    <a:lnTo>
                      <a:pt x="207" y="255"/>
                    </a:lnTo>
                    <a:lnTo>
                      <a:pt x="209" y="255"/>
                    </a:lnTo>
                    <a:lnTo>
                      <a:pt x="213" y="255"/>
                    </a:lnTo>
                    <a:lnTo>
                      <a:pt x="213" y="259"/>
                    </a:lnTo>
                    <a:lnTo>
                      <a:pt x="215" y="263"/>
                    </a:lnTo>
                    <a:lnTo>
                      <a:pt x="209" y="261"/>
                    </a:lnTo>
                    <a:lnTo>
                      <a:pt x="205" y="259"/>
                    </a:lnTo>
                    <a:lnTo>
                      <a:pt x="207" y="267"/>
                    </a:lnTo>
                    <a:lnTo>
                      <a:pt x="203" y="267"/>
                    </a:lnTo>
                    <a:lnTo>
                      <a:pt x="201" y="267"/>
                    </a:lnTo>
                    <a:lnTo>
                      <a:pt x="201" y="261"/>
                    </a:lnTo>
                    <a:lnTo>
                      <a:pt x="201" y="259"/>
                    </a:lnTo>
                    <a:lnTo>
                      <a:pt x="197" y="265"/>
                    </a:lnTo>
                    <a:lnTo>
                      <a:pt x="197" y="267"/>
                    </a:lnTo>
                    <a:lnTo>
                      <a:pt x="196" y="267"/>
                    </a:lnTo>
                    <a:lnTo>
                      <a:pt x="194" y="259"/>
                    </a:lnTo>
                    <a:lnTo>
                      <a:pt x="192" y="263"/>
                    </a:lnTo>
                    <a:lnTo>
                      <a:pt x="192" y="267"/>
                    </a:lnTo>
                    <a:lnTo>
                      <a:pt x="188" y="268"/>
                    </a:lnTo>
                    <a:lnTo>
                      <a:pt x="184" y="270"/>
                    </a:lnTo>
                    <a:lnTo>
                      <a:pt x="182" y="267"/>
                    </a:lnTo>
                    <a:lnTo>
                      <a:pt x="180" y="265"/>
                    </a:lnTo>
                    <a:lnTo>
                      <a:pt x="178" y="268"/>
                    </a:lnTo>
                    <a:lnTo>
                      <a:pt x="178" y="272"/>
                    </a:lnTo>
                    <a:lnTo>
                      <a:pt x="180" y="272"/>
                    </a:lnTo>
                    <a:lnTo>
                      <a:pt x="182" y="272"/>
                    </a:lnTo>
                    <a:lnTo>
                      <a:pt x="180" y="274"/>
                    </a:lnTo>
                    <a:lnTo>
                      <a:pt x="176" y="274"/>
                    </a:lnTo>
                    <a:lnTo>
                      <a:pt x="176" y="276"/>
                    </a:lnTo>
                    <a:lnTo>
                      <a:pt x="176" y="280"/>
                    </a:lnTo>
                    <a:lnTo>
                      <a:pt x="172" y="278"/>
                    </a:lnTo>
                    <a:lnTo>
                      <a:pt x="169" y="278"/>
                    </a:lnTo>
                    <a:lnTo>
                      <a:pt x="169" y="284"/>
                    </a:lnTo>
                    <a:lnTo>
                      <a:pt x="167" y="284"/>
                    </a:lnTo>
                    <a:lnTo>
                      <a:pt x="165" y="282"/>
                    </a:lnTo>
                    <a:lnTo>
                      <a:pt x="165" y="278"/>
                    </a:lnTo>
                    <a:lnTo>
                      <a:pt x="167" y="276"/>
                    </a:lnTo>
                    <a:lnTo>
                      <a:pt x="167" y="272"/>
                    </a:lnTo>
                    <a:lnTo>
                      <a:pt x="167" y="270"/>
                    </a:lnTo>
                    <a:lnTo>
                      <a:pt x="165" y="270"/>
                    </a:lnTo>
                    <a:lnTo>
                      <a:pt x="161" y="272"/>
                    </a:lnTo>
                    <a:lnTo>
                      <a:pt x="159" y="274"/>
                    </a:lnTo>
                    <a:lnTo>
                      <a:pt x="155" y="276"/>
                    </a:lnTo>
                    <a:lnTo>
                      <a:pt x="155" y="284"/>
                    </a:lnTo>
                    <a:lnTo>
                      <a:pt x="155" y="286"/>
                    </a:lnTo>
                    <a:lnTo>
                      <a:pt x="159" y="286"/>
                    </a:lnTo>
                    <a:lnTo>
                      <a:pt x="165" y="284"/>
                    </a:lnTo>
                    <a:lnTo>
                      <a:pt x="163" y="291"/>
                    </a:lnTo>
                    <a:lnTo>
                      <a:pt x="161" y="297"/>
                    </a:lnTo>
                    <a:lnTo>
                      <a:pt x="157" y="301"/>
                    </a:lnTo>
                    <a:lnTo>
                      <a:pt x="149" y="305"/>
                    </a:lnTo>
                    <a:lnTo>
                      <a:pt x="149" y="307"/>
                    </a:lnTo>
                    <a:lnTo>
                      <a:pt x="153" y="309"/>
                    </a:lnTo>
                    <a:lnTo>
                      <a:pt x="153" y="313"/>
                    </a:lnTo>
                    <a:lnTo>
                      <a:pt x="153" y="316"/>
                    </a:lnTo>
                    <a:lnTo>
                      <a:pt x="148" y="313"/>
                    </a:lnTo>
                    <a:lnTo>
                      <a:pt x="142" y="311"/>
                    </a:lnTo>
                    <a:lnTo>
                      <a:pt x="146" y="318"/>
                    </a:lnTo>
                    <a:lnTo>
                      <a:pt x="149" y="328"/>
                    </a:lnTo>
                    <a:lnTo>
                      <a:pt x="144" y="328"/>
                    </a:lnTo>
                    <a:lnTo>
                      <a:pt x="140" y="328"/>
                    </a:lnTo>
                    <a:lnTo>
                      <a:pt x="140" y="332"/>
                    </a:lnTo>
                    <a:lnTo>
                      <a:pt x="140" y="336"/>
                    </a:lnTo>
                    <a:lnTo>
                      <a:pt x="134" y="339"/>
                    </a:lnTo>
                    <a:lnTo>
                      <a:pt x="128" y="341"/>
                    </a:lnTo>
                    <a:lnTo>
                      <a:pt x="128" y="339"/>
                    </a:lnTo>
                    <a:lnTo>
                      <a:pt x="126" y="339"/>
                    </a:lnTo>
                    <a:lnTo>
                      <a:pt x="125" y="343"/>
                    </a:lnTo>
                    <a:lnTo>
                      <a:pt x="123" y="347"/>
                    </a:lnTo>
                    <a:lnTo>
                      <a:pt x="119" y="347"/>
                    </a:lnTo>
                    <a:lnTo>
                      <a:pt x="117" y="347"/>
                    </a:lnTo>
                    <a:lnTo>
                      <a:pt x="117" y="351"/>
                    </a:lnTo>
                    <a:lnTo>
                      <a:pt x="121" y="351"/>
                    </a:lnTo>
                    <a:lnTo>
                      <a:pt x="119" y="355"/>
                    </a:lnTo>
                    <a:lnTo>
                      <a:pt x="119" y="361"/>
                    </a:lnTo>
                    <a:lnTo>
                      <a:pt x="117" y="362"/>
                    </a:lnTo>
                    <a:lnTo>
                      <a:pt x="113" y="362"/>
                    </a:lnTo>
                    <a:lnTo>
                      <a:pt x="107" y="366"/>
                    </a:lnTo>
                    <a:lnTo>
                      <a:pt x="103" y="368"/>
                    </a:lnTo>
                    <a:lnTo>
                      <a:pt x="101" y="372"/>
                    </a:lnTo>
                    <a:lnTo>
                      <a:pt x="100" y="380"/>
                    </a:lnTo>
                    <a:lnTo>
                      <a:pt x="96" y="378"/>
                    </a:lnTo>
                    <a:lnTo>
                      <a:pt x="92" y="376"/>
                    </a:lnTo>
                    <a:lnTo>
                      <a:pt x="86" y="384"/>
                    </a:lnTo>
                    <a:lnTo>
                      <a:pt x="82" y="389"/>
                    </a:lnTo>
                    <a:lnTo>
                      <a:pt x="78" y="389"/>
                    </a:lnTo>
                    <a:lnTo>
                      <a:pt x="77" y="391"/>
                    </a:lnTo>
                    <a:lnTo>
                      <a:pt x="75" y="395"/>
                    </a:lnTo>
                    <a:lnTo>
                      <a:pt x="73" y="401"/>
                    </a:lnTo>
                    <a:lnTo>
                      <a:pt x="69" y="401"/>
                    </a:lnTo>
                    <a:lnTo>
                      <a:pt x="69" y="403"/>
                    </a:lnTo>
                    <a:lnTo>
                      <a:pt x="71" y="405"/>
                    </a:lnTo>
                    <a:lnTo>
                      <a:pt x="75" y="405"/>
                    </a:lnTo>
                    <a:lnTo>
                      <a:pt x="77" y="401"/>
                    </a:lnTo>
                    <a:lnTo>
                      <a:pt x="80" y="399"/>
                    </a:lnTo>
                    <a:lnTo>
                      <a:pt x="82" y="399"/>
                    </a:lnTo>
                    <a:lnTo>
                      <a:pt x="84" y="399"/>
                    </a:lnTo>
                    <a:lnTo>
                      <a:pt x="84" y="401"/>
                    </a:lnTo>
                    <a:lnTo>
                      <a:pt x="84" y="403"/>
                    </a:lnTo>
                    <a:lnTo>
                      <a:pt x="80" y="405"/>
                    </a:lnTo>
                    <a:lnTo>
                      <a:pt x="77" y="407"/>
                    </a:lnTo>
                    <a:lnTo>
                      <a:pt x="77" y="410"/>
                    </a:lnTo>
                    <a:lnTo>
                      <a:pt x="71" y="410"/>
                    </a:lnTo>
                    <a:lnTo>
                      <a:pt x="67" y="410"/>
                    </a:lnTo>
                    <a:lnTo>
                      <a:pt x="67" y="405"/>
                    </a:lnTo>
                    <a:lnTo>
                      <a:pt x="65" y="403"/>
                    </a:lnTo>
                    <a:lnTo>
                      <a:pt x="63" y="405"/>
                    </a:lnTo>
                    <a:lnTo>
                      <a:pt x="61" y="407"/>
                    </a:lnTo>
                    <a:lnTo>
                      <a:pt x="55" y="403"/>
                    </a:lnTo>
                    <a:lnTo>
                      <a:pt x="52" y="401"/>
                    </a:lnTo>
                    <a:lnTo>
                      <a:pt x="50" y="403"/>
                    </a:lnTo>
                    <a:lnTo>
                      <a:pt x="48" y="407"/>
                    </a:lnTo>
                    <a:lnTo>
                      <a:pt x="52" y="407"/>
                    </a:lnTo>
                    <a:lnTo>
                      <a:pt x="54" y="405"/>
                    </a:lnTo>
                    <a:lnTo>
                      <a:pt x="54" y="409"/>
                    </a:lnTo>
                    <a:lnTo>
                      <a:pt x="55" y="412"/>
                    </a:lnTo>
                    <a:lnTo>
                      <a:pt x="54" y="412"/>
                    </a:lnTo>
                    <a:lnTo>
                      <a:pt x="54" y="416"/>
                    </a:lnTo>
                    <a:lnTo>
                      <a:pt x="50" y="416"/>
                    </a:lnTo>
                    <a:lnTo>
                      <a:pt x="48" y="416"/>
                    </a:lnTo>
                    <a:lnTo>
                      <a:pt x="46" y="420"/>
                    </a:lnTo>
                    <a:lnTo>
                      <a:pt x="44" y="424"/>
                    </a:lnTo>
                    <a:lnTo>
                      <a:pt x="36" y="424"/>
                    </a:lnTo>
                    <a:lnTo>
                      <a:pt x="30" y="424"/>
                    </a:lnTo>
                    <a:lnTo>
                      <a:pt x="30" y="428"/>
                    </a:lnTo>
                    <a:lnTo>
                      <a:pt x="32" y="426"/>
                    </a:lnTo>
                    <a:lnTo>
                      <a:pt x="34" y="428"/>
                    </a:lnTo>
                    <a:lnTo>
                      <a:pt x="34" y="430"/>
                    </a:lnTo>
                    <a:lnTo>
                      <a:pt x="34" y="432"/>
                    </a:lnTo>
                    <a:lnTo>
                      <a:pt x="30" y="433"/>
                    </a:lnTo>
                    <a:lnTo>
                      <a:pt x="29" y="433"/>
                    </a:lnTo>
                    <a:lnTo>
                      <a:pt x="25" y="433"/>
                    </a:lnTo>
                    <a:lnTo>
                      <a:pt x="21" y="433"/>
                    </a:lnTo>
                    <a:lnTo>
                      <a:pt x="21" y="435"/>
                    </a:lnTo>
                    <a:lnTo>
                      <a:pt x="21" y="439"/>
                    </a:lnTo>
                    <a:lnTo>
                      <a:pt x="25" y="439"/>
                    </a:lnTo>
                    <a:lnTo>
                      <a:pt x="27" y="439"/>
                    </a:lnTo>
                    <a:lnTo>
                      <a:pt x="23" y="441"/>
                    </a:lnTo>
                    <a:lnTo>
                      <a:pt x="15" y="443"/>
                    </a:lnTo>
                    <a:lnTo>
                      <a:pt x="6" y="445"/>
                    </a:lnTo>
                    <a:lnTo>
                      <a:pt x="6" y="449"/>
                    </a:lnTo>
                    <a:lnTo>
                      <a:pt x="13" y="451"/>
                    </a:lnTo>
                    <a:lnTo>
                      <a:pt x="15" y="453"/>
                    </a:lnTo>
                    <a:lnTo>
                      <a:pt x="4" y="451"/>
                    </a:lnTo>
                    <a:lnTo>
                      <a:pt x="0" y="455"/>
                    </a:lnTo>
                    <a:lnTo>
                      <a:pt x="2" y="460"/>
                    </a:lnTo>
                    <a:lnTo>
                      <a:pt x="4" y="462"/>
                    </a:lnTo>
                    <a:lnTo>
                      <a:pt x="6" y="462"/>
                    </a:lnTo>
                    <a:lnTo>
                      <a:pt x="11" y="462"/>
                    </a:lnTo>
                    <a:lnTo>
                      <a:pt x="7" y="464"/>
                    </a:lnTo>
                    <a:lnTo>
                      <a:pt x="2" y="466"/>
                    </a:lnTo>
                    <a:lnTo>
                      <a:pt x="2" y="468"/>
                    </a:lnTo>
                    <a:lnTo>
                      <a:pt x="4" y="470"/>
                    </a:lnTo>
                    <a:lnTo>
                      <a:pt x="7" y="470"/>
                    </a:lnTo>
                    <a:lnTo>
                      <a:pt x="7" y="474"/>
                    </a:lnTo>
                    <a:lnTo>
                      <a:pt x="4" y="474"/>
                    </a:lnTo>
                    <a:lnTo>
                      <a:pt x="2" y="476"/>
                    </a:lnTo>
                    <a:lnTo>
                      <a:pt x="7" y="478"/>
                    </a:lnTo>
                    <a:lnTo>
                      <a:pt x="9" y="478"/>
                    </a:lnTo>
                    <a:lnTo>
                      <a:pt x="9" y="481"/>
                    </a:lnTo>
                    <a:lnTo>
                      <a:pt x="7" y="483"/>
                    </a:lnTo>
                    <a:lnTo>
                      <a:pt x="11" y="485"/>
                    </a:lnTo>
                    <a:lnTo>
                      <a:pt x="11" y="483"/>
                    </a:lnTo>
                    <a:lnTo>
                      <a:pt x="13" y="487"/>
                    </a:lnTo>
                    <a:lnTo>
                      <a:pt x="15" y="483"/>
                    </a:lnTo>
                    <a:lnTo>
                      <a:pt x="19" y="480"/>
                    </a:lnTo>
                    <a:lnTo>
                      <a:pt x="23" y="480"/>
                    </a:lnTo>
                    <a:lnTo>
                      <a:pt x="25" y="481"/>
                    </a:lnTo>
                    <a:lnTo>
                      <a:pt x="21" y="481"/>
                    </a:lnTo>
                    <a:lnTo>
                      <a:pt x="17" y="489"/>
                    </a:lnTo>
                    <a:lnTo>
                      <a:pt x="13" y="497"/>
                    </a:lnTo>
                    <a:lnTo>
                      <a:pt x="9" y="497"/>
                    </a:lnTo>
                    <a:lnTo>
                      <a:pt x="6" y="497"/>
                    </a:lnTo>
                    <a:lnTo>
                      <a:pt x="6" y="499"/>
                    </a:lnTo>
                    <a:lnTo>
                      <a:pt x="6" y="503"/>
                    </a:lnTo>
                    <a:lnTo>
                      <a:pt x="7" y="504"/>
                    </a:lnTo>
                    <a:lnTo>
                      <a:pt x="11" y="506"/>
                    </a:lnTo>
                    <a:lnTo>
                      <a:pt x="13" y="503"/>
                    </a:lnTo>
                    <a:lnTo>
                      <a:pt x="17" y="503"/>
                    </a:lnTo>
                    <a:lnTo>
                      <a:pt x="17" y="506"/>
                    </a:lnTo>
                    <a:lnTo>
                      <a:pt x="17" y="508"/>
                    </a:lnTo>
                    <a:lnTo>
                      <a:pt x="13" y="512"/>
                    </a:lnTo>
                    <a:lnTo>
                      <a:pt x="11" y="514"/>
                    </a:lnTo>
                    <a:lnTo>
                      <a:pt x="11" y="518"/>
                    </a:lnTo>
                    <a:lnTo>
                      <a:pt x="11" y="522"/>
                    </a:lnTo>
                    <a:lnTo>
                      <a:pt x="15" y="522"/>
                    </a:lnTo>
                    <a:lnTo>
                      <a:pt x="17" y="528"/>
                    </a:lnTo>
                    <a:lnTo>
                      <a:pt x="21" y="528"/>
                    </a:lnTo>
                    <a:lnTo>
                      <a:pt x="25" y="526"/>
                    </a:lnTo>
                    <a:lnTo>
                      <a:pt x="27" y="526"/>
                    </a:lnTo>
                    <a:lnTo>
                      <a:pt x="27" y="528"/>
                    </a:lnTo>
                    <a:lnTo>
                      <a:pt x="27" y="531"/>
                    </a:lnTo>
                    <a:lnTo>
                      <a:pt x="40" y="528"/>
                    </a:lnTo>
                    <a:lnTo>
                      <a:pt x="54" y="522"/>
                    </a:lnTo>
                    <a:lnTo>
                      <a:pt x="55" y="518"/>
                    </a:lnTo>
                    <a:lnTo>
                      <a:pt x="57" y="516"/>
                    </a:lnTo>
                    <a:lnTo>
                      <a:pt x="61" y="516"/>
                    </a:lnTo>
                    <a:lnTo>
                      <a:pt x="65" y="516"/>
                    </a:lnTo>
                    <a:lnTo>
                      <a:pt x="73" y="512"/>
                    </a:lnTo>
                    <a:lnTo>
                      <a:pt x="80" y="506"/>
                    </a:lnTo>
                    <a:lnTo>
                      <a:pt x="80" y="508"/>
                    </a:lnTo>
                    <a:lnTo>
                      <a:pt x="82" y="510"/>
                    </a:lnTo>
                    <a:close/>
                    <a:moveTo>
                      <a:pt x="9" y="485"/>
                    </a:moveTo>
                    <a:lnTo>
                      <a:pt x="11" y="489"/>
                    </a:lnTo>
                    <a:lnTo>
                      <a:pt x="11" y="485"/>
                    </a:lnTo>
                    <a:lnTo>
                      <a:pt x="9" y="485"/>
                    </a:lnTo>
                    <a:close/>
                    <a:moveTo>
                      <a:pt x="29" y="460"/>
                    </a:moveTo>
                    <a:lnTo>
                      <a:pt x="29" y="462"/>
                    </a:lnTo>
                    <a:lnTo>
                      <a:pt x="27" y="464"/>
                    </a:lnTo>
                    <a:lnTo>
                      <a:pt x="27" y="460"/>
                    </a:lnTo>
                    <a:lnTo>
                      <a:pt x="29" y="460"/>
                    </a:lnTo>
                    <a:close/>
                    <a:moveTo>
                      <a:pt x="19" y="460"/>
                    </a:moveTo>
                    <a:lnTo>
                      <a:pt x="23" y="464"/>
                    </a:lnTo>
                    <a:lnTo>
                      <a:pt x="23" y="468"/>
                    </a:lnTo>
                    <a:lnTo>
                      <a:pt x="19" y="466"/>
                    </a:lnTo>
                    <a:lnTo>
                      <a:pt x="13" y="464"/>
                    </a:lnTo>
                    <a:lnTo>
                      <a:pt x="11" y="464"/>
                    </a:lnTo>
                    <a:lnTo>
                      <a:pt x="17" y="464"/>
                    </a:lnTo>
                    <a:lnTo>
                      <a:pt x="17" y="460"/>
                    </a:lnTo>
                    <a:lnTo>
                      <a:pt x="19" y="460"/>
                    </a:lnTo>
                    <a:close/>
                    <a:moveTo>
                      <a:pt x="30" y="441"/>
                    </a:moveTo>
                    <a:lnTo>
                      <a:pt x="30" y="443"/>
                    </a:lnTo>
                    <a:lnTo>
                      <a:pt x="29" y="445"/>
                    </a:lnTo>
                    <a:lnTo>
                      <a:pt x="29" y="441"/>
                    </a:lnTo>
                    <a:lnTo>
                      <a:pt x="30" y="441"/>
                    </a:lnTo>
                    <a:close/>
                    <a:moveTo>
                      <a:pt x="113" y="307"/>
                    </a:moveTo>
                    <a:lnTo>
                      <a:pt x="113" y="311"/>
                    </a:lnTo>
                    <a:lnTo>
                      <a:pt x="115" y="311"/>
                    </a:lnTo>
                    <a:lnTo>
                      <a:pt x="117" y="309"/>
                    </a:lnTo>
                    <a:lnTo>
                      <a:pt x="115" y="307"/>
                    </a:lnTo>
                    <a:lnTo>
                      <a:pt x="113" y="307"/>
                    </a:lnTo>
                    <a:close/>
                    <a:moveTo>
                      <a:pt x="159" y="305"/>
                    </a:moveTo>
                    <a:lnTo>
                      <a:pt x="161" y="305"/>
                    </a:lnTo>
                    <a:lnTo>
                      <a:pt x="161" y="309"/>
                    </a:lnTo>
                    <a:lnTo>
                      <a:pt x="155" y="309"/>
                    </a:lnTo>
                    <a:lnTo>
                      <a:pt x="153" y="307"/>
                    </a:lnTo>
                    <a:lnTo>
                      <a:pt x="155" y="305"/>
                    </a:lnTo>
                    <a:lnTo>
                      <a:pt x="159" y="305"/>
                    </a:lnTo>
                    <a:close/>
                    <a:moveTo>
                      <a:pt x="126" y="301"/>
                    </a:moveTo>
                    <a:lnTo>
                      <a:pt x="123" y="303"/>
                    </a:lnTo>
                    <a:lnTo>
                      <a:pt x="121" y="307"/>
                    </a:lnTo>
                    <a:lnTo>
                      <a:pt x="123" y="307"/>
                    </a:lnTo>
                    <a:lnTo>
                      <a:pt x="128" y="305"/>
                    </a:lnTo>
                    <a:lnTo>
                      <a:pt x="128" y="301"/>
                    </a:lnTo>
                    <a:lnTo>
                      <a:pt x="126" y="301"/>
                    </a:lnTo>
                    <a:close/>
                    <a:moveTo>
                      <a:pt x="130" y="290"/>
                    </a:moveTo>
                    <a:lnTo>
                      <a:pt x="128" y="290"/>
                    </a:lnTo>
                    <a:lnTo>
                      <a:pt x="128" y="291"/>
                    </a:lnTo>
                    <a:lnTo>
                      <a:pt x="130" y="293"/>
                    </a:lnTo>
                    <a:lnTo>
                      <a:pt x="132" y="295"/>
                    </a:lnTo>
                    <a:lnTo>
                      <a:pt x="132" y="293"/>
                    </a:lnTo>
                    <a:lnTo>
                      <a:pt x="134" y="291"/>
                    </a:lnTo>
                    <a:lnTo>
                      <a:pt x="134" y="290"/>
                    </a:lnTo>
                    <a:lnTo>
                      <a:pt x="130" y="290"/>
                    </a:lnTo>
                    <a:close/>
                    <a:moveTo>
                      <a:pt x="140" y="288"/>
                    </a:moveTo>
                    <a:lnTo>
                      <a:pt x="138" y="291"/>
                    </a:lnTo>
                    <a:lnTo>
                      <a:pt x="136" y="297"/>
                    </a:lnTo>
                    <a:lnTo>
                      <a:pt x="132" y="297"/>
                    </a:lnTo>
                    <a:lnTo>
                      <a:pt x="134" y="301"/>
                    </a:lnTo>
                    <a:lnTo>
                      <a:pt x="136" y="307"/>
                    </a:lnTo>
                    <a:lnTo>
                      <a:pt x="144" y="303"/>
                    </a:lnTo>
                    <a:lnTo>
                      <a:pt x="149" y="297"/>
                    </a:lnTo>
                    <a:lnTo>
                      <a:pt x="149" y="293"/>
                    </a:lnTo>
                    <a:lnTo>
                      <a:pt x="151" y="291"/>
                    </a:lnTo>
                    <a:lnTo>
                      <a:pt x="151" y="290"/>
                    </a:lnTo>
                    <a:lnTo>
                      <a:pt x="149" y="290"/>
                    </a:lnTo>
                    <a:lnTo>
                      <a:pt x="144" y="291"/>
                    </a:lnTo>
                    <a:lnTo>
                      <a:pt x="142" y="293"/>
                    </a:lnTo>
                    <a:lnTo>
                      <a:pt x="142" y="290"/>
                    </a:lnTo>
                    <a:lnTo>
                      <a:pt x="140" y="288"/>
                    </a:lnTo>
                    <a:close/>
                    <a:moveTo>
                      <a:pt x="149" y="280"/>
                    </a:moveTo>
                    <a:lnTo>
                      <a:pt x="148" y="282"/>
                    </a:lnTo>
                    <a:lnTo>
                      <a:pt x="149" y="284"/>
                    </a:lnTo>
                    <a:lnTo>
                      <a:pt x="151" y="280"/>
                    </a:lnTo>
                    <a:lnTo>
                      <a:pt x="149" y="280"/>
                    </a:lnTo>
                    <a:close/>
                    <a:moveTo>
                      <a:pt x="171" y="261"/>
                    </a:moveTo>
                    <a:lnTo>
                      <a:pt x="171" y="265"/>
                    </a:lnTo>
                    <a:lnTo>
                      <a:pt x="169" y="268"/>
                    </a:lnTo>
                    <a:lnTo>
                      <a:pt x="172" y="267"/>
                    </a:lnTo>
                    <a:lnTo>
                      <a:pt x="176" y="267"/>
                    </a:lnTo>
                    <a:lnTo>
                      <a:pt x="174" y="265"/>
                    </a:lnTo>
                    <a:lnTo>
                      <a:pt x="174" y="263"/>
                    </a:lnTo>
                    <a:lnTo>
                      <a:pt x="174" y="261"/>
                    </a:lnTo>
                    <a:lnTo>
                      <a:pt x="171" y="261"/>
                    </a:lnTo>
                    <a:close/>
                    <a:moveTo>
                      <a:pt x="176" y="253"/>
                    </a:moveTo>
                    <a:lnTo>
                      <a:pt x="176" y="257"/>
                    </a:lnTo>
                    <a:lnTo>
                      <a:pt x="178" y="261"/>
                    </a:lnTo>
                    <a:lnTo>
                      <a:pt x="180" y="261"/>
                    </a:lnTo>
                    <a:lnTo>
                      <a:pt x="182" y="259"/>
                    </a:lnTo>
                    <a:lnTo>
                      <a:pt x="182" y="255"/>
                    </a:lnTo>
                    <a:lnTo>
                      <a:pt x="176" y="253"/>
                    </a:lnTo>
                    <a:close/>
                    <a:moveTo>
                      <a:pt x="196" y="249"/>
                    </a:moveTo>
                    <a:lnTo>
                      <a:pt x="197" y="253"/>
                    </a:lnTo>
                    <a:lnTo>
                      <a:pt x="197" y="249"/>
                    </a:lnTo>
                    <a:lnTo>
                      <a:pt x="196" y="249"/>
                    </a:lnTo>
                    <a:close/>
                    <a:moveTo>
                      <a:pt x="186" y="247"/>
                    </a:moveTo>
                    <a:lnTo>
                      <a:pt x="188" y="249"/>
                    </a:lnTo>
                    <a:lnTo>
                      <a:pt x="188" y="253"/>
                    </a:lnTo>
                    <a:lnTo>
                      <a:pt x="190" y="253"/>
                    </a:lnTo>
                    <a:lnTo>
                      <a:pt x="190" y="251"/>
                    </a:lnTo>
                    <a:lnTo>
                      <a:pt x="190" y="249"/>
                    </a:lnTo>
                    <a:lnTo>
                      <a:pt x="186" y="247"/>
                    </a:lnTo>
                    <a:close/>
                    <a:moveTo>
                      <a:pt x="301" y="245"/>
                    </a:moveTo>
                    <a:lnTo>
                      <a:pt x="301" y="247"/>
                    </a:lnTo>
                    <a:lnTo>
                      <a:pt x="303" y="251"/>
                    </a:lnTo>
                    <a:lnTo>
                      <a:pt x="301" y="251"/>
                    </a:lnTo>
                    <a:lnTo>
                      <a:pt x="299" y="253"/>
                    </a:lnTo>
                    <a:lnTo>
                      <a:pt x="299" y="247"/>
                    </a:lnTo>
                    <a:lnTo>
                      <a:pt x="301" y="245"/>
                    </a:lnTo>
                    <a:close/>
                    <a:moveTo>
                      <a:pt x="219" y="245"/>
                    </a:moveTo>
                    <a:lnTo>
                      <a:pt x="219" y="249"/>
                    </a:lnTo>
                    <a:lnTo>
                      <a:pt x="222" y="249"/>
                    </a:lnTo>
                    <a:lnTo>
                      <a:pt x="220" y="247"/>
                    </a:lnTo>
                    <a:lnTo>
                      <a:pt x="219" y="245"/>
                    </a:lnTo>
                    <a:close/>
                    <a:moveTo>
                      <a:pt x="232" y="242"/>
                    </a:moveTo>
                    <a:lnTo>
                      <a:pt x="228" y="244"/>
                    </a:lnTo>
                    <a:lnTo>
                      <a:pt x="226" y="245"/>
                    </a:lnTo>
                    <a:lnTo>
                      <a:pt x="228" y="249"/>
                    </a:lnTo>
                    <a:lnTo>
                      <a:pt x="232" y="251"/>
                    </a:lnTo>
                    <a:lnTo>
                      <a:pt x="234" y="245"/>
                    </a:lnTo>
                    <a:lnTo>
                      <a:pt x="232" y="242"/>
                    </a:lnTo>
                    <a:close/>
                    <a:moveTo>
                      <a:pt x="240" y="232"/>
                    </a:moveTo>
                    <a:lnTo>
                      <a:pt x="242" y="236"/>
                    </a:lnTo>
                    <a:lnTo>
                      <a:pt x="242" y="232"/>
                    </a:lnTo>
                    <a:lnTo>
                      <a:pt x="240" y="232"/>
                    </a:lnTo>
                    <a:close/>
                    <a:moveTo>
                      <a:pt x="224" y="232"/>
                    </a:moveTo>
                    <a:lnTo>
                      <a:pt x="222" y="234"/>
                    </a:lnTo>
                    <a:lnTo>
                      <a:pt x="220" y="238"/>
                    </a:lnTo>
                    <a:lnTo>
                      <a:pt x="215" y="238"/>
                    </a:lnTo>
                    <a:lnTo>
                      <a:pt x="211" y="240"/>
                    </a:lnTo>
                    <a:lnTo>
                      <a:pt x="211" y="242"/>
                    </a:lnTo>
                    <a:lnTo>
                      <a:pt x="211" y="245"/>
                    </a:lnTo>
                    <a:lnTo>
                      <a:pt x="213" y="245"/>
                    </a:lnTo>
                    <a:lnTo>
                      <a:pt x="219" y="242"/>
                    </a:lnTo>
                    <a:lnTo>
                      <a:pt x="224" y="236"/>
                    </a:lnTo>
                    <a:lnTo>
                      <a:pt x="226" y="234"/>
                    </a:lnTo>
                    <a:lnTo>
                      <a:pt x="228" y="232"/>
                    </a:lnTo>
                    <a:lnTo>
                      <a:pt x="226" y="232"/>
                    </a:lnTo>
                    <a:lnTo>
                      <a:pt x="224" y="232"/>
                    </a:lnTo>
                    <a:close/>
                    <a:moveTo>
                      <a:pt x="261" y="230"/>
                    </a:moveTo>
                    <a:lnTo>
                      <a:pt x="261" y="238"/>
                    </a:lnTo>
                    <a:lnTo>
                      <a:pt x="265" y="236"/>
                    </a:lnTo>
                    <a:lnTo>
                      <a:pt x="267" y="234"/>
                    </a:lnTo>
                    <a:lnTo>
                      <a:pt x="265" y="230"/>
                    </a:lnTo>
                    <a:lnTo>
                      <a:pt x="261" y="230"/>
                    </a:lnTo>
                    <a:close/>
                    <a:moveTo>
                      <a:pt x="203" y="78"/>
                    </a:moveTo>
                    <a:lnTo>
                      <a:pt x="199" y="80"/>
                    </a:lnTo>
                    <a:lnTo>
                      <a:pt x="197" y="84"/>
                    </a:lnTo>
                    <a:lnTo>
                      <a:pt x="199" y="88"/>
                    </a:lnTo>
                    <a:lnTo>
                      <a:pt x="201" y="92"/>
                    </a:lnTo>
                    <a:lnTo>
                      <a:pt x="197" y="94"/>
                    </a:lnTo>
                    <a:lnTo>
                      <a:pt x="197" y="98"/>
                    </a:lnTo>
                    <a:lnTo>
                      <a:pt x="217" y="96"/>
                    </a:lnTo>
                    <a:lnTo>
                      <a:pt x="242" y="94"/>
                    </a:lnTo>
                    <a:lnTo>
                      <a:pt x="244" y="86"/>
                    </a:lnTo>
                    <a:lnTo>
                      <a:pt x="240" y="86"/>
                    </a:lnTo>
                    <a:lnTo>
                      <a:pt x="234" y="88"/>
                    </a:lnTo>
                    <a:lnTo>
                      <a:pt x="228" y="82"/>
                    </a:lnTo>
                    <a:lnTo>
                      <a:pt x="222" y="78"/>
                    </a:lnTo>
                    <a:lnTo>
                      <a:pt x="203" y="78"/>
                    </a:lnTo>
                    <a:close/>
                    <a:moveTo>
                      <a:pt x="199" y="63"/>
                    </a:moveTo>
                    <a:lnTo>
                      <a:pt x="192" y="65"/>
                    </a:lnTo>
                    <a:lnTo>
                      <a:pt x="188" y="67"/>
                    </a:lnTo>
                    <a:lnTo>
                      <a:pt x="188" y="69"/>
                    </a:lnTo>
                    <a:lnTo>
                      <a:pt x="190" y="73"/>
                    </a:lnTo>
                    <a:lnTo>
                      <a:pt x="194" y="75"/>
                    </a:lnTo>
                    <a:lnTo>
                      <a:pt x="197" y="77"/>
                    </a:lnTo>
                    <a:lnTo>
                      <a:pt x="203" y="77"/>
                    </a:lnTo>
                    <a:lnTo>
                      <a:pt x="209" y="77"/>
                    </a:lnTo>
                    <a:lnTo>
                      <a:pt x="209" y="73"/>
                    </a:lnTo>
                    <a:lnTo>
                      <a:pt x="209" y="71"/>
                    </a:lnTo>
                    <a:lnTo>
                      <a:pt x="211" y="71"/>
                    </a:lnTo>
                    <a:lnTo>
                      <a:pt x="211" y="69"/>
                    </a:lnTo>
                    <a:lnTo>
                      <a:pt x="209" y="67"/>
                    </a:lnTo>
                    <a:lnTo>
                      <a:pt x="205" y="65"/>
                    </a:lnTo>
                    <a:lnTo>
                      <a:pt x="199" y="63"/>
                    </a:lnTo>
                    <a:close/>
                    <a:moveTo>
                      <a:pt x="278" y="55"/>
                    </a:moveTo>
                    <a:lnTo>
                      <a:pt x="280" y="61"/>
                    </a:lnTo>
                    <a:lnTo>
                      <a:pt x="282" y="61"/>
                    </a:lnTo>
                    <a:lnTo>
                      <a:pt x="282" y="59"/>
                    </a:lnTo>
                    <a:lnTo>
                      <a:pt x="280" y="57"/>
                    </a:lnTo>
                    <a:lnTo>
                      <a:pt x="278" y="55"/>
                    </a:lnTo>
                    <a:close/>
                    <a:moveTo>
                      <a:pt x="299" y="48"/>
                    </a:moveTo>
                    <a:lnTo>
                      <a:pt x="297" y="54"/>
                    </a:lnTo>
                    <a:lnTo>
                      <a:pt x="301" y="54"/>
                    </a:lnTo>
                    <a:lnTo>
                      <a:pt x="309" y="52"/>
                    </a:lnTo>
                    <a:lnTo>
                      <a:pt x="313" y="52"/>
                    </a:lnTo>
                    <a:lnTo>
                      <a:pt x="315" y="52"/>
                    </a:lnTo>
                    <a:lnTo>
                      <a:pt x="315" y="50"/>
                    </a:lnTo>
                    <a:lnTo>
                      <a:pt x="313" y="50"/>
                    </a:lnTo>
                    <a:lnTo>
                      <a:pt x="307" y="48"/>
                    </a:lnTo>
                    <a:lnTo>
                      <a:pt x="299" y="48"/>
                    </a:lnTo>
                    <a:close/>
                    <a:moveTo>
                      <a:pt x="138" y="46"/>
                    </a:moveTo>
                    <a:lnTo>
                      <a:pt x="138" y="48"/>
                    </a:lnTo>
                    <a:lnTo>
                      <a:pt x="136" y="50"/>
                    </a:lnTo>
                    <a:lnTo>
                      <a:pt x="136" y="46"/>
                    </a:lnTo>
                    <a:lnTo>
                      <a:pt x="138" y="46"/>
                    </a:lnTo>
                    <a:close/>
                    <a:moveTo>
                      <a:pt x="84" y="42"/>
                    </a:moveTo>
                    <a:lnTo>
                      <a:pt x="86" y="52"/>
                    </a:lnTo>
                    <a:lnTo>
                      <a:pt x="88" y="59"/>
                    </a:lnTo>
                    <a:lnTo>
                      <a:pt x="90" y="59"/>
                    </a:lnTo>
                    <a:lnTo>
                      <a:pt x="92" y="57"/>
                    </a:lnTo>
                    <a:lnTo>
                      <a:pt x="88" y="50"/>
                    </a:lnTo>
                    <a:lnTo>
                      <a:pt x="84" y="42"/>
                    </a:lnTo>
                    <a:close/>
                    <a:moveTo>
                      <a:pt x="144" y="15"/>
                    </a:moveTo>
                    <a:lnTo>
                      <a:pt x="138" y="23"/>
                    </a:lnTo>
                    <a:lnTo>
                      <a:pt x="134" y="27"/>
                    </a:lnTo>
                    <a:lnTo>
                      <a:pt x="134" y="34"/>
                    </a:lnTo>
                    <a:lnTo>
                      <a:pt x="136" y="46"/>
                    </a:lnTo>
                    <a:lnTo>
                      <a:pt x="126" y="34"/>
                    </a:lnTo>
                    <a:lnTo>
                      <a:pt x="119" y="23"/>
                    </a:lnTo>
                    <a:lnTo>
                      <a:pt x="115" y="27"/>
                    </a:lnTo>
                    <a:lnTo>
                      <a:pt x="113" y="30"/>
                    </a:lnTo>
                    <a:lnTo>
                      <a:pt x="113" y="34"/>
                    </a:lnTo>
                    <a:lnTo>
                      <a:pt x="109" y="30"/>
                    </a:lnTo>
                    <a:lnTo>
                      <a:pt x="107" y="29"/>
                    </a:lnTo>
                    <a:lnTo>
                      <a:pt x="107" y="27"/>
                    </a:lnTo>
                    <a:lnTo>
                      <a:pt x="113" y="23"/>
                    </a:lnTo>
                    <a:lnTo>
                      <a:pt x="111" y="23"/>
                    </a:lnTo>
                    <a:lnTo>
                      <a:pt x="111" y="21"/>
                    </a:lnTo>
                    <a:lnTo>
                      <a:pt x="103" y="21"/>
                    </a:lnTo>
                    <a:lnTo>
                      <a:pt x="98" y="21"/>
                    </a:lnTo>
                    <a:lnTo>
                      <a:pt x="96" y="23"/>
                    </a:lnTo>
                    <a:lnTo>
                      <a:pt x="96" y="25"/>
                    </a:lnTo>
                    <a:lnTo>
                      <a:pt x="92" y="23"/>
                    </a:lnTo>
                    <a:lnTo>
                      <a:pt x="90" y="23"/>
                    </a:lnTo>
                    <a:lnTo>
                      <a:pt x="88" y="29"/>
                    </a:lnTo>
                    <a:lnTo>
                      <a:pt x="88" y="34"/>
                    </a:lnTo>
                    <a:lnTo>
                      <a:pt x="90" y="32"/>
                    </a:lnTo>
                    <a:lnTo>
                      <a:pt x="94" y="32"/>
                    </a:lnTo>
                    <a:lnTo>
                      <a:pt x="92" y="36"/>
                    </a:lnTo>
                    <a:lnTo>
                      <a:pt x="94" y="40"/>
                    </a:lnTo>
                    <a:lnTo>
                      <a:pt x="90" y="38"/>
                    </a:lnTo>
                    <a:lnTo>
                      <a:pt x="90" y="40"/>
                    </a:lnTo>
                    <a:lnTo>
                      <a:pt x="90" y="44"/>
                    </a:lnTo>
                    <a:lnTo>
                      <a:pt x="90" y="46"/>
                    </a:lnTo>
                    <a:lnTo>
                      <a:pt x="94" y="48"/>
                    </a:lnTo>
                    <a:lnTo>
                      <a:pt x="98" y="50"/>
                    </a:lnTo>
                    <a:lnTo>
                      <a:pt x="100" y="57"/>
                    </a:lnTo>
                    <a:lnTo>
                      <a:pt x="100" y="63"/>
                    </a:lnTo>
                    <a:lnTo>
                      <a:pt x="103" y="63"/>
                    </a:lnTo>
                    <a:lnTo>
                      <a:pt x="109" y="63"/>
                    </a:lnTo>
                    <a:lnTo>
                      <a:pt x="109" y="59"/>
                    </a:lnTo>
                    <a:lnTo>
                      <a:pt x="111" y="57"/>
                    </a:lnTo>
                    <a:lnTo>
                      <a:pt x="113" y="59"/>
                    </a:lnTo>
                    <a:lnTo>
                      <a:pt x="119" y="59"/>
                    </a:lnTo>
                    <a:lnTo>
                      <a:pt x="121" y="52"/>
                    </a:lnTo>
                    <a:lnTo>
                      <a:pt x="125" y="52"/>
                    </a:lnTo>
                    <a:lnTo>
                      <a:pt x="128" y="52"/>
                    </a:lnTo>
                    <a:lnTo>
                      <a:pt x="128" y="55"/>
                    </a:lnTo>
                    <a:lnTo>
                      <a:pt x="128" y="59"/>
                    </a:lnTo>
                    <a:lnTo>
                      <a:pt x="144" y="61"/>
                    </a:lnTo>
                    <a:lnTo>
                      <a:pt x="149" y="65"/>
                    </a:lnTo>
                    <a:lnTo>
                      <a:pt x="144" y="65"/>
                    </a:lnTo>
                    <a:lnTo>
                      <a:pt x="138" y="67"/>
                    </a:lnTo>
                    <a:lnTo>
                      <a:pt x="132" y="67"/>
                    </a:lnTo>
                    <a:lnTo>
                      <a:pt x="123" y="69"/>
                    </a:lnTo>
                    <a:lnTo>
                      <a:pt x="119" y="71"/>
                    </a:lnTo>
                    <a:lnTo>
                      <a:pt x="117" y="71"/>
                    </a:lnTo>
                    <a:lnTo>
                      <a:pt x="115" y="67"/>
                    </a:lnTo>
                    <a:lnTo>
                      <a:pt x="111" y="67"/>
                    </a:lnTo>
                    <a:lnTo>
                      <a:pt x="107" y="69"/>
                    </a:lnTo>
                    <a:lnTo>
                      <a:pt x="109" y="80"/>
                    </a:lnTo>
                    <a:lnTo>
                      <a:pt x="111" y="78"/>
                    </a:lnTo>
                    <a:lnTo>
                      <a:pt x="113" y="77"/>
                    </a:lnTo>
                    <a:lnTo>
                      <a:pt x="123" y="77"/>
                    </a:lnTo>
                    <a:lnTo>
                      <a:pt x="134" y="77"/>
                    </a:lnTo>
                    <a:lnTo>
                      <a:pt x="130" y="78"/>
                    </a:lnTo>
                    <a:lnTo>
                      <a:pt x="125" y="82"/>
                    </a:lnTo>
                    <a:lnTo>
                      <a:pt x="125" y="84"/>
                    </a:lnTo>
                    <a:lnTo>
                      <a:pt x="125" y="86"/>
                    </a:lnTo>
                    <a:lnTo>
                      <a:pt x="125" y="88"/>
                    </a:lnTo>
                    <a:lnTo>
                      <a:pt x="128" y="90"/>
                    </a:lnTo>
                    <a:lnTo>
                      <a:pt x="117" y="88"/>
                    </a:lnTo>
                    <a:lnTo>
                      <a:pt x="111" y="88"/>
                    </a:lnTo>
                    <a:lnTo>
                      <a:pt x="111" y="92"/>
                    </a:lnTo>
                    <a:lnTo>
                      <a:pt x="113" y="98"/>
                    </a:lnTo>
                    <a:lnTo>
                      <a:pt x="119" y="98"/>
                    </a:lnTo>
                    <a:lnTo>
                      <a:pt x="126" y="100"/>
                    </a:lnTo>
                    <a:lnTo>
                      <a:pt x="126" y="103"/>
                    </a:lnTo>
                    <a:lnTo>
                      <a:pt x="130" y="103"/>
                    </a:lnTo>
                    <a:lnTo>
                      <a:pt x="132" y="105"/>
                    </a:lnTo>
                    <a:lnTo>
                      <a:pt x="136" y="103"/>
                    </a:lnTo>
                    <a:lnTo>
                      <a:pt x="138" y="103"/>
                    </a:lnTo>
                    <a:lnTo>
                      <a:pt x="138" y="107"/>
                    </a:lnTo>
                    <a:lnTo>
                      <a:pt x="140" y="113"/>
                    </a:lnTo>
                    <a:lnTo>
                      <a:pt x="142" y="113"/>
                    </a:lnTo>
                    <a:lnTo>
                      <a:pt x="144" y="115"/>
                    </a:lnTo>
                    <a:lnTo>
                      <a:pt x="146" y="113"/>
                    </a:lnTo>
                    <a:lnTo>
                      <a:pt x="149" y="113"/>
                    </a:lnTo>
                    <a:lnTo>
                      <a:pt x="149" y="109"/>
                    </a:lnTo>
                    <a:lnTo>
                      <a:pt x="148" y="107"/>
                    </a:lnTo>
                    <a:lnTo>
                      <a:pt x="148" y="103"/>
                    </a:lnTo>
                    <a:lnTo>
                      <a:pt x="151" y="101"/>
                    </a:lnTo>
                    <a:lnTo>
                      <a:pt x="157" y="103"/>
                    </a:lnTo>
                    <a:lnTo>
                      <a:pt x="159" y="100"/>
                    </a:lnTo>
                    <a:lnTo>
                      <a:pt x="163" y="98"/>
                    </a:lnTo>
                    <a:lnTo>
                      <a:pt x="165" y="96"/>
                    </a:lnTo>
                    <a:lnTo>
                      <a:pt x="165" y="92"/>
                    </a:lnTo>
                    <a:lnTo>
                      <a:pt x="169" y="92"/>
                    </a:lnTo>
                    <a:lnTo>
                      <a:pt x="172" y="92"/>
                    </a:lnTo>
                    <a:lnTo>
                      <a:pt x="172" y="86"/>
                    </a:lnTo>
                    <a:lnTo>
                      <a:pt x="172" y="82"/>
                    </a:lnTo>
                    <a:lnTo>
                      <a:pt x="178" y="80"/>
                    </a:lnTo>
                    <a:lnTo>
                      <a:pt x="178" y="78"/>
                    </a:lnTo>
                    <a:lnTo>
                      <a:pt x="176" y="78"/>
                    </a:lnTo>
                    <a:lnTo>
                      <a:pt x="176" y="71"/>
                    </a:lnTo>
                    <a:lnTo>
                      <a:pt x="176" y="65"/>
                    </a:lnTo>
                    <a:lnTo>
                      <a:pt x="186" y="61"/>
                    </a:lnTo>
                    <a:lnTo>
                      <a:pt x="196" y="61"/>
                    </a:lnTo>
                    <a:lnTo>
                      <a:pt x="194" y="57"/>
                    </a:lnTo>
                    <a:lnTo>
                      <a:pt x="194" y="55"/>
                    </a:lnTo>
                    <a:lnTo>
                      <a:pt x="184" y="54"/>
                    </a:lnTo>
                    <a:lnTo>
                      <a:pt x="176" y="52"/>
                    </a:lnTo>
                    <a:lnTo>
                      <a:pt x="174" y="46"/>
                    </a:lnTo>
                    <a:lnTo>
                      <a:pt x="172" y="38"/>
                    </a:lnTo>
                    <a:lnTo>
                      <a:pt x="169" y="38"/>
                    </a:lnTo>
                    <a:lnTo>
                      <a:pt x="165" y="38"/>
                    </a:lnTo>
                    <a:lnTo>
                      <a:pt x="167" y="34"/>
                    </a:lnTo>
                    <a:lnTo>
                      <a:pt x="167" y="29"/>
                    </a:lnTo>
                    <a:lnTo>
                      <a:pt x="161" y="27"/>
                    </a:lnTo>
                    <a:lnTo>
                      <a:pt x="157" y="23"/>
                    </a:lnTo>
                    <a:lnTo>
                      <a:pt x="155" y="21"/>
                    </a:lnTo>
                    <a:lnTo>
                      <a:pt x="151" y="21"/>
                    </a:lnTo>
                    <a:lnTo>
                      <a:pt x="149" y="23"/>
                    </a:lnTo>
                    <a:lnTo>
                      <a:pt x="148" y="17"/>
                    </a:lnTo>
                    <a:lnTo>
                      <a:pt x="144" y="15"/>
                    </a:lnTo>
                    <a:close/>
                    <a:moveTo>
                      <a:pt x="190" y="0"/>
                    </a:moveTo>
                    <a:lnTo>
                      <a:pt x="190" y="2"/>
                    </a:lnTo>
                    <a:lnTo>
                      <a:pt x="190" y="6"/>
                    </a:lnTo>
                    <a:lnTo>
                      <a:pt x="192" y="7"/>
                    </a:lnTo>
                    <a:lnTo>
                      <a:pt x="192" y="9"/>
                    </a:lnTo>
                    <a:lnTo>
                      <a:pt x="188" y="9"/>
                    </a:lnTo>
                    <a:lnTo>
                      <a:pt x="186" y="9"/>
                    </a:lnTo>
                    <a:lnTo>
                      <a:pt x="186" y="13"/>
                    </a:lnTo>
                    <a:lnTo>
                      <a:pt x="186" y="17"/>
                    </a:lnTo>
                    <a:lnTo>
                      <a:pt x="178" y="13"/>
                    </a:lnTo>
                    <a:lnTo>
                      <a:pt x="169" y="11"/>
                    </a:lnTo>
                    <a:lnTo>
                      <a:pt x="169" y="15"/>
                    </a:lnTo>
                    <a:lnTo>
                      <a:pt x="174" y="15"/>
                    </a:lnTo>
                    <a:lnTo>
                      <a:pt x="180" y="17"/>
                    </a:lnTo>
                    <a:lnTo>
                      <a:pt x="178" y="21"/>
                    </a:lnTo>
                    <a:lnTo>
                      <a:pt x="174" y="23"/>
                    </a:lnTo>
                    <a:lnTo>
                      <a:pt x="174" y="25"/>
                    </a:lnTo>
                    <a:lnTo>
                      <a:pt x="174" y="29"/>
                    </a:lnTo>
                    <a:lnTo>
                      <a:pt x="190" y="29"/>
                    </a:lnTo>
                    <a:lnTo>
                      <a:pt x="207" y="27"/>
                    </a:lnTo>
                    <a:lnTo>
                      <a:pt x="207" y="29"/>
                    </a:lnTo>
                    <a:lnTo>
                      <a:pt x="207" y="32"/>
                    </a:lnTo>
                    <a:lnTo>
                      <a:pt x="199" y="32"/>
                    </a:lnTo>
                    <a:lnTo>
                      <a:pt x="194" y="34"/>
                    </a:lnTo>
                    <a:lnTo>
                      <a:pt x="190" y="32"/>
                    </a:lnTo>
                    <a:lnTo>
                      <a:pt x="186" y="32"/>
                    </a:lnTo>
                    <a:lnTo>
                      <a:pt x="184" y="38"/>
                    </a:lnTo>
                    <a:lnTo>
                      <a:pt x="197" y="40"/>
                    </a:lnTo>
                    <a:lnTo>
                      <a:pt x="213" y="42"/>
                    </a:lnTo>
                    <a:lnTo>
                      <a:pt x="217" y="46"/>
                    </a:lnTo>
                    <a:lnTo>
                      <a:pt x="220" y="44"/>
                    </a:lnTo>
                    <a:lnTo>
                      <a:pt x="222" y="44"/>
                    </a:lnTo>
                    <a:lnTo>
                      <a:pt x="236" y="46"/>
                    </a:lnTo>
                    <a:lnTo>
                      <a:pt x="253" y="48"/>
                    </a:lnTo>
                    <a:lnTo>
                      <a:pt x="255" y="44"/>
                    </a:lnTo>
                    <a:lnTo>
                      <a:pt x="255" y="40"/>
                    </a:lnTo>
                    <a:lnTo>
                      <a:pt x="261" y="38"/>
                    </a:lnTo>
                    <a:lnTo>
                      <a:pt x="268" y="38"/>
                    </a:lnTo>
                    <a:lnTo>
                      <a:pt x="270" y="34"/>
                    </a:lnTo>
                    <a:lnTo>
                      <a:pt x="268" y="30"/>
                    </a:lnTo>
                    <a:lnTo>
                      <a:pt x="272" y="30"/>
                    </a:lnTo>
                    <a:lnTo>
                      <a:pt x="276" y="30"/>
                    </a:lnTo>
                    <a:lnTo>
                      <a:pt x="282" y="25"/>
                    </a:lnTo>
                    <a:lnTo>
                      <a:pt x="286" y="17"/>
                    </a:lnTo>
                    <a:lnTo>
                      <a:pt x="276" y="17"/>
                    </a:lnTo>
                    <a:lnTo>
                      <a:pt x="267" y="15"/>
                    </a:lnTo>
                    <a:lnTo>
                      <a:pt x="267" y="13"/>
                    </a:lnTo>
                    <a:lnTo>
                      <a:pt x="268" y="11"/>
                    </a:lnTo>
                    <a:lnTo>
                      <a:pt x="265" y="11"/>
                    </a:lnTo>
                    <a:lnTo>
                      <a:pt x="263" y="15"/>
                    </a:lnTo>
                    <a:lnTo>
                      <a:pt x="257" y="13"/>
                    </a:lnTo>
                    <a:lnTo>
                      <a:pt x="259" y="11"/>
                    </a:lnTo>
                    <a:lnTo>
                      <a:pt x="261" y="9"/>
                    </a:lnTo>
                    <a:lnTo>
                      <a:pt x="255" y="11"/>
                    </a:lnTo>
                    <a:lnTo>
                      <a:pt x="251" y="15"/>
                    </a:lnTo>
                    <a:lnTo>
                      <a:pt x="249" y="15"/>
                    </a:lnTo>
                    <a:lnTo>
                      <a:pt x="247" y="17"/>
                    </a:lnTo>
                    <a:lnTo>
                      <a:pt x="244" y="17"/>
                    </a:lnTo>
                    <a:lnTo>
                      <a:pt x="245" y="13"/>
                    </a:lnTo>
                    <a:lnTo>
                      <a:pt x="245" y="11"/>
                    </a:lnTo>
                    <a:lnTo>
                      <a:pt x="242" y="6"/>
                    </a:lnTo>
                    <a:lnTo>
                      <a:pt x="242" y="9"/>
                    </a:lnTo>
                    <a:lnTo>
                      <a:pt x="242" y="15"/>
                    </a:lnTo>
                    <a:lnTo>
                      <a:pt x="238" y="13"/>
                    </a:lnTo>
                    <a:lnTo>
                      <a:pt x="236" y="11"/>
                    </a:lnTo>
                    <a:lnTo>
                      <a:pt x="234" y="15"/>
                    </a:lnTo>
                    <a:lnTo>
                      <a:pt x="234" y="19"/>
                    </a:lnTo>
                    <a:lnTo>
                      <a:pt x="226" y="17"/>
                    </a:lnTo>
                    <a:lnTo>
                      <a:pt x="220" y="15"/>
                    </a:lnTo>
                    <a:lnTo>
                      <a:pt x="219" y="13"/>
                    </a:lnTo>
                    <a:lnTo>
                      <a:pt x="219" y="11"/>
                    </a:lnTo>
                    <a:lnTo>
                      <a:pt x="213" y="11"/>
                    </a:lnTo>
                    <a:lnTo>
                      <a:pt x="205" y="9"/>
                    </a:lnTo>
                    <a:lnTo>
                      <a:pt x="197" y="4"/>
                    </a:lnTo>
                    <a:lnTo>
                      <a:pt x="190" y="0"/>
                    </a:lnTo>
                    <a:close/>
                  </a:path>
                </a:pathLst>
              </a:custGeom>
              <a:solidFill>
                <a:srgbClr val="C0C0C0"/>
              </a:solidFill>
              <a:ln w="4826">
                <a:solidFill>
                  <a:srgbClr val="B9B9B9"/>
                </a:solidFill>
                <a:round/>
                <a:headEnd/>
                <a:tailEnd/>
              </a:ln>
            </p:spPr>
            <p:txBody>
              <a:bodyPr/>
              <a:lstStyle/>
              <a:p>
                <a:endParaRPr lang="nb-NO"/>
              </a:p>
            </p:txBody>
          </p:sp>
          <p:sp>
            <p:nvSpPr>
              <p:cNvPr id="9430" name="Freeform 1143"/>
              <p:cNvSpPr>
                <a:spLocks/>
              </p:cNvSpPr>
              <p:nvPr/>
            </p:nvSpPr>
            <p:spPr bwMode="gray">
              <a:xfrm>
                <a:off x="4280" y="2104"/>
                <a:ext cx="75" cy="102"/>
              </a:xfrm>
              <a:custGeom>
                <a:avLst/>
                <a:gdLst>
                  <a:gd name="T0" fmla="*/ 67 w 75"/>
                  <a:gd name="T1" fmla="*/ 21 h 102"/>
                  <a:gd name="T2" fmla="*/ 58 w 75"/>
                  <a:gd name="T3" fmla="*/ 31 h 102"/>
                  <a:gd name="T4" fmla="*/ 59 w 75"/>
                  <a:gd name="T5" fmla="*/ 36 h 102"/>
                  <a:gd name="T6" fmla="*/ 61 w 75"/>
                  <a:gd name="T7" fmla="*/ 44 h 102"/>
                  <a:gd name="T8" fmla="*/ 56 w 75"/>
                  <a:gd name="T9" fmla="*/ 52 h 102"/>
                  <a:gd name="T10" fmla="*/ 48 w 75"/>
                  <a:gd name="T11" fmla="*/ 57 h 102"/>
                  <a:gd name="T12" fmla="*/ 40 w 75"/>
                  <a:gd name="T13" fmla="*/ 63 h 102"/>
                  <a:gd name="T14" fmla="*/ 34 w 75"/>
                  <a:gd name="T15" fmla="*/ 71 h 102"/>
                  <a:gd name="T16" fmla="*/ 40 w 75"/>
                  <a:gd name="T17" fmla="*/ 80 h 102"/>
                  <a:gd name="T18" fmla="*/ 46 w 75"/>
                  <a:gd name="T19" fmla="*/ 86 h 102"/>
                  <a:gd name="T20" fmla="*/ 46 w 75"/>
                  <a:gd name="T21" fmla="*/ 92 h 102"/>
                  <a:gd name="T22" fmla="*/ 44 w 75"/>
                  <a:gd name="T23" fmla="*/ 94 h 102"/>
                  <a:gd name="T24" fmla="*/ 36 w 75"/>
                  <a:gd name="T25" fmla="*/ 94 h 102"/>
                  <a:gd name="T26" fmla="*/ 31 w 75"/>
                  <a:gd name="T27" fmla="*/ 94 h 102"/>
                  <a:gd name="T28" fmla="*/ 17 w 75"/>
                  <a:gd name="T29" fmla="*/ 102 h 102"/>
                  <a:gd name="T30" fmla="*/ 11 w 75"/>
                  <a:gd name="T31" fmla="*/ 102 h 102"/>
                  <a:gd name="T32" fmla="*/ 8 w 75"/>
                  <a:gd name="T33" fmla="*/ 98 h 102"/>
                  <a:gd name="T34" fmla="*/ 4 w 75"/>
                  <a:gd name="T35" fmla="*/ 94 h 102"/>
                  <a:gd name="T36" fmla="*/ 0 w 75"/>
                  <a:gd name="T37" fmla="*/ 92 h 102"/>
                  <a:gd name="T38" fmla="*/ 2 w 75"/>
                  <a:gd name="T39" fmla="*/ 88 h 102"/>
                  <a:gd name="T40" fmla="*/ 4 w 75"/>
                  <a:gd name="T41" fmla="*/ 86 h 102"/>
                  <a:gd name="T42" fmla="*/ 8 w 75"/>
                  <a:gd name="T43" fmla="*/ 84 h 102"/>
                  <a:gd name="T44" fmla="*/ 8 w 75"/>
                  <a:gd name="T45" fmla="*/ 80 h 102"/>
                  <a:gd name="T46" fmla="*/ 8 w 75"/>
                  <a:gd name="T47" fmla="*/ 75 h 102"/>
                  <a:gd name="T48" fmla="*/ 4 w 75"/>
                  <a:gd name="T49" fmla="*/ 67 h 102"/>
                  <a:gd name="T50" fmla="*/ 6 w 75"/>
                  <a:gd name="T51" fmla="*/ 56 h 102"/>
                  <a:gd name="T52" fmla="*/ 15 w 75"/>
                  <a:gd name="T53" fmla="*/ 44 h 102"/>
                  <a:gd name="T54" fmla="*/ 27 w 75"/>
                  <a:gd name="T55" fmla="*/ 31 h 102"/>
                  <a:gd name="T56" fmla="*/ 33 w 75"/>
                  <a:gd name="T57" fmla="*/ 21 h 102"/>
                  <a:gd name="T58" fmla="*/ 40 w 75"/>
                  <a:gd name="T59" fmla="*/ 29 h 102"/>
                  <a:gd name="T60" fmla="*/ 48 w 75"/>
                  <a:gd name="T61" fmla="*/ 25 h 102"/>
                  <a:gd name="T62" fmla="*/ 52 w 75"/>
                  <a:gd name="T63" fmla="*/ 17 h 102"/>
                  <a:gd name="T64" fmla="*/ 59 w 75"/>
                  <a:gd name="T65" fmla="*/ 15 h 102"/>
                  <a:gd name="T66" fmla="*/ 65 w 75"/>
                  <a:gd name="T67" fmla="*/ 9 h 102"/>
                  <a:gd name="T68" fmla="*/ 75 w 75"/>
                  <a:gd name="T69" fmla="*/ 13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102"/>
                  <a:gd name="T107" fmla="*/ 75 w 7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102">
                    <a:moveTo>
                      <a:pt x="75" y="13"/>
                    </a:moveTo>
                    <a:lnTo>
                      <a:pt x="67" y="21"/>
                    </a:lnTo>
                    <a:lnTo>
                      <a:pt x="58" y="29"/>
                    </a:lnTo>
                    <a:lnTo>
                      <a:pt x="58" y="31"/>
                    </a:lnTo>
                    <a:lnTo>
                      <a:pt x="58" y="34"/>
                    </a:lnTo>
                    <a:lnTo>
                      <a:pt x="59" y="36"/>
                    </a:lnTo>
                    <a:lnTo>
                      <a:pt x="63" y="36"/>
                    </a:lnTo>
                    <a:lnTo>
                      <a:pt x="61" y="44"/>
                    </a:lnTo>
                    <a:lnTo>
                      <a:pt x="59" y="52"/>
                    </a:lnTo>
                    <a:lnTo>
                      <a:pt x="56" y="52"/>
                    </a:lnTo>
                    <a:lnTo>
                      <a:pt x="50" y="54"/>
                    </a:lnTo>
                    <a:lnTo>
                      <a:pt x="48" y="57"/>
                    </a:lnTo>
                    <a:lnTo>
                      <a:pt x="46" y="61"/>
                    </a:lnTo>
                    <a:lnTo>
                      <a:pt x="40" y="63"/>
                    </a:lnTo>
                    <a:lnTo>
                      <a:pt x="36" y="65"/>
                    </a:lnTo>
                    <a:lnTo>
                      <a:pt x="34" y="71"/>
                    </a:lnTo>
                    <a:lnTo>
                      <a:pt x="33" y="79"/>
                    </a:lnTo>
                    <a:lnTo>
                      <a:pt x="40" y="80"/>
                    </a:lnTo>
                    <a:lnTo>
                      <a:pt x="46" y="84"/>
                    </a:lnTo>
                    <a:lnTo>
                      <a:pt x="46" y="86"/>
                    </a:lnTo>
                    <a:lnTo>
                      <a:pt x="44" y="90"/>
                    </a:lnTo>
                    <a:lnTo>
                      <a:pt x="46" y="92"/>
                    </a:lnTo>
                    <a:lnTo>
                      <a:pt x="44" y="94"/>
                    </a:lnTo>
                    <a:lnTo>
                      <a:pt x="40" y="96"/>
                    </a:lnTo>
                    <a:lnTo>
                      <a:pt x="36" y="94"/>
                    </a:lnTo>
                    <a:lnTo>
                      <a:pt x="34" y="92"/>
                    </a:lnTo>
                    <a:lnTo>
                      <a:pt x="31" y="94"/>
                    </a:lnTo>
                    <a:lnTo>
                      <a:pt x="23" y="102"/>
                    </a:lnTo>
                    <a:lnTo>
                      <a:pt x="17" y="102"/>
                    </a:lnTo>
                    <a:lnTo>
                      <a:pt x="13" y="102"/>
                    </a:lnTo>
                    <a:lnTo>
                      <a:pt x="11" y="102"/>
                    </a:lnTo>
                    <a:lnTo>
                      <a:pt x="6" y="102"/>
                    </a:lnTo>
                    <a:lnTo>
                      <a:pt x="8" y="98"/>
                    </a:lnTo>
                    <a:lnTo>
                      <a:pt x="8" y="96"/>
                    </a:lnTo>
                    <a:lnTo>
                      <a:pt x="4" y="94"/>
                    </a:lnTo>
                    <a:lnTo>
                      <a:pt x="0" y="94"/>
                    </a:lnTo>
                    <a:lnTo>
                      <a:pt x="0" y="92"/>
                    </a:lnTo>
                    <a:lnTo>
                      <a:pt x="0" y="88"/>
                    </a:lnTo>
                    <a:lnTo>
                      <a:pt x="2" y="88"/>
                    </a:lnTo>
                    <a:lnTo>
                      <a:pt x="4" y="86"/>
                    </a:lnTo>
                    <a:lnTo>
                      <a:pt x="4" y="84"/>
                    </a:lnTo>
                    <a:lnTo>
                      <a:pt x="8" y="84"/>
                    </a:lnTo>
                    <a:lnTo>
                      <a:pt x="10" y="84"/>
                    </a:lnTo>
                    <a:lnTo>
                      <a:pt x="8" y="80"/>
                    </a:lnTo>
                    <a:lnTo>
                      <a:pt x="6" y="79"/>
                    </a:lnTo>
                    <a:lnTo>
                      <a:pt x="8" y="75"/>
                    </a:lnTo>
                    <a:lnTo>
                      <a:pt x="8" y="71"/>
                    </a:lnTo>
                    <a:lnTo>
                      <a:pt x="4" y="67"/>
                    </a:lnTo>
                    <a:lnTo>
                      <a:pt x="2" y="67"/>
                    </a:lnTo>
                    <a:lnTo>
                      <a:pt x="6" y="56"/>
                    </a:lnTo>
                    <a:lnTo>
                      <a:pt x="11" y="52"/>
                    </a:lnTo>
                    <a:lnTo>
                      <a:pt x="15" y="44"/>
                    </a:lnTo>
                    <a:lnTo>
                      <a:pt x="19" y="38"/>
                    </a:lnTo>
                    <a:lnTo>
                      <a:pt x="27" y="31"/>
                    </a:lnTo>
                    <a:lnTo>
                      <a:pt x="27" y="23"/>
                    </a:lnTo>
                    <a:lnTo>
                      <a:pt x="33" y="21"/>
                    </a:lnTo>
                    <a:lnTo>
                      <a:pt x="34" y="27"/>
                    </a:lnTo>
                    <a:lnTo>
                      <a:pt x="40" y="29"/>
                    </a:lnTo>
                    <a:lnTo>
                      <a:pt x="48" y="29"/>
                    </a:lnTo>
                    <a:lnTo>
                      <a:pt x="48" y="25"/>
                    </a:lnTo>
                    <a:lnTo>
                      <a:pt x="46" y="21"/>
                    </a:lnTo>
                    <a:lnTo>
                      <a:pt x="52" y="17"/>
                    </a:lnTo>
                    <a:lnTo>
                      <a:pt x="58" y="17"/>
                    </a:lnTo>
                    <a:lnTo>
                      <a:pt x="59" y="15"/>
                    </a:lnTo>
                    <a:lnTo>
                      <a:pt x="59" y="11"/>
                    </a:lnTo>
                    <a:lnTo>
                      <a:pt x="65" y="9"/>
                    </a:lnTo>
                    <a:lnTo>
                      <a:pt x="67" y="0"/>
                    </a:lnTo>
                    <a:lnTo>
                      <a:pt x="75" y="13"/>
                    </a:lnTo>
                    <a:close/>
                  </a:path>
                </a:pathLst>
              </a:custGeom>
              <a:solidFill>
                <a:srgbClr val="C0C0C0"/>
              </a:solidFill>
              <a:ln w="4826">
                <a:solidFill>
                  <a:srgbClr val="B9B9B9"/>
                </a:solidFill>
                <a:round/>
                <a:headEnd/>
                <a:tailEnd/>
              </a:ln>
            </p:spPr>
            <p:txBody>
              <a:bodyPr/>
              <a:lstStyle/>
              <a:p>
                <a:endParaRPr lang="nb-NO"/>
              </a:p>
            </p:txBody>
          </p:sp>
          <p:sp>
            <p:nvSpPr>
              <p:cNvPr id="9431" name="Freeform 1144"/>
              <p:cNvSpPr>
                <a:spLocks/>
              </p:cNvSpPr>
              <p:nvPr/>
            </p:nvSpPr>
            <p:spPr bwMode="gray">
              <a:xfrm>
                <a:off x="2760" y="2586"/>
                <a:ext cx="148" cy="157"/>
              </a:xfrm>
              <a:custGeom>
                <a:avLst/>
                <a:gdLst>
                  <a:gd name="T0" fmla="*/ 144 w 148"/>
                  <a:gd name="T1" fmla="*/ 23 h 157"/>
                  <a:gd name="T2" fmla="*/ 148 w 148"/>
                  <a:gd name="T3" fmla="*/ 26 h 157"/>
                  <a:gd name="T4" fmla="*/ 144 w 148"/>
                  <a:gd name="T5" fmla="*/ 38 h 157"/>
                  <a:gd name="T6" fmla="*/ 140 w 148"/>
                  <a:gd name="T7" fmla="*/ 40 h 157"/>
                  <a:gd name="T8" fmla="*/ 134 w 148"/>
                  <a:gd name="T9" fmla="*/ 48 h 157"/>
                  <a:gd name="T10" fmla="*/ 134 w 148"/>
                  <a:gd name="T11" fmla="*/ 53 h 157"/>
                  <a:gd name="T12" fmla="*/ 130 w 148"/>
                  <a:gd name="T13" fmla="*/ 61 h 157"/>
                  <a:gd name="T14" fmla="*/ 129 w 148"/>
                  <a:gd name="T15" fmla="*/ 65 h 157"/>
                  <a:gd name="T16" fmla="*/ 129 w 148"/>
                  <a:gd name="T17" fmla="*/ 72 h 157"/>
                  <a:gd name="T18" fmla="*/ 121 w 148"/>
                  <a:gd name="T19" fmla="*/ 76 h 157"/>
                  <a:gd name="T20" fmla="*/ 115 w 148"/>
                  <a:gd name="T21" fmla="*/ 82 h 157"/>
                  <a:gd name="T22" fmla="*/ 113 w 148"/>
                  <a:gd name="T23" fmla="*/ 90 h 157"/>
                  <a:gd name="T24" fmla="*/ 111 w 148"/>
                  <a:gd name="T25" fmla="*/ 95 h 157"/>
                  <a:gd name="T26" fmla="*/ 106 w 148"/>
                  <a:gd name="T27" fmla="*/ 101 h 157"/>
                  <a:gd name="T28" fmla="*/ 102 w 148"/>
                  <a:gd name="T29" fmla="*/ 111 h 157"/>
                  <a:gd name="T30" fmla="*/ 102 w 148"/>
                  <a:gd name="T31" fmla="*/ 117 h 157"/>
                  <a:gd name="T32" fmla="*/ 94 w 148"/>
                  <a:gd name="T33" fmla="*/ 124 h 157"/>
                  <a:gd name="T34" fmla="*/ 92 w 148"/>
                  <a:gd name="T35" fmla="*/ 117 h 157"/>
                  <a:gd name="T36" fmla="*/ 88 w 148"/>
                  <a:gd name="T37" fmla="*/ 115 h 157"/>
                  <a:gd name="T38" fmla="*/ 84 w 148"/>
                  <a:gd name="T39" fmla="*/ 117 h 157"/>
                  <a:gd name="T40" fmla="*/ 75 w 148"/>
                  <a:gd name="T41" fmla="*/ 120 h 157"/>
                  <a:gd name="T42" fmla="*/ 71 w 148"/>
                  <a:gd name="T43" fmla="*/ 130 h 157"/>
                  <a:gd name="T44" fmla="*/ 71 w 148"/>
                  <a:gd name="T45" fmla="*/ 134 h 157"/>
                  <a:gd name="T46" fmla="*/ 73 w 148"/>
                  <a:gd name="T47" fmla="*/ 138 h 157"/>
                  <a:gd name="T48" fmla="*/ 71 w 148"/>
                  <a:gd name="T49" fmla="*/ 153 h 157"/>
                  <a:gd name="T50" fmla="*/ 69 w 148"/>
                  <a:gd name="T51" fmla="*/ 149 h 157"/>
                  <a:gd name="T52" fmla="*/ 65 w 148"/>
                  <a:gd name="T53" fmla="*/ 153 h 157"/>
                  <a:gd name="T54" fmla="*/ 59 w 148"/>
                  <a:gd name="T55" fmla="*/ 149 h 157"/>
                  <a:gd name="T56" fmla="*/ 50 w 148"/>
                  <a:gd name="T57" fmla="*/ 155 h 157"/>
                  <a:gd name="T58" fmla="*/ 36 w 148"/>
                  <a:gd name="T59" fmla="*/ 153 h 157"/>
                  <a:gd name="T60" fmla="*/ 33 w 148"/>
                  <a:gd name="T61" fmla="*/ 142 h 157"/>
                  <a:gd name="T62" fmla="*/ 27 w 148"/>
                  <a:gd name="T63" fmla="*/ 128 h 157"/>
                  <a:gd name="T64" fmla="*/ 10 w 148"/>
                  <a:gd name="T65" fmla="*/ 120 h 157"/>
                  <a:gd name="T66" fmla="*/ 0 w 148"/>
                  <a:gd name="T67" fmla="*/ 117 h 157"/>
                  <a:gd name="T68" fmla="*/ 2 w 148"/>
                  <a:gd name="T69" fmla="*/ 107 h 157"/>
                  <a:gd name="T70" fmla="*/ 0 w 148"/>
                  <a:gd name="T71" fmla="*/ 94 h 157"/>
                  <a:gd name="T72" fmla="*/ 0 w 148"/>
                  <a:gd name="T73" fmla="*/ 80 h 157"/>
                  <a:gd name="T74" fmla="*/ 4 w 148"/>
                  <a:gd name="T75" fmla="*/ 80 h 157"/>
                  <a:gd name="T76" fmla="*/ 4 w 148"/>
                  <a:gd name="T77" fmla="*/ 78 h 157"/>
                  <a:gd name="T78" fmla="*/ 4 w 148"/>
                  <a:gd name="T79" fmla="*/ 72 h 157"/>
                  <a:gd name="T80" fmla="*/ 6 w 148"/>
                  <a:gd name="T81" fmla="*/ 67 h 157"/>
                  <a:gd name="T82" fmla="*/ 8 w 148"/>
                  <a:gd name="T83" fmla="*/ 59 h 157"/>
                  <a:gd name="T84" fmla="*/ 10 w 148"/>
                  <a:gd name="T85" fmla="*/ 55 h 157"/>
                  <a:gd name="T86" fmla="*/ 11 w 148"/>
                  <a:gd name="T87" fmla="*/ 46 h 157"/>
                  <a:gd name="T88" fmla="*/ 6 w 148"/>
                  <a:gd name="T89" fmla="*/ 40 h 157"/>
                  <a:gd name="T90" fmla="*/ 8 w 148"/>
                  <a:gd name="T91" fmla="*/ 34 h 157"/>
                  <a:gd name="T92" fmla="*/ 11 w 148"/>
                  <a:gd name="T93" fmla="*/ 21 h 157"/>
                  <a:gd name="T94" fmla="*/ 17 w 148"/>
                  <a:gd name="T95" fmla="*/ 13 h 157"/>
                  <a:gd name="T96" fmla="*/ 17 w 148"/>
                  <a:gd name="T97" fmla="*/ 5 h 157"/>
                  <a:gd name="T98" fmla="*/ 31 w 148"/>
                  <a:gd name="T99" fmla="*/ 0 h 157"/>
                  <a:gd name="T100" fmla="*/ 40 w 148"/>
                  <a:gd name="T101" fmla="*/ 0 h 157"/>
                  <a:gd name="T102" fmla="*/ 46 w 148"/>
                  <a:gd name="T103" fmla="*/ 1 h 157"/>
                  <a:gd name="T104" fmla="*/ 52 w 148"/>
                  <a:gd name="T105" fmla="*/ 9 h 157"/>
                  <a:gd name="T106" fmla="*/ 61 w 148"/>
                  <a:gd name="T107" fmla="*/ 7 h 157"/>
                  <a:gd name="T108" fmla="*/ 71 w 148"/>
                  <a:gd name="T109" fmla="*/ 7 h 157"/>
                  <a:gd name="T110" fmla="*/ 77 w 148"/>
                  <a:gd name="T111" fmla="*/ 11 h 157"/>
                  <a:gd name="T112" fmla="*/ 88 w 148"/>
                  <a:gd name="T113" fmla="*/ 11 h 157"/>
                  <a:gd name="T114" fmla="*/ 96 w 148"/>
                  <a:gd name="T115" fmla="*/ 5 h 157"/>
                  <a:gd name="T116" fmla="*/ 109 w 148"/>
                  <a:gd name="T117" fmla="*/ 5 h 157"/>
                  <a:gd name="T118" fmla="*/ 125 w 148"/>
                  <a:gd name="T119" fmla="*/ 7 h 157"/>
                  <a:gd name="T120" fmla="*/ 130 w 148"/>
                  <a:gd name="T121" fmla="*/ 1 h 157"/>
                  <a:gd name="T122" fmla="*/ 144 w 148"/>
                  <a:gd name="T123" fmla="*/ 9 h 157"/>
                  <a:gd name="T124" fmla="*/ 146 w 148"/>
                  <a:gd name="T125" fmla="*/ 11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7"/>
                  <a:gd name="T191" fmla="*/ 148 w 148"/>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7">
                    <a:moveTo>
                      <a:pt x="146" y="11"/>
                    </a:moveTo>
                    <a:lnTo>
                      <a:pt x="144" y="23"/>
                    </a:lnTo>
                    <a:lnTo>
                      <a:pt x="146" y="24"/>
                    </a:lnTo>
                    <a:lnTo>
                      <a:pt x="148" y="26"/>
                    </a:lnTo>
                    <a:lnTo>
                      <a:pt x="148" y="32"/>
                    </a:lnTo>
                    <a:lnTo>
                      <a:pt x="144" y="38"/>
                    </a:lnTo>
                    <a:lnTo>
                      <a:pt x="142" y="38"/>
                    </a:lnTo>
                    <a:lnTo>
                      <a:pt x="140" y="40"/>
                    </a:lnTo>
                    <a:lnTo>
                      <a:pt x="138" y="44"/>
                    </a:lnTo>
                    <a:lnTo>
                      <a:pt x="134" y="48"/>
                    </a:lnTo>
                    <a:lnTo>
                      <a:pt x="134" y="51"/>
                    </a:lnTo>
                    <a:lnTo>
                      <a:pt x="134" y="53"/>
                    </a:lnTo>
                    <a:lnTo>
                      <a:pt x="132" y="59"/>
                    </a:lnTo>
                    <a:lnTo>
                      <a:pt x="130" y="61"/>
                    </a:lnTo>
                    <a:lnTo>
                      <a:pt x="129" y="63"/>
                    </a:lnTo>
                    <a:lnTo>
                      <a:pt x="129" y="65"/>
                    </a:lnTo>
                    <a:lnTo>
                      <a:pt x="130" y="69"/>
                    </a:lnTo>
                    <a:lnTo>
                      <a:pt x="129" y="72"/>
                    </a:lnTo>
                    <a:lnTo>
                      <a:pt x="125" y="74"/>
                    </a:lnTo>
                    <a:lnTo>
                      <a:pt x="121" y="76"/>
                    </a:lnTo>
                    <a:lnTo>
                      <a:pt x="117" y="78"/>
                    </a:lnTo>
                    <a:lnTo>
                      <a:pt x="115" y="82"/>
                    </a:lnTo>
                    <a:lnTo>
                      <a:pt x="115" y="86"/>
                    </a:lnTo>
                    <a:lnTo>
                      <a:pt x="113" y="90"/>
                    </a:lnTo>
                    <a:lnTo>
                      <a:pt x="113" y="92"/>
                    </a:lnTo>
                    <a:lnTo>
                      <a:pt x="111" y="95"/>
                    </a:lnTo>
                    <a:lnTo>
                      <a:pt x="107" y="99"/>
                    </a:lnTo>
                    <a:lnTo>
                      <a:pt x="106" y="101"/>
                    </a:lnTo>
                    <a:lnTo>
                      <a:pt x="104" y="107"/>
                    </a:lnTo>
                    <a:lnTo>
                      <a:pt x="102" y="111"/>
                    </a:lnTo>
                    <a:lnTo>
                      <a:pt x="104" y="115"/>
                    </a:lnTo>
                    <a:lnTo>
                      <a:pt x="102" y="117"/>
                    </a:lnTo>
                    <a:lnTo>
                      <a:pt x="100" y="122"/>
                    </a:lnTo>
                    <a:lnTo>
                      <a:pt x="94" y="124"/>
                    </a:lnTo>
                    <a:lnTo>
                      <a:pt x="94" y="120"/>
                    </a:lnTo>
                    <a:lnTo>
                      <a:pt x="92" y="117"/>
                    </a:lnTo>
                    <a:lnTo>
                      <a:pt x="88" y="115"/>
                    </a:lnTo>
                    <a:lnTo>
                      <a:pt x="86" y="115"/>
                    </a:lnTo>
                    <a:lnTo>
                      <a:pt x="84" y="117"/>
                    </a:lnTo>
                    <a:lnTo>
                      <a:pt x="79" y="119"/>
                    </a:lnTo>
                    <a:lnTo>
                      <a:pt x="75" y="120"/>
                    </a:lnTo>
                    <a:lnTo>
                      <a:pt x="73" y="126"/>
                    </a:lnTo>
                    <a:lnTo>
                      <a:pt x="71" y="130"/>
                    </a:lnTo>
                    <a:lnTo>
                      <a:pt x="71" y="134"/>
                    </a:lnTo>
                    <a:lnTo>
                      <a:pt x="71" y="136"/>
                    </a:lnTo>
                    <a:lnTo>
                      <a:pt x="73" y="138"/>
                    </a:lnTo>
                    <a:lnTo>
                      <a:pt x="71" y="143"/>
                    </a:lnTo>
                    <a:lnTo>
                      <a:pt x="71" y="153"/>
                    </a:lnTo>
                    <a:lnTo>
                      <a:pt x="69" y="151"/>
                    </a:lnTo>
                    <a:lnTo>
                      <a:pt x="69" y="149"/>
                    </a:lnTo>
                    <a:lnTo>
                      <a:pt x="67" y="151"/>
                    </a:lnTo>
                    <a:lnTo>
                      <a:pt x="65" y="153"/>
                    </a:lnTo>
                    <a:lnTo>
                      <a:pt x="63" y="151"/>
                    </a:lnTo>
                    <a:lnTo>
                      <a:pt x="59" y="149"/>
                    </a:lnTo>
                    <a:lnTo>
                      <a:pt x="59" y="153"/>
                    </a:lnTo>
                    <a:lnTo>
                      <a:pt x="50" y="155"/>
                    </a:lnTo>
                    <a:lnTo>
                      <a:pt x="40" y="157"/>
                    </a:lnTo>
                    <a:lnTo>
                      <a:pt x="36" y="153"/>
                    </a:lnTo>
                    <a:lnTo>
                      <a:pt x="33" y="147"/>
                    </a:lnTo>
                    <a:lnTo>
                      <a:pt x="33" y="142"/>
                    </a:lnTo>
                    <a:lnTo>
                      <a:pt x="35" y="136"/>
                    </a:lnTo>
                    <a:lnTo>
                      <a:pt x="27" y="128"/>
                    </a:lnTo>
                    <a:lnTo>
                      <a:pt x="19" y="122"/>
                    </a:lnTo>
                    <a:lnTo>
                      <a:pt x="10" y="120"/>
                    </a:lnTo>
                    <a:lnTo>
                      <a:pt x="0" y="122"/>
                    </a:lnTo>
                    <a:lnTo>
                      <a:pt x="0" y="117"/>
                    </a:lnTo>
                    <a:lnTo>
                      <a:pt x="2" y="111"/>
                    </a:lnTo>
                    <a:lnTo>
                      <a:pt x="2" y="107"/>
                    </a:lnTo>
                    <a:lnTo>
                      <a:pt x="0" y="101"/>
                    </a:lnTo>
                    <a:lnTo>
                      <a:pt x="0" y="94"/>
                    </a:lnTo>
                    <a:lnTo>
                      <a:pt x="0" y="84"/>
                    </a:lnTo>
                    <a:lnTo>
                      <a:pt x="0" y="80"/>
                    </a:lnTo>
                    <a:lnTo>
                      <a:pt x="2" y="80"/>
                    </a:lnTo>
                    <a:lnTo>
                      <a:pt x="4" y="80"/>
                    </a:lnTo>
                    <a:lnTo>
                      <a:pt x="4" y="78"/>
                    </a:lnTo>
                    <a:lnTo>
                      <a:pt x="4" y="76"/>
                    </a:lnTo>
                    <a:lnTo>
                      <a:pt x="4" y="72"/>
                    </a:lnTo>
                    <a:lnTo>
                      <a:pt x="6" y="71"/>
                    </a:lnTo>
                    <a:lnTo>
                      <a:pt x="6" y="67"/>
                    </a:lnTo>
                    <a:lnTo>
                      <a:pt x="6" y="63"/>
                    </a:lnTo>
                    <a:lnTo>
                      <a:pt x="8" y="59"/>
                    </a:lnTo>
                    <a:lnTo>
                      <a:pt x="10" y="57"/>
                    </a:lnTo>
                    <a:lnTo>
                      <a:pt x="10" y="55"/>
                    </a:lnTo>
                    <a:lnTo>
                      <a:pt x="10" y="49"/>
                    </a:lnTo>
                    <a:lnTo>
                      <a:pt x="11" y="46"/>
                    </a:lnTo>
                    <a:lnTo>
                      <a:pt x="8" y="42"/>
                    </a:lnTo>
                    <a:lnTo>
                      <a:pt x="6" y="40"/>
                    </a:lnTo>
                    <a:lnTo>
                      <a:pt x="6" y="38"/>
                    </a:lnTo>
                    <a:lnTo>
                      <a:pt x="8" y="34"/>
                    </a:lnTo>
                    <a:lnTo>
                      <a:pt x="8" y="30"/>
                    </a:lnTo>
                    <a:lnTo>
                      <a:pt x="11" y="21"/>
                    </a:lnTo>
                    <a:lnTo>
                      <a:pt x="13" y="19"/>
                    </a:lnTo>
                    <a:lnTo>
                      <a:pt x="17" y="13"/>
                    </a:lnTo>
                    <a:lnTo>
                      <a:pt x="17" y="9"/>
                    </a:lnTo>
                    <a:lnTo>
                      <a:pt x="17" y="5"/>
                    </a:lnTo>
                    <a:lnTo>
                      <a:pt x="23" y="3"/>
                    </a:lnTo>
                    <a:lnTo>
                      <a:pt x="31" y="0"/>
                    </a:lnTo>
                    <a:lnTo>
                      <a:pt x="35" y="0"/>
                    </a:lnTo>
                    <a:lnTo>
                      <a:pt x="40" y="0"/>
                    </a:lnTo>
                    <a:lnTo>
                      <a:pt x="44" y="0"/>
                    </a:lnTo>
                    <a:lnTo>
                      <a:pt x="46" y="1"/>
                    </a:lnTo>
                    <a:lnTo>
                      <a:pt x="50" y="5"/>
                    </a:lnTo>
                    <a:lnTo>
                      <a:pt x="52" y="9"/>
                    </a:lnTo>
                    <a:lnTo>
                      <a:pt x="56" y="9"/>
                    </a:lnTo>
                    <a:lnTo>
                      <a:pt x="61" y="7"/>
                    </a:lnTo>
                    <a:lnTo>
                      <a:pt x="65" y="5"/>
                    </a:lnTo>
                    <a:lnTo>
                      <a:pt x="71" y="7"/>
                    </a:lnTo>
                    <a:lnTo>
                      <a:pt x="71" y="9"/>
                    </a:lnTo>
                    <a:lnTo>
                      <a:pt x="77" y="11"/>
                    </a:lnTo>
                    <a:lnTo>
                      <a:pt x="84" y="11"/>
                    </a:lnTo>
                    <a:lnTo>
                      <a:pt x="88" y="11"/>
                    </a:lnTo>
                    <a:lnTo>
                      <a:pt x="92" y="7"/>
                    </a:lnTo>
                    <a:lnTo>
                      <a:pt x="96" y="5"/>
                    </a:lnTo>
                    <a:lnTo>
                      <a:pt x="102" y="5"/>
                    </a:lnTo>
                    <a:lnTo>
                      <a:pt x="109" y="5"/>
                    </a:lnTo>
                    <a:lnTo>
                      <a:pt x="117" y="7"/>
                    </a:lnTo>
                    <a:lnTo>
                      <a:pt x="125" y="7"/>
                    </a:lnTo>
                    <a:lnTo>
                      <a:pt x="129" y="3"/>
                    </a:lnTo>
                    <a:lnTo>
                      <a:pt x="130" y="1"/>
                    </a:lnTo>
                    <a:lnTo>
                      <a:pt x="138" y="0"/>
                    </a:lnTo>
                    <a:lnTo>
                      <a:pt x="144" y="9"/>
                    </a:lnTo>
                    <a:lnTo>
                      <a:pt x="146" y="9"/>
                    </a:lnTo>
                    <a:lnTo>
                      <a:pt x="146" y="11"/>
                    </a:lnTo>
                    <a:close/>
                  </a:path>
                </a:pathLst>
              </a:custGeom>
              <a:solidFill>
                <a:srgbClr val="C0C0C0"/>
              </a:solidFill>
              <a:ln w="4826">
                <a:solidFill>
                  <a:srgbClr val="B9B9B9"/>
                </a:solidFill>
                <a:round/>
                <a:headEnd/>
                <a:tailEnd/>
              </a:ln>
            </p:spPr>
            <p:txBody>
              <a:bodyPr/>
              <a:lstStyle/>
              <a:p>
                <a:endParaRPr lang="nb-NO"/>
              </a:p>
            </p:txBody>
          </p:sp>
          <p:sp>
            <p:nvSpPr>
              <p:cNvPr id="9432" name="Freeform 1145"/>
              <p:cNvSpPr>
                <a:spLocks/>
              </p:cNvSpPr>
              <p:nvPr/>
            </p:nvSpPr>
            <p:spPr bwMode="gray">
              <a:xfrm>
                <a:off x="2722" y="2436"/>
                <a:ext cx="199" cy="180"/>
              </a:xfrm>
              <a:custGeom>
                <a:avLst/>
                <a:gdLst>
                  <a:gd name="T0" fmla="*/ 168 w 199"/>
                  <a:gd name="T1" fmla="*/ 151 h 180"/>
                  <a:gd name="T2" fmla="*/ 163 w 199"/>
                  <a:gd name="T3" fmla="*/ 157 h 180"/>
                  <a:gd name="T4" fmla="*/ 147 w 199"/>
                  <a:gd name="T5" fmla="*/ 155 h 180"/>
                  <a:gd name="T6" fmla="*/ 134 w 199"/>
                  <a:gd name="T7" fmla="*/ 155 h 180"/>
                  <a:gd name="T8" fmla="*/ 126 w 199"/>
                  <a:gd name="T9" fmla="*/ 161 h 180"/>
                  <a:gd name="T10" fmla="*/ 115 w 199"/>
                  <a:gd name="T11" fmla="*/ 161 h 180"/>
                  <a:gd name="T12" fmla="*/ 109 w 199"/>
                  <a:gd name="T13" fmla="*/ 157 h 180"/>
                  <a:gd name="T14" fmla="*/ 99 w 199"/>
                  <a:gd name="T15" fmla="*/ 157 h 180"/>
                  <a:gd name="T16" fmla="*/ 90 w 199"/>
                  <a:gd name="T17" fmla="*/ 159 h 180"/>
                  <a:gd name="T18" fmla="*/ 84 w 199"/>
                  <a:gd name="T19" fmla="*/ 151 h 180"/>
                  <a:gd name="T20" fmla="*/ 78 w 199"/>
                  <a:gd name="T21" fmla="*/ 150 h 180"/>
                  <a:gd name="T22" fmla="*/ 69 w 199"/>
                  <a:gd name="T23" fmla="*/ 150 h 180"/>
                  <a:gd name="T24" fmla="*/ 55 w 199"/>
                  <a:gd name="T25" fmla="*/ 155 h 180"/>
                  <a:gd name="T26" fmla="*/ 55 w 199"/>
                  <a:gd name="T27" fmla="*/ 163 h 180"/>
                  <a:gd name="T28" fmla="*/ 49 w 199"/>
                  <a:gd name="T29" fmla="*/ 171 h 180"/>
                  <a:gd name="T30" fmla="*/ 38 w 199"/>
                  <a:gd name="T31" fmla="*/ 178 h 180"/>
                  <a:gd name="T32" fmla="*/ 36 w 199"/>
                  <a:gd name="T33" fmla="*/ 173 h 180"/>
                  <a:gd name="T34" fmla="*/ 30 w 199"/>
                  <a:gd name="T35" fmla="*/ 173 h 180"/>
                  <a:gd name="T36" fmla="*/ 23 w 199"/>
                  <a:gd name="T37" fmla="*/ 167 h 180"/>
                  <a:gd name="T38" fmla="*/ 23 w 199"/>
                  <a:gd name="T39" fmla="*/ 161 h 180"/>
                  <a:gd name="T40" fmla="*/ 19 w 199"/>
                  <a:gd name="T41" fmla="*/ 161 h 180"/>
                  <a:gd name="T42" fmla="*/ 15 w 199"/>
                  <a:gd name="T43" fmla="*/ 144 h 180"/>
                  <a:gd name="T44" fmla="*/ 0 w 199"/>
                  <a:gd name="T45" fmla="*/ 132 h 180"/>
                  <a:gd name="T46" fmla="*/ 5 w 199"/>
                  <a:gd name="T47" fmla="*/ 128 h 180"/>
                  <a:gd name="T48" fmla="*/ 9 w 199"/>
                  <a:gd name="T49" fmla="*/ 127 h 180"/>
                  <a:gd name="T50" fmla="*/ 21 w 199"/>
                  <a:gd name="T51" fmla="*/ 123 h 180"/>
                  <a:gd name="T52" fmla="*/ 38 w 199"/>
                  <a:gd name="T53" fmla="*/ 119 h 180"/>
                  <a:gd name="T54" fmla="*/ 51 w 199"/>
                  <a:gd name="T55" fmla="*/ 117 h 180"/>
                  <a:gd name="T56" fmla="*/ 53 w 199"/>
                  <a:gd name="T57" fmla="*/ 113 h 180"/>
                  <a:gd name="T58" fmla="*/ 53 w 199"/>
                  <a:gd name="T59" fmla="*/ 105 h 180"/>
                  <a:gd name="T60" fmla="*/ 55 w 199"/>
                  <a:gd name="T61" fmla="*/ 67 h 180"/>
                  <a:gd name="T62" fmla="*/ 80 w 199"/>
                  <a:gd name="T63" fmla="*/ 52 h 180"/>
                  <a:gd name="T64" fmla="*/ 176 w 199"/>
                  <a:gd name="T65" fmla="*/ 17 h 180"/>
                  <a:gd name="T66" fmla="*/ 188 w 199"/>
                  <a:gd name="T67" fmla="*/ 8 h 180"/>
                  <a:gd name="T68" fmla="*/ 197 w 199"/>
                  <a:gd name="T69" fmla="*/ 46 h 180"/>
                  <a:gd name="T70" fmla="*/ 197 w 199"/>
                  <a:gd name="T71" fmla="*/ 59 h 180"/>
                  <a:gd name="T72" fmla="*/ 195 w 199"/>
                  <a:gd name="T73" fmla="*/ 94 h 180"/>
                  <a:gd name="T74" fmla="*/ 176 w 199"/>
                  <a:gd name="T75" fmla="*/ 134 h 180"/>
                  <a:gd name="T76" fmla="*/ 176 w 199"/>
                  <a:gd name="T77" fmla="*/ 146 h 180"/>
                  <a:gd name="T78" fmla="*/ 176 w 199"/>
                  <a:gd name="T79" fmla="*/ 148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9"/>
                  <a:gd name="T121" fmla="*/ 0 h 180"/>
                  <a:gd name="T122" fmla="*/ 199 w 199"/>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9" h="180">
                    <a:moveTo>
                      <a:pt x="176" y="150"/>
                    </a:moveTo>
                    <a:lnTo>
                      <a:pt x="168" y="151"/>
                    </a:lnTo>
                    <a:lnTo>
                      <a:pt x="167" y="153"/>
                    </a:lnTo>
                    <a:lnTo>
                      <a:pt x="163" y="157"/>
                    </a:lnTo>
                    <a:lnTo>
                      <a:pt x="155" y="157"/>
                    </a:lnTo>
                    <a:lnTo>
                      <a:pt x="147" y="155"/>
                    </a:lnTo>
                    <a:lnTo>
                      <a:pt x="140" y="155"/>
                    </a:lnTo>
                    <a:lnTo>
                      <a:pt x="134" y="155"/>
                    </a:lnTo>
                    <a:lnTo>
                      <a:pt x="130" y="157"/>
                    </a:lnTo>
                    <a:lnTo>
                      <a:pt x="126" y="161"/>
                    </a:lnTo>
                    <a:lnTo>
                      <a:pt x="122" y="161"/>
                    </a:lnTo>
                    <a:lnTo>
                      <a:pt x="115" y="161"/>
                    </a:lnTo>
                    <a:lnTo>
                      <a:pt x="109" y="159"/>
                    </a:lnTo>
                    <a:lnTo>
                      <a:pt x="109" y="157"/>
                    </a:lnTo>
                    <a:lnTo>
                      <a:pt x="103" y="155"/>
                    </a:lnTo>
                    <a:lnTo>
                      <a:pt x="99" y="157"/>
                    </a:lnTo>
                    <a:lnTo>
                      <a:pt x="94" y="159"/>
                    </a:lnTo>
                    <a:lnTo>
                      <a:pt x="90" y="159"/>
                    </a:lnTo>
                    <a:lnTo>
                      <a:pt x="88" y="155"/>
                    </a:lnTo>
                    <a:lnTo>
                      <a:pt x="84" y="151"/>
                    </a:lnTo>
                    <a:lnTo>
                      <a:pt x="82" y="150"/>
                    </a:lnTo>
                    <a:lnTo>
                      <a:pt x="78" y="150"/>
                    </a:lnTo>
                    <a:lnTo>
                      <a:pt x="73" y="150"/>
                    </a:lnTo>
                    <a:lnTo>
                      <a:pt x="69" y="150"/>
                    </a:lnTo>
                    <a:lnTo>
                      <a:pt x="61" y="153"/>
                    </a:lnTo>
                    <a:lnTo>
                      <a:pt x="55" y="155"/>
                    </a:lnTo>
                    <a:lnTo>
                      <a:pt x="55" y="159"/>
                    </a:lnTo>
                    <a:lnTo>
                      <a:pt x="55" y="163"/>
                    </a:lnTo>
                    <a:lnTo>
                      <a:pt x="51" y="169"/>
                    </a:lnTo>
                    <a:lnTo>
                      <a:pt x="49" y="171"/>
                    </a:lnTo>
                    <a:lnTo>
                      <a:pt x="46" y="180"/>
                    </a:lnTo>
                    <a:lnTo>
                      <a:pt x="38" y="178"/>
                    </a:lnTo>
                    <a:lnTo>
                      <a:pt x="38" y="176"/>
                    </a:lnTo>
                    <a:lnTo>
                      <a:pt x="36" y="173"/>
                    </a:lnTo>
                    <a:lnTo>
                      <a:pt x="32" y="173"/>
                    </a:lnTo>
                    <a:lnTo>
                      <a:pt x="30" y="173"/>
                    </a:lnTo>
                    <a:lnTo>
                      <a:pt x="26" y="178"/>
                    </a:lnTo>
                    <a:lnTo>
                      <a:pt x="23" y="167"/>
                    </a:lnTo>
                    <a:lnTo>
                      <a:pt x="23" y="165"/>
                    </a:lnTo>
                    <a:lnTo>
                      <a:pt x="23" y="161"/>
                    </a:lnTo>
                    <a:lnTo>
                      <a:pt x="21" y="159"/>
                    </a:lnTo>
                    <a:lnTo>
                      <a:pt x="19" y="161"/>
                    </a:lnTo>
                    <a:lnTo>
                      <a:pt x="13" y="150"/>
                    </a:lnTo>
                    <a:lnTo>
                      <a:pt x="15" y="144"/>
                    </a:lnTo>
                    <a:lnTo>
                      <a:pt x="5" y="138"/>
                    </a:lnTo>
                    <a:lnTo>
                      <a:pt x="0" y="132"/>
                    </a:lnTo>
                    <a:lnTo>
                      <a:pt x="3" y="128"/>
                    </a:lnTo>
                    <a:lnTo>
                      <a:pt x="5" y="128"/>
                    </a:lnTo>
                    <a:lnTo>
                      <a:pt x="7" y="127"/>
                    </a:lnTo>
                    <a:lnTo>
                      <a:pt x="9" y="127"/>
                    </a:lnTo>
                    <a:lnTo>
                      <a:pt x="15" y="125"/>
                    </a:lnTo>
                    <a:lnTo>
                      <a:pt x="21" y="123"/>
                    </a:lnTo>
                    <a:lnTo>
                      <a:pt x="28" y="123"/>
                    </a:lnTo>
                    <a:lnTo>
                      <a:pt x="38" y="119"/>
                    </a:lnTo>
                    <a:lnTo>
                      <a:pt x="44" y="117"/>
                    </a:lnTo>
                    <a:lnTo>
                      <a:pt x="51" y="117"/>
                    </a:lnTo>
                    <a:lnTo>
                      <a:pt x="51" y="115"/>
                    </a:lnTo>
                    <a:lnTo>
                      <a:pt x="53" y="113"/>
                    </a:lnTo>
                    <a:lnTo>
                      <a:pt x="53" y="107"/>
                    </a:lnTo>
                    <a:lnTo>
                      <a:pt x="53" y="105"/>
                    </a:lnTo>
                    <a:lnTo>
                      <a:pt x="57" y="103"/>
                    </a:lnTo>
                    <a:lnTo>
                      <a:pt x="55" y="67"/>
                    </a:lnTo>
                    <a:lnTo>
                      <a:pt x="73" y="63"/>
                    </a:lnTo>
                    <a:lnTo>
                      <a:pt x="80" y="52"/>
                    </a:lnTo>
                    <a:lnTo>
                      <a:pt x="147" y="0"/>
                    </a:lnTo>
                    <a:lnTo>
                      <a:pt x="176" y="17"/>
                    </a:lnTo>
                    <a:lnTo>
                      <a:pt x="178" y="15"/>
                    </a:lnTo>
                    <a:lnTo>
                      <a:pt x="188" y="8"/>
                    </a:lnTo>
                    <a:lnTo>
                      <a:pt x="195" y="40"/>
                    </a:lnTo>
                    <a:lnTo>
                      <a:pt x="197" y="46"/>
                    </a:lnTo>
                    <a:lnTo>
                      <a:pt x="199" y="54"/>
                    </a:lnTo>
                    <a:lnTo>
                      <a:pt x="197" y="59"/>
                    </a:lnTo>
                    <a:lnTo>
                      <a:pt x="195" y="65"/>
                    </a:lnTo>
                    <a:lnTo>
                      <a:pt x="195" y="94"/>
                    </a:lnTo>
                    <a:lnTo>
                      <a:pt x="195" y="117"/>
                    </a:lnTo>
                    <a:lnTo>
                      <a:pt x="176" y="134"/>
                    </a:lnTo>
                    <a:lnTo>
                      <a:pt x="176" y="146"/>
                    </a:lnTo>
                    <a:lnTo>
                      <a:pt x="176" y="148"/>
                    </a:lnTo>
                    <a:lnTo>
                      <a:pt x="176" y="150"/>
                    </a:lnTo>
                    <a:close/>
                  </a:path>
                </a:pathLst>
              </a:custGeom>
              <a:solidFill>
                <a:srgbClr val="C0C0C0"/>
              </a:solidFill>
              <a:ln w="4826">
                <a:solidFill>
                  <a:srgbClr val="B9B9B9"/>
                </a:solidFill>
                <a:round/>
                <a:headEnd/>
                <a:tailEnd/>
              </a:ln>
            </p:spPr>
            <p:txBody>
              <a:bodyPr/>
              <a:lstStyle/>
              <a:p>
                <a:endParaRPr lang="nb-NO"/>
              </a:p>
            </p:txBody>
          </p:sp>
          <p:sp>
            <p:nvSpPr>
              <p:cNvPr id="9433" name="Freeform 1146"/>
              <p:cNvSpPr>
                <a:spLocks noEditPoints="1"/>
              </p:cNvSpPr>
              <p:nvPr/>
            </p:nvSpPr>
            <p:spPr bwMode="gray">
              <a:xfrm>
                <a:off x="1639" y="2574"/>
                <a:ext cx="50" cy="61"/>
              </a:xfrm>
              <a:custGeom>
                <a:avLst/>
                <a:gdLst>
                  <a:gd name="T0" fmla="*/ 21 w 50"/>
                  <a:gd name="T1" fmla="*/ 54 h 61"/>
                  <a:gd name="T2" fmla="*/ 19 w 50"/>
                  <a:gd name="T3" fmla="*/ 50 h 61"/>
                  <a:gd name="T4" fmla="*/ 17 w 50"/>
                  <a:gd name="T5" fmla="*/ 46 h 61"/>
                  <a:gd name="T6" fmla="*/ 17 w 50"/>
                  <a:gd name="T7" fmla="*/ 44 h 61"/>
                  <a:gd name="T8" fmla="*/ 21 w 50"/>
                  <a:gd name="T9" fmla="*/ 44 h 61"/>
                  <a:gd name="T10" fmla="*/ 27 w 50"/>
                  <a:gd name="T11" fmla="*/ 50 h 61"/>
                  <a:gd name="T12" fmla="*/ 31 w 50"/>
                  <a:gd name="T13" fmla="*/ 58 h 61"/>
                  <a:gd name="T14" fmla="*/ 35 w 50"/>
                  <a:gd name="T15" fmla="*/ 58 h 61"/>
                  <a:gd name="T16" fmla="*/ 37 w 50"/>
                  <a:gd name="T17" fmla="*/ 58 h 61"/>
                  <a:gd name="T18" fmla="*/ 37 w 50"/>
                  <a:gd name="T19" fmla="*/ 60 h 61"/>
                  <a:gd name="T20" fmla="*/ 41 w 50"/>
                  <a:gd name="T21" fmla="*/ 61 h 61"/>
                  <a:gd name="T22" fmla="*/ 42 w 50"/>
                  <a:gd name="T23" fmla="*/ 60 h 61"/>
                  <a:gd name="T24" fmla="*/ 42 w 50"/>
                  <a:gd name="T25" fmla="*/ 60 h 61"/>
                  <a:gd name="T26" fmla="*/ 42 w 50"/>
                  <a:gd name="T27" fmla="*/ 60 h 61"/>
                  <a:gd name="T28" fmla="*/ 42 w 50"/>
                  <a:gd name="T29" fmla="*/ 58 h 61"/>
                  <a:gd name="T30" fmla="*/ 50 w 50"/>
                  <a:gd name="T31" fmla="*/ 0 h 61"/>
                  <a:gd name="T32" fmla="*/ 41 w 50"/>
                  <a:gd name="T33" fmla="*/ 2 h 61"/>
                  <a:gd name="T34" fmla="*/ 39 w 50"/>
                  <a:gd name="T35" fmla="*/ 4 h 61"/>
                  <a:gd name="T36" fmla="*/ 37 w 50"/>
                  <a:gd name="T37" fmla="*/ 8 h 61"/>
                  <a:gd name="T38" fmla="*/ 33 w 50"/>
                  <a:gd name="T39" fmla="*/ 10 h 61"/>
                  <a:gd name="T40" fmla="*/ 27 w 50"/>
                  <a:gd name="T41" fmla="*/ 12 h 61"/>
                  <a:gd name="T42" fmla="*/ 23 w 50"/>
                  <a:gd name="T43" fmla="*/ 13 h 61"/>
                  <a:gd name="T44" fmla="*/ 21 w 50"/>
                  <a:gd name="T45" fmla="*/ 12 h 61"/>
                  <a:gd name="T46" fmla="*/ 19 w 50"/>
                  <a:gd name="T47" fmla="*/ 10 h 61"/>
                  <a:gd name="T48" fmla="*/ 14 w 50"/>
                  <a:gd name="T49" fmla="*/ 10 h 61"/>
                  <a:gd name="T50" fmla="*/ 8 w 50"/>
                  <a:gd name="T51" fmla="*/ 13 h 61"/>
                  <a:gd name="T52" fmla="*/ 4 w 50"/>
                  <a:gd name="T53" fmla="*/ 13 h 61"/>
                  <a:gd name="T54" fmla="*/ 6 w 50"/>
                  <a:gd name="T55" fmla="*/ 19 h 61"/>
                  <a:gd name="T56" fmla="*/ 4 w 50"/>
                  <a:gd name="T57" fmla="*/ 25 h 61"/>
                  <a:gd name="T58" fmla="*/ 2 w 50"/>
                  <a:gd name="T59" fmla="*/ 27 h 61"/>
                  <a:gd name="T60" fmla="*/ 0 w 50"/>
                  <a:gd name="T61" fmla="*/ 29 h 61"/>
                  <a:gd name="T62" fmla="*/ 0 w 50"/>
                  <a:gd name="T63" fmla="*/ 31 h 61"/>
                  <a:gd name="T64" fmla="*/ 0 w 50"/>
                  <a:gd name="T65" fmla="*/ 33 h 61"/>
                  <a:gd name="T66" fmla="*/ 4 w 50"/>
                  <a:gd name="T67" fmla="*/ 36 h 61"/>
                  <a:gd name="T68" fmla="*/ 8 w 50"/>
                  <a:gd name="T69" fmla="*/ 38 h 61"/>
                  <a:gd name="T70" fmla="*/ 10 w 50"/>
                  <a:gd name="T71" fmla="*/ 44 h 61"/>
                  <a:gd name="T72" fmla="*/ 12 w 50"/>
                  <a:gd name="T73" fmla="*/ 50 h 61"/>
                  <a:gd name="T74" fmla="*/ 14 w 50"/>
                  <a:gd name="T75" fmla="*/ 52 h 61"/>
                  <a:gd name="T76" fmla="*/ 17 w 50"/>
                  <a:gd name="T77" fmla="*/ 54 h 61"/>
                  <a:gd name="T78" fmla="*/ 17 w 50"/>
                  <a:gd name="T79" fmla="*/ 54 h 61"/>
                  <a:gd name="T80" fmla="*/ 21 w 50"/>
                  <a:gd name="T81" fmla="*/ 54 h 61"/>
                  <a:gd name="T82" fmla="*/ 12 w 50"/>
                  <a:gd name="T83" fmla="*/ 36 h 61"/>
                  <a:gd name="T84" fmla="*/ 14 w 50"/>
                  <a:gd name="T85" fmla="*/ 38 h 61"/>
                  <a:gd name="T86" fmla="*/ 16 w 50"/>
                  <a:gd name="T87" fmla="*/ 38 h 61"/>
                  <a:gd name="T88" fmla="*/ 14 w 50"/>
                  <a:gd name="T89" fmla="*/ 40 h 61"/>
                  <a:gd name="T90" fmla="*/ 12 w 50"/>
                  <a:gd name="T91" fmla="*/ 40 h 61"/>
                  <a:gd name="T92" fmla="*/ 10 w 50"/>
                  <a:gd name="T93" fmla="*/ 38 h 61"/>
                  <a:gd name="T94" fmla="*/ 12 w 50"/>
                  <a:gd name="T95" fmla="*/ 36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61"/>
                  <a:gd name="T146" fmla="*/ 50 w 5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61">
                    <a:moveTo>
                      <a:pt x="21" y="54"/>
                    </a:moveTo>
                    <a:lnTo>
                      <a:pt x="19" y="50"/>
                    </a:lnTo>
                    <a:lnTo>
                      <a:pt x="17" y="46"/>
                    </a:lnTo>
                    <a:lnTo>
                      <a:pt x="17" y="44"/>
                    </a:lnTo>
                    <a:lnTo>
                      <a:pt x="21" y="44"/>
                    </a:lnTo>
                    <a:lnTo>
                      <a:pt x="27" y="50"/>
                    </a:lnTo>
                    <a:lnTo>
                      <a:pt x="31" y="58"/>
                    </a:lnTo>
                    <a:lnTo>
                      <a:pt x="35" y="58"/>
                    </a:lnTo>
                    <a:lnTo>
                      <a:pt x="37" y="58"/>
                    </a:lnTo>
                    <a:lnTo>
                      <a:pt x="37" y="60"/>
                    </a:lnTo>
                    <a:lnTo>
                      <a:pt x="41" y="61"/>
                    </a:lnTo>
                    <a:lnTo>
                      <a:pt x="42" y="60"/>
                    </a:lnTo>
                    <a:lnTo>
                      <a:pt x="42" y="58"/>
                    </a:lnTo>
                    <a:lnTo>
                      <a:pt x="50" y="0"/>
                    </a:lnTo>
                    <a:lnTo>
                      <a:pt x="41" y="2"/>
                    </a:lnTo>
                    <a:lnTo>
                      <a:pt x="39" y="4"/>
                    </a:lnTo>
                    <a:lnTo>
                      <a:pt x="37" y="8"/>
                    </a:lnTo>
                    <a:lnTo>
                      <a:pt x="33" y="10"/>
                    </a:lnTo>
                    <a:lnTo>
                      <a:pt x="27" y="12"/>
                    </a:lnTo>
                    <a:lnTo>
                      <a:pt x="23" y="13"/>
                    </a:lnTo>
                    <a:lnTo>
                      <a:pt x="21" y="12"/>
                    </a:lnTo>
                    <a:lnTo>
                      <a:pt x="19" y="10"/>
                    </a:lnTo>
                    <a:lnTo>
                      <a:pt x="14" y="10"/>
                    </a:lnTo>
                    <a:lnTo>
                      <a:pt x="8" y="13"/>
                    </a:lnTo>
                    <a:lnTo>
                      <a:pt x="4" y="13"/>
                    </a:lnTo>
                    <a:lnTo>
                      <a:pt x="6" y="19"/>
                    </a:lnTo>
                    <a:lnTo>
                      <a:pt x="4" y="25"/>
                    </a:lnTo>
                    <a:lnTo>
                      <a:pt x="2" y="27"/>
                    </a:lnTo>
                    <a:lnTo>
                      <a:pt x="0" y="29"/>
                    </a:lnTo>
                    <a:lnTo>
                      <a:pt x="0" y="31"/>
                    </a:lnTo>
                    <a:lnTo>
                      <a:pt x="0" y="33"/>
                    </a:lnTo>
                    <a:lnTo>
                      <a:pt x="4" y="36"/>
                    </a:lnTo>
                    <a:lnTo>
                      <a:pt x="8" y="38"/>
                    </a:lnTo>
                    <a:lnTo>
                      <a:pt x="10" y="44"/>
                    </a:lnTo>
                    <a:lnTo>
                      <a:pt x="12" y="50"/>
                    </a:lnTo>
                    <a:lnTo>
                      <a:pt x="14" y="52"/>
                    </a:lnTo>
                    <a:lnTo>
                      <a:pt x="17" y="54"/>
                    </a:lnTo>
                    <a:lnTo>
                      <a:pt x="21" y="54"/>
                    </a:lnTo>
                    <a:close/>
                    <a:moveTo>
                      <a:pt x="12" y="36"/>
                    </a:moveTo>
                    <a:lnTo>
                      <a:pt x="14" y="38"/>
                    </a:lnTo>
                    <a:lnTo>
                      <a:pt x="16" y="38"/>
                    </a:lnTo>
                    <a:lnTo>
                      <a:pt x="14" y="40"/>
                    </a:lnTo>
                    <a:lnTo>
                      <a:pt x="12" y="40"/>
                    </a:lnTo>
                    <a:lnTo>
                      <a:pt x="10" y="38"/>
                    </a:lnTo>
                    <a:lnTo>
                      <a:pt x="12" y="36"/>
                    </a:lnTo>
                    <a:close/>
                  </a:path>
                </a:pathLst>
              </a:custGeom>
              <a:solidFill>
                <a:srgbClr val="C0C0C0"/>
              </a:solidFill>
              <a:ln w="4826">
                <a:solidFill>
                  <a:srgbClr val="B9B9B9"/>
                </a:solidFill>
                <a:round/>
                <a:headEnd/>
                <a:tailEnd/>
              </a:ln>
            </p:spPr>
            <p:txBody>
              <a:bodyPr/>
              <a:lstStyle/>
              <a:p>
                <a:endParaRPr lang="nb-NO"/>
              </a:p>
            </p:txBody>
          </p:sp>
          <p:sp>
            <p:nvSpPr>
              <p:cNvPr id="9434" name="Freeform 1147"/>
              <p:cNvSpPr>
                <a:spLocks/>
              </p:cNvSpPr>
              <p:nvPr/>
            </p:nvSpPr>
            <p:spPr bwMode="gray">
              <a:xfrm>
                <a:off x="4867" y="3363"/>
                <a:ext cx="75" cy="123"/>
              </a:xfrm>
              <a:custGeom>
                <a:avLst/>
                <a:gdLst>
                  <a:gd name="T0" fmla="*/ 0 w 75"/>
                  <a:gd name="T1" fmla="*/ 2 h 123"/>
                  <a:gd name="T2" fmla="*/ 8 w 75"/>
                  <a:gd name="T3" fmla="*/ 13 h 123"/>
                  <a:gd name="T4" fmla="*/ 16 w 75"/>
                  <a:gd name="T5" fmla="*/ 27 h 123"/>
                  <a:gd name="T6" fmla="*/ 19 w 75"/>
                  <a:gd name="T7" fmla="*/ 34 h 123"/>
                  <a:gd name="T8" fmla="*/ 23 w 75"/>
                  <a:gd name="T9" fmla="*/ 40 h 123"/>
                  <a:gd name="T10" fmla="*/ 25 w 75"/>
                  <a:gd name="T11" fmla="*/ 46 h 123"/>
                  <a:gd name="T12" fmla="*/ 27 w 75"/>
                  <a:gd name="T13" fmla="*/ 52 h 123"/>
                  <a:gd name="T14" fmla="*/ 27 w 75"/>
                  <a:gd name="T15" fmla="*/ 59 h 123"/>
                  <a:gd name="T16" fmla="*/ 25 w 75"/>
                  <a:gd name="T17" fmla="*/ 75 h 123"/>
                  <a:gd name="T18" fmla="*/ 14 w 75"/>
                  <a:gd name="T19" fmla="*/ 86 h 123"/>
                  <a:gd name="T20" fmla="*/ 27 w 75"/>
                  <a:gd name="T21" fmla="*/ 96 h 123"/>
                  <a:gd name="T22" fmla="*/ 33 w 75"/>
                  <a:gd name="T23" fmla="*/ 101 h 123"/>
                  <a:gd name="T24" fmla="*/ 33 w 75"/>
                  <a:gd name="T25" fmla="*/ 109 h 123"/>
                  <a:gd name="T26" fmla="*/ 29 w 75"/>
                  <a:gd name="T27" fmla="*/ 117 h 123"/>
                  <a:gd name="T28" fmla="*/ 35 w 75"/>
                  <a:gd name="T29" fmla="*/ 123 h 123"/>
                  <a:gd name="T30" fmla="*/ 42 w 75"/>
                  <a:gd name="T31" fmla="*/ 123 h 123"/>
                  <a:gd name="T32" fmla="*/ 46 w 75"/>
                  <a:gd name="T33" fmla="*/ 115 h 123"/>
                  <a:gd name="T34" fmla="*/ 54 w 75"/>
                  <a:gd name="T35" fmla="*/ 103 h 123"/>
                  <a:gd name="T36" fmla="*/ 58 w 75"/>
                  <a:gd name="T37" fmla="*/ 92 h 123"/>
                  <a:gd name="T38" fmla="*/ 60 w 75"/>
                  <a:gd name="T39" fmla="*/ 88 h 123"/>
                  <a:gd name="T40" fmla="*/ 69 w 75"/>
                  <a:gd name="T41" fmla="*/ 88 h 123"/>
                  <a:gd name="T42" fmla="*/ 67 w 75"/>
                  <a:gd name="T43" fmla="*/ 80 h 123"/>
                  <a:gd name="T44" fmla="*/ 75 w 75"/>
                  <a:gd name="T45" fmla="*/ 69 h 123"/>
                  <a:gd name="T46" fmla="*/ 75 w 75"/>
                  <a:gd name="T47" fmla="*/ 61 h 123"/>
                  <a:gd name="T48" fmla="*/ 69 w 75"/>
                  <a:gd name="T49" fmla="*/ 59 h 123"/>
                  <a:gd name="T50" fmla="*/ 64 w 75"/>
                  <a:gd name="T51" fmla="*/ 65 h 123"/>
                  <a:gd name="T52" fmla="*/ 54 w 75"/>
                  <a:gd name="T53" fmla="*/ 65 h 123"/>
                  <a:gd name="T54" fmla="*/ 44 w 75"/>
                  <a:gd name="T55" fmla="*/ 59 h 123"/>
                  <a:gd name="T56" fmla="*/ 44 w 75"/>
                  <a:gd name="T57" fmla="*/ 46 h 123"/>
                  <a:gd name="T58" fmla="*/ 41 w 75"/>
                  <a:gd name="T59" fmla="*/ 40 h 123"/>
                  <a:gd name="T60" fmla="*/ 35 w 75"/>
                  <a:gd name="T61" fmla="*/ 48 h 123"/>
                  <a:gd name="T62" fmla="*/ 31 w 75"/>
                  <a:gd name="T63" fmla="*/ 46 h 123"/>
                  <a:gd name="T64" fmla="*/ 29 w 75"/>
                  <a:gd name="T65" fmla="*/ 38 h 123"/>
                  <a:gd name="T66" fmla="*/ 27 w 75"/>
                  <a:gd name="T67" fmla="*/ 19 h 123"/>
                  <a:gd name="T68" fmla="*/ 21 w 75"/>
                  <a:gd name="T69" fmla="*/ 19 h 123"/>
                  <a:gd name="T70" fmla="*/ 23 w 75"/>
                  <a:gd name="T71" fmla="*/ 15 h 123"/>
                  <a:gd name="T72" fmla="*/ 14 w 75"/>
                  <a:gd name="T73" fmla="*/ 7 h 123"/>
                  <a:gd name="T74" fmla="*/ 10 w 75"/>
                  <a:gd name="T75" fmla="*/ 11 h 123"/>
                  <a:gd name="T76" fmla="*/ 4 w 75"/>
                  <a:gd name="T77" fmla="*/ 4 h 123"/>
                  <a:gd name="T78" fmla="*/ 6 w 75"/>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23"/>
                  <a:gd name="T122" fmla="*/ 75 w 75"/>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23">
                    <a:moveTo>
                      <a:pt x="2" y="0"/>
                    </a:moveTo>
                    <a:lnTo>
                      <a:pt x="0" y="2"/>
                    </a:lnTo>
                    <a:lnTo>
                      <a:pt x="0" y="4"/>
                    </a:lnTo>
                    <a:lnTo>
                      <a:pt x="8" y="13"/>
                    </a:lnTo>
                    <a:lnTo>
                      <a:pt x="12" y="23"/>
                    </a:lnTo>
                    <a:lnTo>
                      <a:pt x="16" y="27"/>
                    </a:lnTo>
                    <a:lnTo>
                      <a:pt x="19" y="32"/>
                    </a:lnTo>
                    <a:lnTo>
                      <a:pt x="19" y="34"/>
                    </a:lnTo>
                    <a:lnTo>
                      <a:pt x="23" y="34"/>
                    </a:lnTo>
                    <a:lnTo>
                      <a:pt x="23" y="40"/>
                    </a:lnTo>
                    <a:lnTo>
                      <a:pt x="21" y="44"/>
                    </a:lnTo>
                    <a:lnTo>
                      <a:pt x="25" y="46"/>
                    </a:lnTo>
                    <a:lnTo>
                      <a:pt x="27" y="48"/>
                    </a:lnTo>
                    <a:lnTo>
                      <a:pt x="27" y="52"/>
                    </a:lnTo>
                    <a:lnTo>
                      <a:pt x="25" y="53"/>
                    </a:lnTo>
                    <a:lnTo>
                      <a:pt x="27" y="59"/>
                    </a:lnTo>
                    <a:lnTo>
                      <a:pt x="27" y="67"/>
                    </a:lnTo>
                    <a:lnTo>
                      <a:pt x="25" y="75"/>
                    </a:lnTo>
                    <a:lnTo>
                      <a:pt x="23" y="80"/>
                    </a:lnTo>
                    <a:lnTo>
                      <a:pt x="14" y="86"/>
                    </a:lnTo>
                    <a:lnTo>
                      <a:pt x="19" y="90"/>
                    </a:lnTo>
                    <a:lnTo>
                      <a:pt x="27" y="96"/>
                    </a:lnTo>
                    <a:lnTo>
                      <a:pt x="31" y="98"/>
                    </a:lnTo>
                    <a:lnTo>
                      <a:pt x="33" y="101"/>
                    </a:lnTo>
                    <a:lnTo>
                      <a:pt x="33" y="105"/>
                    </a:lnTo>
                    <a:lnTo>
                      <a:pt x="33" y="109"/>
                    </a:lnTo>
                    <a:lnTo>
                      <a:pt x="29" y="113"/>
                    </a:lnTo>
                    <a:lnTo>
                      <a:pt x="29" y="117"/>
                    </a:lnTo>
                    <a:lnTo>
                      <a:pt x="29" y="121"/>
                    </a:lnTo>
                    <a:lnTo>
                      <a:pt x="35" y="123"/>
                    </a:lnTo>
                    <a:lnTo>
                      <a:pt x="41" y="123"/>
                    </a:lnTo>
                    <a:lnTo>
                      <a:pt x="42" y="123"/>
                    </a:lnTo>
                    <a:lnTo>
                      <a:pt x="44" y="121"/>
                    </a:lnTo>
                    <a:lnTo>
                      <a:pt x="46" y="115"/>
                    </a:lnTo>
                    <a:lnTo>
                      <a:pt x="50" y="105"/>
                    </a:lnTo>
                    <a:lnTo>
                      <a:pt x="54" y="103"/>
                    </a:lnTo>
                    <a:lnTo>
                      <a:pt x="58" y="96"/>
                    </a:lnTo>
                    <a:lnTo>
                      <a:pt x="58" y="92"/>
                    </a:lnTo>
                    <a:lnTo>
                      <a:pt x="56" y="90"/>
                    </a:lnTo>
                    <a:lnTo>
                      <a:pt x="60" y="88"/>
                    </a:lnTo>
                    <a:lnTo>
                      <a:pt x="65" y="84"/>
                    </a:lnTo>
                    <a:lnTo>
                      <a:pt x="69" y="88"/>
                    </a:lnTo>
                    <a:lnTo>
                      <a:pt x="69" y="84"/>
                    </a:lnTo>
                    <a:lnTo>
                      <a:pt x="67" y="80"/>
                    </a:lnTo>
                    <a:lnTo>
                      <a:pt x="71" y="75"/>
                    </a:lnTo>
                    <a:lnTo>
                      <a:pt x="75" y="69"/>
                    </a:lnTo>
                    <a:lnTo>
                      <a:pt x="75" y="65"/>
                    </a:lnTo>
                    <a:lnTo>
                      <a:pt x="75" y="61"/>
                    </a:lnTo>
                    <a:lnTo>
                      <a:pt x="71" y="61"/>
                    </a:lnTo>
                    <a:lnTo>
                      <a:pt x="69" y="59"/>
                    </a:lnTo>
                    <a:lnTo>
                      <a:pt x="67" y="63"/>
                    </a:lnTo>
                    <a:lnTo>
                      <a:pt x="64" y="65"/>
                    </a:lnTo>
                    <a:lnTo>
                      <a:pt x="58" y="67"/>
                    </a:lnTo>
                    <a:lnTo>
                      <a:pt x="54" y="65"/>
                    </a:lnTo>
                    <a:lnTo>
                      <a:pt x="50" y="61"/>
                    </a:lnTo>
                    <a:lnTo>
                      <a:pt x="44" y="59"/>
                    </a:lnTo>
                    <a:lnTo>
                      <a:pt x="44" y="53"/>
                    </a:lnTo>
                    <a:lnTo>
                      <a:pt x="44" y="46"/>
                    </a:lnTo>
                    <a:lnTo>
                      <a:pt x="41" y="44"/>
                    </a:lnTo>
                    <a:lnTo>
                      <a:pt x="41" y="40"/>
                    </a:lnTo>
                    <a:lnTo>
                      <a:pt x="39" y="46"/>
                    </a:lnTo>
                    <a:lnTo>
                      <a:pt x="35" y="48"/>
                    </a:lnTo>
                    <a:lnTo>
                      <a:pt x="33" y="48"/>
                    </a:lnTo>
                    <a:lnTo>
                      <a:pt x="31" y="46"/>
                    </a:lnTo>
                    <a:lnTo>
                      <a:pt x="29" y="42"/>
                    </a:lnTo>
                    <a:lnTo>
                      <a:pt x="29" y="38"/>
                    </a:lnTo>
                    <a:lnTo>
                      <a:pt x="29" y="29"/>
                    </a:lnTo>
                    <a:lnTo>
                      <a:pt x="27" y="19"/>
                    </a:lnTo>
                    <a:lnTo>
                      <a:pt x="25" y="19"/>
                    </a:lnTo>
                    <a:lnTo>
                      <a:pt x="21" y="19"/>
                    </a:lnTo>
                    <a:lnTo>
                      <a:pt x="21" y="17"/>
                    </a:lnTo>
                    <a:lnTo>
                      <a:pt x="23" y="15"/>
                    </a:lnTo>
                    <a:lnTo>
                      <a:pt x="19" y="11"/>
                    </a:lnTo>
                    <a:lnTo>
                      <a:pt x="14" y="7"/>
                    </a:lnTo>
                    <a:lnTo>
                      <a:pt x="12" y="9"/>
                    </a:lnTo>
                    <a:lnTo>
                      <a:pt x="10" y="11"/>
                    </a:lnTo>
                    <a:lnTo>
                      <a:pt x="8" y="7"/>
                    </a:lnTo>
                    <a:lnTo>
                      <a:pt x="4" y="4"/>
                    </a:lnTo>
                    <a:lnTo>
                      <a:pt x="6" y="2"/>
                    </a:lnTo>
                    <a:lnTo>
                      <a:pt x="6" y="0"/>
                    </a:lnTo>
                    <a:lnTo>
                      <a:pt x="2" y="0"/>
                    </a:lnTo>
                    <a:close/>
                  </a:path>
                </a:pathLst>
              </a:custGeom>
              <a:solidFill>
                <a:srgbClr val="C0C0C0"/>
              </a:solidFill>
              <a:ln w="4826">
                <a:solidFill>
                  <a:srgbClr val="B9B9B9"/>
                </a:solidFill>
                <a:round/>
                <a:headEnd/>
                <a:tailEnd/>
              </a:ln>
            </p:spPr>
            <p:txBody>
              <a:bodyPr/>
              <a:lstStyle/>
              <a:p>
                <a:endParaRPr lang="nb-NO"/>
              </a:p>
            </p:txBody>
          </p:sp>
          <p:sp>
            <p:nvSpPr>
              <p:cNvPr id="9435" name="Freeform 1148"/>
              <p:cNvSpPr>
                <a:spLocks/>
              </p:cNvSpPr>
              <p:nvPr/>
            </p:nvSpPr>
            <p:spPr bwMode="gray">
              <a:xfrm>
                <a:off x="4790" y="3468"/>
                <a:ext cx="98" cy="110"/>
              </a:xfrm>
              <a:custGeom>
                <a:avLst/>
                <a:gdLst>
                  <a:gd name="T0" fmla="*/ 75 w 98"/>
                  <a:gd name="T1" fmla="*/ 0 h 110"/>
                  <a:gd name="T2" fmla="*/ 73 w 98"/>
                  <a:gd name="T3" fmla="*/ 4 h 110"/>
                  <a:gd name="T4" fmla="*/ 70 w 98"/>
                  <a:gd name="T5" fmla="*/ 6 h 110"/>
                  <a:gd name="T6" fmla="*/ 70 w 98"/>
                  <a:gd name="T7" fmla="*/ 14 h 110"/>
                  <a:gd name="T8" fmla="*/ 70 w 98"/>
                  <a:gd name="T9" fmla="*/ 19 h 110"/>
                  <a:gd name="T10" fmla="*/ 68 w 98"/>
                  <a:gd name="T11" fmla="*/ 21 h 110"/>
                  <a:gd name="T12" fmla="*/ 64 w 98"/>
                  <a:gd name="T13" fmla="*/ 23 h 110"/>
                  <a:gd name="T14" fmla="*/ 64 w 98"/>
                  <a:gd name="T15" fmla="*/ 27 h 110"/>
                  <a:gd name="T16" fmla="*/ 64 w 98"/>
                  <a:gd name="T17" fmla="*/ 29 h 110"/>
                  <a:gd name="T18" fmla="*/ 62 w 98"/>
                  <a:gd name="T19" fmla="*/ 31 h 110"/>
                  <a:gd name="T20" fmla="*/ 60 w 98"/>
                  <a:gd name="T21" fmla="*/ 31 h 110"/>
                  <a:gd name="T22" fmla="*/ 56 w 98"/>
                  <a:gd name="T23" fmla="*/ 39 h 110"/>
                  <a:gd name="T24" fmla="*/ 54 w 98"/>
                  <a:gd name="T25" fmla="*/ 46 h 110"/>
                  <a:gd name="T26" fmla="*/ 48 w 98"/>
                  <a:gd name="T27" fmla="*/ 54 h 110"/>
                  <a:gd name="T28" fmla="*/ 43 w 98"/>
                  <a:gd name="T29" fmla="*/ 58 h 110"/>
                  <a:gd name="T30" fmla="*/ 35 w 98"/>
                  <a:gd name="T31" fmla="*/ 62 h 110"/>
                  <a:gd name="T32" fmla="*/ 25 w 98"/>
                  <a:gd name="T33" fmla="*/ 64 h 110"/>
                  <a:gd name="T34" fmla="*/ 23 w 98"/>
                  <a:gd name="T35" fmla="*/ 67 h 110"/>
                  <a:gd name="T36" fmla="*/ 23 w 98"/>
                  <a:gd name="T37" fmla="*/ 69 h 110"/>
                  <a:gd name="T38" fmla="*/ 20 w 98"/>
                  <a:gd name="T39" fmla="*/ 69 h 110"/>
                  <a:gd name="T40" fmla="*/ 20 w 98"/>
                  <a:gd name="T41" fmla="*/ 73 h 110"/>
                  <a:gd name="T42" fmla="*/ 18 w 98"/>
                  <a:gd name="T43" fmla="*/ 73 h 110"/>
                  <a:gd name="T44" fmla="*/ 14 w 98"/>
                  <a:gd name="T45" fmla="*/ 73 h 110"/>
                  <a:gd name="T46" fmla="*/ 10 w 98"/>
                  <a:gd name="T47" fmla="*/ 77 h 110"/>
                  <a:gd name="T48" fmla="*/ 8 w 98"/>
                  <a:gd name="T49" fmla="*/ 83 h 110"/>
                  <a:gd name="T50" fmla="*/ 4 w 98"/>
                  <a:gd name="T51" fmla="*/ 83 h 110"/>
                  <a:gd name="T52" fmla="*/ 4 w 98"/>
                  <a:gd name="T53" fmla="*/ 89 h 110"/>
                  <a:gd name="T54" fmla="*/ 2 w 98"/>
                  <a:gd name="T55" fmla="*/ 94 h 110"/>
                  <a:gd name="T56" fmla="*/ 0 w 98"/>
                  <a:gd name="T57" fmla="*/ 98 h 110"/>
                  <a:gd name="T58" fmla="*/ 2 w 98"/>
                  <a:gd name="T59" fmla="*/ 102 h 110"/>
                  <a:gd name="T60" fmla="*/ 10 w 98"/>
                  <a:gd name="T61" fmla="*/ 104 h 110"/>
                  <a:gd name="T62" fmla="*/ 16 w 98"/>
                  <a:gd name="T63" fmla="*/ 102 h 110"/>
                  <a:gd name="T64" fmla="*/ 18 w 98"/>
                  <a:gd name="T65" fmla="*/ 108 h 110"/>
                  <a:gd name="T66" fmla="*/ 25 w 98"/>
                  <a:gd name="T67" fmla="*/ 110 h 110"/>
                  <a:gd name="T68" fmla="*/ 37 w 98"/>
                  <a:gd name="T69" fmla="*/ 110 h 110"/>
                  <a:gd name="T70" fmla="*/ 43 w 98"/>
                  <a:gd name="T71" fmla="*/ 106 h 110"/>
                  <a:gd name="T72" fmla="*/ 48 w 98"/>
                  <a:gd name="T73" fmla="*/ 96 h 110"/>
                  <a:gd name="T74" fmla="*/ 54 w 98"/>
                  <a:gd name="T75" fmla="*/ 87 h 110"/>
                  <a:gd name="T76" fmla="*/ 58 w 98"/>
                  <a:gd name="T77" fmla="*/ 79 h 110"/>
                  <a:gd name="T78" fmla="*/ 58 w 98"/>
                  <a:gd name="T79" fmla="*/ 75 h 110"/>
                  <a:gd name="T80" fmla="*/ 58 w 98"/>
                  <a:gd name="T81" fmla="*/ 69 h 110"/>
                  <a:gd name="T82" fmla="*/ 68 w 98"/>
                  <a:gd name="T83" fmla="*/ 66 h 110"/>
                  <a:gd name="T84" fmla="*/ 79 w 98"/>
                  <a:gd name="T85" fmla="*/ 62 h 110"/>
                  <a:gd name="T86" fmla="*/ 79 w 98"/>
                  <a:gd name="T87" fmla="*/ 56 h 110"/>
                  <a:gd name="T88" fmla="*/ 77 w 98"/>
                  <a:gd name="T89" fmla="*/ 52 h 110"/>
                  <a:gd name="T90" fmla="*/ 87 w 98"/>
                  <a:gd name="T91" fmla="*/ 41 h 110"/>
                  <a:gd name="T92" fmla="*/ 98 w 98"/>
                  <a:gd name="T93" fmla="*/ 27 h 110"/>
                  <a:gd name="T94" fmla="*/ 98 w 98"/>
                  <a:gd name="T95" fmla="*/ 19 h 110"/>
                  <a:gd name="T96" fmla="*/ 98 w 98"/>
                  <a:gd name="T97" fmla="*/ 10 h 110"/>
                  <a:gd name="T98" fmla="*/ 96 w 98"/>
                  <a:gd name="T99" fmla="*/ 12 h 110"/>
                  <a:gd name="T100" fmla="*/ 96 w 98"/>
                  <a:gd name="T101" fmla="*/ 14 h 110"/>
                  <a:gd name="T102" fmla="*/ 93 w 98"/>
                  <a:gd name="T103" fmla="*/ 12 h 110"/>
                  <a:gd name="T104" fmla="*/ 91 w 98"/>
                  <a:gd name="T105" fmla="*/ 8 h 110"/>
                  <a:gd name="T106" fmla="*/ 89 w 98"/>
                  <a:gd name="T107" fmla="*/ 12 h 110"/>
                  <a:gd name="T108" fmla="*/ 89 w 98"/>
                  <a:gd name="T109" fmla="*/ 14 h 110"/>
                  <a:gd name="T110" fmla="*/ 87 w 98"/>
                  <a:gd name="T111" fmla="*/ 14 h 110"/>
                  <a:gd name="T112" fmla="*/ 83 w 98"/>
                  <a:gd name="T113" fmla="*/ 14 h 110"/>
                  <a:gd name="T114" fmla="*/ 81 w 98"/>
                  <a:gd name="T115" fmla="*/ 6 h 110"/>
                  <a:gd name="T116" fmla="*/ 81 w 98"/>
                  <a:gd name="T117" fmla="*/ 0 h 110"/>
                  <a:gd name="T118" fmla="*/ 79 w 98"/>
                  <a:gd name="T119" fmla="*/ 0 h 110"/>
                  <a:gd name="T120" fmla="*/ 75 w 98"/>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110"/>
                  <a:gd name="T185" fmla="*/ 98 w 98"/>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110">
                    <a:moveTo>
                      <a:pt x="75" y="0"/>
                    </a:moveTo>
                    <a:lnTo>
                      <a:pt x="73" y="4"/>
                    </a:lnTo>
                    <a:lnTo>
                      <a:pt x="70" y="6"/>
                    </a:lnTo>
                    <a:lnTo>
                      <a:pt x="70" y="14"/>
                    </a:lnTo>
                    <a:lnTo>
                      <a:pt x="70" y="19"/>
                    </a:lnTo>
                    <a:lnTo>
                      <a:pt x="68" y="21"/>
                    </a:lnTo>
                    <a:lnTo>
                      <a:pt x="64" y="23"/>
                    </a:lnTo>
                    <a:lnTo>
                      <a:pt x="64" y="27"/>
                    </a:lnTo>
                    <a:lnTo>
                      <a:pt x="64" y="29"/>
                    </a:lnTo>
                    <a:lnTo>
                      <a:pt x="62" y="31"/>
                    </a:lnTo>
                    <a:lnTo>
                      <a:pt x="60" y="31"/>
                    </a:lnTo>
                    <a:lnTo>
                      <a:pt x="56" y="39"/>
                    </a:lnTo>
                    <a:lnTo>
                      <a:pt x="54" y="46"/>
                    </a:lnTo>
                    <a:lnTo>
                      <a:pt x="48" y="54"/>
                    </a:lnTo>
                    <a:lnTo>
                      <a:pt x="43" y="58"/>
                    </a:lnTo>
                    <a:lnTo>
                      <a:pt x="35" y="62"/>
                    </a:lnTo>
                    <a:lnTo>
                      <a:pt x="25" y="64"/>
                    </a:lnTo>
                    <a:lnTo>
                      <a:pt x="23" y="67"/>
                    </a:lnTo>
                    <a:lnTo>
                      <a:pt x="23" y="69"/>
                    </a:lnTo>
                    <a:lnTo>
                      <a:pt x="20" y="69"/>
                    </a:lnTo>
                    <a:lnTo>
                      <a:pt x="20" y="73"/>
                    </a:lnTo>
                    <a:lnTo>
                      <a:pt x="18" y="73"/>
                    </a:lnTo>
                    <a:lnTo>
                      <a:pt x="14" y="73"/>
                    </a:lnTo>
                    <a:lnTo>
                      <a:pt x="10" y="77"/>
                    </a:lnTo>
                    <a:lnTo>
                      <a:pt x="8" y="83"/>
                    </a:lnTo>
                    <a:lnTo>
                      <a:pt x="4" y="83"/>
                    </a:lnTo>
                    <a:lnTo>
                      <a:pt x="4" y="89"/>
                    </a:lnTo>
                    <a:lnTo>
                      <a:pt x="2" y="94"/>
                    </a:lnTo>
                    <a:lnTo>
                      <a:pt x="0" y="98"/>
                    </a:lnTo>
                    <a:lnTo>
                      <a:pt x="2" y="102"/>
                    </a:lnTo>
                    <a:lnTo>
                      <a:pt x="10" y="104"/>
                    </a:lnTo>
                    <a:lnTo>
                      <a:pt x="16" y="102"/>
                    </a:lnTo>
                    <a:lnTo>
                      <a:pt x="18" y="108"/>
                    </a:lnTo>
                    <a:lnTo>
                      <a:pt x="25" y="110"/>
                    </a:lnTo>
                    <a:lnTo>
                      <a:pt x="37" y="110"/>
                    </a:lnTo>
                    <a:lnTo>
                      <a:pt x="43" y="106"/>
                    </a:lnTo>
                    <a:lnTo>
                      <a:pt x="48" y="96"/>
                    </a:lnTo>
                    <a:lnTo>
                      <a:pt x="54" y="87"/>
                    </a:lnTo>
                    <a:lnTo>
                      <a:pt x="58" y="79"/>
                    </a:lnTo>
                    <a:lnTo>
                      <a:pt x="58" y="75"/>
                    </a:lnTo>
                    <a:lnTo>
                      <a:pt x="58" y="69"/>
                    </a:lnTo>
                    <a:lnTo>
                      <a:pt x="68" y="66"/>
                    </a:lnTo>
                    <a:lnTo>
                      <a:pt x="79" y="62"/>
                    </a:lnTo>
                    <a:lnTo>
                      <a:pt x="79" y="56"/>
                    </a:lnTo>
                    <a:lnTo>
                      <a:pt x="77" y="52"/>
                    </a:lnTo>
                    <a:lnTo>
                      <a:pt x="87" y="41"/>
                    </a:lnTo>
                    <a:lnTo>
                      <a:pt x="98" y="27"/>
                    </a:lnTo>
                    <a:lnTo>
                      <a:pt x="98" y="19"/>
                    </a:lnTo>
                    <a:lnTo>
                      <a:pt x="98" y="10"/>
                    </a:lnTo>
                    <a:lnTo>
                      <a:pt x="96" y="12"/>
                    </a:lnTo>
                    <a:lnTo>
                      <a:pt x="96" y="14"/>
                    </a:lnTo>
                    <a:lnTo>
                      <a:pt x="93" y="12"/>
                    </a:lnTo>
                    <a:lnTo>
                      <a:pt x="91" y="8"/>
                    </a:lnTo>
                    <a:lnTo>
                      <a:pt x="89" y="12"/>
                    </a:lnTo>
                    <a:lnTo>
                      <a:pt x="89" y="14"/>
                    </a:lnTo>
                    <a:lnTo>
                      <a:pt x="87" y="14"/>
                    </a:lnTo>
                    <a:lnTo>
                      <a:pt x="83" y="14"/>
                    </a:lnTo>
                    <a:lnTo>
                      <a:pt x="81" y="6"/>
                    </a:lnTo>
                    <a:lnTo>
                      <a:pt x="81" y="0"/>
                    </a:lnTo>
                    <a:lnTo>
                      <a:pt x="79" y="0"/>
                    </a:lnTo>
                    <a:lnTo>
                      <a:pt x="75" y="0"/>
                    </a:lnTo>
                    <a:close/>
                  </a:path>
                </a:pathLst>
              </a:custGeom>
              <a:solidFill>
                <a:srgbClr val="C0C0C0"/>
              </a:solidFill>
              <a:ln w="4826">
                <a:solidFill>
                  <a:srgbClr val="B9B9B9"/>
                </a:solidFill>
                <a:round/>
                <a:headEnd/>
                <a:tailEnd/>
              </a:ln>
            </p:spPr>
            <p:txBody>
              <a:bodyPr/>
              <a:lstStyle/>
              <a:p>
                <a:endParaRPr lang="nb-NO"/>
              </a:p>
            </p:txBody>
          </p:sp>
          <p:sp>
            <p:nvSpPr>
              <p:cNvPr id="9436" name="Freeform 1149"/>
              <p:cNvSpPr>
                <a:spLocks/>
              </p:cNvSpPr>
              <p:nvPr/>
            </p:nvSpPr>
            <p:spPr bwMode="gray">
              <a:xfrm>
                <a:off x="4802" y="3578"/>
                <a:ext cx="11" cy="11"/>
              </a:xfrm>
              <a:custGeom>
                <a:avLst/>
                <a:gdLst>
                  <a:gd name="T0" fmla="*/ 2 w 11"/>
                  <a:gd name="T1" fmla="*/ 0 h 11"/>
                  <a:gd name="T2" fmla="*/ 2 w 11"/>
                  <a:gd name="T3" fmla="*/ 7 h 11"/>
                  <a:gd name="T4" fmla="*/ 0 w 11"/>
                  <a:gd name="T5" fmla="*/ 11 h 11"/>
                  <a:gd name="T6" fmla="*/ 4 w 11"/>
                  <a:gd name="T7" fmla="*/ 11 h 11"/>
                  <a:gd name="T8" fmla="*/ 10 w 11"/>
                  <a:gd name="T9" fmla="*/ 11 h 11"/>
                  <a:gd name="T10" fmla="*/ 11 w 11"/>
                  <a:gd name="T11" fmla="*/ 11 h 11"/>
                  <a:gd name="T12" fmla="*/ 11 w 11"/>
                  <a:gd name="T13" fmla="*/ 11 h 11"/>
                  <a:gd name="T14" fmla="*/ 11 w 11"/>
                  <a:gd name="T15" fmla="*/ 9 h 11"/>
                  <a:gd name="T16" fmla="*/ 10 w 11"/>
                  <a:gd name="T17" fmla="*/ 7 h 11"/>
                  <a:gd name="T18" fmla="*/ 10 w 11"/>
                  <a:gd name="T19" fmla="*/ 5 h 11"/>
                  <a:gd name="T20" fmla="*/ 8 w 11"/>
                  <a:gd name="T21" fmla="*/ 2 h 11"/>
                  <a:gd name="T22" fmla="*/ 6 w 11"/>
                  <a:gd name="T23" fmla="*/ 2 h 11"/>
                  <a:gd name="T24" fmla="*/ 2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2" y="0"/>
                    </a:moveTo>
                    <a:lnTo>
                      <a:pt x="2" y="7"/>
                    </a:lnTo>
                    <a:lnTo>
                      <a:pt x="0" y="11"/>
                    </a:lnTo>
                    <a:lnTo>
                      <a:pt x="4" y="11"/>
                    </a:lnTo>
                    <a:lnTo>
                      <a:pt x="10" y="11"/>
                    </a:lnTo>
                    <a:lnTo>
                      <a:pt x="11" y="11"/>
                    </a:lnTo>
                    <a:lnTo>
                      <a:pt x="11" y="9"/>
                    </a:lnTo>
                    <a:lnTo>
                      <a:pt x="10" y="7"/>
                    </a:lnTo>
                    <a:lnTo>
                      <a:pt x="10" y="5"/>
                    </a:lnTo>
                    <a:lnTo>
                      <a:pt x="8" y="2"/>
                    </a:lnTo>
                    <a:lnTo>
                      <a:pt x="6" y="2"/>
                    </a:lnTo>
                    <a:lnTo>
                      <a:pt x="2" y="0"/>
                    </a:lnTo>
                    <a:close/>
                  </a:path>
                </a:pathLst>
              </a:custGeom>
              <a:solidFill>
                <a:srgbClr val="C0C0C0"/>
              </a:solidFill>
              <a:ln w="4826">
                <a:solidFill>
                  <a:srgbClr val="B9B9B9"/>
                </a:solidFill>
                <a:round/>
                <a:headEnd/>
                <a:tailEnd/>
              </a:ln>
            </p:spPr>
            <p:txBody>
              <a:bodyPr/>
              <a:lstStyle/>
              <a:p>
                <a:endParaRPr lang="nb-NO"/>
              </a:p>
            </p:txBody>
          </p:sp>
          <p:sp>
            <p:nvSpPr>
              <p:cNvPr id="9437" name="Freeform 1150"/>
              <p:cNvSpPr>
                <a:spLocks/>
              </p:cNvSpPr>
              <p:nvPr/>
            </p:nvSpPr>
            <p:spPr bwMode="gray">
              <a:xfrm>
                <a:off x="2771" y="1925"/>
                <a:ext cx="50" cy="41"/>
              </a:xfrm>
              <a:custGeom>
                <a:avLst/>
                <a:gdLst>
                  <a:gd name="T0" fmla="*/ 48 w 50"/>
                  <a:gd name="T1" fmla="*/ 6 h 41"/>
                  <a:gd name="T2" fmla="*/ 48 w 50"/>
                  <a:gd name="T3" fmla="*/ 6 h 41"/>
                  <a:gd name="T4" fmla="*/ 48 w 50"/>
                  <a:gd name="T5" fmla="*/ 6 h 41"/>
                  <a:gd name="T6" fmla="*/ 48 w 50"/>
                  <a:gd name="T7" fmla="*/ 4 h 41"/>
                  <a:gd name="T8" fmla="*/ 48 w 50"/>
                  <a:gd name="T9" fmla="*/ 2 h 41"/>
                  <a:gd name="T10" fmla="*/ 39 w 50"/>
                  <a:gd name="T11" fmla="*/ 0 h 41"/>
                  <a:gd name="T12" fmla="*/ 27 w 50"/>
                  <a:gd name="T13" fmla="*/ 0 h 41"/>
                  <a:gd name="T14" fmla="*/ 25 w 50"/>
                  <a:gd name="T15" fmla="*/ 2 h 41"/>
                  <a:gd name="T16" fmla="*/ 25 w 50"/>
                  <a:gd name="T17" fmla="*/ 6 h 41"/>
                  <a:gd name="T18" fmla="*/ 22 w 50"/>
                  <a:gd name="T19" fmla="*/ 6 h 41"/>
                  <a:gd name="T20" fmla="*/ 18 w 50"/>
                  <a:gd name="T21" fmla="*/ 8 h 41"/>
                  <a:gd name="T22" fmla="*/ 12 w 50"/>
                  <a:gd name="T23" fmla="*/ 20 h 41"/>
                  <a:gd name="T24" fmla="*/ 12 w 50"/>
                  <a:gd name="T25" fmla="*/ 33 h 41"/>
                  <a:gd name="T26" fmla="*/ 6 w 50"/>
                  <a:gd name="T27" fmla="*/ 33 h 41"/>
                  <a:gd name="T28" fmla="*/ 0 w 50"/>
                  <a:gd name="T29" fmla="*/ 33 h 41"/>
                  <a:gd name="T30" fmla="*/ 0 w 50"/>
                  <a:gd name="T31" fmla="*/ 37 h 41"/>
                  <a:gd name="T32" fmla="*/ 8 w 50"/>
                  <a:gd name="T33" fmla="*/ 39 h 41"/>
                  <a:gd name="T34" fmla="*/ 12 w 50"/>
                  <a:gd name="T35" fmla="*/ 39 h 41"/>
                  <a:gd name="T36" fmla="*/ 16 w 50"/>
                  <a:gd name="T37" fmla="*/ 37 h 41"/>
                  <a:gd name="T38" fmla="*/ 20 w 50"/>
                  <a:gd name="T39" fmla="*/ 37 h 41"/>
                  <a:gd name="T40" fmla="*/ 22 w 50"/>
                  <a:gd name="T41" fmla="*/ 39 h 41"/>
                  <a:gd name="T42" fmla="*/ 24 w 50"/>
                  <a:gd name="T43" fmla="*/ 41 h 41"/>
                  <a:gd name="T44" fmla="*/ 25 w 50"/>
                  <a:gd name="T45" fmla="*/ 41 h 41"/>
                  <a:gd name="T46" fmla="*/ 27 w 50"/>
                  <a:gd name="T47" fmla="*/ 37 h 41"/>
                  <a:gd name="T48" fmla="*/ 31 w 50"/>
                  <a:gd name="T49" fmla="*/ 29 h 41"/>
                  <a:gd name="T50" fmla="*/ 31 w 50"/>
                  <a:gd name="T51" fmla="*/ 27 h 41"/>
                  <a:gd name="T52" fmla="*/ 33 w 50"/>
                  <a:gd name="T53" fmla="*/ 25 h 41"/>
                  <a:gd name="T54" fmla="*/ 33 w 50"/>
                  <a:gd name="T55" fmla="*/ 25 h 41"/>
                  <a:gd name="T56" fmla="*/ 37 w 50"/>
                  <a:gd name="T57" fmla="*/ 25 h 41"/>
                  <a:gd name="T58" fmla="*/ 43 w 50"/>
                  <a:gd name="T59" fmla="*/ 25 h 41"/>
                  <a:gd name="T60" fmla="*/ 45 w 50"/>
                  <a:gd name="T61" fmla="*/ 23 h 41"/>
                  <a:gd name="T62" fmla="*/ 47 w 50"/>
                  <a:gd name="T63" fmla="*/ 22 h 41"/>
                  <a:gd name="T64" fmla="*/ 48 w 50"/>
                  <a:gd name="T65" fmla="*/ 20 h 41"/>
                  <a:gd name="T66" fmla="*/ 47 w 50"/>
                  <a:gd name="T67" fmla="*/ 18 h 41"/>
                  <a:gd name="T68" fmla="*/ 47 w 50"/>
                  <a:gd name="T69" fmla="*/ 16 h 41"/>
                  <a:gd name="T70" fmla="*/ 47 w 50"/>
                  <a:gd name="T71" fmla="*/ 16 h 41"/>
                  <a:gd name="T72" fmla="*/ 48 w 50"/>
                  <a:gd name="T73" fmla="*/ 16 h 41"/>
                  <a:gd name="T74" fmla="*/ 50 w 50"/>
                  <a:gd name="T75" fmla="*/ 10 h 41"/>
                  <a:gd name="T76" fmla="*/ 48 w 50"/>
                  <a:gd name="T77" fmla="*/ 6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41"/>
                  <a:gd name="T119" fmla="*/ 50 w 50"/>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41">
                    <a:moveTo>
                      <a:pt x="48" y="6"/>
                    </a:moveTo>
                    <a:lnTo>
                      <a:pt x="48" y="6"/>
                    </a:lnTo>
                    <a:lnTo>
                      <a:pt x="48" y="4"/>
                    </a:lnTo>
                    <a:lnTo>
                      <a:pt x="48" y="2"/>
                    </a:lnTo>
                    <a:lnTo>
                      <a:pt x="39" y="0"/>
                    </a:lnTo>
                    <a:lnTo>
                      <a:pt x="27" y="0"/>
                    </a:lnTo>
                    <a:lnTo>
                      <a:pt x="25" y="2"/>
                    </a:lnTo>
                    <a:lnTo>
                      <a:pt x="25" y="6"/>
                    </a:lnTo>
                    <a:lnTo>
                      <a:pt x="22" y="6"/>
                    </a:lnTo>
                    <a:lnTo>
                      <a:pt x="18" y="8"/>
                    </a:lnTo>
                    <a:lnTo>
                      <a:pt x="12" y="20"/>
                    </a:lnTo>
                    <a:lnTo>
                      <a:pt x="12" y="33"/>
                    </a:lnTo>
                    <a:lnTo>
                      <a:pt x="6" y="33"/>
                    </a:lnTo>
                    <a:lnTo>
                      <a:pt x="0" y="33"/>
                    </a:lnTo>
                    <a:lnTo>
                      <a:pt x="0" y="37"/>
                    </a:lnTo>
                    <a:lnTo>
                      <a:pt x="8" y="39"/>
                    </a:lnTo>
                    <a:lnTo>
                      <a:pt x="12" y="39"/>
                    </a:lnTo>
                    <a:lnTo>
                      <a:pt x="16" y="37"/>
                    </a:lnTo>
                    <a:lnTo>
                      <a:pt x="20" y="37"/>
                    </a:lnTo>
                    <a:lnTo>
                      <a:pt x="22" y="39"/>
                    </a:lnTo>
                    <a:lnTo>
                      <a:pt x="24" y="41"/>
                    </a:lnTo>
                    <a:lnTo>
                      <a:pt x="25" y="41"/>
                    </a:lnTo>
                    <a:lnTo>
                      <a:pt x="27" y="37"/>
                    </a:lnTo>
                    <a:lnTo>
                      <a:pt x="31" y="29"/>
                    </a:lnTo>
                    <a:lnTo>
                      <a:pt x="31" y="27"/>
                    </a:lnTo>
                    <a:lnTo>
                      <a:pt x="33" y="25"/>
                    </a:lnTo>
                    <a:lnTo>
                      <a:pt x="37" y="25"/>
                    </a:lnTo>
                    <a:lnTo>
                      <a:pt x="43" y="25"/>
                    </a:lnTo>
                    <a:lnTo>
                      <a:pt x="45" y="23"/>
                    </a:lnTo>
                    <a:lnTo>
                      <a:pt x="47" y="22"/>
                    </a:lnTo>
                    <a:lnTo>
                      <a:pt x="48" y="20"/>
                    </a:lnTo>
                    <a:lnTo>
                      <a:pt x="47" y="18"/>
                    </a:lnTo>
                    <a:lnTo>
                      <a:pt x="47" y="16"/>
                    </a:lnTo>
                    <a:lnTo>
                      <a:pt x="48" y="16"/>
                    </a:lnTo>
                    <a:lnTo>
                      <a:pt x="50" y="10"/>
                    </a:lnTo>
                    <a:lnTo>
                      <a:pt x="48" y="6"/>
                    </a:lnTo>
                    <a:close/>
                  </a:path>
                </a:pathLst>
              </a:custGeom>
              <a:solidFill>
                <a:srgbClr val="C0C0C0"/>
              </a:solidFill>
              <a:ln w="4826">
                <a:solidFill>
                  <a:srgbClr val="B9B9B9"/>
                </a:solidFill>
                <a:round/>
                <a:headEnd/>
                <a:tailEnd/>
              </a:ln>
            </p:spPr>
            <p:txBody>
              <a:bodyPr/>
              <a:lstStyle/>
              <a:p>
                <a:endParaRPr lang="nb-NO"/>
              </a:p>
            </p:txBody>
          </p:sp>
          <p:sp>
            <p:nvSpPr>
              <p:cNvPr id="9438" name="Freeform 1151"/>
              <p:cNvSpPr>
                <a:spLocks/>
              </p:cNvSpPr>
              <p:nvPr/>
            </p:nvSpPr>
            <p:spPr bwMode="gray">
              <a:xfrm>
                <a:off x="3725" y="2336"/>
                <a:ext cx="102" cy="61"/>
              </a:xfrm>
              <a:custGeom>
                <a:avLst/>
                <a:gdLst>
                  <a:gd name="T0" fmla="*/ 102 w 102"/>
                  <a:gd name="T1" fmla="*/ 38 h 61"/>
                  <a:gd name="T2" fmla="*/ 92 w 102"/>
                  <a:gd name="T3" fmla="*/ 37 h 61"/>
                  <a:gd name="T4" fmla="*/ 81 w 102"/>
                  <a:gd name="T5" fmla="*/ 37 h 61"/>
                  <a:gd name="T6" fmla="*/ 75 w 102"/>
                  <a:gd name="T7" fmla="*/ 33 h 61"/>
                  <a:gd name="T8" fmla="*/ 69 w 102"/>
                  <a:gd name="T9" fmla="*/ 33 h 61"/>
                  <a:gd name="T10" fmla="*/ 66 w 102"/>
                  <a:gd name="T11" fmla="*/ 27 h 61"/>
                  <a:gd name="T12" fmla="*/ 62 w 102"/>
                  <a:gd name="T13" fmla="*/ 21 h 61"/>
                  <a:gd name="T14" fmla="*/ 54 w 102"/>
                  <a:gd name="T15" fmla="*/ 17 h 61"/>
                  <a:gd name="T16" fmla="*/ 54 w 102"/>
                  <a:gd name="T17" fmla="*/ 12 h 61"/>
                  <a:gd name="T18" fmla="*/ 50 w 102"/>
                  <a:gd name="T19" fmla="*/ 10 h 61"/>
                  <a:gd name="T20" fmla="*/ 43 w 102"/>
                  <a:gd name="T21" fmla="*/ 10 h 61"/>
                  <a:gd name="T22" fmla="*/ 37 w 102"/>
                  <a:gd name="T23" fmla="*/ 10 h 61"/>
                  <a:gd name="T24" fmla="*/ 31 w 102"/>
                  <a:gd name="T25" fmla="*/ 2 h 61"/>
                  <a:gd name="T26" fmla="*/ 27 w 102"/>
                  <a:gd name="T27" fmla="*/ 0 h 61"/>
                  <a:gd name="T28" fmla="*/ 21 w 102"/>
                  <a:gd name="T29" fmla="*/ 0 h 61"/>
                  <a:gd name="T30" fmla="*/ 16 w 102"/>
                  <a:gd name="T31" fmla="*/ 0 h 61"/>
                  <a:gd name="T32" fmla="*/ 12 w 102"/>
                  <a:gd name="T33" fmla="*/ 0 h 61"/>
                  <a:gd name="T34" fmla="*/ 4 w 102"/>
                  <a:gd name="T35" fmla="*/ 6 h 61"/>
                  <a:gd name="T36" fmla="*/ 0 w 102"/>
                  <a:gd name="T37" fmla="*/ 14 h 61"/>
                  <a:gd name="T38" fmla="*/ 2 w 102"/>
                  <a:gd name="T39" fmla="*/ 21 h 61"/>
                  <a:gd name="T40" fmla="*/ 8 w 102"/>
                  <a:gd name="T41" fmla="*/ 23 h 61"/>
                  <a:gd name="T42" fmla="*/ 10 w 102"/>
                  <a:gd name="T43" fmla="*/ 29 h 61"/>
                  <a:gd name="T44" fmla="*/ 18 w 102"/>
                  <a:gd name="T45" fmla="*/ 31 h 61"/>
                  <a:gd name="T46" fmla="*/ 23 w 102"/>
                  <a:gd name="T47" fmla="*/ 35 h 61"/>
                  <a:gd name="T48" fmla="*/ 33 w 102"/>
                  <a:gd name="T49" fmla="*/ 38 h 61"/>
                  <a:gd name="T50" fmla="*/ 41 w 102"/>
                  <a:gd name="T51" fmla="*/ 38 h 61"/>
                  <a:gd name="T52" fmla="*/ 44 w 102"/>
                  <a:gd name="T53" fmla="*/ 42 h 61"/>
                  <a:gd name="T54" fmla="*/ 48 w 102"/>
                  <a:gd name="T55" fmla="*/ 48 h 61"/>
                  <a:gd name="T56" fmla="*/ 54 w 102"/>
                  <a:gd name="T57" fmla="*/ 48 h 61"/>
                  <a:gd name="T58" fmla="*/ 60 w 102"/>
                  <a:gd name="T59" fmla="*/ 54 h 61"/>
                  <a:gd name="T60" fmla="*/ 69 w 102"/>
                  <a:gd name="T61" fmla="*/ 54 h 61"/>
                  <a:gd name="T62" fmla="*/ 81 w 102"/>
                  <a:gd name="T63" fmla="*/ 60 h 61"/>
                  <a:gd name="T64" fmla="*/ 87 w 102"/>
                  <a:gd name="T65" fmla="*/ 60 h 61"/>
                  <a:gd name="T66" fmla="*/ 94 w 102"/>
                  <a:gd name="T67" fmla="*/ 61 h 61"/>
                  <a:gd name="T68" fmla="*/ 100 w 102"/>
                  <a:gd name="T69" fmla="*/ 60 h 61"/>
                  <a:gd name="T70" fmla="*/ 102 w 102"/>
                  <a:gd name="T71" fmla="*/ 58 h 61"/>
                  <a:gd name="T72" fmla="*/ 102 w 102"/>
                  <a:gd name="T73" fmla="*/ 54 h 61"/>
                  <a:gd name="T74" fmla="*/ 98 w 102"/>
                  <a:gd name="T75" fmla="*/ 50 h 61"/>
                  <a:gd name="T76" fmla="*/ 102 w 102"/>
                  <a:gd name="T77" fmla="*/ 46 h 61"/>
                  <a:gd name="T78" fmla="*/ 102 w 102"/>
                  <a:gd name="T79" fmla="*/ 38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61"/>
                  <a:gd name="T122" fmla="*/ 102 w 102"/>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61">
                    <a:moveTo>
                      <a:pt x="102" y="38"/>
                    </a:moveTo>
                    <a:lnTo>
                      <a:pt x="92" y="37"/>
                    </a:lnTo>
                    <a:lnTo>
                      <a:pt x="81" y="37"/>
                    </a:lnTo>
                    <a:lnTo>
                      <a:pt x="75" y="33"/>
                    </a:lnTo>
                    <a:lnTo>
                      <a:pt x="69" y="33"/>
                    </a:lnTo>
                    <a:lnTo>
                      <a:pt x="66" y="27"/>
                    </a:lnTo>
                    <a:lnTo>
                      <a:pt x="62" y="21"/>
                    </a:lnTo>
                    <a:lnTo>
                      <a:pt x="54" y="17"/>
                    </a:lnTo>
                    <a:lnTo>
                      <a:pt x="54" y="12"/>
                    </a:lnTo>
                    <a:lnTo>
                      <a:pt x="50" y="10"/>
                    </a:lnTo>
                    <a:lnTo>
                      <a:pt x="43" y="10"/>
                    </a:lnTo>
                    <a:lnTo>
                      <a:pt x="37" y="10"/>
                    </a:lnTo>
                    <a:lnTo>
                      <a:pt x="31" y="2"/>
                    </a:lnTo>
                    <a:lnTo>
                      <a:pt x="27" y="0"/>
                    </a:lnTo>
                    <a:lnTo>
                      <a:pt x="21" y="0"/>
                    </a:lnTo>
                    <a:lnTo>
                      <a:pt x="16" y="0"/>
                    </a:lnTo>
                    <a:lnTo>
                      <a:pt x="12" y="0"/>
                    </a:lnTo>
                    <a:lnTo>
                      <a:pt x="4" y="6"/>
                    </a:lnTo>
                    <a:lnTo>
                      <a:pt x="0" y="14"/>
                    </a:lnTo>
                    <a:lnTo>
                      <a:pt x="2" y="21"/>
                    </a:lnTo>
                    <a:lnTo>
                      <a:pt x="8" y="23"/>
                    </a:lnTo>
                    <a:lnTo>
                      <a:pt x="10" y="29"/>
                    </a:lnTo>
                    <a:lnTo>
                      <a:pt x="18" y="31"/>
                    </a:lnTo>
                    <a:lnTo>
                      <a:pt x="23" y="35"/>
                    </a:lnTo>
                    <a:lnTo>
                      <a:pt x="33" y="38"/>
                    </a:lnTo>
                    <a:lnTo>
                      <a:pt x="41" y="38"/>
                    </a:lnTo>
                    <a:lnTo>
                      <a:pt x="44" y="42"/>
                    </a:lnTo>
                    <a:lnTo>
                      <a:pt x="48" y="48"/>
                    </a:lnTo>
                    <a:lnTo>
                      <a:pt x="54" y="48"/>
                    </a:lnTo>
                    <a:lnTo>
                      <a:pt x="60" y="54"/>
                    </a:lnTo>
                    <a:lnTo>
                      <a:pt x="69" y="54"/>
                    </a:lnTo>
                    <a:lnTo>
                      <a:pt x="81" y="60"/>
                    </a:lnTo>
                    <a:lnTo>
                      <a:pt x="87" y="60"/>
                    </a:lnTo>
                    <a:lnTo>
                      <a:pt x="94" y="61"/>
                    </a:lnTo>
                    <a:lnTo>
                      <a:pt x="100" y="60"/>
                    </a:lnTo>
                    <a:lnTo>
                      <a:pt x="102" y="58"/>
                    </a:lnTo>
                    <a:lnTo>
                      <a:pt x="102" y="54"/>
                    </a:lnTo>
                    <a:lnTo>
                      <a:pt x="98" y="50"/>
                    </a:lnTo>
                    <a:lnTo>
                      <a:pt x="102" y="46"/>
                    </a:lnTo>
                    <a:lnTo>
                      <a:pt x="102" y="38"/>
                    </a:lnTo>
                    <a:close/>
                  </a:path>
                </a:pathLst>
              </a:custGeom>
              <a:solidFill>
                <a:srgbClr val="C0C0C0"/>
              </a:solidFill>
              <a:ln w="4826">
                <a:solidFill>
                  <a:srgbClr val="B9B9B9"/>
                </a:solidFill>
                <a:round/>
                <a:headEnd/>
                <a:tailEnd/>
              </a:ln>
            </p:spPr>
            <p:txBody>
              <a:bodyPr/>
              <a:lstStyle/>
              <a:p>
                <a:endParaRPr lang="nb-NO"/>
              </a:p>
            </p:txBody>
          </p:sp>
          <p:sp>
            <p:nvSpPr>
              <p:cNvPr id="9439" name="Freeform 1152"/>
              <p:cNvSpPr>
                <a:spLocks noEditPoints="1"/>
              </p:cNvSpPr>
              <p:nvPr/>
            </p:nvSpPr>
            <p:spPr bwMode="gray">
              <a:xfrm>
                <a:off x="2869" y="3071"/>
                <a:ext cx="171" cy="190"/>
              </a:xfrm>
              <a:custGeom>
                <a:avLst/>
                <a:gdLst>
                  <a:gd name="T0" fmla="*/ 64 w 171"/>
                  <a:gd name="T1" fmla="*/ 188 h 190"/>
                  <a:gd name="T2" fmla="*/ 69 w 171"/>
                  <a:gd name="T3" fmla="*/ 180 h 190"/>
                  <a:gd name="T4" fmla="*/ 73 w 171"/>
                  <a:gd name="T5" fmla="*/ 182 h 190"/>
                  <a:gd name="T6" fmla="*/ 77 w 171"/>
                  <a:gd name="T7" fmla="*/ 188 h 190"/>
                  <a:gd name="T8" fmla="*/ 85 w 171"/>
                  <a:gd name="T9" fmla="*/ 190 h 190"/>
                  <a:gd name="T10" fmla="*/ 91 w 171"/>
                  <a:gd name="T11" fmla="*/ 188 h 190"/>
                  <a:gd name="T12" fmla="*/ 98 w 171"/>
                  <a:gd name="T13" fmla="*/ 182 h 190"/>
                  <a:gd name="T14" fmla="*/ 102 w 171"/>
                  <a:gd name="T15" fmla="*/ 132 h 190"/>
                  <a:gd name="T16" fmla="*/ 116 w 171"/>
                  <a:gd name="T17" fmla="*/ 77 h 190"/>
                  <a:gd name="T18" fmla="*/ 125 w 171"/>
                  <a:gd name="T19" fmla="*/ 25 h 190"/>
                  <a:gd name="T20" fmla="*/ 156 w 171"/>
                  <a:gd name="T21" fmla="*/ 23 h 190"/>
                  <a:gd name="T22" fmla="*/ 162 w 171"/>
                  <a:gd name="T23" fmla="*/ 19 h 190"/>
                  <a:gd name="T24" fmla="*/ 167 w 171"/>
                  <a:gd name="T25" fmla="*/ 15 h 190"/>
                  <a:gd name="T26" fmla="*/ 169 w 171"/>
                  <a:gd name="T27" fmla="*/ 15 h 190"/>
                  <a:gd name="T28" fmla="*/ 164 w 171"/>
                  <a:gd name="T29" fmla="*/ 10 h 190"/>
                  <a:gd name="T30" fmla="*/ 146 w 171"/>
                  <a:gd name="T31" fmla="*/ 13 h 190"/>
                  <a:gd name="T32" fmla="*/ 116 w 171"/>
                  <a:gd name="T33" fmla="*/ 15 h 190"/>
                  <a:gd name="T34" fmla="*/ 108 w 171"/>
                  <a:gd name="T35" fmla="*/ 13 h 190"/>
                  <a:gd name="T36" fmla="*/ 100 w 171"/>
                  <a:gd name="T37" fmla="*/ 13 h 190"/>
                  <a:gd name="T38" fmla="*/ 91 w 171"/>
                  <a:gd name="T39" fmla="*/ 12 h 190"/>
                  <a:gd name="T40" fmla="*/ 85 w 171"/>
                  <a:gd name="T41" fmla="*/ 8 h 190"/>
                  <a:gd name="T42" fmla="*/ 27 w 171"/>
                  <a:gd name="T43" fmla="*/ 4 h 190"/>
                  <a:gd name="T44" fmla="*/ 21 w 171"/>
                  <a:gd name="T45" fmla="*/ 0 h 190"/>
                  <a:gd name="T46" fmla="*/ 14 w 171"/>
                  <a:gd name="T47" fmla="*/ 4 h 190"/>
                  <a:gd name="T48" fmla="*/ 0 w 171"/>
                  <a:gd name="T49" fmla="*/ 4 h 190"/>
                  <a:gd name="T50" fmla="*/ 2 w 171"/>
                  <a:gd name="T51" fmla="*/ 23 h 190"/>
                  <a:gd name="T52" fmla="*/ 18 w 171"/>
                  <a:gd name="T53" fmla="*/ 37 h 190"/>
                  <a:gd name="T54" fmla="*/ 20 w 171"/>
                  <a:gd name="T55" fmla="*/ 58 h 190"/>
                  <a:gd name="T56" fmla="*/ 29 w 171"/>
                  <a:gd name="T57" fmla="*/ 69 h 190"/>
                  <a:gd name="T58" fmla="*/ 29 w 171"/>
                  <a:gd name="T59" fmla="*/ 79 h 190"/>
                  <a:gd name="T60" fmla="*/ 37 w 171"/>
                  <a:gd name="T61" fmla="*/ 86 h 190"/>
                  <a:gd name="T62" fmla="*/ 35 w 171"/>
                  <a:gd name="T63" fmla="*/ 109 h 190"/>
                  <a:gd name="T64" fmla="*/ 41 w 171"/>
                  <a:gd name="T65" fmla="*/ 125 h 190"/>
                  <a:gd name="T66" fmla="*/ 45 w 171"/>
                  <a:gd name="T67" fmla="*/ 169 h 190"/>
                  <a:gd name="T68" fmla="*/ 52 w 171"/>
                  <a:gd name="T69" fmla="*/ 180 h 190"/>
                  <a:gd name="T70" fmla="*/ 58 w 171"/>
                  <a:gd name="T71" fmla="*/ 180 h 190"/>
                  <a:gd name="T72" fmla="*/ 60 w 171"/>
                  <a:gd name="T73" fmla="*/ 190 h 190"/>
                  <a:gd name="T74" fmla="*/ 39 w 171"/>
                  <a:gd name="T75" fmla="*/ 44 h 190"/>
                  <a:gd name="T76" fmla="*/ 37 w 171"/>
                  <a:gd name="T77" fmla="*/ 48 h 190"/>
                  <a:gd name="T78" fmla="*/ 39 w 171"/>
                  <a:gd name="T79" fmla="*/ 44 h 1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190"/>
                  <a:gd name="T122" fmla="*/ 171 w 171"/>
                  <a:gd name="T123" fmla="*/ 190 h 1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190">
                    <a:moveTo>
                      <a:pt x="60" y="190"/>
                    </a:moveTo>
                    <a:lnTo>
                      <a:pt x="64" y="188"/>
                    </a:lnTo>
                    <a:lnTo>
                      <a:pt x="68" y="182"/>
                    </a:lnTo>
                    <a:lnTo>
                      <a:pt x="69" y="180"/>
                    </a:lnTo>
                    <a:lnTo>
                      <a:pt x="73" y="180"/>
                    </a:lnTo>
                    <a:lnTo>
                      <a:pt x="73" y="182"/>
                    </a:lnTo>
                    <a:lnTo>
                      <a:pt x="73" y="186"/>
                    </a:lnTo>
                    <a:lnTo>
                      <a:pt x="77" y="188"/>
                    </a:lnTo>
                    <a:lnTo>
                      <a:pt x="81" y="190"/>
                    </a:lnTo>
                    <a:lnTo>
                      <a:pt x="85" y="190"/>
                    </a:lnTo>
                    <a:lnTo>
                      <a:pt x="87" y="190"/>
                    </a:lnTo>
                    <a:lnTo>
                      <a:pt x="91" y="188"/>
                    </a:lnTo>
                    <a:lnTo>
                      <a:pt x="92" y="184"/>
                    </a:lnTo>
                    <a:lnTo>
                      <a:pt x="98" y="182"/>
                    </a:lnTo>
                    <a:lnTo>
                      <a:pt x="100" y="182"/>
                    </a:lnTo>
                    <a:lnTo>
                      <a:pt x="102" y="132"/>
                    </a:lnTo>
                    <a:lnTo>
                      <a:pt x="102" y="77"/>
                    </a:lnTo>
                    <a:lnTo>
                      <a:pt x="116" y="77"/>
                    </a:lnTo>
                    <a:lnTo>
                      <a:pt x="116" y="25"/>
                    </a:lnTo>
                    <a:lnTo>
                      <a:pt x="125" y="25"/>
                    </a:lnTo>
                    <a:lnTo>
                      <a:pt x="154" y="21"/>
                    </a:lnTo>
                    <a:lnTo>
                      <a:pt x="156" y="23"/>
                    </a:lnTo>
                    <a:lnTo>
                      <a:pt x="158" y="19"/>
                    </a:lnTo>
                    <a:lnTo>
                      <a:pt x="162" y="19"/>
                    </a:lnTo>
                    <a:lnTo>
                      <a:pt x="165" y="19"/>
                    </a:lnTo>
                    <a:lnTo>
                      <a:pt x="167" y="15"/>
                    </a:lnTo>
                    <a:lnTo>
                      <a:pt x="171" y="15"/>
                    </a:lnTo>
                    <a:lnTo>
                      <a:pt x="169" y="15"/>
                    </a:lnTo>
                    <a:lnTo>
                      <a:pt x="167" y="12"/>
                    </a:lnTo>
                    <a:lnTo>
                      <a:pt x="164" y="10"/>
                    </a:lnTo>
                    <a:lnTo>
                      <a:pt x="162" y="12"/>
                    </a:lnTo>
                    <a:lnTo>
                      <a:pt x="146" y="13"/>
                    </a:lnTo>
                    <a:lnTo>
                      <a:pt x="119" y="17"/>
                    </a:lnTo>
                    <a:lnTo>
                      <a:pt x="116" y="15"/>
                    </a:lnTo>
                    <a:lnTo>
                      <a:pt x="110" y="15"/>
                    </a:lnTo>
                    <a:lnTo>
                      <a:pt x="108" y="13"/>
                    </a:lnTo>
                    <a:lnTo>
                      <a:pt x="104" y="15"/>
                    </a:lnTo>
                    <a:lnTo>
                      <a:pt x="100" y="13"/>
                    </a:lnTo>
                    <a:lnTo>
                      <a:pt x="94" y="12"/>
                    </a:lnTo>
                    <a:lnTo>
                      <a:pt x="91" y="12"/>
                    </a:lnTo>
                    <a:lnTo>
                      <a:pt x="89" y="10"/>
                    </a:lnTo>
                    <a:lnTo>
                      <a:pt x="85" y="8"/>
                    </a:lnTo>
                    <a:lnTo>
                      <a:pt x="83" y="4"/>
                    </a:lnTo>
                    <a:lnTo>
                      <a:pt x="27" y="4"/>
                    </a:lnTo>
                    <a:lnTo>
                      <a:pt x="25" y="2"/>
                    </a:lnTo>
                    <a:lnTo>
                      <a:pt x="21" y="0"/>
                    </a:lnTo>
                    <a:lnTo>
                      <a:pt x="18" y="2"/>
                    </a:lnTo>
                    <a:lnTo>
                      <a:pt x="14" y="4"/>
                    </a:lnTo>
                    <a:lnTo>
                      <a:pt x="6" y="4"/>
                    </a:lnTo>
                    <a:lnTo>
                      <a:pt x="0" y="4"/>
                    </a:lnTo>
                    <a:lnTo>
                      <a:pt x="0" y="17"/>
                    </a:lnTo>
                    <a:lnTo>
                      <a:pt x="2" y="23"/>
                    </a:lnTo>
                    <a:lnTo>
                      <a:pt x="6" y="23"/>
                    </a:lnTo>
                    <a:lnTo>
                      <a:pt x="18" y="37"/>
                    </a:lnTo>
                    <a:lnTo>
                      <a:pt x="18" y="48"/>
                    </a:lnTo>
                    <a:lnTo>
                      <a:pt x="20" y="58"/>
                    </a:lnTo>
                    <a:lnTo>
                      <a:pt x="23" y="63"/>
                    </a:lnTo>
                    <a:lnTo>
                      <a:pt x="29" y="69"/>
                    </a:lnTo>
                    <a:lnTo>
                      <a:pt x="29" y="75"/>
                    </a:lnTo>
                    <a:lnTo>
                      <a:pt x="29" y="79"/>
                    </a:lnTo>
                    <a:lnTo>
                      <a:pt x="33" y="83"/>
                    </a:lnTo>
                    <a:lnTo>
                      <a:pt x="37" y="86"/>
                    </a:lnTo>
                    <a:lnTo>
                      <a:pt x="35" y="98"/>
                    </a:lnTo>
                    <a:lnTo>
                      <a:pt x="35" y="109"/>
                    </a:lnTo>
                    <a:lnTo>
                      <a:pt x="37" y="117"/>
                    </a:lnTo>
                    <a:lnTo>
                      <a:pt x="41" y="125"/>
                    </a:lnTo>
                    <a:lnTo>
                      <a:pt x="41" y="148"/>
                    </a:lnTo>
                    <a:lnTo>
                      <a:pt x="45" y="169"/>
                    </a:lnTo>
                    <a:lnTo>
                      <a:pt x="48" y="175"/>
                    </a:lnTo>
                    <a:lnTo>
                      <a:pt x="52" y="180"/>
                    </a:lnTo>
                    <a:lnTo>
                      <a:pt x="54" y="180"/>
                    </a:lnTo>
                    <a:lnTo>
                      <a:pt x="58" y="180"/>
                    </a:lnTo>
                    <a:lnTo>
                      <a:pt x="58" y="186"/>
                    </a:lnTo>
                    <a:lnTo>
                      <a:pt x="60" y="190"/>
                    </a:lnTo>
                    <a:close/>
                    <a:moveTo>
                      <a:pt x="39" y="44"/>
                    </a:moveTo>
                    <a:lnTo>
                      <a:pt x="39" y="46"/>
                    </a:lnTo>
                    <a:lnTo>
                      <a:pt x="37" y="48"/>
                    </a:lnTo>
                    <a:lnTo>
                      <a:pt x="37" y="46"/>
                    </a:lnTo>
                    <a:lnTo>
                      <a:pt x="39" y="44"/>
                    </a:lnTo>
                    <a:close/>
                  </a:path>
                </a:pathLst>
              </a:custGeom>
              <a:solidFill>
                <a:srgbClr val="C0C0C0"/>
              </a:solidFill>
              <a:ln w="4826">
                <a:solidFill>
                  <a:srgbClr val="B9B9B9"/>
                </a:solidFill>
                <a:round/>
                <a:headEnd/>
                <a:tailEnd/>
              </a:ln>
            </p:spPr>
            <p:txBody>
              <a:bodyPr/>
              <a:lstStyle/>
              <a:p>
                <a:endParaRPr lang="nb-NO"/>
              </a:p>
            </p:txBody>
          </p:sp>
          <p:sp>
            <p:nvSpPr>
              <p:cNvPr id="9440" name="Freeform 1153"/>
              <p:cNvSpPr>
                <a:spLocks/>
              </p:cNvSpPr>
              <p:nvPr/>
            </p:nvSpPr>
            <p:spPr bwMode="gray">
              <a:xfrm>
                <a:off x="3311" y="2152"/>
                <a:ext cx="13" cy="15"/>
              </a:xfrm>
              <a:custGeom>
                <a:avLst/>
                <a:gdLst>
                  <a:gd name="T0" fmla="*/ 9 w 13"/>
                  <a:gd name="T1" fmla="*/ 15 h 15"/>
                  <a:gd name="T2" fmla="*/ 4 w 13"/>
                  <a:gd name="T3" fmla="*/ 9 h 15"/>
                  <a:gd name="T4" fmla="*/ 0 w 13"/>
                  <a:gd name="T5" fmla="*/ 2 h 15"/>
                  <a:gd name="T6" fmla="*/ 6 w 13"/>
                  <a:gd name="T7" fmla="*/ 0 h 15"/>
                  <a:gd name="T8" fmla="*/ 7 w 13"/>
                  <a:gd name="T9" fmla="*/ 4 h 15"/>
                  <a:gd name="T10" fmla="*/ 6 w 13"/>
                  <a:gd name="T11" fmla="*/ 4 h 15"/>
                  <a:gd name="T12" fmla="*/ 7 w 13"/>
                  <a:gd name="T13" fmla="*/ 9 h 15"/>
                  <a:gd name="T14" fmla="*/ 11 w 13"/>
                  <a:gd name="T15" fmla="*/ 9 h 15"/>
                  <a:gd name="T16" fmla="*/ 13 w 13"/>
                  <a:gd name="T17" fmla="*/ 13 h 15"/>
                  <a:gd name="T18" fmla="*/ 11 w 13"/>
                  <a:gd name="T19" fmla="*/ 15 h 15"/>
                  <a:gd name="T20" fmla="*/ 9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9" y="15"/>
                    </a:moveTo>
                    <a:lnTo>
                      <a:pt x="4" y="9"/>
                    </a:lnTo>
                    <a:lnTo>
                      <a:pt x="0" y="2"/>
                    </a:lnTo>
                    <a:lnTo>
                      <a:pt x="6" y="0"/>
                    </a:lnTo>
                    <a:lnTo>
                      <a:pt x="7" y="4"/>
                    </a:lnTo>
                    <a:lnTo>
                      <a:pt x="6" y="4"/>
                    </a:lnTo>
                    <a:lnTo>
                      <a:pt x="7" y="9"/>
                    </a:lnTo>
                    <a:lnTo>
                      <a:pt x="11" y="9"/>
                    </a:lnTo>
                    <a:lnTo>
                      <a:pt x="13" y="13"/>
                    </a:lnTo>
                    <a:lnTo>
                      <a:pt x="11" y="15"/>
                    </a:lnTo>
                    <a:lnTo>
                      <a:pt x="9" y="15"/>
                    </a:lnTo>
                    <a:close/>
                  </a:path>
                </a:pathLst>
              </a:custGeom>
              <a:solidFill>
                <a:srgbClr val="C0C0C0"/>
              </a:solidFill>
              <a:ln w="4826">
                <a:solidFill>
                  <a:srgbClr val="B9B9B9"/>
                </a:solidFill>
                <a:round/>
                <a:headEnd/>
                <a:tailEnd/>
              </a:ln>
            </p:spPr>
            <p:txBody>
              <a:bodyPr/>
              <a:lstStyle/>
              <a:p>
                <a:endParaRPr lang="nb-NO"/>
              </a:p>
            </p:txBody>
          </p:sp>
          <p:sp>
            <p:nvSpPr>
              <p:cNvPr id="9441" name="Freeform 1154"/>
              <p:cNvSpPr>
                <a:spLocks/>
              </p:cNvSpPr>
              <p:nvPr/>
            </p:nvSpPr>
            <p:spPr bwMode="gray">
              <a:xfrm>
                <a:off x="3102" y="2981"/>
                <a:ext cx="128" cy="244"/>
              </a:xfrm>
              <a:custGeom>
                <a:avLst/>
                <a:gdLst>
                  <a:gd name="T0" fmla="*/ 57 w 128"/>
                  <a:gd name="T1" fmla="*/ 48 h 244"/>
                  <a:gd name="T2" fmla="*/ 69 w 128"/>
                  <a:gd name="T3" fmla="*/ 57 h 244"/>
                  <a:gd name="T4" fmla="*/ 69 w 128"/>
                  <a:gd name="T5" fmla="*/ 71 h 244"/>
                  <a:gd name="T6" fmla="*/ 63 w 128"/>
                  <a:gd name="T7" fmla="*/ 75 h 244"/>
                  <a:gd name="T8" fmla="*/ 63 w 128"/>
                  <a:gd name="T9" fmla="*/ 84 h 244"/>
                  <a:gd name="T10" fmla="*/ 57 w 128"/>
                  <a:gd name="T11" fmla="*/ 88 h 244"/>
                  <a:gd name="T12" fmla="*/ 53 w 128"/>
                  <a:gd name="T13" fmla="*/ 84 h 244"/>
                  <a:gd name="T14" fmla="*/ 44 w 128"/>
                  <a:gd name="T15" fmla="*/ 73 h 244"/>
                  <a:gd name="T16" fmla="*/ 48 w 128"/>
                  <a:gd name="T17" fmla="*/ 61 h 244"/>
                  <a:gd name="T18" fmla="*/ 42 w 128"/>
                  <a:gd name="T19" fmla="*/ 56 h 244"/>
                  <a:gd name="T20" fmla="*/ 34 w 128"/>
                  <a:gd name="T21" fmla="*/ 54 h 244"/>
                  <a:gd name="T22" fmla="*/ 0 w 128"/>
                  <a:gd name="T23" fmla="*/ 57 h 244"/>
                  <a:gd name="T24" fmla="*/ 3 w 128"/>
                  <a:gd name="T25" fmla="*/ 75 h 244"/>
                  <a:gd name="T26" fmla="*/ 11 w 128"/>
                  <a:gd name="T27" fmla="*/ 77 h 244"/>
                  <a:gd name="T28" fmla="*/ 23 w 128"/>
                  <a:gd name="T29" fmla="*/ 82 h 244"/>
                  <a:gd name="T30" fmla="*/ 32 w 128"/>
                  <a:gd name="T31" fmla="*/ 90 h 244"/>
                  <a:gd name="T32" fmla="*/ 28 w 128"/>
                  <a:gd name="T33" fmla="*/ 100 h 244"/>
                  <a:gd name="T34" fmla="*/ 32 w 128"/>
                  <a:gd name="T35" fmla="*/ 113 h 244"/>
                  <a:gd name="T36" fmla="*/ 30 w 128"/>
                  <a:gd name="T37" fmla="*/ 121 h 244"/>
                  <a:gd name="T38" fmla="*/ 30 w 128"/>
                  <a:gd name="T39" fmla="*/ 128 h 244"/>
                  <a:gd name="T40" fmla="*/ 28 w 128"/>
                  <a:gd name="T41" fmla="*/ 140 h 244"/>
                  <a:gd name="T42" fmla="*/ 28 w 128"/>
                  <a:gd name="T43" fmla="*/ 153 h 244"/>
                  <a:gd name="T44" fmla="*/ 32 w 128"/>
                  <a:gd name="T45" fmla="*/ 155 h 244"/>
                  <a:gd name="T46" fmla="*/ 17 w 128"/>
                  <a:gd name="T47" fmla="*/ 176 h 244"/>
                  <a:gd name="T48" fmla="*/ 15 w 128"/>
                  <a:gd name="T49" fmla="*/ 196 h 244"/>
                  <a:gd name="T50" fmla="*/ 17 w 128"/>
                  <a:gd name="T51" fmla="*/ 217 h 244"/>
                  <a:gd name="T52" fmla="*/ 19 w 128"/>
                  <a:gd name="T53" fmla="*/ 226 h 244"/>
                  <a:gd name="T54" fmla="*/ 25 w 128"/>
                  <a:gd name="T55" fmla="*/ 234 h 244"/>
                  <a:gd name="T56" fmla="*/ 30 w 128"/>
                  <a:gd name="T57" fmla="*/ 244 h 244"/>
                  <a:gd name="T58" fmla="*/ 26 w 128"/>
                  <a:gd name="T59" fmla="*/ 238 h 244"/>
                  <a:gd name="T60" fmla="*/ 46 w 128"/>
                  <a:gd name="T61" fmla="*/ 221 h 244"/>
                  <a:gd name="T62" fmla="*/ 61 w 128"/>
                  <a:gd name="T63" fmla="*/ 213 h 244"/>
                  <a:gd name="T64" fmla="*/ 61 w 128"/>
                  <a:gd name="T65" fmla="*/ 186 h 244"/>
                  <a:gd name="T66" fmla="*/ 53 w 128"/>
                  <a:gd name="T67" fmla="*/ 153 h 244"/>
                  <a:gd name="T68" fmla="*/ 53 w 128"/>
                  <a:gd name="T69" fmla="*/ 136 h 244"/>
                  <a:gd name="T70" fmla="*/ 61 w 128"/>
                  <a:gd name="T71" fmla="*/ 130 h 244"/>
                  <a:gd name="T72" fmla="*/ 69 w 128"/>
                  <a:gd name="T73" fmla="*/ 117 h 244"/>
                  <a:gd name="T74" fmla="*/ 84 w 128"/>
                  <a:gd name="T75" fmla="*/ 107 h 244"/>
                  <a:gd name="T76" fmla="*/ 97 w 128"/>
                  <a:gd name="T77" fmla="*/ 100 h 244"/>
                  <a:gd name="T78" fmla="*/ 117 w 128"/>
                  <a:gd name="T79" fmla="*/ 84 h 244"/>
                  <a:gd name="T80" fmla="*/ 124 w 128"/>
                  <a:gd name="T81" fmla="*/ 61 h 244"/>
                  <a:gd name="T82" fmla="*/ 128 w 128"/>
                  <a:gd name="T83" fmla="*/ 32 h 244"/>
                  <a:gd name="T84" fmla="*/ 124 w 128"/>
                  <a:gd name="T85" fmla="*/ 4 h 244"/>
                  <a:gd name="T86" fmla="*/ 117 w 128"/>
                  <a:gd name="T87" fmla="*/ 2 h 244"/>
                  <a:gd name="T88" fmla="*/ 103 w 128"/>
                  <a:gd name="T89" fmla="*/ 6 h 244"/>
                  <a:gd name="T90" fmla="*/ 96 w 128"/>
                  <a:gd name="T91" fmla="*/ 8 h 244"/>
                  <a:gd name="T92" fmla="*/ 86 w 128"/>
                  <a:gd name="T93" fmla="*/ 13 h 244"/>
                  <a:gd name="T94" fmla="*/ 73 w 128"/>
                  <a:gd name="T95" fmla="*/ 15 h 244"/>
                  <a:gd name="T96" fmla="*/ 65 w 128"/>
                  <a:gd name="T97" fmla="*/ 9 h 244"/>
                  <a:gd name="T98" fmla="*/ 51 w 128"/>
                  <a:gd name="T99" fmla="*/ 13 h 244"/>
                  <a:gd name="T100" fmla="*/ 55 w 128"/>
                  <a:gd name="T101" fmla="*/ 25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244"/>
                  <a:gd name="T155" fmla="*/ 128 w 128"/>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244">
                    <a:moveTo>
                      <a:pt x="57" y="46"/>
                    </a:moveTo>
                    <a:lnTo>
                      <a:pt x="57" y="46"/>
                    </a:lnTo>
                    <a:lnTo>
                      <a:pt x="57" y="48"/>
                    </a:lnTo>
                    <a:lnTo>
                      <a:pt x="61" y="52"/>
                    </a:lnTo>
                    <a:lnTo>
                      <a:pt x="65" y="54"/>
                    </a:lnTo>
                    <a:lnTo>
                      <a:pt x="69" y="57"/>
                    </a:lnTo>
                    <a:lnTo>
                      <a:pt x="69" y="63"/>
                    </a:lnTo>
                    <a:lnTo>
                      <a:pt x="69" y="67"/>
                    </a:lnTo>
                    <a:lnTo>
                      <a:pt x="69" y="71"/>
                    </a:lnTo>
                    <a:lnTo>
                      <a:pt x="69" y="73"/>
                    </a:lnTo>
                    <a:lnTo>
                      <a:pt x="67" y="75"/>
                    </a:lnTo>
                    <a:lnTo>
                      <a:pt x="63" y="75"/>
                    </a:lnTo>
                    <a:lnTo>
                      <a:pt x="61" y="73"/>
                    </a:lnTo>
                    <a:lnTo>
                      <a:pt x="61" y="79"/>
                    </a:lnTo>
                    <a:lnTo>
                      <a:pt x="63" y="84"/>
                    </a:lnTo>
                    <a:lnTo>
                      <a:pt x="63" y="88"/>
                    </a:lnTo>
                    <a:lnTo>
                      <a:pt x="59" y="92"/>
                    </a:lnTo>
                    <a:lnTo>
                      <a:pt x="57" y="88"/>
                    </a:lnTo>
                    <a:lnTo>
                      <a:pt x="57" y="86"/>
                    </a:lnTo>
                    <a:lnTo>
                      <a:pt x="53" y="84"/>
                    </a:lnTo>
                    <a:lnTo>
                      <a:pt x="49" y="80"/>
                    </a:lnTo>
                    <a:lnTo>
                      <a:pt x="46" y="77"/>
                    </a:lnTo>
                    <a:lnTo>
                      <a:pt x="44" y="73"/>
                    </a:lnTo>
                    <a:lnTo>
                      <a:pt x="46" y="71"/>
                    </a:lnTo>
                    <a:lnTo>
                      <a:pt x="48" y="65"/>
                    </a:lnTo>
                    <a:lnTo>
                      <a:pt x="48" y="61"/>
                    </a:lnTo>
                    <a:lnTo>
                      <a:pt x="46" y="57"/>
                    </a:lnTo>
                    <a:lnTo>
                      <a:pt x="46" y="56"/>
                    </a:lnTo>
                    <a:lnTo>
                      <a:pt x="42" y="56"/>
                    </a:lnTo>
                    <a:lnTo>
                      <a:pt x="36" y="57"/>
                    </a:lnTo>
                    <a:lnTo>
                      <a:pt x="34" y="57"/>
                    </a:lnTo>
                    <a:lnTo>
                      <a:pt x="34" y="54"/>
                    </a:lnTo>
                    <a:lnTo>
                      <a:pt x="32" y="50"/>
                    </a:lnTo>
                    <a:lnTo>
                      <a:pt x="28" y="48"/>
                    </a:lnTo>
                    <a:lnTo>
                      <a:pt x="0" y="57"/>
                    </a:lnTo>
                    <a:lnTo>
                      <a:pt x="3" y="61"/>
                    </a:lnTo>
                    <a:lnTo>
                      <a:pt x="3" y="65"/>
                    </a:lnTo>
                    <a:lnTo>
                      <a:pt x="3" y="75"/>
                    </a:lnTo>
                    <a:lnTo>
                      <a:pt x="5" y="75"/>
                    </a:lnTo>
                    <a:lnTo>
                      <a:pt x="9" y="75"/>
                    </a:lnTo>
                    <a:lnTo>
                      <a:pt x="11" y="77"/>
                    </a:lnTo>
                    <a:lnTo>
                      <a:pt x="15" y="79"/>
                    </a:lnTo>
                    <a:lnTo>
                      <a:pt x="19" y="80"/>
                    </a:lnTo>
                    <a:lnTo>
                      <a:pt x="23" y="82"/>
                    </a:lnTo>
                    <a:lnTo>
                      <a:pt x="26" y="84"/>
                    </a:lnTo>
                    <a:lnTo>
                      <a:pt x="30" y="86"/>
                    </a:lnTo>
                    <a:lnTo>
                      <a:pt x="32" y="90"/>
                    </a:lnTo>
                    <a:lnTo>
                      <a:pt x="32" y="94"/>
                    </a:lnTo>
                    <a:lnTo>
                      <a:pt x="30" y="94"/>
                    </a:lnTo>
                    <a:lnTo>
                      <a:pt x="28" y="100"/>
                    </a:lnTo>
                    <a:lnTo>
                      <a:pt x="28" y="103"/>
                    </a:lnTo>
                    <a:lnTo>
                      <a:pt x="30" y="109"/>
                    </a:lnTo>
                    <a:lnTo>
                      <a:pt x="32" y="113"/>
                    </a:lnTo>
                    <a:lnTo>
                      <a:pt x="34" y="115"/>
                    </a:lnTo>
                    <a:lnTo>
                      <a:pt x="34" y="117"/>
                    </a:lnTo>
                    <a:lnTo>
                      <a:pt x="30" y="121"/>
                    </a:lnTo>
                    <a:lnTo>
                      <a:pt x="28" y="123"/>
                    </a:lnTo>
                    <a:lnTo>
                      <a:pt x="28" y="127"/>
                    </a:lnTo>
                    <a:lnTo>
                      <a:pt x="30" y="128"/>
                    </a:lnTo>
                    <a:lnTo>
                      <a:pt x="30" y="130"/>
                    </a:lnTo>
                    <a:lnTo>
                      <a:pt x="30" y="134"/>
                    </a:lnTo>
                    <a:lnTo>
                      <a:pt x="28" y="140"/>
                    </a:lnTo>
                    <a:lnTo>
                      <a:pt x="30" y="144"/>
                    </a:lnTo>
                    <a:lnTo>
                      <a:pt x="30" y="150"/>
                    </a:lnTo>
                    <a:lnTo>
                      <a:pt x="28" y="153"/>
                    </a:lnTo>
                    <a:lnTo>
                      <a:pt x="32" y="155"/>
                    </a:lnTo>
                    <a:lnTo>
                      <a:pt x="28" y="161"/>
                    </a:lnTo>
                    <a:lnTo>
                      <a:pt x="26" y="165"/>
                    </a:lnTo>
                    <a:lnTo>
                      <a:pt x="17" y="176"/>
                    </a:lnTo>
                    <a:lnTo>
                      <a:pt x="17" y="182"/>
                    </a:lnTo>
                    <a:lnTo>
                      <a:pt x="17" y="190"/>
                    </a:lnTo>
                    <a:lnTo>
                      <a:pt x="15" y="196"/>
                    </a:lnTo>
                    <a:lnTo>
                      <a:pt x="17" y="203"/>
                    </a:lnTo>
                    <a:lnTo>
                      <a:pt x="17" y="211"/>
                    </a:lnTo>
                    <a:lnTo>
                      <a:pt x="17" y="217"/>
                    </a:lnTo>
                    <a:lnTo>
                      <a:pt x="15" y="221"/>
                    </a:lnTo>
                    <a:lnTo>
                      <a:pt x="17" y="224"/>
                    </a:lnTo>
                    <a:lnTo>
                      <a:pt x="19" y="226"/>
                    </a:lnTo>
                    <a:lnTo>
                      <a:pt x="19" y="228"/>
                    </a:lnTo>
                    <a:lnTo>
                      <a:pt x="21" y="230"/>
                    </a:lnTo>
                    <a:lnTo>
                      <a:pt x="25" y="234"/>
                    </a:lnTo>
                    <a:lnTo>
                      <a:pt x="23" y="240"/>
                    </a:lnTo>
                    <a:lnTo>
                      <a:pt x="23" y="244"/>
                    </a:lnTo>
                    <a:lnTo>
                      <a:pt x="30" y="244"/>
                    </a:lnTo>
                    <a:lnTo>
                      <a:pt x="30" y="240"/>
                    </a:lnTo>
                    <a:lnTo>
                      <a:pt x="26" y="238"/>
                    </a:lnTo>
                    <a:lnTo>
                      <a:pt x="25" y="234"/>
                    </a:lnTo>
                    <a:lnTo>
                      <a:pt x="34" y="226"/>
                    </a:lnTo>
                    <a:lnTo>
                      <a:pt x="46" y="221"/>
                    </a:lnTo>
                    <a:lnTo>
                      <a:pt x="53" y="219"/>
                    </a:lnTo>
                    <a:lnTo>
                      <a:pt x="59" y="217"/>
                    </a:lnTo>
                    <a:lnTo>
                      <a:pt x="61" y="213"/>
                    </a:lnTo>
                    <a:lnTo>
                      <a:pt x="63" y="205"/>
                    </a:lnTo>
                    <a:lnTo>
                      <a:pt x="63" y="196"/>
                    </a:lnTo>
                    <a:lnTo>
                      <a:pt x="61" y="186"/>
                    </a:lnTo>
                    <a:lnTo>
                      <a:pt x="59" y="167"/>
                    </a:lnTo>
                    <a:lnTo>
                      <a:pt x="57" y="153"/>
                    </a:lnTo>
                    <a:lnTo>
                      <a:pt x="53" y="153"/>
                    </a:lnTo>
                    <a:lnTo>
                      <a:pt x="51" y="146"/>
                    </a:lnTo>
                    <a:lnTo>
                      <a:pt x="53" y="140"/>
                    </a:lnTo>
                    <a:lnTo>
                      <a:pt x="53" y="136"/>
                    </a:lnTo>
                    <a:lnTo>
                      <a:pt x="55" y="136"/>
                    </a:lnTo>
                    <a:lnTo>
                      <a:pt x="59" y="134"/>
                    </a:lnTo>
                    <a:lnTo>
                      <a:pt x="61" y="130"/>
                    </a:lnTo>
                    <a:lnTo>
                      <a:pt x="63" y="125"/>
                    </a:lnTo>
                    <a:lnTo>
                      <a:pt x="67" y="125"/>
                    </a:lnTo>
                    <a:lnTo>
                      <a:pt x="69" y="117"/>
                    </a:lnTo>
                    <a:lnTo>
                      <a:pt x="71" y="109"/>
                    </a:lnTo>
                    <a:lnTo>
                      <a:pt x="76" y="107"/>
                    </a:lnTo>
                    <a:lnTo>
                      <a:pt x="84" y="107"/>
                    </a:lnTo>
                    <a:lnTo>
                      <a:pt x="88" y="103"/>
                    </a:lnTo>
                    <a:lnTo>
                      <a:pt x="92" y="100"/>
                    </a:lnTo>
                    <a:lnTo>
                      <a:pt x="97" y="100"/>
                    </a:lnTo>
                    <a:lnTo>
                      <a:pt x="103" y="98"/>
                    </a:lnTo>
                    <a:lnTo>
                      <a:pt x="109" y="94"/>
                    </a:lnTo>
                    <a:lnTo>
                      <a:pt x="117" y="84"/>
                    </a:lnTo>
                    <a:lnTo>
                      <a:pt x="122" y="75"/>
                    </a:lnTo>
                    <a:lnTo>
                      <a:pt x="126" y="67"/>
                    </a:lnTo>
                    <a:lnTo>
                      <a:pt x="124" y="61"/>
                    </a:lnTo>
                    <a:lnTo>
                      <a:pt x="124" y="54"/>
                    </a:lnTo>
                    <a:lnTo>
                      <a:pt x="126" y="42"/>
                    </a:lnTo>
                    <a:lnTo>
                      <a:pt x="128" y="32"/>
                    </a:lnTo>
                    <a:lnTo>
                      <a:pt x="126" y="21"/>
                    </a:lnTo>
                    <a:lnTo>
                      <a:pt x="124" y="8"/>
                    </a:lnTo>
                    <a:lnTo>
                      <a:pt x="124" y="4"/>
                    </a:lnTo>
                    <a:lnTo>
                      <a:pt x="124" y="0"/>
                    </a:lnTo>
                    <a:lnTo>
                      <a:pt x="122" y="0"/>
                    </a:lnTo>
                    <a:lnTo>
                      <a:pt x="117" y="2"/>
                    </a:lnTo>
                    <a:lnTo>
                      <a:pt x="113" y="4"/>
                    </a:lnTo>
                    <a:lnTo>
                      <a:pt x="107" y="4"/>
                    </a:lnTo>
                    <a:lnTo>
                      <a:pt x="103" y="6"/>
                    </a:lnTo>
                    <a:lnTo>
                      <a:pt x="101" y="8"/>
                    </a:lnTo>
                    <a:lnTo>
                      <a:pt x="97" y="9"/>
                    </a:lnTo>
                    <a:lnTo>
                      <a:pt x="96" y="8"/>
                    </a:lnTo>
                    <a:lnTo>
                      <a:pt x="94" y="9"/>
                    </a:lnTo>
                    <a:lnTo>
                      <a:pt x="92" y="11"/>
                    </a:lnTo>
                    <a:lnTo>
                      <a:pt x="86" y="13"/>
                    </a:lnTo>
                    <a:lnTo>
                      <a:pt x="82" y="13"/>
                    </a:lnTo>
                    <a:lnTo>
                      <a:pt x="78" y="13"/>
                    </a:lnTo>
                    <a:lnTo>
                      <a:pt x="73" y="15"/>
                    </a:lnTo>
                    <a:lnTo>
                      <a:pt x="69" y="13"/>
                    </a:lnTo>
                    <a:lnTo>
                      <a:pt x="67" y="9"/>
                    </a:lnTo>
                    <a:lnTo>
                      <a:pt x="65" y="9"/>
                    </a:lnTo>
                    <a:lnTo>
                      <a:pt x="61" y="11"/>
                    </a:lnTo>
                    <a:lnTo>
                      <a:pt x="57" y="13"/>
                    </a:lnTo>
                    <a:lnTo>
                      <a:pt x="51" y="13"/>
                    </a:lnTo>
                    <a:lnTo>
                      <a:pt x="51" y="17"/>
                    </a:lnTo>
                    <a:lnTo>
                      <a:pt x="51" y="21"/>
                    </a:lnTo>
                    <a:lnTo>
                      <a:pt x="55" y="25"/>
                    </a:lnTo>
                    <a:lnTo>
                      <a:pt x="55" y="34"/>
                    </a:lnTo>
                    <a:lnTo>
                      <a:pt x="57" y="46"/>
                    </a:lnTo>
                    <a:close/>
                  </a:path>
                </a:pathLst>
              </a:custGeom>
              <a:solidFill>
                <a:srgbClr val="C0C0C0"/>
              </a:solidFill>
              <a:ln w="4826">
                <a:solidFill>
                  <a:srgbClr val="B9B9B9"/>
                </a:solidFill>
                <a:round/>
                <a:headEnd/>
                <a:tailEnd/>
              </a:ln>
            </p:spPr>
            <p:txBody>
              <a:bodyPr/>
              <a:lstStyle/>
              <a:p>
                <a:endParaRPr lang="nb-NO"/>
              </a:p>
            </p:txBody>
          </p:sp>
          <p:sp>
            <p:nvSpPr>
              <p:cNvPr id="9442" name="Freeform 1155"/>
              <p:cNvSpPr>
                <a:spLocks/>
              </p:cNvSpPr>
              <p:nvPr/>
            </p:nvSpPr>
            <p:spPr bwMode="gray">
              <a:xfrm>
                <a:off x="2574" y="2236"/>
                <a:ext cx="136" cy="137"/>
              </a:xfrm>
              <a:custGeom>
                <a:avLst/>
                <a:gdLst>
                  <a:gd name="T0" fmla="*/ 52 w 136"/>
                  <a:gd name="T1" fmla="*/ 137 h 137"/>
                  <a:gd name="T2" fmla="*/ 52 w 136"/>
                  <a:gd name="T3" fmla="*/ 121 h 137"/>
                  <a:gd name="T4" fmla="*/ 57 w 136"/>
                  <a:gd name="T5" fmla="*/ 115 h 137"/>
                  <a:gd name="T6" fmla="*/ 65 w 136"/>
                  <a:gd name="T7" fmla="*/ 110 h 137"/>
                  <a:gd name="T8" fmla="*/ 79 w 136"/>
                  <a:gd name="T9" fmla="*/ 106 h 137"/>
                  <a:gd name="T10" fmla="*/ 88 w 136"/>
                  <a:gd name="T11" fmla="*/ 98 h 137"/>
                  <a:gd name="T12" fmla="*/ 96 w 136"/>
                  <a:gd name="T13" fmla="*/ 96 h 137"/>
                  <a:gd name="T14" fmla="*/ 107 w 136"/>
                  <a:gd name="T15" fmla="*/ 85 h 137"/>
                  <a:gd name="T16" fmla="*/ 113 w 136"/>
                  <a:gd name="T17" fmla="*/ 79 h 137"/>
                  <a:gd name="T18" fmla="*/ 121 w 136"/>
                  <a:gd name="T19" fmla="*/ 73 h 137"/>
                  <a:gd name="T20" fmla="*/ 123 w 136"/>
                  <a:gd name="T21" fmla="*/ 66 h 137"/>
                  <a:gd name="T22" fmla="*/ 130 w 136"/>
                  <a:gd name="T23" fmla="*/ 56 h 137"/>
                  <a:gd name="T24" fmla="*/ 136 w 136"/>
                  <a:gd name="T25" fmla="*/ 50 h 137"/>
                  <a:gd name="T26" fmla="*/ 130 w 136"/>
                  <a:gd name="T27" fmla="*/ 43 h 137"/>
                  <a:gd name="T28" fmla="*/ 128 w 136"/>
                  <a:gd name="T29" fmla="*/ 33 h 137"/>
                  <a:gd name="T30" fmla="*/ 128 w 136"/>
                  <a:gd name="T31" fmla="*/ 23 h 137"/>
                  <a:gd name="T32" fmla="*/ 128 w 136"/>
                  <a:gd name="T33" fmla="*/ 14 h 137"/>
                  <a:gd name="T34" fmla="*/ 121 w 136"/>
                  <a:gd name="T35" fmla="*/ 10 h 137"/>
                  <a:gd name="T36" fmla="*/ 115 w 136"/>
                  <a:gd name="T37" fmla="*/ 8 h 137"/>
                  <a:gd name="T38" fmla="*/ 103 w 136"/>
                  <a:gd name="T39" fmla="*/ 12 h 137"/>
                  <a:gd name="T40" fmla="*/ 90 w 136"/>
                  <a:gd name="T41" fmla="*/ 6 h 137"/>
                  <a:gd name="T42" fmla="*/ 80 w 136"/>
                  <a:gd name="T43" fmla="*/ 2 h 137"/>
                  <a:gd name="T44" fmla="*/ 73 w 136"/>
                  <a:gd name="T45" fmla="*/ 18 h 137"/>
                  <a:gd name="T46" fmla="*/ 59 w 136"/>
                  <a:gd name="T47" fmla="*/ 39 h 137"/>
                  <a:gd name="T48" fmla="*/ 50 w 136"/>
                  <a:gd name="T49" fmla="*/ 43 h 137"/>
                  <a:gd name="T50" fmla="*/ 40 w 136"/>
                  <a:gd name="T51" fmla="*/ 50 h 137"/>
                  <a:gd name="T52" fmla="*/ 34 w 136"/>
                  <a:gd name="T53" fmla="*/ 60 h 137"/>
                  <a:gd name="T54" fmla="*/ 32 w 136"/>
                  <a:gd name="T55" fmla="*/ 69 h 137"/>
                  <a:gd name="T56" fmla="*/ 31 w 136"/>
                  <a:gd name="T57" fmla="*/ 83 h 137"/>
                  <a:gd name="T58" fmla="*/ 32 w 136"/>
                  <a:gd name="T59" fmla="*/ 98 h 137"/>
                  <a:gd name="T60" fmla="*/ 27 w 136"/>
                  <a:gd name="T61" fmla="*/ 114 h 137"/>
                  <a:gd name="T62" fmla="*/ 11 w 136"/>
                  <a:gd name="T63" fmla="*/ 127 h 137"/>
                  <a:gd name="T64" fmla="*/ 0 w 136"/>
                  <a:gd name="T65" fmla="*/ 137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7"/>
                  <a:gd name="T101" fmla="*/ 136 w 136"/>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7">
                    <a:moveTo>
                      <a:pt x="0" y="137"/>
                    </a:moveTo>
                    <a:lnTo>
                      <a:pt x="52" y="137"/>
                    </a:lnTo>
                    <a:lnTo>
                      <a:pt x="52" y="123"/>
                    </a:lnTo>
                    <a:lnTo>
                      <a:pt x="52" y="121"/>
                    </a:lnTo>
                    <a:lnTo>
                      <a:pt x="55" y="119"/>
                    </a:lnTo>
                    <a:lnTo>
                      <a:pt x="57" y="115"/>
                    </a:lnTo>
                    <a:lnTo>
                      <a:pt x="61" y="112"/>
                    </a:lnTo>
                    <a:lnTo>
                      <a:pt x="65" y="110"/>
                    </a:lnTo>
                    <a:lnTo>
                      <a:pt x="71" y="108"/>
                    </a:lnTo>
                    <a:lnTo>
                      <a:pt x="79" y="106"/>
                    </a:lnTo>
                    <a:lnTo>
                      <a:pt x="84" y="102"/>
                    </a:lnTo>
                    <a:lnTo>
                      <a:pt x="88" y="98"/>
                    </a:lnTo>
                    <a:lnTo>
                      <a:pt x="92" y="98"/>
                    </a:lnTo>
                    <a:lnTo>
                      <a:pt x="96" y="96"/>
                    </a:lnTo>
                    <a:lnTo>
                      <a:pt x="100" y="94"/>
                    </a:lnTo>
                    <a:lnTo>
                      <a:pt x="107" y="85"/>
                    </a:lnTo>
                    <a:lnTo>
                      <a:pt x="109" y="79"/>
                    </a:lnTo>
                    <a:lnTo>
                      <a:pt x="113" y="79"/>
                    </a:lnTo>
                    <a:lnTo>
                      <a:pt x="117" y="77"/>
                    </a:lnTo>
                    <a:lnTo>
                      <a:pt x="121" y="73"/>
                    </a:lnTo>
                    <a:lnTo>
                      <a:pt x="121" y="69"/>
                    </a:lnTo>
                    <a:lnTo>
                      <a:pt x="123" y="66"/>
                    </a:lnTo>
                    <a:lnTo>
                      <a:pt x="126" y="62"/>
                    </a:lnTo>
                    <a:lnTo>
                      <a:pt x="130" y="56"/>
                    </a:lnTo>
                    <a:lnTo>
                      <a:pt x="136" y="54"/>
                    </a:lnTo>
                    <a:lnTo>
                      <a:pt x="136" y="50"/>
                    </a:lnTo>
                    <a:lnTo>
                      <a:pt x="132" y="46"/>
                    </a:lnTo>
                    <a:lnTo>
                      <a:pt x="130" y="43"/>
                    </a:lnTo>
                    <a:lnTo>
                      <a:pt x="130" y="37"/>
                    </a:lnTo>
                    <a:lnTo>
                      <a:pt x="128" y="33"/>
                    </a:lnTo>
                    <a:lnTo>
                      <a:pt x="126" y="29"/>
                    </a:lnTo>
                    <a:lnTo>
                      <a:pt x="128" y="23"/>
                    </a:lnTo>
                    <a:lnTo>
                      <a:pt x="128" y="19"/>
                    </a:lnTo>
                    <a:lnTo>
                      <a:pt x="128" y="14"/>
                    </a:lnTo>
                    <a:lnTo>
                      <a:pt x="126" y="12"/>
                    </a:lnTo>
                    <a:lnTo>
                      <a:pt x="121" y="10"/>
                    </a:lnTo>
                    <a:lnTo>
                      <a:pt x="119" y="6"/>
                    </a:lnTo>
                    <a:lnTo>
                      <a:pt x="115" y="8"/>
                    </a:lnTo>
                    <a:lnTo>
                      <a:pt x="115" y="10"/>
                    </a:lnTo>
                    <a:lnTo>
                      <a:pt x="103" y="12"/>
                    </a:lnTo>
                    <a:lnTo>
                      <a:pt x="94" y="12"/>
                    </a:lnTo>
                    <a:lnTo>
                      <a:pt x="90" y="6"/>
                    </a:lnTo>
                    <a:lnTo>
                      <a:pt x="86" y="0"/>
                    </a:lnTo>
                    <a:lnTo>
                      <a:pt x="80" y="2"/>
                    </a:lnTo>
                    <a:lnTo>
                      <a:pt x="79" y="2"/>
                    </a:lnTo>
                    <a:lnTo>
                      <a:pt x="73" y="18"/>
                    </a:lnTo>
                    <a:lnTo>
                      <a:pt x="67" y="33"/>
                    </a:lnTo>
                    <a:lnTo>
                      <a:pt x="59" y="39"/>
                    </a:lnTo>
                    <a:lnTo>
                      <a:pt x="54" y="43"/>
                    </a:lnTo>
                    <a:lnTo>
                      <a:pt x="50" y="43"/>
                    </a:lnTo>
                    <a:lnTo>
                      <a:pt x="46" y="43"/>
                    </a:lnTo>
                    <a:lnTo>
                      <a:pt x="40" y="50"/>
                    </a:lnTo>
                    <a:lnTo>
                      <a:pt x="34" y="58"/>
                    </a:lnTo>
                    <a:lnTo>
                      <a:pt x="34" y="60"/>
                    </a:lnTo>
                    <a:lnTo>
                      <a:pt x="36" y="64"/>
                    </a:lnTo>
                    <a:lnTo>
                      <a:pt x="32" y="69"/>
                    </a:lnTo>
                    <a:lnTo>
                      <a:pt x="29" y="77"/>
                    </a:lnTo>
                    <a:lnTo>
                      <a:pt x="31" y="83"/>
                    </a:lnTo>
                    <a:lnTo>
                      <a:pt x="32" y="89"/>
                    </a:lnTo>
                    <a:lnTo>
                      <a:pt x="32" y="98"/>
                    </a:lnTo>
                    <a:lnTo>
                      <a:pt x="31" y="106"/>
                    </a:lnTo>
                    <a:lnTo>
                      <a:pt x="27" y="114"/>
                    </a:lnTo>
                    <a:lnTo>
                      <a:pt x="23" y="119"/>
                    </a:lnTo>
                    <a:lnTo>
                      <a:pt x="11" y="127"/>
                    </a:lnTo>
                    <a:lnTo>
                      <a:pt x="2" y="135"/>
                    </a:lnTo>
                    <a:lnTo>
                      <a:pt x="0" y="137"/>
                    </a:lnTo>
                    <a:close/>
                  </a:path>
                </a:pathLst>
              </a:custGeom>
              <a:solidFill>
                <a:srgbClr val="C0C0C0"/>
              </a:solidFill>
              <a:ln w="4826">
                <a:solidFill>
                  <a:srgbClr val="B9B9B9"/>
                </a:solidFill>
                <a:round/>
                <a:headEnd/>
                <a:tailEnd/>
              </a:ln>
            </p:spPr>
            <p:txBody>
              <a:bodyPr/>
              <a:lstStyle/>
              <a:p>
                <a:endParaRPr lang="nb-NO"/>
              </a:p>
            </p:txBody>
          </p:sp>
          <p:sp>
            <p:nvSpPr>
              <p:cNvPr id="9443" name="Freeform 1156"/>
              <p:cNvSpPr>
                <a:spLocks noEditPoints="1"/>
              </p:cNvSpPr>
              <p:nvPr/>
            </p:nvSpPr>
            <p:spPr bwMode="gray">
              <a:xfrm>
                <a:off x="3829" y="1945"/>
                <a:ext cx="391" cy="191"/>
              </a:xfrm>
              <a:custGeom>
                <a:avLst/>
                <a:gdLst>
                  <a:gd name="T0" fmla="*/ 61 w 391"/>
                  <a:gd name="T1" fmla="*/ 30 h 191"/>
                  <a:gd name="T2" fmla="*/ 82 w 391"/>
                  <a:gd name="T3" fmla="*/ 36 h 191"/>
                  <a:gd name="T4" fmla="*/ 109 w 391"/>
                  <a:gd name="T5" fmla="*/ 36 h 191"/>
                  <a:gd name="T6" fmla="*/ 121 w 391"/>
                  <a:gd name="T7" fmla="*/ 25 h 191"/>
                  <a:gd name="T8" fmla="*/ 115 w 391"/>
                  <a:gd name="T9" fmla="*/ 9 h 191"/>
                  <a:gd name="T10" fmla="*/ 130 w 391"/>
                  <a:gd name="T11" fmla="*/ 2 h 191"/>
                  <a:gd name="T12" fmla="*/ 148 w 391"/>
                  <a:gd name="T13" fmla="*/ 7 h 191"/>
                  <a:gd name="T14" fmla="*/ 177 w 391"/>
                  <a:gd name="T15" fmla="*/ 25 h 191"/>
                  <a:gd name="T16" fmla="*/ 192 w 391"/>
                  <a:gd name="T17" fmla="*/ 42 h 191"/>
                  <a:gd name="T18" fmla="*/ 211 w 391"/>
                  <a:gd name="T19" fmla="*/ 38 h 191"/>
                  <a:gd name="T20" fmla="*/ 234 w 391"/>
                  <a:gd name="T21" fmla="*/ 40 h 191"/>
                  <a:gd name="T22" fmla="*/ 244 w 391"/>
                  <a:gd name="T23" fmla="*/ 49 h 191"/>
                  <a:gd name="T24" fmla="*/ 261 w 391"/>
                  <a:gd name="T25" fmla="*/ 53 h 191"/>
                  <a:gd name="T26" fmla="*/ 282 w 391"/>
                  <a:gd name="T27" fmla="*/ 55 h 191"/>
                  <a:gd name="T28" fmla="*/ 309 w 391"/>
                  <a:gd name="T29" fmla="*/ 48 h 191"/>
                  <a:gd name="T30" fmla="*/ 332 w 391"/>
                  <a:gd name="T31" fmla="*/ 44 h 191"/>
                  <a:gd name="T32" fmla="*/ 342 w 391"/>
                  <a:gd name="T33" fmla="*/ 61 h 191"/>
                  <a:gd name="T34" fmla="*/ 342 w 391"/>
                  <a:gd name="T35" fmla="*/ 73 h 191"/>
                  <a:gd name="T36" fmla="*/ 349 w 391"/>
                  <a:gd name="T37" fmla="*/ 86 h 191"/>
                  <a:gd name="T38" fmla="*/ 368 w 391"/>
                  <a:gd name="T39" fmla="*/ 78 h 191"/>
                  <a:gd name="T40" fmla="*/ 386 w 391"/>
                  <a:gd name="T41" fmla="*/ 90 h 191"/>
                  <a:gd name="T42" fmla="*/ 386 w 391"/>
                  <a:gd name="T43" fmla="*/ 101 h 191"/>
                  <a:gd name="T44" fmla="*/ 370 w 391"/>
                  <a:gd name="T45" fmla="*/ 109 h 191"/>
                  <a:gd name="T46" fmla="*/ 347 w 391"/>
                  <a:gd name="T47" fmla="*/ 111 h 191"/>
                  <a:gd name="T48" fmla="*/ 338 w 391"/>
                  <a:gd name="T49" fmla="*/ 122 h 191"/>
                  <a:gd name="T50" fmla="*/ 309 w 391"/>
                  <a:gd name="T51" fmla="*/ 140 h 191"/>
                  <a:gd name="T52" fmla="*/ 290 w 391"/>
                  <a:gd name="T53" fmla="*/ 130 h 191"/>
                  <a:gd name="T54" fmla="*/ 280 w 391"/>
                  <a:gd name="T55" fmla="*/ 147 h 191"/>
                  <a:gd name="T56" fmla="*/ 280 w 391"/>
                  <a:gd name="T57" fmla="*/ 168 h 191"/>
                  <a:gd name="T58" fmla="*/ 253 w 391"/>
                  <a:gd name="T59" fmla="*/ 176 h 191"/>
                  <a:gd name="T60" fmla="*/ 230 w 391"/>
                  <a:gd name="T61" fmla="*/ 178 h 191"/>
                  <a:gd name="T62" fmla="*/ 205 w 391"/>
                  <a:gd name="T63" fmla="*/ 188 h 191"/>
                  <a:gd name="T64" fmla="*/ 178 w 391"/>
                  <a:gd name="T65" fmla="*/ 188 h 191"/>
                  <a:gd name="T66" fmla="*/ 150 w 391"/>
                  <a:gd name="T67" fmla="*/ 178 h 191"/>
                  <a:gd name="T68" fmla="*/ 119 w 391"/>
                  <a:gd name="T69" fmla="*/ 176 h 191"/>
                  <a:gd name="T70" fmla="*/ 98 w 391"/>
                  <a:gd name="T71" fmla="*/ 165 h 191"/>
                  <a:gd name="T72" fmla="*/ 84 w 391"/>
                  <a:gd name="T73" fmla="*/ 149 h 191"/>
                  <a:gd name="T74" fmla="*/ 67 w 391"/>
                  <a:gd name="T75" fmla="*/ 138 h 191"/>
                  <a:gd name="T76" fmla="*/ 46 w 391"/>
                  <a:gd name="T77" fmla="*/ 130 h 191"/>
                  <a:gd name="T78" fmla="*/ 48 w 391"/>
                  <a:gd name="T79" fmla="*/ 111 h 191"/>
                  <a:gd name="T80" fmla="*/ 36 w 391"/>
                  <a:gd name="T81" fmla="*/ 97 h 191"/>
                  <a:gd name="T82" fmla="*/ 13 w 391"/>
                  <a:gd name="T83" fmla="*/ 86 h 191"/>
                  <a:gd name="T84" fmla="*/ 2 w 391"/>
                  <a:gd name="T85" fmla="*/ 76 h 191"/>
                  <a:gd name="T86" fmla="*/ 6 w 391"/>
                  <a:gd name="T87" fmla="*/ 51 h 191"/>
                  <a:gd name="T88" fmla="*/ 13 w 391"/>
                  <a:gd name="T89" fmla="*/ 42 h 191"/>
                  <a:gd name="T90" fmla="*/ 29 w 391"/>
                  <a:gd name="T91" fmla="*/ 32 h 191"/>
                  <a:gd name="T92" fmla="*/ 48 w 391"/>
                  <a:gd name="T93" fmla="*/ 25 h 191"/>
                  <a:gd name="T94" fmla="*/ 153 w 391"/>
                  <a:gd name="T95" fmla="*/ 17 h 191"/>
                  <a:gd name="T96" fmla="*/ 153 w 391"/>
                  <a:gd name="T97" fmla="*/ 23 h 191"/>
                  <a:gd name="T98" fmla="*/ 153 w 391"/>
                  <a:gd name="T99" fmla="*/ 1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1"/>
                  <a:gd name="T151" fmla="*/ 0 h 191"/>
                  <a:gd name="T152" fmla="*/ 391 w 391"/>
                  <a:gd name="T153" fmla="*/ 191 h 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1" h="191">
                    <a:moveTo>
                      <a:pt x="58" y="28"/>
                    </a:moveTo>
                    <a:lnTo>
                      <a:pt x="59" y="28"/>
                    </a:lnTo>
                    <a:lnTo>
                      <a:pt x="61" y="30"/>
                    </a:lnTo>
                    <a:lnTo>
                      <a:pt x="65" y="26"/>
                    </a:lnTo>
                    <a:lnTo>
                      <a:pt x="75" y="32"/>
                    </a:lnTo>
                    <a:lnTo>
                      <a:pt x="82" y="36"/>
                    </a:lnTo>
                    <a:lnTo>
                      <a:pt x="90" y="38"/>
                    </a:lnTo>
                    <a:lnTo>
                      <a:pt x="98" y="38"/>
                    </a:lnTo>
                    <a:lnTo>
                      <a:pt x="109" y="36"/>
                    </a:lnTo>
                    <a:lnTo>
                      <a:pt x="121" y="38"/>
                    </a:lnTo>
                    <a:lnTo>
                      <a:pt x="123" y="32"/>
                    </a:lnTo>
                    <a:lnTo>
                      <a:pt x="121" y="25"/>
                    </a:lnTo>
                    <a:lnTo>
                      <a:pt x="119" y="19"/>
                    </a:lnTo>
                    <a:lnTo>
                      <a:pt x="113" y="17"/>
                    </a:lnTo>
                    <a:lnTo>
                      <a:pt x="115" y="9"/>
                    </a:lnTo>
                    <a:lnTo>
                      <a:pt x="117" y="5"/>
                    </a:lnTo>
                    <a:lnTo>
                      <a:pt x="121" y="0"/>
                    </a:lnTo>
                    <a:lnTo>
                      <a:pt x="130" y="2"/>
                    </a:lnTo>
                    <a:lnTo>
                      <a:pt x="134" y="3"/>
                    </a:lnTo>
                    <a:lnTo>
                      <a:pt x="144" y="3"/>
                    </a:lnTo>
                    <a:lnTo>
                      <a:pt x="148" y="7"/>
                    </a:lnTo>
                    <a:lnTo>
                      <a:pt x="157" y="7"/>
                    </a:lnTo>
                    <a:lnTo>
                      <a:pt x="169" y="17"/>
                    </a:lnTo>
                    <a:lnTo>
                      <a:pt x="177" y="25"/>
                    </a:lnTo>
                    <a:lnTo>
                      <a:pt x="180" y="32"/>
                    </a:lnTo>
                    <a:lnTo>
                      <a:pt x="184" y="34"/>
                    </a:lnTo>
                    <a:lnTo>
                      <a:pt x="192" y="42"/>
                    </a:lnTo>
                    <a:lnTo>
                      <a:pt x="200" y="40"/>
                    </a:lnTo>
                    <a:lnTo>
                      <a:pt x="203" y="40"/>
                    </a:lnTo>
                    <a:lnTo>
                      <a:pt x="211" y="38"/>
                    </a:lnTo>
                    <a:lnTo>
                      <a:pt x="215" y="34"/>
                    </a:lnTo>
                    <a:lnTo>
                      <a:pt x="223" y="36"/>
                    </a:lnTo>
                    <a:lnTo>
                      <a:pt x="234" y="40"/>
                    </a:lnTo>
                    <a:lnTo>
                      <a:pt x="240" y="42"/>
                    </a:lnTo>
                    <a:lnTo>
                      <a:pt x="240" y="46"/>
                    </a:lnTo>
                    <a:lnTo>
                      <a:pt x="244" y="49"/>
                    </a:lnTo>
                    <a:lnTo>
                      <a:pt x="249" y="49"/>
                    </a:lnTo>
                    <a:lnTo>
                      <a:pt x="257" y="53"/>
                    </a:lnTo>
                    <a:lnTo>
                      <a:pt x="261" y="53"/>
                    </a:lnTo>
                    <a:lnTo>
                      <a:pt x="269" y="51"/>
                    </a:lnTo>
                    <a:lnTo>
                      <a:pt x="274" y="53"/>
                    </a:lnTo>
                    <a:lnTo>
                      <a:pt x="282" y="55"/>
                    </a:lnTo>
                    <a:lnTo>
                      <a:pt x="292" y="53"/>
                    </a:lnTo>
                    <a:lnTo>
                      <a:pt x="295" y="49"/>
                    </a:lnTo>
                    <a:lnTo>
                      <a:pt x="309" y="48"/>
                    </a:lnTo>
                    <a:lnTo>
                      <a:pt x="320" y="40"/>
                    </a:lnTo>
                    <a:lnTo>
                      <a:pt x="322" y="38"/>
                    </a:lnTo>
                    <a:lnTo>
                      <a:pt x="332" y="44"/>
                    </a:lnTo>
                    <a:lnTo>
                      <a:pt x="338" y="44"/>
                    </a:lnTo>
                    <a:lnTo>
                      <a:pt x="347" y="46"/>
                    </a:lnTo>
                    <a:lnTo>
                      <a:pt x="342" y="61"/>
                    </a:lnTo>
                    <a:lnTo>
                      <a:pt x="342" y="63"/>
                    </a:lnTo>
                    <a:lnTo>
                      <a:pt x="343" y="67"/>
                    </a:lnTo>
                    <a:lnTo>
                      <a:pt x="342" y="73"/>
                    </a:lnTo>
                    <a:lnTo>
                      <a:pt x="340" y="76"/>
                    </a:lnTo>
                    <a:lnTo>
                      <a:pt x="340" y="82"/>
                    </a:lnTo>
                    <a:lnTo>
                      <a:pt x="349" y="86"/>
                    </a:lnTo>
                    <a:lnTo>
                      <a:pt x="357" y="84"/>
                    </a:lnTo>
                    <a:lnTo>
                      <a:pt x="365" y="78"/>
                    </a:lnTo>
                    <a:lnTo>
                      <a:pt x="368" y="78"/>
                    </a:lnTo>
                    <a:lnTo>
                      <a:pt x="372" y="82"/>
                    </a:lnTo>
                    <a:lnTo>
                      <a:pt x="378" y="88"/>
                    </a:lnTo>
                    <a:lnTo>
                      <a:pt x="386" y="90"/>
                    </a:lnTo>
                    <a:lnTo>
                      <a:pt x="391" y="96"/>
                    </a:lnTo>
                    <a:lnTo>
                      <a:pt x="390" y="101"/>
                    </a:lnTo>
                    <a:lnTo>
                      <a:pt x="386" y="101"/>
                    </a:lnTo>
                    <a:lnTo>
                      <a:pt x="378" y="101"/>
                    </a:lnTo>
                    <a:lnTo>
                      <a:pt x="372" y="105"/>
                    </a:lnTo>
                    <a:lnTo>
                      <a:pt x="370" y="109"/>
                    </a:lnTo>
                    <a:lnTo>
                      <a:pt x="363" y="107"/>
                    </a:lnTo>
                    <a:lnTo>
                      <a:pt x="353" y="115"/>
                    </a:lnTo>
                    <a:lnTo>
                      <a:pt x="347" y="111"/>
                    </a:lnTo>
                    <a:lnTo>
                      <a:pt x="343" y="113"/>
                    </a:lnTo>
                    <a:lnTo>
                      <a:pt x="342" y="119"/>
                    </a:lnTo>
                    <a:lnTo>
                      <a:pt x="338" y="122"/>
                    </a:lnTo>
                    <a:lnTo>
                      <a:pt x="320" y="126"/>
                    </a:lnTo>
                    <a:lnTo>
                      <a:pt x="319" y="136"/>
                    </a:lnTo>
                    <a:lnTo>
                      <a:pt x="309" y="140"/>
                    </a:lnTo>
                    <a:lnTo>
                      <a:pt x="301" y="138"/>
                    </a:lnTo>
                    <a:lnTo>
                      <a:pt x="295" y="132"/>
                    </a:lnTo>
                    <a:lnTo>
                      <a:pt x="290" y="130"/>
                    </a:lnTo>
                    <a:lnTo>
                      <a:pt x="284" y="134"/>
                    </a:lnTo>
                    <a:lnTo>
                      <a:pt x="282" y="140"/>
                    </a:lnTo>
                    <a:lnTo>
                      <a:pt x="280" y="147"/>
                    </a:lnTo>
                    <a:lnTo>
                      <a:pt x="282" y="155"/>
                    </a:lnTo>
                    <a:lnTo>
                      <a:pt x="284" y="161"/>
                    </a:lnTo>
                    <a:lnTo>
                      <a:pt x="280" y="168"/>
                    </a:lnTo>
                    <a:lnTo>
                      <a:pt x="274" y="170"/>
                    </a:lnTo>
                    <a:lnTo>
                      <a:pt x="265" y="172"/>
                    </a:lnTo>
                    <a:lnTo>
                      <a:pt x="253" y="176"/>
                    </a:lnTo>
                    <a:lnTo>
                      <a:pt x="242" y="176"/>
                    </a:lnTo>
                    <a:lnTo>
                      <a:pt x="234" y="178"/>
                    </a:lnTo>
                    <a:lnTo>
                      <a:pt x="230" y="178"/>
                    </a:lnTo>
                    <a:lnTo>
                      <a:pt x="223" y="186"/>
                    </a:lnTo>
                    <a:lnTo>
                      <a:pt x="215" y="188"/>
                    </a:lnTo>
                    <a:lnTo>
                      <a:pt x="205" y="188"/>
                    </a:lnTo>
                    <a:lnTo>
                      <a:pt x="198" y="191"/>
                    </a:lnTo>
                    <a:lnTo>
                      <a:pt x="184" y="191"/>
                    </a:lnTo>
                    <a:lnTo>
                      <a:pt x="178" y="188"/>
                    </a:lnTo>
                    <a:lnTo>
                      <a:pt x="173" y="180"/>
                    </a:lnTo>
                    <a:lnTo>
                      <a:pt x="169" y="180"/>
                    </a:lnTo>
                    <a:lnTo>
                      <a:pt x="150" y="178"/>
                    </a:lnTo>
                    <a:lnTo>
                      <a:pt x="138" y="176"/>
                    </a:lnTo>
                    <a:lnTo>
                      <a:pt x="129" y="176"/>
                    </a:lnTo>
                    <a:lnTo>
                      <a:pt x="119" y="176"/>
                    </a:lnTo>
                    <a:lnTo>
                      <a:pt x="111" y="176"/>
                    </a:lnTo>
                    <a:lnTo>
                      <a:pt x="104" y="172"/>
                    </a:lnTo>
                    <a:lnTo>
                      <a:pt x="98" y="165"/>
                    </a:lnTo>
                    <a:lnTo>
                      <a:pt x="90" y="159"/>
                    </a:lnTo>
                    <a:lnTo>
                      <a:pt x="86" y="155"/>
                    </a:lnTo>
                    <a:lnTo>
                      <a:pt x="84" y="149"/>
                    </a:lnTo>
                    <a:lnTo>
                      <a:pt x="79" y="144"/>
                    </a:lnTo>
                    <a:lnTo>
                      <a:pt x="71" y="140"/>
                    </a:lnTo>
                    <a:lnTo>
                      <a:pt x="67" y="138"/>
                    </a:lnTo>
                    <a:lnTo>
                      <a:pt x="61" y="134"/>
                    </a:lnTo>
                    <a:lnTo>
                      <a:pt x="52" y="132"/>
                    </a:lnTo>
                    <a:lnTo>
                      <a:pt x="46" y="130"/>
                    </a:lnTo>
                    <a:lnTo>
                      <a:pt x="44" y="124"/>
                    </a:lnTo>
                    <a:lnTo>
                      <a:pt x="46" y="117"/>
                    </a:lnTo>
                    <a:lnTo>
                      <a:pt x="48" y="111"/>
                    </a:lnTo>
                    <a:lnTo>
                      <a:pt x="42" y="105"/>
                    </a:lnTo>
                    <a:lnTo>
                      <a:pt x="36" y="101"/>
                    </a:lnTo>
                    <a:lnTo>
                      <a:pt x="36" y="97"/>
                    </a:lnTo>
                    <a:lnTo>
                      <a:pt x="29" y="88"/>
                    </a:lnTo>
                    <a:lnTo>
                      <a:pt x="21" y="84"/>
                    </a:lnTo>
                    <a:lnTo>
                      <a:pt x="13" y="86"/>
                    </a:lnTo>
                    <a:lnTo>
                      <a:pt x="8" y="84"/>
                    </a:lnTo>
                    <a:lnTo>
                      <a:pt x="2" y="80"/>
                    </a:lnTo>
                    <a:lnTo>
                      <a:pt x="2" y="76"/>
                    </a:lnTo>
                    <a:lnTo>
                      <a:pt x="0" y="65"/>
                    </a:lnTo>
                    <a:lnTo>
                      <a:pt x="0" y="53"/>
                    </a:lnTo>
                    <a:lnTo>
                      <a:pt x="6" y="51"/>
                    </a:lnTo>
                    <a:lnTo>
                      <a:pt x="11" y="49"/>
                    </a:lnTo>
                    <a:lnTo>
                      <a:pt x="13" y="46"/>
                    </a:lnTo>
                    <a:lnTo>
                      <a:pt x="13" y="42"/>
                    </a:lnTo>
                    <a:lnTo>
                      <a:pt x="17" y="38"/>
                    </a:lnTo>
                    <a:lnTo>
                      <a:pt x="23" y="34"/>
                    </a:lnTo>
                    <a:lnTo>
                      <a:pt x="29" y="32"/>
                    </a:lnTo>
                    <a:lnTo>
                      <a:pt x="36" y="28"/>
                    </a:lnTo>
                    <a:lnTo>
                      <a:pt x="40" y="26"/>
                    </a:lnTo>
                    <a:lnTo>
                      <a:pt x="48" y="25"/>
                    </a:lnTo>
                    <a:lnTo>
                      <a:pt x="56" y="26"/>
                    </a:lnTo>
                    <a:lnTo>
                      <a:pt x="58" y="28"/>
                    </a:lnTo>
                    <a:close/>
                    <a:moveTo>
                      <a:pt x="153" y="17"/>
                    </a:moveTo>
                    <a:lnTo>
                      <a:pt x="153" y="19"/>
                    </a:lnTo>
                    <a:lnTo>
                      <a:pt x="155" y="21"/>
                    </a:lnTo>
                    <a:lnTo>
                      <a:pt x="153" y="23"/>
                    </a:lnTo>
                    <a:lnTo>
                      <a:pt x="152" y="26"/>
                    </a:lnTo>
                    <a:lnTo>
                      <a:pt x="152" y="21"/>
                    </a:lnTo>
                    <a:lnTo>
                      <a:pt x="153" y="17"/>
                    </a:lnTo>
                    <a:close/>
                  </a:path>
                </a:pathLst>
              </a:custGeom>
              <a:solidFill>
                <a:srgbClr val="C0C0C0"/>
              </a:solidFill>
              <a:ln w="4826">
                <a:solidFill>
                  <a:srgbClr val="B9B9B9"/>
                </a:solidFill>
                <a:round/>
                <a:headEnd/>
                <a:tailEnd/>
              </a:ln>
            </p:spPr>
            <p:txBody>
              <a:bodyPr/>
              <a:lstStyle/>
              <a:p>
                <a:endParaRPr lang="nb-NO"/>
              </a:p>
            </p:txBody>
          </p:sp>
          <p:sp>
            <p:nvSpPr>
              <p:cNvPr id="9444" name="Freeform 1157"/>
              <p:cNvSpPr>
                <a:spLocks/>
              </p:cNvSpPr>
              <p:nvPr/>
            </p:nvSpPr>
            <p:spPr bwMode="gray">
              <a:xfrm>
                <a:off x="2808" y="2098"/>
                <a:ext cx="8" cy="10"/>
              </a:xfrm>
              <a:custGeom>
                <a:avLst/>
                <a:gdLst>
                  <a:gd name="T0" fmla="*/ 8 w 8"/>
                  <a:gd name="T1" fmla="*/ 4 h 10"/>
                  <a:gd name="T2" fmla="*/ 2 w 8"/>
                  <a:gd name="T3" fmla="*/ 0 h 10"/>
                  <a:gd name="T4" fmla="*/ 0 w 8"/>
                  <a:gd name="T5" fmla="*/ 4 h 10"/>
                  <a:gd name="T6" fmla="*/ 4 w 8"/>
                  <a:gd name="T7" fmla="*/ 10 h 10"/>
                  <a:gd name="T8" fmla="*/ 4 w 8"/>
                  <a:gd name="T9" fmla="*/ 8 h 10"/>
                  <a:gd name="T10" fmla="*/ 6 w 8"/>
                  <a:gd name="T11" fmla="*/ 6 h 10"/>
                  <a:gd name="T12" fmla="*/ 8 w 8"/>
                  <a:gd name="T13" fmla="*/ 4 h 10"/>
                  <a:gd name="T14" fmla="*/ 8 w 8"/>
                  <a:gd name="T15" fmla="*/ 4 h 10"/>
                  <a:gd name="T16" fmla="*/ 8 w 8"/>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8" y="4"/>
                    </a:moveTo>
                    <a:lnTo>
                      <a:pt x="2" y="0"/>
                    </a:lnTo>
                    <a:lnTo>
                      <a:pt x="0" y="4"/>
                    </a:lnTo>
                    <a:lnTo>
                      <a:pt x="4" y="10"/>
                    </a:lnTo>
                    <a:lnTo>
                      <a:pt x="4" y="8"/>
                    </a:lnTo>
                    <a:lnTo>
                      <a:pt x="6" y="6"/>
                    </a:lnTo>
                    <a:lnTo>
                      <a:pt x="8" y="4"/>
                    </a:lnTo>
                    <a:close/>
                  </a:path>
                </a:pathLst>
              </a:custGeom>
              <a:solidFill>
                <a:srgbClr val="C0C0C0"/>
              </a:solidFill>
              <a:ln w="4826">
                <a:solidFill>
                  <a:srgbClr val="B9B9B9"/>
                </a:solidFill>
                <a:round/>
                <a:headEnd/>
                <a:tailEnd/>
              </a:ln>
            </p:spPr>
            <p:txBody>
              <a:bodyPr/>
              <a:lstStyle/>
              <a:p>
                <a:endParaRPr lang="nb-NO"/>
              </a:p>
            </p:txBody>
          </p:sp>
          <p:sp>
            <p:nvSpPr>
              <p:cNvPr id="9445" name="Freeform 1158"/>
              <p:cNvSpPr>
                <a:spLocks/>
              </p:cNvSpPr>
              <p:nvPr/>
            </p:nvSpPr>
            <p:spPr bwMode="gray">
              <a:xfrm>
                <a:off x="3061" y="2008"/>
                <a:ext cx="48" cy="59"/>
              </a:xfrm>
              <a:custGeom>
                <a:avLst/>
                <a:gdLst>
                  <a:gd name="T0" fmla="*/ 25 w 48"/>
                  <a:gd name="T1" fmla="*/ 59 h 59"/>
                  <a:gd name="T2" fmla="*/ 27 w 48"/>
                  <a:gd name="T3" fmla="*/ 57 h 59"/>
                  <a:gd name="T4" fmla="*/ 29 w 48"/>
                  <a:gd name="T5" fmla="*/ 52 h 59"/>
                  <a:gd name="T6" fmla="*/ 31 w 48"/>
                  <a:gd name="T7" fmla="*/ 48 h 59"/>
                  <a:gd name="T8" fmla="*/ 35 w 48"/>
                  <a:gd name="T9" fmla="*/ 44 h 59"/>
                  <a:gd name="T10" fmla="*/ 37 w 48"/>
                  <a:gd name="T11" fmla="*/ 44 h 59"/>
                  <a:gd name="T12" fmla="*/ 41 w 48"/>
                  <a:gd name="T13" fmla="*/ 46 h 59"/>
                  <a:gd name="T14" fmla="*/ 44 w 48"/>
                  <a:gd name="T15" fmla="*/ 48 h 59"/>
                  <a:gd name="T16" fmla="*/ 48 w 48"/>
                  <a:gd name="T17" fmla="*/ 50 h 59"/>
                  <a:gd name="T18" fmla="*/ 41 w 48"/>
                  <a:gd name="T19" fmla="*/ 40 h 59"/>
                  <a:gd name="T20" fmla="*/ 39 w 48"/>
                  <a:gd name="T21" fmla="*/ 38 h 59"/>
                  <a:gd name="T22" fmla="*/ 37 w 48"/>
                  <a:gd name="T23" fmla="*/ 31 h 59"/>
                  <a:gd name="T24" fmla="*/ 37 w 48"/>
                  <a:gd name="T25" fmla="*/ 29 h 59"/>
                  <a:gd name="T26" fmla="*/ 35 w 48"/>
                  <a:gd name="T27" fmla="*/ 25 h 59"/>
                  <a:gd name="T28" fmla="*/ 33 w 48"/>
                  <a:gd name="T29" fmla="*/ 21 h 59"/>
                  <a:gd name="T30" fmla="*/ 31 w 48"/>
                  <a:gd name="T31" fmla="*/ 17 h 59"/>
                  <a:gd name="T32" fmla="*/ 31 w 48"/>
                  <a:gd name="T33" fmla="*/ 13 h 59"/>
                  <a:gd name="T34" fmla="*/ 27 w 48"/>
                  <a:gd name="T35" fmla="*/ 10 h 59"/>
                  <a:gd name="T36" fmla="*/ 25 w 48"/>
                  <a:gd name="T37" fmla="*/ 8 h 59"/>
                  <a:gd name="T38" fmla="*/ 21 w 48"/>
                  <a:gd name="T39" fmla="*/ 6 h 59"/>
                  <a:gd name="T40" fmla="*/ 19 w 48"/>
                  <a:gd name="T41" fmla="*/ 2 h 59"/>
                  <a:gd name="T42" fmla="*/ 16 w 48"/>
                  <a:gd name="T43" fmla="*/ 2 h 59"/>
                  <a:gd name="T44" fmla="*/ 12 w 48"/>
                  <a:gd name="T45" fmla="*/ 0 h 59"/>
                  <a:gd name="T46" fmla="*/ 8 w 48"/>
                  <a:gd name="T47" fmla="*/ 0 h 59"/>
                  <a:gd name="T48" fmla="*/ 4 w 48"/>
                  <a:gd name="T49" fmla="*/ 2 h 59"/>
                  <a:gd name="T50" fmla="*/ 0 w 48"/>
                  <a:gd name="T51" fmla="*/ 6 h 59"/>
                  <a:gd name="T52" fmla="*/ 4 w 48"/>
                  <a:gd name="T53" fmla="*/ 8 h 59"/>
                  <a:gd name="T54" fmla="*/ 10 w 48"/>
                  <a:gd name="T55" fmla="*/ 13 h 59"/>
                  <a:gd name="T56" fmla="*/ 12 w 48"/>
                  <a:gd name="T57" fmla="*/ 19 h 59"/>
                  <a:gd name="T58" fmla="*/ 14 w 48"/>
                  <a:gd name="T59" fmla="*/ 23 h 59"/>
                  <a:gd name="T60" fmla="*/ 18 w 48"/>
                  <a:gd name="T61" fmla="*/ 27 h 59"/>
                  <a:gd name="T62" fmla="*/ 19 w 48"/>
                  <a:gd name="T63" fmla="*/ 31 h 59"/>
                  <a:gd name="T64" fmla="*/ 19 w 48"/>
                  <a:gd name="T65" fmla="*/ 36 h 59"/>
                  <a:gd name="T66" fmla="*/ 19 w 48"/>
                  <a:gd name="T67" fmla="*/ 38 h 59"/>
                  <a:gd name="T68" fmla="*/ 21 w 48"/>
                  <a:gd name="T69" fmla="*/ 42 h 59"/>
                  <a:gd name="T70" fmla="*/ 19 w 48"/>
                  <a:gd name="T71" fmla="*/ 44 h 59"/>
                  <a:gd name="T72" fmla="*/ 19 w 48"/>
                  <a:gd name="T73" fmla="*/ 50 h 59"/>
                  <a:gd name="T74" fmla="*/ 19 w 48"/>
                  <a:gd name="T75" fmla="*/ 52 h 59"/>
                  <a:gd name="T76" fmla="*/ 19 w 48"/>
                  <a:gd name="T77" fmla="*/ 56 h 59"/>
                  <a:gd name="T78" fmla="*/ 21 w 48"/>
                  <a:gd name="T79" fmla="*/ 59 h 59"/>
                  <a:gd name="T80" fmla="*/ 23 w 48"/>
                  <a:gd name="T81" fmla="*/ 59 h 59"/>
                  <a:gd name="T82" fmla="*/ 25 w 48"/>
                  <a:gd name="T83" fmla="*/ 59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59"/>
                  <a:gd name="T128" fmla="*/ 48 w 48"/>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59">
                    <a:moveTo>
                      <a:pt x="25" y="59"/>
                    </a:moveTo>
                    <a:lnTo>
                      <a:pt x="27" y="57"/>
                    </a:lnTo>
                    <a:lnTo>
                      <a:pt x="29" y="52"/>
                    </a:lnTo>
                    <a:lnTo>
                      <a:pt x="31" y="48"/>
                    </a:lnTo>
                    <a:lnTo>
                      <a:pt x="35" y="44"/>
                    </a:lnTo>
                    <a:lnTo>
                      <a:pt x="37" y="44"/>
                    </a:lnTo>
                    <a:lnTo>
                      <a:pt x="41" y="46"/>
                    </a:lnTo>
                    <a:lnTo>
                      <a:pt x="44" y="48"/>
                    </a:lnTo>
                    <a:lnTo>
                      <a:pt x="48" y="50"/>
                    </a:lnTo>
                    <a:lnTo>
                      <a:pt x="41" y="40"/>
                    </a:lnTo>
                    <a:lnTo>
                      <a:pt x="39" y="38"/>
                    </a:lnTo>
                    <a:lnTo>
                      <a:pt x="37" y="31"/>
                    </a:lnTo>
                    <a:lnTo>
                      <a:pt x="37" y="29"/>
                    </a:lnTo>
                    <a:lnTo>
                      <a:pt x="35" y="25"/>
                    </a:lnTo>
                    <a:lnTo>
                      <a:pt x="33" y="21"/>
                    </a:lnTo>
                    <a:lnTo>
                      <a:pt x="31" y="17"/>
                    </a:lnTo>
                    <a:lnTo>
                      <a:pt x="31" y="13"/>
                    </a:lnTo>
                    <a:lnTo>
                      <a:pt x="27" y="10"/>
                    </a:lnTo>
                    <a:lnTo>
                      <a:pt x="25" y="8"/>
                    </a:lnTo>
                    <a:lnTo>
                      <a:pt x="21" y="6"/>
                    </a:lnTo>
                    <a:lnTo>
                      <a:pt x="19" y="2"/>
                    </a:lnTo>
                    <a:lnTo>
                      <a:pt x="16" y="2"/>
                    </a:lnTo>
                    <a:lnTo>
                      <a:pt x="12" y="0"/>
                    </a:lnTo>
                    <a:lnTo>
                      <a:pt x="8" y="0"/>
                    </a:lnTo>
                    <a:lnTo>
                      <a:pt x="4" y="2"/>
                    </a:lnTo>
                    <a:lnTo>
                      <a:pt x="0" y="6"/>
                    </a:lnTo>
                    <a:lnTo>
                      <a:pt x="4" y="8"/>
                    </a:lnTo>
                    <a:lnTo>
                      <a:pt x="10" y="13"/>
                    </a:lnTo>
                    <a:lnTo>
                      <a:pt x="12" y="19"/>
                    </a:lnTo>
                    <a:lnTo>
                      <a:pt x="14" y="23"/>
                    </a:lnTo>
                    <a:lnTo>
                      <a:pt x="18" y="27"/>
                    </a:lnTo>
                    <a:lnTo>
                      <a:pt x="19" y="31"/>
                    </a:lnTo>
                    <a:lnTo>
                      <a:pt x="19" y="36"/>
                    </a:lnTo>
                    <a:lnTo>
                      <a:pt x="19" y="38"/>
                    </a:lnTo>
                    <a:lnTo>
                      <a:pt x="21" y="42"/>
                    </a:lnTo>
                    <a:lnTo>
                      <a:pt x="19" y="44"/>
                    </a:lnTo>
                    <a:lnTo>
                      <a:pt x="19" y="50"/>
                    </a:lnTo>
                    <a:lnTo>
                      <a:pt x="19" y="52"/>
                    </a:lnTo>
                    <a:lnTo>
                      <a:pt x="19" y="56"/>
                    </a:lnTo>
                    <a:lnTo>
                      <a:pt x="21" y="59"/>
                    </a:lnTo>
                    <a:lnTo>
                      <a:pt x="23" y="59"/>
                    </a:lnTo>
                    <a:lnTo>
                      <a:pt x="25" y="59"/>
                    </a:lnTo>
                    <a:close/>
                  </a:path>
                </a:pathLst>
              </a:custGeom>
              <a:solidFill>
                <a:srgbClr val="C0C0C0"/>
              </a:solidFill>
              <a:ln w="4826">
                <a:solidFill>
                  <a:srgbClr val="B9B9B9"/>
                </a:solidFill>
                <a:round/>
                <a:headEnd/>
                <a:tailEnd/>
              </a:ln>
            </p:spPr>
            <p:txBody>
              <a:bodyPr/>
              <a:lstStyle/>
              <a:p>
                <a:endParaRPr lang="nb-NO"/>
              </a:p>
            </p:txBody>
          </p:sp>
          <p:sp>
            <p:nvSpPr>
              <p:cNvPr id="9446" name="Freeform 1159"/>
              <p:cNvSpPr>
                <a:spLocks/>
              </p:cNvSpPr>
              <p:nvPr/>
            </p:nvSpPr>
            <p:spPr bwMode="gray">
              <a:xfrm>
                <a:off x="1269" y="2284"/>
                <a:ext cx="372" cy="284"/>
              </a:xfrm>
              <a:custGeom>
                <a:avLst/>
                <a:gdLst>
                  <a:gd name="T0" fmla="*/ 4 w 372"/>
                  <a:gd name="T1" fmla="*/ 18 h 284"/>
                  <a:gd name="T2" fmla="*/ 27 w 372"/>
                  <a:gd name="T3" fmla="*/ 50 h 284"/>
                  <a:gd name="T4" fmla="*/ 36 w 372"/>
                  <a:gd name="T5" fmla="*/ 75 h 284"/>
                  <a:gd name="T6" fmla="*/ 42 w 372"/>
                  <a:gd name="T7" fmla="*/ 96 h 284"/>
                  <a:gd name="T8" fmla="*/ 57 w 372"/>
                  <a:gd name="T9" fmla="*/ 112 h 284"/>
                  <a:gd name="T10" fmla="*/ 71 w 372"/>
                  <a:gd name="T11" fmla="*/ 138 h 284"/>
                  <a:gd name="T12" fmla="*/ 94 w 372"/>
                  <a:gd name="T13" fmla="*/ 161 h 284"/>
                  <a:gd name="T14" fmla="*/ 84 w 372"/>
                  <a:gd name="T15" fmla="*/ 144 h 284"/>
                  <a:gd name="T16" fmla="*/ 80 w 372"/>
                  <a:gd name="T17" fmla="*/ 133 h 284"/>
                  <a:gd name="T18" fmla="*/ 63 w 372"/>
                  <a:gd name="T19" fmla="*/ 100 h 284"/>
                  <a:gd name="T20" fmla="*/ 52 w 372"/>
                  <a:gd name="T21" fmla="*/ 67 h 284"/>
                  <a:gd name="T22" fmla="*/ 40 w 372"/>
                  <a:gd name="T23" fmla="*/ 52 h 284"/>
                  <a:gd name="T24" fmla="*/ 27 w 372"/>
                  <a:gd name="T25" fmla="*/ 29 h 284"/>
                  <a:gd name="T26" fmla="*/ 40 w 372"/>
                  <a:gd name="T27" fmla="*/ 23 h 284"/>
                  <a:gd name="T28" fmla="*/ 48 w 372"/>
                  <a:gd name="T29" fmla="*/ 27 h 284"/>
                  <a:gd name="T30" fmla="*/ 57 w 372"/>
                  <a:gd name="T31" fmla="*/ 44 h 284"/>
                  <a:gd name="T32" fmla="*/ 69 w 372"/>
                  <a:gd name="T33" fmla="*/ 67 h 284"/>
                  <a:gd name="T34" fmla="*/ 80 w 372"/>
                  <a:gd name="T35" fmla="*/ 85 h 284"/>
                  <a:gd name="T36" fmla="*/ 88 w 372"/>
                  <a:gd name="T37" fmla="*/ 94 h 284"/>
                  <a:gd name="T38" fmla="*/ 103 w 372"/>
                  <a:gd name="T39" fmla="*/ 106 h 284"/>
                  <a:gd name="T40" fmla="*/ 107 w 372"/>
                  <a:gd name="T41" fmla="*/ 125 h 284"/>
                  <a:gd name="T42" fmla="*/ 126 w 372"/>
                  <a:gd name="T43" fmla="*/ 144 h 284"/>
                  <a:gd name="T44" fmla="*/ 136 w 372"/>
                  <a:gd name="T45" fmla="*/ 160 h 284"/>
                  <a:gd name="T46" fmla="*/ 146 w 372"/>
                  <a:gd name="T47" fmla="*/ 204 h 284"/>
                  <a:gd name="T48" fmla="*/ 173 w 372"/>
                  <a:gd name="T49" fmla="*/ 246 h 284"/>
                  <a:gd name="T50" fmla="*/ 213 w 372"/>
                  <a:gd name="T51" fmla="*/ 265 h 284"/>
                  <a:gd name="T52" fmla="*/ 249 w 372"/>
                  <a:gd name="T53" fmla="*/ 279 h 284"/>
                  <a:gd name="T54" fmla="*/ 284 w 372"/>
                  <a:gd name="T55" fmla="*/ 275 h 284"/>
                  <a:gd name="T56" fmla="*/ 303 w 372"/>
                  <a:gd name="T57" fmla="*/ 284 h 284"/>
                  <a:gd name="T58" fmla="*/ 328 w 372"/>
                  <a:gd name="T59" fmla="*/ 267 h 284"/>
                  <a:gd name="T60" fmla="*/ 318 w 372"/>
                  <a:gd name="T61" fmla="*/ 248 h 284"/>
                  <a:gd name="T62" fmla="*/ 351 w 372"/>
                  <a:gd name="T63" fmla="*/ 236 h 284"/>
                  <a:gd name="T64" fmla="*/ 361 w 372"/>
                  <a:gd name="T65" fmla="*/ 232 h 284"/>
                  <a:gd name="T66" fmla="*/ 366 w 372"/>
                  <a:gd name="T67" fmla="*/ 225 h 284"/>
                  <a:gd name="T68" fmla="*/ 357 w 372"/>
                  <a:gd name="T69" fmla="*/ 184 h 284"/>
                  <a:gd name="T70" fmla="*/ 332 w 372"/>
                  <a:gd name="T71" fmla="*/ 213 h 284"/>
                  <a:gd name="T72" fmla="*/ 322 w 372"/>
                  <a:gd name="T73" fmla="*/ 227 h 284"/>
                  <a:gd name="T74" fmla="*/ 315 w 372"/>
                  <a:gd name="T75" fmla="*/ 231 h 284"/>
                  <a:gd name="T76" fmla="*/ 295 w 372"/>
                  <a:gd name="T77" fmla="*/ 236 h 284"/>
                  <a:gd name="T78" fmla="*/ 286 w 372"/>
                  <a:gd name="T79" fmla="*/ 244 h 284"/>
                  <a:gd name="T80" fmla="*/ 276 w 372"/>
                  <a:gd name="T81" fmla="*/ 240 h 284"/>
                  <a:gd name="T82" fmla="*/ 259 w 372"/>
                  <a:gd name="T83" fmla="*/ 225 h 284"/>
                  <a:gd name="T84" fmla="*/ 238 w 372"/>
                  <a:gd name="T85" fmla="*/ 188 h 284"/>
                  <a:gd name="T86" fmla="*/ 238 w 372"/>
                  <a:gd name="T87" fmla="*/ 154 h 284"/>
                  <a:gd name="T88" fmla="*/ 247 w 372"/>
                  <a:gd name="T89" fmla="*/ 125 h 284"/>
                  <a:gd name="T90" fmla="*/ 236 w 372"/>
                  <a:gd name="T91" fmla="*/ 110 h 284"/>
                  <a:gd name="T92" fmla="*/ 219 w 372"/>
                  <a:gd name="T93" fmla="*/ 96 h 284"/>
                  <a:gd name="T94" fmla="*/ 205 w 372"/>
                  <a:gd name="T95" fmla="*/ 69 h 284"/>
                  <a:gd name="T96" fmla="*/ 194 w 372"/>
                  <a:gd name="T97" fmla="*/ 52 h 284"/>
                  <a:gd name="T98" fmla="*/ 176 w 372"/>
                  <a:gd name="T99" fmla="*/ 48 h 284"/>
                  <a:gd name="T100" fmla="*/ 155 w 372"/>
                  <a:gd name="T101" fmla="*/ 50 h 284"/>
                  <a:gd name="T102" fmla="*/ 144 w 372"/>
                  <a:gd name="T103" fmla="*/ 31 h 284"/>
                  <a:gd name="T104" fmla="*/ 132 w 372"/>
                  <a:gd name="T105" fmla="*/ 18 h 284"/>
                  <a:gd name="T106" fmla="*/ 32 w 372"/>
                  <a:gd name="T107" fmla="*/ 4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2"/>
                  <a:gd name="T163" fmla="*/ 0 h 284"/>
                  <a:gd name="T164" fmla="*/ 372 w 372"/>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2" h="284">
                    <a:moveTo>
                      <a:pt x="0" y="4"/>
                    </a:moveTo>
                    <a:lnTo>
                      <a:pt x="0" y="8"/>
                    </a:lnTo>
                    <a:lnTo>
                      <a:pt x="2" y="12"/>
                    </a:lnTo>
                    <a:lnTo>
                      <a:pt x="2" y="14"/>
                    </a:lnTo>
                    <a:lnTo>
                      <a:pt x="4" y="18"/>
                    </a:lnTo>
                    <a:lnTo>
                      <a:pt x="7" y="18"/>
                    </a:lnTo>
                    <a:lnTo>
                      <a:pt x="9" y="25"/>
                    </a:lnTo>
                    <a:lnTo>
                      <a:pt x="11" y="35"/>
                    </a:lnTo>
                    <a:lnTo>
                      <a:pt x="17" y="42"/>
                    </a:lnTo>
                    <a:lnTo>
                      <a:pt x="27" y="50"/>
                    </a:lnTo>
                    <a:lnTo>
                      <a:pt x="29" y="50"/>
                    </a:lnTo>
                    <a:lnTo>
                      <a:pt x="32" y="52"/>
                    </a:lnTo>
                    <a:lnTo>
                      <a:pt x="34" y="58"/>
                    </a:lnTo>
                    <a:lnTo>
                      <a:pt x="36" y="66"/>
                    </a:lnTo>
                    <a:lnTo>
                      <a:pt x="36" y="75"/>
                    </a:lnTo>
                    <a:lnTo>
                      <a:pt x="38" y="83"/>
                    </a:lnTo>
                    <a:lnTo>
                      <a:pt x="31" y="85"/>
                    </a:lnTo>
                    <a:lnTo>
                      <a:pt x="27" y="87"/>
                    </a:lnTo>
                    <a:lnTo>
                      <a:pt x="34" y="92"/>
                    </a:lnTo>
                    <a:lnTo>
                      <a:pt x="42" y="96"/>
                    </a:lnTo>
                    <a:lnTo>
                      <a:pt x="42" y="100"/>
                    </a:lnTo>
                    <a:lnTo>
                      <a:pt x="48" y="102"/>
                    </a:lnTo>
                    <a:lnTo>
                      <a:pt x="54" y="104"/>
                    </a:lnTo>
                    <a:lnTo>
                      <a:pt x="55" y="108"/>
                    </a:lnTo>
                    <a:lnTo>
                      <a:pt x="57" y="112"/>
                    </a:lnTo>
                    <a:lnTo>
                      <a:pt x="61" y="112"/>
                    </a:lnTo>
                    <a:lnTo>
                      <a:pt x="61" y="123"/>
                    </a:lnTo>
                    <a:lnTo>
                      <a:pt x="63" y="135"/>
                    </a:lnTo>
                    <a:lnTo>
                      <a:pt x="65" y="137"/>
                    </a:lnTo>
                    <a:lnTo>
                      <a:pt x="71" y="138"/>
                    </a:lnTo>
                    <a:lnTo>
                      <a:pt x="71" y="142"/>
                    </a:lnTo>
                    <a:lnTo>
                      <a:pt x="78" y="152"/>
                    </a:lnTo>
                    <a:lnTo>
                      <a:pt x="90" y="165"/>
                    </a:lnTo>
                    <a:lnTo>
                      <a:pt x="90" y="161"/>
                    </a:lnTo>
                    <a:lnTo>
                      <a:pt x="94" y="161"/>
                    </a:lnTo>
                    <a:lnTo>
                      <a:pt x="94" y="158"/>
                    </a:lnTo>
                    <a:lnTo>
                      <a:pt x="94" y="154"/>
                    </a:lnTo>
                    <a:lnTo>
                      <a:pt x="90" y="150"/>
                    </a:lnTo>
                    <a:lnTo>
                      <a:pt x="86" y="148"/>
                    </a:lnTo>
                    <a:lnTo>
                      <a:pt x="84" y="144"/>
                    </a:lnTo>
                    <a:lnTo>
                      <a:pt x="84" y="142"/>
                    </a:lnTo>
                    <a:lnTo>
                      <a:pt x="80" y="142"/>
                    </a:lnTo>
                    <a:lnTo>
                      <a:pt x="78" y="140"/>
                    </a:lnTo>
                    <a:lnTo>
                      <a:pt x="78" y="137"/>
                    </a:lnTo>
                    <a:lnTo>
                      <a:pt x="80" y="133"/>
                    </a:lnTo>
                    <a:lnTo>
                      <a:pt x="77" y="133"/>
                    </a:lnTo>
                    <a:lnTo>
                      <a:pt x="73" y="117"/>
                    </a:lnTo>
                    <a:lnTo>
                      <a:pt x="69" y="102"/>
                    </a:lnTo>
                    <a:lnTo>
                      <a:pt x="65" y="102"/>
                    </a:lnTo>
                    <a:lnTo>
                      <a:pt x="63" y="100"/>
                    </a:lnTo>
                    <a:lnTo>
                      <a:pt x="63" y="94"/>
                    </a:lnTo>
                    <a:lnTo>
                      <a:pt x="63" y="90"/>
                    </a:lnTo>
                    <a:lnTo>
                      <a:pt x="59" y="90"/>
                    </a:lnTo>
                    <a:lnTo>
                      <a:pt x="54" y="79"/>
                    </a:lnTo>
                    <a:lnTo>
                      <a:pt x="52" y="67"/>
                    </a:lnTo>
                    <a:lnTo>
                      <a:pt x="48" y="67"/>
                    </a:lnTo>
                    <a:lnTo>
                      <a:pt x="46" y="67"/>
                    </a:lnTo>
                    <a:lnTo>
                      <a:pt x="44" y="60"/>
                    </a:lnTo>
                    <a:lnTo>
                      <a:pt x="44" y="52"/>
                    </a:lnTo>
                    <a:lnTo>
                      <a:pt x="40" y="52"/>
                    </a:lnTo>
                    <a:lnTo>
                      <a:pt x="38" y="52"/>
                    </a:lnTo>
                    <a:lnTo>
                      <a:pt x="34" y="44"/>
                    </a:lnTo>
                    <a:lnTo>
                      <a:pt x="32" y="35"/>
                    </a:lnTo>
                    <a:lnTo>
                      <a:pt x="29" y="33"/>
                    </a:lnTo>
                    <a:lnTo>
                      <a:pt x="27" y="29"/>
                    </a:lnTo>
                    <a:lnTo>
                      <a:pt x="27" y="25"/>
                    </a:lnTo>
                    <a:lnTo>
                      <a:pt x="29" y="19"/>
                    </a:lnTo>
                    <a:lnTo>
                      <a:pt x="32" y="23"/>
                    </a:lnTo>
                    <a:lnTo>
                      <a:pt x="38" y="25"/>
                    </a:lnTo>
                    <a:lnTo>
                      <a:pt x="40" y="23"/>
                    </a:lnTo>
                    <a:lnTo>
                      <a:pt x="42" y="21"/>
                    </a:lnTo>
                    <a:lnTo>
                      <a:pt x="44" y="21"/>
                    </a:lnTo>
                    <a:lnTo>
                      <a:pt x="48" y="21"/>
                    </a:lnTo>
                    <a:lnTo>
                      <a:pt x="48" y="23"/>
                    </a:lnTo>
                    <a:lnTo>
                      <a:pt x="48" y="27"/>
                    </a:lnTo>
                    <a:lnTo>
                      <a:pt x="52" y="27"/>
                    </a:lnTo>
                    <a:lnTo>
                      <a:pt x="50" y="33"/>
                    </a:lnTo>
                    <a:lnTo>
                      <a:pt x="50" y="37"/>
                    </a:lnTo>
                    <a:lnTo>
                      <a:pt x="54" y="41"/>
                    </a:lnTo>
                    <a:lnTo>
                      <a:pt x="57" y="44"/>
                    </a:lnTo>
                    <a:lnTo>
                      <a:pt x="57" y="50"/>
                    </a:lnTo>
                    <a:lnTo>
                      <a:pt x="59" y="56"/>
                    </a:lnTo>
                    <a:lnTo>
                      <a:pt x="63" y="60"/>
                    </a:lnTo>
                    <a:lnTo>
                      <a:pt x="69" y="64"/>
                    </a:lnTo>
                    <a:lnTo>
                      <a:pt x="69" y="67"/>
                    </a:lnTo>
                    <a:lnTo>
                      <a:pt x="69" y="71"/>
                    </a:lnTo>
                    <a:lnTo>
                      <a:pt x="71" y="71"/>
                    </a:lnTo>
                    <a:lnTo>
                      <a:pt x="77" y="77"/>
                    </a:lnTo>
                    <a:lnTo>
                      <a:pt x="80" y="85"/>
                    </a:lnTo>
                    <a:lnTo>
                      <a:pt x="82" y="85"/>
                    </a:lnTo>
                    <a:lnTo>
                      <a:pt x="86" y="85"/>
                    </a:lnTo>
                    <a:lnTo>
                      <a:pt x="86" y="89"/>
                    </a:lnTo>
                    <a:lnTo>
                      <a:pt x="86" y="92"/>
                    </a:lnTo>
                    <a:lnTo>
                      <a:pt x="88" y="94"/>
                    </a:lnTo>
                    <a:lnTo>
                      <a:pt x="92" y="94"/>
                    </a:lnTo>
                    <a:lnTo>
                      <a:pt x="92" y="98"/>
                    </a:lnTo>
                    <a:lnTo>
                      <a:pt x="94" y="102"/>
                    </a:lnTo>
                    <a:lnTo>
                      <a:pt x="98" y="104"/>
                    </a:lnTo>
                    <a:lnTo>
                      <a:pt x="103" y="106"/>
                    </a:lnTo>
                    <a:lnTo>
                      <a:pt x="100" y="110"/>
                    </a:lnTo>
                    <a:lnTo>
                      <a:pt x="98" y="112"/>
                    </a:lnTo>
                    <a:lnTo>
                      <a:pt x="98" y="113"/>
                    </a:lnTo>
                    <a:lnTo>
                      <a:pt x="98" y="117"/>
                    </a:lnTo>
                    <a:lnTo>
                      <a:pt x="107" y="125"/>
                    </a:lnTo>
                    <a:lnTo>
                      <a:pt x="117" y="133"/>
                    </a:lnTo>
                    <a:lnTo>
                      <a:pt x="117" y="138"/>
                    </a:lnTo>
                    <a:lnTo>
                      <a:pt x="121" y="142"/>
                    </a:lnTo>
                    <a:lnTo>
                      <a:pt x="123" y="142"/>
                    </a:lnTo>
                    <a:lnTo>
                      <a:pt x="126" y="144"/>
                    </a:lnTo>
                    <a:lnTo>
                      <a:pt x="126" y="148"/>
                    </a:lnTo>
                    <a:lnTo>
                      <a:pt x="126" y="150"/>
                    </a:lnTo>
                    <a:lnTo>
                      <a:pt x="130" y="150"/>
                    </a:lnTo>
                    <a:lnTo>
                      <a:pt x="132" y="156"/>
                    </a:lnTo>
                    <a:lnTo>
                      <a:pt x="136" y="160"/>
                    </a:lnTo>
                    <a:lnTo>
                      <a:pt x="136" y="163"/>
                    </a:lnTo>
                    <a:lnTo>
                      <a:pt x="136" y="165"/>
                    </a:lnTo>
                    <a:lnTo>
                      <a:pt x="142" y="173"/>
                    </a:lnTo>
                    <a:lnTo>
                      <a:pt x="148" y="181"/>
                    </a:lnTo>
                    <a:lnTo>
                      <a:pt x="146" y="204"/>
                    </a:lnTo>
                    <a:lnTo>
                      <a:pt x="148" y="223"/>
                    </a:lnTo>
                    <a:lnTo>
                      <a:pt x="153" y="227"/>
                    </a:lnTo>
                    <a:lnTo>
                      <a:pt x="161" y="229"/>
                    </a:lnTo>
                    <a:lnTo>
                      <a:pt x="167" y="238"/>
                    </a:lnTo>
                    <a:lnTo>
                      <a:pt x="173" y="246"/>
                    </a:lnTo>
                    <a:lnTo>
                      <a:pt x="180" y="248"/>
                    </a:lnTo>
                    <a:lnTo>
                      <a:pt x="190" y="250"/>
                    </a:lnTo>
                    <a:lnTo>
                      <a:pt x="197" y="257"/>
                    </a:lnTo>
                    <a:lnTo>
                      <a:pt x="205" y="263"/>
                    </a:lnTo>
                    <a:lnTo>
                      <a:pt x="213" y="265"/>
                    </a:lnTo>
                    <a:lnTo>
                      <a:pt x="224" y="267"/>
                    </a:lnTo>
                    <a:lnTo>
                      <a:pt x="228" y="271"/>
                    </a:lnTo>
                    <a:lnTo>
                      <a:pt x="232" y="275"/>
                    </a:lnTo>
                    <a:lnTo>
                      <a:pt x="240" y="277"/>
                    </a:lnTo>
                    <a:lnTo>
                      <a:pt x="249" y="279"/>
                    </a:lnTo>
                    <a:lnTo>
                      <a:pt x="257" y="277"/>
                    </a:lnTo>
                    <a:lnTo>
                      <a:pt x="263" y="275"/>
                    </a:lnTo>
                    <a:lnTo>
                      <a:pt x="270" y="273"/>
                    </a:lnTo>
                    <a:lnTo>
                      <a:pt x="276" y="275"/>
                    </a:lnTo>
                    <a:lnTo>
                      <a:pt x="284" y="275"/>
                    </a:lnTo>
                    <a:lnTo>
                      <a:pt x="292" y="277"/>
                    </a:lnTo>
                    <a:lnTo>
                      <a:pt x="292" y="273"/>
                    </a:lnTo>
                    <a:lnTo>
                      <a:pt x="293" y="273"/>
                    </a:lnTo>
                    <a:lnTo>
                      <a:pt x="297" y="279"/>
                    </a:lnTo>
                    <a:lnTo>
                      <a:pt x="303" y="284"/>
                    </a:lnTo>
                    <a:lnTo>
                      <a:pt x="305" y="282"/>
                    </a:lnTo>
                    <a:lnTo>
                      <a:pt x="305" y="279"/>
                    </a:lnTo>
                    <a:lnTo>
                      <a:pt x="309" y="273"/>
                    </a:lnTo>
                    <a:lnTo>
                      <a:pt x="313" y="267"/>
                    </a:lnTo>
                    <a:lnTo>
                      <a:pt x="328" y="267"/>
                    </a:lnTo>
                    <a:lnTo>
                      <a:pt x="328" y="265"/>
                    </a:lnTo>
                    <a:lnTo>
                      <a:pt x="324" y="259"/>
                    </a:lnTo>
                    <a:lnTo>
                      <a:pt x="320" y="255"/>
                    </a:lnTo>
                    <a:lnTo>
                      <a:pt x="318" y="252"/>
                    </a:lnTo>
                    <a:lnTo>
                      <a:pt x="318" y="248"/>
                    </a:lnTo>
                    <a:lnTo>
                      <a:pt x="322" y="248"/>
                    </a:lnTo>
                    <a:lnTo>
                      <a:pt x="324" y="240"/>
                    </a:lnTo>
                    <a:lnTo>
                      <a:pt x="345" y="240"/>
                    </a:lnTo>
                    <a:lnTo>
                      <a:pt x="349" y="238"/>
                    </a:lnTo>
                    <a:lnTo>
                      <a:pt x="351" y="236"/>
                    </a:lnTo>
                    <a:lnTo>
                      <a:pt x="355" y="236"/>
                    </a:lnTo>
                    <a:lnTo>
                      <a:pt x="357" y="234"/>
                    </a:lnTo>
                    <a:lnTo>
                      <a:pt x="359" y="232"/>
                    </a:lnTo>
                    <a:lnTo>
                      <a:pt x="361" y="231"/>
                    </a:lnTo>
                    <a:lnTo>
                      <a:pt x="361" y="232"/>
                    </a:lnTo>
                    <a:lnTo>
                      <a:pt x="361" y="236"/>
                    </a:lnTo>
                    <a:lnTo>
                      <a:pt x="364" y="238"/>
                    </a:lnTo>
                    <a:lnTo>
                      <a:pt x="366" y="236"/>
                    </a:lnTo>
                    <a:lnTo>
                      <a:pt x="364" y="232"/>
                    </a:lnTo>
                    <a:lnTo>
                      <a:pt x="366" y="225"/>
                    </a:lnTo>
                    <a:lnTo>
                      <a:pt x="370" y="204"/>
                    </a:lnTo>
                    <a:lnTo>
                      <a:pt x="372" y="184"/>
                    </a:lnTo>
                    <a:lnTo>
                      <a:pt x="368" y="183"/>
                    </a:lnTo>
                    <a:lnTo>
                      <a:pt x="363" y="183"/>
                    </a:lnTo>
                    <a:lnTo>
                      <a:pt x="357" y="184"/>
                    </a:lnTo>
                    <a:lnTo>
                      <a:pt x="353" y="186"/>
                    </a:lnTo>
                    <a:lnTo>
                      <a:pt x="341" y="190"/>
                    </a:lnTo>
                    <a:lnTo>
                      <a:pt x="334" y="194"/>
                    </a:lnTo>
                    <a:lnTo>
                      <a:pt x="332" y="204"/>
                    </a:lnTo>
                    <a:lnTo>
                      <a:pt x="332" y="213"/>
                    </a:lnTo>
                    <a:lnTo>
                      <a:pt x="328" y="215"/>
                    </a:lnTo>
                    <a:lnTo>
                      <a:pt x="328" y="221"/>
                    </a:lnTo>
                    <a:lnTo>
                      <a:pt x="328" y="225"/>
                    </a:lnTo>
                    <a:lnTo>
                      <a:pt x="324" y="227"/>
                    </a:lnTo>
                    <a:lnTo>
                      <a:pt x="322" y="227"/>
                    </a:lnTo>
                    <a:lnTo>
                      <a:pt x="320" y="231"/>
                    </a:lnTo>
                    <a:lnTo>
                      <a:pt x="320" y="232"/>
                    </a:lnTo>
                    <a:lnTo>
                      <a:pt x="316" y="234"/>
                    </a:lnTo>
                    <a:lnTo>
                      <a:pt x="315" y="234"/>
                    </a:lnTo>
                    <a:lnTo>
                      <a:pt x="315" y="231"/>
                    </a:lnTo>
                    <a:lnTo>
                      <a:pt x="309" y="231"/>
                    </a:lnTo>
                    <a:lnTo>
                      <a:pt x="305" y="231"/>
                    </a:lnTo>
                    <a:lnTo>
                      <a:pt x="303" y="232"/>
                    </a:lnTo>
                    <a:lnTo>
                      <a:pt x="301" y="236"/>
                    </a:lnTo>
                    <a:lnTo>
                      <a:pt x="295" y="236"/>
                    </a:lnTo>
                    <a:lnTo>
                      <a:pt x="292" y="238"/>
                    </a:lnTo>
                    <a:lnTo>
                      <a:pt x="290" y="242"/>
                    </a:lnTo>
                    <a:lnTo>
                      <a:pt x="290" y="244"/>
                    </a:lnTo>
                    <a:lnTo>
                      <a:pt x="288" y="244"/>
                    </a:lnTo>
                    <a:lnTo>
                      <a:pt x="286" y="244"/>
                    </a:lnTo>
                    <a:lnTo>
                      <a:pt x="288" y="242"/>
                    </a:lnTo>
                    <a:lnTo>
                      <a:pt x="282" y="242"/>
                    </a:lnTo>
                    <a:lnTo>
                      <a:pt x="278" y="244"/>
                    </a:lnTo>
                    <a:lnTo>
                      <a:pt x="276" y="240"/>
                    </a:lnTo>
                    <a:lnTo>
                      <a:pt x="276" y="236"/>
                    </a:lnTo>
                    <a:lnTo>
                      <a:pt x="268" y="236"/>
                    </a:lnTo>
                    <a:lnTo>
                      <a:pt x="263" y="234"/>
                    </a:lnTo>
                    <a:lnTo>
                      <a:pt x="261" y="231"/>
                    </a:lnTo>
                    <a:lnTo>
                      <a:pt x="259" y="225"/>
                    </a:lnTo>
                    <a:lnTo>
                      <a:pt x="249" y="209"/>
                    </a:lnTo>
                    <a:lnTo>
                      <a:pt x="242" y="192"/>
                    </a:lnTo>
                    <a:lnTo>
                      <a:pt x="240" y="194"/>
                    </a:lnTo>
                    <a:lnTo>
                      <a:pt x="238" y="194"/>
                    </a:lnTo>
                    <a:lnTo>
                      <a:pt x="238" y="188"/>
                    </a:lnTo>
                    <a:lnTo>
                      <a:pt x="238" y="181"/>
                    </a:lnTo>
                    <a:lnTo>
                      <a:pt x="242" y="177"/>
                    </a:lnTo>
                    <a:lnTo>
                      <a:pt x="240" y="167"/>
                    </a:lnTo>
                    <a:lnTo>
                      <a:pt x="238" y="160"/>
                    </a:lnTo>
                    <a:lnTo>
                      <a:pt x="238" y="154"/>
                    </a:lnTo>
                    <a:lnTo>
                      <a:pt x="240" y="150"/>
                    </a:lnTo>
                    <a:lnTo>
                      <a:pt x="238" y="144"/>
                    </a:lnTo>
                    <a:lnTo>
                      <a:pt x="236" y="137"/>
                    </a:lnTo>
                    <a:lnTo>
                      <a:pt x="242" y="131"/>
                    </a:lnTo>
                    <a:lnTo>
                      <a:pt x="247" y="125"/>
                    </a:lnTo>
                    <a:lnTo>
                      <a:pt x="247" y="119"/>
                    </a:lnTo>
                    <a:lnTo>
                      <a:pt x="244" y="113"/>
                    </a:lnTo>
                    <a:lnTo>
                      <a:pt x="242" y="115"/>
                    </a:lnTo>
                    <a:lnTo>
                      <a:pt x="240" y="113"/>
                    </a:lnTo>
                    <a:lnTo>
                      <a:pt x="236" y="110"/>
                    </a:lnTo>
                    <a:lnTo>
                      <a:pt x="230" y="110"/>
                    </a:lnTo>
                    <a:lnTo>
                      <a:pt x="224" y="106"/>
                    </a:lnTo>
                    <a:lnTo>
                      <a:pt x="221" y="102"/>
                    </a:lnTo>
                    <a:lnTo>
                      <a:pt x="221" y="100"/>
                    </a:lnTo>
                    <a:lnTo>
                      <a:pt x="219" y="96"/>
                    </a:lnTo>
                    <a:lnTo>
                      <a:pt x="215" y="87"/>
                    </a:lnTo>
                    <a:lnTo>
                      <a:pt x="215" y="83"/>
                    </a:lnTo>
                    <a:lnTo>
                      <a:pt x="211" y="79"/>
                    </a:lnTo>
                    <a:lnTo>
                      <a:pt x="207" y="73"/>
                    </a:lnTo>
                    <a:lnTo>
                      <a:pt x="205" y="69"/>
                    </a:lnTo>
                    <a:lnTo>
                      <a:pt x="205" y="66"/>
                    </a:lnTo>
                    <a:lnTo>
                      <a:pt x="203" y="62"/>
                    </a:lnTo>
                    <a:lnTo>
                      <a:pt x="199" y="60"/>
                    </a:lnTo>
                    <a:lnTo>
                      <a:pt x="197" y="56"/>
                    </a:lnTo>
                    <a:lnTo>
                      <a:pt x="194" y="52"/>
                    </a:lnTo>
                    <a:lnTo>
                      <a:pt x="192" y="50"/>
                    </a:lnTo>
                    <a:lnTo>
                      <a:pt x="188" y="48"/>
                    </a:lnTo>
                    <a:lnTo>
                      <a:pt x="184" y="48"/>
                    </a:lnTo>
                    <a:lnTo>
                      <a:pt x="180" y="46"/>
                    </a:lnTo>
                    <a:lnTo>
                      <a:pt x="176" y="48"/>
                    </a:lnTo>
                    <a:lnTo>
                      <a:pt x="174" y="52"/>
                    </a:lnTo>
                    <a:lnTo>
                      <a:pt x="173" y="56"/>
                    </a:lnTo>
                    <a:lnTo>
                      <a:pt x="165" y="56"/>
                    </a:lnTo>
                    <a:lnTo>
                      <a:pt x="161" y="54"/>
                    </a:lnTo>
                    <a:lnTo>
                      <a:pt x="155" y="50"/>
                    </a:lnTo>
                    <a:lnTo>
                      <a:pt x="153" y="44"/>
                    </a:lnTo>
                    <a:lnTo>
                      <a:pt x="155" y="41"/>
                    </a:lnTo>
                    <a:lnTo>
                      <a:pt x="151" y="37"/>
                    </a:lnTo>
                    <a:lnTo>
                      <a:pt x="148" y="33"/>
                    </a:lnTo>
                    <a:lnTo>
                      <a:pt x="144" y="31"/>
                    </a:lnTo>
                    <a:lnTo>
                      <a:pt x="140" y="29"/>
                    </a:lnTo>
                    <a:lnTo>
                      <a:pt x="138" y="25"/>
                    </a:lnTo>
                    <a:lnTo>
                      <a:pt x="136" y="23"/>
                    </a:lnTo>
                    <a:lnTo>
                      <a:pt x="136" y="19"/>
                    </a:lnTo>
                    <a:lnTo>
                      <a:pt x="132" y="18"/>
                    </a:lnTo>
                    <a:lnTo>
                      <a:pt x="130" y="18"/>
                    </a:lnTo>
                    <a:lnTo>
                      <a:pt x="105" y="16"/>
                    </a:lnTo>
                    <a:lnTo>
                      <a:pt x="105" y="25"/>
                    </a:lnTo>
                    <a:lnTo>
                      <a:pt x="65" y="21"/>
                    </a:lnTo>
                    <a:lnTo>
                      <a:pt x="32" y="4"/>
                    </a:lnTo>
                    <a:lnTo>
                      <a:pt x="32" y="0"/>
                    </a:lnTo>
                    <a:lnTo>
                      <a:pt x="0" y="4"/>
                    </a:lnTo>
                    <a:close/>
                  </a:path>
                </a:pathLst>
              </a:custGeom>
              <a:solidFill>
                <a:srgbClr val="C0C0C0"/>
              </a:solidFill>
              <a:ln w="4826">
                <a:solidFill>
                  <a:srgbClr val="B9B9B9"/>
                </a:solidFill>
                <a:round/>
                <a:headEnd/>
                <a:tailEnd/>
              </a:ln>
            </p:spPr>
            <p:txBody>
              <a:bodyPr/>
              <a:lstStyle/>
              <a:p>
                <a:endParaRPr lang="nb-NO"/>
              </a:p>
            </p:txBody>
          </p:sp>
          <p:sp>
            <p:nvSpPr>
              <p:cNvPr id="9447" name="Freeform 1160"/>
              <p:cNvSpPr>
                <a:spLocks/>
              </p:cNvSpPr>
              <p:nvPr/>
            </p:nvSpPr>
            <p:spPr bwMode="gray">
              <a:xfrm>
                <a:off x="3434" y="3123"/>
                <a:ext cx="7" cy="11"/>
              </a:xfrm>
              <a:custGeom>
                <a:avLst/>
                <a:gdLst>
                  <a:gd name="T0" fmla="*/ 3 w 7"/>
                  <a:gd name="T1" fmla="*/ 0 h 11"/>
                  <a:gd name="T2" fmla="*/ 2 w 7"/>
                  <a:gd name="T3" fmla="*/ 2 h 11"/>
                  <a:gd name="T4" fmla="*/ 0 w 7"/>
                  <a:gd name="T5" fmla="*/ 2 h 11"/>
                  <a:gd name="T6" fmla="*/ 0 w 7"/>
                  <a:gd name="T7" fmla="*/ 4 h 11"/>
                  <a:gd name="T8" fmla="*/ 0 w 7"/>
                  <a:gd name="T9" fmla="*/ 6 h 11"/>
                  <a:gd name="T10" fmla="*/ 2 w 7"/>
                  <a:gd name="T11" fmla="*/ 9 h 11"/>
                  <a:gd name="T12" fmla="*/ 5 w 7"/>
                  <a:gd name="T13" fmla="*/ 11 h 11"/>
                  <a:gd name="T14" fmla="*/ 5 w 7"/>
                  <a:gd name="T15" fmla="*/ 9 h 11"/>
                  <a:gd name="T16" fmla="*/ 7 w 7"/>
                  <a:gd name="T17" fmla="*/ 6 h 11"/>
                  <a:gd name="T18" fmla="*/ 7 w 7"/>
                  <a:gd name="T19" fmla="*/ 4 h 11"/>
                  <a:gd name="T20" fmla="*/ 7 w 7"/>
                  <a:gd name="T21" fmla="*/ 2 h 11"/>
                  <a:gd name="T22" fmla="*/ 5 w 7"/>
                  <a:gd name="T23" fmla="*/ 0 h 11"/>
                  <a:gd name="T24" fmla="*/ 3 w 7"/>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1"/>
                  <a:gd name="T41" fmla="*/ 7 w 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1">
                    <a:moveTo>
                      <a:pt x="3" y="0"/>
                    </a:moveTo>
                    <a:lnTo>
                      <a:pt x="2" y="2"/>
                    </a:lnTo>
                    <a:lnTo>
                      <a:pt x="0" y="2"/>
                    </a:lnTo>
                    <a:lnTo>
                      <a:pt x="0" y="4"/>
                    </a:lnTo>
                    <a:lnTo>
                      <a:pt x="0" y="6"/>
                    </a:lnTo>
                    <a:lnTo>
                      <a:pt x="2" y="9"/>
                    </a:lnTo>
                    <a:lnTo>
                      <a:pt x="5" y="11"/>
                    </a:lnTo>
                    <a:lnTo>
                      <a:pt x="5" y="9"/>
                    </a:lnTo>
                    <a:lnTo>
                      <a:pt x="7" y="6"/>
                    </a:lnTo>
                    <a:lnTo>
                      <a:pt x="7" y="4"/>
                    </a:lnTo>
                    <a:lnTo>
                      <a:pt x="7" y="2"/>
                    </a:lnTo>
                    <a:lnTo>
                      <a:pt x="5" y="0"/>
                    </a:lnTo>
                    <a:lnTo>
                      <a:pt x="3" y="0"/>
                    </a:lnTo>
                    <a:close/>
                  </a:path>
                </a:pathLst>
              </a:custGeom>
              <a:solidFill>
                <a:srgbClr val="C0C0C0"/>
              </a:solidFill>
              <a:ln w="4826">
                <a:solidFill>
                  <a:srgbClr val="B9B9B9"/>
                </a:solidFill>
                <a:round/>
                <a:headEnd/>
                <a:tailEnd/>
              </a:ln>
            </p:spPr>
            <p:txBody>
              <a:bodyPr/>
              <a:lstStyle/>
              <a:p>
                <a:endParaRPr lang="nb-NO"/>
              </a:p>
            </p:txBody>
          </p:sp>
          <p:sp>
            <p:nvSpPr>
              <p:cNvPr id="9448" name="Freeform 1161"/>
              <p:cNvSpPr>
                <a:spLocks/>
              </p:cNvSpPr>
              <p:nvPr/>
            </p:nvSpPr>
            <p:spPr bwMode="gray">
              <a:xfrm>
                <a:off x="2514" y="2382"/>
                <a:ext cx="154" cy="190"/>
              </a:xfrm>
              <a:custGeom>
                <a:avLst/>
                <a:gdLst>
                  <a:gd name="T0" fmla="*/ 4 w 154"/>
                  <a:gd name="T1" fmla="*/ 100 h 190"/>
                  <a:gd name="T2" fmla="*/ 6 w 154"/>
                  <a:gd name="T3" fmla="*/ 115 h 190"/>
                  <a:gd name="T4" fmla="*/ 8 w 154"/>
                  <a:gd name="T5" fmla="*/ 133 h 190"/>
                  <a:gd name="T6" fmla="*/ 10 w 154"/>
                  <a:gd name="T7" fmla="*/ 154 h 190"/>
                  <a:gd name="T8" fmla="*/ 12 w 154"/>
                  <a:gd name="T9" fmla="*/ 163 h 190"/>
                  <a:gd name="T10" fmla="*/ 20 w 154"/>
                  <a:gd name="T11" fmla="*/ 159 h 190"/>
                  <a:gd name="T12" fmla="*/ 27 w 154"/>
                  <a:gd name="T13" fmla="*/ 161 h 190"/>
                  <a:gd name="T14" fmla="*/ 37 w 154"/>
                  <a:gd name="T15" fmla="*/ 161 h 190"/>
                  <a:gd name="T16" fmla="*/ 43 w 154"/>
                  <a:gd name="T17" fmla="*/ 167 h 190"/>
                  <a:gd name="T18" fmla="*/ 44 w 154"/>
                  <a:gd name="T19" fmla="*/ 175 h 190"/>
                  <a:gd name="T20" fmla="*/ 50 w 154"/>
                  <a:gd name="T21" fmla="*/ 177 h 190"/>
                  <a:gd name="T22" fmla="*/ 54 w 154"/>
                  <a:gd name="T23" fmla="*/ 184 h 190"/>
                  <a:gd name="T24" fmla="*/ 60 w 154"/>
                  <a:gd name="T25" fmla="*/ 188 h 190"/>
                  <a:gd name="T26" fmla="*/ 62 w 154"/>
                  <a:gd name="T27" fmla="*/ 190 h 190"/>
                  <a:gd name="T28" fmla="*/ 68 w 154"/>
                  <a:gd name="T29" fmla="*/ 186 h 190"/>
                  <a:gd name="T30" fmla="*/ 68 w 154"/>
                  <a:gd name="T31" fmla="*/ 177 h 190"/>
                  <a:gd name="T32" fmla="*/ 73 w 154"/>
                  <a:gd name="T33" fmla="*/ 177 h 190"/>
                  <a:gd name="T34" fmla="*/ 83 w 154"/>
                  <a:gd name="T35" fmla="*/ 179 h 190"/>
                  <a:gd name="T36" fmla="*/ 89 w 154"/>
                  <a:gd name="T37" fmla="*/ 177 h 190"/>
                  <a:gd name="T38" fmla="*/ 89 w 154"/>
                  <a:gd name="T39" fmla="*/ 171 h 190"/>
                  <a:gd name="T40" fmla="*/ 92 w 154"/>
                  <a:gd name="T41" fmla="*/ 171 h 190"/>
                  <a:gd name="T42" fmla="*/ 140 w 154"/>
                  <a:gd name="T43" fmla="*/ 171 h 190"/>
                  <a:gd name="T44" fmla="*/ 144 w 154"/>
                  <a:gd name="T45" fmla="*/ 163 h 190"/>
                  <a:gd name="T46" fmla="*/ 142 w 154"/>
                  <a:gd name="T47" fmla="*/ 159 h 190"/>
                  <a:gd name="T48" fmla="*/ 140 w 154"/>
                  <a:gd name="T49" fmla="*/ 159 h 190"/>
                  <a:gd name="T50" fmla="*/ 154 w 154"/>
                  <a:gd name="T51" fmla="*/ 31 h 190"/>
                  <a:gd name="T52" fmla="*/ 112 w 154"/>
                  <a:gd name="T53" fmla="*/ 23 h 190"/>
                  <a:gd name="T54" fmla="*/ 64 w 154"/>
                  <a:gd name="T55" fmla="*/ 58 h 190"/>
                  <a:gd name="T56" fmla="*/ 58 w 154"/>
                  <a:gd name="T57" fmla="*/ 58 h 190"/>
                  <a:gd name="T58" fmla="*/ 52 w 154"/>
                  <a:gd name="T59" fmla="*/ 60 h 190"/>
                  <a:gd name="T60" fmla="*/ 50 w 154"/>
                  <a:gd name="T61" fmla="*/ 65 h 190"/>
                  <a:gd name="T62" fmla="*/ 50 w 154"/>
                  <a:gd name="T63" fmla="*/ 90 h 190"/>
                  <a:gd name="T64" fmla="*/ 4 w 154"/>
                  <a:gd name="T65" fmla="*/ 92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90"/>
                  <a:gd name="T101" fmla="*/ 154 w 154"/>
                  <a:gd name="T102" fmla="*/ 190 h 1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90">
                    <a:moveTo>
                      <a:pt x="0" y="94"/>
                    </a:moveTo>
                    <a:lnTo>
                      <a:pt x="4" y="100"/>
                    </a:lnTo>
                    <a:lnTo>
                      <a:pt x="8" y="106"/>
                    </a:lnTo>
                    <a:lnTo>
                      <a:pt x="6" y="115"/>
                    </a:lnTo>
                    <a:lnTo>
                      <a:pt x="6" y="123"/>
                    </a:lnTo>
                    <a:lnTo>
                      <a:pt x="8" y="133"/>
                    </a:lnTo>
                    <a:lnTo>
                      <a:pt x="10" y="144"/>
                    </a:lnTo>
                    <a:lnTo>
                      <a:pt x="10" y="154"/>
                    </a:lnTo>
                    <a:lnTo>
                      <a:pt x="8" y="165"/>
                    </a:lnTo>
                    <a:lnTo>
                      <a:pt x="12" y="163"/>
                    </a:lnTo>
                    <a:lnTo>
                      <a:pt x="16" y="161"/>
                    </a:lnTo>
                    <a:lnTo>
                      <a:pt x="20" y="159"/>
                    </a:lnTo>
                    <a:lnTo>
                      <a:pt x="23" y="161"/>
                    </a:lnTo>
                    <a:lnTo>
                      <a:pt x="27" y="161"/>
                    </a:lnTo>
                    <a:lnTo>
                      <a:pt x="31" y="159"/>
                    </a:lnTo>
                    <a:lnTo>
                      <a:pt x="37" y="161"/>
                    </a:lnTo>
                    <a:lnTo>
                      <a:pt x="39" y="163"/>
                    </a:lnTo>
                    <a:lnTo>
                      <a:pt x="43" y="167"/>
                    </a:lnTo>
                    <a:lnTo>
                      <a:pt x="43" y="171"/>
                    </a:lnTo>
                    <a:lnTo>
                      <a:pt x="44" y="175"/>
                    </a:lnTo>
                    <a:lnTo>
                      <a:pt x="48" y="175"/>
                    </a:lnTo>
                    <a:lnTo>
                      <a:pt x="50" y="177"/>
                    </a:lnTo>
                    <a:lnTo>
                      <a:pt x="50" y="182"/>
                    </a:lnTo>
                    <a:lnTo>
                      <a:pt x="54" y="184"/>
                    </a:lnTo>
                    <a:lnTo>
                      <a:pt x="58" y="186"/>
                    </a:lnTo>
                    <a:lnTo>
                      <a:pt x="60" y="188"/>
                    </a:lnTo>
                    <a:lnTo>
                      <a:pt x="62" y="190"/>
                    </a:lnTo>
                    <a:lnTo>
                      <a:pt x="66" y="190"/>
                    </a:lnTo>
                    <a:lnTo>
                      <a:pt x="68" y="186"/>
                    </a:lnTo>
                    <a:lnTo>
                      <a:pt x="68" y="181"/>
                    </a:lnTo>
                    <a:lnTo>
                      <a:pt x="68" y="177"/>
                    </a:lnTo>
                    <a:lnTo>
                      <a:pt x="69" y="175"/>
                    </a:lnTo>
                    <a:lnTo>
                      <a:pt x="73" y="177"/>
                    </a:lnTo>
                    <a:lnTo>
                      <a:pt x="79" y="179"/>
                    </a:lnTo>
                    <a:lnTo>
                      <a:pt x="83" y="179"/>
                    </a:lnTo>
                    <a:lnTo>
                      <a:pt x="85" y="179"/>
                    </a:lnTo>
                    <a:lnTo>
                      <a:pt x="89" y="177"/>
                    </a:lnTo>
                    <a:lnTo>
                      <a:pt x="89" y="175"/>
                    </a:lnTo>
                    <a:lnTo>
                      <a:pt x="89" y="171"/>
                    </a:lnTo>
                    <a:lnTo>
                      <a:pt x="91" y="169"/>
                    </a:lnTo>
                    <a:lnTo>
                      <a:pt x="92" y="171"/>
                    </a:lnTo>
                    <a:lnTo>
                      <a:pt x="94" y="173"/>
                    </a:lnTo>
                    <a:lnTo>
                      <a:pt x="140" y="171"/>
                    </a:lnTo>
                    <a:lnTo>
                      <a:pt x="144" y="163"/>
                    </a:lnTo>
                    <a:lnTo>
                      <a:pt x="144" y="161"/>
                    </a:lnTo>
                    <a:lnTo>
                      <a:pt x="142" y="159"/>
                    </a:lnTo>
                    <a:lnTo>
                      <a:pt x="140" y="159"/>
                    </a:lnTo>
                    <a:lnTo>
                      <a:pt x="131" y="33"/>
                    </a:lnTo>
                    <a:lnTo>
                      <a:pt x="154" y="31"/>
                    </a:lnTo>
                    <a:lnTo>
                      <a:pt x="112" y="0"/>
                    </a:lnTo>
                    <a:lnTo>
                      <a:pt x="112" y="23"/>
                    </a:lnTo>
                    <a:lnTo>
                      <a:pt x="66" y="23"/>
                    </a:lnTo>
                    <a:lnTo>
                      <a:pt x="64" y="58"/>
                    </a:lnTo>
                    <a:lnTo>
                      <a:pt x="62" y="58"/>
                    </a:lnTo>
                    <a:lnTo>
                      <a:pt x="58" y="58"/>
                    </a:lnTo>
                    <a:lnTo>
                      <a:pt x="54" y="60"/>
                    </a:lnTo>
                    <a:lnTo>
                      <a:pt x="52" y="60"/>
                    </a:lnTo>
                    <a:lnTo>
                      <a:pt x="50" y="63"/>
                    </a:lnTo>
                    <a:lnTo>
                      <a:pt x="50" y="65"/>
                    </a:lnTo>
                    <a:lnTo>
                      <a:pt x="50" y="83"/>
                    </a:lnTo>
                    <a:lnTo>
                      <a:pt x="50" y="90"/>
                    </a:lnTo>
                    <a:lnTo>
                      <a:pt x="4" y="92"/>
                    </a:lnTo>
                    <a:lnTo>
                      <a:pt x="0" y="94"/>
                    </a:lnTo>
                    <a:close/>
                  </a:path>
                </a:pathLst>
              </a:custGeom>
              <a:solidFill>
                <a:srgbClr val="C0C0C0"/>
              </a:solidFill>
              <a:ln w="4826">
                <a:solidFill>
                  <a:srgbClr val="B9B9B9"/>
                </a:solidFill>
                <a:round/>
                <a:headEnd/>
                <a:tailEnd/>
              </a:ln>
            </p:spPr>
            <p:txBody>
              <a:bodyPr/>
              <a:lstStyle/>
              <a:p>
                <a:endParaRPr lang="nb-NO"/>
              </a:p>
            </p:txBody>
          </p:sp>
          <p:sp>
            <p:nvSpPr>
              <p:cNvPr id="9449" name="Freeform 1162"/>
              <p:cNvSpPr>
                <a:spLocks/>
              </p:cNvSpPr>
              <p:nvPr/>
            </p:nvSpPr>
            <p:spPr bwMode="gray">
              <a:xfrm>
                <a:off x="2574" y="2413"/>
                <a:ext cx="205" cy="244"/>
              </a:xfrm>
              <a:custGeom>
                <a:avLst/>
                <a:gdLst>
                  <a:gd name="T0" fmla="*/ 63 w 205"/>
                  <a:gd name="T1" fmla="*/ 240 h 244"/>
                  <a:gd name="T2" fmla="*/ 69 w 205"/>
                  <a:gd name="T3" fmla="*/ 234 h 244"/>
                  <a:gd name="T4" fmla="*/ 77 w 205"/>
                  <a:gd name="T5" fmla="*/ 236 h 244"/>
                  <a:gd name="T6" fmla="*/ 82 w 205"/>
                  <a:gd name="T7" fmla="*/ 226 h 244"/>
                  <a:gd name="T8" fmla="*/ 86 w 205"/>
                  <a:gd name="T9" fmla="*/ 213 h 244"/>
                  <a:gd name="T10" fmla="*/ 86 w 205"/>
                  <a:gd name="T11" fmla="*/ 203 h 244"/>
                  <a:gd name="T12" fmla="*/ 92 w 205"/>
                  <a:gd name="T13" fmla="*/ 197 h 244"/>
                  <a:gd name="T14" fmla="*/ 96 w 205"/>
                  <a:gd name="T15" fmla="*/ 188 h 244"/>
                  <a:gd name="T16" fmla="*/ 105 w 205"/>
                  <a:gd name="T17" fmla="*/ 180 h 244"/>
                  <a:gd name="T18" fmla="*/ 117 w 205"/>
                  <a:gd name="T19" fmla="*/ 173 h 244"/>
                  <a:gd name="T20" fmla="*/ 125 w 205"/>
                  <a:gd name="T21" fmla="*/ 163 h 244"/>
                  <a:gd name="T22" fmla="*/ 132 w 205"/>
                  <a:gd name="T23" fmla="*/ 151 h 244"/>
                  <a:gd name="T24" fmla="*/ 138 w 205"/>
                  <a:gd name="T25" fmla="*/ 146 h 244"/>
                  <a:gd name="T26" fmla="*/ 142 w 205"/>
                  <a:gd name="T27" fmla="*/ 146 h 244"/>
                  <a:gd name="T28" fmla="*/ 150 w 205"/>
                  <a:gd name="T29" fmla="*/ 150 h 244"/>
                  <a:gd name="T30" fmla="*/ 155 w 205"/>
                  <a:gd name="T31" fmla="*/ 150 h 244"/>
                  <a:gd name="T32" fmla="*/ 169 w 205"/>
                  <a:gd name="T33" fmla="*/ 146 h 244"/>
                  <a:gd name="T34" fmla="*/ 192 w 205"/>
                  <a:gd name="T35" fmla="*/ 140 h 244"/>
                  <a:gd name="T36" fmla="*/ 201 w 205"/>
                  <a:gd name="T37" fmla="*/ 136 h 244"/>
                  <a:gd name="T38" fmla="*/ 205 w 205"/>
                  <a:gd name="T39" fmla="*/ 126 h 244"/>
                  <a:gd name="T40" fmla="*/ 190 w 205"/>
                  <a:gd name="T41" fmla="*/ 92 h 244"/>
                  <a:gd name="T42" fmla="*/ 190 w 205"/>
                  <a:gd name="T43" fmla="*/ 82 h 244"/>
                  <a:gd name="T44" fmla="*/ 186 w 205"/>
                  <a:gd name="T45" fmla="*/ 71 h 244"/>
                  <a:gd name="T46" fmla="*/ 174 w 205"/>
                  <a:gd name="T47" fmla="*/ 63 h 244"/>
                  <a:gd name="T48" fmla="*/ 71 w 205"/>
                  <a:gd name="T49" fmla="*/ 2 h 244"/>
                  <a:gd name="T50" fmla="*/ 82 w 205"/>
                  <a:gd name="T51" fmla="*/ 128 h 244"/>
                  <a:gd name="T52" fmla="*/ 80 w 205"/>
                  <a:gd name="T53" fmla="*/ 140 h 244"/>
                  <a:gd name="T54" fmla="*/ 32 w 205"/>
                  <a:gd name="T55" fmla="*/ 140 h 244"/>
                  <a:gd name="T56" fmla="*/ 29 w 205"/>
                  <a:gd name="T57" fmla="*/ 144 h 244"/>
                  <a:gd name="T58" fmla="*/ 23 w 205"/>
                  <a:gd name="T59" fmla="*/ 148 h 244"/>
                  <a:gd name="T60" fmla="*/ 9 w 205"/>
                  <a:gd name="T61" fmla="*/ 144 h 244"/>
                  <a:gd name="T62" fmla="*/ 8 w 205"/>
                  <a:gd name="T63" fmla="*/ 155 h 244"/>
                  <a:gd name="T64" fmla="*/ 2 w 205"/>
                  <a:gd name="T65" fmla="*/ 159 h 244"/>
                  <a:gd name="T66" fmla="*/ 2 w 205"/>
                  <a:gd name="T67" fmla="*/ 173 h 244"/>
                  <a:gd name="T68" fmla="*/ 2 w 205"/>
                  <a:gd name="T69" fmla="*/ 182 h 244"/>
                  <a:gd name="T70" fmla="*/ 6 w 205"/>
                  <a:gd name="T71" fmla="*/ 194 h 244"/>
                  <a:gd name="T72" fmla="*/ 11 w 205"/>
                  <a:gd name="T73" fmla="*/ 201 h 244"/>
                  <a:gd name="T74" fmla="*/ 17 w 205"/>
                  <a:gd name="T75" fmla="*/ 201 h 244"/>
                  <a:gd name="T76" fmla="*/ 23 w 205"/>
                  <a:gd name="T77" fmla="*/ 199 h 244"/>
                  <a:gd name="T78" fmla="*/ 34 w 205"/>
                  <a:gd name="T79" fmla="*/ 201 h 244"/>
                  <a:gd name="T80" fmla="*/ 36 w 205"/>
                  <a:gd name="T81" fmla="*/ 209 h 244"/>
                  <a:gd name="T82" fmla="*/ 38 w 205"/>
                  <a:gd name="T83" fmla="*/ 219 h 244"/>
                  <a:gd name="T84" fmla="*/ 44 w 205"/>
                  <a:gd name="T85" fmla="*/ 224 h 244"/>
                  <a:gd name="T86" fmla="*/ 36 w 205"/>
                  <a:gd name="T87" fmla="*/ 232 h 244"/>
                  <a:gd name="T88" fmla="*/ 46 w 205"/>
                  <a:gd name="T89" fmla="*/ 234 h 244"/>
                  <a:gd name="T90" fmla="*/ 54 w 205"/>
                  <a:gd name="T91" fmla="*/ 242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5"/>
                  <a:gd name="T139" fmla="*/ 0 h 244"/>
                  <a:gd name="T140" fmla="*/ 205 w 205"/>
                  <a:gd name="T141" fmla="*/ 244 h 2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5" h="244">
                    <a:moveTo>
                      <a:pt x="57" y="244"/>
                    </a:moveTo>
                    <a:lnTo>
                      <a:pt x="59" y="242"/>
                    </a:lnTo>
                    <a:lnTo>
                      <a:pt x="63" y="240"/>
                    </a:lnTo>
                    <a:lnTo>
                      <a:pt x="65" y="240"/>
                    </a:lnTo>
                    <a:lnTo>
                      <a:pt x="65" y="242"/>
                    </a:lnTo>
                    <a:lnTo>
                      <a:pt x="69" y="234"/>
                    </a:lnTo>
                    <a:lnTo>
                      <a:pt x="71" y="232"/>
                    </a:lnTo>
                    <a:lnTo>
                      <a:pt x="73" y="234"/>
                    </a:lnTo>
                    <a:lnTo>
                      <a:pt x="77" y="236"/>
                    </a:lnTo>
                    <a:lnTo>
                      <a:pt x="79" y="232"/>
                    </a:lnTo>
                    <a:lnTo>
                      <a:pt x="80" y="230"/>
                    </a:lnTo>
                    <a:lnTo>
                      <a:pt x="82" y="226"/>
                    </a:lnTo>
                    <a:lnTo>
                      <a:pt x="82" y="221"/>
                    </a:lnTo>
                    <a:lnTo>
                      <a:pt x="84" y="215"/>
                    </a:lnTo>
                    <a:lnTo>
                      <a:pt x="86" y="213"/>
                    </a:lnTo>
                    <a:lnTo>
                      <a:pt x="84" y="209"/>
                    </a:lnTo>
                    <a:lnTo>
                      <a:pt x="84" y="205"/>
                    </a:lnTo>
                    <a:lnTo>
                      <a:pt x="86" y="203"/>
                    </a:lnTo>
                    <a:lnTo>
                      <a:pt x="86" y="201"/>
                    </a:lnTo>
                    <a:lnTo>
                      <a:pt x="90" y="197"/>
                    </a:lnTo>
                    <a:lnTo>
                      <a:pt x="92" y="197"/>
                    </a:lnTo>
                    <a:lnTo>
                      <a:pt x="94" y="199"/>
                    </a:lnTo>
                    <a:lnTo>
                      <a:pt x="94" y="196"/>
                    </a:lnTo>
                    <a:lnTo>
                      <a:pt x="96" y="188"/>
                    </a:lnTo>
                    <a:lnTo>
                      <a:pt x="98" y="184"/>
                    </a:lnTo>
                    <a:lnTo>
                      <a:pt x="102" y="182"/>
                    </a:lnTo>
                    <a:lnTo>
                      <a:pt x="105" y="180"/>
                    </a:lnTo>
                    <a:lnTo>
                      <a:pt x="111" y="178"/>
                    </a:lnTo>
                    <a:lnTo>
                      <a:pt x="115" y="176"/>
                    </a:lnTo>
                    <a:lnTo>
                      <a:pt x="117" y="173"/>
                    </a:lnTo>
                    <a:lnTo>
                      <a:pt x="117" y="169"/>
                    </a:lnTo>
                    <a:lnTo>
                      <a:pt x="121" y="165"/>
                    </a:lnTo>
                    <a:lnTo>
                      <a:pt x="125" y="163"/>
                    </a:lnTo>
                    <a:lnTo>
                      <a:pt x="126" y="161"/>
                    </a:lnTo>
                    <a:lnTo>
                      <a:pt x="128" y="155"/>
                    </a:lnTo>
                    <a:lnTo>
                      <a:pt x="132" y="151"/>
                    </a:lnTo>
                    <a:lnTo>
                      <a:pt x="136" y="151"/>
                    </a:lnTo>
                    <a:lnTo>
                      <a:pt x="138" y="148"/>
                    </a:lnTo>
                    <a:lnTo>
                      <a:pt x="138" y="146"/>
                    </a:lnTo>
                    <a:lnTo>
                      <a:pt x="140" y="146"/>
                    </a:lnTo>
                    <a:lnTo>
                      <a:pt x="142" y="144"/>
                    </a:lnTo>
                    <a:lnTo>
                      <a:pt x="142" y="146"/>
                    </a:lnTo>
                    <a:lnTo>
                      <a:pt x="146" y="146"/>
                    </a:lnTo>
                    <a:lnTo>
                      <a:pt x="148" y="146"/>
                    </a:lnTo>
                    <a:lnTo>
                      <a:pt x="150" y="150"/>
                    </a:lnTo>
                    <a:lnTo>
                      <a:pt x="151" y="151"/>
                    </a:lnTo>
                    <a:lnTo>
                      <a:pt x="153" y="151"/>
                    </a:lnTo>
                    <a:lnTo>
                      <a:pt x="155" y="150"/>
                    </a:lnTo>
                    <a:lnTo>
                      <a:pt x="157" y="150"/>
                    </a:lnTo>
                    <a:lnTo>
                      <a:pt x="163" y="148"/>
                    </a:lnTo>
                    <a:lnTo>
                      <a:pt x="169" y="146"/>
                    </a:lnTo>
                    <a:lnTo>
                      <a:pt x="176" y="146"/>
                    </a:lnTo>
                    <a:lnTo>
                      <a:pt x="186" y="142"/>
                    </a:lnTo>
                    <a:lnTo>
                      <a:pt x="192" y="140"/>
                    </a:lnTo>
                    <a:lnTo>
                      <a:pt x="199" y="140"/>
                    </a:lnTo>
                    <a:lnTo>
                      <a:pt x="199" y="138"/>
                    </a:lnTo>
                    <a:lnTo>
                      <a:pt x="201" y="136"/>
                    </a:lnTo>
                    <a:lnTo>
                      <a:pt x="201" y="130"/>
                    </a:lnTo>
                    <a:lnTo>
                      <a:pt x="201" y="128"/>
                    </a:lnTo>
                    <a:lnTo>
                      <a:pt x="205" y="126"/>
                    </a:lnTo>
                    <a:lnTo>
                      <a:pt x="203" y="90"/>
                    </a:lnTo>
                    <a:lnTo>
                      <a:pt x="197" y="92"/>
                    </a:lnTo>
                    <a:lnTo>
                      <a:pt x="190" y="92"/>
                    </a:lnTo>
                    <a:lnTo>
                      <a:pt x="192" y="90"/>
                    </a:lnTo>
                    <a:lnTo>
                      <a:pt x="190" y="86"/>
                    </a:lnTo>
                    <a:lnTo>
                      <a:pt x="190" y="82"/>
                    </a:lnTo>
                    <a:lnTo>
                      <a:pt x="190" y="79"/>
                    </a:lnTo>
                    <a:lnTo>
                      <a:pt x="190" y="75"/>
                    </a:lnTo>
                    <a:lnTo>
                      <a:pt x="186" y="71"/>
                    </a:lnTo>
                    <a:lnTo>
                      <a:pt x="182" y="69"/>
                    </a:lnTo>
                    <a:lnTo>
                      <a:pt x="176" y="67"/>
                    </a:lnTo>
                    <a:lnTo>
                      <a:pt x="174" y="63"/>
                    </a:lnTo>
                    <a:lnTo>
                      <a:pt x="173" y="61"/>
                    </a:lnTo>
                    <a:lnTo>
                      <a:pt x="94" y="0"/>
                    </a:lnTo>
                    <a:lnTo>
                      <a:pt x="71" y="2"/>
                    </a:lnTo>
                    <a:lnTo>
                      <a:pt x="80" y="128"/>
                    </a:lnTo>
                    <a:lnTo>
                      <a:pt x="82" y="128"/>
                    </a:lnTo>
                    <a:lnTo>
                      <a:pt x="84" y="130"/>
                    </a:lnTo>
                    <a:lnTo>
                      <a:pt x="84" y="132"/>
                    </a:lnTo>
                    <a:lnTo>
                      <a:pt x="80" y="140"/>
                    </a:lnTo>
                    <a:lnTo>
                      <a:pt x="34" y="142"/>
                    </a:lnTo>
                    <a:lnTo>
                      <a:pt x="32" y="140"/>
                    </a:lnTo>
                    <a:lnTo>
                      <a:pt x="31" y="138"/>
                    </a:lnTo>
                    <a:lnTo>
                      <a:pt x="29" y="140"/>
                    </a:lnTo>
                    <a:lnTo>
                      <a:pt x="29" y="144"/>
                    </a:lnTo>
                    <a:lnTo>
                      <a:pt x="29" y="146"/>
                    </a:lnTo>
                    <a:lnTo>
                      <a:pt x="25" y="148"/>
                    </a:lnTo>
                    <a:lnTo>
                      <a:pt x="23" y="148"/>
                    </a:lnTo>
                    <a:lnTo>
                      <a:pt x="19" y="148"/>
                    </a:lnTo>
                    <a:lnTo>
                      <a:pt x="13" y="146"/>
                    </a:lnTo>
                    <a:lnTo>
                      <a:pt x="9" y="144"/>
                    </a:lnTo>
                    <a:lnTo>
                      <a:pt x="8" y="146"/>
                    </a:lnTo>
                    <a:lnTo>
                      <a:pt x="8" y="150"/>
                    </a:lnTo>
                    <a:lnTo>
                      <a:pt x="8" y="155"/>
                    </a:lnTo>
                    <a:lnTo>
                      <a:pt x="6" y="159"/>
                    </a:lnTo>
                    <a:lnTo>
                      <a:pt x="2" y="159"/>
                    </a:lnTo>
                    <a:lnTo>
                      <a:pt x="0" y="163"/>
                    </a:lnTo>
                    <a:lnTo>
                      <a:pt x="2" y="167"/>
                    </a:lnTo>
                    <a:lnTo>
                      <a:pt x="2" y="173"/>
                    </a:lnTo>
                    <a:lnTo>
                      <a:pt x="0" y="178"/>
                    </a:lnTo>
                    <a:lnTo>
                      <a:pt x="0" y="180"/>
                    </a:lnTo>
                    <a:lnTo>
                      <a:pt x="2" y="182"/>
                    </a:lnTo>
                    <a:lnTo>
                      <a:pt x="4" y="186"/>
                    </a:lnTo>
                    <a:lnTo>
                      <a:pt x="6" y="188"/>
                    </a:lnTo>
                    <a:lnTo>
                      <a:pt x="6" y="194"/>
                    </a:lnTo>
                    <a:lnTo>
                      <a:pt x="8" y="197"/>
                    </a:lnTo>
                    <a:lnTo>
                      <a:pt x="8" y="201"/>
                    </a:lnTo>
                    <a:lnTo>
                      <a:pt x="11" y="201"/>
                    </a:lnTo>
                    <a:lnTo>
                      <a:pt x="15" y="199"/>
                    </a:lnTo>
                    <a:lnTo>
                      <a:pt x="17" y="201"/>
                    </a:lnTo>
                    <a:lnTo>
                      <a:pt x="21" y="203"/>
                    </a:lnTo>
                    <a:lnTo>
                      <a:pt x="23" y="201"/>
                    </a:lnTo>
                    <a:lnTo>
                      <a:pt x="23" y="199"/>
                    </a:lnTo>
                    <a:lnTo>
                      <a:pt x="25" y="199"/>
                    </a:lnTo>
                    <a:lnTo>
                      <a:pt x="31" y="201"/>
                    </a:lnTo>
                    <a:lnTo>
                      <a:pt x="34" y="201"/>
                    </a:lnTo>
                    <a:lnTo>
                      <a:pt x="36" y="203"/>
                    </a:lnTo>
                    <a:lnTo>
                      <a:pt x="36" y="209"/>
                    </a:lnTo>
                    <a:lnTo>
                      <a:pt x="36" y="213"/>
                    </a:lnTo>
                    <a:lnTo>
                      <a:pt x="34" y="217"/>
                    </a:lnTo>
                    <a:lnTo>
                      <a:pt x="38" y="219"/>
                    </a:lnTo>
                    <a:lnTo>
                      <a:pt x="38" y="222"/>
                    </a:lnTo>
                    <a:lnTo>
                      <a:pt x="40" y="224"/>
                    </a:lnTo>
                    <a:lnTo>
                      <a:pt x="44" y="224"/>
                    </a:lnTo>
                    <a:lnTo>
                      <a:pt x="34" y="230"/>
                    </a:lnTo>
                    <a:lnTo>
                      <a:pt x="36" y="232"/>
                    </a:lnTo>
                    <a:lnTo>
                      <a:pt x="40" y="230"/>
                    </a:lnTo>
                    <a:lnTo>
                      <a:pt x="42" y="232"/>
                    </a:lnTo>
                    <a:lnTo>
                      <a:pt x="46" y="234"/>
                    </a:lnTo>
                    <a:lnTo>
                      <a:pt x="48" y="236"/>
                    </a:lnTo>
                    <a:lnTo>
                      <a:pt x="50" y="240"/>
                    </a:lnTo>
                    <a:lnTo>
                      <a:pt x="54" y="242"/>
                    </a:lnTo>
                    <a:lnTo>
                      <a:pt x="57" y="244"/>
                    </a:lnTo>
                    <a:close/>
                  </a:path>
                </a:pathLst>
              </a:custGeom>
              <a:solidFill>
                <a:srgbClr val="C0C0C0"/>
              </a:solidFill>
              <a:ln w="4826">
                <a:solidFill>
                  <a:srgbClr val="B9B9B9"/>
                </a:solidFill>
                <a:round/>
                <a:headEnd/>
                <a:tailEnd/>
              </a:ln>
            </p:spPr>
            <p:txBody>
              <a:bodyPr/>
              <a:lstStyle/>
              <a:p>
                <a:endParaRPr lang="nb-NO"/>
              </a:p>
            </p:txBody>
          </p:sp>
          <p:sp>
            <p:nvSpPr>
              <p:cNvPr id="9450" name="Freeform 1163"/>
              <p:cNvSpPr>
                <a:spLocks noEditPoints="1"/>
              </p:cNvSpPr>
              <p:nvPr/>
            </p:nvSpPr>
            <p:spPr bwMode="gray">
              <a:xfrm>
                <a:off x="3979" y="2703"/>
                <a:ext cx="230" cy="92"/>
              </a:xfrm>
              <a:custGeom>
                <a:avLst/>
                <a:gdLst>
                  <a:gd name="T0" fmla="*/ 190 w 230"/>
                  <a:gd name="T1" fmla="*/ 40 h 92"/>
                  <a:gd name="T2" fmla="*/ 184 w 230"/>
                  <a:gd name="T3" fmla="*/ 40 h 92"/>
                  <a:gd name="T4" fmla="*/ 180 w 230"/>
                  <a:gd name="T5" fmla="*/ 44 h 92"/>
                  <a:gd name="T6" fmla="*/ 172 w 230"/>
                  <a:gd name="T7" fmla="*/ 40 h 92"/>
                  <a:gd name="T8" fmla="*/ 169 w 230"/>
                  <a:gd name="T9" fmla="*/ 40 h 92"/>
                  <a:gd name="T10" fmla="*/ 157 w 230"/>
                  <a:gd name="T11" fmla="*/ 61 h 92"/>
                  <a:gd name="T12" fmla="*/ 145 w 230"/>
                  <a:gd name="T13" fmla="*/ 61 h 92"/>
                  <a:gd name="T14" fmla="*/ 138 w 230"/>
                  <a:gd name="T15" fmla="*/ 65 h 92"/>
                  <a:gd name="T16" fmla="*/ 134 w 230"/>
                  <a:gd name="T17" fmla="*/ 71 h 92"/>
                  <a:gd name="T18" fmla="*/ 132 w 230"/>
                  <a:gd name="T19" fmla="*/ 84 h 92"/>
                  <a:gd name="T20" fmla="*/ 113 w 230"/>
                  <a:gd name="T21" fmla="*/ 74 h 92"/>
                  <a:gd name="T22" fmla="*/ 117 w 230"/>
                  <a:gd name="T23" fmla="*/ 88 h 92"/>
                  <a:gd name="T24" fmla="*/ 124 w 230"/>
                  <a:gd name="T25" fmla="*/ 92 h 92"/>
                  <a:gd name="T26" fmla="*/ 136 w 230"/>
                  <a:gd name="T27" fmla="*/ 92 h 92"/>
                  <a:gd name="T28" fmla="*/ 145 w 230"/>
                  <a:gd name="T29" fmla="*/ 88 h 92"/>
                  <a:gd name="T30" fmla="*/ 155 w 230"/>
                  <a:gd name="T31" fmla="*/ 88 h 92"/>
                  <a:gd name="T32" fmla="*/ 169 w 230"/>
                  <a:gd name="T33" fmla="*/ 84 h 92"/>
                  <a:gd name="T34" fmla="*/ 172 w 230"/>
                  <a:gd name="T35" fmla="*/ 74 h 92"/>
                  <a:gd name="T36" fmla="*/ 178 w 230"/>
                  <a:gd name="T37" fmla="*/ 69 h 92"/>
                  <a:gd name="T38" fmla="*/ 182 w 230"/>
                  <a:gd name="T39" fmla="*/ 61 h 92"/>
                  <a:gd name="T40" fmla="*/ 188 w 230"/>
                  <a:gd name="T41" fmla="*/ 50 h 92"/>
                  <a:gd name="T42" fmla="*/ 199 w 230"/>
                  <a:gd name="T43" fmla="*/ 46 h 92"/>
                  <a:gd name="T44" fmla="*/ 207 w 230"/>
                  <a:gd name="T45" fmla="*/ 44 h 92"/>
                  <a:gd name="T46" fmla="*/ 217 w 230"/>
                  <a:gd name="T47" fmla="*/ 42 h 92"/>
                  <a:gd name="T48" fmla="*/ 218 w 230"/>
                  <a:gd name="T49" fmla="*/ 30 h 92"/>
                  <a:gd name="T50" fmla="*/ 224 w 230"/>
                  <a:gd name="T51" fmla="*/ 32 h 92"/>
                  <a:gd name="T52" fmla="*/ 230 w 230"/>
                  <a:gd name="T53" fmla="*/ 28 h 92"/>
                  <a:gd name="T54" fmla="*/ 224 w 230"/>
                  <a:gd name="T55" fmla="*/ 19 h 92"/>
                  <a:gd name="T56" fmla="*/ 215 w 230"/>
                  <a:gd name="T57" fmla="*/ 15 h 92"/>
                  <a:gd name="T58" fmla="*/ 217 w 230"/>
                  <a:gd name="T59" fmla="*/ 9 h 92"/>
                  <a:gd name="T60" fmla="*/ 199 w 230"/>
                  <a:gd name="T61" fmla="*/ 0 h 92"/>
                  <a:gd name="T62" fmla="*/ 199 w 230"/>
                  <a:gd name="T63" fmla="*/ 7 h 92"/>
                  <a:gd name="T64" fmla="*/ 192 w 230"/>
                  <a:gd name="T65" fmla="*/ 15 h 92"/>
                  <a:gd name="T66" fmla="*/ 188 w 230"/>
                  <a:gd name="T67" fmla="*/ 26 h 92"/>
                  <a:gd name="T68" fmla="*/ 186 w 230"/>
                  <a:gd name="T69" fmla="*/ 32 h 92"/>
                  <a:gd name="T70" fmla="*/ 38 w 230"/>
                  <a:gd name="T71" fmla="*/ 76 h 92"/>
                  <a:gd name="T72" fmla="*/ 44 w 230"/>
                  <a:gd name="T73" fmla="*/ 71 h 92"/>
                  <a:gd name="T74" fmla="*/ 38 w 230"/>
                  <a:gd name="T75" fmla="*/ 63 h 92"/>
                  <a:gd name="T76" fmla="*/ 36 w 230"/>
                  <a:gd name="T77" fmla="*/ 48 h 92"/>
                  <a:gd name="T78" fmla="*/ 38 w 230"/>
                  <a:gd name="T79" fmla="*/ 38 h 92"/>
                  <a:gd name="T80" fmla="*/ 32 w 230"/>
                  <a:gd name="T81" fmla="*/ 23 h 92"/>
                  <a:gd name="T82" fmla="*/ 25 w 230"/>
                  <a:gd name="T83" fmla="*/ 13 h 92"/>
                  <a:gd name="T84" fmla="*/ 19 w 230"/>
                  <a:gd name="T85" fmla="*/ 13 h 92"/>
                  <a:gd name="T86" fmla="*/ 13 w 230"/>
                  <a:gd name="T87" fmla="*/ 19 h 92"/>
                  <a:gd name="T88" fmla="*/ 9 w 230"/>
                  <a:gd name="T89" fmla="*/ 23 h 92"/>
                  <a:gd name="T90" fmla="*/ 3 w 230"/>
                  <a:gd name="T91" fmla="*/ 13 h 92"/>
                  <a:gd name="T92" fmla="*/ 0 w 230"/>
                  <a:gd name="T93" fmla="*/ 23 h 92"/>
                  <a:gd name="T94" fmla="*/ 2 w 230"/>
                  <a:gd name="T95" fmla="*/ 32 h 92"/>
                  <a:gd name="T96" fmla="*/ 5 w 230"/>
                  <a:gd name="T97" fmla="*/ 51 h 92"/>
                  <a:gd name="T98" fmla="*/ 11 w 230"/>
                  <a:gd name="T99" fmla="*/ 57 h 92"/>
                  <a:gd name="T100" fmla="*/ 11 w 230"/>
                  <a:gd name="T101" fmla="*/ 65 h 92"/>
                  <a:gd name="T102" fmla="*/ 19 w 230"/>
                  <a:gd name="T103" fmla="*/ 69 h 92"/>
                  <a:gd name="T104" fmla="*/ 32 w 230"/>
                  <a:gd name="T105" fmla="*/ 80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0"/>
                  <a:gd name="T160" fmla="*/ 0 h 92"/>
                  <a:gd name="T161" fmla="*/ 230 w 230"/>
                  <a:gd name="T162" fmla="*/ 92 h 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0" h="92">
                    <a:moveTo>
                      <a:pt x="186" y="32"/>
                    </a:moveTo>
                    <a:lnTo>
                      <a:pt x="190" y="40"/>
                    </a:lnTo>
                    <a:lnTo>
                      <a:pt x="188" y="42"/>
                    </a:lnTo>
                    <a:lnTo>
                      <a:pt x="184" y="40"/>
                    </a:lnTo>
                    <a:lnTo>
                      <a:pt x="182" y="42"/>
                    </a:lnTo>
                    <a:lnTo>
                      <a:pt x="180" y="44"/>
                    </a:lnTo>
                    <a:lnTo>
                      <a:pt x="176" y="46"/>
                    </a:lnTo>
                    <a:lnTo>
                      <a:pt x="172" y="40"/>
                    </a:lnTo>
                    <a:lnTo>
                      <a:pt x="170" y="40"/>
                    </a:lnTo>
                    <a:lnTo>
                      <a:pt x="169" y="40"/>
                    </a:lnTo>
                    <a:lnTo>
                      <a:pt x="163" y="51"/>
                    </a:lnTo>
                    <a:lnTo>
                      <a:pt x="157" y="61"/>
                    </a:lnTo>
                    <a:lnTo>
                      <a:pt x="151" y="61"/>
                    </a:lnTo>
                    <a:lnTo>
                      <a:pt x="145" y="61"/>
                    </a:lnTo>
                    <a:lnTo>
                      <a:pt x="142" y="63"/>
                    </a:lnTo>
                    <a:lnTo>
                      <a:pt x="138" y="65"/>
                    </a:lnTo>
                    <a:lnTo>
                      <a:pt x="136" y="67"/>
                    </a:lnTo>
                    <a:lnTo>
                      <a:pt x="134" y="71"/>
                    </a:lnTo>
                    <a:lnTo>
                      <a:pt x="132" y="78"/>
                    </a:lnTo>
                    <a:lnTo>
                      <a:pt x="132" y="84"/>
                    </a:lnTo>
                    <a:lnTo>
                      <a:pt x="122" y="80"/>
                    </a:lnTo>
                    <a:lnTo>
                      <a:pt x="113" y="74"/>
                    </a:lnTo>
                    <a:lnTo>
                      <a:pt x="113" y="82"/>
                    </a:lnTo>
                    <a:lnTo>
                      <a:pt x="117" y="88"/>
                    </a:lnTo>
                    <a:lnTo>
                      <a:pt x="121" y="90"/>
                    </a:lnTo>
                    <a:lnTo>
                      <a:pt x="124" y="92"/>
                    </a:lnTo>
                    <a:lnTo>
                      <a:pt x="130" y="92"/>
                    </a:lnTo>
                    <a:lnTo>
                      <a:pt x="136" y="92"/>
                    </a:lnTo>
                    <a:lnTo>
                      <a:pt x="144" y="90"/>
                    </a:lnTo>
                    <a:lnTo>
                      <a:pt x="145" y="88"/>
                    </a:lnTo>
                    <a:lnTo>
                      <a:pt x="153" y="86"/>
                    </a:lnTo>
                    <a:lnTo>
                      <a:pt x="155" y="88"/>
                    </a:lnTo>
                    <a:lnTo>
                      <a:pt x="163" y="88"/>
                    </a:lnTo>
                    <a:lnTo>
                      <a:pt x="169" y="84"/>
                    </a:lnTo>
                    <a:lnTo>
                      <a:pt x="170" y="82"/>
                    </a:lnTo>
                    <a:lnTo>
                      <a:pt x="172" y="74"/>
                    </a:lnTo>
                    <a:lnTo>
                      <a:pt x="174" y="71"/>
                    </a:lnTo>
                    <a:lnTo>
                      <a:pt x="178" y="69"/>
                    </a:lnTo>
                    <a:lnTo>
                      <a:pt x="180" y="65"/>
                    </a:lnTo>
                    <a:lnTo>
                      <a:pt x="182" y="61"/>
                    </a:lnTo>
                    <a:lnTo>
                      <a:pt x="186" y="57"/>
                    </a:lnTo>
                    <a:lnTo>
                      <a:pt x="188" y="50"/>
                    </a:lnTo>
                    <a:lnTo>
                      <a:pt x="190" y="44"/>
                    </a:lnTo>
                    <a:lnTo>
                      <a:pt x="199" y="46"/>
                    </a:lnTo>
                    <a:lnTo>
                      <a:pt x="207" y="46"/>
                    </a:lnTo>
                    <a:lnTo>
                      <a:pt x="207" y="44"/>
                    </a:lnTo>
                    <a:lnTo>
                      <a:pt x="213" y="44"/>
                    </a:lnTo>
                    <a:lnTo>
                      <a:pt x="217" y="42"/>
                    </a:lnTo>
                    <a:lnTo>
                      <a:pt x="220" y="34"/>
                    </a:lnTo>
                    <a:lnTo>
                      <a:pt x="218" y="30"/>
                    </a:lnTo>
                    <a:lnTo>
                      <a:pt x="220" y="30"/>
                    </a:lnTo>
                    <a:lnTo>
                      <a:pt x="224" y="32"/>
                    </a:lnTo>
                    <a:lnTo>
                      <a:pt x="228" y="28"/>
                    </a:lnTo>
                    <a:lnTo>
                      <a:pt x="230" y="28"/>
                    </a:lnTo>
                    <a:lnTo>
                      <a:pt x="228" y="25"/>
                    </a:lnTo>
                    <a:lnTo>
                      <a:pt x="224" y="19"/>
                    </a:lnTo>
                    <a:lnTo>
                      <a:pt x="218" y="17"/>
                    </a:lnTo>
                    <a:lnTo>
                      <a:pt x="215" y="15"/>
                    </a:lnTo>
                    <a:lnTo>
                      <a:pt x="215" y="11"/>
                    </a:lnTo>
                    <a:lnTo>
                      <a:pt x="217" y="9"/>
                    </a:lnTo>
                    <a:lnTo>
                      <a:pt x="209" y="3"/>
                    </a:lnTo>
                    <a:lnTo>
                      <a:pt x="199" y="0"/>
                    </a:lnTo>
                    <a:lnTo>
                      <a:pt x="199" y="3"/>
                    </a:lnTo>
                    <a:lnTo>
                      <a:pt x="199" y="7"/>
                    </a:lnTo>
                    <a:lnTo>
                      <a:pt x="195" y="9"/>
                    </a:lnTo>
                    <a:lnTo>
                      <a:pt x="192" y="15"/>
                    </a:lnTo>
                    <a:lnTo>
                      <a:pt x="188" y="21"/>
                    </a:lnTo>
                    <a:lnTo>
                      <a:pt x="188" y="26"/>
                    </a:lnTo>
                    <a:lnTo>
                      <a:pt x="188" y="32"/>
                    </a:lnTo>
                    <a:lnTo>
                      <a:pt x="186" y="32"/>
                    </a:lnTo>
                    <a:close/>
                    <a:moveTo>
                      <a:pt x="32" y="80"/>
                    </a:moveTo>
                    <a:lnTo>
                      <a:pt x="38" y="76"/>
                    </a:lnTo>
                    <a:lnTo>
                      <a:pt x="46" y="78"/>
                    </a:lnTo>
                    <a:lnTo>
                      <a:pt x="44" y="71"/>
                    </a:lnTo>
                    <a:lnTo>
                      <a:pt x="42" y="63"/>
                    </a:lnTo>
                    <a:lnTo>
                      <a:pt x="38" y="63"/>
                    </a:lnTo>
                    <a:lnTo>
                      <a:pt x="38" y="55"/>
                    </a:lnTo>
                    <a:lnTo>
                      <a:pt x="36" y="48"/>
                    </a:lnTo>
                    <a:lnTo>
                      <a:pt x="38" y="48"/>
                    </a:lnTo>
                    <a:lnTo>
                      <a:pt x="38" y="38"/>
                    </a:lnTo>
                    <a:lnTo>
                      <a:pt x="36" y="30"/>
                    </a:lnTo>
                    <a:lnTo>
                      <a:pt x="32" y="23"/>
                    </a:lnTo>
                    <a:lnTo>
                      <a:pt x="28" y="15"/>
                    </a:lnTo>
                    <a:lnTo>
                      <a:pt x="25" y="13"/>
                    </a:lnTo>
                    <a:lnTo>
                      <a:pt x="19" y="9"/>
                    </a:lnTo>
                    <a:lnTo>
                      <a:pt x="19" y="13"/>
                    </a:lnTo>
                    <a:lnTo>
                      <a:pt x="17" y="21"/>
                    </a:lnTo>
                    <a:lnTo>
                      <a:pt x="13" y="19"/>
                    </a:lnTo>
                    <a:lnTo>
                      <a:pt x="13" y="23"/>
                    </a:lnTo>
                    <a:lnTo>
                      <a:pt x="9" y="23"/>
                    </a:lnTo>
                    <a:lnTo>
                      <a:pt x="9" y="17"/>
                    </a:lnTo>
                    <a:lnTo>
                      <a:pt x="3" y="13"/>
                    </a:lnTo>
                    <a:lnTo>
                      <a:pt x="0" y="13"/>
                    </a:lnTo>
                    <a:lnTo>
                      <a:pt x="0" y="23"/>
                    </a:lnTo>
                    <a:lnTo>
                      <a:pt x="0" y="32"/>
                    </a:lnTo>
                    <a:lnTo>
                      <a:pt x="2" y="32"/>
                    </a:lnTo>
                    <a:lnTo>
                      <a:pt x="3" y="42"/>
                    </a:lnTo>
                    <a:lnTo>
                      <a:pt x="5" y="51"/>
                    </a:lnTo>
                    <a:lnTo>
                      <a:pt x="7" y="53"/>
                    </a:lnTo>
                    <a:lnTo>
                      <a:pt x="11" y="57"/>
                    </a:lnTo>
                    <a:lnTo>
                      <a:pt x="11" y="61"/>
                    </a:lnTo>
                    <a:lnTo>
                      <a:pt x="11" y="65"/>
                    </a:lnTo>
                    <a:lnTo>
                      <a:pt x="15" y="67"/>
                    </a:lnTo>
                    <a:lnTo>
                      <a:pt x="19" y="69"/>
                    </a:lnTo>
                    <a:lnTo>
                      <a:pt x="27" y="76"/>
                    </a:lnTo>
                    <a:lnTo>
                      <a:pt x="32" y="80"/>
                    </a:lnTo>
                    <a:close/>
                  </a:path>
                </a:pathLst>
              </a:custGeom>
              <a:solidFill>
                <a:srgbClr val="C0C0C0"/>
              </a:solidFill>
              <a:ln w="4826">
                <a:solidFill>
                  <a:srgbClr val="B9B9B9"/>
                </a:solidFill>
                <a:round/>
                <a:headEnd/>
                <a:tailEnd/>
              </a:ln>
            </p:spPr>
            <p:txBody>
              <a:bodyPr/>
              <a:lstStyle/>
              <a:p>
                <a:endParaRPr lang="nb-NO"/>
              </a:p>
            </p:txBody>
          </p:sp>
          <p:sp>
            <p:nvSpPr>
              <p:cNvPr id="9451" name="Freeform 1164"/>
              <p:cNvSpPr>
                <a:spLocks/>
              </p:cNvSpPr>
              <p:nvPr/>
            </p:nvSpPr>
            <p:spPr bwMode="gray">
              <a:xfrm>
                <a:off x="3255" y="3004"/>
                <a:ext cx="96" cy="207"/>
              </a:xfrm>
              <a:custGeom>
                <a:avLst/>
                <a:gdLst>
                  <a:gd name="T0" fmla="*/ 75 w 96"/>
                  <a:gd name="T1" fmla="*/ 11 h 207"/>
                  <a:gd name="T2" fmla="*/ 67 w 96"/>
                  <a:gd name="T3" fmla="*/ 25 h 207"/>
                  <a:gd name="T4" fmla="*/ 63 w 96"/>
                  <a:gd name="T5" fmla="*/ 29 h 207"/>
                  <a:gd name="T6" fmla="*/ 65 w 96"/>
                  <a:gd name="T7" fmla="*/ 31 h 207"/>
                  <a:gd name="T8" fmla="*/ 62 w 96"/>
                  <a:gd name="T9" fmla="*/ 34 h 207"/>
                  <a:gd name="T10" fmla="*/ 60 w 96"/>
                  <a:gd name="T11" fmla="*/ 44 h 207"/>
                  <a:gd name="T12" fmla="*/ 54 w 96"/>
                  <a:gd name="T13" fmla="*/ 42 h 207"/>
                  <a:gd name="T14" fmla="*/ 54 w 96"/>
                  <a:gd name="T15" fmla="*/ 52 h 207"/>
                  <a:gd name="T16" fmla="*/ 48 w 96"/>
                  <a:gd name="T17" fmla="*/ 50 h 207"/>
                  <a:gd name="T18" fmla="*/ 44 w 96"/>
                  <a:gd name="T19" fmla="*/ 56 h 207"/>
                  <a:gd name="T20" fmla="*/ 35 w 96"/>
                  <a:gd name="T21" fmla="*/ 54 h 207"/>
                  <a:gd name="T22" fmla="*/ 27 w 96"/>
                  <a:gd name="T23" fmla="*/ 61 h 207"/>
                  <a:gd name="T24" fmla="*/ 15 w 96"/>
                  <a:gd name="T25" fmla="*/ 71 h 207"/>
                  <a:gd name="T26" fmla="*/ 15 w 96"/>
                  <a:gd name="T27" fmla="*/ 98 h 207"/>
                  <a:gd name="T28" fmla="*/ 14 w 96"/>
                  <a:gd name="T29" fmla="*/ 123 h 207"/>
                  <a:gd name="T30" fmla="*/ 10 w 96"/>
                  <a:gd name="T31" fmla="*/ 132 h 207"/>
                  <a:gd name="T32" fmla="*/ 6 w 96"/>
                  <a:gd name="T33" fmla="*/ 138 h 207"/>
                  <a:gd name="T34" fmla="*/ 2 w 96"/>
                  <a:gd name="T35" fmla="*/ 146 h 207"/>
                  <a:gd name="T36" fmla="*/ 0 w 96"/>
                  <a:gd name="T37" fmla="*/ 157 h 207"/>
                  <a:gd name="T38" fmla="*/ 6 w 96"/>
                  <a:gd name="T39" fmla="*/ 171 h 207"/>
                  <a:gd name="T40" fmla="*/ 14 w 96"/>
                  <a:gd name="T41" fmla="*/ 190 h 207"/>
                  <a:gd name="T42" fmla="*/ 21 w 96"/>
                  <a:gd name="T43" fmla="*/ 203 h 207"/>
                  <a:gd name="T44" fmla="*/ 33 w 96"/>
                  <a:gd name="T45" fmla="*/ 207 h 207"/>
                  <a:gd name="T46" fmla="*/ 42 w 96"/>
                  <a:gd name="T47" fmla="*/ 203 h 207"/>
                  <a:gd name="T48" fmla="*/ 56 w 96"/>
                  <a:gd name="T49" fmla="*/ 186 h 207"/>
                  <a:gd name="T50" fmla="*/ 65 w 96"/>
                  <a:gd name="T51" fmla="*/ 152 h 207"/>
                  <a:gd name="T52" fmla="*/ 71 w 96"/>
                  <a:gd name="T53" fmla="*/ 123 h 207"/>
                  <a:gd name="T54" fmla="*/ 75 w 96"/>
                  <a:gd name="T55" fmla="*/ 109 h 207"/>
                  <a:gd name="T56" fmla="*/ 83 w 96"/>
                  <a:gd name="T57" fmla="*/ 96 h 207"/>
                  <a:gd name="T58" fmla="*/ 83 w 96"/>
                  <a:gd name="T59" fmla="*/ 86 h 207"/>
                  <a:gd name="T60" fmla="*/ 85 w 96"/>
                  <a:gd name="T61" fmla="*/ 80 h 207"/>
                  <a:gd name="T62" fmla="*/ 86 w 96"/>
                  <a:gd name="T63" fmla="*/ 75 h 207"/>
                  <a:gd name="T64" fmla="*/ 86 w 96"/>
                  <a:gd name="T65" fmla="*/ 71 h 207"/>
                  <a:gd name="T66" fmla="*/ 90 w 96"/>
                  <a:gd name="T67" fmla="*/ 65 h 207"/>
                  <a:gd name="T68" fmla="*/ 85 w 96"/>
                  <a:gd name="T69" fmla="*/ 50 h 207"/>
                  <a:gd name="T70" fmla="*/ 90 w 96"/>
                  <a:gd name="T71" fmla="*/ 50 h 207"/>
                  <a:gd name="T72" fmla="*/ 90 w 96"/>
                  <a:gd name="T73" fmla="*/ 56 h 207"/>
                  <a:gd name="T74" fmla="*/ 94 w 96"/>
                  <a:gd name="T75" fmla="*/ 52 h 207"/>
                  <a:gd name="T76" fmla="*/ 94 w 96"/>
                  <a:gd name="T77" fmla="*/ 29 h 207"/>
                  <a:gd name="T78" fmla="*/ 86 w 96"/>
                  <a:gd name="T79" fmla="*/ 8 h 207"/>
                  <a:gd name="T80" fmla="*/ 81 w 96"/>
                  <a:gd name="T81" fmla="*/ 6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207"/>
                  <a:gd name="T125" fmla="*/ 96 w 96"/>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207">
                    <a:moveTo>
                      <a:pt x="79" y="0"/>
                    </a:moveTo>
                    <a:lnTo>
                      <a:pt x="75" y="11"/>
                    </a:lnTo>
                    <a:lnTo>
                      <a:pt x="73" y="25"/>
                    </a:lnTo>
                    <a:lnTo>
                      <a:pt x="67" y="25"/>
                    </a:lnTo>
                    <a:lnTo>
                      <a:pt x="63" y="27"/>
                    </a:lnTo>
                    <a:lnTo>
                      <a:pt x="63" y="29"/>
                    </a:lnTo>
                    <a:lnTo>
                      <a:pt x="65" y="31"/>
                    </a:lnTo>
                    <a:lnTo>
                      <a:pt x="65" y="34"/>
                    </a:lnTo>
                    <a:lnTo>
                      <a:pt x="62" y="34"/>
                    </a:lnTo>
                    <a:lnTo>
                      <a:pt x="62" y="38"/>
                    </a:lnTo>
                    <a:lnTo>
                      <a:pt x="60" y="44"/>
                    </a:lnTo>
                    <a:lnTo>
                      <a:pt x="58" y="42"/>
                    </a:lnTo>
                    <a:lnTo>
                      <a:pt x="54" y="42"/>
                    </a:lnTo>
                    <a:lnTo>
                      <a:pt x="54" y="48"/>
                    </a:lnTo>
                    <a:lnTo>
                      <a:pt x="54" y="52"/>
                    </a:lnTo>
                    <a:lnTo>
                      <a:pt x="52" y="52"/>
                    </a:lnTo>
                    <a:lnTo>
                      <a:pt x="48" y="50"/>
                    </a:lnTo>
                    <a:lnTo>
                      <a:pt x="46" y="54"/>
                    </a:lnTo>
                    <a:lnTo>
                      <a:pt x="44" y="56"/>
                    </a:lnTo>
                    <a:lnTo>
                      <a:pt x="39" y="56"/>
                    </a:lnTo>
                    <a:lnTo>
                      <a:pt x="35" y="54"/>
                    </a:lnTo>
                    <a:lnTo>
                      <a:pt x="35" y="57"/>
                    </a:lnTo>
                    <a:lnTo>
                      <a:pt x="27" y="61"/>
                    </a:lnTo>
                    <a:lnTo>
                      <a:pt x="21" y="65"/>
                    </a:lnTo>
                    <a:lnTo>
                      <a:pt x="15" y="71"/>
                    </a:lnTo>
                    <a:lnTo>
                      <a:pt x="12" y="77"/>
                    </a:lnTo>
                    <a:lnTo>
                      <a:pt x="15" y="98"/>
                    </a:lnTo>
                    <a:lnTo>
                      <a:pt x="19" y="119"/>
                    </a:lnTo>
                    <a:lnTo>
                      <a:pt x="14" y="123"/>
                    </a:lnTo>
                    <a:lnTo>
                      <a:pt x="10" y="127"/>
                    </a:lnTo>
                    <a:lnTo>
                      <a:pt x="10" y="132"/>
                    </a:lnTo>
                    <a:lnTo>
                      <a:pt x="10" y="136"/>
                    </a:lnTo>
                    <a:lnTo>
                      <a:pt x="6" y="138"/>
                    </a:lnTo>
                    <a:lnTo>
                      <a:pt x="4" y="140"/>
                    </a:lnTo>
                    <a:lnTo>
                      <a:pt x="2" y="146"/>
                    </a:lnTo>
                    <a:lnTo>
                      <a:pt x="0" y="152"/>
                    </a:lnTo>
                    <a:lnTo>
                      <a:pt x="0" y="157"/>
                    </a:lnTo>
                    <a:lnTo>
                      <a:pt x="2" y="163"/>
                    </a:lnTo>
                    <a:lnTo>
                      <a:pt x="6" y="171"/>
                    </a:lnTo>
                    <a:lnTo>
                      <a:pt x="10" y="180"/>
                    </a:lnTo>
                    <a:lnTo>
                      <a:pt x="14" y="190"/>
                    </a:lnTo>
                    <a:lnTo>
                      <a:pt x="15" y="198"/>
                    </a:lnTo>
                    <a:lnTo>
                      <a:pt x="21" y="203"/>
                    </a:lnTo>
                    <a:lnTo>
                      <a:pt x="29" y="207"/>
                    </a:lnTo>
                    <a:lnTo>
                      <a:pt x="33" y="207"/>
                    </a:lnTo>
                    <a:lnTo>
                      <a:pt x="42" y="203"/>
                    </a:lnTo>
                    <a:lnTo>
                      <a:pt x="52" y="198"/>
                    </a:lnTo>
                    <a:lnTo>
                      <a:pt x="56" y="186"/>
                    </a:lnTo>
                    <a:lnTo>
                      <a:pt x="58" y="173"/>
                    </a:lnTo>
                    <a:lnTo>
                      <a:pt x="65" y="152"/>
                    </a:lnTo>
                    <a:lnTo>
                      <a:pt x="73" y="128"/>
                    </a:lnTo>
                    <a:lnTo>
                      <a:pt x="71" y="123"/>
                    </a:lnTo>
                    <a:lnTo>
                      <a:pt x="71" y="117"/>
                    </a:lnTo>
                    <a:lnTo>
                      <a:pt x="75" y="109"/>
                    </a:lnTo>
                    <a:lnTo>
                      <a:pt x="81" y="102"/>
                    </a:lnTo>
                    <a:lnTo>
                      <a:pt x="83" y="96"/>
                    </a:lnTo>
                    <a:lnTo>
                      <a:pt x="85" y="90"/>
                    </a:lnTo>
                    <a:lnTo>
                      <a:pt x="83" y="86"/>
                    </a:lnTo>
                    <a:lnTo>
                      <a:pt x="83" y="82"/>
                    </a:lnTo>
                    <a:lnTo>
                      <a:pt x="85" y="80"/>
                    </a:lnTo>
                    <a:lnTo>
                      <a:pt x="86" y="79"/>
                    </a:lnTo>
                    <a:lnTo>
                      <a:pt x="86" y="75"/>
                    </a:lnTo>
                    <a:lnTo>
                      <a:pt x="86" y="73"/>
                    </a:lnTo>
                    <a:lnTo>
                      <a:pt x="86" y="71"/>
                    </a:lnTo>
                    <a:lnTo>
                      <a:pt x="90" y="69"/>
                    </a:lnTo>
                    <a:lnTo>
                      <a:pt x="90" y="65"/>
                    </a:lnTo>
                    <a:lnTo>
                      <a:pt x="88" y="57"/>
                    </a:lnTo>
                    <a:lnTo>
                      <a:pt x="85" y="50"/>
                    </a:lnTo>
                    <a:lnTo>
                      <a:pt x="86" y="50"/>
                    </a:lnTo>
                    <a:lnTo>
                      <a:pt x="90" y="50"/>
                    </a:lnTo>
                    <a:lnTo>
                      <a:pt x="90" y="54"/>
                    </a:lnTo>
                    <a:lnTo>
                      <a:pt x="90" y="56"/>
                    </a:lnTo>
                    <a:lnTo>
                      <a:pt x="94" y="56"/>
                    </a:lnTo>
                    <a:lnTo>
                      <a:pt x="94" y="52"/>
                    </a:lnTo>
                    <a:lnTo>
                      <a:pt x="96" y="50"/>
                    </a:lnTo>
                    <a:lnTo>
                      <a:pt x="94" y="29"/>
                    </a:lnTo>
                    <a:lnTo>
                      <a:pt x="90" y="9"/>
                    </a:lnTo>
                    <a:lnTo>
                      <a:pt x="86" y="8"/>
                    </a:lnTo>
                    <a:lnTo>
                      <a:pt x="85" y="9"/>
                    </a:lnTo>
                    <a:lnTo>
                      <a:pt x="81" y="6"/>
                    </a:lnTo>
                    <a:lnTo>
                      <a:pt x="79" y="0"/>
                    </a:lnTo>
                    <a:close/>
                  </a:path>
                </a:pathLst>
              </a:custGeom>
              <a:solidFill>
                <a:srgbClr val="C0C0C0"/>
              </a:solidFill>
              <a:ln w="4826">
                <a:solidFill>
                  <a:srgbClr val="B9B9B9"/>
                </a:solidFill>
                <a:round/>
                <a:headEnd/>
                <a:tailEnd/>
              </a:ln>
            </p:spPr>
            <p:txBody>
              <a:bodyPr/>
              <a:lstStyle/>
              <a:p>
                <a:endParaRPr lang="nb-NO"/>
              </a:p>
            </p:txBody>
          </p:sp>
          <p:sp>
            <p:nvSpPr>
              <p:cNvPr id="9452" name="Freeform 1165"/>
              <p:cNvSpPr>
                <a:spLocks/>
              </p:cNvSpPr>
              <p:nvPr/>
            </p:nvSpPr>
            <p:spPr bwMode="gray">
              <a:xfrm>
                <a:off x="2985" y="2123"/>
                <a:ext cx="36" cy="35"/>
              </a:xfrm>
              <a:custGeom>
                <a:avLst/>
                <a:gdLst>
                  <a:gd name="T0" fmla="*/ 1 w 36"/>
                  <a:gd name="T1" fmla="*/ 13 h 35"/>
                  <a:gd name="T2" fmla="*/ 1 w 36"/>
                  <a:gd name="T3" fmla="*/ 17 h 35"/>
                  <a:gd name="T4" fmla="*/ 1 w 36"/>
                  <a:gd name="T5" fmla="*/ 23 h 35"/>
                  <a:gd name="T6" fmla="*/ 0 w 36"/>
                  <a:gd name="T7" fmla="*/ 27 h 35"/>
                  <a:gd name="T8" fmla="*/ 1 w 36"/>
                  <a:gd name="T9" fmla="*/ 29 h 35"/>
                  <a:gd name="T10" fmla="*/ 3 w 36"/>
                  <a:gd name="T11" fmla="*/ 33 h 35"/>
                  <a:gd name="T12" fmla="*/ 5 w 36"/>
                  <a:gd name="T13" fmla="*/ 35 h 35"/>
                  <a:gd name="T14" fmla="*/ 9 w 36"/>
                  <a:gd name="T15" fmla="*/ 35 h 35"/>
                  <a:gd name="T16" fmla="*/ 17 w 36"/>
                  <a:gd name="T17" fmla="*/ 33 h 35"/>
                  <a:gd name="T18" fmla="*/ 19 w 36"/>
                  <a:gd name="T19" fmla="*/ 33 h 35"/>
                  <a:gd name="T20" fmla="*/ 21 w 36"/>
                  <a:gd name="T21" fmla="*/ 29 h 35"/>
                  <a:gd name="T22" fmla="*/ 23 w 36"/>
                  <a:gd name="T23" fmla="*/ 29 h 35"/>
                  <a:gd name="T24" fmla="*/ 24 w 36"/>
                  <a:gd name="T25" fmla="*/ 27 h 35"/>
                  <a:gd name="T26" fmla="*/ 28 w 36"/>
                  <a:gd name="T27" fmla="*/ 25 h 35"/>
                  <a:gd name="T28" fmla="*/ 32 w 36"/>
                  <a:gd name="T29" fmla="*/ 25 h 35"/>
                  <a:gd name="T30" fmla="*/ 34 w 36"/>
                  <a:gd name="T31" fmla="*/ 25 h 35"/>
                  <a:gd name="T32" fmla="*/ 34 w 36"/>
                  <a:gd name="T33" fmla="*/ 23 h 35"/>
                  <a:gd name="T34" fmla="*/ 36 w 36"/>
                  <a:gd name="T35" fmla="*/ 19 h 35"/>
                  <a:gd name="T36" fmla="*/ 36 w 36"/>
                  <a:gd name="T37" fmla="*/ 19 h 35"/>
                  <a:gd name="T38" fmla="*/ 34 w 36"/>
                  <a:gd name="T39" fmla="*/ 13 h 35"/>
                  <a:gd name="T40" fmla="*/ 34 w 36"/>
                  <a:gd name="T41" fmla="*/ 10 h 35"/>
                  <a:gd name="T42" fmla="*/ 34 w 36"/>
                  <a:gd name="T43" fmla="*/ 6 h 35"/>
                  <a:gd name="T44" fmla="*/ 32 w 36"/>
                  <a:gd name="T45" fmla="*/ 4 h 35"/>
                  <a:gd name="T46" fmla="*/ 30 w 36"/>
                  <a:gd name="T47" fmla="*/ 0 h 35"/>
                  <a:gd name="T48" fmla="*/ 19 w 36"/>
                  <a:gd name="T49" fmla="*/ 6 h 35"/>
                  <a:gd name="T50" fmla="*/ 15 w 36"/>
                  <a:gd name="T51" fmla="*/ 10 h 35"/>
                  <a:gd name="T52" fmla="*/ 7 w 36"/>
                  <a:gd name="T53" fmla="*/ 10 h 35"/>
                  <a:gd name="T54" fmla="*/ 1 w 36"/>
                  <a:gd name="T55" fmla="*/ 13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5"/>
                  <a:gd name="T86" fmla="*/ 36 w 36"/>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5">
                    <a:moveTo>
                      <a:pt x="1" y="13"/>
                    </a:moveTo>
                    <a:lnTo>
                      <a:pt x="1" y="17"/>
                    </a:lnTo>
                    <a:lnTo>
                      <a:pt x="1" y="23"/>
                    </a:lnTo>
                    <a:lnTo>
                      <a:pt x="0" y="27"/>
                    </a:lnTo>
                    <a:lnTo>
                      <a:pt x="1" y="29"/>
                    </a:lnTo>
                    <a:lnTo>
                      <a:pt x="3" y="33"/>
                    </a:lnTo>
                    <a:lnTo>
                      <a:pt x="5" y="35"/>
                    </a:lnTo>
                    <a:lnTo>
                      <a:pt x="9" y="35"/>
                    </a:lnTo>
                    <a:lnTo>
                      <a:pt x="17" y="33"/>
                    </a:lnTo>
                    <a:lnTo>
                      <a:pt x="19" y="33"/>
                    </a:lnTo>
                    <a:lnTo>
                      <a:pt x="21" y="29"/>
                    </a:lnTo>
                    <a:lnTo>
                      <a:pt x="23" y="29"/>
                    </a:lnTo>
                    <a:lnTo>
                      <a:pt x="24" y="27"/>
                    </a:lnTo>
                    <a:lnTo>
                      <a:pt x="28" y="25"/>
                    </a:lnTo>
                    <a:lnTo>
                      <a:pt x="32" y="25"/>
                    </a:lnTo>
                    <a:lnTo>
                      <a:pt x="34" y="25"/>
                    </a:lnTo>
                    <a:lnTo>
                      <a:pt x="34" y="23"/>
                    </a:lnTo>
                    <a:lnTo>
                      <a:pt x="36" y="19"/>
                    </a:lnTo>
                    <a:lnTo>
                      <a:pt x="34" y="13"/>
                    </a:lnTo>
                    <a:lnTo>
                      <a:pt x="34" y="10"/>
                    </a:lnTo>
                    <a:lnTo>
                      <a:pt x="34" y="6"/>
                    </a:lnTo>
                    <a:lnTo>
                      <a:pt x="32" y="4"/>
                    </a:lnTo>
                    <a:lnTo>
                      <a:pt x="30" y="0"/>
                    </a:lnTo>
                    <a:lnTo>
                      <a:pt x="19" y="6"/>
                    </a:lnTo>
                    <a:lnTo>
                      <a:pt x="15" y="10"/>
                    </a:lnTo>
                    <a:lnTo>
                      <a:pt x="7" y="10"/>
                    </a:lnTo>
                    <a:lnTo>
                      <a:pt x="1" y="13"/>
                    </a:lnTo>
                    <a:close/>
                  </a:path>
                </a:pathLst>
              </a:custGeom>
              <a:solidFill>
                <a:srgbClr val="C0C0C0"/>
              </a:solidFill>
              <a:ln w="4826">
                <a:solidFill>
                  <a:srgbClr val="B9B9B9"/>
                </a:solidFill>
                <a:round/>
                <a:headEnd/>
                <a:tailEnd/>
              </a:ln>
            </p:spPr>
            <p:txBody>
              <a:bodyPr/>
              <a:lstStyle/>
              <a:p>
                <a:endParaRPr lang="nb-NO"/>
              </a:p>
            </p:txBody>
          </p:sp>
          <p:sp>
            <p:nvSpPr>
              <p:cNvPr id="9453" name="Freeform 1166"/>
              <p:cNvSpPr>
                <a:spLocks/>
              </p:cNvSpPr>
              <p:nvPr/>
            </p:nvSpPr>
            <p:spPr bwMode="gray">
              <a:xfrm>
                <a:off x="2798" y="1983"/>
                <a:ext cx="10" cy="15"/>
              </a:xfrm>
              <a:custGeom>
                <a:avLst/>
                <a:gdLst>
                  <a:gd name="T0" fmla="*/ 2 w 10"/>
                  <a:gd name="T1" fmla="*/ 8 h 15"/>
                  <a:gd name="T2" fmla="*/ 2 w 10"/>
                  <a:gd name="T3" fmla="*/ 8 h 15"/>
                  <a:gd name="T4" fmla="*/ 0 w 10"/>
                  <a:gd name="T5" fmla="*/ 8 h 15"/>
                  <a:gd name="T6" fmla="*/ 0 w 10"/>
                  <a:gd name="T7" fmla="*/ 6 h 15"/>
                  <a:gd name="T8" fmla="*/ 2 w 10"/>
                  <a:gd name="T9" fmla="*/ 4 h 15"/>
                  <a:gd name="T10" fmla="*/ 2 w 10"/>
                  <a:gd name="T11" fmla="*/ 2 h 15"/>
                  <a:gd name="T12" fmla="*/ 4 w 10"/>
                  <a:gd name="T13" fmla="*/ 0 h 15"/>
                  <a:gd name="T14" fmla="*/ 4 w 10"/>
                  <a:gd name="T15" fmla="*/ 0 h 15"/>
                  <a:gd name="T16" fmla="*/ 6 w 10"/>
                  <a:gd name="T17" fmla="*/ 4 h 15"/>
                  <a:gd name="T18" fmla="*/ 10 w 10"/>
                  <a:gd name="T19" fmla="*/ 6 h 15"/>
                  <a:gd name="T20" fmla="*/ 8 w 10"/>
                  <a:gd name="T21" fmla="*/ 8 h 15"/>
                  <a:gd name="T22" fmla="*/ 8 w 10"/>
                  <a:gd name="T23" fmla="*/ 13 h 15"/>
                  <a:gd name="T24" fmla="*/ 8 w 10"/>
                  <a:gd name="T25" fmla="*/ 15 h 15"/>
                  <a:gd name="T26" fmla="*/ 6 w 10"/>
                  <a:gd name="T27" fmla="*/ 13 h 15"/>
                  <a:gd name="T28" fmla="*/ 2 w 10"/>
                  <a:gd name="T29" fmla="*/ 13 h 15"/>
                  <a:gd name="T30" fmla="*/ 2 w 10"/>
                  <a:gd name="T31" fmla="*/ 11 h 15"/>
                  <a:gd name="T32" fmla="*/ 2 w 10"/>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2" y="8"/>
                    </a:moveTo>
                    <a:lnTo>
                      <a:pt x="2" y="8"/>
                    </a:lnTo>
                    <a:lnTo>
                      <a:pt x="0" y="8"/>
                    </a:lnTo>
                    <a:lnTo>
                      <a:pt x="0" y="6"/>
                    </a:lnTo>
                    <a:lnTo>
                      <a:pt x="2" y="4"/>
                    </a:lnTo>
                    <a:lnTo>
                      <a:pt x="2" y="2"/>
                    </a:lnTo>
                    <a:lnTo>
                      <a:pt x="4" y="0"/>
                    </a:lnTo>
                    <a:lnTo>
                      <a:pt x="6" y="4"/>
                    </a:lnTo>
                    <a:lnTo>
                      <a:pt x="10" y="6"/>
                    </a:lnTo>
                    <a:lnTo>
                      <a:pt x="8" y="8"/>
                    </a:lnTo>
                    <a:lnTo>
                      <a:pt x="8" y="13"/>
                    </a:lnTo>
                    <a:lnTo>
                      <a:pt x="8" y="15"/>
                    </a:lnTo>
                    <a:lnTo>
                      <a:pt x="6" y="13"/>
                    </a:lnTo>
                    <a:lnTo>
                      <a:pt x="2" y="13"/>
                    </a:lnTo>
                    <a:lnTo>
                      <a:pt x="2" y="11"/>
                    </a:lnTo>
                    <a:lnTo>
                      <a:pt x="2" y="8"/>
                    </a:lnTo>
                    <a:close/>
                  </a:path>
                </a:pathLst>
              </a:custGeom>
              <a:solidFill>
                <a:srgbClr val="C0C0C0"/>
              </a:solidFill>
              <a:ln w="4826">
                <a:solidFill>
                  <a:srgbClr val="B9B9B9"/>
                </a:solidFill>
                <a:round/>
                <a:headEnd/>
                <a:tailEnd/>
              </a:ln>
            </p:spPr>
            <p:txBody>
              <a:bodyPr/>
              <a:lstStyle/>
              <a:p>
                <a:endParaRPr lang="nb-NO"/>
              </a:p>
            </p:txBody>
          </p:sp>
          <p:sp>
            <p:nvSpPr>
              <p:cNvPr id="9454" name="Freeform 1167"/>
              <p:cNvSpPr>
                <a:spLocks/>
              </p:cNvSpPr>
              <p:nvPr/>
            </p:nvSpPr>
            <p:spPr bwMode="gray">
              <a:xfrm>
                <a:off x="2988" y="1860"/>
                <a:ext cx="73" cy="56"/>
              </a:xfrm>
              <a:custGeom>
                <a:avLst/>
                <a:gdLst>
                  <a:gd name="T0" fmla="*/ 0 w 73"/>
                  <a:gd name="T1" fmla="*/ 25 h 56"/>
                  <a:gd name="T2" fmla="*/ 4 w 73"/>
                  <a:gd name="T3" fmla="*/ 29 h 56"/>
                  <a:gd name="T4" fmla="*/ 10 w 73"/>
                  <a:gd name="T5" fmla="*/ 35 h 56"/>
                  <a:gd name="T6" fmla="*/ 18 w 73"/>
                  <a:gd name="T7" fmla="*/ 37 h 56"/>
                  <a:gd name="T8" fmla="*/ 25 w 73"/>
                  <a:gd name="T9" fmla="*/ 37 h 56"/>
                  <a:gd name="T10" fmla="*/ 27 w 73"/>
                  <a:gd name="T11" fmla="*/ 50 h 56"/>
                  <a:gd name="T12" fmla="*/ 35 w 73"/>
                  <a:gd name="T13" fmla="*/ 50 h 56"/>
                  <a:gd name="T14" fmla="*/ 45 w 73"/>
                  <a:gd name="T15" fmla="*/ 52 h 56"/>
                  <a:gd name="T16" fmla="*/ 46 w 73"/>
                  <a:gd name="T17" fmla="*/ 54 h 56"/>
                  <a:gd name="T18" fmla="*/ 46 w 73"/>
                  <a:gd name="T19" fmla="*/ 56 h 56"/>
                  <a:gd name="T20" fmla="*/ 52 w 73"/>
                  <a:gd name="T21" fmla="*/ 52 h 56"/>
                  <a:gd name="T22" fmla="*/ 54 w 73"/>
                  <a:gd name="T23" fmla="*/ 52 h 56"/>
                  <a:gd name="T24" fmla="*/ 58 w 73"/>
                  <a:gd name="T25" fmla="*/ 52 h 56"/>
                  <a:gd name="T26" fmla="*/ 60 w 73"/>
                  <a:gd name="T27" fmla="*/ 50 h 56"/>
                  <a:gd name="T28" fmla="*/ 62 w 73"/>
                  <a:gd name="T29" fmla="*/ 48 h 56"/>
                  <a:gd name="T30" fmla="*/ 66 w 73"/>
                  <a:gd name="T31" fmla="*/ 48 h 56"/>
                  <a:gd name="T32" fmla="*/ 66 w 73"/>
                  <a:gd name="T33" fmla="*/ 46 h 56"/>
                  <a:gd name="T34" fmla="*/ 66 w 73"/>
                  <a:gd name="T35" fmla="*/ 40 h 56"/>
                  <a:gd name="T36" fmla="*/ 68 w 73"/>
                  <a:gd name="T37" fmla="*/ 33 h 56"/>
                  <a:gd name="T38" fmla="*/ 71 w 73"/>
                  <a:gd name="T39" fmla="*/ 29 h 56"/>
                  <a:gd name="T40" fmla="*/ 73 w 73"/>
                  <a:gd name="T41" fmla="*/ 23 h 56"/>
                  <a:gd name="T42" fmla="*/ 73 w 73"/>
                  <a:gd name="T43" fmla="*/ 21 h 56"/>
                  <a:gd name="T44" fmla="*/ 71 w 73"/>
                  <a:gd name="T45" fmla="*/ 21 h 56"/>
                  <a:gd name="T46" fmla="*/ 68 w 73"/>
                  <a:gd name="T47" fmla="*/ 19 h 56"/>
                  <a:gd name="T48" fmla="*/ 64 w 73"/>
                  <a:gd name="T49" fmla="*/ 17 h 56"/>
                  <a:gd name="T50" fmla="*/ 62 w 73"/>
                  <a:gd name="T51" fmla="*/ 16 h 56"/>
                  <a:gd name="T52" fmla="*/ 58 w 73"/>
                  <a:gd name="T53" fmla="*/ 14 h 56"/>
                  <a:gd name="T54" fmla="*/ 54 w 73"/>
                  <a:gd name="T55" fmla="*/ 14 h 56"/>
                  <a:gd name="T56" fmla="*/ 50 w 73"/>
                  <a:gd name="T57" fmla="*/ 10 h 56"/>
                  <a:gd name="T58" fmla="*/ 50 w 73"/>
                  <a:gd name="T59" fmla="*/ 8 h 56"/>
                  <a:gd name="T60" fmla="*/ 48 w 73"/>
                  <a:gd name="T61" fmla="*/ 8 h 56"/>
                  <a:gd name="T62" fmla="*/ 45 w 73"/>
                  <a:gd name="T63" fmla="*/ 8 h 56"/>
                  <a:gd name="T64" fmla="*/ 41 w 73"/>
                  <a:gd name="T65" fmla="*/ 8 h 56"/>
                  <a:gd name="T66" fmla="*/ 37 w 73"/>
                  <a:gd name="T67" fmla="*/ 6 h 56"/>
                  <a:gd name="T68" fmla="*/ 33 w 73"/>
                  <a:gd name="T69" fmla="*/ 4 h 56"/>
                  <a:gd name="T70" fmla="*/ 25 w 73"/>
                  <a:gd name="T71" fmla="*/ 2 h 56"/>
                  <a:gd name="T72" fmla="*/ 18 w 73"/>
                  <a:gd name="T73" fmla="*/ 0 h 56"/>
                  <a:gd name="T74" fmla="*/ 14 w 73"/>
                  <a:gd name="T75" fmla="*/ 0 h 56"/>
                  <a:gd name="T76" fmla="*/ 6 w 73"/>
                  <a:gd name="T77" fmla="*/ 2 h 56"/>
                  <a:gd name="T78" fmla="*/ 2 w 73"/>
                  <a:gd name="T79" fmla="*/ 2 h 56"/>
                  <a:gd name="T80" fmla="*/ 2 w 73"/>
                  <a:gd name="T81" fmla="*/ 4 h 56"/>
                  <a:gd name="T82" fmla="*/ 2 w 73"/>
                  <a:gd name="T83" fmla="*/ 16 h 56"/>
                  <a:gd name="T84" fmla="*/ 2 w 73"/>
                  <a:gd name="T85" fmla="*/ 25 h 56"/>
                  <a:gd name="T86" fmla="*/ 0 w 73"/>
                  <a:gd name="T87" fmla="*/ 25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6"/>
                  <a:gd name="T134" fmla="*/ 73 w 73"/>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6">
                    <a:moveTo>
                      <a:pt x="0" y="25"/>
                    </a:moveTo>
                    <a:lnTo>
                      <a:pt x="4" y="29"/>
                    </a:lnTo>
                    <a:lnTo>
                      <a:pt x="10" y="35"/>
                    </a:lnTo>
                    <a:lnTo>
                      <a:pt x="18" y="37"/>
                    </a:lnTo>
                    <a:lnTo>
                      <a:pt x="25" y="37"/>
                    </a:lnTo>
                    <a:lnTo>
                      <a:pt x="27" y="50"/>
                    </a:lnTo>
                    <a:lnTo>
                      <a:pt x="35" y="50"/>
                    </a:lnTo>
                    <a:lnTo>
                      <a:pt x="45" y="52"/>
                    </a:lnTo>
                    <a:lnTo>
                      <a:pt x="46" y="54"/>
                    </a:lnTo>
                    <a:lnTo>
                      <a:pt x="46" y="56"/>
                    </a:lnTo>
                    <a:lnTo>
                      <a:pt x="52" y="52"/>
                    </a:lnTo>
                    <a:lnTo>
                      <a:pt x="54" y="52"/>
                    </a:lnTo>
                    <a:lnTo>
                      <a:pt x="58" y="52"/>
                    </a:lnTo>
                    <a:lnTo>
                      <a:pt x="60" y="50"/>
                    </a:lnTo>
                    <a:lnTo>
                      <a:pt x="62" y="48"/>
                    </a:lnTo>
                    <a:lnTo>
                      <a:pt x="66" y="48"/>
                    </a:lnTo>
                    <a:lnTo>
                      <a:pt x="66" y="46"/>
                    </a:lnTo>
                    <a:lnTo>
                      <a:pt x="66" y="40"/>
                    </a:lnTo>
                    <a:lnTo>
                      <a:pt x="68" y="33"/>
                    </a:lnTo>
                    <a:lnTo>
                      <a:pt x="71" y="29"/>
                    </a:lnTo>
                    <a:lnTo>
                      <a:pt x="73" y="23"/>
                    </a:lnTo>
                    <a:lnTo>
                      <a:pt x="73" y="21"/>
                    </a:lnTo>
                    <a:lnTo>
                      <a:pt x="71" y="21"/>
                    </a:lnTo>
                    <a:lnTo>
                      <a:pt x="68" y="19"/>
                    </a:lnTo>
                    <a:lnTo>
                      <a:pt x="64" y="17"/>
                    </a:lnTo>
                    <a:lnTo>
                      <a:pt x="62" y="16"/>
                    </a:lnTo>
                    <a:lnTo>
                      <a:pt x="58" y="14"/>
                    </a:lnTo>
                    <a:lnTo>
                      <a:pt x="54" y="14"/>
                    </a:lnTo>
                    <a:lnTo>
                      <a:pt x="50" y="10"/>
                    </a:lnTo>
                    <a:lnTo>
                      <a:pt x="50" y="8"/>
                    </a:lnTo>
                    <a:lnTo>
                      <a:pt x="48" y="8"/>
                    </a:lnTo>
                    <a:lnTo>
                      <a:pt x="45" y="8"/>
                    </a:lnTo>
                    <a:lnTo>
                      <a:pt x="41" y="8"/>
                    </a:lnTo>
                    <a:lnTo>
                      <a:pt x="37" y="6"/>
                    </a:lnTo>
                    <a:lnTo>
                      <a:pt x="33" y="4"/>
                    </a:lnTo>
                    <a:lnTo>
                      <a:pt x="25" y="2"/>
                    </a:lnTo>
                    <a:lnTo>
                      <a:pt x="18" y="0"/>
                    </a:lnTo>
                    <a:lnTo>
                      <a:pt x="14" y="0"/>
                    </a:lnTo>
                    <a:lnTo>
                      <a:pt x="6" y="2"/>
                    </a:lnTo>
                    <a:lnTo>
                      <a:pt x="2" y="2"/>
                    </a:lnTo>
                    <a:lnTo>
                      <a:pt x="2" y="4"/>
                    </a:lnTo>
                    <a:lnTo>
                      <a:pt x="2" y="16"/>
                    </a:lnTo>
                    <a:lnTo>
                      <a:pt x="2" y="25"/>
                    </a:lnTo>
                    <a:lnTo>
                      <a:pt x="0" y="25"/>
                    </a:lnTo>
                    <a:close/>
                  </a:path>
                </a:pathLst>
              </a:custGeom>
              <a:solidFill>
                <a:srgbClr val="C0C0C0"/>
              </a:solidFill>
              <a:ln w="4826">
                <a:solidFill>
                  <a:srgbClr val="B9B9B9"/>
                </a:solidFill>
                <a:round/>
                <a:headEnd/>
                <a:tailEnd/>
              </a:ln>
            </p:spPr>
            <p:txBody>
              <a:bodyPr/>
              <a:lstStyle/>
              <a:p>
                <a:endParaRPr lang="nb-NO"/>
              </a:p>
            </p:txBody>
          </p:sp>
          <p:sp>
            <p:nvSpPr>
              <p:cNvPr id="9455" name="Freeform 1168"/>
              <p:cNvSpPr>
                <a:spLocks/>
              </p:cNvSpPr>
              <p:nvPr/>
            </p:nvSpPr>
            <p:spPr bwMode="gray">
              <a:xfrm>
                <a:off x="2831" y="2279"/>
                <a:ext cx="211" cy="220"/>
              </a:xfrm>
              <a:custGeom>
                <a:avLst/>
                <a:gdLst>
                  <a:gd name="T0" fmla="*/ 33 w 211"/>
                  <a:gd name="T1" fmla="*/ 5 h 220"/>
                  <a:gd name="T2" fmla="*/ 31 w 211"/>
                  <a:gd name="T3" fmla="*/ 13 h 220"/>
                  <a:gd name="T4" fmla="*/ 23 w 211"/>
                  <a:gd name="T5" fmla="*/ 19 h 220"/>
                  <a:gd name="T6" fmla="*/ 17 w 211"/>
                  <a:gd name="T7" fmla="*/ 23 h 220"/>
                  <a:gd name="T8" fmla="*/ 17 w 211"/>
                  <a:gd name="T9" fmla="*/ 32 h 220"/>
                  <a:gd name="T10" fmla="*/ 15 w 211"/>
                  <a:gd name="T11" fmla="*/ 40 h 220"/>
                  <a:gd name="T12" fmla="*/ 10 w 211"/>
                  <a:gd name="T13" fmla="*/ 44 h 220"/>
                  <a:gd name="T14" fmla="*/ 6 w 211"/>
                  <a:gd name="T15" fmla="*/ 46 h 220"/>
                  <a:gd name="T16" fmla="*/ 8 w 211"/>
                  <a:gd name="T17" fmla="*/ 51 h 220"/>
                  <a:gd name="T18" fmla="*/ 12 w 211"/>
                  <a:gd name="T19" fmla="*/ 82 h 220"/>
                  <a:gd name="T20" fmla="*/ 8 w 211"/>
                  <a:gd name="T21" fmla="*/ 86 h 220"/>
                  <a:gd name="T22" fmla="*/ 8 w 211"/>
                  <a:gd name="T23" fmla="*/ 92 h 220"/>
                  <a:gd name="T24" fmla="*/ 8 w 211"/>
                  <a:gd name="T25" fmla="*/ 107 h 220"/>
                  <a:gd name="T26" fmla="*/ 0 w 211"/>
                  <a:gd name="T27" fmla="*/ 115 h 220"/>
                  <a:gd name="T28" fmla="*/ 4 w 211"/>
                  <a:gd name="T29" fmla="*/ 120 h 220"/>
                  <a:gd name="T30" fmla="*/ 8 w 211"/>
                  <a:gd name="T31" fmla="*/ 130 h 220"/>
                  <a:gd name="T32" fmla="*/ 12 w 211"/>
                  <a:gd name="T33" fmla="*/ 136 h 220"/>
                  <a:gd name="T34" fmla="*/ 17 w 211"/>
                  <a:gd name="T35" fmla="*/ 145 h 220"/>
                  <a:gd name="T36" fmla="*/ 25 w 211"/>
                  <a:gd name="T37" fmla="*/ 147 h 220"/>
                  <a:gd name="T38" fmla="*/ 31 w 211"/>
                  <a:gd name="T39" fmla="*/ 151 h 220"/>
                  <a:gd name="T40" fmla="*/ 38 w 211"/>
                  <a:gd name="T41" fmla="*/ 157 h 220"/>
                  <a:gd name="T42" fmla="*/ 69 w 211"/>
                  <a:gd name="T43" fmla="*/ 172 h 220"/>
                  <a:gd name="T44" fmla="*/ 90 w 211"/>
                  <a:gd name="T45" fmla="*/ 157 h 220"/>
                  <a:gd name="T46" fmla="*/ 198 w 211"/>
                  <a:gd name="T47" fmla="*/ 209 h 220"/>
                  <a:gd name="T48" fmla="*/ 211 w 211"/>
                  <a:gd name="T49" fmla="*/ 180 h 220"/>
                  <a:gd name="T50" fmla="*/ 209 w 211"/>
                  <a:gd name="T51" fmla="*/ 67 h 220"/>
                  <a:gd name="T52" fmla="*/ 205 w 211"/>
                  <a:gd name="T53" fmla="*/ 61 h 220"/>
                  <a:gd name="T54" fmla="*/ 205 w 211"/>
                  <a:gd name="T55" fmla="*/ 49 h 220"/>
                  <a:gd name="T56" fmla="*/ 207 w 211"/>
                  <a:gd name="T57" fmla="*/ 40 h 220"/>
                  <a:gd name="T58" fmla="*/ 203 w 211"/>
                  <a:gd name="T59" fmla="*/ 28 h 220"/>
                  <a:gd name="T60" fmla="*/ 198 w 211"/>
                  <a:gd name="T61" fmla="*/ 23 h 220"/>
                  <a:gd name="T62" fmla="*/ 188 w 211"/>
                  <a:gd name="T63" fmla="*/ 21 h 220"/>
                  <a:gd name="T64" fmla="*/ 180 w 211"/>
                  <a:gd name="T65" fmla="*/ 13 h 220"/>
                  <a:gd name="T66" fmla="*/ 161 w 211"/>
                  <a:gd name="T67" fmla="*/ 7 h 220"/>
                  <a:gd name="T68" fmla="*/ 150 w 211"/>
                  <a:gd name="T69" fmla="*/ 15 h 220"/>
                  <a:gd name="T70" fmla="*/ 140 w 211"/>
                  <a:gd name="T71" fmla="*/ 24 h 220"/>
                  <a:gd name="T72" fmla="*/ 146 w 211"/>
                  <a:gd name="T73" fmla="*/ 30 h 220"/>
                  <a:gd name="T74" fmla="*/ 146 w 211"/>
                  <a:gd name="T75" fmla="*/ 38 h 220"/>
                  <a:gd name="T76" fmla="*/ 132 w 211"/>
                  <a:gd name="T77" fmla="*/ 49 h 220"/>
                  <a:gd name="T78" fmla="*/ 127 w 211"/>
                  <a:gd name="T79" fmla="*/ 44 h 220"/>
                  <a:gd name="T80" fmla="*/ 94 w 211"/>
                  <a:gd name="T81" fmla="*/ 34 h 220"/>
                  <a:gd name="T82" fmla="*/ 77 w 211"/>
                  <a:gd name="T83" fmla="*/ 15 h 220"/>
                  <a:gd name="T84" fmla="*/ 48 w 211"/>
                  <a:gd name="T85" fmla="*/ 11 h 220"/>
                  <a:gd name="T86" fmla="*/ 42 w 211"/>
                  <a:gd name="T87" fmla="*/ 7 h 220"/>
                  <a:gd name="T88" fmla="*/ 36 w 211"/>
                  <a:gd name="T89" fmla="*/ 1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
                  <a:gd name="T136" fmla="*/ 0 h 220"/>
                  <a:gd name="T137" fmla="*/ 211 w 211"/>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 h="220">
                    <a:moveTo>
                      <a:pt x="36" y="0"/>
                    </a:moveTo>
                    <a:lnTo>
                      <a:pt x="33" y="5"/>
                    </a:lnTo>
                    <a:lnTo>
                      <a:pt x="35" y="9"/>
                    </a:lnTo>
                    <a:lnTo>
                      <a:pt x="31" y="13"/>
                    </a:lnTo>
                    <a:lnTo>
                      <a:pt x="27" y="17"/>
                    </a:lnTo>
                    <a:lnTo>
                      <a:pt x="23" y="19"/>
                    </a:lnTo>
                    <a:lnTo>
                      <a:pt x="19" y="21"/>
                    </a:lnTo>
                    <a:lnTo>
                      <a:pt x="17" y="23"/>
                    </a:lnTo>
                    <a:lnTo>
                      <a:pt x="17" y="26"/>
                    </a:lnTo>
                    <a:lnTo>
                      <a:pt x="17" y="32"/>
                    </a:lnTo>
                    <a:lnTo>
                      <a:pt x="17" y="36"/>
                    </a:lnTo>
                    <a:lnTo>
                      <a:pt x="15" y="40"/>
                    </a:lnTo>
                    <a:lnTo>
                      <a:pt x="13" y="44"/>
                    </a:lnTo>
                    <a:lnTo>
                      <a:pt x="10" y="44"/>
                    </a:lnTo>
                    <a:lnTo>
                      <a:pt x="8" y="44"/>
                    </a:lnTo>
                    <a:lnTo>
                      <a:pt x="6" y="46"/>
                    </a:lnTo>
                    <a:lnTo>
                      <a:pt x="6" y="49"/>
                    </a:lnTo>
                    <a:lnTo>
                      <a:pt x="8" y="51"/>
                    </a:lnTo>
                    <a:lnTo>
                      <a:pt x="6" y="76"/>
                    </a:lnTo>
                    <a:lnTo>
                      <a:pt x="12" y="82"/>
                    </a:lnTo>
                    <a:lnTo>
                      <a:pt x="8" y="84"/>
                    </a:lnTo>
                    <a:lnTo>
                      <a:pt x="8" y="86"/>
                    </a:lnTo>
                    <a:lnTo>
                      <a:pt x="8" y="90"/>
                    </a:lnTo>
                    <a:lnTo>
                      <a:pt x="8" y="92"/>
                    </a:lnTo>
                    <a:lnTo>
                      <a:pt x="8" y="97"/>
                    </a:lnTo>
                    <a:lnTo>
                      <a:pt x="8" y="107"/>
                    </a:lnTo>
                    <a:lnTo>
                      <a:pt x="4" y="113"/>
                    </a:lnTo>
                    <a:lnTo>
                      <a:pt x="0" y="115"/>
                    </a:lnTo>
                    <a:lnTo>
                      <a:pt x="0" y="117"/>
                    </a:lnTo>
                    <a:lnTo>
                      <a:pt x="4" y="120"/>
                    </a:lnTo>
                    <a:lnTo>
                      <a:pt x="6" y="124"/>
                    </a:lnTo>
                    <a:lnTo>
                      <a:pt x="8" y="130"/>
                    </a:lnTo>
                    <a:lnTo>
                      <a:pt x="12" y="132"/>
                    </a:lnTo>
                    <a:lnTo>
                      <a:pt x="12" y="136"/>
                    </a:lnTo>
                    <a:lnTo>
                      <a:pt x="13" y="142"/>
                    </a:lnTo>
                    <a:lnTo>
                      <a:pt x="17" y="145"/>
                    </a:lnTo>
                    <a:lnTo>
                      <a:pt x="21" y="145"/>
                    </a:lnTo>
                    <a:lnTo>
                      <a:pt x="25" y="147"/>
                    </a:lnTo>
                    <a:lnTo>
                      <a:pt x="29" y="149"/>
                    </a:lnTo>
                    <a:lnTo>
                      <a:pt x="31" y="151"/>
                    </a:lnTo>
                    <a:lnTo>
                      <a:pt x="36" y="155"/>
                    </a:lnTo>
                    <a:lnTo>
                      <a:pt x="38" y="157"/>
                    </a:lnTo>
                    <a:lnTo>
                      <a:pt x="67" y="174"/>
                    </a:lnTo>
                    <a:lnTo>
                      <a:pt x="69" y="172"/>
                    </a:lnTo>
                    <a:lnTo>
                      <a:pt x="79" y="165"/>
                    </a:lnTo>
                    <a:lnTo>
                      <a:pt x="90" y="157"/>
                    </a:lnTo>
                    <a:lnTo>
                      <a:pt x="198" y="220"/>
                    </a:lnTo>
                    <a:lnTo>
                      <a:pt x="198" y="209"/>
                    </a:lnTo>
                    <a:lnTo>
                      <a:pt x="211" y="209"/>
                    </a:lnTo>
                    <a:lnTo>
                      <a:pt x="211" y="180"/>
                    </a:lnTo>
                    <a:lnTo>
                      <a:pt x="209" y="67"/>
                    </a:lnTo>
                    <a:lnTo>
                      <a:pt x="207" y="63"/>
                    </a:lnTo>
                    <a:lnTo>
                      <a:pt x="205" y="61"/>
                    </a:lnTo>
                    <a:lnTo>
                      <a:pt x="205" y="55"/>
                    </a:lnTo>
                    <a:lnTo>
                      <a:pt x="205" y="49"/>
                    </a:lnTo>
                    <a:lnTo>
                      <a:pt x="207" y="46"/>
                    </a:lnTo>
                    <a:lnTo>
                      <a:pt x="207" y="40"/>
                    </a:lnTo>
                    <a:lnTo>
                      <a:pt x="205" y="34"/>
                    </a:lnTo>
                    <a:lnTo>
                      <a:pt x="203" y="28"/>
                    </a:lnTo>
                    <a:lnTo>
                      <a:pt x="203" y="26"/>
                    </a:lnTo>
                    <a:lnTo>
                      <a:pt x="198" y="23"/>
                    </a:lnTo>
                    <a:lnTo>
                      <a:pt x="196" y="21"/>
                    </a:lnTo>
                    <a:lnTo>
                      <a:pt x="188" y="21"/>
                    </a:lnTo>
                    <a:lnTo>
                      <a:pt x="182" y="21"/>
                    </a:lnTo>
                    <a:lnTo>
                      <a:pt x="180" y="13"/>
                    </a:lnTo>
                    <a:lnTo>
                      <a:pt x="169" y="9"/>
                    </a:lnTo>
                    <a:lnTo>
                      <a:pt x="161" y="7"/>
                    </a:lnTo>
                    <a:lnTo>
                      <a:pt x="155" y="9"/>
                    </a:lnTo>
                    <a:lnTo>
                      <a:pt x="150" y="15"/>
                    </a:lnTo>
                    <a:lnTo>
                      <a:pt x="144" y="19"/>
                    </a:lnTo>
                    <a:lnTo>
                      <a:pt x="140" y="24"/>
                    </a:lnTo>
                    <a:lnTo>
                      <a:pt x="142" y="28"/>
                    </a:lnTo>
                    <a:lnTo>
                      <a:pt x="146" y="30"/>
                    </a:lnTo>
                    <a:lnTo>
                      <a:pt x="146" y="34"/>
                    </a:lnTo>
                    <a:lnTo>
                      <a:pt x="146" y="38"/>
                    </a:lnTo>
                    <a:lnTo>
                      <a:pt x="138" y="44"/>
                    </a:lnTo>
                    <a:lnTo>
                      <a:pt x="132" y="49"/>
                    </a:lnTo>
                    <a:lnTo>
                      <a:pt x="129" y="46"/>
                    </a:lnTo>
                    <a:lnTo>
                      <a:pt x="127" y="44"/>
                    </a:lnTo>
                    <a:lnTo>
                      <a:pt x="109" y="40"/>
                    </a:lnTo>
                    <a:lnTo>
                      <a:pt x="94" y="34"/>
                    </a:lnTo>
                    <a:lnTo>
                      <a:pt x="84" y="24"/>
                    </a:lnTo>
                    <a:lnTo>
                      <a:pt x="77" y="15"/>
                    </a:lnTo>
                    <a:lnTo>
                      <a:pt x="63" y="13"/>
                    </a:lnTo>
                    <a:lnTo>
                      <a:pt x="48" y="11"/>
                    </a:lnTo>
                    <a:lnTo>
                      <a:pt x="48" y="7"/>
                    </a:lnTo>
                    <a:lnTo>
                      <a:pt x="42" y="7"/>
                    </a:lnTo>
                    <a:lnTo>
                      <a:pt x="38" y="5"/>
                    </a:lnTo>
                    <a:lnTo>
                      <a:pt x="36" y="1"/>
                    </a:lnTo>
                    <a:lnTo>
                      <a:pt x="36" y="0"/>
                    </a:lnTo>
                    <a:close/>
                  </a:path>
                </a:pathLst>
              </a:custGeom>
              <a:solidFill>
                <a:srgbClr val="C0C0C0"/>
              </a:solidFill>
              <a:ln w="4826">
                <a:solidFill>
                  <a:srgbClr val="B9B9B9"/>
                </a:solidFill>
                <a:round/>
                <a:headEnd/>
                <a:tailEnd/>
              </a:ln>
            </p:spPr>
            <p:txBody>
              <a:bodyPr/>
              <a:lstStyle/>
              <a:p>
                <a:endParaRPr lang="nb-NO"/>
              </a:p>
            </p:txBody>
          </p:sp>
          <p:sp>
            <p:nvSpPr>
              <p:cNvPr id="9456" name="Freeform 1169"/>
              <p:cNvSpPr>
                <a:spLocks/>
              </p:cNvSpPr>
              <p:nvPr/>
            </p:nvSpPr>
            <p:spPr bwMode="gray">
              <a:xfrm>
                <a:off x="2580" y="2670"/>
                <a:ext cx="55" cy="73"/>
              </a:xfrm>
              <a:custGeom>
                <a:avLst/>
                <a:gdLst>
                  <a:gd name="T0" fmla="*/ 0 w 55"/>
                  <a:gd name="T1" fmla="*/ 33 h 73"/>
                  <a:gd name="T2" fmla="*/ 2 w 55"/>
                  <a:gd name="T3" fmla="*/ 36 h 73"/>
                  <a:gd name="T4" fmla="*/ 3 w 55"/>
                  <a:gd name="T5" fmla="*/ 40 h 73"/>
                  <a:gd name="T6" fmla="*/ 11 w 55"/>
                  <a:gd name="T7" fmla="*/ 46 h 73"/>
                  <a:gd name="T8" fmla="*/ 19 w 55"/>
                  <a:gd name="T9" fmla="*/ 50 h 73"/>
                  <a:gd name="T10" fmla="*/ 25 w 55"/>
                  <a:gd name="T11" fmla="*/ 58 h 73"/>
                  <a:gd name="T12" fmla="*/ 32 w 55"/>
                  <a:gd name="T13" fmla="*/ 65 h 73"/>
                  <a:gd name="T14" fmla="*/ 36 w 55"/>
                  <a:gd name="T15" fmla="*/ 69 h 73"/>
                  <a:gd name="T16" fmla="*/ 40 w 55"/>
                  <a:gd name="T17" fmla="*/ 71 h 73"/>
                  <a:gd name="T18" fmla="*/ 46 w 55"/>
                  <a:gd name="T19" fmla="*/ 73 h 73"/>
                  <a:gd name="T20" fmla="*/ 51 w 55"/>
                  <a:gd name="T21" fmla="*/ 73 h 73"/>
                  <a:gd name="T22" fmla="*/ 51 w 55"/>
                  <a:gd name="T23" fmla="*/ 71 h 73"/>
                  <a:gd name="T24" fmla="*/ 51 w 55"/>
                  <a:gd name="T25" fmla="*/ 67 h 73"/>
                  <a:gd name="T26" fmla="*/ 49 w 55"/>
                  <a:gd name="T27" fmla="*/ 63 h 73"/>
                  <a:gd name="T28" fmla="*/ 51 w 55"/>
                  <a:gd name="T29" fmla="*/ 61 h 73"/>
                  <a:gd name="T30" fmla="*/ 53 w 55"/>
                  <a:gd name="T31" fmla="*/ 58 h 73"/>
                  <a:gd name="T32" fmla="*/ 53 w 55"/>
                  <a:gd name="T33" fmla="*/ 54 h 73"/>
                  <a:gd name="T34" fmla="*/ 55 w 55"/>
                  <a:gd name="T35" fmla="*/ 50 h 73"/>
                  <a:gd name="T36" fmla="*/ 53 w 55"/>
                  <a:gd name="T37" fmla="*/ 50 h 73"/>
                  <a:gd name="T38" fmla="*/ 49 w 55"/>
                  <a:gd name="T39" fmla="*/ 48 h 73"/>
                  <a:gd name="T40" fmla="*/ 48 w 55"/>
                  <a:gd name="T41" fmla="*/ 42 h 73"/>
                  <a:gd name="T42" fmla="*/ 46 w 55"/>
                  <a:gd name="T43" fmla="*/ 38 h 73"/>
                  <a:gd name="T44" fmla="*/ 44 w 55"/>
                  <a:gd name="T45" fmla="*/ 35 h 73"/>
                  <a:gd name="T46" fmla="*/ 38 w 55"/>
                  <a:gd name="T47" fmla="*/ 33 h 73"/>
                  <a:gd name="T48" fmla="*/ 36 w 55"/>
                  <a:gd name="T49" fmla="*/ 33 h 73"/>
                  <a:gd name="T50" fmla="*/ 38 w 55"/>
                  <a:gd name="T51" fmla="*/ 29 h 73"/>
                  <a:gd name="T52" fmla="*/ 42 w 55"/>
                  <a:gd name="T53" fmla="*/ 23 h 73"/>
                  <a:gd name="T54" fmla="*/ 42 w 55"/>
                  <a:gd name="T55" fmla="*/ 17 h 73"/>
                  <a:gd name="T56" fmla="*/ 40 w 55"/>
                  <a:gd name="T57" fmla="*/ 13 h 73"/>
                  <a:gd name="T58" fmla="*/ 40 w 55"/>
                  <a:gd name="T59" fmla="*/ 11 h 73"/>
                  <a:gd name="T60" fmla="*/ 36 w 55"/>
                  <a:gd name="T61" fmla="*/ 13 h 73"/>
                  <a:gd name="T62" fmla="*/ 32 w 55"/>
                  <a:gd name="T63" fmla="*/ 19 h 73"/>
                  <a:gd name="T64" fmla="*/ 30 w 55"/>
                  <a:gd name="T65" fmla="*/ 21 h 73"/>
                  <a:gd name="T66" fmla="*/ 28 w 55"/>
                  <a:gd name="T67" fmla="*/ 17 h 73"/>
                  <a:gd name="T68" fmla="*/ 30 w 55"/>
                  <a:gd name="T69" fmla="*/ 15 h 73"/>
                  <a:gd name="T70" fmla="*/ 30 w 55"/>
                  <a:gd name="T71" fmla="*/ 8 h 73"/>
                  <a:gd name="T72" fmla="*/ 28 w 55"/>
                  <a:gd name="T73" fmla="*/ 2 h 73"/>
                  <a:gd name="T74" fmla="*/ 26 w 55"/>
                  <a:gd name="T75" fmla="*/ 0 h 73"/>
                  <a:gd name="T76" fmla="*/ 26 w 55"/>
                  <a:gd name="T77" fmla="*/ 2 h 73"/>
                  <a:gd name="T78" fmla="*/ 25 w 55"/>
                  <a:gd name="T79" fmla="*/ 4 h 73"/>
                  <a:gd name="T80" fmla="*/ 21 w 55"/>
                  <a:gd name="T81" fmla="*/ 4 h 73"/>
                  <a:gd name="T82" fmla="*/ 19 w 55"/>
                  <a:gd name="T83" fmla="*/ 4 h 73"/>
                  <a:gd name="T84" fmla="*/ 19 w 55"/>
                  <a:gd name="T85" fmla="*/ 6 h 73"/>
                  <a:gd name="T86" fmla="*/ 17 w 55"/>
                  <a:gd name="T87" fmla="*/ 10 h 73"/>
                  <a:gd name="T88" fmla="*/ 13 w 55"/>
                  <a:gd name="T89" fmla="*/ 11 h 73"/>
                  <a:gd name="T90" fmla="*/ 11 w 55"/>
                  <a:gd name="T91" fmla="*/ 13 h 73"/>
                  <a:gd name="T92" fmla="*/ 9 w 55"/>
                  <a:gd name="T93" fmla="*/ 17 h 73"/>
                  <a:gd name="T94" fmla="*/ 5 w 55"/>
                  <a:gd name="T95" fmla="*/ 23 h 73"/>
                  <a:gd name="T96" fmla="*/ 2 w 55"/>
                  <a:gd name="T97" fmla="*/ 29 h 73"/>
                  <a:gd name="T98" fmla="*/ 0 w 55"/>
                  <a:gd name="T99" fmla="*/ 33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73"/>
                  <a:gd name="T152" fmla="*/ 55 w 55"/>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73">
                    <a:moveTo>
                      <a:pt x="0" y="33"/>
                    </a:moveTo>
                    <a:lnTo>
                      <a:pt x="2" y="36"/>
                    </a:lnTo>
                    <a:lnTo>
                      <a:pt x="3" y="40"/>
                    </a:lnTo>
                    <a:lnTo>
                      <a:pt x="11" y="46"/>
                    </a:lnTo>
                    <a:lnTo>
                      <a:pt x="19" y="50"/>
                    </a:lnTo>
                    <a:lnTo>
                      <a:pt x="25" y="58"/>
                    </a:lnTo>
                    <a:lnTo>
                      <a:pt x="32" y="65"/>
                    </a:lnTo>
                    <a:lnTo>
                      <a:pt x="36" y="69"/>
                    </a:lnTo>
                    <a:lnTo>
                      <a:pt x="40" y="71"/>
                    </a:lnTo>
                    <a:lnTo>
                      <a:pt x="46" y="73"/>
                    </a:lnTo>
                    <a:lnTo>
                      <a:pt x="51" y="73"/>
                    </a:lnTo>
                    <a:lnTo>
                      <a:pt x="51" y="71"/>
                    </a:lnTo>
                    <a:lnTo>
                      <a:pt x="51" y="67"/>
                    </a:lnTo>
                    <a:lnTo>
                      <a:pt x="49" y="63"/>
                    </a:lnTo>
                    <a:lnTo>
                      <a:pt x="51" y="61"/>
                    </a:lnTo>
                    <a:lnTo>
                      <a:pt x="53" y="58"/>
                    </a:lnTo>
                    <a:lnTo>
                      <a:pt x="53" y="54"/>
                    </a:lnTo>
                    <a:lnTo>
                      <a:pt x="55" y="50"/>
                    </a:lnTo>
                    <a:lnTo>
                      <a:pt x="53" y="50"/>
                    </a:lnTo>
                    <a:lnTo>
                      <a:pt x="49" y="48"/>
                    </a:lnTo>
                    <a:lnTo>
                      <a:pt x="48" y="42"/>
                    </a:lnTo>
                    <a:lnTo>
                      <a:pt x="46" y="38"/>
                    </a:lnTo>
                    <a:lnTo>
                      <a:pt x="44" y="35"/>
                    </a:lnTo>
                    <a:lnTo>
                      <a:pt x="38" y="33"/>
                    </a:lnTo>
                    <a:lnTo>
                      <a:pt x="36" y="33"/>
                    </a:lnTo>
                    <a:lnTo>
                      <a:pt x="38" y="29"/>
                    </a:lnTo>
                    <a:lnTo>
                      <a:pt x="42" y="23"/>
                    </a:lnTo>
                    <a:lnTo>
                      <a:pt x="42" y="17"/>
                    </a:lnTo>
                    <a:lnTo>
                      <a:pt x="40" y="13"/>
                    </a:lnTo>
                    <a:lnTo>
                      <a:pt x="40" y="11"/>
                    </a:lnTo>
                    <a:lnTo>
                      <a:pt x="36" y="13"/>
                    </a:lnTo>
                    <a:lnTo>
                      <a:pt x="32" y="19"/>
                    </a:lnTo>
                    <a:lnTo>
                      <a:pt x="30" y="21"/>
                    </a:lnTo>
                    <a:lnTo>
                      <a:pt x="28" y="17"/>
                    </a:lnTo>
                    <a:lnTo>
                      <a:pt x="30" y="15"/>
                    </a:lnTo>
                    <a:lnTo>
                      <a:pt x="30" y="8"/>
                    </a:lnTo>
                    <a:lnTo>
                      <a:pt x="28" y="2"/>
                    </a:lnTo>
                    <a:lnTo>
                      <a:pt x="26" y="0"/>
                    </a:lnTo>
                    <a:lnTo>
                      <a:pt x="26" y="2"/>
                    </a:lnTo>
                    <a:lnTo>
                      <a:pt x="25" y="4"/>
                    </a:lnTo>
                    <a:lnTo>
                      <a:pt x="21" y="4"/>
                    </a:lnTo>
                    <a:lnTo>
                      <a:pt x="19" y="4"/>
                    </a:lnTo>
                    <a:lnTo>
                      <a:pt x="19" y="6"/>
                    </a:lnTo>
                    <a:lnTo>
                      <a:pt x="17" y="10"/>
                    </a:lnTo>
                    <a:lnTo>
                      <a:pt x="13" y="11"/>
                    </a:lnTo>
                    <a:lnTo>
                      <a:pt x="11" y="13"/>
                    </a:lnTo>
                    <a:lnTo>
                      <a:pt x="9" y="17"/>
                    </a:lnTo>
                    <a:lnTo>
                      <a:pt x="5" y="23"/>
                    </a:lnTo>
                    <a:lnTo>
                      <a:pt x="2" y="29"/>
                    </a:lnTo>
                    <a:lnTo>
                      <a:pt x="0" y="33"/>
                    </a:lnTo>
                    <a:close/>
                  </a:path>
                </a:pathLst>
              </a:custGeom>
              <a:solidFill>
                <a:srgbClr val="C0C0C0"/>
              </a:solidFill>
              <a:ln w="4826">
                <a:solidFill>
                  <a:srgbClr val="B9B9B9"/>
                </a:solidFill>
                <a:round/>
                <a:headEnd/>
                <a:tailEnd/>
              </a:ln>
            </p:spPr>
            <p:txBody>
              <a:bodyPr/>
              <a:lstStyle/>
              <a:p>
                <a:endParaRPr lang="nb-NO"/>
              </a:p>
            </p:txBody>
          </p:sp>
          <p:sp>
            <p:nvSpPr>
              <p:cNvPr id="9457" name="Freeform 1170"/>
              <p:cNvSpPr>
                <a:spLocks/>
              </p:cNvSpPr>
              <p:nvPr/>
            </p:nvSpPr>
            <p:spPr bwMode="gray">
              <a:xfrm>
                <a:off x="3061" y="3265"/>
                <a:ext cx="23" cy="21"/>
              </a:xfrm>
              <a:custGeom>
                <a:avLst/>
                <a:gdLst>
                  <a:gd name="T0" fmla="*/ 12 w 23"/>
                  <a:gd name="T1" fmla="*/ 19 h 21"/>
                  <a:gd name="T2" fmla="*/ 12 w 23"/>
                  <a:gd name="T3" fmla="*/ 19 h 21"/>
                  <a:gd name="T4" fmla="*/ 14 w 23"/>
                  <a:gd name="T5" fmla="*/ 17 h 21"/>
                  <a:gd name="T6" fmla="*/ 16 w 23"/>
                  <a:gd name="T7" fmla="*/ 15 h 21"/>
                  <a:gd name="T8" fmla="*/ 18 w 23"/>
                  <a:gd name="T9" fmla="*/ 15 h 21"/>
                  <a:gd name="T10" fmla="*/ 21 w 23"/>
                  <a:gd name="T11" fmla="*/ 13 h 21"/>
                  <a:gd name="T12" fmla="*/ 23 w 23"/>
                  <a:gd name="T13" fmla="*/ 13 h 21"/>
                  <a:gd name="T14" fmla="*/ 23 w 23"/>
                  <a:gd name="T15" fmla="*/ 9 h 21"/>
                  <a:gd name="T16" fmla="*/ 21 w 23"/>
                  <a:gd name="T17" fmla="*/ 8 h 21"/>
                  <a:gd name="T18" fmla="*/ 19 w 23"/>
                  <a:gd name="T19" fmla="*/ 6 h 21"/>
                  <a:gd name="T20" fmla="*/ 18 w 23"/>
                  <a:gd name="T21" fmla="*/ 2 h 21"/>
                  <a:gd name="T22" fmla="*/ 16 w 23"/>
                  <a:gd name="T23" fmla="*/ 0 h 21"/>
                  <a:gd name="T24" fmla="*/ 16 w 23"/>
                  <a:gd name="T25" fmla="*/ 0 h 21"/>
                  <a:gd name="T26" fmla="*/ 12 w 23"/>
                  <a:gd name="T27" fmla="*/ 2 h 21"/>
                  <a:gd name="T28" fmla="*/ 8 w 23"/>
                  <a:gd name="T29" fmla="*/ 6 h 21"/>
                  <a:gd name="T30" fmla="*/ 4 w 23"/>
                  <a:gd name="T31" fmla="*/ 8 h 21"/>
                  <a:gd name="T32" fmla="*/ 2 w 23"/>
                  <a:gd name="T33" fmla="*/ 8 h 21"/>
                  <a:gd name="T34" fmla="*/ 0 w 23"/>
                  <a:gd name="T35" fmla="*/ 9 h 21"/>
                  <a:gd name="T36" fmla="*/ 0 w 23"/>
                  <a:gd name="T37" fmla="*/ 11 h 21"/>
                  <a:gd name="T38" fmla="*/ 2 w 23"/>
                  <a:gd name="T39" fmla="*/ 13 h 21"/>
                  <a:gd name="T40" fmla="*/ 2 w 23"/>
                  <a:gd name="T41" fmla="*/ 17 h 21"/>
                  <a:gd name="T42" fmla="*/ 4 w 23"/>
                  <a:gd name="T43" fmla="*/ 21 h 21"/>
                  <a:gd name="T44" fmla="*/ 6 w 23"/>
                  <a:gd name="T45" fmla="*/ 21 h 21"/>
                  <a:gd name="T46" fmla="*/ 10 w 23"/>
                  <a:gd name="T47" fmla="*/ 21 h 21"/>
                  <a:gd name="T48" fmla="*/ 12 w 23"/>
                  <a:gd name="T49" fmla="*/ 19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21"/>
                  <a:gd name="T77" fmla="*/ 23 w 23"/>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21">
                    <a:moveTo>
                      <a:pt x="12" y="19"/>
                    </a:moveTo>
                    <a:lnTo>
                      <a:pt x="12" y="19"/>
                    </a:lnTo>
                    <a:lnTo>
                      <a:pt x="14" y="17"/>
                    </a:lnTo>
                    <a:lnTo>
                      <a:pt x="16" y="15"/>
                    </a:lnTo>
                    <a:lnTo>
                      <a:pt x="18" y="15"/>
                    </a:lnTo>
                    <a:lnTo>
                      <a:pt x="21" y="13"/>
                    </a:lnTo>
                    <a:lnTo>
                      <a:pt x="23" y="13"/>
                    </a:lnTo>
                    <a:lnTo>
                      <a:pt x="23" y="9"/>
                    </a:lnTo>
                    <a:lnTo>
                      <a:pt x="21" y="8"/>
                    </a:lnTo>
                    <a:lnTo>
                      <a:pt x="19" y="6"/>
                    </a:lnTo>
                    <a:lnTo>
                      <a:pt x="18" y="2"/>
                    </a:lnTo>
                    <a:lnTo>
                      <a:pt x="16" y="0"/>
                    </a:lnTo>
                    <a:lnTo>
                      <a:pt x="12" y="2"/>
                    </a:lnTo>
                    <a:lnTo>
                      <a:pt x="8" y="6"/>
                    </a:lnTo>
                    <a:lnTo>
                      <a:pt x="4" y="8"/>
                    </a:lnTo>
                    <a:lnTo>
                      <a:pt x="2" y="8"/>
                    </a:lnTo>
                    <a:lnTo>
                      <a:pt x="0" y="9"/>
                    </a:lnTo>
                    <a:lnTo>
                      <a:pt x="0" y="11"/>
                    </a:lnTo>
                    <a:lnTo>
                      <a:pt x="2" y="13"/>
                    </a:lnTo>
                    <a:lnTo>
                      <a:pt x="2" y="17"/>
                    </a:lnTo>
                    <a:lnTo>
                      <a:pt x="4" y="21"/>
                    </a:lnTo>
                    <a:lnTo>
                      <a:pt x="6" y="21"/>
                    </a:lnTo>
                    <a:lnTo>
                      <a:pt x="10" y="21"/>
                    </a:lnTo>
                    <a:lnTo>
                      <a:pt x="12" y="19"/>
                    </a:lnTo>
                    <a:close/>
                  </a:path>
                </a:pathLst>
              </a:custGeom>
              <a:solidFill>
                <a:srgbClr val="C0C0C0"/>
              </a:solidFill>
              <a:ln w="4826">
                <a:solidFill>
                  <a:srgbClr val="B9B9B9"/>
                </a:solidFill>
                <a:round/>
                <a:headEnd/>
                <a:tailEnd/>
              </a:ln>
            </p:spPr>
            <p:txBody>
              <a:bodyPr/>
              <a:lstStyle/>
              <a:p>
                <a:endParaRPr lang="nb-NO"/>
              </a:p>
            </p:txBody>
          </p:sp>
          <p:sp>
            <p:nvSpPr>
              <p:cNvPr id="9458" name="Freeform 1171"/>
              <p:cNvSpPr>
                <a:spLocks/>
              </p:cNvSpPr>
              <p:nvPr/>
            </p:nvSpPr>
            <p:spPr bwMode="gray">
              <a:xfrm>
                <a:off x="3167" y="2255"/>
                <a:ext cx="23" cy="33"/>
              </a:xfrm>
              <a:custGeom>
                <a:avLst/>
                <a:gdLst>
                  <a:gd name="T0" fmla="*/ 2 w 23"/>
                  <a:gd name="T1" fmla="*/ 33 h 33"/>
                  <a:gd name="T2" fmla="*/ 6 w 23"/>
                  <a:gd name="T3" fmla="*/ 31 h 33"/>
                  <a:gd name="T4" fmla="*/ 9 w 23"/>
                  <a:gd name="T5" fmla="*/ 29 h 33"/>
                  <a:gd name="T6" fmla="*/ 9 w 23"/>
                  <a:gd name="T7" fmla="*/ 29 h 33"/>
                  <a:gd name="T8" fmla="*/ 11 w 23"/>
                  <a:gd name="T9" fmla="*/ 25 h 33"/>
                  <a:gd name="T10" fmla="*/ 13 w 23"/>
                  <a:gd name="T11" fmla="*/ 24 h 33"/>
                  <a:gd name="T12" fmla="*/ 15 w 23"/>
                  <a:gd name="T13" fmla="*/ 24 h 33"/>
                  <a:gd name="T14" fmla="*/ 17 w 23"/>
                  <a:gd name="T15" fmla="*/ 18 h 33"/>
                  <a:gd name="T16" fmla="*/ 17 w 23"/>
                  <a:gd name="T17" fmla="*/ 14 h 33"/>
                  <a:gd name="T18" fmla="*/ 21 w 23"/>
                  <a:gd name="T19" fmla="*/ 8 h 33"/>
                  <a:gd name="T20" fmla="*/ 23 w 23"/>
                  <a:gd name="T21" fmla="*/ 2 h 33"/>
                  <a:gd name="T22" fmla="*/ 21 w 23"/>
                  <a:gd name="T23" fmla="*/ 0 h 33"/>
                  <a:gd name="T24" fmla="*/ 15 w 23"/>
                  <a:gd name="T25" fmla="*/ 0 h 33"/>
                  <a:gd name="T26" fmla="*/ 11 w 23"/>
                  <a:gd name="T27" fmla="*/ 4 h 33"/>
                  <a:gd name="T28" fmla="*/ 9 w 23"/>
                  <a:gd name="T29" fmla="*/ 6 h 33"/>
                  <a:gd name="T30" fmla="*/ 6 w 23"/>
                  <a:gd name="T31" fmla="*/ 18 h 33"/>
                  <a:gd name="T32" fmla="*/ 0 w 23"/>
                  <a:gd name="T33" fmla="*/ 27 h 33"/>
                  <a:gd name="T34" fmla="*/ 0 w 23"/>
                  <a:gd name="T35" fmla="*/ 31 h 33"/>
                  <a:gd name="T36" fmla="*/ 2 w 23"/>
                  <a:gd name="T37" fmla="*/ 3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3"/>
                  <a:gd name="T59" fmla="*/ 23 w 2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3">
                    <a:moveTo>
                      <a:pt x="2" y="33"/>
                    </a:moveTo>
                    <a:lnTo>
                      <a:pt x="6" y="31"/>
                    </a:lnTo>
                    <a:lnTo>
                      <a:pt x="9" y="29"/>
                    </a:lnTo>
                    <a:lnTo>
                      <a:pt x="11" y="25"/>
                    </a:lnTo>
                    <a:lnTo>
                      <a:pt x="13" y="24"/>
                    </a:lnTo>
                    <a:lnTo>
                      <a:pt x="15" y="24"/>
                    </a:lnTo>
                    <a:lnTo>
                      <a:pt x="17" y="18"/>
                    </a:lnTo>
                    <a:lnTo>
                      <a:pt x="17" y="14"/>
                    </a:lnTo>
                    <a:lnTo>
                      <a:pt x="21" y="8"/>
                    </a:lnTo>
                    <a:lnTo>
                      <a:pt x="23" y="2"/>
                    </a:lnTo>
                    <a:lnTo>
                      <a:pt x="21" y="0"/>
                    </a:lnTo>
                    <a:lnTo>
                      <a:pt x="15" y="0"/>
                    </a:lnTo>
                    <a:lnTo>
                      <a:pt x="11" y="4"/>
                    </a:lnTo>
                    <a:lnTo>
                      <a:pt x="9" y="6"/>
                    </a:lnTo>
                    <a:lnTo>
                      <a:pt x="6" y="18"/>
                    </a:lnTo>
                    <a:lnTo>
                      <a:pt x="0" y="27"/>
                    </a:lnTo>
                    <a:lnTo>
                      <a:pt x="0" y="31"/>
                    </a:lnTo>
                    <a:lnTo>
                      <a:pt x="2" y="33"/>
                    </a:lnTo>
                    <a:close/>
                  </a:path>
                </a:pathLst>
              </a:custGeom>
              <a:solidFill>
                <a:srgbClr val="C0C0C0"/>
              </a:solidFill>
              <a:ln w="4826">
                <a:solidFill>
                  <a:srgbClr val="B9B9B9"/>
                </a:solidFill>
                <a:round/>
                <a:headEnd/>
                <a:tailEnd/>
              </a:ln>
            </p:spPr>
            <p:txBody>
              <a:bodyPr/>
              <a:lstStyle/>
              <a:p>
                <a:endParaRPr lang="nb-NO"/>
              </a:p>
            </p:txBody>
          </p:sp>
          <p:sp>
            <p:nvSpPr>
              <p:cNvPr id="9459" name="Freeform 1172"/>
              <p:cNvSpPr>
                <a:spLocks/>
              </p:cNvSpPr>
              <p:nvPr/>
            </p:nvSpPr>
            <p:spPr bwMode="gray">
              <a:xfrm>
                <a:off x="2990" y="1826"/>
                <a:ext cx="96" cy="55"/>
              </a:xfrm>
              <a:custGeom>
                <a:avLst/>
                <a:gdLst>
                  <a:gd name="T0" fmla="*/ 39 w 96"/>
                  <a:gd name="T1" fmla="*/ 13 h 55"/>
                  <a:gd name="T2" fmla="*/ 31 w 96"/>
                  <a:gd name="T3" fmla="*/ 21 h 55"/>
                  <a:gd name="T4" fmla="*/ 21 w 96"/>
                  <a:gd name="T5" fmla="*/ 13 h 55"/>
                  <a:gd name="T6" fmla="*/ 14 w 96"/>
                  <a:gd name="T7" fmla="*/ 7 h 55"/>
                  <a:gd name="T8" fmla="*/ 10 w 96"/>
                  <a:gd name="T9" fmla="*/ 15 h 55"/>
                  <a:gd name="T10" fmla="*/ 6 w 96"/>
                  <a:gd name="T11" fmla="*/ 26 h 55"/>
                  <a:gd name="T12" fmla="*/ 2 w 96"/>
                  <a:gd name="T13" fmla="*/ 34 h 55"/>
                  <a:gd name="T14" fmla="*/ 6 w 96"/>
                  <a:gd name="T15" fmla="*/ 34 h 55"/>
                  <a:gd name="T16" fmla="*/ 16 w 96"/>
                  <a:gd name="T17" fmla="*/ 34 h 55"/>
                  <a:gd name="T18" fmla="*/ 31 w 96"/>
                  <a:gd name="T19" fmla="*/ 38 h 55"/>
                  <a:gd name="T20" fmla="*/ 39 w 96"/>
                  <a:gd name="T21" fmla="*/ 42 h 55"/>
                  <a:gd name="T22" fmla="*/ 46 w 96"/>
                  <a:gd name="T23" fmla="*/ 42 h 55"/>
                  <a:gd name="T24" fmla="*/ 48 w 96"/>
                  <a:gd name="T25" fmla="*/ 44 h 55"/>
                  <a:gd name="T26" fmla="*/ 56 w 96"/>
                  <a:gd name="T27" fmla="*/ 48 h 55"/>
                  <a:gd name="T28" fmla="*/ 62 w 96"/>
                  <a:gd name="T29" fmla="*/ 51 h 55"/>
                  <a:gd name="T30" fmla="*/ 69 w 96"/>
                  <a:gd name="T31" fmla="*/ 55 h 55"/>
                  <a:gd name="T32" fmla="*/ 73 w 96"/>
                  <a:gd name="T33" fmla="*/ 51 h 55"/>
                  <a:gd name="T34" fmla="*/ 83 w 96"/>
                  <a:gd name="T35" fmla="*/ 51 h 55"/>
                  <a:gd name="T36" fmla="*/ 85 w 96"/>
                  <a:gd name="T37" fmla="*/ 50 h 55"/>
                  <a:gd name="T38" fmla="*/ 85 w 96"/>
                  <a:gd name="T39" fmla="*/ 40 h 55"/>
                  <a:gd name="T40" fmla="*/ 90 w 96"/>
                  <a:gd name="T41" fmla="*/ 40 h 55"/>
                  <a:gd name="T42" fmla="*/ 94 w 96"/>
                  <a:gd name="T43" fmla="*/ 32 h 55"/>
                  <a:gd name="T44" fmla="*/ 90 w 96"/>
                  <a:gd name="T45" fmla="*/ 26 h 55"/>
                  <a:gd name="T46" fmla="*/ 85 w 96"/>
                  <a:gd name="T47" fmla="*/ 25 h 55"/>
                  <a:gd name="T48" fmla="*/ 85 w 96"/>
                  <a:gd name="T49" fmla="*/ 15 h 55"/>
                  <a:gd name="T50" fmla="*/ 79 w 96"/>
                  <a:gd name="T51" fmla="*/ 15 h 55"/>
                  <a:gd name="T52" fmla="*/ 77 w 96"/>
                  <a:gd name="T53" fmla="*/ 9 h 55"/>
                  <a:gd name="T54" fmla="*/ 67 w 96"/>
                  <a:gd name="T55" fmla="*/ 5 h 55"/>
                  <a:gd name="T56" fmla="*/ 62 w 96"/>
                  <a:gd name="T57" fmla="*/ 3 h 55"/>
                  <a:gd name="T58" fmla="*/ 52 w 96"/>
                  <a:gd name="T59" fmla="*/ 0 h 55"/>
                  <a:gd name="T60" fmla="*/ 50 w 96"/>
                  <a:gd name="T61" fmla="*/ 0 h 55"/>
                  <a:gd name="T62" fmla="*/ 43 w 96"/>
                  <a:gd name="T63" fmla="*/ 2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55"/>
                  <a:gd name="T98" fmla="*/ 96 w 96"/>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55">
                    <a:moveTo>
                      <a:pt x="41" y="2"/>
                    </a:moveTo>
                    <a:lnTo>
                      <a:pt x="39" y="13"/>
                    </a:lnTo>
                    <a:lnTo>
                      <a:pt x="37" y="21"/>
                    </a:lnTo>
                    <a:lnTo>
                      <a:pt x="31" y="21"/>
                    </a:lnTo>
                    <a:lnTo>
                      <a:pt x="25" y="21"/>
                    </a:lnTo>
                    <a:lnTo>
                      <a:pt x="21" y="13"/>
                    </a:lnTo>
                    <a:lnTo>
                      <a:pt x="18" y="5"/>
                    </a:lnTo>
                    <a:lnTo>
                      <a:pt x="14" y="7"/>
                    </a:lnTo>
                    <a:lnTo>
                      <a:pt x="10" y="9"/>
                    </a:lnTo>
                    <a:lnTo>
                      <a:pt x="10" y="15"/>
                    </a:lnTo>
                    <a:lnTo>
                      <a:pt x="10" y="21"/>
                    </a:lnTo>
                    <a:lnTo>
                      <a:pt x="6" y="26"/>
                    </a:lnTo>
                    <a:lnTo>
                      <a:pt x="2" y="32"/>
                    </a:lnTo>
                    <a:lnTo>
                      <a:pt x="2" y="34"/>
                    </a:lnTo>
                    <a:lnTo>
                      <a:pt x="0" y="36"/>
                    </a:lnTo>
                    <a:lnTo>
                      <a:pt x="6" y="34"/>
                    </a:lnTo>
                    <a:lnTo>
                      <a:pt x="12" y="34"/>
                    </a:lnTo>
                    <a:lnTo>
                      <a:pt x="16" y="34"/>
                    </a:lnTo>
                    <a:lnTo>
                      <a:pt x="23" y="36"/>
                    </a:lnTo>
                    <a:lnTo>
                      <a:pt x="31" y="38"/>
                    </a:lnTo>
                    <a:lnTo>
                      <a:pt x="35" y="40"/>
                    </a:lnTo>
                    <a:lnTo>
                      <a:pt x="39" y="42"/>
                    </a:lnTo>
                    <a:lnTo>
                      <a:pt x="43" y="42"/>
                    </a:lnTo>
                    <a:lnTo>
                      <a:pt x="46" y="42"/>
                    </a:lnTo>
                    <a:lnTo>
                      <a:pt x="48" y="42"/>
                    </a:lnTo>
                    <a:lnTo>
                      <a:pt x="48" y="44"/>
                    </a:lnTo>
                    <a:lnTo>
                      <a:pt x="52" y="48"/>
                    </a:lnTo>
                    <a:lnTo>
                      <a:pt x="56" y="48"/>
                    </a:lnTo>
                    <a:lnTo>
                      <a:pt x="60" y="50"/>
                    </a:lnTo>
                    <a:lnTo>
                      <a:pt x="62" y="51"/>
                    </a:lnTo>
                    <a:lnTo>
                      <a:pt x="66" y="53"/>
                    </a:lnTo>
                    <a:lnTo>
                      <a:pt x="69" y="55"/>
                    </a:lnTo>
                    <a:lnTo>
                      <a:pt x="71" y="55"/>
                    </a:lnTo>
                    <a:lnTo>
                      <a:pt x="73" y="51"/>
                    </a:lnTo>
                    <a:lnTo>
                      <a:pt x="79" y="50"/>
                    </a:lnTo>
                    <a:lnTo>
                      <a:pt x="83" y="51"/>
                    </a:lnTo>
                    <a:lnTo>
                      <a:pt x="85" y="50"/>
                    </a:lnTo>
                    <a:lnTo>
                      <a:pt x="85" y="46"/>
                    </a:lnTo>
                    <a:lnTo>
                      <a:pt x="85" y="40"/>
                    </a:lnTo>
                    <a:lnTo>
                      <a:pt x="87" y="38"/>
                    </a:lnTo>
                    <a:lnTo>
                      <a:pt x="90" y="40"/>
                    </a:lnTo>
                    <a:lnTo>
                      <a:pt x="96" y="38"/>
                    </a:lnTo>
                    <a:lnTo>
                      <a:pt x="94" y="32"/>
                    </a:lnTo>
                    <a:lnTo>
                      <a:pt x="92" y="30"/>
                    </a:lnTo>
                    <a:lnTo>
                      <a:pt x="90" y="26"/>
                    </a:lnTo>
                    <a:lnTo>
                      <a:pt x="87" y="26"/>
                    </a:lnTo>
                    <a:lnTo>
                      <a:pt x="85" y="25"/>
                    </a:lnTo>
                    <a:lnTo>
                      <a:pt x="85" y="19"/>
                    </a:lnTo>
                    <a:lnTo>
                      <a:pt x="85" y="15"/>
                    </a:lnTo>
                    <a:lnTo>
                      <a:pt x="81" y="15"/>
                    </a:lnTo>
                    <a:lnTo>
                      <a:pt x="79" y="15"/>
                    </a:lnTo>
                    <a:lnTo>
                      <a:pt x="77" y="11"/>
                    </a:lnTo>
                    <a:lnTo>
                      <a:pt x="77" y="9"/>
                    </a:lnTo>
                    <a:lnTo>
                      <a:pt x="69" y="11"/>
                    </a:lnTo>
                    <a:lnTo>
                      <a:pt x="67" y="5"/>
                    </a:lnTo>
                    <a:lnTo>
                      <a:pt x="64" y="5"/>
                    </a:lnTo>
                    <a:lnTo>
                      <a:pt x="62" y="3"/>
                    </a:lnTo>
                    <a:lnTo>
                      <a:pt x="58" y="0"/>
                    </a:lnTo>
                    <a:lnTo>
                      <a:pt x="52" y="0"/>
                    </a:lnTo>
                    <a:lnTo>
                      <a:pt x="50" y="0"/>
                    </a:lnTo>
                    <a:lnTo>
                      <a:pt x="46" y="2"/>
                    </a:lnTo>
                    <a:lnTo>
                      <a:pt x="43" y="2"/>
                    </a:lnTo>
                    <a:lnTo>
                      <a:pt x="41" y="2"/>
                    </a:lnTo>
                    <a:close/>
                  </a:path>
                </a:pathLst>
              </a:custGeom>
              <a:solidFill>
                <a:srgbClr val="C0C0C0"/>
              </a:solidFill>
              <a:ln w="4826">
                <a:solidFill>
                  <a:srgbClr val="B9B9B9"/>
                </a:solidFill>
                <a:round/>
                <a:headEnd/>
                <a:tailEnd/>
              </a:ln>
            </p:spPr>
            <p:txBody>
              <a:bodyPr/>
              <a:lstStyle/>
              <a:p>
                <a:endParaRPr lang="nb-NO"/>
              </a:p>
            </p:txBody>
          </p:sp>
          <p:sp>
            <p:nvSpPr>
              <p:cNvPr id="9460" name="Freeform 1173"/>
              <p:cNvSpPr>
                <a:spLocks/>
              </p:cNvSpPr>
              <p:nvPr/>
            </p:nvSpPr>
            <p:spPr bwMode="gray">
              <a:xfrm>
                <a:off x="3979" y="2451"/>
                <a:ext cx="86" cy="138"/>
              </a:xfrm>
              <a:custGeom>
                <a:avLst/>
                <a:gdLst>
                  <a:gd name="T0" fmla="*/ 63 w 86"/>
                  <a:gd name="T1" fmla="*/ 129 h 138"/>
                  <a:gd name="T2" fmla="*/ 65 w 86"/>
                  <a:gd name="T3" fmla="*/ 121 h 138"/>
                  <a:gd name="T4" fmla="*/ 61 w 86"/>
                  <a:gd name="T5" fmla="*/ 110 h 138"/>
                  <a:gd name="T6" fmla="*/ 55 w 86"/>
                  <a:gd name="T7" fmla="*/ 102 h 138"/>
                  <a:gd name="T8" fmla="*/ 51 w 86"/>
                  <a:gd name="T9" fmla="*/ 90 h 138"/>
                  <a:gd name="T10" fmla="*/ 48 w 86"/>
                  <a:gd name="T11" fmla="*/ 75 h 138"/>
                  <a:gd name="T12" fmla="*/ 38 w 86"/>
                  <a:gd name="T13" fmla="*/ 73 h 138"/>
                  <a:gd name="T14" fmla="*/ 30 w 86"/>
                  <a:gd name="T15" fmla="*/ 67 h 138"/>
                  <a:gd name="T16" fmla="*/ 23 w 86"/>
                  <a:gd name="T17" fmla="*/ 71 h 138"/>
                  <a:gd name="T18" fmla="*/ 17 w 86"/>
                  <a:gd name="T19" fmla="*/ 77 h 138"/>
                  <a:gd name="T20" fmla="*/ 11 w 86"/>
                  <a:gd name="T21" fmla="*/ 73 h 138"/>
                  <a:gd name="T22" fmla="*/ 5 w 86"/>
                  <a:gd name="T23" fmla="*/ 67 h 138"/>
                  <a:gd name="T24" fmla="*/ 3 w 86"/>
                  <a:gd name="T25" fmla="*/ 62 h 138"/>
                  <a:gd name="T26" fmla="*/ 7 w 86"/>
                  <a:gd name="T27" fmla="*/ 50 h 138"/>
                  <a:gd name="T28" fmla="*/ 0 w 86"/>
                  <a:gd name="T29" fmla="*/ 50 h 138"/>
                  <a:gd name="T30" fmla="*/ 3 w 86"/>
                  <a:gd name="T31" fmla="*/ 41 h 138"/>
                  <a:gd name="T32" fmla="*/ 7 w 86"/>
                  <a:gd name="T33" fmla="*/ 29 h 138"/>
                  <a:gd name="T34" fmla="*/ 11 w 86"/>
                  <a:gd name="T35" fmla="*/ 29 h 138"/>
                  <a:gd name="T36" fmla="*/ 19 w 86"/>
                  <a:gd name="T37" fmla="*/ 17 h 138"/>
                  <a:gd name="T38" fmla="*/ 15 w 86"/>
                  <a:gd name="T39" fmla="*/ 0 h 138"/>
                  <a:gd name="T40" fmla="*/ 28 w 86"/>
                  <a:gd name="T41" fmla="*/ 6 h 138"/>
                  <a:gd name="T42" fmla="*/ 30 w 86"/>
                  <a:gd name="T43" fmla="*/ 16 h 138"/>
                  <a:gd name="T44" fmla="*/ 38 w 86"/>
                  <a:gd name="T45" fmla="*/ 21 h 138"/>
                  <a:gd name="T46" fmla="*/ 48 w 86"/>
                  <a:gd name="T47" fmla="*/ 19 h 138"/>
                  <a:gd name="T48" fmla="*/ 57 w 86"/>
                  <a:gd name="T49" fmla="*/ 25 h 138"/>
                  <a:gd name="T50" fmla="*/ 53 w 86"/>
                  <a:gd name="T51" fmla="*/ 35 h 138"/>
                  <a:gd name="T52" fmla="*/ 51 w 86"/>
                  <a:gd name="T53" fmla="*/ 48 h 138"/>
                  <a:gd name="T54" fmla="*/ 42 w 86"/>
                  <a:gd name="T55" fmla="*/ 52 h 138"/>
                  <a:gd name="T56" fmla="*/ 51 w 86"/>
                  <a:gd name="T57" fmla="*/ 62 h 138"/>
                  <a:gd name="T58" fmla="*/ 59 w 86"/>
                  <a:gd name="T59" fmla="*/ 79 h 138"/>
                  <a:gd name="T60" fmla="*/ 65 w 86"/>
                  <a:gd name="T61" fmla="*/ 87 h 138"/>
                  <a:gd name="T62" fmla="*/ 74 w 86"/>
                  <a:gd name="T63" fmla="*/ 96 h 138"/>
                  <a:gd name="T64" fmla="*/ 78 w 86"/>
                  <a:gd name="T65" fmla="*/ 108 h 138"/>
                  <a:gd name="T66" fmla="*/ 84 w 86"/>
                  <a:gd name="T67" fmla="*/ 117 h 138"/>
                  <a:gd name="T68" fmla="*/ 84 w 86"/>
                  <a:gd name="T69" fmla="*/ 129 h 138"/>
                  <a:gd name="T70" fmla="*/ 76 w 86"/>
                  <a:gd name="T71" fmla="*/ 127 h 138"/>
                  <a:gd name="T72" fmla="*/ 69 w 86"/>
                  <a:gd name="T73" fmla="*/ 131 h 138"/>
                  <a:gd name="T74" fmla="*/ 65 w 86"/>
                  <a:gd name="T75" fmla="*/ 138 h 138"/>
                  <a:gd name="T76" fmla="*/ 59 w 86"/>
                  <a:gd name="T77" fmla="*/ 131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138"/>
                  <a:gd name="T119" fmla="*/ 86 w 86"/>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138">
                    <a:moveTo>
                      <a:pt x="59" y="131"/>
                    </a:moveTo>
                    <a:lnTo>
                      <a:pt x="63" y="129"/>
                    </a:lnTo>
                    <a:lnTo>
                      <a:pt x="65" y="123"/>
                    </a:lnTo>
                    <a:lnTo>
                      <a:pt x="65" y="121"/>
                    </a:lnTo>
                    <a:lnTo>
                      <a:pt x="63" y="113"/>
                    </a:lnTo>
                    <a:lnTo>
                      <a:pt x="61" y="110"/>
                    </a:lnTo>
                    <a:lnTo>
                      <a:pt x="59" y="106"/>
                    </a:lnTo>
                    <a:lnTo>
                      <a:pt x="55" y="102"/>
                    </a:lnTo>
                    <a:lnTo>
                      <a:pt x="53" y="98"/>
                    </a:lnTo>
                    <a:lnTo>
                      <a:pt x="51" y="90"/>
                    </a:lnTo>
                    <a:lnTo>
                      <a:pt x="51" y="85"/>
                    </a:lnTo>
                    <a:lnTo>
                      <a:pt x="48" y="75"/>
                    </a:lnTo>
                    <a:lnTo>
                      <a:pt x="44" y="75"/>
                    </a:lnTo>
                    <a:lnTo>
                      <a:pt x="38" y="73"/>
                    </a:lnTo>
                    <a:lnTo>
                      <a:pt x="36" y="67"/>
                    </a:lnTo>
                    <a:lnTo>
                      <a:pt x="30" y="67"/>
                    </a:lnTo>
                    <a:lnTo>
                      <a:pt x="27" y="69"/>
                    </a:lnTo>
                    <a:lnTo>
                      <a:pt x="23" y="71"/>
                    </a:lnTo>
                    <a:lnTo>
                      <a:pt x="21" y="77"/>
                    </a:lnTo>
                    <a:lnTo>
                      <a:pt x="17" y="77"/>
                    </a:lnTo>
                    <a:lnTo>
                      <a:pt x="15" y="75"/>
                    </a:lnTo>
                    <a:lnTo>
                      <a:pt x="11" y="73"/>
                    </a:lnTo>
                    <a:lnTo>
                      <a:pt x="5" y="73"/>
                    </a:lnTo>
                    <a:lnTo>
                      <a:pt x="5" y="67"/>
                    </a:lnTo>
                    <a:lnTo>
                      <a:pt x="3" y="65"/>
                    </a:lnTo>
                    <a:lnTo>
                      <a:pt x="3" y="62"/>
                    </a:lnTo>
                    <a:lnTo>
                      <a:pt x="9" y="56"/>
                    </a:lnTo>
                    <a:lnTo>
                      <a:pt x="7" y="50"/>
                    </a:lnTo>
                    <a:lnTo>
                      <a:pt x="3" y="52"/>
                    </a:lnTo>
                    <a:lnTo>
                      <a:pt x="0" y="50"/>
                    </a:lnTo>
                    <a:lnTo>
                      <a:pt x="0" y="46"/>
                    </a:lnTo>
                    <a:lnTo>
                      <a:pt x="3" y="41"/>
                    </a:lnTo>
                    <a:lnTo>
                      <a:pt x="3" y="35"/>
                    </a:lnTo>
                    <a:lnTo>
                      <a:pt x="7" y="29"/>
                    </a:lnTo>
                    <a:lnTo>
                      <a:pt x="9" y="29"/>
                    </a:lnTo>
                    <a:lnTo>
                      <a:pt x="11" y="29"/>
                    </a:lnTo>
                    <a:lnTo>
                      <a:pt x="17" y="25"/>
                    </a:lnTo>
                    <a:lnTo>
                      <a:pt x="19" y="17"/>
                    </a:lnTo>
                    <a:lnTo>
                      <a:pt x="13" y="6"/>
                    </a:lnTo>
                    <a:lnTo>
                      <a:pt x="15" y="0"/>
                    </a:lnTo>
                    <a:lnTo>
                      <a:pt x="23" y="0"/>
                    </a:lnTo>
                    <a:lnTo>
                      <a:pt x="28" y="6"/>
                    </a:lnTo>
                    <a:lnTo>
                      <a:pt x="28" y="10"/>
                    </a:lnTo>
                    <a:lnTo>
                      <a:pt x="30" y="16"/>
                    </a:lnTo>
                    <a:lnTo>
                      <a:pt x="36" y="17"/>
                    </a:lnTo>
                    <a:lnTo>
                      <a:pt x="38" y="21"/>
                    </a:lnTo>
                    <a:lnTo>
                      <a:pt x="44" y="23"/>
                    </a:lnTo>
                    <a:lnTo>
                      <a:pt x="48" y="19"/>
                    </a:lnTo>
                    <a:lnTo>
                      <a:pt x="53" y="19"/>
                    </a:lnTo>
                    <a:lnTo>
                      <a:pt x="57" y="25"/>
                    </a:lnTo>
                    <a:lnTo>
                      <a:pt x="57" y="33"/>
                    </a:lnTo>
                    <a:lnTo>
                      <a:pt x="53" y="35"/>
                    </a:lnTo>
                    <a:lnTo>
                      <a:pt x="53" y="46"/>
                    </a:lnTo>
                    <a:lnTo>
                      <a:pt x="51" y="48"/>
                    </a:lnTo>
                    <a:lnTo>
                      <a:pt x="46" y="48"/>
                    </a:lnTo>
                    <a:lnTo>
                      <a:pt x="42" y="52"/>
                    </a:lnTo>
                    <a:lnTo>
                      <a:pt x="44" y="58"/>
                    </a:lnTo>
                    <a:lnTo>
                      <a:pt x="51" y="62"/>
                    </a:lnTo>
                    <a:lnTo>
                      <a:pt x="55" y="71"/>
                    </a:lnTo>
                    <a:lnTo>
                      <a:pt x="59" y="79"/>
                    </a:lnTo>
                    <a:lnTo>
                      <a:pt x="63" y="83"/>
                    </a:lnTo>
                    <a:lnTo>
                      <a:pt x="65" y="87"/>
                    </a:lnTo>
                    <a:lnTo>
                      <a:pt x="69" y="92"/>
                    </a:lnTo>
                    <a:lnTo>
                      <a:pt x="74" y="96"/>
                    </a:lnTo>
                    <a:lnTo>
                      <a:pt x="76" y="102"/>
                    </a:lnTo>
                    <a:lnTo>
                      <a:pt x="78" y="108"/>
                    </a:lnTo>
                    <a:lnTo>
                      <a:pt x="84" y="112"/>
                    </a:lnTo>
                    <a:lnTo>
                      <a:pt x="84" y="117"/>
                    </a:lnTo>
                    <a:lnTo>
                      <a:pt x="86" y="125"/>
                    </a:lnTo>
                    <a:lnTo>
                      <a:pt x="84" y="129"/>
                    </a:lnTo>
                    <a:lnTo>
                      <a:pt x="78" y="131"/>
                    </a:lnTo>
                    <a:lnTo>
                      <a:pt x="76" y="127"/>
                    </a:lnTo>
                    <a:lnTo>
                      <a:pt x="73" y="127"/>
                    </a:lnTo>
                    <a:lnTo>
                      <a:pt x="69" y="131"/>
                    </a:lnTo>
                    <a:lnTo>
                      <a:pt x="69" y="136"/>
                    </a:lnTo>
                    <a:lnTo>
                      <a:pt x="65" y="138"/>
                    </a:lnTo>
                    <a:lnTo>
                      <a:pt x="61" y="135"/>
                    </a:lnTo>
                    <a:lnTo>
                      <a:pt x="59" y="131"/>
                    </a:lnTo>
                    <a:close/>
                  </a:path>
                </a:pathLst>
              </a:custGeom>
              <a:solidFill>
                <a:srgbClr val="C0C0C0"/>
              </a:solidFill>
              <a:ln w="4826">
                <a:solidFill>
                  <a:srgbClr val="B9B9B9"/>
                </a:solidFill>
                <a:round/>
                <a:headEnd/>
                <a:tailEnd/>
              </a:ln>
            </p:spPr>
            <p:txBody>
              <a:bodyPr/>
              <a:lstStyle/>
              <a:p>
                <a:endParaRPr lang="nb-NO"/>
              </a:p>
            </p:txBody>
          </p:sp>
          <p:sp>
            <p:nvSpPr>
              <p:cNvPr id="9461" name="Freeform 1174"/>
              <p:cNvSpPr>
                <a:spLocks noEditPoints="1"/>
              </p:cNvSpPr>
              <p:nvPr/>
            </p:nvSpPr>
            <p:spPr bwMode="gray">
              <a:xfrm>
                <a:off x="3591" y="2110"/>
                <a:ext cx="134" cy="67"/>
              </a:xfrm>
              <a:custGeom>
                <a:avLst/>
                <a:gdLst>
                  <a:gd name="T0" fmla="*/ 40 w 134"/>
                  <a:gd name="T1" fmla="*/ 63 h 67"/>
                  <a:gd name="T2" fmla="*/ 31 w 134"/>
                  <a:gd name="T3" fmla="*/ 67 h 67"/>
                  <a:gd name="T4" fmla="*/ 27 w 134"/>
                  <a:gd name="T5" fmla="*/ 65 h 67"/>
                  <a:gd name="T6" fmla="*/ 19 w 134"/>
                  <a:gd name="T7" fmla="*/ 63 h 67"/>
                  <a:gd name="T8" fmla="*/ 11 w 134"/>
                  <a:gd name="T9" fmla="*/ 63 h 67"/>
                  <a:gd name="T10" fmla="*/ 2 w 134"/>
                  <a:gd name="T11" fmla="*/ 61 h 67"/>
                  <a:gd name="T12" fmla="*/ 6 w 134"/>
                  <a:gd name="T13" fmla="*/ 53 h 67"/>
                  <a:gd name="T14" fmla="*/ 13 w 134"/>
                  <a:gd name="T15" fmla="*/ 51 h 67"/>
                  <a:gd name="T16" fmla="*/ 15 w 134"/>
                  <a:gd name="T17" fmla="*/ 53 h 67"/>
                  <a:gd name="T18" fmla="*/ 17 w 134"/>
                  <a:gd name="T19" fmla="*/ 55 h 67"/>
                  <a:gd name="T20" fmla="*/ 19 w 134"/>
                  <a:gd name="T21" fmla="*/ 51 h 67"/>
                  <a:gd name="T22" fmla="*/ 23 w 134"/>
                  <a:gd name="T23" fmla="*/ 50 h 67"/>
                  <a:gd name="T24" fmla="*/ 29 w 134"/>
                  <a:gd name="T25" fmla="*/ 51 h 67"/>
                  <a:gd name="T26" fmla="*/ 38 w 134"/>
                  <a:gd name="T27" fmla="*/ 40 h 67"/>
                  <a:gd name="T28" fmla="*/ 40 w 134"/>
                  <a:gd name="T29" fmla="*/ 38 h 67"/>
                  <a:gd name="T30" fmla="*/ 35 w 134"/>
                  <a:gd name="T31" fmla="*/ 36 h 67"/>
                  <a:gd name="T32" fmla="*/ 27 w 134"/>
                  <a:gd name="T33" fmla="*/ 32 h 67"/>
                  <a:gd name="T34" fmla="*/ 23 w 134"/>
                  <a:gd name="T35" fmla="*/ 32 h 67"/>
                  <a:gd name="T36" fmla="*/ 23 w 134"/>
                  <a:gd name="T37" fmla="*/ 30 h 67"/>
                  <a:gd name="T38" fmla="*/ 23 w 134"/>
                  <a:gd name="T39" fmla="*/ 28 h 67"/>
                  <a:gd name="T40" fmla="*/ 19 w 134"/>
                  <a:gd name="T41" fmla="*/ 28 h 67"/>
                  <a:gd name="T42" fmla="*/ 11 w 134"/>
                  <a:gd name="T43" fmla="*/ 25 h 67"/>
                  <a:gd name="T44" fmla="*/ 15 w 134"/>
                  <a:gd name="T45" fmla="*/ 23 h 67"/>
                  <a:gd name="T46" fmla="*/ 21 w 134"/>
                  <a:gd name="T47" fmla="*/ 17 h 67"/>
                  <a:gd name="T48" fmla="*/ 19 w 134"/>
                  <a:gd name="T49" fmla="*/ 11 h 67"/>
                  <a:gd name="T50" fmla="*/ 15 w 134"/>
                  <a:gd name="T51" fmla="*/ 13 h 67"/>
                  <a:gd name="T52" fmla="*/ 25 w 134"/>
                  <a:gd name="T53" fmla="*/ 5 h 67"/>
                  <a:gd name="T54" fmla="*/ 42 w 134"/>
                  <a:gd name="T55" fmla="*/ 9 h 67"/>
                  <a:gd name="T56" fmla="*/ 50 w 134"/>
                  <a:gd name="T57" fmla="*/ 9 h 67"/>
                  <a:gd name="T58" fmla="*/ 54 w 134"/>
                  <a:gd name="T59" fmla="*/ 5 h 67"/>
                  <a:gd name="T60" fmla="*/ 58 w 134"/>
                  <a:gd name="T61" fmla="*/ 3 h 67"/>
                  <a:gd name="T62" fmla="*/ 65 w 134"/>
                  <a:gd name="T63" fmla="*/ 2 h 67"/>
                  <a:gd name="T64" fmla="*/ 71 w 134"/>
                  <a:gd name="T65" fmla="*/ 7 h 67"/>
                  <a:gd name="T66" fmla="*/ 81 w 134"/>
                  <a:gd name="T67" fmla="*/ 3 h 67"/>
                  <a:gd name="T68" fmla="*/ 94 w 134"/>
                  <a:gd name="T69" fmla="*/ 0 h 67"/>
                  <a:gd name="T70" fmla="*/ 109 w 134"/>
                  <a:gd name="T71" fmla="*/ 0 h 67"/>
                  <a:gd name="T72" fmla="*/ 119 w 134"/>
                  <a:gd name="T73" fmla="*/ 2 h 67"/>
                  <a:gd name="T74" fmla="*/ 125 w 134"/>
                  <a:gd name="T75" fmla="*/ 7 h 67"/>
                  <a:gd name="T76" fmla="*/ 134 w 134"/>
                  <a:gd name="T77" fmla="*/ 11 h 67"/>
                  <a:gd name="T78" fmla="*/ 125 w 134"/>
                  <a:gd name="T79" fmla="*/ 17 h 67"/>
                  <a:gd name="T80" fmla="*/ 119 w 134"/>
                  <a:gd name="T81" fmla="*/ 23 h 67"/>
                  <a:gd name="T82" fmla="*/ 113 w 134"/>
                  <a:gd name="T83" fmla="*/ 25 h 67"/>
                  <a:gd name="T84" fmla="*/ 111 w 134"/>
                  <a:gd name="T85" fmla="*/ 30 h 67"/>
                  <a:gd name="T86" fmla="*/ 90 w 134"/>
                  <a:gd name="T87" fmla="*/ 38 h 67"/>
                  <a:gd name="T88" fmla="*/ 86 w 134"/>
                  <a:gd name="T89" fmla="*/ 50 h 67"/>
                  <a:gd name="T90" fmla="*/ 77 w 134"/>
                  <a:gd name="T91" fmla="*/ 51 h 67"/>
                  <a:gd name="T92" fmla="*/ 71 w 134"/>
                  <a:gd name="T93" fmla="*/ 55 h 67"/>
                  <a:gd name="T94" fmla="*/ 65 w 134"/>
                  <a:gd name="T95" fmla="*/ 50 h 67"/>
                  <a:gd name="T96" fmla="*/ 59 w 134"/>
                  <a:gd name="T97" fmla="*/ 53 h 67"/>
                  <a:gd name="T98" fmla="*/ 54 w 134"/>
                  <a:gd name="T99" fmla="*/ 57 h 67"/>
                  <a:gd name="T100" fmla="*/ 50 w 134"/>
                  <a:gd name="T101" fmla="*/ 61 h 67"/>
                  <a:gd name="T102" fmla="*/ 44 w 134"/>
                  <a:gd name="T103" fmla="*/ 65 h 67"/>
                  <a:gd name="T104" fmla="*/ 111 w 134"/>
                  <a:gd name="T105" fmla="*/ 2 h 67"/>
                  <a:gd name="T106" fmla="*/ 113 w 134"/>
                  <a:gd name="T107" fmla="*/ 5 h 67"/>
                  <a:gd name="T108" fmla="*/ 107 w 134"/>
                  <a:gd name="T109" fmla="*/ 11 h 67"/>
                  <a:gd name="T110" fmla="*/ 100 w 134"/>
                  <a:gd name="T111" fmla="*/ 13 h 67"/>
                  <a:gd name="T112" fmla="*/ 92 w 134"/>
                  <a:gd name="T113" fmla="*/ 7 h 67"/>
                  <a:gd name="T114" fmla="*/ 106 w 134"/>
                  <a:gd name="T115" fmla="*/ 5 h 67"/>
                  <a:gd name="T116" fmla="*/ 109 w 134"/>
                  <a:gd name="T117" fmla="*/ 2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67"/>
                  <a:gd name="T179" fmla="*/ 134 w 134"/>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67">
                    <a:moveTo>
                      <a:pt x="44" y="65"/>
                    </a:moveTo>
                    <a:lnTo>
                      <a:pt x="40" y="63"/>
                    </a:lnTo>
                    <a:lnTo>
                      <a:pt x="36" y="65"/>
                    </a:lnTo>
                    <a:lnTo>
                      <a:pt x="31" y="67"/>
                    </a:lnTo>
                    <a:lnTo>
                      <a:pt x="29" y="65"/>
                    </a:lnTo>
                    <a:lnTo>
                      <a:pt x="27" y="65"/>
                    </a:lnTo>
                    <a:lnTo>
                      <a:pt x="23" y="63"/>
                    </a:lnTo>
                    <a:lnTo>
                      <a:pt x="19" y="63"/>
                    </a:lnTo>
                    <a:lnTo>
                      <a:pt x="15" y="65"/>
                    </a:lnTo>
                    <a:lnTo>
                      <a:pt x="11" y="63"/>
                    </a:lnTo>
                    <a:lnTo>
                      <a:pt x="11" y="61"/>
                    </a:lnTo>
                    <a:lnTo>
                      <a:pt x="2" y="61"/>
                    </a:lnTo>
                    <a:lnTo>
                      <a:pt x="0" y="55"/>
                    </a:lnTo>
                    <a:lnTo>
                      <a:pt x="6" y="53"/>
                    </a:lnTo>
                    <a:lnTo>
                      <a:pt x="11" y="55"/>
                    </a:lnTo>
                    <a:lnTo>
                      <a:pt x="13" y="51"/>
                    </a:lnTo>
                    <a:lnTo>
                      <a:pt x="15" y="53"/>
                    </a:lnTo>
                    <a:lnTo>
                      <a:pt x="17" y="55"/>
                    </a:lnTo>
                    <a:lnTo>
                      <a:pt x="19" y="53"/>
                    </a:lnTo>
                    <a:lnTo>
                      <a:pt x="19" y="51"/>
                    </a:lnTo>
                    <a:lnTo>
                      <a:pt x="21" y="50"/>
                    </a:lnTo>
                    <a:lnTo>
                      <a:pt x="23" y="50"/>
                    </a:lnTo>
                    <a:lnTo>
                      <a:pt x="29" y="51"/>
                    </a:lnTo>
                    <a:lnTo>
                      <a:pt x="35" y="46"/>
                    </a:lnTo>
                    <a:lnTo>
                      <a:pt x="38" y="40"/>
                    </a:lnTo>
                    <a:lnTo>
                      <a:pt x="40" y="38"/>
                    </a:lnTo>
                    <a:lnTo>
                      <a:pt x="38" y="38"/>
                    </a:lnTo>
                    <a:lnTo>
                      <a:pt x="35" y="36"/>
                    </a:lnTo>
                    <a:lnTo>
                      <a:pt x="31" y="34"/>
                    </a:lnTo>
                    <a:lnTo>
                      <a:pt x="27" y="32"/>
                    </a:lnTo>
                    <a:lnTo>
                      <a:pt x="23" y="32"/>
                    </a:lnTo>
                    <a:lnTo>
                      <a:pt x="23" y="30"/>
                    </a:lnTo>
                    <a:lnTo>
                      <a:pt x="23" y="28"/>
                    </a:lnTo>
                    <a:lnTo>
                      <a:pt x="21" y="28"/>
                    </a:lnTo>
                    <a:lnTo>
                      <a:pt x="19" y="28"/>
                    </a:lnTo>
                    <a:lnTo>
                      <a:pt x="15" y="28"/>
                    </a:lnTo>
                    <a:lnTo>
                      <a:pt x="11" y="25"/>
                    </a:lnTo>
                    <a:lnTo>
                      <a:pt x="15" y="23"/>
                    </a:lnTo>
                    <a:lnTo>
                      <a:pt x="17" y="21"/>
                    </a:lnTo>
                    <a:lnTo>
                      <a:pt x="21" y="17"/>
                    </a:lnTo>
                    <a:lnTo>
                      <a:pt x="21" y="13"/>
                    </a:lnTo>
                    <a:lnTo>
                      <a:pt x="19" y="11"/>
                    </a:lnTo>
                    <a:lnTo>
                      <a:pt x="15" y="13"/>
                    </a:lnTo>
                    <a:lnTo>
                      <a:pt x="17" y="9"/>
                    </a:lnTo>
                    <a:lnTo>
                      <a:pt x="25" y="5"/>
                    </a:lnTo>
                    <a:lnTo>
                      <a:pt x="35" y="5"/>
                    </a:lnTo>
                    <a:lnTo>
                      <a:pt x="42" y="9"/>
                    </a:lnTo>
                    <a:lnTo>
                      <a:pt x="48" y="13"/>
                    </a:lnTo>
                    <a:lnTo>
                      <a:pt x="50" y="9"/>
                    </a:lnTo>
                    <a:lnTo>
                      <a:pt x="52" y="9"/>
                    </a:lnTo>
                    <a:lnTo>
                      <a:pt x="54" y="5"/>
                    </a:lnTo>
                    <a:lnTo>
                      <a:pt x="56" y="3"/>
                    </a:lnTo>
                    <a:lnTo>
                      <a:pt x="58" y="3"/>
                    </a:lnTo>
                    <a:lnTo>
                      <a:pt x="63" y="2"/>
                    </a:lnTo>
                    <a:lnTo>
                      <a:pt x="65" y="2"/>
                    </a:lnTo>
                    <a:lnTo>
                      <a:pt x="69" y="5"/>
                    </a:lnTo>
                    <a:lnTo>
                      <a:pt x="71" y="7"/>
                    </a:lnTo>
                    <a:lnTo>
                      <a:pt x="75" y="7"/>
                    </a:lnTo>
                    <a:lnTo>
                      <a:pt x="81" y="3"/>
                    </a:lnTo>
                    <a:lnTo>
                      <a:pt x="88" y="2"/>
                    </a:lnTo>
                    <a:lnTo>
                      <a:pt x="94" y="0"/>
                    </a:lnTo>
                    <a:lnTo>
                      <a:pt x="102" y="0"/>
                    </a:lnTo>
                    <a:lnTo>
                      <a:pt x="109" y="0"/>
                    </a:lnTo>
                    <a:lnTo>
                      <a:pt x="113" y="2"/>
                    </a:lnTo>
                    <a:lnTo>
                      <a:pt x="119" y="2"/>
                    </a:lnTo>
                    <a:lnTo>
                      <a:pt x="121" y="5"/>
                    </a:lnTo>
                    <a:lnTo>
                      <a:pt x="125" y="7"/>
                    </a:lnTo>
                    <a:lnTo>
                      <a:pt x="129" y="7"/>
                    </a:lnTo>
                    <a:lnTo>
                      <a:pt x="134" y="11"/>
                    </a:lnTo>
                    <a:lnTo>
                      <a:pt x="130" y="13"/>
                    </a:lnTo>
                    <a:lnTo>
                      <a:pt x="125" y="17"/>
                    </a:lnTo>
                    <a:lnTo>
                      <a:pt x="123" y="19"/>
                    </a:lnTo>
                    <a:lnTo>
                      <a:pt x="119" y="23"/>
                    </a:lnTo>
                    <a:lnTo>
                      <a:pt x="115" y="23"/>
                    </a:lnTo>
                    <a:lnTo>
                      <a:pt x="113" y="25"/>
                    </a:lnTo>
                    <a:lnTo>
                      <a:pt x="111" y="26"/>
                    </a:lnTo>
                    <a:lnTo>
                      <a:pt x="111" y="30"/>
                    </a:lnTo>
                    <a:lnTo>
                      <a:pt x="102" y="32"/>
                    </a:lnTo>
                    <a:lnTo>
                      <a:pt x="90" y="38"/>
                    </a:lnTo>
                    <a:lnTo>
                      <a:pt x="88" y="44"/>
                    </a:lnTo>
                    <a:lnTo>
                      <a:pt x="86" y="50"/>
                    </a:lnTo>
                    <a:lnTo>
                      <a:pt x="82" y="51"/>
                    </a:lnTo>
                    <a:lnTo>
                      <a:pt x="77" y="51"/>
                    </a:lnTo>
                    <a:lnTo>
                      <a:pt x="73" y="53"/>
                    </a:lnTo>
                    <a:lnTo>
                      <a:pt x="71" y="55"/>
                    </a:lnTo>
                    <a:lnTo>
                      <a:pt x="67" y="51"/>
                    </a:lnTo>
                    <a:lnTo>
                      <a:pt x="65" y="50"/>
                    </a:lnTo>
                    <a:lnTo>
                      <a:pt x="61" y="50"/>
                    </a:lnTo>
                    <a:lnTo>
                      <a:pt x="59" y="53"/>
                    </a:lnTo>
                    <a:lnTo>
                      <a:pt x="56" y="55"/>
                    </a:lnTo>
                    <a:lnTo>
                      <a:pt x="54" y="57"/>
                    </a:lnTo>
                    <a:lnTo>
                      <a:pt x="52" y="59"/>
                    </a:lnTo>
                    <a:lnTo>
                      <a:pt x="50" y="61"/>
                    </a:lnTo>
                    <a:lnTo>
                      <a:pt x="48" y="63"/>
                    </a:lnTo>
                    <a:lnTo>
                      <a:pt x="44" y="65"/>
                    </a:lnTo>
                    <a:close/>
                    <a:moveTo>
                      <a:pt x="109" y="2"/>
                    </a:moveTo>
                    <a:lnTo>
                      <a:pt x="111" y="2"/>
                    </a:lnTo>
                    <a:lnTo>
                      <a:pt x="113" y="3"/>
                    </a:lnTo>
                    <a:lnTo>
                      <a:pt x="113" y="5"/>
                    </a:lnTo>
                    <a:lnTo>
                      <a:pt x="111" y="7"/>
                    </a:lnTo>
                    <a:lnTo>
                      <a:pt x="107" y="11"/>
                    </a:lnTo>
                    <a:lnTo>
                      <a:pt x="106" y="13"/>
                    </a:lnTo>
                    <a:lnTo>
                      <a:pt x="100" y="13"/>
                    </a:lnTo>
                    <a:lnTo>
                      <a:pt x="94" y="13"/>
                    </a:lnTo>
                    <a:lnTo>
                      <a:pt x="92" y="7"/>
                    </a:lnTo>
                    <a:lnTo>
                      <a:pt x="98" y="7"/>
                    </a:lnTo>
                    <a:lnTo>
                      <a:pt x="106" y="5"/>
                    </a:lnTo>
                    <a:lnTo>
                      <a:pt x="107" y="3"/>
                    </a:lnTo>
                    <a:lnTo>
                      <a:pt x="109" y="2"/>
                    </a:lnTo>
                    <a:close/>
                  </a:path>
                </a:pathLst>
              </a:custGeom>
              <a:solidFill>
                <a:srgbClr val="C0C0C0"/>
              </a:solidFill>
              <a:ln w="4826">
                <a:solidFill>
                  <a:srgbClr val="B9B9B9"/>
                </a:solidFill>
                <a:round/>
                <a:headEnd/>
                <a:tailEnd/>
              </a:ln>
            </p:spPr>
            <p:txBody>
              <a:bodyPr/>
              <a:lstStyle/>
              <a:p>
                <a:endParaRPr lang="nb-NO"/>
              </a:p>
            </p:txBody>
          </p:sp>
          <p:sp>
            <p:nvSpPr>
              <p:cNvPr id="9462" name="Freeform 1175"/>
              <p:cNvSpPr>
                <a:spLocks/>
              </p:cNvSpPr>
              <p:nvPr/>
            </p:nvSpPr>
            <p:spPr bwMode="gray">
              <a:xfrm>
                <a:off x="3299" y="2325"/>
                <a:ext cx="31" cy="28"/>
              </a:xfrm>
              <a:custGeom>
                <a:avLst/>
                <a:gdLst>
                  <a:gd name="T0" fmla="*/ 31 w 31"/>
                  <a:gd name="T1" fmla="*/ 26 h 28"/>
                  <a:gd name="T2" fmla="*/ 27 w 31"/>
                  <a:gd name="T3" fmla="*/ 21 h 28"/>
                  <a:gd name="T4" fmla="*/ 23 w 31"/>
                  <a:gd name="T5" fmla="*/ 17 h 28"/>
                  <a:gd name="T6" fmla="*/ 25 w 31"/>
                  <a:gd name="T7" fmla="*/ 13 h 28"/>
                  <a:gd name="T8" fmla="*/ 25 w 31"/>
                  <a:gd name="T9" fmla="*/ 7 h 28"/>
                  <a:gd name="T10" fmla="*/ 31 w 31"/>
                  <a:gd name="T11" fmla="*/ 7 h 28"/>
                  <a:gd name="T12" fmla="*/ 31 w 31"/>
                  <a:gd name="T13" fmla="*/ 7 h 28"/>
                  <a:gd name="T14" fmla="*/ 29 w 31"/>
                  <a:gd name="T15" fmla="*/ 3 h 28"/>
                  <a:gd name="T16" fmla="*/ 27 w 31"/>
                  <a:gd name="T17" fmla="*/ 0 h 28"/>
                  <a:gd name="T18" fmla="*/ 25 w 31"/>
                  <a:gd name="T19" fmla="*/ 1 h 28"/>
                  <a:gd name="T20" fmla="*/ 19 w 31"/>
                  <a:gd name="T21" fmla="*/ 0 h 28"/>
                  <a:gd name="T22" fmla="*/ 16 w 31"/>
                  <a:gd name="T23" fmla="*/ 3 h 28"/>
                  <a:gd name="T24" fmla="*/ 12 w 31"/>
                  <a:gd name="T25" fmla="*/ 9 h 28"/>
                  <a:gd name="T26" fmla="*/ 4 w 31"/>
                  <a:gd name="T27" fmla="*/ 15 h 28"/>
                  <a:gd name="T28" fmla="*/ 0 w 31"/>
                  <a:gd name="T29" fmla="*/ 19 h 28"/>
                  <a:gd name="T30" fmla="*/ 18 w 31"/>
                  <a:gd name="T31" fmla="*/ 23 h 28"/>
                  <a:gd name="T32" fmla="*/ 19 w 31"/>
                  <a:gd name="T33" fmla="*/ 28 h 28"/>
                  <a:gd name="T34" fmla="*/ 31 w 31"/>
                  <a:gd name="T35" fmla="*/ 2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8"/>
                  <a:gd name="T56" fmla="*/ 31 w 31"/>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8">
                    <a:moveTo>
                      <a:pt x="31" y="26"/>
                    </a:moveTo>
                    <a:lnTo>
                      <a:pt x="27" y="21"/>
                    </a:lnTo>
                    <a:lnTo>
                      <a:pt x="23" y="17"/>
                    </a:lnTo>
                    <a:lnTo>
                      <a:pt x="25" y="13"/>
                    </a:lnTo>
                    <a:lnTo>
                      <a:pt x="25" y="7"/>
                    </a:lnTo>
                    <a:lnTo>
                      <a:pt x="31" y="7"/>
                    </a:lnTo>
                    <a:lnTo>
                      <a:pt x="29" y="3"/>
                    </a:lnTo>
                    <a:lnTo>
                      <a:pt x="27" y="0"/>
                    </a:lnTo>
                    <a:lnTo>
                      <a:pt x="25" y="1"/>
                    </a:lnTo>
                    <a:lnTo>
                      <a:pt x="19" y="0"/>
                    </a:lnTo>
                    <a:lnTo>
                      <a:pt x="16" y="3"/>
                    </a:lnTo>
                    <a:lnTo>
                      <a:pt x="12" y="9"/>
                    </a:lnTo>
                    <a:lnTo>
                      <a:pt x="4" y="15"/>
                    </a:lnTo>
                    <a:lnTo>
                      <a:pt x="0" y="19"/>
                    </a:lnTo>
                    <a:lnTo>
                      <a:pt x="18" y="23"/>
                    </a:lnTo>
                    <a:lnTo>
                      <a:pt x="19" y="28"/>
                    </a:lnTo>
                    <a:lnTo>
                      <a:pt x="31" y="26"/>
                    </a:lnTo>
                    <a:close/>
                  </a:path>
                </a:pathLst>
              </a:custGeom>
              <a:solidFill>
                <a:srgbClr val="C0C0C0"/>
              </a:solidFill>
              <a:ln w="4826">
                <a:solidFill>
                  <a:srgbClr val="B9B9B9"/>
                </a:solidFill>
                <a:round/>
                <a:headEnd/>
                <a:tailEnd/>
              </a:ln>
            </p:spPr>
            <p:txBody>
              <a:bodyPr/>
              <a:lstStyle/>
              <a:p>
                <a:endParaRPr lang="nb-NO"/>
              </a:p>
            </p:txBody>
          </p:sp>
          <p:sp>
            <p:nvSpPr>
              <p:cNvPr id="9463" name="Freeform 1176"/>
              <p:cNvSpPr>
                <a:spLocks noEditPoints="1"/>
              </p:cNvSpPr>
              <p:nvPr/>
            </p:nvSpPr>
            <p:spPr bwMode="gray">
              <a:xfrm>
                <a:off x="3150" y="2733"/>
                <a:ext cx="109" cy="144"/>
              </a:xfrm>
              <a:custGeom>
                <a:avLst/>
                <a:gdLst>
                  <a:gd name="T0" fmla="*/ 5 w 109"/>
                  <a:gd name="T1" fmla="*/ 87 h 144"/>
                  <a:gd name="T2" fmla="*/ 5 w 109"/>
                  <a:gd name="T3" fmla="*/ 92 h 144"/>
                  <a:gd name="T4" fmla="*/ 46 w 109"/>
                  <a:gd name="T5" fmla="*/ 121 h 144"/>
                  <a:gd name="T6" fmla="*/ 48 w 109"/>
                  <a:gd name="T7" fmla="*/ 127 h 144"/>
                  <a:gd name="T8" fmla="*/ 49 w 109"/>
                  <a:gd name="T9" fmla="*/ 135 h 144"/>
                  <a:gd name="T10" fmla="*/ 53 w 109"/>
                  <a:gd name="T11" fmla="*/ 137 h 144"/>
                  <a:gd name="T12" fmla="*/ 67 w 109"/>
                  <a:gd name="T13" fmla="*/ 138 h 144"/>
                  <a:gd name="T14" fmla="*/ 71 w 109"/>
                  <a:gd name="T15" fmla="*/ 131 h 144"/>
                  <a:gd name="T16" fmla="*/ 72 w 109"/>
                  <a:gd name="T17" fmla="*/ 123 h 144"/>
                  <a:gd name="T18" fmla="*/ 78 w 109"/>
                  <a:gd name="T19" fmla="*/ 119 h 144"/>
                  <a:gd name="T20" fmla="*/ 84 w 109"/>
                  <a:gd name="T21" fmla="*/ 115 h 144"/>
                  <a:gd name="T22" fmla="*/ 90 w 109"/>
                  <a:gd name="T23" fmla="*/ 110 h 144"/>
                  <a:gd name="T24" fmla="*/ 94 w 109"/>
                  <a:gd name="T25" fmla="*/ 104 h 144"/>
                  <a:gd name="T26" fmla="*/ 96 w 109"/>
                  <a:gd name="T27" fmla="*/ 96 h 144"/>
                  <a:gd name="T28" fmla="*/ 101 w 109"/>
                  <a:gd name="T29" fmla="*/ 89 h 144"/>
                  <a:gd name="T30" fmla="*/ 96 w 109"/>
                  <a:gd name="T31" fmla="*/ 77 h 144"/>
                  <a:gd name="T32" fmla="*/ 101 w 109"/>
                  <a:gd name="T33" fmla="*/ 21 h 144"/>
                  <a:gd name="T34" fmla="*/ 101 w 109"/>
                  <a:gd name="T35" fmla="*/ 6 h 144"/>
                  <a:gd name="T36" fmla="*/ 90 w 109"/>
                  <a:gd name="T37" fmla="*/ 2 h 144"/>
                  <a:gd name="T38" fmla="*/ 88 w 109"/>
                  <a:gd name="T39" fmla="*/ 4 h 144"/>
                  <a:gd name="T40" fmla="*/ 78 w 109"/>
                  <a:gd name="T41" fmla="*/ 6 h 144"/>
                  <a:gd name="T42" fmla="*/ 74 w 109"/>
                  <a:gd name="T43" fmla="*/ 10 h 144"/>
                  <a:gd name="T44" fmla="*/ 67 w 109"/>
                  <a:gd name="T45" fmla="*/ 10 h 144"/>
                  <a:gd name="T46" fmla="*/ 57 w 109"/>
                  <a:gd name="T47" fmla="*/ 6 h 144"/>
                  <a:gd name="T48" fmla="*/ 49 w 109"/>
                  <a:gd name="T49" fmla="*/ 8 h 144"/>
                  <a:gd name="T50" fmla="*/ 40 w 109"/>
                  <a:gd name="T51" fmla="*/ 8 h 144"/>
                  <a:gd name="T52" fmla="*/ 30 w 109"/>
                  <a:gd name="T53" fmla="*/ 8 h 144"/>
                  <a:gd name="T54" fmla="*/ 19 w 109"/>
                  <a:gd name="T55" fmla="*/ 2 h 144"/>
                  <a:gd name="T56" fmla="*/ 13 w 109"/>
                  <a:gd name="T57" fmla="*/ 2 h 144"/>
                  <a:gd name="T58" fmla="*/ 5 w 109"/>
                  <a:gd name="T59" fmla="*/ 6 h 144"/>
                  <a:gd name="T60" fmla="*/ 0 w 109"/>
                  <a:gd name="T61" fmla="*/ 12 h 144"/>
                  <a:gd name="T62" fmla="*/ 1 w 109"/>
                  <a:gd name="T63" fmla="*/ 14 h 144"/>
                  <a:gd name="T64" fmla="*/ 5 w 109"/>
                  <a:gd name="T65" fmla="*/ 18 h 144"/>
                  <a:gd name="T66" fmla="*/ 5 w 109"/>
                  <a:gd name="T67" fmla="*/ 25 h 144"/>
                  <a:gd name="T68" fmla="*/ 7 w 109"/>
                  <a:gd name="T69" fmla="*/ 35 h 144"/>
                  <a:gd name="T70" fmla="*/ 9 w 109"/>
                  <a:gd name="T71" fmla="*/ 43 h 144"/>
                  <a:gd name="T72" fmla="*/ 7 w 109"/>
                  <a:gd name="T73" fmla="*/ 48 h 144"/>
                  <a:gd name="T74" fmla="*/ 3 w 109"/>
                  <a:gd name="T75" fmla="*/ 54 h 144"/>
                  <a:gd name="T76" fmla="*/ 1 w 109"/>
                  <a:gd name="T77" fmla="*/ 64 h 144"/>
                  <a:gd name="T78" fmla="*/ 1 w 109"/>
                  <a:gd name="T79" fmla="*/ 75 h 144"/>
                  <a:gd name="T80" fmla="*/ 1 w 109"/>
                  <a:gd name="T81" fmla="*/ 81 h 144"/>
                  <a:gd name="T82" fmla="*/ 1 w 109"/>
                  <a:gd name="T83" fmla="*/ 87 h 144"/>
                  <a:gd name="T84" fmla="*/ 26 w 109"/>
                  <a:gd name="T85" fmla="*/ 18 h 144"/>
                  <a:gd name="T86" fmla="*/ 30 w 109"/>
                  <a:gd name="T87" fmla="*/ 31 h 144"/>
                  <a:gd name="T88" fmla="*/ 34 w 109"/>
                  <a:gd name="T89" fmla="*/ 37 h 144"/>
                  <a:gd name="T90" fmla="*/ 32 w 109"/>
                  <a:gd name="T91" fmla="*/ 39 h 144"/>
                  <a:gd name="T92" fmla="*/ 25 w 109"/>
                  <a:gd name="T93" fmla="*/ 29 h 144"/>
                  <a:gd name="T94" fmla="*/ 23 w 109"/>
                  <a:gd name="T95" fmla="*/ 16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
                  <a:gd name="T145" fmla="*/ 0 h 144"/>
                  <a:gd name="T146" fmla="*/ 109 w 109"/>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 h="144">
                    <a:moveTo>
                      <a:pt x="1" y="87"/>
                    </a:moveTo>
                    <a:lnTo>
                      <a:pt x="5" y="87"/>
                    </a:lnTo>
                    <a:lnTo>
                      <a:pt x="9" y="85"/>
                    </a:lnTo>
                    <a:lnTo>
                      <a:pt x="5" y="92"/>
                    </a:lnTo>
                    <a:lnTo>
                      <a:pt x="3" y="102"/>
                    </a:lnTo>
                    <a:lnTo>
                      <a:pt x="46" y="121"/>
                    </a:lnTo>
                    <a:lnTo>
                      <a:pt x="46" y="123"/>
                    </a:lnTo>
                    <a:lnTo>
                      <a:pt x="48" y="127"/>
                    </a:lnTo>
                    <a:lnTo>
                      <a:pt x="48" y="131"/>
                    </a:lnTo>
                    <a:lnTo>
                      <a:pt x="49" y="135"/>
                    </a:lnTo>
                    <a:lnTo>
                      <a:pt x="53" y="135"/>
                    </a:lnTo>
                    <a:lnTo>
                      <a:pt x="53" y="137"/>
                    </a:lnTo>
                    <a:lnTo>
                      <a:pt x="67" y="144"/>
                    </a:lnTo>
                    <a:lnTo>
                      <a:pt x="67" y="138"/>
                    </a:lnTo>
                    <a:lnTo>
                      <a:pt x="67" y="131"/>
                    </a:lnTo>
                    <a:lnTo>
                      <a:pt x="71" y="131"/>
                    </a:lnTo>
                    <a:lnTo>
                      <a:pt x="71" y="129"/>
                    </a:lnTo>
                    <a:lnTo>
                      <a:pt x="72" y="123"/>
                    </a:lnTo>
                    <a:lnTo>
                      <a:pt x="76" y="119"/>
                    </a:lnTo>
                    <a:lnTo>
                      <a:pt x="78" y="119"/>
                    </a:lnTo>
                    <a:lnTo>
                      <a:pt x="82" y="119"/>
                    </a:lnTo>
                    <a:lnTo>
                      <a:pt x="84" y="115"/>
                    </a:lnTo>
                    <a:lnTo>
                      <a:pt x="86" y="110"/>
                    </a:lnTo>
                    <a:lnTo>
                      <a:pt x="90" y="110"/>
                    </a:lnTo>
                    <a:lnTo>
                      <a:pt x="94" y="108"/>
                    </a:lnTo>
                    <a:lnTo>
                      <a:pt x="94" y="104"/>
                    </a:lnTo>
                    <a:lnTo>
                      <a:pt x="94" y="100"/>
                    </a:lnTo>
                    <a:lnTo>
                      <a:pt x="96" y="96"/>
                    </a:lnTo>
                    <a:lnTo>
                      <a:pt x="99" y="94"/>
                    </a:lnTo>
                    <a:lnTo>
                      <a:pt x="101" y="89"/>
                    </a:lnTo>
                    <a:lnTo>
                      <a:pt x="101" y="85"/>
                    </a:lnTo>
                    <a:lnTo>
                      <a:pt x="96" y="77"/>
                    </a:lnTo>
                    <a:lnTo>
                      <a:pt x="94" y="25"/>
                    </a:lnTo>
                    <a:lnTo>
                      <a:pt x="101" y="21"/>
                    </a:lnTo>
                    <a:lnTo>
                      <a:pt x="109" y="4"/>
                    </a:lnTo>
                    <a:lnTo>
                      <a:pt x="101" y="6"/>
                    </a:lnTo>
                    <a:lnTo>
                      <a:pt x="94" y="6"/>
                    </a:lnTo>
                    <a:lnTo>
                      <a:pt x="90" y="2"/>
                    </a:lnTo>
                    <a:lnTo>
                      <a:pt x="90" y="0"/>
                    </a:lnTo>
                    <a:lnTo>
                      <a:pt x="88" y="4"/>
                    </a:lnTo>
                    <a:lnTo>
                      <a:pt x="82" y="4"/>
                    </a:lnTo>
                    <a:lnTo>
                      <a:pt x="78" y="6"/>
                    </a:lnTo>
                    <a:lnTo>
                      <a:pt x="78" y="10"/>
                    </a:lnTo>
                    <a:lnTo>
                      <a:pt x="74" y="10"/>
                    </a:lnTo>
                    <a:lnTo>
                      <a:pt x="71" y="10"/>
                    </a:lnTo>
                    <a:lnTo>
                      <a:pt x="67" y="10"/>
                    </a:lnTo>
                    <a:lnTo>
                      <a:pt x="63" y="8"/>
                    </a:lnTo>
                    <a:lnTo>
                      <a:pt x="57" y="6"/>
                    </a:lnTo>
                    <a:lnTo>
                      <a:pt x="53" y="6"/>
                    </a:lnTo>
                    <a:lnTo>
                      <a:pt x="49" y="8"/>
                    </a:lnTo>
                    <a:lnTo>
                      <a:pt x="44" y="8"/>
                    </a:lnTo>
                    <a:lnTo>
                      <a:pt x="40" y="8"/>
                    </a:lnTo>
                    <a:lnTo>
                      <a:pt x="36" y="8"/>
                    </a:lnTo>
                    <a:lnTo>
                      <a:pt x="30" y="8"/>
                    </a:lnTo>
                    <a:lnTo>
                      <a:pt x="26" y="8"/>
                    </a:lnTo>
                    <a:lnTo>
                      <a:pt x="19" y="2"/>
                    </a:lnTo>
                    <a:lnTo>
                      <a:pt x="13" y="2"/>
                    </a:lnTo>
                    <a:lnTo>
                      <a:pt x="9" y="2"/>
                    </a:lnTo>
                    <a:lnTo>
                      <a:pt x="5" y="6"/>
                    </a:lnTo>
                    <a:lnTo>
                      <a:pt x="0" y="8"/>
                    </a:lnTo>
                    <a:lnTo>
                      <a:pt x="0" y="12"/>
                    </a:lnTo>
                    <a:lnTo>
                      <a:pt x="1" y="14"/>
                    </a:lnTo>
                    <a:lnTo>
                      <a:pt x="5" y="16"/>
                    </a:lnTo>
                    <a:lnTo>
                      <a:pt x="5" y="18"/>
                    </a:lnTo>
                    <a:lnTo>
                      <a:pt x="7" y="20"/>
                    </a:lnTo>
                    <a:lnTo>
                      <a:pt x="5" y="25"/>
                    </a:lnTo>
                    <a:lnTo>
                      <a:pt x="3" y="31"/>
                    </a:lnTo>
                    <a:lnTo>
                      <a:pt x="7" y="35"/>
                    </a:lnTo>
                    <a:lnTo>
                      <a:pt x="9" y="39"/>
                    </a:lnTo>
                    <a:lnTo>
                      <a:pt x="9" y="43"/>
                    </a:lnTo>
                    <a:lnTo>
                      <a:pt x="9" y="46"/>
                    </a:lnTo>
                    <a:lnTo>
                      <a:pt x="7" y="48"/>
                    </a:lnTo>
                    <a:lnTo>
                      <a:pt x="5" y="50"/>
                    </a:lnTo>
                    <a:lnTo>
                      <a:pt x="3" y="54"/>
                    </a:lnTo>
                    <a:lnTo>
                      <a:pt x="3" y="60"/>
                    </a:lnTo>
                    <a:lnTo>
                      <a:pt x="1" y="64"/>
                    </a:lnTo>
                    <a:lnTo>
                      <a:pt x="1" y="71"/>
                    </a:lnTo>
                    <a:lnTo>
                      <a:pt x="1" y="75"/>
                    </a:lnTo>
                    <a:lnTo>
                      <a:pt x="1" y="79"/>
                    </a:lnTo>
                    <a:lnTo>
                      <a:pt x="1" y="81"/>
                    </a:lnTo>
                    <a:lnTo>
                      <a:pt x="1" y="87"/>
                    </a:lnTo>
                    <a:close/>
                    <a:moveTo>
                      <a:pt x="26" y="10"/>
                    </a:moveTo>
                    <a:lnTo>
                      <a:pt x="26" y="18"/>
                    </a:lnTo>
                    <a:lnTo>
                      <a:pt x="28" y="27"/>
                    </a:lnTo>
                    <a:lnTo>
                      <a:pt x="30" y="31"/>
                    </a:lnTo>
                    <a:lnTo>
                      <a:pt x="34" y="33"/>
                    </a:lnTo>
                    <a:lnTo>
                      <a:pt x="34" y="37"/>
                    </a:lnTo>
                    <a:lnTo>
                      <a:pt x="34" y="39"/>
                    </a:lnTo>
                    <a:lnTo>
                      <a:pt x="32" y="39"/>
                    </a:lnTo>
                    <a:lnTo>
                      <a:pt x="30" y="37"/>
                    </a:lnTo>
                    <a:lnTo>
                      <a:pt x="25" y="29"/>
                    </a:lnTo>
                    <a:lnTo>
                      <a:pt x="23" y="25"/>
                    </a:lnTo>
                    <a:lnTo>
                      <a:pt x="23" y="16"/>
                    </a:lnTo>
                    <a:lnTo>
                      <a:pt x="26" y="10"/>
                    </a:lnTo>
                    <a:close/>
                  </a:path>
                </a:pathLst>
              </a:custGeom>
              <a:solidFill>
                <a:srgbClr val="C0C0C0"/>
              </a:solidFill>
              <a:ln w="4826">
                <a:solidFill>
                  <a:srgbClr val="B9B9B9"/>
                </a:solidFill>
                <a:round/>
                <a:headEnd/>
                <a:tailEnd/>
              </a:ln>
            </p:spPr>
            <p:txBody>
              <a:bodyPr/>
              <a:lstStyle/>
              <a:p>
                <a:endParaRPr lang="nb-NO"/>
              </a:p>
            </p:txBody>
          </p:sp>
          <p:sp>
            <p:nvSpPr>
              <p:cNvPr id="9464" name="Freeform 1177"/>
              <p:cNvSpPr>
                <a:spLocks noEditPoints="1"/>
              </p:cNvSpPr>
              <p:nvPr/>
            </p:nvSpPr>
            <p:spPr bwMode="gray">
              <a:xfrm>
                <a:off x="3315" y="1887"/>
                <a:ext cx="512" cy="261"/>
              </a:xfrm>
              <a:custGeom>
                <a:avLst/>
                <a:gdLst>
                  <a:gd name="T0" fmla="*/ 149 w 512"/>
                  <a:gd name="T1" fmla="*/ 178 h 261"/>
                  <a:gd name="T2" fmla="*/ 167 w 512"/>
                  <a:gd name="T3" fmla="*/ 169 h 261"/>
                  <a:gd name="T4" fmla="*/ 176 w 512"/>
                  <a:gd name="T5" fmla="*/ 163 h 261"/>
                  <a:gd name="T6" fmla="*/ 178 w 512"/>
                  <a:gd name="T7" fmla="*/ 196 h 261"/>
                  <a:gd name="T8" fmla="*/ 180 w 512"/>
                  <a:gd name="T9" fmla="*/ 205 h 261"/>
                  <a:gd name="T10" fmla="*/ 195 w 512"/>
                  <a:gd name="T11" fmla="*/ 228 h 261"/>
                  <a:gd name="T12" fmla="*/ 224 w 512"/>
                  <a:gd name="T13" fmla="*/ 238 h 261"/>
                  <a:gd name="T14" fmla="*/ 236 w 512"/>
                  <a:gd name="T15" fmla="*/ 251 h 261"/>
                  <a:gd name="T16" fmla="*/ 257 w 512"/>
                  <a:gd name="T17" fmla="*/ 259 h 261"/>
                  <a:gd name="T18" fmla="*/ 276 w 512"/>
                  <a:gd name="T19" fmla="*/ 242 h 261"/>
                  <a:gd name="T20" fmla="*/ 311 w 512"/>
                  <a:gd name="T21" fmla="*/ 228 h 261"/>
                  <a:gd name="T22" fmla="*/ 334 w 512"/>
                  <a:gd name="T23" fmla="*/ 226 h 261"/>
                  <a:gd name="T24" fmla="*/ 364 w 512"/>
                  <a:gd name="T25" fmla="*/ 225 h 261"/>
                  <a:gd name="T26" fmla="*/ 401 w 512"/>
                  <a:gd name="T27" fmla="*/ 230 h 261"/>
                  <a:gd name="T28" fmla="*/ 405 w 512"/>
                  <a:gd name="T29" fmla="*/ 198 h 261"/>
                  <a:gd name="T30" fmla="*/ 437 w 512"/>
                  <a:gd name="T31" fmla="*/ 171 h 261"/>
                  <a:gd name="T32" fmla="*/ 472 w 512"/>
                  <a:gd name="T33" fmla="*/ 136 h 261"/>
                  <a:gd name="T34" fmla="*/ 497 w 512"/>
                  <a:gd name="T35" fmla="*/ 109 h 261"/>
                  <a:gd name="T36" fmla="*/ 443 w 512"/>
                  <a:gd name="T37" fmla="*/ 106 h 261"/>
                  <a:gd name="T38" fmla="*/ 406 w 512"/>
                  <a:gd name="T39" fmla="*/ 77 h 261"/>
                  <a:gd name="T40" fmla="*/ 366 w 512"/>
                  <a:gd name="T41" fmla="*/ 13 h 261"/>
                  <a:gd name="T42" fmla="*/ 312 w 512"/>
                  <a:gd name="T43" fmla="*/ 25 h 261"/>
                  <a:gd name="T44" fmla="*/ 287 w 512"/>
                  <a:gd name="T45" fmla="*/ 19 h 261"/>
                  <a:gd name="T46" fmla="*/ 266 w 512"/>
                  <a:gd name="T47" fmla="*/ 0 h 261"/>
                  <a:gd name="T48" fmla="*/ 203 w 512"/>
                  <a:gd name="T49" fmla="*/ 17 h 261"/>
                  <a:gd name="T50" fmla="*/ 169 w 512"/>
                  <a:gd name="T51" fmla="*/ 25 h 261"/>
                  <a:gd name="T52" fmla="*/ 161 w 512"/>
                  <a:gd name="T53" fmla="*/ 69 h 261"/>
                  <a:gd name="T54" fmla="*/ 155 w 512"/>
                  <a:gd name="T55" fmla="*/ 84 h 261"/>
                  <a:gd name="T56" fmla="*/ 130 w 512"/>
                  <a:gd name="T57" fmla="*/ 77 h 261"/>
                  <a:gd name="T58" fmla="*/ 107 w 512"/>
                  <a:gd name="T59" fmla="*/ 86 h 261"/>
                  <a:gd name="T60" fmla="*/ 92 w 512"/>
                  <a:gd name="T61" fmla="*/ 69 h 261"/>
                  <a:gd name="T62" fmla="*/ 73 w 512"/>
                  <a:gd name="T63" fmla="*/ 54 h 261"/>
                  <a:gd name="T64" fmla="*/ 53 w 512"/>
                  <a:gd name="T65" fmla="*/ 58 h 261"/>
                  <a:gd name="T66" fmla="*/ 30 w 512"/>
                  <a:gd name="T67" fmla="*/ 75 h 261"/>
                  <a:gd name="T68" fmla="*/ 19 w 512"/>
                  <a:gd name="T69" fmla="*/ 86 h 261"/>
                  <a:gd name="T70" fmla="*/ 5 w 512"/>
                  <a:gd name="T71" fmla="*/ 106 h 261"/>
                  <a:gd name="T72" fmla="*/ 0 w 512"/>
                  <a:gd name="T73" fmla="*/ 125 h 261"/>
                  <a:gd name="T74" fmla="*/ 19 w 512"/>
                  <a:gd name="T75" fmla="*/ 150 h 261"/>
                  <a:gd name="T76" fmla="*/ 28 w 512"/>
                  <a:gd name="T77" fmla="*/ 161 h 261"/>
                  <a:gd name="T78" fmla="*/ 57 w 512"/>
                  <a:gd name="T79" fmla="*/ 152 h 261"/>
                  <a:gd name="T80" fmla="*/ 84 w 512"/>
                  <a:gd name="T81" fmla="*/ 167 h 261"/>
                  <a:gd name="T82" fmla="*/ 92 w 512"/>
                  <a:gd name="T83" fmla="*/ 190 h 261"/>
                  <a:gd name="T84" fmla="*/ 78 w 512"/>
                  <a:gd name="T85" fmla="*/ 192 h 261"/>
                  <a:gd name="T86" fmla="*/ 63 w 512"/>
                  <a:gd name="T87" fmla="*/ 194 h 261"/>
                  <a:gd name="T88" fmla="*/ 50 w 512"/>
                  <a:gd name="T89" fmla="*/ 203 h 261"/>
                  <a:gd name="T90" fmla="*/ 59 w 512"/>
                  <a:gd name="T91" fmla="*/ 226 h 261"/>
                  <a:gd name="T92" fmla="*/ 69 w 512"/>
                  <a:gd name="T93" fmla="*/ 244 h 261"/>
                  <a:gd name="T94" fmla="*/ 86 w 512"/>
                  <a:gd name="T95" fmla="*/ 234 h 261"/>
                  <a:gd name="T96" fmla="*/ 111 w 512"/>
                  <a:gd name="T97" fmla="*/ 248 h 261"/>
                  <a:gd name="T98" fmla="*/ 142 w 512"/>
                  <a:gd name="T99" fmla="*/ 182 h 261"/>
                  <a:gd name="T100" fmla="*/ 73 w 512"/>
                  <a:gd name="T101" fmla="*/ 203 h 261"/>
                  <a:gd name="T102" fmla="*/ 406 w 512"/>
                  <a:gd name="T103" fmla="*/ 152 h 261"/>
                  <a:gd name="T104" fmla="*/ 376 w 512"/>
                  <a:gd name="T105" fmla="*/ 159 h 261"/>
                  <a:gd name="T106" fmla="*/ 347 w 512"/>
                  <a:gd name="T107" fmla="*/ 167 h 261"/>
                  <a:gd name="T108" fmla="*/ 330 w 512"/>
                  <a:gd name="T109" fmla="*/ 188 h 261"/>
                  <a:gd name="T110" fmla="*/ 326 w 512"/>
                  <a:gd name="T111" fmla="*/ 180 h 261"/>
                  <a:gd name="T112" fmla="*/ 339 w 512"/>
                  <a:gd name="T113" fmla="*/ 159 h 261"/>
                  <a:gd name="T114" fmla="*/ 389 w 512"/>
                  <a:gd name="T115" fmla="*/ 154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2"/>
                  <a:gd name="T175" fmla="*/ 0 h 261"/>
                  <a:gd name="T176" fmla="*/ 512 w 512"/>
                  <a:gd name="T177" fmla="*/ 261 h 2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2" h="261">
                    <a:moveTo>
                      <a:pt x="142" y="182"/>
                    </a:moveTo>
                    <a:lnTo>
                      <a:pt x="142" y="180"/>
                    </a:lnTo>
                    <a:lnTo>
                      <a:pt x="144" y="178"/>
                    </a:lnTo>
                    <a:lnTo>
                      <a:pt x="147" y="178"/>
                    </a:lnTo>
                    <a:lnTo>
                      <a:pt x="147" y="177"/>
                    </a:lnTo>
                    <a:lnTo>
                      <a:pt x="151" y="177"/>
                    </a:lnTo>
                    <a:lnTo>
                      <a:pt x="149" y="178"/>
                    </a:lnTo>
                    <a:lnTo>
                      <a:pt x="149" y="180"/>
                    </a:lnTo>
                    <a:lnTo>
                      <a:pt x="151" y="182"/>
                    </a:lnTo>
                    <a:lnTo>
                      <a:pt x="155" y="177"/>
                    </a:lnTo>
                    <a:lnTo>
                      <a:pt x="157" y="173"/>
                    </a:lnTo>
                    <a:lnTo>
                      <a:pt x="161" y="171"/>
                    </a:lnTo>
                    <a:lnTo>
                      <a:pt x="167" y="169"/>
                    </a:lnTo>
                    <a:lnTo>
                      <a:pt x="165" y="167"/>
                    </a:lnTo>
                    <a:lnTo>
                      <a:pt x="165" y="163"/>
                    </a:lnTo>
                    <a:lnTo>
                      <a:pt x="169" y="163"/>
                    </a:lnTo>
                    <a:lnTo>
                      <a:pt x="174" y="165"/>
                    </a:lnTo>
                    <a:lnTo>
                      <a:pt x="174" y="161"/>
                    </a:lnTo>
                    <a:lnTo>
                      <a:pt x="176" y="161"/>
                    </a:lnTo>
                    <a:lnTo>
                      <a:pt x="176" y="163"/>
                    </a:lnTo>
                    <a:lnTo>
                      <a:pt x="180" y="163"/>
                    </a:lnTo>
                    <a:lnTo>
                      <a:pt x="176" y="171"/>
                    </a:lnTo>
                    <a:lnTo>
                      <a:pt x="172" y="180"/>
                    </a:lnTo>
                    <a:lnTo>
                      <a:pt x="172" y="184"/>
                    </a:lnTo>
                    <a:lnTo>
                      <a:pt x="172" y="188"/>
                    </a:lnTo>
                    <a:lnTo>
                      <a:pt x="174" y="192"/>
                    </a:lnTo>
                    <a:lnTo>
                      <a:pt x="178" y="196"/>
                    </a:lnTo>
                    <a:lnTo>
                      <a:pt x="180" y="196"/>
                    </a:lnTo>
                    <a:lnTo>
                      <a:pt x="184" y="198"/>
                    </a:lnTo>
                    <a:lnTo>
                      <a:pt x="180" y="200"/>
                    </a:lnTo>
                    <a:lnTo>
                      <a:pt x="180" y="203"/>
                    </a:lnTo>
                    <a:lnTo>
                      <a:pt x="182" y="203"/>
                    </a:lnTo>
                    <a:lnTo>
                      <a:pt x="182" y="205"/>
                    </a:lnTo>
                    <a:lnTo>
                      <a:pt x="180" y="205"/>
                    </a:lnTo>
                    <a:lnTo>
                      <a:pt x="178" y="207"/>
                    </a:lnTo>
                    <a:lnTo>
                      <a:pt x="180" y="209"/>
                    </a:lnTo>
                    <a:lnTo>
                      <a:pt x="182" y="215"/>
                    </a:lnTo>
                    <a:lnTo>
                      <a:pt x="182" y="223"/>
                    </a:lnTo>
                    <a:lnTo>
                      <a:pt x="182" y="228"/>
                    </a:lnTo>
                    <a:lnTo>
                      <a:pt x="188" y="228"/>
                    </a:lnTo>
                    <a:lnTo>
                      <a:pt x="195" y="228"/>
                    </a:lnTo>
                    <a:lnTo>
                      <a:pt x="205" y="230"/>
                    </a:lnTo>
                    <a:lnTo>
                      <a:pt x="211" y="232"/>
                    </a:lnTo>
                    <a:lnTo>
                      <a:pt x="213" y="228"/>
                    </a:lnTo>
                    <a:lnTo>
                      <a:pt x="215" y="232"/>
                    </a:lnTo>
                    <a:lnTo>
                      <a:pt x="216" y="236"/>
                    </a:lnTo>
                    <a:lnTo>
                      <a:pt x="220" y="238"/>
                    </a:lnTo>
                    <a:lnTo>
                      <a:pt x="224" y="238"/>
                    </a:lnTo>
                    <a:lnTo>
                      <a:pt x="228" y="238"/>
                    </a:lnTo>
                    <a:lnTo>
                      <a:pt x="228" y="242"/>
                    </a:lnTo>
                    <a:lnTo>
                      <a:pt x="230" y="242"/>
                    </a:lnTo>
                    <a:lnTo>
                      <a:pt x="230" y="244"/>
                    </a:lnTo>
                    <a:lnTo>
                      <a:pt x="230" y="248"/>
                    </a:lnTo>
                    <a:lnTo>
                      <a:pt x="230" y="249"/>
                    </a:lnTo>
                    <a:lnTo>
                      <a:pt x="236" y="251"/>
                    </a:lnTo>
                    <a:lnTo>
                      <a:pt x="241" y="251"/>
                    </a:lnTo>
                    <a:lnTo>
                      <a:pt x="247" y="251"/>
                    </a:lnTo>
                    <a:lnTo>
                      <a:pt x="251" y="253"/>
                    </a:lnTo>
                    <a:lnTo>
                      <a:pt x="251" y="259"/>
                    </a:lnTo>
                    <a:lnTo>
                      <a:pt x="253" y="261"/>
                    </a:lnTo>
                    <a:lnTo>
                      <a:pt x="255" y="261"/>
                    </a:lnTo>
                    <a:lnTo>
                      <a:pt x="257" y="259"/>
                    </a:lnTo>
                    <a:lnTo>
                      <a:pt x="257" y="255"/>
                    </a:lnTo>
                    <a:lnTo>
                      <a:pt x="263" y="253"/>
                    </a:lnTo>
                    <a:lnTo>
                      <a:pt x="264" y="253"/>
                    </a:lnTo>
                    <a:lnTo>
                      <a:pt x="266" y="249"/>
                    </a:lnTo>
                    <a:lnTo>
                      <a:pt x="268" y="246"/>
                    </a:lnTo>
                    <a:lnTo>
                      <a:pt x="272" y="244"/>
                    </a:lnTo>
                    <a:lnTo>
                      <a:pt x="276" y="242"/>
                    </a:lnTo>
                    <a:lnTo>
                      <a:pt x="278" y="240"/>
                    </a:lnTo>
                    <a:lnTo>
                      <a:pt x="284" y="240"/>
                    </a:lnTo>
                    <a:lnTo>
                      <a:pt x="287" y="238"/>
                    </a:lnTo>
                    <a:lnTo>
                      <a:pt x="289" y="238"/>
                    </a:lnTo>
                    <a:lnTo>
                      <a:pt x="293" y="232"/>
                    </a:lnTo>
                    <a:lnTo>
                      <a:pt x="301" y="228"/>
                    </a:lnTo>
                    <a:lnTo>
                      <a:pt x="311" y="228"/>
                    </a:lnTo>
                    <a:lnTo>
                      <a:pt x="318" y="232"/>
                    </a:lnTo>
                    <a:lnTo>
                      <a:pt x="324" y="236"/>
                    </a:lnTo>
                    <a:lnTo>
                      <a:pt x="326" y="232"/>
                    </a:lnTo>
                    <a:lnTo>
                      <a:pt x="328" y="232"/>
                    </a:lnTo>
                    <a:lnTo>
                      <a:pt x="330" y="228"/>
                    </a:lnTo>
                    <a:lnTo>
                      <a:pt x="332" y="226"/>
                    </a:lnTo>
                    <a:lnTo>
                      <a:pt x="334" y="226"/>
                    </a:lnTo>
                    <a:lnTo>
                      <a:pt x="339" y="225"/>
                    </a:lnTo>
                    <a:lnTo>
                      <a:pt x="341" y="225"/>
                    </a:lnTo>
                    <a:lnTo>
                      <a:pt x="345" y="228"/>
                    </a:lnTo>
                    <a:lnTo>
                      <a:pt x="347" y="230"/>
                    </a:lnTo>
                    <a:lnTo>
                      <a:pt x="351" y="230"/>
                    </a:lnTo>
                    <a:lnTo>
                      <a:pt x="357" y="226"/>
                    </a:lnTo>
                    <a:lnTo>
                      <a:pt x="364" y="225"/>
                    </a:lnTo>
                    <a:lnTo>
                      <a:pt x="370" y="223"/>
                    </a:lnTo>
                    <a:lnTo>
                      <a:pt x="378" y="223"/>
                    </a:lnTo>
                    <a:lnTo>
                      <a:pt x="385" y="223"/>
                    </a:lnTo>
                    <a:lnTo>
                      <a:pt x="389" y="225"/>
                    </a:lnTo>
                    <a:lnTo>
                      <a:pt x="395" y="225"/>
                    </a:lnTo>
                    <a:lnTo>
                      <a:pt x="397" y="228"/>
                    </a:lnTo>
                    <a:lnTo>
                      <a:pt x="401" y="230"/>
                    </a:lnTo>
                    <a:lnTo>
                      <a:pt x="405" y="230"/>
                    </a:lnTo>
                    <a:lnTo>
                      <a:pt x="410" y="234"/>
                    </a:lnTo>
                    <a:lnTo>
                      <a:pt x="410" y="225"/>
                    </a:lnTo>
                    <a:lnTo>
                      <a:pt x="416" y="213"/>
                    </a:lnTo>
                    <a:lnTo>
                      <a:pt x="414" y="207"/>
                    </a:lnTo>
                    <a:lnTo>
                      <a:pt x="406" y="202"/>
                    </a:lnTo>
                    <a:lnTo>
                      <a:pt x="405" y="198"/>
                    </a:lnTo>
                    <a:lnTo>
                      <a:pt x="408" y="194"/>
                    </a:lnTo>
                    <a:lnTo>
                      <a:pt x="418" y="192"/>
                    </a:lnTo>
                    <a:lnTo>
                      <a:pt x="428" y="188"/>
                    </a:lnTo>
                    <a:lnTo>
                      <a:pt x="439" y="188"/>
                    </a:lnTo>
                    <a:lnTo>
                      <a:pt x="443" y="184"/>
                    </a:lnTo>
                    <a:lnTo>
                      <a:pt x="439" y="180"/>
                    </a:lnTo>
                    <a:lnTo>
                      <a:pt x="437" y="171"/>
                    </a:lnTo>
                    <a:lnTo>
                      <a:pt x="439" y="161"/>
                    </a:lnTo>
                    <a:lnTo>
                      <a:pt x="445" y="157"/>
                    </a:lnTo>
                    <a:lnTo>
                      <a:pt x="449" y="150"/>
                    </a:lnTo>
                    <a:lnTo>
                      <a:pt x="453" y="148"/>
                    </a:lnTo>
                    <a:lnTo>
                      <a:pt x="460" y="148"/>
                    </a:lnTo>
                    <a:lnTo>
                      <a:pt x="470" y="142"/>
                    </a:lnTo>
                    <a:lnTo>
                      <a:pt x="472" y="136"/>
                    </a:lnTo>
                    <a:lnTo>
                      <a:pt x="474" y="132"/>
                    </a:lnTo>
                    <a:lnTo>
                      <a:pt x="481" y="129"/>
                    </a:lnTo>
                    <a:lnTo>
                      <a:pt x="485" y="125"/>
                    </a:lnTo>
                    <a:lnTo>
                      <a:pt x="491" y="119"/>
                    </a:lnTo>
                    <a:lnTo>
                      <a:pt x="512" y="115"/>
                    </a:lnTo>
                    <a:lnTo>
                      <a:pt x="501" y="113"/>
                    </a:lnTo>
                    <a:lnTo>
                      <a:pt x="497" y="109"/>
                    </a:lnTo>
                    <a:lnTo>
                      <a:pt x="493" y="106"/>
                    </a:lnTo>
                    <a:lnTo>
                      <a:pt x="489" y="100"/>
                    </a:lnTo>
                    <a:lnTo>
                      <a:pt x="483" y="98"/>
                    </a:lnTo>
                    <a:lnTo>
                      <a:pt x="474" y="100"/>
                    </a:lnTo>
                    <a:lnTo>
                      <a:pt x="458" y="107"/>
                    </a:lnTo>
                    <a:lnTo>
                      <a:pt x="451" y="109"/>
                    </a:lnTo>
                    <a:lnTo>
                      <a:pt x="443" y="106"/>
                    </a:lnTo>
                    <a:lnTo>
                      <a:pt x="441" y="102"/>
                    </a:lnTo>
                    <a:lnTo>
                      <a:pt x="437" y="92"/>
                    </a:lnTo>
                    <a:lnTo>
                      <a:pt x="435" y="84"/>
                    </a:lnTo>
                    <a:lnTo>
                      <a:pt x="431" y="81"/>
                    </a:lnTo>
                    <a:lnTo>
                      <a:pt x="424" y="75"/>
                    </a:lnTo>
                    <a:lnTo>
                      <a:pt x="410" y="75"/>
                    </a:lnTo>
                    <a:lnTo>
                      <a:pt x="406" y="77"/>
                    </a:lnTo>
                    <a:lnTo>
                      <a:pt x="399" y="77"/>
                    </a:lnTo>
                    <a:lnTo>
                      <a:pt x="393" y="73"/>
                    </a:lnTo>
                    <a:lnTo>
                      <a:pt x="391" y="69"/>
                    </a:lnTo>
                    <a:lnTo>
                      <a:pt x="383" y="54"/>
                    </a:lnTo>
                    <a:lnTo>
                      <a:pt x="374" y="33"/>
                    </a:lnTo>
                    <a:lnTo>
                      <a:pt x="366" y="19"/>
                    </a:lnTo>
                    <a:lnTo>
                      <a:pt x="366" y="13"/>
                    </a:lnTo>
                    <a:lnTo>
                      <a:pt x="364" y="10"/>
                    </a:lnTo>
                    <a:lnTo>
                      <a:pt x="355" y="13"/>
                    </a:lnTo>
                    <a:lnTo>
                      <a:pt x="345" y="15"/>
                    </a:lnTo>
                    <a:lnTo>
                      <a:pt x="334" y="21"/>
                    </a:lnTo>
                    <a:lnTo>
                      <a:pt x="322" y="27"/>
                    </a:lnTo>
                    <a:lnTo>
                      <a:pt x="311" y="25"/>
                    </a:lnTo>
                    <a:lnTo>
                      <a:pt x="312" y="25"/>
                    </a:lnTo>
                    <a:lnTo>
                      <a:pt x="311" y="21"/>
                    </a:lnTo>
                    <a:lnTo>
                      <a:pt x="309" y="17"/>
                    </a:lnTo>
                    <a:lnTo>
                      <a:pt x="307" y="17"/>
                    </a:lnTo>
                    <a:lnTo>
                      <a:pt x="303" y="21"/>
                    </a:lnTo>
                    <a:lnTo>
                      <a:pt x="301" y="19"/>
                    </a:lnTo>
                    <a:lnTo>
                      <a:pt x="291" y="13"/>
                    </a:lnTo>
                    <a:lnTo>
                      <a:pt x="287" y="19"/>
                    </a:lnTo>
                    <a:lnTo>
                      <a:pt x="282" y="21"/>
                    </a:lnTo>
                    <a:lnTo>
                      <a:pt x="276" y="15"/>
                    </a:lnTo>
                    <a:lnTo>
                      <a:pt x="272" y="15"/>
                    </a:lnTo>
                    <a:lnTo>
                      <a:pt x="274" y="8"/>
                    </a:lnTo>
                    <a:lnTo>
                      <a:pt x="274" y="6"/>
                    </a:lnTo>
                    <a:lnTo>
                      <a:pt x="268" y="4"/>
                    </a:lnTo>
                    <a:lnTo>
                      <a:pt x="266" y="0"/>
                    </a:lnTo>
                    <a:lnTo>
                      <a:pt x="261" y="2"/>
                    </a:lnTo>
                    <a:lnTo>
                      <a:pt x="253" y="4"/>
                    </a:lnTo>
                    <a:lnTo>
                      <a:pt x="241" y="10"/>
                    </a:lnTo>
                    <a:lnTo>
                      <a:pt x="236" y="10"/>
                    </a:lnTo>
                    <a:lnTo>
                      <a:pt x="224" y="13"/>
                    </a:lnTo>
                    <a:lnTo>
                      <a:pt x="213" y="13"/>
                    </a:lnTo>
                    <a:lnTo>
                      <a:pt x="203" y="17"/>
                    </a:lnTo>
                    <a:lnTo>
                      <a:pt x="192" y="17"/>
                    </a:lnTo>
                    <a:lnTo>
                      <a:pt x="186" y="15"/>
                    </a:lnTo>
                    <a:lnTo>
                      <a:pt x="180" y="15"/>
                    </a:lnTo>
                    <a:lnTo>
                      <a:pt x="172" y="12"/>
                    </a:lnTo>
                    <a:lnTo>
                      <a:pt x="167" y="15"/>
                    </a:lnTo>
                    <a:lnTo>
                      <a:pt x="169" y="19"/>
                    </a:lnTo>
                    <a:lnTo>
                      <a:pt x="169" y="25"/>
                    </a:lnTo>
                    <a:lnTo>
                      <a:pt x="161" y="31"/>
                    </a:lnTo>
                    <a:lnTo>
                      <a:pt x="161" y="38"/>
                    </a:lnTo>
                    <a:lnTo>
                      <a:pt x="159" y="44"/>
                    </a:lnTo>
                    <a:lnTo>
                      <a:pt x="159" y="50"/>
                    </a:lnTo>
                    <a:lnTo>
                      <a:pt x="165" y="58"/>
                    </a:lnTo>
                    <a:lnTo>
                      <a:pt x="167" y="61"/>
                    </a:lnTo>
                    <a:lnTo>
                      <a:pt x="161" y="69"/>
                    </a:lnTo>
                    <a:lnTo>
                      <a:pt x="167" y="75"/>
                    </a:lnTo>
                    <a:lnTo>
                      <a:pt x="169" y="75"/>
                    </a:lnTo>
                    <a:lnTo>
                      <a:pt x="174" y="79"/>
                    </a:lnTo>
                    <a:lnTo>
                      <a:pt x="170" y="84"/>
                    </a:lnTo>
                    <a:lnTo>
                      <a:pt x="169" y="86"/>
                    </a:lnTo>
                    <a:lnTo>
                      <a:pt x="163" y="86"/>
                    </a:lnTo>
                    <a:lnTo>
                      <a:pt x="155" y="84"/>
                    </a:lnTo>
                    <a:lnTo>
                      <a:pt x="153" y="81"/>
                    </a:lnTo>
                    <a:lnTo>
                      <a:pt x="149" y="75"/>
                    </a:lnTo>
                    <a:lnTo>
                      <a:pt x="145" y="75"/>
                    </a:lnTo>
                    <a:lnTo>
                      <a:pt x="144" y="77"/>
                    </a:lnTo>
                    <a:lnTo>
                      <a:pt x="142" y="75"/>
                    </a:lnTo>
                    <a:lnTo>
                      <a:pt x="136" y="73"/>
                    </a:lnTo>
                    <a:lnTo>
                      <a:pt x="130" y="77"/>
                    </a:lnTo>
                    <a:lnTo>
                      <a:pt x="126" y="79"/>
                    </a:lnTo>
                    <a:lnTo>
                      <a:pt x="122" y="79"/>
                    </a:lnTo>
                    <a:lnTo>
                      <a:pt x="115" y="77"/>
                    </a:lnTo>
                    <a:lnTo>
                      <a:pt x="111" y="77"/>
                    </a:lnTo>
                    <a:lnTo>
                      <a:pt x="109" y="77"/>
                    </a:lnTo>
                    <a:lnTo>
                      <a:pt x="107" y="81"/>
                    </a:lnTo>
                    <a:lnTo>
                      <a:pt x="107" y="86"/>
                    </a:lnTo>
                    <a:lnTo>
                      <a:pt x="101" y="84"/>
                    </a:lnTo>
                    <a:lnTo>
                      <a:pt x="103" y="81"/>
                    </a:lnTo>
                    <a:lnTo>
                      <a:pt x="103" y="77"/>
                    </a:lnTo>
                    <a:lnTo>
                      <a:pt x="99" y="75"/>
                    </a:lnTo>
                    <a:lnTo>
                      <a:pt x="96" y="75"/>
                    </a:lnTo>
                    <a:lnTo>
                      <a:pt x="94" y="73"/>
                    </a:lnTo>
                    <a:lnTo>
                      <a:pt x="92" y="69"/>
                    </a:lnTo>
                    <a:lnTo>
                      <a:pt x="88" y="67"/>
                    </a:lnTo>
                    <a:lnTo>
                      <a:pt x="84" y="65"/>
                    </a:lnTo>
                    <a:lnTo>
                      <a:pt x="80" y="63"/>
                    </a:lnTo>
                    <a:lnTo>
                      <a:pt x="76" y="63"/>
                    </a:lnTo>
                    <a:lnTo>
                      <a:pt x="76" y="61"/>
                    </a:lnTo>
                    <a:lnTo>
                      <a:pt x="76" y="58"/>
                    </a:lnTo>
                    <a:lnTo>
                      <a:pt x="73" y="54"/>
                    </a:lnTo>
                    <a:lnTo>
                      <a:pt x="69" y="54"/>
                    </a:lnTo>
                    <a:lnTo>
                      <a:pt x="69" y="56"/>
                    </a:lnTo>
                    <a:lnTo>
                      <a:pt x="63" y="58"/>
                    </a:lnTo>
                    <a:lnTo>
                      <a:pt x="63" y="54"/>
                    </a:lnTo>
                    <a:lnTo>
                      <a:pt x="51" y="56"/>
                    </a:lnTo>
                    <a:lnTo>
                      <a:pt x="53" y="58"/>
                    </a:lnTo>
                    <a:lnTo>
                      <a:pt x="55" y="60"/>
                    </a:lnTo>
                    <a:lnTo>
                      <a:pt x="50" y="65"/>
                    </a:lnTo>
                    <a:lnTo>
                      <a:pt x="44" y="69"/>
                    </a:lnTo>
                    <a:lnTo>
                      <a:pt x="42" y="71"/>
                    </a:lnTo>
                    <a:lnTo>
                      <a:pt x="36" y="69"/>
                    </a:lnTo>
                    <a:lnTo>
                      <a:pt x="32" y="71"/>
                    </a:lnTo>
                    <a:lnTo>
                      <a:pt x="30" y="75"/>
                    </a:lnTo>
                    <a:lnTo>
                      <a:pt x="26" y="77"/>
                    </a:lnTo>
                    <a:lnTo>
                      <a:pt x="26" y="83"/>
                    </a:lnTo>
                    <a:lnTo>
                      <a:pt x="28" y="88"/>
                    </a:lnTo>
                    <a:lnTo>
                      <a:pt x="32" y="90"/>
                    </a:lnTo>
                    <a:lnTo>
                      <a:pt x="25" y="96"/>
                    </a:lnTo>
                    <a:lnTo>
                      <a:pt x="23" y="92"/>
                    </a:lnTo>
                    <a:lnTo>
                      <a:pt x="19" y="86"/>
                    </a:lnTo>
                    <a:lnTo>
                      <a:pt x="17" y="86"/>
                    </a:lnTo>
                    <a:lnTo>
                      <a:pt x="13" y="90"/>
                    </a:lnTo>
                    <a:lnTo>
                      <a:pt x="9" y="92"/>
                    </a:lnTo>
                    <a:lnTo>
                      <a:pt x="7" y="94"/>
                    </a:lnTo>
                    <a:lnTo>
                      <a:pt x="7" y="102"/>
                    </a:lnTo>
                    <a:lnTo>
                      <a:pt x="3" y="106"/>
                    </a:lnTo>
                    <a:lnTo>
                      <a:pt x="5" y="106"/>
                    </a:lnTo>
                    <a:lnTo>
                      <a:pt x="7" y="109"/>
                    </a:lnTo>
                    <a:lnTo>
                      <a:pt x="7" y="111"/>
                    </a:lnTo>
                    <a:lnTo>
                      <a:pt x="5" y="113"/>
                    </a:lnTo>
                    <a:lnTo>
                      <a:pt x="3" y="115"/>
                    </a:lnTo>
                    <a:lnTo>
                      <a:pt x="0" y="121"/>
                    </a:lnTo>
                    <a:lnTo>
                      <a:pt x="0" y="123"/>
                    </a:lnTo>
                    <a:lnTo>
                      <a:pt x="0" y="125"/>
                    </a:lnTo>
                    <a:lnTo>
                      <a:pt x="2" y="127"/>
                    </a:lnTo>
                    <a:lnTo>
                      <a:pt x="3" y="127"/>
                    </a:lnTo>
                    <a:lnTo>
                      <a:pt x="7" y="132"/>
                    </a:lnTo>
                    <a:lnTo>
                      <a:pt x="5" y="138"/>
                    </a:lnTo>
                    <a:lnTo>
                      <a:pt x="9" y="138"/>
                    </a:lnTo>
                    <a:lnTo>
                      <a:pt x="13" y="136"/>
                    </a:lnTo>
                    <a:lnTo>
                      <a:pt x="19" y="150"/>
                    </a:lnTo>
                    <a:lnTo>
                      <a:pt x="19" y="152"/>
                    </a:lnTo>
                    <a:lnTo>
                      <a:pt x="19" y="155"/>
                    </a:lnTo>
                    <a:lnTo>
                      <a:pt x="19" y="159"/>
                    </a:lnTo>
                    <a:lnTo>
                      <a:pt x="21" y="163"/>
                    </a:lnTo>
                    <a:lnTo>
                      <a:pt x="23" y="163"/>
                    </a:lnTo>
                    <a:lnTo>
                      <a:pt x="26" y="165"/>
                    </a:lnTo>
                    <a:lnTo>
                      <a:pt x="28" y="161"/>
                    </a:lnTo>
                    <a:lnTo>
                      <a:pt x="32" y="159"/>
                    </a:lnTo>
                    <a:lnTo>
                      <a:pt x="34" y="159"/>
                    </a:lnTo>
                    <a:lnTo>
                      <a:pt x="38" y="161"/>
                    </a:lnTo>
                    <a:lnTo>
                      <a:pt x="44" y="155"/>
                    </a:lnTo>
                    <a:lnTo>
                      <a:pt x="50" y="148"/>
                    </a:lnTo>
                    <a:lnTo>
                      <a:pt x="53" y="150"/>
                    </a:lnTo>
                    <a:lnTo>
                      <a:pt x="57" y="152"/>
                    </a:lnTo>
                    <a:lnTo>
                      <a:pt x="57" y="155"/>
                    </a:lnTo>
                    <a:lnTo>
                      <a:pt x="67" y="157"/>
                    </a:lnTo>
                    <a:lnTo>
                      <a:pt x="76" y="161"/>
                    </a:lnTo>
                    <a:lnTo>
                      <a:pt x="76" y="165"/>
                    </a:lnTo>
                    <a:lnTo>
                      <a:pt x="78" y="167"/>
                    </a:lnTo>
                    <a:lnTo>
                      <a:pt x="82" y="167"/>
                    </a:lnTo>
                    <a:lnTo>
                      <a:pt x="84" y="167"/>
                    </a:lnTo>
                    <a:lnTo>
                      <a:pt x="84" y="173"/>
                    </a:lnTo>
                    <a:lnTo>
                      <a:pt x="86" y="178"/>
                    </a:lnTo>
                    <a:lnTo>
                      <a:pt x="88" y="182"/>
                    </a:lnTo>
                    <a:lnTo>
                      <a:pt x="92" y="184"/>
                    </a:lnTo>
                    <a:lnTo>
                      <a:pt x="94" y="186"/>
                    </a:lnTo>
                    <a:lnTo>
                      <a:pt x="94" y="188"/>
                    </a:lnTo>
                    <a:lnTo>
                      <a:pt x="92" y="190"/>
                    </a:lnTo>
                    <a:lnTo>
                      <a:pt x="90" y="192"/>
                    </a:lnTo>
                    <a:lnTo>
                      <a:pt x="88" y="194"/>
                    </a:lnTo>
                    <a:lnTo>
                      <a:pt x="84" y="194"/>
                    </a:lnTo>
                    <a:lnTo>
                      <a:pt x="84" y="196"/>
                    </a:lnTo>
                    <a:lnTo>
                      <a:pt x="80" y="196"/>
                    </a:lnTo>
                    <a:lnTo>
                      <a:pt x="80" y="194"/>
                    </a:lnTo>
                    <a:lnTo>
                      <a:pt x="78" y="192"/>
                    </a:lnTo>
                    <a:lnTo>
                      <a:pt x="78" y="190"/>
                    </a:lnTo>
                    <a:lnTo>
                      <a:pt x="74" y="190"/>
                    </a:lnTo>
                    <a:lnTo>
                      <a:pt x="71" y="190"/>
                    </a:lnTo>
                    <a:lnTo>
                      <a:pt x="69" y="188"/>
                    </a:lnTo>
                    <a:lnTo>
                      <a:pt x="63" y="186"/>
                    </a:lnTo>
                    <a:lnTo>
                      <a:pt x="61" y="188"/>
                    </a:lnTo>
                    <a:lnTo>
                      <a:pt x="63" y="194"/>
                    </a:lnTo>
                    <a:lnTo>
                      <a:pt x="55" y="194"/>
                    </a:lnTo>
                    <a:lnTo>
                      <a:pt x="50" y="194"/>
                    </a:lnTo>
                    <a:lnTo>
                      <a:pt x="51" y="198"/>
                    </a:lnTo>
                    <a:lnTo>
                      <a:pt x="51" y="202"/>
                    </a:lnTo>
                    <a:lnTo>
                      <a:pt x="55" y="203"/>
                    </a:lnTo>
                    <a:lnTo>
                      <a:pt x="57" y="205"/>
                    </a:lnTo>
                    <a:lnTo>
                      <a:pt x="50" y="203"/>
                    </a:lnTo>
                    <a:lnTo>
                      <a:pt x="42" y="203"/>
                    </a:lnTo>
                    <a:lnTo>
                      <a:pt x="42" y="207"/>
                    </a:lnTo>
                    <a:lnTo>
                      <a:pt x="48" y="211"/>
                    </a:lnTo>
                    <a:lnTo>
                      <a:pt x="51" y="217"/>
                    </a:lnTo>
                    <a:lnTo>
                      <a:pt x="53" y="221"/>
                    </a:lnTo>
                    <a:lnTo>
                      <a:pt x="53" y="223"/>
                    </a:lnTo>
                    <a:lnTo>
                      <a:pt x="59" y="226"/>
                    </a:lnTo>
                    <a:lnTo>
                      <a:pt x="63" y="230"/>
                    </a:lnTo>
                    <a:lnTo>
                      <a:pt x="67" y="230"/>
                    </a:lnTo>
                    <a:lnTo>
                      <a:pt x="71" y="230"/>
                    </a:lnTo>
                    <a:lnTo>
                      <a:pt x="69" y="234"/>
                    </a:lnTo>
                    <a:lnTo>
                      <a:pt x="69" y="238"/>
                    </a:lnTo>
                    <a:lnTo>
                      <a:pt x="69" y="240"/>
                    </a:lnTo>
                    <a:lnTo>
                      <a:pt x="69" y="244"/>
                    </a:lnTo>
                    <a:lnTo>
                      <a:pt x="71" y="242"/>
                    </a:lnTo>
                    <a:lnTo>
                      <a:pt x="73" y="238"/>
                    </a:lnTo>
                    <a:lnTo>
                      <a:pt x="76" y="236"/>
                    </a:lnTo>
                    <a:lnTo>
                      <a:pt x="78" y="234"/>
                    </a:lnTo>
                    <a:lnTo>
                      <a:pt x="82" y="234"/>
                    </a:lnTo>
                    <a:lnTo>
                      <a:pt x="86" y="234"/>
                    </a:lnTo>
                    <a:lnTo>
                      <a:pt x="90" y="236"/>
                    </a:lnTo>
                    <a:lnTo>
                      <a:pt x="92" y="238"/>
                    </a:lnTo>
                    <a:lnTo>
                      <a:pt x="94" y="240"/>
                    </a:lnTo>
                    <a:lnTo>
                      <a:pt x="97" y="246"/>
                    </a:lnTo>
                    <a:lnTo>
                      <a:pt x="99" y="248"/>
                    </a:lnTo>
                    <a:lnTo>
                      <a:pt x="105" y="248"/>
                    </a:lnTo>
                    <a:lnTo>
                      <a:pt x="111" y="248"/>
                    </a:lnTo>
                    <a:lnTo>
                      <a:pt x="113" y="188"/>
                    </a:lnTo>
                    <a:lnTo>
                      <a:pt x="119" y="186"/>
                    </a:lnTo>
                    <a:lnTo>
                      <a:pt x="126" y="182"/>
                    </a:lnTo>
                    <a:lnTo>
                      <a:pt x="130" y="182"/>
                    </a:lnTo>
                    <a:lnTo>
                      <a:pt x="136" y="180"/>
                    </a:lnTo>
                    <a:lnTo>
                      <a:pt x="140" y="182"/>
                    </a:lnTo>
                    <a:lnTo>
                      <a:pt x="142" y="182"/>
                    </a:lnTo>
                    <a:close/>
                    <a:moveTo>
                      <a:pt x="74" y="200"/>
                    </a:moveTo>
                    <a:lnTo>
                      <a:pt x="74" y="202"/>
                    </a:lnTo>
                    <a:lnTo>
                      <a:pt x="73" y="207"/>
                    </a:lnTo>
                    <a:lnTo>
                      <a:pt x="69" y="205"/>
                    </a:lnTo>
                    <a:lnTo>
                      <a:pt x="67" y="203"/>
                    </a:lnTo>
                    <a:lnTo>
                      <a:pt x="73" y="203"/>
                    </a:lnTo>
                    <a:lnTo>
                      <a:pt x="73" y="200"/>
                    </a:lnTo>
                    <a:lnTo>
                      <a:pt x="74" y="200"/>
                    </a:lnTo>
                    <a:close/>
                    <a:moveTo>
                      <a:pt x="403" y="144"/>
                    </a:moveTo>
                    <a:lnTo>
                      <a:pt x="406" y="144"/>
                    </a:lnTo>
                    <a:lnTo>
                      <a:pt x="408" y="148"/>
                    </a:lnTo>
                    <a:lnTo>
                      <a:pt x="406" y="150"/>
                    </a:lnTo>
                    <a:lnTo>
                      <a:pt x="406" y="152"/>
                    </a:lnTo>
                    <a:lnTo>
                      <a:pt x="405" y="154"/>
                    </a:lnTo>
                    <a:lnTo>
                      <a:pt x="405" y="155"/>
                    </a:lnTo>
                    <a:lnTo>
                      <a:pt x="401" y="155"/>
                    </a:lnTo>
                    <a:lnTo>
                      <a:pt x="397" y="155"/>
                    </a:lnTo>
                    <a:lnTo>
                      <a:pt x="397" y="159"/>
                    </a:lnTo>
                    <a:lnTo>
                      <a:pt x="387" y="159"/>
                    </a:lnTo>
                    <a:lnTo>
                      <a:pt x="376" y="159"/>
                    </a:lnTo>
                    <a:lnTo>
                      <a:pt x="370" y="157"/>
                    </a:lnTo>
                    <a:lnTo>
                      <a:pt x="362" y="155"/>
                    </a:lnTo>
                    <a:lnTo>
                      <a:pt x="362" y="157"/>
                    </a:lnTo>
                    <a:lnTo>
                      <a:pt x="362" y="161"/>
                    </a:lnTo>
                    <a:lnTo>
                      <a:pt x="355" y="163"/>
                    </a:lnTo>
                    <a:lnTo>
                      <a:pt x="349" y="165"/>
                    </a:lnTo>
                    <a:lnTo>
                      <a:pt x="347" y="167"/>
                    </a:lnTo>
                    <a:lnTo>
                      <a:pt x="347" y="171"/>
                    </a:lnTo>
                    <a:lnTo>
                      <a:pt x="343" y="173"/>
                    </a:lnTo>
                    <a:lnTo>
                      <a:pt x="337" y="173"/>
                    </a:lnTo>
                    <a:lnTo>
                      <a:pt x="337" y="177"/>
                    </a:lnTo>
                    <a:lnTo>
                      <a:pt x="332" y="180"/>
                    </a:lnTo>
                    <a:lnTo>
                      <a:pt x="330" y="186"/>
                    </a:lnTo>
                    <a:lnTo>
                      <a:pt x="330" y="188"/>
                    </a:lnTo>
                    <a:lnTo>
                      <a:pt x="334" y="190"/>
                    </a:lnTo>
                    <a:lnTo>
                      <a:pt x="332" y="192"/>
                    </a:lnTo>
                    <a:lnTo>
                      <a:pt x="332" y="194"/>
                    </a:lnTo>
                    <a:lnTo>
                      <a:pt x="328" y="192"/>
                    </a:lnTo>
                    <a:lnTo>
                      <a:pt x="326" y="190"/>
                    </a:lnTo>
                    <a:lnTo>
                      <a:pt x="326" y="184"/>
                    </a:lnTo>
                    <a:lnTo>
                      <a:pt x="326" y="180"/>
                    </a:lnTo>
                    <a:lnTo>
                      <a:pt x="322" y="180"/>
                    </a:lnTo>
                    <a:lnTo>
                      <a:pt x="320" y="180"/>
                    </a:lnTo>
                    <a:lnTo>
                      <a:pt x="324" y="173"/>
                    </a:lnTo>
                    <a:lnTo>
                      <a:pt x="330" y="165"/>
                    </a:lnTo>
                    <a:lnTo>
                      <a:pt x="334" y="165"/>
                    </a:lnTo>
                    <a:lnTo>
                      <a:pt x="335" y="165"/>
                    </a:lnTo>
                    <a:lnTo>
                      <a:pt x="339" y="159"/>
                    </a:lnTo>
                    <a:lnTo>
                      <a:pt x="345" y="154"/>
                    </a:lnTo>
                    <a:lnTo>
                      <a:pt x="357" y="152"/>
                    </a:lnTo>
                    <a:lnTo>
                      <a:pt x="366" y="152"/>
                    </a:lnTo>
                    <a:lnTo>
                      <a:pt x="374" y="154"/>
                    </a:lnTo>
                    <a:lnTo>
                      <a:pt x="383" y="155"/>
                    </a:lnTo>
                    <a:lnTo>
                      <a:pt x="385" y="152"/>
                    </a:lnTo>
                    <a:lnTo>
                      <a:pt x="389" y="154"/>
                    </a:lnTo>
                    <a:lnTo>
                      <a:pt x="393" y="154"/>
                    </a:lnTo>
                    <a:lnTo>
                      <a:pt x="397" y="148"/>
                    </a:lnTo>
                    <a:lnTo>
                      <a:pt x="403" y="144"/>
                    </a:lnTo>
                    <a:close/>
                  </a:path>
                </a:pathLst>
              </a:custGeom>
              <a:solidFill>
                <a:srgbClr val="C0C0C0"/>
              </a:solidFill>
              <a:ln w="4826">
                <a:solidFill>
                  <a:srgbClr val="B9B9B9"/>
                </a:solidFill>
                <a:round/>
                <a:headEnd/>
                <a:tailEnd/>
              </a:ln>
            </p:spPr>
            <p:txBody>
              <a:bodyPr/>
              <a:lstStyle/>
              <a:p>
                <a:endParaRPr lang="nb-NO"/>
              </a:p>
            </p:txBody>
          </p:sp>
          <p:sp>
            <p:nvSpPr>
              <p:cNvPr id="9465" name="Freeform 1178"/>
              <p:cNvSpPr>
                <a:spLocks/>
              </p:cNvSpPr>
              <p:nvPr/>
            </p:nvSpPr>
            <p:spPr bwMode="gray">
              <a:xfrm>
                <a:off x="3161" y="2282"/>
                <a:ext cx="60" cy="66"/>
              </a:xfrm>
              <a:custGeom>
                <a:avLst/>
                <a:gdLst>
                  <a:gd name="T0" fmla="*/ 14 w 60"/>
                  <a:gd name="T1" fmla="*/ 21 h 66"/>
                  <a:gd name="T2" fmla="*/ 15 w 60"/>
                  <a:gd name="T3" fmla="*/ 18 h 66"/>
                  <a:gd name="T4" fmla="*/ 15 w 60"/>
                  <a:gd name="T5" fmla="*/ 14 h 66"/>
                  <a:gd name="T6" fmla="*/ 15 w 60"/>
                  <a:gd name="T7" fmla="*/ 14 h 66"/>
                  <a:gd name="T8" fmla="*/ 19 w 60"/>
                  <a:gd name="T9" fmla="*/ 12 h 66"/>
                  <a:gd name="T10" fmla="*/ 23 w 60"/>
                  <a:gd name="T11" fmla="*/ 12 h 66"/>
                  <a:gd name="T12" fmla="*/ 29 w 60"/>
                  <a:gd name="T13" fmla="*/ 14 h 66"/>
                  <a:gd name="T14" fmla="*/ 33 w 60"/>
                  <a:gd name="T15" fmla="*/ 14 h 66"/>
                  <a:gd name="T16" fmla="*/ 52 w 60"/>
                  <a:gd name="T17" fmla="*/ 0 h 66"/>
                  <a:gd name="T18" fmla="*/ 60 w 60"/>
                  <a:gd name="T19" fmla="*/ 21 h 66"/>
                  <a:gd name="T20" fmla="*/ 60 w 60"/>
                  <a:gd name="T21" fmla="*/ 25 h 66"/>
                  <a:gd name="T22" fmla="*/ 35 w 60"/>
                  <a:gd name="T23" fmla="*/ 31 h 66"/>
                  <a:gd name="T24" fmla="*/ 42 w 60"/>
                  <a:gd name="T25" fmla="*/ 44 h 66"/>
                  <a:gd name="T26" fmla="*/ 38 w 60"/>
                  <a:gd name="T27" fmla="*/ 46 h 66"/>
                  <a:gd name="T28" fmla="*/ 35 w 60"/>
                  <a:gd name="T29" fmla="*/ 50 h 66"/>
                  <a:gd name="T30" fmla="*/ 33 w 60"/>
                  <a:gd name="T31" fmla="*/ 52 h 66"/>
                  <a:gd name="T32" fmla="*/ 31 w 60"/>
                  <a:gd name="T33" fmla="*/ 56 h 66"/>
                  <a:gd name="T34" fmla="*/ 27 w 60"/>
                  <a:gd name="T35" fmla="*/ 58 h 66"/>
                  <a:gd name="T36" fmla="*/ 25 w 60"/>
                  <a:gd name="T37" fmla="*/ 60 h 66"/>
                  <a:gd name="T38" fmla="*/ 14 w 60"/>
                  <a:gd name="T39" fmla="*/ 66 h 66"/>
                  <a:gd name="T40" fmla="*/ 0 w 60"/>
                  <a:gd name="T41" fmla="*/ 64 h 66"/>
                  <a:gd name="T42" fmla="*/ 0 w 60"/>
                  <a:gd name="T43" fmla="*/ 60 h 66"/>
                  <a:gd name="T44" fmla="*/ 4 w 60"/>
                  <a:gd name="T45" fmla="*/ 58 h 66"/>
                  <a:gd name="T46" fmla="*/ 8 w 60"/>
                  <a:gd name="T47" fmla="*/ 52 h 66"/>
                  <a:gd name="T48" fmla="*/ 12 w 60"/>
                  <a:gd name="T49" fmla="*/ 44 h 66"/>
                  <a:gd name="T50" fmla="*/ 12 w 60"/>
                  <a:gd name="T51" fmla="*/ 35 h 66"/>
                  <a:gd name="T52" fmla="*/ 14 w 60"/>
                  <a:gd name="T53" fmla="*/ 31 h 66"/>
                  <a:gd name="T54" fmla="*/ 14 w 60"/>
                  <a:gd name="T55" fmla="*/ 27 h 66"/>
                  <a:gd name="T56" fmla="*/ 14 w 60"/>
                  <a:gd name="T57" fmla="*/ 23 h 66"/>
                  <a:gd name="T58" fmla="*/ 14 w 60"/>
                  <a:gd name="T59" fmla="*/ 23 h 66"/>
                  <a:gd name="T60" fmla="*/ 14 w 60"/>
                  <a:gd name="T61" fmla="*/ 21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66"/>
                  <a:gd name="T95" fmla="*/ 60 w 60"/>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66">
                    <a:moveTo>
                      <a:pt x="14" y="21"/>
                    </a:moveTo>
                    <a:lnTo>
                      <a:pt x="15" y="18"/>
                    </a:lnTo>
                    <a:lnTo>
                      <a:pt x="15" y="14"/>
                    </a:lnTo>
                    <a:lnTo>
                      <a:pt x="19" y="12"/>
                    </a:lnTo>
                    <a:lnTo>
                      <a:pt x="23" y="12"/>
                    </a:lnTo>
                    <a:lnTo>
                      <a:pt x="29" y="14"/>
                    </a:lnTo>
                    <a:lnTo>
                      <a:pt x="33" y="14"/>
                    </a:lnTo>
                    <a:lnTo>
                      <a:pt x="52" y="0"/>
                    </a:lnTo>
                    <a:lnTo>
                      <a:pt x="60" y="21"/>
                    </a:lnTo>
                    <a:lnTo>
                      <a:pt x="60" y="25"/>
                    </a:lnTo>
                    <a:lnTo>
                      <a:pt x="35" y="31"/>
                    </a:lnTo>
                    <a:lnTo>
                      <a:pt x="42" y="44"/>
                    </a:lnTo>
                    <a:lnTo>
                      <a:pt x="38" y="46"/>
                    </a:lnTo>
                    <a:lnTo>
                      <a:pt x="35" y="50"/>
                    </a:lnTo>
                    <a:lnTo>
                      <a:pt x="33" y="52"/>
                    </a:lnTo>
                    <a:lnTo>
                      <a:pt x="31" y="56"/>
                    </a:lnTo>
                    <a:lnTo>
                      <a:pt x="27" y="58"/>
                    </a:lnTo>
                    <a:lnTo>
                      <a:pt x="25" y="60"/>
                    </a:lnTo>
                    <a:lnTo>
                      <a:pt x="14" y="66"/>
                    </a:lnTo>
                    <a:lnTo>
                      <a:pt x="0" y="64"/>
                    </a:lnTo>
                    <a:lnTo>
                      <a:pt x="0" y="60"/>
                    </a:lnTo>
                    <a:lnTo>
                      <a:pt x="4" y="58"/>
                    </a:lnTo>
                    <a:lnTo>
                      <a:pt x="8" y="52"/>
                    </a:lnTo>
                    <a:lnTo>
                      <a:pt x="12" y="44"/>
                    </a:lnTo>
                    <a:lnTo>
                      <a:pt x="12" y="35"/>
                    </a:lnTo>
                    <a:lnTo>
                      <a:pt x="14" y="31"/>
                    </a:lnTo>
                    <a:lnTo>
                      <a:pt x="14" y="27"/>
                    </a:lnTo>
                    <a:lnTo>
                      <a:pt x="14" y="23"/>
                    </a:lnTo>
                    <a:lnTo>
                      <a:pt x="14" y="21"/>
                    </a:lnTo>
                    <a:close/>
                  </a:path>
                </a:pathLst>
              </a:custGeom>
              <a:solidFill>
                <a:srgbClr val="C0C0C0"/>
              </a:solidFill>
              <a:ln w="4826">
                <a:solidFill>
                  <a:srgbClr val="B9B9B9"/>
                </a:solidFill>
                <a:round/>
                <a:headEnd/>
                <a:tailEnd/>
              </a:ln>
            </p:spPr>
            <p:txBody>
              <a:bodyPr/>
              <a:lstStyle/>
              <a:p>
                <a:endParaRPr lang="nb-NO"/>
              </a:p>
            </p:txBody>
          </p:sp>
          <p:sp>
            <p:nvSpPr>
              <p:cNvPr id="9466" name="Freeform 1179"/>
              <p:cNvSpPr>
                <a:spLocks noEditPoints="1"/>
              </p:cNvSpPr>
              <p:nvPr/>
            </p:nvSpPr>
            <p:spPr bwMode="gray">
              <a:xfrm>
                <a:off x="4309" y="2065"/>
                <a:ext cx="228" cy="329"/>
              </a:xfrm>
              <a:custGeom>
                <a:avLst/>
                <a:gdLst>
                  <a:gd name="T0" fmla="*/ 13 w 228"/>
                  <a:gd name="T1" fmla="*/ 325 h 329"/>
                  <a:gd name="T2" fmla="*/ 0 w 228"/>
                  <a:gd name="T3" fmla="*/ 319 h 329"/>
                  <a:gd name="T4" fmla="*/ 46 w 228"/>
                  <a:gd name="T5" fmla="*/ 265 h 329"/>
                  <a:gd name="T6" fmla="*/ 38 w 228"/>
                  <a:gd name="T7" fmla="*/ 214 h 329"/>
                  <a:gd name="T8" fmla="*/ 34 w 228"/>
                  <a:gd name="T9" fmla="*/ 221 h 329"/>
                  <a:gd name="T10" fmla="*/ 36 w 228"/>
                  <a:gd name="T11" fmla="*/ 233 h 329"/>
                  <a:gd name="T12" fmla="*/ 40 w 228"/>
                  <a:gd name="T13" fmla="*/ 225 h 329"/>
                  <a:gd name="T14" fmla="*/ 46 w 228"/>
                  <a:gd name="T15" fmla="*/ 229 h 329"/>
                  <a:gd name="T16" fmla="*/ 40 w 228"/>
                  <a:gd name="T17" fmla="*/ 250 h 329"/>
                  <a:gd name="T18" fmla="*/ 46 w 228"/>
                  <a:gd name="T19" fmla="*/ 256 h 329"/>
                  <a:gd name="T20" fmla="*/ 57 w 228"/>
                  <a:gd name="T21" fmla="*/ 227 h 329"/>
                  <a:gd name="T22" fmla="*/ 55 w 228"/>
                  <a:gd name="T23" fmla="*/ 215 h 329"/>
                  <a:gd name="T24" fmla="*/ 42 w 228"/>
                  <a:gd name="T25" fmla="*/ 206 h 329"/>
                  <a:gd name="T26" fmla="*/ 75 w 228"/>
                  <a:gd name="T27" fmla="*/ 204 h 329"/>
                  <a:gd name="T28" fmla="*/ 65 w 228"/>
                  <a:gd name="T29" fmla="*/ 214 h 329"/>
                  <a:gd name="T30" fmla="*/ 76 w 228"/>
                  <a:gd name="T31" fmla="*/ 219 h 329"/>
                  <a:gd name="T32" fmla="*/ 90 w 228"/>
                  <a:gd name="T33" fmla="*/ 214 h 329"/>
                  <a:gd name="T34" fmla="*/ 78 w 228"/>
                  <a:gd name="T35" fmla="*/ 190 h 329"/>
                  <a:gd name="T36" fmla="*/ 76 w 228"/>
                  <a:gd name="T37" fmla="*/ 189 h 329"/>
                  <a:gd name="T38" fmla="*/ 159 w 228"/>
                  <a:gd name="T39" fmla="*/ 91 h 329"/>
                  <a:gd name="T40" fmla="*/ 159 w 228"/>
                  <a:gd name="T41" fmla="*/ 108 h 329"/>
                  <a:gd name="T42" fmla="*/ 157 w 228"/>
                  <a:gd name="T43" fmla="*/ 116 h 329"/>
                  <a:gd name="T44" fmla="*/ 140 w 228"/>
                  <a:gd name="T45" fmla="*/ 142 h 329"/>
                  <a:gd name="T46" fmla="*/ 126 w 228"/>
                  <a:gd name="T47" fmla="*/ 156 h 329"/>
                  <a:gd name="T48" fmla="*/ 119 w 228"/>
                  <a:gd name="T49" fmla="*/ 152 h 329"/>
                  <a:gd name="T50" fmla="*/ 115 w 228"/>
                  <a:gd name="T51" fmla="*/ 156 h 329"/>
                  <a:gd name="T52" fmla="*/ 109 w 228"/>
                  <a:gd name="T53" fmla="*/ 179 h 329"/>
                  <a:gd name="T54" fmla="*/ 88 w 228"/>
                  <a:gd name="T55" fmla="*/ 181 h 329"/>
                  <a:gd name="T56" fmla="*/ 55 w 228"/>
                  <a:gd name="T57" fmla="*/ 200 h 329"/>
                  <a:gd name="T58" fmla="*/ 55 w 228"/>
                  <a:gd name="T59" fmla="*/ 206 h 329"/>
                  <a:gd name="T60" fmla="*/ 88 w 228"/>
                  <a:gd name="T61" fmla="*/ 198 h 329"/>
                  <a:gd name="T62" fmla="*/ 96 w 228"/>
                  <a:gd name="T63" fmla="*/ 206 h 329"/>
                  <a:gd name="T64" fmla="*/ 107 w 228"/>
                  <a:gd name="T65" fmla="*/ 215 h 329"/>
                  <a:gd name="T66" fmla="*/ 117 w 228"/>
                  <a:gd name="T67" fmla="*/ 200 h 329"/>
                  <a:gd name="T68" fmla="*/ 126 w 228"/>
                  <a:gd name="T69" fmla="*/ 198 h 329"/>
                  <a:gd name="T70" fmla="*/ 132 w 228"/>
                  <a:gd name="T71" fmla="*/ 198 h 329"/>
                  <a:gd name="T72" fmla="*/ 146 w 228"/>
                  <a:gd name="T73" fmla="*/ 200 h 329"/>
                  <a:gd name="T74" fmla="*/ 157 w 228"/>
                  <a:gd name="T75" fmla="*/ 190 h 329"/>
                  <a:gd name="T76" fmla="*/ 161 w 228"/>
                  <a:gd name="T77" fmla="*/ 183 h 329"/>
                  <a:gd name="T78" fmla="*/ 161 w 228"/>
                  <a:gd name="T79" fmla="*/ 194 h 329"/>
                  <a:gd name="T80" fmla="*/ 165 w 228"/>
                  <a:gd name="T81" fmla="*/ 175 h 329"/>
                  <a:gd name="T82" fmla="*/ 171 w 228"/>
                  <a:gd name="T83" fmla="*/ 133 h 329"/>
                  <a:gd name="T84" fmla="*/ 180 w 228"/>
                  <a:gd name="T85" fmla="*/ 123 h 329"/>
                  <a:gd name="T86" fmla="*/ 178 w 228"/>
                  <a:gd name="T87" fmla="*/ 89 h 329"/>
                  <a:gd name="T88" fmla="*/ 176 w 228"/>
                  <a:gd name="T89" fmla="*/ 6 h 329"/>
                  <a:gd name="T90" fmla="*/ 178 w 228"/>
                  <a:gd name="T91" fmla="*/ 31 h 329"/>
                  <a:gd name="T92" fmla="*/ 172 w 228"/>
                  <a:gd name="T93" fmla="*/ 47 h 329"/>
                  <a:gd name="T94" fmla="*/ 163 w 228"/>
                  <a:gd name="T95" fmla="*/ 45 h 329"/>
                  <a:gd name="T96" fmla="*/ 161 w 228"/>
                  <a:gd name="T97" fmla="*/ 62 h 329"/>
                  <a:gd name="T98" fmla="*/ 169 w 228"/>
                  <a:gd name="T99" fmla="*/ 70 h 329"/>
                  <a:gd name="T100" fmla="*/ 172 w 228"/>
                  <a:gd name="T101" fmla="*/ 64 h 329"/>
                  <a:gd name="T102" fmla="*/ 172 w 228"/>
                  <a:gd name="T103" fmla="*/ 54 h 329"/>
                  <a:gd name="T104" fmla="*/ 201 w 228"/>
                  <a:gd name="T105" fmla="*/ 54 h 329"/>
                  <a:gd name="T106" fmla="*/ 222 w 228"/>
                  <a:gd name="T107" fmla="*/ 39 h 329"/>
                  <a:gd name="T108" fmla="*/ 213 w 228"/>
                  <a:gd name="T109" fmla="*/ 31 h 329"/>
                  <a:gd name="T110" fmla="*/ 192 w 228"/>
                  <a:gd name="T111" fmla="*/ 12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329"/>
                  <a:gd name="T170" fmla="*/ 228 w 228"/>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329">
                    <a:moveTo>
                      <a:pt x="9" y="323"/>
                    </a:moveTo>
                    <a:lnTo>
                      <a:pt x="7" y="327"/>
                    </a:lnTo>
                    <a:lnTo>
                      <a:pt x="9" y="329"/>
                    </a:lnTo>
                    <a:lnTo>
                      <a:pt x="11" y="327"/>
                    </a:lnTo>
                    <a:lnTo>
                      <a:pt x="13" y="325"/>
                    </a:lnTo>
                    <a:lnTo>
                      <a:pt x="13" y="323"/>
                    </a:lnTo>
                    <a:lnTo>
                      <a:pt x="11" y="323"/>
                    </a:lnTo>
                    <a:lnTo>
                      <a:pt x="9" y="323"/>
                    </a:lnTo>
                    <a:close/>
                    <a:moveTo>
                      <a:pt x="0" y="319"/>
                    </a:moveTo>
                    <a:lnTo>
                      <a:pt x="2" y="323"/>
                    </a:lnTo>
                    <a:lnTo>
                      <a:pt x="2" y="319"/>
                    </a:lnTo>
                    <a:lnTo>
                      <a:pt x="0" y="319"/>
                    </a:lnTo>
                    <a:close/>
                    <a:moveTo>
                      <a:pt x="48" y="261"/>
                    </a:moveTo>
                    <a:lnTo>
                      <a:pt x="46" y="265"/>
                    </a:lnTo>
                    <a:lnTo>
                      <a:pt x="48" y="267"/>
                    </a:lnTo>
                    <a:lnTo>
                      <a:pt x="50" y="263"/>
                    </a:lnTo>
                    <a:lnTo>
                      <a:pt x="48" y="261"/>
                    </a:lnTo>
                    <a:close/>
                    <a:moveTo>
                      <a:pt x="42" y="206"/>
                    </a:moveTo>
                    <a:lnTo>
                      <a:pt x="38" y="214"/>
                    </a:lnTo>
                    <a:lnTo>
                      <a:pt x="34" y="214"/>
                    </a:lnTo>
                    <a:lnTo>
                      <a:pt x="32" y="212"/>
                    </a:lnTo>
                    <a:lnTo>
                      <a:pt x="32" y="215"/>
                    </a:lnTo>
                    <a:lnTo>
                      <a:pt x="30" y="217"/>
                    </a:lnTo>
                    <a:lnTo>
                      <a:pt x="34" y="221"/>
                    </a:lnTo>
                    <a:lnTo>
                      <a:pt x="36" y="227"/>
                    </a:lnTo>
                    <a:lnTo>
                      <a:pt x="34" y="225"/>
                    </a:lnTo>
                    <a:lnTo>
                      <a:pt x="32" y="227"/>
                    </a:lnTo>
                    <a:lnTo>
                      <a:pt x="34" y="231"/>
                    </a:lnTo>
                    <a:lnTo>
                      <a:pt x="36" y="233"/>
                    </a:lnTo>
                    <a:lnTo>
                      <a:pt x="38" y="233"/>
                    </a:lnTo>
                    <a:lnTo>
                      <a:pt x="42" y="233"/>
                    </a:lnTo>
                    <a:lnTo>
                      <a:pt x="42" y="229"/>
                    </a:lnTo>
                    <a:lnTo>
                      <a:pt x="42" y="225"/>
                    </a:lnTo>
                    <a:lnTo>
                      <a:pt x="40" y="225"/>
                    </a:lnTo>
                    <a:lnTo>
                      <a:pt x="40" y="223"/>
                    </a:lnTo>
                    <a:lnTo>
                      <a:pt x="42" y="223"/>
                    </a:lnTo>
                    <a:lnTo>
                      <a:pt x="44" y="223"/>
                    </a:lnTo>
                    <a:lnTo>
                      <a:pt x="44" y="227"/>
                    </a:lnTo>
                    <a:lnTo>
                      <a:pt x="46" y="229"/>
                    </a:lnTo>
                    <a:lnTo>
                      <a:pt x="42" y="235"/>
                    </a:lnTo>
                    <a:lnTo>
                      <a:pt x="40" y="238"/>
                    </a:lnTo>
                    <a:lnTo>
                      <a:pt x="38" y="244"/>
                    </a:lnTo>
                    <a:lnTo>
                      <a:pt x="38" y="252"/>
                    </a:lnTo>
                    <a:lnTo>
                      <a:pt x="40" y="250"/>
                    </a:lnTo>
                    <a:lnTo>
                      <a:pt x="44" y="250"/>
                    </a:lnTo>
                    <a:lnTo>
                      <a:pt x="42" y="252"/>
                    </a:lnTo>
                    <a:lnTo>
                      <a:pt x="42" y="254"/>
                    </a:lnTo>
                    <a:lnTo>
                      <a:pt x="46" y="256"/>
                    </a:lnTo>
                    <a:lnTo>
                      <a:pt x="50" y="250"/>
                    </a:lnTo>
                    <a:lnTo>
                      <a:pt x="53" y="244"/>
                    </a:lnTo>
                    <a:lnTo>
                      <a:pt x="55" y="237"/>
                    </a:lnTo>
                    <a:lnTo>
                      <a:pt x="55" y="229"/>
                    </a:lnTo>
                    <a:lnTo>
                      <a:pt x="57" y="227"/>
                    </a:lnTo>
                    <a:lnTo>
                      <a:pt x="59" y="227"/>
                    </a:lnTo>
                    <a:lnTo>
                      <a:pt x="59" y="223"/>
                    </a:lnTo>
                    <a:lnTo>
                      <a:pt x="57" y="219"/>
                    </a:lnTo>
                    <a:lnTo>
                      <a:pt x="53" y="219"/>
                    </a:lnTo>
                    <a:lnTo>
                      <a:pt x="55" y="215"/>
                    </a:lnTo>
                    <a:lnTo>
                      <a:pt x="55" y="212"/>
                    </a:lnTo>
                    <a:lnTo>
                      <a:pt x="53" y="212"/>
                    </a:lnTo>
                    <a:lnTo>
                      <a:pt x="50" y="212"/>
                    </a:lnTo>
                    <a:lnTo>
                      <a:pt x="48" y="208"/>
                    </a:lnTo>
                    <a:lnTo>
                      <a:pt x="42" y="206"/>
                    </a:lnTo>
                    <a:close/>
                    <a:moveTo>
                      <a:pt x="84" y="200"/>
                    </a:moveTo>
                    <a:lnTo>
                      <a:pt x="80" y="204"/>
                    </a:lnTo>
                    <a:lnTo>
                      <a:pt x="78" y="206"/>
                    </a:lnTo>
                    <a:lnTo>
                      <a:pt x="76" y="206"/>
                    </a:lnTo>
                    <a:lnTo>
                      <a:pt x="75" y="204"/>
                    </a:lnTo>
                    <a:lnTo>
                      <a:pt x="73" y="204"/>
                    </a:lnTo>
                    <a:lnTo>
                      <a:pt x="69" y="206"/>
                    </a:lnTo>
                    <a:lnTo>
                      <a:pt x="67" y="210"/>
                    </a:lnTo>
                    <a:lnTo>
                      <a:pt x="67" y="214"/>
                    </a:lnTo>
                    <a:lnTo>
                      <a:pt x="65" y="214"/>
                    </a:lnTo>
                    <a:lnTo>
                      <a:pt x="63" y="215"/>
                    </a:lnTo>
                    <a:lnTo>
                      <a:pt x="69" y="223"/>
                    </a:lnTo>
                    <a:lnTo>
                      <a:pt x="75" y="231"/>
                    </a:lnTo>
                    <a:lnTo>
                      <a:pt x="76" y="225"/>
                    </a:lnTo>
                    <a:lnTo>
                      <a:pt x="76" y="219"/>
                    </a:lnTo>
                    <a:lnTo>
                      <a:pt x="80" y="217"/>
                    </a:lnTo>
                    <a:lnTo>
                      <a:pt x="82" y="215"/>
                    </a:lnTo>
                    <a:lnTo>
                      <a:pt x="84" y="217"/>
                    </a:lnTo>
                    <a:lnTo>
                      <a:pt x="86" y="219"/>
                    </a:lnTo>
                    <a:lnTo>
                      <a:pt x="90" y="214"/>
                    </a:lnTo>
                    <a:lnTo>
                      <a:pt x="94" y="208"/>
                    </a:lnTo>
                    <a:lnTo>
                      <a:pt x="88" y="204"/>
                    </a:lnTo>
                    <a:lnTo>
                      <a:pt x="84" y="200"/>
                    </a:lnTo>
                    <a:close/>
                    <a:moveTo>
                      <a:pt x="76" y="189"/>
                    </a:moveTo>
                    <a:lnTo>
                      <a:pt x="78" y="190"/>
                    </a:lnTo>
                    <a:lnTo>
                      <a:pt x="78" y="192"/>
                    </a:lnTo>
                    <a:lnTo>
                      <a:pt x="78" y="194"/>
                    </a:lnTo>
                    <a:lnTo>
                      <a:pt x="76" y="194"/>
                    </a:lnTo>
                    <a:lnTo>
                      <a:pt x="75" y="190"/>
                    </a:lnTo>
                    <a:lnTo>
                      <a:pt x="76" y="189"/>
                    </a:lnTo>
                    <a:close/>
                    <a:moveTo>
                      <a:pt x="165" y="81"/>
                    </a:moveTo>
                    <a:lnTo>
                      <a:pt x="165" y="83"/>
                    </a:lnTo>
                    <a:lnTo>
                      <a:pt x="165" y="87"/>
                    </a:lnTo>
                    <a:lnTo>
                      <a:pt x="163" y="89"/>
                    </a:lnTo>
                    <a:lnTo>
                      <a:pt x="159" y="91"/>
                    </a:lnTo>
                    <a:lnTo>
                      <a:pt x="161" y="96"/>
                    </a:lnTo>
                    <a:lnTo>
                      <a:pt x="161" y="102"/>
                    </a:lnTo>
                    <a:lnTo>
                      <a:pt x="157" y="104"/>
                    </a:lnTo>
                    <a:lnTo>
                      <a:pt x="155" y="106"/>
                    </a:lnTo>
                    <a:lnTo>
                      <a:pt x="159" y="108"/>
                    </a:lnTo>
                    <a:lnTo>
                      <a:pt x="161" y="108"/>
                    </a:lnTo>
                    <a:lnTo>
                      <a:pt x="161" y="110"/>
                    </a:lnTo>
                    <a:lnTo>
                      <a:pt x="161" y="112"/>
                    </a:lnTo>
                    <a:lnTo>
                      <a:pt x="159" y="114"/>
                    </a:lnTo>
                    <a:lnTo>
                      <a:pt x="157" y="116"/>
                    </a:lnTo>
                    <a:lnTo>
                      <a:pt x="157" y="119"/>
                    </a:lnTo>
                    <a:lnTo>
                      <a:pt x="157" y="123"/>
                    </a:lnTo>
                    <a:lnTo>
                      <a:pt x="149" y="133"/>
                    </a:lnTo>
                    <a:lnTo>
                      <a:pt x="144" y="142"/>
                    </a:lnTo>
                    <a:lnTo>
                      <a:pt x="140" y="142"/>
                    </a:lnTo>
                    <a:lnTo>
                      <a:pt x="138" y="148"/>
                    </a:lnTo>
                    <a:lnTo>
                      <a:pt x="136" y="152"/>
                    </a:lnTo>
                    <a:lnTo>
                      <a:pt x="136" y="154"/>
                    </a:lnTo>
                    <a:lnTo>
                      <a:pt x="132" y="156"/>
                    </a:lnTo>
                    <a:lnTo>
                      <a:pt x="126" y="156"/>
                    </a:lnTo>
                    <a:lnTo>
                      <a:pt x="126" y="160"/>
                    </a:lnTo>
                    <a:lnTo>
                      <a:pt x="123" y="160"/>
                    </a:lnTo>
                    <a:lnTo>
                      <a:pt x="119" y="160"/>
                    </a:lnTo>
                    <a:lnTo>
                      <a:pt x="119" y="156"/>
                    </a:lnTo>
                    <a:lnTo>
                      <a:pt x="119" y="152"/>
                    </a:lnTo>
                    <a:lnTo>
                      <a:pt x="121" y="150"/>
                    </a:lnTo>
                    <a:lnTo>
                      <a:pt x="124" y="146"/>
                    </a:lnTo>
                    <a:lnTo>
                      <a:pt x="119" y="148"/>
                    </a:lnTo>
                    <a:lnTo>
                      <a:pt x="115" y="152"/>
                    </a:lnTo>
                    <a:lnTo>
                      <a:pt x="115" y="156"/>
                    </a:lnTo>
                    <a:lnTo>
                      <a:pt x="115" y="162"/>
                    </a:lnTo>
                    <a:lnTo>
                      <a:pt x="111" y="167"/>
                    </a:lnTo>
                    <a:lnTo>
                      <a:pt x="107" y="171"/>
                    </a:lnTo>
                    <a:lnTo>
                      <a:pt x="107" y="175"/>
                    </a:lnTo>
                    <a:lnTo>
                      <a:pt x="109" y="179"/>
                    </a:lnTo>
                    <a:lnTo>
                      <a:pt x="107" y="181"/>
                    </a:lnTo>
                    <a:lnTo>
                      <a:pt x="105" y="185"/>
                    </a:lnTo>
                    <a:lnTo>
                      <a:pt x="100" y="181"/>
                    </a:lnTo>
                    <a:lnTo>
                      <a:pt x="94" y="181"/>
                    </a:lnTo>
                    <a:lnTo>
                      <a:pt x="88" y="181"/>
                    </a:lnTo>
                    <a:lnTo>
                      <a:pt x="80" y="185"/>
                    </a:lnTo>
                    <a:lnTo>
                      <a:pt x="80" y="181"/>
                    </a:lnTo>
                    <a:lnTo>
                      <a:pt x="78" y="181"/>
                    </a:lnTo>
                    <a:lnTo>
                      <a:pt x="67" y="190"/>
                    </a:lnTo>
                    <a:lnTo>
                      <a:pt x="55" y="200"/>
                    </a:lnTo>
                    <a:lnTo>
                      <a:pt x="52" y="200"/>
                    </a:lnTo>
                    <a:lnTo>
                      <a:pt x="48" y="198"/>
                    </a:lnTo>
                    <a:lnTo>
                      <a:pt x="48" y="202"/>
                    </a:lnTo>
                    <a:lnTo>
                      <a:pt x="48" y="206"/>
                    </a:lnTo>
                    <a:lnTo>
                      <a:pt x="55" y="206"/>
                    </a:lnTo>
                    <a:lnTo>
                      <a:pt x="65" y="206"/>
                    </a:lnTo>
                    <a:lnTo>
                      <a:pt x="65" y="202"/>
                    </a:lnTo>
                    <a:lnTo>
                      <a:pt x="67" y="200"/>
                    </a:lnTo>
                    <a:lnTo>
                      <a:pt x="76" y="200"/>
                    </a:lnTo>
                    <a:lnTo>
                      <a:pt x="88" y="198"/>
                    </a:lnTo>
                    <a:lnTo>
                      <a:pt x="94" y="198"/>
                    </a:lnTo>
                    <a:lnTo>
                      <a:pt x="100" y="198"/>
                    </a:lnTo>
                    <a:lnTo>
                      <a:pt x="98" y="200"/>
                    </a:lnTo>
                    <a:lnTo>
                      <a:pt x="96" y="202"/>
                    </a:lnTo>
                    <a:lnTo>
                      <a:pt x="96" y="206"/>
                    </a:lnTo>
                    <a:lnTo>
                      <a:pt x="96" y="210"/>
                    </a:lnTo>
                    <a:lnTo>
                      <a:pt x="100" y="212"/>
                    </a:lnTo>
                    <a:lnTo>
                      <a:pt x="100" y="215"/>
                    </a:lnTo>
                    <a:lnTo>
                      <a:pt x="103" y="215"/>
                    </a:lnTo>
                    <a:lnTo>
                      <a:pt x="107" y="215"/>
                    </a:lnTo>
                    <a:lnTo>
                      <a:pt x="109" y="212"/>
                    </a:lnTo>
                    <a:lnTo>
                      <a:pt x="111" y="208"/>
                    </a:lnTo>
                    <a:lnTo>
                      <a:pt x="115" y="206"/>
                    </a:lnTo>
                    <a:lnTo>
                      <a:pt x="119" y="204"/>
                    </a:lnTo>
                    <a:lnTo>
                      <a:pt x="117" y="200"/>
                    </a:lnTo>
                    <a:lnTo>
                      <a:pt x="117" y="196"/>
                    </a:lnTo>
                    <a:lnTo>
                      <a:pt x="121" y="196"/>
                    </a:lnTo>
                    <a:lnTo>
                      <a:pt x="123" y="196"/>
                    </a:lnTo>
                    <a:lnTo>
                      <a:pt x="124" y="198"/>
                    </a:lnTo>
                    <a:lnTo>
                      <a:pt x="126" y="198"/>
                    </a:lnTo>
                    <a:lnTo>
                      <a:pt x="124" y="198"/>
                    </a:lnTo>
                    <a:lnTo>
                      <a:pt x="124" y="202"/>
                    </a:lnTo>
                    <a:lnTo>
                      <a:pt x="126" y="200"/>
                    </a:lnTo>
                    <a:lnTo>
                      <a:pt x="128" y="198"/>
                    </a:lnTo>
                    <a:lnTo>
                      <a:pt x="132" y="198"/>
                    </a:lnTo>
                    <a:lnTo>
                      <a:pt x="138" y="200"/>
                    </a:lnTo>
                    <a:lnTo>
                      <a:pt x="140" y="196"/>
                    </a:lnTo>
                    <a:lnTo>
                      <a:pt x="144" y="192"/>
                    </a:lnTo>
                    <a:lnTo>
                      <a:pt x="146" y="196"/>
                    </a:lnTo>
                    <a:lnTo>
                      <a:pt x="146" y="200"/>
                    </a:lnTo>
                    <a:lnTo>
                      <a:pt x="149" y="200"/>
                    </a:lnTo>
                    <a:lnTo>
                      <a:pt x="149" y="196"/>
                    </a:lnTo>
                    <a:lnTo>
                      <a:pt x="151" y="190"/>
                    </a:lnTo>
                    <a:lnTo>
                      <a:pt x="155" y="190"/>
                    </a:lnTo>
                    <a:lnTo>
                      <a:pt x="157" y="190"/>
                    </a:lnTo>
                    <a:lnTo>
                      <a:pt x="157" y="185"/>
                    </a:lnTo>
                    <a:lnTo>
                      <a:pt x="159" y="179"/>
                    </a:lnTo>
                    <a:lnTo>
                      <a:pt x="163" y="179"/>
                    </a:lnTo>
                    <a:lnTo>
                      <a:pt x="163" y="181"/>
                    </a:lnTo>
                    <a:lnTo>
                      <a:pt x="161" y="183"/>
                    </a:lnTo>
                    <a:lnTo>
                      <a:pt x="159" y="189"/>
                    </a:lnTo>
                    <a:lnTo>
                      <a:pt x="159" y="190"/>
                    </a:lnTo>
                    <a:lnTo>
                      <a:pt x="159" y="192"/>
                    </a:lnTo>
                    <a:lnTo>
                      <a:pt x="159" y="194"/>
                    </a:lnTo>
                    <a:lnTo>
                      <a:pt x="161" y="194"/>
                    </a:lnTo>
                    <a:lnTo>
                      <a:pt x="167" y="189"/>
                    </a:lnTo>
                    <a:lnTo>
                      <a:pt x="169" y="185"/>
                    </a:lnTo>
                    <a:lnTo>
                      <a:pt x="171" y="181"/>
                    </a:lnTo>
                    <a:lnTo>
                      <a:pt x="169" y="177"/>
                    </a:lnTo>
                    <a:lnTo>
                      <a:pt x="165" y="175"/>
                    </a:lnTo>
                    <a:lnTo>
                      <a:pt x="167" y="169"/>
                    </a:lnTo>
                    <a:lnTo>
                      <a:pt x="167" y="162"/>
                    </a:lnTo>
                    <a:lnTo>
                      <a:pt x="171" y="156"/>
                    </a:lnTo>
                    <a:lnTo>
                      <a:pt x="171" y="144"/>
                    </a:lnTo>
                    <a:lnTo>
                      <a:pt x="171" y="133"/>
                    </a:lnTo>
                    <a:lnTo>
                      <a:pt x="174" y="131"/>
                    </a:lnTo>
                    <a:lnTo>
                      <a:pt x="178" y="129"/>
                    </a:lnTo>
                    <a:lnTo>
                      <a:pt x="178" y="125"/>
                    </a:lnTo>
                    <a:lnTo>
                      <a:pt x="176" y="123"/>
                    </a:lnTo>
                    <a:lnTo>
                      <a:pt x="180" y="123"/>
                    </a:lnTo>
                    <a:lnTo>
                      <a:pt x="182" y="114"/>
                    </a:lnTo>
                    <a:lnTo>
                      <a:pt x="184" y="108"/>
                    </a:lnTo>
                    <a:lnTo>
                      <a:pt x="182" y="100"/>
                    </a:lnTo>
                    <a:lnTo>
                      <a:pt x="178" y="93"/>
                    </a:lnTo>
                    <a:lnTo>
                      <a:pt x="178" y="89"/>
                    </a:lnTo>
                    <a:lnTo>
                      <a:pt x="176" y="85"/>
                    </a:lnTo>
                    <a:lnTo>
                      <a:pt x="165" y="81"/>
                    </a:lnTo>
                    <a:close/>
                    <a:moveTo>
                      <a:pt x="180" y="0"/>
                    </a:moveTo>
                    <a:lnTo>
                      <a:pt x="178" y="2"/>
                    </a:lnTo>
                    <a:lnTo>
                      <a:pt x="176" y="6"/>
                    </a:lnTo>
                    <a:lnTo>
                      <a:pt x="178" y="10"/>
                    </a:lnTo>
                    <a:lnTo>
                      <a:pt x="180" y="12"/>
                    </a:lnTo>
                    <a:lnTo>
                      <a:pt x="180" y="18"/>
                    </a:lnTo>
                    <a:lnTo>
                      <a:pt x="180" y="25"/>
                    </a:lnTo>
                    <a:lnTo>
                      <a:pt x="178" y="31"/>
                    </a:lnTo>
                    <a:lnTo>
                      <a:pt x="174" y="35"/>
                    </a:lnTo>
                    <a:lnTo>
                      <a:pt x="176" y="39"/>
                    </a:lnTo>
                    <a:lnTo>
                      <a:pt x="176" y="43"/>
                    </a:lnTo>
                    <a:lnTo>
                      <a:pt x="174" y="45"/>
                    </a:lnTo>
                    <a:lnTo>
                      <a:pt x="172" y="47"/>
                    </a:lnTo>
                    <a:lnTo>
                      <a:pt x="171" y="45"/>
                    </a:lnTo>
                    <a:lnTo>
                      <a:pt x="169" y="43"/>
                    </a:lnTo>
                    <a:lnTo>
                      <a:pt x="163" y="43"/>
                    </a:lnTo>
                    <a:lnTo>
                      <a:pt x="161" y="43"/>
                    </a:lnTo>
                    <a:lnTo>
                      <a:pt x="163" y="45"/>
                    </a:lnTo>
                    <a:lnTo>
                      <a:pt x="163" y="48"/>
                    </a:lnTo>
                    <a:lnTo>
                      <a:pt x="159" y="50"/>
                    </a:lnTo>
                    <a:lnTo>
                      <a:pt x="155" y="52"/>
                    </a:lnTo>
                    <a:lnTo>
                      <a:pt x="159" y="58"/>
                    </a:lnTo>
                    <a:lnTo>
                      <a:pt x="161" y="62"/>
                    </a:lnTo>
                    <a:lnTo>
                      <a:pt x="161" y="66"/>
                    </a:lnTo>
                    <a:lnTo>
                      <a:pt x="159" y="70"/>
                    </a:lnTo>
                    <a:lnTo>
                      <a:pt x="159" y="71"/>
                    </a:lnTo>
                    <a:lnTo>
                      <a:pt x="167" y="70"/>
                    </a:lnTo>
                    <a:lnTo>
                      <a:pt x="169" y="70"/>
                    </a:lnTo>
                    <a:lnTo>
                      <a:pt x="172" y="68"/>
                    </a:lnTo>
                    <a:lnTo>
                      <a:pt x="174" y="68"/>
                    </a:lnTo>
                    <a:lnTo>
                      <a:pt x="174" y="66"/>
                    </a:lnTo>
                    <a:lnTo>
                      <a:pt x="172" y="64"/>
                    </a:lnTo>
                    <a:lnTo>
                      <a:pt x="169" y="64"/>
                    </a:lnTo>
                    <a:lnTo>
                      <a:pt x="165" y="62"/>
                    </a:lnTo>
                    <a:lnTo>
                      <a:pt x="165" y="58"/>
                    </a:lnTo>
                    <a:lnTo>
                      <a:pt x="165" y="56"/>
                    </a:lnTo>
                    <a:lnTo>
                      <a:pt x="172" y="54"/>
                    </a:lnTo>
                    <a:lnTo>
                      <a:pt x="182" y="54"/>
                    </a:lnTo>
                    <a:lnTo>
                      <a:pt x="186" y="62"/>
                    </a:lnTo>
                    <a:lnTo>
                      <a:pt x="194" y="62"/>
                    </a:lnTo>
                    <a:lnTo>
                      <a:pt x="199" y="62"/>
                    </a:lnTo>
                    <a:lnTo>
                      <a:pt x="201" y="54"/>
                    </a:lnTo>
                    <a:lnTo>
                      <a:pt x="205" y="50"/>
                    </a:lnTo>
                    <a:lnTo>
                      <a:pt x="215" y="47"/>
                    </a:lnTo>
                    <a:lnTo>
                      <a:pt x="228" y="45"/>
                    </a:lnTo>
                    <a:lnTo>
                      <a:pt x="226" y="41"/>
                    </a:lnTo>
                    <a:lnTo>
                      <a:pt x="222" y="39"/>
                    </a:lnTo>
                    <a:lnTo>
                      <a:pt x="224" y="35"/>
                    </a:lnTo>
                    <a:lnTo>
                      <a:pt x="224" y="31"/>
                    </a:lnTo>
                    <a:lnTo>
                      <a:pt x="220" y="33"/>
                    </a:lnTo>
                    <a:lnTo>
                      <a:pt x="215" y="33"/>
                    </a:lnTo>
                    <a:lnTo>
                      <a:pt x="213" y="31"/>
                    </a:lnTo>
                    <a:lnTo>
                      <a:pt x="213" y="27"/>
                    </a:lnTo>
                    <a:lnTo>
                      <a:pt x="205" y="27"/>
                    </a:lnTo>
                    <a:lnTo>
                      <a:pt x="197" y="25"/>
                    </a:lnTo>
                    <a:lnTo>
                      <a:pt x="194" y="20"/>
                    </a:lnTo>
                    <a:lnTo>
                      <a:pt x="192" y="12"/>
                    </a:lnTo>
                    <a:lnTo>
                      <a:pt x="186" y="6"/>
                    </a:lnTo>
                    <a:lnTo>
                      <a:pt x="180" y="0"/>
                    </a:lnTo>
                    <a:close/>
                  </a:path>
                </a:pathLst>
              </a:custGeom>
              <a:solidFill>
                <a:srgbClr val="C0C0C0"/>
              </a:solidFill>
              <a:ln w="4826">
                <a:solidFill>
                  <a:srgbClr val="B9B9B9"/>
                </a:solidFill>
                <a:round/>
                <a:headEnd/>
                <a:tailEnd/>
              </a:ln>
            </p:spPr>
            <p:txBody>
              <a:bodyPr/>
              <a:lstStyle/>
              <a:p>
                <a:endParaRPr lang="nb-NO"/>
              </a:p>
            </p:txBody>
          </p:sp>
          <p:sp>
            <p:nvSpPr>
              <p:cNvPr id="9467" name="Freeform 1180"/>
              <p:cNvSpPr>
                <a:spLocks/>
              </p:cNvSpPr>
              <p:nvPr/>
            </p:nvSpPr>
            <p:spPr bwMode="gray">
              <a:xfrm>
                <a:off x="1747" y="2516"/>
                <a:ext cx="27" cy="14"/>
              </a:xfrm>
              <a:custGeom>
                <a:avLst/>
                <a:gdLst>
                  <a:gd name="T0" fmla="*/ 4 w 27"/>
                  <a:gd name="T1" fmla="*/ 0 h 14"/>
                  <a:gd name="T2" fmla="*/ 2 w 27"/>
                  <a:gd name="T3" fmla="*/ 2 h 14"/>
                  <a:gd name="T4" fmla="*/ 0 w 27"/>
                  <a:gd name="T5" fmla="*/ 6 h 14"/>
                  <a:gd name="T6" fmla="*/ 5 w 27"/>
                  <a:gd name="T7" fmla="*/ 10 h 14"/>
                  <a:gd name="T8" fmla="*/ 13 w 27"/>
                  <a:gd name="T9" fmla="*/ 12 h 14"/>
                  <a:gd name="T10" fmla="*/ 13 w 27"/>
                  <a:gd name="T11" fmla="*/ 14 h 14"/>
                  <a:gd name="T12" fmla="*/ 13 w 27"/>
                  <a:gd name="T13" fmla="*/ 14 h 14"/>
                  <a:gd name="T14" fmla="*/ 21 w 27"/>
                  <a:gd name="T15" fmla="*/ 14 h 14"/>
                  <a:gd name="T16" fmla="*/ 27 w 27"/>
                  <a:gd name="T17" fmla="*/ 10 h 14"/>
                  <a:gd name="T18" fmla="*/ 27 w 27"/>
                  <a:gd name="T19" fmla="*/ 8 h 14"/>
                  <a:gd name="T20" fmla="*/ 27 w 27"/>
                  <a:gd name="T21" fmla="*/ 8 h 14"/>
                  <a:gd name="T22" fmla="*/ 27 w 27"/>
                  <a:gd name="T23" fmla="*/ 6 h 14"/>
                  <a:gd name="T24" fmla="*/ 23 w 27"/>
                  <a:gd name="T25" fmla="*/ 6 h 14"/>
                  <a:gd name="T26" fmla="*/ 23 w 27"/>
                  <a:gd name="T27" fmla="*/ 2 h 14"/>
                  <a:gd name="T28" fmla="*/ 13 w 27"/>
                  <a:gd name="T29" fmla="*/ 0 h 14"/>
                  <a:gd name="T30" fmla="*/ 4 w 2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4" y="0"/>
                    </a:moveTo>
                    <a:lnTo>
                      <a:pt x="2" y="2"/>
                    </a:lnTo>
                    <a:lnTo>
                      <a:pt x="0" y="6"/>
                    </a:lnTo>
                    <a:lnTo>
                      <a:pt x="5" y="10"/>
                    </a:lnTo>
                    <a:lnTo>
                      <a:pt x="13" y="12"/>
                    </a:lnTo>
                    <a:lnTo>
                      <a:pt x="13" y="14"/>
                    </a:lnTo>
                    <a:lnTo>
                      <a:pt x="21" y="14"/>
                    </a:lnTo>
                    <a:lnTo>
                      <a:pt x="27" y="10"/>
                    </a:lnTo>
                    <a:lnTo>
                      <a:pt x="27" y="8"/>
                    </a:lnTo>
                    <a:lnTo>
                      <a:pt x="27" y="6"/>
                    </a:lnTo>
                    <a:lnTo>
                      <a:pt x="23" y="6"/>
                    </a:lnTo>
                    <a:lnTo>
                      <a:pt x="23" y="2"/>
                    </a:lnTo>
                    <a:lnTo>
                      <a:pt x="13" y="0"/>
                    </a:lnTo>
                    <a:lnTo>
                      <a:pt x="4" y="0"/>
                    </a:lnTo>
                    <a:close/>
                  </a:path>
                </a:pathLst>
              </a:custGeom>
              <a:solidFill>
                <a:srgbClr val="C0C0C0"/>
              </a:solidFill>
              <a:ln w="4826">
                <a:solidFill>
                  <a:srgbClr val="B9B9B9"/>
                </a:solidFill>
                <a:round/>
                <a:headEnd/>
                <a:tailEnd/>
              </a:ln>
            </p:spPr>
            <p:txBody>
              <a:bodyPr/>
              <a:lstStyle/>
              <a:p>
                <a:endParaRPr lang="nb-NO"/>
              </a:p>
            </p:txBody>
          </p:sp>
          <p:sp>
            <p:nvSpPr>
              <p:cNvPr id="9468" name="Freeform 1181"/>
              <p:cNvSpPr>
                <a:spLocks/>
              </p:cNvSpPr>
              <p:nvPr/>
            </p:nvSpPr>
            <p:spPr bwMode="gray">
              <a:xfrm>
                <a:off x="2616" y="2639"/>
                <a:ext cx="81" cy="104"/>
              </a:xfrm>
              <a:custGeom>
                <a:avLst/>
                <a:gdLst>
                  <a:gd name="T0" fmla="*/ 17 w 81"/>
                  <a:gd name="T1" fmla="*/ 104 h 104"/>
                  <a:gd name="T2" fmla="*/ 27 w 81"/>
                  <a:gd name="T3" fmla="*/ 98 h 104"/>
                  <a:gd name="T4" fmla="*/ 42 w 81"/>
                  <a:gd name="T5" fmla="*/ 89 h 104"/>
                  <a:gd name="T6" fmla="*/ 56 w 81"/>
                  <a:gd name="T7" fmla="*/ 94 h 104"/>
                  <a:gd name="T8" fmla="*/ 65 w 81"/>
                  <a:gd name="T9" fmla="*/ 96 h 104"/>
                  <a:gd name="T10" fmla="*/ 67 w 81"/>
                  <a:gd name="T11" fmla="*/ 87 h 104"/>
                  <a:gd name="T12" fmla="*/ 67 w 81"/>
                  <a:gd name="T13" fmla="*/ 81 h 104"/>
                  <a:gd name="T14" fmla="*/ 67 w 81"/>
                  <a:gd name="T15" fmla="*/ 62 h 104"/>
                  <a:gd name="T16" fmla="*/ 73 w 81"/>
                  <a:gd name="T17" fmla="*/ 52 h 104"/>
                  <a:gd name="T18" fmla="*/ 75 w 81"/>
                  <a:gd name="T19" fmla="*/ 42 h 104"/>
                  <a:gd name="T20" fmla="*/ 79 w 81"/>
                  <a:gd name="T21" fmla="*/ 35 h 104"/>
                  <a:gd name="T22" fmla="*/ 81 w 81"/>
                  <a:gd name="T23" fmla="*/ 25 h 104"/>
                  <a:gd name="T24" fmla="*/ 77 w 81"/>
                  <a:gd name="T25" fmla="*/ 18 h 104"/>
                  <a:gd name="T26" fmla="*/ 77 w 81"/>
                  <a:gd name="T27" fmla="*/ 8 h 104"/>
                  <a:gd name="T28" fmla="*/ 67 w 81"/>
                  <a:gd name="T29" fmla="*/ 10 h 104"/>
                  <a:gd name="T30" fmla="*/ 65 w 81"/>
                  <a:gd name="T31" fmla="*/ 4 h 104"/>
                  <a:gd name="T32" fmla="*/ 56 w 81"/>
                  <a:gd name="T33" fmla="*/ 6 h 104"/>
                  <a:gd name="T34" fmla="*/ 50 w 81"/>
                  <a:gd name="T35" fmla="*/ 0 h 104"/>
                  <a:gd name="T36" fmla="*/ 38 w 81"/>
                  <a:gd name="T37" fmla="*/ 4 h 104"/>
                  <a:gd name="T38" fmla="*/ 35 w 81"/>
                  <a:gd name="T39" fmla="*/ 10 h 104"/>
                  <a:gd name="T40" fmla="*/ 29 w 81"/>
                  <a:gd name="T41" fmla="*/ 6 h 104"/>
                  <a:gd name="T42" fmla="*/ 23 w 81"/>
                  <a:gd name="T43" fmla="*/ 16 h 104"/>
                  <a:gd name="T44" fmla="*/ 21 w 81"/>
                  <a:gd name="T45" fmla="*/ 14 h 104"/>
                  <a:gd name="T46" fmla="*/ 15 w 81"/>
                  <a:gd name="T47" fmla="*/ 18 h 104"/>
                  <a:gd name="T48" fmla="*/ 12 w 81"/>
                  <a:gd name="T49" fmla="*/ 25 h 104"/>
                  <a:gd name="T50" fmla="*/ 15 w 81"/>
                  <a:gd name="T51" fmla="*/ 33 h 104"/>
                  <a:gd name="T52" fmla="*/ 8 w 81"/>
                  <a:gd name="T53" fmla="*/ 37 h 104"/>
                  <a:gd name="T54" fmla="*/ 8 w 81"/>
                  <a:gd name="T55" fmla="*/ 42 h 104"/>
                  <a:gd name="T56" fmla="*/ 6 w 81"/>
                  <a:gd name="T57" fmla="*/ 48 h 104"/>
                  <a:gd name="T58" fmla="*/ 2 w 81"/>
                  <a:gd name="T59" fmla="*/ 60 h 104"/>
                  <a:gd name="T60" fmla="*/ 2 w 81"/>
                  <a:gd name="T61" fmla="*/ 64 h 104"/>
                  <a:gd name="T62" fmla="*/ 10 w 81"/>
                  <a:gd name="T63" fmla="*/ 69 h 104"/>
                  <a:gd name="T64" fmla="*/ 13 w 81"/>
                  <a:gd name="T65" fmla="*/ 79 h 104"/>
                  <a:gd name="T66" fmla="*/ 19 w 81"/>
                  <a:gd name="T67" fmla="*/ 81 h 104"/>
                  <a:gd name="T68" fmla="*/ 17 w 81"/>
                  <a:gd name="T69" fmla="*/ 89 h 104"/>
                  <a:gd name="T70" fmla="*/ 13 w 81"/>
                  <a:gd name="T71" fmla="*/ 94 h 104"/>
                  <a:gd name="T72" fmla="*/ 15 w 81"/>
                  <a:gd name="T73" fmla="*/ 102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04"/>
                  <a:gd name="T113" fmla="*/ 81 w 8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04">
                    <a:moveTo>
                      <a:pt x="15" y="104"/>
                    </a:moveTo>
                    <a:lnTo>
                      <a:pt x="17" y="104"/>
                    </a:lnTo>
                    <a:lnTo>
                      <a:pt x="27" y="98"/>
                    </a:lnTo>
                    <a:lnTo>
                      <a:pt x="35" y="90"/>
                    </a:lnTo>
                    <a:lnTo>
                      <a:pt x="42" y="89"/>
                    </a:lnTo>
                    <a:lnTo>
                      <a:pt x="50" y="90"/>
                    </a:lnTo>
                    <a:lnTo>
                      <a:pt x="56" y="94"/>
                    </a:lnTo>
                    <a:lnTo>
                      <a:pt x="63" y="96"/>
                    </a:lnTo>
                    <a:lnTo>
                      <a:pt x="65" y="96"/>
                    </a:lnTo>
                    <a:lnTo>
                      <a:pt x="65" y="92"/>
                    </a:lnTo>
                    <a:lnTo>
                      <a:pt x="67" y="87"/>
                    </a:lnTo>
                    <a:lnTo>
                      <a:pt x="67" y="83"/>
                    </a:lnTo>
                    <a:lnTo>
                      <a:pt x="67" y="81"/>
                    </a:lnTo>
                    <a:lnTo>
                      <a:pt x="65" y="71"/>
                    </a:lnTo>
                    <a:lnTo>
                      <a:pt x="67" y="62"/>
                    </a:lnTo>
                    <a:lnTo>
                      <a:pt x="69" y="60"/>
                    </a:lnTo>
                    <a:lnTo>
                      <a:pt x="73" y="52"/>
                    </a:lnTo>
                    <a:lnTo>
                      <a:pt x="73" y="48"/>
                    </a:lnTo>
                    <a:lnTo>
                      <a:pt x="75" y="42"/>
                    </a:lnTo>
                    <a:lnTo>
                      <a:pt x="77" y="37"/>
                    </a:lnTo>
                    <a:lnTo>
                      <a:pt x="79" y="35"/>
                    </a:lnTo>
                    <a:lnTo>
                      <a:pt x="79" y="33"/>
                    </a:lnTo>
                    <a:lnTo>
                      <a:pt x="81" y="25"/>
                    </a:lnTo>
                    <a:lnTo>
                      <a:pt x="79" y="19"/>
                    </a:lnTo>
                    <a:lnTo>
                      <a:pt x="77" y="18"/>
                    </a:lnTo>
                    <a:lnTo>
                      <a:pt x="77" y="12"/>
                    </a:lnTo>
                    <a:lnTo>
                      <a:pt x="77" y="8"/>
                    </a:lnTo>
                    <a:lnTo>
                      <a:pt x="73" y="10"/>
                    </a:lnTo>
                    <a:lnTo>
                      <a:pt x="67" y="10"/>
                    </a:lnTo>
                    <a:lnTo>
                      <a:pt x="65" y="6"/>
                    </a:lnTo>
                    <a:lnTo>
                      <a:pt x="65" y="4"/>
                    </a:lnTo>
                    <a:lnTo>
                      <a:pt x="61" y="2"/>
                    </a:lnTo>
                    <a:lnTo>
                      <a:pt x="56" y="6"/>
                    </a:lnTo>
                    <a:lnTo>
                      <a:pt x="52" y="6"/>
                    </a:lnTo>
                    <a:lnTo>
                      <a:pt x="50" y="0"/>
                    </a:lnTo>
                    <a:lnTo>
                      <a:pt x="40" y="0"/>
                    </a:lnTo>
                    <a:lnTo>
                      <a:pt x="38" y="4"/>
                    </a:lnTo>
                    <a:lnTo>
                      <a:pt x="37" y="6"/>
                    </a:lnTo>
                    <a:lnTo>
                      <a:pt x="35" y="10"/>
                    </a:lnTo>
                    <a:lnTo>
                      <a:pt x="31" y="8"/>
                    </a:lnTo>
                    <a:lnTo>
                      <a:pt x="29" y="6"/>
                    </a:lnTo>
                    <a:lnTo>
                      <a:pt x="27" y="8"/>
                    </a:lnTo>
                    <a:lnTo>
                      <a:pt x="23" y="16"/>
                    </a:lnTo>
                    <a:lnTo>
                      <a:pt x="23" y="14"/>
                    </a:lnTo>
                    <a:lnTo>
                      <a:pt x="21" y="14"/>
                    </a:lnTo>
                    <a:lnTo>
                      <a:pt x="17" y="16"/>
                    </a:lnTo>
                    <a:lnTo>
                      <a:pt x="15" y="18"/>
                    </a:lnTo>
                    <a:lnTo>
                      <a:pt x="13" y="19"/>
                    </a:lnTo>
                    <a:lnTo>
                      <a:pt x="12" y="25"/>
                    </a:lnTo>
                    <a:lnTo>
                      <a:pt x="15" y="29"/>
                    </a:lnTo>
                    <a:lnTo>
                      <a:pt x="15" y="33"/>
                    </a:lnTo>
                    <a:lnTo>
                      <a:pt x="10" y="37"/>
                    </a:lnTo>
                    <a:lnTo>
                      <a:pt x="8" y="37"/>
                    </a:lnTo>
                    <a:lnTo>
                      <a:pt x="8" y="41"/>
                    </a:lnTo>
                    <a:lnTo>
                      <a:pt x="8" y="42"/>
                    </a:lnTo>
                    <a:lnTo>
                      <a:pt x="4" y="44"/>
                    </a:lnTo>
                    <a:lnTo>
                      <a:pt x="6" y="48"/>
                    </a:lnTo>
                    <a:lnTo>
                      <a:pt x="6" y="54"/>
                    </a:lnTo>
                    <a:lnTo>
                      <a:pt x="2" y="60"/>
                    </a:lnTo>
                    <a:lnTo>
                      <a:pt x="0" y="64"/>
                    </a:lnTo>
                    <a:lnTo>
                      <a:pt x="2" y="64"/>
                    </a:lnTo>
                    <a:lnTo>
                      <a:pt x="8" y="66"/>
                    </a:lnTo>
                    <a:lnTo>
                      <a:pt x="10" y="69"/>
                    </a:lnTo>
                    <a:lnTo>
                      <a:pt x="12" y="73"/>
                    </a:lnTo>
                    <a:lnTo>
                      <a:pt x="13" y="79"/>
                    </a:lnTo>
                    <a:lnTo>
                      <a:pt x="17" y="81"/>
                    </a:lnTo>
                    <a:lnTo>
                      <a:pt x="19" y="81"/>
                    </a:lnTo>
                    <a:lnTo>
                      <a:pt x="17" y="85"/>
                    </a:lnTo>
                    <a:lnTo>
                      <a:pt x="17" y="89"/>
                    </a:lnTo>
                    <a:lnTo>
                      <a:pt x="15" y="92"/>
                    </a:lnTo>
                    <a:lnTo>
                      <a:pt x="13" y="94"/>
                    </a:lnTo>
                    <a:lnTo>
                      <a:pt x="15" y="98"/>
                    </a:lnTo>
                    <a:lnTo>
                      <a:pt x="15" y="102"/>
                    </a:lnTo>
                    <a:lnTo>
                      <a:pt x="15" y="104"/>
                    </a:lnTo>
                    <a:close/>
                  </a:path>
                </a:pathLst>
              </a:custGeom>
              <a:solidFill>
                <a:srgbClr val="C0C0C0"/>
              </a:solidFill>
              <a:ln w="4826">
                <a:solidFill>
                  <a:srgbClr val="B9B9B9"/>
                </a:solidFill>
                <a:round/>
                <a:headEnd/>
                <a:tailEnd/>
              </a:ln>
            </p:spPr>
            <p:txBody>
              <a:bodyPr/>
              <a:lstStyle/>
              <a:p>
                <a:endParaRPr lang="nb-NO"/>
              </a:p>
            </p:txBody>
          </p:sp>
          <p:sp>
            <p:nvSpPr>
              <p:cNvPr id="9469" name="Freeform 1182"/>
              <p:cNvSpPr>
                <a:spLocks/>
              </p:cNvSpPr>
              <p:nvPr/>
            </p:nvSpPr>
            <p:spPr bwMode="gray">
              <a:xfrm>
                <a:off x="2831" y="2146"/>
                <a:ext cx="21" cy="38"/>
              </a:xfrm>
              <a:custGeom>
                <a:avLst/>
                <a:gdLst>
                  <a:gd name="T0" fmla="*/ 10 w 21"/>
                  <a:gd name="T1" fmla="*/ 0 h 38"/>
                  <a:gd name="T2" fmla="*/ 6 w 21"/>
                  <a:gd name="T3" fmla="*/ 2 h 38"/>
                  <a:gd name="T4" fmla="*/ 0 w 21"/>
                  <a:gd name="T5" fmla="*/ 6 h 38"/>
                  <a:gd name="T6" fmla="*/ 0 w 21"/>
                  <a:gd name="T7" fmla="*/ 19 h 38"/>
                  <a:gd name="T8" fmla="*/ 4 w 21"/>
                  <a:gd name="T9" fmla="*/ 35 h 38"/>
                  <a:gd name="T10" fmla="*/ 6 w 21"/>
                  <a:gd name="T11" fmla="*/ 37 h 38"/>
                  <a:gd name="T12" fmla="*/ 8 w 21"/>
                  <a:gd name="T13" fmla="*/ 38 h 38"/>
                  <a:gd name="T14" fmla="*/ 10 w 21"/>
                  <a:gd name="T15" fmla="*/ 38 h 38"/>
                  <a:gd name="T16" fmla="*/ 12 w 21"/>
                  <a:gd name="T17" fmla="*/ 37 h 38"/>
                  <a:gd name="T18" fmla="*/ 17 w 21"/>
                  <a:gd name="T19" fmla="*/ 35 h 38"/>
                  <a:gd name="T20" fmla="*/ 17 w 21"/>
                  <a:gd name="T21" fmla="*/ 27 h 38"/>
                  <a:gd name="T22" fmla="*/ 19 w 21"/>
                  <a:gd name="T23" fmla="*/ 19 h 38"/>
                  <a:gd name="T24" fmla="*/ 19 w 21"/>
                  <a:gd name="T25" fmla="*/ 15 h 38"/>
                  <a:gd name="T26" fmla="*/ 21 w 21"/>
                  <a:gd name="T27" fmla="*/ 10 h 38"/>
                  <a:gd name="T28" fmla="*/ 17 w 21"/>
                  <a:gd name="T29" fmla="*/ 6 h 38"/>
                  <a:gd name="T30" fmla="*/ 15 w 21"/>
                  <a:gd name="T31" fmla="*/ 0 h 38"/>
                  <a:gd name="T32" fmla="*/ 12 w 21"/>
                  <a:gd name="T33" fmla="*/ 0 h 38"/>
                  <a:gd name="T34" fmla="*/ 10 w 21"/>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10" y="0"/>
                    </a:moveTo>
                    <a:lnTo>
                      <a:pt x="6" y="2"/>
                    </a:lnTo>
                    <a:lnTo>
                      <a:pt x="0" y="6"/>
                    </a:lnTo>
                    <a:lnTo>
                      <a:pt x="0" y="19"/>
                    </a:lnTo>
                    <a:lnTo>
                      <a:pt x="4" y="35"/>
                    </a:lnTo>
                    <a:lnTo>
                      <a:pt x="6" y="37"/>
                    </a:lnTo>
                    <a:lnTo>
                      <a:pt x="8" y="38"/>
                    </a:lnTo>
                    <a:lnTo>
                      <a:pt x="10" y="38"/>
                    </a:lnTo>
                    <a:lnTo>
                      <a:pt x="12" y="37"/>
                    </a:lnTo>
                    <a:lnTo>
                      <a:pt x="17" y="35"/>
                    </a:lnTo>
                    <a:lnTo>
                      <a:pt x="17" y="27"/>
                    </a:lnTo>
                    <a:lnTo>
                      <a:pt x="19" y="19"/>
                    </a:lnTo>
                    <a:lnTo>
                      <a:pt x="19" y="15"/>
                    </a:lnTo>
                    <a:lnTo>
                      <a:pt x="21" y="10"/>
                    </a:lnTo>
                    <a:lnTo>
                      <a:pt x="17" y="6"/>
                    </a:lnTo>
                    <a:lnTo>
                      <a:pt x="15" y="0"/>
                    </a:lnTo>
                    <a:lnTo>
                      <a:pt x="12" y="0"/>
                    </a:lnTo>
                    <a:lnTo>
                      <a:pt x="10" y="0"/>
                    </a:lnTo>
                    <a:close/>
                  </a:path>
                </a:pathLst>
              </a:custGeom>
              <a:solidFill>
                <a:srgbClr val="C0C0C0"/>
              </a:solidFill>
              <a:ln w="4826">
                <a:solidFill>
                  <a:srgbClr val="B9B9B9"/>
                </a:solidFill>
                <a:round/>
                <a:headEnd/>
                <a:tailEnd/>
              </a:ln>
            </p:spPr>
            <p:txBody>
              <a:bodyPr/>
              <a:lstStyle/>
              <a:p>
                <a:endParaRPr lang="nb-NO"/>
              </a:p>
            </p:txBody>
          </p:sp>
          <p:sp>
            <p:nvSpPr>
              <p:cNvPr id="9470" name="Freeform 1183"/>
              <p:cNvSpPr>
                <a:spLocks/>
              </p:cNvSpPr>
              <p:nvPr/>
            </p:nvSpPr>
            <p:spPr bwMode="gray">
              <a:xfrm>
                <a:off x="2810" y="2041"/>
                <a:ext cx="144" cy="182"/>
              </a:xfrm>
              <a:custGeom>
                <a:avLst/>
                <a:gdLst>
                  <a:gd name="T0" fmla="*/ 17 w 144"/>
                  <a:gd name="T1" fmla="*/ 59 h 182"/>
                  <a:gd name="T2" fmla="*/ 23 w 144"/>
                  <a:gd name="T3" fmla="*/ 48 h 182"/>
                  <a:gd name="T4" fmla="*/ 36 w 144"/>
                  <a:gd name="T5" fmla="*/ 51 h 182"/>
                  <a:gd name="T6" fmla="*/ 48 w 144"/>
                  <a:gd name="T7" fmla="*/ 69 h 182"/>
                  <a:gd name="T8" fmla="*/ 65 w 144"/>
                  <a:gd name="T9" fmla="*/ 92 h 182"/>
                  <a:gd name="T10" fmla="*/ 88 w 144"/>
                  <a:gd name="T11" fmla="*/ 109 h 182"/>
                  <a:gd name="T12" fmla="*/ 100 w 144"/>
                  <a:gd name="T13" fmla="*/ 117 h 182"/>
                  <a:gd name="T14" fmla="*/ 102 w 144"/>
                  <a:gd name="T15" fmla="*/ 124 h 182"/>
                  <a:gd name="T16" fmla="*/ 115 w 144"/>
                  <a:gd name="T17" fmla="*/ 134 h 182"/>
                  <a:gd name="T18" fmla="*/ 113 w 144"/>
                  <a:gd name="T19" fmla="*/ 149 h 182"/>
                  <a:gd name="T20" fmla="*/ 90 w 144"/>
                  <a:gd name="T21" fmla="*/ 161 h 182"/>
                  <a:gd name="T22" fmla="*/ 75 w 144"/>
                  <a:gd name="T23" fmla="*/ 166 h 182"/>
                  <a:gd name="T24" fmla="*/ 105 w 144"/>
                  <a:gd name="T25" fmla="*/ 170 h 182"/>
                  <a:gd name="T26" fmla="*/ 111 w 144"/>
                  <a:gd name="T27" fmla="*/ 163 h 182"/>
                  <a:gd name="T28" fmla="*/ 128 w 144"/>
                  <a:gd name="T29" fmla="*/ 138 h 182"/>
                  <a:gd name="T30" fmla="*/ 121 w 144"/>
                  <a:gd name="T31" fmla="*/ 128 h 182"/>
                  <a:gd name="T32" fmla="*/ 125 w 144"/>
                  <a:gd name="T33" fmla="*/ 120 h 182"/>
                  <a:gd name="T34" fmla="*/ 134 w 144"/>
                  <a:gd name="T35" fmla="*/ 120 h 182"/>
                  <a:gd name="T36" fmla="*/ 142 w 144"/>
                  <a:gd name="T37" fmla="*/ 128 h 182"/>
                  <a:gd name="T38" fmla="*/ 142 w 144"/>
                  <a:gd name="T39" fmla="*/ 122 h 182"/>
                  <a:gd name="T40" fmla="*/ 132 w 144"/>
                  <a:gd name="T41" fmla="*/ 111 h 182"/>
                  <a:gd name="T42" fmla="*/ 123 w 144"/>
                  <a:gd name="T43" fmla="*/ 107 h 182"/>
                  <a:gd name="T44" fmla="*/ 117 w 144"/>
                  <a:gd name="T45" fmla="*/ 97 h 182"/>
                  <a:gd name="T46" fmla="*/ 102 w 144"/>
                  <a:gd name="T47" fmla="*/ 90 h 182"/>
                  <a:gd name="T48" fmla="*/ 90 w 144"/>
                  <a:gd name="T49" fmla="*/ 76 h 182"/>
                  <a:gd name="T50" fmla="*/ 67 w 144"/>
                  <a:gd name="T51" fmla="*/ 53 h 182"/>
                  <a:gd name="T52" fmla="*/ 69 w 144"/>
                  <a:gd name="T53" fmla="*/ 42 h 182"/>
                  <a:gd name="T54" fmla="*/ 69 w 144"/>
                  <a:gd name="T55" fmla="*/ 34 h 182"/>
                  <a:gd name="T56" fmla="*/ 86 w 144"/>
                  <a:gd name="T57" fmla="*/ 26 h 182"/>
                  <a:gd name="T58" fmla="*/ 84 w 144"/>
                  <a:gd name="T59" fmla="*/ 23 h 182"/>
                  <a:gd name="T60" fmla="*/ 84 w 144"/>
                  <a:gd name="T61" fmla="*/ 15 h 182"/>
                  <a:gd name="T62" fmla="*/ 80 w 144"/>
                  <a:gd name="T63" fmla="*/ 9 h 182"/>
                  <a:gd name="T64" fmla="*/ 75 w 144"/>
                  <a:gd name="T65" fmla="*/ 5 h 182"/>
                  <a:gd name="T66" fmla="*/ 67 w 144"/>
                  <a:gd name="T67" fmla="*/ 3 h 182"/>
                  <a:gd name="T68" fmla="*/ 57 w 144"/>
                  <a:gd name="T69" fmla="*/ 1 h 182"/>
                  <a:gd name="T70" fmla="*/ 52 w 144"/>
                  <a:gd name="T71" fmla="*/ 1 h 182"/>
                  <a:gd name="T72" fmla="*/ 46 w 144"/>
                  <a:gd name="T73" fmla="*/ 5 h 182"/>
                  <a:gd name="T74" fmla="*/ 46 w 144"/>
                  <a:gd name="T75" fmla="*/ 11 h 182"/>
                  <a:gd name="T76" fmla="*/ 38 w 144"/>
                  <a:gd name="T77" fmla="*/ 13 h 182"/>
                  <a:gd name="T78" fmla="*/ 33 w 144"/>
                  <a:gd name="T79" fmla="*/ 21 h 182"/>
                  <a:gd name="T80" fmla="*/ 27 w 144"/>
                  <a:gd name="T81" fmla="*/ 19 h 182"/>
                  <a:gd name="T82" fmla="*/ 19 w 144"/>
                  <a:gd name="T83" fmla="*/ 15 h 182"/>
                  <a:gd name="T84" fmla="*/ 19 w 144"/>
                  <a:gd name="T85" fmla="*/ 19 h 182"/>
                  <a:gd name="T86" fmla="*/ 8 w 144"/>
                  <a:gd name="T87" fmla="*/ 30 h 182"/>
                  <a:gd name="T88" fmla="*/ 0 w 144"/>
                  <a:gd name="T89" fmla="*/ 36 h 182"/>
                  <a:gd name="T90" fmla="*/ 2 w 144"/>
                  <a:gd name="T91" fmla="*/ 42 h 182"/>
                  <a:gd name="T92" fmla="*/ 8 w 144"/>
                  <a:gd name="T93" fmla="*/ 51 h 182"/>
                  <a:gd name="T94" fmla="*/ 6 w 144"/>
                  <a:gd name="T95" fmla="*/ 57 h 182"/>
                  <a:gd name="T96" fmla="*/ 8 w 144"/>
                  <a:gd name="T97" fmla="*/ 61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82"/>
                  <a:gd name="T149" fmla="*/ 144 w 144"/>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82">
                    <a:moveTo>
                      <a:pt x="8" y="61"/>
                    </a:moveTo>
                    <a:lnTo>
                      <a:pt x="13" y="61"/>
                    </a:lnTo>
                    <a:lnTo>
                      <a:pt x="17" y="59"/>
                    </a:lnTo>
                    <a:lnTo>
                      <a:pt x="19" y="53"/>
                    </a:lnTo>
                    <a:lnTo>
                      <a:pt x="23" y="49"/>
                    </a:lnTo>
                    <a:lnTo>
                      <a:pt x="23" y="48"/>
                    </a:lnTo>
                    <a:lnTo>
                      <a:pt x="27" y="48"/>
                    </a:lnTo>
                    <a:lnTo>
                      <a:pt x="31" y="48"/>
                    </a:lnTo>
                    <a:lnTo>
                      <a:pt x="36" y="51"/>
                    </a:lnTo>
                    <a:lnTo>
                      <a:pt x="42" y="57"/>
                    </a:lnTo>
                    <a:lnTo>
                      <a:pt x="44" y="63"/>
                    </a:lnTo>
                    <a:lnTo>
                      <a:pt x="48" y="69"/>
                    </a:lnTo>
                    <a:lnTo>
                      <a:pt x="54" y="80"/>
                    </a:lnTo>
                    <a:lnTo>
                      <a:pt x="61" y="92"/>
                    </a:lnTo>
                    <a:lnTo>
                      <a:pt x="65" y="92"/>
                    </a:lnTo>
                    <a:lnTo>
                      <a:pt x="71" y="99"/>
                    </a:lnTo>
                    <a:lnTo>
                      <a:pt x="80" y="107"/>
                    </a:lnTo>
                    <a:lnTo>
                      <a:pt x="88" y="109"/>
                    </a:lnTo>
                    <a:lnTo>
                      <a:pt x="96" y="113"/>
                    </a:lnTo>
                    <a:lnTo>
                      <a:pt x="96" y="117"/>
                    </a:lnTo>
                    <a:lnTo>
                      <a:pt x="100" y="117"/>
                    </a:lnTo>
                    <a:lnTo>
                      <a:pt x="102" y="119"/>
                    </a:lnTo>
                    <a:lnTo>
                      <a:pt x="102" y="122"/>
                    </a:lnTo>
                    <a:lnTo>
                      <a:pt x="102" y="124"/>
                    </a:lnTo>
                    <a:lnTo>
                      <a:pt x="107" y="126"/>
                    </a:lnTo>
                    <a:lnTo>
                      <a:pt x="113" y="130"/>
                    </a:lnTo>
                    <a:lnTo>
                      <a:pt x="115" y="134"/>
                    </a:lnTo>
                    <a:lnTo>
                      <a:pt x="115" y="142"/>
                    </a:lnTo>
                    <a:lnTo>
                      <a:pt x="115" y="147"/>
                    </a:lnTo>
                    <a:lnTo>
                      <a:pt x="113" y="149"/>
                    </a:lnTo>
                    <a:lnTo>
                      <a:pt x="111" y="155"/>
                    </a:lnTo>
                    <a:lnTo>
                      <a:pt x="111" y="161"/>
                    </a:lnTo>
                    <a:lnTo>
                      <a:pt x="90" y="161"/>
                    </a:lnTo>
                    <a:lnTo>
                      <a:pt x="73" y="161"/>
                    </a:lnTo>
                    <a:lnTo>
                      <a:pt x="73" y="163"/>
                    </a:lnTo>
                    <a:lnTo>
                      <a:pt x="75" y="166"/>
                    </a:lnTo>
                    <a:lnTo>
                      <a:pt x="88" y="174"/>
                    </a:lnTo>
                    <a:lnTo>
                      <a:pt x="104" y="182"/>
                    </a:lnTo>
                    <a:lnTo>
                      <a:pt x="105" y="170"/>
                    </a:lnTo>
                    <a:lnTo>
                      <a:pt x="105" y="166"/>
                    </a:lnTo>
                    <a:lnTo>
                      <a:pt x="105" y="163"/>
                    </a:lnTo>
                    <a:lnTo>
                      <a:pt x="111" y="163"/>
                    </a:lnTo>
                    <a:lnTo>
                      <a:pt x="117" y="165"/>
                    </a:lnTo>
                    <a:lnTo>
                      <a:pt x="125" y="151"/>
                    </a:lnTo>
                    <a:lnTo>
                      <a:pt x="128" y="138"/>
                    </a:lnTo>
                    <a:lnTo>
                      <a:pt x="125" y="136"/>
                    </a:lnTo>
                    <a:lnTo>
                      <a:pt x="123" y="132"/>
                    </a:lnTo>
                    <a:lnTo>
                      <a:pt x="121" y="128"/>
                    </a:lnTo>
                    <a:lnTo>
                      <a:pt x="123" y="126"/>
                    </a:lnTo>
                    <a:lnTo>
                      <a:pt x="123" y="122"/>
                    </a:lnTo>
                    <a:lnTo>
                      <a:pt x="125" y="120"/>
                    </a:lnTo>
                    <a:lnTo>
                      <a:pt x="127" y="119"/>
                    </a:lnTo>
                    <a:lnTo>
                      <a:pt x="128" y="119"/>
                    </a:lnTo>
                    <a:lnTo>
                      <a:pt x="134" y="120"/>
                    </a:lnTo>
                    <a:lnTo>
                      <a:pt x="140" y="124"/>
                    </a:lnTo>
                    <a:lnTo>
                      <a:pt x="140" y="128"/>
                    </a:lnTo>
                    <a:lnTo>
                      <a:pt x="142" y="128"/>
                    </a:lnTo>
                    <a:lnTo>
                      <a:pt x="144" y="126"/>
                    </a:lnTo>
                    <a:lnTo>
                      <a:pt x="144" y="124"/>
                    </a:lnTo>
                    <a:lnTo>
                      <a:pt x="142" y="122"/>
                    </a:lnTo>
                    <a:lnTo>
                      <a:pt x="140" y="117"/>
                    </a:lnTo>
                    <a:lnTo>
                      <a:pt x="138" y="115"/>
                    </a:lnTo>
                    <a:lnTo>
                      <a:pt x="132" y="111"/>
                    </a:lnTo>
                    <a:lnTo>
                      <a:pt x="128" y="107"/>
                    </a:lnTo>
                    <a:lnTo>
                      <a:pt x="125" y="107"/>
                    </a:lnTo>
                    <a:lnTo>
                      <a:pt x="123" y="107"/>
                    </a:lnTo>
                    <a:lnTo>
                      <a:pt x="121" y="103"/>
                    </a:lnTo>
                    <a:lnTo>
                      <a:pt x="117" y="101"/>
                    </a:lnTo>
                    <a:lnTo>
                      <a:pt x="117" y="97"/>
                    </a:lnTo>
                    <a:lnTo>
                      <a:pt x="117" y="94"/>
                    </a:lnTo>
                    <a:lnTo>
                      <a:pt x="107" y="92"/>
                    </a:lnTo>
                    <a:lnTo>
                      <a:pt x="102" y="90"/>
                    </a:lnTo>
                    <a:lnTo>
                      <a:pt x="96" y="88"/>
                    </a:lnTo>
                    <a:lnTo>
                      <a:pt x="92" y="82"/>
                    </a:lnTo>
                    <a:lnTo>
                      <a:pt x="90" y="76"/>
                    </a:lnTo>
                    <a:lnTo>
                      <a:pt x="88" y="69"/>
                    </a:lnTo>
                    <a:lnTo>
                      <a:pt x="79" y="59"/>
                    </a:lnTo>
                    <a:lnTo>
                      <a:pt x="67" y="53"/>
                    </a:lnTo>
                    <a:lnTo>
                      <a:pt x="67" y="49"/>
                    </a:lnTo>
                    <a:lnTo>
                      <a:pt x="67" y="46"/>
                    </a:lnTo>
                    <a:lnTo>
                      <a:pt x="69" y="42"/>
                    </a:lnTo>
                    <a:lnTo>
                      <a:pt x="73" y="36"/>
                    </a:lnTo>
                    <a:lnTo>
                      <a:pt x="71" y="34"/>
                    </a:lnTo>
                    <a:lnTo>
                      <a:pt x="69" y="34"/>
                    </a:lnTo>
                    <a:lnTo>
                      <a:pt x="69" y="30"/>
                    </a:lnTo>
                    <a:lnTo>
                      <a:pt x="77" y="28"/>
                    </a:lnTo>
                    <a:lnTo>
                      <a:pt x="86" y="26"/>
                    </a:lnTo>
                    <a:lnTo>
                      <a:pt x="84" y="26"/>
                    </a:lnTo>
                    <a:lnTo>
                      <a:pt x="84" y="23"/>
                    </a:lnTo>
                    <a:lnTo>
                      <a:pt x="84" y="17"/>
                    </a:lnTo>
                    <a:lnTo>
                      <a:pt x="84" y="15"/>
                    </a:lnTo>
                    <a:lnTo>
                      <a:pt x="84" y="13"/>
                    </a:lnTo>
                    <a:lnTo>
                      <a:pt x="82" y="13"/>
                    </a:lnTo>
                    <a:lnTo>
                      <a:pt x="80" y="9"/>
                    </a:lnTo>
                    <a:lnTo>
                      <a:pt x="82" y="5"/>
                    </a:lnTo>
                    <a:lnTo>
                      <a:pt x="80" y="5"/>
                    </a:lnTo>
                    <a:lnTo>
                      <a:pt x="75" y="5"/>
                    </a:lnTo>
                    <a:lnTo>
                      <a:pt x="71" y="5"/>
                    </a:lnTo>
                    <a:lnTo>
                      <a:pt x="69" y="5"/>
                    </a:lnTo>
                    <a:lnTo>
                      <a:pt x="67" y="3"/>
                    </a:lnTo>
                    <a:lnTo>
                      <a:pt x="63" y="3"/>
                    </a:lnTo>
                    <a:lnTo>
                      <a:pt x="61" y="3"/>
                    </a:lnTo>
                    <a:lnTo>
                      <a:pt x="57" y="1"/>
                    </a:lnTo>
                    <a:lnTo>
                      <a:pt x="56" y="0"/>
                    </a:lnTo>
                    <a:lnTo>
                      <a:pt x="56" y="1"/>
                    </a:lnTo>
                    <a:lnTo>
                      <a:pt x="52" y="1"/>
                    </a:lnTo>
                    <a:lnTo>
                      <a:pt x="48" y="0"/>
                    </a:lnTo>
                    <a:lnTo>
                      <a:pt x="48" y="1"/>
                    </a:lnTo>
                    <a:lnTo>
                      <a:pt x="46" y="5"/>
                    </a:lnTo>
                    <a:lnTo>
                      <a:pt x="46" y="7"/>
                    </a:lnTo>
                    <a:lnTo>
                      <a:pt x="48" y="9"/>
                    </a:lnTo>
                    <a:lnTo>
                      <a:pt x="46" y="11"/>
                    </a:lnTo>
                    <a:lnTo>
                      <a:pt x="44" y="9"/>
                    </a:lnTo>
                    <a:lnTo>
                      <a:pt x="40" y="9"/>
                    </a:lnTo>
                    <a:lnTo>
                      <a:pt x="38" y="13"/>
                    </a:lnTo>
                    <a:lnTo>
                      <a:pt x="34" y="15"/>
                    </a:lnTo>
                    <a:lnTo>
                      <a:pt x="33" y="17"/>
                    </a:lnTo>
                    <a:lnTo>
                      <a:pt x="33" y="21"/>
                    </a:lnTo>
                    <a:lnTo>
                      <a:pt x="31" y="21"/>
                    </a:lnTo>
                    <a:lnTo>
                      <a:pt x="27" y="19"/>
                    </a:lnTo>
                    <a:lnTo>
                      <a:pt x="23" y="19"/>
                    </a:lnTo>
                    <a:lnTo>
                      <a:pt x="21" y="15"/>
                    </a:lnTo>
                    <a:lnTo>
                      <a:pt x="19" y="15"/>
                    </a:lnTo>
                    <a:lnTo>
                      <a:pt x="19" y="17"/>
                    </a:lnTo>
                    <a:lnTo>
                      <a:pt x="19" y="19"/>
                    </a:lnTo>
                    <a:lnTo>
                      <a:pt x="15" y="23"/>
                    </a:lnTo>
                    <a:lnTo>
                      <a:pt x="9" y="24"/>
                    </a:lnTo>
                    <a:lnTo>
                      <a:pt x="8" y="30"/>
                    </a:lnTo>
                    <a:lnTo>
                      <a:pt x="6" y="32"/>
                    </a:lnTo>
                    <a:lnTo>
                      <a:pt x="2" y="34"/>
                    </a:lnTo>
                    <a:lnTo>
                      <a:pt x="0" y="36"/>
                    </a:lnTo>
                    <a:lnTo>
                      <a:pt x="0" y="38"/>
                    </a:lnTo>
                    <a:lnTo>
                      <a:pt x="2" y="40"/>
                    </a:lnTo>
                    <a:lnTo>
                      <a:pt x="2" y="42"/>
                    </a:lnTo>
                    <a:lnTo>
                      <a:pt x="4" y="46"/>
                    </a:lnTo>
                    <a:lnTo>
                      <a:pt x="4" y="51"/>
                    </a:lnTo>
                    <a:lnTo>
                      <a:pt x="8" y="51"/>
                    </a:lnTo>
                    <a:lnTo>
                      <a:pt x="9" y="53"/>
                    </a:lnTo>
                    <a:lnTo>
                      <a:pt x="8" y="55"/>
                    </a:lnTo>
                    <a:lnTo>
                      <a:pt x="6" y="57"/>
                    </a:lnTo>
                    <a:lnTo>
                      <a:pt x="6" y="59"/>
                    </a:lnTo>
                    <a:lnTo>
                      <a:pt x="8" y="59"/>
                    </a:lnTo>
                    <a:lnTo>
                      <a:pt x="8" y="61"/>
                    </a:lnTo>
                    <a:close/>
                  </a:path>
                </a:pathLst>
              </a:custGeom>
              <a:solidFill>
                <a:srgbClr val="C0C0C0"/>
              </a:solidFill>
              <a:ln w="4826">
                <a:solidFill>
                  <a:srgbClr val="B9B9B9"/>
                </a:solidFill>
                <a:round/>
                <a:headEnd/>
                <a:tailEnd/>
              </a:ln>
            </p:spPr>
            <p:txBody>
              <a:bodyPr/>
              <a:lstStyle/>
              <a:p>
                <a:endParaRPr lang="nb-NO"/>
              </a:p>
            </p:txBody>
          </p:sp>
          <p:sp>
            <p:nvSpPr>
              <p:cNvPr id="9471" name="Freeform 1184"/>
              <p:cNvSpPr>
                <a:spLocks noEditPoints="1"/>
              </p:cNvSpPr>
              <p:nvPr/>
            </p:nvSpPr>
            <p:spPr bwMode="gray">
              <a:xfrm>
                <a:off x="3157" y="2286"/>
                <a:ext cx="18" cy="58"/>
              </a:xfrm>
              <a:custGeom>
                <a:avLst/>
                <a:gdLst>
                  <a:gd name="T0" fmla="*/ 4 w 18"/>
                  <a:gd name="T1" fmla="*/ 17 h 58"/>
                  <a:gd name="T2" fmla="*/ 2 w 18"/>
                  <a:gd name="T3" fmla="*/ 19 h 58"/>
                  <a:gd name="T4" fmla="*/ 0 w 18"/>
                  <a:gd name="T5" fmla="*/ 19 h 58"/>
                  <a:gd name="T6" fmla="*/ 2 w 18"/>
                  <a:gd name="T7" fmla="*/ 25 h 58"/>
                  <a:gd name="T8" fmla="*/ 6 w 18"/>
                  <a:gd name="T9" fmla="*/ 21 h 58"/>
                  <a:gd name="T10" fmla="*/ 4 w 18"/>
                  <a:gd name="T11" fmla="*/ 17 h 58"/>
                  <a:gd name="T12" fmla="*/ 18 w 18"/>
                  <a:gd name="T13" fmla="*/ 8 h 58"/>
                  <a:gd name="T14" fmla="*/ 18 w 18"/>
                  <a:gd name="T15" fmla="*/ 10 h 58"/>
                  <a:gd name="T16" fmla="*/ 18 w 18"/>
                  <a:gd name="T17" fmla="*/ 14 h 58"/>
                  <a:gd name="T18" fmla="*/ 18 w 18"/>
                  <a:gd name="T19" fmla="*/ 17 h 58"/>
                  <a:gd name="T20" fmla="*/ 18 w 18"/>
                  <a:gd name="T21" fmla="*/ 17 h 58"/>
                  <a:gd name="T22" fmla="*/ 18 w 18"/>
                  <a:gd name="T23" fmla="*/ 17 h 58"/>
                  <a:gd name="T24" fmla="*/ 18 w 18"/>
                  <a:gd name="T25" fmla="*/ 19 h 58"/>
                  <a:gd name="T26" fmla="*/ 18 w 18"/>
                  <a:gd name="T27" fmla="*/ 19 h 58"/>
                  <a:gd name="T28" fmla="*/ 18 w 18"/>
                  <a:gd name="T29" fmla="*/ 23 h 58"/>
                  <a:gd name="T30" fmla="*/ 18 w 18"/>
                  <a:gd name="T31" fmla="*/ 27 h 58"/>
                  <a:gd name="T32" fmla="*/ 18 w 18"/>
                  <a:gd name="T33" fmla="*/ 27 h 58"/>
                  <a:gd name="T34" fmla="*/ 18 w 18"/>
                  <a:gd name="T35" fmla="*/ 29 h 58"/>
                  <a:gd name="T36" fmla="*/ 14 w 18"/>
                  <a:gd name="T37" fmla="*/ 29 h 58"/>
                  <a:gd name="T38" fmla="*/ 12 w 18"/>
                  <a:gd name="T39" fmla="*/ 29 h 58"/>
                  <a:gd name="T40" fmla="*/ 12 w 18"/>
                  <a:gd name="T41" fmla="*/ 23 h 58"/>
                  <a:gd name="T42" fmla="*/ 14 w 18"/>
                  <a:gd name="T43" fmla="*/ 17 h 58"/>
                  <a:gd name="T44" fmla="*/ 12 w 18"/>
                  <a:gd name="T45" fmla="*/ 14 h 58"/>
                  <a:gd name="T46" fmla="*/ 14 w 18"/>
                  <a:gd name="T47" fmla="*/ 10 h 58"/>
                  <a:gd name="T48" fmla="*/ 16 w 18"/>
                  <a:gd name="T49" fmla="*/ 10 h 58"/>
                  <a:gd name="T50" fmla="*/ 18 w 18"/>
                  <a:gd name="T51" fmla="*/ 8 h 58"/>
                  <a:gd name="T52" fmla="*/ 18 w 18"/>
                  <a:gd name="T53" fmla="*/ 8 h 58"/>
                  <a:gd name="T54" fmla="*/ 18 w 18"/>
                  <a:gd name="T55" fmla="*/ 2 h 58"/>
                  <a:gd name="T56" fmla="*/ 18 w 18"/>
                  <a:gd name="T57" fmla="*/ 0 h 58"/>
                  <a:gd name="T58" fmla="*/ 14 w 18"/>
                  <a:gd name="T59" fmla="*/ 0 h 58"/>
                  <a:gd name="T60" fmla="*/ 12 w 18"/>
                  <a:gd name="T61" fmla="*/ 2 h 58"/>
                  <a:gd name="T62" fmla="*/ 12 w 18"/>
                  <a:gd name="T63" fmla="*/ 2 h 58"/>
                  <a:gd name="T64" fmla="*/ 8 w 18"/>
                  <a:gd name="T65" fmla="*/ 4 h 58"/>
                  <a:gd name="T66" fmla="*/ 6 w 18"/>
                  <a:gd name="T67" fmla="*/ 8 h 58"/>
                  <a:gd name="T68" fmla="*/ 6 w 18"/>
                  <a:gd name="T69" fmla="*/ 12 h 58"/>
                  <a:gd name="T70" fmla="*/ 6 w 18"/>
                  <a:gd name="T71" fmla="*/ 16 h 58"/>
                  <a:gd name="T72" fmla="*/ 4 w 18"/>
                  <a:gd name="T73" fmla="*/ 16 h 58"/>
                  <a:gd name="T74" fmla="*/ 4 w 18"/>
                  <a:gd name="T75" fmla="*/ 17 h 58"/>
                  <a:gd name="T76" fmla="*/ 6 w 18"/>
                  <a:gd name="T77" fmla="*/ 21 h 58"/>
                  <a:gd name="T78" fmla="*/ 2 w 18"/>
                  <a:gd name="T79" fmla="*/ 25 h 58"/>
                  <a:gd name="T80" fmla="*/ 2 w 18"/>
                  <a:gd name="T81" fmla="*/ 29 h 58"/>
                  <a:gd name="T82" fmla="*/ 4 w 18"/>
                  <a:gd name="T83" fmla="*/ 31 h 58"/>
                  <a:gd name="T84" fmla="*/ 6 w 18"/>
                  <a:gd name="T85" fmla="*/ 54 h 58"/>
                  <a:gd name="T86" fmla="*/ 4 w 18"/>
                  <a:gd name="T87" fmla="*/ 58 h 58"/>
                  <a:gd name="T88" fmla="*/ 10 w 18"/>
                  <a:gd name="T89" fmla="*/ 50 h 58"/>
                  <a:gd name="T90" fmla="*/ 16 w 18"/>
                  <a:gd name="T91" fmla="*/ 40 h 58"/>
                  <a:gd name="T92" fmla="*/ 16 w 18"/>
                  <a:gd name="T93" fmla="*/ 35 h 58"/>
                  <a:gd name="T94" fmla="*/ 18 w 18"/>
                  <a:gd name="T95" fmla="*/ 29 h 58"/>
                  <a:gd name="T96" fmla="*/ 14 w 18"/>
                  <a:gd name="T97" fmla="*/ 29 h 58"/>
                  <a:gd name="T98" fmla="*/ 12 w 18"/>
                  <a:gd name="T99" fmla="*/ 29 h 58"/>
                  <a:gd name="T100" fmla="*/ 12 w 18"/>
                  <a:gd name="T101" fmla="*/ 23 h 58"/>
                  <a:gd name="T102" fmla="*/ 14 w 18"/>
                  <a:gd name="T103" fmla="*/ 17 h 58"/>
                  <a:gd name="T104" fmla="*/ 12 w 18"/>
                  <a:gd name="T105" fmla="*/ 14 h 58"/>
                  <a:gd name="T106" fmla="*/ 14 w 18"/>
                  <a:gd name="T107" fmla="*/ 10 h 58"/>
                  <a:gd name="T108" fmla="*/ 18 w 18"/>
                  <a:gd name="T109" fmla="*/ 10 h 58"/>
                  <a:gd name="T110" fmla="*/ 18 w 18"/>
                  <a:gd name="T111" fmla="*/ 8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
                  <a:gd name="T169" fmla="*/ 0 h 58"/>
                  <a:gd name="T170" fmla="*/ 18 w 18"/>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 h="58">
                    <a:moveTo>
                      <a:pt x="4" y="17"/>
                    </a:moveTo>
                    <a:lnTo>
                      <a:pt x="2" y="19"/>
                    </a:lnTo>
                    <a:lnTo>
                      <a:pt x="0" y="19"/>
                    </a:lnTo>
                    <a:lnTo>
                      <a:pt x="2" y="25"/>
                    </a:lnTo>
                    <a:lnTo>
                      <a:pt x="6" y="21"/>
                    </a:lnTo>
                    <a:lnTo>
                      <a:pt x="4" y="17"/>
                    </a:lnTo>
                    <a:close/>
                    <a:moveTo>
                      <a:pt x="18" y="8"/>
                    </a:moveTo>
                    <a:lnTo>
                      <a:pt x="18" y="10"/>
                    </a:lnTo>
                    <a:lnTo>
                      <a:pt x="18" y="14"/>
                    </a:lnTo>
                    <a:lnTo>
                      <a:pt x="18" y="17"/>
                    </a:lnTo>
                    <a:lnTo>
                      <a:pt x="18" y="19"/>
                    </a:lnTo>
                    <a:lnTo>
                      <a:pt x="18" y="23"/>
                    </a:lnTo>
                    <a:lnTo>
                      <a:pt x="18" y="27"/>
                    </a:lnTo>
                    <a:lnTo>
                      <a:pt x="18" y="29"/>
                    </a:lnTo>
                    <a:lnTo>
                      <a:pt x="14" y="29"/>
                    </a:lnTo>
                    <a:lnTo>
                      <a:pt x="12" y="29"/>
                    </a:lnTo>
                    <a:lnTo>
                      <a:pt x="12" y="23"/>
                    </a:lnTo>
                    <a:lnTo>
                      <a:pt x="14" y="17"/>
                    </a:lnTo>
                    <a:lnTo>
                      <a:pt x="12" y="14"/>
                    </a:lnTo>
                    <a:lnTo>
                      <a:pt x="14" y="10"/>
                    </a:lnTo>
                    <a:lnTo>
                      <a:pt x="16" y="10"/>
                    </a:lnTo>
                    <a:lnTo>
                      <a:pt x="18" y="8"/>
                    </a:lnTo>
                    <a:close/>
                    <a:moveTo>
                      <a:pt x="18" y="8"/>
                    </a:moveTo>
                    <a:lnTo>
                      <a:pt x="18" y="2"/>
                    </a:lnTo>
                    <a:lnTo>
                      <a:pt x="18" y="0"/>
                    </a:lnTo>
                    <a:lnTo>
                      <a:pt x="14" y="0"/>
                    </a:lnTo>
                    <a:lnTo>
                      <a:pt x="12" y="2"/>
                    </a:lnTo>
                    <a:lnTo>
                      <a:pt x="8" y="4"/>
                    </a:lnTo>
                    <a:lnTo>
                      <a:pt x="6" y="8"/>
                    </a:lnTo>
                    <a:lnTo>
                      <a:pt x="6" y="12"/>
                    </a:lnTo>
                    <a:lnTo>
                      <a:pt x="6" y="16"/>
                    </a:lnTo>
                    <a:lnTo>
                      <a:pt x="4" y="16"/>
                    </a:lnTo>
                    <a:lnTo>
                      <a:pt x="4" y="17"/>
                    </a:lnTo>
                    <a:lnTo>
                      <a:pt x="6" y="21"/>
                    </a:lnTo>
                    <a:lnTo>
                      <a:pt x="2" y="25"/>
                    </a:lnTo>
                    <a:lnTo>
                      <a:pt x="2" y="29"/>
                    </a:lnTo>
                    <a:lnTo>
                      <a:pt x="4" y="31"/>
                    </a:lnTo>
                    <a:lnTo>
                      <a:pt x="6" y="54"/>
                    </a:lnTo>
                    <a:lnTo>
                      <a:pt x="4" y="58"/>
                    </a:lnTo>
                    <a:lnTo>
                      <a:pt x="10" y="50"/>
                    </a:lnTo>
                    <a:lnTo>
                      <a:pt x="16" y="40"/>
                    </a:lnTo>
                    <a:lnTo>
                      <a:pt x="16" y="35"/>
                    </a:lnTo>
                    <a:lnTo>
                      <a:pt x="18" y="29"/>
                    </a:lnTo>
                    <a:lnTo>
                      <a:pt x="14" y="29"/>
                    </a:lnTo>
                    <a:lnTo>
                      <a:pt x="12" y="29"/>
                    </a:lnTo>
                    <a:lnTo>
                      <a:pt x="12" y="23"/>
                    </a:lnTo>
                    <a:lnTo>
                      <a:pt x="14" y="17"/>
                    </a:lnTo>
                    <a:lnTo>
                      <a:pt x="12" y="14"/>
                    </a:lnTo>
                    <a:lnTo>
                      <a:pt x="14" y="10"/>
                    </a:lnTo>
                    <a:lnTo>
                      <a:pt x="18" y="10"/>
                    </a:lnTo>
                    <a:lnTo>
                      <a:pt x="18" y="8"/>
                    </a:lnTo>
                    <a:close/>
                  </a:path>
                </a:pathLst>
              </a:custGeom>
              <a:solidFill>
                <a:srgbClr val="C0C0C0"/>
              </a:solidFill>
              <a:ln w="4826">
                <a:solidFill>
                  <a:srgbClr val="B9B9B9"/>
                </a:solidFill>
                <a:round/>
                <a:headEnd/>
                <a:tailEnd/>
              </a:ln>
            </p:spPr>
            <p:txBody>
              <a:bodyPr/>
              <a:lstStyle/>
              <a:p>
                <a:endParaRPr lang="nb-NO"/>
              </a:p>
            </p:txBody>
          </p:sp>
          <p:sp>
            <p:nvSpPr>
              <p:cNvPr id="9472" name="Freeform 1185"/>
              <p:cNvSpPr>
                <a:spLocks noEditPoints="1"/>
              </p:cNvSpPr>
              <p:nvPr/>
            </p:nvSpPr>
            <p:spPr bwMode="gray">
              <a:xfrm>
                <a:off x="2601" y="1879"/>
                <a:ext cx="50" cy="77"/>
              </a:xfrm>
              <a:custGeom>
                <a:avLst/>
                <a:gdLst>
                  <a:gd name="T0" fmla="*/ 42 w 50"/>
                  <a:gd name="T1" fmla="*/ 4 h 77"/>
                  <a:gd name="T2" fmla="*/ 40 w 50"/>
                  <a:gd name="T3" fmla="*/ 0 h 77"/>
                  <a:gd name="T4" fmla="*/ 34 w 50"/>
                  <a:gd name="T5" fmla="*/ 6 h 77"/>
                  <a:gd name="T6" fmla="*/ 27 w 50"/>
                  <a:gd name="T7" fmla="*/ 4 h 77"/>
                  <a:gd name="T8" fmla="*/ 27 w 50"/>
                  <a:gd name="T9" fmla="*/ 10 h 77"/>
                  <a:gd name="T10" fmla="*/ 23 w 50"/>
                  <a:gd name="T11" fmla="*/ 12 h 77"/>
                  <a:gd name="T12" fmla="*/ 27 w 50"/>
                  <a:gd name="T13" fmla="*/ 12 h 77"/>
                  <a:gd name="T14" fmla="*/ 23 w 50"/>
                  <a:gd name="T15" fmla="*/ 16 h 77"/>
                  <a:gd name="T16" fmla="*/ 19 w 50"/>
                  <a:gd name="T17" fmla="*/ 20 h 77"/>
                  <a:gd name="T18" fmla="*/ 11 w 50"/>
                  <a:gd name="T19" fmla="*/ 23 h 77"/>
                  <a:gd name="T20" fmla="*/ 7 w 50"/>
                  <a:gd name="T21" fmla="*/ 20 h 77"/>
                  <a:gd name="T22" fmla="*/ 7 w 50"/>
                  <a:gd name="T23" fmla="*/ 27 h 77"/>
                  <a:gd name="T24" fmla="*/ 11 w 50"/>
                  <a:gd name="T25" fmla="*/ 29 h 77"/>
                  <a:gd name="T26" fmla="*/ 11 w 50"/>
                  <a:gd name="T27" fmla="*/ 33 h 77"/>
                  <a:gd name="T28" fmla="*/ 4 w 50"/>
                  <a:gd name="T29" fmla="*/ 33 h 77"/>
                  <a:gd name="T30" fmla="*/ 2 w 50"/>
                  <a:gd name="T31" fmla="*/ 37 h 77"/>
                  <a:gd name="T32" fmla="*/ 5 w 50"/>
                  <a:gd name="T33" fmla="*/ 43 h 77"/>
                  <a:gd name="T34" fmla="*/ 15 w 50"/>
                  <a:gd name="T35" fmla="*/ 43 h 77"/>
                  <a:gd name="T36" fmla="*/ 5 w 50"/>
                  <a:gd name="T37" fmla="*/ 66 h 77"/>
                  <a:gd name="T38" fmla="*/ 0 w 50"/>
                  <a:gd name="T39" fmla="*/ 66 h 77"/>
                  <a:gd name="T40" fmla="*/ 2 w 50"/>
                  <a:gd name="T41" fmla="*/ 69 h 77"/>
                  <a:gd name="T42" fmla="*/ 7 w 50"/>
                  <a:gd name="T43" fmla="*/ 73 h 77"/>
                  <a:gd name="T44" fmla="*/ 5 w 50"/>
                  <a:gd name="T45" fmla="*/ 77 h 77"/>
                  <a:gd name="T46" fmla="*/ 9 w 50"/>
                  <a:gd name="T47" fmla="*/ 75 h 77"/>
                  <a:gd name="T48" fmla="*/ 15 w 50"/>
                  <a:gd name="T49" fmla="*/ 73 h 77"/>
                  <a:gd name="T50" fmla="*/ 21 w 50"/>
                  <a:gd name="T51" fmla="*/ 77 h 77"/>
                  <a:gd name="T52" fmla="*/ 23 w 50"/>
                  <a:gd name="T53" fmla="*/ 71 h 77"/>
                  <a:gd name="T54" fmla="*/ 30 w 50"/>
                  <a:gd name="T55" fmla="*/ 69 h 77"/>
                  <a:gd name="T56" fmla="*/ 34 w 50"/>
                  <a:gd name="T57" fmla="*/ 66 h 77"/>
                  <a:gd name="T58" fmla="*/ 36 w 50"/>
                  <a:gd name="T59" fmla="*/ 64 h 77"/>
                  <a:gd name="T60" fmla="*/ 40 w 50"/>
                  <a:gd name="T61" fmla="*/ 60 h 77"/>
                  <a:gd name="T62" fmla="*/ 46 w 50"/>
                  <a:gd name="T63" fmla="*/ 62 h 77"/>
                  <a:gd name="T64" fmla="*/ 44 w 50"/>
                  <a:gd name="T65" fmla="*/ 58 h 77"/>
                  <a:gd name="T66" fmla="*/ 48 w 50"/>
                  <a:gd name="T67" fmla="*/ 48 h 77"/>
                  <a:gd name="T68" fmla="*/ 44 w 50"/>
                  <a:gd name="T69" fmla="*/ 41 h 77"/>
                  <a:gd name="T70" fmla="*/ 46 w 50"/>
                  <a:gd name="T71" fmla="*/ 29 h 77"/>
                  <a:gd name="T72" fmla="*/ 42 w 50"/>
                  <a:gd name="T73" fmla="*/ 27 h 77"/>
                  <a:gd name="T74" fmla="*/ 40 w 50"/>
                  <a:gd name="T75" fmla="*/ 23 h 77"/>
                  <a:gd name="T76" fmla="*/ 34 w 50"/>
                  <a:gd name="T77" fmla="*/ 25 h 77"/>
                  <a:gd name="T78" fmla="*/ 30 w 50"/>
                  <a:gd name="T79" fmla="*/ 21 h 77"/>
                  <a:gd name="T80" fmla="*/ 32 w 50"/>
                  <a:gd name="T81" fmla="*/ 16 h 77"/>
                  <a:gd name="T82" fmla="*/ 38 w 50"/>
                  <a:gd name="T83" fmla="*/ 8 h 77"/>
                  <a:gd name="T84" fmla="*/ 17 w 50"/>
                  <a:gd name="T85" fmla="*/ 39 h 77"/>
                  <a:gd name="T86" fmla="*/ 15 w 50"/>
                  <a:gd name="T87" fmla="*/ 43 h 77"/>
                  <a:gd name="T88" fmla="*/ 17 w 50"/>
                  <a:gd name="T89" fmla="*/ 39 h 77"/>
                  <a:gd name="T90" fmla="*/ 17 w 50"/>
                  <a:gd name="T91" fmla="*/ 56 h 77"/>
                  <a:gd name="T92" fmla="*/ 13 w 50"/>
                  <a:gd name="T93" fmla="*/ 54 h 77"/>
                  <a:gd name="T94" fmla="*/ 17 w 50"/>
                  <a:gd name="T95" fmla="*/ 52 h 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77"/>
                  <a:gd name="T146" fmla="*/ 50 w 50"/>
                  <a:gd name="T147" fmla="*/ 77 h 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77">
                    <a:moveTo>
                      <a:pt x="42" y="6"/>
                    </a:moveTo>
                    <a:lnTo>
                      <a:pt x="42" y="4"/>
                    </a:lnTo>
                    <a:lnTo>
                      <a:pt x="42" y="2"/>
                    </a:lnTo>
                    <a:lnTo>
                      <a:pt x="40" y="0"/>
                    </a:lnTo>
                    <a:lnTo>
                      <a:pt x="38" y="0"/>
                    </a:lnTo>
                    <a:lnTo>
                      <a:pt x="34" y="6"/>
                    </a:lnTo>
                    <a:lnTo>
                      <a:pt x="30" y="4"/>
                    </a:lnTo>
                    <a:lnTo>
                      <a:pt x="27" y="4"/>
                    </a:lnTo>
                    <a:lnTo>
                      <a:pt x="27" y="6"/>
                    </a:lnTo>
                    <a:lnTo>
                      <a:pt x="27" y="10"/>
                    </a:lnTo>
                    <a:lnTo>
                      <a:pt x="25" y="10"/>
                    </a:lnTo>
                    <a:lnTo>
                      <a:pt x="23" y="12"/>
                    </a:lnTo>
                    <a:lnTo>
                      <a:pt x="27" y="12"/>
                    </a:lnTo>
                    <a:lnTo>
                      <a:pt x="27" y="16"/>
                    </a:lnTo>
                    <a:lnTo>
                      <a:pt x="23" y="16"/>
                    </a:lnTo>
                    <a:lnTo>
                      <a:pt x="21" y="18"/>
                    </a:lnTo>
                    <a:lnTo>
                      <a:pt x="19" y="20"/>
                    </a:lnTo>
                    <a:lnTo>
                      <a:pt x="17" y="23"/>
                    </a:lnTo>
                    <a:lnTo>
                      <a:pt x="11" y="23"/>
                    </a:lnTo>
                    <a:lnTo>
                      <a:pt x="9" y="21"/>
                    </a:lnTo>
                    <a:lnTo>
                      <a:pt x="7" y="20"/>
                    </a:lnTo>
                    <a:lnTo>
                      <a:pt x="7" y="23"/>
                    </a:lnTo>
                    <a:lnTo>
                      <a:pt x="7" y="27"/>
                    </a:lnTo>
                    <a:lnTo>
                      <a:pt x="9" y="27"/>
                    </a:lnTo>
                    <a:lnTo>
                      <a:pt x="11" y="29"/>
                    </a:lnTo>
                    <a:lnTo>
                      <a:pt x="11" y="31"/>
                    </a:lnTo>
                    <a:lnTo>
                      <a:pt x="11" y="33"/>
                    </a:lnTo>
                    <a:lnTo>
                      <a:pt x="7" y="33"/>
                    </a:lnTo>
                    <a:lnTo>
                      <a:pt x="4" y="33"/>
                    </a:lnTo>
                    <a:lnTo>
                      <a:pt x="4" y="35"/>
                    </a:lnTo>
                    <a:lnTo>
                      <a:pt x="2" y="37"/>
                    </a:lnTo>
                    <a:lnTo>
                      <a:pt x="4" y="39"/>
                    </a:lnTo>
                    <a:lnTo>
                      <a:pt x="5" y="43"/>
                    </a:lnTo>
                    <a:lnTo>
                      <a:pt x="9" y="43"/>
                    </a:lnTo>
                    <a:lnTo>
                      <a:pt x="15" y="43"/>
                    </a:lnTo>
                    <a:lnTo>
                      <a:pt x="9" y="54"/>
                    </a:lnTo>
                    <a:lnTo>
                      <a:pt x="5" y="66"/>
                    </a:lnTo>
                    <a:lnTo>
                      <a:pt x="2" y="66"/>
                    </a:lnTo>
                    <a:lnTo>
                      <a:pt x="0" y="66"/>
                    </a:lnTo>
                    <a:lnTo>
                      <a:pt x="2" y="69"/>
                    </a:lnTo>
                    <a:lnTo>
                      <a:pt x="4" y="73"/>
                    </a:lnTo>
                    <a:lnTo>
                      <a:pt x="7" y="73"/>
                    </a:lnTo>
                    <a:lnTo>
                      <a:pt x="5" y="75"/>
                    </a:lnTo>
                    <a:lnTo>
                      <a:pt x="5" y="77"/>
                    </a:lnTo>
                    <a:lnTo>
                      <a:pt x="9" y="77"/>
                    </a:lnTo>
                    <a:lnTo>
                      <a:pt x="9" y="75"/>
                    </a:lnTo>
                    <a:lnTo>
                      <a:pt x="11" y="73"/>
                    </a:lnTo>
                    <a:lnTo>
                      <a:pt x="15" y="73"/>
                    </a:lnTo>
                    <a:lnTo>
                      <a:pt x="15" y="75"/>
                    </a:lnTo>
                    <a:lnTo>
                      <a:pt x="21" y="77"/>
                    </a:lnTo>
                    <a:lnTo>
                      <a:pt x="21" y="75"/>
                    </a:lnTo>
                    <a:lnTo>
                      <a:pt x="23" y="71"/>
                    </a:lnTo>
                    <a:lnTo>
                      <a:pt x="27" y="69"/>
                    </a:lnTo>
                    <a:lnTo>
                      <a:pt x="30" y="69"/>
                    </a:lnTo>
                    <a:lnTo>
                      <a:pt x="34" y="69"/>
                    </a:lnTo>
                    <a:lnTo>
                      <a:pt x="34" y="66"/>
                    </a:lnTo>
                    <a:lnTo>
                      <a:pt x="34" y="64"/>
                    </a:lnTo>
                    <a:lnTo>
                      <a:pt x="36" y="64"/>
                    </a:lnTo>
                    <a:lnTo>
                      <a:pt x="40" y="64"/>
                    </a:lnTo>
                    <a:lnTo>
                      <a:pt x="40" y="60"/>
                    </a:lnTo>
                    <a:lnTo>
                      <a:pt x="42" y="62"/>
                    </a:lnTo>
                    <a:lnTo>
                      <a:pt x="46" y="62"/>
                    </a:lnTo>
                    <a:lnTo>
                      <a:pt x="44" y="60"/>
                    </a:lnTo>
                    <a:lnTo>
                      <a:pt x="44" y="58"/>
                    </a:lnTo>
                    <a:lnTo>
                      <a:pt x="48" y="54"/>
                    </a:lnTo>
                    <a:lnTo>
                      <a:pt x="48" y="48"/>
                    </a:lnTo>
                    <a:lnTo>
                      <a:pt x="46" y="44"/>
                    </a:lnTo>
                    <a:lnTo>
                      <a:pt x="44" y="41"/>
                    </a:lnTo>
                    <a:lnTo>
                      <a:pt x="44" y="35"/>
                    </a:lnTo>
                    <a:lnTo>
                      <a:pt x="46" y="29"/>
                    </a:lnTo>
                    <a:lnTo>
                      <a:pt x="50" y="25"/>
                    </a:lnTo>
                    <a:lnTo>
                      <a:pt x="42" y="27"/>
                    </a:lnTo>
                    <a:lnTo>
                      <a:pt x="40" y="23"/>
                    </a:lnTo>
                    <a:lnTo>
                      <a:pt x="36" y="25"/>
                    </a:lnTo>
                    <a:lnTo>
                      <a:pt x="34" y="25"/>
                    </a:lnTo>
                    <a:lnTo>
                      <a:pt x="32" y="21"/>
                    </a:lnTo>
                    <a:lnTo>
                      <a:pt x="30" y="21"/>
                    </a:lnTo>
                    <a:lnTo>
                      <a:pt x="30" y="18"/>
                    </a:lnTo>
                    <a:lnTo>
                      <a:pt x="32" y="16"/>
                    </a:lnTo>
                    <a:lnTo>
                      <a:pt x="34" y="14"/>
                    </a:lnTo>
                    <a:lnTo>
                      <a:pt x="38" y="8"/>
                    </a:lnTo>
                    <a:lnTo>
                      <a:pt x="42" y="6"/>
                    </a:lnTo>
                    <a:close/>
                    <a:moveTo>
                      <a:pt x="17" y="39"/>
                    </a:moveTo>
                    <a:lnTo>
                      <a:pt x="17" y="41"/>
                    </a:lnTo>
                    <a:lnTo>
                      <a:pt x="15" y="43"/>
                    </a:lnTo>
                    <a:lnTo>
                      <a:pt x="15" y="39"/>
                    </a:lnTo>
                    <a:lnTo>
                      <a:pt x="17" y="39"/>
                    </a:lnTo>
                    <a:close/>
                    <a:moveTo>
                      <a:pt x="17" y="52"/>
                    </a:moveTo>
                    <a:lnTo>
                      <a:pt x="17" y="56"/>
                    </a:lnTo>
                    <a:lnTo>
                      <a:pt x="13" y="56"/>
                    </a:lnTo>
                    <a:lnTo>
                      <a:pt x="13" y="54"/>
                    </a:lnTo>
                    <a:lnTo>
                      <a:pt x="15" y="52"/>
                    </a:lnTo>
                    <a:lnTo>
                      <a:pt x="17" y="52"/>
                    </a:lnTo>
                    <a:close/>
                  </a:path>
                </a:pathLst>
              </a:custGeom>
              <a:solidFill>
                <a:srgbClr val="C0C0C0"/>
              </a:solidFill>
              <a:ln w="4826">
                <a:solidFill>
                  <a:srgbClr val="B9B9B9"/>
                </a:solidFill>
                <a:round/>
                <a:headEnd/>
                <a:tailEnd/>
              </a:ln>
            </p:spPr>
            <p:txBody>
              <a:bodyPr/>
              <a:lstStyle/>
              <a:p>
                <a:endParaRPr lang="nb-NO"/>
              </a:p>
            </p:txBody>
          </p:sp>
          <p:sp>
            <p:nvSpPr>
              <p:cNvPr id="9473" name="Freeform 1186"/>
              <p:cNvSpPr>
                <a:spLocks/>
              </p:cNvSpPr>
              <p:nvPr/>
            </p:nvSpPr>
            <p:spPr bwMode="gray">
              <a:xfrm>
                <a:off x="3213" y="2211"/>
                <a:ext cx="123" cy="133"/>
              </a:xfrm>
              <a:custGeom>
                <a:avLst/>
                <a:gdLst>
                  <a:gd name="T0" fmla="*/ 121 w 123"/>
                  <a:gd name="T1" fmla="*/ 112 h 133"/>
                  <a:gd name="T2" fmla="*/ 117 w 123"/>
                  <a:gd name="T3" fmla="*/ 106 h 133"/>
                  <a:gd name="T4" fmla="*/ 117 w 123"/>
                  <a:gd name="T5" fmla="*/ 96 h 133"/>
                  <a:gd name="T6" fmla="*/ 113 w 123"/>
                  <a:gd name="T7" fmla="*/ 87 h 133"/>
                  <a:gd name="T8" fmla="*/ 107 w 123"/>
                  <a:gd name="T9" fmla="*/ 81 h 133"/>
                  <a:gd name="T10" fmla="*/ 102 w 123"/>
                  <a:gd name="T11" fmla="*/ 79 h 133"/>
                  <a:gd name="T12" fmla="*/ 102 w 123"/>
                  <a:gd name="T13" fmla="*/ 75 h 133"/>
                  <a:gd name="T14" fmla="*/ 92 w 123"/>
                  <a:gd name="T15" fmla="*/ 66 h 133"/>
                  <a:gd name="T16" fmla="*/ 86 w 123"/>
                  <a:gd name="T17" fmla="*/ 54 h 133"/>
                  <a:gd name="T18" fmla="*/ 82 w 123"/>
                  <a:gd name="T19" fmla="*/ 48 h 133"/>
                  <a:gd name="T20" fmla="*/ 84 w 123"/>
                  <a:gd name="T21" fmla="*/ 43 h 133"/>
                  <a:gd name="T22" fmla="*/ 88 w 123"/>
                  <a:gd name="T23" fmla="*/ 41 h 133"/>
                  <a:gd name="T24" fmla="*/ 88 w 123"/>
                  <a:gd name="T25" fmla="*/ 33 h 133"/>
                  <a:gd name="T26" fmla="*/ 94 w 123"/>
                  <a:gd name="T27" fmla="*/ 31 h 133"/>
                  <a:gd name="T28" fmla="*/ 92 w 123"/>
                  <a:gd name="T29" fmla="*/ 27 h 133"/>
                  <a:gd name="T30" fmla="*/ 86 w 123"/>
                  <a:gd name="T31" fmla="*/ 27 h 133"/>
                  <a:gd name="T32" fmla="*/ 82 w 123"/>
                  <a:gd name="T33" fmla="*/ 25 h 133"/>
                  <a:gd name="T34" fmla="*/ 77 w 123"/>
                  <a:gd name="T35" fmla="*/ 23 h 133"/>
                  <a:gd name="T36" fmla="*/ 75 w 123"/>
                  <a:gd name="T37" fmla="*/ 20 h 133"/>
                  <a:gd name="T38" fmla="*/ 73 w 123"/>
                  <a:gd name="T39" fmla="*/ 16 h 133"/>
                  <a:gd name="T40" fmla="*/ 73 w 123"/>
                  <a:gd name="T41" fmla="*/ 10 h 133"/>
                  <a:gd name="T42" fmla="*/ 69 w 123"/>
                  <a:gd name="T43" fmla="*/ 4 h 133"/>
                  <a:gd name="T44" fmla="*/ 61 w 123"/>
                  <a:gd name="T45" fmla="*/ 4 h 133"/>
                  <a:gd name="T46" fmla="*/ 57 w 123"/>
                  <a:gd name="T47" fmla="*/ 0 h 133"/>
                  <a:gd name="T48" fmla="*/ 54 w 123"/>
                  <a:gd name="T49" fmla="*/ 4 h 133"/>
                  <a:gd name="T50" fmla="*/ 46 w 123"/>
                  <a:gd name="T51" fmla="*/ 2 h 133"/>
                  <a:gd name="T52" fmla="*/ 42 w 123"/>
                  <a:gd name="T53" fmla="*/ 2 h 133"/>
                  <a:gd name="T54" fmla="*/ 40 w 123"/>
                  <a:gd name="T55" fmla="*/ 12 h 133"/>
                  <a:gd name="T56" fmla="*/ 33 w 123"/>
                  <a:gd name="T57" fmla="*/ 20 h 133"/>
                  <a:gd name="T58" fmla="*/ 34 w 123"/>
                  <a:gd name="T59" fmla="*/ 25 h 133"/>
                  <a:gd name="T60" fmla="*/ 33 w 123"/>
                  <a:gd name="T61" fmla="*/ 33 h 133"/>
                  <a:gd name="T62" fmla="*/ 33 w 123"/>
                  <a:gd name="T63" fmla="*/ 39 h 133"/>
                  <a:gd name="T64" fmla="*/ 29 w 123"/>
                  <a:gd name="T65" fmla="*/ 46 h 133"/>
                  <a:gd name="T66" fmla="*/ 27 w 123"/>
                  <a:gd name="T67" fmla="*/ 50 h 133"/>
                  <a:gd name="T68" fmla="*/ 8 w 123"/>
                  <a:gd name="T69" fmla="*/ 92 h 133"/>
                  <a:gd name="T70" fmla="*/ 44 w 123"/>
                  <a:gd name="T71" fmla="*/ 117 h 133"/>
                  <a:gd name="T72" fmla="*/ 54 w 123"/>
                  <a:gd name="T73" fmla="*/ 125 h 133"/>
                  <a:gd name="T74" fmla="*/ 86 w 123"/>
                  <a:gd name="T75" fmla="*/ 133 h 133"/>
                  <a:gd name="T76" fmla="*/ 98 w 123"/>
                  <a:gd name="T77" fmla="*/ 123 h 133"/>
                  <a:gd name="T78" fmla="*/ 105 w 123"/>
                  <a:gd name="T79" fmla="*/ 114 h 133"/>
                  <a:gd name="T80" fmla="*/ 115 w 123"/>
                  <a:gd name="T81" fmla="*/ 114 h 133"/>
                  <a:gd name="T82" fmla="*/ 123 w 123"/>
                  <a:gd name="T83" fmla="*/ 119 h 133"/>
                  <a:gd name="T84" fmla="*/ 123 w 123"/>
                  <a:gd name="T85" fmla="*/ 115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33"/>
                  <a:gd name="T131" fmla="*/ 123 w 123"/>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33">
                    <a:moveTo>
                      <a:pt x="123" y="115"/>
                    </a:moveTo>
                    <a:lnTo>
                      <a:pt x="121" y="112"/>
                    </a:lnTo>
                    <a:lnTo>
                      <a:pt x="121" y="106"/>
                    </a:lnTo>
                    <a:lnTo>
                      <a:pt x="117" y="106"/>
                    </a:lnTo>
                    <a:lnTo>
                      <a:pt x="115" y="100"/>
                    </a:lnTo>
                    <a:lnTo>
                      <a:pt x="117" y="96"/>
                    </a:lnTo>
                    <a:lnTo>
                      <a:pt x="115" y="92"/>
                    </a:lnTo>
                    <a:lnTo>
                      <a:pt x="113" y="87"/>
                    </a:lnTo>
                    <a:lnTo>
                      <a:pt x="109" y="83"/>
                    </a:lnTo>
                    <a:lnTo>
                      <a:pt x="107" y="81"/>
                    </a:lnTo>
                    <a:lnTo>
                      <a:pt x="105" y="79"/>
                    </a:lnTo>
                    <a:lnTo>
                      <a:pt x="102" y="79"/>
                    </a:lnTo>
                    <a:lnTo>
                      <a:pt x="102" y="77"/>
                    </a:lnTo>
                    <a:lnTo>
                      <a:pt x="102" y="75"/>
                    </a:lnTo>
                    <a:lnTo>
                      <a:pt x="98" y="69"/>
                    </a:lnTo>
                    <a:lnTo>
                      <a:pt x="92" y="66"/>
                    </a:lnTo>
                    <a:lnTo>
                      <a:pt x="88" y="60"/>
                    </a:lnTo>
                    <a:lnTo>
                      <a:pt x="86" y="54"/>
                    </a:lnTo>
                    <a:lnTo>
                      <a:pt x="84" y="52"/>
                    </a:lnTo>
                    <a:lnTo>
                      <a:pt x="82" y="48"/>
                    </a:lnTo>
                    <a:lnTo>
                      <a:pt x="84" y="46"/>
                    </a:lnTo>
                    <a:lnTo>
                      <a:pt x="84" y="43"/>
                    </a:lnTo>
                    <a:lnTo>
                      <a:pt x="86" y="41"/>
                    </a:lnTo>
                    <a:lnTo>
                      <a:pt x="88" y="41"/>
                    </a:lnTo>
                    <a:lnTo>
                      <a:pt x="90" y="39"/>
                    </a:lnTo>
                    <a:lnTo>
                      <a:pt x="88" y="33"/>
                    </a:lnTo>
                    <a:lnTo>
                      <a:pt x="90" y="31"/>
                    </a:lnTo>
                    <a:lnTo>
                      <a:pt x="94" y="31"/>
                    </a:lnTo>
                    <a:lnTo>
                      <a:pt x="94" y="29"/>
                    </a:lnTo>
                    <a:lnTo>
                      <a:pt x="92" y="27"/>
                    </a:lnTo>
                    <a:lnTo>
                      <a:pt x="90" y="27"/>
                    </a:lnTo>
                    <a:lnTo>
                      <a:pt x="86" y="27"/>
                    </a:lnTo>
                    <a:lnTo>
                      <a:pt x="84" y="27"/>
                    </a:lnTo>
                    <a:lnTo>
                      <a:pt x="82" y="25"/>
                    </a:lnTo>
                    <a:lnTo>
                      <a:pt x="79" y="25"/>
                    </a:lnTo>
                    <a:lnTo>
                      <a:pt x="77" y="23"/>
                    </a:lnTo>
                    <a:lnTo>
                      <a:pt x="75" y="21"/>
                    </a:lnTo>
                    <a:lnTo>
                      <a:pt x="75" y="20"/>
                    </a:lnTo>
                    <a:lnTo>
                      <a:pt x="73" y="18"/>
                    </a:lnTo>
                    <a:lnTo>
                      <a:pt x="73" y="16"/>
                    </a:lnTo>
                    <a:lnTo>
                      <a:pt x="71" y="14"/>
                    </a:lnTo>
                    <a:lnTo>
                      <a:pt x="73" y="10"/>
                    </a:lnTo>
                    <a:lnTo>
                      <a:pt x="71" y="6"/>
                    </a:lnTo>
                    <a:lnTo>
                      <a:pt x="69" y="4"/>
                    </a:lnTo>
                    <a:lnTo>
                      <a:pt x="65" y="2"/>
                    </a:lnTo>
                    <a:lnTo>
                      <a:pt x="61" y="4"/>
                    </a:lnTo>
                    <a:lnTo>
                      <a:pt x="59" y="0"/>
                    </a:lnTo>
                    <a:lnTo>
                      <a:pt x="57" y="0"/>
                    </a:lnTo>
                    <a:lnTo>
                      <a:pt x="56" y="0"/>
                    </a:lnTo>
                    <a:lnTo>
                      <a:pt x="54" y="4"/>
                    </a:lnTo>
                    <a:lnTo>
                      <a:pt x="50" y="2"/>
                    </a:lnTo>
                    <a:lnTo>
                      <a:pt x="46" y="2"/>
                    </a:lnTo>
                    <a:lnTo>
                      <a:pt x="44" y="2"/>
                    </a:lnTo>
                    <a:lnTo>
                      <a:pt x="42" y="2"/>
                    </a:lnTo>
                    <a:lnTo>
                      <a:pt x="42" y="6"/>
                    </a:lnTo>
                    <a:lnTo>
                      <a:pt x="40" y="12"/>
                    </a:lnTo>
                    <a:lnTo>
                      <a:pt x="36" y="14"/>
                    </a:lnTo>
                    <a:lnTo>
                      <a:pt x="33" y="20"/>
                    </a:lnTo>
                    <a:lnTo>
                      <a:pt x="34" y="21"/>
                    </a:lnTo>
                    <a:lnTo>
                      <a:pt x="34" y="25"/>
                    </a:lnTo>
                    <a:lnTo>
                      <a:pt x="33" y="29"/>
                    </a:lnTo>
                    <a:lnTo>
                      <a:pt x="33" y="33"/>
                    </a:lnTo>
                    <a:lnTo>
                      <a:pt x="33" y="37"/>
                    </a:lnTo>
                    <a:lnTo>
                      <a:pt x="33" y="39"/>
                    </a:lnTo>
                    <a:lnTo>
                      <a:pt x="31" y="43"/>
                    </a:lnTo>
                    <a:lnTo>
                      <a:pt x="29" y="46"/>
                    </a:lnTo>
                    <a:lnTo>
                      <a:pt x="27" y="50"/>
                    </a:lnTo>
                    <a:lnTo>
                      <a:pt x="0" y="71"/>
                    </a:lnTo>
                    <a:lnTo>
                      <a:pt x="8" y="92"/>
                    </a:lnTo>
                    <a:lnTo>
                      <a:pt x="42" y="114"/>
                    </a:lnTo>
                    <a:lnTo>
                      <a:pt x="44" y="117"/>
                    </a:lnTo>
                    <a:lnTo>
                      <a:pt x="52" y="117"/>
                    </a:lnTo>
                    <a:lnTo>
                      <a:pt x="54" y="125"/>
                    </a:lnTo>
                    <a:lnTo>
                      <a:pt x="63" y="131"/>
                    </a:lnTo>
                    <a:lnTo>
                      <a:pt x="86" y="133"/>
                    </a:lnTo>
                    <a:lnTo>
                      <a:pt x="90" y="129"/>
                    </a:lnTo>
                    <a:lnTo>
                      <a:pt x="98" y="123"/>
                    </a:lnTo>
                    <a:lnTo>
                      <a:pt x="102" y="117"/>
                    </a:lnTo>
                    <a:lnTo>
                      <a:pt x="105" y="114"/>
                    </a:lnTo>
                    <a:lnTo>
                      <a:pt x="111" y="115"/>
                    </a:lnTo>
                    <a:lnTo>
                      <a:pt x="115" y="114"/>
                    </a:lnTo>
                    <a:lnTo>
                      <a:pt x="119" y="117"/>
                    </a:lnTo>
                    <a:lnTo>
                      <a:pt x="123" y="119"/>
                    </a:lnTo>
                    <a:lnTo>
                      <a:pt x="123" y="117"/>
                    </a:lnTo>
                    <a:lnTo>
                      <a:pt x="123" y="115"/>
                    </a:lnTo>
                    <a:close/>
                  </a:path>
                </a:pathLst>
              </a:custGeom>
              <a:solidFill>
                <a:srgbClr val="C0C0C0"/>
              </a:solidFill>
              <a:ln w="4826">
                <a:solidFill>
                  <a:srgbClr val="B9B9B9"/>
                </a:solidFill>
                <a:round/>
                <a:headEnd/>
                <a:tailEnd/>
              </a:ln>
            </p:spPr>
            <p:txBody>
              <a:bodyPr/>
              <a:lstStyle/>
              <a:p>
                <a:endParaRPr lang="nb-NO"/>
              </a:p>
            </p:txBody>
          </p:sp>
          <p:sp>
            <p:nvSpPr>
              <p:cNvPr id="9474" name="Freeform 1187"/>
              <p:cNvSpPr>
                <a:spLocks noEditPoints="1"/>
              </p:cNvSpPr>
              <p:nvPr/>
            </p:nvSpPr>
            <p:spPr bwMode="gray">
              <a:xfrm>
                <a:off x="3278" y="2169"/>
                <a:ext cx="242" cy="246"/>
              </a:xfrm>
              <a:custGeom>
                <a:avLst/>
                <a:gdLst>
                  <a:gd name="T0" fmla="*/ 230 w 242"/>
                  <a:gd name="T1" fmla="*/ 219 h 246"/>
                  <a:gd name="T2" fmla="*/ 236 w 242"/>
                  <a:gd name="T3" fmla="*/ 205 h 246"/>
                  <a:gd name="T4" fmla="*/ 221 w 242"/>
                  <a:gd name="T5" fmla="*/ 182 h 246"/>
                  <a:gd name="T6" fmla="*/ 230 w 242"/>
                  <a:gd name="T7" fmla="*/ 146 h 246"/>
                  <a:gd name="T8" fmla="*/ 215 w 242"/>
                  <a:gd name="T9" fmla="*/ 134 h 246"/>
                  <a:gd name="T10" fmla="*/ 206 w 242"/>
                  <a:gd name="T11" fmla="*/ 110 h 246"/>
                  <a:gd name="T12" fmla="*/ 207 w 242"/>
                  <a:gd name="T13" fmla="*/ 90 h 246"/>
                  <a:gd name="T14" fmla="*/ 219 w 242"/>
                  <a:gd name="T15" fmla="*/ 79 h 246"/>
                  <a:gd name="T16" fmla="*/ 223 w 242"/>
                  <a:gd name="T17" fmla="*/ 56 h 246"/>
                  <a:gd name="T18" fmla="*/ 207 w 242"/>
                  <a:gd name="T19" fmla="*/ 40 h 246"/>
                  <a:gd name="T20" fmla="*/ 179 w 242"/>
                  <a:gd name="T21" fmla="*/ 27 h 246"/>
                  <a:gd name="T22" fmla="*/ 146 w 242"/>
                  <a:gd name="T23" fmla="*/ 27 h 246"/>
                  <a:gd name="T24" fmla="*/ 133 w 242"/>
                  <a:gd name="T25" fmla="*/ 35 h 246"/>
                  <a:gd name="T26" fmla="*/ 121 w 242"/>
                  <a:gd name="T27" fmla="*/ 54 h 246"/>
                  <a:gd name="T28" fmla="*/ 102 w 242"/>
                  <a:gd name="T29" fmla="*/ 54 h 246"/>
                  <a:gd name="T30" fmla="*/ 77 w 242"/>
                  <a:gd name="T31" fmla="*/ 44 h 246"/>
                  <a:gd name="T32" fmla="*/ 67 w 242"/>
                  <a:gd name="T33" fmla="*/ 44 h 246"/>
                  <a:gd name="T34" fmla="*/ 58 w 242"/>
                  <a:gd name="T35" fmla="*/ 23 h 246"/>
                  <a:gd name="T36" fmla="*/ 52 w 242"/>
                  <a:gd name="T37" fmla="*/ 15 h 246"/>
                  <a:gd name="T38" fmla="*/ 52 w 242"/>
                  <a:gd name="T39" fmla="*/ 6 h 246"/>
                  <a:gd name="T40" fmla="*/ 48 w 242"/>
                  <a:gd name="T41" fmla="*/ 0 h 246"/>
                  <a:gd name="T42" fmla="*/ 37 w 242"/>
                  <a:gd name="T43" fmla="*/ 10 h 246"/>
                  <a:gd name="T44" fmla="*/ 27 w 242"/>
                  <a:gd name="T45" fmla="*/ 15 h 246"/>
                  <a:gd name="T46" fmla="*/ 17 w 242"/>
                  <a:gd name="T47" fmla="*/ 10 h 246"/>
                  <a:gd name="T48" fmla="*/ 10 w 242"/>
                  <a:gd name="T49" fmla="*/ 8 h 246"/>
                  <a:gd name="T50" fmla="*/ 2 w 242"/>
                  <a:gd name="T51" fmla="*/ 8 h 246"/>
                  <a:gd name="T52" fmla="*/ 2 w 242"/>
                  <a:gd name="T53" fmla="*/ 17 h 246"/>
                  <a:gd name="T54" fmla="*/ 2 w 242"/>
                  <a:gd name="T55" fmla="*/ 33 h 246"/>
                  <a:gd name="T56" fmla="*/ 4 w 242"/>
                  <a:gd name="T57" fmla="*/ 46 h 246"/>
                  <a:gd name="T58" fmla="*/ 8 w 242"/>
                  <a:gd name="T59" fmla="*/ 58 h 246"/>
                  <a:gd name="T60" fmla="*/ 12 w 242"/>
                  <a:gd name="T61" fmla="*/ 65 h 246"/>
                  <a:gd name="T62" fmla="*/ 21 w 242"/>
                  <a:gd name="T63" fmla="*/ 69 h 246"/>
                  <a:gd name="T64" fmla="*/ 29 w 242"/>
                  <a:gd name="T65" fmla="*/ 73 h 246"/>
                  <a:gd name="T66" fmla="*/ 23 w 242"/>
                  <a:gd name="T67" fmla="*/ 83 h 246"/>
                  <a:gd name="T68" fmla="*/ 17 w 242"/>
                  <a:gd name="T69" fmla="*/ 90 h 246"/>
                  <a:gd name="T70" fmla="*/ 27 w 242"/>
                  <a:gd name="T71" fmla="*/ 108 h 246"/>
                  <a:gd name="T72" fmla="*/ 37 w 242"/>
                  <a:gd name="T73" fmla="*/ 121 h 246"/>
                  <a:gd name="T74" fmla="*/ 48 w 242"/>
                  <a:gd name="T75" fmla="*/ 129 h 246"/>
                  <a:gd name="T76" fmla="*/ 52 w 242"/>
                  <a:gd name="T77" fmla="*/ 148 h 246"/>
                  <a:gd name="T78" fmla="*/ 63 w 242"/>
                  <a:gd name="T79" fmla="*/ 161 h 246"/>
                  <a:gd name="T80" fmla="*/ 79 w 242"/>
                  <a:gd name="T81" fmla="*/ 171 h 246"/>
                  <a:gd name="T82" fmla="*/ 88 w 242"/>
                  <a:gd name="T83" fmla="*/ 192 h 246"/>
                  <a:gd name="T84" fmla="*/ 94 w 242"/>
                  <a:gd name="T85" fmla="*/ 202 h 246"/>
                  <a:gd name="T86" fmla="*/ 102 w 242"/>
                  <a:gd name="T87" fmla="*/ 211 h 246"/>
                  <a:gd name="T88" fmla="*/ 142 w 242"/>
                  <a:gd name="T89" fmla="*/ 217 h 246"/>
                  <a:gd name="T90" fmla="*/ 158 w 242"/>
                  <a:gd name="T91" fmla="*/ 213 h 246"/>
                  <a:gd name="T92" fmla="*/ 169 w 242"/>
                  <a:gd name="T93" fmla="*/ 238 h 246"/>
                  <a:gd name="T94" fmla="*/ 196 w 242"/>
                  <a:gd name="T95" fmla="*/ 240 h 246"/>
                  <a:gd name="T96" fmla="*/ 209 w 242"/>
                  <a:gd name="T97" fmla="*/ 246 h 246"/>
                  <a:gd name="T98" fmla="*/ 21 w 242"/>
                  <a:gd name="T99" fmla="*/ 37 h 246"/>
                  <a:gd name="T100" fmla="*/ 19 w 242"/>
                  <a:gd name="T101" fmla="*/ 56 h 246"/>
                  <a:gd name="T102" fmla="*/ 12 w 242"/>
                  <a:gd name="T103" fmla="*/ 37 h 246"/>
                  <a:gd name="T104" fmla="*/ 8 w 242"/>
                  <a:gd name="T105" fmla="*/ 29 h 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2"/>
                  <a:gd name="T160" fmla="*/ 0 h 246"/>
                  <a:gd name="T161" fmla="*/ 242 w 242"/>
                  <a:gd name="T162" fmla="*/ 246 h 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2" h="246">
                    <a:moveTo>
                      <a:pt x="213" y="246"/>
                    </a:moveTo>
                    <a:lnTo>
                      <a:pt x="215" y="232"/>
                    </a:lnTo>
                    <a:lnTo>
                      <a:pt x="223" y="221"/>
                    </a:lnTo>
                    <a:lnTo>
                      <a:pt x="230" y="219"/>
                    </a:lnTo>
                    <a:lnTo>
                      <a:pt x="238" y="217"/>
                    </a:lnTo>
                    <a:lnTo>
                      <a:pt x="242" y="213"/>
                    </a:lnTo>
                    <a:lnTo>
                      <a:pt x="242" y="209"/>
                    </a:lnTo>
                    <a:lnTo>
                      <a:pt x="236" y="205"/>
                    </a:lnTo>
                    <a:lnTo>
                      <a:pt x="236" y="198"/>
                    </a:lnTo>
                    <a:lnTo>
                      <a:pt x="232" y="192"/>
                    </a:lnTo>
                    <a:lnTo>
                      <a:pt x="227" y="190"/>
                    </a:lnTo>
                    <a:lnTo>
                      <a:pt x="221" y="182"/>
                    </a:lnTo>
                    <a:lnTo>
                      <a:pt x="219" y="179"/>
                    </a:lnTo>
                    <a:lnTo>
                      <a:pt x="221" y="175"/>
                    </a:lnTo>
                    <a:lnTo>
                      <a:pt x="217" y="161"/>
                    </a:lnTo>
                    <a:lnTo>
                      <a:pt x="230" y="146"/>
                    </a:lnTo>
                    <a:lnTo>
                      <a:pt x="230" y="142"/>
                    </a:lnTo>
                    <a:lnTo>
                      <a:pt x="227" y="138"/>
                    </a:lnTo>
                    <a:lnTo>
                      <a:pt x="215" y="138"/>
                    </a:lnTo>
                    <a:lnTo>
                      <a:pt x="215" y="134"/>
                    </a:lnTo>
                    <a:lnTo>
                      <a:pt x="215" y="127"/>
                    </a:lnTo>
                    <a:lnTo>
                      <a:pt x="211" y="121"/>
                    </a:lnTo>
                    <a:lnTo>
                      <a:pt x="207" y="115"/>
                    </a:lnTo>
                    <a:lnTo>
                      <a:pt x="206" y="110"/>
                    </a:lnTo>
                    <a:lnTo>
                      <a:pt x="211" y="106"/>
                    </a:lnTo>
                    <a:lnTo>
                      <a:pt x="207" y="102"/>
                    </a:lnTo>
                    <a:lnTo>
                      <a:pt x="206" y="100"/>
                    </a:lnTo>
                    <a:lnTo>
                      <a:pt x="207" y="90"/>
                    </a:lnTo>
                    <a:lnTo>
                      <a:pt x="209" y="85"/>
                    </a:lnTo>
                    <a:lnTo>
                      <a:pt x="213" y="83"/>
                    </a:lnTo>
                    <a:lnTo>
                      <a:pt x="219" y="83"/>
                    </a:lnTo>
                    <a:lnTo>
                      <a:pt x="219" y="79"/>
                    </a:lnTo>
                    <a:lnTo>
                      <a:pt x="223" y="73"/>
                    </a:lnTo>
                    <a:lnTo>
                      <a:pt x="225" y="67"/>
                    </a:lnTo>
                    <a:lnTo>
                      <a:pt x="223" y="62"/>
                    </a:lnTo>
                    <a:lnTo>
                      <a:pt x="223" y="56"/>
                    </a:lnTo>
                    <a:lnTo>
                      <a:pt x="215" y="54"/>
                    </a:lnTo>
                    <a:lnTo>
                      <a:pt x="213" y="48"/>
                    </a:lnTo>
                    <a:lnTo>
                      <a:pt x="211" y="44"/>
                    </a:lnTo>
                    <a:lnTo>
                      <a:pt x="207" y="40"/>
                    </a:lnTo>
                    <a:lnTo>
                      <a:pt x="200" y="37"/>
                    </a:lnTo>
                    <a:lnTo>
                      <a:pt x="192" y="33"/>
                    </a:lnTo>
                    <a:lnTo>
                      <a:pt x="182" y="29"/>
                    </a:lnTo>
                    <a:lnTo>
                      <a:pt x="179" y="27"/>
                    </a:lnTo>
                    <a:lnTo>
                      <a:pt x="171" y="27"/>
                    </a:lnTo>
                    <a:lnTo>
                      <a:pt x="158" y="23"/>
                    </a:lnTo>
                    <a:lnTo>
                      <a:pt x="150" y="25"/>
                    </a:lnTo>
                    <a:lnTo>
                      <a:pt x="146" y="27"/>
                    </a:lnTo>
                    <a:lnTo>
                      <a:pt x="138" y="27"/>
                    </a:lnTo>
                    <a:lnTo>
                      <a:pt x="134" y="29"/>
                    </a:lnTo>
                    <a:lnTo>
                      <a:pt x="133" y="33"/>
                    </a:lnTo>
                    <a:lnTo>
                      <a:pt x="133" y="35"/>
                    </a:lnTo>
                    <a:lnTo>
                      <a:pt x="129" y="40"/>
                    </a:lnTo>
                    <a:lnTo>
                      <a:pt x="121" y="40"/>
                    </a:lnTo>
                    <a:lnTo>
                      <a:pt x="121" y="46"/>
                    </a:lnTo>
                    <a:lnTo>
                      <a:pt x="121" y="54"/>
                    </a:lnTo>
                    <a:lnTo>
                      <a:pt x="117" y="52"/>
                    </a:lnTo>
                    <a:lnTo>
                      <a:pt x="117" y="50"/>
                    </a:lnTo>
                    <a:lnTo>
                      <a:pt x="110" y="50"/>
                    </a:lnTo>
                    <a:lnTo>
                      <a:pt x="102" y="54"/>
                    </a:lnTo>
                    <a:lnTo>
                      <a:pt x="98" y="54"/>
                    </a:lnTo>
                    <a:lnTo>
                      <a:pt x="92" y="54"/>
                    </a:lnTo>
                    <a:lnTo>
                      <a:pt x="85" y="50"/>
                    </a:lnTo>
                    <a:lnTo>
                      <a:pt x="77" y="44"/>
                    </a:lnTo>
                    <a:lnTo>
                      <a:pt x="77" y="42"/>
                    </a:lnTo>
                    <a:lnTo>
                      <a:pt x="73" y="42"/>
                    </a:lnTo>
                    <a:lnTo>
                      <a:pt x="71" y="42"/>
                    </a:lnTo>
                    <a:lnTo>
                      <a:pt x="67" y="44"/>
                    </a:lnTo>
                    <a:lnTo>
                      <a:pt x="65" y="42"/>
                    </a:lnTo>
                    <a:lnTo>
                      <a:pt x="63" y="40"/>
                    </a:lnTo>
                    <a:lnTo>
                      <a:pt x="62" y="31"/>
                    </a:lnTo>
                    <a:lnTo>
                      <a:pt x="58" y="23"/>
                    </a:lnTo>
                    <a:lnTo>
                      <a:pt x="56" y="23"/>
                    </a:lnTo>
                    <a:lnTo>
                      <a:pt x="56" y="21"/>
                    </a:lnTo>
                    <a:lnTo>
                      <a:pt x="54" y="19"/>
                    </a:lnTo>
                    <a:lnTo>
                      <a:pt x="52" y="15"/>
                    </a:lnTo>
                    <a:lnTo>
                      <a:pt x="50" y="14"/>
                    </a:lnTo>
                    <a:lnTo>
                      <a:pt x="48" y="12"/>
                    </a:lnTo>
                    <a:lnTo>
                      <a:pt x="48" y="10"/>
                    </a:lnTo>
                    <a:lnTo>
                      <a:pt x="52" y="6"/>
                    </a:lnTo>
                    <a:lnTo>
                      <a:pt x="54" y="6"/>
                    </a:lnTo>
                    <a:lnTo>
                      <a:pt x="52" y="4"/>
                    </a:lnTo>
                    <a:lnTo>
                      <a:pt x="52" y="2"/>
                    </a:lnTo>
                    <a:lnTo>
                      <a:pt x="48" y="0"/>
                    </a:lnTo>
                    <a:lnTo>
                      <a:pt x="46" y="0"/>
                    </a:lnTo>
                    <a:lnTo>
                      <a:pt x="44" y="4"/>
                    </a:lnTo>
                    <a:lnTo>
                      <a:pt x="40" y="6"/>
                    </a:lnTo>
                    <a:lnTo>
                      <a:pt x="37" y="10"/>
                    </a:lnTo>
                    <a:lnTo>
                      <a:pt x="35" y="12"/>
                    </a:lnTo>
                    <a:lnTo>
                      <a:pt x="29" y="15"/>
                    </a:lnTo>
                    <a:lnTo>
                      <a:pt x="27" y="15"/>
                    </a:lnTo>
                    <a:lnTo>
                      <a:pt x="25" y="15"/>
                    </a:lnTo>
                    <a:lnTo>
                      <a:pt x="23" y="14"/>
                    </a:lnTo>
                    <a:lnTo>
                      <a:pt x="19" y="14"/>
                    </a:lnTo>
                    <a:lnTo>
                      <a:pt x="17" y="10"/>
                    </a:lnTo>
                    <a:lnTo>
                      <a:pt x="16" y="8"/>
                    </a:lnTo>
                    <a:lnTo>
                      <a:pt x="14" y="4"/>
                    </a:lnTo>
                    <a:lnTo>
                      <a:pt x="14" y="2"/>
                    </a:lnTo>
                    <a:lnTo>
                      <a:pt x="10" y="8"/>
                    </a:lnTo>
                    <a:lnTo>
                      <a:pt x="8" y="8"/>
                    </a:lnTo>
                    <a:lnTo>
                      <a:pt x="6" y="6"/>
                    </a:lnTo>
                    <a:lnTo>
                      <a:pt x="4" y="6"/>
                    </a:lnTo>
                    <a:lnTo>
                      <a:pt x="2" y="8"/>
                    </a:lnTo>
                    <a:lnTo>
                      <a:pt x="0" y="12"/>
                    </a:lnTo>
                    <a:lnTo>
                      <a:pt x="2" y="14"/>
                    </a:lnTo>
                    <a:lnTo>
                      <a:pt x="2" y="15"/>
                    </a:lnTo>
                    <a:lnTo>
                      <a:pt x="2" y="17"/>
                    </a:lnTo>
                    <a:lnTo>
                      <a:pt x="2" y="21"/>
                    </a:lnTo>
                    <a:lnTo>
                      <a:pt x="0" y="23"/>
                    </a:lnTo>
                    <a:lnTo>
                      <a:pt x="0" y="29"/>
                    </a:lnTo>
                    <a:lnTo>
                      <a:pt x="2" y="33"/>
                    </a:lnTo>
                    <a:lnTo>
                      <a:pt x="4" y="37"/>
                    </a:lnTo>
                    <a:lnTo>
                      <a:pt x="6" y="40"/>
                    </a:lnTo>
                    <a:lnTo>
                      <a:pt x="6" y="44"/>
                    </a:lnTo>
                    <a:lnTo>
                      <a:pt x="4" y="46"/>
                    </a:lnTo>
                    <a:lnTo>
                      <a:pt x="6" y="48"/>
                    </a:lnTo>
                    <a:lnTo>
                      <a:pt x="8" y="52"/>
                    </a:lnTo>
                    <a:lnTo>
                      <a:pt x="6" y="56"/>
                    </a:lnTo>
                    <a:lnTo>
                      <a:pt x="8" y="58"/>
                    </a:lnTo>
                    <a:lnTo>
                      <a:pt x="8" y="60"/>
                    </a:lnTo>
                    <a:lnTo>
                      <a:pt x="10" y="62"/>
                    </a:lnTo>
                    <a:lnTo>
                      <a:pt x="10" y="63"/>
                    </a:lnTo>
                    <a:lnTo>
                      <a:pt x="12" y="65"/>
                    </a:lnTo>
                    <a:lnTo>
                      <a:pt x="14" y="67"/>
                    </a:lnTo>
                    <a:lnTo>
                      <a:pt x="17" y="67"/>
                    </a:lnTo>
                    <a:lnTo>
                      <a:pt x="19" y="69"/>
                    </a:lnTo>
                    <a:lnTo>
                      <a:pt x="21" y="69"/>
                    </a:lnTo>
                    <a:lnTo>
                      <a:pt x="25" y="69"/>
                    </a:lnTo>
                    <a:lnTo>
                      <a:pt x="27" y="69"/>
                    </a:lnTo>
                    <a:lnTo>
                      <a:pt x="29" y="71"/>
                    </a:lnTo>
                    <a:lnTo>
                      <a:pt x="29" y="73"/>
                    </a:lnTo>
                    <a:lnTo>
                      <a:pt x="25" y="73"/>
                    </a:lnTo>
                    <a:lnTo>
                      <a:pt x="23" y="75"/>
                    </a:lnTo>
                    <a:lnTo>
                      <a:pt x="25" y="81"/>
                    </a:lnTo>
                    <a:lnTo>
                      <a:pt x="23" y="83"/>
                    </a:lnTo>
                    <a:lnTo>
                      <a:pt x="21" y="83"/>
                    </a:lnTo>
                    <a:lnTo>
                      <a:pt x="19" y="85"/>
                    </a:lnTo>
                    <a:lnTo>
                      <a:pt x="19" y="88"/>
                    </a:lnTo>
                    <a:lnTo>
                      <a:pt x="17" y="90"/>
                    </a:lnTo>
                    <a:lnTo>
                      <a:pt x="19" y="94"/>
                    </a:lnTo>
                    <a:lnTo>
                      <a:pt x="21" y="96"/>
                    </a:lnTo>
                    <a:lnTo>
                      <a:pt x="23" y="102"/>
                    </a:lnTo>
                    <a:lnTo>
                      <a:pt x="27" y="108"/>
                    </a:lnTo>
                    <a:lnTo>
                      <a:pt x="33" y="111"/>
                    </a:lnTo>
                    <a:lnTo>
                      <a:pt x="37" y="117"/>
                    </a:lnTo>
                    <a:lnTo>
                      <a:pt x="37" y="119"/>
                    </a:lnTo>
                    <a:lnTo>
                      <a:pt x="37" y="121"/>
                    </a:lnTo>
                    <a:lnTo>
                      <a:pt x="40" y="121"/>
                    </a:lnTo>
                    <a:lnTo>
                      <a:pt x="42" y="123"/>
                    </a:lnTo>
                    <a:lnTo>
                      <a:pt x="44" y="125"/>
                    </a:lnTo>
                    <a:lnTo>
                      <a:pt x="48" y="129"/>
                    </a:lnTo>
                    <a:lnTo>
                      <a:pt x="50" y="134"/>
                    </a:lnTo>
                    <a:lnTo>
                      <a:pt x="52" y="138"/>
                    </a:lnTo>
                    <a:lnTo>
                      <a:pt x="50" y="142"/>
                    </a:lnTo>
                    <a:lnTo>
                      <a:pt x="52" y="148"/>
                    </a:lnTo>
                    <a:lnTo>
                      <a:pt x="56" y="148"/>
                    </a:lnTo>
                    <a:lnTo>
                      <a:pt x="56" y="154"/>
                    </a:lnTo>
                    <a:lnTo>
                      <a:pt x="58" y="157"/>
                    </a:lnTo>
                    <a:lnTo>
                      <a:pt x="63" y="161"/>
                    </a:lnTo>
                    <a:lnTo>
                      <a:pt x="69" y="163"/>
                    </a:lnTo>
                    <a:lnTo>
                      <a:pt x="71" y="161"/>
                    </a:lnTo>
                    <a:lnTo>
                      <a:pt x="75" y="159"/>
                    </a:lnTo>
                    <a:lnTo>
                      <a:pt x="79" y="171"/>
                    </a:lnTo>
                    <a:lnTo>
                      <a:pt x="85" y="184"/>
                    </a:lnTo>
                    <a:lnTo>
                      <a:pt x="88" y="186"/>
                    </a:lnTo>
                    <a:lnTo>
                      <a:pt x="88" y="190"/>
                    </a:lnTo>
                    <a:lnTo>
                      <a:pt x="88" y="192"/>
                    </a:lnTo>
                    <a:lnTo>
                      <a:pt x="92" y="192"/>
                    </a:lnTo>
                    <a:lnTo>
                      <a:pt x="94" y="194"/>
                    </a:lnTo>
                    <a:lnTo>
                      <a:pt x="94" y="198"/>
                    </a:lnTo>
                    <a:lnTo>
                      <a:pt x="94" y="202"/>
                    </a:lnTo>
                    <a:lnTo>
                      <a:pt x="98" y="204"/>
                    </a:lnTo>
                    <a:lnTo>
                      <a:pt x="102" y="205"/>
                    </a:lnTo>
                    <a:lnTo>
                      <a:pt x="102" y="207"/>
                    </a:lnTo>
                    <a:lnTo>
                      <a:pt x="102" y="211"/>
                    </a:lnTo>
                    <a:lnTo>
                      <a:pt x="111" y="219"/>
                    </a:lnTo>
                    <a:lnTo>
                      <a:pt x="125" y="223"/>
                    </a:lnTo>
                    <a:lnTo>
                      <a:pt x="133" y="223"/>
                    </a:lnTo>
                    <a:lnTo>
                      <a:pt x="142" y="217"/>
                    </a:lnTo>
                    <a:lnTo>
                      <a:pt x="152" y="213"/>
                    </a:lnTo>
                    <a:lnTo>
                      <a:pt x="152" y="211"/>
                    </a:lnTo>
                    <a:lnTo>
                      <a:pt x="154" y="211"/>
                    </a:lnTo>
                    <a:lnTo>
                      <a:pt x="158" y="213"/>
                    </a:lnTo>
                    <a:lnTo>
                      <a:pt x="161" y="217"/>
                    </a:lnTo>
                    <a:lnTo>
                      <a:pt x="163" y="227"/>
                    </a:lnTo>
                    <a:lnTo>
                      <a:pt x="165" y="234"/>
                    </a:lnTo>
                    <a:lnTo>
                      <a:pt x="169" y="238"/>
                    </a:lnTo>
                    <a:lnTo>
                      <a:pt x="175" y="240"/>
                    </a:lnTo>
                    <a:lnTo>
                      <a:pt x="179" y="240"/>
                    </a:lnTo>
                    <a:lnTo>
                      <a:pt x="184" y="240"/>
                    </a:lnTo>
                    <a:lnTo>
                      <a:pt x="196" y="240"/>
                    </a:lnTo>
                    <a:lnTo>
                      <a:pt x="204" y="240"/>
                    </a:lnTo>
                    <a:lnTo>
                      <a:pt x="207" y="244"/>
                    </a:lnTo>
                    <a:lnTo>
                      <a:pt x="209" y="246"/>
                    </a:lnTo>
                    <a:lnTo>
                      <a:pt x="213" y="246"/>
                    </a:lnTo>
                    <a:close/>
                    <a:moveTo>
                      <a:pt x="10" y="29"/>
                    </a:moveTo>
                    <a:lnTo>
                      <a:pt x="17" y="31"/>
                    </a:lnTo>
                    <a:lnTo>
                      <a:pt x="21" y="37"/>
                    </a:lnTo>
                    <a:lnTo>
                      <a:pt x="25" y="44"/>
                    </a:lnTo>
                    <a:lnTo>
                      <a:pt x="27" y="52"/>
                    </a:lnTo>
                    <a:lnTo>
                      <a:pt x="23" y="54"/>
                    </a:lnTo>
                    <a:lnTo>
                      <a:pt x="19" y="56"/>
                    </a:lnTo>
                    <a:lnTo>
                      <a:pt x="16" y="48"/>
                    </a:lnTo>
                    <a:lnTo>
                      <a:pt x="12" y="40"/>
                    </a:lnTo>
                    <a:lnTo>
                      <a:pt x="10" y="40"/>
                    </a:lnTo>
                    <a:lnTo>
                      <a:pt x="12" y="37"/>
                    </a:lnTo>
                    <a:lnTo>
                      <a:pt x="12" y="33"/>
                    </a:lnTo>
                    <a:lnTo>
                      <a:pt x="10" y="31"/>
                    </a:lnTo>
                    <a:lnTo>
                      <a:pt x="8" y="31"/>
                    </a:lnTo>
                    <a:lnTo>
                      <a:pt x="8" y="29"/>
                    </a:lnTo>
                    <a:lnTo>
                      <a:pt x="6" y="29"/>
                    </a:lnTo>
                    <a:lnTo>
                      <a:pt x="8" y="29"/>
                    </a:lnTo>
                    <a:lnTo>
                      <a:pt x="10" y="29"/>
                    </a:lnTo>
                    <a:close/>
                  </a:path>
                </a:pathLst>
              </a:custGeom>
              <a:solidFill>
                <a:srgbClr val="C0C0C0"/>
              </a:solidFill>
              <a:ln w="4826">
                <a:solidFill>
                  <a:srgbClr val="B9B9B9"/>
                </a:solidFill>
                <a:round/>
                <a:headEnd/>
                <a:tailEnd/>
              </a:ln>
            </p:spPr>
            <p:txBody>
              <a:bodyPr/>
              <a:lstStyle/>
              <a:p>
                <a:endParaRPr lang="nb-NO"/>
              </a:p>
            </p:txBody>
          </p:sp>
          <p:sp>
            <p:nvSpPr>
              <p:cNvPr id="9475" name="Freeform 1188"/>
              <p:cNvSpPr>
                <a:spLocks noEditPoints="1"/>
              </p:cNvSpPr>
              <p:nvPr/>
            </p:nvSpPr>
            <p:spPr bwMode="gray">
              <a:xfrm>
                <a:off x="3910" y="2716"/>
                <a:ext cx="566" cy="263"/>
              </a:xfrm>
              <a:custGeom>
                <a:avLst/>
                <a:gdLst>
                  <a:gd name="T0" fmla="*/ 531 w 566"/>
                  <a:gd name="T1" fmla="*/ 123 h 263"/>
                  <a:gd name="T2" fmla="*/ 489 w 566"/>
                  <a:gd name="T3" fmla="*/ 136 h 263"/>
                  <a:gd name="T4" fmla="*/ 452 w 566"/>
                  <a:gd name="T5" fmla="*/ 109 h 263"/>
                  <a:gd name="T6" fmla="*/ 477 w 566"/>
                  <a:gd name="T7" fmla="*/ 134 h 263"/>
                  <a:gd name="T8" fmla="*/ 472 w 566"/>
                  <a:gd name="T9" fmla="*/ 154 h 263"/>
                  <a:gd name="T10" fmla="*/ 518 w 566"/>
                  <a:gd name="T11" fmla="*/ 175 h 263"/>
                  <a:gd name="T12" fmla="*/ 539 w 566"/>
                  <a:gd name="T13" fmla="*/ 225 h 263"/>
                  <a:gd name="T14" fmla="*/ 163 w 566"/>
                  <a:gd name="T15" fmla="*/ 29 h 263"/>
                  <a:gd name="T16" fmla="*/ 418 w 566"/>
                  <a:gd name="T17" fmla="*/ 61 h 263"/>
                  <a:gd name="T18" fmla="*/ 404 w 566"/>
                  <a:gd name="T19" fmla="*/ 88 h 263"/>
                  <a:gd name="T20" fmla="*/ 410 w 566"/>
                  <a:gd name="T21" fmla="*/ 77 h 263"/>
                  <a:gd name="T22" fmla="*/ 90 w 566"/>
                  <a:gd name="T23" fmla="*/ 65 h 263"/>
                  <a:gd name="T24" fmla="*/ 326 w 566"/>
                  <a:gd name="T25" fmla="*/ 79 h 263"/>
                  <a:gd name="T26" fmla="*/ 301 w 566"/>
                  <a:gd name="T27" fmla="*/ 108 h 263"/>
                  <a:gd name="T28" fmla="*/ 312 w 566"/>
                  <a:gd name="T29" fmla="*/ 175 h 263"/>
                  <a:gd name="T30" fmla="*/ 328 w 566"/>
                  <a:gd name="T31" fmla="*/ 157 h 263"/>
                  <a:gd name="T32" fmla="*/ 341 w 566"/>
                  <a:gd name="T33" fmla="*/ 146 h 263"/>
                  <a:gd name="T34" fmla="*/ 343 w 566"/>
                  <a:gd name="T35" fmla="*/ 121 h 263"/>
                  <a:gd name="T36" fmla="*/ 318 w 566"/>
                  <a:gd name="T37" fmla="*/ 106 h 263"/>
                  <a:gd name="T38" fmla="*/ 374 w 566"/>
                  <a:gd name="T39" fmla="*/ 69 h 263"/>
                  <a:gd name="T40" fmla="*/ 401 w 566"/>
                  <a:gd name="T41" fmla="*/ 104 h 263"/>
                  <a:gd name="T42" fmla="*/ 53 w 566"/>
                  <a:gd name="T43" fmla="*/ 115 h 263"/>
                  <a:gd name="T44" fmla="*/ 128 w 566"/>
                  <a:gd name="T45" fmla="*/ 127 h 263"/>
                  <a:gd name="T46" fmla="*/ 128 w 566"/>
                  <a:gd name="T47" fmla="*/ 119 h 263"/>
                  <a:gd name="T48" fmla="*/ 437 w 566"/>
                  <a:gd name="T49" fmla="*/ 123 h 263"/>
                  <a:gd name="T50" fmla="*/ 163 w 566"/>
                  <a:gd name="T51" fmla="*/ 138 h 263"/>
                  <a:gd name="T52" fmla="*/ 428 w 566"/>
                  <a:gd name="T53" fmla="*/ 142 h 263"/>
                  <a:gd name="T54" fmla="*/ 345 w 566"/>
                  <a:gd name="T55" fmla="*/ 167 h 263"/>
                  <a:gd name="T56" fmla="*/ 128 w 566"/>
                  <a:gd name="T57" fmla="*/ 196 h 263"/>
                  <a:gd name="T58" fmla="*/ 193 w 566"/>
                  <a:gd name="T59" fmla="*/ 211 h 263"/>
                  <a:gd name="T60" fmla="*/ 239 w 566"/>
                  <a:gd name="T61" fmla="*/ 205 h 263"/>
                  <a:gd name="T62" fmla="*/ 195 w 566"/>
                  <a:gd name="T63" fmla="*/ 188 h 263"/>
                  <a:gd name="T64" fmla="*/ 483 w 566"/>
                  <a:gd name="T65" fmla="*/ 196 h 263"/>
                  <a:gd name="T66" fmla="*/ 491 w 566"/>
                  <a:gd name="T67" fmla="*/ 190 h 263"/>
                  <a:gd name="T68" fmla="*/ 447 w 566"/>
                  <a:gd name="T69" fmla="*/ 219 h 263"/>
                  <a:gd name="T70" fmla="*/ 249 w 566"/>
                  <a:gd name="T71" fmla="*/ 219 h 263"/>
                  <a:gd name="T72" fmla="*/ 383 w 566"/>
                  <a:gd name="T73" fmla="*/ 217 h 263"/>
                  <a:gd name="T74" fmla="*/ 270 w 566"/>
                  <a:gd name="T75" fmla="*/ 221 h 263"/>
                  <a:gd name="T76" fmla="*/ 278 w 566"/>
                  <a:gd name="T77" fmla="*/ 226 h 263"/>
                  <a:gd name="T78" fmla="*/ 314 w 566"/>
                  <a:gd name="T79" fmla="*/ 221 h 263"/>
                  <a:gd name="T80" fmla="*/ 347 w 566"/>
                  <a:gd name="T81" fmla="*/ 223 h 263"/>
                  <a:gd name="T82" fmla="*/ 368 w 566"/>
                  <a:gd name="T83" fmla="*/ 236 h 263"/>
                  <a:gd name="T84" fmla="*/ 345 w 566"/>
                  <a:gd name="T85" fmla="*/ 261 h 263"/>
                  <a:gd name="T86" fmla="*/ 399 w 566"/>
                  <a:gd name="T87" fmla="*/ 225 h 263"/>
                  <a:gd name="T88" fmla="*/ 90 w 566"/>
                  <a:gd name="T89" fmla="*/ 75 h 263"/>
                  <a:gd name="T90" fmla="*/ 176 w 566"/>
                  <a:gd name="T91" fmla="*/ 111 h 263"/>
                  <a:gd name="T92" fmla="*/ 224 w 566"/>
                  <a:gd name="T93" fmla="*/ 140 h 263"/>
                  <a:gd name="T94" fmla="*/ 264 w 566"/>
                  <a:gd name="T95" fmla="*/ 132 h 263"/>
                  <a:gd name="T96" fmla="*/ 282 w 566"/>
                  <a:gd name="T97" fmla="*/ 83 h 263"/>
                  <a:gd name="T98" fmla="*/ 276 w 566"/>
                  <a:gd name="T99" fmla="*/ 42 h 263"/>
                  <a:gd name="T100" fmla="*/ 247 w 566"/>
                  <a:gd name="T101" fmla="*/ 56 h 263"/>
                  <a:gd name="T102" fmla="*/ 193 w 566"/>
                  <a:gd name="T103" fmla="*/ 79 h 263"/>
                  <a:gd name="T104" fmla="*/ 23 w 566"/>
                  <a:gd name="T105" fmla="*/ 35 h 263"/>
                  <a:gd name="T106" fmla="*/ 88 w 566"/>
                  <a:gd name="T107" fmla="*/ 142 h 263"/>
                  <a:gd name="T108" fmla="*/ 134 w 566"/>
                  <a:gd name="T109" fmla="*/ 169 h 263"/>
                  <a:gd name="T110" fmla="*/ 126 w 566"/>
                  <a:gd name="T111" fmla="*/ 129 h 263"/>
                  <a:gd name="T112" fmla="*/ 101 w 566"/>
                  <a:gd name="T113" fmla="*/ 84 h 263"/>
                  <a:gd name="T114" fmla="*/ 76 w 566"/>
                  <a:gd name="T115" fmla="*/ 56 h 263"/>
                  <a:gd name="T116" fmla="*/ 51 w 566"/>
                  <a:gd name="T117" fmla="*/ 35 h 263"/>
                  <a:gd name="T118" fmla="*/ 1 w 566"/>
                  <a:gd name="T119" fmla="*/ 0 h 2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6"/>
                  <a:gd name="T181" fmla="*/ 0 h 263"/>
                  <a:gd name="T182" fmla="*/ 566 w 566"/>
                  <a:gd name="T183" fmla="*/ 263 h 2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6" h="263">
                    <a:moveTo>
                      <a:pt x="566" y="238"/>
                    </a:moveTo>
                    <a:lnTo>
                      <a:pt x="566" y="205"/>
                    </a:lnTo>
                    <a:lnTo>
                      <a:pt x="562" y="200"/>
                    </a:lnTo>
                    <a:lnTo>
                      <a:pt x="566" y="194"/>
                    </a:lnTo>
                    <a:lnTo>
                      <a:pt x="564" y="138"/>
                    </a:lnTo>
                    <a:lnTo>
                      <a:pt x="564" y="136"/>
                    </a:lnTo>
                    <a:lnTo>
                      <a:pt x="562" y="134"/>
                    </a:lnTo>
                    <a:lnTo>
                      <a:pt x="556" y="134"/>
                    </a:lnTo>
                    <a:lnTo>
                      <a:pt x="548" y="134"/>
                    </a:lnTo>
                    <a:lnTo>
                      <a:pt x="543" y="131"/>
                    </a:lnTo>
                    <a:lnTo>
                      <a:pt x="537" y="127"/>
                    </a:lnTo>
                    <a:lnTo>
                      <a:pt x="531" y="123"/>
                    </a:lnTo>
                    <a:lnTo>
                      <a:pt x="523" y="123"/>
                    </a:lnTo>
                    <a:lnTo>
                      <a:pt x="522" y="127"/>
                    </a:lnTo>
                    <a:lnTo>
                      <a:pt x="520" y="131"/>
                    </a:lnTo>
                    <a:lnTo>
                      <a:pt x="514" y="132"/>
                    </a:lnTo>
                    <a:lnTo>
                      <a:pt x="510" y="134"/>
                    </a:lnTo>
                    <a:lnTo>
                      <a:pt x="508" y="140"/>
                    </a:lnTo>
                    <a:lnTo>
                      <a:pt x="506" y="144"/>
                    </a:lnTo>
                    <a:lnTo>
                      <a:pt x="500" y="146"/>
                    </a:lnTo>
                    <a:lnTo>
                      <a:pt x="495" y="146"/>
                    </a:lnTo>
                    <a:lnTo>
                      <a:pt x="493" y="140"/>
                    </a:lnTo>
                    <a:lnTo>
                      <a:pt x="491" y="134"/>
                    </a:lnTo>
                    <a:lnTo>
                      <a:pt x="489" y="136"/>
                    </a:lnTo>
                    <a:lnTo>
                      <a:pt x="485" y="136"/>
                    </a:lnTo>
                    <a:lnTo>
                      <a:pt x="485" y="123"/>
                    </a:lnTo>
                    <a:lnTo>
                      <a:pt x="485" y="109"/>
                    </a:lnTo>
                    <a:lnTo>
                      <a:pt x="481" y="108"/>
                    </a:lnTo>
                    <a:lnTo>
                      <a:pt x="477" y="106"/>
                    </a:lnTo>
                    <a:lnTo>
                      <a:pt x="474" y="108"/>
                    </a:lnTo>
                    <a:lnTo>
                      <a:pt x="472" y="108"/>
                    </a:lnTo>
                    <a:lnTo>
                      <a:pt x="468" y="106"/>
                    </a:lnTo>
                    <a:lnTo>
                      <a:pt x="460" y="104"/>
                    </a:lnTo>
                    <a:lnTo>
                      <a:pt x="458" y="108"/>
                    </a:lnTo>
                    <a:lnTo>
                      <a:pt x="456" y="109"/>
                    </a:lnTo>
                    <a:lnTo>
                      <a:pt x="452" y="109"/>
                    </a:lnTo>
                    <a:lnTo>
                      <a:pt x="447" y="109"/>
                    </a:lnTo>
                    <a:lnTo>
                      <a:pt x="447" y="113"/>
                    </a:lnTo>
                    <a:lnTo>
                      <a:pt x="447" y="117"/>
                    </a:lnTo>
                    <a:lnTo>
                      <a:pt x="447" y="121"/>
                    </a:lnTo>
                    <a:lnTo>
                      <a:pt x="452" y="121"/>
                    </a:lnTo>
                    <a:lnTo>
                      <a:pt x="456" y="121"/>
                    </a:lnTo>
                    <a:lnTo>
                      <a:pt x="458" y="125"/>
                    </a:lnTo>
                    <a:lnTo>
                      <a:pt x="458" y="129"/>
                    </a:lnTo>
                    <a:lnTo>
                      <a:pt x="470" y="129"/>
                    </a:lnTo>
                    <a:lnTo>
                      <a:pt x="477" y="129"/>
                    </a:lnTo>
                    <a:lnTo>
                      <a:pt x="479" y="132"/>
                    </a:lnTo>
                    <a:lnTo>
                      <a:pt x="477" y="134"/>
                    </a:lnTo>
                    <a:lnTo>
                      <a:pt x="468" y="136"/>
                    </a:lnTo>
                    <a:lnTo>
                      <a:pt x="456" y="136"/>
                    </a:lnTo>
                    <a:lnTo>
                      <a:pt x="468" y="138"/>
                    </a:lnTo>
                    <a:lnTo>
                      <a:pt x="472" y="138"/>
                    </a:lnTo>
                    <a:lnTo>
                      <a:pt x="470" y="140"/>
                    </a:lnTo>
                    <a:lnTo>
                      <a:pt x="468" y="140"/>
                    </a:lnTo>
                    <a:lnTo>
                      <a:pt x="462" y="140"/>
                    </a:lnTo>
                    <a:lnTo>
                      <a:pt x="458" y="140"/>
                    </a:lnTo>
                    <a:lnTo>
                      <a:pt x="462" y="138"/>
                    </a:lnTo>
                    <a:lnTo>
                      <a:pt x="468" y="146"/>
                    </a:lnTo>
                    <a:lnTo>
                      <a:pt x="472" y="154"/>
                    </a:lnTo>
                    <a:lnTo>
                      <a:pt x="474" y="150"/>
                    </a:lnTo>
                    <a:lnTo>
                      <a:pt x="475" y="148"/>
                    </a:lnTo>
                    <a:lnTo>
                      <a:pt x="477" y="148"/>
                    </a:lnTo>
                    <a:lnTo>
                      <a:pt x="479" y="150"/>
                    </a:lnTo>
                    <a:lnTo>
                      <a:pt x="485" y="152"/>
                    </a:lnTo>
                    <a:lnTo>
                      <a:pt x="489" y="154"/>
                    </a:lnTo>
                    <a:lnTo>
                      <a:pt x="489" y="157"/>
                    </a:lnTo>
                    <a:lnTo>
                      <a:pt x="491" y="161"/>
                    </a:lnTo>
                    <a:lnTo>
                      <a:pt x="504" y="165"/>
                    </a:lnTo>
                    <a:lnTo>
                      <a:pt x="516" y="167"/>
                    </a:lnTo>
                    <a:lnTo>
                      <a:pt x="518" y="171"/>
                    </a:lnTo>
                    <a:lnTo>
                      <a:pt x="518" y="175"/>
                    </a:lnTo>
                    <a:lnTo>
                      <a:pt x="520" y="175"/>
                    </a:lnTo>
                    <a:lnTo>
                      <a:pt x="522" y="173"/>
                    </a:lnTo>
                    <a:lnTo>
                      <a:pt x="525" y="175"/>
                    </a:lnTo>
                    <a:lnTo>
                      <a:pt x="531" y="177"/>
                    </a:lnTo>
                    <a:lnTo>
                      <a:pt x="537" y="198"/>
                    </a:lnTo>
                    <a:lnTo>
                      <a:pt x="541" y="217"/>
                    </a:lnTo>
                    <a:lnTo>
                      <a:pt x="537" y="217"/>
                    </a:lnTo>
                    <a:lnTo>
                      <a:pt x="533" y="217"/>
                    </a:lnTo>
                    <a:lnTo>
                      <a:pt x="529" y="221"/>
                    </a:lnTo>
                    <a:lnTo>
                      <a:pt x="525" y="226"/>
                    </a:lnTo>
                    <a:lnTo>
                      <a:pt x="531" y="226"/>
                    </a:lnTo>
                    <a:lnTo>
                      <a:pt x="539" y="225"/>
                    </a:lnTo>
                    <a:lnTo>
                      <a:pt x="539" y="221"/>
                    </a:lnTo>
                    <a:lnTo>
                      <a:pt x="548" y="221"/>
                    </a:lnTo>
                    <a:lnTo>
                      <a:pt x="556" y="223"/>
                    </a:lnTo>
                    <a:lnTo>
                      <a:pt x="560" y="230"/>
                    </a:lnTo>
                    <a:lnTo>
                      <a:pt x="564" y="238"/>
                    </a:lnTo>
                    <a:lnTo>
                      <a:pt x="566" y="238"/>
                    </a:lnTo>
                    <a:close/>
                    <a:moveTo>
                      <a:pt x="159" y="29"/>
                    </a:moveTo>
                    <a:lnTo>
                      <a:pt x="159" y="33"/>
                    </a:lnTo>
                    <a:lnTo>
                      <a:pt x="161" y="35"/>
                    </a:lnTo>
                    <a:lnTo>
                      <a:pt x="161" y="33"/>
                    </a:lnTo>
                    <a:lnTo>
                      <a:pt x="163" y="31"/>
                    </a:lnTo>
                    <a:lnTo>
                      <a:pt x="163" y="29"/>
                    </a:lnTo>
                    <a:lnTo>
                      <a:pt x="159" y="29"/>
                    </a:lnTo>
                    <a:close/>
                    <a:moveTo>
                      <a:pt x="9" y="46"/>
                    </a:moveTo>
                    <a:lnTo>
                      <a:pt x="11" y="50"/>
                    </a:lnTo>
                    <a:lnTo>
                      <a:pt x="9" y="46"/>
                    </a:lnTo>
                    <a:close/>
                    <a:moveTo>
                      <a:pt x="412" y="56"/>
                    </a:moveTo>
                    <a:lnTo>
                      <a:pt x="412" y="61"/>
                    </a:lnTo>
                    <a:lnTo>
                      <a:pt x="414" y="65"/>
                    </a:lnTo>
                    <a:lnTo>
                      <a:pt x="416" y="65"/>
                    </a:lnTo>
                    <a:lnTo>
                      <a:pt x="418" y="65"/>
                    </a:lnTo>
                    <a:lnTo>
                      <a:pt x="418" y="63"/>
                    </a:lnTo>
                    <a:lnTo>
                      <a:pt x="418" y="61"/>
                    </a:lnTo>
                    <a:lnTo>
                      <a:pt x="416" y="58"/>
                    </a:lnTo>
                    <a:lnTo>
                      <a:pt x="416" y="56"/>
                    </a:lnTo>
                    <a:lnTo>
                      <a:pt x="412" y="56"/>
                    </a:lnTo>
                    <a:close/>
                    <a:moveTo>
                      <a:pt x="82" y="58"/>
                    </a:moveTo>
                    <a:lnTo>
                      <a:pt x="84" y="61"/>
                    </a:lnTo>
                    <a:lnTo>
                      <a:pt x="84" y="60"/>
                    </a:lnTo>
                    <a:lnTo>
                      <a:pt x="82" y="58"/>
                    </a:lnTo>
                    <a:close/>
                    <a:moveTo>
                      <a:pt x="404" y="61"/>
                    </a:moveTo>
                    <a:lnTo>
                      <a:pt x="401" y="69"/>
                    </a:lnTo>
                    <a:lnTo>
                      <a:pt x="399" y="79"/>
                    </a:lnTo>
                    <a:lnTo>
                      <a:pt x="403" y="83"/>
                    </a:lnTo>
                    <a:lnTo>
                      <a:pt x="404" y="88"/>
                    </a:lnTo>
                    <a:lnTo>
                      <a:pt x="404" y="90"/>
                    </a:lnTo>
                    <a:lnTo>
                      <a:pt x="408" y="90"/>
                    </a:lnTo>
                    <a:lnTo>
                      <a:pt x="410" y="90"/>
                    </a:lnTo>
                    <a:lnTo>
                      <a:pt x="414" y="88"/>
                    </a:lnTo>
                    <a:lnTo>
                      <a:pt x="416" y="86"/>
                    </a:lnTo>
                    <a:lnTo>
                      <a:pt x="412" y="88"/>
                    </a:lnTo>
                    <a:lnTo>
                      <a:pt x="412" y="86"/>
                    </a:lnTo>
                    <a:lnTo>
                      <a:pt x="414" y="83"/>
                    </a:lnTo>
                    <a:lnTo>
                      <a:pt x="418" y="81"/>
                    </a:lnTo>
                    <a:lnTo>
                      <a:pt x="418" y="77"/>
                    </a:lnTo>
                    <a:lnTo>
                      <a:pt x="412" y="75"/>
                    </a:lnTo>
                    <a:lnTo>
                      <a:pt x="410" y="77"/>
                    </a:lnTo>
                    <a:lnTo>
                      <a:pt x="410" y="81"/>
                    </a:lnTo>
                    <a:lnTo>
                      <a:pt x="406" y="81"/>
                    </a:lnTo>
                    <a:lnTo>
                      <a:pt x="408" y="73"/>
                    </a:lnTo>
                    <a:lnTo>
                      <a:pt x="408" y="65"/>
                    </a:lnTo>
                    <a:lnTo>
                      <a:pt x="408" y="61"/>
                    </a:lnTo>
                    <a:lnTo>
                      <a:pt x="404" y="61"/>
                    </a:lnTo>
                    <a:close/>
                    <a:moveTo>
                      <a:pt x="90" y="65"/>
                    </a:moveTo>
                    <a:lnTo>
                      <a:pt x="92" y="69"/>
                    </a:lnTo>
                    <a:lnTo>
                      <a:pt x="94" y="69"/>
                    </a:lnTo>
                    <a:lnTo>
                      <a:pt x="94" y="67"/>
                    </a:lnTo>
                    <a:lnTo>
                      <a:pt x="92" y="67"/>
                    </a:lnTo>
                    <a:lnTo>
                      <a:pt x="90" y="65"/>
                    </a:lnTo>
                    <a:close/>
                    <a:moveTo>
                      <a:pt x="24" y="67"/>
                    </a:moveTo>
                    <a:lnTo>
                      <a:pt x="28" y="73"/>
                    </a:lnTo>
                    <a:lnTo>
                      <a:pt x="34" y="77"/>
                    </a:lnTo>
                    <a:lnTo>
                      <a:pt x="34" y="75"/>
                    </a:lnTo>
                    <a:lnTo>
                      <a:pt x="30" y="67"/>
                    </a:lnTo>
                    <a:lnTo>
                      <a:pt x="26" y="67"/>
                    </a:lnTo>
                    <a:lnTo>
                      <a:pt x="24" y="67"/>
                    </a:lnTo>
                    <a:close/>
                    <a:moveTo>
                      <a:pt x="368" y="69"/>
                    </a:moveTo>
                    <a:lnTo>
                      <a:pt x="364" y="75"/>
                    </a:lnTo>
                    <a:lnTo>
                      <a:pt x="357" y="81"/>
                    </a:lnTo>
                    <a:lnTo>
                      <a:pt x="341" y="81"/>
                    </a:lnTo>
                    <a:lnTo>
                      <a:pt x="326" y="79"/>
                    </a:lnTo>
                    <a:lnTo>
                      <a:pt x="326" y="75"/>
                    </a:lnTo>
                    <a:lnTo>
                      <a:pt x="320" y="77"/>
                    </a:lnTo>
                    <a:lnTo>
                      <a:pt x="314" y="81"/>
                    </a:lnTo>
                    <a:lnTo>
                      <a:pt x="312" y="79"/>
                    </a:lnTo>
                    <a:lnTo>
                      <a:pt x="310" y="79"/>
                    </a:lnTo>
                    <a:lnTo>
                      <a:pt x="310" y="83"/>
                    </a:lnTo>
                    <a:lnTo>
                      <a:pt x="309" y="84"/>
                    </a:lnTo>
                    <a:lnTo>
                      <a:pt x="305" y="86"/>
                    </a:lnTo>
                    <a:lnTo>
                      <a:pt x="305" y="96"/>
                    </a:lnTo>
                    <a:lnTo>
                      <a:pt x="307" y="102"/>
                    </a:lnTo>
                    <a:lnTo>
                      <a:pt x="305" y="106"/>
                    </a:lnTo>
                    <a:lnTo>
                      <a:pt x="301" y="108"/>
                    </a:lnTo>
                    <a:lnTo>
                      <a:pt x="301" y="115"/>
                    </a:lnTo>
                    <a:lnTo>
                      <a:pt x="301" y="121"/>
                    </a:lnTo>
                    <a:lnTo>
                      <a:pt x="297" y="129"/>
                    </a:lnTo>
                    <a:lnTo>
                      <a:pt x="295" y="136"/>
                    </a:lnTo>
                    <a:lnTo>
                      <a:pt x="295" y="144"/>
                    </a:lnTo>
                    <a:lnTo>
                      <a:pt x="299" y="144"/>
                    </a:lnTo>
                    <a:lnTo>
                      <a:pt x="303" y="146"/>
                    </a:lnTo>
                    <a:lnTo>
                      <a:pt x="301" y="161"/>
                    </a:lnTo>
                    <a:lnTo>
                      <a:pt x="299" y="177"/>
                    </a:lnTo>
                    <a:lnTo>
                      <a:pt x="307" y="177"/>
                    </a:lnTo>
                    <a:lnTo>
                      <a:pt x="312" y="175"/>
                    </a:lnTo>
                    <a:lnTo>
                      <a:pt x="314" y="173"/>
                    </a:lnTo>
                    <a:lnTo>
                      <a:pt x="316" y="171"/>
                    </a:lnTo>
                    <a:lnTo>
                      <a:pt x="316" y="169"/>
                    </a:lnTo>
                    <a:lnTo>
                      <a:pt x="316" y="163"/>
                    </a:lnTo>
                    <a:lnTo>
                      <a:pt x="312" y="157"/>
                    </a:lnTo>
                    <a:lnTo>
                      <a:pt x="312" y="155"/>
                    </a:lnTo>
                    <a:lnTo>
                      <a:pt x="314" y="155"/>
                    </a:lnTo>
                    <a:lnTo>
                      <a:pt x="316" y="146"/>
                    </a:lnTo>
                    <a:lnTo>
                      <a:pt x="320" y="140"/>
                    </a:lnTo>
                    <a:lnTo>
                      <a:pt x="322" y="142"/>
                    </a:lnTo>
                    <a:lnTo>
                      <a:pt x="324" y="146"/>
                    </a:lnTo>
                    <a:lnTo>
                      <a:pt x="328" y="157"/>
                    </a:lnTo>
                    <a:lnTo>
                      <a:pt x="330" y="169"/>
                    </a:lnTo>
                    <a:lnTo>
                      <a:pt x="333" y="169"/>
                    </a:lnTo>
                    <a:lnTo>
                      <a:pt x="337" y="169"/>
                    </a:lnTo>
                    <a:lnTo>
                      <a:pt x="337" y="165"/>
                    </a:lnTo>
                    <a:lnTo>
                      <a:pt x="337" y="161"/>
                    </a:lnTo>
                    <a:lnTo>
                      <a:pt x="343" y="161"/>
                    </a:lnTo>
                    <a:lnTo>
                      <a:pt x="347" y="159"/>
                    </a:lnTo>
                    <a:lnTo>
                      <a:pt x="349" y="159"/>
                    </a:lnTo>
                    <a:lnTo>
                      <a:pt x="349" y="157"/>
                    </a:lnTo>
                    <a:lnTo>
                      <a:pt x="343" y="154"/>
                    </a:lnTo>
                    <a:lnTo>
                      <a:pt x="339" y="150"/>
                    </a:lnTo>
                    <a:lnTo>
                      <a:pt x="341" y="146"/>
                    </a:lnTo>
                    <a:lnTo>
                      <a:pt x="341" y="142"/>
                    </a:lnTo>
                    <a:lnTo>
                      <a:pt x="337" y="140"/>
                    </a:lnTo>
                    <a:lnTo>
                      <a:pt x="333" y="138"/>
                    </a:lnTo>
                    <a:lnTo>
                      <a:pt x="333" y="132"/>
                    </a:lnTo>
                    <a:lnTo>
                      <a:pt x="332" y="129"/>
                    </a:lnTo>
                    <a:lnTo>
                      <a:pt x="324" y="127"/>
                    </a:lnTo>
                    <a:lnTo>
                      <a:pt x="324" y="123"/>
                    </a:lnTo>
                    <a:lnTo>
                      <a:pt x="330" y="123"/>
                    </a:lnTo>
                    <a:lnTo>
                      <a:pt x="333" y="123"/>
                    </a:lnTo>
                    <a:lnTo>
                      <a:pt x="337" y="119"/>
                    </a:lnTo>
                    <a:lnTo>
                      <a:pt x="343" y="115"/>
                    </a:lnTo>
                    <a:lnTo>
                      <a:pt x="343" y="121"/>
                    </a:lnTo>
                    <a:lnTo>
                      <a:pt x="347" y="119"/>
                    </a:lnTo>
                    <a:lnTo>
                      <a:pt x="353" y="119"/>
                    </a:lnTo>
                    <a:lnTo>
                      <a:pt x="347" y="115"/>
                    </a:lnTo>
                    <a:lnTo>
                      <a:pt x="345" y="113"/>
                    </a:lnTo>
                    <a:lnTo>
                      <a:pt x="347" y="111"/>
                    </a:lnTo>
                    <a:lnTo>
                      <a:pt x="351" y="106"/>
                    </a:lnTo>
                    <a:lnTo>
                      <a:pt x="339" y="106"/>
                    </a:lnTo>
                    <a:lnTo>
                      <a:pt x="328" y="106"/>
                    </a:lnTo>
                    <a:lnTo>
                      <a:pt x="326" y="108"/>
                    </a:lnTo>
                    <a:lnTo>
                      <a:pt x="320" y="109"/>
                    </a:lnTo>
                    <a:lnTo>
                      <a:pt x="320" y="106"/>
                    </a:lnTo>
                    <a:lnTo>
                      <a:pt x="318" y="106"/>
                    </a:lnTo>
                    <a:lnTo>
                      <a:pt x="314" y="106"/>
                    </a:lnTo>
                    <a:lnTo>
                      <a:pt x="316" y="96"/>
                    </a:lnTo>
                    <a:lnTo>
                      <a:pt x="316" y="88"/>
                    </a:lnTo>
                    <a:lnTo>
                      <a:pt x="330" y="88"/>
                    </a:lnTo>
                    <a:lnTo>
                      <a:pt x="341" y="90"/>
                    </a:lnTo>
                    <a:lnTo>
                      <a:pt x="355" y="90"/>
                    </a:lnTo>
                    <a:lnTo>
                      <a:pt x="364" y="88"/>
                    </a:lnTo>
                    <a:lnTo>
                      <a:pt x="364" y="86"/>
                    </a:lnTo>
                    <a:lnTo>
                      <a:pt x="368" y="83"/>
                    </a:lnTo>
                    <a:lnTo>
                      <a:pt x="372" y="77"/>
                    </a:lnTo>
                    <a:lnTo>
                      <a:pt x="372" y="73"/>
                    </a:lnTo>
                    <a:lnTo>
                      <a:pt x="374" y="69"/>
                    </a:lnTo>
                    <a:lnTo>
                      <a:pt x="372" y="69"/>
                    </a:lnTo>
                    <a:lnTo>
                      <a:pt x="368" y="69"/>
                    </a:lnTo>
                    <a:close/>
                    <a:moveTo>
                      <a:pt x="437" y="96"/>
                    </a:moveTo>
                    <a:lnTo>
                      <a:pt x="435" y="98"/>
                    </a:lnTo>
                    <a:lnTo>
                      <a:pt x="433" y="100"/>
                    </a:lnTo>
                    <a:lnTo>
                      <a:pt x="441" y="100"/>
                    </a:lnTo>
                    <a:lnTo>
                      <a:pt x="447" y="100"/>
                    </a:lnTo>
                    <a:lnTo>
                      <a:pt x="449" y="100"/>
                    </a:lnTo>
                    <a:lnTo>
                      <a:pt x="443" y="98"/>
                    </a:lnTo>
                    <a:lnTo>
                      <a:pt x="441" y="98"/>
                    </a:lnTo>
                    <a:lnTo>
                      <a:pt x="437" y="96"/>
                    </a:lnTo>
                    <a:close/>
                    <a:moveTo>
                      <a:pt x="401" y="104"/>
                    </a:moveTo>
                    <a:lnTo>
                      <a:pt x="401" y="108"/>
                    </a:lnTo>
                    <a:lnTo>
                      <a:pt x="404" y="108"/>
                    </a:lnTo>
                    <a:lnTo>
                      <a:pt x="403" y="106"/>
                    </a:lnTo>
                    <a:lnTo>
                      <a:pt x="401" y="104"/>
                    </a:lnTo>
                    <a:close/>
                    <a:moveTo>
                      <a:pt x="46" y="109"/>
                    </a:moveTo>
                    <a:lnTo>
                      <a:pt x="48" y="115"/>
                    </a:lnTo>
                    <a:lnTo>
                      <a:pt x="48" y="121"/>
                    </a:lnTo>
                    <a:lnTo>
                      <a:pt x="49" y="121"/>
                    </a:lnTo>
                    <a:lnTo>
                      <a:pt x="53" y="119"/>
                    </a:lnTo>
                    <a:lnTo>
                      <a:pt x="55" y="117"/>
                    </a:lnTo>
                    <a:lnTo>
                      <a:pt x="53" y="115"/>
                    </a:lnTo>
                    <a:lnTo>
                      <a:pt x="51" y="111"/>
                    </a:lnTo>
                    <a:lnTo>
                      <a:pt x="48" y="109"/>
                    </a:lnTo>
                    <a:lnTo>
                      <a:pt x="46" y="109"/>
                    </a:lnTo>
                    <a:close/>
                    <a:moveTo>
                      <a:pt x="439" y="113"/>
                    </a:moveTo>
                    <a:lnTo>
                      <a:pt x="441" y="117"/>
                    </a:lnTo>
                    <a:lnTo>
                      <a:pt x="445" y="117"/>
                    </a:lnTo>
                    <a:lnTo>
                      <a:pt x="445" y="115"/>
                    </a:lnTo>
                    <a:lnTo>
                      <a:pt x="439" y="113"/>
                    </a:lnTo>
                    <a:close/>
                    <a:moveTo>
                      <a:pt x="128" y="119"/>
                    </a:moveTo>
                    <a:lnTo>
                      <a:pt x="130" y="123"/>
                    </a:lnTo>
                    <a:lnTo>
                      <a:pt x="128" y="127"/>
                    </a:lnTo>
                    <a:lnTo>
                      <a:pt x="130" y="127"/>
                    </a:lnTo>
                    <a:lnTo>
                      <a:pt x="134" y="127"/>
                    </a:lnTo>
                    <a:lnTo>
                      <a:pt x="136" y="134"/>
                    </a:lnTo>
                    <a:lnTo>
                      <a:pt x="140" y="138"/>
                    </a:lnTo>
                    <a:lnTo>
                      <a:pt x="142" y="138"/>
                    </a:lnTo>
                    <a:lnTo>
                      <a:pt x="143" y="136"/>
                    </a:lnTo>
                    <a:lnTo>
                      <a:pt x="143" y="134"/>
                    </a:lnTo>
                    <a:lnTo>
                      <a:pt x="143" y="132"/>
                    </a:lnTo>
                    <a:lnTo>
                      <a:pt x="142" y="125"/>
                    </a:lnTo>
                    <a:lnTo>
                      <a:pt x="138" y="121"/>
                    </a:lnTo>
                    <a:lnTo>
                      <a:pt x="134" y="121"/>
                    </a:lnTo>
                    <a:lnTo>
                      <a:pt x="128" y="119"/>
                    </a:lnTo>
                    <a:close/>
                    <a:moveTo>
                      <a:pt x="362" y="119"/>
                    </a:moveTo>
                    <a:lnTo>
                      <a:pt x="362" y="121"/>
                    </a:lnTo>
                    <a:lnTo>
                      <a:pt x="360" y="123"/>
                    </a:lnTo>
                    <a:lnTo>
                      <a:pt x="368" y="123"/>
                    </a:lnTo>
                    <a:lnTo>
                      <a:pt x="370" y="121"/>
                    </a:lnTo>
                    <a:lnTo>
                      <a:pt x="368" y="121"/>
                    </a:lnTo>
                    <a:lnTo>
                      <a:pt x="362" y="119"/>
                    </a:lnTo>
                    <a:close/>
                    <a:moveTo>
                      <a:pt x="433" y="119"/>
                    </a:moveTo>
                    <a:lnTo>
                      <a:pt x="433" y="123"/>
                    </a:lnTo>
                    <a:lnTo>
                      <a:pt x="435" y="125"/>
                    </a:lnTo>
                    <a:lnTo>
                      <a:pt x="437" y="125"/>
                    </a:lnTo>
                    <a:lnTo>
                      <a:pt x="437" y="123"/>
                    </a:lnTo>
                    <a:lnTo>
                      <a:pt x="435" y="121"/>
                    </a:lnTo>
                    <a:lnTo>
                      <a:pt x="433" y="119"/>
                    </a:lnTo>
                    <a:close/>
                    <a:moveTo>
                      <a:pt x="61" y="132"/>
                    </a:moveTo>
                    <a:lnTo>
                      <a:pt x="63" y="136"/>
                    </a:lnTo>
                    <a:lnTo>
                      <a:pt x="63" y="134"/>
                    </a:lnTo>
                    <a:lnTo>
                      <a:pt x="61" y="132"/>
                    </a:lnTo>
                    <a:close/>
                    <a:moveTo>
                      <a:pt x="155" y="132"/>
                    </a:moveTo>
                    <a:lnTo>
                      <a:pt x="155" y="138"/>
                    </a:lnTo>
                    <a:lnTo>
                      <a:pt x="155" y="142"/>
                    </a:lnTo>
                    <a:lnTo>
                      <a:pt x="159" y="142"/>
                    </a:lnTo>
                    <a:lnTo>
                      <a:pt x="161" y="142"/>
                    </a:lnTo>
                    <a:lnTo>
                      <a:pt x="163" y="138"/>
                    </a:lnTo>
                    <a:lnTo>
                      <a:pt x="165" y="134"/>
                    </a:lnTo>
                    <a:lnTo>
                      <a:pt x="159" y="134"/>
                    </a:lnTo>
                    <a:lnTo>
                      <a:pt x="155" y="132"/>
                    </a:lnTo>
                    <a:close/>
                    <a:moveTo>
                      <a:pt x="412" y="140"/>
                    </a:moveTo>
                    <a:lnTo>
                      <a:pt x="410" y="144"/>
                    </a:lnTo>
                    <a:lnTo>
                      <a:pt x="408" y="146"/>
                    </a:lnTo>
                    <a:lnTo>
                      <a:pt x="420" y="146"/>
                    </a:lnTo>
                    <a:lnTo>
                      <a:pt x="429" y="146"/>
                    </a:lnTo>
                    <a:lnTo>
                      <a:pt x="435" y="150"/>
                    </a:lnTo>
                    <a:lnTo>
                      <a:pt x="441" y="148"/>
                    </a:lnTo>
                    <a:lnTo>
                      <a:pt x="441" y="146"/>
                    </a:lnTo>
                    <a:lnTo>
                      <a:pt x="428" y="142"/>
                    </a:lnTo>
                    <a:lnTo>
                      <a:pt x="412" y="140"/>
                    </a:lnTo>
                    <a:close/>
                    <a:moveTo>
                      <a:pt x="381" y="142"/>
                    </a:moveTo>
                    <a:lnTo>
                      <a:pt x="389" y="152"/>
                    </a:lnTo>
                    <a:lnTo>
                      <a:pt x="397" y="148"/>
                    </a:lnTo>
                    <a:lnTo>
                      <a:pt x="399" y="146"/>
                    </a:lnTo>
                    <a:lnTo>
                      <a:pt x="399" y="142"/>
                    </a:lnTo>
                    <a:lnTo>
                      <a:pt x="391" y="142"/>
                    </a:lnTo>
                    <a:lnTo>
                      <a:pt x="381" y="142"/>
                    </a:lnTo>
                    <a:close/>
                    <a:moveTo>
                      <a:pt x="349" y="161"/>
                    </a:moveTo>
                    <a:lnTo>
                      <a:pt x="347" y="165"/>
                    </a:lnTo>
                    <a:lnTo>
                      <a:pt x="347" y="169"/>
                    </a:lnTo>
                    <a:lnTo>
                      <a:pt x="345" y="167"/>
                    </a:lnTo>
                    <a:lnTo>
                      <a:pt x="343" y="165"/>
                    </a:lnTo>
                    <a:lnTo>
                      <a:pt x="343" y="169"/>
                    </a:lnTo>
                    <a:lnTo>
                      <a:pt x="341" y="173"/>
                    </a:lnTo>
                    <a:lnTo>
                      <a:pt x="345" y="175"/>
                    </a:lnTo>
                    <a:lnTo>
                      <a:pt x="347" y="179"/>
                    </a:lnTo>
                    <a:lnTo>
                      <a:pt x="351" y="179"/>
                    </a:lnTo>
                    <a:lnTo>
                      <a:pt x="353" y="171"/>
                    </a:lnTo>
                    <a:lnTo>
                      <a:pt x="353" y="161"/>
                    </a:lnTo>
                    <a:lnTo>
                      <a:pt x="349" y="161"/>
                    </a:lnTo>
                    <a:close/>
                    <a:moveTo>
                      <a:pt x="136" y="179"/>
                    </a:moveTo>
                    <a:lnTo>
                      <a:pt x="132" y="188"/>
                    </a:lnTo>
                    <a:lnTo>
                      <a:pt x="128" y="196"/>
                    </a:lnTo>
                    <a:lnTo>
                      <a:pt x="134" y="198"/>
                    </a:lnTo>
                    <a:lnTo>
                      <a:pt x="142" y="198"/>
                    </a:lnTo>
                    <a:lnTo>
                      <a:pt x="140" y="200"/>
                    </a:lnTo>
                    <a:lnTo>
                      <a:pt x="140" y="203"/>
                    </a:lnTo>
                    <a:lnTo>
                      <a:pt x="149" y="203"/>
                    </a:lnTo>
                    <a:lnTo>
                      <a:pt x="157" y="203"/>
                    </a:lnTo>
                    <a:lnTo>
                      <a:pt x="157" y="207"/>
                    </a:lnTo>
                    <a:lnTo>
                      <a:pt x="161" y="209"/>
                    </a:lnTo>
                    <a:lnTo>
                      <a:pt x="163" y="209"/>
                    </a:lnTo>
                    <a:lnTo>
                      <a:pt x="172" y="209"/>
                    </a:lnTo>
                    <a:lnTo>
                      <a:pt x="184" y="207"/>
                    </a:lnTo>
                    <a:lnTo>
                      <a:pt x="193" y="211"/>
                    </a:lnTo>
                    <a:lnTo>
                      <a:pt x="201" y="215"/>
                    </a:lnTo>
                    <a:lnTo>
                      <a:pt x="216" y="215"/>
                    </a:lnTo>
                    <a:lnTo>
                      <a:pt x="228" y="215"/>
                    </a:lnTo>
                    <a:lnTo>
                      <a:pt x="232" y="219"/>
                    </a:lnTo>
                    <a:lnTo>
                      <a:pt x="236" y="223"/>
                    </a:lnTo>
                    <a:lnTo>
                      <a:pt x="241" y="225"/>
                    </a:lnTo>
                    <a:lnTo>
                      <a:pt x="247" y="225"/>
                    </a:lnTo>
                    <a:lnTo>
                      <a:pt x="243" y="221"/>
                    </a:lnTo>
                    <a:lnTo>
                      <a:pt x="241" y="217"/>
                    </a:lnTo>
                    <a:lnTo>
                      <a:pt x="241" y="213"/>
                    </a:lnTo>
                    <a:lnTo>
                      <a:pt x="243" y="207"/>
                    </a:lnTo>
                    <a:lnTo>
                      <a:pt x="239" y="205"/>
                    </a:lnTo>
                    <a:lnTo>
                      <a:pt x="238" y="203"/>
                    </a:lnTo>
                    <a:lnTo>
                      <a:pt x="230" y="203"/>
                    </a:lnTo>
                    <a:lnTo>
                      <a:pt x="222" y="203"/>
                    </a:lnTo>
                    <a:lnTo>
                      <a:pt x="224" y="200"/>
                    </a:lnTo>
                    <a:lnTo>
                      <a:pt x="224" y="196"/>
                    </a:lnTo>
                    <a:lnTo>
                      <a:pt x="222" y="194"/>
                    </a:lnTo>
                    <a:lnTo>
                      <a:pt x="222" y="190"/>
                    </a:lnTo>
                    <a:lnTo>
                      <a:pt x="211" y="188"/>
                    </a:lnTo>
                    <a:lnTo>
                      <a:pt x="201" y="188"/>
                    </a:lnTo>
                    <a:lnTo>
                      <a:pt x="199" y="186"/>
                    </a:lnTo>
                    <a:lnTo>
                      <a:pt x="197" y="184"/>
                    </a:lnTo>
                    <a:lnTo>
                      <a:pt x="195" y="188"/>
                    </a:lnTo>
                    <a:lnTo>
                      <a:pt x="193" y="190"/>
                    </a:lnTo>
                    <a:lnTo>
                      <a:pt x="188" y="190"/>
                    </a:lnTo>
                    <a:lnTo>
                      <a:pt x="182" y="190"/>
                    </a:lnTo>
                    <a:lnTo>
                      <a:pt x="172" y="184"/>
                    </a:lnTo>
                    <a:lnTo>
                      <a:pt x="163" y="179"/>
                    </a:lnTo>
                    <a:lnTo>
                      <a:pt x="155" y="180"/>
                    </a:lnTo>
                    <a:lnTo>
                      <a:pt x="147" y="182"/>
                    </a:lnTo>
                    <a:lnTo>
                      <a:pt x="142" y="180"/>
                    </a:lnTo>
                    <a:lnTo>
                      <a:pt x="136" y="179"/>
                    </a:lnTo>
                    <a:close/>
                    <a:moveTo>
                      <a:pt x="483" y="180"/>
                    </a:moveTo>
                    <a:lnTo>
                      <a:pt x="483" y="186"/>
                    </a:lnTo>
                    <a:lnTo>
                      <a:pt x="483" y="196"/>
                    </a:lnTo>
                    <a:lnTo>
                      <a:pt x="481" y="196"/>
                    </a:lnTo>
                    <a:lnTo>
                      <a:pt x="479" y="196"/>
                    </a:lnTo>
                    <a:lnTo>
                      <a:pt x="479" y="198"/>
                    </a:lnTo>
                    <a:lnTo>
                      <a:pt x="481" y="202"/>
                    </a:lnTo>
                    <a:lnTo>
                      <a:pt x="481" y="203"/>
                    </a:lnTo>
                    <a:lnTo>
                      <a:pt x="485" y="203"/>
                    </a:lnTo>
                    <a:lnTo>
                      <a:pt x="485" y="200"/>
                    </a:lnTo>
                    <a:lnTo>
                      <a:pt x="483" y="196"/>
                    </a:lnTo>
                    <a:lnTo>
                      <a:pt x="487" y="196"/>
                    </a:lnTo>
                    <a:lnTo>
                      <a:pt x="489" y="196"/>
                    </a:lnTo>
                    <a:lnTo>
                      <a:pt x="491" y="190"/>
                    </a:lnTo>
                    <a:lnTo>
                      <a:pt x="491" y="184"/>
                    </a:lnTo>
                    <a:lnTo>
                      <a:pt x="487" y="182"/>
                    </a:lnTo>
                    <a:lnTo>
                      <a:pt x="483" y="180"/>
                    </a:lnTo>
                    <a:close/>
                    <a:moveTo>
                      <a:pt x="226" y="192"/>
                    </a:moveTo>
                    <a:lnTo>
                      <a:pt x="236" y="196"/>
                    </a:lnTo>
                    <a:lnTo>
                      <a:pt x="236" y="194"/>
                    </a:lnTo>
                    <a:lnTo>
                      <a:pt x="238" y="192"/>
                    </a:lnTo>
                    <a:lnTo>
                      <a:pt x="232" y="192"/>
                    </a:lnTo>
                    <a:lnTo>
                      <a:pt x="226" y="192"/>
                    </a:lnTo>
                    <a:close/>
                    <a:moveTo>
                      <a:pt x="449" y="207"/>
                    </a:moveTo>
                    <a:lnTo>
                      <a:pt x="447" y="215"/>
                    </a:lnTo>
                    <a:lnTo>
                      <a:pt x="447" y="219"/>
                    </a:lnTo>
                    <a:lnTo>
                      <a:pt x="449" y="215"/>
                    </a:lnTo>
                    <a:lnTo>
                      <a:pt x="452" y="209"/>
                    </a:lnTo>
                    <a:lnTo>
                      <a:pt x="452" y="207"/>
                    </a:lnTo>
                    <a:lnTo>
                      <a:pt x="451" y="205"/>
                    </a:lnTo>
                    <a:lnTo>
                      <a:pt x="449" y="207"/>
                    </a:lnTo>
                    <a:close/>
                    <a:moveTo>
                      <a:pt x="535" y="207"/>
                    </a:moveTo>
                    <a:lnTo>
                      <a:pt x="537" y="211"/>
                    </a:lnTo>
                    <a:lnTo>
                      <a:pt x="537" y="209"/>
                    </a:lnTo>
                    <a:lnTo>
                      <a:pt x="535" y="207"/>
                    </a:lnTo>
                    <a:close/>
                    <a:moveTo>
                      <a:pt x="245" y="215"/>
                    </a:moveTo>
                    <a:lnTo>
                      <a:pt x="249" y="219"/>
                    </a:lnTo>
                    <a:lnTo>
                      <a:pt x="251" y="223"/>
                    </a:lnTo>
                    <a:lnTo>
                      <a:pt x="251" y="226"/>
                    </a:lnTo>
                    <a:lnTo>
                      <a:pt x="253" y="226"/>
                    </a:lnTo>
                    <a:lnTo>
                      <a:pt x="253" y="225"/>
                    </a:lnTo>
                    <a:lnTo>
                      <a:pt x="255" y="221"/>
                    </a:lnTo>
                    <a:lnTo>
                      <a:pt x="257" y="217"/>
                    </a:lnTo>
                    <a:lnTo>
                      <a:pt x="253" y="219"/>
                    </a:lnTo>
                    <a:lnTo>
                      <a:pt x="251" y="219"/>
                    </a:lnTo>
                    <a:lnTo>
                      <a:pt x="249" y="217"/>
                    </a:lnTo>
                    <a:lnTo>
                      <a:pt x="245" y="215"/>
                    </a:lnTo>
                    <a:close/>
                    <a:moveTo>
                      <a:pt x="383" y="215"/>
                    </a:moveTo>
                    <a:lnTo>
                      <a:pt x="383" y="217"/>
                    </a:lnTo>
                    <a:lnTo>
                      <a:pt x="381" y="219"/>
                    </a:lnTo>
                    <a:lnTo>
                      <a:pt x="389" y="219"/>
                    </a:lnTo>
                    <a:lnTo>
                      <a:pt x="395" y="217"/>
                    </a:lnTo>
                    <a:lnTo>
                      <a:pt x="393" y="217"/>
                    </a:lnTo>
                    <a:lnTo>
                      <a:pt x="383" y="215"/>
                    </a:lnTo>
                    <a:close/>
                    <a:moveTo>
                      <a:pt x="268" y="217"/>
                    </a:moveTo>
                    <a:lnTo>
                      <a:pt x="264" y="221"/>
                    </a:lnTo>
                    <a:lnTo>
                      <a:pt x="262" y="226"/>
                    </a:lnTo>
                    <a:lnTo>
                      <a:pt x="266" y="226"/>
                    </a:lnTo>
                    <a:lnTo>
                      <a:pt x="270" y="226"/>
                    </a:lnTo>
                    <a:lnTo>
                      <a:pt x="270" y="225"/>
                    </a:lnTo>
                    <a:lnTo>
                      <a:pt x="270" y="221"/>
                    </a:lnTo>
                    <a:lnTo>
                      <a:pt x="272" y="219"/>
                    </a:lnTo>
                    <a:lnTo>
                      <a:pt x="272" y="217"/>
                    </a:lnTo>
                    <a:lnTo>
                      <a:pt x="270" y="217"/>
                    </a:lnTo>
                    <a:lnTo>
                      <a:pt x="268" y="217"/>
                    </a:lnTo>
                    <a:close/>
                    <a:moveTo>
                      <a:pt x="284" y="219"/>
                    </a:moveTo>
                    <a:lnTo>
                      <a:pt x="284" y="221"/>
                    </a:lnTo>
                    <a:lnTo>
                      <a:pt x="282" y="223"/>
                    </a:lnTo>
                    <a:lnTo>
                      <a:pt x="286" y="225"/>
                    </a:lnTo>
                    <a:lnTo>
                      <a:pt x="287" y="226"/>
                    </a:lnTo>
                    <a:lnTo>
                      <a:pt x="286" y="228"/>
                    </a:lnTo>
                    <a:lnTo>
                      <a:pt x="282" y="228"/>
                    </a:lnTo>
                    <a:lnTo>
                      <a:pt x="278" y="226"/>
                    </a:lnTo>
                    <a:lnTo>
                      <a:pt x="274" y="225"/>
                    </a:lnTo>
                    <a:lnTo>
                      <a:pt x="272" y="234"/>
                    </a:lnTo>
                    <a:lnTo>
                      <a:pt x="286" y="232"/>
                    </a:lnTo>
                    <a:lnTo>
                      <a:pt x="301" y="230"/>
                    </a:lnTo>
                    <a:lnTo>
                      <a:pt x="299" y="228"/>
                    </a:lnTo>
                    <a:lnTo>
                      <a:pt x="299" y="225"/>
                    </a:lnTo>
                    <a:lnTo>
                      <a:pt x="293" y="225"/>
                    </a:lnTo>
                    <a:lnTo>
                      <a:pt x="289" y="225"/>
                    </a:lnTo>
                    <a:lnTo>
                      <a:pt x="289" y="221"/>
                    </a:lnTo>
                    <a:lnTo>
                      <a:pt x="286" y="221"/>
                    </a:lnTo>
                    <a:lnTo>
                      <a:pt x="284" y="219"/>
                    </a:lnTo>
                    <a:close/>
                    <a:moveTo>
                      <a:pt x="314" y="221"/>
                    </a:moveTo>
                    <a:lnTo>
                      <a:pt x="310" y="223"/>
                    </a:lnTo>
                    <a:lnTo>
                      <a:pt x="309" y="223"/>
                    </a:lnTo>
                    <a:lnTo>
                      <a:pt x="309" y="225"/>
                    </a:lnTo>
                    <a:lnTo>
                      <a:pt x="310" y="226"/>
                    </a:lnTo>
                    <a:lnTo>
                      <a:pt x="316" y="230"/>
                    </a:lnTo>
                    <a:lnTo>
                      <a:pt x="320" y="232"/>
                    </a:lnTo>
                    <a:lnTo>
                      <a:pt x="330" y="230"/>
                    </a:lnTo>
                    <a:lnTo>
                      <a:pt x="339" y="228"/>
                    </a:lnTo>
                    <a:lnTo>
                      <a:pt x="343" y="230"/>
                    </a:lnTo>
                    <a:lnTo>
                      <a:pt x="347" y="230"/>
                    </a:lnTo>
                    <a:lnTo>
                      <a:pt x="347" y="226"/>
                    </a:lnTo>
                    <a:lnTo>
                      <a:pt x="347" y="223"/>
                    </a:lnTo>
                    <a:lnTo>
                      <a:pt x="337" y="225"/>
                    </a:lnTo>
                    <a:lnTo>
                      <a:pt x="326" y="225"/>
                    </a:lnTo>
                    <a:lnTo>
                      <a:pt x="320" y="223"/>
                    </a:lnTo>
                    <a:lnTo>
                      <a:pt x="314" y="221"/>
                    </a:lnTo>
                    <a:close/>
                    <a:moveTo>
                      <a:pt x="393" y="225"/>
                    </a:moveTo>
                    <a:lnTo>
                      <a:pt x="387" y="228"/>
                    </a:lnTo>
                    <a:lnTo>
                      <a:pt x="383" y="230"/>
                    </a:lnTo>
                    <a:lnTo>
                      <a:pt x="378" y="230"/>
                    </a:lnTo>
                    <a:lnTo>
                      <a:pt x="370" y="230"/>
                    </a:lnTo>
                    <a:lnTo>
                      <a:pt x="370" y="234"/>
                    </a:lnTo>
                    <a:lnTo>
                      <a:pt x="370" y="236"/>
                    </a:lnTo>
                    <a:lnTo>
                      <a:pt x="368" y="236"/>
                    </a:lnTo>
                    <a:lnTo>
                      <a:pt x="364" y="236"/>
                    </a:lnTo>
                    <a:lnTo>
                      <a:pt x="364" y="240"/>
                    </a:lnTo>
                    <a:lnTo>
                      <a:pt x="362" y="242"/>
                    </a:lnTo>
                    <a:lnTo>
                      <a:pt x="360" y="244"/>
                    </a:lnTo>
                    <a:lnTo>
                      <a:pt x="357" y="244"/>
                    </a:lnTo>
                    <a:lnTo>
                      <a:pt x="355" y="250"/>
                    </a:lnTo>
                    <a:lnTo>
                      <a:pt x="351" y="253"/>
                    </a:lnTo>
                    <a:lnTo>
                      <a:pt x="347" y="255"/>
                    </a:lnTo>
                    <a:lnTo>
                      <a:pt x="343" y="255"/>
                    </a:lnTo>
                    <a:lnTo>
                      <a:pt x="343" y="259"/>
                    </a:lnTo>
                    <a:lnTo>
                      <a:pt x="341" y="261"/>
                    </a:lnTo>
                    <a:lnTo>
                      <a:pt x="345" y="261"/>
                    </a:lnTo>
                    <a:lnTo>
                      <a:pt x="345" y="263"/>
                    </a:lnTo>
                    <a:lnTo>
                      <a:pt x="355" y="255"/>
                    </a:lnTo>
                    <a:lnTo>
                      <a:pt x="364" y="250"/>
                    </a:lnTo>
                    <a:lnTo>
                      <a:pt x="368" y="250"/>
                    </a:lnTo>
                    <a:lnTo>
                      <a:pt x="372" y="250"/>
                    </a:lnTo>
                    <a:lnTo>
                      <a:pt x="374" y="246"/>
                    </a:lnTo>
                    <a:lnTo>
                      <a:pt x="376" y="242"/>
                    </a:lnTo>
                    <a:lnTo>
                      <a:pt x="381" y="240"/>
                    </a:lnTo>
                    <a:lnTo>
                      <a:pt x="393" y="232"/>
                    </a:lnTo>
                    <a:lnTo>
                      <a:pt x="397" y="228"/>
                    </a:lnTo>
                    <a:lnTo>
                      <a:pt x="399" y="226"/>
                    </a:lnTo>
                    <a:lnTo>
                      <a:pt x="399" y="225"/>
                    </a:lnTo>
                    <a:lnTo>
                      <a:pt x="393" y="225"/>
                    </a:lnTo>
                    <a:close/>
                    <a:moveTo>
                      <a:pt x="303" y="242"/>
                    </a:moveTo>
                    <a:lnTo>
                      <a:pt x="303" y="244"/>
                    </a:lnTo>
                    <a:lnTo>
                      <a:pt x="301" y="248"/>
                    </a:lnTo>
                    <a:lnTo>
                      <a:pt x="310" y="251"/>
                    </a:lnTo>
                    <a:lnTo>
                      <a:pt x="322" y="253"/>
                    </a:lnTo>
                    <a:lnTo>
                      <a:pt x="322" y="251"/>
                    </a:lnTo>
                    <a:lnTo>
                      <a:pt x="322" y="248"/>
                    </a:lnTo>
                    <a:lnTo>
                      <a:pt x="312" y="246"/>
                    </a:lnTo>
                    <a:lnTo>
                      <a:pt x="303" y="242"/>
                    </a:lnTo>
                    <a:close/>
                    <a:moveTo>
                      <a:pt x="90" y="71"/>
                    </a:moveTo>
                    <a:lnTo>
                      <a:pt x="90" y="75"/>
                    </a:lnTo>
                    <a:lnTo>
                      <a:pt x="92" y="77"/>
                    </a:lnTo>
                    <a:lnTo>
                      <a:pt x="94" y="75"/>
                    </a:lnTo>
                    <a:lnTo>
                      <a:pt x="90" y="71"/>
                    </a:lnTo>
                    <a:close/>
                    <a:moveTo>
                      <a:pt x="182" y="61"/>
                    </a:moveTo>
                    <a:lnTo>
                      <a:pt x="174" y="73"/>
                    </a:lnTo>
                    <a:lnTo>
                      <a:pt x="172" y="81"/>
                    </a:lnTo>
                    <a:lnTo>
                      <a:pt x="172" y="90"/>
                    </a:lnTo>
                    <a:lnTo>
                      <a:pt x="176" y="106"/>
                    </a:lnTo>
                    <a:lnTo>
                      <a:pt x="178" y="108"/>
                    </a:lnTo>
                    <a:lnTo>
                      <a:pt x="178" y="109"/>
                    </a:lnTo>
                    <a:lnTo>
                      <a:pt x="176" y="111"/>
                    </a:lnTo>
                    <a:lnTo>
                      <a:pt x="180" y="109"/>
                    </a:lnTo>
                    <a:lnTo>
                      <a:pt x="184" y="108"/>
                    </a:lnTo>
                    <a:lnTo>
                      <a:pt x="188" y="121"/>
                    </a:lnTo>
                    <a:lnTo>
                      <a:pt x="191" y="136"/>
                    </a:lnTo>
                    <a:lnTo>
                      <a:pt x="201" y="136"/>
                    </a:lnTo>
                    <a:lnTo>
                      <a:pt x="209" y="136"/>
                    </a:lnTo>
                    <a:lnTo>
                      <a:pt x="211" y="136"/>
                    </a:lnTo>
                    <a:lnTo>
                      <a:pt x="211" y="140"/>
                    </a:lnTo>
                    <a:lnTo>
                      <a:pt x="211" y="142"/>
                    </a:lnTo>
                    <a:lnTo>
                      <a:pt x="216" y="144"/>
                    </a:lnTo>
                    <a:lnTo>
                      <a:pt x="220" y="144"/>
                    </a:lnTo>
                    <a:lnTo>
                      <a:pt x="224" y="140"/>
                    </a:lnTo>
                    <a:lnTo>
                      <a:pt x="232" y="140"/>
                    </a:lnTo>
                    <a:lnTo>
                      <a:pt x="239" y="140"/>
                    </a:lnTo>
                    <a:lnTo>
                      <a:pt x="241" y="142"/>
                    </a:lnTo>
                    <a:lnTo>
                      <a:pt x="245" y="144"/>
                    </a:lnTo>
                    <a:lnTo>
                      <a:pt x="245" y="146"/>
                    </a:lnTo>
                    <a:lnTo>
                      <a:pt x="247" y="148"/>
                    </a:lnTo>
                    <a:lnTo>
                      <a:pt x="251" y="146"/>
                    </a:lnTo>
                    <a:lnTo>
                      <a:pt x="255" y="142"/>
                    </a:lnTo>
                    <a:lnTo>
                      <a:pt x="259" y="142"/>
                    </a:lnTo>
                    <a:lnTo>
                      <a:pt x="261" y="142"/>
                    </a:lnTo>
                    <a:lnTo>
                      <a:pt x="262" y="138"/>
                    </a:lnTo>
                    <a:lnTo>
                      <a:pt x="264" y="132"/>
                    </a:lnTo>
                    <a:lnTo>
                      <a:pt x="266" y="131"/>
                    </a:lnTo>
                    <a:lnTo>
                      <a:pt x="268" y="127"/>
                    </a:lnTo>
                    <a:lnTo>
                      <a:pt x="272" y="127"/>
                    </a:lnTo>
                    <a:lnTo>
                      <a:pt x="274" y="127"/>
                    </a:lnTo>
                    <a:lnTo>
                      <a:pt x="272" y="121"/>
                    </a:lnTo>
                    <a:lnTo>
                      <a:pt x="270" y="115"/>
                    </a:lnTo>
                    <a:lnTo>
                      <a:pt x="272" y="113"/>
                    </a:lnTo>
                    <a:lnTo>
                      <a:pt x="274" y="111"/>
                    </a:lnTo>
                    <a:lnTo>
                      <a:pt x="278" y="109"/>
                    </a:lnTo>
                    <a:lnTo>
                      <a:pt x="278" y="98"/>
                    </a:lnTo>
                    <a:lnTo>
                      <a:pt x="278" y="86"/>
                    </a:lnTo>
                    <a:lnTo>
                      <a:pt x="282" y="83"/>
                    </a:lnTo>
                    <a:lnTo>
                      <a:pt x="286" y="81"/>
                    </a:lnTo>
                    <a:lnTo>
                      <a:pt x="289" y="81"/>
                    </a:lnTo>
                    <a:lnTo>
                      <a:pt x="293" y="81"/>
                    </a:lnTo>
                    <a:lnTo>
                      <a:pt x="293" y="79"/>
                    </a:lnTo>
                    <a:lnTo>
                      <a:pt x="291" y="75"/>
                    </a:lnTo>
                    <a:lnTo>
                      <a:pt x="286" y="73"/>
                    </a:lnTo>
                    <a:lnTo>
                      <a:pt x="282" y="69"/>
                    </a:lnTo>
                    <a:lnTo>
                      <a:pt x="282" y="61"/>
                    </a:lnTo>
                    <a:lnTo>
                      <a:pt x="282" y="54"/>
                    </a:lnTo>
                    <a:lnTo>
                      <a:pt x="280" y="50"/>
                    </a:lnTo>
                    <a:lnTo>
                      <a:pt x="276" y="46"/>
                    </a:lnTo>
                    <a:lnTo>
                      <a:pt x="276" y="42"/>
                    </a:lnTo>
                    <a:lnTo>
                      <a:pt x="278" y="40"/>
                    </a:lnTo>
                    <a:lnTo>
                      <a:pt x="278" y="38"/>
                    </a:lnTo>
                    <a:lnTo>
                      <a:pt x="280" y="38"/>
                    </a:lnTo>
                    <a:lnTo>
                      <a:pt x="278" y="35"/>
                    </a:lnTo>
                    <a:lnTo>
                      <a:pt x="276" y="33"/>
                    </a:lnTo>
                    <a:lnTo>
                      <a:pt x="268" y="33"/>
                    </a:lnTo>
                    <a:lnTo>
                      <a:pt x="259" y="31"/>
                    </a:lnTo>
                    <a:lnTo>
                      <a:pt x="257" y="37"/>
                    </a:lnTo>
                    <a:lnTo>
                      <a:pt x="255" y="44"/>
                    </a:lnTo>
                    <a:lnTo>
                      <a:pt x="251" y="48"/>
                    </a:lnTo>
                    <a:lnTo>
                      <a:pt x="249" y="52"/>
                    </a:lnTo>
                    <a:lnTo>
                      <a:pt x="247" y="56"/>
                    </a:lnTo>
                    <a:lnTo>
                      <a:pt x="243" y="58"/>
                    </a:lnTo>
                    <a:lnTo>
                      <a:pt x="241" y="61"/>
                    </a:lnTo>
                    <a:lnTo>
                      <a:pt x="239" y="69"/>
                    </a:lnTo>
                    <a:lnTo>
                      <a:pt x="238" y="71"/>
                    </a:lnTo>
                    <a:lnTo>
                      <a:pt x="232" y="75"/>
                    </a:lnTo>
                    <a:lnTo>
                      <a:pt x="224" y="75"/>
                    </a:lnTo>
                    <a:lnTo>
                      <a:pt x="222" y="73"/>
                    </a:lnTo>
                    <a:lnTo>
                      <a:pt x="214" y="75"/>
                    </a:lnTo>
                    <a:lnTo>
                      <a:pt x="213" y="77"/>
                    </a:lnTo>
                    <a:lnTo>
                      <a:pt x="205" y="79"/>
                    </a:lnTo>
                    <a:lnTo>
                      <a:pt x="199" y="79"/>
                    </a:lnTo>
                    <a:lnTo>
                      <a:pt x="193" y="79"/>
                    </a:lnTo>
                    <a:lnTo>
                      <a:pt x="190" y="77"/>
                    </a:lnTo>
                    <a:lnTo>
                      <a:pt x="186" y="75"/>
                    </a:lnTo>
                    <a:lnTo>
                      <a:pt x="182" y="69"/>
                    </a:lnTo>
                    <a:lnTo>
                      <a:pt x="182" y="61"/>
                    </a:lnTo>
                    <a:close/>
                    <a:moveTo>
                      <a:pt x="1" y="0"/>
                    </a:moveTo>
                    <a:lnTo>
                      <a:pt x="0" y="4"/>
                    </a:lnTo>
                    <a:lnTo>
                      <a:pt x="0" y="10"/>
                    </a:lnTo>
                    <a:lnTo>
                      <a:pt x="3" y="17"/>
                    </a:lnTo>
                    <a:lnTo>
                      <a:pt x="9" y="23"/>
                    </a:lnTo>
                    <a:lnTo>
                      <a:pt x="17" y="29"/>
                    </a:lnTo>
                    <a:lnTo>
                      <a:pt x="23" y="35"/>
                    </a:lnTo>
                    <a:lnTo>
                      <a:pt x="28" y="44"/>
                    </a:lnTo>
                    <a:lnTo>
                      <a:pt x="34" y="56"/>
                    </a:lnTo>
                    <a:lnTo>
                      <a:pt x="42" y="60"/>
                    </a:lnTo>
                    <a:lnTo>
                      <a:pt x="48" y="63"/>
                    </a:lnTo>
                    <a:lnTo>
                      <a:pt x="49" y="75"/>
                    </a:lnTo>
                    <a:lnTo>
                      <a:pt x="51" y="86"/>
                    </a:lnTo>
                    <a:lnTo>
                      <a:pt x="59" y="94"/>
                    </a:lnTo>
                    <a:lnTo>
                      <a:pt x="67" y="102"/>
                    </a:lnTo>
                    <a:lnTo>
                      <a:pt x="74" y="117"/>
                    </a:lnTo>
                    <a:lnTo>
                      <a:pt x="80" y="134"/>
                    </a:lnTo>
                    <a:lnTo>
                      <a:pt x="84" y="138"/>
                    </a:lnTo>
                    <a:lnTo>
                      <a:pt x="88" y="142"/>
                    </a:lnTo>
                    <a:lnTo>
                      <a:pt x="92" y="155"/>
                    </a:lnTo>
                    <a:lnTo>
                      <a:pt x="97" y="165"/>
                    </a:lnTo>
                    <a:lnTo>
                      <a:pt x="103" y="167"/>
                    </a:lnTo>
                    <a:lnTo>
                      <a:pt x="109" y="169"/>
                    </a:lnTo>
                    <a:lnTo>
                      <a:pt x="109" y="173"/>
                    </a:lnTo>
                    <a:lnTo>
                      <a:pt x="115" y="177"/>
                    </a:lnTo>
                    <a:lnTo>
                      <a:pt x="120" y="179"/>
                    </a:lnTo>
                    <a:lnTo>
                      <a:pt x="119" y="177"/>
                    </a:lnTo>
                    <a:lnTo>
                      <a:pt x="122" y="173"/>
                    </a:lnTo>
                    <a:lnTo>
                      <a:pt x="126" y="175"/>
                    </a:lnTo>
                    <a:lnTo>
                      <a:pt x="134" y="175"/>
                    </a:lnTo>
                    <a:lnTo>
                      <a:pt x="134" y="169"/>
                    </a:lnTo>
                    <a:lnTo>
                      <a:pt x="134" y="165"/>
                    </a:lnTo>
                    <a:lnTo>
                      <a:pt x="134" y="161"/>
                    </a:lnTo>
                    <a:lnTo>
                      <a:pt x="130" y="157"/>
                    </a:lnTo>
                    <a:lnTo>
                      <a:pt x="130" y="155"/>
                    </a:lnTo>
                    <a:lnTo>
                      <a:pt x="136" y="154"/>
                    </a:lnTo>
                    <a:lnTo>
                      <a:pt x="138" y="148"/>
                    </a:lnTo>
                    <a:lnTo>
                      <a:pt x="138" y="142"/>
                    </a:lnTo>
                    <a:lnTo>
                      <a:pt x="136" y="140"/>
                    </a:lnTo>
                    <a:lnTo>
                      <a:pt x="132" y="136"/>
                    </a:lnTo>
                    <a:lnTo>
                      <a:pt x="132" y="132"/>
                    </a:lnTo>
                    <a:lnTo>
                      <a:pt x="132" y="129"/>
                    </a:lnTo>
                    <a:lnTo>
                      <a:pt x="126" y="129"/>
                    </a:lnTo>
                    <a:lnTo>
                      <a:pt x="120" y="129"/>
                    </a:lnTo>
                    <a:lnTo>
                      <a:pt x="119" y="119"/>
                    </a:lnTo>
                    <a:lnTo>
                      <a:pt x="119" y="109"/>
                    </a:lnTo>
                    <a:lnTo>
                      <a:pt x="111" y="109"/>
                    </a:lnTo>
                    <a:lnTo>
                      <a:pt x="105" y="108"/>
                    </a:lnTo>
                    <a:lnTo>
                      <a:pt x="107" y="98"/>
                    </a:lnTo>
                    <a:lnTo>
                      <a:pt x="107" y="100"/>
                    </a:lnTo>
                    <a:lnTo>
                      <a:pt x="109" y="102"/>
                    </a:lnTo>
                    <a:lnTo>
                      <a:pt x="109" y="96"/>
                    </a:lnTo>
                    <a:lnTo>
                      <a:pt x="107" y="88"/>
                    </a:lnTo>
                    <a:lnTo>
                      <a:pt x="103" y="86"/>
                    </a:lnTo>
                    <a:lnTo>
                      <a:pt x="101" y="84"/>
                    </a:lnTo>
                    <a:lnTo>
                      <a:pt x="101" y="81"/>
                    </a:lnTo>
                    <a:lnTo>
                      <a:pt x="97" y="81"/>
                    </a:lnTo>
                    <a:lnTo>
                      <a:pt x="99" y="77"/>
                    </a:lnTo>
                    <a:lnTo>
                      <a:pt x="99" y="73"/>
                    </a:lnTo>
                    <a:lnTo>
                      <a:pt x="96" y="77"/>
                    </a:lnTo>
                    <a:lnTo>
                      <a:pt x="90" y="81"/>
                    </a:lnTo>
                    <a:lnTo>
                      <a:pt x="90" y="75"/>
                    </a:lnTo>
                    <a:lnTo>
                      <a:pt x="88" y="69"/>
                    </a:lnTo>
                    <a:lnTo>
                      <a:pt x="84" y="67"/>
                    </a:lnTo>
                    <a:lnTo>
                      <a:pt x="80" y="65"/>
                    </a:lnTo>
                    <a:lnTo>
                      <a:pt x="78" y="60"/>
                    </a:lnTo>
                    <a:lnTo>
                      <a:pt x="76" y="56"/>
                    </a:lnTo>
                    <a:lnTo>
                      <a:pt x="74" y="56"/>
                    </a:lnTo>
                    <a:lnTo>
                      <a:pt x="74" y="60"/>
                    </a:lnTo>
                    <a:lnTo>
                      <a:pt x="71" y="58"/>
                    </a:lnTo>
                    <a:lnTo>
                      <a:pt x="67" y="54"/>
                    </a:lnTo>
                    <a:lnTo>
                      <a:pt x="67" y="50"/>
                    </a:lnTo>
                    <a:lnTo>
                      <a:pt x="67" y="44"/>
                    </a:lnTo>
                    <a:lnTo>
                      <a:pt x="65" y="44"/>
                    </a:lnTo>
                    <a:lnTo>
                      <a:pt x="61" y="44"/>
                    </a:lnTo>
                    <a:lnTo>
                      <a:pt x="61" y="42"/>
                    </a:lnTo>
                    <a:lnTo>
                      <a:pt x="61" y="38"/>
                    </a:lnTo>
                    <a:lnTo>
                      <a:pt x="55" y="37"/>
                    </a:lnTo>
                    <a:lnTo>
                      <a:pt x="51" y="35"/>
                    </a:lnTo>
                    <a:lnTo>
                      <a:pt x="49" y="31"/>
                    </a:lnTo>
                    <a:lnTo>
                      <a:pt x="49" y="27"/>
                    </a:lnTo>
                    <a:lnTo>
                      <a:pt x="44" y="23"/>
                    </a:lnTo>
                    <a:lnTo>
                      <a:pt x="38" y="19"/>
                    </a:lnTo>
                    <a:lnTo>
                      <a:pt x="36" y="13"/>
                    </a:lnTo>
                    <a:lnTo>
                      <a:pt x="34" y="8"/>
                    </a:lnTo>
                    <a:lnTo>
                      <a:pt x="24" y="6"/>
                    </a:lnTo>
                    <a:lnTo>
                      <a:pt x="13" y="6"/>
                    </a:lnTo>
                    <a:lnTo>
                      <a:pt x="11" y="4"/>
                    </a:lnTo>
                    <a:lnTo>
                      <a:pt x="9" y="0"/>
                    </a:lnTo>
                    <a:lnTo>
                      <a:pt x="5" y="0"/>
                    </a:lnTo>
                    <a:lnTo>
                      <a:pt x="1" y="0"/>
                    </a:lnTo>
                    <a:close/>
                  </a:path>
                </a:pathLst>
              </a:custGeom>
              <a:solidFill>
                <a:srgbClr val="C0C0C0"/>
              </a:solidFill>
              <a:ln w="4826">
                <a:solidFill>
                  <a:srgbClr val="B9B9B9"/>
                </a:solidFill>
                <a:round/>
                <a:headEnd/>
                <a:tailEnd/>
              </a:ln>
            </p:spPr>
            <p:txBody>
              <a:bodyPr/>
              <a:lstStyle/>
              <a:p>
                <a:endParaRPr lang="nb-NO"/>
              </a:p>
            </p:txBody>
          </p:sp>
          <p:sp>
            <p:nvSpPr>
              <p:cNvPr id="9476" name="Freeform 1189"/>
              <p:cNvSpPr>
                <a:spLocks/>
              </p:cNvSpPr>
              <p:nvPr/>
            </p:nvSpPr>
            <p:spPr bwMode="gray">
              <a:xfrm>
                <a:off x="3578" y="2232"/>
                <a:ext cx="364" cy="453"/>
              </a:xfrm>
              <a:custGeom>
                <a:avLst/>
                <a:gdLst>
                  <a:gd name="T0" fmla="*/ 239 w 364"/>
                  <a:gd name="T1" fmla="*/ 248 h 453"/>
                  <a:gd name="T2" fmla="*/ 232 w 364"/>
                  <a:gd name="T3" fmla="*/ 258 h 453"/>
                  <a:gd name="T4" fmla="*/ 213 w 364"/>
                  <a:gd name="T5" fmla="*/ 277 h 453"/>
                  <a:gd name="T6" fmla="*/ 205 w 364"/>
                  <a:gd name="T7" fmla="*/ 283 h 453"/>
                  <a:gd name="T8" fmla="*/ 186 w 364"/>
                  <a:gd name="T9" fmla="*/ 309 h 453"/>
                  <a:gd name="T10" fmla="*/ 167 w 364"/>
                  <a:gd name="T11" fmla="*/ 325 h 453"/>
                  <a:gd name="T12" fmla="*/ 147 w 364"/>
                  <a:gd name="T13" fmla="*/ 334 h 453"/>
                  <a:gd name="T14" fmla="*/ 145 w 364"/>
                  <a:gd name="T15" fmla="*/ 355 h 453"/>
                  <a:gd name="T16" fmla="*/ 147 w 364"/>
                  <a:gd name="T17" fmla="*/ 386 h 453"/>
                  <a:gd name="T18" fmla="*/ 140 w 364"/>
                  <a:gd name="T19" fmla="*/ 413 h 453"/>
                  <a:gd name="T20" fmla="*/ 128 w 364"/>
                  <a:gd name="T21" fmla="*/ 440 h 453"/>
                  <a:gd name="T22" fmla="*/ 113 w 364"/>
                  <a:gd name="T23" fmla="*/ 453 h 453"/>
                  <a:gd name="T24" fmla="*/ 105 w 364"/>
                  <a:gd name="T25" fmla="*/ 442 h 453"/>
                  <a:gd name="T26" fmla="*/ 95 w 364"/>
                  <a:gd name="T27" fmla="*/ 421 h 453"/>
                  <a:gd name="T28" fmla="*/ 76 w 364"/>
                  <a:gd name="T29" fmla="*/ 375 h 453"/>
                  <a:gd name="T30" fmla="*/ 63 w 364"/>
                  <a:gd name="T31" fmla="*/ 321 h 453"/>
                  <a:gd name="T32" fmla="*/ 53 w 364"/>
                  <a:gd name="T33" fmla="*/ 279 h 453"/>
                  <a:gd name="T34" fmla="*/ 53 w 364"/>
                  <a:gd name="T35" fmla="*/ 248 h 453"/>
                  <a:gd name="T36" fmla="*/ 51 w 364"/>
                  <a:gd name="T37" fmla="*/ 235 h 453"/>
                  <a:gd name="T38" fmla="*/ 44 w 364"/>
                  <a:gd name="T39" fmla="*/ 250 h 453"/>
                  <a:gd name="T40" fmla="*/ 19 w 364"/>
                  <a:gd name="T41" fmla="*/ 248 h 453"/>
                  <a:gd name="T42" fmla="*/ 17 w 364"/>
                  <a:gd name="T43" fmla="*/ 231 h 453"/>
                  <a:gd name="T44" fmla="*/ 19 w 364"/>
                  <a:gd name="T45" fmla="*/ 221 h 453"/>
                  <a:gd name="T46" fmla="*/ 1 w 364"/>
                  <a:gd name="T47" fmla="*/ 206 h 453"/>
                  <a:gd name="T48" fmla="*/ 21 w 364"/>
                  <a:gd name="T49" fmla="*/ 189 h 453"/>
                  <a:gd name="T50" fmla="*/ 9 w 364"/>
                  <a:gd name="T51" fmla="*/ 156 h 453"/>
                  <a:gd name="T52" fmla="*/ 30 w 364"/>
                  <a:gd name="T53" fmla="*/ 141 h 453"/>
                  <a:gd name="T54" fmla="*/ 55 w 364"/>
                  <a:gd name="T55" fmla="*/ 116 h 453"/>
                  <a:gd name="T56" fmla="*/ 71 w 364"/>
                  <a:gd name="T57" fmla="*/ 85 h 453"/>
                  <a:gd name="T58" fmla="*/ 59 w 364"/>
                  <a:gd name="T59" fmla="*/ 62 h 453"/>
                  <a:gd name="T60" fmla="*/ 65 w 364"/>
                  <a:gd name="T61" fmla="*/ 35 h 453"/>
                  <a:gd name="T62" fmla="*/ 88 w 364"/>
                  <a:gd name="T63" fmla="*/ 27 h 453"/>
                  <a:gd name="T64" fmla="*/ 109 w 364"/>
                  <a:gd name="T65" fmla="*/ 4 h 453"/>
                  <a:gd name="T66" fmla="*/ 132 w 364"/>
                  <a:gd name="T67" fmla="*/ 8 h 453"/>
                  <a:gd name="T68" fmla="*/ 130 w 364"/>
                  <a:gd name="T69" fmla="*/ 29 h 453"/>
                  <a:gd name="T70" fmla="*/ 124 w 364"/>
                  <a:gd name="T71" fmla="*/ 50 h 453"/>
                  <a:gd name="T72" fmla="*/ 134 w 364"/>
                  <a:gd name="T73" fmla="*/ 71 h 453"/>
                  <a:gd name="T74" fmla="*/ 140 w 364"/>
                  <a:gd name="T75" fmla="*/ 93 h 453"/>
                  <a:gd name="T76" fmla="*/ 151 w 364"/>
                  <a:gd name="T77" fmla="*/ 110 h 453"/>
                  <a:gd name="T78" fmla="*/ 165 w 364"/>
                  <a:gd name="T79" fmla="*/ 135 h 453"/>
                  <a:gd name="T80" fmla="*/ 195 w 364"/>
                  <a:gd name="T81" fmla="*/ 152 h 453"/>
                  <a:gd name="T82" fmla="*/ 234 w 364"/>
                  <a:gd name="T83" fmla="*/ 164 h 453"/>
                  <a:gd name="T84" fmla="*/ 245 w 364"/>
                  <a:gd name="T85" fmla="*/ 154 h 453"/>
                  <a:gd name="T86" fmla="*/ 261 w 364"/>
                  <a:gd name="T87" fmla="*/ 146 h 453"/>
                  <a:gd name="T88" fmla="*/ 285 w 364"/>
                  <a:gd name="T89" fmla="*/ 154 h 453"/>
                  <a:gd name="T90" fmla="*/ 305 w 364"/>
                  <a:gd name="T91" fmla="*/ 137 h 453"/>
                  <a:gd name="T92" fmla="*/ 332 w 364"/>
                  <a:gd name="T93" fmla="*/ 125 h 453"/>
                  <a:gd name="T94" fmla="*/ 349 w 364"/>
                  <a:gd name="T95" fmla="*/ 139 h 453"/>
                  <a:gd name="T96" fmla="*/ 364 w 364"/>
                  <a:gd name="T97" fmla="*/ 150 h 453"/>
                  <a:gd name="T98" fmla="*/ 345 w 364"/>
                  <a:gd name="T99" fmla="*/ 175 h 453"/>
                  <a:gd name="T100" fmla="*/ 328 w 364"/>
                  <a:gd name="T101" fmla="*/ 192 h 453"/>
                  <a:gd name="T102" fmla="*/ 316 w 364"/>
                  <a:gd name="T103" fmla="*/ 210 h 453"/>
                  <a:gd name="T104" fmla="*/ 316 w 364"/>
                  <a:gd name="T105" fmla="*/ 240 h 453"/>
                  <a:gd name="T106" fmla="*/ 307 w 364"/>
                  <a:gd name="T107" fmla="*/ 229 h 453"/>
                  <a:gd name="T108" fmla="*/ 293 w 364"/>
                  <a:gd name="T109" fmla="*/ 212 h 453"/>
                  <a:gd name="T110" fmla="*/ 305 w 364"/>
                  <a:gd name="T111" fmla="*/ 189 h 453"/>
                  <a:gd name="T112" fmla="*/ 270 w 364"/>
                  <a:gd name="T113" fmla="*/ 190 h 453"/>
                  <a:gd name="T114" fmla="*/ 253 w 364"/>
                  <a:gd name="T115" fmla="*/ 165 h 453"/>
                  <a:gd name="T116" fmla="*/ 241 w 364"/>
                  <a:gd name="T117" fmla="*/ 189 h 453"/>
                  <a:gd name="T118" fmla="*/ 253 w 364"/>
                  <a:gd name="T119" fmla="*/ 219 h 453"/>
                  <a:gd name="T120" fmla="*/ 255 w 364"/>
                  <a:gd name="T121" fmla="*/ 248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4"/>
                  <a:gd name="T184" fmla="*/ 0 h 453"/>
                  <a:gd name="T185" fmla="*/ 364 w 364"/>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4" h="453">
                    <a:moveTo>
                      <a:pt x="255" y="248"/>
                    </a:moveTo>
                    <a:lnTo>
                      <a:pt x="251" y="244"/>
                    </a:lnTo>
                    <a:lnTo>
                      <a:pt x="243" y="242"/>
                    </a:lnTo>
                    <a:lnTo>
                      <a:pt x="243" y="246"/>
                    </a:lnTo>
                    <a:lnTo>
                      <a:pt x="239" y="248"/>
                    </a:lnTo>
                    <a:lnTo>
                      <a:pt x="238" y="250"/>
                    </a:lnTo>
                    <a:lnTo>
                      <a:pt x="236" y="252"/>
                    </a:lnTo>
                    <a:lnTo>
                      <a:pt x="234" y="256"/>
                    </a:lnTo>
                    <a:lnTo>
                      <a:pt x="232" y="256"/>
                    </a:lnTo>
                    <a:lnTo>
                      <a:pt x="232" y="258"/>
                    </a:lnTo>
                    <a:lnTo>
                      <a:pt x="234" y="260"/>
                    </a:lnTo>
                    <a:lnTo>
                      <a:pt x="234" y="263"/>
                    </a:lnTo>
                    <a:lnTo>
                      <a:pt x="226" y="271"/>
                    </a:lnTo>
                    <a:lnTo>
                      <a:pt x="216" y="277"/>
                    </a:lnTo>
                    <a:lnTo>
                      <a:pt x="213" y="277"/>
                    </a:lnTo>
                    <a:lnTo>
                      <a:pt x="209" y="277"/>
                    </a:lnTo>
                    <a:lnTo>
                      <a:pt x="209" y="279"/>
                    </a:lnTo>
                    <a:lnTo>
                      <a:pt x="211" y="281"/>
                    </a:lnTo>
                    <a:lnTo>
                      <a:pt x="207" y="283"/>
                    </a:lnTo>
                    <a:lnTo>
                      <a:pt x="205" y="283"/>
                    </a:lnTo>
                    <a:lnTo>
                      <a:pt x="199" y="290"/>
                    </a:lnTo>
                    <a:lnTo>
                      <a:pt x="195" y="300"/>
                    </a:lnTo>
                    <a:lnTo>
                      <a:pt x="190" y="302"/>
                    </a:lnTo>
                    <a:lnTo>
                      <a:pt x="186" y="306"/>
                    </a:lnTo>
                    <a:lnTo>
                      <a:pt x="186" y="309"/>
                    </a:lnTo>
                    <a:lnTo>
                      <a:pt x="180" y="309"/>
                    </a:lnTo>
                    <a:lnTo>
                      <a:pt x="174" y="311"/>
                    </a:lnTo>
                    <a:lnTo>
                      <a:pt x="172" y="317"/>
                    </a:lnTo>
                    <a:lnTo>
                      <a:pt x="170" y="323"/>
                    </a:lnTo>
                    <a:lnTo>
                      <a:pt x="167" y="325"/>
                    </a:lnTo>
                    <a:lnTo>
                      <a:pt x="161" y="327"/>
                    </a:lnTo>
                    <a:lnTo>
                      <a:pt x="159" y="331"/>
                    </a:lnTo>
                    <a:lnTo>
                      <a:pt x="155" y="334"/>
                    </a:lnTo>
                    <a:lnTo>
                      <a:pt x="151" y="334"/>
                    </a:lnTo>
                    <a:lnTo>
                      <a:pt x="147" y="334"/>
                    </a:lnTo>
                    <a:lnTo>
                      <a:pt x="145" y="336"/>
                    </a:lnTo>
                    <a:lnTo>
                      <a:pt x="143" y="340"/>
                    </a:lnTo>
                    <a:lnTo>
                      <a:pt x="145" y="346"/>
                    </a:lnTo>
                    <a:lnTo>
                      <a:pt x="147" y="350"/>
                    </a:lnTo>
                    <a:lnTo>
                      <a:pt x="145" y="355"/>
                    </a:lnTo>
                    <a:lnTo>
                      <a:pt x="143" y="363"/>
                    </a:lnTo>
                    <a:lnTo>
                      <a:pt x="143" y="371"/>
                    </a:lnTo>
                    <a:lnTo>
                      <a:pt x="143" y="377"/>
                    </a:lnTo>
                    <a:lnTo>
                      <a:pt x="145" y="380"/>
                    </a:lnTo>
                    <a:lnTo>
                      <a:pt x="147" y="386"/>
                    </a:lnTo>
                    <a:lnTo>
                      <a:pt x="143" y="394"/>
                    </a:lnTo>
                    <a:lnTo>
                      <a:pt x="140" y="400"/>
                    </a:lnTo>
                    <a:lnTo>
                      <a:pt x="140" y="402"/>
                    </a:lnTo>
                    <a:lnTo>
                      <a:pt x="140" y="405"/>
                    </a:lnTo>
                    <a:lnTo>
                      <a:pt x="140" y="413"/>
                    </a:lnTo>
                    <a:lnTo>
                      <a:pt x="142" y="425"/>
                    </a:lnTo>
                    <a:lnTo>
                      <a:pt x="138" y="425"/>
                    </a:lnTo>
                    <a:lnTo>
                      <a:pt x="136" y="425"/>
                    </a:lnTo>
                    <a:lnTo>
                      <a:pt x="130" y="430"/>
                    </a:lnTo>
                    <a:lnTo>
                      <a:pt x="128" y="440"/>
                    </a:lnTo>
                    <a:lnTo>
                      <a:pt x="126" y="442"/>
                    </a:lnTo>
                    <a:lnTo>
                      <a:pt x="122" y="442"/>
                    </a:lnTo>
                    <a:lnTo>
                      <a:pt x="119" y="448"/>
                    </a:lnTo>
                    <a:lnTo>
                      <a:pt x="117" y="453"/>
                    </a:lnTo>
                    <a:lnTo>
                      <a:pt x="113" y="453"/>
                    </a:lnTo>
                    <a:lnTo>
                      <a:pt x="111" y="453"/>
                    </a:lnTo>
                    <a:lnTo>
                      <a:pt x="109" y="451"/>
                    </a:lnTo>
                    <a:lnTo>
                      <a:pt x="109" y="448"/>
                    </a:lnTo>
                    <a:lnTo>
                      <a:pt x="107" y="446"/>
                    </a:lnTo>
                    <a:lnTo>
                      <a:pt x="105" y="442"/>
                    </a:lnTo>
                    <a:lnTo>
                      <a:pt x="101" y="436"/>
                    </a:lnTo>
                    <a:lnTo>
                      <a:pt x="97" y="432"/>
                    </a:lnTo>
                    <a:lnTo>
                      <a:pt x="99" y="428"/>
                    </a:lnTo>
                    <a:lnTo>
                      <a:pt x="99" y="423"/>
                    </a:lnTo>
                    <a:lnTo>
                      <a:pt x="95" y="421"/>
                    </a:lnTo>
                    <a:lnTo>
                      <a:pt x="94" y="415"/>
                    </a:lnTo>
                    <a:lnTo>
                      <a:pt x="92" y="407"/>
                    </a:lnTo>
                    <a:lnTo>
                      <a:pt x="86" y="398"/>
                    </a:lnTo>
                    <a:lnTo>
                      <a:pt x="80" y="390"/>
                    </a:lnTo>
                    <a:lnTo>
                      <a:pt x="76" y="375"/>
                    </a:lnTo>
                    <a:lnTo>
                      <a:pt x="74" y="357"/>
                    </a:lnTo>
                    <a:lnTo>
                      <a:pt x="69" y="346"/>
                    </a:lnTo>
                    <a:lnTo>
                      <a:pt x="63" y="332"/>
                    </a:lnTo>
                    <a:lnTo>
                      <a:pt x="63" y="327"/>
                    </a:lnTo>
                    <a:lnTo>
                      <a:pt x="63" y="321"/>
                    </a:lnTo>
                    <a:lnTo>
                      <a:pt x="59" y="306"/>
                    </a:lnTo>
                    <a:lnTo>
                      <a:pt x="57" y="296"/>
                    </a:lnTo>
                    <a:lnTo>
                      <a:pt x="55" y="290"/>
                    </a:lnTo>
                    <a:lnTo>
                      <a:pt x="57" y="284"/>
                    </a:lnTo>
                    <a:lnTo>
                      <a:pt x="53" y="279"/>
                    </a:lnTo>
                    <a:lnTo>
                      <a:pt x="51" y="273"/>
                    </a:lnTo>
                    <a:lnTo>
                      <a:pt x="53" y="263"/>
                    </a:lnTo>
                    <a:lnTo>
                      <a:pt x="57" y="256"/>
                    </a:lnTo>
                    <a:lnTo>
                      <a:pt x="55" y="250"/>
                    </a:lnTo>
                    <a:lnTo>
                      <a:pt x="53" y="248"/>
                    </a:lnTo>
                    <a:lnTo>
                      <a:pt x="53" y="244"/>
                    </a:lnTo>
                    <a:lnTo>
                      <a:pt x="55" y="240"/>
                    </a:lnTo>
                    <a:lnTo>
                      <a:pt x="53" y="238"/>
                    </a:lnTo>
                    <a:lnTo>
                      <a:pt x="51" y="238"/>
                    </a:lnTo>
                    <a:lnTo>
                      <a:pt x="51" y="235"/>
                    </a:lnTo>
                    <a:lnTo>
                      <a:pt x="53" y="229"/>
                    </a:lnTo>
                    <a:lnTo>
                      <a:pt x="48" y="233"/>
                    </a:lnTo>
                    <a:lnTo>
                      <a:pt x="48" y="238"/>
                    </a:lnTo>
                    <a:lnTo>
                      <a:pt x="48" y="246"/>
                    </a:lnTo>
                    <a:lnTo>
                      <a:pt x="44" y="250"/>
                    </a:lnTo>
                    <a:lnTo>
                      <a:pt x="40" y="254"/>
                    </a:lnTo>
                    <a:lnTo>
                      <a:pt x="34" y="256"/>
                    </a:lnTo>
                    <a:lnTo>
                      <a:pt x="28" y="258"/>
                    </a:lnTo>
                    <a:lnTo>
                      <a:pt x="23" y="254"/>
                    </a:lnTo>
                    <a:lnTo>
                      <a:pt x="19" y="248"/>
                    </a:lnTo>
                    <a:lnTo>
                      <a:pt x="15" y="242"/>
                    </a:lnTo>
                    <a:lnTo>
                      <a:pt x="11" y="236"/>
                    </a:lnTo>
                    <a:lnTo>
                      <a:pt x="9" y="235"/>
                    </a:lnTo>
                    <a:lnTo>
                      <a:pt x="11" y="231"/>
                    </a:lnTo>
                    <a:lnTo>
                      <a:pt x="17" y="231"/>
                    </a:lnTo>
                    <a:lnTo>
                      <a:pt x="23" y="229"/>
                    </a:lnTo>
                    <a:lnTo>
                      <a:pt x="28" y="221"/>
                    </a:lnTo>
                    <a:lnTo>
                      <a:pt x="32" y="213"/>
                    </a:lnTo>
                    <a:lnTo>
                      <a:pt x="24" y="219"/>
                    </a:lnTo>
                    <a:lnTo>
                      <a:pt x="19" y="221"/>
                    </a:lnTo>
                    <a:lnTo>
                      <a:pt x="13" y="219"/>
                    </a:lnTo>
                    <a:lnTo>
                      <a:pt x="3" y="217"/>
                    </a:lnTo>
                    <a:lnTo>
                      <a:pt x="3" y="212"/>
                    </a:lnTo>
                    <a:lnTo>
                      <a:pt x="1" y="206"/>
                    </a:lnTo>
                    <a:lnTo>
                      <a:pt x="0" y="206"/>
                    </a:lnTo>
                    <a:lnTo>
                      <a:pt x="3" y="200"/>
                    </a:lnTo>
                    <a:lnTo>
                      <a:pt x="5" y="192"/>
                    </a:lnTo>
                    <a:lnTo>
                      <a:pt x="13" y="190"/>
                    </a:lnTo>
                    <a:lnTo>
                      <a:pt x="21" y="189"/>
                    </a:lnTo>
                    <a:lnTo>
                      <a:pt x="19" y="181"/>
                    </a:lnTo>
                    <a:lnTo>
                      <a:pt x="13" y="175"/>
                    </a:lnTo>
                    <a:lnTo>
                      <a:pt x="13" y="169"/>
                    </a:lnTo>
                    <a:lnTo>
                      <a:pt x="17" y="165"/>
                    </a:lnTo>
                    <a:lnTo>
                      <a:pt x="9" y="156"/>
                    </a:lnTo>
                    <a:lnTo>
                      <a:pt x="13" y="152"/>
                    </a:lnTo>
                    <a:lnTo>
                      <a:pt x="19" y="148"/>
                    </a:lnTo>
                    <a:lnTo>
                      <a:pt x="21" y="142"/>
                    </a:lnTo>
                    <a:lnTo>
                      <a:pt x="24" y="146"/>
                    </a:lnTo>
                    <a:lnTo>
                      <a:pt x="30" y="141"/>
                    </a:lnTo>
                    <a:lnTo>
                      <a:pt x="36" y="135"/>
                    </a:lnTo>
                    <a:lnTo>
                      <a:pt x="40" y="131"/>
                    </a:lnTo>
                    <a:lnTo>
                      <a:pt x="42" y="123"/>
                    </a:lnTo>
                    <a:lnTo>
                      <a:pt x="51" y="119"/>
                    </a:lnTo>
                    <a:lnTo>
                      <a:pt x="55" y="116"/>
                    </a:lnTo>
                    <a:lnTo>
                      <a:pt x="57" y="110"/>
                    </a:lnTo>
                    <a:lnTo>
                      <a:pt x="63" y="106"/>
                    </a:lnTo>
                    <a:lnTo>
                      <a:pt x="63" y="98"/>
                    </a:lnTo>
                    <a:lnTo>
                      <a:pt x="65" y="91"/>
                    </a:lnTo>
                    <a:lnTo>
                      <a:pt x="71" y="85"/>
                    </a:lnTo>
                    <a:lnTo>
                      <a:pt x="72" y="79"/>
                    </a:lnTo>
                    <a:lnTo>
                      <a:pt x="72" y="73"/>
                    </a:lnTo>
                    <a:lnTo>
                      <a:pt x="67" y="68"/>
                    </a:lnTo>
                    <a:lnTo>
                      <a:pt x="63" y="64"/>
                    </a:lnTo>
                    <a:lnTo>
                      <a:pt x="59" y="62"/>
                    </a:lnTo>
                    <a:lnTo>
                      <a:pt x="57" y="50"/>
                    </a:lnTo>
                    <a:lnTo>
                      <a:pt x="53" y="47"/>
                    </a:lnTo>
                    <a:lnTo>
                      <a:pt x="55" y="41"/>
                    </a:lnTo>
                    <a:lnTo>
                      <a:pt x="61" y="37"/>
                    </a:lnTo>
                    <a:lnTo>
                      <a:pt x="65" y="35"/>
                    </a:lnTo>
                    <a:lnTo>
                      <a:pt x="69" y="37"/>
                    </a:lnTo>
                    <a:lnTo>
                      <a:pt x="72" y="35"/>
                    </a:lnTo>
                    <a:lnTo>
                      <a:pt x="74" y="33"/>
                    </a:lnTo>
                    <a:lnTo>
                      <a:pt x="80" y="29"/>
                    </a:lnTo>
                    <a:lnTo>
                      <a:pt x="88" y="27"/>
                    </a:lnTo>
                    <a:lnTo>
                      <a:pt x="94" y="23"/>
                    </a:lnTo>
                    <a:lnTo>
                      <a:pt x="97" y="20"/>
                    </a:lnTo>
                    <a:lnTo>
                      <a:pt x="101" y="16"/>
                    </a:lnTo>
                    <a:lnTo>
                      <a:pt x="103" y="8"/>
                    </a:lnTo>
                    <a:lnTo>
                      <a:pt x="109" y="4"/>
                    </a:lnTo>
                    <a:lnTo>
                      <a:pt x="113" y="0"/>
                    </a:lnTo>
                    <a:lnTo>
                      <a:pt x="119" y="0"/>
                    </a:lnTo>
                    <a:lnTo>
                      <a:pt x="122" y="2"/>
                    </a:lnTo>
                    <a:lnTo>
                      <a:pt x="130" y="2"/>
                    </a:lnTo>
                    <a:lnTo>
                      <a:pt x="132" y="8"/>
                    </a:lnTo>
                    <a:lnTo>
                      <a:pt x="136" y="12"/>
                    </a:lnTo>
                    <a:lnTo>
                      <a:pt x="138" y="18"/>
                    </a:lnTo>
                    <a:lnTo>
                      <a:pt x="134" y="22"/>
                    </a:lnTo>
                    <a:lnTo>
                      <a:pt x="134" y="25"/>
                    </a:lnTo>
                    <a:lnTo>
                      <a:pt x="130" y="29"/>
                    </a:lnTo>
                    <a:lnTo>
                      <a:pt x="126" y="33"/>
                    </a:lnTo>
                    <a:lnTo>
                      <a:pt x="124" y="39"/>
                    </a:lnTo>
                    <a:lnTo>
                      <a:pt x="122" y="41"/>
                    </a:lnTo>
                    <a:lnTo>
                      <a:pt x="119" y="47"/>
                    </a:lnTo>
                    <a:lnTo>
                      <a:pt x="124" y="50"/>
                    </a:lnTo>
                    <a:lnTo>
                      <a:pt x="128" y="54"/>
                    </a:lnTo>
                    <a:lnTo>
                      <a:pt x="126" y="64"/>
                    </a:lnTo>
                    <a:lnTo>
                      <a:pt x="132" y="66"/>
                    </a:lnTo>
                    <a:lnTo>
                      <a:pt x="134" y="66"/>
                    </a:lnTo>
                    <a:lnTo>
                      <a:pt x="134" y="71"/>
                    </a:lnTo>
                    <a:lnTo>
                      <a:pt x="132" y="77"/>
                    </a:lnTo>
                    <a:lnTo>
                      <a:pt x="134" y="81"/>
                    </a:lnTo>
                    <a:lnTo>
                      <a:pt x="130" y="83"/>
                    </a:lnTo>
                    <a:lnTo>
                      <a:pt x="132" y="89"/>
                    </a:lnTo>
                    <a:lnTo>
                      <a:pt x="140" y="93"/>
                    </a:lnTo>
                    <a:lnTo>
                      <a:pt x="143" y="94"/>
                    </a:lnTo>
                    <a:lnTo>
                      <a:pt x="151" y="96"/>
                    </a:lnTo>
                    <a:lnTo>
                      <a:pt x="155" y="100"/>
                    </a:lnTo>
                    <a:lnTo>
                      <a:pt x="159" y="104"/>
                    </a:lnTo>
                    <a:lnTo>
                      <a:pt x="151" y="110"/>
                    </a:lnTo>
                    <a:lnTo>
                      <a:pt x="147" y="118"/>
                    </a:lnTo>
                    <a:lnTo>
                      <a:pt x="149" y="125"/>
                    </a:lnTo>
                    <a:lnTo>
                      <a:pt x="155" y="127"/>
                    </a:lnTo>
                    <a:lnTo>
                      <a:pt x="157" y="133"/>
                    </a:lnTo>
                    <a:lnTo>
                      <a:pt x="165" y="135"/>
                    </a:lnTo>
                    <a:lnTo>
                      <a:pt x="170" y="139"/>
                    </a:lnTo>
                    <a:lnTo>
                      <a:pt x="180" y="142"/>
                    </a:lnTo>
                    <a:lnTo>
                      <a:pt x="188" y="142"/>
                    </a:lnTo>
                    <a:lnTo>
                      <a:pt x="191" y="146"/>
                    </a:lnTo>
                    <a:lnTo>
                      <a:pt x="195" y="152"/>
                    </a:lnTo>
                    <a:lnTo>
                      <a:pt x="201" y="152"/>
                    </a:lnTo>
                    <a:lnTo>
                      <a:pt x="207" y="158"/>
                    </a:lnTo>
                    <a:lnTo>
                      <a:pt x="216" y="158"/>
                    </a:lnTo>
                    <a:lnTo>
                      <a:pt x="228" y="164"/>
                    </a:lnTo>
                    <a:lnTo>
                      <a:pt x="234" y="164"/>
                    </a:lnTo>
                    <a:lnTo>
                      <a:pt x="241" y="165"/>
                    </a:lnTo>
                    <a:lnTo>
                      <a:pt x="247" y="164"/>
                    </a:lnTo>
                    <a:lnTo>
                      <a:pt x="249" y="162"/>
                    </a:lnTo>
                    <a:lnTo>
                      <a:pt x="249" y="158"/>
                    </a:lnTo>
                    <a:lnTo>
                      <a:pt x="245" y="154"/>
                    </a:lnTo>
                    <a:lnTo>
                      <a:pt x="249" y="150"/>
                    </a:lnTo>
                    <a:lnTo>
                      <a:pt x="249" y="142"/>
                    </a:lnTo>
                    <a:lnTo>
                      <a:pt x="253" y="141"/>
                    </a:lnTo>
                    <a:lnTo>
                      <a:pt x="257" y="141"/>
                    </a:lnTo>
                    <a:lnTo>
                      <a:pt x="261" y="146"/>
                    </a:lnTo>
                    <a:lnTo>
                      <a:pt x="262" y="150"/>
                    </a:lnTo>
                    <a:lnTo>
                      <a:pt x="266" y="154"/>
                    </a:lnTo>
                    <a:lnTo>
                      <a:pt x="272" y="154"/>
                    </a:lnTo>
                    <a:lnTo>
                      <a:pt x="278" y="152"/>
                    </a:lnTo>
                    <a:lnTo>
                      <a:pt x="285" y="154"/>
                    </a:lnTo>
                    <a:lnTo>
                      <a:pt x="297" y="154"/>
                    </a:lnTo>
                    <a:lnTo>
                      <a:pt x="301" y="152"/>
                    </a:lnTo>
                    <a:lnTo>
                      <a:pt x="301" y="146"/>
                    </a:lnTo>
                    <a:lnTo>
                      <a:pt x="299" y="137"/>
                    </a:lnTo>
                    <a:lnTo>
                      <a:pt x="305" y="137"/>
                    </a:lnTo>
                    <a:lnTo>
                      <a:pt x="310" y="133"/>
                    </a:lnTo>
                    <a:lnTo>
                      <a:pt x="316" y="129"/>
                    </a:lnTo>
                    <a:lnTo>
                      <a:pt x="322" y="129"/>
                    </a:lnTo>
                    <a:lnTo>
                      <a:pt x="326" y="131"/>
                    </a:lnTo>
                    <a:lnTo>
                      <a:pt x="332" y="125"/>
                    </a:lnTo>
                    <a:lnTo>
                      <a:pt x="335" y="127"/>
                    </a:lnTo>
                    <a:lnTo>
                      <a:pt x="343" y="129"/>
                    </a:lnTo>
                    <a:lnTo>
                      <a:pt x="343" y="137"/>
                    </a:lnTo>
                    <a:lnTo>
                      <a:pt x="345" y="139"/>
                    </a:lnTo>
                    <a:lnTo>
                      <a:pt x="349" y="139"/>
                    </a:lnTo>
                    <a:lnTo>
                      <a:pt x="353" y="139"/>
                    </a:lnTo>
                    <a:lnTo>
                      <a:pt x="356" y="141"/>
                    </a:lnTo>
                    <a:lnTo>
                      <a:pt x="362" y="142"/>
                    </a:lnTo>
                    <a:lnTo>
                      <a:pt x="364" y="146"/>
                    </a:lnTo>
                    <a:lnTo>
                      <a:pt x="364" y="150"/>
                    </a:lnTo>
                    <a:lnTo>
                      <a:pt x="364" y="160"/>
                    </a:lnTo>
                    <a:lnTo>
                      <a:pt x="360" y="165"/>
                    </a:lnTo>
                    <a:lnTo>
                      <a:pt x="356" y="165"/>
                    </a:lnTo>
                    <a:lnTo>
                      <a:pt x="349" y="165"/>
                    </a:lnTo>
                    <a:lnTo>
                      <a:pt x="345" y="175"/>
                    </a:lnTo>
                    <a:lnTo>
                      <a:pt x="345" y="179"/>
                    </a:lnTo>
                    <a:lnTo>
                      <a:pt x="339" y="183"/>
                    </a:lnTo>
                    <a:lnTo>
                      <a:pt x="335" y="189"/>
                    </a:lnTo>
                    <a:lnTo>
                      <a:pt x="330" y="190"/>
                    </a:lnTo>
                    <a:lnTo>
                      <a:pt x="328" y="192"/>
                    </a:lnTo>
                    <a:lnTo>
                      <a:pt x="332" y="196"/>
                    </a:lnTo>
                    <a:lnTo>
                      <a:pt x="332" y="200"/>
                    </a:lnTo>
                    <a:lnTo>
                      <a:pt x="326" y="206"/>
                    </a:lnTo>
                    <a:lnTo>
                      <a:pt x="324" y="213"/>
                    </a:lnTo>
                    <a:lnTo>
                      <a:pt x="316" y="210"/>
                    </a:lnTo>
                    <a:lnTo>
                      <a:pt x="316" y="221"/>
                    </a:lnTo>
                    <a:lnTo>
                      <a:pt x="318" y="227"/>
                    </a:lnTo>
                    <a:lnTo>
                      <a:pt x="320" y="233"/>
                    </a:lnTo>
                    <a:lnTo>
                      <a:pt x="318" y="236"/>
                    </a:lnTo>
                    <a:lnTo>
                      <a:pt x="316" y="240"/>
                    </a:lnTo>
                    <a:lnTo>
                      <a:pt x="314" y="242"/>
                    </a:lnTo>
                    <a:lnTo>
                      <a:pt x="310" y="240"/>
                    </a:lnTo>
                    <a:lnTo>
                      <a:pt x="307" y="242"/>
                    </a:lnTo>
                    <a:lnTo>
                      <a:pt x="307" y="235"/>
                    </a:lnTo>
                    <a:lnTo>
                      <a:pt x="307" y="229"/>
                    </a:lnTo>
                    <a:lnTo>
                      <a:pt x="301" y="219"/>
                    </a:lnTo>
                    <a:lnTo>
                      <a:pt x="299" y="225"/>
                    </a:lnTo>
                    <a:lnTo>
                      <a:pt x="293" y="225"/>
                    </a:lnTo>
                    <a:lnTo>
                      <a:pt x="291" y="221"/>
                    </a:lnTo>
                    <a:lnTo>
                      <a:pt x="293" y="212"/>
                    </a:lnTo>
                    <a:lnTo>
                      <a:pt x="297" y="206"/>
                    </a:lnTo>
                    <a:lnTo>
                      <a:pt x="297" y="202"/>
                    </a:lnTo>
                    <a:lnTo>
                      <a:pt x="301" y="198"/>
                    </a:lnTo>
                    <a:lnTo>
                      <a:pt x="299" y="192"/>
                    </a:lnTo>
                    <a:lnTo>
                      <a:pt x="305" y="189"/>
                    </a:lnTo>
                    <a:lnTo>
                      <a:pt x="297" y="189"/>
                    </a:lnTo>
                    <a:lnTo>
                      <a:pt x="289" y="190"/>
                    </a:lnTo>
                    <a:lnTo>
                      <a:pt x="282" y="190"/>
                    </a:lnTo>
                    <a:lnTo>
                      <a:pt x="274" y="190"/>
                    </a:lnTo>
                    <a:lnTo>
                      <a:pt x="270" y="190"/>
                    </a:lnTo>
                    <a:lnTo>
                      <a:pt x="268" y="181"/>
                    </a:lnTo>
                    <a:lnTo>
                      <a:pt x="270" y="173"/>
                    </a:lnTo>
                    <a:lnTo>
                      <a:pt x="266" y="169"/>
                    </a:lnTo>
                    <a:lnTo>
                      <a:pt x="259" y="171"/>
                    </a:lnTo>
                    <a:lnTo>
                      <a:pt x="253" y="165"/>
                    </a:lnTo>
                    <a:lnTo>
                      <a:pt x="249" y="171"/>
                    </a:lnTo>
                    <a:lnTo>
                      <a:pt x="255" y="177"/>
                    </a:lnTo>
                    <a:lnTo>
                      <a:pt x="253" y="183"/>
                    </a:lnTo>
                    <a:lnTo>
                      <a:pt x="245" y="187"/>
                    </a:lnTo>
                    <a:lnTo>
                      <a:pt x="241" y="189"/>
                    </a:lnTo>
                    <a:lnTo>
                      <a:pt x="243" y="198"/>
                    </a:lnTo>
                    <a:lnTo>
                      <a:pt x="243" y="202"/>
                    </a:lnTo>
                    <a:lnTo>
                      <a:pt x="251" y="206"/>
                    </a:lnTo>
                    <a:lnTo>
                      <a:pt x="255" y="210"/>
                    </a:lnTo>
                    <a:lnTo>
                      <a:pt x="253" y="219"/>
                    </a:lnTo>
                    <a:lnTo>
                      <a:pt x="257" y="223"/>
                    </a:lnTo>
                    <a:lnTo>
                      <a:pt x="257" y="233"/>
                    </a:lnTo>
                    <a:lnTo>
                      <a:pt x="253" y="238"/>
                    </a:lnTo>
                    <a:lnTo>
                      <a:pt x="255" y="248"/>
                    </a:lnTo>
                    <a:close/>
                  </a:path>
                </a:pathLst>
              </a:custGeom>
              <a:solidFill>
                <a:srgbClr val="C0C0C0"/>
              </a:solidFill>
              <a:ln w="4826">
                <a:solidFill>
                  <a:srgbClr val="B9B9B9"/>
                </a:solidFill>
                <a:round/>
                <a:headEnd/>
                <a:tailEnd/>
              </a:ln>
            </p:spPr>
            <p:txBody>
              <a:bodyPr/>
              <a:lstStyle/>
              <a:p>
                <a:endParaRPr lang="nb-NO"/>
              </a:p>
            </p:txBody>
          </p:sp>
          <p:sp>
            <p:nvSpPr>
              <p:cNvPr id="9477" name="Freeform 1190"/>
              <p:cNvSpPr>
                <a:spLocks noEditPoints="1"/>
              </p:cNvSpPr>
              <p:nvPr/>
            </p:nvSpPr>
            <p:spPr bwMode="gray">
              <a:xfrm>
                <a:off x="2428" y="1641"/>
                <a:ext cx="130" cy="68"/>
              </a:xfrm>
              <a:custGeom>
                <a:avLst/>
                <a:gdLst>
                  <a:gd name="T0" fmla="*/ 98 w 130"/>
                  <a:gd name="T1" fmla="*/ 10 h 68"/>
                  <a:gd name="T2" fmla="*/ 86 w 130"/>
                  <a:gd name="T3" fmla="*/ 12 h 68"/>
                  <a:gd name="T4" fmla="*/ 77 w 130"/>
                  <a:gd name="T5" fmla="*/ 12 h 68"/>
                  <a:gd name="T6" fmla="*/ 75 w 130"/>
                  <a:gd name="T7" fmla="*/ 18 h 68"/>
                  <a:gd name="T8" fmla="*/ 67 w 130"/>
                  <a:gd name="T9" fmla="*/ 10 h 68"/>
                  <a:gd name="T10" fmla="*/ 65 w 130"/>
                  <a:gd name="T11" fmla="*/ 10 h 68"/>
                  <a:gd name="T12" fmla="*/ 59 w 130"/>
                  <a:gd name="T13" fmla="*/ 12 h 68"/>
                  <a:gd name="T14" fmla="*/ 54 w 130"/>
                  <a:gd name="T15" fmla="*/ 18 h 68"/>
                  <a:gd name="T16" fmla="*/ 48 w 130"/>
                  <a:gd name="T17" fmla="*/ 10 h 68"/>
                  <a:gd name="T18" fmla="*/ 40 w 130"/>
                  <a:gd name="T19" fmla="*/ 23 h 68"/>
                  <a:gd name="T20" fmla="*/ 35 w 130"/>
                  <a:gd name="T21" fmla="*/ 23 h 68"/>
                  <a:gd name="T22" fmla="*/ 36 w 130"/>
                  <a:gd name="T23" fmla="*/ 14 h 68"/>
                  <a:gd name="T24" fmla="*/ 29 w 130"/>
                  <a:gd name="T25" fmla="*/ 8 h 68"/>
                  <a:gd name="T26" fmla="*/ 23 w 130"/>
                  <a:gd name="T27" fmla="*/ 10 h 68"/>
                  <a:gd name="T28" fmla="*/ 27 w 130"/>
                  <a:gd name="T29" fmla="*/ 16 h 68"/>
                  <a:gd name="T30" fmla="*/ 19 w 130"/>
                  <a:gd name="T31" fmla="*/ 14 h 68"/>
                  <a:gd name="T32" fmla="*/ 11 w 130"/>
                  <a:gd name="T33" fmla="*/ 16 h 68"/>
                  <a:gd name="T34" fmla="*/ 6 w 130"/>
                  <a:gd name="T35" fmla="*/ 23 h 68"/>
                  <a:gd name="T36" fmla="*/ 4 w 130"/>
                  <a:gd name="T37" fmla="*/ 29 h 68"/>
                  <a:gd name="T38" fmla="*/ 21 w 130"/>
                  <a:gd name="T39" fmla="*/ 21 h 68"/>
                  <a:gd name="T40" fmla="*/ 21 w 130"/>
                  <a:gd name="T41" fmla="*/ 33 h 68"/>
                  <a:gd name="T42" fmla="*/ 13 w 130"/>
                  <a:gd name="T43" fmla="*/ 37 h 68"/>
                  <a:gd name="T44" fmla="*/ 6 w 130"/>
                  <a:gd name="T45" fmla="*/ 43 h 68"/>
                  <a:gd name="T46" fmla="*/ 27 w 130"/>
                  <a:gd name="T47" fmla="*/ 45 h 68"/>
                  <a:gd name="T48" fmla="*/ 19 w 130"/>
                  <a:gd name="T49" fmla="*/ 54 h 68"/>
                  <a:gd name="T50" fmla="*/ 27 w 130"/>
                  <a:gd name="T51" fmla="*/ 58 h 68"/>
                  <a:gd name="T52" fmla="*/ 38 w 130"/>
                  <a:gd name="T53" fmla="*/ 56 h 68"/>
                  <a:gd name="T54" fmla="*/ 52 w 130"/>
                  <a:gd name="T55" fmla="*/ 62 h 68"/>
                  <a:gd name="T56" fmla="*/ 48 w 130"/>
                  <a:gd name="T57" fmla="*/ 68 h 68"/>
                  <a:gd name="T58" fmla="*/ 77 w 130"/>
                  <a:gd name="T59" fmla="*/ 62 h 68"/>
                  <a:gd name="T60" fmla="*/ 86 w 130"/>
                  <a:gd name="T61" fmla="*/ 60 h 68"/>
                  <a:gd name="T62" fmla="*/ 92 w 130"/>
                  <a:gd name="T63" fmla="*/ 58 h 68"/>
                  <a:gd name="T64" fmla="*/ 106 w 130"/>
                  <a:gd name="T65" fmla="*/ 50 h 68"/>
                  <a:gd name="T66" fmla="*/ 119 w 130"/>
                  <a:gd name="T67" fmla="*/ 43 h 68"/>
                  <a:gd name="T68" fmla="*/ 127 w 130"/>
                  <a:gd name="T69" fmla="*/ 37 h 68"/>
                  <a:gd name="T70" fmla="*/ 129 w 130"/>
                  <a:gd name="T71" fmla="*/ 29 h 68"/>
                  <a:gd name="T72" fmla="*/ 121 w 130"/>
                  <a:gd name="T73" fmla="*/ 20 h 68"/>
                  <a:gd name="T74" fmla="*/ 115 w 130"/>
                  <a:gd name="T75" fmla="*/ 20 h 68"/>
                  <a:gd name="T76" fmla="*/ 113 w 130"/>
                  <a:gd name="T77" fmla="*/ 12 h 68"/>
                  <a:gd name="T78" fmla="*/ 117 w 130"/>
                  <a:gd name="T79" fmla="*/ 6 h 68"/>
                  <a:gd name="T80" fmla="*/ 109 w 130"/>
                  <a:gd name="T81" fmla="*/ 10 h 68"/>
                  <a:gd name="T82" fmla="*/ 102 w 130"/>
                  <a:gd name="T83" fmla="*/ 2 h 68"/>
                  <a:gd name="T84" fmla="*/ 15 w 130"/>
                  <a:gd name="T85" fmla="*/ 4 h 68"/>
                  <a:gd name="T86" fmla="*/ 25 w 130"/>
                  <a:gd name="T87" fmla="*/ 2 h 68"/>
                  <a:gd name="T88" fmla="*/ 15 w 130"/>
                  <a:gd name="T89" fmla="*/ 0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68"/>
                  <a:gd name="T137" fmla="*/ 130 w 130"/>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68">
                    <a:moveTo>
                      <a:pt x="98" y="2"/>
                    </a:moveTo>
                    <a:lnTo>
                      <a:pt x="98" y="6"/>
                    </a:lnTo>
                    <a:lnTo>
                      <a:pt x="98" y="10"/>
                    </a:lnTo>
                    <a:lnTo>
                      <a:pt x="90" y="8"/>
                    </a:lnTo>
                    <a:lnTo>
                      <a:pt x="86" y="8"/>
                    </a:lnTo>
                    <a:lnTo>
                      <a:pt x="86" y="12"/>
                    </a:lnTo>
                    <a:lnTo>
                      <a:pt x="81" y="12"/>
                    </a:lnTo>
                    <a:lnTo>
                      <a:pt x="79" y="14"/>
                    </a:lnTo>
                    <a:lnTo>
                      <a:pt x="77" y="12"/>
                    </a:lnTo>
                    <a:lnTo>
                      <a:pt x="73" y="10"/>
                    </a:lnTo>
                    <a:lnTo>
                      <a:pt x="73" y="14"/>
                    </a:lnTo>
                    <a:lnTo>
                      <a:pt x="75" y="18"/>
                    </a:lnTo>
                    <a:lnTo>
                      <a:pt x="71" y="18"/>
                    </a:lnTo>
                    <a:lnTo>
                      <a:pt x="69" y="16"/>
                    </a:lnTo>
                    <a:lnTo>
                      <a:pt x="67" y="10"/>
                    </a:lnTo>
                    <a:lnTo>
                      <a:pt x="67" y="6"/>
                    </a:lnTo>
                    <a:lnTo>
                      <a:pt x="65" y="8"/>
                    </a:lnTo>
                    <a:lnTo>
                      <a:pt x="65" y="10"/>
                    </a:lnTo>
                    <a:lnTo>
                      <a:pt x="61" y="10"/>
                    </a:lnTo>
                    <a:lnTo>
                      <a:pt x="59" y="10"/>
                    </a:lnTo>
                    <a:lnTo>
                      <a:pt x="59" y="12"/>
                    </a:lnTo>
                    <a:lnTo>
                      <a:pt x="58" y="14"/>
                    </a:lnTo>
                    <a:lnTo>
                      <a:pt x="58" y="18"/>
                    </a:lnTo>
                    <a:lnTo>
                      <a:pt x="54" y="18"/>
                    </a:lnTo>
                    <a:lnTo>
                      <a:pt x="52" y="14"/>
                    </a:lnTo>
                    <a:lnTo>
                      <a:pt x="52" y="10"/>
                    </a:lnTo>
                    <a:lnTo>
                      <a:pt x="48" y="10"/>
                    </a:lnTo>
                    <a:lnTo>
                      <a:pt x="48" y="16"/>
                    </a:lnTo>
                    <a:lnTo>
                      <a:pt x="48" y="23"/>
                    </a:lnTo>
                    <a:lnTo>
                      <a:pt x="40" y="23"/>
                    </a:lnTo>
                    <a:lnTo>
                      <a:pt x="38" y="27"/>
                    </a:lnTo>
                    <a:lnTo>
                      <a:pt x="36" y="29"/>
                    </a:lnTo>
                    <a:lnTo>
                      <a:pt x="35" y="23"/>
                    </a:lnTo>
                    <a:lnTo>
                      <a:pt x="36" y="21"/>
                    </a:lnTo>
                    <a:lnTo>
                      <a:pt x="36" y="16"/>
                    </a:lnTo>
                    <a:lnTo>
                      <a:pt x="36" y="14"/>
                    </a:lnTo>
                    <a:lnTo>
                      <a:pt x="33" y="14"/>
                    </a:lnTo>
                    <a:lnTo>
                      <a:pt x="31" y="10"/>
                    </a:lnTo>
                    <a:lnTo>
                      <a:pt x="29" y="8"/>
                    </a:lnTo>
                    <a:lnTo>
                      <a:pt x="27" y="8"/>
                    </a:lnTo>
                    <a:lnTo>
                      <a:pt x="21" y="8"/>
                    </a:lnTo>
                    <a:lnTo>
                      <a:pt x="23" y="10"/>
                    </a:lnTo>
                    <a:lnTo>
                      <a:pt x="25" y="12"/>
                    </a:lnTo>
                    <a:lnTo>
                      <a:pt x="27" y="14"/>
                    </a:lnTo>
                    <a:lnTo>
                      <a:pt x="27" y="16"/>
                    </a:lnTo>
                    <a:lnTo>
                      <a:pt x="27" y="18"/>
                    </a:lnTo>
                    <a:lnTo>
                      <a:pt x="25" y="18"/>
                    </a:lnTo>
                    <a:lnTo>
                      <a:pt x="19" y="14"/>
                    </a:lnTo>
                    <a:lnTo>
                      <a:pt x="15" y="14"/>
                    </a:lnTo>
                    <a:lnTo>
                      <a:pt x="13" y="16"/>
                    </a:lnTo>
                    <a:lnTo>
                      <a:pt x="11" y="16"/>
                    </a:lnTo>
                    <a:lnTo>
                      <a:pt x="13" y="20"/>
                    </a:lnTo>
                    <a:lnTo>
                      <a:pt x="10" y="21"/>
                    </a:lnTo>
                    <a:lnTo>
                      <a:pt x="6" y="23"/>
                    </a:lnTo>
                    <a:lnTo>
                      <a:pt x="4" y="25"/>
                    </a:lnTo>
                    <a:lnTo>
                      <a:pt x="0" y="27"/>
                    </a:lnTo>
                    <a:lnTo>
                      <a:pt x="4" y="29"/>
                    </a:lnTo>
                    <a:lnTo>
                      <a:pt x="10" y="29"/>
                    </a:lnTo>
                    <a:lnTo>
                      <a:pt x="15" y="25"/>
                    </a:lnTo>
                    <a:lnTo>
                      <a:pt x="21" y="21"/>
                    </a:lnTo>
                    <a:lnTo>
                      <a:pt x="23" y="25"/>
                    </a:lnTo>
                    <a:lnTo>
                      <a:pt x="27" y="33"/>
                    </a:lnTo>
                    <a:lnTo>
                      <a:pt x="21" y="33"/>
                    </a:lnTo>
                    <a:lnTo>
                      <a:pt x="15" y="33"/>
                    </a:lnTo>
                    <a:lnTo>
                      <a:pt x="13" y="35"/>
                    </a:lnTo>
                    <a:lnTo>
                      <a:pt x="13" y="37"/>
                    </a:lnTo>
                    <a:lnTo>
                      <a:pt x="8" y="39"/>
                    </a:lnTo>
                    <a:lnTo>
                      <a:pt x="4" y="39"/>
                    </a:lnTo>
                    <a:lnTo>
                      <a:pt x="6" y="43"/>
                    </a:lnTo>
                    <a:lnTo>
                      <a:pt x="13" y="41"/>
                    </a:lnTo>
                    <a:lnTo>
                      <a:pt x="23" y="41"/>
                    </a:lnTo>
                    <a:lnTo>
                      <a:pt x="27" y="45"/>
                    </a:lnTo>
                    <a:lnTo>
                      <a:pt x="33" y="50"/>
                    </a:lnTo>
                    <a:lnTo>
                      <a:pt x="25" y="52"/>
                    </a:lnTo>
                    <a:lnTo>
                      <a:pt x="19" y="54"/>
                    </a:lnTo>
                    <a:lnTo>
                      <a:pt x="21" y="56"/>
                    </a:lnTo>
                    <a:lnTo>
                      <a:pt x="23" y="60"/>
                    </a:lnTo>
                    <a:lnTo>
                      <a:pt x="27" y="58"/>
                    </a:lnTo>
                    <a:lnTo>
                      <a:pt x="31" y="58"/>
                    </a:lnTo>
                    <a:lnTo>
                      <a:pt x="33" y="56"/>
                    </a:lnTo>
                    <a:lnTo>
                      <a:pt x="38" y="56"/>
                    </a:lnTo>
                    <a:lnTo>
                      <a:pt x="44" y="58"/>
                    </a:lnTo>
                    <a:lnTo>
                      <a:pt x="52" y="60"/>
                    </a:lnTo>
                    <a:lnTo>
                      <a:pt x="52" y="62"/>
                    </a:lnTo>
                    <a:lnTo>
                      <a:pt x="50" y="64"/>
                    </a:lnTo>
                    <a:lnTo>
                      <a:pt x="48" y="66"/>
                    </a:lnTo>
                    <a:lnTo>
                      <a:pt x="48" y="68"/>
                    </a:lnTo>
                    <a:lnTo>
                      <a:pt x="75" y="68"/>
                    </a:lnTo>
                    <a:lnTo>
                      <a:pt x="77" y="64"/>
                    </a:lnTo>
                    <a:lnTo>
                      <a:pt x="77" y="62"/>
                    </a:lnTo>
                    <a:lnTo>
                      <a:pt x="75" y="56"/>
                    </a:lnTo>
                    <a:lnTo>
                      <a:pt x="81" y="58"/>
                    </a:lnTo>
                    <a:lnTo>
                      <a:pt x="86" y="60"/>
                    </a:lnTo>
                    <a:lnTo>
                      <a:pt x="88" y="58"/>
                    </a:lnTo>
                    <a:lnTo>
                      <a:pt x="92" y="56"/>
                    </a:lnTo>
                    <a:lnTo>
                      <a:pt x="92" y="58"/>
                    </a:lnTo>
                    <a:lnTo>
                      <a:pt x="96" y="58"/>
                    </a:lnTo>
                    <a:lnTo>
                      <a:pt x="100" y="54"/>
                    </a:lnTo>
                    <a:lnTo>
                      <a:pt x="106" y="50"/>
                    </a:lnTo>
                    <a:lnTo>
                      <a:pt x="107" y="50"/>
                    </a:lnTo>
                    <a:lnTo>
                      <a:pt x="111" y="50"/>
                    </a:lnTo>
                    <a:lnTo>
                      <a:pt x="119" y="43"/>
                    </a:lnTo>
                    <a:lnTo>
                      <a:pt x="125" y="35"/>
                    </a:lnTo>
                    <a:lnTo>
                      <a:pt x="123" y="37"/>
                    </a:lnTo>
                    <a:lnTo>
                      <a:pt x="127" y="37"/>
                    </a:lnTo>
                    <a:lnTo>
                      <a:pt x="127" y="39"/>
                    </a:lnTo>
                    <a:lnTo>
                      <a:pt x="130" y="37"/>
                    </a:lnTo>
                    <a:lnTo>
                      <a:pt x="129" y="29"/>
                    </a:lnTo>
                    <a:lnTo>
                      <a:pt x="129" y="23"/>
                    </a:lnTo>
                    <a:lnTo>
                      <a:pt x="123" y="21"/>
                    </a:lnTo>
                    <a:lnTo>
                      <a:pt x="121" y="20"/>
                    </a:lnTo>
                    <a:lnTo>
                      <a:pt x="117" y="21"/>
                    </a:lnTo>
                    <a:lnTo>
                      <a:pt x="115" y="23"/>
                    </a:lnTo>
                    <a:lnTo>
                      <a:pt x="115" y="20"/>
                    </a:lnTo>
                    <a:lnTo>
                      <a:pt x="117" y="18"/>
                    </a:lnTo>
                    <a:lnTo>
                      <a:pt x="115" y="14"/>
                    </a:lnTo>
                    <a:lnTo>
                      <a:pt x="113" y="12"/>
                    </a:lnTo>
                    <a:lnTo>
                      <a:pt x="115" y="8"/>
                    </a:lnTo>
                    <a:lnTo>
                      <a:pt x="119" y="6"/>
                    </a:lnTo>
                    <a:lnTo>
                      <a:pt x="117" y="6"/>
                    </a:lnTo>
                    <a:lnTo>
                      <a:pt x="111" y="8"/>
                    </a:lnTo>
                    <a:lnTo>
                      <a:pt x="111" y="10"/>
                    </a:lnTo>
                    <a:lnTo>
                      <a:pt x="109" y="10"/>
                    </a:lnTo>
                    <a:lnTo>
                      <a:pt x="107" y="6"/>
                    </a:lnTo>
                    <a:lnTo>
                      <a:pt x="106" y="4"/>
                    </a:lnTo>
                    <a:lnTo>
                      <a:pt x="102" y="2"/>
                    </a:lnTo>
                    <a:lnTo>
                      <a:pt x="98" y="2"/>
                    </a:lnTo>
                    <a:close/>
                    <a:moveTo>
                      <a:pt x="15" y="0"/>
                    </a:moveTo>
                    <a:lnTo>
                      <a:pt x="15" y="4"/>
                    </a:lnTo>
                    <a:lnTo>
                      <a:pt x="19" y="4"/>
                    </a:lnTo>
                    <a:lnTo>
                      <a:pt x="27" y="4"/>
                    </a:lnTo>
                    <a:lnTo>
                      <a:pt x="25" y="2"/>
                    </a:lnTo>
                    <a:lnTo>
                      <a:pt x="25" y="0"/>
                    </a:lnTo>
                    <a:lnTo>
                      <a:pt x="19" y="0"/>
                    </a:lnTo>
                    <a:lnTo>
                      <a:pt x="15" y="0"/>
                    </a:lnTo>
                    <a:close/>
                  </a:path>
                </a:pathLst>
              </a:custGeom>
              <a:solidFill>
                <a:srgbClr val="C0C0C0"/>
              </a:solidFill>
              <a:ln w="4826">
                <a:solidFill>
                  <a:srgbClr val="B9B9B9"/>
                </a:solidFill>
                <a:round/>
                <a:headEnd/>
                <a:tailEnd/>
              </a:ln>
            </p:spPr>
            <p:txBody>
              <a:bodyPr/>
              <a:lstStyle/>
              <a:p>
                <a:endParaRPr lang="nb-NO"/>
              </a:p>
            </p:txBody>
          </p:sp>
          <p:sp>
            <p:nvSpPr>
              <p:cNvPr id="9478" name="Freeform 1191"/>
              <p:cNvSpPr>
                <a:spLocks/>
              </p:cNvSpPr>
              <p:nvPr/>
            </p:nvSpPr>
            <p:spPr bwMode="gray">
              <a:xfrm>
                <a:off x="2931" y="2012"/>
                <a:ext cx="88" cy="59"/>
              </a:xfrm>
              <a:custGeom>
                <a:avLst/>
                <a:gdLst>
                  <a:gd name="T0" fmla="*/ 61 w 88"/>
                  <a:gd name="T1" fmla="*/ 52 h 59"/>
                  <a:gd name="T2" fmla="*/ 63 w 88"/>
                  <a:gd name="T3" fmla="*/ 52 h 59"/>
                  <a:gd name="T4" fmla="*/ 65 w 88"/>
                  <a:gd name="T5" fmla="*/ 52 h 59"/>
                  <a:gd name="T6" fmla="*/ 67 w 88"/>
                  <a:gd name="T7" fmla="*/ 50 h 59"/>
                  <a:gd name="T8" fmla="*/ 73 w 88"/>
                  <a:gd name="T9" fmla="*/ 44 h 59"/>
                  <a:gd name="T10" fmla="*/ 77 w 88"/>
                  <a:gd name="T11" fmla="*/ 32 h 59"/>
                  <a:gd name="T12" fmla="*/ 78 w 88"/>
                  <a:gd name="T13" fmla="*/ 23 h 59"/>
                  <a:gd name="T14" fmla="*/ 84 w 88"/>
                  <a:gd name="T15" fmla="*/ 19 h 59"/>
                  <a:gd name="T16" fmla="*/ 86 w 88"/>
                  <a:gd name="T17" fmla="*/ 15 h 59"/>
                  <a:gd name="T18" fmla="*/ 88 w 88"/>
                  <a:gd name="T19" fmla="*/ 7 h 59"/>
                  <a:gd name="T20" fmla="*/ 88 w 88"/>
                  <a:gd name="T21" fmla="*/ 4 h 59"/>
                  <a:gd name="T22" fmla="*/ 86 w 88"/>
                  <a:gd name="T23" fmla="*/ 4 h 59"/>
                  <a:gd name="T24" fmla="*/ 82 w 88"/>
                  <a:gd name="T25" fmla="*/ 2 h 59"/>
                  <a:gd name="T26" fmla="*/ 78 w 88"/>
                  <a:gd name="T27" fmla="*/ 0 h 59"/>
                  <a:gd name="T28" fmla="*/ 73 w 88"/>
                  <a:gd name="T29" fmla="*/ 0 h 59"/>
                  <a:gd name="T30" fmla="*/ 67 w 88"/>
                  <a:gd name="T31" fmla="*/ 0 h 59"/>
                  <a:gd name="T32" fmla="*/ 61 w 88"/>
                  <a:gd name="T33" fmla="*/ 2 h 59"/>
                  <a:gd name="T34" fmla="*/ 57 w 88"/>
                  <a:gd name="T35" fmla="*/ 4 h 59"/>
                  <a:gd name="T36" fmla="*/ 57 w 88"/>
                  <a:gd name="T37" fmla="*/ 6 h 59"/>
                  <a:gd name="T38" fmla="*/ 55 w 88"/>
                  <a:gd name="T39" fmla="*/ 6 h 59"/>
                  <a:gd name="T40" fmla="*/ 52 w 88"/>
                  <a:gd name="T41" fmla="*/ 4 h 59"/>
                  <a:gd name="T42" fmla="*/ 48 w 88"/>
                  <a:gd name="T43" fmla="*/ 4 h 59"/>
                  <a:gd name="T44" fmla="*/ 42 w 88"/>
                  <a:gd name="T45" fmla="*/ 6 h 59"/>
                  <a:gd name="T46" fmla="*/ 36 w 88"/>
                  <a:gd name="T47" fmla="*/ 6 h 59"/>
                  <a:gd name="T48" fmla="*/ 34 w 88"/>
                  <a:gd name="T49" fmla="*/ 6 h 59"/>
                  <a:gd name="T50" fmla="*/ 36 w 88"/>
                  <a:gd name="T51" fmla="*/ 11 h 59"/>
                  <a:gd name="T52" fmla="*/ 36 w 88"/>
                  <a:gd name="T53" fmla="*/ 11 h 59"/>
                  <a:gd name="T54" fmla="*/ 30 w 88"/>
                  <a:gd name="T55" fmla="*/ 11 h 59"/>
                  <a:gd name="T56" fmla="*/ 23 w 88"/>
                  <a:gd name="T57" fmla="*/ 9 h 59"/>
                  <a:gd name="T58" fmla="*/ 19 w 88"/>
                  <a:gd name="T59" fmla="*/ 9 h 59"/>
                  <a:gd name="T60" fmla="*/ 13 w 88"/>
                  <a:gd name="T61" fmla="*/ 7 h 59"/>
                  <a:gd name="T62" fmla="*/ 9 w 88"/>
                  <a:gd name="T63" fmla="*/ 6 h 59"/>
                  <a:gd name="T64" fmla="*/ 7 w 88"/>
                  <a:gd name="T65" fmla="*/ 6 h 59"/>
                  <a:gd name="T66" fmla="*/ 7 w 88"/>
                  <a:gd name="T67" fmla="*/ 7 h 59"/>
                  <a:gd name="T68" fmla="*/ 7 w 88"/>
                  <a:gd name="T69" fmla="*/ 9 h 59"/>
                  <a:gd name="T70" fmla="*/ 7 w 88"/>
                  <a:gd name="T71" fmla="*/ 11 h 59"/>
                  <a:gd name="T72" fmla="*/ 7 w 88"/>
                  <a:gd name="T73" fmla="*/ 15 h 59"/>
                  <a:gd name="T74" fmla="*/ 4 w 88"/>
                  <a:gd name="T75" fmla="*/ 19 h 59"/>
                  <a:gd name="T76" fmla="*/ 0 w 88"/>
                  <a:gd name="T77" fmla="*/ 21 h 59"/>
                  <a:gd name="T78" fmla="*/ 0 w 88"/>
                  <a:gd name="T79" fmla="*/ 23 h 59"/>
                  <a:gd name="T80" fmla="*/ 2 w 88"/>
                  <a:gd name="T81" fmla="*/ 25 h 59"/>
                  <a:gd name="T82" fmla="*/ 2 w 88"/>
                  <a:gd name="T83" fmla="*/ 27 h 59"/>
                  <a:gd name="T84" fmla="*/ 2 w 88"/>
                  <a:gd name="T85" fmla="*/ 30 h 59"/>
                  <a:gd name="T86" fmla="*/ 2 w 88"/>
                  <a:gd name="T87" fmla="*/ 32 h 59"/>
                  <a:gd name="T88" fmla="*/ 6 w 88"/>
                  <a:gd name="T89" fmla="*/ 34 h 59"/>
                  <a:gd name="T90" fmla="*/ 9 w 88"/>
                  <a:gd name="T91" fmla="*/ 40 h 59"/>
                  <a:gd name="T92" fmla="*/ 13 w 88"/>
                  <a:gd name="T93" fmla="*/ 46 h 59"/>
                  <a:gd name="T94" fmla="*/ 19 w 88"/>
                  <a:gd name="T95" fmla="*/ 52 h 59"/>
                  <a:gd name="T96" fmla="*/ 25 w 88"/>
                  <a:gd name="T97" fmla="*/ 55 h 59"/>
                  <a:gd name="T98" fmla="*/ 29 w 88"/>
                  <a:gd name="T99" fmla="*/ 57 h 59"/>
                  <a:gd name="T100" fmla="*/ 34 w 88"/>
                  <a:gd name="T101" fmla="*/ 59 h 59"/>
                  <a:gd name="T102" fmla="*/ 38 w 88"/>
                  <a:gd name="T103" fmla="*/ 59 h 59"/>
                  <a:gd name="T104" fmla="*/ 40 w 88"/>
                  <a:gd name="T105" fmla="*/ 59 h 59"/>
                  <a:gd name="T106" fmla="*/ 44 w 88"/>
                  <a:gd name="T107" fmla="*/ 57 h 59"/>
                  <a:gd name="T108" fmla="*/ 46 w 88"/>
                  <a:gd name="T109" fmla="*/ 55 h 59"/>
                  <a:gd name="T110" fmla="*/ 50 w 88"/>
                  <a:gd name="T111" fmla="*/ 52 h 59"/>
                  <a:gd name="T112" fmla="*/ 55 w 88"/>
                  <a:gd name="T113" fmla="*/ 52 h 59"/>
                  <a:gd name="T114" fmla="*/ 57 w 88"/>
                  <a:gd name="T115" fmla="*/ 52 h 59"/>
                  <a:gd name="T116" fmla="*/ 61 w 88"/>
                  <a:gd name="T117" fmla="*/ 52 h 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59"/>
                  <a:gd name="T179" fmla="*/ 88 w 88"/>
                  <a:gd name="T180" fmla="*/ 59 h 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59">
                    <a:moveTo>
                      <a:pt x="61" y="52"/>
                    </a:moveTo>
                    <a:lnTo>
                      <a:pt x="63" y="52"/>
                    </a:lnTo>
                    <a:lnTo>
                      <a:pt x="65" y="52"/>
                    </a:lnTo>
                    <a:lnTo>
                      <a:pt x="67" y="50"/>
                    </a:lnTo>
                    <a:lnTo>
                      <a:pt x="73" y="44"/>
                    </a:lnTo>
                    <a:lnTo>
                      <a:pt x="77" y="32"/>
                    </a:lnTo>
                    <a:lnTo>
                      <a:pt x="78" y="23"/>
                    </a:lnTo>
                    <a:lnTo>
                      <a:pt x="84" y="19"/>
                    </a:lnTo>
                    <a:lnTo>
                      <a:pt x="86" y="15"/>
                    </a:lnTo>
                    <a:lnTo>
                      <a:pt x="88" y="7"/>
                    </a:lnTo>
                    <a:lnTo>
                      <a:pt x="88" y="4"/>
                    </a:lnTo>
                    <a:lnTo>
                      <a:pt x="86" y="4"/>
                    </a:lnTo>
                    <a:lnTo>
                      <a:pt x="82" y="2"/>
                    </a:lnTo>
                    <a:lnTo>
                      <a:pt x="78" y="0"/>
                    </a:lnTo>
                    <a:lnTo>
                      <a:pt x="73" y="0"/>
                    </a:lnTo>
                    <a:lnTo>
                      <a:pt x="67" y="0"/>
                    </a:lnTo>
                    <a:lnTo>
                      <a:pt x="61" y="2"/>
                    </a:lnTo>
                    <a:lnTo>
                      <a:pt x="57" y="4"/>
                    </a:lnTo>
                    <a:lnTo>
                      <a:pt x="57" y="6"/>
                    </a:lnTo>
                    <a:lnTo>
                      <a:pt x="55" y="6"/>
                    </a:lnTo>
                    <a:lnTo>
                      <a:pt x="52" y="4"/>
                    </a:lnTo>
                    <a:lnTo>
                      <a:pt x="48" y="4"/>
                    </a:lnTo>
                    <a:lnTo>
                      <a:pt x="42" y="6"/>
                    </a:lnTo>
                    <a:lnTo>
                      <a:pt x="36" y="6"/>
                    </a:lnTo>
                    <a:lnTo>
                      <a:pt x="34" y="6"/>
                    </a:lnTo>
                    <a:lnTo>
                      <a:pt x="36" y="11"/>
                    </a:lnTo>
                    <a:lnTo>
                      <a:pt x="30" y="11"/>
                    </a:lnTo>
                    <a:lnTo>
                      <a:pt x="23" y="9"/>
                    </a:lnTo>
                    <a:lnTo>
                      <a:pt x="19" y="9"/>
                    </a:lnTo>
                    <a:lnTo>
                      <a:pt x="13" y="7"/>
                    </a:lnTo>
                    <a:lnTo>
                      <a:pt x="9" y="6"/>
                    </a:lnTo>
                    <a:lnTo>
                      <a:pt x="7" y="6"/>
                    </a:lnTo>
                    <a:lnTo>
                      <a:pt x="7" y="7"/>
                    </a:lnTo>
                    <a:lnTo>
                      <a:pt x="7" y="9"/>
                    </a:lnTo>
                    <a:lnTo>
                      <a:pt x="7" y="11"/>
                    </a:lnTo>
                    <a:lnTo>
                      <a:pt x="7" y="15"/>
                    </a:lnTo>
                    <a:lnTo>
                      <a:pt x="4" y="19"/>
                    </a:lnTo>
                    <a:lnTo>
                      <a:pt x="0" y="21"/>
                    </a:lnTo>
                    <a:lnTo>
                      <a:pt x="0" y="23"/>
                    </a:lnTo>
                    <a:lnTo>
                      <a:pt x="2" y="25"/>
                    </a:lnTo>
                    <a:lnTo>
                      <a:pt x="2" y="27"/>
                    </a:lnTo>
                    <a:lnTo>
                      <a:pt x="2" y="30"/>
                    </a:lnTo>
                    <a:lnTo>
                      <a:pt x="2" y="32"/>
                    </a:lnTo>
                    <a:lnTo>
                      <a:pt x="6" y="34"/>
                    </a:lnTo>
                    <a:lnTo>
                      <a:pt x="9" y="40"/>
                    </a:lnTo>
                    <a:lnTo>
                      <a:pt x="13" y="46"/>
                    </a:lnTo>
                    <a:lnTo>
                      <a:pt x="19" y="52"/>
                    </a:lnTo>
                    <a:lnTo>
                      <a:pt x="25" y="55"/>
                    </a:lnTo>
                    <a:lnTo>
                      <a:pt x="29" y="57"/>
                    </a:lnTo>
                    <a:lnTo>
                      <a:pt x="34" y="59"/>
                    </a:lnTo>
                    <a:lnTo>
                      <a:pt x="38" y="59"/>
                    </a:lnTo>
                    <a:lnTo>
                      <a:pt x="40" y="59"/>
                    </a:lnTo>
                    <a:lnTo>
                      <a:pt x="44" y="57"/>
                    </a:lnTo>
                    <a:lnTo>
                      <a:pt x="46" y="55"/>
                    </a:lnTo>
                    <a:lnTo>
                      <a:pt x="50" y="52"/>
                    </a:lnTo>
                    <a:lnTo>
                      <a:pt x="55" y="52"/>
                    </a:lnTo>
                    <a:lnTo>
                      <a:pt x="57" y="52"/>
                    </a:lnTo>
                    <a:lnTo>
                      <a:pt x="61" y="52"/>
                    </a:lnTo>
                    <a:close/>
                  </a:path>
                </a:pathLst>
              </a:custGeom>
              <a:solidFill>
                <a:srgbClr val="C0C0C0"/>
              </a:solidFill>
              <a:ln w="4826">
                <a:solidFill>
                  <a:srgbClr val="B9B9B9"/>
                </a:solidFill>
                <a:round/>
                <a:headEnd/>
                <a:tailEnd/>
              </a:ln>
            </p:spPr>
            <p:txBody>
              <a:bodyPr/>
              <a:lstStyle/>
              <a:p>
                <a:endParaRPr lang="nb-NO"/>
              </a:p>
            </p:txBody>
          </p:sp>
          <p:sp>
            <p:nvSpPr>
              <p:cNvPr id="9479" name="Freeform 1192"/>
              <p:cNvSpPr>
                <a:spLocks/>
              </p:cNvSpPr>
              <p:nvPr/>
            </p:nvSpPr>
            <p:spPr bwMode="gray">
              <a:xfrm>
                <a:off x="1612" y="2557"/>
                <a:ext cx="79" cy="44"/>
              </a:xfrm>
              <a:custGeom>
                <a:avLst/>
                <a:gdLst>
                  <a:gd name="T0" fmla="*/ 79 w 79"/>
                  <a:gd name="T1" fmla="*/ 15 h 44"/>
                  <a:gd name="T2" fmla="*/ 73 w 79"/>
                  <a:gd name="T3" fmla="*/ 15 h 44"/>
                  <a:gd name="T4" fmla="*/ 69 w 79"/>
                  <a:gd name="T5" fmla="*/ 13 h 44"/>
                  <a:gd name="T6" fmla="*/ 66 w 79"/>
                  <a:gd name="T7" fmla="*/ 9 h 44"/>
                  <a:gd name="T8" fmla="*/ 66 w 79"/>
                  <a:gd name="T9" fmla="*/ 4 h 44"/>
                  <a:gd name="T10" fmla="*/ 56 w 79"/>
                  <a:gd name="T11" fmla="*/ 2 h 44"/>
                  <a:gd name="T12" fmla="*/ 48 w 79"/>
                  <a:gd name="T13" fmla="*/ 0 h 44"/>
                  <a:gd name="T14" fmla="*/ 39 w 79"/>
                  <a:gd name="T15" fmla="*/ 2 h 44"/>
                  <a:gd name="T16" fmla="*/ 33 w 79"/>
                  <a:gd name="T17" fmla="*/ 6 h 44"/>
                  <a:gd name="T18" fmla="*/ 21 w 79"/>
                  <a:gd name="T19" fmla="*/ 6 h 44"/>
                  <a:gd name="T20" fmla="*/ 12 w 79"/>
                  <a:gd name="T21" fmla="*/ 6 h 44"/>
                  <a:gd name="T22" fmla="*/ 12 w 79"/>
                  <a:gd name="T23" fmla="*/ 6 h 44"/>
                  <a:gd name="T24" fmla="*/ 12 w 79"/>
                  <a:gd name="T25" fmla="*/ 7 h 44"/>
                  <a:gd name="T26" fmla="*/ 8 w 79"/>
                  <a:gd name="T27" fmla="*/ 7 h 44"/>
                  <a:gd name="T28" fmla="*/ 4 w 79"/>
                  <a:gd name="T29" fmla="*/ 9 h 44"/>
                  <a:gd name="T30" fmla="*/ 4 w 79"/>
                  <a:gd name="T31" fmla="*/ 13 h 44"/>
                  <a:gd name="T32" fmla="*/ 2 w 79"/>
                  <a:gd name="T33" fmla="*/ 19 h 44"/>
                  <a:gd name="T34" fmla="*/ 0 w 79"/>
                  <a:gd name="T35" fmla="*/ 21 h 44"/>
                  <a:gd name="T36" fmla="*/ 6 w 79"/>
                  <a:gd name="T37" fmla="*/ 23 h 44"/>
                  <a:gd name="T38" fmla="*/ 12 w 79"/>
                  <a:gd name="T39" fmla="*/ 25 h 44"/>
                  <a:gd name="T40" fmla="*/ 16 w 79"/>
                  <a:gd name="T41" fmla="*/ 27 h 44"/>
                  <a:gd name="T42" fmla="*/ 20 w 79"/>
                  <a:gd name="T43" fmla="*/ 29 h 44"/>
                  <a:gd name="T44" fmla="*/ 23 w 79"/>
                  <a:gd name="T45" fmla="*/ 30 h 44"/>
                  <a:gd name="T46" fmla="*/ 25 w 79"/>
                  <a:gd name="T47" fmla="*/ 30 h 44"/>
                  <a:gd name="T48" fmla="*/ 25 w 79"/>
                  <a:gd name="T49" fmla="*/ 40 h 44"/>
                  <a:gd name="T50" fmla="*/ 27 w 79"/>
                  <a:gd name="T51" fmla="*/ 40 h 44"/>
                  <a:gd name="T52" fmla="*/ 27 w 79"/>
                  <a:gd name="T53" fmla="*/ 44 h 44"/>
                  <a:gd name="T54" fmla="*/ 29 w 79"/>
                  <a:gd name="T55" fmla="*/ 44 h 44"/>
                  <a:gd name="T56" fmla="*/ 31 w 79"/>
                  <a:gd name="T57" fmla="*/ 42 h 44"/>
                  <a:gd name="T58" fmla="*/ 33 w 79"/>
                  <a:gd name="T59" fmla="*/ 36 h 44"/>
                  <a:gd name="T60" fmla="*/ 31 w 79"/>
                  <a:gd name="T61" fmla="*/ 30 h 44"/>
                  <a:gd name="T62" fmla="*/ 35 w 79"/>
                  <a:gd name="T63" fmla="*/ 30 h 44"/>
                  <a:gd name="T64" fmla="*/ 41 w 79"/>
                  <a:gd name="T65" fmla="*/ 27 h 44"/>
                  <a:gd name="T66" fmla="*/ 46 w 79"/>
                  <a:gd name="T67" fmla="*/ 27 h 44"/>
                  <a:gd name="T68" fmla="*/ 48 w 79"/>
                  <a:gd name="T69" fmla="*/ 29 h 44"/>
                  <a:gd name="T70" fmla="*/ 50 w 79"/>
                  <a:gd name="T71" fmla="*/ 30 h 44"/>
                  <a:gd name="T72" fmla="*/ 54 w 79"/>
                  <a:gd name="T73" fmla="*/ 29 h 44"/>
                  <a:gd name="T74" fmla="*/ 60 w 79"/>
                  <a:gd name="T75" fmla="*/ 27 h 44"/>
                  <a:gd name="T76" fmla="*/ 64 w 79"/>
                  <a:gd name="T77" fmla="*/ 25 h 44"/>
                  <a:gd name="T78" fmla="*/ 66 w 79"/>
                  <a:gd name="T79" fmla="*/ 21 h 44"/>
                  <a:gd name="T80" fmla="*/ 68 w 79"/>
                  <a:gd name="T81" fmla="*/ 19 h 44"/>
                  <a:gd name="T82" fmla="*/ 77 w 79"/>
                  <a:gd name="T83" fmla="*/ 19 h 44"/>
                  <a:gd name="T84" fmla="*/ 79 w 79"/>
                  <a:gd name="T85" fmla="*/ 15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44"/>
                  <a:gd name="T131" fmla="*/ 79 w 79"/>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44">
                    <a:moveTo>
                      <a:pt x="79" y="15"/>
                    </a:moveTo>
                    <a:lnTo>
                      <a:pt x="73" y="15"/>
                    </a:lnTo>
                    <a:lnTo>
                      <a:pt x="69" y="13"/>
                    </a:lnTo>
                    <a:lnTo>
                      <a:pt x="66" y="9"/>
                    </a:lnTo>
                    <a:lnTo>
                      <a:pt x="66" y="4"/>
                    </a:lnTo>
                    <a:lnTo>
                      <a:pt x="56" y="2"/>
                    </a:lnTo>
                    <a:lnTo>
                      <a:pt x="48" y="0"/>
                    </a:lnTo>
                    <a:lnTo>
                      <a:pt x="39" y="2"/>
                    </a:lnTo>
                    <a:lnTo>
                      <a:pt x="33" y="6"/>
                    </a:lnTo>
                    <a:lnTo>
                      <a:pt x="21" y="6"/>
                    </a:lnTo>
                    <a:lnTo>
                      <a:pt x="12" y="6"/>
                    </a:lnTo>
                    <a:lnTo>
                      <a:pt x="12" y="7"/>
                    </a:lnTo>
                    <a:lnTo>
                      <a:pt x="8" y="7"/>
                    </a:lnTo>
                    <a:lnTo>
                      <a:pt x="4" y="9"/>
                    </a:lnTo>
                    <a:lnTo>
                      <a:pt x="4" y="13"/>
                    </a:lnTo>
                    <a:lnTo>
                      <a:pt x="2" y="19"/>
                    </a:lnTo>
                    <a:lnTo>
                      <a:pt x="0" y="21"/>
                    </a:lnTo>
                    <a:lnTo>
                      <a:pt x="6" y="23"/>
                    </a:lnTo>
                    <a:lnTo>
                      <a:pt x="12" y="25"/>
                    </a:lnTo>
                    <a:lnTo>
                      <a:pt x="16" y="27"/>
                    </a:lnTo>
                    <a:lnTo>
                      <a:pt x="20" y="29"/>
                    </a:lnTo>
                    <a:lnTo>
                      <a:pt x="23" y="30"/>
                    </a:lnTo>
                    <a:lnTo>
                      <a:pt x="25" y="30"/>
                    </a:lnTo>
                    <a:lnTo>
                      <a:pt x="25" y="40"/>
                    </a:lnTo>
                    <a:lnTo>
                      <a:pt x="27" y="40"/>
                    </a:lnTo>
                    <a:lnTo>
                      <a:pt x="27" y="44"/>
                    </a:lnTo>
                    <a:lnTo>
                      <a:pt x="29" y="44"/>
                    </a:lnTo>
                    <a:lnTo>
                      <a:pt x="31" y="42"/>
                    </a:lnTo>
                    <a:lnTo>
                      <a:pt x="33" y="36"/>
                    </a:lnTo>
                    <a:lnTo>
                      <a:pt x="31" y="30"/>
                    </a:lnTo>
                    <a:lnTo>
                      <a:pt x="35" y="30"/>
                    </a:lnTo>
                    <a:lnTo>
                      <a:pt x="41" y="27"/>
                    </a:lnTo>
                    <a:lnTo>
                      <a:pt x="46" y="27"/>
                    </a:lnTo>
                    <a:lnTo>
                      <a:pt x="48" y="29"/>
                    </a:lnTo>
                    <a:lnTo>
                      <a:pt x="50" y="30"/>
                    </a:lnTo>
                    <a:lnTo>
                      <a:pt x="54" y="29"/>
                    </a:lnTo>
                    <a:lnTo>
                      <a:pt x="60" y="27"/>
                    </a:lnTo>
                    <a:lnTo>
                      <a:pt x="64" y="25"/>
                    </a:lnTo>
                    <a:lnTo>
                      <a:pt x="66" y="21"/>
                    </a:lnTo>
                    <a:lnTo>
                      <a:pt x="68" y="19"/>
                    </a:lnTo>
                    <a:lnTo>
                      <a:pt x="77" y="19"/>
                    </a:lnTo>
                    <a:lnTo>
                      <a:pt x="79" y="15"/>
                    </a:lnTo>
                    <a:close/>
                  </a:path>
                </a:pathLst>
              </a:custGeom>
              <a:solidFill>
                <a:srgbClr val="C0C0C0"/>
              </a:solidFill>
              <a:ln w="4826">
                <a:solidFill>
                  <a:srgbClr val="B9B9B9"/>
                </a:solidFill>
                <a:round/>
                <a:headEnd/>
                <a:tailEnd/>
              </a:ln>
            </p:spPr>
            <p:txBody>
              <a:bodyPr/>
              <a:lstStyle/>
              <a:p>
                <a:endParaRPr lang="nb-NO"/>
              </a:p>
            </p:txBody>
          </p:sp>
          <p:sp>
            <p:nvSpPr>
              <p:cNvPr id="9480" name="Freeform 1193"/>
              <p:cNvSpPr>
                <a:spLocks/>
              </p:cNvSpPr>
              <p:nvPr/>
            </p:nvSpPr>
            <p:spPr bwMode="gray">
              <a:xfrm>
                <a:off x="1798" y="2499"/>
                <a:ext cx="35" cy="25"/>
              </a:xfrm>
              <a:custGeom>
                <a:avLst/>
                <a:gdLst>
                  <a:gd name="T0" fmla="*/ 35 w 35"/>
                  <a:gd name="T1" fmla="*/ 25 h 25"/>
                  <a:gd name="T2" fmla="*/ 35 w 35"/>
                  <a:gd name="T3" fmla="*/ 23 h 25"/>
                  <a:gd name="T4" fmla="*/ 35 w 35"/>
                  <a:gd name="T5" fmla="*/ 19 h 25"/>
                  <a:gd name="T6" fmla="*/ 33 w 35"/>
                  <a:gd name="T7" fmla="*/ 17 h 25"/>
                  <a:gd name="T8" fmla="*/ 31 w 35"/>
                  <a:gd name="T9" fmla="*/ 16 h 25"/>
                  <a:gd name="T10" fmla="*/ 33 w 35"/>
                  <a:gd name="T11" fmla="*/ 14 h 25"/>
                  <a:gd name="T12" fmla="*/ 33 w 35"/>
                  <a:gd name="T13" fmla="*/ 10 h 25"/>
                  <a:gd name="T14" fmla="*/ 33 w 35"/>
                  <a:gd name="T15" fmla="*/ 0 h 25"/>
                  <a:gd name="T16" fmla="*/ 25 w 35"/>
                  <a:gd name="T17" fmla="*/ 0 h 25"/>
                  <a:gd name="T18" fmla="*/ 18 w 35"/>
                  <a:gd name="T19" fmla="*/ 0 h 25"/>
                  <a:gd name="T20" fmla="*/ 20 w 35"/>
                  <a:gd name="T21" fmla="*/ 2 h 25"/>
                  <a:gd name="T22" fmla="*/ 24 w 35"/>
                  <a:gd name="T23" fmla="*/ 2 h 25"/>
                  <a:gd name="T24" fmla="*/ 22 w 35"/>
                  <a:gd name="T25" fmla="*/ 6 h 25"/>
                  <a:gd name="T26" fmla="*/ 22 w 35"/>
                  <a:gd name="T27" fmla="*/ 8 h 25"/>
                  <a:gd name="T28" fmla="*/ 22 w 35"/>
                  <a:gd name="T29" fmla="*/ 10 h 25"/>
                  <a:gd name="T30" fmla="*/ 24 w 35"/>
                  <a:gd name="T31" fmla="*/ 14 h 25"/>
                  <a:gd name="T32" fmla="*/ 25 w 35"/>
                  <a:gd name="T33" fmla="*/ 14 h 25"/>
                  <a:gd name="T34" fmla="*/ 25 w 35"/>
                  <a:gd name="T35" fmla="*/ 17 h 25"/>
                  <a:gd name="T36" fmla="*/ 25 w 35"/>
                  <a:gd name="T37" fmla="*/ 19 h 25"/>
                  <a:gd name="T38" fmla="*/ 25 w 35"/>
                  <a:gd name="T39" fmla="*/ 21 h 25"/>
                  <a:gd name="T40" fmla="*/ 18 w 35"/>
                  <a:gd name="T41" fmla="*/ 19 h 25"/>
                  <a:gd name="T42" fmla="*/ 12 w 35"/>
                  <a:gd name="T43" fmla="*/ 19 h 25"/>
                  <a:gd name="T44" fmla="*/ 6 w 35"/>
                  <a:gd name="T45" fmla="*/ 17 h 25"/>
                  <a:gd name="T46" fmla="*/ 2 w 35"/>
                  <a:gd name="T47" fmla="*/ 16 h 25"/>
                  <a:gd name="T48" fmla="*/ 0 w 35"/>
                  <a:gd name="T49" fmla="*/ 19 h 25"/>
                  <a:gd name="T50" fmla="*/ 0 w 35"/>
                  <a:gd name="T51" fmla="*/ 23 h 25"/>
                  <a:gd name="T52" fmla="*/ 2 w 35"/>
                  <a:gd name="T53" fmla="*/ 25 h 25"/>
                  <a:gd name="T54" fmla="*/ 4 w 35"/>
                  <a:gd name="T55" fmla="*/ 25 h 25"/>
                  <a:gd name="T56" fmla="*/ 18 w 35"/>
                  <a:gd name="T57" fmla="*/ 25 h 25"/>
                  <a:gd name="T58" fmla="*/ 35 w 35"/>
                  <a:gd name="T59" fmla="*/ 25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25"/>
                  <a:gd name="T92" fmla="*/ 35 w 35"/>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25">
                    <a:moveTo>
                      <a:pt x="35" y="25"/>
                    </a:moveTo>
                    <a:lnTo>
                      <a:pt x="35" y="23"/>
                    </a:lnTo>
                    <a:lnTo>
                      <a:pt x="35" y="19"/>
                    </a:lnTo>
                    <a:lnTo>
                      <a:pt x="33" y="17"/>
                    </a:lnTo>
                    <a:lnTo>
                      <a:pt x="31" y="16"/>
                    </a:lnTo>
                    <a:lnTo>
                      <a:pt x="33" y="14"/>
                    </a:lnTo>
                    <a:lnTo>
                      <a:pt x="33" y="10"/>
                    </a:lnTo>
                    <a:lnTo>
                      <a:pt x="33" y="0"/>
                    </a:lnTo>
                    <a:lnTo>
                      <a:pt x="25" y="0"/>
                    </a:lnTo>
                    <a:lnTo>
                      <a:pt x="18" y="0"/>
                    </a:lnTo>
                    <a:lnTo>
                      <a:pt x="20" y="2"/>
                    </a:lnTo>
                    <a:lnTo>
                      <a:pt x="24" y="2"/>
                    </a:lnTo>
                    <a:lnTo>
                      <a:pt x="22" y="6"/>
                    </a:lnTo>
                    <a:lnTo>
                      <a:pt x="22" y="8"/>
                    </a:lnTo>
                    <a:lnTo>
                      <a:pt x="22" y="10"/>
                    </a:lnTo>
                    <a:lnTo>
                      <a:pt x="24" y="14"/>
                    </a:lnTo>
                    <a:lnTo>
                      <a:pt x="25" y="14"/>
                    </a:lnTo>
                    <a:lnTo>
                      <a:pt x="25" y="17"/>
                    </a:lnTo>
                    <a:lnTo>
                      <a:pt x="25" y="19"/>
                    </a:lnTo>
                    <a:lnTo>
                      <a:pt x="25" y="21"/>
                    </a:lnTo>
                    <a:lnTo>
                      <a:pt x="18" y="19"/>
                    </a:lnTo>
                    <a:lnTo>
                      <a:pt x="12" y="19"/>
                    </a:lnTo>
                    <a:lnTo>
                      <a:pt x="6" y="17"/>
                    </a:lnTo>
                    <a:lnTo>
                      <a:pt x="2" y="16"/>
                    </a:lnTo>
                    <a:lnTo>
                      <a:pt x="0" y="19"/>
                    </a:lnTo>
                    <a:lnTo>
                      <a:pt x="0" y="23"/>
                    </a:lnTo>
                    <a:lnTo>
                      <a:pt x="2" y="25"/>
                    </a:lnTo>
                    <a:lnTo>
                      <a:pt x="4" y="25"/>
                    </a:lnTo>
                    <a:lnTo>
                      <a:pt x="18" y="25"/>
                    </a:lnTo>
                    <a:lnTo>
                      <a:pt x="35" y="25"/>
                    </a:lnTo>
                    <a:close/>
                  </a:path>
                </a:pathLst>
              </a:custGeom>
              <a:solidFill>
                <a:srgbClr val="C0C0C0"/>
              </a:solidFill>
              <a:ln w="4826">
                <a:solidFill>
                  <a:srgbClr val="B9B9B9"/>
                </a:solidFill>
                <a:round/>
                <a:headEnd/>
                <a:tailEnd/>
              </a:ln>
            </p:spPr>
            <p:txBody>
              <a:bodyPr/>
              <a:lstStyle/>
              <a:p>
                <a:endParaRPr lang="nb-NO"/>
              </a:p>
            </p:txBody>
          </p:sp>
          <p:sp>
            <p:nvSpPr>
              <p:cNvPr id="9481" name="Freeform 1194"/>
              <p:cNvSpPr>
                <a:spLocks/>
              </p:cNvSpPr>
              <p:nvPr/>
            </p:nvSpPr>
            <p:spPr bwMode="gray">
              <a:xfrm>
                <a:off x="1956" y="2676"/>
                <a:ext cx="59" cy="119"/>
              </a:xfrm>
              <a:custGeom>
                <a:avLst/>
                <a:gdLst>
                  <a:gd name="T0" fmla="*/ 57 w 59"/>
                  <a:gd name="T1" fmla="*/ 34 h 119"/>
                  <a:gd name="T2" fmla="*/ 54 w 59"/>
                  <a:gd name="T3" fmla="*/ 29 h 119"/>
                  <a:gd name="T4" fmla="*/ 50 w 59"/>
                  <a:gd name="T5" fmla="*/ 27 h 119"/>
                  <a:gd name="T6" fmla="*/ 44 w 59"/>
                  <a:gd name="T7" fmla="*/ 25 h 119"/>
                  <a:gd name="T8" fmla="*/ 40 w 59"/>
                  <a:gd name="T9" fmla="*/ 29 h 119"/>
                  <a:gd name="T10" fmla="*/ 38 w 59"/>
                  <a:gd name="T11" fmla="*/ 32 h 119"/>
                  <a:gd name="T12" fmla="*/ 36 w 59"/>
                  <a:gd name="T13" fmla="*/ 23 h 119"/>
                  <a:gd name="T14" fmla="*/ 36 w 59"/>
                  <a:gd name="T15" fmla="*/ 11 h 119"/>
                  <a:gd name="T16" fmla="*/ 34 w 59"/>
                  <a:gd name="T17" fmla="*/ 7 h 119"/>
                  <a:gd name="T18" fmla="*/ 29 w 59"/>
                  <a:gd name="T19" fmla="*/ 5 h 119"/>
                  <a:gd name="T20" fmla="*/ 25 w 59"/>
                  <a:gd name="T21" fmla="*/ 0 h 119"/>
                  <a:gd name="T22" fmla="*/ 21 w 59"/>
                  <a:gd name="T23" fmla="*/ 0 h 119"/>
                  <a:gd name="T24" fmla="*/ 19 w 59"/>
                  <a:gd name="T25" fmla="*/ 5 h 119"/>
                  <a:gd name="T26" fmla="*/ 13 w 59"/>
                  <a:gd name="T27" fmla="*/ 9 h 119"/>
                  <a:gd name="T28" fmla="*/ 6 w 59"/>
                  <a:gd name="T29" fmla="*/ 13 h 119"/>
                  <a:gd name="T30" fmla="*/ 11 w 59"/>
                  <a:gd name="T31" fmla="*/ 19 h 119"/>
                  <a:gd name="T32" fmla="*/ 13 w 59"/>
                  <a:gd name="T33" fmla="*/ 23 h 119"/>
                  <a:gd name="T34" fmla="*/ 11 w 59"/>
                  <a:gd name="T35" fmla="*/ 29 h 119"/>
                  <a:gd name="T36" fmla="*/ 4 w 59"/>
                  <a:gd name="T37" fmla="*/ 32 h 119"/>
                  <a:gd name="T38" fmla="*/ 0 w 59"/>
                  <a:gd name="T39" fmla="*/ 36 h 119"/>
                  <a:gd name="T40" fmla="*/ 13 w 59"/>
                  <a:gd name="T41" fmla="*/ 55 h 119"/>
                  <a:gd name="T42" fmla="*/ 23 w 59"/>
                  <a:gd name="T43" fmla="*/ 57 h 119"/>
                  <a:gd name="T44" fmla="*/ 19 w 59"/>
                  <a:gd name="T45" fmla="*/ 63 h 119"/>
                  <a:gd name="T46" fmla="*/ 25 w 59"/>
                  <a:gd name="T47" fmla="*/ 67 h 119"/>
                  <a:gd name="T48" fmla="*/ 25 w 59"/>
                  <a:gd name="T49" fmla="*/ 71 h 119"/>
                  <a:gd name="T50" fmla="*/ 25 w 59"/>
                  <a:gd name="T51" fmla="*/ 77 h 119"/>
                  <a:gd name="T52" fmla="*/ 19 w 59"/>
                  <a:gd name="T53" fmla="*/ 82 h 119"/>
                  <a:gd name="T54" fmla="*/ 17 w 59"/>
                  <a:gd name="T55" fmla="*/ 101 h 119"/>
                  <a:gd name="T56" fmla="*/ 21 w 59"/>
                  <a:gd name="T57" fmla="*/ 109 h 119"/>
                  <a:gd name="T58" fmla="*/ 27 w 59"/>
                  <a:gd name="T59" fmla="*/ 115 h 119"/>
                  <a:gd name="T60" fmla="*/ 32 w 59"/>
                  <a:gd name="T61" fmla="*/ 119 h 119"/>
                  <a:gd name="T62" fmla="*/ 38 w 59"/>
                  <a:gd name="T63" fmla="*/ 115 h 119"/>
                  <a:gd name="T64" fmla="*/ 42 w 59"/>
                  <a:gd name="T65" fmla="*/ 111 h 119"/>
                  <a:gd name="T66" fmla="*/ 48 w 59"/>
                  <a:gd name="T67" fmla="*/ 107 h 119"/>
                  <a:gd name="T68" fmla="*/ 54 w 59"/>
                  <a:gd name="T69" fmla="*/ 109 h 119"/>
                  <a:gd name="T70" fmla="*/ 50 w 59"/>
                  <a:gd name="T71" fmla="*/ 90 h 119"/>
                  <a:gd name="T72" fmla="*/ 50 w 59"/>
                  <a:gd name="T73" fmla="*/ 82 h 119"/>
                  <a:gd name="T74" fmla="*/ 46 w 59"/>
                  <a:gd name="T75" fmla="*/ 78 h 119"/>
                  <a:gd name="T76" fmla="*/ 48 w 59"/>
                  <a:gd name="T77" fmla="*/ 69 h 119"/>
                  <a:gd name="T78" fmla="*/ 46 w 59"/>
                  <a:gd name="T79" fmla="*/ 61 h 119"/>
                  <a:gd name="T80" fmla="*/ 52 w 59"/>
                  <a:gd name="T81" fmla="*/ 55 h 119"/>
                  <a:gd name="T82" fmla="*/ 54 w 59"/>
                  <a:gd name="T83" fmla="*/ 48 h 119"/>
                  <a:gd name="T84" fmla="*/ 59 w 59"/>
                  <a:gd name="T85" fmla="*/ 4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19"/>
                  <a:gd name="T131" fmla="*/ 59 w 59"/>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19">
                    <a:moveTo>
                      <a:pt x="59" y="40"/>
                    </a:moveTo>
                    <a:lnTo>
                      <a:pt x="57" y="34"/>
                    </a:lnTo>
                    <a:lnTo>
                      <a:pt x="57" y="29"/>
                    </a:lnTo>
                    <a:lnTo>
                      <a:pt x="54" y="29"/>
                    </a:lnTo>
                    <a:lnTo>
                      <a:pt x="52" y="29"/>
                    </a:lnTo>
                    <a:lnTo>
                      <a:pt x="50" y="27"/>
                    </a:lnTo>
                    <a:lnTo>
                      <a:pt x="48" y="23"/>
                    </a:lnTo>
                    <a:lnTo>
                      <a:pt x="44" y="25"/>
                    </a:lnTo>
                    <a:lnTo>
                      <a:pt x="40" y="25"/>
                    </a:lnTo>
                    <a:lnTo>
                      <a:pt x="40" y="29"/>
                    </a:lnTo>
                    <a:lnTo>
                      <a:pt x="40" y="32"/>
                    </a:lnTo>
                    <a:lnTo>
                      <a:pt x="38" y="32"/>
                    </a:lnTo>
                    <a:lnTo>
                      <a:pt x="34" y="32"/>
                    </a:lnTo>
                    <a:lnTo>
                      <a:pt x="36" y="23"/>
                    </a:lnTo>
                    <a:lnTo>
                      <a:pt x="40" y="11"/>
                    </a:lnTo>
                    <a:lnTo>
                      <a:pt x="36" y="11"/>
                    </a:lnTo>
                    <a:lnTo>
                      <a:pt x="34" y="11"/>
                    </a:lnTo>
                    <a:lnTo>
                      <a:pt x="34" y="7"/>
                    </a:lnTo>
                    <a:lnTo>
                      <a:pt x="31" y="7"/>
                    </a:lnTo>
                    <a:lnTo>
                      <a:pt x="29" y="5"/>
                    </a:lnTo>
                    <a:lnTo>
                      <a:pt x="27" y="2"/>
                    </a:lnTo>
                    <a:lnTo>
                      <a:pt x="25" y="0"/>
                    </a:lnTo>
                    <a:lnTo>
                      <a:pt x="23" y="0"/>
                    </a:lnTo>
                    <a:lnTo>
                      <a:pt x="21" y="0"/>
                    </a:lnTo>
                    <a:lnTo>
                      <a:pt x="19" y="4"/>
                    </a:lnTo>
                    <a:lnTo>
                      <a:pt x="19" y="5"/>
                    </a:lnTo>
                    <a:lnTo>
                      <a:pt x="17" y="7"/>
                    </a:lnTo>
                    <a:lnTo>
                      <a:pt x="13" y="9"/>
                    </a:lnTo>
                    <a:lnTo>
                      <a:pt x="8" y="9"/>
                    </a:lnTo>
                    <a:lnTo>
                      <a:pt x="6" y="13"/>
                    </a:lnTo>
                    <a:lnTo>
                      <a:pt x="8" y="15"/>
                    </a:lnTo>
                    <a:lnTo>
                      <a:pt x="11" y="19"/>
                    </a:lnTo>
                    <a:lnTo>
                      <a:pt x="11" y="21"/>
                    </a:lnTo>
                    <a:lnTo>
                      <a:pt x="13" y="23"/>
                    </a:lnTo>
                    <a:lnTo>
                      <a:pt x="15" y="25"/>
                    </a:lnTo>
                    <a:lnTo>
                      <a:pt x="11" y="29"/>
                    </a:lnTo>
                    <a:lnTo>
                      <a:pt x="6" y="29"/>
                    </a:lnTo>
                    <a:lnTo>
                      <a:pt x="4" y="32"/>
                    </a:lnTo>
                    <a:lnTo>
                      <a:pt x="4" y="34"/>
                    </a:lnTo>
                    <a:lnTo>
                      <a:pt x="0" y="36"/>
                    </a:lnTo>
                    <a:lnTo>
                      <a:pt x="11" y="53"/>
                    </a:lnTo>
                    <a:lnTo>
                      <a:pt x="13" y="55"/>
                    </a:lnTo>
                    <a:lnTo>
                      <a:pt x="19" y="55"/>
                    </a:lnTo>
                    <a:lnTo>
                      <a:pt x="23" y="57"/>
                    </a:lnTo>
                    <a:lnTo>
                      <a:pt x="23" y="59"/>
                    </a:lnTo>
                    <a:lnTo>
                      <a:pt x="19" y="63"/>
                    </a:lnTo>
                    <a:lnTo>
                      <a:pt x="21" y="65"/>
                    </a:lnTo>
                    <a:lnTo>
                      <a:pt x="25" y="67"/>
                    </a:lnTo>
                    <a:lnTo>
                      <a:pt x="25" y="69"/>
                    </a:lnTo>
                    <a:lnTo>
                      <a:pt x="25" y="71"/>
                    </a:lnTo>
                    <a:lnTo>
                      <a:pt x="27" y="75"/>
                    </a:lnTo>
                    <a:lnTo>
                      <a:pt x="25" y="77"/>
                    </a:lnTo>
                    <a:lnTo>
                      <a:pt x="21" y="80"/>
                    </a:lnTo>
                    <a:lnTo>
                      <a:pt x="19" y="82"/>
                    </a:lnTo>
                    <a:lnTo>
                      <a:pt x="19" y="90"/>
                    </a:lnTo>
                    <a:lnTo>
                      <a:pt x="17" y="101"/>
                    </a:lnTo>
                    <a:lnTo>
                      <a:pt x="19" y="107"/>
                    </a:lnTo>
                    <a:lnTo>
                      <a:pt x="21" y="109"/>
                    </a:lnTo>
                    <a:lnTo>
                      <a:pt x="25" y="113"/>
                    </a:lnTo>
                    <a:lnTo>
                      <a:pt x="27" y="115"/>
                    </a:lnTo>
                    <a:lnTo>
                      <a:pt x="29" y="117"/>
                    </a:lnTo>
                    <a:lnTo>
                      <a:pt x="32" y="119"/>
                    </a:lnTo>
                    <a:lnTo>
                      <a:pt x="34" y="117"/>
                    </a:lnTo>
                    <a:lnTo>
                      <a:pt x="38" y="115"/>
                    </a:lnTo>
                    <a:lnTo>
                      <a:pt x="40" y="113"/>
                    </a:lnTo>
                    <a:lnTo>
                      <a:pt x="42" y="111"/>
                    </a:lnTo>
                    <a:lnTo>
                      <a:pt x="44" y="109"/>
                    </a:lnTo>
                    <a:lnTo>
                      <a:pt x="48" y="107"/>
                    </a:lnTo>
                    <a:lnTo>
                      <a:pt x="52" y="109"/>
                    </a:lnTo>
                    <a:lnTo>
                      <a:pt x="54" y="109"/>
                    </a:lnTo>
                    <a:lnTo>
                      <a:pt x="52" y="101"/>
                    </a:lnTo>
                    <a:lnTo>
                      <a:pt x="50" y="90"/>
                    </a:lnTo>
                    <a:lnTo>
                      <a:pt x="50" y="86"/>
                    </a:lnTo>
                    <a:lnTo>
                      <a:pt x="50" y="82"/>
                    </a:lnTo>
                    <a:lnTo>
                      <a:pt x="48" y="80"/>
                    </a:lnTo>
                    <a:lnTo>
                      <a:pt x="46" y="78"/>
                    </a:lnTo>
                    <a:lnTo>
                      <a:pt x="46" y="77"/>
                    </a:lnTo>
                    <a:lnTo>
                      <a:pt x="48" y="69"/>
                    </a:lnTo>
                    <a:lnTo>
                      <a:pt x="46" y="65"/>
                    </a:lnTo>
                    <a:lnTo>
                      <a:pt x="46" y="61"/>
                    </a:lnTo>
                    <a:lnTo>
                      <a:pt x="50" y="57"/>
                    </a:lnTo>
                    <a:lnTo>
                      <a:pt x="52" y="55"/>
                    </a:lnTo>
                    <a:lnTo>
                      <a:pt x="54" y="50"/>
                    </a:lnTo>
                    <a:lnTo>
                      <a:pt x="54" y="48"/>
                    </a:lnTo>
                    <a:lnTo>
                      <a:pt x="56" y="44"/>
                    </a:lnTo>
                    <a:lnTo>
                      <a:pt x="59" y="40"/>
                    </a:lnTo>
                    <a:close/>
                  </a:path>
                </a:pathLst>
              </a:custGeom>
              <a:solidFill>
                <a:srgbClr val="C0C0C0"/>
              </a:solidFill>
              <a:ln w="4826">
                <a:solidFill>
                  <a:srgbClr val="B9B9B9"/>
                </a:solidFill>
                <a:round/>
                <a:headEnd/>
                <a:tailEnd/>
              </a:ln>
            </p:spPr>
            <p:txBody>
              <a:bodyPr/>
              <a:lstStyle/>
              <a:p>
                <a:endParaRPr lang="nb-NO"/>
              </a:p>
            </p:txBody>
          </p:sp>
          <p:sp>
            <p:nvSpPr>
              <p:cNvPr id="9482" name="Freeform 1195"/>
              <p:cNvSpPr>
                <a:spLocks/>
              </p:cNvSpPr>
              <p:nvPr/>
            </p:nvSpPr>
            <p:spPr bwMode="gray">
              <a:xfrm>
                <a:off x="2518" y="2609"/>
                <a:ext cx="37" cy="26"/>
              </a:xfrm>
              <a:custGeom>
                <a:avLst/>
                <a:gdLst>
                  <a:gd name="T0" fmla="*/ 2 w 37"/>
                  <a:gd name="T1" fmla="*/ 7 h 26"/>
                  <a:gd name="T2" fmla="*/ 2 w 37"/>
                  <a:gd name="T3" fmla="*/ 11 h 26"/>
                  <a:gd name="T4" fmla="*/ 6 w 37"/>
                  <a:gd name="T5" fmla="*/ 13 h 26"/>
                  <a:gd name="T6" fmla="*/ 12 w 37"/>
                  <a:gd name="T7" fmla="*/ 15 h 26"/>
                  <a:gd name="T8" fmla="*/ 12 w 37"/>
                  <a:gd name="T9" fmla="*/ 19 h 26"/>
                  <a:gd name="T10" fmla="*/ 14 w 37"/>
                  <a:gd name="T11" fmla="*/ 25 h 26"/>
                  <a:gd name="T12" fmla="*/ 17 w 37"/>
                  <a:gd name="T13" fmla="*/ 25 h 26"/>
                  <a:gd name="T14" fmla="*/ 19 w 37"/>
                  <a:gd name="T15" fmla="*/ 25 h 26"/>
                  <a:gd name="T16" fmla="*/ 19 w 37"/>
                  <a:gd name="T17" fmla="*/ 26 h 26"/>
                  <a:gd name="T18" fmla="*/ 21 w 37"/>
                  <a:gd name="T19" fmla="*/ 25 h 26"/>
                  <a:gd name="T20" fmla="*/ 21 w 37"/>
                  <a:gd name="T21" fmla="*/ 21 h 26"/>
                  <a:gd name="T22" fmla="*/ 23 w 37"/>
                  <a:gd name="T23" fmla="*/ 21 h 26"/>
                  <a:gd name="T24" fmla="*/ 27 w 37"/>
                  <a:gd name="T25" fmla="*/ 21 h 26"/>
                  <a:gd name="T26" fmla="*/ 31 w 37"/>
                  <a:gd name="T27" fmla="*/ 19 h 26"/>
                  <a:gd name="T28" fmla="*/ 33 w 37"/>
                  <a:gd name="T29" fmla="*/ 17 h 26"/>
                  <a:gd name="T30" fmla="*/ 33 w 37"/>
                  <a:gd name="T31" fmla="*/ 15 h 26"/>
                  <a:gd name="T32" fmla="*/ 33 w 37"/>
                  <a:gd name="T33" fmla="*/ 11 h 26"/>
                  <a:gd name="T34" fmla="*/ 33 w 37"/>
                  <a:gd name="T35" fmla="*/ 9 h 26"/>
                  <a:gd name="T36" fmla="*/ 33 w 37"/>
                  <a:gd name="T37" fmla="*/ 9 h 26"/>
                  <a:gd name="T38" fmla="*/ 33 w 37"/>
                  <a:gd name="T39" fmla="*/ 7 h 26"/>
                  <a:gd name="T40" fmla="*/ 35 w 37"/>
                  <a:gd name="T41" fmla="*/ 7 h 26"/>
                  <a:gd name="T42" fmla="*/ 37 w 37"/>
                  <a:gd name="T43" fmla="*/ 3 h 26"/>
                  <a:gd name="T44" fmla="*/ 35 w 37"/>
                  <a:gd name="T45" fmla="*/ 0 h 26"/>
                  <a:gd name="T46" fmla="*/ 23 w 37"/>
                  <a:gd name="T47" fmla="*/ 0 h 26"/>
                  <a:gd name="T48" fmla="*/ 16 w 37"/>
                  <a:gd name="T49" fmla="*/ 0 h 26"/>
                  <a:gd name="T50" fmla="*/ 10 w 37"/>
                  <a:gd name="T51" fmla="*/ 3 h 26"/>
                  <a:gd name="T52" fmla="*/ 0 w 37"/>
                  <a:gd name="T53" fmla="*/ 5 h 26"/>
                  <a:gd name="T54" fmla="*/ 2 w 37"/>
                  <a:gd name="T55" fmla="*/ 7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26"/>
                  <a:gd name="T86" fmla="*/ 37 w 37"/>
                  <a:gd name="T87" fmla="*/ 26 h 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 h="26">
                    <a:moveTo>
                      <a:pt x="2" y="7"/>
                    </a:moveTo>
                    <a:lnTo>
                      <a:pt x="2" y="11"/>
                    </a:lnTo>
                    <a:lnTo>
                      <a:pt x="6" y="13"/>
                    </a:lnTo>
                    <a:lnTo>
                      <a:pt x="12" y="15"/>
                    </a:lnTo>
                    <a:lnTo>
                      <a:pt x="12" y="19"/>
                    </a:lnTo>
                    <a:lnTo>
                      <a:pt x="14" y="25"/>
                    </a:lnTo>
                    <a:lnTo>
                      <a:pt x="17" y="25"/>
                    </a:lnTo>
                    <a:lnTo>
                      <a:pt x="19" y="25"/>
                    </a:lnTo>
                    <a:lnTo>
                      <a:pt x="19" y="26"/>
                    </a:lnTo>
                    <a:lnTo>
                      <a:pt x="21" y="25"/>
                    </a:lnTo>
                    <a:lnTo>
                      <a:pt x="21" y="21"/>
                    </a:lnTo>
                    <a:lnTo>
                      <a:pt x="23" y="21"/>
                    </a:lnTo>
                    <a:lnTo>
                      <a:pt x="27" y="21"/>
                    </a:lnTo>
                    <a:lnTo>
                      <a:pt x="31" y="19"/>
                    </a:lnTo>
                    <a:lnTo>
                      <a:pt x="33" y="17"/>
                    </a:lnTo>
                    <a:lnTo>
                      <a:pt x="33" y="15"/>
                    </a:lnTo>
                    <a:lnTo>
                      <a:pt x="33" y="11"/>
                    </a:lnTo>
                    <a:lnTo>
                      <a:pt x="33" y="9"/>
                    </a:lnTo>
                    <a:lnTo>
                      <a:pt x="33" y="7"/>
                    </a:lnTo>
                    <a:lnTo>
                      <a:pt x="35" y="7"/>
                    </a:lnTo>
                    <a:lnTo>
                      <a:pt x="37" y="3"/>
                    </a:lnTo>
                    <a:lnTo>
                      <a:pt x="35" y="0"/>
                    </a:lnTo>
                    <a:lnTo>
                      <a:pt x="23" y="0"/>
                    </a:lnTo>
                    <a:lnTo>
                      <a:pt x="16" y="0"/>
                    </a:lnTo>
                    <a:lnTo>
                      <a:pt x="10" y="3"/>
                    </a:lnTo>
                    <a:lnTo>
                      <a:pt x="0" y="5"/>
                    </a:lnTo>
                    <a:lnTo>
                      <a:pt x="2" y="7"/>
                    </a:lnTo>
                    <a:close/>
                  </a:path>
                </a:pathLst>
              </a:custGeom>
              <a:solidFill>
                <a:srgbClr val="C0C0C0"/>
              </a:solidFill>
              <a:ln w="4826">
                <a:solidFill>
                  <a:srgbClr val="B9B9B9"/>
                </a:solidFill>
                <a:round/>
                <a:headEnd/>
                <a:tailEnd/>
              </a:ln>
            </p:spPr>
            <p:txBody>
              <a:bodyPr/>
              <a:lstStyle/>
              <a:p>
                <a:endParaRPr lang="nb-NO"/>
              </a:p>
            </p:txBody>
          </p:sp>
          <p:sp>
            <p:nvSpPr>
              <p:cNvPr id="9483" name="Freeform 1196"/>
              <p:cNvSpPr>
                <a:spLocks/>
              </p:cNvSpPr>
              <p:nvPr/>
            </p:nvSpPr>
            <p:spPr bwMode="gray">
              <a:xfrm>
                <a:off x="2539" y="2609"/>
                <a:ext cx="92" cy="82"/>
              </a:xfrm>
              <a:custGeom>
                <a:avLst/>
                <a:gdLst>
                  <a:gd name="T0" fmla="*/ 19 w 92"/>
                  <a:gd name="T1" fmla="*/ 57 h 82"/>
                  <a:gd name="T2" fmla="*/ 23 w 92"/>
                  <a:gd name="T3" fmla="*/ 53 h 82"/>
                  <a:gd name="T4" fmla="*/ 29 w 92"/>
                  <a:gd name="T5" fmla="*/ 48 h 82"/>
                  <a:gd name="T6" fmla="*/ 31 w 92"/>
                  <a:gd name="T7" fmla="*/ 38 h 82"/>
                  <a:gd name="T8" fmla="*/ 35 w 92"/>
                  <a:gd name="T9" fmla="*/ 38 h 82"/>
                  <a:gd name="T10" fmla="*/ 43 w 92"/>
                  <a:gd name="T11" fmla="*/ 40 h 82"/>
                  <a:gd name="T12" fmla="*/ 48 w 92"/>
                  <a:gd name="T13" fmla="*/ 42 h 82"/>
                  <a:gd name="T14" fmla="*/ 52 w 92"/>
                  <a:gd name="T15" fmla="*/ 49 h 82"/>
                  <a:gd name="T16" fmla="*/ 56 w 92"/>
                  <a:gd name="T17" fmla="*/ 55 h 82"/>
                  <a:gd name="T18" fmla="*/ 56 w 92"/>
                  <a:gd name="T19" fmla="*/ 63 h 82"/>
                  <a:gd name="T20" fmla="*/ 60 w 92"/>
                  <a:gd name="T21" fmla="*/ 65 h 82"/>
                  <a:gd name="T22" fmla="*/ 66 w 92"/>
                  <a:gd name="T23" fmla="*/ 65 h 82"/>
                  <a:gd name="T24" fmla="*/ 67 w 92"/>
                  <a:gd name="T25" fmla="*/ 61 h 82"/>
                  <a:gd name="T26" fmla="*/ 71 w 92"/>
                  <a:gd name="T27" fmla="*/ 69 h 82"/>
                  <a:gd name="T28" fmla="*/ 69 w 92"/>
                  <a:gd name="T29" fmla="*/ 78 h 82"/>
                  <a:gd name="T30" fmla="*/ 73 w 92"/>
                  <a:gd name="T31" fmla="*/ 80 h 82"/>
                  <a:gd name="T32" fmla="*/ 81 w 92"/>
                  <a:gd name="T33" fmla="*/ 72 h 82"/>
                  <a:gd name="T34" fmla="*/ 85 w 92"/>
                  <a:gd name="T35" fmla="*/ 72 h 82"/>
                  <a:gd name="T36" fmla="*/ 85 w 92"/>
                  <a:gd name="T37" fmla="*/ 67 h 82"/>
                  <a:gd name="T38" fmla="*/ 92 w 92"/>
                  <a:gd name="T39" fmla="*/ 63 h 82"/>
                  <a:gd name="T40" fmla="*/ 89 w 92"/>
                  <a:gd name="T41" fmla="*/ 55 h 82"/>
                  <a:gd name="T42" fmla="*/ 92 w 92"/>
                  <a:gd name="T43" fmla="*/ 48 h 82"/>
                  <a:gd name="T44" fmla="*/ 89 w 92"/>
                  <a:gd name="T45" fmla="*/ 46 h 82"/>
                  <a:gd name="T46" fmla="*/ 83 w 92"/>
                  <a:gd name="T47" fmla="*/ 40 h 82"/>
                  <a:gd name="T48" fmla="*/ 77 w 92"/>
                  <a:gd name="T49" fmla="*/ 36 h 82"/>
                  <a:gd name="T50" fmla="*/ 71 w 92"/>
                  <a:gd name="T51" fmla="*/ 36 h 82"/>
                  <a:gd name="T52" fmla="*/ 69 w 92"/>
                  <a:gd name="T53" fmla="*/ 34 h 82"/>
                  <a:gd name="T54" fmla="*/ 75 w 92"/>
                  <a:gd name="T55" fmla="*/ 28 h 82"/>
                  <a:gd name="T56" fmla="*/ 73 w 92"/>
                  <a:gd name="T57" fmla="*/ 23 h 82"/>
                  <a:gd name="T58" fmla="*/ 71 w 92"/>
                  <a:gd name="T59" fmla="*/ 17 h 82"/>
                  <a:gd name="T60" fmla="*/ 71 w 92"/>
                  <a:gd name="T61" fmla="*/ 7 h 82"/>
                  <a:gd name="T62" fmla="*/ 69 w 92"/>
                  <a:gd name="T63" fmla="*/ 5 h 82"/>
                  <a:gd name="T64" fmla="*/ 60 w 92"/>
                  <a:gd name="T65" fmla="*/ 3 h 82"/>
                  <a:gd name="T66" fmla="*/ 58 w 92"/>
                  <a:gd name="T67" fmla="*/ 5 h 82"/>
                  <a:gd name="T68" fmla="*/ 52 w 92"/>
                  <a:gd name="T69" fmla="*/ 5 h 82"/>
                  <a:gd name="T70" fmla="*/ 46 w 92"/>
                  <a:gd name="T71" fmla="*/ 5 h 82"/>
                  <a:gd name="T72" fmla="*/ 43 w 92"/>
                  <a:gd name="T73" fmla="*/ 5 h 82"/>
                  <a:gd name="T74" fmla="*/ 37 w 92"/>
                  <a:gd name="T75" fmla="*/ 1 h 82"/>
                  <a:gd name="T76" fmla="*/ 27 w 92"/>
                  <a:gd name="T77" fmla="*/ 0 h 82"/>
                  <a:gd name="T78" fmla="*/ 18 w 92"/>
                  <a:gd name="T79" fmla="*/ 1 h 82"/>
                  <a:gd name="T80" fmla="*/ 16 w 92"/>
                  <a:gd name="T81" fmla="*/ 3 h 82"/>
                  <a:gd name="T82" fmla="*/ 12 w 92"/>
                  <a:gd name="T83" fmla="*/ 7 h 82"/>
                  <a:gd name="T84" fmla="*/ 12 w 92"/>
                  <a:gd name="T85" fmla="*/ 9 h 82"/>
                  <a:gd name="T86" fmla="*/ 12 w 92"/>
                  <a:gd name="T87" fmla="*/ 15 h 82"/>
                  <a:gd name="T88" fmla="*/ 10 w 92"/>
                  <a:gd name="T89" fmla="*/ 19 h 82"/>
                  <a:gd name="T90" fmla="*/ 2 w 92"/>
                  <a:gd name="T91" fmla="*/ 21 h 82"/>
                  <a:gd name="T92" fmla="*/ 0 w 92"/>
                  <a:gd name="T93" fmla="*/ 25 h 82"/>
                  <a:gd name="T94" fmla="*/ 2 w 92"/>
                  <a:gd name="T95" fmla="*/ 34 h 82"/>
                  <a:gd name="T96" fmla="*/ 8 w 92"/>
                  <a:gd name="T97" fmla="*/ 42 h 82"/>
                  <a:gd name="T98" fmla="*/ 10 w 92"/>
                  <a:gd name="T99" fmla="*/ 46 h 82"/>
                  <a:gd name="T100" fmla="*/ 14 w 92"/>
                  <a:gd name="T101" fmla="*/ 55 h 82"/>
                  <a:gd name="T102" fmla="*/ 18 w 92"/>
                  <a:gd name="T103" fmla="*/ 59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82"/>
                  <a:gd name="T158" fmla="*/ 92 w 9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82">
                    <a:moveTo>
                      <a:pt x="18" y="59"/>
                    </a:moveTo>
                    <a:lnTo>
                      <a:pt x="19" y="57"/>
                    </a:lnTo>
                    <a:lnTo>
                      <a:pt x="21" y="55"/>
                    </a:lnTo>
                    <a:lnTo>
                      <a:pt x="23" y="53"/>
                    </a:lnTo>
                    <a:lnTo>
                      <a:pt x="25" y="51"/>
                    </a:lnTo>
                    <a:lnTo>
                      <a:pt x="29" y="48"/>
                    </a:lnTo>
                    <a:lnTo>
                      <a:pt x="29" y="42"/>
                    </a:lnTo>
                    <a:lnTo>
                      <a:pt x="31" y="38"/>
                    </a:lnTo>
                    <a:lnTo>
                      <a:pt x="33" y="38"/>
                    </a:lnTo>
                    <a:lnTo>
                      <a:pt x="35" y="38"/>
                    </a:lnTo>
                    <a:lnTo>
                      <a:pt x="39" y="40"/>
                    </a:lnTo>
                    <a:lnTo>
                      <a:pt x="43" y="40"/>
                    </a:lnTo>
                    <a:lnTo>
                      <a:pt x="46" y="40"/>
                    </a:lnTo>
                    <a:lnTo>
                      <a:pt x="48" y="42"/>
                    </a:lnTo>
                    <a:lnTo>
                      <a:pt x="50" y="48"/>
                    </a:lnTo>
                    <a:lnTo>
                      <a:pt x="52" y="49"/>
                    </a:lnTo>
                    <a:lnTo>
                      <a:pt x="54" y="53"/>
                    </a:lnTo>
                    <a:lnTo>
                      <a:pt x="56" y="55"/>
                    </a:lnTo>
                    <a:lnTo>
                      <a:pt x="56" y="59"/>
                    </a:lnTo>
                    <a:lnTo>
                      <a:pt x="56" y="63"/>
                    </a:lnTo>
                    <a:lnTo>
                      <a:pt x="54" y="67"/>
                    </a:lnTo>
                    <a:lnTo>
                      <a:pt x="60" y="65"/>
                    </a:lnTo>
                    <a:lnTo>
                      <a:pt x="62" y="65"/>
                    </a:lnTo>
                    <a:lnTo>
                      <a:pt x="66" y="65"/>
                    </a:lnTo>
                    <a:lnTo>
                      <a:pt x="67" y="63"/>
                    </a:lnTo>
                    <a:lnTo>
                      <a:pt x="67" y="61"/>
                    </a:lnTo>
                    <a:lnTo>
                      <a:pt x="69" y="63"/>
                    </a:lnTo>
                    <a:lnTo>
                      <a:pt x="71" y="69"/>
                    </a:lnTo>
                    <a:lnTo>
                      <a:pt x="71" y="76"/>
                    </a:lnTo>
                    <a:lnTo>
                      <a:pt x="69" y="78"/>
                    </a:lnTo>
                    <a:lnTo>
                      <a:pt x="71" y="82"/>
                    </a:lnTo>
                    <a:lnTo>
                      <a:pt x="73" y="80"/>
                    </a:lnTo>
                    <a:lnTo>
                      <a:pt x="77" y="74"/>
                    </a:lnTo>
                    <a:lnTo>
                      <a:pt x="81" y="72"/>
                    </a:lnTo>
                    <a:lnTo>
                      <a:pt x="81" y="74"/>
                    </a:lnTo>
                    <a:lnTo>
                      <a:pt x="85" y="72"/>
                    </a:lnTo>
                    <a:lnTo>
                      <a:pt x="85" y="71"/>
                    </a:lnTo>
                    <a:lnTo>
                      <a:pt x="85" y="67"/>
                    </a:lnTo>
                    <a:lnTo>
                      <a:pt x="87" y="67"/>
                    </a:lnTo>
                    <a:lnTo>
                      <a:pt x="92" y="63"/>
                    </a:lnTo>
                    <a:lnTo>
                      <a:pt x="92" y="59"/>
                    </a:lnTo>
                    <a:lnTo>
                      <a:pt x="89" y="55"/>
                    </a:lnTo>
                    <a:lnTo>
                      <a:pt x="90" y="49"/>
                    </a:lnTo>
                    <a:lnTo>
                      <a:pt x="92" y="48"/>
                    </a:lnTo>
                    <a:lnTo>
                      <a:pt x="89" y="46"/>
                    </a:lnTo>
                    <a:lnTo>
                      <a:pt x="85" y="44"/>
                    </a:lnTo>
                    <a:lnTo>
                      <a:pt x="83" y="40"/>
                    </a:lnTo>
                    <a:lnTo>
                      <a:pt x="81" y="38"/>
                    </a:lnTo>
                    <a:lnTo>
                      <a:pt x="77" y="36"/>
                    </a:lnTo>
                    <a:lnTo>
                      <a:pt x="75" y="34"/>
                    </a:lnTo>
                    <a:lnTo>
                      <a:pt x="71" y="36"/>
                    </a:lnTo>
                    <a:lnTo>
                      <a:pt x="69" y="34"/>
                    </a:lnTo>
                    <a:lnTo>
                      <a:pt x="79" y="28"/>
                    </a:lnTo>
                    <a:lnTo>
                      <a:pt x="75" y="28"/>
                    </a:lnTo>
                    <a:lnTo>
                      <a:pt x="73" y="26"/>
                    </a:lnTo>
                    <a:lnTo>
                      <a:pt x="73" y="23"/>
                    </a:lnTo>
                    <a:lnTo>
                      <a:pt x="69" y="21"/>
                    </a:lnTo>
                    <a:lnTo>
                      <a:pt x="71" y="17"/>
                    </a:lnTo>
                    <a:lnTo>
                      <a:pt x="71" y="13"/>
                    </a:lnTo>
                    <a:lnTo>
                      <a:pt x="71" y="7"/>
                    </a:lnTo>
                    <a:lnTo>
                      <a:pt x="69" y="5"/>
                    </a:lnTo>
                    <a:lnTo>
                      <a:pt x="66" y="5"/>
                    </a:lnTo>
                    <a:lnTo>
                      <a:pt x="60" y="3"/>
                    </a:lnTo>
                    <a:lnTo>
                      <a:pt x="58" y="3"/>
                    </a:lnTo>
                    <a:lnTo>
                      <a:pt x="58" y="5"/>
                    </a:lnTo>
                    <a:lnTo>
                      <a:pt x="56" y="7"/>
                    </a:lnTo>
                    <a:lnTo>
                      <a:pt x="52" y="5"/>
                    </a:lnTo>
                    <a:lnTo>
                      <a:pt x="50" y="3"/>
                    </a:lnTo>
                    <a:lnTo>
                      <a:pt x="46" y="5"/>
                    </a:lnTo>
                    <a:lnTo>
                      <a:pt x="43" y="5"/>
                    </a:lnTo>
                    <a:lnTo>
                      <a:pt x="43" y="1"/>
                    </a:lnTo>
                    <a:lnTo>
                      <a:pt x="37" y="1"/>
                    </a:lnTo>
                    <a:lnTo>
                      <a:pt x="29" y="1"/>
                    </a:lnTo>
                    <a:lnTo>
                      <a:pt x="27" y="0"/>
                    </a:lnTo>
                    <a:lnTo>
                      <a:pt x="23" y="1"/>
                    </a:lnTo>
                    <a:lnTo>
                      <a:pt x="18" y="1"/>
                    </a:lnTo>
                    <a:lnTo>
                      <a:pt x="14" y="0"/>
                    </a:lnTo>
                    <a:lnTo>
                      <a:pt x="16" y="3"/>
                    </a:lnTo>
                    <a:lnTo>
                      <a:pt x="14" y="7"/>
                    </a:lnTo>
                    <a:lnTo>
                      <a:pt x="12" y="7"/>
                    </a:lnTo>
                    <a:lnTo>
                      <a:pt x="12" y="9"/>
                    </a:lnTo>
                    <a:lnTo>
                      <a:pt x="12" y="11"/>
                    </a:lnTo>
                    <a:lnTo>
                      <a:pt x="12" y="15"/>
                    </a:lnTo>
                    <a:lnTo>
                      <a:pt x="12" y="17"/>
                    </a:lnTo>
                    <a:lnTo>
                      <a:pt x="10" y="19"/>
                    </a:lnTo>
                    <a:lnTo>
                      <a:pt x="6" y="21"/>
                    </a:lnTo>
                    <a:lnTo>
                      <a:pt x="2" y="21"/>
                    </a:lnTo>
                    <a:lnTo>
                      <a:pt x="0" y="21"/>
                    </a:lnTo>
                    <a:lnTo>
                      <a:pt x="0" y="25"/>
                    </a:lnTo>
                    <a:lnTo>
                      <a:pt x="2" y="34"/>
                    </a:lnTo>
                    <a:lnTo>
                      <a:pt x="6" y="42"/>
                    </a:lnTo>
                    <a:lnTo>
                      <a:pt x="8" y="42"/>
                    </a:lnTo>
                    <a:lnTo>
                      <a:pt x="12" y="42"/>
                    </a:lnTo>
                    <a:lnTo>
                      <a:pt x="10" y="46"/>
                    </a:lnTo>
                    <a:lnTo>
                      <a:pt x="10" y="51"/>
                    </a:lnTo>
                    <a:lnTo>
                      <a:pt x="14" y="55"/>
                    </a:lnTo>
                    <a:lnTo>
                      <a:pt x="18" y="57"/>
                    </a:lnTo>
                    <a:lnTo>
                      <a:pt x="18" y="59"/>
                    </a:lnTo>
                    <a:close/>
                  </a:path>
                </a:pathLst>
              </a:custGeom>
              <a:solidFill>
                <a:srgbClr val="C0C0C0"/>
              </a:solidFill>
              <a:ln w="4826">
                <a:solidFill>
                  <a:srgbClr val="B9B9B9"/>
                </a:solidFill>
                <a:round/>
                <a:headEnd/>
                <a:tailEnd/>
              </a:ln>
            </p:spPr>
            <p:txBody>
              <a:bodyPr/>
              <a:lstStyle/>
              <a:p>
                <a:endParaRPr lang="nb-NO"/>
              </a:p>
            </p:txBody>
          </p:sp>
          <p:sp>
            <p:nvSpPr>
              <p:cNvPr id="9484" name="Freeform 1197"/>
              <p:cNvSpPr>
                <a:spLocks/>
              </p:cNvSpPr>
              <p:nvPr/>
            </p:nvSpPr>
            <p:spPr bwMode="gray">
              <a:xfrm>
                <a:off x="1572" y="2524"/>
                <a:ext cx="52" cy="65"/>
              </a:xfrm>
              <a:custGeom>
                <a:avLst/>
                <a:gdLst>
                  <a:gd name="T0" fmla="*/ 48 w 52"/>
                  <a:gd name="T1" fmla="*/ 39 h 65"/>
                  <a:gd name="T2" fmla="*/ 52 w 52"/>
                  <a:gd name="T3" fmla="*/ 39 h 65"/>
                  <a:gd name="T4" fmla="*/ 52 w 52"/>
                  <a:gd name="T5" fmla="*/ 40 h 65"/>
                  <a:gd name="T6" fmla="*/ 48 w 52"/>
                  <a:gd name="T7" fmla="*/ 40 h 65"/>
                  <a:gd name="T8" fmla="*/ 44 w 52"/>
                  <a:gd name="T9" fmla="*/ 42 h 65"/>
                  <a:gd name="T10" fmla="*/ 44 w 52"/>
                  <a:gd name="T11" fmla="*/ 46 h 65"/>
                  <a:gd name="T12" fmla="*/ 42 w 52"/>
                  <a:gd name="T13" fmla="*/ 52 h 65"/>
                  <a:gd name="T14" fmla="*/ 40 w 52"/>
                  <a:gd name="T15" fmla="*/ 54 h 65"/>
                  <a:gd name="T16" fmla="*/ 36 w 52"/>
                  <a:gd name="T17" fmla="*/ 56 h 65"/>
                  <a:gd name="T18" fmla="*/ 35 w 52"/>
                  <a:gd name="T19" fmla="*/ 62 h 65"/>
                  <a:gd name="T20" fmla="*/ 31 w 52"/>
                  <a:gd name="T21" fmla="*/ 63 h 65"/>
                  <a:gd name="T22" fmla="*/ 29 w 52"/>
                  <a:gd name="T23" fmla="*/ 65 h 65"/>
                  <a:gd name="T24" fmla="*/ 25 w 52"/>
                  <a:gd name="T25" fmla="*/ 65 h 65"/>
                  <a:gd name="T26" fmla="*/ 23 w 52"/>
                  <a:gd name="T27" fmla="*/ 65 h 65"/>
                  <a:gd name="T28" fmla="*/ 10 w 52"/>
                  <a:gd name="T29" fmla="*/ 56 h 65"/>
                  <a:gd name="T30" fmla="*/ 0 w 52"/>
                  <a:gd name="T31" fmla="*/ 44 h 65"/>
                  <a:gd name="T32" fmla="*/ 2 w 52"/>
                  <a:gd name="T33" fmla="*/ 42 h 65"/>
                  <a:gd name="T34" fmla="*/ 2 w 52"/>
                  <a:gd name="T35" fmla="*/ 39 h 65"/>
                  <a:gd name="T36" fmla="*/ 6 w 52"/>
                  <a:gd name="T37" fmla="*/ 33 h 65"/>
                  <a:gd name="T38" fmla="*/ 10 w 52"/>
                  <a:gd name="T39" fmla="*/ 27 h 65"/>
                  <a:gd name="T40" fmla="*/ 25 w 52"/>
                  <a:gd name="T41" fmla="*/ 27 h 65"/>
                  <a:gd name="T42" fmla="*/ 25 w 52"/>
                  <a:gd name="T43" fmla="*/ 25 h 65"/>
                  <a:gd name="T44" fmla="*/ 21 w 52"/>
                  <a:gd name="T45" fmla="*/ 19 h 65"/>
                  <a:gd name="T46" fmla="*/ 17 w 52"/>
                  <a:gd name="T47" fmla="*/ 15 h 65"/>
                  <a:gd name="T48" fmla="*/ 15 w 52"/>
                  <a:gd name="T49" fmla="*/ 12 h 65"/>
                  <a:gd name="T50" fmla="*/ 15 w 52"/>
                  <a:gd name="T51" fmla="*/ 8 h 65"/>
                  <a:gd name="T52" fmla="*/ 19 w 52"/>
                  <a:gd name="T53" fmla="*/ 8 h 65"/>
                  <a:gd name="T54" fmla="*/ 21 w 52"/>
                  <a:gd name="T55" fmla="*/ 0 h 65"/>
                  <a:gd name="T56" fmla="*/ 42 w 52"/>
                  <a:gd name="T57" fmla="*/ 0 h 65"/>
                  <a:gd name="T58" fmla="*/ 42 w 52"/>
                  <a:gd name="T59" fmla="*/ 35 h 65"/>
                  <a:gd name="T60" fmla="*/ 50 w 52"/>
                  <a:gd name="T61" fmla="*/ 35 h 65"/>
                  <a:gd name="T62" fmla="*/ 48 w 52"/>
                  <a:gd name="T63" fmla="*/ 39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65"/>
                  <a:gd name="T98" fmla="*/ 52 w 52"/>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65">
                    <a:moveTo>
                      <a:pt x="48" y="39"/>
                    </a:moveTo>
                    <a:lnTo>
                      <a:pt x="52" y="39"/>
                    </a:lnTo>
                    <a:lnTo>
                      <a:pt x="52" y="40"/>
                    </a:lnTo>
                    <a:lnTo>
                      <a:pt x="48" y="40"/>
                    </a:lnTo>
                    <a:lnTo>
                      <a:pt x="44" y="42"/>
                    </a:lnTo>
                    <a:lnTo>
                      <a:pt x="44" y="46"/>
                    </a:lnTo>
                    <a:lnTo>
                      <a:pt x="42" y="52"/>
                    </a:lnTo>
                    <a:lnTo>
                      <a:pt x="40" y="54"/>
                    </a:lnTo>
                    <a:lnTo>
                      <a:pt x="36" y="56"/>
                    </a:lnTo>
                    <a:lnTo>
                      <a:pt x="35" y="62"/>
                    </a:lnTo>
                    <a:lnTo>
                      <a:pt x="31" y="63"/>
                    </a:lnTo>
                    <a:lnTo>
                      <a:pt x="29" y="65"/>
                    </a:lnTo>
                    <a:lnTo>
                      <a:pt x="25" y="65"/>
                    </a:lnTo>
                    <a:lnTo>
                      <a:pt x="23" y="65"/>
                    </a:lnTo>
                    <a:lnTo>
                      <a:pt x="10" y="56"/>
                    </a:lnTo>
                    <a:lnTo>
                      <a:pt x="0" y="44"/>
                    </a:lnTo>
                    <a:lnTo>
                      <a:pt x="2" y="42"/>
                    </a:lnTo>
                    <a:lnTo>
                      <a:pt x="2" y="39"/>
                    </a:lnTo>
                    <a:lnTo>
                      <a:pt x="6" y="33"/>
                    </a:lnTo>
                    <a:lnTo>
                      <a:pt x="10" y="27"/>
                    </a:lnTo>
                    <a:lnTo>
                      <a:pt x="25" y="27"/>
                    </a:lnTo>
                    <a:lnTo>
                      <a:pt x="25" y="25"/>
                    </a:lnTo>
                    <a:lnTo>
                      <a:pt x="21" y="19"/>
                    </a:lnTo>
                    <a:lnTo>
                      <a:pt x="17" y="15"/>
                    </a:lnTo>
                    <a:lnTo>
                      <a:pt x="15" y="12"/>
                    </a:lnTo>
                    <a:lnTo>
                      <a:pt x="15" y="8"/>
                    </a:lnTo>
                    <a:lnTo>
                      <a:pt x="19" y="8"/>
                    </a:lnTo>
                    <a:lnTo>
                      <a:pt x="21" y="0"/>
                    </a:lnTo>
                    <a:lnTo>
                      <a:pt x="42" y="0"/>
                    </a:lnTo>
                    <a:lnTo>
                      <a:pt x="42" y="35"/>
                    </a:lnTo>
                    <a:lnTo>
                      <a:pt x="50" y="35"/>
                    </a:lnTo>
                    <a:lnTo>
                      <a:pt x="48" y="39"/>
                    </a:lnTo>
                    <a:close/>
                  </a:path>
                </a:pathLst>
              </a:custGeom>
              <a:solidFill>
                <a:srgbClr val="C0C0C0"/>
              </a:solidFill>
              <a:ln w="4826">
                <a:solidFill>
                  <a:srgbClr val="B9B9B9"/>
                </a:solidFill>
                <a:round/>
                <a:headEnd/>
                <a:tailEnd/>
              </a:ln>
            </p:spPr>
            <p:txBody>
              <a:bodyPr/>
              <a:lstStyle/>
              <a:p>
                <a:endParaRPr lang="nb-NO"/>
              </a:p>
            </p:txBody>
          </p:sp>
          <p:sp>
            <p:nvSpPr>
              <p:cNvPr id="9485" name="Freeform 1198"/>
              <p:cNvSpPr>
                <a:spLocks noEditPoints="1"/>
              </p:cNvSpPr>
              <p:nvPr/>
            </p:nvSpPr>
            <p:spPr bwMode="gray">
              <a:xfrm>
                <a:off x="1827" y="1210"/>
                <a:ext cx="751" cy="577"/>
              </a:xfrm>
              <a:custGeom>
                <a:avLst/>
                <a:gdLst>
                  <a:gd name="T0" fmla="*/ 152 w 751"/>
                  <a:gd name="T1" fmla="*/ 63 h 577"/>
                  <a:gd name="T2" fmla="*/ 60 w 751"/>
                  <a:gd name="T3" fmla="*/ 101 h 577"/>
                  <a:gd name="T4" fmla="*/ 69 w 751"/>
                  <a:gd name="T5" fmla="*/ 132 h 577"/>
                  <a:gd name="T6" fmla="*/ 62 w 751"/>
                  <a:gd name="T7" fmla="*/ 168 h 577"/>
                  <a:gd name="T8" fmla="*/ 29 w 751"/>
                  <a:gd name="T9" fmla="*/ 195 h 577"/>
                  <a:gd name="T10" fmla="*/ 96 w 751"/>
                  <a:gd name="T11" fmla="*/ 199 h 577"/>
                  <a:gd name="T12" fmla="*/ 200 w 751"/>
                  <a:gd name="T13" fmla="*/ 238 h 577"/>
                  <a:gd name="T14" fmla="*/ 219 w 751"/>
                  <a:gd name="T15" fmla="*/ 282 h 577"/>
                  <a:gd name="T16" fmla="*/ 229 w 751"/>
                  <a:gd name="T17" fmla="*/ 309 h 577"/>
                  <a:gd name="T18" fmla="*/ 269 w 751"/>
                  <a:gd name="T19" fmla="*/ 332 h 577"/>
                  <a:gd name="T20" fmla="*/ 213 w 751"/>
                  <a:gd name="T21" fmla="*/ 355 h 577"/>
                  <a:gd name="T22" fmla="*/ 232 w 751"/>
                  <a:gd name="T23" fmla="*/ 341 h 577"/>
                  <a:gd name="T24" fmla="*/ 265 w 751"/>
                  <a:gd name="T25" fmla="*/ 376 h 577"/>
                  <a:gd name="T26" fmla="*/ 242 w 751"/>
                  <a:gd name="T27" fmla="*/ 403 h 577"/>
                  <a:gd name="T28" fmla="*/ 236 w 751"/>
                  <a:gd name="T29" fmla="*/ 449 h 577"/>
                  <a:gd name="T30" fmla="*/ 269 w 751"/>
                  <a:gd name="T31" fmla="*/ 479 h 577"/>
                  <a:gd name="T32" fmla="*/ 273 w 751"/>
                  <a:gd name="T33" fmla="*/ 516 h 577"/>
                  <a:gd name="T34" fmla="*/ 304 w 751"/>
                  <a:gd name="T35" fmla="*/ 550 h 577"/>
                  <a:gd name="T36" fmla="*/ 351 w 751"/>
                  <a:gd name="T37" fmla="*/ 568 h 577"/>
                  <a:gd name="T38" fmla="*/ 365 w 751"/>
                  <a:gd name="T39" fmla="*/ 554 h 577"/>
                  <a:gd name="T40" fmla="*/ 384 w 751"/>
                  <a:gd name="T41" fmla="*/ 510 h 577"/>
                  <a:gd name="T42" fmla="*/ 401 w 751"/>
                  <a:gd name="T43" fmla="*/ 458 h 577"/>
                  <a:gd name="T44" fmla="*/ 472 w 751"/>
                  <a:gd name="T45" fmla="*/ 426 h 577"/>
                  <a:gd name="T46" fmla="*/ 541 w 751"/>
                  <a:gd name="T47" fmla="*/ 395 h 577"/>
                  <a:gd name="T48" fmla="*/ 599 w 751"/>
                  <a:gd name="T49" fmla="*/ 368 h 577"/>
                  <a:gd name="T50" fmla="*/ 580 w 751"/>
                  <a:gd name="T51" fmla="*/ 341 h 577"/>
                  <a:gd name="T52" fmla="*/ 566 w 751"/>
                  <a:gd name="T53" fmla="*/ 314 h 577"/>
                  <a:gd name="T54" fmla="*/ 641 w 751"/>
                  <a:gd name="T55" fmla="*/ 337 h 577"/>
                  <a:gd name="T56" fmla="*/ 616 w 751"/>
                  <a:gd name="T57" fmla="*/ 301 h 577"/>
                  <a:gd name="T58" fmla="*/ 626 w 751"/>
                  <a:gd name="T59" fmla="*/ 284 h 577"/>
                  <a:gd name="T60" fmla="*/ 632 w 751"/>
                  <a:gd name="T61" fmla="*/ 255 h 577"/>
                  <a:gd name="T62" fmla="*/ 657 w 751"/>
                  <a:gd name="T63" fmla="*/ 247 h 577"/>
                  <a:gd name="T64" fmla="*/ 653 w 751"/>
                  <a:gd name="T65" fmla="*/ 222 h 577"/>
                  <a:gd name="T66" fmla="*/ 647 w 751"/>
                  <a:gd name="T67" fmla="*/ 193 h 577"/>
                  <a:gd name="T68" fmla="*/ 657 w 751"/>
                  <a:gd name="T69" fmla="*/ 159 h 577"/>
                  <a:gd name="T70" fmla="*/ 687 w 751"/>
                  <a:gd name="T71" fmla="*/ 111 h 577"/>
                  <a:gd name="T72" fmla="*/ 695 w 751"/>
                  <a:gd name="T73" fmla="*/ 99 h 577"/>
                  <a:gd name="T74" fmla="*/ 728 w 751"/>
                  <a:gd name="T75" fmla="*/ 74 h 577"/>
                  <a:gd name="T76" fmla="*/ 647 w 751"/>
                  <a:gd name="T77" fmla="*/ 63 h 577"/>
                  <a:gd name="T78" fmla="*/ 607 w 751"/>
                  <a:gd name="T79" fmla="*/ 51 h 577"/>
                  <a:gd name="T80" fmla="*/ 520 w 751"/>
                  <a:gd name="T81" fmla="*/ 46 h 577"/>
                  <a:gd name="T82" fmla="*/ 607 w 751"/>
                  <a:gd name="T83" fmla="*/ 25 h 577"/>
                  <a:gd name="T84" fmla="*/ 534 w 751"/>
                  <a:gd name="T85" fmla="*/ 3 h 577"/>
                  <a:gd name="T86" fmla="*/ 415 w 751"/>
                  <a:gd name="T87" fmla="*/ 15 h 577"/>
                  <a:gd name="T88" fmla="*/ 355 w 751"/>
                  <a:gd name="T89" fmla="*/ 21 h 577"/>
                  <a:gd name="T90" fmla="*/ 319 w 751"/>
                  <a:gd name="T91" fmla="*/ 46 h 577"/>
                  <a:gd name="T92" fmla="*/ 277 w 751"/>
                  <a:gd name="T93" fmla="*/ 36 h 577"/>
                  <a:gd name="T94" fmla="*/ 436 w 751"/>
                  <a:gd name="T95" fmla="*/ 437 h 577"/>
                  <a:gd name="T96" fmla="*/ 280 w 751"/>
                  <a:gd name="T97" fmla="*/ 431 h 577"/>
                  <a:gd name="T98" fmla="*/ 259 w 751"/>
                  <a:gd name="T99" fmla="*/ 416 h 577"/>
                  <a:gd name="T100" fmla="*/ 553 w 751"/>
                  <a:gd name="T101" fmla="*/ 339 h 577"/>
                  <a:gd name="T102" fmla="*/ 624 w 751"/>
                  <a:gd name="T103" fmla="*/ 291 h 577"/>
                  <a:gd name="T104" fmla="*/ 593 w 751"/>
                  <a:gd name="T105" fmla="*/ 286 h 577"/>
                  <a:gd name="T106" fmla="*/ 582 w 751"/>
                  <a:gd name="T107" fmla="*/ 287 h 577"/>
                  <a:gd name="T108" fmla="*/ 599 w 751"/>
                  <a:gd name="T109" fmla="*/ 268 h 577"/>
                  <a:gd name="T110" fmla="*/ 659 w 751"/>
                  <a:gd name="T111" fmla="*/ 234 h 577"/>
                  <a:gd name="T112" fmla="*/ 685 w 751"/>
                  <a:gd name="T113" fmla="*/ 224 h 577"/>
                  <a:gd name="T114" fmla="*/ 657 w 751"/>
                  <a:gd name="T115" fmla="*/ 49 h 577"/>
                  <a:gd name="T116" fmla="*/ 373 w 751"/>
                  <a:gd name="T117" fmla="*/ 36 h 577"/>
                  <a:gd name="T118" fmla="*/ 536 w 751"/>
                  <a:gd name="T119" fmla="*/ 23 h 5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1"/>
                  <a:gd name="T181" fmla="*/ 0 h 577"/>
                  <a:gd name="T182" fmla="*/ 751 w 751"/>
                  <a:gd name="T183" fmla="*/ 577 h 5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1" h="577">
                    <a:moveTo>
                      <a:pt x="275" y="71"/>
                    </a:moveTo>
                    <a:lnTo>
                      <a:pt x="257" y="63"/>
                    </a:lnTo>
                    <a:lnTo>
                      <a:pt x="242" y="57"/>
                    </a:lnTo>
                    <a:lnTo>
                      <a:pt x="236" y="63"/>
                    </a:lnTo>
                    <a:lnTo>
                      <a:pt x="231" y="71"/>
                    </a:lnTo>
                    <a:lnTo>
                      <a:pt x="229" y="55"/>
                    </a:lnTo>
                    <a:lnTo>
                      <a:pt x="227" y="44"/>
                    </a:lnTo>
                    <a:lnTo>
                      <a:pt x="217" y="44"/>
                    </a:lnTo>
                    <a:lnTo>
                      <a:pt x="211" y="46"/>
                    </a:lnTo>
                    <a:lnTo>
                      <a:pt x="211" y="48"/>
                    </a:lnTo>
                    <a:lnTo>
                      <a:pt x="211" y="51"/>
                    </a:lnTo>
                    <a:lnTo>
                      <a:pt x="208" y="49"/>
                    </a:lnTo>
                    <a:lnTo>
                      <a:pt x="208" y="48"/>
                    </a:lnTo>
                    <a:lnTo>
                      <a:pt x="202" y="48"/>
                    </a:lnTo>
                    <a:lnTo>
                      <a:pt x="198" y="51"/>
                    </a:lnTo>
                    <a:lnTo>
                      <a:pt x="194" y="49"/>
                    </a:lnTo>
                    <a:lnTo>
                      <a:pt x="188" y="48"/>
                    </a:lnTo>
                    <a:lnTo>
                      <a:pt x="169" y="51"/>
                    </a:lnTo>
                    <a:lnTo>
                      <a:pt x="150" y="57"/>
                    </a:lnTo>
                    <a:lnTo>
                      <a:pt x="152" y="63"/>
                    </a:lnTo>
                    <a:lnTo>
                      <a:pt x="154" y="71"/>
                    </a:lnTo>
                    <a:lnTo>
                      <a:pt x="148" y="63"/>
                    </a:lnTo>
                    <a:lnTo>
                      <a:pt x="144" y="57"/>
                    </a:lnTo>
                    <a:lnTo>
                      <a:pt x="140" y="57"/>
                    </a:lnTo>
                    <a:lnTo>
                      <a:pt x="137" y="57"/>
                    </a:lnTo>
                    <a:lnTo>
                      <a:pt x="133" y="65"/>
                    </a:lnTo>
                    <a:lnTo>
                      <a:pt x="129" y="74"/>
                    </a:lnTo>
                    <a:lnTo>
                      <a:pt x="131" y="76"/>
                    </a:lnTo>
                    <a:lnTo>
                      <a:pt x="135" y="80"/>
                    </a:lnTo>
                    <a:lnTo>
                      <a:pt x="127" y="76"/>
                    </a:lnTo>
                    <a:lnTo>
                      <a:pt x="119" y="74"/>
                    </a:lnTo>
                    <a:lnTo>
                      <a:pt x="114" y="74"/>
                    </a:lnTo>
                    <a:lnTo>
                      <a:pt x="108" y="76"/>
                    </a:lnTo>
                    <a:lnTo>
                      <a:pt x="96" y="80"/>
                    </a:lnTo>
                    <a:lnTo>
                      <a:pt x="85" y="86"/>
                    </a:lnTo>
                    <a:lnTo>
                      <a:pt x="73" y="88"/>
                    </a:lnTo>
                    <a:lnTo>
                      <a:pt x="64" y="92"/>
                    </a:lnTo>
                    <a:lnTo>
                      <a:pt x="62" y="96"/>
                    </a:lnTo>
                    <a:lnTo>
                      <a:pt x="62" y="99"/>
                    </a:lnTo>
                    <a:lnTo>
                      <a:pt x="60" y="101"/>
                    </a:lnTo>
                    <a:lnTo>
                      <a:pt x="62" y="105"/>
                    </a:lnTo>
                    <a:lnTo>
                      <a:pt x="67" y="103"/>
                    </a:lnTo>
                    <a:lnTo>
                      <a:pt x="73" y="101"/>
                    </a:lnTo>
                    <a:lnTo>
                      <a:pt x="77" y="103"/>
                    </a:lnTo>
                    <a:lnTo>
                      <a:pt x="79" y="105"/>
                    </a:lnTo>
                    <a:lnTo>
                      <a:pt x="90" y="103"/>
                    </a:lnTo>
                    <a:lnTo>
                      <a:pt x="104" y="101"/>
                    </a:lnTo>
                    <a:lnTo>
                      <a:pt x="102" y="103"/>
                    </a:lnTo>
                    <a:lnTo>
                      <a:pt x="100" y="107"/>
                    </a:lnTo>
                    <a:lnTo>
                      <a:pt x="102" y="105"/>
                    </a:lnTo>
                    <a:lnTo>
                      <a:pt x="102" y="107"/>
                    </a:lnTo>
                    <a:lnTo>
                      <a:pt x="102" y="109"/>
                    </a:lnTo>
                    <a:lnTo>
                      <a:pt x="100" y="113"/>
                    </a:lnTo>
                    <a:lnTo>
                      <a:pt x="100" y="115"/>
                    </a:lnTo>
                    <a:lnTo>
                      <a:pt x="102" y="117"/>
                    </a:lnTo>
                    <a:lnTo>
                      <a:pt x="102" y="120"/>
                    </a:lnTo>
                    <a:lnTo>
                      <a:pt x="92" y="128"/>
                    </a:lnTo>
                    <a:lnTo>
                      <a:pt x="81" y="134"/>
                    </a:lnTo>
                    <a:lnTo>
                      <a:pt x="69" y="132"/>
                    </a:lnTo>
                    <a:lnTo>
                      <a:pt x="58" y="132"/>
                    </a:lnTo>
                    <a:lnTo>
                      <a:pt x="52" y="134"/>
                    </a:lnTo>
                    <a:lnTo>
                      <a:pt x="48" y="138"/>
                    </a:lnTo>
                    <a:lnTo>
                      <a:pt x="43" y="136"/>
                    </a:lnTo>
                    <a:lnTo>
                      <a:pt x="39" y="136"/>
                    </a:lnTo>
                    <a:lnTo>
                      <a:pt x="23" y="138"/>
                    </a:lnTo>
                    <a:lnTo>
                      <a:pt x="8" y="140"/>
                    </a:lnTo>
                    <a:lnTo>
                      <a:pt x="4" y="144"/>
                    </a:lnTo>
                    <a:lnTo>
                      <a:pt x="2" y="145"/>
                    </a:lnTo>
                    <a:lnTo>
                      <a:pt x="4" y="151"/>
                    </a:lnTo>
                    <a:lnTo>
                      <a:pt x="6" y="157"/>
                    </a:lnTo>
                    <a:lnTo>
                      <a:pt x="10" y="159"/>
                    </a:lnTo>
                    <a:lnTo>
                      <a:pt x="18" y="161"/>
                    </a:lnTo>
                    <a:lnTo>
                      <a:pt x="19" y="163"/>
                    </a:lnTo>
                    <a:lnTo>
                      <a:pt x="21" y="167"/>
                    </a:lnTo>
                    <a:lnTo>
                      <a:pt x="29" y="168"/>
                    </a:lnTo>
                    <a:lnTo>
                      <a:pt x="39" y="168"/>
                    </a:lnTo>
                    <a:lnTo>
                      <a:pt x="41" y="161"/>
                    </a:lnTo>
                    <a:lnTo>
                      <a:pt x="44" y="168"/>
                    </a:lnTo>
                    <a:lnTo>
                      <a:pt x="62" y="168"/>
                    </a:lnTo>
                    <a:lnTo>
                      <a:pt x="81" y="167"/>
                    </a:lnTo>
                    <a:lnTo>
                      <a:pt x="79" y="174"/>
                    </a:lnTo>
                    <a:lnTo>
                      <a:pt x="66" y="172"/>
                    </a:lnTo>
                    <a:lnTo>
                      <a:pt x="56" y="172"/>
                    </a:lnTo>
                    <a:lnTo>
                      <a:pt x="44" y="174"/>
                    </a:lnTo>
                    <a:lnTo>
                      <a:pt x="35" y="176"/>
                    </a:lnTo>
                    <a:lnTo>
                      <a:pt x="33" y="178"/>
                    </a:lnTo>
                    <a:lnTo>
                      <a:pt x="31" y="180"/>
                    </a:lnTo>
                    <a:lnTo>
                      <a:pt x="33" y="180"/>
                    </a:lnTo>
                    <a:lnTo>
                      <a:pt x="35" y="182"/>
                    </a:lnTo>
                    <a:lnTo>
                      <a:pt x="25" y="180"/>
                    </a:lnTo>
                    <a:lnTo>
                      <a:pt x="21" y="178"/>
                    </a:lnTo>
                    <a:lnTo>
                      <a:pt x="14" y="178"/>
                    </a:lnTo>
                    <a:lnTo>
                      <a:pt x="10" y="180"/>
                    </a:lnTo>
                    <a:lnTo>
                      <a:pt x="12" y="182"/>
                    </a:lnTo>
                    <a:lnTo>
                      <a:pt x="14" y="188"/>
                    </a:lnTo>
                    <a:lnTo>
                      <a:pt x="14" y="190"/>
                    </a:lnTo>
                    <a:lnTo>
                      <a:pt x="19" y="190"/>
                    </a:lnTo>
                    <a:lnTo>
                      <a:pt x="31" y="193"/>
                    </a:lnTo>
                    <a:lnTo>
                      <a:pt x="29" y="195"/>
                    </a:lnTo>
                    <a:lnTo>
                      <a:pt x="27" y="195"/>
                    </a:lnTo>
                    <a:lnTo>
                      <a:pt x="31" y="199"/>
                    </a:lnTo>
                    <a:lnTo>
                      <a:pt x="33" y="203"/>
                    </a:lnTo>
                    <a:lnTo>
                      <a:pt x="37" y="205"/>
                    </a:lnTo>
                    <a:lnTo>
                      <a:pt x="44" y="207"/>
                    </a:lnTo>
                    <a:lnTo>
                      <a:pt x="48" y="207"/>
                    </a:lnTo>
                    <a:lnTo>
                      <a:pt x="54" y="209"/>
                    </a:lnTo>
                    <a:lnTo>
                      <a:pt x="56" y="203"/>
                    </a:lnTo>
                    <a:lnTo>
                      <a:pt x="56" y="197"/>
                    </a:lnTo>
                    <a:lnTo>
                      <a:pt x="64" y="201"/>
                    </a:lnTo>
                    <a:lnTo>
                      <a:pt x="66" y="201"/>
                    </a:lnTo>
                    <a:lnTo>
                      <a:pt x="66" y="199"/>
                    </a:lnTo>
                    <a:lnTo>
                      <a:pt x="69" y="197"/>
                    </a:lnTo>
                    <a:lnTo>
                      <a:pt x="73" y="197"/>
                    </a:lnTo>
                    <a:lnTo>
                      <a:pt x="79" y="197"/>
                    </a:lnTo>
                    <a:lnTo>
                      <a:pt x="81" y="201"/>
                    </a:lnTo>
                    <a:lnTo>
                      <a:pt x="87" y="205"/>
                    </a:lnTo>
                    <a:lnTo>
                      <a:pt x="87" y="203"/>
                    </a:lnTo>
                    <a:lnTo>
                      <a:pt x="89" y="199"/>
                    </a:lnTo>
                    <a:lnTo>
                      <a:pt x="96" y="199"/>
                    </a:lnTo>
                    <a:lnTo>
                      <a:pt x="108" y="199"/>
                    </a:lnTo>
                    <a:lnTo>
                      <a:pt x="110" y="195"/>
                    </a:lnTo>
                    <a:lnTo>
                      <a:pt x="112" y="193"/>
                    </a:lnTo>
                    <a:lnTo>
                      <a:pt x="114" y="195"/>
                    </a:lnTo>
                    <a:lnTo>
                      <a:pt x="115" y="201"/>
                    </a:lnTo>
                    <a:lnTo>
                      <a:pt x="119" y="197"/>
                    </a:lnTo>
                    <a:lnTo>
                      <a:pt x="123" y="195"/>
                    </a:lnTo>
                    <a:lnTo>
                      <a:pt x="150" y="203"/>
                    </a:lnTo>
                    <a:lnTo>
                      <a:pt x="154" y="207"/>
                    </a:lnTo>
                    <a:lnTo>
                      <a:pt x="158" y="213"/>
                    </a:lnTo>
                    <a:lnTo>
                      <a:pt x="163" y="213"/>
                    </a:lnTo>
                    <a:lnTo>
                      <a:pt x="171" y="213"/>
                    </a:lnTo>
                    <a:lnTo>
                      <a:pt x="173" y="218"/>
                    </a:lnTo>
                    <a:lnTo>
                      <a:pt x="175" y="224"/>
                    </a:lnTo>
                    <a:lnTo>
                      <a:pt x="179" y="224"/>
                    </a:lnTo>
                    <a:lnTo>
                      <a:pt x="183" y="226"/>
                    </a:lnTo>
                    <a:lnTo>
                      <a:pt x="186" y="232"/>
                    </a:lnTo>
                    <a:lnTo>
                      <a:pt x="192" y="238"/>
                    </a:lnTo>
                    <a:lnTo>
                      <a:pt x="196" y="238"/>
                    </a:lnTo>
                    <a:lnTo>
                      <a:pt x="200" y="238"/>
                    </a:lnTo>
                    <a:lnTo>
                      <a:pt x="200" y="239"/>
                    </a:lnTo>
                    <a:lnTo>
                      <a:pt x="202" y="241"/>
                    </a:lnTo>
                    <a:lnTo>
                      <a:pt x="198" y="243"/>
                    </a:lnTo>
                    <a:lnTo>
                      <a:pt x="198" y="249"/>
                    </a:lnTo>
                    <a:lnTo>
                      <a:pt x="194" y="251"/>
                    </a:lnTo>
                    <a:lnTo>
                      <a:pt x="190" y="253"/>
                    </a:lnTo>
                    <a:lnTo>
                      <a:pt x="196" y="253"/>
                    </a:lnTo>
                    <a:lnTo>
                      <a:pt x="202" y="251"/>
                    </a:lnTo>
                    <a:lnTo>
                      <a:pt x="204" y="255"/>
                    </a:lnTo>
                    <a:lnTo>
                      <a:pt x="206" y="261"/>
                    </a:lnTo>
                    <a:lnTo>
                      <a:pt x="209" y="261"/>
                    </a:lnTo>
                    <a:lnTo>
                      <a:pt x="208" y="264"/>
                    </a:lnTo>
                    <a:lnTo>
                      <a:pt x="208" y="266"/>
                    </a:lnTo>
                    <a:lnTo>
                      <a:pt x="209" y="268"/>
                    </a:lnTo>
                    <a:lnTo>
                      <a:pt x="213" y="270"/>
                    </a:lnTo>
                    <a:lnTo>
                      <a:pt x="213" y="274"/>
                    </a:lnTo>
                    <a:lnTo>
                      <a:pt x="213" y="278"/>
                    </a:lnTo>
                    <a:lnTo>
                      <a:pt x="215" y="278"/>
                    </a:lnTo>
                    <a:lnTo>
                      <a:pt x="219" y="278"/>
                    </a:lnTo>
                    <a:lnTo>
                      <a:pt x="219" y="282"/>
                    </a:lnTo>
                    <a:lnTo>
                      <a:pt x="219" y="287"/>
                    </a:lnTo>
                    <a:lnTo>
                      <a:pt x="213" y="287"/>
                    </a:lnTo>
                    <a:lnTo>
                      <a:pt x="209" y="289"/>
                    </a:lnTo>
                    <a:lnTo>
                      <a:pt x="209" y="291"/>
                    </a:lnTo>
                    <a:lnTo>
                      <a:pt x="211" y="295"/>
                    </a:lnTo>
                    <a:lnTo>
                      <a:pt x="208" y="297"/>
                    </a:lnTo>
                    <a:lnTo>
                      <a:pt x="206" y="299"/>
                    </a:lnTo>
                    <a:lnTo>
                      <a:pt x="208" y="303"/>
                    </a:lnTo>
                    <a:lnTo>
                      <a:pt x="211" y="305"/>
                    </a:lnTo>
                    <a:lnTo>
                      <a:pt x="206" y="307"/>
                    </a:lnTo>
                    <a:lnTo>
                      <a:pt x="204" y="309"/>
                    </a:lnTo>
                    <a:lnTo>
                      <a:pt x="204" y="310"/>
                    </a:lnTo>
                    <a:lnTo>
                      <a:pt x="208" y="312"/>
                    </a:lnTo>
                    <a:lnTo>
                      <a:pt x="215" y="312"/>
                    </a:lnTo>
                    <a:lnTo>
                      <a:pt x="223" y="314"/>
                    </a:lnTo>
                    <a:lnTo>
                      <a:pt x="223" y="309"/>
                    </a:lnTo>
                    <a:lnTo>
                      <a:pt x="225" y="303"/>
                    </a:lnTo>
                    <a:lnTo>
                      <a:pt x="227" y="303"/>
                    </a:lnTo>
                    <a:lnTo>
                      <a:pt x="229" y="305"/>
                    </a:lnTo>
                    <a:lnTo>
                      <a:pt x="229" y="309"/>
                    </a:lnTo>
                    <a:lnTo>
                      <a:pt x="238" y="309"/>
                    </a:lnTo>
                    <a:lnTo>
                      <a:pt x="250" y="310"/>
                    </a:lnTo>
                    <a:lnTo>
                      <a:pt x="248" y="312"/>
                    </a:lnTo>
                    <a:lnTo>
                      <a:pt x="248" y="316"/>
                    </a:lnTo>
                    <a:lnTo>
                      <a:pt x="252" y="314"/>
                    </a:lnTo>
                    <a:lnTo>
                      <a:pt x="259" y="314"/>
                    </a:lnTo>
                    <a:lnTo>
                      <a:pt x="257" y="316"/>
                    </a:lnTo>
                    <a:lnTo>
                      <a:pt x="256" y="318"/>
                    </a:lnTo>
                    <a:lnTo>
                      <a:pt x="263" y="318"/>
                    </a:lnTo>
                    <a:lnTo>
                      <a:pt x="271" y="320"/>
                    </a:lnTo>
                    <a:lnTo>
                      <a:pt x="267" y="322"/>
                    </a:lnTo>
                    <a:lnTo>
                      <a:pt x="265" y="324"/>
                    </a:lnTo>
                    <a:lnTo>
                      <a:pt x="265" y="326"/>
                    </a:lnTo>
                    <a:lnTo>
                      <a:pt x="269" y="326"/>
                    </a:lnTo>
                    <a:lnTo>
                      <a:pt x="267" y="326"/>
                    </a:lnTo>
                    <a:lnTo>
                      <a:pt x="263" y="328"/>
                    </a:lnTo>
                    <a:lnTo>
                      <a:pt x="261" y="330"/>
                    </a:lnTo>
                    <a:lnTo>
                      <a:pt x="261" y="332"/>
                    </a:lnTo>
                    <a:lnTo>
                      <a:pt x="265" y="332"/>
                    </a:lnTo>
                    <a:lnTo>
                      <a:pt x="269" y="332"/>
                    </a:lnTo>
                    <a:lnTo>
                      <a:pt x="269" y="334"/>
                    </a:lnTo>
                    <a:lnTo>
                      <a:pt x="263" y="334"/>
                    </a:lnTo>
                    <a:lnTo>
                      <a:pt x="263" y="337"/>
                    </a:lnTo>
                    <a:lnTo>
                      <a:pt x="269" y="341"/>
                    </a:lnTo>
                    <a:lnTo>
                      <a:pt x="269" y="343"/>
                    </a:lnTo>
                    <a:lnTo>
                      <a:pt x="263" y="341"/>
                    </a:lnTo>
                    <a:lnTo>
                      <a:pt x="257" y="339"/>
                    </a:lnTo>
                    <a:lnTo>
                      <a:pt x="252" y="335"/>
                    </a:lnTo>
                    <a:lnTo>
                      <a:pt x="248" y="332"/>
                    </a:lnTo>
                    <a:lnTo>
                      <a:pt x="232" y="330"/>
                    </a:lnTo>
                    <a:lnTo>
                      <a:pt x="217" y="332"/>
                    </a:lnTo>
                    <a:lnTo>
                      <a:pt x="217" y="334"/>
                    </a:lnTo>
                    <a:lnTo>
                      <a:pt x="219" y="337"/>
                    </a:lnTo>
                    <a:lnTo>
                      <a:pt x="223" y="337"/>
                    </a:lnTo>
                    <a:lnTo>
                      <a:pt x="229" y="339"/>
                    </a:lnTo>
                    <a:lnTo>
                      <a:pt x="229" y="341"/>
                    </a:lnTo>
                    <a:lnTo>
                      <a:pt x="231" y="345"/>
                    </a:lnTo>
                    <a:lnTo>
                      <a:pt x="225" y="343"/>
                    </a:lnTo>
                    <a:lnTo>
                      <a:pt x="217" y="343"/>
                    </a:lnTo>
                    <a:lnTo>
                      <a:pt x="213" y="355"/>
                    </a:lnTo>
                    <a:lnTo>
                      <a:pt x="209" y="362"/>
                    </a:lnTo>
                    <a:lnTo>
                      <a:pt x="209" y="364"/>
                    </a:lnTo>
                    <a:lnTo>
                      <a:pt x="213" y="364"/>
                    </a:lnTo>
                    <a:lnTo>
                      <a:pt x="219" y="366"/>
                    </a:lnTo>
                    <a:lnTo>
                      <a:pt x="229" y="366"/>
                    </a:lnTo>
                    <a:lnTo>
                      <a:pt x="229" y="370"/>
                    </a:lnTo>
                    <a:lnTo>
                      <a:pt x="223" y="370"/>
                    </a:lnTo>
                    <a:lnTo>
                      <a:pt x="217" y="370"/>
                    </a:lnTo>
                    <a:lnTo>
                      <a:pt x="221" y="376"/>
                    </a:lnTo>
                    <a:lnTo>
                      <a:pt x="227" y="376"/>
                    </a:lnTo>
                    <a:lnTo>
                      <a:pt x="234" y="374"/>
                    </a:lnTo>
                    <a:lnTo>
                      <a:pt x="240" y="372"/>
                    </a:lnTo>
                    <a:lnTo>
                      <a:pt x="244" y="370"/>
                    </a:lnTo>
                    <a:lnTo>
                      <a:pt x="248" y="368"/>
                    </a:lnTo>
                    <a:lnTo>
                      <a:pt x="252" y="368"/>
                    </a:lnTo>
                    <a:lnTo>
                      <a:pt x="252" y="364"/>
                    </a:lnTo>
                    <a:lnTo>
                      <a:pt x="252" y="360"/>
                    </a:lnTo>
                    <a:lnTo>
                      <a:pt x="242" y="353"/>
                    </a:lnTo>
                    <a:lnTo>
                      <a:pt x="232" y="345"/>
                    </a:lnTo>
                    <a:lnTo>
                      <a:pt x="232" y="341"/>
                    </a:lnTo>
                    <a:lnTo>
                      <a:pt x="236" y="341"/>
                    </a:lnTo>
                    <a:lnTo>
                      <a:pt x="242" y="343"/>
                    </a:lnTo>
                    <a:lnTo>
                      <a:pt x="244" y="347"/>
                    </a:lnTo>
                    <a:lnTo>
                      <a:pt x="248" y="351"/>
                    </a:lnTo>
                    <a:lnTo>
                      <a:pt x="254" y="351"/>
                    </a:lnTo>
                    <a:lnTo>
                      <a:pt x="257" y="349"/>
                    </a:lnTo>
                    <a:lnTo>
                      <a:pt x="259" y="351"/>
                    </a:lnTo>
                    <a:lnTo>
                      <a:pt x="261" y="353"/>
                    </a:lnTo>
                    <a:lnTo>
                      <a:pt x="265" y="351"/>
                    </a:lnTo>
                    <a:lnTo>
                      <a:pt x="271" y="351"/>
                    </a:lnTo>
                    <a:lnTo>
                      <a:pt x="269" y="358"/>
                    </a:lnTo>
                    <a:lnTo>
                      <a:pt x="267" y="368"/>
                    </a:lnTo>
                    <a:lnTo>
                      <a:pt x="271" y="368"/>
                    </a:lnTo>
                    <a:lnTo>
                      <a:pt x="275" y="368"/>
                    </a:lnTo>
                    <a:lnTo>
                      <a:pt x="273" y="372"/>
                    </a:lnTo>
                    <a:lnTo>
                      <a:pt x="275" y="378"/>
                    </a:lnTo>
                    <a:lnTo>
                      <a:pt x="271" y="380"/>
                    </a:lnTo>
                    <a:lnTo>
                      <a:pt x="271" y="381"/>
                    </a:lnTo>
                    <a:lnTo>
                      <a:pt x="269" y="378"/>
                    </a:lnTo>
                    <a:lnTo>
                      <a:pt x="265" y="376"/>
                    </a:lnTo>
                    <a:lnTo>
                      <a:pt x="265" y="380"/>
                    </a:lnTo>
                    <a:lnTo>
                      <a:pt x="265" y="385"/>
                    </a:lnTo>
                    <a:lnTo>
                      <a:pt x="267" y="393"/>
                    </a:lnTo>
                    <a:lnTo>
                      <a:pt x="259" y="391"/>
                    </a:lnTo>
                    <a:lnTo>
                      <a:pt x="254" y="391"/>
                    </a:lnTo>
                    <a:lnTo>
                      <a:pt x="250" y="393"/>
                    </a:lnTo>
                    <a:lnTo>
                      <a:pt x="250" y="397"/>
                    </a:lnTo>
                    <a:lnTo>
                      <a:pt x="244" y="397"/>
                    </a:lnTo>
                    <a:lnTo>
                      <a:pt x="244" y="399"/>
                    </a:lnTo>
                    <a:lnTo>
                      <a:pt x="248" y="399"/>
                    </a:lnTo>
                    <a:lnTo>
                      <a:pt x="252" y="401"/>
                    </a:lnTo>
                    <a:lnTo>
                      <a:pt x="261" y="399"/>
                    </a:lnTo>
                    <a:lnTo>
                      <a:pt x="269" y="395"/>
                    </a:lnTo>
                    <a:lnTo>
                      <a:pt x="269" y="399"/>
                    </a:lnTo>
                    <a:lnTo>
                      <a:pt x="269" y="403"/>
                    </a:lnTo>
                    <a:lnTo>
                      <a:pt x="259" y="403"/>
                    </a:lnTo>
                    <a:lnTo>
                      <a:pt x="252" y="405"/>
                    </a:lnTo>
                    <a:lnTo>
                      <a:pt x="248" y="403"/>
                    </a:lnTo>
                    <a:lnTo>
                      <a:pt x="242" y="401"/>
                    </a:lnTo>
                    <a:lnTo>
                      <a:pt x="242" y="403"/>
                    </a:lnTo>
                    <a:lnTo>
                      <a:pt x="244" y="405"/>
                    </a:lnTo>
                    <a:lnTo>
                      <a:pt x="238" y="408"/>
                    </a:lnTo>
                    <a:lnTo>
                      <a:pt x="232" y="412"/>
                    </a:lnTo>
                    <a:lnTo>
                      <a:pt x="232" y="414"/>
                    </a:lnTo>
                    <a:lnTo>
                      <a:pt x="232" y="418"/>
                    </a:lnTo>
                    <a:lnTo>
                      <a:pt x="236" y="418"/>
                    </a:lnTo>
                    <a:lnTo>
                      <a:pt x="236" y="420"/>
                    </a:lnTo>
                    <a:lnTo>
                      <a:pt x="232" y="424"/>
                    </a:lnTo>
                    <a:lnTo>
                      <a:pt x="234" y="428"/>
                    </a:lnTo>
                    <a:lnTo>
                      <a:pt x="236" y="431"/>
                    </a:lnTo>
                    <a:lnTo>
                      <a:pt x="240" y="431"/>
                    </a:lnTo>
                    <a:lnTo>
                      <a:pt x="238" y="437"/>
                    </a:lnTo>
                    <a:lnTo>
                      <a:pt x="236" y="443"/>
                    </a:lnTo>
                    <a:lnTo>
                      <a:pt x="238" y="443"/>
                    </a:lnTo>
                    <a:lnTo>
                      <a:pt x="240" y="445"/>
                    </a:lnTo>
                    <a:lnTo>
                      <a:pt x="236" y="445"/>
                    </a:lnTo>
                    <a:lnTo>
                      <a:pt x="234" y="445"/>
                    </a:lnTo>
                    <a:lnTo>
                      <a:pt x="232" y="447"/>
                    </a:lnTo>
                    <a:lnTo>
                      <a:pt x="232" y="449"/>
                    </a:lnTo>
                    <a:lnTo>
                      <a:pt x="236" y="449"/>
                    </a:lnTo>
                    <a:lnTo>
                      <a:pt x="242" y="451"/>
                    </a:lnTo>
                    <a:lnTo>
                      <a:pt x="240" y="452"/>
                    </a:lnTo>
                    <a:lnTo>
                      <a:pt x="240" y="454"/>
                    </a:lnTo>
                    <a:lnTo>
                      <a:pt x="236" y="454"/>
                    </a:lnTo>
                    <a:lnTo>
                      <a:pt x="238" y="456"/>
                    </a:lnTo>
                    <a:lnTo>
                      <a:pt x="244" y="456"/>
                    </a:lnTo>
                    <a:lnTo>
                      <a:pt x="250" y="456"/>
                    </a:lnTo>
                    <a:lnTo>
                      <a:pt x="250" y="458"/>
                    </a:lnTo>
                    <a:lnTo>
                      <a:pt x="250" y="462"/>
                    </a:lnTo>
                    <a:lnTo>
                      <a:pt x="250" y="464"/>
                    </a:lnTo>
                    <a:lnTo>
                      <a:pt x="250" y="466"/>
                    </a:lnTo>
                    <a:lnTo>
                      <a:pt x="254" y="472"/>
                    </a:lnTo>
                    <a:lnTo>
                      <a:pt x="256" y="476"/>
                    </a:lnTo>
                    <a:lnTo>
                      <a:pt x="254" y="477"/>
                    </a:lnTo>
                    <a:lnTo>
                      <a:pt x="254" y="483"/>
                    </a:lnTo>
                    <a:lnTo>
                      <a:pt x="261" y="477"/>
                    </a:lnTo>
                    <a:lnTo>
                      <a:pt x="273" y="474"/>
                    </a:lnTo>
                    <a:lnTo>
                      <a:pt x="273" y="476"/>
                    </a:lnTo>
                    <a:lnTo>
                      <a:pt x="273" y="479"/>
                    </a:lnTo>
                    <a:lnTo>
                      <a:pt x="269" y="479"/>
                    </a:lnTo>
                    <a:lnTo>
                      <a:pt x="269" y="481"/>
                    </a:lnTo>
                    <a:lnTo>
                      <a:pt x="269" y="485"/>
                    </a:lnTo>
                    <a:lnTo>
                      <a:pt x="261" y="485"/>
                    </a:lnTo>
                    <a:lnTo>
                      <a:pt x="257" y="487"/>
                    </a:lnTo>
                    <a:lnTo>
                      <a:pt x="261" y="487"/>
                    </a:lnTo>
                    <a:lnTo>
                      <a:pt x="263" y="489"/>
                    </a:lnTo>
                    <a:lnTo>
                      <a:pt x="261" y="489"/>
                    </a:lnTo>
                    <a:lnTo>
                      <a:pt x="256" y="491"/>
                    </a:lnTo>
                    <a:lnTo>
                      <a:pt x="257" y="495"/>
                    </a:lnTo>
                    <a:lnTo>
                      <a:pt x="259" y="497"/>
                    </a:lnTo>
                    <a:lnTo>
                      <a:pt x="259" y="500"/>
                    </a:lnTo>
                    <a:lnTo>
                      <a:pt x="263" y="500"/>
                    </a:lnTo>
                    <a:lnTo>
                      <a:pt x="267" y="500"/>
                    </a:lnTo>
                    <a:lnTo>
                      <a:pt x="265" y="504"/>
                    </a:lnTo>
                    <a:lnTo>
                      <a:pt x="265" y="508"/>
                    </a:lnTo>
                    <a:lnTo>
                      <a:pt x="269" y="514"/>
                    </a:lnTo>
                    <a:lnTo>
                      <a:pt x="271" y="510"/>
                    </a:lnTo>
                    <a:lnTo>
                      <a:pt x="275" y="510"/>
                    </a:lnTo>
                    <a:lnTo>
                      <a:pt x="275" y="514"/>
                    </a:lnTo>
                    <a:lnTo>
                      <a:pt x="273" y="516"/>
                    </a:lnTo>
                    <a:lnTo>
                      <a:pt x="275" y="520"/>
                    </a:lnTo>
                    <a:lnTo>
                      <a:pt x="277" y="518"/>
                    </a:lnTo>
                    <a:lnTo>
                      <a:pt x="280" y="518"/>
                    </a:lnTo>
                    <a:lnTo>
                      <a:pt x="280" y="523"/>
                    </a:lnTo>
                    <a:lnTo>
                      <a:pt x="280" y="527"/>
                    </a:lnTo>
                    <a:lnTo>
                      <a:pt x="284" y="523"/>
                    </a:lnTo>
                    <a:lnTo>
                      <a:pt x="292" y="522"/>
                    </a:lnTo>
                    <a:lnTo>
                      <a:pt x="290" y="525"/>
                    </a:lnTo>
                    <a:lnTo>
                      <a:pt x="290" y="529"/>
                    </a:lnTo>
                    <a:lnTo>
                      <a:pt x="292" y="529"/>
                    </a:lnTo>
                    <a:lnTo>
                      <a:pt x="296" y="529"/>
                    </a:lnTo>
                    <a:lnTo>
                      <a:pt x="296" y="541"/>
                    </a:lnTo>
                    <a:lnTo>
                      <a:pt x="300" y="541"/>
                    </a:lnTo>
                    <a:lnTo>
                      <a:pt x="304" y="539"/>
                    </a:lnTo>
                    <a:lnTo>
                      <a:pt x="302" y="541"/>
                    </a:lnTo>
                    <a:lnTo>
                      <a:pt x="300" y="543"/>
                    </a:lnTo>
                    <a:lnTo>
                      <a:pt x="300" y="545"/>
                    </a:lnTo>
                    <a:lnTo>
                      <a:pt x="304" y="545"/>
                    </a:lnTo>
                    <a:lnTo>
                      <a:pt x="302" y="548"/>
                    </a:lnTo>
                    <a:lnTo>
                      <a:pt x="304" y="550"/>
                    </a:lnTo>
                    <a:lnTo>
                      <a:pt x="304" y="552"/>
                    </a:lnTo>
                    <a:lnTo>
                      <a:pt x="305" y="556"/>
                    </a:lnTo>
                    <a:lnTo>
                      <a:pt x="311" y="554"/>
                    </a:lnTo>
                    <a:lnTo>
                      <a:pt x="319" y="552"/>
                    </a:lnTo>
                    <a:lnTo>
                      <a:pt x="323" y="548"/>
                    </a:lnTo>
                    <a:lnTo>
                      <a:pt x="328" y="543"/>
                    </a:lnTo>
                    <a:lnTo>
                      <a:pt x="327" y="548"/>
                    </a:lnTo>
                    <a:lnTo>
                      <a:pt x="327" y="552"/>
                    </a:lnTo>
                    <a:lnTo>
                      <a:pt x="328" y="556"/>
                    </a:lnTo>
                    <a:lnTo>
                      <a:pt x="330" y="556"/>
                    </a:lnTo>
                    <a:lnTo>
                      <a:pt x="336" y="558"/>
                    </a:lnTo>
                    <a:lnTo>
                      <a:pt x="348" y="556"/>
                    </a:lnTo>
                    <a:lnTo>
                      <a:pt x="344" y="562"/>
                    </a:lnTo>
                    <a:lnTo>
                      <a:pt x="342" y="566"/>
                    </a:lnTo>
                    <a:lnTo>
                      <a:pt x="344" y="564"/>
                    </a:lnTo>
                    <a:lnTo>
                      <a:pt x="350" y="560"/>
                    </a:lnTo>
                    <a:lnTo>
                      <a:pt x="348" y="562"/>
                    </a:lnTo>
                    <a:lnTo>
                      <a:pt x="346" y="566"/>
                    </a:lnTo>
                    <a:lnTo>
                      <a:pt x="348" y="566"/>
                    </a:lnTo>
                    <a:lnTo>
                      <a:pt x="351" y="568"/>
                    </a:lnTo>
                    <a:lnTo>
                      <a:pt x="351" y="564"/>
                    </a:lnTo>
                    <a:lnTo>
                      <a:pt x="355" y="562"/>
                    </a:lnTo>
                    <a:lnTo>
                      <a:pt x="355" y="566"/>
                    </a:lnTo>
                    <a:lnTo>
                      <a:pt x="355" y="570"/>
                    </a:lnTo>
                    <a:lnTo>
                      <a:pt x="357" y="571"/>
                    </a:lnTo>
                    <a:lnTo>
                      <a:pt x="367" y="571"/>
                    </a:lnTo>
                    <a:lnTo>
                      <a:pt x="365" y="570"/>
                    </a:lnTo>
                    <a:lnTo>
                      <a:pt x="363" y="568"/>
                    </a:lnTo>
                    <a:lnTo>
                      <a:pt x="367" y="566"/>
                    </a:lnTo>
                    <a:lnTo>
                      <a:pt x="371" y="566"/>
                    </a:lnTo>
                    <a:lnTo>
                      <a:pt x="371" y="564"/>
                    </a:lnTo>
                    <a:lnTo>
                      <a:pt x="365" y="562"/>
                    </a:lnTo>
                    <a:lnTo>
                      <a:pt x="367" y="562"/>
                    </a:lnTo>
                    <a:lnTo>
                      <a:pt x="367" y="560"/>
                    </a:lnTo>
                    <a:lnTo>
                      <a:pt x="367" y="558"/>
                    </a:lnTo>
                    <a:lnTo>
                      <a:pt x="363" y="558"/>
                    </a:lnTo>
                    <a:lnTo>
                      <a:pt x="359" y="556"/>
                    </a:lnTo>
                    <a:lnTo>
                      <a:pt x="361" y="554"/>
                    </a:lnTo>
                    <a:lnTo>
                      <a:pt x="365" y="554"/>
                    </a:lnTo>
                    <a:lnTo>
                      <a:pt x="367" y="552"/>
                    </a:lnTo>
                    <a:lnTo>
                      <a:pt x="369" y="550"/>
                    </a:lnTo>
                    <a:lnTo>
                      <a:pt x="367" y="548"/>
                    </a:lnTo>
                    <a:lnTo>
                      <a:pt x="367" y="545"/>
                    </a:lnTo>
                    <a:lnTo>
                      <a:pt x="369" y="543"/>
                    </a:lnTo>
                    <a:lnTo>
                      <a:pt x="373" y="541"/>
                    </a:lnTo>
                    <a:lnTo>
                      <a:pt x="371" y="537"/>
                    </a:lnTo>
                    <a:lnTo>
                      <a:pt x="371" y="535"/>
                    </a:lnTo>
                    <a:lnTo>
                      <a:pt x="373" y="531"/>
                    </a:lnTo>
                    <a:lnTo>
                      <a:pt x="376" y="529"/>
                    </a:lnTo>
                    <a:lnTo>
                      <a:pt x="375" y="525"/>
                    </a:lnTo>
                    <a:lnTo>
                      <a:pt x="375" y="520"/>
                    </a:lnTo>
                    <a:lnTo>
                      <a:pt x="378" y="518"/>
                    </a:lnTo>
                    <a:lnTo>
                      <a:pt x="380" y="516"/>
                    </a:lnTo>
                    <a:lnTo>
                      <a:pt x="378" y="514"/>
                    </a:lnTo>
                    <a:lnTo>
                      <a:pt x="376" y="514"/>
                    </a:lnTo>
                    <a:lnTo>
                      <a:pt x="378" y="512"/>
                    </a:lnTo>
                    <a:lnTo>
                      <a:pt x="378" y="508"/>
                    </a:lnTo>
                    <a:lnTo>
                      <a:pt x="380" y="508"/>
                    </a:lnTo>
                    <a:lnTo>
                      <a:pt x="384" y="510"/>
                    </a:lnTo>
                    <a:lnTo>
                      <a:pt x="388" y="506"/>
                    </a:lnTo>
                    <a:lnTo>
                      <a:pt x="388" y="502"/>
                    </a:lnTo>
                    <a:lnTo>
                      <a:pt x="388" y="499"/>
                    </a:lnTo>
                    <a:lnTo>
                      <a:pt x="390" y="499"/>
                    </a:lnTo>
                    <a:lnTo>
                      <a:pt x="394" y="499"/>
                    </a:lnTo>
                    <a:lnTo>
                      <a:pt x="392" y="495"/>
                    </a:lnTo>
                    <a:lnTo>
                      <a:pt x="392" y="489"/>
                    </a:lnTo>
                    <a:lnTo>
                      <a:pt x="394" y="487"/>
                    </a:lnTo>
                    <a:lnTo>
                      <a:pt x="396" y="483"/>
                    </a:lnTo>
                    <a:lnTo>
                      <a:pt x="392" y="483"/>
                    </a:lnTo>
                    <a:lnTo>
                      <a:pt x="388" y="483"/>
                    </a:lnTo>
                    <a:lnTo>
                      <a:pt x="386" y="481"/>
                    </a:lnTo>
                    <a:lnTo>
                      <a:pt x="386" y="479"/>
                    </a:lnTo>
                    <a:lnTo>
                      <a:pt x="392" y="479"/>
                    </a:lnTo>
                    <a:lnTo>
                      <a:pt x="398" y="481"/>
                    </a:lnTo>
                    <a:lnTo>
                      <a:pt x="396" y="472"/>
                    </a:lnTo>
                    <a:lnTo>
                      <a:pt x="394" y="462"/>
                    </a:lnTo>
                    <a:lnTo>
                      <a:pt x="398" y="460"/>
                    </a:lnTo>
                    <a:lnTo>
                      <a:pt x="401" y="462"/>
                    </a:lnTo>
                    <a:lnTo>
                      <a:pt x="401" y="458"/>
                    </a:lnTo>
                    <a:lnTo>
                      <a:pt x="405" y="456"/>
                    </a:lnTo>
                    <a:lnTo>
                      <a:pt x="403" y="454"/>
                    </a:lnTo>
                    <a:lnTo>
                      <a:pt x="403" y="452"/>
                    </a:lnTo>
                    <a:lnTo>
                      <a:pt x="413" y="452"/>
                    </a:lnTo>
                    <a:lnTo>
                      <a:pt x="421" y="451"/>
                    </a:lnTo>
                    <a:lnTo>
                      <a:pt x="426" y="449"/>
                    </a:lnTo>
                    <a:lnTo>
                      <a:pt x="434" y="445"/>
                    </a:lnTo>
                    <a:lnTo>
                      <a:pt x="434" y="447"/>
                    </a:lnTo>
                    <a:lnTo>
                      <a:pt x="434" y="451"/>
                    </a:lnTo>
                    <a:lnTo>
                      <a:pt x="436" y="452"/>
                    </a:lnTo>
                    <a:lnTo>
                      <a:pt x="440" y="454"/>
                    </a:lnTo>
                    <a:lnTo>
                      <a:pt x="442" y="451"/>
                    </a:lnTo>
                    <a:lnTo>
                      <a:pt x="446" y="447"/>
                    </a:lnTo>
                    <a:lnTo>
                      <a:pt x="447" y="445"/>
                    </a:lnTo>
                    <a:lnTo>
                      <a:pt x="451" y="445"/>
                    </a:lnTo>
                    <a:lnTo>
                      <a:pt x="451" y="447"/>
                    </a:lnTo>
                    <a:lnTo>
                      <a:pt x="455" y="449"/>
                    </a:lnTo>
                    <a:lnTo>
                      <a:pt x="459" y="439"/>
                    </a:lnTo>
                    <a:lnTo>
                      <a:pt x="465" y="429"/>
                    </a:lnTo>
                    <a:lnTo>
                      <a:pt x="472" y="426"/>
                    </a:lnTo>
                    <a:lnTo>
                      <a:pt x="480" y="424"/>
                    </a:lnTo>
                    <a:lnTo>
                      <a:pt x="484" y="418"/>
                    </a:lnTo>
                    <a:lnTo>
                      <a:pt x="488" y="412"/>
                    </a:lnTo>
                    <a:lnTo>
                      <a:pt x="492" y="410"/>
                    </a:lnTo>
                    <a:lnTo>
                      <a:pt x="497" y="410"/>
                    </a:lnTo>
                    <a:lnTo>
                      <a:pt x="497" y="405"/>
                    </a:lnTo>
                    <a:lnTo>
                      <a:pt x="499" y="401"/>
                    </a:lnTo>
                    <a:lnTo>
                      <a:pt x="495" y="397"/>
                    </a:lnTo>
                    <a:lnTo>
                      <a:pt x="494" y="391"/>
                    </a:lnTo>
                    <a:lnTo>
                      <a:pt x="499" y="395"/>
                    </a:lnTo>
                    <a:lnTo>
                      <a:pt x="505" y="397"/>
                    </a:lnTo>
                    <a:lnTo>
                      <a:pt x="513" y="399"/>
                    </a:lnTo>
                    <a:lnTo>
                      <a:pt x="524" y="399"/>
                    </a:lnTo>
                    <a:lnTo>
                      <a:pt x="522" y="393"/>
                    </a:lnTo>
                    <a:lnTo>
                      <a:pt x="526" y="393"/>
                    </a:lnTo>
                    <a:lnTo>
                      <a:pt x="532" y="397"/>
                    </a:lnTo>
                    <a:lnTo>
                      <a:pt x="534" y="393"/>
                    </a:lnTo>
                    <a:lnTo>
                      <a:pt x="536" y="391"/>
                    </a:lnTo>
                    <a:lnTo>
                      <a:pt x="538" y="393"/>
                    </a:lnTo>
                    <a:lnTo>
                      <a:pt x="541" y="395"/>
                    </a:lnTo>
                    <a:lnTo>
                      <a:pt x="549" y="393"/>
                    </a:lnTo>
                    <a:lnTo>
                      <a:pt x="557" y="391"/>
                    </a:lnTo>
                    <a:lnTo>
                      <a:pt x="557" y="389"/>
                    </a:lnTo>
                    <a:lnTo>
                      <a:pt x="559" y="387"/>
                    </a:lnTo>
                    <a:lnTo>
                      <a:pt x="563" y="387"/>
                    </a:lnTo>
                    <a:lnTo>
                      <a:pt x="568" y="387"/>
                    </a:lnTo>
                    <a:lnTo>
                      <a:pt x="570" y="385"/>
                    </a:lnTo>
                    <a:lnTo>
                      <a:pt x="574" y="383"/>
                    </a:lnTo>
                    <a:lnTo>
                      <a:pt x="574" y="380"/>
                    </a:lnTo>
                    <a:lnTo>
                      <a:pt x="574" y="378"/>
                    </a:lnTo>
                    <a:lnTo>
                      <a:pt x="578" y="378"/>
                    </a:lnTo>
                    <a:lnTo>
                      <a:pt x="584" y="380"/>
                    </a:lnTo>
                    <a:lnTo>
                      <a:pt x="584" y="376"/>
                    </a:lnTo>
                    <a:lnTo>
                      <a:pt x="584" y="374"/>
                    </a:lnTo>
                    <a:lnTo>
                      <a:pt x="586" y="372"/>
                    </a:lnTo>
                    <a:lnTo>
                      <a:pt x="588" y="372"/>
                    </a:lnTo>
                    <a:lnTo>
                      <a:pt x="591" y="372"/>
                    </a:lnTo>
                    <a:lnTo>
                      <a:pt x="595" y="374"/>
                    </a:lnTo>
                    <a:lnTo>
                      <a:pt x="597" y="370"/>
                    </a:lnTo>
                    <a:lnTo>
                      <a:pt x="599" y="368"/>
                    </a:lnTo>
                    <a:lnTo>
                      <a:pt x="607" y="368"/>
                    </a:lnTo>
                    <a:lnTo>
                      <a:pt x="614" y="368"/>
                    </a:lnTo>
                    <a:lnTo>
                      <a:pt x="614" y="364"/>
                    </a:lnTo>
                    <a:lnTo>
                      <a:pt x="614" y="362"/>
                    </a:lnTo>
                    <a:lnTo>
                      <a:pt x="616" y="360"/>
                    </a:lnTo>
                    <a:lnTo>
                      <a:pt x="620" y="360"/>
                    </a:lnTo>
                    <a:lnTo>
                      <a:pt x="622" y="355"/>
                    </a:lnTo>
                    <a:lnTo>
                      <a:pt x="624" y="351"/>
                    </a:lnTo>
                    <a:lnTo>
                      <a:pt x="628" y="349"/>
                    </a:lnTo>
                    <a:lnTo>
                      <a:pt x="634" y="349"/>
                    </a:lnTo>
                    <a:lnTo>
                      <a:pt x="634" y="345"/>
                    </a:lnTo>
                    <a:lnTo>
                      <a:pt x="624" y="345"/>
                    </a:lnTo>
                    <a:lnTo>
                      <a:pt x="612" y="345"/>
                    </a:lnTo>
                    <a:lnTo>
                      <a:pt x="609" y="341"/>
                    </a:lnTo>
                    <a:lnTo>
                      <a:pt x="603" y="339"/>
                    </a:lnTo>
                    <a:lnTo>
                      <a:pt x="595" y="341"/>
                    </a:lnTo>
                    <a:lnTo>
                      <a:pt x="591" y="345"/>
                    </a:lnTo>
                    <a:lnTo>
                      <a:pt x="584" y="345"/>
                    </a:lnTo>
                    <a:lnTo>
                      <a:pt x="578" y="343"/>
                    </a:lnTo>
                    <a:lnTo>
                      <a:pt x="580" y="341"/>
                    </a:lnTo>
                    <a:lnTo>
                      <a:pt x="580" y="339"/>
                    </a:lnTo>
                    <a:lnTo>
                      <a:pt x="580" y="337"/>
                    </a:lnTo>
                    <a:lnTo>
                      <a:pt x="580" y="335"/>
                    </a:lnTo>
                    <a:lnTo>
                      <a:pt x="589" y="335"/>
                    </a:lnTo>
                    <a:lnTo>
                      <a:pt x="589" y="332"/>
                    </a:lnTo>
                    <a:lnTo>
                      <a:pt x="589" y="328"/>
                    </a:lnTo>
                    <a:lnTo>
                      <a:pt x="572" y="328"/>
                    </a:lnTo>
                    <a:lnTo>
                      <a:pt x="555" y="330"/>
                    </a:lnTo>
                    <a:lnTo>
                      <a:pt x="557" y="326"/>
                    </a:lnTo>
                    <a:lnTo>
                      <a:pt x="559" y="324"/>
                    </a:lnTo>
                    <a:lnTo>
                      <a:pt x="574" y="324"/>
                    </a:lnTo>
                    <a:lnTo>
                      <a:pt x="591" y="324"/>
                    </a:lnTo>
                    <a:lnTo>
                      <a:pt x="591" y="320"/>
                    </a:lnTo>
                    <a:lnTo>
                      <a:pt x="591" y="318"/>
                    </a:lnTo>
                    <a:lnTo>
                      <a:pt x="588" y="318"/>
                    </a:lnTo>
                    <a:lnTo>
                      <a:pt x="584" y="318"/>
                    </a:lnTo>
                    <a:lnTo>
                      <a:pt x="582" y="316"/>
                    </a:lnTo>
                    <a:lnTo>
                      <a:pt x="582" y="314"/>
                    </a:lnTo>
                    <a:lnTo>
                      <a:pt x="566" y="314"/>
                    </a:lnTo>
                    <a:lnTo>
                      <a:pt x="553" y="316"/>
                    </a:lnTo>
                    <a:lnTo>
                      <a:pt x="557" y="310"/>
                    </a:lnTo>
                    <a:lnTo>
                      <a:pt x="559" y="307"/>
                    </a:lnTo>
                    <a:lnTo>
                      <a:pt x="561" y="309"/>
                    </a:lnTo>
                    <a:lnTo>
                      <a:pt x="563" y="310"/>
                    </a:lnTo>
                    <a:lnTo>
                      <a:pt x="568" y="310"/>
                    </a:lnTo>
                    <a:lnTo>
                      <a:pt x="574" y="309"/>
                    </a:lnTo>
                    <a:lnTo>
                      <a:pt x="588" y="312"/>
                    </a:lnTo>
                    <a:lnTo>
                      <a:pt x="601" y="318"/>
                    </a:lnTo>
                    <a:lnTo>
                      <a:pt x="603" y="322"/>
                    </a:lnTo>
                    <a:lnTo>
                      <a:pt x="605" y="326"/>
                    </a:lnTo>
                    <a:lnTo>
                      <a:pt x="611" y="332"/>
                    </a:lnTo>
                    <a:lnTo>
                      <a:pt x="616" y="337"/>
                    </a:lnTo>
                    <a:lnTo>
                      <a:pt x="624" y="339"/>
                    </a:lnTo>
                    <a:lnTo>
                      <a:pt x="632" y="341"/>
                    </a:lnTo>
                    <a:lnTo>
                      <a:pt x="634" y="341"/>
                    </a:lnTo>
                    <a:lnTo>
                      <a:pt x="636" y="341"/>
                    </a:lnTo>
                    <a:lnTo>
                      <a:pt x="639" y="343"/>
                    </a:lnTo>
                    <a:lnTo>
                      <a:pt x="641" y="337"/>
                    </a:lnTo>
                    <a:lnTo>
                      <a:pt x="637" y="337"/>
                    </a:lnTo>
                    <a:lnTo>
                      <a:pt x="637" y="335"/>
                    </a:lnTo>
                    <a:lnTo>
                      <a:pt x="639" y="330"/>
                    </a:lnTo>
                    <a:lnTo>
                      <a:pt x="641" y="326"/>
                    </a:lnTo>
                    <a:lnTo>
                      <a:pt x="637" y="326"/>
                    </a:lnTo>
                    <a:lnTo>
                      <a:pt x="636" y="322"/>
                    </a:lnTo>
                    <a:lnTo>
                      <a:pt x="636" y="316"/>
                    </a:lnTo>
                    <a:lnTo>
                      <a:pt x="632" y="316"/>
                    </a:lnTo>
                    <a:lnTo>
                      <a:pt x="630" y="316"/>
                    </a:lnTo>
                    <a:lnTo>
                      <a:pt x="630" y="312"/>
                    </a:lnTo>
                    <a:lnTo>
                      <a:pt x="626" y="312"/>
                    </a:lnTo>
                    <a:lnTo>
                      <a:pt x="624" y="312"/>
                    </a:lnTo>
                    <a:lnTo>
                      <a:pt x="624" y="310"/>
                    </a:lnTo>
                    <a:lnTo>
                      <a:pt x="626" y="309"/>
                    </a:lnTo>
                    <a:lnTo>
                      <a:pt x="624" y="307"/>
                    </a:lnTo>
                    <a:lnTo>
                      <a:pt x="622" y="305"/>
                    </a:lnTo>
                    <a:lnTo>
                      <a:pt x="618" y="303"/>
                    </a:lnTo>
                    <a:lnTo>
                      <a:pt x="614" y="303"/>
                    </a:lnTo>
                    <a:lnTo>
                      <a:pt x="612" y="301"/>
                    </a:lnTo>
                    <a:lnTo>
                      <a:pt x="616" y="301"/>
                    </a:lnTo>
                    <a:lnTo>
                      <a:pt x="622" y="303"/>
                    </a:lnTo>
                    <a:lnTo>
                      <a:pt x="628" y="307"/>
                    </a:lnTo>
                    <a:lnTo>
                      <a:pt x="634" y="307"/>
                    </a:lnTo>
                    <a:lnTo>
                      <a:pt x="637" y="307"/>
                    </a:lnTo>
                    <a:lnTo>
                      <a:pt x="637" y="305"/>
                    </a:lnTo>
                    <a:lnTo>
                      <a:pt x="632" y="303"/>
                    </a:lnTo>
                    <a:lnTo>
                      <a:pt x="634" y="301"/>
                    </a:lnTo>
                    <a:lnTo>
                      <a:pt x="636" y="299"/>
                    </a:lnTo>
                    <a:lnTo>
                      <a:pt x="630" y="297"/>
                    </a:lnTo>
                    <a:lnTo>
                      <a:pt x="634" y="295"/>
                    </a:lnTo>
                    <a:lnTo>
                      <a:pt x="637" y="293"/>
                    </a:lnTo>
                    <a:lnTo>
                      <a:pt x="636" y="291"/>
                    </a:lnTo>
                    <a:lnTo>
                      <a:pt x="637" y="287"/>
                    </a:lnTo>
                    <a:lnTo>
                      <a:pt x="634" y="286"/>
                    </a:lnTo>
                    <a:lnTo>
                      <a:pt x="630" y="286"/>
                    </a:lnTo>
                    <a:lnTo>
                      <a:pt x="630" y="284"/>
                    </a:lnTo>
                    <a:lnTo>
                      <a:pt x="628" y="284"/>
                    </a:lnTo>
                    <a:lnTo>
                      <a:pt x="622" y="284"/>
                    </a:lnTo>
                    <a:lnTo>
                      <a:pt x="626" y="284"/>
                    </a:lnTo>
                    <a:lnTo>
                      <a:pt x="626" y="282"/>
                    </a:lnTo>
                    <a:lnTo>
                      <a:pt x="628" y="280"/>
                    </a:lnTo>
                    <a:lnTo>
                      <a:pt x="622" y="278"/>
                    </a:lnTo>
                    <a:lnTo>
                      <a:pt x="616" y="276"/>
                    </a:lnTo>
                    <a:lnTo>
                      <a:pt x="612" y="274"/>
                    </a:lnTo>
                    <a:lnTo>
                      <a:pt x="609" y="272"/>
                    </a:lnTo>
                    <a:lnTo>
                      <a:pt x="622" y="272"/>
                    </a:lnTo>
                    <a:lnTo>
                      <a:pt x="641" y="272"/>
                    </a:lnTo>
                    <a:lnTo>
                      <a:pt x="641" y="268"/>
                    </a:lnTo>
                    <a:lnTo>
                      <a:pt x="645" y="268"/>
                    </a:lnTo>
                    <a:lnTo>
                      <a:pt x="651" y="266"/>
                    </a:lnTo>
                    <a:lnTo>
                      <a:pt x="651" y="261"/>
                    </a:lnTo>
                    <a:lnTo>
                      <a:pt x="651" y="257"/>
                    </a:lnTo>
                    <a:lnTo>
                      <a:pt x="643" y="255"/>
                    </a:lnTo>
                    <a:lnTo>
                      <a:pt x="639" y="255"/>
                    </a:lnTo>
                    <a:lnTo>
                      <a:pt x="637" y="259"/>
                    </a:lnTo>
                    <a:lnTo>
                      <a:pt x="636" y="263"/>
                    </a:lnTo>
                    <a:lnTo>
                      <a:pt x="636" y="259"/>
                    </a:lnTo>
                    <a:lnTo>
                      <a:pt x="636" y="257"/>
                    </a:lnTo>
                    <a:lnTo>
                      <a:pt x="632" y="255"/>
                    </a:lnTo>
                    <a:lnTo>
                      <a:pt x="630" y="255"/>
                    </a:lnTo>
                    <a:lnTo>
                      <a:pt x="630" y="251"/>
                    </a:lnTo>
                    <a:lnTo>
                      <a:pt x="632" y="249"/>
                    </a:lnTo>
                    <a:lnTo>
                      <a:pt x="632" y="245"/>
                    </a:lnTo>
                    <a:lnTo>
                      <a:pt x="632" y="241"/>
                    </a:lnTo>
                    <a:lnTo>
                      <a:pt x="636" y="241"/>
                    </a:lnTo>
                    <a:lnTo>
                      <a:pt x="637" y="245"/>
                    </a:lnTo>
                    <a:lnTo>
                      <a:pt x="634" y="245"/>
                    </a:lnTo>
                    <a:lnTo>
                      <a:pt x="634" y="247"/>
                    </a:lnTo>
                    <a:lnTo>
                      <a:pt x="634" y="249"/>
                    </a:lnTo>
                    <a:lnTo>
                      <a:pt x="634" y="253"/>
                    </a:lnTo>
                    <a:lnTo>
                      <a:pt x="639" y="253"/>
                    </a:lnTo>
                    <a:lnTo>
                      <a:pt x="647" y="253"/>
                    </a:lnTo>
                    <a:lnTo>
                      <a:pt x="647" y="249"/>
                    </a:lnTo>
                    <a:lnTo>
                      <a:pt x="639" y="247"/>
                    </a:lnTo>
                    <a:lnTo>
                      <a:pt x="637" y="245"/>
                    </a:lnTo>
                    <a:lnTo>
                      <a:pt x="637" y="243"/>
                    </a:lnTo>
                    <a:lnTo>
                      <a:pt x="639" y="243"/>
                    </a:lnTo>
                    <a:lnTo>
                      <a:pt x="649" y="245"/>
                    </a:lnTo>
                    <a:lnTo>
                      <a:pt x="657" y="247"/>
                    </a:lnTo>
                    <a:lnTo>
                      <a:pt x="659" y="251"/>
                    </a:lnTo>
                    <a:lnTo>
                      <a:pt x="664" y="249"/>
                    </a:lnTo>
                    <a:lnTo>
                      <a:pt x="670" y="249"/>
                    </a:lnTo>
                    <a:lnTo>
                      <a:pt x="668" y="243"/>
                    </a:lnTo>
                    <a:lnTo>
                      <a:pt x="659" y="243"/>
                    </a:lnTo>
                    <a:lnTo>
                      <a:pt x="649" y="245"/>
                    </a:lnTo>
                    <a:lnTo>
                      <a:pt x="651" y="239"/>
                    </a:lnTo>
                    <a:lnTo>
                      <a:pt x="651" y="236"/>
                    </a:lnTo>
                    <a:lnTo>
                      <a:pt x="647" y="236"/>
                    </a:lnTo>
                    <a:lnTo>
                      <a:pt x="645" y="239"/>
                    </a:lnTo>
                    <a:lnTo>
                      <a:pt x="643" y="239"/>
                    </a:lnTo>
                    <a:lnTo>
                      <a:pt x="643" y="238"/>
                    </a:lnTo>
                    <a:lnTo>
                      <a:pt x="643" y="236"/>
                    </a:lnTo>
                    <a:lnTo>
                      <a:pt x="645" y="236"/>
                    </a:lnTo>
                    <a:lnTo>
                      <a:pt x="645" y="232"/>
                    </a:lnTo>
                    <a:lnTo>
                      <a:pt x="645" y="226"/>
                    </a:lnTo>
                    <a:lnTo>
                      <a:pt x="637" y="224"/>
                    </a:lnTo>
                    <a:lnTo>
                      <a:pt x="637" y="222"/>
                    </a:lnTo>
                    <a:lnTo>
                      <a:pt x="641" y="222"/>
                    </a:lnTo>
                    <a:lnTo>
                      <a:pt x="653" y="222"/>
                    </a:lnTo>
                    <a:lnTo>
                      <a:pt x="655" y="224"/>
                    </a:lnTo>
                    <a:lnTo>
                      <a:pt x="657" y="228"/>
                    </a:lnTo>
                    <a:lnTo>
                      <a:pt x="660" y="226"/>
                    </a:lnTo>
                    <a:lnTo>
                      <a:pt x="662" y="224"/>
                    </a:lnTo>
                    <a:lnTo>
                      <a:pt x="660" y="215"/>
                    </a:lnTo>
                    <a:lnTo>
                      <a:pt x="659" y="207"/>
                    </a:lnTo>
                    <a:lnTo>
                      <a:pt x="655" y="207"/>
                    </a:lnTo>
                    <a:lnTo>
                      <a:pt x="655" y="205"/>
                    </a:lnTo>
                    <a:lnTo>
                      <a:pt x="657" y="201"/>
                    </a:lnTo>
                    <a:lnTo>
                      <a:pt x="655" y="199"/>
                    </a:lnTo>
                    <a:lnTo>
                      <a:pt x="647" y="197"/>
                    </a:lnTo>
                    <a:lnTo>
                      <a:pt x="647" y="201"/>
                    </a:lnTo>
                    <a:lnTo>
                      <a:pt x="643" y="201"/>
                    </a:lnTo>
                    <a:lnTo>
                      <a:pt x="636" y="203"/>
                    </a:lnTo>
                    <a:lnTo>
                      <a:pt x="634" y="203"/>
                    </a:lnTo>
                    <a:lnTo>
                      <a:pt x="636" y="201"/>
                    </a:lnTo>
                    <a:lnTo>
                      <a:pt x="643" y="195"/>
                    </a:lnTo>
                    <a:lnTo>
                      <a:pt x="647" y="193"/>
                    </a:lnTo>
                    <a:lnTo>
                      <a:pt x="645" y="190"/>
                    </a:lnTo>
                    <a:lnTo>
                      <a:pt x="643" y="184"/>
                    </a:lnTo>
                    <a:lnTo>
                      <a:pt x="660" y="186"/>
                    </a:lnTo>
                    <a:lnTo>
                      <a:pt x="678" y="190"/>
                    </a:lnTo>
                    <a:lnTo>
                      <a:pt x="678" y="184"/>
                    </a:lnTo>
                    <a:lnTo>
                      <a:pt x="678" y="180"/>
                    </a:lnTo>
                    <a:lnTo>
                      <a:pt x="674" y="180"/>
                    </a:lnTo>
                    <a:lnTo>
                      <a:pt x="672" y="172"/>
                    </a:lnTo>
                    <a:lnTo>
                      <a:pt x="666" y="172"/>
                    </a:lnTo>
                    <a:lnTo>
                      <a:pt x="666" y="174"/>
                    </a:lnTo>
                    <a:lnTo>
                      <a:pt x="662" y="174"/>
                    </a:lnTo>
                    <a:lnTo>
                      <a:pt x="653" y="172"/>
                    </a:lnTo>
                    <a:lnTo>
                      <a:pt x="653" y="170"/>
                    </a:lnTo>
                    <a:lnTo>
                      <a:pt x="653" y="165"/>
                    </a:lnTo>
                    <a:lnTo>
                      <a:pt x="659" y="167"/>
                    </a:lnTo>
                    <a:lnTo>
                      <a:pt x="664" y="167"/>
                    </a:lnTo>
                    <a:lnTo>
                      <a:pt x="662" y="163"/>
                    </a:lnTo>
                    <a:lnTo>
                      <a:pt x="662" y="161"/>
                    </a:lnTo>
                    <a:lnTo>
                      <a:pt x="657" y="159"/>
                    </a:lnTo>
                    <a:lnTo>
                      <a:pt x="653" y="159"/>
                    </a:lnTo>
                    <a:lnTo>
                      <a:pt x="643" y="157"/>
                    </a:lnTo>
                    <a:lnTo>
                      <a:pt x="636" y="157"/>
                    </a:lnTo>
                    <a:lnTo>
                      <a:pt x="636" y="153"/>
                    </a:lnTo>
                    <a:lnTo>
                      <a:pt x="636" y="149"/>
                    </a:lnTo>
                    <a:lnTo>
                      <a:pt x="643" y="149"/>
                    </a:lnTo>
                    <a:lnTo>
                      <a:pt x="651" y="151"/>
                    </a:lnTo>
                    <a:lnTo>
                      <a:pt x="651" y="153"/>
                    </a:lnTo>
                    <a:lnTo>
                      <a:pt x="655" y="155"/>
                    </a:lnTo>
                    <a:lnTo>
                      <a:pt x="655" y="149"/>
                    </a:lnTo>
                    <a:lnTo>
                      <a:pt x="657" y="145"/>
                    </a:lnTo>
                    <a:lnTo>
                      <a:pt x="660" y="142"/>
                    </a:lnTo>
                    <a:lnTo>
                      <a:pt x="666" y="138"/>
                    </a:lnTo>
                    <a:lnTo>
                      <a:pt x="666" y="130"/>
                    </a:lnTo>
                    <a:lnTo>
                      <a:pt x="666" y="120"/>
                    </a:lnTo>
                    <a:lnTo>
                      <a:pt x="674" y="120"/>
                    </a:lnTo>
                    <a:lnTo>
                      <a:pt x="683" y="120"/>
                    </a:lnTo>
                    <a:lnTo>
                      <a:pt x="683" y="117"/>
                    </a:lnTo>
                    <a:lnTo>
                      <a:pt x="683" y="113"/>
                    </a:lnTo>
                    <a:lnTo>
                      <a:pt x="687" y="111"/>
                    </a:lnTo>
                    <a:lnTo>
                      <a:pt x="689" y="109"/>
                    </a:lnTo>
                    <a:lnTo>
                      <a:pt x="687" y="107"/>
                    </a:lnTo>
                    <a:lnTo>
                      <a:pt x="685" y="105"/>
                    </a:lnTo>
                    <a:lnTo>
                      <a:pt x="678" y="103"/>
                    </a:lnTo>
                    <a:lnTo>
                      <a:pt x="668" y="103"/>
                    </a:lnTo>
                    <a:lnTo>
                      <a:pt x="664" y="105"/>
                    </a:lnTo>
                    <a:lnTo>
                      <a:pt x="660" y="107"/>
                    </a:lnTo>
                    <a:lnTo>
                      <a:pt x="659" y="109"/>
                    </a:lnTo>
                    <a:lnTo>
                      <a:pt x="657" y="107"/>
                    </a:lnTo>
                    <a:lnTo>
                      <a:pt x="655" y="107"/>
                    </a:lnTo>
                    <a:lnTo>
                      <a:pt x="655" y="103"/>
                    </a:lnTo>
                    <a:lnTo>
                      <a:pt x="655" y="101"/>
                    </a:lnTo>
                    <a:lnTo>
                      <a:pt x="653" y="99"/>
                    </a:lnTo>
                    <a:lnTo>
                      <a:pt x="655" y="96"/>
                    </a:lnTo>
                    <a:lnTo>
                      <a:pt x="657" y="97"/>
                    </a:lnTo>
                    <a:lnTo>
                      <a:pt x="660" y="96"/>
                    </a:lnTo>
                    <a:lnTo>
                      <a:pt x="668" y="96"/>
                    </a:lnTo>
                    <a:lnTo>
                      <a:pt x="676" y="97"/>
                    </a:lnTo>
                    <a:lnTo>
                      <a:pt x="685" y="99"/>
                    </a:lnTo>
                    <a:lnTo>
                      <a:pt x="695" y="99"/>
                    </a:lnTo>
                    <a:lnTo>
                      <a:pt x="703" y="97"/>
                    </a:lnTo>
                    <a:lnTo>
                      <a:pt x="705" y="94"/>
                    </a:lnTo>
                    <a:lnTo>
                      <a:pt x="707" y="92"/>
                    </a:lnTo>
                    <a:lnTo>
                      <a:pt x="708" y="92"/>
                    </a:lnTo>
                    <a:lnTo>
                      <a:pt x="710" y="90"/>
                    </a:lnTo>
                    <a:lnTo>
                      <a:pt x="710" y="86"/>
                    </a:lnTo>
                    <a:lnTo>
                      <a:pt x="707" y="84"/>
                    </a:lnTo>
                    <a:lnTo>
                      <a:pt x="703" y="84"/>
                    </a:lnTo>
                    <a:lnTo>
                      <a:pt x="693" y="86"/>
                    </a:lnTo>
                    <a:lnTo>
                      <a:pt x="683" y="90"/>
                    </a:lnTo>
                    <a:lnTo>
                      <a:pt x="674" y="90"/>
                    </a:lnTo>
                    <a:lnTo>
                      <a:pt x="670" y="88"/>
                    </a:lnTo>
                    <a:lnTo>
                      <a:pt x="674" y="86"/>
                    </a:lnTo>
                    <a:lnTo>
                      <a:pt x="682" y="84"/>
                    </a:lnTo>
                    <a:lnTo>
                      <a:pt x="697" y="84"/>
                    </a:lnTo>
                    <a:lnTo>
                      <a:pt x="714" y="84"/>
                    </a:lnTo>
                    <a:lnTo>
                      <a:pt x="714" y="80"/>
                    </a:lnTo>
                    <a:lnTo>
                      <a:pt x="720" y="78"/>
                    </a:lnTo>
                    <a:lnTo>
                      <a:pt x="728" y="78"/>
                    </a:lnTo>
                    <a:lnTo>
                      <a:pt x="728" y="74"/>
                    </a:lnTo>
                    <a:lnTo>
                      <a:pt x="730" y="73"/>
                    </a:lnTo>
                    <a:lnTo>
                      <a:pt x="739" y="71"/>
                    </a:lnTo>
                    <a:lnTo>
                      <a:pt x="749" y="69"/>
                    </a:lnTo>
                    <a:lnTo>
                      <a:pt x="751" y="65"/>
                    </a:lnTo>
                    <a:lnTo>
                      <a:pt x="747" y="61"/>
                    </a:lnTo>
                    <a:lnTo>
                      <a:pt x="745" y="59"/>
                    </a:lnTo>
                    <a:lnTo>
                      <a:pt x="733" y="57"/>
                    </a:lnTo>
                    <a:lnTo>
                      <a:pt x="714" y="57"/>
                    </a:lnTo>
                    <a:lnTo>
                      <a:pt x="695" y="57"/>
                    </a:lnTo>
                    <a:lnTo>
                      <a:pt x="685" y="57"/>
                    </a:lnTo>
                    <a:lnTo>
                      <a:pt x="685" y="61"/>
                    </a:lnTo>
                    <a:lnTo>
                      <a:pt x="676" y="63"/>
                    </a:lnTo>
                    <a:lnTo>
                      <a:pt x="670" y="63"/>
                    </a:lnTo>
                    <a:lnTo>
                      <a:pt x="666" y="63"/>
                    </a:lnTo>
                    <a:lnTo>
                      <a:pt x="659" y="63"/>
                    </a:lnTo>
                    <a:lnTo>
                      <a:pt x="659" y="65"/>
                    </a:lnTo>
                    <a:lnTo>
                      <a:pt x="657" y="67"/>
                    </a:lnTo>
                    <a:lnTo>
                      <a:pt x="655" y="61"/>
                    </a:lnTo>
                    <a:lnTo>
                      <a:pt x="653" y="59"/>
                    </a:lnTo>
                    <a:lnTo>
                      <a:pt x="647" y="63"/>
                    </a:lnTo>
                    <a:lnTo>
                      <a:pt x="643" y="69"/>
                    </a:lnTo>
                    <a:lnTo>
                      <a:pt x="639" y="69"/>
                    </a:lnTo>
                    <a:lnTo>
                      <a:pt x="636" y="69"/>
                    </a:lnTo>
                    <a:lnTo>
                      <a:pt x="632" y="73"/>
                    </a:lnTo>
                    <a:lnTo>
                      <a:pt x="630" y="76"/>
                    </a:lnTo>
                    <a:lnTo>
                      <a:pt x="614" y="78"/>
                    </a:lnTo>
                    <a:lnTo>
                      <a:pt x="601" y="78"/>
                    </a:lnTo>
                    <a:lnTo>
                      <a:pt x="599" y="76"/>
                    </a:lnTo>
                    <a:lnTo>
                      <a:pt x="599" y="74"/>
                    </a:lnTo>
                    <a:lnTo>
                      <a:pt x="603" y="73"/>
                    </a:lnTo>
                    <a:lnTo>
                      <a:pt x="605" y="71"/>
                    </a:lnTo>
                    <a:lnTo>
                      <a:pt x="609" y="71"/>
                    </a:lnTo>
                    <a:lnTo>
                      <a:pt x="614" y="73"/>
                    </a:lnTo>
                    <a:lnTo>
                      <a:pt x="616" y="69"/>
                    </a:lnTo>
                    <a:lnTo>
                      <a:pt x="622" y="65"/>
                    </a:lnTo>
                    <a:lnTo>
                      <a:pt x="626" y="63"/>
                    </a:lnTo>
                    <a:lnTo>
                      <a:pt x="628" y="59"/>
                    </a:lnTo>
                    <a:lnTo>
                      <a:pt x="632" y="53"/>
                    </a:lnTo>
                    <a:lnTo>
                      <a:pt x="620" y="51"/>
                    </a:lnTo>
                    <a:lnTo>
                      <a:pt x="607" y="51"/>
                    </a:lnTo>
                    <a:lnTo>
                      <a:pt x="605" y="53"/>
                    </a:lnTo>
                    <a:lnTo>
                      <a:pt x="607" y="55"/>
                    </a:lnTo>
                    <a:lnTo>
                      <a:pt x="605" y="59"/>
                    </a:lnTo>
                    <a:lnTo>
                      <a:pt x="601" y="61"/>
                    </a:lnTo>
                    <a:lnTo>
                      <a:pt x="589" y="61"/>
                    </a:lnTo>
                    <a:lnTo>
                      <a:pt x="578" y="61"/>
                    </a:lnTo>
                    <a:lnTo>
                      <a:pt x="580" y="55"/>
                    </a:lnTo>
                    <a:lnTo>
                      <a:pt x="578" y="51"/>
                    </a:lnTo>
                    <a:lnTo>
                      <a:pt x="561" y="51"/>
                    </a:lnTo>
                    <a:lnTo>
                      <a:pt x="545" y="53"/>
                    </a:lnTo>
                    <a:lnTo>
                      <a:pt x="534" y="51"/>
                    </a:lnTo>
                    <a:lnTo>
                      <a:pt x="526" y="51"/>
                    </a:lnTo>
                    <a:lnTo>
                      <a:pt x="515" y="55"/>
                    </a:lnTo>
                    <a:lnTo>
                      <a:pt x="505" y="59"/>
                    </a:lnTo>
                    <a:lnTo>
                      <a:pt x="499" y="59"/>
                    </a:lnTo>
                    <a:lnTo>
                      <a:pt x="494" y="59"/>
                    </a:lnTo>
                    <a:lnTo>
                      <a:pt x="505" y="55"/>
                    </a:lnTo>
                    <a:lnTo>
                      <a:pt x="517" y="51"/>
                    </a:lnTo>
                    <a:lnTo>
                      <a:pt x="517" y="48"/>
                    </a:lnTo>
                    <a:lnTo>
                      <a:pt x="520" y="46"/>
                    </a:lnTo>
                    <a:lnTo>
                      <a:pt x="524" y="46"/>
                    </a:lnTo>
                    <a:lnTo>
                      <a:pt x="551" y="44"/>
                    </a:lnTo>
                    <a:lnTo>
                      <a:pt x="574" y="48"/>
                    </a:lnTo>
                    <a:lnTo>
                      <a:pt x="578" y="46"/>
                    </a:lnTo>
                    <a:lnTo>
                      <a:pt x="582" y="46"/>
                    </a:lnTo>
                    <a:lnTo>
                      <a:pt x="591" y="46"/>
                    </a:lnTo>
                    <a:lnTo>
                      <a:pt x="597" y="48"/>
                    </a:lnTo>
                    <a:lnTo>
                      <a:pt x="607" y="46"/>
                    </a:lnTo>
                    <a:lnTo>
                      <a:pt x="612" y="46"/>
                    </a:lnTo>
                    <a:lnTo>
                      <a:pt x="624" y="46"/>
                    </a:lnTo>
                    <a:lnTo>
                      <a:pt x="637" y="46"/>
                    </a:lnTo>
                    <a:lnTo>
                      <a:pt x="643" y="40"/>
                    </a:lnTo>
                    <a:lnTo>
                      <a:pt x="651" y="36"/>
                    </a:lnTo>
                    <a:lnTo>
                      <a:pt x="645" y="32"/>
                    </a:lnTo>
                    <a:lnTo>
                      <a:pt x="639" y="28"/>
                    </a:lnTo>
                    <a:lnTo>
                      <a:pt x="630" y="28"/>
                    </a:lnTo>
                    <a:lnTo>
                      <a:pt x="624" y="30"/>
                    </a:lnTo>
                    <a:lnTo>
                      <a:pt x="622" y="28"/>
                    </a:lnTo>
                    <a:lnTo>
                      <a:pt x="622" y="25"/>
                    </a:lnTo>
                    <a:lnTo>
                      <a:pt x="607" y="25"/>
                    </a:lnTo>
                    <a:lnTo>
                      <a:pt x="591" y="28"/>
                    </a:lnTo>
                    <a:lnTo>
                      <a:pt x="595" y="26"/>
                    </a:lnTo>
                    <a:lnTo>
                      <a:pt x="603" y="25"/>
                    </a:lnTo>
                    <a:lnTo>
                      <a:pt x="601" y="15"/>
                    </a:lnTo>
                    <a:lnTo>
                      <a:pt x="597" y="13"/>
                    </a:lnTo>
                    <a:lnTo>
                      <a:pt x="595" y="11"/>
                    </a:lnTo>
                    <a:lnTo>
                      <a:pt x="589" y="11"/>
                    </a:lnTo>
                    <a:lnTo>
                      <a:pt x="588" y="13"/>
                    </a:lnTo>
                    <a:lnTo>
                      <a:pt x="586" y="15"/>
                    </a:lnTo>
                    <a:lnTo>
                      <a:pt x="584" y="17"/>
                    </a:lnTo>
                    <a:lnTo>
                      <a:pt x="576" y="17"/>
                    </a:lnTo>
                    <a:lnTo>
                      <a:pt x="568" y="19"/>
                    </a:lnTo>
                    <a:lnTo>
                      <a:pt x="574" y="13"/>
                    </a:lnTo>
                    <a:lnTo>
                      <a:pt x="582" y="9"/>
                    </a:lnTo>
                    <a:lnTo>
                      <a:pt x="582" y="5"/>
                    </a:lnTo>
                    <a:lnTo>
                      <a:pt x="568" y="5"/>
                    </a:lnTo>
                    <a:lnTo>
                      <a:pt x="555" y="5"/>
                    </a:lnTo>
                    <a:lnTo>
                      <a:pt x="549" y="3"/>
                    </a:lnTo>
                    <a:lnTo>
                      <a:pt x="543" y="2"/>
                    </a:lnTo>
                    <a:lnTo>
                      <a:pt x="534" y="3"/>
                    </a:lnTo>
                    <a:lnTo>
                      <a:pt x="522" y="5"/>
                    </a:lnTo>
                    <a:lnTo>
                      <a:pt x="522" y="3"/>
                    </a:lnTo>
                    <a:lnTo>
                      <a:pt x="517" y="3"/>
                    </a:lnTo>
                    <a:lnTo>
                      <a:pt x="513" y="3"/>
                    </a:lnTo>
                    <a:lnTo>
                      <a:pt x="511" y="0"/>
                    </a:lnTo>
                    <a:lnTo>
                      <a:pt x="484" y="0"/>
                    </a:lnTo>
                    <a:lnTo>
                      <a:pt x="455" y="2"/>
                    </a:lnTo>
                    <a:lnTo>
                      <a:pt x="449" y="0"/>
                    </a:lnTo>
                    <a:lnTo>
                      <a:pt x="442" y="0"/>
                    </a:lnTo>
                    <a:lnTo>
                      <a:pt x="440" y="2"/>
                    </a:lnTo>
                    <a:lnTo>
                      <a:pt x="440" y="5"/>
                    </a:lnTo>
                    <a:lnTo>
                      <a:pt x="434" y="3"/>
                    </a:lnTo>
                    <a:lnTo>
                      <a:pt x="428" y="2"/>
                    </a:lnTo>
                    <a:lnTo>
                      <a:pt x="428" y="5"/>
                    </a:lnTo>
                    <a:lnTo>
                      <a:pt x="428" y="9"/>
                    </a:lnTo>
                    <a:lnTo>
                      <a:pt x="421" y="7"/>
                    </a:lnTo>
                    <a:lnTo>
                      <a:pt x="413" y="7"/>
                    </a:lnTo>
                    <a:lnTo>
                      <a:pt x="411" y="13"/>
                    </a:lnTo>
                    <a:lnTo>
                      <a:pt x="413" y="13"/>
                    </a:lnTo>
                    <a:lnTo>
                      <a:pt x="415" y="15"/>
                    </a:lnTo>
                    <a:lnTo>
                      <a:pt x="409" y="15"/>
                    </a:lnTo>
                    <a:lnTo>
                      <a:pt x="405" y="15"/>
                    </a:lnTo>
                    <a:lnTo>
                      <a:pt x="403" y="19"/>
                    </a:lnTo>
                    <a:lnTo>
                      <a:pt x="405" y="21"/>
                    </a:lnTo>
                    <a:lnTo>
                      <a:pt x="405" y="23"/>
                    </a:lnTo>
                    <a:lnTo>
                      <a:pt x="407" y="25"/>
                    </a:lnTo>
                    <a:lnTo>
                      <a:pt x="401" y="23"/>
                    </a:lnTo>
                    <a:lnTo>
                      <a:pt x="399" y="19"/>
                    </a:lnTo>
                    <a:lnTo>
                      <a:pt x="396" y="21"/>
                    </a:lnTo>
                    <a:lnTo>
                      <a:pt x="392" y="23"/>
                    </a:lnTo>
                    <a:lnTo>
                      <a:pt x="392" y="25"/>
                    </a:lnTo>
                    <a:lnTo>
                      <a:pt x="394" y="28"/>
                    </a:lnTo>
                    <a:lnTo>
                      <a:pt x="388" y="26"/>
                    </a:lnTo>
                    <a:lnTo>
                      <a:pt x="382" y="25"/>
                    </a:lnTo>
                    <a:lnTo>
                      <a:pt x="380" y="19"/>
                    </a:lnTo>
                    <a:lnTo>
                      <a:pt x="380" y="15"/>
                    </a:lnTo>
                    <a:lnTo>
                      <a:pt x="363" y="17"/>
                    </a:lnTo>
                    <a:lnTo>
                      <a:pt x="353" y="17"/>
                    </a:lnTo>
                    <a:lnTo>
                      <a:pt x="353" y="21"/>
                    </a:lnTo>
                    <a:lnTo>
                      <a:pt x="355" y="21"/>
                    </a:lnTo>
                    <a:lnTo>
                      <a:pt x="355" y="23"/>
                    </a:lnTo>
                    <a:lnTo>
                      <a:pt x="357" y="25"/>
                    </a:lnTo>
                    <a:lnTo>
                      <a:pt x="353" y="25"/>
                    </a:lnTo>
                    <a:lnTo>
                      <a:pt x="353" y="26"/>
                    </a:lnTo>
                    <a:lnTo>
                      <a:pt x="353" y="30"/>
                    </a:lnTo>
                    <a:lnTo>
                      <a:pt x="357" y="30"/>
                    </a:lnTo>
                    <a:lnTo>
                      <a:pt x="344" y="32"/>
                    </a:lnTo>
                    <a:lnTo>
                      <a:pt x="344" y="36"/>
                    </a:lnTo>
                    <a:lnTo>
                      <a:pt x="346" y="40"/>
                    </a:lnTo>
                    <a:lnTo>
                      <a:pt x="338" y="36"/>
                    </a:lnTo>
                    <a:lnTo>
                      <a:pt x="332" y="34"/>
                    </a:lnTo>
                    <a:lnTo>
                      <a:pt x="327" y="36"/>
                    </a:lnTo>
                    <a:lnTo>
                      <a:pt x="323" y="38"/>
                    </a:lnTo>
                    <a:lnTo>
                      <a:pt x="319" y="36"/>
                    </a:lnTo>
                    <a:lnTo>
                      <a:pt x="313" y="36"/>
                    </a:lnTo>
                    <a:lnTo>
                      <a:pt x="313" y="38"/>
                    </a:lnTo>
                    <a:lnTo>
                      <a:pt x="313" y="42"/>
                    </a:lnTo>
                    <a:lnTo>
                      <a:pt x="317" y="42"/>
                    </a:lnTo>
                    <a:lnTo>
                      <a:pt x="319" y="46"/>
                    </a:lnTo>
                    <a:lnTo>
                      <a:pt x="321" y="49"/>
                    </a:lnTo>
                    <a:lnTo>
                      <a:pt x="336" y="61"/>
                    </a:lnTo>
                    <a:lnTo>
                      <a:pt x="353" y="71"/>
                    </a:lnTo>
                    <a:lnTo>
                      <a:pt x="344" y="69"/>
                    </a:lnTo>
                    <a:lnTo>
                      <a:pt x="338" y="67"/>
                    </a:lnTo>
                    <a:lnTo>
                      <a:pt x="334" y="71"/>
                    </a:lnTo>
                    <a:lnTo>
                      <a:pt x="332" y="74"/>
                    </a:lnTo>
                    <a:lnTo>
                      <a:pt x="327" y="73"/>
                    </a:lnTo>
                    <a:lnTo>
                      <a:pt x="325" y="71"/>
                    </a:lnTo>
                    <a:lnTo>
                      <a:pt x="321" y="71"/>
                    </a:lnTo>
                    <a:lnTo>
                      <a:pt x="319" y="71"/>
                    </a:lnTo>
                    <a:lnTo>
                      <a:pt x="311" y="65"/>
                    </a:lnTo>
                    <a:lnTo>
                      <a:pt x="307" y="57"/>
                    </a:lnTo>
                    <a:lnTo>
                      <a:pt x="307" y="53"/>
                    </a:lnTo>
                    <a:lnTo>
                      <a:pt x="307" y="51"/>
                    </a:lnTo>
                    <a:lnTo>
                      <a:pt x="302" y="46"/>
                    </a:lnTo>
                    <a:lnTo>
                      <a:pt x="296" y="42"/>
                    </a:lnTo>
                    <a:lnTo>
                      <a:pt x="288" y="38"/>
                    </a:lnTo>
                    <a:lnTo>
                      <a:pt x="280" y="36"/>
                    </a:lnTo>
                    <a:lnTo>
                      <a:pt x="277" y="36"/>
                    </a:lnTo>
                    <a:lnTo>
                      <a:pt x="275" y="53"/>
                    </a:lnTo>
                    <a:lnTo>
                      <a:pt x="275" y="71"/>
                    </a:lnTo>
                    <a:close/>
                    <a:moveTo>
                      <a:pt x="351" y="571"/>
                    </a:moveTo>
                    <a:lnTo>
                      <a:pt x="351" y="573"/>
                    </a:lnTo>
                    <a:lnTo>
                      <a:pt x="353" y="577"/>
                    </a:lnTo>
                    <a:lnTo>
                      <a:pt x="355" y="577"/>
                    </a:lnTo>
                    <a:lnTo>
                      <a:pt x="355" y="575"/>
                    </a:lnTo>
                    <a:lnTo>
                      <a:pt x="355" y="573"/>
                    </a:lnTo>
                    <a:lnTo>
                      <a:pt x="351" y="571"/>
                    </a:lnTo>
                    <a:close/>
                    <a:moveTo>
                      <a:pt x="436" y="437"/>
                    </a:moveTo>
                    <a:lnTo>
                      <a:pt x="438" y="435"/>
                    </a:lnTo>
                    <a:lnTo>
                      <a:pt x="440" y="437"/>
                    </a:lnTo>
                    <a:lnTo>
                      <a:pt x="440" y="439"/>
                    </a:lnTo>
                    <a:lnTo>
                      <a:pt x="438" y="441"/>
                    </a:lnTo>
                    <a:lnTo>
                      <a:pt x="436" y="443"/>
                    </a:lnTo>
                    <a:lnTo>
                      <a:pt x="434" y="443"/>
                    </a:lnTo>
                    <a:lnTo>
                      <a:pt x="434" y="441"/>
                    </a:lnTo>
                    <a:lnTo>
                      <a:pt x="434" y="439"/>
                    </a:lnTo>
                    <a:lnTo>
                      <a:pt x="436" y="437"/>
                    </a:lnTo>
                    <a:close/>
                    <a:moveTo>
                      <a:pt x="355" y="71"/>
                    </a:moveTo>
                    <a:lnTo>
                      <a:pt x="355" y="71"/>
                    </a:lnTo>
                    <a:lnTo>
                      <a:pt x="357" y="73"/>
                    </a:lnTo>
                    <a:lnTo>
                      <a:pt x="357" y="74"/>
                    </a:lnTo>
                    <a:lnTo>
                      <a:pt x="355" y="74"/>
                    </a:lnTo>
                    <a:lnTo>
                      <a:pt x="353" y="73"/>
                    </a:lnTo>
                    <a:lnTo>
                      <a:pt x="353" y="71"/>
                    </a:lnTo>
                    <a:lnTo>
                      <a:pt x="355" y="71"/>
                    </a:lnTo>
                    <a:close/>
                    <a:moveTo>
                      <a:pt x="488" y="59"/>
                    </a:moveTo>
                    <a:lnTo>
                      <a:pt x="490" y="59"/>
                    </a:lnTo>
                    <a:lnTo>
                      <a:pt x="490" y="61"/>
                    </a:lnTo>
                    <a:lnTo>
                      <a:pt x="488" y="63"/>
                    </a:lnTo>
                    <a:lnTo>
                      <a:pt x="488" y="65"/>
                    </a:lnTo>
                    <a:lnTo>
                      <a:pt x="484" y="65"/>
                    </a:lnTo>
                    <a:lnTo>
                      <a:pt x="484" y="63"/>
                    </a:lnTo>
                    <a:lnTo>
                      <a:pt x="486" y="61"/>
                    </a:lnTo>
                    <a:lnTo>
                      <a:pt x="488" y="59"/>
                    </a:lnTo>
                    <a:close/>
                    <a:moveTo>
                      <a:pt x="282" y="426"/>
                    </a:moveTo>
                    <a:lnTo>
                      <a:pt x="280" y="431"/>
                    </a:lnTo>
                    <a:lnTo>
                      <a:pt x="277" y="431"/>
                    </a:lnTo>
                    <a:lnTo>
                      <a:pt x="273" y="431"/>
                    </a:lnTo>
                    <a:lnTo>
                      <a:pt x="275" y="429"/>
                    </a:lnTo>
                    <a:lnTo>
                      <a:pt x="279" y="428"/>
                    </a:lnTo>
                    <a:lnTo>
                      <a:pt x="282" y="426"/>
                    </a:lnTo>
                    <a:close/>
                    <a:moveTo>
                      <a:pt x="267" y="406"/>
                    </a:moveTo>
                    <a:lnTo>
                      <a:pt x="269" y="405"/>
                    </a:lnTo>
                    <a:lnTo>
                      <a:pt x="271" y="406"/>
                    </a:lnTo>
                    <a:lnTo>
                      <a:pt x="271" y="408"/>
                    </a:lnTo>
                    <a:lnTo>
                      <a:pt x="271" y="410"/>
                    </a:lnTo>
                    <a:lnTo>
                      <a:pt x="267" y="414"/>
                    </a:lnTo>
                    <a:lnTo>
                      <a:pt x="267" y="418"/>
                    </a:lnTo>
                    <a:lnTo>
                      <a:pt x="254" y="416"/>
                    </a:lnTo>
                    <a:lnTo>
                      <a:pt x="240" y="414"/>
                    </a:lnTo>
                    <a:lnTo>
                      <a:pt x="246" y="412"/>
                    </a:lnTo>
                    <a:lnTo>
                      <a:pt x="254" y="410"/>
                    </a:lnTo>
                    <a:lnTo>
                      <a:pt x="254" y="412"/>
                    </a:lnTo>
                    <a:lnTo>
                      <a:pt x="257" y="414"/>
                    </a:lnTo>
                    <a:lnTo>
                      <a:pt x="259" y="416"/>
                    </a:lnTo>
                    <a:lnTo>
                      <a:pt x="265" y="416"/>
                    </a:lnTo>
                    <a:lnTo>
                      <a:pt x="265" y="410"/>
                    </a:lnTo>
                    <a:lnTo>
                      <a:pt x="265" y="406"/>
                    </a:lnTo>
                    <a:lnTo>
                      <a:pt x="267" y="406"/>
                    </a:lnTo>
                    <a:close/>
                    <a:moveTo>
                      <a:pt x="568" y="345"/>
                    </a:moveTo>
                    <a:lnTo>
                      <a:pt x="570" y="345"/>
                    </a:lnTo>
                    <a:lnTo>
                      <a:pt x="572" y="347"/>
                    </a:lnTo>
                    <a:lnTo>
                      <a:pt x="570" y="349"/>
                    </a:lnTo>
                    <a:lnTo>
                      <a:pt x="568" y="347"/>
                    </a:lnTo>
                    <a:lnTo>
                      <a:pt x="566" y="347"/>
                    </a:lnTo>
                    <a:lnTo>
                      <a:pt x="566" y="345"/>
                    </a:lnTo>
                    <a:lnTo>
                      <a:pt x="568" y="345"/>
                    </a:lnTo>
                    <a:close/>
                    <a:moveTo>
                      <a:pt x="555" y="330"/>
                    </a:moveTo>
                    <a:lnTo>
                      <a:pt x="555" y="334"/>
                    </a:lnTo>
                    <a:lnTo>
                      <a:pt x="555" y="337"/>
                    </a:lnTo>
                    <a:lnTo>
                      <a:pt x="565" y="337"/>
                    </a:lnTo>
                    <a:lnTo>
                      <a:pt x="576" y="337"/>
                    </a:lnTo>
                    <a:lnTo>
                      <a:pt x="563" y="337"/>
                    </a:lnTo>
                    <a:lnTo>
                      <a:pt x="553" y="339"/>
                    </a:lnTo>
                    <a:lnTo>
                      <a:pt x="553" y="337"/>
                    </a:lnTo>
                    <a:lnTo>
                      <a:pt x="551" y="334"/>
                    </a:lnTo>
                    <a:lnTo>
                      <a:pt x="551" y="332"/>
                    </a:lnTo>
                    <a:lnTo>
                      <a:pt x="551" y="330"/>
                    </a:lnTo>
                    <a:lnTo>
                      <a:pt x="553" y="330"/>
                    </a:lnTo>
                    <a:lnTo>
                      <a:pt x="555" y="330"/>
                    </a:lnTo>
                    <a:close/>
                    <a:moveTo>
                      <a:pt x="232" y="316"/>
                    </a:moveTo>
                    <a:lnTo>
                      <a:pt x="232" y="318"/>
                    </a:lnTo>
                    <a:lnTo>
                      <a:pt x="234" y="322"/>
                    </a:lnTo>
                    <a:lnTo>
                      <a:pt x="236" y="322"/>
                    </a:lnTo>
                    <a:lnTo>
                      <a:pt x="236" y="320"/>
                    </a:lnTo>
                    <a:lnTo>
                      <a:pt x="234" y="318"/>
                    </a:lnTo>
                    <a:lnTo>
                      <a:pt x="232" y="316"/>
                    </a:lnTo>
                    <a:close/>
                    <a:moveTo>
                      <a:pt x="624" y="291"/>
                    </a:moveTo>
                    <a:lnTo>
                      <a:pt x="626" y="291"/>
                    </a:lnTo>
                    <a:lnTo>
                      <a:pt x="628" y="293"/>
                    </a:lnTo>
                    <a:lnTo>
                      <a:pt x="628" y="295"/>
                    </a:lnTo>
                    <a:lnTo>
                      <a:pt x="626" y="295"/>
                    </a:lnTo>
                    <a:lnTo>
                      <a:pt x="622" y="293"/>
                    </a:lnTo>
                    <a:lnTo>
                      <a:pt x="624" y="291"/>
                    </a:lnTo>
                    <a:close/>
                    <a:moveTo>
                      <a:pt x="599" y="282"/>
                    </a:moveTo>
                    <a:lnTo>
                      <a:pt x="601" y="284"/>
                    </a:lnTo>
                    <a:lnTo>
                      <a:pt x="603" y="286"/>
                    </a:lnTo>
                    <a:lnTo>
                      <a:pt x="609" y="286"/>
                    </a:lnTo>
                    <a:lnTo>
                      <a:pt x="614" y="286"/>
                    </a:lnTo>
                    <a:lnTo>
                      <a:pt x="612" y="287"/>
                    </a:lnTo>
                    <a:lnTo>
                      <a:pt x="611" y="289"/>
                    </a:lnTo>
                    <a:lnTo>
                      <a:pt x="612" y="291"/>
                    </a:lnTo>
                    <a:lnTo>
                      <a:pt x="612" y="293"/>
                    </a:lnTo>
                    <a:lnTo>
                      <a:pt x="612" y="295"/>
                    </a:lnTo>
                    <a:lnTo>
                      <a:pt x="612" y="299"/>
                    </a:lnTo>
                    <a:lnTo>
                      <a:pt x="601" y="295"/>
                    </a:lnTo>
                    <a:lnTo>
                      <a:pt x="603" y="295"/>
                    </a:lnTo>
                    <a:lnTo>
                      <a:pt x="601" y="291"/>
                    </a:lnTo>
                    <a:lnTo>
                      <a:pt x="601" y="289"/>
                    </a:lnTo>
                    <a:lnTo>
                      <a:pt x="595" y="287"/>
                    </a:lnTo>
                    <a:lnTo>
                      <a:pt x="593" y="287"/>
                    </a:lnTo>
                    <a:lnTo>
                      <a:pt x="588" y="291"/>
                    </a:lnTo>
                    <a:lnTo>
                      <a:pt x="589" y="289"/>
                    </a:lnTo>
                    <a:lnTo>
                      <a:pt x="593" y="286"/>
                    </a:lnTo>
                    <a:lnTo>
                      <a:pt x="599" y="282"/>
                    </a:lnTo>
                    <a:close/>
                    <a:moveTo>
                      <a:pt x="605" y="263"/>
                    </a:moveTo>
                    <a:lnTo>
                      <a:pt x="607" y="263"/>
                    </a:lnTo>
                    <a:lnTo>
                      <a:pt x="607" y="264"/>
                    </a:lnTo>
                    <a:lnTo>
                      <a:pt x="605" y="264"/>
                    </a:lnTo>
                    <a:lnTo>
                      <a:pt x="605" y="266"/>
                    </a:lnTo>
                    <a:lnTo>
                      <a:pt x="607" y="268"/>
                    </a:lnTo>
                    <a:lnTo>
                      <a:pt x="599" y="272"/>
                    </a:lnTo>
                    <a:lnTo>
                      <a:pt x="593" y="276"/>
                    </a:lnTo>
                    <a:lnTo>
                      <a:pt x="593" y="278"/>
                    </a:lnTo>
                    <a:lnTo>
                      <a:pt x="595" y="280"/>
                    </a:lnTo>
                    <a:lnTo>
                      <a:pt x="588" y="278"/>
                    </a:lnTo>
                    <a:lnTo>
                      <a:pt x="580" y="278"/>
                    </a:lnTo>
                    <a:lnTo>
                      <a:pt x="578" y="280"/>
                    </a:lnTo>
                    <a:lnTo>
                      <a:pt x="576" y="282"/>
                    </a:lnTo>
                    <a:lnTo>
                      <a:pt x="576" y="284"/>
                    </a:lnTo>
                    <a:lnTo>
                      <a:pt x="576" y="287"/>
                    </a:lnTo>
                    <a:lnTo>
                      <a:pt x="578" y="287"/>
                    </a:lnTo>
                    <a:lnTo>
                      <a:pt x="582" y="287"/>
                    </a:lnTo>
                    <a:lnTo>
                      <a:pt x="584" y="289"/>
                    </a:lnTo>
                    <a:lnTo>
                      <a:pt x="586" y="293"/>
                    </a:lnTo>
                    <a:lnTo>
                      <a:pt x="582" y="293"/>
                    </a:lnTo>
                    <a:lnTo>
                      <a:pt x="580" y="293"/>
                    </a:lnTo>
                    <a:lnTo>
                      <a:pt x="580" y="289"/>
                    </a:lnTo>
                    <a:lnTo>
                      <a:pt x="576" y="289"/>
                    </a:lnTo>
                    <a:lnTo>
                      <a:pt x="574" y="289"/>
                    </a:lnTo>
                    <a:lnTo>
                      <a:pt x="572" y="286"/>
                    </a:lnTo>
                    <a:lnTo>
                      <a:pt x="570" y="282"/>
                    </a:lnTo>
                    <a:lnTo>
                      <a:pt x="572" y="280"/>
                    </a:lnTo>
                    <a:lnTo>
                      <a:pt x="576" y="280"/>
                    </a:lnTo>
                    <a:lnTo>
                      <a:pt x="574" y="278"/>
                    </a:lnTo>
                    <a:lnTo>
                      <a:pt x="574" y="276"/>
                    </a:lnTo>
                    <a:lnTo>
                      <a:pt x="580" y="276"/>
                    </a:lnTo>
                    <a:lnTo>
                      <a:pt x="588" y="276"/>
                    </a:lnTo>
                    <a:lnTo>
                      <a:pt x="588" y="274"/>
                    </a:lnTo>
                    <a:lnTo>
                      <a:pt x="591" y="272"/>
                    </a:lnTo>
                    <a:lnTo>
                      <a:pt x="595" y="272"/>
                    </a:lnTo>
                    <a:lnTo>
                      <a:pt x="595" y="268"/>
                    </a:lnTo>
                    <a:lnTo>
                      <a:pt x="599" y="268"/>
                    </a:lnTo>
                    <a:lnTo>
                      <a:pt x="603" y="268"/>
                    </a:lnTo>
                    <a:lnTo>
                      <a:pt x="603" y="264"/>
                    </a:lnTo>
                    <a:lnTo>
                      <a:pt x="605" y="263"/>
                    </a:lnTo>
                    <a:close/>
                    <a:moveTo>
                      <a:pt x="190" y="241"/>
                    </a:moveTo>
                    <a:lnTo>
                      <a:pt x="186" y="241"/>
                    </a:lnTo>
                    <a:lnTo>
                      <a:pt x="185" y="243"/>
                    </a:lnTo>
                    <a:lnTo>
                      <a:pt x="185" y="245"/>
                    </a:lnTo>
                    <a:lnTo>
                      <a:pt x="190" y="245"/>
                    </a:lnTo>
                    <a:lnTo>
                      <a:pt x="190" y="243"/>
                    </a:lnTo>
                    <a:lnTo>
                      <a:pt x="192" y="241"/>
                    </a:lnTo>
                    <a:lnTo>
                      <a:pt x="190" y="241"/>
                    </a:lnTo>
                    <a:close/>
                    <a:moveTo>
                      <a:pt x="655" y="232"/>
                    </a:moveTo>
                    <a:lnTo>
                      <a:pt x="655" y="234"/>
                    </a:lnTo>
                    <a:lnTo>
                      <a:pt x="655" y="238"/>
                    </a:lnTo>
                    <a:lnTo>
                      <a:pt x="657" y="238"/>
                    </a:lnTo>
                    <a:lnTo>
                      <a:pt x="662" y="239"/>
                    </a:lnTo>
                    <a:lnTo>
                      <a:pt x="662" y="236"/>
                    </a:lnTo>
                    <a:lnTo>
                      <a:pt x="662" y="234"/>
                    </a:lnTo>
                    <a:lnTo>
                      <a:pt x="659" y="234"/>
                    </a:lnTo>
                    <a:lnTo>
                      <a:pt x="655" y="232"/>
                    </a:lnTo>
                    <a:close/>
                    <a:moveTo>
                      <a:pt x="630" y="224"/>
                    </a:moveTo>
                    <a:lnTo>
                      <a:pt x="632" y="224"/>
                    </a:lnTo>
                    <a:lnTo>
                      <a:pt x="634" y="224"/>
                    </a:lnTo>
                    <a:lnTo>
                      <a:pt x="634" y="226"/>
                    </a:lnTo>
                    <a:lnTo>
                      <a:pt x="632" y="228"/>
                    </a:lnTo>
                    <a:lnTo>
                      <a:pt x="630" y="230"/>
                    </a:lnTo>
                    <a:lnTo>
                      <a:pt x="628" y="232"/>
                    </a:lnTo>
                    <a:lnTo>
                      <a:pt x="628" y="226"/>
                    </a:lnTo>
                    <a:lnTo>
                      <a:pt x="630" y="224"/>
                    </a:lnTo>
                    <a:close/>
                    <a:moveTo>
                      <a:pt x="674" y="215"/>
                    </a:moveTo>
                    <a:lnTo>
                      <a:pt x="672" y="216"/>
                    </a:lnTo>
                    <a:lnTo>
                      <a:pt x="668" y="218"/>
                    </a:lnTo>
                    <a:lnTo>
                      <a:pt x="668" y="224"/>
                    </a:lnTo>
                    <a:lnTo>
                      <a:pt x="668" y="230"/>
                    </a:lnTo>
                    <a:lnTo>
                      <a:pt x="674" y="228"/>
                    </a:lnTo>
                    <a:lnTo>
                      <a:pt x="680" y="228"/>
                    </a:lnTo>
                    <a:lnTo>
                      <a:pt x="683" y="226"/>
                    </a:lnTo>
                    <a:lnTo>
                      <a:pt x="685" y="224"/>
                    </a:lnTo>
                    <a:lnTo>
                      <a:pt x="680" y="224"/>
                    </a:lnTo>
                    <a:lnTo>
                      <a:pt x="676" y="218"/>
                    </a:lnTo>
                    <a:lnTo>
                      <a:pt x="674" y="215"/>
                    </a:lnTo>
                    <a:close/>
                    <a:moveTo>
                      <a:pt x="664" y="193"/>
                    </a:moveTo>
                    <a:lnTo>
                      <a:pt x="666" y="201"/>
                    </a:lnTo>
                    <a:lnTo>
                      <a:pt x="670" y="205"/>
                    </a:lnTo>
                    <a:lnTo>
                      <a:pt x="670" y="201"/>
                    </a:lnTo>
                    <a:lnTo>
                      <a:pt x="666" y="197"/>
                    </a:lnTo>
                    <a:lnTo>
                      <a:pt x="664" y="193"/>
                    </a:lnTo>
                    <a:close/>
                    <a:moveTo>
                      <a:pt x="0" y="168"/>
                    </a:moveTo>
                    <a:lnTo>
                      <a:pt x="4" y="172"/>
                    </a:lnTo>
                    <a:lnTo>
                      <a:pt x="4" y="170"/>
                    </a:lnTo>
                    <a:lnTo>
                      <a:pt x="0" y="168"/>
                    </a:lnTo>
                    <a:close/>
                    <a:moveTo>
                      <a:pt x="659" y="97"/>
                    </a:moveTo>
                    <a:lnTo>
                      <a:pt x="659" y="101"/>
                    </a:lnTo>
                    <a:lnTo>
                      <a:pt x="660" y="101"/>
                    </a:lnTo>
                    <a:lnTo>
                      <a:pt x="662" y="99"/>
                    </a:lnTo>
                    <a:lnTo>
                      <a:pt x="660" y="97"/>
                    </a:lnTo>
                    <a:lnTo>
                      <a:pt x="659" y="97"/>
                    </a:lnTo>
                    <a:close/>
                    <a:moveTo>
                      <a:pt x="657" y="49"/>
                    </a:moveTo>
                    <a:lnTo>
                      <a:pt x="659" y="57"/>
                    </a:lnTo>
                    <a:lnTo>
                      <a:pt x="659" y="51"/>
                    </a:lnTo>
                    <a:lnTo>
                      <a:pt x="657" y="49"/>
                    </a:lnTo>
                    <a:close/>
                    <a:moveTo>
                      <a:pt x="234" y="44"/>
                    </a:moveTo>
                    <a:lnTo>
                      <a:pt x="240" y="51"/>
                    </a:lnTo>
                    <a:lnTo>
                      <a:pt x="248" y="55"/>
                    </a:lnTo>
                    <a:lnTo>
                      <a:pt x="256" y="57"/>
                    </a:lnTo>
                    <a:lnTo>
                      <a:pt x="267" y="61"/>
                    </a:lnTo>
                    <a:lnTo>
                      <a:pt x="265" y="57"/>
                    </a:lnTo>
                    <a:lnTo>
                      <a:pt x="263" y="55"/>
                    </a:lnTo>
                    <a:lnTo>
                      <a:pt x="248" y="49"/>
                    </a:lnTo>
                    <a:lnTo>
                      <a:pt x="234" y="44"/>
                    </a:lnTo>
                    <a:close/>
                    <a:moveTo>
                      <a:pt x="371" y="30"/>
                    </a:moveTo>
                    <a:lnTo>
                      <a:pt x="375" y="32"/>
                    </a:lnTo>
                    <a:lnTo>
                      <a:pt x="378" y="36"/>
                    </a:lnTo>
                    <a:lnTo>
                      <a:pt x="376" y="38"/>
                    </a:lnTo>
                    <a:lnTo>
                      <a:pt x="376" y="40"/>
                    </a:lnTo>
                    <a:lnTo>
                      <a:pt x="376" y="42"/>
                    </a:lnTo>
                    <a:lnTo>
                      <a:pt x="376" y="38"/>
                    </a:lnTo>
                    <a:lnTo>
                      <a:pt x="373" y="36"/>
                    </a:lnTo>
                    <a:lnTo>
                      <a:pt x="373" y="34"/>
                    </a:lnTo>
                    <a:lnTo>
                      <a:pt x="367" y="32"/>
                    </a:lnTo>
                    <a:lnTo>
                      <a:pt x="361" y="32"/>
                    </a:lnTo>
                    <a:lnTo>
                      <a:pt x="371" y="30"/>
                    </a:lnTo>
                    <a:close/>
                    <a:moveTo>
                      <a:pt x="459" y="25"/>
                    </a:moveTo>
                    <a:lnTo>
                      <a:pt x="465" y="25"/>
                    </a:lnTo>
                    <a:lnTo>
                      <a:pt x="465" y="26"/>
                    </a:lnTo>
                    <a:lnTo>
                      <a:pt x="463" y="26"/>
                    </a:lnTo>
                    <a:lnTo>
                      <a:pt x="459" y="26"/>
                    </a:lnTo>
                    <a:lnTo>
                      <a:pt x="459" y="30"/>
                    </a:lnTo>
                    <a:lnTo>
                      <a:pt x="457" y="28"/>
                    </a:lnTo>
                    <a:lnTo>
                      <a:pt x="457" y="26"/>
                    </a:lnTo>
                    <a:lnTo>
                      <a:pt x="457" y="25"/>
                    </a:lnTo>
                    <a:lnTo>
                      <a:pt x="459" y="25"/>
                    </a:lnTo>
                    <a:close/>
                    <a:moveTo>
                      <a:pt x="524" y="19"/>
                    </a:moveTo>
                    <a:lnTo>
                      <a:pt x="545" y="19"/>
                    </a:lnTo>
                    <a:lnTo>
                      <a:pt x="565" y="21"/>
                    </a:lnTo>
                    <a:lnTo>
                      <a:pt x="549" y="21"/>
                    </a:lnTo>
                    <a:lnTo>
                      <a:pt x="536" y="23"/>
                    </a:lnTo>
                    <a:lnTo>
                      <a:pt x="520" y="23"/>
                    </a:lnTo>
                    <a:lnTo>
                      <a:pt x="507" y="25"/>
                    </a:lnTo>
                    <a:lnTo>
                      <a:pt x="515" y="21"/>
                    </a:lnTo>
                    <a:lnTo>
                      <a:pt x="524" y="19"/>
                    </a:lnTo>
                    <a:close/>
                    <a:moveTo>
                      <a:pt x="482" y="15"/>
                    </a:moveTo>
                    <a:lnTo>
                      <a:pt x="484" y="19"/>
                    </a:lnTo>
                    <a:lnTo>
                      <a:pt x="486" y="23"/>
                    </a:lnTo>
                    <a:lnTo>
                      <a:pt x="492" y="21"/>
                    </a:lnTo>
                    <a:lnTo>
                      <a:pt x="501" y="21"/>
                    </a:lnTo>
                    <a:lnTo>
                      <a:pt x="503" y="21"/>
                    </a:lnTo>
                    <a:lnTo>
                      <a:pt x="503" y="23"/>
                    </a:lnTo>
                    <a:lnTo>
                      <a:pt x="501" y="23"/>
                    </a:lnTo>
                    <a:lnTo>
                      <a:pt x="497" y="25"/>
                    </a:lnTo>
                    <a:lnTo>
                      <a:pt x="490" y="25"/>
                    </a:lnTo>
                    <a:lnTo>
                      <a:pt x="484" y="26"/>
                    </a:lnTo>
                    <a:lnTo>
                      <a:pt x="480" y="25"/>
                    </a:lnTo>
                    <a:lnTo>
                      <a:pt x="478" y="21"/>
                    </a:lnTo>
                    <a:lnTo>
                      <a:pt x="480" y="17"/>
                    </a:lnTo>
                    <a:lnTo>
                      <a:pt x="482" y="15"/>
                    </a:lnTo>
                    <a:close/>
                  </a:path>
                </a:pathLst>
              </a:custGeom>
              <a:solidFill>
                <a:srgbClr val="C0C0C0"/>
              </a:solidFill>
              <a:ln w="4826">
                <a:solidFill>
                  <a:srgbClr val="B9B9B9"/>
                </a:solidFill>
                <a:round/>
                <a:headEnd/>
                <a:tailEnd/>
              </a:ln>
            </p:spPr>
            <p:txBody>
              <a:bodyPr/>
              <a:lstStyle/>
              <a:p>
                <a:endParaRPr lang="nb-NO"/>
              </a:p>
            </p:txBody>
          </p:sp>
          <p:sp>
            <p:nvSpPr>
              <p:cNvPr id="9486" name="Freeform 1199"/>
              <p:cNvSpPr>
                <a:spLocks noEditPoints="1"/>
              </p:cNvSpPr>
              <p:nvPr/>
            </p:nvSpPr>
            <p:spPr bwMode="gray">
              <a:xfrm>
                <a:off x="2975" y="2136"/>
                <a:ext cx="94" cy="119"/>
              </a:xfrm>
              <a:custGeom>
                <a:avLst/>
                <a:gdLst>
                  <a:gd name="T0" fmla="*/ 11 w 94"/>
                  <a:gd name="T1" fmla="*/ 48 h 119"/>
                  <a:gd name="T2" fmla="*/ 17 w 94"/>
                  <a:gd name="T3" fmla="*/ 50 h 119"/>
                  <a:gd name="T4" fmla="*/ 15 w 94"/>
                  <a:gd name="T5" fmla="*/ 58 h 119"/>
                  <a:gd name="T6" fmla="*/ 19 w 94"/>
                  <a:gd name="T7" fmla="*/ 60 h 119"/>
                  <a:gd name="T8" fmla="*/ 34 w 94"/>
                  <a:gd name="T9" fmla="*/ 66 h 119"/>
                  <a:gd name="T10" fmla="*/ 19 w 94"/>
                  <a:gd name="T11" fmla="*/ 66 h 119"/>
                  <a:gd name="T12" fmla="*/ 29 w 94"/>
                  <a:gd name="T13" fmla="*/ 83 h 119"/>
                  <a:gd name="T14" fmla="*/ 36 w 94"/>
                  <a:gd name="T15" fmla="*/ 77 h 119"/>
                  <a:gd name="T16" fmla="*/ 44 w 94"/>
                  <a:gd name="T17" fmla="*/ 71 h 119"/>
                  <a:gd name="T18" fmla="*/ 48 w 94"/>
                  <a:gd name="T19" fmla="*/ 70 h 119"/>
                  <a:gd name="T20" fmla="*/ 54 w 94"/>
                  <a:gd name="T21" fmla="*/ 64 h 119"/>
                  <a:gd name="T22" fmla="*/ 54 w 94"/>
                  <a:gd name="T23" fmla="*/ 62 h 119"/>
                  <a:gd name="T24" fmla="*/ 61 w 94"/>
                  <a:gd name="T25" fmla="*/ 66 h 119"/>
                  <a:gd name="T26" fmla="*/ 56 w 94"/>
                  <a:gd name="T27" fmla="*/ 56 h 119"/>
                  <a:gd name="T28" fmla="*/ 46 w 94"/>
                  <a:gd name="T29" fmla="*/ 48 h 119"/>
                  <a:gd name="T30" fmla="*/ 40 w 94"/>
                  <a:gd name="T31" fmla="*/ 48 h 119"/>
                  <a:gd name="T32" fmla="*/ 42 w 94"/>
                  <a:gd name="T33" fmla="*/ 43 h 119"/>
                  <a:gd name="T34" fmla="*/ 42 w 94"/>
                  <a:gd name="T35" fmla="*/ 39 h 119"/>
                  <a:gd name="T36" fmla="*/ 34 w 94"/>
                  <a:gd name="T37" fmla="*/ 29 h 119"/>
                  <a:gd name="T38" fmla="*/ 38 w 94"/>
                  <a:gd name="T39" fmla="*/ 20 h 119"/>
                  <a:gd name="T40" fmla="*/ 40 w 94"/>
                  <a:gd name="T41" fmla="*/ 20 h 119"/>
                  <a:gd name="T42" fmla="*/ 44 w 94"/>
                  <a:gd name="T43" fmla="*/ 29 h 119"/>
                  <a:gd name="T44" fmla="*/ 52 w 94"/>
                  <a:gd name="T45" fmla="*/ 25 h 119"/>
                  <a:gd name="T46" fmla="*/ 50 w 94"/>
                  <a:gd name="T47" fmla="*/ 14 h 119"/>
                  <a:gd name="T48" fmla="*/ 79 w 94"/>
                  <a:gd name="T49" fmla="*/ 18 h 119"/>
                  <a:gd name="T50" fmla="*/ 86 w 94"/>
                  <a:gd name="T51" fmla="*/ 10 h 119"/>
                  <a:gd name="T52" fmla="*/ 94 w 94"/>
                  <a:gd name="T53" fmla="*/ 6 h 119"/>
                  <a:gd name="T54" fmla="*/ 86 w 94"/>
                  <a:gd name="T55" fmla="*/ 0 h 119"/>
                  <a:gd name="T56" fmla="*/ 84 w 94"/>
                  <a:gd name="T57" fmla="*/ 6 h 119"/>
                  <a:gd name="T58" fmla="*/ 75 w 94"/>
                  <a:gd name="T59" fmla="*/ 6 h 119"/>
                  <a:gd name="T60" fmla="*/ 69 w 94"/>
                  <a:gd name="T61" fmla="*/ 2 h 119"/>
                  <a:gd name="T62" fmla="*/ 59 w 94"/>
                  <a:gd name="T63" fmla="*/ 6 h 119"/>
                  <a:gd name="T64" fmla="*/ 46 w 94"/>
                  <a:gd name="T65" fmla="*/ 6 h 119"/>
                  <a:gd name="T66" fmla="*/ 44 w 94"/>
                  <a:gd name="T67" fmla="*/ 12 h 119"/>
                  <a:gd name="T68" fmla="*/ 34 w 94"/>
                  <a:gd name="T69" fmla="*/ 14 h 119"/>
                  <a:gd name="T70" fmla="*/ 29 w 94"/>
                  <a:gd name="T71" fmla="*/ 20 h 119"/>
                  <a:gd name="T72" fmla="*/ 15 w 94"/>
                  <a:gd name="T73" fmla="*/ 22 h 119"/>
                  <a:gd name="T74" fmla="*/ 10 w 94"/>
                  <a:gd name="T75" fmla="*/ 35 h 119"/>
                  <a:gd name="T76" fmla="*/ 8 w 94"/>
                  <a:gd name="T77" fmla="*/ 37 h 119"/>
                  <a:gd name="T78" fmla="*/ 46 w 94"/>
                  <a:gd name="T79" fmla="*/ 56 h 119"/>
                  <a:gd name="T80" fmla="*/ 44 w 94"/>
                  <a:gd name="T81" fmla="*/ 60 h 119"/>
                  <a:gd name="T82" fmla="*/ 40 w 94"/>
                  <a:gd name="T83" fmla="*/ 50 h 119"/>
                  <a:gd name="T84" fmla="*/ 40 w 94"/>
                  <a:gd name="T85" fmla="*/ 54 h 119"/>
                  <a:gd name="T86" fmla="*/ 40 w 94"/>
                  <a:gd name="T87" fmla="*/ 50 h 119"/>
                  <a:gd name="T88" fmla="*/ 2 w 94"/>
                  <a:gd name="T89" fmla="*/ 37 h 119"/>
                  <a:gd name="T90" fmla="*/ 46 w 94"/>
                  <a:gd name="T91" fmla="*/ 114 h 119"/>
                  <a:gd name="T92" fmla="*/ 77 w 94"/>
                  <a:gd name="T93" fmla="*/ 116 h 119"/>
                  <a:gd name="T94" fmla="*/ 48 w 94"/>
                  <a:gd name="T95" fmla="*/ 108 h 119"/>
                  <a:gd name="T96" fmla="*/ 11 w 94"/>
                  <a:gd name="T97" fmla="*/ 68 h 119"/>
                  <a:gd name="T98" fmla="*/ 6 w 94"/>
                  <a:gd name="T99" fmla="*/ 64 h 119"/>
                  <a:gd name="T100" fmla="*/ 79 w 94"/>
                  <a:gd name="T101" fmla="*/ 60 h 119"/>
                  <a:gd name="T102" fmla="*/ 79 w 94"/>
                  <a:gd name="T103" fmla="*/ 48 h 119"/>
                  <a:gd name="T104" fmla="*/ 84 w 94"/>
                  <a:gd name="T105" fmla="*/ 48 h 119"/>
                  <a:gd name="T106" fmla="*/ 79 w 94"/>
                  <a:gd name="T107" fmla="*/ 45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
                  <a:gd name="T163" fmla="*/ 0 h 119"/>
                  <a:gd name="T164" fmla="*/ 94 w 94"/>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 h="119">
                    <a:moveTo>
                      <a:pt x="2" y="37"/>
                    </a:moveTo>
                    <a:lnTo>
                      <a:pt x="8" y="45"/>
                    </a:lnTo>
                    <a:lnTo>
                      <a:pt x="11" y="48"/>
                    </a:lnTo>
                    <a:lnTo>
                      <a:pt x="11" y="50"/>
                    </a:lnTo>
                    <a:lnTo>
                      <a:pt x="13" y="50"/>
                    </a:lnTo>
                    <a:lnTo>
                      <a:pt x="17" y="50"/>
                    </a:lnTo>
                    <a:lnTo>
                      <a:pt x="17" y="52"/>
                    </a:lnTo>
                    <a:lnTo>
                      <a:pt x="15" y="52"/>
                    </a:lnTo>
                    <a:lnTo>
                      <a:pt x="15" y="58"/>
                    </a:lnTo>
                    <a:lnTo>
                      <a:pt x="15" y="64"/>
                    </a:lnTo>
                    <a:lnTo>
                      <a:pt x="17" y="62"/>
                    </a:lnTo>
                    <a:lnTo>
                      <a:pt x="19" y="60"/>
                    </a:lnTo>
                    <a:lnTo>
                      <a:pt x="25" y="60"/>
                    </a:lnTo>
                    <a:lnTo>
                      <a:pt x="31" y="62"/>
                    </a:lnTo>
                    <a:lnTo>
                      <a:pt x="34" y="66"/>
                    </a:lnTo>
                    <a:lnTo>
                      <a:pt x="38" y="68"/>
                    </a:lnTo>
                    <a:lnTo>
                      <a:pt x="29" y="66"/>
                    </a:lnTo>
                    <a:lnTo>
                      <a:pt x="19" y="66"/>
                    </a:lnTo>
                    <a:lnTo>
                      <a:pt x="21" y="75"/>
                    </a:lnTo>
                    <a:lnTo>
                      <a:pt x="23" y="83"/>
                    </a:lnTo>
                    <a:lnTo>
                      <a:pt x="29" y="83"/>
                    </a:lnTo>
                    <a:lnTo>
                      <a:pt x="38" y="83"/>
                    </a:lnTo>
                    <a:lnTo>
                      <a:pt x="36" y="81"/>
                    </a:lnTo>
                    <a:lnTo>
                      <a:pt x="36" y="77"/>
                    </a:lnTo>
                    <a:lnTo>
                      <a:pt x="40" y="77"/>
                    </a:lnTo>
                    <a:lnTo>
                      <a:pt x="46" y="77"/>
                    </a:lnTo>
                    <a:lnTo>
                      <a:pt x="44" y="71"/>
                    </a:lnTo>
                    <a:lnTo>
                      <a:pt x="40" y="71"/>
                    </a:lnTo>
                    <a:lnTo>
                      <a:pt x="42" y="70"/>
                    </a:lnTo>
                    <a:lnTo>
                      <a:pt x="48" y="70"/>
                    </a:lnTo>
                    <a:lnTo>
                      <a:pt x="54" y="71"/>
                    </a:lnTo>
                    <a:lnTo>
                      <a:pt x="54" y="68"/>
                    </a:lnTo>
                    <a:lnTo>
                      <a:pt x="54" y="64"/>
                    </a:lnTo>
                    <a:lnTo>
                      <a:pt x="52" y="62"/>
                    </a:lnTo>
                    <a:lnTo>
                      <a:pt x="50" y="62"/>
                    </a:lnTo>
                    <a:lnTo>
                      <a:pt x="54" y="62"/>
                    </a:lnTo>
                    <a:lnTo>
                      <a:pt x="58" y="62"/>
                    </a:lnTo>
                    <a:lnTo>
                      <a:pt x="59" y="66"/>
                    </a:lnTo>
                    <a:lnTo>
                      <a:pt x="61" y="66"/>
                    </a:lnTo>
                    <a:lnTo>
                      <a:pt x="61" y="62"/>
                    </a:lnTo>
                    <a:lnTo>
                      <a:pt x="59" y="58"/>
                    </a:lnTo>
                    <a:lnTo>
                      <a:pt x="56" y="56"/>
                    </a:lnTo>
                    <a:lnTo>
                      <a:pt x="52" y="56"/>
                    </a:lnTo>
                    <a:lnTo>
                      <a:pt x="48" y="52"/>
                    </a:lnTo>
                    <a:lnTo>
                      <a:pt x="46" y="48"/>
                    </a:lnTo>
                    <a:lnTo>
                      <a:pt x="42" y="48"/>
                    </a:lnTo>
                    <a:lnTo>
                      <a:pt x="40" y="50"/>
                    </a:lnTo>
                    <a:lnTo>
                      <a:pt x="40" y="48"/>
                    </a:lnTo>
                    <a:lnTo>
                      <a:pt x="38" y="47"/>
                    </a:lnTo>
                    <a:lnTo>
                      <a:pt x="38" y="43"/>
                    </a:lnTo>
                    <a:lnTo>
                      <a:pt x="42" y="43"/>
                    </a:lnTo>
                    <a:lnTo>
                      <a:pt x="42" y="41"/>
                    </a:lnTo>
                    <a:lnTo>
                      <a:pt x="42" y="39"/>
                    </a:lnTo>
                    <a:lnTo>
                      <a:pt x="38" y="35"/>
                    </a:lnTo>
                    <a:lnTo>
                      <a:pt x="36" y="31"/>
                    </a:lnTo>
                    <a:lnTo>
                      <a:pt x="34" y="29"/>
                    </a:lnTo>
                    <a:lnTo>
                      <a:pt x="34" y="27"/>
                    </a:lnTo>
                    <a:lnTo>
                      <a:pt x="36" y="25"/>
                    </a:lnTo>
                    <a:lnTo>
                      <a:pt x="38" y="20"/>
                    </a:lnTo>
                    <a:lnTo>
                      <a:pt x="40" y="20"/>
                    </a:lnTo>
                    <a:lnTo>
                      <a:pt x="40" y="18"/>
                    </a:lnTo>
                    <a:lnTo>
                      <a:pt x="40" y="20"/>
                    </a:lnTo>
                    <a:lnTo>
                      <a:pt x="40" y="24"/>
                    </a:lnTo>
                    <a:lnTo>
                      <a:pt x="42" y="25"/>
                    </a:lnTo>
                    <a:lnTo>
                      <a:pt x="44" y="29"/>
                    </a:lnTo>
                    <a:lnTo>
                      <a:pt x="46" y="27"/>
                    </a:lnTo>
                    <a:lnTo>
                      <a:pt x="46" y="25"/>
                    </a:lnTo>
                    <a:lnTo>
                      <a:pt x="52" y="25"/>
                    </a:lnTo>
                    <a:lnTo>
                      <a:pt x="56" y="24"/>
                    </a:lnTo>
                    <a:lnTo>
                      <a:pt x="56" y="22"/>
                    </a:lnTo>
                    <a:lnTo>
                      <a:pt x="50" y="14"/>
                    </a:lnTo>
                    <a:lnTo>
                      <a:pt x="65" y="14"/>
                    </a:lnTo>
                    <a:lnTo>
                      <a:pt x="79" y="14"/>
                    </a:lnTo>
                    <a:lnTo>
                      <a:pt x="79" y="18"/>
                    </a:lnTo>
                    <a:lnTo>
                      <a:pt x="81" y="20"/>
                    </a:lnTo>
                    <a:lnTo>
                      <a:pt x="82" y="16"/>
                    </a:lnTo>
                    <a:lnTo>
                      <a:pt x="86" y="10"/>
                    </a:lnTo>
                    <a:lnTo>
                      <a:pt x="88" y="8"/>
                    </a:lnTo>
                    <a:lnTo>
                      <a:pt x="92" y="8"/>
                    </a:lnTo>
                    <a:lnTo>
                      <a:pt x="94" y="6"/>
                    </a:lnTo>
                    <a:lnTo>
                      <a:pt x="94" y="4"/>
                    </a:lnTo>
                    <a:lnTo>
                      <a:pt x="88" y="0"/>
                    </a:lnTo>
                    <a:lnTo>
                      <a:pt x="86" y="0"/>
                    </a:lnTo>
                    <a:lnTo>
                      <a:pt x="84" y="4"/>
                    </a:lnTo>
                    <a:lnTo>
                      <a:pt x="84" y="6"/>
                    </a:lnTo>
                    <a:lnTo>
                      <a:pt x="82" y="6"/>
                    </a:lnTo>
                    <a:lnTo>
                      <a:pt x="81" y="6"/>
                    </a:lnTo>
                    <a:lnTo>
                      <a:pt x="75" y="6"/>
                    </a:lnTo>
                    <a:lnTo>
                      <a:pt x="73" y="6"/>
                    </a:lnTo>
                    <a:lnTo>
                      <a:pt x="73" y="4"/>
                    </a:lnTo>
                    <a:lnTo>
                      <a:pt x="69" y="2"/>
                    </a:lnTo>
                    <a:lnTo>
                      <a:pt x="65" y="0"/>
                    </a:lnTo>
                    <a:lnTo>
                      <a:pt x="61" y="4"/>
                    </a:lnTo>
                    <a:lnTo>
                      <a:pt x="59" y="6"/>
                    </a:lnTo>
                    <a:lnTo>
                      <a:pt x="54" y="8"/>
                    </a:lnTo>
                    <a:lnTo>
                      <a:pt x="50" y="6"/>
                    </a:lnTo>
                    <a:lnTo>
                      <a:pt x="46" y="6"/>
                    </a:lnTo>
                    <a:lnTo>
                      <a:pt x="44" y="10"/>
                    </a:lnTo>
                    <a:lnTo>
                      <a:pt x="44" y="12"/>
                    </a:lnTo>
                    <a:lnTo>
                      <a:pt x="42" y="12"/>
                    </a:lnTo>
                    <a:lnTo>
                      <a:pt x="38" y="12"/>
                    </a:lnTo>
                    <a:lnTo>
                      <a:pt x="34" y="14"/>
                    </a:lnTo>
                    <a:lnTo>
                      <a:pt x="33" y="16"/>
                    </a:lnTo>
                    <a:lnTo>
                      <a:pt x="31" y="16"/>
                    </a:lnTo>
                    <a:lnTo>
                      <a:pt x="29" y="20"/>
                    </a:lnTo>
                    <a:lnTo>
                      <a:pt x="27" y="20"/>
                    </a:lnTo>
                    <a:lnTo>
                      <a:pt x="19" y="22"/>
                    </a:lnTo>
                    <a:lnTo>
                      <a:pt x="15" y="22"/>
                    </a:lnTo>
                    <a:lnTo>
                      <a:pt x="15" y="27"/>
                    </a:lnTo>
                    <a:lnTo>
                      <a:pt x="13" y="33"/>
                    </a:lnTo>
                    <a:lnTo>
                      <a:pt x="10" y="35"/>
                    </a:lnTo>
                    <a:lnTo>
                      <a:pt x="10" y="37"/>
                    </a:lnTo>
                    <a:lnTo>
                      <a:pt x="8" y="37"/>
                    </a:lnTo>
                    <a:lnTo>
                      <a:pt x="2" y="37"/>
                    </a:lnTo>
                    <a:close/>
                    <a:moveTo>
                      <a:pt x="44" y="54"/>
                    </a:moveTo>
                    <a:lnTo>
                      <a:pt x="46" y="56"/>
                    </a:lnTo>
                    <a:lnTo>
                      <a:pt x="46" y="58"/>
                    </a:lnTo>
                    <a:lnTo>
                      <a:pt x="46" y="60"/>
                    </a:lnTo>
                    <a:lnTo>
                      <a:pt x="44" y="60"/>
                    </a:lnTo>
                    <a:lnTo>
                      <a:pt x="42" y="56"/>
                    </a:lnTo>
                    <a:lnTo>
                      <a:pt x="44" y="54"/>
                    </a:lnTo>
                    <a:close/>
                    <a:moveTo>
                      <a:pt x="40" y="50"/>
                    </a:moveTo>
                    <a:lnTo>
                      <a:pt x="42" y="50"/>
                    </a:lnTo>
                    <a:lnTo>
                      <a:pt x="42" y="52"/>
                    </a:lnTo>
                    <a:lnTo>
                      <a:pt x="40" y="54"/>
                    </a:lnTo>
                    <a:lnTo>
                      <a:pt x="38" y="54"/>
                    </a:lnTo>
                    <a:lnTo>
                      <a:pt x="38" y="50"/>
                    </a:lnTo>
                    <a:lnTo>
                      <a:pt x="40" y="50"/>
                    </a:lnTo>
                    <a:close/>
                    <a:moveTo>
                      <a:pt x="0" y="37"/>
                    </a:moveTo>
                    <a:lnTo>
                      <a:pt x="2" y="41"/>
                    </a:lnTo>
                    <a:lnTo>
                      <a:pt x="2" y="37"/>
                    </a:lnTo>
                    <a:lnTo>
                      <a:pt x="0" y="37"/>
                    </a:lnTo>
                    <a:close/>
                    <a:moveTo>
                      <a:pt x="48" y="108"/>
                    </a:moveTo>
                    <a:lnTo>
                      <a:pt x="46" y="114"/>
                    </a:lnTo>
                    <a:lnTo>
                      <a:pt x="61" y="118"/>
                    </a:lnTo>
                    <a:lnTo>
                      <a:pt x="79" y="119"/>
                    </a:lnTo>
                    <a:lnTo>
                      <a:pt x="77" y="116"/>
                    </a:lnTo>
                    <a:lnTo>
                      <a:pt x="77" y="112"/>
                    </a:lnTo>
                    <a:lnTo>
                      <a:pt x="61" y="112"/>
                    </a:lnTo>
                    <a:lnTo>
                      <a:pt x="48" y="108"/>
                    </a:lnTo>
                    <a:close/>
                    <a:moveTo>
                      <a:pt x="6" y="64"/>
                    </a:moveTo>
                    <a:lnTo>
                      <a:pt x="8" y="66"/>
                    </a:lnTo>
                    <a:lnTo>
                      <a:pt x="11" y="68"/>
                    </a:lnTo>
                    <a:lnTo>
                      <a:pt x="11" y="64"/>
                    </a:lnTo>
                    <a:lnTo>
                      <a:pt x="8" y="64"/>
                    </a:lnTo>
                    <a:lnTo>
                      <a:pt x="6" y="64"/>
                    </a:lnTo>
                    <a:close/>
                    <a:moveTo>
                      <a:pt x="77" y="60"/>
                    </a:moveTo>
                    <a:lnTo>
                      <a:pt x="79" y="64"/>
                    </a:lnTo>
                    <a:lnTo>
                      <a:pt x="79" y="60"/>
                    </a:lnTo>
                    <a:lnTo>
                      <a:pt x="77" y="60"/>
                    </a:lnTo>
                    <a:close/>
                    <a:moveTo>
                      <a:pt x="77" y="45"/>
                    </a:moveTo>
                    <a:lnTo>
                      <a:pt x="79" y="48"/>
                    </a:lnTo>
                    <a:lnTo>
                      <a:pt x="81" y="50"/>
                    </a:lnTo>
                    <a:lnTo>
                      <a:pt x="84" y="50"/>
                    </a:lnTo>
                    <a:lnTo>
                      <a:pt x="84" y="48"/>
                    </a:lnTo>
                    <a:lnTo>
                      <a:pt x="82" y="47"/>
                    </a:lnTo>
                    <a:lnTo>
                      <a:pt x="82" y="45"/>
                    </a:lnTo>
                    <a:lnTo>
                      <a:pt x="79" y="45"/>
                    </a:lnTo>
                    <a:lnTo>
                      <a:pt x="77" y="45"/>
                    </a:lnTo>
                    <a:close/>
                  </a:path>
                </a:pathLst>
              </a:custGeom>
              <a:solidFill>
                <a:srgbClr val="C0C0C0"/>
              </a:solidFill>
              <a:ln w="4826">
                <a:solidFill>
                  <a:srgbClr val="B9B9B9"/>
                </a:solidFill>
                <a:round/>
                <a:headEnd/>
                <a:tailEnd/>
              </a:ln>
            </p:spPr>
            <p:txBody>
              <a:bodyPr/>
              <a:lstStyle/>
              <a:p>
                <a:endParaRPr lang="nb-NO"/>
              </a:p>
            </p:txBody>
          </p:sp>
          <p:sp>
            <p:nvSpPr>
              <p:cNvPr id="9487" name="Freeform 1200"/>
              <p:cNvSpPr>
                <a:spLocks/>
              </p:cNvSpPr>
              <p:nvPr/>
            </p:nvSpPr>
            <p:spPr bwMode="gray">
              <a:xfrm>
                <a:off x="2681" y="2622"/>
                <a:ext cx="58" cy="113"/>
              </a:xfrm>
              <a:custGeom>
                <a:avLst/>
                <a:gdLst>
                  <a:gd name="T0" fmla="*/ 0 w 58"/>
                  <a:gd name="T1" fmla="*/ 113 h 113"/>
                  <a:gd name="T2" fmla="*/ 2 w 58"/>
                  <a:gd name="T3" fmla="*/ 113 h 113"/>
                  <a:gd name="T4" fmla="*/ 6 w 58"/>
                  <a:gd name="T5" fmla="*/ 113 h 113"/>
                  <a:gd name="T6" fmla="*/ 10 w 58"/>
                  <a:gd name="T7" fmla="*/ 111 h 113"/>
                  <a:gd name="T8" fmla="*/ 16 w 58"/>
                  <a:gd name="T9" fmla="*/ 107 h 113"/>
                  <a:gd name="T10" fmla="*/ 19 w 58"/>
                  <a:gd name="T11" fmla="*/ 107 h 113"/>
                  <a:gd name="T12" fmla="*/ 23 w 58"/>
                  <a:gd name="T13" fmla="*/ 107 h 113"/>
                  <a:gd name="T14" fmla="*/ 25 w 58"/>
                  <a:gd name="T15" fmla="*/ 106 h 113"/>
                  <a:gd name="T16" fmla="*/ 29 w 58"/>
                  <a:gd name="T17" fmla="*/ 102 h 113"/>
                  <a:gd name="T18" fmla="*/ 41 w 58"/>
                  <a:gd name="T19" fmla="*/ 102 h 113"/>
                  <a:gd name="T20" fmla="*/ 52 w 58"/>
                  <a:gd name="T21" fmla="*/ 100 h 113"/>
                  <a:gd name="T22" fmla="*/ 54 w 58"/>
                  <a:gd name="T23" fmla="*/ 96 h 113"/>
                  <a:gd name="T24" fmla="*/ 58 w 58"/>
                  <a:gd name="T25" fmla="*/ 92 h 113"/>
                  <a:gd name="T26" fmla="*/ 58 w 58"/>
                  <a:gd name="T27" fmla="*/ 92 h 113"/>
                  <a:gd name="T28" fmla="*/ 56 w 58"/>
                  <a:gd name="T29" fmla="*/ 86 h 113"/>
                  <a:gd name="T30" fmla="*/ 50 w 58"/>
                  <a:gd name="T31" fmla="*/ 81 h 113"/>
                  <a:gd name="T32" fmla="*/ 50 w 58"/>
                  <a:gd name="T33" fmla="*/ 79 h 113"/>
                  <a:gd name="T34" fmla="*/ 50 w 58"/>
                  <a:gd name="T35" fmla="*/ 77 h 113"/>
                  <a:gd name="T36" fmla="*/ 50 w 58"/>
                  <a:gd name="T37" fmla="*/ 73 h 113"/>
                  <a:gd name="T38" fmla="*/ 50 w 58"/>
                  <a:gd name="T39" fmla="*/ 71 h 113"/>
                  <a:gd name="T40" fmla="*/ 52 w 58"/>
                  <a:gd name="T41" fmla="*/ 65 h 113"/>
                  <a:gd name="T42" fmla="*/ 52 w 58"/>
                  <a:gd name="T43" fmla="*/ 58 h 113"/>
                  <a:gd name="T44" fmla="*/ 52 w 58"/>
                  <a:gd name="T45" fmla="*/ 54 h 113"/>
                  <a:gd name="T46" fmla="*/ 48 w 58"/>
                  <a:gd name="T47" fmla="*/ 50 h 113"/>
                  <a:gd name="T48" fmla="*/ 46 w 58"/>
                  <a:gd name="T49" fmla="*/ 42 h 113"/>
                  <a:gd name="T50" fmla="*/ 50 w 58"/>
                  <a:gd name="T51" fmla="*/ 38 h 113"/>
                  <a:gd name="T52" fmla="*/ 48 w 58"/>
                  <a:gd name="T53" fmla="*/ 36 h 113"/>
                  <a:gd name="T54" fmla="*/ 48 w 58"/>
                  <a:gd name="T55" fmla="*/ 33 h 113"/>
                  <a:gd name="T56" fmla="*/ 48 w 58"/>
                  <a:gd name="T57" fmla="*/ 27 h 113"/>
                  <a:gd name="T58" fmla="*/ 48 w 58"/>
                  <a:gd name="T59" fmla="*/ 21 h 113"/>
                  <a:gd name="T60" fmla="*/ 46 w 58"/>
                  <a:gd name="T61" fmla="*/ 15 h 113"/>
                  <a:gd name="T62" fmla="*/ 44 w 58"/>
                  <a:gd name="T63" fmla="*/ 13 h 113"/>
                  <a:gd name="T64" fmla="*/ 43 w 58"/>
                  <a:gd name="T65" fmla="*/ 8 h 113"/>
                  <a:gd name="T66" fmla="*/ 44 w 58"/>
                  <a:gd name="T67" fmla="*/ 2 h 113"/>
                  <a:gd name="T68" fmla="*/ 35 w 58"/>
                  <a:gd name="T69" fmla="*/ 0 h 113"/>
                  <a:gd name="T70" fmla="*/ 35 w 58"/>
                  <a:gd name="T71" fmla="*/ 4 h 113"/>
                  <a:gd name="T72" fmla="*/ 25 w 58"/>
                  <a:gd name="T73" fmla="*/ 2 h 113"/>
                  <a:gd name="T74" fmla="*/ 16 w 58"/>
                  <a:gd name="T75" fmla="*/ 2 h 113"/>
                  <a:gd name="T76" fmla="*/ 14 w 58"/>
                  <a:gd name="T77" fmla="*/ 6 h 113"/>
                  <a:gd name="T78" fmla="*/ 12 w 58"/>
                  <a:gd name="T79" fmla="*/ 10 h 113"/>
                  <a:gd name="T80" fmla="*/ 12 w 58"/>
                  <a:gd name="T81" fmla="*/ 13 h 113"/>
                  <a:gd name="T82" fmla="*/ 14 w 58"/>
                  <a:gd name="T83" fmla="*/ 17 h 113"/>
                  <a:gd name="T84" fmla="*/ 12 w 58"/>
                  <a:gd name="T85" fmla="*/ 23 h 113"/>
                  <a:gd name="T86" fmla="*/ 12 w 58"/>
                  <a:gd name="T87" fmla="*/ 25 h 113"/>
                  <a:gd name="T88" fmla="*/ 12 w 58"/>
                  <a:gd name="T89" fmla="*/ 29 h 113"/>
                  <a:gd name="T90" fmla="*/ 12 w 58"/>
                  <a:gd name="T91" fmla="*/ 35 h 113"/>
                  <a:gd name="T92" fmla="*/ 14 w 58"/>
                  <a:gd name="T93" fmla="*/ 36 h 113"/>
                  <a:gd name="T94" fmla="*/ 16 w 58"/>
                  <a:gd name="T95" fmla="*/ 42 h 113"/>
                  <a:gd name="T96" fmla="*/ 14 w 58"/>
                  <a:gd name="T97" fmla="*/ 50 h 113"/>
                  <a:gd name="T98" fmla="*/ 14 w 58"/>
                  <a:gd name="T99" fmla="*/ 52 h 113"/>
                  <a:gd name="T100" fmla="*/ 12 w 58"/>
                  <a:gd name="T101" fmla="*/ 54 h 113"/>
                  <a:gd name="T102" fmla="*/ 10 w 58"/>
                  <a:gd name="T103" fmla="*/ 59 h 113"/>
                  <a:gd name="T104" fmla="*/ 8 w 58"/>
                  <a:gd name="T105" fmla="*/ 65 h 113"/>
                  <a:gd name="T106" fmla="*/ 8 w 58"/>
                  <a:gd name="T107" fmla="*/ 69 h 113"/>
                  <a:gd name="T108" fmla="*/ 4 w 58"/>
                  <a:gd name="T109" fmla="*/ 77 h 113"/>
                  <a:gd name="T110" fmla="*/ 2 w 58"/>
                  <a:gd name="T111" fmla="*/ 79 h 113"/>
                  <a:gd name="T112" fmla="*/ 0 w 58"/>
                  <a:gd name="T113" fmla="*/ 88 h 113"/>
                  <a:gd name="T114" fmla="*/ 2 w 58"/>
                  <a:gd name="T115" fmla="*/ 98 h 113"/>
                  <a:gd name="T116" fmla="*/ 2 w 58"/>
                  <a:gd name="T117" fmla="*/ 100 h 113"/>
                  <a:gd name="T118" fmla="*/ 2 w 58"/>
                  <a:gd name="T119" fmla="*/ 104 h 113"/>
                  <a:gd name="T120" fmla="*/ 0 w 58"/>
                  <a:gd name="T121" fmla="*/ 109 h 113"/>
                  <a:gd name="T122" fmla="*/ 0 w 58"/>
                  <a:gd name="T123" fmla="*/ 113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
                  <a:gd name="T187" fmla="*/ 0 h 113"/>
                  <a:gd name="T188" fmla="*/ 58 w 58"/>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 h="113">
                    <a:moveTo>
                      <a:pt x="0" y="113"/>
                    </a:moveTo>
                    <a:lnTo>
                      <a:pt x="2" y="113"/>
                    </a:lnTo>
                    <a:lnTo>
                      <a:pt x="6" y="113"/>
                    </a:lnTo>
                    <a:lnTo>
                      <a:pt x="10" y="111"/>
                    </a:lnTo>
                    <a:lnTo>
                      <a:pt x="16" y="107"/>
                    </a:lnTo>
                    <a:lnTo>
                      <a:pt x="19" y="107"/>
                    </a:lnTo>
                    <a:lnTo>
                      <a:pt x="23" y="107"/>
                    </a:lnTo>
                    <a:lnTo>
                      <a:pt x="25" y="106"/>
                    </a:lnTo>
                    <a:lnTo>
                      <a:pt x="29" y="102"/>
                    </a:lnTo>
                    <a:lnTo>
                      <a:pt x="41" y="102"/>
                    </a:lnTo>
                    <a:lnTo>
                      <a:pt x="52" y="100"/>
                    </a:lnTo>
                    <a:lnTo>
                      <a:pt x="54" y="96"/>
                    </a:lnTo>
                    <a:lnTo>
                      <a:pt x="58" y="92"/>
                    </a:lnTo>
                    <a:lnTo>
                      <a:pt x="56" y="86"/>
                    </a:lnTo>
                    <a:lnTo>
                      <a:pt x="50" y="81"/>
                    </a:lnTo>
                    <a:lnTo>
                      <a:pt x="50" y="79"/>
                    </a:lnTo>
                    <a:lnTo>
                      <a:pt x="50" y="77"/>
                    </a:lnTo>
                    <a:lnTo>
                      <a:pt x="50" y="73"/>
                    </a:lnTo>
                    <a:lnTo>
                      <a:pt x="50" y="71"/>
                    </a:lnTo>
                    <a:lnTo>
                      <a:pt x="52" y="65"/>
                    </a:lnTo>
                    <a:lnTo>
                      <a:pt x="52" y="58"/>
                    </a:lnTo>
                    <a:lnTo>
                      <a:pt x="52" y="54"/>
                    </a:lnTo>
                    <a:lnTo>
                      <a:pt x="48" y="50"/>
                    </a:lnTo>
                    <a:lnTo>
                      <a:pt x="46" y="42"/>
                    </a:lnTo>
                    <a:lnTo>
                      <a:pt x="50" y="38"/>
                    </a:lnTo>
                    <a:lnTo>
                      <a:pt x="48" y="36"/>
                    </a:lnTo>
                    <a:lnTo>
                      <a:pt x="48" y="33"/>
                    </a:lnTo>
                    <a:lnTo>
                      <a:pt x="48" y="27"/>
                    </a:lnTo>
                    <a:lnTo>
                      <a:pt x="48" y="21"/>
                    </a:lnTo>
                    <a:lnTo>
                      <a:pt x="46" y="15"/>
                    </a:lnTo>
                    <a:lnTo>
                      <a:pt x="44" y="13"/>
                    </a:lnTo>
                    <a:lnTo>
                      <a:pt x="43" y="8"/>
                    </a:lnTo>
                    <a:lnTo>
                      <a:pt x="44" y="2"/>
                    </a:lnTo>
                    <a:lnTo>
                      <a:pt x="35" y="0"/>
                    </a:lnTo>
                    <a:lnTo>
                      <a:pt x="35" y="4"/>
                    </a:lnTo>
                    <a:lnTo>
                      <a:pt x="25" y="2"/>
                    </a:lnTo>
                    <a:lnTo>
                      <a:pt x="16" y="2"/>
                    </a:lnTo>
                    <a:lnTo>
                      <a:pt x="14" y="6"/>
                    </a:lnTo>
                    <a:lnTo>
                      <a:pt x="12" y="10"/>
                    </a:lnTo>
                    <a:lnTo>
                      <a:pt x="12" y="13"/>
                    </a:lnTo>
                    <a:lnTo>
                      <a:pt x="14" y="17"/>
                    </a:lnTo>
                    <a:lnTo>
                      <a:pt x="12" y="23"/>
                    </a:lnTo>
                    <a:lnTo>
                      <a:pt x="12" y="25"/>
                    </a:lnTo>
                    <a:lnTo>
                      <a:pt x="12" y="29"/>
                    </a:lnTo>
                    <a:lnTo>
                      <a:pt x="12" y="35"/>
                    </a:lnTo>
                    <a:lnTo>
                      <a:pt x="14" y="36"/>
                    </a:lnTo>
                    <a:lnTo>
                      <a:pt x="16" y="42"/>
                    </a:lnTo>
                    <a:lnTo>
                      <a:pt x="14" y="50"/>
                    </a:lnTo>
                    <a:lnTo>
                      <a:pt x="14" y="52"/>
                    </a:lnTo>
                    <a:lnTo>
                      <a:pt x="12" y="54"/>
                    </a:lnTo>
                    <a:lnTo>
                      <a:pt x="10" y="59"/>
                    </a:lnTo>
                    <a:lnTo>
                      <a:pt x="8" y="65"/>
                    </a:lnTo>
                    <a:lnTo>
                      <a:pt x="8" y="69"/>
                    </a:lnTo>
                    <a:lnTo>
                      <a:pt x="4" y="77"/>
                    </a:lnTo>
                    <a:lnTo>
                      <a:pt x="2" y="79"/>
                    </a:lnTo>
                    <a:lnTo>
                      <a:pt x="0" y="88"/>
                    </a:lnTo>
                    <a:lnTo>
                      <a:pt x="2" y="98"/>
                    </a:lnTo>
                    <a:lnTo>
                      <a:pt x="2" y="100"/>
                    </a:lnTo>
                    <a:lnTo>
                      <a:pt x="2" y="104"/>
                    </a:lnTo>
                    <a:lnTo>
                      <a:pt x="0" y="109"/>
                    </a:lnTo>
                    <a:lnTo>
                      <a:pt x="0" y="113"/>
                    </a:lnTo>
                    <a:close/>
                  </a:path>
                </a:pathLst>
              </a:custGeom>
              <a:solidFill>
                <a:srgbClr val="C0C0C0"/>
              </a:solidFill>
              <a:ln w="4826">
                <a:solidFill>
                  <a:srgbClr val="B9B9B9"/>
                </a:solidFill>
                <a:round/>
                <a:headEnd/>
                <a:tailEnd/>
              </a:ln>
            </p:spPr>
            <p:txBody>
              <a:bodyPr/>
              <a:lstStyle/>
              <a:p>
                <a:endParaRPr lang="nb-NO"/>
              </a:p>
            </p:txBody>
          </p:sp>
          <p:sp>
            <p:nvSpPr>
              <p:cNvPr id="9488" name="Freeform 1201"/>
              <p:cNvSpPr>
                <a:spLocks/>
              </p:cNvSpPr>
              <p:nvPr/>
            </p:nvSpPr>
            <p:spPr bwMode="gray">
              <a:xfrm>
                <a:off x="2796" y="1889"/>
                <a:ext cx="114" cy="146"/>
              </a:xfrm>
              <a:custGeom>
                <a:avLst/>
                <a:gdLst>
                  <a:gd name="T0" fmla="*/ 23 w 114"/>
                  <a:gd name="T1" fmla="*/ 52 h 146"/>
                  <a:gd name="T2" fmla="*/ 22 w 114"/>
                  <a:gd name="T3" fmla="*/ 54 h 146"/>
                  <a:gd name="T4" fmla="*/ 20 w 114"/>
                  <a:gd name="T5" fmla="*/ 59 h 146"/>
                  <a:gd name="T6" fmla="*/ 8 w 114"/>
                  <a:gd name="T7" fmla="*/ 61 h 146"/>
                  <a:gd name="T8" fmla="*/ 6 w 114"/>
                  <a:gd name="T9" fmla="*/ 65 h 146"/>
                  <a:gd name="T10" fmla="*/ 2 w 114"/>
                  <a:gd name="T11" fmla="*/ 79 h 146"/>
                  <a:gd name="T12" fmla="*/ 6 w 114"/>
                  <a:gd name="T13" fmla="*/ 84 h 146"/>
                  <a:gd name="T14" fmla="*/ 6 w 114"/>
                  <a:gd name="T15" fmla="*/ 94 h 146"/>
                  <a:gd name="T16" fmla="*/ 10 w 114"/>
                  <a:gd name="T17" fmla="*/ 102 h 146"/>
                  <a:gd name="T18" fmla="*/ 14 w 114"/>
                  <a:gd name="T19" fmla="*/ 107 h 146"/>
                  <a:gd name="T20" fmla="*/ 27 w 114"/>
                  <a:gd name="T21" fmla="*/ 111 h 146"/>
                  <a:gd name="T22" fmla="*/ 33 w 114"/>
                  <a:gd name="T23" fmla="*/ 115 h 146"/>
                  <a:gd name="T24" fmla="*/ 31 w 114"/>
                  <a:gd name="T25" fmla="*/ 129 h 146"/>
                  <a:gd name="T26" fmla="*/ 35 w 114"/>
                  <a:gd name="T27" fmla="*/ 140 h 146"/>
                  <a:gd name="T28" fmla="*/ 45 w 114"/>
                  <a:gd name="T29" fmla="*/ 136 h 146"/>
                  <a:gd name="T30" fmla="*/ 58 w 114"/>
                  <a:gd name="T31" fmla="*/ 146 h 146"/>
                  <a:gd name="T32" fmla="*/ 68 w 114"/>
                  <a:gd name="T33" fmla="*/ 140 h 146"/>
                  <a:gd name="T34" fmla="*/ 75 w 114"/>
                  <a:gd name="T35" fmla="*/ 134 h 146"/>
                  <a:gd name="T36" fmla="*/ 87 w 114"/>
                  <a:gd name="T37" fmla="*/ 136 h 146"/>
                  <a:gd name="T38" fmla="*/ 93 w 114"/>
                  <a:gd name="T39" fmla="*/ 138 h 146"/>
                  <a:gd name="T40" fmla="*/ 91 w 114"/>
                  <a:gd name="T41" fmla="*/ 130 h 146"/>
                  <a:gd name="T42" fmla="*/ 93 w 114"/>
                  <a:gd name="T43" fmla="*/ 127 h 146"/>
                  <a:gd name="T44" fmla="*/ 96 w 114"/>
                  <a:gd name="T45" fmla="*/ 125 h 146"/>
                  <a:gd name="T46" fmla="*/ 102 w 114"/>
                  <a:gd name="T47" fmla="*/ 115 h 146"/>
                  <a:gd name="T48" fmla="*/ 94 w 114"/>
                  <a:gd name="T49" fmla="*/ 109 h 146"/>
                  <a:gd name="T50" fmla="*/ 89 w 114"/>
                  <a:gd name="T51" fmla="*/ 98 h 146"/>
                  <a:gd name="T52" fmla="*/ 83 w 114"/>
                  <a:gd name="T53" fmla="*/ 88 h 146"/>
                  <a:gd name="T54" fmla="*/ 85 w 114"/>
                  <a:gd name="T55" fmla="*/ 86 h 146"/>
                  <a:gd name="T56" fmla="*/ 94 w 114"/>
                  <a:gd name="T57" fmla="*/ 81 h 146"/>
                  <a:gd name="T58" fmla="*/ 108 w 114"/>
                  <a:gd name="T59" fmla="*/ 73 h 146"/>
                  <a:gd name="T60" fmla="*/ 112 w 114"/>
                  <a:gd name="T61" fmla="*/ 59 h 146"/>
                  <a:gd name="T62" fmla="*/ 110 w 114"/>
                  <a:gd name="T63" fmla="*/ 46 h 146"/>
                  <a:gd name="T64" fmla="*/ 108 w 114"/>
                  <a:gd name="T65" fmla="*/ 34 h 146"/>
                  <a:gd name="T66" fmla="*/ 104 w 114"/>
                  <a:gd name="T67" fmla="*/ 21 h 146"/>
                  <a:gd name="T68" fmla="*/ 91 w 114"/>
                  <a:gd name="T69" fmla="*/ 15 h 146"/>
                  <a:gd name="T70" fmla="*/ 81 w 114"/>
                  <a:gd name="T71" fmla="*/ 21 h 146"/>
                  <a:gd name="T72" fmla="*/ 75 w 114"/>
                  <a:gd name="T73" fmla="*/ 25 h 146"/>
                  <a:gd name="T74" fmla="*/ 70 w 114"/>
                  <a:gd name="T75" fmla="*/ 19 h 146"/>
                  <a:gd name="T76" fmla="*/ 60 w 114"/>
                  <a:gd name="T77" fmla="*/ 15 h 146"/>
                  <a:gd name="T78" fmla="*/ 56 w 114"/>
                  <a:gd name="T79" fmla="*/ 6 h 146"/>
                  <a:gd name="T80" fmla="*/ 52 w 114"/>
                  <a:gd name="T81" fmla="*/ 2 h 146"/>
                  <a:gd name="T82" fmla="*/ 41 w 114"/>
                  <a:gd name="T83" fmla="*/ 0 h 146"/>
                  <a:gd name="T84" fmla="*/ 43 w 114"/>
                  <a:gd name="T85" fmla="*/ 8 h 146"/>
                  <a:gd name="T86" fmla="*/ 45 w 114"/>
                  <a:gd name="T87" fmla="*/ 29 h 146"/>
                  <a:gd name="T88" fmla="*/ 41 w 114"/>
                  <a:gd name="T89" fmla="*/ 31 h 146"/>
                  <a:gd name="T90" fmla="*/ 29 w 114"/>
                  <a:gd name="T91" fmla="*/ 33 h 146"/>
                  <a:gd name="T92" fmla="*/ 23 w 114"/>
                  <a:gd name="T93" fmla="*/ 36 h 146"/>
                  <a:gd name="T94" fmla="*/ 25 w 114"/>
                  <a:gd name="T95" fmla="*/ 38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146"/>
                  <a:gd name="T146" fmla="*/ 114 w 114"/>
                  <a:gd name="T147" fmla="*/ 146 h 1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146">
                    <a:moveTo>
                      <a:pt x="23" y="42"/>
                    </a:moveTo>
                    <a:lnTo>
                      <a:pt x="25" y="46"/>
                    </a:lnTo>
                    <a:lnTo>
                      <a:pt x="23" y="52"/>
                    </a:lnTo>
                    <a:lnTo>
                      <a:pt x="22" y="52"/>
                    </a:lnTo>
                    <a:lnTo>
                      <a:pt x="22" y="54"/>
                    </a:lnTo>
                    <a:lnTo>
                      <a:pt x="23" y="56"/>
                    </a:lnTo>
                    <a:lnTo>
                      <a:pt x="22" y="58"/>
                    </a:lnTo>
                    <a:lnTo>
                      <a:pt x="20" y="59"/>
                    </a:lnTo>
                    <a:lnTo>
                      <a:pt x="18" y="61"/>
                    </a:lnTo>
                    <a:lnTo>
                      <a:pt x="12" y="61"/>
                    </a:lnTo>
                    <a:lnTo>
                      <a:pt x="8" y="61"/>
                    </a:lnTo>
                    <a:lnTo>
                      <a:pt x="6" y="63"/>
                    </a:lnTo>
                    <a:lnTo>
                      <a:pt x="6" y="65"/>
                    </a:lnTo>
                    <a:lnTo>
                      <a:pt x="2" y="73"/>
                    </a:lnTo>
                    <a:lnTo>
                      <a:pt x="0" y="77"/>
                    </a:lnTo>
                    <a:lnTo>
                      <a:pt x="2" y="79"/>
                    </a:lnTo>
                    <a:lnTo>
                      <a:pt x="6" y="81"/>
                    </a:lnTo>
                    <a:lnTo>
                      <a:pt x="6" y="82"/>
                    </a:lnTo>
                    <a:lnTo>
                      <a:pt x="6" y="84"/>
                    </a:lnTo>
                    <a:lnTo>
                      <a:pt x="8" y="90"/>
                    </a:lnTo>
                    <a:lnTo>
                      <a:pt x="6" y="94"/>
                    </a:lnTo>
                    <a:lnTo>
                      <a:pt x="8" y="98"/>
                    </a:lnTo>
                    <a:lnTo>
                      <a:pt x="12" y="100"/>
                    </a:lnTo>
                    <a:lnTo>
                      <a:pt x="10" y="102"/>
                    </a:lnTo>
                    <a:lnTo>
                      <a:pt x="10" y="107"/>
                    </a:lnTo>
                    <a:lnTo>
                      <a:pt x="10" y="109"/>
                    </a:lnTo>
                    <a:lnTo>
                      <a:pt x="14" y="107"/>
                    </a:lnTo>
                    <a:lnTo>
                      <a:pt x="20" y="109"/>
                    </a:lnTo>
                    <a:lnTo>
                      <a:pt x="23" y="113"/>
                    </a:lnTo>
                    <a:lnTo>
                      <a:pt x="27" y="111"/>
                    </a:lnTo>
                    <a:lnTo>
                      <a:pt x="31" y="113"/>
                    </a:lnTo>
                    <a:lnTo>
                      <a:pt x="33" y="113"/>
                    </a:lnTo>
                    <a:lnTo>
                      <a:pt x="33" y="115"/>
                    </a:lnTo>
                    <a:lnTo>
                      <a:pt x="31" y="121"/>
                    </a:lnTo>
                    <a:lnTo>
                      <a:pt x="31" y="125"/>
                    </a:lnTo>
                    <a:lnTo>
                      <a:pt x="31" y="129"/>
                    </a:lnTo>
                    <a:lnTo>
                      <a:pt x="31" y="134"/>
                    </a:lnTo>
                    <a:lnTo>
                      <a:pt x="33" y="140"/>
                    </a:lnTo>
                    <a:lnTo>
                      <a:pt x="35" y="140"/>
                    </a:lnTo>
                    <a:lnTo>
                      <a:pt x="39" y="138"/>
                    </a:lnTo>
                    <a:lnTo>
                      <a:pt x="41" y="136"/>
                    </a:lnTo>
                    <a:lnTo>
                      <a:pt x="45" y="136"/>
                    </a:lnTo>
                    <a:lnTo>
                      <a:pt x="48" y="138"/>
                    </a:lnTo>
                    <a:lnTo>
                      <a:pt x="58" y="146"/>
                    </a:lnTo>
                    <a:lnTo>
                      <a:pt x="60" y="142"/>
                    </a:lnTo>
                    <a:lnTo>
                      <a:pt x="64" y="140"/>
                    </a:lnTo>
                    <a:lnTo>
                      <a:pt x="68" y="140"/>
                    </a:lnTo>
                    <a:lnTo>
                      <a:pt x="71" y="138"/>
                    </a:lnTo>
                    <a:lnTo>
                      <a:pt x="73" y="136"/>
                    </a:lnTo>
                    <a:lnTo>
                      <a:pt x="75" y="134"/>
                    </a:lnTo>
                    <a:lnTo>
                      <a:pt x="79" y="134"/>
                    </a:lnTo>
                    <a:lnTo>
                      <a:pt x="83" y="134"/>
                    </a:lnTo>
                    <a:lnTo>
                      <a:pt x="87" y="136"/>
                    </a:lnTo>
                    <a:lnTo>
                      <a:pt x="89" y="138"/>
                    </a:lnTo>
                    <a:lnTo>
                      <a:pt x="91" y="140"/>
                    </a:lnTo>
                    <a:lnTo>
                      <a:pt x="93" y="138"/>
                    </a:lnTo>
                    <a:lnTo>
                      <a:pt x="93" y="136"/>
                    </a:lnTo>
                    <a:lnTo>
                      <a:pt x="93" y="134"/>
                    </a:lnTo>
                    <a:lnTo>
                      <a:pt x="91" y="130"/>
                    </a:lnTo>
                    <a:lnTo>
                      <a:pt x="89" y="129"/>
                    </a:lnTo>
                    <a:lnTo>
                      <a:pt x="93" y="127"/>
                    </a:lnTo>
                    <a:lnTo>
                      <a:pt x="94" y="125"/>
                    </a:lnTo>
                    <a:lnTo>
                      <a:pt x="96" y="125"/>
                    </a:lnTo>
                    <a:lnTo>
                      <a:pt x="96" y="121"/>
                    </a:lnTo>
                    <a:lnTo>
                      <a:pt x="100" y="117"/>
                    </a:lnTo>
                    <a:lnTo>
                      <a:pt x="102" y="115"/>
                    </a:lnTo>
                    <a:lnTo>
                      <a:pt x="98" y="111"/>
                    </a:lnTo>
                    <a:lnTo>
                      <a:pt x="94" y="109"/>
                    </a:lnTo>
                    <a:lnTo>
                      <a:pt x="91" y="107"/>
                    </a:lnTo>
                    <a:lnTo>
                      <a:pt x="91" y="102"/>
                    </a:lnTo>
                    <a:lnTo>
                      <a:pt x="89" y="98"/>
                    </a:lnTo>
                    <a:lnTo>
                      <a:pt x="87" y="96"/>
                    </a:lnTo>
                    <a:lnTo>
                      <a:pt x="85" y="90"/>
                    </a:lnTo>
                    <a:lnTo>
                      <a:pt x="83" y="88"/>
                    </a:lnTo>
                    <a:lnTo>
                      <a:pt x="83" y="86"/>
                    </a:lnTo>
                    <a:lnTo>
                      <a:pt x="85" y="86"/>
                    </a:lnTo>
                    <a:lnTo>
                      <a:pt x="89" y="86"/>
                    </a:lnTo>
                    <a:lnTo>
                      <a:pt x="93" y="82"/>
                    </a:lnTo>
                    <a:lnTo>
                      <a:pt x="94" y="81"/>
                    </a:lnTo>
                    <a:lnTo>
                      <a:pt x="100" y="77"/>
                    </a:lnTo>
                    <a:lnTo>
                      <a:pt x="106" y="75"/>
                    </a:lnTo>
                    <a:lnTo>
                      <a:pt x="108" y="73"/>
                    </a:lnTo>
                    <a:lnTo>
                      <a:pt x="114" y="75"/>
                    </a:lnTo>
                    <a:lnTo>
                      <a:pt x="112" y="69"/>
                    </a:lnTo>
                    <a:lnTo>
                      <a:pt x="112" y="59"/>
                    </a:lnTo>
                    <a:lnTo>
                      <a:pt x="112" y="56"/>
                    </a:lnTo>
                    <a:lnTo>
                      <a:pt x="110" y="52"/>
                    </a:lnTo>
                    <a:lnTo>
                      <a:pt x="110" y="46"/>
                    </a:lnTo>
                    <a:lnTo>
                      <a:pt x="110" y="42"/>
                    </a:lnTo>
                    <a:lnTo>
                      <a:pt x="108" y="40"/>
                    </a:lnTo>
                    <a:lnTo>
                      <a:pt x="108" y="34"/>
                    </a:lnTo>
                    <a:lnTo>
                      <a:pt x="108" y="29"/>
                    </a:lnTo>
                    <a:lnTo>
                      <a:pt x="110" y="23"/>
                    </a:lnTo>
                    <a:lnTo>
                      <a:pt x="104" y="21"/>
                    </a:lnTo>
                    <a:lnTo>
                      <a:pt x="98" y="19"/>
                    </a:lnTo>
                    <a:lnTo>
                      <a:pt x="96" y="15"/>
                    </a:lnTo>
                    <a:lnTo>
                      <a:pt x="91" y="15"/>
                    </a:lnTo>
                    <a:lnTo>
                      <a:pt x="85" y="15"/>
                    </a:lnTo>
                    <a:lnTo>
                      <a:pt x="83" y="19"/>
                    </a:lnTo>
                    <a:lnTo>
                      <a:pt x="81" y="21"/>
                    </a:lnTo>
                    <a:lnTo>
                      <a:pt x="77" y="21"/>
                    </a:lnTo>
                    <a:lnTo>
                      <a:pt x="75" y="21"/>
                    </a:lnTo>
                    <a:lnTo>
                      <a:pt x="75" y="25"/>
                    </a:lnTo>
                    <a:lnTo>
                      <a:pt x="73" y="27"/>
                    </a:lnTo>
                    <a:lnTo>
                      <a:pt x="71" y="23"/>
                    </a:lnTo>
                    <a:lnTo>
                      <a:pt x="70" y="19"/>
                    </a:lnTo>
                    <a:lnTo>
                      <a:pt x="64" y="19"/>
                    </a:lnTo>
                    <a:lnTo>
                      <a:pt x="60" y="19"/>
                    </a:lnTo>
                    <a:lnTo>
                      <a:pt x="60" y="15"/>
                    </a:lnTo>
                    <a:lnTo>
                      <a:pt x="56" y="11"/>
                    </a:lnTo>
                    <a:lnTo>
                      <a:pt x="54" y="8"/>
                    </a:lnTo>
                    <a:lnTo>
                      <a:pt x="56" y="6"/>
                    </a:lnTo>
                    <a:lnTo>
                      <a:pt x="58" y="2"/>
                    </a:lnTo>
                    <a:lnTo>
                      <a:pt x="54" y="2"/>
                    </a:lnTo>
                    <a:lnTo>
                      <a:pt x="52" y="2"/>
                    </a:lnTo>
                    <a:lnTo>
                      <a:pt x="52" y="0"/>
                    </a:lnTo>
                    <a:lnTo>
                      <a:pt x="41" y="0"/>
                    </a:lnTo>
                    <a:lnTo>
                      <a:pt x="39" y="4"/>
                    </a:lnTo>
                    <a:lnTo>
                      <a:pt x="39" y="8"/>
                    </a:lnTo>
                    <a:lnTo>
                      <a:pt x="43" y="8"/>
                    </a:lnTo>
                    <a:lnTo>
                      <a:pt x="43" y="11"/>
                    </a:lnTo>
                    <a:lnTo>
                      <a:pt x="45" y="19"/>
                    </a:lnTo>
                    <a:lnTo>
                      <a:pt x="45" y="29"/>
                    </a:lnTo>
                    <a:lnTo>
                      <a:pt x="43" y="29"/>
                    </a:lnTo>
                    <a:lnTo>
                      <a:pt x="43" y="27"/>
                    </a:lnTo>
                    <a:lnTo>
                      <a:pt x="41" y="31"/>
                    </a:lnTo>
                    <a:lnTo>
                      <a:pt x="39" y="34"/>
                    </a:lnTo>
                    <a:lnTo>
                      <a:pt x="33" y="33"/>
                    </a:lnTo>
                    <a:lnTo>
                      <a:pt x="29" y="33"/>
                    </a:lnTo>
                    <a:lnTo>
                      <a:pt x="27" y="34"/>
                    </a:lnTo>
                    <a:lnTo>
                      <a:pt x="23" y="36"/>
                    </a:lnTo>
                    <a:lnTo>
                      <a:pt x="23" y="38"/>
                    </a:lnTo>
                    <a:lnTo>
                      <a:pt x="25" y="38"/>
                    </a:lnTo>
                    <a:lnTo>
                      <a:pt x="25" y="40"/>
                    </a:lnTo>
                    <a:lnTo>
                      <a:pt x="23" y="42"/>
                    </a:lnTo>
                    <a:close/>
                  </a:path>
                </a:pathLst>
              </a:custGeom>
              <a:solidFill>
                <a:srgbClr val="C0C0C0"/>
              </a:solidFill>
              <a:ln w="4826">
                <a:solidFill>
                  <a:srgbClr val="B9B9B9"/>
                </a:solidFill>
                <a:round/>
                <a:headEnd/>
                <a:tailEnd/>
              </a:ln>
            </p:spPr>
            <p:txBody>
              <a:bodyPr/>
              <a:lstStyle/>
              <a:p>
                <a:endParaRPr lang="nb-NO"/>
              </a:p>
            </p:txBody>
          </p:sp>
          <p:sp>
            <p:nvSpPr>
              <p:cNvPr id="9489" name="Freeform 1202"/>
              <p:cNvSpPr>
                <a:spLocks/>
              </p:cNvSpPr>
              <p:nvPr/>
            </p:nvSpPr>
            <p:spPr bwMode="gray">
              <a:xfrm>
                <a:off x="3226" y="2096"/>
                <a:ext cx="89" cy="46"/>
              </a:xfrm>
              <a:custGeom>
                <a:avLst/>
                <a:gdLst>
                  <a:gd name="T0" fmla="*/ 8 w 89"/>
                  <a:gd name="T1" fmla="*/ 16 h 46"/>
                  <a:gd name="T2" fmla="*/ 16 w 89"/>
                  <a:gd name="T3" fmla="*/ 25 h 46"/>
                  <a:gd name="T4" fmla="*/ 18 w 89"/>
                  <a:gd name="T5" fmla="*/ 29 h 46"/>
                  <a:gd name="T6" fmla="*/ 20 w 89"/>
                  <a:gd name="T7" fmla="*/ 35 h 46"/>
                  <a:gd name="T8" fmla="*/ 21 w 89"/>
                  <a:gd name="T9" fmla="*/ 42 h 46"/>
                  <a:gd name="T10" fmla="*/ 29 w 89"/>
                  <a:gd name="T11" fmla="*/ 40 h 46"/>
                  <a:gd name="T12" fmla="*/ 35 w 89"/>
                  <a:gd name="T13" fmla="*/ 42 h 46"/>
                  <a:gd name="T14" fmla="*/ 41 w 89"/>
                  <a:gd name="T15" fmla="*/ 44 h 46"/>
                  <a:gd name="T16" fmla="*/ 46 w 89"/>
                  <a:gd name="T17" fmla="*/ 44 h 46"/>
                  <a:gd name="T18" fmla="*/ 50 w 89"/>
                  <a:gd name="T19" fmla="*/ 46 h 46"/>
                  <a:gd name="T20" fmla="*/ 60 w 89"/>
                  <a:gd name="T21" fmla="*/ 44 h 46"/>
                  <a:gd name="T22" fmla="*/ 66 w 89"/>
                  <a:gd name="T23" fmla="*/ 46 h 46"/>
                  <a:gd name="T24" fmla="*/ 71 w 89"/>
                  <a:gd name="T25" fmla="*/ 40 h 46"/>
                  <a:gd name="T26" fmla="*/ 75 w 89"/>
                  <a:gd name="T27" fmla="*/ 39 h 46"/>
                  <a:gd name="T28" fmla="*/ 83 w 89"/>
                  <a:gd name="T29" fmla="*/ 42 h 46"/>
                  <a:gd name="T30" fmla="*/ 89 w 89"/>
                  <a:gd name="T31" fmla="*/ 46 h 46"/>
                  <a:gd name="T32" fmla="*/ 87 w 89"/>
                  <a:gd name="T33" fmla="*/ 40 h 46"/>
                  <a:gd name="T34" fmla="*/ 89 w 89"/>
                  <a:gd name="T35" fmla="*/ 35 h 46"/>
                  <a:gd name="T36" fmla="*/ 85 w 89"/>
                  <a:gd name="T37" fmla="*/ 31 h 46"/>
                  <a:gd name="T38" fmla="*/ 79 w 89"/>
                  <a:gd name="T39" fmla="*/ 29 h 46"/>
                  <a:gd name="T40" fmla="*/ 77 w 89"/>
                  <a:gd name="T41" fmla="*/ 23 h 46"/>
                  <a:gd name="T42" fmla="*/ 73 w 89"/>
                  <a:gd name="T43" fmla="*/ 21 h 46"/>
                  <a:gd name="T44" fmla="*/ 68 w 89"/>
                  <a:gd name="T45" fmla="*/ 16 h 46"/>
                  <a:gd name="T46" fmla="*/ 62 w 89"/>
                  <a:gd name="T47" fmla="*/ 14 h 46"/>
                  <a:gd name="T48" fmla="*/ 56 w 89"/>
                  <a:gd name="T49" fmla="*/ 16 h 46"/>
                  <a:gd name="T50" fmla="*/ 46 w 89"/>
                  <a:gd name="T51" fmla="*/ 17 h 46"/>
                  <a:gd name="T52" fmla="*/ 37 w 89"/>
                  <a:gd name="T53" fmla="*/ 10 h 46"/>
                  <a:gd name="T54" fmla="*/ 31 w 89"/>
                  <a:gd name="T55" fmla="*/ 6 h 46"/>
                  <a:gd name="T56" fmla="*/ 21 w 89"/>
                  <a:gd name="T57" fmla="*/ 6 h 46"/>
                  <a:gd name="T58" fmla="*/ 12 w 89"/>
                  <a:gd name="T59" fmla="*/ 2 h 46"/>
                  <a:gd name="T60" fmla="*/ 2 w 89"/>
                  <a:gd name="T61" fmla="*/ 2 h 46"/>
                  <a:gd name="T62" fmla="*/ 0 w 89"/>
                  <a:gd name="T63" fmla="*/ 12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46"/>
                  <a:gd name="T98" fmla="*/ 89 w 89"/>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46">
                    <a:moveTo>
                      <a:pt x="0" y="14"/>
                    </a:moveTo>
                    <a:lnTo>
                      <a:pt x="8" y="16"/>
                    </a:lnTo>
                    <a:lnTo>
                      <a:pt x="14" y="19"/>
                    </a:lnTo>
                    <a:lnTo>
                      <a:pt x="16" y="25"/>
                    </a:lnTo>
                    <a:lnTo>
                      <a:pt x="18" y="29"/>
                    </a:lnTo>
                    <a:lnTo>
                      <a:pt x="20" y="29"/>
                    </a:lnTo>
                    <a:lnTo>
                      <a:pt x="20" y="35"/>
                    </a:lnTo>
                    <a:lnTo>
                      <a:pt x="18" y="40"/>
                    </a:lnTo>
                    <a:lnTo>
                      <a:pt x="21" y="42"/>
                    </a:lnTo>
                    <a:lnTo>
                      <a:pt x="25" y="40"/>
                    </a:lnTo>
                    <a:lnTo>
                      <a:pt x="29" y="40"/>
                    </a:lnTo>
                    <a:lnTo>
                      <a:pt x="31" y="40"/>
                    </a:lnTo>
                    <a:lnTo>
                      <a:pt x="35" y="42"/>
                    </a:lnTo>
                    <a:lnTo>
                      <a:pt x="37" y="44"/>
                    </a:lnTo>
                    <a:lnTo>
                      <a:pt x="41" y="44"/>
                    </a:lnTo>
                    <a:lnTo>
                      <a:pt x="44" y="42"/>
                    </a:lnTo>
                    <a:lnTo>
                      <a:pt x="46" y="44"/>
                    </a:lnTo>
                    <a:lnTo>
                      <a:pt x="46" y="46"/>
                    </a:lnTo>
                    <a:lnTo>
                      <a:pt x="50" y="46"/>
                    </a:lnTo>
                    <a:lnTo>
                      <a:pt x="54" y="46"/>
                    </a:lnTo>
                    <a:lnTo>
                      <a:pt x="60" y="44"/>
                    </a:lnTo>
                    <a:lnTo>
                      <a:pt x="64" y="46"/>
                    </a:lnTo>
                    <a:lnTo>
                      <a:pt x="66" y="46"/>
                    </a:lnTo>
                    <a:lnTo>
                      <a:pt x="68" y="44"/>
                    </a:lnTo>
                    <a:lnTo>
                      <a:pt x="71" y="40"/>
                    </a:lnTo>
                    <a:lnTo>
                      <a:pt x="73" y="39"/>
                    </a:lnTo>
                    <a:lnTo>
                      <a:pt x="75" y="39"/>
                    </a:lnTo>
                    <a:lnTo>
                      <a:pt x="81" y="40"/>
                    </a:lnTo>
                    <a:lnTo>
                      <a:pt x="83" y="42"/>
                    </a:lnTo>
                    <a:lnTo>
                      <a:pt x="85" y="46"/>
                    </a:lnTo>
                    <a:lnTo>
                      <a:pt x="89" y="46"/>
                    </a:lnTo>
                    <a:lnTo>
                      <a:pt x="89" y="42"/>
                    </a:lnTo>
                    <a:lnTo>
                      <a:pt x="87" y="40"/>
                    </a:lnTo>
                    <a:lnTo>
                      <a:pt x="87" y="37"/>
                    </a:lnTo>
                    <a:lnTo>
                      <a:pt x="89" y="35"/>
                    </a:lnTo>
                    <a:lnTo>
                      <a:pt x="89" y="33"/>
                    </a:lnTo>
                    <a:lnTo>
                      <a:pt x="85" y="31"/>
                    </a:lnTo>
                    <a:lnTo>
                      <a:pt x="83" y="29"/>
                    </a:lnTo>
                    <a:lnTo>
                      <a:pt x="79" y="29"/>
                    </a:lnTo>
                    <a:lnTo>
                      <a:pt x="77" y="27"/>
                    </a:lnTo>
                    <a:lnTo>
                      <a:pt x="77" y="23"/>
                    </a:lnTo>
                    <a:lnTo>
                      <a:pt x="75" y="23"/>
                    </a:lnTo>
                    <a:lnTo>
                      <a:pt x="73" y="21"/>
                    </a:lnTo>
                    <a:lnTo>
                      <a:pt x="69" y="17"/>
                    </a:lnTo>
                    <a:lnTo>
                      <a:pt x="68" y="16"/>
                    </a:lnTo>
                    <a:lnTo>
                      <a:pt x="66" y="14"/>
                    </a:lnTo>
                    <a:lnTo>
                      <a:pt x="62" y="14"/>
                    </a:lnTo>
                    <a:lnTo>
                      <a:pt x="58" y="16"/>
                    </a:lnTo>
                    <a:lnTo>
                      <a:pt x="56" y="16"/>
                    </a:lnTo>
                    <a:lnTo>
                      <a:pt x="52" y="16"/>
                    </a:lnTo>
                    <a:lnTo>
                      <a:pt x="46" y="17"/>
                    </a:lnTo>
                    <a:lnTo>
                      <a:pt x="41" y="14"/>
                    </a:lnTo>
                    <a:lnTo>
                      <a:pt x="37" y="10"/>
                    </a:lnTo>
                    <a:lnTo>
                      <a:pt x="33" y="6"/>
                    </a:lnTo>
                    <a:lnTo>
                      <a:pt x="31" y="6"/>
                    </a:lnTo>
                    <a:lnTo>
                      <a:pt x="25" y="6"/>
                    </a:lnTo>
                    <a:lnTo>
                      <a:pt x="21" y="6"/>
                    </a:lnTo>
                    <a:lnTo>
                      <a:pt x="16" y="4"/>
                    </a:lnTo>
                    <a:lnTo>
                      <a:pt x="12" y="2"/>
                    </a:lnTo>
                    <a:lnTo>
                      <a:pt x="8" y="0"/>
                    </a:lnTo>
                    <a:lnTo>
                      <a:pt x="2" y="2"/>
                    </a:lnTo>
                    <a:lnTo>
                      <a:pt x="0" y="8"/>
                    </a:lnTo>
                    <a:lnTo>
                      <a:pt x="0" y="12"/>
                    </a:lnTo>
                    <a:lnTo>
                      <a:pt x="0" y="14"/>
                    </a:lnTo>
                    <a:close/>
                  </a:path>
                </a:pathLst>
              </a:custGeom>
              <a:solidFill>
                <a:srgbClr val="C0C0C0"/>
              </a:solidFill>
              <a:ln w="4826">
                <a:solidFill>
                  <a:srgbClr val="B9B9B9"/>
                </a:solidFill>
                <a:round/>
                <a:headEnd/>
                <a:tailEnd/>
              </a:ln>
            </p:spPr>
            <p:txBody>
              <a:bodyPr/>
              <a:lstStyle/>
              <a:p>
                <a:endParaRPr lang="nb-NO"/>
              </a:p>
            </p:txBody>
          </p:sp>
          <p:sp>
            <p:nvSpPr>
              <p:cNvPr id="9490" name="Freeform 1203"/>
              <p:cNvSpPr>
                <a:spLocks/>
              </p:cNvSpPr>
              <p:nvPr/>
            </p:nvSpPr>
            <p:spPr bwMode="gray">
              <a:xfrm>
                <a:off x="2514" y="2591"/>
                <a:ext cx="44" cy="12"/>
              </a:xfrm>
              <a:custGeom>
                <a:avLst/>
                <a:gdLst>
                  <a:gd name="T0" fmla="*/ 4 w 44"/>
                  <a:gd name="T1" fmla="*/ 12 h 12"/>
                  <a:gd name="T2" fmla="*/ 14 w 44"/>
                  <a:gd name="T3" fmla="*/ 12 h 12"/>
                  <a:gd name="T4" fmla="*/ 16 w 44"/>
                  <a:gd name="T5" fmla="*/ 10 h 12"/>
                  <a:gd name="T6" fmla="*/ 20 w 44"/>
                  <a:gd name="T7" fmla="*/ 8 h 12"/>
                  <a:gd name="T8" fmla="*/ 29 w 44"/>
                  <a:gd name="T9" fmla="*/ 8 h 12"/>
                  <a:gd name="T10" fmla="*/ 39 w 44"/>
                  <a:gd name="T11" fmla="*/ 8 h 12"/>
                  <a:gd name="T12" fmla="*/ 41 w 44"/>
                  <a:gd name="T13" fmla="*/ 8 h 12"/>
                  <a:gd name="T14" fmla="*/ 43 w 44"/>
                  <a:gd name="T15" fmla="*/ 6 h 12"/>
                  <a:gd name="T16" fmla="*/ 44 w 44"/>
                  <a:gd name="T17" fmla="*/ 6 h 12"/>
                  <a:gd name="T18" fmla="*/ 44 w 44"/>
                  <a:gd name="T19" fmla="*/ 2 h 12"/>
                  <a:gd name="T20" fmla="*/ 43 w 44"/>
                  <a:gd name="T21" fmla="*/ 0 h 12"/>
                  <a:gd name="T22" fmla="*/ 39 w 44"/>
                  <a:gd name="T23" fmla="*/ 0 h 12"/>
                  <a:gd name="T24" fmla="*/ 35 w 44"/>
                  <a:gd name="T25" fmla="*/ 0 h 12"/>
                  <a:gd name="T26" fmla="*/ 31 w 44"/>
                  <a:gd name="T27" fmla="*/ 0 h 12"/>
                  <a:gd name="T28" fmla="*/ 25 w 44"/>
                  <a:gd name="T29" fmla="*/ 2 h 12"/>
                  <a:gd name="T30" fmla="*/ 20 w 44"/>
                  <a:gd name="T31" fmla="*/ 0 h 12"/>
                  <a:gd name="T32" fmla="*/ 18 w 44"/>
                  <a:gd name="T33" fmla="*/ 0 h 12"/>
                  <a:gd name="T34" fmla="*/ 16 w 44"/>
                  <a:gd name="T35" fmla="*/ 0 h 12"/>
                  <a:gd name="T36" fmla="*/ 12 w 44"/>
                  <a:gd name="T37" fmla="*/ 2 h 12"/>
                  <a:gd name="T38" fmla="*/ 10 w 44"/>
                  <a:gd name="T39" fmla="*/ 2 h 12"/>
                  <a:gd name="T40" fmla="*/ 4 w 44"/>
                  <a:gd name="T41" fmla="*/ 4 h 12"/>
                  <a:gd name="T42" fmla="*/ 0 w 44"/>
                  <a:gd name="T43" fmla="*/ 4 h 12"/>
                  <a:gd name="T44" fmla="*/ 2 w 44"/>
                  <a:gd name="T45" fmla="*/ 10 h 12"/>
                  <a:gd name="T46" fmla="*/ 4 w 44"/>
                  <a:gd name="T47" fmla="*/ 12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2"/>
                  <a:gd name="T74" fmla="*/ 44 w 44"/>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2">
                    <a:moveTo>
                      <a:pt x="4" y="12"/>
                    </a:moveTo>
                    <a:lnTo>
                      <a:pt x="14" y="12"/>
                    </a:lnTo>
                    <a:lnTo>
                      <a:pt x="16" y="10"/>
                    </a:lnTo>
                    <a:lnTo>
                      <a:pt x="20" y="8"/>
                    </a:lnTo>
                    <a:lnTo>
                      <a:pt x="29" y="8"/>
                    </a:lnTo>
                    <a:lnTo>
                      <a:pt x="39" y="8"/>
                    </a:lnTo>
                    <a:lnTo>
                      <a:pt x="41" y="8"/>
                    </a:lnTo>
                    <a:lnTo>
                      <a:pt x="43" y="6"/>
                    </a:lnTo>
                    <a:lnTo>
                      <a:pt x="44" y="6"/>
                    </a:lnTo>
                    <a:lnTo>
                      <a:pt x="44" y="2"/>
                    </a:lnTo>
                    <a:lnTo>
                      <a:pt x="43" y="0"/>
                    </a:lnTo>
                    <a:lnTo>
                      <a:pt x="39" y="0"/>
                    </a:lnTo>
                    <a:lnTo>
                      <a:pt x="35" y="0"/>
                    </a:lnTo>
                    <a:lnTo>
                      <a:pt x="31" y="0"/>
                    </a:lnTo>
                    <a:lnTo>
                      <a:pt x="25" y="2"/>
                    </a:lnTo>
                    <a:lnTo>
                      <a:pt x="20" y="0"/>
                    </a:lnTo>
                    <a:lnTo>
                      <a:pt x="18" y="0"/>
                    </a:lnTo>
                    <a:lnTo>
                      <a:pt x="16" y="0"/>
                    </a:lnTo>
                    <a:lnTo>
                      <a:pt x="12" y="2"/>
                    </a:lnTo>
                    <a:lnTo>
                      <a:pt x="10" y="2"/>
                    </a:lnTo>
                    <a:lnTo>
                      <a:pt x="4" y="4"/>
                    </a:lnTo>
                    <a:lnTo>
                      <a:pt x="0" y="4"/>
                    </a:lnTo>
                    <a:lnTo>
                      <a:pt x="2" y="10"/>
                    </a:lnTo>
                    <a:lnTo>
                      <a:pt x="4" y="12"/>
                    </a:lnTo>
                    <a:close/>
                  </a:path>
                </a:pathLst>
              </a:custGeom>
              <a:solidFill>
                <a:srgbClr val="C0C0C0"/>
              </a:solidFill>
              <a:ln w="4826">
                <a:solidFill>
                  <a:srgbClr val="B9B9B9"/>
                </a:solidFill>
                <a:round/>
                <a:headEnd/>
                <a:tailEnd/>
              </a:ln>
            </p:spPr>
            <p:txBody>
              <a:bodyPr/>
              <a:lstStyle/>
              <a:p>
                <a:endParaRPr lang="nb-NO"/>
              </a:p>
            </p:txBody>
          </p:sp>
          <p:sp>
            <p:nvSpPr>
              <p:cNvPr id="9491" name="Freeform 1204"/>
              <p:cNvSpPr>
                <a:spLocks/>
              </p:cNvSpPr>
              <p:nvPr/>
            </p:nvSpPr>
            <p:spPr bwMode="gray">
              <a:xfrm>
                <a:off x="2835" y="2764"/>
                <a:ext cx="75" cy="102"/>
              </a:xfrm>
              <a:custGeom>
                <a:avLst/>
                <a:gdLst>
                  <a:gd name="T0" fmla="*/ 8 w 75"/>
                  <a:gd name="T1" fmla="*/ 23 h 102"/>
                  <a:gd name="T2" fmla="*/ 8 w 75"/>
                  <a:gd name="T3" fmla="*/ 31 h 102"/>
                  <a:gd name="T4" fmla="*/ 4 w 75"/>
                  <a:gd name="T5" fmla="*/ 48 h 102"/>
                  <a:gd name="T6" fmla="*/ 2 w 75"/>
                  <a:gd name="T7" fmla="*/ 65 h 102"/>
                  <a:gd name="T8" fmla="*/ 8 w 75"/>
                  <a:gd name="T9" fmla="*/ 71 h 102"/>
                  <a:gd name="T10" fmla="*/ 6 w 75"/>
                  <a:gd name="T11" fmla="*/ 73 h 102"/>
                  <a:gd name="T12" fmla="*/ 15 w 75"/>
                  <a:gd name="T13" fmla="*/ 84 h 102"/>
                  <a:gd name="T14" fmla="*/ 23 w 75"/>
                  <a:gd name="T15" fmla="*/ 94 h 102"/>
                  <a:gd name="T16" fmla="*/ 25 w 75"/>
                  <a:gd name="T17" fmla="*/ 100 h 102"/>
                  <a:gd name="T18" fmla="*/ 31 w 75"/>
                  <a:gd name="T19" fmla="*/ 98 h 102"/>
                  <a:gd name="T20" fmla="*/ 36 w 75"/>
                  <a:gd name="T21" fmla="*/ 94 h 102"/>
                  <a:gd name="T22" fmla="*/ 42 w 75"/>
                  <a:gd name="T23" fmla="*/ 96 h 102"/>
                  <a:gd name="T24" fmla="*/ 44 w 75"/>
                  <a:gd name="T25" fmla="*/ 92 h 102"/>
                  <a:gd name="T26" fmla="*/ 40 w 75"/>
                  <a:gd name="T27" fmla="*/ 84 h 102"/>
                  <a:gd name="T28" fmla="*/ 42 w 75"/>
                  <a:gd name="T29" fmla="*/ 79 h 102"/>
                  <a:gd name="T30" fmla="*/ 42 w 75"/>
                  <a:gd name="T31" fmla="*/ 73 h 102"/>
                  <a:gd name="T32" fmla="*/ 50 w 75"/>
                  <a:gd name="T33" fmla="*/ 71 h 102"/>
                  <a:gd name="T34" fmla="*/ 54 w 75"/>
                  <a:gd name="T35" fmla="*/ 71 h 102"/>
                  <a:gd name="T36" fmla="*/ 57 w 75"/>
                  <a:gd name="T37" fmla="*/ 71 h 102"/>
                  <a:gd name="T38" fmla="*/ 65 w 75"/>
                  <a:gd name="T39" fmla="*/ 73 h 102"/>
                  <a:gd name="T40" fmla="*/ 71 w 75"/>
                  <a:gd name="T41" fmla="*/ 77 h 102"/>
                  <a:gd name="T42" fmla="*/ 73 w 75"/>
                  <a:gd name="T43" fmla="*/ 69 h 102"/>
                  <a:gd name="T44" fmla="*/ 71 w 75"/>
                  <a:gd name="T45" fmla="*/ 65 h 102"/>
                  <a:gd name="T46" fmla="*/ 69 w 75"/>
                  <a:gd name="T47" fmla="*/ 61 h 102"/>
                  <a:gd name="T48" fmla="*/ 67 w 75"/>
                  <a:gd name="T49" fmla="*/ 54 h 102"/>
                  <a:gd name="T50" fmla="*/ 69 w 75"/>
                  <a:gd name="T51" fmla="*/ 46 h 102"/>
                  <a:gd name="T52" fmla="*/ 65 w 75"/>
                  <a:gd name="T53" fmla="*/ 40 h 102"/>
                  <a:gd name="T54" fmla="*/ 63 w 75"/>
                  <a:gd name="T55" fmla="*/ 36 h 102"/>
                  <a:gd name="T56" fmla="*/ 63 w 75"/>
                  <a:gd name="T57" fmla="*/ 35 h 102"/>
                  <a:gd name="T58" fmla="*/ 65 w 75"/>
                  <a:gd name="T59" fmla="*/ 27 h 102"/>
                  <a:gd name="T60" fmla="*/ 73 w 75"/>
                  <a:gd name="T61" fmla="*/ 25 h 102"/>
                  <a:gd name="T62" fmla="*/ 75 w 75"/>
                  <a:gd name="T63" fmla="*/ 15 h 102"/>
                  <a:gd name="T64" fmla="*/ 69 w 75"/>
                  <a:gd name="T65" fmla="*/ 13 h 102"/>
                  <a:gd name="T66" fmla="*/ 61 w 75"/>
                  <a:gd name="T67" fmla="*/ 15 h 102"/>
                  <a:gd name="T68" fmla="*/ 59 w 75"/>
                  <a:gd name="T69" fmla="*/ 10 h 102"/>
                  <a:gd name="T70" fmla="*/ 59 w 75"/>
                  <a:gd name="T71" fmla="*/ 0 h 102"/>
                  <a:gd name="T72" fmla="*/ 50 w 75"/>
                  <a:gd name="T73" fmla="*/ 0 h 102"/>
                  <a:gd name="T74" fmla="*/ 44 w 75"/>
                  <a:gd name="T75" fmla="*/ 2 h 102"/>
                  <a:gd name="T76" fmla="*/ 36 w 75"/>
                  <a:gd name="T77" fmla="*/ 4 h 102"/>
                  <a:gd name="T78" fmla="*/ 9 w 75"/>
                  <a:gd name="T79" fmla="*/ 19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102"/>
                  <a:gd name="T122" fmla="*/ 75 w 75"/>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102">
                    <a:moveTo>
                      <a:pt x="9" y="19"/>
                    </a:moveTo>
                    <a:lnTo>
                      <a:pt x="8" y="23"/>
                    </a:lnTo>
                    <a:lnTo>
                      <a:pt x="6" y="25"/>
                    </a:lnTo>
                    <a:lnTo>
                      <a:pt x="8" y="31"/>
                    </a:lnTo>
                    <a:lnTo>
                      <a:pt x="9" y="36"/>
                    </a:lnTo>
                    <a:lnTo>
                      <a:pt x="4" y="48"/>
                    </a:lnTo>
                    <a:lnTo>
                      <a:pt x="0" y="63"/>
                    </a:lnTo>
                    <a:lnTo>
                      <a:pt x="2" y="65"/>
                    </a:lnTo>
                    <a:lnTo>
                      <a:pt x="6" y="69"/>
                    </a:lnTo>
                    <a:lnTo>
                      <a:pt x="8" y="71"/>
                    </a:lnTo>
                    <a:lnTo>
                      <a:pt x="6" y="73"/>
                    </a:lnTo>
                    <a:lnTo>
                      <a:pt x="4" y="75"/>
                    </a:lnTo>
                    <a:lnTo>
                      <a:pt x="15" y="84"/>
                    </a:lnTo>
                    <a:lnTo>
                      <a:pt x="25" y="92"/>
                    </a:lnTo>
                    <a:lnTo>
                      <a:pt x="23" y="94"/>
                    </a:lnTo>
                    <a:lnTo>
                      <a:pt x="23" y="98"/>
                    </a:lnTo>
                    <a:lnTo>
                      <a:pt x="25" y="100"/>
                    </a:lnTo>
                    <a:lnTo>
                      <a:pt x="29" y="102"/>
                    </a:lnTo>
                    <a:lnTo>
                      <a:pt x="31" y="98"/>
                    </a:lnTo>
                    <a:lnTo>
                      <a:pt x="32" y="92"/>
                    </a:lnTo>
                    <a:lnTo>
                      <a:pt x="36" y="94"/>
                    </a:lnTo>
                    <a:lnTo>
                      <a:pt x="40" y="96"/>
                    </a:lnTo>
                    <a:lnTo>
                      <a:pt x="42" y="96"/>
                    </a:lnTo>
                    <a:lnTo>
                      <a:pt x="44" y="94"/>
                    </a:lnTo>
                    <a:lnTo>
                      <a:pt x="44" y="92"/>
                    </a:lnTo>
                    <a:lnTo>
                      <a:pt x="44" y="90"/>
                    </a:lnTo>
                    <a:lnTo>
                      <a:pt x="40" y="84"/>
                    </a:lnTo>
                    <a:lnTo>
                      <a:pt x="40" y="81"/>
                    </a:lnTo>
                    <a:lnTo>
                      <a:pt x="42" y="79"/>
                    </a:lnTo>
                    <a:lnTo>
                      <a:pt x="40" y="77"/>
                    </a:lnTo>
                    <a:lnTo>
                      <a:pt x="42" y="73"/>
                    </a:lnTo>
                    <a:lnTo>
                      <a:pt x="48" y="73"/>
                    </a:lnTo>
                    <a:lnTo>
                      <a:pt x="50" y="71"/>
                    </a:lnTo>
                    <a:lnTo>
                      <a:pt x="50" y="69"/>
                    </a:lnTo>
                    <a:lnTo>
                      <a:pt x="54" y="71"/>
                    </a:lnTo>
                    <a:lnTo>
                      <a:pt x="54" y="73"/>
                    </a:lnTo>
                    <a:lnTo>
                      <a:pt x="57" y="71"/>
                    </a:lnTo>
                    <a:lnTo>
                      <a:pt x="61" y="71"/>
                    </a:lnTo>
                    <a:lnTo>
                      <a:pt x="65" y="73"/>
                    </a:lnTo>
                    <a:lnTo>
                      <a:pt x="69" y="77"/>
                    </a:lnTo>
                    <a:lnTo>
                      <a:pt x="71" y="77"/>
                    </a:lnTo>
                    <a:lnTo>
                      <a:pt x="71" y="71"/>
                    </a:lnTo>
                    <a:lnTo>
                      <a:pt x="73" y="69"/>
                    </a:lnTo>
                    <a:lnTo>
                      <a:pt x="73" y="67"/>
                    </a:lnTo>
                    <a:lnTo>
                      <a:pt x="71" y="65"/>
                    </a:lnTo>
                    <a:lnTo>
                      <a:pt x="69" y="63"/>
                    </a:lnTo>
                    <a:lnTo>
                      <a:pt x="69" y="61"/>
                    </a:lnTo>
                    <a:lnTo>
                      <a:pt x="69" y="58"/>
                    </a:lnTo>
                    <a:lnTo>
                      <a:pt x="67" y="54"/>
                    </a:lnTo>
                    <a:lnTo>
                      <a:pt x="69" y="50"/>
                    </a:lnTo>
                    <a:lnTo>
                      <a:pt x="69" y="46"/>
                    </a:lnTo>
                    <a:lnTo>
                      <a:pt x="69" y="44"/>
                    </a:lnTo>
                    <a:lnTo>
                      <a:pt x="65" y="40"/>
                    </a:lnTo>
                    <a:lnTo>
                      <a:pt x="63" y="38"/>
                    </a:lnTo>
                    <a:lnTo>
                      <a:pt x="63" y="36"/>
                    </a:lnTo>
                    <a:lnTo>
                      <a:pt x="65" y="36"/>
                    </a:lnTo>
                    <a:lnTo>
                      <a:pt x="63" y="35"/>
                    </a:lnTo>
                    <a:lnTo>
                      <a:pt x="63" y="29"/>
                    </a:lnTo>
                    <a:lnTo>
                      <a:pt x="65" y="27"/>
                    </a:lnTo>
                    <a:lnTo>
                      <a:pt x="69" y="25"/>
                    </a:lnTo>
                    <a:lnTo>
                      <a:pt x="73" y="25"/>
                    </a:lnTo>
                    <a:lnTo>
                      <a:pt x="75" y="25"/>
                    </a:lnTo>
                    <a:lnTo>
                      <a:pt x="75" y="15"/>
                    </a:lnTo>
                    <a:lnTo>
                      <a:pt x="73" y="15"/>
                    </a:lnTo>
                    <a:lnTo>
                      <a:pt x="69" y="13"/>
                    </a:lnTo>
                    <a:lnTo>
                      <a:pt x="65" y="13"/>
                    </a:lnTo>
                    <a:lnTo>
                      <a:pt x="61" y="15"/>
                    </a:lnTo>
                    <a:lnTo>
                      <a:pt x="59" y="13"/>
                    </a:lnTo>
                    <a:lnTo>
                      <a:pt x="59" y="10"/>
                    </a:lnTo>
                    <a:lnTo>
                      <a:pt x="59" y="4"/>
                    </a:lnTo>
                    <a:lnTo>
                      <a:pt x="59" y="0"/>
                    </a:lnTo>
                    <a:lnTo>
                      <a:pt x="55" y="0"/>
                    </a:lnTo>
                    <a:lnTo>
                      <a:pt x="50" y="0"/>
                    </a:lnTo>
                    <a:lnTo>
                      <a:pt x="46" y="2"/>
                    </a:lnTo>
                    <a:lnTo>
                      <a:pt x="44" y="2"/>
                    </a:lnTo>
                    <a:lnTo>
                      <a:pt x="38" y="2"/>
                    </a:lnTo>
                    <a:lnTo>
                      <a:pt x="36" y="4"/>
                    </a:lnTo>
                    <a:lnTo>
                      <a:pt x="34" y="21"/>
                    </a:lnTo>
                    <a:lnTo>
                      <a:pt x="9" y="19"/>
                    </a:lnTo>
                    <a:close/>
                  </a:path>
                </a:pathLst>
              </a:custGeom>
              <a:solidFill>
                <a:srgbClr val="C0C0C0"/>
              </a:solidFill>
              <a:ln w="4826">
                <a:solidFill>
                  <a:srgbClr val="B9B9B9"/>
                </a:solidFill>
                <a:round/>
                <a:headEnd/>
                <a:tailEnd/>
              </a:ln>
            </p:spPr>
            <p:txBody>
              <a:bodyPr/>
              <a:lstStyle/>
              <a:p>
                <a:endParaRPr lang="nb-NO"/>
              </a:p>
            </p:txBody>
          </p:sp>
          <p:sp>
            <p:nvSpPr>
              <p:cNvPr id="9492" name="Freeform 1205"/>
              <p:cNvSpPr>
                <a:spLocks/>
              </p:cNvSpPr>
              <p:nvPr/>
            </p:nvSpPr>
            <p:spPr bwMode="gray">
              <a:xfrm>
                <a:off x="2044" y="2718"/>
                <a:ext cx="39" cy="63"/>
              </a:xfrm>
              <a:custGeom>
                <a:avLst/>
                <a:gdLst>
                  <a:gd name="T0" fmla="*/ 6 w 39"/>
                  <a:gd name="T1" fmla="*/ 0 h 63"/>
                  <a:gd name="T2" fmla="*/ 0 w 39"/>
                  <a:gd name="T3" fmla="*/ 10 h 63"/>
                  <a:gd name="T4" fmla="*/ 0 w 39"/>
                  <a:gd name="T5" fmla="*/ 17 h 63"/>
                  <a:gd name="T6" fmla="*/ 0 w 39"/>
                  <a:gd name="T7" fmla="*/ 27 h 63"/>
                  <a:gd name="T8" fmla="*/ 4 w 39"/>
                  <a:gd name="T9" fmla="*/ 33 h 63"/>
                  <a:gd name="T10" fmla="*/ 8 w 39"/>
                  <a:gd name="T11" fmla="*/ 36 h 63"/>
                  <a:gd name="T12" fmla="*/ 8 w 39"/>
                  <a:gd name="T13" fmla="*/ 40 h 63"/>
                  <a:gd name="T14" fmla="*/ 6 w 39"/>
                  <a:gd name="T15" fmla="*/ 48 h 63"/>
                  <a:gd name="T16" fmla="*/ 2 w 39"/>
                  <a:gd name="T17" fmla="*/ 54 h 63"/>
                  <a:gd name="T18" fmla="*/ 0 w 39"/>
                  <a:gd name="T19" fmla="*/ 56 h 63"/>
                  <a:gd name="T20" fmla="*/ 0 w 39"/>
                  <a:gd name="T21" fmla="*/ 59 h 63"/>
                  <a:gd name="T22" fmla="*/ 4 w 39"/>
                  <a:gd name="T23" fmla="*/ 63 h 63"/>
                  <a:gd name="T24" fmla="*/ 8 w 39"/>
                  <a:gd name="T25" fmla="*/ 63 h 63"/>
                  <a:gd name="T26" fmla="*/ 12 w 39"/>
                  <a:gd name="T27" fmla="*/ 61 h 63"/>
                  <a:gd name="T28" fmla="*/ 17 w 39"/>
                  <a:gd name="T29" fmla="*/ 59 h 63"/>
                  <a:gd name="T30" fmla="*/ 23 w 39"/>
                  <a:gd name="T31" fmla="*/ 63 h 63"/>
                  <a:gd name="T32" fmla="*/ 27 w 39"/>
                  <a:gd name="T33" fmla="*/ 59 h 63"/>
                  <a:gd name="T34" fmla="*/ 31 w 39"/>
                  <a:gd name="T35" fmla="*/ 52 h 63"/>
                  <a:gd name="T36" fmla="*/ 31 w 39"/>
                  <a:gd name="T37" fmla="*/ 44 h 63"/>
                  <a:gd name="T38" fmla="*/ 33 w 39"/>
                  <a:gd name="T39" fmla="*/ 38 h 63"/>
                  <a:gd name="T40" fmla="*/ 35 w 39"/>
                  <a:gd name="T41" fmla="*/ 31 h 63"/>
                  <a:gd name="T42" fmla="*/ 37 w 39"/>
                  <a:gd name="T43" fmla="*/ 29 h 63"/>
                  <a:gd name="T44" fmla="*/ 39 w 39"/>
                  <a:gd name="T45" fmla="*/ 23 h 63"/>
                  <a:gd name="T46" fmla="*/ 39 w 39"/>
                  <a:gd name="T47" fmla="*/ 21 h 63"/>
                  <a:gd name="T48" fmla="*/ 39 w 39"/>
                  <a:gd name="T49" fmla="*/ 19 h 63"/>
                  <a:gd name="T50" fmla="*/ 35 w 39"/>
                  <a:gd name="T51" fmla="*/ 17 h 63"/>
                  <a:gd name="T52" fmla="*/ 31 w 39"/>
                  <a:gd name="T53" fmla="*/ 15 h 63"/>
                  <a:gd name="T54" fmla="*/ 27 w 39"/>
                  <a:gd name="T55" fmla="*/ 10 h 63"/>
                  <a:gd name="T56" fmla="*/ 25 w 39"/>
                  <a:gd name="T57" fmla="*/ 4 h 63"/>
                  <a:gd name="T58" fmla="*/ 21 w 39"/>
                  <a:gd name="T59" fmla="*/ 2 h 63"/>
                  <a:gd name="T60" fmla="*/ 17 w 39"/>
                  <a:gd name="T61" fmla="*/ 0 h 63"/>
                  <a:gd name="T62" fmla="*/ 10 w 39"/>
                  <a:gd name="T63" fmla="*/ 0 h 63"/>
                  <a:gd name="T64" fmla="*/ 6 w 39"/>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63"/>
                  <a:gd name="T101" fmla="*/ 39 w 39"/>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63">
                    <a:moveTo>
                      <a:pt x="6" y="0"/>
                    </a:moveTo>
                    <a:lnTo>
                      <a:pt x="0" y="10"/>
                    </a:lnTo>
                    <a:lnTo>
                      <a:pt x="0" y="17"/>
                    </a:lnTo>
                    <a:lnTo>
                      <a:pt x="0" y="27"/>
                    </a:lnTo>
                    <a:lnTo>
                      <a:pt x="4" y="33"/>
                    </a:lnTo>
                    <a:lnTo>
                      <a:pt x="8" y="36"/>
                    </a:lnTo>
                    <a:lnTo>
                      <a:pt x="8" y="40"/>
                    </a:lnTo>
                    <a:lnTo>
                      <a:pt x="6" y="48"/>
                    </a:lnTo>
                    <a:lnTo>
                      <a:pt x="2" y="54"/>
                    </a:lnTo>
                    <a:lnTo>
                      <a:pt x="0" y="56"/>
                    </a:lnTo>
                    <a:lnTo>
                      <a:pt x="0" y="59"/>
                    </a:lnTo>
                    <a:lnTo>
                      <a:pt x="4" y="63"/>
                    </a:lnTo>
                    <a:lnTo>
                      <a:pt x="8" y="63"/>
                    </a:lnTo>
                    <a:lnTo>
                      <a:pt x="12" y="61"/>
                    </a:lnTo>
                    <a:lnTo>
                      <a:pt x="17" y="59"/>
                    </a:lnTo>
                    <a:lnTo>
                      <a:pt x="23" y="63"/>
                    </a:lnTo>
                    <a:lnTo>
                      <a:pt x="27" y="59"/>
                    </a:lnTo>
                    <a:lnTo>
                      <a:pt x="31" y="52"/>
                    </a:lnTo>
                    <a:lnTo>
                      <a:pt x="31" y="44"/>
                    </a:lnTo>
                    <a:lnTo>
                      <a:pt x="33" y="38"/>
                    </a:lnTo>
                    <a:lnTo>
                      <a:pt x="35" y="31"/>
                    </a:lnTo>
                    <a:lnTo>
                      <a:pt x="37" y="29"/>
                    </a:lnTo>
                    <a:lnTo>
                      <a:pt x="39" y="23"/>
                    </a:lnTo>
                    <a:lnTo>
                      <a:pt x="39" y="21"/>
                    </a:lnTo>
                    <a:lnTo>
                      <a:pt x="39" y="19"/>
                    </a:lnTo>
                    <a:lnTo>
                      <a:pt x="35" y="17"/>
                    </a:lnTo>
                    <a:lnTo>
                      <a:pt x="31" y="15"/>
                    </a:lnTo>
                    <a:lnTo>
                      <a:pt x="27" y="10"/>
                    </a:lnTo>
                    <a:lnTo>
                      <a:pt x="25" y="4"/>
                    </a:lnTo>
                    <a:lnTo>
                      <a:pt x="21" y="2"/>
                    </a:lnTo>
                    <a:lnTo>
                      <a:pt x="17" y="0"/>
                    </a:lnTo>
                    <a:lnTo>
                      <a:pt x="10" y="0"/>
                    </a:lnTo>
                    <a:lnTo>
                      <a:pt x="6" y="0"/>
                    </a:lnTo>
                    <a:close/>
                  </a:path>
                </a:pathLst>
              </a:custGeom>
              <a:solidFill>
                <a:srgbClr val="C0C0C0"/>
              </a:solidFill>
              <a:ln w="4826">
                <a:solidFill>
                  <a:srgbClr val="B9B9B9"/>
                </a:solidFill>
                <a:round/>
                <a:headEnd/>
                <a:tailEnd/>
              </a:ln>
            </p:spPr>
            <p:txBody>
              <a:bodyPr/>
              <a:lstStyle/>
              <a:p>
                <a:endParaRPr lang="nb-NO"/>
              </a:p>
            </p:txBody>
          </p:sp>
          <p:sp>
            <p:nvSpPr>
              <p:cNvPr id="9493" name="Freeform 1206"/>
              <p:cNvSpPr>
                <a:spLocks/>
              </p:cNvSpPr>
              <p:nvPr/>
            </p:nvSpPr>
            <p:spPr bwMode="gray">
              <a:xfrm>
                <a:off x="2833" y="2112"/>
                <a:ext cx="15" cy="28"/>
              </a:xfrm>
              <a:custGeom>
                <a:avLst/>
                <a:gdLst>
                  <a:gd name="T0" fmla="*/ 10 w 15"/>
                  <a:gd name="T1" fmla="*/ 0 h 28"/>
                  <a:gd name="T2" fmla="*/ 8 w 15"/>
                  <a:gd name="T3" fmla="*/ 1 h 28"/>
                  <a:gd name="T4" fmla="*/ 8 w 15"/>
                  <a:gd name="T5" fmla="*/ 5 h 28"/>
                  <a:gd name="T6" fmla="*/ 0 w 15"/>
                  <a:gd name="T7" fmla="*/ 11 h 28"/>
                  <a:gd name="T8" fmla="*/ 0 w 15"/>
                  <a:gd name="T9" fmla="*/ 17 h 28"/>
                  <a:gd name="T10" fmla="*/ 0 w 15"/>
                  <a:gd name="T11" fmla="*/ 21 h 28"/>
                  <a:gd name="T12" fmla="*/ 4 w 15"/>
                  <a:gd name="T13" fmla="*/ 28 h 28"/>
                  <a:gd name="T14" fmla="*/ 8 w 15"/>
                  <a:gd name="T15" fmla="*/ 28 h 28"/>
                  <a:gd name="T16" fmla="*/ 11 w 15"/>
                  <a:gd name="T17" fmla="*/ 28 h 28"/>
                  <a:gd name="T18" fmla="*/ 11 w 15"/>
                  <a:gd name="T19" fmla="*/ 23 h 28"/>
                  <a:gd name="T20" fmla="*/ 11 w 15"/>
                  <a:gd name="T21" fmla="*/ 17 h 28"/>
                  <a:gd name="T22" fmla="*/ 13 w 15"/>
                  <a:gd name="T23" fmla="*/ 17 h 28"/>
                  <a:gd name="T24" fmla="*/ 15 w 15"/>
                  <a:gd name="T25" fmla="*/ 15 h 28"/>
                  <a:gd name="T26" fmla="*/ 13 w 15"/>
                  <a:gd name="T27" fmla="*/ 11 h 28"/>
                  <a:gd name="T28" fmla="*/ 13 w 15"/>
                  <a:gd name="T29" fmla="*/ 9 h 28"/>
                  <a:gd name="T30" fmla="*/ 11 w 15"/>
                  <a:gd name="T31" fmla="*/ 3 h 28"/>
                  <a:gd name="T32" fmla="*/ 10 w 1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10" y="0"/>
                    </a:moveTo>
                    <a:lnTo>
                      <a:pt x="8" y="1"/>
                    </a:lnTo>
                    <a:lnTo>
                      <a:pt x="8" y="5"/>
                    </a:lnTo>
                    <a:lnTo>
                      <a:pt x="0" y="11"/>
                    </a:lnTo>
                    <a:lnTo>
                      <a:pt x="0" y="17"/>
                    </a:lnTo>
                    <a:lnTo>
                      <a:pt x="0" y="21"/>
                    </a:lnTo>
                    <a:lnTo>
                      <a:pt x="4" y="28"/>
                    </a:lnTo>
                    <a:lnTo>
                      <a:pt x="8" y="28"/>
                    </a:lnTo>
                    <a:lnTo>
                      <a:pt x="11" y="28"/>
                    </a:lnTo>
                    <a:lnTo>
                      <a:pt x="11" y="23"/>
                    </a:lnTo>
                    <a:lnTo>
                      <a:pt x="11" y="17"/>
                    </a:lnTo>
                    <a:lnTo>
                      <a:pt x="13" y="17"/>
                    </a:lnTo>
                    <a:lnTo>
                      <a:pt x="15" y="15"/>
                    </a:lnTo>
                    <a:lnTo>
                      <a:pt x="13" y="11"/>
                    </a:lnTo>
                    <a:lnTo>
                      <a:pt x="13" y="9"/>
                    </a:lnTo>
                    <a:lnTo>
                      <a:pt x="11" y="3"/>
                    </a:lnTo>
                    <a:lnTo>
                      <a:pt x="10" y="0"/>
                    </a:lnTo>
                    <a:close/>
                  </a:path>
                </a:pathLst>
              </a:custGeom>
              <a:solidFill>
                <a:srgbClr val="C0C0C0"/>
              </a:solidFill>
              <a:ln w="4826">
                <a:solidFill>
                  <a:srgbClr val="B9B9B9"/>
                </a:solidFill>
                <a:round/>
                <a:headEnd/>
                <a:tailEnd/>
              </a:ln>
            </p:spPr>
            <p:txBody>
              <a:bodyPr/>
              <a:lstStyle/>
              <a:p>
                <a:endParaRPr lang="nb-NO"/>
              </a:p>
            </p:txBody>
          </p:sp>
          <p:sp>
            <p:nvSpPr>
              <p:cNvPr id="9494" name="Freeform 1207"/>
              <p:cNvSpPr>
                <a:spLocks/>
              </p:cNvSpPr>
              <p:nvPr/>
            </p:nvSpPr>
            <p:spPr bwMode="gray">
              <a:xfrm>
                <a:off x="3409" y="3138"/>
                <a:ext cx="7" cy="10"/>
              </a:xfrm>
              <a:custGeom>
                <a:avLst/>
                <a:gdLst>
                  <a:gd name="T0" fmla="*/ 2 w 7"/>
                  <a:gd name="T1" fmla="*/ 0 h 10"/>
                  <a:gd name="T2" fmla="*/ 0 w 7"/>
                  <a:gd name="T3" fmla="*/ 8 h 10"/>
                  <a:gd name="T4" fmla="*/ 3 w 7"/>
                  <a:gd name="T5" fmla="*/ 8 h 10"/>
                  <a:gd name="T6" fmla="*/ 7 w 7"/>
                  <a:gd name="T7" fmla="*/ 10 h 10"/>
                  <a:gd name="T8" fmla="*/ 7 w 7"/>
                  <a:gd name="T9" fmla="*/ 8 h 10"/>
                  <a:gd name="T10" fmla="*/ 7 w 7"/>
                  <a:gd name="T11" fmla="*/ 4 h 10"/>
                  <a:gd name="T12" fmla="*/ 3 w 7"/>
                  <a:gd name="T13" fmla="*/ 2 h 10"/>
                  <a:gd name="T14" fmla="*/ 2 w 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2" y="0"/>
                    </a:moveTo>
                    <a:lnTo>
                      <a:pt x="0" y="8"/>
                    </a:lnTo>
                    <a:lnTo>
                      <a:pt x="3" y="8"/>
                    </a:lnTo>
                    <a:lnTo>
                      <a:pt x="7" y="10"/>
                    </a:lnTo>
                    <a:lnTo>
                      <a:pt x="7" y="8"/>
                    </a:lnTo>
                    <a:lnTo>
                      <a:pt x="7" y="4"/>
                    </a:lnTo>
                    <a:lnTo>
                      <a:pt x="3" y="2"/>
                    </a:lnTo>
                    <a:lnTo>
                      <a:pt x="2" y="0"/>
                    </a:lnTo>
                    <a:close/>
                  </a:path>
                </a:pathLst>
              </a:custGeom>
              <a:solidFill>
                <a:srgbClr val="C0C0C0"/>
              </a:solidFill>
              <a:ln w="4826">
                <a:solidFill>
                  <a:srgbClr val="B9B9B9"/>
                </a:solidFill>
                <a:round/>
                <a:headEnd/>
                <a:tailEnd/>
              </a:ln>
            </p:spPr>
            <p:txBody>
              <a:bodyPr/>
              <a:lstStyle/>
              <a:p>
                <a:endParaRPr lang="nb-NO"/>
              </a:p>
            </p:txBody>
          </p:sp>
          <p:sp>
            <p:nvSpPr>
              <p:cNvPr id="9495" name="Freeform 1208"/>
              <p:cNvSpPr>
                <a:spLocks/>
              </p:cNvSpPr>
              <p:nvPr/>
            </p:nvSpPr>
            <p:spPr bwMode="gray">
              <a:xfrm>
                <a:off x="4764" y="3129"/>
                <a:ext cx="36" cy="38"/>
              </a:xfrm>
              <a:custGeom>
                <a:avLst/>
                <a:gdLst>
                  <a:gd name="T0" fmla="*/ 0 w 36"/>
                  <a:gd name="T1" fmla="*/ 0 h 38"/>
                  <a:gd name="T2" fmla="*/ 3 w 36"/>
                  <a:gd name="T3" fmla="*/ 9 h 38"/>
                  <a:gd name="T4" fmla="*/ 7 w 36"/>
                  <a:gd name="T5" fmla="*/ 19 h 38"/>
                  <a:gd name="T6" fmla="*/ 13 w 36"/>
                  <a:gd name="T7" fmla="*/ 25 h 38"/>
                  <a:gd name="T8" fmla="*/ 19 w 36"/>
                  <a:gd name="T9" fmla="*/ 28 h 38"/>
                  <a:gd name="T10" fmla="*/ 19 w 36"/>
                  <a:gd name="T11" fmla="*/ 32 h 38"/>
                  <a:gd name="T12" fmla="*/ 26 w 36"/>
                  <a:gd name="T13" fmla="*/ 36 h 38"/>
                  <a:gd name="T14" fmla="*/ 36 w 36"/>
                  <a:gd name="T15" fmla="*/ 38 h 38"/>
                  <a:gd name="T16" fmla="*/ 36 w 36"/>
                  <a:gd name="T17" fmla="*/ 36 h 38"/>
                  <a:gd name="T18" fmla="*/ 36 w 36"/>
                  <a:gd name="T19" fmla="*/ 32 h 38"/>
                  <a:gd name="T20" fmla="*/ 32 w 36"/>
                  <a:gd name="T21" fmla="*/ 30 h 38"/>
                  <a:gd name="T22" fmla="*/ 30 w 36"/>
                  <a:gd name="T23" fmla="*/ 28 h 38"/>
                  <a:gd name="T24" fmla="*/ 21 w 36"/>
                  <a:gd name="T25" fmla="*/ 23 h 38"/>
                  <a:gd name="T26" fmla="*/ 13 w 36"/>
                  <a:gd name="T27" fmla="*/ 15 h 38"/>
                  <a:gd name="T28" fmla="*/ 9 w 36"/>
                  <a:gd name="T29" fmla="*/ 7 h 38"/>
                  <a:gd name="T30" fmla="*/ 7 w 36"/>
                  <a:gd name="T31" fmla="*/ 2 h 38"/>
                  <a:gd name="T32" fmla="*/ 3 w 36"/>
                  <a:gd name="T33" fmla="*/ 2 h 38"/>
                  <a:gd name="T34" fmla="*/ 0 w 3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8"/>
                  <a:gd name="T56" fmla="*/ 36 w 3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8">
                    <a:moveTo>
                      <a:pt x="0" y="0"/>
                    </a:moveTo>
                    <a:lnTo>
                      <a:pt x="3" y="9"/>
                    </a:lnTo>
                    <a:lnTo>
                      <a:pt x="7" y="19"/>
                    </a:lnTo>
                    <a:lnTo>
                      <a:pt x="13" y="25"/>
                    </a:lnTo>
                    <a:lnTo>
                      <a:pt x="19" y="28"/>
                    </a:lnTo>
                    <a:lnTo>
                      <a:pt x="19" y="32"/>
                    </a:lnTo>
                    <a:lnTo>
                      <a:pt x="26" y="36"/>
                    </a:lnTo>
                    <a:lnTo>
                      <a:pt x="36" y="38"/>
                    </a:lnTo>
                    <a:lnTo>
                      <a:pt x="36" y="36"/>
                    </a:lnTo>
                    <a:lnTo>
                      <a:pt x="36" y="32"/>
                    </a:lnTo>
                    <a:lnTo>
                      <a:pt x="32" y="30"/>
                    </a:lnTo>
                    <a:lnTo>
                      <a:pt x="30" y="28"/>
                    </a:lnTo>
                    <a:lnTo>
                      <a:pt x="21" y="23"/>
                    </a:lnTo>
                    <a:lnTo>
                      <a:pt x="13" y="15"/>
                    </a:lnTo>
                    <a:lnTo>
                      <a:pt x="9" y="7"/>
                    </a:lnTo>
                    <a:lnTo>
                      <a:pt x="7" y="2"/>
                    </a:lnTo>
                    <a:lnTo>
                      <a:pt x="3" y="2"/>
                    </a:lnTo>
                    <a:lnTo>
                      <a:pt x="0" y="0"/>
                    </a:lnTo>
                    <a:close/>
                  </a:path>
                </a:pathLst>
              </a:custGeom>
              <a:solidFill>
                <a:srgbClr val="C0C0C0"/>
              </a:solidFill>
              <a:ln w="4826">
                <a:solidFill>
                  <a:srgbClr val="B9B9B9"/>
                </a:solidFill>
                <a:round/>
                <a:headEnd/>
                <a:tailEnd/>
              </a:ln>
            </p:spPr>
            <p:txBody>
              <a:bodyPr/>
              <a:lstStyle/>
              <a:p>
                <a:endParaRPr lang="nb-NO"/>
              </a:p>
            </p:txBody>
          </p:sp>
          <p:sp>
            <p:nvSpPr>
              <p:cNvPr id="9496" name="Freeform 1209"/>
              <p:cNvSpPr>
                <a:spLocks/>
              </p:cNvSpPr>
              <p:nvPr/>
            </p:nvSpPr>
            <p:spPr bwMode="gray">
              <a:xfrm>
                <a:off x="4798" y="3140"/>
                <a:ext cx="4" cy="6"/>
              </a:xfrm>
              <a:custGeom>
                <a:avLst/>
                <a:gdLst>
                  <a:gd name="T0" fmla="*/ 0 w 4"/>
                  <a:gd name="T1" fmla="*/ 0 h 6"/>
                  <a:gd name="T2" fmla="*/ 0 w 4"/>
                  <a:gd name="T3" fmla="*/ 4 h 6"/>
                  <a:gd name="T4" fmla="*/ 0 w 4"/>
                  <a:gd name="T5" fmla="*/ 6 h 6"/>
                  <a:gd name="T6" fmla="*/ 4 w 4"/>
                  <a:gd name="T7" fmla="*/ 6 h 6"/>
                  <a:gd name="T8" fmla="*/ 4 w 4"/>
                  <a:gd name="T9" fmla="*/ 4 h 6"/>
                  <a:gd name="T10" fmla="*/ 2 w 4"/>
                  <a:gd name="T11" fmla="*/ 2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4"/>
                    </a:lnTo>
                    <a:lnTo>
                      <a:pt x="0" y="6"/>
                    </a:lnTo>
                    <a:lnTo>
                      <a:pt x="4" y="6"/>
                    </a:lnTo>
                    <a:lnTo>
                      <a:pt x="4" y="4"/>
                    </a:lnTo>
                    <a:lnTo>
                      <a:pt x="2" y="2"/>
                    </a:lnTo>
                    <a:lnTo>
                      <a:pt x="0" y="0"/>
                    </a:lnTo>
                    <a:close/>
                  </a:path>
                </a:pathLst>
              </a:custGeom>
              <a:solidFill>
                <a:srgbClr val="C0C0C0"/>
              </a:solidFill>
              <a:ln w="4826">
                <a:solidFill>
                  <a:srgbClr val="B9B9B9"/>
                </a:solidFill>
                <a:round/>
                <a:headEnd/>
                <a:tailEnd/>
              </a:ln>
            </p:spPr>
            <p:txBody>
              <a:bodyPr/>
              <a:lstStyle/>
              <a:p>
                <a:endParaRPr lang="nb-NO"/>
              </a:p>
            </p:txBody>
          </p:sp>
          <p:sp>
            <p:nvSpPr>
              <p:cNvPr id="9497" name="Freeform 1210"/>
              <p:cNvSpPr>
                <a:spLocks/>
              </p:cNvSpPr>
              <p:nvPr/>
            </p:nvSpPr>
            <p:spPr bwMode="gray">
              <a:xfrm>
                <a:off x="2668" y="1962"/>
                <a:ext cx="161" cy="161"/>
              </a:xfrm>
              <a:custGeom>
                <a:avLst/>
                <a:gdLst>
                  <a:gd name="T0" fmla="*/ 132 w 161"/>
                  <a:gd name="T1" fmla="*/ 34 h 161"/>
                  <a:gd name="T2" fmla="*/ 142 w 161"/>
                  <a:gd name="T3" fmla="*/ 34 h 161"/>
                  <a:gd name="T4" fmla="*/ 155 w 161"/>
                  <a:gd name="T5" fmla="*/ 38 h 161"/>
                  <a:gd name="T6" fmla="*/ 161 w 161"/>
                  <a:gd name="T7" fmla="*/ 42 h 161"/>
                  <a:gd name="T8" fmla="*/ 159 w 161"/>
                  <a:gd name="T9" fmla="*/ 56 h 161"/>
                  <a:gd name="T10" fmla="*/ 159 w 161"/>
                  <a:gd name="T11" fmla="*/ 69 h 161"/>
                  <a:gd name="T12" fmla="*/ 153 w 161"/>
                  <a:gd name="T13" fmla="*/ 71 h 161"/>
                  <a:gd name="T14" fmla="*/ 146 w 161"/>
                  <a:gd name="T15" fmla="*/ 77 h 161"/>
                  <a:gd name="T16" fmla="*/ 134 w 161"/>
                  <a:gd name="T17" fmla="*/ 92 h 161"/>
                  <a:gd name="T18" fmla="*/ 134 w 161"/>
                  <a:gd name="T19" fmla="*/ 98 h 161"/>
                  <a:gd name="T20" fmla="*/ 142 w 161"/>
                  <a:gd name="T21" fmla="*/ 98 h 161"/>
                  <a:gd name="T22" fmla="*/ 151 w 161"/>
                  <a:gd name="T23" fmla="*/ 103 h 161"/>
                  <a:gd name="T24" fmla="*/ 148 w 161"/>
                  <a:gd name="T25" fmla="*/ 111 h 161"/>
                  <a:gd name="T26" fmla="*/ 142 w 161"/>
                  <a:gd name="T27" fmla="*/ 117 h 161"/>
                  <a:gd name="T28" fmla="*/ 146 w 161"/>
                  <a:gd name="T29" fmla="*/ 125 h 161"/>
                  <a:gd name="T30" fmla="*/ 151 w 161"/>
                  <a:gd name="T31" fmla="*/ 132 h 161"/>
                  <a:gd name="T32" fmla="*/ 148 w 161"/>
                  <a:gd name="T33" fmla="*/ 136 h 161"/>
                  <a:gd name="T34" fmla="*/ 150 w 161"/>
                  <a:gd name="T35" fmla="*/ 138 h 161"/>
                  <a:gd name="T36" fmla="*/ 142 w 161"/>
                  <a:gd name="T37" fmla="*/ 136 h 161"/>
                  <a:gd name="T38" fmla="*/ 142 w 161"/>
                  <a:gd name="T39" fmla="*/ 148 h 161"/>
                  <a:gd name="T40" fmla="*/ 115 w 161"/>
                  <a:gd name="T41" fmla="*/ 142 h 161"/>
                  <a:gd name="T42" fmla="*/ 102 w 161"/>
                  <a:gd name="T43" fmla="*/ 148 h 161"/>
                  <a:gd name="T44" fmla="*/ 100 w 161"/>
                  <a:gd name="T45" fmla="*/ 157 h 161"/>
                  <a:gd name="T46" fmla="*/ 86 w 161"/>
                  <a:gd name="T47" fmla="*/ 161 h 161"/>
                  <a:gd name="T48" fmla="*/ 79 w 161"/>
                  <a:gd name="T49" fmla="*/ 159 h 161"/>
                  <a:gd name="T50" fmla="*/ 65 w 161"/>
                  <a:gd name="T51" fmla="*/ 157 h 161"/>
                  <a:gd name="T52" fmla="*/ 57 w 161"/>
                  <a:gd name="T53" fmla="*/ 153 h 161"/>
                  <a:gd name="T54" fmla="*/ 46 w 161"/>
                  <a:gd name="T55" fmla="*/ 151 h 161"/>
                  <a:gd name="T56" fmla="*/ 44 w 161"/>
                  <a:gd name="T57" fmla="*/ 144 h 161"/>
                  <a:gd name="T58" fmla="*/ 48 w 161"/>
                  <a:gd name="T59" fmla="*/ 111 h 161"/>
                  <a:gd name="T60" fmla="*/ 31 w 161"/>
                  <a:gd name="T61" fmla="*/ 88 h 161"/>
                  <a:gd name="T62" fmla="*/ 29 w 161"/>
                  <a:gd name="T63" fmla="*/ 77 h 161"/>
                  <a:gd name="T64" fmla="*/ 23 w 161"/>
                  <a:gd name="T65" fmla="*/ 73 h 161"/>
                  <a:gd name="T66" fmla="*/ 17 w 161"/>
                  <a:gd name="T67" fmla="*/ 67 h 161"/>
                  <a:gd name="T68" fmla="*/ 0 w 161"/>
                  <a:gd name="T69" fmla="*/ 59 h 161"/>
                  <a:gd name="T70" fmla="*/ 6 w 161"/>
                  <a:gd name="T71" fmla="*/ 54 h 161"/>
                  <a:gd name="T72" fmla="*/ 2 w 161"/>
                  <a:gd name="T73" fmla="*/ 50 h 161"/>
                  <a:gd name="T74" fmla="*/ 21 w 161"/>
                  <a:gd name="T75" fmla="*/ 48 h 161"/>
                  <a:gd name="T76" fmla="*/ 36 w 161"/>
                  <a:gd name="T77" fmla="*/ 46 h 161"/>
                  <a:gd name="T78" fmla="*/ 38 w 161"/>
                  <a:gd name="T79" fmla="*/ 36 h 161"/>
                  <a:gd name="T80" fmla="*/ 44 w 161"/>
                  <a:gd name="T81" fmla="*/ 25 h 161"/>
                  <a:gd name="T82" fmla="*/ 52 w 161"/>
                  <a:gd name="T83" fmla="*/ 32 h 161"/>
                  <a:gd name="T84" fmla="*/ 65 w 161"/>
                  <a:gd name="T85" fmla="*/ 23 h 161"/>
                  <a:gd name="T86" fmla="*/ 77 w 161"/>
                  <a:gd name="T87" fmla="*/ 9 h 161"/>
                  <a:gd name="T88" fmla="*/ 86 w 161"/>
                  <a:gd name="T89" fmla="*/ 0 h 161"/>
                  <a:gd name="T90" fmla="*/ 92 w 161"/>
                  <a:gd name="T91" fmla="*/ 6 h 161"/>
                  <a:gd name="T92" fmla="*/ 96 w 161"/>
                  <a:gd name="T93" fmla="*/ 11 h 161"/>
                  <a:gd name="T94" fmla="*/ 105 w 161"/>
                  <a:gd name="T95" fmla="*/ 15 h 161"/>
                  <a:gd name="T96" fmla="*/ 111 w 161"/>
                  <a:gd name="T97" fmla="*/ 23 h 161"/>
                  <a:gd name="T98" fmla="*/ 119 w 161"/>
                  <a:gd name="T99" fmla="*/ 23 h 161"/>
                  <a:gd name="T100" fmla="*/ 125 w 161"/>
                  <a:gd name="T101" fmla="*/ 29 h 161"/>
                  <a:gd name="T102" fmla="*/ 132 w 161"/>
                  <a:gd name="T103" fmla="*/ 29 h 1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1"/>
                  <a:gd name="T158" fmla="*/ 161 w 161"/>
                  <a:gd name="T159" fmla="*/ 161 h 1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1">
                    <a:moveTo>
                      <a:pt x="132" y="29"/>
                    </a:moveTo>
                    <a:lnTo>
                      <a:pt x="132" y="32"/>
                    </a:lnTo>
                    <a:lnTo>
                      <a:pt x="132" y="34"/>
                    </a:lnTo>
                    <a:lnTo>
                      <a:pt x="136" y="34"/>
                    </a:lnTo>
                    <a:lnTo>
                      <a:pt x="138" y="36"/>
                    </a:lnTo>
                    <a:lnTo>
                      <a:pt x="142" y="34"/>
                    </a:lnTo>
                    <a:lnTo>
                      <a:pt x="148" y="36"/>
                    </a:lnTo>
                    <a:lnTo>
                      <a:pt x="151" y="40"/>
                    </a:lnTo>
                    <a:lnTo>
                      <a:pt x="155" y="38"/>
                    </a:lnTo>
                    <a:lnTo>
                      <a:pt x="159" y="40"/>
                    </a:lnTo>
                    <a:lnTo>
                      <a:pt x="161" y="40"/>
                    </a:lnTo>
                    <a:lnTo>
                      <a:pt x="161" y="42"/>
                    </a:lnTo>
                    <a:lnTo>
                      <a:pt x="159" y="48"/>
                    </a:lnTo>
                    <a:lnTo>
                      <a:pt x="159" y="52"/>
                    </a:lnTo>
                    <a:lnTo>
                      <a:pt x="159" y="56"/>
                    </a:lnTo>
                    <a:lnTo>
                      <a:pt x="159" y="61"/>
                    </a:lnTo>
                    <a:lnTo>
                      <a:pt x="161" y="67"/>
                    </a:lnTo>
                    <a:lnTo>
                      <a:pt x="159" y="69"/>
                    </a:lnTo>
                    <a:lnTo>
                      <a:pt x="155" y="69"/>
                    </a:lnTo>
                    <a:lnTo>
                      <a:pt x="153" y="69"/>
                    </a:lnTo>
                    <a:lnTo>
                      <a:pt x="153" y="71"/>
                    </a:lnTo>
                    <a:lnTo>
                      <a:pt x="153" y="73"/>
                    </a:lnTo>
                    <a:lnTo>
                      <a:pt x="151" y="73"/>
                    </a:lnTo>
                    <a:lnTo>
                      <a:pt x="146" y="77"/>
                    </a:lnTo>
                    <a:lnTo>
                      <a:pt x="142" y="82"/>
                    </a:lnTo>
                    <a:lnTo>
                      <a:pt x="138" y="88"/>
                    </a:lnTo>
                    <a:lnTo>
                      <a:pt x="134" y="92"/>
                    </a:lnTo>
                    <a:lnTo>
                      <a:pt x="134" y="94"/>
                    </a:lnTo>
                    <a:lnTo>
                      <a:pt x="132" y="98"/>
                    </a:lnTo>
                    <a:lnTo>
                      <a:pt x="134" y="98"/>
                    </a:lnTo>
                    <a:lnTo>
                      <a:pt x="136" y="98"/>
                    </a:lnTo>
                    <a:lnTo>
                      <a:pt x="140" y="96"/>
                    </a:lnTo>
                    <a:lnTo>
                      <a:pt x="142" y="98"/>
                    </a:lnTo>
                    <a:lnTo>
                      <a:pt x="144" y="100"/>
                    </a:lnTo>
                    <a:lnTo>
                      <a:pt x="150" y="102"/>
                    </a:lnTo>
                    <a:lnTo>
                      <a:pt x="151" y="103"/>
                    </a:lnTo>
                    <a:lnTo>
                      <a:pt x="153" y="103"/>
                    </a:lnTo>
                    <a:lnTo>
                      <a:pt x="150" y="109"/>
                    </a:lnTo>
                    <a:lnTo>
                      <a:pt x="148" y="111"/>
                    </a:lnTo>
                    <a:lnTo>
                      <a:pt x="144" y="113"/>
                    </a:lnTo>
                    <a:lnTo>
                      <a:pt x="142" y="115"/>
                    </a:lnTo>
                    <a:lnTo>
                      <a:pt x="142" y="117"/>
                    </a:lnTo>
                    <a:lnTo>
                      <a:pt x="144" y="119"/>
                    </a:lnTo>
                    <a:lnTo>
                      <a:pt x="144" y="121"/>
                    </a:lnTo>
                    <a:lnTo>
                      <a:pt x="146" y="125"/>
                    </a:lnTo>
                    <a:lnTo>
                      <a:pt x="146" y="130"/>
                    </a:lnTo>
                    <a:lnTo>
                      <a:pt x="150" y="130"/>
                    </a:lnTo>
                    <a:lnTo>
                      <a:pt x="151" y="132"/>
                    </a:lnTo>
                    <a:lnTo>
                      <a:pt x="150" y="134"/>
                    </a:lnTo>
                    <a:lnTo>
                      <a:pt x="148" y="136"/>
                    </a:lnTo>
                    <a:lnTo>
                      <a:pt x="148" y="138"/>
                    </a:lnTo>
                    <a:lnTo>
                      <a:pt x="150" y="138"/>
                    </a:lnTo>
                    <a:lnTo>
                      <a:pt x="148" y="140"/>
                    </a:lnTo>
                    <a:lnTo>
                      <a:pt x="146" y="138"/>
                    </a:lnTo>
                    <a:lnTo>
                      <a:pt x="142" y="136"/>
                    </a:lnTo>
                    <a:lnTo>
                      <a:pt x="140" y="140"/>
                    </a:lnTo>
                    <a:lnTo>
                      <a:pt x="144" y="146"/>
                    </a:lnTo>
                    <a:lnTo>
                      <a:pt x="142" y="148"/>
                    </a:lnTo>
                    <a:lnTo>
                      <a:pt x="140" y="150"/>
                    </a:lnTo>
                    <a:lnTo>
                      <a:pt x="127" y="148"/>
                    </a:lnTo>
                    <a:lnTo>
                      <a:pt x="115" y="142"/>
                    </a:lnTo>
                    <a:lnTo>
                      <a:pt x="109" y="142"/>
                    </a:lnTo>
                    <a:lnTo>
                      <a:pt x="105" y="144"/>
                    </a:lnTo>
                    <a:lnTo>
                      <a:pt x="102" y="148"/>
                    </a:lnTo>
                    <a:lnTo>
                      <a:pt x="100" y="150"/>
                    </a:lnTo>
                    <a:lnTo>
                      <a:pt x="100" y="153"/>
                    </a:lnTo>
                    <a:lnTo>
                      <a:pt x="100" y="157"/>
                    </a:lnTo>
                    <a:lnTo>
                      <a:pt x="94" y="159"/>
                    </a:lnTo>
                    <a:lnTo>
                      <a:pt x="92" y="161"/>
                    </a:lnTo>
                    <a:lnTo>
                      <a:pt x="86" y="161"/>
                    </a:lnTo>
                    <a:lnTo>
                      <a:pt x="82" y="159"/>
                    </a:lnTo>
                    <a:lnTo>
                      <a:pt x="80" y="159"/>
                    </a:lnTo>
                    <a:lnTo>
                      <a:pt x="79" y="159"/>
                    </a:lnTo>
                    <a:lnTo>
                      <a:pt x="77" y="159"/>
                    </a:lnTo>
                    <a:lnTo>
                      <a:pt x="71" y="157"/>
                    </a:lnTo>
                    <a:lnTo>
                      <a:pt x="65" y="157"/>
                    </a:lnTo>
                    <a:lnTo>
                      <a:pt x="61" y="157"/>
                    </a:lnTo>
                    <a:lnTo>
                      <a:pt x="59" y="155"/>
                    </a:lnTo>
                    <a:lnTo>
                      <a:pt x="57" y="153"/>
                    </a:lnTo>
                    <a:lnTo>
                      <a:pt x="54" y="153"/>
                    </a:lnTo>
                    <a:lnTo>
                      <a:pt x="50" y="151"/>
                    </a:lnTo>
                    <a:lnTo>
                      <a:pt x="46" y="151"/>
                    </a:lnTo>
                    <a:lnTo>
                      <a:pt x="46" y="150"/>
                    </a:lnTo>
                    <a:lnTo>
                      <a:pt x="44" y="146"/>
                    </a:lnTo>
                    <a:lnTo>
                      <a:pt x="44" y="144"/>
                    </a:lnTo>
                    <a:lnTo>
                      <a:pt x="46" y="132"/>
                    </a:lnTo>
                    <a:lnTo>
                      <a:pt x="48" y="123"/>
                    </a:lnTo>
                    <a:lnTo>
                      <a:pt x="48" y="111"/>
                    </a:lnTo>
                    <a:lnTo>
                      <a:pt x="48" y="98"/>
                    </a:lnTo>
                    <a:lnTo>
                      <a:pt x="38" y="94"/>
                    </a:lnTo>
                    <a:lnTo>
                      <a:pt x="31" y="88"/>
                    </a:lnTo>
                    <a:lnTo>
                      <a:pt x="31" y="80"/>
                    </a:lnTo>
                    <a:lnTo>
                      <a:pt x="32" y="77"/>
                    </a:lnTo>
                    <a:lnTo>
                      <a:pt x="29" y="77"/>
                    </a:lnTo>
                    <a:lnTo>
                      <a:pt x="27" y="77"/>
                    </a:lnTo>
                    <a:lnTo>
                      <a:pt x="25" y="73"/>
                    </a:lnTo>
                    <a:lnTo>
                      <a:pt x="23" y="73"/>
                    </a:lnTo>
                    <a:lnTo>
                      <a:pt x="25" y="67"/>
                    </a:lnTo>
                    <a:lnTo>
                      <a:pt x="17" y="71"/>
                    </a:lnTo>
                    <a:lnTo>
                      <a:pt x="17" y="67"/>
                    </a:lnTo>
                    <a:lnTo>
                      <a:pt x="9" y="63"/>
                    </a:lnTo>
                    <a:lnTo>
                      <a:pt x="0" y="63"/>
                    </a:lnTo>
                    <a:lnTo>
                      <a:pt x="0" y="59"/>
                    </a:lnTo>
                    <a:lnTo>
                      <a:pt x="0" y="56"/>
                    </a:lnTo>
                    <a:lnTo>
                      <a:pt x="2" y="54"/>
                    </a:lnTo>
                    <a:lnTo>
                      <a:pt x="6" y="54"/>
                    </a:lnTo>
                    <a:lnTo>
                      <a:pt x="2" y="52"/>
                    </a:lnTo>
                    <a:lnTo>
                      <a:pt x="0" y="50"/>
                    </a:lnTo>
                    <a:lnTo>
                      <a:pt x="2" y="50"/>
                    </a:lnTo>
                    <a:lnTo>
                      <a:pt x="13" y="46"/>
                    </a:lnTo>
                    <a:lnTo>
                      <a:pt x="19" y="46"/>
                    </a:lnTo>
                    <a:lnTo>
                      <a:pt x="21" y="48"/>
                    </a:lnTo>
                    <a:lnTo>
                      <a:pt x="25" y="50"/>
                    </a:lnTo>
                    <a:lnTo>
                      <a:pt x="31" y="46"/>
                    </a:lnTo>
                    <a:lnTo>
                      <a:pt x="36" y="46"/>
                    </a:lnTo>
                    <a:lnTo>
                      <a:pt x="42" y="48"/>
                    </a:lnTo>
                    <a:lnTo>
                      <a:pt x="42" y="44"/>
                    </a:lnTo>
                    <a:lnTo>
                      <a:pt x="38" y="36"/>
                    </a:lnTo>
                    <a:lnTo>
                      <a:pt x="36" y="29"/>
                    </a:lnTo>
                    <a:lnTo>
                      <a:pt x="38" y="25"/>
                    </a:lnTo>
                    <a:lnTo>
                      <a:pt x="44" y="25"/>
                    </a:lnTo>
                    <a:lnTo>
                      <a:pt x="44" y="27"/>
                    </a:lnTo>
                    <a:lnTo>
                      <a:pt x="44" y="31"/>
                    </a:lnTo>
                    <a:lnTo>
                      <a:pt x="52" y="32"/>
                    </a:lnTo>
                    <a:lnTo>
                      <a:pt x="63" y="31"/>
                    </a:lnTo>
                    <a:lnTo>
                      <a:pt x="63" y="27"/>
                    </a:lnTo>
                    <a:lnTo>
                      <a:pt x="65" y="23"/>
                    </a:lnTo>
                    <a:lnTo>
                      <a:pt x="71" y="21"/>
                    </a:lnTo>
                    <a:lnTo>
                      <a:pt x="79" y="19"/>
                    </a:lnTo>
                    <a:lnTo>
                      <a:pt x="77" y="9"/>
                    </a:lnTo>
                    <a:lnTo>
                      <a:pt x="77" y="4"/>
                    </a:lnTo>
                    <a:lnTo>
                      <a:pt x="82" y="2"/>
                    </a:lnTo>
                    <a:lnTo>
                      <a:pt x="86" y="0"/>
                    </a:lnTo>
                    <a:lnTo>
                      <a:pt x="90" y="4"/>
                    </a:lnTo>
                    <a:lnTo>
                      <a:pt x="92" y="6"/>
                    </a:lnTo>
                    <a:lnTo>
                      <a:pt x="94" y="9"/>
                    </a:lnTo>
                    <a:lnTo>
                      <a:pt x="96" y="11"/>
                    </a:lnTo>
                    <a:lnTo>
                      <a:pt x="100" y="13"/>
                    </a:lnTo>
                    <a:lnTo>
                      <a:pt x="103" y="15"/>
                    </a:lnTo>
                    <a:lnTo>
                      <a:pt x="105" y="15"/>
                    </a:lnTo>
                    <a:lnTo>
                      <a:pt x="105" y="17"/>
                    </a:lnTo>
                    <a:lnTo>
                      <a:pt x="107" y="21"/>
                    </a:lnTo>
                    <a:lnTo>
                      <a:pt x="111" y="23"/>
                    </a:lnTo>
                    <a:lnTo>
                      <a:pt x="115" y="23"/>
                    </a:lnTo>
                    <a:lnTo>
                      <a:pt x="117" y="23"/>
                    </a:lnTo>
                    <a:lnTo>
                      <a:pt x="119" y="23"/>
                    </a:lnTo>
                    <a:lnTo>
                      <a:pt x="119" y="27"/>
                    </a:lnTo>
                    <a:lnTo>
                      <a:pt x="123" y="29"/>
                    </a:lnTo>
                    <a:lnTo>
                      <a:pt x="125" y="29"/>
                    </a:lnTo>
                    <a:lnTo>
                      <a:pt x="130" y="29"/>
                    </a:lnTo>
                    <a:lnTo>
                      <a:pt x="132" y="29"/>
                    </a:lnTo>
                    <a:close/>
                  </a:path>
                </a:pathLst>
              </a:custGeom>
              <a:solidFill>
                <a:srgbClr val="C0C0C0"/>
              </a:solidFill>
              <a:ln w="4826">
                <a:solidFill>
                  <a:srgbClr val="B9B9B9"/>
                </a:solidFill>
                <a:round/>
                <a:headEnd/>
                <a:tailEnd/>
              </a:ln>
            </p:spPr>
            <p:txBody>
              <a:bodyPr/>
              <a:lstStyle/>
              <a:p>
                <a:endParaRPr lang="nb-NO"/>
              </a:p>
            </p:txBody>
          </p:sp>
          <p:sp>
            <p:nvSpPr>
              <p:cNvPr id="9498" name="Freeform 1211"/>
              <p:cNvSpPr>
                <a:spLocks noEditPoints="1"/>
              </p:cNvSpPr>
              <p:nvPr/>
            </p:nvSpPr>
            <p:spPr bwMode="gray">
              <a:xfrm>
                <a:off x="2969" y="1563"/>
                <a:ext cx="156" cy="224"/>
              </a:xfrm>
              <a:custGeom>
                <a:avLst/>
                <a:gdLst>
                  <a:gd name="T0" fmla="*/ 131 w 156"/>
                  <a:gd name="T1" fmla="*/ 19 h 224"/>
                  <a:gd name="T2" fmla="*/ 119 w 156"/>
                  <a:gd name="T3" fmla="*/ 11 h 224"/>
                  <a:gd name="T4" fmla="*/ 108 w 156"/>
                  <a:gd name="T5" fmla="*/ 4 h 224"/>
                  <a:gd name="T6" fmla="*/ 94 w 156"/>
                  <a:gd name="T7" fmla="*/ 4 h 224"/>
                  <a:gd name="T8" fmla="*/ 87 w 156"/>
                  <a:gd name="T9" fmla="*/ 11 h 224"/>
                  <a:gd name="T10" fmla="*/ 83 w 156"/>
                  <a:gd name="T11" fmla="*/ 19 h 224"/>
                  <a:gd name="T12" fmla="*/ 81 w 156"/>
                  <a:gd name="T13" fmla="*/ 32 h 224"/>
                  <a:gd name="T14" fmla="*/ 75 w 156"/>
                  <a:gd name="T15" fmla="*/ 40 h 224"/>
                  <a:gd name="T16" fmla="*/ 64 w 156"/>
                  <a:gd name="T17" fmla="*/ 32 h 224"/>
                  <a:gd name="T18" fmla="*/ 50 w 156"/>
                  <a:gd name="T19" fmla="*/ 34 h 224"/>
                  <a:gd name="T20" fmla="*/ 27 w 156"/>
                  <a:gd name="T21" fmla="*/ 19 h 224"/>
                  <a:gd name="T22" fmla="*/ 19 w 156"/>
                  <a:gd name="T23" fmla="*/ 27 h 224"/>
                  <a:gd name="T24" fmla="*/ 29 w 156"/>
                  <a:gd name="T25" fmla="*/ 36 h 224"/>
                  <a:gd name="T26" fmla="*/ 44 w 156"/>
                  <a:gd name="T27" fmla="*/ 42 h 224"/>
                  <a:gd name="T28" fmla="*/ 52 w 156"/>
                  <a:gd name="T29" fmla="*/ 52 h 224"/>
                  <a:gd name="T30" fmla="*/ 52 w 156"/>
                  <a:gd name="T31" fmla="*/ 63 h 224"/>
                  <a:gd name="T32" fmla="*/ 54 w 156"/>
                  <a:gd name="T33" fmla="*/ 75 h 224"/>
                  <a:gd name="T34" fmla="*/ 54 w 156"/>
                  <a:gd name="T35" fmla="*/ 84 h 224"/>
                  <a:gd name="T36" fmla="*/ 73 w 156"/>
                  <a:gd name="T37" fmla="*/ 94 h 224"/>
                  <a:gd name="T38" fmla="*/ 69 w 156"/>
                  <a:gd name="T39" fmla="*/ 115 h 224"/>
                  <a:gd name="T40" fmla="*/ 58 w 156"/>
                  <a:gd name="T41" fmla="*/ 134 h 224"/>
                  <a:gd name="T42" fmla="*/ 42 w 156"/>
                  <a:gd name="T43" fmla="*/ 147 h 224"/>
                  <a:gd name="T44" fmla="*/ 39 w 156"/>
                  <a:gd name="T45" fmla="*/ 147 h 224"/>
                  <a:gd name="T46" fmla="*/ 31 w 156"/>
                  <a:gd name="T47" fmla="*/ 159 h 224"/>
                  <a:gd name="T48" fmla="*/ 37 w 156"/>
                  <a:gd name="T49" fmla="*/ 182 h 224"/>
                  <a:gd name="T50" fmla="*/ 35 w 156"/>
                  <a:gd name="T51" fmla="*/ 199 h 224"/>
                  <a:gd name="T52" fmla="*/ 39 w 156"/>
                  <a:gd name="T53" fmla="*/ 201 h 224"/>
                  <a:gd name="T54" fmla="*/ 42 w 156"/>
                  <a:gd name="T55" fmla="*/ 203 h 224"/>
                  <a:gd name="T56" fmla="*/ 48 w 156"/>
                  <a:gd name="T57" fmla="*/ 205 h 224"/>
                  <a:gd name="T58" fmla="*/ 52 w 156"/>
                  <a:gd name="T59" fmla="*/ 211 h 224"/>
                  <a:gd name="T60" fmla="*/ 44 w 156"/>
                  <a:gd name="T61" fmla="*/ 218 h 224"/>
                  <a:gd name="T62" fmla="*/ 52 w 156"/>
                  <a:gd name="T63" fmla="*/ 215 h 224"/>
                  <a:gd name="T64" fmla="*/ 56 w 156"/>
                  <a:gd name="T65" fmla="*/ 217 h 224"/>
                  <a:gd name="T66" fmla="*/ 62 w 156"/>
                  <a:gd name="T67" fmla="*/ 222 h 224"/>
                  <a:gd name="T68" fmla="*/ 73 w 156"/>
                  <a:gd name="T69" fmla="*/ 215 h 224"/>
                  <a:gd name="T70" fmla="*/ 85 w 156"/>
                  <a:gd name="T71" fmla="*/ 211 h 224"/>
                  <a:gd name="T72" fmla="*/ 94 w 156"/>
                  <a:gd name="T73" fmla="*/ 205 h 224"/>
                  <a:gd name="T74" fmla="*/ 133 w 156"/>
                  <a:gd name="T75" fmla="*/ 184 h 224"/>
                  <a:gd name="T76" fmla="*/ 154 w 156"/>
                  <a:gd name="T77" fmla="*/ 159 h 224"/>
                  <a:gd name="T78" fmla="*/ 142 w 156"/>
                  <a:gd name="T79" fmla="*/ 151 h 224"/>
                  <a:gd name="T80" fmla="*/ 146 w 156"/>
                  <a:gd name="T81" fmla="*/ 140 h 224"/>
                  <a:gd name="T82" fmla="*/ 144 w 156"/>
                  <a:gd name="T83" fmla="*/ 126 h 224"/>
                  <a:gd name="T84" fmla="*/ 136 w 156"/>
                  <a:gd name="T85" fmla="*/ 117 h 224"/>
                  <a:gd name="T86" fmla="*/ 135 w 156"/>
                  <a:gd name="T87" fmla="*/ 105 h 224"/>
                  <a:gd name="T88" fmla="*/ 136 w 156"/>
                  <a:gd name="T89" fmla="*/ 96 h 224"/>
                  <a:gd name="T90" fmla="*/ 131 w 156"/>
                  <a:gd name="T91" fmla="*/ 76 h 224"/>
                  <a:gd name="T92" fmla="*/ 135 w 156"/>
                  <a:gd name="T93" fmla="*/ 52 h 224"/>
                  <a:gd name="T94" fmla="*/ 131 w 156"/>
                  <a:gd name="T95" fmla="*/ 42 h 224"/>
                  <a:gd name="T96" fmla="*/ 129 w 156"/>
                  <a:gd name="T97" fmla="*/ 25 h 224"/>
                  <a:gd name="T98" fmla="*/ 4 w 156"/>
                  <a:gd name="T99" fmla="*/ 218 h 224"/>
                  <a:gd name="T100" fmla="*/ 10 w 156"/>
                  <a:gd name="T101" fmla="*/ 224 h 224"/>
                  <a:gd name="T102" fmla="*/ 6 w 156"/>
                  <a:gd name="T103" fmla="*/ 215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224"/>
                  <a:gd name="T158" fmla="*/ 156 w 156"/>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224">
                    <a:moveTo>
                      <a:pt x="133" y="19"/>
                    </a:moveTo>
                    <a:lnTo>
                      <a:pt x="131" y="19"/>
                    </a:lnTo>
                    <a:lnTo>
                      <a:pt x="127" y="17"/>
                    </a:lnTo>
                    <a:lnTo>
                      <a:pt x="123" y="15"/>
                    </a:lnTo>
                    <a:lnTo>
                      <a:pt x="119" y="11"/>
                    </a:lnTo>
                    <a:lnTo>
                      <a:pt x="115" y="5"/>
                    </a:lnTo>
                    <a:lnTo>
                      <a:pt x="111" y="0"/>
                    </a:lnTo>
                    <a:lnTo>
                      <a:pt x="108" y="4"/>
                    </a:lnTo>
                    <a:lnTo>
                      <a:pt x="102" y="5"/>
                    </a:lnTo>
                    <a:lnTo>
                      <a:pt x="98" y="5"/>
                    </a:lnTo>
                    <a:lnTo>
                      <a:pt x="94" y="4"/>
                    </a:lnTo>
                    <a:lnTo>
                      <a:pt x="92" y="7"/>
                    </a:lnTo>
                    <a:lnTo>
                      <a:pt x="90" y="9"/>
                    </a:lnTo>
                    <a:lnTo>
                      <a:pt x="87" y="11"/>
                    </a:lnTo>
                    <a:lnTo>
                      <a:pt x="85" y="15"/>
                    </a:lnTo>
                    <a:lnTo>
                      <a:pt x="83" y="17"/>
                    </a:lnTo>
                    <a:lnTo>
                      <a:pt x="83" y="19"/>
                    </a:lnTo>
                    <a:lnTo>
                      <a:pt x="83" y="23"/>
                    </a:lnTo>
                    <a:lnTo>
                      <a:pt x="83" y="27"/>
                    </a:lnTo>
                    <a:lnTo>
                      <a:pt x="81" y="32"/>
                    </a:lnTo>
                    <a:lnTo>
                      <a:pt x="77" y="34"/>
                    </a:lnTo>
                    <a:lnTo>
                      <a:pt x="75" y="38"/>
                    </a:lnTo>
                    <a:lnTo>
                      <a:pt x="75" y="40"/>
                    </a:lnTo>
                    <a:lnTo>
                      <a:pt x="67" y="34"/>
                    </a:lnTo>
                    <a:lnTo>
                      <a:pt x="64" y="32"/>
                    </a:lnTo>
                    <a:lnTo>
                      <a:pt x="62" y="34"/>
                    </a:lnTo>
                    <a:lnTo>
                      <a:pt x="58" y="34"/>
                    </a:lnTo>
                    <a:lnTo>
                      <a:pt x="50" y="34"/>
                    </a:lnTo>
                    <a:lnTo>
                      <a:pt x="44" y="34"/>
                    </a:lnTo>
                    <a:lnTo>
                      <a:pt x="31" y="19"/>
                    </a:lnTo>
                    <a:lnTo>
                      <a:pt x="27" y="19"/>
                    </a:lnTo>
                    <a:lnTo>
                      <a:pt x="25" y="21"/>
                    </a:lnTo>
                    <a:lnTo>
                      <a:pt x="25" y="23"/>
                    </a:lnTo>
                    <a:lnTo>
                      <a:pt x="19" y="27"/>
                    </a:lnTo>
                    <a:lnTo>
                      <a:pt x="23" y="28"/>
                    </a:lnTo>
                    <a:lnTo>
                      <a:pt x="27" y="30"/>
                    </a:lnTo>
                    <a:lnTo>
                      <a:pt x="29" y="36"/>
                    </a:lnTo>
                    <a:lnTo>
                      <a:pt x="35" y="38"/>
                    </a:lnTo>
                    <a:lnTo>
                      <a:pt x="40" y="40"/>
                    </a:lnTo>
                    <a:lnTo>
                      <a:pt x="44" y="42"/>
                    </a:lnTo>
                    <a:lnTo>
                      <a:pt x="46" y="46"/>
                    </a:lnTo>
                    <a:lnTo>
                      <a:pt x="50" y="50"/>
                    </a:lnTo>
                    <a:lnTo>
                      <a:pt x="52" y="52"/>
                    </a:lnTo>
                    <a:lnTo>
                      <a:pt x="52" y="55"/>
                    </a:lnTo>
                    <a:lnTo>
                      <a:pt x="52" y="59"/>
                    </a:lnTo>
                    <a:lnTo>
                      <a:pt x="52" y="63"/>
                    </a:lnTo>
                    <a:lnTo>
                      <a:pt x="54" y="65"/>
                    </a:lnTo>
                    <a:lnTo>
                      <a:pt x="54" y="69"/>
                    </a:lnTo>
                    <a:lnTo>
                      <a:pt x="54" y="75"/>
                    </a:lnTo>
                    <a:lnTo>
                      <a:pt x="52" y="78"/>
                    </a:lnTo>
                    <a:lnTo>
                      <a:pt x="52" y="82"/>
                    </a:lnTo>
                    <a:lnTo>
                      <a:pt x="54" y="84"/>
                    </a:lnTo>
                    <a:lnTo>
                      <a:pt x="56" y="92"/>
                    </a:lnTo>
                    <a:lnTo>
                      <a:pt x="64" y="92"/>
                    </a:lnTo>
                    <a:lnTo>
                      <a:pt x="73" y="94"/>
                    </a:lnTo>
                    <a:lnTo>
                      <a:pt x="75" y="101"/>
                    </a:lnTo>
                    <a:lnTo>
                      <a:pt x="75" y="109"/>
                    </a:lnTo>
                    <a:lnTo>
                      <a:pt x="69" y="115"/>
                    </a:lnTo>
                    <a:lnTo>
                      <a:pt x="64" y="121"/>
                    </a:lnTo>
                    <a:lnTo>
                      <a:pt x="60" y="126"/>
                    </a:lnTo>
                    <a:lnTo>
                      <a:pt x="58" y="134"/>
                    </a:lnTo>
                    <a:lnTo>
                      <a:pt x="50" y="140"/>
                    </a:lnTo>
                    <a:lnTo>
                      <a:pt x="42" y="144"/>
                    </a:lnTo>
                    <a:lnTo>
                      <a:pt x="42" y="147"/>
                    </a:lnTo>
                    <a:lnTo>
                      <a:pt x="42" y="151"/>
                    </a:lnTo>
                    <a:lnTo>
                      <a:pt x="40" y="149"/>
                    </a:lnTo>
                    <a:lnTo>
                      <a:pt x="39" y="147"/>
                    </a:lnTo>
                    <a:lnTo>
                      <a:pt x="35" y="153"/>
                    </a:lnTo>
                    <a:lnTo>
                      <a:pt x="33" y="159"/>
                    </a:lnTo>
                    <a:lnTo>
                      <a:pt x="31" y="159"/>
                    </a:lnTo>
                    <a:lnTo>
                      <a:pt x="33" y="169"/>
                    </a:lnTo>
                    <a:lnTo>
                      <a:pt x="37" y="176"/>
                    </a:lnTo>
                    <a:lnTo>
                      <a:pt x="37" y="182"/>
                    </a:lnTo>
                    <a:lnTo>
                      <a:pt x="35" y="190"/>
                    </a:lnTo>
                    <a:lnTo>
                      <a:pt x="35" y="194"/>
                    </a:lnTo>
                    <a:lnTo>
                      <a:pt x="35" y="199"/>
                    </a:lnTo>
                    <a:lnTo>
                      <a:pt x="37" y="197"/>
                    </a:lnTo>
                    <a:lnTo>
                      <a:pt x="39" y="197"/>
                    </a:lnTo>
                    <a:lnTo>
                      <a:pt x="39" y="201"/>
                    </a:lnTo>
                    <a:lnTo>
                      <a:pt x="39" y="205"/>
                    </a:lnTo>
                    <a:lnTo>
                      <a:pt x="40" y="203"/>
                    </a:lnTo>
                    <a:lnTo>
                      <a:pt x="42" y="203"/>
                    </a:lnTo>
                    <a:lnTo>
                      <a:pt x="44" y="203"/>
                    </a:lnTo>
                    <a:lnTo>
                      <a:pt x="48" y="205"/>
                    </a:lnTo>
                    <a:lnTo>
                      <a:pt x="52" y="207"/>
                    </a:lnTo>
                    <a:lnTo>
                      <a:pt x="52" y="209"/>
                    </a:lnTo>
                    <a:lnTo>
                      <a:pt x="52" y="211"/>
                    </a:lnTo>
                    <a:lnTo>
                      <a:pt x="50" y="211"/>
                    </a:lnTo>
                    <a:lnTo>
                      <a:pt x="46" y="211"/>
                    </a:lnTo>
                    <a:lnTo>
                      <a:pt x="44" y="218"/>
                    </a:lnTo>
                    <a:lnTo>
                      <a:pt x="46" y="218"/>
                    </a:lnTo>
                    <a:lnTo>
                      <a:pt x="50" y="218"/>
                    </a:lnTo>
                    <a:lnTo>
                      <a:pt x="52" y="215"/>
                    </a:lnTo>
                    <a:lnTo>
                      <a:pt x="54" y="215"/>
                    </a:lnTo>
                    <a:lnTo>
                      <a:pt x="56" y="215"/>
                    </a:lnTo>
                    <a:lnTo>
                      <a:pt x="56" y="217"/>
                    </a:lnTo>
                    <a:lnTo>
                      <a:pt x="56" y="220"/>
                    </a:lnTo>
                    <a:lnTo>
                      <a:pt x="58" y="220"/>
                    </a:lnTo>
                    <a:lnTo>
                      <a:pt x="62" y="222"/>
                    </a:lnTo>
                    <a:lnTo>
                      <a:pt x="65" y="220"/>
                    </a:lnTo>
                    <a:lnTo>
                      <a:pt x="69" y="220"/>
                    </a:lnTo>
                    <a:lnTo>
                      <a:pt x="73" y="215"/>
                    </a:lnTo>
                    <a:lnTo>
                      <a:pt x="79" y="211"/>
                    </a:lnTo>
                    <a:lnTo>
                      <a:pt x="81" y="211"/>
                    </a:lnTo>
                    <a:lnTo>
                      <a:pt x="85" y="211"/>
                    </a:lnTo>
                    <a:lnTo>
                      <a:pt x="83" y="209"/>
                    </a:lnTo>
                    <a:lnTo>
                      <a:pt x="83" y="207"/>
                    </a:lnTo>
                    <a:lnTo>
                      <a:pt x="94" y="205"/>
                    </a:lnTo>
                    <a:lnTo>
                      <a:pt x="100" y="207"/>
                    </a:lnTo>
                    <a:lnTo>
                      <a:pt x="111" y="197"/>
                    </a:lnTo>
                    <a:lnTo>
                      <a:pt x="133" y="184"/>
                    </a:lnTo>
                    <a:lnTo>
                      <a:pt x="156" y="169"/>
                    </a:lnTo>
                    <a:lnTo>
                      <a:pt x="154" y="165"/>
                    </a:lnTo>
                    <a:lnTo>
                      <a:pt x="154" y="159"/>
                    </a:lnTo>
                    <a:lnTo>
                      <a:pt x="150" y="157"/>
                    </a:lnTo>
                    <a:lnTo>
                      <a:pt x="144" y="155"/>
                    </a:lnTo>
                    <a:lnTo>
                      <a:pt x="142" y="151"/>
                    </a:lnTo>
                    <a:lnTo>
                      <a:pt x="142" y="147"/>
                    </a:lnTo>
                    <a:lnTo>
                      <a:pt x="144" y="144"/>
                    </a:lnTo>
                    <a:lnTo>
                      <a:pt x="146" y="140"/>
                    </a:lnTo>
                    <a:lnTo>
                      <a:pt x="146" y="136"/>
                    </a:lnTo>
                    <a:lnTo>
                      <a:pt x="144" y="130"/>
                    </a:lnTo>
                    <a:lnTo>
                      <a:pt x="144" y="126"/>
                    </a:lnTo>
                    <a:lnTo>
                      <a:pt x="140" y="124"/>
                    </a:lnTo>
                    <a:lnTo>
                      <a:pt x="138" y="119"/>
                    </a:lnTo>
                    <a:lnTo>
                      <a:pt x="136" y="117"/>
                    </a:lnTo>
                    <a:lnTo>
                      <a:pt x="136" y="115"/>
                    </a:lnTo>
                    <a:lnTo>
                      <a:pt x="135" y="109"/>
                    </a:lnTo>
                    <a:lnTo>
                      <a:pt x="135" y="105"/>
                    </a:lnTo>
                    <a:lnTo>
                      <a:pt x="136" y="101"/>
                    </a:lnTo>
                    <a:lnTo>
                      <a:pt x="136" y="98"/>
                    </a:lnTo>
                    <a:lnTo>
                      <a:pt x="136" y="96"/>
                    </a:lnTo>
                    <a:lnTo>
                      <a:pt x="136" y="90"/>
                    </a:lnTo>
                    <a:lnTo>
                      <a:pt x="135" y="88"/>
                    </a:lnTo>
                    <a:lnTo>
                      <a:pt x="131" y="76"/>
                    </a:lnTo>
                    <a:lnTo>
                      <a:pt x="127" y="63"/>
                    </a:lnTo>
                    <a:lnTo>
                      <a:pt x="131" y="57"/>
                    </a:lnTo>
                    <a:lnTo>
                      <a:pt x="135" y="52"/>
                    </a:lnTo>
                    <a:lnTo>
                      <a:pt x="135" y="44"/>
                    </a:lnTo>
                    <a:lnTo>
                      <a:pt x="133" y="40"/>
                    </a:lnTo>
                    <a:lnTo>
                      <a:pt x="131" y="42"/>
                    </a:lnTo>
                    <a:lnTo>
                      <a:pt x="129" y="40"/>
                    </a:lnTo>
                    <a:lnTo>
                      <a:pt x="127" y="30"/>
                    </a:lnTo>
                    <a:lnTo>
                      <a:pt x="129" y="25"/>
                    </a:lnTo>
                    <a:lnTo>
                      <a:pt x="133" y="19"/>
                    </a:lnTo>
                    <a:close/>
                    <a:moveTo>
                      <a:pt x="2" y="213"/>
                    </a:moveTo>
                    <a:lnTo>
                      <a:pt x="4" y="218"/>
                    </a:lnTo>
                    <a:lnTo>
                      <a:pt x="0" y="218"/>
                    </a:lnTo>
                    <a:lnTo>
                      <a:pt x="4" y="220"/>
                    </a:lnTo>
                    <a:lnTo>
                      <a:pt x="10" y="224"/>
                    </a:lnTo>
                    <a:lnTo>
                      <a:pt x="10" y="220"/>
                    </a:lnTo>
                    <a:lnTo>
                      <a:pt x="10" y="217"/>
                    </a:lnTo>
                    <a:lnTo>
                      <a:pt x="6" y="215"/>
                    </a:lnTo>
                    <a:lnTo>
                      <a:pt x="2" y="213"/>
                    </a:lnTo>
                    <a:close/>
                  </a:path>
                </a:pathLst>
              </a:custGeom>
              <a:solidFill>
                <a:srgbClr val="C0C0C0"/>
              </a:solidFill>
              <a:ln w="4826">
                <a:solidFill>
                  <a:srgbClr val="B9B9B9"/>
                </a:solidFill>
                <a:round/>
                <a:headEnd/>
                <a:tailEnd/>
              </a:ln>
            </p:spPr>
            <p:txBody>
              <a:bodyPr/>
              <a:lstStyle/>
              <a:p>
                <a:endParaRPr lang="nb-NO"/>
              </a:p>
            </p:txBody>
          </p:sp>
          <p:sp>
            <p:nvSpPr>
              <p:cNvPr id="9499" name="Freeform 1212"/>
              <p:cNvSpPr>
                <a:spLocks/>
              </p:cNvSpPr>
              <p:nvPr/>
            </p:nvSpPr>
            <p:spPr bwMode="gray">
              <a:xfrm>
                <a:off x="4944" y="3071"/>
                <a:ext cx="17" cy="12"/>
              </a:xfrm>
              <a:custGeom>
                <a:avLst/>
                <a:gdLst>
                  <a:gd name="T0" fmla="*/ 11 w 17"/>
                  <a:gd name="T1" fmla="*/ 0 h 12"/>
                  <a:gd name="T2" fmla="*/ 8 w 17"/>
                  <a:gd name="T3" fmla="*/ 2 h 12"/>
                  <a:gd name="T4" fmla="*/ 2 w 17"/>
                  <a:gd name="T5" fmla="*/ 8 h 12"/>
                  <a:gd name="T6" fmla="*/ 0 w 17"/>
                  <a:gd name="T7" fmla="*/ 10 h 12"/>
                  <a:gd name="T8" fmla="*/ 0 w 17"/>
                  <a:gd name="T9" fmla="*/ 12 h 12"/>
                  <a:gd name="T10" fmla="*/ 0 w 17"/>
                  <a:gd name="T11" fmla="*/ 12 h 12"/>
                  <a:gd name="T12" fmla="*/ 4 w 17"/>
                  <a:gd name="T13" fmla="*/ 12 h 12"/>
                  <a:gd name="T14" fmla="*/ 10 w 17"/>
                  <a:gd name="T15" fmla="*/ 10 h 12"/>
                  <a:gd name="T16" fmla="*/ 15 w 17"/>
                  <a:gd name="T17" fmla="*/ 4 h 12"/>
                  <a:gd name="T18" fmla="*/ 17 w 17"/>
                  <a:gd name="T19" fmla="*/ 2 h 12"/>
                  <a:gd name="T20" fmla="*/ 17 w 17"/>
                  <a:gd name="T21" fmla="*/ 0 h 12"/>
                  <a:gd name="T22" fmla="*/ 15 w 17"/>
                  <a:gd name="T23" fmla="*/ 0 h 12"/>
                  <a:gd name="T24" fmla="*/ 1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1" y="0"/>
                    </a:moveTo>
                    <a:lnTo>
                      <a:pt x="8" y="2"/>
                    </a:lnTo>
                    <a:lnTo>
                      <a:pt x="2" y="8"/>
                    </a:lnTo>
                    <a:lnTo>
                      <a:pt x="0" y="10"/>
                    </a:lnTo>
                    <a:lnTo>
                      <a:pt x="0" y="12"/>
                    </a:lnTo>
                    <a:lnTo>
                      <a:pt x="4" y="12"/>
                    </a:lnTo>
                    <a:lnTo>
                      <a:pt x="10" y="10"/>
                    </a:lnTo>
                    <a:lnTo>
                      <a:pt x="15" y="4"/>
                    </a:lnTo>
                    <a:lnTo>
                      <a:pt x="17" y="2"/>
                    </a:lnTo>
                    <a:lnTo>
                      <a:pt x="17" y="0"/>
                    </a:lnTo>
                    <a:lnTo>
                      <a:pt x="15" y="0"/>
                    </a:lnTo>
                    <a:lnTo>
                      <a:pt x="11" y="0"/>
                    </a:lnTo>
                    <a:close/>
                  </a:path>
                </a:pathLst>
              </a:custGeom>
              <a:solidFill>
                <a:srgbClr val="C0C0C0"/>
              </a:solidFill>
              <a:ln w="4826">
                <a:solidFill>
                  <a:srgbClr val="B9B9B9"/>
                </a:solidFill>
                <a:round/>
                <a:headEnd/>
                <a:tailEnd/>
              </a:ln>
            </p:spPr>
            <p:txBody>
              <a:bodyPr/>
              <a:lstStyle/>
              <a:p>
                <a:endParaRPr lang="nb-NO"/>
              </a:p>
            </p:txBody>
          </p:sp>
          <p:sp>
            <p:nvSpPr>
              <p:cNvPr id="9500" name="Freeform 1213"/>
              <p:cNvSpPr>
                <a:spLocks/>
              </p:cNvSpPr>
              <p:nvPr/>
            </p:nvSpPr>
            <p:spPr bwMode="gray">
              <a:xfrm>
                <a:off x="4931" y="3092"/>
                <a:ext cx="15" cy="10"/>
              </a:xfrm>
              <a:custGeom>
                <a:avLst/>
                <a:gdLst>
                  <a:gd name="T0" fmla="*/ 9 w 15"/>
                  <a:gd name="T1" fmla="*/ 0 h 10"/>
                  <a:gd name="T2" fmla="*/ 5 w 15"/>
                  <a:gd name="T3" fmla="*/ 2 h 10"/>
                  <a:gd name="T4" fmla="*/ 1 w 15"/>
                  <a:gd name="T5" fmla="*/ 4 h 10"/>
                  <a:gd name="T6" fmla="*/ 0 w 15"/>
                  <a:gd name="T7" fmla="*/ 6 h 10"/>
                  <a:gd name="T8" fmla="*/ 0 w 15"/>
                  <a:gd name="T9" fmla="*/ 8 h 10"/>
                  <a:gd name="T10" fmla="*/ 1 w 15"/>
                  <a:gd name="T11" fmla="*/ 8 h 10"/>
                  <a:gd name="T12" fmla="*/ 3 w 15"/>
                  <a:gd name="T13" fmla="*/ 10 h 10"/>
                  <a:gd name="T14" fmla="*/ 11 w 15"/>
                  <a:gd name="T15" fmla="*/ 10 h 10"/>
                  <a:gd name="T16" fmla="*/ 15 w 15"/>
                  <a:gd name="T17" fmla="*/ 10 h 10"/>
                  <a:gd name="T18" fmla="*/ 15 w 15"/>
                  <a:gd name="T19" fmla="*/ 6 h 10"/>
                  <a:gd name="T20" fmla="*/ 15 w 15"/>
                  <a:gd name="T21" fmla="*/ 2 h 10"/>
                  <a:gd name="T22" fmla="*/ 13 w 15"/>
                  <a:gd name="T23" fmla="*/ 2 h 10"/>
                  <a:gd name="T24" fmla="*/ 9 w 1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0"/>
                  <a:gd name="T41" fmla="*/ 15 w 1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0">
                    <a:moveTo>
                      <a:pt x="9" y="0"/>
                    </a:moveTo>
                    <a:lnTo>
                      <a:pt x="5" y="2"/>
                    </a:lnTo>
                    <a:lnTo>
                      <a:pt x="1" y="4"/>
                    </a:lnTo>
                    <a:lnTo>
                      <a:pt x="0" y="6"/>
                    </a:lnTo>
                    <a:lnTo>
                      <a:pt x="0" y="8"/>
                    </a:lnTo>
                    <a:lnTo>
                      <a:pt x="1" y="8"/>
                    </a:lnTo>
                    <a:lnTo>
                      <a:pt x="3" y="10"/>
                    </a:lnTo>
                    <a:lnTo>
                      <a:pt x="11" y="10"/>
                    </a:lnTo>
                    <a:lnTo>
                      <a:pt x="15" y="10"/>
                    </a:lnTo>
                    <a:lnTo>
                      <a:pt x="15" y="6"/>
                    </a:lnTo>
                    <a:lnTo>
                      <a:pt x="15" y="2"/>
                    </a:lnTo>
                    <a:lnTo>
                      <a:pt x="13" y="2"/>
                    </a:lnTo>
                    <a:lnTo>
                      <a:pt x="9" y="0"/>
                    </a:lnTo>
                    <a:close/>
                  </a:path>
                </a:pathLst>
              </a:custGeom>
              <a:solidFill>
                <a:srgbClr val="C0C0C0"/>
              </a:solidFill>
              <a:ln w="4826">
                <a:solidFill>
                  <a:srgbClr val="B9B9B9"/>
                </a:solidFill>
                <a:round/>
                <a:headEnd/>
                <a:tailEnd/>
              </a:ln>
            </p:spPr>
            <p:txBody>
              <a:bodyPr/>
              <a:lstStyle/>
              <a:p>
                <a:endParaRPr lang="nb-NO"/>
              </a:p>
            </p:txBody>
          </p:sp>
          <p:sp>
            <p:nvSpPr>
              <p:cNvPr id="9501" name="Freeform 1214"/>
              <p:cNvSpPr>
                <a:spLocks noEditPoints="1"/>
              </p:cNvSpPr>
              <p:nvPr/>
            </p:nvSpPr>
            <p:spPr bwMode="gray">
              <a:xfrm>
                <a:off x="1962" y="3658"/>
                <a:ext cx="312" cy="66"/>
              </a:xfrm>
              <a:custGeom>
                <a:avLst/>
                <a:gdLst>
                  <a:gd name="T0" fmla="*/ 303 w 312"/>
                  <a:gd name="T1" fmla="*/ 58 h 66"/>
                  <a:gd name="T2" fmla="*/ 305 w 312"/>
                  <a:gd name="T3" fmla="*/ 62 h 66"/>
                  <a:gd name="T4" fmla="*/ 309 w 312"/>
                  <a:gd name="T5" fmla="*/ 66 h 66"/>
                  <a:gd name="T6" fmla="*/ 311 w 312"/>
                  <a:gd name="T7" fmla="*/ 64 h 66"/>
                  <a:gd name="T8" fmla="*/ 312 w 312"/>
                  <a:gd name="T9" fmla="*/ 62 h 66"/>
                  <a:gd name="T10" fmla="*/ 311 w 312"/>
                  <a:gd name="T11" fmla="*/ 62 h 66"/>
                  <a:gd name="T12" fmla="*/ 311 w 312"/>
                  <a:gd name="T13" fmla="*/ 58 h 66"/>
                  <a:gd name="T14" fmla="*/ 305 w 312"/>
                  <a:gd name="T15" fmla="*/ 60 h 66"/>
                  <a:gd name="T16" fmla="*/ 303 w 312"/>
                  <a:gd name="T17" fmla="*/ 58 h 66"/>
                  <a:gd name="T18" fmla="*/ 30 w 312"/>
                  <a:gd name="T19" fmla="*/ 0 h 66"/>
                  <a:gd name="T20" fmla="*/ 23 w 312"/>
                  <a:gd name="T21" fmla="*/ 8 h 66"/>
                  <a:gd name="T22" fmla="*/ 15 w 312"/>
                  <a:gd name="T23" fmla="*/ 16 h 66"/>
                  <a:gd name="T24" fmla="*/ 15 w 312"/>
                  <a:gd name="T25" fmla="*/ 18 h 66"/>
                  <a:gd name="T26" fmla="*/ 17 w 312"/>
                  <a:gd name="T27" fmla="*/ 19 h 66"/>
                  <a:gd name="T28" fmla="*/ 21 w 312"/>
                  <a:gd name="T29" fmla="*/ 21 h 66"/>
                  <a:gd name="T30" fmla="*/ 23 w 312"/>
                  <a:gd name="T31" fmla="*/ 16 h 66"/>
                  <a:gd name="T32" fmla="*/ 26 w 312"/>
                  <a:gd name="T33" fmla="*/ 18 h 66"/>
                  <a:gd name="T34" fmla="*/ 30 w 312"/>
                  <a:gd name="T35" fmla="*/ 18 h 66"/>
                  <a:gd name="T36" fmla="*/ 28 w 312"/>
                  <a:gd name="T37" fmla="*/ 12 h 66"/>
                  <a:gd name="T38" fmla="*/ 34 w 312"/>
                  <a:gd name="T39" fmla="*/ 12 h 66"/>
                  <a:gd name="T40" fmla="*/ 44 w 312"/>
                  <a:gd name="T41" fmla="*/ 10 h 66"/>
                  <a:gd name="T42" fmla="*/ 44 w 312"/>
                  <a:gd name="T43" fmla="*/ 6 h 66"/>
                  <a:gd name="T44" fmla="*/ 38 w 312"/>
                  <a:gd name="T45" fmla="*/ 6 h 66"/>
                  <a:gd name="T46" fmla="*/ 34 w 312"/>
                  <a:gd name="T47" fmla="*/ 6 h 66"/>
                  <a:gd name="T48" fmla="*/ 32 w 312"/>
                  <a:gd name="T49" fmla="*/ 2 h 66"/>
                  <a:gd name="T50" fmla="*/ 30 w 312"/>
                  <a:gd name="T51" fmla="*/ 0 h 66"/>
                  <a:gd name="T52" fmla="*/ 5 w 312"/>
                  <a:gd name="T53" fmla="*/ 0 h 66"/>
                  <a:gd name="T54" fmla="*/ 5 w 312"/>
                  <a:gd name="T55" fmla="*/ 6 h 66"/>
                  <a:gd name="T56" fmla="*/ 7 w 312"/>
                  <a:gd name="T57" fmla="*/ 10 h 66"/>
                  <a:gd name="T58" fmla="*/ 3 w 312"/>
                  <a:gd name="T59" fmla="*/ 12 h 66"/>
                  <a:gd name="T60" fmla="*/ 2 w 312"/>
                  <a:gd name="T61" fmla="*/ 12 h 66"/>
                  <a:gd name="T62" fmla="*/ 0 w 312"/>
                  <a:gd name="T63" fmla="*/ 14 h 66"/>
                  <a:gd name="T64" fmla="*/ 0 w 312"/>
                  <a:gd name="T65" fmla="*/ 18 h 66"/>
                  <a:gd name="T66" fmla="*/ 2 w 312"/>
                  <a:gd name="T67" fmla="*/ 18 h 66"/>
                  <a:gd name="T68" fmla="*/ 5 w 312"/>
                  <a:gd name="T69" fmla="*/ 18 h 66"/>
                  <a:gd name="T70" fmla="*/ 7 w 312"/>
                  <a:gd name="T71" fmla="*/ 16 h 66"/>
                  <a:gd name="T72" fmla="*/ 9 w 312"/>
                  <a:gd name="T73" fmla="*/ 12 h 66"/>
                  <a:gd name="T74" fmla="*/ 11 w 312"/>
                  <a:gd name="T75" fmla="*/ 14 h 66"/>
                  <a:gd name="T76" fmla="*/ 13 w 312"/>
                  <a:gd name="T77" fmla="*/ 14 h 66"/>
                  <a:gd name="T78" fmla="*/ 15 w 312"/>
                  <a:gd name="T79" fmla="*/ 10 h 66"/>
                  <a:gd name="T80" fmla="*/ 17 w 312"/>
                  <a:gd name="T81" fmla="*/ 6 h 66"/>
                  <a:gd name="T82" fmla="*/ 19 w 312"/>
                  <a:gd name="T83" fmla="*/ 4 h 66"/>
                  <a:gd name="T84" fmla="*/ 19 w 312"/>
                  <a:gd name="T85" fmla="*/ 4 h 66"/>
                  <a:gd name="T86" fmla="*/ 17 w 312"/>
                  <a:gd name="T87" fmla="*/ 2 h 66"/>
                  <a:gd name="T88" fmla="*/ 15 w 312"/>
                  <a:gd name="T89" fmla="*/ 0 h 66"/>
                  <a:gd name="T90" fmla="*/ 9 w 312"/>
                  <a:gd name="T91" fmla="*/ 0 h 66"/>
                  <a:gd name="T92" fmla="*/ 5 w 312"/>
                  <a:gd name="T93" fmla="*/ 0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6"/>
                  <a:gd name="T143" fmla="*/ 312 w 312"/>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6">
                    <a:moveTo>
                      <a:pt x="303" y="58"/>
                    </a:moveTo>
                    <a:lnTo>
                      <a:pt x="305" y="62"/>
                    </a:lnTo>
                    <a:lnTo>
                      <a:pt x="309" y="66"/>
                    </a:lnTo>
                    <a:lnTo>
                      <a:pt x="311" y="64"/>
                    </a:lnTo>
                    <a:lnTo>
                      <a:pt x="312" y="62"/>
                    </a:lnTo>
                    <a:lnTo>
                      <a:pt x="311" y="62"/>
                    </a:lnTo>
                    <a:lnTo>
                      <a:pt x="311" y="58"/>
                    </a:lnTo>
                    <a:lnTo>
                      <a:pt x="305" y="60"/>
                    </a:lnTo>
                    <a:lnTo>
                      <a:pt x="303" y="58"/>
                    </a:lnTo>
                    <a:close/>
                    <a:moveTo>
                      <a:pt x="30" y="0"/>
                    </a:moveTo>
                    <a:lnTo>
                      <a:pt x="23" y="8"/>
                    </a:lnTo>
                    <a:lnTo>
                      <a:pt x="15" y="16"/>
                    </a:lnTo>
                    <a:lnTo>
                      <a:pt x="15" y="18"/>
                    </a:lnTo>
                    <a:lnTo>
                      <a:pt x="17" y="19"/>
                    </a:lnTo>
                    <a:lnTo>
                      <a:pt x="21" y="21"/>
                    </a:lnTo>
                    <a:lnTo>
                      <a:pt x="23" y="16"/>
                    </a:lnTo>
                    <a:lnTo>
                      <a:pt x="26" y="18"/>
                    </a:lnTo>
                    <a:lnTo>
                      <a:pt x="30" y="18"/>
                    </a:lnTo>
                    <a:lnTo>
                      <a:pt x="28" y="12"/>
                    </a:lnTo>
                    <a:lnTo>
                      <a:pt x="34" y="12"/>
                    </a:lnTo>
                    <a:lnTo>
                      <a:pt x="44" y="10"/>
                    </a:lnTo>
                    <a:lnTo>
                      <a:pt x="44" y="6"/>
                    </a:lnTo>
                    <a:lnTo>
                      <a:pt x="38" y="6"/>
                    </a:lnTo>
                    <a:lnTo>
                      <a:pt x="34" y="6"/>
                    </a:lnTo>
                    <a:lnTo>
                      <a:pt x="32" y="2"/>
                    </a:lnTo>
                    <a:lnTo>
                      <a:pt x="30" y="0"/>
                    </a:lnTo>
                    <a:close/>
                    <a:moveTo>
                      <a:pt x="5" y="0"/>
                    </a:moveTo>
                    <a:lnTo>
                      <a:pt x="5" y="6"/>
                    </a:lnTo>
                    <a:lnTo>
                      <a:pt x="7" y="10"/>
                    </a:lnTo>
                    <a:lnTo>
                      <a:pt x="3" y="12"/>
                    </a:lnTo>
                    <a:lnTo>
                      <a:pt x="2" y="12"/>
                    </a:lnTo>
                    <a:lnTo>
                      <a:pt x="0" y="14"/>
                    </a:lnTo>
                    <a:lnTo>
                      <a:pt x="0" y="18"/>
                    </a:lnTo>
                    <a:lnTo>
                      <a:pt x="2" y="18"/>
                    </a:lnTo>
                    <a:lnTo>
                      <a:pt x="5" y="18"/>
                    </a:lnTo>
                    <a:lnTo>
                      <a:pt x="7" y="16"/>
                    </a:lnTo>
                    <a:lnTo>
                      <a:pt x="9" y="12"/>
                    </a:lnTo>
                    <a:lnTo>
                      <a:pt x="11" y="14"/>
                    </a:lnTo>
                    <a:lnTo>
                      <a:pt x="13" y="14"/>
                    </a:lnTo>
                    <a:lnTo>
                      <a:pt x="15" y="10"/>
                    </a:lnTo>
                    <a:lnTo>
                      <a:pt x="17" y="6"/>
                    </a:lnTo>
                    <a:lnTo>
                      <a:pt x="19" y="4"/>
                    </a:lnTo>
                    <a:lnTo>
                      <a:pt x="17" y="2"/>
                    </a:lnTo>
                    <a:lnTo>
                      <a:pt x="15" y="0"/>
                    </a:lnTo>
                    <a:lnTo>
                      <a:pt x="9" y="0"/>
                    </a:lnTo>
                    <a:lnTo>
                      <a:pt x="5" y="0"/>
                    </a:lnTo>
                    <a:close/>
                  </a:path>
                </a:pathLst>
              </a:custGeom>
              <a:solidFill>
                <a:srgbClr val="C0C0C0"/>
              </a:solidFill>
              <a:ln w="4826">
                <a:solidFill>
                  <a:srgbClr val="B9B9B9"/>
                </a:solidFill>
                <a:round/>
                <a:headEnd/>
                <a:tailEnd/>
              </a:ln>
            </p:spPr>
            <p:txBody>
              <a:bodyPr/>
              <a:lstStyle/>
              <a:p>
                <a:endParaRPr lang="nb-NO"/>
              </a:p>
            </p:txBody>
          </p:sp>
          <p:sp>
            <p:nvSpPr>
              <p:cNvPr id="9502" name="Freeform 1215"/>
              <p:cNvSpPr>
                <a:spLocks noEditPoints="1"/>
              </p:cNvSpPr>
              <p:nvPr/>
            </p:nvSpPr>
            <p:spPr bwMode="gray">
              <a:xfrm>
                <a:off x="3134" y="2576"/>
                <a:ext cx="194" cy="167"/>
              </a:xfrm>
              <a:custGeom>
                <a:avLst/>
                <a:gdLst>
                  <a:gd name="T0" fmla="*/ 115 w 194"/>
                  <a:gd name="T1" fmla="*/ 42 h 167"/>
                  <a:gd name="T2" fmla="*/ 112 w 194"/>
                  <a:gd name="T3" fmla="*/ 56 h 167"/>
                  <a:gd name="T4" fmla="*/ 113 w 194"/>
                  <a:gd name="T5" fmla="*/ 63 h 167"/>
                  <a:gd name="T6" fmla="*/ 121 w 194"/>
                  <a:gd name="T7" fmla="*/ 63 h 167"/>
                  <a:gd name="T8" fmla="*/ 127 w 194"/>
                  <a:gd name="T9" fmla="*/ 63 h 167"/>
                  <a:gd name="T10" fmla="*/ 129 w 194"/>
                  <a:gd name="T11" fmla="*/ 75 h 167"/>
                  <a:gd name="T12" fmla="*/ 133 w 194"/>
                  <a:gd name="T13" fmla="*/ 82 h 167"/>
                  <a:gd name="T14" fmla="*/ 142 w 194"/>
                  <a:gd name="T15" fmla="*/ 88 h 167"/>
                  <a:gd name="T16" fmla="*/ 175 w 194"/>
                  <a:gd name="T17" fmla="*/ 105 h 167"/>
                  <a:gd name="T18" fmla="*/ 160 w 194"/>
                  <a:gd name="T19" fmla="*/ 153 h 167"/>
                  <a:gd name="T20" fmla="*/ 138 w 194"/>
                  <a:gd name="T21" fmla="*/ 159 h 167"/>
                  <a:gd name="T22" fmla="*/ 125 w 194"/>
                  <a:gd name="T23" fmla="*/ 161 h 167"/>
                  <a:gd name="T24" fmla="*/ 110 w 194"/>
                  <a:gd name="T25" fmla="*/ 163 h 167"/>
                  <a:gd name="T26" fmla="*/ 106 w 194"/>
                  <a:gd name="T27" fmla="*/ 157 h 167"/>
                  <a:gd name="T28" fmla="*/ 98 w 194"/>
                  <a:gd name="T29" fmla="*/ 161 h 167"/>
                  <a:gd name="T30" fmla="*/ 94 w 194"/>
                  <a:gd name="T31" fmla="*/ 167 h 167"/>
                  <a:gd name="T32" fmla="*/ 87 w 194"/>
                  <a:gd name="T33" fmla="*/ 167 h 167"/>
                  <a:gd name="T34" fmla="*/ 79 w 194"/>
                  <a:gd name="T35" fmla="*/ 165 h 167"/>
                  <a:gd name="T36" fmla="*/ 69 w 194"/>
                  <a:gd name="T37" fmla="*/ 163 h 167"/>
                  <a:gd name="T38" fmla="*/ 60 w 194"/>
                  <a:gd name="T39" fmla="*/ 165 h 167"/>
                  <a:gd name="T40" fmla="*/ 52 w 194"/>
                  <a:gd name="T41" fmla="*/ 165 h 167"/>
                  <a:gd name="T42" fmla="*/ 42 w 194"/>
                  <a:gd name="T43" fmla="*/ 165 h 167"/>
                  <a:gd name="T44" fmla="*/ 42 w 194"/>
                  <a:gd name="T45" fmla="*/ 157 h 167"/>
                  <a:gd name="T46" fmla="*/ 37 w 194"/>
                  <a:gd name="T47" fmla="*/ 153 h 167"/>
                  <a:gd name="T48" fmla="*/ 31 w 194"/>
                  <a:gd name="T49" fmla="*/ 152 h 167"/>
                  <a:gd name="T50" fmla="*/ 25 w 194"/>
                  <a:gd name="T51" fmla="*/ 142 h 167"/>
                  <a:gd name="T52" fmla="*/ 23 w 194"/>
                  <a:gd name="T53" fmla="*/ 130 h 167"/>
                  <a:gd name="T54" fmla="*/ 17 w 194"/>
                  <a:gd name="T55" fmla="*/ 125 h 167"/>
                  <a:gd name="T56" fmla="*/ 12 w 194"/>
                  <a:gd name="T57" fmla="*/ 119 h 167"/>
                  <a:gd name="T58" fmla="*/ 2 w 194"/>
                  <a:gd name="T59" fmla="*/ 117 h 167"/>
                  <a:gd name="T60" fmla="*/ 0 w 194"/>
                  <a:gd name="T61" fmla="*/ 109 h 167"/>
                  <a:gd name="T62" fmla="*/ 2 w 194"/>
                  <a:gd name="T63" fmla="*/ 107 h 167"/>
                  <a:gd name="T64" fmla="*/ 10 w 194"/>
                  <a:gd name="T65" fmla="*/ 105 h 167"/>
                  <a:gd name="T66" fmla="*/ 12 w 194"/>
                  <a:gd name="T67" fmla="*/ 102 h 167"/>
                  <a:gd name="T68" fmla="*/ 14 w 194"/>
                  <a:gd name="T69" fmla="*/ 90 h 167"/>
                  <a:gd name="T70" fmla="*/ 16 w 194"/>
                  <a:gd name="T71" fmla="*/ 77 h 167"/>
                  <a:gd name="T72" fmla="*/ 19 w 194"/>
                  <a:gd name="T73" fmla="*/ 61 h 167"/>
                  <a:gd name="T74" fmla="*/ 21 w 194"/>
                  <a:gd name="T75" fmla="*/ 58 h 167"/>
                  <a:gd name="T76" fmla="*/ 29 w 194"/>
                  <a:gd name="T77" fmla="*/ 54 h 167"/>
                  <a:gd name="T78" fmla="*/ 33 w 194"/>
                  <a:gd name="T79" fmla="*/ 48 h 167"/>
                  <a:gd name="T80" fmla="*/ 37 w 194"/>
                  <a:gd name="T81" fmla="*/ 38 h 167"/>
                  <a:gd name="T82" fmla="*/ 41 w 194"/>
                  <a:gd name="T83" fmla="*/ 25 h 167"/>
                  <a:gd name="T84" fmla="*/ 48 w 194"/>
                  <a:gd name="T85" fmla="*/ 13 h 167"/>
                  <a:gd name="T86" fmla="*/ 58 w 194"/>
                  <a:gd name="T87" fmla="*/ 8 h 167"/>
                  <a:gd name="T88" fmla="*/ 64 w 194"/>
                  <a:gd name="T89" fmla="*/ 8 h 167"/>
                  <a:gd name="T90" fmla="*/ 65 w 194"/>
                  <a:gd name="T91" fmla="*/ 11 h 167"/>
                  <a:gd name="T92" fmla="*/ 69 w 194"/>
                  <a:gd name="T93" fmla="*/ 0 h 167"/>
                  <a:gd name="T94" fmla="*/ 77 w 194"/>
                  <a:gd name="T95" fmla="*/ 4 h 167"/>
                  <a:gd name="T96" fmla="*/ 85 w 194"/>
                  <a:gd name="T97" fmla="*/ 6 h 167"/>
                  <a:gd name="T98" fmla="*/ 92 w 194"/>
                  <a:gd name="T99" fmla="*/ 11 h 167"/>
                  <a:gd name="T100" fmla="*/ 104 w 194"/>
                  <a:gd name="T101" fmla="*/ 15 h 167"/>
                  <a:gd name="T102" fmla="*/ 113 w 194"/>
                  <a:gd name="T103" fmla="*/ 27 h 167"/>
                  <a:gd name="T104" fmla="*/ 117 w 194"/>
                  <a:gd name="T105" fmla="*/ 34 h 167"/>
                  <a:gd name="T106" fmla="*/ 65 w 194"/>
                  <a:gd name="T107" fmla="*/ 34 h 167"/>
                  <a:gd name="T108" fmla="*/ 71 w 194"/>
                  <a:gd name="T109" fmla="*/ 38 h 167"/>
                  <a:gd name="T110" fmla="*/ 65 w 194"/>
                  <a:gd name="T111" fmla="*/ 44 h 167"/>
                  <a:gd name="T112" fmla="*/ 60 w 194"/>
                  <a:gd name="T113" fmla="*/ 38 h 167"/>
                  <a:gd name="T114" fmla="*/ 62 w 194"/>
                  <a:gd name="T115" fmla="*/ 36 h 167"/>
                  <a:gd name="T116" fmla="*/ 65 w 194"/>
                  <a:gd name="T117" fmla="*/ 34 h 1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4"/>
                  <a:gd name="T178" fmla="*/ 0 h 167"/>
                  <a:gd name="T179" fmla="*/ 194 w 194"/>
                  <a:gd name="T180" fmla="*/ 167 h 1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4" h="167">
                    <a:moveTo>
                      <a:pt x="119" y="36"/>
                    </a:moveTo>
                    <a:lnTo>
                      <a:pt x="115" y="42"/>
                    </a:lnTo>
                    <a:lnTo>
                      <a:pt x="113" y="50"/>
                    </a:lnTo>
                    <a:lnTo>
                      <a:pt x="112" y="56"/>
                    </a:lnTo>
                    <a:lnTo>
                      <a:pt x="112" y="59"/>
                    </a:lnTo>
                    <a:lnTo>
                      <a:pt x="113" y="63"/>
                    </a:lnTo>
                    <a:lnTo>
                      <a:pt x="117" y="63"/>
                    </a:lnTo>
                    <a:lnTo>
                      <a:pt x="121" y="63"/>
                    </a:lnTo>
                    <a:lnTo>
                      <a:pt x="123" y="63"/>
                    </a:lnTo>
                    <a:lnTo>
                      <a:pt x="127" y="63"/>
                    </a:lnTo>
                    <a:lnTo>
                      <a:pt x="123" y="69"/>
                    </a:lnTo>
                    <a:lnTo>
                      <a:pt x="129" y="75"/>
                    </a:lnTo>
                    <a:lnTo>
                      <a:pt x="131" y="79"/>
                    </a:lnTo>
                    <a:lnTo>
                      <a:pt x="133" y="82"/>
                    </a:lnTo>
                    <a:lnTo>
                      <a:pt x="136" y="86"/>
                    </a:lnTo>
                    <a:lnTo>
                      <a:pt x="142" y="88"/>
                    </a:lnTo>
                    <a:lnTo>
                      <a:pt x="160" y="98"/>
                    </a:lnTo>
                    <a:lnTo>
                      <a:pt x="175" y="105"/>
                    </a:lnTo>
                    <a:lnTo>
                      <a:pt x="194" y="104"/>
                    </a:lnTo>
                    <a:lnTo>
                      <a:pt x="160" y="153"/>
                    </a:lnTo>
                    <a:lnTo>
                      <a:pt x="144" y="155"/>
                    </a:lnTo>
                    <a:lnTo>
                      <a:pt x="138" y="159"/>
                    </a:lnTo>
                    <a:lnTo>
                      <a:pt x="127" y="159"/>
                    </a:lnTo>
                    <a:lnTo>
                      <a:pt x="125" y="161"/>
                    </a:lnTo>
                    <a:lnTo>
                      <a:pt x="117" y="163"/>
                    </a:lnTo>
                    <a:lnTo>
                      <a:pt x="110" y="163"/>
                    </a:lnTo>
                    <a:lnTo>
                      <a:pt x="106" y="159"/>
                    </a:lnTo>
                    <a:lnTo>
                      <a:pt x="106" y="157"/>
                    </a:lnTo>
                    <a:lnTo>
                      <a:pt x="104" y="161"/>
                    </a:lnTo>
                    <a:lnTo>
                      <a:pt x="98" y="161"/>
                    </a:lnTo>
                    <a:lnTo>
                      <a:pt x="94" y="163"/>
                    </a:lnTo>
                    <a:lnTo>
                      <a:pt x="94" y="167"/>
                    </a:lnTo>
                    <a:lnTo>
                      <a:pt x="90" y="167"/>
                    </a:lnTo>
                    <a:lnTo>
                      <a:pt x="87" y="167"/>
                    </a:lnTo>
                    <a:lnTo>
                      <a:pt x="83" y="167"/>
                    </a:lnTo>
                    <a:lnTo>
                      <a:pt x="79" y="165"/>
                    </a:lnTo>
                    <a:lnTo>
                      <a:pt x="73" y="163"/>
                    </a:lnTo>
                    <a:lnTo>
                      <a:pt x="69" y="163"/>
                    </a:lnTo>
                    <a:lnTo>
                      <a:pt x="65" y="165"/>
                    </a:lnTo>
                    <a:lnTo>
                      <a:pt x="60" y="165"/>
                    </a:lnTo>
                    <a:lnTo>
                      <a:pt x="56" y="165"/>
                    </a:lnTo>
                    <a:lnTo>
                      <a:pt x="52" y="165"/>
                    </a:lnTo>
                    <a:lnTo>
                      <a:pt x="46" y="165"/>
                    </a:lnTo>
                    <a:lnTo>
                      <a:pt x="42" y="165"/>
                    </a:lnTo>
                    <a:lnTo>
                      <a:pt x="42" y="161"/>
                    </a:lnTo>
                    <a:lnTo>
                      <a:pt x="42" y="157"/>
                    </a:lnTo>
                    <a:lnTo>
                      <a:pt x="39" y="153"/>
                    </a:lnTo>
                    <a:lnTo>
                      <a:pt x="37" y="153"/>
                    </a:lnTo>
                    <a:lnTo>
                      <a:pt x="31" y="152"/>
                    </a:lnTo>
                    <a:lnTo>
                      <a:pt x="29" y="148"/>
                    </a:lnTo>
                    <a:lnTo>
                      <a:pt x="25" y="142"/>
                    </a:lnTo>
                    <a:lnTo>
                      <a:pt x="23" y="134"/>
                    </a:lnTo>
                    <a:lnTo>
                      <a:pt x="23" y="130"/>
                    </a:lnTo>
                    <a:lnTo>
                      <a:pt x="19" y="129"/>
                    </a:lnTo>
                    <a:lnTo>
                      <a:pt x="17" y="125"/>
                    </a:lnTo>
                    <a:lnTo>
                      <a:pt x="14" y="121"/>
                    </a:lnTo>
                    <a:lnTo>
                      <a:pt x="12" y="119"/>
                    </a:lnTo>
                    <a:lnTo>
                      <a:pt x="8" y="117"/>
                    </a:lnTo>
                    <a:lnTo>
                      <a:pt x="2" y="117"/>
                    </a:lnTo>
                    <a:lnTo>
                      <a:pt x="0" y="115"/>
                    </a:lnTo>
                    <a:lnTo>
                      <a:pt x="0" y="109"/>
                    </a:lnTo>
                    <a:lnTo>
                      <a:pt x="2" y="107"/>
                    </a:lnTo>
                    <a:lnTo>
                      <a:pt x="6" y="105"/>
                    </a:lnTo>
                    <a:lnTo>
                      <a:pt x="10" y="105"/>
                    </a:lnTo>
                    <a:lnTo>
                      <a:pt x="12" y="104"/>
                    </a:lnTo>
                    <a:lnTo>
                      <a:pt x="12" y="102"/>
                    </a:lnTo>
                    <a:lnTo>
                      <a:pt x="14" y="96"/>
                    </a:lnTo>
                    <a:lnTo>
                      <a:pt x="14" y="90"/>
                    </a:lnTo>
                    <a:lnTo>
                      <a:pt x="14" y="82"/>
                    </a:lnTo>
                    <a:lnTo>
                      <a:pt x="16" y="77"/>
                    </a:lnTo>
                    <a:lnTo>
                      <a:pt x="19" y="67"/>
                    </a:lnTo>
                    <a:lnTo>
                      <a:pt x="19" y="61"/>
                    </a:lnTo>
                    <a:lnTo>
                      <a:pt x="19" y="59"/>
                    </a:lnTo>
                    <a:lnTo>
                      <a:pt x="21" y="58"/>
                    </a:lnTo>
                    <a:lnTo>
                      <a:pt x="25" y="56"/>
                    </a:lnTo>
                    <a:lnTo>
                      <a:pt x="29" y="54"/>
                    </a:lnTo>
                    <a:lnTo>
                      <a:pt x="31" y="52"/>
                    </a:lnTo>
                    <a:lnTo>
                      <a:pt x="33" y="48"/>
                    </a:lnTo>
                    <a:lnTo>
                      <a:pt x="35" y="44"/>
                    </a:lnTo>
                    <a:lnTo>
                      <a:pt x="37" y="38"/>
                    </a:lnTo>
                    <a:lnTo>
                      <a:pt x="39" y="33"/>
                    </a:lnTo>
                    <a:lnTo>
                      <a:pt x="41" y="25"/>
                    </a:lnTo>
                    <a:lnTo>
                      <a:pt x="44" y="21"/>
                    </a:lnTo>
                    <a:lnTo>
                      <a:pt x="48" y="13"/>
                    </a:lnTo>
                    <a:lnTo>
                      <a:pt x="52" y="10"/>
                    </a:lnTo>
                    <a:lnTo>
                      <a:pt x="58" y="8"/>
                    </a:lnTo>
                    <a:lnTo>
                      <a:pt x="62" y="8"/>
                    </a:lnTo>
                    <a:lnTo>
                      <a:pt x="64" y="8"/>
                    </a:lnTo>
                    <a:lnTo>
                      <a:pt x="65" y="11"/>
                    </a:lnTo>
                    <a:lnTo>
                      <a:pt x="69" y="0"/>
                    </a:lnTo>
                    <a:lnTo>
                      <a:pt x="73" y="0"/>
                    </a:lnTo>
                    <a:lnTo>
                      <a:pt x="77" y="4"/>
                    </a:lnTo>
                    <a:lnTo>
                      <a:pt x="81" y="8"/>
                    </a:lnTo>
                    <a:lnTo>
                      <a:pt x="85" y="6"/>
                    </a:lnTo>
                    <a:lnTo>
                      <a:pt x="87" y="8"/>
                    </a:lnTo>
                    <a:lnTo>
                      <a:pt x="92" y="11"/>
                    </a:lnTo>
                    <a:lnTo>
                      <a:pt x="100" y="13"/>
                    </a:lnTo>
                    <a:lnTo>
                      <a:pt x="104" y="15"/>
                    </a:lnTo>
                    <a:lnTo>
                      <a:pt x="110" y="21"/>
                    </a:lnTo>
                    <a:lnTo>
                      <a:pt x="113" y="27"/>
                    </a:lnTo>
                    <a:lnTo>
                      <a:pt x="115" y="33"/>
                    </a:lnTo>
                    <a:lnTo>
                      <a:pt x="117" y="34"/>
                    </a:lnTo>
                    <a:lnTo>
                      <a:pt x="119" y="36"/>
                    </a:lnTo>
                    <a:close/>
                    <a:moveTo>
                      <a:pt x="65" y="34"/>
                    </a:moveTo>
                    <a:lnTo>
                      <a:pt x="69" y="36"/>
                    </a:lnTo>
                    <a:lnTo>
                      <a:pt x="71" y="38"/>
                    </a:lnTo>
                    <a:lnTo>
                      <a:pt x="67" y="42"/>
                    </a:lnTo>
                    <a:lnTo>
                      <a:pt x="65" y="44"/>
                    </a:lnTo>
                    <a:lnTo>
                      <a:pt x="62" y="42"/>
                    </a:lnTo>
                    <a:lnTo>
                      <a:pt x="60" y="38"/>
                    </a:lnTo>
                    <a:lnTo>
                      <a:pt x="60" y="36"/>
                    </a:lnTo>
                    <a:lnTo>
                      <a:pt x="62" y="36"/>
                    </a:lnTo>
                    <a:lnTo>
                      <a:pt x="62" y="34"/>
                    </a:lnTo>
                    <a:lnTo>
                      <a:pt x="65" y="34"/>
                    </a:lnTo>
                    <a:close/>
                  </a:path>
                </a:pathLst>
              </a:custGeom>
              <a:solidFill>
                <a:srgbClr val="C0C0C0"/>
              </a:solidFill>
              <a:ln w="4826">
                <a:solidFill>
                  <a:srgbClr val="B9B9B9"/>
                </a:solidFill>
                <a:round/>
                <a:headEnd/>
                <a:tailEnd/>
              </a:ln>
            </p:spPr>
            <p:txBody>
              <a:bodyPr/>
              <a:lstStyle/>
              <a:p>
                <a:endParaRPr lang="nb-NO"/>
              </a:p>
            </p:txBody>
          </p:sp>
          <p:sp>
            <p:nvSpPr>
              <p:cNvPr id="9503" name="Freeform 1216"/>
              <p:cNvSpPr>
                <a:spLocks/>
              </p:cNvSpPr>
              <p:nvPr/>
            </p:nvSpPr>
            <p:spPr bwMode="gray">
              <a:xfrm>
                <a:off x="3006" y="1801"/>
                <a:ext cx="7" cy="9"/>
              </a:xfrm>
              <a:custGeom>
                <a:avLst/>
                <a:gdLst>
                  <a:gd name="T0" fmla="*/ 3 w 7"/>
                  <a:gd name="T1" fmla="*/ 0 h 9"/>
                  <a:gd name="T2" fmla="*/ 2 w 7"/>
                  <a:gd name="T3" fmla="*/ 2 h 9"/>
                  <a:gd name="T4" fmla="*/ 0 w 7"/>
                  <a:gd name="T5" fmla="*/ 2 h 9"/>
                  <a:gd name="T6" fmla="*/ 2 w 7"/>
                  <a:gd name="T7" fmla="*/ 5 h 9"/>
                  <a:gd name="T8" fmla="*/ 3 w 7"/>
                  <a:gd name="T9" fmla="*/ 9 h 9"/>
                  <a:gd name="T10" fmla="*/ 5 w 7"/>
                  <a:gd name="T11" fmla="*/ 7 h 9"/>
                  <a:gd name="T12" fmla="*/ 7 w 7"/>
                  <a:gd name="T13" fmla="*/ 7 h 9"/>
                  <a:gd name="T14" fmla="*/ 7 w 7"/>
                  <a:gd name="T15" fmla="*/ 3 h 9"/>
                  <a:gd name="T16" fmla="*/ 7 w 7"/>
                  <a:gd name="T17" fmla="*/ 0 h 9"/>
                  <a:gd name="T18" fmla="*/ 3 w 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3" y="0"/>
                    </a:moveTo>
                    <a:lnTo>
                      <a:pt x="2" y="2"/>
                    </a:lnTo>
                    <a:lnTo>
                      <a:pt x="0" y="2"/>
                    </a:lnTo>
                    <a:lnTo>
                      <a:pt x="2" y="5"/>
                    </a:lnTo>
                    <a:lnTo>
                      <a:pt x="3" y="9"/>
                    </a:lnTo>
                    <a:lnTo>
                      <a:pt x="5" y="7"/>
                    </a:lnTo>
                    <a:lnTo>
                      <a:pt x="7" y="7"/>
                    </a:lnTo>
                    <a:lnTo>
                      <a:pt x="7" y="3"/>
                    </a:lnTo>
                    <a:lnTo>
                      <a:pt x="7" y="0"/>
                    </a:lnTo>
                    <a:lnTo>
                      <a:pt x="3" y="0"/>
                    </a:lnTo>
                    <a:close/>
                  </a:path>
                </a:pathLst>
              </a:custGeom>
              <a:solidFill>
                <a:srgbClr val="C0C0C0"/>
              </a:solidFill>
              <a:ln w="4826">
                <a:solidFill>
                  <a:srgbClr val="B9B9B9"/>
                </a:solidFill>
                <a:round/>
                <a:headEnd/>
                <a:tailEnd/>
              </a:ln>
            </p:spPr>
            <p:txBody>
              <a:bodyPr/>
              <a:lstStyle/>
              <a:p>
                <a:endParaRPr lang="nb-NO"/>
              </a:p>
            </p:txBody>
          </p:sp>
          <p:sp>
            <p:nvSpPr>
              <p:cNvPr id="9504" name="Freeform 1217"/>
              <p:cNvSpPr>
                <a:spLocks/>
              </p:cNvSpPr>
              <p:nvPr/>
            </p:nvSpPr>
            <p:spPr bwMode="gray">
              <a:xfrm>
                <a:off x="3002" y="1814"/>
                <a:ext cx="15" cy="12"/>
              </a:xfrm>
              <a:custGeom>
                <a:avLst/>
                <a:gdLst>
                  <a:gd name="T0" fmla="*/ 6 w 15"/>
                  <a:gd name="T1" fmla="*/ 0 h 12"/>
                  <a:gd name="T2" fmla="*/ 2 w 15"/>
                  <a:gd name="T3" fmla="*/ 2 h 12"/>
                  <a:gd name="T4" fmla="*/ 0 w 15"/>
                  <a:gd name="T5" fmla="*/ 4 h 12"/>
                  <a:gd name="T6" fmla="*/ 0 w 15"/>
                  <a:gd name="T7" fmla="*/ 6 h 12"/>
                  <a:gd name="T8" fmla="*/ 0 w 15"/>
                  <a:gd name="T9" fmla="*/ 8 h 12"/>
                  <a:gd name="T10" fmla="*/ 2 w 15"/>
                  <a:gd name="T11" fmla="*/ 10 h 12"/>
                  <a:gd name="T12" fmla="*/ 6 w 15"/>
                  <a:gd name="T13" fmla="*/ 12 h 12"/>
                  <a:gd name="T14" fmla="*/ 9 w 15"/>
                  <a:gd name="T15" fmla="*/ 12 h 12"/>
                  <a:gd name="T16" fmla="*/ 13 w 15"/>
                  <a:gd name="T17" fmla="*/ 10 h 12"/>
                  <a:gd name="T18" fmla="*/ 13 w 15"/>
                  <a:gd name="T19" fmla="*/ 6 h 12"/>
                  <a:gd name="T20" fmla="*/ 15 w 15"/>
                  <a:gd name="T21" fmla="*/ 4 h 12"/>
                  <a:gd name="T22" fmla="*/ 15 w 15"/>
                  <a:gd name="T23" fmla="*/ 2 h 12"/>
                  <a:gd name="T24" fmla="*/ 13 w 15"/>
                  <a:gd name="T25" fmla="*/ 0 h 12"/>
                  <a:gd name="T26" fmla="*/ 6 w 15"/>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6" y="0"/>
                    </a:moveTo>
                    <a:lnTo>
                      <a:pt x="2" y="2"/>
                    </a:lnTo>
                    <a:lnTo>
                      <a:pt x="0" y="4"/>
                    </a:lnTo>
                    <a:lnTo>
                      <a:pt x="0" y="6"/>
                    </a:lnTo>
                    <a:lnTo>
                      <a:pt x="0" y="8"/>
                    </a:lnTo>
                    <a:lnTo>
                      <a:pt x="2" y="10"/>
                    </a:lnTo>
                    <a:lnTo>
                      <a:pt x="6" y="12"/>
                    </a:lnTo>
                    <a:lnTo>
                      <a:pt x="9" y="12"/>
                    </a:lnTo>
                    <a:lnTo>
                      <a:pt x="13" y="10"/>
                    </a:lnTo>
                    <a:lnTo>
                      <a:pt x="13" y="6"/>
                    </a:lnTo>
                    <a:lnTo>
                      <a:pt x="15" y="4"/>
                    </a:lnTo>
                    <a:lnTo>
                      <a:pt x="15" y="2"/>
                    </a:lnTo>
                    <a:lnTo>
                      <a:pt x="13" y="0"/>
                    </a:lnTo>
                    <a:lnTo>
                      <a:pt x="6" y="0"/>
                    </a:lnTo>
                    <a:close/>
                  </a:path>
                </a:pathLst>
              </a:custGeom>
              <a:solidFill>
                <a:srgbClr val="C0C0C0"/>
              </a:solidFill>
              <a:ln w="4826">
                <a:solidFill>
                  <a:srgbClr val="B9B9B9"/>
                </a:solidFill>
                <a:round/>
                <a:headEnd/>
                <a:tailEnd/>
              </a:ln>
            </p:spPr>
            <p:txBody>
              <a:bodyPr/>
              <a:lstStyle/>
              <a:p>
                <a:endParaRPr lang="nb-NO"/>
              </a:p>
            </p:txBody>
          </p:sp>
          <p:sp>
            <p:nvSpPr>
              <p:cNvPr id="9505" name="Freeform 1218"/>
              <p:cNvSpPr>
                <a:spLocks/>
              </p:cNvSpPr>
              <p:nvPr/>
            </p:nvSpPr>
            <p:spPr bwMode="gray">
              <a:xfrm>
                <a:off x="3025" y="1793"/>
                <a:ext cx="57" cy="44"/>
              </a:xfrm>
              <a:custGeom>
                <a:avLst/>
                <a:gdLst>
                  <a:gd name="T0" fmla="*/ 52 w 57"/>
                  <a:gd name="T1" fmla="*/ 15 h 44"/>
                  <a:gd name="T2" fmla="*/ 55 w 57"/>
                  <a:gd name="T3" fmla="*/ 11 h 44"/>
                  <a:gd name="T4" fmla="*/ 55 w 57"/>
                  <a:gd name="T5" fmla="*/ 10 h 44"/>
                  <a:gd name="T6" fmla="*/ 57 w 57"/>
                  <a:gd name="T7" fmla="*/ 8 h 44"/>
                  <a:gd name="T8" fmla="*/ 55 w 57"/>
                  <a:gd name="T9" fmla="*/ 4 h 44"/>
                  <a:gd name="T10" fmla="*/ 54 w 57"/>
                  <a:gd name="T11" fmla="*/ 2 h 44"/>
                  <a:gd name="T12" fmla="*/ 54 w 57"/>
                  <a:gd name="T13" fmla="*/ 4 h 44"/>
                  <a:gd name="T14" fmla="*/ 54 w 57"/>
                  <a:gd name="T15" fmla="*/ 6 h 44"/>
                  <a:gd name="T16" fmla="*/ 40 w 57"/>
                  <a:gd name="T17" fmla="*/ 2 h 44"/>
                  <a:gd name="T18" fmla="*/ 27 w 57"/>
                  <a:gd name="T19" fmla="*/ 0 h 44"/>
                  <a:gd name="T20" fmla="*/ 25 w 57"/>
                  <a:gd name="T21" fmla="*/ 2 h 44"/>
                  <a:gd name="T22" fmla="*/ 23 w 57"/>
                  <a:gd name="T23" fmla="*/ 4 h 44"/>
                  <a:gd name="T24" fmla="*/ 17 w 57"/>
                  <a:gd name="T25" fmla="*/ 4 h 44"/>
                  <a:gd name="T26" fmla="*/ 13 w 57"/>
                  <a:gd name="T27" fmla="*/ 4 h 44"/>
                  <a:gd name="T28" fmla="*/ 6 w 57"/>
                  <a:gd name="T29" fmla="*/ 6 h 44"/>
                  <a:gd name="T30" fmla="*/ 0 w 57"/>
                  <a:gd name="T31" fmla="*/ 10 h 44"/>
                  <a:gd name="T32" fmla="*/ 0 w 57"/>
                  <a:gd name="T33" fmla="*/ 15 h 44"/>
                  <a:gd name="T34" fmla="*/ 0 w 57"/>
                  <a:gd name="T35" fmla="*/ 25 h 44"/>
                  <a:gd name="T36" fmla="*/ 6 w 57"/>
                  <a:gd name="T37" fmla="*/ 27 h 44"/>
                  <a:gd name="T38" fmla="*/ 6 w 57"/>
                  <a:gd name="T39" fmla="*/ 31 h 44"/>
                  <a:gd name="T40" fmla="*/ 6 w 57"/>
                  <a:gd name="T41" fmla="*/ 35 h 44"/>
                  <a:gd name="T42" fmla="*/ 8 w 57"/>
                  <a:gd name="T43" fmla="*/ 35 h 44"/>
                  <a:gd name="T44" fmla="*/ 11 w 57"/>
                  <a:gd name="T45" fmla="*/ 35 h 44"/>
                  <a:gd name="T46" fmla="*/ 15 w 57"/>
                  <a:gd name="T47" fmla="*/ 33 h 44"/>
                  <a:gd name="T48" fmla="*/ 15 w 57"/>
                  <a:gd name="T49" fmla="*/ 33 h 44"/>
                  <a:gd name="T50" fmla="*/ 17 w 57"/>
                  <a:gd name="T51" fmla="*/ 33 h 44"/>
                  <a:gd name="T52" fmla="*/ 23 w 57"/>
                  <a:gd name="T53" fmla="*/ 33 h 44"/>
                  <a:gd name="T54" fmla="*/ 27 w 57"/>
                  <a:gd name="T55" fmla="*/ 36 h 44"/>
                  <a:gd name="T56" fmla="*/ 29 w 57"/>
                  <a:gd name="T57" fmla="*/ 38 h 44"/>
                  <a:gd name="T58" fmla="*/ 32 w 57"/>
                  <a:gd name="T59" fmla="*/ 38 h 44"/>
                  <a:gd name="T60" fmla="*/ 34 w 57"/>
                  <a:gd name="T61" fmla="*/ 44 h 44"/>
                  <a:gd name="T62" fmla="*/ 42 w 57"/>
                  <a:gd name="T63" fmla="*/ 42 h 44"/>
                  <a:gd name="T64" fmla="*/ 42 w 57"/>
                  <a:gd name="T65" fmla="*/ 38 h 44"/>
                  <a:gd name="T66" fmla="*/ 44 w 57"/>
                  <a:gd name="T67" fmla="*/ 35 h 44"/>
                  <a:gd name="T68" fmla="*/ 46 w 57"/>
                  <a:gd name="T69" fmla="*/ 33 h 44"/>
                  <a:gd name="T70" fmla="*/ 48 w 57"/>
                  <a:gd name="T71" fmla="*/ 31 h 44"/>
                  <a:gd name="T72" fmla="*/ 46 w 57"/>
                  <a:gd name="T73" fmla="*/ 25 h 44"/>
                  <a:gd name="T74" fmla="*/ 44 w 57"/>
                  <a:gd name="T75" fmla="*/ 21 h 44"/>
                  <a:gd name="T76" fmla="*/ 44 w 57"/>
                  <a:gd name="T77" fmla="*/ 17 h 44"/>
                  <a:gd name="T78" fmla="*/ 48 w 57"/>
                  <a:gd name="T79" fmla="*/ 15 h 44"/>
                  <a:gd name="T80" fmla="*/ 52 w 57"/>
                  <a:gd name="T81" fmla="*/ 15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44"/>
                  <a:gd name="T125" fmla="*/ 57 w 5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44">
                    <a:moveTo>
                      <a:pt x="52" y="15"/>
                    </a:moveTo>
                    <a:lnTo>
                      <a:pt x="55" y="11"/>
                    </a:lnTo>
                    <a:lnTo>
                      <a:pt x="55" y="10"/>
                    </a:lnTo>
                    <a:lnTo>
                      <a:pt x="57" y="8"/>
                    </a:lnTo>
                    <a:lnTo>
                      <a:pt x="55" y="4"/>
                    </a:lnTo>
                    <a:lnTo>
                      <a:pt x="54" y="2"/>
                    </a:lnTo>
                    <a:lnTo>
                      <a:pt x="54" y="4"/>
                    </a:lnTo>
                    <a:lnTo>
                      <a:pt x="54" y="6"/>
                    </a:lnTo>
                    <a:lnTo>
                      <a:pt x="40" y="2"/>
                    </a:lnTo>
                    <a:lnTo>
                      <a:pt x="27" y="0"/>
                    </a:lnTo>
                    <a:lnTo>
                      <a:pt x="25" y="2"/>
                    </a:lnTo>
                    <a:lnTo>
                      <a:pt x="23" y="4"/>
                    </a:lnTo>
                    <a:lnTo>
                      <a:pt x="17" y="4"/>
                    </a:lnTo>
                    <a:lnTo>
                      <a:pt x="13" y="4"/>
                    </a:lnTo>
                    <a:lnTo>
                      <a:pt x="6" y="6"/>
                    </a:lnTo>
                    <a:lnTo>
                      <a:pt x="0" y="10"/>
                    </a:lnTo>
                    <a:lnTo>
                      <a:pt x="0" y="15"/>
                    </a:lnTo>
                    <a:lnTo>
                      <a:pt x="0" y="25"/>
                    </a:lnTo>
                    <a:lnTo>
                      <a:pt x="6" y="27"/>
                    </a:lnTo>
                    <a:lnTo>
                      <a:pt x="6" y="31"/>
                    </a:lnTo>
                    <a:lnTo>
                      <a:pt x="6" y="35"/>
                    </a:lnTo>
                    <a:lnTo>
                      <a:pt x="8" y="35"/>
                    </a:lnTo>
                    <a:lnTo>
                      <a:pt x="11" y="35"/>
                    </a:lnTo>
                    <a:lnTo>
                      <a:pt x="15" y="33"/>
                    </a:lnTo>
                    <a:lnTo>
                      <a:pt x="17" y="33"/>
                    </a:lnTo>
                    <a:lnTo>
                      <a:pt x="23" y="33"/>
                    </a:lnTo>
                    <a:lnTo>
                      <a:pt x="27" y="36"/>
                    </a:lnTo>
                    <a:lnTo>
                      <a:pt x="29" y="38"/>
                    </a:lnTo>
                    <a:lnTo>
                      <a:pt x="32" y="38"/>
                    </a:lnTo>
                    <a:lnTo>
                      <a:pt x="34" y="44"/>
                    </a:lnTo>
                    <a:lnTo>
                      <a:pt x="42" y="42"/>
                    </a:lnTo>
                    <a:lnTo>
                      <a:pt x="42" y="38"/>
                    </a:lnTo>
                    <a:lnTo>
                      <a:pt x="44" y="35"/>
                    </a:lnTo>
                    <a:lnTo>
                      <a:pt x="46" y="33"/>
                    </a:lnTo>
                    <a:lnTo>
                      <a:pt x="48" y="31"/>
                    </a:lnTo>
                    <a:lnTo>
                      <a:pt x="46" y="25"/>
                    </a:lnTo>
                    <a:lnTo>
                      <a:pt x="44" y="21"/>
                    </a:lnTo>
                    <a:lnTo>
                      <a:pt x="44" y="17"/>
                    </a:lnTo>
                    <a:lnTo>
                      <a:pt x="48" y="15"/>
                    </a:lnTo>
                    <a:lnTo>
                      <a:pt x="52" y="15"/>
                    </a:lnTo>
                    <a:close/>
                  </a:path>
                </a:pathLst>
              </a:custGeom>
              <a:solidFill>
                <a:srgbClr val="C0C0C0"/>
              </a:solidFill>
              <a:ln w="4826">
                <a:solidFill>
                  <a:srgbClr val="B9B9B9"/>
                </a:solidFill>
                <a:round/>
                <a:headEnd/>
                <a:tailEnd/>
              </a:ln>
            </p:spPr>
            <p:txBody>
              <a:bodyPr/>
              <a:lstStyle/>
              <a:p>
                <a:endParaRPr lang="nb-NO"/>
              </a:p>
            </p:txBody>
          </p:sp>
          <p:sp>
            <p:nvSpPr>
              <p:cNvPr id="9506" name="Freeform 1219"/>
              <p:cNvSpPr>
                <a:spLocks/>
              </p:cNvSpPr>
              <p:nvPr/>
            </p:nvSpPr>
            <p:spPr bwMode="gray">
              <a:xfrm>
                <a:off x="3184" y="2518"/>
                <a:ext cx="85" cy="94"/>
              </a:xfrm>
              <a:custGeom>
                <a:avLst/>
                <a:gdLst>
                  <a:gd name="T0" fmla="*/ 29 w 85"/>
                  <a:gd name="T1" fmla="*/ 0 h 94"/>
                  <a:gd name="T2" fmla="*/ 25 w 85"/>
                  <a:gd name="T3" fmla="*/ 6 h 94"/>
                  <a:gd name="T4" fmla="*/ 17 w 85"/>
                  <a:gd name="T5" fmla="*/ 6 h 94"/>
                  <a:gd name="T6" fmla="*/ 14 w 85"/>
                  <a:gd name="T7" fmla="*/ 6 h 94"/>
                  <a:gd name="T8" fmla="*/ 10 w 85"/>
                  <a:gd name="T9" fmla="*/ 10 h 94"/>
                  <a:gd name="T10" fmla="*/ 10 w 85"/>
                  <a:gd name="T11" fmla="*/ 14 h 94"/>
                  <a:gd name="T12" fmla="*/ 8 w 85"/>
                  <a:gd name="T13" fmla="*/ 16 h 94"/>
                  <a:gd name="T14" fmla="*/ 6 w 85"/>
                  <a:gd name="T15" fmla="*/ 18 h 94"/>
                  <a:gd name="T16" fmla="*/ 6 w 85"/>
                  <a:gd name="T17" fmla="*/ 21 h 94"/>
                  <a:gd name="T18" fmla="*/ 6 w 85"/>
                  <a:gd name="T19" fmla="*/ 27 h 94"/>
                  <a:gd name="T20" fmla="*/ 6 w 85"/>
                  <a:gd name="T21" fmla="*/ 33 h 94"/>
                  <a:gd name="T22" fmla="*/ 4 w 85"/>
                  <a:gd name="T23" fmla="*/ 39 h 94"/>
                  <a:gd name="T24" fmla="*/ 2 w 85"/>
                  <a:gd name="T25" fmla="*/ 43 h 94"/>
                  <a:gd name="T26" fmla="*/ 0 w 85"/>
                  <a:gd name="T27" fmla="*/ 50 h 94"/>
                  <a:gd name="T28" fmla="*/ 0 w 85"/>
                  <a:gd name="T29" fmla="*/ 54 h 94"/>
                  <a:gd name="T30" fmla="*/ 2 w 85"/>
                  <a:gd name="T31" fmla="*/ 62 h 94"/>
                  <a:gd name="T32" fmla="*/ 2 w 85"/>
                  <a:gd name="T33" fmla="*/ 68 h 94"/>
                  <a:gd name="T34" fmla="*/ 8 w 85"/>
                  <a:gd name="T35" fmla="*/ 66 h 94"/>
                  <a:gd name="T36" fmla="*/ 12 w 85"/>
                  <a:gd name="T37" fmla="*/ 66 h 94"/>
                  <a:gd name="T38" fmla="*/ 14 w 85"/>
                  <a:gd name="T39" fmla="*/ 66 h 94"/>
                  <a:gd name="T40" fmla="*/ 15 w 85"/>
                  <a:gd name="T41" fmla="*/ 69 h 94"/>
                  <a:gd name="T42" fmla="*/ 15 w 85"/>
                  <a:gd name="T43" fmla="*/ 69 h 94"/>
                  <a:gd name="T44" fmla="*/ 19 w 85"/>
                  <a:gd name="T45" fmla="*/ 58 h 94"/>
                  <a:gd name="T46" fmla="*/ 19 w 85"/>
                  <a:gd name="T47" fmla="*/ 58 h 94"/>
                  <a:gd name="T48" fmla="*/ 23 w 85"/>
                  <a:gd name="T49" fmla="*/ 58 h 94"/>
                  <a:gd name="T50" fmla="*/ 27 w 85"/>
                  <a:gd name="T51" fmla="*/ 62 h 94"/>
                  <a:gd name="T52" fmla="*/ 31 w 85"/>
                  <a:gd name="T53" fmla="*/ 66 h 94"/>
                  <a:gd name="T54" fmla="*/ 35 w 85"/>
                  <a:gd name="T55" fmla="*/ 64 h 94"/>
                  <a:gd name="T56" fmla="*/ 37 w 85"/>
                  <a:gd name="T57" fmla="*/ 66 h 94"/>
                  <a:gd name="T58" fmla="*/ 42 w 85"/>
                  <a:gd name="T59" fmla="*/ 69 h 94"/>
                  <a:gd name="T60" fmla="*/ 50 w 85"/>
                  <a:gd name="T61" fmla="*/ 71 h 94"/>
                  <a:gd name="T62" fmla="*/ 54 w 85"/>
                  <a:gd name="T63" fmla="*/ 73 h 94"/>
                  <a:gd name="T64" fmla="*/ 60 w 85"/>
                  <a:gd name="T65" fmla="*/ 79 h 94"/>
                  <a:gd name="T66" fmla="*/ 63 w 85"/>
                  <a:gd name="T67" fmla="*/ 85 h 94"/>
                  <a:gd name="T68" fmla="*/ 65 w 85"/>
                  <a:gd name="T69" fmla="*/ 91 h 94"/>
                  <a:gd name="T70" fmla="*/ 67 w 85"/>
                  <a:gd name="T71" fmla="*/ 92 h 94"/>
                  <a:gd name="T72" fmla="*/ 71 w 85"/>
                  <a:gd name="T73" fmla="*/ 94 h 94"/>
                  <a:gd name="T74" fmla="*/ 73 w 85"/>
                  <a:gd name="T75" fmla="*/ 92 h 94"/>
                  <a:gd name="T76" fmla="*/ 75 w 85"/>
                  <a:gd name="T77" fmla="*/ 94 h 94"/>
                  <a:gd name="T78" fmla="*/ 85 w 85"/>
                  <a:gd name="T79" fmla="*/ 91 h 94"/>
                  <a:gd name="T80" fmla="*/ 85 w 85"/>
                  <a:gd name="T81" fmla="*/ 87 h 94"/>
                  <a:gd name="T82" fmla="*/ 85 w 85"/>
                  <a:gd name="T83" fmla="*/ 85 h 94"/>
                  <a:gd name="T84" fmla="*/ 77 w 85"/>
                  <a:gd name="T85" fmla="*/ 81 h 94"/>
                  <a:gd name="T86" fmla="*/ 71 w 85"/>
                  <a:gd name="T87" fmla="*/ 75 h 94"/>
                  <a:gd name="T88" fmla="*/ 71 w 85"/>
                  <a:gd name="T89" fmla="*/ 69 h 94"/>
                  <a:gd name="T90" fmla="*/ 69 w 85"/>
                  <a:gd name="T91" fmla="*/ 66 h 94"/>
                  <a:gd name="T92" fmla="*/ 63 w 85"/>
                  <a:gd name="T93" fmla="*/ 64 h 94"/>
                  <a:gd name="T94" fmla="*/ 60 w 85"/>
                  <a:gd name="T95" fmla="*/ 62 h 94"/>
                  <a:gd name="T96" fmla="*/ 58 w 85"/>
                  <a:gd name="T97" fmla="*/ 56 h 94"/>
                  <a:gd name="T98" fmla="*/ 56 w 85"/>
                  <a:gd name="T99" fmla="*/ 50 h 94"/>
                  <a:gd name="T100" fmla="*/ 52 w 85"/>
                  <a:gd name="T101" fmla="*/ 50 h 94"/>
                  <a:gd name="T102" fmla="*/ 50 w 85"/>
                  <a:gd name="T103" fmla="*/ 50 h 94"/>
                  <a:gd name="T104" fmla="*/ 46 w 85"/>
                  <a:gd name="T105" fmla="*/ 45 h 94"/>
                  <a:gd name="T106" fmla="*/ 42 w 85"/>
                  <a:gd name="T107" fmla="*/ 39 h 94"/>
                  <a:gd name="T108" fmla="*/ 40 w 85"/>
                  <a:gd name="T109" fmla="*/ 41 h 94"/>
                  <a:gd name="T110" fmla="*/ 38 w 85"/>
                  <a:gd name="T111" fmla="*/ 41 h 94"/>
                  <a:gd name="T112" fmla="*/ 38 w 85"/>
                  <a:gd name="T113" fmla="*/ 41 h 94"/>
                  <a:gd name="T114" fmla="*/ 38 w 85"/>
                  <a:gd name="T115" fmla="*/ 39 h 94"/>
                  <a:gd name="T116" fmla="*/ 37 w 85"/>
                  <a:gd name="T117" fmla="*/ 39 h 94"/>
                  <a:gd name="T118" fmla="*/ 35 w 85"/>
                  <a:gd name="T119" fmla="*/ 37 h 94"/>
                  <a:gd name="T120" fmla="*/ 33 w 85"/>
                  <a:gd name="T121" fmla="*/ 18 h 94"/>
                  <a:gd name="T122" fmla="*/ 29 w 85"/>
                  <a:gd name="T123" fmla="*/ 0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94"/>
                  <a:gd name="T188" fmla="*/ 85 w 85"/>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94">
                    <a:moveTo>
                      <a:pt x="29" y="0"/>
                    </a:moveTo>
                    <a:lnTo>
                      <a:pt x="25" y="6"/>
                    </a:lnTo>
                    <a:lnTo>
                      <a:pt x="17" y="6"/>
                    </a:lnTo>
                    <a:lnTo>
                      <a:pt x="14" y="6"/>
                    </a:lnTo>
                    <a:lnTo>
                      <a:pt x="10" y="10"/>
                    </a:lnTo>
                    <a:lnTo>
                      <a:pt x="10" y="14"/>
                    </a:lnTo>
                    <a:lnTo>
                      <a:pt x="8" y="16"/>
                    </a:lnTo>
                    <a:lnTo>
                      <a:pt x="6" y="18"/>
                    </a:lnTo>
                    <a:lnTo>
                      <a:pt x="6" y="21"/>
                    </a:lnTo>
                    <a:lnTo>
                      <a:pt x="6" y="27"/>
                    </a:lnTo>
                    <a:lnTo>
                      <a:pt x="6" y="33"/>
                    </a:lnTo>
                    <a:lnTo>
                      <a:pt x="4" y="39"/>
                    </a:lnTo>
                    <a:lnTo>
                      <a:pt x="2" y="43"/>
                    </a:lnTo>
                    <a:lnTo>
                      <a:pt x="0" y="50"/>
                    </a:lnTo>
                    <a:lnTo>
                      <a:pt x="0" y="54"/>
                    </a:lnTo>
                    <a:lnTo>
                      <a:pt x="2" y="62"/>
                    </a:lnTo>
                    <a:lnTo>
                      <a:pt x="2" y="68"/>
                    </a:lnTo>
                    <a:lnTo>
                      <a:pt x="8" y="66"/>
                    </a:lnTo>
                    <a:lnTo>
                      <a:pt x="12" y="66"/>
                    </a:lnTo>
                    <a:lnTo>
                      <a:pt x="14" y="66"/>
                    </a:lnTo>
                    <a:lnTo>
                      <a:pt x="15" y="69"/>
                    </a:lnTo>
                    <a:lnTo>
                      <a:pt x="19" y="58"/>
                    </a:lnTo>
                    <a:lnTo>
                      <a:pt x="23" y="58"/>
                    </a:lnTo>
                    <a:lnTo>
                      <a:pt x="27" y="62"/>
                    </a:lnTo>
                    <a:lnTo>
                      <a:pt x="31" y="66"/>
                    </a:lnTo>
                    <a:lnTo>
                      <a:pt x="35" y="64"/>
                    </a:lnTo>
                    <a:lnTo>
                      <a:pt x="37" y="66"/>
                    </a:lnTo>
                    <a:lnTo>
                      <a:pt x="42" y="69"/>
                    </a:lnTo>
                    <a:lnTo>
                      <a:pt x="50" y="71"/>
                    </a:lnTo>
                    <a:lnTo>
                      <a:pt x="54" y="73"/>
                    </a:lnTo>
                    <a:lnTo>
                      <a:pt x="60" y="79"/>
                    </a:lnTo>
                    <a:lnTo>
                      <a:pt x="63" y="85"/>
                    </a:lnTo>
                    <a:lnTo>
                      <a:pt x="65" y="91"/>
                    </a:lnTo>
                    <a:lnTo>
                      <a:pt x="67" y="92"/>
                    </a:lnTo>
                    <a:lnTo>
                      <a:pt x="71" y="94"/>
                    </a:lnTo>
                    <a:lnTo>
                      <a:pt x="73" y="92"/>
                    </a:lnTo>
                    <a:lnTo>
                      <a:pt x="75" y="94"/>
                    </a:lnTo>
                    <a:lnTo>
                      <a:pt x="85" y="91"/>
                    </a:lnTo>
                    <a:lnTo>
                      <a:pt x="85" y="87"/>
                    </a:lnTo>
                    <a:lnTo>
                      <a:pt x="85" y="85"/>
                    </a:lnTo>
                    <a:lnTo>
                      <a:pt x="77" y="81"/>
                    </a:lnTo>
                    <a:lnTo>
                      <a:pt x="71" y="75"/>
                    </a:lnTo>
                    <a:lnTo>
                      <a:pt x="71" y="69"/>
                    </a:lnTo>
                    <a:lnTo>
                      <a:pt x="69" y="66"/>
                    </a:lnTo>
                    <a:lnTo>
                      <a:pt x="63" y="64"/>
                    </a:lnTo>
                    <a:lnTo>
                      <a:pt x="60" y="62"/>
                    </a:lnTo>
                    <a:lnTo>
                      <a:pt x="58" y="56"/>
                    </a:lnTo>
                    <a:lnTo>
                      <a:pt x="56" y="50"/>
                    </a:lnTo>
                    <a:lnTo>
                      <a:pt x="52" y="50"/>
                    </a:lnTo>
                    <a:lnTo>
                      <a:pt x="50" y="50"/>
                    </a:lnTo>
                    <a:lnTo>
                      <a:pt x="46" y="45"/>
                    </a:lnTo>
                    <a:lnTo>
                      <a:pt x="42" y="39"/>
                    </a:lnTo>
                    <a:lnTo>
                      <a:pt x="40" y="41"/>
                    </a:lnTo>
                    <a:lnTo>
                      <a:pt x="38" y="41"/>
                    </a:lnTo>
                    <a:lnTo>
                      <a:pt x="38" y="39"/>
                    </a:lnTo>
                    <a:lnTo>
                      <a:pt x="37" y="39"/>
                    </a:lnTo>
                    <a:lnTo>
                      <a:pt x="35" y="37"/>
                    </a:lnTo>
                    <a:lnTo>
                      <a:pt x="33" y="18"/>
                    </a:lnTo>
                    <a:lnTo>
                      <a:pt x="29" y="0"/>
                    </a:lnTo>
                    <a:close/>
                  </a:path>
                </a:pathLst>
              </a:custGeom>
              <a:solidFill>
                <a:srgbClr val="C0C0C0"/>
              </a:solidFill>
              <a:ln w="4826">
                <a:solidFill>
                  <a:srgbClr val="B9B9B9"/>
                </a:solidFill>
                <a:round/>
                <a:headEnd/>
                <a:tailEnd/>
              </a:ln>
            </p:spPr>
            <p:txBody>
              <a:bodyPr/>
              <a:lstStyle/>
              <a:p>
                <a:endParaRPr lang="nb-NO"/>
              </a:p>
            </p:txBody>
          </p:sp>
          <p:sp>
            <p:nvSpPr>
              <p:cNvPr id="9507" name="Freeform 1220"/>
              <p:cNvSpPr>
                <a:spLocks noEditPoints="1"/>
              </p:cNvSpPr>
              <p:nvPr/>
            </p:nvSpPr>
            <p:spPr bwMode="gray">
              <a:xfrm>
                <a:off x="2827" y="2747"/>
                <a:ext cx="44" cy="38"/>
              </a:xfrm>
              <a:custGeom>
                <a:avLst/>
                <a:gdLst>
                  <a:gd name="T0" fmla="*/ 19 w 44"/>
                  <a:gd name="T1" fmla="*/ 21 h 38"/>
                  <a:gd name="T2" fmla="*/ 19 w 44"/>
                  <a:gd name="T3" fmla="*/ 27 h 38"/>
                  <a:gd name="T4" fmla="*/ 19 w 44"/>
                  <a:gd name="T5" fmla="*/ 30 h 38"/>
                  <a:gd name="T6" fmla="*/ 19 w 44"/>
                  <a:gd name="T7" fmla="*/ 32 h 38"/>
                  <a:gd name="T8" fmla="*/ 17 w 44"/>
                  <a:gd name="T9" fmla="*/ 36 h 38"/>
                  <a:gd name="T10" fmla="*/ 42 w 44"/>
                  <a:gd name="T11" fmla="*/ 38 h 38"/>
                  <a:gd name="T12" fmla="*/ 44 w 44"/>
                  <a:gd name="T13" fmla="*/ 21 h 38"/>
                  <a:gd name="T14" fmla="*/ 19 w 44"/>
                  <a:gd name="T15" fmla="*/ 21 h 38"/>
                  <a:gd name="T16" fmla="*/ 4 w 44"/>
                  <a:gd name="T17" fmla="*/ 0 h 38"/>
                  <a:gd name="T18" fmla="*/ 2 w 44"/>
                  <a:gd name="T19" fmla="*/ 2 h 38"/>
                  <a:gd name="T20" fmla="*/ 0 w 44"/>
                  <a:gd name="T21" fmla="*/ 4 h 38"/>
                  <a:gd name="T22" fmla="*/ 2 w 44"/>
                  <a:gd name="T23" fmla="*/ 6 h 38"/>
                  <a:gd name="T24" fmla="*/ 6 w 44"/>
                  <a:gd name="T25" fmla="*/ 6 h 38"/>
                  <a:gd name="T26" fmla="*/ 6 w 44"/>
                  <a:gd name="T27" fmla="*/ 2 h 38"/>
                  <a:gd name="T28" fmla="*/ 4 w 44"/>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8"/>
                  <a:gd name="T47" fmla="*/ 44 w 44"/>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8">
                    <a:moveTo>
                      <a:pt x="19" y="21"/>
                    </a:moveTo>
                    <a:lnTo>
                      <a:pt x="19" y="27"/>
                    </a:lnTo>
                    <a:lnTo>
                      <a:pt x="19" y="30"/>
                    </a:lnTo>
                    <a:lnTo>
                      <a:pt x="19" y="32"/>
                    </a:lnTo>
                    <a:lnTo>
                      <a:pt x="17" y="36"/>
                    </a:lnTo>
                    <a:lnTo>
                      <a:pt x="42" y="38"/>
                    </a:lnTo>
                    <a:lnTo>
                      <a:pt x="44" y="21"/>
                    </a:lnTo>
                    <a:lnTo>
                      <a:pt x="19" y="21"/>
                    </a:lnTo>
                    <a:close/>
                    <a:moveTo>
                      <a:pt x="4" y="0"/>
                    </a:moveTo>
                    <a:lnTo>
                      <a:pt x="2" y="2"/>
                    </a:lnTo>
                    <a:lnTo>
                      <a:pt x="0" y="4"/>
                    </a:lnTo>
                    <a:lnTo>
                      <a:pt x="2" y="6"/>
                    </a:lnTo>
                    <a:lnTo>
                      <a:pt x="6" y="6"/>
                    </a:lnTo>
                    <a:lnTo>
                      <a:pt x="6" y="2"/>
                    </a:lnTo>
                    <a:lnTo>
                      <a:pt x="4" y="0"/>
                    </a:lnTo>
                    <a:close/>
                  </a:path>
                </a:pathLst>
              </a:custGeom>
              <a:solidFill>
                <a:srgbClr val="C0C0C0"/>
              </a:solidFill>
              <a:ln w="4826">
                <a:solidFill>
                  <a:srgbClr val="B9B9B9"/>
                </a:solidFill>
                <a:round/>
                <a:headEnd/>
                <a:tailEnd/>
              </a:ln>
            </p:spPr>
            <p:txBody>
              <a:bodyPr/>
              <a:lstStyle/>
              <a:p>
                <a:endParaRPr lang="nb-NO"/>
              </a:p>
            </p:txBody>
          </p:sp>
          <p:sp>
            <p:nvSpPr>
              <p:cNvPr id="9508" name="Freeform 1221"/>
              <p:cNvSpPr>
                <a:spLocks/>
              </p:cNvSpPr>
              <p:nvPr/>
            </p:nvSpPr>
            <p:spPr bwMode="gray">
              <a:xfrm>
                <a:off x="1601" y="2578"/>
                <a:ext cx="36" cy="23"/>
              </a:xfrm>
              <a:custGeom>
                <a:avLst/>
                <a:gdLst>
                  <a:gd name="T0" fmla="*/ 2 w 36"/>
                  <a:gd name="T1" fmla="*/ 11 h 23"/>
                  <a:gd name="T2" fmla="*/ 7 w 36"/>
                  <a:gd name="T3" fmla="*/ 19 h 23"/>
                  <a:gd name="T4" fmla="*/ 15 w 36"/>
                  <a:gd name="T5" fmla="*/ 19 h 23"/>
                  <a:gd name="T6" fmla="*/ 23 w 36"/>
                  <a:gd name="T7" fmla="*/ 19 h 23"/>
                  <a:gd name="T8" fmla="*/ 27 w 36"/>
                  <a:gd name="T9" fmla="*/ 21 h 23"/>
                  <a:gd name="T10" fmla="*/ 32 w 36"/>
                  <a:gd name="T11" fmla="*/ 23 h 23"/>
                  <a:gd name="T12" fmla="*/ 32 w 36"/>
                  <a:gd name="T13" fmla="*/ 21 h 23"/>
                  <a:gd name="T14" fmla="*/ 36 w 36"/>
                  <a:gd name="T15" fmla="*/ 21 h 23"/>
                  <a:gd name="T16" fmla="*/ 36 w 36"/>
                  <a:gd name="T17" fmla="*/ 9 h 23"/>
                  <a:gd name="T18" fmla="*/ 34 w 36"/>
                  <a:gd name="T19" fmla="*/ 9 h 23"/>
                  <a:gd name="T20" fmla="*/ 31 w 36"/>
                  <a:gd name="T21" fmla="*/ 8 h 23"/>
                  <a:gd name="T22" fmla="*/ 27 w 36"/>
                  <a:gd name="T23" fmla="*/ 6 h 23"/>
                  <a:gd name="T24" fmla="*/ 23 w 36"/>
                  <a:gd name="T25" fmla="*/ 4 h 23"/>
                  <a:gd name="T26" fmla="*/ 17 w 36"/>
                  <a:gd name="T27" fmla="*/ 2 h 23"/>
                  <a:gd name="T28" fmla="*/ 11 w 36"/>
                  <a:gd name="T29" fmla="*/ 0 h 23"/>
                  <a:gd name="T30" fmla="*/ 7 w 36"/>
                  <a:gd name="T31" fmla="*/ 2 h 23"/>
                  <a:gd name="T32" fmla="*/ 6 w 36"/>
                  <a:gd name="T33" fmla="*/ 8 h 23"/>
                  <a:gd name="T34" fmla="*/ 2 w 36"/>
                  <a:gd name="T35" fmla="*/ 9 h 23"/>
                  <a:gd name="T36" fmla="*/ 0 w 36"/>
                  <a:gd name="T37" fmla="*/ 11 h 23"/>
                  <a:gd name="T38" fmla="*/ 0 w 36"/>
                  <a:gd name="T39" fmla="*/ 11 h 23"/>
                  <a:gd name="T40" fmla="*/ 2 w 36"/>
                  <a:gd name="T41" fmla="*/ 1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2" y="11"/>
                    </a:moveTo>
                    <a:lnTo>
                      <a:pt x="7" y="19"/>
                    </a:lnTo>
                    <a:lnTo>
                      <a:pt x="15" y="19"/>
                    </a:lnTo>
                    <a:lnTo>
                      <a:pt x="23" y="19"/>
                    </a:lnTo>
                    <a:lnTo>
                      <a:pt x="27" y="21"/>
                    </a:lnTo>
                    <a:lnTo>
                      <a:pt x="32" y="23"/>
                    </a:lnTo>
                    <a:lnTo>
                      <a:pt x="32" y="21"/>
                    </a:lnTo>
                    <a:lnTo>
                      <a:pt x="36" y="21"/>
                    </a:lnTo>
                    <a:lnTo>
                      <a:pt x="36" y="9"/>
                    </a:lnTo>
                    <a:lnTo>
                      <a:pt x="34" y="9"/>
                    </a:lnTo>
                    <a:lnTo>
                      <a:pt x="31" y="8"/>
                    </a:lnTo>
                    <a:lnTo>
                      <a:pt x="27" y="6"/>
                    </a:lnTo>
                    <a:lnTo>
                      <a:pt x="23" y="4"/>
                    </a:lnTo>
                    <a:lnTo>
                      <a:pt x="17" y="2"/>
                    </a:lnTo>
                    <a:lnTo>
                      <a:pt x="11" y="0"/>
                    </a:lnTo>
                    <a:lnTo>
                      <a:pt x="7" y="2"/>
                    </a:lnTo>
                    <a:lnTo>
                      <a:pt x="6" y="8"/>
                    </a:lnTo>
                    <a:lnTo>
                      <a:pt x="2" y="9"/>
                    </a:lnTo>
                    <a:lnTo>
                      <a:pt x="0" y="11"/>
                    </a:lnTo>
                    <a:lnTo>
                      <a:pt x="2" y="11"/>
                    </a:lnTo>
                    <a:close/>
                  </a:path>
                </a:pathLst>
              </a:custGeom>
              <a:solidFill>
                <a:srgbClr val="C0C0C0"/>
              </a:solidFill>
              <a:ln w="4826">
                <a:solidFill>
                  <a:srgbClr val="B9B9B9"/>
                </a:solidFill>
                <a:round/>
                <a:headEnd/>
                <a:tailEnd/>
              </a:ln>
            </p:spPr>
            <p:txBody>
              <a:bodyPr/>
              <a:lstStyle/>
              <a:p>
                <a:endParaRPr lang="nb-NO"/>
              </a:p>
            </p:txBody>
          </p:sp>
          <p:sp>
            <p:nvSpPr>
              <p:cNvPr id="9509" name="Freeform 1222"/>
              <p:cNvSpPr>
                <a:spLocks noEditPoints="1"/>
              </p:cNvSpPr>
              <p:nvPr/>
            </p:nvSpPr>
            <p:spPr bwMode="gray">
              <a:xfrm>
                <a:off x="3034" y="2303"/>
                <a:ext cx="139" cy="160"/>
              </a:xfrm>
              <a:custGeom>
                <a:avLst/>
                <a:gdLst>
                  <a:gd name="T0" fmla="*/ 0 w 139"/>
                  <a:gd name="T1" fmla="*/ 4 h 160"/>
                  <a:gd name="T2" fmla="*/ 4 w 139"/>
                  <a:gd name="T3" fmla="*/ 16 h 160"/>
                  <a:gd name="T4" fmla="*/ 2 w 139"/>
                  <a:gd name="T5" fmla="*/ 25 h 160"/>
                  <a:gd name="T6" fmla="*/ 2 w 139"/>
                  <a:gd name="T7" fmla="*/ 37 h 160"/>
                  <a:gd name="T8" fmla="*/ 6 w 139"/>
                  <a:gd name="T9" fmla="*/ 43 h 160"/>
                  <a:gd name="T10" fmla="*/ 8 w 139"/>
                  <a:gd name="T11" fmla="*/ 156 h 160"/>
                  <a:gd name="T12" fmla="*/ 100 w 139"/>
                  <a:gd name="T13" fmla="*/ 154 h 160"/>
                  <a:gd name="T14" fmla="*/ 112 w 139"/>
                  <a:gd name="T15" fmla="*/ 156 h 160"/>
                  <a:gd name="T16" fmla="*/ 119 w 139"/>
                  <a:gd name="T17" fmla="*/ 158 h 160"/>
                  <a:gd name="T18" fmla="*/ 125 w 139"/>
                  <a:gd name="T19" fmla="*/ 148 h 160"/>
                  <a:gd name="T20" fmla="*/ 133 w 139"/>
                  <a:gd name="T21" fmla="*/ 141 h 160"/>
                  <a:gd name="T22" fmla="*/ 137 w 139"/>
                  <a:gd name="T23" fmla="*/ 129 h 160"/>
                  <a:gd name="T24" fmla="*/ 137 w 139"/>
                  <a:gd name="T25" fmla="*/ 119 h 160"/>
                  <a:gd name="T26" fmla="*/ 139 w 139"/>
                  <a:gd name="T27" fmla="*/ 118 h 160"/>
                  <a:gd name="T28" fmla="*/ 135 w 139"/>
                  <a:gd name="T29" fmla="*/ 108 h 160"/>
                  <a:gd name="T30" fmla="*/ 123 w 139"/>
                  <a:gd name="T31" fmla="*/ 87 h 160"/>
                  <a:gd name="T32" fmla="*/ 116 w 139"/>
                  <a:gd name="T33" fmla="*/ 68 h 160"/>
                  <a:gd name="T34" fmla="*/ 112 w 139"/>
                  <a:gd name="T35" fmla="*/ 58 h 160"/>
                  <a:gd name="T36" fmla="*/ 108 w 139"/>
                  <a:gd name="T37" fmla="*/ 48 h 160"/>
                  <a:gd name="T38" fmla="*/ 102 w 139"/>
                  <a:gd name="T39" fmla="*/ 37 h 160"/>
                  <a:gd name="T40" fmla="*/ 108 w 139"/>
                  <a:gd name="T41" fmla="*/ 41 h 160"/>
                  <a:gd name="T42" fmla="*/ 114 w 139"/>
                  <a:gd name="T43" fmla="*/ 54 h 160"/>
                  <a:gd name="T44" fmla="*/ 121 w 139"/>
                  <a:gd name="T45" fmla="*/ 56 h 160"/>
                  <a:gd name="T46" fmla="*/ 125 w 139"/>
                  <a:gd name="T47" fmla="*/ 52 h 160"/>
                  <a:gd name="T48" fmla="*/ 127 w 139"/>
                  <a:gd name="T49" fmla="*/ 41 h 160"/>
                  <a:gd name="T50" fmla="*/ 127 w 139"/>
                  <a:gd name="T51" fmla="*/ 14 h 160"/>
                  <a:gd name="T52" fmla="*/ 125 w 139"/>
                  <a:gd name="T53" fmla="*/ 8 h 160"/>
                  <a:gd name="T54" fmla="*/ 114 w 139"/>
                  <a:gd name="T55" fmla="*/ 2 h 160"/>
                  <a:gd name="T56" fmla="*/ 100 w 139"/>
                  <a:gd name="T57" fmla="*/ 4 h 160"/>
                  <a:gd name="T58" fmla="*/ 94 w 139"/>
                  <a:gd name="T59" fmla="*/ 2 h 160"/>
                  <a:gd name="T60" fmla="*/ 89 w 139"/>
                  <a:gd name="T61" fmla="*/ 0 h 160"/>
                  <a:gd name="T62" fmla="*/ 89 w 139"/>
                  <a:gd name="T63" fmla="*/ 2 h 160"/>
                  <a:gd name="T64" fmla="*/ 85 w 139"/>
                  <a:gd name="T65" fmla="*/ 4 h 160"/>
                  <a:gd name="T66" fmla="*/ 77 w 139"/>
                  <a:gd name="T67" fmla="*/ 4 h 160"/>
                  <a:gd name="T68" fmla="*/ 60 w 139"/>
                  <a:gd name="T69" fmla="*/ 6 h 160"/>
                  <a:gd name="T70" fmla="*/ 54 w 139"/>
                  <a:gd name="T71" fmla="*/ 6 h 160"/>
                  <a:gd name="T72" fmla="*/ 52 w 139"/>
                  <a:gd name="T73" fmla="*/ 8 h 160"/>
                  <a:gd name="T74" fmla="*/ 45 w 139"/>
                  <a:gd name="T75" fmla="*/ 4 h 160"/>
                  <a:gd name="T76" fmla="*/ 45 w 139"/>
                  <a:gd name="T77" fmla="*/ 10 h 160"/>
                  <a:gd name="T78" fmla="*/ 27 w 139"/>
                  <a:gd name="T79" fmla="*/ 10 h 160"/>
                  <a:gd name="T80" fmla="*/ 14 w 139"/>
                  <a:gd name="T81" fmla="*/ 6 h 160"/>
                  <a:gd name="T82" fmla="*/ 8 w 139"/>
                  <a:gd name="T83" fmla="*/ 6 h 160"/>
                  <a:gd name="T84" fmla="*/ 0 w 139"/>
                  <a:gd name="T85" fmla="*/ 2 h 160"/>
                  <a:gd name="T86" fmla="*/ 102 w 139"/>
                  <a:gd name="T87" fmla="*/ 29 h 160"/>
                  <a:gd name="T88" fmla="*/ 100 w 139"/>
                  <a:gd name="T89" fmla="*/ 27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60"/>
                  <a:gd name="T137" fmla="*/ 139 w 139"/>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60">
                    <a:moveTo>
                      <a:pt x="0" y="2"/>
                    </a:moveTo>
                    <a:lnTo>
                      <a:pt x="0" y="4"/>
                    </a:lnTo>
                    <a:lnTo>
                      <a:pt x="2" y="10"/>
                    </a:lnTo>
                    <a:lnTo>
                      <a:pt x="4" y="16"/>
                    </a:lnTo>
                    <a:lnTo>
                      <a:pt x="4" y="22"/>
                    </a:lnTo>
                    <a:lnTo>
                      <a:pt x="2" y="25"/>
                    </a:lnTo>
                    <a:lnTo>
                      <a:pt x="2" y="31"/>
                    </a:lnTo>
                    <a:lnTo>
                      <a:pt x="2" y="37"/>
                    </a:lnTo>
                    <a:lnTo>
                      <a:pt x="4" y="39"/>
                    </a:lnTo>
                    <a:lnTo>
                      <a:pt x="6" y="43"/>
                    </a:lnTo>
                    <a:lnTo>
                      <a:pt x="8" y="156"/>
                    </a:lnTo>
                    <a:lnTo>
                      <a:pt x="96" y="156"/>
                    </a:lnTo>
                    <a:lnTo>
                      <a:pt x="100" y="154"/>
                    </a:lnTo>
                    <a:lnTo>
                      <a:pt x="100" y="156"/>
                    </a:lnTo>
                    <a:lnTo>
                      <a:pt x="112" y="156"/>
                    </a:lnTo>
                    <a:lnTo>
                      <a:pt x="114" y="160"/>
                    </a:lnTo>
                    <a:lnTo>
                      <a:pt x="119" y="158"/>
                    </a:lnTo>
                    <a:lnTo>
                      <a:pt x="119" y="150"/>
                    </a:lnTo>
                    <a:lnTo>
                      <a:pt x="125" y="148"/>
                    </a:lnTo>
                    <a:lnTo>
                      <a:pt x="127" y="141"/>
                    </a:lnTo>
                    <a:lnTo>
                      <a:pt x="133" y="141"/>
                    </a:lnTo>
                    <a:lnTo>
                      <a:pt x="139" y="137"/>
                    </a:lnTo>
                    <a:lnTo>
                      <a:pt x="137" y="129"/>
                    </a:lnTo>
                    <a:lnTo>
                      <a:pt x="135" y="119"/>
                    </a:lnTo>
                    <a:lnTo>
                      <a:pt x="137" y="119"/>
                    </a:lnTo>
                    <a:lnTo>
                      <a:pt x="139" y="119"/>
                    </a:lnTo>
                    <a:lnTo>
                      <a:pt x="139" y="118"/>
                    </a:lnTo>
                    <a:lnTo>
                      <a:pt x="139" y="116"/>
                    </a:lnTo>
                    <a:lnTo>
                      <a:pt x="135" y="108"/>
                    </a:lnTo>
                    <a:lnTo>
                      <a:pt x="129" y="100"/>
                    </a:lnTo>
                    <a:lnTo>
                      <a:pt x="123" y="87"/>
                    </a:lnTo>
                    <a:lnTo>
                      <a:pt x="119" y="73"/>
                    </a:lnTo>
                    <a:lnTo>
                      <a:pt x="116" y="68"/>
                    </a:lnTo>
                    <a:lnTo>
                      <a:pt x="112" y="62"/>
                    </a:lnTo>
                    <a:lnTo>
                      <a:pt x="112" y="58"/>
                    </a:lnTo>
                    <a:lnTo>
                      <a:pt x="112" y="54"/>
                    </a:lnTo>
                    <a:lnTo>
                      <a:pt x="108" y="48"/>
                    </a:lnTo>
                    <a:lnTo>
                      <a:pt x="104" y="43"/>
                    </a:lnTo>
                    <a:lnTo>
                      <a:pt x="102" y="37"/>
                    </a:lnTo>
                    <a:lnTo>
                      <a:pt x="104" y="35"/>
                    </a:lnTo>
                    <a:lnTo>
                      <a:pt x="108" y="41"/>
                    </a:lnTo>
                    <a:lnTo>
                      <a:pt x="110" y="48"/>
                    </a:lnTo>
                    <a:lnTo>
                      <a:pt x="114" y="54"/>
                    </a:lnTo>
                    <a:lnTo>
                      <a:pt x="119" y="58"/>
                    </a:lnTo>
                    <a:lnTo>
                      <a:pt x="121" y="56"/>
                    </a:lnTo>
                    <a:lnTo>
                      <a:pt x="125" y="56"/>
                    </a:lnTo>
                    <a:lnTo>
                      <a:pt x="125" y="52"/>
                    </a:lnTo>
                    <a:lnTo>
                      <a:pt x="125" y="50"/>
                    </a:lnTo>
                    <a:lnTo>
                      <a:pt x="127" y="41"/>
                    </a:lnTo>
                    <a:lnTo>
                      <a:pt x="129" y="35"/>
                    </a:lnTo>
                    <a:lnTo>
                      <a:pt x="127" y="14"/>
                    </a:lnTo>
                    <a:lnTo>
                      <a:pt x="125" y="12"/>
                    </a:lnTo>
                    <a:lnTo>
                      <a:pt x="125" y="8"/>
                    </a:lnTo>
                    <a:lnTo>
                      <a:pt x="123" y="2"/>
                    </a:lnTo>
                    <a:lnTo>
                      <a:pt x="114" y="2"/>
                    </a:lnTo>
                    <a:lnTo>
                      <a:pt x="104" y="2"/>
                    </a:lnTo>
                    <a:lnTo>
                      <a:pt x="100" y="4"/>
                    </a:lnTo>
                    <a:lnTo>
                      <a:pt x="96" y="6"/>
                    </a:lnTo>
                    <a:lnTo>
                      <a:pt x="94" y="2"/>
                    </a:lnTo>
                    <a:lnTo>
                      <a:pt x="93" y="0"/>
                    </a:lnTo>
                    <a:lnTo>
                      <a:pt x="89" y="0"/>
                    </a:lnTo>
                    <a:lnTo>
                      <a:pt x="87" y="0"/>
                    </a:lnTo>
                    <a:lnTo>
                      <a:pt x="89" y="2"/>
                    </a:lnTo>
                    <a:lnTo>
                      <a:pt x="89" y="6"/>
                    </a:lnTo>
                    <a:lnTo>
                      <a:pt x="85" y="4"/>
                    </a:lnTo>
                    <a:lnTo>
                      <a:pt x="85" y="2"/>
                    </a:lnTo>
                    <a:lnTo>
                      <a:pt x="77" y="4"/>
                    </a:lnTo>
                    <a:lnTo>
                      <a:pt x="71" y="8"/>
                    </a:lnTo>
                    <a:lnTo>
                      <a:pt x="60" y="6"/>
                    </a:lnTo>
                    <a:lnTo>
                      <a:pt x="58" y="6"/>
                    </a:lnTo>
                    <a:lnTo>
                      <a:pt x="54" y="6"/>
                    </a:lnTo>
                    <a:lnTo>
                      <a:pt x="52" y="6"/>
                    </a:lnTo>
                    <a:lnTo>
                      <a:pt x="52" y="8"/>
                    </a:lnTo>
                    <a:lnTo>
                      <a:pt x="48" y="4"/>
                    </a:lnTo>
                    <a:lnTo>
                      <a:pt x="45" y="4"/>
                    </a:lnTo>
                    <a:lnTo>
                      <a:pt x="45" y="6"/>
                    </a:lnTo>
                    <a:lnTo>
                      <a:pt x="45" y="10"/>
                    </a:lnTo>
                    <a:lnTo>
                      <a:pt x="35" y="16"/>
                    </a:lnTo>
                    <a:lnTo>
                      <a:pt x="27" y="10"/>
                    </a:lnTo>
                    <a:lnTo>
                      <a:pt x="20" y="6"/>
                    </a:lnTo>
                    <a:lnTo>
                      <a:pt x="14" y="6"/>
                    </a:lnTo>
                    <a:lnTo>
                      <a:pt x="8" y="8"/>
                    </a:lnTo>
                    <a:lnTo>
                      <a:pt x="8" y="6"/>
                    </a:lnTo>
                    <a:lnTo>
                      <a:pt x="6" y="4"/>
                    </a:lnTo>
                    <a:lnTo>
                      <a:pt x="0" y="2"/>
                    </a:lnTo>
                    <a:close/>
                    <a:moveTo>
                      <a:pt x="102" y="27"/>
                    </a:moveTo>
                    <a:lnTo>
                      <a:pt x="102" y="29"/>
                    </a:lnTo>
                    <a:lnTo>
                      <a:pt x="100" y="31"/>
                    </a:lnTo>
                    <a:lnTo>
                      <a:pt x="100" y="27"/>
                    </a:lnTo>
                    <a:lnTo>
                      <a:pt x="102" y="27"/>
                    </a:lnTo>
                    <a:close/>
                  </a:path>
                </a:pathLst>
              </a:custGeom>
              <a:solidFill>
                <a:srgbClr val="C0C0C0"/>
              </a:solidFill>
              <a:ln w="4826">
                <a:solidFill>
                  <a:srgbClr val="B9B9B9"/>
                </a:solidFill>
                <a:round/>
                <a:headEnd/>
                <a:tailEnd/>
              </a:ln>
            </p:spPr>
            <p:txBody>
              <a:bodyPr/>
              <a:lstStyle/>
              <a:p>
                <a:endParaRPr lang="nb-NO"/>
              </a:p>
            </p:txBody>
          </p:sp>
          <p:sp>
            <p:nvSpPr>
              <p:cNvPr id="9510" name="Freeform 1223"/>
              <p:cNvSpPr>
                <a:spLocks/>
              </p:cNvSpPr>
              <p:nvPr/>
            </p:nvSpPr>
            <p:spPr bwMode="gray">
              <a:xfrm>
                <a:off x="1572" y="2806"/>
                <a:ext cx="6" cy="19"/>
              </a:xfrm>
              <a:custGeom>
                <a:avLst/>
                <a:gdLst>
                  <a:gd name="T0" fmla="*/ 0 w 6"/>
                  <a:gd name="T1" fmla="*/ 0 h 19"/>
                  <a:gd name="T2" fmla="*/ 0 w 6"/>
                  <a:gd name="T3" fmla="*/ 8 h 19"/>
                  <a:gd name="T4" fmla="*/ 2 w 6"/>
                  <a:gd name="T5" fmla="*/ 14 h 19"/>
                  <a:gd name="T6" fmla="*/ 2 w 6"/>
                  <a:gd name="T7" fmla="*/ 16 h 19"/>
                  <a:gd name="T8" fmla="*/ 0 w 6"/>
                  <a:gd name="T9" fmla="*/ 16 h 19"/>
                  <a:gd name="T10" fmla="*/ 0 w 6"/>
                  <a:gd name="T11" fmla="*/ 18 h 19"/>
                  <a:gd name="T12" fmla="*/ 2 w 6"/>
                  <a:gd name="T13" fmla="*/ 19 h 19"/>
                  <a:gd name="T14" fmla="*/ 6 w 6"/>
                  <a:gd name="T15" fmla="*/ 14 h 19"/>
                  <a:gd name="T16" fmla="*/ 6 w 6"/>
                  <a:gd name="T17" fmla="*/ 10 h 19"/>
                  <a:gd name="T18" fmla="*/ 4 w 6"/>
                  <a:gd name="T19" fmla="*/ 6 h 19"/>
                  <a:gd name="T20" fmla="*/ 0 w 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9"/>
                  <a:gd name="T35" fmla="*/ 6 w 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9">
                    <a:moveTo>
                      <a:pt x="0" y="0"/>
                    </a:moveTo>
                    <a:lnTo>
                      <a:pt x="0" y="8"/>
                    </a:lnTo>
                    <a:lnTo>
                      <a:pt x="2" y="14"/>
                    </a:lnTo>
                    <a:lnTo>
                      <a:pt x="2" y="16"/>
                    </a:lnTo>
                    <a:lnTo>
                      <a:pt x="0" y="16"/>
                    </a:lnTo>
                    <a:lnTo>
                      <a:pt x="0" y="18"/>
                    </a:lnTo>
                    <a:lnTo>
                      <a:pt x="2" y="19"/>
                    </a:lnTo>
                    <a:lnTo>
                      <a:pt x="6" y="14"/>
                    </a:lnTo>
                    <a:lnTo>
                      <a:pt x="6" y="10"/>
                    </a:lnTo>
                    <a:lnTo>
                      <a:pt x="4" y="6"/>
                    </a:lnTo>
                    <a:lnTo>
                      <a:pt x="0" y="0"/>
                    </a:lnTo>
                    <a:close/>
                  </a:path>
                </a:pathLst>
              </a:custGeom>
              <a:solidFill>
                <a:srgbClr val="C0C0C0"/>
              </a:solidFill>
              <a:ln w="4826">
                <a:solidFill>
                  <a:srgbClr val="B9B9B9"/>
                </a:solidFill>
                <a:round/>
                <a:headEnd/>
                <a:tailEnd/>
              </a:ln>
            </p:spPr>
            <p:txBody>
              <a:bodyPr/>
              <a:lstStyle/>
              <a:p>
                <a:endParaRPr lang="nb-NO"/>
              </a:p>
            </p:txBody>
          </p:sp>
          <p:sp>
            <p:nvSpPr>
              <p:cNvPr id="9511" name="Freeform 1224"/>
              <p:cNvSpPr>
                <a:spLocks/>
              </p:cNvSpPr>
              <p:nvPr/>
            </p:nvSpPr>
            <p:spPr bwMode="gray">
              <a:xfrm>
                <a:off x="1727" y="2852"/>
                <a:ext cx="4" cy="4"/>
              </a:xfrm>
              <a:custGeom>
                <a:avLst/>
                <a:gdLst>
                  <a:gd name="T0" fmla="*/ 4 w 4"/>
                  <a:gd name="T1" fmla="*/ 0 h 4"/>
                  <a:gd name="T2" fmla="*/ 4 w 4"/>
                  <a:gd name="T3" fmla="*/ 4 h 4"/>
                  <a:gd name="T4" fmla="*/ 0 w 4"/>
                  <a:gd name="T5" fmla="*/ 4 h 4"/>
                  <a:gd name="T6" fmla="*/ 0 w 4"/>
                  <a:gd name="T7" fmla="*/ 4 h 4"/>
                  <a:gd name="T8" fmla="*/ 2 w 4"/>
                  <a:gd name="T9" fmla="*/ 2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4" y="4"/>
                    </a:lnTo>
                    <a:lnTo>
                      <a:pt x="0" y="4"/>
                    </a:lnTo>
                    <a:lnTo>
                      <a:pt x="2" y="2"/>
                    </a:lnTo>
                    <a:lnTo>
                      <a:pt x="4" y="0"/>
                    </a:lnTo>
                    <a:close/>
                  </a:path>
                </a:pathLst>
              </a:custGeom>
              <a:solidFill>
                <a:srgbClr val="C0C0C0"/>
              </a:solidFill>
              <a:ln w="4826">
                <a:solidFill>
                  <a:srgbClr val="B9B9B9"/>
                </a:solidFill>
                <a:round/>
                <a:headEnd/>
                <a:tailEnd/>
              </a:ln>
            </p:spPr>
            <p:txBody>
              <a:bodyPr/>
              <a:lstStyle/>
              <a:p>
                <a:endParaRPr lang="nb-NO"/>
              </a:p>
            </p:txBody>
          </p:sp>
          <p:sp>
            <p:nvSpPr>
              <p:cNvPr id="9512" name="Freeform 1225"/>
              <p:cNvSpPr>
                <a:spLocks/>
              </p:cNvSpPr>
              <p:nvPr/>
            </p:nvSpPr>
            <p:spPr bwMode="gray">
              <a:xfrm>
                <a:off x="1718" y="2785"/>
                <a:ext cx="65" cy="104"/>
              </a:xfrm>
              <a:custGeom>
                <a:avLst/>
                <a:gdLst>
                  <a:gd name="T0" fmla="*/ 4 w 65"/>
                  <a:gd name="T1" fmla="*/ 86 h 104"/>
                  <a:gd name="T2" fmla="*/ 0 w 65"/>
                  <a:gd name="T3" fmla="*/ 92 h 104"/>
                  <a:gd name="T4" fmla="*/ 6 w 65"/>
                  <a:gd name="T5" fmla="*/ 96 h 104"/>
                  <a:gd name="T6" fmla="*/ 9 w 65"/>
                  <a:gd name="T7" fmla="*/ 92 h 104"/>
                  <a:gd name="T8" fmla="*/ 13 w 65"/>
                  <a:gd name="T9" fmla="*/ 100 h 104"/>
                  <a:gd name="T10" fmla="*/ 17 w 65"/>
                  <a:gd name="T11" fmla="*/ 102 h 104"/>
                  <a:gd name="T12" fmla="*/ 25 w 65"/>
                  <a:gd name="T13" fmla="*/ 96 h 104"/>
                  <a:gd name="T14" fmla="*/ 33 w 65"/>
                  <a:gd name="T15" fmla="*/ 83 h 104"/>
                  <a:gd name="T16" fmla="*/ 38 w 65"/>
                  <a:gd name="T17" fmla="*/ 75 h 104"/>
                  <a:gd name="T18" fmla="*/ 54 w 65"/>
                  <a:gd name="T19" fmla="*/ 65 h 104"/>
                  <a:gd name="T20" fmla="*/ 61 w 65"/>
                  <a:gd name="T21" fmla="*/ 54 h 104"/>
                  <a:gd name="T22" fmla="*/ 63 w 65"/>
                  <a:gd name="T23" fmla="*/ 50 h 104"/>
                  <a:gd name="T24" fmla="*/ 65 w 65"/>
                  <a:gd name="T25" fmla="*/ 46 h 104"/>
                  <a:gd name="T26" fmla="*/ 63 w 65"/>
                  <a:gd name="T27" fmla="*/ 35 h 104"/>
                  <a:gd name="T28" fmla="*/ 59 w 65"/>
                  <a:gd name="T29" fmla="*/ 29 h 104"/>
                  <a:gd name="T30" fmla="*/ 59 w 65"/>
                  <a:gd name="T31" fmla="*/ 25 h 104"/>
                  <a:gd name="T32" fmla="*/ 52 w 65"/>
                  <a:gd name="T33" fmla="*/ 19 h 104"/>
                  <a:gd name="T34" fmla="*/ 40 w 65"/>
                  <a:gd name="T35" fmla="*/ 19 h 104"/>
                  <a:gd name="T36" fmla="*/ 36 w 65"/>
                  <a:gd name="T37" fmla="*/ 15 h 104"/>
                  <a:gd name="T38" fmla="*/ 34 w 65"/>
                  <a:gd name="T39" fmla="*/ 10 h 104"/>
                  <a:gd name="T40" fmla="*/ 27 w 65"/>
                  <a:gd name="T41" fmla="*/ 6 h 104"/>
                  <a:gd name="T42" fmla="*/ 23 w 65"/>
                  <a:gd name="T43" fmla="*/ 0 h 104"/>
                  <a:gd name="T44" fmla="*/ 9 w 65"/>
                  <a:gd name="T45" fmla="*/ 10 h 104"/>
                  <a:gd name="T46" fmla="*/ 11 w 65"/>
                  <a:gd name="T47" fmla="*/ 15 h 104"/>
                  <a:gd name="T48" fmla="*/ 9 w 65"/>
                  <a:gd name="T49" fmla="*/ 21 h 104"/>
                  <a:gd name="T50" fmla="*/ 6 w 65"/>
                  <a:gd name="T51" fmla="*/ 27 h 104"/>
                  <a:gd name="T52" fmla="*/ 8 w 65"/>
                  <a:gd name="T53" fmla="*/ 39 h 104"/>
                  <a:gd name="T54" fmla="*/ 0 w 65"/>
                  <a:gd name="T55" fmla="*/ 44 h 104"/>
                  <a:gd name="T56" fmla="*/ 4 w 65"/>
                  <a:gd name="T57" fmla="*/ 46 h 104"/>
                  <a:gd name="T58" fmla="*/ 0 w 65"/>
                  <a:gd name="T59" fmla="*/ 56 h 104"/>
                  <a:gd name="T60" fmla="*/ 2 w 65"/>
                  <a:gd name="T61" fmla="*/ 63 h 104"/>
                  <a:gd name="T62" fmla="*/ 4 w 65"/>
                  <a:gd name="T63" fmla="*/ 69 h 104"/>
                  <a:gd name="T64" fmla="*/ 8 w 65"/>
                  <a:gd name="T65" fmla="*/ 73 h 104"/>
                  <a:gd name="T66" fmla="*/ 6 w 65"/>
                  <a:gd name="T67" fmla="*/ 79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104"/>
                  <a:gd name="T104" fmla="*/ 65 w 65"/>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104">
                    <a:moveTo>
                      <a:pt x="2" y="83"/>
                    </a:moveTo>
                    <a:lnTo>
                      <a:pt x="4" y="86"/>
                    </a:lnTo>
                    <a:lnTo>
                      <a:pt x="6" y="88"/>
                    </a:lnTo>
                    <a:lnTo>
                      <a:pt x="0" y="92"/>
                    </a:lnTo>
                    <a:lnTo>
                      <a:pt x="2" y="94"/>
                    </a:lnTo>
                    <a:lnTo>
                      <a:pt x="6" y="96"/>
                    </a:lnTo>
                    <a:lnTo>
                      <a:pt x="9" y="94"/>
                    </a:lnTo>
                    <a:lnTo>
                      <a:pt x="9" y="92"/>
                    </a:lnTo>
                    <a:lnTo>
                      <a:pt x="11" y="94"/>
                    </a:lnTo>
                    <a:lnTo>
                      <a:pt x="13" y="100"/>
                    </a:lnTo>
                    <a:lnTo>
                      <a:pt x="15" y="104"/>
                    </a:lnTo>
                    <a:lnTo>
                      <a:pt x="17" y="102"/>
                    </a:lnTo>
                    <a:lnTo>
                      <a:pt x="21" y="102"/>
                    </a:lnTo>
                    <a:lnTo>
                      <a:pt x="25" y="96"/>
                    </a:lnTo>
                    <a:lnTo>
                      <a:pt x="29" y="88"/>
                    </a:lnTo>
                    <a:lnTo>
                      <a:pt x="33" y="83"/>
                    </a:lnTo>
                    <a:lnTo>
                      <a:pt x="34" y="79"/>
                    </a:lnTo>
                    <a:lnTo>
                      <a:pt x="38" y="75"/>
                    </a:lnTo>
                    <a:lnTo>
                      <a:pt x="42" y="71"/>
                    </a:lnTo>
                    <a:lnTo>
                      <a:pt x="54" y="65"/>
                    </a:lnTo>
                    <a:lnTo>
                      <a:pt x="59" y="60"/>
                    </a:lnTo>
                    <a:lnTo>
                      <a:pt x="61" y="54"/>
                    </a:lnTo>
                    <a:lnTo>
                      <a:pt x="63" y="50"/>
                    </a:lnTo>
                    <a:lnTo>
                      <a:pt x="65" y="50"/>
                    </a:lnTo>
                    <a:lnTo>
                      <a:pt x="65" y="46"/>
                    </a:lnTo>
                    <a:lnTo>
                      <a:pt x="65" y="40"/>
                    </a:lnTo>
                    <a:lnTo>
                      <a:pt x="63" y="35"/>
                    </a:lnTo>
                    <a:lnTo>
                      <a:pt x="63" y="33"/>
                    </a:lnTo>
                    <a:lnTo>
                      <a:pt x="59" y="29"/>
                    </a:lnTo>
                    <a:lnTo>
                      <a:pt x="63" y="25"/>
                    </a:lnTo>
                    <a:lnTo>
                      <a:pt x="59" y="25"/>
                    </a:lnTo>
                    <a:lnTo>
                      <a:pt x="56" y="21"/>
                    </a:lnTo>
                    <a:lnTo>
                      <a:pt x="52" y="19"/>
                    </a:lnTo>
                    <a:lnTo>
                      <a:pt x="52" y="21"/>
                    </a:lnTo>
                    <a:lnTo>
                      <a:pt x="40" y="19"/>
                    </a:lnTo>
                    <a:lnTo>
                      <a:pt x="38" y="17"/>
                    </a:lnTo>
                    <a:lnTo>
                      <a:pt x="36" y="15"/>
                    </a:lnTo>
                    <a:lnTo>
                      <a:pt x="34" y="12"/>
                    </a:lnTo>
                    <a:lnTo>
                      <a:pt x="34" y="10"/>
                    </a:lnTo>
                    <a:lnTo>
                      <a:pt x="31" y="8"/>
                    </a:lnTo>
                    <a:lnTo>
                      <a:pt x="27" y="6"/>
                    </a:lnTo>
                    <a:lnTo>
                      <a:pt x="23" y="2"/>
                    </a:lnTo>
                    <a:lnTo>
                      <a:pt x="23" y="0"/>
                    </a:lnTo>
                    <a:lnTo>
                      <a:pt x="15" y="6"/>
                    </a:lnTo>
                    <a:lnTo>
                      <a:pt x="9" y="10"/>
                    </a:lnTo>
                    <a:lnTo>
                      <a:pt x="11" y="14"/>
                    </a:lnTo>
                    <a:lnTo>
                      <a:pt x="11" y="15"/>
                    </a:lnTo>
                    <a:lnTo>
                      <a:pt x="11" y="17"/>
                    </a:lnTo>
                    <a:lnTo>
                      <a:pt x="9" y="21"/>
                    </a:lnTo>
                    <a:lnTo>
                      <a:pt x="8" y="25"/>
                    </a:lnTo>
                    <a:lnTo>
                      <a:pt x="6" y="27"/>
                    </a:lnTo>
                    <a:lnTo>
                      <a:pt x="6" y="33"/>
                    </a:lnTo>
                    <a:lnTo>
                      <a:pt x="8" y="39"/>
                    </a:lnTo>
                    <a:lnTo>
                      <a:pt x="4" y="42"/>
                    </a:lnTo>
                    <a:lnTo>
                      <a:pt x="0" y="44"/>
                    </a:lnTo>
                    <a:lnTo>
                      <a:pt x="0" y="46"/>
                    </a:lnTo>
                    <a:lnTo>
                      <a:pt x="4" y="46"/>
                    </a:lnTo>
                    <a:lnTo>
                      <a:pt x="2" y="52"/>
                    </a:lnTo>
                    <a:lnTo>
                      <a:pt x="0" y="56"/>
                    </a:lnTo>
                    <a:lnTo>
                      <a:pt x="4" y="60"/>
                    </a:lnTo>
                    <a:lnTo>
                      <a:pt x="2" y="63"/>
                    </a:lnTo>
                    <a:lnTo>
                      <a:pt x="0" y="67"/>
                    </a:lnTo>
                    <a:lnTo>
                      <a:pt x="4" y="69"/>
                    </a:lnTo>
                    <a:lnTo>
                      <a:pt x="9" y="71"/>
                    </a:lnTo>
                    <a:lnTo>
                      <a:pt x="8" y="73"/>
                    </a:lnTo>
                    <a:lnTo>
                      <a:pt x="9" y="77"/>
                    </a:lnTo>
                    <a:lnTo>
                      <a:pt x="6" y="79"/>
                    </a:lnTo>
                    <a:lnTo>
                      <a:pt x="2" y="83"/>
                    </a:lnTo>
                    <a:close/>
                  </a:path>
                </a:pathLst>
              </a:custGeom>
              <a:solidFill>
                <a:srgbClr val="C0C0C0"/>
              </a:solidFill>
              <a:ln w="4826">
                <a:solidFill>
                  <a:srgbClr val="B9B9B9"/>
                </a:solidFill>
                <a:round/>
                <a:headEnd/>
                <a:tailEnd/>
              </a:ln>
            </p:spPr>
            <p:txBody>
              <a:bodyPr/>
              <a:lstStyle/>
              <a:p>
                <a:endParaRPr lang="nb-NO"/>
              </a:p>
            </p:txBody>
          </p:sp>
          <p:sp>
            <p:nvSpPr>
              <p:cNvPr id="9513" name="Freeform 1226"/>
              <p:cNvSpPr>
                <a:spLocks/>
              </p:cNvSpPr>
              <p:nvPr/>
            </p:nvSpPr>
            <p:spPr bwMode="gray">
              <a:xfrm>
                <a:off x="1829" y="2499"/>
                <a:ext cx="46" cy="31"/>
              </a:xfrm>
              <a:custGeom>
                <a:avLst/>
                <a:gdLst>
                  <a:gd name="T0" fmla="*/ 2 w 46"/>
                  <a:gd name="T1" fmla="*/ 0 h 31"/>
                  <a:gd name="T2" fmla="*/ 2 w 46"/>
                  <a:gd name="T3" fmla="*/ 10 h 31"/>
                  <a:gd name="T4" fmla="*/ 2 w 46"/>
                  <a:gd name="T5" fmla="*/ 14 h 31"/>
                  <a:gd name="T6" fmla="*/ 0 w 46"/>
                  <a:gd name="T7" fmla="*/ 16 h 31"/>
                  <a:gd name="T8" fmla="*/ 2 w 46"/>
                  <a:gd name="T9" fmla="*/ 17 h 31"/>
                  <a:gd name="T10" fmla="*/ 4 w 46"/>
                  <a:gd name="T11" fmla="*/ 19 h 31"/>
                  <a:gd name="T12" fmla="*/ 4 w 46"/>
                  <a:gd name="T13" fmla="*/ 23 h 31"/>
                  <a:gd name="T14" fmla="*/ 4 w 46"/>
                  <a:gd name="T15" fmla="*/ 25 h 31"/>
                  <a:gd name="T16" fmla="*/ 6 w 46"/>
                  <a:gd name="T17" fmla="*/ 25 h 31"/>
                  <a:gd name="T18" fmla="*/ 6 w 46"/>
                  <a:gd name="T19" fmla="*/ 29 h 31"/>
                  <a:gd name="T20" fmla="*/ 10 w 46"/>
                  <a:gd name="T21" fmla="*/ 31 h 31"/>
                  <a:gd name="T22" fmla="*/ 10 w 46"/>
                  <a:gd name="T23" fmla="*/ 29 h 31"/>
                  <a:gd name="T24" fmla="*/ 14 w 46"/>
                  <a:gd name="T25" fmla="*/ 27 h 31"/>
                  <a:gd name="T26" fmla="*/ 12 w 46"/>
                  <a:gd name="T27" fmla="*/ 23 h 31"/>
                  <a:gd name="T28" fmla="*/ 12 w 46"/>
                  <a:gd name="T29" fmla="*/ 19 h 31"/>
                  <a:gd name="T30" fmla="*/ 16 w 46"/>
                  <a:gd name="T31" fmla="*/ 21 h 31"/>
                  <a:gd name="T32" fmla="*/ 19 w 46"/>
                  <a:gd name="T33" fmla="*/ 23 h 31"/>
                  <a:gd name="T34" fmla="*/ 21 w 46"/>
                  <a:gd name="T35" fmla="*/ 25 h 31"/>
                  <a:gd name="T36" fmla="*/ 25 w 46"/>
                  <a:gd name="T37" fmla="*/ 25 h 31"/>
                  <a:gd name="T38" fmla="*/ 27 w 46"/>
                  <a:gd name="T39" fmla="*/ 23 h 31"/>
                  <a:gd name="T40" fmla="*/ 29 w 46"/>
                  <a:gd name="T41" fmla="*/ 19 h 31"/>
                  <a:gd name="T42" fmla="*/ 33 w 46"/>
                  <a:gd name="T43" fmla="*/ 19 h 31"/>
                  <a:gd name="T44" fmla="*/ 41 w 46"/>
                  <a:gd name="T45" fmla="*/ 19 h 31"/>
                  <a:gd name="T46" fmla="*/ 42 w 46"/>
                  <a:gd name="T47" fmla="*/ 21 h 31"/>
                  <a:gd name="T48" fmla="*/ 46 w 46"/>
                  <a:gd name="T49" fmla="*/ 21 h 31"/>
                  <a:gd name="T50" fmla="*/ 44 w 46"/>
                  <a:gd name="T51" fmla="*/ 16 h 31"/>
                  <a:gd name="T52" fmla="*/ 41 w 46"/>
                  <a:gd name="T53" fmla="*/ 10 h 31"/>
                  <a:gd name="T54" fmla="*/ 37 w 46"/>
                  <a:gd name="T55" fmla="*/ 10 h 31"/>
                  <a:gd name="T56" fmla="*/ 31 w 46"/>
                  <a:gd name="T57" fmla="*/ 10 h 31"/>
                  <a:gd name="T58" fmla="*/ 23 w 46"/>
                  <a:gd name="T59" fmla="*/ 4 h 31"/>
                  <a:gd name="T60" fmla="*/ 17 w 46"/>
                  <a:gd name="T61" fmla="*/ 0 h 31"/>
                  <a:gd name="T62" fmla="*/ 10 w 46"/>
                  <a:gd name="T63" fmla="*/ 0 h 31"/>
                  <a:gd name="T64" fmla="*/ 2 w 46"/>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1"/>
                  <a:gd name="T101" fmla="*/ 46 w 46"/>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1">
                    <a:moveTo>
                      <a:pt x="2" y="0"/>
                    </a:moveTo>
                    <a:lnTo>
                      <a:pt x="2" y="10"/>
                    </a:lnTo>
                    <a:lnTo>
                      <a:pt x="2" y="14"/>
                    </a:lnTo>
                    <a:lnTo>
                      <a:pt x="0" y="16"/>
                    </a:lnTo>
                    <a:lnTo>
                      <a:pt x="2" y="17"/>
                    </a:lnTo>
                    <a:lnTo>
                      <a:pt x="4" y="19"/>
                    </a:lnTo>
                    <a:lnTo>
                      <a:pt x="4" y="23"/>
                    </a:lnTo>
                    <a:lnTo>
                      <a:pt x="4" y="25"/>
                    </a:lnTo>
                    <a:lnTo>
                      <a:pt x="6" y="25"/>
                    </a:lnTo>
                    <a:lnTo>
                      <a:pt x="6" y="29"/>
                    </a:lnTo>
                    <a:lnTo>
                      <a:pt x="10" y="31"/>
                    </a:lnTo>
                    <a:lnTo>
                      <a:pt x="10" y="29"/>
                    </a:lnTo>
                    <a:lnTo>
                      <a:pt x="14" y="27"/>
                    </a:lnTo>
                    <a:lnTo>
                      <a:pt x="12" y="23"/>
                    </a:lnTo>
                    <a:lnTo>
                      <a:pt x="12" y="19"/>
                    </a:lnTo>
                    <a:lnTo>
                      <a:pt x="16" y="21"/>
                    </a:lnTo>
                    <a:lnTo>
                      <a:pt x="19" y="23"/>
                    </a:lnTo>
                    <a:lnTo>
                      <a:pt x="21" y="25"/>
                    </a:lnTo>
                    <a:lnTo>
                      <a:pt x="25" y="25"/>
                    </a:lnTo>
                    <a:lnTo>
                      <a:pt x="27" y="23"/>
                    </a:lnTo>
                    <a:lnTo>
                      <a:pt x="29" y="19"/>
                    </a:lnTo>
                    <a:lnTo>
                      <a:pt x="33" y="19"/>
                    </a:lnTo>
                    <a:lnTo>
                      <a:pt x="41" y="19"/>
                    </a:lnTo>
                    <a:lnTo>
                      <a:pt x="42" y="21"/>
                    </a:lnTo>
                    <a:lnTo>
                      <a:pt x="46" y="21"/>
                    </a:lnTo>
                    <a:lnTo>
                      <a:pt x="44" y="16"/>
                    </a:lnTo>
                    <a:lnTo>
                      <a:pt x="41" y="10"/>
                    </a:lnTo>
                    <a:lnTo>
                      <a:pt x="37" y="10"/>
                    </a:lnTo>
                    <a:lnTo>
                      <a:pt x="31" y="10"/>
                    </a:lnTo>
                    <a:lnTo>
                      <a:pt x="23" y="4"/>
                    </a:lnTo>
                    <a:lnTo>
                      <a:pt x="17" y="0"/>
                    </a:lnTo>
                    <a:lnTo>
                      <a:pt x="10" y="0"/>
                    </a:lnTo>
                    <a:lnTo>
                      <a:pt x="2" y="0"/>
                    </a:lnTo>
                    <a:close/>
                  </a:path>
                </a:pathLst>
              </a:custGeom>
              <a:solidFill>
                <a:srgbClr val="C0C0C0"/>
              </a:solidFill>
              <a:ln w="4826">
                <a:solidFill>
                  <a:srgbClr val="B9B9B9"/>
                </a:solidFill>
                <a:round/>
                <a:headEnd/>
                <a:tailEnd/>
              </a:ln>
            </p:spPr>
            <p:txBody>
              <a:bodyPr/>
              <a:lstStyle/>
              <a:p>
                <a:endParaRPr lang="nb-NO"/>
              </a:p>
            </p:txBody>
          </p:sp>
          <p:sp>
            <p:nvSpPr>
              <p:cNvPr id="9514" name="Freeform 1227"/>
              <p:cNvSpPr>
                <a:spLocks/>
              </p:cNvSpPr>
              <p:nvPr/>
            </p:nvSpPr>
            <p:spPr bwMode="gray">
              <a:xfrm>
                <a:off x="3246" y="2609"/>
                <a:ext cx="26" cy="30"/>
              </a:xfrm>
              <a:custGeom>
                <a:avLst/>
                <a:gdLst>
                  <a:gd name="T0" fmla="*/ 23 w 26"/>
                  <a:gd name="T1" fmla="*/ 1 h 30"/>
                  <a:gd name="T2" fmla="*/ 21 w 26"/>
                  <a:gd name="T3" fmla="*/ 5 h 30"/>
                  <a:gd name="T4" fmla="*/ 17 w 26"/>
                  <a:gd name="T5" fmla="*/ 9 h 30"/>
                  <a:gd name="T6" fmla="*/ 21 w 26"/>
                  <a:gd name="T7" fmla="*/ 9 h 30"/>
                  <a:gd name="T8" fmla="*/ 23 w 26"/>
                  <a:gd name="T9" fmla="*/ 11 h 30"/>
                  <a:gd name="T10" fmla="*/ 26 w 26"/>
                  <a:gd name="T11" fmla="*/ 17 h 30"/>
                  <a:gd name="T12" fmla="*/ 15 w 26"/>
                  <a:gd name="T13" fmla="*/ 30 h 30"/>
                  <a:gd name="T14" fmla="*/ 11 w 26"/>
                  <a:gd name="T15" fmla="*/ 30 h 30"/>
                  <a:gd name="T16" fmla="*/ 9 w 26"/>
                  <a:gd name="T17" fmla="*/ 30 h 30"/>
                  <a:gd name="T18" fmla="*/ 5 w 26"/>
                  <a:gd name="T19" fmla="*/ 30 h 30"/>
                  <a:gd name="T20" fmla="*/ 1 w 26"/>
                  <a:gd name="T21" fmla="*/ 30 h 30"/>
                  <a:gd name="T22" fmla="*/ 0 w 26"/>
                  <a:gd name="T23" fmla="*/ 26 h 30"/>
                  <a:gd name="T24" fmla="*/ 0 w 26"/>
                  <a:gd name="T25" fmla="*/ 23 h 30"/>
                  <a:gd name="T26" fmla="*/ 1 w 26"/>
                  <a:gd name="T27" fmla="*/ 17 h 30"/>
                  <a:gd name="T28" fmla="*/ 3 w 26"/>
                  <a:gd name="T29" fmla="*/ 9 h 30"/>
                  <a:gd name="T30" fmla="*/ 7 w 26"/>
                  <a:gd name="T31" fmla="*/ 3 h 30"/>
                  <a:gd name="T32" fmla="*/ 11 w 26"/>
                  <a:gd name="T33" fmla="*/ 1 h 30"/>
                  <a:gd name="T34" fmla="*/ 13 w 26"/>
                  <a:gd name="T35" fmla="*/ 3 h 30"/>
                  <a:gd name="T36" fmla="*/ 23 w 26"/>
                  <a:gd name="T37" fmla="*/ 0 h 30"/>
                  <a:gd name="T38" fmla="*/ 23 w 26"/>
                  <a:gd name="T39" fmla="*/ 1 h 30"/>
                  <a:gd name="T40" fmla="*/ 23 w 26"/>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0"/>
                  <a:gd name="T65" fmla="*/ 26 w 26"/>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0">
                    <a:moveTo>
                      <a:pt x="23" y="1"/>
                    </a:moveTo>
                    <a:lnTo>
                      <a:pt x="21" y="5"/>
                    </a:lnTo>
                    <a:lnTo>
                      <a:pt x="17" y="9"/>
                    </a:lnTo>
                    <a:lnTo>
                      <a:pt x="21" y="9"/>
                    </a:lnTo>
                    <a:lnTo>
                      <a:pt x="23" y="11"/>
                    </a:lnTo>
                    <a:lnTo>
                      <a:pt x="26" y="17"/>
                    </a:lnTo>
                    <a:lnTo>
                      <a:pt x="15" y="30"/>
                    </a:lnTo>
                    <a:lnTo>
                      <a:pt x="11" y="30"/>
                    </a:lnTo>
                    <a:lnTo>
                      <a:pt x="9" y="30"/>
                    </a:lnTo>
                    <a:lnTo>
                      <a:pt x="5" y="30"/>
                    </a:lnTo>
                    <a:lnTo>
                      <a:pt x="1" y="30"/>
                    </a:lnTo>
                    <a:lnTo>
                      <a:pt x="0" y="26"/>
                    </a:lnTo>
                    <a:lnTo>
                      <a:pt x="0" y="23"/>
                    </a:lnTo>
                    <a:lnTo>
                      <a:pt x="1" y="17"/>
                    </a:lnTo>
                    <a:lnTo>
                      <a:pt x="3" y="9"/>
                    </a:lnTo>
                    <a:lnTo>
                      <a:pt x="7" y="3"/>
                    </a:lnTo>
                    <a:lnTo>
                      <a:pt x="11" y="1"/>
                    </a:lnTo>
                    <a:lnTo>
                      <a:pt x="13" y="3"/>
                    </a:lnTo>
                    <a:lnTo>
                      <a:pt x="23" y="0"/>
                    </a:lnTo>
                    <a:lnTo>
                      <a:pt x="23" y="1"/>
                    </a:lnTo>
                    <a:close/>
                  </a:path>
                </a:pathLst>
              </a:custGeom>
              <a:solidFill>
                <a:srgbClr val="C0C0C0"/>
              </a:solidFill>
              <a:ln w="4826">
                <a:solidFill>
                  <a:srgbClr val="B9B9B9"/>
                </a:solidFill>
                <a:round/>
                <a:headEnd/>
                <a:tailEnd/>
              </a:ln>
            </p:spPr>
            <p:txBody>
              <a:bodyPr/>
              <a:lstStyle/>
              <a:p>
                <a:endParaRPr lang="nb-NO"/>
              </a:p>
            </p:txBody>
          </p:sp>
          <p:sp>
            <p:nvSpPr>
              <p:cNvPr id="9515" name="Freeform 1228"/>
              <p:cNvSpPr>
                <a:spLocks noEditPoints="1"/>
              </p:cNvSpPr>
              <p:nvPr/>
            </p:nvSpPr>
            <p:spPr bwMode="gray">
              <a:xfrm>
                <a:off x="2827" y="1829"/>
                <a:ext cx="56" cy="73"/>
              </a:xfrm>
              <a:custGeom>
                <a:avLst/>
                <a:gdLst>
                  <a:gd name="T0" fmla="*/ 21 w 56"/>
                  <a:gd name="T1" fmla="*/ 60 h 73"/>
                  <a:gd name="T2" fmla="*/ 25 w 56"/>
                  <a:gd name="T3" fmla="*/ 56 h 73"/>
                  <a:gd name="T4" fmla="*/ 29 w 56"/>
                  <a:gd name="T5" fmla="*/ 60 h 73"/>
                  <a:gd name="T6" fmla="*/ 35 w 56"/>
                  <a:gd name="T7" fmla="*/ 66 h 73"/>
                  <a:gd name="T8" fmla="*/ 35 w 56"/>
                  <a:gd name="T9" fmla="*/ 60 h 73"/>
                  <a:gd name="T10" fmla="*/ 29 w 56"/>
                  <a:gd name="T11" fmla="*/ 50 h 73"/>
                  <a:gd name="T12" fmla="*/ 29 w 56"/>
                  <a:gd name="T13" fmla="*/ 43 h 73"/>
                  <a:gd name="T14" fmla="*/ 33 w 56"/>
                  <a:gd name="T15" fmla="*/ 37 h 73"/>
                  <a:gd name="T16" fmla="*/ 37 w 56"/>
                  <a:gd name="T17" fmla="*/ 33 h 73"/>
                  <a:gd name="T18" fmla="*/ 33 w 56"/>
                  <a:gd name="T19" fmla="*/ 31 h 73"/>
                  <a:gd name="T20" fmla="*/ 31 w 56"/>
                  <a:gd name="T21" fmla="*/ 23 h 73"/>
                  <a:gd name="T22" fmla="*/ 25 w 56"/>
                  <a:gd name="T23" fmla="*/ 18 h 73"/>
                  <a:gd name="T24" fmla="*/ 29 w 56"/>
                  <a:gd name="T25" fmla="*/ 16 h 73"/>
                  <a:gd name="T26" fmla="*/ 33 w 56"/>
                  <a:gd name="T27" fmla="*/ 6 h 73"/>
                  <a:gd name="T28" fmla="*/ 27 w 56"/>
                  <a:gd name="T29" fmla="*/ 2 h 73"/>
                  <a:gd name="T30" fmla="*/ 21 w 56"/>
                  <a:gd name="T31" fmla="*/ 10 h 73"/>
                  <a:gd name="T32" fmla="*/ 14 w 56"/>
                  <a:gd name="T33" fmla="*/ 14 h 73"/>
                  <a:gd name="T34" fmla="*/ 6 w 56"/>
                  <a:gd name="T35" fmla="*/ 18 h 73"/>
                  <a:gd name="T36" fmla="*/ 4 w 56"/>
                  <a:gd name="T37" fmla="*/ 23 h 73"/>
                  <a:gd name="T38" fmla="*/ 8 w 56"/>
                  <a:gd name="T39" fmla="*/ 20 h 73"/>
                  <a:gd name="T40" fmla="*/ 10 w 56"/>
                  <a:gd name="T41" fmla="*/ 23 h 73"/>
                  <a:gd name="T42" fmla="*/ 14 w 56"/>
                  <a:gd name="T43" fmla="*/ 22 h 73"/>
                  <a:gd name="T44" fmla="*/ 16 w 56"/>
                  <a:gd name="T45" fmla="*/ 18 h 73"/>
                  <a:gd name="T46" fmla="*/ 19 w 56"/>
                  <a:gd name="T47" fmla="*/ 22 h 73"/>
                  <a:gd name="T48" fmla="*/ 17 w 56"/>
                  <a:gd name="T49" fmla="*/ 25 h 73"/>
                  <a:gd name="T50" fmla="*/ 14 w 56"/>
                  <a:gd name="T51" fmla="*/ 27 h 73"/>
                  <a:gd name="T52" fmla="*/ 0 w 56"/>
                  <a:gd name="T53" fmla="*/ 31 h 73"/>
                  <a:gd name="T54" fmla="*/ 0 w 56"/>
                  <a:gd name="T55" fmla="*/ 39 h 73"/>
                  <a:gd name="T56" fmla="*/ 6 w 56"/>
                  <a:gd name="T57" fmla="*/ 41 h 73"/>
                  <a:gd name="T58" fmla="*/ 4 w 56"/>
                  <a:gd name="T59" fmla="*/ 48 h 73"/>
                  <a:gd name="T60" fmla="*/ 10 w 56"/>
                  <a:gd name="T61" fmla="*/ 56 h 73"/>
                  <a:gd name="T62" fmla="*/ 10 w 56"/>
                  <a:gd name="T63" fmla="*/ 60 h 73"/>
                  <a:gd name="T64" fmla="*/ 46 w 56"/>
                  <a:gd name="T65" fmla="*/ 64 h 73"/>
                  <a:gd name="T66" fmla="*/ 40 w 56"/>
                  <a:gd name="T67" fmla="*/ 68 h 73"/>
                  <a:gd name="T68" fmla="*/ 42 w 56"/>
                  <a:gd name="T69" fmla="*/ 73 h 73"/>
                  <a:gd name="T70" fmla="*/ 50 w 56"/>
                  <a:gd name="T71" fmla="*/ 71 h 73"/>
                  <a:gd name="T72" fmla="*/ 56 w 56"/>
                  <a:gd name="T73" fmla="*/ 66 h 73"/>
                  <a:gd name="T74" fmla="*/ 54 w 56"/>
                  <a:gd name="T75" fmla="*/ 64 h 73"/>
                  <a:gd name="T76" fmla="*/ 50 w 56"/>
                  <a:gd name="T77" fmla="*/ 37 h 73"/>
                  <a:gd name="T78" fmla="*/ 48 w 56"/>
                  <a:gd name="T79" fmla="*/ 43 h 73"/>
                  <a:gd name="T80" fmla="*/ 42 w 56"/>
                  <a:gd name="T81" fmla="*/ 43 h 73"/>
                  <a:gd name="T82" fmla="*/ 37 w 56"/>
                  <a:gd name="T83" fmla="*/ 48 h 73"/>
                  <a:gd name="T84" fmla="*/ 40 w 56"/>
                  <a:gd name="T85" fmla="*/ 54 h 73"/>
                  <a:gd name="T86" fmla="*/ 42 w 56"/>
                  <a:gd name="T87" fmla="*/ 58 h 73"/>
                  <a:gd name="T88" fmla="*/ 48 w 56"/>
                  <a:gd name="T89" fmla="*/ 58 h 73"/>
                  <a:gd name="T90" fmla="*/ 50 w 56"/>
                  <a:gd name="T91" fmla="*/ 58 h 73"/>
                  <a:gd name="T92" fmla="*/ 56 w 56"/>
                  <a:gd name="T93" fmla="*/ 48 h 73"/>
                  <a:gd name="T94" fmla="*/ 52 w 56"/>
                  <a:gd name="T95" fmla="*/ 37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73"/>
                  <a:gd name="T146" fmla="*/ 56 w 56"/>
                  <a:gd name="T147" fmla="*/ 73 h 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73">
                    <a:moveTo>
                      <a:pt x="10" y="60"/>
                    </a:moveTo>
                    <a:lnTo>
                      <a:pt x="21" y="60"/>
                    </a:lnTo>
                    <a:lnTo>
                      <a:pt x="23" y="54"/>
                    </a:lnTo>
                    <a:lnTo>
                      <a:pt x="25" y="56"/>
                    </a:lnTo>
                    <a:lnTo>
                      <a:pt x="27" y="58"/>
                    </a:lnTo>
                    <a:lnTo>
                      <a:pt x="29" y="60"/>
                    </a:lnTo>
                    <a:lnTo>
                      <a:pt x="33" y="60"/>
                    </a:lnTo>
                    <a:lnTo>
                      <a:pt x="35" y="66"/>
                    </a:lnTo>
                    <a:lnTo>
                      <a:pt x="37" y="70"/>
                    </a:lnTo>
                    <a:lnTo>
                      <a:pt x="35" y="60"/>
                    </a:lnTo>
                    <a:lnTo>
                      <a:pt x="33" y="50"/>
                    </a:lnTo>
                    <a:lnTo>
                      <a:pt x="29" y="50"/>
                    </a:lnTo>
                    <a:lnTo>
                      <a:pt x="27" y="50"/>
                    </a:lnTo>
                    <a:lnTo>
                      <a:pt x="29" y="43"/>
                    </a:lnTo>
                    <a:lnTo>
                      <a:pt x="31" y="35"/>
                    </a:lnTo>
                    <a:lnTo>
                      <a:pt x="33" y="37"/>
                    </a:lnTo>
                    <a:lnTo>
                      <a:pt x="37" y="37"/>
                    </a:lnTo>
                    <a:lnTo>
                      <a:pt x="37" y="33"/>
                    </a:lnTo>
                    <a:lnTo>
                      <a:pt x="37" y="31"/>
                    </a:lnTo>
                    <a:lnTo>
                      <a:pt x="33" y="31"/>
                    </a:lnTo>
                    <a:lnTo>
                      <a:pt x="31" y="31"/>
                    </a:lnTo>
                    <a:lnTo>
                      <a:pt x="31" y="23"/>
                    </a:lnTo>
                    <a:lnTo>
                      <a:pt x="31" y="18"/>
                    </a:lnTo>
                    <a:lnTo>
                      <a:pt x="25" y="18"/>
                    </a:lnTo>
                    <a:lnTo>
                      <a:pt x="23" y="16"/>
                    </a:lnTo>
                    <a:lnTo>
                      <a:pt x="29" y="16"/>
                    </a:lnTo>
                    <a:lnTo>
                      <a:pt x="33" y="12"/>
                    </a:lnTo>
                    <a:lnTo>
                      <a:pt x="33" y="6"/>
                    </a:lnTo>
                    <a:lnTo>
                      <a:pt x="33" y="0"/>
                    </a:lnTo>
                    <a:lnTo>
                      <a:pt x="27" y="2"/>
                    </a:lnTo>
                    <a:lnTo>
                      <a:pt x="23" y="6"/>
                    </a:lnTo>
                    <a:lnTo>
                      <a:pt x="21" y="10"/>
                    </a:lnTo>
                    <a:lnTo>
                      <a:pt x="19" y="14"/>
                    </a:lnTo>
                    <a:lnTo>
                      <a:pt x="14" y="14"/>
                    </a:lnTo>
                    <a:lnTo>
                      <a:pt x="10" y="14"/>
                    </a:lnTo>
                    <a:lnTo>
                      <a:pt x="6" y="18"/>
                    </a:lnTo>
                    <a:lnTo>
                      <a:pt x="2" y="22"/>
                    </a:lnTo>
                    <a:lnTo>
                      <a:pt x="4" y="23"/>
                    </a:lnTo>
                    <a:lnTo>
                      <a:pt x="6" y="25"/>
                    </a:lnTo>
                    <a:lnTo>
                      <a:pt x="8" y="20"/>
                    </a:lnTo>
                    <a:lnTo>
                      <a:pt x="12" y="20"/>
                    </a:lnTo>
                    <a:lnTo>
                      <a:pt x="10" y="23"/>
                    </a:lnTo>
                    <a:lnTo>
                      <a:pt x="12" y="25"/>
                    </a:lnTo>
                    <a:lnTo>
                      <a:pt x="14" y="22"/>
                    </a:lnTo>
                    <a:lnTo>
                      <a:pt x="12" y="18"/>
                    </a:lnTo>
                    <a:lnTo>
                      <a:pt x="16" y="18"/>
                    </a:lnTo>
                    <a:lnTo>
                      <a:pt x="19" y="18"/>
                    </a:lnTo>
                    <a:lnTo>
                      <a:pt x="19" y="22"/>
                    </a:lnTo>
                    <a:lnTo>
                      <a:pt x="19" y="25"/>
                    </a:lnTo>
                    <a:lnTo>
                      <a:pt x="17" y="25"/>
                    </a:lnTo>
                    <a:lnTo>
                      <a:pt x="16" y="23"/>
                    </a:lnTo>
                    <a:lnTo>
                      <a:pt x="14" y="27"/>
                    </a:lnTo>
                    <a:lnTo>
                      <a:pt x="12" y="31"/>
                    </a:lnTo>
                    <a:lnTo>
                      <a:pt x="0" y="31"/>
                    </a:lnTo>
                    <a:lnTo>
                      <a:pt x="0" y="35"/>
                    </a:lnTo>
                    <a:lnTo>
                      <a:pt x="0" y="39"/>
                    </a:lnTo>
                    <a:lnTo>
                      <a:pt x="4" y="39"/>
                    </a:lnTo>
                    <a:lnTo>
                      <a:pt x="6" y="41"/>
                    </a:lnTo>
                    <a:lnTo>
                      <a:pt x="6" y="45"/>
                    </a:lnTo>
                    <a:lnTo>
                      <a:pt x="4" y="48"/>
                    </a:lnTo>
                    <a:lnTo>
                      <a:pt x="4" y="54"/>
                    </a:lnTo>
                    <a:lnTo>
                      <a:pt x="10" y="56"/>
                    </a:lnTo>
                    <a:lnTo>
                      <a:pt x="10" y="58"/>
                    </a:lnTo>
                    <a:lnTo>
                      <a:pt x="10" y="60"/>
                    </a:lnTo>
                    <a:close/>
                    <a:moveTo>
                      <a:pt x="50" y="64"/>
                    </a:moveTo>
                    <a:lnTo>
                      <a:pt x="46" y="64"/>
                    </a:lnTo>
                    <a:lnTo>
                      <a:pt x="40" y="66"/>
                    </a:lnTo>
                    <a:lnTo>
                      <a:pt x="40" y="68"/>
                    </a:lnTo>
                    <a:lnTo>
                      <a:pt x="40" y="71"/>
                    </a:lnTo>
                    <a:lnTo>
                      <a:pt x="42" y="73"/>
                    </a:lnTo>
                    <a:lnTo>
                      <a:pt x="46" y="73"/>
                    </a:lnTo>
                    <a:lnTo>
                      <a:pt x="50" y="71"/>
                    </a:lnTo>
                    <a:lnTo>
                      <a:pt x="56" y="68"/>
                    </a:lnTo>
                    <a:lnTo>
                      <a:pt x="56" y="66"/>
                    </a:lnTo>
                    <a:lnTo>
                      <a:pt x="56" y="64"/>
                    </a:lnTo>
                    <a:lnTo>
                      <a:pt x="54" y="64"/>
                    </a:lnTo>
                    <a:lnTo>
                      <a:pt x="50" y="64"/>
                    </a:lnTo>
                    <a:close/>
                    <a:moveTo>
                      <a:pt x="50" y="37"/>
                    </a:moveTo>
                    <a:lnTo>
                      <a:pt x="46" y="43"/>
                    </a:lnTo>
                    <a:lnTo>
                      <a:pt x="48" y="43"/>
                    </a:lnTo>
                    <a:lnTo>
                      <a:pt x="48" y="47"/>
                    </a:lnTo>
                    <a:lnTo>
                      <a:pt x="42" y="43"/>
                    </a:lnTo>
                    <a:lnTo>
                      <a:pt x="40" y="45"/>
                    </a:lnTo>
                    <a:lnTo>
                      <a:pt x="37" y="48"/>
                    </a:lnTo>
                    <a:lnTo>
                      <a:pt x="39" y="52"/>
                    </a:lnTo>
                    <a:lnTo>
                      <a:pt x="40" y="54"/>
                    </a:lnTo>
                    <a:lnTo>
                      <a:pt x="42" y="58"/>
                    </a:lnTo>
                    <a:lnTo>
                      <a:pt x="48" y="58"/>
                    </a:lnTo>
                    <a:lnTo>
                      <a:pt x="48" y="60"/>
                    </a:lnTo>
                    <a:lnTo>
                      <a:pt x="50" y="58"/>
                    </a:lnTo>
                    <a:lnTo>
                      <a:pt x="56" y="56"/>
                    </a:lnTo>
                    <a:lnTo>
                      <a:pt x="56" y="48"/>
                    </a:lnTo>
                    <a:lnTo>
                      <a:pt x="56" y="37"/>
                    </a:lnTo>
                    <a:lnTo>
                      <a:pt x="52" y="37"/>
                    </a:lnTo>
                    <a:lnTo>
                      <a:pt x="50" y="37"/>
                    </a:lnTo>
                    <a:close/>
                  </a:path>
                </a:pathLst>
              </a:custGeom>
              <a:solidFill>
                <a:srgbClr val="C0C0C0"/>
              </a:solidFill>
              <a:ln w="4826">
                <a:solidFill>
                  <a:srgbClr val="B9B9B9"/>
                </a:solidFill>
                <a:round/>
                <a:headEnd/>
                <a:tailEnd/>
              </a:ln>
            </p:spPr>
            <p:txBody>
              <a:bodyPr/>
              <a:lstStyle/>
              <a:p>
                <a:endParaRPr lang="nb-NO"/>
              </a:p>
            </p:txBody>
          </p:sp>
        </p:grpSp>
        <p:sp>
          <p:nvSpPr>
            <p:cNvPr id="9233" name="Freeform 1229"/>
            <p:cNvSpPr>
              <a:spLocks/>
            </p:cNvSpPr>
            <p:nvPr/>
          </p:nvSpPr>
          <p:spPr bwMode="gray">
            <a:xfrm>
              <a:off x="4705" y="1425"/>
              <a:ext cx="66" cy="40"/>
            </a:xfrm>
            <a:custGeom>
              <a:avLst/>
              <a:gdLst>
                <a:gd name="T0" fmla="*/ 59 w 75"/>
                <a:gd name="T1" fmla="*/ 42 h 46"/>
                <a:gd name="T2" fmla="*/ 61 w 75"/>
                <a:gd name="T3" fmla="*/ 40 h 46"/>
                <a:gd name="T4" fmla="*/ 65 w 75"/>
                <a:gd name="T5" fmla="*/ 36 h 46"/>
                <a:gd name="T6" fmla="*/ 67 w 75"/>
                <a:gd name="T7" fmla="*/ 34 h 46"/>
                <a:gd name="T8" fmla="*/ 67 w 75"/>
                <a:gd name="T9" fmla="*/ 31 h 46"/>
                <a:gd name="T10" fmla="*/ 73 w 75"/>
                <a:gd name="T11" fmla="*/ 29 h 46"/>
                <a:gd name="T12" fmla="*/ 75 w 75"/>
                <a:gd name="T13" fmla="*/ 29 h 46"/>
                <a:gd name="T14" fmla="*/ 73 w 75"/>
                <a:gd name="T15" fmla="*/ 25 h 46"/>
                <a:gd name="T16" fmla="*/ 71 w 75"/>
                <a:gd name="T17" fmla="*/ 21 h 46"/>
                <a:gd name="T18" fmla="*/ 67 w 75"/>
                <a:gd name="T19" fmla="*/ 17 h 46"/>
                <a:gd name="T20" fmla="*/ 63 w 75"/>
                <a:gd name="T21" fmla="*/ 15 h 46"/>
                <a:gd name="T22" fmla="*/ 59 w 75"/>
                <a:gd name="T23" fmla="*/ 15 h 46"/>
                <a:gd name="T24" fmla="*/ 56 w 75"/>
                <a:gd name="T25" fmla="*/ 13 h 46"/>
                <a:gd name="T26" fmla="*/ 50 w 75"/>
                <a:gd name="T27" fmla="*/ 9 h 46"/>
                <a:gd name="T28" fmla="*/ 46 w 75"/>
                <a:gd name="T29" fmla="*/ 9 h 46"/>
                <a:gd name="T30" fmla="*/ 44 w 75"/>
                <a:gd name="T31" fmla="*/ 8 h 46"/>
                <a:gd name="T32" fmla="*/ 40 w 75"/>
                <a:gd name="T33" fmla="*/ 6 h 46"/>
                <a:gd name="T34" fmla="*/ 36 w 75"/>
                <a:gd name="T35" fmla="*/ 6 h 46"/>
                <a:gd name="T36" fmla="*/ 35 w 75"/>
                <a:gd name="T37" fmla="*/ 4 h 46"/>
                <a:gd name="T38" fmla="*/ 31 w 75"/>
                <a:gd name="T39" fmla="*/ 2 h 46"/>
                <a:gd name="T40" fmla="*/ 25 w 75"/>
                <a:gd name="T41" fmla="*/ 0 h 46"/>
                <a:gd name="T42" fmla="*/ 23 w 75"/>
                <a:gd name="T43" fmla="*/ 2 h 46"/>
                <a:gd name="T44" fmla="*/ 17 w 75"/>
                <a:gd name="T45" fmla="*/ 4 h 46"/>
                <a:gd name="T46" fmla="*/ 11 w 75"/>
                <a:gd name="T47" fmla="*/ 8 h 46"/>
                <a:gd name="T48" fmla="*/ 10 w 75"/>
                <a:gd name="T49" fmla="*/ 9 h 46"/>
                <a:gd name="T50" fmla="*/ 6 w 75"/>
                <a:gd name="T51" fmla="*/ 13 h 46"/>
                <a:gd name="T52" fmla="*/ 2 w 75"/>
                <a:gd name="T53" fmla="*/ 13 h 46"/>
                <a:gd name="T54" fmla="*/ 0 w 75"/>
                <a:gd name="T55" fmla="*/ 13 h 46"/>
                <a:gd name="T56" fmla="*/ 0 w 75"/>
                <a:gd name="T57" fmla="*/ 13 h 46"/>
                <a:gd name="T58" fmla="*/ 0 w 75"/>
                <a:gd name="T59" fmla="*/ 15 h 46"/>
                <a:gd name="T60" fmla="*/ 2 w 75"/>
                <a:gd name="T61" fmla="*/ 17 h 46"/>
                <a:gd name="T62" fmla="*/ 4 w 75"/>
                <a:gd name="T63" fmla="*/ 23 h 46"/>
                <a:gd name="T64" fmla="*/ 6 w 75"/>
                <a:gd name="T65" fmla="*/ 25 h 46"/>
                <a:gd name="T66" fmla="*/ 8 w 75"/>
                <a:gd name="T67" fmla="*/ 29 h 46"/>
                <a:gd name="T68" fmla="*/ 8 w 75"/>
                <a:gd name="T69" fmla="*/ 34 h 46"/>
                <a:gd name="T70" fmla="*/ 11 w 75"/>
                <a:gd name="T71" fmla="*/ 36 h 46"/>
                <a:gd name="T72" fmla="*/ 15 w 75"/>
                <a:gd name="T73" fmla="*/ 38 h 46"/>
                <a:gd name="T74" fmla="*/ 19 w 75"/>
                <a:gd name="T75" fmla="*/ 42 h 46"/>
                <a:gd name="T76" fmla="*/ 19 w 75"/>
                <a:gd name="T77" fmla="*/ 42 h 46"/>
                <a:gd name="T78" fmla="*/ 21 w 75"/>
                <a:gd name="T79" fmla="*/ 44 h 46"/>
                <a:gd name="T80" fmla="*/ 23 w 75"/>
                <a:gd name="T81" fmla="*/ 46 h 46"/>
                <a:gd name="T82" fmla="*/ 27 w 75"/>
                <a:gd name="T83" fmla="*/ 46 h 46"/>
                <a:gd name="T84" fmla="*/ 29 w 75"/>
                <a:gd name="T85" fmla="*/ 46 h 46"/>
                <a:gd name="T86" fmla="*/ 33 w 75"/>
                <a:gd name="T87" fmla="*/ 40 h 46"/>
                <a:gd name="T88" fmla="*/ 35 w 75"/>
                <a:gd name="T89" fmla="*/ 38 h 46"/>
                <a:gd name="T90" fmla="*/ 36 w 75"/>
                <a:gd name="T91" fmla="*/ 38 h 46"/>
                <a:gd name="T92" fmla="*/ 40 w 75"/>
                <a:gd name="T93" fmla="*/ 40 h 46"/>
                <a:gd name="T94" fmla="*/ 46 w 75"/>
                <a:gd name="T95" fmla="*/ 42 h 46"/>
                <a:gd name="T96" fmla="*/ 50 w 75"/>
                <a:gd name="T97" fmla="*/ 44 h 46"/>
                <a:gd name="T98" fmla="*/ 56 w 75"/>
                <a:gd name="T99" fmla="*/ 42 h 46"/>
                <a:gd name="T100" fmla="*/ 59 w 75"/>
                <a:gd name="T101" fmla="*/ 4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6"/>
                <a:gd name="T155" fmla="*/ 75 w 75"/>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6">
                  <a:moveTo>
                    <a:pt x="59" y="42"/>
                  </a:moveTo>
                  <a:lnTo>
                    <a:pt x="61" y="40"/>
                  </a:lnTo>
                  <a:lnTo>
                    <a:pt x="65" y="36"/>
                  </a:lnTo>
                  <a:lnTo>
                    <a:pt x="67" y="34"/>
                  </a:lnTo>
                  <a:lnTo>
                    <a:pt x="67" y="31"/>
                  </a:lnTo>
                  <a:lnTo>
                    <a:pt x="73" y="29"/>
                  </a:lnTo>
                  <a:lnTo>
                    <a:pt x="75" y="29"/>
                  </a:lnTo>
                  <a:lnTo>
                    <a:pt x="73" y="25"/>
                  </a:lnTo>
                  <a:lnTo>
                    <a:pt x="71" y="21"/>
                  </a:lnTo>
                  <a:lnTo>
                    <a:pt x="67" y="17"/>
                  </a:lnTo>
                  <a:lnTo>
                    <a:pt x="63" y="15"/>
                  </a:lnTo>
                  <a:lnTo>
                    <a:pt x="59" y="15"/>
                  </a:lnTo>
                  <a:lnTo>
                    <a:pt x="56" y="13"/>
                  </a:lnTo>
                  <a:lnTo>
                    <a:pt x="50" y="9"/>
                  </a:lnTo>
                  <a:lnTo>
                    <a:pt x="46" y="9"/>
                  </a:lnTo>
                  <a:lnTo>
                    <a:pt x="44" y="8"/>
                  </a:lnTo>
                  <a:lnTo>
                    <a:pt x="40" y="6"/>
                  </a:lnTo>
                  <a:lnTo>
                    <a:pt x="36" y="6"/>
                  </a:lnTo>
                  <a:lnTo>
                    <a:pt x="35" y="4"/>
                  </a:lnTo>
                  <a:lnTo>
                    <a:pt x="31" y="2"/>
                  </a:lnTo>
                  <a:lnTo>
                    <a:pt x="25" y="0"/>
                  </a:lnTo>
                  <a:lnTo>
                    <a:pt x="23" y="2"/>
                  </a:lnTo>
                  <a:lnTo>
                    <a:pt x="17" y="4"/>
                  </a:lnTo>
                  <a:lnTo>
                    <a:pt x="11" y="8"/>
                  </a:lnTo>
                  <a:lnTo>
                    <a:pt x="10" y="9"/>
                  </a:lnTo>
                  <a:lnTo>
                    <a:pt x="6" y="13"/>
                  </a:lnTo>
                  <a:lnTo>
                    <a:pt x="2" y="13"/>
                  </a:lnTo>
                  <a:lnTo>
                    <a:pt x="0" y="13"/>
                  </a:lnTo>
                  <a:lnTo>
                    <a:pt x="0" y="15"/>
                  </a:lnTo>
                  <a:lnTo>
                    <a:pt x="2" y="17"/>
                  </a:lnTo>
                  <a:lnTo>
                    <a:pt x="4" y="23"/>
                  </a:lnTo>
                  <a:lnTo>
                    <a:pt x="6" y="25"/>
                  </a:lnTo>
                  <a:lnTo>
                    <a:pt x="8" y="29"/>
                  </a:lnTo>
                  <a:lnTo>
                    <a:pt x="8" y="34"/>
                  </a:lnTo>
                  <a:lnTo>
                    <a:pt x="11" y="36"/>
                  </a:lnTo>
                  <a:lnTo>
                    <a:pt x="15" y="38"/>
                  </a:lnTo>
                  <a:lnTo>
                    <a:pt x="19" y="42"/>
                  </a:lnTo>
                  <a:lnTo>
                    <a:pt x="21" y="44"/>
                  </a:lnTo>
                  <a:lnTo>
                    <a:pt x="23" y="46"/>
                  </a:lnTo>
                  <a:lnTo>
                    <a:pt x="27" y="46"/>
                  </a:lnTo>
                  <a:lnTo>
                    <a:pt x="29" y="46"/>
                  </a:lnTo>
                  <a:lnTo>
                    <a:pt x="33" y="40"/>
                  </a:lnTo>
                  <a:lnTo>
                    <a:pt x="35" y="38"/>
                  </a:lnTo>
                  <a:lnTo>
                    <a:pt x="36" y="38"/>
                  </a:lnTo>
                  <a:lnTo>
                    <a:pt x="40" y="40"/>
                  </a:lnTo>
                  <a:lnTo>
                    <a:pt x="46" y="42"/>
                  </a:lnTo>
                  <a:lnTo>
                    <a:pt x="50" y="44"/>
                  </a:lnTo>
                  <a:lnTo>
                    <a:pt x="56" y="42"/>
                  </a:lnTo>
                  <a:lnTo>
                    <a:pt x="59" y="42"/>
                  </a:lnTo>
                  <a:close/>
                </a:path>
              </a:pathLst>
            </a:custGeom>
            <a:solidFill>
              <a:srgbClr val="C0C0C0"/>
            </a:solidFill>
            <a:ln w="4826">
              <a:solidFill>
                <a:srgbClr val="B9B9B9"/>
              </a:solidFill>
              <a:round/>
              <a:headEnd/>
              <a:tailEnd/>
            </a:ln>
          </p:spPr>
          <p:txBody>
            <a:bodyPr/>
            <a:lstStyle/>
            <a:p>
              <a:endParaRPr lang="nb-NO"/>
            </a:p>
          </p:txBody>
        </p:sp>
        <p:sp>
          <p:nvSpPr>
            <p:cNvPr id="9234" name="Freeform 1230"/>
            <p:cNvSpPr>
              <a:spLocks noEditPoints="1"/>
            </p:cNvSpPr>
            <p:nvPr/>
          </p:nvSpPr>
          <p:spPr bwMode="gray">
            <a:xfrm>
              <a:off x="4925" y="1673"/>
              <a:ext cx="26" cy="15"/>
            </a:xfrm>
            <a:custGeom>
              <a:avLst/>
              <a:gdLst>
                <a:gd name="T0" fmla="*/ 20 w 29"/>
                <a:gd name="T1" fmla="*/ 13 h 17"/>
                <a:gd name="T2" fmla="*/ 18 w 29"/>
                <a:gd name="T3" fmla="*/ 15 h 17"/>
                <a:gd name="T4" fmla="*/ 16 w 29"/>
                <a:gd name="T5" fmla="*/ 17 h 17"/>
                <a:gd name="T6" fmla="*/ 10 w 29"/>
                <a:gd name="T7" fmla="*/ 17 h 17"/>
                <a:gd name="T8" fmla="*/ 4 w 29"/>
                <a:gd name="T9" fmla="*/ 17 h 17"/>
                <a:gd name="T10" fmla="*/ 2 w 29"/>
                <a:gd name="T11" fmla="*/ 15 h 17"/>
                <a:gd name="T12" fmla="*/ 0 w 29"/>
                <a:gd name="T13" fmla="*/ 13 h 17"/>
                <a:gd name="T14" fmla="*/ 0 w 29"/>
                <a:gd name="T15" fmla="*/ 12 h 17"/>
                <a:gd name="T16" fmla="*/ 2 w 29"/>
                <a:gd name="T17" fmla="*/ 12 h 17"/>
                <a:gd name="T18" fmla="*/ 4 w 29"/>
                <a:gd name="T19" fmla="*/ 13 h 17"/>
                <a:gd name="T20" fmla="*/ 8 w 29"/>
                <a:gd name="T21" fmla="*/ 13 h 17"/>
                <a:gd name="T22" fmla="*/ 10 w 29"/>
                <a:gd name="T23" fmla="*/ 12 h 17"/>
                <a:gd name="T24" fmla="*/ 10 w 29"/>
                <a:gd name="T25" fmla="*/ 12 h 17"/>
                <a:gd name="T26" fmla="*/ 12 w 29"/>
                <a:gd name="T27" fmla="*/ 10 h 17"/>
                <a:gd name="T28" fmla="*/ 14 w 29"/>
                <a:gd name="T29" fmla="*/ 12 h 17"/>
                <a:gd name="T30" fmla="*/ 16 w 29"/>
                <a:gd name="T31" fmla="*/ 12 h 17"/>
                <a:gd name="T32" fmla="*/ 20 w 29"/>
                <a:gd name="T33" fmla="*/ 13 h 17"/>
                <a:gd name="T34" fmla="*/ 20 w 29"/>
                <a:gd name="T35" fmla="*/ 13 h 17"/>
                <a:gd name="T36" fmla="*/ 25 w 29"/>
                <a:gd name="T37" fmla="*/ 4 h 17"/>
                <a:gd name="T38" fmla="*/ 29 w 29"/>
                <a:gd name="T39" fmla="*/ 0 h 17"/>
                <a:gd name="T40" fmla="*/ 25 w 29"/>
                <a:gd name="T41" fmla="*/ 4 h 17"/>
                <a:gd name="T42" fmla="*/ 22 w 29"/>
                <a:gd name="T43" fmla="*/ 6 h 17"/>
                <a:gd name="T44" fmla="*/ 12 w 29"/>
                <a:gd name="T45" fmla="*/ 8 h 17"/>
                <a:gd name="T46" fmla="*/ 2 w 29"/>
                <a:gd name="T47" fmla="*/ 10 h 17"/>
                <a:gd name="T48" fmla="*/ 2 w 29"/>
                <a:gd name="T49" fmla="*/ 10 h 17"/>
                <a:gd name="T50" fmla="*/ 2 w 29"/>
                <a:gd name="T51" fmla="*/ 12 h 17"/>
                <a:gd name="T52" fmla="*/ 4 w 29"/>
                <a:gd name="T53" fmla="*/ 13 h 17"/>
                <a:gd name="T54" fmla="*/ 8 w 29"/>
                <a:gd name="T55" fmla="*/ 13 h 17"/>
                <a:gd name="T56" fmla="*/ 10 w 29"/>
                <a:gd name="T57" fmla="*/ 12 h 17"/>
                <a:gd name="T58" fmla="*/ 10 w 29"/>
                <a:gd name="T59" fmla="*/ 12 h 17"/>
                <a:gd name="T60" fmla="*/ 12 w 29"/>
                <a:gd name="T61" fmla="*/ 10 h 17"/>
                <a:gd name="T62" fmla="*/ 14 w 29"/>
                <a:gd name="T63" fmla="*/ 12 h 17"/>
                <a:gd name="T64" fmla="*/ 16 w 29"/>
                <a:gd name="T65" fmla="*/ 12 h 17"/>
                <a:gd name="T66" fmla="*/ 20 w 29"/>
                <a:gd name="T67" fmla="*/ 1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17"/>
                <a:gd name="T104" fmla="*/ 29 w 2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17">
                  <a:moveTo>
                    <a:pt x="20" y="13"/>
                  </a:moveTo>
                  <a:lnTo>
                    <a:pt x="18" y="15"/>
                  </a:lnTo>
                  <a:lnTo>
                    <a:pt x="16" y="17"/>
                  </a:lnTo>
                  <a:lnTo>
                    <a:pt x="10" y="17"/>
                  </a:lnTo>
                  <a:lnTo>
                    <a:pt x="4" y="17"/>
                  </a:lnTo>
                  <a:lnTo>
                    <a:pt x="2" y="15"/>
                  </a:lnTo>
                  <a:lnTo>
                    <a:pt x="0" y="13"/>
                  </a:lnTo>
                  <a:lnTo>
                    <a:pt x="0" y="12"/>
                  </a:lnTo>
                  <a:lnTo>
                    <a:pt x="2" y="12"/>
                  </a:lnTo>
                  <a:lnTo>
                    <a:pt x="4" y="13"/>
                  </a:lnTo>
                  <a:lnTo>
                    <a:pt x="8" y="13"/>
                  </a:lnTo>
                  <a:lnTo>
                    <a:pt x="10" y="12"/>
                  </a:lnTo>
                  <a:lnTo>
                    <a:pt x="12" y="10"/>
                  </a:lnTo>
                  <a:lnTo>
                    <a:pt x="14" y="12"/>
                  </a:lnTo>
                  <a:lnTo>
                    <a:pt x="16" y="12"/>
                  </a:lnTo>
                  <a:lnTo>
                    <a:pt x="20" y="13"/>
                  </a:lnTo>
                  <a:close/>
                  <a:moveTo>
                    <a:pt x="20" y="13"/>
                  </a:moveTo>
                  <a:lnTo>
                    <a:pt x="25" y="4"/>
                  </a:lnTo>
                  <a:lnTo>
                    <a:pt x="29" y="0"/>
                  </a:lnTo>
                  <a:lnTo>
                    <a:pt x="25" y="4"/>
                  </a:lnTo>
                  <a:lnTo>
                    <a:pt x="22" y="6"/>
                  </a:lnTo>
                  <a:lnTo>
                    <a:pt x="12" y="8"/>
                  </a:lnTo>
                  <a:lnTo>
                    <a:pt x="2" y="10"/>
                  </a:lnTo>
                  <a:lnTo>
                    <a:pt x="2" y="12"/>
                  </a:lnTo>
                  <a:lnTo>
                    <a:pt x="4" y="13"/>
                  </a:lnTo>
                  <a:lnTo>
                    <a:pt x="8" y="13"/>
                  </a:lnTo>
                  <a:lnTo>
                    <a:pt x="10" y="12"/>
                  </a:lnTo>
                  <a:lnTo>
                    <a:pt x="12" y="10"/>
                  </a:lnTo>
                  <a:lnTo>
                    <a:pt x="14" y="12"/>
                  </a:lnTo>
                  <a:lnTo>
                    <a:pt x="16" y="12"/>
                  </a:lnTo>
                  <a:lnTo>
                    <a:pt x="20" y="13"/>
                  </a:lnTo>
                  <a:close/>
                </a:path>
              </a:pathLst>
            </a:custGeom>
            <a:solidFill>
              <a:srgbClr val="C0C0C0"/>
            </a:solidFill>
            <a:ln w="4826">
              <a:solidFill>
                <a:srgbClr val="B9B9B9"/>
              </a:solidFill>
              <a:round/>
              <a:headEnd/>
              <a:tailEnd/>
            </a:ln>
          </p:spPr>
          <p:txBody>
            <a:bodyPr/>
            <a:lstStyle/>
            <a:p>
              <a:endParaRPr lang="nb-NO"/>
            </a:p>
          </p:txBody>
        </p:sp>
        <p:sp>
          <p:nvSpPr>
            <p:cNvPr id="9235" name="Freeform 1231"/>
            <p:cNvSpPr>
              <a:spLocks noEditPoints="1"/>
            </p:cNvSpPr>
            <p:nvPr/>
          </p:nvSpPr>
          <p:spPr bwMode="gray">
            <a:xfrm>
              <a:off x="3637" y="1851"/>
              <a:ext cx="110" cy="49"/>
            </a:xfrm>
            <a:custGeom>
              <a:avLst/>
              <a:gdLst>
                <a:gd name="T0" fmla="*/ 19 w 124"/>
                <a:gd name="T1" fmla="*/ 17 h 55"/>
                <a:gd name="T2" fmla="*/ 19 w 124"/>
                <a:gd name="T3" fmla="*/ 21 h 55"/>
                <a:gd name="T4" fmla="*/ 21 w 124"/>
                <a:gd name="T5" fmla="*/ 24 h 55"/>
                <a:gd name="T6" fmla="*/ 17 w 124"/>
                <a:gd name="T7" fmla="*/ 26 h 55"/>
                <a:gd name="T8" fmla="*/ 19 w 124"/>
                <a:gd name="T9" fmla="*/ 26 h 55"/>
                <a:gd name="T10" fmla="*/ 23 w 124"/>
                <a:gd name="T11" fmla="*/ 23 h 55"/>
                <a:gd name="T12" fmla="*/ 25 w 124"/>
                <a:gd name="T13" fmla="*/ 19 h 55"/>
                <a:gd name="T14" fmla="*/ 21 w 124"/>
                <a:gd name="T15" fmla="*/ 19 h 55"/>
                <a:gd name="T16" fmla="*/ 19 w 124"/>
                <a:gd name="T17" fmla="*/ 17 h 55"/>
                <a:gd name="T18" fmla="*/ 19 w 124"/>
                <a:gd name="T19" fmla="*/ 0 h 55"/>
                <a:gd name="T20" fmla="*/ 11 w 124"/>
                <a:gd name="T21" fmla="*/ 3 h 55"/>
                <a:gd name="T22" fmla="*/ 6 w 124"/>
                <a:gd name="T23" fmla="*/ 9 h 55"/>
                <a:gd name="T24" fmla="*/ 2 w 124"/>
                <a:gd name="T25" fmla="*/ 15 h 55"/>
                <a:gd name="T26" fmla="*/ 0 w 124"/>
                <a:gd name="T27" fmla="*/ 21 h 55"/>
                <a:gd name="T28" fmla="*/ 4 w 124"/>
                <a:gd name="T29" fmla="*/ 21 h 55"/>
                <a:gd name="T30" fmla="*/ 9 w 124"/>
                <a:gd name="T31" fmla="*/ 19 h 55"/>
                <a:gd name="T32" fmla="*/ 9 w 124"/>
                <a:gd name="T33" fmla="*/ 15 h 55"/>
                <a:gd name="T34" fmla="*/ 15 w 124"/>
                <a:gd name="T35" fmla="*/ 11 h 55"/>
                <a:gd name="T36" fmla="*/ 21 w 124"/>
                <a:gd name="T37" fmla="*/ 5 h 55"/>
                <a:gd name="T38" fmla="*/ 27 w 124"/>
                <a:gd name="T39" fmla="*/ 5 h 55"/>
                <a:gd name="T40" fmla="*/ 32 w 124"/>
                <a:gd name="T41" fmla="*/ 7 h 55"/>
                <a:gd name="T42" fmla="*/ 34 w 124"/>
                <a:gd name="T43" fmla="*/ 11 h 55"/>
                <a:gd name="T44" fmla="*/ 36 w 124"/>
                <a:gd name="T45" fmla="*/ 13 h 55"/>
                <a:gd name="T46" fmla="*/ 40 w 124"/>
                <a:gd name="T47" fmla="*/ 13 h 55"/>
                <a:gd name="T48" fmla="*/ 44 w 124"/>
                <a:gd name="T49" fmla="*/ 13 h 55"/>
                <a:gd name="T50" fmla="*/ 46 w 124"/>
                <a:gd name="T51" fmla="*/ 17 h 55"/>
                <a:gd name="T52" fmla="*/ 48 w 124"/>
                <a:gd name="T53" fmla="*/ 17 h 55"/>
                <a:gd name="T54" fmla="*/ 52 w 124"/>
                <a:gd name="T55" fmla="*/ 17 h 55"/>
                <a:gd name="T56" fmla="*/ 53 w 124"/>
                <a:gd name="T57" fmla="*/ 21 h 55"/>
                <a:gd name="T58" fmla="*/ 59 w 124"/>
                <a:gd name="T59" fmla="*/ 26 h 55"/>
                <a:gd name="T60" fmla="*/ 65 w 124"/>
                <a:gd name="T61" fmla="*/ 26 h 55"/>
                <a:gd name="T62" fmla="*/ 73 w 124"/>
                <a:gd name="T63" fmla="*/ 26 h 55"/>
                <a:gd name="T64" fmla="*/ 73 w 124"/>
                <a:gd name="T65" fmla="*/ 28 h 55"/>
                <a:gd name="T66" fmla="*/ 73 w 124"/>
                <a:gd name="T67" fmla="*/ 32 h 55"/>
                <a:gd name="T68" fmla="*/ 75 w 124"/>
                <a:gd name="T69" fmla="*/ 36 h 55"/>
                <a:gd name="T70" fmla="*/ 78 w 124"/>
                <a:gd name="T71" fmla="*/ 40 h 55"/>
                <a:gd name="T72" fmla="*/ 84 w 124"/>
                <a:gd name="T73" fmla="*/ 42 h 55"/>
                <a:gd name="T74" fmla="*/ 90 w 124"/>
                <a:gd name="T75" fmla="*/ 44 h 55"/>
                <a:gd name="T76" fmla="*/ 86 w 124"/>
                <a:gd name="T77" fmla="*/ 49 h 55"/>
                <a:gd name="T78" fmla="*/ 84 w 124"/>
                <a:gd name="T79" fmla="*/ 55 h 55"/>
                <a:gd name="T80" fmla="*/ 103 w 124"/>
                <a:gd name="T81" fmla="*/ 53 h 55"/>
                <a:gd name="T82" fmla="*/ 124 w 124"/>
                <a:gd name="T83" fmla="*/ 49 h 55"/>
                <a:gd name="T84" fmla="*/ 123 w 124"/>
                <a:gd name="T85" fmla="*/ 42 h 55"/>
                <a:gd name="T86" fmla="*/ 115 w 124"/>
                <a:gd name="T87" fmla="*/ 42 h 55"/>
                <a:gd name="T88" fmla="*/ 109 w 124"/>
                <a:gd name="T89" fmla="*/ 42 h 55"/>
                <a:gd name="T90" fmla="*/ 107 w 124"/>
                <a:gd name="T91" fmla="*/ 32 h 55"/>
                <a:gd name="T92" fmla="*/ 101 w 124"/>
                <a:gd name="T93" fmla="*/ 32 h 55"/>
                <a:gd name="T94" fmla="*/ 96 w 124"/>
                <a:gd name="T95" fmla="*/ 32 h 55"/>
                <a:gd name="T96" fmla="*/ 94 w 124"/>
                <a:gd name="T97" fmla="*/ 28 h 55"/>
                <a:gd name="T98" fmla="*/ 94 w 124"/>
                <a:gd name="T99" fmla="*/ 26 h 55"/>
                <a:gd name="T100" fmla="*/ 82 w 124"/>
                <a:gd name="T101" fmla="*/ 21 h 55"/>
                <a:gd name="T102" fmla="*/ 71 w 124"/>
                <a:gd name="T103" fmla="*/ 15 h 55"/>
                <a:gd name="T104" fmla="*/ 67 w 124"/>
                <a:gd name="T105" fmla="*/ 15 h 55"/>
                <a:gd name="T106" fmla="*/ 65 w 124"/>
                <a:gd name="T107" fmla="*/ 15 h 55"/>
                <a:gd name="T108" fmla="*/ 61 w 124"/>
                <a:gd name="T109" fmla="*/ 9 h 55"/>
                <a:gd name="T110" fmla="*/ 59 w 124"/>
                <a:gd name="T111" fmla="*/ 5 h 55"/>
                <a:gd name="T112" fmla="*/ 38 w 124"/>
                <a:gd name="T113" fmla="*/ 1 h 55"/>
                <a:gd name="T114" fmla="*/ 19 w 124"/>
                <a:gd name="T115" fmla="*/ 0 h 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55"/>
                <a:gd name="T176" fmla="*/ 124 w 124"/>
                <a:gd name="T177" fmla="*/ 55 h 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55">
                  <a:moveTo>
                    <a:pt x="19" y="17"/>
                  </a:moveTo>
                  <a:lnTo>
                    <a:pt x="19" y="21"/>
                  </a:lnTo>
                  <a:lnTo>
                    <a:pt x="21" y="24"/>
                  </a:lnTo>
                  <a:lnTo>
                    <a:pt x="17" y="26"/>
                  </a:lnTo>
                  <a:lnTo>
                    <a:pt x="19" y="26"/>
                  </a:lnTo>
                  <a:lnTo>
                    <a:pt x="23" y="23"/>
                  </a:lnTo>
                  <a:lnTo>
                    <a:pt x="25" y="19"/>
                  </a:lnTo>
                  <a:lnTo>
                    <a:pt x="21" y="19"/>
                  </a:lnTo>
                  <a:lnTo>
                    <a:pt x="19" y="17"/>
                  </a:lnTo>
                  <a:close/>
                  <a:moveTo>
                    <a:pt x="19" y="0"/>
                  </a:moveTo>
                  <a:lnTo>
                    <a:pt x="11" y="3"/>
                  </a:lnTo>
                  <a:lnTo>
                    <a:pt x="6" y="9"/>
                  </a:lnTo>
                  <a:lnTo>
                    <a:pt x="2" y="15"/>
                  </a:lnTo>
                  <a:lnTo>
                    <a:pt x="0" y="21"/>
                  </a:lnTo>
                  <a:lnTo>
                    <a:pt x="4" y="21"/>
                  </a:lnTo>
                  <a:lnTo>
                    <a:pt x="9" y="19"/>
                  </a:lnTo>
                  <a:lnTo>
                    <a:pt x="9" y="15"/>
                  </a:lnTo>
                  <a:lnTo>
                    <a:pt x="15" y="11"/>
                  </a:lnTo>
                  <a:lnTo>
                    <a:pt x="21" y="5"/>
                  </a:lnTo>
                  <a:lnTo>
                    <a:pt x="27" y="5"/>
                  </a:lnTo>
                  <a:lnTo>
                    <a:pt x="32" y="7"/>
                  </a:lnTo>
                  <a:lnTo>
                    <a:pt x="34" y="11"/>
                  </a:lnTo>
                  <a:lnTo>
                    <a:pt x="36" y="13"/>
                  </a:lnTo>
                  <a:lnTo>
                    <a:pt x="40" y="13"/>
                  </a:lnTo>
                  <a:lnTo>
                    <a:pt x="44" y="13"/>
                  </a:lnTo>
                  <a:lnTo>
                    <a:pt x="46" y="17"/>
                  </a:lnTo>
                  <a:lnTo>
                    <a:pt x="48" y="17"/>
                  </a:lnTo>
                  <a:lnTo>
                    <a:pt x="52" y="17"/>
                  </a:lnTo>
                  <a:lnTo>
                    <a:pt x="53" y="21"/>
                  </a:lnTo>
                  <a:lnTo>
                    <a:pt x="59" y="26"/>
                  </a:lnTo>
                  <a:lnTo>
                    <a:pt x="65" y="26"/>
                  </a:lnTo>
                  <a:lnTo>
                    <a:pt x="73" y="26"/>
                  </a:lnTo>
                  <a:lnTo>
                    <a:pt x="73" y="28"/>
                  </a:lnTo>
                  <a:lnTo>
                    <a:pt x="73" y="32"/>
                  </a:lnTo>
                  <a:lnTo>
                    <a:pt x="75" y="36"/>
                  </a:lnTo>
                  <a:lnTo>
                    <a:pt x="78" y="40"/>
                  </a:lnTo>
                  <a:lnTo>
                    <a:pt x="84" y="42"/>
                  </a:lnTo>
                  <a:lnTo>
                    <a:pt x="90" y="44"/>
                  </a:lnTo>
                  <a:lnTo>
                    <a:pt x="86" y="49"/>
                  </a:lnTo>
                  <a:lnTo>
                    <a:pt x="84" y="55"/>
                  </a:lnTo>
                  <a:lnTo>
                    <a:pt x="103" y="53"/>
                  </a:lnTo>
                  <a:lnTo>
                    <a:pt x="124" y="49"/>
                  </a:lnTo>
                  <a:lnTo>
                    <a:pt x="123" y="42"/>
                  </a:lnTo>
                  <a:lnTo>
                    <a:pt x="115" y="42"/>
                  </a:lnTo>
                  <a:lnTo>
                    <a:pt x="109" y="42"/>
                  </a:lnTo>
                  <a:lnTo>
                    <a:pt x="107" y="32"/>
                  </a:lnTo>
                  <a:lnTo>
                    <a:pt x="101" y="32"/>
                  </a:lnTo>
                  <a:lnTo>
                    <a:pt x="96" y="32"/>
                  </a:lnTo>
                  <a:lnTo>
                    <a:pt x="94" y="28"/>
                  </a:lnTo>
                  <a:lnTo>
                    <a:pt x="94" y="26"/>
                  </a:lnTo>
                  <a:lnTo>
                    <a:pt x="82" y="21"/>
                  </a:lnTo>
                  <a:lnTo>
                    <a:pt x="71" y="15"/>
                  </a:lnTo>
                  <a:lnTo>
                    <a:pt x="67" y="15"/>
                  </a:lnTo>
                  <a:lnTo>
                    <a:pt x="65" y="15"/>
                  </a:lnTo>
                  <a:lnTo>
                    <a:pt x="61" y="9"/>
                  </a:lnTo>
                  <a:lnTo>
                    <a:pt x="59" y="5"/>
                  </a:lnTo>
                  <a:lnTo>
                    <a:pt x="38" y="1"/>
                  </a:lnTo>
                  <a:lnTo>
                    <a:pt x="19" y="0"/>
                  </a:lnTo>
                  <a:close/>
                </a:path>
              </a:pathLst>
            </a:custGeom>
            <a:solidFill>
              <a:srgbClr val="C0C0C0"/>
            </a:solidFill>
            <a:ln w="4826">
              <a:solidFill>
                <a:srgbClr val="B9B9B9"/>
              </a:solidFill>
              <a:round/>
              <a:headEnd/>
              <a:tailEnd/>
            </a:ln>
          </p:spPr>
          <p:txBody>
            <a:bodyPr/>
            <a:lstStyle/>
            <a:p>
              <a:endParaRPr lang="nb-NO"/>
            </a:p>
          </p:txBody>
        </p:sp>
        <p:sp>
          <p:nvSpPr>
            <p:cNvPr id="9236" name="Freeform 1232"/>
            <p:cNvSpPr>
              <a:spLocks/>
            </p:cNvSpPr>
            <p:nvPr/>
          </p:nvSpPr>
          <p:spPr bwMode="gray">
            <a:xfrm>
              <a:off x="4718" y="1497"/>
              <a:ext cx="68" cy="76"/>
            </a:xfrm>
            <a:custGeom>
              <a:avLst/>
              <a:gdLst>
                <a:gd name="T0" fmla="*/ 64 w 77"/>
                <a:gd name="T1" fmla="*/ 85 h 85"/>
                <a:gd name="T2" fmla="*/ 64 w 77"/>
                <a:gd name="T3" fmla="*/ 79 h 85"/>
                <a:gd name="T4" fmla="*/ 60 w 77"/>
                <a:gd name="T5" fmla="*/ 75 h 85"/>
                <a:gd name="T6" fmla="*/ 56 w 77"/>
                <a:gd name="T7" fmla="*/ 73 h 85"/>
                <a:gd name="T8" fmla="*/ 52 w 77"/>
                <a:gd name="T9" fmla="*/ 69 h 85"/>
                <a:gd name="T10" fmla="*/ 43 w 77"/>
                <a:gd name="T11" fmla="*/ 58 h 85"/>
                <a:gd name="T12" fmla="*/ 37 w 77"/>
                <a:gd name="T13" fmla="*/ 50 h 85"/>
                <a:gd name="T14" fmla="*/ 33 w 77"/>
                <a:gd name="T15" fmla="*/ 41 h 85"/>
                <a:gd name="T16" fmla="*/ 29 w 77"/>
                <a:gd name="T17" fmla="*/ 35 h 85"/>
                <a:gd name="T18" fmla="*/ 31 w 77"/>
                <a:gd name="T19" fmla="*/ 29 h 85"/>
                <a:gd name="T20" fmla="*/ 37 w 77"/>
                <a:gd name="T21" fmla="*/ 35 h 85"/>
                <a:gd name="T22" fmla="*/ 41 w 77"/>
                <a:gd name="T23" fmla="*/ 33 h 85"/>
                <a:gd name="T24" fmla="*/ 50 w 77"/>
                <a:gd name="T25" fmla="*/ 35 h 85"/>
                <a:gd name="T26" fmla="*/ 60 w 77"/>
                <a:gd name="T27" fmla="*/ 37 h 85"/>
                <a:gd name="T28" fmla="*/ 62 w 77"/>
                <a:gd name="T29" fmla="*/ 37 h 85"/>
                <a:gd name="T30" fmla="*/ 69 w 77"/>
                <a:gd name="T31" fmla="*/ 41 h 85"/>
                <a:gd name="T32" fmla="*/ 75 w 77"/>
                <a:gd name="T33" fmla="*/ 39 h 85"/>
                <a:gd name="T34" fmla="*/ 77 w 77"/>
                <a:gd name="T35" fmla="*/ 35 h 85"/>
                <a:gd name="T36" fmla="*/ 75 w 77"/>
                <a:gd name="T37" fmla="*/ 29 h 85"/>
                <a:gd name="T38" fmla="*/ 75 w 77"/>
                <a:gd name="T39" fmla="*/ 27 h 85"/>
                <a:gd name="T40" fmla="*/ 66 w 77"/>
                <a:gd name="T41" fmla="*/ 25 h 85"/>
                <a:gd name="T42" fmla="*/ 56 w 77"/>
                <a:gd name="T43" fmla="*/ 20 h 85"/>
                <a:gd name="T44" fmla="*/ 46 w 77"/>
                <a:gd name="T45" fmla="*/ 8 h 85"/>
                <a:gd name="T46" fmla="*/ 39 w 77"/>
                <a:gd name="T47" fmla="*/ 0 h 85"/>
                <a:gd name="T48" fmla="*/ 35 w 77"/>
                <a:gd name="T49" fmla="*/ 4 h 85"/>
                <a:gd name="T50" fmla="*/ 31 w 77"/>
                <a:gd name="T51" fmla="*/ 6 h 85"/>
                <a:gd name="T52" fmla="*/ 27 w 77"/>
                <a:gd name="T53" fmla="*/ 10 h 85"/>
                <a:gd name="T54" fmla="*/ 21 w 77"/>
                <a:gd name="T55" fmla="*/ 21 h 85"/>
                <a:gd name="T56" fmla="*/ 16 w 77"/>
                <a:gd name="T57" fmla="*/ 18 h 85"/>
                <a:gd name="T58" fmla="*/ 16 w 77"/>
                <a:gd name="T59" fmla="*/ 25 h 85"/>
                <a:gd name="T60" fmla="*/ 0 w 77"/>
                <a:gd name="T61" fmla="*/ 29 h 85"/>
                <a:gd name="T62" fmla="*/ 2 w 77"/>
                <a:gd name="T63" fmla="*/ 43 h 85"/>
                <a:gd name="T64" fmla="*/ 6 w 77"/>
                <a:gd name="T65" fmla="*/ 39 h 85"/>
                <a:gd name="T66" fmla="*/ 12 w 77"/>
                <a:gd name="T67" fmla="*/ 37 h 85"/>
                <a:gd name="T68" fmla="*/ 14 w 77"/>
                <a:gd name="T69" fmla="*/ 29 h 85"/>
                <a:gd name="T70" fmla="*/ 18 w 77"/>
                <a:gd name="T71" fmla="*/ 33 h 85"/>
                <a:gd name="T72" fmla="*/ 16 w 77"/>
                <a:gd name="T73" fmla="*/ 45 h 85"/>
                <a:gd name="T74" fmla="*/ 21 w 77"/>
                <a:gd name="T75" fmla="*/ 54 h 85"/>
                <a:gd name="T76" fmla="*/ 27 w 77"/>
                <a:gd name="T77" fmla="*/ 60 h 85"/>
                <a:gd name="T78" fmla="*/ 37 w 77"/>
                <a:gd name="T79" fmla="*/ 64 h 85"/>
                <a:gd name="T80" fmla="*/ 44 w 77"/>
                <a:gd name="T81" fmla="*/ 68 h 85"/>
                <a:gd name="T82" fmla="*/ 54 w 77"/>
                <a:gd name="T83" fmla="*/ 75 h 85"/>
                <a:gd name="T84" fmla="*/ 60 w 77"/>
                <a:gd name="T85" fmla="*/ 79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85"/>
                <a:gd name="T131" fmla="*/ 77 w 77"/>
                <a:gd name="T132" fmla="*/ 85 h 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85">
                  <a:moveTo>
                    <a:pt x="62" y="83"/>
                  </a:moveTo>
                  <a:lnTo>
                    <a:pt x="64" y="85"/>
                  </a:lnTo>
                  <a:lnTo>
                    <a:pt x="66" y="81"/>
                  </a:lnTo>
                  <a:lnTo>
                    <a:pt x="64" y="79"/>
                  </a:lnTo>
                  <a:lnTo>
                    <a:pt x="62" y="77"/>
                  </a:lnTo>
                  <a:lnTo>
                    <a:pt x="60" y="75"/>
                  </a:lnTo>
                  <a:lnTo>
                    <a:pt x="58" y="73"/>
                  </a:lnTo>
                  <a:lnTo>
                    <a:pt x="56" y="73"/>
                  </a:lnTo>
                  <a:lnTo>
                    <a:pt x="52" y="73"/>
                  </a:lnTo>
                  <a:lnTo>
                    <a:pt x="52" y="69"/>
                  </a:lnTo>
                  <a:lnTo>
                    <a:pt x="48" y="64"/>
                  </a:lnTo>
                  <a:lnTo>
                    <a:pt x="43" y="58"/>
                  </a:lnTo>
                  <a:lnTo>
                    <a:pt x="37" y="52"/>
                  </a:lnTo>
                  <a:lnTo>
                    <a:pt x="37" y="50"/>
                  </a:lnTo>
                  <a:lnTo>
                    <a:pt x="37" y="48"/>
                  </a:lnTo>
                  <a:lnTo>
                    <a:pt x="33" y="41"/>
                  </a:lnTo>
                  <a:lnTo>
                    <a:pt x="31" y="37"/>
                  </a:lnTo>
                  <a:lnTo>
                    <a:pt x="29" y="35"/>
                  </a:lnTo>
                  <a:lnTo>
                    <a:pt x="29" y="33"/>
                  </a:lnTo>
                  <a:lnTo>
                    <a:pt x="31" y="29"/>
                  </a:lnTo>
                  <a:lnTo>
                    <a:pt x="35" y="31"/>
                  </a:lnTo>
                  <a:lnTo>
                    <a:pt x="37" y="35"/>
                  </a:lnTo>
                  <a:lnTo>
                    <a:pt x="39" y="35"/>
                  </a:lnTo>
                  <a:lnTo>
                    <a:pt x="41" y="33"/>
                  </a:lnTo>
                  <a:lnTo>
                    <a:pt x="44" y="37"/>
                  </a:lnTo>
                  <a:lnTo>
                    <a:pt x="50" y="35"/>
                  </a:lnTo>
                  <a:lnTo>
                    <a:pt x="56" y="35"/>
                  </a:lnTo>
                  <a:lnTo>
                    <a:pt x="60" y="37"/>
                  </a:lnTo>
                  <a:lnTo>
                    <a:pt x="62" y="37"/>
                  </a:lnTo>
                  <a:lnTo>
                    <a:pt x="64" y="39"/>
                  </a:lnTo>
                  <a:lnTo>
                    <a:pt x="69" y="41"/>
                  </a:lnTo>
                  <a:lnTo>
                    <a:pt x="75" y="41"/>
                  </a:lnTo>
                  <a:lnTo>
                    <a:pt x="75" y="39"/>
                  </a:lnTo>
                  <a:lnTo>
                    <a:pt x="77" y="39"/>
                  </a:lnTo>
                  <a:lnTo>
                    <a:pt x="77" y="35"/>
                  </a:lnTo>
                  <a:lnTo>
                    <a:pt x="75" y="33"/>
                  </a:lnTo>
                  <a:lnTo>
                    <a:pt x="75" y="29"/>
                  </a:lnTo>
                  <a:lnTo>
                    <a:pt x="77" y="27"/>
                  </a:lnTo>
                  <a:lnTo>
                    <a:pt x="75" y="27"/>
                  </a:lnTo>
                  <a:lnTo>
                    <a:pt x="71" y="27"/>
                  </a:lnTo>
                  <a:lnTo>
                    <a:pt x="66" y="25"/>
                  </a:lnTo>
                  <a:lnTo>
                    <a:pt x="62" y="23"/>
                  </a:lnTo>
                  <a:lnTo>
                    <a:pt x="56" y="20"/>
                  </a:lnTo>
                  <a:lnTo>
                    <a:pt x="50" y="14"/>
                  </a:lnTo>
                  <a:lnTo>
                    <a:pt x="46" y="8"/>
                  </a:lnTo>
                  <a:lnTo>
                    <a:pt x="43" y="2"/>
                  </a:lnTo>
                  <a:lnTo>
                    <a:pt x="39" y="0"/>
                  </a:lnTo>
                  <a:lnTo>
                    <a:pt x="37" y="0"/>
                  </a:lnTo>
                  <a:lnTo>
                    <a:pt x="35" y="4"/>
                  </a:lnTo>
                  <a:lnTo>
                    <a:pt x="33" y="6"/>
                  </a:lnTo>
                  <a:lnTo>
                    <a:pt x="31" y="6"/>
                  </a:lnTo>
                  <a:lnTo>
                    <a:pt x="27" y="6"/>
                  </a:lnTo>
                  <a:lnTo>
                    <a:pt x="27" y="10"/>
                  </a:lnTo>
                  <a:lnTo>
                    <a:pt x="25" y="16"/>
                  </a:lnTo>
                  <a:lnTo>
                    <a:pt x="21" y="21"/>
                  </a:lnTo>
                  <a:lnTo>
                    <a:pt x="18" y="18"/>
                  </a:lnTo>
                  <a:lnTo>
                    <a:pt x="16" y="18"/>
                  </a:lnTo>
                  <a:lnTo>
                    <a:pt x="16" y="21"/>
                  </a:lnTo>
                  <a:lnTo>
                    <a:pt x="16" y="25"/>
                  </a:lnTo>
                  <a:lnTo>
                    <a:pt x="8" y="29"/>
                  </a:lnTo>
                  <a:lnTo>
                    <a:pt x="0" y="29"/>
                  </a:lnTo>
                  <a:lnTo>
                    <a:pt x="0" y="37"/>
                  </a:lnTo>
                  <a:lnTo>
                    <a:pt x="2" y="43"/>
                  </a:lnTo>
                  <a:lnTo>
                    <a:pt x="6" y="41"/>
                  </a:lnTo>
                  <a:lnTo>
                    <a:pt x="6" y="39"/>
                  </a:lnTo>
                  <a:lnTo>
                    <a:pt x="8" y="37"/>
                  </a:lnTo>
                  <a:lnTo>
                    <a:pt x="12" y="37"/>
                  </a:lnTo>
                  <a:lnTo>
                    <a:pt x="12" y="33"/>
                  </a:lnTo>
                  <a:lnTo>
                    <a:pt x="14" y="29"/>
                  </a:lnTo>
                  <a:lnTo>
                    <a:pt x="16" y="31"/>
                  </a:lnTo>
                  <a:lnTo>
                    <a:pt x="18" y="33"/>
                  </a:lnTo>
                  <a:lnTo>
                    <a:pt x="16" y="39"/>
                  </a:lnTo>
                  <a:lnTo>
                    <a:pt x="16" y="45"/>
                  </a:lnTo>
                  <a:lnTo>
                    <a:pt x="23" y="50"/>
                  </a:lnTo>
                  <a:lnTo>
                    <a:pt x="21" y="54"/>
                  </a:lnTo>
                  <a:lnTo>
                    <a:pt x="21" y="56"/>
                  </a:lnTo>
                  <a:lnTo>
                    <a:pt x="27" y="60"/>
                  </a:lnTo>
                  <a:lnTo>
                    <a:pt x="33" y="64"/>
                  </a:lnTo>
                  <a:lnTo>
                    <a:pt x="37" y="64"/>
                  </a:lnTo>
                  <a:lnTo>
                    <a:pt x="41" y="64"/>
                  </a:lnTo>
                  <a:lnTo>
                    <a:pt x="44" y="68"/>
                  </a:lnTo>
                  <a:lnTo>
                    <a:pt x="48" y="73"/>
                  </a:lnTo>
                  <a:lnTo>
                    <a:pt x="54" y="75"/>
                  </a:lnTo>
                  <a:lnTo>
                    <a:pt x="60" y="77"/>
                  </a:lnTo>
                  <a:lnTo>
                    <a:pt x="60" y="79"/>
                  </a:lnTo>
                  <a:lnTo>
                    <a:pt x="62" y="83"/>
                  </a:lnTo>
                  <a:close/>
                </a:path>
              </a:pathLst>
            </a:custGeom>
            <a:solidFill>
              <a:srgbClr val="C0C0C0"/>
            </a:solidFill>
            <a:ln w="4826">
              <a:solidFill>
                <a:srgbClr val="B9B9B9"/>
              </a:solidFill>
              <a:round/>
              <a:headEnd/>
              <a:tailEnd/>
            </a:ln>
          </p:spPr>
          <p:txBody>
            <a:bodyPr/>
            <a:lstStyle/>
            <a:p>
              <a:endParaRPr lang="nb-NO"/>
            </a:p>
          </p:txBody>
        </p:sp>
        <p:sp>
          <p:nvSpPr>
            <p:cNvPr id="9237" name="Freeform 1233"/>
            <p:cNvSpPr>
              <a:spLocks/>
            </p:cNvSpPr>
            <p:nvPr/>
          </p:nvSpPr>
          <p:spPr bwMode="gray">
            <a:xfrm>
              <a:off x="3621" y="2014"/>
              <a:ext cx="36" cy="44"/>
            </a:xfrm>
            <a:custGeom>
              <a:avLst/>
              <a:gdLst>
                <a:gd name="T0" fmla="*/ 2 w 41"/>
                <a:gd name="T1" fmla="*/ 0 h 50"/>
                <a:gd name="T2" fmla="*/ 0 w 41"/>
                <a:gd name="T3" fmla="*/ 0 h 50"/>
                <a:gd name="T4" fmla="*/ 0 w 41"/>
                <a:gd name="T5" fmla="*/ 0 h 50"/>
                <a:gd name="T6" fmla="*/ 2 w 41"/>
                <a:gd name="T7" fmla="*/ 6 h 50"/>
                <a:gd name="T8" fmla="*/ 2 w 41"/>
                <a:gd name="T9" fmla="*/ 11 h 50"/>
                <a:gd name="T10" fmla="*/ 2 w 41"/>
                <a:gd name="T11" fmla="*/ 17 h 50"/>
                <a:gd name="T12" fmla="*/ 0 w 41"/>
                <a:gd name="T13" fmla="*/ 23 h 50"/>
                <a:gd name="T14" fmla="*/ 4 w 41"/>
                <a:gd name="T15" fmla="*/ 27 h 50"/>
                <a:gd name="T16" fmla="*/ 6 w 41"/>
                <a:gd name="T17" fmla="*/ 29 h 50"/>
                <a:gd name="T18" fmla="*/ 12 w 41"/>
                <a:gd name="T19" fmla="*/ 27 h 50"/>
                <a:gd name="T20" fmla="*/ 12 w 41"/>
                <a:gd name="T21" fmla="*/ 23 h 50"/>
                <a:gd name="T22" fmla="*/ 14 w 41"/>
                <a:gd name="T23" fmla="*/ 21 h 50"/>
                <a:gd name="T24" fmla="*/ 20 w 41"/>
                <a:gd name="T25" fmla="*/ 29 h 50"/>
                <a:gd name="T26" fmla="*/ 29 w 41"/>
                <a:gd name="T27" fmla="*/ 34 h 50"/>
                <a:gd name="T28" fmla="*/ 27 w 41"/>
                <a:gd name="T29" fmla="*/ 40 h 50"/>
                <a:gd name="T30" fmla="*/ 29 w 41"/>
                <a:gd name="T31" fmla="*/ 44 h 50"/>
                <a:gd name="T32" fmla="*/ 29 w 41"/>
                <a:gd name="T33" fmla="*/ 48 h 50"/>
                <a:gd name="T34" fmla="*/ 31 w 41"/>
                <a:gd name="T35" fmla="*/ 46 h 50"/>
                <a:gd name="T36" fmla="*/ 31 w 41"/>
                <a:gd name="T37" fmla="*/ 42 h 50"/>
                <a:gd name="T38" fmla="*/ 35 w 41"/>
                <a:gd name="T39" fmla="*/ 42 h 50"/>
                <a:gd name="T40" fmla="*/ 37 w 41"/>
                <a:gd name="T41" fmla="*/ 50 h 50"/>
                <a:gd name="T42" fmla="*/ 37 w 41"/>
                <a:gd name="T43" fmla="*/ 48 h 50"/>
                <a:gd name="T44" fmla="*/ 37 w 41"/>
                <a:gd name="T45" fmla="*/ 44 h 50"/>
                <a:gd name="T46" fmla="*/ 37 w 41"/>
                <a:gd name="T47" fmla="*/ 40 h 50"/>
                <a:gd name="T48" fmla="*/ 35 w 41"/>
                <a:gd name="T49" fmla="*/ 34 h 50"/>
                <a:gd name="T50" fmla="*/ 37 w 41"/>
                <a:gd name="T51" fmla="*/ 30 h 50"/>
                <a:gd name="T52" fmla="*/ 35 w 41"/>
                <a:gd name="T53" fmla="*/ 29 h 50"/>
                <a:gd name="T54" fmla="*/ 39 w 41"/>
                <a:gd name="T55" fmla="*/ 29 h 50"/>
                <a:gd name="T56" fmla="*/ 41 w 41"/>
                <a:gd name="T57" fmla="*/ 29 h 50"/>
                <a:gd name="T58" fmla="*/ 39 w 41"/>
                <a:gd name="T59" fmla="*/ 23 h 50"/>
                <a:gd name="T60" fmla="*/ 39 w 41"/>
                <a:gd name="T61" fmla="*/ 21 h 50"/>
                <a:gd name="T62" fmla="*/ 33 w 41"/>
                <a:gd name="T63" fmla="*/ 13 h 50"/>
                <a:gd name="T64" fmla="*/ 25 w 41"/>
                <a:gd name="T65" fmla="*/ 6 h 50"/>
                <a:gd name="T66" fmla="*/ 25 w 41"/>
                <a:gd name="T67" fmla="*/ 6 h 50"/>
                <a:gd name="T68" fmla="*/ 24 w 41"/>
                <a:gd name="T69" fmla="*/ 7 h 50"/>
                <a:gd name="T70" fmla="*/ 20 w 41"/>
                <a:gd name="T71" fmla="*/ 6 h 50"/>
                <a:gd name="T72" fmla="*/ 20 w 41"/>
                <a:gd name="T73" fmla="*/ 4 h 50"/>
                <a:gd name="T74" fmla="*/ 18 w 41"/>
                <a:gd name="T75" fmla="*/ 4 h 50"/>
                <a:gd name="T76" fmla="*/ 14 w 41"/>
                <a:gd name="T77" fmla="*/ 4 h 50"/>
                <a:gd name="T78" fmla="*/ 14 w 41"/>
                <a:gd name="T79" fmla="*/ 6 h 50"/>
                <a:gd name="T80" fmla="*/ 16 w 41"/>
                <a:gd name="T81" fmla="*/ 6 h 50"/>
                <a:gd name="T82" fmla="*/ 12 w 41"/>
                <a:gd name="T83" fmla="*/ 4 h 50"/>
                <a:gd name="T84" fmla="*/ 6 w 41"/>
                <a:gd name="T85" fmla="*/ 4 h 50"/>
                <a:gd name="T86" fmla="*/ 4 w 41"/>
                <a:gd name="T87" fmla="*/ 2 h 50"/>
                <a:gd name="T88" fmla="*/ 2 w 41"/>
                <a:gd name="T89" fmla="*/ 0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50"/>
                <a:gd name="T137" fmla="*/ 41 w 41"/>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50">
                  <a:moveTo>
                    <a:pt x="2" y="0"/>
                  </a:moveTo>
                  <a:lnTo>
                    <a:pt x="0" y="0"/>
                  </a:lnTo>
                  <a:lnTo>
                    <a:pt x="2" y="6"/>
                  </a:lnTo>
                  <a:lnTo>
                    <a:pt x="2" y="11"/>
                  </a:lnTo>
                  <a:lnTo>
                    <a:pt x="2" y="17"/>
                  </a:lnTo>
                  <a:lnTo>
                    <a:pt x="0" y="23"/>
                  </a:lnTo>
                  <a:lnTo>
                    <a:pt x="4" y="27"/>
                  </a:lnTo>
                  <a:lnTo>
                    <a:pt x="6" y="29"/>
                  </a:lnTo>
                  <a:lnTo>
                    <a:pt x="12" y="27"/>
                  </a:lnTo>
                  <a:lnTo>
                    <a:pt x="12" y="23"/>
                  </a:lnTo>
                  <a:lnTo>
                    <a:pt x="14" y="21"/>
                  </a:lnTo>
                  <a:lnTo>
                    <a:pt x="20" y="29"/>
                  </a:lnTo>
                  <a:lnTo>
                    <a:pt x="29" y="34"/>
                  </a:lnTo>
                  <a:lnTo>
                    <a:pt x="27" y="40"/>
                  </a:lnTo>
                  <a:lnTo>
                    <a:pt x="29" y="44"/>
                  </a:lnTo>
                  <a:lnTo>
                    <a:pt x="29" y="48"/>
                  </a:lnTo>
                  <a:lnTo>
                    <a:pt x="31" y="46"/>
                  </a:lnTo>
                  <a:lnTo>
                    <a:pt x="31" y="42"/>
                  </a:lnTo>
                  <a:lnTo>
                    <a:pt x="35" y="42"/>
                  </a:lnTo>
                  <a:lnTo>
                    <a:pt x="37" y="50"/>
                  </a:lnTo>
                  <a:lnTo>
                    <a:pt x="37" y="48"/>
                  </a:lnTo>
                  <a:lnTo>
                    <a:pt x="37" y="44"/>
                  </a:lnTo>
                  <a:lnTo>
                    <a:pt x="37" y="40"/>
                  </a:lnTo>
                  <a:lnTo>
                    <a:pt x="35" y="34"/>
                  </a:lnTo>
                  <a:lnTo>
                    <a:pt x="37" y="30"/>
                  </a:lnTo>
                  <a:lnTo>
                    <a:pt x="35" y="29"/>
                  </a:lnTo>
                  <a:lnTo>
                    <a:pt x="39" y="29"/>
                  </a:lnTo>
                  <a:lnTo>
                    <a:pt x="41" y="29"/>
                  </a:lnTo>
                  <a:lnTo>
                    <a:pt x="39" y="23"/>
                  </a:lnTo>
                  <a:lnTo>
                    <a:pt x="39" y="21"/>
                  </a:lnTo>
                  <a:lnTo>
                    <a:pt x="33" y="13"/>
                  </a:lnTo>
                  <a:lnTo>
                    <a:pt x="25" y="6"/>
                  </a:lnTo>
                  <a:lnTo>
                    <a:pt x="24" y="7"/>
                  </a:lnTo>
                  <a:lnTo>
                    <a:pt x="20" y="6"/>
                  </a:lnTo>
                  <a:lnTo>
                    <a:pt x="20" y="4"/>
                  </a:lnTo>
                  <a:lnTo>
                    <a:pt x="18" y="4"/>
                  </a:lnTo>
                  <a:lnTo>
                    <a:pt x="14" y="4"/>
                  </a:lnTo>
                  <a:lnTo>
                    <a:pt x="14" y="6"/>
                  </a:lnTo>
                  <a:lnTo>
                    <a:pt x="16" y="6"/>
                  </a:lnTo>
                  <a:lnTo>
                    <a:pt x="12" y="4"/>
                  </a:lnTo>
                  <a:lnTo>
                    <a:pt x="6" y="4"/>
                  </a:lnTo>
                  <a:lnTo>
                    <a:pt x="4" y="2"/>
                  </a:lnTo>
                  <a:lnTo>
                    <a:pt x="2" y="0"/>
                  </a:lnTo>
                  <a:close/>
                </a:path>
              </a:pathLst>
            </a:custGeom>
            <a:solidFill>
              <a:srgbClr val="C0C0C0"/>
            </a:solidFill>
            <a:ln w="4826">
              <a:solidFill>
                <a:srgbClr val="B9B9B9"/>
              </a:solidFill>
              <a:round/>
              <a:headEnd/>
              <a:tailEnd/>
            </a:ln>
          </p:spPr>
          <p:txBody>
            <a:bodyPr/>
            <a:lstStyle/>
            <a:p>
              <a:endParaRPr lang="nb-NO"/>
            </a:p>
          </p:txBody>
        </p:sp>
        <p:sp>
          <p:nvSpPr>
            <p:cNvPr id="9238" name="Freeform 1234"/>
            <p:cNvSpPr>
              <a:spLocks/>
            </p:cNvSpPr>
            <p:nvPr/>
          </p:nvSpPr>
          <p:spPr bwMode="gray">
            <a:xfrm>
              <a:off x="4691" y="2120"/>
              <a:ext cx="84" cy="115"/>
            </a:xfrm>
            <a:custGeom>
              <a:avLst/>
              <a:gdLst>
                <a:gd name="T0" fmla="*/ 9 w 94"/>
                <a:gd name="T1" fmla="*/ 128 h 130"/>
                <a:gd name="T2" fmla="*/ 19 w 94"/>
                <a:gd name="T3" fmla="*/ 124 h 130"/>
                <a:gd name="T4" fmla="*/ 23 w 94"/>
                <a:gd name="T5" fmla="*/ 123 h 130"/>
                <a:gd name="T6" fmla="*/ 26 w 94"/>
                <a:gd name="T7" fmla="*/ 124 h 130"/>
                <a:gd name="T8" fmla="*/ 32 w 94"/>
                <a:gd name="T9" fmla="*/ 123 h 130"/>
                <a:gd name="T10" fmla="*/ 38 w 94"/>
                <a:gd name="T11" fmla="*/ 121 h 130"/>
                <a:gd name="T12" fmla="*/ 38 w 94"/>
                <a:gd name="T13" fmla="*/ 117 h 130"/>
                <a:gd name="T14" fmla="*/ 46 w 94"/>
                <a:gd name="T15" fmla="*/ 117 h 130"/>
                <a:gd name="T16" fmla="*/ 48 w 94"/>
                <a:gd name="T17" fmla="*/ 124 h 130"/>
                <a:gd name="T18" fmla="*/ 55 w 94"/>
                <a:gd name="T19" fmla="*/ 124 h 130"/>
                <a:gd name="T20" fmla="*/ 61 w 94"/>
                <a:gd name="T21" fmla="*/ 123 h 130"/>
                <a:gd name="T22" fmla="*/ 67 w 94"/>
                <a:gd name="T23" fmla="*/ 121 h 130"/>
                <a:gd name="T24" fmla="*/ 69 w 94"/>
                <a:gd name="T25" fmla="*/ 111 h 130"/>
                <a:gd name="T26" fmla="*/ 73 w 94"/>
                <a:gd name="T27" fmla="*/ 105 h 130"/>
                <a:gd name="T28" fmla="*/ 74 w 94"/>
                <a:gd name="T29" fmla="*/ 100 h 130"/>
                <a:gd name="T30" fmla="*/ 71 w 94"/>
                <a:gd name="T31" fmla="*/ 88 h 130"/>
                <a:gd name="T32" fmla="*/ 74 w 94"/>
                <a:gd name="T33" fmla="*/ 78 h 130"/>
                <a:gd name="T34" fmla="*/ 80 w 94"/>
                <a:gd name="T35" fmla="*/ 73 h 130"/>
                <a:gd name="T36" fmla="*/ 84 w 94"/>
                <a:gd name="T37" fmla="*/ 59 h 130"/>
                <a:gd name="T38" fmla="*/ 86 w 94"/>
                <a:gd name="T39" fmla="*/ 44 h 130"/>
                <a:gd name="T40" fmla="*/ 86 w 94"/>
                <a:gd name="T41" fmla="*/ 34 h 130"/>
                <a:gd name="T42" fmla="*/ 88 w 94"/>
                <a:gd name="T43" fmla="*/ 23 h 130"/>
                <a:gd name="T44" fmla="*/ 92 w 94"/>
                <a:gd name="T45" fmla="*/ 15 h 130"/>
                <a:gd name="T46" fmla="*/ 94 w 94"/>
                <a:gd name="T47" fmla="*/ 0 h 130"/>
                <a:gd name="T48" fmla="*/ 86 w 94"/>
                <a:gd name="T49" fmla="*/ 2 h 130"/>
                <a:gd name="T50" fmla="*/ 78 w 94"/>
                <a:gd name="T51" fmla="*/ 2 h 130"/>
                <a:gd name="T52" fmla="*/ 74 w 94"/>
                <a:gd name="T53" fmla="*/ 7 h 130"/>
                <a:gd name="T54" fmla="*/ 69 w 94"/>
                <a:gd name="T55" fmla="*/ 9 h 130"/>
                <a:gd name="T56" fmla="*/ 65 w 94"/>
                <a:gd name="T57" fmla="*/ 17 h 130"/>
                <a:gd name="T58" fmla="*/ 69 w 94"/>
                <a:gd name="T59" fmla="*/ 23 h 130"/>
                <a:gd name="T60" fmla="*/ 61 w 94"/>
                <a:gd name="T61" fmla="*/ 21 h 130"/>
                <a:gd name="T62" fmla="*/ 53 w 94"/>
                <a:gd name="T63" fmla="*/ 21 h 130"/>
                <a:gd name="T64" fmla="*/ 50 w 94"/>
                <a:gd name="T65" fmla="*/ 19 h 130"/>
                <a:gd name="T66" fmla="*/ 40 w 94"/>
                <a:gd name="T67" fmla="*/ 17 h 130"/>
                <a:gd name="T68" fmla="*/ 30 w 94"/>
                <a:gd name="T69" fmla="*/ 21 h 130"/>
                <a:gd name="T70" fmla="*/ 30 w 94"/>
                <a:gd name="T71" fmla="*/ 30 h 130"/>
                <a:gd name="T72" fmla="*/ 36 w 94"/>
                <a:gd name="T73" fmla="*/ 30 h 130"/>
                <a:gd name="T74" fmla="*/ 44 w 94"/>
                <a:gd name="T75" fmla="*/ 32 h 130"/>
                <a:gd name="T76" fmla="*/ 46 w 94"/>
                <a:gd name="T77" fmla="*/ 42 h 130"/>
                <a:gd name="T78" fmla="*/ 40 w 94"/>
                <a:gd name="T79" fmla="*/ 42 h 130"/>
                <a:gd name="T80" fmla="*/ 34 w 94"/>
                <a:gd name="T81" fmla="*/ 46 h 130"/>
                <a:gd name="T82" fmla="*/ 36 w 94"/>
                <a:gd name="T83" fmla="*/ 53 h 130"/>
                <a:gd name="T84" fmla="*/ 34 w 94"/>
                <a:gd name="T85" fmla="*/ 55 h 130"/>
                <a:gd name="T86" fmla="*/ 40 w 94"/>
                <a:gd name="T87" fmla="*/ 61 h 130"/>
                <a:gd name="T88" fmla="*/ 40 w 94"/>
                <a:gd name="T89" fmla="*/ 67 h 130"/>
                <a:gd name="T90" fmla="*/ 40 w 94"/>
                <a:gd name="T91" fmla="*/ 75 h 130"/>
                <a:gd name="T92" fmla="*/ 40 w 94"/>
                <a:gd name="T93" fmla="*/ 80 h 130"/>
                <a:gd name="T94" fmla="*/ 44 w 94"/>
                <a:gd name="T95" fmla="*/ 84 h 130"/>
                <a:gd name="T96" fmla="*/ 42 w 94"/>
                <a:gd name="T97" fmla="*/ 88 h 130"/>
                <a:gd name="T98" fmla="*/ 40 w 94"/>
                <a:gd name="T99" fmla="*/ 94 h 130"/>
                <a:gd name="T100" fmla="*/ 32 w 94"/>
                <a:gd name="T101" fmla="*/ 88 h 130"/>
                <a:gd name="T102" fmla="*/ 25 w 94"/>
                <a:gd name="T103" fmla="*/ 90 h 130"/>
                <a:gd name="T104" fmla="*/ 21 w 94"/>
                <a:gd name="T105" fmla="*/ 86 h 130"/>
                <a:gd name="T106" fmla="*/ 19 w 94"/>
                <a:gd name="T107" fmla="*/ 90 h 130"/>
                <a:gd name="T108" fmla="*/ 11 w 94"/>
                <a:gd name="T109" fmla="*/ 94 h 130"/>
                <a:gd name="T110" fmla="*/ 11 w 94"/>
                <a:gd name="T111" fmla="*/ 98 h 130"/>
                <a:gd name="T112" fmla="*/ 15 w 94"/>
                <a:gd name="T113" fmla="*/ 107 h 130"/>
                <a:gd name="T114" fmla="*/ 15 w 94"/>
                <a:gd name="T115" fmla="*/ 111 h 130"/>
                <a:gd name="T116" fmla="*/ 11 w 94"/>
                <a:gd name="T117" fmla="*/ 113 h 130"/>
                <a:gd name="T118" fmla="*/ 3 w 94"/>
                <a:gd name="T119" fmla="*/ 109 h 130"/>
                <a:gd name="T120" fmla="*/ 0 w 94"/>
                <a:gd name="T121" fmla="*/ 119 h 130"/>
                <a:gd name="T122" fmla="*/ 5 w 94"/>
                <a:gd name="T123" fmla="*/ 124 h 130"/>
                <a:gd name="T124" fmla="*/ 7 w 94"/>
                <a:gd name="T125" fmla="*/ 13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
                <a:gd name="T190" fmla="*/ 0 h 130"/>
                <a:gd name="T191" fmla="*/ 94 w 94"/>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 h="130">
                  <a:moveTo>
                    <a:pt x="7" y="130"/>
                  </a:moveTo>
                  <a:lnTo>
                    <a:pt x="9" y="128"/>
                  </a:lnTo>
                  <a:lnTo>
                    <a:pt x="15" y="126"/>
                  </a:lnTo>
                  <a:lnTo>
                    <a:pt x="19" y="124"/>
                  </a:lnTo>
                  <a:lnTo>
                    <a:pt x="19" y="123"/>
                  </a:lnTo>
                  <a:lnTo>
                    <a:pt x="23" y="123"/>
                  </a:lnTo>
                  <a:lnTo>
                    <a:pt x="25" y="124"/>
                  </a:lnTo>
                  <a:lnTo>
                    <a:pt x="26" y="124"/>
                  </a:lnTo>
                  <a:lnTo>
                    <a:pt x="28" y="123"/>
                  </a:lnTo>
                  <a:lnTo>
                    <a:pt x="32" y="123"/>
                  </a:lnTo>
                  <a:lnTo>
                    <a:pt x="36" y="123"/>
                  </a:lnTo>
                  <a:lnTo>
                    <a:pt x="38" y="121"/>
                  </a:lnTo>
                  <a:lnTo>
                    <a:pt x="38" y="117"/>
                  </a:lnTo>
                  <a:lnTo>
                    <a:pt x="42" y="119"/>
                  </a:lnTo>
                  <a:lnTo>
                    <a:pt x="46" y="117"/>
                  </a:lnTo>
                  <a:lnTo>
                    <a:pt x="48" y="117"/>
                  </a:lnTo>
                  <a:lnTo>
                    <a:pt x="48" y="124"/>
                  </a:lnTo>
                  <a:lnTo>
                    <a:pt x="50" y="124"/>
                  </a:lnTo>
                  <a:lnTo>
                    <a:pt x="55" y="124"/>
                  </a:lnTo>
                  <a:lnTo>
                    <a:pt x="59" y="124"/>
                  </a:lnTo>
                  <a:lnTo>
                    <a:pt x="61" y="123"/>
                  </a:lnTo>
                  <a:lnTo>
                    <a:pt x="65" y="123"/>
                  </a:lnTo>
                  <a:lnTo>
                    <a:pt x="67" y="121"/>
                  </a:lnTo>
                  <a:lnTo>
                    <a:pt x="69" y="117"/>
                  </a:lnTo>
                  <a:lnTo>
                    <a:pt x="69" y="111"/>
                  </a:lnTo>
                  <a:lnTo>
                    <a:pt x="69" y="109"/>
                  </a:lnTo>
                  <a:lnTo>
                    <a:pt x="73" y="105"/>
                  </a:lnTo>
                  <a:lnTo>
                    <a:pt x="73" y="103"/>
                  </a:lnTo>
                  <a:lnTo>
                    <a:pt x="74" y="100"/>
                  </a:lnTo>
                  <a:lnTo>
                    <a:pt x="73" y="94"/>
                  </a:lnTo>
                  <a:lnTo>
                    <a:pt x="71" y="88"/>
                  </a:lnTo>
                  <a:lnTo>
                    <a:pt x="73" y="84"/>
                  </a:lnTo>
                  <a:lnTo>
                    <a:pt x="74" y="78"/>
                  </a:lnTo>
                  <a:lnTo>
                    <a:pt x="78" y="77"/>
                  </a:lnTo>
                  <a:lnTo>
                    <a:pt x="80" y="73"/>
                  </a:lnTo>
                  <a:lnTo>
                    <a:pt x="80" y="65"/>
                  </a:lnTo>
                  <a:lnTo>
                    <a:pt x="84" y="59"/>
                  </a:lnTo>
                  <a:lnTo>
                    <a:pt x="86" y="52"/>
                  </a:lnTo>
                  <a:lnTo>
                    <a:pt x="86" y="44"/>
                  </a:lnTo>
                  <a:lnTo>
                    <a:pt x="86" y="40"/>
                  </a:lnTo>
                  <a:lnTo>
                    <a:pt x="86" y="34"/>
                  </a:lnTo>
                  <a:lnTo>
                    <a:pt x="86" y="30"/>
                  </a:lnTo>
                  <a:lnTo>
                    <a:pt x="88" y="23"/>
                  </a:lnTo>
                  <a:lnTo>
                    <a:pt x="88" y="17"/>
                  </a:lnTo>
                  <a:lnTo>
                    <a:pt x="92" y="15"/>
                  </a:lnTo>
                  <a:lnTo>
                    <a:pt x="94" y="6"/>
                  </a:lnTo>
                  <a:lnTo>
                    <a:pt x="94" y="0"/>
                  </a:lnTo>
                  <a:lnTo>
                    <a:pt x="90" y="0"/>
                  </a:lnTo>
                  <a:lnTo>
                    <a:pt x="86" y="2"/>
                  </a:lnTo>
                  <a:lnTo>
                    <a:pt x="82" y="2"/>
                  </a:lnTo>
                  <a:lnTo>
                    <a:pt x="78" y="2"/>
                  </a:lnTo>
                  <a:lnTo>
                    <a:pt x="76" y="4"/>
                  </a:lnTo>
                  <a:lnTo>
                    <a:pt x="74" y="7"/>
                  </a:lnTo>
                  <a:lnTo>
                    <a:pt x="71" y="9"/>
                  </a:lnTo>
                  <a:lnTo>
                    <a:pt x="69" y="9"/>
                  </a:lnTo>
                  <a:lnTo>
                    <a:pt x="67" y="13"/>
                  </a:lnTo>
                  <a:lnTo>
                    <a:pt x="65" y="17"/>
                  </a:lnTo>
                  <a:lnTo>
                    <a:pt x="67" y="21"/>
                  </a:lnTo>
                  <a:lnTo>
                    <a:pt x="69" y="23"/>
                  </a:lnTo>
                  <a:lnTo>
                    <a:pt x="67" y="23"/>
                  </a:lnTo>
                  <a:lnTo>
                    <a:pt x="61" y="21"/>
                  </a:lnTo>
                  <a:lnTo>
                    <a:pt x="57" y="21"/>
                  </a:lnTo>
                  <a:lnTo>
                    <a:pt x="53" y="21"/>
                  </a:lnTo>
                  <a:lnTo>
                    <a:pt x="51" y="21"/>
                  </a:lnTo>
                  <a:lnTo>
                    <a:pt x="50" y="19"/>
                  </a:lnTo>
                  <a:lnTo>
                    <a:pt x="46" y="17"/>
                  </a:lnTo>
                  <a:lnTo>
                    <a:pt x="40" y="17"/>
                  </a:lnTo>
                  <a:lnTo>
                    <a:pt x="30" y="17"/>
                  </a:lnTo>
                  <a:lnTo>
                    <a:pt x="30" y="21"/>
                  </a:lnTo>
                  <a:lnTo>
                    <a:pt x="30" y="27"/>
                  </a:lnTo>
                  <a:lnTo>
                    <a:pt x="30" y="30"/>
                  </a:lnTo>
                  <a:lnTo>
                    <a:pt x="32" y="32"/>
                  </a:lnTo>
                  <a:lnTo>
                    <a:pt x="36" y="30"/>
                  </a:lnTo>
                  <a:lnTo>
                    <a:pt x="40" y="30"/>
                  </a:lnTo>
                  <a:lnTo>
                    <a:pt x="44" y="32"/>
                  </a:lnTo>
                  <a:lnTo>
                    <a:pt x="46" y="32"/>
                  </a:lnTo>
                  <a:lnTo>
                    <a:pt x="46" y="42"/>
                  </a:lnTo>
                  <a:lnTo>
                    <a:pt x="44" y="42"/>
                  </a:lnTo>
                  <a:lnTo>
                    <a:pt x="40" y="42"/>
                  </a:lnTo>
                  <a:lnTo>
                    <a:pt x="36" y="44"/>
                  </a:lnTo>
                  <a:lnTo>
                    <a:pt x="34" y="46"/>
                  </a:lnTo>
                  <a:lnTo>
                    <a:pt x="34" y="52"/>
                  </a:lnTo>
                  <a:lnTo>
                    <a:pt x="36" y="53"/>
                  </a:lnTo>
                  <a:lnTo>
                    <a:pt x="34" y="53"/>
                  </a:lnTo>
                  <a:lnTo>
                    <a:pt x="34" y="55"/>
                  </a:lnTo>
                  <a:lnTo>
                    <a:pt x="36" y="57"/>
                  </a:lnTo>
                  <a:lnTo>
                    <a:pt x="40" y="61"/>
                  </a:lnTo>
                  <a:lnTo>
                    <a:pt x="40" y="63"/>
                  </a:lnTo>
                  <a:lnTo>
                    <a:pt x="40" y="67"/>
                  </a:lnTo>
                  <a:lnTo>
                    <a:pt x="38" y="71"/>
                  </a:lnTo>
                  <a:lnTo>
                    <a:pt x="40" y="75"/>
                  </a:lnTo>
                  <a:lnTo>
                    <a:pt x="40" y="78"/>
                  </a:lnTo>
                  <a:lnTo>
                    <a:pt x="40" y="80"/>
                  </a:lnTo>
                  <a:lnTo>
                    <a:pt x="42" y="82"/>
                  </a:lnTo>
                  <a:lnTo>
                    <a:pt x="44" y="84"/>
                  </a:lnTo>
                  <a:lnTo>
                    <a:pt x="44" y="86"/>
                  </a:lnTo>
                  <a:lnTo>
                    <a:pt x="42" y="88"/>
                  </a:lnTo>
                  <a:lnTo>
                    <a:pt x="42" y="94"/>
                  </a:lnTo>
                  <a:lnTo>
                    <a:pt x="40" y="94"/>
                  </a:lnTo>
                  <a:lnTo>
                    <a:pt x="36" y="90"/>
                  </a:lnTo>
                  <a:lnTo>
                    <a:pt x="32" y="88"/>
                  </a:lnTo>
                  <a:lnTo>
                    <a:pt x="28" y="88"/>
                  </a:lnTo>
                  <a:lnTo>
                    <a:pt x="25" y="90"/>
                  </a:lnTo>
                  <a:lnTo>
                    <a:pt x="25" y="88"/>
                  </a:lnTo>
                  <a:lnTo>
                    <a:pt x="21" y="86"/>
                  </a:lnTo>
                  <a:lnTo>
                    <a:pt x="21" y="88"/>
                  </a:lnTo>
                  <a:lnTo>
                    <a:pt x="19" y="90"/>
                  </a:lnTo>
                  <a:lnTo>
                    <a:pt x="13" y="90"/>
                  </a:lnTo>
                  <a:lnTo>
                    <a:pt x="11" y="94"/>
                  </a:lnTo>
                  <a:lnTo>
                    <a:pt x="13" y="96"/>
                  </a:lnTo>
                  <a:lnTo>
                    <a:pt x="11" y="98"/>
                  </a:lnTo>
                  <a:lnTo>
                    <a:pt x="11" y="101"/>
                  </a:lnTo>
                  <a:lnTo>
                    <a:pt x="15" y="107"/>
                  </a:lnTo>
                  <a:lnTo>
                    <a:pt x="15" y="109"/>
                  </a:lnTo>
                  <a:lnTo>
                    <a:pt x="15" y="111"/>
                  </a:lnTo>
                  <a:lnTo>
                    <a:pt x="13" y="113"/>
                  </a:lnTo>
                  <a:lnTo>
                    <a:pt x="11" y="113"/>
                  </a:lnTo>
                  <a:lnTo>
                    <a:pt x="7" y="111"/>
                  </a:lnTo>
                  <a:lnTo>
                    <a:pt x="3" y="109"/>
                  </a:lnTo>
                  <a:lnTo>
                    <a:pt x="2" y="115"/>
                  </a:lnTo>
                  <a:lnTo>
                    <a:pt x="0" y="119"/>
                  </a:lnTo>
                  <a:lnTo>
                    <a:pt x="3" y="123"/>
                  </a:lnTo>
                  <a:lnTo>
                    <a:pt x="5" y="124"/>
                  </a:lnTo>
                  <a:lnTo>
                    <a:pt x="5" y="128"/>
                  </a:lnTo>
                  <a:lnTo>
                    <a:pt x="7" y="130"/>
                  </a:lnTo>
                  <a:close/>
                </a:path>
              </a:pathLst>
            </a:custGeom>
            <a:solidFill>
              <a:srgbClr val="C0C0C0"/>
            </a:solidFill>
            <a:ln w="4826">
              <a:solidFill>
                <a:srgbClr val="B9B9B9"/>
              </a:solidFill>
              <a:round/>
              <a:headEnd/>
              <a:tailEnd/>
            </a:ln>
          </p:spPr>
          <p:txBody>
            <a:bodyPr/>
            <a:lstStyle/>
            <a:p>
              <a:endParaRPr lang="nb-NO"/>
            </a:p>
          </p:txBody>
        </p:sp>
        <p:sp>
          <p:nvSpPr>
            <p:cNvPr id="9239" name="Freeform 1235"/>
            <p:cNvSpPr>
              <a:spLocks/>
            </p:cNvSpPr>
            <p:nvPr/>
          </p:nvSpPr>
          <p:spPr bwMode="gray">
            <a:xfrm>
              <a:off x="3695" y="2009"/>
              <a:ext cx="140" cy="222"/>
            </a:xfrm>
            <a:custGeom>
              <a:avLst/>
              <a:gdLst>
                <a:gd name="T0" fmla="*/ 6 w 159"/>
                <a:gd name="T1" fmla="*/ 169 h 251"/>
                <a:gd name="T2" fmla="*/ 13 w 159"/>
                <a:gd name="T3" fmla="*/ 175 h 251"/>
                <a:gd name="T4" fmla="*/ 19 w 159"/>
                <a:gd name="T5" fmla="*/ 182 h 251"/>
                <a:gd name="T6" fmla="*/ 35 w 159"/>
                <a:gd name="T7" fmla="*/ 184 h 251"/>
                <a:gd name="T8" fmla="*/ 50 w 159"/>
                <a:gd name="T9" fmla="*/ 190 h 251"/>
                <a:gd name="T10" fmla="*/ 58 w 159"/>
                <a:gd name="T11" fmla="*/ 198 h 251"/>
                <a:gd name="T12" fmla="*/ 65 w 159"/>
                <a:gd name="T13" fmla="*/ 207 h 251"/>
                <a:gd name="T14" fmla="*/ 73 w 159"/>
                <a:gd name="T15" fmla="*/ 215 h 251"/>
                <a:gd name="T16" fmla="*/ 83 w 159"/>
                <a:gd name="T17" fmla="*/ 219 h 251"/>
                <a:gd name="T18" fmla="*/ 92 w 159"/>
                <a:gd name="T19" fmla="*/ 217 h 251"/>
                <a:gd name="T20" fmla="*/ 107 w 159"/>
                <a:gd name="T21" fmla="*/ 223 h 251"/>
                <a:gd name="T22" fmla="*/ 102 w 159"/>
                <a:gd name="T23" fmla="*/ 248 h 251"/>
                <a:gd name="T24" fmla="*/ 119 w 159"/>
                <a:gd name="T25" fmla="*/ 215 h 251"/>
                <a:gd name="T26" fmla="*/ 115 w 159"/>
                <a:gd name="T27" fmla="*/ 202 h 251"/>
                <a:gd name="T28" fmla="*/ 121 w 159"/>
                <a:gd name="T29" fmla="*/ 196 h 251"/>
                <a:gd name="T30" fmla="*/ 113 w 159"/>
                <a:gd name="T31" fmla="*/ 190 h 251"/>
                <a:gd name="T32" fmla="*/ 121 w 159"/>
                <a:gd name="T33" fmla="*/ 180 h 251"/>
                <a:gd name="T34" fmla="*/ 138 w 159"/>
                <a:gd name="T35" fmla="*/ 173 h 251"/>
                <a:gd name="T36" fmla="*/ 148 w 159"/>
                <a:gd name="T37" fmla="*/ 167 h 251"/>
                <a:gd name="T38" fmla="*/ 157 w 159"/>
                <a:gd name="T39" fmla="*/ 175 h 251"/>
                <a:gd name="T40" fmla="*/ 155 w 159"/>
                <a:gd name="T41" fmla="*/ 163 h 251"/>
                <a:gd name="T42" fmla="*/ 154 w 159"/>
                <a:gd name="T43" fmla="*/ 157 h 251"/>
                <a:gd name="T44" fmla="*/ 150 w 159"/>
                <a:gd name="T45" fmla="*/ 154 h 251"/>
                <a:gd name="T46" fmla="*/ 157 w 159"/>
                <a:gd name="T47" fmla="*/ 142 h 251"/>
                <a:gd name="T48" fmla="*/ 146 w 159"/>
                <a:gd name="T49" fmla="*/ 131 h 251"/>
                <a:gd name="T50" fmla="*/ 136 w 159"/>
                <a:gd name="T51" fmla="*/ 119 h 251"/>
                <a:gd name="T52" fmla="*/ 136 w 159"/>
                <a:gd name="T53" fmla="*/ 106 h 251"/>
                <a:gd name="T54" fmla="*/ 129 w 159"/>
                <a:gd name="T55" fmla="*/ 96 h 251"/>
                <a:gd name="T56" fmla="*/ 117 w 159"/>
                <a:gd name="T57" fmla="*/ 94 h 251"/>
                <a:gd name="T58" fmla="*/ 106 w 159"/>
                <a:gd name="T59" fmla="*/ 84 h 251"/>
                <a:gd name="T60" fmla="*/ 86 w 159"/>
                <a:gd name="T61" fmla="*/ 83 h 251"/>
                <a:gd name="T62" fmla="*/ 81 w 159"/>
                <a:gd name="T63" fmla="*/ 71 h 251"/>
                <a:gd name="T64" fmla="*/ 81 w 159"/>
                <a:gd name="T65" fmla="*/ 63 h 251"/>
                <a:gd name="T66" fmla="*/ 69 w 159"/>
                <a:gd name="T67" fmla="*/ 52 h 251"/>
                <a:gd name="T68" fmla="*/ 71 w 159"/>
                <a:gd name="T69" fmla="*/ 36 h 251"/>
                <a:gd name="T70" fmla="*/ 77 w 159"/>
                <a:gd name="T71" fmla="*/ 27 h 251"/>
                <a:gd name="T72" fmla="*/ 90 w 159"/>
                <a:gd name="T73" fmla="*/ 6 h 251"/>
                <a:gd name="T74" fmla="*/ 94 w 159"/>
                <a:gd name="T75" fmla="*/ 0 h 251"/>
                <a:gd name="T76" fmla="*/ 86 w 159"/>
                <a:gd name="T77" fmla="*/ 6 h 251"/>
                <a:gd name="T78" fmla="*/ 67 w 159"/>
                <a:gd name="T79" fmla="*/ 15 h 251"/>
                <a:gd name="T80" fmla="*/ 59 w 159"/>
                <a:gd name="T81" fmla="*/ 23 h 251"/>
                <a:gd name="T82" fmla="*/ 54 w 159"/>
                <a:gd name="T83" fmla="*/ 21 h 251"/>
                <a:gd name="T84" fmla="*/ 48 w 159"/>
                <a:gd name="T85" fmla="*/ 36 h 251"/>
                <a:gd name="T86" fmla="*/ 44 w 159"/>
                <a:gd name="T87" fmla="*/ 44 h 251"/>
                <a:gd name="T88" fmla="*/ 35 w 159"/>
                <a:gd name="T89" fmla="*/ 50 h 251"/>
                <a:gd name="T90" fmla="*/ 33 w 159"/>
                <a:gd name="T91" fmla="*/ 61 h 251"/>
                <a:gd name="T92" fmla="*/ 23 w 159"/>
                <a:gd name="T93" fmla="*/ 61 h 251"/>
                <a:gd name="T94" fmla="*/ 25 w 159"/>
                <a:gd name="T95" fmla="*/ 71 h 251"/>
                <a:gd name="T96" fmla="*/ 23 w 159"/>
                <a:gd name="T97" fmla="*/ 86 h 251"/>
                <a:gd name="T98" fmla="*/ 17 w 159"/>
                <a:gd name="T99" fmla="*/ 127 h 251"/>
                <a:gd name="T100" fmla="*/ 15 w 159"/>
                <a:gd name="T101" fmla="*/ 140 h 251"/>
                <a:gd name="T102" fmla="*/ 8 w 159"/>
                <a:gd name="T103" fmla="*/ 157 h 251"/>
                <a:gd name="T104" fmla="*/ 0 w 159"/>
                <a:gd name="T105" fmla="*/ 159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251"/>
                <a:gd name="T161" fmla="*/ 159 w 159"/>
                <a:gd name="T162" fmla="*/ 251 h 2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251">
                  <a:moveTo>
                    <a:pt x="2" y="163"/>
                  </a:moveTo>
                  <a:lnTo>
                    <a:pt x="2" y="165"/>
                  </a:lnTo>
                  <a:lnTo>
                    <a:pt x="6" y="169"/>
                  </a:lnTo>
                  <a:lnTo>
                    <a:pt x="10" y="171"/>
                  </a:lnTo>
                  <a:lnTo>
                    <a:pt x="13" y="173"/>
                  </a:lnTo>
                  <a:lnTo>
                    <a:pt x="13" y="175"/>
                  </a:lnTo>
                  <a:lnTo>
                    <a:pt x="15" y="178"/>
                  </a:lnTo>
                  <a:lnTo>
                    <a:pt x="17" y="180"/>
                  </a:lnTo>
                  <a:lnTo>
                    <a:pt x="19" y="182"/>
                  </a:lnTo>
                  <a:lnTo>
                    <a:pt x="31" y="184"/>
                  </a:lnTo>
                  <a:lnTo>
                    <a:pt x="31" y="182"/>
                  </a:lnTo>
                  <a:lnTo>
                    <a:pt x="35" y="184"/>
                  </a:lnTo>
                  <a:lnTo>
                    <a:pt x="40" y="188"/>
                  </a:lnTo>
                  <a:lnTo>
                    <a:pt x="44" y="190"/>
                  </a:lnTo>
                  <a:lnTo>
                    <a:pt x="50" y="190"/>
                  </a:lnTo>
                  <a:lnTo>
                    <a:pt x="50" y="192"/>
                  </a:lnTo>
                  <a:lnTo>
                    <a:pt x="54" y="196"/>
                  </a:lnTo>
                  <a:lnTo>
                    <a:pt x="58" y="198"/>
                  </a:lnTo>
                  <a:lnTo>
                    <a:pt x="58" y="203"/>
                  </a:lnTo>
                  <a:lnTo>
                    <a:pt x="61" y="205"/>
                  </a:lnTo>
                  <a:lnTo>
                    <a:pt x="65" y="207"/>
                  </a:lnTo>
                  <a:lnTo>
                    <a:pt x="71" y="209"/>
                  </a:lnTo>
                  <a:lnTo>
                    <a:pt x="71" y="213"/>
                  </a:lnTo>
                  <a:lnTo>
                    <a:pt x="73" y="215"/>
                  </a:lnTo>
                  <a:lnTo>
                    <a:pt x="77" y="217"/>
                  </a:lnTo>
                  <a:lnTo>
                    <a:pt x="81" y="219"/>
                  </a:lnTo>
                  <a:lnTo>
                    <a:pt x="83" y="219"/>
                  </a:lnTo>
                  <a:lnTo>
                    <a:pt x="84" y="215"/>
                  </a:lnTo>
                  <a:lnTo>
                    <a:pt x="88" y="215"/>
                  </a:lnTo>
                  <a:lnTo>
                    <a:pt x="92" y="217"/>
                  </a:lnTo>
                  <a:lnTo>
                    <a:pt x="98" y="219"/>
                  </a:lnTo>
                  <a:lnTo>
                    <a:pt x="102" y="221"/>
                  </a:lnTo>
                  <a:lnTo>
                    <a:pt x="107" y="223"/>
                  </a:lnTo>
                  <a:lnTo>
                    <a:pt x="107" y="225"/>
                  </a:lnTo>
                  <a:lnTo>
                    <a:pt x="96" y="248"/>
                  </a:lnTo>
                  <a:lnTo>
                    <a:pt x="102" y="248"/>
                  </a:lnTo>
                  <a:lnTo>
                    <a:pt x="106" y="251"/>
                  </a:lnTo>
                  <a:lnTo>
                    <a:pt x="113" y="234"/>
                  </a:lnTo>
                  <a:lnTo>
                    <a:pt x="119" y="215"/>
                  </a:lnTo>
                  <a:lnTo>
                    <a:pt x="119" y="211"/>
                  </a:lnTo>
                  <a:lnTo>
                    <a:pt x="119" y="205"/>
                  </a:lnTo>
                  <a:lnTo>
                    <a:pt x="115" y="202"/>
                  </a:lnTo>
                  <a:lnTo>
                    <a:pt x="111" y="202"/>
                  </a:lnTo>
                  <a:lnTo>
                    <a:pt x="111" y="198"/>
                  </a:lnTo>
                  <a:lnTo>
                    <a:pt x="121" y="196"/>
                  </a:lnTo>
                  <a:lnTo>
                    <a:pt x="121" y="192"/>
                  </a:lnTo>
                  <a:lnTo>
                    <a:pt x="119" y="190"/>
                  </a:lnTo>
                  <a:lnTo>
                    <a:pt x="113" y="190"/>
                  </a:lnTo>
                  <a:lnTo>
                    <a:pt x="113" y="180"/>
                  </a:lnTo>
                  <a:lnTo>
                    <a:pt x="115" y="180"/>
                  </a:lnTo>
                  <a:lnTo>
                    <a:pt x="121" y="180"/>
                  </a:lnTo>
                  <a:lnTo>
                    <a:pt x="131" y="178"/>
                  </a:lnTo>
                  <a:lnTo>
                    <a:pt x="138" y="178"/>
                  </a:lnTo>
                  <a:lnTo>
                    <a:pt x="138" y="173"/>
                  </a:lnTo>
                  <a:lnTo>
                    <a:pt x="142" y="175"/>
                  </a:lnTo>
                  <a:lnTo>
                    <a:pt x="146" y="175"/>
                  </a:lnTo>
                  <a:lnTo>
                    <a:pt x="148" y="167"/>
                  </a:lnTo>
                  <a:lnTo>
                    <a:pt x="152" y="169"/>
                  </a:lnTo>
                  <a:lnTo>
                    <a:pt x="154" y="175"/>
                  </a:lnTo>
                  <a:lnTo>
                    <a:pt x="157" y="175"/>
                  </a:lnTo>
                  <a:lnTo>
                    <a:pt x="157" y="167"/>
                  </a:lnTo>
                  <a:lnTo>
                    <a:pt x="155" y="163"/>
                  </a:lnTo>
                  <a:lnTo>
                    <a:pt x="155" y="159"/>
                  </a:lnTo>
                  <a:lnTo>
                    <a:pt x="154" y="159"/>
                  </a:lnTo>
                  <a:lnTo>
                    <a:pt x="154" y="157"/>
                  </a:lnTo>
                  <a:lnTo>
                    <a:pt x="152" y="159"/>
                  </a:lnTo>
                  <a:lnTo>
                    <a:pt x="150" y="157"/>
                  </a:lnTo>
                  <a:lnTo>
                    <a:pt x="150" y="154"/>
                  </a:lnTo>
                  <a:lnTo>
                    <a:pt x="152" y="152"/>
                  </a:lnTo>
                  <a:lnTo>
                    <a:pt x="155" y="148"/>
                  </a:lnTo>
                  <a:lnTo>
                    <a:pt x="157" y="142"/>
                  </a:lnTo>
                  <a:lnTo>
                    <a:pt x="159" y="138"/>
                  </a:lnTo>
                  <a:lnTo>
                    <a:pt x="154" y="134"/>
                  </a:lnTo>
                  <a:lnTo>
                    <a:pt x="146" y="131"/>
                  </a:lnTo>
                  <a:lnTo>
                    <a:pt x="142" y="127"/>
                  </a:lnTo>
                  <a:lnTo>
                    <a:pt x="140" y="123"/>
                  </a:lnTo>
                  <a:lnTo>
                    <a:pt x="136" y="119"/>
                  </a:lnTo>
                  <a:lnTo>
                    <a:pt x="132" y="113"/>
                  </a:lnTo>
                  <a:lnTo>
                    <a:pt x="134" y="107"/>
                  </a:lnTo>
                  <a:lnTo>
                    <a:pt x="136" y="106"/>
                  </a:lnTo>
                  <a:lnTo>
                    <a:pt x="136" y="98"/>
                  </a:lnTo>
                  <a:lnTo>
                    <a:pt x="134" y="98"/>
                  </a:lnTo>
                  <a:lnTo>
                    <a:pt x="129" y="96"/>
                  </a:lnTo>
                  <a:lnTo>
                    <a:pt x="123" y="98"/>
                  </a:lnTo>
                  <a:lnTo>
                    <a:pt x="119" y="98"/>
                  </a:lnTo>
                  <a:lnTo>
                    <a:pt x="117" y="94"/>
                  </a:lnTo>
                  <a:lnTo>
                    <a:pt x="113" y="86"/>
                  </a:lnTo>
                  <a:lnTo>
                    <a:pt x="109" y="84"/>
                  </a:lnTo>
                  <a:lnTo>
                    <a:pt x="106" y="84"/>
                  </a:lnTo>
                  <a:lnTo>
                    <a:pt x="98" y="84"/>
                  </a:lnTo>
                  <a:lnTo>
                    <a:pt x="94" y="84"/>
                  </a:lnTo>
                  <a:lnTo>
                    <a:pt x="86" y="83"/>
                  </a:lnTo>
                  <a:lnTo>
                    <a:pt x="84" y="81"/>
                  </a:lnTo>
                  <a:lnTo>
                    <a:pt x="83" y="75"/>
                  </a:lnTo>
                  <a:lnTo>
                    <a:pt x="81" y="71"/>
                  </a:lnTo>
                  <a:lnTo>
                    <a:pt x="79" y="67"/>
                  </a:lnTo>
                  <a:lnTo>
                    <a:pt x="79" y="63"/>
                  </a:lnTo>
                  <a:lnTo>
                    <a:pt x="81" y="63"/>
                  </a:lnTo>
                  <a:lnTo>
                    <a:pt x="75" y="52"/>
                  </a:lnTo>
                  <a:lnTo>
                    <a:pt x="71" y="52"/>
                  </a:lnTo>
                  <a:lnTo>
                    <a:pt x="69" y="52"/>
                  </a:lnTo>
                  <a:lnTo>
                    <a:pt x="69" y="48"/>
                  </a:lnTo>
                  <a:lnTo>
                    <a:pt x="71" y="42"/>
                  </a:lnTo>
                  <a:lnTo>
                    <a:pt x="71" y="36"/>
                  </a:lnTo>
                  <a:lnTo>
                    <a:pt x="71" y="31"/>
                  </a:lnTo>
                  <a:lnTo>
                    <a:pt x="71" y="29"/>
                  </a:lnTo>
                  <a:lnTo>
                    <a:pt x="77" y="27"/>
                  </a:lnTo>
                  <a:lnTo>
                    <a:pt x="81" y="13"/>
                  </a:lnTo>
                  <a:lnTo>
                    <a:pt x="88" y="8"/>
                  </a:lnTo>
                  <a:lnTo>
                    <a:pt x="90" y="6"/>
                  </a:lnTo>
                  <a:lnTo>
                    <a:pt x="94" y="4"/>
                  </a:lnTo>
                  <a:lnTo>
                    <a:pt x="94" y="2"/>
                  </a:lnTo>
                  <a:lnTo>
                    <a:pt x="94" y="0"/>
                  </a:lnTo>
                  <a:lnTo>
                    <a:pt x="88" y="0"/>
                  </a:lnTo>
                  <a:lnTo>
                    <a:pt x="86" y="2"/>
                  </a:lnTo>
                  <a:lnTo>
                    <a:pt x="86" y="6"/>
                  </a:lnTo>
                  <a:lnTo>
                    <a:pt x="79" y="12"/>
                  </a:lnTo>
                  <a:lnTo>
                    <a:pt x="71" y="17"/>
                  </a:lnTo>
                  <a:lnTo>
                    <a:pt x="67" y="15"/>
                  </a:lnTo>
                  <a:lnTo>
                    <a:pt x="61" y="15"/>
                  </a:lnTo>
                  <a:lnTo>
                    <a:pt x="59" y="19"/>
                  </a:lnTo>
                  <a:lnTo>
                    <a:pt x="59" y="23"/>
                  </a:lnTo>
                  <a:lnTo>
                    <a:pt x="58" y="23"/>
                  </a:lnTo>
                  <a:lnTo>
                    <a:pt x="58" y="21"/>
                  </a:lnTo>
                  <a:lnTo>
                    <a:pt x="54" y="21"/>
                  </a:lnTo>
                  <a:lnTo>
                    <a:pt x="50" y="21"/>
                  </a:lnTo>
                  <a:lnTo>
                    <a:pt x="48" y="29"/>
                  </a:lnTo>
                  <a:lnTo>
                    <a:pt x="48" y="36"/>
                  </a:lnTo>
                  <a:lnTo>
                    <a:pt x="44" y="36"/>
                  </a:lnTo>
                  <a:lnTo>
                    <a:pt x="44" y="40"/>
                  </a:lnTo>
                  <a:lnTo>
                    <a:pt x="44" y="44"/>
                  </a:lnTo>
                  <a:lnTo>
                    <a:pt x="40" y="44"/>
                  </a:lnTo>
                  <a:lnTo>
                    <a:pt x="38" y="44"/>
                  </a:lnTo>
                  <a:lnTo>
                    <a:pt x="35" y="50"/>
                  </a:lnTo>
                  <a:lnTo>
                    <a:pt x="33" y="54"/>
                  </a:lnTo>
                  <a:lnTo>
                    <a:pt x="33" y="58"/>
                  </a:lnTo>
                  <a:lnTo>
                    <a:pt x="33" y="61"/>
                  </a:lnTo>
                  <a:lnTo>
                    <a:pt x="29" y="59"/>
                  </a:lnTo>
                  <a:lnTo>
                    <a:pt x="25" y="56"/>
                  </a:lnTo>
                  <a:lnTo>
                    <a:pt x="23" y="61"/>
                  </a:lnTo>
                  <a:lnTo>
                    <a:pt x="25" y="63"/>
                  </a:lnTo>
                  <a:lnTo>
                    <a:pt x="27" y="67"/>
                  </a:lnTo>
                  <a:lnTo>
                    <a:pt x="25" y="71"/>
                  </a:lnTo>
                  <a:lnTo>
                    <a:pt x="23" y="73"/>
                  </a:lnTo>
                  <a:lnTo>
                    <a:pt x="23" y="77"/>
                  </a:lnTo>
                  <a:lnTo>
                    <a:pt x="23" y="86"/>
                  </a:lnTo>
                  <a:lnTo>
                    <a:pt x="25" y="94"/>
                  </a:lnTo>
                  <a:lnTo>
                    <a:pt x="21" y="109"/>
                  </a:lnTo>
                  <a:lnTo>
                    <a:pt x="17" y="127"/>
                  </a:lnTo>
                  <a:lnTo>
                    <a:pt x="21" y="129"/>
                  </a:lnTo>
                  <a:lnTo>
                    <a:pt x="25" y="131"/>
                  </a:lnTo>
                  <a:lnTo>
                    <a:pt x="15" y="140"/>
                  </a:lnTo>
                  <a:lnTo>
                    <a:pt x="6" y="146"/>
                  </a:lnTo>
                  <a:lnTo>
                    <a:pt x="4" y="152"/>
                  </a:lnTo>
                  <a:lnTo>
                    <a:pt x="8" y="157"/>
                  </a:lnTo>
                  <a:lnTo>
                    <a:pt x="4" y="157"/>
                  </a:lnTo>
                  <a:lnTo>
                    <a:pt x="0" y="157"/>
                  </a:lnTo>
                  <a:lnTo>
                    <a:pt x="0" y="159"/>
                  </a:lnTo>
                  <a:lnTo>
                    <a:pt x="2" y="163"/>
                  </a:lnTo>
                  <a:close/>
                </a:path>
              </a:pathLst>
            </a:custGeom>
            <a:solidFill>
              <a:srgbClr val="C0C0C0"/>
            </a:solidFill>
            <a:ln w="4826">
              <a:solidFill>
                <a:srgbClr val="B9B9B9"/>
              </a:solidFill>
              <a:round/>
              <a:headEnd/>
              <a:tailEnd/>
            </a:ln>
          </p:spPr>
          <p:txBody>
            <a:bodyPr/>
            <a:lstStyle/>
            <a:p>
              <a:endParaRPr lang="nb-NO"/>
            </a:p>
          </p:txBody>
        </p:sp>
        <p:sp>
          <p:nvSpPr>
            <p:cNvPr id="9240" name="Freeform 1236"/>
            <p:cNvSpPr>
              <a:spLocks noEditPoints="1"/>
            </p:cNvSpPr>
            <p:nvPr/>
          </p:nvSpPr>
          <p:spPr bwMode="gray">
            <a:xfrm>
              <a:off x="5376" y="1386"/>
              <a:ext cx="681" cy="541"/>
            </a:xfrm>
            <a:custGeom>
              <a:avLst/>
              <a:gdLst>
                <a:gd name="T0" fmla="*/ 762 w 768"/>
                <a:gd name="T1" fmla="*/ 119 h 612"/>
                <a:gd name="T2" fmla="*/ 743 w 768"/>
                <a:gd name="T3" fmla="*/ 103 h 612"/>
                <a:gd name="T4" fmla="*/ 706 w 768"/>
                <a:gd name="T5" fmla="*/ 78 h 612"/>
                <a:gd name="T6" fmla="*/ 668 w 768"/>
                <a:gd name="T7" fmla="*/ 32 h 612"/>
                <a:gd name="T8" fmla="*/ 612 w 768"/>
                <a:gd name="T9" fmla="*/ 5 h 612"/>
                <a:gd name="T10" fmla="*/ 587 w 768"/>
                <a:gd name="T11" fmla="*/ 38 h 612"/>
                <a:gd name="T12" fmla="*/ 559 w 768"/>
                <a:gd name="T13" fmla="*/ 78 h 612"/>
                <a:gd name="T14" fmla="*/ 541 w 768"/>
                <a:gd name="T15" fmla="*/ 113 h 612"/>
                <a:gd name="T16" fmla="*/ 570 w 768"/>
                <a:gd name="T17" fmla="*/ 128 h 612"/>
                <a:gd name="T18" fmla="*/ 511 w 768"/>
                <a:gd name="T19" fmla="*/ 163 h 612"/>
                <a:gd name="T20" fmla="*/ 472 w 768"/>
                <a:gd name="T21" fmla="*/ 195 h 612"/>
                <a:gd name="T22" fmla="*/ 390 w 768"/>
                <a:gd name="T23" fmla="*/ 218 h 612"/>
                <a:gd name="T24" fmla="*/ 296 w 768"/>
                <a:gd name="T25" fmla="*/ 199 h 612"/>
                <a:gd name="T26" fmla="*/ 238 w 768"/>
                <a:gd name="T27" fmla="*/ 157 h 612"/>
                <a:gd name="T28" fmla="*/ 200 w 768"/>
                <a:gd name="T29" fmla="*/ 111 h 612"/>
                <a:gd name="T30" fmla="*/ 150 w 768"/>
                <a:gd name="T31" fmla="*/ 105 h 612"/>
                <a:gd name="T32" fmla="*/ 117 w 768"/>
                <a:gd name="T33" fmla="*/ 157 h 612"/>
                <a:gd name="T34" fmla="*/ 84 w 768"/>
                <a:gd name="T35" fmla="*/ 205 h 612"/>
                <a:gd name="T36" fmla="*/ 42 w 768"/>
                <a:gd name="T37" fmla="*/ 236 h 612"/>
                <a:gd name="T38" fmla="*/ 10 w 768"/>
                <a:gd name="T39" fmla="*/ 247 h 612"/>
                <a:gd name="T40" fmla="*/ 13 w 768"/>
                <a:gd name="T41" fmla="*/ 268 h 612"/>
                <a:gd name="T42" fmla="*/ 36 w 768"/>
                <a:gd name="T43" fmla="*/ 313 h 612"/>
                <a:gd name="T44" fmla="*/ 79 w 768"/>
                <a:gd name="T45" fmla="*/ 332 h 612"/>
                <a:gd name="T46" fmla="*/ 67 w 768"/>
                <a:gd name="T47" fmla="*/ 378 h 612"/>
                <a:gd name="T48" fmla="*/ 92 w 768"/>
                <a:gd name="T49" fmla="*/ 410 h 612"/>
                <a:gd name="T50" fmla="*/ 142 w 768"/>
                <a:gd name="T51" fmla="*/ 430 h 612"/>
                <a:gd name="T52" fmla="*/ 198 w 768"/>
                <a:gd name="T53" fmla="*/ 455 h 612"/>
                <a:gd name="T54" fmla="*/ 257 w 768"/>
                <a:gd name="T55" fmla="*/ 443 h 612"/>
                <a:gd name="T56" fmla="*/ 297 w 768"/>
                <a:gd name="T57" fmla="*/ 455 h 612"/>
                <a:gd name="T58" fmla="*/ 317 w 768"/>
                <a:gd name="T59" fmla="*/ 489 h 612"/>
                <a:gd name="T60" fmla="*/ 321 w 768"/>
                <a:gd name="T61" fmla="*/ 518 h 612"/>
                <a:gd name="T62" fmla="*/ 338 w 768"/>
                <a:gd name="T63" fmla="*/ 547 h 612"/>
                <a:gd name="T64" fmla="*/ 370 w 768"/>
                <a:gd name="T65" fmla="*/ 539 h 612"/>
                <a:gd name="T66" fmla="*/ 413 w 768"/>
                <a:gd name="T67" fmla="*/ 550 h 612"/>
                <a:gd name="T68" fmla="*/ 461 w 768"/>
                <a:gd name="T69" fmla="*/ 577 h 612"/>
                <a:gd name="T70" fmla="*/ 478 w 768"/>
                <a:gd name="T71" fmla="*/ 554 h 612"/>
                <a:gd name="T72" fmla="*/ 530 w 768"/>
                <a:gd name="T73" fmla="*/ 539 h 612"/>
                <a:gd name="T74" fmla="*/ 570 w 768"/>
                <a:gd name="T75" fmla="*/ 508 h 612"/>
                <a:gd name="T76" fmla="*/ 574 w 768"/>
                <a:gd name="T77" fmla="*/ 479 h 612"/>
                <a:gd name="T78" fmla="*/ 591 w 768"/>
                <a:gd name="T79" fmla="*/ 455 h 612"/>
                <a:gd name="T80" fmla="*/ 606 w 768"/>
                <a:gd name="T81" fmla="*/ 432 h 612"/>
                <a:gd name="T82" fmla="*/ 597 w 768"/>
                <a:gd name="T83" fmla="*/ 416 h 612"/>
                <a:gd name="T84" fmla="*/ 601 w 768"/>
                <a:gd name="T85" fmla="*/ 385 h 612"/>
                <a:gd name="T86" fmla="*/ 580 w 768"/>
                <a:gd name="T87" fmla="*/ 351 h 612"/>
                <a:gd name="T88" fmla="*/ 608 w 768"/>
                <a:gd name="T89" fmla="*/ 303 h 612"/>
                <a:gd name="T90" fmla="*/ 572 w 768"/>
                <a:gd name="T91" fmla="*/ 299 h 612"/>
                <a:gd name="T92" fmla="*/ 580 w 768"/>
                <a:gd name="T93" fmla="*/ 251 h 612"/>
                <a:gd name="T94" fmla="*/ 601 w 768"/>
                <a:gd name="T95" fmla="*/ 261 h 612"/>
                <a:gd name="T96" fmla="*/ 631 w 768"/>
                <a:gd name="T97" fmla="*/ 249 h 612"/>
                <a:gd name="T98" fmla="*/ 676 w 768"/>
                <a:gd name="T99" fmla="*/ 207 h 612"/>
                <a:gd name="T100" fmla="*/ 708 w 768"/>
                <a:gd name="T101" fmla="*/ 195 h 612"/>
                <a:gd name="T102" fmla="*/ 729 w 768"/>
                <a:gd name="T103" fmla="*/ 157 h 612"/>
                <a:gd name="T104" fmla="*/ 507 w 768"/>
                <a:gd name="T105" fmla="*/ 535 h 612"/>
                <a:gd name="T106" fmla="*/ 464 w 768"/>
                <a:gd name="T107" fmla="*/ 610 h 612"/>
                <a:gd name="T108" fmla="*/ 486 w 768"/>
                <a:gd name="T109" fmla="*/ 433 h 612"/>
                <a:gd name="T110" fmla="*/ 541 w 768"/>
                <a:gd name="T111" fmla="*/ 428 h 612"/>
                <a:gd name="T112" fmla="*/ 589 w 768"/>
                <a:gd name="T113" fmla="*/ 399 h 612"/>
                <a:gd name="T114" fmla="*/ 593 w 768"/>
                <a:gd name="T115" fmla="*/ 391 h 612"/>
                <a:gd name="T116" fmla="*/ 342 w 768"/>
                <a:gd name="T117" fmla="*/ 303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8"/>
                <a:gd name="T178" fmla="*/ 0 h 612"/>
                <a:gd name="T179" fmla="*/ 768 w 768"/>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8" h="612">
                  <a:moveTo>
                    <a:pt x="737" y="155"/>
                  </a:moveTo>
                  <a:lnTo>
                    <a:pt x="739" y="157"/>
                  </a:lnTo>
                  <a:lnTo>
                    <a:pt x="743" y="153"/>
                  </a:lnTo>
                  <a:lnTo>
                    <a:pt x="748" y="149"/>
                  </a:lnTo>
                  <a:lnTo>
                    <a:pt x="748" y="146"/>
                  </a:lnTo>
                  <a:lnTo>
                    <a:pt x="752" y="144"/>
                  </a:lnTo>
                  <a:lnTo>
                    <a:pt x="758" y="138"/>
                  </a:lnTo>
                  <a:lnTo>
                    <a:pt x="762" y="132"/>
                  </a:lnTo>
                  <a:lnTo>
                    <a:pt x="762" y="123"/>
                  </a:lnTo>
                  <a:lnTo>
                    <a:pt x="762" y="119"/>
                  </a:lnTo>
                  <a:lnTo>
                    <a:pt x="766" y="115"/>
                  </a:lnTo>
                  <a:lnTo>
                    <a:pt x="768" y="109"/>
                  </a:lnTo>
                  <a:lnTo>
                    <a:pt x="764" y="105"/>
                  </a:lnTo>
                  <a:lnTo>
                    <a:pt x="764" y="101"/>
                  </a:lnTo>
                  <a:lnTo>
                    <a:pt x="768" y="94"/>
                  </a:lnTo>
                  <a:lnTo>
                    <a:pt x="760" y="96"/>
                  </a:lnTo>
                  <a:lnTo>
                    <a:pt x="758" y="100"/>
                  </a:lnTo>
                  <a:lnTo>
                    <a:pt x="752" y="101"/>
                  </a:lnTo>
                  <a:lnTo>
                    <a:pt x="748" y="101"/>
                  </a:lnTo>
                  <a:lnTo>
                    <a:pt x="743" y="103"/>
                  </a:lnTo>
                  <a:lnTo>
                    <a:pt x="739" y="109"/>
                  </a:lnTo>
                  <a:lnTo>
                    <a:pt x="733" y="111"/>
                  </a:lnTo>
                  <a:lnTo>
                    <a:pt x="731" y="113"/>
                  </a:lnTo>
                  <a:lnTo>
                    <a:pt x="724" y="109"/>
                  </a:lnTo>
                  <a:lnTo>
                    <a:pt x="720" y="105"/>
                  </a:lnTo>
                  <a:lnTo>
                    <a:pt x="716" y="101"/>
                  </a:lnTo>
                  <a:lnTo>
                    <a:pt x="718" y="96"/>
                  </a:lnTo>
                  <a:lnTo>
                    <a:pt x="714" y="90"/>
                  </a:lnTo>
                  <a:lnTo>
                    <a:pt x="710" y="84"/>
                  </a:lnTo>
                  <a:lnTo>
                    <a:pt x="706" y="78"/>
                  </a:lnTo>
                  <a:lnTo>
                    <a:pt x="704" y="73"/>
                  </a:lnTo>
                  <a:lnTo>
                    <a:pt x="701" y="69"/>
                  </a:lnTo>
                  <a:lnTo>
                    <a:pt x="695" y="67"/>
                  </a:lnTo>
                  <a:lnTo>
                    <a:pt x="689" y="67"/>
                  </a:lnTo>
                  <a:lnTo>
                    <a:pt x="683" y="67"/>
                  </a:lnTo>
                  <a:lnTo>
                    <a:pt x="679" y="63"/>
                  </a:lnTo>
                  <a:lnTo>
                    <a:pt x="676" y="55"/>
                  </a:lnTo>
                  <a:lnTo>
                    <a:pt x="670" y="46"/>
                  </a:lnTo>
                  <a:lnTo>
                    <a:pt x="668" y="38"/>
                  </a:lnTo>
                  <a:lnTo>
                    <a:pt x="668" y="32"/>
                  </a:lnTo>
                  <a:lnTo>
                    <a:pt x="664" y="25"/>
                  </a:lnTo>
                  <a:lnTo>
                    <a:pt x="660" y="21"/>
                  </a:lnTo>
                  <a:lnTo>
                    <a:pt x="653" y="15"/>
                  </a:lnTo>
                  <a:lnTo>
                    <a:pt x="645" y="15"/>
                  </a:lnTo>
                  <a:lnTo>
                    <a:pt x="639" y="9"/>
                  </a:lnTo>
                  <a:lnTo>
                    <a:pt x="635" y="5"/>
                  </a:lnTo>
                  <a:lnTo>
                    <a:pt x="630" y="2"/>
                  </a:lnTo>
                  <a:lnTo>
                    <a:pt x="622" y="0"/>
                  </a:lnTo>
                  <a:lnTo>
                    <a:pt x="618" y="2"/>
                  </a:lnTo>
                  <a:lnTo>
                    <a:pt x="612" y="5"/>
                  </a:lnTo>
                  <a:lnTo>
                    <a:pt x="605" y="5"/>
                  </a:lnTo>
                  <a:lnTo>
                    <a:pt x="601" y="9"/>
                  </a:lnTo>
                  <a:lnTo>
                    <a:pt x="595" y="13"/>
                  </a:lnTo>
                  <a:lnTo>
                    <a:pt x="589" y="19"/>
                  </a:lnTo>
                  <a:lnTo>
                    <a:pt x="587" y="21"/>
                  </a:lnTo>
                  <a:lnTo>
                    <a:pt x="587" y="25"/>
                  </a:lnTo>
                  <a:lnTo>
                    <a:pt x="591" y="23"/>
                  </a:lnTo>
                  <a:lnTo>
                    <a:pt x="591" y="30"/>
                  </a:lnTo>
                  <a:lnTo>
                    <a:pt x="591" y="36"/>
                  </a:lnTo>
                  <a:lnTo>
                    <a:pt x="587" y="38"/>
                  </a:lnTo>
                  <a:lnTo>
                    <a:pt x="589" y="46"/>
                  </a:lnTo>
                  <a:lnTo>
                    <a:pt x="585" y="52"/>
                  </a:lnTo>
                  <a:lnTo>
                    <a:pt x="582" y="57"/>
                  </a:lnTo>
                  <a:lnTo>
                    <a:pt x="580" y="59"/>
                  </a:lnTo>
                  <a:lnTo>
                    <a:pt x="576" y="61"/>
                  </a:lnTo>
                  <a:lnTo>
                    <a:pt x="574" y="65"/>
                  </a:lnTo>
                  <a:lnTo>
                    <a:pt x="576" y="67"/>
                  </a:lnTo>
                  <a:lnTo>
                    <a:pt x="572" y="71"/>
                  </a:lnTo>
                  <a:lnTo>
                    <a:pt x="566" y="73"/>
                  </a:lnTo>
                  <a:lnTo>
                    <a:pt x="559" y="78"/>
                  </a:lnTo>
                  <a:lnTo>
                    <a:pt x="553" y="76"/>
                  </a:lnTo>
                  <a:lnTo>
                    <a:pt x="545" y="71"/>
                  </a:lnTo>
                  <a:lnTo>
                    <a:pt x="539" y="73"/>
                  </a:lnTo>
                  <a:lnTo>
                    <a:pt x="534" y="88"/>
                  </a:lnTo>
                  <a:lnTo>
                    <a:pt x="534" y="90"/>
                  </a:lnTo>
                  <a:lnTo>
                    <a:pt x="535" y="94"/>
                  </a:lnTo>
                  <a:lnTo>
                    <a:pt x="534" y="100"/>
                  </a:lnTo>
                  <a:lnTo>
                    <a:pt x="532" y="103"/>
                  </a:lnTo>
                  <a:lnTo>
                    <a:pt x="532" y="109"/>
                  </a:lnTo>
                  <a:lnTo>
                    <a:pt x="541" y="113"/>
                  </a:lnTo>
                  <a:lnTo>
                    <a:pt x="549" y="111"/>
                  </a:lnTo>
                  <a:lnTo>
                    <a:pt x="557" y="105"/>
                  </a:lnTo>
                  <a:lnTo>
                    <a:pt x="560" y="105"/>
                  </a:lnTo>
                  <a:lnTo>
                    <a:pt x="564" y="109"/>
                  </a:lnTo>
                  <a:lnTo>
                    <a:pt x="570" y="115"/>
                  </a:lnTo>
                  <a:lnTo>
                    <a:pt x="578" y="117"/>
                  </a:lnTo>
                  <a:lnTo>
                    <a:pt x="583" y="123"/>
                  </a:lnTo>
                  <a:lnTo>
                    <a:pt x="582" y="128"/>
                  </a:lnTo>
                  <a:lnTo>
                    <a:pt x="578" y="128"/>
                  </a:lnTo>
                  <a:lnTo>
                    <a:pt x="570" y="128"/>
                  </a:lnTo>
                  <a:lnTo>
                    <a:pt x="564" y="132"/>
                  </a:lnTo>
                  <a:lnTo>
                    <a:pt x="562" y="136"/>
                  </a:lnTo>
                  <a:lnTo>
                    <a:pt x="555" y="134"/>
                  </a:lnTo>
                  <a:lnTo>
                    <a:pt x="545" y="142"/>
                  </a:lnTo>
                  <a:lnTo>
                    <a:pt x="539" y="138"/>
                  </a:lnTo>
                  <a:lnTo>
                    <a:pt x="535" y="140"/>
                  </a:lnTo>
                  <a:lnTo>
                    <a:pt x="534" y="146"/>
                  </a:lnTo>
                  <a:lnTo>
                    <a:pt x="530" y="149"/>
                  </a:lnTo>
                  <a:lnTo>
                    <a:pt x="512" y="153"/>
                  </a:lnTo>
                  <a:lnTo>
                    <a:pt x="511" y="163"/>
                  </a:lnTo>
                  <a:lnTo>
                    <a:pt x="501" y="167"/>
                  </a:lnTo>
                  <a:lnTo>
                    <a:pt x="493" y="165"/>
                  </a:lnTo>
                  <a:lnTo>
                    <a:pt x="487" y="159"/>
                  </a:lnTo>
                  <a:lnTo>
                    <a:pt x="482" y="157"/>
                  </a:lnTo>
                  <a:lnTo>
                    <a:pt x="476" y="161"/>
                  </a:lnTo>
                  <a:lnTo>
                    <a:pt x="474" y="167"/>
                  </a:lnTo>
                  <a:lnTo>
                    <a:pt x="472" y="174"/>
                  </a:lnTo>
                  <a:lnTo>
                    <a:pt x="474" y="182"/>
                  </a:lnTo>
                  <a:lnTo>
                    <a:pt x="476" y="188"/>
                  </a:lnTo>
                  <a:lnTo>
                    <a:pt x="472" y="195"/>
                  </a:lnTo>
                  <a:lnTo>
                    <a:pt x="466" y="197"/>
                  </a:lnTo>
                  <a:lnTo>
                    <a:pt x="457" y="199"/>
                  </a:lnTo>
                  <a:lnTo>
                    <a:pt x="445" y="203"/>
                  </a:lnTo>
                  <a:lnTo>
                    <a:pt x="434" y="203"/>
                  </a:lnTo>
                  <a:lnTo>
                    <a:pt x="426" y="205"/>
                  </a:lnTo>
                  <a:lnTo>
                    <a:pt x="422" y="205"/>
                  </a:lnTo>
                  <a:lnTo>
                    <a:pt x="415" y="213"/>
                  </a:lnTo>
                  <a:lnTo>
                    <a:pt x="407" y="215"/>
                  </a:lnTo>
                  <a:lnTo>
                    <a:pt x="397" y="215"/>
                  </a:lnTo>
                  <a:lnTo>
                    <a:pt x="390" y="218"/>
                  </a:lnTo>
                  <a:lnTo>
                    <a:pt x="376" y="218"/>
                  </a:lnTo>
                  <a:lnTo>
                    <a:pt x="370" y="215"/>
                  </a:lnTo>
                  <a:lnTo>
                    <a:pt x="365" y="207"/>
                  </a:lnTo>
                  <a:lnTo>
                    <a:pt x="361" y="207"/>
                  </a:lnTo>
                  <a:lnTo>
                    <a:pt x="342" y="205"/>
                  </a:lnTo>
                  <a:lnTo>
                    <a:pt x="330" y="203"/>
                  </a:lnTo>
                  <a:lnTo>
                    <a:pt x="321" y="203"/>
                  </a:lnTo>
                  <a:lnTo>
                    <a:pt x="311" y="203"/>
                  </a:lnTo>
                  <a:lnTo>
                    <a:pt x="303" y="203"/>
                  </a:lnTo>
                  <a:lnTo>
                    <a:pt x="296" y="199"/>
                  </a:lnTo>
                  <a:lnTo>
                    <a:pt x="290" y="192"/>
                  </a:lnTo>
                  <a:lnTo>
                    <a:pt x="282" y="186"/>
                  </a:lnTo>
                  <a:lnTo>
                    <a:pt x="278" y="182"/>
                  </a:lnTo>
                  <a:lnTo>
                    <a:pt x="276" y="176"/>
                  </a:lnTo>
                  <a:lnTo>
                    <a:pt x="271" y="171"/>
                  </a:lnTo>
                  <a:lnTo>
                    <a:pt x="263" y="167"/>
                  </a:lnTo>
                  <a:lnTo>
                    <a:pt x="259" y="165"/>
                  </a:lnTo>
                  <a:lnTo>
                    <a:pt x="253" y="161"/>
                  </a:lnTo>
                  <a:lnTo>
                    <a:pt x="244" y="159"/>
                  </a:lnTo>
                  <a:lnTo>
                    <a:pt x="238" y="157"/>
                  </a:lnTo>
                  <a:lnTo>
                    <a:pt x="236" y="151"/>
                  </a:lnTo>
                  <a:lnTo>
                    <a:pt x="238" y="144"/>
                  </a:lnTo>
                  <a:lnTo>
                    <a:pt x="240" y="138"/>
                  </a:lnTo>
                  <a:lnTo>
                    <a:pt x="234" y="132"/>
                  </a:lnTo>
                  <a:lnTo>
                    <a:pt x="228" y="128"/>
                  </a:lnTo>
                  <a:lnTo>
                    <a:pt x="228" y="124"/>
                  </a:lnTo>
                  <a:lnTo>
                    <a:pt x="221" y="115"/>
                  </a:lnTo>
                  <a:lnTo>
                    <a:pt x="213" y="111"/>
                  </a:lnTo>
                  <a:lnTo>
                    <a:pt x="205" y="113"/>
                  </a:lnTo>
                  <a:lnTo>
                    <a:pt x="200" y="111"/>
                  </a:lnTo>
                  <a:lnTo>
                    <a:pt x="194" y="107"/>
                  </a:lnTo>
                  <a:lnTo>
                    <a:pt x="194" y="103"/>
                  </a:lnTo>
                  <a:lnTo>
                    <a:pt x="192" y="92"/>
                  </a:lnTo>
                  <a:lnTo>
                    <a:pt x="192" y="80"/>
                  </a:lnTo>
                  <a:lnTo>
                    <a:pt x="186" y="84"/>
                  </a:lnTo>
                  <a:lnTo>
                    <a:pt x="169" y="88"/>
                  </a:lnTo>
                  <a:lnTo>
                    <a:pt x="163" y="94"/>
                  </a:lnTo>
                  <a:lnTo>
                    <a:pt x="159" y="98"/>
                  </a:lnTo>
                  <a:lnTo>
                    <a:pt x="152" y="101"/>
                  </a:lnTo>
                  <a:lnTo>
                    <a:pt x="150" y="105"/>
                  </a:lnTo>
                  <a:lnTo>
                    <a:pt x="148" y="111"/>
                  </a:lnTo>
                  <a:lnTo>
                    <a:pt x="138" y="117"/>
                  </a:lnTo>
                  <a:lnTo>
                    <a:pt x="131" y="117"/>
                  </a:lnTo>
                  <a:lnTo>
                    <a:pt x="127" y="119"/>
                  </a:lnTo>
                  <a:lnTo>
                    <a:pt x="123" y="126"/>
                  </a:lnTo>
                  <a:lnTo>
                    <a:pt x="117" y="130"/>
                  </a:lnTo>
                  <a:lnTo>
                    <a:pt x="115" y="140"/>
                  </a:lnTo>
                  <a:lnTo>
                    <a:pt x="117" y="149"/>
                  </a:lnTo>
                  <a:lnTo>
                    <a:pt x="121" y="153"/>
                  </a:lnTo>
                  <a:lnTo>
                    <a:pt x="117" y="157"/>
                  </a:lnTo>
                  <a:lnTo>
                    <a:pt x="106" y="157"/>
                  </a:lnTo>
                  <a:lnTo>
                    <a:pt x="96" y="161"/>
                  </a:lnTo>
                  <a:lnTo>
                    <a:pt x="86" y="163"/>
                  </a:lnTo>
                  <a:lnTo>
                    <a:pt x="83" y="167"/>
                  </a:lnTo>
                  <a:lnTo>
                    <a:pt x="84" y="171"/>
                  </a:lnTo>
                  <a:lnTo>
                    <a:pt x="92" y="176"/>
                  </a:lnTo>
                  <a:lnTo>
                    <a:pt x="94" y="182"/>
                  </a:lnTo>
                  <a:lnTo>
                    <a:pt x="88" y="194"/>
                  </a:lnTo>
                  <a:lnTo>
                    <a:pt x="88" y="203"/>
                  </a:lnTo>
                  <a:lnTo>
                    <a:pt x="84" y="205"/>
                  </a:lnTo>
                  <a:lnTo>
                    <a:pt x="79" y="209"/>
                  </a:lnTo>
                  <a:lnTo>
                    <a:pt x="77" y="211"/>
                  </a:lnTo>
                  <a:lnTo>
                    <a:pt x="73" y="215"/>
                  </a:lnTo>
                  <a:lnTo>
                    <a:pt x="69" y="215"/>
                  </a:lnTo>
                  <a:lnTo>
                    <a:pt x="67" y="217"/>
                  </a:lnTo>
                  <a:lnTo>
                    <a:pt x="65" y="218"/>
                  </a:lnTo>
                  <a:lnTo>
                    <a:pt x="65" y="222"/>
                  </a:lnTo>
                  <a:lnTo>
                    <a:pt x="56" y="224"/>
                  </a:lnTo>
                  <a:lnTo>
                    <a:pt x="44" y="230"/>
                  </a:lnTo>
                  <a:lnTo>
                    <a:pt x="42" y="236"/>
                  </a:lnTo>
                  <a:lnTo>
                    <a:pt x="40" y="242"/>
                  </a:lnTo>
                  <a:lnTo>
                    <a:pt x="36" y="243"/>
                  </a:lnTo>
                  <a:lnTo>
                    <a:pt x="31" y="243"/>
                  </a:lnTo>
                  <a:lnTo>
                    <a:pt x="27" y="245"/>
                  </a:lnTo>
                  <a:lnTo>
                    <a:pt x="25" y="247"/>
                  </a:lnTo>
                  <a:lnTo>
                    <a:pt x="21" y="243"/>
                  </a:lnTo>
                  <a:lnTo>
                    <a:pt x="19" y="242"/>
                  </a:lnTo>
                  <a:lnTo>
                    <a:pt x="15" y="242"/>
                  </a:lnTo>
                  <a:lnTo>
                    <a:pt x="13" y="245"/>
                  </a:lnTo>
                  <a:lnTo>
                    <a:pt x="10" y="247"/>
                  </a:lnTo>
                  <a:lnTo>
                    <a:pt x="8" y="249"/>
                  </a:lnTo>
                  <a:lnTo>
                    <a:pt x="6" y="251"/>
                  </a:lnTo>
                  <a:lnTo>
                    <a:pt x="4" y="253"/>
                  </a:lnTo>
                  <a:lnTo>
                    <a:pt x="2" y="253"/>
                  </a:lnTo>
                  <a:lnTo>
                    <a:pt x="0" y="255"/>
                  </a:lnTo>
                  <a:lnTo>
                    <a:pt x="0" y="263"/>
                  </a:lnTo>
                  <a:lnTo>
                    <a:pt x="0" y="266"/>
                  </a:lnTo>
                  <a:lnTo>
                    <a:pt x="4" y="270"/>
                  </a:lnTo>
                  <a:lnTo>
                    <a:pt x="12" y="266"/>
                  </a:lnTo>
                  <a:lnTo>
                    <a:pt x="13" y="268"/>
                  </a:lnTo>
                  <a:lnTo>
                    <a:pt x="13" y="272"/>
                  </a:lnTo>
                  <a:lnTo>
                    <a:pt x="12" y="278"/>
                  </a:lnTo>
                  <a:lnTo>
                    <a:pt x="15" y="286"/>
                  </a:lnTo>
                  <a:lnTo>
                    <a:pt x="15" y="291"/>
                  </a:lnTo>
                  <a:lnTo>
                    <a:pt x="17" y="293"/>
                  </a:lnTo>
                  <a:lnTo>
                    <a:pt x="19" y="297"/>
                  </a:lnTo>
                  <a:lnTo>
                    <a:pt x="13" y="299"/>
                  </a:lnTo>
                  <a:lnTo>
                    <a:pt x="13" y="305"/>
                  </a:lnTo>
                  <a:lnTo>
                    <a:pt x="23" y="305"/>
                  </a:lnTo>
                  <a:lnTo>
                    <a:pt x="36" y="313"/>
                  </a:lnTo>
                  <a:lnTo>
                    <a:pt x="40" y="316"/>
                  </a:lnTo>
                  <a:lnTo>
                    <a:pt x="44" y="322"/>
                  </a:lnTo>
                  <a:lnTo>
                    <a:pt x="50" y="318"/>
                  </a:lnTo>
                  <a:lnTo>
                    <a:pt x="54" y="314"/>
                  </a:lnTo>
                  <a:lnTo>
                    <a:pt x="60" y="314"/>
                  </a:lnTo>
                  <a:lnTo>
                    <a:pt x="63" y="316"/>
                  </a:lnTo>
                  <a:lnTo>
                    <a:pt x="71" y="316"/>
                  </a:lnTo>
                  <a:lnTo>
                    <a:pt x="73" y="322"/>
                  </a:lnTo>
                  <a:lnTo>
                    <a:pt x="77" y="326"/>
                  </a:lnTo>
                  <a:lnTo>
                    <a:pt x="79" y="332"/>
                  </a:lnTo>
                  <a:lnTo>
                    <a:pt x="75" y="336"/>
                  </a:lnTo>
                  <a:lnTo>
                    <a:pt x="75" y="339"/>
                  </a:lnTo>
                  <a:lnTo>
                    <a:pt x="71" y="343"/>
                  </a:lnTo>
                  <a:lnTo>
                    <a:pt x="67" y="347"/>
                  </a:lnTo>
                  <a:lnTo>
                    <a:pt x="65" y="353"/>
                  </a:lnTo>
                  <a:lnTo>
                    <a:pt x="63" y="355"/>
                  </a:lnTo>
                  <a:lnTo>
                    <a:pt x="60" y="361"/>
                  </a:lnTo>
                  <a:lnTo>
                    <a:pt x="65" y="364"/>
                  </a:lnTo>
                  <a:lnTo>
                    <a:pt x="69" y="368"/>
                  </a:lnTo>
                  <a:lnTo>
                    <a:pt x="67" y="378"/>
                  </a:lnTo>
                  <a:lnTo>
                    <a:pt x="73" y="380"/>
                  </a:lnTo>
                  <a:lnTo>
                    <a:pt x="75" y="380"/>
                  </a:lnTo>
                  <a:lnTo>
                    <a:pt x="75" y="385"/>
                  </a:lnTo>
                  <a:lnTo>
                    <a:pt x="73" y="391"/>
                  </a:lnTo>
                  <a:lnTo>
                    <a:pt x="75" y="395"/>
                  </a:lnTo>
                  <a:lnTo>
                    <a:pt x="71" y="397"/>
                  </a:lnTo>
                  <a:lnTo>
                    <a:pt x="73" y="403"/>
                  </a:lnTo>
                  <a:lnTo>
                    <a:pt x="81" y="407"/>
                  </a:lnTo>
                  <a:lnTo>
                    <a:pt x="84" y="408"/>
                  </a:lnTo>
                  <a:lnTo>
                    <a:pt x="92" y="410"/>
                  </a:lnTo>
                  <a:lnTo>
                    <a:pt x="96" y="414"/>
                  </a:lnTo>
                  <a:lnTo>
                    <a:pt x="100" y="418"/>
                  </a:lnTo>
                  <a:lnTo>
                    <a:pt x="104" y="418"/>
                  </a:lnTo>
                  <a:lnTo>
                    <a:pt x="109" y="418"/>
                  </a:lnTo>
                  <a:lnTo>
                    <a:pt x="115" y="418"/>
                  </a:lnTo>
                  <a:lnTo>
                    <a:pt x="119" y="420"/>
                  </a:lnTo>
                  <a:lnTo>
                    <a:pt x="125" y="428"/>
                  </a:lnTo>
                  <a:lnTo>
                    <a:pt x="131" y="428"/>
                  </a:lnTo>
                  <a:lnTo>
                    <a:pt x="138" y="428"/>
                  </a:lnTo>
                  <a:lnTo>
                    <a:pt x="142" y="430"/>
                  </a:lnTo>
                  <a:lnTo>
                    <a:pt x="142" y="435"/>
                  </a:lnTo>
                  <a:lnTo>
                    <a:pt x="150" y="439"/>
                  </a:lnTo>
                  <a:lnTo>
                    <a:pt x="154" y="445"/>
                  </a:lnTo>
                  <a:lnTo>
                    <a:pt x="157" y="451"/>
                  </a:lnTo>
                  <a:lnTo>
                    <a:pt x="163" y="451"/>
                  </a:lnTo>
                  <a:lnTo>
                    <a:pt x="169" y="455"/>
                  </a:lnTo>
                  <a:lnTo>
                    <a:pt x="180" y="455"/>
                  </a:lnTo>
                  <a:lnTo>
                    <a:pt x="188" y="456"/>
                  </a:lnTo>
                  <a:lnTo>
                    <a:pt x="194" y="455"/>
                  </a:lnTo>
                  <a:lnTo>
                    <a:pt x="198" y="455"/>
                  </a:lnTo>
                  <a:lnTo>
                    <a:pt x="202" y="460"/>
                  </a:lnTo>
                  <a:lnTo>
                    <a:pt x="207" y="451"/>
                  </a:lnTo>
                  <a:lnTo>
                    <a:pt x="211" y="449"/>
                  </a:lnTo>
                  <a:lnTo>
                    <a:pt x="219" y="449"/>
                  </a:lnTo>
                  <a:lnTo>
                    <a:pt x="225" y="451"/>
                  </a:lnTo>
                  <a:lnTo>
                    <a:pt x="230" y="451"/>
                  </a:lnTo>
                  <a:lnTo>
                    <a:pt x="238" y="453"/>
                  </a:lnTo>
                  <a:lnTo>
                    <a:pt x="246" y="451"/>
                  </a:lnTo>
                  <a:lnTo>
                    <a:pt x="251" y="447"/>
                  </a:lnTo>
                  <a:lnTo>
                    <a:pt x="257" y="443"/>
                  </a:lnTo>
                  <a:lnTo>
                    <a:pt x="263" y="443"/>
                  </a:lnTo>
                  <a:lnTo>
                    <a:pt x="267" y="445"/>
                  </a:lnTo>
                  <a:lnTo>
                    <a:pt x="273" y="439"/>
                  </a:lnTo>
                  <a:lnTo>
                    <a:pt x="276" y="441"/>
                  </a:lnTo>
                  <a:lnTo>
                    <a:pt x="284" y="443"/>
                  </a:lnTo>
                  <a:lnTo>
                    <a:pt x="284" y="451"/>
                  </a:lnTo>
                  <a:lnTo>
                    <a:pt x="286" y="453"/>
                  </a:lnTo>
                  <a:lnTo>
                    <a:pt x="290" y="453"/>
                  </a:lnTo>
                  <a:lnTo>
                    <a:pt x="294" y="453"/>
                  </a:lnTo>
                  <a:lnTo>
                    <a:pt x="297" y="455"/>
                  </a:lnTo>
                  <a:lnTo>
                    <a:pt x="303" y="456"/>
                  </a:lnTo>
                  <a:lnTo>
                    <a:pt x="305" y="460"/>
                  </a:lnTo>
                  <a:lnTo>
                    <a:pt x="305" y="464"/>
                  </a:lnTo>
                  <a:lnTo>
                    <a:pt x="309" y="464"/>
                  </a:lnTo>
                  <a:lnTo>
                    <a:pt x="313" y="464"/>
                  </a:lnTo>
                  <a:lnTo>
                    <a:pt x="315" y="470"/>
                  </a:lnTo>
                  <a:lnTo>
                    <a:pt x="319" y="474"/>
                  </a:lnTo>
                  <a:lnTo>
                    <a:pt x="317" y="479"/>
                  </a:lnTo>
                  <a:lnTo>
                    <a:pt x="319" y="485"/>
                  </a:lnTo>
                  <a:lnTo>
                    <a:pt x="317" y="489"/>
                  </a:lnTo>
                  <a:lnTo>
                    <a:pt x="317" y="497"/>
                  </a:lnTo>
                  <a:lnTo>
                    <a:pt x="313" y="504"/>
                  </a:lnTo>
                  <a:lnTo>
                    <a:pt x="307" y="510"/>
                  </a:lnTo>
                  <a:lnTo>
                    <a:pt x="307" y="514"/>
                  </a:lnTo>
                  <a:lnTo>
                    <a:pt x="311" y="518"/>
                  </a:lnTo>
                  <a:lnTo>
                    <a:pt x="311" y="522"/>
                  </a:lnTo>
                  <a:lnTo>
                    <a:pt x="311" y="524"/>
                  </a:lnTo>
                  <a:lnTo>
                    <a:pt x="313" y="524"/>
                  </a:lnTo>
                  <a:lnTo>
                    <a:pt x="317" y="520"/>
                  </a:lnTo>
                  <a:lnTo>
                    <a:pt x="321" y="518"/>
                  </a:lnTo>
                  <a:lnTo>
                    <a:pt x="324" y="520"/>
                  </a:lnTo>
                  <a:lnTo>
                    <a:pt x="328" y="522"/>
                  </a:lnTo>
                  <a:lnTo>
                    <a:pt x="326" y="527"/>
                  </a:lnTo>
                  <a:lnTo>
                    <a:pt x="328" y="531"/>
                  </a:lnTo>
                  <a:lnTo>
                    <a:pt x="332" y="531"/>
                  </a:lnTo>
                  <a:lnTo>
                    <a:pt x="334" y="535"/>
                  </a:lnTo>
                  <a:lnTo>
                    <a:pt x="330" y="541"/>
                  </a:lnTo>
                  <a:lnTo>
                    <a:pt x="330" y="545"/>
                  </a:lnTo>
                  <a:lnTo>
                    <a:pt x="334" y="545"/>
                  </a:lnTo>
                  <a:lnTo>
                    <a:pt x="338" y="547"/>
                  </a:lnTo>
                  <a:lnTo>
                    <a:pt x="340" y="552"/>
                  </a:lnTo>
                  <a:lnTo>
                    <a:pt x="342" y="558"/>
                  </a:lnTo>
                  <a:lnTo>
                    <a:pt x="349" y="562"/>
                  </a:lnTo>
                  <a:lnTo>
                    <a:pt x="353" y="562"/>
                  </a:lnTo>
                  <a:lnTo>
                    <a:pt x="359" y="558"/>
                  </a:lnTo>
                  <a:lnTo>
                    <a:pt x="361" y="550"/>
                  </a:lnTo>
                  <a:lnTo>
                    <a:pt x="355" y="539"/>
                  </a:lnTo>
                  <a:lnTo>
                    <a:pt x="357" y="533"/>
                  </a:lnTo>
                  <a:lnTo>
                    <a:pt x="365" y="533"/>
                  </a:lnTo>
                  <a:lnTo>
                    <a:pt x="370" y="539"/>
                  </a:lnTo>
                  <a:lnTo>
                    <a:pt x="376" y="537"/>
                  </a:lnTo>
                  <a:lnTo>
                    <a:pt x="382" y="541"/>
                  </a:lnTo>
                  <a:lnTo>
                    <a:pt x="388" y="537"/>
                  </a:lnTo>
                  <a:lnTo>
                    <a:pt x="395" y="537"/>
                  </a:lnTo>
                  <a:lnTo>
                    <a:pt x="399" y="533"/>
                  </a:lnTo>
                  <a:lnTo>
                    <a:pt x="405" y="535"/>
                  </a:lnTo>
                  <a:lnTo>
                    <a:pt x="411" y="541"/>
                  </a:lnTo>
                  <a:lnTo>
                    <a:pt x="415" y="541"/>
                  </a:lnTo>
                  <a:lnTo>
                    <a:pt x="415" y="545"/>
                  </a:lnTo>
                  <a:lnTo>
                    <a:pt x="413" y="550"/>
                  </a:lnTo>
                  <a:lnTo>
                    <a:pt x="418" y="558"/>
                  </a:lnTo>
                  <a:lnTo>
                    <a:pt x="424" y="554"/>
                  </a:lnTo>
                  <a:lnTo>
                    <a:pt x="432" y="554"/>
                  </a:lnTo>
                  <a:lnTo>
                    <a:pt x="438" y="558"/>
                  </a:lnTo>
                  <a:lnTo>
                    <a:pt x="445" y="554"/>
                  </a:lnTo>
                  <a:lnTo>
                    <a:pt x="457" y="554"/>
                  </a:lnTo>
                  <a:lnTo>
                    <a:pt x="455" y="562"/>
                  </a:lnTo>
                  <a:lnTo>
                    <a:pt x="455" y="566"/>
                  </a:lnTo>
                  <a:lnTo>
                    <a:pt x="457" y="572"/>
                  </a:lnTo>
                  <a:lnTo>
                    <a:pt x="461" y="577"/>
                  </a:lnTo>
                  <a:lnTo>
                    <a:pt x="463" y="575"/>
                  </a:lnTo>
                  <a:lnTo>
                    <a:pt x="466" y="575"/>
                  </a:lnTo>
                  <a:lnTo>
                    <a:pt x="466" y="574"/>
                  </a:lnTo>
                  <a:lnTo>
                    <a:pt x="466" y="570"/>
                  </a:lnTo>
                  <a:lnTo>
                    <a:pt x="464" y="568"/>
                  </a:lnTo>
                  <a:lnTo>
                    <a:pt x="463" y="566"/>
                  </a:lnTo>
                  <a:lnTo>
                    <a:pt x="468" y="564"/>
                  </a:lnTo>
                  <a:lnTo>
                    <a:pt x="474" y="560"/>
                  </a:lnTo>
                  <a:lnTo>
                    <a:pt x="476" y="556"/>
                  </a:lnTo>
                  <a:lnTo>
                    <a:pt x="478" y="554"/>
                  </a:lnTo>
                  <a:lnTo>
                    <a:pt x="487" y="552"/>
                  </a:lnTo>
                  <a:lnTo>
                    <a:pt x="499" y="550"/>
                  </a:lnTo>
                  <a:lnTo>
                    <a:pt x="503" y="545"/>
                  </a:lnTo>
                  <a:lnTo>
                    <a:pt x="507" y="539"/>
                  </a:lnTo>
                  <a:lnTo>
                    <a:pt x="512" y="545"/>
                  </a:lnTo>
                  <a:lnTo>
                    <a:pt x="516" y="543"/>
                  </a:lnTo>
                  <a:lnTo>
                    <a:pt x="518" y="541"/>
                  </a:lnTo>
                  <a:lnTo>
                    <a:pt x="524" y="539"/>
                  </a:lnTo>
                  <a:lnTo>
                    <a:pt x="526" y="539"/>
                  </a:lnTo>
                  <a:lnTo>
                    <a:pt x="530" y="539"/>
                  </a:lnTo>
                  <a:lnTo>
                    <a:pt x="534" y="539"/>
                  </a:lnTo>
                  <a:lnTo>
                    <a:pt x="537" y="537"/>
                  </a:lnTo>
                  <a:lnTo>
                    <a:pt x="537" y="533"/>
                  </a:lnTo>
                  <a:lnTo>
                    <a:pt x="537" y="527"/>
                  </a:lnTo>
                  <a:lnTo>
                    <a:pt x="547" y="522"/>
                  </a:lnTo>
                  <a:lnTo>
                    <a:pt x="557" y="518"/>
                  </a:lnTo>
                  <a:lnTo>
                    <a:pt x="557" y="514"/>
                  </a:lnTo>
                  <a:lnTo>
                    <a:pt x="557" y="510"/>
                  </a:lnTo>
                  <a:lnTo>
                    <a:pt x="564" y="508"/>
                  </a:lnTo>
                  <a:lnTo>
                    <a:pt x="570" y="508"/>
                  </a:lnTo>
                  <a:lnTo>
                    <a:pt x="568" y="503"/>
                  </a:lnTo>
                  <a:lnTo>
                    <a:pt x="572" y="501"/>
                  </a:lnTo>
                  <a:lnTo>
                    <a:pt x="570" y="501"/>
                  </a:lnTo>
                  <a:lnTo>
                    <a:pt x="570" y="497"/>
                  </a:lnTo>
                  <a:lnTo>
                    <a:pt x="574" y="497"/>
                  </a:lnTo>
                  <a:lnTo>
                    <a:pt x="578" y="497"/>
                  </a:lnTo>
                  <a:lnTo>
                    <a:pt x="578" y="489"/>
                  </a:lnTo>
                  <a:lnTo>
                    <a:pt x="578" y="483"/>
                  </a:lnTo>
                  <a:lnTo>
                    <a:pt x="576" y="481"/>
                  </a:lnTo>
                  <a:lnTo>
                    <a:pt x="574" y="479"/>
                  </a:lnTo>
                  <a:lnTo>
                    <a:pt x="576" y="479"/>
                  </a:lnTo>
                  <a:lnTo>
                    <a:pt x="576" y="476"/>
                  </a:lnTo>
                  <a:lnTo>
                    <a:pt x="578" y="470"/>
                  </a:lnTo>
                  <a:lnTo>
                    <a:pt x="580" y="470"/>
                  </a:lnTo>
                  <a:lnTo>
                    <a:pt x="583" y="470"/>
                  </a:lnTo>
                  <a:lnTo>
                    <a:pt x="585" y="466"/>
                  </a:lnTo>
                  <a:lnTo>
                    <a:pt x="589" y="462"/>
                  </a:lnTo>
                  <a:lnTo>
                    <a:pt x="591" y="462"/>
                  </a:lnTo>
                  <a:lnTo>
                    <a:pt x="591" y="458"/>
                  </a:lnTo>
                  <a:lnTo>
                    <a:pt x="591" y="455"/>
                  </a:lnTo>
                  <a:lnTo>
                    <a:pt x="593" y="451"/>
                  </a:lnTo>
                  <a:lnTo>
                    <a:pt x="597" y="447"/>
                  </a:lnTo>
                  <a:lnTo>
                    <a:pt x="599" y="447"/>
                  </a:lnTo>
                  <a:lnTo>
                    <a:pt x="603" y="447"/>
                  </a:lnTo>
                  <a:lnTo>
                    <a:pt x="601" y="441"/>
                  </a:lnTo>
                  <a:lnTo>
                    <a:pt x="601" y="439"/>
                  </a:lnTo>
                  <a:lnTo>
                    <a:pt x="601" y="435"/>
                  </a:lnTo>
                  <a:lnTo>
                    <a:pt x="601" y="432"/>
                  </a:lnTo>
                  <a:lnTo>
                    <a:pt x="605" y="432"/>
                  </a:lnTo>
                  <a:lnTo>
                    <a:pt x="606" y="432"/>
                  </a:lnTo>
                  <a:lnTo>
                    <a:pt x="608" y="426"/>
                  </a:lnTo>
                  <a:lnTo>
                    <a:pt x="606" y="424"/>
                  </a:lnTo>
                  <a:lnTo>
                    <a:pt x="605" y="424"/>
                  </a:lnTo>
                  <a:lnTo>
                    <a:pt x="606" y="424"/>
                  </a:lnTo>
                  <a:lnTo>
                    <a:pt x="610" y="420"/>
                  </a:lnTo>
                  <a:lnTo>
                    <a:pt x="608" y="416"/>
                  </a:lnTo>
                  <a:lnTo>
                    <a:pt x="605" y="414"/>
                  </a:lnTo>
                  <a:lnTo>
                    <a:pt x="599" y="414"/>
                  </a:lnTo>
                  <a:lnTo>
                    <a:pt x="597" y="416"/>
                  </a:lnTo>
                  <a:lnTo>
                    <a:pt x="595" y="414"/>
                  </a:lnTo>
                  <a:lnTo>
                    <a:pt x="593" y="412"/>
                  </a:lnTo>
                  <a:lnTo>
                    <a:pt x="601" y="407"/>
                  </a:lnTo>
                  <a:lnTo>
                    <a:pt x="606" y="403"/>
                  </a:lnTo>
                  <a:lnTo>
                    <a:pt x="606" y="399"/>
                  </a:lnTo>
                  <a:lnTo>
                    <a:pt x="605" y="397"/>
                  </a:lnTo>
                  <a:lnTo>
                    <a:pt x="601" y="393"/>
                  </a:lnTo>
                  <a:lnTo>
                    <a:pt x="597" y="389"/>
                  </a:lnTo>
                  <a:lnTo>
                    <a:pt x="601" y="389"/>
                  </a:lnTo>
                  <a:lnTo>
                    <a:pt x="601" y="385"/>
                  </a:lnTo>
                  <a:lnTo>
                    <a:pt x="601" y="384"/>
                  </a:lnTo>
                  <a:lnTo>
                    <a:pt x="593" y="376"/>
                  </a:lnTo>
                  <a:lnTo>
                    <a:pt x="587" y="368"/>
                  </a:lnTo>
                  <a:lnTo>
                    <a:pt x="587" y="364"/>
                  </a:lnTo>
                  <a:lnTo>
                    <a:pt x="587" y="361"/>
                  </a:lnTo>
                  <a:lnTo>
                    <a:pt x="585" y="359"/>
                  </a:lnTo>
                  <a:lnTo>
                    <a:pt x="582" y="359"/>
                  </a:lnTo>
                  <a:lnTo>
                    <a:pt x="583" y="357"/>
                  </a:lnTo>
                  <a:lnTo>
                    <a:pt x="583" y="355"/>
                  </a:lnTo>
                  <a:lnTo>
                    <a:pt x="580" y="351"/>
                  </a:lnTo>
                  <a:lnTo>
                    <a:pt x="578" y="345"/>
                  </a:lnTo>
                  <a:lnTo>
                    <a:pt x="576" y="339"/>
                  </a:lnTo>
                  <a:lnTo>
                    <a:pt x="576" y="332"/>
                  </a:lnTo>
                  <a:lnTo>
                    <a:pt x="580" y="328"/>
                  </a:lnTo>
                  <a:lnTo>
                    <a:pt x="585" y="324"/>
                  </a:lnTo>
                  <a:lnTo>
                    <a:pt x="585" y="322"/>
                  </a:lnTo>
                  <a:lnTo>
                    <a:pt x="583" y="320"/>
                  </a:lnTo>
                  <a:lnTo>
                    <a:pt x="591" y="313"/>
                  </a:lnTo>
                  <a:lnTo>
                    <a:pt x="601" y="305"/>
                  </a:lnTo>
                  <a:lnTo>
                    <a:pt x="608" y="303"/>
                  </a:lnTo>
                  <a:lnTo>
                    <a:pt x="616" y="301"/>
                  </a:lnTo>
                  <a:lnTo>
                    <a:pt x="618" y="295"/>
                  </a:lnTo>
                  <a:lnTo>
                    <a:pt x="618" y="291"/>
                  </a:lnTo>
                  <a:lnTo>
                    <a:pt x="610" y="291"/>
                  </a:lnTo>
                  <a:lnTo>
                    <a:pt x="601" y="291"/>
                  </a:lnTo>
                  <a:lnTo>
                    <a:pt x="597" y="289"/>
                  </a:lnTo>
                  <a:lnTo>
                    <a:pt x="587" y="288"/>
                  </a:lnTo>
                  <a:lnTo>
                    <a:pt x="582" y="291"/>
                  </a:lnTo>
                  <a:lnTo>
                    <a:pt x="578" y="297"/>
                  </a:lnTo>
                  <a:lnTo>
                    <a:pt x="572" y="299"/>
                  </a:lnTo>
                  <a:lnTo>
                    <a:pt x="568" y="299"/>
                  </a:lnTo>
                  <a:lnTo>
                    <a:pt x="560" y="284"/>
                  </a:lnTo>
                  <a:lnTo>
                    <a:pt x="553" y="270"/>
                  </a:lnTo>
                  <a:lnTo>
                    <a:pt x="555" y="266"/>
                  </a:lnTo>
                  <a:lnTo>
                    <a:pt x="557" y="265"/>
                  </a:lnTo>
                  <a:lnTo>
                    <a:pt x="564" y="265"/>
                  </a:lnTo>
                  <a:lnTo>
                    <a:pt x="570" y="265"/>
                  </a:lnTo>
                  <a:lnTo>
                    <a:pt x="572" y="261"/>
                  </a:lnTo>
                  <a:lnTo>
                    <a:pt x="574" y="255"/>
                  </a:lnTo>
                  <a:lnTo>
                    <a:pt x="580" y="251"/>
                  </a:lnTo>
                  <a:lnTo>
                    <a:pt x="587" y="249"/>
                  </a:lnTo>
                  <a:lnTo>
                    <a:pt x="593" y="240"/>
                  </a:lnTo>
                  <a:lnTo>
                    <a:pt x="599" y="230"/>
                  </a:lnTo>
                  <a:lnTo>
                    <a:pt x="610" y="234"/>
                  </a:lnTo>
                  <a:lnTo>
                    <a:pt x="614" y="236"/>
                  </a:lnTo>
                  <a:lnTo>
                    <a:pt x="610" y="242"/>
                  </a:lnTo>
                  <a:lnTo>
                    <a:pt x="606" y="249"/>
                  </a:lnTo>
                  <a:lnTo>
                    <a:pt x="605" y="253"/>
                  </a:lnTo>
                  <a:lnTo>
                    <a:pt x="603" y="259"/>
                  </a:lnTo>
                  <a:lnTo>
                    <a:pt x="601" y="261"/>
                  </a:lnTo>
                  <a:lnTo>
                    <a:pt x="603" y="263"/>
                  </a:lnTo>
                  <a:lnTo>
                    <a:pt x="606" y="261"/>
                  </a:lnTo>
                  <a:lnTo>
                    <a:pt x="605" y="266"/>
                  </a:lnTo>
                  <a:lnTo>
                    <a:pt x="605" y="270"/>
                  </a:lnTo>
                  <a:lnTo>
                    <a:pt x="610" y="265"/>
                  </a:lnTo>
                  <a:lnTo>
                    <a:pt x="618" y="257"/>
                  </a:lnTo>
                  <a:lnTo>
                    <a:pt x="622" y="255"/>
                  </a:lnTo>
                  <a:lnTo>
                    <a:pt x="626" y="251"/>
                  </a:lnTo>
                  <a:lnTo>
                    <a:pt x="631" y="249"/>
                  </a:lnTo>
                  <a:lnTo>
                    <a:pt x="635" y="249"/>
                  </a:lnTo>
                  <a:lnTo>
                    <a:pt x="637" y="251"/>
                  </a:lnTo>
                  <a:lnTo>
                    <a:pt x="645" y="253"/>
                  </a:lnTo>
                  <a:lnTo>
                    <a:pt x="649" y="242"/>
                  </a:lnTo>
                  <a:lnTo>
                    <a:pt x="654" y="238"/>
                  </a:lnTo>
                  <a:lnTo>
                    <a:pt x="658" y="230"/>
                  </a:lnTo>
                  <a:lnTo>
                    <a:pt x="662" y="224"/>
                  </a:lnTo>
                  <a:lnTo>
                    <a:pt x="670" y="217"/>
                  </a:lnTo>
                  <a:lnTo>
                    <a:pt x="670" y="209"/>
                  </a:lnTo>
                  <a:lnTo>
                    <a:pt x="676" y="207"/>
                  </a:lnTo>
                  <a:lnTo>
                    <a:pt x="677" y="213"/>
                  </a:lnTo>
                  <a:lnTo>
                    <a:pt x="683" y="215"/>
                  </a:lnTo>
                  <a:lnTo>
                    <a:pt x="691" y="215"/>
                  </a:lnTo>
                  <a:lnTo>
                    <a:pt x="691" y="211"/>
                  </a:lnTo>
                  <a:lnTo>
                    <a:pt x="689" y="207"/>
                  </a:lnTo>
                  <a:lnTo>
                    <a:pt x="695" y="203"/>
                  </a:lnTo>
                  <a:lnTo>
                    <a:pt x="701" y="203"/>
                  </a:lnTo>
                  <a:lnTo>
                    <a:pt x="702" y="201"/>
                  </a:lnTo>
                  <a:lnTo>
                    <a:pt x="702" y="197"/>
                  </a:lnTo>
                  <a:lnTo>
                    <a:pt x="708" y="195"/>
                  </a:lnTo>
                  <a:lnTo>
                    <a:pt x="710" y="186"/>
                  </a:lnTo>
                  <a:lnTo>
                    <a:pt x="718" y="197"/>
                  </a:lnTo>
                  <a:lnTo>
                    <a:pt x="720" y="194"/>
                  </a:lnTo>
                  <a:lnTo>
                    <a:pt x="720" y="190"/>
                  </a:lnTo>
                  <a:lnTo>
                    <a:pt x="724" y="186"/>
                  </a:lnTo>
                  <a:lnTo>
                    <a:pt x="724" y="180"/>
                  </a:lnTo>
                  <a:lnTo>
                    <a:pt x="722" y="172"/>
                  </a:lnTo>
                  <a:lnTo>
                    <a:pt x="724" y="165"/>
                  </a:lnTo>
                  <a:lnTo>
                    <a:pt x="724" y="161"/>
                  </a:lnTo>
                  <a:lnTo>
                    <a:pt x="729" y="157"/>
                  </a:lnTo>
                  <a:lnTo>
                    <a:pt x="731" y="155"/>
                  </a:lnTo>
                  <a:lnTo>
                    <a:pt x="729" y="153"/>
                  </a:lnTo>
                  <a:lnTo>
                    <a:pt x="731" y="151"/>
                  </a:lnTo>
                  <a:lnTo>
                    <a:pt x="735" y="153"/>
                  </a:lnTo>
                  <a:lnTo>
                    <a:pt x="737" y="155"/>
                  </a:lnTo>
                  <a:close/>
                  <a:moveTo>
                    <a:pt x="507" y="535"/>
                  </a:moveTo>
                  <a:lnTo>
                    <a:pt x="507" y="537"/>
                  </a:lnTo>
                  <a:lnTo>
                    <a:pt x="505" y="539"/>
                  </a:lnTo>
                  <a:lnTo>
                    <a:pt x="505" y="535"/>
                  </a:lnTo>
                  <a:lnTo>
                    <a:pt x="507" y="535"/>
                  </a:lnTo>
                  <a:close/>
                  <a:moveTo>
                    <a:pt x="464" y="581"/>
                  </a:moveTo>
                  <a:lnTo>
                    <a:pt x="453" y="587"/>
                  </a:lnTo>
                  <a:lnTo>
                    <a:pt x="441" y="595"/>
                  </a:lnTo>
                  <a:lnTo>
                    <a:pt x="443" y="602"/>
                  </a:lnTo>
                  <a:lnTo>
                    <a:pt x="445" y="608"/>
                  </a:lnTo>
                  <a:lnTo>
                    <a:pt x="447" y="610"/>
                  </a:lnTo>
                  <a:lnTo>
                    <a:pt x="451" y="612"/>
                  </a:lnTo>
                  <a:lnTo>
                    <a:pt x="455" y="612"/>
                  </a:lnTo>
                  <a:lnTo>
                    <a:pt x="459" y="612"/>
                  </a:lnTo>
                  <a:lnTo>
                    <a:pt x="464" y="610"/>
                  </a:lnTo>
                  <a:lnTo>
                    <a:pt x="468" y="604"/>
                  </a:lnTo>
                  <a:lnTo>
                    <a:pt x="470" y="597"/>
                  </a:lnTo>
                  <a:lnTo>
                    <a:pt x="472" y="589"/>
                  </a:lnTo>
                  <a:lnTo>
                    <a:pt x="476" y="589"/>
                  </a:lnTo>
                  <a:lnTo>
                    <a:pt x="476" y="585"/>
                  </a:lnTo>
                  <a:lnTo>
                    <a:pt x="476" y="583"/>
                  </a:lnTo>
                  <a:lnTo>
                    <a:pt x="474" y="583"/>
                  </a:lnTo>
                  <a:lnTo>
                    <a:pt x="470" y="581"/>
                  </a:lnTo>
                  <a:lnTo>
                    <a:pt x="464" y="581"/>
                  </a:lnTo>
                  <a:close/>
                  <a:moveTo>
                    <a:pt x="486" y="433"/>
                  </a:moveTo>
                  <a:lnTo>
                    <a:pt x="491" y="435"/>
                  </a:lnTo>
                  <a:lnTo>
                    <a:pt x="495" y="435"/>
                  </a:lnTo>
                  <a:lnTo>
                    <a:pt x="495" y="437"/>
                  </a:lnTo>
                  <a:lnTo>
                    <a:pt x="493" y="437"/>
                  </a:lnTo>
                  <a:lnTo>
                    <a:pt x="493" y="441"/>
                  </a:lnTo>
                  <a:lnTo>
                    <a:pt x="489" y="441"/>
                  </a:lnTo>
                  <a:lnTo>
                    <a:pt x="486" y="441"/>
                  </a:lnTo>
                  <a:lnTo>
                    <a:pt x="484" y="437"/>
                  </a:lnTo>
                  <a:lnTo>
                    <a:pt x="486" y="433"/>
                  </a:lnTo>
                  <a:close/>
                  <a:moveTo>
                    <a:pt x="541" y="428"/>
                  </a:moveTo>
                  <a:lnTo>
                    <a:pt x="545" y="428"/>
                  </a:lnTo>
                  <a:lnTo>
                    <a:pt x="547" y="430"/>
                  </a:lnTo>
                  <a:lnTo>
                    <a:pt x="545" y="432"/>
                  </a:lnTo>
                  <a:lnTo>
                    <a:pt x="541" y="430"/>
                  </a:lnTo>
                  <a:lnTo>
                    <a:pt x="541" y="428"/>
                  </a:lnTo>
                  <a:close/>
                  <a:moveTo>
                    <a:pt x="587" y="393"/>
                  </a:moveTo>
                  <a:lnTo>
                    <a:pt x="589" y="395"/>
                  </a:lnTo>
                  <a:lnTo>
                    <a:pt x="591" y="397"/>
                  </a:lnTo>
                  <a:lnTo>
                    <a:pt x="589" y="399"/>
                  </a:lnTo>
                  <a:lnTo>
                    <a:pt x="585" y="401"/>
                  </a:lnTo>
                  <a:lnTo>
                    <a:pt x="585" y="399"/>
                  </a:lnTo>
                  <a:lnTo>
                    <a:pt x="583" y="397"/>
                  </a:lnTo>
                  <a:lnTo>
                    <a:pt x="585" y="393"/>
                  </a:lnTo>
                  <a:lnTo>
                    <a:pt x="587" y="393"/>
                  </a:lnTo>
                  <a:close/>
                  <a:moveTo>
                    <a:pt x="593" y="385"/>
                  </a:moveTo>
                  <a:lnTo>
                    <a:pt x="593" y="385"/>
                  </a:lnTo>
                  <a:lnTo>
                    <a:pt x="595" y="387"/>
                  </a:lnTo>
                  <a:lnTo>
                    <a:pt x="595" y="389"/>
                  </a:lnTo>
                  <a:lnTo>
                    <a:pt x="593" y="391"/>
                  </a:lnTo>
                  <a:lnTo>
                    <a:pt x="589" y="391"/>
                  </a:lnTo>
                  <a:lnTo>
                    <a:pt x="587" y="389"/>
                  </a:lnTo>
                  <a:lnTo>
                    <a:pt x="589" y="387"/>
                  </a:lnTo>
                  <a:lnTo>
                    <a:pt x="593" y="385"/>
                  </a:lnTo>
                  <a:close/>
                  <a:moveTo>
                    <a:pt x="340" y="297"/>
                  </a:moveTo>
                  <a:lnTo>
                    <a:pt x="342" y="299"/>
                  </a:lnTo>
                  <a:lnTo>
                    <a:pt x="344" y="301"/>
                  </a:lnTo>
                  <a:lnTo>
                    <a:pt x="344" y="303"/>
                  </a:lnTo>
                  <a:lnTo>
                    <a:pt x="342" y="303"/>
                  </a:lnTo>
                  <a:lnTo>
                    <a:pt x="340" y="303"/>
                  </a:lnTo>
                  <a:lnTo>
                    <a:pt x="338" y="299"/>
                  </a:lnTo>
                  <a:lnTo>
                    <a:pt x="340" y="297"/>
                  </a:lnTo>
                  <a:close/>
                </a:path>
              </a:pathLst>
            </a:custGeom>
            <a:solidFill>
              <a:srgbClr val="C0C0C0"/>
            </a:solidFill>
            <a:ln w="4826">
              <a:solidFill>
                <a:srgbClr val="B9B9B9"/>
              </a:solidFill>
              <a:round/>
              <a:headEnd/>
              <a:tailEnd/>
            </a:ln>
          </p:spPr>
          <p:txBody>
            <a:bodyPr/>
            <a:lstStyle/>
            <a:p>
              <a:endParaRPr lang="nb-NO"/>
            </a:p>
          </p:txBody>
        </p:sp>
        <p:sp>
          <p:nvSpPr>
            <p:cNvPr id="9241" name="Freeform 1237"/>
            <p:cNvSpPr>
              <a:spLocks noEditPoints="1"/>
            </p:cNvSpPr>
            <p:nvPr/>
          </p:nvSpPr>
          <p:spPr bwMode="gray">
            <a:xfrm>
              <a:off x="3734" y="2410"/>
              <a:ext cx="112" cy="593"/>
            </a:xfrm>
            <a:custGeom>
              <a:avLst/>
              <a:gdLst>
                <a:gd name="T0" fmla="*/ 67 w 127"/>
                <a:gd name="T1" fmla="*/ 94 h 670"/>
                <a:gd name="T2" fmla="*/ 60 w 127"/>
                <a:gd name="T3" fmla="*/ 152 h 670"/>
                <a:gd name="T4" fmla="*/ 54 w 127"/>
                <a:gd name="T5" fmla="*/ 236 h 670"/>
                <a:gd name="T6" fmla="*/ 39 w 127"/>
                <a:gd name="T7" fmla="*/ 301 h 670"/>
                <a:gd name="T8" fmla="*/ 27 w 127"/>
                <a:gd name="T9" fmla="*/ 338 h 670"/>
                <a:gd name="T10" fmla="*/ 27 w 127"/>
                <a:gd name="T11" fmla="*/ 405 h 670"/>
                <a:gd name="T12" fmla="*/ 37 w 127"/>
                <a:gd name="T13" fmla="*/ 449 h 670"/>
                <a:gd name="T14" fmla="*/ 21 w 127"/>
                <a:gd name="T15" fmla="*/ 489 h 670"/>
                <a:gd name="T16" fmla="*/ 8 w 127"/>
                <a:gd name="T17" fmla="*/ 491 h 670"/>
                <a:gd name="T18" fmla="*/ 17 w 127"/>
                <a:gd name="T19" fmla="*/ 503 h 670"/>
                <a:gd name="T20" fmla="*/ 19 w 127"/>
                <a:gd name="T21" fmla="*/ 533 h 670"/>
                <a:gd name="T22" fmla="*/ 15 w 127"/>
                <a:gd name="T23" fmla="*/ 558 h 670"/>
                <a:gd name="T24" fmla="*/ 0 w 127"/>
                <a:gd name="T25" fmla="*/ 535 h 670"/>
                <a:gd name="T26" fmla="*/ 15 w 127"/>
                <a:gd name="T27" fmla="*/ 560 h 670"/>
                <a:gd name="T28" fmla="*/ 15 w 127"/>
                <a:gd name="T29" fmla="*/ 574 h 670"/>
                <a:gd name="T30" fmla="*/ 10 w 127"/>
                <a:gd name="T31" fmla="*/ 589 h 670"/>
                <a:gd name="T32" fmla="*/ 21 w 127"/>
                <a:gd name="T33" fmla="*/ 576 h 670"/>
                <a:gd name="T34" fmla="*/ 23 w 127"/>
                <a:gd name="T35" fmla="*/ 587 h 670"/>
                <a:gd name="T36" fmla="*/ 6 w 127"/>
                <a:gd name="T37" fmla="*/ 593 h 670"/>
                <a:gd name="T38" fmla="*/ 15 w 127"/>
                <a:gd name="T39" fmla="*/ 612 h 670"/>
                <a:gd name="T40" fmla="*/ 27 w 127"/>
                <a:gd name="T41" fmla="*/ 593 h 670"/>
                <a:gd name="T42" fmla="*/ 37 w 127"/>
                <a:gd name="T43" fmla="*/ 597 h 670"/>
                <a:gd name="T44" fmla="*/ 29 w 127"/>
                <a:gd name="T45" fmla="*/ 616 h 670"/>
                <a:gd name="T46" fmla="*/ 35 w 127"/>
                <a:gd name="T47" fmla="*/ 629 h 670"/>
                <a:gd name="T48" fmla="*/ 42 w 127"/>
                <a:gd name="T49" fmla="*/ 626 h 670"/>
                <a:gd name="T50" fmla="*/ 50 w 127"/>
                <a:gd name="T51" fmla="*/ 629 h 670"/>
                <a:gd name="T52" fmla="*/ 56 w 127"/>
                <a:gd name="T53" fmla="*/ 637 h 670"/>
                <a:gd name="T54" fmla="*/ 46 w 127"/>
                <a:gd name="T55" fmla="*/ 645 h 670"/>
                <a:gd name="T56" fmla="*/ 73 w 127"/>
                <a:gd name="T57" fmla="*/ 654 h 670"/>
                <a:gd name="T58" fmla="*/ 87 w 127"/>
                <a:gd name="T59" fmla="*/ 658 h 670"/>
                <a:gd name="T60" fmla="*/ 90 w 127"/>
                <a:gd name="T61" fmla="*/ 650 h 670"/>
                <a:gd name="T62" fmla="*/ 113 w 127"/>
                <a:gd name="T63" fmla="*/ 649 h 670"/>
                <a:gd name="T64" fmla="*/ 81 w 127"/>
                <a:gd name="T65" fmla="*/ 599 h 670"/>
                <a:gd name="T66" fmla="*/ 48 w 127"/>
                <a:gd name="T67" fmla="*/ 597 h 670"/>
                <a:gd name="T68" fmla="*/ 29 w 127"/>
                <a:gd name="T69" fmla="*/ 566 h 670"/>
                <a:gd name="T70" fmla="*/ 39 w 127"/>
                <a:gd name="T71" fmla="*/ 530 h 670"/>
                <a:gd name="T72" fmla="*/ 46 w 127"/>
                <a:gd name="T73" fmla="*/ 497 h 670"/>
                <a:gd name="T74" fmla="*/ 48 w 127"/>
                <a:gd name="T75" fmla="*/ 464 h 670"/>
                <a:gd name="T76" fmla="*/ 46 w 127"/>
                <a:gd name="T77" fmla="*/ 422 h 670"/>
                <a:gd name="T78" fmla="*/ 44 w 127"/>
                <a:gd name="T79" fmla="*/ 376 h 670"/>
                <a:gd name="T80" fmla="*/ 54 w 127"/>
                <a:gd name="T81" fmla="*/ 328 h 670"/>
                <a:gd name="T82" fmla="*/ 63 w 127"/>
                <a:gd name="T83" fmla="*/ 292 h 670"/>
                <a:gd name="T84" fmla="*/ 71 w 127"/>
                <a:gd name="T85" fmla="*/ 234 h 670"/>
                <a:gd name="T86" fmla="*/ 85 w 127"/>
                <a:gd name="T87" fmla="*/ 173 h 670"/>
                <a:gd name="T88" fmla="*/ 90 w 127"/>
                <a:gd name="T89" fmla="*/ 125 h 670"/>
                <a:gd name="T90" fmla="*/ 106 w 127"/>
                <a:gd name="T91" fmla="*/ 90 h 670"/>
                <a:gd name="T92" fmla="*/ 87 w 127"/>
                <a:gd name="T93" fmla="*/ 33 h 670"/>
                <a:gd name="T94" fmla="*/ 87 w 127"/>
                <a:gd name="T95" fmla="*/ 662 h 670"/>
                <a:gd name="T96" fmla="*/ 62 w 127"/>
                <a:gd name="T97" fmla="*/ 656 h 670"/>
                <a:gd name="T98" fmla="*/ 4 w 127"/>
                <a:gd name="T99" fmla="*/ 574 h 670"/>
                <a:gd name="T100" fmla="*/ 54 w 127"/>
                <a:gd name="T101" fmla="*/ 610 h 670"/>
                <a:gd name="T102" fmla="*/ 37 w 127"/>
                <a:gd name="T103" fmla="*/ 614 h 670"/>
                <a:gd name="T104" fmla="*/ 63 w 127"/>
                <a:gd name="T105" fmla="*/ 610 h 670"/>
                <a:gd name="T106" fmla="*/ 63 w 127"/>
                <a:gd name="T107" fmla="*/ 631 h 670"/>
                <a:gd name="T108" fmla="*/ 73 w 127"/>
                <a:gd name="T109" fmla="*/ 639 h 670"/>
                <a:gd name="T110" fmla="*/ 56 w 127"/>
                <a:gd name="T111" fmla="*/ 620 h 670"/>
                <a:gd name="T112" fmla="*/ 21 w 127"/>
                <a:gd name="T113" fmla="*/ 478 h 670"/>
                <a:gd name="T114" fmla="*/ 21 w 127"/>
                <a:gd name="T115" fmla="*/ 478 h 670"/>
                <a:gd name="T116" fmla="*/ 21 w 127"/>
                <a:gd name="T117" fmla="*/ 457 h 670"/>
                <a:gd name="T118" fmla="*/ 33 w 127"/>
                <a:gd name="T119" fmla="*/ 432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670"/>
                <a:gd name="T182" fmla="*/ 127 w 127"/>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670">
                  <a:moveTo>
                    <a:pt x="65" y="6"/>
                  </a:moveTo>
                  <a:lnTo>
                    <a:pt x="62" y="9"/>
                  </a:lnTo>
                  <a:lnTo>
                    <a:pt x="60" y="11"/>
                  </a:lnTo>
                  <a:lnTo>
                    <a:pt x="63" y="17"/>
                  </a:lnTo>
                  <a:lnTo>
                    <a:pt x="67" y="25"/>
                  </a:lnTo>
                  <a:lnTo>
                    <a:pt x="69" y="40"/>
                  </a:lnTo>
                  <a:lnTo>
                    <a:pt x="69" y="57"/>
                  </a:lnTo>
                  <a:lnTo>
                    <a:pt x="67" y="75"/>
                  </a:lnTo>
                  <a:lnTo>
                    <a:pt x="67" y="94"/>
                  </a:lnTo>
                  <a:lnTo>
                    <a:pt x="63" y="94"/>
                  </a:lnTo>
                  <a:lnTo>
                    <a:pt x="65" y="100"/>
                  </a:lnTo>
                  <a:lnTo>
                    <a:pt x="67" y="102"/>
                  </a:lnTo>
                  <a:lnTo>
                    <a:pt x="65" y="107"/>
                  </a:lnTo>
                  <a:lnTo>
                    <a:pt x="63" y="111"/>
                  </a:lnTo>
                  <a:lnTo>
                    <a:pt x="63" y="125"/>
                  </a:lnTo>
                  <a:lnTo>
                    <a:pt x="65" y="134"/>
                  </a:lnTo>
                  <a:lnTo>
                    <a:pt x="62" y="140"/>
                  </a:lnTo>
                  <a:lnTo>
                    <a:pt x="60" y="152"/>
                  </a:lnTo>
                  <a:lnTo>
                    <a:pt x="58" y="167"/>
                  </a:lnTo>
                  <a:lnTo>
                    <a:pt x="56" y="182"/>
                  </a:lnTo>
                  <a:lnTo>
                    <a:pt x="52" y="190"/>
                  </a:lnTo>
                  <a:lnTo>
                    <a:pt x="56" y="201"/>
                  </a:lnTo>
                  <a:lnTo>
                    <a:pt x="56" y="203"/>
                  </a:lnTo>
                  <a:lnTo>
                    <a:pt x="58" y="205"/>
                  </a:lnTo>
                  <a:lnTo>
                    <a:pt x="54" y="215"/>
                  </a:lnTo>
                  <a:lnTo>
                    <a:pt x="52" y="224"/>
                  </a:lnTo>
                  <a:lnTo>
                    <a:pt x="54" y="236"/>
                  </a:lnTo>
                  <a:lnTo>
                    <a:pt x="56" y="253"/>
                  </a:lnTo>
                  <a:lnTo>
                    <a:pt x="52" y="257"/>
                  </a:lnTo>
                  <a:lnTo>
                    <a:pt x="48" y="259"/>
                  </a:lnTo>
                  <a:lnTo>
                    <a:pt x="46" y="267"/>
                  </a:lnTo>
                  <a:lnTo>
                    <a:pt x="48" y="274"/>
                  </a:lnTo>
                  <a:lnTo>
                    <a:pt x="46" y="276"/>
                  </a:lnTo>
                  <a:lnTo>
                    <a:pt x="44" y="276"/>
                  </a:lnTo>
                  <a:lnTo>
                    <a:pt x="39" y="295"/>
                  </a:lnTo>
                  <a:lnTo>
                    <a:pt x="39" y="301"/>
                  </a:lnTo>
                  <a:lnTo>
                    <a:pt x="39" y="303"/>
                  </a:lnTo>
                  <a:lnTo>
                    <a:pt x="39" y="305"/>
                  </a:lnTo>
                  <a:lnTo>
                    <a:pt x="37" y="313"/>
                  </a:lnTo>
                  <a:lnTo>
                    <a:pt x="33" y="324"/>
                  </a:lnTo>
                  <a:lnTo>
                    <a:pt x="31" y="328"/>
                  </a:lnTo>
                  <a:lnTo>
                    <a:pt x="29" y="332"/>
                  </a:lnTo>
                  <a:lnTo>
                    <a:pt x="27" y="336"/>
                  </a:lnTo>
                  <a:lnTo>
                    <a:pt x="25" y="336"/>
                  </a:lnTo>
                  <a:lnTo>
                    <a:pt x="27" y="338"/>
                  </a:lnTo>
                  <a:lnTo>
                    <a:pt x="31" y="338"/>
                  </a:lnTo>
                  <a:lnTo>
                    <a:pt x="31" y="345"/>
                  </a:lnTo>
                  <a:lnTo>
                    <a:pt x="33" y="351"/>
                  </a:lnTo>
                  <a:lnTo>
                    <a:pt x="33" y="361"/>
                  </a:lnTo>
                  <a:lnTo>
                    <a:pt x="35" y="376"/>
                  </a:lnTo>
                  <a:lnTo>
                    <a:pt x="31" y="376"/>
                  </a:lnTo>
                  <a:lnTo>
                    <a:pt x="27" y="389"/>
                  </a:lnTo>
                  <a:lnTo>
                    <a:pt x="25" y="401"/>
                  </a:lnTo>
                  <a:lnTo>
                    <a:pt x="27" y="405"/>
                  </a:lnTo>
                  <a:lnTo>
                    <a:pt x="29" y="407"/>
                  </a:lnTo>
                  <a:lnTo>
                    <a:pt x="33" y="409"/>
                  </a:lnTo>
                  <a:lnTo>
                    <a:pt x="40" y="407"/>
                  </a:lnTo>
                  <a:lnTo>
                    <a:pt x="39" y="418"/>
                  </a:lnTo>
                  <a:lnTo>
                    <a:pt x="39" y="432"/>
                  </a:lnTo>
                  <a:lnTo>
                    <a:pt x="35" y="434"/>
                  </a:lnTo>
                  <a:lnTo>
                    <a:pt x="37" y="441"/>
                  </a:lnTo>
                  <a:lnTo>
                    <a:pt x="39" y="447"/>
                  </a:lnTo>
                  <a:lnTo>
                    <a:pt x="37" y="449"/>
                  </a:lnTo>
                  <a:lnTo>
                    <a:pt x="33" y="453"/>
                  </a:lnTo>
                  <a:lnTo>
                    <a:pt x="35" y="453"/>
                  </a:lnTo>
                  <a:lnTo>
                    <a:pt x="35" y="457"/>
                  </a:lnTo>
                  <a:lnTo>
                    <a:pt x="33" y="457"/>
                  </a:lnTo>
                  <a:lnTo>
                    <a:pt x="31" y="455"/>
                  </a:lnTo>
                  <a:lnTo>
                    <a:pt x="29" y="474"/>
                  </a:lnTo>
                  <a:lnTo>
                    <a:pt x="29" y="493"/>
                  </a:lnTo>
                  <a:lnTo>
                    <a:pt x="25" y="491"/>
                  </a:lnTo>
                  <a:lnTo>
                    <a:pt x="21" y="489"/>
                  </a:lnTo>
                  <a:lnTo>
                    <a:pt x="21" y="493"/>
                  </a:lnTo>
                  <a:lnTo>
                    <a:pt x="17" y="493"/>
                  </a:lnTo>
                  <a:lnTo>
                    <a:pt x="17" y="491"/>
                  </a:lnTo>
                  <a:lnTo>
                    <a:pt x="19" y="489"/>
                  </a:lnTo>
                  <a:lnTo>
                    <a:pt x="15" y="487"/>
                  </a:lnTo>
                  <a:lnTo>
                    <a:pt x="12" y="485"/>
                  </a:lnTo>
                  <a:lnTo>
                    <a:pt x="10" y="487"/>
                  </a:lnTo>
                  <a:lnTo>
                    <a:pt x="8" y="487"/>
                  </a:lnTo>
                  <a:lnTo>
                    <a:pt x="8" y="491"/>
                  </a:lnTo>
                  <a:lnTo>
                    <a:pt x="6" y="495"/>
                  </a:lnTo>
                  <a:lnTo>
                    <a:pt x="4" y="503"/>
                  </a:lnTo>
                  <a:lnTo>
                    <a:pt x="10" y="499"/>
                  </a:lnTo>
                  <a:lnTo>
                    <a:pt x="10" y="503"/>
                  </a:lnTo>
                  <a:lnTo>
                    <a:pt x="10" y="505"/>
                  </a:lnTo>
                  <a:lnTo>
                    <a:pt x="12" y="505"/>
                  </a:lnTo>
                  <a:lnTo>
                    <a:pt x="15" y="505"/>
                  </a:lnTo>
                  <a:lnTo>
                    <a:pt x="17" y="503"/>
                  </a:lnTo>
                  <a:lnTo>
                    <a:pt x="21" y="503"/>
                  </a:lnTo>
                  <a:lnTo>
                    <a:pt x="23" y="505"/>
                  </a:lnTo>
                  <a:lnTo>
                    <a:pt x="21" y="510"/>
                  </a:lnTo>
                  <a:lnTo>
                    <a:pt x="21" y="512"/>
                  </a:lnTo>
                  <a:lnTo>
                    <a:pt x="21" y="514"/>
                  </a:lnTo>
                  <a:lnTo>
                    <a:pt x="23" y="516"/>
                  </a:lnTo>
                  <a:lnTo>
                    <a:pt x="23" y="518"/>
                  </a:lnTo>
                  <a:lnTo>
                    <a:pt x="19" y="518"/>
                  </a:lnTo>
                  <a:lnTo>
                    <a:pt x="19" y="533"/>
                  </a:lnTo>
                  <a:lnTo>
                    <a:pt x="19" y="549"/>
                  </a:lnTo>
                  <a:lnTo>
                    <a:pt x="21" y="547"/>
                  </a:lnTo>
                  <a:lnTo>
                    <a:pt x="23" y="545"/>
                  </a:lnTo>
                  <a:lnTo>
                    <a:pt x="21" y="549"/>
                  </a:lnTo>
                  <a:lnTo>
                    <a:pt x="19" y="553"/>
                  </a:lnTo>
                  <a:lnTo>
                    <a:pt x="17" y="556"/>
                  </a:lnTo>
                  <a:lnTo>
                    <a:pt x="17" y="560"/>
                  </a:lnTo>
                  <a:lnTo>
                    <a:pt x="15" y="560"/>
                  </a:lnTo>
                  <a:lnTo>
                    <a:pt x="15" y="558"/>
                  </a:lnTo>
                  <a:lnTo>
                    <a:pt x="15" y="541"/>
                  </a:lnTo>
                  <a:lnTo>
                    <a:pt x="14" y="524"/>
                  </a:lnTo>
                  <a:lnTo>
                    <a:pt x="10" y="524"/>
                  </a:lnTo>
                  <a:lnTo>
                    <a:pt x="6" y="524"/>
                  </a:lnTo>
                  <a:lnTo>
                    <a:pt x="6" y="526"/>
                  </a:lnTo>
                  <a:lnTo>
                    <a:pt x="8" y="528"/>
                  </a:lnTo>
                  <a:lnTo>
                    <a:pt x="4" y="530"/>
                  </a:lnTo>
                  <a:lnTo>
                    <a:pt x="2" y="533"/>
                  </a:lnTo>
                  <a:lnTo>
                    <a:pt x="0" y="535"/>
                  </a:lnTo>
                  <a:lnTo>
                    <a:pt x="2" y="537"/>
                  </a:lnTo>
                  <a:lnTo>
                    <a:pt x="4" y="541"/>
                  </a:lnTo>
                  <a:lnTo>
                    <a:pt x="6" y="545"/>
                  </a:lnTo>
                  <a:lnTo>
                    <a:pt x="4" y="549"/>
                  </a:lnTo>
                  <a:lnTo>
                    <a:pt x="2" y="551"/>
                  </a:lnTo>
                  <a:lnTo>
                    <a:pt x="2" y="555"/>
                  </a:lnTo>
                  <a:lnTo>
                    <a:pt x="4" y="558"/>
                  </a:lnTo>
                  <a:lnTo>
                    <a:pt x="10" y="560"/>
                  </a:lnTo>
                  <a:lnTo>
                    <a:pt x="15" y="560"/>
                  </a:lnTo>
                  <a:lnTo>
                    <a:pt x="15" y="564"/>
                  </a:lnTo>
                  <a:lnTo>
                    <a:pt x="15" y="566"/>
                  </a:lnTo>
                  <a:lnTo>
                    <a:pt x="17" y="566"/>
                  </a:lnTo>
                  <a:lnTo>
                    <a:pt x="21" y="566"/>
                  </a:lnTo>
                  <a:lnTo>
                    <a:pt x="21" y="570"/>
                  </a:lnTo>
                  <a:lnTo>
                    <a:pt x="21" y="572"/>
                  </a:lnTo>
                  <a:lnTo>
                    <a:pt x="17" y="570"/>
                  </a:lnTo>
                  <a:lnTo>
                    <a:pt x="15" y="568"/>
                  </a:lnTo>
                  <a:lnTo>
                    <a:pt x="15" y="574"/>
                  </a:lnTo>
                  <a:lnTo>
                    <a:pt x="12" y="574"/>
                  </a:lnTo>
                  <a:lnTo>
                    <a:pt x="10" y="572"/>
                  </a:lnTo>
                  <a:lnTo>
                    <a:pt x="10" y="576"/>
                  </a:lnTo>
                  <a:lnTo>
                    <a:pt x="10" y="578"/>
                  </a:lnTo>
                  <a:lnTo>
                    <a:pt x="8" y="578"/>
                  </a:lnTo>
                  <a:lnTo>
                    <a:pt x="8" y="583"/>
                  </a:lnTo>
                  <a:lnTo>
                    <a:pt x="8" y="589"/>
                  </a:lnTo>
                  <a:lnTo>
                    <a:pt x="10" y="589"/>
                  </a:lnTo>
                  <a:lnTo>
                    <a:pt x="14" y="589"/>
                  </a:lnTo>
                  <a:lnTo>
                    <a:pt x="14" y="585"/>
                  </a:lnTo>
                  <a:lnTo>
                    <a:pt x="17" y="581"/>
                  </a:lnTo>
                  <a:lnTo>
                    <a:pt x="17" y="585"/>
                  </a:lnTo>
                  <a:lnTo>
                    <a:pt x="19" y="585"/>
                  </a:lnTo>
                  <a:lnTo>
                    <a:pt x="19" y="581"/>
                  </a:lnTo>
                  <a:lnTo>
                    <a:pt x="17" y="579"/>
                  </a:lnTo>
                  <a:lnTo>
                    <a:pt x="17" y="578"/>
                  </a:lnTo>
                  <a:lnTo>
                    <a:pt x="21" y="576"/>
                  </a:lnTo>
                  <a:lnTo>
                    <a:pt x="21" y="572"/>
                  </a:lnTo>
                  <a:lnTo>
                    <a:pt x="23" y="574"/>
                  </a:lnTo>
                  <a:lnTo>
                    <a:pt x="27" y="574"/>
                  </a:lnTo>
                  <a:lnTo>
                    <a:pt x="21" y="579"/>
                  </a:lnTo>
                  <a:lnTo>
                    <a:pt x="21" y="581"/>
                  </a:lnTo>
                  <a:lnTo>
                    <a:pt x="21" y="583"/>
                  </a:lnTo>
                  <a:lnTo>
                    <a:pt x="23" y="583"/>
                  </a:lnTo>
                  <a:lnTo>
                    <a:pt x="25" y="583"/>
                  </a:lnTo>
                  <a:lnTo>
                    <a:pt x="23" y="587"/>
                  </a:lnTo>
                  <a:lnTo>
                    <a:pt x="23" y="589"/>
                  </a:lnTo>
                  <a:lnTo>
                    <a:pt x="23" y="593"/>
                  </a:lnTo>
                  <a:lnTo>
                    <a:pt x="19" y="593"/>
                  </a:lnTo>
                  <a:lnTo>
                    <a:pt x="17" y="591"/>
                  </a:lnTo>
                  <a:lnTo>
                    <a:pt x="17" y="595"/>
                  </a:lnTo>
                  <a:lnTo>
                    <a:pt x="14" y="595"/>
                  </a:lnTo>
                  <a:lnTo>
                    <a:pt x="15" y="593"/>
                  </a:lnTo>
                  <a:lnTo>
                    <a:pt x="10" y="593"/>
                  </a:lnTo>
                  <a:lnTo>
                    <a:pt x="6" y="593"/>
                  </a:lnTo>
                  <a:lnTo>
                    <a:pt x="8" y="601"/>
                  </a:lnTo>
                  <a:lnTo>
                    <a:pt x="10" y="608"/>
                  </a:lnTo>
                  <a:lnTo>
                    <a:pt x="14" y="614"/>
                  </a:lnTo>
                  <a:lnTo>
                    <a:pt x="21" y="618"/>
                  </a:lnTo>
                  <a:lnTo>
                    <a:pt x="25" y="620"/>
                  </a:lnTo>
                  <a:lnTo>
                    <a:pt x="27" y="618"/>
                  </a:lnTo>
                  <a:lnTo>
                    <a:pt x="21" y="616"/>
                  </a:lnTo>
                  <a:lnTo>
                    <a:pt x="17" y="612"/>
                  </a:lnTo>
                  <a:lnTo>
                    <a:pt x="15" y="612"/>
                  </a:lnTo>
                  <a:lnTo>
                    <a:pt x="17" y="610"/>
                  </a:lnTo>
                  <a:lnTo>
                    <a:pt x="19" y="610"/>
                  </a:lnTo>
                  <a:lnTo>
                    <a:pt x="23" y="610"/>
                  </a:lnTo>
                  <a:lnTo>
                    <a:pt x="23" y="604"/>
                  </a:lnTo>
                  <a:lnTo>
                    <a:pt x="23" y="599"/>
                  </a:lnTo>
                  <a:lnTo>
                    <a:pt x="21" y="597"/>
                  </a:lnTo>
                  <a:lnTo>
                    <a:pt x="19" y="595"/>
                  </a:lnTo>
                  <a:lnTo>
                    <a:pt x="23" y="595"/>
                  </a:lnTo>
                  <a:lnTo>
                    <a:pt x="27" y="593"/>
                  </a:lnTo>
                  <a:lnTo>
                    <a:pt x="27" y="595"/>
                  </a:lnTo>
                  <a:lnTo>
                    <a:pt x="31" y="597"/>
                  </a:lnTo>
                  <a:lnTo>
                    <a:pt x="33" y="595"/>
                  </a:lnTo>
                  <a:lnTo>
                    <a:pt x="35" y="591"/>
                  </a:lnTo>
                  <a:lnTo>
                    <a:pt x="37" y="591"/>
                  </a:lnTo>
                  <a:lnTo>
                    <a:pt x="39" y="593"/>
                  </a:lnTo>
                  <a:lnTo>
                    <a:pt x="40" y="595"/>
                  </a:lnTo>
                  <a:lnTo>
                    <a:pt x="39" y="595"/>
                  </a:lnTo>
                  <a:lnTo>
                    <a:pt x="37" y="597"/>
                  </a:lnTo>
                  <a:lnTo>
                    <a:pt x="35" y="595"/>
                  </a:lnTo>
                  <a:lnTo>
                    <a:pt x="35" y="599"/>
                  </a:lnTo>
                  <a:lnTo>
                    <a:pt x="35" y="602"/>
                  </a:lnTo>
                  <a:lnTo>
                    <a:pt x="31" y="601"/>
                  </a:lnTo>
                  <a:lnTo>
                    <a:pt x="31" y="599"/>
                  </a:lnTo>
                  <a:lnTo>
                    <a:pt x="27" y="601"/>
                  </a:lnTo>
                  <a:lnTo>
                    <a:pt x="27" y="602"/>
                  </a:lnTo>
                  <a:lnTo>
                    <a:pt x="27" y="610"/>
                  </a:lnTo>
                  <a:lnTo>
                    <a:pt x="29" y="616"/>
                  </a:lnTo>
                  <a:lnTo>
                    <a:pt x="31" y="616"/>
                  </a:lnTo>
                  <a:lnTo>
                    <a:pt x="33" y="618"/>
                  </a:lnTo>
                  <a:lnTo>
                    <a:pt x="29" y="618"/>
                  </a:lnTo>
                  <a:lnTo>
                    <a:pt x="27" y="624"/>
                  </a:lnTo>
                  <a:lnTo>
                    <a:pt x="27" y="627"/>
                  </a:lnTo>
                  <a:lnTo>
                    <a:pt x="31" y="629"/>
                  </a:lnTo>
                  <a:lnTo>
                    <a:pt x="33" y="629"/>
                  </a:lnTo>
                  <a:lnTo>
                    <a:pt x="35" y="629"/>
                  </a:lnTo>
                  <a:lnTo>
                    <a:pt x="35" y="633"/>
                  </a:lnTo>
                  <a:lnTo>
                    <a:pt x="35" y="635"/>
                  </a:lnTo>
                  <a:lnTo>
                    <a:pt x="40" y="637"/>
                  </a:lnTo>
                  <a:lnTo>
                    <a:pt x="42" y="637"/>
                  </a:lnTo>
                  <a:lnTo>
                    <a:pt x="42" y="635"/>
                  </a:lnTo>
                  <a:lnTo>
                    <a:pt x="42" y="633"/>
                  </a:lnTo>
                  <a:lnTo>
                    <a:pt x="40" y="631"/>
                  </a:lnTo>
                  <a:lnTo>
                    <a:pt x="40" y="629"/>
                  </a:lnTo>
                  <a:lnTo>
                    <a:pt x="42" y="626"/>
                  </a:lnTo>
                  <a:lnTo>
                    <a:pt x="37" y="626"/>
                  </a:lnTo>
                  <a:lnTo>
                    <a:pt x="37" y="624"/>
                  </a:lnTo>
                  <a:lnTo>
                    <a:pt x="40" y="622"/>
                  </a:lnTo>
                  <a:lnTo>
                    <a:pt x="40" y="620"/>
                  </a:lnTo>
                  <a:lnTo>
                    <a:pt x="44" y="620"/>
                  </a:lnTo>
                  <a:lnTo>
                    <a:pt x="44" y="624"/>
                  </a:lnTo>
                  <a:lnTo>
                    <a:pt x="46" y="627"/>
                  </a:lnTo>
                  <a:lnTo>
                    <a:pt x="50" y="629"/>
                  </a:lnTo>
                  <a:lnTo>
                    <a:pt x="56" y="629"/>
                  </a:lnTo>
                  <a:lnTo>
                    <a:pt x="56" y="633"/>
                  </a:lnTo>
                  <a:lnTo>
                    <a:pt x="56" y="635"/>
                  </a:lnTo>
                  <a:lnTo>
                    <a:pt x="50" y="633"/>
                  </a:lnTo>
                  <a:lnTo>
                    <a:pt x="44" y="631"/>
                  </a:lnTo>
                  <a:lnTo>
                    <a:pt x="46" y="635"/>
                  </a:lnTo>
                  <a:lnTo>
                    <a:pt x="48" y="639"/>
                  </a:lnTo>
                  <a:lnTo>
                    <a:pt x="52" y="639"/>
                  </a:lnTo>
                  <a:lnTo>
                    <a:pt x="56" y="637"/>
                  </a:lnTo>
                  <a:lnTo>
                    <a:pt x="60" y="637"/>
                  </a:lnTo>
                  <a:lnTo>
                    <a:pt x="62" y="639"/>
                  </a:lnTo>
                  <a:lnTo>
                    <a:pt x="60" y="639"/>
                  </a:lnTo>
                  <a:lnTo>
                    <a:pt x="56" y="641"/>
                  </a:lnTo>
                  <a:lnTo>
                    <a:pt x="48" y="643"/>
                  </a:lnTo>
                  <a:lnTo>
                    <a:pt x="44" y="643"/>
                  </a:lnTo>
                  <a:lnTo>
                    <a:pt x="44" y="649"/>
                  </a:lnTo>
                  <a:lnTo>
                    <a:pt x="46" y="649"/>
                  </a:lnTo>
                  <a:lnTo>
                    <a:pt x="46" y="645"/>
                  </a:lnTo>
                  <a:lnTo>
                    <a:pt x="50" y="647"/>
                  </a:lnTo>
                  <a:lnTo>
                    <a:pt x="58" y="647"/>
                  </a:lnTo>
                  <a:lnTo>
                    <a:pt x="58" y="650"/>
                  </a:lnTo>
                  <a:lnTo>
                    <a:pt x="62" y="650"/>
                  </a:lnTo>
                  <a:lnTo>
                    <a:pt x="67" y="650"/>
                  </a:lnTo>
                  <a:lnTo>
                    <a:pt x="67" y="652"/>
                  </a:lnTo>
                  <a:lnTo>
                    <a:pt x="69" y="654"/>
                  </a:lnTo>
                  <a:lnTo>
                    <a:pt x="73" y="652"/>
                  </a:lnTo>
                  <a:lnTo>
                    <a:pt x="73" y="654"/>
                  </a:lnTo>
                  <a:lnTo>
                    <a:pt x="67" y="656"/>
                  </a:lnTo>
                  <a:lnTo>
                    <a:pt x="69" y="660"/>
                  </a:lnTo>
                  <a:lnTo>
                    <a:pt x="71" y="662"/>
                  </a:lnTo>
                  <a:lnTo>
                    <a:pt x="75" y="664"/>
                  </a:lnTo>
                  <a:lnTo>
                    <a:pt x="77" y="664"/>
                  </a:lnTo>
                  <a:lnTo>
                    <a:pt x="79" y="662"/>
                  </a:lnTo>
                  <a:lnTo>
                    <a:pt x="81" y="658"/>
                  </a:lnTo>
                  <a:lnTo>
                    <a:pt x="83" y="658"/>
                  </a:lnTo>
                  <a:lnTo>
                    <a:pt x="87" y="658"/>
                  </a:lnTo>
                  <a:lnTo>
                    <a:pt x="88" y="658"/>
                  </a:lnTo>
                  <a:lnTo>
                    <a:pt x="90" y="658"/>
                  </a:lnTo>
                  <a:lnTo>
                    <a:pt x="88" y="656"/>
                  </a:lnTo>
                  <a:lnTo>
                    <a:pt x="88" y="652"/>
                  </a:lnTo>
                  <a:lnTo>
                    <a:pt x="85" y="652"/>
                  </a:lnTo>
                  <a:lnTo>
                    <a:pt x="83" y="650"/>
                  </a:lnTo>
                  <a:lnTo>
                    <a:pt x="87" y="650"/>
                  </a:lnTo>
                  <a:lnTo>
                    <a:pt x="90" y="650"/>
                  </a:lnTo>
                  <a:lnTo>
                    <a:pt x="96" y="660"/>
                  </a:lnTo>
                  <a:lnTo>
                    <a:pt x="100" y="660"/>
                  </a:lnTo>
                  <a:lnTo>
                    <a:pt x="100" y="658"/>
                  </a:lnTo>
                  <a:lnTo>
                    <a:pt x="104" y="656"/>
                  </a:lnTo>
                  <a:lnTo>
                    <a:pt x="104" y="652"/>
                  </a:lnTo>
                  <a:lnTo>
                    <a:pt x="106" y="650"/>
                  </a:lnTo>
                  <a:lnTo>
                    <a:pt x="117" y="650"/>
                  </a:lnTo>
                  <a:lnTo>
                    <a:pt x="127" y="650"/>
                  </a:lnTo>
                  <a:lnTo>
                    <a:pt x="113" y="649"/>
                  </a:lnTo>
                  <a:lnTo>
                    <a:pt x="96" y="649"/>
                  </a:lnTo>
                  <a:lnTo>
                    <a:pt x="88" y="647"/>
                  </a:lnTo>
                  <a:lnTo>
                    <a:pt x="87" y="649"/>
                  </a:lnTo>
                  <a:lnTo>
                    <a:pt x="85" y="610"/>
                  </a:lnTo>
                  <a:lnTo>
                    <a:pt x="79" y="608"/>
                  </a:lnTo>
                  <a:lnTo>
                    <a:pt x="75" y="606"/>
                  </a:lnTo>
                  <a:lnTo>
                    <a:pt x="77" y="602"/>
                  </a:lnTo>
                  <a:lnTo>
                    <a:pt x="79" y="599"/>
                  </a:lnTo>
                  <a:lnTo>
                    <a:pt x="81" y="599"/>
                  </a:lnTo>
                  <a:lnTo>
                    <a:pt x="83" y="601"/>
                  </a:lnTo>
                  <a:lnTo>
                    <a:pt x="85" y="601"/>
                  </a:lnTo>
                  <a:lnTo>
                    <a:pt x="88" y="601"/>
                  </a:lnTo>
                  <a:lnTo>
                    <a:pt x="87" y="601"/>
                  </a:lnTo>
                  <a:lnTo>
                    <a:pt x="87" y="599"/>
                  </a:lnTo>
                  <a:lnTo>
                    <a:pt x="77" y="597"/>
                  </a:lnTo>
                  <a:lnTo>
                    <a:pt x="65" y="597"/>
                  </a:lnTo>
                  <a:lnTo>
                    <a:pt x="56" y="597"/>
                  </a:lnTo>
                  <a:lnTo>
                    <a:pt x="48" y="597"/>
                  </a:lnTo>
                  <a:lnTo>
                    <a:pt x="44" y="593"/>
                  </a:lnTo>
                  <a:lnTo>
                    <a:pt x="39" y="585"/>
                  </a:lnTo>
                  <a:lnTo>
                    <a:pt x="37" y="579"/>
                  </a:lnTo>
                  <a:lnTo>
                    <a:pt x="37" y="576"/>
                  </a:lnTo>
                  <a:lnTo>
                    <a:pt x="39" y="572"/>
                  </a:lnTo>
                  <a:lnTo>
                    <a:pt x="37" y="566"/>
                  </a:lnTo>
                  <a:lnTo>
                    <a:pt x="35" y="566"/>
                  </a:lnTo>
                  <a:lnTo>
                    <a:pt x="31" y="568"/>
                  </a:lnTo>
                  <a:lnTo>
                    <a:pt x="29" y="566"/>
                  </a:lnTo>
                  <a:lnTo>
                    <a:pt x="27" y="560"/>
                  </a:lnTo>
                  <a:lnTo>
                    <a:pt x="29" y="555"/>
                  </a:lnTo>
                  <a:lnTo>
                    <a:pt x="31" y="551"/>
                  </a:lnTo>
                  <a:lnTo>
                    <a:pt x="31" y="545"/>
                  </a:lnTo>
                  <a:lnTo>
                    <a:pt x="29" y="539"/>
                  </a:lnTo>
                  <a:lnTo>
                    <a:pt x="29" y="535"/>
                  </a:lnTo>
                  <a:lnTo>
                    <a:pt x="33" y="533"/>
                  </a:lnTo>
                  <a:lnTo>
                    <a:pt x="35" y="531"/>
                  </a:lnTo>
                  <a:lnTo>
                    <a:pt x="39" y="530"/>
                  </a:lnTo>
                  <a:lnTo>
                    <a:pt x="40" y="526"/>
                  </a:lnTo>
                  <a:lnTo>
                    <a:pt x="40" y="522"/>
                  </a:lnTo>
                  <a:lnTo>
                    <a:pt x="40" y="516"/>
                  </a:lnTo>
                  <a:lnTo>
                    <a:pt x="40" y="512"/>
                  </a:lnTo>
                  <a:lnTo>
                    <a:pt x="44" y="508"/>
                  </a:lnTo>
                  <a:lnTo>
                    <a:pt x="44" y="507"/>
                  </a:lnTo>
                  <a:lnTo>
                    <a:pt x="46" y="507"/>
                  </a:lnTo>
                  <a:lnTo>
                    <a:pt x="46" y="503"/>
                  </a:lnTo>
                  <a:lnTo>
                    <a:pt x="46" y="497"/>
                  </a:lnTo>
                  <a:lnTo>
                    <a:pt x="46" y="491"/>
                  </a:lnTo>
                  <a:lnTo>
                    <a:pt x="48" y="485"/>
                  </a:lnTo>
                  <a:lnTo>
                    <a:pt x="46" y="482"/>
                  </a:lnTo>
                  <a:lnTo>
                    <a:pt x="44" y="476"/>
                  </a:lnTo>
                  <a:lnTo>
                    <a:pt x="46" y="474"/>
                  </a:lnTo>
                  <a:lnTo>
                    <a:pt x="46" y="470"/>
                  </a:lnTo>
                  <a:lnTo>
                    <a:pt x="50" y="468"/>
                  </a:lnTo>
                  <a:lnTo>
                    <a:pt x="50" y="466"/>
                  </a:lnTo>
                  <a:lnTo>
                    <a:pt x="48" y="464"/>
                  </a:lnTo>
                  <a:lnTo>
                    <a:pt x="48" y="459"/>
                  </a:lnTo>
                  <a:lnTo>
                    <a:pt x="50" y="455"/>
                  </a:lnTo>
                  <a:lnTo>
                    <a:pt x="50" y="451"/>
                  </a:lnTo>
                  <a:lnTo>
                    <a:pt x="50" y="445"/>
                  </a:lnTo>
                  <a:lnTo>
                    <a:pt x="48" y="441"/>
                  </a:lnTo>
                  <a:lnTo>
                    <a:pt x="48" y="437"/>
                  </a:lnTo>
                  <a:lnTo>
                    <a:pt x="48" y="434"/>
                  </a:lnTo>
                  <a:lnTo>
                    <a:pt x="44" y="428"/>
                  </a:lnTo>
                  <a:lnTo>
                    <a:pt x="46" y="422"/>
                  </a:lnTo>
                  <a:lnTo>
                    <a:pt x="48" y="414"/>
                  </a:lnTo>
                  <a:lnTo>
                    <a:pt x="50" y="409"/>
                  </a:lnTo>
                  <a:lnTo>
                    <a:pt x="48" y="403"/>
                  </a:lnTo>
                  <a:lnTo>
                    <a:pt x="48" y="401"/>
                  </a:lnTo>
                  <a:lnTo>
                    <a:pt x="46" y="399"/>
                  </a:lnTo>
                  <a:lnTo>
                    <a:pt x="44" y="395"/>
                  </a:lnTo>
                  <a:lnTo>
                    <a:pt x="44" y="388"/>
                  </a:lnTo>
                  <a:lnTo>
                    <a:pt x="42" y="382"/>
                  </a:lnTo>
                  <a:lnTo>
                    <a:pt x="44" y="376"/>
                  </a:lnTo>
                  <a:lnTo>
                    <a:pt x="46" y="372"/>
                  </a:lnTo>
                  <a:lnTo>
                    <a:pt x="48" y="366"/>
                  </a:lnTo>
                  <a:lnTo>
                    <a:pt x="48" y="357"/>
                  </a:lnTo>
                  <a:lnTo>
                    <a:pt x="52" y="347"/>
                  </a:lnTo>
                  <a:lnTo>
                    <a:pt x="54" y="345"/>
                  </a:lnTo>
                  <a:lnTo>
                    <a:pt x="56" y="343"/>
                  </a:lnTo>
                  <a:lnTo>
                    <a:pt x="54" y="340"/>
                  </a:lnTo>
                  <a:lnTo>
                    <a:pt x="52" y="334"/>
                  </a:lnTo>
                  <a:lnTo>
                    <a:pt x="54" y="328"/>
                  </a:lnTo>
                  <a:lnTo>
                    <a:pt x="54" y="322"/>
                  </a:lnTo>
                  <a:lnTo>
                    <a:pt x="56" y="317"/>
                  </a:lnTo>
                  <a:lnTo>
                    <a:pt x="58" y="313"/>
                  </a:lnTo>
                  <a:lnTo>
                    <a:pt x="62" y="313"/>
                  </a:lnTo>
                  <a:lnTo>
                    <a:pt x="63" y="311"/>
                  </a:lnTo>
                  <a:lnTo>
                    <a:pt x="65" y="307"/>
                  </a:lnTo>
                  <a:lnTo>
                    <a:pt x="63" y="301"/>
                  </a:lnTo>
                  <a:lnTo>
                    <a:pt x="63" y="297"/>
                  </a:lnTo>
                  <a:lnTo>
                    <a:pt x="63" y="292"/>
                  </a:lnTo>
                  <a:lnTo>
                    <a:pt x="67" y="284"/>
                  </a:lnTo>
                  <a:lnTo>
                    <a:pt x="69" y="272"/>
                  </a:lnTo>
                  <a:lnTo>
                    <a:pt x="69" y="267"/>
                  </a:lnTo>
                  <a:lnTo>
                    <a:pt x="69" y="261"/>
                  </a:lnTo>
                  <a:lnTo>
                    <a:pt x="67" y="257"/>
                  </a:lnTo>
                  <a:lnTo>
                    <a:pt x="71" y="251"/>
                  </a:lnTo>
                  <a:lnTo>
                    <a:pt x="71" y="246"/>
                  </a:lnTo>
                  <a:lnTo>
                    <a:pt x="71" y="240"/>
                  </a:lnTo>
                  <a:lnTo>
                    <a:pt x="71" y="234"/>
                  </a:lnTo>
                  <a:lnTo>
                    <a:pt x="71" y="226"/>
                  </a:lnTo>
                  <a:lnTo>
                    <a:pt x="73" y="219"/>
                  </a:lnTo>
                  <a:lnTo>
                    <a:pt x="75" y="215"/>
                  </a:lnTo>
                  <a:lnTo>
                    <a:pt x="75" y="209"/>
                  </a:lnTo>
                  <a:lnTo>
                    <a:pt x="75" y="201"/>
                  </a:lnTo>
                  <a:lnTo>
                    <a:pt x="75" y="194"/>
                  </a:lnTo>
                  <a:lnTo>
                    <a:pt x="77" y="184"/>
                  </a:lnTo>
                  <a:lnTo>
                    <a:pt x="79" y="178"/>
                  </a:lnTo>
                  <a:lnTo>
                    <a:pt x="85" y="173"/>
                  </a:lnTo>
                  <a:lnTo>
                    <a:pt x="87" y="167"/>
                  </a:lnTo>
                  <a:lnTo>
                    <a:pt x="90" y="161"/>
                  </a:lnTo>
                  <a:lnTo>
                    <a:pt x="90" y="155"/>
                  </a:lnTo>
                  <a:lnTo>
                    <a:pt x="90" y="152"/>
                  </a:lnTo>
                  <a:lnTo>
                    <a:pt x="90" y="146"/>
                  </a:lnTo>
                  <a:lnTo>
                    <a:pt x="92" y="142"/>
                  </a:lnTo>
                  <a:lnTo>
                    <a:pt x="92" y="138"/>
                  </a:lnTo>
                  <a:lnTo>
                    <a:pt x="90" y="132"/>
                  </a:lnTo>
                  <a:lnTo>
                    <a:pt x="90" y="125"/>
                  </a:lnTo>
                  <a:lnTo>
                    <a:pt x="90" y="117"/>
                  </a:lnTo>
                  <a:lnTo>
                    <a:pt x="94" y="113"/>
                  </a:lnTo>
                  <a:lnTo>
                    <a:pt x="98" y="109"/>
                  </a:lnTo>
                  <a:lnTo>
                    <a:pt x="104" y="105"/>
                  </a:lnTo>
                  <a:lnTo>
                    <a:pt x="108" y="102"/>
                  </a:lnTo>
                  <a:lnTo>
                    <a:pt x="108" y="100"/>
                  </a:lnTo>
                  <a:lnTo>
                    <a:pt x="108" y="96"/>
                  </a:lnTo>
                  <a:lnTo>
                    <a:pt x="108" y="92"/>
                  </a:lnTo>
                  <a:lnTo>
                    <a:pt x="106" y="90"/>
                  </a:lnTo>
                  <a:lnTo>
                    <a:pt x="102" y="82"/>
                  </a:lnTo>
                  <a:lnTo>
                    <a:pt x="102" y="79"/>
                  </a:lnTo>
                  <a:lnTo>
                    <a:pt x="96" y="75"/>
                  </a:lnTo>
                  <a:lnTo>
                    <a:pt x="94" y="65"/>
                  </a:lnTo>
                  <a:lnTo>
                    <a:pt x="94" y="59"/>
                  </a:lnTo>
                  <a:lnTo>
                    <a:pt x="92" y="52"/>
                  </a:lnTo>
                  <a:lnTo>
                    <a:pt x="90" y="46"/>
                  </a:lnTo>
                  <a:lnTo>
                    <a:pt x="88" y="40"/>
                  </a:lnTo>
                  <a:lnTo>
                    <a:pt x="87" y="33"/>
                  </a:lnTo>
                  <a:lnTo>
                    <a:pt x="87" y="29"/>
                  </a:lnTo>
                  <a:lnTo>
                    <a:pt x="85" y="25"/>
                  </a:lnTo>
                  <a:lnTo>
                    <a:pt x="81" y="21"/>
                  </a:lnTo>
                  <a:lnTo>
                    <a:pt x="75" y="13"/>
                  </a:lnTo>
                  <a:lnTo>
                    <a:pt x="73" y="8"/>
                  </a:lnTo>
                  <a:lnTo>
                    <a:pt x="71" y="0"/>
                  </a:lnTo>
                  <a:lnTo>
                    <a:pt x="69" y="2"/>
                  </a:lnTo>
                  <a:lnTo>
                    <a:pt x="65" y="6"/>
                  </a:lnTo>
                  <a:close/>
                  <a:moveTo>
                    <a:pt x="87" y="662"/>
                  </a:moveTo>
                  <a:lnTo>
                    <a:pt x="87" y="666"/>
                  </a:lnTo>
                  <a:lnTo>
                    <a:pt x="88" y="668"/>
                  </a:lnTo>
                  <a:lnTo>
                    <a:pt x="90" y="670"/>
                  </a:lnTo>
                  <a:lnTo>
                    <a:pt x="92" y="668"/>
                  </a:lnTo>
                  <a:lnTo>
                    <a:pt x="90" y="664"/>
                  </a:lnTo>
                  <a:lnTo>
                    <a:pt x="87" y="662"/>
                  </a:lnTo>
                  <a:close/>
                  <a:moveTo>
                    <a:pt x="56" y="652"/>
                  </a:moveTo>
                  <a:lnTo>
                    <a:pt x="56" y="654"/>
                  </a:lnTo>
                  <a:lnTo>
                    <a:pt x="62" y="656"/>
                  </a:lnTo>
                  <a:lnTo>
                    <a:pt x="62" y="654"/>
                  </a:lnTo>
                  <a:lnTo>
                    <a:pt x="60" y="652"/>
                  </a:lnTo>
                  <a:lnTo>
                    <a:pt x="56" y="652"/>
                  </a:lnTo>
                  <a:close/>
                  <a:moveTo>
                    <a:pt x="2" y="572"/>
                  </a:moveTo>
                  <a:lnTo>
                    <a:pt x="4" y="576"/>
                  </a:lnTo>
                  <a:lnTo>
                    <a:pt x="6" y="576"/>
                  </a:lnTo>
                  <a:lnTo>
                    <a:pt x="4" y="574"/>
                  </a:lnTo>
                  <a:lnTo>
                    <a:pt x="2" y="572"/>
                  </a:lnTo>
                  <a:close/>
                  <a:moveTo>
                    <a:pt x="6" y="562"/>
                  </a:moveTo>
                  <a:lnTo>
                    <a:pt x="6" y="570"/>
                  </a:lnTo>
                  <a:lnTo>
                    <a:pt x="10" y="570"/>
                  </a:lnTo>
                  <a:lnTo>
                    <a:pt x="12" y="566"/>
                  </a:lnTo>
                  <a:lnTo>
                    <a:pt x="10" y="564"/>
                  </a:lnTo>
                  <a:lnTo>
                    <a:pt x="6" y="562"/>
                  </a:lnTo>
                  <a:close/>
                  <a:moveTo>
                    <a:pt x="52" y="610"/>
                  </a:moveTo>
                  <a:lnTo>
                    <a:pt x="54" y="610"/>
                  </a:lnTo>
                  <a:lnTo>
                    <a:pt x="54" y="612"/>
                  </a:lnTo>
                  <a:lnTo>
                    <a:pt x="52" y="616"/>
                  </a:lnTo>
                  <a:lnTo>
                    <a:pt x="50" y="620"/>
                  </a:lnTo>
                  <a:lnTo>
                    <a:pt x="48" y="616"/>
                  </a:lnTo>
                  <a:lnTo>
                    <a:pt x="52" y="610"/>
                  </a:lnTo>
                  <a:close/>
                  <a:moveTo>
                    <a:pt x="40" y="610"/>
                  </a:moveTo>
                  <a:lnTo>
                    <a:pt x="42" y="616"/>
                  </a:lnTo>
                  <a:lnTo>
                    <a:pt x="39" y="616"/>
                  </a:lnTo>
                  <a:lnTo>
                    <a:pt x="37" y="614"/>
                  </a:lnTo>
                  <a:lnTo>
                    <a:pt x="37" y="612"/>
                  </a:lnTo>
                  <a:lnTo>
                    <a:pt x="40" y="610"/>
                  </a:lnTo>
                  <a:close/>
                  <a:moveTo>
                    <a:pt x="63" y="606"/>
                  </a:moveTo>
                  <a:lnTo>
                    <a:pt x="69" y="606"/>
                  </a:lnTo>
                  <a:lnTo>
                    <a:pt x="75" y="606"/>
                  </a:lnTo>
                  <a:lnTo>
                    <a:pt x="73" y="610"/>
                  </a:lnTo>
                  <a:lnTo>
                    <a:pt x="69" y="610"/>
                  </a:lnTo>
                  <a:lnTo>
                    <a:pt x="67" y="608"/>
                  </a:lnTo>
                  <a:lnTo>
                    <a:pt x="63" y="610"/>
                  </a:lnTo>
                  <a:lnTo>
                    <a:pt x="62" y="610"/>
                  </a:lnTo>
                  <a:lnTo>
                    <a:pt x="62" y="618"/>
                  </a:lnTo>
                  <a:lnTo>
                    <a:pt x="63" y="624"/>
                  </a:lnTo>
                  <a:lnTo>
                    <a:pt x="67" y="622"/>
                  </a:lnTo>
                  <a:lnTo>
                    <a:pt x="71" y="622"/>
                  </a:lnTo>
                  <a:lnTo>
                    <a:pt x="71" y="626"/>
                  </a:lnTo>
                  <a:lnTo>
                    <a:pt x="67" y="627"/>
                  </a:lnTo>
                  <a:lnTo>
                    <a:pt x="63" y="627"/>
                  </a:lnTo>
                  <a:lnTo>
                    <a:pt x="63" y="631"/>
                  </a:lnTo>
                  <a:lnTo>
                    <a:pt x="65" y="635"/>
                  </a:lnTo>
                  <a:lnTo>
                    <a:pt x="67" y="635"/>
                  </a:lnTo>
                  <a:lnTo>
                    <a:pt x="71" y="635"/>
                  </a:lnTo>
                  <a:lnTo>
                    <a:pt x="65" y="639"/>
                  </a:lnTo>
                  <a:lnTo>
                    <a:pt x="63" y="641"/>
                  </a:lnTo>
                  <a:lnTo>
                    <a:pt x="65" y="641"/>
                  </a:lnTo>
                  <a:lnTo>
                    <a:pt x="69" y="641"/>
                  </a:lnTo>
                  <a:lnTo>
                    <a:pt x="71" y="639"/>
                  </a:lnTo>
                  <a:lnTo>
                    <a:pt x="73" y="639"/>
                  </a:lnTo>
                  <a:lnTo>
                    <a:pt x="71" y="641"/>
                  </a:lnTo>
                  <a:lnTo>
                    <a:pt x="65" y="643"/>
                  </a:lnTo>
                  <a:lnTo>
                    <a:pt x="62" y="643"/>
                  </a:lnTo>
                  <a:lnTo>
                    <a:pt x="62" y="641"/>
                  </a:lnTo>
                  <a:lnTo>
                    <a:pt x="62" y="637"/>
                  </a:lnTo>
                  <a:lnTo>
                    <a:pt x="62" y="629"/>
                  </a:lnTo>
                  <a:lnTo>
                    <a:pt x="58" y="629"/>
                  </a:lnTo>
                  <a:lnTo>
                    <a:pt x="56" y="629"/>
                  </a:lnTo>
                  <a:lnTo>
                    <a:pt x="56" y="620"/>
                  </a:lnTo>
                  <a:lnTo>
                    <a:pt x="60" y="608"/>
                  </a:lnTo>
                  <a:lnTo>
                    <a:pt x="63" y="606"/>
                  </a:lnTo>
                  <a:close/>
                  <a:moveTo>
                    <a:pt x="23" y="466"/>
                  </a:moveTo>
                  <a:lnTo>
                    <a:pt x="19" y="468"/>
                  </a:lnTo>
                  <a:lnTo>
                    <a:pt x="15" y="472"/>
                  </a:lnTo>
                  <a:lnTo>
                    <a:pt x="15" y="474"/>
                  </a:lnTo>
                  <a:lnTo>
                    <a:pt x="15" y="476"/>
                  </a:lnTo>
                  <a:lnTo>
                    <a:pt x="17" y="478"/>
                  </a:lnTo>
                  <a:lnTo>
                    <a:pt x="21" y="478"/>
                  </a:lnTo>
                  <a:lnTo>
                    <a:pt x="17" y="484"/>
                  </a:lnTo>
                  <a:lnTo>
                    <a:pt x="17" y="485"/>
                  </a:lnTo>
                  <a:lnTo>
                    <a:pt x="19" y="484"/>
                  </a:lnTo>
                  <a:lnTo>
                    <a:pt x="23" y="480"/>
                  </a:lnTo>
                  <a:lnTo>
                    <a:pt x="25" y="478"/>
                  </a:lnTo>
                  <a:lnTo>
                    <a:pt x="25" y="476"/>
                  </a:lnTo>
                  <a:lnTo>
                    <a:pt x="21" y="478"/>
                  </a:lnTo>
                  <a:lnTo>
                    <a:pt x="21" y="476"/>
                  </a:lnTo>
                  <a:lnTo>
                    <a:pt x="21" y="474"/>
                  </a:lnTo>
                  <a:lnTo>
                    <a:pt x="25" y="474"/>
                  </a:lnTo>
                  <a:lnTo>
                    <a:pt x="25" y="472"/>
                  </a:lnTo>
                  <a:lnTo>
                    <a:pt x="27" y="470"/>
                  </a:lnTo>
                  <a:lnTo>
                    <a:pt x="25" y="468"/>
                  </a:lnTo>
                  <a:lnTo>
                    <a:pt x="23" y="466"/>
                  </a:lnTo>
                  <a:close/>
                  <a:moveTo>
                    <a:pt x="19" y="453"/>
                  </a:moveTo>
                  <a:lnTo>
                    <a:pt x="21" y="457"/>
                  </a:lnTo>
                  <a:lnTo>
                    <a:pt x="21" y="455"/>
                  </a:lnTo>
                  <a:lnTo>
                    <a:pt x="19" y="453"/>
                  </a:lnTo>
                  <a:close/>
                  <a:moveTo>
                    <a:pt x="23" y="411"/>
                  </a:moveTo>
                  <a:lnTo>
                    <a:pt x="21" y="426"/>
                  </a:lnTo>
                  <a:lnTo>
                    <a:pt x="21" y="437"/>
                  </a:lnTo>
                  <a:lnTo>
                    <a:pt x="23" y="439"/>
                  </a:lnTo>
                  <a:lnTo>
                    <a:pt x="27" y="439"/>
                  </a:lnTo>
                  <a:lnTo>
                    <a:pt x="29" y="436"/>
                  </a:lnTo>
                  <a:lnTo>
                    <a:pt x="33" y="432"/>
                  </a:lnTo>
                  <a:lnTo>
                    <a:pt x="31" y="428"/>
                  </a:lnTo>
                  <a:lnTo>
                    <a:pt x="29" y="424"/>
                  </a:lnTo>
                  <a:lnTo>
                    <a:pt x="31" y="418"/>
                  </a:lnTo>
                  <a:lnTo>
                    <a:pt x="33" y="411"/>
                  </a:lnTo>
                  <a:lnTo>
                    <a:pt x="27" y="412"/>
                  </a:lnTo>
                  <a:lnTo>
                    <a:pt x="23" y="411"/>
                  </a:lnTo>
                  <a:close/>
                </a:path>
              </a:pathLst>
            </a:custGeom>
            <a:solidFill>
              <a:srgbClr val="C0C0C0"/>
            </a:solidFill>
            <a:ln w="4826">
              <a:solidFill>
                <a:srgbClr val="B9B9B9"/>
              </a:solidFill>
              <a:round/>
              <a:headEnd/>
              <a:tailEnd/>
            </a:ln>
          </p:spPr>
          <p:txBody>
            <a:bodyPr/>
            <a:lstStyle/>
            <a:p>
              <a:endParaRPr lang="nb-NO"/>
            </a:p>
          </p:txBody>
        </p:sp>
        <p:sp>
          <p:nvSpPr>
            <p:cNvPr id="9242" name="Freeform 1238"/>
            <p:cNvSpPr>
              <a:spLocks/>
            </p:cNvSpPr>
            <p:nvPr/>
          </p:nvSpPr>
          <p:spPr bwMode="gray">
            <a:xfrm>
              <a:off x="4721" y="1844"/>
              <a:ext cx="117" cy="226"/>
            </a:xfrm>
            <a:custGeom>
              <a:avLst/>
              <a:gdLst>
                <a:gd name="T0" fmla="*/ 0 w 131"/>
                <a:gd name="T1" fmla="*/ 146 h 255"/>
                <a:gd name="T2" fmla="*/ 4 w 131"/>
                <a:gd name="T3" fmla="*/ 150 h 255"/>
                <a:gd name="T4" fmla="*/ 14 w 131"/>
                <a:gd name="T5" fmla="*/ 155 h 255"/>
                <a:gd name="T6" fmla="*/ 19 w 131"/>
                <a:gd name="T7" fmla="*/ 155 h 255"/>
                <a:gd name="T8" fmla="*/ 19 w 131"/>
                <a:gd name="T9" fmla="*/ 159 h 255"/>
                <a:gd name="T10" fmla="*/ 12 w 131"/>
                <a:gd name="T11" fmla="*/ 159 h 255"/>
                <a:gd name="T12" fmla="*/ 12 w 131"/>
                <a:gd name="T13" fmla="*/ 163 h 255"/>
                <a:gd name="T14" fmla="*/ 17 w 131"/>
                <a:gd name="T15" fmla="*/ 173 h 255"/>
                <a:gd name="T16" fmla="*/ 19 w 131"/>
                <a:gd name="T17" fmla="*/ 180 h 255"/>
                <a:gd name="T18" fmla="*/ 19 w 131"/>
                <a:gd name="T19" fmla="*/ 186 h 255"/>
                <a:gd name="T20" fmla="*/ 19 w 131"/>
                <a:gd name="T21" fmla="*/ 188 h 255"/>
                <a:gd name="T22" fmla="*/ 19 w 131"/>
                <a:gd name="T23" fmla="*/ 198 h 255"/>
                <a:gd name="T24" fmla="*/ 21 w 131"/>
                <a:gd name="T25" fmla="*/ 205 h 255"/>
                <a:gd name="T26" fmla="*/ 23 w 131"/>
                <a:gd name="T27" fmla="*/ 215 h 255"/>
                <a:gd name="T28" fmla="*/ 16 w 131"/>
                <a:gd name="T29" fmla="*/ 215 h 255"/>
                <a:gd name="T30" fmla="*/ 4 w 131"/>
                <a:gd name="T31" fmla="*/ 221 h 255"/>
                <a:gd name="T32" fmla="*/ 10 w 131"/>
                <a:gd name="T33" fmla="*/ 228 h 255"/>
                <a:gd name="T34" fmla="*/ 17 w 131"/>
                <a:gd name="T35" fmla="*/ 242 h 255"/>
                <a:gd name="T36" fmla="*/ 16 w 131"/>
                <a:gd name="T37" fmla="*/ 255 h 255"/>
                <a:gd name="T38" fmla="*/ 25 w 131"/>
                <a:gd name="T39" fmla="*/ 255 h 255"/>
                <a:gd name="T40" fmla="*/ 31 w 131"/>
                <a:gd name="T41" fmla="*/ 249 h 255"/>
                <a:gd name="T42" fmla="*/ 42 w 131"/>
                <a:gd name="T43" fmla="*/ 249 h 255"/>
                <a:gd name="T44" fmla="*/ 56 w 131"/>
                <a:gd name="T45" fmla="*/ 245 h 255"/>
                <a:gd name="T46" fmla="*/ 65 w 131"/>
                <a:gd name="T47" fmla="*/ 238 h 255"/>
                <a:gd name="T48" fmla="*/ 67 w 131"/>
                <a:gd name="T49" fmla="*/ 232 h 255"/>
                <a:gd name="T50" fmla="*/ 73 w 131"/>
                <a:gd name="T51" fmla="*/ 224 h 255"/>
                <a:gd name="T52" fmla="*/ 85 w 131"/>
                <a:gd name="T53" fmla="*/ 221 h 255"/>
                <a:gd name="T54" fmla="*/ 90 w 131"/>
                <a:gd name="T55" fmla="*/ 217 h 255"/>
                <a:gd name="T56" fmla="*/ 96 w 131"/>
                <a:gd name="T57" fmla="*/ 211 h 255"/>
                <a:gd name="T58" fmla="*/ 102 w 131"/>
                <a:gd name="T59" fmla="*/ 207 h 255"/>
                <a:gd name="T60" fmla="*/ 108 w 131"/>
                <a:gd name="T61" fmla="*/ 199 h 255"/>
                <a:gd name="T62" fmla="*/ 111 w 131"/>
                <a:gd name="T63" fmla="*/ 198 h 255"/>
                <a:gd name="T64" fmla="*/ 106 w 131"/>
                <a:gd name="T65" fmla="*/ 192 h 255"/>
                <a:gd name="T66" fmla="*/ 108 w 131"/>
                <a:gd name="T67" fmla="*/ 184 h 255"/>
                <a:gd name="T68" fmla="*/ 108 w 131"/>
                <a:gd name="T69" fmla="*/ 182 h 255"/>
                <a:gd name="T70" fmla="*/ 108 w 131"/>
                <a:gd name="T71" fmla="*/ 176 h 255"/>
                <a:gd name="T72" fmla="*/ 108 w 131"/>
                <a:gd name="T73" fmla="*/ 169 h 255"/>
                <a:gd name="T74" fmla="*/ 100 w 131"/>
                <a:gd name="T75" fmla="*/ 169 h 255"/>
                <a:gd name="T76" fmla="*/ 98 w 131"/>
                <a:gd name="T77" fmla="*/ 165 h 255"/>
                <a:gd name="T78" fmla="*/ 102 w 131"/>
                <a:gd name="T79" fmla="*/ 161 h 255"/>
                <a:gd name="T80" fmla="*/ 104 w 131"/>
                <a:gd name="T81" fmla="*/ 155 h 255"/>
                <a:gd name="T82" fmla="*/ 110 w 131"/>
                <a:gd name="T83" fmla="*/ 148 h 255"/>
                <a:gd name="T84" fmla="*/ 110 w 131"/>
                <a:gd name="T85" fmla="*/ 140 h 255"/>
                <a:gd name="T86" fmla="*/ 113 w 131"/>
                <a:gd name="T87" fmla="*/ 134 h 255"/>
                <a:gd name="T88" fmla="*/ 113 w 131"/>
                <a:gd name="T89" fmla="*/ 127 h 255"/>
                <a:gd name="T90" fmla="*/ 119 w 131"/>
                <a:gd name="T91" fmla="*/ 121 h 255"/>
                <a:gd name="T92" fmla="*/ 129 w 131"/>
                <a:gd name="T93" fmla="*/ 123 h 255"/>
                <a:gd name="T94" fmla="*/ 131 w 131"/>
                <a:gd name="T95" fmla="*/ 63 h 255"/>
                <a:gd name="T96" fmla="*/ 12 w 131"/>
                <a:gd name="T97" fmla="*/ 8 h 255"/>
                <a:gd name="T98" fmla="*/ 21 w 131"/>
                <a:gd name="T99" fmla="*/ 46 h 255"/>
                <a:gd name="T100" fmla="*/ 21 w 131"/>
                <a:gd name="T101" fmla="*/ 59 h 255"/>
                <a:gd name="T102" fmla="*/ 19 w 131"/>
                <a:gd name="T103" fmla="*/ 94 h 255"/>
                <a:gd name="T104" fmla="*/ 0 w 131"/>
                <a:gd name="T105" fmla="*/ 134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55"/>
                <a:gd name="T161" fmla="*/ 131 w 131"/>
                <a:gd name="T162" fmla="*/ 255 h 2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55">
                  <a:moveTo>
                    <a:pt x="0" y="146"/>
                  </a:moveTo>
                  <a:lnTo>
                    <a:pt x="0" y="146"/>
                  </a:lnTo>
                  <a:lnTo>
                    <a:pt x="2" y="146"/>
                  </a:lnTo>
                  <a:lnTo>
                    <a:pt x="4" y="150"/>
                  </a:lnTo>
                  <a:lnTo>
                    <a:pt x="8" y="153"/>
                  </a:lnTo>
                  <a:lnTo>
                    <a:pt x="14" y="155"/>
                  </a:lnTo>
                  <a:lnTo>
                    <a:pt x="19" y="153"/>
                  </a:lnTo>
                  <a:lnTo>
                    <a:pt x="19" y="155"/>
                  </a:lnTo>
                  <a:lnTo>
                    <a:pt x="21" y="157"/>
                  </a:lnTo>
                  <a:lnTo>
                    <a:pt x="19" y="159"/>
                  </a:lnTo>
                  <a:lnTo>
                    <a:pt x="16" y="159"/>
                  </a:lnTo>
                  <a:lnTo>
                    <a:pt x="12" y="159"/>
                  </a:lnTo>
                  <a:lnTo>
                    <a:pt x="8" y="159"/>
                  </a:lnTo>
                  <a:lnTo>
                    <a:pt x="12" y="163"/>
                  </a:lnTo>
                  <a:lnTo>
                    <a:pt x="16" y="169"/>
                  </a:lnTo>
                  <a:lnTo>
                    <a:pt x="17" y="173"/>
                  </a:lnTo>
                  <a:lnTo>
                    <a:pt x="17" y="176"/>
                  </a:lnTo>
                  <a:lnTo>
                    <a:pt x="19" y="180"/>
                  </a:lnTo>
                  <a:lnTo>
                    <a:pt x="19" y="182"/>
                  </a:lnTo>
                  <a:lnTo>
                    <a:pt x="19" y="186"/>
                  </a:lnTo>
                  <a:lnTo>
                    <a:pt x="19" y="188"/>
                  </a:lnTo>
                  <a:lnTo>
                    <a:pt x="17" y="192"/>
                  </a:lnTo>
                  <a:lnTo>
                    <a:pt x="19" y="198"/>
                  </a:lnTo>
                  <a:lnTo>
                    <a:pt x="21" y="201"/>
                  </a:lnTo>
                  <a:lnTo>
                    <a:pt x="21" y="205"/>
                  </a:lnTo>
                  <a:lnTo>
                    <a:pt x="21" y="211"/>
                  </a:lnTo>
                  <a:lnTo>
                    <a:pt x="23" y="215"/>
                  </a:lnTo>
                  <a:lnTo>
                    <a:pt x="16" y="215"/>
                  </a:lnTo>
                  <a:lnTo>
                    <a:pt x="8" y="217"/>
                  </a:lnTo>
                  <a:lnTo>
                    <a:pt x="4" y="221"/>
                  </a:lnTo>
                  <a:lnTo>
                    <a:pt x="6" y="224"/>
                  </a:lnTo>
                  <a:lnTo>
                    <a:pt x="10" y="228"/>
                  </a:lnTo>
                  <a:lnTo>
                    <a:pt x="16" y="234"/>
                  </a:lnTo>
                  <a:lnTo>
                    <a:pt x="17" y="242"/>
                  </a:lnTo>
                  <a:lnTo>
                    <a:pt x="17" y="247"/>
                  </a:lnTo>
                  <a:lnTo>
                    <a:pt x="16" y="255"/>
                  </a:lnTo>
                  <a:lnTo>
                    <a:pt x="19" y="253"/>
                  </a:lnTo>
                  <a:lnTo>
                    <a:pt x="25" y="255"/>
                  </a:lnTo>
                  <a:lnTo>
                    <a:pt x="29" y="247"/>
                  </a:lnTo>
                  <a:lnTo>
                    <a:pt x="31" y="249"/>
                  </a:lnTo>
                  <a:lnTo>
                    <a:pt x="35" y="251"/>
                  </a:lnTo>
                  <a:lnTo>
                    <a:pt x="42" y="249"/>
                  </a:lnTo>
                  <a:lnTo>
                    <a:pt x="50" y="247"/>
                  </a:lnTo>
                  <a:lnTo>
                    <a:pt x="56" y="245"/>
                  </a:lnTo>
                  <a:lnTo>
                    <a:pt x="60" y="242"/>
                  </a:lnTo>
                  <a:lnTo>
                    <a:pt x="65" y="238"/>
                  </a:lnTo>
                  <a:lnTo>
                    <a:pt x="69" y="236"/>
                  </a:lnTo>
                  <a:lnTo>
                    <a:pt x="67" y="232"/>
                  </a:lnTo>
                  <a:lnTo>
                    <a:pt x="65" y="228"/>
                  </a:lnTo>
                  <a:lnTo>
                    <a:pt x="73" y="224"/>
                  </a:lnTo>
                  <a:lnTo>
                    <a:pt x="81" y="222"/>
                  </a:lnTo>
                  <a:lnTo>
                    <a:pt x="85" y="221"/>
                  </a:lnTo>
                  <a:lnTo>
                    <a:pt x="88" y="219"/>
                  </a:lnTo>
                  <a:lnTo>
                    <a:pt x="90" y="217"/>
                  </a:lnTo>
                  <a:lnTo>
                    <a:pt x="92" y="213"/>
                  </a:lnTo>
                  <a:lnTo>
                    <a:pt x="96" y="211"/>
                  </a:lnTo>
                  <a:lnTo>
                    <a:pt x="100" y="209"/>
                  </a:lnTo>
                  <a:lnTo>
                    <a:pt x="102" y="207"/>
                  </a:lnTo>
                  <a:lnTo>
                    <a:pt x="104" y="203"/>
                  </a:lnTo>
                  <a:lnTo>
                    <a:pt x="108" y="199"/>
                  </a:lnTo>
                  <a:lnTo>
                    <a:pt x="110" y="199"/>
                  </a:lnTo>
                  <a:lnTo>
                    <a:pt x="111" y="198"/>
                  </a:lnTo>
                  <a:lnTo>
                    <a:pt x="110" y="194"/>
                  </a:lnTo>
                  <a:lnTo>
                    <a:pt x="106" y="192"/>
                  </a:lnTo>
                  <a:lnTo>
                    <a:pt x="108" y="188"/>
                  </a:lnTo>
                  <a:lnTo>
                    <a:pt x="108" y="184"/>
                  </a:lnTo>
                  <a:lnTo>
                    <a:pt x="108" y="182"/>
                  </a:lnTo>
                  <a:lnTo>
                    <a:pt x="106" y="180"/>
                  </a:lnTo>
                  <a:lnTo>
                    <a:pt x="108" y="176"/>
                  </a:lnTo>
                  <a:lnTo>
                    <a:pt x="110" y="173"/>
                  </a:lnTo>
                  <a:lnTo>
                    <a:pt x="108" y="169"/>
                  </a:lnTo>
                  <a:lnTo>
                    <a:pt x="104" y="169"/>
                  </a:lnTo>
                  <a:lnTo>
                    <a:pt x="100" y="169"/>
                  </a:lnTo>
                  <a:lnTo>
                    <a:pt x="98" y="169"/>
                  </a:lnTo>
                  <a:lnTo>
                    <a:pt x="98" y="165"/>
                  </a:lnTo>
                  <a:lnTo>
                    <a:pt x="100" y="163"/>
                  </a:lnTo>
                  <a:lnTo>
                    <a:pt x="102" y="161"/>
                  </a:lnTo>
                  <a:lnTo>
                    <a:pt x="104" y="157"/>
                  </a:lnTo>
                  <a:lnTo>
                    <a:pt x="104" y="155"/>
                  </a:lnTo>
                  <a:lnTo>
                    <a:pt x="106" y="153"/>
                  </a:lnTo>
                  <a:lnTo>
                    <a:pt x="110" y="148"/>
                  </a:lnTo>
                  <a:lnTo>
                    <a:pt x="110" y="144"/>
                  </a:lnTo>
                  <a:lnTo>
                    <a:pt x="110" y="140"/>
                  </a:lnTo>
                  <a:lnTo>
                    <a:pt x="111" y="138"/>
                  </a:lnTo>
                  <a:lnTo>
                    <a:pt x="113" y="134"/>
                  </a:lnTo>
                  <a:lnTo>
                    <a:pt x="113" y="130"/>
                  </a:lnTo>
                  <a:lnTo>
                    <a:pt x="113" y="127"/>
                  </a:lnTo>
                  <a:lnTo>
                    <a:pt x="117" y="123"/>
                  </a:lnTo>
                  <a:lnTo>
                    <a:pt x="119" y="121"/>
                  </a:lnTo>
                  <a:lnTo>
                    <a:pt x="123" y="123"/>
                  </a:lnTo>
                  <a:lnTo>
                    <a:pt x="129" y="123"/>
                  </a:lnTo>
                  <a:lnTo>
                    <a:pt x="131" y="123"/>
                  </a:lnTo>
                  <a:lnTo>
                    <a:pt x="131" y="63"/>
                  </a:lnTo>
                  <a:lnTo>
                    <a:pt x="23" y="0"/>
                  </a:lnTo>
                  <a:lnTo>
                    <a:pt x="12" y="8"/>
                  </a:lnTo>
                  <a:lnTo>
                    <a:pt x="19" y="40"/>
                  </a:lnTo>
                  <a:lnTo>
                    <a:pt x="21" y="46"/>
                  </a:lnTo>
                  <a:lnTo>
                    <a:pt x="23" y="54"/>
                  </a:lnTo>
                  <a:lnTo>
                    <a:pt x="21" y="59"/>
                  </a:lnTo>
                  <a:lnTo>
                    <a:pt x="19" y="65"/>
                  </a:lnTo>
                  <a:lnTo>
                    <a:pt x="19" y="94"/>
                  </a:lnTo>
                  <a:lnTo>
                    <a:pt x="19" y="117"/>
                  </a:lnTo>
                  <a:lnTo>
                    <a:pt x="0" y="134"/>
                  </a:lnTo>
                  <a:lnTo>
                    <a:pt x="0" y="146"/>
                  </a:lnTo>
                  <a:close/>
                </a:path>
              </a:pathLst>
            </a:custGeom>
            <a:solidFill>
              <a:srgbClr val="C0C0C0"/>
            </a:solidFill>
            <a:ln w="4826">
              <a:solidFill>
                <a:srgbClr val="B9B9B9"/>
              </a:solidFill>
              <a:round/>
              <a:headEnd/>
              <a:tailEnd/>
            </a:ln>
          </p:spPr>
          <p:txBody>
            <a:bodyPr/>
            <a:lstStyle/>
            <a:p>
              <a:endParaRPr lang="nb-NO"/>
            </a:p>
          </p:txBody>
        </p:sp>
        <p:sp>
          <p:nvSpPr>
            <p:cNvPr id="9243" name="Freeform 1239"/>
            <p:cNvSpPr>
              <a:spLocks/>
            </p:cNvSpPr>
            <p:nvPr/>
          </p:nvSpPr>
          <p:spPr bwMode="gray">
            <a:xfrm>
              <a:off x="4723" y="2020"/>
              <a:ext cx="148" cy="108"/>
            </a:xfrm>
            <a:custGeom>
              <a:avLst/>
              <a:gdLst>
                <a:gd name="T0" fmla="*/ 58 w 167"/>
                <a:gd name="T1" fmla="*/ 98 h 121"/>
                <a:gd name="T2" fmla="*/ 65 w 167"/>
                <a:gd name="T3" fmla="*/ 93 h 121"/>
                <a:gd name="T4" fmla="*/ 69 w 167"/>
                <a:gd name="T5" fmla="*/ 85 h 121"/>
                <a:gd name="T6" fmla="*/ 79 w 167"/>
                <a:gd name="T7" fmla="*/ 87 h 121"/>
                <a:gd name="T8" fmla="*/ 88 w 167"/>
                <a:gd name="T9" fmla="*/ 93 h 121"/>
                <a:gd name="T10" fmla="*/ 98 w 167"/>
                <a:gd name="T11" fmla="*/ 94 h 121"/>
                <a:gd name="T12" fmla="*/ 106 w 167"/>
                <a:gd name="T13" fmla="*/ 96 h 121"/>
                <a:gd name="T14" fmla="*/ 113 w 167"/>
                <a:gd name="T15" fmla="*/ 98 h 121"/>
                <a:gd name="T16" fmla="*/ 117 w 167"/>
                <a:gd name="T17" fmla="*/ 91 h 121"/>
                <a:gd name="T18" fmla="*/ 125 w 167"/>
                <a:gd name="T19" fmla="*/ 93 h 121"/>
                <a:gd name="T20" fmla="*/ 133 w 167"/>
                <a:gd name="T21" fmla="*/ 93 h 121"/>
                <a:gd name="T22" fmla="*/ 134 w 167"/>
                <a:gd name="T23" fmla="*/ 87 h 121"/>
                <a:gd name="T24" fmla="*/ 138 w 167"/>
                <a:gd name="T25" fmla="*/ 89 h 121"/>
                <a:gd name="T26" fmla="*/ 146 w 167"/>
                <a:gd name="T27" fmla="*/ 83 h 121"/>
                <a:gd name="T28" fmla="*/ 156 w 167"/>
                <a:gd name="T29" fmla="*/ 83 h 121"/>
                <a:gd name="T30" fmla="*/ 159 w 167"/>
                <a:gd name="T31" fmla="*/ 85 h 121"/>
                <a:gd name="T32" fmla="*/ 167 w 167"/>
                <a:gd name="T33" fmla="*/ 85 h 121"/>
                <a:gd name="T34" fmla="*/ 163 w 167"/>
                <a:gd name="T35" fmla="*/ 79 h 121"/>
                <a:gd name="T36" fmla="*/ 161 w 167"/>
                <a:gd name="T37" fmla="*/ 71 h 121"/>
                <a:gd name="T38" fmla="*/ 154 w 167"/>
                <a:gd name="T39" fmla="*/ 64 h 121"/>
                <a:gd name="T40" fmla="*/ 148 w 167"/>
                <a:gd name="T41" fmla="*/ 56 h 121"/>
                <a:gd name="T42" fmla="*/ 144 w 167"/>
                <a:gd name="T43" fmla="*/ 54 h 121"/>
                <a:gd name="T44" fmla="*/ 136 w 167"/>
                <a:gd name="T45" fmla="*/ 48 h 121"/>
                <a:gd name="T46" fmla="*/ 131 w 167"/>
                <a:gd name="T47" fmla="*/ 46 h 121"/>
                <a:gd name="T48" fmla="*/ 127 w 167"/>
                <a:gd name="T49" fmla="*/ 41 h 121"/>
                <a:gd name="T50" fmla="*/ 121 w 167"/>
                <a:gd name="T51" fmla="*/ 29 h 121"/>
                <a:gd name="T52" fmla="*/ 121 w 167"/>
                <a:gd name="T53" fmla="*/ 25 h 121"/>
                <a:gd name="T54" fmla="*/ 117 w 167"/>
                <a:gd name="T55" fmla="*/ 22 h 121"/>
                <a:gd name="T56" fmla="*/ 115 w 167"/>
                <a:gd name="T57" fmla="*/ 16 h 121"/>
                <a:gd name="T58" fmla="*/ 115 w 167"/>
                <a:gd name="T59" fmla="*/ 8 h 121"/>
                <a:gd name="T60" fmla="*/ 106 w 167"/>
                <a:gd name="T61" fmla="*/ 0 h 121"/>
                <a:gd name="T62" fmla="*/ 100 w 167"/>
                <a:gd name="T63" fmla="*/ 8 h 121"/>
                <a:gd name="T64" fmla="*/ 94 w 167"/>
                <a:gd name="T65" fmla="*/ 12 h 121"/>
                <a:gd name="T66" fmla="*/ 88 w 167"/>
                <a:gd name="T67" fmla="*/ 18 h 121"/>
                <a:gd name="T68" fmla="*/ 83 w 167"/>
                <a:gd name="T69" fmla="*/ 22 h 121"/>
                <a:gd name="T70" fmla="*/ 71 w 167"/>
                <a:gd name="T71" fmla="*/ 25 h 121"/>
                <a:gd name="T72" fmla="*/ 65 w 167"/>
                <a:gd name="T73" fmla="*/ 33 h 121"/>
                <a:gd name="T74" fmla="*/ 63 w 167"/>
                <a:gd name="T75" fmla="*/ 39 h 121"/>
                <a:gd name="T76" fmla="*/ 54 w 167"/>
                <a:gd name="T77" fmla="*/ 46 h 121"/>
                <a:gd name="T78" fmla="*/ 40 w 167"/>
                <a:gd name="T79" fmla="*/ 50 h 121"/>
                <a:gd name="T80" fmla="*/ 29 w 167"/>
                <a:gd name="T81" fmla="*/ 50 h 121"/>
                <a:gd name="T82" fmla="*/ 23 w 167"/>
                <a:gd name="T83" fmla="*/ 56 h 121"/>
                <a:gd name="T84" fmla="*/ 14 w 167"/>
                <a:gd name="T85" fmla="*/ 56 h 121"/>
                <a:gd name="T86" fmla="*/ 4 w 167"/>
                <a:gd name="T87" fmla="*/ 71 h 121"/>
                <a:gd name="T88" fmla="*/ 2 w 167"/>
                <a:gd name="T89" fmla="*/ 77 h 121"/>
                <a:gd name="T90" fmla="*/ 6 w 167"/>
                <a:gd name="T91" fmla="*/ 83 h 121"/>
                <a:gd name="T92" fmla="*/ 12 w 167"/>
                <a:gd name="T93" fmla="*/ 94 h 121"/>
                <a:gd name="T94" fmla="*/ 17 w 167"/>
                <a:gd name="T95" fmla="*/ 104 h 121"/>
                <a:gd name="T96" fmla="*/ 25 w 167"/>
                <a:gd name="T97" fmla="*/ 112 h 121"/>
                <a:gd name="T98" fmla="*/ 33 w 167"/>
                <a:gd name="T99" fmla="*/ 121 h 121"/>
                <a:gd name="T100" fmla="*/ 38 w 167"/>
                <a:gd name="T101" fmla="*/ 119 h 121"/>
                <a:gd name="T102" fmla="*/ 42 w 167"/>
                <a:gd name="T103" fmla="*/ 114 h 121"/>
                <a:gd name="T104" fmla="*/ 50 w 167"/>
                <a:gd name="T105" fmla="*/ 114 h 121"/>
                <a:gd name="T106" fmla="*/ 58 w 167"/>
                <a:gd name="T107" fmla="*/ 112 h 1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21"/>
                <a:gd name="T164" fmla="*/ 167 w 167"/>
                <a:gd name="T165" fmla="*/ 121 h 1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21">
                  <a:moveTo>
                    <a:pt x="58" y="112"/>
                  </a:moveTo>
                  <a:lnTo>
                    <a:pt x="58" y="98"/>
                  </a:lnTo>
                  <a:lnTo>
                    <a:pt x="61" y="98"/>
                  </a:lnTo>
                  <a:lnTo>
                    <a:pt x="65" y="93"/>
                  </a:lnTo>
                  <a:lnTo>
                    <a:pt x="67" y="87"/>
                  </a:lnTo>
                  <a:lnTo>
                    <a:pt x="69" y="85"/>
                  </a:lnTo>
                  <a:lnTo>
                    <a:pt x="75" y="85"/>
                  </a:lnTo>
                  <a:lnTo>
                    <a:pt x="79" y="87"/>
                  </a:lnTo>
                  <a:lnTo>
                    <a:pt x="85" y="91"/>
                  </a:lnTo>
                  <a:lnTo>
                    <a:pt x="88" y="93"/>
                  </a:lnTo>
                  <a:lnTo>
                    <a:pt x="92" y="94"/>
                  </a:lnTo>
                  <a:lnTo>
                    <a:pt x="98" y="94"/>
                  </a:lnTo>
                  <a:lnTo>
                    <a:pt x="102" y="94"/>
                  </a:lnTo>
                  <a:lnTo>
                    <a:pt x="106" y="96"/>
                  </a:lnTo>
                  <a:lnTo>
                    <a:pt x="111" y="96"/>
                  </a:lnTo>
                  <a:lnTo>
                    <a:pt x="113" y="98"/>
                  </a:lnTo>
                  <a:lnTo>
                    <a:pt x="113" y="94"/>
                  </a:lnTo>
                  <a:lnTo>
                    <a:pt x="117" y="91"/>
                  </a:lnTo>
                  <a:lnTo>
                    <a:pt x="121" y="93"/>
                  </a:lnTo>
                  <a:lnTo>
                    <a:pt x="125" y="93"/>
                  </a:lnTo>
                  <a:lnTo>
                    <a:pt x="131" y="93"/>
                  </a:lnTo>
                  <a:lnTo>
                    <a:pt x="133" y="93"/>
                  </a:lnTo>
                  <a:lnTo>
                    <a:pt x="131" y="89"/>
                  </a:lnTo>
                  <a:lnTo>
                    <a:pt x="134" y="87"/>
                  </a:lnTo>
                  <a:lnTo>
                    <a:pt x="136" y="89"/>
                  </a:lnTo>
                  <a:lnTo>
                    <a:pt x="138" y="89"/>
                  </a:lnTo>
                  <a:lnTo>
                    <a:pt x="142" y="85"/>
                  </a:lnTo>
                  <a:lnTo>
                    <a:pt x="146" y="83"/>
                  </a:lnTo>
                  <a:lnTo>
                    <a:pt x="150" y="83"/>
                  </a:lnTo>
                  <a:lnTo>
                    <a:pt x="156" y="83"/>
                  </a:lnTo>
                  <a:lnTo>
                    <a:pt x="157" y="85"/>
                  </a:lnTo>
                  <a:lnTo>
                    <a:pt x="159" y="85"/>
                  </a:lnTo>
                  <a:lnTo>
                    <a:pt x="163" y="85"/>
                  </a:lnTo>
                  <a:lnTo>
                    <a:pt x="167" y="85"/>
                  </a:lnTo>
                  <a:lnTo>
                    <a:pt x="165" y="83"/>
                  </a:lnTo>
                  <a:lnTo>
                    <a:pt x="163" y="79"/>
                  </a:lnTo>
                  <a:lnTo>
                    <a:pt x="163" y="77"/>
                  </a:lnTo>
                  <a:lnTo>
                    <a:pt x="161" y="71"/>
                  </a:lnTo>
                  <a:lnTo>
                    <a:pt x="159" y="66"/>
                  </a:lnTo>
                  <a:lnTo>
                    <a:pt x="154" y="64"/>
                  </a:lnTo>
                  <a:lnTo>
                    <a:pt x="150" y="60"/>
                  </a:lnTo>
                  <a:lnTo>
                    <a:pt x="148" y="56"/>
                  </a:lnTo>
                  <a:lnTo>
                    <a:pt x="146" y="54"/>
                  </a:lnTo>
                  <a:lnTo>
                    <a:pt x="144" y="54"/>
                  </a:lnTo>
                  <a:lnTo>
                    <a:pt x="140" y="52"/>
                  </a:lnTo>
                  <a:lnTo>
                    <a:pt x="136" y="48"/>
                  </a:lnTo>
                  <a:lnTo>
                    <a:pt x="134" y="46"/>
                  </a:lnTo>
                  <a:lnTo>
                    <a:pt x="131" y="46"/>
                  </a:lnTo>
                  <a:lnTo>
                    <a:pt x="129" y="45"/>
                  </a:lnTo>
                  <a:lnTo>
                    <a:pt x="127" y="41"/>
                  </a:lnTo>
                  <a:lnTo>
                    <a:pt x="121" y="37"/>
                  </a:lnTo>
                  <a:lnTo>
                    <a:pt x="121" y="29"/>
                  </a:lnTo>
                  <a:lnTo>
                    <a:pt x="121" y="27"/>
                  </a:lnTo>
                  <a:lnTo>
                    <a:pt x="121" y="25"/>
                  </a:lnTo>
                  <a:lnTo>
                    <a:pt x="119" y="23"/>
                  </a:lnTo>
                  <a:lnTo>
                    <a:pt x="117" y="22"/>
                  </a:lnTo>
                  <a:lnTo>
                    <a:pt x="115" y="20"/>
                  </a:lnTo>
                  <a:lnTo>
                    <a:pt x="115" y="16"/>
                  </a:lnTo>
                  <a:lnTo>
                    <a:pt x="117" y="10"/>
                  </a:lnTo>
                  <a:lnTo>
                    <a:pt x="115" y="8"/>
                  </a:lnTo>
                  <a:lnTo>
                    <a:pt x="108" y="0"/>
                  </a:lnTo>
                  <a:lnTo>
                    <a:pt x="106" y="0"/>
                  </a:lnTo>
                  <a:lnTo>
                    <a:pt x="102" y="4"/>
                  </a:lnTo>
                  <a:lnTo>
                    <a:pt x="100" y="8"/>
                  </a:lnTo>
                  <a:lnTo>
                    <a:pt x="98" y="10"/>
                  </a:lnTo>
                  <a:lnTo>
                    <a:pt x="94" y="12"/>
                  </a:lnTo>
                  <a:lnTo>
                    <a:pt x="90" y="14"/>
                  </a:lnTo>
                  <a:lnTo>
                    <a:pt x="88" y="18"/>
                  </a:lnTo>
                  <a:lnTo>
                    <a:pt x="86" y="20"/>
                  </a:lnTo>
                  <a:lnTo>
                    <a:pt x="83" y="22"/>
                  </a:lnTo>
                  <a:lnTo>
                    <a:pt x="79" y="23"/>
                  </a:lnTo>
                  <a:lnTo>
                    <a:pt x="71" y="25"/>
                  </a:lnTo>
                  <a:lnTo>
                    <a:pt x="63" y="29"/>
                  </a:lnTo>
                  <a:lnTo>
                    <a:pt x="65" y="33"/>
                  </a:lnTo>
                  <a:lnTo>
                    <a:pt x="67" y="37"/>
                  </a:lnTo>
                  <a:lnTo>
                    <a:pt x="63" y="39"/>
                  </a:lnTo>
                  <a:lnTo>
                    <a:pt x="58" y="43"/>
                  </a:lnTo>
                  <a:lnTo>
                    <a:pt x="54" y="46"/>
                  </a:lnTo>
                  <a:lnTo>
                    <a:pt x="48" y="48"/>
                  </a:lnTo>
                  <a:lnTo>
                    <a:pt x="40" y="50"/>
                  </a:lnTo>
                  <a:lnTo>
                    <a:pt x="33" y="52"/>
                  </a:lnTo>
                  <a:lnTo>
                    <a:pt x="29" y="50"/>
                  </a:lnTo>
                  <a:lnTo>
                    <a:pt x="27" y="48"/>
                  </a:lnTo>
                  <a:lnTo>
                    <a:pt x="23" y="56"/>
                  </a:lnTo>
                  <a:lnTo>
                    <a:pt x="17" y="54"/>
                  </a:lnTo>
                  <a:lnTo>
                    <a:pt x="14" y="56"/>
                  </a:lnTo>
                  <a:lnTo>
                    <a:pt x="10" y="62"/>
                  </a:lnTo>
                  <a:lnTo>
                    <a:pt x="4" y="71"/>
                  </a:lnTo>
                  <a:lnTo>
                    <a:pt x="0" y="75"/>
                  </a:lnTo>
                  <a:lnTo>
                    <a:pt x="2" y="77"/>
                  </a:lnTo>
                  <a:lnTo>
                    <a:pt x="4" y="79"/>
                  </a:lnTo>
                  <a:lnTo>
                    <a:pt x="6" y="83"/>
                  </a:lnTo>
                  <a:lnTo>
                    <a:pt x="8" y="89"/>
                  </a:lnTo>
                  <a:lnTo>
                    <a:pt x="12" y="94"/>
                  </a:lnTo>
                  <a:lnTo>
                    <a:pt x="14" y="100"/>
                  </a:lnTo>
                  <a:lnTo>
                    <a:pt x="17" y="104"/>
                  </a:lnTo>
                  <a:lnTo>
                    <a:pt x="21" y="108"/>
                  </a:lnTo>
                  <a:lnTo>
                    <a:pt x="25" y="112"/>
                  </a:lnTo>
                  <a:lnTo>
                    <a:pt x="29" y="119"/>
                  </a:lnTo>
                  <a:lnTo>
                    <a:pt x="33" y="121"/>
                  </a:lnTo>
                  <a:lnTo>
                    <a:pt x="35" y="121"/>
                  </a:lnTo>
                  <a:lnTo>
                    <a:pt x="38" y="119"/>
                  </a:lnTo>
                  <a:lnTo>
                    <a:pt x="40" y="116"/>
                  </a:lnTo>
                  <a:lnTo>
                    <a:pt x="42" y="114"/>
                  </a:lnTo>
                  <a:lnTo>
                    <a:pt x="46" y="114"/>
                  </a:lnTo>
                  <a:lnTo>
                    <a:pt x="50" y="114"/>
                  </a:lnTo>
                  <a:lnTo>
                    <a:pt x="54" y="112"/>
                  </a:lnTo>
                  <a:lnTo>
                    <a:pt x="58" y="112"/>
                  </a:lnTo>
                  <a:close/>
                </a:path>
              </a:pathLst>
            </a:custGeom>
            <a:solidFill>
              <a:srgbClr val="C0C0C0"/>
            </a:solidFill>
            <a:ln w="4826">
              <a:solidFill>
                <a:srgbClr val="B9B9B9"/>
              </a:solidFill>
              <a:round/>
              <a:headEnd/>
              <a:tailEnd/>
            </a:ln>
          </p:spPr>
          <p:txBody>
            <a:bodyPr/>
            <a:lstStyle/>
            <a:p>
              <a:endParaRPr lang="nb-NO"/>
            </a:p>
          </p:txBody>
        </p:sp>
        <p:sp>
          <p:nvSpPr>
            <p:cNvPr id="9244" name="Freeform 1240"/>
            <p:cNvSpPr>
              <a:spLocks noEditPoints="1"/>
            </p:cNvSpPr>
            <p:nvPr/>
          </p:nvSpPr>
          <p:spPr bwMode="gray">
            <a:xfrm>
              <a:off x="3004" y="1010"/>
              <a:ext cx="994" cy="590"/>
            </a:xfrm>
            <a:custGeom>
              <a:avLst/>
              <a:gdLst>
                <a:gd name="T0" fmla="*/ 752 w 1121"/>
                <a:gd name="T1" fmla="*/ 614 h 666"/>
                <a:gd name="T2" fmla="*/ 1021 w 1121"/>
                <a:gd name="T3" fmla="*/ 605 h 666"/>
                <a:gd name="T4" fmla="*/ 988 w 1121"/>
                <a:gd name="T5" fmla="*/ 597 h 666"/>
                <a:gd name="T6" fmla="*/ 998 w 1121"/>
                <a:gd name="T7" fmla="*/ 568 h 666"/>
                <a:gd name="T8" fmla="*/ 658 w 1121"/>
                <a:gd name="T9" fmla="*/ 524 h 666"/>
                <a:gd name="T10" fmla="*/ 1044 w 1121"/>
                <a:gd name="T11" fmla="*/ 534 h 666"/>
                <a:gd name="T12" fmla="*/ 1084 w 1121"/>
                <a:gd name="T13" fmla="*/ 562 h 666"/>
                <a:gd name="T14" fmla="*/ 1115 w 1121"/>
                <a:gd name="T15" fmla="*/ 564 h 666"/>
                <a:gd name="T16" fmla="*/ 1096 w 1121"/>
                <a:gd name="T17" fmla="*/ 530 h 666"/>
                <a:gd name="T18" fmla="*/ 904 w 1121"/>
                <a:gd name="T19" fmla="*/ 457 h 666"/>
                <a:gd name="T20" fmla="*/ 952 w 1121"/>
                <a:gd name="T21" fmla="*/ 296 h 666"/>
                <a:gd name="T22" fmla="*/ 748 w 1121"/>
                <a:gd name="T23" fmla="*/ 468 h 666"/>
                <a:gd name="T24" fmla="*/ 113 w 1121"/>
                <a:gd name="T25" fmla="*/ 449 h 666"/>
                <a:gd name="T26" fmla="*/ 564 w 1121"/>
                <a:gd name="T27" fmla="*/ 489 h 666"/>
                <a:gd name="T28" fmla="*/ 524 w 1121"/>
                <a:gd name="T29" fmla="*/ 451 h 666"/>
                <a:gd name="T30" fmla="*/ 777 w 1121"/>
                <a:gd name="T31" fmla="*/ 397 h 666"/>
                <a:gd name="T32" fmla="*/ 476 w 1121"/>
                <a:gd name="T33" fmla="*/ 355 h 666"/>
                <a:gd name="T34" fmla="*/ 775 w 1121"/>
                <a:gd name="T35" fmla="*/ 278 h 666"/>
                <a:gd name="T36" fmla="*/ 733 w 1121"/>
                <a:gd name="T37" fmla="*/ 263 h 666"/>
                <a:gd name="T38" fmla="*/ 330 w 1121"/>
                <a:gd name="T39" fmla="*/ 299 h 666"/>
                <a:gd name="T40" fmla="*/ 504 w 1121"/>
                <a:gd name="T41" fmla="*/ 230 h 666"/>
                <a:gd name="T42" fmla="*/ 696 w 1121"/>
                <a:gd name="T43" fmla="*/ 253 h 666"/>
                <a:gd name="T44" fmla="*/ 700 w 1121"/>
                <a:gd name="T45" fmla="*/ 215 h 666"/>
                <a:gd name="T46" fmla="*/ 297 w 1121"/>
                <a:gd name="T47" fmla="*/ 188 h 666"/>
                <a:gd name="T48" fmla="*/ 238 w 1121"/>
                <a:gd name="T49" fmla="*/ 221 h 666"/>
                <a:gd name="T50" fmla="*/ 658 w 1121"/>
                <a:gd name="T51" fmla="*/ 547 h 666"/>
                <a:gd name="T52" fmla="*/ 775 w 1121"/>
                <a:gd name="T53" fmla="*/ 618 h 666"/>
                <a:gd name="T54" fmla="*/ 769 w 1121"/>
                <a:gd name="T55" fmla="*/ 645 h 666"/>
                <a:gd name="T56" fmla="*/ 902 w 1121"/>
                <a:gd name="T57" fmla="*/ 572 h 666"/>
                <a:gd name="T58" fmla="*/ 965 w 1121"/>
                <a:gd name="T59" fmla="*/ 608 h 666"/>
                <a:gd name="T60" fmla="*/ 986 w 1121"/>
                <a:gd name="T61" fmla="*/ 624 h 666"/>
                <a:gd name="T62" fmla="*/ 961 w 1121"/>
                <a:gd name="T63" fmla="*/ 566 h 666"/>
                <a:gd name="T64" fmla="*/ 890 w 1121"/>
                <a:gd name="T65" fmla="*/ 570 h 666"/>
                <a:gd name="T66" fmla="*/ 1007 w 1121"/>
                <a:gd name="T67" fmla="*/ 516 h 666"/>
                <a:gd name="T68" fmla="*/ 1021 w 1121"/>
                <a:gd name="T69" fmla="*/ 463 h 666"/>
                <a:gd name="T70" fmla="*/ 1013 w 1121"/>
                <a:gd name="T71" fmla="*/ 415 h 666"/>
                <a:gd name="T72" fmla="*/ 971 w 1121"/>
                <a:gd name="T73" fmla="*/ 342 h 666"/>
                <a:gd name="T74" fmla="*/ 904 w 1121"/>
                <a:gd name="T75" fmla="*/ 340 h 666"/>
                <a:gd name="T76" fmla="*/ 829 w 1121"/>
                <a:gd name="T77" fmla="*/ 274 h 666"/>
                <a:gd name="T78" fmla="*/ 790 w 1121"/>
                <a:gd name="T79" fmla="*/ 336 h 666"/>
                <a:gd name="T80" fmla="*/ 754 w 1121"/>
                <a:gd name="T81" fmla="*/ 489 h 666"/>
                <a:gd name="T82" fmla="*/ 656 w 1121"/>
                <a:gd name="T83" fmla="*/ 388 h 666"/>
                <a:gd name="T84" fmla="*/ 606 w 1121"/>
                <a:gd name="T85" fmla="*/ 282 h 666"/>
                <a:gd name="T86" fmla="*/ 671 w 1121"/>
                <a:gd name="T87" fmla="*/ 232 h 666"/>
                <a:gd name="T88" fmla="*/ 712 w 1121"/>
                <a:gd name="T89" fmla="*/ 200 h 666"/>
                <a:gd name="T90" fmla="*/ 746 w 1121"/>
                <a:gd name="T91" fmla="*/ 134 h 666"/>
                <a:gd name="T92" fmla="*/ 662 w 1121"/>
                <a:gd name="T93" fmla="*/ 150 h 666"/>
                <a:gd name="T94" fmla="*/ 620 w 1121"/>
                <a:gd name="T95" fmla="*/ 90 h 666"/>
                <a:gd name="T96" fmla="*/ 635 w 1121"/>
                <a:gd name="T97" fmla="*/ 6 h 666"/>
                <a:gd name="T98" fmla="*/ 566 w 1121"/>
                <a:gd name="T99" fmla="*/ 85 h 666"/>
                <a:gd name="T100" fmla="*/ 589 w 1121"/>
                <a:gd name="T101" fmla="*/ 127 h 666"/>
                <a:gd name="T102" fmla="*/ 539 w 1121"/>
                <a:gd name="T103" fmla="*/ 156 h 666"/>
                <a:gd name="T104" fmla="*/ 412 w 1121"/>
                <a:gd name="T105" fmla="*/ 148 h 666"/>
                <a:gd name="T106" fmla="*/ 393 w 1121"/>
                <a:gd name="T107" fmla="*/ 157 h 666"/>
                <a:gd name="T108" fmla="*/ 259 w 1121"/>
                <a:gd name="T109" fmla="*/ 111 h 666"/>
                <a:gd name="T110" fmla="*/ 142 w 1121"/>
                <a:gd name="T111" fmla="*/ 115 h 666"/>
                <a:gd name="T112" fmla="*/ 98 w 1121"/>
                <a:gd name="T113" fmla="*/ 117 h 666"/>
                <a:gd name="T114" fmla="*/ 30 w 1121"/>
                <a:gd name="T115" fmla="*/ 106 h 666"/>
                <a:gd name="T116" fmla="*/ 92 w 1121"/>
                <a:gd name="T117" fmla="*/ 336 h 666"/>
                <a:gd name="T118" fmla="*/ 146 w 1121"/>
                <a:gd name="T119" fmla="*/ 443 h 666"/>
                <a:gd name="T120" fmla="*/ 176 w 1121"/>
                <a:gd name="T121" fmla="*/ 524 h 666"/>
                <a:gd name="T122" fmla="*/ 228 w 1121"/>
                <a:gd name="T123" fmla="*/ 52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1"/>
                <a:gd name="T187" fmla="*/ 0 h 666"/>
                <a:gd name="T188" fmla="*/ 1121 w 1121"/>
                <a:gd name="T189" fmla="*/ 666 h 6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1" h="666">
                  <a:moveTo>
                    <a:pt x="437" y="134"/>
                  </a:moveTo>
                  <a:lnTo>
                    <a:pt x="439" y="136"/>
                  </a:lnTo>
                  <a:lnTo>
                    <a:pt x="441" y="138"/>
                  </a:lnTo>
                  <a:lnTo>
                    <a:pt x="441" y="140"/>
                  </a:lnTo>
                  <a:lnTo>
                    <a:pt x="439" y="140"/>
                  </a:lnTo>
                  <a:lnTo>
                    <a:pt x="437" y="140"/>
                  </a:lnTo>
                  <a:lnTo>
                    <a:pt x="435" y="136"/>
                  </a:lnTo>
                  <a:lnTo>
                    <a:pt x="437" y="134"/>
                  </a:lnTo>
                  <a:close/>
                  <a:moveTo>
                    <a:pt x="585" y="37"/>
                  </a:moveTo>
                  <a:lnTo>
                    <a:pt x="587" y="37"/>
                  </a:lnTo>
                  <a:lnTo>
                    <a:pt x="587" y="38"/>
                  </a:lnTo>
                  <a:lnTo>
                    <a:pt x="587" y="40"/>
                  </a:lnTo>
                  <a:lnTo>
                    <a:pt x="585" y="38"/>
                  </a:lnTo>
                  <a:lnTo>
                    <a:pt x="583" y="38"/>
                  </a:lnTo>
                  <a:lnTo>
                    <a:pt x="581" y="37"/>
                  </a:lnTo>
                  <a:lnTo>
                    <a:pt x="585" y="37"/>
                  </a:lnTo>
                  <a:close/>
                  <a:moveTo>
                    <a:pt x="1094" y="560"/>
                  </a:moveTo>
                  <a:lnTo>
                    <a:pt x="1092" y="562"/>
                  </a:lnTo>
                  <a:lnTo>
                    <a:pt x="1092" y="566"/>
                  </a:lnTo>
                  <a:lnTo>
                    <a:pt x="1090" y="564"/>
                  </a:lnTo>
                  <a:lnTo>
                    <a:pt x="1094" y="560"/>
                  </a:lnTo>
                  <a:close/>
                  <a:moveTo>
                    <a:pt x="779" y="622"/>
                  </a:moveTo>
                  <a:lnTo>
                    <a:pt x="779" y="624"/>
                  </a:lnTo>
                  <a:lnTo>
                    <a:pt x="779" y="628"/>
                  </a:lnTo>
                  <a:lnTo>
                    <a:pt x="775" y="628"/>
                  </a:lnTo>
                  <a:lnTo>
                    <a:pt x="775" y="626"/>
                  </a:lnTo>
                  <a:lnTo>
                    <a:pt x="775" y="624"/>
                  </a:lnTo>
                  <a:lnTo>
                    <a:pt x="779" y="622"/>
                  </a:lnTo>
                  <a:close/>
                  <a:moveTo>
                    <a:pt x="750" y="610"/>
                  </a:moveTo>
                  <a:lnTo>
                    <a:pt x="752" y="614"/>
                  </a:lnTo>
                  <a:lnTo>
                    <a:pt x="752" y="610"/>
                  </a:lnTo>
                  <a:lnTo>
                    <a:pt x="750" y="610"/>
                  </a:lnTo>
                  <a:close/>
                  <a:moveTo>
                    <a:pt x="946" y="605"/>
                  </a:moveTo>
                  <a:lnTo>
                    <a:pt x="946" y="606"/>
                  </a:lnTo>
                  <a:lnTo>
                    <a:pt x="944" y="608"/>
                  </a:lnTo>
                  <a:lnTo>
                    <a:pt x="944" y="605"/>
                  </a:lnTo>
                  <a:lnTo>
                    <a:pt x="946" y="605"/>
                  </a:lnTo>
                  <a:close/>
                  <a:moveTo>
                    <a:pt x="842" y="605"/>
                  </a:moveTo>
                  <a:lnTo>
                    <a:pt x="844" y="606"/>
                  </a:lnTo>
                  <a:lnTo>
                    <a:pt x="846" y="608"/>
                  </a:lnTo>
                  <a:lnTo>
                    <a:pt x="846" y="610"/>
                  </a:lnTo>
                  <a:lnTo>
                    <a:pt x="842" y="610"/>
                  </a:lnTo>
                  <a:lnTo>
                    <a:pt x="840" y="606"/>
                  </a:lnTo>
                  <a:lnTo>
                    <a:pt x="842" y="605"/>
                  </a:lnTo>
                  <a:close/>
                  <a:moveTo>
                    <a:pt x="731" y="599"/>
                  </a:moveTo>
                  <a:lnTo>
                    <a:pt x="735" y="601"/>
                  </a:lnTo>
                  <a:lnTo>
                    <a:pt x="741" y="605"/>
                  </a:lnTo>
                  <a:lnTo>
                    <a:pt x="746" y="605"/>
                  </a:lnTo>
                  <a:lnTo>
                    <a:pt x="746" y="603"/>
                  </a:lnTo>
                  <a:lnTo>
                    <a:pt x="742" y="601"/>
                  </a:lnTo>
                  <a:lnTo>
                    <a:pt x="741" y="599"/>
                  </a:lnTo>
                  <a:lnTo>
                    <a:pt x="735" y="599"/>
                  </a:lnTo>
                  <a:lnTo>
                    <a:pt x="731" y="599"/>
                  </a:lnTo>
                  <a:close/>
                  <a:moveTo>
                    <a:pt x="1023" y="591"/>
                  </a:moveTo>
                  <a:lnTo>
                    <a:pt x="1025" y="593"/>
                  </a:lnTo>
                  <a:lnTo>
                    <a:pt x="1025" y="595"/>
                  </a:lnTo>
                  <a:lnTo>
                    <a:pt x="1023" y="597"/>
                  </a:lnTo>
                  <a:lnTo>
                    <a:pt x="1025" y="597"/>
                  </a:lnTo>
                  <a:lnTo>
                    <a:pt x="1026" y="599"/>
                  </a:lnTo>
                  <a:lnTo>
                    <a:pt x="1023" y="599"/>
                  </a:lnTo>
                  <a:lnTo>
                    <a:pt x="1021" y="605"/>
                  </a:lnTo>
                  <a:lnTo>
                    <a:pt x="1017" y="605"/>
                  </a:lnTo>
                  <a:lnTo>
                    <a:pt x="1009" y="606"/>
                  </a:lnTo>
                  <a:lnTo>
                    <a:pt x="1007" y="606"/>
                  </a:lnTo>
                  <a:lnTo>
                    <a:pt x="1007" y="605"/>
                  </a:lnTo>
                  <a:lnTo>
                    <a:pt x="1013" y="603"/>
                  </a:lnTo>
                  <a:lnTo>
                    <a:pt x="1015" y="599"/>
                  </a:lnTo>
                  <a:lnTo>
                    <a:pt x="1015" y="595"/>
                  </a:lnTo>
                  <a:lnTo>
                    <a:pt x="1019" y="593"/>
                  </a:lnTo>
                  <a:lnTo>
                    <a:pt x="1023" y="591"/>
                  </a:lnTo>
                  <a:close/>
                  <a:moveTo>
                    <a:pt x="769" y="585"/>
                  </a:moveTo>
                  <a:lnTo>
                    <a:pt x="771" y="585"/>
                  </a:lnTo>
                  <a:lnTo>
                    <a:pt x="771" y="587"/>
                  </a:lnTo>
                  <a:lnTo>
                    <a:pt x="771" y="589"/>
                  </a:lnTo>
                  <a:lnTo>
                    <a:pt x="771" y="591"/>
                  </a:lnTo>
                  <a:lnTo>
                    <a:pt x="767" y="591"/>
                  </a:lnTo>
                  <a:lnTo>
                    <a:pt x="764" y="589"/>
                  </a:lnTo>
                  <a:lnTo>
                    <a:pt x="762" y="589"/>
                  </a:lnTo>
                  <a:lnTo>
                    <a:pt x="765" y="587"/>
                  </a:lnTo>
                  <a:lnTo>
                    <a:pt x="767" y="585"/>
                  </a:lnTo>
                  <a:lnTo>
                    <a:pt x="769" y="585"/>
                  </a:lnTo>
                  <a:close/>
                  <a:moveTo>
                    <a:pt x="969" y="578"/>
                  </a:moveTo>
                  <a:lnTo>
                    <a:pt x="969" y="582"/>
                  </a:lnTo>
                  <a:lnTo>
                    <a:pt x="967" y="582"/>
                  </a:lnTo>
                  <a:lnTo>
                    <a:pt x="967" y="583"/>
                  </a:lnTo>
                  <a:lnTo>
                    <a:pt x="965" y="585"/>
                  </a:lnTo>
                  <a:lnTo>
                    <a:pt x="971" y="591"/>
                  </a:lnTo>
                  <a:lnTo>
                    <a:pt x="979" y="591"/>
                  </a:lnTo>
                  <a:lnTo>
                    <a:pt x="986" y="591"/>
                  </a:lnTo>
                  <a:lnTo>
                    <a:pt x="986" y="593"/>
                  </a:lnTo>
                  <a:lnTo>
                    <a:pt x="986" y="597"/>
                  </a:lnTo>
                  <a:lnTo>
                    <a:pt x="988" y="597"/>
                  </a:lnTo>
                  <a:lnTo>
                    <a:pt x="992" y="597"/>
                  </a:lnTo>
                  <a:lnTo>
                    <a:pt x="990" y="593"/>
                  </a:lnTo>
                  <a:lnTo>
                    <a:pt x="990" y="589"/>
                  </a:lnTo>
                  <a:lnTo>
                    <a:pt x="979" y="589"/>
                  </a:lnTo>
                  <a:lnTo>
                    <a:pt x="973" y="587"/>
                  </a:lnTo>
                  <a:lnTo>
                    <a:pt x="971" y="585"/>
                  </a:lnTo>
                  <a:lnTo>
                    <a:pt x="969" y="578"/>
                  </a:lnTo>
                  <a:close/>
                  <a:moveTo>
                    <a:pt x="1023" y="576"/>
                  </a:moveTo>
                  <a:lnTo>
                    <a:pt x="1019" y="580"/>
                  </a:lnTo>
                  <a:lnTo>
                    <a:pt x="1013" y="580"/>
                  </a:lnTo>
                  <a:lnTo>
                    <a:pt x="1011" y="578"/>
                  </a:lnTo>
                  <a:lnTo>
                    <a:pt x="1005" y="589"/>
                  </a:lnTo>
                  <a:lnTo>
                    <a:pt x="1002" y="605"/>
                  </a:lnTo>
                  <a:lnTo>
                    <a:pt x="1009" y="606"/>
                  </a:lnTo>
                  <a:lnTo>
                    <a:pt x="1007" y="603"/>
                  </a:lnTo>
                  <a:lnTo>
                    <a:pt x="1007" y="597"/>
                  </a:lnTo>
                  <a:lnTo>
                    <a:pt x="1009" y="595"/>
                  </a:lnTo>
                  <a:lnTo>
                    <a:pt x="1013" y="593"/>
                  </a:lnTo>
                  <a:lnTo>
                    <a:pt x="1011" y="589"/>
                  </a:lnTo>
                  <a:lnTo>
                    <a:pt x="1013" y="583"/>
                  </a:lnTo>
                  <a:lnTo>
                    <a:pt x="1021" y="580"/>
                  </a:lnTo>
                  <a:lnTo>
                    <a:pt x="1023" y="576"/>
                  </a:lnTo>
                  <a:close/>
                  <a:moveTo>
                    <a:pt x="1074" y="574"/>
                  </a:moveTo>
                  <a:lnTo>
                    <a:pt x="1074" y="578"/>
                  </a:lnTo>
                  <a:lnTo>
                    <a:pt x="1076" y="582"/>
                  </a:lnTo>
                  <a:lnTo>
                    <a:pt x="1078" y="582"/>
                  </a:lnTo>
                  <a:lnTo>
                    <a:pt x="1078" y="580"/>
                  </a:lnTo>
                  <a:lnTo>
                    <a:pt x="1076" y="576"/>
                  </a:lnTo>
                  <a:lnTo>
                    <a:pt x="1074" y="574"/>
                  </a:lnTo>
                  <a:close/>
                  <a:moveTo>
                    <a:pt x="1000" y="562"/>
                  </a:moveTo>
                  <a:lnTo>
                    <a:pt x="996" y="566"/>
                  </a:lnTo>
                  <a:lnTo>
                    <a:pt x="998" y="568"/>
                  </a:lnTo>
                  <a:lnTo>
                    <a:pt x="1000" y="564"/>
                  </a:lnTo>
                  <a:lnTo>
                    <a:pt x="1000" y="562"/>
                  </a:lnTo>
                  <a:close/>
                  <a:moveTo>
                    <a:pt x="963" y="522"/>
                  </a:moveTo>
                  <a:lnTo>
                    <a:pt x="963" y="526"/>
                  </a:lnTo>
                  <a:lnTo>
                    <a:pt x="975" y="534"/>
                  </a:lnTo>
                  <a:lnTo>
                    <a:pt x="990" y="539"/>
                  </a:lnTo>
                  <a:lnTo>
                    <a:pt x="992" y="539"/>
                  </a:lnTo>
                  <a:lnTo>
                    <a:pt x="994" y="541"/>
                  </a:lnTo>
                  <a:lnTo>
                    <a:pt x="996" y="539"/>
                  </a:lnTo>
                  <a:lnTo>
                    <a:pt x="994" y="537"/>
                  </a:lnTo>
                  <a:lnTo>
                    <a:pt x="986" y="532"/>
                  </a:lnTo>
                  <a:lnTo>
                    <a:pt x="980" y="528"/>
                  </a:lnTo>
                  <a:lnTo>
                    <a:pt x="973" y="526"/>
                  </a:lnTo>
                  <a:lnTo>
                    <a:pt x="963" y="522"/>
                  </a:lnTo>
                  <a:close/>
                  <a:moveTo>
                    <a:pt x="220" y="522"/>
                  </a:moveTo>
                  <a:lnTo>
                    <a:pt x="220" y="524"/>
                  </a:lnTo>
                  <a:lnTo>
                    <a:pt x="222" y="528"/>
                  </a:lnTo>
                  <a:lnTo>
                    <a:pt x="224" y="530"/>
                  </a:lnTo>
                  <a:lnTo>
                    <a:pt x="224" y="528"/>
                  </a:lnTo>
                  <a:lnTo>
                    <a:pt x="222" y="524"/>
                  </a:lnTo>
                  <a:lnTo>
                    <a:pt x="220" y="522"/>
                  </a:lnTo>
                  <a:close/>
                  <a:moveTo>
                    <a:pt x="664" y="512"/>
                  </a:moveTo>
                  <a:lnTo>
                    <a:pt x="668" y="516"/>
                  </a:lnTo>
                  <a:lnTo>
                    <a:pt x="671" y="522"/>
                  </a:lnTo>
                  <a:lnTo>
                    <a:pt x="673" y="524"/>
                  </a:lnTo>
                  <a:lnTo>
                    <a:pt x="673" y="526"/>
                  </a:lnTo>
                  <a:lnTo>
                    <a:pt x="671" y="528"/>
                  </a:lnTo>
                  <a:lnTo>
                    <a:pt x="670" y="528"/>
                  </a:lnTo>
                  <a:lnTo>
                    <a:pt x="664" y="526"/>
                  </a:lnTo>
                  <a:lnTo>
                    <a:pt x="664" y="524"/>
                  </a:lnTo>
                  <a:lnTo>
                    <a:pt x="660" y="524"/>
                  </a:lnTo>
                  <a:lnTo>
                    <a:pt x="658" y="524"/>
                  </a:lnTo>
                  <a:lnTo>
                    <a:pt x="658" y="520"/>
                  </a:lnTo>
                  <a:lnTo>
                    <a:pt x="660" y="514"/>
                  </a:lnTo>
                  <a:lnTo>
                    <a:pt x="664" y="512"/>
                  </a:lnTo>
                  <a:close/>
                  <a:moveTo>
                    <a:pt x="188" y="507"/>
                  </a:moveTo>
                  <a:lnTo>
                    <a:pt x="196" y="507"/>
                  </a:lnTo>
                  <a:lnTo>
                    <a:pt x="194" y="512"/>
                  </a:lnTo>
                  <a:lnTo>
                    <a:pt x="190" y="512"/>
                  </a:lnTo>
                  <a:lnTo>
                    <a:pt x="182" y="512"/>
                  </a:lnTo>
                  <a:lnTo>
                    <a:pt x="180" y="511"/>
                  </a:lnTo>
                  <a:lnTo>
                    <a:pt x="180" y="509"/>
                  </a:lnTo>
                  <a:lnTo>
                    <a:pt x="184" y="507"/>
                  </a:lnTo>
                  <a:lnTo>
                    <a:pt x="188" y="507"/>
                  </a:lnTo>
                  <a:close/>
                  <a:moveTo>
                    <a:pt x="863" y="495"/>
                  </a:moveTo>
                  <a:lnTo>
                    <a:pt x="865" y="495"/>
                  </a:lnTo>
                  <a:lnTo>
                    <a:pt x="865" y="497"/>
                  </a:lnTo>
                  <a:lnTo>
                    <a:pt x="860" y="505"/>
                  </a:lnTo>
                  <a:lnTo>
                    <a:pt x="854" y="511"/>
                  </a:lnTo>
                  <a:lnTo>
                    <a:pt x="850" y="511"/>
                  </a:lnTo>
                  <a:lnTo>
                    <a:pt x="848" y="511"/>
                  </a:lnTo>
                  <a:lnTo>
                    <a:pt x="850" y="509"/>
                  </a:lnTo>
                  <a:lnTo>
                    <a:pt x="852" y="505"/>
                  </a:lnTo>
                  <a:lnTo>
                    <a:pt x="858" y="499"/>
                  </a:lnTo>
                  <a:lnTo>
                    <a:pt x="863" y="495"/>
                  </a:lnTo>
                  <a:close/>
                  <a:moveTo>
                    <a:pt x="1067" y="488"/>
                  </a:moveTo>
                  <a:lnTo>
                    <a:pt x="1061" y="493"/>
                  </a:lnTo>
                  <a:lnTo>
                    <a:pt x="1059" y="499"/>
                  </a:lnTo>
                  <a:lnTo>
                    <a:pt x="1055" y="499"/>
                  </a:lnTo>
                  <a:lnTo>
                    <a:pt x="1053" y="499"/>
                  </a:lnTo>
                  <a:lnTo>
                    <a:pt x="1053" y="503"/>
                  </a:lnTo>
                  <a:lnTo>
                    <a:pt x="1053" y="509"/>
                  </a:lnTo>
                  <a:lnTo>
                    <a:pt x="1048" y="522"/>
                  </a:lnTo>
                  <a:lnTo>
                    <a:pt x="1044" y="534"/>
                  </a:lnTo>
                  <a:lnTo>
                    <a:pt x="1046" y="534"/>
                  </a:lnTo>
                  <a:lnTo>
                    <a:pt x="1050" y="534"/>
                  </a:lnTo>
                  <a:lnTo>
                    <a:pt x="1050" y="537"/>
                  </a:lnTo>
                  <a:lnTo>
                    <a:pt x="1048" y="537"/>
                  </a:lnTo>
                  <a:lnTo>
                    <a:pt x="1048" y="541"/>
                  </a:lnTo>
                  <a:lnTo>
                    <a:pt x="1044" y="539"/>
                  </a:lnTo>
                  <a:lnTo>
                    <a:pt x="1040" y="537"/>
                  </a:lnTo>
                  <a:lnTo>
                    <a:pt x="1040" y="539"/>
                  </a:lnTo>
                  <a:lnTo>
                    <a:pt x="1038" y="543"/>
                  </a:lnTo>
                  <a:lnTo>
                    <a:pt x="1036" y="543"/>
                  </a:lnTo>
                  <a:lnTo>
                    <a:pt x="1034" y="545"/>
                  </a:lnTo>
                  <a:lnTo>
                    <a:pt x="1038" y="549"/>
                  </a:lnTo>
                  <a:lnTo>
                    <a:pt x="1034" y="553"/>
                  </a:lnTo>
                  <a:lnTo>
                    <a:pt x="1030" y="559"/>
                  </a:lnTo>
                  <a:lnTo>
                    <a:pt x="1028" y="560"/>
                  </a:lnTo>
                  <a:lnTo>
                    <a:pt x="1028" y="562"/>
                  </a:lnTo>
                  <a:lnTo>
                    <a:pt x="1028" y="564"/>
                  </a:lnTo>
                  <a:lnTo>
                    <a:pt x="1032" y="566"/>
                  </a:lnTo>
                  <a:lnTo>
                    <a:pt x="1034" y="564"/>
                  </a:lnTo>
                  <a:lnTo>
                    <a:pt x="1038" y="562"/>
                  </a:lnTo>
                  <a:lnTo>
                    <a:pt x="1050" y="562"/>
                  </a:lnTo>
                  <a:lnTo>
                    <a:pt x="1059" y="564"/>
                  </a:lnTo>
                  <a:lnTo>
                    <a:pt x="1063" y="562"/>
                  </a:lnTo>
                  <a:lnTo>
                    <a:pt x="1067" y="560"/>
                  </a:lnTo>
                  <a:lnTo>
                    <a:pt x="1067" y="562"/>
                  </a:lnTo>
                  <a:lnTo>
                    <a:pt x="1069" y="564"/>
                  </a:lnTo>
                  <a:lnTo>
                    <a:pt x="1080" y="560"/>
                  </a:lnTo>
                  <a:lnTo>
                    <a:pt x="1084" y="560"/>
                  </a:lnTo>
                  <a:lnTo>
                    <a:pt x="1084" y="562"/>
                  </a:lnTo>
                  <a:lnTo>
                    <a:pt x="1084" y="566"/>
                  </a:lnTo>
                  <a:lnTo>
                    <a:pt x="1086" y="568"/>
                  </a:lnTo>
                  <a:lnTo>
                    <a:pt x="1088" y="570"/>
                  </a:lnTo>
                  <a:lnTo>
                    <a:pt x="1086" y="572"/>
                  </a:lnTo>
                  <a:lnTo>
                    <a:pt x="1084" y="572"/>
                  </a:lnTo>
                  <a:lnTo>
                    <a:pt x="1082" y="574"/>
                  </a:lnTo>
                  <a:lnTo>
                    <a:pt x="1084" y="576"/>
                  </a:lnTo>
                  <a:lnTo>
                    <a:pt x="1088" y="576"/>
                  </a:lnTo>
                  <a:lnTo>
                    <a:pt x="1094" y="568"/>
                  </a:lnTo>
                  <a:lnTo>
                    <a:pt x="1099" y="560"/>
                  </a:lnTo>
                  <a:lnTo>
                    <a:pt x="1101" y="562"/>
                  </a:lnTo>
                  <a:lnTo>
                    <a:pt x="1105" y="564"/>
                  </a:lnTo>
                  <a:lnTo>
                    <a:pt x="1103" y="568"/>
                  </a:lnTo>
                  <a:lnTo>
                    <a:pt x="1103" y="570"/>
                  </a:lnTo>
                  <a:lnTo>
                    <a:pt x="1103" y="574"/>
                  </a:lnTo>
                  <a:lnTo>
                    <a:pt x="1105" y="578"/>
                  </a:lnTo>
                  <a:lnTo>
                    <a:pt x="1105" y="576"/>
                  </a:lnTo>
                  <a:lnTo>
                    <a:pt x="1107" y="572"/>
                  </a:lnTo>
                  <a:lnTo>
                    <a:pt x="1111" y="572"/>
                  </a:lnTo>
                  <a:lnTo>
                    <a:pt x="1111" y="574"/>
                  </a:lnTo>
                  <a:lnTo>
                    <a:pt x="1111" y="578"/>
                  </a:lnTo>
                  <a:lnTo>
                    <a:pt x="1117" y="580"/>
                  </a:lnTo>
                  <a:lnTo>
                    <a:pt x="1117" y="576"/>
                  </a:lnTo>
                  <a:lnTo>
                    <a:pt x="1119" y="572"/>
                  </a:lnTo>
                  <a:lnTo>
                    <a:pt x="1121" y="564"/>
                  </a:lnTo>
                  <a:lnTo>
                    <a:pt x="1121" y="562"/>
                  </a:lnTo>
                  <a:lnTo>
                    <a:pt x="1119" y="562"/>
                  </a:lnTo>
                  <a:lnTo>
                    <a:pt x="1119" y="564"/>
                  </a:lnTo>
                  <a:lnTo>
                    <a:pt x="1119" y="568"/>
                  </a:lnTo>
                  <a:lnTo>
                    <a:pt x="1115" y="566"/>
                  </a:lnTo>
                  <a:lnTo>
                    <a:pt x="1115" y="564"/>
                  </a:lnTo>
                  <a:lnTo>
                    <a:pt x="1117" y="562"/>
                  </a:lnTo>
                  <a:lnTo>
                    <a:pt x="1119" y="560"/>
                  </a:lnTo>
                  <a:lnTo>
                    <a:pt x="1121" y="559"/>
                  </a:lnTo>
                  <a:lnTo>
                    <a:pt x="1121" y="557"/>
                  </a:lnTo>
                  <a:lnTo>
                    <a:pt x="1119" y="555"/>
                  </a:lnTo>
                  <a:lnTo>
                    <a:pt x="1115" y="557"/>
                  </a:lnTo>
                  <a:lnTo>
                    <a:pt x="1113" y="560"/>
                  </a:lnTo>
                  <a:lnTo>
                    <a:pt x="1113" y="562"/>
                  </a:lnTo>
                  <a:lnTo>
                    <a:pt x="1113" y="566"/>
                  </a:lnTo>
                  <a:lnTo>
                    <a:pt x="1107" y="564"/>
                  </a:lnTo>
                  <a:lnTo>
                    <a:pt x="1105" y="564"/>
                  </a:lnTo>
                  <a:lnTo>
                    <a:pt x="1107" y="562"/>
                  </a:lnTo>
                  <a:lnTo>
                    <a:pt x="1111" y="560"/>
                  </a:lnTo>
                  <a:lnTo>
                    <a:pt x="1109" y="557"/>
                  </a:lnTo>
                  <a:lnTo>
                    <a:pt x="1107" y="555"/>
                  </a:lnTo>
                  <a:lnTo>
                    <a:pt x="1109" y="551"/>
                  </a:lnTo>
                  <a:lnTo>
                    <a:pt x="1113" y="547"/>
                  </a:lnTo>
                  <a:lnTo>
                    <a:pt x="1109" y="547"/>
                  </a:lnTo>
                  <a:lnTo>
                    <a:pt x="1105" y="549"/>
                  </a:lnTo>
                  <a:lnTo>
                    <a:pt x="1101" y="551"/>
                  </a:lnTo>
                  <a:lnTo>
                    <a:pt x="1099" y="551"/>
                  </a:lnTo>
                  <a:lnTo>
                    <a:pt x="1101" y="545"/>
                  </a:lnTo>
                  <a:lnTo>
                    <a:pt x="1099" y="545"/>
                  </a:lnTo>
                  <a:lnTo>
                    <a:pt x="1097" y="547"/>
                  </a:lnTo>
                  <a:lnTo>
                    <a:pt x="1096" y="543"/>
                  </a:lnTo>
                  <a:lnTo>
                    <a:pt x="1094" y="541"/>
                  </a:lnTo>
                  <a:lnTo>
                    <a:pt x="1097" y="541"/>
                  </a:lnTo>
                  <a:lnTo>
                    <a:pt x="1097" y="537"/>
                  </a:lnTo>
                  <a:lnTo>
                    <a:pt x="1097" y="534"/>
                  </a:lnTo>
                  <a:lnTo>
                    <a:pt x="1097" y="532"/>
                  </a:lnTo>
                  <a:lnTo>
                    <a:pt x="1096" y="530"/>
                  </a:lnTo>
                  <a:lnTo>
                    <a:pt x="1094" y="530"/>
                  </a:lnTo>
                  <a:lnTo>
                    <a:pt x="1094" y="534"/>
                  </a:lnTo>
                  <a:lnTo>
                    <a:pt x="1088" y="532"/>
                  </a:lnTo>
                  <a:lnTo>
                    <a:pt x="1086" y="530"/>
                  </a:lnTo>
                  <a:lnTo>
                    <a:pt x="1082" y="532"/>
                  </a:lnTo>
                  <a:lnTo>
                    <a:pt x="1080" y="535"/>
                  </a:lnTo>
                  <a:lnTo>
                    <a:pt x="1073" y="534"/>
                  </a:lnTo>
                  <a:lnTo>
                    <a:pt x="1067" y="532"/>
                  </a:lnTo>
                  <a:lnTo>
                    <a:pt x="1071" y="528"/>
                  </a:lnTo>
                  <a:lnTo>
                    <a:pt x="1073" y="526"/>
                  </a:lnTo>
                  <a:lnTo>
                    <a:pt x="1073" y="524"/>
                  </a:lnTo>
                  <a:lnTo>
                    <a:pt x="1067" y="522"/>
                  </a:lnTo>
                  <a:lnTo>
                    <a:pt x="1067" y="518"/>
                  </a:lnTo>
                  <a:lnTo>
                    <a:pt x="1063" y="522"/>
                  </a:lnTo>
                  <a:lnTo>
                    <a:pt x="1059" y="528"/>
                  </a:lnTo>
                  <a:lnTo>
                    <a:pt x="1059" y="520"/>
                  </a:lnTo>
                  <a:lnTo>
                    <a:pt x="1061" y="512"/>
                  </a:lnTo>
                  <a:lnTo>
                    <a:pt x="1063" y="511"/>
                  </a:lnTo>
                  <a:lnTo>
                    <a:pt x="1067" y="509"/>
                  </a:lnTo>
                  <a:lnTo>
                    <a:pt x="1065" y="503"/>
                  </a:lnTo>
                  <a:lnTo>
                    <a:pt x="1065" y="501"/>
                  </a:lnTo>
                  <a:lnTo>
                    <a:pt x="1069" y="499"/>
                  </a:lnTo>
                  <a:lnTo>
                    <a:pt x="1073" y="499"/>
                  </a:lnTo>
                  <a:lnTo>
                    <a:pt x="1069" y="493"/>
                  </a:lnTo>
                  <a:lnTo>
                    <a:pt x="1073" y="493"/>
                  </a:lnTo>
                  <a:lnTo>
                    <a:pt x="1073" y="491"/>
                  </a:lnTo>
                  <a:lnTo>
                    <a:pt x="1074" y="489"/>
                  </a:lnTo>
                  <a:lnTo>
                    <a:pt x="1071" y="489"/>
                  </a:lnTo>
                  <a:lnTo>
                    <a:pt x="1069" y="488"/>
                  </a:lnTo>
                  <a:lnTo>
                    <a:pt x="1067" y="488"/>
                  </a:lnTo>
                  <a:close/>
                  <a:moveTo>
                    <a:pt x="904" y="457"/>
                  </a:moveTo>
                  <a:lnTo>
                    <a:pt x="906" y="457"/>
                  </a:lnTo>
                  <a:lnTo>
                    <a:pt x="906" y="461"/>
                  </a:lnTo>
                  <a:lnTo>
                    <a:pt x="904" y="464"/>
                  </a:lnTo>
                  <a:lnTo>
                    <a:pt x="900" y="468"/>
                  </a:lnTo>
                  <a:lnTo>
                    <a:pt x="898" y="468"/>
                  </a:lnTo>
                  <a:lnTo>
                    <a:pt x="898" y="466"/>
                  </a:lnTo>
                  <a:lnTo>
                    <a:pt x="898" y="463"/>
                  </a:lnTo>
                  <a:lnTo>
                    <a:pt x="904" y="457"/>
                  </a:lnTo>
                  <a:close/>
                  <a:moveTo>
                    <a:pt x="967" y="451"/>
                  </a:moveTo>
                  <a:lnTo>
                    <a:pt x="971" y="457"/>
                  </a:lnTo>
                  <a:lnTo>
                    <a:pt x="971" y="459"/>
                  </a:lnTo>
                  <a:lnTo>
                    <a:pt x="971" y="461"/>
                  </a:lnTo>
                  <a:lnTo>
                    <a:pt x="969" y="461"/>
                  </a:lnTo>
                  <a:lnTo>
                    <a:pt x="965" y="455"/>
                  </a:lnTo>
                  <a:lnTo>
                    <a:pt x="967" y="451"/>
                  </a:lnTo>
                  <a:close/>
                  <a:moveTo>
                    <a:pt x="915" y="436"/>
                  </a:moveTo>
                  <a:lnTo>
                    <a:pt x="917" y="438"/>
                  </a:lnTo>
                  <a:lnTo>
                    <a:pt x="915" y="443"/>
                  </a:lnTo>
                  <a:lnTo>
                    <a:pt x="911" y="443"/>
                  </a:lnTo>
                  <a:lnTo>
                    <a:pt x="909" y="443"/>
                  </a:lnTo>
                  <a:lnTo>
                    <a:pt x="909" y="441"/>
                  </a:lnTo>
                  <a:lnTo>
                    <a:pt x="911" y="438"/>
                  </a:lnTo>
                  <a:lnTo>
                    <a:pt x="915" y="436"/>
                  </a:lnTo>
                  <a:close/>
                  <a:moveTo>
                    <a:pt x="913" y="307"/>
                  </a:moveTo>
                  <a:lnTo>
                    <a:pt x="915" y="311"/>
                  </a:lnTo>
                  <a:lnTo>
                    <a:pt x="917" y="311"/>
                  </a:lnTo>
                  <a:lnTo>
                    <a:pt x="917" y="309"/>
                  </a:lnTo>
                  <a:lnTo>
                    <a:pt x="915" y="307"/>
                  </a:lnTo>
                  <a:lnTo>
                    <a:pt x="913" y="307"/>
                  </a:lnTo>
                  <a:close/>
                  <a:moveTo>
                    <a:pt x="952" y="292"/>
                  </a:moveTo>
                  <a:lnTo>
                    <a:pt x="952" y="296"/>
                  </a:lnTo>
                  <a:lnTo>
                    <a:pt x="955" y="296"/>
                  </a:lnTo>
                  <a:lnTo>
                    <a:pt x="957" y="294"/>
                  </a:lnTo>
                  <a:lnTo>
                    <a:pt x="955" y="292"/>
                  </a:lnTo>
                  <a:lnTo>
                    <a:pt x="952" y="292"/>
                  </a:lnTo>
                  <a:close/>
                  <a:moveTo>
                    <a:pt x="777" y="132"/>
                  </a:moveTo>
                  <a:lnTo>
                    <a:pt x="777" y="138"/>
                  </a:lnTo>
                  <a:lnTo>
                    <a:pt x="781" y="136"/>
                  </a:lnTo>
                  <a:lnTo>
                    <a:pt x="783" y="136"/>
                  </a:lnTo>
                  <a:lnTo>
                    <a:pt x="781" y="134"/>
                  </a:lnTo>
                  <a:lnTo>
                    <a:pt x="777" y="132"/>
                  </a:lnTo>
                  <a:close/>
                  <a:moveTo>
                    <a:pt x="169" y="486"/>
                  </a:moveTo>
                  <a:lnTo>
                    <a:pt x="169" y="488"/>
                  </a:lnTo>
                  <a:lnTo>
                    <a:pt x="171" y="489"/>
                  </a:lnTo>
                  <a:lnTo>
                    <a:pt x="171" y="488"/>
                  </a:lnTo>
                  <a:lnTo>
                    <a:pt x="171" y="486"/>
                  </a:lnTo>
                  <a:lnTo>
                    <a:pt x="169" y="486"/>
                  </a:lnTo>
                  <a:close/>
                  <a:moveTo>
                    <a:pt x="526" y="482"/>
                  </a:moveTo>
                  <a:lnTo>
                    <a:pt x="535" y="495"/>
                  </a:lnTo>
                  <a:lnTo>
                    <a:pt x="543" y="511"/>
                  </a:lnTo>
                  <a:lnTo>
                    <a:pt x="539" y="512"/>
                  </a:lnTo>
                  <a:lnTo>
                    <a:pt x="537" y="514"/>
                  </a:lnTo>
                  <a:lnTo>
                    <a:pt x="535" y="507"/>
                  </a:lnTo>
                  <a:lnTo>
                    <a:pt x="533" y="499"/>
                  </a:lnTo>
                  <a:lnTo>
                    <a:pt x="529" y="495"/>
                  </a:lnTo>
                  <a:lnTo>
                    <a:pt x="526" y="493"/>
                  </a:lnTo>
                  <a:lnTo>
                    <a:pt x="524" y="488"/>
                  </a:lnTo>
                  <a:lnTo>
                    <a:pt x="524" y="484"/>
                  </a:lnTo>
                  <a:lnTo>
                    <a:pt x="524" y="482"/>
                  </a:lnTo>
                  <a:lnTo>
                    <a:pt x="526" y="482"/>
                  </a:lnTo>
                  <a:close/>
                  <a:moveTo>
                    <a:pt x="748" y="463"/>
                  </a:moveTo>
                  <a:lnTo>
                    <a:pt x="748" y="468"/>
                  </a:lnTo>
                  <a:lnTo>
                    <a:pt x="752" y="468"/>
                  </a:lnTo>
                  <a:lnTo>
                    <a:pt x="760" y="470"/>
                  </a:lnTo>
                  <a:lnTo>
                    <a:pt x="758" y="468"/>
                  </a:lnTo>
                  <a:lnTo>
                    <a:pt x="756" y="466"/>
                  </a:lnTo>
                  <a:lnTo>
                    <a:pt x="754" y="464"/>
                  </a:lnTo>
                  <a:lnTo>
                    <a:pt x="754" y="463"/>
                  </a:lnTo>
                  <a:lnTo>
                    <a:pt x="750" y="463"/>
                  </a:lnTo>
                  <a:lnTo>
                    <a:pt x="748" y="463"/>
                  </a:lnTo>
                  <a:close/>
                  <a:moveTo>
                    <a:pt x="516" y="453"/>
                  </a:moveTo>
                  <a:lnTo>
                    <a:pt x="516" y="459"/>
                  </a:lnTo>
                  <a:lnTo>
                    <a:pt x="522" y="463"/>
                  </a:lnTo>
                  <a:lnTo>
                    <a:pt x="522" y="466"/>
                  </a:lnTo>
                  <a:lnTo>
                    <a:pt x="520" y="468"/>
                  </a:lnTo>
                  <a:lnTo>
                    <a:pt x="520" y="476"/>
                  </a:lnTo>
                  <a:lnTo>
                    <a:pt x="520" y="484"/>
                  </a:lnTo>
                  <a:lnTo>
                    <a:pt x="516" y="482"/>
                  </a:lnTo>
                  <a:lnTo>
                    <a:pt x="514" y="482"/>
                  </a:lnTo>
                  <a:lnTo>
                    <a:pt x="514" y="474"/>
                  </a:lnTo>
                  <a:lnTo>
                    <a:pt x="514" y="464"/>
                  </a:lnTo>
                  <a:lnTo>
                    <a:pt x="506" y="459"/>
                  </a:lnTo>
                  <a:lnTo>
                    <a:pt x="510" y="459"/>
                  </a:lnTo>
                  <a:lnTo>
                    <a:pt x="514" y="459"/>
                  </a:lnTo>
                  <a:lnTo>
                    <a:pt x="514" y="457"/>
                  </a:lnTo>
                  <a:lnTo>
                    <a:pt x="516" y="453"/>
                  </a:lnTo>
                  <a:close/>
                  <a:moveTo>
                    <a:pt x="146" y="451"/>
                  </a:moveTo>
                  <a:lnTo>
                    <a:pt x="144" y="451"/>
                  </a:lnTo>
                  <a:lnTo>
                    <a:pt x="144" y="453"/>
                  </a:lnTo>
                  <a:lnTo>
                    <a:pt x="144" y="455"/>
                  </a:lnTo>
                  <a:lnTo>
                    <a:pt x="148" y="455"/>
                  </a:lnTo>
                  <a:lnTo>
                    <a:pt x="148" y="451"/>
                  </a:lnTo>
                  <a:lnTo>
                    <a:pt x="146" y="451"/>
                  </a:lnTo>
                  <a:close/>
                  <a:moveTo>
                    <a:pt x="113" y="449"/>
                  </a:moveTo>
                  <a:lnTo>
                    <a:pt x="113" y="459"/>
                  </a:lnTo>
                  <a:lnTo>
                    <a:pt x="117" y="468"/>
                  </a:lnTo>
                  <a:lnTo>
                    <a:pt x="121" y="466"/>
                  </a:lnTo>
                  <a:lnTo>
                    <a:pt x="126" y="464"/>
                  </a:lnTo>
                  <a:lnTo>
                    <a:pt x="123" y="468"/>
                  </a:lnTo>
                  <a:lnTo>
                    <a:pt x="121" y="470"/>
                  </a:lnTo>
                  <a:lnTo>
                    <a:pt x="121" y="474"/>
                  </a:lnTo>
                  <a:lnTo>
                    <a:pt x="124" y="478"/>
                  </a:lnTo>
                  <a:lnTo>
                    <a:pt x="126" y="482"/>
                  </a:lnTo>
                  <a:lnTo>
                    <a:pt x="132" y="484"/>
                  </a:lnTo>
                  <a:lnTo>
                    <a:pt x="134" y="486"/>
                  </a:lnTo>
                  <a:lnTo>
                    <a:pt x="132" y="474"/>
                  </a:lnTo>
                  <a:lnTo>
                    <a:pt x="130" y="466"/>
                  </a:lnTo>
                  <a:lnTo>
                    <a:pt x="126" y="464"/>
                  </a:lnTo>
                  <a:lnTo>
                    <a:pt x="126" y="457"/>
                  </a:lnTo>
                  <a:lnTo>
                    <a:pt x="128" y="449"/>
                  </a:lnTo>
                  <a:lnTo>
                    <a:pt x="123" y="451"/>
                  </a:lnTo>
                  <a:lnTo>
                    <a:pt x="117" y="453"/>
                  </a:lnTo>
                  <a:lnTo>
                    <a:pt x="115" y="451"/>
                  </a:lnTo>
                  <a:lnTo>
                    <a:pt x="113" y="449"/>
                  </a:lnTo>
                  <a:close/>
                  <a:moveTo>
                    <a:pt x="539" y="434"/>
                  </a:moveTo>
                  <a:lnTo>
                    <a:pt x="539" y="438"/>
                  </a:lnTo>
                  <a:lnTo>
                    <a:pt x="543" y="438"/>
                  </a:lnTo>
                  <a:lnTo>
                    <a:pt x="541" y="441"/>
                  </a:lnTo>
                  <a:lnTo>
                    <a:pt x="541" y="449"/>
                  </a:lnTo>
                  <a:lnTo>
                    <a:pt x="547" y="459"/>
                  </a:lnTo>
                  <a:lnTo>
                    <a:pt x="552" y="468"/>
                  </a:lnTo>
                  <a:lnTo>
                    <a:pt x="552" y="472"/>
                  </a:lnTo>
                  <a:lnTo>
                    <a:pt x="552" y="476"/>
                  </a:lnTo>
                  <a:lnTo>
                    <a:pt x="556" y="484"/>
                  </a:lnTo>
                  <a:lnTo>
                    <a:pt x="562" y="489"/>
                  </a:lnTo>
                  <a:lnTo>
                    <a:pt x="564" y="489"/>
                  </a:lnTo>
                  <a:lnTo>
                    <a:pt x="568" y="489"/>
                  </a:lnTo>
                  <a:lnTo>
                    <a:pt x="566" y="491"/>
                  </a:lnTo>
                  <a:lnTo>
                    <a:pt x="564" y="493"/>
                  </a:lnTo>
                  <a:lnTo>
                    <a:pt x="564" y="501"/>
                  </a:lnTo>
                  <a:lnTo>
                    <a:pt x="566" y="507"/>
                  </a:lnTo>
                  <a:lnTo>
                    <a:pt x="564" y="505"/>
                  </a:lnTo>
                  <a:lnTo>
                    <a:pt x="562" y="505"/>
                  </a:lnTo>
                  <a:lnTo>
                    <a:pt x="560" y="507"/>
                  </a:lnTo>
                  <a:lnTo>
                    <a:pt x="560" y="509"/>
                  </a:lnTo>
                  <a:lnTo>
                    <a:pt x="558" y="509"/>
                  </a:lnTo>
                  <a:lnTo>
                    <a:pt x="556" y="509"/>
                  </a:lnTo>
                  <a:lnTo>
                    <a:pt x="554" y="499"/>
                  </a:lnTo>
                  <a:lnTo>
                    <a:pt x="556" y="489"/>
                  </a:lnTo>
                  <a:lnTo>
                    <a:pt x="552" y="486"/>
                  </a:lnTo>
                  <a:lnTo>
                    <a:pt x="552" y="484"/>
                  </a:lnTo>
                  <a:lnTo>
                    <a:pt x="549" y="484"/>
                  </a:lnTo>
                  <a:lnTo>
                    <a:pt x="545" y="484"/>
                  </a:lnTo>
                  <a:lnTo>
                    <a:pt x="545" y="478"/>
                  </a:lnTo>
                  <a:lnTo>
                    <a:pt x="547" y="474"/>
                  </a:lnTo>
                  <a:lnTo>
                    <a:pt x="543" y="472"/>
                  </a:lnTo>
                  <a:lnTo>
                    <a:pt x="543" y="474"/>
                  </a:lnTo>
                  <a:lnTo>
                    <a:pt x="541" y="476"/>
                  </a:lnTo>
                  <a:lnTo>
                    <a:pt x="541" y="472"/>
                  </a:lnTo>
                  <a:lnTo>
                    <a:pt x="535" y="468"/>
                  </a:lnTo>
                  <a:lnTo>
                    <a:pt x="529" y="464"/>
                  </a:lnTo>
                  <a:lnTo>
                    <a:pt x="529" y="461"/>
                  </a:lnTo>
                  <a:lnTo>
                    <a:pt x="531" y="457"/>
                  </a:lnTo>
                  <a:lnTo>
                    <a:pt x="528" y="457"/>
                  </a:lnTo>
                  <a:lnTo>
                    <a:pt x="526" y="457"/>
                  </a:lnTo>
                  <a:lnTo>
                    <a:pt x="524" y="455"/>
                  </a:lnTo>
                  <a:lnTo>
                    <a:pt x="524" y="451"/>
                  </a:lnTo>
                  <a:lnTo>
                    <a:pt x="526" y="445"/>
                  </a:lnTo>
                  <a:lnTo>
                    <a:pt x="531" y="440"/>
                  </a:lnTo>
                  <a:lnTo>
                    <a:pt x="533" y="441"/>
                  </a:lnTo>
                  <a:lnTo>
                    <a:pt x="537" y="441"/>
                  </a:lnTo>
                  <a:lnTo>
                    <a:pt x="537" y="438"/>
                  </a:lnTo>
                  <a:lnTo>
                    <a:pt x="539" y="434"/>
                  </a:lnTo>
                  <a:close/>
                  <a:moveTo>
                    <a:pt x="854" y="403"/>
                  </a:moveTo>
                  <a:lnTo>
                    <a:pt x="852" y="405"/>
                  </a:lnTo>
                  <a:lnTo>
                    <a:pt x="852" y="409"/>
                  </a:lnTo>
                  <a:lnTo>
                    <a:pt x="850" y="407"/>
                  </a:lnTo>
                  <a:lnTo>
                    <a:pt x="854" y="403"/>
                  </a:lnTo>
                  <a:close/>
                  <a:moveTo>
                    <a:pt x="771" y="395"/>
                  </a:moveTo>
                  <a:lnTo>
                    <a:pt x="769" y="397"/>
                  </a:lnTo>
                  <a:lnTo>
                    <a:pt x="771" y="399"/>
                  </a:lnTo>
                  <a:lnTo>
                    <a:pt x="771" y="395"/>
                  </a:lnTo>
                  <a:close/>
                  <a:moveTo>
                    <a:pt x="836" y="393"/>
                  </a:moveTo>
                  <a:lnTo>
                    <a:pt x="840" y="395"/>
                  </a:lnTo>
                  <a:lnTo>
                    <a:pt x="840" y="397"/>
                  </a:lnTo>
                  <a:lnTo>
                    <a:pt x="838" y="399"/>
                  </a:lnTo>
                  <a:lnTo>
                    <a:pt x="835" y="399"/>
                  </a:lnTo>
                  <a:lnTo>
                    <a:pt x="835" y="395"/>
                  </a:lnTo>
                  <a:lnTo>
                    <a:pt x="836" y="393"/>
                  </a:lnTo>
                  <a:close/>
                  <a:moveTo>
                    <a:pt x="476" y="393"/>
                  </a:moveTo>
                  <a:lnTo>
                    <a:pt x="478" y="393"/>
                  </a:lnTo>
                  <a:lnTo>
                    <a:pt x="478" y="395"/>
                  </a:lnTo>
                  <a:lnTo>
                    <a:pt x="474" y="395"/>
                  </a:lnTo>
                  <a:lnTo>
                    <a:pt x="474" y="397"/>
                  </a:lnTo>
                  <a:lnTo>
                    <a:pt x="474" y="393"/>
                  </a:lnTo>
                  <a:lnTo>
                    <a:pt x="476" y="393"/>
                  </a:lnTo>
                  <a:close/>
                  <a:moveTo>
                    <a:pt x="777" y="392"/>
                  </a:moveTo>
                  <a:lnTo>
                    <a:pt x="777" y="397"/>
                  </a:lnTo>
                  <a:lnTo>
                    <a:pt x="777" y="403"/>
                  </a:lnTo>
                  <a:lnTo>
                    <a:pt x="775" y="403"/>
                  </a:lnTo>
                  <a:lnTo>
                    <a:pt x="779" y="405"/>
                  </a:lnTo>
                  <a:lnTo>
                    <a:pt x="779" y="401"/>
                  </a:lnTo>
                  <a:lnTo>
                    <a:pt x="781" y="399"/>
                  </a:lnTo>
                  <a:lnTo>
                    <a:pt x="779" y="393"/>
                  </a:lnTo>
                  <a:lnTo>
                    <a:pt x="777" y="392"/>
                  </a:lnTo>
                  <a:close/>
                  <a:moveTo>
                    <a:pt x="773" y="388"/>
                  </a:moveTo>
                  <a:lnTo>
                    <a:pt x="771" y="390"/>
                  </a:lnTo>
                  <a:lnTo>
                    <a:pt x="769" y="392"/>
                  </a:lnTo>
                  <a:lnTo>
                    <a:pt x="769" y="393"/>
                  </a:lnTo>
                  <a:lnTo>
                    <a:pt x="773" y="393"/>
                  </a:lnTo>
                  <a:lnTo>
                    <a:pt x="773" y="390"/>
                  </a:lnTo>
                  <a:lnTo>
                    <a:pt x="773" y="388"/>
                  </a:lnTo>
                  <a:close/>
                  <a:moveTo>
                    <a:pt x="491" y="361"/>
                  </a:moveTo>
                  <a:lnTo>
                    <a:pt x="493" y="361"/>
                  </a:lnTo>
                  <a:lnTo>
                    <a:pt x="497" y="363"/>
                  </a:lnTo>
                  <a:lnTo>
                    <a:pt x="493" y="376"/>
                  </a:lnTo>
                  <a:lnTo>
                    <a:pt x="489" y="390"/>
                  </a:lnTo>
                  <a:lnTo>
                    <a:pt x="485" y="390"/>
                  </a:lnTo>
                  <a:lnTo>
                    <a:pt x="483" y="390"/>
                  </a:lnTo>
                  <a:lnTo>
                    <a:pt x="481" y="384"/>
                  </a:lnTo>
                  <a:lnTo>
                    <a:pt x="481" y="378"/>
                  </a:lnTo>
                  <a:lnTo>
                    <a:pt x="481" y="376"/>
                  </a:lnTo>
                  <a:lnTo>
                    <a:pt x="483" y="370"/>
                  </a:lnTo>
                  <a:lnTo>
                    <a:pt x="487" y="365"/>
                  </a:lnTo>
                  <a:lnTo>
                    <a:pt x="491" y="361"/>
                  </a:lnTo>
                  <a:close/>
                  <a:moveTo>
                    <a:pt x="481" y="349"/>
                  </a:moveTo>
                  <a:lnTo>
                    <a:pt x="481" y="353"/>
                  </a:lnTo>
                  <a:lnTo>
                    <a:pt x="481" y="359"/>
                  </a:lnTo>
                  <a:lnTo>
                    <a:pt x="476" y="359"/>
                  </a:lnTo>
                  <a:lnTo>
                    <a:pt x="476" y="355"/>
                  </a:lnTo>
                  <a:lnTo>
                    <a:pt x="476" y="353"/>
                  </a:lnTo>
                  <a:lnTo>
                    <a:pt x="478" y="351"/>
                  </a:lnTo>
                  <a:lnTo>
                    <a:pt x="481" y="349"/>
                  </a:lnTo>
                  <a:close/>
                  <a:moveTo>
                    <a:pt x="401" y="326"/>
                  </a:moveTo>
                  <a:lnTo>
                    <a:pt x="403" y="328"/>
                  </a:lnTo>
                  <a:lnTo>
                    <a:pt x="405" y="330"/>
                  </a:lnTo>
                  <a:lnTo>
                    <a:pt x="410" y="328"/>
                  </a:lnTo>
                  <a:lnTo>
                    <a:pt x="414" y="326"/>
                  </a:lnTo>
                  <a:lnTo>
                    <a:pt x="420" y="326"/>
                  </a:lnTo>
                  <a:lnTo>
                    <a:pt x="430" y="328"/>
                  </a:lnTo>
                  <a:lnTo>
                    <a:pt x="416" y="332"/>
                  </a:lnTo>
                  <a:lnTo>
                    <a:pt x="405" y="338"/>
                  </a:lnTo>
                  <a:lnTo>
                    <a:pt x="397" y="344"/>
                  </a:lnTo>
                  <a:lnTo>
                    <a:pt x="387" y="351"/>
                  </a:lnTo>
                  <a:lnTo>
                    <a:pt x="385" y="353"/>
                  </a:lnTo>
                  <a:lnTo>
                    <a:pt x="385" y="357"/>
                  </a:lnTo>
                  <a:lnTo>
                    <a:pt x="382" y="357"/>
                  </a:lnTo>
                  <a:lnTo>
                    <a:pt x="378" y="357"/>
                  </a:lnTo>
                  <a:lnTo>
                    <a:pt x="376" y="353"/>
                  </a:lnTo>
                  <a:lnTo>
                    <a:pt x="374" y="351"/>
                  </a:lnTo>
                  <a:lnTo>
                    <a:pt x="378" y="351"/>
                  </a:lnTo>
                  <a:lnTo>
                    <a:pt x="389" y="340"/>
                  </a:lnTo>
                  <a:lnTo>
                    <a:pt x="401" y="326"/>
                  </a:lnTo>
                  <a:close/>
                  <a:moveTo>
                    <a:pt x="771" y="276"/>
                  </a:moveTo>
                  <a:lnTo>
                    <a:pt x="769" y="280"/>
                  </a:lnTo>
                  <a:lnTo>
                    <a:pt x="767" y="282"/>
                  </a:lnTo>
                  <a:lnTo>
                    <a:pt x="767" y="288"/>
                  </a:lnTo>
                  <a:lnTo>
                    <a:pt x="769" y="288"/>
                  </a:lnTo>
                  <a:lnTo>
                    <a:pt x="771" y="284"/>
                  </a:lnTo>
                  <a:lnTo>
                    <a:pt x="773" y="282"/>
                  </a:lnTo>
                  <a:lnTo>
                    <a:pt x="775" y="278"/>
                  </a:lnTo>
                  <a:lnTo>
                    <a:pt x="773" y="276"/>
                  </a:lnTo>
                  <a:lnTo>
                    <a:pt x="771" y="276"/>
                  </a:lnTo>
                  <a:close/>
                  <a:moveTo>
                    <a:pt x="794" y="265"/>
                  </a:moveTo>
                  <a:lnTo>
                    <a:pt x="796" y="269"/>
                  </a:lnTo>
                  <a:lnTo>
                    <a:pt x="798" y="269"/>
                  </a:lnTo>
                  <a:lnTo>
                    <a:pt x="798" y="267"/>
                  </a:lnTo>
                  <a:lnTo>
                    <a:pt x="796" y="265"/>
                  </a:lnTo>
                  <a:lnTo>
                    <a:pt x="794" y="265"/>
                  </a:lnTo>
                  <a:close/>
                  <a:moveTo>
                    <a:pt x="806" y="263"/>
                  </a:moveTo>
                  <a:lnTo>
                    <a:pt x="806" y="265"/>
                  </a:lnTo>
                  <a:lnTo>
                    <a:pt x="808" y="269"/>
                  </a:lnTo>
                  <a:lnTo>
                    <a:pt x="810" y="269"/>
                  </a:lnTo>
                  <a:lnTo>
                    <a:pt x="810" y="267"/>
                  </a:lnTo>
                  <a:lnTo>
                    <a:pt x="808" y="265"/>
                  </a:lnTo>
                  <a:lnTo>
                    <a:pt x="806" y="263"/>
                  </a:lnTo>
                  <a:close/>
                  <a:moveTo>
                    <a:pt x="733" y="259"/>
                  </a:moveTo>
                  <a:lnTo>
                    <a:pt x="731" y="261"/>
                  </a:lnTo>
                  <a:lnTo>
                    <a:pt x="729" y="265"/>
                  </a:lnTo>
                  <a:lnTo>
                    <a:pt x="721" y="267"/>
                  </a:lnTo>
                  <a:lnTo>
                    <a:pt x="714" y="271"/>
                  </a:lnTo>
                  <a:lnTo>
                    <a:pt x="712" y="273"/>
                  </a:lnTo>
                  <a:lnTo>
                    <a:pt x="710" y="276"/>
                  </a:lnTo>
                  <a:lnTo>
                    <a:pt x="714" y="276"/>
                  </a:lnTo>
                  <a:lnTo>
                    <a:pt x="714" y="278"/>
                  </a:lnTo>
                  <a:lnTo>
                    <a:pt x="718" y="278"/>
                  </a:lnTo>
                  <a:lnTo>
                    <a:pt x="718" y="274"/>
                  </a:lnTo>
                  <a:lnTo>
                    <a:pt x="719" y="273"/>
                  </a:lnTo>
                  <a:lnTo>
                    <a:pt x="723" y="273"/>
                  </a:lnTo>
                  <a:lnTo>
                    <a:pt x="729" y="273"/>
                  </a:lnTo>
                  <a:lnTo>
                    <a:pt x="729" y="269"/>
                  </a:lnTo>
                  <a:lnTo>
                    <a:pt x="731" y="265"/>
                  </a:lnTo>
                  <a:lnTo>
                    <a:pt x="733" y="263"/>
                  </a:lnTo>
                  <a:lnTo>
                    <a:pt x="737" y="263"/>
                  </a:lnTo>
                  <a:lnTo>
                    <a:pt x="735" y="261"/>
                  </a:lnTo>
                  <a:lnTo>
                    <a:pt x="735" y="259"/>
                  </a:lnTo>
                  <a:lnTo>
                    <a:pt x="733" y="259"/>
                  </a:lnTo>
                  <a:close/>
                  <a:moveTo>
                    <a:pt x="324" y="251"/>
                  </a:moveTo>
                  <a:lnTo>
                    <a:pt x="330" y="253"/>
                  </a:lnTo>
                  <a:lnTo>
                    <a:pt x="336" y="257"/>
                  </a:lnTo>
                  <a:lnTo>
                    <a:pt x="338" y="263"/>
                  </a:lnTo>
                  <a:lnTo>
                    <a:pt x="341" y="271"/>
                  </a:lnTo>
                  <a:lnTo>
                    <a:pt x="353" y="271"/>
                  </a:lnTo>
                  <a:lnTo>
                    <a:pt x="364" y="271"/>
                  </a:lnTo>
                  <a:lnTo>
                    <a:pt x="372" y="261"/>
                  </a:lnTo>
                  <a:lnTo>
                    <a:pt x="382" y="253"/>
                  </a:lnTo>
                  <a:lnTo>
                    <a:pt x="389" y="251"/>
                  </a:lnTo>
                  <a:lnTo>
                    <a:pt x="399" y="251"/>
                  </a:lnTo>
                  <a:lnTo>
                    <a:pt x="395" y="253"/>
                  </a:lnTo>
                  <a:lnTo>
                    <a:pt x="395" y="255"/>
                  </a:lnTo>
                  <a:lnTo>
                    <a:pt x="397" y="259"/>
                  </a:lnTo>
                  <a:lnTo>
                    <a:pt x="389" y="261"/>
                  </a:lnTo>
                  <a:lnTo>
                    <a:pt x="387" y="263"/>
                  </a:lnTo>
                  <a:lnTo>
                    <a:pt x="385" y="265"/>
                  </a:lnTo>
                  <a:lnTo>
                    <a:pt x="385" y="269"/>
                  </a:lnTo>
                  <a:lnTo>
                    <a:pt x="378" y="271"/>
                  </a:lnTo>
                  <a:lnTo>
                    <a:pt x="372" y="274"/>
                  </a:lnTo>
                  <a:lnTo>
                    <a:pt x="372" y="278"/>
                  </a:lnTo>
                  <a:lnTo>
                    <a:pt x="364" y="284"/>
                  </a:lnTo>
                  <a:lnTo>
                    <a:pt x="359" y="290"/>
                  </a:lnTo>
                  <a:lnTo>
                    <a:pt x="353" y="288"/>
                  </a:lnTo>
                  <a:lnTo>
                    <a:pt x="349" y="286"/>
                  </a:lnTo>
                  <a:lnTo>
                    <a:pt x="347" y="290"/>
                  </a:lnTo>
                  <a:lnTo>
                    <a:pt x="345" y="296"/>
                  </a:lnTo>
                  <a:lnTo>
                    <a:pt x="330" y="299"/>
                  </a:lnTo>
                  <a:lnTo>
                    <a:pt x="316" y="301"/>
                  </a:lnTo>
                  <a:lnTo>
                    <a:pt x="314" y="298"/>
                  </a:lnTo>
                  <a:lnTo>
                    <a:pt x="313" y="294"/>
                  </a:lnTo>
                  <a:lnTo>
                    <a:pt x="307" y="292"/>
                  </a:lnTo>
                  <a:lnTo>
                    <a:pt x="301" y="292"/>
                  </a:lnTo>
                  <a:lnTo>
                    <a:pt x="299" y="288"/>
                  </a:lnTo>
                  <a:lnTo>
                    <a:pt x="297" y="286"/>
                  </a:lnTo>
                  <a:lnTo>
                    <a:pt x="307" y="288"/>
                  </a:lnTo>
                  <a:lnTo>
                    <a:pt x="316" y="286"/>
                  </a:lnTo>
                  <a:lnTo>
                    <a:pt x="322" y="280"/>
                  </a:lnTo>
                  <a:lnTo>
                    <a:pt x="328" y="274"/>
                  </a:lnTo>
                  <a:lnTo>
                    <a:pt x="330" y="274"/>
                  </a:lnTo>
                  <a:lnTo>
                    <a:pt x="336" y="276"/>
                  </a:lnTo>
                  <a:lnTo>
                    <a:pt x="332" y="271"/>
                  </a:lnTo>
                  <a:lnTo>
                    <a:pt x="326" y="261"/>
                  </a:lnTo>
                  <a:lnTo>
                    <a:pt x="322" y="253"/>
                  </a:lnTo>
                  <a:lnTo>
                    <a:pt x="324" y="251"/>
                  </a:lnTo>
                  <a:close/>
                  <a:moveTo>
                    <a:pt x="272" y="244"/>
                  </a:moveTo>
                  <a:lnTo>
                    <a:pt x="276" y="246"/>
                  </a:lnTo>
                  <a:lnTo>
                    <a:pt x="282" y="250"/>
                  </a:lnTo>
                  <a:lnTo>
                    <a:pt x="290" y="251"/>
                  </a:lnTo>
                  <a:lnTo>
                    <a:pt x="293" y="251"/>
                  </a:lnTo>
                  <a:lnTo>
                    <a:pt x="293" y="253"/>
                  </a:lnTo>
                  <a:lnTo>
                    <a:pt x="291" y="251"/>
                  </a:lnTo>
                  <a:lnTo>
                    <a:pt x="276" y="253"/>
                  </a:lnTo>
                  <a:lnTo>
                    <a:pt x="261" y="253"/>
                  </a:lnTo>
                  <a:lnTo>
                    <a:pt x="261" y="250"/>
                  </a:lnTo>
                  <a:lnTo>
                    <a:pt x="265" y="248"/>
                  </a:lnTo>
                  <a:lnTo>
                    <a:pt x="268" y="248"/>
                  </a:lnTo>
                  <a:lnTo>
                    <a:pt x="268" y="246"/>
                  </a:lnTo>
                  <a:lnTo>
                    <a:pt x="272" y="244"/>
                  </a:lnTo>
                  <a:close/>
                  <a:moveTo>
                    <a:pt x="504" y="230"/>
                  </a:moveTo>
                  <a:lnTo>
                    <a:pt x="506" y="230"/>
                  </a:lnTo>
                  <a:lnTo>
                    <a:pt x="508" y="232"/>
                  </a:lnTo>
                  <a:lnTo>
                    <a:pt x="512" y="236"/>
                  </a:lnTo>
                  <a:lnTo>
                    <a:pt x="508" y="240"/>
                  </a:lnTo>
                  <a:lnTo>
                    <a:pt x="504" y="246"/>
                  </a:lnTo>
                  <a:lnTo>
                    <a:pt x="501" y="244"/>
                  </a:lnTo>
                  <a:lnTo>
                    <a:pt x="499" y="244"/>
                  </a:lnTo>
                  <a:lnTo>
                    <a:pt x="497" y="240"/>
                  </a:lnTo>
                  <a:lnTo>
                    <a:pt x="497" y="236"/>
                  </a:lnTo>
                  <a:lnTo>
                    <a:pt x="501" y="232"/>
                  </a:lnTo>
                  <a:lnTo>
                    <a:pt x="504" y="230"/>
                  </a:lnTo>
                  <a:close/>
                  <a:moveTo>
                    <a:pt x="288" y="215"/>
                  </a:moveTo>
                  <a:lnTo>
                    <a:pt x="288" y="215"/>
                  </a:lnTo>
                  <a:lnTo>
                    <a:pt x="290" y="217"/>
                  </a:lnTo>
                  <a:lnTo>
                    <a:pt x="290" y="219"/>
                  </a:lnTo>
                  <a:lnTo>
                    <a:pt x="288" y="219"/>
                  </a:lnTo>
                  <a:lnTo>
                    <a:pt x="286" y="217"/>
                  </a:lnTo>
                  <a:lnTo>
                    <a:pt x="284" y="215"/>
                  </a:lnTo>
                  <a:lnTo>
                    <a:pt x="288" y="215"/>
                  </a:lnTo>
                  <a:close/>
                  <a:moveTo>
                    <a:pt x="696" y="207"/>
                  </a:moveTo>
                  <a:lnTo>
                    <a:pt x="694" y="221"/>
                  </a:lnTo>
                  <a:lnTo>
                    <a:pt x="696" y="238"/>
                  </a:lnTo>
                  <a:lnTo>
                    <a:pt x="691" y="240"/>
                  </a:lnTo>
                  <a:lnTo>
                    <a:pt x="685" y="242"/>
                  </a:lnTo>
                  <a:lnTo>
                    <a:pt x="685" y="246"/>
                  </a:lnTo>
                  <a:lnTo>
                    <a:pt x="685" y="251"/>
                  </a:lnTo>
                  <a:lnTo>
                    <a:pt x="689" y="250"/>
                  </a:lnTo>
                  <a:lnTo>
                    <a:pt x="691" y="250"/>
                  </a:lnTo>
                  <a:lnTo>
                    <a:pt x="693" y="250"/>
                  </a:lnTo>
                  <a:lnTo>
                    <a:pt x="696" y="250"/>
                  </a:lnTo>
                  <a:lnTo>
                    <a:pt x="696" y="253"/>
                  </a:lnTo>
                  <a:lnTo>
                    <a:pt x="696" y="259"/>
                  </a:lnTo>
                  <a:lnTo>
                    <a:pt x="700" y="259"/>
                  </a:lnTo>
                  <a:lnTo>
                    <a:pt x="706" y="259"/>
                  </a:lnTo>
                  <a:lnTo>
                    <a:pt x="708" y="253"/>
                  </a:lnTo>
                  <a:lnTo>
                    <a:pt x="712" y="250"/>
                  </a:lnTo>
                  <a:lnTo>
                    <a:pt x="712" y="244"/>
                  </a:lnTo>
                  <a:lnTo>
                    <a:pt x="712" y="238"/>
                  </a:lnTo>
                  <a:lnTo>
                    <a:pt x="712" y="236"/>
                  </a:lnTo>
                  <a:lnTo>
                    <a:pt x="714" y="234"/>
                  </a:lnTo>
                  <a:lnTo>
                    <a:pt x="716" y="232"/>
                  </a:lnTo>
                  <a:lnTo>
                    <a:pt x="721" y="232"/>
                  </a:lnTo>
                  <a:lnTo>
                    <a:pt x="721" y="234"/>
                  </a:lnTo>
                  <a:lnTo>
                    <a:pt x="723" y="238"/>
                  </a:lnTo>
                  <a:lnTo>
                    <a:pt x="723" y="240"/>
                  </a:lnTo>
                  <a:lnTo>
                    <a:pt x="721" y="246"/>
                  </a:lnTo>
                  <a:lnTo>
                    <a:pt x="733" y="248"/>
                  </a:lnTo>
                  <a:lnTo>
                    <a:pt x="744" y="251"/>
                  </a:lnTo>
                  <a:lnTo>
                    <a:pt x="744" y="248"/>
                  </a:lnTo>
                  <a:lnTo>
                    <a:pt x="748" y="244"/>
                  </a:lnTo>
                  <a:lnTo>
                    <a:pt x="744" y="238"/>
                  </a:lnTo>
                  <a:lnTo>
                    <a:pt x="739" y="240"/>
                  </a:lnTo>
                  <a:lnTo>
                    <a:pt x="735" y="242"/>
                  </a:lnTo>
                  <a:lnTo>
                    <a:pt x="735" y="238"/>
                  </a:lnTo>
                  <a:lnTo>
                    <a:pt x="729" y="230"/>
                  </a:lnTo>
                  <a:lnTo>
                    <a:pt x="723" y="223"/>
                  </a:lnTo>
                  <a:lnTo>
                    <a:pt x="718" y="219"/>
                  </a:lnTo>
                  <a:lnTo>
                    <a:pt x="714" y="217"/>
                  </a:lnTo>
                  <a:lnTo>
                    <a:pt x="710" y="215"/>
                  </a:lnTo>
                  <a:lnTo>
                    <a:pt x="706" y="215"/>
                  </a:lnTo>
                  <a:lnTo>
                    <a:pt x="704" y="217"/>
                  </a:lnTo>
                  <a:lnTo>
                    <a:pt x="702" y="219"/>
                  </a:lnTo>
                  <a:lnTo>
                    <a:pt x="700" y="215"/>
                  </a:lnTo>
                  <a:lnTo>
                    <a:pt x="704" y="209"/>
                  </a:lnTo>
                  <a:lnTo>
                    <a:pt x="700" y="207"/>
                  </a:lnTo>
                  <a:lnTo>
                    <a:pt x="696" y="207"/>
                  </a:lnTo>
                  <a:close/>
                  <a:moveTo>
                    <a:pt x="700" y="202"/>
                  </a:moveTo>
                  <a:lnTo>
                    <a:pt x="704" y="207"/>
                  </a:lnTo>
                  <a:lnTo>
                    <a:pt x="706" y="205"/>
                  </a:lnTo>
                  <a:lnTo>
                    <a:pt x="706" y="202"/>
                  </a:lnTo>
                  <a:lnTo>
                    <a:pt x="702" y="202"/>
                  </a:lnTo>
                  <a:lnTo>
                    <a:pt x="700" y="202"/>
                  </a:lnTo>
                  <a:close/>
                  <a:moveTo>
                    <a:pt x="710" y="180"/>
                  </a:moveTo>
                  <a:lnTo>
                    <a:pt x="712" y="182"/>
                  </a:lnTo>
                  <a:lnTo>
                    <a:pt x="714" y="184"/>
                  </a:lnTo>
                  <a:lnTo>
                    <a:pt x="714" y="186"/>
                  </a:lnTo>
                  <a:lnTo>
                    <a:pt x="710" y="188"/>
                  </a:lnTo>
                  <a:lnTo>
                    <a:pt x="710" y="184"/>
                  </a:lnTo>
                  <a:lnTo>
                    <a:pt x="704" y="186"/>
                  </a:lnTo>
                  <a:lnTo>
                    <a:pt x="706" y="184"/>
                  </a:lnTo>
                  <a:lnTo>
                    <a:pt x="706" y="182"/>
                  </a:lnTo>
                  <a:lnTo>
                    <a:pt x="710" y="180"/>
                  </a:lnTo>
                  <a:close/>
                  <a:moveTo>
                    <a:pt x="268" y="173"/>
                  </a:moveTo>
                  <a:lnTo>
                    <a:pt x="276" y="173"/>
                  </a:lnTo>
                  <a:lnTo>
                    <a:pt x="288" y="177"/>
                  </a:lnTo>
                  <a:lnTo>
                    <a:pt x="284" y="180"/>
                  </a:lnTo>
                  <a:lnTo>
                    <a:pt x="280" y="179"/>
                  </a:lnTo>
                  <a:lnTo>
                    <a:pt x="278" y="179"/>
                  </a:lnTo>
                  <a:lnTo>
                    <a:pt x="274" y="180"/>
                  </a:lnTo>
                  <a:lnTo>
                    <a:pt x="270" y="182"/>
                  </a:lnTo>
                  <a:lnTo>
                    <a:pt x="272" y="184"/>
                  </a:lnTo>
                  <a:lnTo>
                    <a:pt x="276" y="186"/>
                  </a:lnTo>
                  <a:lnTo>
                    <a:pt x="286" y="190"/>
                  </a:lnTo>
                  <a:lnTo>
                    <a:pt x="297" y="190"/>
                  </a:lnTo>
                  <a:lnTo>
                    <a:pt x="297" y="188"/>
                  </a:lnTo>
                  <a:lnTo>
                    <a:pt x="301" y="186"/>
                  </a:lnTo>
                  <a:lnTo>
                    <a:pt x="301" y="188"/>
                  </a:lnTo>
                  <a:lnTo>
                    <a:pt x="303" y="194"/>
                  </a:lnTo>
                  <a:lnTo>
                    <a:pt x="299" y="196"/>
                  </a:lnTo>
                  <a:lnTo>
                    <a:pt x="297" y="200"/>
                  </a:lnTo>
                  <a:lnTo>
                    <a:pt x="297" y="202"/>
                  </a:lnTo>
                  <a:lnTo>
                    <a:pt x="301" y="205"/>
                  </a:lnTo>
                  <a:lnTo>
                    <a:pt x="290" y="205"/>
                  </a:lnTo>
                  <a:lnTo>
                    <a:pt x="278" y="205"/>
                  </a:lnTo>
                  <a:lnTo>
                    <a:pt x="278" y="207"/>
                  </a:lnTo>
                  <a:lnTo>
                    <a:pt x="278" y="211"/>
                  </a:lnTo>
                  <a:lnTo>
                    <a:pt x="282" y="213"/>
                  </a:lnTo>
                  <a:lnTo>
                    <a:pt x="286" y="215"/>
                  </a:lnTo>
                  <a:lnTo>
                    <a:pt x="274" y="215"/>
                  </a:lnTo>
                  <a:lnTo>
                    <a:pt x="265" y="219"/>
                  </a:lnTo>
                  <a:lnTo>
                    <a:pt x="261" y="223"/>
                  </a:lnTo>
                  <a:lnTo>
                    <a:pt x="259" y="227"/>
                  </a:lnTo>
                  <a:lnTo>
                    <a:pt x="255" y="227"/>
                  </a:lnTo>
                  <a:lnTo>
                    <a:pt x="255" y="225"/>
                  </a:lnTo>
                  <a:lnTo>
                    <a:pt x="261" y="219"/>
                  </a:lnTo>
                  <a:lnTo>
                    <a:pt x="267" y="213"/>
                  </a:lnTo>
                  <a:lnTo>
                    <a:pt x="270" y="213"/>
                  </a:lnTo>
                  <a:lnTo>
                    <a:pt x="274" y="213"/>
                  </a:lnTo>
                  <a:lnTo>
                    <a:pt x="270" y="211"/>
                  </a:lnTo>
                  <a:lnTo>
                    <a:pt x="270" y="209"/>
                  </a:lnTo>
                  <a:lnTo>
                    <a:pt x="265" y="209"/>
                  </a:lnTo>
                  <a:lnTo>
                    <a:pt x="261" y="209"/>
                  </a:lnTo>
                  <a:lnTo>
                    <a:pt x="259" y="213"/>
                  </a:lnTo>
                  <a:lnTo>
                    <a:pt x="253" y="219"/>
                  </a:lnTo>
                  <a:lnTo>
                    <a:pt x="249" y="223"/>
                  </a:lnTo>
                  <a:lnTo>
                    <a:pt x="247" y="223"/>
                  </a:lnTo>
                  <a:lnTo>
                    <a:pt x="238" y="221"/>
                  </a:lnTo>
                  <a:lnTo>
                    <a:pt x="236" y="217"/>
                  </a:lnTo>
                  <a:lnTo>
                    <a:pt x="234" y="215"/>
                  </a:lnTo>
                  <a:lnTo>
                    <a:pt x="238" y="215"/>
                  </a:lnTo>
                  <a:lnTo>
                    <a:pt x="236" y="211"/>
                  </a:lnTo>
                  <a:lnTo>
                    <a:pt x="236" y="209"/>
                  </a:lnTo>
                  <a:lnTo>
                    <a:pt x="243" y="200"/>
                  </a:lnTo>
                  <a:lnTo>
                    <a:pt x="240" y="198"/>
                  </a:lnTo>
                  <a:lnTo>
                    <a:pt x="240" y="196"/>
                  </a:lnTo>
                  <a:lnTo>
                    <a:pt x="240" y="194"/>
                  </a:lnTo>
                  <a:lnTo>
                    <a:pt x="249" y="196"/>
                  </a:lnTo>
                  <a:lnTo>
                    <a:pt x="255" y="196"/>
                  </a:lnTo>
                  <a:lnTo>
                    <a:pt x="251" y="190"/>
                  </a:lnTo>
                  <a:lnTo>
                    <a:pt x="247" y="186"/>
                  </a:lnTo>
                  <a:lnTo>
                    <a:pt x="238" y="184"/>
                  </a:lnTo>
                  <a:lnTo>
                    <a:pt x="230" y="184"/>
                  </a:lnTo>
                  <a:lnTo>
                    <a:pt x="226" y="184"/>
                  </a:lnTo>
                  <a:lnTo>
                    <a:pt x="222" y="186"/>
                  </a:lnTo>
                  <a:lnTo>
                    <a:pt x="222" y="182"/>
                  </a:lnTo>
                  <a:lnTo>
                    <a:pt x="222" y="180"/>
                  </a:lnTo>
                  <a:lnTo>
                    <a:pt x="232" y="180"/>
                  </a:lnTo>
                  <a:lnTo>
                    <a:pt x="243" y="180"/>
                  </a:lnTo>
                  <a:lnTo>
                    <a:pt x="255" y="177"/>
                  </a:lnTo>
                  <a:lnTo>
                    <a:pt x="268" y="173"/>
                  </a:lnTo>
                  <a:close/>
                  <a:moveTo>
                    <a:pt x="685" y="159"/>
                  </a:moveTo>
                  <a:lnTo>
                    <a:pt x="687" y="163"/>
                  </a:lnTo>
                  <a:lnTo>
                    <a:pt x="687" y="159"/>
                  </a:lnTo>
                  <a:lnTo>
                    <a:pt x="685" y="159"/>
                  </a:lnTo>
                  <a:close/>
                  <a:moveTo>
                    <a:pt x="650" y="557"/>
                  </a:moveTo>
                  <a:lnTo>
                    <a:pt x="652" y="553"/>
                  </a:lnTo>
                  <a:lnTo>
                    <a:pt x="654" y="549"/>
                  </a:lnTo>
                  <a:lnTo>
                    <a:pt x="658" y="547"/>
                  </a:lnTo>
                  <a:lnTo>
                    <a:pt x="664" y="545"/>
                  </a:lnTo>
                  <a:lnTo>
                    <a:pt x="664" y="541"/>
                  </a:lnTo>
                  <a:lnTo>
                    <a:pt x="664" y="543"/>
                  </a:lnTo>
                  <a:lnTo>
                    <a:pt x="668" y="547"/>
                  </a:lnTo>
                  <a:lnTo>
                    <a:pt x="668" y="541"/>
                  </a:lnTo>
                  <a:lnTo>
                    <a:pt x="670" y="539"/>
                  </a:lnTo>
                  <a:lnTo>
                    <a:pt x="677" y="539"/>
                  </a:lnTo>
                  <a:lnTo>
                    <a:pt x="687" y="541"/>
                  </a:lnTo>
                  <a:lnTo>
                    <a:pt x="691" y="551"/>
                  </a:lnTo>
                  <a:lnTo>
                    <a:pt x="696" y="559"/>
                  </a:lnTo>
                  <a:lnTo>
                    <a:pt x="700" y="559"/>
                  </a:lnTo>
                  <a:lnTo>
                    <a:pt x="706" y="559"/>
                  </a:lnTo>
                  <a:lnTo>
                    <a:pt x="706" y="562"/>
                  </a:lnTo>
                  <a:lnTo>
                    <a:pt x="706" y="566"/>
                  </a:lnTo>
                  <a:lnTo>
                    <a:pt x="708" y="568"/>
                  </a:lnTo>
                  <a:lnTo>
                    <a:pt x="712" y="568"/>
                  </a:lnTo>
                  <a:lnTo>
                    <a:pt x="710" y="576"/>
                  </a:lnTo>
                  <a:lnTo>
                    <a:pt x="714" y="585"/>
                  </a:lnTo>
                  <a:lnTo>
                    <a:pt x="716" y="585"/>
                  </a:lnTo>
                  <a:lnTo>
                    <a:pt x="719" y="585"/>
                  </a:lnTo>
                  <a:lnTo>
                    <a:pt x="719" y="589"/>
                  </a:lnTo>
                  <a:lnTo>
                    <a:pt x="737" y="593"/>
                  </a:lnTo>
                  <a:lnTo>
                    <a:pt x="754" y="597"/>
                  </a:lnTo>
                  <a:lnTo>
                    <a:pt x="756" y="595"/>
                  </a:lnTo>
                  <a:lnTo>
                    <a:pt x="760" y="595"/>
                  </a:lnTo>
                  <a:lnTo>
                    <a:pt x="762" y="597"/>
                  </a:lnTo>
                  <a:lnTo>
                    <a:pt x="764" y="601"/>
                  </a:lnTo>
                  <a:lnTo>
                    <a:pt x="769" y="603"/>
                  </a:lnTo>
                  <a:lnTo>
                    <a:pt x="769" y="606"/>
                  </a:lnTo>
                  <a:lnTo>
                    <a:pt x="769" y="612"/>
                  </a:lnTo>
                  <a:lnTo>
                    <a:pt x="771" y="614"/>
                  </a:lnTo>
                  <a:lnTo>
                    <a:pt x="775" y="618"/>
                  </a:lnTo>
                  <a:lnTo>
                    <a:pt x="769" y="618"/>
                  </a:lnTo>
                  <a:lnTo>
                    <a:pt x="769" y="622"/>
                  </a:lnTo>
                  <a:lnTo>
                    <a:pt x="769" y="626"/>
                  </a:lnTo>
                  <a:lnTo>
                    <a:pt x="765" y="624"/>
                  </a:lnTo>
                  <a:lnTo>
                    <a:pt x="764" y="622"/>
                  </a:lnTo>
                  <a:lnTo>
                    <a:pt x="758" y="620"/>
                  </a:lnTo>
                  <a:lnTo>
                    <a:pt x="754" y="618"/>
                  </a:lnTo>
                  <a:lnTo>
                    <a:pt x="748" y="624"/>
                  </a:lnTo>
                  <a:lnTo>
                    <a:pt x="746" y="628"/>
                  </a:lnTo>
                  <a:lnTo>
                    <a:pt x="746" y="635"/>
                  </a:lnTo>
                  <a:lnTo>
                    <a:pt x="746" y="645"/>
                  </a:lnTo>
                  <a:lnTo>
                    <a:pt x="741" y="647"/>
                  </a:lnTo>
                  <a:lnTo>
                    <a:pt x="739" y="649"/>
                  </a:lnTo>
                  <a:lnTo>
                    <a:pt x="737" y="651"/>
                  </a:lnTo>
                  <a:lnTo>
                    <a:pt x="737" y="654"/>
                  </a:lnTo>
                  <a:lnTo>
                    <a:pt x="735" y="658"/>
                  </a:lnTo>
                  <a:lnTo>
                    <a:pt x="733" y="660"/>
                  </a:lnTo>
                  <a:lnTo>
                    <a:pt x="733" y="662"/>
                  </a:lnTo>
                  <a:lnTo>
                    <a:pt x="733" y="664"/>
                  </a:lnTo>
                  <a:lnTo>
                    <a:pt x="735" y="666"/>
                  </a:lnTo>
                  <a:lnTo>
                    <a:pt x="739" y="666"/>
                  </a:lnTo>
                  <a:lnTo>
                    <a:pt x="741" y="664"/>
                  </a:lnTo>
                  <a:lnTo>
                    <a:pt x="742" y="662"/>
                  </a:lnTo>
                  <a:lnTo>
                    <a:pt x="748" y="656"/>
                  </a:lnTo>
                  <a:lnTo>
                    <a:pt x="756" y="653"/>
                  </a:lnTo>
                  <a:lnTo>
                    <a:pt x="760" y="653"/>
                  </a:lnTo>
                  <a:lnTo>
                    <a:pt x="764" y="653"/>
                  </a:lnTo>
                  <a:lnTo>
                    <a:pt x="765" y="649"/>
                  </a:lnTo>
                  <a:lnTo>
                    <a:pt x="771" y="649"/>
                  </a:lnTo>
                  <a:lnTo>
                    <a:pt x="777" y="649"/>
                  </a:lnTo>
                  <a:lnTo>
                    <a:pt x="777" y="645"/>
                  </a:lnTo>
                  <a:lnTo>
                    <a:pt x="769" y="645"/>
                  </a:lnTo>
                  <a:lnTo>
                    <a:pt x="769" y="643"/>
                  </a:lnTo>
                  <a:lnTo>
                    <a:pt x="771" y="643"/>
                  </a:lnTo>
                  <a:lnTo>
                    <a:pt x="775" y="641"/>
                  </a:lnTo>
                  <a:lnTo>
                    <a:pt x="777" y="637"/>
                  </a:lnTo>
                  <a:lnTo>
                    <a:pt x="781" y="635"/>
                  </a:lnTo>
                  <a:lnTo>
                    <a:pt x="792" y="635"/>
                  </a:lnTo>
                  <a:lnTo>
                    <a:pt x="804" y="637"/>
                  </a:lnTo>
                  <a:lnTo>
                    <a:pt x="804" y="635"/>
                  </a:lnTo>
                  <a:lnTo>
                    <a:pt x="808" y="633"/>
                  </a:lnTo>
                  <a:lnTo>
                    <a:pt x="802" y="631"/>
                  </a:lnTo>
                  <a:lnTo>
                    <a:pt x="798" y="631"/>
                  </a:lnTo>
                  <a:lnTo>
                    <a:pt x="796" y="630"/>
                  </a:lnTo>
                  <a:lnTo>
                    <a:pt x="796" y="628"/>
                  </a:lnTo>
                  <a:lnTo>
                    <a:pt x="804" y="630"/>
                  </a:lnTo>
                  <a:lnTo>
                    <a:pt x="813" y="630"/>
                  </a:lnTo>
                  <a:lnTo>
                    <a:pt x="815" y="628"/>
                  </a:lnTo>
                  <a:lnTo>
                    <a:pt x="817" y="624"/>
                  </a:lnTo>
                  <a:lnTo>
                    <a:pt x="819" y="622"/>
                  </a:lnTo>
                  <a:lnTo>
                    <a:pt x="829" y="614"/>
                  </a:lnTo>
                  <a:lnTo>
                    <a:pt x="838" y="610"/>
                  </a:lnTo>
                  <a:lnTo>
                    <a:pt x="842" y="612"/>
                  </a:lnTo>
                  <a:lnTo>
                    <a:pt x="861" y="610"/>
                  </a:lnTo>
                  <a:lnTo>
                    <a:pt x="879" y="606"/>
                  </a:lnTo>
                  <a:lnTo>
                    <a:pt x="879" y="605"/>
                  </a:lnTo>
                  <a:lnTo>
                    <a:pt x="883" y="603"/>
                  </a:lnTo>
                  <a:lnTo>
                    <a:pt x="888" y="597"/>
                  </a:lnTo>
                  <a:lnTo>
                    <a:pt x="894" y="591"/>
                  </a:lnTo>
                  <a:lnTo>
                    <a:pt x="894" y="585"/>
                  </a:lnTo>
                  <a:lnTo>
                    <a:pt x="896" y="582"/>
                  </a:lnTo>
                  <a:lnTo>
                    <a:pt x="900" y="574"/>
                  </a:lnTo>
                  <a:lnTo>
                    <a:pt x="902" y="572"/>
                  </a:lnTo>
                  <a:lnTo>
                    <a:pt x="906" y="576"/>
                  </a:lnTo>
                  <a:lnTo>
                    <a:pt x="908" y="576"/>
                  </a:lnTo>
                  <a:lnTo>
                    <a:pt x="911" y="574"/>
                  </a:lnTo>
                  <a:lnTo>
                    <a:pt x="915" y="574"/>
                  </a:lnTo>
                  <a:lnTo>
                    <a:pt x="919" y="576"/>
                  </a:lnTo>
                  <a:lnTo>
                    <a:pt x="921" y="580"/>
                  </a:lnTo>
                  <a:lnTo>
                    <a:pt x="921" y="583"/>
                  </a:lnTo>
                  <a:lnTo>
                    <a:pt x="919" y="595"/>
                  </a:lnTo>
                  <a:lnTo>
                    <a:pt x="921" y="601"/>
                  </a:lnTo>
                  <a:lnTo>
                    <a:pt x="923" y="601"/>
                  </a:lnTo>
                  <a:lnTo>
                    <a:pt x="925" y="603"/>
                  </a:lnTo>
                  <a:lnTo>
                    <a:pt x="925" y="606"/>
                  </a:lnTo>
                  <a:lnTo>
                    <a:pt x="927" y="610"/>
                  </a:lnTo>
                  <a:lnTo>
                    <a:pt x="927" y="612"/>
                  </a:lnTo>
                  <a:lnTo>
                    <a:pt x="929" y="614"/>
                  </a:lnTo>
                  <a:lnTo>
                    <a:pt x="932" y="616"/>
                  </a:lnTo>
                  <a:lnTo>
                    <a:pt x="938" y="616"/>
                  </a:lnTo>
                  <a:lnTo>
                    <a:pt x="944" y="614"/>
                  </a:lnTo>
                  <a:lnTo>
                    <a:pt x="942" y="612"/>
                  </a:lnTo>
                  <a:lnTo>
                    <a:pt x="942" y="608"/>
                  </a:lnTo>
                  <a:lnTo>
                    <a:pt x="944" y="610"/>
                  </a:lnTo>
                  <a:lnTo>
                    <a:pt x="946" y="612"/>
                  </a:lnTo>
                  <a:lnTo>
                    <a:pt x="954" y="605"/>
                  </a:lnTo>
                  <a:lnTo>
                    <a:pt x="959" y="597"/>
                  </a:lnTo>
                  <a:lnTo>
                    <a:pt x="959" y="599"/>
                  </a:lnTo>
                  <a:lnTo>
                    <a:pt x="961" y="599"/>
                  </a:lnTo>
                  <a:lnTo>
                    <a:pt x="963" y="601"/>
                  </a:lnTo>
                  <a:lnTo>
                    <a:pt x="959" y="601"/>
                  </a:lnTo>
                  <a:lnTo>
                    <a:pt x="957" y="606"/>
                  </a:lnTo>
                  <a:lnTo>
                    <a:pt x="957" y="610"/>
                  </a:lnTo>
                  <a:lnTo>
                    <a:pt x="965" y="608"/>
                  </a:lnTo>
                  <a:lnTo>
                    <a:pt x="973" y="606"/>
                  </a:lnTo>
                  <a:lnTo>
                    <a:pt x="975" y="608"/>
                  </a:lnTo>
                  <a:lnTo>
                    <a:pt x="975" y="610"/>
                  </a:lnTo>
                  <a:lnTo>
                    <a:pt x="971" y="612"/>
                  </a:lnTo>
                  <a:lnTo>
                    <a:pt x="971" y="616"/>
                  </a:lnTo>
                  <a:lnTo>
                    <a:pt x="963" y="614"/>
                  </a:lnTo>
                  <a:lnTo>
                    <a:pt x="959" y="614"/>
                  </a:lnTo>
                  <a:lnTo>
                    <a:pt x="957" y="616"/>
                  </a:lnTo>
                  <a:lnTo>
                    <a:pt x="952" y="618"/>
                  </a:lnTo>
                  <a:lnTo>
                    <a:pt x="952" y="622"/>
                  </a:lnTo>
                  <a:lnTo>
                    <a:pt x="948" y="622"/>
                  </a:lnTo>
                  <a:lnTo>
                    <a:pt x="946" y="622"/>
                  </a:lnTo>
                  <a:lnTo>
                    <a:pt x="942" y="628"/>
                  </a:lnTo>
                  <a:lnTo>
                    <a:pt x="938" y="631"/>
                  </a:lnTo>
                  <a:lnTo>
                    <a:pt x="938" y="633"/>
                  </a:lnTo>
                  <a:lnTo>
                    <a:pt x="940" y="635"/>
                  </a:lnTo>
                  <a:lnTo>
                    <a:pt x="942" y="637"/>
                  </a:lnTo>
                  <a:lnTo>
                    <a:pt x="948" y="639"/>
                  </a:lnTo>
                  <a:lnTo>
                    <a:pt x="950" y="643"/>
                  </a:lnTo>
                  <a:lnTo>
                    <a:pt x="952" y="641"/>
                  </a:lnTo>
                  <a:lnTo>
                    <a:pt x="955" y="641"/>
                  </a:lnTo>
                  <a:lnTo>
                    <a:pt x="955" y="643"/>
                  </a:lnTo>
                  <a:lnTo>
                    <a:pt x="957" y="645"/>
                  </a:lnTo>
                  <a:lnTo>
                    <a:pt x="965" y="639"/>
                  </a:lnTo>
                  <a:lnTo>
                    <a:pt x="965" y="633"/>
                  </a:lnTo>
                  <a:lnTo>
                    <a:pt x="967" y="630"/>
                  </a:lnTo>
                  <a:lnTo>
                    <a:pt x="971" y="628"/>
                  </a:lnTo>
                  <a:lnTo>
                    <a:pt x="975" y="630"/>
                  </a:lnTo>
                  <a:lnTo>
                    <a:pt x="975" y="628"/>
                  </a:lnTo>
                  <a:lnTo>
                    <a:pt x="977" y="624"/>
                  </a:lnTo>
                  <a:lnTo>
                    <a:pt x="980" y="624"/>
                  </a:lnTo>
                  <a:lnTo>
                    <a:pt x="986" y="624"/>
                  </a:lnTo>
                  <a:lnTo>
                    <a:pt x="986" y="622"/>
                  </a:lnTo>
                  <a:lnTo>
                    <a:pt x="992" y="618"/>
                  </a:lnTo>
                  <a:lnTo>
                    <a:pt x="998" y="614"/>
                  </a:lnTo>
                  <a:lnTo>
                    <a:pt x="998" y="610"/>
                  </a:lnTo>
                  <a:lnTo>
                    <a:pt x="1002" y="610"/>
                  </a:lnTo>
                  <a:lnTo>
                    <a:pt x="1000" y="605"/>
                  </a:lnTo>
                  <a:lnTo>
                    <a:pt x="998" y="599"/>
                  </a:lnTo>
                  <a:lnTo>
                    <a:pt x="994" y="603"/>
                  </a:lnTo>
                  <a:lnTo>
                    <a:pt x="990" y="605"/>
                  </a:lnTo>
                  <a:lnTo>
                    <a:pt x="984" y="606"/>
                  </a:lnTo>
                  <a:lnTo>
                    <a:pt x="980" y="605"/>
                  </a:lnTo>
                  <a:lnTo>
                    <a:pt x="977" y="601"/>
                  </a:lnTo>
                  <a:lnTo>
                    <a:pt x="973" y="601"/>
                  </a:lnTo>
                  <a:lnTo>
                    <a:pt x="971" y="603"/>
                  </a:lnTo>
                  <a:lnTo>
                    <a:pt x="969" y="601"/>
                  </a:lnTo>
                  <a:lnTo>
                    <a:pt x="969" y="599"/>
                  </a:lnTo>
                  <a:lnTo>
                    <a:pt x="973" y="599"/>
                  </a:lnTo>
                  <a:lnTo>
                    <a:pt x="973" y="597"/>
                  </a:lnTo>
                  <a:lnTo>
                    <a:pt x="975" y="595"/>
                  </a:lnTo>
                  <a:lnTo>
                    <a:pt x="967" y="593"/>
                  </a:lnTo>
                  <a:lnTo>
                    <a:pt x="961" y="591"/>
                  </a:lnTo>
                  <a:lnTo>
                    <a:pt x="961" y="585"/>
                  </a:lnTo>
                  <a:lnTo>
                    <a:pt x="961" y="582"/>
                  </a:lnTo>
                  <a:lnTo>
                    <a:pt x="963" y="580"/>
                  </a:lnTo>
                  <a:lnTo>
                    <a:pt x="963" y="578"/>
                  </a:lnTo>
                  <a:lnTo>
                    <a:pt x="959" y="578"/>
                  </a:lnTo>
                  <a:lnTo>
                    <a:pt x="959" y="580"/>
                  </a:lnTo>
                  <a:lnTo>
                    <a:pt x="957" y="580"/>
                  </a:lnTo>
                  <a:lnTo>
                    <a:pt x="959" y="574"/>
                  </a:lnTo>
                  <a:lnTo>
                    <a:pt x="959" y="572"/>
                  </a:lnTo>
                  <a:lnTo>
                    <a:pt x="961" y="568"/>
                  </a:lnTo>
                  <a:lnTo>
                    <a:pt x="961" y="566"/>
                  </a:lnTo>
                  <a:lnTo>
                    <a:pt x="961" y="562"/>
                  </a:lnTo>
                  <a:lnTo>
                    <a:pt x="950" y="564"/>
                  </a:lnTo>
                  <a:lnTo>
                    <a:pt x="946" y="564"/>
                  </a:lnTo>
                  <a:lnTo>
                    <a:pt x="944" y="560"/>
                  </a:lnTo>
                  <a:lnTo>
                    <a:pt x="942" y="557"/>
                  </a:lnTo>
                  <a:lnTo>
                    <a:pt x="944" y="557"/>
                  </a:lnTo>
                  <a:lnTo>
                    <a:pt x="948" y="555"/>
                  </a:lnTo>
                  <a:lnTo>
                    <a:pt x="952" y="560"/>
                  </a:lnTo>
                  <a:lnTo>
                    <a:pt x="954" y="559"/>
                  </a:lnTo>
                  <a:lnTo>
                    <a:pt x="957" y="559"/>
                  </a:lnTo>
                  <a:lnTo>
                    <a:pt x="957" y="555"/>
                  </a:lnTo>
                  <a:lnTo>
                    <a:pt x="959" y="551"/>
                  </a:lnTo>
                  <a:lnTo>
                    <a:pt x="961" y="551"/>
                  </a:lnTo>
                  <a:lnTo>
                    <a:pt x="965" y="551"/>
                  </a:lnTo>
                  <a:lnTo>
                    <a:pt x="965" y="545"/>
                  </a:lnTo>
                  <a:lnTo>
                    <a:pt x="965" y="541"/>
                  </a:lnTo>
                  <a:lnTo>
                    <a:pt x="967" y="541"/>
                  </a:lnTo>
                  <a:lnTo>
                    <a:pt x="969" y="539"/>
                  </a:lnTo>
                  <a:lnTo>
                    <a:pt x="965" y="537"/>
                  </a:lnTo>
                  <a:lnTo>
                    <a:pt x="963" y="534"/>
                  </a:lnTo>
                  <a:lnTo>
                    <a:pt x="963" y="532"/>
                  </a:lnTo>
                  <a:lnTo>
                    <a:pt x="955" y="530"/>
                  </a:lnTo>
                  <a:lnTo>
                    <a:pt x="950" y="530"/>
                  </a:lnTo>
                  <a:lnTo>
                    <a:pt x="944" y="532"/>
                  </a:lnTo>
                  <a:lnTo>
                    <a:pt x="938" y="534"/>
                  </a:lnTo>
                  <a:lnTo>
                    <a:pt x="934" y="535"/>
                  </a:lnTo>
                  <a:lnTo>
                    <a:pt x="931" y="537"/>
                  </a:lnTo>
                  <a:lnTo>
                    <a:pt x="917" y="545"/>
                  </a:lnTo>
                  <a:lnTo>
                    <a:pt x="906" y="555"/>
                  </a:lnTo>
                  <a:lnTo>
                    <a:pt x="896" y="564"/>
                  </a:lnTo>
                  <a:lnTo>
                    <a:pt x="888" y="576"/>
                  </a:lnTo>
                  <a:lnTo>
                    <a:pt x="890" y="570"/>
                  </a:lnTo>
                  <a:lnTo>
                    <a:pt x="894" y="566"/>
                  </a:lnTo>
                  <a:lnTo>
                    <a:pt x="896" y="560"/>
                  </a:lnTo>
                  <a:lnTo>
                    <a:pt x="898" y="557"/>
                  </a:lnTo>
                  <a:lnTo>
                    <a:pt x="894" y="557"/>
                  </a:lnTo>
                  <a:lnTo>
                    <a:pt x="894" y="555"/>
                  </a:lnTo>
                  <a:lnTo>
                    <a:pt x="896" y="553"/>
                  </a:lnTo>
                  <a:lnTo>
                    <a:pt x="900" y="553"/>
                  </a:lnTo>
                  <a:lnTo>
                    <a:pt x="904" y="547"/>
                  </a:lnTo>
                  <a:lnTo>
                    <a:pt x="908" y="541"/>
                  </a:lnTo>
                  <a:lnTo>
                    <a:pt x="909" y="541"/>
                  </a:lnTo>
                  <a:lnTo>
                    <a:pt x="913" y="541"/>
                  </a:lnTo>
                  <a:lnTo>
                    <a:pt x="913" y="537"/>
                  </a:lnTo>
                  <a:lnTo>
                    <a:pt x="913" y="535"/>
                  </a:lnTo>
                  <a:lnTo>
                    <a:pt x="915" y="535"/>
                  </a:lnTo>
                  <a:lnTo>
                    <a:pt x="919" y="535"/>
                  </a:lnTo>
                  <a:lnTo>
                    <a:pt x="929" y="524"/>
                  </a:lnTo>
                  <a:lnTo>
                    <a:pt x="931" y="522"/>
                  </a:lnTo>
                  <a:lnTo>
                    <a:pt x="932" y="520"/>
                  </a:lnTo>
                  <a:lnTo>
                    <a:pt x="934" y="516"/>
                  </a:lnTo>
                  <a:lnTo>
                    <a:pt x="938" y="514"/>
                  </a:lnTo>
                  <a:lnTo>
                    <a:pt x="961" y="514"/>
                  </a:lnTo>
                  <a:lnTo>
                    <a:pt x="980" y="514"/>
                  </a:lnTo>
                  <a:lnTo>
                    <a:pt x="982" y="512"/>
                  </a:lnTo>
                  <a:lnTo>
                    <a:pt x="988" y="511"/>
                  </a:lnTo>
                  <a:lnTo>
                    <a:pt x="990" y="512"/>
                  </a:lnTo>
                  <a:lnTo>
                    <a:pt x="994" y="514"/>
                  </a:lnTo>
                  <a:lnTo>
                    <a:pt x="994" y="512"/>
                  </a:lnTo>
                  <a:lnTo>
                    <a:pt x="998" y="511"/>
                  </a:lnTo>
                  <a:lnTo>
                    <a:pt x="1000" y="512"/>
                  </a:lnTo>
                  <a:lnTo>
                    <a:pt x="1002" y="516"/>
                  </a:lnTo>
                  <a:lnTo>
                    <a:pt x="1003" y="516"/>
                  </a:lnTo>
                  <a:lnTo>
                    <a:pt x="1007" y="516"/>
                  </a:lnTo>
                  <a:lnTo>
                    <a:pt x="1007" y="512"/>
                  </a:lnTo>
                  <a:lnTo>
                    <a:pt x="1011" y="514"/>
                  </a:lnTo>
                  <a:lnTo>
                    <a:pt x="1017" y="514"/>
                  </a:lnTo>
                  <a:lnTo>
                    <a:pt x="1017" y="511"/>
                  </a:lnTo>
                  <a:lnTo>
                    <a:pt x="1021" y="511"/>
                  </a:lnTo>
                  <a:lnTo>
                    <a:pt x="1025" y="511"/>
                  </a:lnTo>
                  <a:lnTo>
                    <a:pt x="1025" y="507"/>
                  </a:lnTo>
                  <a:lnTo>
                    <a:pt x="1026" y="505"/>
                  </a:lnTo>
                  <a:lnTo>
                    <a:pt x="1030" y="503"/>
                  </a:lnTo>
                  <a:lnTo>
                    <a:pt x="1036" y="501"/>
                  </a:lnTo>
                  <a:lnTo>
                    <a:pt x="1036" y="495"/>
                  </a:lnTo>
                  <a:lnTo>
                    <a:pt x="1038" y="489"/>
                  </a:lnTo>
                  <a:lnTo>
                    <a:pt x="1046" y="486"/>
                  </a:lnTo>
                  <a:lnTo>
                    <a:pt x="1055" y="484"/>
                  </a:lnTo>
                  <a:lnTo>
                    <a:pt x="1055" y="486"/>
                  </a:lnTo>
                  <a:lnTo>
                    <a:pt x="1059" y="486"/>
                  </a:lnTo>
                  <a:lnTo>
                    <a:pt x="1067" y="480"/>
                  </a:lnTo>
                  <a:lnTo>
                    <a:pt x="1074" y="472"/>
                  </a:lnTo>
                  <a:lnTo>
                    <a:pt x="1073" y="453"/>
                  </a:lnTo>
                  <a:lnTo>
                    <a:pt x="1071" y="453"/>
                  </a:lnTo>
                  <a:lnTo>
                    <a:pt x="1067" y="455"/>
                  </a:lnTo>
                  <a:lnTo>
                    <a:pt x="1063" y="453"/>
                  </a:lnTo>
                  <a:lnTo>
                    <a:pt x="1059" y="449"/>
                  </a:lnTo>
                  <a:lnTo>
                    <a:pt x="1053" y="445"/>
                  </a:lnTo>
                  <a:lnTo>
                    <a:pt x="1046" y="445"/>
                  </a:lnTo>
                  <a:lnTo>
                    <a:pt x="1046" y="447"/>
                  </a:lnTo>
                  <a:lnTo>
                    <a:pt x="1048" y="449"/>
                  </a:lnTo>
                  <a:lnTo>
                    <a:pt x="1042" y="449"/>
                  </a:lnTo>
                  <a:lnTo>
                    <a:pt x="1038" y="451"/>
                  </a:lnTo>
                  <a:lnTo>
                    <a:pt x="1028" y="455"/>
                  </a:lnTo>
                  <a:lnTo>
                    <a:pt x="1021" y="459"/>
                  </a:lnTo>
                  <a:lnTo>
                    <a:pt x="1021" y="463"/>
                  </a:lnTo>
                  <a:lnTo>
                    <a:pt x="1017" y="463"/>
                  </a:lnTo>
                  <a:lnTo>
                    <a:pt x="1015" y="461"/>
                  </a:lnTo>
                  <a:lnTo>
                    <a:pt x="1015" y="457"/>
                  </a:lnTo>
                  <a:lnTo>
                    <a:pt x="1015" y="455"/>
                  </a:lnTo>
                  <a:lnTo>
                    <a:pt x="1021" y="455"/>
                  </a:lnTo>
                  <a:lnTo>
                    <a:pt x="1026" y="455"/>
                  </a:lnTo>
                  <a:lnTo>
                    <a:pt x="1032" y="449"/>
                  </a:lnTo>
                  <a:lnTo>
                    <a:pt x="1038" y="445"/>
                  </a:lnTo>
                  <a:lnTo>
                    <a:pt x="1044" y="443"/>
                  </a:lnTo>
                  <a:lnTo>
                    <a:pt x="1050" y="443"/>
                  </a:lnTo>
                  <a:lnTo>
                    <a:pt x="1051" y="440"/>
                  </a:lnTo>
                  <a:lnTo>
                    <a:pt x="1055" y="436"/>
                  </a:lnTo>
                  <a:lnTo>
                    <a:pt x="1051" y="436"/>
                  </a:lnTo>
                  <a:lnTo>
                    <a:pt x="1050" y="438"/>
                  </a:lnTo>
                  <a:lnTo>
                    <a:pt x="1048" y="434"/>
                  </a:lnTo>
                  <a:lnTo>
                    <a:pt x="1050" y="432"/>
                  </a:lnTo>
                  <a:lnTo>
                    <a:pt x="1048" y="432"/>
                  </a:lnTo>
                  <a:lnTo>
                    <a:pt x="1048" y="430"/>
                  </a:lnTo>
                  <a:lnTo>
                    <a:pt x="1046" y="430"/>
                  </a:lnTo>
                  <a:lnTo>
                    <a:pt x="1046" y="432"/>
                  </a:lnTo>
                  <a:lnTo>
                    <a:pt x="1042" y="434"/>
                  </a:lnTo>
                  <a:lnTo>
                    <a:pt x="1038" y="432"/>
                  </a:lnTo>
                  <a:lnTo>
                    <a:pt x="1036" y="430"/>
                  </a:lnTo>
                  <a:lnTo>
                    <a:pt x="1036" y="428"/>
                  </a:lnTo>
                  <a:lnTo>
                    <a:pt x="1036" y="424"/>
                  </a:lnTo>
                  <a:lnTo>
                    <a:pt x="1030" y="426"/>
                  </a:lnTo>
                  <a:lnTo>
                    <a:pt x="1026" y="426"/>
                  </a:lnTo>
                  <a:lnTo>
                    <a:pt x="1023" y="426"/>
                  </a:lnTo>
                  <a:lnTo>
                    <a:pt x="1015" y="424"/>
                  </a:lnTo>
                  <a:lnTo>
                    <a:pt x="1015" y="420"/>
                  </a:lnTo>
                  <a:lnTo>
                    <a:pt x="1015" y="415"/>
                  </a:lnTo>
                  <a:lnTo>
                    <a:pt x="1013" y="415"/>
                  </a:lnTo>
                  <a:lnTo>
                    <a:pt x="1009" y="411"/>
                  </a:lnTo>
                  <a:lnTo>
                    <a:pt x="1007" y="409"/>
                  </a:lnTo>
                  <a:lnTo>
                    <a:pt x="1003" y="409"/>
                  </a:lnTo>
                  <a:lnTo>
                    <a:pt x="1002" y="409"/>
                  </a:lnTo>
                  <a:lnTo>
                    <a:pt x="998" y="399"/>
                  </a:lnTo>
                  <a:lnTo>
                    <a:pt x="996" y="401"/>
                  </a:lnTo>
                  <a:lnTo>
                    <a:pt x="994" y="401"/>
                  </a:lnTo>
                  <a:lnTo>
                    <a:pt x="994" y="397"/>
                  </a:lnTo>
                  <a:lnTo>
                    <a:pt x="996" y="393"/>
                  </a:lnTo>
                  <a:lnTo>
                    <a:pt x="992" y="393"/>
                  </a:lnTo>
                  <a:lnTo>
                    <a:pt x="992" y="392"/>
                  </a:lnTo>
                  <a:lnTo>
                    <a:pt x="1000" y="392"/>
                  </a:lnTo>
                  <a:lnTo>
                    <a:pt x="1005" y="392"/>
                  </a:lnTo>
                  <a:lnTo>
                    <a:pt x="1005" y="388"/>
                  </a:lnTo>
                  <a:lnTo>
                    <a:pt x="1005" y="386"/>
                  </a:lnTo>
                  <a:lnTo>
                    <a:pt x="1000" y="384"/>
                  </a:lnTo>
                  <a:lnTo>
                    <a:pt x="996" y="382"/>
                  </a:lnTo>
                  <a:lnTo>
                    <a:pt x="996" y="378"/>
                  </a:lnTo>
                  <a:lnTo>
                    <a:pt x="996" y="372"/>
                  </a:lnTo>
                  <a:lnTo>
                    <a:pt x="994" y="372"/>
                  </a:lnTo>
                  <a:lnTo>
                    <a:pt x="988" y="369"/>
                  </a:lnTo>
                  <a:lnTo>
                    <a:pt x="986" y="365"/>
                  </a:lnTo>
                  <a:lnTo>
                    <a:pt x="986" y="361"/>
                  </a:lnTo>
                  <a:lnTo>
                    <a:pt x="988" y="359"/>
                  </a:lnTo>
                  <a:lnTo>
                    <a:pt x="980" y="359"/>
                  </a:lnTo>
                  <a:lnTo>
                    <a:pt x="975" y="359"/>
                  </a:lnTo>
                  <a:lnTo>
                    <a:pt x="979" y="355"/>
                  </a:lnTo>
                  <a:lnTo>
                    <a:pt x="984" y="353"/>
                  </a:lnTo>
                  <a:lnTo>
                    <a:pt x="980" y="347"/>
                  </a:lnTo>
                  <a:lnTo>
                    <a:pt x="979" y="342"/>
                  </a:lnTo>
                  <a:lnTo>
                    <a:pt x="975" y="342"/>
                  </a:lnTo>
                  <a:lnTo>
                    <a:pt x="971" y="342"/>
                  </a:lnTo>
                  <a:lnTo>
                    <a:pt x="969" y="340"/>
                  </a:lnTo>
                  <a:lnTo>
                    <a:pt x="969" y="338"/>
                  </a:lnTo>
                  <a:lnTo>
                    <a:pt x="969" y="332"/>
                  </a:lnTo>
                  <a:lnTo>
                    <a:pt x="967" y="328"/>
                  </a:lnTo>
                  <a:lnTo>
                    <a:pt x="969" y="322"/>
                  </a:lnTo>
                  <a:lnTo>
                    <a:pt x="965" y="321"/>
                  </a:lnTo>
                  <a:lnTo>
                    <a:pt x="965" y="315"/>
                  </a:lnTo>
                  <a:lnTo>
                    <a:pt x="967" y="313"/>
                  </a:lnTo>
                  <a:lnTo>
                    <a:pt x="963" y="313"/>
                  </a:lnTo>
                  <a:lnTo>
                    <a:pt x="961" y="313"/>
                  </a:lnTo>
                  <a:lnTo>
                    <a:pt x="955" y="324"/>
                  </a:lnTo>
                  <a:lnTo>
                    <a:pt x="952" y="338"/>
                  </a:lnTo>
                  <a:lnTo>
                    <a:pt x="950" y="336"/>
                  </a:lnTo>
                  <a:lnTo>
                    <a:pt x="950" y="332"/>
                  </a:lnTo>
                  <a:lnTo>
                    <a:pt x="946" y="334"/>
                  </a:lnTo>
                  <a:lnTo>
                    <a:pt x="944" y="336"/>
                  </a:lnTo>
                  <a:lnTo>
                    <a:pt x="944" y="338"/>
                  </a:lnTo>
                  <a:lnTo>
                    <a:pt x="944" y="342"/>
                  </a:lnTo>
                  <a:lnTo>
                    <a:pt x="942" y="340"/>
                  </a:lnTo>
                  <a:lnTo>
                    <a:pt x="940" y="340"/>
                  </a:lnTo>
                  <a:lnTo>
                    <a:pt x="938" y="344"/>
                  </a:lnTo>
                  <a:lnTo>
                    <a:pt x="938" y="347"/>
                  </a:lnTo>
                  <a:lnTo>
                    <a:pt x="932" y="349"/>
                  </a:lnTo>
                  <a:lnTo>
                    <a:pt x="929" y="353"/>
                  </a:lnTo>
                  <a:lnTo>
                    <a:pt x="925" y="349"/>
                  </a:lnTo>
                  <a:lnTo>
                    <a:pt x="921" y="345"/>
                  </a:lnTo>
                  <a:lnTo>
                    <a:pt x="919" y="347"/>
                  </a:lnTo>
                  <a:lnTo>
                    <a:pt x="915" y="349"/>
                  </a:lnTo>
                  <a:lnTo>
                    <a:pt x="913" y="344"/>
                  </a:lnTo>
                  <a:lnTo>
                    <a:pt x="913" y="340"/>
                  </a:lnTo>
                  <a:lnTo>
                    <a:pt x="908" y="340"/>
                  </a:lnTo>
                  <a:lnTo>
                    <a:pt x="904" y="340"/>
                  </a:lnTo>
                  <a:lnTo>
                    <a:pt x="900" y="338"/>
                  </a:lnTo>
                  <a:lnTo>
                    <a:pt x="896" y="336"/>
                  </a:lnTo>
                  <a:lnTo>
                    <a:pt x="896" y="324"/>
                  </a:lnTo>
                  <a:lnTo>
                    <a:pt x="894" y="315"/>
                  </a:lnTo>
                  <a:lnTo>
                    <a:pt x="896" y="315"/>
                  </a:lnTo>
                  <a:lnTo>
                    <a:pt x="900" y="313"/>
                  </a:lnTo>
                  <a:lnTo>
                    <a:pt x="898" y="311"/>
                  </a:lnTo>
                  <a:lnTo>
                    <a:pt x="896" y="311"/>
                  </a:lnTo>
                  <a:lnTo>
                    <a:pt x="900" y="303"/>
                  </a:lnTo>
                  <a:lnTo>
                    <a:pt x="904" y="298"/>
                  </a:lnTo>
                  <a:lnTo>
                    <a:pt x="900" y="299"/>
                  </a:lnTo>
                  <a:lnTo>
                    <a:pt x="898" y="301"/>
                  </a:lnTo>
                  <a:lnTo>
                    <a:pt x="894" y="299"/>
                  </a:lnTo>
                  <a:lnTo>
                    <a:pt x="888" y="299"/>
                  </a:lnTo>
                  <a:lnTo>
                    <a:pt x="888" y="296"/>
                  </a:lnTo>
                  <a:lnTo>
                    <a:pt x="890" y="296"/>
                  </a:lnTo>
                  <a:lnTo>
                    <a:pt x="890" y="294"/>
                  </a:lnTo>
                  <a:lnTo>
                    <a:pt x="892" y="292"/>
                  </a:lnTo>
                  <a:lnTo>
                    <a:pt x="883" y="292"/>
                  </a:lnTo>
                  <a:lnTo>
                    <a:pt x="873" y="292"/>
                  </a:lnTo>
                  <a:lnTo>
                    <a:pt x="873" y="288"/>
                  </a:lnTo>
                  <a:lnTo>
                    <a:pt x="873" y="286"/>
                  </a:lnTo>
                  <a:lnTo>
                    <a:pt x="869" y="286"/>
                  </a:lnTo>
                  <a:lnTo>
                    <a:pt x="869" y="282"/>
                  </a:lnTo>
                  <a:lnTo>
                    <a:pt x="860" y="273"/>
                  </a:lnTo>
                  <a:lnTo>
                    <a:pt x="850" y="267"/>
                  </a:lnTo>
                  <a:lnTo>
                    <a:pt x="846" y="267"/>
                  </a:lnTo>
                  <a:lnTo>
                    <a:pt x="842" y="269"/>
                  </a:lnTo>
                  <a:lnTo>
                    <a:pt x="840" y="271"/>
                  </a:lnTo>
                  <a:lnTo>
                    <a:pt x="838" y="274"/>
                  </a:lnTo>
                  <a:lnTo>
                    <a:pt x="833" y="274"/>
                  </a:lnTo>
                  <a:lnTo>
                    <a:pt x="829" y="274"/>
                  </a:lnTo>
                  <a:lnTo>
                    <a:pt x="829" y="278"/>
                  </a:lnTo>
                  <a:lnTo>
                    <a:pt x="817" y="276"/>
                  </a:lnTo>
                  <a:lnTo>
                    <a:pt x="808" y="274"/>
                  </a:lnTo>
                  <a:lnTo>
                    <a:pt x="800" y="274"/>
                  </a:lnTo>
                  <a:lnTo>
                    <a:pt x="794" y="276"/>
                  </a:lnTo>
                  <a:lnTo>
                    <a:pt x="792" y="282"/>
                  </a:lnTo>
                  <a:lnTo>
                    <a:pt x="794" y="282"/>
                  </a:lnTo>
                  <a:lnTo>
                    <a:pt x="800" y="284"/>
                  </a:lnTo>
                  <a:lnTo>
                    <a:pt x="800" y="288"/>
                  </a:lnTo>
                  <a:lnTo>
                    <a:pt x="796" y="288"/>
                  </a:lnTo>
                  <a:lnTo>
                    <a:pt x="796" y="290"/>
                  </a:lnTo>
                  <a:lnTo>
                    <a:pt x="798" y="294"/>
                  </a:lnTo>
                  <a:lnTo>
                    <a:pt x="794" y="298"/>
                  </a:lnTo>
                  <a:lnTo>
                    <a:pt x="792" y="301"/>
                  </a:lnTo>
                  <a:lnTo>
                    <a:pt x="790" y="301"/>
                  </a:lnTo>
                  <a:lnTo>
                    <a:pt x="792" y="305"/>
                  </a:lnTo>
                  <a:lnTo>
                    <a:pt x="794" y="305"/>
                  </a:lnTo>
                  <a:lnTo>
                    <a:pt x="798" y="305"/>
                  </a:lnTo>
                  <a:lnTo>
                    <a:pt x="796" y="311"/>
                  </a:lnTo>
                  <a:lnTo>
                    <a:pt x="796" y="313"/>
                  </a:lnTo>
                  <a:lnTo>
                    <a:pt x="796" y="317"/>
                  </a:lnTo>
                  <a:lnTo>
                    <a:pt x="802" y="321"/>
                  </a:lnTo>
                  <a:lnTo>
                    <a:pt x="802" y="322"/>
                  </a:lnTo>
                  <a:lnTo>
                    <a:pt x="800" y="324"/>
                  </a:lnTo>
                  <a:lnTo>
                    <a:pt x="798" y="326"/>
                  </a:lnTo>
                  <a:lnTo>
                    <a:pt x="798" y="328"/>
                  </a:lnTo>
                  <a:lnTo>
                    <a:pt x="794" y="326"/>
                  </a:lnTo>
                  <a:lnTo>
                    <a:pt x="792" y="326"/>
                  </a:lnTo>
                  <a:lnTo>
                    <a:pt x="794" y="330"/>
                  </a:lnTo>
                  <a:lnTo>
                    <a:pt x="796" y="332"/>
                  </a:lnTo>
                  <a:lnTo>
                    <a:pt x="796" y="336"/>
                  </a:lnTo>
                  <a:lnTo>
                    <a:pt x="790" y="336"/>
                  </a:lnTo>
                  <a:lnTo>
                    <a:pt x="785" y="338"/>
                  </a:lnTo>
                  <a:lnTo>
                    <a:pt x="785" y="344"/>
                  </a:lnTo>
                  <a:lnTo>
                    <a:pt x="785" y="349"/>
                  </a:lnTo>
                  <a:lnTo>
                    <a:pt x="790" y="351"/>
                  </a:lnTo>
                  <a:lnTo>
                    <a:pt x="796" y="353"/>
                  </a:lnTo>
                  <a:lnTo>
                    <a:pt x="800" y="363"/>
                  </a:lnTo>
                  <a:lnTo>
                    <a:pt x="804" y="374"/>
                  </a:lnTo>
                  <a:lnTo>
                    <a:pt x="808" y="376"/>
                  </a:lnTo>
                  <a:lnTo>
                    <a:pt x="812" y="380"/>
                  </a:lnTo>
                  <a:lnTo>
                    <a:pt x="810" y="388"/>
                  </a:lnTo>
                  <a:lnTo>
                    <a:pt x="808" y="399"/>
                  </a:lnTo>
                  <a:lnTo>
                    <a:pt x="808" y="397"/>
                  </a:lnTo>
                  <a:lnTo>
                    <a:pt x="812" y="395"/>
                  </a:lnTo>
                  <a:lnTo>
                    <a:pt x="812" y="399"/>
                  </a:lnTo>
                  <a:lnTo>
                    <a:pt x="813" y="403"/>
                  </a:lnTo>
                  <a:lnTo>
                    <a:pt x="810" y="403"/>
                  </a:lnTo>
                  <a:lnTo>
                    <a:pt x="808" y="403"/>
                  </a:lnTo>
                  <a:lnTo>
                    <a:pt x="804" y="409"/>
                  </a:lnTo>
                  <a:lnTo>
                    <a:pt x="802" y="415"/>
                  </a:lnTo>
                  <a:lnTo>
                    <a:pt x="790" y="424"/>
                  </a:lnTo>
                  <a:lnTo>
                    <a:pt x="777" y="432"/>
                  </a:lnTo>
                  <a:lnTo>
                    <a:pt x="779" y="447"/>
                  </a:lnTo>
                  <a:lnTo>
                    <a:pt x="783" y="463"/>
                  </a:lnTo>
                  <a:lnTo>
                    <a:pt x="783" y="476"/>
                  </a:lnTo>
                  <a:lnTo>
                    <a:pt x="781" y="491"/>
                  </a:lnTo>
                  <a:lnTo>
                    <a:pt x="777" y="491"/>
                  </a:lnTo>
                  <a:lnTo>
                    <a:pt x="775" y="491"/>
                  </a:lnTo>
                  <a:lnTo>
                    <a:pt x="771" y="493"/>
                  </a:lnTo>
                  <a:lnTo>
                    <a:pt x="769" y="497"/>
                  </a:lnTo>
                  <a:lnTo>
                    <a:pt x="767" y="497"/>
                  </a:lnTo>
                  <a:lnTo>
                    <a:pt x="762" y="495"/>
                  </a:lnTo>
                  <a:lnTo>
                    <a:pt x="754" y="489"/>
                  </a:lnTo>
                  <a:lnTo>
                    <a:pt x="748" y="482"/>
                  </a:lnTo>
                  <a:lnTo>
                    <a:pt x="748" y="478"/>
                  </a:lnTo>
                  <a:lnTo>
                    <a:pt x="748" y="472"/>
                  </a:lnTo>
                  <a:lnTo>
                    <a:pt x="744" y="470"/>
                  </a:lnTo>
                  <a:lnTo>
                    <a:pt x="741" y="468"/>
                  </a:lnTo>
                  <a:lnTo>
                    <a:pt x="741" y="463"/>
                  </a:lnTo>
                  <a:lnTo>
                    <a:pt x="741" y="459"/>
                  </a:lnTo>
                  <a:lnTo>
                    <a:pt x="737" y="457"/>
                  </a:lnTo>
                  <a:lnTo>
                    <a:pt x="739" y="455"/>
                  </a:lnTo>
                  <a:lnTo>
                    <a:pt x="739" y="453"/>
                  </a:lnTo>
                  <a:lnTo>
                    <a:pt x="741" y="453"/>
                  </a:lnTo>
                  <a:lnTo>
                    <a:pt x="739" y="451"/>
                  </a:lnTo>
                  <a:lnTo>
                    <a:pt x="739" y="449"/>
                  </a:lnTo>
                  <a:lnTo>
                    <a:pt x="739" y="447"/>
                  </a:lnTo>
                  <a:lnTo>
                    <a:pt x="741" y="447"/>
                  </a:lnTo>
                  <a:lnTo>
                    <a:pt x="741" y="440"/>
                  </a:lnTo>
                  <a:lnTo>
                    <a:pt x="742" y="436"/>
                  </a:lnTo>
                  <a:lnTo>
                    <a:pt x="741" y="434"/>
                  </a:lnTo>
                  <a:lnTo>
                    <a:pt x="741" y="430"/>
                  </a:lnTo>
                  <a:lnTo>
                    <a:pt x="741" y="428"/>
                  </a:lnTo>
                  <a:lnTo>
                    <a:pt x="741" y="424"/>
                  </a:lnTo>
                  <a:lnTo>
                    <a:pt x="725" y="420"/>
                  </a:lnTo>
                  <a:lnTo>
                    <a:pt x="710" y="422"/>
                  </a:lnTo>
                  <a:lnTo>
                    <a:pt x="702" y="418"/>
                  </a:lnTo>
                  <a:lnTo>
                    <a:pt x="696" y="413"/>
                  </a:lnTo>
                  <a:lnTo>
                    <a:pt x="685" y="409"/>
                  </a:lnTo>
                  <a:lnTo>
                    <a:pt x="675" y="407"/>
                  </a:lnTo>
                  <a:lnTo>
                    <a:pt x="673" y="399"/>
                  </a:lnTo>
                  <a:lnTo>
                    <a:pt x="671" y="393"/>
                  </a:lnTo>
                  <a:lnTo>
                    <a:pt x="666" y="392"/>
                  </a:lnTo>
                  <a:lnTo>
                    <a:pt x="662" y="392"/>
                  </a:lnTo>
                  <a:lnTo>
                    <a:pt x="656" y="388"/>
                  </a:lnTo>
                  <a:lnTo>
                    <a:pt x="652" y="384"/>
                  </a:lnTo>
                  <a:lnTo>
                    <a:pt x="648" y="384"/>
                  </a:lnTo>
                  <a:lnTo>
                    <a:pt x="645" y="384"/>
                  </a:lnTo>
                  <a:lnTo>
                    <a:pt x="639" y="380"/>
                  </a:lnTo>
                  <a:lnTo>
                    <a:pt x="637" y="378"/>
                  </a:lnTo>
                  <a:lnTo>
                    <a:pt x="631" y="376"/>
                  </a:lnTo>
                  <a:lnTo>
                    <a:pt x="625" y="378"/>
                  </a:lnTo>
                  <a:lnTo>
                    <a:pt x="620" y="380"/>
                  </a:lnTo>
                  <a:lnTo>
                    <a:pt x="616" y="382"/>
                  </a:lnTo>
                  <a:lnTo>
                    <a:pt x="610" y="365"/>
                  </a:lnTo>
                  <a:lnTo>
                    <a:pt x="602" y="345"/>
                  </a:lnTo>
                  <a:lnTo>
                    <a:pt x="593" y="345"/>
                  </a:lnTo>
                  <a:lnTo>
                    <a:pt x="589" y="347"/>
                  </a:lnTo>
                  <a:lnTo>
                    <a:pt x="585" y="345"/>
                  </a:lnTo>
                  <a:lnTo>
                    <a:pt x="583" y="338"/>
                  </a:lnTo>
                  <a:lnTo>
                    <a:pt x="579" y="334"/>
                  </a:lnTo>
                  <a:lnTo>
                    <a:pt x="579" y="326"/>
                  </a:lnTo>
                  <a:lnTo>
                    <a:pt x="581" y="319"/>
                  </a:lnTo>
                  <a:lnTo>
                    <a:pt x="583" y="317"/>
                  </a:lnTo>
                  <a:lnTo>
                    <a:pt x="587" y="315"/>
                  </a:lnTo>
                  <a:lnTo>
                    <a:pt x="585" y="311"/>
                  </a:lnTo>
                  <a:lnTo>
                    <a:pt x="585" y="307"/>
                  </a:lnTo>
                  <a:lnTo>
                    <a:pt x="587" y="307"/>
                  </a:lnTo>
                  <a:lnTo>
                    <a:pt x="591" y="307"/>
                  </a:lnTo>
                  <a:lnTo>
                    <a:pt x="591" y="301"/>
                  </a:lnTo>
                  <a:lnTo>
                    <a:pt x="591" y="298"/>
                  </a:lnTo>
                  <a:lnTo>
                    <a:pt x="595" y="294"/>
                  </a:lnTo>
                  <a:lnTo>
                    <a:pt x="599" y="290"/>
                  </a:lnTo>
                  <a:lnTo>
                    <a:pt x="599" y="288"/>
                  </a:lnTo>
                  <a:lnTo>
                    <a:pt x="602" y="288"/>
                  </a:lnTo>
                  <a:lnTo>
                    <a:pt x="606" y="288"/>
                  </a:lnTo>
                  <a:lnTo>
                    <a:pt x="606" y="282"/>
                  </a:lnTo>
                  <a:lnTo>
                    <a:pt x="606" y="278"/>
                  </a:lnTo>
                  <a:lnTo>
                    <a:pt x="608" y="276"/>
                  </a:lnTo>
                  <a:lnTo>
                    <a:pt x="610" y="274"/>
                  </a:lnTo>
                  <a:lnTo>
                    <a:pt x="612" y="276"/>
                  </a:lnTo>
                  <a:lnTo>
                    <a:pt x="618" y="276"/>
                  </a:lnTo>
                  <a:lnTo>
                    <a:pt x="616" y="274"/>
                  </a:lnTo>
                  <a:lnTo>
                    <a:pt x="614" y="273"/>
                  </a:lnTo>
                  <a:lnTo>
                    <a:pt x="618" y="271"/>
                  </a:lnTo>
                  <a:lnTo>
                    <a:pt x="622" y="269"/>
                  </a:lnTo>
                  <a:lnTo>
                    <a:pt x="618" y="269"/>
                  </a:lnTo>
                  <a:lnTo>
                    <a:pt x="618" y="267"/>
                  </a:lnTo>
                  <a:lnTo>
                    <a:pt x="623" y="267"/>
                  </a:lnTo>
                  <a:lnTo>
                    <a:pt x="629" y="269"/>
                  </a:lnTo>
                  <a:lnTo>
                    <a:pt x="633" y="265"/>
                  </a:lnTo>
                  <a:lnTo>
                    <a:pt x="637" y="263"/>
                  </a:lnTo>
                  <a:lnTo>
                    <a:pt x="637" y="259"/>
                  </a:lnTo>
                  <a:lnTo>
                    <a:pt x="639" y="257"/>
                  </a:lnTo>
                  <a:lnTo>
                    <a:pt x="635" y="255"/>
                  </a:lnTo>
                  <a:lnTo>
                    <a:pt x="633" y="253"/>
                  </a:lnTo>
                  <a:lnTo>
                    <a:pt x="633" y="250"/>
                  </a:lnTo>
                  <a:lnTo>
                    <a:pt x="637" y="251"/>
                  </a:lnTo>
                  <a:lnTo>
                    <a:pt x="641" y="251"/>
                  </a:lnTo>
                  <a:lnTo>
                    <a:pt x="641" y="244"/>
                  </a:lnTo>
                  <a:lnTo>
                    <a:pt x="643" y="236"/>
                  </a:lnTo>
                  <a:lnTo>
                    <a:pt x="646" y="236"/>
                  </a:lnTo>
                  <a:lnTo>
                    <a:pt x="650" y="236"/>
                  </a:lnTo>
                  <a:lnTo>
                    <a:pt x="650" y="232"/>
                  </a:lnTo>
                  <a:lnTo>
                    <a:pt x="652" y="232"/>
                  </a:lnTo>
                  <a:lnTo>
                    <a:pt x="658" y="232"/>
                  </a:lnTo>
                  <a:lnTo>
                    <a:pt x="660" y="236"/>
                  </a:lnTo>
                  <a:lnTo>
                    <a:pt x="662" y="236"/>
                  </a:lnTo>
                  <a:lnTo>
                    <a:pt x="671" y="232"/>
                  </a:lnTo>
                  <a:lnTo>
                    <a:pt x="673" y="232"/>
                  </a:lnTo>
                  <a:lnTo>
                    <a:pt x="677" y="230"/>
                  </a:lnTo>
                  <a:lnTo>
                    <a:pt x="677" y="227"/>
                  </a:lnTo>
                  <a:lnTo>
                    <a:pt x="675" y="223"/>
                  </a:lnTo>
                  <a:lnTo>
                    <a:pt x="677" y="221"/>
                  </a:lnTo>
                  <a:lnTo>
                    <a:pt x="677" y="219"/>
                  </a:lnTo>
                  <a:lnTo>
                    <a:pt x="679" y="219"/>
                  </a:lnTo>
                  <a:lnTo>
                    <a:pt x="679" y="217"/>
                  </a:lnTo>
                  <a:lnTo>
                    <a:pt x="679" y="215"/>
                  </a:lnTo>
                  <a:lnTo>
                    <a:pt x="660" y="213"/>
                  </a:lnTo>
                  <a:lnTo>
                    <a:pt x="639" y="213"/>
                  </a:lnTo>
                  <a:lnTo>
                    <a:pt x="645" y="211"/>
                  </a:lnTo>
                  <a:lnTo>
                    <a:pt x="648" y="209"/>
                  </a:lnTo>
                  <a:lnTo>
                    <a:pt x="648" y="207"/>
                  </a:lnTo>
                  <a:lnTo>
                    <a:pt x="650" y="202"/>
                  </a:lnTo>
                  <a:lnTo>
                    <a:pt x="652" y="202"/>
                  </a:lnTo>
                  <a:lnTo>
                    <a:pt x="652" y="205"/>
                  </a:lnTo>
                  <a:lnTo>
                    <a:pt x="662" y="205"/>
                  </a:lnTo>
                  <a:lnTo>
                    <a:pt x="670" y="205"/>
                  </a:lnTo>
                  <a:lnTo>
                    <a:pt x="677" y="209"/>
                  </a:lnTo>
                  <a:lnTo>
                    <a:pt x="685" y="215"/>
                  </a:lnTo>
                  <a:lnTo>
                    <a:pt x="685" y="211"/>
                  </a:lnTo>
                  <a:lnTo>
                    <a:pt x="685" y="209"/>
                  </a:lnTo>
                  <a:lnTo>
                    <a:pt x="687" y="207"/>
                  </a:lnTo>
                  <a:lnTo>
                    <a:pt x="691" y="205"/>
                  </a:lnTo>
                  <a:lnTo>
                    <a:pt x="687" y="198"/>
                  </a:lnTo>
                  <a:lnTo>
                    <a:pt x="687" y="192"/>
                  </a:lnTo>
                  <a:lnTo>
                    <a:pt x="693" y="190"/>
                  </a:lnTo>
                  <a:lnTo>
                    <a:pt x="698" y="190"/>
                  </a:lnTo>
                  <a:lnTo>
                    <a:pt x="702" y="196"/>
                  </a:lnTo>
                  <a:lnTo>
                    <a:pt x="712" y="200"/>
                  </a:lnTo>
                  <a:lnTo>
                    <a:pt x="718" y="200"/>
                  </a:lnTo>
                  <a:lnTo>
                    <a:pt x="718" y="198"/>
                  </a:lnTo>
                  <a:lnTo>
                    <a:pt x="716" y="194"/>
                  </a:lnTo>
                  <a:lnTo>
                    <a:pt x="712" y="192"/>
                  </a:lnTo>
                  <a:lnTo>
                    <a:pt x="712" y="188"/>
                  </a:lnTo>
                  <a:lnTo>
                    <a:pt x="714" y="188"/>
                  </a:lnTo>
                  <a:lnTo>
                    <a:pt x="718" y="186"/>
                  </a:lnTo>
                  <a:lnTo>
                    <a:pt x="718" y="190"/>
                  </a:lnTo>
                  <a:lnTo>
                    <a:pt x="721" y="192"/>
                  </a:lnTo>
                  <a:lnTo>
                    <a:pt x="725" y="194"/>
                  </a:lnTo>
                  <a:lnTo>
                    <a:pt x="729" y="188"/>
                  </a:lnTo>
                  <a:lnTo>
                    <a:pt x="733" y="184"/>
                  </a:lnTo>
                  <a:lnTo>
                    <a:pt x="735" y="184"/>
                  </a:lnTo>
                  <a:lnTo>
                    <a:pt x="739" y="184"/>
                  </a:lnTo>
                  <a:lnTo>
                    <a:pt x="741" y="180"/>
                  </a:lnTo>
                  <a:lnTo>
                    <a:pt x="750" y="177"/>
                  </a:lnTo>
                  <a:lnTo>
                    <a:pt x="762" y="173"/>
                  </a:lnTo>
                  <a:lnTo>
                    <a:pt x="760" y="167"/>
                  </a:lnTo>
                  <a:lnTo>
                    <a:pt x="762" y="163"/>
                  </a:lnTo>
                  <a:lnTo>
                    <a:pt x="754" y="161"/>
                  </a:lnTo>
                  <a:lnTo>
                    <a:pt x="748" y="157"/>
                  </a:lnTo>
                  <a:lnTo>
                    <a:pt x="746" y="156"/>
                  </a:lnTo>
                  <a:lnTo>
                    <a:pt x="744" y="152"/>
                  </a:lnTo>
                  <a:lnTo>
                    <a:pt x="742" y="148"/>
                  </a:lnTo>
                  <a:lnTo>
                    <a:pt x="744" y="144"/>
                  </a:lnTo>
                  <a:lnTo>
                    <a:pt x="746" y="142"/>
                  </a:lnTo>
                  <a:lnTo>
                    <a:pt x="746" y="140"/>
                  </a:lnTo>
                  <a:lnTo>
                    <a:pt x="750" y="138"/>
                  </a:lnTo>
                  <a:lnTo>
                    <a:pt x="752" y="136"/>
                  </a:lnTo>
                  <a:lnTo>
                    <a:pt x="748" y="136"/>
                  </a:lnTo>
                  <a:lnTo>
                    <a:pt x="746" y="136"/>
                  </a:lnTo>
                  <a:lnTo>
                    <a:pt x="746" y="134"/>
                  </a:lnTo>
                  <a:lnTo>
                    <a:pt x="748" y="132"/>
                  </a:lnTo>
                  <a:lnTo>
                    <a:pt x="752" y="127"/>
                  </a:lnTo>
                  <a:lnTo>
                    <a:pt x="754" y="125"/>
                  </a:lnTo>
                  <a:lnTo>
                    <a:pt x="752" y="121"/>
                  </a:lnTo>
                  <a:lnTo>
                    <a:pt x="752" y="119"/>
                  </a:lnTo>
                  <a:lnTo>
                    <a:pt x="748" y="121"/>
                  </a:lnTo>
                  <a:lnTo>
                    <a:pt x="746" y="123"/>
                  </a:lnTo>
                  <a:lnTo>
                    <a:pt x="742" y="121"/>
                  </a:lnTo>
                  <a:lnTo>
                    <a:pt x="741" y="121"/>
                  </a:lnTo>
                  <a:lnTo>
                    <a:pt x="739" y="115"/>
                  </a:lnTo>
                  <a:lnTo>
                    <a:pt x="737" y="108"/>
                  </a:lnTo>
                  <a:lnTo>
                    <a:pt x="721" y="108"/>
                  </a:lnTo>
                  <a:lnTo>
                    <a:pt x="704" y="106"/>
                  </a:lnTo>
                  <a:lnTo>
                    <a:pt x="708" y="117"/>
                  </a:lnTo>
                  <a:lnTo>
                    <a:pt x="714" y="131"/>
                  </a:lnTo>
                  <a:lnTo>
                    <a:pt x="712" y="131"/>
                  </a:lnTo>
                  <a:lnTo>
                    <a:pt x="712" y="134"/>
                  </a:lnTo>
                  <a:lnTo>
                    <a:pt x="708" y="134"/>
                  </a:lnTo>
                  <a:lnTo>
                    <a:pt x="704" y="134"/>
                  </a:lnTo>
                  <a:lnTo>
                    <a:pt x="702" y="142"/>
                  </a:lnTo>
                  <a:lnTo>
                    <a:pt x="702" y="150"/>
                  </a:lnTo>
                  <a:lnTo>
                    <a:pt x="698" y="150"/>
                  </a:lnTo>
                  <a:lnTo>
                    <a:pt x="693" y="161"/>
                  </a:lnTo>
                  <a:lnTo>
                    <a:pt x="685" y="173"/>
                  </a:lnTo>
                  <a:lnTo>
                    <a:pt x="683" y="173"/>
                  </a:lnTo>
                  <a:lnTo>
                    <a:pt x="677" y="173"/>
                  </a:lnTo>
                  <a:lnTo>
                    <a:pt x="675" y="169"/>
                  </a:lnTo>
                  <a:lnTo>
                    <a:pt x="673" y="163"/>
                  </a:lnTo>
                  <a:lnTo>
                    <a:pt x="670" y="161"/>
                  </a:lnTo>
                  <a:lnTo>
                    <a:pt x="668" y="159"/>
                  </a:lnTo>
                  <a:lnTo>
                    <a:pt x="664" y="154"/>
                  </a:lnTo>
                  <a:lnTo>
                    <a:pt x="662" y="150"/>
                  </a:lnTo>
                  <a:lnTo>
                    <a:pt x="668" y="140"/>
                  </a:lnTo>
                  <a:lnTo>
                    <a:pt x="671" y="131"/>
                  </a:lnTo>
                  <a:lnTo>
                    <a:pt x="673" y="129"/>
                  </a:lnTo>
                  <a:lnTo>
                    <a:pt x="670" y="123"/>
                  </a:lnTo>
                  <a:lnTo>
                    <a:pt x="668" y="117"/>
                  </a:lnTo>
                  <a:lnTo>
                    <a:pt x="662" y="119"/>
                  </a:lnTo>
                  <a:lnTo>
                    <a:pt x="656" y="121"/>
                  </a:lnTo>
                  <a:lnTo>
                    <a:pt x="654" y="131"/>
                  </a:lnTo>
                  <a:lnTo>
                    <a:pt x="654" y="140"/>
                  </a:lnTo>
                  <a:lnTo>
                    <a:pt x="650" y="140"/>
                  </a:lnTo>
                  <a:lnTo>
                    <a:pt x="648" y="142"/>
                  </a:lnTo>
                  <a:lnTo>
                    <a:pt x="648" y="144"/>
                  </a:lnTo>
                  <a:lnTo>
                    <a:pt x="648" y="148"/>
                  </a:lnTo>
                  <a:lnTo>
                    <a:pt x="645" y="148"/>
                  </a:lnTo>
                  <a:lnTo>
                    <a:pt x="643" y="148"/>
                  </a:lnTo>
                  <a:lnTo>
                    <a:pt x="643" y="144"/>
                  </a:lnTo>
                  <a:lnTo>
                    <a:pt x="645" y="142"/>
                  </a:lnTo>
                  <a:lnTo>
                    <a:pt x="639" y="131"/>
                  </a:lnTo>
                  <a:lnTo>
                    <a:pt x="637" y="121"/>
                  </a:lnTo>
                  <a:lnTo>
                    <a:pt x="629" y="119"/>
                  </a:lnTo>
                  <a:lnTo>
                    <a:pt x="622" y="117"/>
                  </a:lnTo>
                  <a:lnTo>
                    <a:pt x="616" y="109"/>
                  </a:lnTo>
                  <a:lnTo>
                    <a:pt x="618" y="106"/>
                  </a:lnTo>
                  <a:lnTo>
                    <a:pt x="625" y="100"/>
                  </a:lnTo>
                  <a:lnTo>
                    <a:pt x="623" y="96"/>
                  </a:lnTo>
                  <a:lnTo>
                    <a:pt x="622" y="96"/>
                  </a:lnTo>
                  <a:lnTo>
                    <a:pt x="620" y="98"/>
                  </a:lnTo>
                  <a:lnTo>
                    <a:pt x="620" y="100"/>
                  </a:lnTo>
                  <a:lnTo>
                    <a:pt x="618" y="100"/>
                  </a:lnTo>
                  <a:lnTo>
                    <a:pt x="618" y="96"/>
                  </a:lnTo>
                  <a:lnTo>
                    <a:pt x="620" y="90"/>
                  </a:lnTo>
                  <a:lnTo>
                    <a:pt x="625" y="92"/>
                  </a:lnTo>
                  <a:lnTo>
                    <a:pt x="631" y="94"/>
                  </a:lnTo>
                  <a:lnTo>
                    <a:pt x="631" y="90"/>
                  </a:lnTo>
                  <a:lnTo>
                    <a:pt x="633" y="88"/>
                  </a:lnTo>
                  <a:lnTo>
                    <a:pt x="629" y="88"/>
                  </a:lnTo>
                  <a:lnTo>
                    <a:pt x="627" y="88"/>
                  </a:lnTo>
                  <a:lnTo>
                    <a:pt x="627" y="85"/>
                  </a:lnTo>
                  <a:lnTo>
                    <a:pt x="623" y="83"/>
                  </a:lnTo>
                  <a:lnTo>
                    <a:pt x="620" y="83"/>
                  </a:lnTo>
                  <a:lnTo>
                    <a:pt x="616" y="79"/>
                  </a:lnTo>
                  <a:lnTo>
                    <a:pt x="614" y="75"/>
                  </a:lnTo>
                  <a:lnTo>
                    <a:pt x="606" y="73"/>
                  </a:lnTo>
                  <a:lnTo>
                    <a:pt x="600" y="71"/>
                  </a:lnTo>
                  <a:lnTo>
                    <a:pt x="600" y="67"/>
                  </a:lnTo>
                  <a:lnTo>
                    <a:pt x="595" y="65"/>
                  </a:lnTo>
                  <a:lnTo>
                    <a:pt x="591" y="63"/>
                  </a:lnTo>
                  <a:lnTo>
                    <a:pt x="591" y="60"/>
                  </a:lnTo>
                  <a:lnTo>
                    <a:pt x="589" y="61"/>
                  </a:lnTo>
                  <a:lnTo>
                    <a:pt x="587" y="61"/>
                  </a:lnTo>
                  <a:lnTo>
                    <a:pt x="589" y="56"/>
                  </a:lnTo>
                  <a:lnTo>
                    <a:pt x="591" y="50"/>
                  </a:lnTo>
                  <a:lnTo>
                    <a:pt x="595" y="50"/>
                  </a:lnTo>
                  <a:lnTo>
                    <a:pt x="595" y="44"/>
                  </a:lnTo>
                  <a:lnTo>
                    <a:pt x="591" y="40"/>
                  </a:lnTo>
                  <a:lnTo>
                    <a:pt x="595" y="37"/>
                  </a:lnTo>
                  <a:lnTo>
                    <a:pt x="606" y="35"/>
                  </a:lnTo>
                  <a:lnTo>
                    <a:pt x="618" y="33"/>
                  </a:lnTo>
                  <a:lnTo>
                    <a:pt x="623" y="33"/>
                  </a:lnTo>
                  <a:lnTo>
                    <a:pt x="629" y="31"/>
                  </a:lnTo>
                  <a:lnTo>
                    <a:pt x="635" y="19"/>
                  </a:lnTo>
                  <a:lnTo>
                    <a:pt x="641" y="8"/>
                  </a:lnTo>
                  <a:lnTo>
                    <a:pt x="635" y="6"/>
                  </a:lnTo>
                  <a:lnTo>
                    <a:pt x="631" y="6"/>
                  </a:lnTo>
                  <a:lnTo>
                    <a:pt x="623" y="6"/>
                  </a:lnTo>
                  <a:lnTo>
                    <a:pt x="618" y="8"/>
                  </a:lnTo>
                  <a:lnTo>
                    <a:pt x="618" y="4"/>
                  </a:lnTo>
                  <a:lnTo>
                    <a:pt x="606" y="0"/>
                  </a:lnTo>
                  <a:lnTo>
                    <a:pt x="595" y="0"/>
                  </a:lnTo>
                  <a:lnTo>
                    <a:pt x="593" y="2"/>
                  </a:lnTo>
                  <a:lnTo>
                    <a:pt x="593" y="4"/>
                  </a:lnTo>
                  <a:lnTo>
                    <a:pt x="585" y="4"/>
                  </a:lnTo>
                  <a:lnTo>
                    <a:pt x="577" y="4"/>
                  </a:lnTo>
                  <a:lnTo>
                    <a:pt x="575" y="8"/>
                  </a:lnTo>
                  <a:lnTo>
                    <a:pt x="574" y="12"/>
                  </a:lnTo>
                  <a:lnTo>
                    <a:pt x="574" y="21"/>
                  </a:lnTo>
                  <a:lnTo>
                    <a:pt x="575" y="29"/>
                  </a:lnTo>
                  <a:lnTo>
                    <a:pt x="577" y="33"/>
                  </a:lnTo>
                  <a:lnTo>
                    <a:pt x="581" y="37"/>
                  </a:lnTo>
                  <a:lnTo>
                    <a:pt x="579" y="38"/>
                  </a:lnTo>
                  <a:lnTo>
                    <a:pt x="577" y="40"/>
                  </a:lnTo>
                  <a:lnTo>
                    <a:pt x="579" y="42"/>
                  </a:lnTo>
                  <a:lnTo>
                    <a:pt x="583" y="44"/>
                  </a:lnTo>
                  <a:lnTo>
                    <a:pt x="583" y="56"/>
                  </a:lnTo>
                  <a:lnTo>
                    <a:pt x="579" y="58"/>
                  </a:lnTo>
                  <a:lnTo>
                    <a:pt x="575" y="61"/>
                  </a:lnTo>
                  <a:lnTo>
                    <a:pt x="575" y="63"/>
                  </a:lnTo>
                  <a:lnTo>
                    <a:pt x="575" y="67"/>
                  </a:lnTo>
                  <a:lnTo>
                    <a:pt x="579" y="67"/>
                  </a:lnTo>
                  <a:lnTo>
                    <a:pt x="579" y="71"/>
                  </a:lnTo>
                  <a:lnTo>
                    <a:pt x="574" y="69"/>
                  </a:lnTo>
                  <a:lnTo>
                    <a:pt x="572" y="67"/>
                  </a:lnTo>
                  <a:lnTo>
                    <a:pt x="568" y="73"/>
                  </a:lnTo>
                  <a:lnTo>
                    <a:pt x="566" y="79"/>
                  </a:lnTo>
                  <a:lnTo>
                    <a:pt x="566" y="85"/>
                  </a:lnTo>
                  <a:lnTo>
                    <a:pt x="570" y="90"/>
                  </a:lnTo>
                  <a:lnTo>
                    <a:pt x="566" y="90"/>
                  </a:lnTo>
                  <a:lnTo>
                    <a:pt x="564" y="90"/>
                  </a:lnTo>
                  <a:lnTo>
                    <a:pt x="562" y="92"/>
                  </a:lnTo>
                  <a:lnTo>
                    <a:pt x="562" y="94"/>
                  </a:lnTo>
                  <a:lnTo>
                    <a:pt x="568" y="98"/>
                  </a:lnTo>
                  <a:lnTo>
                    <a:pt x="574" y="104"/>
                  </a:lnTo>
                  <a:lnTo>
                    <a:pt x="570" y="104"/>
                  </a:lnTo>
                  <a:lnTo>
                    <a:pt x="568" y="108"/>
                  </a:lnTo>
                  <a:lnTo>
                    <a:pt x="570" y="109"/>
                  </a:lnTo>
                  <a:lnTo>
                    <a:pt x="575" y="109"/>
                  </a:lnTo>
                  <a:lnTo>
                    <a:pt x="575" y="111"/>
                  </a:lnTo>
                  <a:lnTo>
                    <a:pt x="577" y="111"/>
                  </a:lnTo>
                  <a:lnTo>
                    <a:pt x="575" y="108"/>
                  </a:lnTo>
                  <a:lnTo>
                    <a:pt x="577" y="104"/>
                  </a:lnTo>
                  <a:lnTo>
                    <a:pt x="579" y="104"/>
                  </a:lnTo>
                  <a:lnTo>
                    <a:pt x="583" y="104"/>
                  </a:lnTo>
                  <a:lnTo>
                    <a:pt x="589" y="111"/>
                  </a:lnTo>
                  <a:lnTo>
                    <a:pt x="593" y="113"/>
                  </a:lnTo>
                  <a:lnTo>
                    <a:pt x="600" y="111"/>
                  </a:lnTo>
                  <a:lnTo>
                    <a:pt x="610" y="108"/>
                  </a:lnTo>
                  <a:lnTo>
                    <a:pt x="610" y="111"/>
                  </a:lnTo>
                  <a:lnTo>
                    <a:pt x="606" y="111"/>
                  </a:lnTo>
                  <a:lnTo>
                    <a:pt x="604" y="113"/>
                  </a:lnTo>
                  <a:lnTo>
                    <a:pt x="602" y="113"/>
                  </a:lnTo>
                  <a:lnTo>
                    <a:pt x="600" y="117"/>
                  </a:lnTo>
                  <a:lnTo>
                    <a:pt x="602" y="123"/>
                  </a:lnTo>
                  <a:lnTo>
                    <a:pt x="599" y="121"/>
                  </a:lnTo>
                  <a:lnTo>
                    <a:pt x="597" y="121"/>
                  </a:lnTo>
                  <a:lnTo>
                    <a:pt x="593" y="121"/>
                  </a:lnTo>
                  <a:lnTo>
                    <a:pt x="591" y="121"/>
                  </a:lnTo>
                  <a:lnTo>
                    <a:pt x="589" y="127"/>
                  </a:lnTo>
                  <a:lnTo>
                    <a:pt x="589" y="136"/>
                  </a:lnTo>
                  <a:lnTo>
                    <a:pt x="593" y="134"/>
                  </a:lnTo>
                  <a:lnTo>
                    <a:pt x="599" y="134"/>
                  </a:lnTo>
                  <a:lnTo>
                    <a:pt x="599" y="136"/>
                  </a:lnTo>
                  <a:lnTo>
                    <a:pt x="600" y="140"/>
                  </a:lnTo>
                  <a:lnTo>
                    <a:pt x="595" y="140"/>
                  </a:lnTo>
                  <a:lnTo>
                    <a:pt x="591" y="142"/>
                  </a:lnTo>
                  <a:lnTo>
                    <a:pt x="591" y="144"/>
                  </a:lnTo>
                  <a:lnTo>
                    <a:pt x="581" y="150"/>
                  </a:lnTo>
                  <a:lnTo>
                    <a:pt x="574" y="157"/>
                  </a:lnTo>
                  <a:lnTo>
                    <a:pt x="572" y="161"/>
                  </a:lnTo>
                  <a:lnTo>
                    <a:pt x="570" y="167"/>
                  </a:lnTo>
                  <a:lnTo>
                    <a:pt x="572" y="171"/>
                  </a:lnTo>
                  <a:lnTo>
                    <a:pt x="577" y="175"/>
                  </a:lnTo>
                  <a:lnTo>
                    <a:pt x="575" y="177"/>
                  </a:lnTo>
                  <a:lnTo>
                    <a:pt x="575" y="179"/>
                  </a:lnTo>
                  <a:lnTo>
                    <a:pt x="570" y="175"/>
                  </a:lnTo>
                  <a:lnTo>
                    <a:pt x="566" y="173"/>
                  </a:lnTo>
                  <a:lnTo>
                    <a:pt x="560" y="167"/>
                  </a:lnTo>
                  <a:lnTo>
                    <a:pt x="558" y="161"/>
                  </a:lnTo>
                  <a:lnTo>
                    <a:pt x="558" y="154"/>
                  </a:lnTo>
                  <a:lnTo>
                    <a:pt x="558" y="146"/>
                  </a:lnTo>
                  <a:lnTo>
                    <a:pt x="556" y="146"/>
                  </a:lnTo>
                  <a:lnTo>
                    <a:pt x="554" y="148"/>
                  </a:lnTo>
                  <a:lnTo>
                    <a:pt x="554" y="150"/>
                  </a:lnTo>
                  <a:lnTo>
                    <a:pt x="552" y="150"/>
                  </a:lnTo>
                  <a:lnTo>
                    <a:pt x="547" y="144"/>
                  </a:lnTo>
                  <a:lnTo>
                    <a:pt x="541" y="138"/>
                  </a:lnTo>
                  <a:lnTo>
                    <a:pt x="539" y="142"/>
                  </a:lnTo>
                  <a:lnTo>
                    <a:pt x="537" y="146"/>
                  </a:lnTo>
                  <a:lnTo>
                    <a:pt x="535" y="150"/>
                  </a:lnTo>
                  <a:lnTo>
                    <a:pt x="539" y="156"/>
                  </a:lnTo>
                  <a:lnTo>
                    <a:pt x="533" y="157"/>
                  </a:lnTo>
                  <a:lnTo>
                    <a:pt x="528" y="159"/>
                  </a:lnTo>
                  <a:lnTo>
                    <a:pt x="522" y="159"/>
                  </a:lnTo>
                  <a:lnTo>
                    <a:pt x="516" y="157"/>
                  </a:lnTo>
                  <a:lnTo>
                    <a:pt x="514" y="154"/>
                  </a:lnTo>
                  <a:lnTo>
                    <a:pt x="504" y="157"/>
                  </a:lnTo>
                  <a:lnTo>
                    <a:pt x="497" y="161"/>
                  </a:lnTo>
                  <a:lnTo>
                    <a:pt x="495" y="157"/>
                  </a:lnTo>
                  <a:lnTo>
                    <a:pt x="489" y="157"/>
                  </a:lnTo>
                  <a:lnTo>
                    <a:pt x="481" y="156"/>
                  </a:lnTo>
                  <a:lnTo>
                    <a:pt x="478" y="152"/>
                  </a:lnTo>
                  <a:lnTo>
                    <a:pt x="474" y="148"/>
                  </a:lnTo>
                  <a:lnTo>
                    <a:pt x="470" y="150"/>
                  </a:lnTo>
                  <a:lnTo>
                    <a:pt x="468" y="152"/>
                  </a:lnTo>
                  <a:lnTo>
                    <a:pt x="468" y="150"/>
                  </a:lnTo>
                  <a:lnTo>
                    <a:pt x="466" y="152"/>
                  </a:lnTo>
                  <a:lnTo>
                    <a:pt x="462" y="152"/>
                  </a:lnTo>
                  <a:lnTo>
                    <a:pt x="462" y="150"/>
                  </a:lnTo>
                  <a:lnTo>
                    <a:pt x="464" y="148"/>
                  </a:lnTo>
                  <a:lnTo>
                    <a:pt x="464" y="146"/>
                  </a:lnTo>
                  <a:lnTo>
                    <a:pt x="460" y="144"/>
                  </a:lnTo>
                  <a:lnTo>
                    <a:pt x="458" y="144"/>
                  </a:lnTo>
                  <a:lnTo>
                    <a:pt x="457" y="146"/>
                  </a:lnTo>
                  <a:lnTo>
                    <a:pt x="453" y="148"/>
                  </a:lnTo>
                  <a:lnTo>
                    <a:pt x="449" y="138"/>
                  </a:lnTo>
                  <a:lnTo>
                    <a:pt x="447" y="131"/>
                  </a:lnTo>
                  <a:lnTo>
                    <a:pt x="428" y="131"/>
                  </a:lnTo>
                  <a:lnTo>
                    <a:pt x="412" y="132"/>
                  </a:lnTo>
                  <a:lnTo>
                    <a:pt x="409" y="140"/>
                  </a:lnTo>
                  <a:lnTo>
                    <a:pt x="407" y="150"/>
                  </a:lnTo>
                  <a:lnTo>
                    <a:pt x="409" y="148"/>
                  </a:lnTo>
                  <a:lnTo>
                    <a:pt x="412" y="148"/>
                  </a:lnTo>
                  <a:lnTo>
                    <a:pt x="412" y="150"/>
                  </a:lnTo>
                  <a:lnTo>
                    <a:pt x="416" y="150"/>
                  </a:lnTo>
                  <a:lnTo>
                    <a:pt x="414" y="144"/>
                  </a:lnTo>
                  <a:lnTo>
                    <a:pt x="418" y="144"/>
                  </a:lnTo>
                  <a:lnTo>
                    <a:pt x="422" y="146"/>
                  </a:lnTo>
                  <a:lnTo>
                    <a:pt x="424" y="142"/>
                  </a:lnTo>
                  <a:lnTo>
                    <a:pt x="426" y="140"/>
                  </a:lnTo>
                  <a:lnTo>
                    <a:pt x="430" y="142"/>
                  </a:lnTo>
                  <a:lnTo>
                    <a:pt x="435" y="142"/>
                  </a:lnTo>
                  <a:lnTo>
                    <a:pt x="422" y="150"/>
                  </a:lnTo>
                  <a:lnTo>
                    <a:pt x="410" y="159"/>
                  </a:lnTo>
                  <a:lnTo>
                    <a:pt x="412" y="163"/>
                  </a:lnTo>
                  <a:lnTo>
                    <a:pt x="414" y="167"/>
                  </a:lnTo>
                  <a:lnTo>
                    <a:pt x="412" y="171"/>
                  </a:lnTo>
                  <a:lnTo>
                    <a:pt x="412" y="173"/>
                  </a:lnTo>
                  <a:lnTo>
                    <a:pt x="414" y="175"/>
                  </a:lnTo>
                  <a:lnTo>
                    <a:pt x="416" y="177"/>
                  </a:lnTo>
                  <a:lnTo>
                    <a:pt x="418" y="177"/>
                  </a:lnTo>
                  <a:lnTo>
                    <a:pt x="416" y="179"/>
                  </a:lnTo>
                  <a:lnTo>
                    <a:pt x="414" y="179"/>
                  </a:lnTo>
                  <a:lnTo>
                    <a:pt x="412" y="180"/>
                  </a:lnTo>
                  <a:lnTo>
                    <a:pt x="412" y="184"/>
                  </a:lnTo>
                  <a:lnTo>
                    <a:pt x="409" y="182"/>
                  </a:lnTo>
                  <a:lnTo>
                    <a:pt x="407" y="180"/>
                  </a:lnTo>
                  <a:lnTo>
                    <a:pt x="405" y="169"/>
                  </a:lnTo>
                  <a:lnTo>
                    <a:pt x="403" y="167"/>
                  </a:lnTo>
                  <a:lnTo>
                    <a:pt x="401" y="169"/>
                  </a:lnTo>
                  <a:lnTo>
                    <a:pt x="401" y="173"/>
                  </a:lnTo>
                  <a:lnTo>
                    <a:pt x="399" y="165"/>
                  </a:lnTo>
                  <a:lnTo>
                    <a:pt x="397" y="157"/>
                  </a:lnTo>
                  <a:lnTo>
                    <a:pt x="393" y="157"/>
                  </a:lnTo>
                  <a:lnTo>
                    <a:pt x="389" y="157"/>
                  </a:lnTo>
                  <a:lnTo>
                    <a:pt x="385" y="154"/>
                  </a:lnTo>
                  <a:lnTo>
                    <a:pt x="385" y="150"/>
                  </a:lnTo>
                  <a:lnTo>
                    <a:pt x="380" y="154"/>
                  </a:lnTo>
                  <a:lnTo>
                    <a:pt x="376" y="157"/>
                  </a:lnTo>
                  <a:lnTo>
                    <a:pt x="374" y="157"/>
                  </a:lnTo>
                  <a:lnTo>
                    <a:pt x="374" y="156"/>
                  </a:lnTo>
                  <a:lnTo>
                    <a:pt x="357" y="159"/>
                  </a:lnTo>
                  <a:lnTo>
                    <a:pt x="336" y="161"/>
                  </a:lnTo>
                  <a:lnTo>
                    <a:pt x="332" y="159"/>
                  </a:lnTo>
                  <a:lnTo>
                    <a:pt x="332" y="154"/>
                  </a:lnTo>
                  <a:lnTo>
                    <a:pt x="332" y="150"/>
                  </a:lnTo>
                  <a:lnTo>
                    <a:pt x="336" y="150"/>
                  </a:lnTo>
                  <a:lnTo>
                    <a:pt x="334" y="148"/>
                  </a:lnTo>
                  <a:lnTo>
                    <a:pt x="334" y="146"/>
                  </a:lnTo>
                  <a:lnTo>
                    <a:pt x="339" y="146"/>
                  </a:lnTo>
                  <a:lnTo>
                    <a:pt x="345" y="146"/>
                  </a:lnTo>
                  <a:lnTo>
                    <a:pt x="338" y="136"/>
                  </a:lnTo>
                  <a:lnTo>
                    <a:pt x="330" y="131"/>
                  </a:lnTo>
                  <a:lnTo>
                    <a:pt x="320" y="132"/>
                  </a:lnTo>
                  <a:lnTo>
                    <a:pt x="313" y="136"/>
                  </a:lnTo>
                  <a:lnTo>
                    <a:pt x="307" y="132"/>
                  </a:lnTo>
                  <a:lnTo>
                    <a:pt x="303" y="131"/>
                  </a:lnTo>
                  <a:lnTo>
                    <a:pt x="295" y="131"/>
                  </a:lnTo>
                  <a:lnTo>
                    <a:pt x="290" y="129"/>
                  </a:lnTo>
                  <a:lnTo>
                    <a:pt x="288" y="125"/>
                  </a:lnTo>
                  <a:lnTo>
                    <a:pt x="288" y="123"/>
                  </a:lnTo>
                  <a:lnTo>
                    <a:pt x="284" y="123"/>
                  </a:lnTo>
                  <a:lnTo>
                    <a:pt x="282" y="125"/>
                  </a:lnTo>
                  <a:lnTo>
                    <a:pt x="278" y="121"/>
                  </a:lnTo>
                  <a:lnTo>
                    <a:pt x="268" y="117"/>
                  </a:lnTo>
                  <a:lnTo>
                    <a:pt x="259" y="111"/>
                  </a:lnTo>
                  <a:lnTo>
                    <a:pt x="247" y="109"/>
                  </a:lnTo>
                  <a:lnTo>
                    <a:pt x="238" y="109"/>
                  </a:lnTo>
                  <a:lnTo>
                    <a:pt x="238" y="113"/>
                  </a:lnTo>
                  <a:lnTo>
                    <a:pt x="232" y="115"/>
                  </a:lnTo>
                  <a:lnTo>
                    <a:pt x="226" y="119"/>
                  </a:lnTo>
                  <a:lnTo>
                    <a:pt x="222" y="108"/>
                  </a:lnTo>
                  <a:lnTo>
                    <a:pt x="222" y="100"/>
                  </a:lnTo>
                  <a:lnTo>
                    <a:pt x="220" y="102"/>
                  </a:lnTo>
                  <a:lnTo>
                    <a:pt x="219" y="104"/>
                  </a:lnTo>
                  <a:lnTo>
                    <a:pt x="219" y="111"/>
                  </a:lnTo>
                  <a:lnTo>
                    <a:pt x="217" y="121"/>
                  </a:lnTo>
                  <a:lnTo>
                    <a:pt x="213" y="121"/>
                  </a:lnTo>
                  <a:lnTo>
                    <a:pt x="201" y="111"/>
                  </a:lnTo>
                  <a:lnTo>
                    <a:pt x="192" y="102"/>
                  </a:lnTo>
                  <a:lnTo>
                    <a:pt x="192" y="98"/>
                  </a:lnTo>
                  <a:lnTo>
                    <a:pt x="188" y="98"/>
                  </a:lnTo>
                  <a:lnTo>
                    <a:pt x="188" y="96"/>
                  </a:lnTo>
                  <a:lnTo>
                    <a:pt x="176" y="88"/>
                  </a:lnTo>
                  <a:lnTo>
                    <a:pt x="167" y="79"/>
                  </a:lnTo>
                  <a:lnTo>
                    <a:pt x="165" y="83"/>
                  </a:lnTo>
                  <a:lnTo>
                    <a:pt x="165" y="88"/>
                  </a:lnTo>
                  <a:lnTo>
                    <a:pt x="167" y="88"/>
                  </a:lnTo>
                  <a:lnTo>
                    <a:pt x="167" y="90"/>
                  </a:lnTo>
                  <a:lnTo>
                    <a:pt x="165" y="92"/>
                  </a:lnTo>
                  <a:lnTo>
                    <a:pt x="161" y="100"/>
                  </a:lnTo>
                  <a:lnTo>
                    <a:pt x="159" y="106"/>
                  </a:lnTo>
                  <a:lnTo>
                    <a:pt x="155" y="104"/>
                  </a:lnTo>
                  <a:lnTo>
                    <a:pt x="151" y="104"/>
                  </a:lnTo>
                  <a:lnTo>
                    <a:pt x="146" y="106"/>
                  </a:lnTo>
                  <a:lnTo>
                    <a:pt x="142" y="109"/>
                  </a:lnTo>
                  <a:lnTo>
                    <a:pt x="142" y="115"/>
                  </a:lnTo>
                  <a:lnTo>
                    <a:pt x="140" y="121"/>
                  </a:lnTo>
                  <a:lnTo>
                    <a:pt x="138" y="121"/>
                  </a:lnTo>
                  <a:lnTo>
                    <a:pt x="138" y="119"/>
                  </a:lnTo>
                  <a:lnTo>
                    <a:pt x="136" y="117"/>
                  </a:lnTo>
                  <a:lnTo>
                    <a:pt x="132" y="119"/>
                  </a:lnTo>
                  <a:lnTo>
                    <a:pt x="130" y="121"/>
                  </a:lnTo>
                  <a:lnTo>
                    <a:pt x="130" y="117"/>
                  </a:lnTo>
                  <a:lnTo>
                    <a:pt x="123" y="119"/>
                  </a:lnTo>
                  <a:lnTo>
                    <a:pt x="119" y="123"/>
                  </a:lnTo>
                  <a:lnTo>
                    <a:pt x="115" y="134"/>
                  </a:lnTo>
                  <a:lnTo>
                    <a:pt x="111" y="134"/>
                  </a:lnTo>
                  <a:lnTo>
                    <a:pt x="107" y="136"/>
                  </a:lnTo>
                  <a:lnTo>
                    <a:pt x="107" y="134"/>
                  </a:lnTo>
                  <a:lnTo>
                    <a:pt x="105" y="134"/>
                  </a:lnTo>
                  <a:lnTo>
                    <a:pt x="111" y="123"/>
                  </a:lnTo>
                  <a:lnTo>
                    <a:pt x="119" y="111"/>
                  </a:lnTo>
                  <a:lnTo>
                    <a:pt x="128" y="109"/>
                  </a:lnTo>
                  <a:lnTo>
                    <a:pt x="140" y="106"/>
                  </a:lnTo>
                  <a:lnTo>
                    <a:pt x="148" y="100"/>
                  </a:lnTo>
                  <a:lnTo>
                    <a:pt x="148" y="96"/>
                  </a:lnTo>
                  <a:lnTo>
                    <a:pt x="144" y="94"/>
                  </a:lnTo>
                  <a:lnTo>
                    <a:pt x="134" y="94"/>
                  </a:lnTo>
                  <a:lnTo>
                    <a:pt x="130" y="100"/>
                  </a:lnTo>
                  <a:lnTo>
                    <a:pt x="130" y="106"/>
                  </a:lnTo>
                  <a:lnTo>
                    <a:pt x="126" y="104"/>
                  </a:lnTo>
                  <a:lnTo>
                    <a:pt x="124" y="102"/>
                  </a:lnTo>
                  <a:lnTo>
                    <a:pt x="115" y="104"/>
                  </a:lnTo>
                  <a:lnTo>
                    <a:pt x="107" y="108"/>
                  </a:lnTo>
                  <a:lnTo>
                    <a:pt x="105" y="111"/>
                  </a:lnTo>
                  <a:lnTo>
                    <a:pt x="105" y="115"/>
                  </a:lnTo>
                  <a:lnTo>
                    <a:pt x="100" y="115"/>
                  </a:lnTo>
                  <a:lnTo>
                    <a:pt x="98" y="117"/>
                  </a:lnTo>
                  <a:lnTo>
                    <a:pt x="96" y="113"/>
                  </a:lnTo>
                  <a:lnTo>
                    <a:pt x="98" y="111"/>
                  </a:lnTo>
                  <a:lnTo>
                    <a:pt x="92" y="109"/>
                  </a:lnTo>
                  <a:lnTo>
                    <a:pt x="90" y="108"/>
                  </a:lnTo>
                  <a:lnTo>
                    <a:pt x="88" y="113"/>
                  </a:lnTo>
                  <a:lnTo>
                    <a:pt x="88" y="119"/>
                  </a:lnTo>
                  <a:lnTo>
                    <a:pt x="86" y="119"/>
                  </a:lnTo>
                  <a:lnTo>
                    <a:pt x="86" y="117"/>
                  </a:lnTo>
                  <a:lnTo>
                    <a:pt x="82" y="117"/>
                  </a:lnTo>
                  <a:lnTo>
                    <a:pt x="82" y="119"/>
                  </a:lnTo>
                  <a:lnTo>
                    <a:pt x="82" y="121"/>
                  </a:lnTo>
                  <a:lnTo>
                    <a:pt x="82" y="123"/>
                  </a:lnTo>
                  <a:lnTo>
                    <a:pt x="77" y="123"/>
                  </a:lnTo>
                  <a:lnTo>
                    <a:pt x="71" y="121"/>
                  </a:lnTo>
                  <a:lnTo>
                    <a:pt x="69" y="123"/>
                  </a:lnTo>
                  <a:lnTo>
                    <a:pt x="73" y="125"/>
                  </a:lnTo>
                  <a:lnTo>
                    <a:pt x="73" y="127"/>
                  </a:lnTo>
                  <a:lnTo>
                    <a:pt x="75" y="127"/>
                  </a:lnTo>
                  <a:lnTo>
                    <a:pt x="77" y="129"/>
                  </a:lnTo>
                  <a:lnTo>
                    <a:pt x="77" y="131"/>
                  </a:lnTo>
                  <a:lnTo>
                    <a:pt x="77" y="132"/>
                  </a:lnTo>
                  <a:lnTo>
                    <a:pt x="75" y="132"/>
                  </a:lnTo>
                  <a:lnTo>
                    <a:pt x="73" y="132"/>
                  </a:lnTo>
                  <a:lnTo>
                    <a:pt x="71" y="129"/>
                  </a:lnTo>
                  <a:lnTo>
                    <a:pt x="71" y="127"/>
                  </a:lnTo>
                  <a:lnTo>
                    <a:pt x="65" y="125"/>
                  </a:lnTo>
                  <a:lnTo>
                    <a:pt x="61" y="125"/>
                  </a:lnTo>
                  <a:lnTo>
                    <a:pt x="59" y="121"/>
                  </a:lnTo>
                  <a:lnTo>
                    <a:pt x="44" y="115"/>
                  </a:lnTo>
                  <a:lnTo>
                    <a:pt x="32" y="109"/>
                  </a:lnTo>
                  <a:lnTo>
                    <a:pt x="30" y="108"/>
                  </a:lnTo>
                  <a:lnTo>
                    <a:pt x="30" y="106"/>
                  </a:lnTo>
                  <a:lnTo>
                    <a:pt x="21" y="106"/>
                  </a:lnTo>
                  <a:lnTo>
                    <a:pt x="13" y="108"/>
                  </a:lnTo>
                  <a:lnTo>
                    <a:pt x="7" y="106"/>
                  </a:lnTo>
                  <a:lnTo>
                    <a:pt x="0" y="102"/>
                  </a:lnTo>
                  <a:lnTo>
                    <a:pt x="6" y="307"/>
                  </a:lnTo>
                  <a:lnTo>
                    <a:pt x="9" y="305"/>
                  </a:lnTo>
                  <a:lnTo>
                    <a:pt x="17" y="303"/>
                  </a:lnTo>
                  <a:lnTo>
                    <a:pt x="21" y="307"/>
                  </a:lnTo>
                  <a:lnTo>
                    <a:pt x="25" y="307"/>
                  </a:lnTo>
                  <a:lnTo>
                    <a:pt x="30" y="303"/>
                  </a:lnTo>
                  <a:lnTo>
                    <a:pt x="30" y="307"/>
                  </a:lnTo>
                  <a:lnTo>
                    <a:pt x="30" y="311"/>
                  </a:lnTo>
                  <a:lnTo>
                    <a:pt x="32" y="315"/>
                  </a:lnTo>
                  <a:lnTo>
                    <a:pt x="36" y="321"/>
                  </a:lnTo>
                  <a:lnTo>
                    <a:pt x="44" y="326"/>
                  </a:lnTo>
                  <a:lnTo>
                    <a:pt x="52" y="334"/>
                  </a:lnTo>
                  <a:lnTo>
                    <a:pt x="52" y="336"/>
                  </a:lnTo>
                  <a:lnTo>
                    <a:pt x="52" y="340"/>
                  </a:lnTo>
                  <a:lnTo>
                    <a:pt x="53" y="340"/>
                  </a:lnTo>
                  <a:lnTo>
                    <a:pt x="57" y="336"/>
                  </a:lnTo>
                  <a:lnTo>
                    <a:pt x="63" y="334"/>
                  </a:lnTo>
                  <a:lnTo>
                    <a:pt x="69" y="330"/>
                  </a:lnTo>
                  <a:lnTo>
                    <a:pt x="67" y="324"/>
                  </a:lnTo>
                  <a:lnTo>
                    <a:pt x="69" y="322"/>
                  </a:lnTo>
                  <a:lnTo>
                    <a:pt x="75" y="321"/>
                  </a:lnTo>
                  <a:lnTo>
                    <a:pt x="80" y="322"/>
                  </a:lnTo>
                  <a:lnTo>
                    <a:pt x="84" y="326"/>
                  </a:lnTo>
                  <a:lnTo>
                    <a:pt x="88" y="330"/>
                  </a:lnTo>
                  <a:lnTo>
                    <a:pt x="88" y="332"/>
                  </a:lnTo>
                  <a:lnTo>
                    <a:pt x="90" y="334"/>
                  </a:lnTo>
                  <a:lnTo>
                    <a:pt x="92" y="336"/>
                  </a:lnTo>
                  <a:lnTo>
                    <a:pt x="94" y="336"/>
                  </a:lnTo>
                  <a:lnTo>
                    <a:pt x="101" y="342"/>
                  </a:lnTo>
                  <a:lnTo>
                    <a:pt x="105" y="347"/>
                  </a:lnTo>
                  <a:lnTo>
                    <a:pt x="113" y="355"/>
                  </a:lnTo>
                  <a:lnTo>
                    <a:pt x="123" y="365"/>
                  </a:lnTo>
                  <a:lnTo>
                    <a:pt x="124" y="372"/>
                  </a:lnTo>
                  <a:lnTo>
                    <a:pt x="130" y="378"/>
                  </a:lnTo>
                  <a:lnTo>
                    <a:pt x="134" y="386"/>
                  </a:lnTo>
                  <a:lnTo>
                    <a:pt x="138" y="392"/>
                  </a:lnTo>
                  <a:lnTo>
                    <a:pt x="142" y="393"/>
                  </a:lnTo>
                  <a:lnTo>
                    <a:pt x="146" y="397"/>
                  </a:lnTo>
                  <a:lnTo>
                    <a:pt x="149" y="399"/>
                  </a:lnTo>
                  <a:lnTo>
                    <a:pt x="153" y="401"/>
                  </a:lnTo>
                  <a:lnTo>
                    <a:pt x="155" y="403"/>
                  </a:lnTo>
                  <a:lnTo>
                    <a:pt x="157" y="403"/>
                  </a:lnTo>
                  <a:lnTo>
                    <a:pt x="159" y="409"/>
                  </a:lnTo>
                  <a:lnTo>
                    <a:pt x="161" y="411"/>
                  </a:lnTo>
                  <a:lnTo>
                    <a:pt x="161" y="415"/>
                  </a:lnTo>
                  <a:lnTo>
                    <a:pt x="159" y="418"/>
                  </a:lnTo>
                  <a:lnTo>
                    <a:pt x="161" y="420"/>
                  </a:lnTo>
                  <a:lnTo>
                    <a:pt x="159" y="424"/>
                  </a:lnTo>
                  <a:lnTo>
                    <a:pt x="157" y="428"/>
                  </a:lnTo>
                  <a:lnTo>
                    <a:pt x="155" y="428"/>
                  </a:lnTo>
                  <a:lnTo>
                    <a:pt x="157" y="430"/>
                  </a:lnTo>
                  <a:lnTo>
                    <a:pt x="153" y="432"/>
                  </a:lnTo>
                  <a:lnTo>
                    <a:pt x="151" y="436"/>
                  </a:lnTo>
                  <a:lnTo>
                    <a:pt x="149" y="436"/>
                  </a:lnTo>
                  <a:lnTo>
                    <a:pt x="148" y="436"/>
                  </a:lnTo>
                  <a:lnTo>
                    <a:pt x="149" y="440"/>
                  </a:lnTo>
                  <a:lnTo>
                    <a:pt x="148" y="440"/>
                  </a:lnTo>
                  <a:lnTo>
                    <a:pt x="146" y="443"/>
                  </a:lnTo>
                  <a:lnTo>
                    <a:pt x="146" y="445"/>
                  </a:lnTo>
                  <a:lnTo>
                    <a:pt x="151" y="447"/>
                  </a:lnTo>
                  <a:lnTo>
                    <a:pt x="151" y="455"/>
                  </a:lnTo>
                  <a:lnTo>
                    <a:pt x="151" y="463"/>
                  </a:lnTo>
                  <a:lnTo>
                    <a:pt x="153" y="464"/>
                  </a:lnTo>
                  <a:lnTo>
                    <a:pt x="157" y="466"/>
                  </a:lnTo>
                  <a:lnTo>
                    <a:pt x="153" y="468"/>
                  </a:lnTo>
                  <a:lnTo>
                    <a:pt x="155" y="468"/>
                  </a:lnTo>
                  <a:lnTo>
                    <a:pt x="157" y="468"/>
                  </a:lnTo>
                  <a:lnTo>
                    <a:pt x="159" y="468"/>
                  </a:lnTo>
                  <a:lnTo>
                    <a:pt x="159" y="464"/>
                  </a:lnTo>
                  <a:lnTo>
                    <a:pt x="159" y="463"/>
                  </a:lnTo>
                  <a:lnTo>
                    <a:pt x="163" y="463"/>
                  </a:lnTo>
                  <a:lnTo>
                    <a:pt x="167" y="461"/>
                  </a:lnTo>
                  <a:lnTo>
                    <a:pt x="165" y="464"/>
                  </a:lnTo>
                  <a:lnTo>
                    <a:pt x="165" y="470"/>
                  </a:lnTo>
                  <a:lnTo>
                    <a:pt x="161" y="470"/>
                  </a:lnTo>
                  <a:lnTo>
                    <a:pt x="161" y="474"/>
                  </a:lnTo>
                  <a:lnTo>
                    <a:pt x="163" y="476"/>
                  </a:lnTo>
                  <a:lnTo>
                    <a:pt x="165" y="478"/>
                  </a:lnTo>
                  <a:lnTo>
                    <a:pt x="165" y="482"/>
                  </a:lnTo>
                  <a:lnTo>
                    <a:pt x="167" y="480"/>
                  </a:lnTo>
                  <a:lnTo>
                    <a:pt x="167" y="478"/>
                  </a:lnTo>
                  <a:lnTo>
                    <a:pt x="172" y="482"/>
                  </a:lnTo>
                  <a:lnTo>
                    <a:pt x="180" y="486"/>
                  </a:lnTo>
                  <a:lnTo>
                    <a:pt x="180" y="495"/>
                  </a:lnTo>
                  <a:lnTo>
                    <a:pt x="180" y="509"/>
                  </a:lnTo>
                  <a:lnTo>
                    <a:pt x="176" y="509"/>
                  </a:lnTo>
                  <a:lnTo>
                    <a:pt x="172" y="509"/>
                  </a:lnTo>
                  <a:lnTo>
                    <a:pt x="174" y="516"/>
                  </a:lnTo>
                  <a:lnTo>
                    <a:pt x="176" y="524"/>
                  </a:lnTo>
                  <a:lnTo>
                    <a:pt x="184" y="522"/>
                  </a:lnTo>
                  <a:lnTo>
                    <a:pt x="196" y="524"/>
                  </a:lnTo>
                  <a:lnTo>
                    <a:pt x="196" y="526"/>
                  </a:lnTo>
                  <a:lnTo>
                    <a:pt x="196" y="530"/>
                  </a:lnTo>
                  <a:lnTo>
                    <a:pt x="194" y="532"/>
                  </a:lnTo>
                  <a:lnTo>
                    <a:pt x="197" y="530"/>
                  </a:lnTo>
                  <a:lnTo>
                    <a:pt x="201" y="530"/>
                  </a:lnTo>
                  <a:lnTo>
                    <a:pt x="207" y="534"/>
                  </a:lnTo>
                  <a:lnTo>
                    <a:pt x="213" y="539"/>
                  </a:lnTo>
                  <a:lnTo>
                    <a:pt x="213" y="537"/>
                  </a:lnTo>
                  <a:lnTo>
                    <a:pt x="215" y="537"/>
                  </a:lnTo>
                  <a:lnTo>
                    <a:pt x="215" y="543"/>
                  </a:lnTo>
                  <a:lnTo>
                    <a:pt x="219" y="549"/>
                  </a:lnTo>
                  <a:lnTo>
                    <a:pt x="230" y="551"/>
                  </a:lnTo>
                  <a:lnTo>
                    <a:pt x="240" y="551"/>
                  </a:lnTo>
                  <a:lnTo>
                    <a:pt x="242" y="551"/>
                  </a:lnTo>
                  <a:lnTo>
                    <a:pt x="236" y="541"/>
                  </a:lnTo>
                  <a:lnTo>
                    <a:pt x="230" y="534"/>
                  </a:lnTo>
                  <a:lnTo>
                    <a:pt x="220" y="532"/>
                  </a:lnTo>
                  <a:lnTo>
                    <a:pt x="215" y="528"/>
                  </a:lnTo>
                  <a:lnTo>
                    <a:pt x="209" y="520"/>
                  </a:lnTo>
                  <a:lnTo>
                    <a:pt x="209" y="518"/>
                  </a:lnTo>
                  <a:lnTo>
                    <a:pt x="211" y="516"/>
                  </a:lnTo>
                  <a:lnTo>
                    <a:pt x="197" y="514"/>
                  </a:lnTo>
                  <a:lnTo>
                    <a:pt x="203" y="512"/>
                  </a:lnTo>
                  <a:lnTo>
                    <a:pt x="211" y="512"/>
                  </a:lnTo>
                  <a:lnTo>
                    <a:pt x="211" y="511"/>
                  </a:lnTo>
                  <a:lnTo>
                    <a:pt x="215" y="509"/>
                  </a:lnTo>
                  <a:lnTo>
                    <a:pt x="217" y="514"/>
                  </a:lnTo>
                  <a:lnTo>
                    <a:pt x="217" y="516"/>
                  </a:lnTo>
                  <a:lnTo>
                    <a:pt x="220" y="518"/>
                  </a:lnTo>
                  <a:lnTo>
                    <a:pt x="228" y="520"/>
                  </a:lnTo>
                  <a:lnTo>
                    <a:pt x="230" y="524"/>
                  </a:lnTo>
                  <a:lnTo>
                    <a:pt x="228" y="526"/>
                  </a:lnTo>
                  <a:lnTo>
                    <a:pt x="228" y="528"/>
                  </a:lnTo>
                  <a:lnTo>
                    <a:pt x="232" y="526"/>
                  </a:lnTo>
                  <a:lnTo>
                    <a:pt x="236" y="524"/>
                  </a:lnTo>
                  <a:lnTo>
                    <a:pt x="234" y="528"/>
                  </a:lnTo>
                  <a:lnTo>
                    <a:pt x="234" y="530"/>
                  </a:lnTo>
                  <a:lnTo>
                    <a:pt x="240" y="534"/>
                  </a:lnTo>
                  <a:lnTo>
                    <a:pt x="245" y="539"/>
                  </a:lnTo>
                  <a:lnTo>
                    <a:pt x="581" y="541"/>
                  </a:lnTo>
                  <a:lnTo>
                    <a:pt x="581" y="537"/>
                  </a:lnTo>
                  <a:lnTo>
                    <a:pt x="585" y="535"/>
                  </a:lnTo>
                  <a:lnTo>
                    <a:pt x="589" y="541"/>
                  </a:lnTo>
                  <a:lnTo>
                    <a:pt x="591" y="547"/>
                  </a:lnTo>
                  <a:lnTo>
                    <a:pt x="593" y="547"/>
                  </a:lnTo>
                  <a:lnTo>
                    <a:pt x="597" y="547"/>
                  </a:lnTo>
                  <a:lnTo>
                    <a:pt x="602" y="549"/>
                  </a:lnTo>
                  <a:lnTo>
                    <a:pt x="604" y="549"/>
                  </a:lnTo>
                  <a:lnTo>
                    <a:pt x="608" y="547"/>
                  </a:lnTo>
                  <a:lnTo>
                    <a:pt x="612" y="547"/>
                  </a:lnTo>
                  <a:lnTo>
                    <a:pt x="616" y="549"/>
                  </a:lnTo>
                  <a:lnTo>
                    <a:pt x="620" y="551"/>
                  </a:lnTo>
                  <a:lnTo>
                    <a:pt x="623" y="553"/>
                  </a:lnTo>
                  <a:lnTo>
                    <a:pt x="627" y="553"/>
                  </a:lnTo>
                  <a:lnTo>
                    <a:pt x="631" y="553"/>
                  </a:lnTo>
                  <a:lnTo>
                    <a:pt x="635" y="553"/>
                  </a:lnTo>
                  <a:lnTo>
                    <a:pt x="639" y="553"/>
                  </a:lnTo>
                  <a:lnTo>
                    <a:pt x="643" y="553"/>
                  </a:lnTo>
                  <a:lnTo>
                    <a:pt x="645" y="557"/>
                  </a:lnTo>
                  <a:lnTo>
                    <a:pt x="648" y="557"/>
                  </a:lnTo>
                  <a:lnTo>
                    <a:pt x="650" y="557"/>
                  </a:lnTo>
                  <a:close/>
                </a:path>
              </a:pathLst>
            </a:custGeom>
            <a:solidFill>
              <a:srgbClr val="C0C0C0"/>
            </a:solidFill>
            <a:ln w="4826">
              <a:solidFill>
                <a:srgbClr val="B9B9B9"/>
              </a:solidFill>
              <a:round/>
              <a:headEnd/>
              <a:tailEnd/>
            </a:ln>
          </p:spPr>
          <p:txBody>
            <a:bodyPr/>
            <a:lstStyle/>
            <a:p>
              <a:endParaRPr lang="nb-NO"/>
            </a:p>
          </p:txBody>
        </p:sp>
        <p:sp>
          <p:nvSpPr>
            <p:cNvPr id="9245" name="Freeform 1241"/>
            <p:cNvSpPr>
              <a:spLocks noEditPoints="1"/>
            </p:cNvSpPr>
            <p:nvPr/>
          </p:nvSpPr>
          <p:spPr bwMode="gray">
            <a:xfrm>
              <a:off x="3195" y="774"/>
              <a:ext cx="703" cy="453"/>
            </a:xfrm>
            <a:custGeom>
              <a:avLst/>
              <a:gdLst>
                <a:gd name="T0" fmla="*/ 568 w 794"/>
                <a:gd name="T1" fmla="*/ 290 h 512"/>
                <a:gd name="T2" fmla="*/ 681 w 794"/>
                <a:gd name="T3" fmla="*/ 409 h 512"/>
                <a:gd name="T4" fmla="*/ 572 w 794"/>
                <a:gd name="T5" fmla="*/ 351 h 512"/>
                <a:gd name="T6" fmla="*/ 689 w 794"/>
                <a:gd name="T7" fmla="*/ 340 h 512"/>
                <a:gd name="T8" fmla="*/ 579 w 794"/>
                <a:gd name="T9" fmla="*/ 280 h 512"/>
                <a:gd name="T10" fmla="*/ 558 w 794"/>
                <a:gd name="T11" fmla="*/ 219 h 512"/>
                <a:gd name="T12" fmla="*/ 244 w 794"/>
                <a:gd name="T13" fmla="*/ 368 h 512"/>
                <a:gd name="T14" fmla="*/ 343 w 794"/>
                <a:gd name="T15" fmla="*/ 368 h 512"/>
                <a:gd name="T16" fmla="*/ 94 w 794"/>
                <a:gd name="T17" fmla="*/ 263 h 512"/>
                <a:gd name="T18" fmla="*/ 142 w 794"/>
                <a:gd name="T19" fmla="*/ 318 h 512"/>
                <a:gd name="T20" fmla="*/ 247 w 794"/>
                <a:gd name="T21" fmla="*/ 353 h 512"/>
                <a:gd name="T22" fmla="*/ 301 w 794"/>
                <a:gd name="T23" fmla="*/ 343 h 512"/>
                <a:gd name="T24" fmla="*/ 232 w 794"/>
                <a:gd name="T25" fmla="*/ 276 h 512"/>
                <a:gd name="T26" fmla="*/ 136 w 794"/>
                <a:gd name="T27" fmla="*/ 261 h 512"/>
                <a:gd name="T28" fmla="*/ 280 w 794"/>
                <a:gd name="T29" fmla="*/ 278 h 512"/>
                <a:gd name="T30" fmla="*/ 330 w 794"/>
                <a:gd name="T31" fmla="*/ 236 h 512"/>
                <a:gd name="T32" fmla="*/ 109 w 794"/>
                <a:gd name="T33" fmla="*/ 251 h 512"/>
                <a:gd name="T34" fmla="*/ 362 w 794"/>
                <a:gd name="T35" fmla="*/ 221 h 512"/>
                <a:gd name="T36" fmla="*/ 86 w 794"/>
                <a:gd name="T37" fmla="*/ 194 h 512"/>
                <a:gd name="T38" fmla="*/ 268 w 794"/>
                <a:gd name="T39" fmla="*/ 182 h 512"/>
                <a:gd name="T40" fmla="*/ 307 w 794"/>
                <a:gd name="T41" fmla="*/ 184 h 512"/>
                <a:gd name="T42" fmla="*/ 326 w 794"/>
                <a:gd name="T43" fmla="*/ 215 h 512"/>
                <a:gd name="T44" fmla="*/ 353 w 794"/>
                <a:gd name="T45" fmla="*/ 167 h 512"/>
                <a:gd name="T46" fmla="*/ 493 w 794"/>
                <a:gd name="T47" fmla="*/ 226 h 512"/>
                <a:gd name="T48" fmla="*/ 462 w 794"/>
                <a:gd name="T49" fmla="*/ 201 h 512"/>
                <a:gd name="T50" fmla="*/ 188 w 794"/>
                <a:gd name="T51" fmla="*/ 188 h 512"/>
                <a:gd name="T52" fmla="*/ 121 w 794"/>
                <a:gd name="T53" fmla="*/ 215 h 512"/>
                <a:gd name="T54" fmla="*/ 213 w 794"/>
                <a:gd name="T55" fmla="*/ 211 h 512"/>
                <a:gd name="T56" fmla="*/ 372 w 794"/>
                <a:gd name="T57" fmla="*/ 153 h 512"/>
                <a:gd name="T58" fmla="*/ 249 w 794"/>
                <a:gd name="T59" fmla="*/ 144 h 512"/>
                <a:gd name="T60" fmla="*/ 55 w 794"/>
                <a:gd name="T61" fmla="*/ 190 h 512"/>
                <a:gd name="T62" fmla="*/ 522 w 794"/>
                <a:gd name="T63" fmla="*/ 136 h 512"/>
                <a:gd name="T64" fmla="*/ 140 w 794"/>
                <a:gd name="T65" fmla="*/ 123 h 512"/>
                <a:gd name="T66" fmla="*/ 343 w 794"/>
                <a:gd name="T67" fmla="*/ 134 h 512"/>
                <a:gd name="T68" fmla="*/ 291 w 794"/>
                <a:gd name="T69" fmla="*/ 134 h 512"/>
                <a:gd name="T70" fmla="*/ 510 w 794"/>
                <a:gd name="T71" fmla="*/ 109 h 512"/>
                <a:gd name="T72" fmla="*/ 535 w 794"/>
                <a:gd name="T73" fmla="*/ 92 h 512"/>
                <a:gd name="T74" fmla="*/ 368 w 794"/>
                <a:gd name="T75" fmla="*/ 65 h 512"/>
                <a:gd name="T76" fmla="*/ 416 w 794"/>
                <a:gd name="T77" fmla="*/ 109 h 512"/>
                <a:gd name="T78" fmla="*/ 481 w 794"/>
                <a:gd name="T79" fmla="*/ 136 h 512"/>
                <a:gd name="T80" fmla="*/ 458 w 794"/>
                <a:gd name="T81" fmla="*/ 178 h 512"/>
                <a:gd name="T82" fmla="*/ 579 w 794"/>
                <a:gd name="T83" fmla="*/ 165 h 512"/>
                <a:gd name="T84" fmla="*/ 585 w 794"/>
                <a:gd name="T85" fmla="*/ 109 h 512"/>
                <a:gd name="T86" fmla="*/ 687 w 794"/>
                <a:gd name="T87" fmla="*/ 77 h 512"/>
                <a:gd name="T88" fmla="*/ 716 w 794"/>
                <a:gd name="T89" fmla="*/ 15 h 512"/>
                <a:gd name="T90" fmla="*/ 583 w 794"/>
                <a:gd name="T91" fmla="*/ 17 h 512"/>
                <a:gd name="T92" fmla="*/ 493 w 794"/>
                <a:gd name="T93" fmla="*/ 38 h 512"/>
                <a:gd name="T94" fmla="*/ 466 w 794"/>
                <a:gd name="T95" fmla="*/ 67 h 512"/>
                <a:gd name="T96" fmla="*/ 783 w 794"/>
                <a:gd name="T97" fmla="*/ 422 h 512"/>
                <a:gd name="T98" fmla="*/ 741 w 794"/>
                <a:gd name="T99" fmla="*/ 386 h 512"/>
                <a:gd name="T100" fmla="*/ 710 w 794"/>
                <a:gd name="T101" fmla="*/ 330 h 512"/>
                <a:gd name="T102" fmla="*/ 656 w 794"/>
                <a:gd name="T103" fmla="*/ 299 h 512"/>
                <a:gd name="T104" fmla="*/ 570 w 794"/>
                <a:gd name="T105" fmla="*/ 244 h 512"/>
                <a:gd name="T106" fmla="*/ 487 w 794"/>
                <a:gd name="T107" fmla="*/ 284 h 512"/>
                <a:gd name="T108" fmla="*/ 441 w 794"/>
                <a:gd name="T109" fmla="*/ 267 h 512"/>
                <a:gd name="T110" fmla="*/ 533 w 794"/>
                <a:gd name="T111" fmla="*/ 326 h 512"/>
                <a:gd name="T112" fmla="*/ 606 w 794"/>
                <a:gd name="T113" fmla="*/ 340 h 512"/>
                <a:gd name="T114" fmla="*/ 648 w 794"/>
                <a:gd name="T115" fmla="*/ 411 h 512"/>
                <a:gd name="T116" fmla="*/ 645 w 794"/>
                <a:gd name="T117" fmla="*/ 480 h 512"/>
                <a:gd name="T118" fmla="*/ 710 w 794"/>
                <a:gd name="T119" fmla="*/ 493 h 512"/>
                <a:gd name="T120" fmla="*/ 708 w 794"/>
                <a:gd name="T121" fmla="*/ 435 h 512"/>
                <a:gd name="T122" fmla="*/ 766 w 794"/>
                <a:gd name="T123" fmla="*/ 434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4"/>
                <a:gd name="T187" fmla="*/ 0 h 512"/>
                <a:gd name="T188" fmla="*/ 794 w 794"/>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4" h="512">
                  <a:moveTo>
                    <a:pt x="622" y="103"/>
                  </a:moveTo>
                  <a:lnTo>
                    <a:pt x="622" y="107"/>
                  </a:lnTo>
                  <a:lnTo>
                    <a:pt x="622" y="111"/>
                  </a:lnTo>
                  <a:lnTo>
                    <a:pt x="625" y="111"/>
                  </a:lnTo>
                  <a:lnTo>
                    <a:pt x="631" y="113"/>
                  </a:lnTo>
                  <a:lnTo>
                    <a:pt x="635" y="113"/>
                  </a:lnTo>
                  <a:lnTo>
                    <a:pt x="635" y="109"/>
                  </a:lnTo>
                  <a:lnTo>
                    <a:pt x="637" y="107"/>
                  </a:lnTo>
                  <a:lnTo>
                    <a:pt x="637" y="105"/>
                  </a:lnTo>
                  <a:lnTo>
                    <a:pt x="629" y="103"/>
                  </a:lnTo>
                  <a:lnTo>
                    <a:pt x="622" y="103"/>
                  </a:lnTo>
                  <a:close/>
                  <a:moveTo>
                    <a:pt x="746" y="44"/>
                  </a:moveTo>
                  <a:lnTo>
                    <a:pt x="748" y="44"/>
                  </a:lnTo>
                  <a:lnTo>
                    <a:pt x="748" y="42"/>
                  </a:lnTo>
                  <a:lnTo>
                    <a:pt x="746" y="44"/>
                  </a:lnTo>
                  <a:lnTo>
                    <a:pt x="748" y="46"/>
                  </a:lnTo>
                  <a:lnTo>
                    <a:pt x="744" y="48"/>
                  </a:lnTo>
                  <a:lnTo>
                    <a:pt x="741" y="52"/>
                  </a:lnTo>
                  <a:lnTo>
                    <a:pt x="733" y="52"/>
                  </a:lnTo>
                  <a:lnTo>
                    <a:pt x="729" y="50"/>
                  </a:lnTo>
                  <a:lnTo>
                    <a:pt x="737" y="48"/>
                  </a:lnTo>
                  <a:lnTo>
                    <a:pt x="744" y="48"/>
                  </a:lnTo>
                  <a:lnTo>
                    <a:pt x="744" y="44"/>
                  </a:lnTo>
                  <a:lnTo>
                    <a:pt x="746" y="44"/>
                  </a:lnTo>
                  <a:close/>
                  <a:moveTo>
                    <a:pt x="700" y="19"/>
                  </a:moveTo>
                  <a:lnTo>
                    <a:pt x="702" y="19"/>
                  </a:lnTo>
                  <a:lnTo>
                    <a:pt x="700" y="21"/>
                  </a:lnTo>
                  <a:lnTo>
                    <a:pt x="700" y="23"/>
                  </a:lnTo>
                  <a:lnTo>
                    <a:pt x="695" y="23"/>
                  </a:lnTo>
                  <a:lnTo>
                    <a:pt x="693" y="21"/>
                  </a:lnTo>
                  <a:lnTo>
                    <a:pt x="696" y="19"/>
                  </a:lnTo>
                  <a:lnTo>
                    <a:pt x="700" y="19"/>
                  </a:lnTo>
                  <a:close/>
                  <a:moveTo>
                    <a:pt x="648" y="299"/>
                  </a:moveTo>
                  <a:lnTo>
                    <a:pt x="650" y="303"/>
                  </a:lnTo>
                  <a:lnTo>
                    <a:pt x="650" y="299"/>
                  </a:lnTo>
                  <a:lnTo>
                    <a:pt x="648" y="299"/>
                  </a:lnTo>
                  <a:close/>
                  <a:moveTo>
                    <a:pt x="568" y="286"/>
                  </a:moveTo>
                  <a:lnTo>
                    <a:pt x="568" y="288"/>
                  </a:lnTo>
                  <a:lnTo>
                    <a:pt x="568" y="290"/>
                  </a:lnTo>
                  <a:lnTo>
                    <a:pt x="568" y="292"/>
                  </a:lnTo>
                  <a:lnTo>
                    <a:pt x="566" y="293"/>
                  </a:lnTo>
                  <a:lnTo>
                    <a:pt x="566" y="288"/>
                  </a:lnTo>
                  <a:lnTo>
                    <a:pt x="568" y="286"/>
                  </a:lnTo>
                  <a:close/>
                  <a:moveTo>
                    <a:pt x="668" y="508"/>
                  </a:moveTo>
                  <a:lnTo>
                    <a:pt x="670" y="512"/>
                  </a:lnTo>
                  <a:lnTo>
                    <a:pt x="671" y="512"/>
                  </a:lnTo>
                  <a:lnTo>
                    <a:pt x="671" y="510"/>
                  </a:lnTo>
                  <a:lnTo>
                    <a:pt x="670" y="510"/>
                  </a:lnTo>
                  <a:lnTo>
                    <a:pt x="668" y="508"/>
                  </a:lnTo>
                  <a:close/>
                  <a:moveTo>
                    <a:pt x="758" y="491"/>
                  </a:moveTo>
                  <a:lnTo>
                    <a:pt x="754" y="491"/>
                  </a:lnTo>
                  <a:lnTo>
                    <a:pt x="750" y="493"/>
                  </a:lnTo>
                  <a:lnTo>
                    <a:pt x="748" y="493"/>
                  </a:lnTo>
                  <a:lnTo>
                    <a:pt x="748" y="495"/>
                  </a:lnTo>
                  <a:lnTo>
                    <a:pt x="750" y="497"/>
                  </a:lnTo>
                  <a:lnTo>
                    <a:pt x="752" y="499"/>
                  </a:lnTo>
                  <a:lnTo>
                    <a:pt x="756" y="501"/>
                  </a:lnTo>
                  <a:lnTo>
                    <a:pt x="756" y="499"/>
                  </a:lnTo>
                  <a:lnTo>
                    <a:pt x="758" y="495"/>
                  </a:lnTo>
                  <a:lnTo>
                    <a:pt x="760" y="493"/>
                  </a:lnTo>
                  <a:lnTo>
                    <a:pt x="758" y="491"/>
                  </a:lnTo>
                  <a:close/>
                  <a:moveTo>
                    <a:pt x="664" y="447"/>
                  </a:moveTo>
                  <a:lnTo>
                    <a:pt x="670" y="447"/>
                  </a:lnTo>
                  <a:lnTo>
                    <a:pt x="673" y="451"/>
                  </a:lnTo>
                  <a:lnTo>
                    <a:pt x="675" y="453"/>
                  </a:lnTo>
                  <a:lnTo>
                    <a:pt x="677" y="457"/>
                  </a:lnTo>
                  <a:lnTo>
                    <a:pt x="677" y="460"/>
                  </a:lnTo>
                  <a:lnTo>
                    <a:pt x="677" y="464"/>
                  </a:lnTo>
                  <a:lnTo>
                    <a:pt x="677" y="466"/>
                  </a:lnTo>
                  <a:lnTo>
                    <a:pt x="675" y="466"/>
                  </a:lnTo>
                  <a:lnTo>
                    <a:pt x="670" y="464"/>
                  </a:lnTo>
                  <a:lnTo>
                    <a:pt x="662" y="464"/>
                  </a:lnTo>
                  <a:lnTo>
                    <a:pt x="664" y="453"/>
                  </a:lnTo>
                  <a:lnTo>
                    <a:pt x="664" y="447"/>
                  </a:lnTo>
                  <a:close/>
                  <a:moveTo>
                    <a:pt x="671" y="401"/>
                  </a:moveTo>
                  <a:lnTo>
                    <a:pt x="673" y="405"/>
                  </a:lnTo>
                  <a:lnTo>
                    <a:pt x="677" y="409"/>
                  </a:lnTo>
                  <a:lnTo>
                    <a:pt x="681" y="409"/>
                  </a:lnTo>
                  <a:lnTo>
                    <a:pt x="687" y="409"/>
                  </a:lnTo>
                  <a:lnTo>
                    <a:pt x="693" y="412"/>
                  </a:lnTo>
                  <a:lnTo>
                    <a:pt x="698" y="416"/>
                  </a:lnTo>
                  <a:lnTo>
                    <a:pt x="698" y="418"/>
                  </a:lnTo>
                  <a:lnTo>
                    <a:pt x="698" y="422"/>
                  </a:lnTo>
                  <a:lnTo>
                    <a:pt x="693" y="420"/>
                  </a:lnTo>
                  <a:lnTo>
                    <a:pt x="691" y="420"/>
                  </a:lnTo>
                  <a:lnTo>
                    <a:pt x="689" y="424"/>
                  </a:lnTo>
                  <a:lnTo>
                    <a:pt x="685" y="424"/>
                  </a:lnTo>
                  <a:lnTo>
                    <a:pt x="681" y="424"/>
                  </a:lnTo>
                  <a:lnTo>
                    <a:pt x="677" y="426"/>
                  </a:lnTo>
                  <a:lnTo>
                    <a:pt x="675" y="430"/>
                  </a:lnTo>
                  <a:lnTo>
                    <a:pt x="670" y="420"/>
                  </a:lnTo>
                  <a:lnTo>
                    <a:pt x="668" y="409"/>
                  </a:lnTo>
                  <a:lnTo>
                    <a:pt x="671" y="401"/>
                  </a:lnTo>
                  <a:close/>
                  <a:moveTo>
                    <a:pt x="627" y="382"/>
                  </a:moveTo>
                  <a:lnTo>
                    <a:pt x="627" y="388"/>
                  </a:lnTo>
                  <a:lnTo>
                    <a:pt x="633" y="386"/>
                  </a:lnTo>
                  <a:lnTo>
                    <a:pt x="635" y="384"/>
                  </a:lnTo>
                  <a:lnTo>
                    <a:pt x="633" y="384"/>
                  </a:lnTo>
                  <a:lnTo>
                    <a:pt x="627" y="382"/>
                  </a:lnTo>
                  <a:close/>
                  <a:moveTo>
                    <a:pt x="610" y="376"/>
                  </a:moveTo>
                  <a:lnTo>
                    <a:pt x="606" y="378"/>
                  </a:lnTo>
                  <a:lnTo>
                    <a:pt x="602" y="382"/>
                  </a:lnTo>
                  <a:lnTo>
                    <a:pt x="602" y="389"/>
                  </a:lnTo>
                  <a:lnTo>
                    <a:pt x="604" y="395"/>
                  </a:lnTo>
                  <a:lnTo>
                    <a:pt x="610" y="393"/>
                  </a:lnTo>
                  <a:lnTo>
                    <a:pt x="616" y="393"/>
                  </a:lnTo>
                  <a:lnTo>
                    <a:pt x="616" y="388"/>
                  </a:lnTo>
                  <a:lnTo>
                    <a:pt x="618" y="382"/>
                  </a:lnTo>
                  <a:lnTo>
                    <a:pt x="614" y="378"/>
                  </a:lnTo>
                  <a:lnTo>
                    <a:pt x="610" y="376"/>
                  </a:lnTo>
                  <a:close/>
                  <a:moveTo>
                    <a:pt x="633" y="370"/>
                  </a:moveTo>
                  <a:lnTo>
                    <a:pt x="631" y="376"/>
                  </a:lnTo>
                  <a:lnTo>
                    <a:pt x="633" y="376"/>
                  </a:lnTo>
                  <a:lnTo>
                    <a:pt x="631" y="378"/>
                  </a:lnTo>
                  <a:lnTo>
                    <a:pt x="635" y="378"/>
                  </a:lnTo>
                  <a:lnTo>
                    <a:pt x="635" y="372"/>
                  </a:lnTo>
                  <a:lnTo>
                    <a:pt x="633" y="370"/>
                  </a:lnTo>
                  <a:close/>
                  <a:moveTo>
                    <a:pt x="572" y="351"/>
                  </a:moveTo>
                  <a:lnTo>
                    <a:pt x="574" y="355"/>
                  </a:lnTo>
                  <a:lnTo>
                    <a:pt x="574" y="353"/>
                  </a:lnTo>
                  <a:lnTo>
                    <a:pt x="572" y="351"/>
                  </a:lnTo>
                  <a:close/>
                  <a:moveTo>
                    <a:pt x="604" y="349"/>
                  </a:moveTo>
                  <a:lnTo>
                    <a:pt x="604" y="351"/>
                  </a:lnTo>
                  <a:lnTo>
                    <a:pt x="608" y="353"/>
                  </a:lnTo>
                  <a:lnTo>
                    <a:pt x="608" y="351"/>
                  </a:lnTo>
                  <a:lnTo>
                    <a:pt x="608" y="349"/>
                  </a:lnTo>
                  <a:lnTo>
                    <a:pt x="604" y="349"/>
                  </a:lnTo>
                  <a:close/>
                  <a:moveTo>
                    <a:pt x="295" y="347"/>
                  </a:moveTo>
                  <a:lnTo>
                    <a:pt x="295" y="349"/>
                  </a:lnTo>
                  <a:lnTo>
                    <a:pt x="297" y="351"/>
                  </a:lnTo>
                  <a:lnTo>
                    <a:pt x="297" y="349"/>
                  </a:lnTo>
                  <a:lnTo>
                    <a:pt x="295" y="347"/>
                  </a:lnTo>
                  <a:close/>
                  <a:moveTo>
                    <a:pt x="577" y="345"/>
                  </a:moveTo>
                  <a:lnTo>
                    <a:pt x="577" y="349"/>
                  </a:lnTo>
                  <a:lnTo>
                    <a:pt x="581" y="349"/>
                  </a:lnTo>
                  <a:lnTo>
                    <a:pt x="579" y="347"/>
                  </a:lnTo>
                  <a:lnTo>
                    <a:pt x="577" y="345"/>
                  </a:lnTo>
                  <a:close/>
                  <a:moveTo>
                    <a:pt x="568" y="340"/>
                  </a:moveTo>
                  <a:lnTo>
                    <a:pt x="564" y="343"/>
                  </a:lnTo>
                  <a:lnTo>
                    <a:pt x="558" y="343"/>
                  </a:lnTo>
                  <a:lnTo>
                    <a:pt x="554" y="343"/>
                  </a:lnTo>
                  <a:lnTo>
                    <a:pt x="554" y="345"/>
                  </a:lnTo>
                  <a:lnTo>
                    <a:pt x="556" y="347"/>
                  </a:lnTo>
                  <a:lnTo>
                    <a:pt x="560" y="347"/>
                  </a:lnTo>
                  <a:lnTo>
                    <a:pt x="568" y="349"/>
                  </a:lnTo>
                  <a:lnTo>
                    <a:pt x="570" y="345"/>
                  </a:lnTo>
                  <a:lnTo>
                    <a:pt x="572" y="343"/>
                  </a:lnTo>
                  <a:lnTo>
                    <a:pt x="572" y="341"/>
                  </a:lnTo>
                  <a:lnTo>
                    <a:pt x="572" y="340"/>
                  </a:lnTo>
                  <a:lnTo>
                    <a:pt x="570" y="340"/>
                  </a:lnTo>
                  <a:lnTo>
                    <a:pt x="568" y="340"/>
                  </a:lnTo>
                  <a:close/>
                  <a:moveTo>
                    <a:pt x="689" y="338"/>
                  </a:moveTo>
                  <a:lnTo>
                    <a:pt x="693" y="340"/>
                  </a:lnTo>
                  <a:lnTo>
                    <a:pt x="695" y="340"/>
                  </a:lnTo>
                  <a:lnTo>
                    <a:pt x="695" y="341"/>
                  </a:lnTo>
                  <a:lnTo>
                    <a:pt x="691" y="341"/>
                  </a:lnTo>
                  <a:lnTo>
                    <a:pt x="689" y="340"/>
                  </a:lnTo>
                  <a:lnTo>
                    <a:pt x="687" y="340"/>
                  </a:lnTo>
                  <a:lnTo>
                    <a:pt x="685" y="338"/>
                  </a:lnTo>
                  <a:lnTo>
                    <a:pt x="689" y="338"/>
                  </a:lnTo>
                  <a:close/>
                  <a:moveTo>
                    <a:pt x="685" y="330"/>
                  </a:moveTo>
                  <a:lnTo>
                    <a:pt x="685" y="334"/>
                  </a:lnTo>
                  <a:lnTo>
                    <a:pt x="681" y="334"/>
                  </a:lnTo>
                  <a:lnTo>
                    <a:pt x="681" y="332"/>
                  </a:lnTo>
                  <a:lnTo>
                    <a:pt x="683" y="330"/>
                  </a:lnTo>
                  <a:lnTo>
                    <a:pt x="685" y="330"/>
                  </a:lnTo>
                  <a:close/>
                  <a:moveTo>
                    <a:pt x="529" y="322"/>
                  </a:moveTo>
                  <a:lnTo>
                    <a:pt x="531" y="322"/>
                  </a:lnTo>
                  <a:lnTo>
                    <a:pt x="531" y="324"/>
                  </a:lnTo>
                  <a:lnTo>
                    <a:pt x="531" y="326"/>
                  </a:lnTo>
                  <a:lnTo>
                    <a:pt x="529" y="326"/>
                  </a:lnTo>
                  <a:lnTo>
                    <a:pt x="528" y="324"/>
                  </a:lnTo>
                  <a:lnTo>
                    <a:pt x="526" y="322"/>
                  </a:lnTo>
                  <a:lnTo>
                    <a:pt x="529" y="322"/>
                  </a:lnTo>
                  <a:close/>
                  <a:moveTo>
                    <a:pt x="675" y="315"/>
                  </a:moveTo>
                  <a:lnTo>
                    <a:pt x="675" y="318"/>
                  </a:lnTo>
                  <a:lnTo>
                    <a:pt x="677" y="326"/>
                  </a:lnTo>
                  <a:lnTo>
                    <a:pt x="673" y="326"/>
                  </a:lnTo>
                  <a:lnTo>
                    <a:pt x="673" y="318"/>
                  </a:lnTo>
                  <a:lnTo>
                    <a:pt x="675" y="315"/>
                  </a:lnTo>
                  <a:close/>
                  <a:moveTo>
                    <a:pt x="541" y="249"/>
                  </a:moveTo>
                  <a:lnTo>
                    <a:pt x="541" y="253"/>
                  </a:lnTo>
                  <a:lnTo>
                    <a:pt x="543" y="257"/>
                  </a:lnTo>
                  <a:lnTo>
                    <a:pt x="541" y="259"/>
                  </a:lnTo>
                  <a:lnTo>
                    <a:pt x="539" y="265"/>
                  </a:lnTo>
                  <a:lnTo>
                    <a:pt x="545" y="267"/>
                  </a:lnTo>
                  <a:lnTo>
                    <a:pt x="552" y="270"/>
                  </a:lnTo>
                  <a:lnTo>
                    <a:pt x="560" y="270"/>
                  </a:lnTo>
                  <a:lnTo>
                    <a:pt x="570" y="270"/>
                  </a:lnTo>
                  <a:lnTo>
                    <a:pt x="570" y="269"/>
                  </a:lnTo>
                  <a:lnTo>
                    <a:pt x="574" y="269"/>
                  </a:lnTo>
                  <a:lnTo>
                    <a:pt x="574" y="270"/>
                  </a:lnTo>
                  <a:lnTo>
                    <a:pt x="574" y="274"/>
                  </a:lnTo>
                  <a:lnTo>
                    <a:pt x="581" y="278"/>
                  </a:lnTo>
                  <a:lnTo>
                    <a:pt x="589" y="282"/>
                  </a:lnTo>
                  <a:lnTo>
                    <a:pt x="579" y="280"/>
                  </a:lnTo>
                  <a:lnTo>
                    <a:pt x="572" y="278"/>
                  </a:lnTo>
                  <a:lnTo>
                    <a:pt x="570" y="282"/>
                  </a:lnTo>
                  <a:lnTo>
                    <a:pt x="570" y="286"/>
                  </a:lnTo>
                  <a:lnTo>
                    <a:pt x="568" y="282"/>
                  </a:lnTo>
                  <a:lnTo>
                    <a:pt x="568" y="278"/>
                  </a:lnTo>
                  <a:lnTo>
                    <a:pt x="564" y="278"/>
                  </a:lnTo>
                  <a:lnTo>
                    <a:pt x="560" y="280"/>
                  </a:lnTo>
                  <a:lnTo>
                    <a:pt x="558" y="282"/>
                  </a:lnTo>
                  <a:lnTo>
                    <a:pt x="556" y="282"/>
                  </a:lnTo>
                  <a:lnTo>
                    <a:pt x="556" y="278"/>
                  </a:lnTo>
                  <a:lnTo>
                    <a:pt x="556" y="276"/>
                  </a:lnTo>
                  <a:lnTo>
                    <a:pt x="552" y="276"/>
                  </a:lnTo>
                  <a:lnTo>
                    <a:pt x="551" y="276"/>
                  </a:lnTo>
                  <a:lnTo>
                    <a:pt x="549" y="278"/>
                  </a:lnTo>
                  <a:lnTo>
                    <a:pt x="547" y="282"/>
                  </a:lnTo>
                  <a:lnTo>
                    <a:pt x="547" y="284"/>
                  </a:lnTo>
                  <a:lnTo>
                    <a:pt x="547" y="286"/>
                  </a:lnTo>
                  <a:lnTo>
                    <a:pt x="551" y="286"/>
                  </a:lnTo>
                  <a:lnTo>
                    <a:pt x="549" y="288"/>
                  </a:lnTo>
                  <a:lnTo>
                    <a:pt x="549" y="290"/>
                  </a:lnTo>
                  <a:lnTo>
                    <a:pt x="543" y="290"/>
                  </a:lnTo>
                  <a:lnTo>
                    <a:pt x="541" y="290"/>
                  </a:lnTo>
                  <a:lnTo>
                    <a:pt x="537" y="290"/>
                  </a:lnTo>
                  <a:lnTo>
                    <a:pt x="537" y="288"/>
                  </a:lnTo>
                  <a:lnTo>
                    <a:pt x="541" y="288"/>
                  </a:lnTo>
                  <a:lnTo>
                    <a:pt x="541" y="284"/>
                  </a:lnTo>
                  <a:lnTo>
                    <a:pt x="541" y="280"/>
                  </a:lnTo>
                  <a:lnTo>
                    <a:pt x="543" y="280"/>
                  </a:lnTo>
                  <a:lnTo>
                    <a:pt x="543" y="278"/>
                  </a:lnTo>
                  <a:lnTo>
                    <a:pt x="539" y="278"/>
                  </a:lnTo>
                  <a:lnTo>
                    <a:pt x="539" y="274"/>
                  </a:lnTo>
                  <a:lnTo>
                    <a:pt x="541" y="270"/>
                  </a:lnTo>
                  <a:lnTo>
                    <a:pt x="537" y="267"/>
                  </a:lnTo>
                  <a:lnTo>
                    <a:pt x="535" y="263"/>
                  </a:lnTo>
                  <a:lnTo>
                    <a:pt x="535" y="259"/>
                  </a:lnTo>
                  <a:lnTo>
                    <a:pt x="537" y="255"/>
                  </a:lnTo>
                  <a:lnTo>
                    <a:pt x="541" y="249"/>
                  </a:lnTo>
                  <a:close/>
                  <a:moveTo>
                    <a:pt x="556" y="215"/>
                  </a:moveTo>
                  <a:lnTo>
                    <a:pt x="558" y="219"/>
                  </a:lnTo>
                  <a:lnTo>
                    <a:pt x="560" y="219"/>
                  </a:lnTo>
                  <a:lnTo>
                    <a:pt x="562" y="217"/>
                  </a:lnTo>
                  <a:lnTo>
                    <a:pt x="560" y="217"/>
                  </a:lnTo>
                  <a:lnTo>
                    <a:pt x="556" y="215"/>
                  </a:lnTo>
                  <a:close/>
                  <a:moveTo>
                    <a:pt x="564" y="184"/>
                  </a:moveTo>
                  <a:lnTo>
                    <a:pt x="558" y="186"/>
                  </a:lnTo>
                  <a:lnTo>
                    <a:pt x="558" y="188"/>
                  </a:lnTo>
                  <a:lnTo>
                    <a:pt x="560" y="190"/>
                  </a:lnTo>
                  <a:lnTo>
                    <a:pt x="564" y="194"/>
                  </a:lnTo>
                  <a:lnTo>
                    <a:pt x="564" y="190"/>
                  </a:lnTo>
                  <a:lnTo>
                    <a:pt x="566" y="188"/>
                  </a:lnTo>
                  <a:lnTo>
                    <a:pt x="566" y="186"/>
                  </a:lnTo>
                  <a:lnTo>
                    <a:pt x="566" y="184"/>
                  </a:lnTo>
                  <a:lnTo>
                    <a:pt x="564" y="184"/>
                  </a:lnTo>
                  <a:close/>
                  <a:moveTo>
                    <a:pt x="537" y="150"/>
                  </a:moveTo>
                  <a:lnTo>
                    <a:pt x="541" y="150"/>
                  </a:lnTo>
                  <a:lnTo>
                    <a:pt x="547" y="151"/>
                  </a:lnTo>
                  <a:lnTo>
                    <a:pt x="547" y="153"/>
                  </a:lnTo>
                  <a:lnTo>
                    <a:pt x="543" y="153"/>
                  </a:lnTo>
                  <a:lnTo>
                    <a:pt x="537" y="151"/>
                  </a:lnTo>
                  <a:lnTo>
                    <a:pt x="537" y="150"/>
                  </a:lnTo>
                  <a:close/>
                  <a:moveTo>
                    <a:pt x="568" y="31"/>
                  </a:moveTo>
                  <a:lnTo>
                    <a:pt x="570" y="31"/>
                  </a:lnTo>
                  <a:lnTo>
                    <a:pt x="570" y="32"/>
                  </a:lnTo>
                  <a:lnTo>
                    <a:pt x="570" y="34"/>
                  </a:lnTo>
                  <a:lnTo>
                    <a:pt x="568" y="32"/>
                  </a:lnTo>
                  <a:lnTo>
                    <a:pt x="566" y="32"/>
                  </a:lnTo>
                  <a:lnTo>
                    <a:pt x="564" y="31"/>
                  </a:lnTo>
                  <a:lnTo>
                    <a:pt x="568" y="31"/>
                  </a:lnTo>
                  <a:close/>
                  <a:moveTo>
                    <a:pt x="604" y="23"/>
                  </a:moveTo>
                  <a:lnTo>
                    <a:pt x="606" y="23"/>
                  </a:lnTo>
                  <a:lnTo>
                    <a:pt x="606" y="25"/>
                  </a:lnTo>
                  <a:lnTo>
                    <a:pt x="604" y="27"/>
                  </a:lnTo>
                  <a:lnTo>
                    <a:pt x="602" y="29"/>
                  </a:lnTo>
                  <a:lnTo>
                    <a:pt x="602" y="25"/>
                  </a:lnTo>
                  <a:lnTo>
                    <a:pt x="604" y="23"/>
                  </a:lnTo>
                  <a:close/>
                  <a:moveTo>
                    <a:pt x="244" y="366"/>
                  </a:moveTo>
                  <a:lnTo>
                    <a:pt x="244" y="368"/>
                  </a:lnTo>
                  <a:lnTo>
                    <a:pt x="251" y="370"/>
                  </a:lnTo>
                  <a:lnTo>
                    <a:pt x="249" y="368"/>
                  </a:lnTo>
                  <a:lnTo>
                    <a:pt x="244" y="366"/>
                  </a:lnTo>
                  <a:close/>
                  <a:moveTo>
                    <a:pt x="284" y="361"/>
                  </a:moveTo>
                  <a:lnTo>
                    <a:pt x="282" y="363"/>
                  </a:lnTo>
                  <a:lnTo>
                    <a:pt x="282" y="364"/>
                  </a:lnTo>
                  <a:lnTo>
                    <a:pt x="284" y="366"/>
                  </a:lnTo>
                  <a:lnTo>
                    <a:pt x="286" y="366"/>
                  </a:lnTo>
                  <a:lnTo>
                    <a:pt x="288" y="364"/>
                  </a:lnTo>
                  <a:lnTo>
                    <a:pt x="288" y="363"/>
                  </a:lnTo>
                  <a:lnTo>
                    <a:pt x="288" y="361"/>
                  </a:lnTo>
                  <a:lnTo>
                    <a:pt x="284" y="361"/>
                  </a:lnTo>
                  <a:close/>
                  <a:moveTo>
                    <a:pt x="303" y="355"/>
                  </a:moveTo>
                  <a:lnTo>
                    <a:pt x="299" y="357"/>
                  </a:lnTo>
                  <a:lnTo>
                    <a:pt x="297" y="359"/>
                  </a:lnTo>
                  <a:lnTo>
                    <a:pt x="301" y="359"/>
                  </a:lnTo>
                  <a:lnTo>
                    <a:pt x="305" y="361"/>
                  </a:lnTo>
                  <a:lnTo>
                    <a:pt x="305" y="359"/>
                  </a:lnTo>
                  <a:lnTo>
                    <a:pt x="305" y="357"/>
                  </a:lnTo>
                  <a:lnTo>
                    <a:pt x="305" y="355"/>
                  </a:lnTo>
                  <a:lnTo>
                    <a:pt x="303" y="355"/>
                  </a:lnTo>
                  <a:close/>
                  <a:moveTo>
                    <a:pt x="332" y="338"/>
                  </a:moveTo>
                  <a:lnTo>
                    <a:pt x="332" y="340"/>
                  </a:lnTo>
                  <a:lnTo>
                    <a:pt x="326" y="341"/>
                  </a:lnTo>
                  <a:lnTo>
                    <a:pt x="324" y="347"/>
                  </a:lnTo>
                  <a:lnTo>
                    <a:pt x="324" y="349"/>
                  </a:lnTo>
                  <a:lnTo>
                    <a:pt x="324" y="353"/>
                  </a:lnTo>
                  <a:lnTo>
                    <a:pt x="320" y="353"/>
                  </a:lnTo>
                  <a:lnTo>
                    <a:pt x="316" y="355"/>
                  </a:lnTo>
                  <a:lnTo>
                    <a:pt x="316" y="357"/>
                  </a:lnTo>
                  <a:lnTo>
                    <a:pt x="316" y="361"/>
                  </a:lnTo>
                  <a:lnTo>
                    <a:pt x="320" y="361"/>
                  </a:lnTo>
                  <a:lnTo>
                    <a:pt x="326" y="363"/>
                  </a:lnTo>
                  <a:lnTo>
                    <a:pt x="326" y="361"/>
                  </a:lnTo>
                  <a:lnTo>
                    <a:pt x="330" y="359"/>
                  </a:lnTo>
                  <a:lnTo>
                    <a:pt x="330" y="363"/>
                  </a:lnTo>
                  <a:lnTo>
                    <a:pt x="330" y="366"/>
                  </a:lnTo>
                  <a:lnTo>
                    <a:pt x="336" y="370"/>
                  </a:lnTo>
                  <a:lnTo>
                    <a:pt x="341" y="372"/>
                  </a:lnTo>
                  <a:lnTo>
                    <a:pt x="343" y="368"/>
                  </a:lnTo>
                  <a:lnTo>
                    <a:pt x="343" y="366"/>
                  </a:lnTo>
                  <a:lnTo>
                    <a:pt x="347" y="366"/>
                  </a:lnTo>
                  <a:lnTo>
                    <a:pt x="349" y="368"/>
                  </a:lnTo>
                  <a:lnTo>
                    <a:pt x="364" y="364"/>
                  </a:lnTo>
                  <a:lnTo>
                    <a:pt x="362" y="363"/>
                  </a:lnTo>
                  <a:lnTo>
                    <a:pt x="359" y="363"/>
                  </a:lnTo>
                  <a:lnTo>
                    <a:pt x="359" y="355"/>
                  </a:lnTo>
                  <a:lnTo>
                    <a:pt x="359" y="349"/>
                  </a:lnTo>
                  <a:lnTo>
                    <a:pt x="355" y="345"/>
                  </a:lnTo>
                  <a:lnTo>
                    <a:pt x="347" y="341"/>
                  </a:lnTo>
                  <a:lnTo>
                    <a:pt x="338" y="338"/>
                  </a:lnTo>
                  <a:lnTo>
                    <a:pt x="332" y="338"/>
                  </a:lnTo>
                  <a:close/>
                  <a:moveTo>
                    <a:pt x="470" y="332"/>
                  </a:moveTo>
                  <a:lnTo>
                    <a:pt x="470" y="336"/>
                  </a:lnTo>
                  <a:lnTo>
                    <a:pt x="472" y="340"/>
                  </a:lnTo>
                  <a:lnTo>
                    <a:pt x="476" y="341"/>
                  </a:lnTo>
                  <a:lnTo>
                    <a:pt x="481" y="343"/>
                  </a:lnTo>
                  <a:lnTo>
                    <a:pt x="481" y="341"/>
                  </a:lnTo>
                  <a:lnTo>
                    <a:pt x="474" y="338"/>
                  </a:lnTo>
                  <a:lnTo>
                    <a:pt x="470" y="332"/>
                  </a:lnTo>
                  <a:close/>
                  <a:moveTo>
                    <a:pt x="299" y="317"/>
                  </a:moveTo>
                  <a:lnTo>
                    <a:pt x="297" y="318"/>
                  </a:lnTo>
                  <a:lnTo>
                    <a:pt x="295" y="320"/>
                  </a:lnTo>
                  <a:lnTo>
                    <a:pt x="295" y="324"/>
                  </a:lnTo>
                  <a:lnTo>
                    <a:pt x="299" y="324"/>
                  </a:lnTo>
                  <a:lnTo>
                    <a:pt x="299" y="322"/>
                  </a:lnTo>
                  <a:lnTo>
                    <a:pt x="301" y="320"/>
                  </a:lnTo>
                  <a:lnTo>
                    <a:pt x="301" y="317"/>
                  </a:lnTo>
                  <a:lnTo>
                    <a:pt x="299" y="317"/>
                  </a:lnTo>
                  <a:close/>
                  <a:moveTo>
                    <a:pt x="345" y="251"/>
                  </a:moveTo>
                  <a:lnTo>
                    <a:pt x="345" y="255"/>
                  </a:lnTo>
                  <a:lnTo>
                    <a:pt x="349" y="255"/>
                  </a:lnTo>
                  <a:lnTo>
                    <a:pt x="347" y="253"/>
                  </a:lnTo>
                  <a:lnTo>
                    <a:pt x="345" y="251"/>
                  </a:lnTo>
                  <a:close/>
                  <a:moveTo>
                    <a:pt x="126" y="247"/>
                  </a:moveTo>
                  <a:lnTo>
                    <a:pt x="119" y="255"/>
                  </a:lnTo>
                  <a:lnTo>
                    <a:pt x="113" y="261"/>
                  </a:lnTo>
                  <a:lnTo>
                    <a:pt x="105" y="261"/>
                  </a:lnTo>
                  <a:lnTo>
                    <a:pt x="100" y="261"/>
                  </a:lnTo>
                  <a:lnTo>
                    <a:pt x="94" y="263"/>
                  </a:lnTo>
                  <a:lnTo>
                    <a:pt x="92" y="267"/>
                  </a:lnTo>
                  <a:lnTo>
                    <a:pt x="88" y="267"/>
                  </a:lnTo>
                  <a:lnTo>
                    <a:pt x="86" y="267"/>
                  </a:lnTo>
                  <a:lnTo>
                    <a:pt x="82" y="274"/>
                  </a:lnTo>
                  <a:lnTo>
                    <a:pt x="84" y="280"/>
                  </a:lnTo>
                  <a:lnTo>
                    <a:pt x="82" y="280"/>
                  </a:lnTo>
                  <a:lnTo>
                    <a:pt x="75" y="286"/>
                  </a:lnTo>
                  <a:lnTo>
                    <a:pt x="69" y="293"/>
                  </a:lnTo>
                  <a:lnTo>
                    <a:pt x="65" y="293"/>
                  </a:lnTo>
                  <a:lnTo>
                    <a:pt x="67" y="297"/>
                  </a:lnTo>
                  <a:lnTo>
                    <a:pt x="73" y="299"/>
                  </a:lnTo>
                  <a:lnTo>
                    <a:pt x="80" y="299"/>
                  </a:lnTo>
                  <a:lnTo>
                    <a:pt x="80" y="297"/>
                  </a:lnTo>
                  <a:lnTo>
                    <a:pt x="84" y="295"/>
                  </a:lnTo>
                  <a:lnTo>
                    <a:pt x="84" y="297"/>
                  </a:lnTo>
                  <a:lnTo>
                    <a:pt x="88" y="301"/>
                  </a:lnTo>
                  <a:lnTo>
                    <a:pt x="80" y="303"/>
                  </a:lnTo>
                  <a:lnTo>
                    <a:pt x="80" y="305"/>
                  </a:lnTo>
                  <a:lnTo>
                    <a:pt x="86" y="305"/>
                  </a:lnTo>
                  <a:lnTo>
                    <a:pt x="92" y="305"/>
                  </a:lnTo>
                  <a:lnTo>
                    <a:pt x="92" y="301"/>
                  </a:lnTo>
                  <a:lnTo>
                    <a:pt x="92" y="299"/>
                  </a:lnTo>
                  <a:lnTo>
                    <a:pt x="105" y="299"/>
                  </a:lnTo>
                  <a:lnTo>
                    <a:pt x="123" y="297"/>
                  </a:lnTo>
                  <a:lnTo>
                    <a:pt x="125" y="301"/>
                  </a:lnTo>
                  <a:lnTo>
                    <a:pt x="111" y="301"/>
                  </a:lnTo>
                  <a:lnTo>
                    <a:pt x="100" y="305"/>
                  </a:lnTo>
                  <a:lnTo>
                    <a:pt x="98" y="309"/>
                  </a:lnTo>
                  <a:lnTo>
                    <a:pt x="90" y="311"/>
                  </a:lnTo>
                  <a:lnTo>
                    <a:pt x="84" y="311"/>
                  </a:lnTo>
                  <a:lnTo>
                    <a:pt x="84" y="313"/>
                  </a:lnTo>
                  <a:lnTo>
                    <a:pt x="84" y="317"/>
                  </a:lnTo>
                  <a:lnTo>
                    <a:pt x="86" y="317"/>
                  </a:lnTo>
                  <a:lnTo>
                    <a:pt x="88" y="318"/>
                  </a:lnTo>
                  <a:lnTo>
                    <a:pt x="105" y="318"/>
                  </a:lnTo>
                  <a:lnTo>
                    <a:pt x="126" y="318"/>
                  </a:lnTo>
                  <a:lnTo>
                    <a:pt x="130" y="317"/>
                  </a:lnTo>
                  <a:lnTo>
                    <a:pt x="136" y="315"/>
                  </a:lnTo>
                  <a:lnTo>
                    <a:pt x="138" y="317"/>
                  </a:lnTo>
                  <a:lnTo>
                    <a:pt x="142" y="318"/>
                  </a:lnTo>
                  <a:lnTo>
                    <a:pt x="148" y="313"/>
                  </a:lnTo>
                  <a:lnTo>
                    <a:pt x="149" y="315"/>
                  </a:lnTo>
                  <a:lnTo>
                    <a:pt x="153" y="318"/>
                  </a:lnTo>
                  <a:lnTo>
                    <a:pt x="159" y="318"/>
                  </a:lnTo>
                  <a:lnTo>
                    <a:pt x="167" y="317"/>
                  </a:lnTo>
                  <a:lnTo>
                    <a:pt x="161" y="322"/>
                  </a:lnTo>
                  <a:lnTo>
                    <a:pt x="157" y="328"/>
                  </a:lnTo>
                  <a:lnTo>
                    <a:pt x="142" y="328"/>
                  </a:lnTo>
                  <a:lnTo>
                    <a:pt x="126" y="326"/>
                  </a:lnTo>
                  <a:lnTo>
                    <a:pt x="121" y="328"/>
                  </a:lnTo>
                  <a:lnTo>
                    <a:pt x="117" y="332"/>
                  </a:lnTo>
                  <a:lnTo>
                    <a:pt x="107" y="332"/>
                  </a:lnTo>
                  <a:lnTo>
                    <a:pt x="98" y="332"/>
                  </a:lnTo>
                  <a:lnTo>
                    <a:pt x="98" y="338"/>
                  </a:lnTo>
                  <a:lnTo>
                    <a:pt x="98" y="345"/>
                  </a:lnTo>
                  <a:lnTo>
                    <a:pt x="101" y="345"/>
                  </a:lnTo>
                  <a:lnTo>
                    <a:pt x="105" y="347"/>
                  </a:lnTo>
                  <a:lnTo>
                    <a:pt x="105" y="351"/>
                  </a:lnTo>
                  <a:lnTo>
                    <a:pt x="119" y="353"/>
                  </a:lnTo>
                  <a:lnTo>
                    <a:pt x="134" y="357"/>
                  </a:lnTo>
                  <a:lnTo>
                    <a:pt x="134" y="363"/>
                  </a:lnTo>
                  <a:lnTo>
                    <a:pt x="134" y="368"/>
                  </a:lnTo>
                  <a:lnTo>
                    <a:pt x="138" y="366"/>
                  </a:lnTo>
                  <a:lnTo>
                    <a:pt x="142" y="366"/>
                  </a:lnTo>
                  <a:lnTo>
                    <a:pt x="142" y="370"/>
                  </a:lnTo>
                  <a:lnTo>
                    <a:pt x="167" y="368"/>
                  </a:lnTo>
                  <a:lnTo>
                    <a:pt x="190" y="364"/>
                  </a:lnTo>
                  <a:lnTo>
                    <a:pt x="192" y="361"/>
                  </a:lnTo>
                  <a:lnTo>
                    <a:pt x="199" y="357"/>
                  </a:lnTo>
                  <a:lnTo>
                    <a:pt x="207" y="355"/>
                  </a:lnTo>
                  <a:lnTo>
                    <a:pt x="211" y="355"/>
                  </a:lnTo>
                  <a:lnTo>
                    <a:pt x="215" y="355"/>
                  </a:lnTo>
                  <a:lnTo>
                    <a:pt x="222" y="347"/>
                  </a:lnTo>
                  <a:lnTo>
                    <a:pt x="232" y="340"/>
                  </a:lnTo>
                  <a:lnTo>
                    <a:pt x="234" y="340"/>
                  </a:lnTo>
                  <a:lnTo>
                    <a:pt x="238" y="340"/>
                  </a:lnTo>
                  <a:lnTo>
                    <a:pt x="236" y="345"/>
                  </a:lnTo>
                  <a:lnTo>
                    <a:pt x="234" y="349"/>
                  </a:lnTo>
                  <a:lnTo>
                    <a:pt x="240" y="351"/>
                  </a:lnTo>
                  <a:lnTo>
                    <a:pt x="247" y="353"/>
                  </a:lnTo>
                  <a:lnTo>
                    <a:pt x="247" y="355"/>
                  </a:lnTo>
                  <a:lnTo>
                    <a:pt x="247" y="359"/>
                  </a:lnTo>
                  <a:lnTo>
                    <a:pt x="251" y="357"/>
                  </a:lnTo>
                  <a:lnTo>
                    <a:pt x="255" y="355"/>
                  </a:lnTo>
                  <a:lnTo>
                    <a:pt x="257" y="359"/>
                  </a:lnTo>
                  <a:lnTo>
                    <a:pt x="261" y="359"/>
                  </a:lnTo>
                  <a:lnTo>
                    <a:pt x="267" y="359"/>
                  </a:lnTo>
                  <a:lnTo>
                    <a:pt x="267" y="361"/>
                  </a:lnTo>
                  <a:lnTo>
                    <a:pt x="270" y="359"/>
                  </a:lnTo>
                  <a:lnTo>
                    <a:pt x="272" y="357"/>
                  </a:lnTo>
                  <a:lnTo>
                    <a:pt x="278" y="357"/>
                  </a:lnTo>
                  <a:lnTo>
                    <a:pt x="286" y="357"/>
                  </a:lnTo>
                  <a:lnTo>
                    <a:pt x="288" y="353"/>
                  </a:lnTo>
                  <a:lnTo>
                    <a:pt x="290" y="351"/>
                  </a:lnTo>
                  <a:lnTo>
                    <a:pt x="284" y="347"/>
                  </a:lnTo>
                  <a:lnTo>
                    <a:pt x="280" y="345"/>
                  </a:lnTo>
                  <a:lnTo>
                    <a:pt x="278" y="347"/>
                  </a:lnTo>
                  <a:lnTo>
                    <a:pt x="278" y="349"/>
                  </a:lnTo>
                  <a:lnTo>
                    <a:pt x="272" y="349"/>
                  </a:lnTo>
                  <a:lnTo>
                    <a:pt x="270" y="349"/>
                  </a:lnTo>
                  <a:lnTo>
                    <a:pt x="268" y="345"/>
                  </a:lnTo>
                  <a:lnTo>
                    <a:pt x="268" y="343"/>
                  </a:lnTo>
                  <a:lnTo>
                    <a:pt x="265" y="341"/>
                  </a:lnTo>
                  <a:lnTo>
                    <a:pt x="267" y="341"/>
                  </a:lnTo>
                  <a:lnTo>
                    <a:pt x="270" y="341"/>
                  </a:lnTo>
                  <a:lnTo>
                    <a:pt x="278" y="341"/>
                  </a:lnTo>
                  <a:lnTo>
                    <a:pt x="286" y="343"/>
                  </a:lnTo>
                  <a:lnTo>
                    <a:pt x="282" y="341"/>
                  </a:lnTo>
                  <a:lnTo>
                    <a:pt x="282" y="338"/>
                  </a:lnTo>
                  <a:lnTo>
                    <a:pt x="286" y="336"/>
                  </a:lnTo>
                  <a:lnTo>
                    <a:pt x="290" y="336"/>
                  </a:lnTo>
                  <a:lnTo>
                    <a:pt x="290" y="340"/>
                  </a:lnTo>
                  <a:lnTo>
                    <a:pt x="291" y="340"/>
                  </a:lnTo>
                  <a:lnTo>
                    <a:pt x="295" y="340"/>
                  </a:lnTo>
                  <a:lnTo>
                    <a:pt x="295" y="341"/>
                  </a:lnTo>
                  <a:lnTo>
                    <a:pt x="295" y="345"/>
                  </a:lnTo>
                  <a:lnTo>
                    <a:pt x="299" y="345"/>
                  </a:lnTo>
                  <a:lnTo>
                    <a:pt x="301" y="343"/>
                  </a:lnTo>
                  <a:lnTo>
                    <a:pt x="301" y="340"/>
                  </a:lnTo>
                  <a:lnTo>
                    <a:pt x="299" y="340"/>
                  </a:lnTo>
                  <a:lnTo>
                    <a:pt x="301" y="334"/>
                  </a:lnTo>
                  <a:lnTo>
                    <a:pt x="299" y="328"/>
                  </a:lnTo>
                  <a:lnTo>
                    <a:pt x="290" y="326"/>
                  </a:lnTo>
                  <a:lnTo>
                    <a:pt x="282" y="326"/>
                  </a:lnTo>
                  <a:lnTo>
                    <a:pt x="280" y="326"/>
                  </a:lnTo>
                  <a:lnTo>
                    <a:pt x="276" y="326"/>
                  </a:lnTo>
                  <a:lnTo>
                    <a:pt x="274" y="324"/>
                  </a:lnTo>
                  <a:lnTo>
                    <a:pt x="272" y="320"/>
                  </a:lnTo>
                  <a:lnTo>
                    <a:pt x="272" y="317"/>
                  </a:lnTo>
                  <a:lnTo>
                    <a:pt x="272" y="315"/>
                  </a:lnTo>
                  <a:lnTo>
                    <a:pt x="268" y="315"/>
                  </a:lnTo>
                  <a:lnTo>
                    <a:pt x="270" y="320"/>
                  </a:lnTo>
                  <a:lnTo>
                    <a:pt x="270" y="322"/>
                  </a:lnTo>
                  <a:lnTo>
                    <a:pt x="268" y="322"/>
                  </a:lnTo>
                  <a:lnTo>
                    <a:pt x="268" y="320"/>
                  </a:lnTo>
                  <a:lnTo>
                    <a:pt x="263" y="318"/>
                  </a:lnTo>
                  <a:lnTo>
                    <a:pt x="259" y="318"/>
                  </a:lnTo>
                  <a:lnTo>
                    <a:pt x="259" y="315"/>
                  </a:lnTo>
                  <a:lnTo>
                    <a:pt x="253" y="307"/>
                  </a:lnTo>
                  <a:lnTo>
                    <a:pt x="251" y="299"/>
                  </a:lnTo>
                  <a:lnTo>
                    <a:pt x="247" y="297"/>
                  </a:lnTo>
                  <a:lnTo>
                    <a:pt x="245" y="297"/>
                  </a:lnTo>
                  <a:lnTo>
                    <a:pt x="242" y="290"/>
                  </a:lnTo>
                  <a:lnTo>
                    <a:pt x="240" y="282"/>
                  </a:lnTo>
                  <a:lnTo>
                    <a:pt x="240" y="280"/>
                  </a:lnTo>
                  <a:lnTo>
                    <a:pt x="236" y="280"/>
                  </a:lnTo>
                  <a:lnTo>
                    <a:pt x="232" y="280"/>
                  </a:lnTo>
                  <a:lnTo>
                    <a:pt x="232" y="278"/>
                  </a:lnTo>
                  <a:lnTo>
                    <a:pt x="236" y="276"/>
                  </a:lnTo>
                  <a:lnTo>
                    <a:pt x="236" y="272"/>
                  </a:lnTo>
                  <a:lnTo>
                    <a:pt x="236" y="269"/>
                  </a:lnTo>
                  <a:lnTo>
                    <a:pt x="226" y="259"/>
                  </a:lnTo>
                  <a:lnTo>
                    <a:pt x="219" y="249"/>
                  </a:lnTo>
                  <a:lnTo>
                    <a:pt x="213" y="253"/>
                  </a:lnTo>
                  <a:lnTo>
                    <a:pt x="213" y="265"/>
                  </a:lnTo>
                  <a:lnTo>
                    <a:pt x="215" y="270"/>
                  </a:lnTo>
                  <a:lnTo>
                    <a:pt x="220" y="274"/>
                  </a:lnTo>
                  <a:lnTo>
                    <a:pt x="232" y="276"/>
                  </a:lnTo>
                  <a:lnTo>
                    <a:pt x="230" y="278"/>
                  </a:lnTo>
                  <a:lnTo>
                    <a:pt x="230" y="280"/>
                  </a:lnTo>
                  <a:lnTo>
                    <a:pt x="226" y="278"/>
                  </a:lnTo>
                  <a:lnTo>
                    <a:pt x="224" y="278"/>
                  </a:lnTo>
                  <a:lnTo>
                    <a:pt x="222" y="280"/>
                  </a:lnTo>
                  <a:lnTo>
                    <a:pt x="219" y="282"/>
                  </a:lnTo>
                  <a:lnTo>
                    <a:pt x="217" y="280"/>
                  </a:lnTo>
                  <a:lnTo>
                    <a:pt x="215" y="278"/>
                  </a:lnTo>
                  <a:lnTo>
                    <a:pt x="213" y="280"/>
                  </a:lnTo>
                  <a:lnTo>
                    <a:pt x="213" y="284"/>
                  </a:lnTo>
                  <a:lnTo>
                    <a:pt x="209" y="288"/>
                  </a:lnTo>
                  <a:lnTo>
                    <a:pt x="209" y="292"/>
                  </a:lnTo>
                  <a:lnTo>
                    <a:pt x="205" y="292"/>
                  </a:lnTo>
                  <a:lnTo>
                    <a:pt x="201" y="293"/>
                  </a:lnTo>
                  <a:lnTo>
                    <a:pt x="201" y="290"/>
                  </a:lnTo>
                  <a:lnTo>
                    <a:pt x="201" y="288"/>
                  </a:lnTo>
                  <a:lnTo>
                    <a:pt x="203" y="282"/>
                  </a:lnTo>
                  <a:lnTo>
                    <a:pt x="205" y="278"/>
                  </a:lnTo>
                  <a:lnTo>
                    <a:pt x="207" y="272"/>
                  </a:lnTo>
                  <a:lnTo>
                    <a:pt x="201" y="270"/>
                  </a:lnTo>
                  <a:lnTo>
                    <a:pt x="199" y="265"/>
                  </a:lnTo>
                  <a:lnTo>
                    <a:pt x="197" y="261"/>
                  </a:lnTo>
                  <a:lnTo>
                    <a:pt x="196" y="261"/>
                  </a:lnTo>
                  <a:lnTo>
                    <a:pt x="194" y="263"/>
                  </a:lnTo>
                  <a:lnTo>
                    <a:pt x="190" y="261"/>
                  </a:lnTo>
                  <a:lnTo>
                    <a:pt x="188" y="259"/>
                  </a:lnTo>
                  <a:lnTo>
                    <a:pt x="184" y="265"/>
                  </a:lnTo>
                  <a:lnTo>
                    <a:pt x="182" y="272"/>
                  </a:lnTo>
                  <a:lnTo>
                    <a:pt x="178" y="272"/>
                  </a:lnTo>
                  <a:lnTo>
                    <a:pt x="176" y="272"/>
                  </a:lnTo>
                  <a:lnTo>
                    <a:pt x="171" y="263"/>
                  </a:lnTo>
                  <a:lnTo>
                    <a:pt x="163" y="257"/>
                  </a:lnTo>
                  <a:lnTo>
                    <a:pt x="159" y="257"/>
                  </a:lnTo>
                  <a:lnTo>
                    <a:pt x="155" y="257"/>
                  </a:lnTo>
                  <a:lnTo>
                    <a:pt x="155" y="269"/>
                  </a:lnTo>
                  <a:lnTo>
                    <a:pt x="157" y="280"/>
                  </a:lnTo>
                  <a:lnTo>
                    <a:pt x="151" y="282"/>
                  </a:lnTo>
                  <a:lnTo>
                    <a:pt x="144" y="276"/>
                  </a:lnTo>
                  <a:lnTo>
                    <a:pt x="136" y="272"/>
                  </a:lnTo>
                  <a:lnTo>
                    <a:pt x="136" y="261"/>
                  </a:lnTo>
                  <a:lnTo>
                    <a:pt x="136" y="249"/>
                  </a:lnTo>
                  <a:lnTo>
                    <a:pt x="130" y="247"/>
                  </a:lnTo>
                  <a:lnTo>
                    <a:pt x="126" y="247"/>
                  </a:lnTo>
                  <a:close/>
                  <a:moveTo>
                    <a:pt x="324" y="240"/>
                  </a:moveTo>
                  <a:lnTo>
                    <a:pt x="326" y="240"/>
                  </a:lnTo>
                  <a:lnTo>
                    <a:pt x="324" y="242"/>
                  </a:lnTo>
                  <a:lnTo>
                    <a:pt x="324" y="244"/>
                  </a:lnTo>
                  <a:lnTo>
                    <a:pt x="320" y="244"/>
                  </a:lnTo>
                  <a:lnTo>
                    <a:pt x="320" y="242"/>
                  </a:lnTo>
                  <a:lnTo>
                    <a:pt x="322" y="240"/>
                  </a:lnTo>
                  <a:lnTo>
                    <a:pt x="324" y="240"/>
                  </a:lnTo>
                  <a:close/>
                  <a:moveTo>
                    <a:pt x="328" y="230"/>
                  </a:moveTo>
                  <a:lnTo>
                    <a:pt x="328" y="234"/>
                  </a:lnTo>
                  <a:lnTo>
                    <a:pt x="318" y="236"/>
                  </a:lnTo>
                  <a:lnTo>
                    <a:pt x="311" y="240"/>
                  </a:lnTo>
                  <a:lnTo>
                    <a:pt x="313" y="242"/>
                  </a:lnTo>
                  <a:lnTo>
                    <a:pt x="315" y="244"/>
                  </a:lnTo>
                  <a:lnTo>
                    <a:pt x="303" y="242"/>
                  </a:lnTo>
                  <a:lnTo>
                    <a:pt x="299" y="242"/>
                  </a:lnTo>
                  <a:lnTo>
                    <a:pt x="295" y="244"/>
                  </a:lnTo>
                  <a:lnTo>
                    <a:pt x="291" y="246"/>
                  </a:lnTo>
                  <a:lnTo>
                    <a:pt x="291" y="249"/>
                  </a:lnTo>
                  <a:lnTo>
                    <a:pt x="290" y="251"/>
                  </a:lnTo>
                  <a:lnTo>
                    <a:pt x="291" y="255"/>
                  </a:lnTo>
                  <a:lnTo>
                    <a:pt x="297" y="257"/>
                  </a:lnTo>
                  <a:lnTo>
                    <a:pt x="305" y="257"/>
                  </a:lnTo>
                  <a:lnTo>
                    <a:pt x="305" y="261"/>
                  </a:lnTo>
                  <a:lnTo>
                    <a:pt x="305" y="265"/>
                  </a:lnTo>
                  <a:lnTo>
                    <a:pt x="303" y="267"/>
                  </a:lnTo>
                  <a:lnTo>
                    <a:pt x="301" y="270"/>
                  </a:lnTo>
                  <a:lnTo>
                    <a:pt x="291" y="269"/>
                  </a:lnTo>
                  <a:lnTo>
                    <a:pt x="282" y="267"/>
                  </a:lnTo>
                  <a:lnTo>
                    <a:pt x="280" y="261"/>
                  </a:lnTo>
                  <a:lnTo>
                    <a:pt x="276" y="263"/>
                  </a:lnTo>
                  <a:lnTo>
                    <a:pt x="272" y="263"/>
                  </a:lnTo>
                  <a:lnTo>
                    <a:pt x="272" y="269"/>
                  </a:lnTo>
                  <a:lnTo>
                    <a:pt x="274" y="272"/>
                  </a:lnTo>
                  <a:lnTo>
                    <a:pt x="276" y="274"/>
                  </a:lnTo>
                  <a:lnTo>
                    <a:pt x="280" y="278"/>
                  </a:lnTo>
                  <a:lnTo>
                    <a:pt x="286" y="282"/>
                  </a:lnTo>
                  <a:lnTo>
                    <a:pt x="288" y="282"/>
                  </a:lnTo>
                  <a:lnTo>
                    <a:pt x="290" y="280"/>
                  </a:lnTo>
                  <a:lnTo>
                    <a:pt x="295" y="278"/>
                  </a:lnTo>
                  <a:lnTo>
                    <a:pt x="297" y="282"/>
                  </a:lnTo>
                  <a:lnTo>
                    <a:pt x="301" y="288"/>
                  </a:lnTo>
                  <a:lnTo>
                    <a:pt x="305" y="288"/>
                  </a:lnTo>
                  <a:lnTo>
                    <a:pt x="311" y="290"/>
                  </a:lnTo>
                  <a:lnTo>
                    <a:pt x="313" y="297"/>
                  </a:lnTo>
                  <a:lnTo>
                    <a:pt x="316" y="305"/>
                  </a:lnTo>
                  <a:lnTo>
                    <a:pt x="318" y="305"/>
                  </a:lnTo>
                  <a:lnTo>
                    <a:pt x="322" y="307"/>
                  </a:lnTo>
                  <a:lnTo>
                    <a:pt x="328" y="301"/>
                  </a:lnTo>
                  <a:lnTo>
                    <a:pt x="338" y="297"/>
                  </a:lnTo>
                  <a:lnTo>
                    <a:pt x="339" y="293"/>
                  </a:lnTo>
                  <a:lnTo>
                    <a:pt x="345" y="292"/>
                  </a:lnTo>
                  <a:lnTo>
                    <a:pt x="351" y="292"/>
                  </a:lnTo>
                  <a:lnTo>
                    <a:pt x="353" y="288"/>
                  </a:lnTo>
                  <a:lnTo>
                    <a:pt x="355" y="286"/>
                  </a:lnTo>
                  <a:lnTo>
                    <a:pt x="353" y="276"/>
                  </a:lnTo>
                  <a:lnTo>
                    <a:pt x="353" y="270"/>
                  </a:lnTo>
                  <a:lnTo>
                    <a:pt x="355" y="269"/>
                  </a:lnTo>
                  <a:lnTo>
                    <a:pt x="353" y="269"/>
                  </a:lnTo>
                  <a:lnTo>
                    <a:pt x="351" y="267"/>
                  </a:lnTo>
                  <a:lnTo>
                    <a:pt x="349" y="267"/>
                  </a:lnTo>
                  <a:lnTo>
                    <a:pt x="345" y="269"/>
                  </a:lnTo>
                  <a:lnTo>
                    <a:pt x="343" y="272"/>
                  </a:lnTo>
                  <a:lnTo>
                    <a:pt x="339" y="265"/>
                  </a:lnTo>
                  <a:lnTo>
                    <a:pt x="339" y="263"/>
                  </a:lnTo>
                  <a:lnTo>
                    <a:pt x="338" y="261"/>
                  </a:lnTo>
                  <a:lnTo>
                    <a:pt x="332" y="261"/>
                  </a:lnTo>
                  <a:lnTo>
                    <a:pt x="330" y="257"/>
                  </a:lnTo>
                  <a:lnTo>
                    <a:pt x="330" y="253"/>
                  </a:lnTo>
                  <a:lnTo>
                    <a:pt x="339" y="251"/>
                  </a:lnTo>
                  <a:lnTo>
                    <a:pt x="341" y="249"/>
                  </a:lnTo>
                  <a:lnTo>
                    <a:pt x="339" y="246"/>
                  </a:lnTo>
                  <a:lnTo>
                    <a:pt x="336" y="240"/>
                  </a:lnTo>
                  <a:lnTo>
                    <a:pt x="330" y="240"/>
                  </a:lnTo>
                  <a:lnTo>
                    <a:pt x="328" y="238"/>
                  </a:lnTo>
                  <a:lnTo>
                    <a:pt x="330" y="236"/>
                  </a:lnTo>
                  <a:lnTo>
                    <a:pt x="332" y="234"/>
                  </a:lnTo>
                  <a:lnTo>
                    <a:pt x="334" y="232"/>
                  </a:lnTo>
                  <a:lnTo>
                    <a:pt x="334" y="230"/>
                  </a:lnTo>
                  <a:lnTo>
                    <a:pt x="332" y="228"/>
                  </a:lnTo>
                  <a:lnTo>
                    <a:pt x="328" y="230"/>
                  </a:lnTo>
                  <a:close/>
                  <a:moveTo>
                    <a:pt x="42" y="222"/>
                  </a:moveTo>
                  <a:lnTo>
                    <a:pt x="36" y="224"/>
                  </a:lnTo>
                  <a:lnTo>
                    <a:pt x="32" y="228"/>
                  </a:lnTo>
                  <a:lnTo>
                    <a:pt x="17" y="232"/>
                  </a:lnTo>
                  <a:lnTo>
                    <a:pt x="6" y="236"/>
                  </a:lnTo>
                  <a:lnTo>
                    <a:pt x="6" y="251"/>
                  </a:lnTo>
                  <a:lnTo>
                    <a:pt x="9" y="263"/>
                  </a:lnTo>
                  <a:lnTo>
                    <a:pt x="6" y="265"/>
                  </a:lnTo>
                  <a:lnTo>
                    <a:pt x="4" y="265"/>
                  </a:lnTo>
                  <a:lnTo>
                    <a:pt x="4" y="269"/>
                  </a:lnTo>
                  <a:lnTo>
                    <a:pt x="7" y="272"/>
                  </a:lnTo>
                  <a:lnTo>
                    <a:pt x="4" y="278"/>
                  </a:lnTo>
                  <a:lnTo>
                    <a:pt x="0" y="290"/>
                  </a:lnTo>
                  <a:lnTo>
                    <a:pt x="6" y="293"/>
                  </a:lnTo>
                  <a:lnTo>
                    <a:pt x="11" y="297"/>
                  </a:lnTo>
                  <a:lnTo>
                    <a:pt x="13" y="303"/>
                  </a:lnTo>
                  <a:lnTo>
                    <a:pt x="17" y="309"/>
                  </a:lnTo>
                  <a:lnTo>
                    <a:pt x="21" y="309"/>
                  </a:lnTo>
                  <a:lnTo>
                    <a:pt x="27" y="309"/>
                  </a:lnTo>
                  <a:lnTo>
                    <a:pt x="30" y="301"/>
                  </a:lnTo>
                  <a:lnTo>
                    <a:pt x="36" y="295"/>
                  </a:lnTo>
                  <a:lnTo>
                    <a:pt x="38" y="295"/>
                  </a:lnTo>
                  <a:lnTo>
                    <a:pt x="38" y="297"/>
                  </a:lnTo>
                  <a:lnTo>
                    <a:pt x="40" y="297"/>
                  </a:lnTo>
                  <a:lnTo>
                    <a:pt x="40" y="299"/>
                  </a:lnTo>
                  <a:lnTo>
                    <a:pt x="46" y="297"/>
                  </a:lnTo>
                  <a:lnTo>
                    <a:pt x="52" y="297"/>
                  </a:lnTo>
                  <a:lnTo>
                    <a:pt x="54" y="297"/>
                  </a:lnTo>
                  <a:lnTo>
                    <a:pt x="57" y="297"/>
                  </a:lnTo>
                  <a:lnTo>
                    <a:pt x="61" y="290"/>
                  </a:lnTo>
                  <a:lnTo>
                    <a:pt x="63" y="280"/>
                  </a:lnTo>
                  <a:lnTo>
                    <a:pt x="69" y="272"/>
                  </a:lnTo>
                  <a:lnTo>
                    <a:pt x="82" y="263"/>
                  </a:lnTo>
                  <a:lnTo>
                    <a:pt x="98" y="255"/>
                  </a:lnTo>
                  <a:lnTo>
                    <a:pt x="109" y="251"/>
                  </a:lnTo>
                  <a:lnTo>
                    <a:pt x="111" y="253"/>
                  </a:lnTo>
                  <a:lnTo>
                    <a:pt x="115" y="253"/>
                  </a:lnTo>
                  <a:lnTo>
                    <a:pt x="115" y="251"/>
                  </a:lnTo>
                  <a:lnTo>
                    <a:pt x="119" y="249"/>
                  </a:lnTo>
                  <a:lnTo>
                    <a:pt x="119" y="246"/>
                  </a:lnTo>
                  <a:lnTo>
                    <a:pt x="115" y="244"/>
                  </a:lnTo>
                  <a:lnTo>
                    <a:pt x="111" y="244"/>
                  </a:lnTo>
                  <a:lnTo>
                    <a:pt x="107" y="240"/>
                  </a:lnTo>
                  <a:lnTo>
                    <a:pt x="105" y="236"/>
                  </a:lnTo>
                  <a:lnTo>
                    <a:pt x="84" y="234"/>
                  </a:lnTo>
                  <a:lnTo>
                    <a:pt x="71" y="236"/>
                  </a:lnTo>
                  <a:lnTo>
                    <a:pt x="67" y="232"/>
                  </a:lnTo>
                  <a:lnTo>
                    <a:pt x="55" y="228"/>
                  </a:lnTo>
                  <a:lnTo>
                    <a:pt x="46" y="226"/>
                  </a:lnTo>
                  <a:lnTo>
                    <a:pt x="44" y="224"/>
                  </a:lnTo>
                  <a:lnTo>
                    <a:pt x="44" y="222"/>
                  </a:lnTo>
                  <a:lnTo>
                    <a:pt x="42" y="222"/>
                  </a:lnTo>
                  <a:close/>
                  <a:moveTo>
                    <a:pt x="338" y="221"/>
                  </a:moveTo>
                  <a:lnTo>
                    <a:pt x="336" y="221"/>
                  </a:lnTo>
                  <a:lnTo>
                    <a:pt x="336" y="222"/>
                  </a:lnTo>
                  <a:lnTo>
                    <a:pt x="339" y="224"/>
                  </a:lnTo>
                  <a:lnTo>
                    <a:pt x="339" y="221"/>
                  </a:lnTo>
                  <a:lnTo>
                    <a:pt x="338" y="221"/>
                  </a:lnTo>
                  <a:close/>
                  <a:moveTo>
                    <a:pt x="257" y="203"/>
                  </a:moveTo>
                  <a:lnTo>
                    <a:pt x="257" y="207"/>
                  </a:lnTo>
                  <a:lnTo>
                    <a:pt x="257" y="213"/>
                  </a:lnTo>
                  <a:lnTo>
                    <a:pt x="259" y="213"/>
                  </a:lnTo>
                  <a:lnTo>
                    <a:pt x="259" y="209"/>
                  </a:lnTo>
                  <a:lnTo>
                    <a:pt x="259" y="205"/>
                  </a:lnTo>
                  <a:lnTo>
                    <a:pt x="257" y="203"/>
                  </a:lnTo>
                  <a:close/>
                  <a:moveTo>
                    <a:pt x="364" y="196"/>
                  </a:moveTo>
                  <a:lnTo>
                    <a:pt x="361" y="199"/>
                  </a:lnTo>
                  <a:lnTo>
                    <a:pt x="361" y="205"/>
                  </a:lnTo>
                  <a:lnTo>
                    <a:pt x="357" y="205"/>
                  </a:lnTo>
                  <a:lnTo>
                    <a:pt x="355" y="211"/>
                  </a:lnTo>
                  <a:lnTo>
                    <a:pt x="353" y="217"/>
                  </a:lnTo>
                  <a:lnTo>
                    <a:pt x="357" y="217"/>
                  </a:lnTo>
                  <a:lnTo>
                    <a:pt x="361" y="217"/>
                  </a:lnTo>
                  <a:lnTo>
                    <a:pt x="362" y="221"/>
                  </a:lnTo>
                  <a:lnTo>
                    <a:pt x="368" y="222"/>
                  </a:lnTo>
                  <a:lnTo>
                    <a:pt x="376" y="222"/>
                  </a:lnTo>
                  <a:lnTo>
                    <a:pt x="376" y="224"/>
                  </a:lnTo>
                  <a:lnTo>
                    <a:pt x="380" y="226"/>
                  </a:lnTo>
                  <a:lnTo>
                    <a:pt x="382" y="221"/>
                  </a:lnTo>
                  <a:lnTo>
                    <a:pt x="386" y="217"/>
                  </a:lnTo>
                  <a:lnTo>
                    <a:pt x="386" y="209"/>
                  </a:lnTo>
                  <a:lnTo>
                    <a:pt x="384" y="205"/>
                  </a:lnTo>
                  <a:lnTo>
                    <a:pt x="380" y="199"/>
                  </a:lnTo>
                  <a:lnTo>
                    <a:pt x="378" y="196"/>
                  </a:lnTo>
                  <a:lnTo>
                    <a:pt x="370" y="196"/>
                  </a:lnTo>
                  <a:lnTo>
                    <a:pt x="368" y="198"/>
                  </a:lnTo>
                  <a:lnTo>
                    <a:pt x="366" y="196"/>
                  </a:lnTo>
                  <a:lnTo>
                    <a:pt x="364" y="196"/>
                  </a:lnTo>
                  <a:close/>
                  <a:moveTo>
                    <a:pt x="357" y="194"/>
                  </a:moveTo>
                  <a:lnTo>
                    <a:pt x="355" y="196"/>
                  </a:lnTo>
                  <a:lnTo>
                    <a:pt x="355" y="198"/>
                  </a:lnTo>
                  <a:lnTo>
                    <a:pt x="351" y="198"/>
                  </a:lnTo>
                  <a:lnTo>
                    <a:pt x="349" y="198"/>
                  </a:lnTo>
                  <a:lnTo>
                    <a:pt x="347" y="199"/>
                  </a:lnTo>
                  <a:lnTo>
                    <a:pt x="349" y="201"/>
                  </a:lnTo>
                  <a:lnTo>
                    <a:pt x="349" y="203"/>
                  </a:lnTo>
                  <a:lnTo>
                    <a:pt x="351" y="203"/>
                  </a:lnTo>
                  <a:lnTo>
                    <a:pt x="353" y="201"/>
                  </a:lnTo>
                  <a:lnTo>
                    <a:pt x="357" y="198"/>
                  </a:lnTo>
                  <a:lnTo>
                    <a:pt x="359" y="196"/>
                  </a:lnTo>
                  <a:lnTo>
                    <a:pt x="359" y="194"/>
                  </a:lnTo>
                  <a:lnTo>
                    <a:pt x="357" y="194"/>
                  </a:lnTo>
                  <a:close/>
                  <a:moveTo>
                    <a:pt x="84" y="184"/>
                  </a:moveTo>
                  <a:lnTo>
                    <a:pt x="82" y="188"/>
                  </a:lnTo>
                  <a:lnTo>
                    <a:pt x="82" y="192"/>
                  </a:lnTo>
                  <a:lnTo>
                    <a:pt x="77" y="194"/>
                  </a:lnTo>
                  <a:lnTo>
                    <a:pt x="73" y="198"/>
                  </a:lnTo>
                  <a:lnTo>
                    <a:pt x="71" y="201"/>
                  </a:lnTo>
                  <a:lnTo>
                    <a:pt x="73" y="205"/>
                  </a:lnTo>
                  <a:lnTo>
                    <a:pt x="77" y="205"/>
                  </a:lnTo>
                  <a:lnTo>
                    <a:pt x="82" y="205"/>
                  </a:lnTo>
                  <a:lnTo>
                    <a:pt x="82" y="201"/>
                  </a:lnTo>
                  <a:lnTo>
                    <a:pt x="86" y="194"/>
                  </a:lnTo>
                  <a:lnTo>
                    <a:pt x="86" y="188"/>
                  </a:lnTo>
                  <a:lnTo>
                    <a:pt x="88" y="186"/>
                  </a:lnTo>
                  <a:lnTo>
                    <a:pt x="86" y="184"/>
                  </a:lnTo>
                  <a:lnTo>
                    <a:pt x="84" y="184"/>
                  </a:lnTo>
                  <a:close/>
                  <a:moveTo>
                    <a:pt x="109" y="174"/>
                  </a:moveTo>
                  <a:lnTo>
                    <a:pt x="109" y="180"/>
                  </a:lnTo>
                  <a:lnTo>
                    <a:pt x="113" y="180"/>
                  </a:lnTo>
                  <a:lnTo>
                    <a:pt x="111" y="176"/>
                  </a:lnTo>
                  <a:lnTo>
                    <a:pt x="109" y="174"/>
                  </a:lnTo>
                  <a:close/>
                  <a:moveTo>
                    <a:pt x="516" y="167"/>
                  </a:moveTo>
                  <a:lnTo>
                    <a:pt x="518" y="169"/>
                  </a:lnTo>
                  <a:lnTo>
                    <a:pt x="520" y="173"/>
                  </a:lnTo>
                  <a:lnTo>
                    <a:pt x="520" y="174"/>
                  </a:lnTo>
                  <a:lnTo>
                    <a:pt x="518" y="174"/>
                  </a:lnTo>
                  <a:lnTo>
                    <a:pt x="514" y="169"/>
                  </a:lnTo>
                  <a:lnTo>
                    <a:pt x="516" y="167"/>
                  </a:lnTo>
                  <a:close/>
                  <a:moveTo>
                    <a:pt x="424" y="165"/>
                  </a:moveTo>
                  <a:lnTo>
                    <a:pt x="422" y="167"/>
                  </a:lnTo>
                  <a:lnTo>
                    <a:pt x="420" y="167"/>
                  </a:lnTo>
                  <a:lnTo>
                    <a:pt x="422" y="171"/>
                  </a:lnTo>
                  <a:lnTo>
                    <a:pt x="426" y="174"/>
                  </a:lnTo>
                  <a:lnTo>
                    <a:pt x="428" y="174"/>
                  </a:lnTo>
                  <a:lnTo>
                    <a:pt x="430" y="171"/>
                  </a:lnTo>
                  <a:lnTo>
                    <a:pt x="430" y="169"/>
                  </a:lnTo>
                  <a:lnTo>
                    <a:pt x="430" y="165"/>
                  </a:lnTo>
                  <a:lnTo>
                    <a:pt x="426" y="165"/>
                  </a:lnTo>
                  <a:lnTo>
                    <a:pt x="424" y="165"/>
                  </a:lnTo>
                  <a:close/>
                  <a:moveTo>
                    <a:pt x="257" y="165"/>
                  </a:moveTo>
                  <a:lnTo>
                    <a:pt x="253" y="169"/>
                  </a:lnTo>
                  <a:lnTo>
                    <a:pt x="253" y="173"/>
                  </a:lnTo>
                  <a:lnTo>
                    <a:pt x="255" y="174"/>
                  </a:lnTo>
                  <a:lnTo>
                    <a:pt x="255" y="176"/>
                  </a:lnTo>
                  <a:lnTo>
                    <a:pt x="257" y="174"/>
                  </a:lnTo>
                  <a:lnTo>
                    <a:pt x="255" y="176"/>
                  </a:lnTo>
                  <a:lnTo>
                    <a:pt x="253" y="178"/>
                  </a:lnTo>
                  <a:lnTo>
                    <a:pt x="255" y="184"/>
                  </a:lnTo>
                  <a:lnTo>
                    <a:pt x="261" y="182"/>
                  </a:lnTo>
                  <a:lnTo>
                    <a:pt x="265" y="182"/>
                  </a:lnTo>
                  <a:lnTo>
                    <a:pt x="268" y="182"/>
                  </a:lnTo>
                  <a:lnTo>
                    <a:pt x="270" y="184"/>
                  </a:lnTo>
                  <a:lnTo>
                    <a:pt x="265" y="186"/>
                  </a:lnTo>
                  <a:lnTo>
                    <a:pt x="261" y="188"/>
                  </a:lnTo>
                  <a:lnTo>
                    <a:pt x="261" y="190"/>
                  </a:lnTo>
                  <a:lnTo>
                    <a:pt x="265" y="192"/>
                  </a:lnTo>
                  <a:lnTo>
                    <a:pt x="265" y="196"/>
                  </a:lnTo>
                  <a:lnTo>
                    <a:pt x="261" y="196"/>
                  </a:lnTo>
                  <a:lnTo>
                    <a:pt x="259" y="198"/>
                  </a:lnTo>
                  <a:lnTo>
                    <a:pt x="259" y="199"/>
                  </a:lnTo>
                  <a:lnTo>
                    <a:pt x="263" y="201"/>
                  </a:lnTo>
                  <a:lnTo>
                    <a:pt x="272" y="198"/>
                  </a:lnTo>
                  <a:lnTo>
                    <a:pt x="282" y="192"/>
                  </a:lnTo>
                  <a:lnTo>
                    <a:pt x="280" y="188"/>
                  </a:lnTo>
                  <a:lnTo>
                    <a:pt x="282" y="186"/>
                  </a:lnTo>
                  <a:lnTo>
                    <a:pt x="280" y="180"/>
                  </a:lnTo>
                  <a:lnTo>
                    <a:pt x="276" y="180"/>
                  </a:lnTo>
                  <a:lnTo>
                    <a:pt x="274" y="180"/>
                  </a:lnTo>
                  <a:lnTo>
                    <a:pt x="274" y="176"/>
                  </a:lnTo>
                  <a:lnTo>
                    <a:pt x="274" y="173"/>
                  </a:lnTo>
                  <a:lnTo>
                    <a:pt x="270" y="173"/>
                  </a:lnTo>
                  <a:lnTo>
                    <a:pt x="267" y="173"/>
                  </a:lnTo>
                  <a:lnTo>
                    <a:pt x="265" y="173"/>
                  </a:lnTo>
                  <a:lnTo>
                    <a:pt x="265" y="171"/>
                  </a:lnTo>
                  <a:lnTo>
                    <a:pt x="267" y="167"/>
                  </a:lnTo>
                  <a:lnTo>
                    <a:pt x="261" y="165"/>
                  </a:lnTo>
                  <a:lnTo>
                    <a:pt x="257" y="165"/>
                  </a:lnTo>
                  <a:close/>
                  <a:moveTo>
                    <a:pt x="309" y="163"/>
                  </a:moveTo>
                  <a:lnTo>
                    <a:pt x="303" y="165"/>
                  </a:lnTo>
                  <a:lnTo>
                    <a:pt x="301" y="167"/>
                  </a:lnTo>
                  <a:lnTo>
                    <a:pt x="303" y="169"/>
                  </a:lnTo>
                  <a:lnTo>
                    <a:pt x="311" y="171"/>
                  </a:lnTo>
                  <a:lnTo>
                    <a:pt x="311" y="174"/>
                  </a:lnTo>
                  <a:lnTo>
                    <a:pt x="305" y="174"/>
                  </a:lnTo>
                  <a:lnTo>
                    <a:pt x="301" y="174"/>
                  </a:lnTo>
                  <a:lnTo>
                    <a:pt x="303" y="178"/>
                  </a:lnTo>
                  <a:lnTo>
                    <a:pt x="307" y="182"/>
                  </a:lnTo>
                  <a:lnTo>
                    <a:pt x="309" y="182"/>
                  </a:lnTo>
                  <a:lnTo>
                    <a:pt x="307" y="184"/>
                  </a:lnTo>
                  <a:lnTo>
                    <a:pt x="305" y="184"/>
                  </a:lnTo>
                  <a:lnTo>
                    <a:pt x="305" y="186"/>
                  </a:lnTo>
                  <a:lnTo>
                    <a:pt x="311" y="190"/>
                  </a:lnTo>
                  <a:lnTo>
                    <a:pt x="309" y="192"/>
                  </a:lnTo>
                  <a:lnTo>
                    <a:pt x="309" y="194"/>
                  </a:lnTo>
                  <a:lnTo>
                    <a:pt x="305" y="194"/>
                  </a:lnTo>
                  <a:lnTo>
                    <a:pt x="303" y="194"/>
                  </a:lnTo>
                  <a:lnTo>
                    <a:pt x="303" y="192"/>
                  </a:lnTo>
                  <a:lnTo>
                    <a:pt x="305" y="188"/>
                  </a:lnTo>
                  <a:lnTo>
                    <a:pt x="299" y="184"/>
                  </a:lnTo>
                  <a:lnTo>
                    <a:pt x="297" y="180"/>
                  </a:lnTo>
                  <a:lnTo>
                    <a:pt x="293" y="178"/>
                  </a:lnTo>
                  <a:lnTo>
                    <a:pt x="291" y="173"/>
                  </a:lnTo>
                  <a:lnTo>
                    <a:pt x="288" y="173"/>
                  </a:lnTo>
                  <a:lnTo>
                    <a:pt x="286" y="173"/>
                  </a:lnTo>
                  <a:lnTo>
                    <a:pt x="284" y="178"/>
                  </a:lnTo>
                  <a:lnTo>
                    <a:pt x="288" y="178"/>
                  </a:lnTo>
                  <a:lnTo>
                    <a:pt x="286" y="182"/>
                  </a:lnTo>
                  <a:lnTo>
                    <a:pt x="286" y="186"/>
                  </a:lnTo>
                  <a:lnTo>
                    <a:pt x="288" y="188"/>
                  </a:lnTo>
                  <a:lnTo>
                    <a:pt x="291" y="190"/>
                  </a:lnTo>
                  <a:lnTo>
                    <a:pt x="291" y="194"/>
                  </a:lnTo>
                  <a:lnTo>
                    <a:pt x="291" y="198"/>
                  </a:lnTo>
                  <a:lnTo>
                    <a:pt x="284" y="198"/>
                  </a:lnTo>
                  <a:lnTo>
                    <a:pt x="278" y="198"/>
                  </a:lnTo>
                  <a:lnTo>
                    <a:pt x="278" y="199"/>
                  </a:lnTo>
                  <a:lnTo>
                    <a:pt x="276" y="201"/>
                  </a:lnTo>
                  <a:lnTo>
                    <a:pt x="276" y="205"/>
                  </a:lnTo>
                  <a:lnTo>
                    <a:pt x="278" y="209"/>
                  </a:lnTo>
                  <a:lnTo>
                    <a:pt x="291" y="203"/>
                  </a:lnTo>
                  <a:lnTo>
                    <a:pt x="307" y="199"/>
                  </a:lnTo>
                  <a:lnTo>
                    <a:pt x="309" y="199"/>
                  </a:lnTo>
                  <a:lnTo>
                    <a:pt x="311" y="201"/>
                  </a:lnTo>
                  <a:lnTo>
                    <a:pt x="305" y="203"/>
                  </a:lnTo>
                  <a:lnTo>
                    <a:pt x="301" y="207"/>
                  </a:lnTo>
                  <a:lnTo>
                    <a:pt x="303" y="217"/>
                  </a:lnTo>
                  <a:lnTo>
                    <a:pt x="309" y="217"/>
                  </a:lnTo>
                  <a:lnTo>
                    <a:pt x="315" y="217"/>
                  </a:lnTo>
                  <a:lnTo>
                    <a:pt x="318" y="215"/>
                  </a:lnTo>
                  <a:lnTo>
                    <a:pt x="326" y="215"/>
                  </a:lnTo>
                  <a:lnTo>
                    <a:pt x="334" y="215"/>
                  </a:lnTo>
                  <a:lnTo>
                    <a:pt x="341" y="215"/>
                  </a:lnTo>
                  <a:lnTo>
                    <a:pt x="341" y="211"/>
                  </a:lnTo>
                  <a:lnTo>
                    <a:pt x="343" y="209"/>
                  </a:lnTo>
                  <a:lnTo>
                    <a:pt x="341" y="205"/>
                  </a:lnTo>
                  <a:lnTo>
                    <a:pt x="339" y="205"/>
                  </a:lnTo>
                  <a:lnTo>
                    <a:pt x="339" y="199"/>
                  </a:lnTo>
                  <a:lnTo>
                    <a:pt x="341" y="196"/>
                  </a:lnTo>
                  <a:lnTo>
                    <a:pt x="338" y="196"/>
                  </a:lnTo>
                  <a:lnTo>
                    <a:pt x="336" y="196"/>
                  </a:lnTo>
                  <a:lnTo>
                    <a:pt x="334" y="184"/>
                  </a:lnTo>
                  <a:lnTo>
                    <a:pt x="334" y="174"/>
                  </a:lnTo>
                  <a:lnTo>
                    <a:pt x="326" y="173"/>
                  </a:lnTo>
                  <a:lnTo>
                    <a:pt x="326" y="171"/>
                  </a:lnTo>
                  <a:lnTo>
                    <a:pt x="324" y="167"/>
                  </a:lnTo>
                  <a:lnTo>
                    <a:pt x="324" y="165"/>
                  </a:lnTo>
                  <a:lnTo>
                    <a:pt x="320" y="165"/>
                  </a:lnTo>
                  <a:lnTo>
                    <a:pt x="320" y="169"/>
                  </a:lnTo>
                  <a:lnTo>
                    <a:pt x="318" y="171"/>
                  </a:lnTo>
                  <a:lnTo>
                    <a:pt x="320" y="173"/>
                  </a:lnTo>
                  <a:lnTo>
                    <a:pt x="322" y="173"/>
                  </a:lnTo>
                  <a:lnTo>
                    <a:pt x="322" y="174"/>
                  </a:lnTo>
                  <a:lnTo>
                    <a:pt x="316" y="174"/>
                  </a:lnTo>
                  <a:lnTo>
                    <a:pt x="315" y="174"/>
                  </a:lnTo>
                  <a:lnTo>
                    <a:pt x="313" y="173"/>
                  </a:lnTo>
                  <a:lnTo>
                    <a:pt x="315" y="173"/>
                  </a:lnTo>
                  <a:lnTo>
                    <a:pt x="311" y="167"/>
                  </a:lnTo>
                  <a:lnTo>
                    <a:pt x="309" y="163"/>
                  </a:lnTo>
                  <a:close/>
                  <a:moveTo>
                    <a:pt x="121" y="163"/>
                  </a:moveTo>
                  <a:lnTo>
                    <a:pt x="119" y="165"/>
                  </a:lnTo>
                  <a:lnTo>
                    <a:pt x="119" y="169"/>
                  </a:lnTo>
                  <a:lnTo>
                    <a:pt x="121" y="169"/>
                  </a:lnTo>
                  <a:lnTo>
                    <a:pt x="125" y="169"/>
                  </a:lnTo>
                  <a:lnTo>
                    <a:pt x="123" y="167"/>
                  </a:lnTo>
                  <a:lnTo>
                    <a:pt x="123" y="165"/>
                  </a:lnTo>
                  <a:lnTo>
                    <a:pt x="123" y="163"/>
                  </a:lnTo>
                  <a:lnTo>
                    <a:pt x="121" y="163"/>
                  </a:lnTo>
                  <a:close/>
                  <a:moveTo>
                    <a:pt x="359" y="161"/>
                  </a:moveTo>
                  <a:lnTo>
                    <a:pt x="355" y="165"/>
                  </a:lnTo>
                  <a:lnTo>
                    <a:pt x="353" y="167"/>
                  </a:lnTo>
                  <a:lnTo>
                    <a:pt x="359" y="174"/>
                  </a:lnTo>
                  <a:lnTo>
                    <a:pt x="364" y="180"/>
                  </a:lnTo>
                  <a:lnTo>
                    <a:pt x="370" y="180"/>
                  </a:lnTo>
                  <a:lnTo>
                    <a:pt x="376" y="180"/>
                  </a:lnTo>
                  <a:lnTo>
                    <a:pt x="380" y="184"/>
                  </a:lnTo>
                  <a:lnTo>
                    <a:pt x="386" y="182"/>
                  </a:lnTo>
                  <a:lnTo>
                    <a:pt x="391" y="180"/>
                  </a:lnTo>
                  <a:lnTo>
                    <a:pt x="393" y="184"/>
                  </a:lnTo>
                  <a:lnTo>
                    <a:pt x="395" y="184"/>
                  </a:lnTo>
                  <a:lnTo>
                    <a:pt x="401" y="186"/>
                  </a:lnTo>
                  <a:lnTo>
                    <a:pt x="407" y="192"/>
                  </a:lnTo>
                  <a:lnTo>
                    <a:pt x="410" y="198"/>
                  </a:lnTo>
                  <a:lnTo>
                    <a:pt x="409" y="205"/>
                  </a:lnTo>
                  <a:lnTo>
                    <a:pt x="407" y="213"/>
                  </a:lnTo>
                  <a:lnTo>
                    <a:pt x="407" y="221"/>
                  </a:lnTo>
                  <a:lnTo>
                    <a:pt x="410" y="230"/>
                  </a:lnTo>
                  <a:lnTo>
                    <a:pt x="412" y="228"/>
                  </a:lnTo>
                  <a:lnTo>
                    <a:pt x="416" y="228"/>
                  </a:lnTo>
                  <a:lnTo>
                    <a:pt x="416" y="224"/>
                  </a:lnTo>
                  <a:lnTo>
                    <a:pt x="420" y="226"/>
                  </a:lnTo>
                  <a:lnTo>
                    <a:pt x="422" y="230"/>
                  </a:lnTo>
                  <a:lnTo>
                    <a:pt x="424" y="228"/>
                  </a:lnTo>
                  <a:lnTo>
                    <a:pt x="428" y="226"/>
                  </a:lnTo>
                  <a:lnTo>
                    <a:pt x="433" y="224"/>
                  </a:lnTo>
                  <a:lnTo>
                    <a:pt x="437" y="222"/>
                  </a:lnTo>
                  <a:lnTo>
                    <a:pt x="439" y="221"/>
                  </a:lnTo>
                  <a:lnTo>
                    <a:pt x="443" y="217"/>
                  </a:lnTo>
                  <a:lnTo>
                    <a:pt x="445" y="222"/>
                  </a:lnTo>
                  <a:lnTo>
                    <a:pt x="447" y="228"/>
                  </a:lnTo>
                  <a:lnTo>
                    <a:pt x="457" y="228"/>
                  </a:lnTo>
                  <a:lnTo>
                    <a:pt x="466" y="228"/>
                  </a:lnTo>
                  <a:lnTo>
                    <a:pt x="468" y="224"/>
                  </a:lnTo>
                  <a:lnTo>
                    <a:pt x="470" y="222"/>
                  </a:lnTo>
                  <a:lnTo>
                    <a:pt x="472" y="224"/>
                  </a:lnTo>
                  <a:lnTo>
                    <a:pt x="474" y="228"/>
                  </a:lnTo>
                  <a:lnTo>
                    <a:pt x="480" y="226"/>
                  </a:lnTo>
                  <a:lnTo>
                    <a:pt x="485" y="224"/>
                  </a:lnTo>
                  <a:lnTo>
                    <a:pt x="485" y="226"/>
                  </a:lnTo>
                  <a:lnTo>
                    <a:pt x="487" y="228"/>
                  </a:lnTo>
                  <a:lnTo>
                    <a:pt x="493" y="226"/>
                  </a:lnTo>
                  <a:lnTo>
                    <a:pt x="501" y="224"/>
                  </a:lnTo>
                  <a:lnTo>
                    <a:pt x="505" y="226"/>
                  </a:lnTo>
                  <a:lnTo>
                    <a:pt x="510" y="226"/>
                  </a:lnTo>
                  <a:lnTo>
                    <a:pt x="514" y="222"/>
                  </a:lnTo>
                  <a:lnTo>
                    <a:pt x="512" y="221"/>
                  </a:lnTo>
                  <a:lnTo>
                    <a:pt x="514" y="219"/>
                  </a:lnTo>
                  <a:lnTo>
                    <a:pt x="516" y="219"/>
                  </a:lnTo>
                  <a:lnTo>
                    <a:pt x="516" y="222"/>
                  </a:lnTo>
                  <a:lnTo>
                    <a:pt x="520" y="226"/>
                  </a:lnTo>
                  <a:lnTo>
                    <a:pt x="522" y="224"/>
                  </a:lnTo>
                  <a:lnTo>
                    <a:pt x="526" y="222"/>
                  </a:lnTo>
                  <a:lnTo>
                    <a:pt x="526" y="224"/>
                  </a:lnTo>
                  <a:lnTo>
                    <a:pt x="537" y="224"/>
                  </a:lnTo>
                  <a:lnTo>
                    <a:pt x="552" y="224"/>
                  </a:lnTo>
                  <a:lnTo>
                    <a:pt x="552" y="219"/>
                  </a:lnTo>
                  <a:lnTo>
                    <a:pt x="554" y="213"/>
                  </a:lnTo>
                  <a:lnTo>
                    <a:pt x="558" y="211"/>
                  </a:lnTo>
                  <a:lnTo>
                    <a:pt x="562" y="209"/>
                  </a:lnTo>
                  <a:lnTo>
                    <a:pt x="562" y="205"/>
                  </a:lnTo>
                  <a:lnTo>
                    <a:pt x="562" y="203"/>
                  </a:lnTo>
                  <a:lnTo>
                    <a:pt x="554" y="199"/>
                  </a:lnTo>
                  <a:lnTo>
                    <a:pt x="549" y="196"/>
                  </a:lnTo>
                  <a:lnTo>
                    <a:pt x="543" y="196"/>
                  </a:lnTo>
                  <a:lnTo>
                    <a:pt x="537" y="198"/>
                  </a:lnTo>
                  <a:lnTo>
                    <a:pt x="533" y="194"/>
                  </a:lnTo>
                  <a:lnTo>
                    <a:pt x="533" y="192"/>
                  </a:lnTo>
                  <a:lnTo>
                    <a:pt x="526" y="190"/>
                  </a:lnTo>
                  <a:lnTo>
                    <a:pt x="520" y="190"/>
                  </a:lnTo>
                  <a:lnTo>
                    <a:pt x="518" y="194"/>
                  </a:lnTo>
                  <a:lnTo>
                    <a:pt x="514" y="192"/>
                  </a:lnTo>
                  <a:lnTo>
                    <a:pt x="510" y="192"/>
                  </a:lnTo>
                  <a:lnTo>
                    <a:pt x="508" y="190"/>
                  </a:lnTo>
                  <a:lnTo>
                    <a:pt x="505" y="190"/>
                  </a:lnTo>
                  <a:lnTo>
                    <a:pt x="497" y="194"/>
                  </a:lnTo>
                  <a:lnTo>
                    <a:pt x="485" y="196"/>
                  </a:lnTo>
                  <a:lnTo>
                    <a:pt x="478" y="198"/>
                  </a:lnTo>
                  <a:lnTo>
                    <a:pt x="470" y="198"/>
                  </a:lnTo>
                  <a:lnTo>
                    <a:pt x="462" y="196"/>
                  </a:lnTo>
                  <a:lnTo>
                    <a:pt x="462" y="201"/>
                  </a:lnTo>
                  <a:lnTo>
                    <a:pt x="458" y="199"/>
                  </a:lnTo>
                  <a:lnTo>
                    <a:pt x="458" y="198"/>
                  </a:lnTo>
                  <a:lnTo>
                    <a:pt x="455" y="198"/>
                  </a:lnTo>
                  <a:lnTo>
                    <a:pt x="453" y="199"/>
                  </a:lnTo>
                  <a:lnTo>
                    <a:pt x="445" y="198"/>
                  </a:lnTo>
                  <a:lnTo>
                    <a:pt x="439" y="194"/>
                  </a:lnTo>
                  <a:lnTo>
                    <a:pt x="439" y="196"/>
                  </a:lnTo>
                  <a:lnTo>
                    <a:pt x="437" y="198"/>
                  </a:lnTo>
                  <a:lnTo>
                    <a:pt x="437" y="194"/>
                  </a:lnTo>
                  <a:lnTo>
                    <a:pt x="437" y="190"/>
                  </a:lnTo>
                  <a:lnTo>
                    <a:pt x="432" y="190"/>
                  </a:lnTo>
                  <a:lnTo>
                    <a:pt x="426" y="192"/>
                  </a:lnTo>
                  <a:lnTo>
                    <a:pt x="426" y="188"/>
                  </a:lnTo>
                  <a:lnTo>
                    <a:pt x="422" y="186"/>
                  </a:lnTo>
                  <a:lnTo>
                    <a:pt x="420" y="186"/>
                  </a:lnTo>
                  <a:lnTo>
                    <a:pt x="426" y="186"/>
                  </a:lnTo>
                  <a:lnTo>
                    <a:pt x="430" y="188"/>
                  </a:lnTo>
                  <a:lnTo>
                    <a:pt x="432" y="186"/>
                  </a:lnTo>
                  <a:lnTo>
                    <a:pt x="435" y="184"/>
                  </a:lnTo>
                  <a:lnTo>
                    <a:pt x="435" y="180"/>
                  </a:lnTo>
                  <a:lnTo>
                    <a:pt x="432" y="180"/>
                  </a:lnTo>
                  <a:lnTo>
                    <a:pt x="430" y="180"/>
                  </a:lnTo>
                  <a:lnTo>
                    <a:pt x="424" y="178"/>
                  </a:lnTo>
                  <a:lnTo>
                    <a:pt x="418" y="176"/>
                  </a:lnTo>
                  <a:lnTo>
                    <a:pt x="416" y="173"/>
                  </a:lnTo>
                  <a:lnTo>
                    <a:pt x="414" y="169"/>
                  </a:lnTo>
                  <a:lnTo>
                    <a:pt x="405" y="171"/>
                  </a:lnTo>
                  <a:lnTo>
                    <a:pt x="393" y="173"/>
                  </a:lnTo>
                  <a:lnTo>
                    <a:pt x="389" y="169"/>
                  </a:lnTo>
                  <a:lnTo>
                    <a:pt x="387" y="165"/>
                  </a:lnTo>
                  <a:lnTo>
                    <a:pt x="372" y="163"/>
                  </a:lnTo>
                  <a:lnTo>
                    <a:pt x="359" y="161"/>
                  </a:lnTo>
                  <a:close/>
                  <a:moveTo>
                    <a:pt x="186" y="161"/>
                  </a:moveTo>
                  <a:lnTo>
                    <a:pt x="184" y="163"/>
                  </a:lnTo>
                  <a:lnTo>
                    <a:pt x="182" y="163"/>
                  </a:lnTo>
                  <a:lnTo>
                    <a:pt x="182" y="173"/>
                  </a:lnTo>
                  <a:lnTo>
                    <a:pt x="182" y="182"/>
                  </a:lnTo>
                  <a:lnTo>
                    <a:pt x="186" y="184"/>
                  </a:lnTo>
                  <a:lnTo>
                    <a:pt x="190" y="186"/>
                  </a:lnTo>
                  <a:lnTo>
                    <a:pt x="188" y="188"/>
                  </a:lnTo>
                  <a:lnTo>
                    <a:pt x="186" y="192"/>
                  </a:lnTo>
                  <a:lnTo>
                    <a:pt x="186" y="194"/>
                  </a:lnTo>
                  <a:lnTo>
                    <a:pt x="188" y="194"/>
                  </a:lnTo>
                  <a:lnTo>
                    <a:pt x="192" y="194"/>
                  </a:lnTo>
                  <a:lnTo>
                    <a:pt x="194" y="199"/>
                  </a:lnTo>
                  <a:lnTo>
                    <a:pt x="178" y="199"/>
                  </a:lnTo>
                  <a:lnTo>
                    <a:pt x="165" y="198"/>
                  </a:lnTo>
                  <a:lnTo>
                    <a:pt x="159" y="192"/>
                  </a:lnTo>
                  <a:lnTo>
                    <a:pt x="153" y="188"/>
                  </a:lnTo>
                  <a:lnTo>
                    <a:pt x="148" y="188"/>
                  </a:lnTo>
                  <a:lnTo>
                    <a:pt x="144" y="188"/>
                  </a:lnTo>
                  <a:lnTo>
                    <a:pt x="138" y="184"/>
                  </a:lnTo>
                  <a:lnTo>
                    <a:pt x="134" y="182"/>
                  </a:lnTo>
                  <a:lnTo>
                    <a:pt x="125" y="180"/>
                  </a:lnTo>
                  <a:lnTo>
                    <a:pt x="117" y="180"/>
                  </a:lnTo>
                  <a:lnTo>
                    <a:pt x="115" y="184"/>
                  </a:lnTo>
                  <a:lnTo>
                    <a:pt x="111" y="182"/>
                  </a:lnTo>
                  <a:lnTo>
                    <a:pt x="105" y="182"/>
                  </a:lnTo>
                  <a:lnTo>
                    <a:pt x="105" y="186"/>
                  </a:lnTo>
                  <a:lnTo>
                    <a:pt x="105" y="192"/>
                  </a:lnTo>
                  <a:lnTo>
                    <a:pt x="113" y="190"/>
                  </a:lnTo>
                  <a:lnTo>
                    <a:pt x="111" y="192"/>
                  </a:lnTo>
                  <a:lnTo>
                    <a:pt x="103" y="194"/>
                  </a:lnTo>
                  <a:lnTo>
                    <a:pt x="100" y="196"/>
                  </a:lnTo>
                  <a:lnTo>
                    <a:pt x="100" y="201"/>
                  </a:lnTo>
                  <a:lnTo>
                    <a:pt x="109" y="199"/>
                  </a:lnTo>
                  <a:lnTo>
                    <a:pt x="109" y="201"/>
                  </a:lnTo>
                  <a:lnTo>
                    <a:pt x="103" y="203"/>
                  </a:lnTo>
                  <a:lnTo>
                    <a:pt x="98" y="205"/>
                  </a:lnTo>
                  <a:lnTo>
                    <a:pt x="98" y="211"/>
                  </a:lnTo>
                  <a:lnTo>
                    <a:pt x="105" y="209"/>
                  </a:lnTo>
                  <a:lnTo>
                    <a:pt x="113" y="209"/>
                  </a:lnTo>
                  <a:lnTo>
                    <a:pt x="113" y="211"/>
                  </a:lnTo>
                  <a:lnTo>
                    <a:pt x="117" y="213"/>
                  </a:lnTo>
                  <a:lnTo>
                    <a:pt x="117" y="207"/>
                  </a:lnTo>
                  <a:lnTo>
                    <a:pt x="119" y="207"/>
                  </a:lnTo>
                  <a:lnTo>
                    <a:pt x="121" y="209"/>
                  </a:lnTo>
                  <a:lnTo>
                    <a:pt x="119" y="209"/>
                  </a:lnTo>
                  <a:lnTo>
                    <a:pt x="121" y="215"/>
                  </a:lnTo>
                  <a:lnTo>
                    <a:pt x="123" y="213"/>
                  </a:lnTo>
                  <a:lnTo>
                    <a:pt x="123" y="211"/>
                  </a:lnTo>
                  <a:lnTo>
                    <a:pt x="126" y="211"/>
                  </a:lnTo>
                  <a:lnTo>
                    <a:pt x="125" y="203"/>
                  </a:lnTo>
                  <a:lnTo>
                    <a:pt x="126" y="196"/>
                  </a:lnTo>
                  <a:lnTo>
                    <a:pt x="128" y="194"/>
                  </a:lnTo>
                  <a:lnTo>
                    <a:pt x="130" y="196"/>
                  </a:lnTo>
                  <a:lnTo>
                    <a:pt x="130" y="198"/>
                  </a:lnTo>
                  <a:lnTo>
                    <a:pt x="130" y="199"/>
                  </a:lnTo>
                  <a:lnTo>
                    <a:pt x="130" y="205"/>
                  </a:lnTo>
                  <a:lnTo>
                    <a:pt x="130" y="209"/>
                  </a:lnTo>
                  <a:lnTo>
                    <a:pt x="138" y="207"/>
                  </a:lnTo>
                  <a:lnTo>
                    <a:pt x="149" y="207"/>
                  </a:lnTo>
                  <a:lnTo>
                    <a:pt x="149" y="203"/>
                  </a:lnTo>
                  <a:lnTo>
                    <a:pt x="157" y="205"/>
                  </a:lnTo>
                  <a:lnTo>
                    <a:pt x="169" y="207"/>
                  </a:lnTo>
                  <a:lnTo>
                    <a:pt x="171" y="203"/>
                  </a:lnTo>
                  <a:lnTo>
                    <a:pt x="174" y="201"/>
                  </a:lnTo>
                  <a:lnTo>
                    <a:pt x="172" y="205"/>
                  </a:lnTo>
                  <a:lnTo>
                    <a:pt x="171" y="209"/>
                  </a:lnTo>
                  <a:lnTo>
                    <a:pt x="159" y="213"/>
                  </a:lnTo>
                  <a:lnTo>
                    <a:pt x="146" y="215"/>
                  </a:lnTo>
                  <a:lnTo>
                    <a:pt x="140" y="219"/>
                  </a:lnTo>
                  <a:lnTo>
                    <a:pt x="132" y="222"/>
                  </a:lnTo>
                  <a:lnTo>
                    <a:pt x="132" y="226"/>
                  </a:lnTo>
                  <a:lnTo>
                    <a:pt x="134" y="230"/>
                  </a:lnTo>
                  <a:lnTo>
                    <a:pt x="142" y="230"/>
                  </a:lnTo>
                  <a:lnTo>
                    <a:pt x="153" y="230"/>
                  </a:lnTo>
                  <a:lnTo>
                    <a:pt x="161" y="222"/>
                  </a:lnTo>
                  <a:lnTo>
                    <a:pt x="169" y="215"/>
                  </a:lnTo>
                  <a:lnTo>
                    <a:pt x="172" y="215"/>
                  </a:lnTo>
                  <a:lnTo>
                    <a:pt x="178" y="217"/>
                  </a:lnTo>
                  <a:lnTo>
                    <a:pt x="184" y="213"/>
                  </a:lnTo>
                  <a:lnTo>
                    <a:pt x="192" y="211"/>
                  </a:lnTo>
                  <a:lnTo>
                    <a:pt x="199" y="213"/>
                  </a:lnTo>
                  <a:lnTo>
                    <a:pt x="209" y="215"/>
                  </a:lnTo>
                  <a:lnTo>
                    <a:pt x="209" y="211"/>
                  </a:lnTo>
                  <a:lnTo>
                    <a:pt x="209" y="209"/>
                  </a:lnTo>
                  <a:lnTo>
                    <a:pt x="211" y="209"/>
                  </a:lnTo>
                  <a:lnTo>
                    <a:pt x="213" y="211"/>
                  </a:lnTo>
                  <a:lnTo>
                    <a:pt x="224" y="209"/>
                  </a:lnTo>
                  <a:lnTo>
                    <a:pt x="232" y="207"/>
                  </a:lnTo>
                  <a:lnTo>
                    <a:pt x="234" y="205"/>
                  </a:lnTo>
                  <a:lnTo>
                    <a:pt x="234" y="201"/>
                  </a:lnTo>
                  <a:lnTo>
                    <a:pt x="234" y="196"/>
                  </a:lnTo>
                  <a:lnTo>
                    <a:pt x="234" y="190"/>
                  </a:lnTo>
                  <a:lnTo>
                    <a:pt x="230" y="184"/>
                  </a:lnTo>
                  <a:lnTo>
                    <a:pt x="228" y="182"/>
                  </a:lnTo>
                  <a:lnTo>
                    <a:pt x="226" y="182"/>
                  </a:lnTo>
                  <a:lnTo>
                    <a:pt x="222" y="180"/>
                  </a:lnTo>
                  <a:lnTo>
                    <a:pt x="222" y="186"/>
                  </a:lnTo>
                  <a:lnTo>
                    <a:pt x="222" y="194"/>
                  </a:lnTo>
                  <a:lnTo>
                    <a:pt x="222" y="196"/>
                  </a:lnTo>
                  <a:lnTo>
                    <a:pt x="219" y="196"/>
                  </a:lnTo>
                  <a:lnTo>
                    <a:pt x="219" y="194"/>
                  </a:lnTo>
                  <a:lnTo>
                    <a:pt x="219" y="190"/>
                  </a:lnTo>
                  <a:lnTo>
                    <a:pt x="219" y="188"/>
                  </a:lnTo>
                  <a:lnTo>
                    <a:pt x="215" y="188"/>
                  </a:lnTo>
                  <a:lnTo>
                    <a:pt x="213" y="190"/>
                  </a:lnTo>
                  <a:lnTo>
                    <a:pt x="211" y="184"/>
                  </a:lnTo>
                  <a:lnTo>
                    <a:pt x="213" y="180"/>
                  </a:lnTo>
                  <a:lnTo>
                    <a:pt x="205" y="180"/>
                  </a:lnTo>
                  <a:lnTo>
                    <a:pt x="199" y="178"/>
                  </a:lnTo>
                  <a:lnTo>
                    <a:pt x="196" y="174"/>
                  </a:lnTo>
                  <a:lnTo>
                    <a:pt x="190" y="171"/>
                  </a:lnTo>
                  <a:lnTo>
                    <a:pt x="192" y="169"/>
                  </a:lnTo>
                  <a:lnTo>
                    <a:pt x="192" y="165"/>
                  </a:lnTo>
                  <a:lnTo>
                    <a:pt x="188" y="163"/>
                  </a:lnTo>
                  <a:lnTo>
                    <a:pt x="186" y="161"/>
                  </a:lnTo>
                  <a:close/>
                  <a:moveTo>
                    <a:pt x="382" y="144"/>
                  </a:moveTo>
                  <a:lnTo>
                    <a:pt x="374" y="146"/>
                  </a:lnTo>
                  <a:lnTo>
                    <a:pt x="368" y="150"/>
                  </a:lnTo>
                  <a:lnTo>
                    <a:pt x="366" y="150"/>
                  </a:lnTo>
                  <a:lnTo>
                    <a:pt x="364" y="150"/>
                  </a:lnTo>
                  <a:lnTo>
                    <a:pt x="361" y="148"/>
                  </a:lnTo>
                  <a:lnTo>
                    <a:pt x="359" y="148"/>
                  </a:lnTo>
                  <a:lnTo>
                    <a:pt x="357" y="153"/>
                  </a:lnTo>
                  <a:lnTo>
                    <a:pt x="361" y="151"/>
                  </a:lnTo>
                  <a:lnTo>
                    <a:pt x="364" y="151"/>
                  </a:lnTo>
                  <a:lnTo>
                    <a:pt x="372" y="153"/>
                  </a:lnTo>
                  <a:lnTo>
                    <a:pt x="382" y="157"/>
                  </a:lnTo>
                  <a:lnTo>
                    <a:pt x="387" y="155"/>
                  </a:lnTo>
                  <a:lnTo>
                    <a:pt x="393" y="155"/>
                  </a:lnTo>
                  <a:lnTo>
                    <a:pt x="397" y="151"/>
                  </a:lnTo>
                  <a:lnTo>
                    <a:pt x="397" y="150"/>
                  </a:lnTo>
                  <a:lnTo>
                    <a:pt x="397" y="146"/>
                  </a:lnTo>
                  <a:lnTo>
                    <a:pt x="393" y="144"/>
                  </a:lnTo>
                  <a:lnTo>
                    <a:pt x="387" y="144"/>
                  </a:lnTo>
                  <a:lnTo>
                    <a:pt x="382" y="144"/>
                  </a:lnTo>
                  <a:close/>
                  <a:moveTo>
                    <a:pt x="426" y="140"/>
                  </a:moveTo>
                  <a:lnTo>
                    <a:pt x="422" y="144"/>
                  </a:lnTo>
                  <a:lnTo>
                    <a:pt x="420" y="148"/>
                  </a:lnTo>
                  <a:lnTo>
                    <a:pt x="420" y="150"/>
                  </a:lnTo>
                  <a:lnTo>
                    <a:pt x="422" y="153"/>
                  </a:lnTo>
                  <a:lnTo>
                    <a:pt x="428" y="153"/>
                  </a:lnTo>
                  <a:lnTo>
                    <a:pt x="430" y="153"/>
                  </a:lnTo>
                  <a:lnTo>
                    <a:pt x="432" y="148"/>
                  </a:lnTo>
                  <a:lnTo>
                    <a:pt x="433" y="144"/>
                  </a:lnTo>
                  <a:lnTo>
                    <a:pt x="430" y="142"/>
                  </a:lnTo>
                  <a:lnTo>
                    <a:pt x="426" y="140"/>
                  </a:lnTo>
                  <a:close/>
                  <a:moveTo>
                    <a:pt x="288" y="140"/>
                  </a:moveTo>
                  <a:lnTo>
                    <a:pt x="286" y="142"/>
                  </a:lnTo>
                  <a:lnTo>
                    <a:pt x="284" y="146"/>
                  </a:lnTo>
                  <a:lnTo>
                    <a:pt x="286" y="146"/>
                  </a:lnTo>
                  <a:lnTo>
                    <a:pt x="288" y="148"/>
                  </a:lnTo>
                  <a:lnTo>
                    <a:pt x="291" y="150"/>
                  </a:lnTo>
                  <a:lnTo>
                    <a:pt x="291" y="148"/>
                  </a:lnTo>
                  <a:lnTo>
                    <a:pt x="293" y="148"/>
                  </a:lnTo>
                  <a:lnTo>
                    <a:pt x="293" y="144"/>
                  </a:lnTo>
                  <a:lnTo>
                    <a:pt x="295" y="144"/>
                  </a:lnTo>
                  <a:lnTo>
                    <a:pt x="291" y="142"/>
                  </a:lnTo>
                  <a:lnTo>
                    <a:pt x="288" y="140"/>
                  </a:lnTo>
                  <a:close/>
                  <a:moveTo>
                    <a:pt x="244" y="140"/>
                  </a:moveTo>
                  <a:lnTo>
                    <a:pt x="245" y="148"/>
                  </a:lnTo>
                  <a:lnTo>
                    <a:pt x="247" y="155"/>
                  </a:lnTo>
                  <a:lnTo>
                    <a:pt x="251" y="155"/>
                  </a:lnTo>
                  <a:lnTo>
                    <a:pt x="251" y="151"/>
                  </a:lnTo>
                  <a:lnTo>
                    <a:pt x="251" y="148"/>
                  </a:lnTo>
                  <a:lnTo>
                    <a:pt x="249" y="144"/>
                  </a:lnTo>
                  <a:lnTo>
                    <a:pt x="247" y="140"/>
                  </a:lnTo>
                  <a:lnTo>
                    <a:pt x="244" y="140"/>
                  </a:lnTo>
                  <a:close/>
                  <a:moveTo>
                    <a:pt x="96" y="138"/>
                  </a:moveTo>
                  <a:lnTo>
                    <a:pt x="92" y="142"/>
                  </a:lnTo>
                  <a:lnTo>
                    <a:pt x="92" y="144"/>
                  </a:lnTo>
                  <a:lnTo>
                    <a:pt x="88" y="148"/>
                  </a:lnTo>
                  <a:lnTo>
                    <a:pt x="82" y="150"/>
                  </a:lnTo>
                  <a:lnTo>
                    <a:pt x="77" y="146"/>
                  </a:lnTo>
                  <a:lnTo>
                    <a:pt x="65" y="146"/>
                  </a:lnTo>
                  <a:lnTo>
                    <a:pt x="55" y="150"/>
                  </a:lnTo>
                  <a:lnTo>
                    <a:pt x="48" y="155"/>
                  </a:lnTo>
                  <a:lnTo>
                    <a:pt x="40" y="163"/>
                  </a:lnTo>
                  <a:lnTo>
                    <a:pt x="36" y="161"/>
                  </a:lnTo>
                  <a:lnTo>
                    <a:pt x="34" y="161"/>
                  </a:lnTo>
                  <a:lnTo>
                    <a:pt x="30" y="165"/>
                  </a:lnTo>
                  <a:lnTo>
                    <a:pt x="29" y="169"/>
                  </a:lnTo>
                  <a:lnTo>
                    <a:pt x="27" y="169"/>
                  </a:lnTo>
                  <a:lnTo>
                    <a:pt x="27" y="171"/>
                  </a:lnTo>
                  <a:lnTo>
                    <a:pt x="27" y="174"/>
                  </a:lnTo>
                  <a:lnTo>
                    <a:pt x="21" y="174"/>
                  </a:lnTo>
                  <a:lnTo>
                    <a:pt x="17" y="174"/>
                  </a:lnTo>
                  <a:lnTo>
                    <a:pt x="11" y="176"/>
                  </a:lnTo>
                  <a:lnTo>
                    <a:pt x="7" y="180"/>
                  </a:lnTo>
                  <a:lnTo>
                    <a:pt x="15" y="186"/>
                  </a:lnTo>
                  <a:lnTo>
                    <a:pt x="21" y="196"/>
                  </a:lnTo>
                  <a:lnTo>
                    <a:pt x="25" y="192"/>
                  </a:lnTo>
                  <a:lnTo>
                    <a:pt x="32" y="190"/>
                  </a:lnTo>
                  <a:lnTo>
                    <a:pt x="32" y="192"/>
                  </a:lnTo>
                  <a:lnTo>
                    <a:pt x="36" y="194"/>
                  </a:lnTo>
                  <a:lnTo>
                    <a:pt x="38" y="192"/>
                  </a:lnTo>
                  <a:lnTo>
                    <a:pt x="40" y="190"/>
                  </a:lnTo>
                  <a:lnTo>
                    <a:pt x="42" y="190"/>
                  </a:lnTo>
                  <a:lnTo>
                    <a:pt x="44" y="192"/>
                  </a:lnTo>
                  <a:lnTo>
                    <a:pt x="44" y="188"/>
                  </a:lnTo>
                  <a:lnTo>
                    <a:pt x="44" y="184"/>
                  </a:lnTo>
                  <a:lnTo>
                    <a:pt x="44" y="188"/>
                  </a:lnTo>
                  <a:lnTo>
                    <a:pt x="48" y="192"/>
                  </a:lnTo>
                  <a:lnTo>
                    <a:pt x="50" y="192"/>
                  </a:lnTo>
                  <a:lnTo>
                    <a:pt x="54" y="194"/>
                  </a:lnTo>
                  <a:lnTo>
                    <a:pt x="55" y="190"/>
                  </a:lnTo>
                  <a:lnTo>
                    <a:pt x="59" y="188"/>
                  </a:lnTo>
                  <a:lnTo>
                    <a:pt x="59" y="182"/>
                  </a:lnTo>
                  <a:lnTo>
                    <a:pt x="59" y="180"/>
                  </a:lnTo>
                  <a:lnTo>
                    <a:pt x="59" y="182"/>
                  </a:lnTo>
                  <a:lnTo>
                    <a:pt x="65" y="184"/>
                  </a:lnTo>
                  <a:lnTo>
                    <a:pt x="65" y="180"/>
                  </a:lnTo>
                  <a:lnTo>
                    <a:pt x="69" y="180"/>
                  </a:lnTo>
                  <a:lnTo>
                    <a:pt x="69" y="174"/>
                  </a:lnTo>
                  <a:lnTo>
                    <a:pt x="69" y="169"/>
                  </a:lnTo>
                  <a:lnTo>
                    <a:pt x="71" y="169"/>
                  </a:lnTo>
                  <a:lnTo>
                    <a:pt x="75" y="171"/>
                  </a:lnTo>
                  <a:lnTo>
                    <a:pt x="75" y="167"/>
                  </a:lnTo>
                  <a:lnTo>
                    <a:pt x="77" y="163"/>
                  </a:lnTo>
                  <a:lnTo>
                    <a:pt x="78" y="163"/>
                  </a:lnTo>
                  <a:lnTo>
                    <a:pt x="82" y="163"/>
                  </a:lnTo>
                  <a:lnTo>
                    <a:pt x="78" y="169"/>
                  </a:lnTo>
                  <a:lnTo>
                    <a:pt x="77" y="176"/>
                  </a:lnTo>
                  <a:lnTo>
                    <a:pt x="80" y="176"/>
                  </a:lnTo>
                  <a:lnTo>
                    <a:pt x="84" y="178"/>
                  </a:lnTo>
                  <a:lnTo>
                    <a:pt x="88" y="174"/>
                  </a:lnTo>
                  <a:lnTo>
                    <a:pt x="94" y="169"/>
                  </a:lnTo>
                  <a:lnTo>
                    <a:pt x="96" y="165"/>
                  </a:lnTo>
                  <a:lnTo>
                    <a:pt x="98" y="163"/>
                  </a:lnTo>
                  <a:lnTo>
                    <a:pt x="98" y="161"/>
                  </a:lnTo>
                  <a:lnTo>
                    <a:pt x="96" y="159"/>
                  </a:lnTo>
                  <a:lnTo>
                    <a:pt x="100" y="159"/>
                  </a:lnTo>
                  <a:lnTo>
                    <a:pt x="107" y="161"/>
                  </a:lnTo>
                  <a:lnTo>
                    <a:pt x="105" y="159"/>
                  </a:lnTo>
                  <a:lnTo>
                    <a:pt x="105" y="155"/>
                  </a:lnTo>
                  <a:lnTo>
                    <a:pt x="109" y="155"/>
                  </a:lnTo>
                  <a:lnTo>
                    <a:pt x="109" y="151"/>
                  </a:lnTo>
                  <a:lnTo>
                    <a:pt x="111" y="150"/>
                  </a:lnTo>
                  <a:lnTo>
                    <a:pt x="109" y="144"/>
                  </a:lnTo>
                  <a:lnTo>
                    <a:pt x="105" y="142"/>
                  </a:lnTo>
                  <a:lnTo>
                    <a:pt x="100" y="140"/>
                  </a:lnTo>
                  <a:lnTo>
                    <a:pt x="96" y="138"/>
                  </a:lnTo>
                  <a:close/>
                  <a:moveTo>
                    <a:pt x="524" y="136"/>
                  </a:moveTo>
                  <a:lnTo>
                    <a:pt x="524" y="138"/>
                  </a:lnTo>
                  <a:lnTo>
                    <a:pt x="522" y="140"/>
                  </a:lnTo>
                  <a:lnTo>
                    <a:pt x="522" y="136"/>
                  </a:lnTo>
                  <a:lnTo>
                    <a:pt x="524" y="136"/>
                  </a:lnTo>
                  <a:close/>
                  <a:moveTo>
                    <a:pt x="174" y="134"/>
                  </a:moveTo>
                  <a:lnTo>
                    <a:pt x="172" y="138"/>
                  </a:lnTo>
                  <a:lnTo>
                    <a:pt x="169" y="136"/>
                  </a:lnTo>
                  <a:lnTo>
                    <a:pt x="165" y="136"/>
                  </a:lnTo>
                  <a:lnTo>
                    <a:pt x="155" y="140"/>
                  </a:lnTo>
                  <a:lnTo>
                    <a:pt x="148" y="146"/>
                  </a:lnTo>
                  <a:lnTo>
                    <a:pt x="144" y="144"/>
                  </a:lnTo>
                  <a:lnTo>
                    <a:pt x="142" y="144"/>
                  </a:lnTo>
                  <a:lnTo>
                    <a:pt x="140" y="151"/>
                  </a:lnTo>
                  <a:lnTo>
                    <a:pt x="142" y="161"/>
                  </a:lnTo>
                  <a:lnTo>
                    <a:pt x="151" y="165"/>
                  </a:lnTo>
                  <a:lnTo>
                    <a:pt x="163" y="163"/>
                  </a:lnTo>
                  <a:lnTo>
                    <a:pt x="174" y="161"/>
                  </a:lnTo>
                  <a:lnTo>
                    <a:pt x="176" y="155"/>
                  </a:lnTo>
                  <a:lnTo>
                    <a:pt x="180" y="151"/>
                  </a:lnTo>
                  <a:lnTo>
                    <a:pt x="176" y="150"/>
                  </a:lnTo>
                  <a:lnTo>
                    <a:pt x="174" y="146"/>
                  </a:lnTo>
                  <a:lnTo>
                    <a:pt x="178" y="146"/>
                  </a:lnTo>
                  <a:lnTo>
                    <a:pt x="182" y="146"/>
                  </a:lnTo>
                  <a:lnTo>
                    <a:pt x="184" y="144"/>
                  </a:lnTo>
                  <a:lnTo>
                    <a:pt x="186" y="142"/>
                  </a:lnTo>
                  <a:lnTo>
                    <a:pt x="186" y="140"/>
                  </a:lnTo>
                  <a:lnTo>
                    <a:pt x="184" y="138"/>
                  </a:lnTo>
                  <a:lnTo>
                    <a:pt x="180" y="136"/>
                  </a:lnTo>
                  <a:lnTo>
                    <a:pt x="174" y="134"/>
                  </a:lnTo>
                  <a:close/>
                  <a:moveTo>
                    <a:pt x="123" y="130"/>
                  </a:moveTo>
                  <a:lnTo>
                    <a:pt x="119" y="132"/>
                  </a:lnTo>
                  <a:lnTo>
                    <a:pt x="115" y="134"/>
                  </a:lnTo>
                  <a:lnTo>
                    <a:pt x="115" y="138"/>
                  </a:lnTo>
                  <a:lnTo>
                    <a:pt x="115" y="142"/>
                  </a:lnTo>
                  <a:lnTo>
                    <a:pt x="117" y="144"/>
                  </a:lnTo>
                  <a:lnTo>
                    <a:pt x="119" y="146"/>
                  </a:lnTo>
                  <a:lnTo>
                    <a:pt x="123" y="146"/>
                  </a:lnTo>
                  <a:lnTo>
                    <a:pt x="126" y="146"/>
                  </a:lnTo>
                  <a:lnTo>
                    <a:pt x="128" y="142"/>
                  </a:lnTo>
                  <a:lnTo>
                    <a:pt x="130" y="138"/>
                  </a:lnTo>
                  <a:lnTo>
                    <a:pt x="126" y="134"/>
                  </a:lnTo>
                  <a:lnTo>
                    <a:pt x="123" y="130"/>
                  </a:lnTo>
                  <a:close/>
                  <a:moveTo>
                    <a:pt x="140" y="123"/>
                  </a:moveTo>
                  <a:lnTo>
                    <a:pt x="138" y="127"/>
                  </a:lnTo>
                  <a:lnTo>
                    <a:pt x="136" y="130"/>
                  </a:lnTo>
                  <a:lnTo>
                    <a:pt x="144" y="128"/>
                  </a:lnTo>
                  <a:lnTo>
                    <a:pt x="151" y="128"/>
                  </a:lnTo>
                  <a:lnTo>
                    <a:pt x="153" y="130"/>
                  </a:lnTo>
                  <a:lnTo>
                    <a:pt x="157" y="132"/>
                  </a:lnTo>
                  <a:lnTo>
                    <a:pt x="157" y="134"/>
                  </a:lnTo>
                  <a:lnTo>
                    <a:pt x="165" y="128"/>
                  </a:lnTo>
                  <a:lnTo>
                    <a:pt x="163" y="127"/>
                  </a:lnTo>
                  <a:lnTo>
                    <a:pt x="163" y="123"/>
                  </a:lnTo>
                  <a:lnTo>
                    <a:pt x="153" y="123"/>
                  </a:lnTo>
                  <a:lnTo>
                    <a:pt x="140" y="123"/>
                  </a:lnTo>
                  <a:close/>
                  <a:moveTo>
                    <a:pt x="182" y="117"/>
                  </a:moveTo>
                  <a:lnTo>
                    <a:pt x="176" y="119"/>
                  </a:lnTo>
                  <a:lnTo>
                    <a:pt x="172" y="123"/>
                  </a:lnTo>
                  <a:lnTo>
                    <a:pt x="169" y="123"/>
                  </a:lnTo>
                  <a:lnTo>
                    <a:pt x="167" y="123"/>
                  </a:lnTo>
                  <a:lnTo>
                    <a:pt x="167" y="125"/>
                  </a:lnTo>
                  <a:lnTo>
                    <a:pt x="167" y="127"/>
                  </a:lnTo>
                  <a:lnTo>
                    <a:pt x="169" y="128"/>
                  </a:lnTo>
                  <a:lnTo>
                    <a:pt x="176" y="130"/>
                  </a:lnTo>
                  <a:lnTo>
                    <a:pt x="180" y="132"/>
                  </a:lnTo>
                  <a:lnTo>
                    <a:pt x="186" y="132"/>
                  </a:lnTo>
                  <a:lnTo>
                    <a:pt x="188" y="130"/>
                  </a:lnTo>
                  <a:lnTo>
                    <a:pt x="192" y="128"/>
                  </a:lnTo>
                  <a:lnTo>
                    <a:pt x="192" y="127"/>
                  </a:lnTo>
                  <a:lnTo>
                    <a:pt x="192" y="123"/>
                  </a:lnTo>
                  <a:lnTo>
                    <a:pt x="192" y="121"/>
                  </a:lnTo>
                  <a:lnTo>
                    <a:pt x="190" y="119"/>
                  </a:lnTo>
                  <a:lnTo>
                    <a:pt x="186" y="117"/>
                  </a:lnTo>
                  <a:lnTo>
                    <a:pt x="182" y="117"/>
                  </a:lnTo>
                  <a:close/>
                  <a:moveTo>
                    <a:pt x="483" y="115"/>
                  </a:moveTo>
                  <a:lnTo>
                    <a:pt x="483" y="117"/>
                  </a:lnTo>
                  <a:lnTo>
                    <a:pt x="481" y="119"/>
                  </a:lnTo>
                  <a:lnTo>
                    <a:pt x="481" y="115"/>
                  </a:lnTo>
                  <a:lnTo>
                    <a:pt x="483" y="115"/>
                  </a:lnTo>
                  <a:close/>
                  <a:moveTo>
                    <a:pt x="330" y="115"/>
                  </a:moveTo>
                  <a:lnTo>
                    <a:pt x="330" y="130"/>
                  </a:lnTo>
                  <a:lnTo>
                    <a:pt x="338" y="132"/>
                  </a:lnTo>
                  <a:lnTo>
                    <a:pt x="343" y="134"/>
                  </a:lnTo>
                  <a:lnTo>
                    <a:pt x="341" y="136"/>
                  </a:lnTo>
                  <a:lnTo>
                    <a:pt x="339" y="136"/>
                  </a:lnTo>
                  <a:lnTo>
                    <a:pt x="343" y="144"/>
                  </a:lnTo>
                  <a:lnTo>
                    <a:pt x="347" y="148"/>
                  </a:lnTo>
                  <a:lnTo>
                    <a:pt x="351" y="148"/>
                  </a:lnTo>
                  <a:lnTo>
                    <a:pt x="361" y="146"/>
                  </a:lnTo>
                  <a:lnTo>
                    <a:pt x="364" y="144"/>
                  </a:lnTo>
                  <a:lnTo>
                    <a:pt x="372" y="144"/>
                  </a:lnTo>
                  <a:lnTo>
                    <a:pt x="368" y="130"/>
                  </a:lnTo>
                  <a:lnTo>
                    <a:pt x="362" y="128"/>
                  </a:lnTo>
                  <a:lnTo>
                    <a:pt x="357" y="128"/>
                  </a:lnTo>
                  <a:lnTo>
                    <a:pt x="353" y="125"/>
                  </a:lnTo>
                  <a:lnTo>
                    <a:pt x="351" y="123"/>
                  </a:lnTo>
                  <a:lnTo>
                    <a:pt x="339" y="119"/>
                  </a:lnTo>
                  <a:lnTo>
                    <a:pt x="330" y="115"/>
                  </a:lnTo>
                  <a:close/>
                  <a:moveTo>
                    <a:pt x="236" y="105"/>
                  </a:moveTo>
                  <a:lnTo>
                    <a:pt x="232" y="109"/>
                  </a:lnTo>
                  <a:lnTo>
                    <a:pt x="232" y="117"/>
                  </a:lnTo>
                  <a:lnTo>
                    <a:pt x="234" y="115"/>
                  </a:lnTo>
                  <a:lnTo>
                    <a:pt x="238" y="115"/>
                  </a:lnTo>
                  <a:lnTo>
                    <a:pt x="238" y="117"/>
                  </a:lnTo>
                  <a:lnTo>
                    <a:pt x="238" y="121"/>
                  </a:lnTo>
                  <a:lnTo>
                    <a:pt x="240" y="119"/>
                  </a:lnTo>
                  <a:lnTo>
                    <a:pt x="244" y="119"/>
                  </a:lnTo>
                  <a:lnTo>
                    <a:pt x="242" y="123"/>
                  </a:lnTo>
                  <a:lnTo>
                    <a:pt x="242" y="125"/>
                  </a:lnTo>
                  <a:lnTo>
                    <a:pt x="245" y="125"/>
                  </a:lnTo>
                  <a:lnTo>
                    <a:pt x="249" y="123"/>
                  </a:lnTo>
                  <a:lnTo>
                    <a:pt x="249" y="125"/>
                  </a:lnTo>
                  <a:lnTo>
                    <a:pt x="247" y="127"/>
                  </a:lnTo>
                  <a:lnTo>
                    <a:pt x="247" y="128"/>
                  </a:lnTo>
                  <a:lnTo>
                    <a:pt x="251" y="130"/>
                  </a:lnTo>
                  <a:lnTo>
                    <a:pt x="244" y="132"/>
                  </a:lnTo>
                  <a:lnTo>
                    <a:pt x="245" y="134"/>
                  </a:lnTo>
                  <a:lnTo>
                    <a:pt x="257" y="130"/>
                  </a:lnTo>
                  <a:lnTo>
                    <a:pt x="268" y="128"/>
                  </a:lnTo>
                  <a:lnTo>
                    <a:pt x="274" y="128"/>
                  </a:lnTo>
                  <a:lnTo>
                    <a:pt x="280" y="128"/>
                  </a:lnTo>
                  <a:lnTo>
                    <a:pt x="286" y="130"/>
                  </a:lnTo>
                  <a:lnTo>
                    <a:pt x="291" y="134"/>
                  </a:lnTo>
                  <a:lnTo>
                    <a:pt x="293" y="136"/>
                  </a:lnTo>
                  <a:lnTo>
                    <a:pt x="295" y="140"/>
                  </a:lnTo>
                  <a:lnTo>
                    <a:pt x="299" y="140"/>
                  </a:lnTo>
                  <a:lnTo>
                    <a:pt x="303" y="142"/>
                  </a:lnTo>
                  <a:lnTo>
                    <a:pt x="305" y="146"/>
                  </a:lnTo>
                  <a:lnTo>
                    <a:pt x="309" y="150"/>
                  </a:lnTo>
                  <a:lnTo>
                    <a:pt x="313" y="150"/>
                  </a:lnTo>
                  <a:lnTo>
                    <a:pt x="316" y="150"/>
                  </a:lnTo>
                  <a:lnTo>
                    <a:pt x="318" y="144"/>
                  </a:lnTo>
                  <a:lnTo>
                    <a:pt x="320" y="138"/>
                  </a:lnTo>
                  <a:lnTo>
                    <a:pt x="316" y="136"/>
                  </a:lnTo>
                  <a:lnTo>
                    <a:pt x="311" y="127"/>
                  </a:lnTo>
                  <a:lnTo>
                    <a:pt x="307" y="127"/>
                  </a:lnTo>
                  <a:lnTo>
                    <a:pt x="305" y="128"/>
                  </a:lnTo>
                  <a:lnTo>
                    <a:pt x="297" y="127"/>
                  </a:lnTo>
                  <a:lnTo>
                    <a:pt x="293" y="121"/>
                  </a:lnTo>
                  <a:lnTo>
                    <a:pt x="290" y="117"/>
                  </a:lnTo>
                  <a:lnTo>
                    <a:pt x="288" y="117"/>
                  </a:lnTo>
                  <a:lnTo>
                    <a:pt x="286" y="119"/>
                  </a:lnTo>
                  <a:lnTo>
                    <a:pt x="282" y="115"/>
                  </a:lnTo>
                  <a:lnTo>
                    <a:pt x="276" y="113"/>
                  </a:lnTo>
                  <a:lnTo>
                    <a:pt x="274" y="115"/>
                  </a:lnTo>
                  <a:lnTo>
                    <a:pt x="270" y="117"/>
                  </a:lnTo>
                  <a:lnTo>
                    <a:pt x="270" y="113"/>
                  </a:lnTo>
                  <a:lnTo>
                    <a:pt x="265" y="111"/>
                  </a:lnTo>
                  <a:lnTo>
                    <a:pt x="259" y="109"/>
                  </a:lnTo>
                  <a:lnTo>
                    <a:pt x="259" y="111"/>
                  </a:lnTo>
                  <a:lnTo>
                    <a:pt x="259" y="115"/>
                  </a:lnTo>
                  <a:lnTo>
                    <a:pt x="255" y="115"/>
                  </a:lnTo>
                  <a:lnTo>
                    <a:pt x="253" y="117"/>
                  </a:lnTo>
                  <a:lnTo>
                    <a:pt x="251" y="113"/>
                  </a:lnTo>
                  <a:lnTo>
                    <a:pt x="251" y="109"/>
                  </a:lnTo>
                  <a:lnTo>
                    <a:pt x="242" y="107"/>
                  </a:lnTo>
                  <a:lnTo>
                    <a:pt x="236" y="105"/>
                  </a:lnTo>
                  <a:close/>
                  <a:moveTo>
                    <a:pt x="497" y="96"/>
                  </a:moveTo>
                  <a:lnTo>
                    <a:pt x="499" y="102"/>
                  </a:lnTo>
                  <a:lnTo>
                    <a:pt x="501" y="103"/>
                  </a:lnTo>
                  <a:lnTo>
                    <a:pt x="505" y="105"/>
                  </a:lnTo>
                  <a:lnTo>
                    <a:pt x="510" y="107"/>
                  </a:lnTo>
                  <a:lnTo>
                    <a:pt x="510" y="109"/>
                  </a:lnTo>
                  <a:lnTo>
                    <a:pt x="512" y="111"/>
                  </a:lnTo>
                  <a:lnTo>
                    <a:pt x="505" y="111"/>
                  </a:lnTo>
                  <a:lnTo>
                    <a:pt x="501" y="113"/>
                  </a:lnTo>
                  <a:lnTo>
                    <a:pt x="503" y="113"/>
                  </a:lnTo>
                  <a:lnTo>
                    <a:pt x="505" y="113"/>
                  </a:lnTo>
                  <a:lnTo>
                    <a:pt x="516" y="115"/>
                  </a:lnTo>
                  <a:lnTo>
                    <a:pt x="528" y="115"/>
                  </a:lnTo>
                  <a:lnTo>
                    <a:pt x="528" y="117"/>
                  </a:lnTo>
                  <a:lnTo>
                    <a:pt x="528" y="121"/>
                  </a:lnTo>
                  <a:lnTo>
                    <a:pt x="506" y="119"/>
                  </a:lnTo>
                  <a:lnTo>
                    <a:pt x="485" y="117"/>
                  </a:lnTo>
                  <a:lnTo>
                    <a:pt x="485" y="113"/>
                  </a:lnTo>
                  <a:lnTo>
                    <a:pt x="491" y="111"/>
                  </a:lnTo>
                  <a:lnTo>
                    <a:pt x="499" y="109"/>
                  </a:lnTo>
                  <a:lnTo>
                    <a:pt x="499" y="105"/>
                  </a:lnTo>
                  <a:lnTo>
                    <a:pt x="499" y="103"/>
                  </a:lnTo>
                  <a:lnTo>
                    <a:pt x="497" y="102"/>
                  </a:lnTo>
                  <a:lnTo>
                    <a:pt x="495" y="100"/>
                  </a:lnTo>
                  <a:lnTo>
                    <a:pt x="495" y="96"/>
                  </a:lnTo>
                  <a:lnTo>
                    <a:pt x="497" y="96"/>
                  </a:lnTo>
                  <a:close/>
                  <a:moveTo>
                    <a:pt x="558" y="73"/>
                  </a:moveTo>
                  <a:lnTo>
                    <a:pt x="545" y="75"/>
                  </a:lnTo>
                  <a:lnTo>
                    <a:pt x="531" y="79"/>
                  </a:lnTo>
                  <a:lnTo>
                    <a:pt x="533" y="80"/>
                  </a:lnTo>
                  <a:lnTo>
                    <a:pt x="535" y="80"/>
                  </a:lnTo>
                  <a:lnTo>
                    <a:pt x="535" y="86"/>
                  </a:lnTo>
                  <a:lnTo>
                    <a:pt x="535" y="90"/>
                  </a:lnTo>
                  <a:lnTo>
                    <a:pt x="537" y="92"/>
                  </a:lnTo>
                  <a:lnTo>
                    <a:pt x="545" y="94"/>
                  </a:lnTo>
                  <a:lnTo>
                    <a:pt x="549" y="92"/>
                  </a:lnTo>
                  <a:lnTo>
                    <a:pt x="551" y="92"/>
                  </a:lnTo>
                  <a:lnTo>
                    <a:pt x="552" y="90"/>
                  </a:lnTo>
                  <a:lnTo>
                    <a:pt x="554" y="90"/>
                  </a:lnTo>
                  <a:lnTo>
                    <a:pt x="554" y="92"/>
                  </a:lnTo>
                  <a:lnTo>
                    <a:pt x="552" y="96"/>
                  </a:lnTo>
                  <a:lnTo>
                    <a:pt x="551" y="98"/>
                  </a:lnTo>
                  <a:lnTo>
                    <a:pt x="543" y="98"/>
                  </a:lnTo>
                  <a:lnTo>
                    <a:pt x="537" y="96"/>
                  </a:lnTo>
                  <a:lnTo>
                    <a:pt x="535" y="92"/>
                  </a:lnTo>
                  <a:lnTo>
                    <a:pt x="531" y="90"/>
                  </a:lnTo>
                  <a:lnTo>
                    <a:pt x="529" y="82"/>
                  </a:lnTo>
                  <a:lnTo>
                    <a:pt x="524" y="77"/>
                  </a:lnTo>
                  <a:lnTo>
                    <a:pt x="505" y="75"/>
                  </a:lnTo>
                  <a:lnTo>
                    <a:pt x="487" y="75"/>
                  </a:lnTo>
                  <a:lnTo>
                    <a:pt x="485" y="77"/>
                  </a:lnTo>
                  <a:lnTo>
                    <a:pt x="483" y="79"/>
                  </a:lnTo>
                  <a:lnTo>
                    <a:pt x="483" y="82"/>
                  </a:lnTo>
                  <a:lnTo>
                    <a:pt x="485" y="84"/>
                  </a:lnTo>
                  <a:lnTo>
                    <a:pt x="480" y="88"/>
                  </a:lnTo>
                  <a:lnTo>
                    <a:pt x="474" y="94"/>
                  </a:lnTo>
                  <a:lnTo>
                    <a:pt x="474" y="88"/>
                  </a:lnTo>
                  <a:lnTo>
                    <a:pt x="476" y="84"/>
                  </a:lnTo>
                  <a:lnTo>
                    <a:pt x="472" y="82"/>
                  </a:lnTo>
                  <a:lnTo>
                    <a:pt x="470" y="80"/>
                  </a:lnTo>
                  <a:lnTo>
                    <a:pt x="470" y="77"/>
                  </a:lnTo>
                  <a:lnTo>
                    <a:pt x="470" y="75"/>
                  </a:lnTo>
                  <a:lnTo>
                    <a:pt x="468" y="75"/>
                  </a:lnTo>
                  <a:lnTo>
                    <a:pt x="468" y="79"/>
                  </a:lnTo>
                  <a:lnTo>
                    <a:pt x="460" y="77"/>
                  </a:lnTo>
                  <a:lnTo>
                    <a:pt x="457" y="75"/>
                  </a:lnTo>
                  <a:lnTo>
                    <a:pt x="457" y="79"/>
                  </a:lnTo>
                  <a:lnTo>
                    <a:pt x="441" y="79"/>
                  </a:lnTo>
                  <a:lnTo>
                    <a:pt x="428" y="79"/>
                  </a:lnTo>
                  <a:lnTo>
                    <a:pt x="424" y="75"/>
                  </a:lnTo>
                  <a:lnTo>
                    <a:pt x="420" y="75"/>
                  </a:lnTo>
                  <a:lnTo>
                    <a:pt x="418" y="75"/>
                  </a:lnTo>
                  <a:lnTo>
                    <a:pt x="414" y="63"/>
                  </a:lnTo>
                  <a:lnTo>
                    <a:pt x="410" y="56"/>
                  </a:lnTo>
                  <a:lnTo>
                    <a:pt x="387" y="50"/>
                  </a:lnTo>
                  <a:lnTo>
                    <a:pt x="361" y="48"/>
                  </a:lnTo>
                  <a:lnTo>
                    <a:pt x="361" y="52"/>
                  </a:lnTo>
                  <a:lnTo>
                    <a:pt x="372" y="52"/>
                  </a:lnTo>
                  <a:lnTo>
                    <a:pt x="382" y="54"/>
                  </a:lnTo>
                  <a:lnTo>
                    <a:pt x="380" y="63"/>
                  </a:lnTo>
                  <a:lnTo>
                    <a:pt x="370" y="59"/>
                  </a:lnTo>
                  <a:lnTo>
                    <a:pt x="361" y="57"/>
                  </a:lnTo>
                  <a:lnTo>
                    <a:pt x="361" y="61"/>
                  </a:lnTo>
                  <a:lnTo>
                    <a:pt x="361" y="65"/>
                  </a:lnTo>
                  <a:lnTo>
                    <a:pt x="368" y="65"/>
                  </a:lnTo>
                  <a:lnTo>
                    <a:pt x="376" y="65"/>
                  </a:lnTo>
                  <a:lnTo>
                    <a:pt x="380" y="69"/>
                  </a:lnTo>
                  <a:lnTo>
                    <a:pt x="384" y="67"/>
                  </a:lnTo>
                  <a:lnTo>
                    <a:pt x="387" y="67"/>
                  </a:lnTo>
                  <a:lnTo>
                    <a:pt x="389" y="67"/>
                  </a:lnTo>
                  <a:lnTo>
                    <a:pt x="393" y="73"/>
                  </a:lnTo>
                  <a:lnTo>
                    <a:pt x="382" y="73"/>
                  </a:lnTo>
                  <a:lnTo>
                    <a:pt x="372" y="75"/>
                  </a:lnTo>
                  <a:lnTo>
                    <a:pt x="372" y="79"/>
                  </a:lnTo>
                  <a:lnTo>
                    <a:pt x="374" y="82"/>
                  </a:lnTo>
                  <a:lnTo>
                    <a:pt x="370" y="82"/>
                  </a:lnTo>
                  <a:lnTo>
                    <a:pt x="366" y="82"/>
                  </a:lnTo>
                  <a:lnTo>
                    <a:pt x="372" y="84"/>
                  </a:lnTo>
                  <a:lnTo>
                    <a:pt x="384" y="86"/>
                  </a:lnTo>
                  <a:lnTo>
                    <a:pt x="384" y="82"/>
                  </a:lnTo>
                  <a:lnTo>
                    <a:pt x="386" y="84"/>
                  </a:lnTo>
                  <a:lnTo>
                    <a:pt x="386" y="88"/>
                  </a:lnTo>
                  <a:lnTo>
                    <a:pt x="391" y="86"/>
                  </a:lnTo>
                  <a:lnTo>
                    <a:pt x="395" y="86"/>
                  </a:lnTo>
                  <a:lnTo>
                    <a:pt x="395" y="88"/>
                  </a:lnTo>
                  <a:lnTo>
                    <a:pt x="397" y="90"/>
                  </a:lnTo>
                  <a:lnTo>
                    <a:pt x="384" y="90"/>
                  </a:lnTo>
                  <a:lnTo>
                    <a:pt x="378" y="90"/>
                  </a:lnTo>
                  <a:lnTo>
                    <a:pt x="372" y="88"/>
                  </a:lnTo>
                  <a:lnTo>
                    <a:pt x="374" y="94"/>
                  </a:lnTo>
                  <a:lnTo>
                    <a:pt x="374" y="100"/>
                  </a:lnTo>
                  <a:lnTo>
                    <a:pt x="378" y="102"/>
                  </a:lnTo>
                  <a:lnTo>
                    <a:pt x="384" y="105"/>
                  </a:lnTo>
                  <a:lnTo>
                    <a:pt x="387" y="105"/>
                  </a:lnTo>
                  <a:lnTo>
                    <a:pt x="393" y="105"/>
                  </a:lnTo>
                  <a:lnTo>
                    <a:pt x="395" y="105"/>
                  </a:lnTo>
                  <a:lnTo>
                    <a:pt x="391" y="107"/>
                  </a:lnTo>
                  <a:lnTo>
                    <a:pt x="386" y="107"/>
                  </a:lnTo>
                  <a:lnTo>
                    <a:pt x="384" y="109"/>
                  </a:lnTo>
                  <a:lnTo>
                    <a:pt x="384" y="111"/>
                  </a:lnTo>
                  <a:lnTo>
                    <a:pt x="393" y="115"/>
                  </a:lnTo>
                  <a:lnTo>
                    <a:pt x="399" y="111"/>
                  </a:lnTo>
                  <a:lnTo>
                    <a:pt x="403" y="109"/>
                  </a:lnTo>
                  <a:lnTo>
                    <a:pt x="409" y="109"/>
                  </a:lnTo>
                  <a:lnTo>
                    <a:pt x="416" y="109"/>
                  </a:lnTo>
                  <a:lnTo>
                    <a:pt x="416" y="113"/>
                  </a:lnTo>
                  <a:lnTo>
                    <a:pt x="405" y="115"/>
                  </a:lnTo>
                  <a:lnTo>
                    <a:pt x="397" y="117"/>
                  </a:lnTo>
                  <a:lnTo>
                    <a:pt x="399" y="123"/>
                  </a:lnTo>
                  <a:lnTo>
                    <a:pt x="403" y="130"/>
                  </a:lnTo>
                  <a:lnTo>
                    <a:pt x="407" y="130"/>
                  </a:lnTo>
                  <a:lnTo>
                    <a:pt x="405" y="132"/>
                  </a:lnTo>
                  <a:lnTo>
                    <a:pt x="403" y="134"/>
                  </a:lnTo>
                  <a:lnTo>
                    <a:pt x="403" y="136"/>
                  </a:lnTo>
                  <a:lnTo>
                    <a:pt x="405" y="138"/>
                  </a:lnTo>
                  <a:lnTo>
                    <a:pt x="412" y="138"/>
                  </a:lnTo>
                  <a:lnTo>
                    <a:pt x="422" y="138"/>
                  </a:lnTo>
                  <a:lnTo>
                    <a:pt x="424" y="132"/>
                  </a:lnTo>
                  <a:lnTo>
                    <a:pt x="428" y="134"/>
                  </a:lnTo>
                  <a:lnTo>
                    <a:pt x="432" y="138"/>
                  </a:lnTo>
                  <a:lnTo>
                    <a:pt x="435" y="136"/>
                  </a:lnTo>
                  <a:lnTo>
                    <a:pt x="439" y="136"/>
                  </a:lnTo>
                  <a:lnTo>
                    <a:pt x="439" y="132"/>
                  </a:lnTo>
                  <a:lnTo>
                    <a:pt x="443" y="128"/>
                  </a:lnTo>
                  <a:lnTo>
                    <a:pt x="449" y="127"/>
                  </a:lnTo>
                  <a:lnTo>
                    <a:pt x="455" y="127"/>
                  </a:lnTo>
                  <a:lnTo>
                    <a:pt x="453" y="121"/>
                  </a:lnTo>
                  <a:lnTo>
                    <a:pt x="455" y="117"/>
                  </a:lnTo>
                  <a:lnTo>
                    <a:pt x="457" y="119"/>
                  </a:lnTo>
                  <a:lnTo>
                    <a:pt x="457" y="123"/>
                  </a:lnTo>
                  <a:lnTo>
                    <a:pt x="460" y="123"/>
                  </a:lnTo>
                  <a:lnTo>
                    <a:pt x="464" y="119"/>
                  </a:lnTo>
                  <a:lnTo>
                    <a:pt x="468" y="117"/>
                  </a:lnTo>
                  <a:lnTo>
                    <a:pt x="470" y="115"/>
                  </a:lnTo>
                  <a:lnTo>
                    <a:pt x="478" y="115"/>
                  </a:lnTo>
                  <a:lnTo>
                    <a:pt x="478" y="119"/>
                  </a:lnTo>
                  <a:lnTo>
                    <a:pt x="476" y="123"/>
                  </a:lnTo>
                  <a:lnTo>
                    <a:pt x="468" y="123"/>
                  </a:lnTo>
                  <a:lnTo>
                    <a:pt x="462" y="125"/>
                  </a:lnTo>
                  <a:lnTo>
                    <a:pt x="462" y="127"/>
                  </a:lnTo>
                  <a:lnTo>
                    <a:pt x="462" y="130"/>
                  </a:lnTo>
                  <a:lnTo>
                    <a:pt x="460" y="132"/>
                  </a:lnTo>
                  <a:lnTo>
                    <a:pt x="460" y="138"/>
                  </a:lnTo>
                  <a:lnTo>
                    <a:pt x="472" y="136"/>
                  </a:lnTo>
                  <a:lnTo>
                    <a:pt x="481" y="136"/>
                  </a:lnTo>
                  <a:lnTo>
                    <a:pt x="487" y="134"/>
                  </a:lnTo>
                  <a:lnTo>
                    <a:pt x="491" y="132"/>
                  </a:lnTo>
                  <a:lnTo>
                    <a:pt x="495" y="130"/>
                  </a:lnTo>
                  <a:lnTo>
                    <a:pt x="501" y="127"/>
                  </a:lnTo>
                  <a:lnTo>
                    <a:pt x="499" y="134"/>
                  </a:lnTo>
                  <a:lnTo>
                    <a:pt x="499" y="140"/>
                  </a:lnTo>
                  <a:lnTo>
                    <a:pt x="499" y="144"/>
                  </a:lnTo>
                  <a:lnTo>
                    <a:pt x="501" y="144"/>
                  </a:lnTo>
                  <a:lnTo>
                    <a:pt x="508" y="146"/>
                  </a:lnTo>
                  <a:lnTo>
                    <a:pt x="520" y="146"/>
                  </a:lnTo>
                  <a:lnTo>
                    <a:pt x="518" y="150"/>
                  </a:lnTo>
                  <a:lnTo>
                    <a:pt x="518" y="153"/>
                  </a:lnTo>
                  <a:lnTo>
                    <a:pt x="514" y="155"/>
                  </a:lnTo>
                  <a:lnTo>
                    <a:pt x="514" y="157"/>
                  </a:lnTo>
                  <a:lnTo>
                    <a:pt x="505" y="157"/>
                  </a:lnTo>
                  <a:lnTo>
                    <a:pt x="495" y="155"/>
                  </a:lnTo>
                  <a:lnTo>
                    <a:pt x="493" y="151"/>
                  </a:lnTo>
                  <a:lnTo>
                    <a:pt x="493" y="148"/>
                  </a:lnTo>
                  <a:lnTo>
                    <a:pt x="489" y="148"/>
                  </a:lnTo>
                  <a:lnTo>
                    <a:pt x="485" y="148"/>
                  </a:lnTo>
                  <a:lnTo>
                    <a:pt x="483" y="144"/>
                  </a:lnTo>
                  <a:lnTo>
                    <a:pt x="481" y="142"/>
                  </a:lnTo>
                  <a:lnTo>
                    <a:pt x="468" y="142"/>
                  </a:lnTo>
                  <a:lnTo>
                    <a:pt x="457" y="144"/>
                  </a:lnTo>
                  <a:lnTo>
                    <a:pt x="458" y="151"/>
                  </a:lnTo>
                  <a:lnTo>
                    <a:pt x="462" y="151"/>
                  </a:lnTo>
                  <a:lnTo>
                    <a:pt x="464" y="151"/>
                  </a:lnTo>
                  <a:lnTo>
                    <a:pt x="466" y="157"/>
                  </a:lnTo>
                  <a:lnTo>
                    <a:pt x="458" y="159"/>
                  </a:lnTo>
                  <a:lnTo>
                    <a:pt x="449" y="163"/>
                  </a:lnTo>
                  <a:lnTo>
                    <a:pt x="439" y="167"/>
                  </a:lnTo>
                  <a:lnTo>
                    <a:pt x="437" y="169"/>
                  </a:lnTo>
                  <a:lnTo>
                    <a:pt x="437" y="174"/>
                  </a:lnTo>
                  <a:lnTo>
                    <a:pt x="439" y="182"/>
                  </a:lnTo>
                  <a:lnTo>
                    <a:pt x="441" y="180"/>
                  </a:lnTo>
                  <a:lnTo>
                    <a:pt x="443" y="178"/>
                  </a:lnTo>
                  <a:lnTo>
                    <a:pt x="451" y="180"/>
                  </a:lnTo>
                  <a:lnTo>
                    <a:pt x="460" y="182"/>
                  </a:lnTo>
                  <a:lnTo>
                    <a:pt x="458" y="180"/>
                  </a:lnTo>
                  <a:lnTo>
                    <a:pt x="458" y="178"/>
                  </a:lnTo>
                  <a:lnTo>
                    <a:pt x="460" y="176"/>
                  </a:lnTo>
                  <a:lnTo>
                    <a:pt x="464" y="176"/>
                  </a:lnTo>
                  <a:lnTo>
                    <a:pt x="466" y="178"/>
                  </a:lnTo>
                  <a:lnTo>
                    <a:pt x="470" y="182"/>
                  </a:lnTo>
                  <a:lnTo>
                    <a:pt x="470" y="178"/>
                  </a:lnTo>
                  <a:lnTo>
                    <a:pt x="472" y="176"/>
                  </a:lnTo>
                  <a:lnTo>
                    <a:pt x="472" y="180"/>
                  </a:lnTo>
                  <a:lnTo>
                    <a:pt x="481" y="182"/>
                  </a:lnTo>
                  <a:lnTo>
                    <a:pt x="493" y="186"/>
                  </a:lnTo>
                  <a:lnTo>
                    <a:pt x="495" y="182"/>
                  </a:lnTo>
                  <a:lnTo>
                    <a:pt x="499" y="180"/>
                  </a:lnTo>
                  <a:lnTo>
                    <a:pt x="497" y="176"/>
                  </a:lnTo>
                  <a:lnTo>
                    <a:pt x="495" y="173"/>
                  </a:lnTo>
                  <a:lnTo>
                    <a:pt x="499" y="173"/>
                  </a:lnTo>
                  <a:lnTo>
                    <a:pt x="503" y="174"/>
                  </a:lnTo>
                  <a:lnTo>
                    <a:pt x="505" y="171"/>
                  </a:lnTo>
                  <a:lnTo>
                    <a:pt x="508" y="167"/>
                  </a:lnTo>
                  <a:lnTo>
                    <a:pt x="508" y="178"/>
                  </a:lnTo>
                  <a:lnTo>
                    <a:pt x="518" y="176"/>
                  </a:lnTo>
                  <a:lnTo>
                    <a:pt x="531" y="176"/>
                  </a:lnTo>
                  <a:lnTo>
                    <a:pt x="531" y="171"/>
                  </a:lnTo>
                  <a:lnTo>
                    <a:pt x="535" y="169"/>
                  </a:lnTo>
                  <a:lnTo>
                    <a:pt x="537" y="176"/>
                  </a:lnTo>
                  <a:lnTo>
                    <a:pt x="539" y="174"/>
                  </a:lnTo>
                  <a:lnTo>
                    <a:pt x="541" y="173"/>
                  </a:lnTo>
                  <a:lnTo>
                    <a:pt x="543" y="173"/>
                  </a:lnTo>
                  <a:lnTo>
                    <a:pt x="549" y="174"/>
                  </a:lnTo>
                  <a:lnTo>
                    <a:pt x="549" y="180"/>
                  </a:lnTo>
                  <a:lnTo>
                    <a:pt x="549" y="188"/>
                  </a:lnTo>
                  <a:lnTo>
                    <a:pt x="556" y="180"/>
                  </a:lnTo>
                  <a:lnTo>
                    <a:pt x="566" y="174"/>
                  </a:lnTo>
                  <a:lnTo>
                    <a:pt x="568" y="176"/>
                  </a:lnTo>
                  <a:lnTo>
                    <a:pt x="574" y="178"/>
                  </a:lnTo>
                  <a:lnTo>
                    <a:pt x="577" y="174"/>
                  </a:lnTo>
                  <a:lnTo>
                    <a:pt x="583" y="169"/>
                  </a:lnTo>
                  <a:lnTo>
                    <a:pt x="585" y="169"/>
                  </a:lnTo>
                  <a:lnTo>
                    <a:pt x="585" y="167"/>
                  </a:lnTo>
                  <a:lnTo>
                    <a:pt x="583" y="165"/>
                  </a:lnTo>
                  <a:lnTo>
                    <a:pt x="579" y="165"/>
                  </a:lnTo>
                  <a:lnTo>
                    <a:pt x="576" y="165"/>
                  </a:lnTo>
                  <a:lnTo>
                    <a:pt x="572" y="161"/>
                  </a:lnTo>
                  <a:lnTo>
                    <a:pt x="570" y="157"/>
                  </a:lnTo>
                  <a:lnTo>
                    <a:pt x="562" y="155"/>
                  </a:lnTo>
                  <a:lnTo>
                    <a:pt x="556" y="153"/>
                  </a:lnTo>
                  <a:lnTo>
                    <a:pt x="572" y="153"/>
                  </a:lnTo>
                  <a:lnTo>
                    <a:pt x="585" y="151"/>
                  </a:lnTo>
                  <a:lnTo>
                    <a:pt x="583" y="146"/>
                  </a:lnTo>
                  <a:lnTo>
                    <a:pt x="583" y="140"/>
                  </a:lnTo>
                  <a:lnTo>
                    <a:pt x="597" y="142"/>
                  </a:lnTo>
                  <a:lnTo>
                    <a:pt x="610" y="140"/>
                  </a:lnTo>
                  <a:lnTo>
                    <a:pt x="612" y="136"/>
                  </a:lnTo>
                  <a:lnTo>
                    <a:pt x="608" y="134"/>
                  </a:lnTo>
                  <a:lnTo>
                    <a:pt x="608" y="132"/>
                  </a:lnTo>
                  <a:lnTo>
                    <a:pt x="614" y="132"/>
                  </a:lnTo>
                  <a:lnTo>
                    <a:pt x="620" y="132"/>
                  </a:lnTo>
                  <a:lnTo>
                    <a:pt x="618" y="130"/>
                  </a:lnTo>
                  <a:lnTo>
                    <a:pt x="616" y="128"/>
                  </a:lnTo>
                  <a:lnTo>
                    <a:pt x="614" y="127"/>
                  </a:lnTo>
                  <a:lnTo>
                    <a:pt x="620" y="127"/>
                  </a:lnTo>
                  <a:lnTo>
                    <a:pt x="627" y="127"/>
                  </a:lnTo>
                  <a:lnTo>
                    <a:pt x="627" y="125"/>
                  </a:lnTo>
                  <a:lnTo>
                    <a:pt x="631" y="123"/>
                  </a:lnTo>
                  <a:lnTo>
                    <a:pt x="629" y="121"/>
                  </a:lnTo>
                  <a:lnTo>
                    <a:pt x="629" y="117"/>
                  </a:lnTo>
                  <a:lnTo>
                    <a:pt x="623" y="117"/>
                  </a:lnTo>
                  <a:lnTo>
                    <a:pt x="620" y="119"/>
                  </a:lnTo>
                  <a:lnTo>
                    <a:pt x="620" y="115"/>
                  </a:lnTo>
                  <a:lnTo>
                    <a:pt x="614" y="113"/>
                  </a:lnTo>
                  <a:lnTo>
                    <a:pt x="612" y="113"/>
                  </a:lnTo>
                  <a:lnTo>
                    <a:pt x="599" y="115"/>
                  </a:lnTo>
                  <a:lnTo>
                    <a:pt x="587" y="121"/>
                  </a:lnTo>
                  <a:lnTo>
                    <a:pt x="587" y="117"/>
                  </a:lnTo>
                  <a:lnTo>
                    <a:pt x="589" y="117"/>
                  </a:lnTo>
                  <a:lnTo>
                    <a:pt x="591" y="117"/>
                  </a:lnTo>
                  <a:lnTo>
                    <a:pt x="591" y="115"/>
                  </a:lnTo>
                  <a:lnTo>
                    <a:pt x="591" y="113"/>
                  </a:lnTo>
                  <a:lnTo>
                    <a:pt x="587" y="111"/>
                  </a:lnTo>
                  <a:lnTo>
                    <a:pt x="585" y="109"/>
                  </a:lnTo>
                  <a:lnTo>
                    <a:pt x="591" y="109"/>
                  </a:lnTo>
                  <a:lnTo>
                    <a:pt x="602" y="111"/>
                  </a:lnTo>
                  <a:lnTo>
                    <a:pt x="608" y="111"/>
                  </a:lnTo>
                  <a:lnTo>
                    <a:pt x="612" y="111"/>
                  </a:lnTo>
                  <a:lnTo>
                    <a:pt x="612" y="109"/>
                  </a:lnTo>
                  <a:lnTo>
                    <a:pt x="610" y="107"/>
                  </a:lnTo>
                  <a:lnTo>
                    <a:pt x="606" y="105"/>
                  </a:lnTo>
                  <a:lnTo>
                    <a:pt x="602" y="105"/>
                  </a:lnTo>
                  <a:lnTo>
                    <a:pt x="606" y="105"/>
                  </a:lnTo>
                  <a:lnTo>
                    <a:pt x="620" y="105"/>
                  </a:lnTo>
                  <a:lnTo>
                    <a:pt x="618" y="102"/>
                  </a:lnTo>
                  <a:lnTo>
                    <a:pt x="606" y="100"/>
                  </a:lnTo>
                  <a:lnTo>
                    <a:pt x="597" y="100"/>
                  </a:lnTo>
                  <a:lnTo>
                    <a:pt x="597" y="96"/>
                  </a:lnTo>
                  <a:lnTo>
                    <a:pt x="600" y="96"/>
                  </a:lnTo>
                  <a:lnTo>
                    <a:pt x="606" y="98"/>
                  </a:lnTo>
                  <a:lnTo>
                    <a:pt x="606" y="96"/>
                  </a:lnTo>
                  <a:lnTo>
                    <a:pt x="610" y="94"/>
                  </a:lnTo>
                  <a:lnTo>
                    <a:pt x="614" y="98"/>
                  </a:lnTo>
                  <a:lnTo>
                    <a:pt x="620" y="102"/>
                  </a:lnTo>
                  <a:lnTo>
                    <a:pt x="622" y="100"/>
                  </a:lnTo>
                  <a:lnTo>
                    <a:pt x="622" y="98"/>
                  </a:lnTo>
                  <a:lnTo>
                    <a:pt x="631" y="98"/>
                  </a:lnTo>
                  <a:lnTo>
                    <a:pt x="641" y="98"/>
                  </a:lnTo>
                  <a:lnTo>
                    <a:pt x="647" y="98"/>
                  </a:lnTo>
                  <a:lnTo>
                    <a:pt x="656" y="98"/>
                  </a:lnTo>
                  <a:lnTo>
                    <a:pt x="656" y="94"/>
                  </a:lnTo>
                  <a:lnTo>
                    <a:pt x="654" y="92"/>
                  </a:lnTo>
                  <a:lnTo>
                    <a:pt x="660" y="90"/>
                  </a:lnTo>
                  <a:lnTo>
                    <a:pt x="668" y="88"/>
                  </a:lnTo>
                  <a:lnTo>
                    <a:pt x="670" y="86"/>
                  </a:lnTo>
                  <a:lnTo>
                    <a:pt x="668" y="84"/>
                  </a:lnTo>
                  <a:lnTo>
                    <a:pt x="664" y="82"/>
                  </a:lnTo>
                  <a:lnTo>
                    <a:pt x="666" y="82"/>
                  </a:lnTo>
                  <a:lnTo>
                    <a:pt x="666" y="80"/>
                  </a:lnTo>
                  <a:lnTo>
                    <a:pt x="673" y="82"/>
                  </a:lnTo>
                  <a:lnTo>
                    <a:pt x="677" y="82"/>
                  </a:lnTo>
                  <a:lnTo>
                    <a:pt x="681" y="80"/>
                  </a:lnTo>
                  <a:lnTo>
                    <a:pt x="687" y="77"/>
                  </a:lnTo>
                  <a:lnTo>
                    <a:pt x="685" y="75"/>
                  </a:lnTo>
                  <a:lnTo>
                    <a:pt x="687" y="71"/>
                  </a:lnTo>
                  <a:lnTo>
                    <a:pt x="689" y="73"/>
                  </a:lnTo>
                  <a:lnTo>
                    <a:pt x="693" y="77"/>
                  </a:lnTo>
                  <a:lnTo>
                    <a:pt x="702" y="69"/>
                  </a:lnTo>
                  <a:lnTo>
                    <a:pt x="714" y="61"/>
                  </a:lnTo>
                  <a:lnTo>
                    <a:pt x="733" y="59"/>
                  </a:lnTo>
                  <a:lnTo>
                    <a:pt x="752" y="56"/>
                  </a:lnTo>
                  <a:lnTo>
                    <a:pt x="754" y="52"/>
                  </a:lnTo>
                  <a:lnTo>
                    <a:pt x="756" y="50"/>
                  </a:lnTo>
                  <a:lnTo>
                    <a:pt x="756" y="46"/>
                  </a:lnTo>
                  <a:lnTo>
                    <a:pt x="752" y="44"/>
                  </a:lnTo>
                  <a:lnTo>
                    <a:pt x="762" y="40"/>
                  </a:lnTo>
                  <a:lnTo>
                    <a:pt x="773" y="36"/>
                  </a:lnTo>
                  <a:lnTo>
                    <a:pt x="775" y="34"/>
                  </a:lnTo>
                  <a:lnTo>
                    <a:pt x="779" y="34"/>
                  </a:lnTo>
                  <a:lnTo>
                    <a:pt x="779" y="31"/>
                  </a:lnTo>
                  <a:lnTo>
                    <a:pt x="785" y="29"/>
                  </a:lnTo>
                  <a:lnTo>
                    <a:pt x="790" y="29"/>
                  </a:lnTo>
                  <a:lnTo>
                    <a:pt x="790" y="27"/>
                  </a:lnTo>
                  <a:lnTo>
                    <a:pt x="794" y="25"/>
                  </a:lnTo>
                  <a:lnTo>
                    <a:pt x="792" y="23"/>
                  </a:lnTo>
                  <a:lnTo>
                    <a:pt x="792" y="21"/>
                  </a:lnTo>
                  <a:lnTo>
                    <a:pt x="785" y="21"/>
                  </a:lnTo>
                  <a:lnTo>
                    <a:pt x="781" y="21"/>
                  </a:lnTo>
                  <a:lnTo>
                    <a:pt x="777" y="19"/>
                  </a:lnTo>
                  <a:lnTo>
                    <a:pt x="775" y="17"/>
                  </a:lnTo>
                  <a:lnTo>
                    <a:pt x="773" y="19"/>
                  </a:lnTo>
                  <a:lnTo>
                    <a:pt x="769" y="19"/>
                  </a:lnTo>
                  <a:lnTo>
                    <a:pt x="767" y="15"/>
                  </a:lnTo>
                  <a:lnTo>
                    <a:pt x="767" y="13"/>
                  </a:lnTo>
                  <a:lnTo>
                    <a:pt x="752" y="8"/>
                  </a:lnTo>
                  <a:lnTo>
                    <a:pt x="737" y="8"/>
                  </a:lnTo>
                  <a:lnTo>
                    <a:pt x="735" y="8"/>
                  </a:lnTo>
                  <a:lnTo>
                    <a:pt x="731" y="8"/>
                  </a:lnTo>
                  <a:lnTo>
                    <a:pt x="729" y="6"/>
                  </a:lnTo>
                  <a:lnTo>
                    <a:pt x="727" y="6"/>
                  </a:lnTo>
                  <a:lnTo>
                    <a:pt x="725" y="8"/>
                  </a:lnTo>
                  <a:lnTo>
                    <a:pt x="725" y="11"/>
                  </a:lnTo>
                  <a:lnTo>
                    <a:pt x="716" y="15"/>
                  </a:lnTo>
                  <a:lnTo>
                    <a:pt x="708" y="21"/>
                  </a:lnTo>
                  <a:lnTo>
                    <a:pt x="706" y="19"/>
                  </a:lnTo>
                  <a:lnTo>
                    <a:pt x="704" y="19"/>
                  </a:lnTo>
                  <a:lnTo>
                    <a:pt x="710" y="15"/>
                  </a:lnTo>
                  <a:lnTo>
                    <a:pt x="718" y="11"/>
                  </a:lnTo>
                  <a:lnTo>
                    <a:pt x="718" y="8"/>
                  </a:lnTo>
                  <a:lnTo>
                    <a:pt x="716" y="4"/>
                  </a:lnTo>
                  <a:lnTo>
                    <a:pt x="704" y="4"/>
                  </a:lnTo>
                  <a:lnTo>
                    <a:pt x="695" y="6"/>
                  </a:lnTo>
                  <a:lnTo>
                    <a:pt x="681" y="2"/>
                  </a:lnTo>
                  <a:lnTo>
                    <a:pt x="670" y="0"/>
                  </a:lnTo>
                  <a:lnTo>
                    <a:pt x="666" y="2"/>
                  </a:lnTo>
                  <a:lnTo>
                    <a:pt x="662" y="6"/>
                  </a:lnTo>
                  <a:lnTo>
                    <a:pt x="662" y="8"/>
                  </a:lnTo>
                  <a:lnTo>
                    <a:pt x="664" y="9"/>
                  </a:lnTo>
                  <a:lnTo>
                    <a:pt x="660" y="9"/>
                  </a:lnTo>
                  <a:lnTo>
                    <a:pt x="658" y="8"/>
                  </a:lnTo>
                  <a:lnTo>
                    <a:pt x="654" y="8"/>
                  </a:lnTo>
                  <a:lnTo>
                    <a:pt x="647" y="11"/>
                  </a:lnTo>
                  <a:lnTo>
                    <a:pt x="643" y="15"/>
                  </a:lnTo>
                  <a:lnTo>
                    <a:pt x="637" y="13"/>
                  </a:lnTo>
                  <a:lnTo>
                    <a:pt x="635" y="9"/>
                  </a:lnTo>
                  <a:lnTo>
                    <a:pt x="602" y="9"/>
                  </a:lnTo>
                  <a:lnTo>
                    <a:pt x="600" y="11"/>
                  </a:lnTo>
                  <a:lnTo>
                    <a:pt x="599" y="11"/>
                  </a:lnTo>
                  <a:lnTo>
                    <a:pt x="599" y="9"/>
                  </a:lnTo>
                  <a:lnTo>
                    <a:pt x="597" y="9"/>
                  </a:lnTo>
                  <a:lnTo>
                    <a:pt x="593" y="11"/>
                  </a:lnTo>
                  <a:lnTo>
                    <a:pt x="591" y="13"/>
                  </a:lnTo>
                  <a:lnTo>
                    <a:pt x="591" y="15"/>
                  </a:lnTo>
                  <a:lnTo>
                    <a:pt x="593" y="15"/>
                  </a:lnTo>
                  <a:lnTo>
                    <a:pt x="593" y="19"/>
                  </a:lnTo>
                  <a:lnTo>
                    <a:pt x="597" y="19"/>
                  </a:lnTo>
                  <a:lnTo>
                    <a:pt x="600" y="19"/>
                  </a:lnTo>
                  <a:lnTo>
                    <a:pt x="600" y="21"/>
                  </a:lnTo>
                  <a:lnTo>
                    <a:pt x="602" y="23"/>
                  </a:lnTo>
                  <a:lnTo>
                    <a:pt x="597" y="21"/>
                  </a:lnTo>
                  <a:lnTo>
                    <a:pt x="591" y="21"/>
                  </a:lnTo>
                  <a:lnTo>
                    <a:pt x="591" y="17"/>
                  </a:lnTo>
                  <a:lnTo>
                    <a:pt x="583" y="17"/>
                  </a:lnTo>
                  <a:lnTo>
                    <a:pt x="574" y="19"/>
                  </a:lnTo>
                  <a:lnTo>
                    <a:pt x="574" y="15"/>
                  </a:lnTo>
                  <a:lnTo>
                    <a:pt x="572" y="15"/>
                  </a:lnTo>
                  <a:lnTo>
                    <a:pt x="568" y="25"/>
                  </a:lnTo>
                  <a:lnTo>
                    <a:pt x="564" y="25"/>
                  </a:lnTo>
                  <a:lnTo>
                    <a:pt x="560" y="25"/>
                  </a:lnTo>
                  <a:lnTo>
                    <a:pt x="558" y="23"/>
                  </a:lnTo>
                  <a:lnTo>
                    <a:pt x="554" y="21"/>
                  </a:lnTo>
                  <a:lnTo>
                    <a:pt x="554" y="23"/>
                  </a:lnTo>
                  <a:lnTo>
                    <a:pt x="554" y="27"/>
                  </a:lnTo>
                  <a:lnTo>
                    <a:pt x="543" y="23"/>
                  </a:lnTo>
                  <a:lnTo>
                    <a:pt x="533" y="21"/>
                  </a:lnTo>
                  <a:lnTo>
                    <a:pt x="533" y="27"/>
                  </a:lnTo>
                  <a:lnTo>
                    <a:pt x="535" y="34"/>
                  </a:lnTo>
                  <a:lnTo>
                    <a:pt x="531" y="32"/>
                  </a:lnTo>
                  <a:lnTo>
                    <a:pt x="529" y="32"/>
                  </a:lnTo>
                  <a:lnTo>
                    <a:pt x="529" y="34"/>
                  </a:lnTo>
                  <a:lnTo>
                    <a:pt x="529" y="38"/>
                  </a:lnTo>
                  <a:lnTo>
                    <a:pt x="524" y="32"/>
                  </a:lnTo>
                  <a:lnTo>
                    <a:pt x="520" y="27"/>
                  </a:lnTo>
                  <a:lnTo>
                    <a:pt x="512" y="25"/>
                  </a:lnTo>
                  <a:lnTo>
                    <a:pt x="505" y="25"/>
                  </a:lnTo>
                  <a:lnTo>
                    <a:pt x="497" y="21"/>
                  </a:lnTo>
                  <a:lnTo>
                    <a:pt x="493" y="17"/>
                  </a:lnTo>
                  <a:lnTo>
                    <a:pt x="489" y="17"/>
                  </a:lnTo>
                  <a:lnTo>
                    <a:pt x="483" y="17"/>
                  </a:lnTo>
                  <a:lnTo>
                    <a:pt x="483" y="21"/>
                  </a:lnTo>
                  <a:lnTo>
                    <a:pt x="485" y="23"/>
                  </a:lnTo>
                  <a:lnTo>
                    <a:pt x="487" y="27"/>
                  </a:lnTo>
                  <a:lnTo>
                    <a:pt x="466" y="27"/>
                  </a:lnTo>
                  <a:lnTo>
                    <a:pt x="466" y="31"/>
                  </a:lnTo>
                  <a:lnTo>
                    <a:pt x="468" y="34"/>
                  </a:lnTo>
                  <a:lnTo>
                    <a:pt x="470" y="32"/>
                  </a:lnTo>
                  <a:lnTo>
                    <a:pt x="474" y="32"/>
                  </a:lnTo>
                  <a:lnTo>
                    <a:pt x="478" y="36"/>
                  </a:lnTo>
                  <a:lnTo>
                    <a:pt x="487" y="36"/>
                  </a:lnTo>
                  <a:lnTo>
                    <a:pt x="501" y="34"/>
                  </a:lnTo>
                  <a:lnTo>
                    <a:pt x="497" y="40"/>
                  </a:lnTo>
                  <a:lnTo>
                    <a:pt x="495" y="46"/>
                  </a:lnTo>
                  <a:lnTo>
                    <a:pt x="493" y="38"/>
                  </a:lnTo>
                  <a:lnTo>
                    <a:pt x="487" y="40"/>
                  </a:lnTo>
                  <a:lnTo>
                    <a:pt x="483" y="42"/>
                  </a:lnTo>
                  <a:lnTo>
                    <a:pt x="478" y="38"/>
                  </a:lnTo>
                  <a:lnTo>
                    <a:pt x="472" y="36"/>
                  </a:lnTo>
                  <a:lnTo>
                    <a:pt x="470" y="38"/>
                  </a:lnTo>
                  <a:lnTo>
                    <a:pt x="470" y="44"/>
                  </a:lnTo>
                  <a:lnTo>
                    <a:pt x="466" y="38"/>
                  </a:lnTo>
                  <a:lnTo>
                    <a:pt x="460" y="34"/>
                  </a:lnTo>
                  <a:lnTo>
                    <a:pt x="458" y="32"/>
                  </a:lnTo>
                  <a:lnTo>
                    <a:pt x="457" y="32"/>
                  </a:lnTo>
                  <a:lnTo>
                    <a:pt x="453" y="32"/>
                  </a:lnTo>
                  <a:lnTo>
                    <a:pt x="449" y="34"/>
                  </a:lnTo>
                  <a:lnTo>
                    <a:pt x="443" y="40"/>
                  </a:lnTo>
                  <a:lnTo>
                    <a:pt x="439" y="46"/>
                  </a:lnTo>
                  <a:lnTo>
                    <a:pt x="432" y="44"/>
                  </a:lnTo>
                  <a:lnTo>
                    <a:pt x="418" y="42"/>
                  </a:lnTo>
                  <a:lnTo>
                    <a:pt x="416" y="42"/>
                  </a:lnTo>
                  <a:lnTo>
                    <a:pt x="412" y="44"/>
                  </a:lnTo>
                  <a:lnTo>
                    <a:pt x="412" y="48"/>
                  </a:lnTo>
                  <a:lnTo>
                    <a:pt x="420" y="46"/>
                  </a:lnTo>
                  <a:lnTo>
                    <a:pt x="430" y="46"/>
                  </a:lnTo>
                  <a:lnTo>
                    <a:pt x="420" y="48"/>
                  </a:lnTo>
                  <a:lnTo>
                    <a:pt x="418" y="50"/>
                  </a:lnTo>
                  <a:lnTo>
                    <a:pt x="418" y="52"/>
                  </a:lnTo>
                  <a:lnTo>
                    <a:pt x="422" y="52"/>
                  </a:lnTo>
                  <a:lnTo>
                    <a:pt x="435" y="50"/>
                  </a:lnTo>
                  <a:lnTo>
                    <a:pt x="447" y="50"/>
                  </a:lnTo>
                  <a:lnTo>
                    <a:pt x="435" y="52"/>
                  </a:lnTo>
                  <a:lnTo>
                    <a:pt x="422" y="56"/>
                  </a:lnTo>
                  <a:lnTo>
                    <a:pt x="420" y="61"/>
                  </a:lnTo>
                  <a:lnTo>
                    <a:pt x="435" y="56"/>
                  </a:lnTo>
                  <a:lnTo>
                    <a:pt x="455" y="54"/>
                  </a:lnTo>
                  <a:lnTo>
                    <a:pt x="451" y="57"/>
                  </a:lnTo>
                  <a:lnTo>
                    <a:pt x="441" y="57"/>
                  </a:lnTo>
                  <a:lnTo>
                    <a:pt x="433" y="59"/>
                  </a:lnTo>
                  <a:lnTo>
                    <a:pt x="428" y="63"/>
                  </a:lnTo>
                  <a:lnTo>
                    <a:pt x="426" y="67"/>
                  </a:lnTo>
                  <a:lnTo>
                    <a:pt x="443" y="65"/>
                  </a:lnTo>
                  <a:lnTo>
                    <a:pt x="464" y="65"/>
                  </a:lnTo>
                  <a:lnTo>
                    <a:pt x="466" y="67"/>
                  </a:lnTo>
                  <a:lnTo>
                    <a:pt x="472" y="69"/>
                  </a:lnTo>
                  <a:lnTo>
                    <a:pt x="474" y="65"/>
                  </a:lnTo>
                  <a:lnTo>
                    <a:pt x="480" y="63"/>
                  </a:lnTo>
                  <a:lnTo>
                    <a:pt x="480" y="67"/>
                  </a:lnTo>
                  <a:lnTo>
                    <a:pt x="480" y="71"/>
                  </a:lnTo>
                  <a:lnTo>
                    <a:pt x="489" y="71"/>
                  </a:lnTo>
                  <a:lnTo>
                    <a:pt x="497" y="73"/>
                  </a:lnTo>
                  <a:lnTo>
                    <a:pt x="499" y="73"/>
                  </a:lnTo>
                  <a:lnTo>
                    <a:pt x="501" y="67"/>
                  </a:lnTo>
                  <a:lnTo>
                    <a:pt x="505" y="67"/>
                  </a:lnTo>
                  <a:lnTo>
                    <a:pt x="505" y="63"/>
                  </a:lnTo>
                  <a:lnTo>
                    <a:pt x="505" y="61"/>
                  </a:lnTo>
                  <a:lnTo>
                    <a:pt x="506" y="65"/>
                  </a:lnTo>
                  <a:lnTo>
                    <a:pt x="508" y="67"/>
                  </a:lnTo>
                  <a:lnTo>
                    <a:pt x="520" y="67"/>
                  </a:lnTo>
                  <a:lnTo>
                    <a:pt x="531" y="63"/>
                  </a:lnTo>
                  <a:lnTo>
                    <a:pt x="549" y="61"/>
                  </a:lnTo>
                  <a:lnTo>
                    <a:pt x="568" y="61"/>
                  </a:lnTo>
                  <a:lnTo>
                    <a:pt x="581" y="57"/>
                  </a:lnTo>
                  <a:lnTo>
                    <a:pt x="599" y="54"/>
                  </a:lnTo>
                  <a:lnTo>
                    <a:pt x="595" y="56"/>
                  </a:lnTo>
                  <a:lnTo>
                    <a:pt x="591" y="56"/>
                  </a:lnTo>
                  <a:lnTo>
                    <a:pt x="591" y="59"/>
                  </a:lnTo>
                  <a:lnTo>
                    <a:pt x="597" y="59"/>
                  </a:lnTo>
                  <a:lnTo>
                    <a:pt x="604" y="59"/>
                  </a:lnTo>
                  <a:lnTo>
                    <a:pt x="589" y="61"/>
                  </a:lnTo>
                  <a:lnTo>
                    <a:pt x="574" y="65"/>
                  </a:lnTo>
                  <a:lnTo>
                    <a:pt x="572" y="67"/>
                  </a:lnTo>
                  <a:lnTo>
                    <a:pt x="572" y="69"/>
                  </a:lnTo>
                  <a:lnTo>
                    <a:pt x="577" y="69"/>
                  </a:lnTo>
                  <a:lnTo>
                    <a:pt x="585" y="69"/>
                  </a:lnTo>
                  <a:lnTo>
                    <a:pt x="587" y="67"/>
                  </a:lnTo>
                  <a:lnTo>
                    <a:pt x="593" y="67"/>
                  </a:lnTo>
                  <a:lnTo>
                    <a:pt x="589" y="69"/>
                  </a:lnTo>
                  <a:lnTo>
                    <a:pt x="585" y="73"/>
                  </a:lnTo>
                  <a:lnTo>
                    <a:pt x="570" y="73"/>
                  </a:lnTo>
                  <a:lnTo>
                    <a:pt x="558" y="73"/>
                  </a:lnTo>
                  <a:close/>
                  <a:moveTo>
                    <a:pt x="777" y="422"/>
                  </a:moveTo>
                  <a:lnTo>
                    <a:pt x="779" y="422"/>
                  </a:lnTo>
                  <a:lnTo>
                    <a:pt x="783" y="422"/>
                  </a:lnTo>
                  <a:lnTo>
                    <a:pt x="781" y="418"/>
                  </a:lnTo>
                  <a:lnTo>
                    <a:pt x="781" y="416"/>
                  </a:lnTo>
                  <a:lnTo>
                    <a:pt x="785" y="418"/>
                  </a:lnTo>
                  <a:lnTo>
                    <a:pt x="790" y="420"/>
                  </a:lnTo>
                  <a:lnTo>
                    <a:pt x="792" y="412"/>
                  </a:lnTo>
                  <a:lnTo>
                    <a:pt x="794" y="407"/>
                  </a:lnTo>
                  <a:lnTo>
                    <a:pt x="790" y="403"/>
                  </a:lnTo>
                  <a:lnTo>
                    <a:pt x="787" y="401"/>
                  </a:lnTo>
                  <a:lnTo>
                    <a:pt x="789" y="401"/>
                  </a:lnTo>
                  <a:lnTo>
                    <a:pt x="789" y="399"/>
                  </a:lnTo>
                  <a:lnTo>
                    <a:pt x="785" y="399"/>
                  </a:lnTo>
                  <a:lnTo>
                    <a:pt x="783" y="397"/>
                  </a:lnTo>
                  <a:lnTo>
                    <a:pt x="783" y="403"/>
                  </a:lnTo>
                  <a:lnTo>
                    <a:pt x="777" y="403"/>
                  </a:lnTo>
                  <a:lnTo>
                    <a:pt x="773" y="403"/>
                  </a:lnTo>
                  <a:lnTo>
                    <a:pt x="773" y="405"/>
                  </a:lnTo>
                  <a:lnTo>
                    <a:pt x="769" y="409"/>
                  </a:lnTo>
                  <a:lnTo>
                    <a:pt x="771" y="403"/>
                  </a:lnTo>
                  <a:lnTo>
                    <a:pt x="773" y="399"/>
                  </a:lnTo>
                  <a:lnTo>
                    <a:pt x="769" y="399"/>
                  </a:lnTo>
                  <a:lnTo>
                    <a:pt x="767" y="399"/>
                  </a:lnTo>
                  <a:lnTo>
                    <a:pt x="767" y="401"/>
                  </a:lnTo>
                  <a:lnTo>
                    <a:pt x="767" y="405"/>
                  </a:lnTo>
                  <a:lnTo>
                    <a:pt x="764" y="403"/>
                  </a:lnTo>
                  <a:lnTo>
                    <a:pt x="764" y="401"/>
                  </a:lnTo>
                  <a:lnTo>
                    <a:pt x="758" y="401"/>
                  </a:lnTo>
                  <a:lnTo>
                    <a:pt x="752" y="401"/>
                  </a:lnTo>
                  <a:lnTo>
                    <a:pt x="754" y="395"/>
                  </a:lnTo>
                  <a:lnTo>
                    <a:pt x="754" y="389"/>
                  </a:lnTo>
                  <a:lnTo>
                    <a:pt x="750" y="389"/>
                  </a:lnTo>
                  <a:lnTo>
                    <a:pt x="748" y="388"/>
                  </a:lnTo>
                  <a:lnTo>
                    <a:pt x="748" y="389"/>
                  </a:lnTo>
                  <a:lnTo>
                    <a:pt x="748" y="393"/>
                  </a:lnTo>
                  <a:lnTo>
                    <a:pt x="744" y="393"/>
                  </a:lnTo>
                  <a:lnTo>
                    <a:pt x="744" y="389"/>
                  </a:lnTo>
                  <a:lnTo>
                    <a:pt x="746" y="384"/>
                  </a:lnTo>
                  <a:lnTo>
                    <a:pt x="742" y="384"/>
                  </a:lnTo>
                  <a:lnTo>
                    <a:pt x="741" y="384"/>
                  </a:lnTo>
                  <a:lnTo>
                    <a:pt x="741" y="386"/>
                  </a:lnTo>
                  <a:lnTo>
                    <a:pt x="741" y="389"/>
                  </a:lnTo>
                  <a:lnTo>
                    <a:pt x="739" y="389"/>
                  </a:lnTo>
                  <a:lnTo>
                    <a:pt x="739" y="388"/>
                  </a:lnTo>
                  <a:lnTo>
                    <a:pt x="737" y="386"/>
                  </a:lnTo>
                  <a:lnTo>
                    <a:pt x="735" y="386"/>
                  </a:lnTo>
                  <a:lnTo>
                    <a:pt x="735" y="389"/>
                  </a:lnTo>
                  <a:lnTo>
                    <a:pt x="729" y="391"/>
                  </a:lnTo>
                  <a:lnTo>
                    <a:pt x="725" y="393"/>
                  </a:lnTo>
                  <a:lnTo>
                    <a:pt x="725" y="389"/>
                  </a:lnTo>
                  <a:lnTo>
                    <a:pt x="727" y="384"/>
                  </a:lnTo>
                  <a:lnTo>
                    <a:pt x="723" y="384"/>
                  </a:lnTo>
                  <a:lnTo>
                    <a:pt x="721" y="384"/>
                  </a:lnTo>
                  <a:lnTo>
                    <a:pt x="719" y="380"/>
                  </a:lnTo>
                  <a:lnTo>
                    <a:pt x="719" y="376"/>
                  </a:lnTo>
                  <a:lnTo>
                    <a:pt x="712" y="374"/>
                  </a:lnTo>
                  <a:lnTo>
                    <a:pt x="702" y="372"/>
                  </a:lnTo>
                  <a:lnTo>
                    <a:pt x="700" y="368"/>
                  </a:lnTo>
                  <a:lnTo>
                    <a:pt x="698" y="366"/>
                  </a:lnTo>
                  <a:lnTo>
                    <a:pt x="704" y="364"/>
                  </a:lnTo>
                  <a:lnTo>
                    <a:pt x="708" y="364"/>
                  </a:lnTo>
                  <a:lnTo>
                    <a:pt x="708" y="361"/>
                  </a:lnTo>
                  <a:lnTo>
                    <a:pt x="710" y="359"/>
                  </a:lnTo>
                  <a:lnTo>
                    <a:pt x="706" y="355"/>
                  </a:lnTo>
                  <a:lnTo>
                    <a:pt x="704" y="353"/>
                  </a:lnTo>
                  <a:lnTo>
                    <a:pt x="704" y="351"/>
                  </a:lnTo>
                  <a:lnTo>
                    <a:pt x="710" y="351"/>
                  </a:lnTo>
                  <a:lnTo>
                    <a:pt x="719" y="353"/>
                  </a:lnTo>
                  <a:lnTo>
                    <a:pt x="714" y="349"/>
                  </a:lnTo>
                  <a:lnTo>
                    <a:pt x="708" y="345"/>
                  </a:lnTo>
                  <a:lnTo>
                    <a:pt x="704" y="345"/>
                  </a:lnTo>
                  <a:lnTo>
                    <a:pt x="702" y="347"/>
                  </a:lnTo>
                  <a:lnTo>
                    <a:pt x="700" y="343"/>
                  </a:lnTo>
                  <a:lnTo>
                    <a:pt x="698" y="341"/>
                  </a:lnTo>
                  <a:lnTo>
                    <a:pt x="702" y="341"/>
                  </a:lnTo>
                  <a:lnTo>
                    <a:pt x="706" y="340"/>
                  </a:lnTo>
                  <a:lnTo>
                    <a:pt x="708" y="338"/>
                  </a:lnTo>
                  <a:lnTo>
                    <a:pt x="712" y="338"/>
                  </a:lnTo>
                  <a:lnTo>
                    <a:pt x="712" y="332"/>
                  </a:lnTo>
                  <a:lnTo>
                    <a:pt x="710" y="330"/>
                  </a:lnTo>
                  <a:lnTo>
                    <a:pt x="710" y="326"/>
                  </a:lnTo>
                  <a:lnTo>
                    <a:pt x="706" y="326"/>
                  </a:lnTo>
                  <a:lnTo>
                    <a:pt x="704" y="324"/>
                  </a:lnTo>
                  <a:lnTo>
                    <a:pt x="702" y="328"/>
                  </a:lnTo>
                  <a:lnTo>
                    <a:pt x="702" y="332"/>
                  </a:lnTo>
                  <a:lnTo>
                    <a:pt x="698" y="332"/>
                  </a:lnTo>
                  <a:lnTo>
                    <a:pt x="696" y="334"/>
                  </a:lnTo>
                  <a:lnTo>
                    <a:pt x="696" y="330"/>
                  </a:lnTo>
                  <a:lnTo>
                    <a:pt x="696" y="328"/>
                  </a:lnTo>
                  <a:lnTo>
                    <a:pt x="693" y="328"/>
                  </a:lnTo>
                  <a:lnTo>
                    <a:pt x="693" y="326"/>
                  </a:lnTo>
                  <a:lnTo>
                    <a:pt x="695" y="324"/>
                  </a:lnTo>
                  <a:lnTo>
                    <a:pt x="696" y="322"/>
                  </a:lnTo>
                  <a:lnTo>
                    <a:pt x="698" y="324"/>
                  </a:lnTo>
                  <a:lnTo>
                    <a:pt x="700" y="324"/>
                  </a:lnTo>
                  <a:lnTo>
                    <a:pt x="700" y="320"/>
                  </a:lnTo>
                  <a:lnTo>
                    <a:pt x="696" y="320"/>
                  </a:lnTo>
                  <a:lnTo>
                    <a:pt x="695" y="320"/>
                  </a:lnTo>
                  <a:lnTo>
                    <a:pt x="693" y="317"/>
                  </a:lnTo>
                  <a:lnTo>
                    <a:pt x="687" y="315"/>
                  </a:lnTo>
                  <a:lnTo>
                    <a:pt x="685" y="317"/>
                  </a:lnTo>
                  <a:lnTo>
                    <a:pt x="681" y="318"/>
                  </a:lnTo>
                  <a:lnTo>
                    <a:pt x="681" y="317"/>
                  </a:lnTo>
                  <a:lnTo>
                    <a:pt x="683" y="315"/>
                  </a:lnTo>
                  <a:lnTo>
                    <a:pt x="677" y="313"/>
                  </a:lnTo>
                  <a:lnTo>
                    <a:pt x="675" y="311"/>
                  </a:lnTo>
                  <a:lnTo>
                    <a:pt x="671" y="309"/>
                  </a:lnTo>
                  <a:lnTo>
                    <a:pt x="670" y="307"/>
                  </a:lnTo>
                  <a:lnTo>
                    <a:pt x="670" y="309"/>
                  </a:lnTo>
                  <a:lnTo>
                    <a:pt x="670" y="313"/>
                  </a:lnTo>
                  <a:lnTo>
                    <a:pt x="666" y="313"/>
                  </a:lnTo>
                  <a:lnTo>
                    <a:pt x="662" y="313"/>
                  </a:lnTo>
                  <a:lnTo>
                    <a:pt x="662" y="311"/>
                  </a:lnTo>
                  <a:lnTo>
                    <a:pt x="664" y="309"/>
                  </a:lnTo>
                  <a:lnTo>
                    <a:pt x="666" y="307"/>
                  </a:lnTo>
                  <a:lnTo>
                    <a:pt x="668" y="305"/>
                  </a:lnTo>
                  <a:lnTo>
                    <a:pt x="662" y="303"/>
                  </a:lnTo>
                  <a:lnTo>
                    <a:pt x="660" y="303"/>
                  </a:lnTo>
                  <a:lnTo>
                    <a:pt x="658" y="301"/>
                  </a:lnTo>
                  <a:lnTo>
                    <a:pt x="656" y="299"/>
                  </a:lnTo>
                  <a:lnTo>
                    <a:pt x="652" y="299"/>
                  </a:lnTo>
                  <a:lnTo>
                    <a:pt x="650" y="303"/>
                  </a:lnTo>
                  <a:lnTo>
                    <a:pt x="650" y="307"/>
                  </a:lnTo>
                  <a:lnTo>
                    <a:pt x="647" y="305"/>
                  </a:lnTo>
                  <a:lnTo>
                    <a:pt x="645" y="307"/>
                  </a:lnTo>
                  <a:lnTo>
                    <a:pt x="643" y="303"/>
                  </a:lnTo>
                  <a:lnTo>
                    <a:pt x="643" y="299"/>
                  </a:lnTo>
                  <a:lnTo>
                    <a:pt x="643" y="297"/>
                  </a:lnTo>
                  <a:lnTo>
                    <a:pt x="641" y="299"/>
                  </a:lnTo>
                  <a:lnTo>
                    <a:pt x="637" y="303"/>
                  </a:lnTo>
                  <a:lnTo>
                    <a:pt x="635" y="307"/>
                  </a:lnTo>
                  <a:lnTo>
                    <a:pt x="633" y="303"/>
                  </a:lnTo>
                  <a:lnTo>
                    <a:pt x="631" y="299"/>
                  </a:lnTo>
                  <a:lnTo>
                    <a:pt x="633" y="297"/>
                  </a:lnTo>
                  <a:lnTo>
                    <a:pt x="637" y="295"/>
                  </a:lnTo>
                  <a:lnTo>
                    <a:pt x="637" y="292"/>
                  </a:lnTo>
                  <a:lnTo>
                    <a:pt x="639" y="288"/>
                  </a:lnTo>
                  <a:lnTo>
                    <a:pt x="633" y="286"/>
                  </a:lnTo>
                  <a:lnTo>
                    <a:pt x="629" y="284"/>
                  </a:lnTo>
                  <a:lnTo>
                    <a:pt x="631" y="282"/>
                  </a:lnTo>
                  <a:lnTo>
                    <a:pt x="631" y="280"/>
                  </a:lnTo>
                  <a:lnTo>
                    <a:pt x="631" y="278"/>
                  </a:lnTo>
                  <a:lnTo>
                    <a:pt x="629" y="276"/>
                  </a:lnTo>
                  <a:lnTo>
                    <a:pt x="629" y="272"/>
                  </a:lnTo>
                  <a:lnTo>
                    <a:pt x="618" y="272"/>
                  </a:lnTo>
                  <a:lnTo>
                    <a:pt x="610" y="276"/>
                  </a:lnTo>
                  <a:lnTo>
                    <a:pt x="606" y="272"/>
                  </a:lnTo>
                  <a:lnTo>
                    <a:pt x="591" y="269"/>
                  </a:lnTo>
                  <a:lnTo>
                    <a:pt x="576" y="267"/>
                  </a:lnTo>
                  <a:lnTo>
                    <a:pt x="577" y="263"/>
                  </a:lnTo>
                  <a:lnTo>
                    <a:pt x="587" y="259"/>
                  </a:lnTo>
                  <a:lnTo>
                    <a:pt x="593" y="257"/>
                  </a:lnTo>
                  <a:lnTo>
                    <a:pt x="595" y="255"/>
                  </a:lnTo>
                  <a:lnTo>
                    <a:pt x="593" y="253"/>
                  </a:lnTo>
                  <a:lnTo>
                    <a:pt x="591" y="249"/>
                  </a:lnTo>
                  <a:lnTo>
                    <a:pt x="587" y="244"/>
                  </a:lnTo>
                  <a:lnTo>
                    <a:pt x="583" y="240"/>
                  </a:lnTo>
                  <a:lnTo>
                    <a:pt x="579" y="238"/>
                  </a:lnTo>
                  <a:lnTo>
                    <a:pt x="574" y="240"/>
                  </a:lnTo>
                  <a:lnTo>
                    <a:pt x="570" y="244"/>
                  </a:lnTo>
                  <a:lnTo>
                    <a:pt x="564" y="242"/>
                  </a:lnTo>
                  <a:lnTo>
                    <a:pt x="562" y="240"/>
                  </a:lnTo>
                  <a:lnTo>
                    <a:pt x="554" y="240"/>
                  </a:lnTo>
                  <a:lnTo>
                    <a:pt x="551" y="240"/>
                  </a:lnTo>
                  <a:lnTo>
                    <a:pt x="547" y="244"/>
                  </a:lnTo>
                  <a:lnTo>
                    <a:pt x="543" y="246"/>
                  </a:lnTo>
                  <a:lnTo>
                    <a:pt x="543" y="249"/>
                  </a:lnTo>
                  <a:lnTo>
                    <a:pt x="541" y="247"/>
                  </a:lnTo>
                  <a:lnTo>
                    <a:pt x="541" y="244"/>
                  </a:lnTo>
                  <a:lnTo>
                    <a:pt x="533" y="242"/>
                  </a:lnTo>
                  <a:lnTo>
                    <a:pt x="528" y="242"/>
                  </a:lnTo>
                  <a:lnTo>
                    <a:pt x="522" y="242"/>
                  </a:lnTo>
                  <a:lnTo>
                    <a:pt x="518" y="244"/>
                  </a:lnTo>
                  <a:lnTo>
                    <a:pt x="508" y="247"/>
                  </a:lnTo>
                  <a:lnTo>
                    <a:pt x="499" y="253"/>
                  </a:lnTo>
                  <a:lnTo>
                    <a:pt x="501" y="255"/>
                  </a:lnTo>
                  <a:lnTo>
                    <a:pt x="501" y="257"/>
                  </a:lnTo>
                  <a:lnTo>
                    <a:pt x="499" y="257"/>
                  </a:lnTo>
                  <a:lnTo>
                    <a:pt x="499" y="259"/>
                  </a:lnTo>
                  <a:lnTo>
                    <a:pt x="501" y="261"/>
                  </a:lnTo>
                  <a:lnTo>
                    <a:pt x="497" y="261"/>
                  </a:lnTo>
                  <a:lnTo>
                    <a:pt x="497" y="259"/>
                  </a:lnTo>
                  <a:lnTo>
                    <a:pt x="493" y="261"/>
                  </a:lnTo>
                  <a:lnTo>
                    <a:pt x="489" y="263"/>
                  </a:lnTo>
                  <a:lnTo>
                    <a:pt x="489" y="267"/>
                  </a:lnTo>
                  <a:lnTo>
                    <a:pt x="489" y="270"/>
                  </a:lnTo>
                  <a:lnTo>
                    <a:pt x="491" y="270"/>
                  </a:lnTo>
                  <a:lnTo>
                    <a:pt x="491" y="274"/>
                  </a:lnTo>
                  <a:lnTo>
                    <a:pt x="497" y="274"/>
                  </a:lnTo>
                  <a:lnTo>
                    <a:pt x="503" y="274"/>
                  </a:lnTo>
                  <a:lnTo>
                    <a:pt x="503" y="278"/>
                  </a:lnTo>
                  <a:lnTo>
                    <a:pt x="503" y="282"/>
                  </a:lnTo>
                  <a:lnTo>
                    <a:pt x="499" y="280"/>
                  </a:lnTo>
                  <a:lnTo>
                    <a:pt x="499" y="278"/>
                  </a:lnTo>
                  <a:lnTo>
                    <a:pt x="493" y="278"/>
                  </a:lnTo>
                  <a:lnTo>
                    <a:pt x="489" y="278"/>
                  </a:lnTo>
                  <a:lnTo>
                    <a:pt x="489" y="280"/>
                  </a:lnTo>
                  <a:lnTo>
                    <a:pt x="487" y="282"/>
                  </a:lnTo>
                  <a:lnTo>
                    <a:pt x="487" y="284"/>
                  </a:lnTo>
                  <a:lnTo>
                    <a:pt x="489" y="286"/>
                  </a:lnTo>
                  <a:lnTo>
                    <a:pt x="493" y="286"/>
                  </a:lnTo>
                  <a:lnTo>
                    <a:pt x="499" y="288"/>
                  </a:lnTo>
                  <a:lnTo>
                    <a:pt x="499" y="292"/>
                  </a:lnTo>
                  <a:lnTo>
                    <a:pt x="495" y="292"/>
                  </a:lnTo>
                  <a:lnTo>
                    <a:pt x="495" y="293"/>
                  </a:lnTo>
                  <a:lnTo>
                    <a:pt x="495" y="295"/>
                  </a:lnTo>
                  <a:lnTo>
                    <a:pt x="495" y="297"/>
                  </a:lnTo>
                  <a:lnTo>
                    <a:pt x="497" y="303"/>
                  </a:lnTo>
                  <a:lnTo>
                    <a:pt x="497" y="305"/>
                  </a:lnTo>
                  <a:lnTo>
                    <a:pt x="493" y="303"/>
                  </a:lnTo>
                  <a:lnTo>
                    <a:pt x="491" y="301"/>
                  </a:lnTo>
                  <a:lnTo>
                    <a:pt x="485" y="301"/>
                  </a:lnTo>
                  <a:lnTo>
                    <a:pt x="480" y="303"/>
                  </a:lnTo>
                  <a:lnTo>
                    <a:pt x="483" y="299"/>
                  </a:lnTo>
                  <a:lnTo>
                    <a:pt x="489" y="297"/>
                  </a:lnTo>
                  <a:lnTo>
                    <a:pt x="487" y="293"/>
                  </a:lnTo>
                  <a:lnTo>
                    <a:pt x="487" y="292"/>
                  </a:lnTo>
                  <a:lnTo>
                    <a:pt x="481" y="290"/>
                  </a:lnTo>
                  <a:lnTo>
                    <a:pt x="480" y="288"/>
                  </a:lnTo>
                  <a:lnTo>
                    <a:pt x="478" y="280"/>
                  </a:lnTo>
                  <a:lnTo>
                    <a:pt x="478" y="269"/>
                  </a:lnTo>
                  <a:lnTo>
                    <a:pt x="481" y="257"/>
                  </a:lnTo>
                  <a:lnTo>
                    <a:pt x="485" y="251"/>
                  </a:lnTo>
                  <a:lnTo>
                    <a:pt x="497" y="247"/>
                  </a:lnTo>
                  <a:lnTo>
                    <a:pt x="510" y="246"/>
                  </a:lnTo>
                  <a:lnTo>
                    <a:pt x="510" y="242"/>
                  </a:lnTo>
                  <a:lnTo>
                    <a:pt x="506" y="240"/>
                  </a:lnTo>
                  <a:lnTo>
                    <a:pt x="505" y="240"/>
                  </a:lnTo>
                  <a:lnTo>
                    <a:pt x="489" y="240"/>
                  </a:lnTo>
                  <a:lnTo>
                    <a:pt x="478" y="242"/>
                  </a:lnTo>
                  <a:lnTo>
                    <a:pt x="462" y="244"/>
                  </a:lnTo>
                  <a:lnTo>
                    <a:pt x="451" y="247"/>
                  </a:lnTo>
                  <a:lnTo>
                    <a:pt x="451" y="251"/>
                  </a:lnTo>
                  <a:lnTo>
                    <a:pt x="451" y="255"/>
                  </a:lnTo>
                  <a:lnTo>
                    <a:pt x="447" y="255"/>
                  </a:lnTo>
                  <a:lnTo>
                    <a:pt x="445" y="257"/>
                  </a:lnTo>
                  <a:lnTo>
                    <a:pt x="445" y="261"/>
                  </a:lnTo>
                  <a:lnTo>
                    <a:pt x="445" y="265"/>
                  </a:lnTo>
                  <a:lnTo>
                    <a:pt x="441" y="267"/>
                  </a:lnTo>
                  <a:lnTo>
                    <a:pt x="439" y="270"/>
                  </a:lnTo>
                  <a:lnTo>
                    <a:pt x="435" y="280"/>
                  </a:lnTo>
                  <a:lnTo>
                    <a:pt x="432" y="292"/>
                  </a:lnTo>
                  <a:lnTo>
                    <a:pt x="435" y="293"/>
                  </a:lnTo>
                  <a:lnTo>
                    <a:pt x="439" y="295"/>
                  </a:lnTo>
                  <a:lnTo>
                    <a:pt x="437" y="297"/>
                  </a:lnTo>
                  <a:lnTo>
                    <a:pt x="437" y="299"/>
                  </a:lnTo>
                  <a:lnTo>
                    <a:pt x="447" y="303"/>
                  </a:lnTo>
                  <a:lnTo>
                    <a:pt x="462" y="305"/>
                  </a:lnTo>
                  <a:lnTo>
                    <a:pt x="462" y="309"/>
                  </a:lnTo>
                  <a:lnTo>
                    <a:pt x="457" y="309"/>
                  </a:lnTo>
                  <a:lnTo>
                    <a:pt x="453" y="307"/>
                  </a:lnTo>
                  <a:lnTo>
                    <a:pt x="455" y="311"/>
                  </a:lnTo>
                  <a:lnTo>
                    <a:pt x="457" y="315"/>
                  </a:lnTo>
                  <a:lnTo>
                    <a:pt x="460" y="317"/>
                  </a:lnTo>
                  <a:lnTo>
                    <a:pt x="466" y="320"/>
                  </a:lnTo>
                  <a:lnTo>
                    <a:pt x="462" y="320"/>
                  </a:lnTo>
                  <a:lnTo>
                    <a:pt x="462" y="322"/>
                  </a:lnTo>
                  <a:lnTo>
                    <a:pt x="464" y="324"/>
                  </a:lnTo>
                  <a:lnTo>
                    <a:pt x="468" y="324"/>
                  </a:lnTo>
                  <a:lnTo>
                    <a:pt x="468" y="322"/>
                  </a:lnTo>
                  <a:lnTo>
                    <a:pt x="470" y="318"/>
                  </a:lnTo>
                  <a:lnTo>
                    <a:pt x="474" y="318"/>
                  </a:lnTo>
                  <a:lnTo>
                    <a:pt x="480" y="324"/>
                  </a:lnTo>
                  <a:lnTo>
                    <a:pt x="485" y="332"/>
                  </a:lnTo>
                  <a:lnTo>
                    <a:pt x="489" y="332"/>
                  </a:lnTo>
                  <a:lnTo>
                    <a:pt x="493" y="332"/>
                  </a:lnTo>
                  <a:lnTo>
                    <a:pt x="493" y="328"/>
                  </a:lnTo>
                  <a:lnTo>
                    <a:pt x="497" y="330"/>
                  </a:lnTo>
                  <a:lnTo>
                    <a:pt x="499" y="332"/>
                  </a:lnTo>
                  <a:lnTo>
                    <a:pt x="512" y="332"/>
                  </a:lnTo>
                  <a:lnTo>
                    <a:pt x="524" y="332"/>
                  </a:lnTo>
                  <a:lnTo>
                    <a:pt x="524" y="334"/>
                  </a:lnTo>
                  <a:lnTo>
                    <a:pt x="526" y="336"/>
                  </a:lnTo>
                  <a:lnTo>
                    <a:pt x="531" y="338"/>
                  </a:lnTo>
                  <a:lnTo>
                    <a:pt x="539" y="338"/>
                  </a:lnTo>
                  <a:lnTo>
                    <a:pt x="535" y="334"/>
                  </a:lnTo>
                  <a:lnTo>
                    <a:pt x="533" y="330"/>
                  </a:lnTo>
                  <a:lnTo>
                    <a:pt x="531" y="326"/>
                  </a:lnTo>
                  <a:lnTo>
                    <a:pt x="533" y="326"/>
                  </a:lnTo>
                  <a:lnTo>
                    <a:pt x="537" y="328"/>
                  </a:lnTo>
                  <a:lnTo>
                    <a:pt x="539" y="330"/>
                  </a:lnTo>
                  <a:lnTo>
                    <a:pt x="547" y="336"/>
                  </a:lnTo>
                  <a:lnTo>
                    <a:pt x="554" y="341"/>
                  </a:lnTo>
                  <a:lnTo>
                    <a:pt x="554" y="338"/>
                  </a:lnTo>
                  <a:lnTo>
                    <a:pt x="554" y="336"/>
                  </a:lnTo>
                  <a:lnTo>
                    <a:pt x="551" y="332"/>
                  </a:lnTo>
                  <a:lnTo>
                    <a:pt x="549" y="330"/>
                  </a:lnTo>
                  <a:lnTo>
                    <a:pt x="547" y="328"/>
                  </a:lnTo>
                  <a:lnTo>
                    <a:pt x="545" y="326"/>
                  </a:lnTo>
                  <a:lnTo>
                    <a:pt x="554" y="326"/>
                  </a:lnTo>
                  <a:lnTo>
                    <a:pt x="558" y="326"/>
                  </a:lnTo>
                  <a:lnTo>
                    <a:pt x="562" y="328"/>
                  </a:lnTo>
                  <a:lnTo>
                    <a:pt x="568" y="334"/>
                  </a:lnTo>
                  <a:lnTo>
                    <a:pt x="572" y="332"/>
                  </a:lnTo>
                  <a:lnTo>
                    <a:pt x="579" y="332"/>
                  </a:lnTo>
                  <a:lnTo>
                    <a:pt x="577" y="326"/>
                  </a:lnTo>
                  <a:lnTo>
                    <a:pt x="577" y="322"/>
                  </a:lnTo>
                  <a:lnTo>
                    <a:pt x="576" y="322"/>
                  </a:lnTo>
                  <a:lnTo>
                    <a:pt x="576" y="324"/>
                  </a:lnTo>
                  <a:lnTo>
                    <a:pt x="572" y="326"/>
                  </a:lnTo>
                  <a:lnTo>
                    <a:pt x="572" y="324"/>
                  </a:lnTo>
                  <a:lnTo>
                    <a:pt x="572" y="322"/>
                  </a:lnTo>
                  <a:lnTo>
                    <a:pt x="576" y="320"/>
                  </a:lnTo>
                  <a:lnTo>
                    <a:pt x="579" y="318"/>
                  </a:lnTo>
                  <a:lnTo>
                    <a:pt x="581" y="322"/>
                  </a:lnTo>
                  <a:lnTo>
                    <a:pt x="583" y="328"/>
                  </a:lnTo>
                  <a:lnTo>
                    <a:pt x="585" y="326"/>
                  </a:lnTo>
                  <a:lnTo>
                    <a:pt x="585" y="324"/>
                  </a:lnTo>
                  <a:lnTo>
                    <a:pt x="589" y="324"/>
                  </a:lnTo>
                  <a:lnTo>
                    <a:pt x="591" y="332"/>
                  </a:lnTo>
                  <a:lnTo>
                    <a:pt x="593" y="340"/>
                  </a:lnTo>
                  <a:lnTo>
                    <a:pt x="595" y="338"/>
                  </a:lnTo>
                  <a:lnTo>
                    <a:pt x="595" y="334"/>
                  </a:lnTo>
                  <a:lnTo>
                    <a:pt x="599" y="332"/>
                  </a:lnTo>
                  <a:lnTo>
                    <a:pt x="602" y="332"/>
                  </a:lnTo>
                  <a:lnTo>
                    <a:pt x="604" y="334"/>
                  </a:lnTo>
                  <a:lnTo>
                    <a:pt x="608" y="338"/>
                  </a:lnTo>
                  <a:lnTo>
                    <a:pt x="606" y="340"/>
                  </a:lnTo>
                  <a:lnTo>
                    <a:pt x="606" y="343"/>
                  </a:lnTo>
                  <a:lnTo>
                    <a:pt x="612" y="340"/>
                  </a:lnTo>
                  <a:lnTo>
                    <a:pt x="616" y="338"/>
                  </a:lnTo>
                  <a:lnTo>
                    <a:pt x="616" y="340"/>
                  </a:lnTo>
                  <a:lnTo>
                    <a:pt x="614" y="349"/>
                  </a:lnTo>
                  <a:lnTo>
                    <a:pt x="618" y="351"/>
                  </a:lnTo>
                  <a:lnTo>
                    <a:pt x="622" y="353"/>
                  </a:lnTo>
                  <a:lnTo>
                    <a:pt x="616" y="355"/>
                  </a:lnTo>
                  <a:lnTo>
                    <a:pt x="616" y="357"/>
                  </a:lnTo>
                  <a:lnTo>
                    <a:pt x="616" y="361"/>
                  </a:lnTo>
                  <a:lnTo>
                    <a:pt x="614" y="361"/>
                  </a:lnTo>
                  <a:lnTo>
                    <a:pt x="614" y="364"/>
                  </a:lnTo>
                  <a:lnTo>
                    <a:pt x="616" y="364"/>
                  </a:lnTo>
                  <a:lnTo>
                    <a:pt x="620" y="364"/>
                  </a:lnTo>
                  <a:lnTo>
                    <a:pt x="618" y="366"/>
                  </a:lnTo>
                  <a:lnTo>
                    <a:pt x="620" y="370"/>
                  </a:lnTo>
                  <a:lnTo>
                    <a:pt x="623" y="366"/>
                  </a:lnTo>
                  <a:lnTo>
                    <a:pt x="629" y="364"/>
                  </a:lnTo>
                  <a:lnTo>
                    <a:pt x="631" y="363"/>
                  </a:lnTo>
                  <a:lnTo>
                    <a:pt x="637" y="361"/>
                  </a:lnTo>
                  <a:lnTo>
                    <a:pt x="637" y="357"/>
                  </a:lnTo>
                  <a:lnTo>
                    <a:pt x="639" y="357"/>
                  </a:lnTo>
                  <a:lnTo>
                    <a:pt x="641" y="359"/>
                  </a:lnTo>
                  <a:lnTo>
                    <a:pt x="639" y="366"/>
                  </a:lnTo>
                  <a:lnTo>
                    <a:pt x="639" y="370"/>
                  </a:lnTo>
                  <a:lnTo>
                    <a:pt x="639" y="374"/>
                  </a:lnTo>
                  <a:lnTo>
                    <a:pt x="641" y="374"/>
                  </a:lnTo>
                  <a:lnTo>
                    <a:pt x="643" y="372"/>
                  </a:lnTo>
                  <a:lnTo>
                    <a:pt x="645" y="378"/>
                  </a:lnTo>
                  <a:lnTo>
                    <a:pt x="647" y="378"/>
                  </a:lnTo>
                  <a:lnTo>
                    <a:pt x="650" y="378"/>
                  </a:lnTo>
                  <a:lnTo>
                    <a:pt x="648" y="382"/>
                  </a:lnTo>
                  <a:lnTo>
                    <a:pt x="648" y="388"/>
                  </a:lnTo>
                  <a:lnTo>
                    <a:pt x="650" y="391"/>
                  </a:lnTo>
                  <a:lnTo>
                    <a:pt x="654" y="399"/>
                  </a:lnTo>
                  <a:lnTo>
                    <a:pt x="650" y="399"/>
                  </a:lnTo>
                  <a:lnTo>
                    <a:pt x="647" y="399"/>
                  </a:lnTo>
                  <a:lnTo>
                    <a:pt x="647" y="405"/>
                  </a:lnTo>
                  <a:lnTo>
                    <a:pt x="645" y="409"/>
                  </a:lnTo>
                  <a:lnTo>
                    <a:pt x="648" y="411"/>
                  </a:lnTo>
                  <a:lnTo>
                    <a:pt x="652" y="412"/>
                  </a:lnTo>
                  <a:lnTo>
                    <a:pt x="648" y="412"/>
                  </a:lnTo>
                  <a:lnTo>
                    <a:pt x="645" y="412"/>
                  </a:lnTo>
                  <a:lnTo>
                    <a:pt x="637" y="422"/>
                  </a:lnTo>
                  <a:lnTo>
                    <a:pt x="631" y="432"/>
                  </a:lnTo>
                  <a:lnTo>
                    <a:pt x="639" y="441"/>
                  </a:lnTo>
                  <a:lnTo>
                    <a:pt x="647" y="451"/>
                  </a:lnTo>
                  <a:lnTo>
                    <a:pt x="629" y="453"/>
                  </a:lnTo>
                  <a:lnTo>
                    <a:pt x="616" y="457"/>
                  </a:lnTo>
                  <a:lnTo>
                    <a:pt x="602" y="459"/>
                  </a:lnTo>
                  <a:lnTo>
                    <a:pt x="587" y="459"/>
                  </a:lnTo>
                  <a:lnTo>
                    <a:pt x="585" y="468"/>
                  </a:lnTo>
                  <a:lnTo>
                    <a:pt x="583" y="478"/>
                  </a:lnTo>
                  <a:lnTo>
                    <a:pt x="581" y="478"/>
                  </a:lnTo>
                  <a:lnTo>
                    <a:pt x="581" y="480"/>
                  </a:lnTo>
                  <a:lnTo>
                    <a:pt x="585" y="482"/>
                  </a:lnTo>
                  <a:lnTo>
                    <a:pt x="591" y="485"/>
                  </a:lnTo>
                  <a:lnTo>
                    <a:pt x="597" y="487"/>
                  </a:lnTo>
                  <a:lnTo>
                    <a:pt x="604" y="485"/>
                  </a:lnTo>
                  <a:lnTo>
                    <a:pt x="606" y="482"/>
                  </a:lnTo>
                  <a:lnTo>
                    <a:pt x="608" y="480"/>
                  </a:lnTo>
                  <a:lnTo>
                    <a:pt x="612" y="478"/>
                  </a:lnTo>
                  <a:lnTo>
                    <a:pt x="614" y="476"/>
                  </a:lnTo>
                  <a:lnTo>
                    <a:pt x="618" y="478"/>
                  </a:lnTo>
                  <a:lnTo>
                    <a:pt x="623" y="480"/>
                  </a:lnTo>
                  <a:lnTo>
                    <a:pt x="623" y="478"/>
                  </a:lnTo>
                  <a:lnTo>
                    <a:pt x="625" y="476"/>
                  </a:lnTo>
                  <a:lnTo>
                    <a:pt x="622" y="474"/>
                  </a:lnTo>
                  <a:lnTo>
                    <a:pt x="618" y="472"/>
                  </a:lnTo>
                  <a:lnTo>
                    <a:pt x="618" y="470"/>
                  </a:lnTo>
                  <a:lnTo>
                    <a:pt x="622" y="470"/>
                  </a:lnTo>
                  <a:lnTo>
                    <a:pt x="622" y="466"/>
                  </a:lnTo>
                  <a:lnTo>
                    <a:pt x="623" y="466"/>
                  </a:lnTo>
                  <a:lnTo>
                    <a:pt x="623" y="470"/>
                  </a:lnTo>
                  <a:lnTo>
                    <a:pt x="625" y="474"/>
                  </a:lnTo>
                  <a:lnTo>
                    <a:pt x="629" y="472"/>
                  </a:lnTo>
                  <a:lnTo>
                    <a:pt x="633" y="470"/>
                  </a:lnTo>
                  <a:lnTo>
                    <a:pt x="637" y="478"/>
                  </a:lnTo>
                  <a:lnTo>
                    <a:pt x="645" y="476"/>
                  </a:lnTo>
                  <a:lnTo>
                    <a:pt x="645" y="480"/>
                  </a:lnTo>
                  <a:lnTo>
                    <a:pt x="647" y="485"/>
                  </a:lnTo>
                  <a:lnTo>
                    <a:pt x="650" y="485"/>
                  </a:lnTo>
                  <a:lnTo>
                    <a:pt x="650" y="489"/>
                  </a:lnTo>
                  <a:lnTo>
                    <a:pt x="652" y="493"/>
                  </a:lnTo>
                  <a:lnTo>
                    <a:pt x="654" y="491"/>
                  </a:lnTo>
                  <a:lnTo>
                    <a:pt x="656" y="491"/>
                  </a:lnTo>
                  <a:lnTo>
                    <a:pt x="656" y="495"/>
                  </a:lnTo>
                  <a:lnTo>
                    <a:pt x="658" y="497"/>
                  </a:lnTo>
                  <a:lnTo>
                    <a:pt x="658" y="493"/>
                  </a:lnTo>
                  <a:lnTo>
                    <a:pt x="660" y="491"/>
                  </a:lnTo>
                  <a:lnTo>
                    <a:pt x="662" y="491"/>
                  </a:lnTo>
                  <a:lnTo>
                    <a:pt x="666" y="493"/>
                  </a:lnTo>
                  <a:lnTo>
                    <a:pt x="666" y="495"/>
                  </a:lnTo>
                  <a:lnTo>
                    <a:pt x="666" y="499"/>
                  </a:lnTo>
                  <a:lnTo>
                    <a:pt x="662" y="499"/>
                  </a:lnTo>
                  <a:lnTo>
                    <a:pt x="658" y="499"/>
                  </a:lnTo>
                  <a:lnTo>
                    <a:pt x="658" y="503"/>
                  </a:lnTo>
                  <a:lnTo>
                    <a:pt x="662" y="505"/>
                  </a:lnTo>
                  <a:lnTo>
                    <a:pt x="666" y="506"/>
                  </a:lnTo>
                  <a:lnTo>
                    <a:pt x="673" y="505"/>
                  </a:lnTo>
                  <a:lnTo>
                    <a:pt x="683" y="505"/>
                  </a:lnTo>
                  <a:lnTo>
                    <a:pt x="683" y="503"/>
                  </a:lnTo>
                  <a:lnTo>
                    <a:pt x="689" y="503"/>
                  </a:lnTo>
                  <a:lnTo>
                    <a:pt x="700" y="506"/>
                  </a:lnTo>
                  <a:lnTo>
                    <a:pt x="700" y="503"/>
                  </a:lnTo>
                  <a:lnTo>
                    <a:pt x="702" y="503"/>
                  </a:lnTo>
                  <a:lnTo>
                    <a:pt x="706" y="506"/>
                  </a:lnTo>
                  <a:lnTo>
                    <a:pt x="710" y="505"/>
                  </a:lnTo>
                  <a:lnTo>
                    <a:pt x="716" y="505"/>
                  </a:lnTo>
                  <a:lnTo>
                    <a:pt x="718" y="508"/>
                  </a:lnTo>
                  <a:lnTo>
                    <a:pt x="725" y="510"/>
                  </a:lnTo>
                  <a:lnTo>
                    <a:pt x="733" y="510"/>
                  </a:lnTo>
                  <a:lnTo>
                    <a:pt x="731" y="505"/>
                  </a:lnTo>
                  <a:lnTo>
                    <a:pt x="733" y="501"/>
                  </a:lnTo>
                  <a:lnTo>
                    <a:pt x="727" y="501"/>
                  </a:lnTo>
                  <a:lnTo>
                    <a:pt x="723" y="501"/>
                  </a:lnTo>
                  <a:lnTo>
                    <a:pt x="721" y="497"/>
                  </a:lnTo>
                  <a:lnTo>
                    <a:pt x="719" y="493"/>
                  </a:lnTo>
                  <a:lnTo>
                    <a:pt x="714" y="493"/>
                  </a:lnTo>
                  <a:lnTo>
                    <a:pt x="710" y="493"/>
                  </a:lnTo>
                  <a:lnTo>
                    <a:pt x="702" y="489"/>
                  </a:lnTo>
                  <a:lnTo>
                    <a:pt x="695" y="483"/>
                  </a:lnTo>
                  <a:lnTo>
                    <a:pt x="693" y="480"/>
                  </a:lnTo>
                  <a:lnTo>
                    <a:pt x="693" y="476"/>
                  </a:lnTo>
                  <a:lnTo>
                    <a:pt x="698" y="478"/>
                  </a:lnTo>
                  <a:lnTo>
                    <a:pt x="704" y="480"/>
                  </a:lnTo>
                  <a:lnTo>
                    <a:pt x="708" y="480"/>
                  </a:lnTo>
                  <a:lnTo>
                    <a:pt x="708" y="482"/>
                  </a:lnTo>
                  <a:lnTo>
                    <a:pt x="710" y="482"/>
                  </a:lnTo>
                  <a:lnTo>
                    <a:pt x="710" y="480"/>
                  </a:lnTo>
                  <a:lnTo>
                    <a:pt x="710" y="478"/>
                  </a:lnTo>
                  <a:lnTo>
                    <a:pt x="710" y="476"/>
                  </a:lnTo>
                  <a:lnTo>
                    <a:pt x="714" y="476"/>
                  </a:lnTo>
                  <a:lnTo>
                    <a:pt x="716" y="478"/>
                  </a:lnTo>
                  <a:lnTo>
                    <a:pt x="718" y="482"/>
                  </a:lnTo>
                  <a:lnTo>
                    <a:pt x="727" y="482"/>
                  </a:lnTo>
                  <a:lnTo>
                    <a:pt x="737" y="482"/>
                  </a:lnTo>
                  <a:lnTo>
                    <a:pt x="739" y="485"/>
                  </a:lnTo>
                  <a:lnTo>
                    <a:pt x="741" y="489"/>
                  </a:lnTo>
                  <a:lnTo>
                    <a:pt x="742" y="489"/>
                  </a:lnTo>
                  <a:lnTo>
                    <a:pt x="746" y="489"/>
                  </a:lnTo>
                  <a:lnTo>
                    <a:pt x="741" y="483"/>
                  </a:lnTo>
                  <a:lnTo>
                    <a:pt x="735" y="480"/>
                  </a:lnTo>
                  <a:lnTo>
                    <a:pt x="739" y="478"/>
                  </a:lnTo>
                  <a:lnTo>
                    <a:pt x="741" y="476"/>
                  </a:lnTo>
                  <a:lnTo>
                    <a:pt x="741" y="472"/>
                  </a:lnTo>
                  <a:lnTo>
                    <a:pt x="741" y="470"/>
                  </a:lnTo>
                  <a:lnTo>
                    <a:pt x="742" y="470"/>
                  </a:lnTo>
                  <a:lnTo>
                    <a:pt x="746" y="470"/>
                  </a:lnTo>
                  <a:lnTo>
                    <a:pt x="746" y="466"/>
                  </a:lnTo>
                  <a:lnTo>
                    <a:pt x="742" y="462"/>
                  </a:lnTo>
                  <a:lnTo>
                    <a:pt x="742" y="459"/>
                  </a:lnTo>
                  <a:lnTo>
                    <a:pt x="739" y="460"/>
                  </a:lnTo>
                  <a:lnTo>
                    <a:pt x="737" y="462"/>
                  </a:lnTo>
                  <a:lnTo>
                    <a:pt x="718" y="447"/>
                  </a:lnTo>
                  <a:lnTo>
                    <a:pt x="716" y="441"/>
                  </a:lnTo>
                  <a:lnTo>
                    <a:pt x="716" y="437"/>
                  </a:lnTo>
                  <a:lnTo>
                    <a:pt x="712" y="437"/>
                  </a:lnTo>
                  <a:lnTo>
                    <a:pt x="710" y="437"/>
                  </a:lnTo>
                  <a:lnTo>
                    <a:pt x="708" y="435"/>
                  </a:lnTo>
                  <a:lnTo>
                    <a:pt x="706" y="432"/>
                  </a:lnTo>
                  <a:lnTo>
                    <a:pt x="706" y="430"/>
                  </a:lnTo>
                  <a:lnTo>
                    <a:pt x="706" y="428"/>
                  </a:lnTo>
                  <a:lnTo>
                    <a:pt x="708" y="428"/>
                  </a:lnTo>
                  <a:lnTo>
                    <a:pt x="710" y="428"/>
                  </a:lnTo>
                  <a:lnTo>
                    <a:pt x="710" y="430"/>
                  </a:lnTo>
                  <a:lnTo>
                    <a:pt x="714" y="432"/>
                  </a:lnTo>
                  <a:lnTo>
                    <a:pt x="712" y="428"/>
                  </a:lnTo>
                  <a:lnTo>
                    <a:pt x="710" y="422"/>
                  </a:lnTo>
                  <a:lnTo>
                    <a:pt x="710" y="418"/>
                  </a:lnTo>
                  <a:lnTo>
                    <a:pt x="710" y="416"/>
                  </a:lnTo>
                  <a:lnTo>
                    <a:pt x="712" y="416"/>
                  </a:lnTo>
                  <a:lnTo>
                    <a:pt x="714" y="420"/>
                  </a:lnTo>
                  <a:lnTo>
                    <a:pt x="716" y="424"/>
                  </a:lnTo>
                  <a:lnTo>
                    <a:pt x="716" y="420"/>
                  </a:lnTo>
                  <a:lnTo>
                    <a:pt x="716" y="418"/>
                  </a:lnTo>
                  <a:lnTo>
                    <a:pt x="718" y="416"/>
                  </a:lnTo>
                  <a:lnTo>
                    <a:pt x="721" y="414"/>
                  </a:lnTo>
                  <a:lnTo>
                    <a:pt x="723" y="420"/>
                  </a:lnTo>
                  <a:lnTo>
                    <a:pt x="725" y="426"/>
                  </a:lnTo>
                  <a:lnTo>
                    <a:pt x="729" y="430"/>
                  </a:lnTo>
                  <a:lnTo>
                    <a:pt x="737" y="432"/>
                  </a:lnTo>
                  <a:lnTo>
                    <a:pt x="739" y="430"/>
                  </a:lnTo>
                  <a:lnTo>
                    <a:pt x="742" y="430"/>
                  </a:lnTo>
                  <a:lnTo>
                    <a:pt x="739" y="435"/>
                  </a:lnTo>
                  <a:lnTo>
                    <a:pt x="742" y="437"/>
                  </a:lnTo>
                  <a:lnTo>
                    <a:pt x="748" y="437"/>
                  </a:lnTo>
                  <a:lnTo>
                    <a:pt x="746" y="441"/>
                  </a:lnTo>
                  <a:lnTo>
                    <a:pt x="748" y="443"/>
                  </a:lnTo>
                  <a:lnTo>
                    <a:pt x="750" y="441"/>
                  </a:lnTo>
                  <a:lnTo>
                    <a:pt x="756" y="441"/>
                  </a:lnTo>
                  <a:lnTo>
                    <a:pt x="752" y="443"/>
                  </a:lnTo>
                  <a:lnTo>
                    <a:pt x="750" y="445"/>
                  </a:lnTo>
                  <a:lnTo>
                    <a:pt x="752" y="447"/>
                  </a:lnTo>
                  <a:lnTo>
                    <a:pt x="754" y="447"/>
                  </a:lnTo>
                  <a:lnTo>
                    <a:pt x="760" y="451"/>
                  </a:lnTo>
                  <a:lnTo>
                    <a:pt x="767" y="453"/>
                  </a:lnTo>
                  <a:lnTo>
                    <a:pt x="767" y="443"/>
                  </a:lnTo>
                  <a:lnTo>
                    <a:pt x="766" y="434"/>
                  </a:lnTo>
                  <a:lnTo>
                    <a:pt x="767" y="434"/>
                  </a:lnTo>
                  <a:lnTo>
                    <a:pt x="767" y="437"/>
                  </a:lnTo>
                  <a:lnTo>
                    <a:pt x="771" y="437"/>
                  </a:lnTo>
                  <a:lnTo>
                    <a:pt x="777" y="437"/>
                  </a:lnTo>
                  <a:lnTo>
                    <a:pt x="775" y="434"/>
                  </a:lnTo>
                  <a:lnTo>
                    <a:pt x="775" y="430"/>
                  </a:lnTo>
                  <a:lnTo>
                    <a:pt x="775" y="426"/>
                  </a:lnTo>
                  <a:lnTo>
                    <a:pt x="777" y="422"/>
                  </a:lnTo>
                  <a:close/>
                  <a:moveTo>
                    <a:pt x="313" y="82"/>
                  </a:moveTo>
                  <a:lnTo>
                    <a:pt x="313" y="88"/>
                  </a:lnTo>
                  <a:lnTo>
                    <a:pt x="315" y="94"/>
                  </a:lnTo>
                  <a:lnTo>
                    <a:pt x="320" y="96"/>
                  </a:lnTo>
                  <a:lnTo>
                    <a:pt x="322" y="96"/>
                  </a:lnTo>
                  <a:lnTo>
                    <a:pt x="320" y="90"/>
                  </a:lnTo>
                  <a:lnTo>
                    <a:pt x="318" y="84"/>
                  </a:lnTo>
                  <a:lnTo>
                    <a:pt x="315" y="82"/>
                  </a:lnTo>
                  <a:lnTo>
                    <a:pt x="313" y="82"/>
                  </a:lnTo>
                  <a:close/>
                </a:path>
              </a:pathLst>
            </a:custGeom>
            <a:solidFill>
              <a:srgbClr val="C0C0C0"/>
            </a:solidFill>
            <a:ln w="4826">
              <a:solidFill>
                <a:srgbClr val="B9B9B9"/>
              </a:solidFill>
              <a:round/>
              <a:headEnd/>
              <a:tailEnd/>
            </a:ln>
          </p:spPr>
          <p:txBody>
            <a:bodyPr/>
            <a:lstStyle/>
            <a:p>
              <a:endParaRPr lang="nb-NO"/>
            </a:p>
          </p:txBody>
        </p:sp>
        <p:sp>
          <p:nvSpPr>
            <p:cNvPr id="9246" name="Freeform 1242"/>
            <p:cNvSpPr>
              <a:spLocks/>
            </p:cNvSpPr>
            <p:nvPr/>
          </p:nvSpPr>
          <p:spPr bwMode="gray">
            <a:xfrm>
              <a:off x="4662" y="1987"/>
              <a:ext cx="90" cy="153"/>
            </a:xfrm>
            <a:custGeom>
              <a:avLst/>
              <a:gdLst>
                <a:gd name="T0" fmla="*/ 2 w 102"/>
                <a:gd name="T1" fmla="*/ 140 h 173"/>
                <a:gd name="T2" fmla="*/ 4 w 102"/>
                <a:gd name="T3" fmla="*/ 142 h 173"/>
                <a:gd name="T4" fmla="*/ 8 w 102"/>
                <a:gd name="T5" fmla="*/ 148 h 173"/>
                <a:gd name="T6" fmla="*/ 12 w 102"/>
                <a:gd name="T7" fmla="*/ 150 h 173"/>
                <a:gd name="T8" fmla="*/ 13 w 102"/>
                <a:gd name="T9" fmla="*/ 156 h 173"/>
                <a:gd name="T10" fmla="*/ 17 w 102"/>
                <a:gd name="T11" fmla="*/ 167 h 173"/>
                <a:gd name="T12" fmla="*/ 40 w 102"/>
                <a:gd name="T13" fmla="*/ 171 h 173"/>
                <a:gd name="T14" fmla="*/ 48 w 102"/>
                <a:gd name="T15" fmla="*/ 169 h 173"/>
                <a:gd name="T16" fmla="*/ 54 w 102"/>
                <a:gd name="T17" fmla="*/ 167 h 173"/>
                <a:gd name="T18" fmla="*/ 63 w 102"/>
                <a:gd name="T19" fmla="*/ 167 h 173"/>
                <a:gd name="T20" fmla="*/ 79 w 102"/>
                <a:gd name="T21" fmla="*/ 167 h 173"/>
                <a:gd name="T22" fmla="*/ 84 w 102"/>
                <a:gd name="T23" fmla="*/ 171 h 173"/>
                <a:gd name="T24" fmla="*/ 90 w 102"/>
                <a:gd name="T25" fmla="*/ 171 h 173"/>
                <a:gd name="T26" fmla="*/ 100 w 102"/>
                <a:gd name="T27" fmla="*/ 173 h 173"/>
                <a:gd name="T28" fmla="*/ 100 w 102"/>
                <a:gd name="T29" fmla="*/ 171 h 173"/>
                <a:gd name="T30" fmla="*/ 100 w 102"/>
                <a:gd name="T31" fmla="*/ 163 h 173"/>
                <a:gd name="T32" fmla="*/ 98 w 102"/>
                <a:gd name="T33" fmla="*/ 157 h 173"/>
                <a:gd name="T34" fmla="*/ 90 w 102"/>
                <a:gd name="T35" fmla="*/ 146 h 173"/>
                <a:gd name="T36" fmla="*/ 83 w 102"/>
                <a:gd name="T37" fmla="*/ 138 h 173"/>
                <a:gd name="T38" fmla="*/ 77 w 102"/>
                <a:gd name="T39" fmla="*/ 127 h 173"/>
                <a:gd name="T40" fmla="*/ 73 w 102"/>
                <a:gd name="T41" fmla="*/ 117 h 173"/>
                <a:gd name="T42" fmla="*/ 69 w 102"/>
                <a:gd name="T43" fmla="*/ 113 h 173"/>
                <a:gd name="T44" fmla="*/ 79 w 102"/>
                <a:gd name="T45" fmla="*/ 100 h 173"/>
                <a:gd name="T46" fmla="*/ 84 w 102"/>
                <a:gd name="T47" fmla="*/ 86 h 173"/>
                <a:gd name="T48" fmla="*/ 83 w 102"/>
                <a:gd name="T49" fmla="*/ 73 h 173"/>
                <a:gd name="T50" fmla="*/ 73 w 102"/>
                <a:gd name="T51" fmla="*/ 63 h 173"/>
                <a:gd name="T52" fmla="*/ 75 w 102"/>
                <a:gd name="T53" fmla="*/ 56 h 173"/>
                <a:gd name="T54" fmla="*/ 90 w 102"/>
                <a:gd name="T55" fmla="*/ 54 h 173"/>
                <a:gd name="T56" fmla="*/ 88 w 102"/>
                <a:gd name="T57" fmla="*/ 50 h 173"/>
                <a:gd name="T58" fmla="*/ 88 w 102"/>
                <a:gd name="T59" fmla="*/ 40 h 173"/>
                <a:gd name="T60" fmla="*/ 84 w 102"/>
                <a:gd name="T61" fmla="*/ 31 h 173"/>
                <a:gd name="T62" fmla="*/ 86 w 102"/>
                <a:gd name="T63" fmla="*/ 27 h 173"/>
                <a:gd name="T64" fmla="*/ 86 w 102"/>
                <a:gd name="T65" fmla="*/ 21 h 173"/>
                <a:gd name="T66" fmla="*/ 84 w 102"/>
                <a:gd name="T67" fmla="*/ 15 h 173"/>
                <a:gd name="T68" fmla="*/ 83 w 102"/>
                <a:gd name="T69" fmla="*/ 8 h 173"/>
                <a:gd name="T70" fmla="*/ 75 w 102"/>
                <a:gd name="T71" fmla="*/ 0 h 173"/>
                <a:gd name="T72" fmla="*/ 75 w 102"/>
                <a:gd name="T73" fmla="*/ 13 h 173"/>
                <a:gd name="T74" fmla="*/ 77 w 102"/>
                <a:gd name="T75" fmla="*/ 21 h 173"/>
                <a:gd name="T76" fmla="*/ 71 w 102"/>
                <a:gd name="T77" fmla="*/ 27 h 173"/>
                <a:gd name="T78" fmla="*/ 67 w 102"/>
                <a:gd name="T79" fmla="*/ 33 h 173"/>
                <a:gd name="T80" fmla="*/ 63 w 102"/>
                <a:gd name="T81" fmla="*/ 40 h 173"/>
                <a:gd name="T82" fmla="*/ 61 w 102"/>
                <a:gd name="T83" fmla="*/ 48 h 173"/>
                <a:gd name="T84" fmla="*/ 58 w 102"/>
                <a:gd name="T85" fmla="*/ 52 h 173"/>
                <a:gd name="T86" fmla="*/ 59 w 102"/>
                <a:gd name="T87" fmla="*/ 58 h 173"/>
                <a:gd name="T88" fmla="*/ 54 w 102"/>
                <a:gd name="T89" fmla="*/ 63 h 173"/>
                <a:gd name="T90" fmla="*/ 46 w 102"/>
                <a:gd name="T91" fmla="*/ 67 h 173"/>
                <a:gd name="T92" fmla="*/ 44 w 102"/>
                <a:gd name="T93" fmla="*/ 75 h 173"/>
                <a:gd name="T94" fmla="*/ 42 w 102"/>
                <a:gd name="T95" fmla="*/ 81 h 173"/>
                <a:gd name="T96" fmla="*/ 36 w 102"/>
                <a:gd name="T97" fmla="*/ 88 h 173"/>
                <a:gd name="T98" fmla="*/ 33 w 102"/>
                <a:gd name="T99" fmla="*/ 96 h 173"/>
                <a:gd name="T100" fmla="*/ 33 w 102"/>
                <a:gd name="T101" fmla="*/ 104 h 173"/>
                <a:gd name="T102" fmla="*/ 29 w 102"/>
                <a:gd name="T103" fmla="*/ 111 h 173"/>
                <a:gd name="T104" fmla="*/ 23 w 102"/>
                <a:gd name="T105" fmla="*/ 109 h 173"/>
                <a:gd name="T106" fmla="*/ 17 w 102"/>
                <a:gd name="T107" fmla="*/ 104 h 173"/>
                <a:gd name="T108" fmla="*/ 15 w 102"/>
                <a:gd name="T109" fmla="*/ 104 h 173"/>
                <a:gd name="T110" fmla="*/ 8 w 102"/>
                <a:gd name="T111" fmla="*/ 108 h 173"/>
                <a:gd name="T112" fmla="*/ 2 w 102"/>
                <a:gd name="T113" fmla="*/ 115 h 173"/>
                <a:gd name="T114" fmla="*/ 0 w 102"/>
                <a:gd name="T115" fmla="*/ 119 h 173"/>
                <a:gd name="T116" fmla="*/ 0 w 102"/>
                <a:gd name="T117" fmla="*/ 125 h 173"/>
                <a:gd name="T118" fmla="*/ 0 w 102"/>
                <a:gd name="T119" fmla="*/ 132 h 173"/>
                <a:gd name="T120" fmla="*/ 0 w 102"/>
                <a:gd name="T121" fmla="*/ 142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73"/>
                <a:gd name="T185" fmla="*/ 102 w 102"/>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73">
                  <a:moveTo>
                    <a:pt x="2" y="142"/>
                  </a:moveTo>
                  <a:lnTo>
                    <a:pt x="2" y="140"/>
                  </a:lnTo>
                  <a:lnTo>
                    <a:pt x="6" y="138"/>
                  </a:lnTo>
                  <a:lnTo>
                    <a:pt x="4" y="142"/>
                  </a:lnTo>
                  <a:lnTo>
                    <a:pt x="4" y="146"/>
                  </a:lnTo>
                  <a:lnTo>
                    <a:pt x="8" y="148"/>
                  </a:lnTo>
                  <a:lnTo>
                    <a:pt x="12" y="148"/>
                  </a:lnTo>
                  <a:lnTo>
                    <a:pt x="12" y="150"/>
                  </a:lnTo>
                  <a:lnTo>
                    <a:pt x="13" y="156"/>
                  </a:lnTo>
                  <a:lnTo>
                    <a:pt x="17" y="159"/>
                  </a:lnTo>
                  <a:lnTo>
                    <a:pt x="17" y="167"/>
                  </a:lnTo>
                  <a:lnTo>
                    <a:pt x="15" y="171"/>
                  </a:lnTo>
                  <a:lnTo>
                    <a:pt x="40" y="171"/>
                  </a:lnTo>
                  <a:lnTo>
                    <a:pt x="42" y="169"/>
                  </a:lnTo>
                  <a:lnTo>
                    <a:pt x="48" y="169"/>
                  </a:lnTo>
                  <a:lnTo>
                    <a:pt x="50" y="169"/>
                  </a:lnTo>
                  <a:lnTo>
                    <a:pt x="54" y="167"/>
                  </a:lnTo>
                  <a:lnTo>
                    <a:pt x="59" y="167"/>
                  </a:lnTo>
                  <a:lnTo>
                    <a:pt x="63" y="167"/>
                  </a:lnTo>
                  <a:lnTo>
                    <a:pt x="73" y="167"/>
                  </a:lnTo>
                  <a:lnTo>
                    <a:pt x="79" y="167"/>
                  </a:lnTo>
                  <a:lnTo>
                    <a:pt x="83" y="169"/>
                  </a:lnTo>
                  <a:lnTo>
                    <a:pt x="84" y="171"/>
                  </a:lnTo>
                  <a:lnTo>
                    <a:pt x="86" y="171"/>
                  </a:lnTo>
                  <a:lnTo>
                    <a:pt x="90" y="171"/>
                  </a:lnTo>
                  <a:lnTo>
                    <a:pt x="94" y="171"/>
                  </a:lnTo>
                  <a:lnTo>
                    <a:pt x="100" y="173"/>
                  </a:lnTo>
                  <a:lnTo>
                    <a:pt x="102" y="173"/>
                  </a:lnTo>
                  <a:lnTo>
                    <a:pt x="100" y="171"/>
                  </a:lnTo>
                  <a:lnTo>
                    <a:pt x="98" y="167"/>
                  </a:lnTo>
                  <a:lnTo>
                    <a:pt x="100" y="163"/>
                  </a:lnTo>
                  <a:lnTo>
                    <a:pt x="102" y="159"/>
                  </a:lnTo>
                  <a:lnTo>
                    <a:pt x="98" y="157"/>
                  </a:lnTo>
                  <a:lnTo>
                    <a:pt x="94" y="150"/>
                  </a:lnTo>
                  <a:lnTo>
                    <a:pt x="90" y="146"/>
                  </a:lnTo>
                  <a:lnTo>
                    <a:pt x="86" y="142"/>
                  </a:lnTo>
                  <a:lnTo>
                    <a:pt x="83" y="138"/>
                  </a:lnTo>
                  <a:lnTo>
                    <a:pt x="81" y="132"/>
                  </a:lnTo>
                  <a:lnTo>
                    <a:pt x="77" y="127"/>
                  </a:lnTo>
                  <a:lnTo>
                    <a:pt x="75" y="121"/>
                  </a:lnTo>
                  <a:lnTo>
                    <a:pt x="73" y="117"/>
                  </a:lnTo>
                  <a:lnTo>
                    <a:pt x="71" y="115"/>
                  </a:lnTo>
                  <a:lnTo>
                    <a:pt x="69" y="113"/>
                  </a:lnTo>
                  <a:lnTo>
                    <a:pt x="73" y="109"/>
                  </a:lnTo>
                  <a:lnTo>
                    <a:pt x="79" y="100"/>
                  </a:lnTo>
                  <a:lnTo>
                    <a:pt x="83" y="94"/>
                  </a:lnTo>
                  <a:lnTo>
                    <a:pt x="84" y="86"/>
                  </a:lnTo>
                  <a:lnTo>
                    <a:pt x="84" y="81"/>
                  </a:lnTo>
                  <a:lnTo>
                    <a:pt x="83" y="73"/>
                  </a:lnTo>
                  <a:lnTo>
                    <a:pt x="77" y="67"/>
                  </a:lnTo>
                  <a:lnTo>
                    <a:pt x="73" y="63"/>
                  </a:lnTo>
                  <a:lnTo>
                    <a:pt x="71" y="60"/>
                  </a:lnTo>
                  <a:lnTo>
                    <a:pt x="75" y="56"/>
                  </a:lnTo>
                  <a:lnTo>
                    <a:pt x="83" y="54"/>
                  </a:lnTo>
                  <a:lnTo>
                    <a:pt x="90" y="54"/>
                  </a:lnTo>
                  <a:lnTo>
                    <a:pt x="88" y="50"/>
                  </a:lnTo>
                  <a:lnTo>
                    <a:pt x="88" y="44"/>
                  </a:lnTo>
                  <a:lnTo>
                    <a:pt x="88" y="40"/>
                  </a:lnTo>
                  <a:lnTo>
                    <a:pt x="86" y="37"/>
                  </a:lnTo>
                  <a:lnTo>
                    <a:pt x="84" y="31"/>
                  </a:lnTo>
                  <a:lnTo>
                    <a:pt x="86" y="27"/>
                  </a:lnTo>
                  <a:lnTo>
                    <a:pt x="86" y="25"/>
                  </a:lnTo>
                  <a:lnTo>
                    <a:pt x="86" y="21"/>
                  </a:lnTo>
                  <a:lnTo>
                    <a:pt x="86" y="19"/>
                  </a:lnTo>
                  <a:lnTo>
                    <a:pt x="84" y="15"/>
                  </a:lnTo>
                  <a:lnTo>
                    <a:pt x="84" y="12"/>
                  </a:lnTo>
                  <a:lnTo>
                    <a:pt x="83" y="8"/>
                  </a:lnTo>
                  <a:lnTo>
                    <a:pt x="79" y="4"/>
                  </a:lnTo>
                  <a:lnTo>
                    <a:pt x="75" y="0"/>
                  </a:lnTo>
                  <a:lnTo>
                    <a:pt x="73" y="12"/>
                  </a:lnTo>
                  <a:lnTo>
                    <a:pt x="75" y="13"/>
                  </a:lnTo>
                  <a:lnTo>
                    <a:pt x="77" y="15"/>
                  </a:lnTo>
                  <a:lnTo>
                    <a:pt x="77" y="21"/>
                  </a:lnTo>
                  <a:lnTo>
                    <a:pt x="73" y="27"/>
                  </a:lnTo>
                  <a:lnTo>
                    <a:pt x="71" y="27"/>
                  </a:lnTo>
                  <a:lnTo>
                    <a:pt x="69" y="29"/>
                  </a:lnTo>
                  <a:lnTo>
                    <a:pt x="67" y="33"/>
                  </a:lnTo>
                  <a:lnTo>
                    <a:pt x="63" y="37"/>
                  </a:lnTo>
                  <a:lnTo>
                    <a:pt x="63" y="40"/>
                  </a:lnTo>
                  <a:lnTo>
                    <a:pt x="63" y="42"/>
                  </a:lnTo>
                  <a:lnTo>
                    <a:pt x="61" y="48"/>
                  </a:lnTo>
                  <a:lnTo>
                    <a:pt x="59" y="50"/>
                  </a:lnTo>
                  <a:lnTo>
                    <a:pt x="58" y="52"/>
                  </a:lnTo>
                  <a:lnTo>
                    <a:pt x="58" y="54"/>
                  </a:lnTo>
                  <a:lnTo>
                    <a:pt x="59" y="58"/>
                  </a:lnTo>
                  <a:lnTo>
                    <a:pt x="58" y="61"/>
                  </a:lnTo>
                  <a:lnTo>
                    <a:pt x="54" y="63"/>
                  </a:lnTo>
                  <a:lnTo>
                    <a:pt x="50" y="65"/>
                  </a:lnTo>
                  <a:lnTo>
                    <a:pt x="46" y="67"/>
                  </a:lnTo>
                  <a:lnTo>
                    <a:pt x="44" y="71"/>
                  </a:lnTo>
                  <a:lnTo>
                    <a:pt x="44" y="75"/>
                  </a:lnTo>
                  <a:lnTo>
                    <a:pt x="42" y="79"/>
                  </a:lnTo>
                  <a:lnTo>
                    <a:pt x="42" y="81"/>
                  </a:lnTo>
                  <a:lnTo>
                    <a:pt x="40" y="84"/>
                  </a:lnTo>
                  <a:lnTo>
                    <a:pt x="36" y="88"/>
                  </a:lnTo>
                  <a:lnTo>
                    <a:pt x="35" y="90"/>
                  </a:lnTo>
                  <a:lnTo>
                    <a:pt x="33" y="96"/>
                  </a:lnTo>
                  <a:lnTo>
                    <a:pt x="31" y="100"/>
                  </a:lnTo>
                  <a:lnTo>
                    <a:pt x="33" y="104"/>
                  </a:lnTo>
                  <a:lnTo>
                    <a:pt x="31" y="106"/>
                  </a:lnTo>
                  <a:lnTo>
                    <a:pt x="29" y="111"/>
                  </a:lnTo>
                  <a:lnTo>
                    <a:pt x="23" y="113"/>
                  </a:lnTo>
                  <a:lnTo>
                    <a:pt x="23" y="109"/>
                  </a:lnTo>
                  <a:lnTo>
                    <a:pt x="21" y="106"/>
                  </a:lnTo>
                  <a:lnTo>
                    <a:pt x="17" y="104"/>
                  </a:lnTo>
                  <a:lnTo>
                    <a:pt x="15" y="104"/>
                  </a:lnTo>
                  <a:lnTo>
                    <a:pt x="13" y="106"/>
                  </a:lnTo>
                  <a:lnTo>
                    <a:pt x="8" y="108"/>
                  </a:lnTo>
                  <a:lnTo>
                    <a:pt x="4" y="109"/>
                  </a:lnTo>
                  <a:lnTo>
                    <a:pt x="2" y="115"/>
                  </a:lnTo>
                  <a:lnTo>
                    <a:pt x="0" y="119"/>
                  </a:lnTo>
                  <a:lnTo>
                    <a:pt x="0" y="123"/>
                  </a:lnTo>
                  <a:lnTo>
                    <a:pt x="0" y="125"/>
                  </a:lnTo>
                  <a:lnTo>
                    <a:pt x="2" y="127"/>
                  </a:lnTo>
                  <a:lnTo>
                    <a:pt x="0" y="132"/>
                  </a:lnTo>
                  <a:lnTo>
                    <a:pt x="0" y="142"/>
                  </a:lnTo>
                  <a:lnTo>
                    <a:pt x="2" y="142"/>
                  </a:lnTo>
                  <a:close/>
                </a:path>
              </a:pathLst>
            </a:custGeom>
            <a:solidFill>
              <a:srgbClr val="C0C0C0"/>
            </a:solidFill>
            <a:ln w="4826">
              <a:solidFill>
                <a:srgbClr val="B9B9B9"/>
              </a:solidFill>
              <a:round/>
              <a:headEnd/>
              <a:tailEnd/>
            </a:ln>
          </p:spPr>
          <p:txBody>
            <a:bodyPr/>
            <a:lstStyle/>
            <a:p>
              <a:endParaRPr lang="nb-NO"/>
            </a:p>
          </p:txBody>
        </p:sp>
        <p:sp>
          <p:nvSpPr>
            <p:cNvPr id="9247" name="Freeform 1243"/>
            <p:cNvSpPr>
              <a:spLocks/>
            </p:cNvSpPr>
            <p:nvPr/>
          </p:nvSpPr>
          <p:spPr bwMode="gray">
            <a:xfrm>
              <a:off x="5700" y="1970"/>
              <a:ext cx="59" cy="63"/>
            </a:xfrm>
            <a:custGeom>
              <a:avLst/>
              <a:gdLst>
                <a:gd name="T0" fmla="*/ 5 w 67"/>
                <a:gd name="T1" fmla="*/ 50 h 71"/>
                <a:gd name="T2" fmla="*/ 9 w 67"/>
                <a:gd name="T3" fmla="*/ 57 h 71"/>
                <a:gd name="T4" fmla="*/ 13 w 67"/>
                <a:gd name="T5" fmla="*/ 65 h 71"/>
                <a:gd name="T6" fmla="*/ 15 w 67"/>
                <a:gd name="T7" fmla="*/ 63 h 71"/>
                <a:gd name="T8" fmla="*/ 19 w 67"/>
                <a:gd name="T9" fmla="*/ 63 h 71"/>
                <a:gd name="T10" fmla="*/ 19 w 67"/>
                <a:gd name="T11" fmla="*/ 65 h 71"/>
                <a:gd name="T12" fmla="*/ 17 w 67"/>
                <a:gd name="T13" fmla="*/ 69 h 71"/>
                <a:gd name="T14" fmla="*/ 21 w 67"/>
                <a:gd name="T15" fmla="*/ 71 h 71"/>
                <a:gd name="T16" fmla="*/ 25 w 67"/>
                <a:gd name="T17" fmla="*/ 71 h 71"/>
                <a:gd name="T18" fmla="*/ 27 w 67"/>
                <a:gd name="T19" fmla="*/ 67 h 71"/>
                <a:gd name="T20" fmla="*/ 30 w 67"/>
                <a:gd name="T21" fmla="*/ 63 h 71"/>
                <a:gd name="T22" fmla="*/ 34 w 67"/>
                <a:gd name="T23" fmla="*/ 61 h 71"/>
                <a:gd name="T24" fmla="*/ 38 w 67"/>
                <a:gd name="T25" fmla="*/ 61 h 71"/>
                <a:gd name="T26" fmla="*/ 48 w 67"/>
                <a:gd name="T27" fmla="*/ 63 h 71"/>
                <a:gd name="T28" fmla="*/ 50 w 67"/>
                <a:gd name="T29" fmla="*/ 57 h 71"/>
                <a:gd name="T30" fmla="*/ 55 w 67"/>
                <a:gd name="T31" fmla="*/ 54 h 71"/>
                <a:gd name="T32" fmla="*/ 63 w 67"/>
                <a:gd name="T33" fmla="*/ 50 h 71"/>
                <a:gd name="T34" fmla="*/ 67 w 67"/>
                <a:gd name="T35" fmla="*/ 40 h 71"/>
                <a:gd name="T36" fmla="*/ 67 w 67"/>
                <a:gd name="T37" fmla="*/ 32 h 71"/>
                <a:gd name="T38" fmla="*/ 67 w 67"/>
                <a:gd name="T39" fmla="*/ 27 h 71"/>
                <a:gd name="T40" fmla="*/ 65 w 67"/>
                <a:gd name="T41" fmla="*/ 21 h 71"/>
                <a:gd name="T42" fmla="*/ 65 w 67"/>
                <a:gd name="T43" fmla="*/ 15 h 71"/>
                <a:gd name="T44" fmla="*/ 63 w 67"/>
                <a:gd name="T45" fmla="*/ 9 h 71"/>
                <a:gd name="T46" fmla="*/ 61 w 67"/>
                <a:gd name="T47" fmla="*/ 2 h 71"/>
                <a:gd name="T48" fmla="*/ 55 w 67"/>
                <a:gd name="T49" fmla="*/ 4 h 71"/>
                <a:gd name="T50" fmla="*/ 53 w 67"/>
                <a:gd name="T51" fmla="*/ 0 h 71"/>
                <a:gd name="T52" fmla="*/ 50 w 67"/>
                <a:gd name="T53" fmla="*/ 0 h 71"/>
                <a:gd name="T54" fmla="*/ 46 w 67"/>
                <a:gd name="T55" fmla="*/ 4 h 71"/>
                <a:gd name="T56" fmla="*/ 46 w 67"/>
                <a:gd name="T57" fmla="*/ 9 h 71"/>
                <a:gd name="T58" fmla="*/ 42 w 67"/>
                <a:gd name="T59" fmla="*/ 11 h 71"/>
                <a:gd name="T60" fmla="*/ 38 w 67"/>
                <a:gd name="T61" fmla="*/ 8 h 71"/>
                <a:gd name="T62" fmla="*/ 36 w 67"/>
                <a:gd name="T63" fmla="*/ 4 h 71"/>
                <a:gd name="T64" fmla="*/ 28 w 67"/>
                <a:gd name="T65" fmla="*/ 4 h 71"/>
                <a:gd name="T66" fmla="*/ 27 w 67"/>
                <a:gd name="T67" fmla="*/ 8 h 71"/>
                <a:gd name="T68" fmla="*/ 19 w 67"/>
                <a:gd name="T69" fmla="*/ 11 h 71"/>
                <a:gd name="T70" fmla="*/ 15 w 67"/>
                <a:gd name="T71" fmla="*/ 11 h 71"/>
                <a:gd name="T72" fmla="*/ 11 w 67"/>
                <a:gd name="T73" fmla="*/ 11 h 71"/>
                <a:gd name="T74" fmla="*/ 5 w 67"/>
                <a:gd name="T75" fmla="*/ 13 h 71"/>
                <a:gd name="T76" fmla="*/ 2 w 67"/>
                <a:gd name="T77" fmla="*/ 15 h 71"/>
                <a:gd name="T78" fmla="*/ 0 w 67"/>
                <a:gd name="T79" fmla="*/ 23 h 71"/>
                <a:gd name="T80" fmla="*/ 2 w 67"/>
                <a:gd name="T81" fmla="*/ 32 h 71"/>
                <a:gd name="T82" fmla="*/ 5 w 67"/>
                <a:gd name="T83" fmla="*/ 40 h 71"/>
                <a:gd name="T84" fmla="*/ 5 w 67"/>
                <a:gd name="T85" fmla="*/ 50 h 71"/>
                <a:gd name="T86" fmla="*/ 5 w 67"/>
                <a:gd name="T87" fmla="*/ 50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1"/>
                <a:gd name="T134" fmla="*/ 67 w 6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1">
                  <a:moveTo>
                    <a:pt x="5" y="50"/>
                  </a:moveTo>
                  <a:lnTo>
                    <a:pt x="9" y="57"/>
                  </a:lnTo>
                  <a:lnTo>
                    <a:pt x="13" y="65"/>
                  </a:lnTo>
                  <a:lnTo>
                    <a:pt x="15" y="63"/>
                  </a:lnTo>
                  <a:lnTo>
                    <a:pt x="19" y="63"/>
                  </a:lnTo>
                  <a:lnTo>
                    <a:pt x="19" y="65"/>
                  </a:lnTo>
                  <a:lnTo>
                    <a:pt x="17" y="69"/>
                  </a:lnTo>
                  <a:lnTo>
                    <a:pt x="21" y="71"/>
                  </a:lnTo>
                  <a:lnTo>
                    <a:pt x="25" y="71"/>
                  </a:lnTo>
                  <a:lnTo>
                    <a:pt x="27" y="67"/>
                  </a:lnTo>
                  <a:lnTo>
                    <a:pt x="30" y="63"/>
                  </a:lnTo>
                  <a:lnTo>
                    <a:pt x="34" y="61"/>
                  </a:lnTo>
                  <a:lnTo>
                    <a:pt x="38" y="61"/>
                  </a:lnTo>
                  <a:lnTo>
                    <a:pt x="48" y="63"/>
                  </a:lnTo>
                  <a:lnTo>
                    <a:pt x="50" y="57"/>
                  </a:lnTo>
                  <a:lnTo>
                    <a:pt x="55" y="54"/>
                  </a:lnTo>
                  <a:lnTo>
                    <a:pt x="63" y="50"/>
                  </a:lnTo>
                  <a:lnTo>
                    <a:pt x="67" y="40"/>
                  </a:lnTo>
                  <a:lnTo>
                    <a:pt x="67" y="32"/>
                  </a:lnTo>
                  <a:lnTo>
                    <a:pt x="67" y="27"/>
                  </a:lnTo>
                  <a:lnTo>
                    <a:pt x="65" y="21"/>
                  </a:lnTo>
                  <a:lnTo>
                    <a:pt x="65" y="15"/>
                  </a:lnTo>
                  <a:lnTo>
                    <a:pt x="63" y="9"/>
                  </a:lnTo>
                  <a:lnTo>
                    <a:pt x="61" y="2"/>
                  </a:lnTo>
                  <a:lnTo>
                    <a:pt x="55" y="4"/>
                  </a:lnTo>
                  <a:lnTo>
                    <a:pt x="53" y="0"/>
                  </a:lnTo>
                  <a:lnTo>
                    <a:pt x="50" y="0"/>
                  </a:lnTo>
                  <a:lnTo>
                    <a:pt x="46" y="4"/>
                  </a:lnTo>
                  <a:lnTo>
                    <a:pt x="46" y="9"/>
                  </a:lnTo>
                  <a:lnTo>
                    <a:pt x="42" y="11"/>
                  </a:lnTo>
                  <a:lnTo>
                    <a:pt x="38" y="8"/>
                  </a:lnTo>
                  <a:lnTo>
                    <a:pt x="36" y="4"/>
                  </a:lnTo>
                  <a:lnTo>
                    <a:pt x="28" y="4"/>
                  </a:lnTo>
                  <a:lnTo>
                    <a:pt x="27" y="8"/>
                  </a:lnTo>
                  <a:lnTo>
                    <a:pt x="19" y="11"/>
                  </a:lnTo>
                  <a:lnTo>
                    <a:pt x="15" y="11"/>
                  </a:lnTo>
                  <a:lnTo>
                    <a:pt x="11" y="11"/>
                  </a:lnTo>
                  <a:lnTo>
                    <a:pt x="5" y="13"/>
                  </a:lnTo>
                  <a:lnTo>
                    <a:pt x="2" y="15"/>
                  </a:lnTo>
                  <a:lnTo>
                    <a:pt x="0" y="23"/>
                  </a:lnTo>
                  <a:lnTo>
                    <a:pt x="2" y="32"/>
                  </a:lnTo>
                  <a:lnTo>
                    <a:pt x="5" y="40"/>
                  </a:lnTo>
                  <a:lnTo>
                    <a:pt x="5" y="50"/>
                  </a:lnTo>
                  <a:close/>
                </a:path>
              </a:pathLst>
            </a:custGeom>
            <a:solidFill>
              <a:srgbClr val="C0C0C0"/>
            </a:solidFill>
            <a:ln w="4826">
              <a:solidFill>
                <a:srgbClr val="B9B9B9"/>
              </a:solidFill>
              <a:round/>
              <a:headEnd/>
              <a:tailEnd/>
            </a:ln>
          </p:spPr>
          <p:txBody>
            <a:bodyPr/>
            <a:lstStyle/>
            <a:p>
              <a:endParaRPr lang="nb-NO"/>
            </a:p>
          </p:txBody>
        </p:sp>
        <p:sp>
          <p:nvSpPr>
            <p:cNvPr id="9248" name="Freeform 1244"/>
            <p:cNvSpPr>
              <a:spLocks/>
            </p:cNvSpPr>
            <p:nvPr/>
          </p:nvSpPr>
          <p:spPr bwMode="gray">
            <a:xfrm>
              <a:off x="4892" y="2213"/>
              <a:ext cx="25" cy="27"/>
            </a:xfrm>
            <a:custGeom>
              <a:avLst/>
              <a:gdLst>
                <a:gd name="T0" fmla="*/ 2 w 29"/>
                <a:gd name="T1" fmla="*/ 10 h 31"/>
                <a:gd name="T2" fmla="*/ 2 w 29"/>
                <a:gd name="T3" fmla="*/ 10 h 31"/>
                <a:gd name="T4" fmla="*/ 2 w 29"/>
                <a:gd name="T5" fmla="*/ 8 h 31"/>
                <a:gd name="T6" fmla="*/ 0 w 29"/>
                <a:gd name="T7" fmla="*/ 2 h 31"/>
                <a:gd name="T8" fmla="*/ 2 w 29"/>
                <a:gd name="T9" fmla="*/ 2 h 31"/>
                <a:gd name="T10" fmla="*/ 6 w 29"/>
                <a:gd name="T11" fmla="*/ 2 h 31"/>
                <a:gd name="T12" fmla="*/ 6 w 29"/>
                <a:gd name="T13" fmla="*/ 4 h 31"/>
                <a:gd name="T14" fmla="*/ 8 w 29"/>
                <a:gd name="T15" fmla="*/ 8 h 31"/>
                <a:gd name="T16" fmla="*/ 8 w 29"/>
                <a:gd name="T17" fmla="*/ 8 h 31"/>
                <a:gd name="T18" fmla="*/ 10 w 29"/>
                <a:gd name="T19" fmla="*/ 6 h 31"/>
                <a:gd name="T20" fmla="*/ 14 w 29"/>
                <a:gd name="T21" fmla="*/ 2 h 31"/>
                <a:gd name="T22" fmla="*/ 15 w 29"/>
                <a:gd name="T23" fmla="*/ 0 h 31"/>
                <a:gd name="T24" fmla="*/ 19 w 29"/>
                <a:gd name="T25" fmla="*/ 2 h 31"/>
                <a:gd name="T26" fmla="*/ 23 w 29"/>
                <a:gd name="T27" fmla="*/ 2 h 31"/>
                <a:gd name="T28" fmla="*/ 21 w 29"/>
                <a:gd name="T29" fmla="*/ 6 h 31"/>
                <a:gd name="T30" fmla="*/ 25 w 29"/>
                <a:gd name="T31" fmla="*/ 10 h 31"/>
                <a:gd name="T32" fmla="*/ 27 w 29"/>
                <a:gd name="T33" fmla="*/ 12 h 31"/>
                <a:gd name="T34" fmla="*/ 29 w 29"/>
                <a:gd name="T35" fmla="*/ 12 h 31"/>
                <a:gd name="T36" fmla="*/ 27 w 29"/>
                <a:gd name="T37" fmla="*/ 14 h 31"/>
                <a:gd name="T38" fmla="*/ 25 w 29"/>
                <a:gd name="T39" fmla="*/ 18 h 31"/>
                <a:gd name="T40" fmla="*/ 23 w 29"/>
                <a:gd name="T41" fmla="*/ 19 h 31"/>
                <a:gd name="T42" fmla="*/ 21 w 29"/>
                <a:gd name="T43" fmla="*/ 21 h 31"/>
                <a:gd name="T44" fmla="*/ 19 w 29"/>
                <a:gd name="T45" fmla="*/ 29 h 31"/>
                <a:gd name="T46" fmla="*/ 17 w 29"/>
                <a:gd name="T47" fmla="*/ 29 h 31"/>
                <a:gd name="T48" fmla="*/ 14 w 29"/>
                <a:gd name="T49" fmla="*/ 31 h 31"/>
                <a:gd name="T50" fmla="*/ 8 w 29"/>
                <a:gd name="T51" fmla="*/ 31 h 31"/>
                <a:gd name="T52" fmla="*/ 4 w 29"/>
                <a:gd name="T53" fmla="*/ 31 h 31"/>
                <a:gd name="T54" fmla="*/ 4 w 29"/>
                <a:gd name="T55" fmla="*/ 19 h 31"/>
                <a:gd name="T56" fmla="*/ 4 w 29"/>
                <a:gd name="T57" fmla="*/ 10 h 31"/>
                <a:gd name="T58" fmla="*/ 2 w 29"/>
                <a:gd name="T59" fmla="*/ 10 h 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31"/>
                <a:gd name="T92" fmla="*/ 29 w 29"/>
                <a:gd name="T93" fmla="*/ 31 h 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31">
                  <a:moveTo>
                    <a:pt x="2" y="10"/>
                  </a:moveTo>
                  <a:lnTo>
                    <a:pt x="2" y="10"/>
                  </a:lnTo>
                  <a:lnTo>
                    <a:pt x="2" y="8"/>
                  </a:lnTo>
                  <a:lnTo>
                    <a:pt x="0" y="2"/>
                  </a:lnTo>
                  <a:lnTo>
                    <a:pt x="2" y="2"/>
                  </a:lnTo>
                  <a:lnTo>
                    <a:pt x="6" y="2"/>
                  </a:lnTo>
                  <a:lnTo>
                    <a:pt x="6" y="4"/>
                  </a:lnTo>
                  <a:lnTo>
                    <a:pt x="8" y="8"/>
                  </a:lnTo>
                  <a:lnTo>
                    <a:pt x="10" y="6"/>
                  </a:lnTo>
                  <a:lnTo>
                    <a:pt x="14" y="2"/>
                  </a:lnTo>
                  <a:lnTo>
                    <a:pt x="15" y="0"/>
                  </a:lnTo>
                  <a:lnTo>
                    <a:pt x="19" y="2"/>
                  </a:lnTo>
                  <a:lnTo>
                    <a:pt x="23" y="2"/>
                  </a:lnTo>
                  <a:lnTo>
                    <a:pt x="21" y="6"/>
                  </a:lnTo>
                  <a:lnTo>
                    <a:pt x="25" y="10"/>
                  </a:lnTo>
                  <a:lnTo>
                    <a:pt x="27" y="12"/>
                  </a:lnTo>
                  <a:lnTo>
                    <a:pt x="29" y="12"/>
                  </a:lnTo>
                  <a:lnTo>
                    <a:pt x="27" y="14"/>
                  </a:lnTo>
                  <a:lnTo>
                    <a:pt x="25" y="18"/>
                  </a:lnTo>
                  <a:lnTo>
                    <a:pt x="23" y="19"/>
                  </a:lnTo>
                  <a:lnTo>
                    <a:pt x="21" y="21"/>
                  </a:lnTo>
                  <a:lnTo>
                    <a:pt x="19" y="29"/>
                  </a:lnTo>
                  <a:lnTo>
                    <a:pt x="17" y="29"/>
                  </a:lnTo>
                  <a:lnTo>
                    <a:pt x="14" y="31"/>
                  </a:lnTo>
                  <a:lnTo>
                    <a:pt x="8" y="31"/>
                  </a:lnTo>
                  <a:lnTo>
                    <a:pt x="4" y="31"/>
                  </a:lnTo>
                  <a:lnTo>
                    <a:pt x="4" y="19"/>
                  </a:lnTo>
                  <a:lnTo>
                    <a:pt x="4" y="10"/>
                  </a:lnTo>
                  <a:lnTo>
                    <a:pt x="2" y="10"/>
                  </a:lnTo>
                  <a:close/>
                </a:path>
              </a:pathLst>
            </a:custGeom>
            <a:solidFill>
              <a:srgbClr val="C0C0C0"/>
            </a:solidFill>
            <a:ln w="4826">
              <a:solidFill>
                <a:srgbClr val="B9B9B9"/>
              </a:solidFill>
              <a:round/>
              <a:headEnd/>
              <a:tailEnd/>
            </a:ln>
          </p:spPr>
          <p:txBody>
            <a:bodyPr/>
            <a:lstStyle/>
            <a:p>
              <a:endParaRPr lang="nb-NO"/>
            </a:p>
          </p:txBody>
        </p:sp>
        <p:sp>
          <p:nvSpPr>
            <p:cNvPr id="9249" name="Freeform 1245"/>
            <p:cNvSpPr>
              <a:spLocks/>
            </p:cNvSpPr>
            <p:nvPr/>
          </p:nvSpPr>
          <p:spPr bwMode="gray">
            <a:xfrm>
              <a:off x="5592" y="1796"/>
              <a:ext cx="95" cy="226"/>
            </a:xfrm>
            <a:custGeom>
              <a:avLst/>
              <a:gdLst>
                <a:gd name="T0" fmla="*/ 82 w 107"/>
                <a:gd name="T1" fmla="*/ 250 h 255"/>
                <a:gd name="T2" fmla="*/ 88 w 107"/>
                <a:gd name="T3" fmla="*/ 228 h 255"/>
                <a:gd name="T4" fmla="*/ 75 w 107"/>
                <a:gd name="T5" fmla="*/ 202 h 255"/>
                <a:gd name="T6" fmla="*/ 78 w 107"/>
                <a:gd name="T7" fmla="*/ 179 h 255"/>
                <a:gd name="T8" fmla="*/ 65 w 107"/>
                <a:gd name="T9" fmla="*/ 156 h 255"/>
                <a:gd name="T10" fmla="*/ 67 w 107"/>
                <a:gd name="T11" fmla="*/ 134 h 255"/>
                <a:gd name="T12" fmla="*/ 77 w 107"/>
                <a:gd name="T13" fmla="*/ 125 h 255"/>
                <a:gd name="T14" fmla="*/ 82 w 107"/>
                <a:gd name="T15" fmla="*/ 113 h 255"/>
                <a:gd name="T16" fmla="*/ 98 w 107"/>
                <a:gd name="T17" fmla="*/ 117 h 255"/>
                <a:gd name="T18" fmla="*/ 107 w 107"/>
                <a:gd name="T19" fmla="*/ 98 h 255"/>
                <a:gd name="T20" fmla="*/ 94 w 107"/>
                <a:gd name="T21" fmla="*/ 83 h 255"/>
                <a:gd name="T22" fmla="*/ 86 w 107"/>
                <a:gd name="T23" fmla="*/ 77 h 255"/>
                <a:gd name="T24" fmla="*/ 84 w 107"/>
                <a:gd name="T25" fmla="*/ 67 h 255"/>
                <a:gd name="T26" fmla="*/ 80 w 107"/>
                <a:gd name="T27" fmla="*/ 56 h 255"/>
                <a:gd name="T28" fmla="*/ 69 w 107"/>
                <a:gd name="T29" fmla="*/ 60 h 255"/>
                <a:gd name="T30" fmla="*/ 67 w 107"/>
                <a:gd name="T31" fmla="*/ 54 h 255"/>
                <a:gd name="T32" fmla="*/ 69 w 107"/>
                <a:gd name="T33" fmla="*/ 40 h 255"/>
                <a:gd name="T34" fmla="*/ 75 w 107"/>
                <a:gd name="T35" fmla="*/ 21 h 255"/>
                <a:gd name="T36" fmla="*/ 71 w 107"/>
                <a:gd name="T37" fmla="*/ 6 h 255"/>
                <a:gd name="T38" fmla="*/ 61 w 107"/>
                <a:gd name="T39" fmla="*/ 0 h 255"/>
                <a:gd name="T40" fmla="*/ 53 w 107"/>
                <a:gd name="T41" fmla="*/ 15 h 255"/>
                <a:gd name="T42" fmla="*/ 42 w 107"/>
                <a:gd name="T43" fmla="*/ 29 h 255"/>
                <a:gd name="T44" fmla="*/ 27 w 107"/>
                <a:gd name="T45" fmla="*/ 40 h 255"/>
                <a:gd name="T46" fmla="*/ 29 w 107"/>
                <a:gd name="T47" fmla="*/ 50 h 255"/>
                <a:gd name="T48" fmla="*/ 13 w 107"/>
                <a:gd name="T49" fmla="*/ 60 h 255"/>
                <a:gd name="T50" fmla="*/ 17 w 107"/>
                <a:gd name="T51" fmla="*/ 83 h 255"/>
                <a:gd name="T52" fmla="*/ 11 w 107"/>
                <a:gd name="T53" fmla="*/ 92 h 255"/>
                <a:gd name="T54" fmla="*/ 6 w 107"/>
                <a:gd name="T55" fmla="*/ 96 h 255"/>
                <a:gd name="T56" fmla="*/ 2 w 107"/>
                <a:gd name="T57" fmla="*/ 104 h 255"/>
                <a:gd name="T58" fmla="*/ 0 w 107"/>
                <a:gd name="T59" fmla="*/ 111 h 255"/>
                <a:gd name="T60" fmla="*/ 2 w 107"/>
                <a:gd name="T61" fmla="*/ 119 h 255"/>
                <a:gd name="T62" fmla="*/ 7 w 107"/>
                <a:gd name="T63" fmla="*/ 117 h 255"/>
                <a:gd name="T64" fmla="*/ 13 w 107"/>
                <a:gd name="T65" fmla="*/ 115 h 255"/>
                <a:gd name="T66" fmla="*/ 21 w 107"/>
                <a:gd name="T67" fmla="*/ 144 h 255"/>
                <a:gd name="T68" fmla="*/ 19 w 107"/>
                <a:gd name="T69" fmla="*/ 167 h 255"/>
                <a:gd name="T70" fmla="*/ 25 w 107"/>
                <a:gd name="T71" fmla="*/ 179 h 255"/>
                <a:gd name="T72" fmla="*/ 40 w 107"/>
                <a:gd name="T73" fmla="*/ 177 h 255"/>
                <a:gd name="T74" fmla="*/ 46 w 107"/>
                <a:gd name="T75" fmla="*/ 167 h 255"/>
                <a:gd name="T76" fmla="*/ 53 w 107"/>
                <a:gd name="T77" fmla="*/ 169 h 255"/>
                <a:gd name="T78" fmla="*/ 61 w 107"/>
                <a:gd name="T79" fmla="*/ 179 h 255"/>
                <a:gd name="T80" fmla="*/ 65 w 107"/>
                <a:gd name="T81" fmla="*/ 190 h 255"/>
                <a:gd name="T82" fmla="*/ 67 w 107"/>
                <a:gd name="T83" fmla="*/ 211 h 255"/>
                <a:gd name="T84" fmla="*/ 75 w 107"/>
                <a:gd name="T85" fmla="*/ 225 h 255"/>
                <a:gd name="T86" fmla="*/ 77 w 107"/>
                <a:gd name="T87" fmla="*/ 232 h 255"/>
                <a:gd name="T88" fmla="*/ 78 w 107"/>
                <a:gd name="T89" fmla="*/ 246 h 255"/>
                <a:gd name="T90" fmla="*/ 80 w 107"/>
                <a:gd name="T91" fmla="*/ 255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55"/>
                <a:gd name="T140" fmla="*/ 107 w 107"/>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55">
                  <a:moveTo>
                    <a:pt x="80" y="255"/>
                  </a:moveTo>
                  <a:lnTo>
                    <a:pt x="82" y="255"/>
                  </a:lnTo>
                  <a:lnTo>
                    <a:pt x="82" y="250"/>
                  </a:lnTo>
                  <a:lnTo>
                    <a:pt x="86" y="242"/>
                  </a:lnTo>
                  <a:lnTo>
                    <a:pt x="88" y="236"/>
                  </a:lnTo>
                  <a:lnTo>
                    <a:pt x="88" y="228"/>
                  </a:lnTo>
                  <a:lnTo>
                    <a:pt x="84" y="219"/>
                  </a:lnTo>
                  <a:lnTo>
                    <a:pt x="78" y="211"/>
                  </a:lnTo>
                  <a:lnTo>
                    <a:pt x="75" y="202"/>
                  </a:lnTo>
                  <a:lnTo>
                    <a:pt x="73" y="188"/>
                  </a:lnTo>
                  <a:lnTo>
                    <a:pt x="78" y="186"/>
                  </a:lnTo>
                  <a:lnTo>
                    <a:pt x="78" y="179"/>
                  </a:lnTo>
                  <a:lnTo>
                    <a:pt x="75" y="173"/>
                  </a:lnTo>
                  <a:lnTo>
                    <a:pt x="67" y="167"/>
                  </a:lnTo>
                  <a:lnTo>
                    <a:pt x="65" y="156"/>
                  </a:lnTo>
                  <a:lnTo>
                    <a:pt x="67" y="148"/>
                  </a:lnTo>
                  <a:lnTo>
                    <a:pt x="69" y="142"/>
                  </a:lnTo>
                  <a:lnTo>
                    <a:pt x="67" y="134"/>
                  </a:lnTo>
                  <a:lnTo>
                    <a:pt x="67" y="131"/>
                  </a:lnTo>
                  <a:lnTo>
                    <a:pt x="73" y="129"/>
                  </a:lnTo>
                  <a:lnTo>
                    <a:pt x="77" y="125"/>
                  </a:lnTo>
                  <a:lnTo>
                    <a:pt x="80" y="123"/>
                  </a:lnTo>
                  <a:lnTo>
                    <a:pt x="80" y="119"/>
                  </a:lnTo>
                  <a:lnTo>
                    <a:pt x="82" y="113"/>
                  </a:lnTo>
                  <a:lnTo>
                    <a:pt x="84" y="113"/>
                  </a:lnTo>
                  <a:lnTo>
                    <a:pt x="88" y="117"/>
                  </a:lnTo>
                  <a:lnTo>
                    <a:pt x="98" y="117"/>
                  </a:lnTo>
                  <a:lnTo>
                    <a:pt x="101" y="110"/>
                  </a:lnTo>
                  <a:lnTo>
                    <a:pt x="101" y="104"/>
                  </a:lnTo>
                  <a:lnTo>
                    <a:pt x="107" y="98"/>
                  </a:lnTo>
                  <a:lnTo>
                    <a:pt x="98" y="94"/>
                  </a:lnTo>
                  <a:lnTo>
                    <a:pt x="96" y="88"/>
                  </a:lnTo>
                  <a:lnTo>
                    <a:pt x="94" y="83"/>
                  </a:lnTo>
                  <a:lnTo>
                    <a:pt x="90" y="81"/>
                  </a:lnTo>
                  <a:lnTo>
                    <a:pt x="86" y="81"/>
                  </a:lnTo>
                  <a:lnTo>
                    <a:pt x="86" y="77"/>
                  </a:lnTo>
                  <a:lnTo>
                    <a:pt x="90" y="71"/>
                  </a:lnTo>
                  <a:lnTo>
                    <a:pt x="88" y="67"/>
                  </a:lnTo>
                  <a:lnTo>
                    <a:pt x="84" y="67"/>
                  </a:lnTo>
                  <a:lnTo>
                    <a:pt x="82" y="63"/>
                  </a:lnTo>
                  <a:lnTo>
                    <a:pt x="84" y="58"/>
                  </a:lnTo>
                  <a:lnTo>
                    <a:pt x="80" y="56"/>
                  </a:lnTo>
                  <a:lnTo>
                    <a:pt x="77" y="54"/>
                  </a:lnTo>
                  <a:lnTo>
                    <a:pt x="73" y="56"/>
                  </a:lnTo>
                  <a:lnTo>
                    <a:pt x="69" y="60"/>
                  </a:lnTo>
                  <a:lnTo>
                    <a:pt x="67" y="60"/>
                  </a:lnTo>
                  <a:lnTo>
                    <a:pt x="67" y="58"/>
                  </a:lnTo>
                  <a:lnTo>
                    <a:pt x="67" y="54"/>
                  </a:lnTo>
                  <a:lnTo>
                    <a:pt x="63" y="50"/>
                  </a:lnTo>
                  <a:lnTo>
                    <a:pt x="63" y="46"/>
                  </a:lnTo>
                  <a:lnTo>
                    <a:pt x="69" y="40"/>
                  </a:lnTo>
                  <a:lnTo>
                    <a:pt x="73" y="33"/>
                  </a:lnTo>
                  <a:lnTo>
                    <a:pt x="73" y="25"/>
                  </a:lnTo>
                  <a:lnTo>
                    <a:pt x="75" y="21"/>
                  </a:lnTo>
                  <a:lnTo>
                    <a:pt x="73" y="15"/>
                  </a:lnTo>
                  <a:lnTo>
                    <a:pt x="75" y="10"/>
                  </a:lnTo>
                  <a:lnTo>
                    <a:pt x="71" y="6"/>
                  </a:lnTo>
                  <a:lnTo>
                    <a:pt x="69" y="0"/>
                  </a:lnTo>
                  <a:lnTo>
                    <a:pt x="65" y="0"/>
                  </a:lnTo>
                  <a:lnTo>
                    <a:pt x="61" y="0"/>
                  </a:lnTo>
                  <a:lnTo>
                    <a:pt x="61" y="10"/>
                  </a:lnTo>
                  <a:lnTo>
                    <a:pt x="57" y="15"/>
                  </a:lnTo>
                  <a:lnTo>
                    <a:pt x="53" y="15"/>
                  </a:lnTo>
                  <a:lnTo>
                    <a:pt x="46" y="15"/>
                  </a:lnTo>
                  <a:lnTo>
                    <a:pt x="42" y="25"/>
                  </a:lnTo>
                  <a:lnTo>
                    <a:pt x="42" y="29"/>
                  </a:lnTo>
                  <a:lnTo>
                    <a:pt x="36" y="33"/>
                  </a:lnTo>
                  <a:lnTo>
                    <a:pt x="32" y="39"/>
                  </a:lnTo>
                  <a:lnTo>
                    <a:pt x="27" y="40"/>
                  </a:lnTo>
                  <a:lnTo>
                    <a:pt x="25" y="42"/>
                  </a:lnTo>
                  <a:lnTo>
                    <a:pt x="29" y="46"/>
                  </a:lnTo>
                  <a:lnTo>
                    <a:pt x="29" y="50"/>
                  </a:lnTo>
                  <a:lnTo>
                    <a:pt x="23" y="56"/>
                  </a:lnTo>
                  <a:lnTo>
                    <a:pt x="21" y="63"/>
                  </a:lnTo>
                  <a:lnTo>
                    <a:pt x="13" y="60"/>
                  </a:lnTo>
                  <a:lnTo>
                    <a:pt x="13" y="71"/>
                  </a:lnTo>
                  <a:lnTo>
                    <a:pt x="15" y="77"/>
                  </a:lnTo>
                  <a:lnTo>
                    <a:pt x="17" y="83"/>
                  </a:lnTo>
                  <a:lnTo>
                    <a:pt x="15" y="86"/>
                  </a:lnTo>
                  <a:lnTo>
                    <a:pt x="13" y="90"/>
                  </a:lnTo>
                  <a:lnTo>
                    <a:pt x="11" y="92"/>
                  </a:lnTo>
                  <a:lnTo>
                    <a:pt x="7" y="90"/>
                  </a:lnTo>
                  <a:lnTo>
                    <a:pt x="4" y="90"/>
                  </a:lnTo>
                  <a:lnTo>
                    <a:pt x="6" y="96"/>
                  </a:lnTo>
                  <a:lnTo>
                    <a:pt x="6" y="100"/>
                  </a:lnTo>
                  <a:lnTo>
                    <a:pt x="7" y="106"/>
                  </a:lnTo>
                  <a:lnTo>
                    <a:pt x="2" y="104"/>
                  </a:lnTo>
                  <a:lnTo>
                    <a:pt x="0" y="108"/>
                  </a:lnTo>
                  <a:lnTo>
                    <a:pt x="2" y="110"/>
                  </a:lnTo>
                  <a:lnTo>
                    <a:pt x="0" y="111"/>
                  </a:lnTo>
                  <a:lnTo>
                    <a:pt x="2" y="113"/>
                  </a:lnTo>
                  <a:lnTo>
                    <a:pt x="2" y="115"/>
                  </a:lnTo>
                  <a:lnTo>
                    <a:pt x="2" y="119"/>
                  </a:lnTo>
                  <a:lnTo>
                    <a:pt x="6" y="119"/>
                  </a:lnTo>
                  <a:lnTo>
                    <a:pt x="6" y="117"/>
                  </a:lnTo>
                  <a:lnTo>
                    <a:pt x="7" y="117"/>
                  </a:lnTo>
                  <a:lnTo>
                    <a:pt x="9" y="115"/>
                  </a:lnTo>
                  <a:lnTo>
                    <a:pt x="11" y="115"/>
                  </a:lnTo>
                  <a:lnTo>
                    <a:pt x="13" y="115"/>
                  </a:lnTo>
                  <a:lnTo>
                    <a:pt x="15" y="127"/>
                  </a:lnTo>
                  <a:lnTo>
                    <a:pt x="17" y="140"/>
                  </a:lnTo>
                  <a:lnTo>
                    <a:pt x="21" y="144"/>
                  </a:lnTo>
                  <a:lnTo>
                    <a:pt x="25" y="150"/>
                  </a:lnTo>
                  <a:lnTo>
                    <a:pt x="23" y="159"/>
                  </a:lnTo>
                  <a:lnTo>
                    <a:pt x="19" y="167"/>
                  </a:lnTo>
                  <a:lnTo>
                    <a:pt x="19" y="173"/>
                  </a:lnTo>
                  <a:lnTo>
                    <a:pt x="19" y="179"/>
                  </a:lnTo>
                  <a:lnTo>
                    <a:pt x="25" y="179"/>
                  </a:lnTo>
                  <a:lnTo>
                    <a:pt x="32" y="179"/>
                  </a:lnTo>
                  <a:lnTo>
                    <a:pt x="38" y="179"/>
                  </a:lnTo>
                  <a:lnTo>
                    <a:pt x="40" y="177"/>
                  </a:lnTo>
                  <a:lnTo>
                    <a:pt x="44" y="175"/>
                  </a:lnTo>
                  <a:lnTo>
                    <a:pt x="46" y="171"/>
                  </a:lnTo>
                  <a:lnTo>
                    <a:pt x="46" y="167"/>
                  </a:lnTo>
                  <a:lnTo>
                    <a:pt x="46" y="163"/>
                  </a:lnTo>
                  <a:lnTo>
                    <a:pt x="50" y="163"/>
                  </a:lnTo>
                  <a:lnTo>
                    <a:pt x="53" y="169"/>
                  </a:lnTo>
                  <a:lnTo>
                    <a:pt x="57" y="173"/>
                  </a:lnTo>
                  <a:lnTo>
                    <a:pt x="61" y="173"/>
                  </a:lnTo>
                  <a:lnTo>
                    <a:pt x="61" y="179"/>
                  </a:lnTo>
                  <a:lnTo>
                    <a:pt x="59" y="184"/>
                  </a:lnTo>
                  <a:lnTo>
                    <a:pt x="61" y="188"/>
                  </a:lnTo>
                  <a:lnTo>
                    <a:pt x="65" y="190"/>
                  </a:lnTo>
                  <a:lnTo>
                    <a:pt x="67" y="200"/>
                  </a:lnTo>
                  <a:lnTo>
                    <a:pt x="67" y="209"/>
                  </a:lnTo>
                  <a:lnTo>
                    <a:pt x="67" y="211"/>
                  </a:lnTo>
                  <a:lnTo>
                    <a:pt x="69" y="215"/>
                  </a:lnTo>
                  <a:lnTo>
                    <a:pt x="73" y="215"/>
                  </a:lnTo>
                  <a:lnTo>
                    <a:pt x="75" y="225"/>
                  </a:lnTo>
                  <a:lnTo>
                    <a:pt x="75" y="232"/>
                  </a:lnTo>
                  <a:lnTo>
                    <a:pt x="77" y="232"/>
                  </a:lnTo>
                  <a:lnTo>
                    <a:pt x="75" y="240"/>
                  </a:lnTo>
                  <a:lnTo>
                    <a:pt x="73" y="244"/>
                  </a:lnTo>
                  <a:lnTo>
                    <a:pt x="78" y="246"/>
                  </a:lnTo>
                  <a:lnTo>
                    <a:pt x="78" y="250"/>
                  </a:lnTo>
                  <a:lnTo>
                    <a:pt x="80" y="253"/>
                  </a:lnTo>
                  <a:lnTo>
                    <a:pt x="80" y="255"/>
                  </a:lnTo>
                  <a:close/>
                </a:path>
              </a:pathLst>
            </a:custGeom>
            <a:solidFill>
              <a:srgbClr val="C0C0C0"/>
            </a:solidFill>
            <a:ln w="4826">
              <a:solidFill>
                <a:srgbClr val="B9B9B9"/>
              </a:solidFill>
              <a:round/>
              <a:headEnd/>
              <a:tailEnd/>
            </a:ln>
          </p:spPr>
          <p:txBody>
            <a:bodyPr/>
            <a:lstStyle/>
            <a:p>
              <a:endParaRPr lang="nb-NO"/>
            </a:p>
          </p:txBody>
        </p:sp>
        <p:sp>
          <p:nvSpPr>
            <p:cNvPr id="9250" name="Freeform 1246"/>
            <p:cNvSpPr>
              <a:spLocks/>
            </p:cNvSpPr>
            <p:nvPr/>
          </p:nvSpPr>
          <p:spPr bwMode="gray">
            <a:xfrm>
              <a:off x="4507" y="1951"/>
              <a:ext cx="82" cy="82"/>
            </a:xfrm>
            <a:custGeom>
              <a:avLst/>
              <a:gdLst>
                <a:gd name="T0" fmla="*/ 60 w 92"/>
                <a:gd name="T1" fmla="*/ 65 h 92"/>
                <a:gd name="T2" fmla="*/ 50 w 92"/>
                <a:gd name="T3" fmla="*/ 67 h 92"/>
                <a:gd name="T4" fmla="*/ 39 w 92"/>
                <a:gd name="T5" fmla="*/ 71 h 92"/>
                <a:gd name="T6" fmla="*/ 37 w 92"/>
                <a:gd name="T7" fmla="*/ 78 h 92"/>
                <a:gd name="T8" fmla="*/ 37 w 92"/>
                <a:gd name="T9" fmla="*/ 88 h 92"/>
                <a:gd name="T10" fmla="*/ 33 w 92"/>
                <a:gd name="T11" fmla="*/ 92 h 92"/>
                <a:gd name="T12" fmla="*/ 25 w 92"/>
                <a:gd name="T13" fmla="*/ 88 h 92"/>
                <a:gd name="T14" fmla="*/ 21 w 92"/>
                <a:gd name="T15" fmla="*/ 84 h 92"/>
                <a:gd name="T16" fmla="*/ 12 w 92"/>
                <a:gd name="T17" fmla="*/ 88 h 92"/>
                <a:gd name="T18" fmla="*/ 0 w 92"/>
                <a:gd name="T19" fmla="*/ 82 h 92"/>
                <a:gd name="T20" fmla="*/ 2 w 92"/>
                <a:gd name="T21" fmla="*/ 71 h 92"/>
                <a:gd name="T22" fmla="*/ 2 w 92"/>
                <a:gd name="T23" fmla="*/ 65 h 92"/>
                <a:gd name="T24" fmla="*/ 4 w 92"/>
                <a:gd name="T25" fmla="*/ 59 h 92"/>
                <a:gd name="T26" fmla="*/ 8 w 92"/>
                <a:gd name="T27" fmla="*/ 53 h 92"/>
                <a:gd name="T28" fmla="*/ 12 w 92"/>
                <a:gd name="T29" fmla="*/ 55 h 92"/>
                <a:gd name="T30" fmla="*/ 14 w 92"/>
                <a:gd name="T31" fmla="*/ 44 h 92"/>
                <a:gd name="T32" fmla="*/ 20 w 92"/>
                <a:gd name="T33" fmla="*/ 38 h 92"/>
                <a:gd name="T34" fmla="*/ 29 w 92"/>
                <a:gd name="T35" fmla="*/ 34 h 92"/>
                <a:gd name="T36" fmla="*/ 35 w 92"/>
                <a:gd name="T37" fmla="*/ 29 h 92"/>
                <a:gd name="T38" fmla="*/ 39 w 92"/>
                <a:gd name="T39" fmla="*/ 21 h 92"/>
                <a:gd name="T40" fmla="*/ 44 w 92"/>
                <a:gd name="T41" fmla="*/ 17 h 92"/>
                <a:gd name="T42" fmla="*/ 50 w 92"/>
                <a:gd name="T43" fmla="*/ 7 h 92"/>
                <a:gd name="T44" fmla="*/ 56 w 92"/>
                <a:gd name="T45" fmla="*/ 4 h 92"/>
                <a:gd name="T46" fmla="*/ 58 w 92"/>
                <a:gd name="T47" fmla="*/ 2 h 92"/>
                <a:gd name="T48" fmla="*/ 60 w 92"/>
                <a:gd name="T49" fmla="*/ 2 h 92"/>
                <a:gd name="T50" fmla="*/ 66 w 92"/>
                <a:gd name="T51" fmla="*/ 2 h 92"/>
                <a:gd name="T52" fmla="*/ 69 w 92"/>
                <a:gd name="T53" fmla="*/ 7 h 92"/>
                <a:gd name="T54" fmla="*/ 71 w 92"/>
                <a:gd name="T55" fmla="*/ 17 h 92"/>
                <a:gd name="T56" fmla="*/ 79 w 92"/>
                <a:gd name="T57" fmla="*/ 29 h 92"/>
                <a:gd name="T58" fmla="*/ 87 w 92"/>
                <a:gd name="T59" fmla="*/ 38 h 92"/>
                <a:gd name="T60" fmla="*/ 89 w 92"/>
                <a:gd name="T61" fmla="*/ 44 h 92"/>
                <a:gd name="T62" fmla="*/ 92 w 92"/>
                <a:gd name="T63" fmla="*/ 57 h 92"/>
                <a:gd name="T64" fmla="*/ 91 w 92"/>
                <a:gd name="T65" fmla="*/ 61 h 92"/>
                <a:gd name="T66" fmla="*/ 85 w 92"/>
                <a:gd name="T67" fmla="*/ 65 h 92"/>
                <a:gd name="T68" fmla="*/ 83 w 92"/>
                <a:gd name="T69" fmla="*/ 69 h 92"/>
                <a:gd name="T70" fmla="*/ 81 w 92"/>
                <a:gd name="T71" fmla="*/ 69 h 92"/>
                <a:gd name="T72" fmla="*/ 75 w 92"/>
                <a:gd name="T73" fmla="*/ 67 h 92"/>
                <a:gd name="T74" fmla="*/ 69 w 92"/>
                <a:gd name="T75" fmla="*/ 67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2"/>
                <a:gd name="T116" fmla="*/ 92 w 9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2">
                  <a:moveTo>
                    <a:pt x="69" y="67"/>
                  </a:moveTo>
                  <a:lnTo>
                    <a:pt x="60" y="65"/>
                  </a:lnTo>
                  <a:lnTo>
                    <a:pt x="60" y="69"/>
                  </a:lnTo>
                  <a:lnTo>
                    <a:pt x="50" y="67"/>
                  </a:lnTo>
                  <a:lnTo>
                    <a:pt x="41" y="67"/>
                  </a:lnTo>
                  <a:lnTo>
                    <a:pt x="39" y="71"/>
                  </a:lnTo>
                  <a:lnTo>
                    <a:pt x="37" y="75"/>
                  </a:lnTo>
                  <a:lnTo>
                    <a:pt x="37" y="78"/>
                  </a:lnTo>
                  <a:lnTo>
                    <a:pt x="39" y="82"/>
                  </a:lnTo>
                  <a:lnTo>
                    <a:pt x="37" y="88"/>
                  </a:lnTo>
                  <a:lnTo>
                    <a:pt x="37" y="90"/>
                  </a:lnTo>
                  <a:lnTo>
                    <a:pt x="33" y="92"/>
                  </a:lnTo>
                  <a:lnTo>
                    <a:pt x="27" y="92"/>
                  </a:lnTo>
                  <a:lnTo>
                    <a:pt x="25" y="88"/>
                  </a:lnTo>
                  <a:lnTo>
                    <a:pt x="25" y="86"/>
                  </a:lnTo>
                  <a:lnTo>
                    <a:pt x="21" y="84"/>
                  </a:lnTo>
                  <a:lnTo>
                    <a:pt x="16" y="88"/>
                  </a:lnTo>
                  <a:lnTo>
                    <a:pt x="12" y="88"/>
                  </a:lnTo>
                  <a:lnTo>
                    <a:pt x="10" y="82"/>
                  </a:lnTo>
                  <a:lnTo>
                    <a:pt x="0" y="82"/>
                  </a:lnTo>
                  <a:lnTo>
                    <a:pt x="0" y="77"/>
                  </a:lnTo>
                  <a:lnTo>
                    <a:pt x="2" y="71"/>
                  </a:lnTo>
                  <a:lnTo>
                    <a:pt x="4" y="69"/>
                  </a:lnTo>
                  <a:lnTo>
                    <a:pt x="2" y="65"/>
                  </a:lnTo>
                  <a:lnTo>
                    <a:pt x="2" y="61"/>
                  </a:lnTo>
                  <a:lnTo>
                    <a:pt x="4" y="59"/>
                  </a:lnTo>
                  <a:lnTo>
                    <a:pt x="4" y="57"/>
                  </a:lnTo>
                  <a:lnTo>
                    <a:pt x="8" y="53"/>
                  </a:lnTo>
                  <a:lnTo>
                    <a:pt x="10" y="53"/>
                  </a:lnTo>
                  <a:lnTo>
                    <a:pt x="12" y="55"/>
                  </a:lnTo>
                  <a:lnTo>
                    <a:pt x="12" y="52"/>
                  </a:lnTo>
                  <a:lnTo>
                    <a:pt x="14" y="44"/>
                  </a:lnTo>
                  <a:lnTo>
                    <a:pt x="16" y="40"/>
                  </a:lnTo>
                  <a:lnTo>
                    <a:pt x="20" y="38"/>
                  </a:lnTo>
                  <a:lnTo>
                    <a:pt x="23" y="36"/>
                  </a:lnTo>
                  <a:lnTo>
                    <a:pt x="29" y="34"/>
                  </a:lnTo>
                  <a:lnTo>
                    <a:pt x="33" y="32"/>
                  </a:lnTo>
                  <a:lnTo>
                    <a:pt x="35" y="29"/>
                  </a:lnTo>
                  <a:lnTo>
                    <a:pt x="35" y="25"/>
                  </a:lnTo>
                  <a:lnTo>
                    <a:pt x="39" y="21"/>
                  </a:lnTo>
                  <a:lnTo>
                    <a:pt x="43" y="19"/>
                  </a:lnTo>
                  <a:lnTo>
                    <a:pt x="44" y="17"/>
                  </a:lnTo>
                  <a:lnTo>
                    <a:pt x="46" y="11"/>
                  </a:lnTo>
                  <a:lnTo>
                    <a:pt x="50" y="7"/>
                  </a:lnTo>
                  <a:lnTo>
                    <a:pt x="54" y="7"/>
                  </a:lnTo>
                  <a:lnTo>
                    <a:pt x="56" y="4"/>
                  </a:lnTo>
                  <a:lnTo>
                    <a:pt x="56" y="2"/>
                  </a:lnTo>
                  <a:lnTo>
                    <a:pt x="58" y="2"/>
                  </a:lnTo>
                  <a:lnTo>
                    <a:pt x="60" y="0"/>
                  </a:lnTo>
                  <a:lnTo>
                    <a:pt x="60" y="2"/>
                  </a:lnTo>
                  <a:lnTo>
                    <a:pt x="64" y="2"/>
                  </a:lnTo>
                  <a:lnTo>
                    <a:pt x="66" y="2"/>
                  </a:lnTo>
                  <a:lnTo>
                    <a:pt x="68" y="6"/>
                  </a:lnTo>
                  <a:lnTo>
                    <a:pt x="69" y="7"/>
                  </a:lnTo>
                  <a:lnTo>
                    <a:pt x="66" y="11"/>
                  </a:lnTo>
                  <a:lnTo>
                    <a:pt x="71" y="17"/>
                  </a:lnTo>
                  <a:lnTo>
                    <a:pt x="81" y="23"/>
                  </a:lnTo>
                  <a:lnTo>
                    <a:pt x="79" y="29"/>
                  </a:lnTo>
                  <a:lnTo>
                    <a:pt x="85" y="40"/>
                  </a:lnTo>
                  <a:lnTo>
                    <a:pt x="87" y="38"/>
                  </a:lnTo>
                  <a:lnTo>
                    <a:pt x="89" y="40"/>
                  </a:lnTo>
                  <a:lnTo>
                    <a:pt x="89" y="44"/>
                  </a:lnTo>
                  <a:lnTo>
                    <a:pt x="89" y="46"/>
                  </a:lnTo>
                  <a:lnTo>
                    <a:pt x="92" y="57"/>
                  </a:lnTo>
                  <a:lnTo>
                    <a:pt x="92" y="59"/>
                  </a:lnTo>
                  <a:lnTo>
                    <a:pt x="91" y="61"/>
                  </a:lnTo>
                  <a:lnTo>
                    <a:pt x="87" y="63"/>
                  </a:lnTo>
                  <a:lnTo>
                    <a:pt x="85" y="65"/>
                  </a:lnTo>
                  <a:lnTo>
                    <a:pt x="85" y="67"/>
                  </a:lnTo>
                  <a:lnTo>
                    <a:pt x="83" y="69"/>
                  </a:lnTo>
                  <a:lnTo>
                    <a:pt x="81" y="69"/>
                  </a:lnTo>
                  <a:lnTo>
                    <a:pt x="79" y="69"/>
                  </a:lnTo>
                  <a:lnTo>
                    <a:pt x="75" y="67"/>
                  </a:lnTo>
                  <a:lnTo>
                    <a:pt x="71" y="67"/>
                  </a:lnTo>
                  <a:lnTo>
                    <a:pt x="69" y="67"/>
                  </a:lnTo>
                  <a:close/>
                </a:path>
              </a:pathLst>
            </a:custGeom>
            <a:solidFill>
              <a:srgbClr val="C0C0C0"/>
            </a:solidFill>
            <a:ln w="4826">
              <a:solidFill>
                <a:srgbClr val="B9B9B9"/>
              </a:solidFill>
              <a:round/>
              <a:headEnd/>
              <a:tailEnd/>
            </a:ln>
          </p:spPr>
          <p:txBody>
            <a:bodyPr/>
            <a:lstStyle/>
            <a:p>
              <a:endParaRPr lang="nb-NO"/>
            </a:p>
          </p:txBody>
        </p:sp>
        <p:sp>
          <p:nvSpPr>
            <p:cNvPr id="9251" name="Freeform 1247"/>
            <p:cNvSpPr>
              <a:spLocks/>
            </p:cNvSpPr>
            <p:nvPr/>
          </p:nvSpPr>
          <p:spPr bwMode="gray">
            <a:xfrm>
              <a:off x="4823" y="1537"/>
              <a:ext cx="65" cy="49"/>
            </a:xfrm>
            <a:custGeom>
              <a:avLst/>
              <a:gdLst>
                <a:gd name="T0" fmla="*/ 71 w 73"/>
                <a:gd name="T1" fmla="*/ 3 h 55"/>
                <a:gd name="T2" fmla="*/ 66 w 73"/>
                <a:gd name="T3" fmla="*/ 1 h 55"/>
                <a:gd name="T4" fmla="*/ 54 w 73"/>
                <a:gd name="T5" fmla="*/ 3 h 55"/>
                <a:gd name="T6" fmla="*/ 46 w 73"/>
                <a:gd name="T7" fmla="*/ 1 h 55"/>
                <a:gd name="T8" fmla="*/ 41 w 73"/>
                <a:gd name="T9" fmla="*/ 7 h 55"/>
                <a:gd name="T10" fmla="*/ 29 w 73"/>
                <a:gd name="T11" fmla="*/ 9 h 55"/>
                <a:gd name="T12" fmla="*/ 21 w 73"/>
                <a:gd name="T13" fmla="*/ 7 h 55"/>
                <a:gd name="T14" fmla="*/ 14 w 73"/>
                <a:gd name="T15" fmla="*/ 9 h 55"/>
                <a:gd name="T16" fmla="*/ 12 w 73"/>
                <a:gd name="T17" fmla="*/ 5 h 55"/>
                <a:gd name="T18" fmla="*/ 12 w 73"/>
                <a:gd name="T19" fmla="*/ 1 h 55"/>
                <a:gd name="T20" fmla="*/ 8 w 73"/>
                <a:gd name="T21" fmla="*/ 3 h 55"/>
                <a:gd name="T22" fmla="*/ 0 w 73"/>
                <a:gd name="T23" fmla="*/ 9 h 55"/>
                <a:gd name="T24" fmla="*/ 2 w 73"/>
                <a:gd name="T25" fmla="*/ 17 h 55"/>
                <a:gd name="T26" fmla="*/ 4 w 73"/>
                <a:gd name="T27" fmla="*/ 24 h 55"/>
                <a:gd name="T28" fmla="*/ 2 w 73"/>
                <a:gd name="T29" fmla="*/ 34 h 55"/>
                <a:gd name="T30" fmla="*/ 6 w 73"/>
                <a:gd name="T31" fmla="*/ 44 h 55"/>
                <a:gd name="T32" fmla="*/ 8 w 73"/>
                <a:gd name="T33" fmla="*/ 53 h 55"/>
                <a:gd name="T34" fmla="*/ 16 w 73"/>
                <a:gd name="T35" fmla="*/ 55 h 55"/>
                <a:gd name="T36" fmla="*/ 23 w 73"/>
                <a:gd name="T37" fmla="*/ 51 h 55"/>
                <a:gd name="T38" fmla="*/ 31 w 73"/>
                <a:gd name="T39" fmla="*/ 49 h 55"/>
                <a:gd name="T40" fmla="*/ 35 w 73"/>
                <a:gd name="T41" fmla="*/ 53 h 55"/>
                <a:gd name="T42" fmla="*/ 43 w 73"/>
                <a:gd name="T43" fmla="*/ 53 h 55"/>
                <a:gd name="T44" fmla="*/ 46 w 73"/>
                <a:gd name="T45" fmla="*/ 53 h 55"/>
                <a:gd name="T46" fmla="*/ 46 w 73"/>
                <a:gd name="T47" fmla="*/ 51 h 55"/>
                <a:gd name="T48" fmla="*/ 50 w 73"/>
                <a:gd name="T49" fmla="*/ 47 h 55"/>
                <a:gd name="T50" fmla="*/ 52 w 73"/>
                <a:gd name="T51" fmla="*/ 46 h 55"/>
                <a:gd name="T52" fmla="*/ 58 w 73"/>
                <a:gd name="T53" fmla="*/ 46 h 55"/>
                <a:gd name="T54" fmla="*/ 62 w 73"/>
                <a:gd name="T55" fmla="*/ 46 h 55"/>
                <a:gd name="T56" fmla="*/ 58 w 73"/>
                <a:gd name="T57" fmla="*/ 38 h 55"/>
                <a:gd name="T58" fmla="*/ 67 w 73"/>
                <a:gd name="T59" fmla="*/ 21 h 55"/>
                <a:gd name="T60" fmla="*/ 71 w 73"/>
                <a:gd name="T61" fmla="*/ 11 h 55"/>
                <a:gd name="T62" fmla="*/ 73 w 73"/>
                <a:gd name="T63" fmla="*/ 5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55"/>
                <a:gd name="T98" fmla="*/ 73 w 7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55">
                  <a:moveTo>
                    <a:pt x="73" y="5"/>
                  </a:moveTo>
                  <a:lnTo>
                    <a:pt x="71" y="3"/>
                  </a:lnTo>
                  <a:lnTo>
                    <a:pt x="67" y="1"/>
                  </a:lnTo>
                  <a:lnTo>
                    <a:pt x="66" y="1"/>
                  </a:lnTo>
                  <a:lnTo>
                    <a:pt x="60" y="3"/>
                  </a:lnTo>
                  <a:lnTo>
                    <a:pt x="54" y="3"/>
                  </a:lnTo>
                  <a:lnTo>
                    <a:pt x="50" y="0"/>
                  </a:lnTo>
                  <a:lnTo>
                    <a:pt x="46" y="1"/>
                  </a:lnTo>
                  <a:lnTo>
                    <a:pt x="43" y="5"/>
                  </a:lnTo>
                  <a:lnTo>
                    <a:pt x="41" y="7"/>
                  </a:lnTo>
                  <a:lnTo>
                    <a:pt x="35" y="7"/>
                  </a:lnTo>
                  <a:lnTo>
                    <a:pt x="29" y="9"/>
                  </a:lnTo>
                  <a:lnTo>
                    <a:pt x="25" y="7"/>
                  </a:lnTo>
                  <a:lnTo>
                    <a:pt x="21" y="7"/>
                  </a:lnTo>
                  <a:lnTo>
                    <a:pt x="18" y="9"/>
                  </a:lnTo>
                  <a:lnTo>
                    <a:pt x="14" y="9"/>
                  </a:lnTo>
                  <a:lnTo>
                    <a:pt x="12" y="7"/>
                  </a:lnTo>
                  <a:lnTo>
                    <a:pt x="12" y="5"/>
                  </a:lnTo>
                  <a:lnTo>
                    <a:pt x="14" y="3"/>
                  </a:lnTo>
                  <a:lnTo>
                    <a:pt x="12" y="1"/>
                  </a:lnTo>
                  <a:lnTo>
                    <a:pt x="8" y="1"/>
                  </a:lnTo>
                  <a:lnTo>
                    <a:pt x="8" y="3"/>
                  </a:lnTo>
                  <a:lnTo>
                    <a:pt x="4" y="7"/>
                  </a:lnTo>
                  <a:lnTo>
                    <a:pt x="0" y="9"/>
                  </a:lnTo>
                  <a:lnTo>
                    <a:pt x="0" y="13"/>
                  </a:lnTo>
                  <a:lnTo>
                    <a:pt x="2" y="17"/>
                  </a:lnTo>
                  <a:lnTo>
                    <a:pt x="6" y="21"/>
                  </a:lnTo>
                  <a:lnTo>
                    <a:pt x="4" y="24"/>
                  </a:lnTo>
                  <a:lnTo>
                    <a:pt x="2" y="30"/>
                  </a:lnTo>
                  <a:lnTo>
                    <a:pt x="2" y="34"/>
                  </a:lnTo>
                  <a:lnTo>
                    <a:pt x="6" y="40"/>
                  </a:lnTo>
                  <a:lnTo>
                    <a:pt x="6" y="44"/>
                  </a:lnTo>
                  <a:lnTo>
                    <a:pt x="6" y="47"/>
                  </a:lnTo>
                  <a:lnTo>
                    <a:pt x="8" y="53"/>
                  </a:lnTo>
                  <a:lnTo>
                    <a:pt x="12" y="53"/>
                  </a:lnTo>
                  <a:lnTo>
                    <a:pt x="16" y="55"/>
                  </a:lnTo>
                  <a:lnTo>
                    <a:pt x="21" y="53"/>
                  </a:lnTo>
                  <a:lnTo>
                    <a:pt x="23" y="51"/>
                  </a:lnTo>
                  <a:lnTo>
                    <a:pt x="27" y="47"/>
                  </a:lnTo>
                  <a:lnTo>
                    <a:pt x="31" y="49"/>
                  </a:lnTo>
                  <a:lnTo>
                    <a:pt x="35" y="51"/>
                  </a:lnTo>
                  <a:lnTo>
                    <a:pt x="35" y="53"/>
                  </a:lnTo>
                  <a:lnTo>
                    <a:pt x="37" y="53"/>
                  </a:lnTo>
                  <a:lnTo>
                    <a:pt x="43" y="53"/>
                  </a:lnTo>
                  <a:lnTo>
                    <a:pt x="44" y="53"/>
                  </a:lnTo>
                  <a:lnTo>
                    <a:pt x="46" y="53"/>
                  </a:lnTo>
                  <a:lnTo>
                    <a:pt x="46" y="51"/>
                  </a:lnTo>
                  <a:lnTo>
                    <a:pt x="48" y="47"/>
                  </a:lnTo>
                  <a:lnTo>
                    <a:pt x="50" y="47"/>
                  </a:lnTo>
                  <a:lnTo>
                    <a:pt x="52" y="46"/>
                  </a:lnTo>
                  <a:lnTo>
                    <a:pt x="54" y="44"/>
                  </a:lnTo>
                  <a:lnTo>
                    <a:pt x="58" y="46"/>
                  </a:lnTo>
                  <a:lnTo>
                    <a:pt x="60" y="46"/>
                  </a:lnTo>
                  <a:lnTo>
                    <a:pt x="62" y="46"/>
                  </a:lnTo>
                  <a:lnTo>
                    <a:pt x="60" y="42"/>
                  </a:lnTo>
                  <a:lnTo>
                    <a:pt x="58" y="38"/>
                  </a:lnTo>
                  <a:lnTo>
                    <a:pt x="62" y="30"/>
                  </a:lnTo>
                  <a:lnTo>
                    <a:pt x="67" y="21"/>
                  </a:lnTo>
                  <a:lnTo>
                    <a:pt x="71" y="19"/>
                  </a:lnTo>
                  <a:lnTo>
                    <a:pt x="71" y="11"/>
                  </a:lnTo>
                  <a:lnTo>
                    <a:pt x="73" y="5"/>
                  </a:lnTo>
                  <a:close/>
                </a:path>
              </a:pathLst>
            </a:custGeom>
            <a:solidFill>
              <a:srgbClr val="C0C0C0"/>
            </a:solidFill>
            <a:ln w="4826">
              <a:solidFill>
                <a:srgbClr val="B9B9B9"/>
              </a:solidFill>
              <a:round/>
              <a:headEnd/>
              <a:tailEnd/>
            </a:ln>
          </p:spPr>
          <p:txBody>
            <a:bodyPr/>
            <a:lstStyle/>
            <a:p>
              <a:endParaRPr lang="nb-NO"/>
            </a:p>
          </p:txBody>
        </p:sp>
        <p:sp>
          <p:nvSpPr>
            <p:cNvPr id="9252" name="Freeform 1248"/>
            <p:cNvSpPr>
              <a:spLocks/>
            </p:cNvSpPr>
            <p:nvPr/>
          </p:nvSpPr>
          <p:spPr bwMode="gray">
            <a:xfrm>
              <a:off x="5832" y="2109"/>
              <a:ext cx="16" cy="12"/>
            </a:xfrm>
            <a:custGeom>
              <a:avLst/>
              <a:gdLst>
                <a:gd name="T0" fmla="*/ 0 w 18"/>
                <a:gd name="T1" fmla="*/ 8 h 14"/>
                <a:gd name="T2" fmla="*/ 4 w 18"/>
                <a:gd name="T3" fmla="*/ 14 h 14"/>
                <a:gd name="T4" fmla="*/ 8 w 18"/>
                <a:gd name="T5" fmla="*/ 12 h 14"/>
                <a:gd name="T6" fmla="*/ 10 w 18"/>
                <a:gd name="T7" fmla="*/ 10 h 14"/>
                <a:gd name="T8" fmla="*/ 12 w 18"/>
                <a:gd name="T9" fmla="*/ 8 h 14"/>
                <a:gd name="T10" fmla="*/ 16 w 18"/>
                <a:gd name="T11" fmla="*/ 10 h 14"/>
                <a:gd name="T12" fmla="*/ 18 w 18"/>
                <a:gd name="T13" fmla="*/ 8 h 14"/>
                <a:gd name="T14" fmla="*/ 14 w 18"/>
                <a:gd name="T15" fmla="*/ 0 h 14"/>
                <a:gd name="T16" fmla="*/ 10 w 18"/>
                <a:gd name="T17" fmla="*/ 0 h 14"/>
                <a:gd name="T18" fmla="*/ 6 w 18"/>
                <a:gd name="T19" fmla="*/ 2 h 14"/>
                <a:gd name="T20" fmla="*/ 4 w 18"/>
                <a:gd name="T21" fmla="*/ 6 h 14"/>
                <a:gd name="T22" fmla="*/ 4 w 18"/>
                <a:gd name="T23" fmla="*/ 8 h 14"/>
                <a:gd name="T24" fmla="*/ 2 w 18"/>
                <a:gd name="T25" fmla="*/ 8 h 14"/>
                <a:gd name="T26" fmla="*/ 0 w 18"/>
                <a:gd name="T27" fmla="*/ 8 h 14"/>
                <a:gd name="T28" fmla="*/ 0 w 18"/>
                <a:gd name="T29" fmla="*/ 8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0" y="8"/>
                  </a:moveTo>
                  <a:lnTo>
                    <a:pt x="4" y="14"/>
                  </a:lnTo>
                  <a:lnTo>
                    <a:pt x="8" y="12"/>
                  </a:lnTo>
                  <a:lnTo>
                    <a:pt x="10" y="10"/>
                  </a:lnTo>
                  <a:lnTo>
                    <a:pt x="12" y="8"/>
                  </a:lnTo>
                  <a:lnTo>
                    <a:pt x="16" y="10"/>
                  </a:lnTo>
                  <a:lnTo>
                    <a:pt x="18" y="8"/>
                  </a:lnTo>
                  <a:lnTo>
                    <a:pt x="14" y="0"/>
                  </a:lnTo>
                  <a:lnTo>
                    <a:pt x="10" y="0"/>
                  </a:lnTo>
                  <a:lnTo>
                    <a:pt x="6" y="2"/>
                  </a:lnTo>
                  <a:lnTo>
                    <a:pt x="4" y="6"/>
                  </a:lnTo>
                  <a:lnTo>
                    <a:pt x="4" y="8"/>
                  </a:lnTo>
                  <a:lnTo>
                    <a:pt x="2" y="8"/>
                  </a:lnTo>
                  <a:lnTo>
                    <a:pt x="0" y="8"/>
                  </a:lnTo>
                  <a:close/>
                </a:path>
              </a:pathLst>
            </a:custGeom>
            <a:solidFill>
              <a:srgbClr val="C0C0C0"/>
            </a:solidFill>
            <a:ln w="4826">
              <a:solidFill>
                <a:srgbClr val="B9B9B9"/>
              </a:solidFill>
              <a:round/>
              <a:headEnd/>
              <a:tailEnd/>
            </a:ln>
          </p:spPr>
          <p:txBody>
            <a:bodyPr/>
            <a:lstStyle/>
            <a:p>
              <a:endParaRPr lang="nb-NO"/>
            </a:p>
          </p:txBody>
        </p:sp>
        <p:sp>
          <p:nvSpPr>
            <p:cNvPr id="9253" name="Freeform 1249"/>
            <p:cNvSpPr>
              <a:spLocks noEditPoints="1"/>
            </p:cNvSpPr>
            <p:nvPr/>
          </p:nvSpPr>
          <p:spPr bwMode="gray">
            <a:xfrm>
              <a:off x="3746" y="2104"/>
              <a:ext cx="440" cy="542"/>
            </a:xfrm>
            <a:custGeom>
              <a:avLst/>
              <a:gdLst>
                <a:gd name="T0" fmla="*/ 307 w 497"/>
                <a:gd name="T1" fmla="*/ 48 h 613"/>
                <a:gd name="T2" fmla="*/ 303 w 497"/>
                <a:gd name="T3" fmla="*/ 75 h 613"/>
                <a:gd name="T4" fmla="*/ 324 w 497"/>
                <a:gd name="T5" fmla="*/ 89 h 613"/>
                <a:gd name="T6" fmla="*/ 364 w 497"/>
                <a:gd name="T7" fmla="*/ 104 h 613"/>
                <a:gd name="T8" fmla="*/ 378 w 497"/>
                <a:gd name="T9" fmla="*/ 125 h 613"/>
                <a:gd name="T10" fmla="*/ 401 w 497"/>
                <a:gd name="T11" fmla="*/ 123 h 613"/>
                <a:gd name="T12" fmla="*/ 458 w 497"/>
                <a:gd name="T13" fmla="*/ 148 h 613"/>
                <a:gd name="T14" fmla="*/ 485 w 497"/>
                <a:gd name="T15" fmla="*/ 166 h 613"/>
                <a:gd name="T16" fmla="*/ 477 w 497"/>
                <a:gd name="T17" fmla="*/ 238 h 613"/>
                <a:gd name="T18" fmla="*/ 443 w 497"/>
                <a:gd name="T19" fmla="*/ 284 h 613"/>
                <a:gd name="T20" fmla="*/ 443 w 497"/>
                <a:gd name="T21" fmla="*/ 327 h 613"/>
                <a:gd name="T22" fmla="*/ 433 w 497"/>
                <a:gd name="T23" fmla="*/ 363 h 613"/>
                <a:gd name="T24" fmla="*/ 406 w 497"/>
                <a:gd name="T25" fmla="*/ 432 h 613"/>
                <a:gd name="T26" fmla="*/ 372 w 497"/>
                <a:gd name="T27" fmla="*/ 442 h 613"/>
                <a:gd name="T28" fmla="*/ 328 w 497"/>
                <a:gd name="T29" fmla="*/ 473 h 613"/>
                <a:gd name="T30" fmla="*/ 318 w 497"/>
                <a:gd name="T31" fmla="*/ 496 h 613"/>
                <a:gd name="T32" fmla="*/ 295 w 497"/>
                <a:gd name="T33" fmla="*/ 576 h 613"/>
                <a:gd name="T34" fmla="*/ 287 w 497"/>
                <a:gd name="T35" fmla="*/ 565 h 613"/>
                <a:gd name="T36" fmla="*/ 264 w 497"/>
                <a:gd name="T37" fmla="*/ 613 h 613"/>
                <a:gd name="T38" fmla="*/ 247 w 497"/>
                <a:gd name="T39" fmla="*/ 582 h 613"/>
                <a:gd name="T40" fmla="*/ 209 w 497"/>
                <a:gd name="T41" fmla="*/ 559 h 613"/>
                <a:gd name="T42" fmla="*/ 230 w 497"/>
                <a:gd name="T43" fmla="*/ 528 h 613"/>
                <a:gd name="T44" fmla="*/ 257 w 497"/>
                <a:gd name="T45" fmla="*/ 503 h 613"/>
                <a:gd name="T46" fmla="*/ 245 w 497"/>
                <a:gd name="T47" fmla="*/ 478 h 613"/>
                <a:gd name="T48" fmla="*/ 238 w 497"/>
                <a:gd name="T49" fmla="*/ 446 h 613"/>
                <a:gd name="T50" fmla="*/ 228 w 497"/>
                <a:gd name="T51" fmla="*/ 421 h 613"/>
                <a:gd name="T52" fmla="*/ 207 w 497"/>
                <a:gd name="T53" fmla="*/ 394 h 613"/>
                <a:gd name="T54" fmla="*/ 207 w 497"/>
                <a:gd name="T55" fmla="*/ 359 h 613"/>
                <a:gd name="T56" fmla="*/ 178 w 497"/>
                <a:gd name="T57" fmla="*/ 332 h 613"/>
                <a:gd name="T58" fmla="*/ 174 w 497"/>
                <a:gd name="T59" fmla="*/ 300 h 613"/>
                <a:gd name="T60" fmla="*/ 144 w 497"/>
                <a:gd name="T61" fmla="*/ 283 h 613"/>
                <a:gd name="T62" fmla="*/ 113 w 497"/>
                <a:gd name="T63" fmla="*/ 267 h 613"/>
                <a:gd name="T64" fmla="*/ 88 w 497"/>
                <a:gd name="T65" fmla="*/ 246 h 613"/>
                <a:gd name="T66" fmla="*/ 63 w 497"/>
                <a:gd name="T67" fmla="*/ 269 h 613"/>
                <a:gd name="T68" fmla="*/ 36 w 497"/>
                <a:gd name="T69" fmla="*/ 227 h 613"/>
                <a:gd name="T70" fmla="*/ 1 w 497"/>
                <a:gd name="T71" fmla="*/ 210 h 613"/>
                <a:gd name="T72" fmla="*/ 5 w 497"/>
                <a:gd name="T73" fmla="*/ 187 h 613"/>
                <a:gd name="T74" fmla="*/ 28 w 497"/>
                <a:gd name="T75" fmla="*/ 150 h 613"/>
                <a:gd name="T76" fmla="*/ 61 w 497"/>
                <a:gd name="T77" fmla="*/ 104 h 613"/>
                <a:gd name="T78" fmla="*/ 55 w 497"/>
                <a:gd name="T79" fmla="*/ 83 h 613"/>
                <a:gd name="T80" fmla="*/ 88 w 497"/>
                <a:gd name="T81" fmla="*/ 68 h 613"/>
                <a:gd name="T82" fmla="*/ 117 w 497"/>
                <a:gd name="T83" fmla="*/ 66 h 613"/>
                <a:gd name="T84" fmla="*/ 138 w 497"/>
                <a:gd name="T85" fmla="*/ 47 h 613"/>
                <a:gd name="T86" fmla="*/ 120 w 497"/>
                <a:gd name="T87" fmla="*/ 29 h 613"/>
                <a:gd name="T88" fmla="*/ 122 w 497"/>
                <a:gd name="T89" fmla="*/ 18 h 613"/>
                <a:gd name="T90" fmla="*/ 144 w 497"/>
                <a:gd name="T91" fmla="*/ 18 h 613"/>
                <a:gd name="T92" fmla="*/ 167 w 497"/>
                <a:gd name="T93" fmla="*/ 10 h 613"/>
                <a:gd name="T94" fmla="*/ 178 w 497"/>
                <a:gd name="T95" fmla="*/ 10 h 613"/>
                <a:gd name="T96" fmla="*/ 178 w 497"/>
                <a:gd name="T97" fmla="*/ 29 h 613"/>
                <a:gd name="T98" fmla="*/ 191 w 497"/>
                <a:gd name="T99" fmla="*/ 66 h 613"/>
                <a:gd name="T100" fmla="*/ 213 w 497"/>
                <a:gd name="T101" fmla="*/ 56 h 613"/>
                <a:gd name="T102" fmla="*/ 241 w 497"/>
                <a:gd name="T103" fmla="*/ 45 h 613"/>
                <a:gd name="T104" fmla="*/ 274 w 497"/>
                <a:gd name="T105" fmla="*/ 48 h 613"/>
                <a:gd name="T106" fmla="*/ 324 w 497"/>
                <a:gd name="T107" fmla="*/ 100 h 613"/>
                <a:gd name="T108" fmla="*/ 314 w 497"/>
                <a:gd name="T109" fmla="*/ 110 h 613"/>
                <a:gd name="T110" fmla="*/ 297 w 497"/>
                <a:gd name="T111" fmla="*/ 81 h 613"/>
                <a:gd name="T112" fmla="*/ 301 w 497"/>
                <a:gd name="T113" fmla="*/ 110 h 613"/>
                <a:gd name="T114" fmla="*/ 287 w 497"/>
                <a:gd name="T115" fmla="*/ 108 h 613"/>
                <a:gd name="T116" fmla="*/ 280 w 497"/>
                <a:gd name="T117" fmla="*/ 95 h 613"/>
                <a:gd name="T118" fmla="*/ 303 w 497"/>
                <a:gd name="T119" fmla="*/ 68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7"/>
                <a:gd name="T181" fmla="*/ 0 h 613"/>
                <a:gd name="T182" fmla="*/ 497 w 497"/>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7" h="613">
                  <a:moveTo>
                    <a:pt x="284" y="14"/>
                  </a:moveTo>
                  <a:lnTo>
                    <a:pt x="289" y="14"/>
                  </a:lnTo>
                  <a:lnTo>
                    <a:pt x="291" y="20"/>
                  </a:lnTo>
                  <a:lnTo>
                    <a:pt x="293" y="22"/>
                  </a:lnTo>
                  <a:lnTo>
                    <a:pt x="295" y="35"/>
                  </a:lnTo>
                  <a:lnTo>
                    <a:pt x="299" y="48"/>
                  </a:lnTo>
                  <a:lnTo>
                    <a:pt x="303" y="48"/>
                  </a:lnTo>
                  <a:lnTo>
                    <a:pt x="307" y="48"/>
                  </a:lnTo>
                  <a:lnTo>
                    <a:pt x="307" y="52"/>
                  </a:lnTo>
                  <a:lnTo>
                    <a:pt x="307" y="54"/>
                  </a:lnTo>
                  <a:lnTo>
                    <a:pt x="301" y="58"/>
                  </a:lnTo>
                  <a:lnTo>
                    <a:pt x="297" y="60"/>
                  </a:lnTo>
                  <a:lnTo>
                    <a:pt x="305" y="64"/>
                  </a:lnTo>
                  <a:lnTo>
                    <a:pt x="307" y="66"/>
                  </a:lnTo>
                  <a:lnTo>
                    <a:pt x="307" y="68"/>
                  </a:lnTo>
                  <a:lnTo>
                    <a:pt x="303" y="75"/>
                  </a:lnTo>
                  <a:lnTo>
                    <a:pt x="305" y="77"/>
                  </a:lnTo>
                  <a:lnTo>
                    <a:pt x="307" y="79"/>
                  </a:lnTo>
                  <a:lnTo>
                    <a:pt x="310" y="79"/>
                  </a:lnTo>
                  <a:lnTo>
                    <a:pt x="316" y="77"/>
                  </a:lnTo>
                  <a:lnTo>
                    <a:pt x="314" y="83"/>
                  </a:lnTo>
                  <a:lnTo>
                    <a:pt x="320" y="83"/>
                  </a:lnTo>
                  <a:lnTo>
                    <a:pt x="326" y="83"/>
                  </a:lnTo>
                  <a:lnTo>
                    <a:pt x="324" y="89"/>
                  </a:lnTo>
                  <a:lnTo>
                    <a:pt x="326" y="96"/>
                  </a:lnTo>
                  <a:lnTo>
                    <a:pt x="330" y="96"/>
                  </a:lnTo>
                  <a:lnTo>
                    <a:pt x="332" y="91"/>
                  </a:lnTo>
                  <a:lnTo>
                    <a:pt x="339" y="91"/>
                  </a:lnTo>
                  <a:lnTo>
                    <a:pt x="349" y="93"/>
                  </a:lnTo>
                  <a:lnTo>
                    <a:pt x="358" y="96"/>
                  </a:lnTo>
                  <a:lnTo>
                    <a:pt x="364" y="100"/>
                  </a:lnTo>
                  <a:lnTo>
                    <a:pt x="364" y="104"/>
                  </a:lnTo>
                  <a:lnTo>
                    <a:pt x="366" y="104"/>
                  </a:lnTo>
                  <a:lnTo>
                    <a:pt x="370" y="102"/>
                  </a:lnTo>
                  <a:lnTo>
                    <a:pt x="372" y="110"/>
                  </a:lnTo>
                  <a:lnTo>
                    <a:pt x="376" y="110"/>
                  </a:lnTo>
                  <a:lnTo>
                    <a:pt x="376" y="114"/>
                  </a:lnTo>
                  <a:lnTo>
                    <a:pt x="374" y="118"/>
                  </a:lnTo>
                  <a:lnTo>
                    <a:pt x="376" y="121"/>
                  </a:lnTo>
                  <a:lnTo>
                    <a:pt x="378" y="125"/>
                  </a:lnTo>
                  <a:lnTo>
                    <a:pt x="380" y="125"/>
                  </a:lnTo>
                  <a:lnTo>
                    <a:pt x="383" y="125"/>
                  </a:lnTo>
                  <a:lnTo>
                    <a:pt x="383" y="121"/>
                  </a:lnTo>
                  <a:lnTo>
                    <a:pt x="385" y="118"/>
                  </a:lnTo>
                  <a:lnTo>
                    <a:pt x="391" y="118"/>
                  </a:lnTo>
                  <a:lnTo>
                    <a:pt x="395" y="119"/>
                  </a:lnTo>
                  <a:lnTo>
                    <a:pt x="397" y="121"/>
                  </a:lnTo>
                  <a:lnTo>
                    <a:pt x="401" y="123"/>
                  </a:lnTo>
                  <a:lnTo>
                    <a:pt x="403" y="123"/>
                  </a:lnTo>
                  <a:lnTo>
                    <a:pt x="408" y="121"/>
                  </a:lnTo>
                  <a:lnTo>
                    <a:pt x="410" y="125"/>
                  </a:lnTo>
                  <a:lnTo>
                    <a:pt x="420" y="125"/>
                  </a:lnTo>
                  <a:lnTo>
                    <a:pt x="429" y="125"/>
                  </a:lnTo>
                  <a:lnTo>
                    <a:pt x="441" y="131"/>
                  </a:lnTo>
                  <a:lnTo>
                    <a:pt x="452" y="139"/>
                  </a:lnTo>
                  <a:lnTo>
                    <a:pt x="458" y="148"/>
                  </a:lnTo>
                  <a:lnTo>
                    <a:pt x="464" y="156"/>
                  </a:lnTo>
                  <a:lnTo>
                    <a:pt x="468" y="156"/>
                  </a:lnTo>
                  <a:lnTo>
                    <a:pt x="474" y="154"/>
                  </a:lnTo>
                  <a:lnTo>
                    <a:pt x="474" y="158"/>
                  </a:lnTo>
                  <a:lnTo>
                    <a:pt x="474" y="160"/>
                  </a:lnTo>
                  <a:lnTo>
                    <a:pt x="477" y="160"/>
                  </a:lnTo>
                  <a:lnTo>
                    <a:pt x="483" y="158"/>
                  </a:lnTo>
                  <a:lnTo>
                    <a:pt x="485" y="166"/>
                  </a:lnTo>
                  <a:lnTo>
                    <a:pt x="489" y="173"/>
                  </a:lnTo>
                  <a:lnTo>
                    <a:pt x="491" y="175"/>
                  </a:lnTo>
                  <a:lnTo>
                    <a:pt x="495" y="177"/>
                  </a:lnTo>
                  <a:lnTo>
                    <a:pt x="497" y="192"/>
                  </a:lnTo>
                  <a:lnTo>
                    <a:pt x="495" y="208"/>
                  </a:lnTo>
                  <a:lnTo>
                    <a:pt x="491" y="221"/>
                  </a:lnTo>
                  <a:lnTo>
                    <a:pt x="487" y="231"/>
                  </a:lnTo>
                  <a:lnTo>
                    <a:pt x="477" y="238"/>
                  </a:lnTo>
                  <a:lnTo>
                    <a:pt x="468" y="246"/>
                  </a:lnTo>
                  <a:lnTo>
                    <a:pt x="460" y="261"/>
                  </a:lnTo>
                  <a:lnTo>
                    <a:pt x="454" y="279"/>
                  </a:lnTo>
                  <a:lnTo>
                    <a:pt x="449" y="275"/>
                  </a:lnTo>
                  <a:lnTo>
                    <a:pt x="445" y="273"/>
                  </a:lnTo>
                  <a:lnTo>
                    <a:pt x="445" y="277"/>
                  </a:lnTo>
                  <a:lnTo>
                    <a:pt x="447" y="279"/>
                  </a:lnTo>
                  <a:lnTo>
                    <a:pt x="443" y="284"/>
                  </a:lnTo>
                  <a:lnTo>
                    <a:pt x="441" y="286"/>
                  </a:lnTo>
                  <a:lnTo>
                    <a:pt x="441" y="290"/>
                  </a:lnTo>
                  <a:lnTo>
                    <a:pt x="441" y="294"/>
                  </a:lnTo>
                  <a:lnTo>
                    <a:pt x="437" y="294"/>
                  </a:lnTo>
                  <a:lnTo>
                    <a:pt x="437" y="298"/>
                  </a:lnTo>
                  <a:lnTo>
                    <a:pt x="441" y="298"/>
                  </a:lnTo>
                  <a:lnTo>
                    <a:pt x="441" y="311"/>
                  </a:lnTo>
                  <a:lnTo>
                    <a:pt x="443" y="327"/>
                  </a:lnTo>
                  <a:lnTo>
                    <a:pt x="441" y="327"/>
                  </a:lnTo>
                  <a:lnTo>
                    <a:pt x="441" y="334"/>
                  </a:lnTo>
                  <a:lnTo>
                    <a:pt x="441" y="340"/>
                  </a:lnTo>
                  <a:lnTo>
                    <a:pt x="437" y="342"/>
                  </a:lnTo>
                  <a:lnTo>
                    <a:pt x="439" y="352"/>
                  </a:lnTo>
                  <a:lnTo>
                    <a:pt x="441" y="357"/>
                  </a:lnTo>
                  <a:lnTo>
                    <a:pt x="437" y="361"/>
                  </a:lnTo>
                  <a:lnTo>
                    <a:pt x="433" y="363"/>
                  </a:lnTo>
                  <a:lnTo>
                    <a:pt x="433" y="371"/>
                  </a:lnTo>
                  <a:lnTo>
                    <a:pt x="433" y="379"/>
                  </a:lnTo>
                  <a:lnTo>
                    <a:pt x="422" y="394"/>
                  </a:lnTo>
                  <a:lnTo>
                    <a:pt x="412" y="409"/>
                  </a:lnTo>
                  <a:lnTo>
                    <a:pt x="412" y="419"/>
                  </a:lnTo>
                  <a:lnTo>
                    <a:pt x="414" y="425"/>
                  </a:lnTo>
                  <a:lnTo>
                    <a:pt x="406" y="428"/>
                  </a:lnTo>
                  <a:lnTo>
                    <a:pt x="406" y="432"/>
                  </a:lnTo>
                  <a:lnTo>
                    <a:pt x="406" y="434"/>
                  </a:lnTo>
                  <a:lnTo>
                    <a:pt x="397" y="434"/>
                  </a:lnTo>
                  <a:lnTo>
                    <a:pt x="393" y="432"/>
                  </a:lnTo>
                  <a:lnTo>
                    <a:pt x="393" y="436"/>
                  </a:lnTo>
                  <a:lnTo>
                    <a:pt x="393" y="438"/>
                  </a:lnTo>
                  <a:lnTo>
                    <a:pt x="383" y="440"/>
                  </a:lnTo>
                  <a:lnTo>
                    <a:pt x="374" y="440"/>
                  </a:lnTo>
                  <a:lnTo>
                    <a:pt x="372" y="442"/>
                  </a:lnTo>
                  <a:lnTo>
                    <a:pt x="370" y="442"/>
                  </a:lnTo>
                  <a:lnTo>
                    <a:pt x="372" y="450"/>
                  </a:lnTo>
                  <a:lnTo>
                    <a:pt x="362" y="451"/>
                  </a:lnTo>
                  <a:lnTo>
                    <a:pt x="353" y="453"/>
                  </a:lnTo>
                  <a:lnTo>
                    <a:pt x="351" y="455"/>
                  </a:lnTo>
                  <a:lnTo>
                    <a:pt x="351" y="459"/>
                  </a:lnTo>
                  <a:lnTo>
                    <a:pt x="339" y="467"/>
                  </a:lnTo>
                  <a:lnTo>
                    <a:pt x="328" y="473"/>
                  </a:lnTo>
                  <a:lnTo>
                    <a:pt x="328" y="476"/>
                  </a:lnTo>
                  <a:lnTo>
                    <a:pt x="324" y="476"/>
                  </a:lnTo>
                  <a:lnTo>
                    <a:pt x="320" y="478"/>
                  </a:lnTo>
                  <a:lnTo>
                    <a:pt x="320" y="480"/>
                  </a:lnTo>
                  <a:lnTo>
                    <a:pt x="322" y="482"/>
                  </a:lnTo>
                  <a:lnTo>
                    <a:pt x="318" y="486"/>
                  </a:lnTo>
                  <a:lnTo>
                    <a:pt x="318" y="490"/>
                  </a:lnTo>
                  <a:lnTo>
                    <a:pt x="318" y="496"/>
                  </a:lnTo>
                  <a:lnTo>
                    <a:pt x="318" y="503"/>
                  </a:lnTo>
                  <a:lnTo>
                    <a:pt x="322" y="517"/>
                  </a:lnTo>
                  <a:lnTo>
                    <a:pt x="322" y="528"/>
                  </a:lnTo>
                  <a:lnTo>
                    <a:pt x="314" y="538"/>
                  </a:lnTo>
                  <a:lnTo>
                    <a:pt x="307" y="545"/>
                  </a:lnTo>
                  <a:lnTo>
                    <a:pt x="303" y="559"/>
                  </a:lnTo>
                  <a:lnTo>
                    <a:pt x="299" y="572"/>
                  </a:lnTo>
                  <a:lnTo>
                    <a:pt x="295" y="576"/>
                  </a:lnTo>
                  <a:lnTo>
                    <a:pt x="291" y="580"/>
                  </a:lnTo>
                  <a:lnTo>
                    <a:pt x="295" y="570"/>
                  </a:lnTo>
                  <a:lnTo>
                    <a:pt x="299" y="561"/>
                  </a:lnTo>
                  <a:lnTo>
                    <a:pt x="297" y="563"/>
                  </a:lnTo>
                  <a:lnTo>
                    <a:pt x="293" y="563"/>
                  </a:lnTo>
                  <a:lnTo>
                    <a:pt x="291" y="561"/>
                  </a:lnTo>
                  <a:lnTo>
                    <a:pt x="287" y="559"/>
                  </a:lnTo>
                  <a:lnTo>
                    <a:pt x="287" y="565"/>
                  </a:lnTo>
                  <a:lnTo>
                    <a:pt x="287" y="569"/>
                  </a:lnTo>
                  <a:lnTo>
                    <a:pt x="278" y="580"/>
                  </a:lnTo>
                  <a:lnTo>
                    <a:pt x="270" y="590"/>
                  </a:lnTo>
                  <a:lnTo>
                    <a:pt x="270" y="593"/>
                  </a:lnTo>
                  <a:lnTo>
                    <a:pt x="272" y="599"/>
                  </a:lnTo>
                  <a:lnTo>
                    <a:pt x="270" y="605"/>
                  </a:lnTo>
                  <a:lnTo>
                    <a:pt x="264" y="611"/>
                  </a:lnTo>
                  <a:lnTo>
                    <a:pt x="264" y="613"/>
                  </a:lnTo>
                  <a:lnTo>
                    <a:pt x="261" y="609"/>
                  </a:lnTo>
                  <a:lnTo>
                    <a:pt x="266" y="599"/>
                  </a:lnTo>
                  <a:lnTo>
                    <a:pt x="266" y="597"/>
                  </a:lnTo>
                  <a:lnTo>
                    <a:pt x="262" y="595"/>
                  </a:lnTo>
                  <a:lnTo>
                    <a:pt x="259" y="592"/>
                  </a:lnTo>
                  <a:lnTo>
                    <a:pt x="257" y="588"/>
                  </a:lnTo>
                  <a:lnTo>
                    <a:pt x="253" y="584"/>
                  </a:lnTo>
                  <a:lnTo>
                    <a:pt x="247" y="582"/>
                  </a:lnTo>
                  <a:lnTo>
                    <a:pt x="243" y="578"/>
                  </a:lnTo>
                  <a:lnTo>
                    <a:pt x="241" y="574"/>
                  </a:lnTo>
                  <a:lnTo>
                    <a:pt x="236" y="572"/>
                  </a:lnTo>
                  <a:lnTo>
                    <a:pt x="232" y="570"/>
                  </a:lnTo>
                  <a:lnTo>
                    <a:pt x="230" y="565"/>
                  </a:lnTo>
                  <a:lnTo>
                    <a:pt x="230" y="563"/>
                  </a:lnTo>
                  <a:lnTo>
                    <a:pt x="218" y="557"/>
                  </a:lnTo>
                  <a:lnTo>
                    <a:pt x="209" y="559"/>
                  </a:lnTo>
                  <a:lnTo>
                    <a:pt x="211" y="555"/>
                  </a:lnTo>
                  <a:lnTo>
                    <a:pt x="211" y="549"/>
                  </a:lnTo>
                  <a:lnTo>
                    <a:pt x="215" y="547"/>
                  </a:lnTo>
                  <a:lnTo>
                    <a:pt x="218" y="544"/>
                  </a:lnTo>
                  <a:lnTo>
                    <a:pt x="220" y="540"/>
                  </a:lnTo>
                  <a:lnTo>
                    <a:pt x="222" y="534"/>
                  </a:lnTo>
                  <a:lnTo>
                    <a:pt x="226" y="530"/>
                  </a:lnTo>
                  <a:lnTo>
                    <a:pt x="230" y="528"/>
                  </a:lnTo>
                  <a:lnTo>
                    <a:pt x="232" y="524"/>
                  </a:lnTo>
                  <a:lnTo>
                    <a:pt x="236" y="522"/>
                  </a:lnTo>
                  <a:lnTo>
                    <a:pt x="239" y="519"/>
                  </a:lnTo>
                  <a:lnTo>
                    <a:pt x="243" y="513"/>
                  </a:lnTo>
                  <a:lnTo>
                    <a:pt x="247" y="511"/>
                  </a:lnTo>
                  <a:lnTo>
                    <a:pt x="253" y="509"/>
                  </a:lnTo>
                  <a:lnTo>
                    <a:pt x="257" y="505"/>
                  </a:lnTo>
                  <a:lnTo>
                    <a:pt x="257" y="503"/>
                  </a:lnTo>
                  <a:lnTo>
                    <a:pt x="257" y="498"/>
                  </a:lnTo>
                  <a:lnTo>
                    <a:pt x="257" y="492"/>
                  </a:lnTo>
                  <a:lnTo>
                    <a:pt x="257" y="484"/>
                  </a:lnTo>
                  <a:lnTo>
                    <a:pt x="257" y="480"/>
                  </a:lnTo>
                  <a:lnTo>
                    <a:pt x="253" y="478"/>
                  </a:lnTo>
                  <a:lnTo>
                    <a:pt x="251" y="480"/>
                  </a:lnTo>
                  <a:lnTo>
                    <a:pt x="249" y="480"/>
                  </a:lnTo>
                  <a:lnTo>
                    <a:pt x="245" y="478"/>
                  </a:lnTo>
                  <a:lnTo>
                    <a:pt x="245" y="473"/>
                  </a:lnTo>
                  <a:lnTo>
                    <a:pt x="247" y="465"/>
                  </a:lnTo>
                  <a:lnTo>
                    <a:pt x="249" y="457"/>
                  </a:lnTo>
                  <a:lnTo>
                    <a:pt x="249" y="451"/>
                  </a:lnTo>
                  <a:lnTo>
                    <a:pt x="245" y="451"/>
                  </a:lnTo>
                  <a:lnTo>
                    <a:pt x="241" y="453"/>
                  </a:lnTo>
                  <a:lnTo>
                    <a:pt x="239" y="451"/>
                  </a:lnTo>
                  <a:lnTo>
                    <a:pt x="238" y="446"/>
                  </a:lnTo>
                  <a:lnTo>
                    <a:pt x="238" y="438"/>
                  </a:lnTo>
                  <a:lnTo>
                    <a:pt x="238" y="432"/>
                  </a:lnTo>
                  <a:lnTo>
                    <a:pt x="238" y="428"/>
                  </a:lnTo>
                  <a:lnTo>
                    <a:pt x="238" y="427"/>
                  </a:lnTo>
                  <a:lnTo>
                    <a:pt x="234" y="427"/>
                  </a:lnTo>
                  <a:lnTo>
                    <a:pt x="232" y="425"/>
                  </a:lnTo>
                  <a:lnTo>
                    <a:pt x="228" y="423"/>
                  </a:lnTo>
                  <a:lnTo>
                    <a:pt x="228" y="421"/>
                  </a:lnTo>
                  <a:lnTo>
                    <a:pt x="226" y="417"/>
                  </a:lnTo>
                  <a:lnTo>
                    <a:pt x="222" y="419"/>
                  </a:lnTo>
                  <a:lnTo>
                    <a:pt x="216" y="419"/>
                  </a:lnTo>
                  <a:lnTo>
                    <a:pt x="209" y="417"/>
                  </a:lnTo>
                  <a:lnTo>
                    <a:pt x="207" y="411"/>
                  </a:lnTo>
                  <a:lnTo>
                    <a:pt x="207" y="405"/>
                  </a:lnTo>
                  <a:lnTo>
                    <a:pt x="209" y="400"/>
                  </a:lnTo>
                  <a:lnTo>
                    <a:pt x="207" y="394"/>
                  </a:lnTo>
                  <a:lnTo>
                    <a:pt x="205" y="390"/>
                  </a:lnTo>
                  <a:lnTo>
                    <a:pt x="203" y="388"/>
                  </a:lnTo>
                  <a:lnTo>
                    <a:pt x="201" y="384"/>
                  </a:lnTo>
                  <a:lnTo>
                    <a:pt x="205" y="384"/>
                  </a:lnTo>
                  <a:lnTo>
                    <a:pt x="201" y="380"/>
                  </a:lnTo>
                  <a:lnTo>
                    <a:pt x="205" y="373"/>
                  </a:lnTo>
                  <a:lnTo>
                    <a:pt x="207" y="363"/>
                  </a:lnTo>
                  <a:lnTo>
                    <a:pt x="207" y="359"/>
                  </a:lnTo>
                  <a:lnTo>
                    <a:pt x="207" y="355"/>
                  </a:lnTo>
                  <a:lnTo>
                    <a:pt x="203" y="352"/>
                  </a:lnTo>
                  <a:lnTo>
                    <a:pt x="199" y="348"/>
                  </a:lnTo>
                  <a:lnTo>
                    <a:pt x="197" y="344"/>
                  </a:lnTo>
                  <a:lnTo>
                    <a:pt x="195" y="340"/>
                  </a:lnTo>
                  <a:lnTo>
                    <a:pt x="195" y="334"/>
                  </a:lnTo>
                  <a:lnTo>
                    <a:pt x="197" y="331"/>
                  </a:lnTo>
                  <a:lnTo>
                    <a:pt x="178" y="332"/>
                  </a:lnTo>
                  <a:lnTo>
                    <a:pt x="178" y="331"/>
                  </a:lnTo>
                  <a:lnTo>
                    <a:pt x="176" y="325"/>
                  </a:lnTo>
                  <a:lnTo>
                    <a:pt x="172" y="319"/>
                  </a:lnTo>
                  <a:lnTo>
                    <a:pt x="172" y="315"/>
                  </a:lnTo>
                  <a:lnTo>
                    <a:pt x="176" y="311"/>
                  </a:lnTo>
                  <a:lnTo>
                    <a:pt x="178" y="309"/>
                  </a:lnTo>
                  <a:lnTo>
                    <a:pt x="176" y="306"/>
                  </a:lnTo>
                  <a:lnTo>
                    <a:pt x="174" y="300"/>
                  </a:lnTo>
                  <a:lnTo>
                    <a:pt x="172" y="294"/>
                  </a:lnTo>
                  <a:lnTo>
                    <a:pt x="170" y="290"/>
                  </a:lnTo>
                  <a:lnTo>
                    <a:pt x="167" y="288"/>
                  </a:lnTo>
                  <a:lnTo>
                    <a:pt x="163" y="290"/>
                  </a:lnTo>
                  <a:lnTo>
                    <a:pt x="157" y="288"/>
                  </a:lnTo>
                  <a:lnTo>
                    <a:pt x="153" y="286"/>
                  </a:lnTo>
                  <a:lnTo>
                    <a:pt x="147" y="284"/>
                  </a:lnTo>
                  <a:lnTo>
                    <a:pt x="144" y="283"/>
                  </a:lnTo>
                  <a:lnTo>
                    <a:pt x="140" y="279"/>
                  </a:lnTo>
                  <a:lnTo>
                    <a:pt x="138" y="277"/>
                  </a:lnTo>
                  <a:lnTo>
                    <a:pt x="132" y="273"/>
                  </a:lnTo>
                  <a:lnTo>
                    <a:pt x="128" y="269"/>
                  </a:lnTo>
                  <a:lnTo>
                    <a:pt x="122" y="267"/>
                  </a:lnTo>
                  <a:lnTo>
                    <a:pt x="119" y="269"/>
                  </a:lnTo>
                  <a:lnTo>
                    <a:pt x="115" y="267"/>
                  </a:lnTo>
                  <a:lnTo>
                    <a:pt x="113" y="267"/>
                  </a:lnTo>
                  <a:lnTo>
                    <a:pt x="109" y="263"/>
                  </a:lnTo>
                  <a:lnTo>
                    <a:pt x="107" y="260"/>
                  </a:lnTo>
                  <a:lnTo>
                    <a:pt x="109" y="252"/>
                  </a:lnTo>
                  <a:lnTo>
                    <a:pt x="111" y="246"/>
                  </a:lnTo>
                  <a:lnTo>
                    <a:pt x="109" y="242"/>
                  </a:lnTo>
                  <a:lnTo>
                    <a:pt x="103" y="242"/>
                  </a:lnTo>
                  <a:lnTo>
                    <a:pt x="96" y="244"/>
                  </a:lnTo>
                  <a:lnTo>
                    <a:pt x="88" y="246"/>
                  </a:lnTo>
                  <a:lnTo>
                    <a:pt x="80" y="254"/>
                  </a:lnTo>
                  <a:lnTo>
                    <a:pt x="74" y="261"/>
                  </a:lnTo>
                  <a:lnTo>
                    <a:pt x="71" y="263"/>
                  </a:lnTo>
                  <a:lnTo>
                    <a:pt x="69" y="263"/>
                  </a:lnTo>
                  <a:lnTo>
                    <a:pt x="69" y="265"/>
                  </a:lnTo>
                  <a:lnTo>
                    <a:pt x="69" y="267"/>
                  </a:lnTo>
                  <a:lnTo>
                    <a:pt x="67" y="269"/>
                  </a:lnTo>
                  <a:lnTo>
                    <a:pt x="63" y="269"/>
                  </a:lnTo>
                  <a:lnTo>
                    <a:pt x="61" y="269"/>
                  </a:lnTo>
                  <a:lnTo>
                    <a:pt x="57" y="267"/>
                  </a:lnTo>
                  <a:lnTo>
                    <a:pt x="55" y="269"/>
                  </a:lnTo>
                  <a:lnTo>
                    <a:pt x="42" y="263"/>
                  </a:lnTo>
                  <a:lnTo>
                    <a:pt x="44" y="227"/>
                  </a:lnTo>
                  <a:lnTo>
                    <a:pt x="44" y="223"/>
                  </a:lnTo>
                  <a:lnTo>
                    <a:pt x="42" y="223"/>
                  </a:lnTo>
                  <a:lnTo>
                    <a:pt x="36" y="227"/>
                  </a:lnTo>
                  <a:lnTo>
                    <a:pt x="32" y="229"/>
                  </a:lnTo>
                  <a:lnTo>
                    <a:pt x="21" y="229"/>
                  </a:lnTo>
                  <a:lnTo>
                    <a:pt x="19" y="227"/>
                  </a:lnTo>
                  <a:lnTo>
                    <a:pt x="19" y="223"/>
                  </a:lnTo>
                  <a:lnTo>
                    <a:pt x="15" y="219"/>
                  </a:lnTo>
                  <a:lnTo>
                    <a:pt x="9" y="215"/>
                  </a:lnTo>
                  <a:lnTo>
                    <a:pt x="5" y="212"/>
                  </a:lnTo>
                  <a:lnTo>
                    <a:pt x="1" y="210"/>
                  </a:lnTo>
                  <a:lnTo>
                    <a:pt x="5" y="204"/>
                  </a:lnTo>
                  <a:lnTo>
                    <a:pt x="3" y="200"/>
                  </a:lnTo>
                  <a:lnTo>
                    <a:pt x="1" y="196"/>
                  </a:lnTo>
                  <a:lnTo>
                    <a:pt x="1" y="192"/>
                  </a:lnTo>
                  <a:lnTo>
                    <a:pt x="0" y="189"/>
                  </a:lnTo>
                  <a:lnTo>
                    <a:pt x="3" y="187"/>
                  </a:lnTo>
                  <a:lnTo>
                    <a:pt x="5" y="189"/>
                  </a:lnTo>
                  <a:lnTo>
                    <a:pt x="5" y="187"/>
                  </a:lnTo>
                  <a:lnTo>
                    <a:pt x="5" y="181"/>
                  </a:lnTo>
                  <a:lnTo>
                    <a:pt x="7" y="177"/>
                  </a:lnTo>
                  <a:lnTo>
                    <a:pt x="9" y="173"/>
                  </a:lnTo>
                  <a:lnTo>
                    <a:pt x="11" y="167"/>
                  </a:lnTo>
                  <a:lnTo>
                    <a:pt x="13" y="162"/>
                  </a:lnTo>
                  <a:lnTo>
                    <a:pt x="17" y="158"/>
                  </a:lnTo>
                  <a:lnTo>
                    <a:pt x="23" y="154"/>
                  </a:lnTo>
                  <a:lnTo>
                    <a:pt x="28" y="150"/>
                  </a:lnTo>
                  <a:lnTo>
                    <a:pt x="34" y="150"/>
                  </a:lnTo>
                  <a:lnTo>
                    <a:pt x="38" y="148"/>
                  </a:lnTo>
                  <a:lnTo>
                    <a:pt x="44" y="148"/>
                  </a:lnTo>
                  <a:lnTo>
                    <a:pt x="48" y="146"/>
                  </a:lnTo>
                  <a:lnTo>
                    <a:pt x="48" y="144"/>
                  </a:lnTo>
                  <a:lnTo>
                    <a:pt x="55" y="127"/>
                  </a:lnTo>
                  <a:lnTo>
                    <a:pt x="61" y="108"/>
                  </a:lnTo>
                  <a:lnTo>
                    <a:pt x="61" y="104"/>
                  </a:lnTo>
                  <a:lnTo>
                    <a:pt x="61" y="98"/>
                  </a:lnTo>
                  <a:lnTo>
                    <a:pt x="57" y="95"/>
                  </a:lnTo>
                  <a:lnTo>
                    <a:pt x="53" y="95"/>
                  </a:lnTo>
                  <a:lnTo>
                    <a:pt x="53" y="91"/>
                  </a:lnTo>
                  <a:lnTo>
                    <a:pt x="63" y="89"/>
                  </a:lnTo>
                  <a:lnTo>
                    <a:pt x="63" y="85"/>
                  </a:lnTo>
                  <a:lnTo>
                    <a:pt x="61" y="83"/>
                  </a:lnTo>
                  <a:lnTo>
                    <a:pt x="55" y="83"/>
                  </a:lnTo>
                  <a:lnTo>
                    <a:pt x="55" y="73"/>
                  </a:lnTo>
                  <a:lnTo>
                    <a:pt x="57" y="73"/>
                  </a:lnTo>
                  <a:lnTo>
                    <a:pt x="63" y="73"/>
                  </a:lnTo>
                  <a:lnTo>
                    <a:pt x="73" y="71"/>
                  </a:lnTo>
                  <a:lnTo>
                    <a:pt x="80" y="71"/>
                  </a:lnTo>
                  <a:lnTo>
                    <a:pt x="80" y="66"/>
                  </a:lnTo>
                  <a:lnTo>
                    <a:pt x="84" y="68"/>
                  </a:lnTo>
                  <a:lnTo>
                    <a:pt x="88" y="68"/>
                  </a:lnTo>
                  <a:lnTo>
                    <a:pt x="90" y="60"/>
                  </a:lnTo>
                  <a:lnTo>
                    <a:pt x="94" y="62"/>
                  </a:lnTo>
                  <a:lnTo>
                    <a:pt x="96" y="68"/>
                  </a:lnTo>
                  <a:lnTo>
                    <a:pt x="99" y="68"/>
                  </a:lnTo>
                  <a:lnTo>
                    <a:pt x="105" y="73"/>
                  </a:lnTo>
                  <a:lnTo>
                    <a:pt x="109" y="71"/>
                  </a:lnTo>
                  <a:lnTo>
                    <a:pt x="113" y="70"/>
                  </a:lnTo>
                  <a:lnTo>
                    <a:pt x="117" y="66"/>
                  </a:lnTo>
                  <a:lnTo>
                    <a:pt x="120" y="62"/>
                  </a:lnTo>
                  <a:lnTo>
                    <a:pt x="124" y="62"/>
                  </a:lnTo>
                  <a:lnTo>
                    <a:pt x="126" y="60"/>
                  </a:lnTo>
                  <a:lnTo>
                    <a:pt x="130" y="56"/>
                  </a:lnTo>
                  <a:lnTo>
                    <a:pt x="134" y="52"/>
                  </a:lnTo>
                  <a:lnTo>
                    <a:pt x="138" y="50"/>
                  </a:lnTo>
                  <a:lnTo>
                    <a:pt x="138" y="47"/>
                  </a:lnTo>
                  <a:lnTo>
                    <a:pt x="134" y="47"/>
                  </a:lnTo>
                  <a:lnTo>
                    <a:pt x="128" y="47"/>
                  </a:lnTo>
                  <a:lnTo>
                    <a:pt x="124" y="47"/>
                  </a:lnTo>
                  <a:lnTo>
                    <a:pt x="122" y="45"/>
                  </a:lnTo>
                  <a:lnTo>
                    <a:pt x="120" y="43"/>
                  </a:lnTo>
                  <a:lnTo>
                    <a:pt x="120" y="37"/>
                  </a:lnTo>
                  <a:lnTo>
                    <a:pt x="120" y="31"/>
                  </a:lnTo>
                  <a:lnTo>
                    <a:pt x="120" y="29"/>
                  </a:lnTo>
                  <a:lnTo>
                    <a:pt x="119" y="25"/>
                  </a:lnTo>
                  <a:lnTo>
                    <a:pt x="117" y="22"/>
                  </a:lnTo>
                  <a:lnTo>
                    <a:pt x="115" y="18"/>
                  </a:lnTo>
                  <a:lnTo>
                    <a:pt x="113" y="16"/>
                  </a:lnTo>
                  <a:lnTo>
                    <a:pt x="115" y="16"/>
                  </a:lnTo>
                  <a:lnTo>
                    <a:pt x="117" y="16"/>
                  </a:lnTo>
                  <a:lnTo>
                    <a:pt x="122" y="18"/>
                  </a:lnTo>
                  <a:lnTo>
                    <a:pt x="126" y="20"/>
                  </a:lnTo>
                  <a:lnTo>
                    <a:pt x="130" y="20"/>
                  </a:lnTo>
                  <a:lnTo>
                    <a:pt x="134" y="22"/>
                  </a:lnTo>
                  <a:lnTo>
                    <a:pt x="138" y="24"/>
                  </a:lnTo>
                  <a:lnTo>
                    <a:pt x="142" y="24"/>
                  </a:lnTo>
                  <a:lnTo>
                    <a:pt x="140" y="22"/>
                  </a:lnTo>
                  <a:lnTo>
                    <a:pt x="140" y="20"/>
                  </a:lnTo>
                  <a:lnTo>
                    <a:pt x="144" y="18"/>
                  </a:lnTo>
                  <a:lnTo>
                    <a:pt x="147" y="18"/>
                  </a:lnTo>
                  <a:lnTo>
                    <a:pt x="151" y="18"/>
                  </a:lnTo>
                  <a:lnTo>
                    <a:pt x="155" y="18"/>
                  </a:lnTo>
                  <a:lnTo>
                    <a:pt x="157" y="16"/>
                  </a:lnTo>
                  <a:lnTo>
                    <a:pt x="161" y="12"/>
                  </a:lnTo>
                  <a:lnTo>
                    <a:pt x="163" y="10"/>
                  </a:lnTo>
                  <a:lnTo>
                    <a:pt x="167" y="10"/>
                  </a:lnTo>
                  <a:lnTo>
                    <a:pt x="168" y="8"/>
                  </a:lnTo>
                  <a:lnTo>
                    <a:pt x="170" y="4"/>
                  </a:lnTo>
                  <a:lnTo>
                    <a:pt x="170" y="0"/>
                  </a:lnTo>
                  <a:lnTo>
                    <a:pt x="172" y="2"/>
                  </a:lnTo>
                  <a:lnTo>
                    <a:pt x="178" y="2"/>
                  </a:lnTo>
                  <a:lnTo>
                    <a:pt x="182" y="4"/>
                  </a:lnTo>
                  <a:lnTo>
                    <a:pt x="182" y="6"/>
                  </a:lnTo>
                  <a:lnTo>
                    <a:pt x="178" y="10"/>
                  </a:lnTo>
                  <a:lnTo>
                    <a:pt x="180" y="12"/>
                  </a:lnTo>
                  <a:lnTo>
                    <a:pt x="184" y="14"/>
                  </a:lnTo>
                  <a:lnTo>
                    <a:pt x="184" y="16"/>
                  </a:lnTo>
                  <a:lnTo>
                    <a:pt x="184" y="18"/>
                  </a:lnTo>
                  <a:lnTo>
                    <a:pt x="186" y="22"/>
                  </a:lnTo>
                  <a:lnTo>
                    <a:pt x="184" y="24"/>
                  </a:lnTo>
                  <a:lnTo>
                    <a:pt x="180" y="27"/>
                  </a:lnTo>
                  <a:lnTo>
                    <a:pt x="178" y="29"/>
                  </a:lnTo>
                  <a:lnTo>
                    <a:pt x="178" y="37"/>
                  </a:lnTo>
                  <a:lnTo>
                    <a:pt x="176" y="48"/>
                  </a:lnTo>
                  <a:lnTo>
                    <a:pt x="178" y="54"/>
                  </a:lnTo>
                  <a:lnTo>
                    <a:pt x="180" y="56"/>
                  </a:lnTo>
                  <a:lnTo>
                    <a:pt x="184" y="60"/>
                  </a:lnTo>
                  <a:lnTo>
                    <a:pt x="186" y="62"/>
                  </a:lnTo>
                  <a:lnTo>
                    <a:pt x="188" y="64"/>
                  </a:lnTo>
                  <a:lnTo>
                    <a:pt x="191" y="66"/>
                  </a:lnTo>
                  <a:lnTo>
                    <a:pt x="193" y="64"/>
                  </a:lnTo>
                  <a:lnTo>
                    <a:pt x="197" y="62"/>
                  </a:lnTo>
                  <a:lnTo>
                    <a:pt x="199" y="60"/>
                  </a:lnTo>
                  <a:lnTo>
                    <a:pt x="201" y="58"/>
                  </a:lnTo>
                  <a:lnTo>
                    <a:pt x="203" y="56"/>
                  </a:lnTo>
                  <a:lnTo>
                    <a:pt x="207" y="54"/>
                  </a:lnTo>
                  <a:lnTo>
                    <a:pt x="211" y="56"/>
                  </a:lnTo>
                  <a:lnTo>
                    <a:pt x="213" y="56"/>
                  </a:lnTo>
                  <a:lnTo>
                    <a:pt x="218" y="54"/>
                  </a:lnTo>
                  <a:lnTo>
                    <a:pt x="226" y="58"/>
                  </a:lnTo>
                  <a:lnTo>
                    <a:pt x="230" y="52"/>
                  </a:lnTo>
                  <a:lnTo>
                    <a:pt x="224" y="48"/>
                  </a:lnTo>
                  <a:lnTo>
                    <a:pt x="226" y="41"/>
                  </a:lnTo>
                  <a:lnTo>
                    <a:pt x="236" y="45"/>
                  </a:lnTo>
                  <a:lnTo>
                    <a:pt x="239" y="43"/>
                  </a:lnTo>
                  <a:lnTo>
                    <a:pt x="241" y="45"/>
                  </a:lnTo>
                  <a:lnTo>
                    <a:pt x="247" y="45"/>
                  </a:lnTo>
                  <a:lnTo>
                    <a:pt x="247" y="48"/>
                  </a:lnTo>
                  <a:lnTo>
                    <a:pt x="251" y="52"/>
                  </a:lnTo>
                  <a:lnTo>
                    <a:pt x="255" y="52"/>
                  </a:lnTo>
                  <a:lnTo>
                    <a:pt x="259" y="50"/>
                  </a:lnTo>
                  <a:lnTo>
                    <a:pt x="264" y="48"/>
                  </a:lnTo>
                  <a:lnTo>
                    <a:pt x="270" y="52"/>
                  </a:lnTo>
                  <a:lnTo>
                    <a:pt x="274" y="48"/>
                  </a:lnTo>
                  <a:lnTo>
                    <a:pt x="278" y="41"/>
                  </a:lnTo>
                  <a:lnTo>
                    <a:pt x="278" y="33"/>
                  </a:lnTo>
                  <a:lnTo>
                    <a:pt x="280" y="27"/>
                  </a:lnTo>
                  <a:lnTo>
                    <a:pt x="282" y="20"/>
                  </a:lnTo>
                  <a:lnTo>
                    <a:pt x="284" y="14"/>
                  </a:lnTo>
                  <a:close/>
                  <a:moveTo>
                    <a:pt x="326" y="96"/>
                  </a:moveTo>
                  <a:lnTo>
                    <a:pt x="326" y="100"/>
                  </a:lnTo>
                  <a:lnTo>
                    <a:pt x="324" y="100"/>
                  </a:lnTo>
                  <a:lnTo>
                    <a:pt x="322" y="102"/>
                  </a:lnTo>
                  <a:lnTo>
                    <a:pt x="322" y="98"/>
                  </a:lnTo>
                  <a:lnTo>
                    <a:pt x="326" y="96"/>
                  </a:lnTo>
                  <a:close/>
                  <a:moveTo>
                    <a:pt x="322" y="102"/>
                  </a:moveTo>
                  <a:lnTo>
                    <a:pt x="322" y="106"/>
                  </a:lnTo>
                  <a:lnTo>
                    <a:pt x="318" y="108"/>
                  </a:lnTo>
                  <a:lnTo>
                    <a:pt x="318" y="110"/>
                  </a:lnTo>
                  <a:lnTo>
                    <a:pt x="314" y="110"/>
                  </a:lnTo>
                  <a:lnTo>
                    <a:pt x="314" y="108"/>
                  </a:lnTo>
                  <a:lnTo>
                    <a:pt x="316" y="108"/>
                  </a:lnTo>
                  <a:lnTo>
                    <a:pt x="318" y="104"/>
                  </a:lnTo>
                  <a:lnTo>
                    <a:pt x="322" y="102"/>
                  </a:lnTo>
                  <a:close/>
                  <a:moveTo>
                    <a:pt x="295" y="75"/>
                  </a:moveTo>
                  <a:lnTo>
                    <a:pt x="295" y="77"/>
                  </a:lnTo>
                  <a:lnTo>
                    <a:pt x="297" y="81"/>
                  </a:lnTo>
                  <a:lnTo>
                    <a:pt x="301" y="81"/>
                  </a:lnTo>
                  <a:lnTo>
                    <a:pt x="307" y="79"/>
                  </a:lnTo>
                  <a:lnTo>
                    <a:pt x="299" y="89"/>
                  </a:lnTo>
                  <a:lnTo>
                    <a:pt x="297" y="95"/>
                  </a:lnTo>
                  <a:lnTo>
                    <a:pt x="299" y="102"/>
                  </a:lnTo>
                  <a:lnTo>
                    <a:pt x="307" y="110"/>
                  </a:lnTo>
                  <a:lnTo>
                    <a:pt x="303" y="110"/>
                  </a:lnTo>
                  <a:lnTo>
                    <a:pt x="301" y="110"/>
                  </a:lnTo>
                  <a:lnTo>
                    <a:pt x="297" y="104"/>
                  </a:lnTo>
                  <a:lnTo>
                    <a:pt x="293" y="96"/>
                  </a:lnTo>
                  <a:lnTo>
                    <a:pt x="289" y="96"/>
                  </a:lnTo>
                  <a:lnTo>
                    <a:pt x="289" y="98"/>
                  </a:lnTo>
                  <a:lnTo>
                    <a:pt x="286" y="98"/>
                  </a:lnTo>
                  <a:lnTo>
                    <a:pt x="286" y="100"/>
                  </a:lnTo>
                  <a:lnTo>
                    <a:pt x="286" y="102"/>
                  </a:lnTo>
                  <a:lnTo>
                    <a:pt x="287" y="108"/>
                  </a:lnTo>
                  <a:lnTo>
                    <a:pt x="286" y="104"/>
                  </a:lnTo>
                  <a:lnTo>
                    <a:pt x="284" y="98"/>
                  </a:lnTo>
                  <a:lnTo>
                    <a:pt x="280" y="98"/>
                  </a:lnTo>
                  <a:lnTo>
                    <a:pt x="274" y="100"/>
                  </a:lnTo>
                  <a:lnTo>
                    <a:pt x="278" y="96"/>
                  </a:lnTo>
                  <a:lnTo>
                    <a:pt x="280" y="95"/>
                  </a:lnTo>
                  <a:lnTo>
                    <a:pt x="284" y="93"/>
                  </a:lnTo>
                  <a:lnTo>
                    <a:pt x="286" y="87"/>
                  </a:lnTo>
                  <a:lnTo>
                    <a:pt x="287" y="83"/>
                  </a:lnTo>
                  <a:lnTo>
                    <a:pt x="289" y="77"/>
                  </a:lnTo>
                  <a:lnTo>
                    <a:pt x="295" y="75"/>
                  </a:lnTo>
                  <a:close/>
                  <a:moveTo>
                    <a:pt x="301" y="66"/>
                  </a:moveTo>
                  <a:lnTo>
                    <a:pt x="301" y="66"/>
                  </a:lnTo>
                  <a:lnTo>
                    <a:pt x="303" y="68"/>
                  </a:lnTo>
                  <a:lnTo>
                    <a:pt x="301" y="70"/>
                  </a:lnTo>
                  <a:lnTo>
                    <a:pt x="299" y="70"/>
                  </a:lnTo>
                  <a:lnTo>
                    <a:pt x="299" y="68"/>
                  </a:lnTo>
                  <a:lnTo>
                    <a:pt x="301" y="66"/>
                  </a:lnTo>
                  <a:close/>
                </a:path>
              </a:pathLst>
            </a:custGeom>
            <a:solidFill>
              <a:srgbClr val="C0C0C0"/>
            </a:solidFill>
            <a:ln w="4826">
              <a:solidFill>
                <a:srgbClr val="B9B9B9"/>
              </a:solidFill>
              <a:round/>
              <a:headEnd/>
              <a:tailEnd/>
            </a:ln>
          </p:spPr>
          <p:txBody>
            <a:bodyPr/>
            <a:lstStyle/>
            <a:p>
              <a:endParaRPr lang="nb-NO"/>
            </a:p>
          </p:txBody>
        </p:sp>
        <p:sp>
          <p:nvSpPr>
            <p:cNvPr id="9254" name="Freeform 1250"/>
            <p:cNvSpPr>
              <a:spLocks/>
            </p:cNvSpPr>
            <p:nvPr/>
          </p:nvSpPr>
          <p:spPr bwMode="gray">
            <a:xfrm>
              <a:off x="4786" y="2420"/>
              <a:ext cx="109" cy="127"/>
            </a:xfrm>
            <a:custGeom>
              <a:avLst/>
              <a:gdLst>
                <a:gd name="T0" fmla="*/ 2 w 123"/>
                <a:gd name="T1" fmla="*/ 119 h 144"/>
                <a:gd name="T2" fmla="*/ 10 w 123"/>
                <a:gd name="T3" fmla="*/ 133 h 144"/>
                <a:gd name="T4" fmla="*/ 8 w 123"/>
                <a:gd name="T5" fmla="*/ 141 h 144"/>
                <a:gd name="T6" fmla="*/ 10 w 123"/>
                <a:gd name="T7" fmla="*/ 144 h 144"/>
                <a:gd name="T8" fmla="*/ 15 w 123"/>
                <a:gd name="T9" fmla="*/ 144 h 144"/>
                <a:gd name="T10" fmla="*/ 25 w 123"/>
                <a:gd name="T11" fmla="*/ 141 h 144"/>
                <a:gd name="T12" fmla="*/ 37 w 123"/>
                <a:gd name="T13" fmla="*/ 133 h 144"/>
                <a:gd name="T14" fmla="*/ 42 w 123"/>
                <a:gd name="T15" fmla="*/ 125 h 144"/>
                <a:gd name="T16" fmla="*/ 44 w 123"/>
                <a:gd name="T17" fmla="*/ 123 h 144"/>
                <a:gd name="T18" fmla="*/ 50 w 123"/>
                <a:gd name="T19" fmla="*/ 121 h 144"/>
                <a:gd name="T20" fmla="*/ 56 w 123"/>
                <a:gd name="T21" fmla="*/ 123 h 144"/>
                <a:gd name="T22" fmla="*/ 65 w 123"/>
                <a:gd name="T23" fmla="*/ 123 h 144"/>
                <a:gd name="T24" fmla="*/ 73 w 123"/>
                <a:gd name="T25" fmla="*/ 125 h 144"/>
                <a:gd name="T26" fmla="*/ 75 w 123"/>
                <a:gd name="T27" fmla="*/ 114 h 144"/>
                <a:gd name="T28" fmla="*/ 79 w 123"/>
                <a:gd name="T29" fmla="*/ 104 h 144"/>
                <a:gd name="T30" fmla="*/ 85 w 123"/>
                <a:gd name="T31" fmla="*/ 98 h 144"/>
                <a:gd name="T32" fmla="*/ 92 w 123"/>
                <a:gd name="T33" fmla="*/ 85 h 144"/>
                <a:gd name="T34" fmla="*/ 104 w 123"/>
                <a:gd name="T35" fmla="*/ 79 h 144"/>
                <a:gd name="T36" fmla="*/ 111 w 123"/>
                <a:gd name="T37" fmla="*/ 75 h 144"/>
                <a:gd name="T38" fmla="*/ 121 w 123"/>
                <a:gd name="T39" fmla="*/ 71 h 144"/>
                <a:gd name="T40" fmla="*/ 121 w 123"/>
                <a:gd name="T41" fmla="*/ 68 h 144"/>
                <a:gd name="T42" fmla="*/ 115 w 123"/>
                <a:gd name="T43" fmla="*/ 64 h 144"/>
                <a:gd name="T44" fmla="*/ 108 w 123"/>
                <a:gd name="T45" fmla="*/ 60 h 144"/>
                <a:gd name="T46" fmla="*/ 106 w 123"/>
                <a:gd name="T47" fmla="*/ 54 h 144"/>
                <a:gd name="T48" fmla="*/ 106 w 123"/>
                <a:gd name="T49" fmla="*/ 46 h 144"/>
                <a:gd name="T50" fmla="*/ 102 w 123"/>
                <a:gd name="T51" fmla="*/ 43 h 144"/>
                <a:gd name="T52" fmla="*/ 98 w 123"/>
                <a:gd name="T53" fmla="*/ 37 h 144"/>
                <a:gd name="T54" fmla="*/ 96 w 123"/>
                <a:gd name="T55" fmla="*/ 33 h 144"/>
                <a:gd name="T56" fmla="*/ 90 w 123"/>
                <a:gd name="T57" fmla="*/ 29 h 144"/>
                <a:gd name="T58" fmla="*/ 85 w 123"/>
                <a:gd name="T59" fmla="*/ 27 h 144"/>
                <a:gd name="T60" fmla="*/ 79 w 123"/>
                <a:gd name="T61" fmla="*/ 20 h 144"/>
                <a:gd name="T62" fmla="*/ 75 w 123"/>
                <a:gd name="T63" fmla="*/ 12 h 144"/>
                <a:gd name="T64" fmla="*/ 69 w 123"/>
                <a:gd name="T65" fmla="*/ 4 h 144"/>
                <a:gd name="T66" fmla="*/ 65 w 123"/>
                <a:gd name="T67" fmla="*/ 0 h 144"/>
                <a:gd name="T68" fmla="*/ 60 w 123"/>
                <a:gd name="T69" fmla="*/ 4 h 144"/>
                <a:gd name="T70" fmla="*/ 54 w 123"/>
                <a:gd name="T71" fmla="*/ 8 h 144"/>
                <a:gd name="T72" fmla="*/ 23 w 123"/>
                <a:gd name="T73" fmla="*/ 10 h 144"/>
                <a:gd name="T74" fmla="*/ 14 w 123"/>
                <a:gd name="T75" fmla="*/ 62 h 144"/>
                <a:gd name="T76" fmla="*/ 0 w 123"/>
                <a:gd name="T77" fmla="*/ 117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44"/>
                <a:gd name="T119" fmla="*/ 123 w 123"/>
                <a:gd name="T120" fmla="*/ 144 h 1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44">
                  <a:moveTo>
                    <a:pt x="0" y="117"/>
                  </a:moveTo>
                  <a:lnTo>
                    <a:pt x="2" y="119"/>
                  </a:lnTo>
                  <a:lnTo>
                    <a:pt x="8" y="127"/>
                  </a:lnTo>
                  <a:lnTo>
                    <a:pt x="10" y="133"/>
                  </a:lnTo>
                  <a:lnTo>
                    <a:pt x="10" y="137"/>
                  </a:lnTo>
                  <a:lnTo>
                    <a:pt x="8" y="141"/>
                  </a:lnTo>
                  <a:lnTo>
                    <a:pt x="8" y="142"/>
                  </a:lnTo>
                  <a:lnTo>
                    <a:pt x="10" y="144"/>
                  </a:lnTo>
                  <a:lnTo>
                    <a:pt x="12" y="144"/>
                  </a:lnTo>
                  <a:lnTo>
                    <a:pt x="15" y="144"/>
                  </a:lnTo>
                  <a:lnTo>
                    <a:pt x="17" y="142"/>
                  </a:lnTo>
                  <a:lnTo>
                    <a:pt x="25" y="141"/>
                  </a:lnTo>
                  <a:lnTo>
                    <a:pt x="29" y="137"/>
                  </a:lnTo>
                  <a:lnTo>
                    <a:pt x="37" y="133"/>
                  </a:lnTo>
                  <a:lnTo>
                    <a:pt x="42" y="127"/>
                  </a:lnTo>
                  <a:lnTo>
                    <a:pt x="42" y="125"/>
                  </a:lnTo>
                  <a:lnTo>
                    <a:pt x="42" y="123"/>
                  </a:lnTo>
                  <a:lnTo>
                    <a:pt x="44" y="123"/>
                  </a:lnTo>
                  <a:lnTo>
                    <a:pt x="46" y="119"/>
                  </a:lnTo>
                  <a:lnTo>
                    <a:pt x="50" y="121"/>
                  </a:lnTo>
                  <a:lnTo>
                    <a:pt x="52" y="123"/>
                  </a:lnTo>
                  <a:lnTo>
                    <a:pt x="56" y="123"/>
                  </a:lnTo>
                  <a:lnTo>
                    <a:pt x="60" y="123"/>
                  </a:lnTo>
                  <a:lnTo>
                    <a:pt x="65" y="123"/>
                  </a:lnTo>
                  <a:lnTo>
                    <a:pt x="69" y="125"/>
                  </a:lnTo>
                  <a:lnTo>
                    <a:pt x="73" y="125"/>
                  </a:lnTo>
                  <a:lnTo>
                    <a:pt x="75" y="125"/>
                  </a:lnTo>
                  <a:lnTo>
                    <a:pt x="75" y="114"/>
                  </a:lnTo>
                  <a:lnTo>
                    <a:pt x="77" y="106"/>
                  </a:lnTo>
                  <a:lnTo>
                    <a:pt x="79" y="104"/>
                  </a:lnTo>
                  <a:lnTo>
                    <a:pt x="83" y="104"/>
                  </a:lnTo>
                  <a:lnTo>
                    <a:pt x="85" y="98"/>
                  </a:lnTo>
                  <a:lnTo>
                    <a:pt x="88" y="91"/>
                  </a:lnTo>
                  <a:lnTo>
                    <a:pt x="92" y="85"/>
                  </a:lnTo>
                  <a:lnTo>
                    <a:pt x="98" y="81"/>
                  </a:lnTo>
                  <a:lnTo>
                    <a:pt x="104" y="79"/>
                  </a:lnTo>
                  <a:lnTo>
                    <a:pt x="109" y="77"/>
                  </a:lnTo>
                  <a:lnTo>
                    <a:pt x="111" y="75"/>
                  </a:lnTo>
                  <a:lnTo>
                    <a:pt x="115" y="73"/>
                  </a:lnTo>
                  <a:lnTo>
                    <a:pt x="121" y="71"/>
                  </a:lnTo>
                  <a:lnTo>
                    <a:pt x="123" y="68"/>
                  </a:lnTo>
                  <a:lnTo>
                    <a:pt x="121" y="68"/>
                  </a:lnTo>
                  <a:lnTo>
                    <a:pt x="117" y="64"/>
                  </a:lnTo>
                  <a:lnTo>
                    <a:pt x="115" y="64"/>
                  </a:lnTo>
                  <a:lnTo>
                    <a:pt x="111" y="62"/>
                  </a:lnTo>
                  <a:lnTo>
                    <a:pt x="108" y="60"/>
                  </a:lnTo>
                  <a:lnTo>
                    <a:pt x="108" y="58"/>
                  </a:lnTo>
                  <a:lnTo>
                    <a:pt x="106" y="54"/>
                  </a:lnTo>
                  <a:lnTo>
                    <a:pt x="108" y="48"/>
                  </a:lnTo>
                  <a:lnTo>
                    <a:pt x="106" y="46"/>
                  </a:lnTo>
                  <a:lnTo>
                    <a:pt x="104" y="45"/>
                  </a:lnTo>
                  <a:lnTo>
                    <a:pt x="102" y="43"/>
                  </a:lnTo>
                  <a:lnTo>
                    <a:pt x="100" y="41"/>
                  </a:lnTo>
                  <a:lnTo>
                    <a:pt x="98" y="37"/>
                  </a:lnTo>
                  <a:lnTo>
                    <a:pt x="98" y="35"/>
                  </a:lnTo>
                  <a:lnTo>
                    <a:pt x="96" y="33"/>
                  </a:lnTo>
                  <a:lnTo>
                    <a:pt x="90" y="29"/>
                  </a:lnTo>
                  <a:lnTo>
                    <a:pt x="86" y="29"/>
                  </a:lnTo>
                  <a:lnTo>
                    <a:pt x="85" y="27"/>
                  </a:lnTo>
                  <a:lnTo>
                    <a:pt x="83" y="25"/>
                  </a:lnTo>
                  <a:lnTo>
                    <a:pt x="79" y="20"/>
                  </a:lnTo>
                  <a:lnTo>
                    <a:pt x="75" y="16"/>
                  </a:lnTo>
                  <a:lnTo>
                    <a:pt x="75" y="12"/>
                  </a:lnTo>
                  <a:lnTo>
                    <a:pt x="73" y="8"/>
                  </a:lnTo>
                  <a:lnTo>
                    <a:pt x="69" y="4"/>
                  </a:lnTo>
                  <a:lnTo>
                    <a:pt x="69" y="0"/>
                  </a:lnTo>
                  <a:lnTo>
                    <a:pt x="65" y="0"/>
                  </a:lnTo>
                  <a:lnTo>
                    <a:pt x="63" y="4"/>
                  </a:lnTo>
                  <a:lnTo>
                    <a:pt x="60" y="4"/>
                  </a:lnTo>
                  <a:lnTo>
                    <a:pt x="56" y="4"/>
                  </a:lnTo>
                  <a:lnTo>
                    <a:pt x="54" y="8"/>
                  </a:lnTo>
                  <a:lnTo>
                    <a:pt x="52" y="6"/>
                  </a:lnTo>
                  <a:lnTo>
                    <a:pt x="23" y="10"/>
                  </a:lnTo>
                  <a:lnTo>
                    <a:pt x="14" y="10"/>
                  </a:lnTo>
                  <a:lnTo>
                    <a:pt x="14" y="62"/>
                  </a:lnTo>
                  <a:lnTo>
                    <a:pt x="0" y="62"/>
                  </a:lnTo>
                  <a:lnTo>
                    <a:pt x="0" y="117"/>
                  </a:lnTo>
                  <a:close/>
                </a:path>
              </a:pathLst>
            </a:custGeom>
            <a:solidFill>
              <a:srgbClr val="C0C0C0"/>
            </a:solidFill>
            <a:ln w="4826">
              <a:solidFill>
                <a:srgbClr val="B9B9B9"/>
              </a:solidFill>
              <a:round/>
              <a:headEnd/>
              <a:tailEnd/>
            </a:ln>
          </p:spPr>
          <p:txBody>
            <a:bodyPr/>
            <a:lstStyle/>
            <a:p>
              <a:endParaRPr lang="nb-NO"/>
            </a:p>
          </p:txBody>
        </p:sp>
        <p:sp>
          <p:nvSpPr>
            <p:cNvPr id="9255" name="Freeform 1251"/>
            <p:cNvSpPr>
              <a:spLocks/>
            </p:cNvSpPr>
            <p:nvPr/>
          </p:nvSpPr>
          <p:spPr bwMode="gray">
            <a:xfrm>
              <a:off x="4744" y="1523"/>
              <a:ext cx="44" cy="46"/>
            </a:xfrm>
            <a:custGeom>
              <a:avLst/>
              <a:gdLst>
                <a:gd name="T0" fmla="*/ 35 w 50"/>
                <a:gd name="T1" fmla="*/ 52 h 52"/>
                <a:gd name="T2" fmla="*/ 35 w 50"/>
                <a:gd name="T3" fmla="*/ 46 h 52"/>
                <a:gd name="T4" fmla="*/ 37 w 50"/>
                <a:gd name="T5" fmla="*/ 40 h 52"/>
                <a:gd name="T6" fmla="*/ 38 w 50"/>
                <a:gd name="T7" fmla="*/ 39 h 52"/>
                <a:gd name="T8" fmla="*/ 40 w 50"/>
                <a:gd name="T9" fmla="*/ 39 h 52"/>
                <a:gd name="T10" fmla="*/ 42 w 50"/>
                <a:gd name="T11" fmla="*/ 35 h 52"/>
                <a:gd name="T12" fmla="*/ 44 w 50"/>
                <a:gd name="T13" fmla="*/ 33 h 52"/>
                <a:gd name="T14" fmla="*/ 48 w 50"/>
                <a:gd name="T15" fmla="*/ 33 h 52"/>
                <a:gd name="T16" fmla="*/ 50 w 50"/>
                <a:gd name="T17" fmla="*/ 31 h 52"/>
                <a:gd name="T18" fmla="*/ 46 w 50"/>
                <a:gd name="T19" fmla="*/ 27 h 52"/>
                <a:gd name="T20" fmla="*/ 44 w 50"/>
                <a:gd name="T21" fmla="*/ 25 h 52"/>
                <a:gd name="T22" fmla="*/ 46 w 50"/>
                <a:gd name="T23" fmla="*/ 23 h 52"/>
                <a:gd name="T24" fmla="*/ 50 w 50"/>
                <a:gd name="T25" fmla="*/ 21 h 52"/>
                <a:gd name="T26" fmla="*/ 48 w 50"/>
                <a:gd name="T27" fmla="*/ 19 h 52"/>
                <a:gd name="T28" fmla="*/ 46 w 50"/>
                <a:gd name="T29" fmla="*/ 16 h 52"/>
                <a:gd name="T30" fmla="*/ 46 w 50"/>
                <a:gd name="T31" fmla="*/ 14 h 52"/>
                <a:gd name="T32" fmla="*/ 46 w 50"/>
                <a:gd name="T33" fmla="*/ 12 h 52"/>
                <a:gd name="T34" fmla="*/ 40 w 50"/>
                <a:gd name="T35" fmla="*/ 12 h 52"/>
                <a:gd name="T36" fmla="*/ 35 w 50"/>
                <a:gd name="T37" fmla="*/ 10 h 52"/>
                <a:gd name="T38" fmla="*/ 33 w 50"/>
                <a:gd name="T39" fmla="*/ 8 h 52"/>
                <a:gd name="T40" fmla="*/ 33 w 50"/>
                <a:gd name="T41" fmla="*/ 8 h 52"/>
                <a:gd name="T42" fmla="*/ 31 w 50"/>
                <a:gd name="T43" fmla="*/ 8 h 52"/>
                <a:gd name="T44" fmla="*/ 27 w 50"/>
                <a:gd name="T45" fmla="*/ 6 h 52"/>
                <a:gd name="T46" fmla="*/ 21 w 50"/>
                <a:gd name="T47" fmla="*/ 6 h 52"/>
                <a:gd name="T48" fmla="*/ 15 w 50"/>
                <a:gd name="T49" fmla="*/ 8 h 52"/>
                <a:gd name="T50" fmla="*/ 12 w 50"/>
                <a:gd name="T51" fmla="*/ 4 h 52"/>
                <a:gd name="T52" fmla="*/ 10 w 50"/>
                <a:gd name="T53" fmla="*/ 6 h 52"/>
                <a:gd name="T54" fmla="*/ 8 w 50"/>
                <a:gd name="T55" fmla="*/ 6 h 52"/>
                <a:gd name="T56" fmla="*/ 6 w 50"/>
                <a:gd name="T57" fmla="*/ 2 h 52"/>
                <a:gd name="T58" fmla="*/ 2 w 50"/>
                <a:gd name="T59" fmla="*/ 0 h 52"/>
                <a:gd name="T60" fmla="*/ 0 w 50"/>
                <a:gd name="T61" fmla="*/ 4 h 52"/>
                <a:gd name="T62" fmla="*/ 0 w 50"/>
                <a:gd name="T63" fmla="*/ 6 h 52"/>
                <a:gd name="T64" fmla="*/ 2 w 50"/>
                <a:gd name="T65" fmla="*/ 8 h 52"/>
                <a:gd name="T66" fmla="*/ 4 w 50"/>
                <a:gd name="T67" fmla="*/ 12 h 52"/>
                <a:gd name="T68" fmla="*/ 8 w 50"/>
                <a:gd name="T69" fmla="*/ 19 h 52"/>
                <a:gd name="T70" fmla="*/ 8 w 50"/>
                <a:gd name="T71" fmla="*/ 21 h 52"/>
                <a:gd name="T72" fmla="*/ 8 w 50"/>
                <a:gd name="T73" fmla="*/ 23 h 52"/>
                <a:gd name="T74" fmla="*/ 14 w 50"/>
                <a:gd name="T75" fmla="*/ 29 h 52"/>
                <a:gd name="T76" fmla="*/ 19 w 50"/>
                <a:gd name="T77" fmla="*/ 35 h 52"/>
                <a:gd name="T78" fmla="*/ 23 w 50"/>
                <a:gd name="T79" fmla="*/ 40 h 52"/>
                <a:gd name="T80" fmla="*/ 23 w 50"/>
                <a:gd name="T81" fmla="*/ 44 h 52"/>
                <a:gd name="T82" fmla="*/ 27 w 50"/>
                <a:gd name="T83" fmla="*/ 44 h 52"/>
                <a:gd name="T84" fmla="*/ 29 w 50"/>
                <a:gd name="T85" fmla="*/ 44 h 52"/>
                <a:gd name="T86" fmla="*/ 31 w 50"/>
                <a:gd name="T87" fmla="*/ 46 h 52"/>
                <a:gd name="T88" fmla="*/ 33 w 50"/>
                <a:gd name="T89" fmla="*/ 48 h 52"/>
                <a:gd name="T90" fmla="*/ 35 w 50"/>
                <a:gd name="T91" fmla="*/ 50 h 52"/>
                <a:gd name="T92" fmla="*/ 35 w 50"/>
                <a:gd name="T93" fmla="*/ 52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52"/>
                <a:gd name="T143" fmla="*/ 50 w 50"/>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52">
                  <a:moveTo>
                    <a:pt x="35" y="52"/>
                  </a:moveTo>
                  <a:lnTo>
                    <a:pt x="35" y="46"/>
                  </a:lnTo>
                  <a:lnTo>
                    <a:pt x="37" y="40"/>
                  </a:lnTo>
                  <a:lnTo>
                    <a:pt x="38" y="39"/>
                  </a:lnTo>
                  <a:lnTo>
                    <a:pt x="40" y="39"/>
                  </a:lnTo>
                  <a:lnTo>
                    <a:pt x="42" y="35"/>
                  </a:lnTo>
                  <a:lnTo>
                    <a:pt x="44" y="33"/>
                  </a:lnTo>
                  <a:lnTo>
                    <a:pt x="48" y="33"/>
                  </a:lnTo>
                  <a:lnTo>
                    <a:pt x="50" y="31"/>
                  </a:lnTo>
                  <a:lnTo>
                    <a:pt x="46" y="27"/>
                  </a:lnTo>
                  <a:lnTo>
                    <a:pt x="44" y="25"/>
                  </a:lnTo>
                  <a:lnTo>
                    <a:pt x="46" y="23"/>
                  </a:lnTo>
                  <a:lnTo>
                    <a:pt x="50" y="21"/>
                  </a:lnTo>
                  <a:lnTo>
                    <a:pt x="48" y="19"/>
                  </a:lnTo>
                  <a:lnTo>
                    <a:pt x="46" y="16"/>
                  </a:lnTo>
                  <a:lnTo>
                    <a:pt x="46" y="14"/>
                  </a:lnTo>
                  <a:lnTo>
                    <a:pt x="46" y="12"/>
                  </a:lnTo>
                  <a:lnTo>
                    <a:pt x="40" y="12"/>
                  </a:lnTo>
                  <a:lnTo>
                    <a:pt x="35" y="10"/>
                  </a:lnTo>
                  <a:lnTo>
                    <a:pt x="33" y="8"/>
                  </a:lnTo>
                  <a:lnTo>
                    <a:pt x="31" y="8"/>
                  </a:lnTo>
                  <a:lnTo>
                    <a:pt x="27" y="6"/>
                  </a:lnTo>
                  <a:lnTo>
                    <a:pt x="21" y="6"/>
                  </a:lnTo>
                  <a:lnTo>
                    <a:pt x="15" y="8"/>
                  </a:lnTo>
                  <a:lnTo>
                    <a:pt x="12" y="4"/>
                  </a:lnTo>
                  <a:lnTo>
                    <a:pt x="10" y="6"/>
                  </a:lnTo>
                  <a:lnTo>
                    <a:pt x="8" y="6"/>
                  </a:lnTo>
                  <a:lnTo>
                    <a:pt x="6" y="2"/>
                  </a:lnTo>
                  <a:lnTo>
                    <a:pt x="2" y="0"/>
                  </a:lnTo>
                  <a:lnTo>
                    <a:pt x="0" y="4"/>
                  </a:lnTo>
                  <a:lnTo>
                    <a:pt x="0" y="6"/>
                  </a:lnTo>
                  <a:lnTo>
                    <a:pt x="2" y="8"/>
                  </a:lnTo>
                  <a:lnTo>
                    <a:pt x="4" y="12"/>
                  </a:lnTo>
                  <a:lnTo>
                    <a:pt x="8" y="19"/>
                  </a:lnTo>
                  <a:lnTo>
                    <a:pt x="8" y="21"/>
                  </a:lnTo>
                  <a:lnTo>
                    <a:pt x="8" y="23"/>
                  </a:lnTo>
                  <a:lnTo>
                    <a:pt x="14" y="29"/>
                  </a:lnTo>
                  <a:lnTo>
                    <a:pt x="19" y="35"/>
                  </a:lnTo>
                  <a:lnTo>
                    <a:pt x="23" y="40"/>
                  </a:lnTo>
                  <a:lnTo>
                    <a:pt x="23" y="44"/>
                  </a:lnTo>
                  <a:lnTo>
                    <a:pt x="27" y="44"/>
                  </a:lnTo>
                  <a:lnTo>
                    <a:pt x="29" y="44"/>
                  </a:lnTo>
                  <a:lnTo>
                    <a:pt x="31" y="46"/>
                  </a:lnTo>
                  <a:lnTo>
                    <a:pt x="33" y="48"/>
                  </a:lnTo>
                  <a:lnTo>
                    <a:pt x="35" y="50"/>
                  </a:lnTo>
                  <a:lnTo>
                    <a:pt x="35" y="52"/>
                  </a:lnTo>
                  <a:close/>
                </a:path>
              </a:pathLst>
            </a:custGeom>
            <a:solidFill>
              <a:srgbClr val="C0C0C0"/>
            </a:solidFill>
            <a:ln w="4826">
              <a:solidFill>
                <a:srgbClr val="B9B9B9"/>
              </a:solidFill>
              <a:round/>
              <a:headEnd/>
              <a:tailEnd/>
            </a:ln>
          </p:spPr>
          <p:txBody>
            <a:bodyPr/>
            <a:lstStyle/>
            <a:p>
              <a:endParaRPr lang="nb-NO"/>
            </a:p>
          </p:txBody>
        </p:sp>
        <p:sp>
          <p:nvSpPr>
            <p:cNvPr id="9256" name="Freeform 1252"/>
            <p:cNvSpPr>
              <a:spLocks noEditPoints="1"/>
            </p:cNvSpPr>
            <p:nvPr/>
          </p:nvSpPr>
          <p:spPr bwMode="gray">
            <a:xfrm>
              <a:off x="3795" y="2318"/>
              <a:ext cx="134" cy="164"/>
            </a:xfrm>
            <a:custGeom>
              <a:avLst/>
              <a:gdLst>
                <a:gd name="T0" fmla="*/ 12 w 152"/>
                <a:gd name="T1" fmla="*/ 83 h 186"/>
                <a:gd name="T2" fmla="*/ 18 w 152"/>
                <a:gd name="T3" fmla="*/ 87 h 186"/>
                <a:gd name="T4" fmla="*/ 10 w 152"/>
                <a:gd name="T5" fmla="*/ 85 h 186"/>
                <a:gd name="T6" fmla="*/ 10 w 152"/>
                <a:gd name="T7" fmla="*/ 92 h 186"/>
                <a:gd name="T8" fmla="*/ 4 w 152"/>
                <a:gd name="T9" fmla="*/ 112 h 186"/>
                <a:gd name="T10" fmla="*/ 12 w 152"/>
                <a:gd name="T11" fmla="*/ 125 h 186"/>
                <a:gd name="T12" fmla="*/ 18 w 152"/>
                <a:gd name="T13" fmla="*/ 133 h 186"/>
                <a:gd name="T14" fmla="*/ 19 w 152"/>
                <a:gd name="T15" fmla="*/ 144 h 186"/>
                <a:gd name="T16" fmla="*/ 23 w 152"/>
                <a:gd name="T17" fmla="*/ 156 h 186"/>
                <a:gd name="T18" fmla="*/ 25 w 152"/>
                <a:gd name="T19" fmla="*/ 169 h 186"/>
                <a:gd name="T20" fmla="*/ 33 w 152"/>
                <a:gd name="T21" fmla="*/ 183 h 186"/>
                <a:gd name="T22" fmla="*/ 46 w 152"/>
                <a:gd name="T23" fmla="*/ 177 h 186"/>
                <a:gd name="T24" fmla="*/ 62 w 152"/>
                <a:gd name="T25" fmla="*/ 179 h 186"/>
                <a:gd name="T26" fmla="*/ 67 w 152"/>
                <a:gd name="T27" fmla="*/ 186 h 186"/>
                <a:gd name="T28" fmla="*/ 67 w 152"/>
                <a:gd name="T29" fmla="*/ 186 h 186"/>
                <a:gd name="T30" fmla="*/ 71 w 152"/>
                <a:gd name="T31" fmla="*/ 181 h 186"/>
                <a:gd name="T32" fmla="*/ 75 w 152"/>
                <a:gd name="T33" fmla="*/ 179 h 186"/>
                <a:gd name="T34" fmla="*/ 102 w 152"/>
                <a:gd name="T35" fmla="*/ 160 h 186"/>
                <a:gd name="T36" fmla="*/ 104 w 152"/>
                <a:gd name="T37" fmla="*/ 152 h 186"/>
                <a:gd name="T38" fmla="*/ 110 w 152"/>
                <a:gd name="T39" fmla="*/ 140 h 186"/>
                <a:gd name="T40" fmla="*/ 129 w 152"/>
                <a:gd name="T41" fmla="*/ 135 h 186"/>
                <a:gd name="T42" fmla="*/ 146 w 152"/>
                <a:gd name="T43" fmla="*/ 142 h 186"/>
                <a:gd name="T44" fmla="*/ 146 w 152"/>
                <a:gd name="T45" fmla="*/ 138 h 186"/>
                <a:gd name="T46" fmla="*/ 152 w 152"/>
                <a:gd name="T47" fmla="*/ 121 h 186"/>
                <a:gd name="T48" fmla="*/ 152 w 152"/>
                <a:gd name="T49" fmla="*/ 113 h 186"/>
                <a:gd name="T50" fmla="*/ 144 w 152"/>
                <a:gd name="T51" fmla="*/ 106 h 186"/>
                <a:gd name="T52" fmla="*/ 140 w 152"/>
                <a:gd name="T53" fmla="*/ 98 h 186"/>
                <a:gd name="T54" fmla="*/ 142 w 152"/>
                <a:gd name="T55" fmla="*/ 89 h 186"/>
                <a:gd name="T56" fmla="*/ 123 w 152"/>
                <a:gd name="T57" fmla="*/ 89 h 186"/>
                <a:gd name="T58" fmla="*/ 117 w 152"/>
                <a:gd name="T59" fmla="*/ 77 h 186"/>
                <a:gd name="T60" fmla="*/ 121 w 152"/>
                <a:gd name="T61" fmla="*/ 69 h 186"/>
                <a:gd name="T62" fmla="*/ 121 w 152"/>
                <a:gd name="T63" fmla="*/ 64 h 186"/>
                <a:gd name="T64" fmla="*/ 117 w 152"/>
                <a:gd name="T65" fmla="*/ 52 h 186"/>
                <a:gd name="T66" fmla="*/ 112 w 152"/>
                <a:gd name="T67" fmla="*/ 46 h 186"/>
                <a:gd name="T68" fmla="*/ 102 w 152"/>
                <a:gd name="T69" fmla="*/ 46 h 186"/>
                <a:gd name="T70" fmla="*/ 92 w 152"/>
                <a:gd name="T71" fmla="*/ 42 h 186"/>
                <a:gd name="T72" fmla="*/ 85 w 152"/>
                <a:gd name="T73" fmla="*/ 37 h 186"/>
                <a:gd name="T74" fmla="*/ 77 w 152"/>
                <a:gd name="T75" fmla="*/ 31 h 186"/>
                <a:gd name="T76" fmla="*/ 67 w 152"/>
                <a:gd name="T77" fmla="*/ 25 h 186"/>
                <a:gd name="T78" fmla="*/ 60 w 152"/>
                <a:gd name="T79" fmla="*/ 25 h 186"/>
                <a:gd name="T80" fmla="*/ 54 w 152"/>
                <a:gd name="T81" fmla="*/ 21 h 186"/>
                <a:gd name="T82" fmla="*/ 54 w 152"/>
                <a:gd name="T83" fmla="*/ 10 h 186"/>
                <a:gd name="T84" fmla="*/ 54 w 152"/>
                <a:gd name="T85" fmla="*/ 0 h 186"/>
                <a:gd name="T86" fmla="*/ 41 w 152"/>
                <a:gd name="T87" fmla="*/ 2 h 186"/>
                <a:gd name="T88" fmla="*/ 25 w 152"/>
                <a:gd name="T89" fmla="*/ 12 h 186"/>
                <a:gd name="T90" fmla="*/ 16 w 152"/>
                <a:gd name="T91" fmla="*/ 21 h 186"/>
                <a:gd name="T92" fmla="*/ 14 w 152"/>
                <a:gd name="T93" fmla="*/ 23 h 186"/>
                <a:gd name="T94" fmla="*/ 12 w 152"/>
                <a:gd name="T95" fmla="*/ 27 h 186"/>
                <a:gd name="T96" fmla="*/ 6 w 152"/>
                <a:gd name="T97" fmla="*/ 27 h 186"/>
                <a:gd name="T98" fmla="*/ 0 w 152"/>
                <a:gd name="T99" fmla="*/ 27 h 186"/>
                <a:gd name="T100" fmla="*/ 4 w 152"/>
                <a:gd name="T101" fmla="*/ 52 h 186"/>
                <a:gd name="T102" fmla="*/ 4 w 152"/>
                <a:gd name="T103" fmla="*/ 62 h 186"/>
                <a:gd name="T104" fmla="*/ 8 w 152"/>
                <a:gd name="T105" fmla="*/ 69 h 186"/>
                <a:gd name="T106" fmla="*/ 6 w 152"/>
                <a:gd name="T107" fmla="*/ 75 h 186"/>
                <a:gd name="T108" fmla="*/ 8 w 152"/>
                <a:gd name="T109" fmla="*/ 79 h 186"/>
                <a:gd name="T110" fmla="*/ 39 w 152"/>
                <a:gd name="T111" fmla="*/ 129 h 186"/>
                <a:gd name="T112" fmla="*/ 39 w 152"/>
                <a:gd name="T113" fmla="*/ 135 h 186"/>
                <a:gd name="T114" fmla="*/ 39 w 152"/>
                <a:gd name="T115" fmla="*/ 137 h 186"/>
                <a:gd name="T116" fmla="*/ 35 w 152"/>
                <a:gd name="T117" fmla="*/ 131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
                <a:gd name="T178" fmla="*/ 0 h 186"/>
                <a:gd name="T179" fmla="*/ 152 w 152"/>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 h="186">
                  <a:moveTo>
                    <a:pt x="8" y="79"/>
                  </a:moveTo>
                  <a:lnTo>
                    <a:pt x="12" y="83"/>
                  </a:lnTo>
                  <a:lnTo>
                    <a:pt x="14" y="85"/>
                  </a:lnTo>
                  <a:lnTo>
                    <a:pt x="18" y="87"/>
                  </a:lnTo>
                  <a:lnTo>
                    <a:pt x="10" y="85"/>
                  </a:lnTo>
                  <a:lnTo>
                    <a:pt x="10" y="87"/>
                  </a:lnTo>
                  <a:lnTo>
                    <a:pt x="10" y="92"/>
                  </a:lnTo>
                  <a:lnTo>
                    <a:pt x="2" y="104"/>
                  </a:lnTo>
                  <a:lnTo>
                    <a:pt x="4" y="112"/>
                  </a:lnTo>
                  <a:lnTo>
                    <a:pt x="6" y="117"/>
                  </a:lnTo>
                  <a:lnTo>
                    <a:pt x="12" y="125"/>
                  </a:lnTo>
                  <a:lnTo>
                    <a:pt x="16" y="129"/>
                  </a:lnTo>
                  <a:lnTo>
                    <a:pt x="18" y="133"/>
                  </a:lnTo>
                  <a:lnTo>
                    <a:pt x="18" y="137"/>
                  </a:lnTo>
                  <a:lnTo>
                    <a:pt x="19" y="144"/>
                  </a:lnTo>
                  <a:lnTo>
                    <a:pt x="21" y="150"/>
                  </a:lnTo>
                  <a:lnTo>
                    <a:pt x="23" y="156"/>
                  </a:lnTo>
                  <a:lnTo>
                    <a:pt x="25" y="163"/>
                  </a:lnTo>
                  <a:lnTo>
                    <a:pt x="25" y="169"/>
                  </a:lnTo>
                  <a:lnTo>
                    <a:pt x="27" y="179"/>
                  </a:lnTo>
                  <a:lnTo>
                    <a:pt x="33" y="183"/>
                  </a:lnTo>
                  <a:lnTo>
                    <a:pt x="42" y="175"/>
                  </a:lnTo>
                  <a:lnTo>
                    <a:pt x="46" y="177"/>
                  </a:lnTo>
                  <a:lnTo>
                    <a:pt x="54" y="179"/>
                  </a:lnTo>
                  <a:lnTo>
                    <a:pt x="62" y="179"/>
                  </a:lnTo>
                  <a:lnTo>
                    <a:pt x="64" y="181"/>
                  </a:lnTo>
                  <a:lnTo>
                    <a:pt x="67" y="186"/>
                  </a:lnTo>
                  <a:lnTo>
                    <a:pt x="69" y="186"/>
                  </a:lnTo>
                  <a:lnTo>
                    <a:pt x="71" y="181"/>
                  </a:lnTo>
                  <a:lnTo>
                    <a:pt x="75" y="177"/>
                  </a:lnTo>
                  <a:lnTo>
                    <a:pt x="75" y="179"/>
                  </a:lnTo>
                  <a:lnTo>
                    <a:pt x="94" y="177"/>
                  </a:lnTo>
                  <a:lnTo>
                    <a:pt x="102" y="160"/>
                  </a:lnTo>
                  <a:lnTo>
                    <a:pt x="102" y="156"/>
                  </a:lnTo>
                  <a:lnTo>
                    <a:pt x="104" y="152"/>
                  </a:lnTo>
                  <a:lnTo>
                    <a:pt x="106" y="146"/>
                  </a:lnTo>
                  <a:lnTo>
                    <a:pt x="110" y="140"/>
                  </a:lnTo>
                  <a:lnTo>
                    <a:pt x="113" y="135"/>
                  </a:lnTo>
                  <a:lnTo>
                    <a:pt x="129" y="135"/>
                  </a:lnTo>
                  <a:lnTo>
                    <a:pt x="140" y="137"/>
                  </a:lnTo>
                  <a:lnTo>
                    <a:pt x="146" y="142"/>
                  </a:lnTo>
                  <a:lnTo>
                    <a:pt x="150" y="142"/>
                  </a:lnTo>
                  <a:lnTo>
                    <a:pt x="146" y="138"/>
                  </a:lnTo>
                  <a:lnTo>
                    <a:pt x="150" y="131"/>
                  </a:lnTo>
                  <a:lnTo>
                    <a:pt x="152" y="121"/>
                  </a:lnTo>
                  <a:lnTo>
                    <a:pt x="152" y="117"/>
                  </a:lnTo>
                  <a:lnTo>
                    <a:pt x="152" y="113"/>
                  </a:lnTo>
                  <a:lnTo>
                    <a:pt x="148" y="110"/>
                  </a:lnTo>
                  <a:lnTo>
                    <a:pt x="144" y="106"/>
                  </a:lnTo>
                  <a:lnTo>
                    <a:pt x="142" y="102"/>
                  </a:lnTo>
                  <a:lnTo>
                    <a:pt x="140" y="98"/>
                  </a:lnTo>
                  <a:lnTo>
                    <a:pt x="140" y="92"/>
                  </a:lnTo>
                  <a:lnTo>
                    <a:pt x="142" y="89"/>
                  </a:lnTo>
                  <a:lnTo>
                    <a:pt x="123" y="90"/>
                  </a:lnTo>
                  <a:lnTo>
                    <a:pt x="123" y="89"/>
                  </a:lnTo>
                  <a:lnTo>
                    <a:pt x="121" y="83"/>
                  </a:lnTo>
                  <a:lnTo>
                    <a:pt x="117" y="77"/>
                  </a:lnTo>
                  <a:lnTo>
                    <a:pt x="117" y="73"/>
                  </a:lnTo>
                  <a:lnTo>
                    <a:pt x="121" y="69"/>
                  </a:lnTo>
                  <a:lnTo>
                    <a:pt x="123" y="67"/>
                  </a:lnTo>
                  <a:lnTo>
                    <a:pt x="121" y="64"/>
                  </a:lnTo>
                  <a:lnTo>
                    <a:pt x="119" y="58"/>
                  </a:lnTo>
                  <a:lnTo>
                    <a:pt x="117" y="52"/>
                  </a:lnTo>
                  <a:lnTo>
                    <a:pt x="115" y="48"/>
                  </a:lnTo>
                  <a:lnTo>
                    <a:pt x="112" y="46"/>
                  </a:lnTo>
                  <a:lnTo>
                    <a:pt x="108" y="48"/>
                  </a:lnTo>
                  <a:lnTo>
                    <a:pt x="102" y="46"/>
                  </a:lnTo>
                  <a:lnTo>
                    <a:pt x="98" y="44"/>
                  </a:lnTo>
                  <a:lnTo>
                    <a:pt x="92" y="42"/>
                  </a:lnTo>
                  <a:lnTo>
                    <a:pt x="89" y="41"/>
                  </a:lnTo>
                  <a:lnTo>
                    <a:pt x="85" y="37"/>
                  </a:lnTo>
                  <a:lnTo>
                    <a:pt x="83" y="35"/>
                  </a:lnTo>
                  <a:lnTo>
                    <a:pt x="77" y="31"/>
                  </a:lnTo>
                  <a:lnTo>
                    <a:pt x="73" y="27"/>
                  </a:lnTo>
                  <a:lnTo>
                    <a:pt x="67" y="25"/>
                  </a:lnTo>
                  <a:lnTo>
                    <a:pt x="64" y="27"/>
                  </a:lnTo>
                  <a:lnTo>
                    <a:pt x="60" y="25"/>
                  </a:lnTo>
                  <a:lnTo>
                    <a:pt x="58" y="25"/>
                  </a:lnTo>
                  <a:lnTo>
                    <a:pt x="54" y="21"/>
                  </a:lnTo>
                  <a:lnTo>
                    <a:pt x="52" y="18"/>
                  </a:lnTo>
                  <a:lnTo>
                    <a:pt x="54" y="10"/>
                  </a:lnTo>
                  <a:lnTo>
                    <a:pt x="56" y="4"/>
                  </a:lnTo>
                  <a:lnTo>
                    <a:pt x="54" y="0"/>
                  </a:lnTo>
                  <a:lnTo>
                    <a:pt x="48" y="0"/>
                  </a:lnTo>
                  <a:lnTo>
                    <a:pt x="41" y="2"/>
                  </a:lnTo>
                  <a:lnTo>
                    <a:pt x="33" y="4"/>
                  </a:lnTo>
                  <a:lnTo>
                    <a:pt x="25" y="12"/>
                  </a:lnTo>
                  <a:lnTo>
                    <a:pt x="19" y="19"/>
                  </a:lnTo>
                  <a:lnTo>
                    <a:pt x="16" y="21"/>
                  </a:lnTo>
                  <a:lnTo>
                    <a:pt x="14" y="21"/>
                  </a:lnTo>
                  <a:lnTo>
                    <a:pt x="14" y="23"/>
                  </a:lnTo>
                  <a:lnTo>
                    <a:pt x="14" y="25"/>
                  </a:lnTo>
                  <a:lnTo>
                    <a:pt x="12" y="27"/>
                  </a:lnTo>
                  <a:lnTo>
                    <a:pt x="8" y="27"/>
                  </a:lnTo>
                  <a:lnTo>
                    <a:pt x="6" y="27"/>
                  </a:lnTo>
                  <a:lnTo>
                    <a:pt x="2" y="25"/>
                  </a:lnTo>
                  <a:lnTo>
                    <a:pt x="0" y="27"/>
                  </a:lnTo>
                  <a:lnTo>
                    <a:pt x="8" y="42"/>
                  </a:lnTo>
                  <a:lnTo>
                    <a:pt x="4" y="52"/>
                  </a:lnTo>
                  <a:lnTo>
                    <a:pt x="4" y="56"/>
                  </a:lnTo>
                  <a:lnTo>
                    <a:pt x="4" y="62"/>
                  </a:lnTo>
                  <a:lnTo>
                    <a:pt x="6" y="67"/>
                  </a:lnTo>
                  <a:lnTo>
                    <a:pt x="8" y="69"/>
                  </a:lnTo>
                  <a:lnTo>
                    <a:pt x="6" y="71"/>
                  </a:lnTo>
                  <a:lnTo>
                    <a:pt x="6" y="75"/>
                  </a:lnTo>
                  <a:lnTo>
                    <a:pt x="8" y="77"/>
                  </a:lnTo>
                  <a:lnTo>
                    <a:pt x="8" y="79"/>
                  </a:lnTo>
                  <a:close/>
                  <a:moveTo>
                    <a:pt x="37" y="127"/>
                  </a:moveTo>
                  <a:lnTo>
                    <a:pt x="39" y="129"/>
                  </a:lnTo>
                  <a:lnTo>
                    <a:pt x="39" y="133"/>
                  </a:lnTo>
                  <a:lnTo>
                    <a:pt x="39" y="135"/>
                  </a:lnTo>
                  <a:lnTo>
                    <a:pt x="39" y="137"/>
                  </a:lnTo>
                  <a:lnTo>
                    <a:pt x="37" y="135"/>
                  </a:lnTo>
                  <a:lnTo>
                    <a:pt x="35" y="131"/>
                  </a:lnTo>
                  <a:lnTo>
                    <a:pt x="37" y="127"/>
                  </a:lnTo>
                  <a:close/>
                </a:path>
              </a:pathLst>
            </a:custGeom>
            <a:solidFill>
              <a:srgbClr val="C0C0C0"/>
            </a:solidFill>
            <a:ln w="4826">
              <a:solidFill>
                <a:srgbClr val="B9B9B9"/>
              </a:solidFill>
              <a:round/>
              <a:headEnd/>
              <a:tailEnd/>
            </a:ln>
          </p:spPr>
          <p:txBody>
            <a:bodyPr/>
            <a:lstStyle/>
            <a:p>
              <a:endParaRPr lang="nb-NO"/>
            </a:p>
          </p:txBody>
        </p:sp>
        <p:sp>
          <p:nvSpPr>
            <p:cNvPr id="9257" name="Freeform 1253"/>
            <p:cNvSpPr>
              <a:spLocks/>
            </p:cNvSpPr>
            <p:nvPr/>
          </p:nvSpPr>
          <p:spPr bwMode="gray">
            <a:xfrm>
              <a:off x="5556" y="1783"/>
              <a:ext cx="35" cy="17"/>
            </a:xfrm>
            <a:custGeom>
              <a:avLst/>
              <a:gdLst>
                <a:gd name="T0" fmla="*/ 0 w 39"/>
                <a:gd name="T1" fmla="*/ 9 h 19"/>
                <a:gd name="T2" fmla="*/ 0 w 39"/>
                <a:gd name="T3" fmla="*/ 15 h 19"/>
                <a:gd name="T4" fmla="*/ 4 w 39"/>
                <a:gd name="T5" fmla="*/ 19 h 19"/>
                <a:gd name="T6" fmla="*/ 10 w 39"/>
                <a:gd name="T7" fmla="*/ 19 h 19"/>
                <a:gd name="T8" fmla="*/ 16 w 39"/>
                <a:gd name="T9" fmla="*/ 17 h 19"/>
                <a:gd name="T10" fmla="*/ 23 w 39"/>
                <a:gd name="T11" fmla="*/ 19 h 19"/>
                <a:gd name="T12" fmla="*/ 35 w 39"/>
                <a:gd name="T13" fmla="*/ 19 h 19"/>
                <a:gd name="T14" fmla="*/ 39 w 39"/>
                <a:gd name="T15" fmla="*/ 17 h 19"/>
                <a:gd name="T16" fmla="*/ 39 w 39"/>
                <a:gd name="T17" fmla="*/ 11 h 19"/>
                <a:gd name="T18" fmla="*/ 35 w 39"/>
                <a:gd name="T19" fmla="*/ 2 h 19"/>
                <a:gd name="T20" fmla="*/ 27 w 39"/>
                <a:gd name="T21" fmla="*/ 2 h 19"/>
                <a:gd name="T22" fmla="*/ 22 w 39"/>
                <a:gd name="T23" fmla="*/ 2 h 19"/>
                <a:gd name="T24" fmla="*/ 16 w 39"/>
                <a:gd name="T25" fmla="*/ 0 h 19"/>
                <a:gd name="T26" fmla="*/ 8 w 39"/>
                <a:gd name="T27" fmla="*/ 0 h 19"/>
                <a:gd name="T28" fmla="*/ 4 w 39"/>
                <a:gd name="T29" fmla="*/ 2 h 19"/>
                <a:gd name="T30" fmla="*/ 0 w 39"/>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9"/>
                <a:gd name="T50" fmla="*/ 39 w 3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9">
                  <a:moveTo>
                    <a:pt x="0" y="9"/>
                  </a:moveTo>
                  <a:lnTo>
                    <a:pt x="0" y="15"/>
                  </a:lnTo>
                  <a:lnTo>
                    <a:pt x="4" y="19"/>
                  </a:lnTo>
                  <a:lnTo>
                    <a:pt x="10" y="19"/>
                  </a:lnTo>
                  <a:lnTo>
                    <a:pt x="16" y="17"/>
                  </a:lnTo>
                  <a:lnTo>
                    <a:pt x="23" y="19"/>
                  </a:lnTo>
                  <a:lnTo>
                    <a:pt x="35" y="19"/>
                  </a:lnTo>
                  <a:lnTo>
                    <a:pt x="39" y="17"/>
                  </a:lnTo>
                  <a:lnTo>
                    <a:pt x="39" y="11"/>
                  </a:lnTo>
                  <a:lnTo>
                    <a:pt x="35" y="2"/>
                  </a:lnTo>
                  <a:lnTo>
                    <a:pt x="27" y="2"/>
                  </a:lnTo>
                  <a:lnTo>
                    <a:pt x="22" y="2"/>
                  </a:lnTo>
                  <a:lnTo>
                    <a:pt x="16" y="0"/>
                  </a:lnTo>
                  <a:lnTo>
                    <a:pt x="8" y="0"/>
                  </a:lnTo>
                  <a:lnTo>
                    <a:pt x="4" y="2"/>
                  </a:lnTo>
                  <a:lnTo>
                    <a:pt x="0" y="9"/>
                  </a:lnTo>
                  <a:close/>
                </a:path>
              </a:pathLst>
            </a:custGeom>
            <a:solidFill>
              <a:srgbClr val="C0C0C0"/>
            </a:solidFill>
            <a:ln w="4826">
              <a:solidFill>
                <a:srgbClr val="B9B9B9"/>
              </a:solidFill>
              <a:round/>
              <a:headEnd/>
              <a:tailEnd/>
            </a:ln>
          </p:spPr>
          <p:txBody>
            <a:bodyPr/>
            <a:lstStyle/>
            <a:p>
              <a:endParaRPr lang="nb-NO"/>
            </a:p>
          </p:txBody>
        </p:sp>
        <p:sp>
          <p:nvSpPr>
            <p:cNvPr id="9258" name="Freeform 1254"/>
            <p:cNvSpPr>
              <a:spLocks/>
            </p:cNvSpPr>
            <p:nvPr/>
          </p:nvSpPr>
          <p:spPr bwMode="gray">
            <a:xfrm>
              <a:off x="4577" y="1997"/>
              <a:ext cx="32" cy="92"/>
            </a:xfrm>
            <a:custGeom>
              <a:avLst/>
              <a:gdLst>
                <a:gd name="T0" fmla="*/ 19 w 36"/>
                <a:gd name="T1" fmla="*/ 99 h 103"/>
                <a:gd name="T2" fmla="*/ 25 w 36"/>
                <a:gd name="T3" fmla="*/ 94 h 103"/>
                <a:gd name="T4" fmla="*/ 27 w 36"/>
                <a:gd name="T5" fmla="*/ 84 h 103"/>
                <a:gd name="T6" fmla="*/ 25 w 36"/>
                <a:gd name="T7" fmla="*/ 71 h 103"/>
                <a:gd name="T8" fmla="*/ 25 w 36"/>
                <a:gd name="T9" fmla="*/ 57 h 103"/>
                <a:gd name="T10" fmla="*/ 29 w 36"/>
                <a:gd name="T11" fmla="*/ 57 h 103"/>
                <a:gd name="T12" fmla="*/ 29 w 36"/>
                <a:gd name="T13" fmla="*/ 55 h 103"/>
                <a:gd name="T14" fmla="*/ 29 w 36"/>
                <a:gd name="T15" fmla="*/ 49 h 103"/>
                <a:gd name="T16" fmla="*/ 31 w 36"/>
                <a:gd name="T17" fmla="*/ 44 h 103"/>
                <a:gd name="T18" fmla="*/ 33 w 36"/>
                <a:gd name="T19" fmla="*/ 36 h 103"/>
                <a:gd name="T20" fmla="*/ 35 w 36"/>
                <a:gd name="T21" fmla="*/ 32 h 103"/>
                <a:gd name="T22" fmla="*/ 36 w 36"/>
                <a:gd name="T23" fmla="*/ 23 h 103"/>
                <a:gd name="T24" fmla="*/ 31 w 36"/>
                <a:gd name="T25" fmla="*/ 17 h 103"/>
                <a:gd name="T26" fmla="*/ 33 w 36"/>
                <a:gd name="T27" fmla="*/ 11 h 103"/>
                <a:gd name="T28" fmla="*/ 25 w 36"/>
                <a:gd name="T29" fmla="*/ 5 h 103"/>
                <a:gd name="T30" fmla="*/ 23 w 36"/>
                <a:gd name="T31" fmla="*/ 0 h 103"/>
                <a:gd name="T32" fmla="*/ 17 w 36"/>
                <a:gd name="T33" fmla="*/ 0 h 103"/>
                <a:gd name="T34" fmla="*/ 13 w 36"/>
                <a:gd name="T35" fmla="*/ 7 h 103"/>
                <a:gd name="T36" fmla="*/ 8 w 36"/>
                <a:gd name="T37" fmla="*/ 11 h 103"/>
                <a:gd name="T38" fmla="*/ 6 w 36"/>
                <a:gd name="T39" fmla="*/ 15 h 103"/>
                <a:gd name="T40" fmla="*/ 2 w 36"/>
                <a:gd name="T41" fmla="*/ 17 h 103"/>
                <a:gd name="T42" fmla="*/ 0 w 36"/>
                <a:gd name="T43" fmla="*/ 28 h 103"/>
                <a:gd name="T44" fmla="*/ 12 w 36"/>
                <a:gd name="T45" fmla="*/ 34 h 103"/>
                <a:gd name="T46" fmla="*/ 12 w 36"/>
                <a:gd name="T47" fmla="*/ 46 h 103"/>
                <a:gd name="T48" fmla="*/ 12 w 36"/>
                <a:gd name="T49" fmla="*/ 49 h 103"/>
                <a:gd name="T50" fmla="*/ 12 w 36"/>
                <a:gd name="T51" fmla="*/ 63 h 103"/>
                <a:gd name="T52" fmla="*/ 12 w 36"/>
                <a:gd name="T53" fmla="*/ 72 h 103"/>
                <a:gd name="T54" fmla="*/ 10 w 36"/>
                <a:gd name="T55" fmla="*/ 82 h 103"/>
                <a:gd name="T56" fmla="*/ 12 w 36"/>
                <a:gd name="T57" fmla="*/ 92 h 103"/>
                <a:gd name="T58" fmla="*/ 12 w 36"/>
                <a:gd name="T59" fmla="*/ 96 h 103"/>
                <a:gd name="T60" fmla="*/ 13 w 36"/>
                <a:gd name="T61" fmla="*/ 99 h 103"/>
                <a:gd name="T62" fmla="*/ 15 w 36"/>
                <a:gd name="T63" fmla="*/ 101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103"/>
                <a:gd name="T98" fmla="*/ 36 w 36"/>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103">
                  <a:moveTo>
                    <a:pt x="15" y="101"/>
                  </a:moveTo>
                  <a:lnTo>
                    <a:pt x="19" y="99"/>
                  </a:lnTo>
                  <a:lnTo>
                    <a:pt x="25" y="99"/>
                  </a:lnTo>
                  <a:lnTo>
                    <a:pt x="25" y="94"/>
                  </a:lnTo>
                  <a:lnTo>
                    <a:pt x="27" y="88"/>
                  </a:lnTo>
                  <a:lnTo>
                    <a:pt x="27" y="84"/>
                  </a:lnTo>
                  <a:lnTo>
                    <a:pt x="25" y="78"/>
                  </a:lnTo>
                  <a:lnTo>
                    <a:pt x="25" y="71"/>
                  </a:lnTo>
                  <a:lnTo>
                    <a:pt x="25" y="61"/>
                  </a:lnTo>
                  <a:lnTo>
                    <a:pt x="25" y="57"/>
                  </a:lnTo>
                  <a:lnTo>
                    <a:pt x="27" y="57"/>
                  </a:lnTo>
                  <a:lnTo>
                    <a:pt x="29" y="57"/>
                  </a:lnTo>
                  <a:lnTo>
                    <a:pt x="29" y="55"/>
                  </a:lnTo>
                  <a:lnTo>
                    <a:pt x="29" y="53"/>
                  </a:lnTo>
                  <a:lnTo>
                    <a:pt x="29" y="49"/>
                  </a:lnTo>
                  <a:lnTo>
                    <a:pt x="31" y="48"/>
                  </a:lnTo>
                  <a:lnTo>
                    <a:pt x="31" y="44"/>
                  </a:lnTo>
                  <a:lnTo>
                    <a:pt x="31" y="40"/>
                  </a:lnTo>
                  <a:lnTo>
                    <a:pt x="33" y="36"/>
                  </a:lnTo>
                  <a:lnTo>
                    <a:pt x="35" y="34"/>
                  </a:lnTo>
                  <a:lnTo>
                    <a:pt x="35" y="32"/>
                  </a:lnTo>
                  <a:lnTo>
                    <a:pt x="35" y="26"/>
                  </a:lnTo>
                  <a:lnTo>
                    <a:pt x="36" y="23"/>
                  </a:lnTo>
                  <a:lnTo>
                    <a:pt x="33" y="19"/>
                  </a:lnTo>
                  <a:lnTo>
                    <a:pt x="31" y="17"/>
                  </a:lnTo>
                  <a:lnTo>
                    <a:pt x="31" y="15"/>
                  </a:lnTo>
                  <a:lnTo>
                    <a:pt x="33" y="11"/>
                  </a:lnTo>
                  <a:lnTo>
                    <a:pt x="33" y="7"/>
                  </a:lnTo>
                  <a:lnTo>
                    <a:pt x="25" y="5"/>
                  </a:lnTo>
                  <a:lnTo>
                    <a:pt x="25" y="3"/>
                  </a:lnTo>
                  <a:lnTo>
                    <a:pt x="23" y="0"/>
                  </a:lnTo>
                  <a:lnTo>
                    <a:pt x="19" y="0"/>
                  </a:lnTo>
                  <a:lnTo>
                    <a:pt x="17" y="0"/>
                  </a:lnTo>
                  <a:lnTo>
                    <a:pt x="13" y="5"/>
                  </a:lnTo>
                  <a:lnTo>
                    <a:pt x="13" y="7"/>
                  </a:lnTo>
                  <a:lnTo>
                    <a:pt x="12" y="9"/>
                  </a:lnTo>
                  <a:lnTo>
                    <a:pt x="8" y="11"/>
                  </a:lnTo>
                  <a:lnTo>
                    <a:pt x="6" y="13"/>
                  </a:lnTo>
                  <a:lnTo>
                    <a:pt x="6" y="15"/>
                  </a:lnTo>
                  <a:lnTo>
                    <a:pt x="4" y="17"/>
                  </a:lnTo>
                  <a:lnTo>
                    <a:pt x="2" y="17"/>
                  </a:lnTo>
                  <a:lnTo>
                    <a:pt x="0" y="28"/>
                  </a:lnTo>
                  <a:lnTo>
                    <a:pt x="10" y="32"/>
                  </a:lnTo>
                  <a:lnTo>
                    <a:pt x="12" y="34"/>
                  </a:lnTo>
                  <a:lnTo>
                    <a:pt x="10" y="40"/>
                  </a:lnTo>
                  <a:lnTo>
                    <a:pt x="12" y="46"/>
                  </a:lnTo>
                  <a:lnTo>
                    <a:pt x="12" y="48"/>
                  </a:lnTo>
                  <a:lnTo>
                    <a:pt x="12" y="49"/>
                  </a:lnTo>
                  <a:lnTo>
                    <a:pt x="12" y="55"/>
                  </a:lnTo>
                  <a:lnTo>
                    <a:pt x="12" y="63"/>
                  </a:lnTo>
                  <a:lnTo>
                    <a:pt x="12" y="67"/>
                  </a:lnTo>
                  <a:lnTo>
                    <a:pt x="12" y="72"/>
                  </a:lnTo>
                  <a:lnTo>
                    <a:pt x="12" y="78"/>
                  </a:lnTo>
                  <a:lnTo>
                    <a:pt x="10" y="82"/>
                  </a:lnTo>
                  <a:lnTo>
                    <a:pt x="10" y="86"/>
                  </a:lnTo>
                  <a:lnTo>
                    <a:pt x="12" y="92"/>
                  </a:lnTo>
                  <a:lnTo>
                    <a:pt x="12" y="96"/>
                  </a:lnTo>
                  <a:lnTo>
                    <a:pt x="13" y="97"/>
                  </a:lnTo>
                  <a:lnTo>
                    <a:pt x="13" y="99"/>
                  </a:lnTo>
                  <a:lnTo>
                    <a:pt x="13" y="103"/>
                  </a:lnTo>
                  <a:lnTo>
                    <a:pt x="15" y="101"/>
                  </a:lnTo>
                  <a:close/>
                </a:path>
              </a:pathLst>
            </a:custGeom>
            <a:solidFill>
              <a:srgbClr val="C0C0C0"/>
            </a:solidFill>
            <a:ln w="4826">
              <a:solidFill>
                <a:srgbClr val="B9B9B9"/>
              </a:solidFill>
              <a:round/>
              <a:headEnd/>
              <a:tailEnd/>
            </a:ln>
          </p:spPr>
          <p:txBody>
            <a:bodyPr/>
            <a:lstStyle/>
            <a:p>
              <a:endParaRPr lang="nb-NO"/>
            </a:p>
          </p:txBody>
        </p:sp>
        <p:sp>
          <p:nvSpPr>
            <p:cNvPr id="9259" name="Freeform 1255"/>
            <p:cNvSpPr>
              <a:spLocks/>
            </p:cNvSpPr>
            <p:nvPr/>
          </p:nvSpPr>
          <p:spPr bwMode="gray">
            <a:xfrm>
              <a:off x="4842" y="1338"/>
              <a:ext cx="82" cy="76"/>
            </a:xfrm>
            <a:custGeom>
              <a:avLst/>
              <a:gdLst>
                <a:gd name="T0" fmla="*/ 29 w 93"/>
                <a:gd name="T1" fmla="*/ 13 h 86"/>
                <a:gd name="T2" fmla="*/ 39 w 93"/>
                <a:gd name="T3" fmla="*/ 13 h 86"/>
                <a:gd name="T4" fmla="*/ 41 w 93"/>
                <a:gd name="T5" fmla="*/ 12 h 86"/>
                <a:gd name="T6" fmla="*/ 41 w 93"/>
                <a:gd name="T7" fmla="*/ 2 h 86"/>
                <a:gd name="T8" fmla="*/ 46 w 93"/>
                <a:gd name="T9" fmla="*/ 2 h 86"/>
                <a:gd name="T10" fmla="*/ 54 w 93"/>
                <a:gd name="T11" fmla="*/ 2 h 86"/>
                <a:gd name="T12" fmla="*/ 60 w 93"/>
                <a:gd name="T13" fmla="*/ 2 h 86"/>
                <a:gd name="T14" fmla="*/ 64 w 93"/>
                <a:gd name="T15" fmla="*/ 2 h 86"/>
                <a:gd name="T16" fmla="*/ 71 w 93"/>
                <a:gd name="T17" fmla="*/ 6 h 86"/>
                <a:gd name="T18" fmla="*/ 77 w 93"/>
                <a:gd name="T19" fmla="*/ 12 h 86"/>
                <a:gd name="T20" fmla="*/ 81 w 93"/>
                <a:gd name="T21" fmla="*/ 19 h 86"/>
                <a:gd name="T22" fmla="*/ 81 w 93"/>
                <a:gd name="T23" fmla="*/ 31 h 86"/>
                <a:gd name="T24" fmla="*/ 87 w 93"/>
                <a:gd name="T25" fmla="*/ 38 h 86"/>
                <a:gd name="T26" fmla="*/ 93 w 93"/>
                <a:gd name="T27" fmla="*/ 46 h 86"/>
                <a:gd name="T28" fmla="*/ 93 w 93"/>
                <a:gd name="T29" fmla="*/ 50 h 86"/>
                <a:gd name="T30" fmla="*/ 87 w 93"/>
                <a:gd name="T31" fmla="*/ 52 h 86"/>
                <a:gd name="T32" fmla="*/ 85 w 93"/>
                <a:gd name="T33" fmla="*/ 58 h 86"/>
                <a:gd name="T34" fmla="*/ 87 w 93"/>
                <a:gd name="T35" fmla="*/ 69 h 86"/>
                <a:gd name="T36" fmla="*/ 87 w 93"/>
                <a:gd name="T37" fmla="*/ 75 h 86"/>
                <a:gd name="T38" fmla="*/ 81 w 93"/>
                <a:gd name="T39" fmla="*/ 77 h 86"/>
                <a:gd name="T40" fmla="*/ 79 w 93"/>
                <a:gd name="T41" fmla="*/ 83 h 86"/>
                <a:gd name="T42" fmla="*/ 77 w 93"/>
                <a:gd name="T43" fmla="*/ 84 h 86"/>
                <a:gd name="T44" fmla="*/ 70 w 93"/>
                <a:gd name="T45" fmla="*/ 84 h 86"/>
                <a:gd name="T46" fmla="*/ 62 w 93"/>
                <a:gd name="T47" fmla="*/ 83 h 86"/>
                <a:gd name="T48" fmla="*/ 56 w 93"/>
                <a:gd name="T49" fmla="*/ 83 h 86"/>
                <a:gd name="T50" fmla="*/ 52 w 93"/>
                <a:gd name="T51" fmla="*/ 84 h 86"/>
                <a:gd name="T52" fmla="*/ 50 w 93"/>
                <a:gd name="T53" fmla="*/ 83 h 86"/>
                <a:gd name="T54" fmla="*/ 46 w 93"/>
                <a:gd name="T55" fmla="*/ 83 h 86"/>
                <a:gd name="T56" fmla="*/ 35 w 93"/>
                <a:gd name="T57" fmla="*/ 83 h 86"/>
                <a:gd name="T58" fmla="*/ 22 w 93"/>
                <a:gd name="T59" fmla="*/ 81 h 86"/>
                <a:gd name="T60" fmla="*/ 12 w 93"/>
                <a:gd name="T61" fmla="*/ 81 h 86"/>
                <a:gd name="T62" fmla="*/ 10 w 93"/>
                <a:gd name="T63" fmla="*/ 84 h 86"/>
                <a:gd name="T64" fmla="*/ 8 w 93"/>
                <a:gd name="T65" fmla="*/ 84 h 86"/>
                <a:gd name="T66" fmla="*/ 0 w 93"/>
                <a:gd name="T67" fmla="*/ 83 h 86"/>
                <a:gd name="T68" fmla="*/ 0 w 93"/>
                <a:gd name="T69" fmla="*/ 73 h 86"/>
                <a:gd name="T70" fmla="*/ 4 w 93"/>
                <a:gd name="T71" fmla="*/ 61 h 86"/>
                <a:gd name="T72" fmla="*/ 0 w 93"/>
                <a:gd name="T73" fmla="*/ 52 h 86"/>
                <a:gd name="T74" fmla="*/ 8 w 93"/>
                <a:gd name="T75" fmla="*/ 48 h 86"/>
                <a:gd name="T76" fmla="*/ 14 w 93"/>
                <a:gd name="T77" fmla="*/ 46 h 86"/>
                <a:gd name="T78" fmla="*/ 20 w 93"/>
                <a:gd name="T79" fmla="*/ 44 h 86"/>
                <a:gd name="T80" fmla="*/ 20 w 93"/>
                <a:gd name="T81" fmla="*/ 36 h 86"/>
                <a:gd name="T82" fmla="*/ 25 w 93"/>
                <a:gd name="T83" fmla="*/ 25 h 86"/>
                <a:gd name="T84" fmla="*/ 27 w 93"/>
                <a:gd name="T85" fmla="*/ 17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86"/>
                <a:gd name="T131" fmla="*/ 93 w 93"/>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86">
                  <a:moveTo>
                    <a:pt x="27" y="17"/>
                  </a:moveTo>
                  <a:lnTo>
                    <a:pt x="29" y="13"/>
                  </a:lnTo>
                  <a:lnTo>
                    <a:pt x="35" y="12"/>
                  </a:lnTo>
                  <a:lnTo>
                    <a:pt x="39" y="13"/>
                  </a:lnTo>
                  <a:lnTo>
                    <a:pt x="41" y="12"/>
                  </a:lnTo>
                  <a:lnTo>
                    <a:pt x="41" y="8"/>
                  </a:lnTo>
                  <a:lnTo>
                    <a:pt x="41" y="2"/>
                  </a:lnTo>
                  <a:lnTo>
                    <a:pt x="43" y="0"/>
                  </a:lnTo>
                  <a:lnTo>
                    <a:pt x="46" y="2"/>
                  </a:lnTo>
                  <a:lnTo>
                    <a:pt x="52" y="0"/>
                  </a:lnTo>
                  <a:lnTo>
                    <a:pt x="54" y="2"/>
                  </a:lnTo>
                  <a:lnTo>
                    <a:pt x="56" y="4"/>
                  </a:lnTo>
                  <a:lnTo>
                    <a:pt x="60" y="2"/>
                  </a:lnTo>
                  <a:lnTo>
                    <a:pt x="62" y="2"/>
                  </a:lnTo>
                  <a:lnTo>
                    <a:pt x="64" y="2"/>
                  </a:lnTo>
                  <a:lnTo>
                    <a:pt x="68" y="4"/>
                  </a:lnTo>
                  <a:lnTo>
                    <a:pt x="71" y="6"/>
                  </a:lnTo>
                  <a:lnTo>
                    <a:pt x="73" y="8"/>
                  </a:lnTo>
                  <a:lnTo>
                    <a:pt x="77" y="12"/>
                  </a:lnTo>
                  <a:lnTo>
                    <a:pt x="79" y="15"/>
                  </a:lnTo>
                  <a:lnTo>
                    <a:pt x="81" y="19"/>
                  </a:lnTo>
                  <a:lnTo>
                    <a:pt x="81" y="25"/>
                  </a:lnTo>
                  <a:lnTo>
                    <a:pt x="81" y="31"/>
                  </a:lnTo>
                  <a:lnTo>
                    <a:pt x="83" y="36"/>
                  </a:lnTo>
                  <a:lnTo>
                    <a:pt x="87" y="38"/>
                  </a:lnTo>
                  <a:lnTo>
                    <a:pt x="91" y="42"/>
                  </a:lnTo>
                  <a:lnTo>
                    <a:pt x="93" y="46"/>
                  </a:lnTo>
                  <a:lnTo>
                    <a:pt x="93" y="48"/>
                  </a:lnTo>
                  <a:lnTo>
                    <a:pt x="93" y="50"/>
                  </a:lnTo>
                  <a:lnTo>
                    <a:pt x="91" y="52"/>
                  </a:lnTo>
                  <a:lnTo>
                    <a:pt x="87" y="52"/>
                  </a:lnTo>
                  <a:lnTo>
                    <a:pt x="83" y="54"/>
                  </a:lnTo>
                  <a:lnTo>
                    <a:pt x="85" y="58"/>
                  </a:lnTo>
                  <a:lnTo>
                    <a:pt x="87" y="59"/>
                  </a:lnTo>
                  <a:lnTo>
                    <a:pt x="87" y="69"/>
                  </a:lnTo>
                  <a:lnTo>
                    <a:pt x="87" y="75"/>
                  </a:lnTo>
                  <a:lnTo>
                    <a:pt x="83" y="75"/>
                  </a:lnTo>
                  <a:lnTo>
                    <a:pt x="81" y="77"/>
                  </a:lnTo>
                  <a:lnTo>
                    <a:pt x="79" y="79"/>
                  </a:lnTo>
                  <a:lnTo>
                    <a:pt x="79" y="83"/>
                  </a:lnTo>
                  <a:lnTo>
                    <a:pt x="79" y="84"/>
                  </a:lnTo>
                  <a:lnTo>
                    <a:pt x="77" y="84"/>
                  </a:lnTo>
                  <a:lnTo>
                    <a:pt x="75" y="84"/>
                  </a:lnTo>
                  <a:lnTo>
                    <a:pt x="70" y="84"/>
                  </a:lnTo>
                  <a:lnTo>
                    <a:pt x="66" y="84"/>
                  </a:lnTo>
                  <a:lnTo>
                    <a:pt x="62" y="83"/>
                  </a:lnTo>
                  <a:lnTo>
                    <a:pt x="60" y="84"/>
                  </a:lnTo>
                  <a:lnTo>
                    <a:pt x="56" y="83"/>
                  </a:lnTo>
                  <a:lnTo>
                    <a:pt x="54" y="83"/>
                  </a:lnTo>
                  <a:lnTo>
                    <a:pt x="52" y="84"/>
                  </a:lnTo>
                  <a:lnTo>
                    <a:pt x="52" y="86"/>
                  </a:lnTo>
                  <a:lnTo>
                    <a:pt x="50" y="83"/>
                  </a:lnTo>
                  <a:lnTo>
                    <a:pt x="46" y="83"/>
                  </a:lnTo>
                  <a:lnTo>
                    <a:pt x="41" y="83"/>
                  </a:lnTo>
                  <a:lnTo>
                    <a:pt x="35" y="83"/>
                  </a:lnTo>
                  <a:lnTo>
                    <a:pt x="29" y="81"/>
                  </a:lnTo>
                  <a:lnTo>
                    <a:pt x="22" y="81"/>
                  </a:lnTo>
                  <a:lnTo>
                    <a:pt x="16" y="81"/>
                  </a:lnTo>
                  <a:lnTo>
                    <a:pt x="12" y="81"/>
                  </a:lnTo>
                  <a:lnTo>
                    <a:pt x="12" y="83"/>
                  </a:lnTo>
                  <a:lnTo>
                    <a:pt x="10" y="84"/>
                  </a:lnTo>
                  <a:lnTo>
                    <a:pt x="8" y="84"/>
                  </a:lnTo>
                  <a:lnTo>
                    <a:pt x="4" y="81"/>
                  </a:lnTo>
                  <a:lnTo>
                    <a:pt x="0" y="83"/>
                  </a:lnTo>
                  <a:lnTo>
                    <a:pt x="0" y="79"/>
                  </a:lnTo>
                  <a:lnTo>
                    <a:pt x="0" y="73"/>
                  </a:lnTo>
                  <a:lnTo>
                    <a:pt x="2" y="67"/>
                  </a:lnTo>
                  <a:lnTo>
                    <a:pt x="4" y="61"/>
                  </a:lnTo>
                  <a:lnTo>
                    <a:pt x="0" y="56"/>
                  </a:lnTo>
                  <a:lnTo>
                    <a:pt x="0" y="52"/>
                  </a:lnTo>
                  <a:lnTo>
                    <a:pt x="6" y="48"/>
                  </a:lnTo>
                  <a:lnTo>
                    <a:pt x="8" y="48"/>
                  </a:lnTo>
                  <a:lnTo>
                    <a:pt x="12" y="48"/>
                  </a:lnTo>
                  <a:lnTo>
                    <a:pt x="14" y="46"/>
                  </a:lnTo>
                  <a:lnTo>
                    <a:pt x="16" y="44"/>
                  </a:lnTo>
                  <a:lnTo>
                    <a:pt x="20" y="44"/>
                  </a:lnTo>
                  <a:lnTo>
                    <a:pt x="20" y="42"/>
                  </a:lnTo>
                  <a:lnTo>
                    <a:pt x="20" y="36"/>
                  </a:lnTo>
                  <a:lnTo>
                    <a:pt x="22" y="29"/>
                  </a:lnTo>
                  <a:lnTo>
                    <a:pt x="25" y="25"/>
                  </a:lnTo>
                  <a:lnTo>
                    <a:pt x="27" y="19"/>
                  </a:lnTo>
                  <a:lnTo>
                    <a:pt x="27" y="17"/>
                  </a:lnTo>
                  <a:close/>
                </a:path>
              </a:pathLst>
            </a:custGeom>
            <a:solidFill>
              <a:srgbClr val="C0C0C0"/>
            </a:solidFill>
            <a:ln w="4826">
              <a:solidFill>
                <a:srgbClr val="B9B9B9"/>
              </a:solidFill>
              <a:round/>
              <a:headEnd/>
              <a:tailEnd/>
            </a:ln>
          </p:spPr>
          <p:txBody>
            <a:bodyPr/>
            <a:lstStyle/>
            <a:p>
              <a:endParaRPr lang="nb-NO"/>
            </a:p>
          </p:txBody>
        </p:sp>
        <p:sp>
          <p:nvSpPr>
            <p:cNvPr id="9260" name="Freeform 1256"/>
            <p:cNvSpPr>
              <a:spLocks/>
            </p:cNvSpPr>
            <p:nvPr/>
          </p:nvSpPr>
          <p:spPr bwMode="gray">
            <a:xfrm>
              <a:off x="3584" y="1919"/>
              <a:ext cx="14" cy="34"/>
            </a:xfrm>
            <a:custGeom>
              <a:avLst/>
              <a:gdLst>
                <a:gd name="T0" fmla="*/ 10 w 16"/>
                <a:gd name="T1" fmla="*/ 0 h 39"/>
                <a:gd name="T2" fmla="*/ 6 w 16"/>
                <a:gd name="T3" fmla="*/ 0 h 39"/>
                <a:gd name="T4" fmla="*/ 4 w 16"/>
                <a:gd name="T5" fmla="*/ 2 h 39"/>
                <a:gd name="T6" fmla="*/ 0 w 16"/>
                <a:gd name="T7" fmla="*/ 4 h 39"/>
                <a:gd name="T8" fmla="*/ 0 w 16"/>
                <a:gd name="T9" fmla="*/ 39 h 39"/>
                <a:gd name="T10" fmla="*/ 8 w 16"/>
                <a:gd name="T11" fmla="*/ 39 h 39"/>
                <a:gd name="T12" fmla="*/ 10 w 16"/>
                <a:gd name="T13" fmla="*/ 29 h 39"/>
                <a:gd name="T14" fmla="*/ 14 w 16"/>
                <a:gd name="T15" fmla="*/ 19 h 39"/>
                <a:gd name="T16" fmla="*/ 16 w 16"/>
                <a:gd name="T17" fmla="*/ 12 h 39"/>
                <a:gd name="T18" fmla="*/ 16 w 16"/>
                <a:gd name="T19" fmla="*/ 4 h 39"/>
                <a:gd name="T20" fmla="*/ 14 w 16"/>
                <a:gd name="T21" fmla="*/ 2 h 39"/>
                <a:gd name="T22" fmla="*/ 12 w 16"/>
                <a:gd name="T23" fmla="*/ 0 h 39"/>
                <a:gd name="T24" fmla="*/ 10 w 16"/>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9"/>
                <a:gd name="T41" fmla="*/ 16 w 16"/>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9">
                  <a:moveTo>
                    <a:pt x="10" y="0"/>
                  </a:moveTo>
                  <a:lnTo>
                    <a:pt x="6" y="0"/>
                  </a:lnTo>
                  <a:lnTo>
                    <a:pt x="4" y="2"/>
                  </a:lnTo>
                  <a:lnTo>
                    <a:pt x="0" y="4"/>
                  </a:lnTo>
                  <a:lnTo>
                    <a:pt x="0" y="39"/>
                  </a:lnTo>
                  <a:lnTo>
                    <a:pt x="8" y="39"/>
                  </a:lnTo>
                  <a:lnTo>
                    <a:pt x="10" y="29"/>
                  </a:lnTo>
                  <a:lnTo>
                    <a:pt x="14" y="19"/>
                  </a:lnTo>
                  <a:lnTo>
                    <a:pt x="16" y="12"/>
                  </a:lnTo>
                  <a:lnTo>
                    <a:pt x="16" y="4"/>
                  </a:lnTo>
                  <a:lnTo>
                    <a:pt x="14" y="2"/>
                  </a:lnTo>
                  <a:lnTo>
                    <a:pt x="12" y="0"/>
                  </a:lnTo>
                  <a:lnTo>
                    <a:pt x="10" y="0"/>
                  </a:lnTo>
                  <a:close/>
                </a:path>
              </a:pathLst>
            </a:custGeom>
            <a:solidFill>
              <a:srgbClr val="C0C0C0"/>
            </a:solidFill>
            <a:ln w="4826">
              <a:solidFill>
                <a:srgbClr val="B9B9B9"/>
              </a:solidFill>
              <a:round/>
              <a:headEnd/>
              <a:tailEnd/>
            </a:ln>
          </p:spPr>
          <p:txBody>
            <a:bodyPr/>
            <a:lstStyle/>
            <a:p>
              <a:endParaRPr lang="nb-NO"/>
            </a:p>
          </p:txBody>
        </p:sp>
        <p:sp>
          <p:nvSpPr>
            <p:cNvPr id="9261" name="Freeform 1257"/>
            <p:cNvSpPr>
              <a:spLocks/>
            </p:cNvSpPr>
            <p:nvPr/>
          </p:nvSpPr>
          <p:spPr bwMode="gray">
            <a:xfrm>
              <a:off x="4594" y="1421"/>
              <a:ext cx="44" cy="29"/>
            </a:xfrm>
            <a:custGeom>
              <a:avLst/>
              <a:gdLst>
                <a:gd name="T0" fmla="*/ 0 w 50"/>
                <a:gd name="T1" fmla="*/ 4 h 33"/>
                <a:gd name="T2" fmla="*/ 4 w 50"/>
                <a:gd name="T3" fmla="*/ 8 h 33"/>
                <a:gd name="T4" fmla="*/ 4 w 50"/>
                <a:gd name="T5" fmla="*/ 8 h 33"/>
                <a:gd name="T6" fmla="*/ 6 w 50"/>
                <a:gd name="T7" fmla="*/ 10 h 33"/>
                <a:gd name="T8" fmla="*/ 8 w 50"/>
                <a:gd name="T9" fmla="*/ 13 h 33"/>
                <a:gd name="T10" fmla="*/ 8 w 50"/>
                <a:gd name="T11" fmla="*/ 13 h 33"/>
                <a:gd name="T12" fmla="*/ 10 w 50"/>
                <a:gd name="T13" fmla="*/ 15 h 33"/>
                <a:gd name="T14" fmla="*/ 14 w 50"/>
                <a:gd name="T15" fmla="*/ 17 h 33"/>
                <a:gd name="T16" fmla="*/ 17 w 50"/>
                <a:gd name="T17" fmla="*/ 19 h 33"/>
                <a:gd name="T18" fmla="*/ 19 w 50"/>
                <a:gd name="T19" fmla="*/ 19 h 33"/>
                <a:gd name="T20" fmla="*/ 19 w 50"/>
                <a:gd name="T21" fmla="*/ 21 h 33"/>
                <a:gd name="T22" fmla="*/ 21 w 50"/>
                <a:gd name="T23" fmla="*/ 25 h 33"/>
                <a:gd name="T24" fmla="*/ 25 w 50"/>
                <a:gd name="T25" fmla="*/ 27 h 33"/>
                <a:gd name="T26" fmla="*/ 29 w 50"/>
                <a:gd name="T27" fmla="*/ 27 h 33"/>
                <a:gd name="T28" fmla="*/ 31 w 50"/>
                <a:gd name="T29" fmla="*/ 27 h 33"/>
                <a:gd name="T30" fmla="*/ 33 w 50"/>
                <a:gd name="T31" fmla="*/ 27 h 33"/>
                <a:gd name="T32" fmla="*/ 33 w 50"/>
                <a:gd name="T33" fmla="*/ 31 h 33"/>
                <a:gd name="T34" fmla="*/ 37 w 50"/>
                <a:gd name="T35" fmla="*/ 33 h 33"/>
                <a:gd name="T36" fmla="*/ 39 w 50"/>
                <a:gd name="T37" fmla="*/ 33 h 33"/>
                <a:gd name="T38" fmla="*/ 39 w 50"/>
                <a:gd name="T39" fmla="*/ 33 h 33"/>
                <a:gd name="T40" fmla="*/ 44 w 50"/>
                <a:gd name="T41" fmla="*/ 33 h 33"/>
                <a:gd name="T42" fmla="*/ 44 w 50"/>
                <a:gd name="T43" fmla="*/ 31 h 33"/>
                <a:gd name="T44" fmla="*/ 46 w 50"/>
                <a:gd name="T45" fmla="*/ 29 h 33"/>
                <a:gd name="T46" fmla="*/ 46 w 50"/>
                <a:gd name="T47" fmla="*/ 27 h 33"/>
                <a:gd name="T48" fmla="*/ 48 w 50"/>
                <a:gd name="T49" fmla="*/ 25 h 33"/>
                <a:gd name="T50" fmla="*/ 50 w 50"/>
                <a:gd name="T51" fmla="*/ 21 h 33"/>
                <a:gd name="T52" fmla="*/ 48 w 50"/>
                <a:gd name="T53" fmla="*/ 15 h 33"/>
                <a:gd name="T54" fmla="*/ 48 w 50"/>
                <a:gd name="T55" fmla="*/ 13 h 33"/>
                <a:gd name="T56" fmla="*/ 48 w 50"/>
                <a:gd name="T57" fmla="*/ 12 h 33"/>
                <a:gd name="T58" fmla="*/ 44 w 50"/>
                <a:gd name="T59" fmla="*/ 10 h 33"/>
                <a:gd name="T60" fmla="*/ 42 w 50"/>
                <a:gd name="T61" fmla="*/ 8 h 33"/>
                <a:gd name="T62" fmla="*/ 41 w 50"/>
                <a:gd name="T63" fmla="*/ 8 h 33"/>
                <a:gd name="T64" fmla="*/ 39 w 50"/>
                <a:gd name="T65" fmla="*/ 6 h 33"/>
                <a:gd name="T66" fmla="*/ 37 w 50"/>
                <a:gd name="T67" fmla="*/ 4 h 33"/>
                <a:gd name="T68" fmla="*/ 33 w 50"/>
                <a:gd name="T69" fmla="*/ 4 h 33"/>
                <a:gd name="T70" fmla="*/ 29 w 50"/>
                <a:gd name="T71" fmla="*/ 6 h 33"/>
                <a:gd name="T72" fmla="*/ 25 w 50"/>
                <a:gd name="T73" fmla="*/ 6 h 33"/>
                <a:gd name="T74" fmla="*/ 17 w 50"/>
                <a:gd name="T75" fmla="*/ 4 h 33"/>
                <a:gd name="T76" fmla="*/ 17 w 50"/>
                <a:gd name="T77" fmla="*/ 0 h 33"/>
                <a:gd name="T78" fmla="*/ 8 w 50"/>
                <a:gd name="T79" fmla="*/ 2 h 33"/>
                <a:gd name="T80" fmla="*/ 0 w 50"/>
                <a:gd name="T81" fmla="*/ 4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33"/>
                <a:gd name="T125" fmla="*/ 50 w 50"/>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33">
                  <a:moveTo>
                    <a:pt x="0" y="4"/>
                  </a:moveTo>
                  <a:lnTo>
                    <a:pt x="4" y="8"/>
                  </a:lnTo>
                  <a:lnTo>
                    <a:pt x="6" y="10"/>
                  </a:lnTo>
                  <a:lnTo>
                    <a:pt x="8" y="13"/>
                  </a:lnTo>
                  <a:lnTo>
                    <a:pt x="10" y="15"/>
                  </a:lnTo>
                  <a:lnTo>
                    <a:pt x="14" y="17"/>
                  </a:lnTo>
                  <a:lnTo>
                    <a:pt x="17" y="19"/>
                  </a:lnTo>
                  <a:lnTo>
                    <a:pt x="19" y="19"/>
                  </a:lnTo>
                  <a:lnTo>
                    <a:pt x="19" y="21"/>
                  </a:lnTo>
                  <a:lnTo>
                    <a:pt x="21" y="25"/>
                  </a:lnTo>
                  <a:lnTo>
                    <a:pt x="25" y="27"/>
                  </a:lnTo>
                  <a:lnTo>
                    <a:pt x="29" y="27"/>
                  </a:lnTo>
                  <a:lnTo>
                    <a:pt x="31" y="27"/>
                  </a:lnTo>
                  <a:lnTo>
                    <a:pt x="33" y="27"/>
                  </a:lnTo>
                  <a:lnTo>
                    <a:pt x="33" y="31"/>
                  </a:lnTo>
                  <a:lnTo>
                    <a:pt x="37" y="33"/>
                  </a:lnTo>
                  <a:lnTo>
                    <a:pt x="39" y="33"/>
                  </a:lnTo>
                  <a:lnTo>
                    <a:pt x="44" y="33"/>
                  </a:lnTo>
                  <a:lnTo>
                    <a:pt x="44" y="31"/>
                  </a:lnTo>
                  <a:lnTo>
                    <a:pt x="46" y="29"/>
                  </a:lnTo>
                  <a:lnTo>
                    <a:pt x="46" y="27"/>
                  </a:lnTo>
                  <a:lnTo>
                    <a:pt x="48" y="25"/>
                  </a:lnTo>
                  <a:lnTo>
                    <a:pt x="50" y="21"/>
                  </a:lnTo>
                  <a:lnTo>
                    <a:pt x="48" y="15"/>
                  </a:lnTo>
                  <a:lnTo>
                    <a:pt x="48" y="13"/>
                  </a:lnTo>
                  <a:lnTo>
                    <a:pt x="48" y="12"/>
                  </a:lnTo>
                  <a:lnTo>
                    <a:pt x="44" y="10"/>
                  </a:lnTo>
                  <a:lnTo>
                    <a:pt x="42" y="8"/>
                  </a:lnTo>
                  <a:lnTo>
                    <a:pt x="41" y="8"/>
                  </a:lnTo>
                  <a:lnTo>
                    <a:pt x="39" y="6"/>
                  </a:lnTo>
                  <a:lnTo>
                    <a:pt x="37" y="4"/>
                  </a:lnTo>
                  <a:lnTo>
                    <a:pt x="33" y="4"/>
                  </a:lnTo>
                  <a:lnTo>
                    <a:pt x="29" y="6"/>
                  </a:lnTo>
                  <a:lnTo>
                    <a:pt x="25" y="6"/>
                  </a:lnTo>
                  <a:lnTo>
                    <a:pt x="17" y="4"/>
                  </a:lnTo>
                  <a:lnTo>
                    <a:pt x="17" y="0"/>
                  </a:lnTo>
                  <a:lnTo>
                    <a:pt x="8" y="2"/>
                  </a:lnTo>
                  <a:lnTo>
                    <a:pt x="0" y="4"/>
                  </a:lnTo>
                  <a:close/>
                </a:path>
              </a:pathLst>
            </a:custGeom>
            <a:solidFill>
              <a:srgbClr val="C0C0C0"/>
            </a:solidFill>
            <a:ln w="4826">
              <a:solidFill>
                <a:srgbClr val="B9B9B9"/>
              </a:solidFill>
              <a:round/>
              <a:headEnd/>
              <a:tailEnd/>
            </a:ln>
          </p:spPr>
          <p:txBody>
            <a:bodyPr/>
            <a:lstStyle/>
            <a:p>
              <a:endParaRPr lang="nb-NO"/>
            </a:p>
          </p:txBody>
        </p:sp>
        <p:sp>
          <p:nvSpPr>
            <p:cNvPr id="9262" name="Freeform 1258"/>
            <p:cNvSpPr>
              <a:spLocks/>
            </p:cNvSpPr>
            <p:nvPr/>
          </p:nvSpPr>
          <p:spPr bwMode="gray">
            <a:xfrm>
              <a:off x="5537" y="1810"/>
              <a:ext cx="62" cy="85"/>
            </a:xfrm>
            <a:custGeom>
              <a:avLst/>
              <a:gdLst>
                <a:gd name="T0" fmla="*/ 64 w 69"/>
                <a:gd name="T1" fmla="*/ 96 h 96"/>
                <a:gd name="T2" fmla="*/ 62 w 69"/>
                <a:gd name="T3" fmla="*/ 93 h 96"/>
                <a:gd name="T4" fmla="*/ 64 w 69"/>
                <a:gd name="T5" fmla="*/ 89 h 96"/>
                <a:gd name="T6" fmla="*/ 69 w 69"/>
                <a:gd name="T7" fmla="*/ 91 h 96"/>
                <a:gd name="T8" fmla="*/ 68 w 69"/>
                <a:gd name="T9" fmla="*/ 85 h 96"/>
                <a:gd name="T10" fmla="*/ 68 w 69"/>
                <a:gd name="T11" fmla="*/ 81 h 96"/>
                <a:gd name="T12" fmla="*/ 66 w 69"/>
                <a:gd name="T13" fmla="*/ 75 h 96"/>
                <a:gd name="T14" fmla="*/ 66 w 69"/>
                <a:gd name="T15" fmla="*/ 70 h 96"/>
                <a:gd name="T16" fmla="*/ 66 w 69"/>
                <a:gd name="T17" fmla="*/ 64 h 96"/>
                <a:gd name="T18" fmla="*/ 60 w 69"/>
                <a:gd name="T19" fmla="*/ 54 h 96"/>
                <a:gd name="T20" fmla="*/ 58 w 69"/>
                <a:gd name="T21" fmla="*/ 60 h 96"/>
                <a:gd name="T22" fmla="*/ 52 w 69"/>
                <a:gd name="T23" fmla="*/ 60 h 96"/>
                <a:gd name="T24" fmla="*/ 50 w 69"/>
                <a:gd name="T25" fmla="*/ 56 h 96"/>
                <a:gd name="T26" fmla="*/ 52 w 69"/>
                <a:gd name="T27" fmla="*/ 47 h 96"/>
                <a:gd name="T28" fmla="*/ 56 w 69"/>
                <a:gd name="T29" fmla="*/ 41 h 96"/>
                <a:gd name="T30" fmla="*/ 56 w 69"/>
                <a:gd name="T31" fmla="*/ 37 h 96"/>
                <a:gd name="T32" fmla="*/ 60 w 69"/>
                <a:gd name="T33" fmla="*/ 33 h 96"/>
                <a:gd name="T34" fmla="*/ 58 w 69"/>
                <a:gd name="T35" fmla="*/ 27 h 96"/>
                <a:gd name="T36" fmla="*/ 64 w 69"/>
                <a:gd name="T37" fmla="*/ 24 h 96"/>
                <a:gd name="T38" fmla="*/ 56 w 69"/>
                <a:gd name="T39" fmla="*/ 24 h 96"/>
                <a:gd name="T40" fmla="*/ 48 w 69"/>
                <a:gd name="T41" fmla="*/ 25 h 96"/>
                <a:gd name="T42" fmla="*/ 41 w 69"/>
                <a:gd name="T43" fmla="*/ 25 h 96"/>
                <a:gd name="T44" fmla="*/ 33 w 69"/>
                <a:gd name="T45" fmla="*/ 25 h 96"/>
                <a:gd name="T46" fmla="*/ 29 w 69"/>
                <a:gd name="T47" fmla="*/ 25 h 96"/>
                <a:gd name="T48" fmla="*/ 27 w 69"/>
                <a:gd name="T49" fmla="*/ 16 h 96"/>
                <a:gd name="T50" fmla="*/ 29 w 69"/>
                <a:gd name="T51" fmla="*/ 8 h 96"/>
                <a:gd name="T52" fmla="*/ 25 w 69"/>
                <a:gd name="T53" fmla="*/ 4 h 96"/>
                <a:gd name="T54" fmla="*/ 18 w 69"/>
                <a:gd name="T55" fmla="*/ 6 h 96"/>
                <a:gd name="T56" fmla="*/ 12 w 69"/>
                <a:gd name="T57" fmla="*/ 0 h 96"/>
                <a:gd name="T58" fmla="*/ 8 w 69"/>
                <a:gd name="T59" fmla="*/ 6 h 96"/>
                <a:gd name="T60" fmla="*/ 14 w 69"/>
                <a:gd name="T61" fmla="*/ 12 h 96"/>
                <a:gd name="T62" fmla="*/ 12 w 69"/>
                <a:gd name="T63" fmla="*/ 18 h 96"/>
                <a:gd name="T64" fmla="*/ 4 w 69"/>
                <a:gd name="T65" fmla="*/ 22 h 96"/>
                <a:gd name="T66" fmla="*/ 0 w 69"/>
                <a:gd name="T67" fmla="*/ 24 h 96"/>
                <a:gd name="T68" fmla="*/ 2 w 69"/>
                <a:gd name="T69" fmla="*/ 33 h 96"/>
                <a:gd name="T70" fmla="*/ 2 w 69"/>
                <a:gd name="T71" fmla="*/ 37 h 96"/>
                <a:gd name="T72" fmla="*/ 10 w 69"/>
                <a:gd name="T73" fmla="*/ 41 h 96"/>
                <a:gd name="T74" fmla="*/ 14 w 69"/>
                <a:gd name="T75" fmla="*/ 45 h 96"/>
                <a:gd name="T76" fmla="*/ 12 w 69"/>
                <a:gd name="T77" fmla="*/ 54 h 96"/>
                <a:gd name="T78" fmla="*/ 16 w 69"/>
                <a:gd name="T79" fmla="*/ 58 h 96"/>
                <a:gd name="T80" fmla="*/ 16 w 69"/>
                <a:gd name="T81" fmla="*/ 68 h 96"/>
                <a:gd name="T82" fmla="*/ 12 w 69"/>
                <a:gd name="T83" fmla="*/ 73 h 96"/>
                <a:gd name="T84" fmla="*/ 14 w 69"/>
                <a:gd name="T85" fmla="*/ 83 h 96"/>
                <a:gd name="T86" fmla="*/ 21 w 69"/>
                <a:gd name="T87" fmla="*/ 79 h 96"/>
                <a:gd name="T88" fmla="*/ 31 w 69"/>
                <a:gd name="T89" fmla="*/ 73 h 96"/>
                <a:gd name="T90" fmla="*/ 31 w 69"/>
                <a:gd name="T91" fmla="*/ 75 h 96"/>
                <a:gd name="T92" fmla="*/ 35 w 69"/>
                <a:gd name="T93" fmla="*/ 75 h 96"/>
                <a:gd name="T94" fmla="*/ 37 w 69"/>
                <a:gd name="T95" fmla="*/ 66 h 96"/>
                <a:gd name="T96" fmla="*/ 39 w 69"/>
                <a:gd name="T97" fmla="*/ 56 h 96"/>
                <a:gd name="T98" fmla="*/ 44 w 69"/>
                <a:gd name="T99" fmla="*/ 60 h 96"/>
                <a:gd name="T100" fmla="*/ 50 w 69"/>
                <a:gd name="T101" fmla="*/ 64 h 96"/>
                <a:gd name="T102" fmla="*/ 52 w 69"/>
                <a:gd name="T103" fmla="*/ 68 h 96"/>
                <a:gd name="T104" fmla="*/ 54 w 69"/>
                <a:gd name="T105" fmla="*/ 71 h 96"/>
                <a:gd name="T106" fmla="*/ 54 w 69"/>
                <a:gd name="T107" fmla="*/ 81 h 96"/>
                <a:gd name="T108" fmla="*/ 58 w 69"/>
                <a:gd name="T109" fmla="*/ 93 h 96"/>
                <a:gd name="T110" fmla="*/ 60 w 69"/>
                <a:gd name="T111" fmla="*/ 95 h 96"/>
                <a:gd name="T112" fmla="*/ 64 w 69"/>
                <a:gd name="T113" fmla="*/ 96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96"/>
                <a:gd name="T173" fmla="*/ 69 w 69"/>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96">
                  <a:moveTo>
                    <a:pt x="64" y="96"/>
                  </a:moveTo>
                  <a:lnTo>
                    <a:pt x="62" y="93"/>
                  </a:lnTo>
                  <a:lnTo>
                    <a:pt x="64" y="89"/>
                  </a:lnTo>
                  <a:lnTo>
                    <a:pt x="69" y="91"/>
                  </a:lnTo>
                  <a:lnTo>
                    <a:pt x="68" y="85"/>
                  </a:lnTo>
                  <a:lnTo>
                    <a:pt x="68" y="81"/>
                  </a:lnTo>
                  <a:lnTo>
                    <a:pt x="66" y="75"/>
                  </a:lnTo>
                  <a:lnTo>
                    <a:pt x="66" y="70"/>
                  </a:lnTo>
                  <a:lnTo>
                    <a:pt x="66" y="64"/>
                  </a:lnTo>
                  <a:lnTo>
                    <a:pt x="60" y="54"/>
                  </a:lnTo>
                  <a:lnTo>
                    <a:pt x="58" y="60"/>
                  </a:lnTo>
                  <a:lnTo>
                    <a:pt x="52" y="60"/>
                  </a:lnTo>
                  <a:lnTo>
                    <a:pt x="50" y="56"/>
                  </a:lnTo>
                  <a:lnTo>
                    <a:pt x="52" y="47"/>
                  </a:lnTo>
                  <a:lnTo>
                    <a:pt x="56" y="41"/>
                  </a:lnTo>
                  <a:lnTo>
                    <a:pt x="56" y="37"/>
                  </a:lnTo>
                  <a:lnTo>
                    <a:pt x="60" y="33"/>
                  </a:lnTo>
                  <a:lnTo>
                    <a:pt x="58" y="27"/>
                  </a:lnTo>
                  <a:lnTo>
                    <a:pt x="64" y="24"/>
                  </a:lnTo>
                  <a:lnTo>
                    <a:pt x="56" y="24"/>
                  </a:lnTo>
                  <a:lnTo>
                    <a:pt x="48" y="25"/>
                  </a:lnTo>
                  <a:lnTo>
                    <a:pt x="41" y="25"/>
                  </a:lnTo>
                  <a:lnTo>
                    <a:pt x="33" y="25"/>
                  </a:lnTo>
                  <a:lnTo>
                    <a:pt x="29" y="25"/>
                  </a:lnTo>
                  <a:lnTo>
                    <a:pt x="27" y="16"/>
                  </a:lnTo>
                  <a:lnTo>
                    <a:pt x="29" y="8"/>
                  </a:lnTo>
                  <a:lnTo>
                    <a:pt x="25" y="4"/>
                  </a:lnTo>
                  <a:lnTo>
                    <a:pt x="18" y="6"/>
                  </a:lnTo>
                  <a:lnTo>
                    <a:pt x="12" y="0"/>
                  </a:lnTo>
                  <a:lnTo>
                    <a:pt x="8" y="6"/>
                  </a:lnTo>
                  <a:lnTo>
                    <a:pt x="14" y="12"/>
                  </a:lnTo>
                  <a:lnTo>
                    <a:pt x="12" y="18"/>
                  </a:lnTo>
                  <a:lnTo>
                    <a:pt x="4" y="22"/>
                  </a:lnTo>
                  <a:lnTo>
                    <a:pt x="0" y="24"/>
                  </a:lnTo>
                  <a:lnTo>
                    <a:pt x="2" y="33"/>
                  </a:lnTo>
                  <a:lnTo>
                    <a:pt x="2" y="37"/>
                  </a:lnTo>
                  <a:lnTo>
                    <a:pt x="10" y="41"/>
                  </a:lnTo>
                  <a:lnTo>
                    <a:pt x="14" y="45"/>
                  </a:lnTo>
                  <a:lnTo>
                    <a:pt x="12" y="54"/>
                  </a:lnTo>
                  <a:lnTo>
                    <a:pt x="16" y="58"/>
                  </a:lnTo>
                  <a:lnTo>
                    <a:pt x="16" y="68"/>
                  </a:lnTo>
                  <a:lnTo>
                    <a:pt x="12" y="73"/>
                  </a:lnTo>
                  <a:lnTo>
                    <a:pt x="14" y="83"/>
                  </a:lnTo>
                  <a:lnTo>
                    <a:pt x="21" y="79"/>
                  </a:lnTo>
                  <a:lnTo>
                    <a:pt x="31" y="73"/>
                  </a:lnTo>
                  <a:lnTo>
                    <a:pt x="31" y="75"/>
                  </a:lnTo>
                  <a:lnTo>
                    <a:pt x="35" y="75"/>
                  </a:lnTo>
                  <a:lnTo>
                    <a:pt x="37" y="66"/>
                  </a:lnTo>
                  <a:lnTo>
                    <a:pt x="39" y="56"/>
                  </a:lnTo>
                  <a:lnTo>
                    <a:pt x="44" y="60"/>
                  </a:lnTo>
                  <a:lnTo>
                    <a:pt x="50" y="64"/>
                  </a:lnTo>
                  <a:lnTo>
                    <a:pt x="52" y="68"/>
                  </a:lnTo>
                  <a:lnTo>
                    <a:pt x="54" y="71"/>
                  </a:lnTo>
                  <a:lnTo>
                    <a:pt x="54" y="81"/>
                  </a:lnTo>
                  <a:lnTo>
                    <a:pt x="58" y="93"/>
                  </a:lnTo>
                  <a:lnTo>
                    <a:pt x="60" y="95"/>
                  </a:lnTo>
                  <a:lnTo>
                    <a:pt x="64" y="96"/>
                  </a:lnTo>
                  <a:close/>
                </a:path>
              </a:pathLst>
            </a:custGeom>
            <a:solidFill>
              <a:srgbClr val="C0C0C0"/>
            </a:solidFill>
            <a:ln w="4826">
              <a:solidFill>
                <a:srgbClr val="B9B9B9"/>
              </a:solidFill>
              <a:round/>
              <a:headEnd/>
              <a:tailEnd/>
            </a:ln>
          </p:spPr>
          <p:txBody>
            <a:bodyPr/>
            <a:lstStyle/>
            <a:p>
              <a:endParaRPr lang="nb-NO"/>
            </a:p>
          </p:txBody>
        </p:sp>
        <p:sp>
          <p:nvSpPr>
            <p:cNvPr id="9263" name="Freeform 1259"/>
            <p:cNvSpPr>
              <a:spLocks/>
            </p:cNvSpPr>
            <p:nvPr/>
          </p:nvSpPr>
          <p:spPr bwMode="gray">
            <a:xfrm>
              <a:off x="3705" y="1826"/>
              <a:ext cx="5" cy="6"/>
            </a:xfrm>
            <a:custGeom>
              <a:avLst/>
              <a:gdLst>
                <a:gd name="T0" fmla="*/ 0 w 5"/>
                <a:gd name="T1" fmla="*/ 0 h 7"/>
                <a:gd name="T2" fmla="*/ 0 w 5"/>
                <a:gd name="T3" fmla="*/ 4 h 7"/>
                <a:gd name="T4" fmla="*/ 0 w 5"/>
                <a:gd name="T5" fmla="*/ 7 h 7"/>
                <a:gd name="T6" fmla="*/ 5 w 5"/>
                <a:gd name="T7" fmla="*/ 6 h 7"/>
                <a:gd name="T8" fmla="*/ 5 w 5"/>
                <a:gd name="T9" fmla="*/ 4 h 7"/>
                <a:gd name="T10" fmla="*/ 3 w 5"/>
                <a:gd name="T11" fmla="*/ 2 h 7"/>
                <a:gd name="T12" fmla="*/ 0 w 5"/>
                <a:gd name="T13" fmla="*/ 0 h 7"/>
                <a:gd name="T14" fmla="*/ 0 60000 65536"/>
                <a:gd name="T15" fmla="*/ 0 60000 65536"/>
                <a:gd name="T16" fmla="*/ 0 60000 65536"/>
                <a:gd name="T17" fmla="*/ 0 60000 65536"/>
                <a:gd name="T18" fmla="*/ 0 60000 65536"/>
                <a:gd name="T19" fmla="*/ 0 60000 65536"/>
                <a:gd name="T20" fmla="*/ 0 60000 65536"/>
                <a:gd name="T21" fmla="*/ 0 w 5"/>
                <a:gd name="T22" fmla="*/ 0 h 7"/>
                <a:gd name="T23" fmla="*/ 5 w 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
                  <a:moveTo>
                    <a:pt x="0" y="0"/>
                  </a:moveTo>
                  <a:lnTo>
                    <a:pt x="0" y="4"/>
                  </a:lnTo>
                  <a:lnTo>
                    <a:pt x="0" y="7"/>
                  </a:lnTo>
                  <a:lnTo>
                    <a:pt x="5" y="6"/>
                  </a:lnTo>
                  <a:lnTo>
                    <a:pt x="5" y="4"/>
                  </a:lnTo>
                  <a:lnTo>
                    <a:pt x="3" y="2"/>
                  </a:lnTo>
                  <a:lnTo>
                    <a:pt x="0" y="0"/>
                  </a:lnTo>
                  <a:close/>
                </a:path>
              </a:pathLst>
            </a:custGeom>
            <a:solidFill>
              <a:srgbClr val="C0C0C0"/>
            </a:solidFill>
            <a:ln w="4826">
              <a:solidFill>
                <a:srgbClr val="B9B9B9"/>
              </a:solidFill>
              <a:round/>
              <a:headEnd/>
              <a:tailEnd/>
            </a:ln>
          </p:spPr>
          <p:txBody>
            <a:bodyPr/>
            <a:lstStyle/>
            <a:p>
              <a:endParaRPr lang="nb-NO"/>
            </a:p>
          </p:txBody>
        </p:sp>
        <p:sp>
          <p:nvSpPr>
            <p:cNvPr id="9264" name="Freeform 1260"/>
            <p:cNvSpPr>
              <a:spLocks noEditPoints="1"/>
            </p:cNvSpPr>
            <p:nvPr/>
          </p:nvSpPr>
          <p:spPr bwMode="gray">
            <a:xfrm>
              <a:off x="5071" y="1574"/>
              <a:ext cx="55" cy="53"/>
            </a:xfrm>
            <a:custGeom>
              <a:avLst/>
              <a:gdLst>
                <a:gd name="T0" fmla="*/ 0 w 63"/>
                <a:gd name="T1" fmla="*/ 42 h 59"/>
                <a:gd name="T2" fmla="*/ 3 w 63"/>
                <a:gd name="T3" fmla="*/ 48 h 59"/>
                <a:gd name="T4" fmla="*/ 9 w 63"/>
                <a:gd name="T5" fmla="*/ 52 h 59"/>
                <a:gd name="T6" fmla="*/ 15 w 63"/>
                <a:gd name="T7" fmla="*/ 53 h 59"/>
                <a:gd name="T8" fmla="*/ 15 w 63"/>
                <a:gd name="T9" fmla="*/ 50 h 59"/>
                <a:gd name="T10" fmla="*/ 9 w 63"/>
                <a:gd name="T11" fmla="*/ 42 h 59"/>
                <a:gd name="T12" fmla="*/ 7 w 63"/>
                <a:gd name="T13" fmla="*/ 40 h 59"/>
                <a:gd name="T14" fmla="*/ 0 w 63"/>
                <a:gd name="T15" fmla="*/ 40 h 59"/>
                <a:gd name="T16" fmla="*/ 42 w 63"/>
                <a:gd name="T17" fmla="*/ 59 h 59"/>
                <a:gd name="T18" fmla="*/ 48 w 63"/>
                <a:gd name="T19" fmla="*/ 52 h 59"/>
                <a:gd name="T20" fmla="*/ 55 w 63"/>
                <a:gd name="T21" fmla="*/ 27 h 59"/>
                <a:gd name="T22" fmla="*/ 63 w 63"/>
                <a:gd name="T23" fmla="*/ 25 h 59"/>
                <a:gd name="T24" fmla="*/ 53 w 63"/>
                <a:gd name="T25" fmla="*/ 21 h 59"/>
                <a:gd name="T26" fmla="*/ 48 w 63"/>
                <a:gd name="T27" fmla="*/ 7 h 59"/>
                <a:gd name="T28" fmla="*/ 44 w 63"/>
                <a:gd name="T29" fmla="*/ 11 h 59"/>
                <a:gd name="T30" fmla="*/ 36 w 63"/>
                <a:gd name="T31" fmla="*/ 15 h 59"/>
                <a:gd name="T32" fmla="*/ 32 w 63"/>
                <a:gd name="T33" fmla="*/ 7 h 59"/>
                <a:gd name="T34" fmla="*/ 25 w 63"/>
                <a:gd name="T35" fmla="*/ 2 h 59"/>
                <a:gd name="T36" fmla="*/ 21 w 63"/>
                <a:gd name="T37" fmla="*/ 2 h 59"/>
                <a:gd name="T38" fmla="*/ 23 w 63"/>
                <a:gd name="T39" fmla="*/ 7 h 59"/>
                <a:gd name="T40" fmla="*/ 19 w 63"/>
                <a:gd name="T41" fmla="*/ 11 h 59"/>
                <a:gd name="T42" fmla="*/ 15 w 63"/>
                <a:gd name="T43" fmla="*/ 5 h 59"/>
                <a:gd name="T44" fmla="*/ 7 w 63"/>
                <a:gd name="T45" fmla="*/ 4 h 59"/>
                <a:gd name="T46" fmla="*/ 2 w 63"/>
                <a:gd name="T47" fmla="*/ 9 h 59"/>
                <a:gd name="T48" fmla="*/ 0 w 63"/>
                <a:gd name="T49" fmla="*/ 15 h 59"/>
                <a:gd name="T50" fmla="*/ 5 w 63"/>
                <a:gd name="T51" fmla="*/ 15 h 59"/>
                <a:gd name="T52" fmla="*/ 9 w 63"/>
                <a:gd name="T53" fmla="*/ 19 h 59"/>
                <a:gd name="T54" fmla="*/ 7 w 63"/>
                <a:gd name="T55" fmla="*/ 25 h 59"/>
                <a:gd name="T56" fmla="*/ 13 w 63"/>
                <a:gd name="T57" fmla="*/ 29 h 59"/>
                <a:gd name="T58" fmla="*/ 17 w 63"/>
                <a:gd name="T59" fmla="*/ 30 h 59"/>
                <a:gd name="T60" fmla="*/ 15 w 63"/>
                <a:gd name="T61" fmla="*/ 36 h 59"/>
                <a:gd name="T62" fmla="*/ 21 w 63"/>
                <a:gd name="T63" fmla="*/ 38 h 59"/>
                <a:gd name="T64" fmla="*/ 23 w 63"/>
                <a:gd name="T65" fmla="*/ 44 h 59"/>
                <a:gd name="T66" fmla="*/ 26 w 63"/>
                <a:gd name="T67" fmla="*/ 44 h 59"/>
                <a:gd name="T68" fmla="*/ 32 w 63"/>
                <a:gd name="T69" fmla="*/ 38 h 59"/>
                <a:gd name="T70" fmla="*/ 38 w 63"/>
                <a:gd name="T71" fmla="*/ 40 h 59"/>
                <a:gd name="T72" fmla="*/ 40 w 63"/>
                <a:gd name="T73" fmla="*/ 44 h 59"/>
                <a:gd name="T74" fmla="*/ 34 w 63"/>
                <a:gd name="T75" fmla="*/ 48 h 59"/>
                <a:gd name="T76" fmla="*/ 36 w 63"/>
                <a:gd name="T77" fmla="*/ 52 h 59"/>
                <a:gd name="T78" fmla="*/ 40 w 63"/>
                <a:gd name="T79" fmla="*/ 57 h 59"/>
                <a:gd name="T80" fmla="*/ 28 w 63"/>
                <a:gd name="T81" fmla="*/ 36 h 59"/>
                <a:gd name="T82" fmla="*/ 19 w 63"/>
                <a:gd name="T83" fmla="*/ 23 h 59"/>
                <a:gd name="T84" fmla="*/ 26 w 63"/>
                <a:gd name="T85" fmla="*/ 25 h 59"/>
                <a:gd name="T86" fmla="*/ 26 w 63"/>
                <a:gd name="T87" fmla="*/ 30 h 59"/>
                <a:gd name="T88" fmla="*/ 32 w 63"/>
                <a:gd name="T89" fmla="*/ 34 h 59"/>
                <a:gd name="T90" fmla="*/ 28 w 63"/>
                <a:gd name="T91" fmla="*/ 36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59"/>
                <a:gd name="T140" fmla="*/ 63 w 63"/>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59">
                  <a:moveTo>
                    <a:pt x="0" y="40"/>
                  </a:moveTo>
                  <a:lnTo>
                    <a:pt x="0" y="42"/>
                  </a:lnTo>
                  <a:lnTo>
                    <a:pt x="2" y="46"/>
                  </a:lnTo>
                  <a:lnTo>
                    <a:pt x="3" y="48"/>
                  </a:lnTo>
                  <a:lnTo>
                    <a:pt x="5" y="52"/>
                  </a:lnTo>
                  <a:lnTo>
                    <a:pt x="9" y="52"/>
                  </a:lnTo>
                  <a:lnTo>
                    <a:pt x="11" y="53"/>
                  </a:lnTo>
                  <a:lnTo>
                    <a:pt x="15" y="53"/>
                  </a:lnTo>
                  <a:lnTo>
                    <a:pt x="17" y="53"/>
                  </a:lnTo>
                  <a:lnTo>
                    <a:pt x="15" y="50"/>
                  </a:lnTo>
                  <a:lnTo>
                    <a:pt x="13" y="46"/>
                  </a:lnTo>
                  <a:lnTo>
                    <a:pt x="9" y="42"/>
                  </a:lnTo>
                  <a:lnTo>
                    <a:pt x="7" y="42"/>
                  </a:lnTo>
                  <a:lnTo>
                    <a:pt x="7" y="40"/>
                  </a:lnTo>
                  <a:lnTo>
                    <a:pt x="3" y="40"/>
                  </a:lnTo>
                  <a:lnTo>
                    <a:pt x="0" y="40"/>
                  </a:lnTo>
                  <a:close/>
                  <a:moveTo>
                    <a:pt x="42" y="59"/>
                  </a:moveTo>
                  <a:lnTo>
                    <a:pt x="46" y="53"/>
                  </a:lnTo>
                  <a:lnTo>
                    <a:pt x="48" y="52"/>
                  </a:lnTo>
                  <a:lnTo>
                    <a:pt x="51" y="40"/>
                  </a:lnTo>
                  <a:lnTo>
                    <a:pt x="55" y="27"/>
                  </a:lnTo>
                  <a:lnTo>
                    <a:pt x="59" y="27"/>
                  </a:lnTo>
                  <a:lnTo>
                    <a:pt x="63" y="25"/>
                  </a:lnTo>
                  <a:lnTo>
                    <a:pt x="57" y="23"/>
                  </a:lnTo>
                  <a:lnTo>
                    <a:pt x="53" y="21"/>
                  </a:lnTo>
                  <a:lnTo>
                    <a:pt x="49" y="15"/>
                  </a:lnTo>
                  <a:lnTo>
                    <a:pt x="48" y="7"/>
                  </a:lnTo>
                  <a:lnTo>
                    <a:pt x="46" y="7"/>
                  </a:lnTo>
                  <a:lnTo>
                    <a:pt x="44" y="11"/>
                  </a:lnTo>
                  <a:lnTo>
                    <a:pt x="40" y="17"/>
                  </a:lnTo>
                  <a:lnTo>
                    <a:pt x="36" y="15"/>
                  </a:lnTo>
                  <a:lnTo>
                    <a:pt x="34" y="11"/>
                  </a:lnTo>
                  <a:lnTo>
                    <a:pt x="32" y="7"/>
                  </a:lnTo>
                  <a:lnTo>
                    <a:pt x="28" y="5"/>
                  </a:lnTo>
                  <a:lnTo>
                    <a:pt x="25" y="2"/>
                  </a:lnTo>
                  <a:lnTo>
                    <a:pt x="23" y="0"/>
                  </a:lnTo>
                  <a:lnTo>
                    <a:pt x="21" y="2"/>
                  </a:lnTo>
                  <a:lnTo>
                    <a:pt x="21" y="5"/>
                  </a:lnTo>
                  <a:lnTo>
                    <a:pt x="23" y="7"/>
                  </a:lnTo>
                  <a:lnTo>
                    <a:pt x="23" y="11"/>
                  </a:lnTo>
                  <a:lnTo>
                    <a:pt x="19" y="11"/>
                  </a:lnTo>
                  <a:lnTo>
                    <a:pt x="17" y="7"/>
                  </a:lnTo>
                  <a:lnTo>
                    <a:pt x="15" y="5"/>
                  </a:lnTo>
                  <a:lnTo>
                    <a:pt x="9" y="4"/>
                  </a:lnTo>
                  <a:lnTo>
                    <a:pt x="7" y="4"/>
                  </a:lnTo>
                  <a:lnTo>
                    <a:pt x="5" y="5"/>
                  </a:lnTo>
                  <a:lnTo>
                    <a:pt x="2" y="9"/>
                  </a:lnTo>
                  <a:lnTo>
                    <a:pt x="0" y="11"/>
                  </a:lnTo>
                  <a:lnTo>
                    <a:pt x="0" y="15"/>
                  </a:lnTo>
                  <a:lnTo>
                    <a:pt x="2" y="15"/>
                  </a:lnTo>
                  <a:lnTo>
                    <a:pt x="5" y="15"/>
                  </a:lnTo>
                  <a:lnTo>
                    <a:pt x="7" y="17"/>
                  </a:lnTo>
                  <a:lnTo>
                    <a:pt x="9" y="19"/>
                  </a:lnTo>
                  <a:lnTo>
                    <a:pt x="9" y="23"/>
                  </a:lnTo>
                  <a:lnTo>
                    <a:pt x="7" y="25"/>
                  </a:lnTo>
                  <a:lnTo>
                    <a:pt x="9" y="25"/>
                  </a:lnTo>
                  <a:lnTo>
                    <a:pt x="13" y="29"/>
                  </a:lnTo>
                  <a:lnTo>
                    <a:pt x="15" y="30"/>
                  </a:lnTo>
                  <a:lnTo>
                    <a:pt x="17" y="30"/>
                  </a:lnTo>
                  <a:lnTo>
                    <a:pt x="13" y="34"/>
                  </a:lnTo>
                  <a:lnTo>
                    <a:pt x="15" y="36"/>
                  </a:lnTo>
                  <a:lnTo>
                    <a:pt x="19" y="38"/>
                  </a:lnTo>
                  <a:lnTo>
                    <a:pt x="21" y="38"/>
                  </a:lnTo>
                  <a:lnTo>
                    <a:pt x="23" y="40"/>
                  </a:lnTo>
                  <a:lnTo>
                    <a:pt x="23" y="44"/>
                  </a:lnTo>
                  <a:lnTo>
                    <a:pt x="25" y="48"/>
                  </a:lnTo>
                  <a:lnTo>
                    <a:pt x="26" y="44"/>
                  </a:lnTo>
                  <a:lnTo>
                    <a:pt x="30" y="42"/>
                  </a:lnTo>
                  <a:lnTo>
                    <a:pt x="32" y="38"/>
                  </a:lnTo>
                  <a:lnTo>
                    <a:pt x="34" y="38"/>
                  </a:lnTo>
                  <a:lnTo>
                    <a:pt x="38" y="40"/>
                  </a:lnTo>
                  <a:lnTo>
                    <a:pt x="38" y="42"/>
                  </a:lnTo>
                  <a:lnTo>
                    <a:pt x="40" y="44"/>
                  </a:lnTo>
                  <a:lnTo>
                    <a:pt x="38" y="44"/>
                  </a:lnTo>
                  <a:lnTo>
                    <a:pt x="34" y="48"/>
                  </a:lnTo>
                  <a:lnTo>
                    <a:pt x="34" y="50"/>
                  </a:lnTo>
                  <a:lnTo>
                    <a:pt x="36" y="52"/>
                  </a:lnTo>
                  <a:lnTo>
                    <a:pt x="38" y="53"/>
                  </a:lnTo>
                  <a:lnTo>
                    <a:pt x="40" y="57"/>
                  </a:lnTo>
                  <a:lnTo>
                    <a:pt x="42" y="59"/>
                  </a:lnTo>
                  <a:close/>
                  <a:moveTo>
                    <a:pt x="28" y="36"/>
                  </a:moveTo>
                  <a:lnTo>
                    <a:pt x="23" y="30"/>
                  </a:lnTo>
                  <a:lnTo>
                    <a:pt x="19" y="23"/>
                  </a:lnTo>
                  <a:lnTo>
                    <a:pt x="25" y="21"/>
                  </a:lnTo>
                  <a:lnTo>
                    <a:pt x="26" y="25"/>
                  </a:lnTo>
                  <a:lnTo>
                    <a:pt x="25" y="25"/>
                  </a:lnTo>
                  <a:lnTo>
                    <a:pt x="26" y="30"/>
                  </a:lnTo>
                  <a:lnTo>
                    <a:pt x="30" y="30"/>
                  </a:lnTo>
                  <a:lnTo>
                    <a:pt x="32" y="34"/>
                  </a:lnTo>
                  <a:lnTo>
                    <a:pt x="30" y="36"/>
                  </a:lnTo>
                  <a:lnTo>
                    <a:pt x="28" y="36"/>
                  </a:lnTo>
                  <a:close/>
                </a:path>
              </a:pathLst>
            </a:custGeom>
            <a:solidFill>
              <a:srgbClr val="C0C0C0"/>
            </a:solidFill>
            <a:ln w="4826">
              <a:solidFill>
                <a:srgbClr val="B9B9B9"/>
              </a:solidFill>
              <a:round/>
              <a:headEnd/>
              <a:tailEnd/>
            </a:ln>
          </p:spPr>
          <p:txBody>
            <a:bodyPr/>
            <a:lstStyle/>
            <a:p>
              <a:endParaRPr lang="nb-NO"/>
            </a:p>
          </p:txBody>
        </p:sp>
        <p:sp>
          <p:nvSpPr>
            <p:cNvPr id="9265" name="Freeform 1261"/>
            <p:cNvSpPr>
              <a:spLocks/>
            </p:cNvSpPr>
            <p:nvPr/>
          </p:nvSpPr>
          <p:spPr bwMode="gray">
            <a:xfrm>
              <a:off x="4682" y="1458"/>
              <a:ext cx="77" cy="41"/>
            </a:xfrm>
            <a:custGeom>
              <a:avLst/>
              <a:gdLst>
                <a:gd name="T0" fmla="*/ 4 w 86"/>
                <a:gd name="T1" fmla="*/ 41 h 46"/>
                <a:gd name="T2" fmla="*/ 0 w 86"/>
                <a:gd name="T3" fmla="*/ 37 h 46"/>
                <a:gd name="T4" fmla="*/ 2 w 86"/>
                <a:gd name="T5" fmla="*/ 33 h 46"/>
                <a:gd name="T6" fmla="*/ 10 w 86"/>
                <a:gd name="T7" fmla="*/ 29 h 46"/>
                <a:gd name="T8" fmla="*/ 15 w 86"/>
                <a:gd name="T9" fmla="*/ 25 h 46"/>
                <a:gd name="T10" fmla="*/ 21 w 86"/>
                <a:gd name="T11" fmla="*/ 23 h 46"/>
                <a:gd name="T12" fmla="*/ 29 w 86"/>
                <a:gd name="T13" fmla="*/ 25 h 46"/>
                <a:gd name="T14" fmla="*/ 33 w 86"/>
                <a:gd name="T15" fmla="*/ 29 h 46"/>
                <a:gd name="T16" fmla="*/ 35 w 86"/>
                <a:gd name="T17" fmla="*/ 25 h 46"/>
                <a:gd name="T18" fmla="*/ 33 w 86"/>
                <a:gd name="T19" fmla="*/ 19 h 46"/>
                <a:gd name="T20" fmla="*/ 31 w 86"/>
                <a:gd name="T21" fmla="*/ 18 h 46"/>
                <a:gd name="T22" fmla="*/ 36 w 86"/>
                <a:gd name="T23" fmla="*/ 14 h 46"/>
                <a:gd name="T24" fmla="*/ 38 w 86"/>
                <a:gd name="T25" fmla="*/ 14 h 46"/>
                <a:gd name="T26" fmla="*/ 42 w 86"/>
                <a:gd name="T27" fmla="*/ 6 h 46"/>
                <a:gd name="T28" fmla="*/ 46 w 86"/>
                <a:gd name="T29" fmla="*/ 6 h 46"/>
                <a:gd name="T30" fmla="*/ 52 w 86"/>
                <a:gd name="T31" fmla="*/ 8 h 46"/>
                <a:gd name="T32" fmla="*/ 58 w 86"/>
                <a:gd name="T33" fmla="*/ 2 h 46"/>
                <a:gd name="T34" fmla="*/ 61 w 86"/>
                <a:gd name="T35" fmla="*/ 0 h 46"/>
                <a:gd name="T36" fmla="*/ 71 w 86"/>
                <a:gd name="T37" fmla="*/ 4 h 46"/>
                <a:gd name="T38" fmla="*/ 81 w 86"/>
                <a:gd name="T39" fmla="*/ 4 h 46"/>
                <a:gd name="T40" fmla="*/ 83 w 86"/>
                <a:gd name="T41" fmla="*/ 6 h 46"/>
                <a:gd name="T42" fmla="*/ 83 w 86"/>
                <a:gd name="T43" fmla="*/ 10 h 46"/>
                <a:gd name="T44" fmla="*/ 86 w 86"/>
                <a:gd name="T45" fmla="*/ 18 h 46"/>
                <a:gd name="T46" fmla="*/ 84 w 86"/>
                <a:gd name="T47" fmla="*/ 19 h 46"/>
                <a:gd name="T48" fmla="*/ 84 w 86"/>
                <a:gd name="T49" fmla="*/ 23 h 46"/>
                <a:gd name="T50" fmla="*/ 81 w 86"/>
                <a:gd name="T51" fmla="*/ 31 h 46"/>
                <a:gd name="T52" fmla="*/ 77 w 86"/>
                <a:gd name="T53" fmla="*/ 35 h 46"/>
                <a:gd name="T54" fmla="*/ 73 w 86"/>
                <a:gd name="T55" fmla="*/ 37 h 46"/>
                <a:gd name="T56" fmla="*/ 63 w 86"/>
                <a:gd name="T57" fmla="*/ 37 h 46"/>
                <a:gd name="T58" fmla="*/ 58 w 86"/>
                <a:gd name="T59" fmla="*/ 39 h 46"/>
                <a:gd name="T60" fmla="*/ 48 w 86"/>
                <a:gd name="T61" fmla="*/ 42 h 46"/>
                <a:gd name="T62" fmla="*/ 44 w 86"/>
                <a:gd name="T63" fmla="*/ 41 h 46"/>
                <a:gd name="T64" fmla="*/ 44 w 86"/>
                <a:gd name="T65" fmla="*/ 44 h 46"/>
                <a:gd name="T66" fmla="*/ 38 w 86"/>
                <a:gd name="T67" fmla="*/ 46 h 46"/>
                <a:gd name="T68" fmla="*/ 31 w 86"/>
                <a:gd name="T69" fmla="*/ 46 h 46"/>
                <a:gd name="T70" fmla="*/ 25 w 86"/>
                <a:gd name="T71" fmla="*/ 46 h 46"/>
                <a:gd name="T72" fmla="*/ 19 w 86"/>
                <a:gd name="T73" fmla="*/ 44 h 46"/>
                <a:gd name="T74" fmla="*/ 13 w 86"/>
                <a:gd name="T75" fmla="*/ 42 h 46"/>
                <a:gd name="T76" fmla="*/ 12 w 86"/>
                <a:gd name="T77" fmla="*/ 42 h 46"/>
                <a:gd name="T78" fmla="*/ 4 w 86"/>
                <a:gd name="T79" fmla="*/ 42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46"/>
                <a:gd name="T122" fmla="*/ 86 w 86"/>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46">
                  <a:moveTo>
                    <a:pt x="4" y="41"/>
                  </a:moveTo>
                  <a:lnTo>
                    <a:pt x="4" y="41"/>
                  </a:lnTo>
                  <a:lnTo>
                    <a:pt x="2" y="39"/>
                  </a:lnTo>
                  <a:lnTo>
                    <a:pt x="0" y="37"/>
                  </a:lnTo>
                  <a:lnTo>
                    <a:pt x="0" y="35"/>
                  </a:lnTo>
                  <a:lnTo>
                    <a:pt x="2" y="33"/>
                  </a:lnTo>
                  <a:lnTo>
                    <a:pt x="6" y="29"/>
                  </a:lnTo>
                  <a:lnTo>
                    <a:pt x="10" y="29"/>
                  </a:lnTo>
                  <a:lnTo>
                    <a:pt x="13" y="27"/>
                  </a:lnTo>
                  <a:lnTo>
                    <a:pt x="15" y="25"/>
                  </a:lnTo>
                  <a:lnTo>
                    <a:pt x="17" y="23"/>
                  </a:lnTo>
                  <a:lnTo>
                    <a:pt x="21" y="23"/>
                  </a:lnTo>
                  <a:lnTo>
                    <a:pt x="25" y="23"/>
                  </a:lnTo>
                  <a:lnTo>
                    <a:pt x="29" y="25"/>
                  </a:lnTo>
                  <a:lnTo>
                    <a:pt x="31" y="27"/>
                  </a:lnTo>
                  <a:lnTo>
                    <a:pt x="33" y="29"/>
                  </a:lnTo>
                  <a:lnTo>
                    <a:pt x="35" y="27"/>
                  </a:lnTo>
                  <a:lnTo>
                    <a:pt x="35" y="25"/>
                  </a:lnTo>
                  <a:lnTo>
                    <a:pt x="35" y="23"/>
                  </a:lnTo>
                  <a:lnTo>
                    <a:pt x="33" y="19"/>
                  </a:lnTo>
                  <a:lnTo>
                    <a:pt x="31" y="18"/>
                  </a:lnTo>
                  <a:lnTo>
                    <a:pt x="35" y="16"/>
                  </a:lnTo>
                  <a:lnTo>
                    <a:pt x="36" y="14"/>
                  </a:lnTo>
                  <a:lnTo>
                    <a:pt x="38" y="14"/>
                  </a:lnTo>
                  <a:lnTo>
                    <a:pt x="38" y="10"/>
                  </a:lnTo>
                  <a:lnTo>
                    <a:pt x="42" y="6"/>
                  </a:lnTo>
                  <a:lnTo>
                    <a:pt x="44" y="4"/>
                  </a:lnTo>
                  <a:lnTo>
                    <a:pt x="46" y="6"/>
                  </a:lnTo>
                  <a:lnTo>
                    <a:pt x="48" y="8"/>
                  </a:lnTo>
                  <a:lnTo>
                    <a:pt x="52" y="8"/>
                  </a:lnTo>
                  <a:lnTo>
                    <a:pt x="54" y="8"/>
                  </a:lnTo>
                  <a:lnTo>
                    <a:pt x="58" y="2"/>
                  </a:lnTo>
                  <a:lnTo>
                    <a:pt x="60" y="0"/>
                  </a:lnTo>
                  <a:lnTo>
                    <a:pt x="61" y="0"/>
                  </a:lnTo>
                  <a:lnTo>
                    <a:pt x="65" y="2"/>
                  </a:lnTo>
                  <a:lnTo>
                    <a:pt x="71" y="4"/>
                  </a:lnTo>
                  <a:lnTo>
                    <a:pt x="75" y="6"/>
                  </a:lnTo>
                  <a:lnTo>
                    <a:pt x="81" y="4"/>
                  </a:lnTo>
                  <a:lnTo>
                    <a:pt x="84" y="4"/>
                  </a:lnTo>
                  <a:lnTo>
                    <a:pt x="83" y="6"/>
                  </a:lnTo>
                  <a:lnTo>
                    <a:pt x="83" y="8"/>
                  </a:lnTo>
                  <a:lnTo>
                    <a:pt x="83" y="10"/>
                  </a:lnTo>
                  <a:lnTo>
                    <a:pt x="84" y="12"/>
                  </a:lnTo>
                  <a:lnTo>
                    <a:pt x="86" y="18"/>
                  </a:lnTo>
                  <a:lnTo>
                    <a:pt x="84" y="18"/>
                  </a:lnTo>
                  <a:lnTo>
                    <a:pt x="84" y="19"/>
                  </a:lnTo>
                  <a:lnTo>
                    <a:pt x="84" y="21"/>
                  </a:lnTo>
                  <a:lnTo>
                    <a:pt x="84" y="23"/>
                  </a:lnTo>
                  <a:lnTo>
                    <a:pt x="84" y="27"/>
                  </a:lnTo>
                  <a:lnTo>
                    <a:pt x="81" y="31"/>
                  </a:lnTo>
                  <a:lnTo>
                    <a:pt x="77" y="33"/>
                  </a:lnTo>
                  <a:lnTo>
                    <a:pt x="77" y="35"/>
                  </a:lnTo>
                  <a:lnTo>
                    <a:pt x="75" y="35"/>
                  </a:lnTo>
                  <a:lnTo>
                    <a:pt x="73" y="37"/>
                  </a:lnTo>
                  <a:lnTo>
                    <a:pt x="67" y="37"/>
                  </a:lnTo>
                  <a:lnTo>
                    <a:pt x="63" y="37"/>
                  </a:lnTo>
                  <a:lnTo>
                    <a:pt x="60" y="37"/>
                  </a:lnTo>
                  <a:lnTo>
                    <a:pt x="58" y="39"/>
                  </a:lnTo>
                  <a:lnTo>
                    <a:pt x="54" y="42"/>
                  </a:lnTo>
                  <a:lnTo>
                    <a:pt x="48" y="42"/>
                  </a:lnTo>
                  <a:lnTo>
                    <a:pt x="46" y="41"/>
                  </a:lnTo>
                  <a:lnTo>
                    <a:pt x="44" y="41"/>
                  </a:lnTo>
                  <a:lnTo>
                    <a:pt x="44" y="42"/>
                  </a:lnTo>
                  <a:lnTo>
                    <a:pt x="44" y="44"/>
                  </a:lnTo>
                  <a:lnTo>
                    <a:pt x="42" y="46"/>
                  </a:lnTo>
                  <a:lnTo>
                    <a:pt x="38" y="46"/>
                  </a:lnTo>
                  <a:lnTo>
                    <a:pt x="36" y="46"/>
                  </a:lnTo>
                  <a:lnTo>
                    <a:pt x="31" y="46"/>
                  </a:lnTo>
                  <a:lnTo>
                    <a:pt x="27" y="46"/>
                  </a:lnTo>
                  <a:lnTo>
                    <a:pt x="25" y="46"/>
                  </a:lnTo>
                  <a:lnTo>
                    <a:pt x="23" y="44"/>
                  </a:lnTo>
                  <a:lnTo>
                    <a:pt x="19" y="44"/>
                  </a:lnTo>
                  <a:lnTo>
                    <a:pt x="17" y="44"/>
                  </a:lnTo>
                  <a:lnTo>
                    <a:pt x="13" y="42"/>
                  </a:lnTo>
                  <a:lnTo>
                    <a:pt x="12" y="41"/>
                  </a:lnTo>
                  <a:lnTo>
                    <a:pt x="12" y="42"/>
                  </a:lnTo>
                  <a:lnTo>
                    <a:pt x="8" y="42"/>
                  </a:lnTo>
                  <a:lnTo>
                    <a:pt x="4" y="42"/>
                  </a:lnTo>
                  <a:lnTo>
                    <a:pt x="4" y="41"/>
                  </a:lnTo>
                  <a:close/>
                </a:path>
              </a:pathLst>
            </a:custGeom>
            <a:solidFill>
              <a:srgbClr val="C0C0C0"/>
            </a:solidFill>
            <a:ln w="4826">
              <a:solidFill>
                <a:srgbClr val="B9B9B9"/>
              </a:solidFill>
              <a:round/>
              <a:headEnd/>
              <a:tailEnd/>
            </a:ln>
          </p:spPr>
          <p:txBody>
            <a:bodyPr/>
            <a:lstStyle/>
            <a:p>
              <a:endParaRPr lang="nb-NO"/>
            </a:p>
          </p:txBody>
        </p:sp>
        <p:sp>
          <p:nvSpPr>
            <p:cNvPr id="9266" name="Freeform 1262"/>
            <p:cNvSpPr>
              <a:spLocks/>
            </p:cNvSpPr>
            <p:nvPr/>
          </p:nvSpPr>
          <p:spPr bwMode="gray">
            <a:xfrm>
              <a:off x="6014" y="2335"/>
              <a:ext cx="4" cy="3"/>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267" name="Freeform 1263"/>
            <p:cNvSpPr>
              <a:spLocks/>
            </p:cNvSpPr>
            <p:nvPr/>
          </p:nvSpPr>
          <p:spPr bwMode="gray">
            <a:xfrm>
              <a:off x="6009" y="2336"/>
              <a:ext cx="3" cy="4"/>
            </a:xfrm>
            <a:custGeom>
              <a:avLst/>
              <a:gdLst>
                <a:gd name="T0" fmla="*/ 0 w 4"/>
                <a:gd name="T1" fmla="*/ 0 h 4"/>
                <a:gd name="T2" fmla="*/ 2 w 4"/>
                <a:gd name="T3" fmla="*/ 4 h 4"/>
                <a:gd name="T4" fmla="*/ 4 w 4"/>
                <a:gd name="T5" fmla="*/ 4 h 4"/>
                <a:gd name="T6" fmla="*/ 4 w 4"/>
                <a:gd name="T7" fmla="*/ 2 h 4"/>
                <a:gd name="T8" fmla="*/ 2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4" y="2"/>
                  </a:lnTo>
                  <a:lnTo>
                    <a:pt x="2" y="2"/>
                  </a:lnTo>
                  <a:lnTo>
                    <a:pt x="0" y="0"/>
                  </a:lnTo>
                  <a:close/>
                </a:path>
              </a:pathLst>
            </a:custGeom>
            <a:solidFill>
              <a:srgbClr val="C0C0C0"/>
            </a:solidFill>
            <a:ln w="4826">
              <a:solidFill>
                <a:srgbClr val="B9B9B9"/>
              </a:solidFill>
              <a:round/>
              <a:headEnd/>
              <a:tailEnd/>
            </a:ln>
          </p:spPr>
          <p:txBody>
            <a:bodyPr/>
            <a:lstStyle/>
            <a:p>
              <a:endParaRPr lang="nb-NO"/>
            </a:p>
          </p:txBody>
        </p:sp>
        <p:sp>
          <p:nvSpPr>
            <p:cNvPr id="9268" name="Freeform 1264"/>
            <p:cNvSpPr>
              <a:spLocks/>
            </p:cNvSpPr>
            <p:nvPr/>
          </p:nvSpPr>
          <p:spPr bwMode="gray">
            <a:xfrm>
              <a:off x="6004" y="2338"/>
              <a:ext cx="3" cy="4"/>
            </a:xfrm>
            <a:custGeom>
              <a:avLst/>
              <a:gdLst>
                <a:gd name="T0" fmla="*/ 0 w 4"/>
                <a:gd name="T1" fmla="*/ 0 h 4"/>
                <a:gd name="T2" fmla="*/ 0 w 4"/>
                <a:gd name="T3" fmla="*/ 4 h 4"/>
                <a:gd name="T4" fmla="*/ 4 w 4"/>
                <a:gd name="T5" fmla="*/ 4 h 4"/>
                <a:gd name="T6" fmla="*/ 4 w 4"/>
                <a:gd name="T7" fmla="*/ 2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0" y="4"/>
                  </a:lnTo>
                  <a:lnTo>
                    <a:pt x="4" y="4"/>
                  </a:lnTo>
                  <a:lnTo>
                    <a:pt x="4" y="2"/>
                  </a:lnTo>
                  <a:lnTo>
                    <a:pt x="0" y="0"/>
                  </a:lnTo>
                  <a:close/>
                </a:path>
              </a:pathLst>
            </a:custGeom>
            <a:solidFill>
              <a:srgbClr val="C0C0C0"/>
            </a:solidFill>
            <a:ln w="4826">
              <a:solidFill>
                <a:srgbClr val="B9B9B9"/>
              </a:solidFill>
              <a:round/>
              <a:headEnd/>
              <a:tailEnd/>
            </a:ln>
          </p:spPr>
          <p:txBody>
            <a:bodyPr/>
            <a:lstStyle/>
            <a:p>
              <a:endParaRPr lang="nb-NO"/>
            </a:p>
          </p:txBody>
        </p:sp>
        <p:sp>
          <p:nvSpPr>
            <p:cNvPr id="9269" name="Freeform 1265"/>
            <p:cNvSpPr>
              <a:spLocks/>
            </p:cNvSpPr>
            <p:nvPr/>
          </p:nvSpPr>
          <p:spPr bwMode="gray">
            <a:xfrm>
              <a:off x="6072" y="2366"/>
              <a:ext cx="7" cy="9"/>
            </a:xfrm>
            <a:custGeom>
              <a:avLst/>
              <a:gdLst>
                <a:gd name="T0" fmla="*/ 4 w 8"/>
                <a:gd name="T1" fmla="*/ 0 h 10"/>
                <a:gd name="T2" fmla="*/ 2 w 8"/>
                <a:gd name="T3" fmla="*/ 2 h 10"/>
                <a:gd name="T4" fmla="*/ 0 w 8"/>
                <a:gd name="T5" fmla="*/ 2 h 10"/>
                <a:gd name="T6" fmla="*/ 0 w 8"/>
                <a:gd name="T7" fmla="*/ 6 h 10"/>
                <a:gd name="T8" fmla="*/ 0 w 8"/>
                <a:gd name="T9" fmla="*/ 10 h 10"/>
                <a:gd name="T10" fmla="*/ 2 w 8"/>
                <a:gd name="T11" fmla="*/ 10 h 10"/>
                <a:gd name="T12" fmla="*/ 6 w 8"/>
                <a:gd name="T13" fmla="*/ 8 h 10"/>
                <a:gd name="T14" fmla="*/ 8 w 8"/>
                <a:gd name="T15" fmla="*/ 6 h 10"/>
                <a:gd name="T16" fmla="*/ 6 w 8"/>
                <a:gd name="T17" fmla="*/ 2 h 10"/>
                <a:gd name="T18" fmla="*/ 4 w 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4" y="0"/>
                  </a:moveTo>
                  <a:lnTo>
                    <a:pt x="2" y="2"/>
                  </a:lnTo>
                  <a:lnTo>
                    <a:pt x="0" y="2"/>
                  </a:lnTo>
                  <a:lnTo>
                    <a:pt x="0" y="6"/>
                  </a:lnTo>
                  <a:lnTo>
                    <a:pt x="0" y="10"/>
                  </a:lnTo>
                  <a:lnTo>
                    <a:pt x="2" y="10"/>
                  </a:lnTo>
                  <a:lnTo>
                    <a:pt x="6" y="8"/>
                  </a:lnTo>
                  <a:lnTo>
                    <a:pt x="8" y="6"/>
                  </a:lnTo>
                  <a:lnTo>
                    <a:pt x="6" y="2"/>
                  </a:lnTo>
                  <a:lnTo>
                    <a:pt x="4" y="0"/>
                  </a:lnTo>
                  <a:close/>
                </a:path>
              </a:pathLst>
            </a:custGeom>
            <a:solidFill>
              <a:srgbClr val="C0C0C0"/>
            </a:solidFill>
            <a:ln w="4826">
              <a:solidFill>
                <a:srgbClr val="B9B9B9"/>
              </a:solidFill>
              <a:round/>
              <a:headEnd/>
              <a:tailEnd/>
            </a:ln>
          </p:spPr>
          <p:txBody>
            <a:bodyPr/>
            <a:lstStyle/>
            <a:p>
              <a:endParaRPr lang="nb-NO"/>
            </a:p>
          </p:txBody>
        </p:sp>
        <p:sp>
          <p:nvSpPr>
            <p:cNvPr id="9270" name="Freeform 1266"/>
            <p:cNvSpPr>
              <a:spLocks/>
            </p:cNvSpPr>
            <p:nvPr/>
          </p:nvSpPr>
          <p:spPr bwMode="gray">
            <a:xfrm>
              <a:off x="6104" y="2403"/>
              <a:ext cx="3" cy="5"/>
            </a:xfrm>
            <a:custGeom>
              <a:avLst/>
              <a:gdLst>
                <a:gd name="T0" fmla="*/ 2 w 4"/>
                <a:gd name="T1" fmla="*/ 0 h 6"/>
                <a:gd name="T2" fmla="*/ 0 w 4"/>
                <a:gd name="T3" fmla="*/ 2 h 6"/>
                <a:gd name="T4" fmla="*/ 0 w 4"/>
                <a:gd name="T5" fmla="*/ 4 h 6"/>
                <a:gd name="T6" fmla="*/ 2 w 4"/>
                <a:gd name="T7" fmla="*/ 6 h 6"/>
                <a:gd name="T8" fmla="*/ 4 w 4"/>
                <a:gd name="T9" fmla="*/ 6 h 6"/>
                <a:gd name="T10" fmla="*/ 4 w 4"/>
                <a:gd name="T11" fmla="*/ 2 h 6"/>
                <a:gd name="T12" fmla="*/ 2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2" y="0"/>
                  </a:moveTo>
                  <a:lnTo>
                    <a:pt x="0" y="2"/>
                  </a:lnTo>
                  <a:lnTo>
                    <a:pt x="0" y="4"/>
                  </a:lnTo>
                  <a:lnTo>
                    <a:pt x="2" y="6"/>
                  </a:lnTo>
                  <a:lnTo>
                    <a:pt x="4" y="6"/>
                  </a:lnTo>
                  <a:lnTo>
                    <a:pt x="4" y="2"/>
                  </a:lnTo>
                  <a:lnTo>
                    <a:pt x="2" y="0"/>
                  </a:lnTo>
                  <a:close/>
                </a:path>
              </a:pathLst>
            </a:custGeom>
            <a:solidFill>
              <a:srgbClr val="C0C0C0"/>
            </a:solidFill>
            <a:ln w="4826">
              <a:solidFill>
                <a:srgbClr val="B9B9B9"/>
              </a:solidFill>
              <a:round/>
              <a:headEnd/>
              <a:tailEnd/>
            </a:ln>
          </p:spPr>
          <p:txBody>
            <a:bodyPr/>
            <a:lstStyle/>
            <a:p>
              <a:endParaRPr lang="nb-NO"/>
            </a:p>
          </p:txBody>
        </p:sp>
        <p:sp>
          <p:nvSpPr>
            <p:cNvPr id="9271" name="Freeform 1267"/>
            <p:cNvSpPr>
              <a:spLocks/>
            </p:cNvSpPr>
            <p:nvPr/>
          </p:nvSpPr>
          <p:spPr bwMode="gray">
            <a:xfrm>
              <a:off x="5817" y="2534"/>
              <a:ext cx="1" cy="7"/>
            </a:xfrm>
            <a:custGeom>
              <a:avLst/>
              <a:gdLst>
                <a:gd name="T0" fmla="*/ 0 w 2"/>
                <a:gd name="T1" fmla="*/ 0 h 8"/>
                <a:gd name="T2" fmla="*/ 2 w 2"/>
                <a:gd name="T3" fmla="*/ 8 h 8"/>
                <a:gd name="T4" fmla="*/ 2 w 2"/>
                <a:gd name="T5" fmla="*/ 4 h 8"/>
                <a:gd name="T6" fmla="*/ 0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0"/>
                  </a:moveTo>
                  <a:lnTo>
                    <a:pt x="2" y="8"/>
                  </a:lnTo>
                  <a:lnTo>
                    <a:pt x="2" y="4"/>
                  </a:lnTo>
                  <a:lnTo>
                    <a:pt x="0" y="0"/>
                  </a:lnTo>
                  <a:close/>
                </a:path>
              </a:pathLst>
            </a:custGeom>
            <a:solidFill>
              <a:srgbClr val="C0C0C0"/>
            </a:solidFill>
            <a:ln w="4826">
              <a:solidFill>
                <a:srgbClr val="B9B9B9"/>
              </a:solidFill>
              <a:round/>
              <a:headEnd/>
              <a:tailEnd/>
            </a:ln>
          </p:spPr>
          <p:txBody>
            <a:bodyPr/>
            <a:lstStyle/>
            <a:p>
              <a:endParaRPr lang="nb-NO"/>
            </a:p>
          </p:txBody>
        </p:sp>
        <p:sp>
          <p:nvSpPr>
            <p:cNvPr id="9272" name="Freeform 1268"/>
            <p:cNvSpPr>
              <a:spLocks/>
            </p:cNvSpPr>
            <p:nvPr/>
          </p:nvSpPr>
          <p:spPr bwMode="gray">
            <a:xfrm>
              <a:off x="6083" y="2606"/>
              <a:ext cx="4" cy="9"/>
            </a:xfrm>
            <a:custGeom>
              <a:avLst/>
              <a:gdLst>
                <a:gd name="T0" fmla="*/ 0 w 4"/>
                <a:gd name="T1" fmla="*/ 0 h 11"/>
                <a:gd name="T2" fmla="*/ 2 w 4"/>
                <a:gd name="T3" fmla="*/ 2 h 11"/>
                <a:gd name="T4" fmla="*/ 4 w 4"/>
                <a:gd name="T5" fmla="*/ 7 h 11"/>
                <a:gd name="T6" fmla="*/ 4 w 4"/>
                <a:gd name="T7" fmla="*/ 9 h 11"/>
                <a:gd name="T8" fmla="*/ 4 w 4"/>
                <a:gd name="T9" fmla="*/ 9 h 11"/>
                <a:gd name="T10" fmla="*/ 4 w 4"/>
                <a:gd name="T11" fmla="*/ 11 h 11"/>
                <a:gd name="T12" fmla="*/ 2 w 4"/>
                <a:gd name="T13" fmla="*/ 9 h 11"/>
                <a:gd name="T14" fmla="*/ 0 w 4"/>
                <a:gd name="T15" fmla="*/ 3 h 11"/>
                <a:gd name="T16" fmla="*/ 0 w 4"/>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1"/>
                <a:gd name="T29" fmla="*/ 4 w 4"/>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1">
                  <a:moveTo>
                    <a:pt x="0" y="0"/>
                  </a:moveTo>
                  <a:lnTo>
                    <a:pt x="2" y="2"/>
                  </a:lnTo>
                  <a:lnTo>
                    <a:pt x="4" y="7"/>
                  </a:lnTo>
                  <a:lnTo>
                    <a:pt x="4" y="9"/>
                  </a:lnTo>
                  <a:lnTo>
                    <a:pt x="4" y="11"/>
                  </a:lnTo>
                  <a:lnTo>
                    <a:pt x="2" y="9"/>
                  </a:lnTo>
                  <a:lnTo>
                    <a:pt x="0" y="3"/>
                  </a:lnTo>
                  <a:lnTo>
                    <a:pt x="0" y="0"/>
                  </a:lnTo>
                  <a:close/>
                </a:path>
              </a:pathLst>
            </a:custGeom>
            <a:solidFill>
              <a:srgbClr val="C0C0C0"/>
            </a:solidFill>
            <a:ln w="4826">
              <a:solidFill>
                <a:srgbClr val="B9B9B9"/>
              </a:solidFill>
              <a:round/>
              <a:headEnd/>
              <a:tailEnd/>
            </a:ln>
          </p:spPr>
          <p:txBody>
            <a:bodyPr/>
            <a:lstStyle/>
            <a:p>
              <a:endParaRPr lang="nb-NO"/>
            </a:p>
          </p:txBody>
        </p:sp>
        <p:sp>
          <p:nvSpPr>
            <p:cNvPr id="9273" name="Freeform 1269"/>
            <p:cNvSpPr>
              <a:spLocks/>
            </p:cNvSpPr>
            <p:nvPr/>
          </p:nvSpPr>
          <p:spPr bwMode="gray">
            <a:xfrm>
              <a:off x="6065" y="2610"/>
              <a:ext cx="3" cy="12"/>
            </a:xfrm>
            <a:custGeom>
              <a:avLst/>
              <a:gdLst>
                <a:gd name="T0" fmla="*/ 0 w 4"/>
                <a:gd name="T1" fmla="*/ 0 h 14"/>
                <a:gd name="T2" fmla="*/ 2 w 4"/>
                <a:gd name="T3" fmla="*/ 4 h 14"/>
                <a:gd name="T4" fmla="*/ 4 w 4"/>
                <a:gd name="T5" fmla="*/ 10 h 14"/>
                <a:gd name="T6" fmla="*/ 4 w 4"/>
                <a:gd name="T7" fmla="*/ 12 h 14"/>
                <a:gd name="T8" fmla="*/ 4 w 4"/>
                <a:gd name="T9" fmla="*/ 14 h 14"/>
                <a:gd name="T10" fmla="*/ 2 w 4"/>
                <a:gd name="T11" fmla="*/ 14 h 14"/>
                <a:gd name="T12" fmla="*/ 0 w 4"/>
                <a:gd name="T13" fmla="*/ 14 h 14"/>
                <a:gd name="T14" fmla="*/ 0 w 4"/>
                <a:gd name="T15" fmla="*/ 6 h 14"/>
                <a:gd name="T16" fmla="*/ 0 w 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0" y="0"/>
                  </a:moveTo>
                  <a:lnTo>
                    <a:pt x="2" y="4"/>
                  </a:lnTo>
                  <a:lnTo>
                    <a:pt x="4" y="10"/>
                  </a:lnTo>
                  <a:lnTo>
                    <a:pt x="4" y="12"/>
                  </a:lnTo>
                  <a:lnTo>
                    <a:pt x="4" y="14"/>
                  </a:lnTo>
                  <a:lnTo>
                    <a:pt x="2" y="14"/>
                  </a:lnTo>
                  <a:lnTo>
                    <a:pt x="0" y="14"/>
                  </a:lnTo>
                  <a:lnTo>
                    <a:pt x="0" y="6"/>
                  </a:lnTo>
                  <a:lnTo>
                    <a:pt x="0" y="0"/>
                  </a:lnTo>
                  <a:close/>
                </a:path>
              </a:pathLst>
            </a:custGeom>
            <a:solidFill>
              <a:srgbClr val="C0C0C0"/>
            </a:solidFill>
            <a:ln w="4826">
              <a:solidFill>
                <a:srgbClr val="B9B9B9"/>
              </a:solidFill>
              <a:round/>
              <a:headEnd/>
              <a:tailEnd/>
            </a:ln>
          </p:spPr>
          <p:txBody>
            <a:bodyPr/>
            <a:lstStyle/>
            <a:p>
              <a:endParaRPr lang="nb-NO"/>
            </a:p>
          </p:txBody>
        </p:sp>
        <p:sp>
          <p:nvSpPr>
            <p:cNvPr id="9274" name="Freeform 1270"/>
            <p:cNvSpPr>
              <a:spLocks/>
            </p:cNvSpPr>
            <p:nvPr/>
          </p:nvSpPr>
          <p:spPr bwMode="gray">
            <a:xfrm>
              <a:off x="6058" y="2612"/>
              <a:ext cx="2" cy="3"/>
            </a:xfrm>
            <a:custGeom>
              <a:avLst/>
              <a:gdLst>
                <a:gd name="T0" fmla="*/ 2 w 2"/>
                <a:gd name="T1" fmla="*/ 0 h 4"/>
                <a:gd name="T2" fmla="*/ 2 w 2"/>
                <a:gd name="T3" fmla="*/ 2 h 4"/>
                <a:gd name="T4" fmla="*/ 0 w 2"/>
                <a:gd name="T5" fmla="*/ 4 h 4"/>
                <a:gd name="T6" fmla="*/ 0 w 2"/>
                <a:gd name="T7" fmla="*/ 2 h 4"/>
                <a:gd name="T8" fmla="*/ 2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2"/>
                  </a:lnTo>
                  <a:lnTo>
                    <a:pt x="0" y="4"/>
                  </a:lnTo>
                  <a:lnTo>
                    <a:pt x="0" y="2"/>
                  </a:lnTo>
                  <a:lnTo>
                    <a:pt x="2" y="0"/>
                  </a:lnTo>
                  <a:close/>
                </a:path>
              </a:pathLst>
            </a:custGeom>
            <a:solidFill>
              <a:srgbClr val="C0C0C0"/>
            </a:solidFill>
            <a:ln w="4826">
              <a:solidFill>
                <a:srgbClr val="B9B9B9"/>
              </a:solidFill>
              <a:round/>
              <a:headEnd/>
              <a:tailEnd/>
            </a:ln>
          </p:spPr>
          <p:txBody>
            <a:bodyPr/>
            <a:lstStyle/>
            <a:p>
              <a:endParaRPr lang="nb-NO"/>
            </a:p>
          </p:txBody>
        </p:sp>
        <p:sp>
          <p:nvSpPr>
            <p:cNvPr id="9275" name="Freeform 1271"/>
            <p:cNvSpPr>
              <a:spLocks/>
            </p:cNvSpPr>
            <p:nvPr/>
          </p:nvSpPr>
          <p:spPr bwMode="gray">
            <a:xfrm>
              <a:off x="6079" y="2678"/>
              <a:ext cx="8" cy="5"/>
            </a:xfrm>
            <a:custGeom>
              <a:avLst/>
              <a:gdLst>
                <a:gd name="T0" fmla="*/ 2 w 9"/>
                <a:gd name="T1" fmla="*/ 0 h 6"/>
                <a:gd name="T2" fmla="*/ 0 w 9"/>
                <a:gd name="T3" fmla="*/ 6 h 6"/>
                <a:gd name="T4" fmla="*/ 5 w 9"/>
                <a:gd name="T5" fmla="*/ 4 h 6"/>
                <a:gd name="T6" fmla="*/ 9 w 9"/>
                <a:gd name="T7" fmla="*/ 4 h 6"/>
                <a:gd name="T8" fmla="*/ 9 w 9"/>
                <a:gd name="T9" fmla="*/ 2 h 6"/>
                <a:gd name="T10" fmla="*/ 2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0"/>
                  </a:moveTo>
                  <a:lnTo>
                    <a:pt x="0" y="6"/>
                  </a:lnTo>
                  <a:lnTo>
                    <a:pt x="5" y="4"/>
                  </a:lnTo>
                  <a:lnTo>
                    <a:pt x="9" y="4"/>
                  </a:lnTo>
                  <a:lnTo>
                    <a:pt x="9" y="2"/>
                  </a:lnTo>
                  <a:lnTo>
                    <a:pt x="2" y="0"/>
                  </a:lnTo>
                  <a:close/>
                </a:path>
              </a:pathLst>
            </a:custGeom>
            <a:solidFill>
              <a:srgbClr val="C0C0C0"/>
            </a:solidFill>
            <a:ln w="4826">
              <a:solidFill>
                <a:srgbClr val="B9B9B9"/>
              </a:solidFill>
              <a:round/>
              <a:headEnd/>
              <a:tailEnd/>
            </a:ln>
          </p:spPr>
          <p:txBody>
            <a:bodyPr/>
            <a:lstStyle/>
            <a:p>
              <a:endParaRPr lang="nb-NO"/>
            </a:p>
          </p:txBody>
        </p:sp>
        <p:sp>
          <p:nvSpPr>
            <p:cNvPr id="9276" name="Freeform 1272"/>
            <p:cNvSpPr>
              <a:spLocks/>
            </p:cNvSpPr>
            <p:nvPr/>
          </p:nvSpPr>
          <p:spPr bwMode="gray">
            <a:xfrm>
              <a:off x="6148" y="2741"/>
              <a:ext cx="3" cy="7"/>
            </a:xfrm>
            <a:custGeom>
              <a:avLst/>
              <a:gdLst>
                <a:gd name="T0" fmla="*/ 0 w 4"/>
                <a:gd name="T1" fmla="*/ 0 h 8"/>
                <a:gd name="T2" fmla="*/ 0 w 4"/>
                <a:gd name="T3" fmla="*/ 4 h 8"/>
                <a:gd name="T4" fmla="*/ 2 w 4"/>
                <a:gd name="T5" fmla="*/ 8 h 8"/>
                <a:gd name="T6" fmla="*/ 2 w 4"/>
                <a:gd name="T7" fmla="*/ 6 h 8"/>
                <a:gd name="T8" fmla="*/ 4 w 4"/>
                <a:gd name="T9" fmla="*/ 2 h 8"/>
                <a:gd name="T10" fmla="*/ 4 w 4"/>
                <a:gd name="T11" fmla="*/ 2 h 8"/>
                <a:gd name="T12" fmla="*/ 4 w 4"/>
                <a:gd name="T13" fmla="*/ 0 h 8"/>
                <a:gd name="T14" fmla="*/ 2 w 4"/>
                <a:gd name="T15" fmla="*/ 0 h 8"/>
                <a:gd name="T16" fmla="*/ 0 w 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8"/>
                <a:gd name="T29" fmla="*/ 4 w 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8">
                  <a:moveTo>
                    <a:pt x="0" y="0"/>
                  </a:moveTo>
                  <a:lnTo>
                    <a:pt x="0" y="4"/>
                  </a:lnTo>
                  <a:lnTo>
                    <a:pt x="2" y="8"/>
                  </a:lnTo>
                  <a:lnTo>
                    <a:pt x="2" y="6"/>
                  </a:lnTo>
                  <a:lnTo>
                    <a:pt x="4" y="2"/>
                  </a:lnTo>
                  <a:lnTo>
                    <a:pt x="4" y="0"/>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277" name="Freeform 1273"/>
            <p:cNvSpPr>
              <a:spLocks/>
            </p:cNvSpPr>
            <p:nvPr/>
          </p:nvSpPr>
          <p:spPr bwMode="gray">
            <a:xfrm>
              <a:off x="6194" y="2745"/>
              <a:ext cx="5" cy="7"/>
            </a:xfrm>
            <a:custGeom>
              <a:avLst/>
              <a:gdLst>
                <a:gd name="T0" fmla="*/ 0 w 6"/>
                <a:gd name="T1" fmla="*/ 0 h 8"/>
                <a:gd name="T2" fmla="*/ 2 w 6"/>
                <a:gd name="T3" fmla="*/ 4 h 8"/>
                <a:gd name="T4" fmla="*/ 2 w 6"/>
                <a:gd name="T5" fmla="*/ 8 h 8"/>
                <a:gd name="T6" fmla="*/ 6 w 6"/>
                <a:gd name="T7" fmla="*/ 8 h 8"/>
                <a:gd name="T8" fmla="*/ 6 w 6"/>
                <a:gd name="T9" fmla="*/ 6 h 8"/>
                <a:gd name="T10" fmla="*/ 4 w 6"/>
                <a:gd name="T11" fmla="*/ 4 h 8"/>
                <a:gd name="T12" fmla="*/ 0 w 6"/>
                <a:gd name="T13" fmla="*/ 0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0" y="0"/>
                  </a:moveTo>
                  <a:lnTo>
                    <a:pt x="2" y="4"/>
                  </a:lnTo>
                  <a:lnTo>
                    <a:pt x="2" y="8"/>
                  </a:lnTo>
                  <a:lnTo>
                    <a:pt x="6" y="8"/>
                  </a:lnTo>
                  <a:lnTo>
                    <a:pt x="6" y="6"/>
                  </a:lnTo>
                  <a:lnTo>
                    <a:pt x="4" y="4"/>
                  </a:lnTo>
                  <a:lnTo>
                    <a:pt x="0" y="0"/>
                  </a:lnTo>
                  <a:close/>
                </a:path>
              </a:pathLst>
            </a:custGeom>
            <a:solidFill>
              <a:srgbClr val="C0C0C0"/>
            </a:solidFill>
            <a:ln w="4826">
              <a:solidFill>
                <a:srgbClr val="B9B9B9"/>
              </a:solidFill>
              <a:round/>
              <a:headEnd/>
              <a:tailEnd/>
            </a:ln>
          </p:spPr>
          <p:txBody>
            <a:bodyPr/>
            <a:lstStyle/>
            <a:p>
              <a:endParaRPr lang="nb-NO"/>
            </a:p>
          </p:txBody>
        </p:sp>
        <p:sp>
          <p:nvSpPr>
            <p:cNvPr id="9278" name="Freeform 1274"/>
            <p:cNvSpPr>
              <a:spLocks/>
            </p:cNvSpPr>
            <p:nvPr/>
          </p:nvSpPr>
          <p:spPr bwMode="gray">
            <a:xfrm>
              <a:off x="6157" y="2756"/>
              <a:ext cx="42" cy="46"/>
            </a:xfrm>
            <a:custGeom>
              <a:avLst/>
              <a:gdLst>
                <a:gd name="T0" fmla="*/ 2 w 48"/>
                <a:gd name="T1" fmla="*/ 0 h 52"/>
                <a:gd name="T2" fmla="*/ 2 w 48"/>
                <a:gd name="T3" fmla="*/ 4 h 52"/>
                <a:gd name="T4" fmla="*/ 0 w 48"/>
                <a:gd name="T5" fmla="*/ 6 h 52"/>
                <a:gd name="T6" fmla="*/ 6 w 48"/>
                <a:gd name="T7" fmla="*/ 16 h 52"/>
                <a:gd name="T8" fmla="*/ 10 w 48"/>
                <a:gd name="T9" fmla="*/ 25 h 52"/>
                <a:gd name="T10" fmla="*/ 13 w 48"/>
                <a:gd name="T11" fmla="*/ 27 h 52"/>
                <a:gd name="T12" fmla="*/ 15 w 48"/>
                <a:gd name="T13" fmla="*/ 27 h 52"/>
                <a:gd name="T14" fmla="*/ 13 w 48"/>
                <a:gd name="T15" fmla="*/ 31 h 52"/>
                <a:gd name="T16" fmla="*/ 11 w 48"/>
                <a:gd name="T17" fmla="*/ 33 h 52"/>
                <a:gd name="T18" fmla="*/ 11 w 48"/>
                <a:gd name="T19" fmla="*/ 35 h 52"/>
                <a:gd name="T20" fmla="*/ 13 w 48"/>
                <a:gd name="T21" fmla="*/ 39 h 52"/>
                <a:gd name="T22" fmla="*/ 17 w 48"/>
                <a:gd name="T23" fmla="*/ 43 h 52"/>
                <a:gd name="T24" fmla="*/ 21 w 48"/>
                <a:gd name="T25" fmla="*/ 46 h 52"/>
                <a:gd name="T26" fmla="*/ 21 w 48"/>
                <a:gd name="T27" fmla="*/ 50 h 52"/>
                <a:gd name="T28" fmla="*/ 25 w 48"/>
                <a:gd name="T29" fmla="*/ 52 h 52"/>
                <a:gd name="T30" fmla="*/ 29 w 48"/>
                <a:gd name="T31" fmla="*/ 52 h 52"/>
                <a:gd name="T32" fmla="*/ 31 w 48"/>
                <a:gd name="T33" fmla="*/ 52 h 52"/>
                <a:gd name="T34" fmla="*/ 33 w 48"/>
                <a:gd name="T35" fmla="*/ 50 h 52"/>
                <a:gd name="T36" fmla="*/ 34 w 48"/>
                <a:gd name="T37" fmla="*/ 46 h 52"/>
                <a:gd name="T38" fmla="*/ 36 w 48"/>
                <a:gd name="T39" fmla="*/ 41 h 52"/>
                <a:gd name="T40" fmla="*/ 38 w 48"/>
                <a:gd name="T41" fmla="*/ 43 h 52"/>
                <a:gd name="T42" fmla="*/ 40 w 48"/>
                <a:gd name="T43" fmla="*/ 45 h 52"/>
                <a:gd name="T44" fmla="*/ 42 w 48"/>
                <a:gd name="T45" fmla="*/ 46 h 52"/>
                <a:gd name="T46" fmla="*/ 44 w 48"/>
                <a:gd name="T47" fmla="*/ 45 h 52"/>
                <a:gd name="T48" fmla="*/ 44 w 48"/>
                <a:gd name="T49" fmla="*/ 41 h 52"/>
                <a:gd name="T50" fmla="*/ 44 w 48"/>
                <a:gd name="T51" fmla="*/ 39 h 52"/>
                <a:gd name="T52" fmla="*/ 42 w 48"/>
                <a:gd name="T53" fmla="*/ 33 h 52"/>
                <a:gd name="T54" fmla="*/ 44 w 48"/>
                <a:gd name="T55" fmla="*/ 31 h 52"/>
                <a:gd name="T56" fmla="*/ 44 w 48"/>
                <a:gd name="T57" fmla="*/ 25 h 52"/>
                <a:gd name="T58" fmla="*/ 48 w 48"/>
                <a:gd name="T59" fmla="*/ 25 h 52"/>
                <a:gd name="T60" fmla="*/ 48 w 48"/>
                <a:gd name="T61" fmla="*/ 16 h 52"/>
                <a:gd name="T62" fmla="*/ 46 w 48"/>
                <a:gd name="T63" fmla="*/ 4 h 52"/>
                <a:gd name="T64" fmla="*/ 40 w 48"/>
                <a:gd name="T65" fmla="*/ 8 h 52"/>
                <a:gd name="T66" fmla="*/ 34 w 48"/>
                <a:gd name="T67" fmla="*/ 8 h 52"/>
                <a:gd name="T68" fmla="*/ 29 w 48"/>
                <a:gd name="T69" fmla="*/ 8 h 52"/>
                <a:gd name="T70" fmla="*/ 23 w 48"/>
                <a:gd name="T71" fmla="*/ 8 h 52"/>
                <a:gd name="T72" fmla="*/ 13 w 48"/>
                <a:gd name="T73" fmla="*/ 4 h 52"/>
                <a:gd name="T74" fmla="*/ 2 w 48"/>
                <a:gd name="T75" fmla="*/ 0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2"/>
                <a:gd name="T116" fmla="*/ 48 w 48"/>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2">
                  <a:moveTo>
                    <a:pt x="2" y="0"/>
                  </a:moveTo>
                  <a:lnTo>
                    <a:pt x="2" y="4"/>
                  </a:lnTo>
                  <a:lnTo>
                    <a:pt x="0" y="6"/>
                  </a:lnTo>
                  <a:lnTo>
                    <a:pt x="6" y="16"/>
                  </a:lnTo>
                  <a:lnTo>
                    <a:pt x="10" y="25"/>
                  </a:lnTo>
                  <a:lnTo>
                    <a:pt x="13" y="27"/>
                  </a:lnTo>
                  <a:lnTo>
                    <a:pt x="15" y="27"/>
                  </a:lnTo>
                  <a:lnTo>
                    <a:pt x="13" y="31"/>
                  </a:lnTo>
                  <a:lnTo>
                    <a:pt x="11" y="33"/>
                  </a:lnTo>
                  <a:lnTo>
                    <a:pt x="11" y="35"/>
                  </a:lnTo>
                  <a:lnTo>
                    <a:pt x="13" y="39"/>
                  </a:lnTo>
                  <a:lnTo>
                    <a:pt x="17" y="43"/>
                  </a:lnTo>
                  <a:lnTo>
                    <a:pt x="21" y="46"/>
                  </a:lnTo>
                  <a:lnTo>
                    <a:pt x="21" y="50"/>
                  </a:lnTo>
                  <a:lnTo>
                    <a:pt x="25" y="52"/>
                  </a:lnTo>
                  <a:lnTo>
                    <a:pt x="29" y="52"/>
                  </a:lnTo>
                  <a:lnTo>
                    <a:pt x="31" y="52"/>
                  </a:lnTo>
                  <a:lnTo>
                    <a:pt x="33" y="50"/>
                  </a:lnTo>
                  <a:lnTo>
                    <a:pt x="34" y="46"/>
                  </a:lnTo>
                  <a:lnTo>
                    <a:pt x="36" y="41"/>
                  </a:lnTo>
                  <a:lnTo>
                    <a:pt x="38" y="43"/>
                  </a:lnTo>
                  <a:lnTo>
                    <a:pt x="40" y="45"/>
                  </a:lnTo>
                  <a:lnTo>
                    <a:pt x="42" y="46"/>
                  </a:lnTo>
                  <a:lnTo>
                    <a:pt x="44" y="45"/>
                  </a:lnTo>
                  <a:lnTo>
                    <a:pt x="44" y="41"/>
                  </a:lnTo>
                  <a:lnTo>
                    <a:pt x="44" y="39"/>
                  </a:lnTo>
                  <a:lnTo>
                    <a:pt x="42" y="33"/>
                  </a:lnTo>
                  <a:lnTo>
                    <a:pt x="44" y="31"/>
                  </a:lnTo>
                  <a:lnTo>
                    <a:pt x="44" y="25"/>
                  </a:lnTo>
                  <a:lnTo>
                    <a:pt x="48" y="25"/>
                  </a:lnTo>
                  <a:lnTo>
                    <a:pt x="48" y="16"/>
                  </a:lnTo>
                  <a:lnTo>
                    <a:pt x="46" y="4"/>
                  </a:lnTo>
                  <a:lnTo>
                    <a:pt x="40" y="8"/>
                  </a:lnTo>
                  <a:lnTo>
                    <a:pt x="34" y="8"/>
                  </a:lnTo>
                  <a:lnTo>
                    <a:pt x="29" y="8"/>
                  </a:lnTo>
                  <a:lnTo>
                    <a:pt x="23" y="8"/>
                  </a:lnTo>
                  <a:lnTo>
                    <a:pt x="13" y="4"/>
                  </a:lnTo>
                  <a:lnTo>
                    <a:pt x="2" y="0"/>
                  </a:lnTo>
                  <a:close/>
                </a:path>
              </a:pathLst>
            </a:custGeom>
            <a:solidFill>
              <a:srgbClr val="C0C0C0"/>
            </a:solidFill>
            <a:ln w="4826">
              <a:solidFill>
                <a:srgbClr val="B9B9B9"/>
              </a:solidFill>
              <a:round/>
              <a:headEnd/>
              <a:tailEnd/>
            </a:ln>
          </p:spPr>
          <p:txBody>
            <a:bodyPr/>
            <a:lstStyle/>
            <a:p>
              <a:endParaRPr lang="nb-NO"/>
            </a:p>
          </p:txBody>
        </p:sp>
        <p:sp>
          <p:nvSpPr>
            <p:cNvPr id="9279" name="Freeform 1275"/>
            <p:cNvSpPr>
              <a:spLocks/>
            </p:cNvSpPr>
            <p:nvPr/>
          </p:nvSpPr>
          <p:spPr bwMode="gray">
            <a:xfrm>
              <a:off x="5817" y="2330"/>
              <a:ext cx="440" cy="404"/>
            </a:xfrm>
            <a:custGeom>
              <a:avLst/>
              <a:gdLst>
                <a:gd name="T0" fmla="*/ 29 w 497"/>
                <a:gd name="T1" fmla="*/ 309 h 456"/>
                <a:gd name="T2" fmla="*/ 23 w 497"/>
                <a:gd name="T3" fmla="*/ 362 h 456"/>
                <a:gd name="T4" fmla="*/ 54 w 497"/>
                <a:gd name="T5" fmla="*/ 380 h 456"/>
                <a:gd name="T6" fmla="*/ 77 w 497"/>
                <a:gd name="T7" fmla="*/ 362 h 456"/>
                <a:gd name="T8" fmla="*/ 119 w 497"/>
                <a:gd name="T9" fmla="*/ 359 h 456"/>
                <a:gd name="T10" fmla="*/ 150 w 497"/>
                <a:gd name="T11" fmla="*/ 341 h 456"/>
                <a:gd name="T12" fmla="*/ 180 w 497"/>
                <a:gd name="T13" fmla="*/ 334 h 456"/>
                <a:gd name="T14" fmla="*/ 253 w 497"/>
                <a:gd name="T15" fmla="*/ 334 h 456"/>
                <a:gd name="T16" fmla="*/ 257 w 497"/>
                <a:gd name="T17" fmla="*/ 345 h 456"/>
                <a:gd name="T18" fmla="*/ 278 w 497"/>
                <a:gd name="T19" fmla="*/ 372 h 456"/>
                <a:gd name="T20" fmla="*/ 305 w 497"/>
                <a:gd name="T21" fmla="*/ 349 h 456"/>
                <a:gd name="T22" fmla="*/ 292 w 497"/>
                <a:gd name="T23" fmla="*/ 380 h 456"/>
                <a:gd name="T24" fmla="*/ 307 w 497"/>
                <a:gd name="T25" fmla="*/ 368 h 456"/>
                <a:gd name="T26" fmla="*/ 323 w 497"/>
                <a:gd name="T27" fmla="*/ 389 h 456"/>
                <a:gd name="T28" fmla="*/ 351 w 497"/>
                <a:gd name="T29" fmla="*/ 441 h 456"/>
                <a:gd name="T30" fmla="*/ 378 w 497"/>
                <a:gd name="T31" fmla="*/ 449 h 456"/>
                <a:gd name="T32" fmla="*/ 394 w 497"/>
                <a:gd name="T33" fmla="*/ 433 h 456"/>
                <a:gd name="T34" fmla="*/ 401 w 497"/>
                <a:gd name="T35" fmla="*/ 449 h 456"/>
                <a:gd name="T36" fmla="*/ 424 w 497"/>
                <a:gd name="T37" fmla="*/ 441 h 456"/>
                <a:gd name="T38" fmla="*/ 451 w 497"/>
                <a:gd name="T39" fmla="*/ 418 h 456"/>
                <a:gd name="T40" fmla="*/ 466 w 497"/>
                <a:gd name="T41" fmla="*/ 362 h 456"/>
                <a:gd name="T42" fmla="*/ 486 w 497"/>
                <a:gd name="T43" fmla="*/ 337 h 456"/>
                <a:gd name="T44" fmla="*/ 491 w 497"/>
                <a:gd name="T45" fmla="*/ 311 h 456"/>
                <a:gd name="T46" fmla="*/ 491 w 497"/>
                <a:gd name="T47" fmla="*/ 265 h 456"/>
                <a:gd name="T48" fmla="*/ 466 w 497"/>
                <a:gd name="T49" fmla="*/ 201 h 456"/>
                <a:gd name="T50" fmla="*/ 443 w 497"/>
                <a:gd name="T51" fmla="*/ 151 h 456"/>
                <a:gd name="T52" fmla="*/ 409 w 497"/>
                <a:gd name="T53" fmla="*/ 109 h 456"/>
                <a:gd name="T54" fmla="*/ 394 w 497"/>
                <a:gd name="T55" fmla="*/ 55 h 456"/>
                <a:gd name="T56" fmla="*/ 380 w 497"/>
                <a:gd name="T57" fmla="*/ 53 h 456"/>
                <a:gd name="T58" fmla="*/ 355 w 497"/>
                <a:gd name="T59" fmla="*/ 19 h 456"/>
                <a:gd name="T60" fmla="*/ 347 w 497"/>
                <a:gd name="T61" fmla="*/ 86 h 456"/>
                <a:gd name="T62" fmla="*/ 330 w 497"/>
                <a:gd name="T63" fmla="*/ 103 h 456"/>
                <a:gd name="T64" fmla="*/ 290 w 497"/>
                <a:gd name="T65" fmla="*/ 73 h 456"/>
                <a:gd name="T66" fmla="*/ 282 w 497"/>
                <a:gd name="T67" fmla="*/ 44 h 456"/>
                <a:gd name="T68" fmla="*/ 288 w 497"/>
                <a:gd name="T69" fmla="*/ 30 h 456"/>
                <a:gd name="T70" fmla="*/ 280 w 497"/>
                <a:gd name="T71" fmla="*/ 15 h 456"/>
                <a:gd name="T72" fmla="*/ 248 w 497"/>
                <a:gd name="T73" fmla="*/ 11 h 456"/>
                <a:gd name="T74" fmla="*/ 234 w 497"/>
                <a:gd name="T75" fmla="*/ 7 h 456"/>
                <a:gd name="T76" fmla="*/ 232 w 497"/>
                <a:gd name="T77" fmla="*/ 21 h 456"/>
                <a:gd name="T78" fmla="*/ 213 w 497"/>
                <a:gd name="T79" fmla="*/ 34 h 456"/>
                <a:gd name="T80" fmla="*/ 204 w 497"/>
                <a:gd name="T81" fmla="*/ 55 h 456"/>
                <a:gd name="T82" fmla="*/ 188 w 497"/>
                <a:gd name="T83" fmla="*/ 61 h 456"/>
                <a:gd name="T84" fmla="*/ 177 w 497"/>
                <a:gd name="T85" fmla="*/ 42 h 456"/>
                <a:gd name="T86" fmla="*/ 156 w 497"/>
                <a:gd name="T87" fmla="*/ 52 h 456"/>
                <a:gd name="T88" fmla="*/ 152 w 497"/>
                <a:gd name="T89" fmla="*/ 67 h 456"/>
                <a:gd name="T90" fmla="*/ 140 w 497"/>
                <a:gd name="T91" fmla="*/ 76 h 456"/>
                <a:gd name="T92" fmla="*/ 133 w 497"/>
                <a:gd name="T93" fmla="*/ 90 h 456"/>
                <a:gd name="T94" fmla="*/ 121 w 497"/>
                <a:gd name="T95" fmla="*/ 84 h 456"/>
                <a:gd name="T96" fmla="*/ 104 w 497"/>
                <a:gd name="T97" fmla="*/ 123 h 456"/>
                <a:gd name="T98" fmla="*/ 67 w 497"/>
                <a:gd name="T99" fmla="*/ 144 h 456"/>
                <a:gd name="T100" fmla="*/ 40 w 497"/>
                <a:gd name="T101" fmla="*/ 151 h 456"/>
                <a:gd name="T102" fmla="*/ 10 w 497"/>
                <a:gd name="T103" fmla="*/ 174 h 456"/>
                <a:gd name="T104" fmla="*/ 4 w 497"/>
                <a:gd name="T105" fmla="*/ 199 h 456"/>
                <a:gd name="T106" fmla="*/ 12 w 497"/>
                <a:gd name="T107" fmla="*/ 236 h 456"/>
                <a:gd name="T108" fmla="*/ 12 w 497"/>
                <a:gd name="T109" fmla="*/ 242 h 456"/>
                <a:gd name="T110" fmla="*/ 14 w 497"/>
                <a:gd name="T111" fmla="*/ 261 h 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7"/>
                <a:gd name="T169" fmla="*/ 0 h 456"/>
                <a:gd name="T170" fmla="*/ 497 w 497"/>
                <a:gd name="T171" fmla="*/ 456 h 4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7" h="456">
                  <a:moveTo>
                    <a:pt x="21" y="272"/>
                  </a:moveTo>
                  <a:lnTo>
                    <a:pt x="21" y="276"/>
                  </a:lnTo>
                  <a:lnTo>
                    <a:pt x="19" y="278"/>
                  </a:lnTo>
                  <a:lnTo>
                    <a:pt x="23" y="284"/>
                  </a:lnTo>
                  <a:lnTo>
                    <a:pt x="25" y="289"/>
                  </a:lnTo>
                  <a:lnTo>
                    <a:pt x="25" y="297"/>
                  </a:lnTo>
                  <a:lnTo>
                    <a:pt x="25" y="307"/>
                  </a:lnTo>
                  <a:lnTo>
                    <a:pt x="29" y="309"/>
                  </a:lnTo>
                  <a:lnTo>
                    <a:pt x="31" y="318"/>
                  </a:lnTo>
                  <a:lnTo>
                    <a:pt x="31" y="326"/>
                  </a:lnTo>
                  <a:lnTo>
                    <a:pt x="33" y="326"/>
                  </a:lnTo>
                  <a:lnTo>
                    <a:pt x="33" y="341"/>
                  </a:lnTo>
                  <a:lnTo>
                    <a:pt x="31" y="359"/>
                  </a:lnTo>
                  <a:lnTo>
                    <a:pt x="25" y="359"/>
                  </a:lnTo>
                  <a:lnTo>
                    <a:pt x="21" y="359"/>
                  </a:lnTo>
                  <a:lnTo>
                    <a:pt x="23" y="362"/>
                  </a:lnTo>
                  <a:lnTo>
                    <a:pt x="25" y="366"/>
                  </a:lnTo>
                  <a:lnTo>
                    <a:pt x="31" y="368"/>
                  </a:lnTo>
                  <a:lnTo>
                    <a:pt x="35" y="370"/>
                  </a:lnTo>
                  <a:lnTo>
                    <a:pt x="35" y="374"/>
                  </a:lnTo>
                  <a:lnTo>
                    <a:pt x="37" y="376"/>
                  </a:lnTo>
                  <a:lnTo>
                    <a:pt x="42" y="378"/>
                  </a:lnTo>
                  <a:lnTo>
                    <a:pt x="48" y="376"/>
                  </a:lnTo>
                  <a:lnTo>
                    <a:pt x="54" y="380"/>
                  </a:lnTo>
                  <a:lnTo>
                    <a:pt x="60" y="380"/>
                  </a:lnTo>
                  <a:lnTo>
                    <a:pt x="63" y="376"/>
                  </a:lnTo>
                  <a:lnTo>
                    <a:pt x="67" y="372"/>
                  </a:lnTo>
                  <a:lnTo>
                    <a:pt x="69" y="366"/>
                  </a:lnTo>
                  <a:lnTo>
                    <a:pt x="73" y="370"/>
                  </a:lnTo>
                  <a:lnTo>
                    <a:pt x="77" y="372"/>
                  </a:lnTo>
                  <a:lnTo>
                    <a:pt x="77" y="368"/>
                  </a:lnTo>
                  <a:lnTo>
                    <a:pt x="77" y="362"/>
                  </a:lnTo>
                  <a:lnTo>
                    <a:pt x="81" y="364"/>
                  </a:lnTo>
                  <a:lnTo>
                    <a:pt x="85" y="364"/>
                  </a:lnTo>
                  <a:lnTo>
                    <a:pt x="96" y="362"/>
                  </a:lnTo>
                  <a:lnTo>
                    <a:pt x="108" y="359"/>
                  </a:lnTo>
                  <a:lnTo>
                    <a:pt x="109" y="360"/>
                  </a:lnTo>
                  <a:lnTo>
                    <a:pt x="111" y="362"/>
                  </a:lnTo>
                  <a:lnTo>
                    <a:pt x="115" y="360"/>
                  </a:lnTo>
                  <a:lnTo>
                    <a:pt x="119" y="359"/>
                  </a:lnTo>
                  <a:lnTo>
                    <a:pt x="123" y="360"/>
                  </a:lnTo>
                  <a:lnTo>
                    <a:pt x="129" y="360"/>
                  </a:lnTo>
                  <a:lnTo>
                    <a:pt x="133" y="355"/>
                  </a:lnTo>
                  <a:lnTo>
                    <a:pt x="136" y="347"/>
                  </a:lnTo>
                  <a:lnTo>
                    <a:pt x="142" y="347"/>
                  </a:lnTo>
                  <a:lnTo>
                    <a:pt x="146" y="347"/>
                  </a:lnTo>
                  <a:lnTo>
                    <a:pt x="146" y="343"/>
                  </a:lnTo>
                  <a:lnTo>
                    <a:pt x="150" y="341"/>
                  </a:lnTo>
                  <a:lnTo>
                    <a:pt x="154" y="341"/>
                  </a:lnTo>
                  <a:lnTo>
                    <a:pt x="154" y="339"/>
                  </a:lnTo>
                  <a:lnTo>
                    <a:pt x="156" y="336"/>
                  </a:lnTo>
                  <a:lnTo>
                    <a:pt x="157" y="336"/>
                  </a:lnTo>
                  <a:lnTo>
                    <a:pt x="157" y="334"/>
                  </a:lnTo>
                  <a:lnTo>
                    <a:pt x="163" y="334"/>
                  </a:lnTo>
                  <a:lnTo>
                    <a:pt x="169" y="336"/>
                  </a:lnTo>
                  <a:lnTo>
                    <a:pt x="180" y="334"/>
                  </a:lnTo>
                  <a:lnTo>
                    <a:pt x="198" y="328"/>
                  </a:lnTo>
                  <a:lnTo>
                    <a:pt x="213" y="322"/>
                  </a:lnTo>
                  <a:lnTo>
                    <a:pt x="227" y="322"/>
                  </a:lnTo>
                  <a:lnTo>
                    <a:pt x="230" y="328"/>
                  </a:lnTo>
                  <a:lnTo>
                    <a:pt x="234" y="332"/>
                  </a:lnTo>
                  <a:lnTo>
                    <a:pt x="244" y="332"/>
                  </a:lnTo>
                  <a:lnTo>
                    <a:pt x="253" y="332"/>
                  </a:lnTo>
                  <a:lnTo>
                    <a:pt x="253" y="334"/>
                  </a:lnTo>
                  <a:lnTo>
                    <a:pt x="255" y="337"/>
                  </a:lnTo>
                  <a:lnTo>
                    <a:pt x="253" y="339"/>
                  </a:lnTo>
                  <a:lnTo>
                    <a:pt x="257" y="339"/>
                  </a:lnTo>
                  <a:lnTo>
                    <a:pt x="259" y="339"/>
                  </a:lnTo>
                  <a:lnTo>
                    <a:pt x="261" y="341"/>
                  </a:lnTo>
                  <a:lnTo>
                    <a:pt x="259" y="343"/>
                  </a:lnTo>
                  <a:lnTo>
                    <a:pt x="259" y="345"/>
                  </a:lnTo>
                  <a:lnTo>
                    <a:pt x="257" y="345"/>
                  </a:lnTo>
                  <a:lnTo>
                    <a:pt x="259" y="347"/>
                  </a:lnTo>
                  <a:lnTo>
                    <a:pt x="259" y="349"/>
                  </a:lnTo>
                  <a:lnTo>
                    <a:pt x="265" y="351"/>
                  </a:lnTo>
                  <a:lnTo>
                    <a:pt x="269" y="351"/>
                  </a:lnTo>
                  <a:lnTo>
                    <a:pt x="269" y="360"/>
                  </a:lnTo>
                  <a:lnTo>
                    <a:pt x="273" y="370"/>
                  </a:lnTo>
                  <a:lnTo>
                    <a:pt x="275" y="370"/>
                  </a:lnTo>
                  <a:lnTo>
                    <a:pt x="278" y="372"/>
                  </a:lnTo>
                  <a:lnTo>
                    <a:pt x="284" y="364"/>
                  </a:lnTo>
                  <a:lnTo>
                    <a:pt x="290" y="357"/>
                  </a:lnTo>
                  <a:lnTo>
                    <a:pt x="294" y="357"/>
                  </a:lnTo>
                  <a:lnTo>
                    <a:pt x="296" y="357"/>
                  </a:lnTo>
                  <a:lnTo>
                    <a:pt x="299" y="351"/>
                  </a:lnTo>
                  <a:lnTo>
                    <a:pt x="301" y="347"/>
                  </a:lnTo>
                  <a:lnTo>
                    <a:pt x="303" y="347"/>
                  </a:lnTo>
                  <a:lnTo>
                    <a:pt x="305" y="349"/>
                  </a:lnTo>
                  <a:lnTo>
                    <a:pt x="303" y="353"/>
                  </a:lnTo>
                  <a:lnTo>
                    <a:pt x="303" y="357"/>
                  </a:lnTo>
                  <a:lnTo>
                    <a:pt x="299" y="364"/>
                  </a:lnTo>
                  <a:lnTo>
                    <a:pt x="298" y="368"/>
                  </a:lnTo>
                  <a:lnTo>
                    <a:pt x="299" y="374"/>
                  </a:lnTo>
                  <a:lnTo>
                    <a:pt x="299" y="378"/>
                  </a:lnTo>
                  <a:lnTo>
                    <a:pt x="296" y="380"/>
                  </a:lnTo>
                  <a:lnTo>
                    <a:pt x="292" y="380"/>
                  </a:lnTo>
                  <a:lnTo>
                    <a:pt x="292" y="384"/>
                  </a:lnTo>
                  <a:lnTo>
                    <a:pt x="294" y="384"/>
                  </a:lnTo>
                  <a:lnTo>
                    <a:pt x="296" y="382"/>
                  </a:lnTo>
                  <a:lnTo>
                    <a:pt x="301" y="380"/>
                  </a:lnTo>
                  <a:lnTo>
                    <a:pt x="303" y="378"/>
                  </a:lnTo>
                  <a:lnTo>
                    <a:pt x="303" y="374"/>
                  </a:lnTo>
                  <a:lnTo>
                    <a:pt x="303" y="368"/>
                  </a:lnTo>
                  <a:lnTo>
                    <a:pt x="307" y="368"/>
                  </a:lnTo>
                  <a:lnTo>
                    <a:pt x="309" y="368"/>
                  </a:lnTo>
                  <a:lnTo>
                    <a:pt x="307" y="370"/>
                  </a:lnTo>
                  <a:lnTo>
                    <a:pt x="307" y="372"/>
                  </a:lnTo>
                  <a:lnTo>
                    <a:pt x="311" y="380"/>
                  </a:lnTo>
                  <a:lnTo>
                    <a:pt x="313" y="387"/>
                  </a:lnTo>
                  <a:lnTo>
                    <a:pt x="311" y="393"/>
                  </a:lnTo>
                  <a:lnTo>
                    <a:pt x="317" y="391"/>
                  </a:lnTo>
                  <a:lnTo>
                    <a:pt x="323" y="389"/>
                  </a:lnTo>
                  <a:lnTo>
                    <a:pt x="326" y="407"/>
                  </a:lnTo>
                  <a:lnTo>
                    <a:pt x="328" y="424"/>
                  </a:lnTo>
                  <a:lnTo>
                    <a:pt x="332" y="426"/>
                  </a:lnTo>
                  <a:lnTo>
                    <a:pt x="336" y="428"/>
                  </a:lnTo>
                  <a:lnTo>
                    <a:pt x="338" y="431"/>
                  </a:lnTo>
                  <a:lnTo>
                    <a:pt x="340" y="435"/>
                  </a:lnTo>
                  <a:lnTo>
                    <a:pt x="346" y="439"/>
                  </a:lnTo>
                  <a:lnTo>
                    <a:pt x="351" y="441"/>
                  </a:lnTo>
                  <a:lnTo>
                    <a:pt x="353" y="439"/>
                  </a:lnTo>
                  <a:lnTo>
                    <a:pt x="355" y="437"/>
                  </a:lnTo>
                  <a:lnTo>
                    <a:pt x="359" y="443"/>
                  </a:lnTo>
                  <a:lnTo>
                    <a:pt x="363" y="447"/>
                  </a:lnTo>
                  <a:lnTo>
                    <a:pt x="369" y="451"/>
                  </a:lnTo>
                  <a:lnTo>
                    <a:pt x="372" y="451"/>
                  </a:lnTo>
                  <a:lnTo>
                    <a:pt x="376" y="451"/>
                  </a:lnTo>
                  <a:lnTo>
                    <a:pt x="378" y="449"/>
                  </a:lnTo>
                  <a:lnTo>
                    <a:pt x="380" y="443"/>
                  </a:lnTo>
                  <a:lnTo>
                    <a:pt x="384" y="439"/>
                  </a:lnTo>
                  <a:lnTo>
                    <a:pt x="388" y="439"/>
                  </a:lnTo>
                  <a:lnTo>
                    <a:pt x="386" y="437"/>
                  </a:lnTo>
                  <a:lnTo>
                    <a:pt x="386" y="435"/>
                  </a:lnTo>
                  <a:lnTo>
                    <a:pt x="390" y="433"/>
                  </a:lnTo>
                  <a:lnTo>
                    <a:pt x="394" y="430"/>
                  </a:lnTo>
                  <a:lnTo>
                    <a:pt x="394" y="433"/>
                  </a:lnTo>
                  <a:lnTo>
                    <a:pt x="395" y="435"/>
                  </a:lnTo>
                  <a:lnTo>
                    <a:pt x="392" y="437"/>
                  </a:lnTo>
                  <a:lnTo>
                    <a:pt x="390" y="441"/>
                  </a:lnTo>
                  <a:lnTo>
                    <a:pt x="395" y="439"/>
                  </a:lnTo>
                  <a:lnTo>
                    <a:pt x="399" y="439"/>
                  </a:lnTo>
                  <a:lnTo>
                    <a:pt x="401" y="439"/>
                  </a:lnTo>
                  <a:lnTo>
                    <a:pt x="395" y="445"/>
                  </a:lnTo>
                  <a:lnTo>
                    <a:pt x="401" y="449"/>
                  </a:lnTo>
                  <a:lnTo>
                    <a:pt x="407" y="451"/>
                  </a:lnTo>
                  <a:lnTo>
                    <a:pt x="409" y="455"/>
                  </a:lnTo>
                  <a:lnTo>
                    <a:pt x="409" y="456"/>
                  </a:lnTo>
                  <a:lnTo>
                    <a:pt x="411" y="455"/>
                  </a:lnTo>
                  <a:lnTo>
                    <a:pt x="411" y="451"/>
                  </a:lnTo>
                  <a:lnTo>
                    <a:pt x="415" y="451"/>
                  </a:lnTo>
                  <a:lnTo>
                    <a:pt x="417" y="451"/>
                  </a:lnTo>
                  <a:lnTo>
                    <a:pt x="424" y="441"/>
                  </a:lnTo>
                  <a:lnTo>
                    <a:pt x="426" y="431"/>
                  </a:lnTo>
                  <a:lnTo>
                    <a:pt x="440" y="431"/>
                  </a:lnTo>
                  <a:lnTo>
                    <a:pt x="449" y="431"/>
                  </a:lnTo>
                  <a:lnTo>
                    <a:pt x="451" y="430"/>
                  </a:lnTo>
                  <a:lnTo>
                    <a:pt x="453" y="428"/>
                  </a:lnTo>
                  <a:lnTo>
                    <a:pt x="453" y="424"/>
                  </a:lnTo>
                  <a:lnTo>
                    <a:pt x="455" y="420"/>
                  </a:lnTo>
                  <a:lnTo>
                    <a:pt x="451" y="418"/>
                  </a:lnTo>
                  <a:lnTo>
                    <a:pt x="449" y="412"/>
                  </a:lnTo>
                  <a:lnTo>
                    <a:pt x="453" y="410"/>
                  </a:lnTo>
                  <a:lnTo>
                    <a:pt x="455" y="408"/>
                  </a:lnTo>
                  <a:lnTo>
                    <a:pt x="457" y="401"/>
                  </a:lnTo>
                  <a:lnTo>
                    <a:pt x="457" y="391"/>
                  </a:lnTo>
                  <a:lnTo>
                    <a:pt x="463" y="382"/>
                  </a:lnTo>
                  <a:lnTo>
                    <a:pt x="466" y="372"/>
                  </a:lnTo>
                  <a:lnTo>
                    <a:pt x="466" y="362"/>
                  </a:lnTo>
                  <a:lnTo>
                    <a:pt x="466" y="355"/>
                  </a:lnTo>
                  <a:lnTo>
                    <a:pt x="468" y="355"/>
                  </a:lnTo>
                  <a:lnTo>
                    <a:pt x="472" y="355"/>
                  </a:lnTo>
                  <a:lnTo>
                    <a:pt x="472" y="353"/>
                  </a:lnTo>
                  <a:lnTo>
                    <a:pt x="472" y="349"/>
                  </a:lnTo>
                  <a:lnTo>
                    <a:pt x="478" y="345"/>
                  </a:lnTo>
                  <a:lnTo>
                    <a:pt x="486" y="341"/>
                  </a:lnTo>
                  <a:lnTo>
                    <a:pt x="486" y="337"/>
                  </a:lnTo>
                  <a:lnTo>
                    <a:pt x="486" y="336"/>
                  </a:lnTo>
                  <a:lnTo>
                    <a:pt x="486" y="332"/>
                  </a:lnTo>
                  <a:lnTo>
                    <a:pt x="489" y="332"/>
                  </a:lnTo>
                  <a:lnTo>
                    <a:pt x="491" y="328"/>
                  </a:lnTo>
                  <a:lnTo>
                    <a:pt x="491" y="326"/>
                  </a:lnTo>
                  <a:lnTo>
                    <a:pt x="491" y="318"/>
                  </a:lnTo>
                  <a:lnTo>
                    <a:pt x="491" y="314"/>
                  </a:lnTo>
                  <a:lnTo>
                    <a:pt x="491" y="311"/>
                  </a:lnTo>
                  <a:lnTo>
                    <a:pt x="491" y="301"/>
                  </a:lnTo>
                  <a:lnTo>
                    <a:pt x="491" y="289"/>
                  </a:lnTo>
                  <a:lnTo>
                    <a:pt x="495" y="289"/>
                  </a:lnTo>
                  <a:lnTo>
                    <a:pt x="497" y="286"/>
                  </a:lnTo>
                  <a:lnTo>
                    <a:pt x="497" y="282"/>
                  </a:lnTo>
                  <a:lnTo>
                    <a:pt x="497" y="274"/>
                  </a:lnTo>
                  <a:lnTo>
                    <a:pt x="495" y="270"/>
                  </a:lnTo>
                  <a:lnTo>
                    <a:pt x="491" y="265"/>
                  </a:lnTo>
                  <a:lnTo>
                    <a:pt x="489" y="257"/>
                  </a:lnTo>
                  <a:lnTo>
                    <a:pt x="491" y="242"/>
                  </a:lnTo>
                  <a:lnTo>
                    <a:pt x="489" y="224"/>
                  </a:lnTo>
                  <a:lnTo>
                    <a:pt x="478" y="217"/>
                  </a:lnTo>
                  <a:lnTo>
                    <a:pt x="478" y="213"/>
                  </a:lnTo>
                  <a:lnTo>
                    <a:pt x="478" y="209"/>
                  </a:lnTo>
                  <a:lnTo>
                    <a:pt x="472" y="205"/>
                  </a:lnTo>
                  <a:lnTo>
                    <a:pt x="466" y="201"/>
                  </a:lnTo>
                  <a:lnTo>
                    <a:pt x="465" y="194"/>
                  </a:lnTo>
                  <a:lnTo>
                    <a:pt x="465" y="182"/>
                  </a:lnTo>
                  <a:lnTo>
                    <a:pt x="457" y="178"/>
                  </a:lnTo>
                  <a:lnTo>
                    <a:pt x="449" y="174"/>
                  </a:lnTo>
                  <a:lnTo>
                    <a:pt x="449" y="169"/>
                  </a:lnTo>
                  <a:lnTo>
                    <a:pt x="449" y="161"/>
                  </a:lnTo>
                  <a:lnTo>
                    <a:pt x="447" y="155"/>
                  </a:lnTo>
                  <a:lnTo>
                    <a:pt x="443" y="151"/>
                  </a:lnTo>
                  <a:lnTo>
                    <a:pt x="440" y="151"/>
                  </a:lnTo>
                  <a:lnTo>
                    <a:pt x="441" y="147"/>
                  </a:lnTo>
                  <a:lnTo>
                    <a:pt x="443" y="146"/>
                  </a:lnTo>
                  <a:lnTo>
                    <a:pt x="443" y="144"/>
                  </a:lnTo>
                  <a:lnTo>
                    <a:pt x="441" y="140"/>
                  </a:lnTo>
                  <a:lnTo>
                    <a:pt x="424" y="132"/>
                  </a:lnTo>
                  <a:lnTo>
                    <a:pt x="411" y="123"/>
                  </a:lnTo>
                  <a:lnTo>
                    <a:pt x="409" y="109"/>
                  </a:lnTo>
                  <a:lnTo>
                    <a:pt x="409" y="96"/>
                  </a:lnTo>
                  <a:lnTo>
                    <a:pt x="405" y="88"/>
                  </a:lnTo>
                  <a:lnTo>
                    <a:pt x="399" y="80"/>
                  </a:lnTo>
                  <a:lnTo>
                    <a:pt x="399" y="69"/>
                  </a:lnTo>
                  <a:lnTo>
                    <a:pt x="399" y="57"/>
                  </a:lnTo>
                  <a:lnTo>
                    <a:pt x="397" y="57"/>
                  </a:lnTo>
                  <a:lnTo>
                    <a:pt x="394" y="57"/>
                  </a:lnTo>
                  <a:lnTo>
                    <a:pt x="394" y="55"/>
                  </a:lnTo>
                  <a:lnTo>
                    <a:pt x="392" y="53"/>
                  </a:lnTo>
                  <a:lnTo>
                    <a:pt x="390" y="53"/>
                  </a:lnTo>
                  <a:lnTo>
                    <a:pt x="390" y="52"/>
                  </a:lnTo>
                  <a:lnTo>
                    <a:pt x="390" y="48"/>
                  </a:lnTo>
                  <a:lnTo>
                    <a:pt x="388" y="50"/>
                  </a:lnTo>
                  <a:lnTo>
                    <a:pt x="384" y="50"/>
                  </a:lnTo>
                  <a:lnTo>
                    <a:pt x="384" y="53"/>
                  </a:lnTo>
                  <a:lnTo>
                    <a:pt x="380" y="53"/>
                  </a:lnTo>
                  <a:lnTo>
                    <a:pt x="378" y="52"/>
                  </a:lnTo>
                  <a:lnTo>
                    <a:pt x="376" y="34"/>
                  </a:lnTo>
                  <a:lnTo>
                    <a:pt x="374" y="23"/>
                  </a:lnTo>
                  <a:lnTo>
                    <a:pt x="369" y="11"/>
                  </a:lnTo>
                  <a:lnTo>
                    <a:pt x="363" y="0"/>
                  </a:lnTo>
                  <a:lnTo>
                    <a:pt x="361" y="0"/>
                  </a:lnTo>
                  <a:lnTo>
                    <a:pt x="357" y="0"/>
                  </a:lnTo>
                  <a:lnTo>
                    <a:pt x="355" y="19"/>
                  </a:lnTo>
                  <a:lnTo>
                    <a:pt x="355" y="36"/>
                  </a:lnTo>
                  <a:lnTo>
                    <a:pt x="353" y="38"/>
                  </a:lnTo>
                  <a:lnTo>
                    <a:pt x="351" y="38"/>
                  </a:lnTo>
                  <a:lnTo>
                    <a:pt x="351" y="59"/>
                  </a:lnTo>
                  <a:lnTo>
                    <a:pt x="351" y="78"/>
                  </a:lnTo>
                  <a:lnTo>
                    <a:pt x="349" y="80"/>
                  </a:lnTo>
                  <a:lnTo>
                    <a:pt x="347" y="80"/>
                  </a:lnTo>
                  <a:lnTo>
                    <a:pt x="347" y="86"/>
                  </a:lnTo>
                  <a:lnTo>
                    <a:pt x="347" y="90"/>
                  </a:lnTo>
                  <a:lnTo>
                    <a:pt x="344" y="94"/>
                  </a:lnTo>
                  <a:lnTo>
                    <a:pt x="344" y="98"/>
                  </a:lnTo>
                  <a:lnTo>
                    <a:pt x="344" y="101"/>
                  </a:lnTo>
                  <a:lnTo>
                    <a:pt x="342" y="101"/>
                  </a:lnTo>
                  <a:lnTo>
                    <a:pt x="340" y="103"/>
                  </a:lnTo>
                  <a:lnTo>
                    <a:pt x="336" y="103"/>
                  </a:lnTo>
                  <a:lnTo>
                    <a:pt x="330" y="103"/>
                  </a:lnTo>
                  <a:lnTo>
                    <a:pt x="326" y="98"/>
                  </a:lnTo>
                  <a:lnTo>
                    <a:pt x="324" y="92"/>
                  </a:lnTo>
                  <a:lnTo>
                    <a:pt x="323" y="92"/>
                  </a:lnTo>
                  <a:lnTo>
                    <a:pt x="319" y="92"/>
                  </a:lnTo>
                  <a:lnTo>
                    <a:pt x="311" y="84"/>
                  </a:lnTo>
                  <a:lnTo>
                    <a:pt x="305" y="76"/>
                  </a:lnTo>
                  <a:lnTo>
                    <a:pt x="298" y="75"/>
                  </a:lnTo>
                  <a:lnTo>
                    <a:pt x="290" y="73"/>
                  </a:lnTo>
                  <a:lnTo>
                    <a:pt x="290" y="69"/>
                  </a:lnTo>
                  <a:lnTo>
                    <a:pt x="284" y="67"/>
                  </a:lnTo>
                  <a:lnTo>
                    <a:pt x="278" y="63"/>
                  </a:lnTo>
                  <a:lnTo>
                    <a:pt x="278" y="57"/>
                  </a:lnTo>
                  <a:lnTo>
                    <a:pt x="278" y="50"/>
                  </a:lnTo>
                  <a:lnTo>
                    <a:pt x="280" y="50"/>
                  </a:lnTo>
                  <a:lnTo>
                    <a:pt x="282" y="48"/>
                  </a:lnTo>
                  <a:lnTo>
                    <a:pt x="282" y="44"/>
                  </a:lnTo>
                  <a:lnTo>
                    <a:pt x="284" y="40"/>
                  </a:lnTo>
                  <a:lnTo>
                    <a:pt x="282" y="38"/>
                  </a:lnTo>
                  <a:lnTo>
                    <a:pt x="280" y="36"/>
                  </a:lnTo>
                  <a:lnTo>
                    <a:pt x="284" y="36"/>
                  </a:lnTo>
                  <a:lnTo>
                    <a:pt x="290" y="36"/>
                  </a:lnTo>
                  <a:lnTo>
                    <a:pt x="290" y="34"/>
                  </a:lnTo>
                  <a:lnTo>
                    <a:pt x="290" y="30"/>
                  </a:lnTo>
                  <a:lnTo>
                    <a:pt x="288" y="30"/>
                  </a:lnTo>
                  <a:lnTo>
                    <a:pt x="288" y="27"/>
                  </a:lnTo>
                  <a:lnTo>
                    <a:pt x="290" y="25"/>
                  </a:lnTo>
                  <a:lnTo>
                    <a:pt x="294" y="23"/>
                  </a:lnTo>
                  <a:lnTo>
                    <a:pt x="292" y="15"/>
                  </a:lnTo>
                  <a:lnTo>
                    <a:pt x="290" y="17"/>
                  </a:lnTo>
                  <a:lnTo>
                    <a:pt x="282" y="19"/>
                  </a:lnTo>
                  <a:lnTo>
                    <a:pt x="280" y="15"/>
                  </a:lnTo>
                  <a:lnTo>
                    <a:pt x="271" y="15"/>
                  </a:lnTo>
                  <a:lnTo>
                    <a:pt x="259" y="13"/>
                  </a:lnTo>
                  <a:lnTo>
                    <a:pt x="257" y="13"/>
                  </a:lnTo>
                  <a:lnTo>
                    <a:pt x="253" y="11"/>
                  </a:lnTo>
                  <a:lnTo>
                    <a:pt x="251" y="7"/>
                  </a:lnTo>
                  <a:lnTo>
                    <a:pt x="250" y="9"/>
                  </a:lnTo>
                  <a:lnTo>
                    <a:pt x="248" y="11"/>
                  </a:lnTo>
                  <a:lnTo>
                    <a:pt x="244" y="11"/>
                  </a:lnTo>
                  <a:lnTo>
                    <a:pt x="244" y="9"/>
                  </a:lnTo>
                  <a:lnTo>
                    <a:pt x="240" y="7"/>
                  </a:lnTo>
                  <a:lnTo>
                    <a:pt x="236" y="4"/>
                  </a:lnTo>
                  <a:lnTo>
                    <a:pt x="232" y="4"/>
                  </a:lnTo>
                  <a:lnTo>
                    <a:pt x="230" y="4"/>
                  </a:lnTo>
                  <a:lnTo>
                    <a:pt x="232" y="5"/>
                  </a:lnTo>
                  <a:lnTo>
                    <a:pt x="234" y="7"/>
                  </a:lnTo>
                  <a:lnTo>
                    <a:pt x="242" y="13"/>
                  </a:lnTo>
                  <a:lnTo>
                    <a:pt x="246" y="15"/>
                  </a:lnTo>
                  <a:lnTo>
                    <a:pt x="246" y="17"/>
                  </a:lnTo>
                  <a:lnTo>
                    <a:pt x="246" y="19"/>
                  </a:lnTo>
                  <a:lnTo>
                    <a:pt x="244" y="21"/>
                  </a:lnTo>
                  <a:lnTo>
                    <a:pt x="242" y="19"/>
                  </a:lnTo>
                  <a:lnTo>
                    <a:pt x="242" y="23"/>
                  </a:lnTo>
                  <a:lnTo>
                    <a:pt x="232" y="21"/>
                  </a:lnTo>
                  <a:lnTo>
                    <a:pt x="223" y="17"/>
                  </a:lnTo>
                  <a:lnTo>
                    <a:pt x="221" y="21"/>
                  </a:lnTo>
                  <a:lnTo>
                    <a:pt x="221" y="23"/>
                  </a:lnTo>
                  <a:lnTo>
                    <a:pt x="217" y="21"/>
                  </a:lnTo>
                  <a:lnTo>
                    <a:pt x="215" y="19"/>
                  </a:lnTo>
                  <a:lnTo>
                    <a:pt x="213" y="25"/>
                  </a:lnTo>
                  <a:lnTo>
                    <a:pt x="213" y="28"/>
                  </a:lnTo>
                  <a:lnTo>
                    <a:pt x="213" y="34"/>
                  </a:lnTo>
                  <a:lnTo>
                    <a:pt x="215" y="36"/>
                  </a:lnTo>
                  <a:lnTo>
                    <a:pt x="211" y="36"/>
                  </a:lnTo>
                  <a:lnTo>
                    <a:pt x="207" y="36"/>
                  </a:lnTo>
                  <a:lnTo>
                    <a:pt x="207" y="40"/>
                  </a:lnTo>
                  <a:lnTo>
                    <a:pt x="207" y="46"/>
                  </a:lnTo>
                  <a:lnTo>
                    <a:pt x="204" y="48"/>
                  </a:lnTo>
                  <a:lnTo>
                    <a:pt x="200" y="50"/>
                  </a:lnTo>
                  <a:lnTo>
                    <a:pt x="204" y="55"/>
                  </a:lnTo>
                  <a:lnTo>
                    <a:pt x="205" y="57"/>
                  </a:lnTo>
                  <a:lnTo>
                    <a:pt x="204" y="59"/>
                  </a:lnTo>
                  <a:lnTo>
                    <a:pt x="198" y="61"/>
                  </a:lnTo>
                  <a:lnTo>
                    <a:pt x="194" y="59"/>
                  </a:lnTo>
                  <a:lnTo>
                    <a:pt x="192" y="57"/>
                  </a:lnTo>
                  <a:lnTo>
                    <a:pt x="188" y="57"/>
                  </a:lnTo>
                  <a:lnTo>
                    <a:pt x="188" y="61"/>
                  </a:lnTo>
                  <a:lnTo>
                    <a:pt x="188" y="65"/>
                  </a:lnTo>
                  <a:lnTo>
                    <a:pt x="182" y="67"/>
                  </a:lnTo>
                  <a:lnTo>
                    <a:pt x="184" y="61"/>
                  </a:lnTo>
                  <a:lnTo>
                    <a:pt x="184" y="55"/>
                  </a:lnTo>
                  <a:lnTo>
                    <a:pt x="182" y="52"/>
                  </a:lnTo>
                  <a:lnTo>
                    <a:pt x="179" y="48"/>
                  </a:lnTo>
                  <a:lnTo>
                    <a:pt x="179" y="46"/>
                  </a:lnTo>
                  <a:lnTo>
                    <a:pt x="177" y="42"/>
                  </a:lnTo>
                  <a:lnTo>
                    <a:pt x="169" y="44"/>
                  </a:lnTo>
                  <a:lnTo>
                    <a:pt x="163" y="44"/>
                  </a:lnTo>
                  <a:lnTo>
                    <a:pt x="163" y="48"/>
                  </a:lnTo>
                  <a:lnTo>
                    <a:pt x="161" y="53"/>
                  </a:lnTo>
                  <a:lnTo>
                    <a:pt x="159" y="53"/>
                  </a:lnTo>
                  <a:lnTo>
                    <a:pt x="159" y="50"/>
                  </a:lnTo>
                  <a:lnTo>
                    <a:pt x="156" y="50"/>
                  </a:lnTo>
                  <a:lnTo>
                    <a:pt x="156" y="52"/>
                  </a:lnTo>
                  <a:lnTo>
                    <a:pt x="157" y="53"/>
                  </a:lnTo>
                  <a:lnTo>
                    <a:pt x="154" y="53"/>
                  </a:lnTo>
                  <a:lnTo>
                    <a:pt x="156" y="57"/>
                  </a:lnTo>
                  <a:lnTo>
                    <a:pt x="156" y="61"/>
                  </a:lnTo>
                  <a:lnTo>
                    <a:pt x="152" y="61"/>
                  </a:lnTo>
                  <a:lnTo>
                    <a:pt x="150" y="61"/>
                  </a:lnTo>
                  <a:lnTo>
                    <a:pt x="152" y="63"/>
                  </a:lnTo>
                  <a:lnTo>
                    <a:pt x="152" y="67"/>
                  </a:lnTo>
                  <a:lnTo>
                    <a:pt x="150" y="65"/>
                  </a:lnTo>
                  <a:lnTo>
                    <a:pt x="146" y="63"/>
                  </a:lnTo>
                  <a:lnTo>
                    <a:pt x="144" y="65"/>
                  </a:lnTo>
                  <a:lnTo>
                    <a:pt x="142" y="67"/>
                  </a:lnTo>
                  <a:lnTo>
                    <a:pt x="142" y="73"/>
                  </a:lnTo>
                  <a:lnTo>
                    <a:pt x="142" y="75"/>
                  </a:lnTo>
                  <a:lnTo>
                    <a:pt x="142" y="78"/>
                  </a:lnTo>
                  <a:lnTo>
                    <a:pt x="140" y="76"/>
                  </a:lnTo>
                  <a:lnTo>
                    <a:pt x="134" y="75"/>
                  </a:lnTo>
                  <a:lnTo>
                    <a:pt x="133" y="75"/>
                  </a:lnTo>
                  <a:lnTo>
                    <a:pt x="131" y="76"/>
                  </a:lnTo>
                  <a:lnTo>
                    <a:pt x="131" y="82"/>
                  </a:lnTo>
                  <a:lnTo>
                    <a:pt x="131" y="88"/>
                  </a:lnTo>
                  <a:lnTo>
                    <a:pt x="133" y="88"/>
                  </a:lnTo>
                  <a:lnTo>
                    <a:pt x="133" y="90"/>
                  </a:lnTo>
                  <a:lnTo>
                    <a:pt x="133" y="92"/>
                  </a:lnTo>
                  <a:lnTo>
                    <a:pt x="133" y="94"/>
                  </a:lnTo>
                  <a:lnTo>
                    <a:pt x="131" y="96"/>
                  </a:lnTo>
                  <a:lnTo>
                    <a:pt x="129" y="94"/>
                  </a:lnTo>
                  <a:lnTo>
                    <a:pt x="125" y="90"/>
                  </a:lnTo>
                  <a:lnTo>
                    <a:pt x="123" y="84"/>
                  </a:lnTo>
                  <a:lnTo>
                    <a:pt x="123" y="82"/>
                  </a:lnTo>
                  <a:lnTo>
                    <a:pt x="121" y="84"/>
                  </a:lnTo>
                  <a:lnTo>
                    <a:pt x="115" y="88"/>
                  </a:lnTo>
                  <a:lnTo>
                    <a:pt x="115" y="96"/>
                  </a:lnTo>
                  <a:lnTo>
                    <a:pt x="113" y="101"/>
                  </a:lnTo>
                  <a:lnTo>
                    <a:pt x="113" y="107"/>
                  </a:lnTo>
                  <a:lnTo>
                    <a:pt x="115" y="109"/>
                  </a:lnTo>
                  <a:lnTo>
                    <a:pt x="109" y="113"/>
                  </a:lnTo>
                  <a:lnTo>
                    <a:pt x="104" y="119"/>
                  </a:lnTo>
                  <a:lnTo>
                    <a:pt x="104" y="123"/>
                  </a:lnTo>
                  <a:lnTo>
                    <a:pt x="102" y="126"/>
                  </a:lnTo>
                  <a:lnTo>
                    <a:pt x="92" y="130"/>
                  </a:lnTo>
                  <a:lnTo>
                    <a:pt x="81" y="132"/>
                  </a:lnTo>
                  <a:lnTo>
                    <a:pt x="79" y="136"/>
                  </a:lnTo>
                  <a:lnTo>
                    <a:pt x="75" y="136"/>
                  </a:lnTo>
                  <a:lnTo>
                    <a:pt x="73" y="134"/>
                  </a:lnTo>
                  <a:lnTo>
                    <a:pt x="71" y="140"/>
                  </a:lnTo>
                  <a:lnTo>
                    <a:pt x="67" y="144"/>
                  </a:lnTo>
                  <a:lnTo>
                    <a:pt x="63" y="144"/>
                  </a:lnTo>
                  <a:lnTo>
                    <a:pt x="60" y="144"/>
                  </a:lnTo>
                  <a:lnTo>
                    <a:pt x="58" y="147"/>
                  </a:lnTo>
                  <a:lnTo>
                    <a:pt x="50" y="147"/>
                  </a:lnTo>
                  <a:lnTo>
                    <a:pt x="46" y="146"/>
                  </a:lnTo>
                  <a:lnTo>
                    <a:pt x="44" y="149"/>
                  </a:lnTo>
                  <a:lnTo>
                    <a:pt x="44" y="151"/>
                  </a:lnTo>
                  <a:lnTo>
                    <a:pt x="40" y="151"/>
                  </a:lnTo>
                  <a:lnTo>
                    <a:pt x="37" y="151"/>
                  </a:lnTo>
                  <a:lnTo>
                    <a:pt x="37" y="153"/>
                  </a:lnTo>
                  <a:lnTo>
                    <a:pt x="27" y="161"/>
                  </a:lnTo>
                  <a:lnTo>
                    <a:pt x="19" y="169"/>
                  </a:lnTo>
                  <a:lnTo>
                    <a:pt x="17" y="171"/>
                  </a:lnTo>
                  <a:lnTo>
                    <a:pt x="14" y="172"/>
                  </a:lnTo>
                  <a:lnTo>
                    <a:pt x="14" y="174"/>
                  </a:lnTo>
                  <a:lnTo>
                    <a:pt x="10" y="174"/>
                  </a:lnTo>
                  <a:lnTo>
                    <a:pt x="12" y="169"/>
                  </a:lnTo>
                  <a:lnTo>
                    <a:pt x="10" y="171"/>
                  </a:lnTo>
                  <a:lnTo>
                    <a:pt x="8" y="171"/>
                  </a:lnTo>
                  <a:lnTo>
                    <a:pt x="8" y="174"/>
                  </a:lnTo>
                  <a:lnTo>
                    <a:pt x="6" y="176"/>
                  </a:lnTo>
                  <a:lnTo>
                    <a:pt x="8" y="186"/>
                  </a:lnTo>
                  <a:lnTo>
                    <a:pt x="8" y="195"/>
                  </a:lnTo>
                  <a:lnTo>
                    <a:pt x="4" y="199"/>
                  </a:lnTo>
                  <a:lnTo>
                    <a:pt x="0" y="201"/>
                  </a:lnTo>
                  <a:lnTo>
                    <a:pt x="2" y="205"/>
                  </a:lnTo>
                  <a:lnTo>
                    <a:pt x="4" y="207"/>
                  </a:lnTo>
                  <a:lnTo>
                    <a:pt x="4" y="209"/>
                  </a:lnTo>
                  <a:lnTo>
                    <a:pt x="10" y="217"/>
                  </a:lnTo>
                  <a:lnTo>
                    <a:pt x="12" y="226"/>
                  </a:lnTo>
                  <a:lnTo>
                    <a:pt x="12" y="232"/>
                  </a:lnTo>
                  <a:lnTo>
                    <a:pt x="12" y="236"/>
                  </a:lnTo>
                  <a:lnTo>
                    <a:pt x="10" y="234"/>
                  </a:lnTo>
                  <a:lnTo>
                    <a:pt x="6" y="234"/>
                  </a:lnTo>
                  <a:lnTo>
                    <a:pt x="6" y="232"/>
                  </a:lnTo>
                  <a:lnTo>
                    <a:pt x="6" y="228"/>
                  </a:lnTo>
                  <a:lnTo>
                    <a:pt x="4" y="230"/>
                  </a:lnTo>
                  <a:lnTo>
                    <a:pt x="4" y="234"/>
                  </a:lnTo>
                  <a:lnTo>
                    <a:pt x="10" y="240"/>
                  </a:lnTo>
                  <a:lnTo>
                    <a:pt x="12" y="242"/>
                  </a:lnTo>
                  <a:lnTo>
                    <a:pt x="12" y="243"/>
                  </a:lnTo>
                  <a:lnTo>
                    <a:pt x="6" y="242"/>
                  </a:lnTo>
                  <a:lnTo>
                    <a:pt x="2" y="240"/>
                  </a:lnTo>
                  <a:lnTo>
                    <a:pt x="2" y="243"/>
                  </a:lnTo>
                  <a:lnTo>
                    <a:pt x="8" y="249"/>
                  </a:lnTo>
                  <a:lnTo>
                    <a:pt x="14" y="255"/>
                  </a:lnTo>
                  <a:lnTo>
                    <a:pt x="14" y="261"/>
                  </a:lnTo>
                  <a:lnTo>
                    <a:pt x="14" y="266"/>
                  </a:lnTo>
                  <a:lnTo>
                    <a:pt x="17" y="270"/>
                  </a:lnTo>
                  <a:lnTo>
                    <a:pt x="21" y="272"/>
                  </a:lnTo>
                  <a:close/>
                </a:path>
              </a:pathLst>
            </a:custGeom>
            <a:solidFill>
              <a:srgbClr val="C0C0C0"/>
            </a:solidFill>
            <a:ln w="4826">
              <a:solidFill>
                <a:srgbClr val="B9B9B9"/>
              </a:solidFill>
              <a:round/>
              <a:headEnd/>
              <a:tailEnd/>
            </a:ln>
          </p:spPr>
          <p:txBody>
            <a:bodyPr/>
            <a:lstStyle/>
            <a:p>
              <a:endParaRPr lang="nb-NO"/>
            </a:p>
          </p:txBody>
        </p:sp>
        <p:sp>
          <p:nvSpPr>
            <p:cNvPr id="9280" name="Freeform 1276"/>
            <p:cNvSpPr>
              <a:spLocks noEditPoints="1"/>
            </p:cNvSpPr>
            <p:nvPr/>
          </p:nvSpPr>
          <p:spPr bwMode="gray">
            <a:xfrm>
              <a:off x="5053" y="1582"/>
              <a:ext cx="38" cy="39"/>
            </a:xfrm>
            <a:custGeom>
              <a:avLst/>
              <a:gdLst>
                <a:gd name="T0" fmla="*/ 4 w 43"/>
                <a:gd name="T1" fmla="*/ 2 h 44"/>
                <a:gd name="T2" fmla="*/ 4 w 43"/>
                <a:gd name="T3" fmla="*/ 6 h 44"/>
                <a:gd name="T4" fmla="*/ 4 w 43"/>
                <a:gd name="T5" fmla="*/ 12 h 44"/>
                <a:gd name="T6" fmla="*/ 2 w 43"/>
                <a:gd name="T7" fmla="*/ 14 h 44"/>
                <a:gd name="T8" fmla="*/ 0 w 43"/>
                <a:gd name="T9" fmla="*/ 18 h 44"/>
                <a:gd name="T10" fmla="*/ 6 w 43"/>
                <a:gd name="T11" fmla="*/ 21 h 44"/>
                <a:gd name="T12" fmla="*/ 14 w 43"/>
                <a:gd name="T13" fmla="*/ 25 h 44"/>
                <a:gd name="T14" fmla="*/ 18 w 43"/>
                <a:gd name="T15" fmla="*/ 29 h 44"/>
                <a:gd name="T16" fmla="*/ 18 w 43"/>
                <a:gd name="T17" fmla="*/ 33 h 44"/>
                <a:gd name="T18" fmla="*/ 20 w 43"/>
                <a:gd name="T19" fmla="*/ 31 h 44"/>
                <a:gd name="T20" fmla="*/ 23 w 43"/>
                <a:gd name="T21" fmla="*/ 31 h 44"/>
                <a:gd name="T22" fmla="*/ 27 w 43"/>
                <a:gd name="T23" fmla="*/ 31 h 44"/>
                <a:gd name="T24" fmla="*/ 27 w 43"/>
                <a:gd name="T25" fmla="*/ 33 h 44"/>
                <a:gd name="T26" fmla="*/ 29 w 43"/>
                <a:gd name="T27" fmla="*/ 33 h 44"/>
                <a:gd name="T28" fmla="*/ 33 w 43"/>
                <a:gd name="T29" fmla="*/ 37 h 44"/>
                <a:gd name="T30" fmla="*/ 35 w 43"/>
                <a:gd name="T31" fmla="*/ 41 h 44"/>
                <a:gd name="T32" fmla="*/ 37 w 43"/>
                <a:gd name="T33" fmla="*/ 44 h 44"/>
                <a:gd name="T34" fmla="*/ 37 w 43"/>
                <a:gd name="T35" fmla="*/ 43 h 44"/>
                <a:gd name="T36" fmla="*/ 41 w 43"/>
                <a:gd name="T37" fmla="*/ 41 h 44"/>
                <a:gd name="T38" fmla="*/ 43 w 43"/>
                <a:gd name="T39" fmla="*/ 39 h 44"/>
                <a:gd name="T40" fmla="*/ 43 w 43"/>
                <a:gd name="T41" fmla="*/ 39 h 44"/>
                <a:gd name="T42" fmla="*/ 43 w 43"/>
                <a:gd name="T43" fmla="*/ 35 h 44"/>
                <a:gd name="T44" fmla="*/ 43 w 43"/>
                <a:gd name="T45" fmla="*/ 31 h 44"/>
                <a:gd name="T46" fmla="*/ 41 w 43"/>
                <a:gd name="T47" fmla="*/ 29 h 44"/>
                <a:gd name="T48" fmla="*/ 39 w 43"/>
                <a:gd name="T49" fmla="*/ 29 h 44"/>
                <a:gd name="T50" fmla="*/ 35 w 43"/>
                <a:gd name="T51" fmla="*/ 27 h 44"/>
                <a:gd name="T52" fmla="*/ 33 w 43"/>
                <a:gd name="T53" fmla="*/ 25 h 44"/>
                <a:gd name="T54" fmla="*/ 37 w 43"/>
                <a:gd name="T55" fmla="*/ 21 h 44"/>
                <a:gd name="T56" fmla="*/ 35 w 43"/>
                <a:gd name="T57" fmla="*/ 21 h 44"/>
                <a:gd name="T58" fmla="*/ 33 w 43"/>
                <a:gd name="T59" fmla="*/ 20 h 44"/>
                <a:gd name="T60" fmla="*/ 29 w 43"/>
                <a:gd name="T61" fmla="*/ 16 h 44"/>
                <a:gd name="T62" fmla="*/ 27 w 43"/>
                <a:gd name="T63" fmla="*/ 16 h 44"/>
                <a:gd name="T64" fmla="*/ 29 w 43"/>
                <a:gd name="T65" fmla="*/ 14 h 44"/>
                <a:gd name="T66" fmla="*/ 29 w 43"/>
                <a:gd name="T67" fmla="*/ 10 h 44"/>
                <a:gd name="T68" fmla="*/ 27 w 43"/>
                <a:gd name="T69" fmla="*/ 8 h 44"/>
                <a:gd name="T70" fmla="*/ 25 w 43"/>
                <a:gd name="T71" fmla="*/ 6 h 44"/>
                <a:gd name="T72" fmla="*/ 22 w 43"/>
                <a:gd name="T73" fmla="*/ 6 h 44"/>
                <a:gd name="T74" fmla="*/ 20 w 43"/>
                <a:gd name="T75" fmla="*/ 6 h 44"/>
                <a:gd name="T76" fmla="*/ 20 w 43"/>
                <a:gd name="T77" fmla="*/ 2 h 44"/>
                <a:gd name="T78" fmla="*/ 18 w 43"/>
                <a:gd name="T79" fmla="*/ 2 h 44"/>
                <a:gd name="T80" fmla="*/ 14 w 43"/>
                <a:gd name="T81" fmla="*/ 0 h 44"/>
                <a:gd name="T82" fmla="*/ 8 w 43"/>
                <a:gd name="T83" fmla="*/ 2 h 44"/>
                <a:gd name="T84" fmla="*/ 4 w 43"/>
                <a:gd name="T85" fmla="*/ 2 h 44"/>
                <a:gd name="T86" fmla="*/ 18 w 43"/>
                <a:gd name="T87" fmla="*/ 20 h 44"/>
                <a:gd name="T88" fmla="*/ 22 w 43"/>
                <a:gd name="T89" fmla="*/ 21 h 44"/>
                <a:gd name="T90" fmla="*/ 23 w 43"/>
                <a:gd name="T91" fmla="*/ 23 h 44"/>
                <a:gd name="T92" fmla="*/ 22 w 43"/>
                <a:gd name="T93" fmla="*/ 23 h 44"/>
                <a:gd name="T94" fmla="*/ 18 w 43"/>
                <a:gd name="T95" fmla="*/ 23 h 44"/>
                <a:gd name="T96" fmla="*/ 18 w 43"/>
                <a:gd name="T97" fmla="*/ 23 h 44"/>
                <a:gd name="T98" fmla="*/ 16 w 43"/>
                <a:gd name="T99" fmla="*/ 21 h 44"/>
                <a:gd name="T100" fmla="*/ 16 w 43"/>
                <a:gd name="T101" fmla="*/ 20 h 44"/>
                <a:gd name="T102" fmla="*/ 18 w 43"/>
                <a:gd name="T103" fmla="*/ 2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44"/>
                <a:gd name="T158" fmla="*/ 43 w 43"/>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44">
                  <a:moveTo>
                    <a:pt x="4" y="2"/>
                  </a:moveTo>
                  <a:lnTo>
                    <a:pt x="4" y="6"/>
                  </a:lnTo>
                  <a:lnTo>
                    <a:pt x="4" y="12"/>
                  </a:lnTo>
                  <a:lnTo>
                    <a:pt x="2" y="14"/>
                  </a:lnTo>
                  <a:lnTo>
                    <a:pt x="0" y="18"/>
                  </a:lnTo>
                  <a:lnTo>
                    <a:pt x="6" y="21"/>
                  </a:lnTo>
                  <a:lnTo>
                    <a:pt x="14" y="25"/>
                  </a:lnTo>
                  <a:lnTo>
                    <a:pt x="18" y="29"/>
                  </a:lnTo>
                  <a:lnTo>
                    <a:pt x="18" y="33"/>
                  </a:lnTo>
                  <a:lnTo>
                    <a:pt x="20" y="31"/>
                  </a:lnTo>
                  <a:lnTo>
                    <a:pt x="23" y="31"/>
                  </a:lnTo>
                  <a:lnTo>
                    <a:pt x="27" y="31"/>
                  </a:lnTo>
                  <a:lnTo>
                    <a:pt x="27" y="33"/>
                  </a:lnTo>
                  <a:lnTo>
                    <a:pt x="29" y="33"/>
                  </a:lnTo>
                  <a:lnTo>
                    <a:pt x="33" y="37"/>
                  </a:lnTo>
                  <a:lnTo>
                    <a:pt x="35" y="41"/>
                  </a:lnTo>
                  <a:lnTo>
                    <a:pt x="37" y="44"/>
                  </a:lnTo>
                  <a:lnTo>
                    <a:pt x="37" y="43"/>
                  </a:lnTo>
                  <a:lnTo>
                    <a:pt x="41" y="41"/>
                  </a:lnTo>
                  <a:lnTo>
                    <a:pt x="43" y="39"/>
                  </a:lnTo>
                  <a:lnTo>
                    <a:pt x="43" y="35"/>
                  </a:lnTo>
                  <a:lnTo>
                    <a:pt x="43" y="31"/>
                  </a:lnTo>
                  <a:lnTo>
                    <a:pt x="41" y="29"/>
                  </a:lnTo>
                  <a:lnTo>
                    <a:pt x="39" y="29"/>
                  </a:lnTo>
                  <a:lnTo>
                    <a:pt x="35" y="27"/>
                  </a:lnTo>
                  <a:lnTo>
                    <a:pt x="33" y="25"/>
                  </a:lnTo>
                  <a:lnTo>
                    <a:pt x="37" y="21"/>
                  </a:lnTo>
                  <a:lnTo>
                    <a:pt x="35" y="21"/>
                  </a:lnTo>
                  <a:lnTo>
                    <a:pt x="33" y="20"/>
                  </a:lnTo>
                  <a:lnTo>
                    <a:pt x="29" y="16"/>
                  </a:lnTo>
                  <a:lnTo>
                    <a:pt x="27" y="16"/>
                  </a:lnTo>
                  <a:lnTo>
                    <a:pt x="29" y="14"/>
                  </a:lnTo>
                  <a:lnTo>
                    <a:pt x="29" y="10"/>
                  </a:lnTo>
                  <a:lnTo>
                    <a:pt x="27" y="8"/>
                  </a:lnTo>
                  <a:lnTo>
                    <a:pt x="25" y="6"/>
                  </a:lnTo>
                  <a:lnTo>
                    <a:pt x="22" y="6"/>
                  </a:lnTo>
                  <a:lnTo>
                    <a:pt x="20" y="6"/>
                  </a:lnTo>
                  <a:lnTo>
                    <a:pt x="20" y="2"/>
                  </a:lnTo>
                  <a:lnTo>
                    <a:pt x="18" y="2"/>
                  </a:lnTo>
                  <a:lnTo>
                    <a:pt x="14" y="0"/>
                  </a:lnTo>
                  <a:lnTo>
                    <a:pt x="8" y="2"/>
                  </a:lnTo>
                  <a:lnTo>
                    <a:pt x="4" y="2"/>
                  </a:lnTo>
                  <a:close/>
                  <a:moveTo>
                    <a:pt x="18" y="20"/>
                  </a:moveTo>
                  <a:lnTo>
                    <a:pt x="22" y="21"/>
                  </a:lnTo>
                  <a:lnTo>
                    <a:pt x="23" y="23"/>
                  </a:lnTo>
                  <a:lnTo>
                    <a:pt x="22" y="23"/>
                  </a:lnTo>
                  <a:lnTo>
                    <a:pt x="18" y="23"/>
                  </a:lnTo>
                  <a:lnTo>
                    <a:pt x="16" y="21"/>
                  </a:lnTo>
                  <a:lnTo>
                    <a:pt x="16" y="20"/>
                  </a:lnTo>
                  <a:lnTo>
                    <a:pt x="18" y="20"/>
                  </a:lnTo>
                  <a:close/>
                </a:path>
              </a:pathLst>
            </a:custGeom>
            <a:solidFill>
              <a:srgbClr val="C0C0C0"/>
            </a:solidFill>
            <a:ln w="4826">
              <a:solidFill>
                <a:srgbClr val="B9B9B9"/>
              </a:solidFill>
              <a:round/>
              <a:headEnd/>
              <a:tailEnd/>
            </a:ln>
          </p:spPr>
          <p:txBody>
            <a:bodyPr/>
            <a:lstStyle/>
            <a:p>
              <a:endParaRPr lang="nb-NO"/>
            </a:p>
          </p:txBody>
        </p:sp>
        <p:sp>
          <p:nvSpPr>
            <p:cNvPr id="9281" name="Freeform 1277"/>
            <p:cNvSpPr>
              <a:spLocks/>
            </p:cNvSpPr>
            <p:nvPr/>
          </p:nvSpPr>
          <p:spPr bwMode="gray">
            <a:xfrm>
              <a:off x="3856" y="2979"/>
              <a:ext cx="9" cy="5"/>
            </a:xfrm>
            <a:custGeom>
              <a:avLst/>
              <a:gdLst>
                <a:gd name="T0" fmla="*/ 4 w 10"/>
                <a:gd name="T1" fmla="*/ 0 h 6"/>
                <a:gd name="T2" fmla="*/ 2 w 10"/>
                <a:gd name="T3" fmla="*/ 2 h 6"/>
                <a:gd name="T4" fmla="*/ 0 w 10"/>
                <a:gd name="T5" fmla="*/ 4 h 6"/>
                <a:gd name="T6" fmla="*/ 2 w 10"/>
                <a:gd name="T7" fmla="*/ 6 h 6"/>
                <a:gd name="T8" fmla="*/ 4 w 10"/>
                <a:gd name="T9" fmla="*/ 6 h 6"/>
                <a:gd name="T10" fmla="*/ 8 w 10"/>
                <a:gd name="T11" fmla="*/ 6 h 6"/>
                <a:gd name="T12" fmla="*/ 10 w 10"/>
                <a:gd name="T13" fmla="*/ 4 h 6"/>
                <a:gd name="T14" fmla="*/ 8 w 10"/>
                <a:gd name="T15" fmla="*/ 2 h 6"/>
                <a:gd name="T16" fmla="*/ 4 w 1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4" y="0"/>
                  </a:moveTo>
                  <a:lnTo>
                    <a:pt x="2" y="2"/>
                  </a:lnTo>
                  <a:lnTo>
                    <a:pt x="0" y="4"/>
                  </a:lnTo>
                  <a:lnTo>
                    <a:pt x="2" y="6"/>
                  </a:lnTo>
                  <a:lnTo>
                    <a:pt x="4" y="6"/>
                  </a:lnTo>
                  <a:lnTo>
                    <a:pt x="8" y="6"/>
                  </a:lnTo>
                  <a:lnTo>
                    <a:pt x="10" y="4"/>
                  </a:lnTo>
                  <a:lnTo>
                    <a:pt x="8" y="2"/>
                  </a:lnTo>
                  <a:lnTo>
                    <a:pt x="4" y="0"/>
                  </a:lnTo>
                  <a:close/>
                </a:path>
              </a:pathLst>
            </a:custGeom>
            <a:solidFill>
              <a:srgbClr val="C0C0C0"/>
            </a:solidFill>
            <a:ln w="4826">
              <a:solidFill>
                <a:srgbClr val="B9B9B9"/>
              </a:solidFill>
              <a:round/>
              <a:headEnd/>
              <a:tailEnd/>
            </a:ln>
          </p:spPr>
          <p:txBody>
            <a:bodyPr/>
            <a:lstStyle/>
            <a:p>
              <a:endParaRPr lang="nb-NO"/>
            </a:p>
          </p:txBody>
        </p:sp>
        <p:sp>
          <p:nvSpPr>
            <p:cNvPr id="9282" name="Freeform 1278"/>
            <p:cNvSpPr>
              <a:spLocks/>
            </p:cNvSpPr>
            <p:nvPr/>
          </p:nvSpPr>
          <p:spPr bwMode="gray">
            <a:xfrm>
              <a:off x="3757" y="2473"/>
              <a:ext cx="217" cy="467"/>
            </a:xfrm>
            <a:custGeom>
              <a:avLst/>
              <a:gdLst>
                <a:gd name="T0" fmla="*/ 111 w 244"/>
                <a:gd name="T1" fmla="*/ 10 h 528"/>
                <a:gd name="T2" fmla="*/ 104 w 244"/>
                <a:gd name="T3" fmla="*/ 4 h 528"/>
                <a:gd name="T4" fmla="*/ 75 w 244"/>
                <a:gd name="T5" fmla="*/ 11 h 528"/>
                <a:gd name="T6" fmla="*/ 81 w 244"/>
                <a:gd name="T7" fmla="*/ 31 h 528"/>
                <a:gd name="T8" fmla="*/ 63 w 244"/>
                <a:gd name="T9" fmla="*/ 54 h 528"/>
                <a:gd name="T10" fmla="*/ 63 w 244"/>
                <a:gd name="T11" fmla="*/ 81 h 528"/>
                <a:gd name="T12" fmla="*/ 52 w 244"/>
                <a:gd name="T13" fmla="*/ 107 h 528"/>
                <a:gd name="T14" fmla="*/ 48 w 244"/>
                <a:gd name="T15" fmla="*/ 144 h 528"/>
                <a:gd name="T16" fmla="*/ 44 w 244"/>
                <a:gd name="T17" fmla="*/ 175 h 528"/>
                <a:gd name="T18" fmla="*/ 42 w 244"/>
                <a:gd name="T19" fmla="*/ 201 h 528"/>
                <a:gd name="T20" fmla="*/ 38 w 244"/>
                <a:gd name="T21" fmla="*/ 236 h 528"/>
                <a:gd name="T22" fmla="*/ 27 w 244"/>
                <a:gd name="T23" fmla="*/ 251 h 528"/>
                <a:gd name="T24" fmla="*/ 27 w 244"/>
                <a:gd name="T25" fmla="*/ 274 h 528"/>
                <a:gd name="T26" fmla="*/ 17 w 244"/>
                <a:gd name="T27" fmla="*/ 305 h 528"/>
                <a:gd name="T28" fmla="*/ 21 w 244"/>
                <a:gd name="T29" fmla="*/ 330 h 528"/>
                <a:gd name="T30" fmla="*/ 17 w 244"/>
                <a:gd name="T31" fmla="*/ 357 h 528"/>
                <a:gd name="T32" fmla="*/ 23 w 244"/>
                <a:gd name="T33" fmla="*/ 380 h 528"/>
                <a:gd name="T34" fmla="*/ 23 w 244"/>
                <a:gd name="T35" fmla="*/ 397 h 528"/>
                <a:gd name="T36" fmla="*/ 21 w 244"/>
                <a:gd name="T37" fmla="*/ 414 h 528"/>
                <a:gd name="T38" fmla="*/ 17 w 244"/>
                <a:gd name="T39" fmla="*/ 436 h 528"/>
                <a:gd name="T40" fmla="*/ 13 w 244"/>
                <a:gd name="T41" fmla="*/ 455 h 528"/>
                <a:gd name="T42" fmla="*/ 2 w 244"/>
                <a:gd name="T43" fmla="*/ 468 h 528"/>
                <a:gd name="T44" fmla="*/ 2 w 244"/>
                <a:gd name="T45" fmla="*/ 495 h 528"/>
                <a:gd name="T46" fmla="*/ 10 w 244"/>
                <a:gd name="T47" fmla="*/ 505 h 528"/>
                <a:gd name="T48" fmla="*/ 29 w 244"/>
                <a:gd name="T49" fmla="*/ 526 h 528"/>
                <a:gd name="T50" fmla="*/ 52 w 244"/>
                <a:gd name="T51" fmla="*/ 520 h 528"/>
                <a:gd name="T52" fmla="*/ 61 w 244"/>
                <a:gd name="T53" fmla="*/ 493 h 528"/>
                <a:gd name="T54" fmla="*/ 63 w 244"/>
                <a:gd name="T55" fmla="*/ 487 h 528"/>
                <a:gd name="T56" fmla="*/ 73 w 244"/>
                <a:gd name="T57" fmla="*/ 476 h 528"/>
                <a:gd name="T58" fmla="*/ 94 w 244"/>
                <a:gd name="T59" fmla="*/ 443 h 528"/>
                <a:gd name="T60" fmla="*/ 81 w 244"/>
                <a:gd name="T61" fmla="*/ 428 h 528"/>
                <a:gd name="T62" fmla="*/ 90 w 244"/>
                <a:gd name="T63" fmla="*/ 395 h 528"/>
                <a:gd name="T64" fmla="*/ 98 w 244"/>
                <a:gd name="T65" fmla="*/ 391 h 528"/>
                <a:gd name="T66" fmla="*/ 106 w 244"/>
                <a:gd name="T67" fmla="*/ 363 h 528"/>
                <a:gd name="T68" fmla="*/ 107 w 244"/>
                <a:gd name="T69" fmla="*/ 355 h 528"/>
                <a:gd name="T70" fmla="*/ 119 w 244"/>
                <a:gd name="T71" fmla="*/ 353 h 528"/>
                <a:gd name="T72" fmla="*/ 125 w 244"/>
                <a:gd name="T73" fmla="*/ 345 h 528"/>
                <a:gd name="T74" fmla="*/ 109 w 244"/>
                <a:gd name="T75" fmla="*/ 341 h 528"/>
                <a:gd name="T76" fmla="*/ 107 w 244"/>
                <a:gd name="T77" fmla="*/ 320 h 528"/>
                <a:gd name="T78" fmla="*/ 123 w 244"/>
                <a:gd name="T79" fmla="*/ 328 h 528"/>
                <a:gd name="T80" fmla="*/ 140 w 244"/>
                <a:gd name="T81" fmla="*/ 320 h 528"/>
                <a:gd name="T82" fmla="*/ 136 w 244"/>
                <a:gd name="T83" fmla="*/ 288 h 528"/>
                <a:gd name="T84" fmla="*/ 150 w 244"/>
                <a:gd name="T85" fmla="*/ 286 h 528"/>
                <a:gd name="T86" fmla="*/ 203 w 244"/>
                <a:gd name="T87" fmla="*/ 253 h 528"/>
                <a:gd name="T88" fmla="*/ 200 w 244"/>
                <a:gd name="T89" fmla="*/ 226 h 528"/>
                <a:gd name="T90" fmla="*/ 184 w 244"/>
                <a:gd name="T91" fmla="*/ 196 h 528"/>
                <a:gd name="T92" fmla="*/ 188 w 244"/>
                <a:gd name="T93" fmla="*/ 180 h 528"/>
                <a:gd name="T94" fmla="*/ 192 w 244"/>
                <a:gd name="T95" fmla="*/ 157 h 528"/>
                <a:gd name="T96" fmla="*/ 198 w 244"/>
                <a:gd name="T97" fmla="*/ 132 h 528"/>
                <a:gd name="T98" fmla="*/ 213 w 244"/>
                <a:gd name="T99" fmla="*/ 113 h 528"/>
                <a:gd name="T100" fmla="*/ 230 w 244"/>
                <a:gd name="T101" fmla="*/ 96 h 528"/>
                <a:gd name="T102" fmla="*/ 244 w 244"/>
                <a:gd name="T103" fmla="*/ 81 h 528"/>
                <a:gd name="T104" fmla="*/ 238 w 244"/>
                <a:gd name="T105" fmla="*/ 63 h 528"/>
                <a:gd name="T106" fmla="*/ 230 w 244"/>
                <a:gd name="T107" fmla="*/ 75 h 528"/>
                <a:gd name="T108" fmla="*/ 221 w 244"/>
                <a:gd name="T109" fmla="*/ 92 h 528"/>
                <a:gd name="T110" fmla="*/ 200 w 244"/>
                <a:gd name="T111" fmla="*/ 92 h 528"/>
                <a:gd name="T112" fmla="*/ 182 w 244"/>
                <a:gd name="T113" fmla="*/ 88 h 528"/>
                <a:gd name="T114" fmla="*/ 194 w 244"/>
                <a:gd name="T115" fmla="*/ 61 h 528"/>
                <a:gd name="T116" fmla="*/ 178 w 244"/>
                <a:gd name="T117" fmla="*/ 44 h 528"/>
                <a:gd name="T118" fmla="*/ 159 w 244"/>
                <a:gd name="T119" fmla="*/ 31 h 528"/>
                <a:gd name="T120" fmla="*/ 148 w 244"/>
                <a:gd name="T121" fmla="*/ 13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4"/>
                <a:gd name="T184" fmla="*/ 0 h 528"/>
                <a:gd name="T185" fmla="*/ 244 w 244"/>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4" h="528">
                  <a:moveTo>
                    <a:pt x="136" y="2"/>
                  </a:moveTo>
                  <a:lnTo>
                    <a:pt x="117" y="4"/>
                  </a:lnTo>
                  <a:lnTo>
                    <a:pt x="117" y="2"/>
                  </a:lnTo>
                  <a:lnTo>
                    <a:pt x="113" y="6"/>
                  </a:lnTo>
                  <a:lnTo>
                    <a:pt x="111" y="10"/>
                  </a:lnTo>
                  <a:lnTo>
                    <a:pt x="109" y="11"/>
                  </a:lnTo>
                  <a:lnTo>
                    <a:pt x="106" y="6"/>
                  </a:lnTo>
                  <a:lnTo>
                    <a:pt x="104" y="4"/>
                  </a:lnTo>
                  <a:lnTo>
                    <a:pt x="96" y="4"/>
                  </a:lnTo>
                  <a:lnTo>
                    <a:pt x="88" y="2"/>
                  </a:lnTo>
                  <a:lnTo>
                    <a:pt x="84" y="0"/>
                  </a:lnTo>
                  <a:lnTo>
                    <a:pt x="75" y="8"/>
                  </a:lnTo>
                  <a:lnTo>
                    <a:pt x="75" y="11"/>
                  </a:lnTo>
                  <a:lnTo>
                    <a:pt x="79" y="19"/>
                  </a:lnTo>
                  <a:lnTo>
                    <a:pt x="81" y="21"/>
                  </a:lnTo>
                  <a:lnTo>
                    <a:pt x="81" y="25"/>
                  </a:lnTo>
                  <a:lnTo>
                    <a:pt x="81" y="29"/>
                  </a:lnTo>
                  <a:lnTo>
                    <a:pt x="81" y="31"/>
                  </a:lnTo>
                  <a:lnTo>
                    <a:pt x="77" y="34"/>
                  </a:lnTo>
                  <a:lnTo>
                    <a:pt x="71" y="38"/>
                  </a:lnTo>
                  <a:lnTo>
                    <a:pt x="67" y="42"/>
                  </a:lnTo>
                  <a:lnTo>
                    <a:pt x="63" y="46"/>
                  </a:lnTo>
                  <a:lnTo>
                    <a:pt x="63" y="54"/>
                  </a:lnTo>
                  <a:lnTo>
                    <a:pt x="63" y="61"/>
                  </a:lnTo>
                  <a:lnTo>
                    <a:pt x="65" y="67"/>
                  </a:lnTo>
                  <a:lnTo>
                    <a:pt x="65" y="71"/>
                  </a:lnTo>
                  <a:lnTo>
                    <a:pt x="63" y="75"/>
                  </a:lnTo>
                  <a:lnTo>
                    <a:pt x="63" y="81"/>
                  </a:lnTo>
                  <a:lnTo>
                    <a:pt x="63" y="84"/>
                  </a:lnTo>
                  <a:lnTo>
                    <a:pt x="63" y="90"/>
                  </a:lnTo>
                  <a:lnTo>
                    <a:pt x="60" y="96"/>
                  </a:lnTo>
                  <a:lnTo>
                    <a:pt x="58" y="102"/>
                  </a:lnTo>
                  <a:lnTo>
                    <a:pt x="52" y="107"/>
                  </a:lnTo>
                  <a:lnTo>
                    <a:pt x="50" y="113"/>
                  </a:lnTo>
                  <a:lnTo>
                    <a:pt x="48" y="123"/>
                  </a:lnTo>
                  <a:lnTo>
                    <a:pt x="48" y="130"/>
                  </a:lnTo>
                  <a:lnTo>
                    <a:pt x="48" y="138"/>
                  </a:lnTo>
                  <a:lnTo>
                    <a:pt x="48" y="144"/>
                  </a:lnTo>
                  <a:lnTo>
                    <a:pt x="46" y="148"/>
                  </a:lnTo>
                  <a:lnTo>
                    <a:pt x="44" y="155"/>
                  </a:lnTo>
                  <a:lnTo>
                    <a:pt x="44" y="163"/>
                  </a:lnTo>
                  <a:lnTo>
                    <a:pt x="44" y="169"/>
                  </a:lnTo>
                  <a:lnTo>
                    <a:pt x="44" y="175"/>
                  </a:lnTo>
                  <a:lnTo>
                    <a:pt x="44" y="180"/>
                  </a:lnTo>
                  <a:lnTo>
                    <a:pt x="40" y="186"/>
                  </a:lnTo>
                  <a:lnTo>
                    <a:pt x="42" y="190"/>
                  </a:lnTo>
                  <a:lnTo>
                    <a:pt x="42" y="196"/>
                  </a:lnTo>
                  <a:lnTo>
                    <a:pt x="42" y="201"/>
                  </a:lnTo>
                  <a:lnTo>
                    <a:pt x="40" y="213"/>
                  </a:lnTo>
                  <a:lnTo>
                    <a:pt x="36" y="221"/>
                  </a:lnTo>
                  <a:lnTo>
                    <a:pt x="36" y="226"/>
                  </a:lnTo>
                  <a:lnTo>
                    <a:pt x="36" y="230"/>
                  </a:lnTo>
                  <a:lnTo>
                    <a:pt x="38" y="236"/>
                  </a:lnTo>
                  <a:lnTo>
                    <a:pt x="36" y="240"/>
                  </a:lnTo>
                  <a:lnTo>
                    <a:pt x="35" y="242"/>
                  </a:lnTo>
                  <a:lnTo>
                    <a:pt x="31" y="242"/>
                  </a:lnTo>
                  <a:lnTo>
                    <a:pt x="29" y="246"/>
                  </a:lnTo>
                  <a:lnTo>
                    <a:pt x="27" y="251"/>
                  </a:lnTo>
                  <a:lnTo>
                    <a:pt x="27" y="257"/>
                  </a:lnTo>
                  <a:lnTo>
                    <a:pt x="25" y="263"/>
                  </a:lnTo>
                  <a:lnTo>
                    <a:pt x="27" y="269"/>
                  </a:lnTo>
                  <a:lnTo>
                    <a:pt x="29" y="272"/>
                  </a:lnTo>
                  <a:lnTo>
                    <a:pt x="27" y="274"/>
                  </a:lnTo>
                  <a:lnTo>
                    <a:pt x="25" y="276"/>
                  </a:lnTo>
                  <a:lnTo>
                    <a:pt x="21" y="286"/>
                  </a:lnTo>
                  <a:lnTo>
                    <a:pt x="21" y="295"/>
                  </a:lnTo>
                  <a:lnTo>
                    <a:pt x="19" y="301"/>
                  </a:lnTo>
                  <a:lnTo>
                    <a:pt x="17" y="305"/>
                  </a:lnTo>
                  <a:lnTo>
                    <a:pt x="15" y="311"/>
                  </a:lnTo>
                  <a:lnTo>
                    <a:pt x="17" y="317"/>
                  </a:lnTo>
                  <a:lnTo>
                    <a:pt x="17" y="324"/>
                  </a:lnTo>
                  <a:lnTo>
                    <a:pt x="19" y="328"/>
                  </a:lnTo>
                  <a:lnTo>
                    <a:pt x="21" y="330"/>
                  </a:lnTo>
                  <a:lnTo>
                    <a:pt x="21" y="332"/>
                  </a:lnTo>
                  <a:lnTo>
                    <a:pt x="23" y="338"/>
                  </a:lnTo>
                  <a:lnTo>
                    <a:pt x="21" y="343"/>
                  </a:lnTo>
                  <a:lnTo>
                    <a:pt x="19" y="351"/>
                  </a:lnTo>
                  <a:lnTo>
                    <a:pt x="17" y="357"/>
                  </a:lnTo>
                  <a:lnTo>
                    <a:pt x="21" y="363"/>
                  </a:lnTo>
                  <a:lnTo>
                    <a:pt x="21" y="366"/>
                  </a:lnTo>
                  <a:lnTo>
                    <a:pt x="21" y="370"/>
                  </a:lnTo>
                  <a:lnTo>
                    <a:pt x="23" y="374"/>
                  </a:lnTo>
                  <a:lnTo>
                    <a:pt x="23" y="380"/>
                  </a:lnTo>
                  <a:lnTo>
                    <a:pt x="23" y="384"/>
                  </a:lnTo>
                  <a:lnTo>
                    <a:pt x="21" y="388"/>
                  </a:lnTo>
                  <a:lnTo>
                    <a:pt x="21" y="393"/>
                  </a:lnTo>
                  <a:lnTo>
                    <a:pt x="23" y="395"/>
                  </a:lnTo>
                  <a:lnTo>
                    <a:pt x="23" y="397"/>
                  </a:lnTo>
                  <a:lnTo>
                    <a:pt x="19" y="399"/>
                  </a:lnTo>
                  <a:lnTo>
                    <a:pt x="19" y="403"/>
                  </a:lnTo>
                  <a:lnTo>
                    <a:pt x="17" y="405"/>
                  </a:lnTo>
                  <a:lnTo>
                    <a:pt x="19" y="411"/>
                  </a:lnTo>
                  <a:lnTo>
                    <a:pt x="21" y="414"/>
                  </a:lnTo>
                  <a:lnTo>
                    <a:pt x="19" y="420"/>
                  </a:lnTo>
                  <a:lnTo>
                    <a:pt x="19" y="426"/>
                  </a:lnTo>
                  <a:lnTo>
                    <a:pt x="19" y="432"/>
                  </a:lnTo>
                  <a:lnTo>
                    <a:pt x="19" y="436"/>
                  </a:lnTo>
                  <a:lnTo>
                    <a:pt x="17" y="436"/>
                  </a:lnTo>
                  <a:lnTo>
                    <a:pt x="17" y="437"/>
                  </a:lnTo>
                  <a:lnTo>
                    <a:pt x="13" y="441"/>
                  </a:lnTo>
                  <a:lnTo>
                    <a:pt x="13" y="445"/>
                  </a:lnTo>
                  <a:lnTo>
                    <a:pt x="13" y="451"/>
                  </a:lnTo>
                  <a:lnTo>
                    <a:pt x="13" y="455"/>
                  </a:lnTo>
                  <a:lnTo>
                    <a:pt x="12" y="459"/>
                  </a:lnTo>
                  <a:lnTo>
                    <a:pt x="8" y="460"/>
                  </a:lnTo>
                  <a:lnTo>
                    <a:pt x="6" y="462"/>
                  </a:lnTo>
                  <a:lnTo>
                    <a:pt x="2" y="464"/>
                  </a:lnTo>
                  <a:lnTo>
                    <a:pt x="2" y="468"/>
                  </a:lnTo>
                  <a:lnTo>
                    <a:pt x="4" y="474"/>
                  </a:lnTo>
                  <a:lnTo>
                    <a:pt x="4" y="480"/>
                  </a:lnTo>
                  <a:lnTo>
                    <a:pt x="2" y="484"/>
                  </a:lnTo>
                  <a:lnTo>
                    <a:pt x="0" y="489"/>
                  </a:lnTo>
                  <a:lnTo>
                    <a:pt x="2" y="495"/>
                  </a:lnTo>
                  <a:lnTo>
                    <a:pt x="4" y="497"/>
                  </a:lnTo>
                  <a:lnTo>
                    <a:pt x="8" y="495"/>
                  </a:lnTo>
                  <a:lnTo>
                    <a:pt x="10" y="495"/>
                  </a:lnTo>
                  <a:lnTo>
                    <a:pt x="12" y="501"/>
                  </a:lnTo>
                  <a:lnTo>
                    <a:pt x="10" y="505"/>
                  </a:lnTo>
                  <a:lnTo>
                    <a:pt x="10" y="508"/>
                  </a:lnTo>
                  <a:lnTo>
                    <a:pt x="12" y="514"/>
                  </a:lnTo>
                  <a:lnTo>
                    <a:pt x="17" y="522"/>
                  </a:lnTo>
                  <a:lnTo>
                    <a:pt x="21" y="526"/>
                  </a:lnTo>
                  <a:lnTo>
                    <a:pt x="29" y="526"/>
                  </a:lnTo>
                  <a:lnTo>
                    <a:pt x="38" y="526"/>
                  </a:lnTo>
                  <a:lnTo>
                    <a:pt x="50" y="526"/>
                  </a:lnTo>
                  <a:lnTo>
                    <a:pt x="60" y="528"/>
                  </a:lnTo>
                  <a:lnTo>
                    <a:pt x="60" y="520"/>
                  </a:lnTo>
                  <a:lnTo>
                    <a:pt x="52" y="520"/>
                  </a:lnTo>
                  <a:lnTo>
                    <a:pt x="54" y="512"/>
                  </a:lnTo>
                  <a:lnTo>
                    <a:pt x="56" y="501"/>
                  </a:lnTo>
                  <a:lnTo>
                    <a:pt x="60" y="499"/>
                  </a:lnTo>
                  <a:lnTo>
                    <a:pt x="63" y="497"/>
                  </a:lnTo>
                  <a:lnTo>
                    <a:pt x="61" y="493"/>
                  </a:lnTo>
                  <a:lnTo>
                    <a:pt x="58" y="491"/>
                  </a:lnTo>
                  <a:lnTo>
                    <a:pt x="60" y="487"/>
                  </a:lnTo>
                  <a:lnTo>
                    <a:pt x="60" y="484"/>
                  </a:lnTo>
                  <a:lnTo>
                    <a:pt x="61" y="485"/>
                  </a:lnTo>
                  <a:lnTo>
                    <a:pt x="63" y="487"/>
                  </a:lnTo>
                  <a:lnTo>
                    <a:pt x="63" y="491"/>
                  </a:lnTo>
                  <a:lnTo>
                    <a:pt x="67" y="489"/>
                  </a:lnTo>
                  <a:lnTo>
                    <a:pt x="73" y="489"/>
                  </a:lnTo>
                  <a:lnTo>
                    <a:pt x="73" y="482"/>
                  </a:lnTo>
                  <a:lnTo>
                    <a:pt x="73" y="476"/>
                  </a:lnTo>
                  <a:lnTo>
                    <a:pt x="75" y="472"/>
                  </a:lnTo>
                  <a:lnTo>
                    <a:pt x="79" y="466"/>
                  </a:lnTo>
                  <a:lnTo>
                    <a:pt x="86" y="460"/>
                  </a:lnTo>
                  <a:lnTo>
                    <a:pt x="98" y="451"/>
                  </a:lnTo>
                  <a:lnTo>
                    <a:pt x="94" y="443"/>
                  </a:lnTo>
                  <a:lnTo>
                    <a:pt x="92" y="434"/>
                  </a:lnTo>
                  <a:lnTo>
                    <a:pt x="88" y="434"/>
                  </a:lnTo>
                  <a:lnTo>
                    <a:pt x="84" y="434"/>
                  </a:lnTo>
                  <a:lnTo>
                    <a:pt x="83" y="432"/>
                  </a:lnTo>
                  <a:lnTo>
                    <a:pt x="81" y="428"/>
                  </a:lnTo>
                  <a:lnTo>
                    <a:pt x="73" y="422"/>
                  </a:lnTo>
                  <a:lnTo>
                    <a:pt x="73" y="418"/>
                  </a:lnTo>
                  <a:lnTo>
                    <a:pt x="75" y="413"/>
                  </a:lnTo>
                  <a:lnTo>
                    <a:pt x="81" y="407"/>
                  </a:lnTo>
                  <a:lnTo>
                    <a:pt x="90" y="395"/>
                  </a:lnTo>
                  <a:lnTo>
                    <a:pt x="96" y="397"/>
                  </a:lnTo>
                  <a:lnTo>
                    <a:pt x="100" y="397"/>
                  </a:lnTo>
                  <a:lnTo>
                    <a:pt x="100" y="395"/>
                  </a:lnTo>
                  <a:lnTo>
                    <a:pt x="100" y="391"/>
                  </a:lnTo>
                  <a:lnTo>
                    <a:pt x="98" y="391"/>
                  </a:lnTo>
                  <a:lnTo>
                    <a:pt x="98" y="388"/>
                  </a:lnTo>
                  <a:lnTo>
                    <a:pt x="100" y="388"/>
                  </a:lnTo>
                  <a:lnTo>
                    <a:pt x="104" y="386"/>
                  </a:lnTo>
                  <a:lnTo>
                    <a:pt x="104" y="374"/>
                  </a:lnTo>
                  <a:lnTo>
                    <a:pt x="106" y="363"/>
                  </a:lnTo>
                  <a:lnTo>
                    <a:pt x="109" y="361"/>
                  </a:lnTo>
                  <a:lnTo>
                    <a:pt x="111" y="361"/>
                  </a:lnTo>
                  <a:lnTo>
                    <a:pt x="113" y="359"/>
                  </a:lnTo>
                  <a:lnTo>
                    <a:pt x="113" y="357"/>
                  </a:lnTo>
                  <a:lnTo>
                    <a:pt x="107" y="355"/>
                  </a:lnTo>
                  <a:lnTo>
                    <a:pt x="107" y="353"/>
                  </a:lnTo>
                  <a:lnTo>
                    <a:pt x="109" y="351"/>
                  </a:lnTo>
                  <a:lnTo>
                    <a:pt x="113" y="351"/>
                  </a:lnTo>
                  <a:lnTo>
                    <a:pt x="117" y="351"/>
                  </a:lnTo>
                  <a:lnTo>
                    <a:pt x="119" y="353"/>
                  </a:lnTo>
                  <a:lnTo>
                    <a:pt x="119" y="355"/>
                  </a:lnTo>
                  <a:lnTo>
                    <a:pt x="121" y="357"/>
                  </a:lnTo>
                  <a:lnTo>
                    <a:pt x="125" y="355"/>
                  </a:lnTo>
                  <a:lnTo>
                    <a:pt x="125" y="351"/>
                  </a:lnTo>
                  <a:lnTo>
                    <a:pt x="125" y="345"/>
                  </a:lnTo>
                  <a:lnTo>
                    <a:pt x="119" y="347"/>
                  </a:lnTo>
                  <a:lnTo>
                    <a:pt x="117" y="347"/>
                  </a:lnTo>
                  <a:lnTo>
                    <a:pt x="113" y="347"/>
                  </a:lnTo>
                  <a:lnTo>
                    <a:pt x="109" y="345"/>
                  </a:lnTo>
                  <a:lnTo>
                    <a:pt x="109" y="341"/>
                  </a:lnTo>
                  <a:lnTo>
                    <a:pt x="109" y="336"/>
                  </a:lnTo>
                  <a:lnTo>
                    <a:pt x="106" y="336"/>
                  </a:lnTo>
                  <a:lnTo>
                    <a:pt x="104" y="334"/>
                  </a:lnTo>
                  <a:lnTo>
                    <a:pt x="106" y="328"/>
                  </a:lnTo>
                  <a:lnTo>
                    <a:pt x="107" y="320"/>
                  </a:lnTo>
                  <a:lnTo>
                    <a:pt x="111" y="322"/>
                  </a:lnTo>
                  <a:lnTo>
                    <a:pt x="115" y="322"/>
                  </a:lnTo>
                  <a:lnTo>
                    <a:pt x="115" y="324"/>
                  </a:lnTo>
                  <a:lnTo>
                    <a:pt x="117" y="328"/>
                  </a:lnTo>
                  <a:lnTo>
                    <a:pt x="123" y="328"/>
                  </a:lnTo>
                  <a:lnTo>
                    <a:pt x="127" y="328"/>
                  </a:lnTo>
                  <a:lnTo>
                    <a:pt x="131" y="328"/>
                  </a:lnTo>
                  <a:lnTo>
                    <a:pt x="134" y="324"/>
                  </a:lnTo>
                  <a:lnTo>
                    <a:pt x="136" y="322"/>
                  </a:lnTo>
                  <a:lnTo>
                    <a:pt x="140" y="320"/>
                  </a:lnTo>
                  <a:lnTo>
                    <a:pt x="140" y="309"/>
                  </a:lnTo>
                  <a:lnTo>
                    <a:pt x="142" y="295"/>
                  </a:lnTo>
                  <a:lnTo>
                    <a:pt x="138" y="294"/>
                  </a:lnTo>
                  <a:lnTo>
                    <a:pt x="136" y="292"/>
                  </a:lnTo>
                  <a:lnTo>
                    <a:pt x="136" y="288"/>
                  </a:lnTo>
                  <a:lnTo>
                    <a:pt x="138" y="284"/>
                  </a:lnTo>
                  <a:lnTo>
                    <a:pt x="140" y="288"/>
                  </a:lnTo>
                  <a:lnTo>
                    <a:pt x="144" y="290"/>
                  </a:lnTo>
                  <a:lnTo>
                    <a:pt x="146" y="288"/>
                  </a:lnTo>
                  <a:lnTo>
                    <a:pt x="150" y="286"/>
                  </a:lnTo>
                  <a:lnTo>
                    <a:pt x="171" y="282"/>
                  </a:lnTo>
                  <a:lnTo>
                    <a:pt x="190" y="276"/>
                  </a:lnTo>
                  <a:lnTo>
                    <a:pt x="196" y="270"/>
                  </a:lnTo>
                  <a:lnTo>
                    <a:pt x="202" y="263"/>
                  </a:lnTo>
                  <a:lnTo>
                    <a:pt x="203" y="253"/>
                  </a:lnTo>
                  <a:lnTo>
                    <a:pt x="207" y="242"/>
                  </a:lnTo>
                  <a:lnTo>
                    <a:pt x="202" y="242"/>
                  </a:lnTo>
                  <a:lnTo>
                    <a:pt x="198" y="238"/>
                  </a:lnTo>
                  <a:lnTo>
                    <a:pt x="198" y="232"/>
                  </a:lnTo>
                  <a:lnTo>
                    <a:pt x="200" y="226"/>
                  </a:lnTo>
                  <a:lnTo>
                    <a:pt x="194" y="221"/>
                  </a:lnTo>
                  <a:lnTo>
                    <a:pt x="188" y="213"/>
                  </a:lnTo>
                  <a:lnTo>
                    <a:pt x="184" y="207"/>
                  </a:lnTo>
                  <a:lnTo>
                    <a:pt x="182" y="199"/>
                  </a:lnTo>
                  <a:lnTo>
                    <a:pt x="184" y="196"/>
                  </a:lnTo>
                  <a:lnTo>
                    <a:pt x="184" y="190"/>
                  </a:lnTo>
                  <a:lnTo>
                    <a:pt x="184" y="188"/>
                  </a:lnTo>
                  <a:lnTo>
                    <a:pt x="186" y="186"/>
                  </a:lnTo>
                  <a:lnTo>
                    <a:pt x="186" y="182"/>
                  </a:lnTo>
                  <a:lnTo>
                    <a:pt x="188" y="180"/>
                  </a:lnTo>
                  <a:lnTo>
                    <a:pt x="188" y="178"/>
                  </a:lnTo>
                  <a:lnTo>
                    <a:pt x="188" y="173"/>
                  </a:lnTo>
                  <a:lnTo>
                    <a:pt x="188" y="169"/>
                  </a:lnTo>
                  <a:lnTo>
                    <a:pt x="190" y="161"/>
                  </a:lnTo>
                  <a:lnTo>
                    <a:pt x="192" y="157"/>
                  </a:lnTo>
                  <a:lnTo>
                    <a:pt x="194" y="152"/>
                  </a:lnTo>
                  <a:lnTo>
                    <a:pt x="194" y="146"/>
                  </a:lnTo>
                  <a:lnTo>
                    <a:pt x="196" y="142"/>
                  </a:lnTo>
                  <a:lnTo>
                    <a:pt x="198" y="138"/>
                  </a:lnTo>
                  <a:lnTo>
                    <a:pt x="198" y="132"/>
                  </a:lnTo>
                  <a:lnTo>
                    <a:pt x="202" y="130"/>
                  </a:lnTo>
                  <a:lnTo>
                    <a:pt x="205" y="127"/>
                  </a:lnTo>
                  <a:lnTo>
                    <a:pt x="207" y="123"/>
                  </a:lnTo>
                  <a:lnTo>
                    <a:pt x="209" y="117"/>
                  </a:lnTo>
                  <a:lnTo>
                    <a:pt x="213" y="113"/>
                  </a:lnTo>
                  <a:lnTo>
                    <a:pt x="217" y="111"/>
                  </a:lnTo>
                  <a:lnTo>
                    <a:pt x="219" y="107"/>
                  </a:lnTo>
                  <a:lnTo>
                    <a:pt x="223" y="105"/>
                  </a:lnTo>
                  <a:lnTo>
                    <a:pt x="226" y="102"/>
                  </a:lnTo>
                  <a:lnTo>
                    <a:pt x="230" y="96"/>
                  </a:lnTo>
                  <a:lnTo>
                    <a:pt x="234" y="94"/>
                  </a:lnTo>
                  <a:lnTo>
                    <a:pt x="240" y="92"/>
                  </a:lnTo>
                  <a:lnTo>
                    <a:pt x="244" y="88"/>
                  </a:lnTo>
                  <a:lnTo>
                    <a:pt x="244" y="86"/>
                  </a:lnTo>
                  <a:lnTo>
                    <a:pt x="244" y="81"/>
                  </a:lnTo>
                  <a:lnTo>
                    <a:pt x="244" y="75"/>
                  </a:lnTo>
                  <a:lnTo>
                    <a:pt x="244" y="67"/>
                  </a:lnTo>
                  <a:lnTo>
                    <a:pt x="244" y="63"/>
                  </a:lnTo>
                  <a:lnTo>
                    <a:pt x="240" y="61"/>
                  </a:lnTo>
                  <a:lnTo>
                    <a:pt x="238" y="63"/>
                  </a:lnTo>
                  <a:lnTo>
                    <a:pt x="236" y="63"/>
                  </a:lnTo>
                  <a:lnTo>
                    <a:pt x="232" y="61"/>
                  </a:lnTo>
                  <a:lnTo>
                    <a:pt x="230" y="65"/>
                  </a:lnTo>
                  <a:lnTo>
                    <a:pt x="230" y="69"/>
                  </a:lnTo>
                  <a:lnTo>
                    <a:pt x="230" y="75"/>
                  </a:lnTo>
                  <a:lnTo>
                    <a:pt x="228" y="81"/>
                  </a:lnTo>
                  <a:lnTo>
                    <a:pt x="225" y="84"/>
                  </a:lnTo>
                  <a:lnTo>
                    <a:pt x="223" y="88"/>
                  </a:lnTo>
                  <a:lnTo>
                    <a:pt x="221" y="90"/>
                  </a:lnTo>
                  <a:lnTo>
                    <a:pt x="221" y="92"/>
                  </a:lnTo>
                  <a:lnTo>
                    <a:pt x="219" y="92"/>
                  </a:lnTo>
                  <a:lnTo>
                    <a:pt x="213" y="92"/>
                  </a:lnTo>
                  <a:lnTo>
                    <a:pt x="209" y="90"/>
                  </a:lnTo>
                  <a:lnTo>
                    <a:pt x="203" y="90"/>
                  </a:lnTo>
                  <a:lnTo>
                    <a:pt x="200" y="92"/>
                  </a:lnTo>
                  <a:lnTo>
                    <a:pt x="196" y="90"/>
                  </a:lnTo>
                  <a:lnTo>
                    <a:pt x="190" y="88"/>
                  </a:lnTo>
                  <a:lnTo>
                    <a:pt x="186" y="88"/>
                  </a:lnTo>
                  <a:lnTo>
                    <a:pt x="182" y="88"/>
                  </a:lnTo>
                  <a:lnTo>
                    <a:pt x="182" y="84"/>
                  </a:lnTo>
                  <a:lnTo>
                    <a:pt x="186" y="79"/>
                  </a:lnTo>
                  <a:lnTo>
                    <a:pt x="190" y="73"/>
                  </a:lnTo>
                  <a:lnTo>
                    <a:pt x="192" y="67"/>
                  </a:lnTo>
                  <a:lnTo>
                    <a:pt x="194" y="61"/>
                  </a:lnTo>
                  <a:lnTo>
                    <a:pt x="192" y="57"/>
                  </a:lnTo>
                  <a:lnTo>
                    <a:pt x="186" y="52"/>
                  </a:lnTo>
                  <a:lnTo>
                    <a:pt x="184" y="48"/>
                  </a:lnTo>
                  <a:lnTo>
                    <a:pt x="180" y="46"/>
                  </a:lnTo>
                  <a:lnTo>
                    <a:pt x="178" y="44"/>
                  </a:lnTo>
                  <a:lnTo>
                    <a:pt x="175" y="42"/>
                  </a:lnTo>
                  <a:lnTo>
                    <a:pt x="171" y="40"/>
                  </a:lnTo>
                  <a:lnTo>
                    <a:pt x="167" y="34"/>
                  </a:lnTo>
                  <a:lnTo>
                    <a:pt x="163" y="34"/>
                  </a:lnTo>
                  <a:lnTo>
                    <a:pt x="159" y="31"/>
                  </a:lnTo>
                  <a:lnTo>
                    <a:pt x="157" y="25"/>
                  </a:lnTo>
                  <a:lnTo>
                    <a:pt x="155" y="21"/>
                  </a:lnTo>
                  <a:lnTo>
                    <a:pt x="152" y="19"/>
                  </a:lnTo>
                  <a:lnTo>
                    <a:pt x="150" y="17"/>
                  </a:lnTo>
                  <a:lnTo>
                    <a:pt x="148" y="13"/>
                  </a:lnTo>
                  <a:lnTo>
                    <a:pt x="144" y="8"/>
                  </a:lnTo>
                  <a:lnTo>
                    <a:pt x="136" y="2"/>
                  </a:lnTo>
                  <a:close/>
                </a:path>
              </a:pathLst>
            </a:custGeom>
            <a:solidFill>
              <a:srgbClr val="C0C0C0"/>
            </a:solidFill>
            <a:ln w="4826">
              <a:solidFill>
                <a:srgbClr val="B9B9B9"/>
              </a:solidFill>
              <a:round/>
              <a:headEnd/>
              <a:tailEnd/>
            </a:ln>
          </p:spPr>
          <p:txBody>
            <a:bodyPr/>
            <a:lstStyle/>
            <a:p>
              <a:endParaRPr lang="nb-NO"/>
            </a:p>
          </p:txBody>
        </p:sp>
        <p:sp>
          <p:nvSpPr>
            <p:cNvPr id="9283" name="Freeform 1279"/>
            <p:cNvSpPr>
              <a:spLocks/>
            </p:cNvSpPr>
            <p:nvPr/>
          </p:nvSpPr>
          <p:spPr bwMode="gray">
            <a:xfrm>
              <a:off x="3809" y="2950"/>
              <a:ext cx="37" cy="35"/>
            </a:xfrm>
            <a:custGeom>
              <a:avLst/>
              <a:gdLst>
                <a:gd name="T0" fmla="*/ 0 w 42"/>
                <a:gd name="T1" fmla="*/ 0 h 40"/>
                <a:gd name="T2" fmla="*/ 2 w 42"/>
                <a:gd name="T3" fmla="*/ 39 h 40"/>
                <a:gd name="T4" fmla="*/ 3 w 42"/>
                <a:gd name="T5" fmla="*/ 37 h 40"/>
                <a:gd name="T6" fmla="*/ 11 w 42"/>
                <a:gd name="T7" fmla="*/ 39 h 40"/>
                <a:gd name="T8" fmla="*/ 28 w 42"/>
                <a:gd name="T9" fmla="*/ 40 h 40"/>
                <a:gd name="T10" fmla="*/ 42 w 42"/>
                <a:gd name="T11" fmla="*/ 40 h 40"/>
                <a:gd name="T12" fmla="*/ 40 w 42"/>
                <a:gd name="T13" fmla="*/ 39 h 40"/>
                <a:gd name="T14" fmla="*/ 40 w 42"/>
                <a:gd name="T15" fmla="*/ 35 h 40"/>
                <a:gd name="T16" fmla="*/ 32 w 42"/>
                <a:gd name="T17" fmla="*/ 35 h 40"/>
                <a:gd name="T18" fmla="*/ 25 w 42"/>
                <a:gd name="T19" fmla="*/ 33 h 40"/>
                <a:gd name="T20" fmla="*/ 5 w 42"/>
                <a:gd name="T21" fmla="*/ 16 h 40"/>
                <a:gd name="T22" fmla="*/ 5 w 42"/>
                <a:gd name="T23" fmla="*/ 8 h 40"/>
                <a:gd name="T24" fmla="*/ 5 w 42"/>
                <a:gd name="T25" fmla="*/ 2 h 40"/>
                <a:gd name="T26" fmla="*/ 2 w 42"/>
                <a:gd name="T27" fmla="*/ 0 h 40"/>
                <a:gd name="T28" fmla="*/ 0 w 4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40"/>
                <a:gd name="T47" fmla="*/ 42 w 4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40">
                  <a:moveTo>
                    <a:pt x="0" y="0"/>
                  </a:moveTo>
                  <a:lnTo>
                    <a:pt x="2" y="39"/>
                  </a:lnTo>
                  <a:lnTo>
                    <a:pt x="3" y="37"/>
                  </a:lnTo>
                  <a:lnTo>
                    <a:pt x="11" y="39"/>
                  </a:lnTo>
                  <a:lnTo>
                    <a:pt x="28" y="40"/>
                  </a:lnTo>
                  <a:lnTo>
                    <a:pt x="42" y="40"/>
                  </a:lnTo>
                  <a:lnTo>
                    <a:pt x="40" y="39"/>
                  </a:lnTo>
                  <a:lnTo>
                    <a:pt x="40" y="35"/>
                  </a:lnTo>
                  <a:lnTo>
                    <a:pt x="32" y="35"/>
                  </a:lnTo>
                  <a:lnTo>
                    <a:pt x="25" y="33"/>
                  </a:lnTo>
                  <a:lnTo>
                    <a:pt x="5" y="16"/>
                  </a:lnTo>
                  <a:lnTo>
                    <a:pt x="5" y="8"/>
                  </a:lnTo>
                  <a:lnTo>
                    <a:pt x="5" y="2"/>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284" name="Freeform 1280"/>
            <p:cNvSpPr>
              <a:spLocks noEditPoints="1"/>
            </p:cNvSpPr>
            <p:nvPr/>
          </p:nvSpPr>
          <p:spPr bwMode="gray">
            <a:xfrm>
              <a:off x="4696" y="2228"/>
              <a:ext cx="143" cy="193"/>
            </a:xfrm>
            <a:custGeom>
              <a:avLst/>
              <a:gdLst>
                <a:gd name="T0" fmla="*/ 14 w 162"/>
                <a:gd name="T1" fmla="*/ 11 h 218"/>
                <a:gd name="T2" fmla="*/ 20 w 162"/>
                <a:gd name="T3" fmla="*/ 1 h 218"/>
                <a:gd name="T4" fmla="*/ 12 w 162"/>
                <a:gd name="T5" fmla="*/ 1 h 218"/>
                <a:gd name="T6" fmla="*/ 10 w 162"/>
                <a:gd name="T7" fmla="*/ 3 h 218"/>
                <a:gd name="T8" fmla="*/ 6 w 162"/>
                <a:gd name="T9" fmla="*/ 13 h 218"/>
                <a:gd name="T10" fmla="*/ 10 w 162"/>
                <a:gd name="T11" fmla="*/ 32 h 218"/>
                <a:gd name="T12" fmla="*/ 25 w 162"/>
                <a:gd name="T13" fmla="*/ 23 h 218"/>
                <a:gd name="T14" fmla="*/ 50 w 162"/>
                <a:gd name="T15" fmla="*/ 23 h 218"/>
                <a:gd name="T16" fmla="*/ 77 w 162"/>
                <a:gd name="T17" fmla="*/ 30 h 218"/>
                <a:gd name="T18" fmla="*/ 79 w 162"/>
                <a:gd name="T19" fmla="*/ 42 h 218"/>
                <a:gd name="T20" fmla="*/ 83 w 162"/>
                <a:gd name="T21" fmla="*/ 55 h 218"/>
                <a:gd name="T22" fmla="*/ 96 w 162"/>
                <a:gd name="T23" fmla="*/ 55 h 218"/>
                <a:gd name="T24" fmla="*/ 104 w 162"/>
                <a:gd name="T25" fmla="*/ 51 h 218"/>
                <a:gd name="T26" fmla="*/ 106 w 162"/>
                <a:gd name="T27" fmla="*/ 42 h 218"/>
                <a:gd name="T28" fmla="*/ 117 w 162"/>
                <a:gd name="T29" fmla="*/ 42 h 218"/>
                <a:gd name="T30" fmla="*/ 129 w 162"/>
                <a:gd name="T31" fmla="*/ 49 h 218"/>
                <a:gd name="T32" fmla="*/ 133 w 162"/>
                <a:gd name="T33" fmla="*/ 61 h 218"/>
                <a:gd name="T34" fmla="*/ 135 w 162"/>
                <a:gd name="T35" fmla="*/ 74 h 218"/>
                <a:gd name="T36" fmla="*/ 139 w 162"/>
                <a:gd name="T37" fmla="*/ 84 h 218"/>
                <a:gd name="T38" fmla="*/ 137 w 162"/>
                <a:gd name="T39" fmla="*/ 96 h 218"/>
                <a:gd name="T40" fmla="*/ 142 w 162"/>
                <a:gd name="T41" fmla="*/ 107 h 218"/>
                <a:gd name="T42" fmla="*/ 150 w 162"/>
                <a:gd name="T43" fmla="*/ 103 h 218"/>
                <a:gd name="T44" fmla="*/ 160 w 162"/>
                <a:gd name="T45" fmla="*/ 107 h 218"/>
                <a:gd name="T46" fmla="*/ 160 w 162"/>
                <a:gd name="T47" fmla="*/ 120 h 218"/>
                <a:gd name="T48" fmla="*/ 160 w 162"/>
                <a:gd name="T49" fmla="*/ 130 h 218"/>
                <a:gd name="T50" fmla="*/ 131 w 162"/>
                <a:gd name="T51" fmla="*/ 188 h 218"/>
                <a:gd name="T52" fmla="*/ 137 w 162"/>
                <a:gd name="T53" fmla="*/ 199 h 218"/>
                <a:gd name="T54" fmla="*/ 148 w 162"/>
                <a:gd name="T55" fmla="*/ 213 h 218"/>
                <a:gd name="T56" fmla="*/ 116 w 162"/>
                <a:gd name="T57" fmla="*/ 216 h 218"/>
                <a:gd name="T58" fmla="*/ 104 w 162"/>
                <a:gd name="T59" fmla="*/ 216 h 218"/>
                <a:gd name="T60" fmla="*/ 91 w 162"/>
                <a:gd name="T61" fmla="*/ 213 h 218"/>
                <a:gd name="T62" fmla="*/ 83 w 162"/>
                <a:gd name="T63" fmla="*/ 205 h 218"/>
                <a:gd name="T64" fmla="*/ 21 w 162"/>
                <a:gd name="T65" fmla="*/ 201 h 218"/>
                <a:gd name="T66" fmla="*/ 6 w 162"/>
                <a:gd name="T67" fmla="*/ 205 h 218"/>
                <a:gd name="T68" fmla="*/ 0 w 162"/>
                <a:gd name="T69" fmla="*/ 180 h 218"/>
                <a:gd name="T70" fmla="*/ 10 w 162"/>
                <a:gd name="T71" fmla="*/ 155 h 218"/>
                <a:gd name="T72" fmla="*/ 18 w 162"/>
                <a:gd name="T73" fmla="*/ 142 h 218"/>
                <a:gd name="T74" fmla="*/ 21 w 162"/>
                <a:gd name="T75" fmla="*/ 132 h 218"/>
                <a:gd name="T76" fmla="*/ 27 w 162"/>
                <a:gd name="T77" fmla="*/ 111 h 218"/>
                <a:gd name="T78" fmla="*/ 21 w 162"/>
                <a:gd name="T79" fmla="*/ 96 h 218"/>
                <a:gd name="T80" fmla="*/ 23 w 162"/>
                <a:gd name="T81" fmla="*/ 67 h 218"/>
                <a:gd name="T82" fmla="*/ 18 w 162"/>
                <a:gd name="T83" fmla="*/ 46 h 218"/>
                <a:gd name="T84" fmla="*/ 10 w 162"/>
                <a:gd name="T85" fmla="*/ 36 h 2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
                <a:gd name="T130" fmla="*/ 0 h 218"/>
                <a:gd name="T131" fmla="*/ 162 w 162"/>
                <a:gd name="T132" fmla="*/ 218 h 2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 h="218">
                  <a:moveTo>
                    <a:pt x="4" y="17"/>
                  </a:moveTo>
                  <a:lnTo>
                    <a:pt x="16" y="11"/>
                  </a:lnTo>
                  <a:lnTo>
                    <a:pt x="14" y="11"/>
                  </a:lnTo>
                  <a:lnTo>
                    <a:pt x="16" y="7"/>
                  </a:lnTo>
                  <a:lnTo>
                    <a:pt x="18" y="3"/>
                  </a:lnTo>
                  <a:lnTo>
                    <a:pt x="20" y="1"/>
                  </a:lnTo>
                  <a:lnTo>
                    <a:pt x="18" y="0"/>
                  </a:lnTo>
                  <a:lnTo>
                    <a:pt x="14" y="0"/>
                  </a:lnTo>
                  <a:lnTo>
                    <a:pt x="12" y="1"/>
                  </a:lnTo>
                  <a:lnTo>
                    <a:pt x="14" y="3"/>
                  </a:lnTo>
                  <a:lnTo>
                    <a:pt x="12" y="3"/>
                  </a:lnTo>
                  <a:lnTo>
                    <a:pt x="10" y="3"/>
                  </a:lnTo>
                  <a:lnTo>
                    <a:pt x="4" y="5"/>
                  </a:lnTo>
                  <a:lnTo>
                    <a:pt x="2" y="7"/>
                  </a:lnTo>
                  <a:lnTo>
                    <a:pt x="6" y="13"/>
                  </a:lnTo>
                  <a:lnTo>
                    <a:pt x="6" y="15"/>
                  </a:lnTo>
                  <a:lnTo>
                    <a:pt x="4" y="17"/>
                  </a:lnTo>
                  <a:close/>
                  <a:moveTo>
                    <a:pt x="10" y="32"/>
                  </a:moveTo>
                  <a:lnTo>
                    <a:pt x="14" y="30"/>
                  </a:lnTo>
                  <a:lnTo>
                    <a:pt x="21" y="26"/>
                  </a:lnTo>
                  <a:lnTo>
                    <a:pt x="25" y="23"/>
                  </a:lnTo>
                  <a:lnTo>
                    <a:pt x="33" y="23"/>
                  </a:lnTo>
                  <a:lnTo>
                    <a:pt x="45" y="23"/>
                  </a:lnTo>
                  <a:lnTo>
                    <a:pt x="50" y="23"/>
                  </a:lnTo>
                  <a:lnTo>
                    <a:pt x="75" y="23"/>
                  </a:lnTo>
                  <a:lnTo>
                    <a:pt x="75" y="26"/>
                  </a:lnTo>
                  <a:lnTo>
                    <a:pt x="77" y="30"/>
                  </a:lnTo>
                  <a:lnTo>
                    <a:pt x="77" y="34"/>
                  </a:lnTo>
                  <a:lnTo>
                    <a:pt x="77" y="38"/>
                  </a:lnTo>
                  <a:lnTo>
                    <a:pt x="79" y="42"/>
                  </a:lnTo>
                  <a:lnTo>
                    <a:pt x="79" y="48"/>
                  </a:lnTo>
                  <a:lnTo>
                    <a:pt x="81" y="51"/>
                  </a:lnTo>
                  <a:lnTo>
                    <a:pt x="83" y="55"/>
                  </a:lnTo>
                  <a:lnTo>
                    <a:pt x="87" y="57"/>
                  </a:lnTo>
                  <a:lnTo>
                    <a:pt x="92" y="57"/>
                  </a:lnTo>
                  <a:lnTo>
                    <a:pt x="96" y="55"/>
                  </a:lnTo>
                  <a:lnTo>
                    <a:pt x="98" y="53"/>
                  </a:lnTo>
                  <a:lnTo>
                    <a:pt x="102" y="53"/>
                  </a:lnTo>
                  <a:lnTo>
                    <a:pt x="104" y="51"/>
                  </a:lnTo>
                  <a:lnTo>
                    <a:pt x="102" y="48"/>
                  </a:lnTo>
                  <a:lnTo>
                    <a:pt x="102" y="42"/>
                  </a:lnTo>
                  <a:lnTo>
                    <a:pt x="106" y="42"/>
                  </a:lnTo>
                  <a:lnTo>
                    <a:pt x="110" y="42"/>
                  </a:lnTo>
                  <a:lnTo>
                    <a:pt x="116" y="42"/>
                  </a:lnTo>
                  <a:lnTo>
                    <a:pt x="117" y="42"/>
                  </a:lnTo>
                  <a:lnTo>
                    <a:pt x="117" y="46"/>
                  </a:lnTo>
                  <a:lnTo>
                    <a:pt x="123" y="46"/>
                  </a:lnTo>
                  <a:lnTo>
                    <a:pt x="129" y="49"/>
                  </a:lnTo>
                  <a:lnTo>
                    <a:pt x="129" y="55"/>
                  </a:lnTo>
                  <a:lnTo>
                    <a:pt x="131" y="57"/>
                  </a:lnTo>
                  <a:lnTo>
                    <a:pt x="133" y="61"/>
                  </a:lnTo>
                  <a:lnTo>
                    <a:pt x="131" y="65"/>
                  </a:lnTo>
                  <a:lnTo>
                    <a:pt x="133" y="71"/>
                  </a:lnTo>
                  <a:lnTo>
                    <a:pt x="135" y="74"/>
                  </a:lnTo>
                  <a:lnTo>
                    <a:pt x="135" y="78"/>
                  </a:lnTo>
                  <a:lnTo>
                    <a:pt x="137" y="82"/>
                  </a:lnTo>
                  <a:lnTo>
                    <a:pt x="139" y="84"/>
                  </a:lnTo>
                  <a:lnTo>
                    <a:pt x="137" y="88"/>
                  </a:lnTo>
                  <a:lnTo>
                    <a:pt x="137" y="92"/>
                  </a:lnTo>
                  <a:lnTo>
                    <a:pt x="137" y="96"/>
                  </a:lnTo>
                  <a:lnTo>
                    <a:pt x="137" y="101"/>
                  </a:lnTo>
                  <a:lnTo>
                    <a:pt x="139" y="105"/>
                  </a:lnTo>
                  <a:lnTo>
                    <a:pt x="142" y="107"/>
                  </a:lnTo>
                  <a:lnTo>
                    <a:pt x="144" y="105"/>
                  </a:lnTo>
                  <a:lnTo>
                    <a:pt x="148" y="103"/>
                  </a:lnTo>
                  <a:lnTo>
                    <a:pt x="150" y="103"/>
                  </a:lnTo>
                  <a:lnTo>
                    <a:pt x="156" y="103"/>
                  </a:lnTo>
                  <a:lnTo>
                    <a:pt x="160" y="103"/>
                  </a:lnTo>
                  <a:lnTo>
                    <a:pt x="160" y="107"/>
                  </a:lnTo>
                  <a:lnTo>
                    <a:pt x="162" y="113"/>
                  </a:lnTo>
                  <a:lnTo>
                    <a:pt x="160" y="117"/>
                  </a:lnTo>
                  <a:lnTo>
                    <a:pt x="160" y="120"/>
                  </a:lnTo>
                  <a:lnTo>
                    <a:pt x="160" y="124"/>
                  </a:lnTo>
                  <a:lnTo>
                    <a:pt x="160" y="126"/>
                  </a:lnTo>
                  <a:lnTo>
                    <a:pt x="160" y="130"/>
                  </a:lnTo>
                  <a:lnTo>
                    <a:pt x="160" y="132"/>
                  </a:lnTo>
                  <a:lnTo>
                    <a:pt x="133" y="132"/>
                  </a:lnTo>
                  <a:lnTo>
                    <a:pt x="131" y="188"/>
                  </a:lnTo>
                  <a:lnTo>
                    <a:pt x="133" y="190"/>
                  </a:lnTo>
                  <a:lnTo>
                    <a:pt x="135" y="193"/>
                  </a:lnTo>
                  <a:lnTo>
                    <a:pt x="137" y="199"/>
                  </a:lnTo>
                  <a:lnTo>
                    <a:pt x="140" y="203"/>
                  </a:lnTo>
                  <a:lnTo>
                    <a:pt x="144" y="211"/>
                  </a:lnTo>
                  <a:lnTo>
                    <a:pt x="148" y="213"/>
                  </a:lnTo>
                  <a:lnTo>
                    <a:pt x="146" y="214"/>
                  </a:lnTo>
                  <a:lnTo>
                    <a:pt x="119" y="218"/>
                  </a:lnTo>
                  <a:lnTo>
                    <a:pt x="116" y="216"/>
                  </a:lnTo>
                  <a:lnTo>
                    <a:pt x="110" y="216"/>
                  </a:lnTo>
                  <a:lnTo>
                    <a:pt x="108" y="214"/>
                  </a:lnTo>
                  <a:lnTo>
                    <a:pt x="104" y="216"/>
                  </a:lnTo>
                  <a:lnTo>
                    <a:pt x="100" y="214"/>
                  </a:lnTo>
                  <a:lnTo>
                    <a:pt x="94" y="213"/>
                  </a:lnTo>
                  <a:lnTo>
                    <a:pt x="91" y="213"/>
                  </a:lnTo>
                  <a:lnTo>
                    <a:pt x="89" y="211"/>
                  </a:lnTo>
                  <a:lnTo>
                    <a:pt x="85" y="209"/>
                  </a:lnTo>
                  <a:lnTo>
                    <a:pt x="83" y="205"/>
                  </a:lnTo>
                  <a:lnTo>
                    <a:pt x="27" y="205"/>
                  </a:lnTo>
                  <a:lnTo>
                    <a:pt x="25" y="203"/>
                  </a:lnTo>
                  <a:lnTo>
                    <a:pt x="21" y="201"/>
                  </a:lnTo>
                  <a:lnTo>
                    <a:pt x="18" y="203"/>
                  </a:lnTo>
                  <a:lnTo>
                    <a:pt x="14" y="205"/>
                  </a:lnTo>
                  <a:lnTo>
                    <a:pt x="6" y="205"/>
                  </a:lnTo>
                  <a:lnTo>
                    <a:pt x="0" y="205"/>
                  </a:lnTo>
                  <a:lnTo>
                    <a:pt x="0" y="190"/>
                  </a:lnTo>
                  <a:lnTo>
                    <a:pt x="0" y="180"/>
                  </a:lnTo>
                  <a:lnTo>
                    <a:pt x="4" y="172"/>
                  </a:lnTo>
                  <a:lnTo>
                    <a:pt x="10" y="165"/>
                  </a:lnTo>
                  <a:lnTo>
                    <a:pt x="10" y="155"/>
                  </a:lnTo>
                  <a:lnTo>
                    <a:pt x="12" y="143"/>
                  </a:lnTo>
                  <a:lnTo>
                    <a:pt x="14" y="143"/>
                  </a:lnTo>
                  <a:lnTo>
                    <a:pt x="18" y="142"/>
                  </a:lnTo>
                  <a:lnTo>
                    <a:pt x="18" y="140"/>
                  </a:lnTo>
                  <a:lnTo>
                    <a:pt x="18" y="136"/>
                  </a:lnTo>
                  <a:lnTo>
                    <a:pt x="21" y="132"/>
                  </a:lnTo>
                  <a:lnTo>
                    <a:pt x="25" y="126"/>
                  </a:lnTo>
                  <a:lnTo>
                    <a:pt x="27" y="119"/>
                  </a:lnTo>
                  <a:lnTo>
                    <a:pt x="27" y="111"/>
                  </a:lnTo>
                  <a:lnTo>
                    <a:pt x="25" y="103"/>
                  </a:lnTo>
                  <a:lnTo>
                    <a:pt x="23" y="96"/>
                  </a:lnTo>
                  <a:lnTo>
                    <a:pt x="21" y="96"/>
                  </a:lnTo>
                  <a:lnTo>
                    <a:pt x="20" y="94"/>
                  </a:lnTo>
                  <a:lnTo>
                    <a:pt x="21" y="82"/>
                  </a:lnTo>
                  <a:lnTo>
                    <a:pt x="23" y="67"/>
                  </a:lnTo>
                  <a:lnTo>
                    <a:pt x="20" y="63"/>
                  </a:lnTo>
                  <a:lnTo>
                    <a:pt x="20" y="55"/>
                  </a:lnTo>
                  <a:lnTo>
                    <a:pt x="18" y="46"/>
                  </a:lnTo>
                  <a:lnTo>
                    <a:pt x="14" y="44"/>
                  </a:lnTo>
                  <a:lnTo>
                    <a:pt x="12" y="40"/>
                  </a:lnTo>
                  <a:lnTo>
                    <a:pt x="10" y="36"/>
                  </a:lnTo>
                  <a:lnTo>
                    <a:pt x="10" y="32"/>
                  </a:lnTo>
                  <a:close/>
                </a:path>
              </a:pathLst>
            </a:custGeom>
            <a:solidFill>
              <a:srgbClr val="C0C0C0"/>
            </a:solidFill>
            <a:ln w="4826">
              <a:solidFill>
                <a:srgbClr val="B9B9B9"/>
              </a:solidFill>
              <a:round/>
              <a:headEnd/>
              <a:tailEnd/>
            </a:ln>
          </p:spPr>
          <p:txBody>
            <a:bodyPr/>
            <a:lstStyle/>
            <a:p>
              <a:endParaRPr lang="nb-NO"/>
            </a:p>
          </p:txBody>
        </p:sp>
        <p:sp>
          <p:nvSpPr>
            <p:cNvPr id="9285" name="Freeform 1281"/>
            <p:cNvSpPr>
              <a:spLocks/>
            </p:cNvSpPr>
            <p:nvPr/>
          </p:nvSpPr>
          <p:spPr bwMode="gray">
            <a:xfrm>
              <a:off x="4588" y="1565"/>
              <a:ext cx="4" cy="4"/>
            </a:xfrm>
            <a:custGeom>
              <a:avLst/>
              <a:gdLst>
                <a:gd name="T0" fmla="*/ 5 w 5"/>
                <a:gd name="T1" fmla="*/ 2 h 4"/>
                <a:gd name="T2" fmla="*/ 1 w 5"/>
                <a:gd name="T3" fmla="*/ 4 h 4"/>
                <a:gd name="T4" fmla="*/ 0 w 5"/>
                <a:gd name="T5" fmla="*/ 0 h 4"/>
                <a:gd name="T6" fmla="*/ 1 w 5"/>
                <a:gd name="T7" fmla="*/ 0 h 4"/>
                <a:gd name="T8" fmla="*/ 3 w 5"/>
                <a:gd name="T9" fmla="*/ 0 h 4"/>
                <a:gd name="T10" fmla="*/ 5 w 5"/>
                <a:gd name="T11" fmla="*/ 2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2"/>
                  </a:moveTo>
                  <a:lnTo>
                    <a:pt x="1" y="4"/>
                  </a:lnTo>
                  <a:lnTo>
                    <a:pt x="0" y="0"/>
                  </a:lnTo>
                  <a:lnTo>
                    <a:pt x="1" y="0"/>
                  </a:lnTo>
                  <a:lnTo>
                    <a:pt x="3" y="0"/>
                  </a:lnTo>
                  <a:lnTo>
                    <a:pt x="5" y="2"/>
                  </a:lnTo>
                  <a:close/>
                </a:path>
              </a:pathLst>
            </a:custGeom>
            <a:solidFill>
              <a:srgbClr val="C0C0C0"/>
            </a:solidFill>
            <a:ln w="4826">
              <a:solidFill>
                <a:srgbClr val="B9B9B9"/>
              </a:solidFill>
              <a:round/>
              <a:headEnd/>
              <a:tailEnd/>
            </a:ln>
          </p:spPr>
          <p:txBody>
            <a:bodyPr/>
            <a:lstStyle/>
            <a:p>
              <a:endParaRPr lang="nb-NO"/>
            </a:p>
          </p:txBody>
        </p:sp>
        <p:sp>
          <p:nvSpPr>
            <p:cNvPr id="9286" name="Freeform 1282"/>
            <p:cNvSpPr>
              <a:spLocks/>
            </p:cNvSpPr>
            <p:nvPr/>
          </p:nvSpPr>
          <p:spPr bwMode="gray">
            <a:xfrm>
              <a:off x="4480" y="1649"/>
              <a:ext cx="216" cy="256"/>
            </a:xfrm>
            <a:custGeom>
              <a:avLst/>
              <a:gdLst>
                <a:gd name="T0" fmla="*/ 0 w 243"/>
                <a:gd name="T1" fmla="*/ 167 h 290"/>
                <a:gd name="T2" fmla="*/ 121 w 243"/>
                <a:gd name="T3" fmla="*/ 259 h 290"/>
                <a:gd name="T4" fmla="*/ 124 w 243"/>
                <a:gd name="T5" fmla="*/ 265 h 290"/>
                <a:gd name="T6" fmla="*/ 134 w 243"/>
                <a:gd name="T7" fmla="*/ 269 h 290"/>
                <a:gd name="T8" fmla="*/ 138 w 243"/>
                <a:gd name="T9" fmla="*/ 277 h 290"/>
                <a:gd name="T10" fmla="*/ 138 w 243"/>
                <a:gd name="T11" fmla="*/ 284 h 290"/>
                <a:gd name="T12" fmla="*/ 138 w 243"/>
                <a:gd name="T13" fmla="*/ 290 h 290"/>
                <a:gd name="T14" fmla="*/ 151 w 243"/>
                <a:gd name="T15" fmla="*/ 288 h 290"/>
                <a:gd name="T16" fmla="*/ 176 w 243"/>
                <a:gd name="T17" fmla="*/ 273 h 290"/>
                <a:gd name="T18" fmla="*/ 241 w 243"/>
                <a:gd name="T19" fmla="*/ 219 h 290"/>
                <a:gd name="T20" fmla="*/ 234 w 243"/>
                <a:gd name="T21" fmla="*/ 213 h 290"/>
                <a:gd name="T22" fmla="*/ 226 w 243"/>
                <a:gd name="T23" fmla="*/ 209 h 290"/>
                <a:gd name="T24" fmla="*/ 218 w 243"/>
                <a:gd name="T25" fmla="*/ 206 h 290"/>
                <a:gd name="T26" fmla="*/ 217 w 243"/>
                <a:gd name="T27" fmla="*/ 196 h 290"/>
                <a:gd name="T28" fmla="*/ 211 w 243"/>
                <a:gd name="T29" fmla="*/ 188 h 290"/>
                <a:gd name="T30" fmla="*/ 205 w 243"/>
                <a:gd name="T31" fmla="*/ 181 h 290"/>
                <a:gd name="T32" fmla="*/ 209 w 243"/>
                <a:gd name="T33" fmla="*/ 177 h 290"/>
                <a:gd name="T34" fmla="*/ 213 w 243"/>
                <a:gd name="T35" fmla="*/ 161 h 290"/>
                <a:gd name="T36" fmla="*/ 213 w 243"/>
                <a:gd name="T37" fmla="*/ 154 h 290"/>
                <a:gd name="T38" fmla="*/ 213 w 243"/>
                <a:gd name="T39" fmla="*/ 148 h 290"/>
                <a:gd name="T40" fmla="*/ 211 w 243"/>
                <a:gd name="T41" fmla="*/ 140 h 290"/>
                <a:gd name="T42" fmla="*/ 211 w 243"/>
                <a:gd name="T43" fmla="*/ 113 h 290"/>
                <a:gd name="T44" fmla="*/ 213 w 243"/>
                <a:gd name="T45" fmla="*/ 110 h 290"/>
                <a:gd name="T46" fmla="*/ 209 w 243"/>
                <a:gd name="T47" fmla="*/ 81 h 290"/>
                <a:gd name="T48" fmla="*/ 201 w 243"/>
                <a:gd name="T49" fmla="*/ 73 h 290"/>
                <a:gd name="T50" fmla="*/ 195 w 243"/>
                <a:gd name="T51" fmla="*/ 65 h 290"/>
                <a:gd name="T52" fmla="*/ 192 w 243"/>
                <a:gd name="T53" fmla="*/ 60 h 290"/>
                <a:gd name="T54" fmla="*/ 192 w 243"/>
                <a:gd name="T55" fmla="*/ 48 h 290"/>
                <a:gd name="T56" fmla="*/ 199 w 243"/>
                <a:gd name="T57" fmla="*/ 44 h 290"/>
                <a:gd name="T58" fmla="*/ 203 w 243"/>
                <a:gd name="T59" fmla="*/ 37 h 290"/>
                <a:gd name="T60" fmla="*/ 203 w 243"/>
                <a:gd name="T61" fmla="*/ 27 h 290"/>
                <a:gd name="T62" fmla="*/ 203 w 243"/>
                <a:gd name="T63" fmla="*/ 16 h 290"/>
                <a:gd name="T64" fmla="*/ 199 w 243"/>
                <a:gd name="T65" fmla="*/ 8 h 290"/>
                <a:gd name="T66" fmla="*/ 195 w 243"/>
                <a:gd name="T67" fmla="*/ 0 h 290"/>
                <a:gd name="T68" fmla="*/ 192 w 243"/>
                <a:gd name="T69" fmla="*/ 4 h 290"/>
                <a:gd name="T70" fmla="*/ 186 w 243"/>
                <a:gd name="T71" fmla="*/ 4 h 290"/>
                <a:gd name="T72" fmla="*/ 170 w 243"/>
                <a:gd name="T73" fmla="*/ 2 h 290"/>
                <a:gd name="T74" fmla="*/ 149 w 243"/>
                <a:gd name="T75" fmla="*/ 4 h 290"/>
                <a:gd name="T76" fmla="*/ 132 w 243"/>
                <a:gd name="T77" fmla="*/ 6 h 290"/>
                <a:gd name="T78" fmla="*/ 117 w 243"/>
                <a:gd name="T79" fmla="*/ 10 h 290"/>
                <a:gd name="T80" fmla="*/ 109 w 243"/>
                <a:gd name="T81" fmla="*/ 14 h 290"/>
                <a:gd name="T82" fmla="*/ 103 w 243"/>
                <a:gd name="T83" fmla="*/ 16 h 290"/>
                <a:gd name="T84" fmla="*/ 94 w 243"/>
                <a:gd name="T85" fmla="*/ 19 h 290"/>
                <a:gd name="T86" fmla="*/ 82 w 243"/>
                <a:gd name="T87" fmla="*/ 27 h 290"/>
                <a:gd name="T88" fmla="*/ 76 w 243"/>
                <a:gd name="T89" fmla="*/ 35 h 290"/>
                <a:gd name="T90" fmla="*/ 76 w 243"/>
                <a:gd name="T91" fmla="*/ 44 h 290"/>
                <a:gd name="T92" fmla="*/ 76 w 243"/>
                <a:gd name="T93" fmla="*/ 54 h 290"/>
                <a:gd name="T94" fmla="*/ 78 w 243"/>
                <a:gd name="T95" fmla="*/ 64 h 290"/>
                <a:gd name="T96" fmla="*/ 84 w 243"/>
                <a:gd name="T97" fmla="*/ 71 h 290"/>
                <a:gd name="T98" fmla="*/ 78 w 243"/>
                <a:gd name="T99" fmla="*/ 77 h 290"/>
                <a:gd name="T100" fmla="*/ 71 w 243"/>
                <a:gd name="T101" fmla="*/ 87 h 290"/>
                <a:gd name="T102" fmla="*/ 69 w 243"/>
                <a:gd name="T103" fmla="*/ 94 h 290"/>
                <a:gd name="T104" fmla="*/ 61 w 243"/>
                <a:gd name="T105" fmla="*/ 100 h 290"/>
                <a:gd name="T106" fmla="*/ 55 w 243"/>
                <a:gd name="T107" fmla="*/ 106 h 290"/>
                <a:gd name="T108" fmla="*/ 44 w 243"/>
                <a:gd name="T109" fmla="*/ 117 h 290"/>
                <a:gd name="T110" fmla="*/ 36 w 243"/>
                <a:gd name="T111" fmla="*/ 119 h 290"/>
                <a:gd name="T112" fmla="*/ 27 w 243"/>
                <a:gd name="T113" fmla="*/ 127 h 290"/>
                <a:gd name="T114" fmla="*/ 13 w 243"/>
                <a:gd name="T115" fmla="*/ 131 h 290"/>
                <a:gd name="T116" fmla="*/ 5 w 243"/>
                <a:gd name="T117" fmla="*/ 136 h 290"/>
                <a:gd name="T118" fmla="*/ 0 w 243"/>
                <a:gd name="T119" fmla="*/ 142 h 290"/>
                <a:gd name="T120" fmla="*/ 0 w 243"/>
                <a:gd name="T121" fmla="*/ 158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3"/>
                <a:gd name="T184" fmla="*/ 0 h 290"/>
                <a:gd name="T185" fmla="*/ 243 w 243"/>
                <a:gd name="T186" fmla="*/ 290 h 2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3" h="290">
                  <a:moveTo>
                    <a:pt x="0" y="158"/>
                  </a:moveTo>
                  <a:lnTo>
                    <a:pt x="0" y="167"/>
                  </a:lnTo>
                  <a:lnTo>
                    <a:pt x="42" y="198"/>
                  </a:lnTo>
                  <a:lnTo>
                    <a:pt x="121" y="259"/>
                  </a:lnTo>
                  <a:lnTo>
                    <a:pt x="122" y="261"/>
                  </a:lnTo>
                  <a:lnTo>
                    <a:pt x="124" y="265"/>
                  </a:lnTo>
                  <a:lnTo>
                    <a:pt x="130" y="267"/>
                  </a:lnTo>
                  <a:lnTo>
                    <a:pt x="134" y="269"/>
                  </a:lnTo>
                  <a:lnTo>
                    <a:pt x="138" y="273"/>
                  </a:lnTo>
                  <a:lnTo>
                    <a:pt x="138" y="277"/>
                  </a:lnTo>
                  <a:lnTo>
                    <a:pt x="138" y="280"/>
                  </a:lnTo>
                  <a:lnTo>
                    <a:pt x="138" y="284"/>
                  </a:lnTo>
                  <a:lnTo>
                    <a:pt x="140" y="288"/>
                  </a:lnTo>
                  <a:lnTo>
                    <a:pt x="138" y="290"/>
                  </a:lnTo>
                  <a:lnTo>
                    <a:pt x="145" y="290"/>
                  </a:lnTo>
                  <a:lnTo>
                    <a:pt x="151" y="288"/>
                  </a:lnTo>
                  <a:lnTo>
                    <a:pt x="169" y="284"/>
                  </a:lnTo>
                  <a:lnTo>
                    <a:pt x="176" y="273"/>
                  </a:lnTo>
                  <a:lnTo>
                    <a:pt x="243" y="221"/>
                  </a:lnTo>
                  <a:lnTo>
                    <a:pt x="241" y="219"/>
                  </a:lnTo>
                  <a:lnTo>
                    <a:pt x="236" y="215"/>
                  </a:lnTo>
                  <a:lnTo>
                    <a:pt x="234" y="213"/>
                  </a:lnTo>
                  <a:lnTo>
                    <a:pt x="230" y="211"/>
                  </a:lnTo>
                  <a:lnTo>
                    <a:pt x="226" y="209"/>
                  </a:lnTo>
                  <a:lnTo>
                    <a:pt x="222" y="209"/>
                  </a:lnTo>
                  <a:lnTo>
                    <a:pt x="218" y="206"/>
                  </a:lnTo>
                  <a:lnTo>
                    <a:pt x="217" y="200"/>
                  </a:lnTo>
                  <a:lnTo>
                    <a:pt x="217" y="196"/>
                  </a:lnTo>
                  <a:lnTo>
                    <a:pt x="213" y="194"/>
                  </a:lnTo>
                  <a:lnTo>
                    <a:pt x="211" y="188"/>
                  </a:lnTo>
                  <a:lnTo>
                    <a:pt x="209" y="184"/>
                  </a:lnTo>
                  <a:lnTo>
                    <a:pt x="205" y="181"/>
                  </a:lnTo>
                  <a:lnTo>
                    <a:pt x="205" y="179"/>
                  </a:lnTo>
                  <a:lnTo>
                    <a:pt x="209" y="177"/>
                  </a:lnTo>
                  <a:lnTo>
                    <a:pt x="213" y="171"/>
                  </a:lnTo>
                  <a:lnTo>
                    <a:pt x="213" y="161"/>
                  </a:lnTo>
                  <a:lnTo>
                    <a:pt x="213" y="156"/>
                  </a:lnTo>
                  <a:lnTo>
                    <a:pt x="213" y="154"/>
                  </a:lnTo>
                  <a:lnTo>
                    <a:pt x="213" y="150"/>
                  </a:lnTo>
                  <a:lnTo>
                    <a:pt x="213" y="148"/>
                  </a:lnTo>
                  <a:lnTo>
                    <a:pt x="217" y="146"/>
                  </a:lnTo>
                  <a:lnTo>
                    <a:pt x="211" y="140"/>
                  </a:lnTo>
                  <a:lnTo>
                    <a:pt x="213" y="115"/>
                  </a:lnTo>
                  <a:lnTo>
                    <a:pt x="211" y="113"/>
                  </a:lnTo>
                  <a:lnTo>
                    <a:pt x="211" y="110"/>
                  </a:lnTo>
                  <a:lnTo>
                    <a:pt x="213" y="110"/>
                  </a:lnTo>
                  <a:lnTo>
                    <a:pt x="209" y="81"/>
                  </a:lnTo>
                  <a:lnTo>
                    <a:pt x="201" y="79"/>
                  </a:lnTo>
                  <a:lnTo>
                    <a:pt x="201" y="73"/>
                  </a:lnTo>
                  <a:lnTo>
                    <a:pt x="199" y="67"/>
                  </a:lnTo>
                  <a:lnTo>
                    <a:pt x="195" y="65"/>
                  </a:lnTo>
                  <a:lnTo>
                    <a:pt x="193" y="65"/>
                  </a:lnTo>
                  <a:lnTo>
                    <a:pt x="192" y="60"/>
                  </a:lnTo>
                  <a:lnTo>
                    <a:pt x="192" y="52"/>
                  </a:lnTo>
                  <a:lnTo>
                    <a:pt x="192" y="48"/>
                  </a:lnTo>
                  <a:lnTo>
                    <a:pt x="195" y="48"/>
                  </a:lnTo>
                  <a:lnTo>
                    <a:pt x="199" y="44"/>
                  </a:lnTo>
                  <a:lnTo>
                    <a:pt x="201" y="40"/>
                  </a:lnTo>
                  <a:lnTo>
                    <a:pt x="203" y="37"/>
                  </a:lnTo>
                  <a:lnTo>
                    <a:pt x="205" y="33"/>
                  </a:lnTo>
                  <a:lnTo>
                    <a:pt x="203" y="27"/>
                  </a:lnTo>
                  <a:lnTo>
                    <a:pt x="201" y="21"/>
                  </a:lnTo>
                  <a:lnTo>
                    <a:pt x="203" y="16"/>
                  </a:lnTo>
                  <a:lnTo>
                    <a:pt x="201" y="14"/>
                  </a:lnTo>
                  <a:lnTo>
                    <a:pt x="199" y="8"/>
                  </a:lnTo>
                  <a:lnTo>
                    <a:pt x="199" y="2"/>
                  </a:lnTo>
                  <a:lnTo>
                    <a:pt x="195" y="0"/>
                  </a:lnTo>
                  <a:lnTo>
                    <a:pt x="193" y="0"/>
                  </a:lnTo>
                  <a:lnTo>
                    <a:pt x="192" y="4"/>
                  </a:lnTo>
                  <a:lnTo>
                    <a:pt x="190" y="8"/>
                  </a:lnTo>
                  <a:lnTo>
                    <a:pt x="186" y="4"/>
                  </a:lnTo>
                  <a:lnTo>
                    <a:pt x="184" y="0"/>
                  </a:lnTo>
                  <a:lnTo>
                    <a:pt x="170" y="2"/>
                  </a:lnTo>
                  <a:lnTo>
                    <a:pt x="159" y="2"/>
                  </a:lnTo>
                  <a:lnTo>
                    <a:pt x="149" y="4"/>
                  </a:lnTo>
                  <a:lnTo>
                    <a:pt x="140" y="8"/>
                  </a:lnTo>
                  <a:lnTo>
                    <a:pt x="132" y="6"/>
                  </a:lnTo>
                  <a:lnTo>
                    <a:pt x="122" y="6"/>
                  </a:lnTo>
                  <a:lnTo>
                    <a:pt x="117" y="10"/>
                  </a:lnTo>
                  <a:lnTo>
                    <a:pt x="113" y="14"/>
                  </a:lnTo>
                  <a:lnTo>
                    <a:pt x="109" y="14"/>
                  </a:lnTo>
                  <a:lnTo>
                    <a:pt x="105" y="14"/>
                  </a:lnTo>
                  <a:lnTo>
                    <a:pt x="103" y="16"/>
                  </a:lnTo>
                  <a:lnTo>
                    <a:pt x="101" y="19"/>
                  </a:lnTo>
                  <a:lnTo>
                    <a:pt x="94" y="19"/>
                  </a:lnTo>
                  <a:lnTo>
                    <a:pt x="88" y="21"/>
                  </a:lnTo>
                  <a:lnTo>
                    <a:pt x="82" y="27"/>
                  </a:lnTo>
                  <a:lnTo>
                    <a:pt x="74" y="33"/>
                  </a:lnTo>
                  <a:lnTo>
                    <a:pt x="76" y="35"/>
                  </a:lnTo>
                  <a:lnTo>
                    <a:pt x="76" y="40"/>
                  </a:lnTo>
                  <a:lnTo>
                    <a:pt x="76" y="44"/>
                  </a:lnTo>
                  <a:lnTo>
                    <a:pt x="74" y="50"/>
                  </a:lnTo>
                  <a:lnTo>
                    <a:pt x="76" y="54"/>
                  </a:lnTo>
                  <a:lnTo>
                    <a:pt x="78" y="58"/>
                  </a:lnTo>
                  <a:lnTo>
                    <a:pt x="78" y="64"/>
                  </a:lnTo>
                  <a:lnTo>
                    <a:pt x="80" y="67"/>
                  </a:lnTo>
                  <a:lnTo>
                    <a:pt x="84" y="71"/>
                  </a:lnTo>
                  <a:lnTo>
                    <a:pt x="84" y="75"/>
                  </a:lnTo>
                  <a:lnTo>
                    <a:pt x="78" y="77"/>
                  </a:lnTo>
                  <a:lnTo>
                    <a:pt x="74" y="83"/>
                  </a:lnTo>
                  <a:lnTo>
                    <a:pt x="71" y="87"/>
                  </a:lnTo>
                  <a:lnTo>
                    <a:pt x="69" y="90"/>
                  </a:lnTo>
                  <a:lnTo>
                    <a:pt x="69" y="94"/>
                  </a:lnTo>
                  <a:lnTo>
                    <a:pt x="65" y="98"/>
                  </a:lnTo>
                  <a:lnTo>
                    <a:pt x="61" y="100"/>
                  </a:lnTo>
                  <a:lnTo>
                    <a:pt x="57" y="100"/>
                  </a:lnTo>
                  <a:lnTo>
                    <a:pt x="55" y="106"/>
                  </a:lnTo>
                  <a:lnTo>
                    <a:pt x="48" y="115"/>
                  </a:lnTo>
                  <a:lnTo>
                    <a:pt x="44" y="117"/>
                  </a:lnTo>
                  <a:lnTo>
                    <a:pt x="40" y="119"/>
                  </a:lnTo>
                  <a:lnTo>
                    <a:pt x="36" y="119"/>
                  </a:lnTo>
                  <a:lnTo>
                    <a:pt x="32" y="123"/>
                  </a:lnTo>
                  <a:lnTo>
                    <a:pt x="27" y="127"/>
                  </a:lnTo>
                  <a:lnTo>
                    <a:pt x="19" y="129"/>
                  </a:lnTo>
                  <a:lnTo>
                    <a:pt x="13" y="131"/>
                  </a:lnTo>
                  <a:lnTo>
                    <a:pt x="9" y="133"/>
                  </a:lnTo>
                  <a:lnTo>
                    <a:pt x="5" y="136"/>
                  </a:lnTo>
                  <a:lnTo>
                    <a:pt x="3" y="140"/>
                  </a:lnTo>
                  <a:lnTo>
                    <a:pt x="0" y="142"/>
                  </a:lnTo>
                  <a:lnTo>
                    <a:pt x="0" y="144"/>
                  </a:lnTo>
                  <a:lnTo>
                    <a:pt x="0" y="158"/>
                  </a:lnTo>
                  <a:close/>
                </a:path>
              </a:pathLst>
            </a:custGeom>
            <a:solidFill>
              <a:srgbClr val="C0C0C0"/>
            </a:solidFill>
            <a:ln w="4826">
              <a:solidFill>
                <a:srgbClr val="B9B9B9"/>
              </a:solidFill>
              <a:round/>
              <a:headEnd/>
              <a:tailEnd/>
            </a:ln>
          </p:spPr>
          <p:txBody>
            <a:bodyPr/>
            <a:lstStyle/>
            <a:p>
              <a:endParaRPr lang="nb-NO"/>
            </a:p>
          </p:txBody>
        </p:sp>
        <p:sp>
          <p:nvSpPr>
            <p:cNvPr id="9287" name="Freeform 1283"/>
            <p:cNvSpPr>
              <a:spLocks/>
            </p:cNvSpPr>
            <p:nvPr/>
          </p:nvSpPr>
          <p:spPr bwMode="gray">
            <a:xfrm>
              <a:off x="4781" y="1569"/>
              <a:ext cx="22" cy="42"/>
            </a:xfrm>
            <a:custGeom>
              <a:avLst/>
              <a:gdLst>
                <a:gd name="T0" fmla="*/ 12 w 25"/>
                <a:gd name="T1" fmla="*/ 48 h 48"/>
                <a:gd name="T2" fmla="*/ 14 w 25"/>
                <a:gd name="T3" fmla="*/ 48 h 48"/>
                <a:gd name="T4" fmla="*/ 18 w 25"/>
                <a:gd name="T5" fmla="*/ 48 h 48"/>
                <a:gd name="T6" fmla="*/ 20 w 25"/>
                <a:gd name="T7" fmla="*/ 48 h 48"/>
                <a:gd name="T8" fmla="*/ 20 w 25"/>
                <a:gd name="T9" fmla="*/ 46 h 48"/>
                <a:gd name="T10" fmla="*/ 20 w 25"/>
                <a:gd name="T11" fmla="*/ 46 h 48"/>
                <a:gd name="T12" fmla="*/ 23 w 25"/>
                <a:gd name="T13" fmla="*/ 44 h 48"/>
                <a:gd name="T14" fmla="*/ 25 w 25"/>
                <a:gd name="T15" fmla="*/ 40 h 48"/>
                <a:gd name="T16" fmla="*/ 25 w 25"/>
                <a:gd name="T17" fmla="*/ 38 h 48"/>
                <a:gd name="T18" fmla="*/ 25 w 25"/>
                <a:gd name="T19" fmla="*/ 33 h 48"/>
                <a:gd name="T20" fmla="*/ 23 w 25"/>
                <a:gd name="T21" fmla="*/ 31 h 48"/>
                <a:gd name="T22" fmla="*/ 21 w 25"/>
                <a:gd name="T23" fmla="*/ 27 h 48"/>
                <a:gd name="T24" fmla="*/ 20 w 25"/>
                <a:gd name="T25" fmla="*/ 25 h 48"/>
                <a:gd name="T26" fmla="*/ 21 w 25"/>
                <a:gd name="T27" fmla="*/ 21 h 48"/>
                <a:gd name="T28" fmla="*/ 21 w 25"/>
                <a:gd name="T29" fmla="*/ 17 h 48"/>
                <a:gd name="T30" fmla="*/ 21 w 25"/>
                <a:gd name="T31" fmla="*/ 13 h 48"/>
                <a:gd name="T32" fmla="*/ 20 w 25"/>
                <a:gd name="T33" fmla="*/ 8 h 48"/>
                <a:gd name="T34" fmla="*/ 14 w 25"/>
                <a:gd name="T35" fmla="*/ 2 h 48"/>
                <a:gd name="T36" fmla="*/ 12 w 25"/>
                <a:gd name="T37" fmla="*/ 4 h 48"/>
                <a:gd name="T38" fmla="*/ 10 w 25"/>
                <a:gd name="T39" fmla="*/ 0 h 48"/>
                <a:gd name="T40" fmla="*/ 2 w 25"/>
                <a:gd name="T41" fmla="*/ 4 h 48"/>
                <a:gd name="T42" fmla="*/ 0 w 25"/>
                <a:gd name="T43" fmla="*/ 6 h 48"/>
                <a:gd name="T44" fmla="*/ 2 w 25"/>
                <a:gd name="T45" fmla="*/ 8 h 48"/>
                <a:gd name="T46" fmla="*/ 4 w 25"/>
                <a:gd name="T47" fmla="*/ 10 h 48"/>
                <a:gd name="T48" fmla="*/ 6 w 25"/>
                <a:gd name="T49" fmla="*/ 13 h 48"/>
                <a:gd name="T50" fmla="*/ 4 w 25"/>
                <a:gd name="T51" fmla="*/ 17 h 48"/>
                <a:gd name="T52" fmla="*/ 4 w 25"/>
                <a:gd name="T53" fmla="*/ 21 h 48"/>
                <a:gd name="T54" fmla="*/ 2 w 25"/>
                <a:gd name="T55" fmla="*/ 29 h 48"/>
                <a:gd name="T56" fmla="*/ 2 w 25"/>
                <a:gd name="T57" fmla="*/ 35 h 48"/>
                <a:gd name="T58" fmla="*/ 6 w 25"/>
                <a:gd name="T59" fmla="*/ 38 h 48"/>
                <a:gd name="T60" fmla="*/ 12 w 25"/>
                <a:gd name="T61" fmla="*/ 48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48"/>
                <a:gd name="T95" fmla="*/ 25 w 25"/>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48">
                  <a:moveTo>
                    <a:pt x="12" y="48"/>
                  </a:moveTo>
                  <a:lnTo>
                    <a:pt x="14" y="48"/>
                  </a:lnTo>
                  <a:lnTo>
                    <a:pt x="18" y="48"/>
                  </a:lnTo>
                  <a:lnTo>
                    <a:pt x="20" y="48"/>
                  </a:lnTo>
                  <a:lnTo>
                    <a:pt x="20" y="46"/>
                  </a:lnTo>
                  <a:lnTo>
                    <a:pt x="23" y="44"/>
                  </a:lnTo>
                  <a:lnTo>
                    <a:pt x="25" y="40"/>
                  </a:lnTo>
                  <a:lnTo>
                    <a:pt x="25" y="38"/>
                  </a:lnTo>
                  <a:lnTo>
                    <a:pt x="25" y="33"/>
                  </a:lnTo>
                  <a:lnTo>
                    <a:pt x="23" y="31"/>
                  </a:lnTo>
                  <a:lnTo>
                    <a:pt x="21" y="27"/>
                  </a:lnTo>
                  <a:lnTo>
                    <a:pt x="20" y="25"/>
                  </a:lnTo>
                  <a:lnTo>
                    <a:pt x="21" y="21"/>
                  </a:lnTo>
                  <a:lnTo>
                    <a:pt x="21" y="17"/>
                  </a:lnTo>
                  <a:lnTo>
                    <a:pt x="21" y="13"/>
                  </a:lnTo>
                  <a:lnTo>
                    <a:pt x="20" y="8"/>
                  </a:lnTo>
                  <a:lnTo>
                    <a:pt x="14" y="2"/>
                  </a:lnTo>
                  <a:lnTo>
                    <a:pt x="12" y="4"/>
                  </a:lnTo>
                  <a:lnTo>
                    <a:pt x="10" y="0"/>
                  </a:lnTo>
                  <a:lnTo>
                    <a:pt x="2" y="4"/>
                  </a:lnTo>
                  <a:lnTo>
                    <a:pt x="0" y="6"/>
                  </a:lnTo>
                  <a:lnTo>
                    <a:pt x="2" y="8"/>
                  </a:lnTo>
                  <a:lnTo>
                    <a:pt x="4" y="10"/>
                  </a:lnTo>
                  <a:lnTo>
                    <a:pt x="6" y="13"/>
                  </a:lnTo>
                  <a:lnTo>
                    <a:pt x="4" y="17"/>
                  </a:lnTo>
                  <a:lnTo>
                    <a:pt x="4" y="21"/>
                  </a:lnTo>
                  <a:lnTo>
                    <a:pt x="2" y="29"/>
                  </a:lnTo>
                  <a:lnTo>
                    <a:pt x="2" y="35"/>
                  </a:lnTo>
                  <a:lnTo>
                    <a:pt x="6" y="38"/>
                  </a:lnTo>
                  <a:lnTo>
                    <a:pt x="12" y="48"/>
                  </a:lnTo>
                  <a:close/>
                </a:path>
              </a:pathLst>
            </a:custGeom>
            <a:solidFill>
              <a:srgbClr val="C0C0C0"/>
            </a:solidFill>
            <a:ln w="4826">
              <a:solidFill>
                <a:srgbClr val="B9B9B9"/>
              </a:solidFill>
              <a:round/>
              <a:headEnd/>
              <a:tailEnd/>
            </a:ln>
          </p:spPr>
          <p:txBody>
            <a:bodyPr/>
            <a:lstStyle/>
            <a:p>
              <a:endParaRPr lang="nb-NO"/>
            </a:p>
          </p:txBody>
        </p:sp>
        <p:sp>
          <p:nvSpPr>
            <p:cNvPr id="9288" name="Freeform 1284"/>
            <p:cNvSpPr>
              <a:spLocks/>
            </p:cNvSpPr>
            <p:nvPr/>
          </p:nvSpPr>
          <p:spPr bwMode="gray">
            <a:xfrm>
              <a:off x="6647" y="1202"/>
              <a:ext cx="32" cy="19"/>
            </a:xfrm>
            <a:custGeom>
              <a:avLst/>
              <a:gdLst>
                <a:gd name="T0" fmla="*/ 2 w 36"/>
                <a:gd name="T1" fmla="*/ 0 h 22"/>
                <a:gd name="T2" fmla="*/ 2 w 36"/>
                <a:gd name="T3" fmla="*/ 4 h 22"/>
                <a:gd name="T4" fmla="*/ 0 w 36"/>
                <a:gd name="T5" fmla="*/ 12 h 22"/>
                <a:gd name="T6" fmla="*/ 9 w 36"/>
                <a:gd name="T7" fmla="*/ 8 h 22"/>
                <a:gd name="T8" fmla="*/ 15 w 36"/>
                <a:gd name="T9" fmla="*/ 8 h 22"/>
                <a:gd name="T10" fmla="*/ 21 w 36"/>
                <a:gd name="T11" fmla="*/ 10 h 22"/>
                <a:gd name="T12" fmla="*/ 26 w 36"/>
                <a:gd name="T13" fmla="*/ 16 h 22"/>
                <a:gd name="T14" fmla="*/ 28 w 36"/>
                <a:gd name="T15" fmla="*/ 18 h 22"/>
                <a:gd name="T16" fmla="*/ 32 w 36"/>
                <a:gd name="T17" fmla="*/ 22 h 22"/>
                <a:gd name="T18" fmla="*/ 34 w 36"/>
                <a:gd name="T19" fmla="*/ 16 h 22"/>
                <a:gd name="T20" fmla="*/ 36 w 36"/>
                <a:gd name="T21" fmla="*/ 12 h 22"/>
                <a:gd name="T22" fmla="*/ 32 w 36"/>
                <a:gd name="T23" fmla="*/ 10 h 22"/>
                <a:gd name="T24" fmla="*/ 26 w 36"/>
                <a:gd name="T25" fmla="*/ 10 h 22"/>
                <a:gd name="T26" fmla="*/ 25 w 36"/>
                <a:gd name="T27" fmla="*/ 8 h 22"/>
                <a:gd name="T28" fmla="*/ 25 w 36"/>
                <a:gd name="T29" fmla="*/ 4 h 22"/>
                <a:gd name="T30" fmla="*/ 21 w 36"/>
                <a:gd name="T31" fmla="*/ 2 h 22"/>
                <a:gd name="T32" fmla="*/ 19 w 36"/>
                <a:gd name="T33" fmla="*/ 0 h 22"/>
                <a:gd name="T34" fmla="*/ 11 w 36"/>
                <a:gd name="T35" fmla="*/ 2 h 22"/>
                <a:gd name="T36" fmla="*/ 3 w 36"/>
                <a:gd name="T37" fmla="*/ 6 h 22"/>
                <a:gd name="T38" fmla="*/ 3 w 36"/>
                <a:gd name="T39" fmla="*/ 2 h 22"/>
                <a:gd name="T40" fmla="*/ 2 w 36"/>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2"/>
                <a:gd name="T65" fmla="*/ 36 w 3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2">
                  <a:moveTo>
                    <a:pt x="2" y="0"/>
                  </a:moveTo>
                  <a:lnTo>
                    <a:pt x="2" y="4"/>
                  </a:lnTo>
                  <a:lnTo>
                    <a:pt x="0" y="12"/>
                  </a:lnTo>
                  <a:lnTo>
                    <a:pt x="9" y="8"/>
                  </a:lnTo>
                  <a:lnTo>
                    <a:pt x="15" y="8"/>
                  </a:lnTo>
                  <a:lnTo>
                    <a:pt x="21" y="10"/>
                  </a:lnTo>
                  <a:lnTo>
                    <a:pt x="26" y="16"/>
                  </a:lnTo>
                  <a:lnTo>
                    <a:pt x="28" y="18"/>
                  </a:lnTo>
                  <a:lnTo>
                    <a:pt x="32" y="22"/>
                  </a:lnTo>
                  <a:lnTo>
                    <a:pt x="34" y="16"/>
                  </a:lnTo>
                  <a:lnTo>
                    <a:pt x="36" y="12"/>
                  </a:lnTo>
                  <a:lnTo>
                    <a:pt x="32" y="10"/>
                  </a:lnTo>
                  <a:lnTo>
                    <a:pt x="26" y="10"/>
                  </a:lnTo>
                  <a:lnTo>
                    <a:pt x="25" y="8"/>
                  </a:lnTo>
                  <a:lnTo>
                    <a:pt x="25" y="4"/>
                  </a:lnTo>
                  <a:lnTo>
                    <a:pt x="21" y="2"/>
                  </a:lnTo>
                  <a:lnTo>
                    <a:pt x="19" y="0"/>
                  </a:lnTo>
                  <a:lnTo>
                    <a:pt x="11" y="2"/>
                  </a:lnTo>
                  <a:lnTo>
                    <a:pt x="3" y="6"/>
                  </a:lnTo>
                  <a:lnTo>
                    <a:pt x="3" y="2"/>
                  </a:lnTo>
                  <a:lnTo>
                    <a:pt x="2" y="0"/>
                  </a:lnTo>
                  <a:close/>
                </a:path>
              </a:pathLst>
            </a:custGeom>
            <a:solidFill>
              <a:srgbClr val="C0C0C0"/>
            </a:solidFill>
            <a:ln w="4826">
              <a:solidFill>
                <a:srgbClr val="B9B9B9"/>
              </a:solidFill>
              <a:round/>
              <a:headEnd/>
              <a:tailEnd/>
            </a:ln>
          </p:spPr>
          <p:txBody>
            <a:bodyPr/>
            <a:lstStyle/>
            <a:p>
              <a:endParaRPr lang="nb-NO"/>
            </a:p>
          </p:txBody>
        </p:sp>
        <p:sp>
          <p:nvSpPr>
            <p:cNvPr id="9289" name="Freeform 1285"/>
            <p:cNvSpPr>
              <a:spLocks/>
            </p:cNvSpPr>
            <p:nvPr/>
          </p:nvSpPr>
          <p:spPr bwMode="gray">
            <a:xfrm>
              <a:off x="6549" y="1258"/>
              <a:ext cx="14" cy="14"/>
            </a:xfrm>
            <a:custGeom>
              <a:avLst/>
              <a:gdLst>
                <a:gd name="T0" fmla="*/ 4 w 16"/>
                <a:gd name="T1" fmla="*/ 0 h 15"/>
                <a:gd name="T2" fmla="*/ 2 w 16"/>
                <a:gd name="T3" fmla="*/ 2 h 15"/>
                <a:gd name="T4" fmla="*/ 2 w 16"/>
                <a:gd name="T5" fmla="*/ 6 h 15"/>
                <a:gd name="T6" fmla="*/ 0 w 16"/>
                <a:gd name="T7" fmla="*/ 6 h 15"/>
                <a:gd name="T8" fmla="*/ 0 w 16"/>
                <a:gd name="T9" fmla="*/ 9 h 15"/>
                <a:gd name="T10" fmla="*/ 2 w 16"/>
                <a:gd name="T11" fmla="*/ 11 h 15"/>
                <a:gd name="T12" fmla="*/ 6 w 16"/>
                <a:gd name="T13" fmla="*/ 15 h 15"/>
                <a:gd name="T14" fmla="*/ 10 w 16"/>
                <a:gd name="T15" fmla="*/ 13 h 15"/>
                <a:gd name="T16" fmla="*/ 14 w 16"/>
                <a:gd name="T17" fmla="*/ 9 h 15"/>
                <a:gd name="T18" fmla="*/ 16 w 16"/>
                <a:gd name="T19" fmla="*/ 9 h 15"/>
                <a:gd name="T20" fmla="*/ 16 w 16"/>
                <a:gd name="T21" fmla="*/ 7 h 15"/>
                <a:gd name="T22" fmla="*/ 16 w 16"/>
                <a:gd name="T23" fmla="*/ 6 h 15"/>
                <a:gd name="T24" fmla="*/ 14 w 16"/>
                <a:gd name="T25" fmla="*/ 4 h 15"/>
                <a:gd name="T26" fmla="*/ 8 w 16"/>
                <a:gd name="T27" fmla="*/ 2 h 15"/>
                <a:gd name="T28" fmla="*/ 4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4" y="0"/>
                  </a:moveTo>
                  <a:lnTo>
                    <a:pt x="2" y="2"/>
                  </a:lnTo>
                  <a:lnTo>
                    <a:pt x="2" y="6"/>
                  </a:lnTo>
                  <a:lnTo>
                    <a:pt x="0" y="6"/>
                  </a:lnTo>
                  <a:lnTo>
                    <a:pt x="0" y="9"/>
                  </a:lnTo>
                  <a:lnTo>
                    <a:pt x="2" y="11"/>
                  </a:lnTo>
                  <a:lnTo>
                    <a:pt x="6" y="15"/>
                  </a:lnTo>
                  <a:lnTo>
                    <a:pt x="10" y="13"/>
                  </a:lnTo>
                  <a:lnTo>
                    <a:pt x="14" y="9"/>
                  </a:lnTo>
                  <a:lnTo>
                    <a:pt x="16" y="9"/>
                  </a:lnTo>
                  <a:lnTo>
                    <a:pt x="16" y="7"/>
                  </a:lnTo>
                  <a:lnTo>
                    <a:pt x="16" y="6"/>
                  </a:lnTo>
                  <a:lnTo>
                    <a:pt x="14" y="4"/>
                  </a:lnTo>
                  <a:lnTo>
                    <a:pt x="8" y="2"/>
                  </a:lnTo>
                  <a:lnTo>
                    <a:pt x="4" y="0"/>
                  </a:lnTo>
                  <a:close/>
                </a:path>
              </a:pathLst>
            </a:custGeom>
            <a:solidFill>
              <a:srgbClr val="C0C0C0"/>
            </a:solidFill>
            <a:ln w="4826">
              <a:solidFill>
                <a:srgbClr val="B9B9B9"/>
              </a:solidFill>
              <a:round/>
              <a:headEnd/>
              <a:tailEnd/>
            </a:ln>
          </p:spPr>
          <p:txBody>
            <a:bodyPr/>
            <a:lstStyle/>
            <a:p>
              <a:endParaRPr lang="nb-NO"/>
            </a:p>
          </p:txBody>
        </p:sp>
        <p:sp>
          <p:nvSpPr>
            <p:cNvPr id="9290" name="Freeform 1286"/>
            <p:cNvSpPr>
              <a:spLocks/>
            </p:cNvSpPr>
            <p:nvPr/>
          </p:nvSpPr>
          <p:spPr bwMode="gray">
            <a:xfrm>
              <a:off x="6609" y="1266"/>
              <a:ext cx="19" cy="11"/>
            </a:xfrm>
            <a:custGeom>
              <a:avLst/>
              <a:gdLst>
                <a:gd name="T0" fmla="*/ 16 w 22"/>
                <a:gd name="T1" fmla="*/ 0 h 12"/>
                <a:gd name="T2" fmla="*/ 10 w 22"/>
                <a:gd name="T3" fmla="*/ 4 h 12"/>
                <a:gd name="T4" fmla="*/ 4 w 22"/>
                <a:gd name="T5" fmla="*/ 4 h 12"/>
                <a:gd name="T6" fmla="*/ 2 w 22"/>
                <a:gd name="T7" fmla="*/ 4 h 12"/>
                <a:gd name="T8" fmla="*/ 0 w 22"/>
                <a:gd name="T9" fmla="*/ 6 h 12"/>
                <a:gd name="T10" fmla="*/ 4 w 22"/>
                <a:gd name="T11" fmla="*/ 8 h 12"/>
                <a:gd name="T12" fmla="*/ 8 w 22"/>
                <a:gd name="T13" fmla="*/ 12 h 12"/>
                <a:gd name="T14" fmla="*/ 14 w 22"/>
                <a:gd name="T15" fmla="*/ 10 h 12"/>
                <a:gd name="T16" fmla="*/ 20 w 22"/>
                <a:gd name="T17" fmla="*/ 6 h 12"/>
                <a:gd name="T18" fmla="*/ 22 w 22"/>
                <a:gd name="T19" fmla="*/ 4 h 12"/>
                <a:gd name="T20" fmla="*/ 22 w 22"/>
                <a:gd name="T21" fmla="*/ 2 h 12"/>
                <a:gd name="T22" fmla="*/ 20 w 22"/>
                <a:gd name="T23" fmla="*/ 0 h 12"/>
                <a:gd name="T24" fmla="*/ 16 w 2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16" y="0"/>
                  </a:moveTo>
                  <a:lnTo>
                    <a:pt x="10" y="4"/>
                  </a:lnTo>
                  <a:lnTo>
                    <a:pt x="4" y="4"/>
                  </a:lnTo>
                  <a:lnTo>
                    <a:pt x="2" y="4"/>
                  </a:lnTo>
                  <a:lnTo>
                    <a:pt x="0" y="6"/>
                  </a:lnTo>
                  <a:lnTo>
                    <a:pt x="4" y="8"/>
                  </a:lnTo>
                  <a:lnTo>
                    <a:pt x="8" y="12"/>
                  </a:lnTo>
                  <a:lnTo>
                    <a:pt x="14" y="10"/>
                  </a:lnTo>
                  <a:lnTo>
                    <a:pt x="20" y="6"/>
                  </a:lnTo>
                  <a:lnTo>
                    <a:pt x="22" y="4"/>
                  </a:lnTo>
                  <a:lnTo>
                    <a:pt x="22" y="2"/>
                  </a:lnTo>
                  <a:lnTo>
                    <a:pt x="20" y="0"/>
                  </a:lnTo>
                  <a:lnTo>
                    <a:pt x="16" y="0"/>
                  </a:lnTo>
                  <a:close/>
                </a:path>
              </a:pathLst>
            </a:custGeom>
            <a:solidFill>
              <a:srgbClr val="C0C0C0"/>
            </a:solidFill>
            <a:ln w="4826">
              <a:solidFill>
                <a:srgbClr val="B9B9B9"/>
              </a:solidFill>
              <a:round/>
              <a:headEnd/>
              <a:tailEnd/>
            </a:ln>
          </p:spPr>
          <p:txBody>
            <a:bodyPr/>
            <a:lstStyle/>
            <a:p>
              <a:endParaRPr lang="nb-NO"/>
            </a:p>
          </p:txBody>
        </p:sp>
        <p:sp>
          <p:nvSpPr>
            <p:cNvPr id="9291" name="Freeform 1287"/>
            <p:cNvSpPr>
              <a:spLocks/>
            </p:cNvSpPr>
            <p:nvPr/>
          </p:nvSpPr>
          <p:spPr bwMode="gray">
            <a:xfrm>
              <a:off x="6464" y="1397"/>
              <a:ext cx="7" cy="6"/>
            </a:xfrm>
            <a:custGeom>
              <a:avLst/>
              <a:gdLst>
                <a:gd name="T0" fmla="*/ 0 w 8"/>
                <a:gd name="T1" fmla="*/ 0 h 6"/>
                <a:gd name="T2" fmla="*/ 2 w 8"/>
                <a:gd name="T3" fmla="*/ 2 h 6"/>
                <a:gd name="T4" fmla="*/ 4 w 8"/>
                <a:gd name="T5" fmla="*/ 6 h 6"/>
                <a:gd name="T6" fmla="*/ 6 w 8"/>
                <a:gd name="T7" fmla="*/ 6 h 6"/>
                <a:gd name="T8" fmla="*/ 6 w 8"/>
                <a:gd name="T9" fmla="*/ 4 h 6"/>
                <a:gd name="T10" fmla="*/ 8 w 8"/>
                <a:gd name="T11" fmla="*/ 2 h 6"/>
                <a:gd name="T12" fmla="*/ 6 w 8"/>
                <a:gd name="T13" fmla="*/ 2 h 6"/>
                <a:gd name="T14" fmla="*/ 2 w 8"/>
                <a:gd name="T15" fmla="*/ 0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2" y="2"/>
                  </a:lnTo>
                  <a:lnTo>
                    <a:pt x="4" y="6"/>
                  </a:lnTo>
                  <a:lnTo>
                    <a:pt x="6" y="6"/>
                  </a:lnTo>
                  <a:lnTo>
                    <a:pt x="6" y="4"/>
                  </a:lnTo>
                  <a:lnTo>
                    <a:pt x="8" y="2"/>
                  </a:lnTo>
                  <a:lnTo>
                    <a:pt x="6" y="2"/>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292" name="Freeform 1288"/>
            <p:cNvSpPr>
              <a:spLocks/>
            </p:cNvSpPr>
            <p:nvPr/>
          </p:nvSpPr>
          <p:spPr bwMode="gray">
            <a:xfrm>
              <a:off x="6616" y="1410"/>
              <a:ext cx="7" cy="4"/>
            </a:xfrm>
            <a:custGeom>
              <a:avLst/>
              <a:gdLst>
                <a:gd name="T0" fmla="*/ 6 w 8"/>
                <a:gd name="T1" fmla="*/ 0 h 5"/>
                <a:gd name="T2" fmla="*/ 2 w 8"/>
                <a:gd name="T3" fmla="*/ 2 h 5"/>
                <a:gd name="T4" fmla="*/ 0 w 8"/>
                <a:gd name="T5" fmla="*/ 3 h 5"/>
                <a:gd name="T6" fmla="*/ 2 w 8"/>
                <a:gd name="T7" fmla="*/ 5 h 5"/>
                <a:gd name="T8" fmla="*/ 8 w 8"/>
                <a:gd name="T9" fmla="*/ 5 h 5"/>
                <a:gd name="T10" fmla="*/ 6 w 8"/>
                <a:gd name="T11" fmla="*/ 2 h 5"/>
                <a:gd name="T12" fmla="*/ 6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6" y="0"/>
                  </a:moveTo>
                  <a:lnTo>
                    <a:pt x="2" y="2"/>
                  </a:lnTo>
                  <a:lnTo>
                    <a:pt x="0" y="3"/>
                  </a:lnTo>
                  <a:lnTo>
                    <a:pt x="2" y="5"/>
                  </a:lnTo>
                  <a:lnTo>
                    <a:pt x="8" y="5"/>
                  </a:lnTo>
                  <a:lnTo>
                    <a:pt x="6" y="2"/>
                  </a:lnTo>
                  <a:lnTo>
                    <a:pt x="6" y="0"/>
                  </a:lnTo>
                  <a:close/>
                </a:path>
              </a:pathLst>
            </a:custGeom>
            <a:solidFill>
              <a:srgbClr val="C0C0C0"/>
            </a:solidFill>
            <a:ln w="4826">
              <a:solidFill>
                <a:srgbClr val="B9B9B9"/>
              </a:solidFill>
              <a:round/>
              <a:headEnd/>
              <a:tailEnd/>
            </a:ln>
          </p:spPr>
          <p:txBody>
            <a:bodyPr/>
            <a:lstStyle/>
            <a:p>
              <a:endParaRPr lang="nb-NO"/>
            </a:p>
          </p:txBody>
        </p:sp>
        <p:sp>
          <p:nvSpPr>
            <p:cNvPr id="9293" name="Freeform 1289"/>
            <p:cNvSpPr>
              <a:spLocks/>
            </p:cNvSpPr>
            <p:nvPr/>
          </p:nvSpPr>
          <p:spPr bwMode="gray">
            <a:xfrm>
              <a:off x="6531" y="1412"/>
              <a:ext cx="1" cy="6"/>
            </a:xfrm>
            <a:custGeom>
              <a:avLst/>
              <a:gdLst>
                <a:gd name="T0" fmla="*/ 2 w 2"/>
                <a:gd name="T1" fmla="*/ 0 h 6"/>
                <a:gd name="T2" fmla="*/ 0 w 2"/>
                <a:gd name="T3" fmla="*/ 4 h 6"/>
                <a:gd name="T4" fmla="*/ 2 w 2"/>
                <a:gd name="T5" fmla="*/ 6 h 6"/>
                <a:gd name="T6" fmla="*/ 2 w 2"/>
                <a:gd name="T7" fmla="*/ 2 h 6"/>
                <a:gd name="T8" fmla="*/ 2 w 2"/>
                <a:gd name="T9" fmla="*/ 0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0"/>
                  </a:moveTo>
                  <a:lnTo>
                    <a:pt x="0" y="4"/>
                  </a:lnTo>
                  <a:lnTo>
                    <a:pt x="2" y="6"/>
                  </a:lnTo>
                  <a:lnTo>
                    <a:pt x="2" y="2"/>
                  </a:lnTo>
                  <a:lnTo>
                    <a:pt x="2" y="0"/>
                  </a:lnTo>
                  <a:close/>
                </a:path>
              </a:pathLst>
            </a:custGeom>
            <a:solidFill>
              <a:srgbClr val="C0C0C0"/>
            </a:solidFill>
            <a:ln w="4826">
              <a:solidFill>
                <a:srgbClr val="B9B9B9"/>
              </a:solidFill>
              <a:round/>
              <a:headEnd/>
              <a:tailEnd/>
            </a:ln>
          </p:spPr>
          <p:txBody>
            <a:bodyPr/>
            <a:lstStyle/>
            <a:p>
              <a:endParaRPr lang="nb-NO"/>
            </a:p>
          </p:txBody>
        </p:sp>
        <p:sp>
          <p:nvSpPr>
            <p:cNvPr id="9294" name="Freeform 1290"/>
            <p:cNvSpPr>
              <a:spLocks/>
            </p:cNvSpPr>
            <p:nvPr/>
          </p:nvSpPr>
          <p:spPr bwMode="gray">
            <a:xfrm>
              <a:off x="6582" y="1416"/>
              <a:ext cx="4" cy="5"/>
            </a:xfrm>
            <a:custGeom>
              <a:avLst/>
              <a:gdLst>
                <a:gd name="T0" fmla="*/ 0 w 4"/>
                <a:gd name="T1" fmla="*/ 0 h 6"/>
                <a:gd name="T2" fmla="*/ 0 w 4"/>
                <a:gd name="T3" fmla="*/ 2 h 6"/>
                <a:gd name="T4" fmla="*/ 4 w 4"/>
                <a:gd name="T5" fmla="*/ 6 h 6"/>
                <a:gd name="T6" fmla="*/ 4 w 4"/>
                <a:gd name="T7" fmla="*/ 4 h 6"/>
                <a:gd name="T8" fmla="*/ 4 w 4"/>
                <a:gd name="T9" fmla="*/ 2 h 6"/>
                <a:gd name="T10" fmla="*/ 4 w 4"/>
                <a:gd name="T11" fmla="*/ 0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2"/>
                  </a:lnTo>
                  <a:lnTo>
                    <a:pt x="4" y="6"/>
                  </a:lnTo>
                  <a:lnTo>
                    <a:pt x="4" y="4"/>
                  </a:lnTo>
                  <a:lnTo>
                    <a:pt x="4" y="2"/>
                  </a:lnTo>
                  <a:lnTo>
                    <a:pt x="4" y="0"/>
                  </a:lnTo>
                  <a:lnTo>
                    <a:pt x="0" y="0"/>
                  </a:lnTo>
                  <a:close/>
                </a:path>
              </a:pathLst>
            </a:custGeom>
            <a:solidFill>
              <a:srgbClr val="C0C0C0"/>
            </a:solidFill>
            <a:ln w="4826">
              <a:solidFill>
                <a:srgbClr val="B9B9B9"/>
              </a:solidFill>
              <a:round/>
              <a:headEnd/>
              <a:tailEnd/>
            </a:ln>
          </p:spPr>
          <p:txBody>
            <a:bodyPr/>
            <a:lstStyle/>
            <a:p>
              <a:endParaRPr lang="nb-NO"/>
            </a:p>
          </p:txBody>
        </p:sp>
        <p:sp>
          <p:nvSpPr>
            <p:cNvPr id="9295" name="Freeform 1291"/>
            <p:cNvSpPr>
              <a:spLocks/>
            </p:cNvSpPr>
            <p:nvPr/>
          </p:nvSpPr>
          <p:spPr bwMode="gray">
            <a:xfrm>
              <a:off x="6546" y="1421"/>
              <a:ext cx="3" cy="4"/>
            </a:xfrm>
            <a:custGeom>
              <a:avLst/>
              <a:gdLst>
                <a:gd name="T0" fmla="*/ 0 w 4"/>
                <a:gd name="T1" fmla="*/ 0 h 4"/>
                <a:gd name="T2" fmla="*/ 2 w 4"/>
                <a:gd name="T3" fmla="*/ 4 h 4"/>
                <a:gd name="T4" fmla="*/ 4 w 4"/>
                <a:gd name="T5" fmla="*/ 4 h 4"/>
                <a:gd name="T6" fmla="*/ 4 w 4"/>
                <a:gd name="T7" fmla="*/ 4 h 4"/>
                <a:gd name="T8" fmla="*/ 2 w 4"/>
                <a:gd name="T9" fmla="*/ 2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0" y="0"/>
                  </a:lnTo>
                  <a:close/>
                </a:path>
              </a:pathLst>
            </a:custGeom>
            <a:solidFill>
              <a:srgbClr val="C0C0C0"/>
            </a:solidFill>
            <a:ln w="4826">
              <a:solidFill>
                <a:srgbClr val="B9B9B9"/>
              </a:solidFill>
              <a:round/>
              <a:headEnd/>
              <a:tailEnd/>
            </a:ln>
          </p:spPr>
          <p:txBody>
            <a:bodyPr/>
            <a:lstStyle/>
            <a:p>
              <a:endParaRPr lang="nb-NO"/>
            </a:p>
          </p:txBody>
        </p:sp>
        <p:sp>
          <p:nvSpPr>
            <p:cNvPr id="9296" name="Freeform 1292"/>
            <p:cNvSpPr>
              <a:spLocks/>
            </p:cNvSpPr>
            <p:nvPr/>
          </p:nvSpPr>
          <p:spPr bwMode="gray">
            <a:xfrm>
              <a:off x="5241" y="1641"/>
              <a:ext cx="147" cy="117"/>
            </a:xfrm>
            <a:custGeom>
              <a:avLst/>
              <a:gdLst>
                <a:gd name="T0" fmla="*/ 82 w 166"/>
                <a:gd name="T1" fmla="*/ 9 h 132"/>
                <a:gd name="T2" fmla="*/ 71 w 166"/>
                <a:gd name="T3" fmla="*/ 5 h 132"/>
                <a:gd name="T4" fmla="*/ 61 w 166"/>
                <a:gd name="T5" fmla="*/ 3 h 132"/>
                <a:gd name="T6" fmla="*/ 51 w 166"/>
                <a:gd name="T7" fmla="*/ 0 h 132"/>
                <a:gd name="T8" fmla="*/ 47 w 166"/>
                <a:gd name="T9" fmla="*/ 5 h 132"/>
                <a:gd name="T10" fmla="*/ 46 w 166"/>
                <a:gd name="T11" fmla="*/ 19 h 132"/>
                <a:gd name="T12" fmla="*/ 40 w 166"/>
                <a:gd name="T13" fmla="*/ 30 h 132"/>
                <a:gd name="T14" fmla="*/ 24 w 166"/>
                <a:gd name="T15" fmla="*/ 36 h 132"/>
                <a:gd name="T16" fmla="*/ 17 w 166"/>
                <a:gd name="T17" fmla="*/ 36 h 132"/>
                <a:gd name="T18" fmla="*/ 13 w 166"/>
                <a:gd name="T19" fmla="*/ 46 h 132"/>
                <a:gd name="T20" fmla="*/ 3 w 166"/>
                <a:gd name="T21" fmla="*/ 48 h 132"/>
                <a:gd name="T22" fmla="*/ 0 w 166"/>
                <a:gd name="T23" fmla="*/ 63 h 132"/>
                <a:gd name="T24" fmla="*/ 5 w 166"/>
                <a:gd name="T25" fmla="*/ 69 h 132"/>
                <a:gd name="T26" fmla="*/ 1 w 166"/>
                <a:gd name="T27" fmla="*/ 78 h 132"/>
                <a:gd name="T28" fmla="*/ 9 w 166"/>
                <a:gd name="T29" fmla="*/ 90 h 132"/>
                <a:gd name="T30" fmla="*/ 9 w 166"/>
                <a:gd name="T31" fmla="*/ 101 h 132"/>
                <a:gd name="T32" fmla="*/ 24 w 166"/>
                <a:gd name="T33" fmla="*/ 105 h 132"/>
                <a:gd name="T34" fmla="*/ 11 w 166"/>
                <a:gd name="T35" fmla="*/ 124 h 132"/>
                <a:gd name="T36" fmla="*/ 28 w 166"/>
                <a:gd name="T37" fmla="*/ 130 h 132"/>
                <a:gd name="T38" fmla="*/ 44 w 166"/>
                <a:gd name="T39" fmla="*/ 130 h 132"/>
                <a:gd name="T40" fmla="*/ 51 w 166"/>
                <a:gd name="T41" fmla="*/ 126 h 132"/>
                <a:gd name="T42" fmla="*/ 59 w 166"/>
                <a:gd name="T43" fmla="*/ 120 h 132"/>
                <a:gd name="T44" fmla="*/ 67 w 166"/>
                <a:gd name="T45" fmla="*/ 111 h 132"/>
                <a:gd name="T46" fmla="*/ 80 w 166"/>
                <a:gd name="T47" fmla="*/ 101 h 132"/>
                <a:gd name="T48" fmla="*/ 84 w 166"/>
                <a:gd name="T49" fmla="*/ 97 h 132"/>
                <a:gd name="T50" fmla="*/ 86 w 166"/>
                <a:gd name="T51" fmla="*/ 88 h 132"/>
                <a:gd name="T52" fmla="*/ 92 w 166"/>
                <a:gd name="T53" fmla="*/ 86 h 132"/>
                <a:gd name="T54" fmla="*/ 103 w 166"/>
                <a:gd name="T55" fmla="*/ 88 h 132"/>
                <a:gd name="T56" fmla="*/ 103 w 166"/>
                <a:gd name="T57" fmla="*/ 76 h 132"/>
                <a:gd name="T58" fmla="*/ 109 w 166"/>
                <a:gd name="T59" fmla="*/ 65 h 132"/>
                <a:gd name="T60" fmla="*/ 107 w 166"/>
                <a:gd name="T61" fmla="*/ 55 h 132"/>
                <a:gd name="T62" fmla="*/ 118 w 166"/>
                <a:gd name="T63" fmla="*/ 55 h 132"/>
                <a:gd name="T64" fmla="*/ 118 w 166"/>
                <a:gd name="T65" fmla="*/ 44 h 132"/>
                <a:gd name="T66" fmla="*/ 122 w 166"/>
                <a:gd name="T67" fmla="*/ 32 h 132"/>
                <a:gd name="T68" fmla="*/ 143 w 166"/>
                <a:gd name="T69" fmla="*/ 23 h 132"/>
                <a:gd name="T70" fmla="*/ 161 w 166"/>
                <a:gd name="T71" fmla="*/ 19 h 132"/>
                <a:gd name="T72" fmla="*/ 166 w 166"/>
                <a:gd name="T73" fmla="*/ 17 h 132"/>
                <a:gd name="T74" fmla="*/ 159 w 166"/>
                <a:gd name="T75" fmla="*/ 13 h 132"/>
                <a:gd name="T76" fmla="*/ 143 w 166"/>
                <a:gd name="T77" fmla="*/ 11 h 132"/>
                <a:gd name="T78" fmla="*/ 132 w 166"/>
                <a:gd name="T79" fmla="*/ 17 h 132"/>
                <a:gd name="T80" fmla="*/ 122 w 166"/>
                <a:gd name="T81" fmla="*/ 26 h 132"/>
                <a:gd name="T82" fmla="*/ 111 w 166"/>
                <a:gd name="T83" fmla="*/ 23 h 132"/>
                <a:gd name="T84" fmla="*/ 115 w 166"/>
                <a:gd name="T85" fmla="*/ 9 h 132"/>
                <a:gd name="T86" fmla="*/ 109 w 166"/>
                <a:gd name="T87" fmla="*/ 1 h 132"/>
                <a:gd name="T88" fmla="*/ 103 w 166"/>
                <a:gd name="T89" fmla="*/ 3 h 132"/>
                <a:gd name="T90" fmla="*/ 94 w 166"/>
                <a:gd name="T91" fmla="*/ 7 h 132"/>
                <a:gd name="T92" fmla="*/ 86 w 166"/>
                <a:gd name="T93" fmla="*/ 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32"/>
                <a:gd name="T143" fmla="*/ 166 w 166"/>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32">
                  <a:moveTo>
                    <a:pt x="86" y="7"/>
                  </a:moveTo>
                  <a:lnTo>
                    <a:pt x="82" y="9"/>
                  </a:lnTo>
                  <a:lnTo>
                    <a:pt x="76" y="9"/>
                  </a:lnTo>
                  <a:lnTo>
                    <a:pt x="71" y="5"/>
                  </a:lnTo>
                  <a:lnTo>
                    <a:pt x="67" y="3"/>
                  </a:lnTo>
                  <a:lnTo>
                    <a:pt x="61" y="3"/>
                  </a:lnTo>
                  <a:lnTo>
                    <a:pt x="57" y="1"/>
                  </a:lnTo>
                  <a:lnTo>
                    <a:pt x="51" y="0"/>
                  </a:lnTo>
                  <a:lnTo>
                    <a:pt x="49" y="3"/>
                  </a:lnTo>
                  <a:lnTo>
                    <a:pt x="47" y="5"/>
                  </a:lnTo>
                  <a:lnTo>
                    <a:pt x="47" y="13"/>
                  </a:lnTo>
                  <a:lnTo>
                    <a:pt x="46" y="19"/>
                  </a:lnTo>
                  <a:lnTo>
                    <a:pt x="38" y="26"/>
                  </a:lnTo>
                  <a:lnTo>
                    <a:pt x="40" y="30"/>
                  </a:lnTo>
                  <a:lnTo>
                    <a:pt x="30" y="38"/>
                  </a:lnTo>
                  <a:lnTo>
                    <a:pt x="24" y="36"/>
                  </a:lnTo>
                  <a:lnTo>
                    <a:pt x="23" y="38"/>
                  </a:lnTo>
                  <a:lnTo>
                    <a:pt x="17" y="36"/>
                  </a:lnTo>
                  <a:lnTo>
                    <a:pt x="13" y="42"/>
                  </a:lnTo>
                  <a:lnTo>
                    <a:pt x="13" y="46"/>
                  </a:lnTo>
                  <a:lnTo>
                    <a:pt x="7" y="46"/>
                  </a:lnTo>
                  <a:lnTo>
                    <a:pt x="3" y="48"/>
                  </a:lnTo>
                  <a:lnTo>
                    <a:pt x="1" y="53"/>
                  </a:lnTo>
                  <a:lnTo>
                    <a:pt x="0" y="63"/>
                  </a:lnTo>
                  <a:lnTo>
                    <a:pt x="1" y="65"/>
                  </a:lnTo>
                  <a:lnTo>
                    <a:pt x="5" y="69"/>
                  </a:lnTo>
                  <a:lnTo>
                    <a:pt x="0" y="73"/>
                  </a:lnTo>
                  <a:lnTo>
                    <a:pt x="1" y="78"/>
                  </a:lnTo>
                  <a:lnTo>
                    <a:pt x="5" y="84"/>
                  </a:lnTo>
                  <a:lnTo>
                    <a:pt x="9" y="90"/>
                  </a:lnTo>
                  <a:lnTo>
                    <a:pt x="9" y="97"/>
                  </a:lnTo>
                  <a:lnTo>
                    <a:pt x="9" y="101"/>
                  </a:lnTo>
                  <a:lnTo>
                    <a:pt x="21" y="101"/>
                  </a:lnTo>
                  <a:lnTo>
                    <a:pt x="24" y="105"/>
                  </a:lnTo>
                  <a:lnTo>
                    <a:pt x="24" y="109"/>
                  </a:lnTo>
                  <a:lnTo>
                    <a:pt x="11" y="124"/>
                  </a:lnTo>
                  <a:lnTo>
                    <a:pt x="23" y="132"/>
                  </a:lnTo>
                  <a:lnTo>
                    <a:pt x="28" y="130"/>
                  </a:lnTo>
                  <a:lnTo>
                    <a:pt x="32" y="130"/>
                  </a:lnTo>
                  <a:lnTo>
                    <a:pt x="44" y="130"/>
                  </a:lnTo>
                  <a:lnTo>
                    <a:pt x="49" y="132"/>
                  </a:lnTo>
                  <a:lnTo>
                    <a:pt x="51" y="126"/>
                  </a:lnTo>
                  <a:lnTo>
                    <a:pt x="59" y="126"/>
                  </a:lnTo>
                  <a:lnTo>
                    <a:pt x="59" y="120"/>
                  </a:lnTo>
                  <a:lnTo>
                    <a:pt x="61" y="115"/>
                  </a:lnTo>
                  <a:lnTo>
                    <a:pt x="67" y="111"/>
                  </a:lnTo>
                  <a:lnTo>
                    <a:pt x="76" y="99"/>
                  </a:lnTo>
                  <a:lnTo>
                    <a:pt x="80" y="101"/>
                  </a:lnTo>
                  <a:lnTo>
                    <a:pt x="82" y="99"/>
                  </a:lnTo>
                  <a:lnTo>
                    <a:pt x="84" y="97"/>
                  </a:lnTo>
                  <a:lnTo>
                    <a:pt x="80" y="92"/>
                  </a:lnTo>
                  <a:lnTo>
                    <a:pt x="86" y="88"/>
                  </a:lnTo>
                  <a:lnTo>
                    <a:pt x="90" y="84"/>
                  </a:lnTo>
                  <a:lnTo>
                    <a:pt x="92" y="86"/>
                  </a:lnTo>
                  <a:lnTo>
                    <a:pt x="97" y="88"/>
                  </a:lnTo>
                  <a:lnTo>
                    <a:pt x="103" y="88"/>
                  </a:lnTo>
                  <a:lnTo>
                    <a:pt x="103" y="82"/>
                  </a:lnTo>
                  <a:lnTo>
                    <a:pt x="103" y="76"/>
                  </a:lnTo>
                  <a:lnTo>
                    <a:pt x="109" y="73"/>
                  </a:lnTo>
                  <a:lnTo>
                    <a:pt x="109" y="65"/>
                  </a:lnTo>
                  <a:lnTo>
                    <a:pt x="105" y="61"/>
                  </a:lnTo>
                  <a:lnTo>
                    <a:pt x="107" y="55"/>
                  </a:lnTo>
                  <a:lnTo>
                    <a:pt x="113" y="57"/>
                  </a:lnTo>
                  <a:lnTo>
                    <a:pt x="118" y="55"/>
                  </a:lnTo>
                  <a:lnTo>
                    <a:pt x="120" y="48"/>
                  </a:lnTo>
                  <a:lnTo>
                    <a:pt x="118" y="44"/>
                  </a:lnTo>
                  <a:lnTo>
                    <a:pt x="122" y="40"/>
                  </a:lnTo>
                  <a:lnTo>
                    <a:pt x="122" y="32"/>
                  </a:lnTo>
                  <a:lnTo>
                    <a:pt x="136" y="25"/>
                  </a:lnTo>
                  <a:lnTo>
                    <a:pt x="143" y="23"/>
                  </a:lnTo>
                  <a:lnTo>
                    <a:pt x="153" y="19"/>
                  </a:lnTo>
                  <a:lnTo>
                    <a:pt x="161" y="19"/>
                  </a:lnTo>
                  <a:lnTo>
                    <a:pt x="165" y="19"/>
                  </a:lnTo>
                  <a:lnTo>
                    <a:pt x="166" y="17"/>
                  </a:lnTo>
                  <a:lnTo>
                    <a:pt x="166" y="11"/>
                  </a:lnTo>
                  <a:lnTo>
                    <a:pt x="159" y="13"/>
                  </a:lnTo>
                  <a:lnTo>
                    <a:pt x="149" y="11"/>
                  </a:lnTo>
                  <a:lnTo>
                    <a:pt x="143" y="11"/>
                  </a:lnTo>
                  <a:lnTo>
                    <a:pt x="136" y="17"/>
                  </a:lnTo>
                  <a:lnTo>
                    <a:pt x="132" y="17"/>
                  </a:lnTo>
                  <a:lnTo>
                    <a:pt x="128" y="23"/>
                  </a:lnTo>
                  <a:lnTo>
                    <a:pt x="122" y="26"/>
                  </a:lnTo>
                  <a:lnTo>
                    <a:pt x="117" y="28"/>
                  </a:lnTo>
                  <a:lnTo>
                    <a:pt x="111" y="23"/>
                  </a:lnTo>
                  <a:lnTo>
                    <a:pt x="113" y="15"/>
                  </a:lnTo>
                  <a:lnTo>
                    <a:pt x="115" y="9"/>
                  </a:lnTo>
                  <a:lnTo>
                    <a:pt x="111" y="5"/>
                  </a:lnTo>
                  <a:lnTo>
                    <a:pt x="109" y="1"/>
                  </a:lnTo>
                  <a:lnTo>
                    <a:pt x="105" y="0"/>
                  </a:lnTo>
                  <a:lnTo>
                    <a:pt x="103" y="3"/>
                  </a:lnTo>
                  <a:lnTo>
                    <a:pt x="99" y="5"/>
                  </a:lnTo>
                  <a:lnTo>
                    <a:pt x="94" y="7"/>
                  </a:lnTo>
                  <a:lnTo>
                    <a:pt x="90" y="7"/>
                  </a:lnTo>
                  <a:lnTo>
                    <a:pt x="86" y="7"/>
                  </a:lnTo>
                  <a:close/>
                </a:path>
              </a:pathLst>
            </a:custGeom>
            <a:solidFill>
              <a:srgbClr val="C0C0C0"/>
            </a:solidFill>
            <a:ln w="4826">
              <a:solidFill>
                <a:srgbClr val="B9B9B9"/>
              </a:solidFill>
              <a:round/>
              <a:headEnd/>
              <a:tailEnd/>
            </a:ln>
          </p:spPr>
          <p:txBody>
            <a:bodyPr/>
            <a:lstStyle/>
            <a:p>
              <a:endParaRPr lang="nb-NO"/>
            </a:p>
          </p:txBody>
        </p:sp>
        <p:sp>
          <p:nvSpPr>
            <p:cNvPr id="9297" name="Freeform 1293"/>
            <p:cNvSpPr>
              <a:spLocks/>
            </p:cNvSpPr>
            <p:nvPr/>
          </p:nvSpPr>
          <p:spPr bwMode="gray">
            <a:xfrm>
              <a:off x="2673" y="1190"/>
              <a:ext cx="32" cy="19"/>
            </a:xfrm>
            <a:custGeom>
              <a:avLst/>
              <a:gdLst>
                <a:gd name="T0" fmla="*/ 15 w 36"/>
                <a:gd name="T1" fmla="*/ 0 h 21"/>
                <a:gd name="T2" fmla="*/ 15 w 36"/>
                <a:gd name="T3" fmla="*/ 4 h 21"/>
                <a:gd name="T4" fmla="*/ 7 w 36"/>
                <a:gd name="T5" fmla="*/ 4 h 21"/>
                <a:gd name="T6" fmla="*/ 2 w 36"/>
                <a:gd name="T7" fmla="*/ 4 h 21"/>
                <a:gd name="T8" fmla="*/ 0 w 36"/>
                <a:gd name="T9" fmla="*/ 12 h 21"/>
                <a:gd name="T10" fmla="*/ 7 w 36"/>
                <a:gd name="T11" fmla="*/ 10 h 21"/>
                <a:gd name="T12" fmla="*/ 15 w 36"/>
                <a:gd name="T13" fmla="*/ 10 h 21"/>
                <a:gd name="T14" fmla="*/ 21 w 36"/>
                <a:gd name="T15" fmla="*/ 12 h 21"/>
                <a:gd name="T16" fmla="*/ 28 w 36"/>
                <a:gd name="T17" fmla="*/ 15 h 21"/>
                <a:gd name="T18" fmla="*/ 28 w 36"/>
                <a:gd name="T19" fmla="*/ 17 h 21"/>
                <a:gd name="T20" fmla="*/ 30 w 36"/>
                <a:gd name="T21" fmla="*/ 21 h 21"/>
                <a:gd name="T22" fmla="*/ 32 w 36"/>
                <a:gd name="T23" fmla="*/ 15 h 21"/>
                <a:gd name="T24" fmla="*/ 36 w 36"/>
                <a:gd name="T25" fmla="*/ 12 h 21"/>
                <a:gd name="T26" fmla="*/ 30 w 36"/>
                <a:gd name="T27" fmla="*/ 12 h 21"/>
                <a:gd name="T28" fmla="*/ 26 w 36"/>
                <a:gd name="T29" fmla="*/ 12 h 21"/>
                <a:gd name="T30" fmla="*/ 21 w 36"/>
                <a:gd name="T31" fmla="*/ 6 h 21"/>
                <a:gd name="T32" fmla="*/ 15 w 3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1"/>
                <a:gd name="T53" fmla="*/ 36 w 3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1">
                  <a:moveTo>
                    <a:pt x="15" y="0"/>
                  </a:moveTo>
                  <a:lnTo>
                    <a:pt x="15" y="4"/>
                  </a:lnTo>
                  <a:lnTo>
                    <a:pt x="7" y="4"/>
                  </a:lnTo>
                  <a:lnTo>
                    <a:pt x="2" y="4"/>
                  </a:lnTo>
                  <a:lnTo>
                    <a:pt x="0" y="12"/>
                  </a:lnTo>
                  <a:lnTo>
                    <a:pt x="7" y="10"/>
                  </a:lnTo>
                  <a:lnTo>
                    <a:pt x="15" y="10"/>
                  </a:lnTo>
                  <a:lnTo>
                    <a:pt x="21" y="12"/>
                  </a:lnTo>
                  <a:lnTo>
                    <a:pt x="28" y="15"/>
                  </a:lnTo>
                  <a:lnTo>
                    <a:pt x="28" y="17"/>
                  </a:lnTo>
                  <a:lnTo>
                    <a:pt x="30" y="21"/>
                  </a:lnTo>
                  <a:lnTo>
                    <a:pt x="32" y="15"/>
                  </a:lnTo>
                  <a:lnTo>
                    <a:pt x="36" y="12"/>
                  </a:lnTo>
                  <a:lnTo>
                    <a:pt x="30" y="12"/>
                  </a:lnTo>
                  <a:lnTo>
                    <a:pt x="26" y="12"/>
                  </a:lnTo>
                  <a:lnTo>
                    <a:pt x="21" y="6"/>
                  </a:lnTo>
                  <a:lnTo>
                    <a:pt x="15" y="0"/>
                  </a:lnTo>
                  <a:close/>
                </a:path>
              </a:pathLst>
            </a:custGeom>
            <a:solidFill>
              <a:srgbClr val="C0C0C0"/>
            </a:solidFill>
            <a:ln w="4826">
              <a:solidFill>
                <a:srgbClr val="B9B9B9"/>
              </a:solidFill>
              <a:round/>
              <a:headEnd/>
              <a:tailEnd/>
            </a:ln>
          </p:spPr>
          <p:txBody>
            <a:bodyPr/>
            <a:lstStyle/>
            <a:p>
              <a:endParaRPr lang="nb-NO"/>
            </a:p>
          </p:txBody>
        </p:sp>
        <p:sp>
          <p:nvSpPr>
            <p:cNvPr id="9298" name="Freeform 1294"/>
            <p:cNvSpPr>
              <a:spLocks/>
            </p:cNvSpPr>
            <p:nvPr/>
          </p:nvSpPr>
          <p:spPr bwMode="gray">
            <a:xfrm>
              <a:off x="2722" y="1256"/>
              <a:ext cx="18" cy="10"/>
            </a:xfrm>
            <a:custGeom>
              <a:avLst/>
              <a:gdLst>
                <a:gd name="T0" fmla="*/ 14 w 21"/>
                <a:gd name="T1" fmla="*/ 0 h 11"/>
                <a:gd name="T2" fmla="*/ 10 w 21"/>
                <a:gd name="T3" fmla="*/ 4 h 11"/>
                <a:gd name="T4" fmla="*/ 6 w 21"/>
                <a:gd name="T5" fmla="*/ 4 h 11"/>
                <a:gd name="T6" fmla="*/ 4 w 21"/>
                <a:gd name="T7" fmla="*/ 2 h 11"/>
                <a:gd name="T8" fmla="*/ 2 w 21"/>
                <a:gd name="T9" fmla="*/ 4 h 11"/>
                <a:gd name="T10" fmla="*/ 0 w 21"/>
                <a:gd name="T11" fmla="*/ 6 h 11"/>
                <a:gd name="T12" fmla="*/ 4 w 21"/>
                <a:gd name="T13" fmla="*/ 9 h 11"/>
                <a:gd name="T14" fmla="*/ 12 w 21"/>
                <a:gd name="T15" fmla="*/ 11 h 11"/>
                <a:gd name="T16" fmla="*/ 18 w 21"/>
                <a:gd name="T17" fmla="*/ 9 h 11"/>
                <a:gd name="T18" fmla="*/ 21 w 21"/>
                <a:gd name="T19" fmla="*/ 6 h 11"/>
                <a:gd name="T20" fmla="*/ 21 w 21"/>
                <a:gd name="T21" fmla="*/ 4 h 11"/>
                <a:gd name="T22" fmla="*/ 19 w 21"/>
                <a:gd name="T23" fmla="*/ 2 h 11"/>
                <a:gd name="T24" fmla="*/ 18 w 21"/>
                <a:gd name="T25" fmla="*/ 0 h 11"/>
                <a:gd name="T26" fmla="*/ 14 w 2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1"/>
                <a:gd name="T44" fmla="*/ 21 w 2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1">
                  <a:moveTo>
                    <a:pt x="14" y="0"/>
                  </a:moveTo>
                  <a:lnTo>
                    <a:pt x="10" y="4"/>
                  </a:lnTo>
                  <a:lnTo>
                    <a:pt x="6" y="4"/>
                  </a:lnTo>
                  <a:lnTo>
                    <a:pt x="4" y="2"/>
                  </a:lnTo>
                  <a:lnTo>
                    <a:pt x="2" y="4"/>
                  </a:lnTo>
                  <a:lnTo>
                    <a:pt x="0" y="6"/>
                  </a:lnTo>
                  <a:lnTo>
                    <a:pt x="4" y="9"/>
                  </a:lnTo>
                  <a:lnTo>
                    <a:pt x="12" y="11"/>
                  </a:lnTo>
                  <a:lnTo>
                    <a:pt x="18" y="9"/>
                  </a:lnTo>
                  <a:lnTo>
                    <a:pt x="21" y="6"/>
                  </a:lnTo>
                  <a:lnTo>
                    <a:pt x="21" y="4"/>
                  </a:lnTo>
                  <a:lnTo>
                    <a:pt x="19" y="2"/>
                  </a:lnTo>
                  <a:lnTo>
                    <a:pt x="18" y="0"/>
                  </a:lnTo>
                  <a:lnTo>
                    <a:pt x="14" y="0"/>
                  </a:lnTo>
                  <a:close/>
                </a:path>
              </a:pathLst>
            </a:custGeom>
            <a:solidFill>
              <a:srgbClr val="C0C0C0"/>
            </a:solidFill>
            <a:ln w="4826">
              <a:solidFill>
                <a:srgbClr val="B9B9B9"/>
              </a:solidFill>
              <a:round/>
              <a:headEnd/>
              <a:tailEnd/>
            </a:ln>
          </p:spPr>
          <p:txBody>
            <a:bodyPr/>
            <a:lstStyle/>
            <a:p>
              <a:endParaRPr lang="nb-NO"/>
            </a:p>
          </p:txBody>
        </p:sp>
        <p:sp>
          <p:nvSpPr>
            <p:cNvPr id="9299" name="Freeform 1295"/>
            <p:cNvSpPr>
              <a:spLocks/>
            </p:cNvSpPr>
            <p:nvPr/>
          </p:nvSpPr>
          <p:spPr bwMode="gray">
            <a:xfrm>
              <a:off x="2941" y="1258"/>
              <a:ext cx="6" cy="6"/>
            </a:xfrm>
            <a:custGeom>
              <a:avLst/>
              <a:gdLst>
                <a:gd name="T0" fmla="*/ 4 w 6"/>
                <a:gd name="T1" fmla="*/ 0 h 7"/>
                <a:gd name="T2" fmla="*/ 0 w 6"/>
                <a:gd name="T3" fmla="*/ 6 h 7"/>
                <a:gd name="T4" fmla="*/ 0 w 6"/>
                <a:gd name="T5" fmla="*/ 7 h 7"/>
                <a:gd name="T6" fmla="*/ 2 w 6"/>
                <a:gd name="T7" fmla="*/ 7 h 7"/>
                <a:gd name="T8" fmla="*/ 6 w 6"/>
                <a:gd name="T9" fmla="*/ 6 h 7"/>
                <a:gd name="T10" fmla="*/ 4 w 6"/>
                <a:gd name="T11" fmla="*/ 2 h 7"/>
                <a:gd name="T12" fmla="*/ 4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4" y="0"/>
                  </a:moveTo>
                  <a:lnTo>
                    <a:pt x="0" y="6"/>
                  </a:lnTo>
                  <a:lnTo>
                    <a:pt x="0" y="7"/>
                  </a:lnTo>
                  <a:lnTo>
                    <a:pt x="2" y="7"/>
                  </a:lnTo>
                  <a:lnTo>
                    <a:pt x="6" y="6"/>
                  </a:lnTo>
                  <a:lnTo>
                    <a:pt x="4" y="2"/>
                  </a:lnTo>
                  <a:lnTo>
                    <a:pt x="4" y="0"/>
                  </a:lnTo>
                  <a:close/>
                </a:path>
              </a:pathLst>
            </a:custGeom>
            <a:solidFill>
              <a:srgbClr val="C0C0C0"/>
            </a:solidFill>
            <a:ln w="4826">
              <a:solidFill>
                <a:srgbClr val="B9B9B9"/>
              </a:solidFill>
              <a:round/>
              <a:headEnd/>
              <a:tailEnd/>
            </a:ln>
          </p:spPr>
          <p:txBody>
            <a:bodyPr/>
            <a:lstStyle/>
            <a:p>
              <a:endParaRPr lang="nb-NO"/>
            </a:p>
          </p:txBody>
        </p:sp>
        <p:sp>
          <p:nvSpPr>
            <p:cNvPr id="9300" name="Freeform 1296"/>
            <p:cNvSpPr>
              <a:spLocks/>
            </p:cNvSpPr>
            <p:nvPr/>
          </p:nvSpPr>
          <p:spPr bwMode="gray">
            <a:xfrm>
              <a:off x="3079" y="1280"/>
              <a:ext cx="3" cy="4"/>
            </a:xfrm>
            <a:custGeom>
              <a:avLst/>
              <a:gdLst>
                <a:gd name="T0" fmla="*/ 4 w 4"/>
                <a:gd name="T1" fmla="*/ 0 h 4"/>
                <a:gd name="T2" fmla="*/ 4 w 4"/>
                <a:gd name="T3" fmla="*/ 2 h 4"/>
                <a:gd name="T4" fmla="*/ 2 w 4"/>
                <a:gd name="T5" fmla="*/ 4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2"/>
                  </a:lnTo>
                  <a:lnTo>
                    <a:pt x="2" y="4"/>
                  </a:lnTo>
                  <a:lnTo>
                    <a:pt x="0" y="0"/>
                  </a:lnTo>
                  <a:lnTo>
                    <a:pt x="4" y="0"/>
                  </a:lnTo>
                  <a:close/>
                </a:path>
              </a:pathLst>
            </a:custGeom>
            <a:solidFill>
              <a:srgbClr val="C0C0C0"/>
            </a:solidFill>
            <a:ln w="4826">
              <a:solidFill>
                <a:srgbClr val="B9B9B9"/>
              </a:solidFill>
              <a:round/>
              <a:headEnd/>
              <a:tailEnd/>
            </a:ln>
          </p:spPr>
          <p:txBody>
            <a:bodyPr/>
            <a:lstStyle/>
            <a:p>
              <a:endParaRPr lang="nb-NO"/>
            </a:p>
          </p:txBody>
        </p:sp>
        <p:sp>
          <p:nvSpPr>
            <p:cNvPr id="9301" name="Freeform 1297"/>
            <p:cNvSpPr>
              <a:spLocks/>
            </p:cNvSpPr>
            <p:nvPr/>
          </p:nvSpPr>
          <p:spPr bwMode="gray">
            <a:xfrm>
              <a:off x="3066" y="1285"/>
              <a:ext cx="7" cy="7"/>
            </a:xfrm>
            <a:custGeom>
              <a:avLst/>
              <a:gdLst>
                <a:gd name="T0" fmla="*/ 4 w 8"/>
                <a:gd name="T1" fmla="*/ 0 h 8"/>
                <a:gd name="T2" fmla="*/ 6 w 8"/>
                <a:gd name="T3" fmla="*/ 2 h 8"/>
                <a:gd name="T4" fmla="*/ 8 w 8"/>
                <a:gd name="T5" fmla="*/ 4 h 8"/>
                <a:gd name="T6" fmla="*/ 8 w 8"/>
                <a:gd name="T7" fmla="*/ 6 h 8"/>
                <a:gd name="T8" fmla="*/ 2 w 8"/>
                <a:gd name="T9" fmla="*/ 8 h 8"/>
                <a:gd name="T10" fmla="*/ 0 w 8"/>
                <a:gd name="T11" fmla="*/ 2 h 8"/>
                <a:gd name="T12" fmla="*/ 4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0"/>
                  </a:moveTo>
                  <a:lnTo>
                    <a:pt x="6" y="2"/>
                  </a:lnTo>
                  <a:lnTo>
                    <a:pt x="8" y="4"/>
                  </a:lnTo>
                  <a:lnTo>
                    <a:pt x="8" y="6"/>
                  </a:lnTo>
                  <a:lnTo>
                    <a:pt x="2" y="8"/>
                  </a:lnTo>
                  <a:lnTo>
                    <a:pt x="0" y="2"/>
                  </a:lnTo>
                  <a:lnTo>
                    <a:pt x="4" y="0"/>
                  </a:lnTo>
                  <a:close/>
                </a:path>
              </a:pathLst>
            </a:custGeom>
            <a:solidFill>
              <a:srgbClr val="C0C0C0"/>
            </a:solidFill>
            <a:ln w="4826">
              <a:solidFill>
                <a:srgbClr val="B9B9B9"/>
              </a:solidFill>
              <a:round/>
              <a:headEnd/>
              <a:tailEnd/>
            </a:ln>
          </p:spPr>
          <p:txBody>
            <a:bodyPr/>
            <a:lstStyle/>
            <a:p>
              <a:endParaRPr lang="nb-NO"/>
            </a:p>
          </p:txBody>
        </p:sp>
        <p:sp>
          <p:nvSpPr>
            <p:cNvPr id="9302" name="Freeform 1298"/>
            <p:cNvSpPr>
              <a:spLocks/>
            </p:cNvSpPr>
            <p:nvPr/>
          </p:nvSpPr>
          <p:spPr bwMode="gray">
            <a:xfrm>
              <a:off x="2877" y="1290"/>
              <a:ext cx="11" cy="11"/>
            </a:xfrm>
            <a:custGeom>
              <a:avLst/>
              <a:gdLst>
                <a:gd name="T0" fmla="*/ 6 w 13"/>
                <a:gd name="T1" fmla="*/ 0 h 12"/>
                <a:gd name="T2" fmla="*/ 4 w 13"/>
                <a:gd name="T3" fmla="*/ 6 h 12"/>
                <a:gd name="T4" fmla="*/ 4 w 13"/>
                <a:gd name="T5" fmla="*/ 8 h 12"/>
                <a:gd name="T6" fmla="*/ 2 w 13"/>
                <a:gd name="T7" fmla="*/ 10 h 12"/>
                <a:gd name="T8" fmla="*/ 0 w 13"/>
                <a:gd name="T9" fmla="*/ 12 h 12"/>
                <a:gd name="T10" fmla="*/ 0 w 13"/>
                <a:gd name="T11" fmla="*/ 12 h 12"/>
                <a:gd name="T12" fmla="*/ 4 w 13"/>
                <a:gd name="T13" fmla="*/ 12 h 12"/>
                <a:gd name="T14" fmla="*/ 8 w 13"/>
                <a:gd name="T15" fmla="*/ 8 h 12"/>
                <a:gd name="T16" fmla="*/ 13 w 13"/>
                <a:gd name="T17" fmla="*/ 6 h 12"/>
                <a:gd name="T18" fmla="*/ 6 w 13"/>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6" y="0"/>
                  </a:moveTo>
                  <a:lnTo>
                    <a:pt x="4" y="6"/>
                  </a:lnTo>
                  <a:lnTo>
                    <a:pt x="4" y="8"/>
                  </a:lnTo>
                  <a:lnTo>
                    <a:pt x="2" y="10"/>
                  </a:lnTo>
                  <a:lnTo>
                    <a:pt x="0" y="12"/>
                  </a:lnTo>
                  <a:lnTo>
                    <a:pt x="4" y="12"/>
                  </a:lnTo>
                  <a:lnTo>
                    <a:pt x="8" y="8"/>
                  </a:lnTo>
                  <a:lnTo>
                    <a:pt x="13" y="6"/>
                  </a:lnTo>
                  <a:lnTo>
                    <a:pt x="6" y="0"/>
                  </a:lnTo>
                  <a:close/>
                </a:path>
              </a:pathLst>
            </a:custGeom>
            <a:solidFill>
              <a:srgbClr val="C0C0C0"/>
            </a:solidFill>
            <a:ln w="4826">
              <a:solidFill>
                <a:srgbClr val="B9B9B9"/>
              </a:solidFill>
              <a:round/>
              <a:headEnd/>
              <a:tailEnd/>
            </a:ln>
          </p:spPr>
          <p:txBody>
            <a:bodyPr/>
            <a:lstStyle/>
            <a:p>
              <a:endParaRPr lang="nb-NO"/>
            </a:p>
          </p:txBody>
        </p:sp>
        <p:sp>
          <p:nvSpPr>
            <p:cNvPr id="9303" name="Freeform 1299"/>
            <p:cNvSpPr>
              <a:spLocks/>
            </p:cNvSpPr>
            <p:nvPr/>
          </p:nvSpPr>
          <p:spPr bwMode="gray">
            <a:xfrm>
              <a:off x="3088" y="1301"/>
              <a:ext cx="9" cy="20"/>
            </a:xfrm>
            <a:custGeom>
              <a:avLst/>
              <a:gdLst>
                <a:gd name="T0" fmla="*/ 0 w 11"/>
                <a:gd name="T1" fmla="*/ 0 h 23"/>
                <a:gd name="T2" fmla="*/ 2 w 11"/>
                <a:gd name="T3" fmla="*/ 11 h 23"/>
                <a:gd name="T4" fmla="*/ 6 w 11"/>
                <a:gd name="T5" fmla="*/ 23 h 23"/>
                <a:gd name="T6" fmla="*/ 8 w 11"/>
                <a:gd name="T7" fmla="*/ 21 h 23"/>
                <a:gd name="T8" fmla="*/ 11 w 11"/>
                <a:gd name="T9" fmla="*/ 21 h 23"/>
                <a:gd name="T10" fmla="*/ 11 w 11"/>
                <a:gd name="T11" fmla="*/ 15 h 23"/>
                <a:gd name="T12" fmla="*/ 9 w 11"/>
                <a:gd name="T13" fmla="*/ 9 h 23"/>
                <a:gd name="T14" fmla="*/ 9 w 11"/>
                <a:gd name="T15" fmla="*/ 4 h 23"/>
                <a:gd name="T16" fmla="*/ 8 w 11"/>
                <a:gd name="T17" fmla="*/ 2 h 23"/>
                <a:gd name="T18" fmla="*/ 2 w 11"/>
                <a:gd name="T19" fmla="*/ 0 h 23"/>
                <a:gd name="T20" fmla="*/ 0 w 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23"/>
                <a:gd name="T35" fmla="*/ 11 w 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23">
                  <a:moveTo>
                    <a:pt x="0" y="0"/>
                  </a:moveTo>
                  <a:lnTo>
                    <a:pt x="2" y="11"/>
                  </a:lnTo>
                  <a:lnTo>
                    <a:pt x="6" y="23"/>
                  </a:lnTo>
                  <a:lnTo>
                    <a:pt x="8" y="21"/>
                  </a:lnTo>
                  <a:lnTo>
                    <a:pt x="11" y="21"/>
                  </a:lnTo>
                  <a:lnTo>
                    <a:pt x="11" y="15"/>
                  </a:lnTo>
                  <a:lnTo>
                    <a:pt x="9" y="9"/>
                  </a:lnTo>
                  <a:lnTo>
                    <a:pt x="9" y="4"/>
                  </a:lnTo>
                  <a:lnTo>
                    <a:pt x="8" y="2"/>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304" name="Freeform 1300"/>
            <p:cNvSpPr>
              <a:spLocks/>
            </p:cNvSpPr>
            <p:nvPr/>
          </p:nvSpPr>
          <p:spPr bwMode="gray">
            <a:xfrm>
              <a:off x="2860" y="1303"/>
              <a:ext cx="28" cy="18"/>
            </a:xfrm>
            <a:custGeom>
              <a:avLst/>
              <a:gdLst>
                <a:gd name="T0" fmla="*/ 21 w 32"/>
                <a:gd name="T1" fmla="*/ 0 h 21"/>
                <a:gd name="T2" fmla="*/ 21 w 32"/>
                <a:gd name="T3" fmla="*/ 4 h 21"/>
                <a:gd name="T4" fmla="*/ 13 w 32"/>
                <a:gd name="T5" fmla="*/ 2 h 21"/>
                <a:gd name="T6" fmla="*/ 9 w 32"/>
                <a:gd name="T7" fmla="*/ 2 h 21"/>
                <a:gd name="T8" fmla="*/ 9 w 32"/>
                <a:gd name="T9" fmla="*/ 4 h 21"/>
                <a:gd name="T10" fmla="*/ 11 w 32"/>
                <a:gd name="T11" fmla="*/ 7 h 21"/>
                <a:gd name="T12" fmla="*/ 5 w 32"/>
                <a:gd name="T13" fmla="*/ 7 h 21"/>
                <a:gd name="T14" fmla="*/ 0 w 32"/>
                <a:gd name="T15" fmla="*/ 9 h 21"/>
                <a:gd name="T16" fmla="*/ 0 w 32"/>
                <a:gd name="T17" fmla="*/ 15 h 21"/>
                <a:gd name="T18" fmla="*/ 2 w 32"/>
                <a:gd name="T19" fmla="*/ 19 h 21"/>
                <a:gd name="T20" fmla="*/ 5 w 32"/>
                <a:gd name="T21" fmla="*/ 17 h 21"/>
                <a:gd name="T22" fmla="*/ 9 w 32"/>
                <a:gd name="T23" fmla="*/ 17 h 21"/>
                <a:gd name="T24" fmla="*/ 11 w 32"/>
                <a:gd name="T25" fmla="*/ 19 h 21"/>
                <a:gd name="T26" fmla="*/ 15 w 32"/>
                <a:gd name="T27" fmla="*/ 21 h 21"/>
                <a:gd name="T28" fmla="*/ 15 w 32"/>
                <a:gd name="T29" fmla="*/ 19 h 21"/>
                <a:gd name="T30" fmla="*/ 21 w 32"/>
                <a:gd name="T31" fmla="*/ 17 h 21"/>
                <a:gd name="T32" fmla="*/ 19 w 32"/>
                <a:gd name="T33" fmla="*/ 19 h 21"/>
                <a:gd name="T34" fmla="*/ 23 w 32"/>
                <a:gd name="T35" fmla="*/ 21 h 21"/>
                <a:gd name="T36" fmla="*/ 21 w 32"/>
                <a:gd name="T37" fmla="*/ 17 h 21"/>
                <a:gd name="T38" fmla="*/ 21 w 32"/>
                <a:gd name="T39" fmla="*/ 15 h 21"/>
                <a:gd name="T40" fmla="*/ 25 w 32"/>
                <a:gd name="T41" fmla="*/ 15 h 21"/>
                <a:gd name="T42" fmla="*/ 28 w 32"/>
                <a:gd name="T43" fmla="*/ 15 h 21"/>
                <a:gd name="T44" fmla="*/ 25 w 32"/>
                <a:gd name="T45" fmla="*/ 13 h 21"/>
                <a:gd name="T46" fmla="*/ 25 w 32"/>
                <a:gd name="T47" fmla="*/ 11 h 21"/>
                <a:gd name="T48" fmla="*/ 27 w 32"/>
                <a:gd name="T49" fmla="*/ 11 h 21"/>
                <a:gd name="T50" fmla="*/ 32 w 32"/>
                <a:gd name="T51" fmla="*/ 11 h 21"/>
                <a:gd name="T52" fmla="*/ 27 w 32"/>
                <a:gd name="T53" fmla="*/ 5 h 21"/>
                <a:gd name="T54" fmla="*/ 21 w 32"/>
                <a:gd name="T55" fmla="*/ 0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21"/>
                <a:gd name="T86" fmla="*/ 32 w 32"/>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21">
                  <a:moveTo>
                    <a:pt x="21" y="0"/>
                  </a:moveTo>
                  <a:lnTo>
                    <a:pt x="21" y="4"/>
                  </a:lnTo>
                  <a:lnTo>
                    <a:pt x="13" y="2"/>
                  </a:lnTo>
                  <a:lnTo>
                    <a:pt x="9" y="2"/>
                  </a:lnTo>
                  <a:lnTo>
                    <a:pt x="9" y="4"/>
                  </a:lnTo>
                  <a:lnTo>
                    <a:pt x="11" y="7"/>
                  </a:lnTo>
                  <a:lnTo>
                    <a:pt x="5" y="7"/>
                  </a:lnTo>
                  <a:lnTo>
                    <a:pt x="0" y="9"/>
                  </a:lnTo>
                  <a:lnTo>
                    <a:pt x="0" y="15"/>
                  </a:lnTo>
                  <a:lnTo>
                    <a:pt x="2" y="19"/>
                  </a:lnTo>
                  <a:lnTo>
                    <a:pt x="5" y="17"/>
                  </a:lnTo>
                  <a:lnTo>
                    <a:pt x="9" y="17"/>
                  </a:lnTo>
                  <a:lnTo>
                    <a:pt x="11" y="19"/>
                  </a:lnTo>
                  <a:lnTo>
                    <a:pt x="15" y="21"/>
                  </a:lnTo>
                  <a:lnTo>
                    <a:pt x="15" y="19"/>
                  </a:lnTo>
                  <a:lnTo>
                    <a:pt x="21" y="17"/>
                  </a:lnTo>
                  <a:lnTo>
                    <a:pt x="19" y="19"/>
                  </a:lnTo>
                  <a:lnTo>
                    <a:pt x="23" y="21"/>
                  </a:lnTo>
                  <a:lnTo>
                    <a:pt x="21" y="17"/>
                  </a:lnTo>
                  <a:lnTo>
                    <a:pt x="21" y="15"/>
                  </a:lnTo>
                  <a:lnTo>
                    <a:pt x="25" y="15"/>
                  </a:lnTo>
                  <a:lnTo>
                    <a:pt x="28" y="15"/>
                  </a:lnTo>
                  <a:lnTo>
                    <a:pt x="25" y="13"/>
                  </a:lnTo>
                  <a:lnTo>
                    <a:pt x="25" y="11"/>
                  </a:lnTo>
                  <a:lnTo>
                    <a:pt x="27" y="11"/>
                  </a:lnTo>
                  <a:lnTo>
                    <a:pt x="32" y="11"/>
                  </a:lnTo>
                  <a:lnTo>
                    <a:pt x="27" y="5"/>
                  </a:lnTo>
                  <a:lnTo>
                    <a:pt x="21" y="0"/>
                  </a:lnTo>
                  <a:close/>
                </a:path>
              </a:pathLst>
            </a:custGeom>
            <a:solidFill>
              <a:srgbClr val="C0C0C0"/>
            </a:solidFill>
            <a:ln w="4826">
              <a:solidFill>
                <a:srgbClr val="B9B9B9"/>
              </a:solidFill>
              <a:round/>
              <a:headEnd/>
              <a:tailEnd/>
            </a:ln>
          </p:spPr>
          <p:txBody>
            <a:bodyPr/>
            <a:lstStyle/>
            <a:p>
              <a:endParaRPr lang="nb-NO"/>
            </a:p>
          </p:txBody>
        </p:sp>
        <p:sp>
          <p:nvSpPr>
            <p:cNvPr id="9305" name="Freeform 1301"/>
            <p:cNvSpPr>
              <a:spLocks/>
            </p:cNvSpPr>
            <p:nvPr/>
          </p:nvSpPr>
          <p:spPr bwMode="gray">
            <a:xfrm>
              <a:off x="3101" y="1336"/>
              <a:ext cx="26" cy="29"/>
            </a:xfrm>
            <a:custGeom>
              <a:avLst/>
              <a:gdLst>
                <a:gd name="T0" fmla="*/ 2 w 29"/>
                <a:gd name="T1" fmla="*/ 0 h 33"/>
                <a:gd name="T2" fmla="*/ 0 w 29"/>
                <a:gd name="T3" fmla="*/ 4 h 33"/>
                <a:gd name="T4" fmla="*/ 2 w 29"/>
                <a:gd name="T5" fmla="*/ 8 h 33"/>
                <a:gd name="T6" fmla="*/ 4 w 29"/>
                <a:gd name="T7" fmla="*/ 8 h 33"/>
                <a:gd name="T8" fmla="*/ 8 w 29"/>
                <a:gd name="T9" fmla="*/ 8 h 33"/>
                <a:gd name="T10" fmla="*/ 6 w 29"/>
                <a:gd name="T11" fmla="*/ 10 h 33"/>
                <a:gd name="T12" fmla="*/ 8 w 29"/>
                <a:gd name="T13" fmla="*/ 14 h 33"/>
                <a:gd name="T14" fmla="*/ 10 w 29"/>
                <a:gd name="T15" fmla="*/ 12 h 33"/>
                <a:gd name="T16" fmla="*/ 12 w 29"/>
                <a:gd name="T17" fmla="*/ 12 h 33"/>
                <a:gd name="T18" fmla="*/ 12 w 29"/>
                <a:gd name="T19" fmla="*/ 15 h 33"/>
                <a:gd name="T20" fmla="*/ 12 w 29"/>
                <a:gd name="T21" fmla="*/ 19 h 33"/>
                <a:gd name="T22" fmla="*/ 17 w 29"/>
                <a:gd name="T23" fmla="*/ 21 h 33"/>
                <a:gd name="T24" fmla="*/ 23 w 29"/>
                <a:gd name="T25" fmla="*/ 25 h 33"/>
                <a:gd name="T26" fmla="*/ 23 w 29"/>
                <a:gd name="T27" fmla="*/ 29 h 33"/>
                <a:gd name="T28" fmla="*/ 23 w 29"/>
                <a:gd name="T29" fmla="*/ 33 h 33"/>
                <a:gd name="T30" fmla="*/ 25 w 29"/>
                <a:gd name="T31" fmla="*/ 33 h 33"/>
                <a:gd name="T32" fmla="*/ 29 w 29"/>
                <a:gd name="T33" fmla="*/ 33 h 33"/>
                <a:gd name="T34" fmla="*/ 25 w 29"/>
                <a:gd name="T35" fmla="*/ 27 h 33"/>
                <a:gd name="T36" fmla="*/ 25 w 29"/>
                <a:gd name="T37" fmla="*/ 21 h 33"/>
                <a:gd name="T38" fmla="*/ 27 w 29"/>
                <a:gd name="T39" fmla="*/ 19 h 33"/>
                <a:gd name="T40" fmla="*/ 27 w 29"/>
                <a:gd name="T41" fmla="*/ 17 h 33"/>
                <a:gd name="T42" fmla="*/ 23 w 29"/>
                <a:gd name="T43" fmla="*/ 17 h 33"/>
                <a:gd name="T44" fmla="*/ 21 w 29"/>
                <a:gd name="T45" fmla="*/ 17 h 33"/>
                <a:gd name="T46" fmla="*/ 19 w 29"/>
                <a:gd name="T47" fmla="*/ 15 h 33"/>
                <a:gd name="T48" fmla="*/ 17 w 29"/>
                <a:gd name="T49" fmla="*/ 14 h 33"/>
                <a:gd name="T50" fmla="*/ 17 w 29"/>
                <a:gd name="T51" fmla="*/ 10 h 33"/>
                <a:gd name="T52" fmla="*/ 19 w 29"/>
                <a:gd name="T53" fmla="*/ 8 h 33"/>
                <a:gd name="T54" fmla="*/ 19 w 29"/>
                <a:gd name="T55" fmla="*/ 4 h 33"/>
                <a:gd name="T56" fmla="*/ 14 w 29"/>
                <a:gd name="T57" fmla="*/ 2 h 33"/>
                <a:gd name="T58" fmla="*/ 12 w 29"/>
                <a:gd name="T59" fmla="*/ 0 h 33"/>
                <a:gd name="T60" fmla="*/ 14 w 29"/>
                <a:gd name="T61" fmla="*/ 4 h 33"/>
                <a:gd name="T62" fmla="*/ 16 w 29"/>
                <a:gd name="T63" fmla="*/ 4 h 33"/>
                <a:gd name="T64" fmla="*/ 16 w 29"/>
                <a:gd name="T65" fmla="*/ 6 h 33"/>
                <a:gd name="T66" fmla="*/ 14 w 29"/>
                <a:gd name="T67" fmla="*/ 6 h 33"/>
                <a:gd name="T68" fmla="*/ 8 w 29"/>
                <a:gd name="T69" fmla="*/ 2 h 33"/>
                <a:gd name="T70" fmla="*/ 2 w 2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3"/>
                <a:gd name="T110" fmla="*/ 29 w 2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3">
                  <a:moveTo>
                    <a:pt x="2" y="0"/>
                  </a:moveTo>
                  <a:lnTo>
                    <a:pt x="0" y="4"/>
                  </a:lnTo>
                  <a:lnTo>
                    <a:pt x="2" y="8"/>
                  </a:lnTo>
                  <a:lnTo>
                    <a:pt x="4" y="8"/>
                  </a:lnTo>
                  <a:lnTo>
                    <a:pt x="8" y="8"/>
                  </a:lnTo>
                  <a:lnTo>
                    <a:pt x="6" y="10"/>
                  </a:lnTo>
                  <a:lnTo>
                    <a:pt x="8" y="14"/>
                  </a:lnTo>
                  <a:lnTo>
                    <a:pt x="10" y="12"/>
                  </a:lnTo>
                  <a:lnTo>
                    <a:pt x="12" y="12"/>
                  </a:lnTo>
                  <a:lnTo>
                    <a:pt x="12" y="15"/>
                  </a:lnTo>
                  <a:lnTo>
                    <a:pt x="12" y="19"/>
                  </a:lnTo>
                  <a:lnTo>
                    <a:pt x="17" y="21"/>
                  </a:lnTo>
                  <a:lnTo>
                    <a:pt x="23" y="25"/>
                  </a:lnTo>
                  <a:lnTo>
                    <a:pt x="23" y="29"/>
                  </a:lnTo>
                  <a:lnTo>
                    <a:pt x="23" y="33"/>
                  </a:lnTo>
                  <a:lnTo>
                    <a:pt x="25" y="33"/>
                  </a:lnTo>
                  <a:lnTo>
                    <a:pt x="29" y="33"/>
                  </a:lnTo>
                  <a:lnTo>
                    <a:pt x="25" y="27"/>
                  </a:lnTo>
                  <a:lnTo>
                    <a:pt x="25" y="21"/>
                  </a:lnTo>
                  <a:lnTo>
                    <a:pt x="27" y="19"/>
                  </a:lnTo>
                  <a:lnTo>
                    <a:pt x="27" y="17"/>
                  </a:lnTo>
                  <a:lnTo>
                    <a:pt x="23" y="17"/>
                  </a:lnTo>
                  <a:lnTo>
                    <a:pt x="21" y="17"/>
                  </a:lnTo>
                  <a:lnTo>
                    <a:pt x="19" y="15"/>
                  </a:lnTo>
                  <a:lnTo>
                    <a:pt x="17" y="14"/>
                  </a:lnTo>
                  <a:lnTo>
                    <a:pt x="17" y="10"/>
                  </a:lnTo>
                  <a:lnTo>
                    <a:pt x="19" y="8"/>
                  </a:lnTo>
                  <a:lnTo>
                    <a:pt x="19" y="4"/>
                  </a:lnTo>
                  <a:lnTo>
                    <a:pt x="14" y="2"/>
                  </a:lnTo>
                  <a:lnTo>
                    <a:pt x="12" y="0"/>
                  </a:lnTo>
                  <a:lnTo>
                    <a:pt x="14" y="4"/>
                  </a:lnTo>
                  <a:lnTo>
                    <a:pt x="16" y="4"/>
                  </a:lnTo>
                  <a:lnTo>
                    <a:pt x="16" y="6"/>
                  </a:lnTo>
                  <a:lnTo>
                    <a:pt x="14" y="6"/>
                  </a:lnTo>
                  <a:lnTo>
                    <a:pt x="8" y="2"/>
                  </a:lnTo>
                  <a:lnTo>
                    <a:pt x="2" y="0"/>
                  </a:lnTo>
                  <a:close/>
                </a:path>
              </a:pathLst>
            </a:custGeom>
            <a:solidFill>
              <a:srgbClr val="C0C0C0"/>
            </a:solidFill>
            <a:ln w="4826">
              <a:solidFill>
                <a:srgbClr val="B9B9B9"/>
              </a:solidFill>
              <a:round/>
              <a:headEnd/>
              <a:tailEnd/>
            </a:ln>
          </p:spPr>
          <p:txBody>
            <a:bodyPr/>
            <a:lstStyle/>
            <a:p>
              <a:endParaRPr lang="nb-NO"/>
            </a:p>
          </p:txBody>
        </p:sp>
        <p:sp>
          <p:nvSpPr>
            <p:cNvPr id="9306" name="Freeform 1302"/>
            <p:cNvSpPr>
              <a:spLocks/>
            </p:cNvSpPr>
            <p:nvPr/>
          </p:nvSpPr>
          <p:spPr bwMode="gray">
            <a:xfrm>
              <a:off x="2793" y="1349"/>
              <a:ext cx="4" cy="4"/>
            </a:xfrm>
            <a:custGeom>
              <a:avLst/>
              <a:gdLst>
                <a:gd name="T0" fmla="*/ 0 w 4"/>
                <a:gd name="T1" fmla="*/ 0 h 4"/>
                <a:gd name="T2" fmla="*/ 2 w 4"/>
                <a:gd name="T3" fmla="*/ 4 h 4"/>
                <a:gd name="T4" fmla="*/ 4 w 4"/>
                <a:gd name="T5" fmla="*/ 4 h 4"/>
                <a:gd name="T6" fmla="*/ 2 w 4"/>
                <a:gd name="T7" fmla="*/ 2 h 4"/>
                <a:gd name="T8" fmla="*/ 2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2" y="4"/>
                  </a:lnTo>
                  <a:lnTo>
                    <a:pt x="4" y="4"/>
                  </a:lnTo>
                  <a:lnTo>
                    <a:pt x="2" y="2"/>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307" name="Freeform 1303"/>
            <p:cNvSpPr>
              <a:spLocks/>
            </p:cNvSpPr>
            <p:nvPr/>
          </p:nvSpPr>
          <p:spPr bwMode="gray">
            <a:xfrm>
              <a:off x="2801" y="1355"/>
              <a:ext cx="2" cy="3"/>
            </a:xfrm>
            <a:custGeom>
              <a:avLst/>
              <a:gdLst>
                <a:gd name="T0" fmla="*/ 1 w 3"/>
                <a:gd name="T1" fmla="*/ 0 h 4"/>
                <a:gd name="T2" fmla="*/ 0 w 3"/>
                <a:gd name="T3" fmla="*/ 0 h 4"/>
                <a:gd name="T4" fmla="*/ 0 w 3"/>
                <a:gd name="T5" fmla="*/ 2 h 4"/>
                <a:gd name="T6" fmla="*/ 0 w 3"/>
                <a:gd name="T7" fmla="*/ 4 h 4"/>
                <a:gd name="T8" fmla="*/ 3 w 3"/>
                <a:gd name="T9" fmla="*/ 4 h 4"/>
                <a:gd name="T10" fmla="*/ 3 w 3"/>
                <a:gd name="T11" fmla="*/ 0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2"/>
                  </a:lnTo>
                  <a:lnTo>
                    <a:pt x="0" y="4"/>
                  </a:lnTo>
                  <a:lnTo>
                    <a:pt x="3" y="4"/>
                  </a:lnTo>
                  <a:lnTo>
                    <a:pt x="3" y="0"/>
                  </a:lnTo>
                  <a:lnTo>
                    <a:pt x="1" y="0"/>
                  </a:lnTo>
                  <a:close/>
                </a:path>
              </a:pathLst>
            </a:custGeom>
            <a:solidFill>
              <a:srgbClr val="C0C0C0"/>
            </a:solidFill>
            <a:ln w="4826">
              <a:solidFill>
                <a:srgbClr val="B9B9B9"/>
              </a:solidFill>
              <a:round/>
              <a:headEnd/>
              <a:tailEnd/>
            </a:ln>
          </p:spPr>
          <p:txBody>
            <a:bodyPr/>
            <a:lstStyle/>
            <a:p>
              <a:endParaRPr lang="nb-NO"/>
            </a:p>
          </p:txBody>
        </p:sp>
        <p:sp>
          <p:nvSpPr>
            <p:cNvPr id="9308" name="Freeform 1304"/>
            <p:cNvSpPr>
              <a:spLocks/>
            </p:cNvSpPr>
            <p:nvPr/>
          </p:nvSpPr>
          <p:spPr bwMode="gray">
            <a:xfrm>
              <a:off x="2746" y="1357"/>
              <a:ext cx="18" cy="12"/>
            </a:xfrm>
            <a:custGeom>
              <a:avLst/>
              <a:gdLst>
                <a:gd name="T0" fmla="*/ 14 w 21"/>
                <a:gd name="T1" fmla="*/ 0 h 14"/>
                <a:gd name="T2" fmla="*/ 8 w 21"/>
                <a:gd name="T3" fmla="*/ 2 h 14"/>
                <a:gd name="T4" fmla="*/ 2 w 21"/>
                <a:gd name="T5" fmla="*/ 8 h 14"/>
                <a:gd name="T6" fmla="*/ 0 w 21"/>
                <a:gd name="T7" fmla="*/ 10 h 14"/>
                <a:gd name="T8" fmla="*/ 0 w 21"/>
                <a:gd name="T9" fmla="*/ 12 h 14"/>
                <a:gd name="T10" fmla="*/ 0 w 21"/>
                <a:gd name="T11" fmla="*/ 14 h 14"/>
                <a:gd name="T12" fmla="*/ 4 w 21"/>
                <a:gd name="T13" fmla="*/ 14 h 14"/>
                <a:gd name="T14" fmla="*/ 6 w 21"/>
                <a:gd name="T15" fmla="*/ 10 h 14"/>
                <a:gd name="T16" fmla="*/ 10 w 21"/>
                <a:gd name="T17" fmla="*/ 8 h 14"/>
                <a:gd name="T18" fmla="*/ 15 w 21"/>
                <a:gd name="T19" fmla="*/ 8 h 14"/>
                <a:gd name="T20" fmla="*/ 19 w 21"/>
                <a:gd name="T21" fmla="*/ 6 h 14"/>
                <a:gd name="T22" fmla="*/ 19 w 21"/>
                <a:gd name="T23" fmla="*/ 6 h 14"/>
                <a:gd name="T24" fmla="*/ 21 w 21"/>
                <a:gd name="T25" fmla="*/ 4 h 14"/>
                <a:gd name="T26" fmla="*/ 19 w 21"/>
                <a:gd name="T27" fmla="*/ 2 h 14"/>
                <a:gd name="T28" fmla="*/ 15 w 21"/>
                <a:gd name="T29" fmla="*/ 0 h 14"/>
                <a:gd name="T30" fmla="*/ 14 w 2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14" y="0"/>
                  </a:moveTo>
                  <a:lnTo>
                    <a:pt x="8" y="2"/>
                  </a:lnTo>
                  <a:lnTo>
                    <a:pt x="2" y="8"/>
                  </a:lnTo>
                  <a:lnTo>
                    <a:pt x="0" y="10"/>
                  </a:lnTo>
                  <a:lnTo>
                    <a:pt x="0" y="12"/>
                  </a:lnTo>
                  <a:lnTo>
                    <a:pt x="0" y="14"/>
                  </a:lnTo>
                  <a:lnTo>
                    <a:pt x="4" y="14"/>
                  </a:lnTo>
                  <a:lnTo>
                    <a:pt x="6" y="10"/>
                  </a:lnTo>
                  <a:lnTo>
                    <a:pt x="10" y="8"/>
                  </a:lnTo>
                  <a:lnTo>
                    <a:pt x="15" y="8"/>
                  </a:lnTo>
                  <a:lnTo>
                    <a:pt x="19" y="6"/>
                  </a:lnTo>
                  <a:lnTo>
                    <a:pt x="21" y="4"/>
                  </a:lnTo>
                  <a:lnTo>
                    <a:pt x="19" y="2"/>
                  </a:lnTo>
                  <a:lnTo>
                    <a:pt x="15" y="0"/>
                  </a:lnTo>
                  <a:lnTo>
                    <a:pt x="14" y="0"/>
                  </a:lnTo>
                  <a:close/>
                </a:path>
              </a:pathLst>
            </a:custGeom>
            <a:solidFill>
              <a:srgbClr val="C0C0C0"/>
            </a:solidFill>
            <a:ln w="4826">
              <a:solidFill>
                <a:srgbClr val="B9B9B9"/>
              </a:solidFill>
              <a:round/>
              <a:headEnd/>
              <a:tailEnd/>
            </a:ln>
          </p:spPr>
          <p:txBody>
            <a:bodyPr/>
            <a:lstStyle/>
            <a:p>
              <a:endParaRPr lang="nb-NO"/>
            </a:p>
          </p:txBody>
        </p:sp>
        <p:sp>
          <p:nvSpPr>
            <p:cNvPr id="9309" name="Freeform 1305"/>
            <p:cNvSpPr>
              <a:spLocks/>
            </p:cNvSpPr>
            <p:nvPr/>
          </p:nvSpPr>
          <p:spPr bwMode="gray">
            <a:xfrm>
              <a:off x="2771" y="1358"/>
              <a:ext cx="4" cy="4"/>
            </a:xfrm>
            <a:custGeom>
              <a:avLst/>
              <a:gdLst>
                <a:gd name="T0" fmla="*/ 2 w 4"/>
                <a:gd name="T1" fmla="*/ 0 h 4"/>
                <a:gd name="T2" fmla="*/ 0 w 4"/>
                <a:gd name="T3" fmla="*/ 2 h 4"/>
                <a:gd name="T4" fmla="*/ 4 w 4"/>
                <a:gd name="T5" fmla="*/ 4 h 4"/>
                <a:gd name="T6" fmla="*/ 4 w 4"/>
                <a:gd name="T7" fmla="*/ 2 h 4"/>
                <a:gd name="T8" fmla="*/ 4 w 4"/>
                <a:gd name="T9" fmla="*/ 2 h 4"/>
                <a:gd name="T10" fmla="*/ 4 w 4"/>
                <a:gd name="T11" fmla="*/ 0 h 4"/>
                <a:gd name="T12" fmla="*/ 2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0" y="2"/>
                  </a:lnTo>
                  <a:lnTo>
                    <a:pt x="4" y="4"/>
                  </a:lnTo>
                  <a:lnTo>
                    <a:pt x="4" y="2"/>
                  </a:lnTo>
                  <a:lnTo>
                    <a:pt x="4" y="0"/>
                  </a:lnTo>
                  <a:lnTo>
                    <a:pt x="2" y="0"/>
                  </a:lnTo>
                  <a:close/>
                </a:path>
              </a:pathLst>
            </a:custGeom>
            <a:solidFill>
              <a:srgbClr val="C0C0C0"/>
            </a:solidFill>
            <a:ln w="4826">
              <a:solidFill>
                <a:srgbClr val="B9B9B9"/>
              </a:solidFill>
              <a:round/>
              <a:headEnd/>
              <a:tailEnd/>
            </a:ln>
          </p:spPr>
          <p:txBody>
            <a:bodyPr/>
            <a:lstStyle/>
            <a:p>
              <a:endParaRPr lang="nb-NO"/>
            </a:p>
          </p:txBody>
        </p:sp>
        <p:sp>
          <p:nvSpPr>
            <p:cNvPr id="9310" name="Freeform 1306"/>
            <p:cNvSpPr>
              <a:spLocks/>
            </p:cNvSpPr>
            <p:nvPr/>
          </p:nvSpPr>
          <p:spPr bwMode="gray">
            <a:xfrm>
              <a:off x="3077" y="1312"/>
              <a:ext cx="7" cy="4"/>
            </a:xfrm>
            <a:custGeom>
              <a:avLst/>
              <a:gdLst>
                <a:gd name="T0" fmla="*/ 4 w 8"/>
                <a:gd name="T1" fmla="*/ 0 h 4"/>
                <a:gd name="T2" fmla="*/ 6 w 8"/>
                <a:gd name="T3" fmla="*/ 2 h 4"/>
                <a:gd name="T4" fmla="*/ 8 w 8"/>
                <a:gd name="T5" fmla="*/ 4 h 4"/>
                <a:gd name="T6" fmla="*/ 6 w 8"/>
                <a:gd name="T7" fmla="*/ 2 h 4"/>
                <a:gd name="T8" fmla="*/ 2 w 8"/>
                <a:gd name="T9" fmla="*/ 2 h 4"/>
                <a:gd name="T10" fmla="*/ 0 w 8"/>
                <a:gd name="T11" fmla="*/ 0 h 4"/>
                <a:gd name="T12" fmla="*/ 4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0"/>
                  </a:moveTo>
                  <a:lnTo>
                    <a:pt x="6" y="2"/>
                  </a:lnTo>
                  <a:lnTo>
                    <a:pt x="8" y="4"/>
                  </a:lnTo>
                  <a:lnTo>
                    <a:pt x="6" y="2"/>
                  </a:lnTo>
                  <a:lnTo>
                    <a:pt x="2" y="2"/>
                  </a:lnTo>
                  <a:lnTo>
                    <a:pt x="0" y="0"/>
                  </a:lnTo>
                  <a:lnTo>
                    <a:pt x="4" y="0"/>
                  </a:lnTo>
                  <a:close/>
                </a:path>
              </a:pathLst>
            </a:custGeom>
            <a:solidFill>
              <a:srgbClr val="C0C0C0"/>
            </a:solidFill>
            <a:ln w="4826">
              <a:solidFill>
                <a:srgbClr val="B9B9B9"/>
              </a:solidFill>
              <a:round/>
              <a:headEnd/>
              <a:tailEnd/>
            </a:ln>
          </p:spPr>
          <p:txBody>
            <a:bodyPr/>
            <a:lstStyle/>
            <a:p>
              <a:endParaRPr lang="nb-NO"/>
            </a:p>
          </p:txBody>
        </p:sp>
        <p:sp>
          <p:nvSpPr>
            <p:cNvPr id="9311" name="Freeform 1307"/>
            <p:cNvSpPr>
              <a:spLocks/>
            </p:cNvSpPr>
            <p:nvPr/>
          </p:nvSpPr>
          <p:spPr bwMode="gray">
            <a:xfrm>
              <a:off x="3075" y="1319"/>
              <a:ext cx="2" cy="4"/>
            </a:xfrm>
            <a:custGeom>
              <a:avLst/>
              <a:gdLst>
                <a:gd name="T0" fmla="*/ 0 w 2"/>
                <a:gd name="T1" fmla="*/ 0 h 4"/>
                <a:gd name="T2" fmla="*/ 2 w 2"/>
                <a:gd name="T3" fmla="*/ 4 h 4"/>
                <a:gd name="T4" fmla="*/ 2 w 2"/>
                <a:gd name="T5" fmla="*/ 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4"/>
                  </a:lnTo>
                  <a:lnTo>
                    <a:pt x="2" y="0"/>
                  </a:lnTo>
                  <a:lnTo>
                    <a:pt x="0" y="0"/>
                  </a:lnTo>
                  <a:close/>
                </a:path>
              </a:pathLst>
            </a:custGeom>
            <a:solidFill>
              <a:srgbClr val="C0C0C0"/>
            </a:solidFill>
            <a:ln w="4826">
              <a:solidFill>
                <a:srgbClr val="B9B9B9"/>
              </a:solidFill>
              <a:round/>
              <a:headEnd/>
              <a:tailEnd/>
            </a:ln>
          </p:spPr>
          <p:txBody>
            <a:bodyPr/>
            <a:lstStyle/>
            <a:p>
              <a:endParaRPr lang="nb-NO"/>
            </a:p>
          </p:txBody>
        </p:sp>
        <p:sp>
          <p:nvSpPr>
            <p:cNvPr id="9312" name="Freeform 1308"/>
            <p:cNvSpPr>
              <a:spLocks/>
            </p:cNvSpPr>
            <p:nvPr/>
          </p:nvSpPr>
          <p:spPr bwMode="gray">
            <a:xfrm>
              <a:off x="2714" y="1379"/>
              <a:ext cx="15" cy="11"/>
            </a:xfrm>
            <a:custGeom>
              <a:avLst/>
              <a:gdLst>
                <a:gd name="T0" fmla="*/ 11 w 17"/>
                <a:gd name="T1" fmla="*/ 0 h 13"/>
                <a:gd name="T2" fmla="*/ 11 w 17"/>
                <a:gd name="T3" fmla="*/ 4 h 13"/>
                <a:gd name="T4" fmla="*/ 7 w 17"/>
                <a:gd name="T5" fmla="*/ 6 h 13"/>
                <a:gd name="T6" fmla="*/ 2 w 17"/>
                <a:gd name="T7" fmla="*/ 12 h 13"/>
                <a:gd name="T8" fmla="*/ 0 w 17"/>
                <a:gd name="T9" fmla="*/ 13 h 13"/>
                <a:gd name="T10" fmla="*/ 0 w 17"/>
                <a:gd name="T11" fmla="*/ 13 h 13"/>
                <a:gd name="T12" fmla="*/ 3 w 17"/>
                <a:gd name="T13" fmla="*/ 13 h 13"/>
                <a:gd name="T14" fmla="*/ 9 w 17"/>
                <a:gd name="T15" fmla="*/ 12 h 13"/>
                <a:gd name="T16" fmla="*/ 15 w 17"/>
                <a:gd name="T17" fmla="*/ 6 h 13"/>
                <a:gd name="T18" fmla="*/ 17 w 17"/>
                <a:gd name="T19" fmla="*/ 2 h 13"/>
                <a:gd name="T20" fmla="*/ 15 w 17"/>
                <a:gd name="T21" fmla="*/ 0 h 13"/>
                <a:gd name="T22" fmla="*/ 11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1" y="0"/>
                  </a:moveTo>
                  <a:lnTo>
                    <a:pt x="11" y="4"/>
                  </a:lnTo>
                  <a:lnTo>
                    <a:pt x="7" y="6"/>
                  </a:lnTo>
                  <a:lnTo>
                    <a:pt x="2" y="12"/>
                  </a:lnTo>
                  <a:lnTo>
                    <a:pt x="0" y="13"/>
                  </a:lnTo>
                  <a:lnTo>
                    <a:pt x="3" y="13"/>
                  </a:lnTo>
                  <a:lnTo>
                    <a:pt x="9" y="12"/>
                  </a:lnTo>
                  <a:lnTo>
                    <a:pt x="15" y="6"/>
                  </a:lnTo>
                  <a:lnTo>
                    <a:pt x="17" y="2"/>
                  </a:lnTo>
                  <a:lnTo>
                    <a:pt x="15" y="0"/>
                  </a:lnTo>
                  <a:lnTo>
                    <a:pt x="11" y="0"/>
                  </a:lnTo>
                  <a:close/>
                </a:path>
              </a:pathLst>
            </a:custGeom>
            <a:solidFill>
              <a:srgbClr val="C0C0C0"/>
            </a:solidFill>
            <a:ln w="4826">
              <a:solidFill>
                <a:srgbClr val="B9B9B9"/>
              </a:solidFill>
              <a:round/>
              <a:headEnd/>
              <a:tailEnd/>
            </a:ln>
          </p:spPr>
          <p:txBody>
            <a:bodyPr/>
            <a:lstStyle/>
            <a:p>
              <a:endParaRPr lang="nb-NO"/>
            </a:p>
          </p:txBody>
        </p:sp>
        <p:sp>
          <p:nvSpPr>
            <p:cNvPr id="9313" name="Freeform 1309"/>
            <p:cNvSpPr>
              <a:spLocks/>
            </p:cNvSpPr>
            <p:nvPr/>
          </p:nvSpPr>
          <p:spPr bwMode="gray">
            <a:xfrm>
              <a:off x="2703" y="1382"/>
              <a:ext cx="9" cy="12"/>
            </a:xfrm>
            <a:custGeom>
              <a:avLst/>
              <a:gdLst>
                <a:gd name="T0" fmla="*/ 8 w 10"/>
                <a:gd name="T1" fmla="*/ 2 h 13"/>
                <a:gd name="T2" fmla="*/ 4 w 10"/>
                <a:gd name="T3" fmla="*/ 4 h 13"/>
                <a:gd name="T4" fmla="*/ 2 w 10"/>
                <a:gd name="T5" fmla="*/ 9 h 13"/>
                <a:gd name="T6" fmla="*/ 2 w 10"/>
                <a:gd name="T7" fmla="*/ 11 h 13"/>
                <a:gd name="T8" fmla="*/ 0 w 10"/>
                <a:gd name="T9" fmla="*/ 13 h 13"/>
                <a:gd name="T10" fmla="*/ 2 w 10"/>
                <a:gd name="T11" fmla="*/ 13 h 13"/>
                <a:gd name="T12" fmla="*/ 6 w 10"/>
                <a:gd name="T13" fmla="*/ 11 h 13"/>
                <a:gd name="T14" fmla="*/ 6 w 10"/>
                <a:gd name="T15" fmla="*/ 8 h 13"/>
                <a:gd name="T16" fmla="*/ 8 w 10"/>
                <a:gd name="T17" fmla="*/ 6 h 13"/>
                <a:gd name="T18" fmla="*/ 10 w 10"/>
                <a:gd name="T19" fmla="*/ 2 h 13"/>
                <a:gd name="T20" fmla="*/ 10 w 10"/>
                <a:gd name="T21" fmla="*/ 0 h 13"/>
                <a:gd name="T22" fmla="*/ 8 w 10"/>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8" y="2"/>
                  </a:moveTo>
                  <a:lnTo>
                    <a:pt x="4" y="4"/>
                  </a:lnTo>
                  <a:lnTo>
                    <a:pt x="2" y="9"/>
                  </a:lnTo>
                  <a:lnTo>
                    <a:pt x="2" y="11"/>
                  </a:lnTo>
                  <a:lnTo>
                    <a:pt x="0" y="13"/>
                  </a:lnTo>
                  <a:lnTo>
                    <a:pt x="2" y="13"/>
                  </a:lnTo>
                  <a:lnTo>
                    <a:pt x="6" y="11"/>
                  </a:lnTo>
                  <a:lnTo>
                    <a:pt x="6" y="8"/>
                  </a:lnTo>
                  <a:lnTo>
                    <a:pt x="8" y="6"/>
                  </a:lnTo>
                  <a:lnTo>
                    <a:pt x="10" y="2"/>
                  </a:lnTo>
                  <a:lnTo>
                    <a:pt x="10" y="0"/>
                  </a:lnTo>
                  <a:lnTo>
                    <a:pt x="8" y="2"/>
                  </a:lnTo>
                  <a:close/>
                </a:path>
              </a:pathLst>
            </a:custGeom>
            <a:solidFill>
              <a:srgbClr val="C0C0C0"/>
            </a:solidFill>
            <a:ln w="4826">
              <a:solidFill>
                <a:srgbClr val="B9B9B9"/>
              </a:solidFill>
              <a:round/>
              <a:headEnd/>
              <a:tailEnd/>
            </a:ln>
          </p:spPr>
          <p:txBody>
            <a:bodyPr/>
            <a:lstStyle/>
            <a:p>
              <a:endParaRPr lang="nb-NO"/>
            </a:p>
          </p:txBody>
        </p:sp>
        <p:sp>
          <p:nvSpPr>
            <p:cNvPr id="9314" name="Freeform 1310"/>
            <p:cNvSpPr>
              <a:spLocks/>
            </p:cNvSpPr>
            <p:nvPr/>
          </p:nvSpPr>
          <p:spPr bwMode="gray">
            <a:xfrm>
              <a:off x="6461" y="2800"/>
              <a:ext cx="12" cy="13"/>
            </a:xfrm>
            <a:custGeom>
              <a:avLst/>
              <a:gdLst>
                <a:gd name="T0" fmla="*/ 0 w 14"/>
                <a:gd name="T1" fmla="*/ 6 h 14"/>
                <a:gd name="T2" fmla="*/ 0 w 14"/>
                <a:gd name="T3" fmla="*/ 4 h 14"/>
                <a:gd name="T4" fmla="*/ 2 w 14"/>
                <a:gd name="T5" fmla="*/ 2 h 14"/>
                <a:gd name="T6" fmla="*/ 4 w 14"/>
                <a:gd name="T7" fmla="*/ 0 h 14"/>
                <a:gd name="T8" fmla="*/ 6 w 14"/>
                <a:gd name="T9" fmla="*/ 0 h 14"/>
                <a:gd name="T10" fmla="*/ 10 w 14"/>
                <a:gd name="T11" fmla="*/ 0 h 14"/>
                <a:gd name="T12" fmla="*/ 12 w 14"/>
                <a:gd name="T13" fmla="*/ 2 h 14"/>
                <a:gd name="T14" fmla="*/ 14 w 14"/>
                <a:gd name="T15" fmla="*/ 4 h 14"/>
                <a:gd name="T16" fmla="*/ 14 w 14"/>
                <a:gd name="T17" fmla="*/ 6 h 14"/>
                <a:gd name="T18" fmla="*/ 14 w 14"/>
                <a:gd name="T19" fmla="*/ 10 h 14"/>
                <a:gd name="T20" fmla="*/ 12 w 14"/>
                <a:gd name="T21" fmla="*/ 12 h 14"/>
                <a:gd name="T22" fmla="*/ 10 w 14"/>
                <a:gd name="T23" fmla="*/ 14 h 14"/>
                <a:gd name="T24" fmla="*/ 6 w 14"/>
                <a:gd name="T25" fmla="*/ 14 h 14"/>
                <a:gd name="T26" fmla="*/ 4 w 14"/>
                <a:gd name="T27" fmla="*/ 14 h 14"/>
                <a:gd name="T28" fmla="*/ 2 w 14"/>
                <a:gd name="T29" fmla="*/ 12 h 14"/>
                <a:gd name="T30" fmla="*/ 0 w 14"/>
                <a:gd name="T31" fmla="*/ 10 h 14"/>
                <a:gd name="T32" fmla="*/ 0 w 14"/>
                <a:gd name="T33" fmla="*/ 6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0" y="6"/>
                  </a:moveTo>
                  <a:lnTo>
                    <a:pt x="0" y="4"/>
                  </a:lnTo>
                  <a:lnTo>
                    <a:pt x="2" y="2"/>
                  </a:lnTo>
                  <a:lnTo>
                    <a:pt x="4" y="0"/>
                  </a:lnTo>
                  <a:lnTo>
                    <a:pt x="6" y="0"/>
                  </a:lnTo>
                  <a:lnTo>
                    <a:pt x="10" y="0"/>
                  </a:lnTo>
                  <a:lnTo>
                    <a:pt x="12" y="2"/>
                  </a:lnTo>
                  <a:lnTo>
                    <a:pt x="14" y="4"/>
                  </a:lnTo>
                  <a:lnTo>
                    <a:pt x="14" y="6"/>
                  </a:lnTo>
                  <a:lnTo>
                    <a:pt x="14" y="10"/>
                  </a:lnTo>
                  <a:lnTo>
                    <a:pt x="12" y="12"/>
                  </a:lnTo>
                  <a:lnTo>
                    <a:pt x="10" y="14"/>
                  </a:lnTo>
                  <a:lnTo>
                    <a:pt x="6" y="14"/>
                  </a:lnTo>
                  <a:lnTo>
                    <a:pt x="4" y="14"/>
                  </a:lnTo>
                  <a:lnTo>
                    <a:pt x="2" y="12"/>
                  </a:lnTo>
                  <a:lnTo>
                    <a:pt x="0" y="10"/>
                  </a:lnTo>
                  <a:lnTo>
                    <a:pt x="0" y="6"/>
                  </a:lnTo>
                  <a:close/>
                </a:path>
              </a:pathLst>
            </a:custGeom>
            <a:solidFill>
              <a:srgbClr val="C0C0C0"/>
            </a:solidFill>
            <a:ln w="4826">
              <a:solidFill>
                <a:srgbClr val="B9B9B9"/>
              </a:solidFill>
              <a:round/>
              <a:headEnd/>
              <a:tailEnd/>
            </a:ln>
          </p:spPr>
          <p:txBody>
            <a:bodyPr/>
            <a:lstStyle/>
            <a:p>
              <a:endParaRPr lang="nb-NO"/>
            </a:p>
          </p:txBody>
        </p:sp>
        <p:sp>
          <p:nvSpPr>
            <p:cNvPr id="9315" name="Freeform 1311"/>
            <p:cNvSpPr>
              <a:spLocks/>
            </p:cNvSpPr>
            <p:nvPr/>
          </p:nvSpPr>
          <p:spPr bwMode="gray">
            <a:xfrm>
              <a:off x="6181" y="2791"/>
              <a:ext cx="11" cy="11"/>
            </a:xfrm>
            <a:custGeom>
              <a:avLst/>
              <a:gdLst>
                <a:gd name="T0" fmla="*/ 0 w 13"/>
                <a:gd name="T1" fmla="*/ 6 h 13"/>
                <a:gd name="T2" fmla="*/ 0 w 13"/>
                <a:gd name="T3" fmla="*/ 4 h 13"/>
                <a:gd name="T4" fmla="*/ 2 w 13"/>
                <a:gd name="T5" fmla="*/ 2 h 13"/>
                <a:gd name="T6" fmla="*/ 4 w 13"/>
                <a:gd name="T7" fmla="*/ 0 h 13"/>
                <a:gd name="T8" fmla="*/ 6 w 13"/>
                <a:gd name="T9" fmla="*/ 0 h 13"/>
                <a:gd name="T10" fmla="*/ 9 w 13"/>
                <a:gd name="T11" fmla="*/ 0 h 13"/>
                <a:gd name="T12" fmla="*/ 11 w 13"/>
                <a:gd name="T13" fmla="*/ 2 h 13"/>
                <a:gd name="T14" fmla="*/ 11 w 13"/>
                <a:gd name="T15" fmla="*/ 4 h 13"/>
                <a:gd name="T16" fmla="*/ 13 w 13"/>
                <a:gd name="T17" fmla="*/ 6 h 13"/>
                <a:gd name="T18" fmla="*/ 11 w 13"/>
                <a:gd name="T19" fmla="*/ 9 h 13"/>
                <a:gd name="T20" fmla="*/ 11 w 13"/>
                <a:gd name="T21" fmla="*/ 11 h 13"/>
                <a:gd name="T22" fmla="*/ 9 w 13"/>
                <a:gd name="T23" fmla="*/ 11 h 13"/>
                <a:gd name="T24" fmla="*/ 6 w 13"/>
                <a:gd name="T25" fmla="*/ 13 h 13"/>
                <a:gd name="T26" fmla="*/ 4 w 13"/>
                <a:gd name="T27" fmla="*/ 11 h 13"/>
                <a:gd name="T28" fmla="*/ 2 w 13"/>
                <a:gd name="T29" fmla="*/ 11 h 13"/>
                <a:gd name="T30" fmla="*/ 0 w 13"/>
                <a:gd name="T31" fmla="*/ 9 h 13"/>
                <a:gd name="T32" fmla="*/ 0 w 13"/>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0" y="6"/>
                  </a:moveTo>
                  <a:lnTo>
                    <a:pt x="0" y="4"/>
                  </a:lnTo>
                  <a:lnTo>
                    <a:pt x="2" y="2"/>
                  </a:lnTo>
                  <a:lnTo>
                    <a:pt x="4" y="0"/>
                  </a:lnTo>
                  <a:lnTo>
                    <a:pt x="6" y="0"/>
                  </a:lnTo>
                  <a:lnTo>
                    <a:pt x="9" y="0"/>
                  </a:lnTo>
                  <a:lnTo>
                    <a:pt x="11" y="2"/>
                  </a:lnTo>
                  <a:lnTo>
                    <a:pt x="11" y="4"/>
                  </a:lnTo>
                  <a:lnTo>
                    <a:pt x="13" y="6"/>
                  </a:lnTo>
                  <a:lnTo>
                    <a:pt x="11" y="9"/>
                  </a:lnTo>
                  <a:lnTo>
                    <a:pt x="11" y="11"/>
                  </a:lnTo>
                  <a:lnTo>
                    <a:pt x="9" y="11"/>
                  </a:lnTo>
                  <a:lnTo>
                    <a:pt x="6" y="13"/>
                  </a:lnTo>
                  <a:lnTo>
                    <a:pt x="4" y="11"/>
                  </a:lnTo>
                  <a:lnTo>
                    <a:pt x="2" y="11"/>
                  </a:lnTo>
                  <a:lnTo>
                    <a:pt x="0" y="9"/>
                  </a:lnTo>
                  <a:lnTo>
                    <a:pt x="0" y="6"/>
                  </a:lnTo>
                  <a:close/>
                </a:path>
              </a:pathLst>
            </a:custGeom>
            <a:solidFill>
              <a:srgbClr val="C0C0C0"/>
            </a:solidFill>
            <a:ln w="4826">
              <a:solidFill>
                <a:srgbClr val="B9B9B9"/>
              </a:solidFill>
              <a:round/>
              <a:headEnd/>
              <a:tailEnd/>
            </a:ln>
          </p:spPr>
          <p:txBody>
            <a:bodyPr/>
            <a:lstStyle/>
            <a:p>
              <a:endParaRPr lang="nb-NO"/>
            </a:p>
          </p:txBody>
        </p:sp>
      </p:grpSp>
      <p:sp>
        <p:nvSpPr>
          <p:cNvPr id="9226" name="Text Box 1318"/>
          <p:cNvSpPr txBox="1">
            <a:spLocks noChangeArrowheads="1"/>
          </p:cNvSpPr>
          <p:nvPr/>
        </p:nvSpPr>
        <p:spPr bwMode="gray">
          <a:xfrm>
            <a:off x="6781799" y="1110684"/>
            <a:ext cx="1574445" cy="251795"/>
          </a:xfrm>
          <a:prstGeom prst="rect">
            <a:avLst/>
          </a:prstGeom>
          <a:solidFill>
            <a:schemeClr val="bg1"/>
          </a:solidFill>
          <a:ln w="12700">
            <a:solidFill>
              <a:schemeClr val="tx1"/>
            </a:solidFill>
            <a:miter lim="800000"/>
            <a:headEnd/>
            <a:tailEnd/>
          </a:ln>
        </p:spPr>
        <p:txBody>
          <a:bodyPr wrap="square" lIns="18000" tIns="18000" rIns="18000" bIns="18000" anchor="b" anchorCtr="1">
            <a:spAutoFit/>
          </a:bodyPr>
          <a:lstStyle/>
          <a:p>
            <a:pPr algn="ctr">
              <a:spcBef>
                <a:spcPct val="50000"/>
              </a:spcBef>
            </a:pPr>
            <a:r>
              <a:rPr lang="hu-HU" sz="1400" b="1" dirty="0" smtClean="0">
                <a:cs typeface="Times New Roman" pitchFamily="18" charset="0"/>
              </a:rPr>
              <a:t>Kína</a:t>
            </a:r>
            <a:r>
              <a:rPr lang="en-US" sz="1400" b="1" i="0" dirty="0" smtClean="0">
                <a:cs typeface="Times New Roman" pitchFamily="18" charset="0"/>
              </a:rPr>
              <a:t> (32,6 Mio. t)</a:t>
            </a:r>
            <a:endParaRPr lang="en-GB" sz="1400" b="1" i="0" dirty="0">
              <a:cs typeface="Times New Roman" pitchFamily="18" charset="0"/>
            </a:endParaRPr>
          </a:p>
        </p:txBody>
      </p:sp>
      <p:sp>
        <p:nvSpPr>
          <p:cNvPr id="9227" name="Text Box 1319"/>
          <p:cNvSpPr txBox="1">
            <a:spLocks noChangeArrowheads="1"/>
          </p:cNvSpPr>
          <p:nvPr/>
        </p:nvSpPr>
        <p:spPr bwMode="gray">
          <a:xfrm>
            <a:off x="5220072" y="3460124"/>
            <a:ext cx="1724212" cy="251795"/>
          </a:xfrm>
          <a:prstGeom prst="rect">
            <a:avLst/>
          </a:prstGeom>
          <a:solidFill>
            <a:schemeClr val="bg1"/>
          </a:solidFill>
          <a:ln w="12700">
            <a:solidFill>
              <a:schemeClr val="tx1"/>
            </a:solidFill>
            <a:miter lim="800000"/>
            <a:headEnd/>
            <a:tailEnd/>
          </a:ln>
        </p:spPr>
        <p:txBody>
          <a:bodyPr wrap="square" lIns="18000" tIns="18000" rIns="18000" bIns="18000" anchor="b" anchorCtr="1">
            <a:spAutoFit/>
          </a:bodyPr>
          <a:lstStyle/>
          <a:p>
            <a:pPr algn="ctr">
              <a:spcBef>
                <a:spcPct val="50000"/>
              </a:spcBef>
            </a:pPr>
            <a:r>
              <a:rPr lang="en-US" sz="1400" b="1" i="0" dirty="0" smtClean="0">
                <a:cs typeface="Times New Roman" pitchFamily="18" charset="0"/>
              </a:rPr>
              <a:t>India (16,6 Mio. t)</a:t>
            </a:r>
            <a:endParaRPr lang="en-GB" sz="1400" b="1" i="0" dirty="0">
              <a:cs typeface="Times New Roman" pitchFamily="18" charset="0"/>
            </a:endParaRPr>
          </a:p>
        </p:txBody>
      </p:sp>
      <p:sp>
        <p:nvSpPr>
          <p:cNvPr id="9228" name="Text Box 1320"/>
          <p:cNvSpPr txBox="1">
            <a:spLocks noChangeArrowheads="1"/>
          </p:cNvSpPr>
          <p:nvPr/>
        </p:nvSpPr>
        <p:spPr bwMode="gray">
          <a:xfrm>
            <a:off x="3131840" y="1167834"/>
            <a:ext cx="2950338" cy="251795"/>
          </a:xfrm>
          <a:prstGeom prst="rect">
            <a:avLst/>
          </a:prstGeom>
          <a:solidFill>
            <a:schemeClr val="bg1"/>
          </a:solidFill>
          <a:ln w="12700">
            <a:solidFill>
              <a:schemeClr val="tx1"/>
            </a:solidFill>
            <a:miter lim="800000"/>
            <a:headEnd/>
            <a:tailEnd/>
          </a:ln>
        </p:spPr>
        <p:txBody>
          <a:bodyPr wrap="square" lIns="18000" tIns="18000" rIns="18000" bIns="18000" anchor="b" anchorCtr="1">
            <a:spAutoFit/>
          </a:bodyPr>
          <a:lstStyle/>
          <a:p>
            <a:pPr algn="ctr">
              <a:spcBef>
                <a:spcPct val="50000"/>
              </a:spcBef>
            </a:pPr>
            <a:r>
              <a:rPr lang="hu-HU" sz="1400" b="1" dirty="0" smtClean="0">
                <a:cs typeface="Times New Roman" pitchFamily="18" charset="0"/>
              </a:rPr>
              <a:t>Nyugat-/ Közép-Európa</a:t>
            </a:r>
            <a:r>
              <a:rPr lang="en-US" sz="1400" b="1" i="0" dirty="0" smtClean="0">
                <a:cs typeface="Times New Roman" pitchFamily="18" charset="0"/>
              </a:rPr>
              <a:t> (11 Mio. t)</a:t>
            </a:r>
            <a:endParaRPr lang="en-GB" sz="1400" b="1" i="0" dirty="0">
              <a:cs typeface="Times New Roman" pitchFamily="18" charset="0"/>
            </a:endParaRPr>
          </a:p>
        </p:txBody>
      </p:sp>
      <p:sp>
        <p:nvSpPr>
          <p:cNvPr id="9229" name="Text Box 1321"/>
          <p:cNvSpPr txBox="1">
            <a:spLocks noChangeArrowheads="1"/>
          </p:cNvSpPr>
          <p:nvPr/>
        </p:nvSpPr>
        <p:spPr bwMode="gray">
          <a:xfrm>
            <a:off x="1853628" y="3986830"/>
            <a:ext cx="1710260" cy="251795"/>
          </a:xfrm>
          <a:prstGeom prst="rect">
            <a:avLst/>
          </a:prstGeom>
          <a:solidFill>
            <a:schemeClr val="bg1"/>
          </a:solidFill>
          <a:ln w="12700">
            <a:solidFill>
              <a:schemeClr val="tx1"/>
            </a:solidFill>
            <a:miter lim="800000"/>
            <a:headEnd/>
            <a:tailEnd/>
          </a:ln>
        </p:spPr>
        <p:txBody>
          <a:bodyPr wrap="square" lIns="18000" tIns="18000" rIns="18000" bIns="18000" anchor="b" anchorCtr="1">
            <a:spAutoFit/>
          </a:bodyPr>
          <a:lstStyle/>
          <a:p>
            <a:pPr algn="ctr">
              <a:spcBef>
                <a:spcPct val="50000"/>
              </a:spcBef>
            </a:pPr>
            <a:r>
              <a:rPr lang="en-US" sz="1400" b="1" i="0" dirty="0" smtClean="0">
                <a:cs typeface="Times New Roman" pitchFamily="18" charset="0"/>
              </a:rPr>
              <a:t>Brasilia (2,8 Mio. t)</a:t>
            </a:r>
            <a:endParaRPr lang="en-GB" sz="1400" b="1" i="0" dirty="0">
              <a:cs typeface="Times New Roman" pitchFamily="18" charset="0"/>
            </a:endParaRPr>
          </a:p>
        </p:txBody>
      </p:sp>
      <p:sp>
        <p:nvSpPr>
          <p:cNvPr id="9230" name="Text Box 1322"/>
          <p:cNvSpPr txBox="1">
            <a:spLocks noChangeArrowheads="1"/>
          </p:cNvSpPr>
          <p:nvPr/>
        </p:nvSpPr>
        <p:spPr bwMode="gray">
          <a:xfrm>
            <a:off x="1169692" y="1415484"/>
            <a:ext cx="1444113" cy="251795"/>
          </a:xfrm>
          <a:prstGeom prst="rect">
            <a:avLst/>
          </a:prstGeom>
          <a:solidFill>
            <a:schemeClr val="bg1"/>
          </a:solidFill>
          <a:ln w="12700">
            <a:solidFill>
              <a:schemeClr val="tx1"/>
            </a:solidFill>
            <a:miter lim="800000"/>
            <a:headEnd/>
            <a:tailEnd/>
          </a:ln>
        </p:spPr>
        <p:txBody>
          <a:bodyPr wrap="square" lIns="18000" tIns="18000" rIns="18000" bIns="18000" anchor="b" anchorCtr="1">
            <a:spAutoFit/>
          </a:bodyPr>
          <a:lstStyle/>
          <a:p>
            <a:pPr algn="ctr">
              <a:spcBef>
                <a:spcPct val="50000"/>
              </a:spcBef>
            </a:pPr>
            <a:r>
              <a:rPr lang="en-US" sz="1400" b="1" i="0" dirty="0" smtClean="0">
                <a:cs typeface="Times New Roman" pitchFamily="18" charset="0"/>
              </a:rPr>
              <a:t>USA (11,7 Mio. t)</a:t>
            </a:r>
            <a:endParaRPr lang="en-GB" sz="1400" b="1" i="0" dirty="0">
              <a:cs typeface="Times New Roman" pitchFamily="18" charset="0"/>
            </a:endParaRPr>
          </a:p>
        </p:txBody>
      </p:sp>
      <p:graphicFrame>
        <p:nvGraphicFramePr>
          <p:cNvPr id="305" name="Chart 304"/>
          <p:cNvGraphicFramePr/>
          <p:nvPr>
            <p:extLst>
              <p:ext uri="{D42A27DB-BD31-4B8C-83A1-F6EECF244321}">
                <p14:modId xmlns:p14="http://schemas.microsoft.com/office/powerpoint/2010/main" val="3278902513"/>
              </p:ext>
            </p:extLst>
          </p:nvPr>
        </p:nvGraphicFramePr>
        <p:xfrm>
          <a:off x="238125" y="1638301"/>
          <a:ext cx="3257550"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6" name="Chart 305"/>
          <p:cNvGraphicFramePr/>
          <p:nvPr>
            <p:extLst>
              <p:ext uri="{D42A27DB-BD31-4B8C-83A1-F6EECF244321}">
                <p14:modId xmlns:p14="http://schemas.microsoft.com/office/powerpoint/2010/main" val="2052283568"/>
              </p:ext>
            </p:extLst>
          </p:nvPr>
        </p:nvGraphicFramePr>
        <p:xfrm>
          <a:off x="1160143" y="3968073"/>
          <a:ext cx="3381375" cy="2333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7" name="Chart 306"/>
          <p:cNvGraphicFramePr/>
          <p:nvPr>
            <p:extLst>
              <p:ext uri="{D42A27DB-BD31-4B8C-83A1-F6EECF244321}">
                <p14:modId xmlns:p14="http://schemas.microsoft.com/office/powerpoint/2010/main" val="418020634"/>
              </p:ext>
            </p:extLst>
          </p:nvPr>
        </p:nvGraphicFramePr>
        <p:xfrm>
          <a:off x="4495799" y="3676650"/>
          <a:ext cx="3381375" cy="2333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8" name="Chart 307"/>
          <p:cNvGraphicFramePr/>
          <p:nvPr>
            <p:extLst>
              <p:ext uri="{D42A27DB-BD31-4B8C-83A1-F6EECF244321}">
                <p14:modId xmlns:p14="http://schemas.microsoft.com/office/powerpoint/2010/main" val="779087470"/>
              </p:ext>
            </p:extLst>
          </p:nvPr>
        </p:nvGraphicFramePr>
        <p:xfrm>
          <a:off x="5779746" y="1499719"/>
          <a:ext cx="3381375" cy="23336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9" name="Chart 308"/>
          <p:cNvGraphicFramePr/>
          <p:nvPr>
            <p:extLst>
              <p:ext uri="{D42A27DB-BD31-4B8C-83A1-F6EECF244321}">
                <p14:modId xmlns:p14="http://schemas.microsoft.com/office/powerpoint/2010/main" val="1737214032"/>
              </p:ext>
            </p:extLst>
          </p:nvPr>
        </p:nvGraphicFramePr>
        <p:xfrm>
          <a:off x="2828924" y="1447800"/>
          <a:ext cx="3381375" cy="2333625"/>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7164288" y="3614827"/>
            <a:ext cx="1893467" cy="246221"/>
          </a:xfrm>
          <a:prstGeom prst="rect">
            <a:avLst/>
          </a:prstGeom>
          <a:noFill/>
        </p:spPr>
        <p:txBody>
          <a:bodyPr wrap="none" rtlCol="0">
            <a:spAutoFit/>
          </a:bodyPr>
          <a:lstStyle/>
          <a:p>
            <a:r>
              <a:rPr lang="de-DE" sz="1000" dirty="0" smtClean="0"/>
              <a:t>ABC = Ammonium-Bi</a:t>
            </a:r>
            <a:r>
              <a:rPr lang="hu-HU" sz="1000" dirty="0" smtClean="0"/>
              <a:t>karbonát</a:t>
            </a:r>
            <a:endParaRPr lang="en-US" sz="1000" dirty="0"/>
          </a:p>
        </p:txBody>
      </p:sp>
      <p:sp>
        <p:nvSpPr>
          <p:cNvPr id="301" name="Title 1"/>
          <p:cNvSpPr txBox="1">
            <a:spLocks/>
          </p:cNvSpPr>
          <p:nvPr/>
        </p:nvSpPr>
        <p:spPr bwMode="auto">
          <a:xfrm>
            <a:off x="542925" y="230188"/>
            <a:ext cx="8069263" cy="84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kern="1200">
                <a:solidFill>
                  <a:srgbClr val="78A22F"/>
                </a:solidFill>
                <a:latin typeface="Arial Black" pitchFamily="34" charset="0"/>
                <a:ea typeface="+mj-ea"/>
                <a:cs typeface="+mj-cs"/>
              </a:defRPr>
            </a:lvl1pPr>
            <a:lvl2pPr algn="l" rtl="0" eaLnBrk="0" fontAlgn="base" hangingPunct="0">
              <a:spcBef>
                <a:spcPct val="0"/>
              </a:spcBef>
              <a:spcAft>
                <a:spcPct val="0"/>
              </a:spcAft>
              <a:defRPr sz="2400">
                <a:solidFill>
                  <a:srgbClr val="78A22F"/>
                </a:solidFill>
                <a:latin typeface="Arial Black" pitchFamily="34" charset="0"/>
              </a:defRPr>
            </a:lvl2pPr>
            <a:lvl3pPr algn="l" rtl="0" eaLnBrk="0" fontAlgn="base" hangingPunct="0">
              <a:spcBef>
                <a:spcPct val="0"/>
              </a:spcBef>
              <a:spcAft>
                <a:spcPct val="0"/>
              </a:spcAft>
              <a:defRPr sz="2400">
                <a:solidFill>
                  <a:srgbClr val="78A22F"/>
                </a:solidFill>
                <a:latin typeface="Arial Black" pitchFamily="34" charset="0"/>
              </a:defRPr>
            </a:lvl3pPr>
            <a:lvl4pPr algn="l" rtl="0" eaLnBrk="0" fontAlgn="base" hangingPunct="0">
              <a:spcBef>
                <a:spcPct val="0"/>
              </a:spcBef>
              <a:spcAft>
                <a:spcPct val="0"/>
              </a:spcAft>
              <a:defRPr sz="2400">
                <a:solidFill>
                  <a:srgbClr val="78A22F"/>
                </a:solidFill>
                <a:latin typeface="Arial Black" pitchFamily="34" charset="0"/>
              </a:defRPr>
            </a:lvl4pPr>
            <a:lvl5pPr algn="l" rtl="0" eaLnBrk="0" fontAlgn="base" hangingPunct="0">
              <a:spcBef>
                <a:spcPct val="0"/>
              </a:spcBef>
              <a:spcAft>
                <a:spcPct val="0"/>
              </a:spcAft>
              <a:defRPr sz="2400">
                <a:solidFill>
                  <a:srgbClr val="78A22F"/>
                </a:solidFill>
                <a:latin typeface="Arial Black" pitchFamily="34" charset="0"/>
              </a:defRPr>
            </a:lvl5pPr>
            <a:lvl6pPr marL="457200" algn="l" rtl="0" fontAlgn="base">
              <a:spcBef>
                <a:spcPct val="0"/>
              </a:spcBef>
              <a:spcAft>
                <a:spcPct val="0"/>
              </a:spcAft>
              <a:defRPr sz="2400">
                <a:solidFill>
                  <a:srgbClr val="78A22F"/>
                </a:solidFill>
                <a:latin typeface="Arial Black" pitchFamily="34" charset="0"/>
              </a:defRPr>
            </a:lvl6pPr>
            <a:lvl7pPr marL="914400" algn="l" rtl="0" fontAlgn="base">
              <a:spcBef>
                <a:spcPct val="0"/>
              </a:spcBef>
              <a:spcAft>
                <a:spcPct val="0"/>
              </a:spcAft>
              <a:defRPr sz="2400">
                <a:solidFill>
                  <a:srgbClr val="78A22F"/>
                </a:solidFill>
                <a:latin typeface="Arial Black" pitchFamily="34" charset="0"/>
              </a:defRPr>
            </a:lvl7pPr>
            <a:lvl8pPr marL="1371600" algn="l" rtl="0" fontAlgn="base">
              <a:spcBef>
                <a:spcPct val="0"/>
              </a:spcBef>
              <a:spcAft>
                <a:spcPct val="0"/>
              </a:spcAft>
              <a:defRPr sz="2400">
                <a:solidFill>
                  <a:srgbClr val="78A22F"/>
                </a:solidFill>
                <a:latin typeface="Arial Black" pitchFamily="34" charset="0"/>
              </a:defRPr>
            </a:lvl8pPr>
            <a:lvl9pPr marL="1828800" algn="l" rtl="0" fontAlgn="base">
              <a:spcBef>
                <a:spcPct val="0"/>
              </a:spcBef>
              <a:spcAft>
                <a:spcPct val="0"/>
              </a:spcAft>
              <a:defRPr sz="2400">
                <a:solidFill>
                  <a:srgbClr val="78A22F"/>
                </a:solidFill>
                <a:latin typeface="Arial Black" pitchFamily="34" charset="0"/>
              </a:defRPr>
            </a:lvl9pPr>
          </a:lstStyle>
          <a:p>
            <a:r>
              <a:rPr lang="hu-HU" dirty="0" smtClean="0">
                <a:solidFill>
                  <a:schemeClr val="accent2">
                    <a:lumMod val="75000"/>
                  </a:schemeClr>
                </a:solidFill>
              </a:rPr>
              <a:t>Nitrogén felhasználás a világ különböző régióiban és megoszlása termékcsoportonként</a:t>
            </a:r>
            <a:endParaRPr lang="en-US" dirty="0"/>
          </a:p>
        </p:txBody>
      </p:sp>
      <p:sp>
        <p:nvSpPr>
          <p:cNvPr id="302" name="Text Box 4"/>
          <p:cNvSpPr txBox="1">
            <a:spLocks noChangeArrowheads="1"/>
          </p:cNvSpPr>
          <p:nvPr/>
        </p:nvSpPr>
        <p:spPr bwMode="auto">
          <a:xfrm>
            <a:off x="531995" y="5733256"/>
            <a:ext cx="883306" cy="195814"/>
          </a:xfrm>
          <a:prstGeom prst="rect">
            <a:avLst/>
          </a:prstGeom>
          <a:noFill/>
          <a:ln w="9525">
            <a:noFill/>
            <a:miter lim="800000"/>
            <a:headEnd/>
            <a:tailEnd/>
          </a:ln>
          <a:effectLst/>
        </p:spPr>
        <p:txBody>
          <a:bodyPr wrap="none" lIns="0" tIns="36000" rIns="108000" bIns="36000">
            <a:spAutoFit/>
          </a:bodyPr>
          <a:lstStyle/>
          <a:p>
            <a:r>
              <a:rPr lang="hu-HU" sz="800" i="1" dirty="0" smtClean="0"/>
              <a:t>Forrás</a:t>
            </a:r>
            <a:r>
              <a:rPr lang="nb-NO" sz="800" b="0" i="1" dirty="0" smtClean="0"/>
              <a:t>: IFA 2010</a:t>
            </a:r>
            <a:endParaRPr lang="en-GB" sz="800" b="0" i="1" dirty="0"/>
          </a:p>
        </p:txBody>
      </p:sp>
    </p:spTree>
    <p:extLst>
      <p:ext uri="{BB962C8B-B14F-4D97-AF65-F5344CB8AC3E}">
        <p14:creationId xmlns:p14="http://schemas.microsoft.com/office/powerpoint/2010/main" val="21968811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wSSdqNpaOkWrnpFxg0lN3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Td4kWH8VEWLMcT1SrJi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hHg.mKHSkyM7CVnznq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yTa9.MJyEKiW.GiHAL6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aLpXRZavE.fGVtAp8Xf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BnmgIGICkCSgJb7xM0k6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QUsIacaqUu2qnjqL3Qw6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aa1op.qR0uehH7DUFLwzA"/>
</p:tagLst>
</file>

<file path=ppt/theme/theme1.xml><?xml version="1.0" encoding="utf-8"?>
<a:theme xmlns:a="http://schemas.openxmlformats.org/drawingml/2006/main" name="Yara">
  <a:themeElements>
    <a:clrScheme name="Yara Green">
      <a:dk1>
        <a:srgbClr val="000000"/>
      </a:dk1>
      <a:lt1>
        <a:srgbClr val="FFFFFF"/>
      </a:lt1>
      <a:dk2>
        <a:srgbClr val="000000"/>
      </a:dk2>
      <a:lt2>
        <a:srgbClr val="EFE9E5"/>
      </a:lt2>
      <a:accent1>
        <a:srgbClr val="E2E477"/>
      </a:accent1>
      <a:accent2>
        <a:srgbClr val="C2CC23"/>
      </a:accent2>
      <a:accent3>
        <a:srgbClr val="78A22F"/>
      </a:accent3>
      <a:accent4>
        <a:srgbClr val="FFCF01"/>
      </a:accent4>
      <a:accent5>
        <a:srgbClr val="F89828"/>
      </a:accent5>
      <a:accent6>
        <a:srgbClr val="78A22F"/>
      </a:accent6>
      <a:hlink>
        <a:srgbClr val="0000FF"/>
      </a:hlink>
      <a:folHlink>
        <a:srgbClr val="800080"/>
      </a:folHlink>
    </a:clrScheme>
    <a:fontScheme name="Yar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Yara</Template>
  <TotalTime>0</TotalTime>
  <Words>3838</Words>
  <Application>Microsoft Office PowerPoint</Application>
  <PresentationFormat>On-screen Show (4:3)</PresentationFormat>
  <Paragraphs>678</Paragraphs>
  <Slides>45</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Yara</vt:lpstr>
      <vt:lpstr>Regneark</vt:lpstr>
      <vt:lpstr>Változások és trendek a műtrágya világpiacon Olaf Günther-Borstel      </vt:lpstr>
      <vt:lpstr>A műtrágya világpiac fejlődési irányai</vt:lpstr>
      <vt:lpstr>A műtrágya világpiac fejlődési irányai</vt:lpstr>
      <vt:lpstr>Tápelemek globális felhasználása</vt:lpstr>
      <vt:lpstr>PowerPoint Presentation</vt:lpstr>
      <vt:lpstr>PowerPoint Presentation</vt:lpstr>
      <vt:lpstr>A műtrágya világpiac fejlődési irányai</vt:lpstr>
      <vt:lpstr>Kulcstermékek a műtrágya piacon</vt:lpstr>
      <vt:lpstr>PowerPoint Presentation</vt:lpstr>
      <vt:lpstr>A műtrágya világpiac fejlődési irányai</vt:lpstr>
      <vt:lpstr>PowerPoint Presentation</vt:lpstr>
      <vt:lpstr>10 legnagyobb karbamid gyártó</vt:lpstr>
      <vt:lpstr>10 legnagyobb karbamid exportőr</vt:lpstr>
      <vt:lpstr>10 legnagyobb karbamid importőr</vt:lpstr>
      <vt:lpstr>PowerPoint Presentation</vt:lpstr>
      <vt:lpstr>Erős kínai karbamid export, januártól novemberig</vt:lpstr>
      <vt:lpstr>A műtrágya világpiac fejlődési irányai</vt:lpstr>
      <vt:lpstr>PowerPoint Presentation</vt:lpstr>
      <vt:lpstr>Euro vs. dollár árfolyam változások</vt:lpstr>
      <vt:lpstr>A €/$ árfolyamváltozások hatása az árakra (Euro/t)</vt:lpstr>
      <vt:lpstr>PowerPoint Presentation</vt:lpstr>
      <vt:lpstr>A karbamid árak nem követték az olajárak csökkenését – miért?</vt:lpstr>
      <vt:lpstr>A Kínán kívüli nitrogén termelő kapacitások tervezett növekedése</vt:lpstr>
      <vt:lpstr>PowerPoint Presentation</vt:lpstr>
      <vt:lpstr>PowerPoint Presentation</vt:lpstr>
      <vt:lpstr>A termelés visszaesése Ukrajnában és Egyiptomban</vt:lpstr>
      <vt:lpstr>Ammónia export Egyiptomból és Ukrajnából- Január – Szeptember (mill. t)</vt:lpstr>
      <vt:lpstr>PowerPoint Presentation</vt:lpstr>
      <vt:lpstr>PowerPoint Presentation</vt:lpstr>
      <vt:lpstr>PowerPoint Presentation</vt:lpstr>
      <vt:lpstr>A műtrágya világpiac fejlődési irányai</vt:lpstr>
      <vt:lpstr>PowerPoint Presentation</vt:lpstr>
      <vt:lpstr>PowerPoint Presentation</vt:lpstr>
      <vt:lpstr>PowerPoint Presentation</vt:lpstr>
      <vt:lpstr>A műtrágya világpiac fejlődési irányai</vt:lpstr>
      <vt:lpstr>PowerPoint Presentation</vt:lpstr>
      <vt:lpstr>A műtrágya világpiac fejlődési irányai</vt:lpstr>
      <vt:lpstr>PowerPoint Presentation</vt:lpstr>
      <vt:lpstr>PowerPoint Presentation</vt:lpstr>
      <vt:lpstr>Egyes nitrogén-műtrágyák piaci részesedése Németországban</vt:lpstr>
      <vt:lpstr>N műtrágya értékesítés Németországban 2014 július-december, az előző évhez képest</vt:lpstr>
      <vt:lpstr>A műtrágya világpiac fejlődési irányai</vt:lpstr>
      <vt:lpstr>PowerPoint Presentation</vt:lpstr>
      <vt:lpstr>Konklúzió</vt:lpstr>
      <vt:lpstr>Köszönöm szépen  figyelmüket!</vt:lpstr>
    </vt:vector>
  </TitlesOfParts>
  <Company>Yara International 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YARA Forum Düngung November 2010</dc:title>
  <dc:creator>Yara International ASA</dc:creator>
  <cp:lastModifiedBy>Yara International ASA</cp:lastModifiedBy>
  <cp:revision>2037</cp:revision>
  <cp:lastPrinted>2014-11-13T20:21:22Z</cp:lastPrinted>
  <dcterms:created xsi:type="dcterms:W3CDTF">2010-10-22T13:23:17Z</dcterms:created>
  <dcterms:modified xsi:type="dcterms:W3CDTF">2015-03-24T18:00:06Z</dcterms:modified>
</cp:coreProperties>
</file>