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0" r:id="rId3"/>
    <p:sldId id="262" r:id="rId4"/>
    <p:sldId id="278" r:id="rId5"/>
    <p:sldId id="258" r:id="rId6"/>
    <p:sldId id="263" r:id="rId7"/>
    <p:sldId id="266" r:id="rId8"/>
    <p:sldId id="264" r:id="rId9"/>
    <p:sldId id="259" r:id="rId10"/>
    <p:sldId id="268" r:id="rId11"/>
    <p:sldId id="261" r:id="rId12"/>
    <p:sldId id="281" r:id="rId13"/>
    <p:sldId id="270" r:id="rId14"/>
    <p:sldId id="267" r:id="rId15"/>
    <p:sldId id="284" r:id="rId16"/>
    <p:sldId id="272" r:id="rId17"/>
    <p:sldId id="265" r:id="rId18"/>
    <p:sldId id="276" r:id="rId19"/>
    <p:sldId id="282" r:id="rId20"/>
    <p:sldId id="283" r:id="rId21"/>
    <p:sldId id="277" r:id="rId22"/>
    <p:sldId id="285" r:id="rId23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82D1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6" autoAdjust="0"/>
    <p:restoredTop sz="83150" autoAdjust="0"/>
  </p:normalViewPr>
  <p:slideViewPr>
    <p:cSldViewPr snapToGrid="0">
      <p:cViewPr varScale="1">
        <p:scale>
          <a:sx n="60" d="100"/>
          <a:sy n="60" d="100"/>
        </p:scale>
        <p:origin x="-1794" y="-90"/>
      </p:cViewPr>
      <p:guideLst>
        <p:guide orient="horz" pos="4076"/>
        <p:guide orient="horz" pos="940"/>
        <p:guide orient="horz" pos="3667"/>
        <p:guide orient="horz" pos="4019"/>
        <p:guide orient="horz" pos="358"/>
        <p:guide orient="horz" pos="1708"/>
        <p:guide orient="horz" pos="967"/>
        <p:guide orient="horz" pos="1547"/>
        <p:guide pos="301"/>
        <p:guide pos="2880"/>
        <p:guide pos="1483"/>
        <p:guide pos="5472"/>
        <p:guide pos="3786"/>
        <p:guide pos="2928"/>
        <p:guide pos="5308"/>
        <p:guide pos="50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Kukorica</c:v>
                </c:pt>
              </c:strCache>
            </c:strRef>
          </c:tx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70.8</c:v>
                </c:pt>
                <c:pt idx="1">
                  <c:v>85.3</c:v>
                </c:pt>
                <c:pt idx="2">
                  <c:v>118.3</c:v>
                </c:pt>
                <c:pt idx="3">
                  <c:v>93.3</c:v>
                </c:pt>
                <c:pt idx="4">
                  <c:v>87.3</c:v>
                </c:pt>
                <c:pt idx="5">
                  <c:v>99.1</c:v>
                </c:pt>
                <c:pt idx="6">
                  <c:v>182</c:v>
                </c:pt>
                <c:pt idx="7">
                  <c:v>119.1</c:v>
                </c:pt>
                <c:pt idx="8">
                  <c:v>104.1</c:v>
                </c:pt>
                <c:pt idx="9">
                  <c:v>136.5</c:v>
                </c:pt>
                <c:pt idx="10">
                  <c:v>175.3</c:v>
                </c:pt>
                <c:pt idx="11">
                  <c:v>196</c:v>
                </c:pt>
                <c:pt idx="12">
                  <c:v>142.5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Búza</c:v>
                </c:pt>
              </c:strCache>
            </c:strRef>
          </c:tx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94</c:v>
                </c:pt>
                <c:pt idx="1">
                  <c:v>93.1</c:v>
                </c:pt>
                <c:pt idx="2">
                  <c:v>119.1</c:v>
                </c:pt>
                <c:pt idx="3">
                  <c:v>93.1</c:v>
                </c:pt>
                <c:pt idx="4">
                  <c:v>82.3</c:v>
                </c:pt>
                <c:pt idx="5">
                  <c:v>99.5</c:v>
                </c:pt>
                <c:pt idx="6">
                  <c:v>173.9</c:v>
                </c:pt>
                <c:pt idx="7">
                  <c:v>158.9</c:v>
                </c:pt>
                <c:pt idx="8">
                  <c:v>106.2</c:v>
                </c:pt>
                <c:pt idx="9">
                  <c:v>142.30000000000001</c:v>
                </c:pt>
                <c:pt idx="10">
                  <c:v>182.9</c:v>
                </c:pt>
                <c:pt idx="11">
                  <c:v>208.5</c:v>
                </c:pt>
                <c:pt idx="12">
                  <c:v>153.80000000000001</c:v>
                </c:pt>
              </c:numCache>
            </c:numRef>
          </c:val>
        </c:ser>
        <c:marker val="1"/>
        <c:axId val="174468480"/>
        <c:axId val="174474368"/>
      </c:lineChart>
      <c:catAx>
        <c:axId val="174468480"/>
        <c:scaling>
          <c:orientation val="minMax"/>
        </c:scaling>
        <c:axPos val="b"/>
        <c:numFmt formatCode="General" sourceLinked="1"/>
        <c:tickLblPos val="nextTo"/>
        <c:crossAx val="174474368"/>
        <c:crosses val="autoZero"/>
        <c:auto val="1"/>
        <c:lblAlgn val="ctr"/>
        <c:lblOffset val="100"/>
      </c:catAx>
      <c:valAx>
        <c:axId val="174474368"/>
        <c:scaling>
          <c:orientation val="minMax"/>
        </c:scaling>
        <c:axPos val="l"/>
        <c:majorGridlines/>
        <c:numFmt formatCode="General" sourceLinked="1"/>
        <c:tickLblPos val="nextTo"/>
        <c:crossAx val="1744684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D81DA-C33A-C640-9AA6-715742CA0973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3D7DB-47DD-944B-8104-28A75E0AFE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7425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0D3DF7-73EE-3E4D-9809-02B5CBE3AF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6915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itrous_oxide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itrous_oxide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itrous_oxide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itric_oxid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Nitrous_oxid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1199A-AB6D-41A9-8039-83CBCDDE289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over 400 trials,</a:t>
            </a:r>
            <a:r>
              <a:rPr lang="en-GB" baseline="0" dirty="0" smtClean="0"/>
              <a:t> </a:t>
            </a:r>
            <a:r>
              <a:rPr lang="en-GB" dirty="0" smtClean="0"/>
              <a:t>spring applied nitrogen maize yields had a 5.2% advantage</a:t>
            </a:r>
          </a:p>
          <a:p>
            <a:r>
              <a:rPr lang="en-GB" dirty="0" smtClean="0"/>
              <a:t>Extensive studies have shown soil nitrogen retention increased by more than 28%.</a:t>
            </a:r>
          </a:p>
          <a:p>
            <a:r>
              <a:rPr lang="en-GB" dirty="0" smtClean="0"/>
              <a:t>Nitrogen leaching has been decreased by 16%.</a:t>
            </a:r>
          </a:p>
          <a:p>
            <a:r>
              <a:rPr lang="en-GB" dirty="0" smtClean="0"/>
              <a:t>Greenhouse gas </a:t>
            </a:r>
            <a:r>
              <a:rPr lang="en-GB" dirty="0" smtClean="0">
                <a:hlinkClick r:id="rId3" action="ppaction://hlinkfile" tooltip="Nitrous oxide"/>
              </a:rPr>
              <a:t>nitrous oxide</a:t>
            </a:r>
            <a:r>
              <a:rPr lang="en-GB" dirty="0" smtClean="0"/>
              <a:t> (N</a:t>
            </a:r>
            <a:r>
              <a:rPr lang="en-GB" baseline="-25000" dirty="0" smtClean="0"/>
              <a:t>2</a:t>
            </a:r>
            <a:r>
              <a:rPr lang="en-GB" dirty="0" smtClean="0"/>
              <a:t>O) emissions decreased by 51%</a:t>
            </a:r>
          </a:p>
          <a:p>
            <a:r>
              <a:rPr lang="en-GB" dirty="0" smtClean="0"/>
              <a:t>In 2011 </a:t>
            </a:r>
            <a:r>
              <a:rPr lang="en-GB" dirty="0" err="1" smtClean="0"/>
              <a:t>Nitrapyrin</a:t>
            </a:r>
            <a:r>
              <a:rPr lang="en-GB" dirty="0" smtClean="0"/>
              <a:t> based products</a:t>
            </a:r>
            <a:r>
              <a:rPr lang="en-GB" baseline="0" dirty="0" smtClean="0"/>
              <a:t> (</a:t>
            </a:r>
            <a:r>
              <a:rPr lang="en-GB" dirty="0" smtClean="0"/>
              <a:t>N Serve/Instinct) were used on 16 million acres (6.65 million  hectares)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over 400 trials,</a:t>
            </a:r>
            <a:r>
              <a:rPr lang="en-GB" baseline="0" dirty="0" smtClean="0"/>
              <a:t> </a:t>
            </a:r>
            <a:r>
              <a:rPr lang="en-GB" dirty="0" smtClean="0"/>
              <a:t>spring applied nitrogen maize yields had a 5.2% advantage</a:t>
            </a:r>
          </a:p>
          <a:p>
            <a:r>
              <a:rPr lang="en-GB" dirty="0" smtClean="0"/>
              <a:t>Extensive studies have shown soil nitrogen retention increased by more than 28%.</a:t>
            </a:r>
          </a:p>
          <a:p>
            <a:r>
              <a:rPr lang="en-GB" dirty="0" smtClean="0"/>
              <a:t>Nitrogen leaching has been decreased by 16%.</a:t>
            </a:r>
          </a:p>
          <a:p>
            <a:r>
              <a:rPr lang="en-GB" dirty="0" smtClean="0"/>
              <a:t>Greenhouse gas </a:t>
            </a:r>
            <a:r>
              <a:rPr lang="en-GB" dirty="0" smtClean="0">
                <a:hlinkClick r:id="rId3" action="ppaction://hlinkfile" tooltip="Nitrous oxide"/>
              </a:rPr>
              <a:t>nitrous oxide</a:t>
            </a:r>
            <a:r>
              <a:rPr lang="en-GB" dirty="0" smtClean="0"/>
              <a:t> (N</a:t>
            </a:r>
            <a:r>
              <a:rPr lang="en-GB" baseline="-25000" dirty="0" smtClean="0"/>
              <a:t>2</a:t>
            </a:r>
            <a:r>
              <a:rPr lang="en-GB" dirty="0" smtClean="0"/>
              <a:t>O) emissions decreased by 51%</a:t>
            </a:r>
          </a:p>
          <a:p>
            <a:r>
              <a:rPr lang="en-GB" dirty="0" smtClean="0"/>
              <a:t>In 2011 </a:t>
            </a:r>
            <a:r>
              <a:rPr lang="en-GB" dirty="0" err="1" smtClean="0"/>
              <a:t>Nitrapyrin</a:t>
            </a:r>
            <a:r>
              <a:rPr lang="en-GB" dirty="0" smtClean="0"/>
              <a:t> based products</a:t>
            </a:r>
            <a:r>
              <a:rPr lang="en-GB" baseline="0" dirty="0" smtClean="0"/>
              <a:t> (</a:t>
            </a:r>
            <a:r>
              <a:rPr lang="en-GB" dirty="0" smtClean="0"/>
              <a:t>N Serve/Instinct) were used on 16 million acres (6.65 million  hectares)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over 400 trials,</a:t>
            </a:r>
            <a:r>
              <a:rPr lang="en-GB" baseline="0" dirty="0" smtClean="0"/>
              <a:t> </a:t>
            </a:r>
            <a:r>
              <a:rPr lang="en-GB" dirty="0" smtClean="0"/>
              <a:t>spring applied nitrogen maize yields had a 5.2% advantage</a:t>
            </a:r>
          </a:p>
          <a:p>
            <a:r>
              <a:rPr lang="en-GB" dirty="0" smtClean="0"/>
              <a:t>Extensive studies have shown soil nitrogen retention increased by more than 28%.</a:t>
            </a:r>
          </a:p>
          <a:p>
            <a:r>
              <a:rPr lang="en-GB" dirty="0" smtClean="0"/>
              <a:t>Nitrogen leaching has been decreased by 16%.</a:t>
            </a:r>
          </a:p>
          <a:p>
            <a:r>
              <a:rPr lang="en-GB" dirty="0" smtClean="0"/>
              <a:t>Greenhouse gas </a:t>
            </a:r>
            <a:r>
              <a:rPr lang="en-GB" dirty="0" smtClean="0">
                <a:hlinkClick r:id="rId3" action="ppaction://hlinkfile" tooltip="Nitrous oxide"/>
              </a:rPr>
              <a:t>nitrous oxide</a:t>
            </a:r>
            <a:r>
              <a:rPr lang="en-GB" dirty="0" smtClean="0"/>
              <a:t> (N</a:t>
            </a:r>
            <a:r>
              <a:rPr lang="en-GB" baseline="-25000" dirty="0" smtClean="0"/>
              <a:t>2</a:t>
            </a:r>
            <a:r>
              <a:rPr lang="en-GB" dirty="0" smtClean="0"/>
              <a:t>O) emissions decreased by 51%</a:t>
            </a:r>
          </a:p>
          <a:p>
            <a:r>
              <a:rPr lang="en-GB" dirty="0" smtClean="0"/>
              <a:t>In 2011 </a:t>
            </a:r>
            <a:r>
              <a:rPr lang="en-GB" dirty="0" err="1" smtClean="0"/>
              <a:t>Nitrapyrin</a:t>
            </a:r>
            <a:r>
              <a:rPr lang="en-GB" dirty="0" smtClean="0"/>
              <a:t> based products</a:t>
            </a:r>
            <a:r>
              <a:rPr lang="en-GB" baseline="0" dirty="0" smtClean="0"/>
              <a:t> (</a:t>
            </a:r>
            <a:r>
              <a:rPr lang="en-GB" dirty="0" smtClean="0"/>
              <a:t>N Serve/Instinct) were used on 16 million acres (6.65 million  hectares)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0A389-17BE-46DF-B826-889631E6C0C9}" type="slidenum">
              <a:rPr lang="en-US"/>
              <a:pPr/>
              <a:t>6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nitrification process, of converting Ammonium to nitrite and then</a:t>
            </a:r>
            <a:r>
              <a:rPr lang="en-US" baseline="0" dirty="0" smtClean="0"/>
              <a:t> nitrate begins when temperature sensitive bacteria called </a:t>
            </a:r>
            <a:r>
              <a:rPr lang="en-GB" b="1" i="1" dirty="0" err="1" smtClean="0"/>
              <a:t>Nitrosomonas</a:t>
            </a:r>
            <a:r>
              <a:rPr lang="en-GB" b="1" i="1" dirty="0" smtClean="0"/>
              <a:t> </a:t>
            </a:r>
            <a:r>
              <a:rPr lang="en-GB" b="1" i="1" dirty="0" err="1" smtClean="0"/>
              <a:t>spp</a:t>
            </a:r>
            <a:r>
              <a:rPr lang="en-GB" b="1" i="1" dirty="0" smtClean="0"/>
              <a:t> </a:t>
            </a:r>
            <a:r>
              <a:rPr lang="en-GB" b="0" i="0" dirty="0" smtClean="0"/>
              <a:t>converts ammonium to nitrite </a:t>
            </a:r>
            <a:r>
              <a:rPr lang="en-GB" dirty="0" smtClean="0"/>
              <a:t>NO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−</a:t>
            </a:r>
            <a:r>
              <a:rPr lang="en-GB" b="0" i="0" dirty="0" smtClean="0"/>
              <a:t>. This process can take as little as 2 weeks when soil temperatures</a:t>
            </a:r>
            <a:r>
              <a:rPr lang="en-GB" b="0" i="0" baseline="0" dirty="0" smtClean="0"/>
              <a:t> start rising.</a:t>
            </a:r>
          </a:p>
          <a:p>
            <a:r>
              <a:rPr lang="en-GB" b="0" i="0" baseline="0" dirty="0" smtClean="0"/>
              <a:t>The Nitrite is then converted to Nitrate </a:t>
            </a:r>
            <a:r>
              <a:rPr lang="en-GB" dirty="0" smtClean="0"/>
              <a:t>NO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− </a:t>
            </a:r>
            <a:r>
              <a:rPr lang="en-GB" b="0" i="0" baseline="0" dirty="0" smtClean="0"/>
              <a:t>by </a:t>
            </a:r>
            <a:r>
              <a:rPr lang="en-GB" b="1" i="1" baseline="0" dirty="0" err="1" smtClean="0"/>
              <a:t>Nitrobacter</a:t>
            </a:r>
            <a:r>
              <a:rPr lang="en-GB" b="1" i="1" baseline="0" dirty="0" smtClean="0"/>
              <a:t> </a:t>
            </a:r>
            <a:r>
              <a:rPr lang="en-GB" b="1" i="1" baseline="0" dirty="0" err="1" smtClean="0"/>
              <a:t>spp</a:t>
            </a:r>
            <a:r>
              <a:rPr lang="en-GB" b="1" i="1" baseline="0" dirty="0" smtClean="0"/>
              <a:t> </a:t>
            </a:r>
            <a:r>
              <a:rPr lang="en-GB" b="0" i="0" baseline="0" dirty="0" smtClean="0"/>
              <a:t>bacteria.</a:t>
            </a:r>
          </a:p>
          <a:p>
            <a:r>
              <a:rPr lang="en-GB" b="0" i="0" baseline="0" dirty="0" smtClean="0"/>
              <a:t>Nitrate as we discussed, is unstable due to the negative charge (same as soil) is vulnerable to leaching and further breakdown de-nitrification (t</a:t>
            </a:r>
            <a:r>
              <a:rPr lang="en-GB" dirty="0" smtClean="0"/>
              <a:t>he biological reduction of nitrate (NO3) to nitrogenous gases </a:t>
            </a:r>
            <a:r>
              <a:rPr lang="en-GB" dirty="0" smtClean="0">
                <a:hlinkClick r:id="rId3" action="ppaction://hlinkfile" tooltip="Nitric oxide"/>
              </a:rPr>
              <a:t>nitric oxide</a:t>
            </a:r>
            <a:r>
              <a:rPr lang="en-GB" dirty="0" smtClean="0"/>
              <a:t> (NO), and </a:t>
            </a:r>
            <a:r>
              <a:rPr lang="en-GB" dirty="0" smtClean="0">
                <a:hlinkClick r:id="rId4" action="ppaction://hlinkfile" tooltip="Nitrous oxide"/>
              </a:rPr>
              <a:t>nitrous oxide</a:t>
            </a:r>
            <a:r>
              <a:rPr lang="en-GB" dirty="0" smtClean="0"/>
              <a:t> (N</a:t>
            </a:r>
            <a:r>
              <a:rPr lang="en-GB" baseline="-25000" dirty="0" smtClean="0"/>
              <a:t>2</a:t>
            </a:r>
            <a:r>
              <a:rPr lang="en-GB" dirty="0" smtClean="0"/>
              <a:t>O) and nitrogen (N2) </a:t>
            </a:r>
          </a:p>
          <a:p>
            <a:r>
              <a:rPr lang="en-GB" b="0" i="0" dirty="0" smtClean="0"/>
              <a:t>Nitrous Oxide is a potent Green</a:t>
            </a:r>
            <a:r>
              <a:rPr lang="en-GB" b="0" i="0" baseline="0" dirty="0" smtClean="0"/>
              <a:t> House Gas, 300 times worse than carbon dioxide.</a:t>
            </a:r>
          </a:p>
          <a:p>
            <a:endParaRPr lang="en-GB" b="0" i="0" baseline="0" dirty="0" smtClean="0"/>
          </a:p>
          <a:p>
            <a:r>
              <a:rPr lang="en-GB" b="1" dirty="0" smtClean="0"/>
              <a:t>MINERALIZATION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 nitrogen mineralization, organic nitrogen from decaying plant and animal residues (proteins, nucleic acids, amino sugars, urea) is converted to ammonia (NH</a:t>
            </a:r>
            <a:r>
              <a:rPr lang="en-GB" baseline="-25000" dirty="0" smtClean="0"/>
              <a:t>3</a:t>
            </a:r>
            <a:r>
              <a:rPr lang="en-GB" dirty="0" smtClean="0"/>
              <a:t>) and ammonium (NH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+</a:t>
            </a:r>
            <a:r>
              <a:rPr lang="en-GB" dirty="0" smtClean="0"/>
              <a:t>) </a:t>
            </a:r>
          </a:p>
          <a:p>
            <a:r>
              <a:rPr lang="en-GB" b="1" dirty="0" smtClean="0"/>
              <a:t>IMMOBILIZATION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 nitrogen immobilization, ammonia and nitrate are taken up by microbes and is largely immobilized, or made unavailable to plants, depending on the C:N ratios</a:t>
            </a:r>
            <a:endParaRPr lang="en-US" b="0" i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60EA5-3070-4790-A86B-20B13897802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Nitrite and Nitrate are negatively charged and are repelled from soils.</a:t>
            </a:r>
          </a:p>
          <a:p>
            <a:r>
              <a:rPr lang="en-US" baseline="0" dirty="0" smtClean="0"/>
              <a:t>Nitrite quickly converts to Nitrate by </a:t>
            </a:r>
            <a:r>
              <a:rPr lang="en-US" baseline="0" dirty="0" err="1" smtClean="0"/>
              <a:t>Nitrobacter</a:t>
            </a:r>
            <a:r>
              <a:rPr lang="en-US" baseline="0" dirty="0" smtClean="0"/>
              <a:t> spp. Which can be denitrified into gases or washed down through the soil and away from crop roots.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Ammonium nitrate (34.5%</a:t>
            </a:r>
            <a:r>
              <a:rPr lang="en-GB" baseline="0" dirty="0" smtClean="0"/>
              <a:t> N) mix of 50:50 Ammonium and Nitrate</a:t>
            </a:r>
          </a:p>
          <a:p>
            <a:r>
              <a:rPr lang="en-GB" baseline="0" dirty="0" smtClean="0"/>
              <a:t>Urea (46% N) </a:t>
            </a:r>
            <a:r>
              <a:rPr lang="en-GB" dirty="0" smtClean="0"/>
              <a:t>(NH2)</a:t>
            </a:r>
            <a:r>
              <a:rPr lang="en-GB" i="0" dirty="0" smtClean="0"/>
              <a:t>2CO. Converts to ammonium by </a:t>
            </a:r>
            <a:r>
              <a:rPr lang="en-GB" i="0" dirty="0" err="1" smtClean="0"/>
              <a:t>urease</a:t>
            </a:r>
            <a:r>
              <a:rPr lang="en-GB" i="0" dirty="0" smtClean="0"/>
              <a:t> and water.</a:t>
            </a:r>
          </a:p>
          <a:p>
            <a:r>
              <a:rPr lang="en-GB" dirty="0" smtClean="0"/>
              <a:t>Calcium ammonium nitrate</a:t>
            </a:r>
            <a:r>
              <a:rPr lang="en-GB" baseline="0" dirty="0" smtClean="0"/>
              <a:t>. 26 % N .</a:t>
            </a:r>
            <a:r>
              <a:rPr lang="en-GB" dirty="0" smtClean="0"/>
              <a:t> </a:t>
            </a:r>
            <a:r>
              <a:rPr lang="en-GB" i="1" dirty="0" smtClean="0"/>
              <a:t>Calcium ammonium nitrate</a:t>
            </a:r>
            <a:r>
              <a:rPr lang="en-GB" dirty="0" smtClean="0"/>
              <a:t>, often abbreviated CAN, is a fertilizer which is a blend of about 20%-30% CaCO3, calcium carbonate and 70%-80% Ammonium nitrate. </a:t>
            </a:r>
            <a:endParaRPr lang="en-GB" baseline="-25000" dirty="0" smtClean="0"/>
          </a:p>
          <a:p>
            <a:r>
              <a:rPr lang="en-GB" i="0" baseline="-25000" dirty="0" smtClean="0"/>
              <a:t> </a:t>
            </a:r>
            <a:r>
              <a:rPr lang="en-GB" i="0" baseline="0" dirty="0" smtClean="0"/>
              <a:t>Urea plus Ammonium Nitrate plus water, </a:t>
            </a:r>
            <a:r>
              <a:rPr lang="en-GB" dirty="0" smtClean="0"/>
              <a:t>(28 - 32%). (CH4N2O + NH4NO3 + H2O)</a:t>
            </a:r>
          </a:p>
          <a:p>
            <a:r>
              <a:rPr lang="en-GB" i="0" dirty="0" smtClean="0"/>
              <a:t>Manures, mainly has N</a:t>
            </a:r>
            <a:r>
              <a:rPr lang="en-GB" i="0" baseline="0" dirty="0" smtClean="0"/>
              <a:t> in the ammonium form.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N-Lock acts</a:t>
            </a:r>
            <a:r>
              <a:rPr lang="en-GB" baseline="0" dirty="0" smtClean="0"/>
              <a:t> as a nitrogen stabiliser to help with N management and N efficiency.</a:t>
            </a:r>
          </a:p>
          <a:p>
            <a:r>
              <a:rPr lang="en-GB" baseline="0" dirty="0" smtClean="0"/>
              <a:t>Plants can use N in the ammonium and nitrate form for growth.</a:t>
            </a:r>
          </a:p>
          <a:p>
            <a:r>
              <a:rPr lang="en-GB" baseline="0" dirty="0" smtClean="0"/>
              <a:t>Ammonium has positive charge which allows it bond to the soils particles</a:t>
            </a:r>
          </a:p>
          <a:p>
            <a:r>
              <a:rPr lang="en-GB" baseline="0" dirty="0" smtClean="0"/>
              <a:t>Nitrate has a negative charge (the same as soil) and therefore can readily leach of denitrify</a:t>
            </a:r>
          </a:p>
          <a:p>
            <a:r>
              <a:rPr lang="en-GB" baseline="0" dirty="0" smtClean="0"/>
              <a:t>N-Lock keeps the N in the ammonium form. You never hear of Ammonium in water.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9B30E-7FCF-4F8C-B488-7AC9EF907B3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D20147-D594-45E2-9ED8-D7DEC089112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What Happens to Applied N?</a:t>
            </a:r>
          </a:p>
          <a:p>
            <a:pPr eaLnBrk="1" hangingPunct="1"/>
            <a:r>
              <a:rPr lang="en-US" dirty="0" smtClean="0"/>
              <a:t>Nitrogen sources, such as anhydrous ammonia</a:t>
            </a:r>
            <a:r>
              <a:rPr lang="hu-HU" dirty="0" smtClean="0"/>
              <a:t> </a:t>
            </a:r>
            <a:r>
              <a:rPr lang="en-US" dirty="0" smtClean="0"/>
              <a:t>NH3), urea or urea ammonium nitrate, rapidly</a:t>
            </a:r>
            <a:r>
              <a:rPr lang="hu-HU" dirty="0" smtClean="0"/>
              <a:t> </a:t>
            </a:r>
            <a:r>
              <a:rPr lang="en-US" dirty="0" smtClean="0"/>
              <a:t>convert upon application to the ammonium</a:t>
            </a:r>
            <a:r>
              <a:rPr lang="hu-HU" dirty="0" smtClean="0"/>
              <a:t> </a:t>
            </a:r>
            <a:r>
              <a:rPr lang="en-US" dirty="0" smtClean="0"/>
              <a:t>form (NH4), which carries a positive charge</a:t>
            </a:r>
            <a:r>
              <a:rPr lang="hu-HU" dirty="0" smtClean="0"/>
              <a:t> </a:t>
            </a:r>
            <a:r>
              <a:rPr lang="en-US" dirty="0" smtClean="0"/>
              <a:t>Figure 1). The positive charge allows ammonium</a:t>
            </a:r>
          </a:p>
          <a:p>
            <a:pPr eaLnBrk="1" hangingPunct="1"/>
            <a:r>
              <a:rPr lang="en-US" dirty="0" smtClean="0"/>
              <a:t>to be held in place by negatively charged soil</a:t>
            </a:r>
            <a:r>
              <a:rPr lang="hu-HU" dirty="0" smtClean="0"/>
              <a:t> </a:t>
            </a:r>
            <a:r>
              <a:rPr lang="en-US" dirty="0" smtClean="0"/>
              <a:t>and organic matter. However, a biologically</a:t>
            </a:r>
            <a:r>
              <a:rPr lang="hu-HU" dirty="0" smtClean="0"/>
              <a:t> </a:t>
            </a:r>
            <a:r>
              <a:rPr lang="en-US" dirty="0" smtClean="0"/>
              <a:t>mediated conversion process begins when</a:t>
            </a:r>
            <a:r>
              <a:rPr lang="hu-HU" dirty="0" smtClean="0"/>
              <a:t> </a:t>
            </a:r>
            <a:r>
              <a:rPr lang="en-US" dirty="0" smtClean="0"/>
              <a:t>temperature-sensitive soil bacteria convert</a:t>
            </a:r>
            <a:r>
              <a:rPr lang="hu-HU" dirty="0" smtClean="0"/>
              <a:t> </a:t>
            </a:r>
            <a:r>
              <a:rPr lang="en-US" dirty="0" smtClean="0"/>
              <a:t>NH4 to the nitrite form (NO2). Another bacteria</a:t>
            </a:r>
          </a:p>
          <a:p>
            <a:pPr eaLnBrk="1" hangingPunct="1"/>
            <a:r>
              <a:rPr lang="en-US" dirty="0" smtClean="0"/>
              <a:t>then causes conversion to the nitrate form</a:t>
            </a:r>
            <a:r>
              <a:rPr lang="hu-HU" dirty="0" smtClean="0"/>
              <a:t> </a:t>
            </a:r>
            <a:r>
              <a:rPr lang="en-US" dirty="0" smtClean="0"/>
              <a:t>NO3). This process can take as little as two to</a:t>
            </a:r>
            <a:r>
              <a:rPr lang="hu-HU" dirty="0" smtClean="0"/>
              <a:t> </a:t>
            </a:r>
            <a:r>
              <a:rPr lang="en-US" dirty="0" smtClean="0"/>
              <a:t>four weeks when soil temperatures are warm</a:t>
            </a:r>
            <a:r>
              <a:rPr lang="hu-HU" dirty="0" smtClean="0"/>
              <a:t> </a:t>
            </a:r>
            <a:r>
              <a:rPr lang="en-US" dirty="0" smtClean="0"/>
              <a:t>and trending upward.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BB2A4-3BFA-45C9-A96E-BE3C7E156EF4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15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5" y="4343716"/>
            <a:ext cx="5485772" cy="4113855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2C505-8D47-45CB-8A44-2DA96FAA21A1}" type="slidenum">
              <a:rPr lang="en-US"/>
              <a:pPr/>
              <a:t>17</a:t>
            </a:fld>
            <a:endParaRPr lang="en-US"/>
          </a:p>
        </p:txBody>
      </p:sp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4317" y="8685857"/>
            <a:ext cx="2972115" cy="45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27" tIns="46114" rIns="92227" bIns="46114" anchor="b"/>
          <a:lstStyle/>
          <a:p>
            <a:pPr algn="r" defTabSz="921524"/>
            <a:fld id="{17548621-07E0-472C-BD42-FE20D8F081CB}" type="slidenum">
              <a:rPr lang="en-US" sz="1200">
                <a:cs typeface="Arial" charset="0"/>
              </a:rPr>
              <a:pPr algn="r" defTabSz="921524"/>
              <a:t>17</a:t>
            </a:fld>
            <a:endParaRPr lang="en-US" sz="1200" dirty="0">
              <a:cs typeface="Arial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stays as Ammonium and bonds to soils,</a:t>
            </a:r>
            <a:r>
              <a:rPr lang="en-US" baseline="0" dirty="0" smtClean="0"/>
              <a:t> but is available to plants.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lIns="1260000" tIns="1476000" rIns="288000">
            <a:normAutofit/>
          </a:bodyPr>
          <a:lstStyle>
            <a:lvl1pPr marL="0" indent="0" algn="r">
              <a:lnSpc>
                <a:spcPts val="1800"/>
              </a:lnSpc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Instructions on how to mask an image:</a:t>
            </a:r>
            <a:br>
              <a:rPr lang="en-US" dirty="0" smtClean="0"/>
            </a:br>
            <a:r>
              <a:rPr lang="en-US" dirty="0" smtClean="0"/>
              <a:t>Step 1: Select box and use </a:t>
            </a:r>
            <a:r>
              <a:rPr lang="en-CA" dirty="0" smtClean="0"/>
              <a:t>‘</a:t>
            </a:r>
            <a:r>
              <a:rPr lang="en-US" dirty="0" smtClean="0"/>
              <a:t>Arrange menu’ on Home tab or </a:t>
            </a:r>
            <a:br>
              <a:rPr lang="en-US" dirty="0" smtClean="0"/>
            </a:br>
            <a:r>
              <a:rPr lang="en-US" dirty="0" smtClean="0"/>
              <a:t>Drawing Tools &gt; Format tab and choose ‘Send to Back’</a:t>
            </a:r>
            <a:br>
              <a:rPr lang="en-US" dirty="0" smtClean="0"/>
            </a:br>
            <a:r>
              <a:rPr lang="en-US" dirty="0" smtClean="0"/>
              <a:t>Step 2: Click picture icon to insert image.</a:t>
            </a:r>
            <a:br>
              <a:rPr lang="en-US" dirty="0" smtClean="0"/>
            </a:br>
            <a:r>
              <a:rPr lang="en-US" dirty="0" smtClean="0"/>
              <a:t>Step 3: Once image is inserted, use Arrange menu to “Send to Back.”</a:t>
            </a:r>
            <a:endParaRPr lang="en-CA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7839" y="1524000"/>
            <a:ext cx="8212136" cy="600075"/>
          </a:xfrm>
        </p:spPr>
        <p:txBody>
          <a:bodyPr anchor="t" anchorCtr="0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77839" y="2124075"/>
            <a:ext cx="8218486" cy="2381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 lIns="468000" tIns="489600"/>
          <a:lstStyle>
            <a:lvl1pPr marL="0" indent="0">
              <a:lnSpc>
                <a:spcPts val="3200"/>
              </a:lnSpc>
              <a:buNone/>
              <a:defRPr sz="30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r>
              <a:rPr lang="en-US" dirty="0" err="1" smtClean="0"/>
              <a:t>tITLE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743615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Shad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438150" y="533400"/>
            <a:ext cx="304800" cy="6324600"/>
          </a:xfrm>
          <a:prstGeom prst="rect">
            <a:avLst/>
          </a:prstGeom>
          <a:gradFill rotWithShape="1">
            <a:gsLst>
              <a:gs pos="0">
                <a:srgbClr val="969696">
                  <a:alpha val="86000"/>
                </a:srgbClr>
              </a:gs>
              <a:gs pos="100000">
                <a:srgbClr val="969696">
                  <a:gamma/>
                  <a:shade val="69804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05000" y="228600"/>
            <a:ext cx="7239000" cy="762000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5562600" cy="533400"/>
          </a:xfrm>
          <a:prstGeom prst="rect">
            <a:avLst/>
          </a:prstGeom>
          <a:solidFill>
            <a:srgbClr val="00A8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6524625" y="381000"/>
          <a:ext cx="2619375" cy="561975"/>
        </p:xfrm>
        <a:graphic>
          <a:graphicData uri="http://schemas.openxmlformats.org/presentationml/2006/ole">
            <p:oleObj spid="_x0000_s2050" name="Photo Editor Photo" r:id="rId4" imgW="2619048" imgH="561905" progId="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6477000"/>
            <a:ext cx="8153400" cy="7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tabLst>
                <a:tab pos="360363" algn="l"/>
                <a:tab pos="4487863" algn="ctr"/>
                <a:tab pos="8601075" algn="r"/>
              </a:tabLst>
              <a:defRPr/>
            </a:pPr>
            <a:r>
              <a:rPr lang="en-US" sz="1200" dirty="0">
                <a:latin typeface="Arial Narrow" pitchFamily="34" charset="0"/>
              </a:rPr>
              <a:t>		</a:t>
            </a:r>
          </a:p>
        </p:txBody>
      </p:sp>
      <p:sp>
        <p:nvSpPr>
          <p:cNvPr id="9" name="Rectangle 15"/>
          <p:cNvSpPr>
            <a:spLocks noChangeArrowheads="1"/>
          </p:cNvSpPr>
          <p:nvPr userDrawn="1"/>
        </p:nvSpPr>
        <p:spPr bwMode="auto">
          <a:xfrm>
            <a:off x="0" y="533400"/>
            <a:ext cx="685800" cy="6324600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838200" y="6400800"/>
            <a:ext cx="8153400" cy="7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tabLst>
                <a:tab pos="360363" algn="l"/>
                <a:tab pos="4487863" algn="ctr"/>
                <a:tab pos="8601075" algn="r"/>
              </a:tabLst>
              <a:defRPr/>
            </a:pPr>
            <a:r>
              <a:rPr lang="en-US" sz="1200" dirty="0">
                <a:latin typeface="Arial Narrow" pitchFamily="34" charset="0"/>
              </a:rPr>
              <a:t>		                                           </a:t>
            </a:r>
            <a:r>
              <a:rPr lang="en-US" sz="1200" dirty="0" smtClean="0">
                <a:latin typeface="Arial Narrow" pitchFamily="34" charset="0"/>
              </a:rPr>
              <a:t>Restricted for Use Within Dow AgroSciences</a:t>
            </a:r>
            <a:r>
              <a:rPr lang="en-US" dirty="0" smtClean="0"/>
              <a:t>                          </a:t>
            </a:r>
            <a:r>
              <a:rPr lang="en-US" sz="1200" dirty="0">
                <a:latin typeface="Arial Narrow" pitchFamily="34" charset="0"/>
              </a:rPr>
              <a:t>Pg. </a:t>
            </a:r>
            <a:fld id="{C21FCB5B-55E0-4106-B6E1-3F2BEA4E45B2}" type="slidenum">
              <a:rPr lang="en-US" sz="1200">
                <a:latin typeface="Arial Narrow" pitchFamily="34" charset="0"/>
              </a:rPr>
              <a:pPr algn="l">
                <a:tabLst>
                  <a:tab pos="360363" algn="l"/>
                  <a:tab pos="4487863" algn="ctr"/>
                  <a:tab pos="8601075" algn="r"/>
                </a:tabLst>
                <a:defRPr/>
              </a:pPr>
              <a:t>‹#›</a:t>
            </a:fld>
            <a:r>
              <a:rPr lang="en-US" sz="1200" dirty="0">
                <a:latin typeface="Arial Narrow" pitchFamily="34" charset="0"/>
              </a:rPr>
              <a:t>	</a:t>
            </a:r>
          </a:p>
        </p:txBody>
      </p:sp>
    </p:spTree>
  </p:cSld>
  <p:clrMapOvr>
    <a:masterClrMapping/>
  </p:clrMapOvr>
  <p:transition/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ic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567"/>
            <a:ext cx="9143245" cy="6857433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77839" y="2124075"/>
            <a:ext cx="8218486" cy="23812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7839" y="1524000"/>
            <a:ext cx="8212136" cy="600075"/>
          </a:xfrm>
        </p:spPr>
        <p:txBody>
          <a:bodyPr anchor="t" anchorCtr="0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3454" y="491454"/>
            <a:ext cx="8196093" cy="1032545"/>
          </a:xfrm>
        </p:spPr>
        <p:txBody>
          <a:bodyPr/>
          <a:lstStyle>
            <a:lvl1pPr>
              <a:lnSpc>
                <a:spcPts val="3200"/>
              </a:lnSpc>
              <a:defRPr sz="30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567"/>
            <a:ext cx="9143245" cy="68574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8262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 bwMode="auto">
          <a:xfrm>
            <a:off x="479206" y="499145"/>
            <a:ext cx="817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77838" y="1492250"/>
            <a:ext cx="8218487" cy="4329113"/>
          </a:xfrm>
        </p:spPr>
        <p:txBody>
          <a:bodyPr/>
          <a:lstStyle>
            <a:lvl1pPr>
              <a:buClr>
                <a:schemeClr val="bg2"/>
              </a:buCl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074319" y="6467476"/>
            <a:ext cx="4231481" cy="1304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kern="1200" dirty="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t>Presentation Footer in Arial Regular 7pt in Gray</a:t>
            </a:r>
            <a:endParaRPr lang="en-US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8420704" y="6449182"/>
            <a:ext cx="113695" cy="133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dirty="0" smtClean="0">
                <a:solidFill>
                  <a:schemeClr val="tx2"/>
                </a:solidFill>
                <a:latin typeface="Arial"/>
                <a:ea typeface="+mn-ea"/>
                <a:cs typeface="Arial"/>
              </a:rPr>
              <a:t>|</a:t>
            </a:r>
            <a:endParaRPr lang="en-CA" sz="700" dirty="0">
              <a:solidFill>
                <a:schemeClr val="tx2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8536819" y="6449182"/>
            <a:ext cx="147562" cy="1330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fld id="{4A15B919-E3DF-8843-A034-99A3C3E2A01C}" type="slidenum">
              <a:rPr lang="en-US" sz="700" kern="120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pPr algn="ctr"/>
              <a:t>‹#›</a:t>
            </a:fld>
            <a:endParaRPr lang="en-CA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2407"/>
            <a:ext cx="2414021" cy="5455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199" y="1492250"/>
            <a:ext cx="8232775" cy="1219200"/>
          </a:xfrm>
        </p:spPr>
        <p:txBody>
          <a:bodyPr/>
          <a:lstStyle>
            <a:lvl1pPr>
              <a:lnSpc>
                <a:spcPts val="3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Insert Divider Title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074319" y="6467476"/>
            <a:ext cx="4231481" cy="1304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kern="1200" dirty="0" smtClean="0">
                <a:solidFill>
                  <a:schemeClr val="bg1"/>
                </a:solidFill>
                <a:latin typeface="Arial"/>
                <a:ea typeface="ＭＳ Ｐゴシック" charset="-128"/>
                <a:cs typeface="Arial"/>
              </a:rPr>
              <a:t>Presentation Footer in Arial Regular 7pt in Gray</a:t>
            </a:r>
            <a:endParaRPr lang="en-US" sz="700" kern="1200" dirty="0">
              <a:solidFill>
                <a:schemeClr val="bg1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420704" y="6449182"/>
            <a:ext cx="113695" cy="133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dirty="0" smtClean="0">
                <a:solidFill>
                  <a:schemeClr val="bg1"/>
                </a:solidFill>
                <a:latin typeface="Arial"/>
                <a:ea typeface="+mn-ea"/>
                <a:cs typeface="Arial"/>
              </a:rPr>
              <a:t>|</a:t>
            </a:r>
            <a:endParaRPr lang="en-CA" sz="700" dirty="0">
              <a:solidFill>
                <a:schemeClr val="bg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36819" y="6449182"/>
            <a:ext cx="147562" cy="1330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fld id="{4A15B919-E3DF-8843-A034-99A3C3E2A01C}" type="slidenum">
              <a:rPr lang="en-US" sz="700" kern="1200" smtClean="0">
                <a:solidFill>
                  <a:schemeClr val="bg1"/>
                </a:solidFill>
                <a:latin typeface="Arial"/>
                <a:ea typeface="ＭＳ Ｐゴシック" charset="-128"/>
                <a:cs typeface="Arial"/>
              </a:rPr>
              <a:pPr algn="ctr"/>
              <a:t>‹#›</a:t>
            </a:fld>
            <a:endParaRPr lang="en-CA" sz="700" kern="1200" dirty="0">
              <a:solidFill>
                <a:schemeClr val="bg1"/>
              </a:solidFill>
              <a:latin typeface="Arial"/>
              <a:ea typeface="ＭＳ Ｐゴシック" charset="-128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5577851" cy="434340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536734" y="1624012"/>
            <a:ext cx="516636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79206" y="499145"/>
            <a:ext cx="817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6062663" y="1540669"/>
            <a:ext cx="2633661" cy="4280694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700"/>
              </a:spcAft>
              <a:buNone/>
              <a:defRPr sz="1400" b="1"/>
            </a:lvl1pPr>
            <a:lvl2pPr marL="0" indent="0">
              <a:lnSpc>
                <a:spcPts val="1500"/>
              </a:lnSpc>
              <a:spcAft>
                <a:spcPts val="700"/>
              </a:spcAft>
              <a:buNone/>
              <a:defRPr sz="1300">
                <a:solidFill>
                  <a:schemeClr val="bg2"/>
                </a:solidFill>
              </a:defRPr>
            </a:lvl2pPr>
            <a:lvl3pPr marL="0" indent="0">
              <a:lnSpc>
                <a:spcPts val="1600"/>
              </a:lnSpc>
              <a:spcBef>
                <a:spcPts val="1200"/>
              </a:spcBef>
              <a:buNone/>
              <a:defRPr sz="1400"/>
            </a:lvl3pPr>
          </a:lstStyle>
          <a:p>
            <a:pPr lvl="0"/>
            <a:r>
              <a:rPr lang="en-US" dirty="0" smtClean="0"/>
              <a:t>First level text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5131594"/>
            <a:ext cx="5086350" cy="431006"/>
          </a:xfrm>
        </p:spPr>
        <p:txBody>
          <a:bodyPr/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 baseline="0"/>
            </a:lvl1pPr>
            <a:lvl2pPr marL="288000" indent="0">
              <a:lnSpc>
                <a:spcPts val="1400"/>
              </a:lnSpc>
              <a:buNone/>
              <a:defRPr sz="1100"/>
            </a:lvl2pPr>
            <a:lvl3pPr marL="594000" indent="0">
              <a:lnSpc>
                <a:spcPts val="1400"/>
              </a:lnSpc>
              <a:buNone/>
              <a:defRPr sz="1100"/>
            </a:lvl3pPr>
            <a:lvl4pPr marL="864000" indent="0">
              <a:lnSpc>
                <a:spcPts val="1400"/>
              </a:lnSpc>
              <a:buNone/>
              <a:defRPr sz="1100"/>
            </a:lvl4pPr>
            <a:lvl5pPr marL="1152000" indent="0">
              <a:lnSpc>
                <a:spcPts val="1400"/>
              </a:lnSpc>
              <a:buNone/>
              <a:defRPr sz="1100"/>
            </a:lvl5pPr>
          </a:lstStyle>
          <a:p>
            <a:pPr lvl="0"/>
            <a:r>
              <a:rPr lang="en-US" dirty="0" smtClean="0"/>
              <a:t>Click to edit image caption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074319" y="6467476"/>
            <a:ext cx="4231481" cy="1304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kern="1200" dirty="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t>Presentation Footer in Arial Regular 7pt in Gray</a:t>
            </a:r>
            <a:endParaRPr lang="en-US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420704" y="6449182"/>
            <a:ext cx="113695" cy="133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dirty="0" smtClean="0">
                <a:solidFill>
                  <a:schemeClr val="tx2"/>
                </a:solidFill>
                <a:latin typeface="Arial"/>
                <a:ea typeface="+mn-ea"/>
                <a:cs typeface="Arial"/>
              </a:rPr>
              <a:t>|</a:t>
            </a:r>
            <a:endParaRPr lang="en-CA" sz="700" dirty="0">
              <a:solidFill>
                <a:schemeClr val="tx2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8536819" y="6449182"/>
            <a:ext cx="147562" cy="1330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fld id="{4A15B919-E3DF-8843-A034-99A3C3E2A01C}" type="slidenum">
              <a:rPr lang="en-US" sz="700" kern="120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pPr algn="ctr"/>
              <a:t>‹#›</a:t>
            </a:fld>
            <a:endParaRPr lang="en-CA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2407"/>
            <a:ext cx="2414021" cy="545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57951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um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72" y="1478753"/>
            <a:ext cx="4127000" cy="429464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533210" y="1622424"/>
            <a:ext cx="3767328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79206" y="499145"/>
            <a:ext cx="817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5131594"/>
            <a:ext cx="3699933" cy="431006"/>
          </a:xfrm>
        </p:spPr>
        <p:txBody>
          <a:bodyPr/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 baseline="0"/>
            </a:lvl1pPr>
            <a:lvl2pPr marL="288000" indent="0">
              <a:lnSpc>
                <a:spcPts val="1400"/>
              </a:lnSpc>
              <a:buNone/>
              <a:defRPr sz="1100"/>
            </a:lvl2pPr>
            <a:lvl3pPr marL="594000" indent="0">
              <a:lnSpc>
                <a:spcPts val="1400"/>
              </a:lnSpc>
              <a:buNone/>
              <a:defRPr sz="1100"/>
            </a:lvl3pPr>
            <a:lvl4pPr marL="864000" indent="0">
              <a:lnSpc>
                <a:spcPts val="1400"/>
              </a:lnSpc>
              <a:buNone/>
              <a:defRPr sz="1100"/>
            </a:lvl4pPr>
            <a:lvl5pPr marL="1152000" indent="0">
              <a:lnSpc>
                <a:spcPts val="1400"/>
              </a:lnSpc>
              <a:buNone/>
              <a:defRPr sz="1100"/>
            </a:lvl5pPr>
          </a:lstStyle>
          <a:p>
            <a:pPr lvl="0"/>
            <a:r>
              <a:rPr lang="en-US" dirty="0" smtClean="0"/>
              <a:t>Click to edit image caption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4648199" y="1540669"/>
            <a:ext cx="4048125" cy="4280694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700"/>
              </a:spcAft>
              <a:buNone/>
              <a:defRPr sz="1400" b="1"/>
            </a:lvl1pPr>
            <a:lvl2pPr marL="0" indent="0">
              <a:lnSpc>
                <a:spcPts val="1500"/>
              </a:lnSpc>
              <a:spcAft>
                <a:spcPts val="700"/>
              </a:spcAft>
              <a:buNone/>
              <a:defRPr sz="1300">
                <a:solidFill>
                  <a:schemeClr val="bg2"/>
                </a:solidFill>
              </a:defRPr>
            </a:lvl2pPr>
            <a:lvl3pPr marL="0" indent="0">
              <a:lnSpc>
                <a:spcPts val="1600"/>
              </a:lnSpc>
              <a:spcBef>
                <a:spcPts val="1200"/>
              </a:spcBef>
              <a:buNone/>
              <a:defRPr sz="1400"/>
            </a:lvl3pPr>
          </a:lstStyle>
          <a:p>
            <a:pPr lvl="0"/>
            <a:r>
              <a:rPr lang="en-US" dirty="0" smtClean="0"/>
              <a:t>First level text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 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074319" y="6467476"/>
            <a:ext cx="4231481" cy="1304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kern="1200" dirty="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t>Presentation Footer in Arial Regular 7pt in Gray</a:t>
            </a:r>
            <a:endParaRPr lang="en-US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420704" y="6449182"/>
            <a:ext cx="113695" cy="133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dirty="0" smtClean="0">
                <a:solidFill>
                  <a:schemeClr val="tx2"/>
                </a:solidFill>
                <a:latin typeface="Arial"/>
                <a:ea typeface="+mn-ea"/>
                <a:cs typeface="Arial"/>
              </a:rPr>
              <a:t>|</a:t>
            </a:r>
            <a:endParaRPr lang="en-CA" sz="700" dirty="0">
              <a:solidFill>
                <a:schemeClr val="tx2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8536819" y="6449182"/>
            <a:ext cx="147562" cy="1330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fld id="{4A15B919-E3DF-8843-A034-99A3C3E2A01C}" type="slidenum">
              <a:rPr lang="en-US" sz="700" kern="120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pPr algn="ctr"/>
              <a:t>‹#›</a:t>
            </a:fld>
            <a:endParaRPr lang="en-CA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2407"/>
            <a:ext cx="2414021" cy="545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3528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Medium Imag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372" y="1478753"/>
            <a:ext cx="4127000" cy="4294641"/>
          </a:xfrm>
          <a:prstGeom prst="rect">
            <a:avLst/>
          </a:prstGeom>
        </p:spPr>
      </p:pic>
      <p:sp>
        <p:nvSpPr>
          <p:cNvPr id="16" name="Content Placeholder 4"/>
          <p:cNvSpPr>
            <a:spLocks noGrp="1"/>
          </p:cNvSpPr>
          <p:nvPr>
            <p:ph sz="quarter" idx="20"/>
          </p:nvPr>
        </p:nvSpPr>
        <p:spPr>
          <a:xfrm>
            <a:off x="4736410" y="1626393"/>
            <a:ext cx="3767328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79206" y="499145"/>
            <a:ext cx="8179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72" y="1478753"/>
            <a:ext cx="4127000" cy="4294641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1" y="5131594"/>
            <a:ext cx="3683794" cy="431006"/>
          </a:xfrm>
        </p:spPr>
        <p:txBody>
          <a:bodyPr/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 baseline="0"/>
            </a:lvl1pPr>
            <a:lvl2pPr marL="288000" indent="0">
              <a:lnSpc>
                <a:spcPts val="1400"/>
              </a:lnSpc>
              <a:buNone/>
              <a:defRPr sz="1100"/>
            </a:lvl2pPr>
            <a:lvl3pPr marL="594000" indent="0">
              <a:lnSpc>
                <a:spcPts val="1400"/>
              </a:lnSpc>
              <a:buNone/>
              <a:defRPr sz="1100"/>
            </a:lvl3pPr>
            <a:lvl4pPr marL="864000" indent="0">
              <a:lnSpc>
                <a:spcPts val="1400"/>
              </a:lnSpc>
              <a:buNone/>
              <a:defRPr sz="1100"/>
            </a:lvl4pPr>
            <a:lvl5pPr marL="1152000" indent="0">
              <a:lnSpc>
                <a:spcPts val="1400"/>
              </a:lnSpc>
              <a:buNone/>
              <a:defRPr sz="1100"/>
            </a:lvl5pPr>
          </a:lstStyle>
          <a:p>
            <a:pPr lvl="0"/>
            <a:r>
              <a:rPr lang="en-US" dirty="0" smtClean="0"/>
              <a:t>Click to edit image caption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798905" y="5131594"/>
            <a:ext cx="3699933" cy="431006"/>
          </a:xfrm>
        </p:spPr>
        <p:txBody>
          <a:bodyPr/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 baseline="0"/>
            </a:lvl1pPr>
            <a:lvl2pPr marL="288000" indent="0">
              <a:lnSpc>
                <a:spcPts val="1400"/>
              </a:lnSpc>
              <a:buNone/>
              <a:defRPr sz="1100"/>
            </a:lvl2pPr>
            <a:lvl3pPr marL="594000" indent="0">
              <a:lnSpc>
                <a:spcPts val="1400"/>
              </a:lnSpc>
              <a:buNone/>
              <a:defRPr sz="1100"/>
            </a:lvl3pPr>
            <a:lvl4pPr marL="864000" indent="0">
              <a:lnSpc>
                <a:spcPts val="1400"/>
              </a:lnSpc>
              <a:buNone/>
              <a:defRPr sz="1100"/>
            </a:lvl4pPr>
            <a:lvl5pPr marL="1152000" indent="0">
              <a:lnSpc>
                <a:spcPts val="1400"/>
              </a:lnSpc>
              <a:buNone/>
              <a:defRPr sz="1100"/>
            </a:lvl5pPr>
          </a:lstStyle>
          <a:p>
            <a:pPr lvl="0"/>
            <a:r>
              <a:rPr lang="en-US" dirty="0" smtClean="0"/>
              <a:t>Click to edit image caption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074319" y="6467476"/>
            <a:ext cx="4231481" cy="1304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00" kern="1200" dirty="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t>Presentation Footer in Arial Regular 7pt in Gray</a:t>
            </a:r>
            <a:endParaRPr lang="en-US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420704" y="6449182"/>
            <a:ext cx="113695" cy="1330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700" dirty="0" smtClean="0">
                <a:solidFill>
                  <a:schemeClr val="tx2"/>
                </a:solidFill>
                <a:latin typeface="Arial"/>
                <a:ea typeface="+mn-ea"/>
                <a:cs typeface="Arial"/>
              </a:rPr>
              <a:t>|</a:t>
            </a:r>
            <a:endParaRPr lang="en-CA" sz="700" dirty="0">
              <a:solidFill>
                <a:schemeClr val="tx2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8536819" y="6449182"/>
            <a:ext cx="147562" cy="1330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fld id="{4A15B919-E3DF-8843-A034-99A3C3E2A01C}" type="slidenum">
              <a:rPr lang="en-US" sz="700" kern="1200" smtClean="0">
                <a:solidFill>
                  <a:schemeClr val="tx2"/>
                </a:solidFill>
                <a:latin typeface="Arial"/>
                <a:ea typeface="ＭＳ Ｐゴシック" charset="-128"/>
                <a:cs typeface="Arial"/>
              </a:rPr>
              <a:pPr algn="ctr"/>
              <a:t>‹#›</a:t>
            </a:fld>
            <a:endParaRPr lang="en-CA" sz="700" kern="1200" dirty="0">
              <a:solidFill>
                <a:schemeClr val="tx2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19"/>
          </p:nvPr>
        </p:nvSpPr>
        <p:spPr>
          <a:xfrm>
            <a:off x="533210" y="1622424"/>
            <a:ext cx="3767328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2407"/>
            <a:ext cx="2414021" cy="545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9142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199" y="1927412"/>
            <a:ext cx="8232775" cy="784038"/>
          </a:xfrm>
        </p:spPr>
        <p:txBody>
          <a:bodyPr/>
          <a:lstStyle>
            <a:lvl1pPr>
              <a:lnSpc>
                <a:spcPts val="30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Closing 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62178" y="6456135"/>
            <a:ext cx="4094162" cy="1077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700" dirty="0" smtClean="0">
                <a:solidFill>
                  <a:schemeClr val="bg1"/>
                </a:solidFill>
              </a:rPr>
              <a:t> ® Trademark of The Dow Chemical Company (“Dow”) or an affiliated company of Dow</a:t>
            </a:r>
            <a:endParaRPr lang="en-CA" sz="7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11176" cy="987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245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9" y="568325"/>
            <a:ext cx="820896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492250"/>
            <a:ext cx="8208961" cy="432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6" r:id="rId2"/>
    <p:sldLayoutId id="2147483650" r:id="rId3"/>
    <p:sldLayoutId id="2147483663" r:id="rId4"/>
    <p:sldLayoutId id="2147483677" r:id="rId5"/>
    <p:sldLayoutId id="2147483678" r:id="rId6"/>
    <p:sldLayoutId id="2147483679" r:id="rId7"/>
    <p:sldLayoutId id="2147483680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9pPr>
    </p:titleStyle>
    <p:bodyStyle>
      <a:lvl1pPr marL="288000" indent="-288000" algn="l" rtl="0" eaLnBrk="1" fontAlgn="base" hangingPunct="1">
        <a:lnSpc>
          <a:spcPts val="2600"/>
        </a:lnSpc>
        <a:spcBef>
          <a:spcPct val="4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2000">
          <a:solidFill>
            <a:schemeClr val="tx2"/>
          </a:solidFill>
          <a:latin typeface="Arial"/>
          <a:ea typeface="+mn-ea"/>
          <a:cs typeface="Arial"/>
        </a:defRPr>
      </a:lvl1pPr>
      <a:lvl2pPr marL="576000" indent="-288000" algn="l" rtl="0" eaLnBrk="1" fontAlgn="base" hangingPunct="1">
        <a:lnSpc>
          <a:spcPts val="2600"/>
        </a:lnSpc>
        <a:spcBef>
          <a:spcPct val="15000"/>
        </a:spcBef>
        <a:spcAft>
          <a:spcPct val="0"/>
        </a:spcAft>
        <a:buFont typeface="Arial" pitchFamily="34" charset="0"/>
        <a:buChar char="&gt;"/>
        <a:defRPr sz="1800">
          <a:solidFill>
            <a:schemeClr val="tx2"/>
          </a:solidFill>
          <a:latin typeface="Arial"/>
          <a:ea typeface="+mn-ea"/>
          <a:cs typeface="Arial"/>
        </a:defRPr>
      </a:lvl2pPr>
      <a:lvl3pPr marL="882000" indent="-288000" algn="l" rtl="0" eaLnBrk="1" fontAlgn="base" hangingPunct="1">
        <a:lnSpc>
          <a:spcPts val="2600"/>
        </a:lnSpc>
        <a:spcBef>
          <a:spcPts val="0"/>
        </a:spcBef>
        <a:spcAft>
          <a:spcPct val="0"/>
        </a:spcAft>
        <a:buFont typeface="Arial" pitchFamily="34" charset="0"/>
        <a:buChar char="•"/>
        <a:tabLst/>
        <a:defRPr sz="1600">
          <a:solidFill>
            <a:schemeClr val="tx2"/>
          </a:solidFill>
          <a:latin typeface="Arial"/>
          <a:ea typeface="+mn-ea"/>
          <a:cs typeface="Arial"/>
        </a:defRPr>
      </a:lvl3pPr>
      <a:lvl4pPr marL="1152000" indent="-288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Char char="•"/>
        <a:defRPr sz="1400">
          <a:solidFill>
            <a:schemeClr val="tx2"/>
          </a:solidFill>
          <a:latin typeface="Arial"/>
          <a:ea typeface="+mn-ea"/>
          <a:cs typeface="Arial"/>
        </a:defRPr>
      </a:lvl4pPr>
      <a:lvl5pPr marL="1440000" indent="-2880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200">
          <a:solidFill>
            <a:schemeClr val="tx2"/>
          </a:solidFill>
          <a:latin typeface="Arial"/>
          <a:ea typeface="+mn-ea"/>
          <a:cs typeface="Arial"/>
        </a:defRPr>
      </a:lvl5pPr>
      <a:lvl6pPr marL="1603375" indent="-174625" algn="l" rtl="0" eaLnBrk="1" fontAlgn="base" hangingPunct="1"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6pPr>
      <a:lvl7pPr marL="2060575" indent="-174625" algn="l" rtl="0" eaLnBrk="1" fontAlgn="base" hangingPunct="1"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7pPr>
      <a:lvl8pPr marL="2517775" indent="-174625" algn="l" rtl="0" eaLnBrk="1" fontAlgn="base" hangingPunct="1"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8pPr>
      <a:lvl9pPr marL="2974975" indent="-174625" algn="l" rtl="0" eaLnBrk="1" fontAlgn="base" hangingPunct="1"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hyperlink" Target="//upload.wikimedia.org/wikipedia/commons/3/3b/Nitrate-3D-balls.p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882326" y="5024487"/>
            <a:ext cx="3261674" cy="476839"/>
          </a:xfrm>
        </p:spPr>
        <p:txBody>
          <a:bodyPr/>
          <a:lstStyle/>
          <a:p>
            <a:r>
              <a:rPr lang="hu-HU" sz="1800" dirty="0" smtClean="0">
                <a:solidFill>
                  <a:schemeClr val="tx1"/>
                </a:solidFill>
              </a:rPr>
              <a:t>Budaörs, 2014. március 6.</a:t>
            </a:r>
            <a:endParaRPr lang="hu-HU" sz="1800" dirty="0">
              <a:solidFill>
                <a:schemeClr val="tx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976594" y="4355184"/>
            <a:ext cx="3167406" cy="653493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Papp Zoltán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Fejlesztő mérnök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hu-HU" dirty="0" smtClean="0"/>
              <a:t>Hatékonyságnövelés és veszteségcsökkentés a nitrogén tartalmú trágyáknál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3200" dirty="0" smtClean="0"/>
              <a:t>Milyen a nitrogén formákat használunk?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1"/>
                </a:solidFill>
              </a:rPr>
              <a:t>Amm</a:t>
            </a:r>
            <a:r>
              <a:rPr lang="hu-HU" dirty="0" smtClean="0">
                <a:solidFill>
                  <a:schemeClr val="tx1"/>
                </a:solidFill>
              </a:rPr>
              <a:t>ó</a:t>
            </a:r>
            <a:r>
              <a:rPr lang="en-GB" dirty="0" err="1" smtClean="0">
                <a:solidFill>
                  <a:schemeClr val="tx1"/>
                </a:solidFill>
              </a:rPr>
              <a:t>nium</a:t>
            </a:r>
            <a:r>
              <a:rPr lang="hu-HU" dirty="0" smtClean="0">
                <a:solidFill>
                  <a:schemeClr val="tx1"/>
                </a:solidFill>
              </a:rPr>
              <a:t>-n</a:t>
            </a:r>
            <a:r>
              <a:rPr lang="en-GB" dirty="0" err="1" smtClean="0">
                <a:solidFill>
                  <a:schemeClr val="tx1"/>
                </a:solidFill>
              </a:rPr>
              <a:t>itr</a:t>
            </a:r>
            <a:r>
              <a:rPr lang="hu-HU" dirty="0" smtClean="0">
                <a:solidFill>
                  <a:schemeClr val="tx1"/>
                </a:solidFill>
              </a:rPr>
              <a:t>át (34 %)   			50 % NH</a:t>
            </a:r>
            <a:r>
              <a:rPr lang="hu-HU" baseline="-25000" dirty="0" smtClean="0">
                <a:solidFill>
                  <a:schemeClr val="tx1"/>
                </a:solidFill>
              </a:rPr>
              <a:t>4</a:t>
            </a:r>
            <a:r>
              <a:rPr lang="hu-HU" baseline="30000" dirty="0" smtClean="0">
                <a:solidFill>
                  <a:schemeClr val="tx1"/>
                </a:solidFill>
              </a:rPr>
              <a:t>+</a:t>
            </a:r>
            <a:r>
              <a:rPr lang="hu-HU" dirty="0" smtClean="0">
                <a:solidFill>
                  <a:schemeClr val="tx1"/>
                </a:solidFill>
              </a:rPr>
              <a:t> 50 % NO</a:t>
            </a:r>
            <a:r>
              <a:rPr lang="hu-HU" baseline="-25000" dirty="0" smtClean="0">
                <a:solidFill>
                  <a:schemeClr val="tx1"/>
                </a:solidFill>
              </a:rPr>
              <a:t>3</a:t>
            </a:r>
            <a:r>
              <a:rPr lang="hu-HU" baseline="30000" dirty="0" smtClean="0">
                <a:solidFill>
                  <a:schemeClr val="tx1"/>
                </a:solidFill>
              </a:rPr>
              <a:t>-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Péti vagy linzisó (27 %)		 	50 % NH</a:t>
            </a:r>
            <a:r>
              <a:rPr lang="hu-HU" baseline="-25000" dirty="0" smtClean="0">
                <a:solidFill>
                  <a:schemeClr val="tx1"/>
                </a:solidFill>
              </a:rPr>
              <a:t>4</a:t>
            </a:r>
            <a:r>
              <a:rPr lang="hu-HU" baseline="30000" dirty="0" smtClean="0">
                <a:solidFill>
                  <a:schemeClr val="tx1"/>
                </a:solidFill>
              </a:rPr>
              <a:t>+</a:t>
            </a:r>
            <a:r>
              <a:rPr lang="hu-HU" dirty="0" smtClean="0">
                <a:solidFill>
                  <a:schemeClr val="tx1"/>
                </a:solidFill>
              </a:rPr>
              <a:t> 50 % NO</a:t>
            </a:r>
            <a:r>
              <a:rPr lang="hu-HU" baseline="-25000" dirty="0" smtClean="0">
                <a:solidFill>
                  <a:schemeClr val="tx1"/>
                </a:solidFill>
              </a:rPr>
              <a:t>3</a:t>
            </a:r>
            <a:r>
              <a:rPr lang="hu-HU" baseline="30000" dirty="0" smtClean="0">
                <a:solidFill>
                  <a:schemeClr val="tx1"/>
                </a:solidFill>
              </a:rPr>
              <a:t>-</a:t>
            </a:r>
            <a:endParaRPr lang="hu-HU" dirty="0" smtClean="0">
              <a:solidFill>
                <a:schemeClr val="tx1"/>
              </a:solidFill>
            </a:endParaRP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Karbamid (46 %)			 	100 % NH</a:t>
            </a:r>
            <a:r>
              <a:rPr lang="hu-HU" baseline="-25000" dirty="0" smtClean="0">
                <a:solidFill>
                  <a:schemeClr val="tx1"/>
                </a:solidFill>
              </a:rPr>
              <a:t>4</a:t>
            </a:r>
            <a:r>
              <a:rPr lang="hu-HU" baseline="30000" dirty="0" smtClean="0">
                <a:solidFill>
                  <a:schemeClr val="tx1"/>
                </a:solidFill>
              </a:rPr>
              <a:t>+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chemeClr val="tx1"/>
                </a:solidFill>
              </a:rPr>
              <a:t>	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UAN  </a:t>
            </a:r>
            <a:r>
              <a:rPr lang="hu-HU" dirty="0" smtClean="0">
                <a:solidFill>
                  <a:schemeClr val="tx1"/>
                </a:solidFill>
              </a:rPr>
              <a:t>(28-30 %)			 	75 % NH</a:t>
            </a:r>
            <a:r>
              <a:rPr lang="hu-HU" baseline="-25000" dirty="0" smtClean="0">
                <a:solidFill>
                  <a:schemeClr val="tx1"/>
                </a:solidFill>
              </a:rPr>
              <a:t>4</a:t>
            </a:r>
            <a:r>
              <a:rPr lang="hu-HU" baseline="30000" dirty="0" smtClean="0">
                <a:solidFill>
                  <a:schemeClr val="tx1"/>
                </a:solidFill>
              </a:rPr>
              <a:t>+</a:t>
            </a:r>
            <a:r>
              <a:rPr lang="hu-HU" dirty="0" smtClean="0">
                <a:solidFill>
                  <a:schemeClr val="tx1"/>
                </a:solidFill>
              </a:rPr>
              <a:t> 25 % NO</a:t>
            </a:r>
            <a:r>
              <a:rPr lang="hu-HU" baseline="-25000" dirty="0" smtClean="0">
                <a:solidFill>
                  <a:schemeClr val="tx1"/>
                </a:solidFill>
              </a:rPr>
              <a:t>3</a:t>
            </a:r>
            <a:r>
              <a:rPr lang="hu-HU" baseline="30000" dirty="0" smtClean="0">
                <a:solidFill>
                  <a:schemeClr val="tx1"/>
                </a:solidFill>
              </a:rPr>
              <a:t>-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 smtClean="0"/>
          </a:p>
          <a:p>
            <a:r>
              <a:rPr lang="hu-HU" dirty="0" smtClean="0">
                <a:solidFill>
                  <a:schemeClr val="tx1"/>
                </a:solidFill>
              </a:rPr>
              <a:t>Szilárd szerves trágya vagy hígtrágya	 	100 % NH</a:t>
            </a:r>
            <a:r>
              <a:rPr lang="hu-HU" baseline="-25000" dirty="0" smtClean="0">
                <a:solidFill>
                  <a:schemeClr val="tx1"/>
                </a:solidFill>
              </a:rPr>
              <a:t>4</a:t>
            </a:r>
            <a:r>
              <a:rPr lang="hu-HU" baseline="30000" dirty="0" smtClean="0">
                <a:solidFill>
                  <a:schemeClr val="tx1"/>
                </a:solidFill>
              </a:rPr>
              <a:t>+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319588" y="6308725"/>
            <a:ext cx="4824412" cy="365125"/>
          </a:xfrm>
          <a:prstGeom prst="rect">
            <a:avLst/>
          </a:prstGeom>
        </p:spPr>
        <p:txBody>
          <a:bodyPr/>
          <a:lstStyle/>
          <a:p>
            <a:r>
              <a:rPr lang="en-US" sz="1200" smtClean="0"/>
              <a:t>DOW CONFIDENTIAL - Do not share without permission</a:t>
            </a:r>
            <a:endParaRPr lang="en-GB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39" y="756745"/>
            <a:ext cx="8208960" cy="735505"/>
          </a:xfrm>
        </p:spPr>
        <p:txBody>
          <a:bodyPr>
            <a:normAutofit/>
          </a:bodyPr>
          <a:lstStyle/>
          <a:p>
            <a:r>
              <a:rPr lang="hu-HU" sz="2800" dirty="0" smtClean="0"/>
              <a:t>Nitrogén hatékonyságot javító termék típusok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9525" y="1876097"/>
            <a:ext cx="8218487" cy="36127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b="1" dirty="0" err="1" smtClean="0">
                <a:solidFill>
                  <a:schemeClr val="tx1"/>
                </a:solidFill>
              </a:rPr>
              <a:t>Nitrog</a:t>
            </a:r>
            <a:r>
              <a:rPr lang="hu-HU" b="1" dirty="0" smtClean="0">
                <a:solidFill>
                  <a:schemeClr val="tx1"/>
                </a:solidFill>
              </a:rPr>
              <a:t>én stabilizátorok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1" dirty="0" err="1" smtClean="0">
                <a:solidFill>
                  <a:schemeClr val="tx1"/>
                </a:solidFill>
              </a:rPr>
              <a:t>Ure</a:t>
            </a:r>
            <a:r>
              <a:rPr lang="hu-HU" b="1" dirty="0" smtClean="0">
                <a:solidFill>
                  <a:schemeClr val="tx1"/>
                </a:solidFill>
              </a:rPr>
              <a:t>áz-enzim gátlók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hu-HU" b="1" dirty="0" smtClean="0">
                <a:solidFill>
                  <a:schemeClr val="tx1"/>
                </a:solidFill>
              </a:rPr>
              <a:t>Mind ureáz enzim gátló és nitrogén stabilizátorok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hu-HU" b="1" dirty="0" smtClean="0">
                <a:solidFill>
                  <a:schemeClr val="tx1"/>
                </a:solidFill>
              </a:rPr>
              <a:t>Lassú fizikai felszabadulást okozó készítmények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hu-HU" b="1" dirty="0" smtClean="0">
                <a:solidFill>
                  <a:schemeClr val="tx1"/>
                </a:solidFill>
              </a:rPr>
              <a:t>Bakteriális tevékenységet felfüggesztők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688013" y="6237288"/>
            <a:ext cx="345598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00" smtClean="0"/>
              <a:t>DOW CONFIDENTIAL - Do not share without permission</a:t>
            </a:r>
            <a:endParaRPr lang="en-US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83454" y="740979"/>
            <a:ext cx="8196093" cy="783020"/>
          </a:xfrm>
        </p:spPr>
        <p:txBody>
          <a:bodyPr/>
          <a:lstStyle/>
          <a:p>
            <a:pPr algn="ctr"/>
            <a:r>
              <a:rPr lang="hu-HU" sz="4000" dirty="0" smtClean="0"/>
              <a:t>NITRAPYRIN</a:t>
            </a:r>
            <a:endParaRPr lang="hu-H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839" y="650449"/>
            <a:ext cx="8208960" cy="554407"/>
          </a:xfrm>
        </p:spPr>
        <p:txBody>
          <a:bodyPr/>
          <a:lstStyle/>
          <a:p>
            <a:pPr algn="ctr"/>
            <a:r>
              <a:rPr lang="hu-HU" sz="3200" dirty="0" smtClean="0"/>
              <a:t>Nitrapyrin és N-hasznosulás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A növények nitrátot és ammóniumot használnak fejlődésükhöz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A kulcskérdés, hogy N-t tartsa ammónium formában a hatékony N-hasznosuláshoz. A pozitív töltésű ammónium-ion (NH</a:t>
            </a:r>
            <a:r>
              <a:rPr lang="hu-HU" baseline="-25000" dirty="0" smtClean="0">
                <a:solidFill>
                  <a:schemeClr val="tx1"/>
                </a:solidFill>
              </a:rPr>
              <a:t>4</a:t>
            </a:r>
            <a:r>
              <a:rPr lang="hu-HU" baseline="30000" dirty="0" smtClean="0">
                <a:solidFill>
                  <a:schemeClr val="tx1"/>
                </a:solidFill>
              </a:rPr>
              <a:t>+</a:t>
            </a:r>
            <a:r>
              <a:rPr lang="hu-HU" dirty="0" smtClean="0">
                <a:solidFill>
                  <a:schemeClr val="tx1"/>
                </a:solidFill>
              </a:rPr>
              <a:t>) kötődik a talajhoz, míg a negatív töltésű nitrát-ion (NO</a:t>
            </a:r>
            <a:r>
              <a:rPr lang="hu-HU" baseline="-25000" dirty="0" smtClean="0">
                <a:solidFill>
                  <a:schemeClr val="tx1"/>
                </a:solidFill>
              </a:rPr>
              <a:t>3</a:t>
            </a:r>
            <a:r>
              <a:rPr lang="hu-HU" baseline="30000" dirty="0" smtClean="0">
                <a:solidFill>
                  <a:schemeClr val="tx1"/>
                </a:solidFill>
              </a:rPr>
              <a:t>-</a:t>
            </a:r>
            <a:r>
              <a:rPr lang="hu-HU" dirty="0" smtClean="0">
                <a:solidFill>
                  <a:schemeClr val="tx1"/>
                </a:solidFill>
              </a:rPr>
              <a:t>) nem kötődik, így ez hajlamos a denitrifikációra és a kimosódásra.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A nitrapyrin  úgy működik, hogy az előnyös ammónium formában tartja a nitrogént.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237288"/>
            <a:ext cx="4832350" cy="365125"/>
          </a:xfrm>
          <a:prstGeom prst="rect">
            <a:avLst/>
          </a:prstGeom>
        </p:spPr>
        <p:txBody>
          <a:bodyPr/>
          <a:lstStyle/>
          <a:p>
            <a:r>
              <a:rPr lang="en-US" sz="1200" smtClean="0"/>
              <a:t>DOW CONFIDENTIAL - Do not share without permission</a:t>
            </a:r>
            <a:endParaRPr lang="en-GB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869160"/>
            <a:ext cx="842859" cy="82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 descr="File:Nitrate-3D-balls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6184" y="547998"/>
            <a:ext cx="1269182" cy="11346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9" y="763793"/>
            <a:ext cx="8208960" cy="72845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hu-HU" sz="4400" dirty="0" smtClean="0"/>
              <a:t>Nitrifikációs folyamat</a:t>
            </a:r>
            <a:endParaRPr lang="en-US" sz="4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708920"/>
            <a:ext cx="769620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827584" y="4941168"/>
            <a:ext cx="7618413" cy="1143000"/>
          </a:xfrm>
          <a:prstGeom prst="leftRightArrowCallout">
            <a:avLst>
              <a:gd name="adj1" fmla="val 25000"/>
              <a:gd name="adj2" fmla="val 25000"/>
              <a:gd name="adj3" fmla="val 83316"/>
              <a:gd name="adj4" fmla="val 5000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1600" dirty="0" smtClean="0"/>
              <a:t>Nedves és meleg talajban a folyamat gyors</a:t>
            </a:r>
            <a:endParaRPr lang="en-US" sz="1600" dirty="0"/>
          </a:p>
          <a:p>
            <a:pPr algn="ctr"/>
            <a:r>
              <a:rPr lang="hu-HU" sz="1600" dirty="0" smtClean="0"/>
              <a:t>Ez igénybe vehet 2-4 hetet</a:t>
            </a:r>
            <a:endParaRPr lang="en-US" sz="1600" dirty="0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699792" y="3356992"/>
            <a:ext cx="1219200" cy="1143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835696" y="1556792"/>
            <a:ext cx="6241504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err="1"/>
              <a:t>Nitrapyrin</a:t>
            </a:r>
            <a:r>
              <a:rPr lang="en-US" sz="1800" dirty="0"/>
              <a:t> </a:t>
            </a:r>
            <a:r>
              <a:rPr lang="hu-HU" sz="1800" dirty="0" smtClean="0"/>
              <a:t>szelektíven gátolja a</a:t>
            </a:r>
            <a:r>
              <a:rPr lang="en-US" sz="1800" dirty="0" smtClean="0"/>
              <a:t> </a:t>
            </a:r>
            <a:r>
              <a:rPr lang="en-US" sz="1800" i="1" dirty="0" err="1"/>
              <a:t>Nitrosomonas</a:t>
            </a:r>
            <a:r>
              <a:rPr lang="en-US" sz="1800" dirty="0"/>
              <a:t> </a:t>
            </a:r>
            <a:r>
              <a:rPr lang="hu-HU" sz="1800" dirty="0" smtClean="0"/>
              <a:t>baktréiumokat a talajban és lassítja az anyagcseréjüket és a növekedésüket (bakteriosztatikus)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41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/>
          </p:cNvSpPr>
          <p:nvPr>
            <p:ph type="title"/>
          </p:nvPr>
        </p:nvSpPr>
        <p:spPr>
          <a:xfrm>
            <a:off x="477839" y="742278"/>
            <a:ext cx="8208960" cy="749972"/>
          </a:xfrm>
        </p:spPr>
        <p:txBody>
          <a:bodyPr/>
          <a:lstStyle/>
          <a:p>
            <a:pPr algn="ctr" eaLnBrk="1" hangingPunct="1"/>
            <a:r>
              <a:rPr lang="hu-HU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Hogyan dolgozik a Nitrapyrin</a:t>
            </a:r>
            <a:r>
              <a:rPr lang="en-US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9218" name="Rectangl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chemeClr val="tx1"/>
                </a:solidFill>
              </a:rPr>
              <a:t>A Nitrapyrin nem megöli a baktériumokat (nem biocid), hanem csak lassítja az anyagcseréjüket és a növekedésüket, amelyet így ‘bakterosztatikus’ anyagnak lehet tekinteni.</a:t>
            </a: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endParaRPr lang="hu-HU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chemeClr val="tx1"/>
                </a:solidFill>
              </a:rPr>
              <a:t>Miután a Nitrapyrin lebomlik a talajban talajviszonyoktól függően  ártalmatlan részekre (min 12 hét), a </a:t>
            </a:r>
            <a:r>
              <a:rPr lang="en-US" sz="2400" i="1" dirty="0" err="1" smtClean="0">
                <a:solidFill>
                  <a:schemeClr val="tx1"/>
                </a:solidFill>
              </a:rPr>
              <a:t>Nitrosomonas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hu-HU" sz="2400" i="1" dirty="0" smtClean="0">
                <a:solidFill>
                  <a:schemeClr val="tx1"/>
                </a:solidFill>
              </a:rPr>
              <a:t>baktérium fajok </a:t>
            </a:r>
            <a:r>
              <a:rPr lang="hu-HU" sz="2400" dirty="0" smtClean="0">
                <a:solidFill>
                  <a:schemeClr val="tx1"/>
                </a:solidFill>
              </a:rPr>
              <a:t>regenerálódnak, visszanyerik aktivitásukat és újra teljes erővel átalakítják a nitrogén formákat</a:t>
            </a:r>
            <a:endParaRPr lang="en-US" sz="2400" b="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2555776" y="6309320"/>
            <a:ext cx="48245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Geneva" pitchFamily="121" charset="-128"/>
                <a:cs typeface="+mn-cs"/>
              </a:rPr>
              <a:t>DOW CONFIDENTIAL - Do not share without permission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Geneva" pitchFamily="121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77839" y="785308"/>
            <a:ext cx="8208960" cy="70694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Nitrapyrin – </a:t>
            </a:r>
            <a:r>
              <a:rPr lang="hu-HU" sz="3600" dirty="0" smtClean="0">
                <a:solidFill>
                  <a:schemeClr val="tx1"/>
                </a:solidFill>
              </a:rPr>
              <a:t>Hatásmechamizmus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z="1600" b="0" dirty="0" smtClean="0"/>
          </a:p>
          <a:p>
            <a:pPr>
              <a:lnSpc>
                <a:spcPct val="100000"/>
              </a:lnSpc>
            </a:pPr>
            <a:r>
              <a:rPr lang="en-US" sz="2400" b="0" dirty="0" err="1" smtClean="0">
                <a:solidFill>
                  <a:schemeClr val="tx1"/>
                </a:solidFill>
              </a:rPr>
              <a:t>Nitrapyrin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hu-HU" sz="2400" b="0" dirty="0" smtClean="0">
                <a:solidFill>
                  <a:schemeClr val="tx1"/>
                </a:solidFill>
              </a:rPr>
              <a:t>csak a </a:t>
            </a:r>
            <a:r>
              <a:rPr lang="en-US" sz="2400" b="0" i="1" dirty="0" err="1" smtClean="0">
                <a:solidFill>
                  <a:schemeClr val="tx1"/>
                </a:solidFill>
              </a:rPr>
              <a:t>Nitrosomonas</a:t>
            </a:r>
            <a:r>
              <a:rPr lang="en-US" sz="2400" b="0" i="1" dirty="0" smtClean="0">
                <a:solidFill>
                  <a:schemeClr val="tx1"/>
                </a:solidFill>
              </a:rPr>
              <a:t> </a:t>
            </a:r>
            <a:r>
              <a:rPr lang="hu-HU" sz="2400" b="0" i="1" dirty="0" smtClean="0">
                <a:solidFill>
                  <a:schemeClr val="tx1"/>
                </a:solidFill>
              </a:rPr>
              <a:t>baktérium fajokon </a:t>
            </a:r>
            <a:r>
              <a:rPr lang="hu-HU" sz="2400" b="0" dirty="0" smtClean="0">
                <a:solidFill>
                  <a:schemeClr val="tx1"/>
                </a:solidFill>
              </a:rPr>
              <a:t>aktív</a:t>
            </a:r>
            <a:r>
              <a:rPr lang="en-US" sz="2400" b="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hu-HU" sz="2400" b="0" dirty="0" smtClean="0">
                <a:solidFill>
                  <a:schemeClr val="tx1"/>
                </a:solidFill>
              </a:rPr>
              <a:t>A pontos hatásmechanizmus nem ismert, de tudott, hogy a Nitrapyrin befolyásolja a réztartalmú enzimek kötési helyeit a </a:t>
            </a:r>
            <a:r>
              <a:rPr lang="en-US" sz="2400" b="0" i="1" dirty="0" err="1" smtClean="0">
                <a:solidFill>
                  <a:schemeClr val="tx1"/>
                </a:solidFill>
              </a:rPr>
              <a:t>Nitrosomonas</a:t>
            </a:r>
            <a:r>
              <a:rPr lang="en-US" sz="2400" b="0" i="1" dirty="0" smtClean="0">
                <a:solidFill>
                  <a:schemeClr val="tx1"/>
                </a:solidFill>
              </a:rPr>
              <a:t> </a:t>
            </a:r>
            <a:r>
              <a:rPr lang="hu-HU" sz="2400" b="0" i="1" dirty="0" smtClean="0">
                <a:solidFill>
                  <a:schemeClr val="tx1"/>
                </a:solidFill>
              </a:rPr>
              <a:t>baktérium fajoknál</a:t>
            </a:r>
            <a:r>
              <a:rPr lang="en-US" sz="2400" b="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hu-HU" sz="2400" b="0" dirty="0" smtClean="0">
                <a:solidFill>
                  <a:schemeClr val="tx1"/>
                </a:solidFill>
              </a:rPr>
              <a:t>A jelenlegi tudásunk szerint, a Nitrapyrin gátolja a ammónium-N transzportját a sejtfalon keresztül egy réztartalmú enzim segítségével</a:t>
            </a:r>
          </a:p>
          <a:p>
            <a:pPr>
              <a:lnSpc>
                <a:spcPct val="100000"/>
              </a:lnSpc>
            </a:pPr>
            <a:r>
              <a:rPr lang="en-GB" sz="2400" dirty="0" err="1" smtClean="0">
                <a:solidFill>
                  <a:schemeClr val="tx1"/>
                </a:solidFill>
              </a:rPr>
              <a:t>Nitrapyrin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smtClean="0">
                <a:solidFill>
                  <a:schemeClr val="tx1"/>
                </a:solidFill>
              </a:rPr>
              <a:t>gátolja az </a:t>
            </a:r>
            <a:r>
              <a:rPr lang="en-GB" sz="2400" dirty="0" smtClean="0">
                <a:solidFill>
                  <a:schemeClr val="tx1"/>
                </a:solidFill>
              </a:rPr>
              <a:t>ammonia </a:t>
            </a:r>
            <a:r>
              <a:rPr lang="en-GB" sz="2400" dirty="0" err="1" smtClean="0">
                <a:solidFill>
                  <a:schemeClr val="tx1"/>
                </a:solidFill>
              </a:rPr>
              <a:t>monoo</a:t>
            </a:r>
            <a:r>
              <a:rPr lang="hu-HU" sz="2400" dirty="0" smtClean="0">
                <a:solidFill>
                  <a:schemeClr val="tx1"/>
                </a:solidFill>
              </a:rPr>
              <a:t>xy</a:t>
            </a:r>
            <a:r>
              <a:rPr lang="en-GB" sz="2400" dirty="0" err="1" smtClean="0">
                <a:solidFill>
                  <a:schemeClr val="tx1"/>
                </a:solidFill>
              </a:rPr>
              <a:t>genase</a:t>
            </a:r>
            <a:r>
              <a:rPr lang="en-GB" sz="2400" dirty="0" smtClean="0">
                <a:solidFill>
                  <a:schemeClr val="tx1"/>
                </a:solidFill>
              </a:rPr>
              <a:t> (AMO) </a:t>
            </a:r>
            <a:r>
              <a:rPr lang="en-GB" sz="2400" dirty="0" err="1" smtClean="0">
                <a:solidFill>
                  <a:schemeClr val="tx1"/>
                </a:solidFill>
              </a:rPr>
              <a:t>enz</a:t>
            </a:r>
            <a:r>
              <a:rPr lang="hu-HU" sz="2400" dirty="0" smtClean="0">
                <a:solidFill>
                  <a:schemeClr val="tx1"/>
                </a:solidFill>
              </a:rPr>
              <a:t>imet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b="1" i="1" dirty="0" err="1" smtClean="0">
                <a:solidFill>
                  <a:schemeClr val="tx1"/>
                </a:solidFill>
              </a:rPr>
              <a:t>Nitrosomonas</a:t>
            </a:r>
            <a:r>
              <a:rPr lang="en-GB" sz="2400" b="1" i="1" dirty="0" smtClean="0">
                <a:solidFill>
                  <a:schemeClr val="tx1"/>
                </a:solidFill>
              </a:rPr>
              <a:t> </a:t>
            </a:r>
            <a:r>
              <a:rPr lang="hu-HU" sz="2400" b="1" i="1" dirty="0" smtClean="0">
                <a:solidFill>
                  <a:schemeClr val="tx1"/>
                </a:solidFill>
              </a:rPr>
              <a:t>baktérium fajoknál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en-US" sz="2400" b="0" dirty="0" smtClean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2555776" y="6309320"/>
            <a:ext cx="48245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Geneva" pitchFamily="121" charset="-128"/>
                <a:cs typeface="+mn-cs"/>
              </a:rPr>
              <a:t>DOW CONFIDENTIAL - Do not share without permission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Geneva" pitchFamily="121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0" dirty="0" smtClean="0"/>
              <a:t>Stabilizálja a nitrogént a Nitrosomonas baktérium fajok gátlásával</a:t>
            </a:r>
            <a:r>
              <a:rPr lang="en-US" b="0" dirty="0" smtClean="0"/>
              <a:t>? </a:t>
            </a:r>
            <a:endParaRPr lang="en-US" b="0" dirty="0"/>
          </a:p>
        </p:txBody>
      </p:sp>
      <p:sp>
        <p:nvSpPr>
          <p:cNvPr id="111630" name="Rectangle 13"/>
          <p:cNvSpPr>
            <a:spLocks noGrp="1" noChangeArrowheads="1"/>
          </p:cNvSpPr>
          <p:nvPr>
            <p:ph sz="quarter" idx="13"/>
          </p:nvPr>
        </p:nvSpPr>
        <p:spPr>
          <a:xfrm>
            <a:off x="477839" y="1492250"/>
            <a:ext cx="8232528" cy="4329113"/>
          </a:xfrm>
          <a:solidFill>
            <a:srgbClr val="92D050"/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b="1" dirty="0" smtClean="0"/>
              <a:t>Stabíl N</a:t>
            </a:r>
            <a:endParaRPr lang="en-US" b="1" dirty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57200" y="1981200"/>
            <a:ext cx="20574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dirty="0" err="1" smtClean="0">
                <a:cs typeface="Arial" charset="0"/>
              </a:rPr>
              <a:t>Amm</a:t>
            </a:r>
            <a:r>
              <a:rPr lang="hu-HU" dirty="0" smtClean="0">
                <a:cs typeface="Arial" charset="0"/>
              </a:rPr>
              <a:t>ó</a:t>
            </a:r>
            <a:r>
              <a:rPr lang="en-US" dirty="0" err="1" smtClean="0">
                <a:cs typeface="Arial" charset="0"/>
              </a:rPr>
              <a:t>nium</a:t>
            </a:r>
            <a:endParaRPr lang="en-US" dirty="0">
              <a:cs typeface="Arial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800" dirty="0">
                <a:cs typeface="Arial" charset="0"/>
              </a:rPr>
              <a:t>NH</a:t>
            </a:r>
            <a:r>
              <a:rPr lang="en-US" sz="3200" baseline="-25000" dirty="0">
                <a:cs typeface="Arial" charset="0"/>
              </a:rPr>
              <a:t>4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baseline="-25000" dirty="0">
                <a:cs typeface="Arial" charset="0"/>
              </a:rPr>
              <a:t>(+) </a:t>
            </a:r>
            <a:r>
              <a:rPr lang="hu-HU" sz="2400" baseline="-25000" dirty="0" smtClean="0">
                <a:cs typeface="Arial" charset="0"/>
              </a:rPr>
              <a:t>pozitív töltés</a:t>
            </a:r>
            <a:endParaRPr lang="en-US" sz="2400" baseline="-25000" dirty="0">
              <a:cs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352800" y="1981200"/>
            <a:ext cx="2438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dirty="0" err="1" smtClean="0">
                <a:cs typeface="Arial" charset="0"/>
              </a:rPr>
              <a:t>Nitrit</a:t>
            </a:r>
            <a:endParaRPr lang="en-US" dirty="0">
              <a:cs typeface="Arial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800" dirty="0" smtClean="0">
                <a:cs typeface="Arial" charset="0"/>
              </a:rPr>
              <a:t>NO</a:t>
            </a:r>
            <a:r>
              <a:rPr lang="en-US" sz="3200" baseline="-25000" dirty="0" smtClean="0">
                <a:cs typeface="Arial" charset="0"/>
              </a:rPr>
              <a:t>2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baseline="-25000" dirty="0" smtClean="0">
                <a:cs typeface="Arial" charset="0"/>
              </a:rPr>
              <a:t>(-) </a:t>
            </a:r>
            <a:r>
              <a:rPr lang="hu-HU" sz="2400" baseline="-25000" dirty="0" smtClean="0">
                <a:cs typeface="Arial" charset="0"/>
              </a:rPr>
              <a:t>negatív</a:t>
            </a:r>
            <a:r>
              <a:rPr lang="hu-HU" sz="2400" dirty="0" smtClean="0">
                <a:cs typeface="Arial" charset="0"/>
              </a:rPr>
              <a:t> </a:t>
            </a:r>
            <a:endParaRPr lang="en-US" sz="2400" baseline="-25000" dirty="0">
              <a:cs typeface="Arial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705600" y="2057400"/>
            <a:ext cx="19812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dirty="0" err="1" smtClean="0">
                <a:cs typeface="Arial" charset="0"/>
              </a:rPr>
              <a:t>Nitr</a:t>
            </a:r>
            <a:r>
              <a:rPr lang="hu-HU" dirty="0" smtClean="0">
                <a:cs typeface="Arial" charset="0"/>
              </a:rPr>
              <a:t>át</a:t>
            </a:r>
            <a:endParaRPr lang="en-US" dirty="0">
              <a:cs typeface="Arial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800" dirty="0">
                <a:cs typeface="Arial" charset="0"/>
              </a:rPr>
              <a:t>NO</a:t>
            </a:r>
            <a:r>
              <a:rPr lang="en-US" sz="3200" baseline="-25000" dirty="0">
                <a:cs typeface="Arial" charset="0"/>
              </a:rPr>
              <a:t>3</a:t>
            </a:r>
          </a:p>
          <a:p>
            <a:pPr algn="ctr">
              <a:spcBef>
                <a:spcPts val="0"/>
              </a:spcBef>
            </a:pPr>
            <a:r>
              <a:rPr lang="en-US" sz="2400" baseline="-25000" dirty="0">
                <a:cs typeface="Arial" charset="0"/>
              </a:rPr>
              <a:t>(-) </a:t>
            </a:r>
            <a:r>
              <a:rPr lang="hu-HU" sz="2400" baseline="-25000" dirty="0" smtClean="0">
                <a:cs typeface="Arial" charset="0"/>
              </a:rPr>
              <a:t>negatív</a:t>
            </a:r>
            <a:r>
              <a:rPr lang="hu-HU" sz="2400" dirty="0" smtClean="0">
                <a:cs typeface="Arial" charset="0"/>
              </a:rPr>
              <a:t> </a:t>
            </a:r>
            <a:endParaRPr lang="en-US" sz="2400" baseline="-25000" dirty="0">
              <a:cs typeface="Arial" charset="0"/>
            </a:endParaRP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2590800" y="281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5867400" y="2819400"/>
            <a:ext cx="76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752600" y="2133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cs typeface="Arial" charset="0"/>
              </a:rPr>
              <a:t>Nitrosomonas</a:t>
            </a:r>
          </a:p>
          <a:p>
            <a:pPr algn="ctr"/>
            <a:r>
              <a:rPr lang="en-US" sz="1200">
                <a:cs typeface="Arial" charset="0"/>
              </a:rPr>
              <a:t>bacteria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029200" y="2133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cs typeface="Arial" charset="0"/>
              </a:rPr>
              <a:t>Nitrobacter</a:t>
            </a:r>
          </a:p>
          <a:p>
            <a:pPr algn="ctr"/>
            <a:r>
              <a:rPr lang="en-US" sz="1200">
                <a:cs typeface="Arial" charset="0"/>
              </a:rPr>
              <a:t>bacteria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438400" y="18288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>
                <a:solidFill>
                  <a:srgbClr val="993366"/>
                </a:solidFill>
                <a:cs typeface="Arial" charset="0"/>
              </a:rPr>
              <a:t>X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038600" y="18288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 smtClean="0">
                <a:solidFill>
                  <a:srgbClr val="EEC100"/>
                </a:solidFill>
                <a:cs typeface="Arial" charset="0"/>
              </a:rPr>
              <a:t>X</a:t>
            </a:r>
            <a:endParaRPr lang="en-US" sz="9600" dirty="0">
              <a:solidFill>
                <a:srgbClr val="EEC100"/>
              </a:solidFill>
              <a:cs typeface="Arial" charset="0"/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7162800" y="18288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EEC100"/>
                </a:solidFill>
                <a:cs typeface="Arial" charset="0"/>
              </a:rPr>
              <a:t>X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715000" y="1828800"/>
            <a:ext cx="129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>
                <a:solidFill>
                  <a:srgbClr val="EEC100"/>
                </a:solidFill>
                <a:cs typeface="Arial" charset="0"/>
              </a:rPr>
              <a:t>X</a:t>
            </a: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152400" y="4419600"/>
            <a:ext cx="6096000" cy="1431925"/>
            <a:chOff x="96" y="3072"/>
            <a:chExt cx="3840" cy="902"/>
          </a:xfrm>
        </p:grpSpPr>
        <p:sp>
          <p:nvSpPr>
            <p:cNvPr id="111636" name="Freeform 61"/>
            <p:cNvSpPr>
              <a:spLocks/>
            </p:cNvSpPr>
            <p:nvPr/>
          </p:nvSpPr>
          <p:spPr bwMode="auto">
            <a:xfrm>
              <a:off x="144" y="3120"/>
              <a:ext cx="1342" cy="807"/>
            </a:xfrm>
            <a:custGeom>
              <a:avLst/>
              <a:gdLst>
                <a:gd name="T0" fmla="*/ 110 w 1342"/>
                <a:gd name="T1" fmla="*/ 34 h 807"/>
                <a:gd name="T2" fmla="*/ 197 w 1342"/>
                <a:gd name="T3" fmla="*/ 34 h 807"/>
                <a:gd name="T4" fmla="*/ 241 w 1342"/>
                <a:gd name="T5" fmla="*/ 49 h 807"/>
                <a:gd name="T6" fmla="*/ 256 w 1342"/>
                <a:gd name="T7" fmla="*/ 27 h 807"/>
                <a:gd name="T8" fmla="*/ 299 w 1342"/>
                <a:gd name="T9" fmla="*/ 13 h 807"/>
                <a:gd name="T10" fmla="*/ 606 w 1342"/>
                <a:gd name="T11" fmla="*/ 27 h 807"/>
                <a:gd name="T12" fmla="*/ 613 w 1342"/>
                <a:gd name="T13" fmla="*/ 49 h 807"/>
                <a:gd name="T14" fmla="*/ 678 w 1342"/>
                <a:gd name="T15" fmla="*/ 5 h 807"/>
                <a:gd name="T16" fmla="*/ 737 w 1342"/>
                <a:gd name="T17" fmla="*/ 27 h 807"/>
                <a:gd name="T18" fmla="*/ 781 w 1342"/>
                <a:gd name="T19" fmla="*/ 64 h 807"/>
                <a:gd name="T20" fmla="*/ 890 w 1342"/>
                <a:gd name="T21" fmla="*/ 42 h 807"/>
                <a:gd name="T22" fmla="*/ 1174 w 1342"/>
                <a:gd name="T23" fmla="*/ 49 h 807"/>
                <a:gd name="T24" fmla="*/ 1189 w 1342"/>
                <a:gd name="T25" fmla="*/ 27 h 807"/>
                <a:gd name="T26" fmla="*/ 1211 w 1342"/>
                <a:gd name="T27" fmla="*/ 42 h 807"/>
                <a:gd name="T28" fmla="*/ 1313 w 1342"/>
                <a:gd name="T29" fmla="*/ 42 h 807"/>
                <a:gd name="T30" fmla="*/ 1342 w 1342"/>
                <a:gd name="T31" fmla="*/ 158 h 807"/>
                <a:gd name="T32" fmla="*/ 1320 w 1342"/>
                <a:gd name="T33" fmla="*/ 202 h 807"/>
                <a:gd name="T34" fmla="*/ 1313 w 1342"/>
                <a:gd name="T35" fmla="*/ 290 h 807"/>
                <a:gd name="T36" fmla="*/ 1298 w 1342"/>
                <a:gd name="T37" fmla="*/ 333 h 807"/>
                <a:gd name="T38" fmla="*/ 1276 w 1342"/>
                <a:gd name="T39" fmla="*/ 421 h 807"/>
                <a:gd name="T40" fmla="*/ 1233 w 1342"/>
                <a:gd name="T41" fmla="*/ 530 h 807"/>
                <a:gd name="T42" fmla="*/ 1189 w 1342"/>
                <a:gd name="T43" fmla="*/ 610 h 807"/>
                <a:gd name="T44" fmla="*/ 999 w 1342"/>
                <a:gd name="T45" fmla="*/ 698 h 807"/>
                <a:gd name="T46" fmla="*/ 963 w 1342"/>
                <a:gd name="T47" fmla="*/ 713 h 807"/>
                <a:gd name="T48" fmla="*/ 904 w 1342"/>
                <a:gd name="T49" fmla="*/ 727 h 807"/>
                <a:gd name="T50" fmla="*/ 853 w 1342"/>
                <a:gd name="T51" fmla="*/ 720 h 807"/>
                <a:gd name="T52" fmla="*/ 781 w 1342"/>
                <a:gd name="T53" fmla="*/ 676 h 807"/>
                <a:gd name="T54" fmla="*/ 518 w 1342"/>
                <a:gd name="T55" fmla="*/ 727 h 807"/>
                <a:gd name="T56" fmla="*/ 394 w 1342"/>
                <a:gd name="T57" fmla="*/ 771 h 807"/>
                <a:gd name="T58" fmla="*/ 365 w 1342"/>
                <a:gd name="T59" fmla="*/ 793 h 807"/>
                <a:gd name="T60" fmla="*/ 321 w 1342"/>
                <a:gd name="T61" fmla="*/ 807 h 807"/>
                <a:gd name="T62" fmla="*/ 277 w 1342"/>
                <a:gd name="T63" fmla="*/ 727 h 807"/>
                <a:gd name="T64" fmla="*/ 256 w 1342"/>
                <a:gd name="T65" fmla="*/ 713 h 807"/>
                <a:gd name="T66" fmla="*/ 234 w 1342"/>
                <a:gd name="T67" fmla="*/ 691 h 807"/>
                <a:gd name="T68" fmla="*/ 190 w 1342"/>
                <a:gd name="T69" fmla="*/ 683 h 807"/>
                <a:gd name="T70" fmla="*/ 146 w 1342"/>
                <a:gd name="T71" fmla="*/ 669 h 807"/>
                <a:gd name="T72" fmla="*/ 88 w 1342"/>
                <a:gd name="T73" fmla="*/ 647 h 807"/>
                <a:gd name="T74" fmla="*/ 51 w 1342"/>
                <a:gd name="T75" fmla="*/ 494 h 807"/>
                <a:gd name="T76" fmla="*/ 0 w 1342"/>
                <a:gd name="T77" fmla="*/ 479 h 807"/>
                <a:gd name="T78" fmla="*/ 59 w 1342"/>
                <a:gd name="T79" fmla="*/ 297 h 807"/>
                <a:gd name="T80" fmla="*/ 44 w 1342"/>
                <a:gd name="T81" fmla="*/ 180 h 807"/>
                <a:gd name="T82" fmla="*/ 59 w 1342"/>
                <a:gd name="T83" fmla="*/ 115 h 807"/>
                <a:gd name="T84" fmla="*/ 110 w 1342"/>
                <a:gd name="T85" fmla="*/ 34 h 8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42"/>
                <a:gd name="T130" fmla="*/ 0 h 807"/>
                <a:gd name="T131" fmla="*/ 1342 w 1342"/>
                <a:gd name="T132" fmla="*/ 807 h 8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42" h="807">
                  <a:moveTo>
                    <a:pt x="110" y="34"/>
                  </a:moveTo>
                  <a:cubicBezTo>
                    <a:pt x="145" y="0"/>
                    <a:pt x="158" y="9"/>
                    <a:pt x="197" y="34"/>
                  </a:cubicBezTo>
                  <a:cubicBezTo>
                    <a:pt x="211" y="55"/>
                    <a:pt x="211" y="69"/>
                    <a:pt x="241" y="49"/>
                  </a:cubicBezTo>
                  <a:cubicBezTo>
                    <a:pt x="248" y="44"/>
                    <a:pt x="248" y="32"/>
                    <a:pt x="256" y="27"/>
                  </a:cubicBezTo>
                  <a:cubicBezTo>
                    <a:pt x="269" y="19"/>
                    <a:pt x="299" y="13"/>
                    <a:pt x="299" y="13"/>
                  </a:cubicBezTo>
                  <a:cubicBezTo>
                    <a:pt x="401" y="19"/>
                    <a:pt x="505" y="12"/>
                    <a:pt x="606" y="27"/>
                  </a:cubicBezTo>
                  <a:cubicBezTo>
                    <a:pt x="614" y="28"/>
                    <a:pt x="611" y="42"/>
                    <a:pt x="613" y="49"/>
                  </a:cubicBezTo>
                  <a:cubicBezTo>
                    <a:pt x="634" y="16"/>
                    <a:pt x="647" y="27"/>
                    <a:pt x="678" y="5"/>
                  </a:cubicBezTo>
                  <a:cubicBezTo>
                    <a:pt x="702" y="10"/>
                    <a:pt x="719" y="9"/>
                    <a:pt x="737" y="27"/>
                  </a:cubicBezTo>
                  <a:cubicBezTo>
                    <a:pt x="779" y="68"/>
                    <a:pt x="738" y="48"/>
                    <a:pt x="781" y="64"/>
                  </a:cubicBezTo>
                  <a:cubicBezTo>
                    <a:pt x="817" y="54"/>
                    <a:pt x="854" y="51"/>
                    <a:pt x="890" y="42"/>
                  </a:cubicBezTo>
                  <a:cubicBezTo>
                    <a:pt x="1001" y="46"/>
                    <a:pt x="1072" y="58"/>
                    <a:pt x="1174" y="49"/>
                  </a:cubicBezTo>
                  <a:cubicBezTo>
                    <a:pt x="1179" y="42"/>
                    <a:pt x="1180" y="29"/>
                    <a:pt x="1189" y="27"/>
                  </a:cubicBezTo>
                  <a:cubicBezTo>
                    <a:pt x="1198" y="25"/>
                    <a:pt x="1202" y="41"/>
                    <a:pt x="1211" y="42"/>
                  </a:cubicBezTo>
                  <a:cubicBezTo>
                    <a:pt x="1245" y="46"/>
                    <a:pt x="1279" y="42"/>
                    <a:pt x="1313" y="42"/>
                  </a:cubicBezTo>
                  <a:cubicBezTo>
                    <a:pt x="1319" y="82"/>
                    <a:pt x="1333" y="119"/>
                    <a:pt x="1342" y="158"/>
                  </a:cubicBezTo>
                  <a:cubicBezTo>
                    <a:pt x="1337" y="174"/>
                    <a:pt x="1323" y="186"/>
                    <a:pt x="1320" y="202"/>
                  </a:cubicBezTo>
                  <a:cubicBezTo>
                    <a:pt x="1314" y="231"/>
                    <a:pt x="1318" y="261"/>
                    <a:pt x="1313" y="290"/>
                  </a:cubicBezTo>
                  <a:cubicBezTo>
                    <a:pt x="1310" y="305"/>
                    <a:pt x="1298" y="333"/>
                    <a:pt x="1298" y="333"/>
                  </a:cubicBezTo>
                  <a:cubicBezTo>
                    <a:pt x="1293" y="366"/>
                    <a:pt x="1287" y="390"/>
                    <a:pt x="1276" y="421"/>
                  </a:cubicBezTo>
                  <a:cubicBezTo>
                    <a:pt x="1266" y="511"/>
                    <a:pt x="1271" y="470"/>
                    <a:pt x="1233" y="530"/>
                  </a:cubicBezTo>
                  <a:cubicBezTo>
                    <a:pt x="1220" y="576"/>
                    <a:pt x="1241" y="598"/>
                    <a:pt x="1189" y="610"/>
                  </a:cubicBezTo>
                  <a:cubicBezTo>
                    <a:pt x="1132" y="649"/>
                    <a:pt x="1063" y="672"/>
                    <a:pt x="999" y="698"/>
                  </a:cubicBezTo>
                  <a:cubicBezTo>
                    <a:pt x="987" y="703"/>
                    <a:pt x="975" y="708"/>
                    <a:pt x="963" y="713"/>
                  </a:cubicBezTo>
                  <a:cubicBezTo>
                    <a:pt x="944" y="721"/>
                    <a:pt x="904" y="727"/>
                    <a:pt x="904" y="727"/>
                  </a:cubicBezTo>
                  <a:cubicBezTo>
                    <a:pt x="887" y="725"/>
                    <a:pt x="870" y="725"/>
                    <a:pt x="853" y="720"/>
                  </a:cubicBezTo>
                  <a:cubicBezTo>
                    <a:pt x="822" y="712"/>
                    <a:pt x="810" y="686"/>
                    <a:pt x="781" y="676"/>
                  </a:cubicBezTo>
                  <a:cubicBezTo>
                    <a:pt x="672" y="704"/>
                    <a:pt x="642" y="715"/>
                    <a:pt x="518" y="727"/>
                  </a:cubicBezTo>
                  <a:cubicBezTo>
                    <a:pt x="498" y="734"/>
                    <a:pt x="415" y="760"/>
                    <a:pt x="394" y="771"/>
                  </a:cubicBezTo>
                  <a:cubicBezTo>
                    <a:pt x="383" y="776"/>
                    <a:pt x="376" y="788"/>
                    <a:pt x="365" y="793"/>
                  </a:cubicBezTo>
                  <a:cubicBezTo>
                    <a:pt x="351" y="800"/>
                    <a:pt x="321" y="807"/>
                    <a:pt x="321" y="807"/>
                  </a:cubicBezTo>
                  <a:cubicBezTo>
                    <a:pt x="280" y="781"/>
                    <a:pt x="299" y="754"/>
                    <a:pt x="277" y="727"/>
                  </a:cubicBezTo>
                  <a:cubicBezTo>
                    <a:pt x="272" y="720"/>
                    <a:pt x="262" y="718"/>
                    <a:pt x="256" y="713"/>
                  </a:cubicBezTo>
                  <a:cubicBezTo>
                    <a:pt x="248" y="706"/>
                    <a:pt x="243" y="695"/>
                    <a:pt x="234" y="691"/>
                  </a:cubicBezTo>
                  <a:cubicBezTo>
                    <a:pt x="220" y="685"/>
                    <a:pt x="204" y="687"/>
                    <a:pt x="190" y="683"/>
                  </a:cubicBezTo>
                  <a:cubicBezTo>
                    <a:pt x="175" y="679"/>
                    <a:pt x="146" y="669"/>
                    <a:pt x="146" y="669"/>
                  </a:cubicBezTo>
                  <a:cubicBezTo>
                    <a:pt x="126" y="656"/>
                    <a:pt x="113" y="647"/>
                    <a:pt x="88" y="647"/>
                  </a:cubicBezTo>
                  <a:cubicBezTo>
                    <a:pt x="75" y="606"/>
                    <a:pt x="75" y="521"/>
                    <a:pt x="51" y="494"/>
                  </a:cubicBezTo>
                  <a:cubicBezTo>
                    <a:pt x="39" y="481"/>
                    <a:pt x="17" y="485"/>
                    <a:pt x="0" y="479"/>
                  </a:cubicBezTo>
                  <a:cubicBezTo>
                    <a:pt x="11" y="427"/>
                    <a:pt x="30" y="340"/>
                    <a:pt x="59" y="297"/>
                  </a:cubicBezTo>
                  <a:cubicBezTo>
                    <a:pt x="72" y="255"/>
                    <a:pt x="57" y="220"/>
                    <a:pt x="44" y="180"/>
                  </a:cubicBezTo>
                  <a:cubicBezTo>
                    <a:pt x="48" y="158"/>
                    <a:pt x="55" y="137"/>
                    <a:pt x="59" y="115"/>
                  </a:cubicBezTo>
                  <a:cubicBezTo>
                    <a:pt x="66" y="79"/>
                    <a:pt x="62" y="34"/>
                    <a:pt x="110" y="34"/>
                  </a:cubicBezTo>
                  <a:close/>
                </a:path>
              </a:pathLst>
            </a:custGeom>
            <a:gradFill rotWithShape="1">
              <a:gsLst>
                <a:gs pos="0">
                  <a:srgbClr val="663300"/>
                </a:gs>
                <a:gs pos="100000">
                  <a:srgbClr val="2F18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cs typeface="Arial" charset="0"/>
              </a:endParaRPr>
            </a:p>
          </p:txBody>
        </p:sp>
        <p:sp>
          <p:nvSpPr>
            <p:cNvPr id="22549" name="Text Box 21"/>
            <p:cNvSpPr txBox="1">
              <a:spLocks noChangeArrowheads="1"/>
            </p:cNvSpPr>
            <p:nvPr/>
          </p:nvSpPr>
          <p:spPr bwMode="auto">
            <a:xfrm>
              <a:off x="96" y="3215"/>
              <a:ext cx="1392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hu-H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Talajrészecske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600" i="1" dirty="0">
                  <a:solidFill>
                    <a:schemeClr val="bg1"/>
                  </a:solidFill>
                  <a:cs typeface="Arial" charset="0"/>
                </a:rPr>
                <a:t>(-) </a:t>
              </a:r>
              <a:r>
                <a:rPr lang="hu-HU" sz="1600" i="1" dirty="0" smtClean="0">
                  <a:solidFill>
                    <a:schemeClr val="bg1"/>
                  </a:solidFill>
                  <a:cs typeface="Arial" charset="0"/>
                </a:rPr>
                <a:t>negatív töltés</a:t>
              </a:r>
              <a:endParaRPr lang="en-US" sz="1600" i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11638" name="Freeform 23"/>
            <p:cNvSpPr>
              <a:spLocks/>
            </p:cNvSpPr>
            <p:nvPr/>
          </p:nvSpPr>
          <p:spPr bwMode="auto">
            <a:xfrm>
              <a:off x="2496" y="3072"/>
              <a:ext cx="1440" cy="902"/>
            </a:xfrm>
            <a:custGeom>
              <a:avLst/>
              <a:gdLst>
                <a:gd name="T0" fmla="*/ 700 w 1648"/>
                <a:gd name="T1" fmla="*/ 95 h 902"/>
                <a:gd name="T2" fmla="*/ 656 w 1648"/>
                <a:gd name="T3" fmla="*/ 88 h 902"/>
                <a:gd name="T4" fmla="*/ 627 w 1648"/>
                <a:gd name="T5" fmla="*/ 74 h 902"/>
                <a:gd name="T6" fmla="*/ 590 w 1648"/>
                <a:gd name="T7" fmla="*/ 66 h 902"/>
                <a:gd name="T8" fmla="*/ 561 w 1648"/>
                <a:gd name="T9" fmla="*/ 59 h 902"/>
                <a:gd name="T10" fmla="*/ 401 w 1648"/>
                <a:gd name="T11" fmla="*/ 66 h 902"/>
                <a:gd name="T12" fmla="*/ 350 w 1648"/>
                <a:gd name="T13" fmla="*/ 81 h 902"/>
                <a:gd name="T14" fmla="*/ 313 w 1648"/>
                <a:gd name="T15" fmla="*/ 81 h 902"/>
                <a:gd name="T16" fmla="*/ 262 w 1648"/>
                <a:gd name="T17" fmla="*/ 88 h 902"/>
                <a:gd name="T18" fmla="*/ 240 w 1648"/>
                <a:gd name="T19" fmla="*/ 95 h 902"/>
                <a:gd name="T20" fmla="*/ 142 w 1648"/>
                <a:gd name="T21" fmla="*/ 240 h 902"/>
                <a:gd name="T22" fmla="*/ 46 w 1648"/>
                <a:gd name="T23" fmla="*/ 336 h 902"/>
                <a:gd name="T24" fmla="*/ 73 w 1648"/>
                <a:gd name="T25" fmla="*/ 402 h 902"/>
                <a:gd name="T26" fmla="*/ 95 w 1648"/>
                <a:gd name="T27" fmla="*/ 409 h 902"/>
                <a:gd name="T28" fmla="*/ 36 w 1648"/>
                <a:gd name="T29" fmla="*/ 496 h 902"/>
                <a:gd name="T30" fmla="*/ 58 w 1648"/>
                <a:gd name="T31" fmla="*/ 657 h 902"/>
                <a:gd name="T32" fmla="*/ 190 w 1648"/>
                <a:gd name="T33" fmla="*/ 720 h 902"/>
                <a:gd name="T34" fmla="*/ 238 w 1648"/>
                <a:gd name="T35" fmla="*/ 720 h 902"/>
                <a:gd name="T36" fmla="*/ 526 w 1648"/>
                <a:gd name="T37" fmla="*/ 816 h 902"/>
                <a:gd name="T38" fmla="*/ 532 w 1648"/>
                <a:gd name="T39" fmla="*/ 839 h 902"/>
                <a:gd name="T40" fmla="*/ 656 w 1648"/>
                <a:gd name="T41" fmla="*/ 876 h 902"/>
                <a:gd name="T42" fmla="*/ 700 w 1648"/>
                <a:gd name="T43" fmla="*/ 868 h 902"/>
                <a:gd name="T44" fmla="*/ 824 w 1648"/>
                <a:gd name="T45" fmla="*/ 868 h 902"/>
                <a:gd name="T46" fmla="*/ 948 w 1648"/>
                <a:gd name="T47" fmla="*/ 883 h 902"/>
                <a:gd name="T48" fmla="*/ 1181 w 1648"/>
                <a:gd name="T49" fmla="*/ 861 h 902"/>
                <a:gd name="T50" fmla="*/ 1283 w 1648"/>
                <a:gd name="T51" fmla="*/ 803 h 902"/>
                <a:gd name="T52" fmla="*/ 1334 w 1648"/>
                <a:gd name="T53" fmla="*/ 752 h 902"/>
                <a:gd name="T54" fmla="*/ 1480 w 1648"/>
                <a:gd name="T55" fmla="*/ 686 h 902"/>
                <a:gd name="T56" fmla="*/ 1531 w 1648"/>
                <a:gd name="T57" fmla="*/ 650 h 902"/>
                <a:gd name="T58" fmla="*/ 1538 w 1648"/>
                <a:gd name="T59" fmla="*/ 628 h 902"/>
                <a:gd name="T60" fmla="*/ 1546 w 1648"/>
                <a:gd name="T61" fmla="*/ 620 h 902"/>
                <a:gd name="T62" fmla="*/ 1582 w 1648"/>
                <a:gd name="T63" fmla="*/ 480 h 902"/>
                <a:gd name="T64" fmla="*/ 1648 w 1648"/>
                <a:gd name="T65" fmla="*/ 321 h 902"/>
                <a:gd name="T66" fmla="*/ 1553 w 1648"/>
                <a:gd name="T67" fmla="*/ 183 h 902"/>
                <a:gd name="T68" fmla="*/ 1509 w 1648"/>
                <a:gd name="T69" fmla="*/ 161 h 902"/>
                <a:gd name="T70" fmla="*/ 1465 w 1648"/>
                <a:gd name="T71" fmla="*/ 125 h 902"/>
                <a:gd name="T72" fmla="*/ 1385 w 1648"/>
                <a:gd name="T73" fmla="*/ 103 h 902"/>
                <a:gd name="T74" fmla="*/ 1298 w 1648"/>
                <a:gd name="T75" fmla="*/ 81 h 902"/>
                <a:gd name="T76" fmla="*/ 1276 w 1648"/>
                <a:gd name="T77" fmla="*/ 59 h 902"/>
                <a:gd name="T78" fmla="*/ 1159 w 1648"/>
                <a:gd name="T79" fmla="*/ 8 h 902"/>
                <a:gd name="T80" fmla="*/ 958 w 1648"/>
                <a:gd name="T81" fmla="*/ 0 h 902"/>
                <a:gd name="T82" fmla="*/ 814 w 1648"/>
                <a:gd name="T83" fmla="*/ 48 h 902"/>
                <a:gd name="T84" fmla="*/ 700 w 1648"/>
                <a:gd name="T85" fmla="*/ 95 h 9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48"/>
                <a:gd name="T130" fmla="*/ 0 h 902"/>
                <a:gd name="T131" fmla="*/ 1648 w 1648"/>
                <a:gd name="T132" fmla="*/ 902 h 90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48" h="902">
                  <a:moveTo>
                    <a:pt x="700" y="95"/>
                  </a:moveTo>
                  <a:cubicBezTo>
                    <a:pt x="685" y="93"/>
                    <a:pt x="670" y="93"/>
                    <a:pt x="656" y="88"/>
                  </a:cubicBezTo>
                  <a:cubicBezTo>
                    <a:pt x="608" y="73"/>
                    <a:pt x="649" y="74"/>
                    <a:pt x="627" y="74"/>
                  </a:cubicBezTo>
                  <a:cubicBezTo>
                    <a:pt x="618" y="25"/>
                    <a:pt x="633" y="58"/>
                    <a:pt x="590" y="66"/>
                  </a:cubicBezTo>
                  <a:cubicBezTo>
                    <a:pt x="580" y="68"/>
                    <a:pt x="571" y="61"/>
                    <a:pt x="561" y="59"/>
                  </a:cubicBezTo>
                  <a:cubicBezTo>
                    <a:pt x="508" y="61"/>
                    <a:pt x="454" y="62"/>
                    <a:pt x="401" y="66"/>
                  </a:cubicBezTo>
                  <a:cubicBezTo>
                    <a:pt x="383" y="67"/>
                    <a:pt x="350" y="81"/>
                    <a:pt x="350" y="81"/>
                  </a:cubicBezTo>
                  <a:cubicBezTo>
                    <a:pt x="315" y="114"/>
                    <a:pt x="355" y="86"/>
                    <a:pt x="313" y="81"/>
                  </a:cubicBezTo>
                  <a:cubicBezTo>
                    <a:pt x="296" y="79"/>
                    <a:pt x="279" y="86"/>
                    <a:pt x="262" y="88"/>
                  </a:cubicBezTo>
                  <a:cubicBezTo>
                    <a:pt x="255" y="90"/>
                    <a:pt x="240" y="95"/>
                    <a:pt x="240" y="95"/>
                  </a:cubicBezTo>
                  <a:lnTo>
                    <a:pt x="142" y="240"/>
                  </a:lnTo>
                  <a:lnTo>
                    <a:pt x="46" y="336"/>
                  </a:lnTo>
                  <a:cubicBezTo>
                    <a:pt x="55" y="358"/>
                    <a:pt x="60" y="382"/>
                    <a:pt x="73" y="402"/>
                  </a:cubicBezTo>
                  <a:cubicBezTo>
                    <a:pt x="77" y="408"/>
                    <a:pt x="97" y="402"/>
                    <a:pt x="95" y="409"/>
                  </a:cubicBezTo>
                  <a:cubicBezTo>
                    <a:pt x="84" y="442"/>
                    <a:pt x="52" y="465"/>
                    <a:pt x="36" y="496"/>
                  </a:cubicBezTo>
                  <a:cubicBezTo>
                    <a:pt x="24" y="547"/>
                    <a:pt x="0" y="628"/>
                    <a:pt x="58" y="657"/>
                  </a:cubicBezTo>
                  <a:lnTo>
                    <a:pt x="190" y="720"/>
                  </a:lnTo>
                  <a:lnTo>
                    <a:pt x="238" y="720"/>
                  </a:lnTo>
                  <a:cubicBezTo>
                    <a:pt x="334" y="752"/>
                    <a:pt x="432" y="778"/>
                    <a:pt x="526" y="816"/>
                  </a:cubicBezTo>
                  <a:cubicBezTo>
                    <a:pt x="533" y="819"/>
                    <a:pt x="527" y="833"/>
                    <a:pt x="532" y="839"/>
                  </a:cubicBezTo>
                  <a:cubicBezTo>
                    <a:pt x="553" y="861"/>
                    <a:pt x="628" y="868"/>
                    <a:pt x="656" y="876"/>
                  </a:cubicBezTo>
                  <a:cubicBezTo>
                    <a:pt x="671" y="873"/>
                    <a:pt x="700" y="868"/>
                    <a:pt x="700" y="868"/>
                  </a:cubicBezTo>
                  <a:cubicBezTo>
                    <a:pt x="783" y="837"/>
                    <a:pt x="750" y="854"/>
                    <a:pt x="824" y="868"/>
                  </a:cubicBezTo>
                  <a:cubicBezTo>
                    <a:pt x="874" y="902"/>
                    <a:pt x="837" y="883"/>
                    <a:pt x="948" y="883"/>
                  </a:cubicBezTo>
                  <a:cubicBezTo>
                    <a:pt x="1032" y="879"/>
                    <a:pt x="1100" y="870"/>
                    <a:pt x="1181" y="861"/>
                  </a:cubicBezTo>
                  <a:cubicBezTo>
                    <a:pt x="1225" y="847"/>
                    <a:pt x="1250" y="836"/>
                    <a:pt x="1283" y="803"/>
                  </a:cubicBezTo>
                  <a:cubicBezTo>
                    <a:pt x="1300" y="786"/>
                    <a:pt x="1311" y="760"/>
                    <a:pt x="1334" y="752"/>
                  </a:cubicBezTo>
                  <a:cubicBezTo>
                    <a:pt x="1386" y="734"/>
                    <a:pt x="1429" y="702"/>
                    <a:pt x="1480" y="686"/>
                  </a:cubicBezTo>
                  <a:cubicBezTo>
                    <a:pt x="1497" y="673"/>
                    <a:pt x="1518" y="666"/>
                    <a:pt x="1531" y="650"/>
                  </a:cubicBezTo>
                  <a:cubicBezTo>
                    <a:pt x="1536" y="644"/>
                    <a:pt x="1535" y="635"/>
                    <a:pt x="1538" y="628"/>
                  </a:cubicBezTo>
                  <a:cubicBezTo>
                    <a:pt x="1540" y="625"/>
                    <a:pt x="1543" y="623"/>
                    <a:pt x="1546" y="620"/>
                  </a:cubicBezTo>
                  <a:lnTo>
                    <a:pt x="1582" y="480"/>
                  </a:lnTo>
                  <a:cubicBezTo>
                    <a:pt x="1613" y="427"/>
                    <a:pt x="1621" y="375"/>
                    <a:pt x="1648" y="321"/>
                  </a:cubicBezTo>
                  <a:cubicBezTo>
                    <a:pt x="1636" y="287"/>
                    <a:pt x="1597" y="183"/>
                    <a:pt x="1553" y="183"/>
                  </a:cubicBezTo>
                  <a:cubicBezTo>
                    <a:pt x="1538" y="176"/>
                    <a:pt x="1522" y="171"/>
                    <a:pt x="1509" y="161"/>
                  </a:cubicBezTo>
                  <a:cubicBezTo>
                    <a:pt x="1450" y="116"/>
                    <a:pt x="1519" y="142"/>
                    <a:pt x="1465" y="125"/>
                  </a:cubicBezTo>
                  <a:cubicBezTo>
                    <a:pt x="1434" y="104"/>
                    <a:pt x="1423" y="103"/>
                    <a:pt x="1385" y="103"/>
                  </a:cubicBezTo>
                  <a:cubicBezTo>
                    <a:pt x="1357" y="98"/>
                    <a:pt x="1324" y="95"/>
                    <a:pt x="1298" y="81"/>
                  </a:cubicBezTo>
                  <a:cubicBezTo>
                    <a:pt x="1289" y="76"/>
                    <a:pt x="1284" y="65"/>
                    <a:pt x="1276" y="59"/>
                  </a:cubicBezTo>
                  <a:cubicBezTo>
                    <a:pt x="1241" y="33"/>
                    <a:pt x="1205" y="8"/>
                    <a:pt x="1159" y="8"/>
                  </a:cubicBezTo>
                  <a:lnTo>
                    <a:pt x="958" y="0"/>
                  </a:lnTo>
                  <a:lnTo>
                    <a:pt x="814" y="48"/>
                  </a:lnTo>
                  <a:cubicBezTo>
                    <a:pt x="789" y="73"/>
                    <a:pt x="736" y="134"/>
                    <a:pt x="700" y="95"/>
                  </a:cubicBezTo>
                  <a:close/>
                </a:path>
              </a:pathLst>
            </a:custGeom>
            <a:gradFill rotWithShape="1">
              <a:gsLst>
                <a:gs pos="0">
                  <a:srgbClr val="3C9062"/>
                </a:gs>
                <a:gs pos="100000">
                  <a:srgbClr val="1C432D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cs typeface="Arial" charset="0"/>
              </a:endParaRPr>
            </a:p>
          </p:txBody>
        </p:sp>
        <p:sp>
          <p:nvSpPr>
            <p:cNvPr id="22552" name="Text Box 24"/>
            <p:cNvSpPr txBox="1">
              <a:spLocks noChangeArrowheads="1"/>
            </p:cNvSpPr>
            <p:nvPr/>
          </p:nvSpPr>
          <p:spPr bwMode="auto">
            <a:xfrm>
              <a:off x="2496" y="3216"/>
              <a:ext cx="1392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Amm</a:t>
              </a:r>
              <a:r>
                <a:rPr lang="hu-H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ó</a:t>
              </a:r>
              <a:r>
                <a:rPr lang="en-US" sz="20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nium</a:t>
              </a:r>
              <a:r>
                <a:rPr lang="hu-H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-ion</a:t>
              </a:r>
              <a:endPara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1600" i="1" dirty="0">
                  <a:solidFill>
                    <a:schemeClr val="bg1"/>
                  </a:solidFill>
                  <a:cs typeface="Arial" charset="0"/>
                </a:rPr>
                <a:t>(+) </a:t>
              </a:r>
              <a:r>
                <a:rPr lang="hu-HU" sz="1600" i="1" dirty="0" smtClean="0">
                  <a:solidFill>
                    <a:schemeClr val="bg1"/>
                  </a:solidFill>
                  <a:cs typeface="Arial" charset="0"/>
                </a:rPr>
                <a:t>pozitív töltés</a:t>
              </a:r>
              <a:endParaRPr lang="en-US" sz="1600" i="1" dirty="0">
                <a:solidFill>
                  <a:schemeClr val="bg1"/>
                </a:solidFill>
                <a:cs typeface="Arial" charset="0"/>
              </a:endParaRPr>
            </a:p>
          </p:txBody>
        </p:sp>
      </p:grp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2362200" y="5257800"/>
            <a:ext cx="152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438400" y="4724400"/>
            <a:ext cx="1600200" cy="0"/>
          </a:xfrm>
          <a:prstGeom prst="line">
            <a:avLst/>
          </a:prstGeom>
          <a:noFill/>
          <a:ln w="38100">
            <a:solidFill>
              <a:srgbClr val="3C9062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2590800" y="48006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i="1" dirty="0" smtClean="0">
                <a:latin typeface="Times New Roman" pitchFamily="18" charset="0"/>
                <a:cs typeface="Arial" charset="0"/>
              </a:rPr>
              <a:t>kötés</a:t>
            </a:r>
            <a:endParaRPr lang="en-US" b="1" i="1" dirty="0">
              <a:latin typeface="Times New Roman" pitchFamily="18" charset="0"/>
              <a:cs typeface="Arial" charset="0"/>
            </a:endParaRP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362200" y="4495800"/>
            <a:ext cx="1676400" cy="0"/>
            <a:chOff x="1520" y="2640"/>
            <a:chExt cx="1056" cy="0"/>
          </a:xfrm>
        </p:grpSpPr>
        <p:sp>
          <p:nvSpPr>
            <p:cNvPr id="111644" name="Line 33"/>
            <p:cNvSpPr>
              <a:spLocks noChangeShapeType="1"/>
            </p:cNvSpPr>
            <p:nvPr/>
          </p:nvSpPr>
          <p:spPr bwMode="auto">
            <a:xfrm>
              <a:off x="2384" y="2640"/>
              <a:ext cx="192" cy="0"/>
            </a:xfrm>
            <a:prstGeom prst="line">
              <a:avLst/>
            </a:prstGeom>
            <a:noFill/>
            <a:ln w="9525">
              <a:solidFill>
                <a:srgbClr val="3C906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45" name="Line 34"/>
            <p:cNvSpPr>
              <a:spLocks noChangeShapeType="1"/>
            </p:cNvSpPr>
            <p:nvPr/>
          </p:nvSpPr>
          <p:spPr bwMode="auto">
            <a:xfrm>
              <a:off x="2096" y="2640"/>
              <a:ext cx="192" cy="0"/>
            </a:xfrm>
            <a:prstGeom prst="line">
              <a:avLst/>
            </a:prstGeom>
            <a:noFill/>
            <a:ln w="9525">
              <a:solidFill>
                <a:srgbClr val="3C906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46" name="Line 35"/>
            <p:cNvSpPr>
              <a:spLocks noChangeShapeType="1"/>
            </p:cNvSpPr>
            <p:nvPr/>
          </p:nvSpPr>
          <p:spPr bwMode="auto">
            <a:xfrm>
              <a:off x="1808" y="2640"/>
              <a:ext cx="192" cy="0"/>
            </a:xfrm>
            <a:prstGeom prst="line">
              <a:avLst/>
            </a:prstGeom>
            <a:noFill/>
            <a:ln w="9525">
              <a:solidFill>
                <a:srgbClr val="3C906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47" name="Line 36"/>
            <p:cNvSpPr>
              <a:spLocks noChangeShapeType="1"/>
            </p:cNvSpPr>
            <p:nvPr/>
          </p:nvSpPr>
          <p:spPr bwMode="auto">
            <a:xfrm>
              <a:off x="1520" y="2640"/>
              <a:ext cx="192" cy="0"/>
            </a:xfrm>
            <a:prstGeom prst="line">
              <a:avLst/>
            </a:prstGeom>
            <a:noFill/>
            <a:ln w="9525">
              <a:solidFill>
                <a:srgbClr val="3C906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6324600" y="5684363"/>
            <a:ext cx="26670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u-HU" sz="1600" b="1" dirty="0" smtClean="0">
                <a:cs typeface="Arial" charset="0"/>
              </a:rPr>
              <a:t>Stablí N</a:t>
            </a:r>
            <a:endParaRPr lang="en-US" sz="1600" b="1" dirty="0">
              <a:cs typeface="Arial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hu-HU" b="1" i="1" dirty="0" smtClean="0">
                <a:latin typeface="Times New Roman" pitchFamily="18" charset="0"/>
                <a:cs typeface="Arial" charset="0"/>
              </a:rPr>
              <a:t>Könnyen hozzáférhető</a:t>
            </a:r>
            <a:endParaRPr lang="en-US" b="1" i="1" dirty="0">
              <a:latin typeface="Times New Roman" pitchFamily="18" charset="0"/>
              <a:cs typeface="Arial" charset="0"/>
            </a:endParaRPr>
          </a:p>
        </p:txBody>
      </p: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6877639" y="5198883"/>
            <a:ext cx="1447800" cy="533400"/>
            <a:chOff x="4368" y="3456"/>
            <a:chExt cx="912" cy="336"/>
          </a:xfrm>
        </p:grpSpPr>
        <p:sp>
          <p:nvSpPr>
            <p:cNvPr id="111650" name="Line 52"/>
            <p:cNvSpPr>
              <a:spLocks noChangeShapeType="1"/>
            </p:cNvSpPr>
            <p:nvPr/>
          </p:nvSpPr>
          <p:spPr bwMode="auto">
            <a:xfrm flipV="1">
              <a:off x="4368" y="3456"/>
              <a:ext cx="240" cy="288"/>
            </a:xfrm>
            <a:prstGeom prst="line">
              <a:avLst/>
            </a:prstGeom>
            <a:noFill/>
            <a:ln w="38100">
              <a:solidFill>
                <a:srgbClr val="216543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51" name="Line 53"/>
            <p:cNvSpPr>
              <a:spLocks noChangeShapeType="1"/>
            </p:cNvSpPr>
            <p:nvPr/>
          </p:nvSpPr>
          <p:spPr bwMode="auto">
            <a:xfrm flipH="1" flipV="1">
              <a:off x="5040" y="3456"/>
              <a:ext cx="240" cy="288"/>
            </a:xfrm>
            <a:prstGeom prst="line">
              <a:avLst/>
            </a:prstGeom>
            <a:noFill/>
            <a:ln w="38100">
              <a:solidFill>
                <a:srgbClr val="216543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52" name="Line 54"/>
            <p:cNvSpPr>
              <a:spLocks noChangeShapeType="1"/>
            </p:cNvSpPr>
            <p:nvPr/>
          </p:nvSpPr>
          <p:spPr bwMode="auto">
            <a:xfrm flipH="1" flipV="1">
              <a:off x="4848" y="3552"/>
              <a:ext cx="0" cy="240"/>
            </a:xfrm>
            <a:prstGeom prst="line">
              <a:avLst/>
            </a:prstGeom>
            <a:noFill/>
            <a:ln w="38100">
              <a:solidFill>
                <a:srgbClr val="216543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2286000" y="5486400"/>
            <a:ext cx="1676400" cy="0"/>
            <a:chOff x="1440" y="3744"/>
            <a:chExt cx="1056" cy="0"/>
          </a:xfrm>
        </p:grpSpPr>
        <p:sp>
          <p:nvSpPr>
            <p:cNvPr id="111654" name="Line 30"/>
            <p:cNvSpPr>
              <a:spLocks noChangeShapeType="1"/>
            </p:cNvSpPr>
            <p:nvPr/>
          </p:nvSpPr>
          <p:spPr bwMode="auto">
            <a:xfrm>
              <a:off x="1728" y="3744"/>
              <a:ext cx="192" cy="0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55" name="Line 31"/>
            <p:cNvSpPr>
              <a:spLocks noChangeShapeType="1"/>
            </p:cNvSpPr>
            <p:nvPr/>
          </p:nvSpPr>
          <p:spPr bwMode="auto">
            <a:xfrm>
              <a:off x="2016" y="3744"/>
              <a:ext cx="192" cy="0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56" name="Line 32"/>
            <p:cNvSpPr>
              <a:spLocks noChangeShapeType="1"/>
            </p:cNvSpPr>
            <p:nvPr/>
          </p:nvSpPr>
          <p:spPr bwMode="auto">
            <a:xfrm>
              <a:off x="2304" y="3744"/>
              <a:ext cx="192" cy="0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657" name="Line 63"/>
            <p:cNvSpPr>
              <a:spLocks noChangeShapeType="1"/>
            </p:cNvSpPr>
            <p:nvPr/>
          </p:nvSpPr>
          <p:spPr bwMode="auto">
            <a:xfrm>
              <a:off x="1440" y="3744"/>
              <a:ext cx="192" cy="0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70"/>
          <p:cNvGrpSpPr>
            <a:grpSpLocks/>
          </p:cNvGrpSpPr>
          <p:nvPr/>
        </p:nvGrpSpPr>
        <p:grpSpPr bwMode="auto">
          <a:xfrm>
            <a:off x="6791226" y="3344944"/>
            <a:ext cx="2130425" cy="1905000"/>
            <a:chOff x="4176" y="2112"/>
            <a:chExt cx="1342" cy="1200"/>
          </a:xfrm>
        </p:grpSpPr>
        <p:sp>
          <p:nvSpPr>
            <p:cNvPr id="43" name="Freeform 62"/>
            <p:cNvSpPr>
              <a:spLocks/>
            </p:cNvSpPr>
            <p:nvPr/>
          </p:nvSpPr>
          <p:spPr bwMode="auto">
            <a:xfrm>
              <a:off x="4176" y="2976"/>
              <a:ext cx="1342" cy="336"/>
            </a:xfrm>
            <a:custGeom>
              <a:avLst/>
              <a:gdLst>
                <a:gd name="T0" fmla="*/ 110 w 1342"/>
                <a:gd name="T1" fmla="*/ 34 h 807"/>
                <a:gd name="T2" fmla="*/ 197 w 1342"/>
                <a:gd name="T3" fmla="*/ 34 h 807"/>
                <a:gd name="T4" fmla="*/ 241 w 1342"/>
                <a:gd name="T5" fmla="*/ 49 h 807"/>
                <a:gd name="T6" fmla="*/ 256 w 1342"/>
                <a:gd name="T7" fmla="*/ 27 h 807"/>
                <a:gd name="T8" fmla="*/ 299 w 1342"/>
                <a:gd name="T9" fmla="*/ 13 h 807"/>
                <a:gd name="T10" fmla="*/ 606 w 1342"/>
                <a:gd name="T11" fmla="*/ 27 h 807"/>
                <a:gd name="T12" fmla="*/ 613 w 1342"/>
                <a:gd name="T13" fmla="*/ 49 h 807"/>
                <a:gd name="T14" fmla="*/ 678 w 1342"/>
                <a:gd name="T15" fmla="*/ 5 h 807"/>
                <a:gd name="T16" fmla="*/ 737 w 1342"/>
                <a:gd name="T17" fmla="*/ 27 h 807"/>
                <a:gd name="T18" fmla="*/ 781 w 1342"/>
                <a:gd name="T19" fmla="*/ 64 h 807"/>
                <a:gd name="T20" fmla="*/ 890 w 1342"/>
                <a:gd name="T21" fmla="*/ 42 h 807"/>
                <a:gd name="T22" fmla="*/ 1174 w 1342"/>
                <a:gd name="T23" fmla="*/ 49 h 807"/>
                <a:gd name="T24" fmla="*/ 1189 w 1342"/>
                <a:gd name="T25" fmla="*/ 27 h 807"/>
                <a:gd name="T26" fmla="*/ 1211 w 1342"/>
                <a:gd name="T27" fmla="*/ 42 h 807"/>
                <a:gd name="T28" fmla="*/ 1313 w 1342"/>
                <a:gd name="T29" fmla="*/ 42 h 807"/>
                <a:gd name="T30" fmla="*/ 1342 w 1342"/>
                <a:gd name="T31" fmla="*/ 158 h 807"/>
                <a:gd name="T32" fmla="*/ 1320 w 1342"/>
                <a:gd name="T33" fmla="*/ 202 h 807"/>
                <a:gd name="T34" fmla="*/ 1313 w 1342"/>
                <a:gd name="T35" fmla="*/ 290 h 807"/>
                <a:gd name="T36" fmla="*/ 1298 w 1342"/>
                <a:gd name="T37" fmla="*/ 333 h 807"/>
                <a:gd name="T38" fmla="*/ 1276 w 1342"/>
                <a:gd name="T39" fmla="*/ 421 h 807"/>
                <a:gd name="T40" fmla="*/ 1233 w 1342"/>
                <a:gd name="T41" fmla="*/ 530 h 807"/>
                <a:gd name="T42" fmla="*/ 1189 w 1342"/>
                <a:gd name="T43" fmla="*/ 610 h 807"/>
                <a:gd name="T44" fmla="*/ 999 w 1342"/>
                <a:gd name="T45" fmla="*/ 698 h 807"/>
                <a:gd name="T46" fmla="*/ 963 w 1342"/>
                <a:gd name="T47" fmla="*/ 713 h 807"/>
                <a:gd name="T48" fmla="*/ 904 w 1342"/>
                <a:gd name="T49" fmla="*/ 727 h 807"/>
                <a:gd name="T50" fmla="*/ 853 w 1342"/>
                <a:gd name="T51" fmla="*/ 720 h 807"/>
                <a:gd name="T52" fmla="*/ 781 w 1342"/>
                <a:gd name="T53" fmla="*/ 676 h 807"/>
                <a:gd name="T54" fmla="*/ 518 w 1342"/>
                <a:gd name="T55" fmla="*/ 727 h 807"/>
                <a:gd name="T56" fmla="*/ 394 w 1342"/>
                <a:gd name="T57" fmla="*/ 771 h 807"/>
                <a:gd name="T58" fmla="*/ 365 w 1342"/>
                <a:gd name="T59" fmla="*/ 793 h 807"/>
                <a:gd name="T60" fmla="*/ 321 w 1342"/>
                <a:gd name="T61" fmla="*/ 807 h 807"/>
                <a:gd name="T62" fmla="*/ 277 w 1342"/>
                <a:gd name="T63" fmla="*/ 727 h 807"/>
                <a:gd name="T64" fmla="*/ 256 w 1342"/>
                <a:gd name="T65" fmla="*/ 713 h 807"/>
                <a:gd name="T66" fmla="*/ 234 w 1342"/>
                <a:gd name="T67" fmla="*/ 691 h 807"/>
                <a:gd name="T68" fmla="*/ 190 w 1342"/>
                <a:gd name="T69" fmla="*/ 683 h 807"/>
                <a:gd name="T70" fmla="*/ 146 w 1342"/>
                <a:gd name="T71" fmla="*/ 669 h 807"/>
                <a:gd name="T72" fmla="*/ 88 w 1342"/>
                <a:gd name="T73" fmla="*/ 647 h 807"/>
                <a:gd name="T74" fmla="*/ 51 w 1342"/>
                <a:gd name="T75" fmla="*/ 494 h 807"/>
                <a:gd name="T76" fmla="*/ 0 w 1342"/>
                <a:gd name="T77" fmla="*/ 479 h 807"/>
                <a:gd name="T78" fmla="*/ 59 w 1342"/>
                <a:gd name="T79" fmla="*/ 297 h 807"/>
                <a:gd name="T80" fmla="*/ 44 w 1342"/>
                <a:gd name="T81" fmla="*/ 180 h 807"/>
                <a:gd name="T82" fmla="*/ 59 w 1342"/>
                <a:gd name="T83" fmla="*/ 115 h 807"/>
                <a:gd name="T84" fmla="*/ 110 w 1342"/>
                <a:gd name="T85" fmla="*/ 34 h 8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42"/>
                <a:gd name="T130" fmla="*/ 0 h 807"/>
                <a:gd name="T131" fmla="*/ 1342 w 1342"/>
                <a:gd name="T132" fmla="*/ 807 h 8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42" h="807">
                  <a:moveTo>
                    <a:pt x="110" y="34"/>
                  </a:moveTo>
                  <a:cubicBezTo>
                    <a:pt x="145" y="0"/>
                    <a:pt x="158" y="9"/>
                    <a:pt x="197" y="34"/>
                  </a:cubicBezTo>
                  <a:cubicBezTo>
                    <a:pt x="211" y="55"/>
                    <a:pt x="211" y="69"/>
                    <a:pt x="241" y="49"/>
                  </a:cubicBezTo>
                  <a:cubicBezTo>
                    <a:pt x="248" y="44"/>
                    <a:pt x="248" y="32"/>
                    <a:pt x="256" y="27"/>
                  </a:cubicBezTo>
                  <a:cubicBezTo>
                    <a:pt x="269" y="19"/>
                    <a:pt x="299" y="13"/>
                    <a:pt x="299" y="13"/>
                  </a:cubicBezTo>
                  <a:cubicBezTo>
                    <a:pt x="401" y="19"/>
                    <a:pt x="505" y="12"/>
                    <a:pt x="606" y="27"/>
                  </a:cubicBezTo>
                  <a:cubicBezTo>
                    <a:pt x="614" y="28"/>
                    <a:pt x="611" y="42"/>
                    <a:pt x="613" y="49"/>
                  </a:cubicBezTo>
                  <a:cubicBezTo>
                    <a:pt x="634" y="16"/>
                    <a:pt x="647" y="27"/>
                    <a:pt x="678" y="5"/>
                  </a:cubicBezTo>
                  <a:cubicBezTo>
                    <a:pt x="702" y="10"/>
                    <a:pt x="719" y="9"/>
                    <a:pt x="737" y="27"/>
                  </a:cubicBezTo>
                  <a:cubicBezTo>
                    <a:pt x="779" y="68"/>
                    <a:pt x="738" y="48"/>
                    <a:pt x="781" y="64"/>
                  </a:cubicBezTo>
                  <a:cubicBezTo>
                    <a:pt x="817" y="54"/>
                    <a:pt x="854" y="51"/>
                    <a:pt x="890" y="42"/>
                  </a:cubicBezTo>
                  <a:cubicBezTo>
                    <a:pt x="1001" y="46"/>
                    <a:pt x="1072" y="58"/>
                    <a:pt x="1174" y="49"/>
                  </a:cubicBezTo>
                  <a:cubicBezTo>
                    <a:pt x="1179" y="42"/>
                    <a:pt x="1180" y="29"/>
                    <a:pt x="1189" y="27"/>
                  </a:cubicBezTo>
                  <a:cubicBezTo>
                    <a:pt x="1198" y="25"/>
                    <a:pt x="1202" y="41"/>
                    <a:pt x="1211" y="42"/>
                  </a:cubicBezTo>
                  <a:cubicBezTo>
                    <a:pt x="1245" y="46"/>
                    <a:pt x="1279" y="42"/>
                    <a:pt x="1313" y="42"/>
                  </a:cubicBezTo>
                  <a:cubicBezTo>
                    <a:pt x="1319" y="82"/>
                    <a:pt x="1333" y="119"/>
                    <a:pt x="1342" y="158"/>
                  </a:cubicBezTo>
                  <a:cubicBezTo>
                    <a:pt x="1337" y="174"/>
                    <a:pt x="1323" y="186"/>
                    <a:pt x="1320" y="202"/>
                  </a:cubicBezTo>
                  <a:cubicBezTo>
                    <a:pt x="1314" y="231"/>
                    <a:pt x="1318" y="261"/>
                    <a:pt x="1313" y="290"/>
                  </a:cubicBezTo>
                  <a:cubicBezTo>
                    <a:pt x="1310" y="305"/>
                    <a:pt x="1298" y="333"/>
                    <a:pt x="1298" y="333"/>
                  </a:cubicBezTo>
                  <a:cubicBezTo>
                    <a:pt x="1293" y="366"/>
                    <a:pt x="1287" y="390"/>
                    <a:pt x="1276" y="421"/>
                  </a:cubicBezTo>
                  <a:cubicBezTo>
                    <a:pt x="1266" y="511"/>
                    <a:pt x="1271" y="470"/>
                    <a:pt x="1233" y="530"/>
                  </a:cubicBezTo>
                  <a:cubicBezTo>
                    <a:pt x="1220" y="576"/>
                    <a:pt x="1241" y="598"/>
                    <a:pt x="1189" y="610"/>
                  </a:cubicBezTo>
                  <a:cubicBezTo>
                    <a:pt x="1132" y="649"/>
                    <a:pt x="1063" y="672"/>
                    <a:pt x="999" y="698"/>
                  </a:cubicBezTo>
                  <a:cubicBezTo>
                    <a:pt x="987" y="703"/>
                    <a:pt x="975" y="708"/>
                    <a:pt x="963" y="713"/>
                  </a:cubicBezTo>
                  <a:cubicBezTo>
                    <a:pt x="944" y="721"/>
                    <a:pt x="904" y="727"/>
                    <a:pt x="904" y="727"/>
                  </a:cubicBezTo>
                  <a:cubicBezTo>
                    <a:pt x="887" y="725"/>
                    <a:pt x="870" y="725"/>
                    <a:pt x="853" y="720"/>
                  </a:cubicBezTo>
                  <a:cubicBezTo>
                    <a:pt x="822" y="712"/>
                    <a:pt x="810" y="686"/>
                    <a:pt x="781" y="676"/>
                  </a:cubicBezTo>
                  <a:cubicBezTo>
                    <a:pt x="672" y="704"/>
                    <a:pt x="642" y="715"/>
                    <a:pt x="518" y="727"/>
                  </a:cubicBezTo>
                  <a:cubicBezTo>
                    <a:pt x="498" y="734"/>
                    <a:pt x="415" y="760"/>
                    <a:pt x="394" y="771"/>
                  </a:cubicBezTo>
                  <a:cubicBezTo>
                    <a:pt x="383" y="776"/>
                    <a:pt x="376" y="788"/>
                    <a:pt x="365" y="793"/>
                  </a:cubicBezTo>
                  <a:cubicBezTo>
                    <a:pt x="351" y="800"/>
                    <a:pt x="321" y="807"/>
                    <a:pt x="321" y="807"/>
                  </a:cubicBezTo>
                  <a:cubicBezTo>
                    <a:pt x="280" y="781"/>
                    <a:pt x="299" y="754"/>
                    <a:pt x="277" y="727"/>
                  </a:cubicBezTo>
                  <a:cubicBezTo>
                    <a:pt x="272" y="720"/>
                    <a:pt x="262" y="718"/>
                    <a:pt x="256" y="713"/>
                  </a:cubicBezTo>
                  <a:cubicBezTo>
                    <a:pt x="248" y="706"/>
                    <a:pt x="243" y="695"/>
                    <a:pt x="234" y="691"/>
                  </a:cubicBezTo>
                  <a:cubicBezTo>
                    <a:pt x="220" y="685"/>
                    <a:pt x="204" y="687"/>
                    <a:pt x="190" y="683"/>
                  </a:cubicBezTo>
                  <a:cubicBezTo>
                    <a:pt x="175" y="679"/>
                    <a:pt x="146" y="669"/>
                    <a:pt x="146" y="669"/>
                  </a:cubicBezTo>
                  <a:cubicBezTo>
                    <a:pt x="126" y="656"/>
                    <a:pt x="113" y="647"/>
                    <a:pt x="88" y="647"/>
                  </a:cubicBezTo>
                  <a:cubicBezTo>
                    <a:pt x="75" y="606"/>
                    <a:pt x="75" y="521"/>
                    <a:pt x="51" y="494"/>
                  </a:cubicBezTo>
                  <a:cubicBezTo>
                    <a:pt x="39" y="481"/>
                    <a:pt x="17" y="485"/>
                    <a:pt x="0" y="479"/>
                  </a:cubicBezTo>
                  <a:cubicBezTo>
                    <a:pt x="11" y="427"/>
                    <a:pt x="30" y="340"/>
                    <a:pt x="59" y="297"/>
                  </a:cubicBezTo>
                  <a:cubicBezTo>
                    <a:pt x="72" y="255"/>
                    <a:pt x="57" y="220"/>
                    <a:pt x="44" y="180"/>
                  </a:cubicBezTo>
                  <a:cubicBezTo>
                    <a:pt x="48" y="158"/>
                    <a:pt x="55" y="137"/>
                    <a:pt x="59" y="115"/>
                  </a:cubicBezTo>
                  <a:cubicBezTo>
                    <a:pt x="66" y="79"/>
                    <a:pt x="62" y="34"/>
                    <a:pt x="110" y="34"/>
                  </a:cubicBezTo>
                  <a:close/>
                </a:path>
              </a:pathLst>
            </a:custGeom>
            <a:gradFill rotWithShape="1">
              <a:gsLst>
                <a:gs pos="0">
                  <a:srgbClr val="663300"/>
                </a:gs>
                <a:gs pos="100000">
                  <a:srgbClr val="2F18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cs typeface="Arial" charset="0"/>
              </a:endParaRPr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4464" y="2112"/>
              <a:ext cx="480" cy="1008"/>
            </a:xfrm>
            <a:custGeom>
              <a:avLst/>
              <a:gdLst>
                <a:gd name="T0" fmla="*/ 245 w 433"/>
                <a:gd name="T1" fmla="*/ 752 h 811"/>
                <a:gd name="T2" fmla="*/ 273 w 433"/>
                <a:gd name="T3" fmla="*/ 647 h 811"/>
                <a:gd name="T4" fmla="*/ 266 w 433"/>
                <a:gd name="T5" fmla="*/ 527 h 811"/>
                <a:gd name="T6" fmla="*/ 203 w 433"/>
                <a:gd name="T7" fmla="*/ 450 h 811"/>
                <a:gd name="T8" fmla="*/ 112 w 433"/>
                <a:gd name="T9" fmla="*/ 338 h 811"/>
                <a:gd name="T10" fmla="*/ 35 w 433"/>
                <a:gd name="T11" fmla="*/ 246 h 811"/>
                <a:gd name="T12" fmla="*/ 0 w 433"/>
                <a:gd name="T13" fmla="*/ 176 h 811"/>
                <a:gd name="T14" fmla="*/ 105 w 433"/>
                <a:gd name="T15" fmla="*/ 260 h 811"/>
                <a:gd name="T16" fmla="*/ 147 w 433"/>
                <a:gd name="T17" fmla="*/ 323 h 811"/>
                <a:gd name="T18" fmla="*/ 189 w 433"/>
                <a:gd name="T19" fmla="*/ 352 h 811"/>
                <a:gd name="T20" fmla="*/ 203 w 433"/>
                <a:gd name="T21" fmla="*/ 429 h 811"/>
                <a:gd name="T22" fmla="*/ 196 w 433"/>
                <a:gd name="T23" fmla="*/ 218 h 811"/>
                <a:gd name="T24" fmla="*/ 168 w 433"/>
                <a:gd name="T25" fmla="*/ 106 h 811"/>
                <a:gd name="T26" fmla="*/ 133 w 433"/>
                <a:gd name="T27" fmla="*/ 0 h 811"/>
                <a:gd name="T28" fmla="*/ 203 w 433"/>
                <a:gd name="T29" fmla="*/ 85 h 811"/>
                <a:gd name="T30" fmla="*/ 217 w 433"/>
                <a:gd name="T31" fmla="*/ 106 h 811"/>
                <a:gd name="T32" fmla="*/ 245 w 433"/>
                <a:gd name="T33" fmla="*/ 359 h 811"/>
                <a:gd name="T34" fmla="*/ 259 w 433"/>
                <a:gd name="T35" fmla="*/ 387 h 811"/>
                <a:gd name="T36" fmla="*/ 277 w 433"/>
                <a:gd name="T37" fmla="*/ 327 h 811"/>
                <a:gd name="T38" fmla="*/ 281 w 433"/>
                <a:gd name="T39" fmla="*/ 295 h 811"/>
                <a:gd name="T40" fmla="*/ 365 w 433"/>
                <a:gd name="T41" fmla="*/ 162 h 811"/>
                <a:gd name="T42" fmla="*/ 407 w 433"/>
                <a:gd name="T43" fmla="*/ 99 h 811"/>
                <a:gd name="T44" fmla="*/ 421 w 433"/>
                <a:gd name="T45" fmla="*/ 71 h 811"/>
                <a:gd name="T46" fmla="*/ 428 w 433"/>
                <a:gd name="T47" fmla="*/ 50 h 811"/>
                <a:gd name="T48" fmla="*/ 407 w 433"/>
                <a:gd name="T49" fmla="*/ 99 h 811"/>
                <a:gd name="T50" fmla="*/ 393 w 433"/>
                <a:gd name="T51" fmla="*/ 120 h 811"/>
                <a:gd name="T52" fmla="*/ 288 w 433"/>
                <a:gd name="T53" fmla="*/ 331 h 811"/>
                <a:gd name="T54" fmla="*/ 323 w 433"/>
                <a:gd name="T55" fmla="*/ 619 h 811"/>
                <a:gd name="T56" fmla="*/ 337 w 433"/>
                <a:gd name="T57" fmla="*/ 773 h 811"/>
                <a:gd name="T58" fmla="*/ 325 w 433"/>
                <a:gd name="T59" fmla="*/ 807 h 811"/>
                <a:gd name="T60" fmla="*/ 309 w 433"/>
                <a:gd name="T61" fmla="*/ 794 h 811"/>
                <a:gd name="T62" fmla="*/ 266 w 433"/>
                <a:gd name="T63" fmla="*/ 780 h 811"/>
                <a:gd name="T64" fmla="*/ 245 w 433"/>
                <a:gd name="T65" fmla="*/ 752 h 81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3"/>
                <a:gd name="T100" fmla="*/ 0 h 811"/>
                <a:gd name="T101" fmla="*/ 433 w 433"/>
                <a:gd name="T102" fmla="*/ 811 h 81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3" h="811">
                  <a:moveTo>
                    <a:pt x="245" y="752"/>
                  </a:moveTo>
                  <a:cubicBezTo>
                    <a:pt x="266" y="720"/>
                    <a:pt x="266" y="684"/>
                    <a:pt x="273" y="647"/>
                  </a:cubicBezTo>
                  <a:cubicBezTo>
                    <a:pt x="271" y="607"/>
                    <a:pt x="272" y="567"/>
                    <a:pt x="266" y="527"/>
                  </a:cubicBezTo>
                  <a:cubicBezTo>
                    <a:pt x="262" y="500"/>
                    <a:pt x="219" y="468"/>
                    <a:pt x="203" y="450"/>
                  </a:cubicBezTo>
                  <a:cubicBezTo>
                    <a:pt x="169" y="410"/>
                    <a:pt x="157" y="372"/>
                    <a:pt x="112" y="338"/>
                  </a:cubicBezTo>
                  <a:cubicBezTo>
                    <a:pt x="90" y="303"/>
                    <a:pt x="70" y="269"/>
                    <a:pt x="35" y="246"/>
                  </a:cubicBezTo>
                  <a:cubicBezTo>
                    <a:pt x="27" y="233"/>
                    <a:pt x="0" y="189"/>
                    <a:pt x="0" y="176"/>
                  </a:cubicBezTo>
                  <a:cubicBezTo>
                    <a:pt x="48" y="188"/>
                    <a:pt x="64" y="233"/>
                    <a:pt x="105" y="260"/>
                  </a:cubicBezTo>
                  <a:cubicBezTo>
                    <a:pt x="119" y="281"/>
                    <a:pt x="126" y="309"/>
                    <a:pt x="147" y="323"/>
                  </a:cubicBezTo>
                  <a:cubicBezTo>
                    <a:pt x="161" y="333"/>
                    <a:pt x="189" y="352"/>
                    <a:pt x="189" y="352"/>
                  </a:cubicBezTo>
                  <a:cubicBezTo>
                    <a:pt x="191" y="369"/>
                    <a:pt x="203" y="409"/>
                    <a:pt x="203" y="429"/>
                  </a:cubicBezTo>
                  <a:cubicBezTo>
                    <a:pt x="201" y="359"/>
                    <a:pt x="202" y="288"/>
                    <a:pt x="196" y="218"/>
                  </a:cubicBezTo>
                  <a:cubicBezTo>
                    <a:pt x="193" y="182"/>
                    <a:pt x="174" y="142"/>
                    <a:pt x="168" y="106"/>
                  </a:cubicBezTo>
                  <a:cubicBezTo>
                    <a:pt x="161" y="66"/>
                    <a:pt x="163" y="30"/>
                    <a:pt x="133" y="0"/>
                  </a:cubicBezTo>
                  <a:cubicBezTo>
                    <a:pt x="187" y="55"/>
                    <a:pt x="164" y="26"/>
                    <a:pt x="203" y="85"/>
                  </a:cubicBezTo>
                  <a:cubicBezTo>
                    <a:pt x="208" y="92"/>
                    <a:pt x="217" y="106"/>
                    <a:pt x="217" y="106"/>
                  </a:cubicBezTo>
                  <a:cubicBezTo>
                    <a:pt x="238" y="191"/>
                    <a:pt x="233" y="271"/>
                    <a:pt x="245" y="359"/>
                  </a:cubicBezTo>
                  <a:cubicBezTo>
                    <a:pt x="260" y="467"/>
                    <a:pt x="259" y="348"/>
                    <a:pt x="259" y="387"/>
                  </a:cubicBezTo>
                  <a:cubicBezTo>
                    <a:pt x="265" y="367"/>
                    <a:pt x="272" y="347"/>
                    <a:pt x="277" y="327"/>
                  </a:cubicBezTo>
                  <a:cubicBezTo>
                    <a:pt x="280" y="317"/>
                    <a:pt x="277" y="305"/>
                    <a:pt x="281" y="295"/>
                  </a:cubicBezTo>
                  <a:cubicBezTo>
                    <a:pt x="301" y="251"/>
                    <a:pt x="338" y="203"/>
                    <a:pt x="365" y="162"/>
                  </a:cubicBezTo>
                  <a:cubicBezTo>
                    <a:pt x="400" y="109"/>
                    <a:pt x="373" y="160"/>
                    <a:pt x="407" y="99"/>
                  </a:cubicBezTo>
                  <a:cubicBezTo>
                    <a:pt x="412" y="90"/>
                    <a:pt x="417" y="81"/>
                    <a:pt x="421" y="71"/>
                  </a:cubicBezTo>
                  <a:cubicBezTo>
                    <a:pt x="424" y="64"/>
                    <a:pt x="433" y="45"/>
                    <a:pt x="428" y="50"/>
                  </a:cubicBezTo>
                  <a:cubicBezTo>
                    <a:pt x="413" y="65"/>
                    <a:pt x="415" y="82"/>
                    <a:pt x="407" y="99"/>
                  </a:cubicBezTo>
                  <a:cubicBezTo>
                    <a:pt x="403" y="107"/>
                    <a:pt x="393" y="120"/>
                    <a:pt x="393" y="120"/>
                  </a:cubicBezTo>
                  <a:cubicBezTo>
                    <a:pt x="349" y="191"/>
                    <a:pt x="313" y="253"/>
                    <a:pt x="288" y="331"/>
                  </a:cubicBezTo>
                  <a:cubicBezTo>
                    <a:pt x="291" y="415"/>
                    <a:pt x="271" y="537"/>
                    <a:pt x="323" y="619"/>
                  </a:cubicBezTo>
                  <a:cubicBezTo>
                    <a:pt x="328" y="670"/>
                    <a:pt x="337" y="721"/>
                    <a:pt x="337" y="773"/>
                  </a:cubicBezTo>
                  <a:cubicBezTo>
                    <a:pt x="333" y="784"/>
                    <a:pt x="335" y="800"/>
                    <a:pt x="325" y="807"/>
                  </a:cubicBezTo>
                  <a:cubicBezTo>
                    <a:pt x="320" y="811"/>
                    <a:pt x="315" y="797"/>
                    <a:pt x="309" y="794"/>
                  </a:cubicBezTo>
                  <a:cubicBezTo>
                    <a:pt x="295" y="788"/>
                    <a:pt x="266" y="780"/>
                    <a:pt x="266" y="780"/>
                  </a:cubicBezTo>
                  <a:cubicBezTo>
                    <a:pt x="241" y="763"/>
                    <a:pt x="245" y="774"/>
                    <a:pt x="245" y="752"/>
                  </a:cubicBezTo>
                  <a:close/>
                </a:path>
              </a:pathLst>
            </a:custGeom>
            <a:solidFill>
              <a:srgbClr val="3399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cs typeface="Arial" charset="0"/>
              </a:endParaRPr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4560" y="3024"/>
              <a:ext cx="480" cy="240"/>
            </a:xfrm>
            <a:custGeom>
              <a:avLst/>
              <a:gdLst>
                <a:gd name="T0" fmla="*/ 122 w 246"/>
                <a:gd name="T1" fmla="*/ 20 h 147"/>
                <a:gd name="T2" fmla="*/ 86 w 246"/>
                <a:gd name="T3" fmla="*/ 0 h 147"/>
                <a:gd name="T4" fmla="*/ 46 w 246"/>
                <a:gd name="T5" fmla="*/ 16 h 147"/>
                <a:gd name="T6" fmla="*/ 34 w 246"/>
                <a:gd name="T7" fmla="*/ 52 h 147"/>
                <a:gd name="T8" fmla="*/ 34 w 246"/>
                <a:gd name="T9" fmla="*/ 60 h 147"/>
                <a:gd name="T10" fmla="*/ 42 w 246"/>
                <a:gd name="T11" fmla="*/ 88 h 147"/>
                <a:gd name="T12" fmla="*/ 66 w 246"/>
                <a:gd name="T13" fmla="*/ 128 h 147"/>
                <a:gd name="T14" fmla="*/ 74 w 246"/>
                <a:gd name="T15" fmla="*/ 84 h 147"/>
                <a:gd name="T16" fmla="*/ 78 w 246"/>
                <a:gd name="T17" fmla="*/ 96 h 147"/>
                <a:gd name="T18" fmla="*/ 86 w 246"/>
                <a:gd name="T19" fmla="*/ 128 h 147"/>
                <a:gd name="T20" fmla="*/ 94 w 246"/>
                <a:gd name="T21" fmla="*/ 92 h 147"/>
                <a:gd name="T22" fmla="*/ 98 w 246"/>
                <a:gd name="T23" fmla="*/ 104 h 147"/>
                <a:gd name="T24" fmla="*/ 106 w 246"/>
                <a:gd name="T25" fmla="*/ 116 h 147"/>
                <a:gd name="T26" fmla="*/ 118 w 246"/>
                <a:gd name="T27" fmla="*/ 112 h 147"/>
                <a:gd name="T28" fmla="*/ 122 w 246"/>
                <a:gd name="T29" fmla="*/ 124 h 147"/>
                <a:gd name="T30" fmla="*/ 114 w 246"/>
                <a:gd name="T31" fmla="*/ 112 h 147"/>
                <a:gd name="T32" fmla="*/ 126 w 246"/>
                <a:gd name="T33" fmla="*/ 120 h 147"/>
                <a:gd name="T34" fmla="*/ 142 w 246"/>
                <a:gd name="T35" fmla="*/ 104 h 147"/>
                <a:gd name="T36" fmla="*/ 154 w 246"/>
                <a:gd name="T37" fmla="*/ 108 h 147"/>
                <a:gd name="T38" fmla="*/ 162 w 246"/>
                <a:gd name="T39" fmla="*/ 124 h 147"/>
                <a:gd name="T40" fmla="*/ 158 w 246"/>
                <a:gd name="T41" fmla="*/ 108 h 147"/>
                <a:gd name="T42" fmla="*/ 170 w 246"/>
                <a:gd name="T43" fmla="*/ 116 h 147"/>
                <a:gd name="T44" fmla="*/ 182 w 246"/>
                <a:gd name="T45" fmla="*/ 120 h 147"/>
                <a:gd name="T46" fmla="*/ 178 w 246"/>
                <a:gd name="T47" fmla="*/ 104 h 147"/>
                <a:gd name="T48" fmla="*/ 194 w 246"/>
                <a:gd name="T49" fmla="*/ 128 h 147"/>
                <a:gd name="T50" fmla="*/ 198 w 246"/>
                <a:gd name="T51" fmla="*/ 116 h 147"/>
                <a:gd name="T52" fmla="*/ 190 w 246"/>
                <a:gd name="T53" fmla="*/ 104 h 147"/>
                <a:gd name="T54" fmla="*/ 198 w 246"/>
                <a:gd name="T55" fmla="*/ 140 h 147"/>
                <a:gd name="T56" fmla="*/ 194 w 246"/>
                <a:gd name="T57" fmla="*/ 108 h 147"/>
                <a:gd name="T58" fmla="*/ 190 w 246"/>
                <a:gd name="T59" fmla="*/ 96 h 147"/>
                <a:gd name="T60" fmla="*/ 234 w 246"/>
                <a:gd name="T61" fmla="*/ 144 h 147"/>
                <a:gd name="T62" fmla="*/ 214 w 246"/>
                <a:gd name="T63" fmla="*/ 100 h 147"/>
                <a:gd name="T64" fmla="*/ 222 w 246"/>
                <a:gd name="T65" fmla="*/ 76 h 147"/>
                <a:gd name="T66" fmla="*/ 198 w 246"/>
                <a:gd name="T67" fmla="*/ 84 h 147"/>
                <a:gd name="T68" fmla="*/ 210 w 246"/>
                <a:gd name="T69" fmla="*/ 80 h 147"/>
                <a:gd name="T70" fmla="*/ 222 w 246"/>
                <a:gd name="T71" fmla="*/ 88 h 147"/>
                <a:gd name="T72" fmla="*/ 246 w 246"/>
                <a:gd name="T73" fmla="*/ 92 h 147"/>
                <a:gd name="T74" fmla="*/ 198 w 246"/>
                <a:gd name="T75" fmla="*/ 52 h 147"/>
                <a:gd name="T76" fmla="*/ 182 w 246"/>
                <a:gd name="T77" fmla="*/ 48 h 147"/>
                <a:gd name="T78" fmla="*/ 122 w 246"/>
                <a:gd name="T79" fmla="*/ 20 h 14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46"/>
                <a:gd name="T121" fmla="*/ 0 h 147"/>
                <a:gd name="T122" fmla="*/ 246 w 246"/>
                <a:gd name="T123" fmla="*/ 147 h 14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46" h="147">
                  <a:moveTo>
                    <a:pt x="122" y="20"/>
                  </a:moveTo>
                  <a:cubicBezTo>
                    <a:pt x="94" y="2"/>
                    <a:pt x="107" y="7"/>
                    <a:pt x="86" y="0"/>
                  </a:cubicBezTo>
                  <a:cubicBezTo>
                    <a:pt x="72" y="9"/>
                    <a:pt x="62" y="12"/>
                    <a:pt x="46" y="16"/>
                  </a:cubicBezTo>
                  <a:cubicBezTo>
                    <a:pt x="45" y="23"/>
                    <a:pt x="34" y="47"/>
                    <a:pt x="34" y="52"/>
                  </a:cubicBezTo>
                  <a:cubicBezTo>
                    <a:pt x="0" y="61"/>
                    <a:pt x="25" y="51"/>
                    <a:pt x="34" y="60"/>
                  </a:cubicBezTo>
                  <a:cubicBezTo>
                    <a:pt x="41" y="67"/>
                    <a:pt x="39" y="79"/>
                    <a:pt x="42" y="88"/>
                  </a:cubicBezTo>
                  <a:cubicBezTo>
                    <a:pt x="53" y="34"/>
                    <a:pt x="64" y="113"/>
                    <a:pt x="66" y="128"/>
                  </a:cubicBezTo>
                  <a:cubicBezTo>
                    <a:pt x="71" y="114"/>
                    <a:pt x="68" y="98"/>
                    <a:pt x="74" y="84"/>
                  </a:cubicBezTo>
                  <a:cubicBezTo>
                    <a:pt x="76" y="80"/>
                    <a:pt x="77" y="92"/>
                    <a:pt x="78" y="96"/>
                  </a:cubicBezTo>
                  <a:cubicBezTo>
                    <a:pt x="81" y="107"/>
                    <a:pt x="86" y="128"/>
                    <a:pt x="86" y="128"/>
                  </a:cubicBezTo>
                  <a:cubicBezTo>
                    <a:pt x="90" y="116"/>
                    <a:pt x="87" y="102"/>
                    <a:pt x="94" y="92"/>
                  </a:cubicBezTo>
                  <a:cubicBezTo>
                    <a:pt x="96" y="88"/>
                    <a:pt x="96" y="100"/>
                    <a:pt x="98" y="104"/>
                  </a:cubicBezTo>
                  <a:cubicBezTo>
                    <a:pt x="100" y="108"/>
                    <a:pt x="103" y="112"/>
                    <a:pt x="106" y="116"/>
                  </a:cubicBezTo>
                  <a:cubicBezTo>
                    <a:pt x="110" y="115"/>
                    <a:pt x="114" y="110"/>
                    <a:pt x="118" y="112"/>
                  </a:cubicBezTo>
                  <a:cubicBezTo>
                    <a:pt x="122" y="114"/>
                    <a:pt x="126" y="124"/>
                    <a:pt x="122" y="124"/>
                  </a:cubicBezTo>
                  <a:cubicBezTo>
                    <a:pt x="117" y="124"/>
                    <a:pt x="111" y="115"/>
                    <a:pt x="114" y="112"/>
                  </a:cubicBezTo>
                  <a:cubicBezTo>
                    <a:pt x="117" y="109"/>
                    <a:pt x="122" y="117"/>
                    <a:pt x="126" y="120"/>
                  </a:cubicBezTo>
                  <a:cubicBezTo>
                    <a:pt x="135" y="147"/>
                    <a:pt x="138" y="115"/>
                    <a:pt x="142" y="104"/>
                  </a:cubicBezTo>
                  <a:cubicBezTo>
                    <a:pt x="146" y="105"/>
                    <a:pt x="151" y="105"/>
                    <a:pt x="154" y="108"/>
                  </a:cubicBezTo>
                  <a:cubicBezTo>
                    <a:pt x="158" y="112"/>
                    <a:pt x="156" y="124"/>
                    <a:pt x="162" y="124"/>
                  </a:cubicBezTo>
                  <a:cubicBezTo>
                    <a:pt x="167" y="124"/>
                    <a:pt x="154" y="112"/>
                    <a:pt x="158" y="108"/>
                  </a:cubicBezTo>
                  <a:cubicBezTo>
                    <a:pt x="161" y="105"/>
                    <a:pt x="166" y="114"/>
                    <a:pt x="170" y="116"/>
                  </a:cubicBezTo>
                  <a:cubicBezTo>
                    <a:pt x="174" y="118"/>
                    <a:pt x="178" y="119"/>
                    <a:pt x="182" y="120"/>
                  </a:cubicBezTo>
                  <a:cubicBezTo>
                    <a:pt x="181" y="115"/>
                    <a:pt x="173" y="101"/>
                    <a:pt x="178" y="104"/>
                  </a:cubicBezTo>
                  <a:cubicBezTo>
                    <a:pt x="186" y="109"/>
                    <a:pt x="194" y="128"/>
                    <a:pt x="194" y="128"/>
                  </a:cubicBezTo>
                  <a:cubicBezTo>
                    <a:pt x="195" y="124"/>
                    <a:pt x="199" y="120"/>
                    <a:pt x="198" y="116"/>
                  </a:cubicBezTo>
                  <a:cubicBezTo>
                    <a:pt x="197" y="111"/>
                    <a:pt x="192" y="99"/>
                    <a:pt x="190" y="104"/>
                  </a:cubicBezTo>
                  <a:cubicBezTo>
                    <a:pt x="188" y="111"/>
                    <a:pt x="195" y="131"/>
                    <a:pt x="198" y="140"/>
                  </a:cubicBezTo>
                  <a:cubicBezTo>
                    <a:pt x="197" y="129"/>
                    <a:pt x="196" y="119"/>
                    <a:pt x="194" y="108"/>
                  </a:cubicBezTo>
                  <a:cubicBezTo>
                    <a:pt x="193" y="104"/>
                    <a:pt x="190" y="92"/>
                    <a:pt x="190" y="96"/>
                  </a:cubicBezTo>
                  <a:cubicBezTo>
                    <a:pt x="190" y="122"/>
                    <a:pt x="215" y="131"/>
                    <a:pt x="234" y="144"/>
                  </a:cubicBezTo>
                  <a:cubicBezTo>
                    <a:pt x="229" y="128"/>
                    <a:pt x="178" y="88"/>
                    <a:pt x="214" y="100"/>
                  </a:cubicBezTo>
                  <a:cubicBezTo>
                    <a:pt x="217" y="92"/>
                    <a:pt x="219" y="84"/>
                    <a:pt x="222" y="76"/>
                  </a:cubicBezTo>
                  <a:cubicBezTo>
                    <a:pt x="225" y="68"/>
                    <a:pt x="198" y="84"/>
                    <a:pt x="198" y="84"/>
                  </a:cubicBezTo>
                  <a:cubicBezTo>
                    <a:pt x="238" y="114"/>
                    <a:pt x="200" y="90"/>
                    <a:pt x="210" y="80"/>
                  </a:cubicBezTo>
                  <a:cubicBezTo>
                    <a:pt x="213" y="77"/>
                    <a:pt x="217" y="86"/>
                    <a:pt x="222" y="88"/>
                  </a:cubicBezTo>
                  <a:cubicBezTo>
                    <a:pt x="230" y="91"/>
                    <a:pt x="238" y="91"/>
                    <a:pt x="246" y="92"/>
                  </a:cubicBezTo>
                  <a:cubicBezTo>
                    <a:pt x="232" y="78"/>
                    <a:pt x="215" y="63"/>
                    <a:pt x="198" y="52"/>
                  </a:cubicBezTo>
                  <a:cubicBezTo>
                    <a:pt x="198" y="52"/>
                    <a:pt x="187" y="49"/>
                    <a:pt x="182" y="48"/>
                  </a:cubicBezTo>
                  <a:cubicBezTo>
                    <a:pt x="158" y="24"/>
                    <a:pt x="160" y="20"/>
                    <a:pt x="122" y="20"/>
                  </a:cubicBezTo>
                  <a:close/>
                </a:path>
              </a:pathLst>
            </a:custGeom>
            <a:solidFill>
              <a:srgbClr val="5F5F5F"/>
            </a:solidFill>
            <a:ln w="9525">
              <a:solidFill>
                <a:srgbClr val="29292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mph" presetSubtype="1" accel="50000" decel="5000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8AE76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16543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4" repeatCount="4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4" grpId="1"/>
      <p:bldP spid="22535" grpId="0"/>
      <p:bldP spid="22536" grpId="0"/>
      <p:bldP spid="22537" grpId="0" animBg="1"/>
      <p:bldP spid="22538" grpId="0" animBg="1"/>
      <p:bldP spid="22539" grpId="0"/>
      <p:bldP spid="22540" grpId="0"/>
      <p:bldP spid="22543" grpId="0"/>
      <p:bldP spid="22544" grpId="0"/>
      <p:bldP spid="22545" grpId="0"/>
      <p:bldP spid="22546" grpId="0"/>
      <p:bldP spid="22554" grpId="0" animBg="1"/>
      <p:bldP spid="22555" grpId="0" animBg="1"/>
      <p:bldP spid="22556" grpId="0"/>
      <p:bldP spid="225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7839" y="839096"/>
            <a:ext cx="8208960" cy="653154"/>
          </a:xfrm>
        </p:spPr>
        <p:txBody>
          <a:bodyPr/>
          <a:lstStyle/>
          <a:p>
            <a:pPr algn="ctr"/>
            <a:r>
              <a:rPr lang="hu-HU" sz="3200" dirty="0" smtClean="0"/>
              <a:t>Észak-Amerikai tapasztalatok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tx1"/>
                </a:solidFill>
              </a:rPr>
              <a:t>A kukorica termése 5,2 %-al volt nagyobb az elmúlt 20 év átlagában a tavaszi kezelés esetén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A N visszatartás több, mint 28 %-al nőtt a talajban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hu-HU" sz="2400" dirty="0" smtClean="0">
                <a:solidFill>
                  <a:schemeClr val="tx1"/>
                </a:solidFill>
              </a:rPr>
              <a:t>A N kimosódás 16 %-al volt kisebb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hu-HU" sz="2400" dirty="0" smtClean="0">
                <a:solidFill>
                  <a:schemeClr val="tx1"/>
                </a:solidFill>
              </a:rPr>
              <a:t>Az üvegház hatású gázok kibocsátása 51-%al csökkent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hu-HU" sz="2400" dirty="0" smtClean="0">
                <a:solidFill>
                  <a:schemeClr val="tx1"/>
                </a:solidFill>
              </a:rPr>
              <a:t>2011-ben 6,65 miliió hektáron használták a nitrapyrint az USA-ban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0" y="6165850"/>
            <a:ext cx="4032250" cy="365125"/>
          </a:xfrm>
          <a:prstGeom prst="rect">
            <a:avLst/>
          </a:prstGeom>
        </p:spPr>
        <p:txBody>
          <a:bodyPr/>
          <a:lstStyle/>
          <a:p>
            <a:r>
              <a:rPr lang="en-US" sz="1200" smtClean="0"/>
              <a:t>DOW CONFIDENTIAL - Do not share without permission</a:t>
            </a:r>
            <a:endParaRPr lang="en-GB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7839" y="839096"/>
            <a:ext cx="8208960" cy="653154"/>
          </a:xfrm>
        </p:spPr>
        <p:txBody>
          <a:bodyPr/>
          <a:lstStyle/>
          <a:p>
            <a:pPr algn="ctr"/>
            <a:r>
              <a:rPr lang="hu-HU" sz="3200" dirty="0" smtClean="0"/>
              <a:t>Európai tapasztalatok 2011-2013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tx1"/>
                </a:solidFill>
              </a:rPr>
              <a:t>Az őszi búza termése </a:t>
            </a:r>
            <a:r>
              <a:rPr lang="hu-HU" sz="2400" dirty="0" smtClean="0">
                <a:solidFill>
                  <a:schemeClr val="tx1"/>
                </a:solidFill>
              </a:rPr>
              <a:t>2-5 </a:t>
            </a:r>
            <a:r>
              <a:rPr lang="hu-HU" sz="2400" dirty="0" smtClean="0">
                <a:solidFill>
                  <a:schemeClr val="tx1"/>
                </a:solidFill>
              </a:rPr>
              <a:t>%-al volt nagyobb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A repce termése </a:t>
            </a:r>
            <a:r>
              <a:rPr lang="hu-HU" sz="2400" dirty="0" smtClean="0">
                <a:solidFill>
                  <a:schemeClr val="tx1"/>
                </a:solidFill>
              </a:rPr>
              <a:t>3-9 </a:t>
            </a:r>
            <a:r>
              <a:rPr lang="hu-HU" sz="2400" dirty="0" smtClean="0">
                <a:solidFill>
                  <a:schemeClr val="tx1"/>
                </a:solidFill>
              </a:rPr>
              <a:t>%-al volt nagyobb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hu-HU" sz="2400" dirty="0" smtClean="0">
                <a:solidFill>
                  <a:schemeClr val="tx1"/>
                </a:solidFill>
              </a:rPr>
              <a:t>A kukorica termése 5-17 %-al volt nagyobb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Alkalmas trágyák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Karbamid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UAN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Hígtrágya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Szervestrágya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N</a:t>
            </a:r>
            <a:r>
              <a:rPr lang="hu-HU" sz="2400" baseline="-25000" dirty="0" smtClean="0">
                <a:solidFill>
                  <a:schemeClr val="tx1"/>
                </a:solidFill>
              </a:rPr>
              <a:t>2</a:t>
            </a:r>
            <a:r>
              <a:rPr lang="hu-HU" sz="2400" dirty="0" smtClean="0">
                <a:solidFill>
                  <a:schemeClr val="tx1"/>
                </a:solidFill>
              </a:rPr>
              <a:t>O emisszió csökkent 22-33 %-al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0" y="6165850"/>
            <a:ext cx="4032250" cy="365125"/>
          </a:xfrm>
          <a:prstGeom prst="rect">
            <a:avLst/>
          </a:prstGeom>
        </p:spPr>
        <p:txBody>
          <a:bodyPr/>
          <a:lstStyle/>
          <a:p>
            <a:r>
              <a:rPr lang="en-US" sz="1200" smtClean="0"/>
              <a:t>DOW CONFIDENTIAL - Do not share without permission</a:t>
            </a:r>
            <a:endParaRPr lang="en-GB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Gabonafélék termelői árának alakulása 2001-2013 között Magyarországon Euro/tonna</a:t>
            </a:r>
            <a:endParaRPr lang="hu-HU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</p:nvPr>
        </p:nvGraphicFramePr>
        <p:xfrm>
          <a:off x="477838" y="1492250"/>
          <a:ext cx="8218487" cy="432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11505" y="6466788"/>
            <a:ext cx="17910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 smtClean="0"/>
              <a:t>Forrás: KSH/eurostat-táblák</a:t>
            </a:r>
            <a:endParaRPr lang="hu-HU" sz="1000" dirty="0"/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2790334" y="3393649"/>
            <a:ext cx="810705" cy="282805"/>
          </a:xfrm>
          <a:prstGeom prst="wedgeRoundRectCallout">
            <a:avLst>
              <a:gd name="adj1" fmla="val -31298"/>
              <a:gd name="adj2" fmla="val 10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100 %</a:t>
            </a:r>
            <a:endParaRPr kumimoji="0" lang="hu-H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3979683" y="2113175"/>
            <a:ext cx="810705" cy="282805"/>
          </a:xfrm>
          <a:prstGeom prst="wedgeRoundRectCallout">
            <a:avLst>
              <a:gd name="adj1" fmla="val -31298"/>
              <a:gd name="adj2" fmla="val 10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400" b="1" dirty="0" smtClean="0"/>
              <a:t>2</a:t>
            </a: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00 %</a:t>
            </a:r>
            <a:endParaRPr kumimoji="0" lang="hu-H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120325" y="3904268"/>
            <a:ext cx="810705" cy="282805"/>
          </a:xfrm>
          <a:prstGeom prst="wedgeRoundRectCallout">
            <a:avLst>
              <a:gd name="adj1" fmla="val -51065"/>
              <a:gd name="adj2" fmla="val -144166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110 %</a:t>
            </a:r>
            <a:endParaRPr kumimoji="0" lang="hu-H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6328528" y="1775381"/>
            <a:ext cx="810705" cy="282805"/>
          </a:xfrm>
          <a:prstGeom prst="wedgeRoundRectCallout">
            <a:avLst>
              <a:gd name="adj1" fmla="val -31298"/>
              <a:gd name="adj2" fmla="val 10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400" b="1" dirty="0" smtClean="0"/>
              <a:t>22</a:t>
            </a: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0 %</a:t>
            </a:r>
            <a:endParaRPr kumimoji="0" lang="hu-H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7121951" y="2729060"/>
            <a:ext cx="810705" cy="282805"/>
          </a:xfrm>
          <a:prstGeom prst="wedgeRoundRectCallout">
            <a:avLst>
              <a:gd name="adj1" fmla="val -31298"/>
              <a:gd name="adj2" fmla="val 10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160 %</a:t>
            </a:r>
            <a:endParaRPr kumimoji="0" lang="hu-H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7839" y="839096"/>
            <a:ext cx="8208960" cy="653154"/>
          </a:xfrm>
        </p:spPr>
        <p:txBody>
          <a:bodyPr/>
          <a:lstStyle/>
          <a:p>
            <a:pPr algn="ctr"/>
            <a:r>
              <a:rPr lang="hu-HU" sz="3200" dirty="0" smtClean="0"/>
              <a:t>Magyar tapasztalatok 2013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2400" dirty="0" smtClean="0">
                <a:solidFill>
                  <a:schemeClr val="tx1"/>
                </a:solidFill>
              </a:rPr>
              <a:t>A repce termése 340 kg/ha-al volt nagyobb 158 kg/ha N szintnél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hu-HU" sz="2400" dirty="0" smtClean="0">
                <a:solidFill>
                  <a:schemeClr val="tx1"/>
                </a:solidFill>
              </a:rPr>
              <a:t>A kukorica termése  3-11 %-al volt nagyobb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Javult a fehérjetartalom is (1-3 %), de nem szignifikáns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Vetés előtt bedolgozva hatékonyabb, mint posztemergensen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Alkalmas trágyák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Karbamid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UAN</a:t>
            </a:r>
          </a:p>
          <a:p>
            <a:pPr lvl="1"/>
            <a:r>
              <a:rPr lang="hu-HU" sz="2200" dirty="0" smtClean="0">
                <a:solidFill>
                  <a:schemeClr val="tx1"/>
                </a:solidFill>
              </a:rPr>
              <a:t>Szervestrágya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Magasabb ammónium és nitrát szint a felső talajrétegekben (0-30 cm)</a:t>
            </a:r>
          </a:p>
          <a:p>
            <a:r>
              <a:rPr lang="hu-HU" sz="2400" dirty="0" smtClean="0">
                <a:solidFill>
                  <a:schemeClr val="tx1"/>
                </a:solidFill>
              </a:rPr>
              <a:t>Alacsonyabb nitrát szint a mélyebb talajrétegekben (60-90 cm)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0" y="6165850"/>
            <a:ext cx="4032250" cy="365125"/>
          </a:xfrm>
          <a:prstGeom prst="rect">
            <a:avLst/>
          </a:prstGeom>
        </p:spPr>
        <p:txBody>
          <a:bodyPr/>
          <a:lstStyle/>
          <a:p>
            <a:r>
              <a:rPr lang="en-US" sz="1200" smtClean="0"/>
              <a:t>DOW CONFIDENTIAL - Do not share without permission</a:t>
            </a:r>
            <a:endParaRPr lang="en-GB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7839" y="688488"/>
            <a:ext cx="8208960" cy="451823"/>
          </a:xfrm>
        </p:spPr>
        <p:txBody>
          <a:bodyPr/>
          <a:lstStyle/>
          <a:p>
            <a:pPr algn="ctr"/>
            <a:r>
              <a:rPr lang="hu-HU" sz="3600" dirty="0" smtClean="0"/>
              <a:t>Összefoglalás</a:t>
            </a:r>
            <a:endParaRPr lang="hu-H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hu-HU" sz="2000" dirty="0" smtClean="0">
                <a:solidFill>
                  <a:srgbClr val="FF0000"/>
                </a:solidFill>
              </a:rPr>
              <a:t>A nitrapyrin stabilizálja a N-t olyan módon, hogy jelentősen csökkenti a N veszteségeket (denitrifikáció és kimosódás)</a:t>
            </a:r>
            <a:endParaRPr lang="en-GB" sz="2000" dirty="0" smtClean="0">
              <a:solidFill>
                <a:srgbClr val="FF0000"/>
              </a:solidFill>
            </a:endParaRPr>
          </a:p>
          <a:p>
            <a:pPr lvl="1"/>
            <a:r>
              <a:rPr lang="hu-HU" sz="2000" dirty="0" smtClean="0">
                <a:solidFill>
                  <a:srgbClr val="FF0000"/>
                </a:solidFill>
              </a:rPr>
              <a:t>Ez lehetőséget ad a maximális N-hasznosulásra.</a:t>
            </a:r>
            <a:endParaRPr lang="hu-HU" sz="2400" b="1" dirty="0" smtClean="0"/>
          </a:p>
          <a:p>
            <a:r>
              <a:rPr lang="hu-HU" sz="2400" b="1" dirty="0" smtClean="0">
                <a:solidFill>
                  <a:schemeClr val="tx1"/>
                </a:solidFill>
              </a:rPr>
              <a:t>Fő előnyök</a:t>
            </a:r>
            <a:endParaRPr lang="en-GB" sz="2400" b="1" dirty="0" smtClean="0">
              <a:solidFill>
                <a:schemeClr val="tx1"/>
              </a:solidFill>
            </a:endParaRP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Azáltal, hogy a N ammónium formában marad, jelentősen csökken a N veszteség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Azáltal, hogy N felvehető formában marad, növekszik a termés és a minőség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Csökkenti a N használat környezeti hatását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Jobb hatékonyságot biztosít a karbamid műtrágyák használatára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Lehet használni N műtrágyázás előtt, után és közben is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/>
            <a:r>
              <a:rPr lang="hu-HU" sz="2000" dirty="0" smtClean="0">
                <a:solidFill>
                  <a:schemeClr val="tx1"/>
                </a:solidFill>
              </a:rPr>
              <a:t>A termelők egy jobb eszközt kapnak a hatékony N műtrágyázásra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2"/>
            <a:r>
              <a:rPr lang="hu-HU" b="1" i="1" dirty="0" smtClean="0">
                <a:solidFill>
                  <a:schemeClr val="tx1"/>
                </a:solidFill>
                <a:latin typeface="+mn-lt"/>
              </a:rPr>
              <a:t>Időzítés, dózis, műtrágya forma</a:t>
            </a:r>
            <a:endParaRPr lang="en-GB" b="1" i="1" dirty="0" smtClean="0">
              <a:solidFill>
                <a:schemeClr val="tx1"/>
              </a:solidFill>
              <a:latin typeface="+mn-lt"/>
            </a:endParaRP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Köszönöm a megtisztelő figyelmüket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Műtrágya árak alakulása 2004-2014 a világpiacon US$/tonna</a:t>
            </a:r>
            <a:endParaRPr lang="hu-HU" sz="2800" dirty="0"/>
          </a:p>
        </p:txBody>
      </p:sp>
      <p:pic>
        <p:nvPicPr>
          <p:cNvPr id="4" name="Content Placeholder 3" descr="AfricaFertilizer-price-trend-graphs-(jan2014)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09047" y="1586706"/>
            <a:ext cx="8059918" cy="4140200"/>
          </a:xfrm>
        </p:spPr>
      </p:pic>
      <p:sp>
        <p:nvSpPr>
          <p:cNvPr id="8" name="Rounded Rectangular Callout 7"/>
          <p:cNvSpPr/>
          <p:nvPr/>
        </p:nvSpPr>
        <p:spPr bwMode="auto">
          <a:xfrm>
            <a:off x="1423447" y="4128940"/>
            <a:ext cx="772998" cy="377072"/>
          </a:xfrm>
          <a:prstGeom prst="wedgeRoundRectCallout">
            <a:avLst>
              <a:gd name="adj1" fmla="val -72053"/>
              <a:gd name="adj2" fmla="val 13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100 %</a:t>
            </a:r>
            <a:endParaRPr kumimoji="0" lang="hu-HU" sz="1200" b="1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4667839" y="1481579"/>
            <a:ext cx="772998" cy="377072"/>
          </a:xfrm>
          <a:prstGeom prst="wedgeRoundRectCallout">
            <a:avLst>
              <a:gd name="adj1" fmla="val -72053"/>
              <a:gd name="adj2" fmla="val 13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600 %</a:t>
            </a:r>
            <a:endParaRPr kumimoji="0" lang="hu-HU" sz="1200" b="1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638800" y="4865801"/>
            <a:ext cx="772998" cy="377072"/>
          </a:xfrm>
          <a:prstGeom prst="wedgeRoundRectCallout">
            <a:avLst>
              <a:gd name="adj1" fmla="val -72053"/>
              <a:gd name="adj2" fmla="val -107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150 %</a:t>
            </a:r>
            <a:endParaRPr kumimoji="0" lang="hu-HU" sz="1200" b="1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6950697" y="2784050"/>
            <a:ext cx="772998" cy="377072"/>
          </a:xfrm>
          <a:prstGeom prst="wedgeRoundRectCallout">
            <a:avLst>
              <a:gd name="adj1" fmla="val -72053"/>
              <a:gd name="adj2" fmla="val 132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350 %</a:t>
            </a:r>
            <a:endParaRPr kumimoji="0" lang="hu-HU" sz="1200" b="1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8371002" y="3520911"/>
            <a:ext cx="772998" cy="377072"/>
          </a:xfrm>
          <a:prstGeom prst="wedgeRoundRectCallout">
            <a:avLst>
              <a:gd name="adj1" fmla="val -37907"/>
              <a:gd name="adj2" fmla="val 157500"/>
              <a:gd name="adj3" fmla="val 16667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/>
              <a:t>200 %</a:t>
            </a:r>
            <a:endParaRPr kumimoji="0" lang="hu-HU" sz="1200" b="1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2800" dirty="0" smtClean="0"/>
              <a:t>Harmonizált fogyasztói árindex (2005=100 %)</a:t>
            </a:r>
            <a:endParaRPr lang="hu-HU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</p:nvPr>
        </p:nvGraphicFramePr>
        <p:xfrm>
          <a:off x="477838" y="1492250"/>
          <a:ext cx="8218487" cy="447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7225"/>
                <a:gridCol w="4091262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2014 Január (%)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Magyarország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144,87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Csehország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122,2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Szlovákia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122,85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Lengyelország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125,7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Románia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154,01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Németország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115,4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Franciaország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114,63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Olaszország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117,6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Spanyolország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119,4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EU 28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119,84</a:t>
                      </a:r>
                      <a:endParaRPr lang="hu-HU" dirty="0"/>
                    </a:p>
                  </a:txBody>
                  <a:tcPr marL="91546" marR="9154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Svájc</a:t>
                      </a:r>
                      <a:endParaRPr lang="hu-HU" dirty="0"/>
                    </a:p>
                  </a:txBody>
                  <a:tcPr marL="91546" marR="91546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103,0</a:t>
                      </a:r>
                      <a:endParaRPr lang="hu-HU" dirty="0"/>
                    </a:p>
                  </a:txBody>
                  <a:tcPr marL="91546" marR="91546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11505" y="6466788"/>
            <a:ext cx="17910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00" dirty="0" smtClean="0"/>
              <a:t>Forrás: KSH/eurostat-táblák</a:t>
            </a:r>
            <a:endParaRPr lang="hu-HU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Nitrogén hatékonyásg</a:t>
            </a:r>
            <a:br>
              <a:rPr lang="hu-HU" dirty="0" smtClean="0"/>
            </a:br>
            <a:r>
              <a:rPr lang="hu-HU" dirty="0" smtClean="0"/>
              <a:t>Fontos, amikor a nitrogén a limitáló tényező</a:t>
            </a:r>
            <a:endParaRPr lang="en-GB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524366" y="2180616"/>
            <a:ext cx="6125430" cy="29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59450" y="6165850"/>
            <a:ext cx="3384550" cy="358775"/>
          </a:xfrm>
          <a:prstGeom prst="rect">
            <a:avLst/>
          </a:prstGeom>
        </p:spPr>
        <p:txBody>
          <a:bodyPr/>
          <a:lstStyle/>
          <a:p>
            <a:r>
              <a:rPr lang="en-US" sz="1000" smtClean="0"/>
              <a:t>DOW CONFIDENTIAL - Do not share without permission</a:t>
            </a:r>
            <a:endParaRPr lang="en-GB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Liebig</a:t>
            </a:r>
            <a:r>
              <a:rPr lang="hu-HU" dirty="0" smtClean="0"/>
              <a:t> hordója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5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8001000" cy="4883150"/>
          </a:xfrm>
          <a:prstGeom prst="rect">
            <a:avLst/>
          </a:prstGeom>
          <a:noFill/>
        </p:spPr>
      </p:pic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1051560" y="355002"/>
            <a:ext cx="6930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/>
              <a:t>Nitrog</a:t>
            </a:r>
            <a:r>
              <a:rPr lang="hu-HU" sz="4800" b="1" dirty="0" smtClean="0"/>
              <a:t>én körforgás</a:t>
            </a:r>
            <a:r>
              <a:rPr lang="en-US" sz="4800" b="1" dirty="0" smtClean="0"/>
              <a:t> </a:t>
            </a:r>
            <a:endParaRPr lang="en-US" sz="4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9" y="568326"/>
            <a:ext cx="8208960" cy="7333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3200" dirty="0" smtClean="0"/>
              <a:t>Mezőgazdasági nitrogén körforgás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683568" y="1452282"/>
          <a:ext cx="7848599" cy="4473062"/>
        </p:xfrm>
        <a:graphic>
          <a:graphicData uri="http://schemas.openxmlformats.org/presentationml/2006/ole">
            <p:oleObj spid="_x0000_s1026" name="Acrobat Document" r:id="rId4" imgW="9139320" imgH="6858000" progId="AcroExch.Document.7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1597" y="4477733"/>
            <a:ext cx="177223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u="sng" dirty="0" smtClean="0"/>
              <a:t>AN 34 %, Pétisó 27 %</a:t>
            </a:r>
          </a:p>
          <a:p>
            <a:r>
              <a:rPr lang="hu-HU" sz="1000" b="1" dirty="0" smtClean="0"/>
              <a:t>50 % NH</a:t>
            </a:r>
            <a:r>
              <a:rPr lang="hu-HU" sz="1000" b="1" baseline="-25000" dirty="0" smtClean="0"/>
              <a:t>4</a:t>
            </a:r>
            <a:r>
              <a:rPr lang="hu-HU" sz="1000" b="1" dirty="0" smtClean="0"/>
              <a:t> 50 % NO</a:t>
            </a:r>
            <a:r>
              <a:rPr lang="hu-HU" sz="1000" b="1" baseline="-25000" dirty="0" smtClean="0"/>
              <a:t>3 </a:t>
            </a:r>
            <a:endParaRPr lang="hu-HU" sz="1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/>
          <p:nvPr/>
        </p:nvGrpSpPr>
        <p:grpSpPr>
          <a:xfrm>
            <a:off x="304800" y="2996952"/>
            <a:ext cx="8839200" cy="3429000"/>
            <a:chOff x="228600" y="2438400"/>
            <a:chExt cx="8839200" cy="3429000"/>
          </a:xfrm>
        </p:grpSpPr>
        <p:grpSp>
          <p:nvGrpSpPr>
            <p:cNvPr id="9" name="Group 59"/>
            <p:cNvGrpSpPr>
              <a:grpSpLocks/>
            </p:cNvGrpSpPr>
            <p:nvPr/>
          </p:nvGrpSpPr>
          <p:grpSpPr bwMode="auto">
            <a:xfrm>
              <a:off x="228600" y="2895600"/>
              <a:ext cx="6096000" cy="1584325"/>
              <a:chOff x="192" y="1920"/>
              <a:chExt cx="3840" cy="998"/>
            </a:xfrm>
          </p:grpSpPr>
          <p:sp>
            <p:nvSpPr>
              <p:cNvPr id="3" name="Freeform 15"/>
              <p:cNvSpPr>
                <a:spLocks/>
              </p:cNvSpPr>
              <p:nvPr/>
            </p:nvSpPr>
            <p:spPr bwMode="auto">
              <a:xfrm>
                <a:off x="192" y="1920"/>
                <a:ext cx="1536" cy="988"/>
              </a:xfrm>
              <a:custGeom>
                <a:avLst/>
                <a:gdLst>
                  <a:gd name="T0" fmla="*/ 110 w 1722"/>
                  <a:gd name="T1" fmla="*/ 459 h 988"/>
                  <a:gd name="T2" fmla="*/ 161 w 1722"/>
                  <a:gd name="T3" fmla="*/ 387 h 988"/>
                  <a:gd name="T4" fmla="*/ 190 w 1722"/>
                  <a:gd name="T5" fmla="*/ 263 h 988"/>
                  <a:gd name="T6" fmla="*/ 409 w 1722"/>
                  <a:gd name="T7" fmla="*/ 117 h 988"/>
                  <a:gd name="T8" fmla="*/ 452 w 1722"/>
                  <a:gd name="T9" fmla="*/ 88 h 988"/>
                  <a:gd name="T10" fmla="*/ 481 w 1722"/>
                  <a:gd name="T11" fmla="*/ 58 h 988"/>
                  <a:gd name="T12" fmla="*/ 620 w 1722"/>
                  <a:gd name="T13" fmla="*/ 0 h 988"/>
                  <a:gd name="T14" fmla="*/ 795 w 1722"/>
                  <a:gd name="T15" fmla="*/ 66 h 988"/>
                  <a:gd name="T16" fmla="*/ 839 w 1722"/>
                  <a:gd name="T17" fmla="*/ 124 h 988"/>
                  <a:gd name="T18" fmla="*/ 853 w 1722"/>
                  <a:gd name="T19" fmla="*/ 153 h 988"/>
                  <a:gd name="T20" fmla="*/ 875 w 1722"/>
                  <a:gd name="T21" fmla="*/ 168 h 988"/>
                  <a:gd name="T22" fmla="*/ 1079 w 1722"/>
                  <a:gd name="T23" fmla="*/ 182 h 988"/>
                  <a:gd name="T24" fmla="*/ 1189 w 1722"/>
                  <a:gd name="T25" fmla="*/ 248 h 988"/>
                  <a:gd name="T26" fmla="*/ 1371 w 1722"/>
                  <a:gd name="T27" fmla="*/ 255 h 988"/>
                  <a:gd name="T28" fmla="*/ 1444 w 1722"/>
                  <a:gd name="T29" fmla="*/ 321 h 988"/>
                  <a:gd name="T30" fmla="*/ 1480 w 1722"/>
                  <a:gd name="T31" fmla="*/ 372 h 988"/>
                  <a:gd name="T32" fmla="*/ 1502 w 1722"/>
                  <a:gd name="T33" fmla="*/ 387 h 988"/>
                  <a:gd name="T34" fmla="*/ 1612 w 1722"/>
                  <a:gd name="T35" fmla="*/ 496 h 988"/>
                  <a:gd name="T36" fmla="*/ 1663 w 1722"/>
                  <a:gd name="T37" fmla="*/ 627 h 988"/>
                  <a:gd name="T38" fmla="*/ 1714 w 1722"/>
                  <a:gd name="T39" fmla="*/ 656 h 988"/>
                  <a:gd name="T40" fmla="*/ 1721 w 1722"/>
                  <a:gd name="T41" fmla="*/ 831 h 988"/>
                  <a:gd name="T42" fmla="*/ 890 w 1722"/>
                  <a:gd name="T43" fmla="*/ 839 h 988"/>
                  <a:gd name="T44" fmla="*/ 562 w 1722"/>
                  <a:gd name="T45" fmla="*/ 860 h 988"/>
                  <a:gd name="T46" fmla="*/ 401 w 1722"/>
                  <a:gd name="T47" fmla="*/ 977 h 988"/>
                  <a:gd name="T48" fmla="*/ 270 w 1722"/>
                  <a:gd name="T49" fmla="*/ 948 h 988"/>
                  <a:gd name="T50" fmla="*/ 95 w 1722"/>
                  <a:gd name="T51" fmla="*/ 897 h 988"/>
                  <a:gd name="T52" fmla="*/ 44 w 1722"/>
                  <a:gd name="T53" fmla="*/ 715 h 988"/>
                  <a:gd name="T54" fmla="*/ 0 w 1722"/>
                  <a:gd name="T55" fmla="*/ 598 h 988"/>
                  <a:gd name="T56" fmla="*/ 8 w 1722"/>
                  <a:gd name="T57" fmla="*/ 525 h 988"/>
                  <a:gd name="T58" fmla="*/ 110 w 1722"/>
                  <a:gd name="T59" fmla="*/ 481 h 988"/>
                  <a:gd name="T60" fmla="*/ 110 w 1722"/>
                  <a:gd name="T61" fmla="*/ 459 h 988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722"/>
                  <a:gd name="T94" fmla="*/ 0 h 988"/>
                  <a:gd name="T95" fmla="*/ 1722 w 1722"/>
                  <a:gd name="T96" fmla="*/ 988 h 988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722" h="988">
                    <a:moveTo>
                      <a:pt x="110" y="459"/>
                    </a:moveTo>
                    <a:cubicBezTo>
                      <a:pt x="120" y="430"/>
                      <a:pt x="142" y="412"/>
                      <a:pt x="161" y="387"/>
                    </a:cubicBezTo>
                    <a:cubicBezTo>
                      <a:pt x="180" y="328"/>
                      <a:pt x="190" y="335"/>
                      <a:pt x="190" y="263"/>
                    </a:cubicBezTo>
                    <a:cubicBezTo>
                      <a:pt x="320" y="157"/>
                      <a:pt x="222" y="230"/>
                      <a:pt x="409" y="117"/>
                    </a:cubicBezTo>
                    <a:cubicBezTo>
                      <a:pt x="424" y="108"/>
                      <a:pt x="439" y="99"/>
                      <a:pt x="452" y="88"/>
                    </a:cubicBezTo>
                    <a:cubicBezTo>
                      <a:pt x="463" y="79"/>
                      <a:pt x="469" y="66"/>
                      <a:pt x="481" y="58"/>
                    </a:cubicBezTo>
                    <a:cubicBezTo>
                      <a:pt x="517" y="34"/>
                      <a:pt x="578" y="13"/>
                      <a:pt x="620" y="0"/>
                    </a:cubicBezTo>
                    <a:cubicBezTo>
                      <a:pt x="706" y="6"/>
                      <a:pt x="742" y="2"/>
                      <a:pt x="795" y="66"/>
                    </a:cubicBezTo>
                    <a:cubicBezTo>
                      <a:pt x="810" y="85"/>
                      <a:pt x="828" y="102"/>
                      <a:pt x="839" y="124"/>
                    </a:cubicBezTo>
                    <a:cubicBezTo>
                      <a:pt x="844" y="134"/>
                      <a:pt x="846" y="145"/>
                      <a:pt x="853" y="153"/>
                    </a:cubicBezTo>
                    <a:cubicBezTo>
                      <a:pt x="859" y="160"/>
                      <a:pt x="875" y="168"/>
                      <a:pt x="875" y="168"/>
                    </a:cubicBezTo>
                    <a:cubicBezTo>
                      <a:pt x="943" y="171"/>
                      <a:pt x="1021" y="146"/>
                      <a:pt x="1079" y="182"/>
                    </a:cubicBezTo>
                    <a:cubicBezTo>
                      <a:pt x="1107" y="200"/>
                      <a:pt x="1150" y="245"/>
                      <a:pt x="1189" y="248"/>
                    </a:cubicBezTo>
                    <a:cubicBezTo>
                      <a:pt x="1250" y="252"/>
                      <a:pt x="1310" y="253"/>
                      <a:pt x="1371" y="255"/>
                    </a:cubicBezTo>
                    <a:cubicBezTo>
                      <a:pt x="1399" y="276"/>
                      <a:pt x="1416" y="300"/>
                      <a:pt x="1444" y="321"/>
                    </a:cubicBezTo>
                    <a:cubicBezTo>
                      <a:pt x="1459" y="351"/>
                      <a:pt x="1454" y="350"/>
                      <a:pt x="1480" y="372"/>
                    </a:cubicBezTo>
                    <a:cubicBezTo>
                      <a:pt x="1487" y="378"/>
                      <a:pt x="1502" y="387"/>
                      <a:pt x="1502" y="387"/>
                    </a:cubicBezTo>
                    <a:cubicBezTo>
                      <a:pt x="1549" y="414"/>
                      <a:pt x="1582" y="451"/>
                      <a:pt x="1612" y="496"/>
                    </a:cubicBezTo>
                    <a:cubicBezTo>
                      <a:pt x="1627" y="542"/>
                      <a:pt x="1621" y="594"/>
                      <a:pt x="1663" y="627"/>
                    </a:cubicBezTo>
                    <a:cubicBezTo>
                      <a:pt x="1702" y="657"/>
                      <a:pt x="1690" y="656"/>
                      <a:pt x="1714" y="656"/>
                    </a:cubicBezTo>
                    <a:cubicBezTo>
                      <a:pt x="1722" y="797"/>
                      <a:pt x="1721" y="739"/>
                      <a:pt x="1721" y="831"/>
                    </a:cubicBezTo>
                    <a:cubicBezTo>
                      <a:pt x="1436" y="845"/>
                      <a:pt x="1191" y="843"/>
                      <a:pt x="890" y="839"/>
                    </a:cubicBezTo>
                    <a:cubicBezTo>
                      <a:pt x="786" y="817"/>
                      <a:pt x="666" y="835"/>
                      <a:pt x="562" y="860"/>
                    </a:cubicBezTo>
                    <a:cubicBezTo>
                      <a:pt x="484" y="900"/>
                      <a:pt x="499" y="958"/>
                      <a:pt x="401" y="977"/>
                    </a:cubicBezTo>
                    <a:cubicBezTo>
                      <a:pt x="332" y="972"/>
                      <a:pt x="310" y="988"/>
                      <a:pt x="270" y="948"/>
                    </a:cubicBezTo>
                    <a:cubicBezTo>
                      <a:pt x="216" y="920"/>
                      <a:pt x="154" y="911"/>
                      <a:pt x="95" y="897"/>
                    </a:cubicBezTo>
                    <a:cubicBezTo>
                      <a:pt x="45" y="847"/>
                      <a:pt x="60" y="783"/>
                      <a:pt x="44" y="715"/>
                    </a:cubicBezTo>
                    <a:cubicBezTo>
                      <a:pt x="36" y="683"/>
                      <a:pt x="11" y="636"/>
                      <a:pt x="0" y="598"/>
                    </a:cubicBezTo>
                    <a:cubicBezTo>
                      <a:pt x="3" y="574"/>
                      <a:pt x="0" y="548"/>
                      <a:pt x="8" y="525"/>
                    </a:cubicBezTo>
                    <a:cubicBezTo>
                      <a:pt x="16" y="502"/>
                      <a:pt x="92" y="485"/>
                      <a:pt x="110" y="481"/>
                    </a:cubicBezTo>
                    <a:cubicBezTo>
                      <a:pt x="127" y="455"/>
                      <a:pt x="133" y="459"/>
                      <a:pt x="110" y="45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300"/>
                  </a:gs>
                  <a:gs pos="100000">
                    <a:srgbClr val="2F18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" name="Text Box 16"/>
              <p:cNvSpPr txBox="1">
                <a:spLocks noChangeArrowheads="1"/>
              </p:cNvSpPr>
              <p:nvPr/>
            </p:nvSpPr>
            <p:spPr bwMode="auto">
              <a:xfrm>
                <a:off x="384" y="2208"/>
                <a:ext cx="1392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hu-HU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Talaj</a:t>
                </a:r>
                <a:endPara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1600" i="1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(-) </a:t>
                </a:r>
                <a:r>
                  <a:rPr lang="hu-HU" sz="1600" i="1" dirty="0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negatív töltés</a:t>
                </a:r>
                <a:endParaRPr lang="en-US" sz="1600" i="1" dirty="0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" name="Freeform 17"/>
              <p:cNvSpPr>
                <a:spLocks/>
              </p:cNvSpPr>
              <p:nvPr/>
            </p:nvSpPr>
            <p:spPr bwMode="auto">
              <a:xfrm>
                <a:off x="2496" y="2016"/>
                <a:ext cx="1392" cy="902"/>
              </a:xfrm>
              <a:custGeom>
                <a:avLst/>
                <a:gdLst>
                  <a:gd name="T0" fmla="*/ 700 w 1648"/>
                  <a:gd name="T1" fmla="*/ 95 h 902"/>
                  <a:gd name="T2" fmla="*/ 656 w 1648"/>
                  <a:gd name="T3" fmla="*/ 88 h 902"/>
                  <a:gd name="T4" fmla="*/ 627 w 1648"/>
                  <a:gd name="T5" fmla="*/ 74 h 902"/>
                  <a:gd name="T6" fmla="*/ 590 w 1648"/>
                  <a:gd name="T7" fmla="*/ 66 h 902"/>
                  <a:gd name="T8" fmla="*/ 561 w 1648"/>
                  <a:gd name="T9" fmla="*/ 59 h 902"/>
                  <a:gd name="T10" fmla="*/ 401 w 1648"/>
                  <a:gd name="T11" fmla="*/ 66 h 902"/>
                  <a:gd name="T12" fmla="*/ 350 w 1648"/>
                  <a:gd name="T13" fmla="*/ 81 h 902"/>
                  <a:gd name="T14" fmla="*/ 313 w 1648"/>
                  <a:gd name="T15" fmla="*/ 81 h 902"/>
                  <a:gd name="T16" fmla="*/ 262 w 1648"/>
                  <a:gd name="T17" fmla="*/ 88 h 902"/>
                  <a:gd name="T18" fmla="*/ 240 w 1648"/>
                  <a:gd name="T19" fmla="*/ 95 h 902"/>
                  <a:gd name="T20" fmla="*/ 142 w 1648"/>
                  <a:gd name="T21" fmla="*/ 240 h 902"/>
                  <a:gd name="T22" fmla="*/ 46 w 1648"/>
                  <a:gd name="T23" fmla="*/ 336 h 902"/>
                  <a:gd name="T24" fmla="*/ 73 w 1648"/>
                  <a:gd name="T25" fmla="*/ 402 h 902"/>
                  <a:gd name="T26" fmla="*/ 95 w 1648"/>
                  <a:gd name="T27" fmla="*/ 409 h 902"/>
                  <a:gd name="T28" fmla="*/ 36 w 1648"/>
                  <a:gd name="T29" fmla="*/ 496 h 902"/>
                  <a:gd name="T30" fmla="*/ 58 w 1648"/>
                  <a:gd name="T31" fmla="*/ 657 h 902"/>
                  <a:gd name="T32" fmla="*/ 190 w 1648"/>
                  <a:gd name="T33" fmla="*/ 720 h 902"/>
                  <a:gd name="T34" fmla="*/ 238 w 1648"/>
                  <a:gd name="T35" fmla="*/ 720 h 902"/>
                  <a:gd name="T36" fmla="*/ 526 w 1648"/>
                  <a:gd name="T37" fmla="*/ 816 h 902"/>
                  <a:gd name="T38" fmla="*/ 532 w 1648"/>
                  <a:gd name="T39" fmla="*/ 839 h 902"/>
                  <a:gd name="T40" fmla="*/ 656 w 1648"/>
                  <a:gd name="T41" fmla="*/ 876 h 902"/>
                  <a:gd name="T42" fmla="*/ 700 w 1648"/>
                  <a:gd name="T43" fmla="*/ 868 h 902"/>
                  <a:gd name="T44" fmla="*/ 824 w 1648"/>
                  <a:gd name="T45" fmla="*/ 868 h 902"/>
                  <a:gd name="T46" fmla="*/ 948 w 1648"/>
                  <a:gd name="T47" fmla="*/ 883 h 902"/>
                  <a:gd name="T48" fmla="*/ 1181 w 1648"/>
                  <a:gd name="T49" fmla="*/ 861 h 902"/>
                  <a:gd name="T50" fmla="*/ 1283 w 1648"/>
                  <a:gd name="T51" fmla="*/ 803 h 902"/>
                  <a:gd name="T52" fmla="*/ 1334 w 1648"/>
                  <a:gd name="T53" fmla="*/ 752 h 902"/>
                  <a:gd name="T54" fmla="*/ 1480 w 1648"/>
                  <a:gd name="T55" fmla="*/ 686 h 902"/>
                  <a:gd name="T56" fmla="*/ 1531 w 1648"/>
                  <a:gd name="T57" fmla="*/ 650 h 902"/>
                  <a:gd name="T58" fmla="*/ 1538 w 1648"/>
                  <a:gd name="T59" fmla="*/ 628 h 902"/>
                  <a:gd name="T60" fmla="*/ 1546 w 1648"/>
                  <a:gd name="T61" fmla="*/ 620 h 902"/>
                  <a:gd name="T62" fmla="*/ 1582 w 1648"/>
                  <a:gd name="T63" fmla="*/ 480 h 902"/>
                  <a:gd name="T64" fmla="*/ 1648 w 1648"/>
                  <a:gd name="T65" fmla="*/ 321 h 902"/>
                  <a:gd name="T66" fmla="*/ 1553 w 1648"/>
                  <a:gd name="T67" fmla="*/ 183 h 902"/>
                  <a:gd name="T68" fmla="*/ 1509 w 1648"/>
                  <a:gd name="T69" fmla="*/ 161 h 902"/>
                  <a:gd name="T70" fmla="*/ 1465 w 1648"/>
                  <a:gd name="T71" fmla="*/ 125 h 902"/>
                  <a:gd name="T72" fmla="*/ 1385 w 1648"/>
                  <a:gd name="T73" fmla="*/ 103 h 902"/>
                  <a:gd name="T74" fmla="*/ 1298 w 1648"/>
                  <a:gd name="T75" fmla="*/ 81 h 902"/>
                  <a:gd name="T76" fmla="*/ 1276 w 1648"/>
                  <a:gd name="T77" fmla="*/ 59 h 902"/>
                  <a:gd name="T78" fmla="*/ 1159 w 1648"/>
                  <a:gd name="T79" fmla="*/ 8 h 902"/>
                  <a:gd name="T80" fmla="*/ 958 w 1648"/>
                  <a:gd name="T81" fmla="*/ 0 h 902"/>
                  <a:gd name="T82" fmla="*/ 814 w 1648"/>
                  <a:gd name="T83" fmla="*/ 48 h 902"/>
                  <a:gd name="T84" fmla="*/ 700 w 1648"/>
                  <a:gd name="T85" fmla="*/ 95 h 90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648"/>
                  <a:gd name="T130" fmla="*/ 0 h 902"/>
                  <a:gd name="T131" fmla="*/ 1648 w 1648"/>
                  <a:gd name="T132" fmla="*/ 902 h 90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648" h="902">
                    <a:moveTo>
                      <a:pt x="700" y="95"/>
                    </a:moveTo>
                    <a:cubicBezTo>
                      <a:pt x="685" y="93"/>
                      <a:pt x="670" y="93"/>
                      <a:pt x="656" y="88"/>
                    </a:cubicBezTo>
                    <a:cubicBezTo>
                      <a:pt x="608" y="73"/>
                      <a:pt x="649" y="74"/>
                      <a:pt x="627" y="74"/>
                    </a:cubicBezTo>
                    <a:cubicBezTo>
                      <a:pt x="618" y="25"/>
                      <a:pt x="633" y="58"/>
                      <a:pt x="590" y="66"/>
                    </a:cubicBezTo>
                    <a:cubicBezTo>
                      <a:pt x="580" y="68"/>
                      <a:pt x="571" y="61"/>
                      <a:pt x="561" y="59"/>
                    </a:cubicBezTo>
                    <a:cubicBezTo>
                      <a:pt x="508" y="61"/>
                      <a:pt x="454" y="62"/>
                      <a:pt x="401" y="66"/>
                    </a:cubicBezTo>
                    <a:cubicBezTo>
                      <a:pt x="383" y="67"/>
                      <a:pt x="350" y="81"/>
                      <a:pt x="350" y="81"/>
                    </a:cubicBezTo>
                    <a:cubicBezTo>
                      <a:pt x="315" y="114"/>
                      <a:pt x="355" y="86"/>
                      <a:pt x="313" y="81"/>
                    </a:cubicBezTo>
                    <a:cubicBezTo>
                      <a:pt x="296" y="79"/>
                      <a:pt x="279" y="86"/>
                      <a:pt x="262" y="88"/>
                    </a:cubicBezTo>
                    <a:cubicBezTo>
                      <a:pt x="255" y="90"/>
                      <a:pt x="240" y="95"/>
                      <a:pt x="240" y="95"/>
                    </a:cubicBezTo>
                    <a:lnTo>
                      <a:pt x="142" y="240"/>
                    </a:lnTo>
                    <a:lnTo>
                      <a:pt x="46" y="336"/>
                    </a:lnTo>
                    <a:cubicBezTo>
                      <a:pt x="55" y="358"/>
                      <a:pt x="60" y="382"/>
                      <a:pt x="73" y="402"/>
                    </a:cubicBezTo>
                    <a:cubicBezTo>
                      <a:pt x="77" y="408"/>
                      <a:pt x="97" y="402"/>
                      <a:pt x="95" y="409"/>
                    </a:cubicBezTo>
                    <a:cubicBezTo>
                      <a:pt x="84" y="442"/>
                      <a:pt x="52" y="465"/>
                      <a:pt x="36" y="496"/>
                    </a:cubicBezTo>
                    <a:cubicBezTo>
                      <a:pt x="24" y="547"/>
                      <a:pt x="0" y="628"/>
                      <a:pt x="58" y="657"/>
                    </a:cubicBezTo>
                    <a:lnTo>
                      <a:pt x="190" y="720"/>
                    </a:lnTo>
                    <a:lnTo>
                      <a:pt x="238" y="720"/>
                    </a:lnTo>
                    <a:cubicBezTo>
                      <a:pt x="334" y="752"/>
                      <a:pt x="432" y="778"/>
                      <a:pt x="526" y="816"/>
                    </a:cubicBezTo>
                    <a:cubicBezTo>
                      <a:pt x="533" y="819"/>
                      <a:pt x="527" y="833"/>
                      <a:pt x="532" y="839"/>
                    </a:cubicBezTo>
                    <a:cubicBezTo>
                      <a:pt x="553" y="861"/>
                      <a:pt x="628" y="868"/>
                      <a:pt x="656" y="876"/>
                    </a:cubicBezTo>
                    <a:cubicBezTo>
                      <a:pt x="671" y="873"/>
                      <a:pt x="700" y="868"/>
                      <a:pt x="700" y="868"/>
                    </a:cubicBezTo>
                    <a:cubicBezTo>
                      <a:pt x="783" y="837"/>
                      <a:pt x="750" y="854"/>
                      <a:pt x="824" y="868"/>
                    </a:cubicBezTo>
                    <a:cubicBezTo>
                      <a:pt x="874" y="902"/>
                      <a:pt x="837" y="883"/>
                      <a:pt x="948" y="883"/>
                    </a:cubicBezTo>
                    <a:cubicBezTo>
                      <a:pt x="1032" y="879"/>
                      <a:pt x="1100" y="870"/>
                      <a:pt x="1181" y="861"/>
                    </a:cubicBezTo>
                    <a:cubicBezTo>
                      <a:pt x="1225" y="847"/>
                      <a:pt x="1250" y="836"/>
                      <a:pt x="1283" y="803"/>
                    </a:cubicBezTo>
                    <a:cubicBezTo>
                      <a:pt x="1300" y="786"/>
                      <a:pt x="1311" y="760"/>
                      <a:pt x="1334" y="752"/>
                    </a:cubicBezTo>
                    <a:cubicBezTo>
                      <a:pt x="1386" y="734"/>
                      <a:pt x="1429" y="702"/>
                      <a:pt x="1480" y="686"/>
                    </a:cubicBezTo>
                    <a:cubicBezTo>
                      <a:pt x="1497" y="673"/>
                      <a:pt x="1518" y="666"/>
                      <a:pt x="1531" y="650"/>
                    </a:cubicBezTo>
                    <a:cubicBezTo>
                      <a:pt x="1536" y="644"/>
                      <a:pt x="1535" y="635"/>
                      <a:pt x="1538" y="628"/>
                    </a:cubicBezTo>
                    <a:cubicBezTo>
                      <a:pt x="1540" y="625"/>
                      <a:pt x="1543" y="623"/>
                      <a:pt x="1546" y="620"/>
                    </a:cubicBezTo>
                    <a:lnTo>
                      <a:pt x="1582" y="480"/>
                    </a:lnTo>
                    <a:cubicBezTo>
                      <a:pt x="1613" y="427"/>
                      <a:pt x="1621" y="375"/>
                      <a:pt x="1648" y="321"/>
                    </a:cubicBezTo>
                    <a:cubicBezTo>
                      <a:pt x="1636" y="287"/>
                      <a:pt x="1597" y="183"/>
                      <a:pt x="1553" y="183"/>
                    </a:cubicBezTo>
                    <a:cubicBezTo>
                      <a:pt x="1538" y="176"/>
                      <a:pt x="1522" y="171"/>
                      <a:pt x="1509" y="161"/>
                    </a:cubicBezTo>
                    <a:cubicBezTo>
                      <a:pt x="1450" y="116"/>
                      <a:pt x="1519" y="142"/>
                      <a:pt x="1465" y="125"/>
                    </a:cubicBezTo>
                    <a:cubicBezTo>
                      <a:pt x="1434" y="104"/>
                      <a:pt x="1423" y="103"/>
                      <a:pt x="1385" y="103"/>
                    </a:cubicBezTo>
                    <a:cubicBezTo>
                      <a:pt x="1357" y="98"/>
                      <a:pt x="1324" y="95"/>
                      <a:pt x="1298" y="81"/>
                    </a:cubicBezTo>
                    <a:cubicBezTo>
                      <a:pt x="1289" y="76"/>
                      <a:pt x="1284" y="65"/>
                      <a:pt x="1276" y="59"/>
                    </a:cubicBezTo>
                    <a:cubicBezTo>
                      <a:pt x="1241" y="33"/>
                      <a:pt x="1205" y="8"/>
                      <a:pt x="1159" y="8"/>
                    </a:cubicBezTo>
                    <a:lnTo>
                      <a:pt x="958" y="0"/>
                    </a:lnTo>
                    <a:lnTo>
                      <a:pt x="814" y="48"/>
                    </a:lnTo>
                    <a:cubicBezTo>
                      <a:pt x="789" y="73"/>
                      <a:pt x="736" y="134"/>
                      <a:pt x="700" y="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EC100"/>
                  </a:gs>
                  <a:gs pos="100000">
                    <a:srgbClr val="D6AD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Text Box 18"/>
              <p:cNvSpPr txBox="1">
                <a:spLocks noChangeArrowheads="1"/>
              </p:cNvSpPr>
              <p:nvPr/>
            </p:nvSpPr>
            <p:spPr bwMode="auto">
              <a:xfrm>
                <a:off x="2640" y="2208"/>
                <a:ext cx="1392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b="1" dirty="0" err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Nitr</a:t>
                </a:r>
                <a:r>
                  <a:rPr lang="hu-HU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át</a:t>
                </a:r>
                <a:endPara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1600" i="1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(-) </a:t>
                </a:r>
                <a:r>
                  <a:rPr lang="en-US" sz="1600" i="1" dirty="0" err="1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negat</a:t>
                </a:r>
                <a:r>
                  <a:rPr lang="hu-HU" sz="1600" i="1" dirty="0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ív töltés</a:t>
                </a:r>
                <a:endParaRPr lang="en-US" sz="1600" i="1" dirty="0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" name="Text Box 21"/>
            <p:cNvSpPr txBox="1">
              <a:spLocks noChangeArrowheads="1"/>
            </p:cNvSpPr>
            <p:nvPr/>
          </p:nvSpPr>
          <p:spPr bwMode="auto">
            <a:xfrm>
              <a:off x="2819400" y="3352800"/>
              <a:ext cx="10668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hu-HU" sz="1600" b="1" i="1" dirty="0" smtClean="0">
                  <a:latin typeface="Times New Roman" pitchFamily="18" charset="0"/>
                  <a:cs typeface="Arial" pitchFamily="34" charset="0"/>
                </a:rPr>
                <a:t>taszítás</a:t>
              </a:r>
              <a:endParaRPr lang="en-US" sz="1600" b="1" i="1" dirty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" name="Text Box 36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1752600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b="1" i="1" dirty="0">
                  <a:latin typeface="Times New Roman" pitchFamily="18" charset="0"/>
                  <a:cs typeface="Arial" pitchFamily="34" charset="0"/>
                </a:rPr>
                <a:t>Nitrogen loss</a:t>
              </a:r>
              <a:br>
                <a:rPr lang="en-US" sz="1400" b="1" i="1" dirty="0">
                  <a:latin typeface="Times New Roman" pitchFamily="18" charset="0"/>
                  <a:cs typeface="Arial" pitchFamily="34" charset="0"/>
                </a:rPr>
              </a:br>
              <a:r>
                <a:rPr lang="en-US" sz="1400" b="1" i="1" dirty="0">
                  <a:latin typeface="Times New Roman" pitchFamily="18" charset="0"/>
                  <a:cs typeface="Arial" pitchFamily="34" charset="0"/>
                </a:rPr>
                <a:t>through leaching</a:t>
              </a:r>
              <a:endParaRPr lang="en-US" sz="1600" b="1" i="1" dirty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3" name="Group 63"/>
            <p:cNvGrpSpPr>
              <a:grpSpLocks/>
            </p:cNvGrpSpPr>
            <p:nvPr/>
          </p:nvGrpSpPr>
          <p:grpSpPr bwMode="auto">
            <a:xfrm>
              <a:off x="2971800" y="4038600"/>
              <a:ext cx="762000" cy="304800"/>
              <a:chOff x="1968" y="3975"/>
              <a:chExt cx="480" cy="192"/>
            </a:xfrm>
          </p:grpSpPr>
          <p:sp>
            <p:nvSpPr>
              <p:cNvPr id="10" name="Line 42"/>
              <p:cNvSpPr>
                <a:spLocks noChangeShapeType="1"/>
              </p:cNvSpPr>
              <p:nvPr/>
            </p:nvSpPr>
            <p:spPr bwMode="auto">
              <a:xfrm flipH="1">
                <a:off x="1968" y="3975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43"/>
              <p:cNvSpPr>
                <a:spLocks noChangeShapeType="1"/>
              </p:cNvSpPr>
              <p:nvPr/>
            </p:nvSpPr>
            <p:spPr bwMode="auto">
              <a:xfrm flipH="1">
                <a:off x="2208" y="3975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44"/>
              <p:cNvSpPr>
                <a:spLocks noChangeShapeType="1"/>
              </p:cNvSpPr>
              <p:nvPr/>
            </p:nvSpPr>
            <p:spPr bwMode="auto">
              <a:xfrm>
                <a:off x="2352" y="3975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62"/>
            <p:cNvGrpSpPr>
              <a:grpSpLocks/>
            </p:cNvGrpSpPr>
            <p:nvPr/>
          </p:nvGrpSpPr>
          <p:grpSpPr bwMode="auto">
            <a:xfrm>
              <a:off x="2971800" y="3048000"/>
              <a:ext cx="762000" cy="304800"/>
              <a:chOff x="1968" y="3351"/>
              <a:chExt cx="480" cy="192"/>
            </a:xfrm>
          </p:grpSpPr>
          <p:sp>
            <p:nvSpPr>
              <p:cNvPr id="14" name="Line 45"/>
              <p:cNvSpPr>
                <a:spLocks noChangeShapeType="1"/>
              </p:cNvSpPr>
              <p:nvPr/>
            </p:nvSpPr>
            <p:spPr bwMode="auto">
              <a:xfrm flipH="1">
                <a:off x="1968" y="3351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46"/>
              <p:cNvSpPr>
                <a:spLocks noChangeShapeType="1"/>
              </p:cNvSpPr>
              <p:nvPr/>
            </p:nvSpPr>
            <p:spPr bwMode="auto">
              <a:xfrm flipH="1">
                <a:off x="2208" y="3351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47"/>
              <p:cNvSpPr>
                <a:spLocks noChangeShapeType="1"/>
              </p:cNvSpPr>
              <p:nvPr/>
            </p:nvSpPr>
            <p:spPr bwMode="auto">
              <a:xfrm>
                <a:off x="2352" y="3351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7467600" y="3048000"/>
              <a:ext cx="1600200" cy="730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b="1" i="1">
                  <a:latin typeface="Times New Roman" pitchFamily="18" charset="0"/>
                  <a:cs typeface="Arial" pitchFamily="34" charset="0"/>
                </a:rPr>
                <a:t>Nitrogen loss</a:t>
              </a:r>
              <a:br>
                <a:rPr lang="en-US" sz="1400" b="1" i="1">
                  <a:latin typeface="Times New Roman" pitchFamily="18" charset="0"/>
                  <a:cs typeface="Arial" pitchFamily="34" charset="0"/>
                </a:rPr>
              </a:br>
              <a:r>
                <a:rPr lang="en-US" sz="1400" b="1" i="1">
                  <a:latin typeface="Times New Roman" pitchFamily="18" charset="0"/>
                  <a:cs typeface="Arial" pitchFamily="34" charset="0"/>
                </a:rPr>
                <a:t>through</a:t>
              </a:r>
              <a:br>
                <a:rPr lang="en-US" sz="1400" b="1" i="1">
                  <a:latin typeface="Times New Roman" pitchFamily="18" charset="0"/>
                  <a:cs typeface="Arial" pitchFamily="34" charset="0"/>
                </a:rPr>
              </a:br>
              <a:r>
                <a:rPr lang="en-US" sz="1400" b="1" i="1">
                  <a:latin typeface="Times New Roman" pitchFamily="18" charset="0"/>
                  <a:cs typeface="Arial" pitchFamily="34" charset="0"/>
                </a:rPr>
                <a:t>denitrification</a:t>
              </a:r>
              <a:endParaRPr lang="en-US" sz="1600" b="1" i="1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" name="Line 60"/>
            <p:cNvSpPr>
              <a:spLocks noChangeShapeType="1"/>
            </p:cNvSpPr>
            <p:nvPr/>
          </p:nvSpPr>
          <p:spPr bwMode="auto">
            <a:xfrm flipH="1">
              <a:off x="2667000" y="3733800"/>
              <a:ext cx="609600" cy="0"/>
            </a:xfrm>
            <a:prstGeom prst="line">
              <a:avLst/>
            </a:prstGeom>
            <a:noFill/>
            <a:ln w="57150">
              <a:solidFill>
                <a:srgbClr val="66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61"/>
            <p:cNvSpPr>
              <a:spLocks noChangeShapeType="1"/>
            </p:cNvSpPr>
            <p:nvPr/>
          </p:nvSpPr>
          <p:spPr bwMode="auto">
            <a:xfrm>
              <a:off x="3352800" y="3733800"/>
              <a:ext cx="609600" cy="0"/>
            </a:xfrm>
            <a:prstGeom prst="line">
              <a:avLst/>
            </a:prstGeom>
            <a:noFill/>
            <a:ln w="57150">
              <a:solidFill>
                <a:srgbClr val="EEC1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" name="Group 69"/>
            <p:cNvGrpSpPr>
              <a:grpSpLocks/>
            </p:cNvGrpSpPr>
            <p:nvPr/>
          </p:nvGrpSpPr>
          <p:grpSpPr bwMode="auto">
            <a:xfrm>
              <a:off x="6400800" y="2438400"/>
              <a:ext cx="2435225" cy="2362200"/>
              <a:chOff x="4032" y="1536"/>
              <a:chExt cx="1534" cy="1488"/>
            </a:xfrm>
          </p:grpSpPr>
          <p:sp>
            <p:nvSpPr>
              <p:cNvPr id="22" name="Freeform 53"/>
              <p:cNvSpPr>
                <a:spLocks/>
              </p:cNvSpPr>
              <p:nvPr/>
            </p:nvSpPr>
            <p:spPr bwMode="auto">
              <a:xfrm>
                <a:off x="4032" y="2607"/>
                <a:ext cx="1534" cy="417"/>
              </a:xfrm>
              <a:custGeom>
                <a:avLst/>
                <a:gdLst>
                  <a:gd name="T0" fmla="*/ 110 w 1342"/>
                  <a:gd name="T1" fmla="*/ 34 h 807"/>
                  <a:gd name="T2" fmla="*/ 197 w 1342"/>
                  <a:gd name="T3" fmla="*/ 34 h 807"/>
                  <a:gd name="T4" fmla="*/ 241 w 1342"/>
                  <a:gd name="T5" fmla="*/ 49 h 807"/>
                  <a:gd name="T6" fmla="*/ 256 w 1342"/>
                  <a:gd name="T7" fmla="*/ 27 h 807"/>
                  <a:gd name="T8" fmla="*/ 299 w 1342"/>
                  <a:gd name="T9" fmla="*/ 13 h 807"/>
                  <a:gd name="T10" fmla="*/ 606 w 1342"/>
                  <a:gd name="T11" fmla="*/ 27 h 807"/>
                  <a:gd name="T12" fmla="*/ 613 w 1342"/>
                  <a:gd name="T13" fmla="*/ 49 h 807"/>
                  <a:gd name="T14" fmla="*/ 678 w 1342"/>
                  <a:gd name="T15" fmla="*/ 5 h 807"/>
                  <a:gd name="T16" fmla="*/ 737 w 1342"/>
                  <a:gd name="T17" fmla="*/ 27 h 807"/>
                  <a:gd name="T18" fmla="*/ 781 w 1342"/>
                  <a:gd name="T19" fmla="*/ 64 h 807"/>
                  <a:gd name="T20" fmla="*/ 890 w 1342"/>
                  <a:gd name="T21" fmla="*/ 42 h 807"/>
                  <a:gd name="T22" fmla="*/ 1174 w 1342"/>
                  <a:gd name="T23" fmla="*/ 49 h 807"/>
                  <a:gd name="T24" fmla="*/ 1189 w 1342"/>
                  <a:gd name="T25" fmla="*/ 27 h 807"/>
                  <a:gd name="T26" fmla="*/ 1211 w 1342"/>
                  <a:gd name="T27" fmla="*/ 42 h 807"/>
                  <a:gd name="T28" fmla="*/ 1313 w 1342"/>
                  <a:gd name="T29" fmla="*/ 42 h 807"/>
                  <a:gd name="T30" fmla="*/ 1342 w 1342"/>
                  <a:gd name="T31" fmla="*/ 158 h 807"/>
                  <a:gd name="T32" fmla="*/ 1320 w 1342"/>
                  <a:gd name="T33" fmla="*/ 202 h 807"/>
                  <a:gd name="T34" fmla="*/ 1313 w 1342"/>
                  <a:gd name="T35" fmla="*/ 290 h 807"/>
                  <a:gd name="T36" fmla="*/ 1298 w 1342"/>
                  <a:gd name="T37" fmla="*/ 333 h 807"/>
                  <a:gd name="T38" fmla="*/ 1276 w 1342"/>
                  <a:gd name="T39" fmla="*/ 421 h 807"/>
                  <a:gd name="T40" fmla="*/ 1233 w 1342"/>
                  <a:gd name="T41" fmla="*/ 530 h 807"/>
                  <a:gd name="T42" fmla="*/ 1189 w 1342"/>
                  <a:gd name="T43" fmla="*/ 610 h 807"/>
                  <a:gd name="T44" fmla="*/ 999 w 1342"/>
                  <a:gd name="T45" fmla="*/ 698 h 807"/>
                  <a:gd name="T46" fmla="*/ 963 w 1342"/>
                  <a:gd name="T47" fmla="*/ 713 h 807"/>
                  <a:gd name="T48" fmla="*/ 904 w 1342"/>
                  <a:gd name="T49" fmla="*/ 727 h 807"/>
                  <a:gd name="T50" fmla="*/ 853 w 1342"/>
                  <a:gd name="T51" fmla="*/ 720 h 807"/>
                  <a:gd name="T52" fmla="*/ 781 w 1342"/>
                  <a:gd name="T53" fmla="*/ 676 h 807"/>
                  <a:gd name="T54" fmla="*/ 518 w 1342"/>
                  <a:gd name="T55" fmla="*/ 727 h 807"/>
                  <a:gd name="T56" fmla="*/ 394 w 1342"/>
                  <a:gd name="T57" fmla="*/ 771 h 807"/>
                  <a:gd name="T58" fmla="*/ 365 w 1342"/>
                  <a:gd name="T59" fmla="*/ 793 h 807"/>
                  <a:gd name="T60" fmla="*/ 321 w 1342"/>
                  <a:gd name="T61" fmla="*/ 807 h 807"/>
                  <a:gd name="T62" fmla="*/ 277 w 1342"/>
                  <a:gd name="T63" fmla="*/ 727 h 807"/>
                  <a:gd name="T64" fmla="*/ 256 w 1342"/>
                  <a:gd name="T65" fmla="*/ 713 h 807"/>
                  <a:gd name="T66" fmla="*/ 234 w 1342"/>
                  <a:gd name="T67" fmla="*/ 691 h 807"/>
                  <a:gd name="T68" fmla="*/ 190 w 1342"/>
                  <a:gd name="T69" fmla="*/ 683 h 807"/>
                  <a:gd name="T70" fmla="*/ 146 w 1342"/>
                  <a:gd name="T71" fmla="*/ 669 h 807"/>
                  <a:gd name="T72" fmla="*/ 88 w 1342"/>
                  <a:gd name="T73" fmla="*/ 647 h 807"/>
                  <a:gd name="T74" fmla="*/ 51 w 1342"/>
                  <a:gd name="T75" fmla="*/ 494 h 807"/>
                  <a:gd name="T76" fmla="*/ 0 w 1342"/>
                  <a:gd name="T77" fmla="*/ 479 h 807"/>
                  <a:gd name="T78" fmla="*/ 59 w 1342"/>
                  <a:gd name="T79" fmla="*/ 297 h 807"/>
                  <a:gd name="T80" fmla="*/ 44 w 1342"/>
                  <a:gd name="T81" fmla="*/ 180 h 807"/>
                  <a:gd name="T82" fmla="*/ 59 w 1342"/>
                  <a:gd name="T83" fmla="*/ 115 h 807"/>
                  <a:gd name="T84" fmla="*/ 110 w 1342"/>
                  <a:gd name="T85" fmla="*/ 34 h 80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342"/>
                  <a:gd name="T130" fmla="*/ 0 h 807"/>
                  <a:gd name="T131" fmla="*/ 1342 w 1342"/>
                  <a:gd name="T132" fmla="*/ 807 h 80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342" h="807">
                    <a:moveTo>
                      <a:pt x="110" y="34"/>
                    </a:moveTo>
                    <a:cubicBezTo>
                      <a:pt x="145" y="0"/>
                      <a:pt x="158" y="9"/>
                      <a:pt x="197" y="34"/>
                    </a:cubicBezTo>
                    <a:cubicBezTo>
                      <a:pt x="211" y="55"/>
                      <a:pt x="211" y="69"/>
                      <a:pt x="241" y="49"/>
                    </a:cubicBezTo>
                    <a:cubicBezTo>
                      <a:pt x="248" y="44"/>
                      <a:pt x="248" y="32"/>
                      <a:pt x="256" y="27"/>
                    </a:cubicBezTo>
                    <a:cubicBezTo>
                      <a:pt x="269" y="19"/>
                      <a:pt x="299" y="13"/>
                      <a:pt x="299" y="13"/>
                    </a:cubicBezTo>
                    <a:cubicBezTo>
                      <a:pt x="401" y="19"/>
                      <a:pt x="505" y="12"/>
                      <a:pt x="606" y="27"/>
                    </a:cubicBezTo>
                    <a:cubicBezTo>
                      <a:pt x="614" y="28"/>
                      <a:pt x="611" y="42"/>
                      <a:pt x="613" y="49"/>
                    </a:cubicBezTo>
                    <a:cubicBezTo>
                      <a:pt x="634" y="16"/>
                      <a:pt x="647" y="27"/>
                      <a:pt x="678" y="5"/>
                    </a:cubicBezTo>
                    <a:cubicBezTo>
                      <a:pt x="702" y="10"/>
                      <a:pt x="719" y="9"/>
                      <a:pt x="737" y="27"/>
                    </a:cubicBezTo>
                    <a:cubicBezTo>
                      <a:pt x="779" y="68"/>
                      <a:pt x="738" y="48"/>
                      <a:pt x="781" y="64"/>
                    </a:cubicBezTo>
                    <a:cubicBezTo>
                      <a:pt x="817" y="54"/>
                      <a:pt x="854" y="51"/>
                      <a:pt x="890" y="42"/>
                    </a:cubicBezTo>
                    <a:cubicBezTo>
                      <a:pt x="1001" y="46"/>
                      <a:pt x="1072" y="58"/>
                      <a:pt x="1174" y="49"/>
                    </a:cubicBezTo>
                    <a:cubicBezTo>
                      <a:pt x="1179" y="42"/>
                      <a:pt x="1180" y="29"/>
                      <a:pt x="1189" y="27"/>
                    </a:cubicBezTo>
                    <a:cubicBezTo>
                      <a:pt x="1198" y="25"/>
                      <a:pt x="1202" y="41"/>
                      <a:pt x="1211" y="42"/>
                    </a:cubicBezTo>
                    <a:cubicBezTo>
                      <a:pt x="1245" y="46"/>
                      <a:pt x="1279" y="42"/>
                      <a:pt x="1313" y="42"/>
                    </a:cubicBezTo>
                    <a:cubicBezTo>
                      <a:pt x="1319" y="82"/>
                      <a:pt x="1333" y="119"/>
                      <a:pt x="1342" y="158"/>
                    </a:cubicBezTo>
                    <a:cubicBezTo>
                      <a:pt x="1337" y="174"/>
                      <a:pt x="1323" y="186"/>
                      <a:pt x="1320" y="202"/>
                    </a:cubicBezTo>
                    <a:cubicBezTo>
                      <a:pt x="1314" y="231"/>
                      <a:pt x="1318" y="261"/>
                      <a:pt x="1313" y="290"/>
                    </a:cubicBezTo>
                    <a:cubicBezTo>
                      <a:pt x="1310" y="305"/>
                      <a:pt x="1298" y="333"/>
                      <a:pt x="1298" y="333"/>
                    </a:cubicBezTo>
                    <a:cubicBezTo>
                      <a:pt x="1293" y="366"/>
                      <a:pt x="1287" y="390"/>
                      <a:pt x="1276" y="421"/>
                    </a:cubicBezTo>
                    <a:cubicBezTo>
                      <a:pt x="1266" y="511"/>
                      <a:pt x="1271" y="470"/>
                      <a:pt x="1233" y="530"/>
                    </a:cubicBezTo>
                    <a:cubicBezTo>
                      <a:pt x="1220" y="576"/>
                      <a:pt x="1241" y="598"/>
                      <a:pt x="1189" y="610"/>
                    </a:cubicBezTo>
                    <a:cubicBezTo>
                      <a:pt x="1132" y="649"/>
                      <a:pt x="1063" y="672"/>
                      <a:pt x="999" y="698"/>
                    </a:cubicBezTo>
                    <a:cubicBezTo>
                      <a:pt x="987" y="703"/>
                      <a:pt x="975" y="708"/>
                      <a:pt x="963" y="713"/>
                    </a:cubicBezTo>
                    <a:cubicBezTo>
                      <a:pt x="944" y="721"/>
                      <a:pt x="904" y="727"/>
                      <a:pt x="904" y="727"/>
                    </a:cubicBezTo>
                    <a:cubicBezTo>
                      <a:pt x="887" y="725"/>
                      <a:pt x="870" y="725"/>
                      <a:pt x="853" y="720"/>
                    </a:cubicBezTo>
                    <a:cubicBezTo>
                      <a:pt x="822" y="712"/>
                      <a:pt x="810" y="686"/>
                      <a:pt x="781" y="676"/>
                    </a:cubicBezTo>
                    <a:cubicBezTo>
                      <a:pt x="672" y="704"/>
                      <a:pt x="642" y="715"/>
                      <a:pt x="518" y="727"/>
                    </a:cubicBezTo>
                    <a:cubicBezTo>
                      <a:pt x="498" y="734"/>
                      <a:pt x="415" y="760"/>
                      <a:pt x="394" y="771"/>
                    </a:cubicBezTo>
                    <a:cubicBezTo>
                      <a:pt x="383" y="776"/>
                      <a:pt x="376" y="788"/>
                      <a:pt x="365" y="793"/>
                    </a:cubicBezTo>
                    <a:cubicBezTo>
                      <a:pt x="351" y="800"/>
                      <a:pt x="321" y="807"/>
                      <a:pt x="321" y="807"/>
                    </a:cubicBezTo>
                    <a:cubicBezTo>
                      <a:pt x="280" y="781"/>
                      <a:pt x="299" y="754"/>
                      <a:pt x="277" y="727"/>
                    </a:cubicBezTo>
                    <a:cubicBezTo>
                      <a:pt x="272" y="720"/>
                      <a:pt x="262" y="718"/>
                      <a:pt x="256" y="713"/>
                    </a:cubicBezTo>
                    <a:cubicBezTo>
                      <a:pt x="248" y="706"/>
                      <a:pt x="243" y="695"/>
                      <a:pt x="234" y="691"/>
                    </a:cubicBezTo>
                    <a:cubicBezTo>
                      <a:pt x="220" y="685"/>
                      <a:pt x="204" y="687"/>
                      <a:pt x="190" y="683"/>
                    </a:cubicBezTo>
                    <a:cubicBezTo>
                      <a:pt x="175" y="679"/>
                      <a:pt x="146" y="669"/>
                      <a:pt x="146" y="669"/>
                    </a:cubicBezTo>
                    <a:cubicBezTo>
                      <a:pt x="126" y="656"/>
                      <a:pt x="113" y="647"/>
                      <a:pt x="88" y="647"/>
                    </a:cubicBezTo>
                    <a:cubicBezTo>
                      <a:pt x="75" y="606"/>
                      <a:pt x="75" y="521"/>
                      <a:pt x="51" y="494"/>
                    </a:cubicBezTo>
                    <a:cubicBezTo>
                      <a:pt x="39" y="481"/>
                      <a:pt x="17" y="485"/>
                      <a:pt x="0" y="479"/>
                    </a:cubicBezTo>
                    <a:cubicBezTo>
                      <a:pt x="11" y="427"/>
                      <a:pt x="30" y="340"/>
                      <a:pt x="59" y="297"/>
                    </a:cubicBezTo>
                    <a:cubicBezTo>
                      <a:pt x="72" y="255"/>
                      <a:pt x="57" y="220"/>
                      <a:pt x="44" y="180"/>
                    </a:cubicBezTo>
                    <a:cubicBezTo>
                      <a:pt x="48" y="158"/>
                      <a:pt x="55" y="137"/>
                      <a:pt x="59" y="115"/>
                    </a:cubicBezTo>
                    <a:cubicBezTo>
                      <a:pt x="66" y="79"/>
                      <a:pt x="62" y="34"/>
                      <a:pt x="110" y="3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300"/>
                  </a:gs>
                  <a:gs pos="100000">
                    <a:srgbClr val="2F18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Freeform 54"/>
              <p:cNvSpPr>
                <a:spLocks/>
              </p:cNvSpPr>
              <p:nvPr/>
            </p:nvSpPr>
            <p:spPr bwMode="auto">
              <a:xfrm>
                <a:off x="4361" y="1536"/>
                <a:ext cx="549" cy="1250"/>
              </a:xfrm>
              <a:custGeom>
                <a:avLst/>
                <a:gdLst>
                  <a:gd name="T0" fmla="*/ 245 w 433"/>
                  <a:gd name="T1" fmla="*/ 752 h 811"/>
                  <a:gd name="T2" fmla="*/ 273 w 433"/>
                  <a:gd name="T3" fmla="*/ 647 h 811"/>
                  <a:gd name="T4" fmla="*/ 266 w 433"/>
                  <a:gd name="T5" fmla="*/ 527 h 811"/>
                  <a:gd name="T6" fmla="*/ 203 w 433"/>
                  <a:gd name="T7" fmla="*/ 450 h 811"/>
                  <a:gd name="T8" fmla="*/ 112 w 433"/>
                  <a:gd name="T9" fmla="*/ 338 h 811"/>
                  <a:gd name="T10" fmla="*/ 35 w 433"/>
                  <a:gd name="T11" fmla="*/ 246 h 811"/>
                  <a:gd name="T12" fmla="*/ 0 w 433"/>
                  <a:gd name="T13" fmla="*/ 176 h 811"/>
                  <a:gd name="T14" fmla="*/ 105 w 433"/>
                  <a:gd name="T15" fmla="*/ 260 h 811"/>
                  <a:gd name="T16" fmla="*/ 147 w 433"/>
                  <a:gd name="T17" fmla="*/ 323 h 811"/>
                  <a:gd name="T18" fmla="*/ 189 w 433"/>
                  <a:gd name="T19" fmla="*/ 352 h 811"/>
                  <a:gd name="T20" fmla="*/ 203 w 433"/>
                  <a:gd name="T21" fmla="*/ 429 h 811"/>
                  <a:gd name="T22" fmla="*/ 196 w 433"/>
                  <a:gd name="T23" fmla="*/ 218 h 811"/>
                  <a:gd name="T24" fmla="*/ 168 w 433"/>
                  <a:gd name="T25" fmla="*/ 106 h 811"/>
                  <a:gd name="T26" fmla="*/ 133 w 433"/>
                  <a:gd name="T27" fmla="*/ 0 h 811"/>
                  <a:gd name="T28" fmla="*/ 203 w 433"/>
                  <a:gd name="T29" fmla="*/ 85 h 811"/>
                  <a:gd name="T30" fmla="*/ 217 w 433"/>
                  <a:gd name="T31" fmla="*/ 106 h 811"/>
                  <a:gd name="T32" fmla="*/ 245 w 433"/>
                  <a:gd name="T33" fmla="*/ 359 h 811"/>
                  <a:gd name="T34" fmla="*/ 259 w 433"/>
                  <a:gd name="T35" fmla="*/ 387 h 811"/>
                  <a:gd name="T36" fmla="*/ 277 w 433"/>
                  <a:gd name="T37" fmla="*/ 327 h 811"/>
                  <a:gd name="T38" fmla="*/ 281 w 433"/>
                  <a:gd name="T39" fmla="*/ 295 h 811"/>
                  <a:gd name="T40" fmla="*/ 365 w 433"/>
                  <a:gd name="T41" fmla="*/ 162 h 811"/>
                  <a:gd name="T42" fmla="*/ 407 w 433"/>
                  <a:gd name="T43" fmla="*/ 99 h 811"/>
                  <a:gd name="T44" fmla="*/ 421 w 433"/>
                  <a:gd name="T45" fmla="*/ 71 h 811"/>
                  <a:gd name="T46" fmla="*/ 428 w 433"/>
                  <a:gd name="T47" fmla="*/ 50 h 811"/>
                  <a:gd name="T48" fmla="*/ 407 w 433"/>
                  <a:gd name="T49" fmla="*/ 99 h 811"/>
                  <a:gd name="T50" fmla="*/ 393 w 433"/>
                  <a:gd name="T51" fmla="*/ 120 h 811"/>
                  <a:gd name="T52" fmla="*/ 288 w 433"/>
                  <a:gd name="T53" fmla="*/ 331 h 811"/>
                  <a:gd name="T54" fmla="*/ 323 w 433"/>
                  <a:gd name="T55" fmla="*/ 619 h 811"/>
                  <a:gd name="T56" fmla="*/ 337 w 433"/>
                  <a:gd name="T57" fmla="*/ 773 h 811"/>
                  <a:gd name="T58" fmla="*/ 325 w 433"/>
                  <a:gd name="T59" fmla="*/ 807 h 811"/>
                  <a:gd name="T60" fmla="*/ 309 w 433"/>
                  <a:gd name="T61" fmla="*/ 794 h 811"/>
                  <a:gd name="T62" fmla="*/ 266 w 433"/>
                  <a:gd name="T63" fmla="*/ 780 h 811"/>
                  <a:gd name="T64" fmla="*/ 245 w 433"/>
                  <a:gd name="T65" fmla="*/ 752 h 8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3"/>
                  <a:gd name="T100" fmla="*/ 0 h 811"/>
                  <a:gd name="T101" fmla="*/ 433 w 433"/>
                  <a:gd name="T102" fmla="*/ 811 h 8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3" h="811">
                    <a:moveTo>
                      <a:pt x="245" y="752"/>
                    </a:moveTo>
                    <a:cubicBezTo>
                      <a:pt x="266" y="720"/>
                      <a:pt x="266" y="684"/>
                      <a:pt x="273" y="647"/>
                    </a:cubicBezTo>
                    <a:cubicBezTo>
                      <a:pt x="271" y="607"/>
                      <a:pt x="272" y="567"/>
                      <a:pt x="266" y="527"/>
                    </a:cubicBezTo>
                    <a:cubicBezTo>
                      <a:pt x="262" y="500"/>
                      <a:pt x="219" y="468"/>
                      <a:pt x="203" y="450"/>
                    </a:cubicBezTo>
                    <a:cubicBezTo>
                      <a:pt x="169" y="410"/>
                      <a:pt x="157" y="372"/>
                      <a:pt x="112" y="338"/>
                    </a:cubicBezTo>
                    <a:cubicBezTo>
                      <a:pt x="90" y="303"/>
                      <a:pt x="70" y="269"/>
                      <a:pt x="35" y="246"/>
                    </a:cubicBezTo>
                    <a:cubicBezTo>
                      <a:pt x="27" y="233"/>
                      <a:pt x="0" y="189"/>
                      <a:pt x="0" y="176"/>
                    </a:cubicBezTo>
                    <a:cubicBezTo>
                      <a:pt x="48" y="188"/>
                      <a:pt x="64" y="233"/>
                      <a:pt x="105" y="260"/>
                    </a:cubicBezTo>
                    <a:cubicBezTo>
                      <a:pt x="119" y="281"/>
                      <a:pt x="126" y="309"/>
                      <a:pt x="147" y="323"/>
                    </a:cubicBezTo>
                    <a:cubicBezTo>
                      <a:pt x="161" y="333"/>
                      <a:pt x="189" y="352"/>
                      <a:pt x="189" y="352"/>
                    </a:cubicBezTo>
                    <a:cubicBezTo>
                      <a:pt x="191" y="369"/>
                      <a:pt x="203" y="409"/>
                      <a:pt x="203" y="429"/>
                    </a:cubicBezTo>
                    <a:cubicBezTo>
                      <a:pt x="201" y="359"/>
                      <a:pt x="202" y="288"/>
                      <a:pt x="196" y="218"/>
                    </a:cubicBezTo>
                    <a:cubicBezTo>
                      <a:pt x="193" y="182"/>
                      <a:pt x="174" y="142"/>
                      <a:pt x="168" y="106"/>
                    </a:cubicBezTo>
                    <a:cubicBezTo>
                      <a:pt x="161" y="66"/>
                      <a:pt x="163" y="30"/>
                      <a:pt x="133" y="0"/>
                    </a:cubicBezTo>
                    <a:cubicBezTo>
                      <a:pt x="187" y="55"/>
                      <a:pt x="164" y="26"/>
                      <a:pt x="203" y="85"/>
                    </a:cubicBezTo>
                    <a:cubicBezTo>
                      <a:pt x="208" y="92"/>
                      <a:pt x="217" y="106"/>
                      <a:pt x="217" y="106"/>
                    </a:cubicBezTo>
                    <a:cubicBezTo>
                      <a:pt x="238" y="191"/>
                      <a:pt x="233" y="271"/>
                      <a:pt x="245" y="359"/>
                    </a:cubicBezTo>
                    <a:cubicBezTo>
                      <a:pt x="260" y="467"/>
                      <a:pt x="259" y="348"/>
                      <a:pt x="259" y="387"/>
                    </a:cubicBezTo>
                    <a:cubicBezTo>
                      <a:pt x="265" y="367"/>
                      <a:pt x="272" y="347"/>
                      <a:pt x="277" y="327"/>
                    </a:cubicBezTo>
                    <a:cubicBezTo>
                      <a:pt x="280" y="317"/>
                      <a:pt x="277" y="305"/>
                      <a:pt x="281" y="295"/>
                    </a:cubicBezTo>
                    <a:cubicBezTo>
                      <a:pt x="301" y="251"/>
                      <a:pt x="338" y="203"/>
                      <a:pt x="365" y="162"/>
                    </a:cubicBezTo>
                    <a:cubicBezTo>
                      <a:pt x="400" y="109"/>
                      <a:pt x="373" y="160"/>
                      <a:pt x="407" y="99"/>
                    </a:cubicBezTo>
                    <a:cubicBezTo>
                      <a:pt x="412" y="90"/>
                      <a:pt x="417" y="81"/>
                      <a:pt x="421" y="71"/>
                    </a:cubicBezTo>
                    <a:cubicBezTo>
                      <a:pt x="424" y="64"/>
                      <a:pt x="433" y="45"/>
                      <a:pt x="428" y="50"/>
                    </a:cubicBezTo>
                    <a:cubicBezTo>
                      <a:pt x="413" y="65"/>
                      <a:pt x="415" y="82"/>
                      <a:pt x="407" y="99"/>
                    </a:cubicBezTo>
                    <a:cubicBezTo>
                      <a:pt x="403" y="107"/>
                      <a:pt x="393" y="120"/>
                      <a:pt x="393" y="120"/>
                    </a:cubicBezTo>
                    <a:cubicBezTo>
                      <a:pt x="349" y="191"/>
                      <a:pt x="313" y="253"/>
                      <a:pt x="288" y="331"/>
                    </a:cubicBezTo>
                    <a:cubicBezTo>
                      <a:pt x="291" y="415"/>
                      <a:pt x="271" y="537"/>
                      <a:pt x="323" y="619"/>
                    </a:cubicBezTo>
                    <a:cubicBezTo>
                      <a:pt x="328" y="670"/>
                      <a:pt x="337" y="721"/>
                      <a:pt x="337" y="773"/>
                    </a:cubicBezTo>
                    <a:cubicBezTo>
                      <a:pt x="333" y="784"/>
                      <a:pt x="335" y="800"/>
                      <a:pt x="325" y="807"/>
                    </a:cubicBezTo>
                    <a:cubicBezTo>
                      <a:pt x="320" y="811"/>
                      <a:pt x="315" y="797"/>
                      <a:pt x="309" y="794"/>
                    </a:cubicBezTo>
                    <a:cubicBezTo>
                      <a:pt x="295" y="788"/>
                      <a:pt x="266" y="780"/>
                      <a:pt x="266" y="780"/>
                    </a:cubicBezTo>
                    <a:cubicBezTo>
                      <a:pt x="241" y="763"/>
                      <a:pt x="245" y="774"/>
                      <a:pt x="245" y="752"/>
                    </a:cubicBezTo>
                    <a:close/>
                  </a:path>
                </a:pathLst>
              </a:custGeom>
              <a:solidFill>
                <a:srgbClr val="3399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68"/>
              <p:cNvSpPr>
                <a:spLocks/>
              </p:cNvSpPr>
              <p:nvPr/>
            </p:nvSpPr>
            <p:spPr bwMode="auto">
              <a:xfrm>
                <a:off x="4464" y="2640"/>
                <a:ext cx="576" cy="288"/>
              </a:xfrm>
              <a:custGeom>
                <a:avLst/>
                <a:gdLst>
                  <a:gd name="T0" fmla="*/ 122 w 246"/>
                  <a:gd name="T1" fmla="*/ 20 h 147"/>
                  <a:gd name="T2" fmla="*/ 86 w 246"/>
                  <a:gd name="T3" fmla="*/ 0 h 147"/>
                  <a:gd name="T4" fmla="*/ 46 w 246"/>
                  <a:gd name="T5" fmla="*/ 16 h 147"/>
                  <a:gd name="T6" fmla="*/ 34 w 246"/>
                  <a:gd name="T7" fmla="*/ 52 h 147"/>
                  <a:gd name="T8" fmla="*/ 34 w 246"/>
                  <a:gd name="T9" fmla="*/ 60 h 147"/>
                  <a:gd name="T10" fmla="*/ 42 w 246"/>
                  <a:gd name="T11" fmla="*/ 88 h 147"/>
                  <a:gd name="T12" fmla="*/ 66 w 246"/>
                  <a:gd name="T13" fmla="*/ 128 h 147"/>
                  <a:gd name="T14" fmla="*/ 74 w 246"/>
                  <a:gd name="T15" fmla="*/ 84 h 147"/>
                  <a:gd name="T16" fmla="*/ 78 w 246"/>
                  <a:gd name="T17" fmla="*/ 96 h 147"/>
                  <a:gd name="T18" fmla="*/ 86 w 246"/>
                  <a:gd name="T19" fmla="*/ 128 h 147"/>
                  <a:gd name="T20" fmla="*/ 94 w 246"/>
                  <a:gd name="T21" fmla="*/ 92 h 147"/>
                  <a:gd name="T22" fmla="*/ 98 w 246"/>
                  <a:gd name="T23" fmla="*/ 104 h 147"/>
                  <a:gd name="T24" fmla="*/ 106 w 246"/>
                  <a:gd name="T25" fmla="*/ 116 h 147"/>
                  <a:gd name="T26" fmla="*/ 118 w 246"/>
                  <a:gd name="T27" fmla="*/ 112 h 147"/>
                  <a:gd name="T28" fmla="*/ 122 w 246"/>
                  <a:gd name="T29" fmla="*/ 124 h 147"/>
                  <a:gd name="T30" fmla="*/ 114 w 246"/>
                  <a:gd name="T31" fmla="*/ 112 h 147"/>
                  <a:gd name="T32" fmla="*/ 126 w 246"/>
                  <a:gd name="T33" fmla="*/ 120 h 147"/>
                  <a:gd name="T34" fmla="*/ 142 w 246"/>
                  <a:gd name="T35" fmla="*/ 104 h 147"/>
                  <a:gd name="T36" fmla="*/ 154 w 246"/>
                  <a:gd name="T37" fmla="*/ 108 h 147"/>
                  <a:gd name="T38" fmla="*/ 162 w 246"/>
                  <a:gd name="T39" fmla="*/ 124 h 147"/>
                  <a:gd name="T40" fmla="*/ 158 w 246"/>
                  <a:gd name="T41" fmla="*/ 108 h 147"/>
                  <a:gd name="T42" fmla="*/ 170 w 246"/>
                  <a:gd name="T43" fmla="*/ 116 h 147"/>
                  <a:gd name="T44" fmla="*/ 182 w 246"/>
                  <a:gd name="T45" fmla="*/ 120 h 147"/>
                  <a:gd name="T46" fmla="*/ 178 w 246"/>
                  <a:gd name="T47" fmla="*/ 104 h 147"/>
                  <a:gd name="T48" fmla="*/ 194 w 246"/>
                  <a:gd name="T49" fmla="*/ 128 h 147"/>
                  <a:gd name="T50" fmla="*/ 198 w 246"/>
                  <a:gd name="T51" fmla="*/ 116 h 147"/>
                  <a:gd name="T52" fmla="*/ 190 w 246"/>
                  <a:gd name="T53" fmla="*/ 104 h 147"/>
                  <a:gd name="T54" fmla="*/ 198 w 246"/>
                  <a:gd name="T55" fmla="*/ 140 h 147"/>
                  <a:gd name="T56" fmla="*/ 194 w 246"/>
                  <a:gd name="T57" fmla="*/ 108 h 147"/>
                  <a:gd name="T58" fmla="*/ 190 w 246"/>
                  <a:gd name="T59" fmla="*/ 96 h 147"/>
                  <a:gd name="T60" fmla="*/ 234 w 246"/>
                  <a:gd name="T61" fmla="*/ 144 h 147"/>
                  <a:gd name="T62" fmla="*/ 214 w 246"/>
                  <a:gd name="T63" fmla="*/ 100 h 147"/>
                  <a:gd name="T64" fmla="*/ 222 w 246"/>
                  <a:gd name="T65" fmla="*/ 76 h 147"/>
                  <a:gd name="T66" fmla="*/ 198 w 246"/>
                  <a:gd name="T67" fmla="*/ 84 h 147"/>
                  <a:gd name="T68" fmla="*/ 210 w 246"/>
                  <a:gd name="T69" fmla="*/ 80 h 147"/>
                  <a:gd name="T70" fmla="*/ 222 w 246"/>
                  <a:gd name="T71" fmla="*/ 88 h 147"/>
                  <a:gd name="T72" fmla="*/ 246 w 246"/>
                  <a:gd name="T73" fmla="*/ 92 h 147"/>
                  <a:gd name="T74" fmla="*/ 198 w 246"/>
                  <a:gd name="T75" fmla="*/ 52 h 147"/>
                  <a:gd name="T76" fmla="*/ 182 w 246"/>
                  <a:gd name="T77" fmla="*/ 48 h 147"/>
                  <a:gd name="T78" fmla="*/ 122 w 246"/>
                  <a:gd name="T79" fmla="*/ 20 h 14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46"/>
                  <a:gd name="T121" fmla="*/ 0 h 147"/>
                  <a:gd name="T122" fmla="*/ 246 w 246"/>
                  <a:gd name="T123" fmla="*/ 147 h 14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46" h="147">
                    <a:moveTo>
                      <a:pt x="122" y="20"/>
                    </a:moveTo>
                    <a:cubicBezTo>
                      <a:pt x="94" y="2"/>
                      <a:pt x="107" y="7"/>
                      <a:pt x="86" y="0"/>
                    </a:cubicBezTo>
                    <a:cubicBezTo>
                      <a:pt x="72" y="9"/>
                      <a:pt x="62" y="12"/>
                      <a:pt x="46" y="16"/>
                    </a:cubicBezTo>
                    <a:cubicBezTo>
                      <a:pt x="45" y="23"/>
                      <a:pt x="34" y="47"/>
                      <a:pt x="34" y="52"/>
                    </a:cubicBezTo>
                    <a:cubicBezTo>
                      <a:pt x="0" y="61"/>
                      <a:pt x="25" y="51"/>
                      <a:pt x="34" y="60"/>
                    </a:cubicBezTo>
                    <a:cubicBezTo>
                      <a:pt x="41" y="67"/>
                      <a:pt x="39" y="79"/>
                      <a:pt x="42" y="88"/>
                    </a:cubicBezTo>
                    <a:cubicBezTo>
                      <a:pt x="53" y="34"/>
                      <a:pt x="64" y="113"/>
                      <a:pt x="66" y="128"/>
                    </a:cubicBezTo>
                    <a:cubicBezTo>
                      <a:pt x="71" y="114"/>
                      <a:pt x="68" y="98"/>
                      <a:pt x="74" y="84"/>
                    </a:cubicBezTo>
                    <a:cubicBezTo>
                      <a:pt x="76" y="80"/>
                      <a:pt x="77" y="92"/>
                      <a:pt x="78" y="96"/>
                    </a:cubicBezTo>
                    <a:cubicBezTo>
                      <a:pt x="81" y="107"/>
                      <a:pt x="86" y="128"/>
                      <a:pt x="86" y="128"/>
                    </a:cubicBezTo>
                    <a:cubicBezTo>
                      <a:pt x="90" y="116"/>
                      <a:pt x="87" y="102"/>
                      <a:pt x="94" y="92"/>
                    </a:cubicBezTo>
                    <a:cubicBezTo>
                      <a:pt x="96" y="88"/>
                      <a:pt x="96" y="100"/>
                      <a:pt x="98" y="104"/>
                    </a:cubicBezTo>
                    <a:cubicBezTo>
                      <a:pt x="100" y="108"/>
                      <a:pt x="103" y="112"/>
                      <a:pt x="106" y="116"/>
                    </a:cubicBezTo>
                    <a:cubicBezTo>
                      <a:pt x="110" y="115"/>
                      <a:pt x="114" y="110"/>
                      <a:pt x="118" y="112"/>
                    </a:cubicBezTo>
                    <a:cubicBezTo>
                      <a:pt x="122" y="114"/>
                      <a:pt x="126" y="124"/>
                      <a:pt x="122" y="124"/>
                    </a:cubicBezTo>
                    <a:cubicBezTo>
                      <a:pt x="117" y="124"/>
                      <a:pt x="111" y="115"/>
                      <a:pt x="114" y="112"/>
                    </a:cubicBezTo>
                    <a:cubicBezTo>
                      <a:pt x="117" y="109"/>
                      <a:pt x="122" y="117"/>
                      <a:pt x="126" y="120"/>
                    </a:cubicBezTo>
                    <a:cubicBezTo>
                      <a:pt x="135" y="147"/>
                      <a:pt x="138" y="115"/>
                      <a:pt x="142" y="104"/>
                    </a:cubicBezTo>
                    <a:cubicBezTo>
                      <a:pt x="146" y="105"/>
                      <a:pt x="151" y="105"/>
                      <a:pt x="154" y="108"/>
                    </a:cubicBezTo>
                    <a:cubicBezTo>
                      <a:pt x="158" y="112"/>
                      <a:pt x="156" y="124"/>
                      <a:pt x="162" y="124"/>
                    </a:cubicBezTo>
                    <a:cubicBezTo>
                      <a:pt x="167" y="124"/>
                      <a:pt x="154" y="112"/>
                      <a:pt x="158" y="108"/>
                    </a:cubicBezTo>
                    <a:cubicBezTo>
                      <a:pt x="161" y="105"/>
                      <a:pt x="166" y="114"/>
                      <a:pt x="170" y="116"/>
                    </a:cubicBezTo>
                    <a:cubicBezTo>
                      <a:pt x="174" y="118"/>
                      <a:pt x="178" y="119"/>
                      <a:pt x="182" y="120"/>
                    </a:cubicBezTo>
                    <a:cubicBezTo>
                      <a:pt x="181" y="115"/>
                      <a:pt x="173" y="101"/>
                      <a:pt x="178" y="104"/>
                    </a:cubicBezTo>
                    <a:cubicBezTo>
                      <a:pt x="186" y="109"/>
                      <a:pt x="194" y="128"/>
                      <a:pt x="194" y="128"/>
                    </a:cubicBezTo>
                    <a:cubicBezTo>
                      <a:pt x="195" y="124"/>
                      <a:pt x="199" y="120"/>
                      <a:pt x="198" y="116"/>
                    </a:cubicBezTo>
                    <a:cubicBezTo>
                      <a:pt x="197" y="111"/>
                      <a:pt x="192" y="99"/>
                      <a:pt x="190" y="104"/>
                    </a:cubicBezTo>
                    <a:cubicBezTo>
                      <a:pt x="188" y="111"/>
                      <a:pt x="195" y="131"/>
                      <a:pt x="198" y="140"/>
                    </a:cubicBezTo>
                    <a:cubicBezTo>
                      <a:pt x="197" y="129"/>
                      <a:pt x="196" y="119"/>
                      <a:pt x="194" y="108"/>
                    </a:cubicBezTo>
                    <a:cubicBezTo>
                      <a:pt x="193" y="104"/>
                      <a:pt x="190" y="92"/>
                      <a:pt x="190" y="96"/>
                    </a:cubicBezTo>
                    <a:cubicBezTo>
                      <a:pt x="190" y="122"/>
                      <a:pt x="215" y="131"/>
                      <a:pt x="234" y="144"/>
                    </a:cubicBezTo>
                    <a:cubicBezTo>
                      <a:pt x="229" y="128"/>
                      <a:pt x="178" y="88"/>
                      <a:pt x="214" y="100"/>
                    </a:cubicBezTo>
                    <a:cubicBezTo>
                      <a:pt x="217" y="92"/>
                      <a:pt x="219" y="84"/>
                      <a:pt x="222" y="76"/>
                    </a:cubicBezTo>
                    <a:cubicBezTo>
                      <a:pt x="225" y="68"/>
                      <a:pt x="198" y="84"/>
                      <a:pt x="198" y="84"/>
                    </a:cubicBezTo>
                    <a:cubicBezTo>
                      <a:pt x="238" y="114"/>
                      <a:pt x="200" y="90"/>
                      <a:pt x="210" y="80"/>
                    </a:cubicBezTo>
                    <a:cubicBezTo>
                      <a:pt x="213" y="77"/>
                      <a:pt x="217" y="86"/>
                      <a:pt x="222" y="88"/>
                    </a:cubicBezTo>
                    <a:cubicBezTo>
                      <a:pt x="230" y="91"/>
                      <a:pt x="238" y="91"/>
                      <a:pt x="246" y="92"/>
                    </a:cubicBezTo>
                    <a:cubicBezTo>
                      <a:pt x="232" y="78"/>
                      <a:pt x="215" y="63"/>
                      <a:pt x="198" y="52"/>
                    </a:cubicBezTo>
                    <a:cubicBezTo>
                      <a:pt x="198" y="52"/>
                      <a:pt x="187" y="49"/>
                      <a:pt x="182" y="48"/>
                    </a:cubicBezTo>
                    <a:cubicBezTo>
                      <a:pt x="158" y="24"/>
                      <a:pt x="160" y="20"/>
                      <a:pt x="122" y="20"/>
                    </a:cubicBezTo>
                    <a:close/>
                  </a:path>
                </a:pathLst>
              </a:custGeom>
              <a:solidFill>
                <a:srgbClr val="5F5F5F"/>
              </a:solidFill>
              <a:ln w="9525">
                <a:solidFill>
                  <a:srgbClr val="29292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1" hangingPunct="1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" name="Group 64"/>
            <p:cNvGrpSpPr>
              <a:grpSpLocks/>
            </p:cNvGrpSpPr>
            <p:nvPr/>
          </p:nvGrpSpPr>
          <p:grpSpPr bwMode="auto">
            <a:xfrm>
              <a:off x="8001000" y="3886200"/>
              <a:ext cx="381000" cy="457200"/>
              <a:chOff x="5040" y="2400"/>
              <a:chExt cx="240" cy="288"/>
            </a:xfrm>
          </p:grpSpPr>
          <p:sp>
            <p:nvSpPr>
              <p:cNvPr id="26" name="Line 38"/>
              <p:cNvSpPr>
                <a:spLocks noChangeShapeType="1"/>
              </p:cNvSpPr>
              <p:nvPr/>
            </p:nvSpPr>
            <p:spPr bwMode="auto">
              <a:xfrm flipH="1" flipV="1">
                <a:off x="5040" y="2400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D6AD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49"/>
              <p:cNvSpPr>
                <a:spLocks noChangeShapeType="1"/>
              </p:cNvSpPr>
              <p:nvPr/>
            </p:nvSpPr>
            <p:spPr bwMode="auto">
              <a:xfrm flipH="1" flipV="1">
                <a:off x="5280" y="2400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D6AD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66"/>
            <p:cNvGrpSpPr>
              <a:grpSpLocks/>
            </p:cNvGrpSpPr>
            <p:nvPr/>
          </p:nvGrpSpPr>
          <p:grpSpPr bwMode="auto">
            <a:xfrm>
              <a:off x="6781800" y="4495800"/>
              <a:ext cx="0" cy="1371600"/>
              <a:chOff x="4272" y="2928"/>
              <a:chExt cx="0" cy="864"/>
            </a:xfrm>
          </p:grpSpPr>
          <p:sp>
            <p:nvSpPr>
              <p:cNvPr id="29" name="Line 48"/>
              <p:cNvSpPr>
                <a:spLocks noChangeShapeType="1"/>
              </p:cNvSpPr>
              <p:nvPr/>
            </p:nvSpPr>
            <p:spPr bwMode="auto">
              <a:xfrm flipH="1">
                <a:off x="4272" y="3552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D6AD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37"/>
              <p:cNvSpPr>
                <a:spLocks noChangeShapeType="1"/>
              </p:cNvSpPr>
              <p:nvPr/>
            </p:nvSpPr>
            <p:spPr bwMode="auto">
              <a:xfrm flipH="1">
                <a:off x="4272" y="2928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D6AD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" name="Group 38"/>
          <p:cNvGrpSpPr/>
          <p:nvPr/>
        </p:nvGrpSpPr>
        <p:grpSpPr>
          <a:xfrm>
            <a:off x="323528" y="1484784"/>
            <a:ext cx="8229600" cy="1284288"/>
            <a:chOff x="457200" y="1066800"/>
            <a:chExt cx="8229600" cy="1284288"/>
          </a:xfrm>
        </p:grpSpPr>
        <p:sp>
          <p:nvSpPr>
            <p:cNvPr id="31" name="Text Box 6"/>
            <p:cNvSpPr txBox="1">
              <a:spLocks noChangeArrowheads="1"/>
            </p:cNvSpPr>
            <p:nvPr/>
          </p:nvSpPr>
          <p:spPr bwMode="auto">
            <a:xfrm>
              <a:off x="457200" y="1066800"/>
              <a:ext cx="2057400" cy="1215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>
                  <a:cs typeface="Arial" charset="0"/>
                </a:rPr>
                <a:t>Ammonium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4800" dirty="0">
                  <a:cs typeface="Arial" charset="0"/>
                </a:rPr>
                <a:t>NH</a:t>
              </a:r>
              <a:r>
                <a:rPr lang="en-US" sz="3200" baseline="-25000" dirty="0">
                  <a:cs typeface="Arial" charset="0"/>
                </a:rPr>
                <a:t>4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2400" baseline="-25000" dirty="0">
                  <a:cs typeface="Arial" charset="0"/>
                </a:rPr>
                <a:t>(+) </a:t>
              </a:r>
              <a:r>
                <a:rPr lang="hu-HU" sz="2400" baseline="-25000" dirty="0" smtClean="0">
                  <a:cs typeface="Arial" charset="0"/>
                </a:rPr>
                <a:t>pozitív töltés</a:t>
              </a:r>
              <a:endParaRPr lang="en-US" sz="2400" baseline="-25000" dirty="0">
                <a:cs typeface="Arial" charset="0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3352800" y="1066800"/>
              <a:ext cx="2438400" cy="1208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>
                  <a:cs typeface="Arial" charset="0"/>
                </a:rPr>
                <a:t>Nitrite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4800" dirty="0">
                  <a:cs typeface="Arial" charset="0"/>
                </a:rPr>
                <a:t>NO</a:t>
              </a:r>
              <a:r>
                <a:rPr lang="en-US" sz="3200" baseline="-25000" dirty="0">
                  <a:cs typeface="Arial" charset="0"/>
                </a:rPr>
                <a:t>2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2400" baseline="-25000" dirty="0">
                  <a:cs typeface="Arial" charset="0"/>
                </a:rPr>
                <a:t>(-) </a:t>
              </a:r>
              <a:r>
                <a:rPr lang="hu-HU" sz="2400" baseline="-25000" dirty="0" smtClean="0">
                  <a:cs typeface="Arial" charset="0"/>
                </a:rPr>
                <a:t>negatív töltés</a:t>
              </a:r>
              <a:endParaRPr lang="en-US" sz="2400" baseline="-25000" dirty="0">
                <a:cs typeface="Arial" charset="0"/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705600" y="1143000"/>
              <a:ext cx="1981200" cy="1208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>
                  <a:cs typeface="Arial" charset="0"/>
                </a:rPr>
                <a:t>Nitrate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4800" dirty="0">
                  <a:cs typeface="Arial" charset="0"/>
                </a:rPr>
                <a:t>NO</a:t>
              </a:r>
              <a:r>
                <a:rPr lang="en-US" sz="3200" baseline="-25000" dirty="0">
                  <a:cs typeface="Arial" charset="0"/>
                </a:rPr>
                <a:t>3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sz="2400" baseline="-25000" dirty="0">
                  <a:cs typeface="Arial" charset="0"/>
                </a:rPr>
                <a:t>(-) </a:t>
              </a:r>
              <a:r>
                <a:rPr lang="hu-HU" sz="2400" baseline="-25000" dirty="0" smtClean="0">
                  <a:cs typeface="Arial" charset="0"/>
                </a:rPr>
                <a:t>negatív töltés</a:t>
              </a:r>
              <a:endParaRPr lang="en-US" sz="2400" baseline="-25000" dirty="0">
                <a:cs typeface="Arial" charset="0"/>
              </a:endParaRPr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2590800" y="1905000"/>
              <a:ext cx="7620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5867400" y="1905000"/>
              <a:ext cx="7620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11"/>
            <p:cNvSpPr txBox="1">
              <a:spLocks noChangeArrowheads="1"/>
            </p:cNvSpPr>
            <p:nvPr/>
          </p:nvSpPr>
          <p:spPr bwMode="auto">
            <a:xfrm>
              <a:off x="1752600" y="1219200"/>
              <a:ext cx="2286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dirty="0" err="1">
                  <a:cs typeface="Arial" charset="0"/>
                </a:rPr>
                <a:t>Nitrosomonas</a:t>
              </a:r>
              <a:endParaRPr lang="en-US" sz="1200" dirty="0">
                <a:cs typeface="Arial" charset="0"/>
              </a:endParaRPr>
            </a:p>
            <a:p>
              <a:pPr algn="ctr"/>
              <a:r>
                <a:rPr lang="en-US" sz="1200" dirty="0">
                  <a:cs typeface="Arial" charset="0"/>
                </a:rPr>
                <a:t>bacteria</a:t>
              </a:r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5029200" y="1219200"/>
              <a:ext cx="2286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cs typeface="Arial" charset="0"/>
                </a:rPr>
                <a:t>Nitrobacter</a:t>
              </a:r>
            </a:p>
            <a:p>
              <a:pPr algn="ctr"/>
              <a:r>
                <a:rPr lang="en-US" sz="1200">
                  <a:cs typeface="Arial" charset="0"/>
                </a:rPr>
                <a:t>bacteria</a:t>
              </a:r>
            </a:p>
          </p:txBody>
        </p:sp>
      </p:grp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251520" y="581824"/>
            <a:ext cx="8892480" cy="50469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A stabilizálatlan N érzékeny környezeti veszteségeket szenved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hu-HU" sz="4400" dirty="0" smtClean="0"/>
              <a:t>Nitrogén vesztés 4 módja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77838" y="2019993"/>
            <a:ext cx="8218487" cy="380137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3200" dirty="0" smtClean="0">
                <a:solidFill>
                  <a:schemeClr val="tx1"/>
                </a:solidFill>
              </a:rPr>
              <a:t>Karbamid-nitrogén párolgása</a:t>
            </a:r>
          </a:p>
          <a:p>
            <a:pPr>
              <a:lnSpc>
                <a:spcPct val="100000"/>
              </a:lnSpc>
            </a:pPr>
            <a:r>
              <a:rPr lang="hu-HU" sz="3200" dirty="0" smtClean="0">
                <a:solidFill>
                  <a:schemeClr val="tx1"/>
                </a:solidFill>
              </a:rPr>
              <a:t>Ammónia vesztés, amikor karbamid átalakul ammóniává</a:t>
            </a:r>
          </a:p>
          <a:p>
            <a:pPr>
              <a:lnSpc>
                <a:spcPct val="100000"/>
              </a:lnSpc>
            </a:pPr>
            <a:r>
              <a:rPr lang="hu-HU" sz="3200" dirty="0" smtClean="0">
                <a:solidFill>
                  <a:schemeClr val="tx1"/>
                </a:solidFill>
              </a:rPr>
              <a:t>Nitrát kimosódás</a:t>
            </a:r>
          </a:p>
          <a:p>
            <a:pPr>
              <a:lnSpc>
                <a:spcPct val="100000"/>
              </a:lnSpc>
            </a:pPr>
            <a:r>
              <a:rPr lang="hu-HU" sz="3200" dirty="0" smtClean="0">
                <a:solidFill>
                  <a:schemeClr val="tx1"/>
                </a:solidFill>
              </a:rPr>
              <a:t>Denitrifikáció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688013" y="6165850"/>
            <a:ext cx="3455987" cy="292100"/>
          </a:xfrm>
          <a:prstGeom prst="rect">
            <a:avLst/>
          </a:prstGeom>
        </p:spPr>
        <p:txBody>
          <a:bodyPr/>
          <a:lstStyle/>
          <a:p>
            <a:r>
              <a:rPr lang="en-US" sz="1000" smtClean="0"/>
              <a:t>DOW CONFIDENTIAL - Do not share without permission</a:t>
            </a:r>
            <a:endParaRPr lang="en-GB" sz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AS_PPT_Template új">
  <a:themeElements>
    <a:clrScheme name="DAS">
      <a:dk1>
        <a:srgbClr val="000000"/>
      </a:dk1>
      <a:lt1>
        <a:srgbClr val="FFFFFF"/>
      </a:lt1>
      <a:dk2>
        <a:srgbClr val="6C6F70"/>
      </a:dk2>
      <a:lt2>
        <a:srgbClr val="00985F"/>
      </a:lt2>
      <a:accent1>
        <a:srgbClr val="F82D11"/>
      </a:accent1>
      <a:accent2>
        <a:srgbClr val="E7C62D"/>
      </a:accent2>
      <a:accent3>
        <a:srgbClr val="E82034"/>
      </a:accent3>
      <a:accent4>
        <a:srgbClr val="7E0838"/>
      </a:accent4>
      <a:accent5>
        <a:srgbClr val="F38523"/>
      </a:accent5>
      <a:accent6>
        <a:srgbClr val="B2051A"/>
      </a:accent6>
      <a:hlink>
        <a:srgbClr val="00985F"/>
      </a:hlink>
      <a:folHlink>
        <a:srgbClr val="009B3A"/>
      </a:folHlink>
    </a:clrScheme>
    <a:fontScheme name="DAS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DAS_PPT_Template új</Template>
  <TotalTime>461</TotalTime>
  <Words>1525</Words>
  <Application>Microsoft Office PowerPoint</Application>
  <PresentationFormat>On-screen Show (4:3)</PresentationFormat>
  <Paragraphs>238</Paragraphs>
  <Slides>22</Slides>
  <Notes>13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DAS_PPT_Template új</vt:lpstr>
      <vt:lpstr>Photo Editor Photo</vt:lpstr>
      <vt:lpstr>Acrobat Document</vt:lpstr>
      <vt:lpstr>Hatékonyságnövelés és veszteségcsökkentés a nitrogén tartalmú trágyáknál</vt:lpstr>
      <vt:lpstr>Gabonafélék termelői árának alakulása 2001-2013 között Magyarországon Euro/tonna</vt:lpstr>
      <vt:lpstr>Műtrágya árak alakulása 2004-2014 a világpiacon US$/tonna</vt:lpstr>
      <vt:lpstr>Harmonizált fogyasztói árindex (2005=100 %)</vt:lpstr>
      <vt:lpstr>Nitrogén hatékonyásg Fontos, amikor a nitrogén a limitáló tényező</vt:lpstr>
      <vt:lpstr>Slide 6</vt:lpstr>
      <vt:lpstr>Mezőgazdasági nitrogén körforgás</vt:lpstr>
      <vt:lpstr>Slide 8</vt:lpstr>
      <vt:lpstr>Nitrogén vesztés 4 módja</vt:lpstr>
      <vt:lpstr>Milyen a nitrogén formákat használunk?</vt:lpstr>
      <vt:lpstr>Nitrogén hatékonyságot javító termék típusok</vt:lpstr>
      <vt:lpstr>NITRAPYRIN</vt:lpstr>
      <vt:lpstr>Nitrapyrin és N-hasznosulás</vt:lpstr>
      <vt:lpstr>Nitrifikációs folyamat</vt:lpstr>
      <vt:lpstr>Hogyan dolgozik a Nitrapyrin?</vt:lpstr>
      <vt:lpstr>Nitrapyrin – Hatásmechamizmus</vt:lpstr>
      <vt:lpstr>Stabilizálja a nitrogént a Nitrosomonas baktérium fajok gátlásával? </vt:lpstr>
      <vt:lpstr>Észak-Amerikai tapasztalatok</vt:lpstr>
      <vt:lpstr>Európai tapasztalatok 2011-2013</vt:lpstr>
      <vt:lpstr>Magyar tapasztalatok 2013</vt:lpstr>
      <vt:lpstr>Összefoglalás</vt:lpstr>
      <vt:lpstr>Köszönöm a megtisztelő figyelmüket</vt:lpstr>
    </vt:vector>
  </TitlesOfParts>
  <Company>The Dow Chemical Company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Papp, Zoltan</dc:creator>
  <cp:lastModifiedBy>Papp, Zoltan</cp:lastModifiedBy>
  <cp:revision>49</cp:revision>
  <dcterms:created xsi:type="dcterms:W3CDTF">2014-02-25T15:24:49Z</dcterms:created>
  <dcterms:modified xsi:type="dcterms:W3CDTF">2014-03-06T08:50:36Z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Papp Z u546695</vt:lpwstr>
  </property>
  <property fmtid="{D5CDD505-2E9C-101B-9397-08002B2CF9AE}" pid="3" name="Update_Footer">
    <vt:lpwstr>No</vt:lpwstr>
  </property>
  <property fmtid="{D5CDD505-2E9C-101B-9397-08002B2CF9AE}" pid="4" name="Radio_Button">
    <vt:lpwstr>RadioButton2</vt:lpwstr>
  </property>
  <property fmtid="{D5CDD505-2E9C-101B-9397-08002B2CF9AE}" pid="5" name="Information_Classification">
    <vt:lpwstr/>
  </property>
  <property fmtid="{D5CDD505-2E9C-101B-9397-08002B2CF9AE}" pid="6" name="Record_Title_ID">
    <vt:lpwstr>72</vt:lpwstr>
  </property>
  <property fmtid="{D5CDD505-2E9C-101B-9397-08002B2CF9AE}" pid="7" name="Initial_Creation_Date">
    <vt:filetime>2014-02-25T15:24:49Z</vt:filetime>
  </property>
  <property fmtid="{D5CDD505-2E9C-101B-9397-08002B2CF9AE}" pid="8" name="Retention_Period_Start_Date">
    <vt:filetime>2014-03-06T08:50:34Z</vt:filetime>
  </property>
  <property fmtid="{D5CDD505-2E9C-101B-9397-08002B2CF9AE}" pid="9" name="Last_Reviewed_Date">
    <vt:lpwstr/>
  </property>
  <property fmtid="{D5CDD505-2E9C-101B-9397-08002B2CF9AE}" pid="10" name="Retention_Review_Frequency">
    <vt:lpwstr/>
  </property>
</Properties>
</file>