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801" r:id="rId3"/>
  </p:sldMasterIdLst>
  <p:notesMasterIdLst>
    <p:notesMasterId r:id="rId45"/>
  </p:notesMasterIdLst>
  <p:handoutMasterIdLst>
    <p:handoutMasterId r:id="rId46"/>
  </p:handoutMasterIdLst>
  <p:sldIdLst>
    <p:sldId id="400" r:id="rId4"/>
    <p:sldId id="449" r:id="rId5"/>
    <p:sldId id="446" r:id="rId6"/>
    <p:sldId id="451" r:id="rId7"/>
    <p:sldId id="452" r:id="rId8"/>
    <p:sldId id="455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18" r:id="rId22"/>
    <p:sldId id="381" r:id="rId23"/>
    <p:sldId id="388" r:id="rId24"/>
    <p:sldId id="391" r:id="rId25"/>
    <p:sldId id="379" r:id="rId26"/>
    <p:sldId id="389" r:id="rId27"/>
    <p:sldId id="390" r:id="rId28"/>
    <p:sldId id="397" r:id="rId29"/>
    <p:sldId id="398" r:id="rId30"/>
    <p:sldId id="458" r:id="rId31"/>
    <p:sldId id="459" r:id="rId32"/>
    <p:sldId id="461" r:id="rId33"/>
    <p:sldId id="474" r:id="rId34"/>
    <p:sldId id="475" r:id="rId35"/>
    <p:sldId id="476" r:id="rId36"/>
    <p:sldId id="477" r:id="rId37"/>
    <p:sldId id="478" r:id="rId38"/>
    <p:sldId id="479" r:id="rId39"/>
    <p:sldId id="480" r:id="rId40"/>
    <p:sldId id="481" r:id="rId41"/>
    <p:sldId id="482" r:id="rId42"/>
    <p:sldId id="483" r:id="rId43"/>
    <p:sldId id="484" r:id="rId44"/>
  </p:sldIdLst>
  <p:sldSz cx="9144000" cy="6858000" type="screen4x3"/>
  <p:notesSz cx="6797675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69765"/>
    <a:srgbClr val="A29061"/>
    <a:srgbClr val="BAAE88"/>
    <a:srgbClr val="000066"/>
    <a:srgbClr val="F8F8F8"/>
    <a:srgbClr val="193B65"/>
    <a:srgbClr val="FF6600"/>
    <a:srgbClr val="000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5" autoAdjust="0"/>
    <p:restoredTop sz="94590" autoAdjust="0"/>
  </p:normalViewPr>
  <p:slideViewPr>
    <p:cSldViewPr>
      <p:cViewPr varScale="1">
        <p:scale>
          <a:sx n="90" d="100"/>
          <a:sy n="90" d="100"/>
        </p:scale>
        <p:origin x="-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DCE792-9A37-48F4-B7DF-D712EB9AA66E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08ADCB-7DB1-4C50-9CED-E1ABD077A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576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66B068-8FCA-4CD4-9B5B-32E38AC33352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B86B11-7D6A-491E-AC99-4929B911FA8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9975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9BEFAA0-4888-45DD-8C96-A2B8EE18CDDC}" type="slidenum">
              <a:rPr lang="hu-HU" smtClean="0">
                <a:latin typeface="Arial" charset="0"/>
              </a:rPr>
              <a:pPr>
                <a:defRPr/>
              </a:pPr>
              <a:t>21</a:t>
            </a:fld>
            <a:endParaRPr lang="hu-HU" smtClean="0">
              <a:latin typeface="Arial" charset="0"/>
            </a:endParaRPr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9A60CA49-437A-4CBC-977F-6CBA9EE80F37}" type="slidenum">
              <a:rPr lang="en-GB" sz="1300"/>
              <a:pPr algn="r" eaLnBrk="1" hangingPunct="1"/>
              <a:t>21</a:t>
            </a:fld>
            <a:endParaRPr lang="en-GB" sz="130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45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D3D1EE-2E5C-4453-82CE-761360DD2582}" type="slidenum">
              <a:rPr lang="hu-HU" smtClean="0">
                <a:latin typeface="Arial" charset="0"/>
              </a:rPr>
              <a:pPr>
                <a:defRPr/>
              </a:pPr>
              <a:t>22</a:t>
            </a:fld>
            <a:endParaRPr lang="hu-HU" smtClean="0">
              <a:latin typeface="Arial" charset="0"/>
            </a:endParaRPr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011CE4C-9314-418B-9A79-B1974C0342BA}" type="slidenum">
              <a:rPr lang="en-GB" sz="1300"/>
              <a:pPr algn="r" eaLnBrk="1" hangingPunct="1"/>
              <a:t>22</a:t>
            </a:fld>
            <a:endParaRPr lang="en-GB" sz="130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108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E28AA5-F83E-4683-9249-43B429C79C4B}" type="slidenum">
              <a:rPr lang="hu-HU" smtClean="0">
                <a:latin typeface="Arial" charset="0"/>
              </a:rPr>
              <a:pPr>
                <a:defRPr/>
              </a:pPr>
              <a:t>24</a:t>
            </a:fld>
            <a:endParaRPr lang="hu-HU" smtClean="0">
              <a:latin typeface="Arial" charset="0"/>
            </a:endParaRPr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7F454DD3-C7FB-469D-91F1-46D436178635}" type="slidenum">
              <a:rPr lang="en-GB" sz="1300"/>
              <a:pPr algn="r" eaLnBrk="1" hangingPunct="1"/>
              <a:t>24</a:t>
            </a:fld>
            <a:endParaRPr lang="en-GB" sz="130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719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5B7194-C61F-4CEC-BA85-B5D512820F3F}" type="slidenum">
              <a:rPr lang="hu-HU" smtClean="0">
                <a:latin typeface="Arial" charset="0"/>
              </a:rPr>
              <a:pPr>
                <a:defRPr/>
              </a:pPr>
              <a:t>25</a:t>
            </a:fld>
            <a:endParaRPr lang="hu-HU" smtClean="0">
              <a:latin typeface="Arial" charset="0"/>
            </a:endParaRPr>
          </a:p>
        </p:txBody>
      </p:sp>
      <p:sp>
        <p:nvSpPr>
          <p:cNvPr id="29699" name="Rectangle 7"/>
          <p:cNvSpPr txBox="1">
            <a:spLocks noGrp="1" noChangeArrowheads="1"/>
          </p:cNvSpPr>
          <p:nvPr/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 anchor="b"/>
          <a:lstStyle>
            <a:lvl1pPr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588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58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34B2E74-5378-4117-A9E3-5B657B3F82FF}" type="slidenum">
              <a:rPr lang="en-GB" sz="1300"/>
              <a:pPr algn="r" eaLnBrk="1" hangingPunct="1"/>
              <a:t>25</a:t>
            </a:fld>
            <a:endParaRPr lang="en-GB" sz="130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4538"/>
            <a:ext cx="4964112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4714875"/>
            <a:ext cx="5435600" cy="4468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035" tIns="48017" rIns="96035" bIns="48017"/>
          <a:lstStyle/>
          <a:p>
            <a:pPr eaLnBrk="1" hangingPunct="1"/>
            <a:endParaRPr lang="fr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827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FC320-70A8-4176-9F08-D34339A0ED33}" type="slidenum">
              <a:rPr lang="hu-HU" smtClean="0"/>
              <a:t>39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8185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D0E9C-48E5-4A1F-87BB-85EE978A52AD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0608E97-AACD-408F-BCAF-A1347DFC60A0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908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E8788-55FE-45F8-8FDB-A6111A421DA2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88519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2E8F5-1F4E-40FC-8646-EFC273B0ED5F}" type="datetimeFigureOut">
              <a:rPr 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2014.02.03.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181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684AF-9665-4D5A-962C-B4FACE5B2FD0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9955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2B58D-DAEA-4272-948C-A4CD1F106413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1687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6A7E-7B5E-4DA4-85CA-A9DB79C0D3B6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8899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B36DA-4E86-46A5-A460-A57A8DCC3AEA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2702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CF474-3DC3-42DA-B0E7-4BF89D4FB33F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2833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D0C94-E3CC-4689-90E8-AAA0EB596CD2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5043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216CE-D827-48B3-938A-DDFB3B99B66C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9527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76DC93-C4BF-472F-AA7C-C8ADF4AA7B6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38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8543B-1E32-46AE-986D-99C7F6683A92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3328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189DF-4F07-4E43-97AB-773109A84238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18521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05451-6DAB-40D9-A03C-DFD453A3BAAA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286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12ABA-A707-40BF-A087-2F3006A1158E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133833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EE124-E198-4802-8BB0-9D235273454C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45642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10285-7E09-480E-8B00-8ECC22B3E87F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76162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45E1F-E0DF-436C-88E0-45E4E9D048B8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049941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4E6EF6-2E31-4AB3-B545-B439055F6FD4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175FE5-86C6-488A-9500-0F8C34A2679F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39" r:id="rId2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8E1808-90BC-4FC8-968C-BE850C7F9ABE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C502883-9CA7-4FA3-95D8-B0F0C34F10DC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40" r:id="rId9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8030A4-CDDC-490C-B927-D826CCC7D733}" type="datetimeFigureOut">
              <a:rPr lang="hu-HU"/>
              <a:pPr>
                <a:defRPr/>
              </a:pPr>
              <a:t>2014.02.03.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4B2FAEA-7EDC-41B5-8C80-6CCFA1B1B47F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7328" y="3356992"/>
            <a:ext cx="9036496" cy="826305"/>
          </a:xfrm>
        </p:spPr>
        <p:txBody>
          <a:bodyPr>
            <a:noAutofit/>
          </a:bodyPr>
          <a:lstStyle/>
          <a:p>
            <a:pPr eaLnBrk="1" hangingPunct="1"/>
            <a:r>
              <a:rPr lang="hu-HU" sz="28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 Közös Agrárpolitika reformja 2014-2020</a:t>
            </a:r>
            <a:endParaRPr lang="en-GB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07504" y="4797152"/>
            <a:ext cx="9144000" cy="1296144"/>
          </a:xfrm>
        </p:spPr>
        <p:txBody>
          <a:bodyPr>
            <a:normAutofit/>
          </a:bodyPr>
          <a:lstStyle/>
          <a:p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Vidékfejlesztési Minisztérium</a:t>
            </a:r>
          </a:p>
          <a:p>
            <a:r>
              <a:rPr lang="hu-HU" sz="2000" i="1" dirty="0" smtClean="0">
                <a:latin typeface="Times New Roman" pitchFamily="18" charset="0"/>
                <a:cs typeface="Times New Roman" pitchFamily="18" charset="0"/>
              </a:rPr>
              <a:t>Tarpataki Tamás</a:t>
            </a:r>
          </a:p>
          <a:p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84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/>
          </p:cNvSpPr>
          <p:nvPr>
            <p:ph type="title"/>
          </p:nvPr>
        </p:nvSpPr>
        <p:spPr>
          <a:xfrm>
            <a:off x="363538" y="909638"/>
            <a:ext cx="8229600" cy="9350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„Zöld”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komponens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95288" y="1844675"/>
            <a:ext cx="820737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6700" indent="-177800">
              <a:buFontTx/>
              <a:buChar char="•"/>
              <a:defRPr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Kötelező a tagállam és a gazdák számára is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a közvetlen kifizetési nemzeti keretösszeg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30%-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 Kisgazdaságoknak nem kell teljesíteniük.</a:t>
            </a:r>
          </a:p>
          <a:p>
            <a:pPr marL="88900">
              <a:defRPr/>
            </a:pP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  <a:p>
            <a:pPr marL="88900">
              <a:defRPr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hu-HU" sz="2400" b="1" u="sng" dirty="0">
                <a:latin typeface="Times New Roman" pitchFamily="18" charset="0"/>
                <a:cs typeface="Times New Roman" pitchFamily="18" charset="0"/>
              </a:rPr>
              <a:t>Feltételei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88900">
              <a:defRPr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58775" lvl="2" indent="22225">
              <a:buFont typeface="Times New Roman" pitchFamily="18" charset="0"/>
              <a:buChar char="-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 Tárgyévben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termesztett növények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diverzifikálása </a:t>
            </a:r>
          </a:p>
          <a:p>
            <a:pPr marL="701675" lvl="2" indent="-342900">
              <a:buFontTx/>
              <a:buChar char="-"/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Állandó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gyepek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fenntartása </a:t>
            </a:r>
          </a:p>
          <a:p>
            <a:pPr marL="701675" lvl="2" indent="-342900">
              <a:buFontTx/>
              <a:buChar char="-"/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Ökológiai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célterület fenntartása (állandó kultúrával - ültetvény - fedett területen felüli jogosult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területen -15 ha szántó fölött).</a:t>
            </a:r>
            <a:endParaRPr lang="hu-H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316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2"/>
          <p:cNvSpPr>
            <a:spLocks noGrp="1"/>
          </p:cNvSpPr>
          <p:nvPr>
            <p:ph type="title"/>
          </p:nvPr>
        </p:nvSpPr>
        <p:spPr>
          <a:xfrm>
            <a:off x="323850" y="1125538"/>
            <a:ext cx="8229600" cy="503237"/>
          </a:xfrm>
        </p:spPr>
        <p:txBody>
          <a:bodyPr/>
          <a:lstStyle/>
          <a:p>
            <a:r>
              <a:rPr lang="hu-HU" sz="3200" b="1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komponens I. - Terménydiverzifikáció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8313" y="1863725"/>
            <a:ext cx="8567737" cy="46609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u-HU" sz="2300" dirty="0">
                <a:latin typeface="Times New Roman" pitchFamily="18" charset="0"/>
                <a:cs typeface="Arial" pitchFamily="34" charset="0"/>
              </a:rPr>
              <a:t>Nem ugyanazt jelenti, mint a vetésváltás -  a vetésváltás=időbeliség; termény diverzifikáció = </a:t>
            </a: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térbeliség.</a:t>
            </a:r>
            <a:endParaRPr lang="hu-HU" sz="2300" dirty="0">
              <a:latin typeface="Times New Roman" pitchFamily="18" charset="0"/>
              <a:cs typeface="Arial" pitchFamily="34" charset="0"/>
            </a:endParaRPr>
          </a:p>
          <a:p>
            <a:pPr algn="just" eaLnBrk="1" hangingPunct="1">
              <a:defRPr/>
            </a:pP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Eredeti 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bizottsági javaslat 3 ha felett 3 különböző növény </a:t>
            </a: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termesztése.</a:t>
            </a:r>
            <a:endParaRPr lang="hu-HU" sz="2300" dirty="0">
              <a:latin typeface="Times New Roman" pitchFamily="18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hu-HU" sz="2300" dirty="0">
                <a:latin typeface="Times New Roman" pitchFamily="18" charset="0"/>
                <a:cs typeface="Arial" pitchFamily="34" charset="0"/>
              </a:rPr>
              <a:t>Kompromisszumos feltétel: </a:t>
            </a:r>
            <a:endParaRPr lang="hu-HU" sz="2300" dirty="0" smtClean="0">
              <a:latin typeface="Times New Roman" pitchFamily="18" charset="0"/>
              <a:cs typeface="Arial" pitchFamily="34" charset="0"/>
            </a:endParaRPr>
          </a:p>
          <a:p>
            <a:pPr lvl="1" eaLnBrk="1" hangingPunct="1">
              <a:defRPr/>
            </a:pPr>
            <a:r>
              <a:rPr lang="hu-HU" sz="2300" b="1" dirty="0" smtClean="0">
                <a:latin typeface="Times New Roman" pitchFamily="18" charset="0"/>
                <a:cs typeface="Arial" pitchFamily="34" charset="0"/>
              </a:rPr>
              <a:t>10 ha </a:t>
            </a:r>
            <a:r>
              <a:rPr lang="hu-HU" sz="2300" b="1" dirty="0">
                <a:latin typeface="Times New Roman" pitchFamily="18" charset="0"/>
                <a:cs typeface="Arial" pitchFamily="34" charset="0"/>
              </a:rPr>
              <a:t>alatt 1 </a:t>
            </a:r>
            <a:r>
              <a:rPr lang="hu-HU" sz="2300" b="1" dirty="0" smtClean="0">
                <a:latin typeface="Times New Roman" pitchFamily="18" charset="0"/>
                <a:cs typeface="Arial" pitchFamily="34" charset="0"/>
              </a:rPr>
              <a:t>növény,</a:t>
            </a:r>
            <a:endParaRPr lang="hu-HU" sz="2300" b="1" dirty="0">
              <a:latin typeface="Times New Roman" pitchFamily="18" charset="0"/>
              <a:cs typeface="Arial" pitchFamily="34" charset="0"/>
            </a:endParaRPr>
          </a:p>
          <a:p>
            <a:pPr lvl="1" eaLnBrk="1" hangingPunct="1">
              <a:buFontTx/>
              <a:buChar char="-"/>
              <a:defRPr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10 ha szántó felett 2 növény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, </a:t>
            </a:r>
          </a:p>
          <a:p>
            <a:pPr lvl="1" eaLnBrk="1" hangingPunct="1">
              <a:buFontTx/>
              <a:buChar char="-"/>
              <a:defRPr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30 ha szántó felett 3 növény 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termesztésének </a:t>
            </a:r>
            <a:r>
              <a:rPr lang="hu-HU" sz="2300" dirty="0" smtClean="0">
                <a:latin typeface="Times New Roman" pitchFamily="18" charset="0"/>
                <a:cs typeface="Arial" pitchFamily="34" charset="0"/>
              </a:rPr>
              <a:t>kötelezettsége.</a:t>
            </a:r>
            <a:endParaRPr lang="hu-HU" sz="2300" dirty="0">
              <a:latin typeface="Times New Roman" pitchFamily="18" charset="0"/>
              <a:cs typeface="Arial" pitchFamily="34" charset="0"/>
            </a:endParaRPr>
          </a:p>
          <a:p>
            <a:pPr algn="just" eaLnBrk="1" hangingPunct="1">
              <a:defRPr/>
            </a:pPr>
            <a:r>
              <a:rPr lang="hu-HU" sz="2300" b="1" dirty="0">
                <a:latin typeface="Times New Roman" pitchFamily="18" charset="0"/>
                <a:cs typeface="Arial" pitchFamily="34" charset="0"/>
              </a:rPr>
              <a:t>Mentesülő üzemtípusok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: egy vagy több követelményt automatikusan teljesítők  (pl. </a:t>
            </a:r>
            <a:r>
              <a:rPr lang="hu-HU" sz="2300" dirty="0" err="1">
                <a:latin typeface="Times New Roman" pitchFamily="18" charset="0"/>
                <a:cs typeface="Arial" pitchFamily="34" charset="0"/>
              </a:rPr>
              <a:t>biogazdaságok</a:t>
            </a:r>
            <a:r>
              <a:rPr lang="hu-HU" sz="2300" dirty="0">
                <a:latin typeface="Times New Roman" pitchFamily="18" charset="0"/>
                <a:cs typeface="Arial" pitchFamily="34" charset="0"/>
              </a:rPr>
              <a:t>, döntően gyepgazdálkodással foglalkozók, egyes tanúsítási rendszerekben  - ekvivalens gyakorlat elismerése - résztvevő gazdaságok) valamint az állandó gyepterületek. </a:t>
            </a:r>
            <a:endParaRPr lang="hu-HU" sz="23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271973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2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503237"/>
          </a:xfrm>
        </p:spPr>
        <p:txBody>
          <a:bodyPr/>
          <a:lstStyle/>
          <a:p>
            <a:r>
              <a:rPr lang="hu-HU" sz="3200" b="1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komponens II. – Állandó gyepterület</a:t>
            </a:r>
          </a:p>
        </p:txBody>
      </p:sp>
      <p:sp>
        <p:nvSpPr>
          <p:cNvPr id="27651" name="Tartalom helye 3"/>
          <p:cNvSpPr>
            <a:spLocks noGrp="1"/>
          </p:cNvSpPr>
          <p:nvPr>
            <p:ph idx="1"/>
          </p:nvPr>
        </p:nvSpPr>
        <p:spPr>
          <a:xfrm>
            <a:off x="468313" y="2492375"/>
            <a:ext cx="8229600" cy="3673475"/>
          </a:xfrm>
        </p:spPr>
        <p:txBody>
          <a:bodyPr/>
          <a:lstStyle/>
          <a:p>
            <a:pPr eaLnBrk="1" hangingPunct="1">
              <a:spcBef>
                <a:spcPts val="1800"/>
              </a:spcBef>
            </a:pPr>
            <a:r>
              <a:rPr lang="hu-HU" sz="2800" smtClean="0">
                <a:latin typeface="Times New Roman" pitchFamily="18" charset="0"/>
                <a:cs typeface="Arial" charset="0"/>
              </a:rPr>
              <a:t>Csak 5%-ban lehetne csökkenteni a nagyságát a 7 év alatt,</a:t>
            </a:r>
          </a:p>
          <a:p>
            <a:pPr eaLnBrk="1" hangingPunct="1">
              <a:spcBef>
                <a:spcPts val="1800"/>
              </a:spcBef>
            </a:pPr>
            <a:r>
              <a:rPr lang="hu-HU" sz="2800" smtClean="0">
                <a:latin typeface="Times New Roman" pitchFamily="18" charset="0"/>
                <a:cs typeface="Arial" charset="0"/>
              </a:rPr>
              <a:t>Kompromisszum szerint: </a:t>
            </a:r>
            <a:r>
              <a:rPr lang="hu-HU" sz="2800" b="1" smtClean="0">
                <a:latin typeface="Times New Roman" pitchFamily="18" charset="0"/>
                <a:cs typeface="Arial" charset="0"/>
              </a:rPr>
              <a:t>tagállami szintű monitoring is megfelelő,</a:t>
            </a:r>
          </a:p>
          <a:p>
            <a:pPr eaLnBrk="1" hangingPunct="1">
              <a:spcBef>
                <a:spcPts val="1800"/>
              </a:spcBef>
            </a:pPr>
            <a:r>
              <a:rPr lang="hu-HU" sz="2800" smtClean="0">
                <a:latin typeface="Times New Roman" pitchFamily="18" charset="0"/>
                <a:cs typeface="Arial" charset="0"/>
              </a:rPr>
              <a:t>A jelenlegi gyakorlatnak megfelelőn: </a:t>
            </a:r>
            <a:r>
              <a:rPr lang="hu-HU" sz="2800" b="1" smtClean="0">
                <a:latin typeface="Times New Roman" pitchFamily="18" charset="0"/>
                <a:cs typeface="Arial" charset="0"/>
              </a:rPr>
              <a:t>visszaállítási kötelezettség.</a:t>
            </a:r>
          </a:p>
          <a:p>
            <a:endParaRPr lang="hu-HU" sz="1800" smtClean="0"/>
          </a:p>
        </p:txBody>
      </p:sp>
    </p:spTree>
    <p:extLst>
      <p:ext uri="{BB962C8B-B14F-4D97-AF65-F5344CB8AC3E}">
        <p14:creationId xmlns:p14="http://schemas.microsoft.com/office/powerpoint/2010/main" val="16031963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ím 2"/>
          <p:cNvSpPr>
            <a:spLocks noGrp="1"/>
          </p:cNvSpPr>
          <p:nvPr>
            <p:ph type="title"/>
          </p:nvPr>
        </p:nvSpPr>
        <p:spPr>
          <a:xfrm>
            <a:off x="468313" y="1125538"/>
            <a:ext cx="8229600" cy="503237"/>
          </a:xfrm>
        </p:spPr>
        <p:txBody>
          <a:bodyPr/>
          <a:lstStyle/>
          <a:p>
            <a:r>
              <a:rPr lang="hu-HU" sz="3200" b="1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„Zöld” komponens III. – Ökológiai célterület</a:t>
            </a:r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539750" y="1989138"/>
            <a:ext cx="8229600" cy="43100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Csak </a:t>
            </a:r>
            <a:r>
              <a:rPr lang="hu-HU" sz="2400" b="1" dirty="0" smtClean="0">
                <a:latin typeface="Times New Roman" pitchFamily="18" charset="0"/>
                <a:cs typeface="Arial" pitchFamily="34" charset="0"/>
              </a:rPr>
              <a:t>15 ha szántó felett kötelező</a:t>
            </a: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; konkrét lista, ami magyar szempontból több kedvező elemet tartalmaz (pl. lucerna, tájelemek, teraszok, kemikáliák használata nélkül termesztett energianövények, ugar).</a:t>
            </a:r>
          </a:p>
          <a:p>
            <a:pPr eaLnBrk="1" hangingPunct="1">
              <a:defRPr/>
            </a:pP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a </a:t>
            </a:r>
            <a:r>
              <a:rPr lang="hu-HU" sz="2400" b="1" dirty="0" smtClean="0">
                <a:latin typeface="Times New Roman" pitchFamily="18" charset="0"/>
                <a:cs typeface="Arial" pitchFamily="34" charset="0"/>
              </a:rPr>
              <a:t>bevezetés kétlépcsős</a:t>
            </a:r>
            <a:r>
              <a:rPr lang="hu-HU" sz="2400" dirty="0" smtClean="0">
                <a:latin typeface="Times New Roman" pitchFamily="18" charset="0"/>
                <a:cs typeface="Arial" pitchFamily="34" charset="0"/>
              </a:rPr>
              <a:t>: 2015-től 5%, majd egy 2017. évi felülvizsgálattól függően akár 7%.</a:t>
            </a:r>
          </a:p>
          <a:p>
            <a:pPr eaLnBrk="1" hangingPunct="1">
              <a:buFontTx/>
              <a:buChar char="-"/>
              <a:defRPr/>
            </a:pPr>
            <a:endParaRPr lang="hu-HU" sz="2400" dirty="0">
              <a:latin typeface="Times New Roman" pitchFamily="18" charset="0"/>
              <a:cs typeface="Arial" pitchFamily="34" charset="0"/>
            </a:endParaRPr>
          </a:p>
          <a:p>
            <a:pPr lvl="1" algn="just" eaLnBrk="1" hangingPunct="1">
              <a:buFont typeface="Times New Roman" pitchFamily="18" charset="0"/>
              <a:buChar char="-"/>
              <a:defRPr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Egyenértékű gyakorlatok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elismerhetőek akár a zöldítés mindhárom követelményére vonatkozóan, illetve többféle mentesülő gazdálkodási/területi típus (pl. egyes AKG programok, biológiai gazdálkodás).</a:t>
            </a:r>
            <a:endParaRPr lang="hu-HU" sz="2400" dirty="0" smtClean="0">
              <a:latin typeface="Times New Roman" pitchFamily="18" charset="0"/>
              <a:cs typeface="Arial" pitchFamily="34" charset="0"/>
            </a:endParaRPr>
          </a:p>
          <a:p>
            <a:pPr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3702449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/>
          </p:cNvSpPr>
          <p:nvPr>
            <p:ph type="title"/>
          </p:nvPr>
        </p:nvSpPr>
        <p:spPr>
          <a:xfrm>
            <a:off x="463550" y="981075"/>
            <a:ext cx="8229600" cy="935038"/>
          </a:xfrm>
        </p:spPr>
        <p:txBody>
          <a:bodyPr/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Fiatal gazdálkodók támogatása 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62997" y="1772816"/>
            <a:ext cx="8653463" cy="5212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hu-HU" sz="2300" b="1" dirty="0" smtClean="0">
                <a:latin typeface="Times New Roman" pitchFamily="18" charset="0"/>
              </a:rPr>
              <a:t>Kötelező</a:t>
            </a:r>
            <a:r>
              <a:rPr lang="hu-HU" sz="2300" dirty="0" smtClean="0">
                <a:latin typeface="Times New Roman" pitchFamily="18" charset="0"/>
              </a:rPr>
              <a:t>, a közvetlen kifizetési nemzeti keretösszeg legfeljebb </a:t>
            </a:r>
            <a:r>
              <a:rPr lang="hu-HU" sz="2300" b="1" dirty="0" smtClean="0">
                <a:latin typeface="Times New Roman" pitchFamily="18" charset="0"/>
              </a:rPr>
              <a:t>2%-</a:t>
            </a:r>
            <a:r>
              <a:rPr lang="hu-HU" sz="2300" dirty="0" smtClean="0">
                <a:latin typeface="Times New Roman" pitchFamily="18" charset="0"/>
              </a:rPr>
              <a:t>a.</a:t>
            </a:r>
            <a:endParaRPr lang="hu-HU" sz="2300" b="1" u="sng" dirty="0" smtClean="0">
              <a:latin typeface="Times New Roman" pitchFamily="18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hu-HU" sz="2300" b="1" u="sng" dirty="0" smtClean="0">
                <a:latin typeface="Times New Roman" pitchFamily="18" charset="0"/>
              </a:rPr>
              <a:t>Feltételei</a:t>
            </a:r>
            <a:r>
              <a:rPr lang="hu-HU" sz="2300" dirty="0" smtClean="0">
                <a:latin typeface="Times New Roman" pitchFamily="18" charset="0"/>
              </a:rPr>
              <a:t>: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>
                <a:latin typeface="Times New Roman" pitchFamily="18" charset="0"/>
              </a:rPr>
              <a:t>40 évnél fiatalabb termelő</a:t>
            </a:r>
          </a:p>
          <a:p>
            <a:pPr marL="800100" lvl="1" indent="-342900" algn="just" eaLnBrk="1" hangingPunct="1">
              <a:lnSpc>
                <a:spcPct val="80000"/>
              </a:lnSpc>
              <a:spcBef>
                <a:spcPct val="50000"/>
              </a:spcBef>
              <a:buFont typeface="Times New Roman" panose="02020603050405020304" pitchFamily="18" charset="0"/>
              <a:buChar char="-"/>
              <a:defRPr/>
            </a:pPr>
            <a:r>
              <a:rPr lang="hu-HU" sz="2300" dirty="0" smtClean="0">
                <a:latin typeface="Times New Roman" pitchFamily="18" charset="0"/>
              </a:rPr>
              <a:t>aki most </a:t>
            </a:r>
            <a:r>
              <a:rPr lang="hu-HU" sz="2300" dirty="0">
                <a:latin typeface="Times New Roman" pitchFamily="18" charset="0"/>
              </a:rPr>
              <a:t>kezd mezőgazdasági tevékenységbe, vagy</a:t>
            </a:r>
          </a:p>
          <a:p>
            <a:pPr marL="800100" lvl="1" indent="-342900" algn="just" eaLnBrk="1" hangingPunct="1">
              <a:lnSpc>
                <a:spcPct val="80000"/>
              </a:lnSpc>
              <a:spcBef>
                <a:spcPct val="50000"/>
              </a:spcBef>
              <a:buFont typeface="Times New Roman" panose="02020603050405020304" pitchFamily="18" charset="0"/>
              <a:buChar char="-"/>
              <a:defRPr/>
            </a:pPr>
            <a:r>
              <a:rPr lang="hu-HU" sz="2300" dirty="0">
                <a:latin typeface="Times New Roman" pitchFamily="18" charset="0"/>
              </a:rPr>
              <a:t>g</a:t>
            </a:r>
            <a:r>
              <a:rPr lang="hu-HU" sz="2300" dirty="0" smtClean="0">
                <a:latin typeface="Times New Roman" pitchFamily="18" charset="0"/>
              </a:rPr>
              <a:t>azdaságát </a:t>
            </a:r>
            <a:r>
              <a:rPr lang="hu-HU" sz="2300" dirty="0">
                <a:latin typeface="Times New Roman" pitchFamily="18" charset="0"/>
              </a:rPr>
              <a:t>az első támogatási kérelem benyújtását megelőző 5 éven belül hozta </a:t>
            </a:r>
            <a:r>
              <a:rPr lang="hu-HU" sz="2300" dirty="0" smtClean="0">
                <a:latin typeface="Times New Roman" pitchFamily="18" charset="0"/>
              </a:rPr>
              <a:t>létre.</a:t>
            </a:r>
            <a:endParaRPr lang="hu-HU" sz="23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>
                <a:latin typeface="Times New Roman" pitchFamily="18" charset="0"/>
              </a:rPr>
              <a:t>Legfeljebb 5 éven keresztül </a:t>
            </a:r>
            <a:r>
              <a:rPr lang="hu-HU" sz="2300" dirty="0" smtClean="0">
                <a:latin typeface="Times New Roman" pitchFamily="18" charset="0"/>
              </a:rPr>
              <a:t>nyújtható.</a:t>
            </a:r>
            <a:endParaRPr lang="hu-HU" sz="23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>
                <a:latin typeface="Times New Roman" pitchFamily="18" charset="0"/>
              </a:rPr>
              <a:t>A támogatás </a:t>
            </a:r>
            <a:r>
              <a:rPr lang="hu-HU" sz="2300" b="1" dirty="0">
                <a:latin typeface="Times New Roman" pitchFamily="18" charset="0"/>
              </a:rPr>
              <a:t>felső területi korlátja 25 és 90 hektár</a:t>
            </a:r>
            <a:r>
              <a:rPr lang="hu-HU" sz="2300" dirty="0">
                <a:latin typeface="Times New Roman" pitchFamily="18" charset="0"/>
              </a:rPr>
              <a:t> között tagállami hatáskörben állapítható </a:t>
            </a:r>
            <a:r>
              <a:rPr lang="hu-HU" sz="2300" dirty="0" smtClean="0">
                <a:latin typeface="Times New Roman" pitchFamily="18" charset="0"/>
              </a:rPr>
              <a:t>meg.</a:t>
            </a:r>
            <a:endParaRPr lang="hu-HU" sz="2300" dirty="0">
              <a:latin typeface="Times New Roman" pitchFamily="18" charset="0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hu-HU" sz="2300" dirty="0" smtClean="0">
                <a:latin typeface="Times New Roman" pitchFamily="18" charset="0"/>
              </a:rPr>
              <a:t>Tagállami átlagtámogatás 25%-a adható a </a:t>
            </a:r>
            <a:r>
              <a:rPr lang="hu-HU" sz="2300" dirty="0">
                <a:latin typeface="Times New Roman" pitchFamily="18" charset="0"/>
              </a:rPr>
              <a:t>támogatható </a:t>
            </a:r>
            <a:r>
              <a:rPr lang="hu-HU" sz="2300" dirty="0" smtClean="0">
                <a:latin typeface="Times New Roman" pitchFamily="18" charset="0"/>
              </a:rPr>
              <a:t>hektárszámig Magyarországon 90 hektárig kb. </a:t>
            </a:r>
            <a:r>
              <a:rPr lang="hu-HU" sz="2300" smtClean="0">
                <a:latin typeface="Times New Roman" pitchFamily="18" charset="0"/>
              </a:rPr>
              <a:t>34 </a:t>
            </a:r>
            <a:r>
              <a:rPr lang="hu-HU" sz="2300" dirty="0" smtClean="0">
                <a:latin typeface="Times New Roman" pitchFamily="18" charset="0"/>
              </a:rPr>
              <a:t>€/ha.(Mintegy 9000 fiatal gazdával  számolhatunk.)</a:t>
            </a:r>
            <a:endParaRPr lang="hu-HU" sz="23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hu-HU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2095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38162" y="1269579"/>
            <a:ext cx="8229600" cy="5032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 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5" y="1870660"/>
            <a:ext cx="8424937" cy="336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b="1" u="sng" dirty="0" smtClean="0">
                <a:latin typeface="Times New Roman" pitchFamily="18" charset="0"/>
              </a:rPr>
              <a:t>Termeléshez kötött támogatás</a:t>
            </a:r>
            <a:r>
              <a:rPr lang="hu-HU" sz="2100" dirty="0" smtClean="0">
                <a:latin typeface="Times New Roman" pitchFamily="18" charset="0"/>
              </a:rPr>
              <a:t>: </a:t>
            </a: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b="1" dirty="0" smtClean="0">
                <a:latin typeface="Times New Roman" pitchFamily="18" charset="0"/>
              </a:rPr>
              <a:t>önkéntes</a:t>
            </a:r>
            <a:r>
              <a:rPr lang="hu-HU" sz="2100" dirty="0" smtClean="0">
                <a:latin typeface="Times New Roman" pitchFamily="18" charset="0"/>
              </a:rPr>
              <a:t>, legfeljebb a</a:t>
            </a:r>
            <a:r>
              <a:rPr lang="hu-HU" sz="2000" dirty="0" smtClean="0">
                <a:latin typeface="Times New Roman" pitchFamily="18" charset="0"/>
              </a:rPr>
              <a:t>z </a:t>
            </a:r>
            <a:r>
              <a:rPr lang="hu-HU" sz="2000" dirty="0">
                <a:latin typeface="Times New Roman" pitchFamily="18" charset="0"/>
              </a:rPr>
              <a:t>éves </a:t>
            </a:r>
            <a:r>
              <a:rPr lang="hu-HU" sz="2000" b="1" dirty="0">
                <a:latin typeface="Times New Roman" pitchFamily="18" charset="0"/>
              </a:rPr>
              <a:t>pénzügyi keret </a:t>
            </a:r>
            <a:endParaRPr lang="hu-HU" sz="2000" b="1" dirty="0" smtClean="0">
              <a:latin typeface="Times New Roman" pitchFamily="18" charset="0"/>
            </a:endParaRPr>
          </a:p>
          <a:p>
            <a:pPr marL="723900" lvl="1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b="1" dirty="0" smtClean="0">
                <a:latin typeface="Times New Roman" pitchFamily="18" charset="0"/>
              </a:rPr>
              <a:t>13</a:t>
            </a:r>
            <a:r>
              <a:rPr lang="hu-HU" sz="2000" b="1" dirty="0">
                <a:latin typeface="Times New Roman" pitchFamily="18" charset="0"/>
              </a:rPr>
              <a:t>%-</a:t>
            </a:r>
            <a:r>
              <a:rPr lang="hu-HU" sz="2000" dirty="0" smtClean="0">
                <a:latin typeface="Times New Roman" pitchFamily="18" charset="0"/>
              </a:rPr>
              <a:t>a</a:t>
            </a:r>
            <a:r>
              <a:rPr lang="hu-HU" sz="2000" dirty="0">
                <a:latin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</a:rPr>
              <a:t>(pl. rizs</a:t>
            </a:r>
            <a:r>
              <a:rPr lang="hu-HU" sz="2000" dirty="0">
                <a:latin typeface="Times New Roman" pitchFamily="18" charset="0"/>
              </a:rPr>
              <a:t>, </a:t>
            </a:r>
            <a:r>
              <a:rPr lang="hu-HU" sz="2000" dirty="0" smtClean="0">
                <a:latin typeface="Times New Roman" pitchFamily="18" charset="0"/>
              </a:rPr>
              <a:t>vetőmag</a:t>
            </a:r>
            <a:r>
              <a:rPr lang="hu-HU" sz="2000" dirty="0">
                <a:latin typeface="Times New Roman" pitchFamily="18" charset="0"/>
              </a:rPr>
              <a:t>, tej és tejtermékek, juh és kecskehús, marha- és borjúhús, </a:t>
            </a:r>
            <a:r>
              <a:rPr lang="hu-HU" sz="2000" dirty="0" smtClean="0">
                <a:latin typeface="Times New Roman" pitchFamily="18" charset="0"/>
              </a:rPr>
              <a:t>cukorrépa</a:t>
            </a:r>
            <a:r>
              <a:rPr lang="hu-HU" sz="2000" dirty="0">
                <a:latin typeface="Times New Roman" pitchFamily="18" charset="0"/>
              </a:rPr>
              <a:t>, zöldség, gyümölcs </a:t>
            </a:r>
            <a:r>
              <a:rPr lang="hu-HU" sz="2000" dirty="0" smtClean="0">
                <a:latin typeface="Times New Roman" pitchFamily="18" charset="0"/>
              </a:rPr>
              <a:t>)</a:t>
            </a:r>
          </a:p>
          <a:p>
            <a:pPr marL="723900" lvl="1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b="1" dirty="0" smtClean="0">
                <a:latin typeface="Times New Roman" pitchFamily="18" charset="0"/>
              </a:rPr>
              <a:t>plusz </a:t>
            </a:r>
            <a:r>
              <a:rPr lang="hu-HU" sz="2000" b="1" dirty="0">
                <a:latin typeface="Times New Roman" pitchFamily="18" charset="0"/>
              </a:rPr>
              <a:t>2%</a:t>
            </a:r>
            <a:r>
              <a:rPr lang="hu-HU" sz="2000" dirty="0">
                <a:latin typeface="Times New Roman" pitchFamily="18" charset="0"/>
              </a:rPr>
              <a:t> </a:t>
            </a:r>
            <a:r>
              <a:rPr lang="hu-HU" sz="2000" dirty="0" smtClean="0">
                <a:latin typeface="Times New Roman" pitchFamily="18" charset="0"/>
              </a:rPr>
              <a:t>kizárólag fehérjenövények </a:t>
            </a:r>
            <a:r>
              <a:rPr lang="hu-HU" sz="2000" dirty="0">
                <a:latin typeface="Times New Roman" pitchFamily="18" charset="0"/>
              </a:rPr>
              <a:t>támogatására</a:t>
            </a: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dirty="0">
                <a:latin typeface="Times New Roman" pitchFamily="18" charset="0"/>
              </a:rPr>
              <a:t>Magyarország célja e keret teljes </a:t>
            </a:r>
            <a:r>
              <a:rPr lang="hu-HU" sz="2000" dirty="0" smtClean="0">
                <a:latin typeface="Times New Roman" pitchFamily="18" charset="0"/>
              </a:rPr>
              <a:t>felhasználása</a:t>
            </a: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000" dirty="0" smtClean="0">
                <a:latin typeface="Times New Roman" pitchFamily="18" charset="0"/>
              </a:rPr>
              <a:t>A termeléshez/teljesítményhez kötött támogatások társadalmi elfogadottsága hazánkban kedvezőbb és foglalkoztatást megőrző szerepe is van</a:t>
            </a:r>
            <a:endParaRPr lang="hu-HU" sz="2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2194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38162" y="1269579"/>
            <a:ext cx="8229600" cy="5032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5" y="1870660"/>
            <a:ext cx="8424937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 algn="just">
              <a:spcBef>
                <a:spcPts val="120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b="1" u="sng" dirty="0" smtClean="0">
                <a:latin typeface="Times New Roman" pitchFamily="18" charset="0"/>
                <a:cs typeface="Times New Roman" pitchFamily="18" charset="0"/>
              </a:rPr>
              <a:t>Kisgazdaságok egyszerűsített támogatása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: önkéntes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, a közvetlen támogatási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keretösszeg maximum 10%-</a:t>
            </a: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a fordítható a jogcímre</a:t>
            </a:r>
          </a:p>
          <a:p>
            <a:pPr marL="800100" lvl="1" indent="-342900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Minden közvetlen kifizetést helyettesít</a:t>
            </a:r>
          </a:p>
          <a:p>
            <a:pPr marL="800100" lvl="1" indent="-342900" algn="just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Egyösszegű támogatás, melynek mértéke </a:t>
            </a: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minimum 500 € maximum 1250 €/év/gazda. </a:t>
            </a:r>
          </a:p>
          <a:p>
            <a:pPr marL="800100" lvl="1" indent="-342900" algn="just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Legalább 1 hektáros területtel kell rendelkezni, aki nem érné el a normál rendszerben az 500 eurót,  annál felkerekítik az átalány támogatást. 500 és 1250 euró között a normál rendszerben járó támogatásnak megfelelő összeget kap a termelő.</a:t>
            </a:r>
          </a:p>
          <a:p>
            <a:pPr marL="800100" lvl="1" indent="-342900" algn="just">
              <a:spcBef>
                <a:spcPts val="0"/>
              </a:spcBef>
              <a:spcAft>
                <a:spcPct val="50000"/>
              </a:spcAft>
              <a:buFont typeface="Arial" pitchFamily="34" charset="0"/>
              <a:buChar char="•"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Mintegy 88 ezer termelővel vagyis a közvetlen támogatásokban részesülő összes termelő csaknem 50%-a kaphat egyszerűsített kisgazda támogatást.</a:t>
            </a:r>
          </a:p>
        </p:txBody>
      </p:sp>
    </p:spTree>
    <p:extLst>
      <p:ext uri="{BB962C8B-B14F-4D97-AF65-F5344CB8AC3E}">
        <p14:creationId xmlns:p14="http://schemas.microsoft.com/office/powerpoint/2010/main" val="4103320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38162" y="1197571"/>
            <a:ext cx="8229600" cy="503237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5" y="1772816"/>
            <a:ext cx="8424937" cy="5986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1900" u="sng" dirty="0" smtClean="0">
                <a:latin typeface="Times New Roman" pitchFamily="18" charset="0"/>
              </a:rPr>
              <a:t>Közvetlen kifizetések csökkentése (</a:t>
            </a:r>
            <a:r>
              <a:rPr lang="hu-HU" sz="1900" u="sng" dirty="0" err="1" smtClean="0">
                <a:latin typeface="Times New Roman" pitchFamily="18" charset="0"/>
              </a:rPr>
              <a:t>degresszivitás</a:t>
            </a:r>
            <a:r>
              <a:rPr lang="hu-HU" sz="1900" u="sng" dirty="0" smtClean="0">
                <a:latin typeface="Times New Roman" pitchFamily="18" charset="0"/>
              </a:rPr>
              <a:t>)</a:t>
            </a:r>
            <a:r>
              <a:rPr lang="hu-HU" sz="1900" dirty="0" smtClean="0">
                <a:latin typeface="Times New Roman" pitchFamily="18" charset="0"/>
              </a:rPr>
              <a:t>: </a:t>
            </a:r>
            <a:r>
              <a:rPr lang="hu-HU" sz="1900" b="1" dirty="0">
                <a:latin typeface="Times New Roman" pitchFamily="18" charset="0"/>
              </a:rPr>
              <a:t>kötelező</a:t>
            </a:r>
            <a:r>
              <a:rPr lang="hu-HU" sz="1900" dirty="0">
                <a:latin typeface="Times New Roman" pitchFamily="18" charset="0"/>
              </a:rPr>
              <a:t>, az alaptámogatások (BPS/SAPS) </a:t>
            </a:r>
            <a:r>
              <a:rPr lang="hu-HU" sz="1900" b="1" dirty="0" smtClean="0">
                <a:latin typeface="Times New Roman" pitchFamily="18" charset="0"/>
              </a:rPr>
              <a:t>150 </a:t>
            </a:r>
            <a:r>
              <a:rPr lang="hu-HU" sz="1900" b="1" dirty="0">
                <a:latin typeface="Times New Roman" pitchFamily="18" charset="0"/>
              </a:rPr>
              <a:t>ezer euró felett</a:t>
            </a:r>
            <a:r>
              <a:rPr lang="hu-HU" sz="1900" dirty="0">
                <a:latin typeface="Times New Roman" pitchFamily="18" charset="0"/>
              </a:rPr>
              <a:t>i </a:t>
            </a:r>
            <a:r>
              <a:rPr lang="hu-HU" sz="1900" dirty="0" smtClean="0">
                <a:latin typeface="Times New Roman" pitchFamily="18" charset="0"/>
              </a:rPr>
              <a:t>összegére legalább </a:t>
            </a:r>
            <a:r>
              <a:rPr lang="hu-HU" sz="1900" b="1" dirty="0">
                <a:latin typeface="Times New Roman" pitchFamily="18" charset="0"/>
              </a:rPr>
              <a:t>5%-</a:t>
            </a:r>
            <a:r>
              <a:rPr lang="hu-HU" sz="1900" dirty="0">
                <a:latin typeface="Times New Roman" pitchFamily="18" charset="0"/>
              </a:rPr>
              <a:t>os elvonást </a:t>
            </a:r>
            <a:r>
              <a:rPr lang="hu-HU" sz="1900" dirty="0" smtClean="0">
                <a:latin typeface="Times New Roman" pitchFamily="18" charset="0"/>
              </a:rPr>
              <a:t>kell alkalmazni</a:t>
            </a: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Figyelembe </a:t>
            </a:r>
            <a:r>
              <a:rPr lang="hu-HU" sz="1900" dirty="0">
                <a:latin typeface="Times New Roman" pitchFamily="18" charset="0"/>
                <a:cs typeface="Times New Roman" pitchFamily="18" charset="0"/>
              </a:rPr>
              <a:t>vehető a kifizetett munkabér és annak 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járulékai (gazdaságfehérítő és foglalkoztatás ösztönző hatású)</a:t>
            </a: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>
                <a:latin typeface="Times New Roman" pitchFamily="18" charset="0"/>
                <a:cs typeface="Times New Roman" pitchFamily="18" charset="0"/>
              </a:rPr>
              <a:t>Az elvont összegek az adott tagállamban vidékfejlesztés keretében innovációs célokra 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felhasználhatóak (100%-os EU finanszírozás)</a:t>
            </a: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5%-os </a:t>
            </a:r>
            <a:r>
              <a:rPr lang="hu-HU" sz="1900" dirty="0" err="1" smtClean="0">
                <a:latin typeface="Times New Roman" pitchFamily="18" charset="0"/>
                <a:cs typeface="Times New Roman" pitchFamily="18" charset="0"/>
              </a:rPr>
              <a:t>degresszivitás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 esetén az alábbi hatások várhatóak</a:t>
            </a: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A kötelező </a:t>
            </a:r>
            <a:r>
              <a:rPr lang="hu-HU" sz="1900" dirty="0" err="1" smtClean="0">
                <a:latin typeface="Times New Roman" pitchFamily="18" charset="0"/>
                <a:cs typeface="Times New Roman" pitchFamily="18" charset="0"/>
              </a:rPr>
              <a:t>degresszivitás</a:t>
            </a:r>
            <a:r>
              <a:rPr lang="hu-HU" sz="1900" dirty="0" smtClean="0">
                <a:latin typeface="Times New Roman" pitchFamily="18" charset="0"/>
                <a:cs typeface="Times New Roman" pitchFamily="18" charset="0"/>
              </a:rPr>
              <a:t> nincs hatással az alaptámogatás mértékére.</a:t>
            </a: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>
              <a:latin typeface="Times New Roman" pitchFamily="18" charset="0"/>
              <a:cs typeface="Times New Roman" pitchFamily="18" charset="0"/>
            </a:endParaRPr>
          </a:p>
          <a:p>
            <a:pPr marL="723900" lvl="1" indent="-266700" algn="just" eaLnBrk="1" hangingPunct="1">
              <a:spcBef>
                <a:spcPts val="600"/>
              </a:spcBef>
              <a:buFontTx/>
              <a:buChar char="•"/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600"/>
              </a:spcBef>
              <a:spcAft>
                <a:spcPts val="1200"/>
              </a:spcAft>
            </a:pPr>
            <a:endParaRPr lang="hu-HU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337978"/>
              </p:ext>
            </p:extLst>
          </p:nvPr>
        </p:nvGraphicFramePr>
        <p:xfrm>
          <a:off x="683568" y="4437112"/>
          <a:ext cx="8064896" cy="1381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8471"/>
                <a:gridCol w="2489190"/>
                <a:gridCol w="2207235"/>
              </a:tblGrid>
              <a:tr h="623824">
                <a:tc>
                  <a:txBody>
                    <a:bodyPr/>
                    <a:lstStyle/>
                    <a:p>
                      <a:pPr algn="l" fontAlgn="b"/>
                      <a:r>
                        <a:rPr lang="hu-H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hu-H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Munkabérek figyelembevétele nélkül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u-HU" sz="16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Munkabérek figyelembevételével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84288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u="none" strike="noStrike" noProof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 elvonás mértéke (1 000 euró)</a:t>
                      </a:r>
                      <a:endParaRPr lang="hu-HU" sz="1600" b="1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3 100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3083">
                <a:tc>
                  <a:txBody>
                    <a:bodyPr/>
                    <a:lstStyle/>
                    <a:p>
                      <a:pPr algn="l" rtl="0" fontAlgn="ctr"/>
                      <a:r>
                        <a:rPr lang="hu-H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 érintettek száma (db)</a:t>
                      </a:r>
                      <a:endParaRPr lang="hu-H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hu-H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000" marR="43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887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várható értékeinek alakulása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11560" y="2502024"/>
            <a:ext cx="79208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SAPS + zöldítés: 			214 €/hektár (137+77 €)</a:t>
            </a:r>
          </a:p>
          <a:p>
            <a:endParaRPr lang="hu-HU" sz="2000" b="1" dirty="0" smtClean="0"/>
          </a:p>
          <a:p>
            <a:r>
              <a:rPr lang="hu-HU" sz="2000" b="1" dirty="0" smtClean="0"/>
              <a:t>Fiatal gazdák kiegészítő </a:t>
            </a:r>
          </a:p>
          <a:p>
            <a:r>
              <a:rPr lang="hu-HU" sz="2000" b="1" dirty="0" smtClean="0"/>
              <a:t>támogatása:               	  	   	   34 €/hektár</a:t>
            </a:r>
          </a:p>
          <a:p>
            <a:endParaRPr lang="hu-HU" sz="2000" b="1" dirty="0"/>
          </a:p>
          <a:p>
            <a:r>
              <a:rPr lang="hu-HU" sz="2000" b="1" dirty="0" smtClean="0"/>
              <a:t>Termeléshez kötött </a:t>
            </a:r>
          </a:p>
          <a:p>
            <a:r>
              <a:rPr lang="hu-HU" sz="2000" b="1" dirty="0"/>
              <a:t>t</a:t>
            </a:r>
            <a:r>
              <a:rPr lang="hu-HU" sz="2000" b="1" dirty="0" smtClean="0"/>
              <a:t>ámogatások:            ágazattól/teljesítménytől függő (191 M €/év)</a:t>
            </a:r>
          </a:p>
          <a:p>
            <a:endParaRPr lang="hu-HU" sz="2000" b="1" dirty="0"/>
          </a:p>
          <a:p>
            <a:r>
              <a:rPr lang="hu-HU" sz="2000" b="1" dirty="0" smtClean="0"/>
              <a:t>Kisgazdaságok egyszerűsített</a:t>
            </a:r>
          </a:p>
          <a:p>
            <a:r>
              <a:rPr lang="hu-HU" sz="2000" b="1" dirty="0"/>
              <a:t>e</a:t>
            </a:r>
            <a:r>
              <a:rPr lang="hu-HU" sz="2000" b="1" dirty="0" smtClean="0"/>
              <a:t>gyösszegű támogatása:           </a:t>
            </a:r>
            <a:r>
              <a:rPr lang="hu-HU" sz="2000" b="1" dirty="0" err="1" smtClean="0"/>
              <a:t>max</a:t>
            </a:r>
            <a:r>
              <a:rPr lang="hu-HU" sz="2000" b="1" dirty="0" smtClean="0"/>
              <a:t>. 1250 €/év/termelő</a:t>
            </a:r>
          </a:p>
          <a:p>
            <a:r>
              <a:rPr lang="hu-HU" sz="1600" b="1" dirty="0" smtClean="0"/>
              <a:t>(Kerekítés 500 </a:t>
            </a:r>
            <a:r>
              <a:rPr lang="hu-HU" sz="1600" b="1" dirty="0" err="1" smtClean="0"/>
              <a:t>€-ig</a:t>
            </a:r>
            <a:r>
              <a:rPr lang="hu-HU" sz="1600" b="1" dirty="0" smtClean="0"/>
              <a:t>, 500-1250 € között annyi támogatás, mint amennyi a normál rendszerben járna.) 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1860605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 idx="4294967295"/>
          </p:nvPr>
        </p:nvSpPr>
        <p:spPr>
          <a:xfrm>
            <a:off x="755576" y="2420888"/>
            <a:ext cx="7772400" cy="295275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2014-2020 </a:t>
            </a: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Közös piacszervezés (SCMO)</a:t>
            </a: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3200" b="1" dirty="0" smtClean="0">
              <a:solidFill>
                <a:srgbClr val="A69765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007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24936" cy="114300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Közös Agrárpolitika költségvetése </a:t>
            </a:r>
            <a:r>
              <a:rPr lang="en-GB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2014-2020</a:t>
            </a:r>
            <a:endParaRPr lang="en-GB" sz="3200" dirty="0" smtClean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pPr algn="just">
              <a:spcAft>
                <a:spcPts val="1200"/>
              </a:spcAft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2013 február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7-8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európai tanácsi döntés a Többéves Pénzügyi Keretről (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MFF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KAP költségvetése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373,179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milliárd euró lesz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ebből az első pillér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277,851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milliárd euróval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második pillére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84,94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milliárd euróval részesedik</a:t>
            </a: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  <a:defRPr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A költségvetésről szóló végeleges -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Tanács valamint az Európai Parlament közötti - megállapodás várhatón 2013 őszén fog megszületni</a:t>
            </a:r>
          </a:p>
          <a:p>
            <a:pPr>
              <a:defRPr/>
            </a:pPr>
            <a:endParaRPr lang="hu-HU" sz="19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52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églalap 1"/>
          <p:cNvSpPr>
            <a:spLocks noChangeArrowheads="1"/>
          </p:cNvSpPr>
          <p:nvPr/>
        </p:nvSpPr>
        <p:spPr bwMode="auto">
          <a:xfrm>
            <a:off x="0" y="1196975"/>
            <a:ext cx="914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</a:rPr>
              <a:t>A jövőbeni egységes szabályozás főbb elemei</a:t>
            </a:r>
          </a:p>
          <a:p>
            <a:pPr marL="0" lvl="1" algn="ctr"/>
            <a:r>
              <a:rPr lang="hu-HU" sz="1600" b="1" dirty="0">
                <a:solidFill>
                  <a:srgbClr val="A29061"/>
                </a:solidFill>
                <a:latin typeface="Times New Roman" pitchFamily="18" charset="0"/>
              </a:rPr>
              <a:t>(Jelenleg hatályos jogszabály: </a:t>
            </a:r>
            <a:r>
              <a:rPr lang="hu-HU" sz="1600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az egységes közös piacszervezésről szóló  1234/2007/EK tanácsi rendelet)</a:t>
            </a:r>
            <a:endParaRPr lang="hu-HU" sz="1600" b="1" u="sng" dirty="0">
              <a:solidFill>
                <a:srgbClr val="A29061"/>
              </a:solidFill>
              <a:latin typeface="Times New Roman" pitchFamily="18" charset="0"/>
            </a:endParaRPr>
          </a:p>
        </p:txBody>
      </p:sp>
      <p:sp>
        <p:nvSpPr>
          <p:cNvPr id="10243" name="Téglalap 2"/>
          <p:cNvSpPr>
            <a:spLocks noChangeArrowheads="1"/>
          </p:cNvSpPr>
          <p:nvPr/>
        </p:nvSpPr>
        <p:spPr bwMode="auto">
          <a:xfrm>
            <a:off x="395288" y="2276475"/>
            <a:ext cx="835342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12800" lvl="1" indent="-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Biztonsági háló</a:t>
            </a: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Válságkezelés</a:t>
            </a: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Termelői és szakmaközi szerveződések</a:t>
            </a: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Termeléskorlátozás kivezetése</a:t>
            </a:r>
          </a:p>
          <a:p>
            <a:pPr marL="266700" lvl="1" indent="546100" algn="just">
              <a:spcBef>
                <a:spcPts val="1200"/>
              </a:spcBef>
              <a:spcAft>
                <a:spcPts val="1200"/>
              </a:spcAft>
              <a:buFontTx/>
              <a:buChar char="•"/>
              <a:defRPr/>
            </a:pPr>
            <a:r>
              <a:rPr lang="hu-HU" sz="3200" dirty="0">
                <a:latin typeface="Times New Roman" pitchFamily="18" charset="0"/>
                <a:cs typeface="Arial" charset="0"/>
              </a:rPr>
              <a:t>Egyéb</a:t>
            </a:r>
          </a:p>
          <a:p>
            <a:pPr lvl="1" algn="just">
              <a:buFontTx/>
              <a:buChar char="•"/>
              <a:defRPr/>
            </a:pPr>
            <a:endParaRPr lang="es-ES_tradnl" sz="3200" b="1" dirty="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916113"/>
            <a:ext cx="8208962" cy="45370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None/>
              <a:defRPr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nterven</a:t>
            </a:r>
            <a:r>
              <a:rPr lang="hu-HU" sz="2000" b="1" dirty="0" err="1" smtClean="0">
                <a:latin typeface="Times New Roman" pitchFamily="18" charset="0"/>
                <a:cs typeface="Times New Roman" pitchFamily="18" charset="0"/>
              </a:rPr>
              <a:t>ció</a:t>
            </a: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Búza (3 millió tonnáig fix áron, utána pályázatos úton ha a Bizottság megnyitja)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Árpa, kukorica, rizs ( (pályázatos úton, ha a Bizottság megnyitja)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Friss vagy hűtött marha- és borjúhús (pályázatos úton, ha a Bizottság megnyitja)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Vaj és sovány tejpor </a:t>
            </a:r>
            <a:r>
              <a:rPr lang="hu-HU" sz="1700" smtClean="0">
                <a:latin typeface="Times New Roman" pitchFamily="18" charset="0"/>
                <a:cs typeface="Times New Roman" pitchFamily="18" charset="0"/>
              </a:rPr>
              <a:t>esetében (50.000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, illetve 109.000 tonna fix áron, azon felül pályázatos úton, ha a Bizottság megnyitja)</a:t>
            </a:r>
            <a:endParaRPr lang="en-GB" sz="17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None/>
              <a:defRPr/>
            </a:pPr>
            <a:r>
              <a:rPr lang="hu-HU" sz="2000" b="1" dirty="0" smtClean="0">
                <a:latin typeface="Times New Roman" pitchFamily="18" charset="0"/>
                <a:cs typeface="Times New Roman" pitchFamily="18" charset="0"/>
              </a:rPr>
              <a:t>Magántárolás támogatása </a:t>
            </a:r>
            <a:r>
              <a:rPr lang="hu-HU" sz="1800" dirty="0" smtClean="0">
                <a:latin typeface="Times New Roman" pitchFamily="18" charset="0"/>
                <a:cs typeface="Times New Roman" pitchFamily="18" charset="0"/>
              </a:rPr>
              <a:t>(pályázatos úton, ha a Bizottság megnyitja)</a:t>
            </a:r>
            <a:endParaRPr lang="en-GB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Fehér cukor, olíva olaj, rostlen</a:t>
            </a:r>
            <a:endParaRPr lang="en-GB" sz="17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Vaj, soványtejpor, sajt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Friss vagy hűtött marhahús (felnőtt marha)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Sertéshús, juhhús, kecskehús</a:t>
            </a:r>
          </a:p>
          <a:p>
            <a:pPr marL="0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u-HU" sz="2000" b="1" dirty="0" err="1">
                <a:latin typeface="Times New Roman" pitchFamily="18" charset="0"/>
                <a:cs typeface="Times New Roman" pitchFamily="18" charset="0"/>
              </a:rPr>
              <a:t>Exportvisszatérítés</a:t>
            </a:r>
            <a:endParaRPr lang="hu-HU" sz="2000" b="1" dirty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Times New Roman" pitchFamily="18" charset="0"/>
              <a:buChar char="−"/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Számos termékre vonatkozik (Vaj, sovány tejpor, vajolaj, élő szarvasmarha, marhahús, baromfi, baromfihús, tojás, sertéshús, sertéshúsból készült termékek exportjának támogatása) –  megszűnő félben van, jelenleg nincs megnyitva egyik termékre sem, 0 euróban van meghatározva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None/>
              <a:defRPr/>
            </a:pPr>
            <a:endParaRPr lang="en-GB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468313" y="1187450"/>
            <a:ext cx="8280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Biztonsági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háló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ChangeArrowheads="1"/>
          </p:cNvSpPr>
          <p:nvPr/>
        </p:nvSpPr>
        <p:spPr bwMode="auto">
          <a:xfrm>
            <a:off x="395288" y="1844675"/>
            <a:ext cx="8280400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Beavatkozási lehetőség minden ágazatban mezőgazdasági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piaci zavar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(pl. árak jelentős változása, valamint speciális esetek) esetén – a Bizottság dönt a mértékről és az időtartamról</a:t>
            </a: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Beavatkozási lehetőség köz-, állat és növény-egészségügyi okból létrejövő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fogyasztói bizalomvesztés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miatt előálló piaci zavar esetében (50%-os </a:t>
            </a:r>
            <a:r>
              <a:rPr lang="hu-HU" sz="2200" dirty="0" err="1">
                <a:latin typeface="Times New Roman" pitchFamily="18" charset="0"/>
                <a:cs typeface="Times New Roman" pitchFamily="18" charset="0"/>
              </a:rPr>
              <a:t>EUs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 társfinanszírozás – száj- és körömfájásnál 60%)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Beavatkozási lehetőség az </a:t>
            </a: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állatbetegségek terjedésének meggátolásából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 származó kereskedelmi korlátozások esetében </a:t>
            </a: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200" b="1" dirty="0">
                <a:latin typeface="Times New Roman" pitchFamily="18" charset="0"/>
                <a:cs typeface="Times New Roman" pitchFamily="18" charset="0"/>
              </a:rPr>
              <a:t>Mezőgazdasági Válságalap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a piaci intervenció (</a:t>
            </a:r>
            <a:r>
              <a:rPr lang="hu-HU" sz="2200" dirty="0" err="1">
                <a:latin typeface="Times New Roman" pitchFamily="18" charset="0"/>
                <a:cs typeface="Times New Roman" pitchFamily="18" charset="0"/>
              </a:rPr>
              <a:t>intervenció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, magántárolás, export-visszatérítés kasszája) és a kivételes eszközök finanszírozásához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§"/>
            </a:pPr>
            <a:endParaRPr lang="en-GB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468313" y="1260475"/>
            <a:ext cx="8280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Válságkezelés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3"/>
          <p:cNvSpPr>
            <a:spLocks/>
          </p:cNvSpPr>
          <p:nvPr/>
        </p:nvSpPr>
        <p:spPr bwMode="auto">
          <a:xfrm>
            <a:off x="468313" y="1268413"/>
            <a:ext cx="82073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Szakmaközi szervezetek – fokozott jelentőség</a:t>
            </a:r>
          </a:p>
        </p:txBody>
      </p:sp>
      <p:sp>
        <p:nvSpPr>
          <p:cNvPr id="113667" name="Content Placeholder 5"/>
          <p:cNvSpPr>
            <a:spLocks/>
          </p:cNvSpPr>
          <p:nvPr/>
        </p:nvSpPr>
        <p:spPr bwMode="auto">
          <a:xfrm>
            <a:off x="785813" y="2060575"/>
            <a:ext cx="7572375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Egy-egy termékpálya szereplőit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vertikálisan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fogja össze (termelők, feldolgozók és/vagy kereskedők)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szakmaközi szervezetek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fő céljai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Termékfejlesztés, forgalmazás elősegítése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Információáramlás elősegítése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Piaci átláthatóság növelése</a:t>
            </a:r>
          </a:p>
          <a:p>
            <a:pPr marL="914400" lvl="1" indent="-457200" algn="just">
              <a:spcBef>
                <a:spcPct val="20000"/>
              </a:spcBef>
              <a:buFont typeface="+mj-lt"/>
              <a:buAutoNum type="arabicPeriod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Ágazati „önszabályozás”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Tx/>
              <a:buChar char="-"/>
              <a:defRPr/>
            </a:pPr>
            <a:endParaRPr lang="hu-HU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323850" y="1196975"/>
            <a:ext cx="84963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Termelői és Szakmaközi Szervezetek szabályozása - kötelező elismerés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13"/>
          <p:cNvSpPr>
            <a:spLocks noChangeArrowheads="1"/>
          </p:cNvSpPr>
          <p:nvPr/>
        </p:nvSpPr>
        <p:spPr bwMode="auto">
          <a:xfrm>
            <a:off x="467544" y="2492375"/>
            <a:ext cx="7777163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Termelői szervezetek, Termelői Szervezetek társulásainak, Szakmaközi Szervezetek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kötelező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elismerésének kiterjesztése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minden ágazatra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az érintettek kérésére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</a:pP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Szabályozás kiterjesztése nem tagokra 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és a nem tagok (egyén, csoport) pénzügyi hozzájárulása, ha azok élvezik az említett tevékenységekből fakadó előnyöket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11"/>
          <p:cNvSpPr>
            <a:spLocks noChangeArrowheads="1"/>
          </p:cNvSpPr>
          <p:nvPr/>
        </p:nvSpPr>
        <p:spPr bwMode="auto">
          <a:xfrm>
            <a:off x="395288" y="2347913"/>
            <a:ext cx="85692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versenyszabályozási mentesség kiterjed az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elismert Termelői Szervezetekre és </a:t>
            </a: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azok társulásaira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ha együttes fellépésük nem zárja ki a verseny lehetőségét.</a:t>
            </a:r>
          </a:p>
          <a:p>
            <a:pPr marL="342900" indent="-342900" algn="just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versenyszabályozási mentesség kiterjed továbbá a </a:t>
            </a:r>
            <a:r>
              <a:rPr lang="hu-HU" sz="2400" b="1" dirty="0">
                <a:latin typeface="Times New Roman" pitchFamily="18" charset="0"/>
                <a:cs typeface="Times New Roman" pitchFamily="18" charset="0"/>
              </a:rPr>
              <a:t>szakmaközi szervezetekre is</a:t>
            </a: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, minden ágazatban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A mentesség nem érvényes ha:                                                                       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a tevékenység a piacok felosztásához vezethet,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befolyásolja a közös piacszervezés megfelelő működését,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torzítja,  megszünteti a versenyt, </a:t>
            </a: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 rögzíti az árakat, </a:t>
            </a:r>
            <a:endParaRPr lang="hu-H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90600" indent="-368300" algn="just">
              <a:spcBef>
                <a:spcPts val="0"/>
              </a:spcBef>
              <a:buFont typeface="+mj-lt"/>
              <a:buAutoNum type="arabicPeriod"/>
              <a:defRPr/>
            </a:pPr>
            <a:r>
              <a:rPr lang="hu-HU" sz="2000" dirty="0" smtClean="0">
                <a:latin typeface="Times New Roman" pitchFamily="18" charset="0"/>
                <a:cs typeface="Times New Roman" pitchFamily="18" charset="0"/>
              </a:rPr>
              <a:t>megkülönböztetéshez</a:t>
            </a: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, diszkriminációhoz vezet</a:t>
            </a:r>
          </a:p>
          <a:p>
            <a:pPr marL="342900" indent="-342900" algn="just">
              <a:spcBef>
                <a:spcPct val="20000"/>
              </a:spcBef>
              <a:buClr>
                <a:srgbClr val="0000FF"/>
              </a:buClr>
              <a:defRPr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hu-HU" sz="2400" dirty="0">
                <a:latin typeface="Times New Roman" pitchFamily="18" charset="0"/>
                <a:cs typeface="Times New Roman" pitchFamily="18" charset="0"/>
              </a:rPr>
            </a:b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291802" y="1196975"/>
            <a:ext cx="84963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Termelői és Szakmaközi Szervezetek szabályozása - versenyjogi mentesség</a:t>
            </a:r>
            <a:endParaRPr lang="en-GB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395288" y="1120775"/>
            <a:ext cx="8280400" cy="537377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rgbClr val="000000"/>
              </a:buClr>
              <a:defRPr/>
            </a:pPr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A termeléskorlátozás megszüntetése</a:t>
            </a:r>
          </a:p>
          <a:p>
            <a:pPr marL="342900" indent="-342900" algn="ctr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endParaRPr lang="hu-HU" sz="1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Szőlő telepítési jogok rendszere: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az új engedélyezési rendszer 2016. január 1-én indul. A telepítési jogok engedélyekké történő alakítását (kérelem alapján) 2020-ig lehet kérvényezni. A tagállamok minden évben szőlővel borított területük 1%-ának megfelelő új engedélyek kiosztására jogosultak. A végrehajtással kapcsolatos részletszabályok még nem ismertek</a:t>
            </a:r>
            <a:r>
              <a:rPr lang="hu-H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Cukor kvótarendszer: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2017. október 1-jével megszűnik. Hazánknak egyedüliként sikerült elérnie, hogy a horvát csatlakozásra való tekintettel 30 ezer tonnával emelkedjen az </a:t>
            </a:r>
            <a:r>
              <a:rPr lang="hu-HU" sz="2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izoglükóz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kvótája</a:t>
            </a:r>
            <a:r>
              <a:rPr lang="hu-HU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hu-HU" sz="1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000000"/>
              </a:buClr>
              <a:buFont typeface="Arial" pitchFamily="34" charset="0"/>
              <a:buChar char="•"/>
              <a:defRPr/>
            </a:pPr>
            <a:r>
              <a:rPr lang="hu-HU" sz="22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Tejkvóta rendszer</a:t>
            </a: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2015-ben</a:t>
            </a: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megszűnik: Cél a tejcsomag elemeinek minél hatékonyabb alkalmazása. Ebben a tekintetben a szakmaközi szabályozás tejágazatra való kiterjesztésének elérése fontos eredmény.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95288" y="1052513"/>
            <a:ext cx="8353425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endParaRPr lang="hu-HU" sz="10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algn="ctr"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Egyebek</a:t>
            </a:r>
          </a:p>
          <a:p>
            <a:pPr algn="just">
              <a:defRPr/>
            </a:pPr>
            <a:endParaRPr lang="hu-HU" sz="22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Iskolagyümölcs- és Iskolatej-programok</a:t>
            </a:r>
            <a:r>
              <a:rPr lang="en-GB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nagyobb támogatás az iskolagyümölcs programra, egyszerűbb adminisztráció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Szőlő-bor ágazat: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nemzeti borítékon alapuló szabályozása továbbra is fennmarad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Méhészeti Nemzeti Program: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fennmarad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Élelmiszer segélyprogram: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 2013 után külön rendeletben szabályozzák és átkerül az Európai Szociális Alapba</a:t>
            </a: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200" b="1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Szerződéses szabályozás: </a:t>
            </a:r>
            <a:r>
              <a:rPr lang="hu-HU" sz="2200" dirty="0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lehetőségének kiterjesztése a többi állattenyésztési ágazatban is a tejcsomag mintájára, tovább ösztönözve a termelői csoporton alapuló összefogást; pl. szarvasmarha ágazatban szerződéses tárgyalások a nemzeti termelés 15%-ig.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492375"/>
            <a:ext cx="8229600" cy="1143000"/>
          </a:xfrm>
        </p:spPr>
        <p:txBody>
          <a:bodyPr/>
          <a:lstStyle/>
          <a:p>
            <a:pPr eaLnBrk="1" hangingPunct="1"/>
            <a:r>
              <a:rPr lang="hu-HU" sz="36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2014-2020 </a:t>
            </a:r>
            <a:br>
              <a:rPr lang="hu-HU" sz="36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36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Vidékfejlesztés </a:t>
            </a:r>
          </a:p>
        </p:txBody>
      </p:sp>
    </p:spTree>
    <p:extLst>
      <p:ext uri="{BB962C8B-B14F-4D97-AF65-F5344CB8AC3E}">
        <p14:creationId xmlns:p14="http://schemas.microsoft.com/office/powerpoint/2010/main" val="579447006"/>
      </p:ext>
    </p:extLst>
  </p:cSld>
  <p:clrMapOvr>
    <a:masterClrMapping/>
  </p:clrMapOvr>
  <p:transition advClick="0" advTm="3500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647700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Uniós vidékfejlesztési prioritások</a:t>
            </a:r>
          </a:p>
        </p:txBody>
      </p:sp>
      <p:sp>
        <p:nvSpPr>
          <p:cNvPr id="60419" name="Rectangle 3"/>
          <p:cNvSpPr>
            <a:spLocks noGrp="1"/>
          </p:cNvSpPr>
          <p:nvPr>
            <p:ph type="body" idx="1"/>
          </p:nvPr>
        </p:nvSpPr>
        <p:spPr>
          <a:xfrm>
            <a:off x="395536" y="1916832"/>
            <a:ext cx="8229600" cy="4281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tudásátadás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és az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innováció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előmozdítása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versenyképesség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fokozása a mezőgazdasági termelés valamennyi típusa esetében és a mezőgazdasági üzemek életképességének javítása;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az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élelmiszerlánc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szervezésének és a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kockázatkezelésnek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a mezőgazdaság terén történő előmozdítása;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mezőgazdaságtól és az erdészettől függő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ökoszisztémák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állapotának helyreállítása, megőrzése és javítása;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az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erőforrás-hatékonyság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előmozdítása, valamint az alacsony szén-dioxid-kibocsátású és az éghajlatváltozáshoz alkalmazkodni képes gazdaság irányába történő elmozdulás támogatása a mezőgazdasági, az élelmiszer-ipari és az erdészeti ágazatban;</a:t>
            </a:r>
          </a:p>
          <a:p>
            <a:pPr>
              <a:lnSpc>
                <a:spcPct val="80000"/>
              </a:lnSpc>
            </a:pP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 </a:t>
            </a:r>
            <a:r>
              <a:rPr lang="hu-HU" sz="200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társadalmi befogadás</a:t>
            </a:r>
            <a:r>
              <a:rPr lang="hu-HU" sz="20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előmozdítása, a szegénység csökkentése és a gazdasági fejlődés támogatása a vidéki térségekben.</a:t>
            </a: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hu-HU" sz="2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None/>
            </a:pPr>
            <a:endParaRPr lang="hu-HU" sz="2000" dirty="0" smtClean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Arial" pitchFamily="34" charset="0"/>
              <a:buNone/>
            </a:pPr>
            <a:r>
              <a:rPr lang="hu-HU" sz="20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Átfogó célkitűzések: klíma, környezet, innováció</a:t>
            </a:r>
          </a:p>
          <a:p>
            <a:pPr>
              <a:lnSpc>
                <a:spcPct val="80000"/>
              </a:lnSpc>
            </a:pPr>
            <a:endParaRPr lang="hu-HU" sz="17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29606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Dia számának helye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143625"/>
            <a:ext cx="2133600" cy="365125"/>
          </a:xfrm>
          <a:prstGeom prst="rect">
            <a:avLst/>
          </a:prstGeom>
        </p:spPr>
        <p:txBody>
          <a:bodyPr/>
          <a:lstStyle/>
          <a:p>
            <a:fld id="{0F71EF0E-92FC-4649-9B61-778355FAFD6C}" type="slidenum">
              <a:rPr lang="en-GB"/>
              <a:pPr/>
              <a:t>3</a:t>
            </a:fld>
            <a:endParaRPr lang="en-GB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8913"/>
            <a:ext cx="9144000" cy="719137"/>
          </a:xfrm>
        </p:spPr>
        <p:txBody>
          <a:bodyPr/>
          <a:lstStyle/>
          <a:p>
            <a:r>
              <a:rPr lang="en-GB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</a:t>
            </a:r>
            <a:r>
              <a:rPr lang="hu-HU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kiadások alakulása</a:t>
            </a:r>
            <a:r>
              <a:rPr lang="en-GB" sz="3200" b="1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1980-2020 (</a:t>
            </a:r>
            <a:r>
              <a:rPr lang="hu-HU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folyó árakon</a:t>
            </a:r>
            <a:r>
              <a:rPr lang="en-GB" sz="3200" b="1" dirty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35907" name="Rectangle 3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u-HU"/>
          </a:p>
        </p:txBody>
      </p:sp>
      <p:sp>
        <p:nvSpPr>
          <p:cNvPr id="635908" name="Rectangle 4"/>
          <p:cNvSpPr>
            <a:spLocks noChangeArrowheads="1"/>
          </p:cNvSpPr>
          <p:nvPr/>
        </p:nvSpPr>
        <p:spPr bwMode="auto">
          <a:xfrm>
            <a:off x="769938" y="6181725"/>
            <a:ext cx="8122542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hu-HU" sz="800" i="1" dirty="0">
                <a:cs typeface="Times New Roman" pitchFamily="18" charset="0"/>
              </a:rPr>
              <a:t>Forrás</a:t>
            </a:r>
            <a:r>
              <a:rPr lang="en-GB" sz="800" i="1" dirty="0">
                <a:cs typeface="Times New Roman" pitchFamily="18" charset="0"/>
              </a:rPr>
              <a:t>: </a:t>
            </a:r>
            <a:r>
              <a:rPr lang="en-GB" sz="800" i="1" dirty="0"/>
              <a:t>DG Agriculture and Rural Development</a:t>
            </a:r>
          </a:p>
          <a:p>
            <a:pPr algn="just">
              <a:lnSpc>
                <a:spcPct val="40000"/>
              </a:lnSpc>
            </a:pPr>
            <a:endParaRPr lang="nl-BE" sz="800" i="1" dirty="0"/>
          </a:p>
          <a:p>
            <a:pPr algn="just"/>
            <a:r>
              <a:rPr lang="nl-BE" sz="800" dirty="0"/>
              <a:t>2011 = </a:t>
            </a:r>
            <a:r>
              <a:rPr lang="hu-HU" sz="800" dirty="0"/>
              <a:t>Költségvetés</a:t>
            </a:r>
            <a:r>
              <a:rPr lang="nl-BE" sz="800" dirty="0"/>
              <a:t>; 2012 = </a:t>
            </a:r>
            <a:r>
              <a:rPr lang="hu-HU" sz="800" dirty="0"/>
              <a:t>Költségvetés-tervezet</a:t>
            </a:r>
            <a:r>
              <a:rPr lang="nl-BE" sz="800" dirty="0"/>
              <a:t>; </a:t>
            </a:r>
          </a:p>
          <a:p>
            <a:pPr algn="just"/>
            <a:r>
              <a:rPr lang="nl-BE" sz="800" dirty="0"/>
              <a:t>2013 = E</a:t>
            </a:r>
            <a:r>
              <a:rPr lang="hu-HU" sz="800" dirty="0"/>
              <a:t>M</a:t>
            </a:r>
            <a:r>
              <a:rPr lang="nl-BE" sz="800" dirty="0"/>
              <a:t>G</a:t>
            </a:r>
            <a:r>
              <a:rPr lang="hu-HU" sz="800" dirty="0"/>
              <a:t>A</a:t>
            </a:r>
            <a:r>
              <a:rPr lang="nl-BE" sz="800" dirty="0"/>
              <a:t> </a:t>
            </a:r>
            <a:r>
              <a:rPr lang="hu-HU" sz="800" dirty="0"/>
              <a:t>felső határérték</a:t>
            </a:r>
            <a:r>
              <a:rPr lang="nl-BE" sz="800" dirty="0"/>
              <a:t> </a:t>
            </a:r>
            <a:r>
              <a:rPr lang="hu-HU" sz="800" dirty="0"/>
              <a:t>(közvetlen kifizetés és piaci intézkedés)</a:t>
            </a:r>
            <a:r>
              <a:rPr lang="nl-BE" sz="800" dirty="0"/>
              <a:t> + </a:t>
            </a:r>
            <a:r>
              <a:rPr lang="hu-HU" sz="800" dirty="0"/>
              <a:t>2.Pillér előirányzat</a:t>
            </a:r>
            <a:r>
              <a:rPr lang="nl-BE" sz="800" dirty="0"/>
              <a:t>. </a:t>
            </a:r>
          </a:p>
          <a:p>
            <a:pPr algn="just"/>
            <a:r>
              <a:rPr lang="hu-HU" sz="800" dirty="0"/>
              <a:t>A vidékfejlesztés 2013-ban </a:t>
            </a:r>
            <a:r>
              <a:rPr lang="hu-HU" sz="800" dirty="0" smtClean="0"/>
              <a:t>magában </a:t>
            </a:r>
            <a:r>
              <a:rPr lang="hu-HU" sz="800" dirty="0"/>
              <a:t>foglalja</a:t>
            </a:r>
            <a:r>
              <a:rPr lang="nl-BE" sz="800" dirty="0"/>
              <a:t> </a:t>
            </a:r>
            <a:r>
              <a:rPr lang="hu-HU" sz="800" dirty="0"/>
              <a:t>az önkéntes modulációt</a:t>
            </a:r>
            <a:r>
              <a:rPr lang="nl-BE" sz="800" dirty="0"/>
              <a:t> </a:t>
            </a:r>
            <a:r>
              <a:rPr lang="hu-HU" sz="800" dirty="0"/>
              <a:t>(</a:t>
            </a:r>
            <a:r>
              <a:rPr lang="hu-HU" sz="800" dirty="0" err="1"/>
              <a:t>Egy.Kir</a:t>
            </a:r>
            <a:r>
              <a:rPr lang="hu-HU" sz="800" dirty="0"/>
              <a:t>)</a:t>
            </a:r>
            <a:r>
              <a:rPr lang="nl-BE" sz="800" dirty="0"/>
              <a:t> </a:t>
            </a:r>
            <a:r>
              <a:rPr lang="hu-HU" sz="800" dirty="0"/>
              <a:t>és</a:t>
            </a:r>
            <a:r>
              <a:rPr lang="nl-BE" sz="800" dirty="0"/>
              <a:t> </a:t>
            </a:r>
            <a:r>
              <a:rPr lang="hu-HU" sz="800" dirty="0"/>
              <a:t>a 73/2009 Rend.</a:t>
            </a:r>
            <a:r>
              <a:rPr lang="nl-BE" sz="800" dirty="0"/>
              <a:t>136</a:t>
            </a:r>
            <a:r>
              <a:rPr lang="hu-HU" sz="800" dirty="0"/>
              <a:t>. cikkben az EMVA javára átcsoportosítható összeget</a:t>
            </a:r>
            <a:r>
              <a:rPr lang="nl-BE" sz="800" dirty="0"/>
              <a:t> “unspent amounts”. </a:t>
            </a:r>
            <a:r>
              <a:rPr lang="hu-HU" sz="800" dirty="0"/>
              <a:t>Mivel ezek megszűnnek 2013 végén</a:t>
            </a:r>
            <a:r>
              <a:rPr lang="nl-BE" sz="800" dirty="0"/>
              <a:t>, </a:t>
            </a:r>
            <a:r>
              <a:rPr lang="hu-HU" sz="800" dirty="0"/>
              <a:t>az összegek visszakerülnek a közvetlen támogatások borítékba 2014-ben</a:t>
            </a:r>
            <a:r>
              <a:rPr lang="nl-BE" sz="800" dirty="0"/>
              <a:t>.</a:t>
            </a:r>
            <a:endParaRPr lang="en-GB" sz="800" dirty="0"/>
          </a:p>
        </p:txBody>
      </p:sp>
      <p:grpSp>
        <p:nvGrpSpPr>
          <p:cNvPr id="635911" name="Group 7"/>
          <p:cNvGrpSpPr>
            <a:grpSpLocks noChangeAspect="1"/>
          </p:cNvGrpSpPr>
          <p:nvPr/>
        </p:nvGrpSpPr>
        <p:grpSpPr bwMode="auto">
          <a:xfrm>
            <a:off x="220663" y="1170781"/>
            <a:ext cx="8397875" cy="5160963"/>
            <a:chOff x="221" y="482"/>
            <a:chExt cx="5290" cy="3251"/>
          </a:xfrm>
        </p:grpSpPr>
        <p:sp>
          <p:nvSpPr>
            <p:cNvPr id="635910" name="AutoShape 6"/>
            <p:cNvSpPr>
              <a:spLocks noChangeAspect="1" noChangeArrowheads="1" noTextEdit="1"/>
            </p:cNvSpPr>
            <p:nvPr/>
          </p:nvSpPr>
          <p:spPr bwMode="auto">
            <a:xfrm>
              <a:off x="221" y="482"/>
              <a:ext cx="5290" cy="3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 sz="2000"/>
            </a:p>
          </p:txBody>
        </p:sp>
        <p:grpSp>
          <p:nvGrpSpPr>
            <p:cNvPr id="636112" name="Group 208"/>
            <p:cNvGrpSpPr>
              <a:grpSpLocks/>
            </p:cNvGrpSpPr>
            <p:nvPr/>
          </p:nvGrpSpPr>
          <p:grpSpPr bwMode="auto">
            <a:xfrm>
              <a:off x="547" y="680"/>
              <a:ext cx="4862" cy="2423"/>
              <a:chOff x="547" y="680"/>
              <a:chExt cx="4862" cy="2423"/>
            </a:xfrm>
          </p:grpSpPr>
          <p:sp>
            <p:nvSpPr>
              <p:cNvPr id="635912" name="Rectangle 8"/>
              <p:cNvSpPr>
                <a:spLocks noChangeArrowheads="1"/>
              </p:cNvSpPr>
              <p:nvPr/>
            </p:nvSpPr>
            <p:spPr bwMode="auto">
              <a:xfrm>
                <a:off x="571" y="680"/>
                <a:ext cx="4838" cy="240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3" name="Line 9"/>
              <p:cNvSpPr>
                <a:spLocks noChangeShapeType="1"/>
              </p:cNvSpPr>
              <p:nvPr/>
            </p:nvSpPr>
            <p:spPr bwMode="auto">
              <a:xfrm>
                <a:off x="571" y="274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4" name="Line 10"/>
              <p:cNvSpPr>
                <a:spLocks noChangeShapeType="1"/>
              </p:cNvSpPr>
              <p:nvPr/>
            </p:nvSpPr>
            <p:spPr bwMode="auto">
              <a:xfrm>
                <a:off x="571" y="2397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5" name="Line 11"/>
              <p:cNvSpPr>
                <a:spLocks noChangeShapeType="1"/>
              </p:cNvSpPr>
              <p:nvPr/>
            </p:nvSpPr>
            <p:spPr bwMode="auto">
              <a:xfrm>
                <a:off x="571" y="2054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6" name="Line 12"/>
              <p:cNvSpPr>
                <a:spLocks noChangeShapeType="1"/>
              </p:cNvSpPr>
              <p:nvPr/>
            </p:nvSpPr>
            <p:spPr bwMode="auto">
              <a:xfrm>
                <a:off x="571" y="171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7" name="Line 13"/>
              <p:cNvSpPr>
                <a:spLocks noChangeShapeType="1"/>
              </p:cNvSpPr>
              <p:nvPr/>
            </p:nvSpPr>
            <p:spPr bwMode="auto">
              <a:xfrm>
                <a:off x="571" y="1367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8" name="Line 14"/>
              <p:cNvSpPr>
                <a:spLocks noChangeShapeType="1"/>
              </p:cNvSpPr>
              <p:nvPr/>
            </p:nvSpPr>
            <p:spPr bwMode="auto">
              <a:xfrm>
                <a:off x="571" y="1024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19" name="Line 15"/>
              <p:cNvSpPr>
                <a:spLocks noChangeShapeType="1"/>
              </p:cNvSpPr>
              <p:nvPr/>
            </p:nvSpPr>
            <p:spPr bwMode="auto">
              <a:xfrm>
                <a:off x="571" y="68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0" name="Rectangle 16"/>
              <p:cNvSpPr>
                <a:spLocks noChangeArrowheads="1"/>
              </p:cNvSpPr>
              <p:nvPr/>
            </p:nvSpPr>
            <p:spPr bwMode="auto">
              <a:xfrm>
                <a:off x="571" y="680"/>
                <a:ext cx="4838" cy="2403"/>
              </a:xfrm>
              <a:prstGeom prst="rect">
                <a:avLst/>
              </a:prstGeom>
              <a:noFill/>
              <a:ln w="11113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1" name="Rectangle 17"/>
              <p:cNvSpPr>
                <a:spLocks noChangeArrowheads="1"/>
              </p:cNvSpPr>
              <p:nvPr/>
            </p:nvSpPr>
            <p:spPr bwMode="auto">
              <a:xfrm>
                <a:off x="600" y="2887"/>
                <a:ext cx="59" cy="19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2" name="Rectangle 18"/>
              <p:cNvSpPr>
                <a:spLocks noChangeArrowheads="1"/>
              </p:cNvSpPr>
              <p:nvPr/>
            </p:nvSpPr>
            <p:spPr bwMode="auto">
              <a:xfrm>
                <a:off x="718" y="2905"/>
                <a:ext cx="59" cy="17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3" name="Rectangle 19"/>
              <p:cNvSpPr>
                <a:spLocks noChangeArrowheads="1"/>
              </p:cNvSpPr>
              <p:nvPr/>
            </p:nvSpPr>
            <p:spPr bwMode="auto">
              <a:xfrm>
                <a:off x="836" y="2910"/>
                <a:ext cx="60" cy="17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4" name="Rectangle 20"/>
              <p:cNvSpPr>
                <a:spLocks noChangeArrowheads="1"/>
              </p:cNvSpPr>
              <p:nvPr/>
            </p:nvSpPr>
            <p:spPr bwMode="auto">
              <a:xfrm>
                <a:off x="955" y="2893"/>
                <a:ext cx="59" cy="19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5" name="Rectangle 21"/>
              <p:cNvSpPr>
                <a:spLocks noChangeArrowheads="1"/>
              </p:cNvSpPr>
              <p:nvPr/>
            </p:nvSpPr>
            <p:spPr bwMode="auto">
              <a:xfrm>
                <a:off x="1073" y="2856"/>
                <a:ext cx="59" cy="227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6" name="Rectangle 22"/>
              <p:cNvSpPr>
                <a:spLocks noChangeArrowheads="1"/>
              </p:cNvSpPr>
              <p:nvPr/>
            </p:nvSpPr>
            <p:spPr bwMode="auto">
              <a:xfrm>
                <a:off x="1190" y="2853"/>
                <a:ext cx="59" cy="23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7" name="Rectangle 23"/>
              <p:cNvSpPr>
                <a:spLocks noChangeArrowheads="1"/>
              </p:cNvSpPr>
              <p:nvPr/>
            </p:nvSpPr>
            <p:spPr bwMode="auto">
              <a:xfrm>
                <a:off x="1308" y="2828"/>
                <a:ext cx="59" cy="25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8" name="Rectangle 24"/>
              <p:cNvSpPr>
                <a:spLocks noChangeArrowheads="1"/>
              </p:cNvSpPr>
              <p:nvPr/>
            </p:nvSpPr>
            <p:spPr bwMode="auto">
              <a:xfrm>
                <a:off x="1426" y="2762"/>
                <a:ext cx="60" cy="321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29" name="Rectangle 25"/>
              <p:cNvSpPr>
                <a:spLocks noChangeArrowheads="1"/>
              </p:cNvSpPr>
              <p:nvPr/>
            </p:nvSpPr>
            <p:spPr bwMode="auto">
              <a:xfrm>
                <a:off x="1545" y="2743"/>
                <a:ext cx="59" cy="34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0" name="Rectangle 26"/>
              <p:cNvSpPr>
                <a:spLocks noChangeArrowheads="1"/>
              </p:cNvSpPr>
              <p:nvPr/>
            </p:nvSpPr>
            <p:spPr bwMode="auto">
              <a:xfrm>
                <a:off x="1663" y="2750"/>
                <a:ext cx="59" cy="33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1" name="Rectangle 27"/>
              <p:cNvSpPr>
                <a:spLocks noChangeArrowheads="1"/>
              </p:cNvSpPr>
              <p:nvPr/>
            </p:nvSpPr>
            <p:spPr bwMode="auto">
              <a:xfrm>
                <a:off x="1780" y="2818"/>
                <a:ext cx="59" cy="26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2" name="Rectangle 28"/>
              <p:cNvSpPr>
                <a:spLocks noChangeArrowheads="1"/>
              </p:cNvSpPr>
              <p:nvPr/>
            </p:nvSpPr>
            <p:spPr bwMode="auto">
              <a:xfrm>
                <a:off x="1898" y="2737"/>
                <a:ext cx="59" cy="34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3" name="Rectangle 29"/>
              <p:cNvSpPr>
                <a:spLocks noChangeArrowheads="1"/>
              </p:cNvSpPr>
              <p:nvPr/>
            </p:nvSpPr>
            <p:spPr bwMode="auto">
              <a:xfrm>
                <a:off x="2016" y="2758"/>
                <a:ext cx="60" cy="32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4" name="Rectangle 30"/>
              <p:cNvSpPr>
                <a:spLocks noChangeArrowheads="1"/>
              </p:cNvSpPr>
              <p:nvPr/>
            </p:nvSpPr>
            <p:spPr bwMode="auto">
              <a:xfrm>
                <a:off x="2135" y="2735"/>
                <a:ext cx="59" cy="34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5" name="Rectangle 31"/>
              <p:cNvSpPr>
                <a:spLocks noChangeArrowheads="1"/>
              </p:cNvSpPr>
              <p:nvPr/>
            </p:nvSpPr>
            <p:spPr bwMode="auto">
              <a:xfrm>
                <a:off x="2253" y="2803"/>
                <a:ext cx="58" cy="28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6" name="Rectangle 32"/>
              <p:cNvSpPr>
                <a:spLocks noChangeArrowheads="1"/>
              </p:cNvSpPr>
              <p:nvPr/>
            </p:nvSpPr>
            <p:spPr bwMode="auto">
              <a:xfrm>
                <a:off x="2370" y="2815"/>
                <a:ext cx="59" cy="26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7" name="Rectangle 33"/>
              <p:cNvSpPr>
                <a:spLocks noChangeArrowheads="1"/>
              </p:cNvSpPr>
              <p:nvPr/>
            </p:nvSpPr>
            <p:spPr bwMode="auto">
              <a:xfrm>
                <a:off x="2488" y="2887"/>
                <a:ext cx="59" cy="19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8" name="Rectangle 34"/>
              <p:cNvSpPr>
                <a:spLocks noChangeArrowheads="1"/>
              </p:cNvSpPr>
              <p:nvPr/>
            </p:nvSpPr>
            <p:spPr bwMode="auto">
              <a:xfrm>
                <a:off x="2606" y="2881"/>
                <a:ext cx="60" cy="20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39" name="Rectangle 35"/>
              <p:cNvSpPr>
                <a:spLocks noChangeArrowheads="1"/>
              </p:cNvSpPr>
              <p:nvPr/>
            </p:nvSpPr>
            <p:spPr bwMode="auto">
              <a:xfrm>
                <a:off x="2725" y="2918"/>
                <a:ext cx="59" cy="16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0" name="Rectangle 36"/>
              <p:cNvSpPr>
                <a:spLocks noChangeArrowheads="1"/>
              </p:cNvSpPr>
              <p:nvPr/>
            </p:nvSpPr>
            <p:spPr bwMode="auto">
              <a:xfrm>
                <a:off x="2843" y="2891"/>
                <a:ext cx="58" cy="19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1" name="Rectangle 37"/>
              <p:cNvSpPr>
                <a:spLocks noChangeArrowheads="1"/>
              </p:cNvSpPr>
              <p:nvPr/>
            </p:nvSpPr>
            <p:spPr bwMode="auto">
              <a:xfrm>
                <a:off x="2960" y="2889"/>
                <a:ext cx="59" cy="194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2" name="Rectangle 38"/>
              <p:cNvSpPr>
                <a:spLocks noChangeArrowheads="1"/>
              </p:cNvSpPr>
              <p:nvPr/>
            </p:nvSpPr>
            <p:spPr bwMode="auto">
              <a:xfrm>
                <a:off x="3078" y="2966"/>
                <a:ext cx="59" cy="117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3" name="Rectangle 39"/>
              <p:cNvSpPr>
                <a:spLocks noChangeArrowheads="1"/>
              </p:cNvSpPr>
              <p:nvPr/>
            </p:nvSpPr>
            <p:spPr bwMode="auto">
              <a:xfrm>
                <a:off x="3196" y="2964"/>
                <a:ext cx="59" cy="119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4" name="Rectangle 40"/>
              <p:cNvSpPr>
                <a:spLocks noChangeArrowheads="1"/>
              </p:cNvSpPr>
              <p:nvPr/>
            </p:nvSpPr>
            <p:spPr bwMode="auto">
              <a:xfrm>
                <a:off x="3314" y="2955"/>
                <a:ext cx="60" cy="12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5" name="Rectangle 41"/>
              <p:cNvSpPr>
                <a:spLocks noChangeArrowheads="1"/>
              </p:cNvSpPr>
              <p:nvPr/>
            </p:nvSpPr>
            <p:spPr bwMode="auto">
              <a:xfrm>
                <a:off x="3433" y="2967"/>
                <a:ext cx="58" cy="11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6" name="Rectangle 42"/>
              <p:cNvSpPr>
                <a:spLocks noChangeArrowheads="1"/>
              </p:cNvSpPr>
              <p:nvPr/>
            </p:nvSpPr>
            <p:spPr bwMode="auto">
              <a:xfrm>
                <a:off x="3550" y="2978"/>
                <a:ext cx="59" cy="10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7" name="Rectangle 43"/>
              <p:cNvSpPr>
                <a:spLocks noChangeArrowheads="1"/>
              </p:cNvSpPr>
              <p:nvPr/>
            </p:nvSpPr>
            <p:spPr bwMode="auto">
              <a:xfrm>
                <a:off x="3668" y="2997"/>
                <a:ext cx="59" cy="8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8" name="Rectangle 44"/>
              <p:cNvSpPr>
                <a:spLocks noChangeArrowheads="1"/>
              </p:cNvSpPr>
              <p:nvPr/>
            </p:nvSpPr>
            <p:spPr bwMode="auto">
              <a:xfrm>
                <a:off x="3786" y="3034"/>
                <a:ext cx="59" cy="49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49" name="Rectangle 45"/>
              <p:cNvSpPr>
                <a:spLocks noChangeArrowheads="1"/>
              </p:cNvSpPr>
              <p:nvPr/>
            </p:nvSpPr>
            <p:spPr bwMode="auto">
              <a:xfrm>
                <a:off x="3904" y="3051"/>
                <a:ext cx="60" cy="3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0" name="Rectangle 46"/>
              <p:cNvSpPr>
                <a:spLocks noChangeArrowheads="1"/>
              </p:cNvSpPr>
              <p:nvPr/>
            </p:nvSpPr>
            <p:spPr bwMode="auto">
              <a:xfrm>
                <a:off x="4023" y="3061"/>
                <a:ext cx="58" cy="2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1" name="Rectangle 47"/>
              <p:cNvSpPr>
                <a:spLocks noChangeArrowheads="1"/>
              </p:cNvSpPr>
              <p:nvPr/>
            </p:nvSpPr>
            <p:spPr bwMode="auto">
              <a:xfrm>
                <a:off x="4140" y="3070"/>
                <a:ext cx="59" cy="1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2" name="Rectangle 48"/>
              <p:cNvSpPr>
                <a:spLocks noChangeArrowheads="1"/>
              </p:cNvSpPr>
              <p:nvPr/>
            </p:nvSpPr>
            <p:spPr bwMode="auto">
              <a:xfrm>
                <a:off x="4258" y="3078"/>
                <a:ext cx="59" cy="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3" name="Rectangle 49"/>
              <p:cNvSpPr>
                <a:spLocks noChangeArrowheads="1"/>
              </p:cNvSpPr>
              <p:nvPr/>
            </p:nvSpPr>
            <p:spPr bwMode="auto">
              <a:xfrm>
                <a:off x="4376" y="3078"/>
                <a:ext cx="59" cy="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4" name="Rectangle 50"/>
              <p:cNvSpPr>
                <a:spLocks noChangeArrowheads="1"/>
              </p:cNvSpPr>
              <p:nvPr/>
            </p:nvSpPr>
            <p:spPr bwMode="auto">
              <a:xfrm>
                <a:off x="600" y="2695"/>
                <a:ext cx="59" cy="19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5" name="Rectangle 51"/>
              <p:cNvSpPr>
                <a:spLocks noChangeArrowheads="1"/>
              </p:cNvSpPr>
              <p:nvPr/>
            </p:nvSpPr>
            <p:spPr bwMode="auto">
              <a:xfrm>
                <a:off x="718" y="2701"/>
                <a:ext cx="59" cy="20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6" name="Rectangle 52"/>
              <p:cNvSpPr>
                <a:spLocks noChangeArrowheads="1"/>
              </p:cNvSpPr>
              <p:nvPr/>
            </p:nvSpPr>
            <p:spPr bwMode="auto">
              <a:xfrm>
                <a:off x="836" y="2658"/>
                <a:ext cx="60" cy="25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7" name="Rectangle 53"/>
              <p:cNvSpPr>
                <a:spLocks noChangeArrowheads="1"/>
              </p:cNvSpPr>
              <p:nvPr/>
            </p:nvSpPr>
            <p:spPr bwMode="auto">
              <a:xfrm>
                <a:off x="955" y="2542"/>
                <a:ext cx="59" cy="351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8" name="Rectangle 54"/>
              <p:cNvSpPr>
                <a:spLocks noChangeArrowheads="1"/>
              </p:cNvSpPr>
              <p:nvPr/>
            </p:nvSpPr>
            <p:spPr bwMode="auto">
              <a:xfrm>
                <a:off x="1073" y="2454"/>
                <a:ext cx="59" cy="40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59" name="Rectangle 55"/>
              <p:cNvSpPr>
                <a:spLocks noChangeArrowheads="1"/>
              </p:cNvSpPr>
              <p:nvPr/>
            </p:nvSpPr>
            <p:spPr bwMode="auto">
              <a:xfrm>
                <a:off x="1190" y="2406"/>
                <a:ext cx="59" cy="44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0" name="Rectangle 56"/>
              <p:cNvSpPr>
                <a:spLocks noChangeArrowheads="1"/>
              </p:cNvSpPr>
              <p:nvPr/>
            </p:nvSpPr>
            <p:spPr bwMode="auto">
              <a:xfrm>
                <a:off x="1308" y="2324"/>
                <a:ext cx="59" cy="50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1" name="Rectangle 57"/>
              <p:cNvSpPr>
                <a:spLocks noChangeArrowheads="1"/>
              </p:cNvSpPr>
              <p:nvPr/>
            </p:nvSpPr>
            <p:spPr bwMode="auto">
              <a:xfrm>
                <a:off x="1426" y="2296"/>
                <a:ext cx="60" cy="4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2" name="Rectangle 58"/>
              <p:cNvSpPr>
                <a:spLocks noChangeArrowheads="1"/>
              </p:cNvSpPr>
              <p:nvPr/>
            </p:nvSpPr>
            <p:spPr bwMode="auto">
              <a:xfrm>
                <a:off x="1545" y="2177"/>
                <a:ext cx="59" cy="5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3" name="Rectangle 59"/>
              <p:cNvSpPr>
                <a:spLocks noChangeArrowheads="1"/>
              </p:cNvSpPr>
              <p:nvPr/>
            </p:nvSpPr>
            <p:spPr bwMode="auto">
              <a:xfrm>
                <a:off x="1663" y="2245"/>
                <a:ext cx="59" cy="50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4" name="Rectangle 60"/>
              <p:cNvSpPr>
                <a:spLocks noChangeArrowheads="1"/>
              </p:cNvSpPr>
              <p:nvPr/>
            </p:nvSpPr>
            <p:spPr bwMode="auto">
              <a:xfrm>
                <a:off x="1780" y="2223"/>
                <a:ext cx="59" cy="59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5" name="Rectangle 61"/>
              <p:cNvSpPr>
                <a:spLocks noChangeArrowheads="1"/>
              </p:cNvSpPr>
              <p:nvPr/>
            </p:nvSpPr>
            <p:spPr bwMode="auto">
              <a:xfrm>
                <a:off x="1898" y="2000"/>
                <a:ext cx="59" cy="73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6" name="Rectangle 62"/>
              <p:cNvSpPr>
                <a:spLocks noChangeArrowheads="1"/>
              </p:cNvSpPr>
              <p:nvPr/>
            </p:nvSpPr>
            <p:spPr bwMode="auto">
              <a:xfrm>
                <a:off x="2016" y="2212"/>
                <a:ext cx="60" cy="54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7" name="Rectangle 63"/>
              <p:cNvSpPr>
                <a:spLocks noChangeArrowheads="1"/>
              </p:cNvSpPr>
              <p:nvPr/>
            </p:nvSpPr>
            <p:spPr bwMode="auto">
              <a:xfrm>
                <a:off x="2135" y="2269"/>
                <a:ext cx="59" cy="4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8" name="Rectangle 64"/>
              <p:cNvSpPr>
                <a:spLocks noChangeArrowheads="1"/>
              </p:cNvSpPr>
              <p:nvPr/>
            </p:nvSpPr>
            <p:spPr bwMode="auto">
              <a:xfrm>
                <a:off x="2253" y="2543"/>
                <a:ext cx="58" cy="260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69" name="Rectangle 65"/>
              <p:cNvSpPr>
                <a:spLocks noChangeArrowheads="1"/>
              </p:cNvSpPr>
              <p:nvPr/>
            </p:nvSpPr>
            <p:spPr bwMode="auto">
              <a:xfrm>
                <a:off x="2370" y="2631"/>
                <a:ext cx="59" cy="18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0" name="Rectangle 66"/>
              <p:cNvSpPr>
                <a:spLocks noChangeArrowheads="1"/>
              </p:cNvSpPr>
              <p:nvPr/>
            </p:nvSpPr>
            <p:spPr bwMode="auto">
              <a:xfrm>
                <a:off x="2488" y="2662"/>
                <a:ext cx="59" cy="2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1" name="Rectangle 67"/>
              <p:cNvSpPr>
                <a:spLocks noChangeArrowheads="1"/>
              </p:cNvSpPr>
              <p:nvPr/>
            </p:nvSpPr>
            <p:spPr bwMode="auto">
              <a:xfrm>
                <a:off x="2606" y="2639"/>
                <a:ext cx="60" cy="24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2" name="Rectangle 68"/>
              <p:cNvSpPr>
                <a:spLocks noChangeArrowheads="1"/>
              </p:cNvSpPr>
              <p:nvPr/>
            </p:nvSpPr>
            <p:spPr bwMode="auto">
              <a:xfrm>
                <a:off x="2725" y="2696"/>
                <a:ext cx="59" cy="22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3" name="Rectangle 69"/>
              <p:cNvSpPr>
                <a:spLocks noChangeArrowheads="1"/>
              </p:cNvSpPr>
              <p:nvPr/>
            </p:nvSpPr>
            <p:spPr bwMode="auto">
              <a:xfrm>
                <a:off x="2843" y="2704"/>
                <a:ext cx="58" cy="18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4" name="Rectangle 70"/>
              <p:cNvSpPr>
                <a:spLocks noChangeArrowheads="1"/>
              </p:cNvSpPr>
              <p:nvPr/>
            </p:nvSpPr>
            <p:spPr bwMode="auto">
              <a:xfrm>
                <a:off x="2960" y="2713"/>
                <a:ext cx="59" cy="17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5" name="Rectangle 71"/>
              <p:cNvSpPr>
                <a:spLocks noChangeArrowheads="1"/>
              </p:cNvSpPr>
              <p:nvPr/>
            </p:nvSpPr>
            <p:spPr bwMode="auto">
              <a:xfrm>
                <a:off x="3078" y="2750"/>
                <a:ext cx="59" cy="21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6" name="Rectangle 72"/>
              <p:cNvSpPr>
                <a:spLocks noChangeArrowheads="1"/>
              </p:cNvSpPr>
              <p:nvPr/>
            </p:nvSpPr>
            <p:spPr bwMode="auto">
              <a:xfrm>
                <a:off x="3196" y="2741"/>
                <a:ext cx="59" cy="223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7" name="Rectangle 73"/>
              <p:cNvSpPr>
                <a:spLocks noChangeArrowheads="1"/>
              </p:cNvSpPr>
              <p:nvPr/>
            </p:nvSpPr>
            <p:spPr bwMode="auto">
              <a:xfrm>
                <a:off x="3314" y="2738"/>
                <a:ext cx="60" cy="21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8" name="Rectangle 74"/>
              <p:cNvSpPr>
                <a:spLocks noChangeArrowheads="1"/>
              </p:cNvSpPr>
              <p:nvPr/>
            </p:nvSpPr>
            <p:spPr bwMode="auto">
              <a:xfrm>
                <a:off x="3433" y="2793"/>
                <a:ext cx="58" cy="17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79" name="Rectangle 75"/>
              <p:cNvSpPr>
                <a:spLocks noChangeArrowheads="1"/>
              </p:cNvSpPr>
              <p:nvPr/>
            </p:nvSpPr>
            <p:spPr bwMode="auto">
              <a:xfrm>
                <a:off x="3550" y="2796"/>
                <a:ext cx="59" cy="18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0" name="Rectangle 76"/>
              <p:cNvSpPr>
                <a:spLocks noChangeArrowheads="1"/>
              </p:cNvSpPr>
              <p:nvPr/>
            </p:nvSpPr>
            <p:spPr bwMode="auto">
              <a:xfrm>
                <a:off x="3668" y="2806"/>
                <a:ext cx="59" cy="191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1" name="Rectangle 77"/>
              <p:cNvSpPr>
                <a:spLocks noChangeArrowheads="1"/>
              </p:cNvSpPr>
              <p:nvPr/>
            </p:nvSpPr>
            <p:spPr bwMode="auto">
              <a:xfrm>
                <a:off x="3786" y="2909"/>
                <a:ext cx="59" cy="1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2" name="Rectangle 78"/>
              <p:cNvSpPr>
                <a:spLocks noChangeArrowheads="1"/>
              </p:cNvSpPr>
              <p:nvPr/>
            </p:nvSpPr>
            <p:spPr bwMode="auto">
              <a:xfrm>
                <a:off x="3904" y="2925"/>
                <a:ext cx="60" cy="12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3" name="Rectangle 79"/>
              <p:cNvSpPr>
                <a:spLocks noChangeArrowheads="1"/>
              </p:cNvSpPr>
              <p:nvPr/>
            </p:nvSpPr>
            <p:spPr bwMode="auto">
              <a:xfrm>
                <a:off x="4023" y="2934"/>
                <a:ext cx="58" cy="12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4" name="Rectangle 80"/>
              <p:cNvSpPr>
                <a:spLocks noChangeArrowheads="1"/>
              </p:cNvSpPr>
              <p:nvPr/>
            </p:nvSpPr>
            <p:spPr bwMode="auto">
              <a:xfrm>
                <a:off x="4140" y="2933"/>
                <a:ext cx="59" cy="13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5" name="Rectangle 81"/>
              <p:cNvSpPr>
                <a:spLocks noChangeArrowheads="1"/>
              </p:cNvSpPr>
              <p:nvPr/>
            </p:nvSpPr>
            <p:spPr bwMode="auto">
              <a:xfrm>
                <a:off x="4258" y="2959"/>
                <a:ext cx="59" cy="119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6" name="Rectangle 82"/>
              <p:cNvSpPr>
                <a:spLocks noChangeArrowheads="1"/>
              </p:cNvSpPr>
              <p:nvPr/>
            </p:nvSpPr>
            <p:spPr bwMode="auto">
              <a:xfrm>
                <a:off x="4376" y="2953"/>
                <a:ext cx="59" cy="1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7" name="Rectangle 83"/>
              <p:cNvSpPr>
                <a:spLocks noChangeArrowheads="1"/>
              </p:cNvSpPr>
              <p:nvPr/>
            </p:nvSpPr>
            <p:spPr bwMode="auto">
              <a:xfrm>
                <a:off x="2016" y="2010"/>
                <a:ext cx="60" cy="20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8" name="Rectangle 84"/>
              <p:cNvSpPr>
                <a:spLocks noChangeArrowheads="1"/>
              </p:cNvSpPr>
              <p:nvPr/>
            </p:nvSpPr>
            <p:spPr bwMode="auto">
              <a:xfrm>
                <a:off x="2135" y="1914"/>
                <a:ext cx="59" cy="355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89" name="Rectangle 85"/>
              <p:cNvSpPr>
                <a:spLocks noChangeArrowheads="1"/>
              </p:cNvSpPr>
              <p:nvPr/>
            </p:nvSpPr>
            <p:spPr bwMode="auto">
              <a:xfrm>
                <a:off x="2253" y="1954"/>
                <a:ext cx="58" cy="589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0" name="Rectangle 86"/>
              <p:cNvSpPr>
                <a:spLocks noChangeArrowheads="1"/>
              </p:cNvSpPr>
              <p:nvPr/>
            </p:nvSpPr>
            <p:spPr bwMode="auto">
              <a:xfrm>
                <a:off x="2370" y="1929"/>
                <a:ext cx="59" cy="70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1" name="Rectangle 87"/>
              <p:cNvSpPr>
                <a:spLocks noChangeArrowheads="1"/>
              </p:cNvSpPr>
              <p:nvPr/>
            </p:nvSpPr>
            <p:spPr bwMode="auto">
              <a:xfrm>
                <a:off x="2488" y="1805"/>
                <a:ext cx="59" cy="857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2" name="Rectangle 88"/>
              <p:cNvSpPr>
                <a:spLocks noChangeArrowheads="1"/>
              </p:cNvSpPr>
              <p:nvPr/>
            </p:nvSpPr>
            <p:spPr bwMode="auto">
              <a:xfrm>
                <a:off x="2606" y="1758"/>
                <a:ext cx="60" cy="88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3" name="Rectangle 89"/>
              <p:cNvSpPr>
                <a:spLocks noChangeArrowheads="1"/>
              </p:cNvSpPr>
              <p:nvPr/>
            </p:nvSpPr>
            <p:spPr bwMode="auto">
              <a:xfrm>
                <a:off x="2725" y="1816"/>
                <a:ext cx="59" cy="88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4" name="Rectangle 90"/>
              <p:cNvSpPr>
                <a:spLocks noChangeArrowheads="1"/>
              </p:cNvSpPr>
              <p:nvPr/>
            </p:nvSpPr>
            <p:spPr bwMode="auto">
              <a:xfrm>
                <a:off x="2843" y="1815"/>
                <a:ext cx="58" cy="889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5" name="Rectangle 91"/>
              <p:cNvSpPr>
                <a:spLocks noChangeArrowheads="1"/>
              </p:cNvSpPr>
              <p:nvPr/>
            </p:nvSpPr>
            <p:spPr bwMode="auto">
              <a:xfrm>
                <a:off x="2960" y="1837"/>
                <a:ext cx="59" cy="876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6" name="Rectangle 92"/>
              <p:cNvSpPr>
                <a:spLocks noChangeArrowheads="1"/>
              </p:cNvSpPr>
              <p:nvPr/>
            </p:nvSpPr>
            <p:spPr bwMode="auto">
              <a:xfrm>
                <a:off x="3078" y="1789"/>
                <a:ext cx="59" cy="96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7" name="Rectangle 93"/>
              <p:cNvSpPr>
                <a:spLocks noChangeArrowheads="1"/>
              </p:cNvSpPr>
              <p:nvPr/>
            </p:nvSpPr>
            <p:spPr bwMode="auto">
              <a:xfrm>
                <a:off x="3196" y="1751"/>
                <a:ext cx="59" cy="99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8" name="Rectangle 94"/>
              <p:cNvSpPr>
                <a:spLocks noChangeArrowheads="1"/>
              </p:cNvSpPr>
              <p:nvPr/>
            </p:nvSpPr>
            <p:spPr bwMode="auto">
              <a:xfrm>
                <a:off x="3314" y="1718"/>
                <a:ext cx="60" cy="102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5999" name="Rectangle 95"/>
              <p:cNvSpPr>
                <a:spLocks noChangeArrowheads="1"/>
              </p:cNvSpPr>
              <p:nvPr/>
            </p:nvSpPr>
            <p:spPr bwMode="auto">
              <a:xfrm>
                <a:off x="3433" y="1770"/>
                <a:ext cx="58" cy="1023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0" name="Rectangle 96"/>
              <p:cNvSpPr>
                <a:spLocks noChangeArrowheads="1"/>
              </p:cNvSpPr>
              <p:nvPr/>
            </p:nvSpPr>
            <p:spPr bwMode="auto">
              <a:xfrm>
                <a:off x="3550" y="1688"/>
                <a:ext cx="59" cy="1108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1" name="Rectangle 97"/>
              <p:cNvSpPr>
                <a:spLocks noChangeArrowheads="1"/>
              </p:cNvSpPr>
              <p:nvPr/>
            </p:nvSpPr>
            <p:spPr bwMode="auto">
              <a:xfrm>
                <a:off x="3668" y="2185"/>
                <a:ext cx="59" cy="62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2" name="Rectangle 98"/>
              <p:cNvSpPr>
                <a:spLocks noChangeArrowheads="1"/>
              </p:cNvSpPr>
              <p:nvPr/>
            </p:nvSpPr>
            <p:spPr bwMode="auto">
              <a:xfrm>
                <a:off x="3786" y="2679"/>
                <a:ext cx="59" cy="23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3" name="Rectangle 99"/>
              <p:cNvSpPr>
                <a:spLocks noChangeArrowheads="1"/>
              </p:cNvSpPr>
              <p:nvPr/>
            </p:nvSpPr>
            <p:spPr bwMode="auto">
              <a:xfrm>
                <a:off x="3904" y="2713"/>
                <a:ext cx="60" cy="21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4" name="Rectangle 100"/>
              <p:cNvSpPr>
                <a:spLocks noChangeArrowheads="1"/>
              </p:cNvSpPr>
              <p:nvPr/>
            </p:nvSpPr>
            <p:spPr bwMode="auto">
              <a:xfrm>
                <a:off x="4023" y="2718"/>
                <a:ext cx="58" cy="216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5" name="Rectangle 101"/>
              <p:cNvSpPr>
                <a:spLocks noChangeArrowheads="1"/>
              </p:cNvSpPr>
              <p:nvPr/>
            </p:nvSpPr>
            <p:spPr bwMode="auto">
              <a:xfrm>
                <a:off x="4140" y="2732"/>
                <a:ext cx="59" cy="20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6" name="Rectangle 102"/>
              <p:cNvSpPr>
                <a:spLocks noChangeArrowheads="1"/>
              </p:cNvSpPr>
              <p:nvPr/>
            </p:nvSpPr>
            <p:spPr bwMode="auto">
              <a:xfrm>
                <a:off x="4258" y="2841"/>
                <a:ext cx="59" cy="118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7" name="Rectangle 103"/>
              <p:cNvSpPr>
                <a:spLocks noChangeArrowheads="1"/>
              </p:cNvSpPr>
              <p:nvPr/>
            </p:nvSpPr>
            <p:spPr bwMode="auto">
              <a:xfrm>
                <a:off x="4376" y="2839"/>
                <a:ext cx="59" cy="114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8" name="Rectangle 104"/>
              <p:cNvSpPr>
                <a:spLocks noChangeArrowheads="1"/>
              </p:cNvSpPr>
              <p:nvPr/>
            </p:nvSpPr>
            <p:spPr bwMode="auto">
              <a:xfrm>
                <a:off x="3550" y="1639"/>
                <a:ext cx="59" cy="49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09" name="Rectangle 105"/>
              <p:cNvSpPr>
                <a:spLocks noChangeArrowheads="1"/>
              </p:cNvSpPr>
              <p:nvPr/>
            </p:nvSpPr>
            <p:spPr bwMode="auto">
              <a:xfrm>
                <a:off x="3668" y="1638"/>
                <a:ext cx="59" cy="547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0" name="Rectangle 106"/>
              <p:cNvSpPr>
                <a:spLocks noChangeArrowheads="1"/>
              </p:cNvSpPr>
              <p:nvPr/>
            </p:nvSpPr>
            <p:spPr bwMode="auto">
              <a:xfrm>
                <a:off x="3786" y="1637"/>
                <a:ext cx="59" cy="1042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1" name="Rectangle 107"/>
              <p:cNvSpPr>
                <a:spLocks noChangeArrowheads="1"/>
              </p:cNvSpPr>
              <p:nvPr/>
            </p:nvSpPr>
            <p:spPr bwMode="auto">
              <a:xfrm>
                <a:off x="3904" y="1635"/>
                <a:ext cx="60" cy="1078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2" name="Rectangle 108"/>
              <p:cNvSpPr>
                <a:spLocks noChangeArrowheads="1"/>
              </p:cNvSpPr>
              <p:nvPr/>
            </p:nvSpPr>
            <p:spPr bwMode="auto">
              <a:xfrm>
                <a:off x="4023" y="1592"/>
                <a:ext cx="58" cy="1126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3" name="Rectangle 109"/>
              <p:cNvSpPr>
                <a:spLocks noChangeArrowheads="1"/>
              </p:cNvSpPr>
              <p:nvPr/>
            </p:nvSpPr>
            <p:spPr bwMode="auto">
              <a:xfrm>
                <a:off x="4140" y="1571"/>
                <a:ext cx="59" cy="1161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4" name="Rectangle 110"/>
              <p:cNvSpPr>
                <a:spLocks noChangeArrowheads="1"/>
              </p:cNvSpPr>
              <p:nvPr/>
            </p:nvSpPr>
            <p:spPr bwMode="auto">
              <a:xfrm>
                <a:off x="4258" y="1568"/>
                <a:ext cx="59" cy="1273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5" name="Rectangle 111"/>
              <p:cNvSpPr>
                <a:spLocks noChangeArrowheads="1"/>
              </p:cNvSpPr>
              <p:nvPr/>
            </p:nvSpPr>
            <p:spPr bwMode="auto">
              <a:xfrm>
                <a:off x="4376" y="1540"/>
                <a:ext cx="59" cy="1299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6" name="Rectangle 112"/>
              <p:cNvSpPr>
                <a:spLocks noChangeArrowheads="1"/>
              </p:cNvSpPr>
              <p:nvPr/>
            </p:nvSpPr>
            <p:spPr bwMode="auto">
              <a:xfrm>
                <a:off x="4494" y="2970"/>
                <a:ext cx="60" cy="11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7" name="Rectangle 113"/>
              <p:cNvSpPr>
                <a:spLocks noChangeArrowheads="1"/>
              </p:cNvSpPr>
              <p:nvPr/>
            </p:nvSpPr>
            <p:spPr bwMode="auto">
              <a:xfrm>
                <a:off x="4613" y="2993"/>
                <a:ext cx="58" cy="90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8" name="Rectangle 114"/>
              <p:cNvSpPr>
                <a:spLocks noChangeArrowheads="1"/>
              </p:cNvSpPr>
              <p:nvPr/>
            </p:nvSpPr>
            <p:spPr bwMode="auto">
              <a:xfrm>
                <a:off x="4730" y="2992"/>
                <a:ext cx="59" cy="91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19" name="Rectangle 115"/>
              <p:cNvSpPr>
                <a:spLocks noChangeArrowheads="1"/>
              </p:cNvSpPr>
              <p:nvPr/>
            </p:nvSpPr>
            <p:spPr bwMode="auto">
              <a:xfrm>
                <a:off x="4848" y="2991"/>
                <a:ext cx="59" cy="92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0" name="Rectangle 116"/>
              <p:cNvSpPr>
                <a:spLocks noChangeArrowheads="1"/>
              </p:cNvSpPr>
              <p:nvPr/>
            </p:nvSpPr>
            <p:spPr bwMode="auto">
              <a:xfrm>
                <a:off x="4966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1" name="Rectangle 117"/>
              <p:cNvSpPr>
                <a:spLocks noChangeArrowheads="1"/>
              </p:cNvSpPr>
              <p:nvPr/>
            </p:nvSpPr>
            <p:spPr bwMode="auto">
              <a:xfrm>
                <a:off x="5084" y="2990"/>
                <a:ext cx="60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2" name="Rectangle 118"/>
              <p:cNvSpPr>
                <a:spLocks noChangeArrowheads="1"/>
              </p:cNvSpPr>
              <p:nvPr/>
            </p:nvSpPr>
            <p:spPr bwMode="auto">
              <a:xfrm>
                <a:off x="5202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3" name="Rectangle 119"/>
              <p:cNvSpPr>
                <a:spLocks noChangeArrowheads="1"/>
              </p:cNvSpPr>
              <p:nvPr/>
            </p:nvSpPr>
            <p:spPr bwMode="auto">
              <a:xfrm>
                <a:off x="5320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4" name="Rectangle 120"/>
              <p:cNvSpPr>
                <a:spLocks noChangeArrowheads="1"/>
              </p:cNvSpPr>
              <p:nvPr/>
            </p:nvSpPr>
            <p:spPr bwMode="auto">
              <a:xfrm>
                <a:off x="4494" y="1541"/>
                <a:ext cx="60" cy="142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5" name="Rectangle 121"/>
              <p:cNvSpPr>
                <a:spLocks noChangeArrowheads="1"/>
              </p:cNvSpPr>
              <p:nvPr/>
            </p:nvSpPr>
            <p:spPr bwMode="auto">
              <a:xfrm>
                <a:off x="4613" y="1544"/>
                <a:ext cx="58" cy="144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6" name="Rectangle 122"/>
              <p:cNvSpPr>
                <a:spLocks noChangeArrowheads="1"/>
              </p:cNvSpPr>
              <p:nvPr/>
            </p:nvSpPr>
            <p:spPr bwMode="auto">
              <a:xfrm>
                <a:off x="4730" y="1537"/>
                <a:ext cx="59" cy="1455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7" name="Rectangle 123"/>
              <p:cNvSpPr>
                <a:spLocks noChangeArrowheads="1"/>
              </p:cNvSpPr>
              <p:nvPr/>
            </p:nvSpPr>
            <p:spPr bwMode="auto">
              <a:xfrm>
                <a:off x="4848" y="1529"/>
                <a:ext cx="59" cy="1462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8" name="Rectangle 124"/>
              <p:cNvSpPr>
                <a:spLocks noChangeArrowheads="1"/>
              </p:cNvSpPr>
              <p:nvPr/>
            </p:nvSpPr>
            <p:spPr bwMode="auto">
              <a:xfrm>
                <a:off x="4966" y="1521"/>
                <a:ext cx="59" cy="146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29" name="Rectangle 125"/>
              <p:cNvSpPr>
                <a:spLocks noChangeArrowheads="1"/>
              </p:cNvSpPr>
              <p:nvPr/>
            </p:nvSpPr>
            <p:spPr bwMode="auto">
              <a:xfrm>
                <a:off x="5084" y="1521"/>
                <a:ext cx="60" cy="146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0" name="Rectangle 126"/>
              <p:cNvSpPr>
                <a:spLocks noChangeArrowheads="1"/>
              </p:cNvSpPr>
              <p:nvPr/>
            </p:nvSpPr>
            <p:spPr bwMode="auto">
              <a:xfrm>
                <a:off x="5202" y="1522"/>
                <a:ext cx="59" cy="1468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1" name="Rectangle 127"/>
              <p:cNvSpPr>
                <a:spLocks noChangeArrowheads="1"/>
              </p:cNvSpPr>
              <p:nvPr/>
            </p:nvSpPr>
            <p:spPr bwMode="auto">
              <a:xfrm>
                <a:off x="5320" y="1522"/>
                <a:ext cx="59" cy="1468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2" name="Rectangle 128"/>
              <p:cNvSpPr>
                <a:spLocks noChangeArrowheads="1"/>
              </p:cNvSpPr>
              <p:nvPr/>
            </p:nvSpPr>
            <p:spPr bwMode="auto">
              <a:xfrm>
                <a:off x="718" y="2676"/>
                <a:ext cx="59" cy="25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3" name="Rectangle 129"/>
              <p:cNvSpPr>
                <a:spLocks noChangeArrowheads="1"/>
              </p:cNvSpPr>
              <p:nvPr/>
            </p:nvSpPr>
            <p:spPr bwMode="auto">
              <a:xfrm>
                <a:off x="836" y="2635"/>
                <a:ext cx="60" cy="2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4" name="Rectangle 130"/>
              <p:cNvSpPr>
                <a:spLocks noChangeArrowheads="1"/>
              </p:cNvSpPr>
              <p:nvPr/>
            </p:nvSpPr>
            <p:spPr bwMode="auto">
              <a:xfrm>
                <a:off x="955" y="2509"/>
                <a:ext cx="59" cy="3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5" name="Rectangle 131"/>
              <p:cNvSpPr>
                <a:spLocks noChangeArrowheads="1"/>
              </p:cNvSpPr>
              <p:nvPr/>
            </p:nvSpPr>
            <p:spPr bwMode="auto">
              <a:xfrm>
                <a:off x="1073" y="2431"/>
                <a:ext cx="59" cy="2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6" name="Rectangle 132"/>
              <p:cNvSpPr>
                <a:spLocks noChangeArrowheads="1"/>
              </p:cNvSpPr>
              <p:nvPr/>
            </p:nvSpPr>
            <p:spPr bwMode="auto">
              <a:xfrm>
                <a:off x="1190" y="2375"/>
                <a:ext cx="59" cy="3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7" name="Rectangle 133"/>
              <p:cNvSpPr>
                <a:spLocks noChangeArrowheads="1"/>
              </p:cNvSpPr>
              <p:nvPr/>
            </p:nvSpPr>
            <p:spPr bwMode="auto">
              <a:xfrm>
                <a:off x="1308" y="2290"/>
                <a:ext cx="59" cy="3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8" name="Rectangle 134"/>
              <p:cNvSpPr>
                <a:spLocks noChangeArrowheads="1"/>
              </p:cNvSpPr>
              <p:nvPr/>
            </p:nvSpPr>
            <p:spPr bwMode="auto">
              <a:xfrm>
                <a:off x="1426" y="2264"/>
                <a:ext cx="60" cy="32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39" name="Rectangle 135"/>
              <p:cNvSpPr>
                <a:spLocks noChangeArrowheads="1"/>
              </p:cNvSpPr>
              <p:nvPr/>
            </p:nvSpPr>
            <p:spPr bwMode="auto">
              <a:xfrm>
                <a:off x="1545" y="2136"/>
                <a:ext cx="59" cy="4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0" name="Rectangle 136"/>
              <p:cNvSpPr>
                <a:spLocks noChangeArrowheads="1"/>
              </p:cNvSpPr>
              <p:nvPr/>
            </p:nvSpPr>
            <p:spPr bwMode="auto">
              <a:xfrm>
                <a:off x="1663" y="2195"/>
                <a:ext cx="59" cy="5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1" name="Rectangle 137"/>
              <p:cNvSpPr>
                <a:spLocks noChangeArrowheads="1"/>
              </p:cNvSpPr>
              <p:nvPr/>
            </p:nvSpPr>
            <p:spPr bwMode="auto">
              <a:xfrm>
                <a:off x="1780" y="2155"/>
                <a:ext cx="59" cy="6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2" name="Rectangle 138"/>
              <p:cNvSpPr>
                <a:spLocks noChangeArrowheads="1"/>
              </p:cNvSpPr>
              <p:nvPr/>
            </p:nvSpPr>
            <p:spPr bwMode="auto">
              <a:xfrm>
                <a:off x="1898" y="1917"/>
                <a:ext cx="59" cy="8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3" name="Rectangle 139"/>
              <p:cNvSpPr>
                <a:spLocks noChangeArrowheads="1"/>
              </p:cNvSpPr>
              <p:nvPr/>
            </p:nvSpPr>
            <p:spPr bwMode="auto">
              <a:xfrm>
                <a:off x="2016" y="1911"/>
                <a:ext cx="60" cy="9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4" name="Rectangle 140"/>
              <p:cNvSpPr>
                <a:spLocks noChangeArrowheads="1"/>
              </p:cNvSpPr>
              <p:nvPr/>
            </p:nvSpPr>
            <p:spPr bwMode="auto">
              <a:xfrm>
                <a:off x="2135" y="1784"/>
                <a:ext cx="59" cy="13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5" name="Rectangle 141"/>
              <p:cNvSpPr>
                <a:spLocks noChangeArrowheads="1"/>
              </p:cNvSpPr>
              <p:nvPr/>
            </p:nvSpPr>
            <p:spPr bwMode="auto">
              <a:xfrm>
                <a:off x="2253" y="1822"/>
                <a:ext cx="58" cy="132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6" name="Rectangle 142"/>
              <p:cNvSpPr>
                <a:spLocks noChangeArrowheads="1"/>
              </p:cNvSpPr>
              <p:nvPr/>
            </p:nvSpPr>
            <p:spPr bwMode="auto">
              <a:xfrm>
                <a:off x="2370" y="1775"/>
                <a:ext cx="59" cy="15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7" name="Rectangle 143"/>
              <p:cNvSpPr>
                <a:spLocks noChangeArrowheads="1"/>
              </p:cNvSpPr>
              <p:nvPr/>
            </p:nvSpPr>
            <p:spPr bwMode="auto">
              <a:xfrm>
                <a:off x="2488" y="1606"/>
                <a:ext cx="59" cy="19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8" name="Rectangle 144"/>
              <p:cNvSpPr>
                <a:spLocks noChangeArrowheads="1"/>
              </p:cNvSpPr>
              <p:nvPr/>
            </p:nvSpPr>
            <p:spPr bwMode="auto">
              <a:xfrm>
                <a:off x="2606" y="1545"/>
                <a:ext cx="60" cy="21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49" name="Rectangle 145"/>
              <p:cNvSpPr>
                <a:spLocks noChangeArrowheads="1"/>
              </p:cNvSpPr>
              <p:nvPr/>
            </p:nvSpPr>
            <p:spPr bwMode="auto">
              <a:xfrm>
                <a:off x="2725" y="1603"/>
                <a:ext cx="59" cy="21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0" name="Rectangle 146"/>
              <p:cNvSpPr>
                <a:spLocks noChangeArrowheads="1"/>
              </p:cNvSpPr>
              <p:nvPr/>
            </p:nvSpPr>
            <p:spPr bwMode="auto">
              <a:xfrm>
                <a:off x="2843" y="1535"/>
                <a:ext cx="58" cy="28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1" name="Rectangle 147"/>
              <p:cNvSpPr>
                <a:spLocks noChangeArrowheads="1"/>
              </p:cNvSpPr>
              <p:nvPr/>
            </p:nvSpPr>
            <p:spPr bwMode="auto">
              <a:xfrm>
                <a:off x="2960" y="1647"/>
                <a:ext cx="59" cy="19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2" name="Rectangle 148"/>
              <p:cNvSpPr>
                <a:spLocks noChangeArrowheads="1"/>
              </p:cNvSpPr>
              <p:nvPr/>
            </p:nvSpPr>
            <p:spPr bwMode="auto">
              <a:xfrm>
                <a:off x="3078" y="1518"/>
                <a:ext cx="59" cy="27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3" name="Rectangle 149"/>
              <p:cNvSpPr>
                <a:spLocks noChangeArrowheads="1"/>
              </p:cNvSpPr>
              <p:nvPr/>
            </p:nvSpPr>
            <p:spPr bwMode="auto">
              <a:xfrm>
                <a:off x="3196" y="1497"/>
                <a:ext cx="59" cy="25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4" name="Rectangle 150"/>
              <p:cNvSpPr>
                <a:spLocks noChangeArrowheads="1"/>
              </p:cNvSpPr>
              <p:nvPr/>
            </p:nvSpPr>
            <p:spPr bwMode="auto">
              <a:xfrm>
                <a:off x="3314" y="1450"/>
                <a:ext cx="60" cy="26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5" name="Rectangle 151"/>
              <p:cNvSpPr>
                <a:spLocks noChangeArrowheads="1"/>
              </p:cNvSpPr>
              <p:nvPr/>
            </p:nvSpPr>
            <p:spPr bwMode="auto">
              <a:xfrm>
                <a:off x="3433" y="1439"/>
                <a:ext cx="58" cy="33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6" name="Rectangle 152"/>
              <p:cNvSpPr>
                <a:spLocks noChangeArrowheads="1"/>
              </p:cNvSpPr>
              <p:nvPr/>
            </p:nvSpPr>
            <p:spPr bwMode="auto">
              <a:xfrm>
                <a:off x="3550" y="1292"/>
                <a:ext cx="59" cy="34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7" name="Rectangle 153"/>
              <p:cNvSpPr>
                <a:spLocks noChangeArrowheads="1"/>
              </p:cNvSpPr>
              <p:nvPr/>
            </p:nvSpPr>
            <p:spPr bwMode="auto">
              <a:xfrm>
                <a:off x="3668" y="1249"/>
                <a:ext cx="59" cy="38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8" name="Rectangle 154"/>
              <p:cNvSpPr>
                <a:spLocks noChangeArrowheads="1"/>
              </p:cNvSpPr>
              <p:nvPr/>
            </p:nvSpPr>
            <p:spPr bwMode="auto">
              <a:xfrm>
                <a:off x="3786" y="1264"/>
                <a:ext cx="59" cy="37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59" name="Rectangle 155"/>
              <p:cNvSpPr>
                <a:spLocks noChangeArrowheads="1"/>
              </p:cNvSpPr>
              <p:nvPr/>
            </p:nvSpPr>
            <p:spPr bwMode="auto">
              <a:xfrm>
                <a:off x="3904" y="1274"/>
                <a:ext cx="60" cy="36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0" name="Rectangle 156"/>
              <p:cNvSpPr>
                <a:spLocks noChangeArrowheads="1"/>
              </p:cNvSpPr>
              <p:nvPr/>
            </p:nvSpPr>
            <p:spPr bwMode="auto">
              <a:xfrm>
                <a:off x="4023" y="1291"/>
                <a:ext cx="58" cy="30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1" name="Rectangle 157"/>
              <p:cNvSpPr>
                <a:spLocks noChangeArrowheads="1"/>
              </p:cNvSpPr>
              <p:nvPr/>
            </p:nvSpPr>
            <p:spPr bwMode="auto">
              <a:xfrm>
                <a:off x="4140" y="1177"/>
                <a:ext cx="59" cy="39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2" name="Rectangle 158"/>
              <p:cNvSpPr>
                <a:spLocks noChangeArrowheads="1"/>
              </p:cNvSpPr>
              <p:nvPr/>
            </p:nvSpPr>
            <p:spPr bwMode="auto">
              <a:xfrm>
                <a:off x="4258" y="1148"/>
                <a:ext cx="59" cy="42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3" name="Rectangle 159"/>
              <p:cNvSpPr>
                <a:spLocks noChangeArrowheads="1"/>
              </p:cNvSpPr>
              <p:nvPr/>
            </p:nvSpPr>
            <p:spPr bwMode="auto">
              <a:xfrm>
                <a:off x="4376" y="1102"/>
                <a:ext cx="59" cy="43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4" name="Rectangle 160"/>
              <p:cNvSpPr>
                <a:spLocks noChangeArrowheads="1"/>
              </p:cNvSpPr>
              <p:nvPr/>
            </p:nvSpPr>
            <p:spPr bwMode="auto">
              <a:xfrm>
                <a:off x="4494" y="1032"/>
                <a:ext cx="60" cy="50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5" name="Rectangle 161"/>
              <p:cNvSpPr>
                <a:spLocks noChangeArrowheads="1"/>
              </p:cNvSpPr>
              <p:nvPr/>
            </p:nvSpPr>
            <p:spPr bwMode="auto">
              <a:xfrm>
                <a:off x="4613" y="1049"/>
                <a:ext cx="58" cy="495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6" name="Rectangle 162"/>
              <p:cNvSpPr>
                <a:spLocks noChangeArrowheads="1"/>
              </p:cNvSpPr>
              <p:nvPr/>
            </p:nvSpPr>
            <p:spPr bwMode="auto">
              <a:xfrm>
                <a:off x="4730" y="1041"/>
                <a:ext cx="59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7" name="Rectangle 163"/>
              <p:cNvSpPr>
                <a:spLocks noChangeArrowheads="1"/>
              </p:cNvSpPr>
              <p:nvPr/>
            </p:nvSpPr>
            <p:spPr bwMode="auto">
              <a:xfrm>
                <a:off x="4848" y="1032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8" name="Rectangle 164"/>
              <p:cNvSpPr>
                <a:spLocks noChangeArrowheads="1"/>
              </p:cNvSpPr>
              <p:nvPr/>
            </p:nvSpPr>
            <p:spPr bwMode="auto">
              <a:xfrm>
                <a:off x="4966" y="1024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69" name="Rectangle 165"/>
              <p:cNvSpPr>
                <a:spLocks noChangeArrowheads="1"/>
              </p:cNvSpPr>
              <p:nvPr/>
            </p:nvSpPr>
            <p:spPr bwMode="auto">
              <a:xfrm>
                <a:off x="5084" y="1025"/>
                <a:ext cx="60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0" name="Rectangle 166"/>
              <p:cNvSpPr>
                <a:spLocks noChangeArrowheads="1"/>
              </p:cNvSpPr>
              <p:nvPr/>
            </p:nvSpPr>
            <p:spPr bwMode="auto">
              <a:xfrm>
                <a:off x="5202" y="1025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1" name="Rectangle 167"/>
              <p:cNvSpPr>
                <a:spLocks noChangeArrowheads="1"/>
              </p:cNvSpPr>
              <p:nvPr/>
            </p:nvSpPr>
            <p:spPr bwMode="auto">
              <a:xfrm>
                <a:off x="5320" y="1026"/>
                <a:ext cx="59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2" name="Line 168"/>
              <p:cNvSpPr>
                <a:spLocks noChangeShapeType="1"/>
              </p:cNvSpPr>
              <p:nvPr/>
            </p:nvSpPr>
            <p:spPr bwMode="auto">
              <a:xfrm>
                <a:off x="571" y="680"/>
                <a:ext cx="0" cy="240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3" name="Line 169"/>
              <p:cNvSpPr>
                <a:spLocks noChangeShapeType="1"/>
              </p:cNvSpPr>
              <p:nvPr/>
            </p:nvSpPr>
            <p:spPr bwMode="auto">
              <a:xfrm>
                <a:off x="547" y="308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4" name="Line 170"/>
              <p:cNvSpPr>
                <a:spLocks noChangeShapeType="1"/>
              </p:cNvSpPr>
              <p:nvPr/>
            </p:nvSpPr>
            <p:spPr bwMode="auto">
              <a:xfrm>
                <a:off x="547" y="274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5" name="Line 171"/>
              <p:cNvSpPr>
                <a:spLocks noChangeShapeType="1"/>
              </p:cNvSpPr>
              <p:nvPr/>
            </p:nvSpPr>
            <p:spPr bwMode="auto">
              <a:xfrm>
                <a:off x="547" y="2397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6" name="Line 172"/>
              <p:cNvSpPr>
                <a:spLocks noChangeShapeType="1"/>
              </p:cNvSpPr>
              <p:nvPr/>
            </p:nvSpPr>
            <p:spPr bwMode="auto">
              <a:xfrm>
                <a:off x="547" y="205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7" name="Line 173"/>
              <p:cNvSpPr>
                <a:spLocks noChangeShapeType="1"/>
              </p:cNvSpPr>
              <p:nvPr/>
            </p:nvSpPr>
            <p:spPr bwMode="auto">
              <a:xfrm>
                <a:off x="547" y="171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8" name="Line 174"/>
              <p:cNvSpPr>
                <a:spLocks noChangeShapeType="1"/>
              </p:cNvSpPr>
              <p:nvPr/>
            </p:nvSpPr>
            <p:spPr bwMode="auto">
              <a:xfrm>
                <a:off x="547" y="1367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79" name="Line 175"/>
              <p:cNvSpPr>
                <a:spLocks noChangeShapeType="1"/>
              </p:cNvSpPr>
              <p:nvPr/>
            </p:nvSpPr>
            <p:spPr bwMode="auto">
              <a:xfrm>
                <a:off x="547" y="102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0" name="Line 176"/>
              <p:cNvSpPr>
                <a:spLocks noChangeShapeType="1"/>
              </p:cNvSpPr>
              <p:nvPr/>
            </p:nvSpPr>
            <p:spPr bwMode="auto">
              <a:xfrm>
                <a:off x="547" y="68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1" name="Line 177"/>
              <p:cNvSpPr>
                <a:spLocks noChangeShapeType="1"/>
              </p:cNvSpPr>
              <p:nvPr/>
            </p:nvSpPr>
            <p:spPr bwMode="auto">
              <a:xfrm>
                <a:off x="571" y="3083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2" name="Line 178"/>
              <p:cNvSpPr>
                <a:spLocks noChangeShapeType="1"/>
              </p:cNvSpPr>
              <p:nvPr/>
            </p:nvSpPr>
            <p:spPr bwMode="auto">
              <a:xfrm flipV="1">
                <a:off x="57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3" name="Line 179"/>
              <p:cNvSpPr>
                <a:spLocks noChangeShapeType="1"/>
              </p:cNvSpPr>
              <p:nvPr/>
            </p:nvSpPr>
            <p:spPr bwMode="auto">
              <a:xfrm flipV="1">
                <a:off x="68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4" name="Line 180"/>
              <p:cNvSpPr>
                <a:spLocks noChangeShapeType="1"/>
              </p:cNvSpPr>
              <p:nvPr/>
            </p:nvSpPr>
            <p:spPr bwMode="auto">
              <a:xfrm flipV="1">
                <a:off x="80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5" name="Line 181"/>
              <p:cNvSpPr>
                <a:spLocks noChangeShapeType="1"/>
              </p:cNvSpPr>
              <p:nvPr/>
            </p:nvSpPr>
            <p:spPr bwMode="auto">
              <a:xfrm flipV="1">
                <a:off x="92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6" name="Line 182"/>
              <p:cNvSpPr>
                <a:spLocks noChangeShapeType="1"/>
              </p:cNvSpPr>
              <p:nvPr/>
            </p:nvSpPr>
            <p:spPr bwMode="auto">
              <a:xfrm flipV="1">
                <a:off x="104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7" name="Line 183"/>
              <p:cNvSpPr>
                <a:spLocks noChangeShapeType="1"/>
              </p:cNvSpPr>
              <p:nvPr/>
            </p:nvSpPr>
            <p:spPr bwMode="auto">
              <a:xfrm flipV="1">
                <a:off x="116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8" name="Line 184"/>
              <p:cNvSpPr>
                <a:spLocks noChangeShapeType="1"/>
              </p:cNvSpPr>
              <p:nvPr/>
            </p:nvSpPr>
            <p:spPr bwMode="auto">
              <a:xfrm flipV="1">
                <a:off x="127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89" name="Line 185"/>
              <p:cNvSpPr>
                <a:spLocks noChangeShapeType="1"/>
              </p:cNvSpPr>
              <p:nvPr/>
            </p:nvSpPr>
            <p:spPr bwMode="auto">
              <a:xfrm flipV="1">
                <a:off x="139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0" name="Line 186"/>
              <p:cNvSpPr>
                <a:spLocks noChangeShapeType="1"/>
              </p:cNvSpPr>
              <p:nvPr/>
            </p:nvSpPr>
            <p:spPr bwMode="auto">
              <a:xfrm flipV="1">
                <a:off x="151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1" name="Line 187"/>
              <p:cNvSpPr>
                <a:spLocks noChangeShapeType="1"/>
              </p:cNvSpPr>
              <p:nvPr/>
            </p:nvSpPr>
            <p:spPr bwMode="auto">
              <a:xfrm flipV="1">
                <a:off x="163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2" name="Line 188"/>
              <p:cNvSpPr>
                <a:spLocks noChangeShapeType="1"/>
              </p:cNvSpPr>
              <p:nvPr/>
            </p:nvSpPr>
            <p:spPr bwMode="auto">
              <a:xfrm flipV="1">
                <a:off x="175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3" name="Line 189"/>
              <p:cNvSpPr>
                <a:spLocks noChangeShapeType="1"/>
              </p:cNvSpPr>
              <p:nvPr/>
            </p:nvSpPr>
            <p:spPr bwMode="auto">
              <a:xfrm flipV="1">
                <a:off x="186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4" name="Line 190"/>
              <p:cNvSpPr>
                <a:spLocks noChangeShapeType="1"/>
              </p:cNvSpPr>
              <p:nvPr/>
            </p:nvSpPr>
            <p:spPr bwMode="auto">
              <a:xfrm flipV="1">
                <a:off x="198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5" name="Line 191"/>
              <p:cNvSpPr>
                <a:spLocks noChangeShapeType="1"/>
              </p:cNvSpPr>
              <p:nvPr/>
            </p:nvSpPr>
            <p:spPr bwMode="auto">
              <a:xfrm flipV="1">
                <a:off x="210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6" name="Line 192"/>
              <p:cNvSpPr>
                <a:spLocks noChangeShapeType="1"/>
              </p:cNvSpPr>
              <p:nvPr/>
            </p:nvSpPr>
            <p:spPr bwMode="auto">
              <a:xfrm flipV="1">
                <a:off x="222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7" name="Line 193"/>
              <p:cNvSpPr>
                <a:spLocks noChangeShapeType="1"/>
              </p:cNvSpPr>
              <p:nvPr/>
            </p:nvSpPr>
            <p:spPr bwMode="auto">
              <a:xfrm flipV="1">
                <a:off x="234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8" name="Line 194"/>
              <p:cNvSpPr>
                <a:spLocks noChangeShapeType="1"/>
              </p:cNvSpPr>
              <p:nvPr/>
            </p:nvSpPr>
            <p:spPr bwMode="auto">
              <a:xfrm flipV="1">
                <a:off x="245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099" name="Line 195"/>
              <p:cNvSpPr>
                <a:spLocks noChangeShapeType="1"/>
              </p:cNvSpPr>
              <p:nvPr/>
            </p:nvSpPr>
            <p:spPr bwMode="auto">
              <a:xfrm flipV="1">
                <a:off x="257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0" name="Line 196"/>
              <p:cNvSpPr>
                <a:spLocks noChangeShapeType="1"/>
              </p:cNvSpPr>
              <p:nvPr/>
            </p:nvSpPr>
            <p:spPr bwMode="auto">
              <a:xfrm flipV="1">
                <a:off x="269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1" name="Line 197"/>
              <p:cNvSpPr>
                <a:spLocks noChangeShapeType="1"/>
              </p:cNvSpPr>
              <p:nvPr/>
            </p:nvSpPr>
            <p:spPr bwMode="auto">
              <a:xfrm flipV="1">
                <a:off x="281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2" name="Line 198"/>
              <p:cNvSpPr>
                <a:spLocks noChangeShapeType="1"/>
              </p:cNvSpPr>
              <p:nvPr/>
            </p:nvSpPr>
            <p:spPr bwMode="auto">
              <a:xfrm flipV="1">
                <a:off x="293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3" name="Line 199"/>
              <p:cNvSpPr>
                <a:spLocks noChangeShapeType="1"/>
              </p:cNvSpPr>
              <p:nvPr/>
            </p:nvSpPr>
            <p:spPr bwMode="auto">
              <a:xfrm flipV="1">
                <a:off x="304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4" name="Line 200"/>
              <p:cNvSpPr>
                <a:spLocks noChangeShapeType="1"/>
              </p:cNvSpPr>
              <p:nvPr/>
            </p:nvSpPr>
            <p:spPr bwMode="auto">
              <a:xfrm flipV="1">
                <a:off x="316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5" name="Line 201"/>
              <p:cNvSpPr>
                <a:spLocks noChangeShapeType="1"/>
              </p:cNvSpPr>
              <p:nvPr/>
            </p:nvSpPr>
            <p:spPr bwMode="auto">
              <a:xfrm flipV="1">
                <a:off x="3284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6" name="Line 202"/>
              <p:cNvSpPr>
                <a:spLocks noChangeShapeType="1"/>
              </p:cNvSpPr>
              <p:nvPr/>
            </p:nvSpPr>
            <p:spPr bwMode="auto">
              <a:xfrm flipV="1">
                <a:off x="340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7" name="Line 203"/>
              <p:cNvSpPr>
                <a:spLocks noChangeShapeType="1"/>
              </p:cNvSpPr>
              <p:nvPr/>
            </p:nvSpPr>
            <p:spPr bwMode="auto">
              <a:xfrm flipV="1">
                <a:off x="352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8" name="Line 204"/>
              <p:cNvSpPr>
                <a:spLocks noChangeShapeType="1"/>
              </p:cNvSpPr>
              <p:nvPr/>
            </p:nvSpPr>
            <p:spPr bwMode="auto">
              <a:xfrm flipV="1">
                <a:off x="363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09" name="Line 205"/>
              <p:cNvSpPr>
                <a:spLocks noChangeShapeType="1"/>
              </p:cNvSpPr>
              <p:nvPr/>
            </p:nvSpPr>
            <p:spPr bwMode="auto">
              <a:xfrm flipV="1">
                <a:off x="375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10" name="Line 206"/>
              <p:cNvSpPr>
                <a:spLocks noChangeShapeType="1"/>
              </p:cNvSpPr>
              <p:nvPr/>
            </p:nvSpPr>
            <p:spPr bwMode="auto">
              <a:xfrm flipV="1">
                <a:off x="3874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  <p:sp>
            <p:nvSpPr>
              <p:cNvPr id="636111" name="Line 207"/>
              <p:cNvSpPr>
                <a:spLocks noChangeShapeType="1"/>
              </p:cNvSpPr>
              <p:nvPr/>
            </p:nvSpPr>
            <p:spPr bwMode="auto">
              <a:xfrm flipV="1">
                <a:off x="399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hu-HU"/>
              </a:p>
            </p:txBody>
          </p:sp>
        </p:grpSp>
        <p:sp>
          <p:nvSpPr>
            <p:cNvPr id="636113" name="Line 209"/>
            <p:cNvSpPr>
              <a:spLocks noChangeShapeType="1"/>
            </p:cNvSpPr>
            <p:nvPr/>
          </p:nvSpPr>
          <p:spPr bwMode="auto">
            <a:xfrm flipV="1">
              <a:off x="411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4" name="Line 210"/>
            <p:cNvSpPr>
              <a:spLocks noChangeShapeType="1"/>
            </p:cNvSpPr>
            <p:nvPr/>
          </p:nvSpPr>
          <p:spPr bwMode="auto">
            <a:xfrm flipV="1">
              <a:off x="422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5" name="Line 211"/>
            <p:cNvSpPr>
              <a:spLocks noChangeShapeType="1"/>
            </p:cNvSpPr>
            <p:nvPr/>
          </p:nvSpPr>
          <p:spPr bwMode="auto">
            <a:xfrm flipV="1">
              <a:off x="4347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6" name="Line 212"/>
            <p:cNvSpPr>
              <a:spLocks noChangeShapeType="1"/>
            </p:cNvSpPr>
            <p:nvPr/>
          </p:nvSpPr>
          <p:spPr bwMode="auto">
            <a:xfrm flipV="1">
              <a:off x="4464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7" name="Line 213"/>
            <p:cNvSpPr>
              <a:spLocks noChangeShapeType="1"/>
            </p:cNvSpPr>
            <p:nvPr/>
          </p:nvSpPr>
          <p:spPr bwMode="auto">
            <a:xfrm flipV="1">
              <a:off x="4583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8" name="Line 214"/>
            <p:cNvSpPr>
              <a:spLocks noChangeShapeType="1"/>
            </p:cNvSpPr>
            <p:nvPr/>
          </p:nvSpPr>
          <p:spPr bwMode="auto">
            <a:xfrm flipV="1">
              <a:off x="470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19" name="Line 215"/>
            <p:cNvSpPr>
              <a:spLocks noChangeShapeType="1"/>
            </p:cNvSpPr>
            <p:nvPr/>
          </p:nvSpPr>
          <p:spPr bwMode="auto">
            <a:xfrm flipV="1">
              <a:off x="481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0" name="Line 216"/>
            <p:cNvSpPr>
              <a:spLocks noChangeShapeType="1"/>
            </p:cNvSpPr>
            <p:nvPr/>
          </p:nvSpPr>
          <p:spPr bwMode="auto">
            <a:xfrm flipV="1">
              <a:off x="4937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1" name="Line 217"/>
            <p:cNvSpPr>
              <a:spLocks noChangeShapeType="1"/>
            </p:cNvSpPr>
            <p:nvPr/>
          </p:nvSpPr>
          <p:spPr bwMode="auto">
            <a:xfrm flipV="1">
              <a:off x="5054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2" name="Line 218"/>
            <p:cNvSpPr>
              <a:spLocks noChangeShapeType="1"/>
            </p:cNvSpPr>
            <p:nvPr/>
          </p:nvSpPr>
          <p:spPr bwMode="auto">
            <a:xfrm flipV="1">
              <a:off x="5173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3" name="Line 219"/>
            <p:cNvSpPr>
              <a:spLocks noChangeShapeType="1"/>
            </p:cNvSpPr>
            <p:nvPr/>
          </p:nvSpPr>
          <p:spPr bwMode="auto">
            <a:xfrm flipV="1">
              <a:off x="529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4" name="Line 220"/>
            <p:cNvSpPr>
              <a:spLocks noChangeShapeType="1"/>
            </p:cNvSpPr>
            <p:nvPr/>
          </p:nvSpPr>
          <p:spPr bwMode="auto">
            <a:xfrm flipV="1">
              <a:off x="540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25" name="Rectangle 221"/>
            <p:cNvSpPr>
              <a:spLocks noChangeArrowheads="1"/>
            </p:cNvSpPr>
            <p:nvPr/>
          </p:nvSpPr>
          <p:spPr bwMode="auto">
            <a:xfrm>
              <a:off x="467" y="3036"/>
              <a:ext cx="8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0</a:t>
              </a:r>
              <a:endParaRPr lang="en-GB"/>
            </a:p>
          </p:txBody>
        </p:sp>
        <p:sp>
          <p:nvSpPr>
            <p:cNvPr id="636126" name="Rectangle 222"/>
            <p:cNvSpPr>
              <a:spLocks noChangeArrowheads="1"/>
            </p:cNvSpPr>
            <p:nvPr/>
          </p:nvSpPr>
          <p:spPr bwMode="auto">
            <a:xfrm>
              <a:off x="423" y="2693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10</a:t>
              </a:r>
              <a:endParaRPr lang="en-GB"/>
            </a:p>
          </p:txBody>
        </p:sp>
        <p:sp>
          <p:nvSpPr>
            <p:cNvPr id="636127" name="Rectangle 223"/>
            <p:cNvSpPr>
              <a:spLocks noChangeArrowheads="1"/>
            </p:cNvSpPr>
            <p:nvPr/>
          </p:nvSpPr>
          <p:spPr bwMode="auto">
            <a:xfrm>
              <a:off x="423" y="2350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20</a:t>
              </a:r>
              <a:endParaRPr lang="en-GB"/>
            </a:p>
          </p:txBody>
        </p:sp>
        <p:sp>
          <p:nvSpPr>
            <p:cNvPr id="636128" name="Rectangle 224"/>
            <p:cNvSpPr>
              <a:spLocks noChangeArrowheads="1"/>
            </p:cNvSpPr>
            <p:nvPr/>
          </p:nvSpPr>
          <p:spPr bwMode="auto">
            <a:xfrm>
              <a:off x="423" y="2007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30</a:t>
              </a:r>
              <a:endParaRPr lang="en-GB"/>
            </a:p>
          </p:txBody>
        </p:sp>
        <p:sp>
          <p:nvSpPr>
            <p:cNvPr id="636129" name="Rectangle 225"/>
            <p:cNvSpPr>
              <a:spLocks noChangeArrowheads="1"/>
            </p:cNvSpPr>
            <p:nvPr/>
          </p:nvSpPr>
          <p:spPr bwMode="auto">
            <a:xfrm>
              <a:off x="423" y="1663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40</a:t>
              </a:r>
              <a:endParaRPr lang="en-GB"/>
            </a:p>
          </p:txBody>
        </p:sp>
        <p:sp>
          <p:nvSpPr>
            <p:cNvPr id="636130" name="Rectangle 226"/>
            <p:cNvSpPr>
              <a:spLocks noChangeArrowheads="1"/>
            </p:cNvSpPr>
            <p:nvPr/>
          </p:nvSpPr>
          <p:spPr bwMode="auto">
            <a:xfrm>
              <a:off x="423" y="1320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50</a:t>
              </a:r>
              <a:endParaRPr lang="en-GB"/>
            </a:p>
          </p:txBody>
        </p:sp>
        <p:sp>
          <p:nvSpPr>
            <p:cNvPr id="636131" name="Rectangle 227"/>
            <p:cNvSpPr>
              <a:spLocks noChangeArrowheads="1"/>
            </p:cNvSpPr>
            <p:nvPr/>
          </p:nvSpPr>
          <p:spPr bwMode="auto">
            <a:xfrm>
              <a:off x="423" y="977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60</a:t>
              </a:r>
              <a:endParaRPr lang="en-GB"/>
            </a:p>
          </p:txBody>
        </p:sp>
        <p:sp>
          <p:nvSpPr>
            <p:cNvPr id="636132" name="Rectangle 228"/>
            <p:cNvSpPr>
              <a:spLocks noChangeArrowheads="1"/>
            </p:cNvSpPr>
            <p:nvPr/>
          </p:nvSpPr>
          <p:spPr bwMode="auto">
            <a:xfrm>
              <a:off x="423" y="634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000">
                  <a:solidFill>
                    <a:srgbClr val="000000"/>
                  </a:solidFill>
                </a:rPr>
                <a:t>70</a:t>
              </a:r>
              <a:endParaRPr lang="en-GB"/>
            </a:p>
          </p:txBody>
        </p:sp>
        <p:sp>
          <p:nvSpPr>
            <p:cNvPr id="636133" name="Rectangle 229"/>
            <p:cNvSpPr>
              <a:spLocks noChangeArrowheads="1"/>
            </p:cNvSpPr>
            <p:nvPr/>
          </p:nvSpPr>
          <p:spPr bwMode="auto">
            <a:xfrm rot="16200000">
              <a:off x="541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1980</a:t>
              </a:r>
              <a:endParaRPr lang="en-GB"/>
            </a:p>
          </p:txBody>
        </p:sp>
        <p:sp>
          <p:nvSpPr>
            <p:cNvPr id="636134" name="Rectangle 230"/>
            <p:cNvSpPr>
              <a:spLocks noChangeArrowheads="1"/>
            </p:cNvSpPr>
            <p:nvPr/>
          </p:nvSpPr>
          <p:spPr bwMode="auto">
            <a:xfrm rot="16200000">
              <a:off x="659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1981</a:t>
              </a:r>
              <a:endParaRPr lang="en-GB"/>
            </a:p>
          </p:txBody>
        </p:sp>
        <p:sp>
          <p:nvSpPr>
            <p:cNvPr id="636135" name="Rectangle 231"/>
            <p:cNvSpPr>
              <a:spLocks noChangeArrowheads="1"/>
            </p:cNvSpPr>
            <p:nvPr/>
          </p:nvSpPr>
          <p:spPr bwMode="auto">
            <a:xfrm rot="16200000">
              <a:off x="777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1982</a:t>
              </a:r>
              <a:endParaRPr lang="en-GB"/>
            </a:p>
          </p:txBody>
        </p:sp>
        <p:sp>
          <p:nvSpPr>
            <p:cNvPr id="636136" name="Rectangle 232"/>
            <p:cNvSpPr>
              <a:spLocks noChangeArrowheads="1"/>
            </p:cNvSpPr>
            <p:nvPr/>
          </p:nvSpPr>
          <p:spPr bwMode="auto">
            <a:xfrm rot="16200000">
              <a:off x="895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1983</a:t>
              </a:r>
              <a:endParaRPr lang="en-GB"/>
            </a:p>
          </p:txBody>
        </p:sp>
        <p:sp>
          <p:nvSpPr>
            <p:cNvPr id="636137" name="Rectangle 233"/>
            <p:cNvSpPr>
              <a:spLocks noChangeArrowheads="1"/>
            </p:cNvSpPr>
            <p:nvPr/>
          </p:nvSpPr>
          <p:spPr bwMode="auto">
            <a:xfrm rot="16200000">
              <a:off x="1013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1984</a:t>
              </a:r>
              <a:endParaRPr lang="en-GB"/>
            </a:p>
          </p:txBody>
        </p:sp>
        <p:sp>
          <p:nvSpPr>
            <p:cNvPr id="636138" name="Rectangle 234"/>
            <p:cNvSpPr>
              <a:spLocks noChangeArrowheads="1"/>
            </p:cNvSpPr>
            <p:nvPr/>
          </p:nvSpPr>
          <p:spPr bwMode="auto">
            <a:xfrm rot="16200000">
              <a:off x="1131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1985</a:t>
              </a:r>
              <a:endParaRPr lang="en-GB"/>
            </a:p>
          </p:txBody>
        </p:sp>
        <p:sp>
          <p:nvSpPr>
            <p:cNvPr id="636139" name="Rectangle 235"/>
            <p:cNvSpPr>
              <a:spLocks noChangeArrowheads="1"/>
            </p:cNvSpPr>
            <p:nvPr/>
          </p:nvSpPr>
          <p:spPr bwMode="auto">
            <a:xfrm rot="16200000">
              <a:off x="125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1986</a:t>
              </a:r>
              <a:endParaRPr lang="en-GB"/>
            </a:p>
          </p:txBody>
        </p:sp>
        <p:sp>
          <p:nvSpPr>
            <p:cNvPr id="636140" name="Rectangle 236"/>
            <p:cNvSpPr>
              <a:spLocks noChangeArrowheads="1"/>
            </p:cNvSpPr>
            <p:nvPr/>
          </p:nvSpPr>
          <p:spPr bwMode="auto">
            <a:xfrm rot="16200000">
              <a:off x="136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1987</a:t>
              </a:r>
              <a:endParaRPr lang="en-GB"/>
            </a:p>
          </p:txBody>
        </p:sp>
        <p:sp>
          <p:nvSpPr>
            <p:cNvPr id="636141" name="Rectangle 237"/>
            <p:cNvSpPr>
              <a:spLocks noChangeArrowheads="1"/>
            </p:cNvSpPr>
            <p:nvPr/>
          </p:nvSpPr>
          <p:spPr bwMode="auto">
            <a:xfrm rot="16200000">
              <a:off x="1486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1988</a:t>
              </a:r>
              <a:endParaRPr lang="en-GB"/>
            </a:p>
          </p:txBody>
        </p:sp>
        <p:sp>
          <p:nvSpPr>
            <p:cNvPr id="636142" name="Rectangle 238"/>
            <p:cNvSpPr>
              <a:spLocks noChangeArrowheads="1"/>
            </p:cNvSpPr>
            <p:nvPr/>
          </p:nvSpPr>
          <p:spPr bwMode="auto">
            <a:xfrm rot="16200000">
              <a:off x="1604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1989</a:t>
              </a:r>
              <a:endParaRPr lang="en-GB"/>
            </a:p>
          </p:txBody>
        </p:sp>
        <p:sp>
          <p:nvSpPr>
            <p:cNvPr id="636143" name="Rectangle 239"/>
            <p:cNvSpPr>
              <a:spLocks noChangeArrowheads="1"/>
            </p:cNvSpPr>
            <p:nvPr/>
          </p:nvSpPr>
          <p:spPr bwMode="auto">
            <a:xfrm rot="16200000">
              <a:off x="172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1990</a:t>
              </a:r>
              <a:endParaRPr lang="en-GB"/>
            </a:p>
          </p:txBody>
        </p:sp>
        <p:sp>
          <p:nvSpPr>
            <p:cNvPr id="636144" name="Rectangle 240"/>
            <p:cNvSpPr>
              <a:spLocks noChangeArrowheads="1"/>
            </p:cNvSpPr>
            <p:nvPr/>
          </p:nvSpPr>
          <p:spPr bwMode="auto">
            <a:xfrm rot="16200000">
              <a:off x="184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1991</a:t>
              </a:r>
              <a:endParaRPr lang="en-GB"/>
            </a:p>
          </p:txBody>
        </p:sp>
        <p:sp>
          <p:nvSpPr>
            <p:cNvPr id="636145" name="Rectangle 241"/>
            <p:cNvSpPr>
              <a:spLocks noChangeArrowheads="1"/>
            </p:cNvSpPr>
            <p:nvPr/>
          </p:nvSpPr>
          <p:spPr bwMode="auto">
            <a:xfrm rot="16200000">
              <a:off x="195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1992</a:t>
              </a:r>
              <a:endParaRPr lang="en-GB"/>
            </a:p>
          </p:txBody>
        </p:sp>
        <p:sp>
          <p:nvSpPr>
            <p:cNvPr id="636146" name="Rectangle 242"/>
            <p:cNvSpPr>
              <a:spLocks noChangeArrowheads="1"/>
            </p:cNvSpPr>
            <p:nvPr/>
          </p:nvSpPr>
          <p:spPr bwMode="auto">
            <a:xfrm rot="16200000">
              <a:off x="207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1993</a:t>
              </a:r>
              <a:endParaRPr lang="en-GB"/>
            </a:p>
          </p:txBody>
        </p:sp>
        <p:sp>
          <p:nvSpPr>
            <p:cNvPr id="636147" name="Rectangle 243"/>
            <p:cNvSpPr>
              <a:spLocks noChangeArrowheads="1"/>
            </p:cNvSpPr>
            <p:nvPr/>
          </p:nvSpPr>
          <p:spPr bwMode="auto">
            <a:xfrm rot="16200000">
              <a:off x="219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1994</a:t>
              </a:r>
              <a:endParaRPr lang="en-GB"/>
            </a:p>
          </p:txBody>
        </p:sp>
        <p:sp>
          <p:nvSpPr>
            <p:cNvPr id="636148" name="Rectangle 244"/>
            <p:cNvSpPr>
              <a:spLocks noChangeArrowheads="1"/>
            </p:cNvSpPr>
            <p:nvPr/>
          </p:nvSpPr>
          <p:spPr bwMode="auto">
            <a:xfrm rot="16200000">
              <a:off x="231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1995</a:t>
              </a:r>
              <a:endParaRPr lang="en-GB"/>
            </a:p>
          </p:txBody>
        </p:sp>
        <p:sp>
          <p:nvSpPr>
            <p:cNvPr id="636149" name="Rectangle 245"/>
            <p:cNvSpPr>
              <a:spLocks noChangeArrowheads="1"/>
            </p:cNvSpPr>
            <p:nvPr/>
          </p:nvSpPr>
          <p:spPr bwMode="auto">
            <a:xfrm rot="16200000">
              <a:off x="2430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1996</a:t>
              </a:r>
              <a:endParaRPr lang="en-GB"/>
            </a:p>
          </p:txBody>
        </p:sp>
        <p:sp>
          <p:nvSpPr>
            <p:cNvPr id="636150" name="Rectangle 246"/>
            <p:cNvSpPr>
              <a:spLocks noChangeArrowheads="1"/>
            </p:cNvSpPr>
            <p:nvPr/>
          </p:nvSpPr>
          <p:spPr bwMode="auto">
            <a:xfrm rot="16200000">
              <a:off x="254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1997</a:t>
              </a:r>
              <a:endParaRPr lang="en-GB"/>
            </a:p>
          </p:txBody>
        </p:sp>
        <p:sp>
          <p:nvSpPr>
            <p:cNvPr id="636151" name="Rectangle 247"/>
            <p:cNvSpPr>
              <a:spLocks noChangeArrowheads="1"/>
            </p:cNvSpPr>
            <p:nvPr/>
          </p:nvSpPr>
          <p:spPr bwMode="auto">
            <a:xfrm rot="16200000">
              <a:off x="266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1998</a:t>
              </a:r>
              <a:endParaRPr lang="en-GB"/>
            </a:p>
          </p:txBody>
        </p:sp>
        <p:sp>
          <p:nvSpPr>
            <p:cNvPr id="636152" name="Rectangle 248"/>
            <p:cNvSpPr>
              <a:spLocks noChangeArrowheads="1"/>
            </p:cNvSpPr>
            <p:nvPr/>
          </p:nvSpPr>
          <p:spPr bwMode="auto">
            <a:xfrm rot="16200000">
              <a:off x="278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1999</a:t>
              </a:r>
              <a:endParaRPr lang="en-GB"/>
            </a:p>
          </p:txBody>
        </p:sp>
        <p:sp>
          <p:nvSpPr>
            <p:cNvPr id="636153" name="Rectangle 249"/>
            <p:cNvSpPr>
              <a:spLocks noChangeArrowheads="1"/>
            </p:cNvSpPr>
            <p:nvPr/>
          </p:nvSpPr>
          <p:spPr bwMode="auto">
            <a:xfrm rot="16200000">
              <a:off x="290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2000</a:t>
              </a:r>
              <a:endParaRPr lang="en-GB"/>
            </a:p>
          </p:txBody>
        </p:sp>
        <p:sp>
          <p:nvSpPr>
            <p:cNvPr id="636154" name="Rectangle 250"/>
            <p:cNvSpPr>
              <a:spLocks noChangeArrowheads="1"/>
            </p:cNvSpPr>
            <p:nvPr/>
          </p:nvSpPr>
          <p:spPr bwMode="auto">
            <a:xfrm rot="16200000">
              <a:off x="3020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2001</a:t>
              </a:r>
              <a:endParaRPr lang="en-GB"/>
            </a:p>
          </p:txBody>
        </p:sp>
        <p:sp>
          <p:nvSpPr>
            <p:cNvPr id="636155" name="Rectangle 251"/>
            <p:cNvSpPr>
              <a:spLocks noChangeArrowheads="1"/>
            </p:cNvSpPr>
            <p:nvPr/>
          </p:nvSpPr>
          <p:spPr bwMode="auto">
            <a:xfrm rot="16200000">
              <a:off x="313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2002</a:t>
              </a:r>
              <a:endParaRPr lang="en-GB"/>
            </a:p>
          </p:txBody>
        </p:sp>
        <p:sp>
          <p:nvSpPr>
            <p:cNvPr id="636156" name="Rectangle 252"/>
            <p:cNvSpPr>
              <a:spLocks noChangeArrowheads="1"/>
            </p:cNvSpPr>
            <p:nvPr/>
          </p:nvSpPr>
          <p:spPr bwMode="auto">
            <a:xfrm rot="16200000">
              <a:off x="325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2003</a:t>
              </a:r>
              <a:endParaRPr lang="en-GB"/>
            </a:p>
          </p:txBody>
        </p:sp>
        <p:sp>
          <p:nvSpPr>
            <p:cNvPr id="636157" name="Rectangle 253"/>
            <p:cNvSpPr>
              <a:spLocks noChangeArrowheads="1"/>
            </p:cNvSpPr>
            <p:nvPr/>
          </p:nvSpPr>
          <p:spPr bwMode="auto">
            <a:xfrm rot="16200000">
              <a:off x="337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2004</a:t>
              </a:r>
              <a:endParaRPr lang="en-GB"/>
            </a:p>
          </p:txBody>
        </p:sp>
        <p:sp>
          <p:nvSpPr>
            <p:cNvPr id="636158" name="Rectangle 254"/>
            <p:cNvSpPr>
              <a:spLocks noChangeArrowheads="1"/>
            </p:cNvSpPr>
            <p:nvPr/>
          </p:nvSpPr>
          <p:spPr bwMode="auto">
            <a:xfrm rot="16200000">
              <a:off x="349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2005</a:t>
              </a:r>
              <a:endParaRPr lang="en-GB"/>
            </a:p>
          </p:txBody>
        </p:sp>
        <p:sp>
          <p:nvSpPr>
            <p:cNvPr id="636159" name="Rectangle 255"/>
            <p:cNvSpPr>
              <a:spLocks noChangeArrowheads="1"/>
            </p:cNvSpPr>
            <p:nvPr/>
          </p:nvSpPr>
          <p:spPr bwMode="auto">
            <a:xfrm rot="16200000">
              <a:off x="3609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2006</a:t>
              </a:r>
              <a:endParaRPr lang="en-GB"/>
            </a:p>
          </p:txBody>
        </p:sp>
        <p:sp>
          <p:nvSpPr>
            <p:cNvPr id="636160" name="Rectangle 256"/>
            <p:cNvSpPr>
              <a:spLocks noChangeArrowheads="1"/>
            </p:cNvSpPr>
            <p:nvPr/>
          </p:nvSpPr>
          <p:spPr bwMode="auto">
            <a:xfrm rot="16200000">
              <a:off x="372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2007</a:t>
              </a:r>
              <a:endParaRPr lang="en-GB"/>
            </a:p>
          </p:txBody>
        </p:sp>
        <p:sp>
          <p:nvSpPr>
            <p:cNvPr id="636161" name="Rectangle 257"/>
            <p:cNvSpPr>
              <a:spLocks noChangeArrowheads="1"/>
            </p:cNvSpPr>
            <p:nvPr/>
          </p:nvSpPr>
          <p:spPr bwMode="auto">
            <a:xfrm rot="16200000">
              <a:off x="384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2008</a:t>
              </a:r>
              <a:endParaRPr lang="en-GB"/>
            </a:p>
          </p:txBody>
        </p:sp>
        <p:sp>
          <p:nvSpPr>
            <p:cNvPr id="636162" name="Rectangle 258"/>
            <p:cNvSpPr>
              <a:spLocks noChangeArrowheads="1"/>
            </p:cNvSpPr>
            <p:nvPr/>
          </p:nvSpPr>
          <p:spPr bwMode="auto">
            <a:xfrm rot="16200000">
              <a:off x="396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2009</a:t>
              </a:r>
              <a:endParaRPr lang="en-GB"/>
            </a:p>
          </p:txBody>
        </p:sp>
        <p:sp>
          <p:nvSpPr>
            <p:cNvPr id="636163" name="Rectangle 259"/>
            <p:cNvSpPr>
              <a:spLocks noChangeArrowheads="1"/>
            </p:cNvSpPr>
            <p:nvPr/>
          </p:nvSpPr>
          <p:spPr bwMode="auto">
            <a:xfrm rot="16200000">
              <a:off x="408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2010</a:t>
              </a:r>
              <a:endParaRPr lang="en-GB"/>
            </a:p>
          </p:txBody>
        </p:sp>
        <p:sp>
          <p:nvSpPr>
            <p:cNvPr id="636164" name="Rectangle 260"/>
            <p:cNvSpPr>
              <a:spLocks noChangeArrowheads="1"/>
            </p:cNvSpPr>
            <p:nvPr/>
          </p:nvSpPr>
          <p:spPr bwMode="auto">
            <a:xfrm rot="16200000">
              <a:off x="420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2011</a:t>
              </a:r>
              <a:endParaRPr lang="en-GB"/>
            </a:p>
          </p:txBody>
        </p:sp>
        <p:sp>
          <p:nvSpPr>
            <p:cNvPr id="636165" name="Rectangle 261"/>
            <p:cNvSpPr>
              <a:spLocks noChangeArrowheads="1"/>
            </p:cNvSpPr>
            <p:nvPr/>
          </p:nvSpPr>
          <p:spPr bwMode="auto">
            <a:xfrm rot="16200000">
              <a:off x="431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2012</a:t>
              </a:r>
              <a:endParaRPr lang="en-GB"/>
            </a:p>
          </p:txBody>
        </p:sp>
        <p:sp>
          <p:nvSpPr>
            <p:cNvPr id="636166" name="Rectangle 262"/>
            <p:cNvSpPr>
              <a:spLocks noChangeArrowheads="1"/>
            </p:cNvSpPr>
            <p:nvPr/>
          </p:nvSpPr>
          <p:spPr bwMode="auto">
            <a:xfrm rot="16200000">
              <a:off x="4436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2013</a:t>
              </a:r>
              <a:endParaRPr lang="en-GB"/>
            </a:p>
          </p:txBody>
        </p:sp>
        <p:sp>
          <p:nvSpPr>
            <p:cNvPr id="636167" name="Rectangle 263"/>
            <p:cNvSpPr>
              <a:spLocks noChangeArrowheads="1"/>
            </p:cNvSpPr>
            <p:nvPr/>
          </p:nvSpPr>
          <p:spPr bwMode="auto">
            <a:xfrm rot="16200000">
              <a:off x="4554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2014</a:t>
              </a:r>
              <a:endParaRPr lang="en-GB"/>
            </a:p>
          </p:txBody>
        </p:sp>
        <p:sp>
          <p:nvSpPr>
            <p:cNvPr id="636168" name="Rectangle 264"/>
            <p:cNvSpPr>
              <a:spLocks noChangeArrowheads="1"/>
            </p:cNvSpPr>
            <p:nvPr/>
          </p:nvSpPr>
          <p:spPr bwMode="auto">
            <a:xfrm rot="16200000">
              <a:off x="467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2015</a:t>
              </a:r>
              <a:endParaRPr lang="en-GB"/>
            </a:p>
          </p:txBody>
        </p:sp>
        <p:sp>
          <p:nvSpPr>
            <p:cNvPr id="636169" name="Rectangle 265"/>
            <p:cNvSpPr>
              <a:spLocks noChangeArrowheads="1"/>
            </p:cNvSpPr>
            <p:nvPr/>
          </p:nvSpPr>
          <p:spPr bwMode="auto">
            <a:xfrm rot="16200000">
              <a:off x="479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2016</a:t>
              </a:r>
              <a:endParaRPr lang="en-GB"/>
            </a:p>
          </p:txBody>
        </p:sp>
        <p:sp>
          <p:nvSpPr>
            <p:cNvPr id="636170" name="Rectangle 266"/>
            <p:cNvSpPr>
              <a:spLocks noChangeArrowheads="1"/>
            </p:cNvSpPr>
            <p:nvPr/>
          </p:nvSpPr>
          <p:spPr bwMode="auto">
            <a:xfrm rot="16200000">
              <a:off x="490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2017</a:t>
              </a:r>
              <a:endParaRPr lang="en-GB"/>
            </a:p>
          </p:txBody>
        </p:sp>
        <p:sp>
          <p:nvSpPr>
            <p:cNvPr id="636171" name="Rectangle 267"/>
            <p:cNvSpPr>
              <a:spLocks noChangeArrowheads="1"/>
            </p:cNvSpPr>
            <p:nvPr/>
          </p:nvSpPr>
          <p:spPr bwMode="auto">
            <a:xfrm rot="16200000">
              <a:off x="502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2018</a:t>
              </a:r>
              <a:endParaRPr lang="en-GB"/>
            </a:p>
          </p:txBody>
        </p:sp>
        <p:sp>
          <p:nvSpPr>
            <p:cNvPr id="636172" name="Rectangle 268"/>
            <p:cNvSpPr>
              <a:spLocks noChangeArrowheads="1"/>
            </p:cNvSpPr>
            <p:nvPr/>
          </p:nvSpPr>
          <p:spPr bwMode="auto">
            <a:xfrm rot="16200000">
              <a:off x="514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2019</a:t>
              </a:r>
              <a:endParaRPr lang="en-GB"/>
            </a:p>
          </p:txBody>
        </p:sp>
        <p:sp>
          <p:nvSpPr>
            <p:cNvPr id="636173" name="Rectangle 269"/>
            <p:cNvSpPr>
              <a:spLocks noChangeArrowheads="1"/>
            </p:cNvSpPr>
            <p:nvPr/>
          </p:nvSpPr>
          <p:spPr bwMode="auto">
            <a:xfrm rot="16200000">
              <a:off x="526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800">
                  <a:solidFill>
                    <a:srgbClr val="000000"/>
                  </a:solidFill>
                </a:rPr>
                <a:t>2020</a:t>
              </a:r>
              <a:endParaRPr lang="en-GB"/>
            </a:p>
          </p:txBody>
        </p:sp>
        <p:sp>
          <p:nvSpPr>
            <p:cNvPr id="636174" name="Rectangle 270"/>
            <p:cNvSpPr>
              <a:spLocks noChangeArrowheads="1"/>
            </p:cNvSpPr>
            <p:nvPr/>
          </p:nvSpPr>
          <p:spPr bwMode="auto">
            <a:xfrm rot="16200000">
              <a:off x="190" y="1799"/>
              <a:ext cx="31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 b="1" dirty="0">
                  <a:solidFill>
                    <a:srgbClr val="000000"/>
                  </a:solidFill>
                </a:rPr>
                <a:t>milliárd</a:t>
              </a:r>
              <a:r>
                <a:rPr lang="en-GB" sz="900" b="1" dirty="0">
                  <a:solidFill>
                    <a:srgbClr val="000000"/>
                  </a:solidFill>
                </a:rPr>
                <a:t> €</a:t>
              </a:r>
              <a:endParaRPr lang="en-GB" dirty="0"/>
            </a:p>
          </p:txBody>
        </p:sp>
        <p:sp>
          <p:nvSpPr>
            <p:cNvPr id="636175" name="Rectangle 271"/>
            <p:cNvSpPr>
              <a:spLocks noChangeArrowheads="1"/>
            </p:cNvSpPr>
            <p:nvPr/>
          </p:nvSpPr>
          <p:spPr bwMode="auto">
            <a:xfrm>
              <a:off x="992" y="3399"/>
              <a:ext cx="43" cy="43"/>
            </a:xfrm>
            <a:prstGeom prst="rect">
              <a:avLst/>
            </a:prstGeom>
            <a:solidFill>
              <a:srgbClr val="FF0000"/>
            </a:solidFill>
            <a:ln w="11113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76" name="Rectangle 272"/>
            <p:cNvSpPr>
              <a:spLocks noChangeArrowheads="1"/>
            </p:cNvSpPr>
            <p:nvPr/>
          </p:nvSpPr>
          <p:spPr bwMode="auto">
            <a:xfrm>
              <a:off x="1053" y="3381"/>
              <a:ext cx="62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>
                  <a:solidFill>
                    <a:srgbClr val="000000"/>
                  </a:solidFill>
                </a:rPr>
                <a:t>Export </a:t>
              </a:r>
              <a:r>
                <a:rPr lang="hu-HU" sz="900">
                  <a:solidFill>
                    <a:srgbClr val="000000"/>
                  </a:solidFill>
                </a:rPr>
                <a:t>visszatérítés</a:t>
              </a:r>
              <a:endParaRPr lang="en-GB"/>
            </a:p>
          </p:txBody>
        </p:sp>
        <p:sp>
          <p:nvSpPr>
            <p:cNvPr id="636177" name="Rectangle 273"/>
            <p:cNvSpPr>
              <a:spLocks noChangeArrowheads="1"/>
            </p:cNvSpPr>
            <p:nvPr/>
          </p:nvSpPr>
          <p:spPr bwMode="auto">
            <a:xfrm>
              <a:off x="2025" y="3399"/>
              <a:ext cx="43" cy="43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78" name="Rectangle 274"/>
            <p:cNvSpPr>
              <a:spLocks noChangeArrowheads="1"/>
            </p:cNvSpPr>
            <p:nvPr/>
          </p:nvSpPr>
          <p:spPr bwMode="auto">
            <a:xfrm>
              <a:off x="2085" y="3381"/>
              <a:ext cx="81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Egyéb piaci intézkedések</a:t>
              </a:r>
              <a:endParaRPr lang="en-GB" sz="900">
                <a:solidFill>
                  <a:srgbClr val="000000"/>
                </a:solidFill>
              </a:endParaRPr>
            </a:p>
          </p:txBody>
        </p:sp>
        <p:sp>
          <p:nvSpPr>
            <p:cNvPr id="636179" name="Rectangle 275"/>
            <p:cNvSpPr>
              <a:spLocks noChangeArrowheads="1"/>
            </p:cNvSpPr>
            <p:nvPr/>
          </p:nvSpPr>
          <p:spPr bwMode="auto">
            <a:xfrm>
              <a:off x="3057" y="3399"/>
              <a:ext cx="44" cy="43"/>
            </a:xfrm>
            <a:prstGeom prst="rect">
              <a:avLst/>
            </a:prstGeom>
            <a:solidFill>
              <a:srgbClr val="993300"/>
            </a:solidFill>
            <a:ln w="11113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0" name="Rectangle 276"/>
            <p:cNvSpPr>
              <a:spLocks noChangeArrowheads="1"/>
            </p:cNvSpPr>
            <p:nvPr/>
          </p:nvSpPr>
          <p:spPr bwMode="auto">
            <a:xfrm>
              <a:off x="3118" y="3381"/>
              <a:ext cx="7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Termeléshez kötött tám.</a:t>
              </a:r>
              <a:endParaRPr lang="en-GB"/>
            </a:p>
          </p:txBody>
        </p:sp>
        <p:sp>
          <p:nvSpPr>
            <p:cNvPr id="636181" name="Rectangle 277"/>
            <p:cNvSpPr>
              <a:spLocks noChangeArrowheads="1"/>
            </p:cNvSpPr>
            <p:nvPr/>
          </p:nvSpPr>
          <p:spPr bwMode="auto">
            <a:xfrm>
              <a:off x="4089" y="3399"/>
              <a:ext cx="44" cy="43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2" name="Rectangle 278"/>
            <p:cNvSpPr>
              <a:spLocks noChangeArrowheads="1"/>
            </p:cNvSpPr>
            <p:nvPr/>
          </p:nvSpPr>
          <p:spPr bwMode="auto">
            <a:xfrm>
              <a:off x="4150" y="3381"/>
              <a:ext cx="93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Termeléshez nem kötött tám.</a:t>
              </a:r>
              <a:endParaRPr lang="en-GB" sz="900">
                <a:solidFill>
                  <a:srgbClr val="000000"/>
                </a:solidFill>
              </a:endParaRPr>
            </a:p>
          </p:txBody>
        </p:sp>
        <p:sp>
          <p:nvSpPr>
            <p:cNvPr id="636183" name="Rectangle 279"/>
            <p:cNvSpPr>
              <a:spLocks noChangeArrowheads="1"/>
            </p:cNvSpPr>
            <p:nvPr/>
          </p:nvSpPr>
          <p:spPr bwMode="auto">
            <a:xfrm>
              <a:off x="992" y="3543"/>
              <a:ext cx="43" cy="44"/>
            </a:xfrm>
            <a:prstGeom prst="rect">
              <a:avLst/>
            </a:prstGeom>
            <a:solidFill>
              <a:srgbClr val="FF66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4" name="Rectangle 280"/>
            <p:cNvSpPr>
              <a:spLocks noChangeArrowheads="1"/>
            </p:cNvSpPr>
            <p:nvPr/>
          </p:nvSpPr>
          <p:spPr bwMode="auto">
            <a:xfrm>
              <a:off x="1053" y="3526"/>
              <a:ext cx="59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Piaci intézkedések</a:t>
              </a:r>
              <a:endParaRPr lang="en-GB"/>
            </a:p>
          </p:txBody>
        </p:sp>
        <p:sp>
          <p:nvSpPr>
            <p:cNvPr id="636185" name="Rectangle 281"/>
            <p:cNvSpPr>
              <a:spLocks noChangeArrowheads="1"/>
            </p:cNvSpPr>
            <p:nvPr/>
          </p:nvSpPr>
          <p:spPr bwMode="auto">
            <a:xfrm>
              <a:off x="2025" y="3543"/>
              <a:ext cx="43" cy="44"/>
            </a:xfrm>
            <a:prstGeom prst="rect">
              <a:avLst/>
            </a:prstGeom>
            <a:solidFill>
              <a:srgbClr val="008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6" name="Rectangle 282"/>
            <p:cNvSpPr>
              <a:spLocks noChangeArrowheads="1"/>
            </p:cNvSpPr>
            <p:nvPr/>
          </p:nvSpPr>
          <p:spPr bwMode="auto">
            <a:xfrm>
              <a:off x="2085" y="3526"/>
              <a:ext cx="67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Közvetlen kifizetések</a:t>
              </a:r>
              <a:endParaRPr lang="en-GB"/>
            </a:p>
          </p:txBody>
        </p:sp>
        <p:sp>
          <p:nvSpPr>
            <p:cNvPr id="636187" name="Rectangle 283"/>
            <p:cNvSpPr>
              <a:spLocks noChangeArrowheads="1"/>
            </p:cNvSpPr>
            <p:nvPr/>
          </p:nvSpPr>
          <p:spPr bwMode="auto">
            <a:xfrm>
              <a:off x="3057" y="3543"/>
              <a:ext cx="44" cy="44"/>
            </a:xfrm>
            <a:prstGeom prst="rect">
              <a:avLst/>
            </a:prstGeom>
            <a:solidFill>
              <a:srgbClr val="3366FF"/>
            </a:solidFill>
            <a:ln w="11113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636188" name="Rectangle 284"/>
            <p:cNvSpPr>
              <a:spLocks noChangeArrowheads="1"/>
            </p:cNvSpPr>
            <p:nvPr/>
          </p:nvSpPr>
          <p:spPr bwMode="auto">
            <a:xfrm>
              <a:off x="3118" y="3526"/>
              <a:ext cx="48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hu-HU" sz="900">
                  <a:solidFill>
                    <a:srgbClr val="000000"/>
                  </a:solidFill>
                </a:rPr>
                <a:t>Vidékfejlesztés</a:t>
              </a:r>
              <a:endParaRPr lang="en-GB"/>
            </a:p>
          </p:txBody>
        </p:sp>
        <p:sp>
          <p:nvSpPr>
            <p:cNvPr id="636189" name="Line 285"/>
            <p:cNvSpPr>
              <a:spLocks noChangeShapeType="1"/>
            </p:cNvSpPr>
            <p:nvPr/>
          </p:nvSpPr>
          <p:spPr bwMode="auto">
            <a:xfrm flipV="1">
              <a:off x="1289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0" name="Rectangle 286"/>
            <p:cNvSpPr>
              <a:spLocks noChangeArrowheads="1"/>
            </p:cNvSpPr>
            <p:nvPr/>
          </p:nvSpPr>
          <p:spPr bwMode="auto">
            <a:xfrm>
              <a:off x="733" y="786"/>
              <a:ext cx="242" cy="1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1" name="Rectangle 287"/>
            <p:cNvSpPr>
              <a:spLocks noChangeArrowheads="1"/>
            </p:cNvSpPr>
            <p:nvPr/>
          </p:nvSpPr>
          <p:spPr bwMode="auto">
            <a:xfrm>
              <a:off x="753" y="796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EU-10</a:t>
              </a:r>
              <a:endParaRPr lang="en-GB"/>
            </a:p>
          </p:txBody>
        </p:sp>
        <p:sp>
          <p:nvSpPr>
            <p:cNvPr id="636192" name="Rectangle 288"/>
            <p:cNvSpPr>
              <a:spLocks noChangeArrowheads="1"/>
            </p:cNvSpPr>
            <p:nvPr/>
          </p:nvSpPr>
          <p:spPr bwMode="auto">
            <a:xfrm>
              <a:off x="1671" y="793"/>
              <a:ext cx="304" cy="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3" name="Rectangle 289"/>
            <p:cNvSpPr>
              <a:spLocks noChangeArrowheads="1"/>
            </p:cNvSpPr>
            <p:nvPr/>
          </p:nvSpPr>
          <p:spPr bwMode="auto">
            <a:xfrm>
              <a:off x="1722" y="803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EU-12</a:t>
              </a:r>
              <a:endParaRPr lang="en-GB"/>
            </a:p>
          </p:txBody>
        </p:sp>
        <p:sp>
          <p:nvSpPr>
            <p:cNvPr id="636194" name="Rectangle 290"/>
            <p:cNvSpPr>
              <a:spLocks noChangeArrowheads="1"/>
            </p:cNvSpPr>
            <p:nvPr/>
          </p:nvSpPr>
          <p:spPr bwMode="auto">
            <a:xfrm>
              <a:off x="2801" y="802"/>
              <a:ext cx="242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5" name="Rectangle 291"/>
            <p:cNvSpPr>
              <a:spLocks noChangeArrowheads="1"/>
            </p:cNvSpPr>
            <p:nvPr/>
          </p:nvSpPr>
          <p:spPr bwMode="auto">
            <a:xfrm>
              <a:off x="2821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EU-15</a:t>
              </a:r>
              <a:endParaRPr lang="en-GB"/>
            </a:p>
          </p:txBody>
        </p:sp>
        <p:sp>
          <p:nvSpPr>
            <p:cNvPr id="636196" name="Line 292"/>
            <p:cNvSpPr>
              <a:spLocks noChangeShapeType="1"/>
            </p:cNvSpPr>
            <p:nvPr/>
          </p:nvSpPr>
          <p:spPr bwMode="auto">
            <a:xfrm flipV="1">
              <a:off x="2342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7" name="Line 293"/>
            <p:cNvSpPr>
              <a:spLocks noChangeShapeType="1"/>
            </p:cNvSpPr>
            <p:nvPr/>
          </p:nvSpPr>
          <p:spPr bwMode="auto">
            <a:xfrm flipV="1">
              <a:off x="3410" y="678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198" name="Rectangle 294"/>
            <p:cNvSpPr>
              <a:spLocks noChangeArrowheads="1"/>
            </p:cNvSpPr>
            <p:nvPr/>
          </p:nvSpPr>
          <p:spPr bwMode="auto">
            <a:xfrm>
              <a:off x="3480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EU-25</a:t>
              </a:r>
              <a:endParaRPr lang="en-GB"/>
            </a:p>
          </p:txBody>
        </p:sp>
        <p:sp>
          <p:nvSpPr>
            <p:cNvPr id="636199" name="Line 295"/>
            <p:cNvSpPr>
              <a:spLocks noChangeShapeType="1"/>
            </p:cNvSpPr>
            <p:nvPr/>
          </p:nvSpPr>
          <p:spPr bwMode="auto">
            <a:xfrm flipV="1">
              <a:off x="3754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200" name="Rectangle 296"/>
            <p:cNvSpPr>
              <a:spLocks noChangeArrowheads="1"/>
            </p:cNvSpPr>
            <p:nvPr/>
          </p:nvSpPr>
          <p:spPr bwMode="auto">
            <a:xfrm>
              <a:off x="3845" y="802"/>
              <a:ext cx="349" cy="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u-HU"/>
            </a:p>
          </p:txBody>
        </p:sp>
        <p:sp>
          <p:nvSpPr>
            <p:cNvPr id="636201" name="Rectangle 297"/>
            <p:cNvSpPr>
              <a:spLocks noChangeArrowheads="1"/>
            </p:cNvSpPr>
            <p:nvPr/>
          </p:nvSpPr>
          <p:spPr bwMode="auto">
            <a:xfrm>
              <a:off x="3918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900" b="1">
                  <a:solidFill>
                    <a:srgbClr val="000000"/>
                  </a:solidFill>
                </a:rPr>
                <a:t>EU-27</a:t>
              </a:r>
              <a:endParaRPr lang="en-GB"/>
            </a:p>
          </p:txBody>
        </p:sp>
        <p:sp>
          <p:nvSpPr>
            <p:cNvPr id="636202" name="Freeform 298"/>
            <p:cNvSpPr>
              <a:spLocks noEditPoints="1"/>
            </p:cNvSpPr>
            <p:nvPr/>
          </p:nvSpPr>
          <p:spPr bwMode="auto">
            <a:xfrm>
              <a:off x="4572" y="689"/>
              <a:ext cx="15" cy="2383"/>
            </a:xfrm>
            <a:custGeom>
              <a:avLst/>
              <a:gdLst>
                <a:gd name="T0" fmla="*/ 0 w 15"/>
                <a:gd name="T1" fmla="*/ 2339 h 2383"/>
                <a:gd name="T2" fmla="*/ 15 w 15"/>
                <a:gd name="T3" fmla="*/ 2325 h 2383"/>
                <a:gd name="T4" fmla="*/ 0 w 15"/>
                <a:gd name="T5" fmla="*/ 2267 h 2383"/>
                <a:gd name="T6" fmla="*/ 15 w 15"/>
                <a:gd name="T7" fmla="*/ 2224 h 2383"/>
                <a:gd name="T8" fmla="*/ 0 w 15"/>
                <a:gd name="T9" fmla="*/ 2209 h 2383"/>
                <a:gd name="T10" fmla="*/ 0 w 15"/>
                <a:gd name="T11" fmla="*/ 2137 h 2383"/>
                <a:gd name="T12" fmla="*/ 15 w 15"/>
                <a:gd name="T13" fmla="*/ 2123 h 2383"/>
                <a:gd name="T14" fmla="*/ 0 w 15"/>
                <a:gd name="T15" fmla="*/ 2065 h 2383"/>
                <a:gd name="T16" fmla="*/ 15 w 15"/>
                <a:gd name="T17" fmla="*/ 2022 h 2383"/>
                <a:gd name="T18" fmla="*/ 0 w 15"/>
                <a:gd name="T19" fmla="*/ 2007 h 2383"/>
                <a:gd name="T20" fmla="*/ 0 w 15"/>
                <a:gd name="T21" fmla="*/ 1935 h 2383"/>
                <a:gd name="T22" fmla="*/ 15 w 15"/>
                <a:gd name="T23" fmla="*/ 1920 h 2383"/>
                <a:gd name="T24" fmla="*/ 0 w 15"/>
                <a:gd name="T25" fmla="*/ 1863 h 2383"/>
                <a:gd name="T26" fmla="*/ 15 w 15"/>
                <a:gd name="T27" fmla="*/ 1819 h 2383"/>
                <a:gd name="T28" fmla="*/ 0 w 15"/>
                <a:gd name="T29" fmla="*/ 1805 h 2383"/>
                <a:gd name="T30" fmla="*/ 0 w 15"/>
                <a:gd name="T31" fmla="*/ 1733 h 2383"/>
                <a:gd name="T32" fmla="*/ 15 w 15"/>
                <a:gd name="T33" fmla="*/ 1718 h 2383"/>
                <a:gd name="T34" fmla="*/ 0 w 15"/>
                <a:gd name="T35" fmla="*/ 1661 h 2383"/>
                <a:gd name="T36" fmla="*/ 15 w 15"/>
                <a:gd name="T37" fmla="*/ 1617 h 2383"/>
                <a:gd name="T38" fmla="*/ 0 w 15"/>
                <a:gd name="T39" fmla="*/ 1603 h 2383"/>
                <a:gd name="T40" fmla="*/ 0 w 15"/>
                <a:gd name="T41" fmla="*/ 1531 h 2383"/>
                <a:gd name="T42" fmla="*/ 15 w 15"/>
                <a:gd name="T43" fmla="*/ 1516 h 2383"/>
                <a:gd name="T44" fmla="*/ 0 w 15"/>
                <a:gd name="T45" fmla="*/ 1458 h 2383"/>
                <a:gd name="T46" fmla="*/ 15 w 15"/>
                <a:gd name="T47" fmla="*/ 1415 h 2383"/>
                <a:gd name="T48" fmla="*/ 0 w 15"/>
                <a:gd name="T49" fmla="*/ 1401 h 2383"/>
                <a:gd name="T50" fmla="*/ 0 w 15"/>
                <a:gd name="T51" fmla="*/ 1328 h 2383"/>
                <a:gd name="T52" fmla="*/ 15 w 15"/>
                <a:gd name="T53" fmla="*/ 1314 h 2383"/>
                <a:gd name="T54" fmla="*/ 0 w 15"/>
                <a:gd name="T55" fmla="*/ 1256 h 2383"/>
                <a:gd name="T56" fmla="*/ 15 w 15"/>
                <a:gd name="T57" fmla="*/ 1213 h 2383"/>
                <a:gd name="T58" fmla="*/ 0 w 15"/>
                <a:gd name="T59" fmla="*/ 1198 h 2383"/>
                <a:gd name="T60" fmla="*/ 0 w 15"/>
                <a:gd name="T61" fmla="*/ 1126 h 2383"/>
                <a:gd name="T62" fmla="*/ 15 w 15"/>
                <a:gd name="T63" fmla="*/ 1112 h 2383"/>
                <a:gd name="T64" fmla="*/ 0 w 15"/>
                <a:gd name="T65" fmla="*/ 1054 h 2383"/>
                <a:gd name="T66" fmla="*/ 15 w 15"/>
                <a:gd name="T67" fmla="*/ 1011 h 2383"/>
                <a:gd name="T68" fmla="*/ 0 w 15"/>
                <a:gd name="T69" fmla="*/ 996 h 2383"/>
                <a:gd name="T70" fmla="*/ 0 w 15"/>
                <a:gd name="T71" fmla="*/ 924 h 2383"/>
                <a:gd name="T72" fmla="*/ 15 w 15"/>
                <a:gd name="T73" fmla="*/ 909 h 2383"/>
                <a:gd name="T74" fmla="*/ 0 w 15"/>
                <a:gd name="T75" fmla="*/ 852 h 2383"/>
                <a:gd name="T76" fmla="*/ 15 w 15"/>
                <a:gd name="T77" fmla="*/ 809 h 2383"/>
                <a:gd name="T78" fmla="*/ 0 w 15"/>
                <a:gd name="T79" fmla="*/ 794 h 2383"/>
                <a:gd name="T80" fmla="*/ 0 w 15"/>
                <a:gd name="T81" fmla="*/ 722 h 2383"/>
                <a:gd name="T82" fmla="*/ 15 w 15"/>
                <a:gd name="T83" fmla="*/ 707 h 2383"/>
                <a:gd name="T84" fmla="*/ 0 w 15"/>
                <a:gd name="T85" fmla="*/ 650 h 2383"/>
                <a:gd name="T86" fmla="*/ 15 w 15"/>
                <a:gd name="T87" fmla="*/ 606 h 2383"/>
                <a:gd name="T88" fmla="*/ 0 w 15"/>
                <a:gd name="T89" fmla="*/ 592 h 2383"/>
                <a:gd name="T90" fmla="*/ 0 w 15"/>
                <a:gd name="T91" fmla="*/ 520 h 2383"/>
                <a:gd name="T92" fmla="*/ 15 w 15"/>
                <a:gd name="T93" fmla="*/ 505 h 2383"/>
                <a:gd name="T94" fmla="*/ 0 w 15"/>
                <a:gd name="T95" fmla="*/ 447 h 2383"/>
                <a:gd name="T96" fmla="*/ 15 w 15"/>
                <a:gd name="T97" fmla="*/ 404 h 2383"/>
                <a:gd name="T98" fmla="*/ 0 w 15"/>
                <a:gd name="T99" fmla="*/ 390 h 2383"/>
                <a:gd name="T100" fmla="*/ 0 w 15"/>
                <a:gd name="T101" fmla="*/ 317 h 2383"/>
                <a:gd name="T102" fmla="*/ 15 w 15"/>
                <a:gd name="T103" fmla="*/ 303 h 2383"/>
                <a:gd name="T104" fmla="*/ 0 w 15"/>
                <a:gd name="T105" fmla="*/ 245 h 2383"/>
                <a:gd name="T106" fmla="*/ 15 w 15"/>
                <a:gd name="T107" fmla="*/ 202 h 2383"/>
                <a:gd name="T108" fmla="*/ 0 w 15"/>
                <a:gd name="T109" fmla="*/ 187 h 2383"/>
                <a:gd name="T110" fmla="*/ 0 w 15"/>
                <a:gd name="T111" fmla="*/ 115 h 2383"/>
                <a:gd name="T112" fmla="*/ 15 w 15"/>
                <a:gd name="T113" fmla="*/ 101 h 2383"/>
                <a:gd name="T114" fmla="*/ 0 w 15"/>
                <a:gd name="T115" fmla="*/ 43 h 2383"/>
                <a:gd name="T116" fmla="*/ 15 w 15"/>
                <a:gd name="T117" fmla="*/ 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" h="2383">
                  <a:moveTo>
                    <a:pt x="0" y="2383"/>
                  </a:moveTo>
                  <a:lnTo>
                    <a:pt x="0" y="2368"/>
                  </a:lnTo>
                  <a:lnTo>
                    <a:pt x="15" y="2368"/>
                  </a:lnTo>
                  <a:lnTo>
                    <a:pt x="15" y="2383"/>
                  </a:lnTo>
                  <a:lnTo>
                    <a:pt x="0" y="2383"/>
                  </a:lnTo>
                  <a:close/>
                  <a:moveTo>
                    <a:pt x="0" y="2354"/>
                  </a:moveTo>
                  <a:lnTo>
                    <a:pt x="0" y="2339"/>
                  </a:lnTo>
                  <a:lnTo>
                    <a:pt x="15" y="2339"/>
                  </a:lnTo>
                  <a:lnTo>
                    <a:pt x="15" y="2354"/>
                  </a:lnTo>
                  <a:lnTo>
                    <a:pt x="0" y="2354"/>
                  </a:lnTo>
                  <a:close/>
                  <a:moveTo>
                    <a:pt x="0" y="2325"/>
                  </a:moveTo>
                  <a:lnTo>
                    <a:pt x="0" y="2310"/>
                  </a:lnTo>
                  <a:lnTo>
                    <a:pt x="15" y="2310"/>
                  </a:lnTo>
                  <a:lnTo>
                    <a:pt x="15" y="2325"/>
                  </a:lnTo>
                  <a:lnTo>
                    <a:pt x="0" y="2325"/>
                  </a:lnTo>
                  <a:close/>
                  <a:moveTo>
                    <a:pt x="0" y="2296"/>
                  </a:moveTo>
                  <a:lnTo>
                    <a:pt x="0" y="2282"/>
                  </a:lnTo>
                  <a:lnTo>
                    <a:pt x="15" y="2282"/>
                  </a:lnTo>
                  <a:lnTo>
                    <a:pt x="15" y="2296"/>
                  </a:lnTo>
                  <a:lnTo>
                    <a:pt x="0" y="2296"/>
                  </a:lnTo>
                  <a:close/>
                  <a:moveTo>
                    <a:pt x="0" y="2267"/>
                  </a:moveTo>
                  <a:lnTo>
                    <a:pt x="0" y="2253"/>
                  </a:lnTo>
                  <a:lnTo>
                    <a:pt x="15" y="2253"/>
                  </a:lnTo>
                  <a:lnTo>
                    <a:pt x="15" y="2267"/>
                  </a:lnTo>
                  <a:lnTo>
                    <a:pt x="0" y="2267"/>
                  </a:lnTo>
                  <a:close/>
                  <a:moveTo>
                    <a:pt x="0" y="2238"/>
                  </a:moveTo>
                  <a:lnTo>
                    <a:pt x="0" y="2224"/>
                  </a:lnTo>
                  <a:lnTo>
                    <a:pt x="15" y="2224"/>
                  </a:lnTo>
                  <a:lnTo>
                    <a:pt x="15" y="2238"/>
                  </a:lnTo>
                  <a:lnTo>
                    <a:pt x="0" y="2238"/>
                  </a:lnTo>
                  <a:close/>
                  <a:moveTo>
                    <a:pt x="0" y="2209"/>
                  </a:moveTo>
                  <a:lnTo>
                    <a:pt x="0" y="2195"/>
                  </a:lnTo>
                  <a:lnTo>
                    <a:pt x="15" y="2195"/>
                  </a:lnTo>
                  <a:lnTo>
                    <a:pt x="15" y="2209"/>
                  </a:lnTo>
                  <a:lnTo>
                    <a:pt x="0" y="2209"/>
                  </a:lnTo>
                  <a:close/>
                  <a:moveTo>
                    <a:pt x="0" y="2180"/>
                  </a:moveTo>
                  <a:lnTo>
                    <a:pt x="0" y="2166"/>
                  </a:lnTo>
                  <a:lnTo>
                    <a:pt x="15" y="2166"/>
                  </a:lnTo>
                  <a:lnTo>
                    <a:pt x="15" y="2180"/>
                  </a:lnTo>
                  <a:lnTo>
                    <a:pt x="0" y="2180"/>
                  </a:lnTo>
                  <a:close/>
                  <a:moveTo>
                    <a:pt x="0" y="2152"/>
                  </a:moveTo>
                  <a:lnTo>
                    <a:pt x="0" y="2137"/>
                  </a:lnTo>
                  <a:lnTo>
                    <a:pt x="15" y="2137"/>
                  </a:lnTo>
                  <a:lnTo>
                    <a:pt x="15" y="2152"/>
                  </a:lnTo>
                  <a:lnTo>
                    <a:pt x="0" y="2152"/>
                  </a:lnTo>
                  <a:close/>
                  <a:moveTo>
                    <a:pt x="0" y="2123"/>
                  </a:moveTo>
                  <a:lnTo>
                    <a:pt x="0" y="2108"/>
                  </a:lnTo>
                  <a:lnTo>
                    <a:pt x="15" y="2108"/>
                  </a:lnTo>
                  <a:lnTo>
                    <a:pt x="15" y="2123"/>
                  </a:lnTo>
                  <a:lnTo>
                    <a:pt x="0" y="2123"/>
                  </a:lnTo>
                  <a:close/>
                  <a:moveTo>
                    <a:pt x="0" y="2094"/>
                  </a:moveTo>
                  <a:lnTo>
                    <a:pt x="0" y="2079"/>
                  </a:lnTo>
                  <a:lnTo>
                    <a:pt x="15" y="2079"/>
                  </a:lnTo>
                  <a:lnTo>
                    <a:pt x="15" y="2094"/>
                  </a:lnTo>
                  <a:lnTo>
                    <a:pt x="0" y="2094"/>
                  </a:lnTo>
                  <a:close/>
                  <a:moveTo>
                    <a:pt x="0" y="2065"/>
                  </a:moveTo>
                  <a:lnTo>
                    <a:pt x="0" y="2050"/>
                  </a:lnTo>
                  <a:lnTo>
                    <a:pt x="15" y="2050"/>
                  </a:lnTo>
                  <a:lnTo>
                    <a:pt x="15" y="2065"/>
                  </a:lnTo>
                  <a:lnTo>
                    <a:pt x="0" y="2065"/>
                  </a:lnTo>
                  <a:close/>
                  <a:moveTo>
                    <a:pt x="0" y="2036"/>
                  </a:moveTo>
                  <a:lnTo>
                    <a:pt x="0" y="2022"/>
                  </a:lnTo>
                  <a:lnTo>
                    <a:pt x="15" y="2022"/>
                  </a:lnTo>
                  <a:lnTo>
                    <a:pt x="15" y="2036"/>
                  </a:lnTo>
                  <a:lnTo>
                    <a:pt x="0" y="2036"/>
                  </a:lnTo>
                  <a:close/>
                  <a:moveTo>
                    <a:pt x="0" y="2007"/>
                  </a:moveTo>
                  <a:lnTo>
                    <a:pt x="0" y="1993"/>
                  </a:lnTo>
                  <a:lnTo>
                    <a:pt x="15" y="1993"/>
                  </a:lnTo>
                  <a:lnTo>
                    <a:pt x="15" y="2007"/>
                  </a:lnTo>
                  <a:lnTo>
                    <a:pt x="0" y="2007"/>
                  </a:lnTo>
                  <a:close/>
                  <a:moveTo>
                    <a:pt x="0" y="1978"/>
                  </a:moveTo>
                  <a:lnTo>
                    <a:pt x="0" y="1964"/>
                  </a:lnTo>
                  <a:lnTo>
                    <a:pt x="15" y="1964"/>
                  </a:lnTo>
                  <a:lnTo>
                    <a:pt x="15" y="1978"/>
                  </a:lnTo>
                  <a:lnTo>
                    <a:pt x="0" y="1978"/>
                  </a:lnTo>
                  <a:close/>
                  <a:moveTo>
                    <a:pt x="0" y="1949"/>
                  </a:moveTo>
                  <a:lnTo>
                    <a:pt x="0" y="1935"/>
                  </a:lnTo>
                  <a:lnTo>
                    <a:pt x="15" y="1935"/>
                  </a:lnTo>
                  <a:lnTo>
                    <a:pt x="15" y="1949"/>
                  </a:lnTo>
                  <a:lnTo>
                    <a:pt x="0" y="1949"/>
                  </a:lnTo>
                  <a:close/>
                  <a:moveTo>
                    <a:pt x="0" y="1920"/>
                  </a:moveTo>
                  <a:lnTo>
                    <a:pt x="0" y="1906"/>
                  </a:lnTo>
                  <a:lnTo>
                    <a:pt x="15" y="1906"/>
                  </a:lnTo>
                  <a:lnTo>
                    <a:pt x="15" y="1920"/>
                  </a:lnTo>
                  <a:lnTo>
                    <a:pt x="0" y="1920"/>
                  </a:lnTo>
                  <a:close/>
                  <a:moveTo>
                    <a:pt x="0" y="1892"/>
                  </a:moveTo>
                  <a:lnTo>
                    <a:pt x="0" y="1877"/>
                  </a:lnTo>
                  <a:lnTo>
                    <a:pt x="15" y="1877"/>
                  </a:lnTo>
                  <a:lnTo>
                    <a:pt x="15" y="1892"/>
                  </a:lnTo>
                  <a:lnTo>
                    <a:pt x="0" y="1892"/>
                  </a:lnTo>
                  <a:close/>
                  <a:moveTo>
                    <a:pt x="0" y="1863"/>
                  </a:moveTo>
                  <a:lnTo>
                    <a:pt x="0" y="1848"/>
                  </a:lnTo>
                  <a:lnTo>
                    <a:pt x="15" y="1848"/>
                  </a:lnTo>
                  <a:lnTo>
                    <a:pt x="15" y="1863"/>
                  </a:lnTo>
                  <a:lnTo>
                    <a:pt x="0" y="1863"/>
                  </a:lnTo>
                  <a:close/>
                  <a:moveTo>
                    <a:pt x="0" y="1834"/>
                  </a:moveTo>
                  <a:lnTo>
                    <a:pt x="0" y="1819"/>
                  </a:lnTo>
                  <a:lnTo>
                    <a:pt x="15" y="1819"/>
                  </a:lnTo>
                  <a:lnTo>
                    <a:pt x="15" y="1834"/>
                  </a:lnTo>
                  <a:lnTo>
                    <a:pt x="0" y="1834"/>
                  </a:lnTo>
                  <a:close/>
                  <a:moveTo>
                    <a:pt x="0" y="1805"/>
                  </a:moveTo>
                  <a:lnTo>
                    <a:pt x="0" y="1790"/>
                  </a:lnTo>
                  <a:lnTo>
                    <a:pt x="15" y="1790"/>
                  </a:lnTo>
                  <a:lnTo>
                    <a:pt x="15" y="1805"/>
                  </a:lnTo>
                  <a:lnTo>
                    <a:pt x="0" y="1805"/>
                  </a:lnTo>
                  <a:close/>
                  <a:moveTo>
                    <a:pt x="0" y="1776"/>
                  </a:moveTo>
                  <a:lnTo>
                    <a:pt x="0" y="1762"/>
                  </a:lnTo>
                  <a:lnTo>
                    <a:pt x="15" y="1762"/>
                  </a:lnTo>
                  <a:lnTo>
                    <a:pt x="15" y="1776"/>
                  </a:lnTo>
                  <a:lnTo>
                    <a:pt x="0" y="1776"/>
                  </a:lnTo>
                  <a:close/>
                  <a:moveTo>
                    <a:pt x="0" y="1747"/>
                  </a:moveTo>
                  <a:lnTo>
                    <a:pt x="0" y="1733"/>
                  </a:lnTo>
                  <a:lnTo>
                    <a:pt x="15" y="1733"/>
                  </a:lnTo>
                  <a:lnTo>
                    <a:pt x="15" y="1747"/>
                  </a:lnTo>
                  <a:lnTo>
                    <a:pt x="0" y="1747"/>
                  </a:lnTo>
                  <a:close/>
                  <a:moveTo>
                    <a:pt x="0" y="1718"/>
                  </a:moveTo>
                  <a:lnTo>
                    <a:pt x="0" y="1704"/>
                  </a:lnTo>
                  <a:lnTo>
                    <a:pt x="15" y="1704"/>
                  </a:lnTo>
                  <a:lnTo>
                    <a:pt x="15" y="1718"/>
                  </a:lnTo>
                  <a:lnTo>
                    <a:pt x="0" y="1718"/>
                  </a:lnTo>
                  <a:close/>
                  <a:moveTo>
                    <a:pt x="0" y="1689"/>
                  </a:moveTo>
                  <a:lnTo>
                    <a:pt x="0" y="1675"/>
                  </a:lnTo>
                  <a:lnTo>
                    <a:pt x="15" y="1675"/>
                  </a:lnTo>
                  <a:lnTo>
                    <a:pt x="15" y="1689"/>
                  </a:lnTo>
                  <a:lnTo>
                    <a:pt x="0" y="1689"/>
                  </a:lnTo>
                  <a:close/>
                  <a:moveTo>
                    <a:pt x="0" y="1661"/>
                  </a:moveTo>
                  <a:lnTo>
                    <a:pt x="0" y="1646"/>
                  </a:lnTo>
                  <a:lnTo>
                    <a:pt x="15" y="1646"/>
                  </a:lnTo>
                  <a:lnTo>
                    <a:pt x="15" y="1661"/>
                  </a:lnTo>
                  <a:lnTo>
                    <a:pt x="0" y="1661"/>
                  </a:lnTo>
                  <a:close/>
                  <a:moveTo>
                    <a:pt x="0" y="1632"/>
                  </a:moveTo>
                  <a:lnTo>
                    <a:pt x="0" y="1617"/>
                  </a:lnTo>
                  <a:lnTo>
                    <a:pt x="15" y="1617"/>
                  </a:lnTo>
                  <a:lnTo>
                    <a:pt x="15" y="1632"/>
                  </a:lnTo>
                  <a:lnTo>
                    <a:pt x="0" y="1632"/>
                  </a:lnTo>
                  <a:close/>
                  <a:moveTo>
                    <a:pt x="0" y="1603"/>
                  </a:moveTo>
                  <a:lnTo>
                    <a:pt x="0" y="1588"/>
                  </a:lnTo>
                  <a:lnTo>
                    <a:pt x="15" y="1588"/>
                  </a:lnTo>
                  <a:lnTo>
                    <a:pt x="15" y="1603"/>
                  </a:lnTo>
                  <a:lnTo>
                    <a:pt x="0" y="1603"/>
                  </a:lnTo>
                  <a:close/>
                  <a:moveTo>
                    <a:pt x="0" y="1574"/>
                  </a:moveTo>
                  <a:lnTo>
                    <a:pt x="0" y="1559"/>
                  </a:lnTo>
                  <a:lnTo>
                    <a:pt x="15" y="1559"/>
                  </a:lnTo>
                  <a:lnTo>
                    <a:pt x="15" y="1574"/>
                  </a:lnTo>
                  <a:lnTo>
                    <a:pt x="0" y="1574"/>
                  </a:lnTo>
                  <a:close/>
                  <a:moveTo>
                    <a:pt x="0" y="1545"/>
                  </a:moveTo>
                  <a:lnTo>
                    <a:pt x="0" y="1531"/>
                  </a:lnTo>
                  <a:lnTo>
                    <a:pt x="15" y="1531"/>
                  </a:lnTo>
                  <a:lnTo>
                    <a:pt x="15" y="1545"/>
                  </a:lnTo>
                  <a:lnTo>
                    <a:pt x="0" y="1545"/>
                  </a:lnTo>
                  <a:close/>
                  <a:moveTo>
                    <a:pt x="0" y="1516"/>
                  </a:moveTo>
                  <a:lnTo>
                    <a:pt x="0" y="1502"/>
                  </a:lnTo>
                  <a:lnTo>
                    <a:pt x="15" y="1502"/>
                  </a:lnTo>
                  <a:lnTo>
                    <a:pt x="15" y="1516"/>
                  </a:lnTo>
                  <a:lnTo>
                    <a:pt x="0" y="1516"/>
                  </a:lnTo>
                  <a:close/>
                  <a:moveTo>
                    <a:pt x="0" y="1487"/>
                  </a:moveTo>
                  <a:lnTo>
                    <a:pt x="0" y="1473"/>
                  </a:lnTo>
                  <a:lnTo>
                    <a:pt x="15" y="1473"/>
                  </a:lnTo>
                  <a:lnTo>
                    <a:pt x="15" y="1487"/>
                  </a:lnTo>
                  <a:lnTo>
                    <a:pt x="0" y="1487"/>
                  </a:lnTo>
                  <a:close/>
                  <a:moveTo>
                    <a:pt x="0" y="1458"/>
                  </a:moveTo>
                  <a:lnTo>
                    <a:pt x="0" y="1444"/>
                  </a:lnTo>
                  <a:lnTo>
                    <a:pt x="15" y="1444"/>
                  </a:lnTo>
                  <a:lnTo>
                    <a:pt x="15" y="1458"/>
                  </a:lnTo>
                  <a:lnTo>
                    <a:pt x="0" y="1458"/>
                  </a:lnTo>
                  <a:close/>
                  <a:moveTo>
                    <a:pt x="0" y="1429"/>
                  </a:moveTo>
                  <a:lnTo>
                    <a:pt x="0" y="1415"/>
                  </a:lnTo>
                  <a:lnTo>
                    <a:pt x="15" y="1415"/>
                  </a:lnTo>
                  <a:lnTo>
                    <a:pt x="15" y="1429"/>
                  </a:lnTo>
                  <a:lnTo>
                    <a:pt x="0" y="1429"/>
                  </a:lnTo>
                  <a:close/>
                  <a:moveTo>
                    <a:pt x="0" y="1401"/>
                  </a:moveTo>
                  <a:lnTo>
                    <a:pt x="0" y="1386"/>
                  </a:lnTo>
                  <a:lnTo>
                    <a:pt x="15" y="1386"/>
                  </a:lnTo>
                  <a:lnTo>
                    <a:pt x="15" y="1401"/>
                  </a:lnTo>
                  <a:lnTo>
                    <a:pt x="0" y="1401"/>
                  </a:lnTo>
                  <a:close/>
                  <a:moveTo>
                    <a:pt x="0" y="1372"/>
                  </a:moveTo>
                  <a:lnTo>
                    <a:pt x="0" y="1357"/>
                  </a:lnTo>
                  <a:lnTo>
                    <a:pt x="15" y="1357"/>
                  </a:lnTo>
                  <a:lnTo>
                    <a:pt x="15" y="1372"/>
                  </a:lnTo>
                  <a:lnTo>
                    <a:pt x="0" y="1372"/>
                  </a:lnTo>
                  <a:close/>
                  <a:moveTo>
                    <a:pt x="0" y="1343"/>
                  </a:moveTo>
                  <a:lnTo>
                    <a:pt x="0" y="1328"/>
                  </a:lnTo>
                  <a:lnTo>
                    <a:pt x="15" y="1328"/>
                  </a:lnTo>
                  <a:lnTo>
                    <a:pt x="15" y="1343"/>
                  </a:lnTo>
                  <a:lnTo>
                    <a:pt x="0" y="1343"/>
                  </a:lnTo>
                  <a:close/>
                  <a:moveTo>
                    <a:pt x="0" y="1314"/>
                  </a:moveTo>
                  <a:lnTo>
                    <a:pt x="0" y="1299"/>
                  </a:lnTo>
                  <a:lnTo>
                    <a:pt x="15" y="1299"/>
                  </a:lnTo>
                  <a:lnTo>
                    <a:pt x="15" y="1314"/>
                  </a:lnTo>
                  <a:lnTo>
                    <a:pt x="0" y="1314"/>
                  </a:lnTo>
                  <a:close/>
                  <a:moveTo>
                    <a:pt x="0" y="1285"/>
                  </a:moveTo>
                  <a:lnTo>
                    <a:pt x="0" y="1271"/>
                  </a:lnTo>
                  <a:lnTo>
                    <a:pt x="15" y="1271"/>
                  </a:lnTo>
                  <a:lnTo>
                    <a:pt x="15" y="1285"/>
                  </a:lnTo>
                  <a:lnTo>
                    <a:pt x="0" y="1285"/>
                  </a:lnTo>
                  <a:close/>
                  <a:moveTo>
                    <a:pt x="0" y="1256"/>
                  </a:moveTo>
                  <a:lnTo>
                    <a:pt x="0" y="1242"/>
                  </a:lnTo>
                  <a:lnTo>
                    <a:pt x="15" y="1242"/>
                  </a:lnTo>
                  <a:lnTo>
                    <a:pt x="15" y="1256"/>
                  </a:lnTo>
                  <a:lnTo>
                    <a:pt x="0" y="1256"/>
                  </a:lnTo>
                  <a:close/>
                  <a:moveTo>
                    <a:pt x="0" y="1227"/>
                  </a:moveTo>
                  <a:lnTo>
                    <a:pt x="0" y="1213"/>
                  </a:lnTo>
                  <a:lnTo>
                    <a:pt x="15" y="1213"/>
                  </a:lnTo>
                  <a:lnTo>
                    <a:pt x="15" y="1227"/>
                  </a:lnTo>
                  <a:lnTo>
                    <a:pt x="0" y="1227"/>
                  </a:lnTo>
                  <a:close/>
                  <a:moveTo>
                    <a:pt x="0" y="1198"/>
                  </a:moveTo>
                  <a:lnTo>
                    <a:pt x="0" y="1184"/>
                  </a:lnTo>
                  <a:lnTo>
                    <a:pt x="15" y="1184"/>
                  </a:lnTo>
                  <a:lnTo>
                    <a:pt x="15" y="1198"/>
                  </a:lnTo>
                  <a:lnTo>
                    <a:pt x="0" y="1198"/>
                  </a:lnTo>
                  <a:close/>
                  <a:moveTo>
                    <a:pt x="0" y="1169"/>
                  </a:moveTo>
                  <a:lnTo>
                    <a:pt x="0" y="1155"/>
                  </a:lnTo>
                  <a:lnTo>
                    <a:pt x="15" y="1155"/>
                  </a:lnTo>
                  <a:lnTo>
                    <a:pt x="15" y="1169"/>
                  </a:lnTo>
                  <a:lnTo>
                    <a:pt x="0" y="1169"/>
                  </a:lnTo>
                  <a:close/>
                  <a:moveTo>
                    <a:pt x="0" y="1141"/>
                  </a:moveTo>
                  <a:lnTo>
                    <a:pt x="0" y="1126"/>
                  </a:lnTo>
                  <a:lnTo>
                    <a:pt x="15" y="1126"/>
                  </a:lnTo>
                  <a:lnTo>
                    <a:pt x="15" y="1141"/>
                  </a:lnTo>
                  <a:lnTo>
                    <a:pt x="0" y="1141"/>
                  </a:lnTo>
                  <a:close/>
                  <a:moveTo>
                    <a:pt x="0" y="1112"/>
                  </a:moveTo>
                  <a:lnTo>
                    <a:pt x="0" y="1097"/>
                  </a:lnTo>
                  <a:lnTo>
                    <a:pt x="15" y="1097"/>
                  </a:lnTo>
                  <a:lnTo>
                    <a:pt x="15" y="1112"/>
                  </a:lnTo>
                  <a:lnTo>
                    <a:pt x="0" y="1112"/>
                  </a:lnTo>
                  <a:close/>
                  <a:moveTo>
                    <a:pt x="0" y="1083"/>
                  </a:moveTo>
                  <a:lnTo>
                    <a:pt x="0" y="1068"/>
                  </a:lnTo>
                  <a:lnTo>
                    <a:pt x="15" y="1068"/>
                  </a:lnTo>
                  <a:lnTo>
                    <a:pt x="15" y="1083"/>
                  </a:lnTo>
                  <a:lnTo>
                    <a:pt x="0" y="1083"/>
                  </a:lnTo>
                  <a:close/>
                  <a:moveTo>
                    <a:pt x="0" y="1054"/>
                  </a:moveTo>
                  <a:lnTo>
                    <a:pt x="0" y="1039"/>
                  </a:lnTo>
                  <a:lnTo>
                    <a:pt x="15" y="1039"/>
                  </a:lnTo>
                  <a:lnTo>
                    <a:pt x="15" y="1054"/>
                  </a:lnTo>
                  <a:lnTo>
                    <a:pt x="0" y="1054"/>
                  </a:lnTo>
                  <a:close/>
                  <a:moveTo>
                    <a:pt x="0" y="1025"/>
                  </a:moveTo>
                  <a:lnTo>
                    <a:pt x="0" y="1011"/>
                  </a:lnTo>
                  <a:lnTo>
                    <a:pt x="15" y="1011"/>
                  </a:lnTo>
                  <a:lnTo>
                    <a:pt x="15" y="1025"/>
                  </a:lnTo>
                  <a:lnTo>
                    <a:pt x="0" y="1025"/>
                  </a:lnTo>
                  <a:close/>
                  <a:moveTo>
                    <a:pt x="0" y="996"/>
                  </a:moveTo>
                  <a:lnTo>
                    <a:pt x="0" y="982"/>
                  </a:lnTo>
                  <a:lnTo>
                    <a:pt x="15" y="982"/>
                  </a:lnTo>
                  <a:lnTo>
                    <a:pt x="15" y="996"/>
                  </a:lnTo>
                  <a:lnTo>
                    <a:pt x="0" y="996"/>
                  </a:lnTo>
                  <a:close/>
                  <a:moveTo>
                    <a:pt x="0" y="967"/>
                  </a:moveTo>
                  <a:lnTo>
                    <a:pt x="0" y="953"/>
                  </a:lnTo>
                  <a:lnTo>
                    <a:pt x="15" y="953"/>
                  </a:lnTo>
                  <a:lnTo>
                    <a:pt x="15" y="967"/>
                  </a:lnTo>
                  <a:lnTo>
                    <a:pt x="0" y="967"/>
                  </a:lnTo>
                  <a:close/>
                  <a:moveTo>
                    <a:pt x="0" y="939"/>
                  </a:moveTo>
                  <a:lnTo>
                    <a:pt x="0" y="924"/>
                  </a:lnTo>
                  <a:lnTo>
                    <a:pt x="15" y="924"/>
                  </a:lnTo>
                  <a:lnTo>
                    <a:pt x="15" y="939"/>
                  </a:lnTo>
                  <a:lnTo>
                    <a:pt x="0" y="939"/>
                  </a:lnTo>
                  <a:close/>
                  <a:moveTo>
                    <a:pt x="0" y="909"/>
                  </a:moveTo>
                  <a:lnTo>
                    <a:pt x="0" y="895"/>
                  </a:lnTo>
                  <a:lnTo>
                    <a:pt x="15" y="895"/>
                  </a:lnTo>
                  <a:lnTo>
                    <a:pt x="15" y="909"/>
                  </a:lnTo>
                  <a:lnTo>
                    <a:pt x="0" y="909"/>
                  </a:lnTo>
                  <a:close/>
                  <a:moveTo>
                    <a:pt x="0" y="881"/>
                  </a:moveTo>
                  <a:lnTo>
                    <a:pt x="0" y="866"/>
                  </a:lnTo>
                  <a:lnTo>
                    <a:pt x="15" y="866"/>
                  </a:lnTo>
                  <a:lnTo>
                    <a:pt x="15" y="881"/>
                  </a:lnTo>
                  <a:lnTo>
                    <a:pt x="0" y="881"/>
                  </a:lnTo>
                  <a:close/>
                  <a:moveTo>
                    <a:pt x="0" y="852"/>
                  </a:moveTo>
                  <a:lnTo>
                    <a:pt x="0" y="837"/>
                  </a:lnTo>
                  <a:lnTo>
                    <a:pt x="15" y="837"/>
                  </a:lnTo>
                  <a:lnTo>
                    <a:pt x="15" y="852"/>
                  </a:lnTo>
                  <a:lnTo>
                    <a:pt x="0" y="852"/>
                  </a:lnTo>
                  <a:close/>
                  <a:moveTo>
                    <a:pt x="0" y="823"/>
                  </a:moveTo>
                  <a:lnTo>
                    <a:pt x="0" y="809"/>
                  </a:lnTo>
                  <a:lnTo>
                    <a:pt x="15" y="809"/>
                  </a:lnTo>
                  <a:lnTo>
                    <a:pt x="15" y="823"/>
                  </a:lnTo>
                  <a:lnTo>
                    <a:pt x="0" y="823"/>
                  </a:lnTo>
                  <a:close/>
                  <a:moveTo>
                    <a:pt x="0" y="794"/>
                  </a:moveTo>
                  <a:lnTo>
                    <a:pt x="0" y="779"/>
                  </a:lnTo>
                  <a:lnTo>
                    <a:pt x="15" y="779"/>
                  </a:lnTo>
                  <a:lnTo>
                    <a:pt x="15" y="794"/>
                  </a:lnTo>
                  <a:lnTo>
                    <a:pt x="0" y="794"/>
                  </a:lnTo>
                  <a:close/>
                  <a:moveTo>
                    <a:pt x="0" y="765"/>
                  </a:moveTo>
                  <a:lnTo>
                    <a:pt x="0" y="751"/>
                  </a:lnTo>
                  <a:lnTo>
                    <a:pt x="15" y="751"/>
                  </a:lnTo>
                  <a:lnTo>
                    <a:pt x="15" y="765"/>
                  </a:lnTo>
                  <a:lnTo>
                    <a:pt x="0" y="765"/>
                  </a:lnTo>
                  <a:close/>
                  <a:moveTo>
                    <a:pt x="0" y="736"/>
                  </a:moveTo>
                  <a:lnTo>
                    <a:pt x="0" y="722"/>
                  </a:lnTo>
                  <a:lnTo>
                    <a:pt x="15" y="722"/>
                  </a:lnTo>
                  <a:lnTo>
                    <a:pt x="15" y="736"/>
                  </a:lnTo>
                  <a:lnTo>
                    <a:pt x="0" y="736"/>
                  </a:lnTo>
                  <a:close/>
                  <a:moveTo>
                    <a:pt x="0" y="707"/>
                  </a:moveTo>
                  <a:lnTo>
                    <a:pt x="0" y="693"/>
                  </a:lnTo>
                  <a:lnTo>
                    <a:pt x="15" y="693"/>
                  </a:lnTo>
                  <a:lnTo>
                    <a:pt x="15" y="707"/>
                  </a:lnTo>
                  <a:lnTo>
                    <a:pt x="0" y="707"/>
                  </a:lnTo>
                  <a:close/>
                  <a:moveTo>
                    <a:pt x="0" y="679"/>
                  </a:moveTo>
                  <a:lnTo>
                    <a:pt x="0" y="664"/>
                  </a:lnTo>
                  <a:lnTo>
                    <a:pt x="15" y="664"/>
                  </a:lnTo>
                  <a:lnTo>
                    <a:pt x="15" y="679"/>
                  </a:lnTo>
                  <a:lnTo>
                    <a:pt x="0" y="679"/>
                  </a:lnTo>
                  <a:close/>
                  <a:moveTo>
                    <a:pt x="0" y="650"/>
                  </a:moveTo>
                  <a:lnTo>
                    <a:pt x="0" y="635"/>
                  </a:lnTo>
                  <a:lnTo>
                    <a:pt x="15" y="635"/>
                  </a:lnTo>
                  <a:lnTo>
                    <a:pt x="15" y="650"/>
                  </a:lnTo>
                  <a:lnTo>
                    <a:pt x="0" y="650"/>
                  </a:lnTo>
                  <a:close/>
                  <a:moveTo>
                    <a:pt x="0" y="621"/>
                  </a:moveTo>
                  <a:lnTo>
                    <a:pt x="0" y="606"/>
                  </a:lnTo>
                  <a:lnTo>
                    <a:pt x="15" y="606"/>
                  </a:lnTo>
                  <a:lnTo>
                    <a:pt x="15" y="621"/>
                  </a:lnTo>
                  <a:lnTo>
                    <a:pt x="0" y="621"/>
                  </a:lnTo>
                  <a:close/>
                  <a:moveTo>
                    <a:pt x="0" y="592"/>
                  </a:moveTo>
                  <a:lnTo>
                    <a:pt x="0" y="577"/>
                  </a:lnTo>
                  <a:lnTo>
                    <a:pt x="15" y="577"/>
                  </a:lnTo>
                  <a:lnTo>
                    <a:pt x="15" y="592"/>
                  </a:lnTo>
                  <a:lnTo>
                    <a:pt x="0" y="592"/>
                  </a:lnTo>
                  <a:close/>
                  <a:moveTo>
                    <a:pt x="0" y="563"/>
                  </a:moveTo>
                  <a:lnTo>
                    <a:pt x="0" y="549"/>
                  </a:lnTo>
                  <a:lnTo>
                    <a:pt x="15" y="549"/>
                  </a:lnTo>
                  <a:lnTo>
                    <a:pt x="15" y="563"/>
                  </a:lnTo>
                  <a:lnTo>
                    <a:pt x="0" y="563"/>
                  </a:lnTo>
                  <a:close/>
                  <a:moveTo>
                    <a:pt x="0" y="534"/>
                  </a:moveTo>
                  <a:lnTo>
                    <a:pt x="0" y="520"/>
                  </a:lnTo>
                  <a:lnTo>
                    <a:pt x="15" y="520"/>
                  </a:lnTo>
                  <a:lnTo>
                    <a:pt x="15" y="534"/>
                  </a:lnTo>
                  <a:lnTo>
                    <a:pt x="0" y="534"/>
                  </a:lnTo>
                  <a:close/>
                  <a:moveTo>
                    <a:pt x="0" y="505"/>
                  </a:moveTo>
                  <a:lnTo>
                    <a:pt x="0" y="491"/>
                  </a:lnTo>
                  <a:lnTo>
                    <a:pt x="15" y="491"/>
                  </a:lnTo>
                  <a:lnTo>
                    <a:pt x="15" y="505"/>
                  </a:lnTo>
                  <a:lnTo>
                    <a:pt x="0" y="505"/>
                  </a:lnTo>
                  <a:close/>
                  <a:moveTo>
                    <a:pt x="0" y="476"/>
                  </a:moveTo>
                  <a:lnTo>
                    <a:pt x="0" y="462"/>
                  </a:lnTo>
                  <a:lnTo>
                    <a:pt x="15" y="462"/>
                  </a:lnTo>
                  <a:lnTo>
                    <a:pt x="15" y="476"/>
                  </a:lnTo>
                  <a:lnTo>
                    <a:pt x="0" y="476"/>
                  </a:lnTo>
                  <a:close/>
                  <a:moveTo>
                    <a:pt x="0" y="447"/>
                  </a:moveTo>
                  <a:lnTo>
                    <a:pt x="0" y="433"/>
                  </a:lnTo>
                  <a:lnTo>
                    <a:pt x="15" y="433"/>
                  </a:lnTo>
                  <a:lnTo>
                    <a:pt x="15" y="447"/>
                  </a:lnTo>
                  <a:lnTo>
                    <a:pt x="0" y="447"/>
                  </a:lnTo>
                  <a:close/>
                  <a:moveTo>
                    <a:pt x="0" y="419"/>
                  </a:moveTo>
                  <a:lnTo>
                    <a:pt x="0" y="404"/>
                  </a:lnTo>
                  <a:lnTo>
                    <a:pt x="15" y="404"/>
                  </a:lnTo>
                  <a:lnTo>
                    <a:pt x="15" y="419"/>
                  </a:lnTo>
                  <a:lnTo>
                    <a:pt x="0" y="419"/>
                  </a:lnTo>
                  <a:close/>
                  <a:moveTo>
                    <a:pt x="0" y="390"/>
                  </a:moveTo>
                  <a:lnTo>
                    <a:pt x="0" y="375"/>
                  </a:lnTo>
                  <a:lnTo>
                    <a:pt x="15" y="375"/>
                  </a:lnTo>
                  <a:lnTo>
                    <a:pt x="15" y="390"/>
                  </a:lnTo>
                  <a:lnTo>
                    <a:pt x="0" y="390"/>
                  </a:lnTo>
                  <a:close/>
                  <a:moveTo>
                    <a:pt x="0" y="361"/>
                  </a:moveTo>
                  <a:lnTo>
                    <a:pt x="0" y="346"/>
                  </a:lnTo>
                  <a:lnTo>
                    <a:pt x="15" y="346"/>
                  </a:lnTo>
                  <a:lnTo>
                    <a:pt x="15" y="361"/>
                  </a:lnTo>
                  <a:lnTo>
                    <a:pt x="0" y="361"/>
                  </a:lnTo>
                  <a:close/>
                  <a:moveTo>
                    <a:pt x="0" y="332"/>
                  </a:moveTo>
                  <a:lnTo>
                    <a:pt x="0" y="317"/>
                  </a:lnTo>
                  <a:lnTo>
                    <a:pt x="15" y="317"/>
                  </a:lnTo>
                  <a:lnTo>
                    <a:pt x="15" y="332"/>
                  </a:lnTo>
                  <a:lnTo>
                    <a:pt x="0" y="332"/>
                  </a:lnTo>
                  <a:close/>
                  <a:moveTo>
                    <a:pt x="0" y="303"/>
                  </a:moveTo>
                  <a:lnTo>
                    <a:pt x="0" y="289"/>
                  </a:lnTo>
                  <a:lnTo>
                    <a:pt x="15" y="289"/>
                  </a:lnTo>
                  <a:lnTo>
                    <a:pt x="15" y="303"/>
                  </a:lnTo>
                  <a:lnTo>
                    <a:pt x="0" y="303"/>
                  </a:lnTo>
                  <a:close/>
                  <a:moveTo>
                    <a:pt x="0" y="274"/>
                  </a:moveTo>
                  <a:lnTo>
                    <a:pt x="0" y="260"/>
                  </a:lnTo>
                  <a:lnTo>
                    <a:pt x="15" y="260"/>
                  </a:lnTo>
                  <a:lnTo>
                    <a:pt x="15" y="274"/>
                  </a:lnTo>
                  <a:lnTo>
                    <a:pt x="0" y="274"/>
                  </a:lnTo>
                  <a:close/>
                  <a:moveTo>
                    <a:pt x="0" y="245"/>
                  </a:moveTo>
                  <a:lnTo>
                    <a:pt x="0" y="231"/>
                  </a:lnTo>
                  <a:lnTo>
                    <a:pt x="15" y="231"/>
                  </a:lnTo>
                  <a:lnTo>
                    <a:pt x="15" y="245"/>
                  </a:lnTo>
                  <a:lnTo>
                    <a:pt x="0" y="245"/>
                  </a:lnTo>
                  <a:close/>
                  <a:moveTo>
                    <a:pt x="0" y="216"/>
                  </a:moveTo>
                  <a:lnTo>
                    <a:pt x="0" y="202"/>
                  </a:lnTo>
                  <a:lnTo>
                    <a:pt x="15" y="202"/>
                  </a:lnTo>
                  <a:lnTo>
                    <a:pt x="15" y="216"/>
                  </a:lnTo>
                  <a:lnTo>
                    <a:pt x="0" y="216"/>
                  </a:lnTo>
                  <a:close/>
                  <a:moveTo>
                    <a:pt x="0" y="187"/>
                  </a:moveTo>
                  <a:lnTo>
                    <a:pt x="0" y="173"/>
                  </a:lnTo>
                  <a:lnTo>
                    <a:pt x="15" y="173"/>
                  </a:lnTo>
                  <a:lnTo>
                    <a:pt x="15" y="187"/>
                  </a:lnTo>
                  <a:lnTo>
                    <a:pt x="0" y="187"/>
                  </a:lnTo>
                  <a:close/>
                  <a:moveTo>
                    <a:pt x="0" y="159"/>
                  </a:moveTo>
                  <a:lnTo>
                    <a:pt x="0" y="144"/>
                  </a:lnTo>
                  <a:lnTo>
                    <a:pt x="15" y="144"/>
                  </a:lnTo>
                  <a:lnTo>
                    <a:pt x="15" y="159"/>
                  </a:lnTo>
                  <a:lnTo>
                    <a:pt x="0" y="159"/>
                  </a:lnTo>
                  <a:close/>
                  <a:moveTo>
                    <a:pt x="0" y="130"/>
                  </a:moveTo>
                  <a:lnTo>
                    <a:pt x="0" y="115"/>
                  </a:lnTo>
                  <a:lnTo>
                    <a:pt x="15" y="115"/>
                  </a:lnTo>
                  <a:lnTo>
                    <a:pt x="15" y="130"/>
                  </a:lnTo>
                  <a:lnTo>
                    <a:pt x="0" y="130"/>
                  </a:lnTo>
                  <a:close/>
                  <a:moveTo>
                    <a:pt x="0" y="101"/>
                  </a:moveTo>
                  <a:lnTo>
                    <a:pt x="0" y="86"/>
                  </a:lnTo>
                  <a:lnTo>
                    <a:pt x="15" y="86"/>
                  </a:lnTo>
                  <a:lnTo>
                    <a:pt x="15" y="101"/>
                  </a:lnTo>
                  <a:lnTo>
                    <a:pt x="0" y="101"/>
                  </a:lnTo>
                  <a:close/>
                  <a:moveTo>
                    <a:pt x="0" y="72"/>
                  </a:moveTo>
                  <a:lnTo>
                    <a:pt x="0" y="57"/>
                  </a:lnTo>
                  <a:lnTo>
                    <a:pt x="15" y="57"/>
                  </a:lnTo>
                  <a:lnTo>
                    <a:pt x="15" y="72"/>
                  </a:lnTo>
                  <a:lnTo>
                    <a:pt x="0" y="72"/>
                  </a:lnTo>
                  <a:close/>
                  <a:moveTo>
                    <a:pt x="0" y="43"/>
                  </a:moveTo>
                  <a:lnTo>
                    <a:pt x="0" y="29"/>
                  </a:lnTo>
                  <a:lnTo>
                    <a:pt x="15" y="29"/>
                  </a:lnTo>
                  <a:lnTo>
                    <a:pt x="15" y="43"/>
                  </a:lnTo>
                  <a:lnTo>
                    <a:pt x="0" y="43"/>
                  </a:lnTo>
                  <a:close/>
                  <a:moveTo>
                    <a:pt x="0" y="14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15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93300"/>
            </a:solidFill>
            <a:ln w="1588" cap="flat">
              <a:solidFill>
                <a:srgbClr val="9933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7073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95536" y="1916832"/>
            <a:ext cx="8353425" cy="3247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  <a:defRPr/>
            </a:pPr>
            <a:endParaRPr lang="hu-HU" sz="900" b="1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hu-HU" sz="28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élelmiszeripari beruházások 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támogatása a vidékfejlesztés program következő ciklusában is meghatározó lehet, mivel a </a:t>
            </a:r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fenntartható erdőgazdálkodás és az élelmiszeripar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 (élelmiszer-feldolgozás, mezőgazdasági termékek értéknövelése) </a:t>
            </a:r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bekerült </a:t>
            </a:r>
            <a:r>
              <a:rPr lang="hu-HU" sz="2800" b="1" dirty="0">
                <a:latin typeface="Times New Roman" pitchFamily="18" charset="0"/>
                <a:cs typeface="Times New Roman" pitchFamily="18" charset="0"/>
              </a:rPr>
              <a:t>a prioritások, illetve a fókuszterületek közé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448" y="1340768"/>
            <a:ext cx="8229600" cy="436910"/>
          </a:xfrm>
        </p:spPr>
        <p:txBody>
          <a:bodyPr/>
          <a:lstStyle/>
          <a:p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Élelmiszeripari </a:t>
            </a: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beruházások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202175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028184" y="2661592"/>
            <a:ext cx="698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>
                <a:solidFill>
                  <a:srgbClr val="A69765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Támogatások 2014</a:t>
            </a:r>
          </a:p>
        </p:txBody>
      </p:sp>
    </p:spTree>
    <p:extLst>
      <p:ext uri="{BB962C8B-B14F-4D97-AF65-F5344CB8AC3E}">
        <p14:creationId xmlns:p14="http://schemas.microsoft.com/office/powerpoint/2010/main" val="652464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34313"/>
              </p:ext>
            </p:extLst>
          </p:nvPr>
        </p:nvGraphicFramePr>
        <p:xfrm>
          <a:off x="323528" y="1124744"/>
          <a:ext cx="8496945" cy="5525672"/>
        </p:xfrm>
        <a:graphic>
          <a:graphicData uri="http://schemas.openxmlformats.org/drawingml/2006/table">
            <a:tbl>
              <a:tblPr/>
              <a:tblGrid>
                <a:gridCol w="3262220"/>
                <a:gridCol w="1137984"/>
                <a:gridCol w="910387"/>
                <a:gridCol w="606925"/>
                <a:gridCol w="834521"/>
                <a:gridCol w="986252"/>
                <a:gridCol w="758656"/>
              </a:tblGrid>
              <a:tr h="15867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Az előirányzat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megnevezése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2013. évi tényleges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előirányzat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2014. évi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tervezett előirányzat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pPr algn="ctr" fontAlgn="b"/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támogatás</a:t>
                      </a: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forrás/ Bevétel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támogatás</a:t>
                      </a: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forrás/ Bevétel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</a:p>
                  </a:txBody>
                  <a:tcPr marL="6274" marR="6274" marT="62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704">
                <a:tc>
                  <a:txBody>
                    <a:bodyPr/>
                    <a:lstStyle/>
                    <a:p>
                      <a:pPr algn="just" fontAlgn="ctr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Nemzeti támogatások </a:t>
                      </a:r>
                    </a:p>
                  </a:txBody>
                  <a:tcPr marL="6274" marR="6274" marT="627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51 946,0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55 946,0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56 396,0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4 920,0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61 316,0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04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erdőprogram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29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Vadgazdálkodás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Állattenyésztési feladatok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815,7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89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sertéságazat helyzetét javító stratégiai intézkedések támogatása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48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Fejlesztési típusú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Folyó kiadások és jövedelem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45 095,0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45 095,0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49 245,0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49 245,0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Állami halgazdálkodási feladatok támogatása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768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Nemzeti agrár kárenyhítés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8 600,0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Erdei kisvasutak üzemeltetése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Tanyafejlesztési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1 415,0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1 665,0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1 665,0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02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Osztatlan földtulajdon kimérésének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költségei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69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Állat és növénykártalanítás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Árfolyamkockázat és egyéb EU által nem térített kiadások 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1 300,0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társfinanszírozással működő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70 463,7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157 908,7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228 372,4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77 502,8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183 250,0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260 752,8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Méhészeti Nemzeti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601,8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601,8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682,5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682,5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Igyál tejet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1 700,0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1 700,0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Iskolagyümölcs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1 211,0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Egyes speciális szövetkezések (TÉSZ, BÉSZ)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támogatása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2 200,0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2 562,8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2 562,8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Egyes állatbetegségek ellenőrzése,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felszámolása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1 180,0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1 180,0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536,5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Uniós programok áfa fedezete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2 060,0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Új Magyarország Vidékfejlesztési 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61 582,7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156 024,1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217 606,8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60 621,8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163 865,4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224 487,2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Új Vidékfejlesztési 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17 500,0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25 000,0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Halászati Operetív Program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1 884,6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2 512,8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628,2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1 884,6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2 512,8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226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 által közvetlenül térített </a:t>
                      </a:r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támogatások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411 666,7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411 666,7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397 791,1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397 791,1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74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Piaci támogatások</a:t>
                      </a: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18 414,3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18 414,3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18 310,0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18 310,0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460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Közvetlen </a:t>
                      </a:r>
                      <a:r>
                        <a:rPr lang="hu-H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támogatások</a:t>
                      </a:r>
                      <a:endParaRPr lang="hu-H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393 252,4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393 252,4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379 481,1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379 481,1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48">
                <a:tc>
                  <a:txBody>
                    <a:bodyPr/>
                    <a:lstStyle/>
                    <a:p>
                      <a:pPr algn="l" fontAlgn="b"/>
                      <a:r>
                        <a:rPr lang="hu-H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Összesen</a:t>
                      </a:r>
                      <a:endParaRPr lang="hu-H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4" marR="6274" marT="627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127 324,7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573 575,4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700 900,1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139 863,8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585 961,1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725 824,9</a:t>
                      </a:r>
                    </a:p>
                  </a:txBody>
                  <a:tcPr marL="6274" marR="6274" marT="62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9406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285884"/>
          </a:xfrm>
        </p:spPr>
        <p:txBody>
          <a:bodyPr>
            <a:normAutofit/>
          </a:bodyPr>
          <a:lstStyle/>
          <a:p>
            <a:r>
              <a:rPr lang="hu-HU" sz="3200" b="1" dirty="0" smtClean="0"/>
              <a:t>I. pilléres támogatások 1.</a:t>
            </a:r>
            <a:endParaRPr lang="hu-HU" sz="3200" b="1" dirty="0"/>
          </a:p>
        </p:txBody>
      </p:sp>
      <p:sp>
        <p:nvSpPr>
          <p:cNvPr id="4" name="Tartalom helye 3"/>
          <p:cNvSpPr>
            <a:spLocks noGrp="1"/>
          </p:cNvSpPr>
          <p:nvPr>
            <p:ph idx="13"/>
          </p:nvPr>
        </p:nvSpPr>
        <p:spPr>
          <a:xfrm>
            <a:off x="467544" y="1988840"/>
            <a:ext cx="8424936" cy="4392488"/>
          </a:xfrm>
        </p:spPr>
        <p:txBody>
          <a:bodyPr>
            <a:normAutofit fontScale="85000" lnSpcReduction="10000"/>
          </a:bodyPr>
          <a:lstStyle/>
          <a:p>
            <a:pPr lvl="0"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SAPS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területalapú támogatás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2014:</a:t>
            </a:r>
            <a:endParaRPr lang="hu-H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fontAlgn="auto" hangingPunct="1">
              <a:spcAft>
                <a:spcPts val="0"/>
              </a:spcAft>
            </a:pP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227 euró/hektár  (kb. 68 000 Ft/hektár)</a:t>
            </a:r>
            <a:endParaRPr lang="hu-H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Termeléshez kötött k</a:t>
            </a: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ülönleges rizs támogatás: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kerete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1,26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millió euró, fajlagos összege közel 400 euró/hektár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lesz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Termeléshez kötött különleges tej támogatás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2014. évi kerete 43,3 millió euró, a fajlagos támogatás árfolyamtól függően 9 Ft/kg körül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alakul</a:t>
            </a:r>
            <a:endParaRPr lang="hu-HU" sz="3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SAPS és a különleges tej támogatás esetében október 16-tól 50% </a:t>
            </a:r>
            <a:r>
              <a:rPr lang="hu-HU" sz="3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előleg </a:t>
            </a:r>
            <a:r>
              <a:rPr lang="hu-HU" sz="3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kifizetését tervezzük 2014-ben is </a:t>
            </a:r>
            <a:r>
              <a:rPr lang="hu-HU" sz="3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mintegy 157 </a:t>
            </a:r>
            <a:r>
              <a:rPr lang="hu-HU" sz="3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forint értékben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404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681042"/>
          </a:xfrm>
        </p:spPr>
        <p:txBody>
          <a:bodyPr/>
          <a:lstStyle/>
          <a:p>
            <a:r>
              <a:rPr lang="hu-HU" sz="32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I. pilléres támogatások 2.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611560" y="2276872"/>
            <a:ext cx="7632848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Termeléstől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elválasztott </a:t>
            </a:r>
            <a:r>
              <a:rPr lang="hu-H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kérődző szerkezetátalakítási program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2014.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évi kerete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43 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millió </a:t>
            </a:r>
            <a:r>
              <a:rPr lang="hu-H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euró</a:t>
            </a:r>
            <a:endParaRPr lang="hu-H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Várható fajlagos értékek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anyatehén szerkezetátalakítási jogosultság  170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hízottbika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szerkezetátalakítási jogosultság  75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szarvasmarha </a:t>
            </a:r>
            <a:r>
              <a:rPr lang="hu-HU" sz="24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extenzifikációs</a:t>
            </a: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többletjogosultság  60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anyajuh szerkezetátalakítási jogosultság 11 euró</a:t>
            </a:r>
          </a:p>
          <a:p>
            <a:pPr marL="742950" lvl="1" indent="-28575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–"/>
            </a:pPr>
            <a:r>
              <a:rPr lang="hu-H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anyajuh kiegészítő többletjogosultság 7 euró</a:t>
            </a:r>
          </a:p>
        </p:txBody>
      </p:sp>
    </p:spTree>
    <p:extLst>
      <p:ext uri="{BB962C8B-B14F-4D97-AF65-F5344CB8AC3E}">
        <p14:creationId xmlns:p14="http://schemas.microsoft.com/office/powerpoint/2010/main" val="34617391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8229600" cy="864096"/>
          </a:xfrm>
        </p:spPr>
        <p:txBody>
          <a:bodyPr/>
          <a:lstStyle/>
          <a:p>
            <a:r>
              <a:rPr lang="hu-HU" sz="32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I. pilléres </a:t>
            </a:r>
            <a:r>
              <a:rPr lang="hu-HU" sz="32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támogatások 3.</a:t>
            </a:r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899592" y="2204864"/>
            <a:ext cx="734481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Termeléstől elválasztott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zöldség, gyümölcs szerkezetátalakítási program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 2014. évi kerete 8,65 millió euró</a:t>
            </a:r>
          </a:p>
          <a:p>
            <a:pPr marL="742950" lvl="1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dohány szerkezetátalakítási program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2014. évi kerete 23,3 millió euró</a:t>
            </a:r>
          </a:p>
          <a:p>
            <a:endParaRPr lang="hu-H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Biztosítási díjtámogatás 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2014. évi kerete 7,76 millió euró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65463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292894"/>
          </a:xfrm>
        </p:spPr>
        <p:txBody>
          <a:bodyPr/>
          <a:lstStyle/>
          <a:p>
            <a:r>
              <a:rPr lang="hu-HU" sz="32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I. pilléres </a:t>
            </a:r>
            <a:r>
              <a:rPr lang="hu-HU" sz="32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támogatások 4.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3877891"/>
          </a:xfrm>
        </p:spPr>
        <p:txBody>
          <a:bodyPr/>
          <a:lstStyle/>
          <a:p>
            <a:pPr eaLnBrk="1" fontAlgn="b" hangingPunct="1"/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Elkülönített támogatások </a:t>
            </a:r>
          </a:p>
          <a:p>
            <a:pPr marL="0" indent="0" eaLnBrk="1" fontAlgn="b" hangingPunct="1">
              <a:buNone/>
            </a:pPr>
            <a:endParaRPr lang="hu-H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>
              <a:tabLst>
                <a:tab pos="3770313" algn="l"/>
              </a:tabLst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cukor 	41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010 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000 euró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>
              <a:tabLst>
                <a:tab pos="3770313" algn="l"/>
              </a:tabLst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zöldség-gyümölcs 	  4 </a:t>
            </a:r>
            <a:r>
              <a:rPr lang="hu-H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756 000 </a:t>
            </a: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euró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>
              <a:tabLst>
                <a:tab pos="3770313" algn="l"/>
              </a:tabLst>
            </a:pPr>
            <a:r>
              <a:rPr lang="hu-H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bogyós gyümölcs 	     391 000 euró </a:t>
            </a:r>
            <a:endParaRPr lang="hu-H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87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648072"/>
          </a:xfrm>
        </p:spPr>
        <p:txBody>
          <a:bodyPr/>
          <a:lstStyle/>
          <a:p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Nemzeti </a:t>
            </a:r>
            <a:r>
              <a:rPr lang="hu-HU" sz="28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agrártámogatások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916832"/>
            <a:ext cx="8373616" cy="4525963"/>
          </a:xfrm>
        </p:spPr>
        <p:txBody>
          <a:bodyPr/>
          <a:lstStyle/>
          <a:p>
            <a:pPr marL="0" indent="0" algn="just">
              <a:buNone/>
            </a:pPr>
            <a:endParaRPr lang="hu-HU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főbb jogcímek keretösszegekkel az alábbiak:</a:t>
            </a:r>
          </a:p>
          <a:p>
            <a:pPr lvl="1" algn="just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kiegészítő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nemzeti támogatás 18,9 milliárd forint</a:t>
            </a:r>
          </a:p>
          <a:p>
            <a:pPr lvl="1" algn="just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sertés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állatjóléti támogatások 7,2 milliárd forint</a:t>
            </a:r>
          </a:p>
          <a:p>
            <a:pPr lvl="1" algn="just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baromfi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állatjóléti támogatások 4,8 milliárd forint</a:t>
            </a:r>
          </a:p>
          <a:p>
            <a:pPr lvl="1" algn="just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állati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hulla ártalmatlanításának támogatása 2,9 milliárd forint</a:t>
            </a:r>
          </a:p>
          <a:p>
            <a:pPr lvl="1" algn="just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állatbetegségek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megelőzése  7,8 milliárd forint</a:t>
            </a:r>
          </a:p>
          <a:p>
            <a:pPr lvl="1" algn="just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cukorrépa 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termelők nemzeti támogatása 1,98 milliárd forint</a:t>
            </a:r>
          </a:p>
          <a:p>
            <a:pPr lvl="1" algn="just"/>
            <a:r>
              <a:rPr lang="hu-HU" sz="2200" dirty="0" smtClean="0">
                <a:latin typeface="Times New Roman" pitchFamily="18" charset="0"/>
                <a:cs typeface="Times New Roman" pitchFamily="18" charset="0"/>
              </a:rPr>
              <a:t>agrárfinanszírozás</a:t>
            </a:r>
            <a:r>
              <a:rPr lang="hu-HU" sz="2200" dirty="0">
                <a:latin typeface="Times New Roman" pitchFamily="18" charset="0"/>
                <a:cs typeface="Times New Roman" pitchFamily="18" charset="0"/>
              </a:rPr>
              <a:t>, mezőgazdasági hitelek kamattámogatása 2,4 milliárd forint</a:t>
            </a:r>
          </a:p>
          <a:p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30774443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292894"/>
          </a:xfrm>
        </p:spPr>
        <p:txBody>
          <a:bodyPr/>
          <a:lstStyle/>
          <a:p>
            <a:r>
              <a:rPr lang="hu-HU" sz="32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Kiegészítő nemzeti támogatások 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idx="1"/>
          </p:nvPr>
        </p:nvSpPr>
        <p:spPr>
          <a:xfrm>
            <a:off x="539552" y="1916832"/>
            <a:ext cx="8229600" cy="4525963"/>
          </a:xfrm>
        </p:spPr>
        <p:txBody>
          <a:bodyPr/>
          <a:lstStyle/>
          <a:p>
            <a:pPr eaLnBrk="1" fontAlgn="b" hangingPunct="1"/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Jogcímek: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hízott bika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anyatehén</a:t>
            </a:r>
          </a:p>
          <a:p>
            <a:pPr lvl="1" eaLnBrk="1" fontAlgn="b" hangingPunct="1"/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extenzifikációs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szarvasmarha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anyajuh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anyajuh kiegészítő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</a:t>
            </a: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anyajuh de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/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anyakecske de </a:t>
            </a:r>
            <a:r>
              <a:rPr 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minimis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/>
            <a:endParaRPr lang="hu-HU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b" hangingPunct="1">
              <a:spcBef>
                <a:spcPts val="600"/>
              </a:spcBef>
            </a:pPr>
            <a:r>
              <a:rPr lang="hu-H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támogatási összegek a költségvetés függvényében alakulnak. Várhatóan a fajlagos támogatás mértéke a 2013. évi szint körül fog alakulni.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fontAlgn="b" hangingPunct="1"/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42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179512" y="2183661"/>
            <a:ext cx="8568952" cy="562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MEZŐGAZDASÁGI DE MINIMIS RENDELET</a:t>
            </a:r>
            <a:endParaRPr lang="hu-HU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pPr lvl="0" algn="just"/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1535/2007/EK </a:t>
            </a:r>
            <a:r>
              <a:rPr lang="hu-HU" dirty="0">
                <a:solidFill>
                  <a:prstClr val="black"/>
                </a:solidFill>
                <a:latin typeface="Times New Roman"/>
                <a:ea typeface="Times New Roman"/>
              </a:rPr>
              <a:t>bizottsági rendeletet       </a:t>
            </a:r>
            <a:r>
              <a:rPr lang="hu-HU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1</a:t>
            </a:r>
            <a:r>
              <a:rPr lang="hu-HU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408/2013/EU</a:t>
            </a:r>
            <a:r>
              <a:rPr lang="hu-HU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hu-HU" b="1" i="1" dirty="0">
                <a:solidFill>
                  <a:prstClr val="black"/>
                </a:solidFill>
                <a:latin typeface="Times New Roman"/>
                <a:ea typeface="Times New Roman"/>
              </a:rPr>
              <a:t>bizottsági rendelet </a:t>
            </a:r>
            <a:r>
              <a:rPr lang="hu-HU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(mezőgazdasági de </a:t>
            </a:r>
            <a:r>
              <a:rPr lang="hu-HU" b="1" i="1" dirty="0" err="1">
                <a:solidFill>
                  <a:prstClr val="black"/>
                </a:solidFill>
                <a:latin typeface="Times New Roman"/>
                <a:ea typeface="Times New Roman"/>
              </a:rPr>
              <a:t>minimis</a:t>
            </a:r>
            <a:r>
              <a:rPr lang="hu-HU" b="1" i="1" dirty="0">
                <a:solidFill>
                  <a:prstClr val="black"/>
                </a:solidFill>
                <a:latin typeface="Times New Roman"/>
                <a:ea typeface="Times New Roman"/>
              </a:rPr>
              <a:t> rendelet) </a:t>
            </a:r>
            <a:endParaRPr lang="hu-HU" b="1" i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endParaRPr lang="hu-HU" b="1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hu-HU" dirty="0">
                <a:solidFill>
                  <a:prstClr val="black"/>
                </a:solidFill>
                <a:latin typeface="Times New Roman"/>
                <a:ea typeface="Times New Roman"/>
              </a:rPr>
              <a:t>Egyéni keretösszeg: </a:t>
            </a:r>
            <a:r>
              <a:rPr lang="hu-HU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15 000 euró/3 év (megduplázódott, </a:t>
            </a: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hiszen eddig csak 7500 €/termelő/3 év volt ) </a:t>
            </a:r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1" algn="just"/>
            <a:r>
              <a:rPr lang="hu-HU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Változás</a:t>
            </a: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: Az egy tulajdonosi körhöz tartozó üzemek esetében a de </a:t>
            </a:r>
            <a:r>
              <a:rPr lang="hu-HU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minimis</a:t>
            </a: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 összegeket össze kell vezetni, tehát már nem csak regisztrációs szám szerinti nyilvántartás kötelező.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hu-HU" dirty="0" smtClean="0">
                <a:solidFill>
                  <a:prstClr val="black"/>
                </a:solidFill>
                <a:latin typeface="Times New Roman"/>
                <a:ea typeface="Times New Roman"/>
              </a:rPr>
              <a:t>Hatály: mezőgazdasági termékek elsődleges termelésével foglalkozó vállalkozások</a:t>
            </a:r>
          </a:p>
          <a:p>
            <a:pPr lvl="0" algn="just"/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eaLnBrk="0" hangingPunct="0">
              <a:spcBef>
                <a:spcPct val="20000"/>
              </a:spcBef>
            </a:pPr>
            <a:r>
              <a:rPr lang="hu-HU" sz="1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+mn-cs"/>
              </a:rPr>
              <a:t>ÁLTALÁNOS DE MINIMIS RENDELET 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16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1998/2006/EK bizottsági rendeletet       </a:t>
            </a:r>
            <a:r>
              <a:rPr lang="hu-HU" sz="16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1</a:t>
            </a:r>
            <a:r>
              <a:rPr lang="hu-HU" sz="1600" b="1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407/2013/EU</a:t>
            </a:r>
            <a:r>
              <a:rPr lang="hu-HU" sz="1600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hu-HU" sz="1600" b="1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bizottsági rendelet (általános de </a:t>
            </a:r>
            <a:r>
              <a:rPr lang="hu-HU" sz="1600" b="1" i="1" dirty="0" err="1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minimis</a:t>
            </a:r>
            <a:r>
              <a:rPr lang="hu-HU" sz="1600" b="1" i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rendelet) </a:t>
            </a:r>
          </a:p>
          <a:p>
            <a:pPr marL="342900" lvl="0" indent="-342900" algn="just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hu-HU" sz="1600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Egyéni keretösszeg: </a:t>
            </a:r>
            <a:r>
              <a:rPr lang="hu-HU" sz="16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200 000 </a:t>
            </a:r>
            <a:r>
              <a:rPr lang="hu-HU" sz="1600" b="1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euró /3 év (változatlan)</a:t>
            </a:r>
            <a:endParaRPr lang="hu-HU" sz="1600" b="1" dirty="0">
              <a:solidFill>
                <a:prstClr val="black"/>
              </a:solidFill>
              <a:latin typeface="Times New Roman"/>
              <a:ea typeface="Times New Roman"/>
              <a:cs typeface="+mn-cs"/>
            </a:endParaRPr>
          </a:p>
          <a:p>
            <a:pPr lvl="0" algn="just"/>
            <a:endParaRPr lang="hu-HU" dirty="0">
              <a:latin typeface="Times New Roman"/>
              <a:ea typeface="Times New Roman"/>
            </a:endParaRPr>
          </a:p>
          <a:p>
            <a:pPr lvl="0" algn="just"/>
            <a:endParaRPr lang="hu-HU" dirty="0">
              <a:solidFill>
                <a:srgbClr val="FF0000"/>
              </a:solidFill>
              <a:latin typeface="Times New Roman"/>
            </a:endParaRPr>
          </a:p>
          <a:p>
            <a:pPr lvl="0" algn="just"/>
            <a:endParaRPr lang="hu-HU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/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algn="just"/>
            <a:endParaRPr lang="hu-HU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467544" y="1124744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Nemzeti támogatások – a </a:t>
            </a:r>
            <a:r>
              <a:rPr lang="hu-HU" sz="2800" b="1" i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„de </a:t>
            </a:r>
            <a:r>
              <a:rPr lang="hu-HU" sz="2800" b="1" i="1" dirty="0" err="1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minimis</a:t>
            </a:r>
            <a:r>
              <a:rPr lang="hu-HU" sz="2800" b="1" i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” </a:t>
            </a:r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támogatások</a:t>
            </a:r>
            <a:r>
              <a:rPr lang="hu-HU" sz="2800" b="1" i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hu-HU" sz="28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változásai 2014-től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33911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 idx="4294967295"/>
          </p:nvPr>
        </p:nvSpPr>
        <p:spPr>
          <a:xfrm>
            <a:off x="539552" y="1268760"/>
            <a:ext cx="8229600" cy="364902"/>
          </a:xfrm>
        </p:spPr>
        <p:txBody>
          <a:bodyPr/>
          <a:lstStyle/>
          <a:p>
            <a:r>
              <a:rPr lang="hu-HU" sz="28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Hazai költségvetési eredmények</a:t>
            </a:r>
            <a:endParaRPr lang="en-GB" sz="2800" dirty="0" smtClean="0"/>
          </a:p>
        </p:txBody>
      </p:sp>
      <p:sp>
        <p:nvSpPr>
          <p:cNvPr id="5" name="Tartalom helye 4"/>
          <p:cNvSpPr>
            <a:spLocks noGrp="1"/>
          </p:cNvSpPr>
          <p:nvPr>
            <p:ph idx="4294967295"/>
          </p:nvPr>
        </p:nvSpPr>
        <p:spPr>
          <a:xfrm>
            <a:off x="395536" y="1628800"/>
            <a:ext cx="8640960" cy="4824536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EU közös költségvetésének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főösszege a 7 évre vonatkozóan 960 milliárd euró, ami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3,5%-kal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, ezen belül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a KAP költségvetése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pedig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11%-kal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(421-ről 373 milliárd euróra csökkent és már 28 tagország között oszlik meg) kevesebb mint 2007-2013, de továbbra is a második legnagyobb kiadási tétel maradt. </a:t>
            </a:r>
            <a:endParaRPr lang="en-GB" sz="1700" b="1" u="sng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2007-2013: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Magyarországon az első és a második pillér kerete  (folyóáron) 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10,4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euró</a:t>
            </a:r>
            <a:endParaRPr lang="en-US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r>
              <a:rPr lang="en-GB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2014-2020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Magyarországon az első és a második pillér kerete  (folyóáron)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12,3 </a:t>
            </a:r>
            <a:r>
              <a:rPr lang="hu-H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euró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ami </a:t>
            </a:r>
            <a:r>
              <a:rPr lang="en-GB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1,9 </a:t>
            </a:r>
            <a:r>
              <a:rPr lang="hu-HU" sz="1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milliárd euró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(folyóáron</a:t>
            </a:r>
            <a:r>
              <a:rPr lang="en-US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emelkedést jelent.</a:t>
            </a:r>
          </a:p>
          <a:p>
            <a:pPr>
              <a:spcBef>
                <a:spcPts val="600"/>
              </a:spcBef>
              <a:defRPr/>
            </a:pPr>
            <a:endParaRPr lang="hu-HU" sz="17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defRPr/>
            </a:pPr>
            <a:endParaRPr lang="en-GB" sz="1700" b="1" i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endParaRPr lang="hu-HU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tagállamok közötti külső kiegyenlítés nem befolyásolja hazánk helyzetét, </a:t>
            </a:r>
            <a:endParaRPr lang="en-GB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Magyarország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éves közvetlen támogatási kerete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 közel 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1.270-1.273 millió euró lesz</a:t>
            </a:r>
          </a:p>
          <a:p>
            <a:pPr>
              <a:spcBef>
                <a:spcPts val="600"/>
              </a:spcBef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Magyarország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éves vidékfejlesztési kerete </a:t>
            </a: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közel</a:t>
            </a:r>
            <a:r>
              <a:rPr lang="hu-HU" sz="1700" b="1" dirty="0" smtClean="0">
                <a:latin typeface="Times New Roman" pitchFamily="18" charset="0"/>
                <a:cs typeface="Times New Roman" pitchFamily="18" charset="0"/>
              </a:rPr>
              <a:t> 490  millió euró lesz</a:t>
            </a:r>
          </a:p>
          <a:p>
            <a:pPr lvl="0">
              <a:spcBef>
                <a:spcPts val="600"/>
              </a:spcBef>
            </a:pPr>
            <a:r>
              <a:rPr lang="hu-HU" sz="1700" dirty="0" smtClean="0">
                <a:latin typeface="Times New Roman" pitchFamily="18" charset="0"/>
                <a:cs typeface="Times New Roman" pitchFamily="18" charset="0"/>
              </a:rPr>
              <a:t>Magyarország részesedése a 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KAP költségvetéséből 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hu-HU" sz="17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-ről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3,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hu-HU" sz="17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-ra</a:t>
            </a: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emelkedett.</a:t>
            </a:r>
            <a:endParaRPr lang="en-GB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defRPr/>
            </a:pPr>
            <a:r>
              <a:rPr lang="hu-HU" sz="1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2014 átmeneti év lesz.</a:t>
            </a:r>
            <a:endParaRPr lang="en-GB" sz="17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921462"/>
              </p:ext>
            </p:extLst>
          </p:nvPr>
        </p:nvGraphicFramePr>
        <p:xfrm>
          <a:off x="683568" y="3789040"/>
          <a:ext cx="8064897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2289"/>
                <a:gridCol w="3024336"/>
                <a:gridCol w="2448272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Milliárd euró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Közvetlen kifizetések (I. pillér) 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Vidékfejlesztés</a:t>
                      </a:r>
                      <a:r>
                        <a:rPr lang="hu-H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(II. pillér)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6877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2007-2013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6,</a:t>
                      </a:r>
                      <a:r>
                        <a:rPr lang="hu-H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3526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2014-2020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8,</a:t>
                      </a:r>
                      <a:r>
                        <a:rPr lang="hu-H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lang="hu-H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857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-26288" y="1484784"/>
            <a:ext cx="9144000" cy="432048"/>
          </a:xfrm>
        </p:spPr>
        <p:txBody>
          <a:bodyPr/>
          <a:lstStyle/>
          <a:p>
            <a:r>
              <a:rPr lang="hu-HU" sz="24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II. Pilléres </a:t>
            </a:r>
            <a:r>
              <a:rPr lang="hu-HU" sz="24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támogatások 2014</a:t>
            </a:r>
            <a:r>
              <a:rPr lang="hu-HU" sz="24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.-ben </a:t>
            </a:r>
            <a:r>
              <a:rPr lang="hu-HU" sz="2400" b="1" dirty="0" smtClean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folyamatos és megnyíló </a:t>
            </a:r>
            <a:r>
              <a:rPr lang="hu-HU" sz="2400" b="1" dirty="0">
                <a:solidFill>
                  <a:srgbClr val="EEECE1">
                    <a:lumMod val="50000"/>
                  </a:srgbClr>
                </a:solidFill>
                <a:latin typeface="Times New Roman" pitchFamily="18" charset="0"/>
                <a:cs typeface="Times New Roman" pitchFamily="18" charset="0"/>
              </a:rPr>
              <a:t>támogatási intézkedések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3399014"/>
              </p:ext>
            </p:extLst>
          </p:nvPr>
        </p:nvGraphicFramePr>
        <p:xfrm>
          <a:off x="1619672" y="2276873"/>
          <a:ext cx="5904656" cy="392072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04656"/>
              </a:tblGrid>
              <a:tr h="439843">
                <a:tc>
                  <a:txBody>
                    <a:bodyPr/>
                    <a:lstStyle/>
                    <a:p>
                      <a:pPr algn="ctr">
                        <a:lnSpc>
                          <a:spcPts val="525"/>
                        </a:lnSpc>
                        <a:spcAft>
                          <a:spcPts val="0"/>
                        </a:spcAft>
                      </a:pPr>
                      <a:endParaRPr lang="hu-HU" sz="22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525"/>
                        </a:lnSpc>
                        <a:spcAft>
                          <a:spcPts val="0"/>
                        </a:spcAft>
                      </a:pPr>
                      <a:endParaRPr lang="hu-HU" sz="2200" kern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525"/>
                        </a:lnSpc>
                        <a:spcAft>
                          <a:spcPts val="0"/>
                        </a:spcAft>
                      </a:pPr>
                      <a:r>
                        <a:rPr lang="hu-HU" sz="22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Jogcím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7122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Szaktanácsadói szolgáltatások támogatása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93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Szakképzési támogatás 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671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Erdészeti támogatások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645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Natura</a:t>
                      </a: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2000</a:t>
                      </a: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81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KAT</a:t>
                      </a: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992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AKG</a:t>
                      </a:r>
                      <a:endParaRPr lang="hu-HU" sz="2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3636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/>
          </p:cNvSpPr>
          <p:nvPr/>
        </p:nvSpPr>
        <p:spPr bwMode="auto">
          <a:xfrm>
            <a:off x="460614" y="5797054"/>
            <a:ext cx="8229600" cy="584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hangingPunct="0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hu-HU" sz="3600" b="1" i="1" dirty="0">
                <a:solidFill>
                  <a:srgbClr val="A69765"/>
                </a:solidFill>
                <a:latin typeface="Times New Roman" pitchFamily="18" charset="0"/>
              </a:rPr>
              <a:t>K</a:t>
            </a:r>
            <a:r>
              <a:rPr lang="hu-HU" sz="3600" b="1" i="1" dirty="0" smtClean="0">
                <a:solidFill>
                  <a:srgbClr val="A69765"/>
                </a:solidFill>
                <a:latin typeface="Times New Roman" pitchFamily="18" charset="0"/>
              </a:rPr>
              <a:t>öszönöm </a:t>
            </a:r>
            <a:r>
              <a:rPr lang="hu-HU" sz="3600" b="1" i="1" dirty="0">
                <a:solidFill>
                  <a:srgbClr val="A69765"/>
                </a:solidFill>
                <a:latin typeface="Times New Roman" pitchFamily="18" charset="0"/>
              </a:rPr>
              <a:t>a figyelmet!</a:t>
            </a:r>
            <a:endParaRPr lang="hu-HU" sz="3600" b="1" i="1" u="sng" dirty="0">
              <a:latin typeface="Times New Roman" pitchFamily="18" charset="0"/>
            </a:endParaRPr>
          </a:p>
        </p:txBody>
      </p:sp>
      <p:pic>
        <p:nvPicPr>
          <p:cNvPr id="3" name="Picture 5" descr="305206_113318868771586_904333_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146" y="1168919"/>
            <a:ext cx="6813550" cy="452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526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92213"/>
            <a:ext cx="8229600" cy="652462"/>
          </a:xfrm>
        </p:spPr>
        <p:txBody>
          <a:bodyPr/>
          <a:lstStyle/>
          <a:p>
            <a:pPr eaLnBrk="1" hangingPunct="1"/>
            <a:r>
              <a:rPr lang="hu-HU" sz="3600" dirty="0" smtClean="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KAP új célkitűzései (2014-2020)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2133600"/>
            <a:ext cx="8229600" cy="4525963"/>
          </a:xfrm>
        </p:spPr>
        <p:txBody>
          <a:bodyPr/>
          <a:lstStyle/>
          <a:p>
            <a:pPr marL="609600" indent="-609600" eaLnBrk="1" hangingPunct="1">
              <a:buFont typeface="Arial" charset="0"/>
              <a:buAutoNum type="arabicPeriod"/>
            </a:pP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Életképes élelmiszertermelés: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mezőgazdasági jövedelmek és a szektor versenyképességének javítása</a:t>
            </a:r>
          </a:p>
          <a:p>
            <a:pPr marL="609600" indent="-609600" eaLnBrk="1" hangingPunct="1">
              <a:buFont typeface="Arial" charset="0"/>
              <a:buNone/>
            </a:pPr>
            <a:endParaRPr lang="hu-HU" sz="2400" smtClean="0">
              <a:latin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2.	</a:t>
            </a: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Természeti erőforrásokkal való fenntartható gazdálkodás: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mezőgazdaság által előállított közjavak ellentételezése és ösztönözése</a:t>
            </a:r>
          </a:p>
          <a:p>
            <a:pPr marL="609600" indent="-609600" eaLnBrk="1" hangingPunct="1">
              <a:buFont typeface="Arial" charset="0"/>
              <a:buNone/>
            </a:pPr>
            <a:endParaRPr lang="hu-HU" sz="2400" smtClean="0">
              <a:latin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3.	</a:t>
            </a:r>
            <a:r>
              <a:rPr lang="hu-HU" sz="2400" u="sng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Kiegyensúlyozott területi fejlődés: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hu-HU" sz="2400" smtClean="0">
                <a:latin typeface="Times New Roman" pitchFamily="18" charset="0"/>
              </a:rPr>
              <a:t>	a vidéki közösségek és vidéki munkahelyek fenntartása</a:t>
            </a:r>
          </a:p>
        </p:txBody>
      </p:sp>
    </p:spTree>
    <p:extLst>
      <p:ext uri="{BB962C8B-B14F-4D97-AF65-F5344CB8AC3E}">
        <p14:creationId xmlns:p14="http://schemas.microsoft.com/office/powerpoint/2010/main" val="3975274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638944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KAP reform és a magyar prioritások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700808"/>
            <a:ext cx="8964488" cy="4752528"/>
          </a:xfrm>
        </p:spPr>
        <p:txBody>
          <a:bodyPr/>
          <a:lstStyle/>
          <a:p>
            <a:pPr marL="717550" lvl="2" indent="-363538" algn="just"/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Közös, erős és két pilléren nyugvó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agrárpolitika fenntartása 2013 után is.</a:t>
            </a:r>
          </a:p>
          <a:p>
            <a:pPr marL="717550" lvl="2" indent="-363538" algn="just"/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Fontos számunkra, hogy a közvetlen támogatás a KAP egyik fontos eszköze maradjon, és annak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forrásai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a 2007-2013-as szinthez képest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ne csökkenjenek érdemben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17550" lvl="2" indent="-363538" algn="just"/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A Közös Agrárpolitika leépítése, vagy </a:t>
            </a:r>
            <a:r>
              <a:rPr lang="hu-HU" sz="2100" b="1" dirty="0" err="1">
                <a:latin typeface="Times New Roman" pitchFamily="18" charset="0"/>
                <a:cs typeface="Times New Roman" pitchFamily="18" charset="0"/>
              </a:rPr>
              <a:t>renacionalizálása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 ellentétes érdekeinkkel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17550" lvl="2" indent="-363538" algn="just"/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Érdekünk, hogy az érzékeny ágazatok tekintetében a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támogatások termeléshez kötésének lehetősége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az eddigi szinthez képest bővüljön.</a:t>
            </a:r>
          </a:p>
          <a:p>
            <a:pPr marL="717550" lvl="2" indent="-363538" algn="just"/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A nemzeti sajátosságok érvényesítése érdekében megfelelő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nemzeti mozgástér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szükséges.</a:t>
            </a:r>
          </a:p>
          <a:p>
            <a:pPr marL="717550" lvl="2" indent="-363538" algn="just"/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Fontosnak tartjuk, hogy  a KAP megkülönböztetett figyelmet fordítson a fiatal, </a:t>
            </a:r>
            <a:r>
              <a:rPr lang="hu-HU" sz="2100" b="1" dirty="0">
                <a:latin typeface="Times New Roman" pitchFamily="18" charset="0"/>
                <a:cs typeface="Times New Roman" pitchFamily="18" charset="0"/>
              </a:rPr>
              <a:t>pályakezdő agrárvállalkozók kiemelt támogatására</a:t>
            </a:r>
            <a:r>
              <a:rPr lang="hu-HU" sz="2100" dirty="0">
                <a:latin typeface="Times New Roman" pitchFamily="18" charset="0"/>
                <a:cs typeface="Times New Roman" pitchFamily="18" charset="0"/>
              </a:rPr>
              <a:t> és a gazdaság-átadás ösztönzésére.</a:t>
            </a:r>
          </a:p>
        </p:txBody>
      </p:sp>
    </p:spTree>
    <p:extLst>
      <p:ext uri="{BB962C8B-B14F-4D97-AF65-F5344CB8AC3E}">
        <p14:creationId xmlns:p14="http://schemas.microsoft.com/office/powerpoint/2010/main" val="328141484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91890"/>
            <a:ext cx="8229600" cy="508918"/>
          </a:xfrm>
        </p:spPr>
        <p:txBody>
          <a:bodyPr/>
          <a:lstStyle/>
          <a:p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KAP döntés: határidők </a:t>
            </a: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- ütemezés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237931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Politikai megállapodás a KAP új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rendeleteiről: végleges jogszabály 2013. december 17.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Uniós végrehajtási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rendeletek megalkotása 2014. első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félév.</a:t>
            </a: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Magyarországnak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2014. májusára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kész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modellel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kell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rendelkeznie, hogy a bejelentési határidőt betarthassa.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Az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alkalmazni kívánt konstrukció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hivatalos bejelentésének határideje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2014. augusztus 1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. 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ts val="1200"/>
              </a:spcBef>
              <a:defRPr/>
            </a:pP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Hazai jogszabályalkotás </a:t>
            </a:r>
            <a:r>
              <a:rPr lang="hu-HU" sz="2400" dirty="0">
                <a:solidFill>
                  <a:srgbClr val="000000"/>
                </a:solidFill>
                <a:latin typeface="Times New Roman" pitchFamily="18" charset="0"/>
              </a:rPr>
              <a:t>2014. második </a:t>
            </a:r>
            <a:r>
              <a:rPr lang="hu-HU" sz="2400" dirty="0" smtClean="0">
                <a:solidFill>
                  <a:srgbClr val="000000"/>
                </a:solidFill>
                <a:latin typeface="Times New Roman" pitchFamily="18" charset="0"/>
              </a:rPr>
              <a:t>félév.</a:t>
            </a:r>
            <a:endParaRPr lang="hu-HU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4340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723261" y="1700212"/>
            <a:ext cx="7665164" cy="2400657"/>
          </a:xfrm>
          <a:prstGeom prst="rect">
            <a:avLst/>
          </a:prstGeom>
          <a:noFill/>
          <a:ln w="25400">
            <a:solidFill>
              <a:srgbClr val="00004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eaLnBrk="1" hangingPunct="1">
              <a:spcBef>
                <a:spcPct val="50000"/>
              </a:spcBef>
            </a:pPr>
            <a:endParaRPr lang="hu-HU" dirty="0"/>
          </a:p>
          <a:p>
            <a:pPr algn="ctr" eaLnBrk="1" hangingPunct="1">
              <a:spcBef>
                <a:spcPct val="50000"/>
              </a:spcBef>
            </a:pPr>
            <a:r>
              <a:rPr lang="hu-HU" sz="1600" dirty="0"/>
              <a:t>A támogatás feltétele a kölcsönös megfeleltetés intézkedéseinek betartása</a:t>
            </a:r>
          </a:p>
        </p:txBody>
      </p:sp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421481" y="1052736"/>
            <a:ext cx="8229600" cy="5762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sz="3200" b="1" dirty="0">
                <a:solidFill>
                  <a:srgbClr val="A2906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A közvetlen támogatások új rendszere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755650" y="1739900"/>
            <a:ext cx="3240286" cy="616372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Minden tagállam számára </a:t>
            </a:r>
            <a:r>
              <a:rPr lang="hu-HU" b="1" u="sng">
                <a:solidFill>
                  <a:schemeClr val="bg1"/>
                </a:solidFill>
                <a:latin typeface="Times New Roman" pitchFamily="18" charset="0"/>
              </a:rPr>
              <a:t>kötelező</a:t>
            </a:r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 elemek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5148263" y="1739900"/>
            <a:ext cx="3168650" cy="641350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Tagállamok által választható </a:t>
            </a:r>
            <a:r>
              <a:rPr lang="hu-HU" b="1" u="sng">
                <a:solidFill>
                  <a:schemeClr val="bg1"/>
                </a:solidFill>
                <a:latin typeface="Times New Roman" pitchFamily="18" charset="0"/>
              </a:rPr>
              <a:t>önkéntes</a:t>
            </a:r>
            <a:r>
              <a:rPr lang="hu-HU" b="1">
                <a:solidFill>
                  <a:schemeClr val="bg1"/>
                </a:solidFill>
                <a:latin typeface="Times New Roman" pitchFamily="18" charset="0"/>
              </a:rPr>
              <a:t> elemek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755650" y="2387600"/>
            <a:ext cx="3240286" cy="1223963"/>
          </a:xfrm>
          <a:prstGeom prst="rect">
            <a:avLst/>
          </a:prstGeom>
          <a:solidFill>
            <a:srgbClr val="BAAE88"/>
          </a:solidFill>
          <a:ln w="25400">
            <a:solidFill>
              <a:schemeClr val="bg2">
                <a:lumMod val="75000"/>
              </a:schemeClr>
            </a:solidFill>
          </a:ln>
        </p:spPr>
        <p:txBody>
          <a:bodyPr anchor="ctr"/>
          <a:lstStyle/>
          <a:p>
            <a:pPr marL="285750" indent="-285750">
              <a:buFontTx/>
              <a:buChar char="•"/>
              <a:defRPr/>
            </a:pPr>
            <a:r>
              <a:rPr lang="hu-HU" sz="1600" b="1" dirty="0" smtClean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Alaptámogatás (BPS/SAPS)</a:t>
            </a:r>
            <a:endParaRPr lang="hu-HU" sz="1600" b="1" dirty="0">
              <a:solidFill>
                <a:srgbClr val="F8F8F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„Zöld” komponens</a:t>
            </a: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Fiatal gazdálkodóknak juttatott támogatás</a:t>
            </a:r>
          </a:p>
          <a:p>
            <a:pPr marL="285750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Nemzeti tartalék</a:t>
            </a:r>
          </a:p>
        </p:txBody>
      </p:sp>
      <p:sp>
        <p:nvSpPr>
          <p:cNvPr id="2" name="Szövegdoboz 4"/>
          <p:cNvSpPr txBox="1"/>
          <p:nvPr/>
        </p:nvSpPr>
        <p:spPr>
          <a:xfrm>
            <a:off x="5148263" y="2387600"/>
            <a:ext cx="3168650" cy="1223963"/>
          </a:xfrm>
          <a:prstGeom prst="rect">
            <a:avLst/>
          </a:prstGeom>
          <a:solidFill>
            <a:srgbClr val="BAAE88"/>
          </a:solidFill>
          <a:ln w="25400">
            <a:solidFill>
              <a:schemeClr val="bg2">
                <a:lumMod val="75000"/>
              </a:schemeClr>
            </a:solidFill>
          </a:ln>
        </p:spPr>
        <p:txBody>
          <a:bodyPr anchor="ctr"/>
          <a:lstStyle/>
          <a:p>
            <a:pPr marL="742950" lvl="1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Termeléshez kötött támogatás</a:t>
            </a:r>
          </a:p>
          <a:p>
            <a:pPr marL="742950" lvl="1" indent="-285750">
              <a:buFontTx/>
              <a:buChar char="•"/>
              <a:defRPr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Természeti hátrányokkal sújtott területek támogatása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140200" y="4240213"/>
            <a:ext cx="1152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sz="2000" b="1">
                <a:solidFill>
                  <a:srgbClr val="000066"/>
                </a:solidFill>
              </a:rPr>
              <a:t>VAGY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283075" y="2174875"/>
            <a:ext cx="8651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u-HU" sz="6000">
                <a:solidFill>
                  <a:srgbClr val="000066"/>
                </a:solidFill>
              </a:rPr>
              <a:t>+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55650" y="5178425"/>
            <a:ext cx="7561263" cy="1203325"/>
          </a:xfrm>
          <a:prstGeom prst="rect">
            <a:avLst/>
          </a:prstGeom>
          <a:solidFill>
            <a:srgbClr val="BAAE88"/>
          </a:solidFill>
          <a:ln w="25400" algn="ctr">
            <a:solidFill>
              <a:srgbClr val="C4BD97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Aft>
                <a:spcPct val="60000"/>
              </a:spcAft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A kisgazdaságok számára kialakított egyszerűsített támogatási rendszer</a:t>
            </a:r>
          </a:p>
          <a:p>
            <a:pPr lvl="3" eaLnBrk="1" hangingPunct="1">
              <a:buFontTx/>
              <a:buChar char="•"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Zöldítés követelménye alól mentesül</a:t>
            </a:r>
          </a:p>
          <a:p>
            <a:pPr lvl="3" eaLnBrk="1" hangingPunct="1">
              <a:buFontTx/>
              <a:buChar char="•"/>
            </a:pPr>
            <a:r>
              <a:rPr lang="hu-HU" sz="1600" b="1" dirty="0">
                <a:solidFill>
                  <a:srgbClr val="F8F8F8"/>
                </a:solidFill>
                <a:latin typeface="Times New Roman" pitchFamily="18" charset="0"/>
                <a:cs typeface="Times New Roman" pitchFamily="18" charset="0"/>
              </a:rPr>
              <a:t>Kölcsönös megfeleltetés be nem tartása esetén közvetlen támogatása nem szankcionálható</a:t>
            </a: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755650" y="4662488"/>
            <a:ext cx="7561263" cy="496887"/>
          </a:xfrm>
          <a:prstGeom prst="rect">
            <a:avLst/>
          </a:prstGeom>
          <a:solidFill>
            <a:srgbClr val="002060"/>
          </a:solidFill>
          <a:ln w="127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Tagállam számára </a:t>
            </a:r>
            <a:r>
              <a:rPr lang="hu-HU" b="1" u="sng" dirty="0">
                <a:solidFill>
                  <a:schemeClr val="bg1"/>
                </a:solidFill>
                <a:latin typeface="Times New Roman" pitchFamily="18" charset="0"/>
              </a:rPr>
              <a:t>önkéntes</a:t>
            </a:r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, a gazdák számára </a:t>
            </a:r>
            <a:r>
              <a:rPr lang="hu-HU" b="1" u="sng" dirty="0">
                <a:solidFill>
                  <a:schemeClr val="bg1"/>
                </a:solidFill>
                <a:latin typeface="Times New Roman" pitchFamily="18" charset="0"/>
              </a:rPr>
              <a:t>választható</a:t>
            </a:r>
            <a:r>
              <a:rPr lang="hu-HU" b="1" dirty="0">
                <a:solidFill>
                  <a:schemeClr val="bg1"/>
                </a:solidFill>
                <a:latin typeface="Times New Roman" pitchFamily="18" charset="0"/>
              </a:rPr>
              <a:t> elem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30832" y="1700213"/>
            <a:ext cx="461665" cy="245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b="1" dirty="0" err="1" smtClean="0">
                <a:solidFill>
                  <a:srgbClr val="A29061"/>
                </a:solidFill>
              </a:rPr>
              <a:t>Degresszivitás</a:t>
            </a:r>
            <a:endParaRPr lang="hu-HU" b="1" dirty="0">
              <a:solidFill>
                <a:srgbClr val="A29061"/>
              </a:solidFill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 rot="10800000">
            <a:off x="8526923" y="1739900"/>
            <a:ext cx="461665" cy="2455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u-HU" b="1" dirty="0" err="1" smtClean="0">
                <a:solidFill>
                  <a:srgbClr val="A29061"/>
                </a:solidFill>
              </a:rPr>
              <a:t>Degresszivitás</a:t>
            </a:r>
            <a:endParaRPr lang="hu-HU" b="1" dirty="0">
              <a:solidFill>
                <a:srgbClr val="A2906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756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/>
          </p:cNvSpPr>
          <p:nvPr>
            <p:ph type="title"/>
          </p:nvPr>
        </p:nvSpPr>
        <p:spPr>
          <a:xfrm>
            <a:off x="590872" y="1052736"/>
            <a:ext cx="8229600" cy="648072"/>
          </a:xfrm>
        </p:spPr>
        <p:txBody>
          <a:bodyPr/>
          <a:lstStyle/>
          <a:p>
            <a:pPr eaLnBrk="1" hangingPunct="1">
              <a:defRPr/>
            </a:pPr>
            <a:r>
              <a:rPr lang="hu-HU" sz="3200" b="1" dirty="0" smtClean="0">
                <a:solidFill>
                  <a:srgbClr val="A29061"/>
                </a:solidFill>
                <a:latin typeface="Times New Roman" pitchFamily="18" charset="0"/>
                <a:cs typeface="Times New Roman" pitchFamily="18" charset="0"/>
              </a:rPr>
              <a:t>A közvetlen támogatások új rendszere</a:t>
            </a:r>
            <a:endParaRPr lang="hu-HU" sz="3200" b="1" dirty="0">
              <a:solidFill>
                <a:srgbClr val="A2906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8915" name="Text Box 7"/>
          <p:cNvSpPr txBox="1">
            <a:spLocks noChangeArrowheads="1"/>
          </p:cNvSpPr>
          <p:nvPr/>
        </p:nvSpPr>
        <p:spPr bwMode="auto">
          <a:xfrm>
            <a:off x="395534" y="1628800"/>
            <a:ext cx="8424937" cy="122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u="sng" dirty="0" smtClean="0">
                <a:latin typeface="Times New Roman" pitchFamily="18" charset="0"/>
              </a:rPr>
              <a:t>SAPS</a:t>
            </a:r>
            <a:endParaRPr lang="hu-HU" sz="2100" dirty="0" smtClean="0">
              <a:latin typeface="Times New Roman" pitchFamily="18" charset="0"/>
            </a:endParaRPr>
          </a:p>
          <a:p>
            <a:pPr marL="266700" indent="-266700" algn="just" eaLnBrk="1" hangingPunct="1">
              <a:spcBef>
                <a:spcPct val="50000"/>
              </a:spcBef>
              <a:buFontTx/>
              <a:buChar char="•"/>
            </a:pPr>
            <a:r>
              <a:rPr lang="hu-HU" sz="2100" b="1" dirty="0" smtClean="0">
                <a:latin typeface="Times New Roman" pitchFamily="18" charset="0"/>
              </a:rPr>
              <a:t>Maradványelv</a:t>
            </a:r>
            <a:r>
              <a:rPr lang="hu-HU" sz="2100" dirty="0" smtClean="0">
                <a:latin typeface="Times New Roman" pitchFamily="18" charset="0"/>
              </a:rPr>
              <a:t> érvényesülése: fajlagos értéke </a:t>
            </a:r>
            <a:r>
              <a:rPr lang="hu-HU" sz="2100" b="1" dirty="0" smtClean="0">
                <a:latin typeface="Times New Roman" pitchFamily="18" charset="0"/>
              </a:rPr>
              <a:t>a tagállami pénzügyi boríték</a:t>
            </a:r>
            <a:r>
              <a:rPr lang="hu-HU" sz="2100" dirty="0" smtClean="0">
                <a:latin typeface="Times New Roman" pitchFamily="18" charset="0"/>
              </a:rPr>
              <a:t> </a:t>
            </a:r>
            <a:r>
              <a:rPr lang="hu-HU" sz="2100" b="1" dirty="0" smtClean="0">
                <a:latin typeface="Times New Roman" pitchFamily="18" charset="0"/>
              </a:rPr>
              <a:t>és az egyéb </a:t>
            </a:r>
            <a:r>
              <a:rPr lang="hu-HU" sz="2100" dirty="0" smtClean="0">
                <a:latin typeface="Times New Roman" pitchFamily="18" charset="0"/>
              </a:rPr>
              <a:t>alkalmazott kötelező és önkéntes </a:t>
            </a:r>
            <a:r>
              <a:rPr lang="hu-HU" sz="2100" b="1" dirty="0" smtClean="0">
                <a:latin typeface="Times New Roman" pitchFamily="18" charset="0"/>
              </a:rPr>
              <a:t>elemek függvénye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753553"/>
              </p:ext>
            </p:extLst>
          </p:nvPr>
        </p:nvGraphicFramePr>
        <p:xfrm>
          <a:off x="611558" y="3212976"/>
          <a:ext cx="7992889" cy="27865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92889"/>
              </a:tblGrid>
              <a:tr h="332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hu-H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Megnevezés 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Tagállami nemzeti boríték (2015: 1,272 milliárd euró)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Zöldítés  (30%)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Fiatal gazdák  (0,62%)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hu-HU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Termeléshez kötött   (13%) 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Termeléshez kötött fehérje  (2%)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Kisgazdaságok (4,58%)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/>
                    </a:solidFill>
                  </a:tcPr>
                </a:tc>
              </a:tr>
              <a:tr h="2899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hu-HU" sz="2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Alaptámogatás</a:t>
                      </a:r>
                      <a:r>
                        <a:rPr lang="hu-H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(SAPS)  (53,73%)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042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3953</TotalTime>
  <Words>2912</Words>
  <Application>Microsoft Office PowerPoint</Application>
  <PresentationFormat>Diavetítés a képernyőre (4:3 oldalarány)</PresentationFormat>
  <Paragraphs>598</Paragraphs>
  <Slides>41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3</vt:i4>
      </vt:variant>
      <vt:variant>
        <vt:lpstr>Diacímek</vt:lpstr>
      </vt:variant>
      <vt:variant>
        <vt:i4>41</vt:i4>
      </vt:variant>
    </vt:vector>
  </HeadingPairs>
  <TitlesOfParts>
    <vt:vector size="44" baseType="lpstr">
      <vt:lpstr>Office Theme</vt:lpstr>
      <vt:lpstr>Beloldalak</vt:lpstr>
      <vt:lpstr>1_Beloldalak</vt:lpstr>
      <vt:lpstr>A Közös Agrárpolitika reformja 2014-2020</vt:lpstr>
      <vt:lpstr>A Közös Agrárpolitika költségvetése 2014-2020</vt:lpstr>
      <vt:lpstr>KAP kiadások alakulása 1980-2020 (folyó árakon)</vt:lpstr>
      <vt:lpstr>Hazai költségvetési eredmények</vt:lpstr>
      <vt:lpstr>KAP új célkitűzései (2014-2020)</vt:lpstr>
      <vt:lpstr>A KAP reform és a magyar prioritások</vt:lpstr>
      <vt:lpstr>KAP döntés: határidők - ütemezés</vt:lpstr>
      <vt:lpstr>A közvetlen támogatások új rendszere</vt:lpstr>
      <vt:lpstr>A közvetlen támogatások új rendszere</vt:lpstr>
      <vt:lpstr>„Zöld” komponens</vt:lpstr>
      <vt:lpstr>„Zöld” komponens I. - Terménydiverzifikáció</vt:lpstr>
      <vt:lpstr>„Zöld” komponens II. – Állandó gyepterület</vt:lpstr>
      <vt:lpstr>„Zöld” komponens III. – Ökológiai célterület</vt:lpstr>
      <vt:lpstr>Fiatal gazdálkodók támogatása </vt:lpstr>
      <vt:lpstr>A közvetlen támogatások új rendszere </vt:lpstr>
      <vt:lpstr>A közvetlen támogatások új rendszere</vt:lpstr>
      <vt:lpstr>A közvetlen támogatások új rendszere</vt:lpstr>
      <vt:lpstr>A közvetlen támogatások várható értékeinek alakulása</vt:lpstr>
      <vt:lpstr> KAP 2014-2020   Közös piacszervezés (SCMO)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KAP 2014-2020  Vidékfejlesztés </vt:lpstr>
      <vt:lpstr>Uniós vidékfejlesztési prioritások</vt:lpstr>
      <vt:lpstr>Élelmiszeripari beruházások</vt:lpstr>
      <vt:lpstr>PowerPoint bemutató</vt:lpstr>
      <vt:lpstr>PowerPoint bemutató</vt:lpstr>
      <vt:lpstr>I. pilléres támogatások 1.</vt:lpstr>
      <vt:lpstr>I. pilléres támogatások 2.</vt:lpstr>
      <vt:lpstr>I. pilléres támogatások 3.</vt:lpstr>
      <vt:lpstr>I. pilléres támogatások 4.</vt:lpstr>
      <vt:lpstr>Nemzeti agrártámogatások</vt:lpstr>
      <vt:lpstr>Kiegészítő nemzeti támogatások </vt:lpstr>
      <vt:lpstr>PowerPoint bemutató</vt:lpstr>
      <vt:lpstr>II. Pilléres támogatások 2014.-ben folyamatos és megnyíló támogatási intézkedések</vt:lpstr>
      <vt:lpstr>PowerPoint bemutató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Tarpataki Tamás</cp:lastModifiedBy>
  <cp:revision>261</cp:revision>
  <dcterms:created xsi:type="dcterms:W3CDTF">2010-06-15T13:49:13Z</dcterms:created>
  <dcterms:modified xsi:type="dcterms:W3CDTF">2014-02-03T11:56:54Z</dcterms:modified>
</cp:coreProperties>
</file>