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  <p:sldMasterId id="2147483801" r:id="rId3"/>
  </p:sldMasterIdLst>
  <p:notesMasterIdLst>
    <p:notesMasterId r:id="rId44"/>
  </p:notesMasterIdLst>
  <p:handoutMasterIdLst>
    <p:handoutMasterId r:id="rId45"/>
  </p:handoutMasterIdLst>
  <p:sldIdLst>
    <p:sldId id="400" r:id="rId4"/>
    <p:sldId id="449" r:id="rId5"/>
    <p:sldId id="446" r:id="rId6"/>
    <p:sldId id="451" r:id="rId7"/>
    <p:sldId id="452" r:id="rId8"/>
    <p:sldId id="455" r:id="rId9"/>
    <p:sldId id="487" r:id="rId10"/>
    <p:sldId id="462" r:id="rId11"/>
    <p:sldId id="463" r:id="rId12"/>
    <p:sldId id="464" r:id="rId13"/>
    <p:sldId id="465" r:id="rId14"/>
    <p:sldId id="466" r:id="rId15"/>
    <p:sldId id="467" r:id="rId16"/>
    <p:sldId id="468" r:id="rId17"/>
    <p:sldId id="469" r:id="rId18"/>
    <p:sldId id="470" r:id="rId19"/>
    <p:sldId id="471" r:id="rId20"/>
    <p:sldId id="472" r:id="rId21"/>
    <p:sldId id="473" r:id="rId22"/>
    <p:sldId id="418" r:id="rId23"/>
    <p:sldId id="381" r:id="rId24"/>
    <p:sldId id="388" r:id="rId25"/>
    <p:sldId id="391" r:id="rId26"/>
    <p:sldId id="379" r:id="rId27"/>
    <p:sldId id="389" r:id="rId28"/>
    <p:sldId id="390" r:id="rId29"/>
    <p:sldId id="397" r:id="rId30"/>
    <p:sldId id="398" r:id="rId31"/>
    <p:sldId id="474" r:id="rId32"/>
    <p:sldId id="485" r:id="rId33"/>
    <p:sldId id="475" r:id="rId34"/>
    <p:sldId id="476" r:id="rId35"/>
    <p:sldId id="477" r:id="rId36"/>
    <p:sldId id="478" r:id="rId37"/>
    <p:sldId id="479" r:id="rId38"/>
    <p:sldId id="486" r:id="rId39"/>
    <p:sldId id="481" r:id="rId40"/>
    <p:sldId id="482" r:id="rId41"/>
    <p:sldId id="483" r:id="rId42"/>
    <p:sldId id="484" r:id="rId43"/>
  </p:sldIdLst>
  <p:sldSz cx="9144000" cy="6858000" type="screen4x3"/>
  <p:notesSz cx="6797675" cy="9928225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A69765"/>
    <a:srgbClr val="A29061"/>
    <a:srgbClr val="BAAE88"/>
    <a:srgbClr val="000066"/>
    <a:srgbClr val="F8F8F8"/>
    <a:srgbClr val="193B65"/>
    <a:srgbClr val="FF6600"/>
    <a:srgbClr val="0000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5" autoAdjust="0"/>
    <p:restoredTop sz="94590" autoAdjust="0"/>
  </p:normalViewPr>
  <p:slideViewPr>
    <p:cSldViewPr>
      <p:cViewPr varScale="1">
        <p:scale>
          <a:sx n="99" d="100"/>
          <a:sy n="99" d="100"/>
        </p:scale>
        <p:origin x="-27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7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064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theme" Target="theme/theme1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CDCE792-9A37-48F4-B7DF-D712EB9AA66E}" type="datetimeFigureOut">
              <a:rPr lang="hu-HU"/>
              <a:pPr>
                <a:defRPr/>
              </a:pPr>
              <a:t>2014.03.05.</a:t>
            </a:fld>
            <a:endParaRPr lang="hu-HU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808ADCB-7DB1-4C50-9CED-E1ABD077A53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65762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266B068-8FCA-4CD4-9B5B-32E38AC33352}" type="datetimeFigureOut">
              <a:rPr lang="hu-HU"/>
              <a:pPr>
                <a:defRPr/>
              </a:pPr>
              <a:t>2014.03.05.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hu-H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8B86B11-7D6A-491E-AC99-4929B911FA8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799754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9BEFAA0-4888-45DD-8C96-A2B8EE18CDDC}" type="slidenum">
              <a:rPr lang="hu-HU" smtClean="0">
                <a:latin typeface="Arial" charset="0"/>
              </a:rPr>
              <a:pPr>
                <a:defRPr/>
              </a:pPr>
              <a:t>22</a:t>
            </a:fld>
            <a:endParaRPr lang="hu-HU" smtClean="0">
              <a:latin typeface="Arial" charset="0"/>
            </a:endParaRPr>
          </a:p>
        </p:txBody>
      </p:sp>
      <p:sp>
        <p:nvSpPr>
          <p:cNvPr id="26627" name="Rectangle 7"/>
          <p:cNvSpPr txBox="1">
            <a:spLocks noGrp="1" noChangeArrowheads="1"/>
          </p:cNvSpPr>
          <p:nvPr/>
        </p:nvSpPr>
        <p:spPr bwMode="auto">
          <a:xfrm>
            <a:off x="3851275" y="9429750"/>
            <a:ext cx="2944813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035" tIns="48017" rIns="96035" bIns="48017" anchor="b"/>
          <a:lstStyle>
            <a:lvl1pPr defTabSz="9588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588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588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588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588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9A60CA49-437A-4CBC-977F-6CBA9EE80F37}" type="slidenum">
              <a:rPr lang="en-GB" sz="1300"/>
              <a:pPr algn="r" eaLnBrk="1" hangingPunct="1"/>
              <a:t>22</a:t>
            </a:fld>
            <a:endParaRPr lang="en-GB" sz="1300"/>
          </a:p>
        </p:txBody>
      </p:sp>
      <p:sp>
        <p:nvSpPr>
          <p:cNvPr id="266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5988" y="744538"/>
            <a:ext cx="4964112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1038" y="4714875"/>
            <a:ext cx="5435600" cy="44688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035" tIns="48017" rIns="96035" bIns="48017"/>
          <a:lstStyle/>
          <a:p>
            <a:pPr eaLnBrk="1" hangingPunct="1"/>
            <a:endParaRPr lang="fr-BE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04522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ED3D1EE-2E5C-4453-82CE-761360DD2582}" type="slidenum">
              <a:rPr lang="hu-HU" smtClean="0">
                <a:latin typeface="Arial" charset="0"/>
              </a:rPr>
              <a:pPr>
                <a:defRPr/>
              </a:pPr>
              <a:t>23</a:t>
            </a:fld>
            <a:endParaRPr lang="hu-HU" smtClean="0">
              <a:latin typeface="Arial" charset="0"/>
            </a:endParaRPr>
          </a:p>
        </p:txBody>
      </p:sp>
      <p:sp>
        <p:nvSpPr>
          <p:cNvPr id="27651" name="Rectangle 7"/>
          <p:cNvSpPr txBox="1">
            <a:spLocks noGrp="1" noChangeArrowheads="1"/>
          </p:cNvSpPr>
          <p:nvPr/>
        </p:nvSpPr>
        <p:spPr bwMode="auto">
          <a:xfrm>
            <a:off x="3851275" y="9429750"/>
            <a:ext cx="2944813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035" tIns="48017" rIns="96035" bIns="48017" anchor="b"/>
          <a:lstStyle>
            <a:lvl1pPr defTabSz="9588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588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588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588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588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7011CE4C-9314-418B-9A79-B1974C0342BA}" type="slidenum">
              <a:rPr lang="en-GB" sz="1300"/>
              <a:pPr algn="r" eaLnBrk="1" hangingPunct="1"/>
              <a:t>23</a:t>
            </a:fld>
            <a:endParaRPr lang="en-GB" sz="1300"/>
          </a:p>
        </p:txBody>
      </p:sp>
      <p:sp>
        <p:nvSpPr>
          <p:cNvPr id="276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5988" y="744538"/>
            <a:ext cx="4964112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1038" y="4714875"/>
            <a:ext cx="5435600" cy="44688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035" tIns="48017" rIns="96035" bIns="48017"/>
          <a:lstStyle/>
          <a:p>
            <a:pPr eaLnBrk="1" hangingPunct="1"/>
            <a:endParaRPr lang="fr-BE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21089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BE28AA5-F83E-4683-9249-43B429C79C4B}" type="slidenum">
              <a:rPr lang="hu-HU" smtClean="0">
                <a:latin typeface="Arial" charset="0"/>
              </a:rPr>
              <a:pPr>
                <a:defRPr/>
              </a:pPr>
              <a:t>25</a:t>
            </a:fld>
            <a:endParaRPr lang="hu-HU" smtClean="0">
              <a:latin typeface="Arial" charset="0"/>
            </a:endParaRPr>
          </a:p>
        </p:txBody>
      </p:sp>
      <p:sp>
        <p:nvSpPr>
          <p:cNvPr id="28675" name="Rectangle 7"/>
          <p:cNvSpPr txBox="1">
            <a:spLocks noGrp="1" noChangeArrowheads="1"/>
          </p:cNvSpPr>
          <p:nvPr/>
        </p:nvSpPr>
        <p:spPr bwMode="auto">
          <a:xfrm>
            <a:off x="3851275" y="9429750"/>
            <a:ext cx="2944813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035" tIns="48017" rIns="96035" bIns="48017" anchor="b"/>
          <a:lstStyle>
            <a:lvl1pPr defTabSz="9588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588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588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588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588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7F454DD3-C7FB-469D-91F1-46D436178635}" type="slidenum">
              <a:rPr lang="en-GB" sz="1300"/>
              <a:pPr algn="r" eaLnBrk="1" hangingPunct="1"/>
              <a:t>25</a:t>
            </a:fld>
            <a:endParaRPr lang="en-GB" sz="1300"/>
          </a:p>
        </p:txBody>
      </p:sp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5988" y="744538"/>
            <a:ext cx="4964112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1038" y="4714875"/>
            <a:ext cx="5435600" cy="44688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035" tIns="48017" rIns="96035" bIns="48017"/>
          <a:lstStyle/>
          <a:p>
            <a:pPr eaLnBrk="1" hangingPunct="1"/>
            <a:endParaRPr lang="fr-BE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7194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5B7194-C61F-4CEC-BA85-B5D512820F3F}" type="slidenum">
              <a:rPr lang="hu-HU" smtClean="0">
                <a:latin typeface="Arial" charset="0"/>
              </a:rPr>
              <a:pPr>
                <a:defRPr/>
              </a:pPr>
              <a:t>26</a:t>
            </a:fld>
            <a:endParaRPr lang="hu-HU" smtClean="0">
              <a:latin typeface="Arial" charset="0"/>
            </a:endParaRPr>
          </a:p>
        </p:txBody>
      </p:sp>
      <p:sp>
        <p:nvSpPr>
          <p:cNvPr id="29699" name="Rectangle 7"/>
          <p:cNvSpPr txBox="1">
            <a:spLocks noGrp="1" noChangeArrowheads="1"/>
          </p:cNvSpPr>
          <p:nvPr/>
        </p:nvSpPr>
        <p:spPr bwMode="auto">
          <a:xfrm>
            <a:off x="3851275" y="9429750"/>
            <a:ext cx="2944813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035" tIns="48017" rIns="96035" bIns="48017" anchor="b"/>
          <a:lstStyle>
            <a:lvl1pPr defTabSz="9588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588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588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588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588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534B2E74-5378-4117-A9E3-5B657B3F82FF}" type="slidenum">
              <a:rPr lang="en-GB" sz="1300"/>
              <a:pPr algn="r" eaLnBrk="1" hangingPunct="1"/>
              <a:t>26</a:t>
            </a:fld>
            <a:endParaRPr lang="en-GB" sz="1300"/>
          </a:p>
        </p:txBody>
      </p:sp>
      <p:sp>
        <p:nvSpPr>
          <p:cNvPr id="297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5988" y="744538"/>
            <a:ext cx="4964112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1038" y="4714875"/>
            <a:ext cx="5435600" cy="44688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035" tIns="48017" rIns="96035" bIns="48017"/>
          <a:lstStyle/>
          <a:p>
            <a:pPr eaLnBrk="1" hangingPunct="1"/>
            <a:endParaRPr lang="fr-BE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28274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FC320-70A8-4176-9F08-D34339A0ED33}" type="slidenum">
              <a:rPr lang="hu-HU" smtClean="0"/>
              <a:t>38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88185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la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178759"/>
            <a:ext cx="7772400" cy="1470025"/>
          </a:xfrm>
        </p:spPr>
        <p:txBody>
          <a:bodyPr>
            <a:normAutofit/>
          </a:bodyPr>
          <a:lstStyle>
            <a:lvl1pPr>
              <a:defRPr sz="3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86322"/>
            <a:ext cx="6400800" cy="1357298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hu-H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D0E9C-48E5-4A1F-87BB-85EE978A52AD}" type="datetimeFigureOut">
              <a:rPr lang="hu-HU"/>
              <a:pPr>
                <a:defRPr/>
              </a:pPr>
              <a:t>2014.03.05.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40525" y="6089650"/>
            <a:ext cx="2133600" cy="365125"/>
          </a:xfrm>
        </p:spPr>
        <p:txBody>
          <a:bodyPr/>
          <a:lstStyle>
            <a:lvl1pPr>
              <a:defRPr sz="1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10608E97-AACD-408F-BCAF-A1347DFC60A0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89080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E8788-55FE-45F8-8FDB-A6111A421DA2}" type="datetimeFigureOut">
              <a:rPr lang="hu-HU"/>
              <a:pPr>
                <a:defRPr/>
              </a:pPr>
              <a:t>2014.03.05.</a:t>
            </a:fld>
            <a:endParaRPr lang="hu-H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7885195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Cím és tábláz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áblázat helye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hu-HU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2E8F5-1F4E-40FC-8646-EFC273B0ED5F}" type="datetimeFigureOut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2014.03.05.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001813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első olda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36"/>
            <a:ext cx="7772400" cy="1285884"/>
          </a:xfrm>
        </p:spPr>
        <p:txBody>
          <a:bodyPr anchor="t">
            <a:normAutofit/>
          </a:bodyPr>
          <a:lstStyle>
            <a:lvl1pPr>
              <a:defRPr sz="3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86058"/>
            <a:ext cx="6400800" cy="71438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3"/>
          </p:nvPr>
        </p:nvSpPr>
        <p:spPr bwMode="auto">
          <a:xfrm>
            <a:off x="785786" y="3571876"/>
            <a:ext cx="7572428" cy="114300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None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9" name="Content Placeholder 4"/>
          <p:cNvSpPr>
            <a:spLocks noGrp="1"/>
          </p:cNvSpPr>
          <p:nvPr>
            <p:ph idx="14"/>
          </p:nvPr>
        </p:nvSpPr>
        <p:spPr bwMode="auto">
          <a:xfrm>
            <a:off x="785786" y="4786322"/>
            <a:ext cx="7572428" cy="1000132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>
              <a:buFont typeface="+mj-lt"/>
              <a:buAutoNum type="arabicPeriod"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684AF-9665-4D5A-962C-B4FACE5B2FD0}" type="datetimeFigureOut">
              <a:rPr lang="hu-HU"/>
              <a:pPr>
                <a:defRPr/>
              </a:pPr>
              <a:t>2014.03.05.</a:t>
            </a:fld>
            <a:endParaRPr lang="hu-H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599550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első 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1910" y="1285860"/>
            <a:ext cx="3471858" cy="857256"/>
          </a:xfrm>
        </p:spPr>
        <p:txBody>
          <a:bodyPr anchor="t">
            <a:normAutofit/>
          </a:bodyPr>
          <a:lstStyle>
            <a:lvl1pPr algn="l">
              <a:defRPr sz="1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4"/>
          </p:nvPr>
        </p:nvSpPr>
        <p:spPr bwMode="auto">
          <a:xfrm>
            <a:off x="3663561" y="2214554"/>
            <a:ext cx="4714908" cy="400052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10" name="Tartalom helye 2"/>
          <p:cNvSpPr>
            <a:spLocks noGrp="1"/>
          </p:cNvSpPr>
          <p:nvPr>
            <p:ph idx="13"/>
          </p:nvPr>
        </p:nvSpPr>
        <p:spPr>
          <a:xfrm>
            <a:off x="908566" y="1376038"/>
            <a:ext cx="2651379" cy="4802819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2B58D-DAEA-4272-948C-A4CD1F106413}" type="datetimeFigureOut">
              <a:rPr lang="hu-HU"/>
              <a:pPr>
                <a:defRPr/>
              </a:pPr>
              <a:t>2014.03.05.</a:t>
            </a:fld>
            <a:endParaRPr lang="hu-H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716870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első oldal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281107"/>
            <a:ext cx="7772400" cy="504819"/>
          </a:xfrm>
        </p:spPr>
        <p:txBody>
          <a:bodyPr anchor="t">
            <a:normAutofit/>
          </a:bodyPr>
          <a:lstStyle>
            <a:lvl1pPr algn="ctr">
              <a:defRPr sz="1800" b="0" cap="none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3"/>
          </p:nvPr>
        </p:nvSpPr>
        <p:spPr bwMode="auto">
          <a:xfrm>
            <a:off x="785786" y="4786322"/>
            <a:ext cx="7572428" cy="150019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None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9" name="Tartalom helye 2"/>
          <p:cNvSpPr>
            <a:spLocks noGrp="1"/>
          </p:cNvSpPr>
          <p:nvPr>
            <p:ph idx="14"/>
          </p:nvPr>
        </p:nvSpPr>
        <p:spPr>
          <a:xfrm>
            <a:off x="908566" y="1928803"/>
            <a:ext cx="3601290" cy="269646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12" name="Tartalom helye 2"/>
          <p:cNvSpPr>
            <a:spLocks noGrp="1"/>
          </p:cNvSpPr>
          <p:nvPr>
            <p:ph idx="15"/>
          </p:nvPr>
        </p:nvSpPr>
        <p:spPr>
          <a:xfrm>
            <a:off x="4643438" y="1928803"/>
            <a:ext cx="3601290" cy="269646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C6A7E-7B5E-4DA4-85CA-A9DB79C0D3B6}" type="datetimeFigureOut">
              <a:rPr lang="hu-HU"/>
              <a:pPr>
                <a:defRPr/>
              </a:pPr>
              <a:t>2014.03.05.</a:t>
            </a:fld>
            <a:endParaRPr lang="hu-H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588998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B36DA-4E86-46A5-A460-A57A8DCC3AEA}" type="datetimeFigureOut">
              <a:rPr lang="hu-HU"/>
              <a:pPr>
                <a:defRPr/>
              </a:pPr>
              <a:t>2014.03.05.</a:t>
            </a:fld>
            <a:endParaRPr lang="hu-H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627023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CF474-3DC3-42DA-B0E7-4BF89D4FB33F}" type="datetimeFigureOut">
              <a:rPr lang="hu-HU"/>
              <a:pPr>
                <a:defRPr/>
              </a:pPr>
              <a:t>2014.03.05.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728331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Cím, szöveg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D0C94-E3CC-4689-90E8-AAA0EB596CD2}" type="datetimeFigureOut">
              <a:rPr lang="hu-HU"/>
              <a:pPr>
                <a:defRPr/>
              </a:pPr>
              <a:t>2014.03.05.</a:t>
            </a:fld>
            <a:endParaRPr lang="hu-H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450434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216CE-D827-48B3-938A-DDFB3B99B66C}" type="datetimeFigureOut">
              <a:rPr lang="hu-HU"/>
              <a:pPr>
                <a:defRPr/>
              </a:pPr>
              <a:t>2014.03.05.</a:t>
            </a:fld>
            <a:endParaRPr lang="hu-H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95272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76DC93-C4BF-472F-AA7C-C8ADF4AA7B6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383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ső olda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36"/>
            <a:ext cx="7772400" cy="1285884"/>
          </a:xfrm>
        </p:spPr>
        <p:txBody>
          <a:bodyPr anchor="t">
            <a:normAutofit/>
          </a:bodyPr>
          <a:lstStyle>
            <a:lvl1pPr>
              <a:defRPr sz="3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86058"/>
            <a:ext cx="6400800" cy="71438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3"/>
          </p:nvPr>
        </p:nvSpPr>
        <p:spPr bwMode="auto">
          <a:xfrm>
            <a:off x="785786" y="3571876"/>
            <a:ext cx="7572428" cy="114300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None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9" name="Content Placeholder 4"/>
          <p:cNvSpPr>
            <a:spLocks noGrp="1"/>
          </p:cNvSpPr>
          <p:nvPr>
            <p:ph idx="14"/>
          </p:nvPr>
        </p:nvSpPr>
        <p:spPr bwMode="auto">
          <a:xfrm>
            <a:off x="785786" y="4786322"/>
            <a:ext cx="7572428" cy="1000132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>
              <a:buFont typeface="+mj-lt"/>
              <a:buAutoNum type="arabicPeriod"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8543B-1E32-46AE-986D-99C7F6683A92}" type="datetimeFigureOut">
              <a:rPr lang="hu-HU"/>
              <a:pPr>
                <a:defRPr/>
              </a:pPr>
              <a:t>2014.03.05.</a:t>
            </a:fld>
            <a:endParaRPr lang="hu-H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63328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ső 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1910" y="1285860"/>
            <a:ext cx="3471858" cy="857256"/>
          </a:xfrm>
        </p:spPr>
        <p:txBody>
          <a:bodyPr anchor="t">
            <a:normAutofit/>
          </a:bodyPr>
          <a:lstStyle>
            <a:lvl1pPr algn="l">
              <a:defRPr sz="1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4"/>
          </p:nvPr>
        </p:nvSpPr>
        <p:spPr bwMode="auto">
          <a:xfrm>
            <a:off x="3663561" y="2214554"/>
            <a:ext cx="4714908" cy="400052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10" name="Tartalom helye 2"/>
          <p:cNvSpPr>
            <a:spLocks noGrp="1"/>
          </p:cNvSpPr>
          <p:nvPr>
            <p:ph idx="13"/>
          </p:nvPr>
        </p:nvSpPr>
        <p:spPr>
          <a:xfrm>
            <a:off x="908566" y="1376038"/>
            <a:ext cx="2651379" cy="4802819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189DF-4F07-4E43-97AB-773109A84238}" type="datetimeFigureOut">
              <a:rPr lang="hu-HU"/>
              <a:pPr>
                <a:defRPr/>
              </a:pPr>
              <a:t>2014.03.05.</a:t>
            </a:fld>
            <a:endParaRPr lang="hu-H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18521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ső oldal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281107"/>
            <a:ext cx="7772400" cy="504819"/>
          </a:xfrm>
        </p:spPr>
        <p:txBody>
          <a:bodyPr anchor="t">
            <a:normAutofit/>
          </a:bodyPr>
          <a:lstStyle>
            <a:lvl1pPr algn="ctr">
              <a:defRPr sz="1800" b="0" cap="none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3"/>
          </p:nvPr>
        </p:nvSpPr>
        <p:spPr bwMode="auto">
          <a:xfrm>
            <a:off x="785786" y="4786322"/>
            <a:ext cx="7572428" cy="150019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None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9" name="Tartalom helye 2"/>
          <p:cNvSpPr>
            <a:spLocks noGrp="1"/>
          </p:cNvSpPr>
          <p:nvPr>
            <p:ph idx="14"/>
          </p:nvPr>
        </p:nvSpPr>
        <p:spPr>
          <a:xfrm>
            <a:off x="908566" y="1928803"/>
            <a:ext cx="3601290" cy="269646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12" name="Tartalom helye 2"/>
          <p:cNvSpPr>
            <a:spLocks noGrp="1"/>
          </p:cNvSpPr>
          <p:nvPr>
            <p:ph idx="15"/>
          </p:nvPr>
        </p:nvSpPr>
        <p:spPr>
          <a:xfrm>
            <a:off x="4643438" y="1928803"/>
            <a:ext cx="3601290" cy="269646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05451-6DAB-40D9-A03C-DFD453A3BAAA}" type="datetimeFigureOut">
              <a:rPr lang="hu-HU"/>
              <a:pPr>
                <a:defRPr/>
              </a:pPr>
              <a:t>2014.03.05.</a:t>
            </a:fld>
            <a:endParaRPr lang="hu-H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02863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12ABA-A707-40BF-A087-2F3006A1158E}" type="datetimeFigureOut">
              <a:rPr lang="hu-HU"/>
              <a:pPr>
                <a:defRPr/>
              </a:pPr>
              <a:t>2014.03.05.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5133833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6EE124-E198-4802-8BB0-9D235273454C}" type="datetimeFigureOut">
              <a:rPr lang="hu-HU"/>
              <a:pPr>
                <a:defRPr/>
              </a:pPr>
              <a:t>2014.03.05.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6456428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10285-7E09-480E-8B00-8ECC22B3E87F}" type="datetimeFigureOut">
              <a:rPr lang="hu-HU"/>
              <a:pPr>
                <a:defRPr/>
              </a:pPr>
              <a:t>2014.03.05.</a:t>
            </a:fld>
            <a:endParaRPr lang="hu-H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76162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445E1F-E0DF-436C-88E0-45E4E9D048B8}" type="datetimeFigureOut">
              <a:rPr lang="hu-HU"/>
              <a:pPr>
                <a:defRPr/>
              </a:pPr>
              <a:t>2014.03.05.</a:t>
            </a:fld>
            <a:endParaRPr lang="hu-H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9049941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7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bg_1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4288"/>
            <a:ext cx="9140825" cy="682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hu-HU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24E6EF6-2E31-4AB3-B545-B439055F6FD4}" type="datetimeFigureOut">
              <a:rPr lang="hu-HU"/>
              <a:pPr>
                <a:defRPr/>
              </a:pPr>
              <a:t>2014.03.05.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24650" y="61436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175FE5-86C6-488A-9500-0F8C34A2679F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39" r:id="rId2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bg_2_beloldal.jp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4288"/>
            <a:ext cx="9140825" cy="682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hu-HU" smtClean="0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98E1808-90BC-4FC8-968C-BE850C7F9ABE}" type="datetimeFigureOut">
              <a:rPr lang="hu-HU"/>
              <a:pPr>
                <a:defRPr/>
              </a:pPr>
              <a:t>2014.03.05.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6740525" y="6421438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1C502883-9CA7-4FA3-95D8-B0F0C34F10DC}" type="slidenum">
              <a:rPr lang="hu-HU" smtClean="0"/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hu-HU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40" r:id="rId9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" descr="bg_2_beloldal.jp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4288"/>
            <a:ext cx="9140825" cy="682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hu-HU" smtClean="0"/>
          </a:p>
        </p:txBody>
      </p:sp>
      <p:sp>
        <p:nvSpPr>
          <p:cNvPr id="307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D8030A4-CDDC-490C-B927-D826CCC7D733}" type="datetimeFigureOut">
              <a:rPr lang="hu-HU"/>
              <a:pPr>
                <a:defRPr/>
              </a:pPr>
              <a:t>2014.03.05.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740525" y="6421438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4B2FAEA-7EDC-41B5-8C80-6CCFA1B1B47F}" type="slidenum">
              <a:rPr lang="hu-HU" smtClean="0"/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hu-HU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7328" y="3356992"/>
            <a:ext cx="9036496" cy="826305"/>
          </a:xfrm>
        </p:spPr>
        <p:txBody>
          <a:bodyPr>
            <a:noAutofit/>
          </a:bodyPr>
          <a:lstStyle/>
          <a:p>
            <a:pPr eaLnBrk="1" hangingPunct="1"/>
            <a:r>
              <a:rPr lang="hu-HU" sz="2800" b="1" dirty="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A KAP reformja és a 2014. évi átmeneti év</a:t>
            </a:r>
            <a:endParaRPr lang="en-GB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07504" y="4221088"/>
            <a:ext cx="9144000" cy="1872208"/>
          </a:xfrm>
        </p:spPr>
        <p:txBody>
          <a:bodyPr>
            <a:normAutofit fontScale="85000" lnSpcReduction="20000"/>
          </a:bodyPr>
          <a:lstStyle/>
          <a:p>
            <a:endParaRPr lang="hu-H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Vidékfejlesztési Minisztérium</a:t>
            </a:r>
          </a:p>
          <a:p>
            <a:r>
              <a:rPr lang="hu-HU" sz="2000" i="1" dirty="0" smtClean="0">
                <a:latin typeface="Times New Roman" pitchFamily="18" charset="0"/>
                <a:cs typeface="Times New Roman" pitchFamily="18" charset="0"/>
              </a:rPr>
              <a:t>Tarpataki </a:t>
            </a:r>
            <a:r>
              <a:rPr lang="hu-HU" sz="2000" i="1" dirty="0" smtClean="0">
                <a:latin typeface="Times New Roman" pitchFamily="18" charset="0"/>
                <a:cs typeface="Times New Roman" pitchFamily="18" charset="0"/>
              </a:rPr>
              <a:t>Tamás</a:t>
            </a:r>
          </a:p>
          <a:p>
            <a:endParaRPr lang="hu-HU" sz="20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hu-HU" sz="20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hu-HU" sz="2300" b="1" i="1" dirty="0" smtClean="0">
                <a:latin typeface="Times New Roman" pitchFamily="18" charset="0"/>
                <a:cs typeface="Times New Roman" pitchFamily="18" charset="0"/>
              </a:rPr>
              <a:t>Budaörs, 2014. március 6.</a:t>
            </a:r>
            <a:endParaRPr lang="hu-HU" sz="23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hu-H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1847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>
            <a:spLocks noGrp="1"/>
          </p:cNvSpPr>
          <p:nvPr>
            <p:ph type="title"/>
          </p:nvPr>
        </p:nvSpPr>
        <p:spPr>
          <a:xfrm>
            <a:off x="590872" y="1052736"/>
            <a:ext cx="8229600" cy="648072"/>
          </a:xfrm>
        </p:spPr>
        <p:txBody>
          <a:bodyPr/>
          <a:lstStyle/>
          <a:p>
            <a:pPr eaLnBrk="1" hangingPunct="1">
              <a:defRPr/>
            </a:pPr>
            <a:r>
              <a:rPr lang="hu-HU" sz="3200" b="1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A közvetlen támogatások új rendszere</a:t>
            </a:r>
            <a:endParaRPr lang="hu-HU" sz="3200" b="1" dirty="0">
              <a:solidFill>
                <a:srgbClr val="A2906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8915" name="Text Box 7"/>
          <p:cNvSpPr txBox="1">
            <a:spLocks noChangeArrowheads="1"/>
          </p:cNvSpPr>
          <p:nvPr/>
        </p:nvSpPr>
        <p:spPr bwMode="auto">
          <a:xfrm>
            <a:off x="395534" y="1628800"/>
            <a:ext cx="8424937" cy="122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266700" indent="-266700" algn="just" eaLnBrk="1" hangingPunct="1">
              <a:spcBef>
                <a:spcPct val="50000"/>
              </a:spcBef>
              <a:buFontTx/>
              <a:buChar char="•"/>
            </a:pPr>
            <a:r>
              <a:rPr lang="hu-HU" sz="2100" u="sng" dirty="0" smtClean="0">
                <a:latin typeface="Times New Roman" pitchFamily="18" charset="0"/>
              </a:rPr>
              <a:t>SAPS</a:t>
            </a:r>
            <a:endParaRPr lang="hu-HU" sz="2100" dirty="0" smtClean="0">
              <a:latin typeface="Times New Roman" pitchFamily="18" charset="0"/>
            </a:endParaRPr>
          </a:p>
          <a:p>
            <a:pPr marL="266700" indent="-266700" algn="just" eaLnBrk="1" hangingPunct="1">
              <a:spcBef>
                <a:spcPct val="50000"/>
              </a:spcBef>
              <a:buFontTx/>
              <a:buChar char="•"/>
            </a:pPr>
            <a:r>
              <a:rPr lang="hu-HU" sz="2100" b="1" dirty="0" smtClean="0">
                <a:latin typeface="Times New Roman" pitchFamily="18" charset="0"/>
              </a:rPr>
              <a:t>Maradványelv</a:t>
            </a:r>
            <a:r>
              <a:rPr lang="hu-HU" sz="2100" dirty="0" smtClean="0">
                <a:latin typeface="Times New Roman" pitchFamily="18" charset="0"/>
              </a:rPr>
              <a:t> érvényesülése: fajlagos értéke </a:t>
            </a:r>
            <a:r>
              <a:rPr lang="hu-HU" sz="2100" b="1" dirty="0" smtClean="0">
                <a:latin typeface="Times New Roman" pitchFamily="18" charset="0"/>
              </a:rPr>
              <a:t>a tagállami pénzügyi boríték</a:t>
            </a:r>
            <a:r>
              <a:rPr lang="hu-HU" sz="2100" dirty="0" smtClean="0">
                <a:latin typeface="Times New Roman" pitchFamily="18" charset="0"/>
              </a:rPr>
              <a:t> </a:t>
            </a:r>
            <a:r>
              <a:rPr lang="hu-HU" sz="2100" b="1" dirty="0" smtClean="0">
                <a:latin typeface="Times New Roman" pitchFamily="18" charset="0"/>
              </a:rPr>
              <a:t>és az egyéb </a:t>
            </a:r>
            <a:r>
              <a:rPr lang="hu-HU" sz="2100" dirty="0" smtClean="0">
                <a:latin typeface="Times New Roman" pitchFamily="18" charset="0"/>
              </a:rPr>
              <a:t>alkalmazott kötelező és önkéntes </a:t>
            </a:r>
            <a:r>
              <a:rPr lang="hu-HU" sz="2100" b="1" dirty="0" smtClean="0">
                <a:latin typeface="Times New Roman" pitchFamily="18" charset="0"/>
              </a:rPr>
              <a:t>elemek függvénye</a:t>
            </a:r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7753553"/>
              </p:ext>
            </p:extLst>
          </p:nvPr>
        </p:nvGraphicFramePr>
        <p:xfrm>
          <a:off x="611558" y="3212976"/>
          <a:ext cx="7992889" cy="278652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992889"/>
              </a:tblGrid>
              <a:tr h="3328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hu-H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Megnevezés </a:t>
                      </a:r>
                      <a:endParaRPr lang="hu-HU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289905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hu-HU" sz="2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Tagállami nemzeti boríték (2015: 1,272 milliárd euró)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89905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hu-H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Zöldítés  (30%)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899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Fiatal gazdák  (0,62%)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899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lang="hu-HU" sz="20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u-H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Termeléshez kötött   (13%) 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899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Termeléshez kötött fehérje  (2%)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89905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hu-H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Kisgazdaságok (4,58%)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</a:tr>
              <a:tr h="2899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hu-HU" sz="20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Alaptámogatás</a:t>
                      </a:r>
                      <a:r>
                        <a:rPr lang="hu-H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(SAPS)  (53,73%)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70420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/>
          </p:cNvSpPr>
          <p:nvPr>
            <p:ph type="title"/>
          </p:nvPr>
        </p:nvSpPr>
        <p:spPr>
          <a:xfrm>
            <a:off x="363538" y="909638"/>
            <a:ext cx="8229600" cy="935037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hu-HU" sz="3200" b="1" dirty="0">
                <a:solidFill>
                  <a:srgbClr val="A2906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„Zöld” </a:t>
            </a:r>
            <a:r>
              <a:rPr lang="hu-HU" sz="3200" b="1" dirty="0" smtClean="0">
                <a:solidFill>
                  <a:srgbClr val="A2906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komponens</a:t>
            </a:r>
            <a:endParaRPr lang="hu-HU" sz="3200" b="1" dirty="0">
              <a:solidFill>
                <a:srgbClr val="A2906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4340" name="Text Box 3"/>
          <p:cNvSpPr txBox="1">
            <a:spLocks noChangeArrowheads="1"/>
          </p:cNvSpPr>
          <p:nvPr/>
        </p:nvSpPr>
        <p:spPr bwMode="auto">
          <a:xfrm>
            <a:off x="395288" y="1844675"/>
            <a:ext cx="8207375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6700" indent="-177800">
              <a:buFontTx/>
              <a:buChar char="•"/>
              <a:defRPr/>
            </a:pPr>
            <a:r>
              <a:rPr lang="hu-HU" sz="2400" b="1" dirty="0">
                <a:latin typeface="Times New Roman" pitchFamily="18" charset="0"/>
                <a:cs typeface="Times New Roman" pitchFamily="18" charset="0"/>
              </a:rPr>
              <a:t>Kötelező a tagállam és a gazdák számára is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, a közvetlen kifizetési nemzeti keretösszeg </a:t>
            </a:r>
            <a:r>
              <a:rPr lang="hu-HU" sz="2400" b="1" dirty="0">
                <a:latin typeface="Times New Roman" pitchFamily="18" charset="0"/>
                <a:cs typeface="Times New Roman" pitchFamily="18" charset="0"/>
              </a:rPr>
              <a:t>30%-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. Kisgazdaságoknak nem kell teljesíteniük.</a:t>
            </a:r>
          </a:p>
          <a:p>
            <a:pPr marL="88900">
              <a:defRPr/>
            </a:pPr>
            <a:endParaRPr lang="hu-HU" sz="2400" b="1" dirty="0">
              <a:latin typeface="Times New Roman" pitchFamily="18" charset="0"/>
              <a:cs typeface="Times New Roman" pitchFamily="18" charset="0"/>
            </a:endParaRPr>
          </a:p>
          <a:p>
            <a:pPr marL="88900">
              <a:defRPr/>
            </a:pPr>
            <a:r>
              <a:rPr lang="hu-HU" sz="24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hu-HU" sz="2400" b="1" u="sng" dirty="0">
                <a:latin typeface="Times New Roman" pitchFamily="18" charset="0"/>
                <a:cs typeface="Times New Roman" pitchFamily="18" charset="0"/>
              </a:rPr>
              <a:t>Feltételei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88900">
              <a:defRPr/>
            </a:pPr>
            <a:endParaRPr lang="hu-HU" sz="2400" dirty="0">
              <a:latin typeface="Times New Roman" pitchFamily="18" charset="0"/>
              <a:cs typeface="Times New Roman" pitchFamily="18" charset="0"/>
            </a:endParaRPr>
          </a:p>
          <a:p>
            <a:pPr marL="358775" lvl="2" indent="22225">
              <a:buFont typeface="Times New Roman" pitchFamily="18" charset="0"/>
              <a:buChar char="-"/>
              <a:defRPr/>
            </a:pP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  Tárgyévben 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termesztett növények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diverzifikálása </a:t>
            </a:r>
          </a:p>
          <a:p>
            <a:pPr marL="701675" lvl="2" indent="-342900">
              <a:buFontTx/>
              <a:buChar char="-"/>
              <a:defRPr/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Állandó 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gyepek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fenntartása </a:t>
            </a:r>
          </a:p>
          <a:p>
            <a:pPr marL="701675" lvl="2" indent="-342900">
              <a:buFontTx/>
              <a:buChar char="-"/>
              <a:defRPr/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Ökológiai 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célterület fenntartása (állandó kultúrával - ültetvény - fedett területen felüli jogosult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területen -15 ha szántó fölött).</a:t>
            </a:r>
            <a:endParaRPr lang="hu-H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3169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ím 2"/>
          <p:cNvSpPr>
            <a:spLocks noGrp="1"/>
          </p:cNvSpPr>
          <p:nvPr>
            <p:ph type="title"/>
          </p:nvPr>
        </p:nvSpPr>
        <p:spPr>
          <a:xfrm>
            <a:off x="323850" y="1125538"/>
            <a:ext cx="8229600" cy="503237"/>
          </a:xfrm>
        </p:spPr>
        <p:txBody>
          <a:bodyPr/>
          <a:lstStyle/>
          <a:p>
            <a:r>
              <a:rPr lang="hu-HU" sz="3200" b="1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„Zöld” komponens I. - Terménydiverzifikáció</a:t>
            </a:r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>
          <a:xfrm>
            <a:off x="468313" y="1863725"/>
            <a:ext cx="8567737" cy="46609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hu-HU" sz="2300" dirty="0">
                <a:latin typeface="Times New Roman" pitchFamily="18" charset="0"/>
                <a:cs typeface="Arial" pitchFamily="34" charset="0"/>
              </a:rPr>
              <a:t>Nem ugyanazt jelenti, mint a vetésváltás -  a vetésváltás=időbeliség; termény diverzifikáció = </a:t>
            </a:r>
            <a:r>
              <a:rPr lang="hu-HU" sz="2300" dirty="0" smtClean="0">
                <a:latin typeface="Times New Roman" pitchFamily="18" charset="0"/>
                <a:cs typeface="Arial" pitchFamily="34" charset="0"/>
              </a:rPr>
              <a:t>térbeliség.</a:t>
            </a:r>
            <a:endParaRPr lang="hu-HU" sz="2300" dirty="0">
              <a:latin typeface="Times New Roman" pitchFamily="18" charset="0"/>
              <a:cs typeface="Arial" pitchFamily="34" charset="0"/>
            </a:endParaRPr>
          </a:p>
          <a:p>
            <a:pPr algn="just" eaLnBrk="1" hangingPunct="1">
              <a:defRPr/>
            </a:pPr>
            <a:r>
              <a:rPr lang="hu-HU" sz="2300" dirty="0" smtClean="0">
                <a:latin typeface="Times New Roman" pitchFamily="18" charset="0"/>
                <a:cs typeface="Arial" pitchFamily="34" charset="0"/>
              </a:rPr>
              <a:t>Eredeti </a:t>
            </a:r>
            <a:r>
              <a:rPr lang="hu-HU" sz="2300" dirty="0">
                <a:latin typeface="Times New Roman" pitchFamily="18" charset="0"/>
                <a:cs typeface="Arial" pitchFamily="34" charset="0"/>
              </a:rPr>
              <a:t>bizottsági javaslat 3 ha felett 3 különböző növény </a:t>
            </a:r>
            <a:r>
              <a:rPr lang="hu-HU" sz="2300" dirty="0" smtClean="0">
                <a:latin typeface="Times New Roman" pitchFamily="18" charset="0"/>
                <a:cs typeface="Arial" pitchFamily="34" charset="0"/>
              </a:rPr>
              <a:t>termesztése.</a:t>
            </a:r>
            <a:endParaRPr lang="hu-HU" sz="2300" dirty="0">
              <a:latin typeface="Times New Roman" pitchFamily="18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hu-HU" sz="2300" dirty="0">
                <a:latin typeface="Times New Roman" pitchFamily="18" charset="0"/>
                <a:cs typeface="Arial" pitchFamily="34" charset="0"/>
              </a:rPr>
              <a:t>Kompromisszumos feltétel: </a:t>
            </a:r>
            <a:endParaRPr lang="hu-HU" sz="2300" dirty="0" smtClean="0">
              <a:latin typeface="Times New Roman" pitchFamily="18" charset="0"/>
              <a:cs typeface="Arial" pitchFamily="34" charset="0"/>
            </a:endParaRPr>
          </a:p>
          <a:p>
            <a:pPr lvl="1" eaLnBrk="1" hangingPunct="1">
              <a:defRPr/>
            </a:pPr>
            <a:r>
              <a:rPr lang="hu-HU" sz="2300" b="1" dirty="0" smtClean="0">
                <a:latin typeface="Times New Roman" pitchFamily="18" charset="0"/>
                <a:cs typeface="Arial" pitchFamily="34" charset="0"/>
              </a:rPr>
              <a:t>10 ha </a:t>
            </a:r>
            <a:r>
              <a:rPr lang="hu-HU" sz="2300" b="1" dirty="0">
                <a:latin typeface="Times New Roman" pitchFamily="18" charset="0"/>
                <a:cs typeface="Arial" pitchFamily="34" charset="0"/>
              </a:rPr>
              <a:t>alatt 1 </a:t>
            </a:r>
            <a:r>
              <a:rPr lang="hu-HU" sz="2300" b="1" dirty="0" smtClean="0">
                <a:latin typeface="Times New Roman" pitchFamily="18" charset="0"/>
                <a:cs typeface="Arial" pitchFamily="34" charset="0"/>
              </a:rPr>
              <a:t>növény,</a:t>
            </a:r>
            <a:endParaRPr lang="hu-HU" sz="2300" b="1" dirty="0">
              <a:latin typeface="Times New Roman" pitchFamily="18" charset="0"/>
              <a:cs typeface="Arial" pitchFamily="34" charset="0"/>
            </a:endParaRPr>
          </a:p>
          <a:p>
            <a:pPr lvl="1" eaLnBrk="1" hangingPunct="1">
              <a:buFontTx/>
              <a:buChar char="-"/>
              <a:defRPr/>
            </a:pPr>
            <a:r>
              <a:rPr lang="hu-HU" sz="2300" b="1" dirty="0">
                <a:latin typeface="Times New Roman" pitchFamily="18" charset="0"/>
                <a:cs typeface="Arial" pitchFamily="34" charset="0"/>
              </a:rPr>
              <a:t>10 ha szántó felett 2 növény</a:t>
            </a:r>
            <a:r>
              <a:rPr lang="hu-HU" sz="2300" dirty="0">
                <a:latin typeface="Times New Roman" pitchFamily="18" charset="0"/>
                <a:cs typeface="Arial" pitchFamily="34" charset="0"/>
              </a:rPr>
              <a:t>, </a:t>
            </a:r>
          </a:p>
          <a:p>
            <a:pPr lvl="1" eaLnBrk="1" hangingPunct="1">
              <a:buFontTx/>
              <a:buChar char="-"/>
              <a:defRPr/>
            </a:pPr>
            <a:r>
              <a:rPr lang="hu-HU" sz="2300" b="1" dirty="0">
                <a:latin typeface="Times New Roman" pitchFamily="18" charset="0"/>
                <a:cs typeface="Arial" pitchFamily="34" charset="0"/>
              </a:rPr>
              <a:t>30 ha szántó felett 3 növény </a:t>
            </a:r>
            <a:r>
              <a:rPr lang="hu-HU" sz="2300" dirty="0">
                <a:latin typeface="Times New Roman" pitchFamily="18" charset="0"/>
                <a:cs typeface="Arial" pitchFamily="34" charset="0"/>
              </a:rPr>
              <a:t>termesztésének </a:t>
            </a:r>
            <a:r>
              <a:rPr lang="hu-HU" sz="2300" dirty="0" smtClean="0">
                <a:latin typeface="Times New Roman" pitchFamily="18" charset="0"/>
                <a:cs typeface="Arial" pitchFamily="34" charset="0"/>
              </a:rPr>
              <a:t>kötelezettsége.</a:t>
            </a:r>
            <a:endParaRPr lang="hu-HU" sz="2300" dirty="0">
              <a:latin typeface="Times New Roman" pitchFamily="18" charset="0"/>
              <a:cs typeface="Arial" pitchFamily="34" charset="0"/>
            </a:endParaRPr>
          </a:p>
          <a:p>
            <a:pPr algn="just" eaLnBrk="1" hangingPunct="1">
              <a:defRPr/>
            </a:pPr>
            <a:r>
              <a:rPr lang="hu-HU" sz="2300" b="1" dirty="0">
                <a:latin typeface="Times New Roman" pitchFamily="18" charset="0"/>
                <a:cs typeface="Arial" pitchFamily="34" charset="0"/>
              </a:rPr>
              <a:t>Mentesülő üzemtípusok</a:t>
            </a:r>
            <a:r>
              <a:rPr lang="hu-HU" sz="2300" dirty="0">
                <a:latin typeface="Times New Roman" pitchFamily="18" charset="0"/>
                <a:cs typeface="Arial" pitchFamily="34" charset="0"/>
              </a:rPr>
              <a:t>: egy vagy több követelményt automatikusan teljesítők  (pl. </a:t>
            </a:r>
            <a:r>
              <a:rPr lang="hu-HU" sz="2300" dirty="0" err="1">
                <a:latin typeface="Times New Roman" pitchFamily="18" charset="0"/>
                <a:cs typeface="Arial" pitchFamily="34" charset="0"/>
              </a:rPr>
              <a:t>biogazdaságok</a:t>
            </a:r>
            <a:r>
              <a:rPr lang="hu-HU" sz="2300" dirty="0">
                <a:latin typeface="Times New Roman" pitchFamily="18" charset="0"/>
                <a:cs typeface="Arial" pitchFamily="34" charset="0"/>
              </a:rPr>
              <a:t>, döntően gyepgazdálkodással foglalkozók, egyes tanúsítási rendszerekben  - ekvivalens gyakorlat elismerése - résztvevő gazdaságok) valamint az állandó gyepterületek. </a:t>
            </a:r>
            <a:endParaRPr lang="hu-HU" sz="23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hu-HU" sz="1800" dirty="0"/>
          </a:p>
        </p:txBody>
      </p:sp>
    </p:spTree>
    <p:extLst>
      <p:ext uri="{BB962C8B-B14F-4D97-AF65-F5344CB8AC3E}">
        <p14:creationId xmlns:p14="http://schemas.microsoft.com/office/powerpoint/2010/main" val="27197386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ím 2"/>
          <p:cNvSpPr>
            <a:spLocks noGrp="1"/>
          </p:cNvSpPr>
          <p:nvPr>
            <p:ph type="title"/>
          </p:nvPr>
        </p:nvSpPr>
        <p:spPr>
          <a:xfrm>
            <a:off x="468313" y="1341438"/>
            <a:ext cx="8229600" cy="503237"/>
          </a:xfrm>
        </p:spPr>
        <p:txBody>
          <a:bodyPr/>
          <a:lstStyle/>
          <a:p>
            <a:r>
              <a:rPr lang="hu-HU" sz="3200" b="1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„Zöld” komponens II. – Állandó gyepterület</a:t>
            </a:r>
          </a:p>
        </p:txBody>
      </p:sp>
      <p:sp>
        <p:nvSpPr>
          <p:cNvPr id="27651" name="Tartalom helye 3"/>
          <p:cNvSpPr>
            <a:spLocks noGrp="1"/>
          </p:cNvSpPr>
          <p:nvPr>
            <p:ph idx="1"/>
          </p:nvPr>
        </p:nvSpPr>
        <p:spPr>
          <a:xfrm>
            <a:off x="468313" y="2492375"/>
            <a:ext cx="8229600" cy="3673475"/>
          </a:xfrm>
        </p:spPr>
        <p:txBody>
          <a:bodyPr/>
          <a:lstStyle/>
          <a:p>
            <a:pPr eaLnBrk="1" hangingPunct="1">
              <a:spcBef>
                <a:spcPts val="1800"/>
              </a:spcBef>
            </a:pPr>
            <a:r>
              <a:rPr lang="hu-HU" sz="2800" smtClean="0">
                <a:latin typeface="Times New Roman" pitchFamily="18" charset="0"/>
                <a:cs typeface="Arial" charset="0"/>
              </a:rPr>
              <a:t>Csak 5%-ban lehetne csökkenteni a nagyságát a 7 év alatt,</a:t>
            </a:r>
          </a:p>
          <a:p>
            <a:pPr eaLnBrk="1" hangingPunct="1">
              <a:spcBef>
                <a:spcPts val="1800"/>
              </a:spcBef>
            </a:pPr>
            <a:r>
              <a:rPr lang="hu-HU" sz="2800" smtClean="0">
                <a:latin typeface="Times New Roman" pitchFamily="18" charset="0"/>
                <a:cs typeface="Arial" charset="0"/>
              </a:rPr>
              <a:t>Kompromisszum szerint: </a:t>
            </a:r>
            <a:r>
              <a:rPr lang="hu-HU" sz="2800" b="1" smtClean="0">
                <a:latin typeface="Times New Roman" pitchFamily="18" charset="0"/>
                <a:cs typeface="Arial" charset="0"/>
              </a:rPr>
              <a:t>tagállami szintű monitoring is megfelelő,</a:t>
            </a:r>
          </a:p>
          <a:p>
            <a:pPr eaLnBrk="1" hangingPunct="1">
              <a:spcBef>
                <a:spcPts val="1800"/>
              </a:spcBef>
            </a:pPr>
            <a:r>
              <a:rPr lang="hu-HU" sz="2800" smtClean="0">
                <a:latin typeface="Times New Roman" pitchFamily="18" charset="0"/>
                <a:cs typeface="Arial" charset="0"/>
              </a:rPr>
              <a:t>A jelenlegi gyakorlatnak megfelelőn: </a:t>
            </a:r>
            <a:r>
              <a:rPr lang="hu-HU" sz="2800" b="1" smtClean="0">
                <a:latin typeface="Times New Roman" pitchFamily="18" charset="0"/>
                <a:cs typeface="Arial" charset="0"/>
              </a:rPr>
              <a:t>visszaállítási kötelezettség.</a:t>
            </a:r>
          </a:p>
          <a:p>
            <a:endParaRPr lang="hu-HU" sz="1800" smtClean="0"/>
          </a:p>
        </p:txBody>
      </p:sp>
    </p:spTree>
    <p:extLst>
      <p:ext uri="{BB962C8B-B14F-4D97-AF65-F5344CB8AC3E}">
        <p14:creationId xmlns:p14="http://schemas.microsoft.com/office/powerpoint/2010/main" val="16031963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ím 2"/>
          <p:cNvSpPr>
            <a:spLocks noGrp="1"/>
          </p:cNvSpPr>
          <p:nvPr>
            <p:ph type="title"/>
          </p:nvPr>
        </p:nvSpPr>
        <p:spPr>
          <a:xfrm>
            <a:off x="468313" y="1125538"/>
            <a:ext cx="8229600" cy="503237"/>
          </a:xfrm>
        </p:spPr>
        <p:txBody>
          <a:bodyPr/>
          <a:lstStyle/>
          <a:p>
            <a:r>
              <a:rPr lang="hu-HU" sz="3200" b="1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„Zöld” komponens III. – Ökológiai célterület</a:t>
            </a:r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>
          <a:xfrm>
            <a:off x="539750" y="1989138"/>
            <a:ext cx="8229600" cy="4310062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hu-HU" sz="2400" dirty="0" smtClean="0">
                <a:latin typeface="Times New Roman" pitchFamily="18" charset="0"/>
                <a:cs typeface="Arial" pitchFamily="34" charset="0"/>
              </a:rPr>
              <a:t>Csak </a:t>
            </a:r>
            <a:r>
              <a:rPr lang="hu-HU" sz="2400" b="1" dirty="0" smtClean="0">
                <a:latin typeface="Times New Roman" pitchFamily="18" charset="0"/>
                <a:cs typeface="Arial" pitchFamily="34" charset="0"/>
              </a:rPr>
              <a:t>15 ha szántó felett kötelező</a:t>
            </a:r>
            <a:r>
              <a:rPr lang="hu-HU" sz="2400" dirty="0" smtClean="0">
                <a:latin typeface="Times New Roman" pitchFamily="18" charset="0"/>
                <a:cs typeface="Arial" pitchFamily="34" charset="0"/>
              </a:rPr>
              <a:t>; konkrét lista, ami magyar szempontból több kedvező elemet tartalmaz (pl. lucerna, tájelemek, teraszok, kemikáliák használata nélkül termesztett energianövények, ugar).</a:t>
            </a:r>
          </a:p>
          <a:p>
            <a:pPr eaLnBrk="1" hangingPunct="1">
              <a:defRPr/>
            </a:pPr>
            <a:r>
              <a:rPr lang="hu-HU" sz="2400" dirty="0" smtClean="0">
                <a:latin typeface="Times New Roman" pitchFamily="18" charset="0"/>
                <a:cs typeface="Arial" pitchFamily="34" charset="0"/>
              </a:rPr>
              <a:t>a </a:t>
            </a:r>
            <a:r>
              <a:rPr lang="hu-HU" sz="2400" b="1" dirty="0" smtClean="0">
                <a:latin typeface="Times New Roman" pitchFamily="18" charset="0"/>
                <a:cs typeface="Arial" pitchFamily="34" charset="0"/>
              </a:rPr>
              <a:t>bevezetés kétlépcsős</a:t>
            </a:r>
            <a:r>
              <a:rPr lang="hu-HU" sz="2400" dirty="0" smtClean="0">
                <a:latin typeface="Times New Roman" pitchFamily="18" charset="0"/>
                <a:cs typeface="Arial" pitchFamily="34" charset="0"/>
              </a:rPr>
              <a:t>: 2015-től 5%, majd egy 2017. évi felülvizsgálattól függően akár 7%.</a:t>
            </a:r>
          </a:p>
          <a:p>
            <a:pPr eaLnBrk="1" hangingPunct="1">
              <a:buFontTx/>
              <a:buChar char="-"/>
              <a:defRPr/>
            </a:pPr>
            <a:endParaRPr lang="hu-HU" sz="2400" dirty="0">
              <a:latin typeface="Times New Roman" pitchFamily="18" charset="0"/>
              <a:cs typeface="Arial" pitchFamily="34" charset="0"/>
            </a:endParaRPr>
          </a:p>
          <a:p>
            <a:pPr lvl="1" algn="just" eaLnBrk="1" hangingPunct="1">
              <a:buFont typeface="Times New Roman" pitchFamily="18" charset="0"/>
              <a:buChar char="-"/>
              <a:defRPr/>
            </a:pPr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Egyenértékű gyakorlatok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elismerhetőek akár a zöldítés mindhárom követelményére vonatkozóan, illetve többféle mentesülő gazdálkodási/területi típus (pl. egyes AKG programok, biológiai gazdálkodás).</a:t>
            </a:r>
            <a:endParaRPr lang="hu-HU" sz="2400" dirty="0" smtClean="0">
              <a:latin typeface="Times New Roman" pitchFamily="18" charset="0"/>
              <a:cs typeface="Arial" pitchFamily="34" charset="0"/>
            </a:endParaRPr>
          </a:p>
          <a:p>
            <a:pPr>
              <a:defRPr/>
            </a:pP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13702449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/>
          </p:cNvSpPr>
          <p:nvPr>
            <p:ph type="title"/>
          </p:nvPr>
        </p:nvSpPr>
        <p:spPr>
          <a:xfrm>
            <a:off x="463550" y="981075"/>
            <a:ext cx="8229600" cy="935038"/>
          </a:xfrm>
        </p:spPr>
        <p:txBody>
          <a:bodyPr/>
          <a:lstStyle/>
          <a:p>
            <a:pPr>
              <a:defRPr/>
            </a:pPr>
            <a:r>
              <a:rPr lang="hu-HU" sz="3200" b="1" dirty="0">
                <a:solidFill>
                  <a:srgbClr val="A2906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Fiatal gazdálkodók támogatása 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262997" y="1772816"/>
            <a:ext cx="8653463" cy="5212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hu-HU" sz="2300" b="1" dirty="0" smtClean="0">
                <a:latin typeface="Times New Roman" pitchFamily="18" charset="0"/>
              </a:rPr>
              <a:t>Kötelező</a:t>
            </a:r>
            <a:r>
              <a:rPr lang="hu-HU" sz="2300" dirty="0" smtClean="0">
                <a:latin typeface="Times New Roman" pitchFamily="18" charset="0"/>
              </a:rPr>
              <a:t>, a közvetlen kifizetési nemzeti keretösszeg legfeljebb </a:t>
            </a:r>
            <a:r>
              <a:rPr lang="hu-HU" sz="2300" b="1" dirty="0" smtClean="0">
                <a:latin typeface="Times New Roman" pitchFamily="18" charset="0"/>
              </a:rPr>
              <a:t>2%-</a:t>
            </a:r>
            <a:r>
              <a:rPr lang="hu-HU" sz="2300" dirty="0" smtClean="0">
                <a:latin typeface="Times New Roman" pitchFamily="18" charset="0"/>
              </a:rPr>
              <a:t>a.</a:t>
            </a:r>
            <a:endParaRPr lang="hu-HU" sz="2300" b="1" u="sng" dirty="0" smtClean="0">
              <a:latin typeface="Times New Roman" pitchFamily="18" charset="0"/>
            </a:endParaRPr>
          </a:p>
          <a:p>
            <a:pPr eaLnBrk="1" hangingPunct="1">
              <a:lnSpc>
                <a:spcPct val="40000"/>
              </a:lnSpc>
              <a:spcBef>
                <a:spcPct val="50000"/>
              </a:spcBef>
              <a:defRPr/>
            </a:pPr>
            <a:r>
              <a:rPr lang="hu-HU" sz="2300" b="1" u="sng" dirty="0" smtClean="0">
                <a:latin typeface="Times New Roman" pitchFamily="18" charset="0"/>
              </a:rPr>
              <a:t>Feltételei</a:t>
            </a:r>
            <a:r>
              <a:rPr lang="hu-HU" sz="2300" dirty="0" smtClean="0">
                <a:latin typeface="Times New Roman" pitchFamily="18" charset="0"/>
              </a:rPr>
              <a:t>:</a:t>
            </a:r>
          </a:p>
          <a:p>
            <a:pPr marL="342900" indent="-342900" algn="just" eaLnBrk="1" hangingPunct="1">
              <a:lnSpc>
                <a:spcPct val="80000"/>
              </a:lnSpc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hu-HU" sz="2300" dirty="0">
                <a:latin typeface="Times New Roman" pitchFamily="18" charset="0"/>
              </a:rPr>
              <a:t>40 évnél fiatalabb termelő</a:t>
            </a:r>
          </a:p>
          <a:p>
            <a:pPr marL="800100" lvl="1" indent="-342900" algn="just" eaLnBrk="1" hangingPunct="1">
              <a:lnSpc>
                <a:spcPct val="80000"/>
              </a:lnSpc>
              <a:spcBef>
                <a:spcPct val="50000"/>
              </a:spcBef>
              <a:buFont typeface="Times New Roman" panose="02020603050405020304" pitchFamily="18" charset="0"/>
              <a:buChar char="-"/>
              <a:defRPr/>
            </a:pPr>
            <a:r>
              <a:rPr lang="hu-HU" sz="2300" dirty="0" smtClean="0">
                <a:latin typeface="Times New Roman" pitchFamily="18" charset="0"/>
              </a:rPr>
              <a:t>aki most </a:t>
            </a:r>
            <a:r>
              <a:rPr lang="hu-HU" sz="2300" dirty="0">
                <a:latin typeface="Times New Roman" pitchFamily="18" charset="0"/>
              </a:rPr>
              <a:t>kezd mezőgazdasági tevékenységbe, vagy</a:t>
            </a:r>
          </a:p>
          <a:p>
            <a:pPr marL="800100" lvl="1" indent="-342900" algn="just" eaLnBrk="1" hangingPunct="1">
              <a:lnSpc>
                <a:spcPct val="80000"/>
              </a:lnSpc>
              <a:spcBef>
                <a:spcPct val="50000"/>
              </a:spcBef>
              <a:buFont typeface="Times New Roman" panose="02020603050405020304" pitchFamily="18" charset="0"/>
              <a:buChar char="-"/>
              <a:defRPr/>
            </a:pPr>
            <a:r>
              <a:rPr lang="hu-HU" sz="2300" dirty="0">
                <a:latin typeface="Times New Roman" pitchFamily="18" charset="0"/>
              </a:rPr>
              <a:t>g</a:t>
            </a:r>
            <a:r>
              <a:rPr lang="hu-HU" sz="2300" dirty="0" smtClean="0">
                <a:latin typeface="Times New Roman" pitchFamily="18" charset="0"/>
              </a:rPr>
              <a:t>azdaságát </a:t>
            </a:r>
            <a:r>
              <a:rPr lang="hu-HU" sz="2300" dirty="0">
                <a:latin typeface="Times New Roman" pitchFamily="18" charset="0"/>
              </a:rPr>
              <a:t>az első támogatási kérelem benyújtását megelőző 5 éven belül hozta </a:t>
            </a:r>
            <a:r>
              <a:rPr lang="hu-HU" sz="2300" dirty="0" smtClean="0">
                <a:latin typeface="Times New Roman" pitchFamily="18" charset="0"/>
              </a:rPr>
              <a:t>létre.</a:t>
            </a:r>
            <a:endParaRPr lang="hu-HU" sz="2300" dirty="0">
              <a:latin typeface="Times New Roman" pitchFamily="18" charset="0"/>
            </a:endParaRPr>
          </a:p>
          <a:p>
            <a:pPr marL="342900" indent="-342900" algn="just" eaLnBrk="1" hangingPunct="1">
              <a:lnSpc>
                <a:spcPct val="80000"/>
              </a:lnSpc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hu-HU" sz="2300" dirty="0">
                <a:latin typeface="Times New Roman" pitchFamily="18" charset="0"/>
              </a:rPr>
              <a:t>Legfeljebb 5 éven keresztül </a:t>
            </a:r>
            <a:r>
              <a:rPr lang="hu-HU" sz="2300" dirty="0" smtClean="0">
                <a:latin typeface="Times New Roman" pitchFamily="18" charset="0"/>
              </a:rPr>
              <a:t>nyújtható.</a:t>
            </a:r>
            <a:endParaRPr lang="hu-HU" sz="2300" dirty="0">
              <a:latin typeface="Times New Roman" pitchFamily="18" charset="0"/>
            </a:endParaRPr>
          </a:p>
          <a:p>
            <a:pPr marL="342900" indent="-342900" algn="just" eaLnBrk="1" hangingPunct="1">
              <a:lnSpc>
                <a:spcPct val="80000"/>
              </a:lnSpc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hu-HU" sz="2300" dirty="0">
                <a:latin typeface="Times New Roman" pitchFamily="18" charset="0"/>
              </a:rPr>
              <a:t>A támogatás </a:t>
            </a:r>
            <a:r>
              <a:rPr lang="hu-HU" sz="2300" b="1" dirty="0">
                <a:latin typeface="Times New Roman" pitchFamily="18" charset="0"/>
              </a:rPr>
              <a:t>felső területi korlátja 25 és 90 hektár</a:t>
            </a:r>
            <a:r>
              <a:rPr lang="hu-HU" sz="2300" dirty="0">
                <a:latin typeface="Times New Roman" pitchFamily="18" charset="0"/>
              </a:rPr>
              <a:t> között tagállami hatáskörben állapítható </a:t>
            </a:r>
            <a:r>
              <a:rPr lang="hu-HU" sz="2300" dirty="0" smtClean="0">
                <a:latin typeface="Times New Roman" pitchFamily="18" charset="0"/>
              </a:rPr>
              <a:t>meg.</a:t>
            </a:r>
            <a:endParaRPr lang="hu-HU" sz="2300" dirty="0">
              <a:latin typeface="Times New Roman" pitchFamily="18" charset="0"/>
            </a:endParaRPr>
          </a:p>
          <a:p>
            <a:pPr marL="342900" indent="-342900" algn="just" eaLnBrk="1" hangingPunct="1">
              <a:lnSpc>
                <a:spcPct val="80000"/>
              </a:lnSpc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hu-HU" sz="2300" dirty="0" smtClean="0">
                <a:latin typeface="Times New Roman" pitchFamily="18" charset="0"/>
              </a:rPr>
              <a:t>Tagállami átlagtámogatás 25%-a adható a </a:t>
            </a:r>
            <a:r>
              <a:rPr lang="hu-HU" sz="2300" dirty="0">
                <a:latin typeface="Times New Roman" pitchFamily="18" charset="0"/>
              </a:rPr>
              <a:t>támogatható </a:t>
            </a:r>
            <a:r>
              <a:rPr lang="hu-HU" sz="2300" dirty="0" smtClean="0">
                <a:latin typeface="Times New Roman" pitchFamily="18" charset="0"/>
              </a:rPr>
              <a:t>hektárszámig Magyarországon 90 hektárig kb. </a:t>
            </a:r>
            <a:r>
              <a:rPr lang="hu-HU" sz="2300" smtClean="0">
                <a:latin typeface="Times New Roman" pitchFamily="18" charset="0"/>
              </a:rPr>
              <a:t>34 </a:t>
            </a:r>
            <a:r>
              <a:rPr lang="hu-HU" sz="2300" dirty="0" smtClean="0">
                <a:latin typeface="Times New Roman" pitchFamily="18" charset="0"/>
              </a:rPr>
              <a:t>€/ha.(Mintegy 9000 fiatal gazdával  számolhatunk.)</a:t>
            </a:r>
            <a:endParaRPr lang="hu-HU" sz="2300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hu-HU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20956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>
            <a:spLocks noGrp="1"/>
          </p:cNvSpPr>
          <p:nvPr>
            <p:ph type="title"/>
          </p:nvPr>
        </p:nvSpPr>
        <p:spPr>
          <a:xfrm>
            <a:off x="538162" y="1269579"/>
            <a:ext cx="8229600" cy="503237"/>
          </a:xfrm>
        </p:spPr>
        <p:txBody>
          <a:bodyPr/>
          <a:lstStyle/>
          <a:p>
            <a:pPr eaLnBrk="1" hangingPunct="1">
              <a:defRPr/>
            </a:pPr>
            <a:r>
              <a:rPr lang="hu-HU" sz="3200" b="1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A közvetlen támogatások új rendszere </a:t>
            </a:r>
            <a:endParaRPr lang="hu-HU" sz="3200" b="1" dirty="0">
              <a:solidFill>
                <a:srgbClr val="A2906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8915" name="Text Box 7"/>
          <p:cNvSpPr txBox="1">
            <a:spLocks noChangeArrowheads="1"/>
          </p:cNvSpPr>
          <p:nvPr/>
        </p:nvSpPr>
        <p:spPr bwMode="auto">
          <a:xfrm>
            <a:off x="395535" y="1870660"/>
            <a:ext cx="8424937" cy="3362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266700" indent="-266700" algn="just" eaLnBrk="1" hangingPunct="1">
              <a:spcBef>
                <a:spcPct val="50000"/>
              </a:spcBef>
              <a:buFontTx/>
              <a:buChar char="•"/>
            </a:pPr>
            <a:r>
              <a:rPr lang="hu-HU" sz="2100" b="1" u="sng" dirty="0" smtClean="0">
                <a:latin typeface="Times New Roman" pitchFamily="18" charset="0"/>
              </a:rPr>
              <a:t>Termeléshez kötött támogatás</a:t>
            </a:r>
            <a:r>
              <a:rPr lang="hu-HU" sz="2100" dirty="0" smtClean="0">
                <a:latin typeface="Times New Roman" pitchFamily="18" charset="0"/>
              </a:rPr>
              <a:t>: </a:t>
            </a:r>
          </a:p>
          <a:p>
            <a:pPr marL="266700" indent="-266700" algn="just" eaLnBrk="1" hangingPunct="1">
              <a:spcBef>
                <a:spcPct val="50000"/>
              </a:spcBef>
              <a:buFontTx/>
              <a:buChar char="•"/>
            </a:pPr>
            <a:r>
              <a:rPr lang="hu-HU" sz="2100" b="1" dirty="0" smtClean="0">
                <a:latin typeface="Times New Roman" pitchFamily="18" charset="0"/>
              </a:rPr>
              <a:t>önkéntes</a:t>
            </a:r>
            <a:r>
              <a:rPr lang="hu-HU" sz="2100" dirty="0" smtClean="0">
                <a:latin typeface="Times New Roman" pitchFamily="18" charset="0"/>
              </a:rPr>
              <a:t>, legfeljebb a</a:t>
            </a:r>
            <a:r>
              <a:rPr lang="hu-HU" sz="2000" dirty="0" smtClean="0">
                <a:latin typeface="Times New Roman" pitchFamily="18" charset="0"/>
              </a:rPr>
              <a:t>z </a:t>
            </a:r>
            <a:r>
              <a:rPr lang="hu-HU" sz="2000" dirty="0">
                <a:latin typeface="Times New Roman" pitchFamily="18" charset="0"/>
              </a:rPr>
              <a:t>éves </a:t>
            </a:r>
            <a:r>
              <a:rPr lang="hu-HU" sz="2000" b="1" dirty="0">
                <a:latin typeface="Times New Roman" pitchFamily="18" charset="0"/>
              </a:rPr>
              <a:t>pénzügyi keret </a:t>
            </a:r>
            <a:endParaRPr lang="hu-HU" sz="2000" b="1" dirty="0" smtClean="0">
              <a:latin typeface="Times New Roman" pitchFamily="18" charset="0"/>
            </a:endParaRPr>
          </a:p>
          <a:p>
            <a:pPr marL="723900" lvl="1" indent="-266700" algn="just" eaLnBrk="1" hangingPunct="1">
              <a:spcBef>
                <a:spcPct val="50000"/>
              </a:spcBef>
              <a:buFontTx/>
              <a:buChar char="•"/>
            </a:pPr>
            <a:r>
              <a:rPr lang="hu-HU" sz="2000" b="1" dirty="0" smtClean="0">
                <a:latin typeface="Times New Roman" pitchFamily="18" charset="0"/>
              </a:rPr>
              <a:t>13</a:t>
            </a:r>
            <a:r>
              <a:rPr lang="hu-HU" sz="2000" b="1" dirty="0">
                <a:latin typeface="Times New Roman" pitchFamily="18" charset="0"/>
              </a:rPr>
              <a:t>%-</a:t>
            </a:r>
            <a:r>
              <a:rPr lang="hu-HU" sz="2000" dirty="0" smtClean="0">
                <a:latin typeface="Times New Roman" pitchFamily="18" charset="0"/>
              </a:rPr>
              <a:t>a</a:t>
            </a:r>
            <a:r>
              <a:rPr lang="hu-HU" sz="2000" dirty="0">
                <a:latin typeface="Times New Roman" pitchFamily="18" charset="0"/>
              </a:rPr>
              <a:t> </a:t>
            </a:r>
            <a:r>
              <a:rPr lang="hu-HU" sz="2000" dirty="0" smtClean="0">
                <a:latin typeface="Times New Roman" pitchFamily="18" charset="0"/>
              </a:rPr>
              <a:t>(pl. rizs</a:t>
            </a:r>
            <a:r>
              <a:rPr lang="hu-HU" sz="2000" dirty="0">
                <a:latin typeface="Times New Roman" pitchFamily="18" charset="0"/>
              </a:rPr>
              <a:t>, </a:t>
            </a:r>
            <a:r>
              <a:rPr lang="hu-HU" sz="2000" dirty="0" smtClean="0">
                <a:latin typeface="Times New Roman" pitchFamily="18" charset="0"/>
              </a:rPr>
              <a:t>vetőmag</a:t>
            </a:r>
            <a:r>
              <a:rPr lang="hu-HU" sz="2000" dirty="0">
                <a:latin typeface="Times New Roman" pitchFamily="18" charset="0"/>
              </a:rPr>
              <a:t>, tej és tejtermékek, juh és kecskehús, marha- és borjúhús, </a:t>
            </a:r>
            <a:r>
              <a:rPr lang="hu-HU" sz="2000" dirty="0" smtClean="0">
                <a:latin typeface="Times New Roman" pitchFamily="18" charset="0"/>
              </a:rPr>
              <a:t>cukorrépa</a:t>
            </a:r>
            <a:r>
              <a:rPr lang="hu-HU" sz="2000" dirty="0">
                <a:latin typeface="Times New Roman" pitchFamily="18" charset="0"/>
              </a:rPr>
              <a:t>, zöldség, gyümölcs </a:t>
            </a:r>
            <a:r>
              <a:rPr lang="hu-HU" sz="2000" dirty="0" smtClean="0">
                <a:latin typeface="Times New Roman" pitchFamily="18" charset="0"/>
              </a:rPr>
              <a:t>)</a:t>
            </a:r>
          </a:p>
          <a:p>
            <a:pPr marL="723900" lvl="1" indent="-266700" algn="just" eaLnBrk="1" hangingPunct="1">
              <a:spcBef>
                <a:spcPct val="50000"/>
              </a:spcBef>
              <a:buFontTx/>
              <a:buChar char="•"/>
            </a:pPr>
            <a:r>
              <a:rPr lang="hu-HU" sz="2000" b="1" dirty="0" smtClean="0">
                <a:latin typeface="Times New Roman" pitchFamily="18" charset="0"/>
              </a:rPr>
              <a:t>plusz </a:t>
            </a:r>
            <a:r>
              <a:rPr lang="hu-HU" sz="2000" b="1" dirty="0">
                <a:latin typeface="Times New Roman" pitchFamily="18" charset="0"/>
              </a:rPr>
              <a:t>2%</a:t>
            </a:r>
            <a:r>
              <a:rPr lang="hu-HU" sz="2000" dirty="0">
                <a:latin typeface="Times New Roman" pitchFamily="18" charset="0"/>
              </a:rPr>
              <a:t> </a:t>
            </a:r>
            <a:r>
              <a:rPr lang="hu-HU" sz="2000" dirty="0" smtClean="0">
                <a:latin typeface="Times New Roman" pitchFamily="18" charset="0"/>
              </a:rPr>
              <a:t>kizárólag fehérjenövények </a:t>
            </a:r>
            <a:r>
              <a:rPr lang="hu-HU" sz="2000" dirty="0">
                <a:latin typeface="Times New Roman" pitchFamily="18" charset="0"/>
              </a:rPr>
              <a:t>támogatására</a:t>
            </a:r>
          </a:p>
          <a:p>
            <a:pPr marL="266700" indent="-266700" algn="just" eaLnBrk="1" hangingPunct="1">
              <a:spcBef>
                <a:spcPct val="50000"/>
              </a:spcBef>
              <a:buFontTx/>
              <a:buChar char="•"/>
            </a:pPr>
            <a:r>
              <a:rPr lang="hu-HU" sz="2000" dirty="0">
                <a:latin typeface="Times New Roman" pitchFamily="18" charset="0"/>
              </a:rPr>
              <a:t>Magyarország célja e keret teljes </a:t>
            </a:r>
            <a:r>
              <a:rPr lang="hu-HU" sz="2000" dirty="0" smtClean="0">
                <a:latin typeface="Times New Roman" pitchFamily="18" charset="0"/>
              </a:rPr>
              <a:t>felhasználása</a:t>
            </a:r>
          </a:p>
          <a:p>
            <a:pPr marL="266700" indent="-266700" algn="just" eaLnBrk="1" hangingPunct="1">
              <a:spcBef>
                <a:spcPct val="50000"/>
              </a:spcBef>
              <a:buFontTx/>
              <a:buChar char="•"/>
            </a:pPr>
            <a:r>
              <a:rPr lang="hu-HU" sz="2000" dirty="0" smtClean="0">
                <a:latin typeface="Times New Roman" pitchFamily="18" charset="0"/>
              </a:rPr>
              <a:t>A termeléshez/teljesítményhez kötött támogatások társadalmi elfogadottsága hazánkban kedvezőbb és foglalkoztatást megőrző szerepe is van</a:t>
            </a:r>
            <a:endParaRPr lang="hu-HU" sz="20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2194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>
            <a:spLocks noGrp="1"/>
          </p:cNvSpPr>
          <p:nvPr>
            <p:ph type="title"/>
          </p:nvPr>
        </p:nvSpPr>
        <p:spPr>
          <a:xfrm>
            <a:off x="538162" y="1269579"/>
            <a:ext cx="8229600" cy="503237"/>
          </a:xfrm>
        </p:spPr>
        <p:txBody>
          <a:bodyPr/>
          <a:lstStyle/>
          <a:p>
            <a:pPr eaLnBrk="1" hangingPunct="1">
              <a:defRPr/>
            </a:pPr>
            <a:r>
              <a:rPr lang="hu-HU" sz="3200" b="1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A közvetlen támogatások új rendszere</a:t>
            </a:r>
            <a:endParaRPr lang="hu-HU" sz="3200" b="1" dirty="0">
              <a:solidFill>
                <a:srgbClr val="A2906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8915" name="Text Box 7"/>
          <p:cNvSpPr txBox="1">
            <a:spLocks noChangeArrowheads="1"/>
          </p:cNvSpPr>
          <p:nvPr/>
        </p:nvSpPr>
        <p:spPr bwMode="auto">
          <a:xfrm>
            <a:off x="395535" y="1870660"/>
            <a:ext cx="8424937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342900" indent="-342900" algn="just">
              <a:spcBef>
                <a:spcPts val="1200"/>
              </a:spcBef>
              <a:spcAft>
                <a:spcPct val="50000"/>
              </a:spcAft>
              <a:buFont typeface="Arial" pitchFamily="34" charset="0"/>
              <a:buChar char="•"/>
            </a:pPr>
            <a:r>
              <a:rPr lang="hu-HU" sz="2000" b="1" u="sng" dirty="0" smtClean="0">
                <a:latin typeface="Times New Roman" pitchFamily="18" charset="0"/>
                <a:cs typeface="Times New Roman" pitchFamily="18" charset="0"/>
              </a:rPr>
              <a:t>Kisgazdaságok egyszerűsített támogatása</a:t>
            </a:r>
            <a:r>
              <a:rPr lang="hu-HU" sz="2000" b="1" dirty="0" smtClean="0">
                <a:latin typeface="Times New Roman" pitchFamily="18" charset="0"/>
                <a:cs typeface="Times New Roman" pitchFamily="18" charset="0"/>
              </a:rPr>
              <a:t>: önkéntes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, a közvetlen támogatási </a:t>
            </a:r>
            <a:r>
              <a:rPr lang="hu-HU" sz="2000" b="1" dirty="0" smtClean="0">
                <a:latin typeface="Times New Roman" pitchFamily="18" charset="0"/>
                <a:cs typeface="Times New Roman" pitchFamily="18" charset="0"/>
              </a:rPr>
              <a:t>keretösszeg maximum 10%-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a fordítható a jogcímre</a:t>
            </a:r>
          </a:p>
          <a:p>
            <a:pPr marL="800100" lvl="1" indent="-342900">
              <a:spcBef>
                <a:spcPts val="0"/>
              </a:spcBef>
              <a:spcAft>
                <a:spcPct val="50000"/>
              </a:spcAft>
              <a:buFont typeface="Arial" pitchFamily="34" charset="0"/>
              <a:buChar char="•"/>
            </a:pP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Minden közvetlen kifizetést helyettesít</a:t>
            </a:r>
          </a:p>
          <a:p>
            <a:pPr marL="800100" lvl="1" indent="-342900" algn="just">
              <a:spcBef>
                <a:spcPts val="0"/>
              </a:spcBef>
              <a:spcAft>
                <a:spcPct val="50000"/>
              </a:spcAft>
              <a:buFont typeface="Arial" pitchFamily="34" charset="0"/>
              <a:buChar char="•"/>
            </a:pP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Egyösszegű támogatás, melynek mértéke </a:t>
            </a:r>
            <a:r>
              <a:rPr lang="hu-HU" sz="2000" b="1" dirty="0" smtClean="0">
                <a:latin typeface="Times New Roman" pitchFamily="18" charset="0"/>
                <a:cs typeface="Times New Roman" pitchFamily="18" charset="0"/>
              </a:rPr>
              <a:t>minimum 500 € maximum 1250 €/év/gazda. </a:t>
            </a:r>
          </a:p>
          <a:p>
            <a:pPr marL="800100" lvl="1" indent="-342900" algn="just">
              <a:spcBef>
                <a:spcPts val="0"/>
              </a:spcBef>
              <a:spcAft>
                <a:spcPct val="50000"/>
              </a:spcAft>
              <a:buFont typeface="Arial" pitchFamily="34" charset="0"/>
              <a:buChar char="•"/>
            </a:pP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Legalább 1 hektáros területtel kell rendelkezni, aki nem érné el a normál rendszerben az 500 eurót,  annál felkerekítik az átalány támogatást. 500 és 1250 euró között a normál rendszerben járó támogatásnak megfelelő összeget kap a termelő.</a:t>
            </a:r>
          </a:p>
          <a:p>
            <a:pPr marL="800100" lvl="1" indent="-342900" algn="just">
              <a:spcBef>
                <a:spcPts val="0"/>
              </a:spcBef>
              <a:spcAft>
                <a:spcPct val="50000"/>
              </a:spcAft>
              <a:buFont typeface="Arial" pitchFamily="34" charset="0"/>
              <a:buChar char="•"/>
            </a:pP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Mintegy 88 ezer termelővel vagyis a közvetlen támogatásokban részesülő összes termelő csaknem 50%-a kaphat egyszerűsített kisgazda támogatást.</a:t>
            </a:r>
          </a:p>
        </p:txBody>
      </p:sp>
    </p:spTree>
    <p:extLst>
      <p:ext uri="{BB962C8B-B14F-4D97-AF65-F5344CB8AC3E}">
        <p14:creationId xmlns:p14="http://schemas.microsoft.com/office/powerpoint/2010/main" val="41033205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>
            <a:spLocks noGrp="1"/>
          </p:cNvSpPr>
          <p:nvPr>
            <p:ph type="title"/>
          </p:nvPr>
        </p:nvSpPr>
        <p:spPr>
          <a:xfrm>
            <a:off x="538162" y="1197571"/>
            <a:ext cx="8229600" cy="503237"/>
          </a:xfrm>
        </p:spPr>
        <p:txBody>
          <a:bodyPr/>
          <a:lstStyle/>
          <a:p>
            <a:pPr eaLnBrk="1" hangingPunct="1">
              <a:defRPr/>
            </a:pPr>
            <a:r>
              <a:rPr lang="hu-HU" sz="3200" b="1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A közvetlen támogatások új rendszere</a:t>
            </a:r>
            <a:endParaRPr lang="hu-HU" sz="3200" b="1" dirty="0">
              <a:solidFill>
                <a:srgbClr val="A2906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8915" name="Text Box 7"/>
          <p:cNvSpPr txBox="1">
            <a:spLocks noChangeArrowheads="1"/>
          </p:cNvSpPr>
          <p:nvPr/>
        </p:nvSpPr>
        <p:spPr bwMode="auto">
          <a:xfrm>
            <a:off x="395535" y="1772816"/>
            <a:ext cx="8424937" cy="5986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266700" indent="-266700" algn="just" eaLnBrk="1" hangingPunct="1">
              <a:spcBef>
                <a:spcPct val="50000"/>
              </a:spcBef>
              <a:buFontTx/>
              <a:buChar char="•"/>
            </a:pPr>
            <a:r>
              <a:rPr lang="hu-HU" sz="1900" u="sng" dirty="0" smtClean="0">
                <a:latin typeface="Times New Roman" pitchFamily="18" charset="0"/>
              </a:rPr>
              <a:t>Közvetlen kifizetések csökkentése (</a:t>
            </a:r>
            <a:r>
              <a:rPr lang="hu-HU" sz="1900" u="sng" dirty="0" err="1" smtClean="0">
                <a:latin typeface="Times New Roman" pitchFamily="18" charset="0"/>
              </a:rPr>
              <a:t>degresszivitás</a:t>
            </a:r>
            <a:r>
              <a:rPr lang="hu-HU" sz="1900" u="sng" dirty="0" smtClean="0">
                <a:latin typeface="Times New Roman" pitchFamily="18" charset="0"/>
              </a:rPr>
              <a:t>)</a:t>
            </a:r>
            <a:r>
              <a:rPr lang="hu-HU" sz="1900" dirty="0" smtClean="0">
                <a:latin typeface="Times New Roman" pitchFamily="18" charset="0"/>
              </a:rPr>
              <a:t>: </a:t>
            </a:r>
            <a:r>
              <a:rPr lang="hu-HU" sz="1900" b="1" dirty="0">
                <a:latin typeface="Times New Roman" pitchFamily="18" charset="0"/>
              </a:rPr>
              <a:t>kötelező</a:t>
            </a:r>
            <a:r>
              <a:rPr lang="hu-HU" sz="1900" dirty="0">
                <a:latin typeface="Times New Roman" pitchFamily="18" charset="0"/>
              </a:rPr>
              <a:t>, az alaptámogatások (BPS/SAPS) </a:t>
            </a:r>
            <a:r>
              <a:rPr lang="hu-HU" sz="1900" b="1" dirty="0" smtClean="0">
                <a:latin typeface="Times New Roman" pitchFamily="18" charset="0"/>
              </a:rPr>
              <a:t>150 </a:t>
            </a:r>
            <a:r>
              <a:rPr lang="hu-HU" sz="1900" b="1" dirty="0">
                <a:latin typeface="Times New Roman" pitchFamily="18" charset="0"/>
              </a:rPr>
              <a:t>ezer euró felett</a:t>
            </a:r>
            <a:r>
              <a:rPr lang="hu-HU" sz="1900" dirty="0">
                <a:latin typeface="Times New Roman" pitchFamily="18" charset="0"/>
              </a:rPr>
              <a:t>i </a:t>
            </a:r>
            <a:r>
              <a:rPr lang="hu-HU" sz="1900" dirty="0" smtClean="0">
                <a:latin typeface="Times New Roman" pitchFamily="18" charset="0"/>
              </a:rPr>
              <a:t>összegére legalább </a:t>
            </a:r>
            <a:r>
              <a:rPr lang="hu-HU" sz="1900" b="1" dirty="0">
                <a:latin typeface="Times New Roman" pitchFamily="18" charset="0"/>
              </a:rPr>
              <a:t>5%-</a:t>
            </a:r>
            <a:r>
              <a:rPr lang="hu-HU" sz="1900" dirty="0">
                <a:latin typeface="Times New Roman" pitchFamily="18" charset="0"/>
              </a:rPr>
              <a:t>os elvonást </a:t>
            </a:r>
            <a:r>
              <a:rPr lang="hu-HU" sz="1900" dirty="0" smtClean="0">
                <a:latin typeface="Times New Roman" pitchFamily="18" charset="0"/>
              </a:rPr>
              <a:t>kell alkalmazni</a:t>
            </a:r>
            <a:endParaRPr lang="hu-HU" sz="1900" dirty="0">
              <a:latin typeface="Times New Roman" pitchFamily="18" charset="0"/>
              <a:cs typeface="Times New Roman" pitchFamily="18" charset="0"/>
            </a:endParaRPr>
          </a:p>
          <a:p>
            <a:pPr marL="723900" lvl="1" indent="-266700" algn="just" eaLnBrk="1" hangingPunct="1">
              <a:spcBef>
                <a:spcPts val="600"/>
              </a:spcBef>
              <a:buFontTx/>
              <a:buChar char="•"/>
            </a:pPr>
            <a:r>
              <a:rPr lang="hu-HU" sz="1900" dirty="0" smtClean="0">
                <a:latin typeface="Times New Roman" pitchFamily="18" charset="0"/>
                <a:cs typeface="Times New Roman" pitchFamily="18" charset="0"/>
              </a:rPr>
              <a:t>Figyelembe </a:t>
            </a:r>
            <a:r>
              <a:rPr lang="hu-HU" sz="1900" dirty="0">
                <a:latin typeface="Times New Roman" pitchFamily="18" charset="0"/>
                <a:cs typeface="Times New Roman" pitchFamily="18" charset="0"/>
              </a:rPr>
              <a:t>vehető a kifizetett munkabér és annak </a:t>
            </a:r>
            <a:r>
              <a:rPr lang="hu-HU" sz="1900" dirty="0" smtClean="0">
                <a:latin typeface="Times New Roman" pitchFamily="18" charset="0"/>
                <a:cs typeface="Times New Roman" pitchFamily="18" charset="0"/>
              </a:rPr>
              <a:t>járulékai (gazdaságfehérítő és foglalkoztatás ösztönző hatású)</a:t>
            </a:r>
            <a:endParaRPr lang="hu-HU" sz="1900" dirty="0">
              <a:latin typeface="Times New Roman" pitchFamily="18" charset="0"/>
              <a:cs typeface="Times New Roman" pitchFamily="18" charset="0"/>
            </a:endParaRPr>
          </a:p>
          <a:p>
            <a:pPr marL="723900" lvl="1" indent="-266700" algn="just" eaLnBrk="1" hangingPunct="1">
              <a:spcBef>
                <a:spcPts val="600"/>
              </a:spcBef>
              <a:buFontTx/>
              <a:buChar char="•"/>
            </a:pPr>
            <a:r>
              <a:rPr lang="hu-HU" sz="1900" dirty="0">
                <a:latin typeface="Times New Roman" pitchFamily="18" charset="0"/>
                <a:cs typeface="Times New Roman" pitchFamily="18" charset="0"/>
              </a:rPr>
              <a:t>Az elvont összegek az adott tagállamban vidékfejlesztés keretében innovációs célokra </a:t>
            </a:r>
            <a:r>
              <a:rPr lang="hu-HU" sz="1900" dirty="0" smtClean="0">
                <a:latin typeface="Times New Roman" pitchFamily="18" charset="0"/>
                <a:cs typeface="Times New Roman" pitchFamily="18" charset="0"/>
              </a:rPr>
              <a:t>felhasználhatóak (100%-os EU finanszírozás)</a:t>
            </a:r>
          </a:p>
          <a:p>
            <a:pPr marL="723900" lvl="1" indent="-266700" algn="just" eaLnBrk="1" hangingPunct="1">
              <a:spcBef>
                <a:spcPts val="600"/>
              </a:spcBef>
              <a:buFontTx/>
              <a:buChar char="•"/>
            </a:pPr>
            <a:r>
              <a:rPr lang="hu-HU" sz="1900" dirty="0" smtClean="0">
                <a:latin typeface="Times New Roman" pitchFamily="18" charset="0"/>
                <a:cs typeface="Times New Roman" pitchFamily="18" charset="0"/>
              </a:rPr>
              <a:t>5%-os </a:t>
            </a:r>
            <a:r>
              <a:rPr lang="hu-HU" sz="1900" dirty="0" err="1" smtClean="0">
                <a:latin typeface="Times New Roman" pitchFamily="18" charset="0"/>
                <a:cs typeface="Times New Roman" pitchFamily="18" charset="0"/>
              </a:rPr>
              <a:t>degresszivitás</a:t>
            </a:r>
            <a:r>
              <a:rPr lang="hu-HU" sz="1900" dirty="0" smtClean="0">
                <a:latin typeface="Times New Roman" pitchFamily="18" charset="0"/>
                <a:cs typeface="Times New Roman" pitchFamily="18" charset="0"/>
              </a:rPr>
              <a:t> esetén az alábbi hatások várhatóak</a:t>
            </a:r>
          </a:p>
          <a:p>
            <a:pPr marL="723900" lvl="1" indent="-266700" algn="just" eaLnBrk="1" hangingPunct="1">
              <a:spcBef>
                <a:spcPts val="600"/>
              </a:spcBef>
              <a:buFontTx/>
              <a:buChar char="•"/>
            </a:pPr>
            <a:endParaRPr lang="hu-HU" sz="1900" dirty="0">
              <a:latin typeface="Times New Roman" pitchFamily="18" charset="0"/>
              <a:cs typeface="Times New Roman" pitchFamily="18" charset="0"/>
            </a:endParaRPr>
          </a:p>
          <a:p>
            <a:pPr marL="723900" lvl="1" indent="-266700" algn="just" eaLnBrk="1" hangingPunct="1">
              <a:spcBef>
                <a:spcPts val="600"/>
              </a:spcBef>
              <a:buFontTx/>
              <a:buChar char="•"/>
            </a:pPr>
            <a:endParaRPr lang="hu-HU" sz="1900" dirty="0" smtClean="0">
              <a:latin typeface="Times New Roman" pitchFamily="18" charset="0"/>
              <a:cs typeface="Times New Roman" pitchFamily="18" charset="0"/>
            </a:endParaRPr>
          </a:p>
          <a:p>
            <a:pPr marL="723900" lvl="1" indent="-266700" algn="just" eaLnBrk="1" hangingPunct="1">
              <a:spcBef>
                <a:spcPts val="600"/>
              </a:spcBef>
              <a:buFontTx/>
              <a:buChar char="•"/>
            </a:pPr>
            <a:endParaRPr lang="hu-HU" sz="1900" dirty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600"/>
              </a:spcBef>
            </a:pPr>
            <a:endParaRPr lang="hu-HU" sz="1900" dirty="0" smtClean="0">
              <a:latin typeface="Times New Roman" pitchFamily="18" charset="0"/>
              <a:cs typeface="Times New Roman" pitchFamily="18" charset="0"/>
            </a:endParaRPr>
          </a:p>
          <a:p>
            <a:pPr marL="723900" lvl="1" indent="-266700" algn="just" eaLnBrk="1" hangingPunct="1">
              <a:spcBef>
                <a:spcPts val="600"/>
              </a:spcBef>
              <a:buFontTx/>
              <a:buChar char="•"/>
            </a:pPr>
            <a:r>
              <a:rPr lang="hu-HU" sz="1900" dirty="0" smtClean="0">
                <a:latin typeface="Times New Roman" pitchFamily="18" charset="0"/>
                <a:cs typeface="Times New Roman" pitchFamily="18" charset="0"/>
              </a:rPr>
              <a:t>A kötelező </a:t>
            </a:r>
            <a:r>
              <a:rPr lang="hu-HU" sz="1900" dirty="0" err="1" smtClean="0">
                <a:latin typeface="Times New Roman" pitchFamily="18" charset="0"/>
                <a:cs typeface="Times New Roman" pitchFamily="18" charset="0"/>
              </a:rPr>
              <a:t>degresszivitás</a:t>
            </a:r>
            <a:r>
              <a:rPr lang="hu-HU" sz="1900" dirty="0" smtClean="0">
                <a:latin typeface="Times New Roman" pitchFamily="18" charset="0"/>
                <a:cs typeface="Times New Roman" pitchFamily="18" charset="0"/>
              </a:rPr>
              <a:t> nincs hatással az alaptámogatás mértékére.</a:t>
            </a:r>
          </a:p>
          <a:p>
            <a:pPr marL="723900" lvl="1" indent="-266700" algn="just" eaLnBrk="1" hangingPunct="1">
              <a:spcBef>
                <a:spcPts val="600"/>
              </a:spcBef>
              <a:buFontTx/>
              <a:buChar char="•"/>
            </a:pPr>
            <a:endParaRPr lang="hu-HU" sz="1900" dirty="0" smtClean="0">
              <a:latin typeface="Times New Roman" pitchFamily="18" charset="0"/>
              <a:cs typeface="Times New Roman" pitchFamily="18" charset="0"/>
            </a:endParaRPr>
          </a:p>
          <a:p>
            <a:pPr marL="723900" lvl="1" indent="-266700" algn="just" eaLnBrk="1" hangingPunct="1">
              <a:spcBef>
                <a:spcPts val="600"/>
              </a:spcBef>
              <a:buFontTx/>
              <a:buChar char="•"/>
            </a:pPr>
            <a:endParaRPr lang="hu-HU" sz="1900" dirty="0">
              <a:latin typeface="Times New Roman" pitchFamily="18" charset="0"/>
              <a:cs typeface="Times New Roman" pitchFamily="18" charset="0"/>
            </a:endParaRPr>
          </a:p>
          <a:p>
            <a:pPr marL="723900" lvl="1" indent="-266700" algn="just" eaLnBrk="1" hangingPunct="1">
              <a:spcBef>
                <a:spcPts val="600"/>
              </a:spcBef>
              <a:buFontTx/>
              <a:buChar char="•"/>
            </a:pPr>
            <a:endParaRPr lang="hu-HU" sz="19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600"/>
              </a:spcBef>
              <a:spcAft>
                <a:spcPts val="1200"/>
              </a:spcAft>
            </a:pPr>
            <a:endParaRPr lang="hu-HU" sz="19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ábláza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6337978"/>
              </p:ext>
            </p:extLst>
          </p:nvPr>
        </p:nvGraphicFramePr>
        <p:xfrm>
          <a:off x="683568" y="4437112"/>
          <a:ext cx="8064896" cy="13811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68471"/>
                <a:gridCol w="2489190"/>
                <a:gridCol w="2207235"/>
              </a:tblGrid>
              <a:tr h="623824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6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Munkabérek figyelembevétele nélkül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6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Munkabérek figyelembevételével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84288"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600" u="none" strike="noStrike" noProof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Az elvonás mértéke (1 000 euró)</a:t>
                      </a:r>
                      <a:endParaRPr lang="hu-HU" sz="1600" b="1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3 100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000" marR="43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275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000" marR="43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3083"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Az érintettek száma (db)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453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000" marR="43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000" marR="43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68877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1124744"/>
            <a:ext cx="8229600" cy="1143000"/>
          </a:xfrm>
        </p:spPr>
        <p:txBody>
          <a:bodyPr/>
          <a:lstStyle/>
          <a:p>
            <a:r>
              <a:rPr lang="hu-HU" sz="3200" b="1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A közvetlen támogatások várható értékeinek alakulása</a:t>
            </a:r>
            <a:endParaRPr lang="hu-HU" sz="3200" b="1" dirty="0">
              <a:solidFill>
                <a:srgbClr val="A2906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611560" y="2502024"/>
            <a:ext cx="792088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SAPS + zöldítés: 			214 €/hektár (137+77 €)</a:t>
            </a:r>
          </a:p>
          <a:p>
            <a:endParaRPr lang="hu-HU" sz="2000" b="1" dirty="0" smtClean="0"/>
          </a:p>
          <a:p>
            <a:r>
              <a:rPr lang="hu-HU" sz="2000" b="1" dirty="0" smtClean="0"/>
              <a:t>Fiatal gazdák kiegészítő </a:t>
            </a:r>
          </a:p>
          <a:p>
            <a:r>
              <a:rPr lang="hu-HU" sz="2000" b="1" dirty="0" smtClean="0"/>
              <a:t>támogatása:               	  	   	   34 €/hektár</a:t>
            </a:r>
          </a:p>
          <a:p>
            <a:endParaRPr lang="hu-HU" sz="2000" b="1" dirty="0"/>
          </a:p>
          <a:p>
            <a:r>
              <a:rPr lang="hu-HU" sz="2000" b="1" dirty="0" smtClean="0"/>
              <a:t>Termeléshez kötött </a:t>
            </a:r>
          </a:p>
          <a:p>
            <a:r>
              <a:rPr lang="hu-HU" sz="2000" b="1" dirty="0"/>
              <a:t>t</a:t>
            </a:r>
            <a:r>
              <a:rPr lang="hu-HU" sz="2000" b="1" dirty="0" smtClean="0"/>
              <a:t>ámogatások:            ágazattól/teljesítménytől függő (191 M €/év)</a:t>
            </a:r>
          </a:p>
          <a:p>
            <a:endParaRPr lang="hu-HU" sz="2000" b="1" dirty="0"/>
          </a:p>
          <a:p>
            <a:r>
              <a:rPr lang="hu-HU" sz="2000" b="1" dirty="0" smtClean="0"/>
              <a:t>Kisgazdaságok egyszerűsített</a:t>
            </a:r>
          </a:p>
          <a:p>
            <a:r>
              <a:rPr lang="hu-HU" sz="2000" b="1" dirty="0"/>
              <a:t>e</a:t>
            </a:r>
            <a:r>
              <a:rPr lang="hu-HU" sz="2000" b="1" dirty="0" smtClean="0"/>
              <a:t>gyösszegű támogatása:           </a:t>
            </a:r>
            <a:r>
              <a:rPr lang="hu-HU" sz="2000" b="1" dirty="0" err="1" smtClean="0"/>
              <a:t>max</a:t>
            </a:r>
            <a:r>
              <a:rPr lang="hu-HU" sz="2000" b="1" dirty="0" smtClean="0"/>
              <a:t>. 1250 €/év/termelő</a:t>
            </a:r>
          </a:p>
          <a:p>
            <a:r>
              <a:rPr lang="hu-HU" sz="1600" b="1" dirty="0" smtClean="0"/>
              <a:t>(Kerekítés 500 </a:t>
            </a:r>
            <a:r>
              <a:rPr lang="hu-HU" sz="1600" b="1" dirty="0" err="1" smtClean="0"/>
              <a:t>€-ig</a:t>
            </a:r>
            <a:r>
              <a:rPr lang="hu-HU" sz="1600" b="1" dirty="0" smtClean="0"/>
              <a:t>, 500-1250 € között annyi támogatás, mint amennyi a normál rendszerben járna.) </a:t>
            </a:r>
            <a:endParaRPr lang="hu-HU" sz="1600" dirty="0"/>
          </a:p>
        </p:txBody>
      </p:sp>
    </p:spTree>
    <p:extLst>
      <p:ext uri="{BB962C8B-B14F-4D97-AF65-F5344CB8AC3E}">
        <p14:creationId xmlns:p14="http://schemas.microsoft.com/office/powerpoint/2010/main" val="18606052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ím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424936" cy="1143000"/>
          </a:xfrm>
        </p:spPr>
        <p:txBody>
          <a:bodyPr/>
          <a:lstStyle/>
          <a:p>
            <a:r>
              <a:rPr lang="hu-HU" sz="3200" b="1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A Közös Agrárpolitika költségvetése </a:t>
            </a:r>
            <a:r>
              <a:rPr lang="en-GB" sz="3200" b="1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2014-2020</a:t>
            </a:r>
            <a:endParaRPr lang="en-GB" sz="3200" dirty="0" smtClean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525963"/>
          </a:xfrm>
        </p:spPr>
        <p:txBody>
          <a:bodyPr/>
          <a:lstStyle/>
          <a:p>
            <a:pPr algn="just">
              <a:spcAft>
                <a:spcPts val="1200"/>
              </a:spcAft>
              <a:defRPr/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2013 február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7-8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európai tanácsi döntés a Többéves Pénzügyi Keretről (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MFF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)</a:t>
            </a:r>
            <a:endParaRPr lang="en-GB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1200"/>
              </a:spcAft>
              <a:defRPr/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A KAP költségvetése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373,179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milliárd euró lesz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ebből az első pillér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277,851 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milliárd euróval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a második pillére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84,94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milliárd euróval részesedik</a:t>
            </a:r>
            <a:endParaRPr lang="en-GB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1200"/>
              </a:spcAft>
              <a:defRPr/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A költségvetésről szóló végeleges - 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 Tanács valamint az Európai Parlament közötti - megállapodás várhatón 2013 őszén fog megszületni</a:t>
            </a:r>
          </a:p>
          <a:p>
            <a:pPr>
              <a:defRPr/>
            </a:pPr>
            <a:endParaRPr lang="hu-HU" sz="1900" b="1" u="sng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00520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ctrTitle" idx="4294967295"/>
          </p:nvPr>
        </p:nvSpPr>
        <p:spPr>
          <a:xfrm>
            <a:off x="755576" y="2420888"/>
            <a:ext cx="7772400" cy="2952750"/>
          </a:xfrm>
        </p:spPr>
        <p:txBody>
          <a:bodyPr/>
          <a:lstStyle/>
          <a:p>
            <a:pPr eaLnBrk="1" hangingPunct="1">
              <a:defRPr/>
            </a:pPr>
            <a:r>
              <a:rPr lang="hu-HU" sz="3600" b="1" dirty="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sz="3600" b="1" dirty="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u-HU" sz="3600" b="1" dirty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KAP 2014-2020 </a:t>
            </a:r>
            <a:r>
              <a:rPr lang="hu-HU" sz="3600" b="1" dirty="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sz="3600" b="1" dirty="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u-HU" sz="3600" b="1" dirty="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sz="3600" b="1" dirty="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u-HU" sz="3600" b="1" dirty="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Közös piacszervezés (SCMO)</a:t>
            </a:r>
            <a:r>
              <a:rPr lang="hu-HU" sz="3200" b="1" dirty="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sz="3200" b="1" dirty="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</a:br>
            <a:endParaRPr lang="hu-HU" sz="3200" b="1" dirty="0" smtClean="0">
              <a:solidFill>
                <a:srgbClr val="A69765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0072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églalap 1"/>
          <p:cNvSpPr>
            <a:spLocks noChangeArrowheads="1"/>
          </p:cNvSpPr>
          <p:nvPr/>
        </p:nvSpPr>
        <p:spPr bwMode="auto">
          <a:xfrm>
            <a:off x="0" y="1196975"/>
            <a:ext cx="9144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hu-HU" sz="3200" b="1" dirty="0" smtClean="0">
                <a:solidFill>
                  <a:srgbClr val="A29061"/>
                </a:solidFill>
                <a:latin typeface="Times New Roman" pitchFamily="18" charset="0"/>
              </a:rPr>
              <a:t>Az új </a:t>
            </a:r>
            <a:r>
              <a:rPr lang="hu-HU" sz="3200" b="1" dirty="0">
                <a:solidFill>
                  <a:srgbClr val="A29061"/>
                </a:solidFill>
                <a:latin typeface="Times New Roman" pitchFamily="18" charset="0"/>
              </a:rPr>
              <a:t>egységes szabályozás főbb elemei</a:t>
            </a:r>
          </a:p>
          <a:p>
            <a:pPr marL="0" lvl="1" algn="ctr"/>
            <a:r>
              <a:rPr lang="hu-HU" sz="1600" b="1" u="sng" dirty="0" smtClean="0">
                <a:solidFill>
                  <a:srgbClr val="A29061"/>
                </a:solidFill>
                <a:latin typeface="Times New Roman" pitchFamily="18" charset="0"/>
              </a:rPr>
              <a:t>1308/2013/EK rendelet</a:t>
            </a:r>
            <a:endParaRPr lang="hu-HU" sz="1600" b="1" u="sng" dirty="0">
              <a:solidFill>
                <a:srgbClr val="A29061"/>
              </a:solidFill>
              <a:latin typeface="Times New Roman" pitchFamily="18" charset="0"/>
            </a:endParaRPr>
          </a:p>
        </p:txBody>
      </p:sp>
      <p:sp>
        <p:nvSpPr>
          <p:cNvPr id="10243" name="Téglalap 2"/>
          <p:cNvSpPr>
            <a:spLocks noChangeArrowheads="1"/>
          </p:cNvSpPr>
          <p:nvPr/>
        </p:nvSpPr>
        <p:spPr bwMode="auto">
          <a:xfrm>
            <a:off x="395288" y="2276475"/>
            <a:ext cx="8353425" cy="443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12800" lvl="1" indent="-546100" algn="just">
              <a:spcBef>
                <a:spcPts val="1200"/>
              </a:spcBef>
              <a:spcAft>
                <a:spcPts val="1200"/>
              </a:spcAft>
              <a:buFontTx/>
              <a:buChar char="•"/>
              <a:defRPr/>
            </a:pPr>
            <a:r>
              <a:rPr lang="hu-HU" sz="3200" dirty="0">
                <a:latin typeface="Times New Roman" pitchFamily="18" charset="0"/>
                <a:cs typeface="Arial" charset="0"/>
              </a:rPr>
              <a:t>Biztonsági </a:t>
            </a:r>
            <a:r>
              <a:rPr lang="hu-HU" sz="3200" dirty="0" smtClean="0">
                <a:latin typeface="Times New Roman" pitchFamily="18" charset="0"/>
                <a:cs typeface="Arial" charset="0"/>
              </a:rPr>
              <a:t>háló (a korábbinál „lazább”)</a:t>
            </a:r>
            <a:endParaRPr lang="hu-HU" sz="3200" dirty="0">
              <a:latin typeface="Times New Roman" pitchFamily="18" charset="0"/>
              <a:cs typeface="Arial" charset="0"/>
            </a:endParaRPr>
          </a:p>
          <a:p>
            <a:pPr marL="266700" lvl="1" indent="546100" algn="just">
              <a:spcBef>
                <a:spcPts val="1200"/>
              </a:spcBef>
              <a:spcAft>
                <a:spcPts val="1200"/>
              </a:spcAft>
              <a:buFontTx/>
              <a:buChar char="•"/>
              <a:defRPr/>
            </a:pPr>
            <a:r>
              <a:rPr lang="hu-HU" sz="3200" dirty="0">
                <a:latin typeface="Times New Roman" pitchFamily="18" charset="0"/>
                <a:cs typeface="Arial" charset="0"/>
              </a:rPr>
              <a:t>Válságkezelés</a:t>
            </a:r>
          </a:p>
          <a:p>
            <a:pPr marL="266700" lvl="1" indent="546100" algn="just">
              <a:spcBef>
                <a:spcPts val="1200"/>
              </a:spcBef>
              <a:spcAft>
                <a:spcPts val="1200"/>
              </a:spcAft>
              <a:buFontTx/>
              <a:buChar char="•"/>
              <a:defRPr/>
            </a:pPr>
            <a:r>
              <a:rPr lang="hu-HU" sz="3200" dirty="0">
                <a:latin typeface="Times New Roman" pitchFamily="18" charset="0"/>
                <a:cs typeface="Arial" charset="0"/>
              </a:rPr>
              <a:t>Termelői és szakmaközi szerveződések</a:t>
            </a:r>
          </a:p>
          <a:p>
            <a:pPr marL="266700" lvl="1" indent="546100" algn="just">
              <a:spcBef>
                <a:spcPts val="1200"/>
              </a:spcBef>
              <a:spcAft>
                <a:spcPts val="1200"/>
              </a:spcAft>
              <a:buFontTx/>
              <a:buChar char="•"/>
              <a:defRPr/>
            </a:pPr>
            <a:r>
              <a:rPr lang="hu-HU" sz="3200" dirty="0">
                <a:latin typeface="Times New Roman" pitchFamily="18" charset="0"/>
                <a:cs typeface="Arial" charset="0"/>
              </a:rPr>
              <a:t>Termeléskorlátozás kivezetése</a:t>
            </a:r>
          </a:p>
          <a:p>
            <a:pPr marL="266700" lvl="1" indent="546100" algn="just">
              <a:spcBef>
                <a:spcPts val="1200"/>
              </a:spcBef>
              <a:spcAft>
                <a:spcPts val="1200"/>
              </a:spcAft>
              <a:buFontTx/>
              <a:buChar char="•"/>
              <a:defRPr/>
            </a:pPr>
            <a:r>
              <a:rPr lang="hu-HU" sz="3200" dirty="0">
                <a:latin typeface="Times New Roman" pitchFamily="18" charset="0"/>
                <a:cs typeface="Arial" charset="0"/>
              </a:rPr>
              <a:t>Egyéb</a:t>
            </a:r>
          </a:p>
          <a:p>
            <a:pPr lvl="1" algn="just">
              <a:buFontTx/>
              <a:buChar char="•"/>
              <a:defRPr/>
            </a:pPr>
            <a:endParaRPr lang="es-ES_tradnl" sz="3200" b="1" dirty="0">
              <a:latin typeface="Times New Roman" pitchFamily="18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916113"/>
            <a:ext cx="8208962" cy="45370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Arial" charset="0"/>
              <a:buNone/>
              <a:defRPr/>
            </a:pPr>
            <a:r>
              <a:rPr lang="hu-HU" sz="20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nterven</a:t>
            </a:r>
            <a:r>
              <a:rPr lang="hu-HU" sz="2000" b="1" dirty="0" err="1" smtClean="0">
                <a:latin typeface="Times New Roman" pitchFamily="18" charset="0"/>
                <a:cs typeface="Times New Roman" pitchFamily="18" charset="0"/>
              </a:rPr>
              <a:t>ció</a:t>
            </a:r>
            <a:endParaRPr lang="en-GB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Font typeface="Arial" charset="0"/>
              <a:buChar char="–"/>
              <a:defRPr/>
            </a:pP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Búza (3 millió tonnáig fix áron, utána pályázatos úton ha a Bizottság megnyitja)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–"/>
              <a:defRPr/>
            </a:pP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Árpa, kukorica, rizs ( (pályázatos úton, ha a Bizottság megnyitja)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–"/>
              <a:defRPr/>
            </a:pP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Friss vagy hűtött marha- és borjúhús (pályázatos úton, ha a Bizottság megnyitja)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–"/>
              <a:defRPr/>
            </a:pP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Vaj és sovány tejpor </a:t>
            </a:r>
            <a:r>
              <a:rPr lang="hu-HU" sz="1700" smtClean="0">
                <a:latin typeface="Times New Roman" pitchFamily="18" charset="0"/>
                <a:cs typeface="Times New Roman" pitchFamily="18" charset="0"/>
              </a:rPr>
              <a:t>esetében (50.000</a:t>
            </a: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, illetve 109.000 tonna fix áron, azon felül pályázatos úton, ha a Bizottság megnyitja)</a:t>
            </a:r>
            <a:endParaRPr lang="en-GB" sz="17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Arial" charset="0"/>
              <a:buNone/>
              <a:defRPr/>
            </a:pPr>
            <a:r>
              <a:rPr lang="hu-HU" sz="2000" b="1" dirty="0" smtClean="0">
                <a:latin typeface="Times New Roman" pitchFamily="18" charset="0"/>
                <a:cs typeface="Times New Roman" pitchFamily="18" charset="0"/>
              </a:rPr>
              <a:t>Magántárolás támogatása </a:t>
            </a: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>(pályázatos úton, ha a Bizottság megnyitja)</a:t>
            </a:r>
            <a:endParaRPr lang="en-GB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Font typeface="Arial" charset="0"/>
              <a:buChar char="–"/>
              <a:defRPr/>
            </a:pP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Fehér cukor, olíva olaj, rostlen</a:t>
            </a:r>
            <a:endParaRPr lang="en-GB" sz="1700" dirty="0" smtClean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Font typeface="Arial" charset="0"/>
              <a:buChar char="–"/>
              <a:defRPr/>
            </a:pP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Vaj, soványtejpor, sajt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–"/>
              <a:defRPr/>
            </a:pP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Friss vagy hűtött marhahús (felnőtt marha)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–"/>
              <a:defRPr/>
            </a:pP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Sertéshús, juhhús, kecskehús</a:t>
            </a:r>
          </a:p>
          <a:p>
            <a:pPr marL="0" lvl="1" indent="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hu-HU" sz="2000" b="1" dirty="0" err="1">
                <a:latin typeface="Times New Roman" pitchFamily="18" charset="0"/>
                <a:cs typeface="Times New Roman" pitchFamily="18" charset="0"/>
              </a:rPr>
              <a:t>Exportvisszatérítés</a:t>
            </a:r>
            <a:endParaRPr lang="hu-HU" sz="2000" b="1" dirty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Font typeface="Times New Roman" pitchFamily="18" charset="0"/>
              <a:buChar char="−"/>
              <a:defRPr/>
            </a:pP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Számos termékre vonatkozik (Vaj, sovány tejpor, vajolaj, élő szarvasmarha, marhahús, baromfi, baromfihús, tojás, sertéshús, sertéshúsból készült termékek exportjának támogatása) –  megszűnő félben van, jelenleg nincs megnyitva egyik termékre sem, 0 euróban van meghatározva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Arial" charset="0"/>
              <a:buNone/>
              <a:defRPr/>
            </a:pPr>
            <a:endParaRPr lang="en-GB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1" name="Text Box 4"/>
          <p:cNvSpPr txBox="1">
            <a:spLocks noChangeArrowheads="1"/>
          </p:cNvSpPr>
          <p:nvPr/>
        </p:nvSpPr>
        <p:spPr bwMode="auto">
          <a:xfrm>
            <a:off x="468313" y="1187450"/>
            <a:ext cx="82804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hu-HU" sz="3200" b="1" dirty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Biztonsági </a:t>
            </a:r>
            <a:r>
              <a:rPr lang="hu-HU" sz="3200" b="1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háló</a:t>
            </a:r>
            <a:endParaRPr lang="en-GB" sz="3200" b="1" dirty="0">
              <a:solidFill>
                <a:srgbClr val="A2906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ChangeArrowheads="1"/>
          </p:cNvSpPr>
          <p:nvPr/>
        </p:nvSpPr>
        <p:spPr bwMode="auto">
          <a:xfrm>
            <a:off x="395288" y="1844675"/>
            <a:ext cx="8280400" cy="460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Clr>
                <a:srgbClr val="000000"/>
              </a:buClr>
              <a:buFont typeface="Arial" pitchFamily="34" charset="0"/>
              <a:buChar char="•"/>
            </a:pPr>
            <a:r>
              <a:rPr lang="hu-HU" sz="2200" dirty="0">
                <a:latin typeface="Times New Roman" pitchFamily="18" charset="0"/>
                <a:cs typeface="Times New Roman" pitchFamily="18" charset="0"/>
              </a:rPr>
              <a:t>Beavatkozási lehetőség minden ágazatban mezőgazdasági </a:t>
            </a:r>
            <a:r>
              <a:rPr lang="hu-HU" sz="2200" b="1" dirty="0">
                <a:latin typeface="Times New Roman" pitchFamily="18" charset="0"/>
                <a:cs typeface="Times New Roman" pitchFamily="18" charset="0"/>
              </a:rPr>
              <a:t>piaci zavar </a:t>
            </a:r>
            <a:r>
              <a:rPr lang="hu-HU" sz="2200" dirty="0">
                <a:latin typeface="Times New Roman" pitchFamily="18" charset="0"/>
                <a:cs typeface="Times New Roman" pitchFamily="18" charset="0"/>
              </a:rPr>
              <a:t>(pl. árak jelentős változása, valamint speciális esetek) esetén – a Bizottság dönt a mértékről és az időtartamról</a:t>
            </a:r>
          </a:p>
          <a:p>
            <a:pPr marL="342900" indent="-342900" algn="just">
              <a:spcBef>
                <a:spcPct val="20000"/>
              </a:spcBef>
              <a:buClr>
                <a:srgbClr val="000000"/>
              </a:buClr>
              <a:buFont typeface="Arial" pitchFamily="34" charset="0"/>
              <a:buChar char="•"/>
            </a:pPr>
            <a:r>
              <a:rPr lang="hu-HU" sz="2200" dirty="0">
                <a:latin typeface="Times New Roman" pitchFamily="18" charset="0"/>
                <a:cs typeface="Times New Roman" pitchFamily="18" charset="0"/>
              </a:rPr>
              <a:t>Beavatkozási lehetőség köz-, állat és növény-egészségügyi okból létrejövő </a:t>
            </a:r>
            <a:r>
              <a:rPr lang="hu-HU" sz="2200" b="1" dirty="0">
                <a:latin typeface="Times New Roman" pitchFamily="18" charset="0"/>
                <a:cs typeface="Times New Roman" pitchFamily="18" charset="0"/>
              </a:rPr>
              <a:t>fogyasztói bizalomvesztés </a:t>
            </a:r>
            <a:r>
              <a:rPr lang="hu-HU" sz="2200" dirty="0">
                <a:latin typeface="Times New Roman" pitchFamily="18" charset="0"/>
                <a:cs typeface="Times New Roman" pitchFamily="18" charset="0"/>
              </a:rPr>
              <a:t>miatt előálló piaci zavar esetében (50%-os </a:t>
            </a:r>
            <a:r>
              <a:rPr lang="hu-HU" sz="2200" dirty="0" err="1">
                <a:latin typeface="Times New Roman" pitchFamily="18" charset="0"/>
                <a:cs typeface="Times New Roman" pitchFamily="18" charset="0"/>
              </a:rPr>
              <a:t>EUs</a:t>
            </a:r>
            <a:r>
              <a:rPr lang="hu-HU" sz="2200" dirty="0">
                <a:latin typeface="Times New Roman" pitchFamily="18" charset="0"/>
                <a:cs typeface="Times New Roman" pitchFamily="18" charset="0"/>
              </a:rPr>
              <a:t> társfinanszírozás – száj- és körömfájásnál 60%)</a:t>
            </a: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  <a:buClr>
                <a:srgbClr val="000000"/>
              </a:buClr>
              <a:buFont typeface="Arial" pitchFamily="34" charset="0"/>
              <a:buChar char="•"/>
            </a:pPr>
            <a:r>
              <a:rPr lang="hu-HU" sz="2200" dirty="0">
                <a:latin typeface="Times New Roman" pitchFamily="18" charset="0"/>
                <a:cs typeface="Times New Roman" pitchFamily="18" charset="0"/>
              </a:rPr>
              <a:t>Beavatkozási lehetőség az </a:t>
            </a:r>
            <a:r>
              <a:rPr lang="hu-HU" sz="2200" b="1" dirty="0">
                <a:latin typeface="Times New Roman" pitchFamily="18" charset="0"/>
                <a:cs typeface="Times New Roman" pitchFamily="18" charset="0"/>
              </a:rPr>
              <a:t>állatbetegségek terjedésének meggátolásából</a:t>
            </a:r>
            <a:r>
              <a:rPr lang="hu-HU" sz="2200" dirty="0">
                <a:latin typeface="Times New Roman" pitchFamily="18" charset="0"/>
                <a:cs typeface="Times New Roman" pitchFamily="18" charset="0"/>
              </a:rPr>
              <a:t> származó kereskedelmi korlátozások esetében </a:t>
            </a:r>
          </a:p>
          <a:p>
            <a:pPr marL="342900" indent="-342900" algn="just">
              <a:spcBef>
                <a:spcPct val="20000"/>
              </a:spcBef>
              <a:buClr>
                <a:srgbClr val="000000"/>
              </a:buClr>
              <a:buFont typeface="Arial" pitchFamily="34" charset="0"/>
              <a:buChar char="•"/>
            </a:pPr>
            <a:r>
              <a:rPr lang="hu-HU" sz="2200" b="1" dirty="0">
                <a:latin typeface="Times New Roman" pitchFamily="18" charset="0"/>
                <a:cs typeface="Times New Roman" pitchFamily="18" charset="0"/>
              </a:rPr>
              <a:t>Mezőgazdasági Válságalap </a:t>
            </a:r>
            <a:r>
              <a:rPr lang="hu-HU" sz="2200" dirty="0">
                <a:latin typeface="Times New Roman" pitchFamily="18" charset="0"/>
                <a:cs typeface="Times New Roman" pitchFamily="18" charset="0"/>
              </a:rPr>
              <a:t>a piaci intervenció (</a:t>
            </a:r>
            <a:r>
              <a:rPr lang="hu-HU" sz="2200" dirty="0" err="1">
                <a:latin typeface="Times New Roman" pitchFamily="18" charset="0"/>
                <a:cs typeface="Times New Roman" pitchFamily="18" charset="0"/>
              </a:rPr>
              <a:t>intervenció</a:t>
            </a:r>
            <a:r>
              <a:rPr lang="hu-HU" sz="2200" dirty="0">
                <a:latin typeface="Times New Roman" pitchFamily="18" charset="0"/>
                <a:cs typeface="Times New Roman" pitchFamily="18" charset="0"/>
              </a:rPr>
              <a:t>, magántárolás, export-visszatérítés kasszája) és a kivételes eszközök finanszírozásához</a:t>
            </a: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§"/>
            </a:pPr>
            <a:endParaRPr lang="en-GB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5" name="Text Box 4"/>
          <p:cNvSpPr txBox="1">
            <a:spLocks noChangeArrowheads="1"/>
          </p:cNvSpPr>
          <p:nvPr/>
        </p:nvSpPr>
        <p:spPr bwMode="auto">
          <a:xfrm>
            <a:off x="468313" y="1260475"/>
            <a:ext cx="8280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hu-HU" sz="3200" b="1" dirty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Válságkezelés</a:t>
            </a:r>
            <a:endParaRPr lang="en-GB" sz="3200" b="1" dirty="0">
              <a:solidFill>
                <a:srgbClr val="A2906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3"/>
          <p:cNvSpPr>
            <a:spLocks/>
          </p:cNvSpPr>
          <p:nvPr/>
        </p:nvSpPr>
        <p:spPr bwMode="auto">
          <a:xfrm>
            <a:off x="468313" y="1268413"/>
            <a:ext cx="82073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hu-HU" sz="3200" b="1" dirty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Szakmaközi szervezetek – fokozott jelentőség</a:t>
            </a:r>
          </a:p>
        </p:txBody>
      </p:sp>
      <p:sp>
        <p:nvSpPr>
          <p:cNvPr id="113667" name="Content Placeholder 5"/>
          <p:cNvSpPr>
            <a:spLocks/>
          </p:cNvSpPr>
          <p:nvPr/>
        </p:nvSpPr>
        <p:spPr bwMode="auto">
          <a:xfrm>
            <a:off x="785813" y="2060575"/>
            <a:ext cx="7572375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Egy-egy termékpálya szereplőit </a:t>
            </a:r>
            <a:r>
              <a:rPr lang="hu-HU" sz="2400" b="1" dirty="0">
                <a:latin typeface="Times New Roman" pitchFamily="18" charset="0"/>
                <a:cs typeface="Times New Roman" pitchFamily="18" charset="0"/>
              </a:rPr>
              <a:t>vertikálisan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 fogja össze (termelők, feldolgozók és/vagy kereskedők)</a:t>
            </a:r>
          </a:p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hu-H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A szakmaközi szervezetek </a:t>
            </a:r>
            <a:r>
              <a:rPr lang="hu-HU" sz="2400" b="1" dirty="0">
                <a:latin typeface="Times New Roman" pitchFamily="18" charset="0"/>
                <a:cs typeface="Times New Roman" pitchFamily="18" charset="0"/>
              </a:rPr>
              <a:t>fő céljai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914400" lvl="1" indent="-457200" algn="just">
              <a:spcBef>
                <a:spcPct val="20000"/>
              </a:spcBef>
              <a:buFont typeface="+mj-lt"/>
              <a:buAutoNum type="arabicPeriod"/>
              <a:defRPr/>
            </a:pP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Termékfejlesztés, forgalmazás elősegítése</a:t>
            </a:r>
          </a:p>
          <a:p>
            <a:pPr marL="914400" lvl="1" indent="-457200" algn="just">
              <a:spcBef>
                <a:spcPct val="20000"/>
              </a:spcBef>
              <a:buFont typeface="+mj-lt"/>
              <a:buAutoNum type="arabicPeriod"/>
              <a:defRPr/>
            </a:pP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Információáramlás elősegítése</a:t>
            </a:r>
          </a:p>
          <a:p>
            <a:pPr marL="914400" lvl="1" indent="-457200" algn="just">
              <a:spcBef>
                <a:spcPct val="20000"/>
              </a:spcBef>
              <a:buFont typeface="+mj-lt"/>
              <a:buAutoNum type="arabicPeriod"/>
              <a:defRPr/>
            </a:pP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Piaci átláthatóság növelése</a:t>
            </a:r>
          </a:p>
          <a:p>
            <a:pPr marL="914400" lvl="1" indent="-457200" algn="just">
              <a:spcBef>
                <a:spcPct val="20000"/>
              </a:spcBef>
              <a:buFont typeface="+mj-lt"/>
              <a:buAutoNum type="arabicPeriod"/>
              <a:defRPr/>
            </a:pP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Ágazati „önszabályozás”</a:t>
            </a:r>
          </a:p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hu-H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Tx/>
              <a:buChar char="-"/>
              <a:defRPr/>
            </a:pPr>
            <a:endParaRPr lang="hu-HU" sz="24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/>
          <p:cNvSpPr txBox="1">
            <a:spLocks noChangeArrowheads="1"/>
          </p:cNvSpPr>
          <p:nvPr/>
        </p:nvSpPr>
        <p:spPr bwMode="auto">
          <a:xfrm>
            <a:off x="323850" y="1196975"/>
            <a:ext cx="84963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hu-HU" sz="3200" b="1" dirty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Termelői és Szakmaközi Szervezetek szabályozása - kötelező elismerés</a:t>
            </a:r>
            <a:endParaRPr lang="en-GB" sz="3200" b="1" dirty="0">
              <a:solidFill>
                <a:srgbClr val="A2906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9" name="Rectangle 13"/>
          <p:cNvSpPr>
            <a:spLocks noChangeArrowheads="1"/>
          </p:cNvSpPr>
          <p:nvPr/>
        </p:nvSpPr>
        <p:spPr bwMode="auto">
          <a:xfrm>
            <a:off x="467544" y="2492375"/>
            <a:ext cx="7777163" cy="352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Clr>
                <a:srgbClr val="000000"/>
              </a:buClr>
              <a:buFont typeface="Arial" pitchFamily="34" charset="0"/>
              <a:buChar char="•"/>
            </a:pP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Termelői szervezetek, Termelői Szervezetek társulásainak, Szakmaközi Szervezetek </a:t>
            </a:r>
            <a:r>
              <a:rPr lang="hu-HU" sz="2400" b="1" dirty="0">
                <a:latin typeface="Times New Roman" pitchFamily="18" charset="0"/>
                <a:cs typeface="Times New Roman" pitchFamily="18" charset="0"/>
              </a:rPr>
              <a:t>kötelező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 elismerésének kiterjesztése </a:t>
            </a:r>
            <a:r>
              <a:rPr lang="hu-HU" sz="2400" b="1" dirty="0">
                <a:latin typeface="Times New Roman" pitchFamily="18" charset="0"/>
                <a:cs typeface="Times New Roman" pitchFamily="18" charset="0"/>
              </a:rPr>
              <a:t>minden ágazatra 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az érintettek kérésére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hu-H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  <a:buClr>
                <a:srgbClr val="000000"/>
              </a:buClr>
              <a:buFont typeface="Arial" pitchFamily="34" charset="0"/>
              <a:buChar char="•"/>
            </a:pPr>
            <a:r>
              <a:rPr lang="hu-HU" sz="2400" b="1" dirty="0">
                <a:latin typeface="Times New Roman" pitchFamily="18" charset="0"/>
                <a:cs typeface="Times New Roman" pitchFamily="18" charset="0"/>
              </a:rPr>
              <a:t>Szabályozás kiterjesztése nem tagokra 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és a nem tagok (egyén, csoport) pénzügyi hozzájárulása, ha azok élvezik az említett tevékenységekből fakadó előnyöket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11"/>
          <p:cNvSpPr>
            <a:spLocks noChangeArrowheads="1"/>
          </p:cNvSpPr>
          <p:nvPr/>
        </p:nvSpPr>
        <p:spPr bwMode="auto">
          <a:xfrm>
            <a:off x="395288" y="2347913"/>
            <a:ext cx="856920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A versenyszabályozási mentesség kiterjed az </a:t>
            </a:r>
            <a:r>
              <a:rPr lang="hu-HU" sz="2400" b="1" dirty="0">
                <a:latin typeface="Times New Roman" pitchFamily="18" charset="0"/>
                <a:cs typeface="Times New Roman" pitchFamily="18" charset="0"/>
              </a:rPr>
              <a:t>elismert Termelői Szervezetekre és </a:t>
            </a:r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azok társulásaira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, ha együttes fellépésük nem zárja ki a verseny lehetőségét.</a:t>
            </a:r>
          </a:p>
          <a:p>
            <a:pPr marL="342900" indent="-342900" algn="just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 versenyszabályozási mentesség kiterjed továbbá a </a:t>
            </a:r>
            <a:r>
              <a:rPr lang="hu-HU" sz="2400" b="1" dirty="0">
                <a:latin typeface="Times New Roman" pitchFamily="18" charset="0"/>
                <a:cs typeface="Times New Roman" pitchFamily="18" charset="0"/>
              </a:rPr>
              <a:t>szakmaközi szervezetekre is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, minden ágazatban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; </a:t>
            </a:r>
            <a:endParaRPr lang="hu-H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A mentesség nem érvényes ha:                                                                        </a:t>
            </a:r>
          </a:p>
          <a:p>
            <a:pPr marL="990600" indent="-368300" algn="just">
              <a:spcBef>
                <a:spcPts val="0"/>
              </a:spcBef>
              <a:buFont typeface="+mj-lt"/>
              <a:buAutoNum type="arabicPeriod"/>
              <a:defRPr/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 a tevékenység a piacok felosztásához vezethet, </a:t>
            </a:r>
          </a:p>
          <a:p>
            <a:pPr marL="990600" indent="-368300" algn="just">
              <a:spcBef>
                <a:spcPts val="0"/>
              </a:spcBef>
              <a:buFont typeface="+mj-lt"/>
              <a:buAutoNum type="arabicPeriod"/>
              <a:defRPr/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 befolyásolja a közös piacszervezés megfelelő működését, </a:t>
            </a:r>
          </a:p>
          <a:p>
            <a:pPr marL="990600" indent="-368300" algn="just">
              <a:spcBef>
                <a:spcPts val="0"/>
              </a:spcBef>
              <a:buFont typeface="+mj-lt"/>
              <a:buAutoNum type="arabicPeriod"/>
              <a:defRPr/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 torzítja,  megszünteti a versenyt, </a:t>
            </a:r>
          </a:p>
          <a:p>
            <a:pPr marL="990600" indent="-368300" algn="just">
              <a:spcBef>
                <a:spcPts val="0"/>
              </a:spcBef>
              <a:buFont typeface="+mj-lt"/>
              <a:buAutoNum type="arabicPeriod"/>
              <a:defRPr/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 rögzíti az árakat, </a:t>
            </a:r>
            <a:endParaRPr lang="hu-H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990600" indent="-368300" algn="just">
              <a:spcBef>
                <a:spcPts val="0"/>
              </a:spcBef>
              <a:buFont typeface="+mj-lt"/>
              <a:buAutoNum type="arabicPeriod"/>
              <a:defRPr/>
            </a:pP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megkülönböztetéshez</a:t>
            </a: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, diszkriminációhoz vezet</a:t>
            </a:r>
          </a:p>
          <a:p>
            <a:pPr marL="342900" indent="-342900" algn="just">
              <a:spcBef>
                <a:spcPct val="20000"/>
              </a:spcBef>
              <a:buClr>
                <a:srgbClr val="0000FF"/>
              </a:buClr>
              <a:defRPr/>
            </a:pP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hu-HU" sz="2400" dirty="0">
                <a:latin typeface="Times New Roman" pitchFamily="18" charset="0"/>
                <a:cs typeface="Times New Roman" pitchFamily="18" charset="0"/>
              </a:rPr>
            </a:br>
            <a:endParaRPr lang="en-GB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291802" y="1196975"/>
            <a:ext cx="84963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hu-HU" sz="3200" b="1" dirty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Termelői és Szakmaközi Szervezetek szabályozása - versenyjogi mentesség</a:t>
            </a:r>
            <a:endParaRPr lang="en-GB" sz="3200" b="1" dirty="0">
              <a:solidFill>
                <a:srgbClr val="A2906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395288" y="1120775"/>
            <a:ext cx="8280400" cy="537377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000000"/>
              </a:buClr>
              <a:defRPr/>
            </a:pPr>
            <a:r>
              <a:rPr lang="hu-HU" sz="3200" b="1" dirty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A termeléskorlátozás megszüntetése</a:t>
            </a:r>
          </a:p>
          <a:p>
            <a:pPr marL="342900" indent="-342900" algn="ctr">
              <a:spcBef>
                <a:spcPct val="20000"/>
              </a:spcBef>
              <a:buClr>
                <a:srgbClr val="000000"/>
              </a:buClr>
              <a:buFont typeface="Arial" pitchFamily="34" charset="0"/>
              <a:buChar char="•"/>
              <a:defRPr/>
            </a:pPr>
            <a:endParaRPr lang="hu-HU" sz="1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  <a:buClr>
                <a:srgbClr val="000000"/>
              </a:buClr>
              <a:buFont typeface="Arial" pitchFamily="34" charset="0"/>
              <a:buChar char="•"/>
              <a:defRPr/>
            </a:pPr>
            <a:r>
              <a:rPr lang="hu-HU" sz="22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Szőlő telepítési jogok rendszere: </a:t>
            </a:r>
            <a:r>
              <a:rPr lang="hu-H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az új engedélyezési rendszer 2016. január 1-én indul. A telepítési jogok engedélyekké történő alakítását (kérelem alapján) 2020-ig lehet kérvényezni. A tagállamok minden évben szőlővel borított területük 1%-ának megfelelő új engedélyek kiosztására jogosultak. A végrehajtással kapcsolatos részletszabályok még nem ismertek</a:t>
            </a:r>
            <a:r>
              <a:rPr lang="hu-HU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hu-HU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  <a:buClr>
                <a:srgbClr val="000000"/>
              </a:buClr>
              <a:buFont typeface="Arial" pitchFamily="34" charset="0"/>
              <a:buChar char="•"/>
              <a:defRPr/>
            </a:pPr>
            <a:r>
              <a:rPr lang="hu-HU" sz="22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Cukor kvótarendszer: </a:t>
            </a:r>
            <a:r>
              <a:rPr lang="hu-H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2017. október 1-jével megszűnik. Hazánknak egyedüliként sikerült elérnie, hogy a horvát csatlakozásra való tekintettel 30 ezer tonnával emelkedjen az </a:t>
            </a:r>
            <a:r>
              <a:rPr lang="hu-HU" sz="2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izoglükóz</a:t>
            </a:r>
            <a:r>
              <a:rPr lang="hu-H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kvótája</a:t>
            </a:r>
            <a:r>
              <a:rPr lang="hu-HU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hu-HU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  <a:buClr>
                <a:srgbClr val="000000"/>
              </a:buClr>
              <a:buFont typeface="Arial" pitchFamily="34" charset="0"/>
              <a:buChar char="•"/>
              <a:defRPr/>
            </a:pPr>
            <a:r>
              <a:rPr lang="hu-HU" sz="22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Tejkvóta rendszer</a:t>
            </a:r>
            <a:r>
              <a:rPr lang="hu-HU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2015-ben</a:t>
            </a:r>
            <a:r>
              <a:rPr lang="hu-HU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megszűnik: Cél a tejcsomag elemeinek minél hatékonyabb alkalmazása. Ebben a tekintetben a szakmaközi szabályozás tejágazatra való kiterjesztésének elérése fontos eredmény.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395288" y="1052513"/>
            <a:ext cx="8353425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Ø"/>
              <a:defRPr/>
            </a:pPr>
            <a:endParaRPr lang="hu-HU" sz="1000" b="1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  <a:p>
            <a:pPr algn="ctr">
              <a:defRPr/>
            </a:pPr>
            <a:r>
              <a:rPr lang="hu-HU" sz="3200" b="1" dirty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Egyebek</a:t>
            </a:r>
          </a:p>
          <a:p>
            <a:pPr algn="just">
              <a:defRPr/>
            </a:pPr>
            <a:endParaRPr lang="hu-HU" sz="2200" b="1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hu-HU" sz="2200" b="1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Iskolagyümölcs- és Iskolatej-programok</a:t>
            </a:r>
            <a:r>
              <a:rPr lang="en-GB" sz="22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: </a:t>
            </a:r>
            <a:r>
              <a:rPr lang="hu-HU" sz="22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nagyobb támogatás az iskolagyümölcs programra, egyszerűbb adminisztráció</a:t>
            </a: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hu-HU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Szőlő-bor ágazat: </a:t>
            </a:r>
            <a:r>
              <a:rPr lang="hu-H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nemzeti borítékon alapuló szabályozása továbbra is fennmarad</a:t>
            </a: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hu-HU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Méhészeti Nemzeti Program: </a:t>
            </a:r>
            <a:r>
              <a:rPr lang="hu-H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fennmarad</a:t>
            </a: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hu-HU" sz="2200" b="1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Élelmiszer segélyprogram:</a:t>
            </a:r>
            <a:r>
              <a:rPr lang="hu-HU" sz="22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2013 után külön rendeletben szabályozzák és átkerül az Európai Szociális Alapba</a:t>
            </a: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hu-HU" sz="2200" b="1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Szerződéses szabályozás: </a:t>
            </a:r>
            <a:r>
              <a:rPr lang="hu-HU" sz="22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lehetőségének kiterjesztése a többi állattenyésztési ágazatban is a tejcsomag mintájára, tovább ösztönözve a termelői csoporton alapuló összefogást; pl. szarvasmarha ágazatban szerződéses tárgyalások a nemzeti termelés 15%-ig.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028184" y="2661592"/>
            <a:ext cx="69847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400" b="1" dirty="0">
                <a:solidFill>
                  <a:srgbClr val="A69765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Támogatások 2014</a:t>
            </a:r>
          </a:p>
        </p:txBody>
      </p:sp>
    </p:spTree>
    <p:extLst>
      <p:ext uri="{BB962C8B-B14F-4D97-AF65-F5344CB8AC3E}">
        <p14:creationId xmlns:p14="http://schemas.microsoft.com/office/powerpoint/2010/main" val="6524649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Dia számának helye 5"/>
          <p:cNvSpPr>
            <a:spLocks noGrp="1"/>
          </p:cNvSpPr>
          <p:nvPr>
            <p:ph type="sldNum" sz="quarter" idx="4294967295"/>
          </p:nvPr>
        </p:nvSpPr>
        <p:spPr>
          <a:xfrm>
            <a:off x="7010400" y="6143625"/>
            <a:ext cx="2133600" cy="365125"/>
          </a:xfrm>
          <a:prstGeom prst="rect">
            <a:avLst/>
          </a:prstGeom>
        </p:spPr>
        <p:txBody>
          <a:bodyPr/>
          <a:lstStyle/>
          <a:p>
            <a:fld id="{0F71EF0E-92FC-4649-9B61-778355FAFD6C}" type="slidenum">
              <a:rPr lang="en-GB"/>
              <a:pPr/>
              <a:t>3</a:t>
            </a:fld>
            <a:endParaRPr lang="en-GB"/>
          </a:p>
        </p:txBody>
      </p:sp>
      <p:sp>
        <p:nvSpPr>
          <p:cNvPr id="6359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719137"/>
          </a:xfrm>
        </p:spPr>
        <p:txBody>
          <a:bodyPr/>
          <a:lstStyle/>
          <a:p>
            <a:r>
              <a:rPr lang="en-GB" sz="3200" b="1" dirty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KAP </a:t>
            </a:r>
            <a:r>
              <a:rPr lang="hu-HU" sz="3200" b="1" dirty="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kiadások alakulása</a:t>
            </a:r>
            <a:r>
              <a:rPr lang="en-GB" sz="3200" b="1" dirty="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b="1" dirty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1980-2020 (</a:t>
            </a:r>
            <a:r>
              <a:rPr lang="hu-HU" sz="3200" b="1" dirty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folyó árakon</a:t>
            </a:r>
            <a:r>
              <a:rPr lang="en-GB" sz="3200" b="1" dirty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635907" name="Rectangle 3"/>
          <p:cNvSpPr>
            <a:spLocks noChangeArrowheads="1"/>
          </p:cNvSpPr>
          <p:nvPr/>
        </p:nvSpPr>
        <p:spPr bwMode="auto">
          <a:xfrm>
            <a:off x="0" y="1981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635908" name="Rectangle 4"/>
          <p:cNvSpPr>
            <a:spLocks noChangeArrowheads="1"/>
          </p:cNvSpPr>
          <p:nvPr/>
        </p:nvSpPr>
        <p:spPr bwMode="auto">
          <a:xfrm>
            <a:off x="769938" y="6181725"/>
            <a:ext cx="8122542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just"/>
            <a:r>
              <a:rPr lang="hu-HU" sz="800" i="1" dirty="0">
                <a:cs typeface="Times New Roman" pitchFamily="18" charset="0"/>
              </a:rPr>
              <a:t>Forrás</a:t>
            </a:r>
            <a:r>
              <a:rPr lang="en-GB" sz="800" i="1" dirty="0">
                <a:cs typeface="Times New Roman" pitchFamily="18" charset="0"/>
              </a:rPr>
              <a:t>: </a:t>
            </a:r>
            <a:r>
              <a:rPr lang="en-GB" sz="800" i="1" dirty="0"/>
              <a:t>DG Agriculture and Rural Development</a:t>
            </a:r>
          </a:p>
          <a:p>
            <a:pPr algn="just">
              <a:lnSpc>
                <a:spcPct val="40000"/>
              </a:lnSpc>
            </a:pPr>
            <a:endParaRPr lang="nl-BE" sz="800" i="1" dirty="0"/>
          </a:p>
          <a:p>
            <a:pPr algn="just"/>
            <a:r>
              <a:rPr lang="nl-BE" sz="800" dirty="0"/>
              <a:t>2011 = </a:t>
            </a:r>
            <a:r>
              <a:rPr lang="hu-HU" sz="800" dirty="0"/>
              <a:t>Költségvetés</a:t>
            </a:r>
            <a:r>
              <a:rPr lang="nl-BE" sz="800" dirty="0"/>
              <a:t>; 2012 = </a:t>
            </a:r>
            <a:r>
              <a:rPr lang="hu-HU" sz="800" dirty="0"/>
              <a:t>Költségvetés-tervezet</a:t>
            </a:r>
            <a:r>
              <a:rPr lang="nl-BE" sz="800" dirty="0"/>
              <a:t>; </a:t>
            </a:r>
          </a:p>
          <a:p>
            <a:pPr algn="just"/>
            <a:r>
              <a:rPr lang="nl-BE" sz="800" dirty="0"/>
              <a:t>2013 = E</a:t>
            </a:r>
            <a:r>
              <a:rPr lang="hu-HU" sz="800" dirty="0"/>
              <a:t>M</a:t>
            </a:r>
            <a:r>
              <a:rPr lang="nl-BE" sz="800" dirty="0"/>
              <a:t>G</a:t>
            </a:r>
            <a:r>
              <a:rPr lang="hu-HU" sz="800" dirty="0"/>
              <a:t>A</a:t>
            </a:r>
            <a:r>
              <a:rPr lang="nl-BE" sz="800" dirty="0"/>
              <a:t> </a:t>
            </a:r>
            <a:r>
              <a:rPr lang="hu-HU" sz="800" dirty="0"/>
              <a:t>felső határérték</a:t>
            </a:r>
            <a:r>
              <a:rPr lang="nl-BE" sz="800" dirty="0"/>
              <a:t> </a:t>
            </a:r>
            <a:r>
              <a:rPr lang="hu-HU" sz="800" dirty="0"/>
              <a:t>(közvetlen kifizetés és piaci intézkedés)</a:t>
            </a:r>
            <a:r>
              <a:rPr lang="nl-BE" sz="800" dirty="0"/>
              <a:t> + </a:t>
            </a:r>
            <a:r>
              <a:rPr lang="hu-HU" sz="800" dirty="0"/>
              <a:t>2.Pillér előirányzat</a:t>
            </a:r>
            <a:r>
              <a:rPr lang="nl-BE" sz="800" dirty="0"/>
              <a:t>. </a:t>
            </a:r>
          </a:p>
          <a:p>
            <a:pPr algn="just"/>
            <a:r>
              <a:rPr lang="hu-HU" sz="800" dirty="0"/>
              <a:t>A vidékfejlesztés 2013-ban </a:t>
            </a:r>
            <a:r>
              <a:rPr lang="hu-HU" sz="800" dirty="0" smtClean="0"/>
              <a:t>magában </a:t>
            </a:r>
            <a:r>
              <a:rPr lang="hu-HU" sz="800" dirty="0"/>
              <a:t>foglalja</a:t>
            </a:r>
            <a:r>
              <a:rPr lang="nl-BE" sz="800" dirty="0"/>
              <a:t> </a:t>
            </a:r>
            <a:r>
              <a:rPr lang="hu-HU" sz="800" dirty="0"/>
              <a:t>az önkéntes modulációt</a:t>
            </a:r>
            <a:r>
              <a:rPr lang="nl-BE" sz="800" dirty="0"/>
              <a:t> </a:t>
            </a:r>
            <a:r>
              <a:rPr lang="hu-HU" sz="800" dirty="0"/>
              <a:t>(</a:t>
            </a:r>
            <a:r>
              <a:rPr lang="hu-HU" sz="800" dirty="0" err="1"/>
              <a:t>Egy.Kir</a:t>
            </a:r>
            <a:r>
              <a:rPr lang="hu-HU" sz="800" dirty="0"/>
              <a:t>)</a:t>
            </a:r>
            <a:r>
              <a:rPr lang="nl-BE" sz="800" dirty="0"/>
              <a:t> </a:t>
            </a:r>
            <a:r>
              <a:rPr lang="hu-HU" sz="800" dirty="0"/>
              <a:t>és</a:t>
            </a:r>
            <a:r>
              <a:rPr lang="nl-BE" sz="800" dirty="0"/>
              <a:t> </a:t>
            </a:r>
            <a:r>
              <a:rPr lang="hu-HU" sz="800" dirty="0"/>
              <a:t>a 73/2009 Rend.</a:t>
            </a:r>
            <a:r>
              <a:rPr lang="nl-BE" sz="800" dirty="0"/>
              <a:t>136</a:t>
            </a:r>
            <a:r>
              <a:rPr lang="hu-HU" sz="800" dirty="0"/>
              <a:t>. cikkben az EMVA javára átcsoportosítható összeget</a:t>
            </a:r>
            <a:r>
              <a:rPr lang="nl-BE" sz="800" dirty="0"/>
              <a:t> “unspent amounts”. </a:t>
            </a:r>
            <a:r>
              <a:rPr lang="hu-HU" sz="800" dirty="0"/>
              <a:t>Mivel ezek megszűnnek 2013 végén</a:t>
            </a:r>
            <a:r>
              <a:rPr lang="nl-BE" sz="800" dirty="0"/>
              <a:t>, </a:t>
            </a:r>
            <a:r>
              <a:rPr lang="hu-HU" sz="800" dirty="0"/>
              <a:t>az összegek visszakerülnek a közvetlen támogatások borítékba 2014-ben</a:t>
            </a:r>
            <a:r>
              <a:rPr lang="nl-BE" sz="800" dirty="0"/>
              <a:t>.</a:t>
            </a:r>
            <a:endParaRPr lang="en-GB" sz="800" dirty="0"/>
          </a:p>
        </p:txBody>
      </p:sp>
      <p:grpSp>
        <p:nvGrpSpPr>
          <p:cNvPr id="635911" name="Group 7"/>
          <p:cNvGrpSpPr>
            <a:grpSpLocks noChangeAspect="1"/>
          </p:cNvGrpSpPr>
          <p:nvPr/>
        </p:nvGrpSpPr>
        <p:grpSpPr bwMode="auto">
          <a:xfrm>
            <a:off x="220663" y="1170781"/>
            <a:ext cx="8397875" cy="5160963"/>
            <a:chOff x="221" y="482"/>
            <a:chExt cx="5290" cy="3251"/>
          </a:xfrm>
        </p:grpSpPr>
        <p:sp>
          <p:nvSpPr>
            <p:cNvPr id="635910" name="AutoShape 6"/>
            <p:cNvSpPr>
              <a:spLocks noChangeAspect="1" noChangeArrowheads="1" noTextEdit="1"/>
            </p:cNvSpPr>
            <p:nvPr/>
          </p:nvSpPr>
          <p:spPr bwMode="auto">
            <a:xfrm>
              <a:off x="221" y="482"/>
              <a:ext cx="5290" cy="3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 sz="2000"/>
            </a:p>
          </p:txBody>
        </p:sp>
        <p:grpSp>
          <p:nvGrpSpPr>
            <p:cNvPr id="636112" name="Group 208"/>
            <p:cNvGrpSpPr>
              <a:grpSpLocks/>
            </p:cNvGrpSpPr>
            <p:nvPr/>
          </p:nvGrpSpPr>
          <p:grpSpPr bwMode="auto">
            <a:xfrm>
              <a:off x="547" y="680"/>
              <a:ext cx="4862" cy="2423"/>
              <a:chOff x="547" y="680"/>
              <a:chExt cx="4862" cy="2423"/>
            </a:xfrm>
          </p:grpSpPr>
          <p:sp>
            <p:nvSpPr>
              <p:cNvPr id="635912" name="Rectangle 8"/>
              <p:cNvSpPr>
                <a:spLocks noChangeArrowheads="1"/>
              </p:cNvSpPr>
              <p:nvPr/>
            </p:nvSpPr>
            <p:spPr bwMode="auto">
              <a:xfrm>
                <a:off x="571" y="680"/>
                <a:ext cx="4838" cy="240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13" name="Line 9"/>
              <p:cNvSpPr>
                <a:spLocks noChangeShapeType="1"/>
              </p:cNvSpPr>
              <p:nvPr/>
            </p:nvSpPr>
            <p:spPr bwMode="auto">
              <a:xfrm>
                <a:off x="571" y="2740"/>
                <a:ext cx="4838" cy="0"/>
              </a:xfrm>
              <a:prstGeom prst="line">
                <a:avLst/>
              </a:prstGeom>
              <a:noFill/>
              <a:ln w="0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14" name="Line 10"/>
              <p:cNvSpPr>
                <a:spLocks noChangeShapeType="1"/>
              </p:cNvSpPr>
              <p:nvPr/>
            </p:nvSpPr>
            <p:spPr bwMode="auto">
              <a:xfrm>
                <a:off x="571" y="2397"/>
                <a:ext cx="4838" cy="0"/>
              </a:xfrm>
              <a:prstGeom prst="line">
                <a:avLst/>
              </a:prstGeom>
              <a:noFill/>
              <a:ln w="0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15" name="Line 11"/>
              <p:cNvSpPr>
                <a:spLocks noChangeShapeType="1"/>
              </p:cNvSpPr>
              <p:nvPr/>
            </p:nvSpPr>
            <p:spPr bwMode="auto">
              <a:xfrm>
                <a:off x="571" y="2054"/>
                <a:ext cx="4838" cy="0"/>
              </a:xfrm>
              <a:prstGeom prst="line">
                <a:avLst/>
              </a:prstGeom>
              <a:noFill/>
              <a:ln w="0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16" name="Line 12"/>
              <p:cNvSpPr>
                <a:spLocks noChangeShapeType="1"/>
              </p:cNvSpPr>
              <p:nvPr/>
            </p:nvSpPr>
            <p:spPr bwMode="auto">
              <a:xfrm>
                <a:off x="571" y="1710"/>
                <a:ext cx="4838" cy="0"/>
              </a:xfrm>
              <a:prstGeom prst="line">
                <a:avLst/>
              </a:prstGeom>
              <a:noFill/>
              <a:ln w="0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17" name="Line 13"/>
              <p:cNvSpPr>
                <a:spLocks noChangeShapeType="1"/>
              </p:cNvSpPr>
              <p:nvPr/>
            </p:nvSpPr>
            <p:spPr bwMode="auto">
              <a:xfrm>
                <a:off x="571" y="1367"/>
                <a:ext cx="4838" cy="0"/>
              </a:xfrm>
              <a:prstGeom prst="line">
                <a:avLst/>
              </a:prstGeom>
              <a:noFill/>
              <a:ln w="0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18" name="Line 14"/>
              <p:cNvSpPr>
                <a:spLocks noChangeShapeType="1"/>
              </p:cNvSpPr>
              <p:nvPr/>
            </p:nvSpPr>
            <p:spPr bwMode="auto">
              <a:xfrm>
                <a:off x="571" y="1024"/>
                <a:ext cx="4838" cy="0"/>
              </a:xfrm>
              <a:prstGeom prst="line">
                <a:avLst/>
              </a:prstGeom>
              <a:noFill/>
              <a:ln w="0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19" name="Line 15"/>
              <p:cNvSpPr>
                <a:spLocks noChangeShapeType="1"/>
              </p:cNvSpPr>
              <p:nvPr/>
            </p:nvSpPr>
            <p:spPr bwMode="auto">
              <a:xfrm>
                <a:off x="571" y="680"/>
                <a:ext cx="4838" cy="0"/>
              </a:xfrm>
              <a:prstGeom prst="line">
                <a:avLst/>
              </a:prstGeom>
              <a:noFill/>
              <a:ln w="0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20" name="Rectangle 16"/>
              <p:cNvSpPr>
                <a:spLocks noChangeArrowheads="1"/>
              </p:cNvSpPr>
              <p:nvPr/>
            </p:nvSpPr>
            <p:spPr bwMode="auto">
              <a:xfrm>
                <a:off x="571" y="680"/>
                <a:ext cx="4838" cy="2403"/>
              </a:xfrm>
              <a:prstGeom prst="rect">
                <a:avLst/>
              </a:prstGeom>
              <a:noFill/>
              <a:ln w="11113">
                <a:solidFill>
                  <a:srgbClr val="80808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21" name="Rectangle 17"/>
              <p:cNvSpPr>
                <a:spLocks noChangeArrowheads="1"/>
              </p:cNvSpPr>
              <p:nvPr/>
            </p:nvSpPr>
            <p:spPr bwMode="auto">
              <a:xfrm>
                <a:off x="600" y="2887"/>
                <a:ext cx="59" cy="196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22" name="Rectangle 18"/>
              <p:cNvSpPr>
                <a:spLocks noChangeArrowheads="1"/>
              </p:cNvSpPr>
              <p:nvPr/>
            </p:nvSpPr>
            <p:spPr bwMode="auto">
              <a:xfrm>
                <a:off x="718" y="2905"/>
                <a:ext cx="59" cy="178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23" name="Rectangle 19"/>
              <p:cNvSpPr>
                <a:spLocks noChangeArrowheads="1"/>
              </p:cNvSpPr>
              <p:nvPr/>
            </p:nvSpPr>
            <p:spPr bwMode="auto">
              <a:xfrm>
                <a:off x="836" y="2910"/>
                <a:ext cx="60" cy="173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24" name="Rectangle 20"/>
              <p:cNvSpPr>
                <a:spLocks noChangeArrowheads="1"/>
              </p:cNvSpPr>
              <p:nvPr/>
            </p:nvSpPr>
            <p:spPr bwMode="auto">
              <a:xfrm>
                <a:off x="955" y="2893"/>
                <a:ext cx="59" cy="190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25" name="Rectangle 21"/>
              <p:cNvSpPr>
                <a:spLocks noChangeArrowheads="1"/>
              </p:cNvSpPr>
              <p:nvPr/>
            </p:nvSpPr>
            <p:spPr bwMode="auto">
              <a:xfrm>
                <a:off x="1073" y="2856"/>
                <a:ext cx="59" cy="227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26" name="Rectangle 22"/>
              <p:cNvSpPr>
                <a:spLocks noChangeArrowheads="1"/>
              </p:cNvSpPr>
              <p:nvPr/>
            </p:nvSpPr>
            <p:spPr bwMode="auto">
              <a:xfrm>
                <a:off x="1190" y="2853"/>
                <a:ext cx="59" cy="230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27" name="Rectangle 23"/>
              <p:cNvSpPr>
                <a:spLocks noChangeArrowheads="1"/>
              </p:cNvSpPr>
              <p:nvPr/>
            </p:nvSpPr>
            <p:spPr bwMode="auto">
              <a:xfrm>
                <a:off x="1308" y="2828"/>
                <a:ext cx="59" cy="255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28" name="Rectangle 24"/>
              <p:cNvSpPr>
                <a:spLocks noChangeArrowheads="1"/>
              </p:cNvSpPr>
              <p:nvPr/>
            </p:nvSpPr>
            <p:spPr bwMode="auto">
              <a:xfrm>
                <a:off x="1426" y="2762"/>
                <a:ext cx="60" cy="321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29" name="Rectangle 25"/>
              <p:cNvSpPr>
                <a:spLocks noChangeArrowheads="1"/>
              </p:cNvSpPr>
              <p:nvPr/>
            </p:nvSpPr>
            <p:spPr bwMode="auto">
              <a:xfrm>
                <a:off x="1545" y="2743"/>
                <a:ext cx="59" cy="340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30" name="Rectangle 26"/>
              <p:cNvSpPr>
                <a:spLocks noChangeArrowheads="1"/>
              </p:cNvSpPr>
              <p:nvPr/>
            </p:nvSpPr>
            <p:spPr bwMode="auto">
              <a:xfrm>
                <a:off x="1663" y="2750"/>
                <a:ext cx="59" cy="333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31" name="Rectangle 27"/>
              <p:cNvSpPr>
                <a:spLocks noChangeArrowheads="1"/>
              </p:cNvSpPr>
              <p:nvPr/>
            </p:nvSpPr>
            <p:spPr bwMode="auto">
              <a:xfrm>
                <a:off x="1780" y="2818"/>
                <a:ext cx="59" cy="265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32" name="Rectangle 28"/>
              <p:cNvSpPr>
                <a:spLocks noChangeArrowheads="1"/>
              </p:cNvSpPr>
              <p:nvPr/>
            </p:nvSpPr>
            <p:spPr bwMode="auto">
              <a:xfrm>
                <a:off x="1898" y="2737"/>
                <a:ext cx="59" cy="346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33" name="Rectangle 29"/>
              <p:cNvSpPr>
                <a:spLocks noChangeArrowheads="1"/>
              </p:cNvSpPr>
              <p:nvPr/>
            </p:nvSpPr>
            <p:spPr bwMode="auto">
              <a:xfrm>
                <a:off x="2016" y="2758"/>
                <a:ext cx="60" cy="325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34" name="Rectangle 30"/>
              <p:cNvSpPr>
                <a:spLocks noChangeArrowheads="1"/>
              </p:cNvSpPr>
              <p:nvPr/>
            </p:nvSpPr>
            <p:spPr bwMode="auto">
              <a:xfrm>
                <a:off x="2135" y="2735"/>
                <a:ext cx="59" cy="348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35" name="Rectangle 31"/>
              <p:cNvSpPr>
                <a:spLocks noChangeArrowheads="1"/>
              </p:cNvSpPr>
              <p:nvPr/>
            </p:nvSpPr>
            <p:spPr bwMode="auto">
              <a:xfrm>
                <a:off x="2253" y="2803"/>
                <a:ext cx="58" cy="280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36" name="Rectangle 32"/>
              <p:cNvSpPr>
                <a:spLocks noChangeArrowheads="1"/>
              </p:cNvSpPr>
              <p:nvPr/>
            </p:nvSpPr>
            <p:spPr bwMode="auto">
              <a:xfrm>
                <a:off x="2370" y="2815"/>
                <a:ext cx="59" cy="268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37" name="Rectangle 33"/>
              <p:cNvSpPr>
                <a:spLocks noChangeArrowheads="1"/>
              </p:cNvSpPr>
              <p:nvPr/>
            </p:nvSpPr>
            <p:spPr bwMode="auto">
              <a:xfrm>
                <a:off x="2488" y="2887"/>
                <a:ext cx="59" cy="196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38" name="Rectangle 34"/>
              <p:cNvSpPr>
                <a:spLocks noChangeArrowheads="1"/>
              </p:cNvSpPr>
              <p:nvPr/>
            </p:nvSpPr>
            <p:spPr bwMode="auto">
              <a:xfrm>
                <a:off x="2606" y="2881"/>
                <a:ext cx="60" cy="202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39" name="Rectangle 35"/>
              <p:cNvSpPr>
                <a:spLocks noChangeArrowheads="1"/>
              </p:cNvSpPr>
              <p:nvPr/>
            </p:nvSpPr>
            <p:spPr bwMode="auto">
              <a:xfrm>
                <a:off x="2725" y="2918"/>
                <a:ext cx="59" cy="165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40" name="Rectangle 36"/>
              <p:cNvSpPr>
                <a:spLocks noChangeArrowheads="1"/>
              </p:cNvSpPr>
              <p:nvPr/>
            </p:nvSpPr>
            <p:spPr bwMode="auto">
              <a:xfrm>
                <a:off x="2843" y="2891"/>
                <a:ext cx="58" cy="192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41" name="Rectangle 37"/>
              <p:cNvSpPr>
                <a:spLocks noChangeArrowheads="1"/>
              </p:cNvSpPr>
              <p:nvPr/>
            </p:nvSpPr>
            <p:spPr bwMode="auto">
              <a:xfrm>
                <a:off x="2960" y="2889"/>
                <a:ext cx="59" cy="194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42" name="Rectangle 38"/>
              <p:cNvSpPr>
                <a:spLocks noChangeArrowheads="1"/>
              </p:cNvSpPr>
              <p:nvPr/>
            </p:nvSpPr>
            <p:spPr bwMode="auto">
              <a:xfrm>
                <a:off x="3078" y="2966"/>
                <a:ext cx="59" cy="117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43" name="Rectangle 39"/>
              <p:cNvSpPr>
                <a:spLocks noChangeArrowheads="1"/>
              </p:cNvSpPr>
              <p:nvPr/>
            </p:nvSpPr>
            <p:spPr bwMode="auto">
              <a:xfrm>
                <a:off x="3196" y="2964"/>
                <a:ext cx="59" cy="119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44" name="Rectangle 40"/>
              <p:cNvSpPr>
                <a:spLocks noChangeArrowheads="1"/>
              </p:cNvSpPr>
              <p:nvPr/>
            </p:nvSpPr>
            <p:spPr bwMode="auto">
              <a:xfrm>
                <a:off x="3314" y="2955"/>
                <a:ext cx="60" cy="128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45" name="Rectangle 41"/>
              <p:cNvSpPr>
                <a:spLocks noChangeArrowheads="1"/>
              </p:cNvSpPr>
              <p:nvPr/>
            </p:nvSpPr>
            <p:spPr bwMode="auto">
              <a:xfrm>
                <a:off x="3433" y="2967"/>
                <a:ext cx="58" cy="116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46" name="Rectangle 42"/>
              <p:cNvSpPr>
                <a:spLocks noChangeArrowheads="1"/>
              </p:cNvSpPr>
              <p:nvPr/>
            </p:nvSpPr>
            <p:spPr bwMode="auto">
              <a:xfrm>
                <a:off x="3550" y="2978"/>
                <a:ext cx="59" cy="105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47" name="Rectangle 43"/>
              <p:cNvSpPr>
                <a:spLocks noChangeArrowheads="1"/>
              </p:cNvSpPr>
              <p:nvPr/>
            </p:nvSpPr>
            <p:spPr bwMode="auto">
              <a:xfrm>
                <a:off x="3668" y="2997"/>
                <a:ext cx="59" cy="86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48" name="Rectangle 44"/>
              <p:cNvSpPr>
                <a:spLocks noChangeArrowheads="1"/>
              </p:cNvSpPr>
              <p:nvPr/>
            </p:nvSpPr>
            <p:spPr bwMode="auto">
              <a:xfrm>
                <a:off x="3786" y="3034"/>
                <a:ext cx="59" cy="49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49" name="Rectangle 45"/>
              <p:cNvSpPr>
                <a:spLocks noChangeArrowheads="1"/>
              </p:cNvSpPr>
              <p:nvPr/>
            </p:nvSpPr>
            <p:spPr bwMode="auto">
              <a:xfrm>
                <a:off x="3904" y="3051"/>
                <a:ext cx="60" cy="32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50" name="Rectangle 46"/>
              <p:cNvSpPr>
                <a:spLocks noChangeArrowheads="1"/>
              </p:cNvSpPr>
              <p:nvPr/>
            </p:nvSpPr>
            <p:spPr bwMode="auto">
              <a:xfrm>
                <a:off x="4023" y="3061"/>
                <a:ext cx="58" cy="22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51" name="Rectangle 47"/>
              <p:cNvSpPr>
                <a:spLocks noChangeArrowheads="1"/>
              </p:cNvSpPr>
              <p:nvPr/>
            </p:nvSpPr>
            <p:spPr bwMode="auto">
              <a:xfrm>
                <a:off x="4140" y="3070"/>
                <a:ext cx="59" cy="13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52" name="Rectangle 48"/>
              <p:cNvSpPr>
                <a:spLocks noChangeArrowheads="1"/>
              </p:cNvSpPr>
              <p:nvPr/>
            </p:nvSpPr>
            <p:spPr bwMode="auto">
              <a:xfrm>
                <a:off x="4258" y="3078"/>
                <a:ext cx="59" cy="5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53" name="Rectangle 49"/>
              <p:cNvSpPr>
                <a:spLocks noChangeArrowheads="1"/>
              </p:cNvSpPr>
              <p:nvPr/>
            </p:nvSpPr>
            <p:spPr bwMode="auto">
              <a:xfrm>
                <a:off x="4376" y="3078"/>
                <a:ext cx="59" cy="5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54" name="Rectangle 50"/>
              <p:cNvSpPr>
                <a:spLocks noChangeArrowheads="1"/>
              </p:cNvSpPr>
              <p:nvPr/>
            </p:nvSpPr>
            <p:spPr bwMode="auto">
              <a:xfrm>
                <a:off x="600" y="2695"/>
                <a:ext cx="59" cy="192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55" name="Rectangle 51"/>
              <p:cNvSpPr>
                <a:spLocks noChangeArrowheads="1"/>
              </p:cNvSpPr>
              <p:nvPr/>
            </p:nvSpPr>
            <p:spPr bwMode="auto">
              <a:xfrm>
                <a:off x="718" y="2701"/>
                <a:ext cx="59" cy="204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56" name="Rectangle 52"/>
              <p:cNvSpPr>
                <a:spLocks noChangeArrowheads="1"/>
              </p:cNvSpPr>
              <p:nvPr/>
            </p:nvSpPr>
            <p:spPr bwMode="auto">
              <a:xfrm>
                <a:off x="836" y="2658"/>
                <a:ext cx="60" cy="252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57" name="Rectangle 53"/>
              <p:cNvSpPr>
                <a:spLocks noChangeArrowheads="1"/>
              </p:cNvSpPr>
              <p:nvPr/>
            </p:nvSpPr>
            <p:spPr bwMode="auto">
              <a:xfrm>
                <a:off x="955" y="2542"/>
                <a:ext cx="59" cy="351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58" name="Rectangle 54"/>
              <p:cNvSpPr>
                <a:spLocks noChangeArrowheads="1"/>
              </p:cNvSpPr>
              <p:nvPr/>
            </p:nvSpPr>
            <p:spPr bwMode="auto">
              <a:xfrm>
                <a:off x="1073" y="2454"/>
                <a:ext cx="59" cy="402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59" name="Rectangle 55"/>
              <p:cNvSpPr>
                <a:spLocks noChangeArrowheads="1"/>
              </p:cNvSpPr>
              <p:nvPr/>
            </p:nvSpPr>
            <p:spPr bwMode="auto">
              <a:xfrm>
                <a:off x="1190" y="2406"/>
                <a:ext cx="59" cy="447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60" name="Rectangle 56"/>
              <p:cNvSpPr>
                <a:spLocks noChangeArrowheads="1"/>
              </p:cNvSpPr>
              <p:nvPr/>
            </p:nvSpPr>
            <p:spPr bwMode="auto">
              <a:xfrm>
                <a:off x="1308" y="2324"/>
                <a:ext cx="59" cy="504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61" name="Rectangle 57"/>
              <p:cNvSpPr>
                <a:spLocks noChangeArrowheads="1"/>
              </p:cNvSpPr>
              <p:nvPr/>
            </p:nvSpPr>
            <p:spPr bwMode="auto">
              <a:xfrm>
                <a:off x="1426" y="2296"/>
                <a:ext cx="60" cy="466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62" name="Rectangle 58"/>
              <p:cNvSpPr>
                <a:spLocks noChangeArrowheads="1"/>
              </p:cNvSpPr>
              <p:nvPr/>
            </p:nvSpPr>
            <p:spPr bwMode="auto">
              <a:xfrm>
                <a:off x="1545" y="2177"/>
                <a:ext cx="59" cy="566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63" name="Rectangle 59"/>
              <p:cNvSpPr>
                <a:spLocks noChangeArrowheads="1"/>
              </p:cNvSpPr>
              <p:nvPr/>
            </p:nvSpPr>
            <p:spPr bwMode="auto">
              <a:xfrm>
                <a:off x="1663" y="2245"/>
                <a:ext cx="59" cy="505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64" name="Rectangle 60"/>
              <p:cNvSpPr>
                <a:spLocks noChangeArrowheads="1"/>
              </p:cNvSpPr>
              <p:nvPr/>
            </p:nvSpPr>
            <p:spPr bwMode="auto">
              <a:xfrm>
                <a:off x="1780" y="2223"/>
                <a:ext cx="59" cy="595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65" name="Rectangle 61"/>
              <p:cNvSpPr>
                <a:spLocks noChangeArrowheads="1"/>
              </p:cNvSpPr>
              <p:nvPr/>
            </p:nvSpPr>
            <p:spPr bwMode="auto">
              <a:xfrm>
                <a:off x="1898" y="2000"/>
                <a:ext cx="59" cy="737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66" name="Rectangle 62"/>
              <p:cNvSpPr>
                <a:spLocks noChangeArrowheads="1"/>
              </p:cNvSpPr>
              <p:nvPr/>
            </p:nvSpPr>
            <p:spPr bwMode="auto">
              <a:xfrm>
                <a:off x="2016" y="2212"/>
                <a:ext cx="60" cy="546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67" name="Rectangle 63"/>
              <p:cNvSpPr>
                <a:spLocks noChangeArrowheads="1"/>
              </p:cNvSpPr>
              <p:nvPr/>
            </p:nvSpPr>
            <p:spPr bwMode="auto">
              <a:xfrm>
                <a:off x="2135" y="2269"/>
                <a:ext cx="59" cy="466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68" name="Rectangle 64"/>
              <p:cNvSpPr>
                <a:spLocks noChangeArrowheads="1"/>
              </p:cNvSpPr>
              <p:nvPr/>
            </p:nvSpPr>
            <p:spPr bwMode="auto">
              <a:xfrm>
                <a:off x="2253" y="2543"/>
                <a:ext cx="58" cy="260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69" name="Rectangle 65"/>
              <p:cNvSpPr>
                <a:spLocks noChangeArrowheads="1"/>
              </p:cNvSpPr>
              <p:nvPr/>
            </p:nvSpPr>
            <p:spPr bwMode="auto">
              <a:xfrm>
                <a:off x="2370" y="2631"/>
                <a:ext cx="59" cy="184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70" name="Rectangle 66"/>
              <p:cNvSpPr>
                <a:spLocks noChangeArrowheads="1"/>
              </p:cNvSpPr>
              <p:nvPr/>
            </p:nvSpPr>
            <p:spPr bwMode="auto">
              <a:xfrm>
                <a:off x="2488" y="2662"/>
                <a:ext cx="59" cy="225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71" name="Rectangle 67"/>
              <p:cNvSpPr>
                <a:spLocks noChangeArrowheads="1"/>
              </p:cNvSpPr>
              <p:nvPr/>
            </p:nvSpPr>
            <p:spPr bwMode="auto">
              <a:xfrm>
                <a:off x="2606" y="2639"/>
                <a:ext cx="60" cy="242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72" name="Rectangle 68"/>
              <p:cNvSpPr>
                <a:spLocks noChangeArrowheads="1"/>
              </p:cNvSpPr>
              <p:nvPr/>
            </p:nvSpPr>
            <p:spPr bwMode="auto">
              <a:xfrm>
                <a:off x="2725" y="2696"/>
                <a:ext cx="59" cy="222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73" name="Rectangle 69"/>
              <p:cNvSpPr>
                <a:spLocks noChangeArrowheads="1"/>
              </p:cNvSpPr>
              <p:nvPr/>
            </p:nvSpPr>
            <p:spPr bwMode="auto">
              <a:xfrm>
                <a:off x="2843" y="2704"/>
                <a:ext cx="58" cy="187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74" name="Rectangle 70"/>
              <p:cNvSpPr>
                <a:spLocks noChangeArrowheads="1"/>
              </p:cNvSpPr>
              <p:nvPr/>
            </p:nvSpPr>
            <p:spPr bwMode="auto">
              <a:xfrm>
                <a:off x="2960" y="2713"/>
                <a:ext cx="59" cy="176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75" name="Rectangle 71"/>
              <p:cNvSpPr>
                <a:spLocks noChangeArrowheads="1"/>
              </p:cNvSpPr>
              <p:nvPr/>
            </p:nvSpPr>
            <p:spPr bwMode="auto">
              <a:xfrm>
                <a:off x="3078" y="2750"/>
                <a:ext cx="59" cy="216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76" name="Rectangle 72"/>
              <p:cNvSpPr>
                <a:spLocks noChangeArrowheads="1"/>
              </p:cNvSpPr>
              <p:nvPr/>
            </p:nvSpPr>
            <p:spPr bwMode="auto">
              <a:xfrm>
                <a:off x="3196" y="2741"/>
                <a:ext cx="59" cy="223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77" name="Rectangle 73"/>
              <p:cNvSpPr>
                <a:spLocks noChangeArrowheads="1"/>
              </p:cNvSpPr>
              <p:nvPr/>
            </p:nvSpPr>
            <p:spPr bwMode="auto">
              <a:xfrm>
                <a:off x="3314" y="2738"/>
                <a:ext cx="60" cy="217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78" name="Rectangle 74"/>
              <p:cNvSpPr>
                <a:spLocks noChangeArrowheads="1"/>
              </p:cNvSpPr>
              <p:nvPr/>
            </p:nvSpPr>
            <p:spPr bwMode="auto">
              <a:xfrm>
                <a:off x="3433" y="2793"/>
                <a:ext cx="58" cy="174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79" name="Rectangle 75"/>
              <p:cNvSpPr>
                <a:spLocks noChangeArrowheads="1"/>
              </p:cNvSpPr>
              <p:nvPr/>
            </p:nvSpPr>
            <p:spPr bwMode="auto">
              <a:xfrm>
                <a:off x="3550" y="2796"/>
                <a:ext cx="59" cy="182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80" name="Rectangle 76"/>
              <p:cNvSpPr>
                <a:spLocks noChangeArrowheads="1"/>
              </p:cNvSpPr>
              <p:nvPr/>
            </p:nvSpPr>
            <p:spPr bwMode="auto">
              <a:xfrm>
                <a:off x="3668" y="2806"/>
                <a:ext cx="59" cy="191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81" name="Rectangle 77"/>
              <p:cNvSpPr>
                <a:spLocks noChangeArrowheads="1"/>
              </p:cNvSpPr>
              <p:nvPr/>
            </p:nvSpPr>
            <p:spPr bwMode="auto">
              <a:xfrm>
                <a:off x="3786" y="2909"/>
                <a:ext cx="59" cy="125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82" name="Rectangle 78"/>
              <p:cNvSpPr>
                <a:spLocks noChangeArrowheads="1"/>
              </p:cNvSpPr>
              <p:nvPr/>
            </p:nvSpPr>
            <p:spPr bwMode="auto">
              <a:xfrm>
                <a:off x="3904" y="2925"/>
                <a:ext cx="60" cy="126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83" name="Rectangle 79"/>
              <p:cNvSpPr>
                <a:spLocks noChangeArrowheads="1"/>
              </p:cNvSpPr>
              <p:nvPr/>
            </p:nvSpPr>
            <p:spPr bwMode="auto">
              <a:xfrm>
                <a:off x="4023" y="2934"/>
                <a:ext cx="58" cy="127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84" name="Rectangle 80"/>
              <p:cNvSpPr>
                <a:spLocks noChangeArrowheads="1"/>
              </p:cNvSpPr>
              <p:nvPr/>
            </p:nvSpPr>
            <p:spPr bwMode="auto">
              <a:xfrm>
                <a:off x="4140" y="2933"/>
                <a:ext cx="59" cy="137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85" name="Rectangle 81"/>
              <p:cNvSpPr>
                <a:spLocks noChangeArrowheads="1"/>
              </p:cNvSpPr>
              <p:nvPr/>
            </p:nvSpPr>
            <p:spPr bwMode="auto">
              <a:xfrm>
                <a:off x="4258" y="2959"/>
                <a:ext cx="59" cy="119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86" name="Rectangle 82"/>
              <p:cNvSpPr>
                <a:spLocks noChangeArrowheads="1"/>
              </p:cNvSpPr>
              <p:nvPr/>
            </p:nvSpPr>
            <p:spPr bwMode="auto">
              <a:xfrm>
                <a:off x="4376" y="2953"/>
                <a:ext cx="59" cy="125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87" name="Rectangle 83"/>
              <p:cNvSpPr>
                <a:spLocks noChangeArrowheads="1"/>
              </p:cNvSpPr>
              <p:nvPr/>
            </p:nvSpPr>
            <p:spPr bwMode="auto">
              <a:xfrm>
                <a:off x="2016" y="2010"/>
                <a:ext cx="60" cy="202"/>
              </a:xfrm>
              <a:prstGeom prst="rect">
                <a:avLst/>
              </a:prstGeom>
              <a:solidFill>
                <a:srgbClr val="9933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88" name="Rectangle 84"/>
              <p:cNvSpPr>
                <a:spLocks noChangeArrowheads="1"/>
              </p:cNvSpPr>
              <p:nvPr/>
            </p:nvSpPr>
            <p:spPr bwMode="auto">
              <a:xfrm>
                <a:off x="2135" y="1914"/>
                <a:ext cx="59" cy="355"/>
              </a:xfrm>
              <a:prstGeom prst="rect">
                <a:avLst/>
              </a:prstGeom>
              <a:solidFill>
                <a:srgbClr val="9933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89" name="Rectangle 85"/>
              <p:cNvSpPr>
                <a:spLocks noChangeArrowheads="1"/>
              </p:cNvSpPr>
              <p:nvPr/>
            </p:nvSpPr>
            <p:spPr bwMode="auto">
              <a:xfrm>
                <a:off x="2253" y="1954"/>
                <a:ext cx="58" cy="589"/>
              </a:xfrm>
              <a:prstGeom prst="rect">
                <a:avLst/>
              </a:prstGeom>
              <a:solidFill>
                <a:srgbClr val="9933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90" name="Rectangle 86"/>
              <p:cNvSpPr>
                <a:spLocks noChangeArrowheads="1"/>
              </p:cNvSpPr>
              <p:nvPr/>
            </p:nvSpPr>
            <p:spPr bwMode="auto">
              <a:xfrm>
                <a:off x="2370" y="1929"/>
                <a:ext cx="59" cy="702"/>
              </a:xfrm>
              <a:prstGeom prst="rect">
                <a:avLst/>
              </a:prstGeom>
              <a:solidFill>
                <a:srgbClr val="9933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91" name="Rectangle 87"/>
              <p:cNvSpPr>
                <a:spLocks noChangeArrowheads="1"/>
              </p:cNvSpPr>
              <p:nvPr/>
            </p:nvSpPr>
            <p:spPr bwMode="auto">
              <a:xfrm>
                <a:off x="2488" y="1805"/>
                <a:ext cx="59" cy="857"/>
              </a:xfrm>
              <a:prstGeom prst="rect">
                <a:avLst/>
              </a:prstGeom>
              <a:solidFill>
                <a:srgbClr val="9933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92" name="Rectangle 88"/>
              <p:cNvSpPr>
                <a:spLocks noChangeArrowheads="1"/>
              </p:cNvSpPr>
              <p:nvPr/>
            </p:nvSpPr>
            <p:spPr bwMode="auto">
              <a:xfrm>
                <a:off x="2606" y="1758"/>
                <a:ext cx="60" cy="881"/>
              </a:xfrm>
              <a:prstGeom prst="rect">
                <a:avLst/>
              </a:prstGeom>
              <a:solidFill>
                <a:srgbClr val="9933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93" name="Rectangle 89"/>
              <p:cNvSpPr>
                <a:spLocks noChangeArrowheads="1"/>
              </p:cNvSpPr>
              <p:nvPr/>
            </p:nvSpPr>
            <p:spPr bwMode="auto">
              <a:xfrm>
                <a:off x="2725" y="1816"/>
                <a:ext cx="59" cy="880"/>
              </a:xfrm>
              <a:prstGeom prst="rect">
                <a:avLst/>
              </a:prstGeom>
              <a:solidFill>
                <a:srgbClr val="9933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94" name="Rectangle 90"/>
              <p:cNvSpPr>
                <a:spLocks noChangeArrowheads="1"/>
              </p:cNvSpPr>
              <p:nvPr/>
            </p:nvSpPr>
            <p:spPr bwMode="auto">
              <a:xfrm>
                <a:off x="2843" y="1815"/>
                <a:ext cx="58" cy="889"/>
              </a:xfrm>
              <a:prstGeom prst="rect">
                <a:avLst/>
              </a:prstGeom>
              <a:solidFill>
                <a:srgbClr val="9933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95" name="Rectangle 91"/>
              <p:cNvSpPr>
                <a:spLocks noChangeArrowheads="1"/>
              </p:cNvSpPr>
              <p:nvPr/>
            </p:nvSpPr>
            <p:spPr bwMode="auto">
              <a:xfrm>
                <a:off x="2960" y="1837"/>
                <a:ext cx="59" cy="876"/>
              </a:xfrm>
              <a:prstGeom prst="rect">
                <a:avLst/>
              </a:prstGeom>
              <a:solidFill>
                <a:srgbClr val="9933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96" name="Rectangle 92"/>
              <p:cNvSpPr>
                <a:spLocks noChangeArrowheads="1"/>
              </p:cNvSpPr>
              <p:nvPr/>
            </p:nvSpPr>
            <p:spPr bwMode="auto">
              <a:xfrm>
                <a:off x="3078" y="1789"/>
                <a:ext cx="59" cy="961"/>
              </a:xfrm>
              <a:prstGeom prst="rect">
                <a:avLst/>
              </a:prstGeom>
              <a:solidFill>
                <a:srgbClr val="9933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97" name="Rectangle 93"/>
              <p:cNvSpPr>
                <a:spLocks noChangeArrowheads="1"/>
              </p:cNvSpPr>
              <p:nvPr/>
            </p:nvSpPr>
            <p:spPr bwMode="auto">
              <a:xfrm>
                <a:off x="3196" y="1751"/>
                <a:ext cx="59" cy="990"/>
              </a:xfrm>
              <a:prstGeom prst="rect">
                <a:avLst/>
              </a:prstGeom>
              <a:solidFill>
                <a:srgbClr val="9933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98" name="Rectangle 94"/>
              <p:cNvSpPr>
                <a:spLocks noChangeArrowheads="1"/>
              </p:cNvSpPr>
              <p:nvPr/>
            </p:nvSpPr>
            <p:spPr bwMode="auto">
              <a:xfrm>
                <a:off x="3314" y="1718"/>
                <a:ext cx="60" cy="1020"/>
              </a:xfrm>
              <a:prstGeom prst="rect">
                <a:avLst/>
              </a:prstGeom>
              <a:solidFill>
                <a:srgbClr val="9933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99" name="Rectangle 95"/>
              <p:cNvSpPr>
                <a:spLocks noChangeArrowheads="1"/>
              </p:cNvSpPr>
              <p:nvPr/>
            </p:nvSpPr>
            <p:spPr bwMode="auto">
              <a:xfrm>
                <a:off x="3433" y="1770"/>
                <a:ext cx="58" cy="1023"/>
              </a:xfrm>
              <a:prstGeom prst="rect">
                <a:avLst/>
              </a:prstGeom>
              <a:solidFill>
                <a:srgbClr val="9933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00" name="Rectangle 96"/>
              <p:cNvSpPr>
                <a:spLocks noChangeArrowheads="1"/>
              </p:cNvSpPr>
              <p:nvPr/>
            </p:nvSpPr>
            <p:spPr bwMode="auto">
              <a:xfrm>
                <a:off x="3550" y="1688"/>
                <a:ext cx="59" cy="1108"/>
              </a:xfrm>
              <a:prstGeom prst="rect">
                <a:avLst/>
              </a:prstGeom>
              <a:solidFill>
                <a:srgbClr val="9933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01" name="Rectangle 97"/>
              <p:cNvSpPr>
                <a:spLocks noChangeArrowheads="1"/>
              </p:cNvSpPr>
              <p:nvPr/>
            </p:nvSpPr>
            <p:spPr bwMode="auto">
              <a:xfrm>
                <a:off x="3668" y="2185"/>
                <a:ext cx="59" cy="621"/>
              </a:xfrm>
              <a:prstGeom prst="rect">
                <a:avLst/>
              </a:prstGeom>
              <a:solidFill>
                <a:srgbClr val="9933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02" name="Rectangle 98"/>
              <p:cNvSpPr>
                <a:spLocks noChangeArrowheads="1"/>
              </p:cNvSpPr>
              <p:nvPr/>
            </p:nvSpPr>
            <p:spPr bwMode="auto">
              <a:xfrm>
                <a:off x="3786" y="2679"/>
                <a:ext cx="59" cy="230"/>
              </a:xfrm>
              <a:prstGeom prst="rect">
                <a:avLst/>
              </a:prstGeom>
              <a:solidFill>
                <a:srgbClr val="9933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03" name="Rectangle 99"/>
              <p:cNvSpPr>
                <a:spLocks noChangeArrowheads="1"/>
              </p:cNvSpPr>
              <p:nvPr/>
            </p:nvSpPr>
            <p:spPr bwMode="auto">
              <a:xfrm>
                <a:off x="3904" y="2713"/>
                <a:ext cx="60" cy="212"/>
              </a:xfrm>
              <a:prstGeom prst="rect">
                <a:avLst/>
              </a:prstGeom>
              <a:solidFill>
                <a:srgbClr val="9933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04" name="Rectangle 100"/>
              <p:cNvSpPr>
                <a:spLocks noChangeArrowheads="1"/>
              </p:cNvSpPr>
              <p:nvPr/>
            </p:nvSpPr>
            <p:spPr bwMode="auto">
              <a:xfrm>
                <a:off x="4023" y="2718"/>
                <a:ext cx="58" cy="216"/>
              </a:xfrm>
              <a:prstGeom prst="rect">
                <a:avLst/>
              </a:prstGeom>
              <a:solidFill>
                <a:srgbClr val="9933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05" name="Rectangle 101"/>
              <p:cNvSpPr>
                <a:spLocks noChangeArrowheads="1"/>
              </p:cNvSpPr>
              <p:nvPr/>
            </p:nvSpPr>
            <p:spPr bwMode="auto">
              <a:xfrm>
                <a:off x="4140" y="2732"/>
                <a:ext cx="59" cy="201"/>
              </a:xfrm>
              <a:prstGeom prst="rect">
                <a:avLst/>
              </a:prstGeom>
              <a:solidFill>
                <a:srgbClr val="9933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06" name="Rectangle 102"/>
              <p:cNvSpPr>
                <a:spLocks noChangeArrowheads="1"/>
              </p:cNvSpPr>
              <p:nvPr/>
            </p:nvSpPr>
            <p:spPr bwMode="auto">
              <a:xfrm>
                <a:off x="4258" y="2841"/>
                <a:ext cx="59" cy="118"/>
              </a:xfrm>
              <a:prstGeom prst="rect">
                <a:avLst/>
              </a:prstGeom>
              <a:solidFill>
                <a:srgbClr val="9933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07" name="Rectangle 103"/>
              <p:cNvSpPr>
                <a:spLocks noChangeArrowheads="1"/>
              </p:cNvSpPr>
              <p:nvPr/>
            </p:nvSpPr>
            <p:spPr bwMode="auto">
              <a:xfrm>
                <a:off x="4376" y="2839"/>
                <a:ext cx="59" cy="114"/>
              </a:xfrm>
              <a:prstGeom prst="rect">
                <a:avLst/>
              </a:prstGeom>
              <a:solidFill>
                <a:srgbClr val="9933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08" name="Rectangle 104"/>
              <p:cNvSpPr>
                <a:spLocks noChangeArrowheads="1"/>
              </p:cNvSpPr>
              <p:nvPr/>
            </p:nvSpPr>
            <p:spPr bwMode="auto">
              <a:xfrm>
                <a:off x="3550" y="1639"/>
                <a:ext cx="59" cy="49"/>
              </a:xfrm>
              <a:prstGeom prst="rect">
                <a:avLst/>
              </a:prstGeom>
              <a:solidFill>
                <a:srgbClr val="99CC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09" name="Rectangle 105"/>
              <p:cNvSpPr>
                <a:spLocks noChangeArrowheads="1"/>
              </p:cNvSpPr>
              <p:nvPr/>
            </p:nvSpPr>
            <p:spPr bwMode="auto">
              <a:xfrm>
                <a:off x="3668" y="1638"/>
                <a:ext cx="59" cy="547"/>
              </a:xfrm>
              <a:prstGeom prst="rect">
                <a:avLst/>
              </a:prstGeom>
              <a:solidFill>
                <a:srgbClr val="99CC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10" name="Rectangle 106"/>
              <p:cNvSpPr>
                <a:spLocks noChangeArrowheads="1"/>
              </p:cNvSpPr>
              <p:nvPr/>
            </p:nvSpPr>
            <p:spPr bwMode="auto">
              <a:xfrm>
                <a:off x="3786" y="1637"/>
                <a:ext cx="59" cy="1042"/>
              </a:xfrm>
              <a:prstGeom prst="rect">
                <a:avLst/>
              </a:prstGeom>
              <a:solidFill>
                <a:srgbClr val="99CC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11" name="Rectangle 107"/>
              <p:cNvSpPr>
                <a:spLocks noChangeArrowheads="1"/>
              </p:cNvSpPr>
              <p:nvPr/>
            </p:nvSpPr>
            <p:spPr bwMode="auto">
              <a:xfrm>
                <a:off x="3904" y="1635"/>
                <a:ext cx="60" cy="1078"/>
              </a:xfrm>
              <a:prstGeom prst="rect">
                <a:avLst/>
              </a:prstGeom>
              <a:solidFill>
                <a:srgbClr val="99CC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12" name="Rectangle 108"/>
              <p:cNvSpPr>
                <a:spLocks noChangeArrowheads="1"/>
              </p:cNvSpPr>
              <p:nvPr/>
            </p:nvSpPr>
            <p:spPr bwMode="auto">
              <a:xfrm>
                <a:off x="4023" y="1592"/>
                <a:ext cx="58" cy="1126"/>
              </a:xfrm>
              <a:prstGeom prst="rect">
                <a:avLst/>
              </a:prstGeom>
              <a:solidFill>
                <a:srgbClr val="99CC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13" name="Rectangle 109"/>
              <p:cNvSpPr>
                <a:spLocks noChangeArrowheads="1"/>
              </p:cNvSpPr>
              <p:nvPr/>
            </p:nvSpPr>
            <p:spPr bwMode="auto">
              <a:xfrm>
                <a:off x="4140" y="1571"/>
                <a:ext cx="59" cy="1161"/>
              </a:xfrm>
              <a:prstGeom prst="rect">
                <a:avLst/>
              </a:prstGeom>
              <a:solidFill>
                <a:srgbClr val="99CC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14" name="Rectangle 110"/>
              <p:cNvSpPr>
                <a:spLocks noChangeArrowheads="1"/>
              </p:cNvSpPr>
              <p:nvPr/>
            </p:nvSpPr>
            <p:spPr bwMode="auto">
              <a:xfrm>
                <a:off x="4258" y="1568"/>
                <a:ext cx="59" cy="1273"/>
              </a:xfrm>
              <a:prstGeom prst="rect">
                <a:avLst/>
              </a:prstGeom>
              <a:solidFill>
                <a:srgbClr val="99CC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15" name="Rectangle 111"/>
              <p:cNvSpPr>
                <a:spLocks noChangeArrowheads="1"/>
              </p:cNvSpPr>
              <p:nvPr/>
            </p:nvSpPr>
            <p:spPr bwMode="auto">
              <a:xfrm>
                <a:off x="4376" y="1540"/>
                <a:ext cx="59" cy="1299"/>
              </a:xfrm>
              <a:prstGeom prst="rect">
                <a:avLst/>
              </a:prstGeom>
              <a:solidFill>
                <a:srgbClr val="99CC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16" name="Rectangle 112"/>
              <p:cNvSpPr>
                <a:spLocks noChangeArrowheads="1"/>
              </p:cNvSpPr>
              <p:nvPr/>
            </p:nvSpPr>
            <p:spPr bwMode="auto">
              <a:xfrm>
                <a:off x="4494" y="2970"/>
                <a:ext cx="60" cy="113"/>
              </a:xfrm>
              <a:prstGeom prst="rect">
                <a:avLst/>
              </a:prstGeom>
              <a:solidFill>
                <a:srgbClr val="FF66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17" name="Rectangle 113"/>
              <p:cNvSpPr>
                <a:spLocks noChangeArrowheads="1"/>
              </p:cNvSpPr>
              <p:nvPr/>
            </p:nvSpPr>
            <p:spPr bwMode="auto">
              <a:xfrm>
                <a:off x="4613" y="2993"/>
                <a:ext cx="58" cy="90"/>
              </a:xfrm>
              <a:prstGeom prst="rect">
                <a:avLst/>
              </a:prstGeom>
              <a:solidFill>
                <a:srgbClr val="FF66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18" name="Rectangle 114"/>
              <p:cNvSpPr>
                <a:spLocks noChangeArrowheads="1"/>
              </p:cNvSpPr>
              <p:nvPr/>
            </p:nvSpPr>
            <p:spPr bwMode="auto">
              <a:xfrm>
                <a:off x="4730" y="2992"/>
                <a:ext cx="59" cy="91"/>
              </a:xfrm>
              <a:prstGeom prst="rect">
                <a:avLst/>
              </a:prstGeom>
              <a:solidFill>
                <a:srgbClr val="FF66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19" name="Rectangle 115"/>
              <p:cNvSpPr>
                <a:spLocks noChangeArrowheads="1"/>
              </p:cNvSpPr>
              <p:nvPr/>
            </p:nvSpPr>
            <p:spPr bwMode="auto">
              <a:xfrm>
                <a:off x="4848" y="2991"/>
                <a:ext cx="59" cy="92"/>
              </a:xfrm>
              <a:prstGeom prst="rect">
                <a:avLst/>
              </a:prstGeom>
              <a:solidFill>
                <a:srgbClr val="FF66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20" name="Rectangle 116"/>
              <p:cNvSpPr>
                <a:spLocks noChangeArrowheads="1"/>
              </p:cNvSpPr>
              <p:nvPr/>
            </p:nvSpPr>
            <p:spPr bwMode="auto">
              <a:xfrm>
                <a:off x="4966" y="2990"/>
                <a:ext cx="59" cy="93"/>
              </a:xfrm>
              <a:prstGeom prst="rect">
                <a:avLst/>
              </a:prstGeom>
              <a:solidFill>
                <a:srgbClr val="FF66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21" name="Rectangle 117"/>
              <p:cNvSpPr>
                <a:spLocks noChangeArrowheads="1"/>
              </p:cNvSpPr>
              <p:nvPr/>
            </p:nvSpPr>
            <p:spPr bwMode="auto">
              <a:xfrm>
                <a:off x="5084" y="2990"/>
                <a:ext cx="60" cy="93"/>
              </a:xfrm>
              <a:prstGeom prst="rect">
                <a:avLst/>
              </a:prstGeom>
              <a:solidFill>
                <a:srgbClr val="FF66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22" name="Rectangle 118"/>
              <p:cNvSpPr>
                <a:spLocks noChangeArrowheads="1"/>
              </p:cNvSpPr>
              <p:nvPr/>
            </p:nvSpPr>
            <p:spPr bwMode="auto">
              <a:xfrm>
                <a:off x="5202" y="2990"/>
                <a:ext cx="59" cy="93"/>
              </a:xfrm>
              <a:prstGeom prst="rect">
                <a:avLst/>
              </a:prstGeom>
              <a:solidFill>
                <a:srgbClr val="FF66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23" name="Rectangle 119"/>
              <p:cNvSpPr>
                <a:spLocks noChangeArrowheads="1"/>
              </p:cNvSpPr>
              <p:nvPr/>
            </p:nvSpPr>
            <p:spPr bwMode="auto">
              <a:xfrm>
                <a:off x="5320" y="2990"/>
                <a:ext cx="59" cy="93"/>
              </a:xfrm>
              <a:prstGeom prst="rect">
                <a:avLst/>
              </a:prstGeom>
              <a:solidFill>
                <a:srgbClr val="FF66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24" name="Rectangle 120"/>
              <p:cNvSpPr>
                <a:spLocks noChangeArrowheads="1"/>
              </p:cNvSpPr>
              <p:nvPr/>
            </p:nvSpPr>
            <p:spPr bwMode="auto">
              <a:xfrm>
                <a:off x="4494" y="1541"/>
                <a:ext cx="60" cy="1429"/>
              </a:xfrm>
              <a:prstGeom prst="rect">
                <a:avLst/>
              </a:prstGeom>
              <a:solidFill>
                <a:srgbClr val="008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25" name="Rectangle 121"/>
              <p:cNvSpPr>
                <a:spLocks noChangeArrowheads="1"/>
              </p:cNvSpPr>
              <p:nvPr/>
            </p:nvSpPr>
            <p:spPr bwMode="auto">
              <a:xfrm>
                <a:off x="4613" y="1544"/>
                <a:ext cx="58" cy="1449"/>
              </a:xfrm>
              <a:prstGeom prst="rect">
                <a:avLst/>
              </a:prstGeom>
              <a:solidFill>
                <a:srgbClr val="008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26" name="Rectangle 122"/>
              <p:cNvSpPr>
                <a:spLocks noChangeArrowheads="1"/>
              </p:cNvSpPr>
              <p:nvPr/>
            </p:nvSpPr>
            <p:spPr bwMode="auto">
              <a:xfrm>
                <a:off x="4730" y="1537"/>
                <a:ext cx="59" cy="1455"/>
              </a:xfrm>
              <a:prstGeom prst="rect">
                <a:avLst/>
              </a:prstGeom>
              <a:solidFill>
                <a:srgbClr val="008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27" name="Rectangle 123"/>
              <p:cNvSpPr>
                <a:spLocks noChangeArrowheads="1"/>
              </p:cNvSpPr>
              <p:nvPr/>
            </p:nvSpPr>
            <p:spPr bwMode="auto">
              <a:xfrm>
                <a:off x="4848" y="1529"/>
                <a:ext cx="59" cy="1462"/>
              </a:xfrm>
              <a:prstGeom prst="rect">
                <a:avLst/>
              </a:prstGeom>
              <a:solidFill>
                <a:srgbClr val="008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28" name="Rectangle 124"/>
              <p:cNvSpPr>
                <a:spLocks noChangeArrowheads="1"/>
              </p:cNvSpPr>
              <p:nvPr/>
            </p:nvSpPr>
            <p:spPr bwMode="auto">
              <a:xfrm>
                <a:off x="4966" y="1521"/>
                <a:ext cx="59" cy="1469"/>
              </a:xfrm>
              <a:prstGeom prst="rect">
                <a:avLst/>
              </a:prstGeom>
              <a:solidFill>
                <a:srgbClr val="008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29" name="Rectangle 125"/>
              <p:cNvSpPr>
                <a:spLocks noChangeArrowheads="1"/>
              </p:cNvSpPr>
              <p:nvPr/>
            </p:nvSpPr>
            <p:spPr bwMode="auto">
              <a:xfrm>
                <a:off x="5084" y="1521"/>
                <a:ext cx="60" cy="1469"/>
              </a:xfrm>
              <a:prstGeom prst="rect">
                <a:avLst/>
              </a:prstGeom>
              <a:solidFill>
                <a:srgbClr val="008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30" name="Rectangle 126"/>
              <p:cNvSpPr>
                <a:spLocks noChangeArrowheads="1"/>
              </p:cNvSpPr>
              <p:nvPr/>
            </p:nvSpPr>
            <p:spPr bwMode="auto">
              <a:xfrm>
                <a:off x="5202" y="1522"/>
                <a:ext cx="59" cy="1468"/>
              </a:xfrm>
              <a:prstGeom prst="rect">
                <a:avLst/>
              </a:prstGeom>
              <a:solidFill>
                <a:srgbClr val="008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31" name="Rectangle 127"/>
              <p:cNvSpPr>
                <a:spLocks noChangeArrowheads="1"/>
              </p:cNvSpPr>
              <p:nvPr/>
            </p:nvSpPr>
            <p:spPr bwMode="auto">
              <a:xfrm>
                <a:off x="5320" y="1522"/>
                <a:ext cx="59" cy="1468"/>
              </a:xfrm>
              <a:prstGeom prst="rect">
                <a:avLst/>
              </a:prstGeom>
              <a:solidFill>
                <a:srgbClr val="008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32" name="Rectangle 128"/>
              <p:cNvSpPr>
                <a:spLocks noChangeArrowheads="1"/>
              </p:cNvSpPr>
              <p:nvPr/>
            </p:nvSpPr>
            <p:spPr bwMode="auto">
              <a:xfrm>
                <a:off x="718" y="2676"/>
                <a:ext cx="59" cy="25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33" name="Rectangle 129"/>
              <p:cNvSpPr>
                <a:spLocks noChangeArrowheads="1"/>
              </p:cNvSpPr>
              <p:nvPr/>
            </p:nvSpPr>
            <p:spPr bwMode="auto">
              <a:xfrm>
                <a:off x="836" y="2635"/>
                <a:ext cx="60" cy="23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34" name="Rectangle 130"/>
              <p:cNvSpPr>
                <a:spLocks noChangeArrowheads="1"/>
              </p:cNvSpPr>
              <p:nvPr/>
            </p:nvSpPr>
            <p:spPr bwMode="auto">
              <a:xfrm>
                <a:off x="955" y="2509"/>
                <a:ext cx="59" cy="33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35" name="Rectangle 131"/>
              <p:cNvSpPr>
                <a:spLocks noChangeArrowheads="1"/>
              </p:cNvSpPr>
              <p:nvPr/>
            </p:nvSpPr>
            <p:spPr bwMode="auto">
              <a:xfrm>
                <a:off x="1073" y="2431"/>
                <a:ext cx="59" cy="23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36" name="Rectangle 132"/>
              <p:cNvSpPr>
                <a:spLocks noChangeArrowheads="1"/>
              </p:cNvSpPr>
              <p:nvPr/>
            </p:nvSpPr>
            <p:spPr bwMode="auto">
              <a:xfrm>
                <a:off x="1190" y="2375"/>
                <a:ext cx="59" cy="31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37" name="Rectangle 133"/>
              <p:cNvSpPr>
                <a:spLocks noChangeArrowheads="1"/>
              </p:cNvSpPr>
              <p:nvPr/>
            </p:nvSpPr>
            <p:spPr bwMode="auto">
              <a:xfrm>
                <a:off x="1308" y="2290"/>
                <a:ext cx="59" cy="34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38" name="Rectangle 134"/>
              <p:cNvSpPr>
                <a:spLocks noChangeArrowheads="1"/>
              </p:cNvSpPr>
              <p:nvPr/>
            </p:nvSpPr>
            <p:spPr bwMode="auto">
              <a:xfrm>
                <a:off x="1426" y="2264"/>
                <a:ext cx="60" cy="32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39" name="Rectangle 135"/>
              <p:cNvSpPr>
                <a:spLocks noChangeArrowheads="1"/>
              </p:cNvSpPr>
              <p:nvPr/>
            </p:nvSpPr>
            <p:spPr bwMode="auto">
              <a:xfrm>
                <a:off x="1545" y="2136"/>
                <a:ext cx="59" cy="41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40" name="Rectangle 136"/>
              <p:cNvSpPr>
                <a:spLocks noChangeArrowheads="1"/>
              </p:cNvSpPr>
              <p:nvPr/>
            </p:nvSpPr>
            <p:spPr bwMode="auto">
              <a:xfrm>
                <a:off x="1663" y="2195"/>
                <a:ext cx="59" cy="50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41" name="Rectangle 137"/>
              <p:cNvSpPr>
                <a:spLocks noChangeArrowheads="1"/>
              </p:cNvSpPr>
              <p:nvPr/>
            </p:nvSpPr>
            <p:spPr bwMode="auto">
              <a:xfrm>
                <a:off x="1780" y="2155"/>
                <a:ext cx="59" cy="68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42" name="Rectangle 138"/>
              <p:cNvSpPr>
                <a:spLocks noChangeArrowheads="1"/>
              </p:cNvSpPr>
              <p:nvPr/>
            </p:nvSpPr>
            <p:spPr bwMode="auto">
              <a:xfrm>
                <a:off x="1898" y="1917"/>
                <a:ext cx="59" cy="83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43" name="Rectangle 139"/>
              <p:cNvSpPr>
                <a:spLocks noChangeArrowheads="1"/>
              </p:cNvSpPr>
              <p:nvPr/>
            </p:nvSpPr>
            <p:spPr bwMode="auto">
              <a:xfrm>
                <a:off x="2016" y="1911"/>
                <a:ext cx="60" cy="99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44" name="Rectangle 140"/>
              <p:cNvSpPr>
                <a:spLocks noChangeArrowheads="1"/>
              </p:cNvSpPr>
              <p:nvPr/>
            </p:nvSpPr>
            <p:spPr bwMode="auto">
              <a:xfrm>
                <a:off x="2135" y="1784"/>
                <a:ext cx="59" cy="130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45" name="Rectangle 141"/>
              <p:cNvSpPr>
                <a:spLocks noChangeArrowheads="1"/>
              </p:cNvSpPr>
              <p:nvPr/>
            </p:nvSpPr>
            <p:spPr bwMode="auto">
              <a:xfrm>
                <a:off x="2253" y="1822"/>
                <a:ext cx="58" cy="132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46" name="Rectangle 142"/>
              <p:cNvSpPr>
                <a:spLocks noChangeArrowheads="1"/>
              </p:cNvSpPr>
              <p:nvPr/>
            </p:nvSpPr>
            <p:spPr bwMode="auto">
              <a:xfrm>
                <a:off x="2370" y="1775"/>
                <a:ext cx="59" cy="154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47" name="Rectangle 143"/>
              <p:cNvSpPr>
                <a:spLocks noChangeArrowheads="1"/>
              </p:cNvSpPr>
              <p:nvPr/>
            </p:nvSpPr>
            <p:spPr bwMode="auto">
              <a:xfrm>
                <a:off x="2488" y="1606"/>
                <a:ext cx="59" cy="199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48" name="Rectangle 144"/>
              <p:cNvSpPr>
                <a:spLocks noChangeArrowheads="1"/>
              </p:cNvSpPr>
              <p:nvPr/>
            </p:nvSpPr>
            <p:spPr bwMode="auto">
              <a:xfrm>
                <a:off x="2606" y="1545"/>
                <a:ext cx="60" cy="213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49" name="Rectangle 145"/>
              <p:cNvSpPr>
                <a:spLocks noChangeArrowheads="1"/>
              </p:cNvSpPr>
              <p:nvPr/>
            </p:nvSpPr>
            <p:spPr bwMode="auto">
              <a:xfrm>
                <a:off x="2725" y="1603"/>
                <a:ext cx="59" cy="213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50" name="Rectangle 146"/>
              <p:cNvSpPr>
                <a:spLocks noChangeArrowheads="1"/>
              </p:cNvSpPr>
              <p:nvPr/>
            </p:nvSpPr>
            <p:spPr bwMode="auto">
              <a:xfrm>
                <a:off x="2843" y="1535"/>
                <a:ext cx="58" cy="280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51" name="Rectangle 147"/>
              <p:cNvSpPr>
                <a:spLocks noChangeArrowheads="1"/>
              </p:cNvSpPr>
              <p:nvPr/>
            </p:nvSpPr>
            <p:spPr bwMode="auto">
              <a:xfrm>
                <a:off x="2960" y="1647"/>
                <a:ext cx="59" cy="190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52" name="Rectangle 148"/>
              <p:cNvSpPr>
                <a:spLocks noChangeArrowheads="1"/>
              </p:cNvSpPr>
              <p:nvPr/>
            </p:nvSpPr>
            <p:spPr bwMode="auto">
              <a:xfrm>
                <a:off x="3078" y="1518"/>
                <a:ext cx="59" cy="271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53" name="Rectangle 149"/>
              <p:cNvSpPr>
                <a:spLocks noChangeArrowheads="1"/>
              </p:cNvSpPr>
              <p:nvPr/>
            </p:nvSpPr>
            <p:spPr bwMode="auto">
              <a:xfrm>
                <a:off x="3196" y="1497"/>
                <a:ext cx="59" cy="254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54" name="Rectangle 150"/>
              <p:cNvSpPr>
                <a:spLocks noChangeArrowheads="1"/>
              </p:cNvSpPr>
              <p:nvPr/>
            </p:nvSpPr>
            <p:spPr bwMode="auto">
              <a:xfrm>
                <a:off x="3314" y="1450"/>
                <a:ext cx="60" cy="268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55" name="Rectangle 151"/>
              <p:cNvSpPr>
                <a:spLocks noChangeArrowheads="1"/>
              </p:cNvSpPr>
              <p:nvPr/>
            </p:nvSpPr>
            <p:spPr bwMode="auto">
              <a:xfrm>
                <a:off x="3433" y="1439"/>
                <a:ext cx="58" cy="331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56" name="Rectangle 152"/>
              <p:cNvSpPr>
                <a:spLocks noChangeArrowheads="1"/>
              </p:cNvSpPr>
              <p:nvPr/>
            </p:nvSpPr>
            <p:spPr bwMode="auto">
              <a:xfrm>
                <a:off x="3550" y="1292"/>
                <a:ext cx="59" cy="347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57" name="Rectangle 153"/>
              <p:cNvSpPr>
                <a:spLocks noChangeArrowheads="1"/>
              </p:cNvSpPr>
              <p:nvPr/>
            </p:nvSpPr>
            <p:spPr bwMode="auto">
              <a:xfrm>
                <a:off x="3668" y="1249"/>
                <a:ext cx="59" cy="389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58" name="Rectangle 154"/>
              <p:cNvSpPr>
                <a:spLocks noChangeArrowheads="1"/>
              </p:cNvSpPr>
              <p:nvPr/>
            </p:nvSpPr>
            <p:spPr bwMode="auto">
              <a:xfrm>
                <a:off x="3786" y="1264"/>
                <a:ext cx="59" cy="373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59" name="Rectangle 155"/>
              <p:cNvSpPr>
                <a:spLocks noChangeArrowheads="1"/>
              </p:cNvSpPr>
              <p:nvPr/>
            </p:nvSpPr>
            <p:spPr bwMode="auto">
              <a:xfrm>
                <a:off x="3904" y="1274"/>
                <a:ext cx="60" cy="361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60" name="Rectangle 156"/>
              <p:cNvSpPr>
                <a:spLocks noChangeArrowheads="1"/>
              </p:cNvSpPr>
              <p:nvPr/>
            </p:nvSpPr>
            <p:spPr bwMode="auto">
              <a:xfrm>
                <a:off x="4023" y="1291"/>
                <a:ext cx="58" cy="301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61" name="Rectangle 157"/>
              <p:cNvSpPr>
                <a:spLocks noChangeArrowheads="1"/>
              </p:cNvSpPr>
              <p:nvPr/>
            </p:nvSpPr>
            <p:spPr bwMode="auto">
              <a:xfrm>
                <a:off x="4140" y="1177"/>
                <a:ext cx="59" cy="394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62" name="Rectangle 158"/>
              <p:cNvSpPr>
                <a:spLocks noChangeArrowheads="1"/>
              </p:cNvSpPr>
              <p:nvPr/>
            </p:nvSpPr>
            <p:spPr bwMode="auto">
              <a:xfrm>
                <a:off x="4258" y="1148"/>
                <a:ext cx="59" cy="420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63" name="Rectangle 159"/>
              <p:cNvSpPr>
                <a:spLocks noChangeArrowheads="1"/>
              </p:cNvSpPr>
              <p:nvPr/>
            </p:nvSpPr>
            <p:spPr bwMode="auto">
              <a:xfrm>
                <a:off x="4376" y="1102"/>
                <a:ext cx="59" cy="438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64" name="Rectangle 160"/>
              <p:cNvSpPr>
                <a:spLocks noChangeArrowheads="1"/>
              </p:cNvSpPr>
              <p:nvPr/>
            </p:nvSpPr>
            <p:spPr bwMode="auto">
              <a:xfrm>
                <a:off x="4494" y="1032"/>
                <a:ext cx="60" cy="509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65" name="Rectangle 161"/>
              <p:cNvSpPr>
                <a:spLocks noChangeArrowheads="1"/>
              </p:cNvSpPr>
              <p:nvPr/>
            </p:nvSpPr>
            <p:spPr bwMode="auto">
              <a:xfrm>
                <a:off x="4613" y="1049"/>
                <a:ext cx="58" cy="495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66" name="Rectangle 162"/>
              <p:cNvSpPr>
                <a:spLocks noChangeArrowheads="1"/>
              </p:cNvSpPr>
              <p:nvPr/>
            </p:nvSpPr>
            <p:spPr bwMode="auto">
              <a:xfrm>
                <a:off x="4730" y="1041"/>
                <a:ext cx="59" cy="496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67" name="Rectangle 163"/>
              <p:cNvSpPr>
                <a:spLocks noChangeArrowheads="1"/>
              </p:cNvSpPr>
              <p:nvPr/>
            </p:nvSpPr>
            <p:spPr bwMode="auto">
              <a:xfrm>
                <a:off x="4848" y="1032"/>
                <a:ext cx="59" cy="497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68" name="Rectangle 164"/>
              <p:cNvSpPr>
                <a:spLocks noChangeArrowheads="1"/>
              </p:cNvSpPr>
              <p:nvPr/>
            </p:nvSpPr>
            <p:spPr bwMode="auto">
              <a:xfrm>
                <a:off x="4966" y="1024"/>
                <a:ext cx="59" cy="497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69" name="Rectangle 165"/>
              <p:cNvSpPr>
                <a:spLocks noChangeArrowheads="1"/>
              </p:cNvSpPr>
              <p:nvPr/>
            </p:nvSpPr>
            <p:spPr bwMode="auto">
              <a:xfrm>
                <a:off x="5084" y="1025"/>
                <a:ext cx="60" cy="496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70" name="Rectangle 166"/>
              <p:cNvSpPr>
                <a:spLocks noChangeArrowheads="1"/>
              </p:cNvSpPr>
              <p:nvPr/>
            </p:nvSpPr>
            <p:spPr bwMode="auto">
              <a:xfrm>
                <a:off x="5202" y="1025"/>
                <a:ext cx="59" cy="497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71" name="Rectangle 167"/>
              <p:cNvSpPr>
                <a:spLocks noChangeArrowheads="1"/>
              </p:cNvSpPr>
              <p:nvPr/>
            </p:nvSpPr>
            <p:spPr bwMode="auto">
              <a:xfrm>
                <a:off x="5320" y="1026"/>
                <a:ext cx="59" cy="496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72" name="Line 168"/>
              <p:cNvSpPr>
                <a:spLocks noChangeShapeType="1"/>
              </p:cNvSpPr>
              <p:nvPr/>
            </p:nvSpPr>
            <p:spPr bwMode="auto">
              <a:xfrm>
                <a:off x="571" y="680"/>
                <a:ext cx="0" cy="240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73" name="Line 169"/>
              <p:cNvSpPr>
                <a:spLocks noChangeShapeType="1"/>
              </p:cNvSpPr>
              <p:nvPr/>
            </p:nvSpPr>
            <p:spPr bwMode="auto">
              <a:xfrm>
                <a:off x="547" y="3083"/>
                <a:ext cx="2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74" name="Line 170"/>
              <p:cNvSpPr>
                <a:spLocks noChangeShapeType="1"/>
              </p:cNvSpPr>
              <p:nvPr/>
            </p:nvSpPr>
            <p:spPr bwMode="auto">
              <a:xfrm>
                <a:off x="547" y="2740"/>
                <a:ext cx="2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75" name="Line 171"/>
              <p:cNvSpPr>
                <a:spLocks noChangeShapeType="1"/>
              </p:cNvSpPr>
              <p:nvPr/>
            </p:nvSpPr>
            <p:spPr bwMode="auto">
              <a:xfrm>
                <a:off x="547" y="2397"/>
                <a:ext cx="2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76" name="Line 172"/>
              <p:cNvSpPr>
                <a:spLocks noChangeShapeType="1"/>
              </p:cNvSpPr>
              <p:nvPr/>
            </p:nvSpPr>
            <p:spPr bwMode="auto">
              <a:xfrm>
                <a:off x="547" y="2054"/>
                <a:ext cx="2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77" name="Line 173"/>
              <p:cNvSpPr>
                <a:spLocks noChangeShapeType="1"/>
              </p:cNvSpPr>
              <p:nvPr/>
            </p:nvSpPr>
            <p:spPr bwMode="auto">
              <a:xfrm>
                <a:off x="547" y="1710"/>
                <a:ext cx="2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78" name="Line 174"/>
              <p:cNvSpPr>
                <a:spLocks noChangeShapeType="1"/>
              </p:cNvSpPr>
              <p:nvPr/>
            </p:nvSpPr>
            <p:spPr bwMode="auto">
              <a:xfrm>
                <a:off x="547" y="1367"/>
                <a:ext cx="2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79" name="Line 175"/>
              <p:cNvSpPr>
                <a:spLocks noChangeShapeType="1"/>
              </p:cNvSpPr>
              <p:nvPr/>
            </p:nvSpPr>
            <p:spPr bwMode="auto">
              <a:xfrm>
                <a:off x="547" y="1024"/>
                <a:ext cx="2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80" name="Line 176"/>
              <p:cNvSpPr>
                <a:spLocks noChangeShapeType="1"/>
              </p:cNvSpPr>
              <p:nvPr/>
            </p:nvSpPr>
            <p:spPr bwMode="auto">
              <a:xfrm>
                <a:off x="547" y="680"/>
                <a:ext cx="2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81" name="Line 177"/>
              <p:cNvSpPr>
                <a:spLocks noChangeShapeType="1"/>
              </p:cNvSpPr>
              <p:nvPr/>
            </p:nvSpPr>
            <p:spPr bwMode="auto">
              <a:xfrm>
                <a:off x="571" y="3083"/>
                <a:ext cx="483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82" name="Line 178"/>
              <p:cNvSpPr>
                <a:spLocks noChangeShapeType="1"/>
              </p:cNvSpPr>
              <p:nvPr/>
            </p:nvSpPr>
            <p:spPr bwMode="auto">
              <a:xfrm flipV="1">
                <a:off x="571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83" name="Line 179"/>
              <p:cNvSpPr>
                <a:spLocks noChangeShapeType="1"/>
              </p:cNvSpPr>
              <p:nvPr/>
            </p:nvSpPr>
            <p:spPr bwMode="auto">
              <a:xfrm flipV="1">
                <a:off x="689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84" name="Line 180"/>
              <p:cNvSpPr>
                <a:spLocks noChangeShapeType="1"/>
              </p:cNvSpPr>
              <p:nvPr/>
            </p:nvSpPr>
            <p:spPr bwMode="auto">
              <a:xfrm flipV="1">
                <a:off x="807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85" name="Line 181"/>
              <p:cNvSpPr>
                <a:spLocks noChangeShapeType="1"/>
              </p:cNvSpPr>
              <p:nvPr/>
            </p:nvSpPr>
            <p:spPr bwMode="auto">
              <a:xfrm flipV="1">
                <a:off x="925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86" name="Line 182"/>
              <p:cNvSpPr>
                <a:spLocks noChangeShapeType="1"/>
              </p:cNvSpPr>
              <p:nvPr/>
            </p:nvSpPr>
            <p:spPr bwMode="auto">
              <a:xfrm flipV="1">
                <a:off x="1043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87" name="Line 183"/>
              <p:cNvSpPr>
                <a:spLocks noChangeShapeType="1"/>
              </p:cNvSpPr>
              <p:nvPr/>
            </p:nvSpPr>
            <p:spPr bwMode="auto">
              <a:xfrm flipV="1">
                <a:off x="1161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88" name="Line 184"/>
              <p:cNvSpPr>
                <a:spLocks noChangeShapeType="1"/>
              </p:cNvSpPr>
              <p:nvPr/>
            </p:nvSpPr>
            <p:spPr bwMode="auto">
              <a:xfrm flipV="1">
                <a:off x="1279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89" name="Line 185"/>
              <p:cNvSpPr>
                <a:spLocks noChangeShapeType="1"/>
              </p:cNvSpPr>
              <p:nvPr/>
            </p:nvSpPr>
            <p:spPr bwMode="auto">
              <a:xfrm flipV="1">
                <a:off x="1397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90" name="Line 186"/>
              <p:cNvSpPr>
                <a:spLocks noChangeShapeType="1"/>
              </p:cNvSpPr>
              <p:nvPr/>
            </p:nvSpPr>
            <p:spPr bwMode="auto">
              <a:xfrm flipV="1">
                <a:off x="1515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91" name="Line 187"/>
              <p:cNvSpPr>
                <a:spLocks noChangeShapeType="1"/>
              </p:cNvSpPr>
              <p:nvPr/>
            </p:nvSpPr>
            <p:spPr bwMode="auto">
              <a:xfrm flipV="1">
                <a:off x="1633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92" name="Line 188"/>
              <p:cNvSpPr>
                <a:spLocks noChangeShapeType="1"/>
              </p:cNvSpPr>
              <p:nvPr/>
            </p:nvSpPr>
            <p:spPr bwMode="auto">
              <a:xfrm flipV="1">
                <a:off x="1751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93" name="Line 189"/>
              <p:cNvSpPr>
                <a:spLocks noChangeShapeType="1"/>
              </p:cNvSpPr>
              <p:nvPr/>
            </p:nvSpPr>
            <p:spPr bwMode="auto">
              <a:xfrm flipV="1">
                <a:off x="1869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94" name="Line 190"/>
              <p:cNvSpPr>
                <a:spLocks noChangeShapeType="1"/>
              </p:cNvSpPr>
              <p:nvPr/>
            </p:nvSpPr>
            <p:spPr bwMode="auto">
              <a:xfrm flipV="1">
                <a:off x="1987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95" name="Line 191"/>
              <p:cNvSpPr>
                <a:spLocks noChangeShapeType="1"/>
              </p:cNvSpPr>
              <p:nvPr/>
            </p:nvSpPr>
            <p:spPr bwMode="auto">
              <a:xfrm flipV="1">
                <a:off x="2105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96" name="Line 192"/>
              <p:cNvSpPr>
                <a:spLocks noChangeShapeType="1"/>
              </p:cNvSpPr>
              <p:nvPr/>
            </p:nvSpPr>
            <p:spPr bwMode="auto">
              <a:xfrm flipV="1">
                <a:off x="2223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97" name="Line 193"/>
              <p:cNvSpPr>
                <a:spLocks noChangeShapeType="1"/>
              </p:cNvSpPr>
              <p:nvPr/>
            </p:nvSpPr>
            <p:spPr bwMode="auto">
              <a:xfrm flipV="1">
                <a:off x="2341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98" name="Line 194"/>
              <p:cNvSpPr>
                <a:spLocks noChangeShapeType="1"/>
              </p:cNvSpPr>
              <p:nvPr/>
            </p:nvSpPr>
            <p:spPr bwMode="auto">
              <a:xfrm flipV="1">
                <a:off x="2459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99" name="Line 195"/>
              <p:cNvSpPr>
                <a:spLocks noChangeShapeType="1"/>
              </p:cNvSpPr>
              <p:nvPr/>
            </p:nvSpPr>
            <p:spPr bwMode="auto">
              <a:xfrm flipV="1">
                <a:off x="2577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100" name="Line 196"/>
              <p:cNvSpPr>
                <a:spLocks noChangeShapeType="1"/>
              </p:cNvSpPr>
              <p:nvPr/>
            </p:nvSpPr>
            <p:spPr bwMode="auto">
              <a:xfrm flipV="1">
                <a:off x="2695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101" name="Line 197"/>
              <p:cNvSpPr>
                <a:spLocks noChangeShapeType="1"/>
              </p:cNvSpPr>
              <p:nvPr/>
            </p:nvSpPr>
            <p:spPr bwMode="auto">
              <a:xfrm flipV="1">
                <a:off x="2813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102" name="Line 198"/>
              <p:cNvSpPr>
                <a:spLocks noChangeShapeType="1"/>
              </p:cNvSpPr>
              <p:nvPr/>
            </p:nvSpPr>
            <p:spPr bwMode="auto">
              <a:xfrm flipV="1">
                <a:off x="2931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103" name="Line 199"/>
              <p:cNvSpPr>
                <a:spLocks noChangeShapeType="1"/>
              </p:cNvSpPr>
              <p:nvPr/>
            </p:nvSpPr>
            <p:spPr bwMode="auto">
              <a:xfrm flipV="1">
                <a:off x="3049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104" name="Line 200"/>
              <p:cNvSpPr>
                <a:spLocks noChangeShapeType="1"/>
              </p:cNvSpPr>
              <p:nvPr/>
            </p:nvSpPr>
            <p:spPr bwMode="auto">
              <a:xfrm flipV="1">
                <a:off x="3167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105" name="Line 201"/>
              <p:cNvSpPr>
                <a:spLocks noChangeShapeType="1"/>
              </p:cNvSpPr>
              <p:nvPr/>
            </p:nvSpPr>
            <p:spPr bwMode="auto">
              <a:xfrm flipV="1">
                <a:off x="3284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106" name="Line 202"/>
              <p:cNvSpPr>
                <a:spLocks noChangeShapeType="1"/>
              </p:cNvSpPr>
              <p:nvPr/>
            </p:nvSpPr>
            <p:spPr bwMode="auto">
              <a:xfrm flipV="1">
                <a:off x="3403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107" name="Line 203"/>
              <p:cNvSpPr>
                <a:spLocks noChangeShapeType="1"/>
              </p:cNvSpPr>
              <p:nvPr/>
            </p:nvSpPr>
            <p:spPr bwMode="auto">
              <a:xfrm flipV="1">
                <a:off x="3521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108" name="Line 204"/>
              <p:cNvSpPr>
                <a:spLocks noChangeShapeType="1"/>
              </p:cNvSpPr>
              <p:nvPr/>
            </p:nvSpPr>
            <p:spPr bwMode="auto">
              <a:xfrm flipV="1">
                <a:off x="3639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109" name="Line 205"/>
              <p:cNvSpPr>
                <a:spLocks noChangeShapeType="1"/>
              </p:cNvSpPr>
              <p:nvPr/>
            </p:nvSpPr>
            <p:spPr bwMode="auto">
              <a:xfrm flipV="1">
                <a:off x="3757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110" name="Line 206"/>
              <p:cNvSpPr>
                <a:spLocks noChangeShapeType="1"/>
              </p:cNvSpPr>
              <p:nvPr/>
            </p:nvSpPr>
            <p:spPr bwMode="auto">
              <a:xfrm flipV="1">
                <a:off x="3874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111" name="Line 207"/>
              <p:cNvSpPr>
                <a:spLocks noChangeShapeType="1"/>
              </p:cNvSpPr>
              <p:nvPr/>
            </p:nvSpPr>
            <p:spPr bwMode="auto">
              <a:xfrm flipV="1">
                <a:off x="3993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</p:grpSp>
        <p:sp>
          <p:nvSpPr>
            <p:cNvPr id="636113" name="Line 209"/>
            <p:cNvSpPr>
              <a:spLocks noChangeShapeType="1"/>
            </p:cNvSpPr>
            <p:nvPr/>
          </p:nvSpPr>
          <p:spPr bwMode="auto">
            <a:xfrm flipV="1">
              <a:off x="4111" y="3083"/>
              <a:ext cx="0" cy="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636114" name="Line 210"/>
            <p:cNvSpPr>
              <a:spLocks noChangeShapeType="1"/>
            </p:cNvSpPr>
            <p:nvPr/>
          </p:nvSpPr>
          <p:spPr bwMode="auto">
            <a:xfrm flipV="1">
              <a:off x="4229" y="3083"/>
              <a:ext cx="0" cy="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636115" name="Line 211"/>
            <p:cNvSpPr>
              <a:spLocks noChangeShapeType="1"/>
            </p:cNvSpPr>
            <p:nvPr/>
          </p:nvSpPr>
          <p:spPr bwMode="auto">
            <a:xfrm flipV="1">
              <a:off x="4347" y="3083"/>
              <a:ext cx="0" cy="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636116" name="Line 212"/>
            <p:cNvSpPr>
              <a:spLocks noChangeShapeType="1"/>
            </p:cNvSpPr>
            <p:nvPr/>
          </p:nvSpPr>
          <p:spPr bwMode="auto">
            <a:xfrm flipV="1">
              <a:off x="4464" y="3083"/>
              <a:ext cx="0" cy="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636117" name="Line 213"/>
            <p:cNvSpPr>
              <a:spLocks noChangeShapeType="1"/>
            </p:cNvSpPr>
            <p:nvPr/>
          </p:nvSpPr>
          <p:spPr bwMode="auto">
            <a:xfrm flipV="1">
              <a:off x="4583" y="3083"/>
              <a:ext cx="0" cy="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636118" name="Line 214"/>
            <p:cNvSpPr>
              <a:spLocks noChangeShapeType="1"/>
            </p:cNvSpPr>
            <p:nvPr/>
          </p:nvSpPr>
          <p:spPr bwMode="auto">
            <a:xfrm flipV="1">
              <a:off x="4701" y="3083"/>
              <a:ext cx="0" cy="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636119" name="Line 215"/>
            <p:cNvSpPr>
              <a:spLocks noChangeShapeType="1"/>
            </p:cNvSpPr>
            <p:nvPr/>
          </p:nvSpPr>
          <p:spPr bwMode="auto">
            <a:xfrm flipV="1">
              <a:off x="4819" y="3083"/>
              <a:ext cx="0" cy="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636120" name="Line 216"/>
            <p:cNvSpPr>
              <a:spLocks noChangeShapeType="1"/>
            </p:cNvSpPr>
            <p:nvPr/>
          </p:nvSpPr>
          <p:spPr bwMode="auto">
            <a:xfrm flipV="1">
              <a:off x="4937" y="3083"/>
              <a:ext cx="0" cy="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636121" name="Line 217"/>
            <p:cNvSpPr>
              <a:spLocks noChangeShapeType="1"/>
            </p:cNvSpPr>
            <p:nvPr/>
          </p:nvSpPr>
          <p:spPr bwMode="auto">
            <a:xfrm flipV="1">
              <a:off x="5054" y="3083"/>
              <a:ext cx="0" cy="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636122" name="Line 218"/>
            <p:cNvSpPr>
              <a:spLocks noChangeShapeType="1"/>
            </p:cNvSpPr>
            <p:nvPr/>
          </p:nvSpPr>
          <p:spPr bwMode="auto">
            <a:xfrm flipV="1">
              <a:off x="5173" y="3083"/>
              <a:ext cx="0" cy="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636123" name="Line 219"/>
            <p:cNvSpPr>
              <a:spLocks noChangeShapeType="1"/>
            </p:cNvSpPr>
            <p:nvPr/>
          </p:nvSpPr>
          <p:spPr bwMode="auto">
            <a:xfrm flipV="1">
              <a:off x="5291" y="3083"/>
              <a:ext cx="0" cy="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636124" name="Line 220"/>
            <p:cNvSpPr>
              <a:spLocks noChangeShapeType="1"/>
            </p:cNvSpPr>
            <p:nvPr/>
          </p:nvSpPr>
          <p:spPr bwMode="auto">
            <a:xfrm flipV="1">
              <a:off x="5409" y="3083"/>
              <a:ext cx="0" cy="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636125" name="Rectangle 221"/>
            <p:cNvSpPr>
              <a:spLocks noChangeArrowheads="1"/>
            </p:cNvSpPr>
            <p:nvPr/>
          </p:nvSpPr>
          <p:spPr bwMode="auto">
            <a:xfrm>
              <a:off x="467" y="3036"/>
              <a:ext cx="80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000">
                  <a:solidFill>
                    <a:srgbClr val="000000"/>
                  </a:solidFill>
                </a:rPr>
                <a:t>0</a:t>
              </a:r>
              <a:endParaRPr lang="en-GB"/>
            </a:p>
          </p:txBody>
        </p:sp>
        <p:sp>
          <p:nvSpPr>
            <p:cNvPr id="636126" name="Rectangle 222"/>
            <p:cNvSpPr>
              <a:spLocks noChangeArrowheads="1"/>
            </p:cNvSpPr>
            <p:nvPr/>
          </p:nvSpPr>
          <p:spPr bwMode="auto">
            <a:xfrm>
              <a:off x="423" y="2693"/>
              <a:ext cx="12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000">
                  <a:solidFill>
                    <a:srgbClr val="000000"/>
                  </a:solidFill>
                </a:rPr>
                <a:t>10</a:t>
              </a:r>
              <a:endParaRPr lang="en-GB"/>
            </a:p>
          </p:txBody>
        </p:sp>
        <p:sp>
          <p:nvSpPr>
            <p:cNvPr id="636127" name="Rectangle 223"/>
            <p:cNvSpPr>
              <a:spLocks noChangeArrowheads="1"/>
            </p:cNvSpPr>
            <p:nvPr/>
          </p:nvSpPr>
          <p:spPr bwMode="auto">
            <a:xfrm>
              <a:off x="423" y="2350"/>
              <a:ext cx="12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000">
                  <a:solidFill>
                    <a:srgbClr val="000000"/>
                  </a:solidFill>
                </a:rPr>
                <a:t>20</a:t>
              </a:r>
              <a:endParaRPr lang="en-GB"/>
            </a:p>
          </p:txBody>
        </p:sp>
        <p:sp>
          <p:nvSpPr>
            <p:cNvPr id="636128" name="Rectangle 224"/>
            <p:cNvSpPr>
              <a:spLocks noChangeArrowheads="1"/>
            </p:cNvSpPr>
            <p:nvPr/>
          </p:nvSpPr>
          <p:spPr bwMode="auto">
            <a:xfrm>
              <a:off x="423" y="2007"/>
              <a:ext cx="12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000">
                  <a:solidFill>
                    <a:srgbClr val="000000"/>
                  </a:solidFill>
                </a:rPr>
                <a:t>30</a:t>
              </a:r>
              <a:endParaRPr lang="en-GB"/>
            </a:p>
          </p:txBody>
        </p:sp>
        <p:sp>
          <p:nvSpPr>
            <p:cNvPr id="636129" name="Rectangle 225"/>
            <p:cNvSpPr>
              <a:spLocks noChangeArrowheads="1"/>
            </p:cNvSpPr>
            <p:nvPr/>
          </p:nvSpPr>
          <p:spPr bwMode="auto">
            <a:xfrm>
              <a:off x="423" y="1663"/>
              <a:ext cx="12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000">
                  <a:solidFill>
                    <a:srgbClr val="000000"/>
                  </a:solidFill>
                </a:rPr>
                <a:t>40</a:t>
              </a:r>
              <a:endParaRPr lang="en-GB"/>
            </a:p>
          </p:txBody>
        </p:sp>
        <p:sp>
          <p:nvSpPr>
            <p:cNvPr id="636130" name="Rectangle 226"/>
            <p:cNvSpPr>
              <a:spLocks noChangeArrowheads="1"/>
            </p:cNvSpPr>
            <p:nvPr/>
          </p:nvSpPr>
          <p:spPr bwMode="auto">
            <a:xfrm>
              <a:off x="423" y="1320"/>
              <a:ext cx="12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000">
                  <a:solidFill>
                    <a:srgbClr val="000000"/>
                  </a:solidFill>
                </a:rPr>
                <a:t>50</a:t>
              </a:r>
              <a:endParaRPr lang="en-GB"/>
            </a:p>
          </p:txBody>
        </p:sp>
        <p:sp>
          <p:nvSpPr>
            <p:cNvPr id="636131" name="Rectangle 227"/>
            <p:cNvSpPr>
              <a:spLocks noChangeArrowheads="1"/>
            </p:cNvSpPr>
            <p:nvPr/>
          </p:nvSpPr>
          <p:spPr bwMode="auto">
            <a:xfrm>
              <a:off x="423" y="977"/>
              <a:ext cx="12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000">
                  <a:solidFill>
                    <a:srgbClr val="000000"/>
                  </a:solidFill>
                </a:rPr>
                <a:t>60</a:t>
              </a:r>
              <a:endParaRPr lang="en-GB"/>
            </a:p>
          </p:txBody>
        </p:sp>
        <p:sp>
          <p:nvSpPr>
            <p:cNvPr id="636132" name="Rectangle 228"/>
            <p:cNvSpPr>
              <a:spLocks noChangeArrowheads="1"/>
            </p:cNvSpPr>
            <p:nvPr/>
          </p:nvSpPr>
          <p:spPr bwMode="auto">
            <a:xfrm>
              <a:off x="423" y="634"/>
              <a:ext cx="12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000">
                  <a:solidFill>
                    <a:srgbClr val="000000"/>
                  </a:solidFill>
                </a:rPr>
                <a:t>70</a:t>
              </a:r>
              <a:endParaRPr lang="en-GB"/>
            </a:p>
          </p:txBody>
        </p:sp>
        <p:sp>
          <p:nvSpPr>
            <p:cNvPr id="636133" name="Rectangle 229"/>
            <p:cNvSpPr>
              <a:spLocks noChangeArrowheads="1"/>
            </p:cNvSpPr>
            <p:nvPr/>
          </p:nvSpPr>
          <p:spPr bwMode="auto">
            <a:xfrm rot="16200000">
              <a:off x="541" y="3134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1980</a:t>
              </a:r>
              <a:endParaRPr lang="en-GB"/>
            </a:p>
          </p:txBody>
        </p:sp>
        <p:sp>
          <p:nvSpPr>
            <p:cNvPr id="636134" name="Rectangle 230"/>
            <p:cNvSpPr>
              <a:spLocks noChangeArrowheads="1"/>
            </p:cNvSpPr>
            <p:nvPr/>
          </p:nvSpPr>
          <p:spPr bwMode="auto">
            <a:xfrm rot="16200000">
              <a:off x="659" y="3134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1981</a:t>
              </a:r>
              <a:endParaRPr lang="en-GB"/>
            </a:p>
          </p:txBody>
        </p:sp>
        <p:sp>
          <p:nvSpPr>
            <p:cNvPr id="636135" name="Rectangle 231"/>
            <p:cNvSpPr>
              <a:spLocks noChangeArrowheads="1"/>
            </p:cNvSpPr>
            <p:nvPr/>
          </p:nvSpPr>
          <p:spPr bwMode="auto">
            <a:xfrm rot="16200000">
              <a:off x="777" y="3134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1982</a:t>
              </a:r>
              <a:endParaRPr lang="en-GB"/>
            </a:p>
          </p:txBody>
        </p:sp>
        <p:sp>
          <p:nvSpPr>
            <p:cNvPr id="636136" name="Rectangle 232"/>
            <p:cNvSpPr>
              <a:spLocks noChangeArrowheads="1"/>
            </p:cNvSpPr>
            <p:nvPr/>
          </p:nvSpPr>
          <p:spPr bwMode="auto">
            <a:xfrm rot="16200000">
              <a:off x="895" y="3134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1983</a:t>
              </a:r>
              <a:endParaRPr lang="en-GB"/>
            </a:p>
          </p:txBody>
        </p:sp>
        <p:sp>
          <p:nvSpPr>
            <p:cNvPr id="636137" name="Rectangle 233"/>
            <p:cNvSpPr>
              <a:spLocks noChangeArrowheads="1"/>
            </p:cNvSpPr>
            <p:nvPr/>
          </p:nvSpPr>
          <p:spPr bwMode="auto">
            <a:xfrm rot="16200000">
              <a:off x="1013" y="3134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1984</a:t>
              </a:r>
              <a:endParaRPr lang="en-GB"/>
            </a:p>
          </p:txBody>
        </p:sp>
        <p:sp>
          <p:nvSpPr>
            <p:cNvPr id="636138" name="Rectangle 234"/>
            <p:cNvSpPr>
              <a:spLocks noChangeArrowheads="1"/>
            </p:cNvSpPr>
            <p:nvPr/>
          </p:nvSpPr>
          <p:spPr bwMode="auto">
            <a:xfrm rot="16200000">
              <a:off x="1131" y="3134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1985</a:t>
              </a:r>
              <a:endParaRPr lang="en-GB"/>
            </a:p>
          </p:txBody>
        </p:sp>
        <p:sp>
          <p:nvSpPr>
            <p:cNvPr id="636139" name="Rectangle 235"/>
            <p:cNvSpPr>
              <a:spLocks noChangeArrowheads="1"/>
            </p:cNvSpPr>
            <p:nvPr/>
          </p:nvSpPr>
          <p:spPr bwMode="auto">
            <a:xfrm rot="16200000">
              <a:off x="1250" y="3134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1986</a:t>
              </a:r>
              <a:endParaRPr lang="en-GB"/>
            </a:p>
          </p:txBody>
        </p:sp>
        <p:sp>
          <p:nvSpPr>
            <p:cNvPr id="636140" name="Rectangle 236"/>
            <p:cNvSpPr>
              <a:spLocks noChangeArrowheads="1"/>
            </p:cNvSpPr>
            <p:nvPr/>
          </p:nvSpPr>
          <p:spPr bwMode="auto">
            <a:xfrm rot="16200000">
              <a:off x="1368" y="3134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1987</a:t>
              </a:r>
              <a:endParaRPr lang="en-GB"/>
            </a:p>
          </p:txBody>
        </p:sp>
        <p:sp>
          <p:nvSpPr>
            <p:cNvPr id="636141" name="Rectangle 237"/>
            <p:cNvSpPr>
              <a:spLocks noChangeArrowheads="1"/>
            </p:cNvSpPr>
            <p:nvPr/>
          </p:nvSpPr>
          <p:spPr bwMode="auto">
            <a:xfrm rot="16200000">
              <a:off x="1486" y="3134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1988</a:t>
              </a:r>
              <a:endParaRPr lang="en-GB"/>
            </a:p>
          </p:txBody>
        </p:sp>
        <p:sp>
          <p:nvSpPr>
            <p:cNvPr id="636142" name="Rectangle 238"/>
            <p:cNvSpPr>
              <a:spLocks noChangeArrowheads="1"/>
            </p:cNvSpPr>
            <p:nvPr/>
          </p:nvSpPr>
          <p:spPr bwMode="auto">
            <a:xfrm rot="16200000">
              <a:off x="1604" y="3134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1989</a:t>
              </a:r>
              <a:endParaRPr lang="en-GB"/>
            </a:p>
          </p:txBody>
        </p:sp>
        <p:sp>
          <p:nvSpPr>
            <p:cNvPr id="636143" name="Rectangle 239"/>
            <p:cNvSpPr>
              <a:spLocks noChangeArrowheads="1"/>
            </p:cNvSpPr>
            <p:nvPr/>
          </p:nvSpPr>
          <p:spPr bwMode="auto">
            <a:xfrm rot="16200000">
              <a:off x="1722" y="3134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1990</a:t>
              </a:r>
              <a:endParaRPr lang="en-GB"/>
            </a:p>
          </p:txBody>
        </p:sp>
        <p:sp>
          <p:nvSpPr>
            <p:cNvPr id="636144" name="Rectangle 240"/>
            <p:cNvSpPr>
              <a:spLocks noChangeArrowheads="1"/>
            </p:cNvSpPr>
            <p:nvPr/>
          </p:nvSpPr>
          <p:spPr bwMode="auto">
            <a:xfrm rot="16200000">
              <a:off x="1840" y="3134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1991</a:t>
              </a:r>
              <a:endParaRPr lang="en-GB"/>
            </a:p>
          </p:txBody>
        </p:sp>
        <p:sp>
          <p:nvSpPr>
            <p:cNvPr id="636145" name="Rectangle 241"/>
            <p:cNvSpPr>
              <a:spLocks noChangeArrowheads="1"/>
            </p:cNvSpPr>
            <p:nvPr/>
          </p:nvSpPr>
          <p:spPr bwMode="auto">
            <a:xfrm rot="16200000">
              <a:off x="1958" y="3134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1992</a:t>
              </a:r>
              <a:endParaRPr lang="en-GB"/>
            </a:p>
          </p:txBody>
        </p:sp>
        <p:sp>
          <p:nvSpPr>
            <p:cNvPr id="636146" name="Rectangle 242"/>
            <p:cNvSpPr>
              <a:spLocks noChangeArrowheads="1"/>
            </p:cNvSpPr>
            <p:nvPr/>
          </p:nvSpPr>
          <p:spPr bwMode="auto">
            <a:xfrm rot="16200000">
              <a:off x="2076" y="3133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1993</a:t>
              </a:r>
              <a:endParaRPr lang="en-GB"/>
            </a:p>
          </p:txBody>
        </p:sp>
        <p:sp>
          <p:nvSpPr>
            <p:cNvPr id="636147" name="Rectangle 243"/>
            <p:cNvSpPr>
              <a:spLocks noChangeArrowheads="1"/>
            </p:cNvSpPr>
            <p:nvPr/>
          </p:nvSpPr>
          <p:spPr bwMode="auto">
            <a:xfrm rot="16200000">
              <a:off x="2194" y="3133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1994</a:t>
              </a:r>
              <a:endParaRPr lang="en-GB"/>
            </a:p>
          </p:txBody>
        </p:sp>
        <p:sp>
          <p:nvSpPr>
            <p:cNvPr id="636148" name="Rectangle 244"/>
            <p:cNvSpPr>
              <a:spLocks noChangeArrowheads="1"/>
            </p:cNvSpPr>
            <p:nvPr/>
          </p:nvSpPr>
          <p:spPr bwMode="auto">
            <a:xfrm rot="16200000">
              <a:off x="2312" y="3133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1995</a:t>
              </a:r>
              <a:endParaRPr lang="en-GB"/>
            </a:p>
          </p:txBody>
        </p:sp>
        <p:sp>
          <p:nvSpPr>
            <p:cNvPr id="636149" name="Rectangle 245"/>
            <p:cNvSpPr>
              <a:spLocks noChangeArrowheads="1"/>
            </p:cNvSpPr>
            <p:nvPr/>
          </p:nvSpPr>
          <p:spPr bwMode="auto">
            <a:xfrm rot="16200000">
              <a:off x="2430" y="3133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1996</a:t>
              </a:r>
              <a:endParaRPr lang="en-GB"/>
            </a:p>
          </p:txBody>
        </p:sp>
        <p:sp>
          <p:nvSpPr>
            <p:cNvPr id="636150" name="Rectangle 246"/>
            <p:cNvSpPr>
              <a:spLocks noChangeArrowheads="1"/>
            </p:cNvSpPr>
            <p:nvPr/>
          </p:nvSpPr>
          <p:spPr bwMode="auto">
            <a:xfrm rot="16200000">
              <a:off x="2548" y="3133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1997</a:t>
              </a:r>
              <a:endParaRPr lang="en-GB"/>
            </a:p>
          </p:txBody>
        </p:sp>
        <p:sp>
          <p:nvSpPr>
            <p:cNvPr id="636151" name="Rectangle 247"/>
            <p:cNvSpPr>
              <a:spLocks noChangeArrowheads="1"/>
            </p:cNvSpPr>
            <p:nvPr/>
          </p:nvSpPr>
          <p:spPr bwMode="auto">
            <a:xfrm rot="16200000">
              <a:off x="2666" y="3133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1998</a:t>
              </a:r>
              <a:endParaRPr lang="en-GB"/>
            </a:p>
          </p:txBody>
        </p:sp>
        <p:sp>
          <p:nvSpPr>
            <p:cNvPr id="636152" name="Rectangle 248"/>
            <p:cNvSpPr>
              <a:spLocks noChangeArrowheads="1"/>
            </p:cNvSpPr>
            <p:nvPr/>
          </p:nvSpPr>
          <p:spPr bwMode="auto">
            <a:xfrm rot="16200000">
              <a:off x="2784" y="3133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1999</a:t>
              </a:r>
              <a:endParaRPr lang="en-GB"/>
            </a:p>
          </p:txBody>
        </p:sp>
        <p:sp>
          <p:nvSpPr>
            <p:cNvPr id="636153" name="Rectangle 249"/>
            <p:cNvSpPr>
              <a:spLocks noChangeArrowheads="1"/>
            </p:cNvSpPr>
            <p:nvPr/>
          </p:nvSpPr>
          <p:spPr bwMode="auto">
            <a:xfrm rot="16200000">
              <a:off x="2902" y="3133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2000</a:t>
              </a:r>
              <a:endParaRPr lang="en-GB"/>
            </a:p>
          </p:txBody>
        </p:sp>
        <p:sp>
          <p:nvSpPr>
            <p:cNvPr id="636154" name="Rectangle 250"/>
            <p:cNvSpPr>
              <a:spLocks noChangeArrowheads="1"/>
            </p:cNvSpPr>
            <p:nvPr/>
          </p:nvSpPr>
          <p:spPr bwMode="auto">
            <a:xfrm rot="16200000">
              <a:off x="3020" y="3133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2001</a:t>
              </a:r>
              <a:endParaRPr lang="en-GB"/>
            </a:p>
          </p:txBody>
        </p:sp>
        <p:sp>
          <p:nvSpPr>
            <p:cNvPr id="636155" name="Rectangle 251"/>
            <p:cNvSpPr>
              <a:spLocks noChangeArrowheads="1"/>
            </p:cNvSpPr>
            <p:nvPr/>
          </p:nvSpPr>
          <p:spPr bwMode="auto">
            <a:xfrm rot="16200000">
              <a:off x="3138" y="3133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2002</a:t>
              </a:r>
              <a:endParaRPr lang="en-GB"/>
            </a:p>
          </p:txBody>
        </p:sp>
        <p:sp>
          <p:nvSpPr>
            <p:cNvPr id="636156" name="Rectangle 252"/>
            <p:cNvSpPr>
              <a:spLocks noChangeArrowheads="1"/>
            </p:cNvSpPr>
            <p:nvPr/>
          </p:nvSpPr>
          <p:spPr bwMode="auto">
            <a:xfrm rot="16200000">
              <a:off x="3256" y="3133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2003</a:t>
              </a:r>
              <a:endParaRPr lang="en-GB"/>
            </a:p>
          </p:txBody>
        </p:sp>
        <p:sp>
          <p:nvSpPr>
            <p:cNvPr id="636157" name="Rectangle 253"/>
            <p:cNvSpPr>
              <a:spLocks noChangeArrowheads="1"/>
            </p:cNvSpPr>
            <p:nvPr/>
          </p:nvSpPr>
          <p:spPr bwMode="auto">
            <a:xfrm rot="16200000">
              <a:off x="3374" y="3133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2004</a:t>
              </a:r>
              <a:endParaRPr lang="en-GB"/>
            </a:p>
          </p:txBody>
        </p:sp>
        <p:sp>
          <p:nvSpPr>
            <p:cNvPr id="636158" name="Rectangle 254"/>
            <p:cNvSpPr>
              <a:spLocks noChangeArrowheads="1"/>
            </p:cNvSpPr>
            <p:nvPr/>
          </p:nvSpPr>
          <p:spPr bwMode="auto">
            <a:xfrm rot="16200000">
              <a:off x="3492" y="3133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2005</a:t>
              </a:r>
              <a:endParaRPr lang="en-GB"/>
            </a:p>
          </p:txBody>
        </p:sp>
        <p:sp>
          <p:nvSpPr>
            <p:cNvPr id="636159" name="Rectangle 255"/>
            <p:cNvSpPr>
              <a:spLocks noChangeArrowheads="1"/>
            </p:cNvSpPr>
            <p:nvPr/>
          </p:nvSpPr>
          <p:spPr bwMode="auto">
            <a:xfrm rot="16200000">
              <a:off x="3609" y="3133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2006</a:t>
              </a:r>
              <a:endParaRPr lang="en-GB"/>
            </a:p>
          </p:txBody>
        </p:sp>
        <p:sp>
          <p:nvSpPr>
            <p:cNvPr id="636160" name="Rectangle 256"/>
            <p:cNvSpPr>
              <a:spLocks noChangeArrowheads="1"/>
            </p:cNvSpPr>
            <p:nvPr/>
          </p:nvSpPr>
          <p:spPr bwMode="auto">
            <a:xfrm rot="16200000">
              <a:off x="3728" y="3133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2007</a:t>
              </a:r>
              <a:endParaRPr lang="en-GB"/>
            </a:p>
          </p:txBody>
        </p:sp>
        <p:sp>
          <p:nvSpPr>
            <p:cNvPr id="636161" name="Rectangle 257"/>
            <p:cNvSpPr>
              <a:spLocks noChangeArrowheads="1"/>
            </p:cNvSpPr>
            <p:nvPr/>
          </p:nvSpPr>
          <p:spPr bwMode="auto">
            <a:xfrm rot="16200000">
              <a:off x="3846" y="3133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2008</a:t>
              </a:r>
              <a:endParaRPr lang="en-GB"/>
            </a:p>
          </p:txBody>
        </p:sp>
        <p:sp>
          <p:nvSpPr>
            <p:cNvPr id="636162" name="Rectangle 258"/>
            <p:cNvSpPr>
              <a:spLocks noChangeArrowheads="1"/>
            </p:cNvSpPr>
            <p:nvPr/>
          </p:nvSpPr>
          <p:spPr bwMode="auto">
            <a:xfrm rot="16200000">
              <a:off x="3964" y="3133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2009</a:t>
              </a:r>
              <a:endParaRPr lang="en-GB"/>
            </a:p>
          </p:txBody>
        </p:sp>
        <p:sp>
          <p:nvSpPr>
            <p:cNvPr id="636163" name="Rectangle 259"/>
            <p:cNvSpPr>
              <a:spLocks noChangeArrowheads="1"/>
            </p:cNvSpPr>
            <p:nvPr/>
          </p:nvSpPr>
          <p:spPr bwMode="auto">
            <a:xfrm rot="16200000">
              <a:off x="4082" y="3134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2010</a:t>
              </a:r>
              <a:endParaRPr lang="en-GB"/>
            </a:p>
          </p:txBody>
        </p:sp>
        <p:sp>
          <p:nvSpPr>
            <p:cNvPr id="636164" name="Rectangle 260"/>
            <p:cNvSpPr>
              <a:spLocks noChangeArrowheads="1"/>
            </p:cNvSpPr>
            <p:nvPr/>
          </p:nvSpPr>
          <p:spPr bwMode="auto">
            <a:xfrm rot="16200000">
              <a:off x="4200" y="3134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2011</a:t>
              </a:r>
              <a:endParaRPr lang="en-GB"/>
            </a:p>
          </p:txBody>
        </p:sp>
        <p:sp>
          <p:nvSpPr>
            <p:cNvPr id="636165" name="Rectangle 261"/>
            <p:cNvSpPr>
              <a:spLocks noChangeArrowheads="1"/>
            </p:cNvSpPr>
            <p:nvPr/>
          </p:nvSpPr>
          <p:spPr bwMode="auto">
            <a:xfrm rot="16200000">
              <a:off x="4318" y="3134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2012</a:t>
              </a:r>
              <a:endParaRPr lang="en-GB"/>
            </a:p>
          </p:txBody>
        </p:sp>
        <p:sp>
          <p:nvSpPr>
            <p:cNvPr id="636166" name="Rectangle 262"/>
            <p:cNvSpPr>
              <a:spLocks noChangeArrowheads="1"/>
            </p:cNvSpPr>
            <p:nvPr/>
          </p:nvSpPr>
          <p:spPr bwMode="auto">
            <a:xfrm rot="16200000">
              <a:off x="4436" y="3134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2013</a:t>
              </a:r>
              <a:endParaRPr lang="en-GB"/>
            </a:p>
          </p:txBody>
        </p:sp>
        <p:sp>
          <p:nvSpPr>
            <p:cNvPr id="636167" name="Rectangle 263"/>
            <p:cNvSpPr>
              <a:spLocks noChangeArrowheads="1"/>
            </p:cNvSpPr>
            <p:nvPr/>
          </p:nvSpPr>
          <p:spPr bwMode="auto">
            <a:xfrm rot="16200000">
              <a:off x="4554" y="3134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2014</a:t>
              </a:r>
              <a:endParaRPr lang="en-GB"/>
            </a:p>
          </p:txBody>
        </p:sp>
        <p:sp>
          <p:nvSpPr>
            <p:cNvPr id="636168" name="Rectangle 264"/>
            <p:cNvSpPr>
              <a:spLocks noChangeArrowheads="1"/>
            </p:cNvSpPr>
            <p:nvPr/>
          </p:nvSpPr>
          <p:spPr bwMode="auto">
            <a:xfrm rot="16200000">
              <a:off x="4672" y="3134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2015</a:t>
              </a:r>
              <a:endParaRPr lang="en-GB"/>
            </a:p>
          </p:txBody>
        </p:sp>
        <p:sp>
          <p:nvSpPr>
            <p:cNvPr id="636169" name="Rectangle 265"/>
            <p:cNvSpPr>
              <a:spLocks noChangeArrowheads="1"/>
            </p:cNvSpPr>
            <p:nvPr/>
          </p:nvSpPr>
          <p:spPr bwMode="auto">
            <a:xfrm rot="16200000">
              <a:off x="4790" y="3134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2016</a:t>
              </a:r>
              <a:endParaRPr lang="en-GB"/>
            </a:p>
          </p:txBody>
        </p:sp>
        <p:sp>
          <p:nvSpPr>
            <p:cNvPr id="636170" name="Rectangle 266"/>
            <p:cNvSpPr>
              <a:spLocks noChangeArrowheads="1"/>
            </p:cNvSpPr>
            <p:nvPr/>
          </p:nvSpPr>
          <p:spPr bwMode="auto">
            <a:xfrm rot="16200000">
              <a:off x="4908" y="3133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2017</a:t>
              </a:r>
              <a:endParaRPr lang="en-GB"/>
            </a:p>
          </p:txBody>
        </p:sp>
        <p:sp>
          <p:nvSpPr>
            <p:cNvPr id="636171" name="Rectangle 267"/>
            <p:cNvSpPr>
              <a:spLocks noChangeArrowheads="1"/>
            </p:cNvSpPr>
            <p:nvPr/>
          </p:nvSpPr>
          <p:spPr bwMode="auto">
            <a:xfrm rot="16200000">
              <a:off x="5026" y="3133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2018</a:t>
              </a:r>
              <a:endParaRPr lang="en-GB"/>
            </a:p>
          </p:txBody>
        </p:sp>
        <p:sp>
          <p:nvSpPr>
            <p:cNvPr id="636172" name="Rectangle 268"/>
            <p:cNvSpPr>
              <a:spLocks noChangeArrowheads="1"/>
            </p:cNvSpPr>
            <p:nvPr/>
          </p:nvSpPr>
          <p:spPr bwMode="auto">
            <a:xfrm rot="16200000">
              <a:off x="5144" y="3133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2019</a:t>
              </a:r>
              <a:endParaRPr lang="en-GB"/>
            </a:p>
          </p:txBody>
        </p:sp>
        <p:sp>
          <p:nvSpPr>
            <p:cNvPr id="636173" name="Rectangle 269"/>
            <p:cNvSpPr>
              <a:spLocks noChangeArrowheads="1"/>
            </p:cNvSpPr>
            <p:nvPr/>
          </p:nvSpPr>
          <p:spPr bwMode="auto">
            <a:xfrm rot="16200000">
              <a:off x="5262" y="3133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2020</a:t>
              </a:r>
              <a:endParaRPr lang="en-GB"/>
            </a:p>
          </p:txBody>
        </p:sp>
        <p:sp>
          <p:nvSpPr>
            <p:cNvPr id="636174" name="Rectangle 270"/>
            <p:cNvSpPr>
              <a:spLocks noChangeArrowheads="1"/>
            </p:cNvSpPr>
            <p:nvPr/>
          </p:nvSpPr>
          <p:spPr bwMode="auto">
            <a:xfrm rot="16200000">
              <a:off x="190" y="1799"/>
              <a:ext cx="31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hu-HU" sz="900" b="1" dirty="0">
                  <a:solidFill>
                    <a:srgbClr val="000000"/>
                  </a:solidFill>
                </a:rPr>
                <a:t>milliárd</a:t>
              </a:r>
              <a:r>
                <a:rPr lang="en-GB" sz="900" b="1" dirty="0">
                  <a:solidFill>
                    <a:srgbClr val="000000"/>
                  </a:solidFill>
                </a:rPr>
                <a:t> €</a:t>
              </a:r>
              <a:endParaRPr lang="en-GB" dirty="0"/>
            </a:p>
          </p:txBody>
        </p:sp>
        <p:sp>
          <p:nvSpPr>
            <p:cNvPr id="636175" name="Rectangle 271"/>
            <p:cNvSpPr>
              <a:spLocks noChangeArrowheads="1"/>
            </p:cNvSpPr>
            <p:nvPr/>
          </p:nvSpPr>
          <p:spPr bwMode="auto">
            <a:xfrm>
              <a:off x="992" y="3399"/>
              <a:ext cx="43" cy="43"/>
            </a:xfrm>
            <a:prstGeom prst="rect">
              <a:avLst/>
            </a:prstGeom>
            <a:solidFill>
              <a:srgbClr val="FF0000"/>
            </a:solidFill>
            <a:ln w="11113">
              <a:solidFill>
                <a:srgbClr val="8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36176" name="Rectangle 272"/>
            <p:cNvSpPr>
              <a:spLocks noChangeArrowheads="1"/>
            </p:cNvSpPr>
            <p:nvPr/>
          </p:nvSpPr>
          <p:spPr bwMode="auto">
            <a:xfrm>
              <a:off x="1053" y="3381"/>
              <a:ext cx="628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900">
                  <a:solidFill>
                    <a:srgbClr val="000000"/>
                  </a:solidFill>
                </a:rPr>
                <a:t>Export </a:t>
              </a:r>
              <a:r>
                <a:rPr lang="hu-HU" sz="900">
                  <a:solidFill>
                    <a:srgbClr val="000000"/>
                  </a:solidFill>
                </a:rPr>
                <a:t>visszatérítés</a:t>
              </a:r>
              <a:endParaRPr lang="en-GB"/>
            </a:p>
          </p:txBody>
        </p:sp>
        <p:sp>
          <p:nvSpPr>
            <p:cNvPr id="636177" name="Rectangle 273"/>
            <p:cNvSpPr>
              <a:spLocks noChangeArrowheads="1"/>
            </p:cNvSpPr>
            <p:nvPr/>
          </p:nvSpPr>
          <p:spPr bwMode="auto">
            <a:xfrm>
              <a:off x="2025" y="3399"/>
              <a:ext cx="43" cy="43"/>
            </a:xfrm>
            <a:prstGeom prst="rect">
              <a:avLst/>
            </a:prstGeom>
            <a:solidFill>
              <a:srgbClr val="FFFF00"/>
            </a:solidFill>
            <a:ln w="11113">
              <a:solidFill>
                <a:srgbClr val="9933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36178" name="Rectangle 274"/>
            <p:cNvSpPr>
              <a:spLocks noChangeArrowheads="1"/>
            </p:cNvSpPr>
            <p:nvPr/>
          </p:nvSpPr>
          <p:spPr bwMode="auto">
            <a:xfrm>
              <a:off x="2085" y="3381"/>
              <a:ext cx="81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hu-HU" sz="900">
                  <a:solidFill>
                    <a:srgbClr val="000000"/>
                  </a:solidFill>
                </a:rPr>
                <a:t>Egyéb piaci intézkedések</a:t>
              </a:r>
              <a:endParaRPr lang="en-GB" sz="900">
                <a:solidFill>
                  <a:srgbClr val="000000"/>
                </a:solidFill>
              </a:endParaRPr>
            </a:p>
          </p:txBody>
        </p:sp>
        <p:sp>
          <p:nvSpPr>
            <p:cNvPr id="636179" name="Rectangle 275"/>
            <p:cNvSpPr>
              <a:spLocks noChangeArrowheads="1"/>
            </p:cNvSpPr>
            <p:nvPr/>
          </p:nvSpPr>
          <p:spPr bwMode="auto">
            <a:xfrm>
              <a:off x="3057" y="3399"/>
              <a:ext cx="44" cy="43"/>
            </a:xfrm>
            <a:prstGeom prst="rect">
              <a:avLst/>
            </a:prstGeom>
            <a:solidFill>
              <a:srgbClr val="993300"/>
            </a:solidFill>
            <a:ln w="11113">
              <a:solidFill>
                <a:srgbClr val="000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36180" name="Rectangle 276"/>
            <p:cNvSpPr>
              <a:spLocks noChangeArrowheads="1"/>
            </p:cNvSpPr>
            <p:nvPr/>
          </p:nvSpPr>
          <p:spPr bwMode="auto">
            <a:xfrm>
              <a:off x="3118" y="3381"/>
              <a:ext cx="77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hu-HU" sz="900">
                  <a:solidFill>
                    <a:srgbClr val="000000"/>
                  </a:solidFill>
                </a:rPr>
                <a:t>Termeléshez kötött tám.</a:t>
              </a:r>
              <a:endParaRPr lang="en-GB"/>
            </a:p>
          </p:txBody>
        </p:sp>
        <p:sp>
          <p:nvSpPr>
            <p:cNvPr id="636181" name="Rectangle 277"/>
            <p:cNvSpPr>
              <a:spLocks noChangeArrowheads="1"/>
            </p:cNvSpPr>
            <p:nvPr/>
          </p:nvSpPr>
          <p:spPr bwMode="auto">
            <a:xfrm>
              <a:off x="4089" y="3399"/>
              <a:ext cx="44" cy="43"/>
            </a:xfrm>
            <a:prstGeom prst="rect">
              <a:avLst/>
            </a:prstGeom>
            <a:solidFill>
              <a:srgbClr val="99CC00"/>
            </a:solidFill>
            <a:ln w="11113">
              <a:solidFill>
                <a:srgbClr val="000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36182" name="Rectangle 278"/>
            <p:cNvSpPr>
              <a:spLocks noChangeArrowheads="1"/>
            </p:cNvSpPr>
            <p:nvPr/>
          </p:nvSpPr>
          <p:spPr bwMode="auto">
            <a:xfrm>
              <a:off x="4150" y="3381"/>
              <a:ext cx="93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hu-HU" sz="900">
                  <a:solidFill>
                    <a:srgbClr val="000000"/>
                  </a:solidFill>
                </a:rPr>
                <a:t>Termeléshez nem kötött tám.</a:t>
              </a:r>
              <a:endParaRPr lang="en-GB" sz="900">
                <a:solidFill>
                  <a:srgbClr val="000000"/>
                </a:solidFill>
              </a:endParaRPr>
            </a:p>
          </p:txBody>
        </p:sp>
        <p:sp>
          <p:nvSpPr>
            <p:cNvPr id="636183" name="Rectangle 279"/>
            <p:cNvSpPr>
              <a:spLocks noChangeArrowheads="1"/>
            </p:cNvSpPr>
            <p:nvPr/>
          </p:nvSpPr>
          <p:spPr bwMode="auto">
            <a:xfrm>
              <a:off x="992" y="3543"/>
              <a:ext cx="43" cy="44"/>
            </a:xfrm>
            <a:prstGeom prst="rect">
              <a:avLst/>
            </a:prstGeom>
            <a:solidFill>
              <a:srgbClr val="FF660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36184" name="Rectangle 280"/>
            <p:cNvSpPr>
              <a:spLocks noChangeArrowheads="1"/>
            </p:cNvSpPr>
            <p:nvPr/>
          </p:nvSpPr>
          <p:spPr bwMode="auto">
            <a:xfrm>
              <a:off x="1053" y="3526"/>
              <a:ext cx="59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hu-HU" sz="900">
                  <a:solidFill>
                    <a:srgbClr val="000000"/>
                  </a:solidFill>
                </a:rPr>
                <a:t>Piaci intézkedések</a:t>
              </a:r>
              <a:endParaRPr lang="en-GB"/>
            </a:p>
          </p:txBody>
        </p:sp>
        <p:sp>
          <p:nvSpPr>
            <p:cNvPr id="636185" name="Rectangle 281"/>
            <p:cNvSpPr>
              <a:spLocks noChangeArrowheads="1"/>
            </p:cNvSpPr>
            <p:nvPr/>
          </p:nvSpPr>
          <p:spPr bwMode="auto">
            <a:xfrm>
              <a:off x="2025" y="3543"/>
              <a:ext cx="43" cy="44"/>
            </a:xfrm>
            <a:prstGeom prst="rect">
              <a:avLst/>
            </a:prstGeom>
            <a:solidFill>
              <a:srgbClr val="00800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36186" name="Rectangle 282"/>
            <p:cNvSpPr>
              <a:spLocks noChangeArrowheads="1"/>
            </p:cNvSpPr>
            <p:nvPr/>
          </p:nvSpPr>
          <p:spPr bwMode="auto">
            <a:xfrm>
              <a:off x="2085" y="3526"/>
              <a:ext cx="67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hu-HU" sz="900">
                  <a:solidFill>
                    <a:srgbClr val="000000"/>
                  </a:solidFill>
                </a:rPr>
                <a:t>Közvetlen kifizetések</a:t>
              </a:r>
              <a:endParaRPr lang="en-GB"/>
            </a:p>
          </p:txBody>
        </p:sp>
        <p:sp>
          <p:nvSpPr>
            <p:cNvPr id="636187" name="Rectangle 283"/>
            <p:cNvSpPr>
              <a:spLocks noChangeArrowheads="1"/>
            </p:cNvSpPr>
            <p:nvPr/>
          </p:nvSpPr>
          <p:spPr bwMode="auto">
            <a:xfrm>
              <a:off x="3057" y="3543"/>
              <a:ext cx="44" cy="44"/>
            </a:xfrm>
            <a:prstGeom prst="rect">
              <a:avLst/>
            </a:prstGeom>
            <a:solidFill>
              <a:srgbClr val="3366FF"/>
            </a:solidFill>
            <a:ln w="11113">
              <a:solidFill>
                <a:srgbClr val="9933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36188" name="Rectangle 284"/>
            <p:cNvSpPr>
              <a:spLocks noChangeArrowheads="1"/>
            </p:cNvSpPr>
            <p:nvPr/>
          </p:nvSpPr>
          <p:spPr bwMode="auto">
            <a:xfrm>
              <a:off x="3118" y="3526"/>
              <a:ext cx="48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hu-HU" sz="900">
                  <a:solidFill>
                    <a:srgbClr val="000000"/>
                  </a:solidFill>
                </a:rPr>
                <a:t>Vidékfejlesztés</a:t>
              </a:r>
              <a:endParaRPr lang="en-GB"/>
            </a:p>
          </p:txBody>
        </p:sp>
        <p:sp>
          <p:nvSpPr>
            <p:cNvPr id="636189" name="Line 285"/>
            <p:cNvSpPr>
              <a:spLocks noChangeShapeType="1"/>
            </p:cNvSpPr>
            <p:nvPr/>
          </p:nvSpPr>
          <p:spPr bwMode="auto">
            <a:xfrm flipV="1">
              <a:off x="1289" y="683"/>
              <a:ext cx="0" cy="2388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636190" name="Rectangle 286"/>
            <p:cNvSpPr>
              <a:spLocks noChangeArrowheads="1"/>
            </p:cNvSpPr>
            <p:nvPr/>
          </p:nvSpPr>
          <p:spPr bwMode="auto">
            <a:xfrm>
              <a:off x="733" y="786"/>
              <a:ext cx="242" cy="10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636191" name="Rectangle 287"/>
            <p:cNvSpPr>
              <a:spLocks noChangeArrowheads="1"/>
            </p:cNvSpPr>
            <p:nvPr/>
          </p:nvSpPr>
          <p:spPr bwMode="auto">
            <a:xfrm>
              <a:off x="753" y="796"/>
              <a:ext cx="238" cy="1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900" b="1">
                  <a:solidFill>
                    <a:srgbClr val="000000"/>
                  </a:solidFill>
                </a:rPr>
                <a:t>EU-10</a:t>
              </a:r>
              <a:endParaRPr lang="en-GB"/>
            </a:p>
          </p:txBody>
        </p:sp>
        <p:sp>
          <p:nvSpPr>
            <p:cNvPr id="636192" name="Rectangle 288"/>
            <p:cNvSpPr>
              <a:spLocks noChangeArrowheads="1"/>
            </p:cNvSpPr>
            <p:nvPr/>
          </p:nvSpPr>
          <p:spPr bwMode="auto">
            <a:xfrm>
              <a:off x="1671" y="793"/>
              <a:ext cx="304" cy="1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636193" name="Rectangle 289"/>
            <p:cNvSpPr>
              <a:spLocks noChangeArrowheads="1"/>
            </p:cNvSpPr>
            <p:nvPr/>
          </p:nvSpPr>
          <p:spPr bwMode="auto">
            <a:xfrm>
              <a:off x="1722" y="803"/>
              <a:ext cx="238" cy="1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900" b="1">
                  <a:solidFill>
                    <a:srgbClr val="000000"/>
                  </a:solidFill>
                </a:rPr>
                <a:t>EU-12</a:t>
              </a:r>
              <a:endParaRPr lang="en-GB"/>
            </a:p>
          </p:txBody>
        </p:sp>
        <p:sp>
          <p:nvSpPr>
            <p:cNvPr id="636194" name="Rectangle 290"/>
            <p:cNvSpPr>
              <a:spLocks noChangeArrowheads="1"/>
            </p:cNvSpPr>
            <p:nvPr/>
          </p:nvSpPr>
          <p:spPr bwMode="auto">
            <a:xfrm>
              <a:off x="2801" y="802"/>
              <a:ext cx="242" cy="9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636195" name="Rectangle 291"/>
            <p:cNvSpPr>
              <a:spLocks noChangeArrowheads="1"/>
            </p:cNvSpPr>
            <p:nvPr/>
          </p:nvSpPr>
          <p:spPr bwMode="auto">
            <a:xfrm>
              <a:off x="2821" y="812"/>
              <a:ext cx="238" cy="1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900" b="1">
                  <a:solidFill>
                    <a:srgbClr val="000000"/>
                  </a:solidFill>
                </a:rPr>
                <a:t>EU-15</a:t>
              </a:r>
              <a:endParaRPr lang="en-GB"/>
            </a:p>
          </p:txBody>
        </p:sp>
        <p:sp>
          <p:nvSpPr>
            <p:cNvPr id="636196" name="Line 292"/>
            <p:cNvSpPr>
              <a:spLocks noChangeShapeType="1"/>
            </p:cNvSpPr>
            <p:nvPr/>
          </p:nvSpPr>
          <p:spPr bwMode="auto">
            <a:xfrm flipV="1">
              <a:off x="2342" y="683"/>
              <a:ext cx="0" cy="2388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636197" name="Line 293"/>
            <p:cNvSpPr>
              <a:spLocks noChangeShapeType="1"/>
            </p:cNvSpPr>
            <p:nvPr/>
          </p:nvSpPr>
          <p:spPr bwMode="auto">
            <a:xfrm flipV="1">
              <a:off x="3410" y="678"/>
              <a:ext cx="0" cy="2388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636198" name="Rectangle 294"/>
            <p:cNvSpPr>
              <a:spLocks noChangeArrowheads="1"/>
            </p:cNvSpPr>
            <p:nvPr/>
          </p:nvSpPr>
          <p:spPr bwMode="auto">
            <a:xfrm>
              <a:off x="3480" y="812"/>
              <a:ext cx="238" cy="1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900" b="1">
                  <a:solidFill>
                    <a:srgbClr val="000000"/>
                  </a:solidFill>
                </a:rPr>
                <a:t>EU-25</a:t>
              </a:r>
              <a:endParaRPr lang="en-GB"/>
            </a:p>
          </p:txBody>
        </p:sp>
        <p:sp>
          <p:nvSpPr>
            <p:cNvPr id="636199" name="Line 295"/>
            <p:cNvSpPr>
              <a:spLocks noChangeShapeType="1"/>
            </p:cNvSpPr>
            <p:nvPr/>
          </p:nvSpPr>
          <p:spPr bwMode="auto">
            <a:xfrm flipV="1">
              <a:off x="3754" y="683"/>
              <a:ext cx="0" cy="2388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636200" name="Rectangle 296"/>
            <p:cNvSpPr>
              <a:spLocks noChangeArrowheads="1"/>
            </p:cNvSpPr>
            <p:nvPr/>
          </p:nvSpPr>
          <p:spPr bwMode="auto">
            <a:xfrm>
              <a:off x="3845" y="802"/>
              <a:ext cx="349" cy="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636201" name="Rectangle 297"/>
            <p:cNvSpPr>
              <a:spLocks noChangeArrowheads="1"/>
            </p:cNvSpPr>
            <p:nvPr/>
          </p:nvSpPr>
          <p:spPr bwMode="auto">
            <a:xfrm>
              <a:off x="3918" y="812"/>
              <a:ext cx="238" cy="1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900" b="1">
                  <a:solidFill>
                    <a:srgbClr val="000000"/>
                  </a:solidFill>
                </a:rPr>
                <a:t>EU-27</a:t>
              </a:r>
              <a:endParaRPr lang="en-GB"/>
            </a:p>
          </p:txBody>
        </p:sp>
        <p:sp>
          <p:nvSpPr>
            <p:cNvPr id="636202" name="Freeform 298"/>
            <p:cNvSpPr>
              <a:spLocks noEditPoints="1"/>
            </p:cNvSpPr>
            <p:nvPr/>
          </p:nvSpPr>
          <p:spPr bwMode="auto">
            <a:xfrm>
              <a:off x="4572" y="689"/>
              <a:ext cx="15" cy="2383"/>
            </a:xfrm>
            <a:custGeom>
              <a:avLst/>
              <a:gdLst>
                <a:gd name="T0" fmla="*/ 0 w 15"/>
                <a:gd name="T1" fmla="*/ 2339 h 2383"/>
                <a:gd name="T2" fmla="*/ 15 w 15"/>
                <a:gd name="T3" fmla="*/ 2325 h 2383"/>
                <a:gd name="T4" fmla="*/ 0 w 15"/>
                <a:gd name="T5" fmla="*/ 2267 h 2383"/>
                <a:gd name="T6" fmla="*/ 15 w 15"/>
                <a:gd name="T7" fmla="*/ 2224 h 2383"/>
                <a:gd name="T8" fmla="*/ 0 w 15"/>
                <a:gd name="T9" fmla="*/ 2209 h 2383"/>
                <a:gd name="T10" fmla="*/ 0 w 15"/>
                <a:gd name="T11" fmla="*/ 2137 h 2383"/>
                <a:gd name="T12" fmla="*/ 15 w 15"/>
                <a:gd name="T13" fmla="*/ 2123 h 2383"/>
                <a:gd name="T14" fmla="*/ 0 w 15"/>
                <a:gd name="T15" fmla="*/ 2065 h 2383"/>
                <a:gd name="T16" fmla="*/ 15 w 15"/>
                <a:gd name="T17" fmla="*/ 2022 h 2383"/>
                <a:gd name="T18" fmla="*/ 0 w 15"/>
                <a:gd name="T19" fmla="*/ 2007 h 2383"/>
                <a:gd name="T20" fmla="*/ 0 w 15"/>
                <a:gd name="T21" fmla="*/ 1935 h 2383"/>
                <a:gd name="T22" fmla="*/ 15 w 15"/>
                <a:gd name="T23" fmla="*/ 1920 h 2383"/>
                <a:gd name="T24" fmla="*/ 0 w 15"/>
                <a:gd name="T25" fmla="*/ 1863 h 2383"/>
                <a:gd name="T26" fmla="*/ 15 w 15"/>
                <a:gd name="T27" fmla="*/ 1819 h 2383"/>
                <a:gd name="T28" fmla="*/ 0 w 15"/>
                <a:gd name="T29" fmla="*/ 1805 h 2383"/>
                <a:gd name="T30" fmla="*/ 0 w 15"/>
                <a:gd name="T31" fmla="*/ 1733 h 2383"/>
                <a:gd name="T32" fmla="*/ 15 w 15"/>
                <a:gd name="T33" fmla="*/ 1718 h 2383"/>
                <a:gd name="T34" fmla="*/ 0 w 15"/>
                <a:gd name="T35" fmla="*/ 1661 h 2383"/>
                <a:gd name="T36" fmla="*/ 15 w 15"/>
                <a:gd name="T37" fmla="*/ 1617 h 2383"/>
                <a:gd name="T38" fmla="*/ 0 w 15"/>
                <a:gd name="T39" fmla="*/ 1603 h 2383"/>
                <a:gd name="T40" fmla="*/ 0 w 15"/>
                <a:gd name="T41" fmla="*/ 1531 h 2383"/>
                <a:gd name="T42" fmla="*/ 15 w 15"/>
                <a:gd name="T43" fmla="*/ 1516 h 2383"/>
                <a:gd name="T44" fmla="*/ 0 w 15"/>
                <a:gd name="T45" fmla="*/ 1458 h 2383"/>
                <a:gd name="T46" fmla="*/ 15 w 15"/>
                <a:gd name="T47" fmla="*/ 1415 h 2383"/>
                <a:gd name="T48" fmla="*/ 0 w 15"/>
                <a:gd name="T49" fmla="*/ 1401 h 2383"/>
                <a:gd name="T50" fmla="*/ 0 w 15"/>
                <a:gd name="T51" fmla="*/ 1328 h 2383"/>
                <a:gd name="T52" fmla="*/ 15 w 15"/>
                <a:gd name="T53" fmla="*/ 1314 h 2383"/>
                <a:gd name="T54" fmla="*/ 0 w 15"/>
                <a:gd name="T55" fmla="*/ 1256 h 2383"/>
                <a:gd name="T56" fmla="*/ 15 w 15"/>
                <a:gd name="T57" fmla="*/ 1213 h 2383"/>
                <a:gd name="T58" fmla="*/ 0 w 15"/>
                <a:gd name="T59" fmla="*/ 1198 h 2383"/>
                <a:gd name="T60" fmla="*/ 0 w 15"/>
                <a:gd name="T61" fmla="*/ 1126 h 2383"/>
                <a:gd name="T62" fmla="*/ 15 w 15"/>
                <a:gd name="T63" fmla="*/ 1112 h 2383"/>
                <a:gd name="T64" fmla="*/ 0 w 15"/>
                <a:gd name="T65" fmla="*/ 1054 h 2383"/>
                <a:gd name="T66" fmla="*/ 15 w 15"/>
                <a:gd name="T67" fmla="*/ 1011 h 2383"/>
                <a:gd name="T68" fmla="*/ 0 w 15"/>
                <a:gd name="T69" fmla="*/ 996 h 2383"/>
                <a:gd name="T70" fmla="*/ 0 w 15"/>
                <a:gd name="T71" fmla="*/ 924 h 2383"/>
                <a:gd name="T72" fmla="*/ 15 w 15"/>
                <a:gd name="T73" fmla="*/ 909 h 2383"/>
                <a:gd name="T74" fmla="*/ 0 w 15"/>
                <a:gd name="T75" fmla="*/ 852 h 2383"/>
                <a:gd name="T76" fmla="*/ 15 w 15"/>
                <a:gd name="T77" fmla="*/ 809 h 2383"/>
                <a:gd name="T78" fmla="*/ 0 w 15"/>
                <a:gd name="T79" fmla="*/ 794 h 2383"/>
                <a:gd name="T80" fmla="*/ 0 w 15"/>
                <a:gd name="T81" fmla="*/ 722 h 2383"/>
                <a:gd name="T82" fmla="*/ 15 w 15"/>
                <a:gd name="T83" fmla="*/ 707 h 2383"/>
                <a:gd name="T84" fmla="*/ 0 w 15"/>
                <a:gd name="T85" fmla="*/ 650 h 2383"/>
                <a:gd name="T86" fmla="*/ 15 w 15"/>
                <a:gd name="T87" fmla="*/ 606 h 2383"/>
                <a:gd name="T88" fmla="*/ 0 w 15"/>
                <a:gd name="T89" fmla="*/ 592 h 2383"/>
                <a:gd name="T90" fmla="*/ 0 w 15"/>
                <a:gd name="T91" fmla="*/ 520 h 2383"/>
                <a:gd name="T92" fmla="*/ 15 w 15"/>
                <a:gd name="T93" fmla="*/ 505 h 2383"/>
                <a:gd name="T94" fmla="*/ 0 w 15"/>
                <a:gd name="T95" fmla="*/ 447 h 2383"/>
                <a:gd name="T96" fmla="*/ 15 w 15"/>
                <a:gd name="T97" fmla="*/ 404 h 2383"/>
                <a:gd name="T98" fmla="*/ 0 w 15"/>
                <a:gd name="T99" fmla="*/ 390 h 2383"/>
                <a:gd name="T100" fmla="*/ 0 w 15"/>
                <a:gd name="T101" fmla="*/ 317 h 2383"/>
                <a:gd name="T102" fmla="*/ 15 w 15"/>
                <a:gd name="T103" fmla="*/ 303 h 2383"/>
                <a:gd name="T104" fmla="*/ 0 w 15"/>
                <a:gd name="T105" fmla="*/ 245 h 2383"/>
                <a:gd name="T106" fmla="*/ 15 w 15"/>
                <a:gd name="T107" fmla="*/ 202 h 2383"/>
                <a:gd name="T108" fmla="*/ 0 w 15"/>
                <a:gd name="T109" fmla="*/ 187 h 2383"/>
                <a:gd name="T110" fmla="*/ 0 w 15"/>
                <a:gd name="T111" fmla="*/ 115 h 2383"/>
                <a:gd name="T112" fmla="*/ 15 w 15"/>
                <a:gd name="T113" fmla="*/ 101 h 2383"/>
                <a:gd name="T114" fmla="*/ 0 w 15"/>
                <a:gd name="T115" fmla="*/ 43 h 2383"/>
                <a:gd name="T116" fmla="*/ 15 w 15"/>
                <a:gd name="T117" fmla="*/ 0 h 2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" h="2383">
                  <a:moveTo>
                    <a:pt x="0" y="2383"/>
                  </a:moveTo>
                  <a:lnTo>
                    <a:pt x="0" y="2368"/>
                  </a:lnTo>
                  <a:lnTo>
                    <a:pt x="15" y="2368"/>
                  </a:lnTo>
                  <a:lnTo>
                    <a:pt x="15" y="2383"/>
                  </a:lnTo>
                  <a:lnTo>
                    <a:pt x="0" y="2383"/>
                  </a:lnTo>
                  <a:close/>
                  <a:moveTo>
                    <a:pt x="0" y="2354"/>
                  </a:moveTo>
                  <a:lnTo>
                    <a:pt x="0" y="2339"/>
                  </a:lnTo>
                  <a:lnTo>
                    <a:pt x="15" y="2339"/>
                  </a:lnTo>
                  <a:lnTo>
                    <a:pt x="15" y="2354"/>
                  </a:lnTo>
                  <a:lnTo>
                    <a:pt x="0" y="2354"/>
                  </a:lnTo>
                  <a:close/>
                  <a:moveTo>
                    <a:pt x="0" y="2325"/>
                  </a:moveTo>
                  <a:lnTo>
                    <a:pt x="0" y="2310"/>
                  </a:lnTo>
                  <a:lnTo>
                    <a:pt x="15" y="2310"/>
                  </a:lnTo>
                  <a:lnTo>
                    <a:pt x="15" y="2325"/>
                  </a:lnTo>
                  <a:lnTo>
                    <a:pt x="0" y="2325"/>
                  </a:lnTo>
                  <a:close/>
                  <a:moveTo>
                    <a:pt x="0" y="2296"/>
                  </a:moveTo>
                  <a:lnTo>
                    <a:pt x="0" y="2282"/>
                  </a:lnTo>
                  <a:lnTo>
                    <a:pt x="15" y="2282"/>
                  </a:lnTo>
                  <a:lnTo>
                    <a:pt x="15" y="2296"/>
                  </a:lnTo>
                  <a:lnTo>
                    <a:pt x="0" y="2296"/>
                  </a:lnTo>
                  <a:close/>
                  <a:moveTo>
                    <a:pt x="0" y="2267"/>
                  </a:moveTo>
                  <a:lnTo>
                    <a:pt x="0" y="2253"/>
                  </a:lnTo>
                  <a:lnTo>
                    <a:pt x="15" y="2253"/>
                  </a:lnTo>
                  <a:lnTo>
                    <a:pt x="15" y="2267"/>
                  </a:lnTo>
                  <a:lnTo>
                    <a:pt x="0" y="2267"/>
                  </a:lnTo>
                  <a:close/>
                  <a:moveTo>
                    <a:pt x="0" y="2238"/>
                  </a:moveTo>
                  <a:lnTo>
                    <a:pt x="0" y="2224"/>
                  </a:lnTo>
                  <a:lnTo>
                    <a:pt x="15" y="2224"/>
                  </a:lnTo>
                  <a:lnTo>
                    <a:pt x="15" y="2238"/>
                  </a:lnTo>
                  <a:lnTo>
                    <a:pt x="0" y="2238"/>
                  </a:lnTo>
                  <a:close/>
                  <a:moveTo>
                    <a:pt x="0" y="2209"/>
                  </a:moveTo>
                  <a:lnTo>
                    <a:pt x="0" y="2195"/>
                  </a:lnTo>
                  <a:lnTo>
                    <a:pt x="15" y="2195"/>
                  </a:lnTo>
                  <a:lnTo>
                    <a:pt x="15" y="2209"/>
                  </a:lnTo>
                  <a:lnTo>
                    <a:pt x="0" y="2209"/>
                  </a:lnTo>
                  <a:close/>
                  <a:moveTo>
                    <a:pt x="0" y="2180"/>
                  </a:moveTo>
                  <a:lnTo>
                    <a:pt x="0" y="2166"/>
                  </a:lnTo>
                  <a:lnTo>
                    <a:pt x="15" y="2166"/>
                  </a:lnTo>
                  <a:lnTo>
                    <a:pt x="15" y="2180"/>
                  </a:lnTo>
                  <a:lnTo>
                    <a:pt x="0" y="2180"/>
                  </a:lnTo>
                  <a:close/>
                  <a:moveTo>
                    <a:pt x="0" y="2152"/>
                  </a:moveTo>
                  <a:lnTo>
                    <a:pt x="0" y="2137"/>
                  </a:lnTo>
                  <a:lnTo>
                    <a:pt x="15" y="2137"/>
                  </a:lnTo>
                  <a:lnTo>
                    <a:pt x="15" y="2152"/>
                  </a:lnTo>
                  <a:lnTo>
                    <a:pt x="0" y="2152"/>
                  </a:lnTo>
                  <a:close/>
                  <a:moveTo>
                    <a:pt x="0" y="2123"/>
                  </a:moveTo>
                  <a:lnTo>
                    <a:pt x="0" y="2108"/>
                  </a:lnTo>
                  <a:lnTo>
                    <a:pt x="15" y="2108"/>
                  </a:lnTo>
                  <a:lnTo>
                    <a:pt x="15" y="2123"/>
                  </a:lnTo>
                  <a:lnTo>
                    <a:pt x="0" y="2123"/>
                  </a:lnTo>
                  <a:close/>
                  <a:moveTo>
                    <a:pt x="0" y="2094"/>
                  </a:moveTo>
                  <a:lnTo>
                    <a:pt x="0" y="2079"/>
                  </a:lnTo>
                  <a:lnTo>
                    <a:pt x="15" y="2079"/>
                  </a:lnTo>
                  <a:lnTo>
                    <a:pt x="15" y="2094"/>
                  </a:lnTo>
                  <a:lnTo>
                    <a:pt x="0" y="2094"/>
                  </a:lnTo>
                  <a:close/>
                  <a:moveTo>
                    <a:pt x="0" y="2065"/>
                  </a:moveTo>
                  <a:lnTo>
                    <a:pt x="0" y="2050"/>
                  </a:lnTo>
                  <a:lnTo>
                    <a:pt x="15" y="2050"/>
                  </a:lnTo>
                  <a:lnTo>
                    <a:pt x="15" y="2065"/>
                  </a:lnTo>
                  <a:lnTo>
                    <a:pt x="0" y="2065"/>
                  </a:lnTo>
                  <a:close/>
                  <a:moveTo>
                    <a:pt x="0" y="2036"/>
                  </a:moveTo>
                  <a:lnTo>
                    <a:pt x="0" y="2022"/>
                  </a:lnTo>
                  <a:lnTo>
                    <a:pt x="15" y="2022"/>
                  </a:lnTo>
                  <a:lnTo>
                    <a:pt x="15" y="2036"/>
                  </a:lnTo>
                  <a:lnTo>
                    <a:pt x="0" y="2036"/>
                  </a:lnTo>
                  <a:close/>
                  <a:moveTo>
                    <a:pt x="0" y="2007"/>
                  </a:moveTo>
                  <a:lnTo>
                    <a:pt x="0" y="1993"/>
                  </a:lnTo>
                  <a:lnTo>
                    <a:pt x="15" y="1993"/>
                  </a:lnTo>
                  <a:lnTo>
                    <a:pt x="15" y="2007"/>
                  </a:lnTo>
                  <a:lnTo>
                    <a:pt x="0" y="2007"/>
                  </a:lnTo>
                  <a:close/>
                  <a:moveTo>
                    <a:pt x="0" y="1978"/>
                  </a:moveTo>
                  <a:lnTo>
                    <a:pt x="0" y="1964"/>
                  </a:lnTo>
                  <a:lnTo>
                    <a:pt x="15" y="1964"/>
                  </a:lnTo>
                  <a:lnTo>
                    <a:pt x="15" y="1978"/>
                  </a:lnTo>
                  <a:lnTo>
                    <a:pt x="0" y="1978"/>
                  </a:lnTo>
                  <a:close/>
                  <a:moveTo>
                    <a:pt x="0" y="1949"/>
                  </a:moveTo>
                  <a:lnTo>
                    <a:pt x="0" y="1935"/>
                  </a:lnTo>
                  <a:lnTo>
                    <a:pt x="15" y="1935"/>
                  </a:lnTo>
                  <a:lnTo>
                    <a:pt x="15" y="1949"/>
                  </a:lnTo>
                  <a:lnTo>
                    <a:pt x="0" y="1949"/>
                  </a:lnTo>
                  <a:close/>
                  <a:moveTo>
                    <a:pt x="0" y="1920"/>
                  </a:moveTo>
                  <a:lnTo>
                    <a:pt x="0" y="1906"/>
                  </a:lnTo>
                  <a:lnTo>
                    <a:pt x="15" y="1906"/>
                  </a:lnTo>
                  <a:lnTo>
                    <a:pt x="15" y="1920"/>
                  </a:lnTo>
                  <a:lnTo>
                    <a:pt x="0" y="1920"/>
                  </a:lnTo>
                  <a:close/>
                  <a:moveTo>
                    <a:pt x="0" y="1892"/>
                  </a:moveTo>
                  <a:lnTo>
                    <a:pt x="0" y="1877"/>
                  </a:lnTo>
                  <a:lnTo>
                    <a:pt x="15" y="1877"/>
                  </a:lnTo>
                  <a:lnTo>
                    <a:pt x="15" y="1892"/>
                  </a:lnTo>
                  <a:lnTo>
                    <a:pt x="0" y="1892"/>
                  </a:lnTo>
                  <a:close/>
                  <a:moveTo>
                    <a:pt x="0" y="1863"/>
                  </a:moveTo>
                  <a:lnTo>
                    <a:pt x="0" y="1848"/>
                  </a:lnTo>
                  <a:lnTo>
                    <a:pt x="15" y="1848"/>
                  </a:lnTo>
                  <a:lnTo>
                    <a:pt x="15" y="1863"/>
                  </a:lnTo>
                  <a:lnTo>
                    <a:pt x="0" y="1863"/>
                  </a:lnTo>
                  <a:close/>
                  <a:moveTo>
                    <a:pt x="0" y="1834"/>
                  </a:moveTo>
                  <a:lnTo>
                    <a:pt x="0" y="1819"/>
                  </a:lnTo>
                  <a:lnTo>
                    <a:pt x="15" y="1819"/>
                  </a:lnTo>
                  <a:lnTo>
                    <a:pt x="15" y="1834"/>
                  </a:lnTo>
                  <a:lnTo>
                    <a:pt x="0" y="1834"/>
                  </a:lnTo>
                  <a:close/>
                  <a:moveTo>
                    <a:pt x="0" y="1805"/>
                  </a:moveTo>
                  <a:lnTo>
                    <a:pt x="0" y="1790"/>
                  </a:lnTo>
                  <a:lnTo>
                    <a:pt x="15" y="1790"/>
                  </a:lnTo>
                  <a:lnTo>
                    <a:pt x="15" y="1805"/>
                  </a:lnTo>
                  <a:lnTo>
                    <a:pt x="0" y="1805"/>
                  </a:lnTo>
                  <a:close/>
                  <a:moveTo>
                    <a:pt x="0" y="1776"/>
                  </a:moveTo>
                  <a:lnTo>
                    <a:pt x="0" y="1762"/>
                  </a:lnTo>
                  <a:lnTo>
                    <a:pt x="15" y="1762"/>
                  </a:lnTo>
                  <a:lnTo>
                    <a:pt x="15" y="1776"/>
                  </a:lnTo>
                  <a:lnTo>
                    <a:pt x="0" y="1776"/>
                  </a:lnTo>
                  <a:close/>
                  <a:moveTo>
                    <a:pt x="0" y="1747"/>
                  </a:moveTo>
                  <a:lnTo>
                    <a:pt x="0" y="1733"/>
                  </a:lnTo>
                  <a:lnTo>
                    <a:pt x="15" y="1733"/>
                  </a:lnTo>
                  <a:lnTo>
                    <a:pt x="15" y="1747"/>
                  </a:lnTo>
                  <a:lnTo>
                    <a:pt x="0" y="1747"/>
                  </a:lnTo>
                  <a:close/>
                  <a:moveTo>
                    <a:pt x="0" y="1718"/>
                  </a:moveTo>
                  <a:lnTo>
                    <a:pt x="0" y="1704"/>
                  </a:lnTo>
                  <a:lnTo>
                    <a:pt x="15" y="1704"/>
                  </a:lnTo>
                  <a:lnTo>
                    <a:pt x="15" y="1718"/>
                  </a:lnTo>
                  <a:lnTo>
                    <a:pt x="0" y="1718"/>
                  </a:lnTo>
                  <a:close/>
                  <a:moveTo>
                    <a:pt x="0" y="1689"/>
                  </a:moveTo>
                  <a:lnTo>
                    <a:pt x="0" y="1675"/>
                  </a:lnTo>
                  <a:lnTo>
                    <a:pt x="15" y="1675"/>
                  </a:lnTo>
                  <a:lnTo>
                    <a:pt x="15" y="1689"/>
                  </a:lnTo>
                  <a:lnTo>
                    <a:pt x="0" y="1689"/>
                  </a:lnTo>
                  <a:close/>
                  <a:moveTo>
                    <a:pt x="0" y="1661"/>
                  </a:moveTo>
                  <a:lnTo>
                    <a:pt x="0" y="1646"/>
                  </a:lnTo>
                  <a:lnTo>
                    <a:pt x="15" y="1646"/>
                  </a:lnTo>
                  <a:lnTo>
                    <a:pt x="15" y="1661"/>
                  </a:lnTo>
                  <a:lnTo>
                    <a:pt x="0" y="1661"/>
                  </a:lnTo>
                  <a:close/>
                  <a:moveTo>
                    <a:pt x="0" y="1632"/>
                  </a:moveTo>
                  <a:lnTo>
                    <a:pt x="0" y="1617"/>
                  </a:lnTo>
                  <a:lnTo>
                    <a:pt x="15" y="1617"/>
                  </a:lnTo>
                  <a:lnTo>
                    <a:pt x="15" y="1632"/>
                  </a:lnTo>
                  <a:lnTo>
                    <a:pt x="0" y="1632"/>
                  </a:lnTo>
                  <a:close/>
                  <a:moveTo>
                    <a:pt x="0" y="1603"/>
                  </a:moveTo>
                  <a:lnTo>
                    <a:pt x="0" y="1588"/>
                  </a:lnTo>
                  <a:lnTo>
                    <a:pt x="15" y="1588"/>
                  </a:lnTo>
                  <a:lnTo>
                    <a:pt x="15" y="1603"/>
                  </a:lnTo>
                  <a:lnTo>
                    <a:pt x="0" y="1603"/>
                  </a:lnTo>
                  <a:close/>
                  <a:moveTo>
                    <a:pt x="0" y="1574"/>
                  </a:moveTo>
                  <a:lnTo>
                    <a:pt x="0" y="1559"/>
                  </a:lnTo>
                  <a:lnTo>
                    <a:pt x="15" y="1559"/>
                  </a:lnTo>
                  <a:lnTo>
                    <a:pt x="15" y="1574"/>
                  </a:lnTo>
                  <a:lnTo>
                    <a:pt x="0" y="1574"/>
                  </a:lnTo>
                  <a:close/>
                  <a:moveTo>
                    <a:pt x="0" y="1545"/>
                  </a:moveTo>
                  <a:lnTo>
                    <a:pt x="0" y="1531"/>
                  </a:lnTo>
                  <a:lnTo>
                    <a:pt x="15" y="1531"/>
                  </a:lnTo>
                  <a:lnTo>
                    <a:pt x="15" y="1545"/>
                  </a:lnTo>
                  <a:lnTo>
                    <a:pt x="0" y="1545"/>
                  </a:lnTo>
                  <a:close/>
                  <a:moveTo>
                    <a:pt x="0" y="1516"/>
                  </a:moveTo>
                  <a:lnTo>
                    <a:pt x="0" y="1502"/>
                  </a:lnTo>
                  <a:lnTo>
                    <a:pt x="15" y="1502"/>
                  </a:lnTo>
                  <a:lnTo>
                    <a:pt x="15" y="1516"/>
                  </a:lnTo>
                  <a:lnTo>
                    <a:pt x="0" y="1516"/>
                  </a:lnTo>
                  <a:close/>
                  <a:moveTo>
                    <a:pt x="0" y="1487"/>
                  </a:moveTo>
                  <a:lnTo>
                    <a:pt x="0" y="1473"/>
                  </a:lnTo>
                  <a:lnTo>
                    <a:pt x="15" y="1473"/>
                  </a:lnTo>
                  <a:lnTo>
                    <a:pt x="15" y="1487"/>
                  </a:lnTo>
                  <a:lnTo>
                    <a:pt x="0" y="1487"/>
                  </a:lnTo>
                  <a:close/>
                  <a:moveTo>
                    <a:pt x="0" y="1458"/>
                  </a:moveTo>
                  <a:lnTo>
                    <a:pt x="0" y="1444"/>
                  </a:lnTo>
                  <a:lnTo>
                    <a:pt x="15" y="1444"/>
                  </a:lnTo>
                  <a:lnTo>
                    <a:pt x="15" y="1458"/>
                  </a:lnTo>
                  <a:lnTo>
                    <a:pt x="0" y="1458"/>
                  </a:lnTo>
                  <a:close/>
                  <a:moveTo>
                    <a:pt x="0" y="1429"/>
                  </a:moveTo>
                  <a:lnTo>
                    <a:pt x="0" y="1415"/>
                  </a:lnTo>
                  <a:lnTo>
                    <a:pt x="15" y="1415"/>
                  </a:lnTo>
                  <a:lnTo>
                    <a:pt x="15" y="1429"/>
                  </a:lnTo>
                  <a:lnTo>
                    <a:pt x="0" y="1429"/>
                  </a:lnTo>
                  <a:close/>
                  <a:moveTo>
                    <a:pt x="0" y="1401"/>
                  </a:moveTo>
                  <a:lnTo>
                    <a:pt x="0" y="1386"/>
                  </a:lnTo>
                  <a:lnTo>
                    <a:pt x="15" y="1386"/>
                  </a:lnTo>
                  <a:lnTo>
                    <a:pt x="15" y="1401"/>
                  </a:lnTo>
                  <a:lnTo>
                    <a:pt x="0" y="1401"/>
                  </a:lnTo>
                  <a:close/>
                  <a:moveTo>
                    <a:pt x="0" y="1372"/>
                  </a:moveTo>
                  <a:lnTo>
                    <a:pt x="0" y="1357"/>
                  </a:lnTo>
                  <a:lnTo>
                    <a:pt x="15" y="1357"/>
                  </a:lnTo>
                  <a:lnTo>
                    <a:pt x="15" y="1372"/>
                  </a:lnTo>
                  <a:lnTo>
                    <a:pt x="0" y="1372"/>
                  </a:lnTo>
                  <a:close/>
                  <a:moveTo>
                    <a:pt x="0" y="1343"/>
                  </a:moveTo>
                  <a:lnTo>
                    <a:pt x="0" y="1328"/>
                  </a:lnTo>
                  <a:lnTo>
                    <a:pt x="15" y="1328"/>
                  </a:lnTo>
                  <a:lnTo>
                    <a:pt x="15" y="1343"/>
                  </a:lnTo>
                  <a:lnTo>
                    <a:pt x="0" y="1343"/>
                  </a:lnTo>
                  <a:close/>
                  <a:moveTo>
                    <a:pt x="0" y="1314"/>
                  </a:moveTo>
                  <a:lnTo>
                    <a:pt x="0" y="1299"/>
                  </a:lnTo>
                  <a:lnTo>
                    <a:pt x="15" y="1299"/>
                  </a:lnTo>
                  <a:lnTo>
                    <a:pt x="15" y="1314"/>
                  </a:lnTo>
                  <a:lnTo>
                    <a:pt x="0" y="1314"/>
                  </a:lnTo>
                  <a:close/>
                  <a:moveTo>
                    <a:pt x="0" y="1285"/>
                  </a:moveTo>
                  <a:lnTo>
                    <a:pt x="0" y="1271"/>
                  </a:lnTo>
                  <a:lnTo>
                    <a:pt x="15" y="1271"/>
                  </a:lnTo>
                  <a:lnTo>
                    <a:pt x="15" y="1285"/>
                  </a:lnTo>
                  <a:lnTo>
                    <a:pt x="0" y="1285"/>
                  </a:lnTo>
                  <a:close/>
                  <a:moveTo>
                    <a:pt x="0" y="1256"/>
                  </a:moveTo>
                  <a:lnTo>
                    <a:pt x="0" y="1242"/>
                  </a:lnTo>
                  <a:lnTo>
                    <a:pt x="15" y="1242"/>
                  </a:lnTo>
                  <a:lnTo>
                    <a:pt x="15" y="1256"/>
                  </a:lnTo>
                  <a:lnTo>
                    <a:pt x="0" y="1256"/>
                  </a:lnTo>
                  <a:close/>
                  <a:moveTo>
                    <a:pt x="0" y="1227"/>
                  </a:moveTo>
                  <a:lnTo>
                    <a:pt x="0" y="1213"/>
                  </a:lnTo>
                  <a:lnTo>
                    <a:pt x="15" y="1213"/>
                  </a:lnTo>
                  <a:lnTo>
                    <a:pt x="15" y="1227"/>
                  </a:lnTo>
                  <a:lnTo>
                    <a:pt x="0" y="1227"/>
                  </a:lnTo>
                  <a:close/>
                  <a:moveTo>
                    <a:pt x="0" y="1198"/>
                  </a:moveTo>
                  <a:lnTo>
                    <a:pt x="0" y="1184"/>
                  </a:lnTo>
                  <a:lnTo>
                    <a:pt x="15" y="1184"/>
                  </a:lnTo>
                  <a:lnTo>
                    <a:pt x="15" y="1198"/>
                  </a:lnTo>
                  <a:lnTo>
                    <a:pt x="0" y="1198"/>
                  </a:lnTo>
                  <a:close/>
                  <a:moveTo>
                    <a:pt x="0" y="1169"/>
                  </a:moveTo>
                  <a:lnTo>
                    <a:pt x="0" y="1155"/>
                  </a:lnTo>
                  <a:lnTo>
                    <a:pt x="15" y="1155"/>
                  </a:lnTo>
                  <a:lnTo>
                    <a:pt x="15" y="1169"/>
                  </a:lnTo>
                  <a:lnTo>
                    <a:pt x="0" y="1169"/>
                  </a:lnTo>
                  <a:close/>
                  <a:moveTo>
                    <a:pt x="0" y="1141"/>
                  </a:moveTo>
                  <a:lnTo>
                    <a:pt x="0" y="1126"/>
                  </a:lnTo>
                  <a:lnTo>
                    <a:pt x="15" y="1126"/>
                  </a:lnTo>
                  <a:lnTo>
                    <a:pt x="15" y="1141"/>
                  </a:lnTo>
                  <a:lnTo>
                    <a:pt x="0" y="1141"/>
                  </a:lnTo>
                  <a:close/>
                  <a:moveTo>
                    <a:pt x="0" y="1112"/>
                  </a:moveTo>
                  <a:lnTo>
                    <a:pt x="0" y="1097"/>
                  </a:lnTo>
                  <a:lnTo>
                    <a:pt x="15" y="1097"/>
                  </a:lnTo>
                  <a:lnTo>
                    <a:pt x="15" y="1112"/>
                  </a:lnTo>
                  <a:lnTo>
                    <a:pt x="0" y="1112"/>
                  </a:lnTo>
                  <a:close/>
                  <a:moveTo>
                    <a:pt x="0" y="1083"/>
                  </a:moveTo>
                  <a:lnTo>
                    <a:pt x="0" y="1068"/>
                  </a:lnTo>
                  <a:lnTo>
                    <a:pt x="15" y="1068"/>
                  </a:lnTo>
                  <a:lnTo>
                    <a:pt x="15" y="1083"/>
                  </a:lnTo>
                  <a:lnTo>
                    <a:pt x="0" y="1083"/>
                  </a:lnTo>
                  <a:close/>
                  <a:moveTo>
                    <a:pt x="0" y="1054"/>
                  </a:moveTo>
                  <a:lnTo>
                    <a:pt x="0" y="1039"/>
                  </a:lnTo>
                  <a:lnTo>
                    <a:pt x="15" y="1039"/>
                  </a:lnTo>
                  <a:lnTo>
                    <a:pt x="15" y="1054"/>
                  </a:lnTo>
                  <a:lnTo>
                    <a:pt x="0" y="1054"/>
                  </a:lnTo>
                  <a:close/>
                  <a:moveTo>
                    <a:pt x="0" y="1025"/>
                  </a:moveTo>
                  <a:lnTo>
                    <a:pt x="0" y="1011"/>
                  </a:lnTo>
                  <a:lnTo>
                    <a:pt x="15" y="1011"/>
                  </a:lnTo>
                  <a:lnTo>
                    <a:pt x="15" y="1025"/>
                  </a:lnTo>
                  <a:lnTo>
                    <a:pt x="0" y="1025"/>
                  </a:lnTo>
                  <a:close/>
                  <a:moveTo>
                    <a:pt x="0" y="996"/>
                  </a:moveTo>
                  <a:lnTo>
                    <a:pt x="0" y="982"/>
                  </a:lnTo>
                  <a:lnTo>
                    <a:pt x="15" y="982"/>
                  </a:lnTo>
                  <a:lnTo>
                    <a:pt x="15" y="996"/>
                  </a:lnTo>
                  <a:lnTo>
                    <a:pt x="0" y="996"/>
                  </a:lnTo>
                  <a:close/>
                  <a:moveTo>
                    <a:pt x="0" y="967"/>
                  </a:moveTo>
                  <a:lnTo>
                    <a:pt x="0" y="953"/>
                  </a:lnTo>
                  <a:lnTo>
                    <a:pt x="15" y="953"/>
                  </a:lnTo>
                  <a:lnTo>
                    <a:pt x="15" y="967"/>
                  </a:lnTo>
                  <a:lnTo>
                    <a:pt x="0" y="967"/>
                  </a:lnTo>
                  <a:close/>
                  <a:moveTo>
                    <a:pt x="0" y="939"/>
                  </a:moveTo>
                  <a:lnTo>
                    <a:pt x="0" y="924"/>
                  </a:lnTo>
                  <a:lnTo>
                    <a:pt x="15" y="924"/>
                  </a:lnTo>
                  <a:lnTo>
                    <a:pt x="15" y="939"/>
                  </a:lnTo>
                  <a:lnTo>
                    <a:pt x="0" y="939"/>
                  </a:lnTo>
                  <a:close/>
                  <a:moveTo>
                    <a:pt x="0" y="909"/>
                  </a:moveTo>
                  <a:lnTo>
                    <a:pt x="0" y="895"/>
                  </a:lnTo>
                  <a:lnTo>
                    <a:pt x="15" y="895"/>
                  </a:lnTo>
                  <a:lnTo>
                    <a:pt x="15" y="909"/>
                  </a:lnTo>
                  <a:lnTo>
                    <a:pt x="0" y="909"/>
                  </a:lnTo>
                  <a:close/>
                  <a:moveTo>
                    <a:pt x="0" y="881"/>
                  </a:moveTo>
                  <a:lnTo>
                    <a:pt x="0" y="866"/>
                  </a:lnTo>
                  <a:lnTo>
                    <a:pt x="15" y="866"/>
                  </a:lnTo>
                  <a:lnTo>
                    <a:pt x="15" y="881"/>
                  </a:lnTo>
                  <a:lnTo>
                    <a:pt x="0" y="881"/>
                  </a:lnTo>
                  <a:close/>
                  <a:moveTo>
                    <a:pt x="0" y="852"/>
                  </a:moveTo>
                  <a:lnTo>
                    <a:pt x="0" y="837"/>
                  </a:lnTo>
                  <a:lnTo>
                    <a:pt x="15" y="837"/>
                  </a:lnTo>
                  <a:lnTo>
                    <a:pt x="15" y="852"/>
                  </a:lnTo>
                  <a:lnTo>
                    <a:pt x="0" y="852"/>
                  </a:lnTo>
                  <a:close/>
                  <a:moveTo>
                    <a:pt x="0" y="823"/>
                  </a:moveTo>
                  <a:lnTo>
                    <a:pt x="0" y="809"/>
                  </a:lnTo>
                  <a:lnTo>
                    <a:pt x="15" y="809"/>
                  </a:lnTo>
                  <a:lnTo>
                    <a:pt x="15" y="823"/>
                  </a:lnTo>
                  <a:lnTo>
                    <a:pt x="0" y="823"/>
                  </a:lnTo>
                  <a:close/>
                  <a:moveTo>
                    <a:pt x="0" y="794"/>
                  </a:moveTo>
                  <a:lnTo>
                    <a:pt x="0" y="779"/>
                  </a:lnTo>
                  <a:lnTo>
                    <a:pt x="15" y="779"/>
                  </a:lnTo>
                  <a:lnTo>
                    <a:pt x="15" y="794"/>
                  </a:lnTo>
                  <a:lnTo>
                    <a:pt x="0" y="794"/>
                  </a:lnTo>
                  <a:close/>
                  <a:moveTo>
                    <a:pt x="0" y="765"/>
                  </a:moveTo>
                  <a:lnTo>
                    <a:pt x="0" y="751"/>
                  </a:lnTo>
                  <a:lnTo>
                    <a:pt x="15" y="751"/>
                  </a:lnTo>
                  <a:lnTo>
                    <a:pt x="15" y="765"/>
                  </a:lnTo>
                  <a:lnTo>
                    <a:pt x="0" y="765"/>
                  </a:lnTo>
                  <a:close/>
                  <a:moveTo>
                    <a:pt x="0" y="736"/>
                  </a:moveTo>
                  <a:lnTo>
                    <a:pt x="0" y="722"/>
                  </a:lnTo>
                  <a:lnTo>
                    <a:pt x="15" y="722"/>
                  </a:lnTo>
                  <a:lnTo>
                    <a:pt x="15" y="736"/>
                  </a:lnTo>
                  <a:lnTo>
                    <a:pt x="0" y="736"/>
                  </a:lnTo>
                  <a:close/>
                  <a:moveTo>
                    <a:pt x="0" y="707"/>
                  </a:moveTo>
                  <a:lnTo>
                    <a:pt x="0" y="693"/>
                  </a:lnTo>
                  <a:lnTo>
                    <a:pt x="15" y="693"/>
                  </a:lnTo>
                  <a:lnTo>
                    <a:pt x="15" y="707"/>
                  </a:lnTo>
                  <a:lnTo>
                    <a:pt x="0" y="707"/>
                  </a:lnTo>
                  <a:close/>
                  <a:moveTo>
                    <a:pt x="0" y="679"/>
                  </a:moveTo>
                  <a:lnTo>
                    <a:pt x="0" y="664"/>
                  </a:lnTo>
                  <a:lnTo>
                    <a:pt x="15" y="664"/>
                  </a:lnTo>
                  <a:lnTo>
                    <a:pt x="15" y="679"/>
                  </a:lnTo>
                  <a:lnTo>
                    <a:pt x="0" y="679"/>
                  </a:lnTo>
                  <a:close/>
                  <a:moveTo>
                    <a:pt x="0" y="650"/>
                  </a:moveTo>
                  <a:lnTo>
                    <a:pt x="0" y="635"/>
                  </a:lnTo>
                  <a:lnTo>
                    <a:pt x="15" y="635"/>
                  </a:lnTo>
                  <a:lnTo>
                    <a:pt x="15" y="650"/>
                  </a:lnTo>
                  <a:lnTo>
                    <a:pt x="0" y="650"/>
                  </a:lnTo>
                  <a:close/>
                  <a:moveTo>
                    <a:pt x="0" y="621"/>
                  </a:moveTo>
                  <a:lnTo>
                    <a:pt x="0" y="606"/>
                  </a:lnTo>
                  <a:lnTo>
                    <a:pt x="15" y="606"/>
                  </a:lnTo>
                  <a:lnTo>
                    <a:pt x="15" y="621"/>
                  </a:lnTo>
                  <a:lnTo>
                    <a:pt x="0" y="621"/>
                  </a:lnTo>
                  <a:close/>
                  <a:moveTo>
                    <a:pt x="0" y="592"/>
                  </a:moveTo>
                  <a:lnTo>
                    <a:pt x="0" y="577"/>
                  </a:lnTo>
                  <a:lnTo>
                    <a:pt x="15" y="577"/>
                  </a:lnTo>
                  <a:lnTo>
                    <a:pt x="15" y="592"/>
                  </a:lnTo>
                  <a:lnTo>
                    <a:pt x="0" y="592"/>
                  </a:lnTo>
                  <a:close/>
                  <a:moveTo>
                    <a:pt x="0" y="563"/>
                  </a:moveTo>
                  <a:lnTo>
                    <a:pt x="0" y="549"/>
                  </a:lnTo>
                  <a:lnTo>
                    <a:pt x="15" y="549"/>
                  </a:lnTo>
                  <a:lnTo>
                    <a:pt x="15" y="563"/>
                  </a:lnTo>
                  <a:lnTo>
                    <a:pt x="0" y="563"/>
                  </a:lnTo>
                  <a:close/>
                  <a:moveTo>
                    <a:pt x="0" y="534"/>
                  </a:moveTo>
                  <a:lnTo>
                    <a:pt x="0" y="520"/>
                  </a:lnTo>
                  <a:lnTo>
                    <a:pt x="15" y="520"/>
                  </a:lnTo>
                  <a:lnTo>
                    <a:pt x="15" y="534"/>
                  </a:lnTo>
                  <a:lnTo>
                    <a:pt x="0" y="534"/>
                  </a:lnTo>
                  <a:close/>
                  <a:moveTo>
                    <a:pt x="0" y="505"/>
                  </a:moveTo>
                  <a:lnTo>
                    <a:pt x="0" y="491"/>
                  </a:lnTo>
                  <a:lnTo>
                    <a:pt x="15" y="491"/>
                  </a:lnTo>
                  <a:lnTo>
                    <a:pt x="15" y="505"/>
                  </a:lnTo>
                  <a:lnTo>
                    <a:pt x="0" y="505"/>
                  </a:lnTo>
                  <a:close/>
                  <a:moveTo>
                    <a:pt x="0" y="476"/>
                  </a:moveTo>
                  <a:lnTo>
                    <a:pt x="0" y="462"/>
                  </a:lnTo>
                  <a:lnTo>
                    <a:pt x="15" y="462"/>
                  </a:lnTo>
                  <a:lnTo>
                    <a:pt x="15" y="476"/>
                  </a:lnTo>
                  <a:lnTo>
                    <a:pt x="0" y="476"/>
                  </a:lnTo>
                  <a:close/>
                  <a:moveTo>
                    <a:pt x="0" y="447"/>
                  </a:moveTo>
                  <a:lnTo>
                    <a:pt x="0" y="433"/>
                  </a:lnTo>
                  <a:lnTo>
                    <a:pt x="15" y="433"/>
                  </a:lnTo>
                  <a:lnTo>
                    <a:pt x="15" y="447"/>
                  </a:lnTo>
                  <a:lnTo>
                    <a:pt x="0" y="447"/>
                  </a:lnTo>
                  <a:close/>
                  <a:moveTo>
                    <a:pt x="0" y="419"/>
                  </a:moveTo>
                  <a:lnTo>
                    <a:pt x="0" y="404"/>
                  </a:lnTo>
                  <a:lnTo>
                    <a:pt x="15" y="404"/>
                  </a:lnTo>
                  <a:lnTo>
                    <a:pt x="15" y="419"/>
                  </a:lnTo>
                  <a:lnTo>
                    <a:pt x="0" y="419"/>
                  </a:lnTo>
                  <a:close/>
                  <a:moveTo>
                    <a:pt x="0" y="390"/>
                  </a:moveTo>
                  <a:lnTo>
                    <a:pt x="0" y="375"/>
                  </a:lnTo>
                  <a:lnTo>
                    <a:pt x="15" y="375"/>
                  </a:lnTo>
                  <a:lnTo>
                    <a:pt x="15" y="390"/>
                  </a:lnTo>
                  <a:lnTo>
                    <a:pt x="0" y="390"/>
                  </a:lnTo>
                  <a:close/>
                  <a:moveTo>
                    <a:pt x="0" y="361"/>
                  </a:moveTo>
                  <a:lnTo>
                    <a:pt x="0" y="346"/>
                  </a:lnTo>
                  <a:lnTo>
                    <a:pt x="15" y="346"/>
                  </a:lnTo>
                  <a:lnTo>
                    <a:pt x="15" y="361"/>
                  </a:lnTo>
                  <a:lnTo>
                    <a:pt x="0" y="361"/>
                  </a:lnTo>
                  <a:close/>
                  <a:moveTo>
                    <a:pt x="0" y="332"/>
                  </a:moveTo>
                  <a:lnTo>
                    <a:pt x="0" y="317"/>
                  </a:lnTo>
                  <a:lnTo>
                    <a:pt x="15" y="317"/>
                  </a:lnTo>
                  <a:lnTo>
                    <a:pt x="15" y="332"/>
                  </a:lnTo>
                  <a:lnTo>
                    <a:pt x="0" y="332"/>
                  </a:lnTo>
                  <a:close/>
                  <a:moveTo>
                    <a:pt x="0" y="303"/>
                  </a:moveTo>
                  <a:lnTo>
                    <a:pt x="0" y="289"/>
                  </a:lnTo>
                  <a:lnTo>
                    <a:pt x="15" y="289"/>
                  </a:lnTo>
                  <a:lnTo>
                    <a:pt x="15" y="303"/>
                  </a:lnTo>
                  <a:lnTo>
                    <a:pt x="0" y="303"/>
                  </a:lnTo>
                  <a:close/>
                  <a:moveTo>
                    <a:pt x="0" y="274"/>
                  </a:moveTo>
                  <a:lnTo>
                    <a:pt x="0" y="260"/>
                  </a:lnTo>
                  <a:lnTo>
                    <a:pt x="15" y="260"/>
                  </a:lnTo>
                  <a:lnTo>
                    <a:pt x="15" y="274"/>
                  </a:lnTo>
                  <a:lnTo>
                    <a:pt x="0" y="274"/>
                  </a:lnTo>
                  <a:close/>
                  <a:moveTo>
                    <a:pt x="0" y="245"/>
                  </a:moveTo>
                  <a:lnTo>
                    <a:pt x="0" y="231"/>
                  </a:lnTo>
                  <a:lnTo>
                    <a:pt x="15" y="231"/>
                  </a:lnTo>
                  <a:lnTo>
                    <a:pt x="15" y="245"/>
                  </a:lnTo>
                  <a:lnTo>
                    <a:pt x="0" y="245"/>
                  </a:lnTo>
                  <a:close/>
                  <a:moveTo>
                    <a:pt x="0" y="216"/>
                  </a:moveTo>
                  <a:lnTo>
                    <a:pt x="0" y="202"/>
                  </a:lnTo>
                  <a:lnTo>
                    <a:pt x="15" y="202"/>
                  </a:lnTo>
                  <a:lnTo>
                    <a:pt x="15" y="216"/>
                  </a:lnTo>
                  <a:lnTo>
                    <a:pt x="0" y="216"/>
                  </a:lnTo>
                  <a:close/>
                  <a:moveTo>
                    <a:pt x="0" y="187"/>
                  </a:moveTo>
                  <a:lnTo>
                    <a:pt x="0" y="173"/>
                  </a:lnTo>
                  <a:lnTo>
                    <a:pt x="15" y="173"/>
                  </a:lnTo>
                  <a:lnTo>
                    <a:pt x="15" y="187"/>
                  </a:lnTo>
                  <a:lnTo>
                    <a:pt x="0" y="187"/>
                  </a:lnTo>
                  <a:close/>
                  <a:moveTo>
                    <a:pt x="0" y="159"/>
                  </a:moveTo>
                  <a:lnTo>
                    <a:pt x="0" y="144"/>
                  </a:lnTo>
                  <a:lnTo>
                    <a:pt x="15" y="144"/>
                  </a:lnTo>
                  <a:lnTo>
                    <a:pt x="15" y="159"/>
                  </a:lnTo>
                  <a:lnTo>
                    <a:pt x="0" y="159"/>
                  </a:lnTo>
                  <a:close/>
                  <a:moveTo>
                    <a:pt x="0" y="130"/>
                  </a:moveTo>
                  <a:lnTo>
                    <a:pt x="0" y="115"/>
                  </a:lnTo>
                  <a:lnTo>
                    <a:pt x="15" y="115"/>
                  </a:lnTo>
                  <a:lnTo>
                    <a:pt x="15" y="130"/>
                  </a:lnTo>
                  <a:lnTo>
                    <a:pt x="0" y="130"/>
                  </a:lnTo>
                  <a:close/>
                  <a:moveTo>
                    <a:pt x="0" y="101"/>
                  </a:moveTo>
                  <a:lnTo>
                    <a:pt x="0" y="86"/>
                  </a:lnTo>
                  <a:lnTo>
                    <a:pt x="15" y="86"/>
                  </a:lnTo>
                  <a:lnTo>
                    <a:pt x="15" y="101"/>
                  </a:lnTo>
                  <a:lnTo>
                    <a:pt x="0" y="101"/>
                  </a:lnTo>
                  <a:close/>
                  <a:moveTo>
                    <a:pt x="0" y="72"/>
                  </a:moveTo>
                  <a:lnTo>
                    <a:pt x="0" y="57"/>
                  </a:lnTo>
                  <a:lnTo>
                    <a:pt x="15" y="57"/>
                  </a:lnTo>
                  <a:lnTo>
                    <a:pt x="15" y="72"/>
                  </a:lnTo>
                  <a:lnTo>
                    <a:pt x="0" y="72"/>
                  </a:lnTo>
                  <a:close/>
                  <a:moveTo>
                    <a:pt x="0" y="43"/>
                  </a:moveTo>
                  <a:lnTo>
                    <a:pt x="0" y="29"/>
                  </a:lnTo>
                  <a:lnTo>
                    <a:pt x="15" y="29"/>
                  </a:lnTo>
                  <a:lnTo>
                    <a:pt x="15" y="43"/>
                  </a:lnTo>
                  <a:lnTo>
                    <a:pt x="0" y="43"/>
                  </a:lnTo>
                  <a:close/>
                  <a:moveTo>
                    <a:pt x="0" y="14"/>
                  </a:moveTo>
                  <a:lnTo>
                    <a:pt x="0" y="0"/>
                  </a:lnTo>
                  <a:lnTo>
                    <a:pt x="15" y="0"/>
                  </a:lnTo>
                  <a:lnTo>
                    <a:pt x="15" y="14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993300"/>
            </a:solidFill>
            <a:ln w="1588" cap="flat">
              <a:solidFill>
                <a:srgbClr val="9933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</p:spTree>
    <p:extLst>
      <p:ext uri="{BB962C8B-B14F-4D97-AF65-F5344CB8AC3E}">
        <p14:creationId xmlns:p14="http://schemas.microsoft.com/office/powerpoint/2010/main" val="1707392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285884"/>
          </a:xfrm>
        </p:spPr>
        <p:txBody>
          <a:bodyPr>
            <a:normAutofit/>
          </a:bodyPr>
          <a:lstStyle/>
          <a:p>
            <a:r>
              <a:rPr lang="hu-HU" sz="3200" b="1" dirty="0" smtClean="0"/>
              <a:t>Támogatások 2014</a:t>
            </a:r>
            <a:endParaRPr lang="hu-HU" sz="3200" b="1" dirty="0"/>
          </a:p>
        </p:txBody>
      </p:sp>
      <p:sp>
        <p:nvSpPr>
          <p:cNvPr id="4" name="Tartalom helye 3"/>
          <p:cNvSpPr>
            <a:spLocks noGrp="1"/>
          </p:cNvSpPr>
          <p:nvPr>
            <p:ph idx="13"/>
          </p:nvPr>
        </p:nvSpPr>
        <p:spPr>
          <a:xfrm>
            <a:off x="467544" y="1988840"/>
            <a:ext cx="8424936" cy="4392488"/>
          </a:xfrm>
        </p:spPr>
        <p:txBody>
          <a:bodyPr>
            <a:normAutofit/>
          </a:bodyPr>
          <a:lstStyle/>
          <a:p>
            <a:pPr lvl="0" eaLnBrk="1" fontAlgn="auto" hangingPunct="1">
              <a:spcAft>
                <a:spcPts val="0"/>
              </a:spcAft>
              <a:buFont typeface="Arial" pitchFamily="34" charset="0"/>
              <a:buChar char="•"/>
            </a:pPr>
            <a:r>
              <a:rPr lang="hu-HU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Tervezett támogatások </a:t>
            </a:r>
            <a:r>
              <a:rPr lang="hu-H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összesen</a:t>
            </a:r>
            <a:r>
              <a:rPr lang="hu-H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hu-H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725,82 milliárd forint</a:t>
            </a:r>
            <a:endParaRPr lang="hu-HU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1" fontAlgn="auto" hangingPunct="1">
              <a:spcAft>
                <a:spcPts val="0"/>
              </a:spcAft>
              <a:buFont typeface="Arial" pitchFamily="34" charset="0"/>
              <a:buChar char="•"/>
            </a:pPr>
            <a:r>
              <a:rPr lang="hu-H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Tervezett </a:t>
            </a:r>
            <a:r>
              <a:rPr lang="hu-HU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EU-s</a:t>
            </a:r>
            <a:r>
              <a:rPr lang="hu-H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támogatások: </a:t>
            </a:r>
            <a:r>
              <a:rPr lang="hu-H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585, 96 milliárd forint</a:t>
            </a:r>
          </a:p>
          <a:p>
            <a:pPr lvl="0" eaLnBrk="1" fontAlgn="auto" hangingPunct="1">
              <a:spcAft>
                <a:spcPts val="0"/>
              </a:spcAft>
              <a:buFont typeface="Arial" pitchFamily="34" charset="0"/>
              <a:buChar char="•"/>
            </a:pPr>
            <a:r>
              <a:rPr lang="hu-H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Tervezett </a:t>
            </a:r>
            <a:r>
              <a:rPr lang="hu-H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nemzeti</a:t>
            </a:r>
            <a:r>
              <a:rPr lang="hu-H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támogatások: 139,86 milliárd forint, melyből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</a:pPr>
            <a:r>
              <a:rPr lang="hu-H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önálló nemzeti támogatás: 62,36 milliárd forint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</a:pPr>
            <a:r>
              <a:rPr lang="hu-H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EU-programok társfinanszírozása:77,5 milliárd forint </a:t>
            </a:r>
          </a:p>
          <a:p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2113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734313"/>
              </p:ext>
            </p:extLst>
          </p:nvPr>
        </p:nvGraphicFramePr>
        <p:xfrm>
          <a:off x="323528" y="1124744"/>
          <a:ext cx="8496945" cy="5525672"/>
        </p:xfrm>
        <a:graphic>
          <a:graphicData uri="http://schemas.openxmlformats.org/drawingml/2006/table">
            <a:tbl>
              <a:tblPr/>
              <a:tblGrid>
                <a:gridCol w="3262220"/>
                <a:gridCol w="1137984"/>
                <a:gridCol w="910387"/>
                <a:gridCol w="606925"/>
                <a:gridCol w="834521"/>
                <a:gridCol w="986252"/>
                <a:gridCol w="758656"/>
              </a:tblGrid>
              <a:tr h="158674">
                <a:tc rowSpan="2">
                  <a:txBody>
                    <a:bodyPr/>
                    <a:lstStyle/>
                    <a:p>
                      <a:pPr algn="ctr" fontAlgn="b"/>
                      <a:r>
                        <a:rPr lang="hu-H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Az előirányzat </a:t>
                      </a:r>
                      <a:r>
                        <a:rPr lang="hu-H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megnevezése</a:t>
                      </a:r>
                      <a:endParaRPr lang="hu-H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4" marR="6274" marT="6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hu-H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2013. évi tényleges </a:t>
                      </a:r>
                      <a:r>
                        <a:rPr lang="hu-H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előirányzat</a:t>
                      </a:r>
                      <a:endParaRPr lang="hu-H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4" marR="6274" marT="6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hu-H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4" marR="6274" marT="62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hu-H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4" marR="6274" marT="627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hu-H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2014. évi </a:t>
                      </a:r>
                      <a:r>
                        <a:rPr lang="hu-H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tervezett előirányzat</a:t>
                      </a:r>
                      <a:endParaRPr lang="hu-H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4" marR="6274" marT="6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hu-H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4" marR="6274" marT="62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hu-H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4" marR="6274" marT="627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 vMerge="1">
                  <a:txBody>
                    <a:bodyPr/>
                    <a:lstStyle/>
                    <a:p>
                      <a:pPr algn="ctr" fontAlgn="b"/>
                      <a:endParaRPr lang="hu-H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4" marR="6274" marT="62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Nemzeti támogatás</a:t>
                      </a:r>
                    </a:p>
                  </a:txBody>
                  <a:tcPr marL="6274" marR="6274" marT="6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EU forrás/ Bevétel</a:t>
                      </a:r>
                    </a:p>
                  </a:txBody>
                  <a:tcPr marL="6274" marR="6274" marT="6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Összesen</a:t>
                      </a:r>
                    </a:p>
                  </a:txBody>
                  <a:tcPr marL="6274" marR="6274" marT="6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Nemzeti támogatás</a:t>
                      </a:r>
                    </a:p>
                  </a:txBody>
                  <a:tcPr marL="6274" marR="6274" marT="6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EU forrás/ Bevétel</a:t>
                      </a:r>
                    </a:p>
                  </a:txBody>
                  <a:tcPr marL="6274" marR="6274" marT="6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Összesen</a:t>
                      </a:r>
                    </a:p>
                  </a:txBody>
                  <a:tcPr marL="6274" marR="6274" marT="6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704">
                <a:tc>
                  <a:txBody>
                    <a:bodyPr/>
                    <a:lstStyle/>
                    <a:p>
                      <a:pPr algn="just" fontAlgn="ctr"/>
                      <a:r>
                        <a:rPr lang="hu-H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Nemzeti támogatások </a:t>
                      </a:r>
                    </a:p>
                  </a:txBody>
                  <a:tcPr marL="6274" marR="6274" marT="6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51 946,0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4 000,0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55 946,0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56 396,0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4 920,0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61 316,0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046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Nemzeti erdőprogram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312,7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312,7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312,7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312,7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292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Vadgazdálkodás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76,2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76,2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76,2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76,2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26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Állattenyésztési feladatok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815,7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815,7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815,7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815,7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896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sertéságazat helyzetét javító stratégiai intézkedések támogatása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1 600,0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1 600,0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1 600,0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1 600,0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486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Fejlesztési típusú támogatások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21,4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21,4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21,4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21,4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26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Folyó kiadások és jövedelem támogatások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45 095,0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45 095,0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49 245,0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49 245,0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26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Állami halgazdálkodási feladatok támogatása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768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Nemzeti agrár kárenyhítés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4 000,0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4 000,0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8 000,0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4 300,0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4 300,0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8 600,0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26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Erdei kisvasutak üzemeltetése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26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Tanyafejlesztési </a:t>
                      </a:r>
                      <a:r>
                        <a:rPr lang="hu-H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</a:t>
                      </a:r>
                      <a:endParaRPr lang="hu-H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4" marR="6274" marT="62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1 415,0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hu-H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415,0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1 665,0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1 665,0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602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Osztatlan földtulajdon kimérésének </a:t>
                      </a:r>
                      <a:r>
                        <a:rPr lang="hu-H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költségei</a:t>
                      </a:r>
                      <a:endParaRPr lang="hu-H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4" marR="6274" marT="62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1 200,0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1 200,0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2 000,0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2 000,0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696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Állat és növénykártalanítás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1 000,0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1 000,0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1 000,0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1 000,0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26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Árfolyamkockázat és egyéb EU által nem térített kiadások 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1 300,0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1 300,0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1 300,0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1 300,0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26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EU társfinanszírozással működő támogatások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70 463,7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157 908,7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228 372,4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77 502,8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183 250,0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260 752,8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26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Méhészeti Nemzeti </a:t>
                      </a:r>
                      <a:r>
                        <a:rPr lang="hu-H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</a:t>
                      </a:r>
                      <a:endParaRPr lang="hu-H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4" marR="6274" marT="62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601,8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601,8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682,5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682,5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Igyál tejet </a:t>
                      </a:r>
                      <a:r>
                        <a:rPr lang="hu-H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</a:t>
                      </a:r>
                      <a:endParaRPr lang="hu-H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4" marR="6274" marT="62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1 500,0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1 500,0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1 700,0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1 700,0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26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Iskolagyümölcs </a:t>
                      </a:r>
                      <a:r>
                        <a:rPr lang="hu-H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</a:t>
                      </a:r>
                      <a:endParaRPr lang="hu-H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4" marR="6274" marT="62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1 211,0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1 211,0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1 211,0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1 211,0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26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Egyes speciális szövetkezések (TÉSZ, BÉSZ) </a:t>
                      </a:r>
                      <a:r>
                        <a:rPr lang="hu-H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támogatása</a:t>
                      </a:r>
                      <a:endParaRPr lang="hu-H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4" marR="6274" marT="62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2 200,0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2 200,0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2 562,8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2 562,8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26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Egyes állatbetegségek ellenőrzése, </a:t>
                      </a:r>
                      <a:r>
                        <a:rPr lang="hu-H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felszámolása</a:t>
                      </a:r>
                      <a:endParaRPr lang="hu-H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4" marR="6274" marT="62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1 180,0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1 180,0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536,5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536,5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26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Uniós programok áfa fedezete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1 560,0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1 560,0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2 060,0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2 060,0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26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Új Magyarország Vidékfejlesztési program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61 582,7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156 024,1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217 606,8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60 621,8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163 865,4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224 487,2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26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Új Vidékfejlesztési program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7 500,0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17 500,0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25 000,0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26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Halászati Operetív Program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628,2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1 884,6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2 512,8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628,2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1 884,6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2 512,8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26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EU által közvetlenül térített </a:t>
                      </a:r>
                      <a:r>
                        <a:rPr lang="hu-H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támogatások</a:t>
                      </a:r>
                      <a:endParaRPr lang="hu-H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4" marR="6274" marT="62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411 666,7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411 666,7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397 791,1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397 791,1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374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Piaci támogatások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18 414,3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18 414,3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18 310,0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18 310,0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460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Közvetlen </a:t>
                      </a:r>
                      <a:r>
                        <a:rPr lang="hu-H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támogatások</a:t>
                      </a:r>
                      <a:endParaRPr lang="hu-H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4" marR="6274" marT="62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393 252,4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393 252,4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379 481,1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379 481,1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848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Összesen</a:t>
                      </a:r>
                      <a:endParaRPr lang="hu-H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4" marR="6274" marT="62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127 324,7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573 575,4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700 900,1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139 863,8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585 961,1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725 824,9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69406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285884"/>
          </a:xfrm>
        </p:spPr>
        <p:txBody>
          <a:bodyPr>
            <a:normAutofit/>
          </a:bodyPr>
          <a:lstStyle/>
          <a:p>
            <a:r>
              <a:rPr lang="hu-HU" sz="3200" b="1" dirty="0" smtClean="0"/>
              <a:t>I. pilléres támogatások 1.</a:t>
            </a:r>
            <a:endParaRPr lang="hu-HU" sz="3200" b="1" dirty="0"/>
          </a:p>
        </p:txBody>
      </p:sp>
      <p:sp>
        <p:nvSpPr>
          <p:cNvPr id="4" name="Tartalom helye 3"/>
          <p:cNvSpPr>
            <a:spLocks noGrp="1"/>
          </p:cNvSpPr>
          <p:nvPr>
            <p:ph idx="13"/>
          </p:nvPr>
        </p:nvSpPr>
        <p:spPr>
          <a:xfrm>
            <a:off x="467544" y="1988840"/>
            <a:ext cx="8424936" cy="4392488"/>
          </a:xfrm>
        </p:spPr>
        <p:txBody>
          <a:bodyPr>
            <a:normAutofit fontScale="85000" lnSpcReduction="10000"/>
          </a:bodyPr>
          <a:lstStyle/>
          <a:p>
            <a:pPr lvl="0" eaLnBrk="1" fontAlgn="auto" hangingPunct="1">
              <a:spcAft>
                <a:spcPts val="0"/>
              </a:spcAft>
              <a:buFont typeface="Arial" pitchFamily="34" charset="0"/>
              <a:buChar char="•"/>
            </a:pPr>
            <a:r>
              <a:rPr lang="hu-HU" sz="3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SAPS</a:t>
            </a:r>
            <a:r>
              <a:rPr lang="hu-HU" sz="3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területalapú támogatás </a:t>
            </a:r>
            <a:r>
              <a:rPr lang="hu-HU" sz="3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2014:</a:t>
            </a:r>
            <a:endParaRPr lang="hu-HU" sz="3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eaLnBrk="1" fontAlgn="auto" hangingPunct="1">
              <a:spcAft>
                <a:spcPts val="0"/>
              </a:spcAft>
            </a:pPr>
            <a:r>
              <a:rPr lang="hu-HU" sz="3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227 euró/hektár  (kb. 68 000 Ft/hektár)</a:t>
            </a:r>
            <a:endParaRPr lang="hu-HU" sz="3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1" fontAlgn="auto" hangingPunct="1">
              <a:spcBef>
                <a:spcPts val="18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hu-HU" sz="3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Termeléshez kötött k</a:t>
            </a:r>
            <a:r>
              <a:rPr lang="hu-HU" sz="3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ülönleges rizs támogatás: </a:t>
            </a:r>
            <a:r>
              <a:rPr lang="hu-HU" sz="3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kerete </a:t>
            </a:r>
            <a:r>
              <a:rPr lang="hu-HU" sz="3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1,26 </a:t>
            </a:r>
            <a:r>
              <a:rPr lang="hu-HU" sz="3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millió euró, fajlagos összege közel 400 euró/hektár </a:t>
            </a:r>
            <a:r>
              <a:rPr lang="hu-HU" sz="3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lesz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</a:pPr>
            <a:r>
              <a:rPr lang="hu-HU" sz="3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Termeléshez kötött különleges tej támogatás </a:t>
            </a:r>
            <a:r>
              <a:rPr lang="hu-HU" sz="3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2014. évi kerete 43,3 millió euró, a fajlagos támogatás árfolyamtól függően 9 Ft/kg körül </a:t>
            </a:r>
            <a:r>
              <a:rPr lang="hu-HU" sz="3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alakul</a:t>
            </a:r>
            <a:endParaRPr lang="hu-HU" sz="3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hu-HU" sz="3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 SAPS és a különleges tej támogatás esetében október 16-tól 50% </a:t>
            </a:r>
            <a:r>
              <a:rPr lang="hu-HU" sz="3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előleg </a:t>
            </a:r>
            <a:r>
              <a:rPr lang="hu-HU" sz="3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kifizetését tervezzük 2014-ben is </a:t>
            </a:r>
            <a:r>
              <a:rPr lang="hu-HU" sz="3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mintegy 157 </a:t>
            </a:r>
            <a:r>
              <a:rPr lang="hu-HU" sz="3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milliárd forint értékben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4042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681042"/>
          </a:xfrm>
        </p:spPr>
        <p:txBody>
          <a:bodyPr/>
          <a:lstStyle/>
          <a:p>
            <a:r>
              <a:rPr lang="hu-HU" sz="3200" b="1" dirty="0">
                <a:solidFill>
                  <a:srgbClr val="EEECE1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I. pilléres támogatások 2.</a:t>
            </a:r>
            <a:endParaRPr lang="hu-HU" dirty="0"/>
          </a:p>
        </p:txBody>
      </p:sp>
      <p:sp>
        <p:nvSpPr>
          <p:cNvPr id="3" name="Szövegdoboz 2"/>
          <p:cNvSpPr txBox="1"/>
          <p:nvPr/>
        </p:nvSpPr>
        <p:spPr>
          <a:xfrm>
            <a:off x="611560" y="2276872"/>
            <a:ext cx="7632848" cy="3859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hu-H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Termeléstől </a:t>
            </a:r>
            <a:r>
              <a:rPr lang="hu-H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elválasztott </a:t>
            </a:r>
            <a:r>
              <a:rPr lang="hu-H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kérődző szerkezetátalakítási program </a:t>
            </a:r>
            <a:r>
              <a:rPr lang="hu-H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2014. </a:t>
            </a:r>
            <a:r>
              <a:rPr lang="hu-H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évi kerete </a:t>
            </a:r>
            <a:r>
              <a:rPr lang="hu-H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43 </a:t>
            </a:r>
            <a:r>
              <a:rPr lang="hu-H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millió </a:t>
            </a:r>
            <a:r>
              <a:rPr lang="hu-H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euró</a:t>
            </a:r>
            <a:endParaRPr lang="hu-H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hu-H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Várható fajlagos értékek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</a:pPr>
            <a:r>
              <a:rPr lang="hu-H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anyatehén szerkezetátalakítási jogosultság  170 euró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</a:pPr>
            <a:r>
              <a:rPr lang="hu-HU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hízottbika</a:t>
            </a:r>
            <a:r>
              <a:rPr lang="hu-H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szerkezetátalakítási jogosultság  75 euró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</a:pPr>
            <a:r>
              <a:rPr lang="hu-H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szarvasmarha </a:t>
            </a:r>
            <a:r>
              <a:rPr lang="hu-HU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extenzifikációs</a:t>
            </a:r>
            <a:r>
              <a:rPr lang="hu-H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többletjogosultság  60 euró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</a:pPr>
            <a:r>
              <a:rPr lang="hu-H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anyajuh szerkezetátalakítási jogosultság 11 euró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</a:pPr>
            <a:r>
              <a:rPr lang="hu-H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anyajuh kiegészítő többletjogosultság 7 euró</a:t>
            </a:r>
          </a:p>
        </p:txBody>
      </p:sp>
    </p:spTree>
    <p:extLst>
      <p:ext uri="{BB962C8B-B14F-4D97-AF65-F5344CB8AC3E}">
        <p14:creationId xmlns:p14="http://schemas.microsoft.com/office/powerpoint/2010/main" val="34617391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3528" y="1196752"/>
            <a:ext cx="8229600" cy="864096"/>
          </a:xfrm>
        </p:spPr>
        <p:txBody>
          <a:bodyPr/>
          <a:lstStyle/>
          <a:p>
            <a:r>
              <a:rPr lang="hu-HU" sz="3200" b="1" dirty="0">
                <a:solidFill>
                  <a:srgbClr val="EEECE1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I. pilléres </a:t>
            </a:r>
            <a:r>
              <a:rPr lang="hu-HU" sz="3200" b="1" dirty="0" smtClean="0">
                <a:solidFill>
                  <a:srgbClr val="EEECE1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támogatások 3.</a:t>
            </a:r>
            <a:endParaRPr lang="hu-HU" dirty="0"/>
          </a:p>
        </p:txBody>
      </p:sp>
      <p:sp>
        <p:nvSpPr>
          <p:cNvPr id="3" name="Szövegdoboz 2"/>
          <p:cNvSpPr txBox="1"/>
          <p:nvPr/>
        </p:nvSpPr>
        <p:spPr>
          <a:xfrm>
            <a:off x="899592" y="2204864"/>
            <a:ext cx="7344816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Termeléstől elválasztott 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zöldség, gyümölcs szerkezetátalakítási program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 2014. évi kerete 8,65 millió euró</a:t>
            </a:r>
          </a:p>
          <a:p>
            <a:pPr marL="742950" lvl="1" indent="-285750">
              <a:spcBef>
                <a:spcPts val="1200"/>
              </a:spcBef>
              <a:buFont typeface="Arial" pitchFamily="34" charset="0"/>
              <a:buChar char="•"/>
            </a:pPr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dohány szerkezetátalakítási program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2014. évi kerete 23,3 millió euró</a:t>
            </a:r>
          </a:p>
          <a:p>
            <a:endParaRPr lang="hu-H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Biztosítási díjtámogatás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2014. évi kerete 7,76 millió euró</a:t>
            </a:r>
          </a:p>
          <a:p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12654632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292894"/>
          </a:xfrm>
        </p:spPr>
        <p:txBody>
          <a:bodyPr/>
          <a:lstStyle/>
          <a:p>
            <a:r>
              <a:rPr lang="hu-HU" sz="3200" b="1" dirty="0">
                <a:solidFill>
                  <a:srgbClr val="EEECE1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I. pilléres </a:t>
            </a:r>
            <a:r>
              <a:rPr lang="hu-HU" sz="3200" b="1" dirty="0" smtClean="0">
                <a:solidFill>
                  <a:srgbClr val="EEECE1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támogatások 4.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>
          <a:xfrm>
            <a:off x="467544" y="2564904"/>
            <a:ext cx="8229600" cy="3877891"/>
          </a:xfrm>
        </p:spPr>
        <p:txBody>
          <a:bodyPr/>
          <a:lstStyle/>
          <a:p>
            <a:pPr eaLnBrk="1" fontAlgn="b" hangingPunct="1"/>
            <a:r>
              <a:rPr lang="hu-H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Elkülönített támogatások </a:t>
            </a:r>
          </a:p>
          <a:p>
            <a:pPr marL="0" indent="0" eaLnBrk="1" fontAlgn="b" hangingPunct="1">
              <a:buNone/>
            </a:pPr>
            <a:endParaRPr lang="hu-H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fontAlgn="b" hangingPunct="1">
              <a:tabLst>
                <a:tab pos="3770313" algn="l"/>
              </a:tabLst>
            </a:pPr>
            <a:r>
              <a:rPr lang="hu-H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cukor 	41 </a:t>
            </a: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010 </a:t>
            </a:r>
            <a:r>
              <a:rPr lang="hu-H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000 euró</a:t>
            </a:r>
            <a:endParaRPr lang="hu-H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fontAlgn="b" hangingPunct="1">
              <a:tabLst>
                <a:tab pos="3770313" algn="l"/>
              </a:tabLst>
            </a:pPr>
            <a:r>
              <a:rPr lang="hu-H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zöldség-gyümölcs 	  4 </a:t>
            </a: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756 000 </a:t>
            </a:r>
            <a:r>
              <a:rPr lang="hu-H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euró</a:t>
            </a:r>
            <a:endParaRPr lang="hu-H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fontAlgn="b" hangingPunct="1">
              <a:tabLst>
                <a:tab pos="3770313" algn="l"/>
              </a:tabLst>
            </a:pPr>
            <a:r>
              <a:rPr lang="hu-H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bogyós gyümölcs 	     391 000 euró </a:t>
            </a:r>
            <a:endParaRPr lang="hu-H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871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143000"/>
          </a:xfrm>
        </p:spPr>
        <p:txBody>
          <a:bodyPr/>
          <a:lstStyle/>
          <a:p>
            <a:r>
              <a:rPr lang="hu-HU" sz="2800" b="1" dirty="0">
                <a:solidFill>
                  <a:srgbClr val="EEECE1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Nemzeti </a:t>
            </a:r>
            <a:r>
              <a:rPr lang="hu-HU" sz="2800" b="1" dirty="0" smtClean="0">
                <a:solidFill>
                  <a:srgbClr val="EEECE1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agrártámogatások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dirty="0">
                <a:latin typeface="Times New Roman" pitchFamily="18" charset="0"/>
                <a:cs typeface="Times New Roman" pitchFamily="18" charset="0"/>
              </a:rPr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988840"/>
            <a:ext cx="8373616" cy="4453955"/>
          </a:xfrm>
        </p:spPr>
        <p:txBody>
          <a:bodyPr/>
          <a:lstStyle/>
          <a:p>
            <a:pPr marL="0" indent="0" algn="just">
              <a:buNone/>
            </a:pP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2014-ben</a:t>
            </a:r>
            <a:r>
              <a:rPr lang="hu-H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főbb jogcímek keretösszegekkel az alábbiak:</a:t>
            </a:r>
          </a:p>
          <a:p>
            <a:pPr lvl="1" algn="just"/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kiegészítő </a:t>
            </a: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nemzeti támogatás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18,5 </a:t>
            </a: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milliárd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forint*</a:t>
            </a:r>
            <a:endParaRPr lang="hu-HU" sz="20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sertés </a:t>
            </a: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állatjóléti támogatások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8,5 </a:t>
            </a: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milliárd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forint**</a:t>
            </a:r>
            <a:endParaRPr lang="hu-HU" sz="20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baromfi </a:t>
            </a: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állatjóléti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támogatások 8 </a:t>
            </a: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milliárd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forint**</a:t>
            </a:r>
            <a:endParaRPr lang="hu-HU" sz="20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állati </a:t>
            </a: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hulla ártalmatlanításának támogatása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milliárd forint</a:t>
            </a:r>
          </a:p>
          <a:p>
            <a:pPr lvl="1" algn="just"/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állatbetegségek </a:t>
            </a: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megelőzése 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7,5 </a:t>
            </a: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milliárd forint</a:t>
            </a:r>
          </a:p>
          <a:p>
            <a:pPr lvl="1" algn="just"/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cukorrépa </a:t>
            </a: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termelők nemzeti támogatása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1,6 </a:t>
            </a: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milliárd forint</a:t>
            </a:r>
          </a:p>
          <a:p>
            <a:pPr lvl="1" algn="just"/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agrárfinanszírozás</a:t>
            </a: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, mezőgazdasági hitelek kamattámogatása 2,4 milliárd forint</a:t>
            </a:r>
          </a:p>
          <a:p>
            <a:pPr marL="0" indent="0">
              <a:buNone/>
            </a:pPr>
            <a:endParaRPr lang="hu-HU" sz="1600" dirty="0" smtClean="0"/>
          </a:p>
          <a:p>
            <a:pPr marL="0" indent="0">
              <a:buNone/>
            </a:pPr>
            <a:r>
              <a:rPr lang="hu-HU" sz="1600" dirty="0" smtClean="0"/>
              <a:t>*</a:t>
            </a:r>
            <a:r>
              <a:rPr lang="hu-HU" sz="1600" dirty="0"/>
              <a:t>2,7 milliárd forint tej előlegként kifizetve 2013-ban</a:t>
            </a:r>
            <a:r>
              <a:rPr lang="hu-HU" sz="1600" dirty="0" smtClean="0"/>
              <a:t>.</a:t>
            </a:r>
          </a:p>
          <a:p>
            <a:pPr marL="0" indent="0">
              <a:buNone/>
            </a:pPr>
            <a:r>
              <a:rPr lang="hu-HU" sz="1600" dirty="0" smtClean="0"/>
              <a:t>**Az I-III. negyedév kifizetései  valósulhatnak meg tárgyévben, a IV. negyedév a támogatás technikájából adódóan átcsúszik 2015.-re</a:t>
            </a:r>
            <a:endParaRPr lang="hu-HU" sz="1600" dirty="0"/>
          </a:p>
          <a:p>
            <a:endParaRPr lang="hu-HU" sz="1600" dirty="0"/>
          </a:p>
        </p:txBody>
      </p:sp>
    </p:spTree>
    <p:extLst>
      <p:ext uri="{BB962C8B-B14F-4D97-AF65-F5344CB8AC3E}">
        <p14:creationId xmlns:p14="http://schemas.microsoft.com/office/powerpoint/2010/main" val="27087354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229600" cy="292894"/>
          </a:xfrm>
        </p:spPr>
        <p:txBody>
          <a:bodyPr/>
          <a:lstStyle/>
          <a:p>
            <a:r>
              <a:rPr lang="hu-HU" sz="3200" b="1" dirty="0" smtClean="0">
                <a:solidFill>
                  <a:srgbClr val="EEECE1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Kiegészítő nemzeti támogatások 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>
          <a:xfrm>
            <a:off x="539552" y="1916832"/>
            <a:ext cx="8229600" cy="4525963"/>
          </a:xfrm>
        </p:spPr>
        <p:txBody>
          <a:bodyPr/>
          <a:lstStyle/>
          <a:p>
            <a:pPr eaLnBrk="1" fontAlgn="b" hangingPunct="1"/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Jogcímek:</a:t>
            </a:r>
          </a:p>
          <a:p>
            <a:pPr lvl="1" eaLnBrk="1" fontAlgn="b" hangingPunct="1"/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hízott bika</a:t>
            </a:r>
          </a:p>
          <a:p>
            <a:pPr lvl="1" eaLnBrk="1" fontAlgn="b" hangingPunct="1"/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anyatehén</a:t>
            </a:r>
          </a:p>
          <a:p>
            <a:pPr lvl="1" eaLnBrk="1" fontAlgn="b" hangingPunct="1"/>
            <a:r>
              <a:rPr 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extenzifikációs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szarvasmarha</a:t>
            </a:r>
          </a:p>
          <a:p>
            <a:pPr lvl="1" eaLnBrk="1" fontAlgn="b" hangingPunct="1"/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anyajuh</a:t>
            </a:r>
          </a:p>
          <a:p>
            <a:pPr lvl="1" eaLnBrk="1" fontAlgn="b" hangingPunct="1"/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anyajuh kiegészítő</a:t>
            </a:r>
          </a:p>
          <a:p>
            <a:pPr lvl="1" eaLnBrk="1" fontAlgn="b" hangingPunct="1"/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tej</a:t>
            </a:r>
          </a:p>
          <a:p>
            <a:pPr lvl="1" eaLnBrk="1" fontAlgn="b" hangingPunct="1"/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anyajuh de </a:t>
            </a:r>
            <a:r>
              <a:rPr 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minimis</a:t>
            </a:r>
            <a:endParaRPr 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fontAlgn="b" hangingPunct="1"/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anyakecske de </a:t>
            </a:r>
            <a:r>
              <a:rPr 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minimis</a:t>
            </a:r>
            <a:endParaRPr 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fontAlgn="b" hangingPunct="1"/>
            <a:endParaRPr lang="hu-HU" sz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b" hangingPunct="1">
              <a:spcBef>
                <a:spcPts val="600"/>
              </a:spcBef>
            </a:pP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támogatási összegek a költségvetés függvényében alakulnak. Várhatóan a fajlagos támogatás mértéke a 2013. évi szint körül fog alakulni.</a:t>
            </a:r>
            <a:endParaRPr lang="hu-H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fontAlgn="b" hangingPunct="1"/>
            <a:endParaRPr 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542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zövegdoboz 5"/>
          <p:cNvSpPr txBox="1"/>
          <p:nvPr/>
        </p:nvSpPr>
        <p:spPr>
          <a:xfrm>
            <a:off x="179512" y="2183661"/>
            <a:ext cx="8568952" cy="5626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u-HU" sz="16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MEZŐGAZDASÁGI DE MINIMIS RENDELET</a:t>
            </a:r>
            <a:endParaRPr lang="hu-HU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</a:endParaRPr>
          </a:p>
          <a:p>
            <a:pPr lvl="0" algn="just"/>
            <a:r>
              <a:rPr lang="hu-HU" dirty="0" smtClean="0">
                <a:solidFill>
                  <a:prstClr val="black"/>
                </a:solidFill>
                <a:latin typeface="Times New Roman"/>
                <a:ea typeface="Times New Roman"/>
              </a:rPr>
              <a:t>1535/2007/EK </a:t>
            </a:r>
            <a:r>
              <a:rPr lang="hu-HU" dirty="0">
                <a:solidFill>
                  <a:prstClr val="black"/>
                </a:solidFill>
                <a:latin typeface="Times New Roman"/>
                <a:ea typeface="Times New Roman"/>
              </a:rPr>
              <a:t>bizottsági rendeletet       </a:t>
            </a:r>
            <a:r>
              <a:rPr lang="hu-HU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1</a:t>
            </a:r>
            <a:r>
              <a:rPr lang="hu-HU" b="1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408/2013/EU</a:t>
            </a:r>
            <a:r>
              <a:rPr lang="hu-HU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hu-HU" b="1" i="1" dirty="0">
                <a:solidFill>
                  <a:prstClr val="black"/>
                </a:solidFill>
                <a:latin typeface="Times New Roman"/>
                <a:ea typeface="Times New Roman"/>
              </a:rPr>
              <a:t>bizottsági rendelet </a:t>
            </a:r>
            <a:r>
              <a:rPr lang="hu-HU" b="1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(mezőgazdasági de </a:t>
            </a:r>
            <a:r>
              <a:rPr lang="hu-HU" b="1" i="1" dirty="0" err="1">
                <a:solidFill>
                  <a:prstClr val="black"/>
                </a:solidFill>
                <a:latin typeface="Times New Roman"/>
                <a:ea typeface="Times New Roman"/>
              </a:rPr>
              <a:t>minimis</a:t>
            </a:r>
            <a:r>
              <a:rPr lang="hu-HU" b="1" i="1" dirty="0">
                <a:solidFill>
                  <a:prstClr val="black"/>
                </a:solidFill>
                <a:latin typeface="Times New Roman"/>
                <a:ea typeface="Times New Roman"/>
              </a:rPr>
              <a:t> rendelet) </a:t>
            </a:r>
            <a:endParaRPr lang="hu-HU" b="1" i="1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 algn="just"/>
            <a:endParaRPr lang="hu-HU" b="1" i="1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hu-HU" dirty="0">
                <a:solidFill>
                  <a:prstClr val="black"/>
                </a:solidFill>
                <a:latin typeface="Times New Roman"/>
                <a:ea typeface="Times New Roman"/>
              </a:rPr>
              <a:t>Egyéni keretösszeg: </a:t>
            </a:r>
            <a:r>
              <a:rPr lang="hu-HU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15 000 euró/3 év (megduplázódott, </a:t>
            </a:r>
            <a:r>
              <a:rPr lang="hu-HU" dirty="0" smtClean="0">
                <a:solidFill>
                  <a:prstClr val="black"/>
                </a:solidFill>
                <a:latin typeface="Times New Roman"/>
                <a:ea typeface="Times New Roman"/>
              </a:rPr>
              <a:t>hiszen eddig csak 7500 €/termelő/3 év volt ) </a:t>
            </a:r>
            <a:endParaRPr lang="hu-HU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1" algn="just"/>
            <a:r>
              <a:rPr lang="hu-HU" u="sng" dirty="0" smtClean="0">
                <a:solidFill>
                  <a:prstClr val="black"/>
                </a:solidFill>
                <a:latin typeface="Times New Roman"/>
                <a:ea typeface="Times New Roman"/>
              </a:rPr>
              <a:t>Változás</a:t>
            </a:r>
            <a:r>
              <a:rPr lang="hu-HU" dirty="0" smtClean="0">
                <a:solidFill>
                  <a:prstClr val="black"/>
                </a:solidFill>
                <a:latin typeface="Times New Roman"/>
                <a:ea typeface="Times New Roman"/>
              </a:rPr>
              <a:t>: Az egy tulajdonosi körhöz tartozó üzemek esetében a de </a:t>
            </a:r>
            <a:r>
              <a:rPr lang="hu-HU" dirty="0" err="1" smtClean="0">
                <a:solidFill>
                  <a:prstClr val="black"/>
                </a:solidFill>
                <a:latin typeface="Times New Roman"/>
                <a:ea typeface="Times New Roman"/>
              </a:rPr>
              <a:t>minimis</a:t>
            </a:r>
            <a:r>
              <a:rPr lang="hu-HU" dirty="0" smtClean="0">
                <a:solidFill>
                  <a:prstClr val="black"/>
                </a:solidFill>
                <a:latin typeface="Times New Roman"/>
                <a:ea typeface="Times New Roman"/>
              </a:rPr>
              <a:t> összegeket össze kell vezetni, tehát már nem csak regisztrációs szám szerinti nyilvántartás kötelező.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hu-HU" dirty="0" smtClean="0">
                <a:solidFill>
                  <a:prstClr val="black"/>
                </a:solidFill>
                <a:latin typeface="Times New Roman"/>
                <a:ea typeface="Times New Roman"/>
              </a:rPr>
              <a:t>Hatály: mezőgazdasági termékek elsődleges termelésével foglalkozó vállalkozások</a:t>
            </a:r>
          </a:p>
          <a:p>
            <a:pPr lvl="0" algn="just"/>
            <a:endParaRPr lang="hu-HU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 eaLnBrk="0" hangingPunct="0">
              <a:spcBef>
                <a:spcPct val="20000"/>
              </a:spcBef>
            </a:pPr>
            <a:r>
              <a:rPr lang="hu-HU" sz="1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+mn-cs"/>
              </a:rPr>
              <a:t>ÁLTALÁNOS DE MINIMIS RENDELET </a:t>
            </a:r>
          </a:p>
          <a:p>
            <a:pPr marL="342900" lvl="0" indent="-342900" algn="just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hu-HU" sz="1600" dirty="0">
                <a:solidFill>
                  <a:prstClr val="black"/>
                </a:solidFill>
                <a:latin typeface="Times New Roman"/>
                <a:ea typeface="Times New Roman"/>
                <a:cs typeface="+mn-cs"/>
              </a:rPr>
              <a:t>1998/2006/EK bizottsági rendeletet       </a:t>
            </a:r>
            <a:r>
              <a:rPr lang="hu-HU" sz="1600" b="1" dirty="0">
                <a:solidFill>
                  <a:prstClr val="black"/>
                </a:solidFill>
                <a:latin typeface="Times New Roman"/>
                <a:ea typeface="Times New Roman"/>
                <a:cs typeface="+mn-cs"/>
              </a:rPr>
              <a:t>1</a:t>
            </a:r>
            <a:r>
              <a:rPr lang="hu-HU" sz="1600" b="1" i="1" dirty="0">
                <a:solidFill>
                  <a:prstClr val="black"/>
                </a:solidFill>
                <a:latin typeface="Times New Roman"/>
                <a:ea typeface="Times New Roman"/>
                <a:cs typeface="+mn-cs"/>
              </a:rPr>
              <a:t>407/2013/EU</a:t>
            </a:r>
            <a:r>
              <a:rPr lang="hu-HU" sz="1600" i="1" dirty="0">
                <a:solidFill>
                  <a:prstClr val="black"/>
                </a:solidFill>
                <a:latin typeface="Times New Roman"/>
                <a:ea typeface="Times New Roman"/>
                <a:cs typeface="+mn-cs"/>
              </a:rPr>
              <a:t> </a:t>
            </a:r>
            <a:r>
              <a:rPr lang="hu-HU" sz="1600" b="1" i="1" dirty="0">
                <a:solidFill>
                  <a:prstClr val="black"/>
                </a:solidFill>
                <a:latin typeface="Times New Roman"/>
                <a:ea typeface="Times New Roman"/>
                <a:cs typeface="+mn-cs"/>
              </a:rPr>
              <a:t>bizottsági rendelet (általános de </a:t>
            </a:r>
            <a:r>
              <a:rPr lang="hu-HU" sz="1600" b="1" i="1" dirty="0" err="1">
                <a:solidFill>
                  <a:prstClr val="black"/>
                </a:solidFill>
                <a:latin typeface="Times New Roman"/>
                <a:ea typeface="Times New Roman"/>
                <a:cs typeface="+mn-cs"/>
              </a:rPr>
              <a:t>minimis</a:t>
            </a:r>
            <a:r>
              <a:rPr lang="hu-HU" sz="1600" b="1" i="1" dirty="0">
                <a:solidFill>
                  <a:prstClr val="black"/>
                </a:solidFill>
                <a:latin typeface="Times New Roman"/>
                <a:ea typeface="Times New Roman"/>
                <a:cs typeface="+mn-cs"/>
              </a:rPr>
              <a:t> rendelet) </a:t>
            </a:r>
          </a:p>
          <a:p>
            <a:pPr marL="342900" lvl="0" indent="-342900" algn="just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hu-HU" sz="1600" dirty="0">
                <a:solidFill>
                  <a:prstClr val="black"/>
                </a:solidFill>
                <a:latin typeface="Times New Roman"/>
                <a:ea typeface="Times New Roman"/>
                <a:cs typeface="+mn-cs"/>
              </a:rPr>
              <a:t>Egyéni keretösszeg: </a:t>
            </a:r>
            <a:r>
              <a:rPr lang="hu-HU" sz="1600" b="1" dirty="0">
                <a:solidFill>
                  <a:prstClr val="black"/>
                </a:solidFill>
                <a:latin typeface="Times New Roman"/>
                <a:ea typeface="Times New Roman"/>
                <a:cs typeface="+mn-cs"/>
              </a:rPr>
              <a:t>200 000 </a:t>
            </a:r>
            <a:r>
              <a:rPr lang="hu-HU" sz="1600" b="1" dirty="0" smtClean="0">
                <a:solidFill>
                  <a:prstClr val="black"/>
                </a:solidFill>
                <a:latin typeface="Times New Roman"/>
                <a:ea typeface="Times New Roman"/>
                <a:cs typeface="+mn-cs"/>
              </a:rPr>
              <a:t>euró /3 év (változatlan)</a:t>
            </a:r>
            <a:endParaRPr lang="hu-HU" sz="1600" b="1" dirty="0">
              <a:solidFill>
                <a:prstClr val="black"/>
              </a:solidFill>
              <a:latin typeface="Times New Roman"/>
              <a:ea typeface="Times New Roman"/>
              <a:cs typeface="+mn-cs"/>
            </a:endParaRPr>
          </a:p>
          <a:p>
            <a:pPr lvl="0" algn="just"/>
            <a:endParaRPr lang="hu-HU" dirty="0">
              <a:latin typeface="Times New Roman"/>
              <a:ea typeface="Times New Roman"/>
            </a:endParaRPr>
          </a:p>
          <a:p>
            <a:pPr lvl="0" algn="just"/>
            <a:endParaRPr lang="hu-HU" dirty="0">
              <a:solidFill>
                <a:srgbClr val="FF0000"/>
              </a:solidFill>
              <a:latin typeface="Times New Roman"/>
            </a:endParaRPr>
          </a:p>
          <a:p>
            <a:pPr lvl="0" algn="just"/>
            <a:endParaRPr lang="hu-HU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 algn="just"/>
            <a:endParaRPr lang="hu-HU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algn="just"/>
            <a:endParaRPr lang="hu-HU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  <p:sp>
        <p:nvSpPr>
          <p:cNvPr id="2" name="Szövegdoboz 1"/>
          <p:cNvSpPr txBox="1"/>
          <p:nvPr/>
        </p:nvSpPr>
        <p:spPr>
          <a:xfrm>
            <a:off x="467544" y="1124744"/>
            <a:ext cx="84969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b="1" dirty="0">
                <a:solidFill>
                  <a:srgbClr val="EEECE1">
                    <a:lumMod val="50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Nemzeti támogatások – a </a:t>
            </a:r>
            <a:r>
              <a:rPr lang="hu-HU" sz="2800" b="1" i="1" dirty="0">
                <a:solidFill>
                  <a:srgbClr val="EEECE1">
                    <a:lumMod val="50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„de </a:t>
            </a:r>
            <a:r>
              <a:rPr lang="hu-HU" sz="2800" b="1" i="1" dirty="0" err="1">
                <a:solidFill>
                  <a:srgbClr val="EEECE1">
                    <a:lumMod val="50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minimis</a:t>
            </a:r>
            <a:r>
              <a:rPr lang="hu-HU" sz="2800" b="1" i="1" dirty="0">
                <a:solidFill>
                  <a:srgbClr val="EEECE1">
                    <a:lumMod val="50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” </a:t>
            </a:r>
            <a:r>
              <a:rPr lang="hu-HU" sz="2800" b="1" dirty="0">
                <a:solidFill>
                  <a:srgbClr val="EEECE1">
                    <a:lumMod val="50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támogatások</a:t>
            </a:r>
            <a:r>
              <a:rPr lang="hu-HU" sz="2800" b="1" i="1" dirty="0">
                <a:solidFill>
                  <a:srgbClr val="EEECE1">
                    <a:lumMod val="50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hu-HU" sz="2800" b="1" dirty="0">
                <a:solidFill>
                  <a:srgbClr val="EEECE1">
                    <a:lumMod val="50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változásai 2014-től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633911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-26288" y="1484784"/>
            <a:ext cx="9144000" cy="432048"/>
          </a:xfrm>
        </p:spPr>
        <p:txBody>
          <a:bodyPr/>
          <a:lstStyle/>
          <a:p>
            <a:r>
              <a:rPr lang="hu-HU" sz="2400" b="1" dirty="0">
                <a:solidFill>
                  <a:srgbClr val="EEECE1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II. Pilléres </a:t>
            </a:r>
            <a:r>
              <a:rPr lang="hu-HU" sz="2400" b="1" dirty="0" smtClean="0">
                <a:solidFill>
                  <a:srgbClr val="EEECE1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támogatások 2014</a:t>
            </a:r>
            <a:r>
              <a:rPr lang="hu-HU" sz="2400" b="1" dirty="0">
                <a:solidFill>
                  <a:srgbClr val="EEECE1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.-ben </a:t>
            </a:r>
            <a:r>
              <a:rPr lang="hu-HU" sz="2400" b="1" dirty="0" smtClean="0">
                <a:solidFill>
                  <a:srgbClr val="EEECE1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folyamatos és megnyíló </a:t>
            </a:r>
            <a:r>
              <a:rPr lang="hu-HU" sz="2400" b="1" dirty="0">
                <a:solidFill>
                  <a:srgbClr val="EEECE1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támogatási intézkedések</a:t>
            </a:r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8487995"/>
              </p:ext>
            </p:extLst>
          </p:nvPr>
        </p:nvGraphicFramePr>
        <p:xfrm>
          <a:off x="1619672" y="2276873"/>
          <a:ext cx="5904656" cy="374441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904656"/>
              </a:tblGrid>
              <a:tr h="439843">
                <a:tc>
                  <a:txBody>
                    <a:bodyPr/>
                    <a:lstStyle/>
                    <a:p>
                      <a:pPr algn="ctr">
                        <a:lnSpc>
                          <a:spcPts val="525"/>
                        </a:lnSpc>
                        <a:spcAft>
                          <a:spcPts val="0"/>
                        </a:spcAft>
                      </a:pPr>
                      <a:endParaRPr lang="hu-HU" sz="2200" i="0" kern="12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525"/>
                        </a:lnSpc>
                        <a:spcAft>
                          <a:spcPts val="0"/>
                        </a:spcAft>
                      </a:pPr>
                      <a:endParaRPr lang="hu-HU" sz="2200" i="0" kern="12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525"/>
                        </a:lnSpc>
                        <a:spcAft>
                          <a:spcPts val="0"/>
                        </a:spcAft>
                      </a:pPr>
                      <a:r>
                        <a:rPr lang="hu-HU" sz="2200" b="1" i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Jogcím</a:t>
                      </a:r>
                      <a:endParaRPr lang="hu-HU" sz="2200" b="1" i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5682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2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Szaktanácsadói </a:t>
                      </a:r>
                      <a:r>
                        <a:rPr lang="hu-HU" sz="2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szolgáltatások </a:t>
                      </a:r>
                      <a:r>
                        <a:rPr lang="hu-HU" sz="22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támogatása</a:t>
                      </a:r>
                      <a:endParaRPr lang="hu-HU" sz="2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2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Szakképzési </a:t>
                      </a:r>
                      <a:r>
                        <a:rPr lang="hu-HU" sz="2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támogatás </a:t>
                      </a:r>
                      <a:endParaRPr lang="hu-HU" sz="2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576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Erdészeti támogatások</a:t>
                      </a:r>
                      <a:endParaRPr lang="hu-HU" sz="2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u-HU" sz="2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Natura</a:t>
                      </a:r>
                      <a:r>
                        <a:rPr lang="hu-HU" sz="2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2000</a:t>
                      </a:r>
                      <a:endParaRPr lang="hu-HU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KAT</a:t>
                      </a:r>
                      <a:endParaRPr lang="hu-HU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AKG</a:t>
                      </a:r>
                      <a:endParaRPr lang="hu-HU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53636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 idx="4294967295"/>
          </p:nvPr>
        </p:nvSpPr>
        <p:spPr>
          <a:xfrm>
            <a:off x="539552" y="1268760"/>
            <a:ext cx="8229600" cy="364902"/>
          </a:xfrm>
        </p:spPr>
        <p:txBody>
          <a:bodyPr/>
          <a:lstStyle/>
          <a:p>
            <a:r>
              <a:rPr lang="hu-HU" sz="2800" b="1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Hazai költségvetési eredmények</a:t>
            </a:r>
            <a:endParaRPr lang="en-GB" sz="2800" dirty="0" smtClean="0"/>
          </a:p>
        </p:txBody>
      </p:sp>
      <p:sp>
        <p:nvSpPr>
          <p:cNvPr id="5" name="Tartalom helye 4"/>
          <p:cNvSpPr>
            <a:spLocks noGrp="1"/>
          </p:cNvSpPr>
          <p:nvPr>
            <p:ph idx="4294967295"/>
          </p:nvPr>
        </p:nvSpPr>
        <p:spPr>
          <a:xfrm>
            <a:off x="395536" y="1628800"/>
            <a:ext cx="8640960" cy="4824536"/>
          </a:xfrm>
        </p:spPr>
        <p:txBody>
          <a:bodyPr>
            <a:noAutofit/>
          </a:bodyPr>
          <a:lstStyle/>
          <a:p>
            <a:pPr algn="just">
              <a:defRPr/>
            </a:pP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Az </a:t>
            </a:r>
            <a:r>
              <a:rPr lang="hu-HU" sz="1700" b="1" dirty="0" smtClean="0">
                <a:latin typeface="Times New Roman" pitchFamily="18" charset="0"/>
                <a:cs typeface="Times New Roman" pitchFamily="18" charset="0"/>
              </a:rPr>
              <a:t>EU közös költségvetésének </a:t>
            </a: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főösszege a 7 évre vonatkozóan 960 milliárd euró, ami </a:t>
            </a:r>
            <a:r>
              <a:rPr lang="hu-HU" sz="1700" b="1" dirty="0" smtClean="0">
                <a:latin typeface="Times New Roman" pitchFamily="18" charset="0"/>
                <a:cs typeface="Times New Roman" pitchFamily="18" charset="0"/>
              </a:rPr>
              <a:t>3,5%-kal</a:t>
            </a: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, ezen belül </a:t>
            </a:r>
            <a:r>
              <a:rPr lang="hu-HU" sz="1700" b="1" dirty="0" smtClean="0">
                <a:latin typeface="Times New Roman" pitchFamily="18" charset="0"/>
                <a:cs typeface="Times New Roman" pitchFamily="18" charset="0"/>
              </a:rPr>
              <a:t>a KAP költségvetése </a:t>
            </a: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pedig </a:t>
            </a:r>
            <a:r>
              <a:rPr lang="hu-HU" sz="1700" b="1" dirty="0" smtClean="0">
                <a:latin typeface="Times New Roman" pitchFamily="18" charset="0"/>
                <a:cs typeface="Times New Roman" pitchFamily="18" charset="0"/>
              </a:rPr>
              <a:t>11%-kal </a:t>
            </a: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(421-ről 373 milliárd euróra csökkent és már 28 tagország között oszlik meg) kevesebb mint 2007-2013, de továbbra is a második legnagyobb kiadási tétel maradt. </a:t>
            </a:r>
            <a:endParaRPr lang="en-GB" sz="1700" b="1" u="sng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defRPr/>
            </a:pPr>
            <a:r>
              <a:rPr lang="en-GB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2007-2013: </a:t>
            </a:r>
            <a:r>
              <a:rPr lang="hu-HU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Magyarországon az első és a második pillér kerete  (folyóáron) </a:t>
            </a:r>
            <a:r>
              <a:rPr lang="en-GB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10,4 </a:t>
            </a:r>
            <a:r>
              <a:rPr lang="hu-HU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milliárd euró</a:t>
            </a:r>
            <a:endParaRPr lang="en-US" sz="17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defRPr/>
            </a:pPr>
            <a:r>
              <a:rPr lang="en-GB" sz="17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2014-2020</a:t>
            </a:r>
            <a:r>
              <a:rPr lang="en-GB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hu-HU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Magyarországon az első és a második pillér kerete  (folyóáron)</a:t>
            </a:r>
            <a:r>
              <a:rPr lang="en-GB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7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12,3 </a:t>
            </a:r>
            <a:r>
              <a:rPr lang="hu-HU" sz="17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milliárd euró</a:t>
            </a:r>
            <a:r>
              <a:rPr lang="hu-HU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ami </a:t>
            </a:r>
            <a:r>
              <a:rPr lang="en-GB" sz="17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1,9 </a:t>
            </a:r>
            <a:r>
              <a:rPr lang="hu-HU" sz="17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milliárd euró </a:t>
            </a:r>
            <a:r>
              <a:rPr lang="hu-HU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(folyóáron</a:t>
            </a:r>
            <a:r>
              <a:rPr lang="en-U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hu-HU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emelkedést jelent.</a:t>
            </a:r>
          </a:p>
          <a:p>
            <a:pPr>
              <a:spcBef>
                <a:spcPts val="600"/>
              </a:spcBef>
              <a:defRPr/>
            </a:pPr>
            <a:endParaRPr lang="hu-HU" sz="1700" b="1" i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defRPr/>
            </a:pPr>
            <a:endParaRPr lang="en-GB" sz="1700" b="1" i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600"/>
              </a:spcBef>
            </a:pPr>
            <a:endParaRPr lang="hu-HU" sz="17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hu-HU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 tagállamok közötti külső kiegyenlítés nem befolyásolja hazánk helyzetét, </a:t>
            </a:r>
            <a:endParaRPr lang="en-GB" sz="17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spcBef>
                <a:spcPts val="600"/>
              </a:spcBef>
            </a:pP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Magyarország</a:t>
            </a:r>
            <a:r>
              <a:rPr lang="hu-HU" sz="1700" b="1" dirty="0" smtClean="0">
                <a:latin typeface="Times New Roman" pitchFamily="18" charset="0"/>
                <a:cs typeface="Times New Roman" pitchFamily="18" charset="0"/>
              </a:rPr>
              <a:t> éves közvetlen támogatási kerete</a:t>
            </a: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 közel </a:t>
            </a:r>
            <a:r>
              <a:rPr lang="hu-HU" sz="1700" b="1" dirty="0" smtClean="0">
                <a:latin typeface="Times New Roman" pitchFamily="18" charset="0"/>
                <a:cs typeface="Times New Roman" pitchFamily="18" charset="0"/>
              </a:rPr>
              <a:t>1.270-1.273 millió euró lesz</a:t>
            </a:r>
          </a:p>
          <a:p>
            <a:pPr>
              <a:spcBef>
                <a:spcPts val="600"/>
              </a:spcBef>
            </a:pP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Magyarország</a:t>
            </a:r>
            <a:r>
              <a:rPr lang="hu-HU" sz="1700" b="1" dirty="0" smtClean="0">
                <a:latin typeface="Times New Roman" pitchFamily="18" charset="0"/>
                <a:cs typeface="Times New Roman" pitchFamily="18" charset="0"/>
              </a:rPr>
              <a:t> éves vidékfejlesztési kerete </a:t>
            </a: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közel</a:t>
            </a:r>
            <a:r>
              <a:rPr lang="hu-HU" sz="1700" b="1" dirty="0" smtClean="0">
                <a:latin typeface="Times New Roman" pitchFamily="18" charset="0"/>
                <a:cs typeface="Times New Roman" pitchFamily="18" charset="0"/>
              </a:rPr>
              <a:t> 490  millió euró lesz</a:t>
            </a:r>
          </a:p>
          <a:p>
            <a:pPr lvl="0">
              <a:spcBef>
                <a:spcPts val="600"/>
              </a:spcBef>
            </a:pP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Magyarország részesedése a </a:t>
            </a:r>
            <a:r>
              <a:rPr lang="hu-HU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KAP költségvetéséből </a:t>
            </a:r>
            <a:r>
              <a:rPr lang="en-GB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2,</a:t>
            </a:r>
            <a:r>
              <a:rPr lang="hu-HU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GB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%</a:t>
            </a:r>
            <a:r>
              <a:rPr lang="hu-HU" sz="17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-ről</a:t>
            </a:r>
            <a:r>
              <a:rPr lang="en-GB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3,</a:t>
            </a:r>
            <a:r>
              <a:rPr lang="hu-HU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GB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%</a:t>
            </a:r>
            <a:r>
              <a:rPr lang="hu-HU" sz="17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-ra</a:t>
            </a:r>
            <a:r>
              <a:rPr lang="hu-HU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emelkedett.</a:t>
            </a:r>
            <a:endParaRPr lang="en-GB" sz="17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spcBef>
                <a:spcPts val="600"/>
              </a:spcBef>
              <a:defRPr/>
            </a:pPr>
            <a:r>
              <a:rPr lang="hu-HU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2014 átmeneti év lesz.</a:t>
            </a:r>
            <a:endParaRPr lang="en-GB" sz="17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ábláza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0921462"/>
              </p:ext>
            </p:extLst>
          </p:nvPr>
        </p:nvGraphicFramePr>
        <p:xfrm>
          <a:off x="683568" y="3789040"/>
          <a:ext cx="8064897" cy="1005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92289"/>
                <a:gridCol w="3024336"/>
                <a:gridCol w="2448272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Milliárd euró</a:t>
                      </a:r>
                      <a:endParaRPr lang="hu-H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Közvetlen kifizetések (I. pillér) </a:t>
                      </a:r>
                      <a:endParaRPr lang="hu-H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Vidékfejlesztés</a:t>
                      </a:r>
                      <a:r>
                        <a:rPr lang="hu-H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(II. pillér)</a:t>
                      </a:r>
                      <a:endParaRPr lang="hu-H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68776"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2007-2013</a:t>
                      </a:r>
                      <a:endParaRPr lang="hu-H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6,</a:t>
                      </a:r>
                      <a:r>
                        <a:rPr lang="hu-H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hu-H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3,9</a:t>
                      </a:r>
                      <a:endParaRPr lang="hu-H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35266"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2014-2020</a:t>
                      </a:r>
                      <a:endParaRPr lang="hu-H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8,</a:t>
                      </a:r>
                      <a:r>
                        <a:rPr lang="hu-H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hu-H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3,5</a:t>
                      </a:r>
                      <a:endParaRPr lang="hu-H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08576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/>
          </p:cNvSpPr>
          <p:nvPr/>
        </p:nvSpPr>
        <p:spPr bwMode="auto">
          <a:xfrm>
            <a:off x="460614" y="5797054"/>
            <a:ext cx="8229600" cy="584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 eaLnBrk="0" hangingPunct="0">
              <a:lnSpc>
                <a:spcPct val="80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hu-HU" sz="3600" b="1" i="1" dirty="0">
                <a:solidFill>
                  <a:srgbClr val="A69765"/>
                </a:solidFill>
                <a:latin typeface="Times New Roman" pitchFamily="18" charset="0"/>
              </a:rPr>
              <a:t>K</a:t>
            </a:r>
            <a:r>
              <a:rPr lang="hu-HU" sz="3600" b="1" i="1" dirty="0" smtClean="0">
                <a:solidFill>
                  <a:srgbClr val="A69765"/>
                </a:solidFill>
                <a:latin typeface="Times New Roman" pitchFamily="18" charset="0"/>
              </a:rPr>
              <a:t>öszönöm </a:t>
            </a:r>
            <a:r>
              <a:rPr lang="hu-HU" sz="3600" b="1" i="1" dirty="0">
                <a:solidFill>
                  <a:srgbClr val="A69765"/>
                </a:solidFill>
                <a:latin typeface="Times New Roman" pitchFamily="18" charset="0"/>
              </a:rPr>
              <a:t>a figyelmet!</a:t>
            </a:r>
            <a:endParaRPr lang="hu-HU" sz="3600" b="1" i="1" u="sng" dirty="0">
              <a:latin typeface="Times New Roman" pitchFamily="18" charset="0"/>
            </a:endParaRPr>
          </a:p>
        </p:txBody>
      </p:sp>
      <p:pic>
        <p:nvPicPr>
          <p:cNvPr id="3" name="Picture 5" descr="305206_113318868771586_904333_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146" y="1168919"/>
            <a:ext cx="6813550" cy="452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65263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 idx="4294967295"/>
          </p:nvPr>
        </p:nvSpPr>
        <p:spPr>
          <a:xfrm>
            <a:off x="468313" y="1192213"/>
            <a:ext cx="8229600" cy="652462"/>
          </a:xfrm>
        </p:spPr>
        <p:txBody>
          <a:bodyPr/>
          <a:lstStyle/>
          <a:p>
            <a:pPr eaLnBrk="1" hangingPunct="1"/>
            <a:r>
              <a:rPr lang="hu-HU" sz="3600" dirty="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KAP új célkitűzései (2014-2020)</a:t>
            </a:r>
          </a:p>
        </p:txBody>
      </p:sp>
      <p:sp>
        <p:nvSpPr>
          <p:cNvPr id="10243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2133600"/>
            <a:ext cx="8229600" cy="4525963"/>
          </a:xfrm>
        </p:spPr>
        <p:txBody>
          <a:bodyPr/>
          <a:lstStyle/>
          <a:p>
            <a:pPr marL="609600" indent="-609600" eaLnBrk="1" hangingPunct="1">
              <a:buFont typeface="Arial" charset="0"/>
              <a:buAutoNum type="arabicPeriod"/>
            </a:pPr>
            <a:r>
              <a:rPr lang="hu-HU" sz="2400" u="sng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Életképes élelmiszertermelés:</a:t>
            </a:r>
          </a:p>
          <a:p>
            <a:pPr marL="609600" indent="-609600" eaLnBrk="1" hangingPunct="1">
              <a:buFont typeface="Arial" charset="0"/>
              <a:buNone/>
            </a:pPr>
            <a:r>
              <a:rPr lang="hu-HU" sz="2400" smtClean="0">
                <a:latin typeface="Times New Roman" pitchFamily="18" charset="0"/>
              </a:rPr>
              <a:t>	a mezőgazdasági jövedelmek és a szektor versenyképességének javítása</a:t>
            </a:r>
          </a:p>
          <a:p>
            <a:pPr marL="609600" indent="-609600" eaLnBrk="1" hangingPunct="1">
              <a:buFont typeface="Arial" charset="0"/>
              <a:buNone/>
            </a:pPr>
            <a:endParaRPr lang="hu-HU" sz="2400" smtClean="0">
              <a:latin typeface="Times New Roman" pitchFamily="18" charset="0"/>
            </a:endParaRPr>
          </a:p>
          <a:p>
            <a:pPr marL="609600" indent="-609600" eaLnBrk="1" hangingPunct="1">
              <a:buFont typeface="Arial" charset="0"/>
              <a:buNone/>
            </a:pPr>
            <a:r>
              <a:rPr lang="hu-HU" sz="240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2.	</a:t>
            </a:r>
            <a:r>
              <a:rPr lang="hu-HU" sz="2400" u="sng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Természeti erőforrásokkal való fenntartható gazdálkodás:</a:t>
            </a:r>
          </a:p>
          <a:p>
            <a:pPr marL="609600" indent="-609600" eaLnBrk="1" hangingPunct="1">
              <a:buFont typeface="Arial" charset="0"/>
              <a:buNone/>
            </a:pPr>
            <a:r>
              <a:rPr lang="hu-HU" sz="2400" smtClean="0">
                <a:latin typeface="Times New Roman" pitchFamily="18" charset="0"/>
              </a:rPr>
              <a:t>	a mezőgazdaság által előállított közjavak ellentételezése és ösztönözése</a:t>
            </a:r>
          </a:p>
          <a:p>
            <a:pPr marL="609600" indent="-609600" eaLnBrk="1" hangingPunct="1">
              <a:buFont typeface="Arial" charset="0"/>
              <a:buNone/>
            </a:pPr>
            <a:endParaRPr lang="hu-HU" sz="2400" smtClean="0">
              <a:latin typeface="Times New Roman" pitchFamily="18" charset="0"/>
            </a:endParaRPr>
          </a:p>
          <a:p>
            <a:pPr marL="609600" indent="-609600" eaLnBrk="1" hangingPunct="1">
              <a:buFont typeface="Arial" charset="0"/>
              <a:buNone/>
            </a:pPr>
            <a:r>
              <a:rPr lang="hu-HU" sz="240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3.	</a:t>
            </a:r>
            <a:r>
              <a:rPr lang="hu-HU" sz="2400" u="sng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Kiegyensúlyozott területi fejlődés:</a:t>
            </a:r>
          </a:p>
          <a:p>
            <a:pPr marL="609600" indent="-609600" eaLnBrk="1" hangingPunct="1">
              <a:buFont typeface="Arial" charset="0"/>
              <a:buNone/>
            </a:pPr>
            <a:r>
              <a:rPr lang="hu-HU" sz="2400" smtClean="0">
                <a:latin typeface="Times New Roman" pitchFamily="18" charset="0"/>
              </a:rPr>
              <a:t>	a vidéki közösségek és vidéki munkahelyek fenntartása</a:t>
            </a:r>
          </a:p>
        </p:txBody>
      </p:sp>
    </p:spTree>
    <p:extLst>
      <p:ext uri="{BB962C8B-B14F-4D97-AF65-F5344CB8AC3E}">
        <p14:creationId xmlns:p14="http://schemas.microsoft.com/office/powerpoint/2010/main" val="39752745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1052736"/>
            <a:ext cx="9144000" cy="638944"/>
          </a:xfrm>
        </p:spPr>
        <p:txBody>
          <a:bodyPr/>
          <a:lstStyle/>
          <a:p>
            <a:r>
              <a:rPr lang="hu-HU" sz="3200" b="1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A KAP reform és a magyar prioritások</a:t>
            </a:r>
            <a:endParaRPr lang="hu-HU" sz="3200" b="1" dirty="0">
              <a:solidFill>
                <a:srgbClr val="A2906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844824"/>
            <a:ext cx="8964488" cy="4176464"/>
          </a:xfrm>
        </p:spPr>
        <p:txBody>
          <a:bodyPr/>
          <a:lstStyle/>
          <a:p>
            <a:pPr marL="717550" lvl="2" indent="-363538" algn="just">
              <a:spcBef>
                <a:spcPts val="3000"/>
              </a:spcBef>
            </a:pPr>
            <a:r>
              <a:rPr lang="hu-HU" sz="2100" b="1" dirty="0">
                <a:latin typeface="Times New Roman" pitchFamily="18" charset="0"/>
                <a:cs typeface="Times New Roman" pitchFamily="18" charset="0"/>
              </a:rPr>
              <a:t>Közös, erős és két pilléren nyugvó</a:t>
            </a:r>
            <a:r>
              <a:rPr lang="hu-H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100" b="1" dirty="0" smtClean="0">
                <a:latin typeface="Times New Roman" pitchFamily="18" charset="0"/>
                <a:cs typeface="Times New Roman" pitchFamily="18" charset="0"/>
              </a:rPr>
              <a:t>agrárpolitika </a:t>
            </a:r>
            <a:r>
              <a:rPr lang="hu-HU" sz="2600" b="1" dirty="0">
                <a:latin typeface="Times New Roman" pitchFamily="18" charset="0"/>
                <a:cs typeface="Times New Roman" pitchFamily="18" charset="0"/>
                <a:sym typeface="Wingdings"/>
              </a:rPr>
              <a:t></a:t>
            </a:r>
            <a:endParaRPr lang="hu-HU" sz="2600" b="1" dirty="0">
              <a:latin typeface="Times New Roman" pitchFamily="18" charset="0"/>
              <a:cs typeface="Times New Roman" pitchFamily="18" charset="0"/>
            </a:endParaRPr>
          </a:p>
          <a:p>
            <a:pPr marL="717550" lvl="2" indent="-363538" algn="just">
              <a:spcBef>
                <a:spcPts val="3000"/>
              </a:spcBef>
            </a:pPr>
            <a:r>
              <a:rPr lang="hu-HU" sz="2100" b="1" dirty="0" smtClean="0">
                <a:latin typeface="Times New Roman" pitchFamily="18" charset="0"/>
                <a:cs typeface="Times New Roman" pitchFamily="18" charset="0"/>
              </a:rPr>
              <a:t>Források ne csökkenjenek 2007-13-hoz képest </a:t>
            </a:r>
            <a:r>
              <a:rPr lang="hu-HU" sz="2000" b="1" dirty="0">
                <a:latin typeface="Times New Roman" pitchFamily="18" charset="0"/>
                <a:cs typeface="Times New Roman" pitchFamily="18" charset="0"/>
                <a:sym typeface="Wingdings"/>
              </a:rPr>
              <a:t></a:t>
            </a:r>
            <a:endParaRPr lang="hu-HU" sz="2100" b="1" dirty="0">
              <a:latin typeface="Times New Roman" pitchFamily="18" charset="0"/>
              <a:cs typeface="Times New Roman" pitchFamily="18" charset="0"/>
            </a:endParaRPr>
          </a:p>
          <a:p>
            <a:pPr marL="717550" lvl="2" indent="-363538" algn="just">
              <a:spcBef>
                <a:spcPts val="3000"/>
              </a:spcBef>
            </a:pPr>
            <a:r>
              <a:rPr lang="hu-HU" sz="2100" b="1" dirty="0" smtClean="0">
                <a:latin typeface="Times New Roman" pitchFamily="18" charset="0"/>
                <a:cs typeface="Times New Roman" pitchFamily="18" charset="0"/>
              </a:rPr>
              <a:t>Ne legyen KAP re-nacionalizálás </a:t>
            </a:r>
            <a:r>
              <a:rPr lang="hu-HU" sz="2000" b="1" dirty="0">
                <a:latin typeface="Times New Roman" pitchFamily="18" charset="0"/>
                <a:cs typeface="Times New Roman" pitchFamily="18" charset="0"/>
                <a:sym typeface="Wingdings"/>
              </a:rPr>
              <a:t></a:t>
            </a:r>
            <a:endParaRPr lang="hu-HU" sz="2100" b="1" dirty="0">
              <a:latin typeface="Times New Roman" pitchFamily="18" charset="0"/>
              <a:cs typeface="Times New Roman" pitchFamily="18" charset="0"/>
            </a:endParaRPr>
          </a:p>
          <a:p>
            <a:pPr marL="717550" lvl="2" indent="-363538" algn="just">
              <a:spcBef>
                <a:spcPts val="3000"/>
              </a:spcBef>
            </a:pPr>
            <a:r>
              <a:rPr lang="hu-HU" sz="2100" b="1" dirty="0" smtClean="0">
                <a:latin typeface="Times New Roman" pitchFamily="18" charset="0"/>
                <a:cs typeface="Times New Roman" pitchFamily="18" charset="0"/>
              </a:rPr>
              <a:t>Támogatások </a:t>
            </a:r>
            <a:r>
              <a:rPr lang="hu-HU" sz="2100" b="1" dirty="0">
                <a:latin typeface="Times New Roman" pitchFamily="18" charset="0"/>
                <a:cs typeface="Times New Roman" pitchFamily="18" charset="0"/>
              </a:rPr>
              <a:t>termeléshez kötésének </a:t>
            </a:r>
            <a:r>
              <a:rPr lang="hu-HU" sz="2100" b="1" dirty="0" smtClean="0">
                <a:latin typeface="Times New Roman" pitchFamily="18" charset="0"/>
                <a:cs typeface="Times New Roman" pitchFamily="18" charset="0"/>
              </a:rPr>
              <a:t>lehetősége bővüljön </a:t>
            </a:r>
            <a:r>
              <a:rPr lang="hu-HU" sz="2000" b="1" dirty="0">
                <a:latin typeface="Times New Roman" pitchFamily="18" charset="0"/>
                <a:cs typeface="Times New Roman" pitchFamily="18" charset="0"/>
                <a:sym typeface="Wingdings"/>
              </a:rPr>
              <a:t></a:t>
            </a:r>
            <a:endParaRPr lang="hu-HU" sz="2100" dirty="0">
              <a:latin typeface="Times New Roman" pitchFamily="18" charset="0"/>
              <a:cs typeface="Times New Roman" pitchFamily="18" charset="0"/>
            </a:endParaRPr>
          </a:p>
          <a:p>
            <a:pPr marL="717550" lvl="2" indent="-363538" algn="just">
              <a:spcBef>
                <a:spcPts val="3000"/>
              </a:spcBef>
            </a:pPr>
            <a:r>
              <a:rPr lang="hu-HU" sz="2100" b="1" dirty="0" smtClean="0">
                <a:latin typeface="Times New Roman" pitchFamily="18" charset="0"/>
                <a:cs typeface="Times New Roman" pitchFamily="18" charset="0"/>
              </a:rPr>
              <a:t>Nemzeti </a:t>
            </a:r>
            <a:r>
              <a:rPr lang="hu-HU" sz="2100" b="1" dirty="0">
                <a:latin typeface="Times New Roman" pitchFamily="18" charset="0"/>
                <a:cs typeface="Times New Roman" pitchFamily="18" charset="0"/>
              </a:rPr>
              <a:t>mozgástér </a:t>
            </a:r>
            <a:r>
              <a:rPr lang="hu-HU" sz="2100" b="1" dirty="0" smtClean="0">
                <a:latin typeface="Times New Roman" pitchFamily="18" charset="0"/>
                <a:cs typeface="Times New Roman" pitchFamily="18" charset="0"/>
              </a:rPr>
              <a:t>a hazai sajátosságok miatt </a:t>
            </a:r>
            <a:r>
              <a:rPr lang="hu-HU" sz="2000" b="1" dirty="0">
                <a:latin typeface="Times New Roman" pitchFamily="18" charset="0"/>
                <a:cs typeface="Times New Roman" pitchFamily="18" charset="0"/>
                <a:sym typeface="Wingdings"/>
              </a:rPr>
              <a:t></a:t>
            </a:r>
            <a:endParaRPr lang="hu-HU" sz="2100" b="1" dirty="0">
              <a:latin typeface="Times New Roman" pitchFamily="18" charset="0"/>
              <a:cs typeface="Times New Roman" pitchFamily="18" charset="0"/>
            </a:endParaRPr>
          </a:p>
          <a:p>
            <a:pPr marL="717550" lvl="2" indent="-363538" algn="just">
              <a:spcBef>
                <a:spcPts val="3000"/>
              </a:spcBef>
            </a:pPr>
            <a:r>
              <a:rPr lang="hu-HU" sz="2100" b="1" dirty="0" smtClean="0">
                <a:latin typeface="Times New Roman" pitchFamily="18" charset="0"/>
                <a:cs typeface="Times New Roman" pitchFamily="18" charset="0"/>
              </a:rPr>
              <a:t>Pályakezdő </a:t>
            </a:r>
            <a:r>
              <a:rPr lang="hu-HU" sz="2100" b="1" dirty="0">
                <a:latin typeface="Times New Roman" pitchFamily="18" charset="0"/>
                <a:cs typeface="Times New Roman" pitchFamily="18" charset="0"/>
              </a:rPr>
              <a:t>agrárvállalkozók kiemelt </a:t>
            </a:r>
            <a:r>
              <a:rPr lang="hu-HU" sz="2100" b="1" dirty="0" smtClean="0">
                <a:latin typeface="Times New Roman" pitchFamily="18" charset="0"/>
                <a:cs typeface="Times New Roman" pitchFamily="18" charset="0"/>
              </a:rPr>
              <a:t>támogatása, gazdaság-átadás </a:t>
            </a:r>
            <a:r>
              <a:rPr lang="hu-HU" sz="2000" b="1" dirty="0">
                <a:latin typeface="Times New Roman" pitchFamily="18" charset="0"/>
                <a:cs typeface="Times New Roman" pitchFamily="18" charset="0"/>
                <a:sym typeface="Wingdings"/>
              </a:rPr>
              <a:t></a:t>
            </a:r>
            <a:endParaRPr lang="hu-HU" sz="2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41484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59024" y="1052736"/>
            <a:ext cx="8784976" cy="1285884"/>
          </a:xfrm>
        </p:spPr>
        <p:txBody>
          <a:bodyPr>
            <a:normAutofit fontScale="90000"/>
          </a:bodyPr>
          <a:lstStyle/>
          <a:p>
            <a:r>
              <a:rPr lang="hu-HU" sz="3200" b="1" dirty="0"/>
              <a:t>A Közös Agrárpolitika reformjának eredményei magyar szempontból</a:t>
            </a:r>
            <a:br>
              <a:rPr lang="hu-HU" sz="3200" b="1" dirty="0"/>
            </a:br>
            <a:endParaRPr lang="hu-HU" sz="3200" b="1" dirty="0"/>
          </a:p>
        </p:txBody>
      </p:sp>
      <p:sp>
        <p:nvSpPr>
          <p:cNvPr id="4" name="Tartalom helye 3"/>
          <p:cNvSpPr>
            <a:spLocks noGrp="1"/>
          </p:cNvSpPr>
          <p:nvPr>
            <p:ph idx="13"/>
          </p:nvPr>
        </p:nvSpPr>
        <p:spPr>
          <a:xfrm>
            <a:off x="251520" y="1988840"/>
            <a:ext cx="8496944" cy="4392488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hu-HU" sz="2400" b="1" dirty="0">
                <a:latin typeface="Times New Roman" pitchFamily="18" charset="0"/>
                <a:cs typeface="Times New Roman" pitchFamily="18" charset="0"/>
              </a:rPr>
              <a:t>Egységes területalapú támogatások 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(SAPS) fenntartása </a:t>
            </a:r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2014 után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Egyszerűbb zöldítési feltételek (magyar érdekérvényesítéssel)</a:t>
            </a:r>
          </a:p>
          <a:p>
            <a:pPr>
              <a:buFont typeface="Arial" pitchFamily="34" charset="0"/>
              <a:buChar char="•"/>
            </a:pPr>
            <a:r>
              <a:rPr lang="hu-HU" sz="2400" u="sng" dirty="0" smtClean="0">
                <a:latin typeface="Times New Roman" pitchFamily="18" charset="0"/>
                <a:cs typeface="Times New Roman" pitchFamily="18" charset="0"/>
              </a:rPr>
              <a:t>Érzékeny </a:t>
            </a:r>
            <a:r>
              <a:rPr lang="hu-HU" sz="2400" u="sng" dirty="0">
                <a:latin typeface="Times New Roman" pitchFamily="18" charset="0"/>
                <a:cs typeface="Times New Roman" pitchFamily="18" charset="0"/>
              </a:rPr>
              <a:t>ágazatok 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támogatáshatóságának biztosítása</a:t>
            </a:r>
          </a:p>
          <a:p>
            <a:pPr>
              <a:buFont typeface="Arial" pitchFamily="34" charset="0"/>
              <a:buChar char="•"/>
            </a:pPr>
            <a:r>
              <a:rPr lang="hu-HU" sz="2400" u="sng" dirty="0">
                <a:latin typeface="Times New Roman" pitchFamily="18" charset="0"/>
                <a:cs typeface="Times New Roman" pitchFamily="18" charset="0"/>
              </a:rPr>
              <a:t>Fiatal gazdák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 kiemelt támogatása</a:t>
            </a:r>
          </a:p>
          <a:p>
            <a:pPr>
              <a:buFont typeface="Arial" pitchFamily="34" charset="0"/>
              <a:buChar char="•"/>
            </a:pPr>
            <a:r>
              <a:rPr lang="hu-HU" sz="2400" u="sng" dirty="0">
                <a:latin typeface="Times New Roman" pitchFamily="18" charset="0"/>
                <a:cs typeface="Times New Roman" pitchFamily="18" charset="0"/>
              </a:rPr>
              <a:t>Egyéb eszközök alkalmazása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: versenyképesség fejlesztése, biztonsági háló, kockázat kezelés erősítése</a:t>
            </a:r>
          </a:p>
          <a:p>
            <a:pPr>
              <a:buFont typeface="Arial" pitchFamily="34" charset="0"/>
              <a:buChar char="•"/>
            </a:pPr>
            <a:r>
              <a:rPr lang="hu-HU" sz="2400" u="sng" dirty="0" smtClean="0">
                <a:latin typeface="Times New Roman" pitchFamily="18" charset="0"/>
                <a:cs typeface="Times New Roman" pitchFamily="18" charset="0"/>
              </a:rPr>
              <a:t>Kisgazdaságok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 átalánytámogatása</a:t>
            </a:r>
          </a:p>
          <a:p>
            <a:pPr>
              <a:buFont typeface="Arial" pitchFamily="34" charset="0"/>
              <a:buChar char="•"/>
            </a:pPr>
            <a:r>
              <a:rPr lang="hu-HU" sz="2400" u="sng" dirty="0" smtClean="0">
                <a:latin typeface="Times New Roman" pitchFamily="18" charset="0"/>
                <a:cs typeface="Times New Roman" pitchFamily="18" charset="0"/>
              </a:rPr>
              <a:t>Élelmiszeripari </a:t>
            </a:r>
            <a:r>
              <a:rPr lang="hu-HU" sz="2400" u="sng" dirty="0">
                <a:latin typeface="Times New Roman" pitchFamily="18" charset="0"/>
                <a:cs typeface="Times New Roman" pitchFamily="18" charset="0"/>
              </a:rPr>
              <a:t>beruházások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kiemelt kezelése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Magyarország 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aránya a KAP kedvezményezettek során 2,4%-ről 3,2%-ra emelkedett.</a:t>
            </a:r>
          </a:p>
          <a:p>
            <a:pPr>
              <a:buFont typeface="Arial" pitchFamily="34" charset="0"/>
              <a:buChar char="•"/>
            </a:pPr>
            <a:endParaRPr lang="hu-H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065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191890"/>
            <a:ext cx="8229600" cy="508918"/>
          </a:xfrm>
        </p:spPr>
        <p:txBody>
          <a:bodyPr/>
          <a:lstStyle/>
          <a:p>
            <a:r>
              <a:rPr lang="hu-HU" sz="3200" b="1" dirty="0" smtClean="0">
                <a:solidFill>
                  <a:srgbClr val="A2906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KAP döntés: határidők </a:t>
            </a:r>
            <a:r>
              <a:rPr lang="hu-HU" sz="3200" b="1" dirty="0">
                <a:solidFill>
                  <a:srgbClr val="A2906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- ütemezés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237931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spcBef>
                <a:spcPts val="1200"/>
              </a:spcBef>
              <a:defRPr/>
            </a:pPr>
            <a:r>
              <a:rPr lang="hu-HU" sz="2400" dirty="0">
                <a:solidFill>
                  <a:srgbClr val="000000"/>
                </a:solidFill>
                <a:latin typeface="Times New Roman" pitchFamily="18" charset="0"/>
              </a:rPr>
              <a:t>Politikai megállapodás a KAP új </a:t>
            </a: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</a:rPr>
              <a:t>rendeleteiről: végleges jogszabály 2013. december 17.</a:t>
            </a:r>
            <a:endParaRPr lang="hu-HU" sz="2400" dirty="0">
              <a:solidFill>
                <a:srgbClr val="000000"/>
              </a:solidFill>
              <a:latin typeface="Times New Roman" pitchFamily="18" charset="0"/>
            </a:endParaRPr>
          </a:p>
          <a:p>
            <a:pPr algn="just">
              <a:lnSpc>
                <a:spcPct val="90000"/>
              </a:lnSpc>
              <a:spcBef>
                <a:spcPts val="1200"/>
              </a:spcBef>
              <a:defRPr/>
            </a:pP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</a:rPr>
              <a:t>Uniós végrehajtási </a:t>
            </a:r>
            <a:r>
              <a:rPr lang="hu-HU" sz="2400" dirty="0">
                <a:solidFill>
                  <a:srgbClr val="000000"/>
                </a:solidFill>
                <a:latin typeface="Times New Roman" pitchFamily="18" charset="0"/>
              </a:rPr>
              <a:t>rendeletek megalkotása 2014. első </a:t>
            </a: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</a:rPr>
              <a:t>félév.</a:t>
            </a:r>
          </a:p>
          <a:p>
            <a:pPr algn="just">
              <a:lnSpc>
                <a:spcPct val="90000"/>
              </a:lnSpc>
              <a:spcBef>
                <a:spcPts val="1200"/>
              </a:spcBef>
              <a:defRPr/>
            </a:pPr>
            <a:r>
              <a:rPr lang="hu-HU" sz="2400" dirty="0">
                <a:solidFill>
                  <a:srgbClr val="000000"/>
                </a:solidFill>
                <a:latin typeface="Times New Roman" pitchFamily="18" charset="0"/>
              </a:rPr>
              <a:t>Magyarországnak </a:t>
            </a: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</a:rPr>
              <a:t>2014. májusára </a:t>
            </a:r>
            <a:r>
              <a:rPr lang="hu-HU" sz="2400" dirty="0">
                <a:solidFill>
                  <a:srgbClr val="000000"/>
                </a:solidFill>
                <a:latin typeface="Times New Roman" pitchFamily="18" charset="0"/>
              </a:rPr>
              <a:t>kész </a:t>
            </a: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</a:rPr>
              <a:t>modellel </a:t>
            </a:r>
            <a:r>
              <a:rPr lang="hu-HU" sz="2400" dirty="0">
                <a:solidFill>
                  <a:srgbClr val="000000"/>
                </a:solidFill>
                <a:latin typeface="Times New Roman" pitchFamily="18" charset="0"/>
              </a:rPr>
              <a:t>kell </a:t>
            </a: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</a:rPr>
              <a:t>rendelkeznie, hogy a bejelentési határidőt betarthassa.</a:t>
            </a:r>
            <a:endParaRPr lang="hu-HU" sz="2400" dirty="0">
              <a:solidFill>
                <a:srgbClr val="000000"/>
              </a:solidFill>
              <a:latin typeface="Times New Roman" pitchFamily="18" charset="0"/>
            </a:endParaRPr>
          </a:p>
          <a:p>
            <a:pPr algn="just">
              <a:lnSpc>
                <a:spcPct val="90000"/>
              </a:lnSpc>
              <a:spcBef>
                <a:spcPts val="1200"/>
              </a:spcBef>
              <a:defRPr/>
            </a:pP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</a:rPr>
              <a:t>Az </a:t>
            </a:r>
            <a:r>
              <a:rPr lang="hu-HU" sz="2400" dirty="0">
                <a:solidFill>
                  <a:srgbClr val="000000"/>
                </a:solidFill>
                <a:latin typeface="Times New Roman" pitchFamily="18" charset="0"/>
              </a:rPr>
              <a:t>alkalmazni kívánt konstrukció </a:t>
            </a: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</a:rPr>
              <a:t>hivatalos bejelentésének határideje </a:t>
            </a:r>
            <a:r>
              <a:rPr lang="hu-HU" sz="2400" dirty="0">
                <a:solidFill>
                  <a:srgbClr val="000000"/>
                </a:solidFill>
                <a:latin typeface="Times New Roman" pitchFamily="18" charset="0"/>
              </a:rPr>
              <a:t>2014. augusztus 1</a:t>
            </a: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</a:rPr>
              <a:t>. </a:t>
            </a:r>
            <a:endParaRPr lang="hu-HU" sz="2400" dirty="0">
              <a:solidFill>
                <a:srgbClr val="000000"/>
              </a:solidFill>
              <a:latin typeface="Times New Roman" pitchFamily="18" charset="0"/>
            </a:endParaRPr>
          </a:p>
          <a:p>
            <a:pPr algn="just">
              <a:lnSpc>
                <a:spcPct val="90000"/>
              </a:lnSpc>
              <a:spcBef>
                <a:spcPts val="1200"/>
              </a:spcBef>
              <a:defRPr/>
            </a:pP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</a:rPr>
              <a:t>Hazai jogszabályalkotás </a:t>
            </a:r>
            <a:r>
              <a:rPr lang="hu-HU" sz="2400" dirty="0">
                <a:solidFill>
                  <a:srgbClr val="000000"/>
                </a:solidFill>
                <a:latin typeface="Times New Roman" pitchFamily="18" charset="0"/>
              </a:rPr>
              <a:t>2014. második </a:t>
            </a: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</a:rPr>
              <a:t>félév.</a:t>
            </a:r>
            <a:endParaRPr lang="hu-HU" sz="240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0" indent="0" algn="just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943409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1" name="Text Box 11"/>
          <p:cNvSpPr txBox="1">
            <a:spLocks noChangeArrowheads="1"/>
          </p:cNvSpPr>
          <p:nvPr/>
        </p:nvSpPr>
        <p:spPr bwMode="auto">
          <a:xfrm>
            <a:off x="723261" y="1700212"/>
            <a:ext cx="7665164" cy="2400657"/>
          </a:xfrm>
          <a:prstGeom prst="rect">
            <a:avLst/>
          </a:prstGeom>
          <a:noFill/>
          <a:ln w="25400">
            <a:solidFill>
              <a:srgbClr val="00004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hu-HU" dirty="0"/>
          </a:p>
          <a:p>
            <a:pPr eaLnBrk="1" hangingPunct="1">
              <a:spcBef>
                <a:spcPct val="50000"/>
              </a:spcBef>
            </a:pPr>
            <a:endParaRPr lang="hu-HU" dirty="0"/>
          </a:p>
          <a:p>
            <a:pPr eaLnBrk="1" hangingPunct="1">
              <a:spcBef>
                <a:spcPct val="50000"/>
              </a:spcBef>
            </a:pPr>
            <a:endParaRPr lang="hu-HU" dirty="0"/>
          </a:p>
          <a:p>
            <a:pPr eaLnBrk="1" hangingPunct="1">
              <a:spcBef>
                <a:spcPct val="50000"/>
              </a:spcBef>
            </a:pPr>
            <a:endParaRPr lang="hu-HU" dirty="0"/>
          </a:p>
          <a:p>
            <a:pPr eaLnBrk="1" hangingPunct="1">
              <a:spcBef>
                <a:spcPct val="50000"/>
              </a:spcBef>
            </a:pPr>
            <a:endParaRPr lang="hu-HU" dirty="0"/>
          </a:p>
          <a:p>
            <a:pPr algn="ctr" eaLnBrk="1" hangingPunct="1">
              <a:spcBef>
                <a:spcPct val="50000"/>
              </a:spcBef>
            </a:pPr>
            <a:r>
              <a:rPr lang="hu-HU" sz="1600" dirty="0"/>
              <a:t>A támogatás feltétele a kölcsönös megfeleltetés intézkedéseinek betartása</a:t>
            </a:r>
          </a:p>
        </p:txBody>
      </p:sp>
      <p:sp>
        <p:nvSpPr>
          <p:cNvPr id="39938" name="Rectangle 2"/>
          <p:cNvSpPr>
            <a:spLocks noGrp="1"/>
          </p:cNvSpPr>
          <p:nvPr>
            <p:ph type="title"/>
          </p:nvPr>
        </p:nvSpPr>
        <p:spPr>
          <a:xfrm>
            <a:off x="421481" y="1052736"/>
            <a:ext cx="8229600" cy="57626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hu-HU" sz="3200" b="1" dirty="0">
                <a:solidFill>
                  <a:srgbClr val="A2906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A közvetlen támogatások új rendszere</a:t>
            </a: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755650" y="1739900"/>
            <a:ext cx="3240286" cy="616372"/>
          </a:xfrm>
          <a:prstGeom prst="rect">
            <a:avLst/>
          </a:prstGeom>
          <a:solidFill>
            <a:srgbClr val="002060"/>
          </a:solidFill>
          <a:ln w="12700" algn="ctr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hu-HU" b="1">
                <a:solidFill>
                  <a:schemeClr val="bg1"/>
                </a:solidFill>
                <a:latin typeface="Times New Roman" pitchFamily="18" charset="0"/>
              </a:rPr>
              <a:t>Minden tagállam számára </a:t>
            </a:r>
            <a:r>
              <a:rPr lang="hu-HU" b="1" u="sng">
                <a:solidFill>
                  <a:schemeClr val="bg1"/>
                </a:solidFill>
                <a:latin typeface="Times New Roman" pitchFamily="18" charset="0"/>
              </a:rPr>
              <a:t>kötelező</a:t>
            </a:r>
            <a:r>
              <a:rPr lang="hu-HU" b="1">
                <a:solidFill>
                  <a:schemeClr val="bg1"/>
                </a:solidFill>
                <a:latin typeface="Times New Roman" pitchFamily="18" charset="0"/>
              </a:rPr>
              <a:t> elemek</a:t>
            </a: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5148263" y="1739900"/>
            <a:ext cx="3168650" cy="641350"/>
          </a:xfrm>
          <a:prstGeom prst="rect">
            <a:avLst/>
          </a:prstGeom>
          <a:solidFill>
            <a:srgbClr val="002060"/>
          </a:solidFill>
          <a:ln w="12700" algn="ctr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hu-HU" b="1">
                <a:solidFill>
                  <a:schemeClr val="bg1"/>
                </a:solidFill>
                <a:latin typeface="Times New Roman" pitchFamily="18" charset="0"/>
              </a:rPr>
              <a:t>Tagállamok által választható </a:t>
            </a:r>
            <a:r>
              <a:rPr lang="hu-HU" b="1" u="sng">
                <a:solidFill>
                  <a:schemeClr val="bg1"/>
                </a:solidFill>
                <a:latin typeface="Times New Roman" pitchFamily="18" charset="0"/>
              </a:rPr>
              <a:t>önkéntes</a:t>
            </a:r>
            <a:r>
              <a:rPr lang="hu-HU" b="1">
                <a:solidFill>
                  <a:schemeClr val="bg1"/>
                </a:solidFill>
                <a:latin typeface="Times New Roman" pitchFamily="18" charset="0"/>
              </a:rPr>
              <a:t> elemek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755650" y="2387600"/>
            <a:ext cx="3240286" cy="1223963"/>
          </a:xfrm>
          <a:prstGeom prst="rect">
            <a:avLst/>
          </a:prstGeom>
          <a:solidFill>
            <a:srgbClr val="BAAE88"/>
          </a:solidFill>
          <a:ln w="25400">
            <a:solidFill>
              <a:schemeClr val="bg2">
                <a:lumMod val="75000"/>
              </a:schemeClr>
            </a:solidFill>
          </a:ln>
        </p:spPr>
        <p:txBody>
          <a:bodyPr anchor="ctr"/>
          <a:lstStyle/>
          <a:p>
            <a:pPr marL="285750" indent="-285750">
              <a:buFontTx/>
              <a:buChar char="•"/>
              <a:defRPr/>
            </a:pPr>
            <a:r>
              <a:rPr lang="hu-HU" sz="1600" b="1" dirty="0" smtClean="0">
                <a:solidFill>
                  <a:srgbClr val="F8F8F8"/>
                </a:solidFill>
                <a:latin typeface="Times New Roman" pitchFamily="18" charset="0"/>
                <a:cs typeface="Times New Roman" pitchFamily="18" charset="0"/>
              </a:rPr>
              <a:t>Alaptámogatás (BPS/SAPS)</a:t>
            </a:r>
            <a:endParaRPr lang="hu-HU" sz="1600" b="1" dirty="0">
              <a:solidFill>
                <a:srgbClr val="F8F8F8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•"/>
              <a:defRPr/>
            </a:pPr>
            <a:r>
              <a:rPr lang="hu-HU" sz="1600" b="1" dirty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„Zöld” komponens</a:t>
            </a:r>
          </a:p>
          <a:p>
            <a:pPr marL="285750" indent="-285750">
              <a:buFontTx/>
              <a:buChar char="•"/>
              <a:defRPr/>
            </a:pPr>
            <a:r>
              <a:rPr lang="hu-HU" sz="1600" b="1" dirty="0">
                <a:solidFill>
                  <a:srgbClr val="F8F8F8"/>
                </a:solidFill>
                <a:latin typeface="Times New Roman" pitchFamily="18" charset="0"/>
                <a:cs typeface="Times New Roman" pitchFamily="18" charset="0"/>
              </a:rPr>
              <a:t>Fiatal gazdálkodóknak juttatott támogatás</a:t>
            </a:r>
          </a:p>
          <a:p>
            <a:pPr marL="285750" indent="-285750">
              <a:buFontTx/>
              <a:buChar char="•"/>
              <a:defRPr/>
            </a:pPr>
            <a:r>
              <a:rPr lang="hu-HU" sz="1600" b="1" dirty="0">
                <a:solidFill>
                  <a:srgbClr val="F8F8F8"/>
                </a:solidFill>
                <a:latin typeface="Times New Roman" pitchFamily="18" charset="0"/>
                <a:cs typeface="Times New Roman" pitchFamily="18" charset="0"/>
              </a:rPr>
              <a:t>Nemzeti tartalék</a:t>
            </a:r>
          </a:p>
        </p:txBody>
      </p:sp>
      <p:sp>
        <p:nvSpPr>
          <p:cNvPr id="2" name="Szövegdoboz 4"/>
          <p:cNvSpPr txBox="1"/>
          <p:nvPr/>
        </p:nvSpPr>
        <p:spPr>
          <a:xfrm>
            <a:off x="5148263" y="2387600"/>
            <a:ext cx="3168650" cy="1223963"/>
          </a:xfrm>
          <a:prstGeom prst="rect">
            <a:avLst/>
          </a:prstGeom>
          <a:solidFill>
            <a:srgbClr val="BAAE88"/>
          </a:solidFill>
          <a:ln w="25400">
            <a:solidFill>
              <a:schemeClr val="bg2">
                <a:lumMod val="75000"/>
              </a:schemeClr>
            </a:solidFill>
          </a:ln>
        </p:spPr>
        <p:txBody>
          <a:bodyPr anchor="ctr"/>
          <a:lstStyle/>
          <a:p>
            <a:pPr marL="742950" lvl="1" indent="-285750">
              <a:buFontTx/>
              <a:buChar char="•"/>
              <a:defRPr/>
            </a:pPr>
            <a:r>
              <a:rPr lang="hu-HU" sz="1600" b="1" dirty="0">
                <a:solidFill>
                  <a:srgbClr val="F8F8F8"/>
                </a:solidFill>
                <a:latin typeface="Times New Roman" pitchFamily="18" charset="0"/>
                <a:cs typeface="Times New Roman" pitchFamily="18" charset="0"/>
              </a:rPr>
              <a:t>Termeléshez kötött támogatás</a:t>
            </a:r>
          </a:p>
          <a:p>
            <a:pPr marL="742950" lvl="1" indent="-285750">
              <a:buFontTx/>
              <a:buChar char="•"/>
              <a:defRPr/>
            </a:pPr>
            <a:r>
              <a:rPr lang="hu-HU" sz="1600" b="1" dirty="0">
                <a:solidFill>
                  <a:srgbClr val="F8F8F8"/>
                </a:solidFill>
                <a:latin typeface="Times New Roman" pitchFamily="18" charset="0"/>
                <a:cs typeface="Times New Roman" pitchFamily="18" charset="0"/>
              </a:rPr>
              <a:t>Természeti hátrányokkal sújtott területek támogatása</a:t>
            </a:r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4140200" y="4240213"/>
            <a:ext cx="11525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 sz="2000" b="1">
                <a:solidFill>
                  <a:srgbClr val="000066"/>
                </a:solidFill>
              </a:rPr>
              <a:t>VAGY</a:t>
            </a:r>
          </a:p>
        </p:txBody>
      </p:sp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4283075" y="2174875"/>
            <a:ext cx="86518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 sz="6000">
                <a:solidFill>
                  <a:srgbClr val="000066"/>
                </a:solidFill>
              </a:rPr>
              <a:t>+</a:t>
            </a:r>
          </a:p>
        </p:txBody>
      </p:sp>
      <p:sp>
        <p:nvSpPr>
          <p:cNvPr id="40969" name="Text Box 9"/>
          <p:cNvSpPr txBox="1">
            <a:spLocks noChangeArrowheads="1"/>
          </p:cNvSpPr>
          <p:nvPr/>
        </p:nvSpPr>
        <p:spPr bwMode="auto">
          <a:xfrm>
            <a:off x="755650" y="5178425"/>
            <a:ext cx="7561263" cy="1203325"/>
          </a:xfrm>
          <a:prstGeom prst="rect">
            <a:avLst/>
          </a:prstGeom>
          <a:solidFill>
            <a:srgbClr val="BAAE88"/>
          </a:solidFill>
          <a:ln w="25400" algn="ctr">
            <a:solidFill>
              <a:srgbClr val="C4BD97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Aft>
                <a:spcPct val="60000"/>
              </a:spcAft>
            </a:pPr>
            <a:r>
              <a:rPr lang="hu-HU" sz="1600" b="1" dirty="0">
                <a:solidFill>
                  <a:srgbClr val="F8F8F8"/>
                </a:solidFill>
                <a:latin typeface="Times New Roman" pitchFamily="18" charset="0"/>
                <a:cs typeface="Times New Roman" pitchFamily="18" charset="0"/>
              </a:rPr>
              <a:t>A kisgazdaságok számára kialakított egyszerűsített támogatási rendszer</a:t>
            </a:r>
          </a:p>
          <a:p>
            <a:pPr lvl="3" eaLnBrk="1" hangingPunct="1">
              <a:buFontTx/>
              <a:buChar char="•"/>
            </a:pPr>
            <a:r>
              <a:rPr lang="hu-HU" sz="1600" b="1" dirty="0">
                <a:solidFill>
                  <a:srgbClr val="F8F8F8"/>
                </a:solidFill>
                <a:latin typeface="Times New Roman" pitchFamily="18" charset="0"/>
                <a:cs typeface="Times New Roman" pitchFamily="18" charset="0"/>
              </a:rPr>
              <a:t>Zöldítés követelménye alól mentesül</a:t>
            </a:r>
          </a:p>
          <a:p>
            <a:pPr lvl="3" eaLnBrk="1" hangingPunct="1">
              <a:buFontTx/>
              <a:buChar char="•"/>
            </a:pPr>
            <a:r>
              <a:rPr lang="hu-HU" sz="1600" b="1" dirty="0">
                <a:solidFill>
                  <a:srgbClr val="F8F8F8"/>
                </a:solidFill>
                <a:latin typeface="Times New Roman" pitchFamily="18" charset="0"/>
                <a:cs typeface="Times New Roman" pitchFamily="18" charset="0"/>
              </a:rPr>
              <a:t>Kölcsönös megfeleltetés be nem tartása esetén közvetlen támogatása nem szankcionálható</a:t>
            </a:r>
          </a:p>
        </p:txBody>
      </p:sp>
      <p:sp>
        <p:nvSpPr>
          <p:cNvPr id="40970" name="Text Box 10"/>
          <p:cNvSpPr txBox="1">
            <a:spLocks noChangeArrowheads="1"/>
          </p:cNvSpPr>
          <p:nvPr/>
        </p:nvSpPr>
        <p:spPr bwMode="auto">
          <a:xfrm>
            <a:off x="755650" y="4662488"/>
            <a:ext cx="7561263" cy="496887"/>
          </a:xfrm>
          <a:prstGeom prst="rect">
            <a:avLst/>
          </a:prstGeom>
          <a:solidFill>
            <a:srgbClr val="002060"/>
          </a:solidFill>
          <a:ln w="12700" algn="ctr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hu-HU" b="1" dirty="0">
                <a:solidFill>
                  <a:schemeClr val="bg1"/>
                </a:solidFill>
                <a:latin typeface="Times New Roman" pitchFamily="18" charset="0"/>
              </a:rPr>
              <a:t>Tagállam számára </a:t>
            </a:r>
            <a:r>
              <a:rPr lang="hu-HU" b="1" u="sng" dirty="0">
                <a:solidFill>
                  <a:schemeClr val="bg1"/>
                </a:solidFill>
                <a:latin typeface="Times New Roman" pitchFamily="18" charset="0"/>
              </a:rPr>
              <a:t>önkéntes</a:t>
            </a:r>
            <a:r>
              <a:rPr lang="hu-HU" b="1" dirty="0">
                <a:solidFill>
                  <a:schemeClr val="bg1"/>
                </a:solidFill>
                <a:latin typeface="Times New Roman" pitchFamily="18" charset="0"/>
              </a:rPr>
              <a:t>, a gazdák számára </a:t>
            </a:r>
            <a:r>
              <a:rPr lang="hu-HU" b="1" u="sng" dirty="0">
                <a:solidFill>
                  <a:schemeClr val="bg1"/>
                </a:solidFill>
                <a:latin typeface="Times New Roman" pitchFamily="18" charset="0"/>
              </a:rPr>
              <a:t>választható</a:t>
            </a:r>
            <a:r>
              <a:rPr lang="hu-HU" b="1" dirty="0">
                <a:solidFill>
                  <a:schemeClr val="bg1"/>
                </a:solidFill>
                <a:latin typeface="Times New Roman" pitchFamily="18" charset="0"/>
              </a:rPr>
              <a:t> elem</a:t>
            </a:r>
          </a:p>
        </p:txBody>
      </p:sp>
      <p:sp>
        <p:nvSpPr>
          <p:cNvPr id="40973" name="Text Box 13"/>
          <p:cNvSpPr txBox="1">
            <a:spLocks noChangeArrowheads="1"/>
          </p:cNvSpPr>
          <p:nvPr/>
        </p:nvSpPr>
        <p:spPr bwMode="auto">
          <a:xfrm>
            <a:off x="230832" y="1700213"/>
            <a:ext cx="461665" cy="2455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vert270"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hu-HU" b="1" dirty="0" err="1" smtClean="0">
                <a:solidFill>
                  <a:srgbClr val="A29061"/>
                </a:solidFill>
              </a:rPr>
              <a:t>Degresszivitás</a:t>
            </a:r>
            <a:endParaRPr lang="hu-HU" b="1" dirty="0">
              <a:solidFill>
                <a:srgbClr val="A29061"/>
              </a:solidFill>
            </a:endParaRP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 rot="10800000">
            <a:off x="8526923" y="1739900"/>
            <a:ext cx="461665" cy="2455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vert270"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hu-HU" b="1" dirty="0" err="1" smtClean="0">
                <a:solidFill>
                  <a:srgbClr val="A29061"/>
                </a:solidFill>
              </a:rPr>
              <a:t>Degresszivitás</a:t>
            </a:r>
            <a:endParaRPr lang="hu-HU" b="1" dirty="0">
              <a:solidFill>
                <a:srgbClr val="A2906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7756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eloldala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Beloldala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4015</TotalTime>
  <Words>2862</Words>
  <Application>Microsoft Office PowerPoint</Application>
  <PresentationFormat>Diavetítés a képernyőre (4:3 oldalarány)</PresentationFormat>
  <Paragraphs>602</Paragraphs>
  <Slides>40</Slides>
  <Notes>5</Notes>
  <HiddenSlides>0</HiddenSlides>
  <MMClips>0</MMClips>
  <ScaleCrop>false</ScaleCrop>
  <HeadingPairs>
    <vt:vector size="4" baseType="variant">
      <vt:variant>
        <vt:lpstr>Téma</vt:lpstr>
      </vt:variant>
      <vt:variant>
        <vt:i4>3</vt:i4>
      </vt:variant>
      <vt:variant>
        <vt:lpstr>Diacímek</vt:lpstr>
      </vt:variant>
      <vt:variant>
        <vt:i4>40</vt:i4>
      </vt:variant>
    </vt:vector>
  </HeadingPairs>
  <TitlesOfParts>
    <vt:vector size="43" baseType="lpstr">
      <vt:lpstr>Office Theme</vt:lpstr>
      <vt:lpstr>Beloldalak</vt:lpstr>
      <vt:lpstr>1_Beloldalak</vt:lpstr>
      <vt:lpstr>A KAP reformja és a 2014. évi átmeneti év</vt:lpstr>
      <vt:lpstr>A Közös Agrárpolitika költségvetése 2014-2020</vt:lpstr>
      <vt:lpstr>KAP kiadások alakulása 1980-2020 (folyó árakon)</vt:lpstr>
      <vt:lpstr>Hazai költségvetési eredmények</vt:lpstr>
      <vt:lpstr>KAP új célkitűzései (2014-2020)</vt:lpstr>
      <vt:lpstr>A KAP reform és a magyar prioritások</vt:lpstr>
      <vt:lpstr>A Közös Agrárpolitika reformjának eredményei magyar szempontból </vt:lpstr>
      <vt:lpstr>KAP döntés: határidők - ütemezés</vt:lpstr>
      <vt:lpstr>A közvetlen támogatások új rendszere</vt:lpstr>
      <vt:lpstr>A közvetlen támogatások új rendszere</vt:lpstr>
      <vt:lpstr>„Zöld” komponens</vt:lpstr>
      <vt:lpstr>„Zöld” komponens I. - Terménydiverzifikáció</vt:lpstr>
      <vt:lpstr>„Zöld” komponens II. – Állandó gyepterület</vt:lpstr>
      <vt:lpstr>„Zöld” komponens III. – Ökológiai célterület</vt:lpstr>
      <vt:lpstr>Fiatal gazdálkodók támogatása </vt:lpstr>
      <vt:lpstr>A közvetlen támogatások új rendszere </vt:lpstr>
      <vt:lpstr>A közvetlen támogatások új rendszere</vt:lpstr>
      <vt:lpstr>A közvetlen támogatások új rendszere</vt:lpstr>
      <vt:lpstr>A közvetlen támogatások várható értékeinek alakulása</vt:lpstr>
      <vt:lpstr> KAP 2014-2020   Közös piacszervezés (SCMO) 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Támogatások 2014</vt:lpstr>
      <vt:lpstr>PowerPoint bemutató</vt:lpstr>
      <vt:lpstr>I. pilléres támogatások 1.</vt:lpstr>
      <vt:lpstr>I. pilléres támogatások 2.</vt:lpstr>
      <vt:lpstr>I. pilléres támogatások 3.</vt:lpstr>
      <vt:lpstr>I. pilléres támogatások 4.</vt:lpstr>
      <vt:lpstr>Nemzeti agrártámogatások </vt:lpstr>
      <vt:lpstr>Kiegészítő nemzeti támogatások </vt:lpstr>
      <vt:lpstr>PowerPoint bemutató</vt:lpstr>
      <vt:lpstr>II. Pilléres támogatások 2014.-ben folyamatos és megnyíló támogatási intézkedések</vt:lpstr>
      <vt:lpstr>PowerPoint bemutató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Kori</dc:creator>
  <cp:lastModifiedBy>Sárecz László</cp:lastModifiedBy>
  <cp:revision>271</cp:revision>
  <dcterms:created xsi:type="dcterms:W3CDTF">2010-06-15T13:49:13Z</dcterms:created>
  <dcterms:modified xsi:type="dcterms:W3CDTF">2014-03-05T14:12:24Z</dcterms:modified>
</cp:coreProperties>
</file>