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</p:sldMasterIdLst>
  <p:notesMasterIdLst>
    <p:notesMasterId r:id="rId16"/>
  </p:notesMasterIdLst>
  <p:handoutMasterIdLst>
    <p:handoutMasterId r:id="rId17"/>
  </p:handoutMasterIdLst>
  <p:sldIdLst>
    <p:sldId id="317" r:id="rId2"/>
    <p:sldId id="490" r:id="rId3"/>
    <p:sldId id="491" r:id="rId4"/>
    <p:sldId id="489" r:id="rId5"/>
    <p:sldId id="399" r:id="rId6"/>
    <p:sldId id="492" r:id="rId7"/>
    <p:sldId id="449" r:id="rId8"/>
    <p:sldId id="448" r:id="rId9"/>
    <p:sldId id="466" r:id="rId10"/>
    <p:sldId id="479" r:id="rId11"/>
    <p:sldId id="493" r:id="rId12"/>
    <p:sldId id="494" r:id="rId13"/>
    <p:sldId id="495" r:id="rId14"/>
    <p:sldId id="417" r:id="rId15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logh Attila" initials="" lastIdx="0" clrIdx="0"/>
  <p:cmAuthor id="1" name="Gábriel Péter" initials="GP" lastIdx="7" clrIdx="1"/>
  <p:cmAuthor id="2" name="Mezei Dávid dr." initials="MD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D110F"/>
    <a:srgbClr val="FF5050"/>
    <a:srgbClr val="CCFFFF"/>
    <a:srgbClr val="66FFFF"/>
    <a:srgbClr val="FFCC66"/>
    <a:srgbClr val="00CC99"/>
    <a:srgbClr val="99FFCC"/>
    <a:srgbClr val="FFCCFF"/>
    <a:srgbClr val="CAE8E1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51" autoAdjust="0"/>
    <p:restoredTop sz="94548" autoAdjust="0"/>
  </p:normalViewPr>
  <p:slideViewPr>
    <p:cSldViewPr>
      <p:cViewPr>
        <p:scale>
          <a:sx n="75" d="100"/>
          <a:sy n="75" d="100"/>
        </p:scale>
        <p:origin x="-754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8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vvrcommon10\gvvrcommon10\lun11\ME_AVAT\&#193;T_titk&#225;rs&#225;g\&#193;T%20szakmai\VP\VP_tervezett_forr&#225;sok_grafikon_201504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855018863836064E-2"/>
          <c:y val="4.481876818068728E-2"/>
          <c:w val="0.74819371143635771"/>
          <c:h val="0.8104695437880639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2014-2020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2"/>
                <c:pt idx="0">
                  <c:v>KAP I. pillér</c:v>
                </c:pt>
                <c:pt idx="1">
                  <c:v>KAP II. pillér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2500</c:v>
                </c:pt>
                <c:pt idx="1">
                  <c:v>1000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2007-2013</c:v>
                </c:pt>
              </c:strCache>
            </c:strRef>
          </c:tx>
          <c:invertIfNegative val="0"/>
          <c:cat>
            <c:strRef>
              <c:f>Munka1!$A$2:$A$5</c:f>
              <c:strCache>
                <c:ptCount val="2"/>
                <c:pt idx="0">
                  <c:v>KAP I. pillér</c:v>
                </c:pt>
                <c:pt idx="1">
                  <c:v>KAP II. pillér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2000</c:v>
                </c:pt>
                <c:pt idx="1">
                  <c:v>1150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303680"/>
        <c:axId val="21305216"/>
        <c:axId val="20861376"/>
      </c:bar3DChart>
      <c:catAx>
        <c:axId val="21303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05216"/>
        <c:crosses val="autoZero"/>
        <c:auto val="1"/>
        <c:lblAlgn val="ctr"/>
        <c:lblOffset val="100"/>
        <c:noMultiLvlLbl val="0"/>
      </c:catAx>
      <c:valAx>
        <c:axId val="213052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 smtClean="0"/>
                  <a:t>Mrd Ft</a:t>
                </a:r>
                <a:endParaRPr lang="hu-HU" dirty="0"/>
              </a:p>
            </c:rich>
          </c:tx>
          <c:layout>
            <c:manualLayout>
              <c:xMode val="edge"/>
              <c:yMode val="edge"/>
              <c:x val="1.6634006118834602E-2"/>
              <c:y val="3.467167441165541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03680"/>
        <c:crosses val="autoZero"/>
        <c:crossBetween val="between"/>
      </c:valAx>
      <c:serAx>
        <c:axId val="208613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0521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11556408262324E-2"/>
          <c:y val="0"/>
          <c:w val="0.63638379260541933"/>
          <c:h val="1"/>
        </c:manualLayout>
      </c:layout>
      <c:pieChart>
        <c:varyColors val="1"/>
        <c:ser>
          <c:idx val="0"/>
          <c:order val="0"/>
          <c:explosion val="8"/>
          <c:dPt>
            <c:idx val="0"/>
            <c:bubble3D val="0"/>
            <c:spPr>
              <a:scene3d>
                <a:camera prst="orthographicFront"/>
                <a:lightRig rig="soft" dir="t">
                  <a:rot lat="0" lon="0" rev="0"/>
                </a:lightRig>
              </a:scene3d>
              <a:sp3d prstMaterial="translucentPowder">
                <a:bevelT w="203200" h="50800" prst="softRound"/>
              </a:sp3d>
            </c:spPr>
          </c:dPt>
          <c:dLbls>
            <c:numFmt formatCode="General" sourceLinked="0"/>
            <c:txPr>
              <a:bodyPr/>
              <a:lstStyle/>
              <a:p>
                <a:pPr>
                  <a:defRPr sz="120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'grafikon pptbe'!$A$3:$A$13</c:f>
              <c:strCache>
                <c:ptCount val="11"/>
                <c:pt idx="0">
                  <c:v>Beruházás tárgyi eszközökbe</c:v>
                </c:pt>
                <c:pt idx="1">
                  <c:v>AKG + öko. gazd.</c:v>
                </c:pt>
                <c:pt idx="2">
                  <c:v>Alapvető szolg. és falumegújítás</c:v>
                </c:pt>
                <c:pt idx="3">
                  <c:v>Natura 2000 + THÉT</c:v>
                </c:pt>
                <c:pt idx="4">
                  <c:v>Erdőterületek fejlesztése, megújítása, védelme</c:v>
                </c:pt>
                <c:pt idx="5">
                  <c:v>Helyi fejlesztés CLLD</c:v>
                </c:pt>
                <c:pt idx="6">
                  <c:v>Állatjólét</c:v>
                </c:pt>
                <c:pt idx="7">
                  <c:v>Technikai segítségnyújtás</c:v>
                </c:pt>
                <c:pt idx="8">
                  <c:v>Kockázatkezelés</c:v>
                </c:pt>
                <c:pt idx="9">
                  <c:v>Termelői csoportok</c:v>
                </c:pt>
                <c:pt idx="10">
                  <c:v>Egyéb: szakképzés, szaktanácsadás, együttműködés, minőségi rendszerek, determináció</c:v>
                </c:pt>
              </c:strCache>
            </c:strRef>
          </c:cat>
          <c:val>
            <c:numRef>
              <c:f>'grafikon pptbe'!$B$3:$B$13</c:f>
              <c:numCache>
                <c:formatCode>#,##0</c:formatCode>
                <c:ptCount val="11"/>
                <c:pt idx="0">
                  <c:v>1828066429.3333335</c:v>
                </c:pt>
                <c:pt idx="1">
                  <c:v>845799232</c:v>
                </c:pt>
                <c:pt idx="2">
                  <c:v>278847891</c:v>
                </c:pt>
                <c:pt idx="3">
                  <c:v>241933204</c:v>
                </c:pt>
                <c:pt idx="4">
                  <c:v>206340856</c:v>
                </c:pt>
                <c:pt idx="5">
                  <c:v>191783851</c:v>
                </c:pt>
                <c:pt idx="6">
                  <c:v>117793592</c:v>
                </c:pt>
                <c:pt idx="7">
                  <c:v>96865821</c:v>
                </c:pt>
                <c:pt idx="8">
                  <c:v>95312975</c:v>
                </c:pt>
                <c:pt idx="9">
                  <c:v>84143082</c:v>
                </c:pt>
                <c:pt idx="10">
                  <c:v>187103020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2"/>
      </c:pieChart>
    </c:plotArea>
    <c:legend>
      <c:legendPos val="b"/>
      <c:layout>
        <c:manualLayout>
          <c:xMode val="edge"/>
          <c:yMode val="edge"/>
          <c:x val="0.67175414025035474"/>
          <c:y val="5.3888107047398909E-2"/>
          <c:w val="0.31953644494873978"/>
          <c:h val="0.93297034880972896"/>
        </c:manualLayout>
      </c:layout>
      <c:overlay val="0"/>
      <c:txPr>
        <a:bodyPr/>
        <a:lstStyle/>
        <a:p>
          <a:pPr>
            <a:defRPr sz="1100"/>
          </a:pPr>
          <a:endParaRPr lang="hu-H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hu-HU" sz="2000" b="1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rPr>
            <a:t>Keretösszeg:</a:t>
          </a:r>
          <a:r>
            <a:rPr lang="hu-HU" sz="2000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rPr>
            <a:t> 516 millió €</a:t>
          </a:r>
          <a:endParaRPr lang="hu-HU" sz="2000" dirty="0">
            <a:solidFill>
              <a:schemeClr val="bg1"/>
            </a:solidFill>
            <a:latin typeface="+mj-lt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/>
      <dgm:spPr/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sz="1800" b="1" u="sng" dirty="0" smtClean="0">
              <a:solidFill>
                <a:srgbClr val="0070C0"/>
              </a:solidFill>
              <a:latin typeface="+mn-lt"/>
              <a:ea typeface="Verdana" pitchFamily="34" charset="0"/>
              <a:cs typeface="Verdana" pitchFamily="34" charset="0"/>
            </a:rPr>
            <a:t>Kérelmek benyújtása:</a:t>
          </a:r>
        </a:p>
        <a:p>
          <a:pPr algn="ctr"/>
          <a:r>
            <a:rPr lang="hu-HU" sz="1800" b="0" dirty="0" smtClean="0">
              <a:latin typeface="+mn-lt"/>
              <a:ea typeface="Verdana" pitchFamily="34" charset="0"/>
              <a:cs typeface="Verdana" pitchFamily="34" charset="0"/>
            </a:rPr>
            <a:t>2015. november 7. –</a:t>
          </a:r>
        </a:p>
        <a:p>
          <a:pPr algn="ctr"/>
          <a:r>
            <a:rPr lang="hu-HU" sz="1800" b="0" dirty="0" smtClean="0">
              <a:latin typeface="+mn-lt"/>
              <a:ea typeface="Verdana" pitchFamily="34" charset="0"/>
              <a:cs typeface="Verdana" pitchFamily="34" charset="0"/>
            </a:rPr>
            <a:t>2015. december 31.</a:t>
          </a:r>
          <a:endParaRPr lang="hu-HU" sz="1800" b="0" dirty="0">
            <a:latin typeface="+mn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/>
      <dgm:spPr/>
      <dgm:t>
        <a:bodyPr/>
        <a:lstStyle/>
        <a:p>
          <a:r>
            <a:rPr lang="hu-HU" sz="1500" b="0" dirty="0" smtClean="0">
              <a:latin typeface="+mj-lt"/>
              <a:ea typeface="Verdana" pitchFamily="34" charset="0"/>
              <a:cs typeface="Verdana" pitchFamily="34" charset="0"/>
            </a:rPr>
            <a:t>Normatív, területalapú,  vissza nem térítendő támogatás </a:t>
          </a:r>
          <a:endParaRPr lang="hu-HU" sz="1500" b="0" dirty="0"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/>
      <dgm:spPr/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ctr"/>
          <a:r>
            <a:rPr lang="hu-HU" sz="1800" b="1" u="sng" dirty="0" smtClean="0">
              <a:solidFill>
                <a:srgbClr val="0070C0"/>
              </a:solidFill>
              <a:latin typeface="+mj-lt"/>
              <a:ea typeface="Verdana" pitchFamily="34" charset="0"/>
              <a:cs typeface="Verdana" pitchFamily="34" charset="0"/>
            </a:rPr>
            <a:t>Kötelezettségvállalás időtartama:</a:t>
          </a:r>
        </a:p>
        <a:p>
          <a:pPr algn="ctr"/>
          <a:r>
            <a:rPr lang="hu-HU" sz="1600" b="1" u="none" dirty="0" smtClean="0">
              <a:solidFill>
                <a:srgbClr val="0070C0"/>
              </a:solidFill>
              <a:latin typeface="+mj-lt"/>
              <a:ea typeface="Verdana" pitchFamily="34" charset="0"/>
              <a:cs typeface="Verdana" pitchFamily="34" charset="0"/>
            </a:rPr>
            <a:t> </a:t>
          </a:r>
          <a:r>
            <a:rPr lang="hu-HU" sz="1600" b="0" dirty="0" smtClean="0">
              <a:latin typeface="+mj-lt"/>
              <a:ea typeface="Verdana" pitchFamily="34" charset="0"/>
              <a:cs typeface="Verdana" pitchFamily="34" charset="0"/>
            </a:rPr>
            <a:t>5 év</a:t>
          </a:r>
        </a:p>
        <a:p>
          <a:pPr algn="ctr"/>
          <a:r>
            <a:rPr lang="hu-HU" sz="1600" b="0" dirty="0" smtClean="0">
              <a:latin typeface="+mj-lt"/>
              <a:ea typeface="Verdana" pitchFamily="34" charset="0"/>
              <a:cs typeface="Verdana" pitchFamily="34" charset="0"/>
            </a:rPr>
            <a:t>2016. január 1. – </a:t>
          </a:r>
        </a:p>
        <a:p>
          <a:pPr algn="ctr"/>
          <a:r>
            <a:rPr lang="hu-HU" sz="1600" b="0" dirty="0" smtClean="0">
              <a:latin typeface="+mj-lt"/>
              <a:ea typeface="Verdana" pitchFamily="34" charset="0"/>
              <a:cs typeface="Verdana" pitchFamily="34" charset="0"/>
            </a:rPr>
            <a:t>2020. december 31</a:t>
          </a:r>
          <a:r>
            <a:rPr lang="hu-HU" sz="1600" b="1" dirty="0" smtClean="0">
              <a:latin typeface="+mj-lt"/>
              <a:ea typeface="Verdana" pitchFamily="34" charset="0"/>
              <a:cs typeface="Verdana" pitchFamily="34" charset="0"/>
            </a:rPr>
            <a:t>.</a:t>
          </a:r>
          <a:endParaRPr lang="hu-HU" sz="1600" b="1" dirty="0"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/>
      <dgm:spPr/>
      <dgm:t>
        <a:bodyPr/>
        <a:lstStyle/>
        <a:p>
          <a:r>
            <a:rPr lang="hu-HU" sz="1600" dirty="0" smtClean="0">
              <a:latin typeface="+mj-lt"/>
              <a:ea typeface="Verdana" pitchFamily="34" charset="0"/>
              <a:cs typeface="Verdana" pitchFamily="34" charset="0"/>
            </a:rPr>
            <a:t>Önkéntesség és területi különbözőségek</a:t>
          </a:r>
          <a:endParaRPr lang="hu-HU" sz="1600" dirty="0"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/>
      <dgm:spPr/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sz="1800" b="1" u="sng" dirty="0" smtClean="0">
              <a:solidFill>
                <a:srgbClr val="0070C0"/>
              </a:solidFill>
              <a:latin typeface="+mn-lt"/>
              <a:ea typeface="Verdana" pitchFamily="34" charset="0"/>
              <a:cs typeface="Verdana" pitchFamily="34" charset="0"/>
            </a:rPr>
            <a:t>Alapelv:</a:t>
          </a:r>
        </a:p>
        <a:p>
          <a:pPr algn="ctr"/>
          <a:r>
            <a:rPr lang="hu-HU" sz="1800" b="0" dirty="0" smtClean="0">
              <a:latin typeface="+mn-lt"/>
              <a:ea typeface="Verdana" pitchFamily="34" charset="0"/>
              <a:cs typeface="Verdana" pitchFamily="34" charset="0"/>
            </a:rPr>
            <a:t>Agrár-környezetgazdálkodási célok elérésének érdekében többlet tevékenységek elvégzése.</a:t>
          </a:r>
          <a:endParaRPr lang="hu-HU" sz="1800" b="0" dirty="0">
            <a:latin typeface="+mn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48181" custScaleY="171319" custLinFactNeighborX="66376" custLinFactNeighborY="-1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60923" custScaleY="188426" custLinFactX="45267" custLinFactNeighborX="100000" custLinFactNeighborY="-351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39939" custLinFactNeighborY="-1598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253486" custScaleY="169085" custLinFactNeighborX="-13372" custLinFactNeighborY="20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76668" custScaleY="240284" custLinFactX="-54372" custLinFactNeighborX="-100000" custLinFactNeighborY="-182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25812" custLinFactNeighborY="3824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273705" custScaleY="163437" custLinFactNeighborX="-32712" custLinFactNeighborY="-24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248331" custScaleY="268850" custLinFactX="-141517" custLinFactY="-223843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NeighborX="-56824" custLinFactNeighborY="-6458"/>
      <dgm:spPr/>
      <dgm:t>
        <a:bodyPr/>
        <a:lstStyle/>
        <a:p>
          <a:endParaRPr lang="hu-HU"/>
        </a:p>
      </dgm:t>
    </dgm:pt>
  </dgm:ptLst>
  <dgm:cxnLst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2E18685F-8223-4A59-A0AF-C5459F5CF816}" type="presOf" srcId="{5812CC37-CC32-4E40-AEF0-92F0D1722B59}" destId="{27DA86C9-CFE7-462F-8C82-6427F4ECCC7A}" srcOrd="0" destOrd="0" presId="urn:microsoft.com/office/officeart/2008/layout/AlternatingHexagons"/>
    <dgm:cxn modelId="{3C24EC25-995B-44D7-BB5B-D21E5BA0EFB5}" type="presOf" srcId="{161F2B33-A0F8-410E-84DC-31CF8AC7CC91}" destId="{2F1AD1D2-01D4-4697-B6ED-1A406E25D7F5}" srcOrd="0" destOrd="0" presId="urn:microsoft.com/office/officeart/2008/layout/AlternatingHexagons"/>
    <dgm:cxn modelId="{FE5D2B1E-E6BC-4DB1-B18B-16ABADB8478B}" type="presOf" srcId="{B5C8F30F-3ECC-4B66-B987-6DA9766164EF}" destId="{1B381727-0FE1-4669-9B4F-335F3DEA6B5F}" srcOrd="0" destOrd="0" presId="urn:microsoft.com/office/officeart/2008/layout/AlternatingHexagons"/>
    <dgm:cxn modelId="{97CF45B6-B9F1-4431-846F-C5EC16597648}" type="presOf" srcId="{FE5C786B-1149-4450-94AD-CA8AFF900DBA}" destId="{23C78F0B-085C-4F3B-9C87-19A9281A930A}" srcOrd="0" destOrd="0" presId="urn:microsoft.com/office/officeart/2008/layout/AlternatingHexagons"/>
    <dgm:cxn modelId="{E8504964-3C07-4FC2-AA40-1B0F94F416B3}" type="presOf" srcId="{CEE9692C-B55D-4439-95CD-7542638B6EDE}" destId="{40C9185B-660D-46EC-A0FE-0EB8F2DCE0D0}" srcOrd="0" destOrd="0" presId="urn:microsoft.com/office/officeart/2008/layout/AlternatingHexagons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2EA81711-5525-45B7-9FDB-BFB4F6E0E37E}" type="presOf" srcId="{09A167C8-80E0-45E6-8496-0412D7841E47}" destId="{78A60E00-D02A-4D03-8F8D-9D88C8F9F085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4294D5D7-585A-4191-850D-94D7D220046F}" type="presOf" srcId="{9E0CD2B1-E3AC-4675-81EE-72FC873ABFD1}" destId="{BFF643F1-32BC-4399-85EF-AC820C292CF1}" srcOrd="0" destOrd="0" presId="urn:microsoft.com/office/officeart/2008/layout/AlternatingHexagons"/>
    <dgm:cxn modelId="{8888823B-6D86-484B-8537-90096BCE7155}" type="presOf" srcId="{4B18DD70-ADF6-4905-ABF3-1B7718CDFD6D}" destId="{F3CAD661-2F89-47ED-9284-CD1D720CCC78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48C0685F-B19C-4557-90BA-4AA1B42CAA99}" type="presOf" srcId="{A90AFBC9-34D3-468D-A1B6-54A2BCC55FBE}" destId="{8AA150DB-13EF-4774-B09A-B46E80DFC381}" srcOrd="0" destOrd="0" presId="urn:microsoft.com/office/officeart/2008/layout/AlternatingHexagons"/>
    <dgm:cxn modelId="{D0788B51-34BD-48F0-8940-00BA67CD000D}" type="presOf" srcId="{EE7FD045-D0EE-413E-A923-87A84C356AC7}" destId="{C1BDF0AE-823A-4F3B-87A2-EEA6A47B12CE}" srcOrd="0" destOrd="0" presId="urn:microsoft.com/office/officeart/2008/layout/AlternatingHexagons"/>
    <dgm:cxn modelId="{1A5968AC-FF7D-4367-9325-F6870293C67D}" type="presParOf" srcId="{27DA86C9-CFE7-462F-8C82-6427F4ECCC7A}" destId="{9B44B0DF-7B06-4AB4-988A-DC865977C56C}" srcOrd="0" destOrd="0" presId="urn:microsoft.com/office/officeart/2008/layout/AlternatingHexagons"/>
    <dgm:cxn modelId="{CC0A8C53-C09B-4D28-8853-4C1F0F5818FC}" type="presParOf" srcId="{9B44B0DF-7B06-4AB4-988A-DC865977C56C}" destId="{1B381727-0FE1-4669-9B4F-335F3DEA6B5F}" srcOrd="0" destOrd="0" presId="urn:microsoft.com/office/officeart/2008/layout/AlternatingHexagons"/>
    <dgm:cxn modelId="{7940888D-EDFD-449A-8B6D-DE855E383421}" type="presParOf" srcId="{9B44B0DF-7B06-4AB4-988A-DC865977C56C}" destId="{C1BDF0AE-823A-4F3B-87A2-EEA6A47B12CE}" srcOrd="1" destOrd="0" presId="urn:microsoft.com/office/officeart/2008/layout/AlternatingHexagons"/>
    <dgm:cxn modelId="{539BE2B2-1745-461E-A85B-8E7A073366A7}" type="presParOf" srcId="{9B44B0DF-7B06-4AB4-988A-DC865977C56C}" destId="{07F3C430-C38E-4166-B711-5987F93F456A}" srcOrd="2" destOrd="0" presId="urn:microsoft.com/office/officeart/2008/layout/AlternatingHexagons"/>
    <dgm:cxn modelId="{CA94A7B3-D1FC-4831-AD99-2DD08C8882B3}" type="presParOf" srcId="{9B44B0DF-7B06-4AB4-988A-DC865977C56C}" destId="{A00CA5CB-147B-49FE-B9B4-1054E000C2F1}" srcOrd="3" destOrd="0" presId="urn:microsoft.com/office/officeart/2008/layout/AlternatingHexagons"/>
    <dgm:cxn modelId="{725E4F93-73B4-4A43-AA84-61E008388D20}" type="presParOf" srcId="{9B44B0DF-7B06-4AB4-988A-DC865977C56C}" destId="{40C9185B-660D-46EC-A0FE-0EB8F2DCE0D0}" srcOrd="4" destOrd="0" presId="urn:microsoft.com/office/officeart/2008/layout/AlternatingHexagons"/>
    <dgm:cxn modelId="{003E7A60-88D3-4541-A094-5B95390E9915}" type="presParOf" srcId="{27DA86C9-CFE7-462F-8C82-6427F4ECCC7A}" destId="{6C4BE685-D9EC-449B-A71E-16301B48881C}" srcOrd="1" destOrd="0" presId="urn:microsoft.com/office/officeart/2008/layout/AlternatingHexagons"/>
    <dgm:cxn modelId="{247EF599-3140-46DD-B996-2B247E88C2A0}" type="presParOf" srcId="{27DA86C9-CFE7-462F-8C82-6427F4ECCC7A}" destId="{E7D6587C-D243-4B80-8026-BFD4BE426AD5}" srcOrd="2" destOrd="0" presId="urn:microsoft.com/office/officeart/2008/layout/AlternatingHexagons"/>
    <dgm:cxn modelId="{1413FAD2-2501-4C02-9A6A-DAC1805392F6}" type="presParOf" srcId="{E7D6587C-D243-4B80-8026-BFD4BE426AD5}" destId="{BFF643F1-32BC-4399-85EF-AC820C292CF1}" srcOrd="0" destOrd="0" presId="urn:microsoft.com/office/officeart/2008/layout/AlternatingHexagons"/>
    <dgm:cxn modelId="{7E9A99F1-493F-4740-9222-82549FB47749}" type="presParOf" srcId="{E7D6587C-D243-4B80-8026-BFD4BE426AD5}" destId="{F3CAD661-2F89-47ED-9284-CD1D720CCC78}" srcOrd="1" destOrd="0" presId="urn:microsoft.com/office/officeart/2008/layout/AlternatingHexagons"/>
    <dgm:cxn modelId="{0E889327-61E0-40D5-9294-41115BDDA5D8}" type="presParOf" srcId="{E7D6587C-D243-4B80-8026-BFD4BE426AD5}" destId="{221B550D-3A32-447A-82B4-F9E59818B0EF}" srcOrd="2" destOrd="0" presId="urn:microsoft.com/office/officeart/2008/layout/AlternatingHexagons"/>
    <dgm:cxn modelId="{F082A038-A643-44F9-B83F-45E5656B632B}" type="presParOf" srcId="{E7D6587C-D243-4B80-8026-BFD4BE426AD5}" destId="{DD274C82-0F54-43F6-8D3B-CFF0DB474EF0}" srcOrd="3" destOrd="0" presId="urn:microsoft.com/office/officeart/2008/layout/AlternatingHexagons"/>
    <dgm:cxn modelId="{D6ADC9F2-C08C-4ED9-9517-33F180F3A674}" type="presParOf" srcId="{E7D6587C-D243-4B80-8026-BFD4BE426AD5}" destId="{78A60E00-D02A-4D03-8F8D-9D88C8F9F085}" srcOrd="4" destOrd="0" presId="urn:microsoft.com/office/officeart/2008/layout/AlternatingHexagons"/>
    <dgm:cxn modelId="{2C13AB03-3DB7-411B-95A5-C64CD1895FE7}" type="presParOf" srcId="{27DA86C9-CFE7-462F-8C82-6427F4ECCC7A}" destId="{43D14373-E3C6-4324-8B40-97F5A003DB1C}" srcOrd="3" destOrd="0" presId="urn:microsoft.com/office/officeart/2008/layout/AlternatingHexagons"/>
    <dgm:cxn modelId="{2838ECA9-246D-446C-BF39-C857177C0380}" type="presParOf" srcId="{27DA86C9-CFE7-462F-8C82-6427F4ECCC7A}" destId="{2AFB1086-E588-4194-8287-A333C3E37067}" srcOrd="4" destOrd="0" presId="urn:microsoft.com/office/officeart/2008/layout/AlternatingHexagons"/>
    <dgm:cxn modelId="{921610DB-05E2-40F1-82E3-86C329C76409}" type="presParOf" srcId="{2AFB1086-E588-4194-8287-A333C3E37067}" destId="{8AA150DB-13EF-4774-B09A-B46E80DFC381}" srcOrd="0" destOrd="0" presId="urn:microsoft.com/office/officeart/2008/layout/AlternatingHexagons"/>
    <dgm:cxn modelId="{8FC49E69-AA7E-4955-AC2A-9DE9F71A9CBE}" type="presParOf" srcId="{2AFB1086-E588-4194-8287-A333C3E37067}" destId="{23C78F0B-085C-4F3B-9C87-19A9281A930A}" srcOrd="1" destOrd="0" presId="urn:microsoft.com/office/officeart/2008/layout/AlternatingHexagons"/>
    <dgm:cxn modelId="{522D7F1D-4064-4C62-BF2E-5CEE642F49CE}" type="presParOf" srcId="{2AFB1086-E588-4194-8287-A333C3E37067}" destId="{99F70F49-6CDB-4C92-8DAB-8679EF990F55}" srcOrd="2" destOrd="0" presId="urn:microsoft.com/office/officeart/2008/layout/AlternatingHexagons"/>
    <dgm:cxn modelId="{21FA518B-F2CF-4DDE-92B4-F2F31617AA53}" type="presParOf" srcId="{2AFB1086-E588-4194-8287-A333C3E37067}" destId="{6D1A1D6E-52CB-4CC7-A426-D71C75090DE0}" srcOrd="3" destOrd="0" presId="urn:microsoft.com/office/officeart/2008/layout/AlternatingHexagons"/>
    <dgm:cxn modelId="{D57CD6D7-9976-4807-8CC9-2423070EAB67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F03E2-94DF-4145-BBE4-77A8DA3A777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967CC9F-3A34-437E-BF42-287C54C455B1}">
      <dgm:prSet phldrT="[Szöveg]"/>
      <dgm:spPr/>
      <dgm:t>
        <a:bodyPr/>
        <a:lstStyle/>
        <a:p>
          <a:r>
            <a:rPr lang="hu-HU" dirty="0" smtClean="0"/>
            <a:t>Támogatási intenzitás</a:t>
          </a:r>
        </a:p>
      </dgm:t>
    </dgm:pt>
    <dgm:pt modelId="{F0DA7AE0-4300-4C90-A0B7-98847A8BC67A}" type="parTrans" cxnId="{A4BA72B6-DCE7-4328-ACC9-C8FDF91FED30}">
      <dgm:prSet/>
      <dgm:spPr/>
      <dgm:t>
        <a:bodyPr/>
        <a:lstStyle/>
        <a:p>
          <a:endParaRPr lang="hu-HU"/>
        </a:p>
      </dgm:t>
    </dgm:pt>
    <dgm:pt modelId="{827FD020-E614-410B-90EF-6B87B865FE27}" type="sibTrans" cxnId="{A4BA72B6-DCE7-4328-ACC9-C8FDF91FED30}">
      <dgm:prSet/>
      <dgm:spPr/>
      <dgm:t>
        <a:bodyPr/>
        <a:lstStyle/>
        <a:p>
          <a:endParaRPr lang="hu-HU"/>
        </a:p>
      </dgm:t>
    </dgm:pt>
    <dgm:pt modelId="{AF0B6E10-5A38-4C22-9240-F4CA3F3583C8}">
      <dgm:prSet phldrT="[Szöveg]"/>
      <dgm:spPr/>
      <dgm:t>
        <a:bodyPr/>
        <a:lstStyle/>
        <a:p>
          <a:r>
            <a:rPr lang="hu-HU" dirty="0" smtClean="0"/>
            <a:t>Jogosultak köre</a:t>
          </a:r>
          <a:endParaRPr lang="hu-HU" dirty="0"/>
        </a:p>
      </dgm:t>
    </dgm:pt>
    <dgm:pt modelId="{AB20B5FF-312E-4538-9EBB-BBC0D27A9DDF}" type="parTrans" cxnId="{ADB49C5B-B618-4D7C-B6BD-7CC03ED2912D}">
      <dgm:prSet/>
      <dgm:spPr/>
      <dgm:t>
        <a:bodyPr/>
        <a:lstStyle/>
        <a:p>
          <a:endParaRPr lang="hu-HU"/>
        </a:p>
      </dgm:t>
    </dgm:pt>
    <dgm:pt modelId="{961B2A3B-EF1F-4BED-AC91-C585137E2E05}" type="sibTrans" cxnId="{ADB49C5B-B618-4D7C-B6BD-7CC03ED2912D}">
      <dgm:prSet/>
      <dgm:spPr/>
      <dgm:t>
        <a:bodyPr/>
        <a:lstStyle/>
        <a:p>
          <a:endParaRPr lang="hu-HU"/>
        </a:p>
      </dgm:t>
    </dgm:pt>
    <dgm:pt modelId="{EAE9F01C-854D-427A-85A4-2417D3C15BE1}">
      <dgm:prSet phldrT="[Szöveg]"/>
      <dgm:spPr/>
      <dgm:t>
        <a:bodyPr/>
        <a:lstStyle/>
        <a:p>
          <a:r>
            <a:rPr lang="hu-HU" dirty="0" smtClean="0"/>
            <a:t>Pályázati eljárás</a:t>
          </a:r>
          <a:endParaRPr lang="hu-HU" dirty="0"/>
        </a:p>
      </dgm:t>
    </dgm:pt>
    <dgm:pt modelId="{932EBB8F-523C-4AE8-912E-40C4363ECDAB}" type="parTrans" cxnId="{34B23EC9-A060-40C6-A3E3-FD798AEA2D9F}">
      <dgm:prSet/>
      <dgm:spPr/>
      <dgm:t>
        <a:bodyPr/>
        <a:lstStyle/>
        <a:p>
          <a:endParaRPr lang="hu-HU"/>
        </a:p>
      </dgm:t>
    </dgm:pt>
    <dgm:pt modelId="{7C509371-56B3-41C9-B01B-6CAD3B639E41}" type="sibTrans" cxnId="{34B23EC9-A060-40C6-A3E3-FD798AEA2D9F}">
      <dgm:prSet/>
      <dgm:spPr/>
      <dgm:t>
        <a:bodyPr/>
        <a:lstStyle/>
        <a:p>
          <a:endParaRPr lang="hu-HU"/>
        </a:p>
      </dgm:t>
    </dgm:pt>
    <dgm:pt modelId="{22661173-581A-441E-AF43-E0FB436D1F7D}">
      <dgm:prSet custT="1"/>
      <dgm:spPr/>
      <dgm:t>
        <a:bodyPr/>
        <a:lstStyle/>
        <a:p>
          <a:r>
            <a:rPr lang="hu-HU" altLang="hu-HU" sz="1400" b="0" dirty="0" smtClean="0"/>
            <a:t>min. 6000 € </a:t>
          </a:r>
          <a:r>
            <a:rPr lang="hu-HU" altLang="hu-HU" sz="1400" b="0" dirty="0" err="1" smtClean="0"/>
            <a:t>STÉ-vel</a:t>
          </a:r>
          <a:r>
            <a:rPr lang="hu-HU" altLang="hu-HU" sz="1400" b="0" dirty="0" smtClean="0"/>
            <a:t> rendelkező mg-i </a:t>
          </a:r>
          <a:r>
            <a:rPr lang="hu-HU" altLang="hu-HU" sz="1400" b="0" dirty="0" smtClean="0"/>
            <a:t>termelők (min</a:t>
          </a:r>
          <a:r>
            <a:rPr lang="hu-HU" altLang="hu-HU" sz="1400" b="0" dirty="0" smtClean="0"/>
            <a:t>. 50% mg-i tevékenységből származó </a:t>
          </a:r>
          <a:r>
            <a:rPr lang="hu-HU" altLang="hu-HU" sz="1400" b="0" dirty="0" smtClean="0"/>
            <a:t>árbevétel)</a:t>
          </a:r>
          <a:endParaRPr lang="hu-HU" sz="1400" b="0" dirty="0"/>
        </a:p>
      </dgm:t>
    </dgm:pt>
    <dgm:pt modelId="{1F1C9332-CA7D-49D0-ACA6-09D2DBB8B91A}" type="parTrans" cxnId="{DEB03D66-DC69-4328-AF9F-8EA0EDCF9ABA}">
      <dgm:prSet/>
      <dgm:spPr/>
      <dgm:t>
        <a:bodyPr/>
        <a:lstStyle/>
        <a:p>
          <a:endParaRPr lang="hu-HU"/>
        </a:p>
      </dgm:t>
    </dgm:pt>
    <dgm:pt modelId="{E01B0FFA-9129-427D-B164-8500CE9BF547}" type="sibTrans" cxnId="{DEB03D66-DC69-4328-AF9F-8EA0EDCF9ABA}">
      <dgm:prSet/>
      <dgm:spPr/>
      <dgm:t>
        <a:bodyPr/>
        <a:lstStyle/>
        <a:p>
          <a:endParaRPr lang="hu-HU"/>
        </a:p>
      </dgm:t>
    </dgm:pt>
    <dgm:pt modelId="{1F9A2949-685E-4D77-89A9-C5977EF3DC0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500" dirty="0" smtClean="0"/>
            <a:t>40% (Pest m.)</a:t>
          </a:r>
          <a:endParaRPr lang="hu-HU" sz="1500" dirty="0"/>
        </a:p>
      </dgm:t>
    </dgm:pt>
    <dgm:pt modelId="{30A28A67-225D-4240-89F2-D6BCC3206B43}" type="parTrans" cxnId="{E64C9234-3362-4A6D-BACC-49AD8D01581E}">
      <dgm:prSet/>
      <dgm:spPr/>
      <dgm:t>
        <a:bodyPr/>
        <a:lstStyle/>
        <a:p>
          <a:endParaRPr lang="hu-HU"/>
        </a:p>
      </dgm:t>
    </dgm:pt>
    <dgm:pt modelId="{5010BCD8-0E15-4EC8-A97A-BC186CC42E24}" type="sibTrans" cxnId="{E64C9234-3362-4A6D-BACC-49AD8D01581E}">
      <dgm:prSet/>
      <dgm:spPr/>
      <dgm:t>
        <a:bodyPr/>
        <a:lstStyle/>
        <a:p>
          <a:endParaRPr lang="hu-HU"/>
        </a:p>
      </dgm:t>
    </dgm:pt>
    <dgm:pt modelId="{90468ED2-C411-4A9F-B4B5-0E2A7C2F7E3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500" dirty="0" smtClean="0"/>
            <a:t>50%</a:t>
          </a:r>
          <a:endParaRPr lang="hu-HU" sz="1500" dirty="0"/>
        </a:p>
      </dgm:t>
    </dgm:pt>
    <dgm:pt modelId="{8B4580DF-A6CD-49B3-8BAD-266CF56FD49D}" type="parTrans" cxnId="{5D628CEB-BA1E-4A5A-87A0-7EACC634DCEE}">
      <dgm:prSet/>
      <dgm:spPr/>
      <dgm:t>
        <a:bodyPr/>
        <a:lstStyle/>
        <a:p>
          <a:endParaRPr lang="hu-HU"/>
        </a:p>
      </dgm:t>
    </dgm:pt>
    <dgm:pt modelId="{A095FCEA-DDB1-4211-93FB-065C053B69D0}" type="sibTrans" cxnId="{5D628CEB-BA1E-4A5A-87A0-7EACC634DCEE}">
      <dgm:prSet/>
      <dgm:spPr/>
      <dgm:t>
        <a:bodyPr/>
        <a:lstStyle/>
        <a:p>
          <a:endParaRPr lang="hu-HU"/>
        </a:p>
      </dgm:t>
    </dgm:pt>
    <dgm:pt modelId="{66B31082-E27E-4CAC-B7D1-E3C1831090F7}">
      <dgm:prSet phldrT="[Szöveg]" custT="1"/>
      <dgm:spPr/>
      <dgm:t>
        <a:bodyPr/>
        <a:lstStyle/>
        <a:p>
          <a:r>
            <a:rPr lang="hu-HU" altLang="hu-HU" sz="1300" b="1" dirty="0" smtClean="0">
              <a:latin typeface="+mj-lt"/>
              <a:cs typeface="Times New Roman" pitchFamily="18" charset="0"/>
            </a:rPr>
            <a:t>elszámolások egyszerűsítése</a:t>
          </a:r>
          <a:endParaRPr lang="hu-HU" sz="1300" dirty="0">
            <a:latin typeface="+mj-lt"/>
          </a:endParaRPr>
        </a:p>
      </dgm:t>
    </dgm:pt>
    <dgm:pt modelId="{21CE60AB-4BAF-417A-B08B-5FC444D658F7}" type="parTrans" cxnId="{C16877E7-3677-4DA7-8C34-181464E75C44}">
      <dgm:prSet/>
      <dgm:spPr/>
      <dgm:t>
        <a:bodyPr/>
        <a:lstStyle/>
        <a:p>
          <a:endParaRPr lang="hu-HU"/>
        </a:p>
      </dgm:t>
    </dgm:pt>
    <dgm:pt modelId="{FCC6BE39-C7F1-4FD3-AB53-1269B5D9CC0C}" type="sibTrans" cxnId="{C16877E7-3677-4DA7-8C34-181464E75C44}">
      <dgm:prSet/>
      <dgm:spPr/>
      <dgm:t>
        <a:bodyPr/>
        <a:lstStyle/>
        <a:p>
          <a:endParaRPr lang="hu-HU"/>
        </a:p>
      </dgm:t>
    </dgm:pt>
    <dgm:pt modelId="{FC6A95EB-082C-41BD-AC71-3501E468B89E}">
      <dgm:prSet custT="1"/>
      <dgm:spPr/>
      <dgm:t>
        <a:bodyPr/>
        <a:lstStyle/>
        <a:p>
          <a:r>
            <a:rPr lang="hu-HU" altLang="hu-HU" sz="1300" b="1" dirty="0" smtClean="0">
              <a:latin typeface="+mj-lt"/>
              <a:cs typeface="Times New Roman" pitchFamily="18" charset="0"/>
            </a:rPr>
            <a:t>előleg</a:t>
          </a:r>
          <a:r>
            <a:rPr lang="hu-HU" altLang="hu-HU" sz="1300" dirty="0" smtClean="0">
              <a:latin typeface="+mj-lt"/>
              <a:cs typeface="Times New Roman" pitchFamily="18" charset="0"/>
            </a:rPr>
            <a:t>, saját teljesítés,</a:t>
          </a:r>
        </a:p>
      </dgm:t>
    </dgm:pt>
    <dgm:pt modelId="{326CC114-65D4-4072-A7D0-9E2E14CFF284}" type="parTrans" cxnId="{95853EA0-28CB-4591-B6F6-35C75EE0489C}">
      <dgm:prSet/>
      <dgm:spPr/>
      <dgm:t>
        <a:bodyPr/>
        <a:lstStyle/>
        <a:p>
          <a:endParaRPr lang="hu-HU"/>
        </a:p>
      </dgm:t>
    </dgm:pt>
    <dgm:pt modelId="{49C3A252-99FB-421A-82EA-5DDED1F2BCBC}" type="sibTrans" cxnId="{95853EA0-28CB-4591-B6F6-35C75EE0489C}">
      <dgm:prSet/>
      <dgm:spPr/>
      <dgm:t>
        <a:bodyPr/>
        <a:lstStyle/>
        <a:p>
          <a:endParaRPr lang="hu-HU"/>
        </a:p>
      </dgm:t>
    </dgm:pt>
    <dgm:pt modelId="{B9410EDE-08A7-418C-924C-E15C18DB48E9}">
      <dgm:prSet custT="1"/>
      <dgm:spPr/>
      <dgm:t>
        <a:bodyPr/>
        <a:lstStyle/>
        <a:p>
          <a:r>
            <a:rPr lang="hu-HU" altLang="hu-HU" sz="1300" b="1" dirty="0" smtClean="0">
              <a:latin typeface="+mj-lt"/>
              <a:cs typeface="Times New Roman" pitchFamily="18" charset="0"/>
            </a:rPr>
            <a:t>nem kellenek jogerős </a:t>
          </a:r>
          <a:r>
            <a:rPr lang="hu-HU" altLang="hu-HU" sz="1300" dirty="0" smtClean="0">
              <a:latin typeface="+mj-lt"/>
              <a:cs typeface="Times New Roman" pitchFamily="18" charset="0"/>
            </a:rPr>
            <a:t>engedélyek a pályázat benyújtásakor (kivéve: vízjogi)</a:t>
          </a:r>
          <a:endParaRPr lang="hu-HU" altLang="hu-HU" sz="1300" dirty="0" smtClean="0">
            <a:latin typeface="+mj-lt"/>
            <a:cs typeface="Times New Roman" pitchFamily="18" charset="0"/>
          </a:endParaRPr>
        </a:p>
      </dgm:t>
    </dgm:pt>
    <dgm:pt modelId="{94C13B3C-1370-4D58-AECD-5FC15AB9DC10}" type="parTrans" cxnId="{E217DF7A-5086-4913-B6D5-B945EBE5FCEB}">
      <dgm:prSet/>
      <dgm:spPr/>
      <dgm:t>
        <a:bodyPr/>
        <a:lstStyle/>
        <a:p>
          <a:endParaRPr lang="hu-HU"/>
        </a:p>
      </dgm:t>
    </dgm:pt>
    <dgm:pt modelId="{56BFD414-EA35-418B-9CB0-A47459719E26}" type="sibTrans" cxnId="{E217DF7A-5086-4913-B6D5-B945EBE5FCEB}">
      <dgm:prSet/>
      <dgm:spPr/>
      <dgm:t>
        <a:bodyPr/>
        <a:lstStyle/>
        <a:p>
          <a:endParaRPr lang="hu-HU"/>
        </a:p>
      </dgm:t>
    </dgm:pt>
    <dgm:pt modelId="{9B3D9F7D-6CD4-45FC-9B6E-9AA80B025189}">
      <dgm:prSet phldrT="[Szöveg]" custT="1"/>
      <dgm:spPr/>
      <dgm:t>
        <a:bodyPr/>
        <a:lstStyle/>
        <a:p>
          <a:r>
            <a:rPr lang="hu-HU" altLang="hu-HU" sz="1300" b="1" dirty="0" smtClean="0">
              <a:latin typeface="+mj-lt"/>
              <a:cs typeface="Times New Roman" pitchFamily="18" charset="0"/>
            </a:rPr>
            <a:t>fejlesztések egyszerűsített követelményei és elbírálása</a:t>
          </a:r>
          <a:endParaRPr lang="hu-HU" sz="1300" dirty="0">
            <a:latin typeface="+mj-lt"/>
          </a:endParaRPr>
        </a:p>
      </dgm:t>
    </dgm:pt>
    <dgm:pt modelId="{875688B2-3B1C-4D49-AA93-D3C795E4C4B8}" type="parTrans" cxnId="{E77C83C4-42A2-4789-B343-8F347A7B6CAB}">
      <dgm:prSet/>
      <dgm:spPr/>
      <dgm:t>
        <a:bodyPr/>
        <a:lstStyle/>
        <a:p>
          <a:endParaRPr lang="hu-HU"/>
        </a:p>
      </dgm:t>
    </dgm:pt>
    <dgm:pt modelId="{0CF04521-2FFA-49DD-9CB9-871033078A51}" type="sibTrans" cxnId="{E77C83C4-42A2-4789-B343-8F347A7B6CAB}">
      <dgm:prSet/>
      <dgm:spPr/>
      <dgm:t>
        <a:bodyPr/>
        <a:lstStyle/>
        <a:p>
          <a:endParaRPr lang="hu-HU"/>
        </a:p>
      </dgm:t>
    </dgm:pt>
    <dgm:pt modelId="{D7AF1322-5BC9-4C26-A36B-4768C6928FF6}">
      <dgm:prSet custT="1"/>
      <dgm:spPr/>
      <dgm:t>
        <a:bodyPr/>
        <a:lstStyle/>
        <a:p>
          <a:r>
            <a:rPr lang="hu-HU" sz="1400" b="0" dirty="0" smtClean="0"/>
            <a:t>termelői csoportok, </a:t>
          </a:r>
          <a:r>
            <a:rPr lang="hu-HU" sz="1400" b="0" dirty="0" err="1" smtClean="0"/>
            <a:t>tész-ek</a:t>
          </a:r>
          <a:endParaRPr lang="hu-HU" sz="1400" b="0" dirty="0"/>
        </a:p>
      </dgm:t>
    </dgm:pt>
    <dgm:pt modelId="{053E679F-8C1E-4F58-A510-CF2A02B0AAFF}" type="parTrans" cxnId="{9203137A-E4A1-4FE0-BF57-25538774939E}">
      <dgm:prSet/>
      <dgm:spPr/>
    </dgm:pt>
    <dgm:pt modelId="{13926E23-3095-46F6-9747-BBFBEF9F4177}" type="sibTrans" cxnId="{9203137A-E4A1-4FE0-BF57-25538774939E}">
      <dgm:prSet/>
      <dgm:spPr/>
    </dgm:pt>
    <dgm:pt modelId="{C6116B72-54F4-4DEC-B2FC-318AA05633C4}">
      <dgm:prSet custT="1"/>
      <dgm:spPr/>
      <dgm:t>
        <a:bodyPr/>
        <a:lstStyle/>
        <a:p>
          <a:r>
            <a:rPr lang="hu-HU" sz="1400" b="0" dirty="0" smtClean="0"/>
            <a:t>források 80%-a: csak kis </a:t>
          </a:r>
          <a:r>
            <a:rPr lang="hu-HU" sz="1400" b="0" dirty="0" smtClean="0"/>
            <a:t>–, </a:t>
          </a:r>
          <a:r>
            <a:rPr lang="hu-HU" sz="1400" b="0" dirty="0" smtClean="0"/>
            <a:t>és közepes gazdaságok</a:t>
          </a:r>
          <a:endParaRPr lang="hu-HU" sz="1400" b="0" dirty="0"/>
        </a:p>
      </dgm:t>
    </dgm:pt>
    <dgm:pt modelId="{6CB06D87-CBB9-4B92-A8E6-340F10DF1850}" type="parTrans" cxnId="{060D7B98-22B7-4A65-9B9F-148EDA437356}">
      <dgm:prSet/>
      <dgm:spPr/>
    </dgm:pt>
    <dgm:pt modelId="{5BDAC189-31D3-46E1-AB32-A2C8BD200ED3}" type="sibTrans" cxnId="{060D7B98-22B7-4A65-9B9F-148EDA437356}">
      <dgm:prSet/>
      <dgm:spPr/>
    </dgm:pt>
    <dgm:pt modelId="{8FEFA0AE-ACB4-4E35-AD4F-AF029B7ED9C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u-HU" sz="1500" dirty="0" smtClean="0"/>
            <a:t>10%-10% fiatal gazda, kollektív (kivéve élelmiszeripar!)</a:t>
          </a:r>
          <a:endParaRPr lang="hu-HU" sz="1500" dirty="0"/>
        </a:p>
      </dgm:t>
    </dgm:pt>
    <dgm:pt modelId="{9C298CB6-2D29-4867-82E8-5E2B036F52D8}" type="parTrans" cxnId="{FF9465FE-8AEA-4816-9F9B-D17E0ADB5D68}">
      <dgm:prSet/>
      <dgm:spPr/>
    </dgm:pt>
    <dgm:pt modelId="{EA11F20A-C993-4C8E-9634-786C91DE993F}" type="sibTrans" cxnId="{FF9465FE-8AEA-4816-9F9B-D17E0ADB5D68}">
      <dgm:prSet/>
      <dgm:spPr/>
    </dgm:pt>
    <dgm:pt modelId="{78B4D5B7-15BE-44FC-9205-B67C95519DF2}">
      <dgm:prSet phldrT="[Szöveg]" custT="1"/>
      <dgm:spPr/>
      <dgm:t>
        <a:bodyPr/>
        <a:lstStyle/>
        <a:p>
          <a:r>
            <a:rPr lang="hu-HU" sz="1300" dirty="0" smtClean="0">
              <a:latin typeface="+mj-lt"/>
            </a:rPr>
            <a:t>272/2014. Korm. rendelet</a:t>
          </a:r>
          <a:endParaRPr lang="hu-HU" sz="1300" dirty="0">
            <a:latin typeface="+mj-lt"/>
          </a:endParaRPr>
        </a:p>
      </dgm:t>
    </dgm:pt>
    <dgm:pt modelId="{B5AE7971-C9B8-416B-A063-F41859815804}" type="parTrans" cxnId="{AD3E9A19-5FED-4BAA-B9F0-4532F4A53968}">
      <dgm:prSet/>
      <dgm:spPr/>
    </dgm:pt>
    <dgm:pt modelId="{9B14CB9F-86CD-4288-9760-ECD33B00B955}" type="sibTrans" cxnId="{AD3E9A19-5FED-4BAA-B9F0-4532F4A53968}">
      <dgm:prSet/>
      <dgm:spPr/>
    </dgm:pt>
    <dgm:pt modelId="{44EE847D-5066-47AA-B2D0-0B17B9C8B910}" type="pres">
      <dgm:prSet presAssocID="{41CF03E2-94DF-4145-BBE4-77A8DA3A777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338EFA6-D662-42C6-A99B-EF065F0288E6}" type="pres">
      <dgm:prSet presAssocID="{F967CC9F-3A34-437E-BF42-287C54C455B1}" presName="circle1" presStyleLbl="node1" presStyleIdx="0" presStyleCnt="3"/>
      <dgm:spPr/>
    </dgm:pt>
    <dgm:pt modelId="{D263C169-2DFF-4B61-84D0-9E27E7880D35}" type="pres">
      <dgm:prSet presAssocID="{F967CC9F-3A34-437E-BF42-287C54C455B1}" presName="space" presStyleCnt="0"/>
      <dgm:spPr/>
    </dgm:pt>
    <dgm:pt modelId="{AE76671F-F386-436A-BE7C-5BE647C1528D}" type="pres">
      <dgm:prSet presAssocID="{F967CC9F-3A34-437E-BF42-287C54C455B1}" presName="rect1" presStyleLbl="alignAcc1" presStyleIdx="0" presStyleCnt="3"/>
      <dgm:spPr/>
      <dgm:t>
        <a:bodyPr/>
        <a:lstStyle/>
        <a:p>
          <a:endParaRPr lang="hu-HU"/>
        </a:p>
      </dgm:t>
    </dgm:pt>
    <dgm:pt modelId="{B1CADCEC-9F21-48F5-83C1-762DBA8CE41E}" type="pres">
      <dgm:prSet presAssocID="{AF0B6E10-5A38-4C22-9240-F4CA3F3583C8}" presName="vertSpace2" presStyleLbl="node1" presStyleIdx="0" presStyleCnt="3"/>
      <dgm:spPr/>
    </dgm:pt>
    <dgm:pt modelId="{90EE1AC2-DA8E-4D83-9C11-CF61A233A344}" type="pres">
      <dgm:prSet presAssocID="{AF0B6E10-5A38-4C22-9240-F4CA3F3583C8}" presName="circle2" presStyleLbl="node1" presStyleIdx="1" presStyleCnt="3"/>
      <dgm:spPr>
        <a:solidFill>
          <a:schemeClr val="accent6">
            <a:lumMod val="50000"/>
          </a:schemeClr>
        </a:solidFill>
      </dgm:spPr>
    </dgm:pt>
    <dgm:pt modelId="{4929A393-83D7-4964-97E9-A5BCD6A29566}" type="pres">
      <dgm:prSet presAssocID="{AF0B6E10-5A38-4C22-9240-F4CA3F3583C8}" presName="rect2" presStyleLbl="alignAcc1" presStyleIdx="1" presStyleCnt="3"/>
      <dgm:spPr/>
      <dgm:t>
        <a:bodyPr/>
        <a:lstStyle/>
        <a:p>
          <a:endParaRPr lang="hu-HU"/>
        </a:p>
      </dgm:t>
    </dgm:pt>
    <dgm:pt modelId="{18EC293F-0B89-4FB1-A9E0-FE40B2EC53AF}" type="pres">
      <dgm:prSet presAssocID="{EAE9F01C-854D-427A-85A4-2417D3C15BE1}" presName="vertSpace3" presStyleLbl="node1" presStyleIdx="1" presStyleCnt="3"/>
      <dgm:spPr/>
    </dgm:pt>
    <dgm:pt modelId="{D34F6198-0056-4256-B94E-197F62E2D874}" type="pres">
      <dgm:prSet presAssocID="{EAE9F01C-854D-427A-85A4-2417D3C15BE1}" presName="circle3" presStyleLbl="node1" presStyleIdx="2" presStyleCnt="3"/>
      <dgm:spPr/>
    </dgm:pt>
    <dgm:pt modelId="{D16D1DD8-9BB7-44AC-AAB8-DAE18F0E3DED}" type="pres">
      <dgm:prSet presAssocID="{EAE9F01C-854D-427A-85A4-2417D3C15BE1}" presName="rect3" presStyleLbl="alignAcc1" presStyleIdx="2" presStyleCnt="3" custScaleY="106933"/>
      <dgm:spPr/>
      <dgm:t>
        <a:bodyPr/>
        <a:lstStyle/>
        <a:p>
          <a:endParaRPr lang="hu-HU"/>
        </a:p>
      </dgm:t>
    </dgm:pt>
    <dgm:pt modelId="{3981E15A-3195-4AD2-8223-4928EA1E2785}" type="pres">
      <dgm:prSet presAssocID="{F967CC9F-3A34-437E-BF42-287C54C455B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599213-D480-4001-A419-BEA50255F2CC}" type="pres">
      <dgm:prSet presAssocID="{F967CC9F-3A34-437E-BF42-287C54C455B1}" presName="rect1ChTx" presStyleLbl="alignAcc1" presStyleIdx="2" presStyleCnt="3" custScaleX="11727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AFE4F4-E6A9-42D6-B7BB-9244068F20C2}" type="pres">
      <dgm:prSet presAssocID="{AF0B6E10-5A38-4C22-9240-F4CA3F3583C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846FFE-8738-4BB9-B607-E8846BA9262F}" type="pres">
      <dgm:prSet presAssocID="{AF0B6E10-5A38-4C22-9240-F4CA3F3583C8}" presName="rect2ChTx" presStyleLbl="alignAcc1" presStyleIdx="2" presStyleCnt="3" custScaleX="12280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FB18D84-9572-494F-B7A6-E71A02A8FBC9}" type="pres">
      <dgm:prSet presAssocID="{EAE9F01C-854D-427A-85A4-2417D3C15BE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577D12-2D7B-4B5A-9A50-ACCE1A5FC979}" type="pres">
      <dgm:prSet presAssocID="{EAE9F01C-854D-427A-85A4-2417D3C15BE1}" presName="rect3ChTx" presStyleLbl="alignAcc1" presStyleIdx="2" presStyleCnt="3" custScaleX="118016" custScaleY="100604" custLinFactNeighborX="-290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FFD97CB-208A-4CD3-9E47-78C2F3ED612B}" type="presOf" srcId="{22661173-581A-441E-AF43-E0FB436D1F7D}" destId="{F5846FFE-8738-4BB9-B607-E8846BA9262F}" srcOrd="0" destOrd="0" presId="urn:microsoft.com/office/officeart/2005/8/layout/target3"/>
    <dgm:cxn modelId="{AD3E9A19-5FED-4BAA-B9F0-4532F4A53968}" srcId="{EAE9F01C-854D-427A-85A4-2417D3C15BE1}" destId="{78B4D5B7-15BE-44FC-9205-B67C95519DF2}" srcOrd="0" destOrd="0" parTransId="{B5AE7971-C9B8-416B-A063-F41859815804}" sibTransId="{9B14CB9F-86CD-4288-9760-ECD33B00B955}"/>
    <dgm:cxn modelId="{36191208-B6A3-42D8-9E3A-706BE66AB82B}" type="presOf" srcId="{1F9A2949-685E-4D77-89A9-C5977EF3DC0C}" destId="{1E599213-D480-4001-A419-BEA50255F2CC}" srcOrd="0" destOrd="0" presId="urn:microsoft.com/office/officeart/2005/8/layout/target3"/>
    <dgm:cxn modelId="{2A54F58C-3672-4E9A-8728-A28CF3FA2F13}" type="presOf" srcId="{66B31082-E27E-4CAC-B7D1-E3C1831090F7}" destId="{1F577D12-2D7B-4B5A-9A50-ACCE1A5FC979}" srcOrd="0" destOrd="1" presId="urn:microsoft.com/office/officeart/2005/8/layout/target3"/>
    <dgm:cxn modelId="{F2027C52-9846-4C49-B439-B0F7C49AB334}" type="presOf" srcId="{FC6A95EB-082C-41BD-AC71-3501E468B89E}" destId="{1F577D12-2D7B-4B5A-9A50-ACCE1A5FC979}" srcOrd="0" destOrd="3" presId="urn:microsoft.com/office/officeart/2005/8/layout/target3"/>
    <dgm:cxn modelId="{D0EC06A7-CFEF-4414-B2A2-6F924A32333D}" type="presOf" srcId="{F967CC9F-3A34-437E-BF42-287C54C455B1}" destId="{3981E15A-3195-4AD2-8223-4928EA1E2785}" srcOrd="1" destOrd="0" presId="urn:microsoft.com/office/officeart/2005/8/layout/target3"/>
    <dgm:cxn modelId="{52E3D2E2-214D-4C4A-9CC7-16A3FD2522FB}" type="presOf" srcId="{AF0B6E10-5A38-4C22-9240-F4CA3F3583C8}" destId="{4929A393-83D7-4964-97E9-A5BCD6A29566}" srcOrd="0" destOrd="0" presId="urn:microsoft.com/office/officeart/2005/8/layout/target3"/>
    <dgm:cxn modelId="{E398280E-1E4F-4086-BDCE-AFAB29DB59AF}" type="presOf" srcId="{AF0B6E10-5A38-4C22-9240-F4CA3F3583C8}" destId="{83AFE4F4-E6A9-42D6-B7BB-9244068F20C2}" srcOrd="1" destOrd="0" presId="urn:microsoft.com/office/officeart/2005/8/layout/target3"/>
    <dgm:cxn modelId="{E217DF7A-5086-4913-B6D5-B945EBE5FCEB}" srcId="{EAE9F01C-854D-427A-85A4-2417D3C15BE1}" destId="{B9410EDE-08A7-418C-924C-E15C18DB48E9}" srcOrd="4" destOrd="0" parTransId="{94C13B3C-1370-4D58-AECD-5FC15AB9DC10}" sibTransId="{56BFD414-EA35-418B-9CB0-A47459719E26}"/>
    <dgm:cxn modelId="{8FFF303F-318A-44EA-A256-D2266307CAF1}" type="presOf" srcId="{8FEFA0AE-ACB4-4E35-AD4F-AF029B7ED9C9}" destId="{1E599213-D480-4001-A419-BEA50255F2CC}" srcOrd="0" destOrd="2" presId="urn:microsoft.com/office/officeart/2005/8/layout/target3"/>
    <dgm:cxn modelId="{95853EA0-28CB-4591-B6F6-35C75EE0489C}" srcId="{EAE9F01C-854D-427A-85A4-2417D3C15BE1}" destId="{FC6A95EB-082C-41BD-AC71-3501E468B89E}" srcOrd="3" destOrd="0" parTransId="{326CC114-65D4-4072-A7D0-9E2E14CFF284}" sibTransId="{49C3A252-99FB-421A-82EA-5DDED1F2BCBC}"/>
    <dgm:cxn modelId="{47A731EB-DD69-433D-88CF-4F62FDEA2BDB}" type="presOf" srcId="{C6116B72-54F4-4DEC-B2FC-318AA05633C4}" destId="{F5846FFE-8738-4BB9-B607-E8846BA9262F}" srcOrd="0" destOrd="2" presId="urn:microsoft.com/office/officeart/2005/8/layout/target3"/>
    <dgm:cxn modelId="{E64C9234-3362-4A6D-BACC-49AD8D01581E}" srcId="{F967CC9F-3A34-437E-BF42-287C54C455B1}" destId="{1F9A2949-685E-4D77-89A9-C5977EF3DC0C}" srcOrd="0" destOrd="0" parTransId="{30A28A67-225D-4240-89F2-D6BCC3206B43}" sibTransId="{5010BCD8-0E15-4EC8-A97A-BC186CC42E24}"/>
    <dgm:cxn modelId="{C5F62EA7-D0F7-4C77-845C-78BEB47F0096}" type="presOf" srcId="{90468ED2-C411-4A9F-B4B5-0E2A7C2F7E39}" destId="{1E599213-D480-4001-A419-BEA50255F2CC}" srcOrd="0" destOrd="1" presId="urn:microsoft.com/office/officeart/2005/8/layout/target3"/>
    <dgm:cxn modelId="{066C7DE9-8D7F-4011-BD9D-4F47C21F2F5A}" type="presOf" srcId="{78B4D5B7-15BE-44FC-9205-B67C95519DF2}" destId="{1F577D12-2D7B-4B5A-9A50-ACCE1A5FC979}" srcOrd="0" destOrd="0" presId="urn:microsoft.com/office/officeart/2005/8/layout/target3"/>
    <dgm:cxn modelId="{BCBCAE93-8D92-4A15-8E58-C7066A9E2337}" type="presOf" srcId="{9B3D9F7D-6CD4-45FC-9B6E-9AA80B025189}" destId="{1F577D12-2D7B-4B5A-9A50-ACCE1A5FC979}" srcOrd="0" destOrd="2" presId="urn:microsoft.com/office/officeart/2005/8/layout/target3"/>
    <dgm:cxn modelId="{ADB49C5B-B618-4D7C-B6BD-7CC03ED2912D}" srcId="{41CF03E2-94DF-4145-BBE4-77A8DA3A777C}" destId="{AF0B6E10-5A38-4C22-9240-F4CA3F3583C8}" srcOrd="1" destOrd="0" parTransId="{AB20B5FF-312E-4538-9EBB-BBC0D27A9DDF}" sibTransId="{961B2A3B-EF1F-4BED-AC91-C585137E2E05}"/>
    <dgm:cxn modelId="{C16877E7-3677-4DA7-8C34-181464E75C44}" srcId="{EAE9F01C-854D-427A-85A4-2417D3C15BE1}" destId="{66B31082-E27E-4CAC-B7D1-E3C1831090F7}" srcOrd="1" destOrd="0" parTransId="{21CE60AB-4BAF-417A-B08B-5FC444D658F7}" sibTransId="{FCC6BE39-C7F1-4FD3-AB53-1269B5D9CC0C}"/>
    <dgm:cxn modelId="{A4BA72B6-DCE7-4328-ACC9-C8FDF91FED30}" srcId="{41CF03E2-94DF-4145-BBE4-77A8DA3A777C}" destId="{F967CC9F-3A34-437E-BF42-287C54C455B1}" srcOrd="0" destOrd="0" parTransId="{F0DA7AE0-4300-4C90-A0B7-98847A8BC67A}" sibTransId="{827FD020-E614-410B-90EF-6B87B865FE27}"/>
    <dgm:cxn modelId="{B2735424-C093-47DC-8656-1551C8B9B2AF}" type="presOf" srcId="{EAE9F01C-854D-427A-85A4-2417D3C15BE1}" destId="{3FB18D84-9572-494F-B7A6-E71A02A8FBC9}" srcOrd="1" destOrd="0" presId="urn:microsoft.com/office/officeart/2005/8/layout/target3"/>
    <dgm:cxn modelId="{FF9465FE-8AEA-4816-9F9B-D17E0ADB5D68}" srcId="{F967CC9F-3A34-437E-BF42-287C54C455B1}" destId="{8FEFA0AE-ACB4-4E35-AD4F-AF029B7ED9C9}" srcOrd="2" destOrd="0" parTransId="{9C298CB6-2D29-4867-82E8-5E2B036F52D8}" sibTransId="{EA11F20A-C993-4C8E-9634-786C91DE993F}"/>
    <dgm:cxn modelId="{34B23EC9-A060-40C6-A3E3-FD798AEA2D9F}" srcId="{41CF03E2-94DF-4145-BBE4-77A8DA3A777C}" destId="{EAE9F01C-854D-427A-85A4-2417D3C15BE1}" srcOrd="2" destOrd="0" parTransId="{932EBB8F-523C-4AE8-912E-40C4363ECDAB}" sibTransId="{7C509371-56B3-41C9-B01B-6CAD3B639E41}"/>
    <dgm:cxn modelId="{659B5D94-24CE-4290-9EF0-9255946AE459}" type="presOf" srcId="{B9410EDE-08A7-418C-924C-E15C18DB48E9}" destId="{1F577D12-2D7B-4B5A-9A50-ACCE1A5FC979}" srcOrd="0" destOrd="4" presId="urn:microsoft.com/office/officeart/2005/8/layout/target3"/>
    <dgm:cxn modelId="{E77C83C4-42A2-4789-B343-8F347A7B6CAB}" srcId="{EAE9F01C-854D-427A-85A4-2417D3C15BE1}" destId="{9B3D9F7D-6CD4-45FC-9B6E-9AA80B025189}" srcOrd="2" destOrd="0" parTransId="{875688B2-3B1C-4D49-AA93-D3C795E4C4B8}" sibTransId="{0CF04521-2FFA-49DD-9CB9-871033078A51}"/>
    <dgm:cxn modelId="{97907C31-2A0A-4653-9442-2427C669C873}" type="presOf" srcId="{EAE9F01C-854D-427A-85A4-2417D3C15BE1}" destId="{D16D1DD8-9BB7-44AC-AAB8-DAE18F0E3DED}" srcOrd="0" destOrd="0" presId="urn:microsoft.com/office/officeart/2005/8/layout/target3"/>
    <dgm:cxn modelId="{060D7B98-22B7-4A65-9B9F-148EDA437356}" srcId="{AF0B6E10-5A38-4C22-9240-F4CA3F3583C8}" destId="{C6116B72-54F4-4DEC-B2FC-318AA05633C4}" srcOrd="2" destOrd="0" parTransId="{6CB06D87-CBB9-4B92-A8E6-340F10DF1850}" sibTransId="{5BDAC189-31D3-46E1-AB32-A2C8BD200ED3}"/>
    <dgm:cxn modelId="{DEB03D66-DC69-4328-AF9F-8EA0EDCF9ABA}" srcId="{AF0B6E10-5A38-4C22-9240-F4CA3F3583C8}" destId="{22661173-581A-441E-AF43-E0FB436D1F7D}" srcOrd="0" destOrd="0" parTransId="{1F1C9332-CA7D-49D0-ACA6-09D2DBB8B91A}" sibTransId="{E01B0FFA-9129-427D-B164-8500CE9BF547}"/>
    <dgm:cxn modelId="{AC63AF49-F55D-4609-9C5B-BA67D54280C4}" type="presOf" srcId="{D7AF1322-5BC9-4C26-A36B-4768C6928FF6}" destId="{F5846FFE-8738-4BB9-B607-E8846BA9262F}" srcOrd="0" destOrd="1" presId="urn:microsoft.com/office/officeart/2005/8/layout/target3"/>
    <dgm:cxn modelId="{5D37EDF3-4A26-48E4-B30B-19EA9BB37C5A}" type="presOf" srcId="{41CF03E2-94DF-4145-BBE4-77A8DA3A777C}" destId="{44EE847D-5066-47AA-B2D0-0B17B9C8B910}" srcOrd="0" destOrd="0" presId="urn:microsoft.com/office/officeart/2005/8/layout/target3"/>
    <dgm:cxn modelId="{9C4C397D-2E60-45AD-AEC7-A48DFD794E80}" type="presOf" srcId="{F967CC9F-3A34-437E-BF42-287C54C455B1}" destId="{AE76671F-F386-436A-BE7C-5BE647C1528D}" srcOrd="0" destOrd="0" presId="urn:microsoft.com/office/officeart/2005/8/layout/target3"/>
    <dgm:cxn modelId="{9203137A-E4A1-4FE0-BF57-25538774939E}" srcId="{AF0B6E10-5A38-4C22-9240-F4CA3F3583C8}" destId="{D7AF1322-5BC9-4C26-A36B-4768C6928FF6}" srcOrd="1" destOrd="0" parTransId="{053E679F-8C1E-4F58-A510-CF2A02B0AAFF}" sibTransId="{13926E23-3095-46F6-9747-BBFBEF9F4177}"/>
    <dgm:cxn modelId="{5D628CEB-BA1E-4A5A-87A0-7EACC634DCEE}" srcId="{F967CC9F-3A34-437E-BF42-287C54C455B1}" destId="{90468ED2-C411-4A9F-B4B5-0E2A7C2F7E39}" srcOrd="1" destOrd="0" parTransId="{8B4580DF-A6CD-49B3-8BAD-266CF56FD49D}" sibTransId="{A095FCEA-DDB1-4211-93FB-065C053B69D0}"/>
    <dgm:cxn modelId="{15E6AA22-3027-4AD3-8A58-F9A5257BF504}" type="presParOf" srcId="{44EE847D-5066-47AA-B2D0-0B17B9C8B910}" destId="{3338EFA6-D662-42C6-A99B-EF065F0288E6}" srcOrd="0" destOrd="0" presId="urn:microsoft.com/office/officeart/2005/8/layout/target3"/>
    <dgm:cxn modelId="{81C42C61-E0BC-41FA-93EB-E53001E3D272}" type="presParOf" srcId="{44EE847D-5066-47AA-B2D0-0B17B9C8B910}" destId="{D263C169-2DFF-4B61-84D0-9E27E7880D35}" srcOrd="1" destOrd="0" presId="urn:microsoft.com/office/officeart/2005/8/layout/target3"/>
    <dgm:cxn modelId="{ED9587D2-A736-4A54-BBA4-14BC44BC9829}" type="presParOf" srcId="{44EE847D-5066-47AA-B2D0-0B17B9C8B910}" destId="{AE76671F-F386-436A-BE7C-5BE647C1528D}" srcOrd="2" destOrd="0" presId="urn:microsoft.com/office/officeart/2005/8/layout/target3"/>
    <dgm:cxn modelId="{AB2EA838-57CF-42E3-9F31-54F1265D1DF1}" type="presParOf" srcId="{44EE847D-5066-47AA-B2D0-0B17B9C8B910}" destId="{B1CADCEC-9F21-48F5-83C1-762DBA8CE41E}" srcOrd="3" destOrd="0" presId="urn:microsoft.com/office/officeart/2005/8/layout/target3"/>
    <dgm:cxn modelId="{D082D4AE-CF62-4629-9BF1-CD1941DB7FF4}" type="presParOf" srcId="{44EE847D-5066-47AA-B2D0-0B17B9C8B910}" destId="{90EE1AC2-DA8E-4D83-9C11-CF61A233A344}" srcOrd="4" destOrd="0" presId="urn:microsoft.com/office/officeart/2005/8/layout/target3"/>
    <dgm:cxn modelId="{3BDAEE42-7F1C-43B5-936B-F7D7A1450A77}" type="presParOf" srcId="{44EE847D-5066-47AA-B2D0-0B17B9C8B910}" destId="{4929A393-83D7-4964-97E9-A5BCD6A29566}" srcOrd="5" destOrd="0" presId="urn:microsoft.com/office/officeart/2005/8/layout/target3"/>
    <dgm:cxn modelId="{45E1BC01-69FF-444A-8F68-8B59494F49C4}" type="presParOf" srcId="{44EE847D-5066-47AA-B2D0-0B17B9C8B910}" destId="{18EC293F-0B89-4FB1-A9E0-FE40B2EC53AF}" srcOrd="6" destOrd="0" presId="urn:microsoft.com/office/officeart/2005/8/layout/target3"/>
    <dgm:cxn modelId="{A560174B-33C9-42AB-8CDC-AFC216433E68}" type="presParOf" srcId="{44EE847D-5066-47AA-B2D0-0B17B9C8B910}" destId="{D34F6198-0056-4256-B94E-197F62E2D874}" srcOrd="7" destOrd="0" presId="urn:microsoft.com/office/officeart/2005/8/layout/target3"/>
    <dgm:cxn modelId="{6DE7439A-50A2-40E0-AD3B-8E17AF92A9CE}" type="presParOf" srcId="{44EE847D-5066-47AA-B2D0-0B17B9C8B910}" destId="{D16D1DD8-9BB7-44AC-AAB8-DAE18F0E3DED}" srcOrd="8" destOrd="0" presId="urn:microsoft.com/office/officeart/2005/8/layout/target3"/>
    <dgm:cxn modelId="{CD2ECFEA-A782-43F7-9D40-4889C904F46A}" type="presParOf" srcId="{44EE847D-5066-47AA-B2D0-0B17B9C8B910}" destId="{3981E15A-3195-4AD2-8223-4928EA1E2785}" srcOrd="9" destOrd="0" presId="urn:microsoft.com/office/officeart/2005/8/layout/target3"/>
    <dgm:cxn modelId="{3530F3F8-1409-4DA2-B2D4-7BF98AE78819}" type="presParOf" srcId="{44EE847D-5066-47AA-B2D0-0B17B9C8B910}" destId="{1E599213-D480-4001-A419-BEA50255F2CC}" srcOrd="10" destOrd="0" presId="urn:microsoft.com/office/officeart/2005/8/layout/target3"/>
    <dgm:cxn modelId="{C176FF50-03B7-42F9-B3ED-1F36B4C7BF38}" type="presParOf" srcId="{44EE847D-5066-47AA-B2D0-0B17B9C8B910}" destId="{83AFE4F4-E6A9-42D6-B7BB-9244068F20C2}" srcOrd="11" destOrd="0" presId="urn:microsoft.com/office/officeart/2005/8/layout/target3"/>
    <dgm:cxn modelId="{B78C9572-AA0D-4B5A-9D66-D5D12AAC197F}" type="presParOf" srcId="{44EE847D-5066-47AA-B2D0-0B17B9C8B910}" destId="{F5846FFE-8738-4BB9-B607-E8846BA9262F}" srcOrd="12" destOrd="0" presId="urn:microsoft.com/office/officeart/2005/8/layout/target3"/>
    <dgm:cxn modelId="{5FE41643-BB3B-440A-8DE5-6A01D426E848}" type="presParOf" srcId="{44EE847D-5066-47AA-B2D0-0B17B9C8B910}" destId="{3FB18D84-9572-494F-B7A6-E71A02A8FBC9}" srcOrd="13" destOrd="0" presId="urn:microsoft.com/office/officeart/2005/8/layout/target3"/>
    <dgm:cxn modelId="{CE5D46E9-6C1A-4791-9A17-C623CB24DD92}" type="presParOf" srcId="{44EE847D-5066-47AA-B2D0-0B17B9C8B910}" destId="{1F577D12-2D7B-4B5A-9A50-ACCE1A5FC979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r>
            <a:rPr lang="hu-HU" altLang="hu-HU" sz="1400" b="1" u="none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5,6 milliárd Ft</a:t>
          </a:r>
          <a:endParaRPr lang="hu-HU" altLang="hu-HU" sz="1400" b="1" u="none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600" b="0" dirty="0">
            <a:solidFill>
              <a:schemeClr val="accent2">
                <a:lumMod val="75000"/>
              </a:schemeClr>
            </a:solidFill>
            <a:latin typeface="+mj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algn="ctr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fiatal gazda és kollektív beruházás: +10%)</a:t>
          </a:r>
          <a:endParaRPr lang="hu-HU" sz="1400" b="0" dirty="0">
            <a:solidFill>
              <a:schemeClr val="tx1"/>
            </a:solidFill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l"/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dirty="0">
            <a:solidFill>
              <a:schemeClr val="accent2">
                <a:lumMod val="75000"/>
              </a:schemeClr>
            </a:solidFill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 millió Ft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kollektív: 100 millió Ft)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altLang="hu-HU" sz="1600" b="1" u="sng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algn="ctr"/>
          <a:r>
            <a:rPr lang="hu-HU" altLang="hu-HU" sz="17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2015. 11. 20.</a:t>
          </a:r>
        </a:p>
        <a:p>
          <a:pPr algn="ctr"/>
          <a:r>
            <a:rPr lang="hu-HU" altLang="hu-HU" sz="17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módosítás: 2016.01.08.</a:t>
          </a:r>
          <a:endParaRPr lang="hu-HU" sz="1700" b="0" dirty="0">
            <a:latin typeface="+mj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57C91668-232D-49FF-96C3-FACB42AB1DE3}">
      <dgm:prSet custT="1"/>
      <dgm:spPr/>
      <dgm:t>
        <a:bodyPr/>
        <a:lstStyle/>
        <a:p>
          <a:pPr algn="ctr"/>
          <a:r>
            <a:rPr lang="hu-HU" altLang="hu-HU" sz="17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01. 11. – 2016. 02. 12.</a:t>
          </a:r>
          <a:endParaRPr lang="hu-HU" sz="1700" b="0" dirty="0">
            <a:solidFill>
              <a:schemeClr val="tx1"/>
            </a:solidFill>
            <a:latin typeface="+mj-lt"/>
          </a:endParaRPr>
        </a:p>
      </dgm:t>
    </dgm:pt>
    <dgm:pt modelId="{7227B37C-D094-44A7-AFF1-5DBBCDFDAE78}" type="parTrans" cxnId="{F3055065-090D-4479-A199-D268749E7FDD}">
      <dgm:prSet/>
      <dgm:spPr/>
      <dgm:t>
        <a:bodyPr/>
        <a:lstStyle/>
        <a:p>
          <a:endParaRPr lang="hu-HU"/>
        </a:p>
      </dgm:t>
    </dgm:pt>
    <dgm:pt modelId="{C434E217-32AF-4925-887C-90C5A0CCFD87}" type="sibTrans" cxnId="{F3055065-090D-4479-A199-D268749E7FDD}">
      <dgm:prSet/>
      <dgm:spPr/>
      <dgm:t>
        <a:bodyPr/>
        <a:lstStyle/>
        <a:p>
          <a:endParaRPr lang="hu-HU"/>
        </a:p>
      </dgm:t>
    </dgm:pt>
    <dgm:pt modelId="{0B2A46A4-3578-4D3D-A2AB-1D8FC4D6F997}">
      <dgm:prSet custT="1"/>
      <dgm:spPr/>
      <dgm:t>
        <a:bodyPr/>
        <a:lstStyle/>
        <a:p>
          <a:pPr algn="l"/>
          <a:r>
            <a:rPr lang="hu-HU" altLang="hu-HU" sz="16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Legalább 6000 € </a:t>
          </a:r>
          <a:r>
            <a:rPr lang="hu-HU" altLang="hu-HU" sz="1600" dirty="0" err="1" smtClean="0">
              <a:solidFill>
                <a:schemeClr val="tx1"/>
              </a:solidFill>
              <a:latin typeface="+mj-lt"/>
              <a:cs typeface="Times New Roman" pitchFamily="18" charset="0"/>
            </a:rPr>
            <a:t>STÉ-vel</a:t>
          </a:r>
          <a:r>
            <a:rPr lang="hu-HU" altLang="hu-HU" sz="16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 rendelkező mg-i termelők (+ legalább 50% mg-i tevékenységből származó árbevétel)</a:t>
          </a:r>
          <a:endParaRPr lang="hu-HU" sz="1600" dirty="0">
            <a:solidFill>
              <a:schemeClr val="tx1"/>
            </a:solidFill>
            <a:latin typeface="+mj-lt"/>
          </a:endParaRPr>
        </a:p>
      </dgm:t>
    </dgm:pt>
    <dgm:pt modelId="{9B780C9A-4E84-4623-89BE-D9BEA0C79527}" type="parTrans" cxnId="{061D9244-63C6-48CA-9FE1-4C18B3CD3C59}">
      <dgm:prSet/>
      <dgm:spPr/>
      <dgm:t>
        <a:bodyPr/>
        <a:lstStyle/>
        <a:p>
          <a:endParaRPr lang="hu-HU"/>
        </a:p>
      </dgm:t>
    </dgm:pt>
    <dgm:pt modelId="{21B13490-612A-4F23-8E70-845550789885}" type="sibTrans" cxnId="{061D9244-63C6-48CA-9FE1-4C18B3CD3C59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94787" custScaleY="160946" custLinFactNeighborX="21728" custLinFactNeighborY="45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10794" custScaleY="126139" custLinFactX="63340" custLinFactNeighborX="100000" custLinFactNeighborY="-390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-14133" custLinFactNeighborY="4633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278675" custScaleY="166038" custLinFactNeighborX="-33264" custLinFactNeighborY="31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28204" custScaleY="252675" custLinFactX="-68489" custLinFactNeighborX="-100000" custLinFactNeighborY="-176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4557" custLinFactNeighborY="-246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377965" custScaleY="171165" custLinFactX="-61941" custLinFactNeighborX="-100000" custLinFactNeighborY="-180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193125" custScaleY="139380" custLinFactX="-133196" custLinFactY="-202735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X="-100000" custLinFactNeighborX="-148194" custLinFactNeighborY="-17480"/>
      <dgm:spPr/>
      <dgm:t>
        <a:bodyPr/>
        <a:lstStyle/>
        <a:p>
          <a:endParaRPr lang="hu-HU"/>
        </a:p>
      </dgm:t>
    </dgm:pt>
  </dgm:ptLst>
  <dgm:cxnLst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FA88399B-03D2-4534-827C-A8AE6BAB92D5}" type="presOf" srcId="{B5C8F30F-3ECC-4B66-B987-6DA9766164EF}" destId="{1B381727-0FE1-4669-9B4F-335F3DEA6B5F}" srcOrd="0" destOrd="0" presId="urn:microsoft.com/office/officeart/2008/layout/AlternatingHexagons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971F5974-8129-4C13-ADA7-AE61AAAC0CA7}" type="presOf" srcId="{A90AFBC9-34D3-468D-A1B6-54A2BCC55FBE}" destId="{8AA150DB-13EF-4774-B09A-B46E80DFC381}" srcOrd="0" destOrd="0" presId="urn:microsoft.com/office/officeart/2008/layout/AlternatingHexagons"/>
    <dgm:cxn modelId="{061D9244-63C6-48CA-9FE1-4C18B3CD3C59}" srcId="{9E0CD2B1-E3AC-4675-81EE-72FC873ABFD1}" destId="{0B2A46A4-3578-4D3D-A2AB-1D8FC4D6F997}" srcOrd="1" destOrd="0" parTransId="{9B780C9A-4E84-4623-89BE-D9BEA0C79527}" sibTransId="{21B13490-612A-4F23-8E70-845550789885}"/>
    <dgm:cxn modelId="{EC73411A-AD1C-4085-9641-667E01691B49}" type="presOf" srcId="{57C91668-232D-49FF-96C3-FACB42AB1DE3}" destId="{C1BDF0AE-823A-4F3B-87A2-EEA6A47B12CE}" srcOrd="0" destOrd="1" presId="urn:microsoft.com/office/officeart/2008/layout/AlternatingHexagons"/>
    <dgm:cxn modelId="{ECA77993-818C-4485-BF50-358EAD2A35E8}" type="presOf" srcId="{5812CC37-CC32-4E40-AEF0-92F0D1722B59}" destId="{27DA86C9-CFE7-462F-8C82-6427F4ECCC7A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560FCBEE-BD39-4A0C-9652-35635E716E69}" type="presOf" srcId="{CEE9692C-B55D-4439-95CD-7542638B6EDE}" destId="{40C9185B-660D-46EC-A0FE-0EB8F2DCE0D0}" srcOrd="0" destOrd="0" presId="urn:microsoft.com/office/officeart/2008/layout/AlternatingHexagons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5257DE2F-E1D1-4DBF-95E7-0AA49EB306DB}" type="presOf" srcId="{4B18DD70-ADF6-4905-ABF3-1B7718CDFD6D}" destId="{F3CAD661-2F89-47ED-9284-CD1D720CCC78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AB237D32-B76C-45E1-AB9A-78258D899382}" type="presOf" srcId="{FE5C786B-1149-4450-94AD-CA8AFF900DBA}" destId="{23C78F0B-085C-4F3B-9C87-19A9281A930A}" srcOrd="0" destOrd="0" presId="urn:microsoft.com/office/officeart/2008/layout/AlternatingHexagons"/>
    <dgm:cxn modelId="{ABEDD138-A96E-4F73-9BB3-319F8E78545C}" type="presOf" srcId="{161F2B33-A0F8-410E-84DC-31CF8AC7CC91}" destId="{2F1AD1D2-01D4-4697-B6ED-1A406E25D7F5}" srcOrd="0" destOrd="0" presId="urn:microsoft.com/office/officeart/2008/layout/AlternatingHexagons"/>
    <dgm:cxn modelId="{30ED676C-418F-4E13-8A11-0D448F135341}" type="presOf" srcId="{9E0CD2B1-E3AC-4675-81EE-72FC873ABFD1}" destId="{BFF643F1-32BC-4399-85EF-AC820C292CF1}" srcOrd="0" destOrd="0" presId="urn:microsoft.com/office/officeart/2008/layout/AlternatingHexagons"/>
    <dgm:cxn modelId="{F3055065-090D-4479-A199-D268749E7FDD}" srcId="{B5C8F30F-3ECC-4B66-B987-6DA9766164EF}" destId="{57C91668-232D-49FF-96C3-FACB42AB1DE3}" srcOrd="1" destOrd="0" parTransId="{7227B37C-D094-44A7-AFF1-5DBBCDFDAE78}" sibTransId="{C434E217-32AF-4925-887C-90C5A0CCFD87}"/>
    <dgm:cxn modelId="{8FDC1DE8-4721-4F12-A3F0-C4FAF19338E9}" type="presOf" srcId="{09A167C8-80E0-45E6-8496-0412D7841E47}" destId="{78A60E00-D02A-4D03-8F8D-9D88C8F9F085}" srcOrd="0" destOrd="0" presId="urn:microsoft.com/office/officeart/2008/layout/AlternatingHexagons"/>
    <dgm:cxn modelId="{882C5A3A-2435-439C-B0C4-CFDD08D1349F}" type="presOf" srcId="{EE7FD045-D0EE-413E-A923-87A84C356AC7}" destId="{C1BDF0AE-823A-4F3B-87A2-EEA6A47B12CE}" srcOrd="0" destOrd="0" presId="urn:microsoft.com/office/officeart/2008/layout/AlternatingHexagons"/>
    <dgm:cxn modelId="{BAF96F18-9568-4D3E-9E87-095CF0207D25}" type="presOf" srcId="{0B2A46A4-3578-4D3D-A2AB-1D8FC4D6F997}" destId="{F3CAD661-2F89-47ED-9284-CD1D720CCC78}" srcOrd="0" destOrd="1" presId="urn:microsoft.com/office/officeart/2008/layout/AlternatingHexagons"/>
    <dgm:cxn modelId="{7361A397-B9C2-4457-A95F-5D992899DACE}" type="presParOf" srcId="{27DA86C9-CFE7-462F-8C82-6427F4ECCC7A}" destId="{9B44B0DF-7B06-4AB4-988A-DC865977C56C}" srcOrd="0" destOrd="0" presId="urn:microsoft.com/office/officeart/2008/layout/AlternatingHexagons"/>
    <dgm:cxn modelId="{7BD6D73C-B9B2-4D11-9986-327429274A0C}" type="presParOf" srcId="{9B44B0DF-7B06-4AB4-988A-DC865977C56C}" destId="{1B381727-0FE1-4669-9B4F-335F3DEA6B5F}" srcOrd="0" destOrd="0" presId="urn:microsoft.com/office/officeart/2008/layout/AlternatingHexagons"/>
    <dgm:cxn modelId="{46824B98-B5C2-492B-ACED-52EDF8A8207C}" type="presParOf" srcId="{9B44B0DF-7B06-4AB4-988A-DC865977C56C}" destId="{C1BDF0AE-823A-4F3B-87A2-EEA6A47B12CE}" srcOrd="1" destOrd="0" presId="urn:microsoft.com/office/officeart/2008/layout/AlternatingHexagons"/>
    <dgm:cxn modelId="{CB7215C5-FE06-48C4-A12B-DD8EA0D91A7D}" type="presParOf" srcId="{9B44B0DF-7B06-4AB4-988A-DC865977C56C}" destId="{07F3C430-C38E-4166-B711-5987F93F456A}" srcOrd="2" destOrd="0" presId="urn:microsoft.com/office/officeart/2008/layout/AlternatingHexagons"/>
    <dgm:cxn modelId="{0C262C8E-2573-4162-AFF7-82A080F0DC9B}" type="presParOf" srcId="{9B44B0DF-7B06-4AB4-988A-DC865977C56C}" destId="{A00CA5CB-147B-49FE-B9B4-1054E000C2F1}" srcOrd="3" destOrd="0" presId="urn:microsoft.com/office/officeart/2008/layout/AlternatingHexagons"/>
    <dgm:cxn modelId="{6ECDE578-BE05-4907-8ED8-B8E3F32B3739}" type="presParOf" srcId="{9B44B0DF-7B06-4AB4-988A-DC865977C56C}" destId="{40C9185B-660D-46EC-A0FE-0EB8F2DCE0D0}" srcOrd="4" destOrd="0" presId="urn:microsoft.com/office/officeart/2008/layout/AlternatingHexagons"/>
    <dgm:cxn modelId="{BBBEF5F2-3D7B-4FD9-B925-D456BAF1208A}" type="presParOf" srcId="{27DA86C9-CFE7-462F-8C82-6427F4ECCC7A}" destId="{6C4BE685-D9EC-449B-A71E-16301B48881C}" srcOrd="1" destOrd="0" presId="urn:microsoft.com/office/officeart/2008/layout/AlternatingHexagons"/>
    <dgm:cxn modelId="{625D1D01-A55A-4E46-8AD4-6DD4A35BC280}" type="presParOf" srcId="{27DA86C9-CFE7-462F-8C82-6427F4ECCC7A}" destId="{E7D6587C-D243-4B80-8026-BFD4BE426AD5}" srcOrd="2" destOrd="0" presId="urn:microsoft.com/office/officeart/2008/layout/AlternatingHexagons"/>
    <dgm:cxn modelId="{E8AED7E7-40EC-409D-9055-474446356469}" type="presParOf" srcId="{E7D6587C-D243-4B80-8026-BFD4BE426AD5}" destId="{BFF643F1-32BC-4399-85EF-AC820C292CF1}" srcOrd="0" destOrd="0" presId="urn:microsoft.com/office/officeart/2008/layout/AlternatingHexagons"/>
    <dgm:cxn modelId="{E67F3534-870D-4A04-BA05-EEDD37BC2C46}" type="presParOf" srcId="{E7D6587C-D243-4B80-8026-BFD4BE426AD5}" destId="{F3CAD661-2F89-47ED-9284-CD1D720CCC78}" srcOrd="1" destOrd="0" presId="urn:microsoft.com/office/officeart/2008/layout/AlternatingHexagons"/>
    <dgm:cxn modelId="{E36E79CF-15D3-4D18-A40D-35FF00597B8C}" type="presParOf" srcId="{E7D6587C-D243-4B80-8026-BFD4BE426AD5}" destId="{221B550D-3A32-447A-82B4-F9E59818B0EF}" srcOrd="2" destOrd="0" presId="urn:microsoft.com/office/officeart/2008/layout/AlternatingHexagons"/>
    <dgm:cxn modelId="{D0DF7683-0933-4168-949A-4C403A500F4E}" type="presParOf" srcId="{E7D6587C-D243-4B80-8026-BFD4BE426AD5}" destId="{DD274C82-0F54-43F6-8D3B-CFF0DB474EF0}" srcOrd="3" destOrd="0" presId="urn:microsoft.com/office/officeart/2008/layout/AlternatingHexagons"/>
    <dgm:cxn modelId="{44965F21-CF3F-4458-A5DF-D997560F6290}" type="presParOf" srcId="{E7D6587C-D243-4B80-8026-BFD4BE426AD5}" destId="{78A60E00-D02A-4D03-8F8D-9D88C8F9F085}" srcOrd="4" destOrd="0" presId="urn:microsoft.com/office/officeart/2008/layout/AlternatingHexagons"/>
    <dgm:cxn modelId="{358D6945-96B0-4D60-A42C-06097072327C}" type="presParOf" srcId="{27DA86C9-CFE7-462F-8C82-6427F4ECCC7A}" destId="{43D14373-E3C6-4324-8B40-97F5A003DB1C}" srcOrd="3" destOrd="0" presId="urn:microsoft.com/office/officeart/2008/layout/AlternatingHexagons"/>
    <dgm:cxn modelId="{DBE96CBA-E685-49FF-B122-EEA95EA8E530}" type="presParOf" srcId="{27DA86C9-CFE7-462F-8C82-6427F4ECCC7A}" destId="{2AFB1086-E588-4194-8287-A333C3E37067}" srcOrd="4" destOrd="0" presId="urn:microsoft.com/office/officeart/2008/layout/AlternatingHexagons"/>
    <dgm:cxn modelId="{1A9381A5-33D4-4CD7-AA6B-2A38ECE7FA3C}" type="presParOf" srcId="{2AFB1086-E588-4194-8287-A333C3E37067}" destId="{8AA150DB-13EF-4774-B09A-B46E80DFC381}" srcOrd="0" destOrd="0" presId="urn:microsoft.com/office/officeart/2008/layout/AlternatingHexagons"/>
    <dgm:cxn modelId="{89347FA6-03B5-446E-B154-E8C8926E76EA}" type="presParOf" srcId="{2AFB1086-E588-4194-8287-A333C3E37067}" destId="{23C78F0B-085C-4F3B-9C87-19A9281A930A}" srcOrd="1" destOrd="0" presId="urn:microsoft.com/office/officeart/2008/layout/AlternatingHexagons"/>
    <dgm:cxn modelId="{F2206643-EF68-4B63-9614-A82AE921596F}" type="presParOf" srcId="{2AFB1086-E588-4194-8287-A333C3E37067}" destId="{99F70F49-6CDB-4C92-8DAB-8679EF990F55}" srcOrd="2" destOrd="0" presId="urn:microsoft.com/office/officeart/2008/layout/AlternatingHexagons"/>
    <dgm:cxn modelId="{561E49A6-F341-42FF-A570-705174F297D5}" type="presParOf" srcId="{2AFB1086-E588-4194-8287-A333C3E37067}" destId="{6D1A1D6E-52CB-4CC7-A426-D71C75090DE0}" srcOrd="3" destOrd="0" presId="urn:microsoft.com/office/officeart/2008/layout/AlternatingHexagons"/>
    <dgm:cxn modelId="{26E54DCE-B438-4F36-BCBC-8AB7972F5633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r>
            <a:rPr lang="hu-HU" altLang="hu-HU" sz="1400" b="1" u="none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151 milliárd Ft</a:t>
          </a:r>
          <a:endParaRPr lang="hu-HU" altLang="hu-HU" sz="1400" b="1" u="none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dirty="0">
            <a:latin typeface="+mj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/>
      <dgm:spPr>
        <a:solidFill>
          <a:srgbClr val="CAE8E1"/>
        </a:solidFill>
      </dgm:spPr>
      <dgm:t>
        <a:bodyPr/>
        <a:lstStyle/>
        <a:p>
          <a:pPr algn="ctr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algn="ctr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nem Annex I. termék előállítása esetén állami támogatási szempontú besorolás miatt ettől esetenként eltérhet)</a:t>
          </a:r>
          <a:endParaRPr lang="hu-HU" sz="1400" b="0" dirty="0">
            <a:solidFill>
              <a:schemeClr val="tx1"/>
            </a:solidFill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l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dirty="0"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500 millió Ft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1,5 milliárd Ft)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2015. 12. 28.</a:t>
          </a:r>
          <a:endParaRPr lang="hu-HU" sz="1800" b="0" dirty="0">
            <a:latin typeface="+mj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57C91668-232D-49FF-96C3-FACB42AB1DE3}">
      <dgm:prSet custT="1"/>
      <dgm:spPr/>
      <dgm:t>
        <a:bodyPr/>
        <a:lstStyle/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02. 25. – 2016. 04. 25.</a:t>
          </a:r>
          <a:endParaRPr lang="hu-HU" sz="1800" b="0" dirty="0">
            <a:solidFill>
              <a:schemeClr val="tx1"/>
            </a:solidFill>
            <a:latin typeface="+mj-lt"/>
          </a:endParaRPr>
        </a:p>
      </dgm:t>
    </dgm:pt>
    <dgm:pt modelId="{7227B37C-D094-44A7-AFF1-5DBBCDFDAE78}" type="parTrans" cxnId="{F3055065-090D-4479-A199-D268749E7FDD}">
      <dgm:prSet/>
      <dgm:spPr/>
      <dgm:t>
        <a:bodyPr/>
        <a:lstStyle/>
        <a:p>
          <a:endParaRPr lang="hu-HU"/>
        </a:p>
      </dgm:t>
    </dgm:pt>
    <dgm:pt modelId="{C434E217-32AF-4925-887C-90C5A0CCFD87}" type="sibTrans" cxnId="{F3055065-090D-4479-A199-D268749E7FDD}">
      <dgm:prSet/>
      <dgm:spPr/>
      <dgm:t>
        <a:bodyPr/>
        <a:lstStyle/>
        <a:p>
          <a:endParaRPr lang="hu-HU"/>
        </a:p>
      </dgm:t>
    </dgm:pt>
    <dgm:pt modelId="{0B2A46A4-3578-4D3D-A2AB-1D8FC4D6F997}">
      <dgm:prSet custT="1"/>
      <dgm:spPr/>
      <dgm:t>
        <a:bodyPr/>
        <a:lstStyle/>
        <a:p>
          <a:pPr algn="l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és mg-i termelőnek nem minősülő mikro- és    kisvállalkozások (utóbbi kizárólag Annex I. terméket állíthat elő)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9B780C9A-4E84-4623-89BE-D9BEA0C79527}" type="parTrans" cxnId="{061D9244-63C6-48CA-9FE1-4C18B3CD3C59}">
      <dgm:prSet/>
      <dgm:spPr/>
      <dgm:t>
        <a:bodyPr/>
        <a:lstStyle/>
        <a:p>
          <a:endParaRPr lang="hu-HU"/>
        </a:p>
      </dgm:t>
    </dgm:pt>
    <dgm:pt modelId="{21B13490-612A-4F23-8E70-845550789885}" type="sibTrans" cxnId="{061D9244-63C6-48CA-9FE1-4C18B3CD3C59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94787" custScaleY="160946" custLinFactNeighborX="45253" custLinFactNeighborY="74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54891" custScaleY="149118" custLinFactX="87689" custLinFactNeighborX="100000" custLinFactNeighborY="83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-613" custLinFactNeighborY="4633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340209" custScaleY="204954" custLinFactNeighborX="-33264" custLinFactNeighborY="56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40214" custScaleY="252675" custLinFactX="-85668" custLinFactNeighborX="-100000" custLinFactNeighborY="-176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31025" custLinFactNeighborY="-200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377965" custScaleY="171165" custLinFactX="-69396" custLinFactNeighborX="-100000" custLinFactNeighborY="-225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193125" custScaleY="139380" custLinFactX="-172860" custLinFactY="-227148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X="-100000" custLinFactNeighborX="-148194" custLinFactNeighborY="-17480"/>
      <dgm:spPr/>
      <dgm:t>
        <a:bodyPr/>
        <a:lstStyle/>
        <a:p>
          <a:endParaRPr lang="hu-HU"/>
        </a:p>
      </dgm:t>
    </dgm:pt>
  </dgm:ptLst>
  <dgm:cxnLst>
    <dgm:cxn modelId="{846F35A2-E547-48C2-BA00-CF09004B04B7}" type="presOf" srcId="{57C91668-232D-49FF-96C3-FACB42AB1DE3}" destId="{C1BDF0AE-823A-4F3B-87A2-EEA6A47B12CE}" srcOrd="0" destOrd="1" presId="urn:microsoft.com/office/officeart/2008/layout/AlternatingHexagons"/>
    <dgm:cxn modelId="{14273165-3256-47D5-B5E8-5BCC67DFF469}" type="presOf" srcId="{4B18DD70-ADF6-4905-ABF3-1B7718CDFD6D}" destId="{F3CAD661-2F89-47ED-9284-CD1D720CCC78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330D9076-9D09-48BF-9BFD-91B38275E718}" type="presOf" srcId="{5812CC37-CC32-4E40-AEF0-92F0D1722B59}" destId="{27DA86C9-CFE7-462F-8C82-6427F4ECCC7A}" srcOrd="0" destOrd="0" presId="urn:microsoft.com/office/officeart/2008/layout/AlternatingHexagons"/>
    <dgm:cxn modelId="{061D9244-63C6-48CA-9FE1-4C18B3CD3C59}" srcId="{9E0CD2B1-E3AC-4675-81EE-72FC873ABFD1}" destId="{0B2A46A4-3578-4D3D-A2AB-1D8FC4D6F997}" srcOrd="1" destOrd="0" parTransId="{9B780C9A-4E84-4623-89BE-D9BEA0C79527}" sibTransId="{21B13490-612A-4F23-8E70-845550789885}"/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1D278122-5C6D-424B-A250-A0E1BDEBEAF8}" type="presOf" srcId="{0B2A46A4-3578-4D3D-A2AB-1D8FC4D6F997}" destId="{F3CAD661-2F89-47ED-9284-CD1D720CCC78}" srcOrd="0" destOrd="1" presId="urn:microsoft.com/office/officeart/2008/layout/AlternatingHexagons"/>
    <dgm:cxn modelId="{F3055065-090D-4479-A199-D268749E7FDD}" srcId="{B5C8F30F-3ECC-4B66-B987-6DA9766164EF}" destId="{57C91668-232D-49FF-96C3-FACB42AB1DE3}" srcOrd="1" destOrd="0" parTransId="{7227B37C-D094-44A7-AFF1-5DBBCDFDAE78}" sibTransId="{C434E217-32AF-4925-887C-90C5A0CCFD87}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EAA4CB6E-1E82-4024-984E-D571F06E722D}" type="presOf" srcId="{EE7FD045-D0EE-413E-A923-87A84C356AC7}" destId="{C1BDF0AE-823A-4F3B-87A2-EEA6A47B12CE}" srcOrd="0" destOrd="0" presId="urn:microsoft.com/office/officeart/2008/layout/AlternatingHexagons"/>
    <dgm:cxn modelId="{731508C7-BCD1-42D0-9D71-ED5197D6EC7E}" type="presOf" srcId="{B5C8F30F-3ECC-4B66-B987-6DA9766164EF}" destId="{1B381727-0FE1-4669-9B4F-335F3DEA6B5F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4141FD18-926E-4D1C-A2B2-B9B67CF28A13}" type="presOf" srcId="{CEE9692C-B55D-4439-95CD-7542638B6EDE}" destId="{40C9185B-660D-46EC-A0FE-0EB8F2DCE0D0}" srcOrd="0" destOrd="0" presId="urn:microsoft.com/office/officeart/2008/layout/AlternatingHexagons"/>
    <dgm:cxn modelId="{190E10D2-12B8-47A8-BD21-364AFEABDD43}" type="presOf" srcId="{A90AFBC9-34D3-468D-A1B6-54A2BCC55FBE}" destId="{8AA150DB-13EF-4774-B09A-B46E80DFC381}" srcOrd="0" destOrd="0" presId="urn:microsoft.com/office/officeart/2008/layout/AlternatingHexagons"/>
    <dgm:cxn modelId="{FA705099-F0AE-4D27-A094-553D5D270FD4}" type="presOf" srcId="{9E0CD2B1-E3AC-4675-81EE-72FC873ABFD1}" destId="{BFF643F1-32BC-4399-85EF-AC820C292CF1}" srcOrd="0" destOrd="0" presId="urn:microsoft.com/office/officeart/2008/layout/AlternatingHexagons"/>
    <dgm:cxn modelId="{59359333-58C3-49E9-9A14-6F4364E24C4B}" type="presOf" srcId="{09A167C8-80E0-45E6-8496-0412D7841E47}" destId="{78A60E00-D02A-4D03-8F8D-9D88C8F9F085}" srcOrd="0" destOrd="0" presId="urn:microsoft.com/office/officeart/2008/layout/AlternatingHexagons"/>
    <dgm:cxn modelId="{EEE011A0-4A09-457E-BF3B-77CE235D7617}" type="presOf" srcId="{FE5C786B-1149-4450-94AD-CA8AFF900DBA}" destId="{23C78F0B-085C-4F3B-9C87-19A9281A930A}" srcOrd="0" destOrd="0" presId="urn:microsoft.com/office/officeart/2008/layout/AlternatingHexagons"/>
    <dgm:cxn modelId="{E9C5807E-85D5-400B-90D1-C9890E2B6115}" type="presOf" srcId="{161F2B33-A0F8-410E-84DC-31CF8AC7CC91}" destId="{2F1AD1D2-01D4-4697-B6ED-1A406E25D7F5}" srcOrd="0" destOrd="0" presId="urn:microsoft.com/office/officeart/2008/layout/AlternatingHexagons"/>
    <dgm:cxn modelId="{1F2BC3A2-9668-49A4-8A82-1591C1161165}" type="presParOf" srcId="{27DA86C9-CFE7-462F-8C82-6427F4ECCC7A}" destId="{9B44B0DF-7B06-4AB4-988A-DC865977C56C}" srcOrd="0" destOrd="0" presId="urn:microsoft.com/office/officeart/2008/layout/AlternatingHexagons"/>
    <dgm:cxn modelId="{C6FF6BDA-4968-4B80-AA3D-5A3E83AE3765}" type="presParOf" srcId="{9B44B0DF-7B06-4AB4-988A-DC865977C56C}" destId="{1B381727-0FE1-4669-9B4F-335F3DEA6B5F}" srcOrd="0" destOrd="0" presId="urn:microsoft.com/office/officeart/2008/layout/AlternatingHexagons"/>
    <dgm:cxn modelId="{185251B0-C36B-4689-A1AE-D65467D86714}" type="presParOf" srcId="{9B44B0DF-7B06-4AB4-988A-DC865977C56C}" destId="{C1BDF0AE-823A-4F3B-87A2-EEA6A47B12CE}" srcOrd="1" destOrd="0" presId="urn:microsoft.com/office/officeart/2008/layout/AlternatingHexagons"/>
    <dgm:cxn modelId="{E350A93C-0127-4FA1-B50A-3A6577E6B9BC}" type="presParOf" srcId="{9B44B0DF-7B06-4AB4-988A-DC865977C56C}" destId="{07F3C430-C38E-4166-B711-5987F93F456A}" srcOrd="2" destOrd="0" presId="urn:microsoft.com/office/officeart/2008/layout/AlternatingHexagons"/>
    <dgm:cxn modelId="{21AAFB66-681B-43D0-BC3C-433512F28A38}" type="presParOf" srcId="{9B44B0DF-7B06-4AB4-988A-DC865977C56C}" destId="{A00CA5CB-147B-49FE-B9B4-1054E000C2F1}" srcOrd="3" destOrd="0" presId="urn:microsoft.com/office/officeart/2008/layout/AlternatingHexagons"/>
    <dgm:cxn modelId="{CBCAE0B4-E799-48B0-922B-FD4A40B1FFA0}" type="presParOf" srcId="{9B44B0DF-7B06-4AB4-988A-DC865977C56C}" destId="{40C9185B-660D-46EC-A0FE-0EB8F2DCE0D0}" srcOrd="4" destOrd="0" presId="urn:microsoft.com/office/officeart/2008/layout/AlternatingHexagons"/>
    <dgm:cxn modelId="{2BF9FDB5-106B-448A-9CA9-62F78A15B1F7}" type="presParOf" srcId="{27DA86C9-CFE7-462F-8C82-6427F4ECCC7A}" destId="{6C4BE685-D9EC-449B-A71E-16301B48881C}" srcOrd="1" destOrd="0" presId="urn:microsoft.com/office/officeart/2008/layout/AlternatingHexagons"/>
    <dgm:cxn modelId="{D9E30F0F-C524-4228-9F99-7FA12032F708}" type="presParOf" srcId="{27DA86C9-CFE7-462F-8C82-6427F4ECCC7A}" destId="{E7D6587C-D243-4B80-8026-BFD4BE426AD5}" srcOrd="2" destOrd="0" presId="urn:microsoft.com/office/officeart/2008/layout/AlternatingHexagons"/>
    <dgm:cxn modelId="{D360F052-9B6A-487F-867B-A867FC9F4087}" type="presParOf" srcId="{E7D6587C-D243-4B80-8026-BFD4BE426AD5}" destId="{BFF643F1-32BC-4399-85EF-AC820C292CF1}" srcOrd="0" destOrd="0" presId="urn:microsoft.com/office/officeart/2008/layout/AlternatingHexagons"/>
    <dgm:cxn modelId="{57541EF5-A47E-4EB0-BC1A-82B341DCE9DA}" type="presParOf" srcId="{E7D6587C-D243-4B80-8026-BFD4BE426AD5}" destId="{F3CAD661-2F89-47ED-9284-CD1D720CCC78}" srcOrd="1" destOrd="0" presId="urn:microsoft.com/office/officeart/2008/layout/AlternatingHexagons"/>
    <dgm:cxn modelId="{EEA5CBBB-1632-4C4C-B56B-B930CF0A42D6}" type="presParOf" srcId="{E7D6587C-D243-4B80-8026-BFD4BE426AD5}" destId="{221B550D-3A32-447A-82B4-F9E59818B0EF}" srcOrd="2" destOrd="0" presId="urn:microsoft.com/office/officeart/2008/layout/AlternatingHexagons"/>
    <dgm:cxn modelId="{0D5AC342-32B9-45A7-8806-618F192BB749}" type="presParOf" srcId="{E7D6587C-D243-4B80-8026-BFD4BE426AD5}" destId="{DD274C82-0F54-43F6-8D3B-CFF0DB474EF0}" srcOrd="3" destOrd="0" presId="urn:microsoft.com/office/officeart/2008/layout/AlternatingHexagons"/>
    <dgm:cxn modelId="{2550CA11-E525-4E1C-A588-660CF6C67ACB}" type="presParOf" srcId="{E7D6587C-D243-4B80-8026-BFD4BE426AD5}" destId="{78A60E00-D02A-4D03-8F8D-9D88C8F9F085}" srcOrd="4" destOrd="0" presId="urn:microsoft.com/office/officeart/2008/layout/AlternatingHexagons"/>
    <dgm:cxn modelId="{BA1D68A0-F74F-48A1-9853-A5AFC2449CBC}" type="presParOf" srcId="{27DA86C9-CFE7-462F-8C82-6427F4ECCC7A}" destId="{43D14373-E3C6-4324-8B40-97F5A003DB1C}" srcOrd="3" destOrd="0" presId="urn:microsoft.com/office/officeart/2008/layout/AlternatingHexagons"/>
    <dgm:cxn modelId="{BA356001-278A-4530-B49D-5B86A459A795}" type="presParOf" srcId="{27DA86C9-CFE7-462F-8C82-6427F4ECCC7A}" destId="{2AFB1086-E588-4194-8287-A333C3E37067}" srcOrd="4" destOrd="0" presId="urn:microsoft.com/office/officeart/2008/layout/AlternatingHexagons"/>
    <dgm:cxn modelId="{413A96A6-9677-4D47-9A09-12C17FE17272}" type="presParOf" srcId="{2AFB1086-E588-4194-8287-A333C3E37067}" destId="{8AA150DB-13EF-4774-B09A-B46E80DFC381}" srcOrd="0" destOrd="0" presId="urn:microsoft.com/office/officeart/2008/layout/AlternatingHexagons"/>
    <dgm:cxn modelId="{92EA65F7-2BDD-480E-83BB-C231B89CDBCF}" type="presParOf" srcId="{2AFB1086-E588-4194-8287-A333C3E37067}" destId="{23C78F0B-085C-4F3B-9C87-19A9281A930A}" srcOrd="1" destOrd="0" presId="urn:microsoft.com/office/officeart/2008/layout/AlternatingHexagons"/>
    <dgm:cxn modelId="{076C1AD2-8B8B-44B2-8D86-44459DAC7C65}" type="presParOf" srcId="{2AFB1086-E588-4194-8287-A333C3E37067}" destId="{99F70F49-6CDB-4C92-8DAB-8679EF990F55}" srcOrd="2" destOrd="0" presId="urn:microsoft.com/office/officeart/2008/layout/AlternatingHexagons"/>
    <dgm:cxn modelId="{47B17B72-921F-4649-A0DC-5125A4979260}" type="presParOf" srcId="{2AFB1086-E588-4194-8287-A333C3E37067}" destId="{6D1A1D6E-52CB-4CC7-A426-D71C75090DE0}" srcOrd="3" destOrd="0" presId="urn:microsoft.com/office/officeart/2008/layout/AlternatingHexagons"/>
    <dgm:cxn modelId="{2236C93A-09EA-4F82-B1C8-8C4E40F051D4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r>
            <a:rPr lang="hu-HU" altLang="hu-HU" sz="1400" b="1" u="none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49,5 milliárd Ft</a:t>
          </a:r>
          <a:endParaRPr lang="hu-HU" altLang="hu-HU" sz="1400" b="1" u="none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dirty="0">
            <a:latin typeface="+mj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/>
      <dgm:spPr>
        <a:solidFill>
          <a:srgbClr val="CAE8E1"/>
        </a:solidFill>
      </dgm:spPr>
      <dgm:t>
        <a:bodyPr/>
        <a:lstStyle/>
        <a:p>
          <a:pPr algn="ctr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algn="ctr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%)</a:t>
          </a:r>
          <a:endParaRPr lang="hu-HU" sz="1400" b="0" dirty="0">
            <a:solidFill>
              <a:schemeClr val="tx1"/>
            </a:solidFill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l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dirty="0"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500 millió Ft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 milliárd Ft)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április vége</a:t>
          </a:r>
          <a:endParaRPr lang="hu-HU" sz="1800" b="0" dirty="0">
            <a:latin typeface="+mj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57C91668-232D-49FF-96C3-FACB42AB1DE3}">
      <dgm:prSet custT="1"/>
      <dgm:spPr/>
      <dgm:t>
        <a:bodyPr/>
        <a:lstStyle/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június</a:t>
          </a:r>
          <a:endParaRPr lang="hu-HU" sz="1800" b="0" dirty="0">
            <a:solidFill>
              <a:schemeClr val="tx1"/>
            </a:solidFill>
            <a:latin typeface="+mj-lt"/>
          </a:endParaRPr>
        </a:p>
      </dgm:t>
    </dgm:pt>
    <dgm:pt modelId="{7227B37C-D094-44A7-AFF1-5DBBCDFDAE78}" type="parTrans" cxnId="{F3055065-090D-4479-A199-D268749E7FDD}">
      <dgm:prSet/>
      <dgm:spPr/>
      <dgm:t>
        <a:bodyPr/>
        <a:lstStyle/>
        <a:p>
          <a:endParaRPr lang="hu-HU"/>
        </a:p>
      </dgm:t>
    </dgm:pt>
    <dgm:pt modelId="{C434E217-32AF-4925-887C-90C5A0CCFD87}" type="sibTrans" cxnId="{F3055065-090D-4479-A199-D268749E7FDD}">
      <dgm:prSet/>
      <dgm:spPr/>
      <dgm:t>
        <a:bodyPr/>
        <a:lstStyle/>
        <a:p>
          <a:endParaRPr lang="hu-HU"/>
        </a:p>
      </dgm:t>
    </dgm:pt>
    <dgm:pt modelId="{0B2A46A4-3578-4D3D-A2AB-1D8FC4D6F997}">
      <dgm:prSet custT="1"/>
      <dgm:spPr/>
      <dgm:t>
        <a:bodyPr/>
        <a:lstStyle/>
        <a:p>
          <a:pPr algn="l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(6000 € STÉ, min. 50% mg. árbevétel)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9B780C9A-4E84-4623-89BE-D9BEA0C79527}" type="parTrans" cxnId="{061D9244-63C6-48CA-9FE1-4C18B3CD3C59}">
      <dgm:prSet/>
      <dgm:spPr/>
      <dgm:t>
        <a:bodyPr/>
        <a:lstStyle/>
        <a:p>
          <a:endParaRPr lang="hu-HU"/>
        </a:p>
      </dgm:t>
    </dgm:pt>
    <dgm:pt modelId="{21B13490-612A-4F23-8E70-845550789885}" type="sibTrans" cxnId="{061D9244-63C6-48CA-9FE1-4C18B3CD3C59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94787" custScaleY="160946" custLinFactNeighborX="45253" custLinFactNeighborY="74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54891" custScaleY="149118" custLinFactX="87689" custLinFactNeighborX="100000" custLinFactNeighborY="83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-613" custLinFactNeighborY="4633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340209" custScaleY="204954" custLinFactNeighborX="-33264" custLinFactNeighborY="56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40214" custScaleY="252675" custLinFactX="-85668" custLinFactNeighborX="-100000" custLinFactNeighborY="-176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31025" custLinFactNeighborY="-200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377965" custScaleY="171165" custLinFactX="-69396" custLinFactNeighborX="-100000" custLinFactNeighborY="-225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193125" custScaleY="139380" custLinFactX="-172860" custLinFactY="-227148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X="-100000" custLinFactNeighborX="-148194" custLinFactNeighborY="-17480"/>
      <dgm:spPr/>
      <dgm:t>
        <a:bodyPr/>
        <a:lstStyle/>
        <a:p>
          <a:endParaRPr lang="hu-HU"/>
        </a:p>
      </dgm:t>
    </dgm:pt>
  </dgm:ptLst>
  <dgm:cxnLst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05D20C2C-28D5-49D9-9CFC-BF7A9DE9A0F2}" type="presOf" srcId="{A90AFBC9-34D3-468D-A1B6-54A2BCC55FBE}" destId="{8AA150DB-13EF-4774-B09A-B46E80DFC381}" srcOrd="0" destOrd="0" presId="urn:microsoft.com/office/officeart/2008/layout/AlternatingHexagons"/>
    <dgm:cxn modelId="{D601DDDC-3DD9-4711-9D0C-4B85F0A4974C}" type="presOf" srcId="{FE5C786B-1149-4450-94AD-CA8AFF900DBA}" destId="{23C78F0B-085C-4F3B-9C87-19A9281A930A}" srcOrd="0" destOrd="0" presId="urn:microsoft.com/office/officeart/2008/layout/AlternatingHexagons"/>
    <dgm:cxn modelId="{5868F1AF-FF1A-49AB-A04B-D296E284C3F6}" type="presOf" srcId="{09A167C8-80E0-45E6-8496-0412D7841E47}" destId="{78A60E00-D02A-4D03-8F8D-9D88C8F9F085}" srcOrd="0" destOrd="0" presId="urn:microsoft.com/office/officeart/2008/layout/AlternatingHexagons"/>
    <dgm:cxn modelId="{7101542F-3275-40A6-A862-C0DA98015BAC}" type="presOf" srcId="{57C91668-232D-49FF-96C3-FACB42AB1DE3}" destId="{C1BDF0AE-823A-4F3B-87A2-EEA6A47B12CE}" srcOrd="0" destOrd="1" presId="urn:microsoft.com/office/officeart/2008/layout/AlternatingHexagons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061D9244-63C6-48CA-9FE1-4C18B3CD3C59}" srcId="{9E0CD2B1-E3AC-4675-81EE-72FC873ABFD1}" destId="{0B2A46A4-3578-4D3D-A2AB-1D8FC4D6F997}" srcOrd="1" destOrd="0" parTransId="{9B780C9A-4E84-4623-89BE-D9BEA0C79527}" sibTransId="{21B13490-612A-4F23-8E70-845550789885}"/>
    <dgm:cxn modelId="{C30FE654-5CA3-4E14-96A4-8E62E7EE03F4}" type="presOf" srcId="{4B18DD70-ADF6-4905-ABF3-1B7718CDFD6D}" destId="{F3CAD661-2F89-47ED-9284-CD1D720CCC78}" srcOrd="0" destOrd="0" presId="urn:microsoft.com/office/officeart/2008/layout/AlternatingHexagons"/>
    <dgm:cxn modelId="{4266706A-5B4E-4D94-B937-CD687A7489C7}" type="presOf" srcId="{CEE9692C-B55D-4439-95CD-7542638B6EDE}" destId="{40C9185B-660D-46EC-A0FE-0EB8F2DCE0D0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7ADDEAED-0AFB-465C-82CA-AB2E2D3C7A3E}" type="presOf" srcId="{0B2A46A4-3578-4D3D-A2AB-1D8FC4D6F997}" destId="{F3CAD661-2F89-47ED-9284-CD1D720CCC78}" srcOrd="0" destOrd="1" presId="urn:microsoft.com/office/officeart/2008/layout/AlternatingHexagons"/>
    <dgm:cxn modelId="{8BF3C95B-228E-4528-8896-D7009C419A21}" type="presOf" srcId="{5812CC37-CC32-4E40-AEF0-92F0D1722B59}" destId="{27DA86C9-CFE7-462F-8C82-6427F4ECCC7A}" srcOrd="0" destOrd="0" presId="urn:microsoft.com/office/officeart/2008/layout/AlternatingHexagons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D64BBF92-22F6-43BB-857C-1F4D95744379}" type="presOf" srcId="{B5C8F30F-3ECC-4B66-B987-6DA9766164EF}" destId="{1B381727-0FE1-4669-9B4F-335F3DEA6B5F}" srcOrd="0" destOrd="0" presId="urn:microsoft.com/office/officeart/2008/layout/AlternatingHexagons"/>
    <dgm:cxn modelId="{75C65327-38BF-4343-8543-B96CCD80EFFC}" type="presOf" srcId="{EE7FD045-D0EE-413E-A923-87A84C356AC7}" destId="{C1BDF0AE-823A-4F3B-87A2-EEA6A47B12CE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71DBDD1C-3F14-4960-9FEA-DC56160D9D4A}" type="presOf" srcId="{9E0CD2B1-E3AC-4675-81EE-72FC873ABFD1}" destId="{BFF643F1-32BC-4399-85EF-AC820C292CF1}" srcOrd="0" destOrd="0" presId="urn:microsoft.com/office/officeart/2008/layout/AlternatingHexagons"/>
    <dgm:cxn modelId="{CA0FB514-B944-4164-94A3-B9683EF9B3BB}" type="presOf" srcId="{161F2B33-A0F8-410E-84DC-31CF8AC7CC91}" destId="{2F1AD1D2-01D4-4697-B6ED-1A406E25D7F5}" srcOrd="0" destOrd="0" presId="urn:microsoft.com/office/officeart/2008/layout/AlternatingHexagons"/>
    <dgm:cxn modelId="{F3055065-090D-4479-A199-D268749E7FDD}" srcId="{B5C8F30F-3ECC-4B66-B987-6DA9766164EF}" destId="{57C91668-232D-49FF-96C3-FACB42AB1DE3}" srcOrd="1" destOrd="0" parTransId="{7227B37C-D094-44A7-AFF1-5DBBCDFDAE78}" sibTransId="{C434E217-32AF-4925-887C-90C5A0CCFD87}"/>
    <dgm:cxn modelId="{ABD8B77E-4140-414A-9DC5-7F92F6842D00}" type="presParOf" srcId="{27DA86C9-CFE7-462F-8C82-6427F4ECCC7A}" destId="{9B44B0DF-7B06-4AB4-988A-DC865977C56C}" srcOrd="0" destOrd="0" presId="urn:microsoft.com/office/officeart/2008/layout/AlternatingHexagons"/>
    <dgm:cxn modelId="{9D1FCE78-B03A-431E-BDB0-9FD7264B7C2F}" type="presParOf" srcId="{9B44B0DF-7B06-4AB4-988A-DC865977C56C}" destId="{1B381727-0FE1-4669-9B4F-335F3DEA6B5F}" srcOrd="0" destOrd="0" presId="urn:microsoft.com/office/officeart/2008/layout/AlternatingHexagons"/>
    <dgm:cxn modelId="{87EC8FC1-3823-4DCD-8D7F-834BDC6DF8E5}" type="presParOf" srcId="{9B44B0DF-7B06-4AB4-988A-DC865977C56C}" destId="{C1BDF0AE-823A-4F3B-87A2-EEA6A47B12CE}" srcOrd="1" destOrd="0" presId="urn:microsoft.com/office/officeart/2008/layout/AlternatingHexagons"/>
    <dgm:cxn modelId="{98936DE8-29A5-4D62-B2E8-5BC9C0C76F0D}" type="presParOf" srcId="{9B44B0DF-7B06-4AB4-988A-DC865977C56C}" destId="{07F3C430-C38E-4166-B711-5987F93F456A}" srcOrd="2" destOrd="0" presId="urn:microsoft.com/office/officeart/2008/layout/AlternatingHexagons"/>
    <dgm:cxn modelId="{F5E6C687-D748-494B-9639-CD213F0D1A8E}" type="presParOf" srcId="{9B44B0DF-7B06-4AB4-988A-DC865977C56C}" destId="{A00CA5CB-147B-49FE-B9B4-1054E000C2F1}" srcOrd="3" destOrd="0" presId="urn:microsoft.com/office/officeart/2008/layout/AlternatingHexagons"/>
    <dgm:cxn modelId="{202F0CD8-CFA8-4082-B9C7-7B9E955C3BA5}" type="presParOf" srcId="{9B44B0DF-7B06-4AB4-988A-DC865977C56C}" destId="{40C9185B-660D-46EC-A0FE-0EB8F2DCE0D0}" srcOrd="4" destOrd="0" presId="urn:microsoft.com/office/officeart/2008/layout/AlternatingHexagons"/>
    <dgm:cxn modelId="{3EAD64F0-8058-4AE8-91C8-3EA60B6B51F3}" type="presParOf" srcId="{27DA86C9-CFE7-462F-8C82-6427F4ECCC7A}" destId="{6C4BE685-D9EC-449B-A71E-16301B48881C}" srcOrd="1" destOrd="0" presId="urn:microsoft.com/office/officeart/2008/layout/AlternatingHexagons"/>
    <dgm:cxn modelId="{B7D7C92A-FC72-4B0A-91C7-BFCB9C48FEB9}" type="presParOf" srcId="{27DA86C9-CFE7-462F-8C82-6427F4ECCC7A}" destId="{E7D6587C-D243-4B80-8026-BFD4BE426AD5}" srcOrd="2" destOrd="0" presId="urn:microsoft.com/office/officeart/2008/layout/AlternatingHexagons"/>
    <dgm:cxn modelId="{8BF68CDC-147E-498F-A506-1F7FAF8E66B2}" type="presParOf" srcId="{E7D6587C-D243-4B80-8026-BFD4BE426AD5}" destId="{BFF643F1-32BC-4399-85EF-AC820C292CF1}" srcOrd="0" destOrd="0" presId="urn:microsoft.com/office/officeart/2008/layout/AlternatingHexagons"/>
    <dgm:cxn modelId="{3F5862E1-F5AE-47EE-86F7-F653C839C612}" type="presParOf" srcId="{E7D6587C-D243-4B80-8026-BFD4BE426AD5}" destId="{F3CAD661-2F89-47ED-9284-CD1D720CCC78}" srcOrd="1" destOrd="0" presId="urn:microsoft.com/office/officeart/2008/layout/AlternatingHexagons"/>
    <dgm:cxn modelId="{15EAC40F-0417-41FD-AED5-6ED8EFA29164}" type="presParOf" srcId="{E7D6587C-D243-4B80-8026-BFD4BE426AD5}" destId="{221B550D-3A32-447A-82B4-F9E59818B0EF}" srcOrd="2" destOrd="0" presId="urn:microsoft.com/office/officeart/2008/layout/AlternatingHexagons"/>
    <dgm:cxn modelId="{2C6ECFCD-47A6-4530-A62B-F0AA1DD8ECBA}" type="presParOf" srcId="{E7D6587C-D243-4B80-8026-BFD4BE426AD5}" destId="{DD274C82-0F54-43F6-8D3B-CFF0DB474EF0}" srcOrd="3" destOrd="0" presId="urn:microsoft.com/office/officeart/2008/layout/AlternatingHexagons"/>
    <dgm:cxn modelId="{3BF5AF5D-100C-4459-87D5-B99F15D797B9}" type="presParOf" srcId="{E7D6587C-D243-4B80-8026-BFD4BE426AD5}" destId="{78A60E00-D02A-4D03-8F8D-9D88C8F9F085}" srcOrd="4" destOrd="0" presId="urn:microsoft.com/office/officeart/2008/layout/AlternatingHexagons"/>
    <dgm:cxn modelId="{51D1DF4D-5D07-485A-BAB2-68E0A56A911F}" type="presParOf" srcId="{27DA86C9-CFE7-462F-8C82-6427F4ECCC7A}" destId="{43D14373-E3C6-4324-8B40-97F5A003DB1C}" srcOrd="3" destOrd="0" presId="urn:microsoft.com/office/officeart/2008/layout/AlternatingHexagons"/>
    <dgm:cxn modelId="{20BDEAE7-7428-45DD-BB81-2477BCBE149D}" type="presParOf" srcId="{27DA86C9-CFE7-462F-8C82-6427F4ECCC7A}" destId="{2AFB1086-E588-4194-8287-A333C3E37067}" srcOrd="4" destOrd="0" presId="urn:microsoft.com/office/officeart/2008/layout/AlternatingHexagons"/>
    <dgm:cxn modelId="{BCA1959F-24FC-4A10-BE7B-FCC9CDB4E981}" type="presParOf" srcId="{2AFB1086-E588-4194-8287-A333C3E37067}" destId="{8AA150DB-13EF-4774-B09A-B46E80DFC381}" srcOrd="0" destOrd="0" presId="urn:microsoft.com/office/officeart/2008/layout/AlternatingHexagons"/>
    <dgm:cxn modelId="{ACDBAFD3-7E1B-4F26-8AC7-BDEDDA4C7947}" type="presParOf" srcId="{2AFB1086-E588-4194-8287-A333C3E37067}" destId="{23C78F0B-085C-4F3B-9C87-19A9281A930A}" srcOrd="1" destOrd="0" presId="urn:microsoft.com/office/officeart/2008/layout/AlternatingHexagons"/>
    <dgm:cxn modelId="{731013F5-56EC-4096-8731-4B1CAC9A0A35}" type="presParOf" srcId="{2AFB1086-E588-4194-8287-A333C3E37067}" destId="{99F70F49-6CDB-4C92-8DAB-8679EF990F55}" srcOrd="2" destOrd="0" presId="urn:microsoft.com/office/officeart/2008/layout/AlternatingHexagons"/>
    <dgm:cxn modelId="{DC88773D-0494-43D3-AE7B-928ABB7DCECA}" type="presParOf" srcId="{2AFB1086-E588-4194-8287-A333C3E37067}" destId="{6D1A1D6E-52CB-4CC7-A426-D71C75090DE0}" srcOrd="3" destOrd="0" presId="urn:microsoft.com/office/officeart/2008/layout/AlternatingHexagons"/>
    <dgm:cxn modelId="{941F5487-F8F3-4BEF-898E-EE73F1B87B1F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r>
            <a:rPr lang="hu-HU" altLang="hu-HU" sz="1400" b="1" u="none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19,7 milliárd Ft</a:t>
          </a:r>
          <a:endParaRPr lang="hu-HU" altLang="hu-HU" sz="1400" b="1" u="none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dirty="0">
            <a:latin typeface="+mj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/>
      <dgm:spPr>
        <a:solidFill>
          <a:srgbClr val="CAE8E1"/>
        </a:solidFill>
      </dgm:spPr>
      <dgm:t>
        <a:bodyPr/>
        <a:lstStyle/>
        <a:p>
          <a:pPr algn="ctr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algn="ctr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%)</a:t>
          </a:r>
          <a:endParaRPr lang="hu-HU" sz="1400" b="0" dirty="0">
            <a:solidFill>
              <a:schemeClr val="tx1"/>
            </a:solidFill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l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dirty="0"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100 millió Ft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300 millió Ft)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április</a:t>
          </a:r>
          <a:endParaRPr lang="hu-HU" sz="1800" b="0" dirty="0">
            <a:latin typeface="+mj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57C91668-232D-49FF-96C3-FACB42AB1DE3}">
      <dgm:prSet custT="1"/>
      <dgm:spPr/>
      <dgm:t>
        <a:bodyPr/>
        <a:lstStyle/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május</a:t>
          </a:r>
          <a:endParaRPr lang="hu-HU" sz="1800" b="0" dirty="0">
            <a:solidFill>
              <a:schemeClr val="tx1"/>
            </a:solidFill>
            <a:latin typeface="+mj-lt"/>
          </a:endParaRPr>
        </a:p>
      </dgm:t>
    </dgm:pt>
    <dgm:pt modelId="{7227B37C-D094-44A7-AFF1-5DBBCDFDAE78}" type="parTrans" cxnId="{F3055065-090D-4479-A199-D268749E7FDD}">
      <dgm:prSet/>
      <dgm:spPr/>
      <dgm:t>
        <a:bodyPr/>
        <a:lstStyle/>
        <a:p>
          <a:endParaRPr lang="hu-HU"/>
        </a:p>
      </dgm:t>
    </dgm:pt>
    <dgm:pt modelId="{C434E217-32AF-4925-887C-90C5A0CCFD87}" type="sibTrans" cxnId="{F3055065-090D-4479-A199-D268749E7FDD}">
      <dgm:prSet/>
      <dgm:spPr/>
      <dgm:t>
        <a:bodyPr/>
        <a:lstStyle/>
        <a:p>
          <a:endParaRPr lang="hu-HU"/>
        </a:p>
      </dgm:t>
    </dgm:pt>
    <dgm:pt modelId="{0B2A46A4-3578-4D3D-A2AB-1D8FC4D6F997}">
      <dgm:prSet custT="1"/>
      <dgm:spPr/>
      <dgm:t>
        <a:bodyPr/>
        <a:lstStyle/>
        <a:p>
          <a:pPr algn="l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(6000 € STÉ, min. 50% mg. árbevétel)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9B780C9A-4E84-4623-89BE-D9BEA0C79527}" type="parTrans" cxnId="{061D9244-63C6-48CA-9FE1-4C18B3CD3C59}">
      <dgm:prSet/>
      <dgm:spPr/>
      <dgm:t>
        <a:bodyPr/>
        <a:lstStyle/>
        <a:p>
          <a:endParaRPr lang="hu-HU"/>
        </a:p>
      </dgm:t>
    </dgm:pt>
    <dgm:pt modelId="{21B13490-612A-4F23-8E70-845550789885}" type="sibTrans" cxnId="{061D9244-63C6-48CA-9FE1-4C18B3CD3C59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94787" custScaleY="160946" custLinFactNeighborX="45253" custLinFactNeighborY="74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54891" custScaleY="149118" custLinFactX="87689" custLinFactNeighborX="100000" custLinFactNeighborY="83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-613" custLinFactNeighborY="4633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340209" custScaleY="204954" custLinFactNeighborX="-33264" custLinFactNeighborY="56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40214" custScaleY="252675" custLinFactX="-85668" custLinFactNeighborX="-100000" custLinFactNeighborY="-176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31025" custLinFactNeighborY="-200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377965" custScaleY="171165" custLinFactX="-69396" custLinFactNeighborX="-100000" custLinFactNeighborY="-225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193125" custScaleY="139380" custLinFactX="-172860" custLinFactY="-227148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X="-100000" custLinFactNeighborX="-148194" custLinFactNeighborY="-17480"/>
      <dgm:spPr/>
      <dgm:t>
        <a:bodyPr/>
        <a:lstStyle/>
        <a:p>
          <a:endParaRPr lang="hu-HU"/>
        </a:p>
      </dgm:t>
    </dgm:pt>
  </dgm:ptLst>
  <dgm:cxnLst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D1B0EA13-E8AF-430B-93D6-ADD2A412F7A8}" type="presOf" srcId="{A90AFBC9-34D3-468D-A1B6-54A2BCC55FBE}" destId="{8AA150DB-13EF-4774-B09A-B46E80DFC381}" srcOrd="0" destOrd="0" presId="urn:microsoft.com/office/officeart/2008/layout/AlternatingHexagons"/>
    <dgm:cxn modelId="{4850038E-87B0-4BFF-9C60-5D0335143ED6}" type="presOf" srcId="{FE5C786B-1149-4450-94AD-CA8AFF900DBA}" destId="{23C78F0B-085C-4F3B-9C87-19A9281A930A}" srcOrd="0" destOrd="0" presId="urn:microsoft.com/office/officeart/2008/layout/AlternatingHexagons"/>
    <dgm:cxn modelId="{126D4318-D946-4AE8-BFFE-D3CEBAD2B319}" type="presOf" srcId="{EE7FD045-D0EE-413E-A923-87A84C356AC7}" destId="{C1BDF0AE-823A-4F3B-87A2-EEA6A47B12CE}" srcOrd="0" destOrd="0" presId="urn:microsoft.com/office/officeart/2008/layout/AlternatingHexagons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06AD6BBA-1F43-47D7-9DF7-1D9C823570E9}" type="presOf" srcId="{9E0CD2B1-E3AC-4675-81EE-72FC873ABFD1}" destId="{BFF643F1-32BC-4399-85EF-AC820C292CF1}" srcOrd="0" destOrd="0" presId="urn:microsoft.com/office/officeart/2008/layout/AlternatingHexagons"/>
    <dgm:cxn modelId="{061D9244-63C6-48CA-9FE1-4C18B3CD3C59}" srcId="{9E0CD2B1-E3AC-4675-81EE-72FC873ABFD1}" destId="{0B2A46A4-3578-4D3D-A2AB-1D8FC4D6F997}" srcOrd="1" destOrd="0" parTransId="{9B780C9A-4E84-4623-89BE-D9BEA0C79527}" sibTransId="{21B13490-612A-4F23-8E70-845550789885}"/>
    <dgm:cxn modelId="{D50E09B1-22F3-4EF3-A08E-9A61ABF1035D}" type="presOf" srcId="{5812CC37-CC32-4E40-AEF0-92F0D1722B59}" destId="{27DA86C9-CFE7-462F-8C82-6427F4ECCC7A}" srcOrd="0" destOrd="0" presId="urn:microsoft.com/office/officeart/2008/layout/AlternatingHexagons"/>
    <dgm:cxn modelId="{2A8A0D57-C618-4F22-A74A-575DE2910DD8}" type="presOf" srcId="{CEE9692C-B55D-4439-95CD-7542638B6EDE}" destId="{40C9185B-660D-46EC-A0FE-0EB8F2DCE0D0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D29CF99F-E297-4F51-9418-FA47C50FE54B}" type="presOf" srcId="{4B18DD70-ADF6-4905-ABF3-1B7718CDFD6D}" destId="{F3CAD661-2F89-47ED-9284-CD1D720CCC78}" srcOrd="0" destOrd="0" presId="urn:microsoft.com/office/officeart/2008/layout/AlternatingHexagons"/>
    <dgm:cxn modelId="{E1F98FA9-49DA-4A3C-8C64-5669431BAB36}" type="presOf" srcId="{B5C8F30F-3ECC-4B66-B987-6DA9766164EF}" destId="{1B381727-0FE1-4669-9B4F-335F3DEA6B5F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D9D07ABF-604D-4A4E-8118-8D3840132BC5}" type="presOf" srcId="{09A167C8-80E0-45E6-8496-0412D7841E47}" destId="{78A60E00-D02A-4D03-8F8D-9D88C8F9F085}" srcOrd="0" destOrd="0" presId="urn:microsoft.com/office/officeart/2008/layout/AlternatingHexagons"/>
    <dgm:cxn modelId="{DD889E6E-9B1D-4D14-9724-4237E82E13FA}" type="presOf" srcId="{161F2B33-A0F8-410E-84DC-31CF8AC7CC91}" destId="{2F1AD1D2-01D4-4697-B6ED-1A406E25D7F5}" srcOrd="0" destOrd="0" presId="urn:microsoft.com/office/officeart/2008/layout/AlternatingHexagons"/>
    <dgm:cxn modelId="{1E6CEEE8-A050-44D2-8625-684CB59280C0}" type="presOf" srcId="{0B2A46A4-3578-4D3D-A2AB-1D8FC4D6F997}" destId="{F3CAD661-2F89-47ED-9284-CD1D720CCC78}" srcOrd="0" destOrd="1" presId="urn:microsoft.com/office/officeart/2008/layout/AlternatingHexagons"/>
    <dgm:cxn modelId="{E416624A-DA26-4B77-96CF-02D77A0EE0BF}" type="presOf" srcId="{57C91668-232D-49FF-96C3-FACB42AB1DE3}" destId="{C1BDF0AE-823A-4F3B-87A2-EEA6A47B12CE}" srcOrd="0" destOrd="1" presId="urn:microsoft.com/office/officeart/2008/layout/AlternatingHexagons"/>
    <dgm:cxn modelId="{F3055065-090D-4479-A199-D268749E7FDD}" srcId="{B5C8F30F-3ECC-4B66-B987-6DA9766164EF}" destId="{57C91668-232D-49FF-96C3-FACB42AB1DE3}" srcOrd="1" destOrd="0" parTransId="{7227B37C-D094-44A7-AFF1-5DBBCDFDAE78}" sibTransId="{C434E217-32AF-4925-887C-90C5A0CCFD87}"/>
    <dgm:cxn modelId="{D1ED2E4C-AFEF-45C0-B12A-AAACB863C5D5}" type="presParOf" srcId="{27DA86C9-CFE7-462F-8C82-6427F4ECCC7A}" destId="{9B44B0DF-7B06-4AB4-988A-DC865977C56C}" srcOrd="0" destOrd="0" presId="urn:microsoft.com/office/officeart/2008/layout/AlternatingHexagons"/>
    <dgm:cxn modelId="{85A5EE04-0A4A-4142-A377-D00E3099EB91}" type="presParOf" srcId="{9B44B0DF-7B06-4AB4-988A-DC865977C56C}" destId="{1B381727-0FE1-4669-9B4F-335F3DEA6B5F}" srcOrd="0" destOrd="0" presId="urn:microsoft.com/office/officeart/2008/layout/AlternatingHexagons"/>
    <dgm:cxn modelId="{04F70649-90C3-4690-9051-9B1E38F8F6FF}" type="presParOf" srcId="{9B44B0DF-7B06-4AB4-988A-DC865977C56C}" destId="{C1BDF0AE-823A-4F3B-87A2-EEA6A47B12CE}" srcOrd="1" destOrd="0" presId="urn:microsoft.com/office/officeart/2008/layout/AlternatingHexagons"/>
    <dgm:cxn modelId="{BFD2F79E-EF61-405F-9103-2B47CE261CAD}" type="presParOf" srcId="{9B44B0DF-7B06-4AB4-988A-DC865977C56C}" destId="{07F3C430-C38E-4166-B711-5987F93F456A}" srcOrd="2" destOrd="0" presId="urn:microsoft.com/office/officeart/2008/layout/AlternatingHexagons"/>
    <dgm:cxn modelId="{D69C38B6-1910-4B48-B7E7-8B027CCD2754}" type="presParOf" srcId="{9B44B0DF-7B06-4AB4-988A-DC865977C56C}" destId="{A00CA5CB-147B-49FE-B9B4-1054E000C2F1}" srcOrd="3" destOrd="0" presId="urn:microsoft.com/office/officeart/2008/layout/AlternatingHexagons"/>
    <dgm:cxn modelId="{C88D3335-CECD-4C1A-984B-11A77A2E8AF8}" type="presParOf" srcId="{9B44B0DF-7B06-4AB4-988A-DC865977C56C}" destId="{40C9185B-660D-46EC-A0FE-0EB8F2DCE0D0}" srcOrd="4" destOrd="0" presId="urn:microsoft.com/office/officeart/2008/layout/AlternatingHexagons"/>
    <dgm:cxn modelId="{77574C94-DDF8-47A6-AE91-55FF7A5266A8}" type="presParOf" srcId="{27DA86C9-CFE7-462F-8C82-6427F4ECCC7A}" destId="{6C4BE685-D9EC-449B-A71E-16301B48881C}" srcOrd="1" destOrd="0" presId="urn:microsoft.com/office/officeart/2008/layout/AlternatingHexagons"/>
    <dgm:cxn modelId="{370540BE-BC27-43BD-9EC7-858239C58B68}" type="presParOf" srcId="{27DA86C9-CFE7-462F-8C82-6427F4ECCC7A}" destId="{E7D6587C-D243-4B80-8026-BFD4BE426AD5}" srcOrd="2" destOrd="0" presId="urn:microsoft.com/office/officeart/2008/layout/AlternatingHexagons"/>
    <dgm:cxn modelId="{337390E9-A5C8-455E-A5DF-A707A8B51BF6}" type="presParOf" srcId="{E7D6587C-D243-4B80-8026-BFD4BE426AD5}" destId="{BFF643F1-32BC-4399-85EF-AC820C292CF1}" srcOrd="0" destOrd="0" presId="urn:microsoft.com/office/officeart/2008/layout/AlternatingHexagons"/>
    <dgm:cxn modelId="{0D3C767D-08E6-467B-84B5-5E6B195D98F1}" type="presParOf" srcId="{E7D6587C-D243-4B80-8026-BFD4BE426AD5}" destId="{F3CAD661-2F89-47ED-9284-CD1D720CCC78}" srcOrd="1" destOrd="0" presId="urn:microsoft.com/office/officeart/2008/layout/AlternatingHexagons"/>
    <dgm:cxn modelId="{8C970546-9C4A-4CCC-8070-E17ECE405A0A}" type="presParOf" srcId="{E7D6587C-D243-4B80-8026-BFD4BE426AD5}" destId="{221B550D-3A32-447A-82B4-F9E59818B0EF}" srcOrd="2" destOrd="0" presId="urn:microsoft.com/office/officeart/2008/layout/AlternatingHexagons"/>
    <dgm:cxn modelId="{4F3570B4-7929-4EF8-841C-637E04077E1F}" type="presParOf" srcId="{E7D6587C-D243-4B80-8026-BFD4BE426AD5}" destId="{DD274C82-0F54-43F6-8D3B-CFF0DB474EF0}" srcOrd="3" destOrd="0" presId="urn:microsoft.com/office/officeart/2008/layout/AlternatingHexagons"/>
    <dgm:cxn modelId="{8481C853-8F9C-435E-BFE9-7A8221F26494}" type="presParOf" srcId="{E7D6587C-D243-4B80-8026-BFD4BE426AD5}" destId="{78A60E00-D02A-4D03-8F8D-9D88C8F9F085}" srcOrd="4" destOrd="0" presId="urn:microsoft.com/office/officeart/2008/layout/AlternatingHexagons"/>
    <dgm:cxn modelId="{D279B28A-2E96-4BA3-BDC3-D3EA6FA5F09A}" type="presParOf" srcId="{27DA86C9-CFE7-462F-8C82-6427F4ECCC7A}" destId="{43D14373-E3C6-4324-8B40-97F5A003DB1C}" srcOrd="3" destOrd="0" presId="urn:microsoft.com/office/officeart/2008/layout/AlternatingHexagons"/>
    <dgm:cxn modelId="{5D1FF77A-7F56-4238-BC39-0D44F6FDD900}" type="presParOf" srcId="{27DA86C9-CFE7-462F-8C82-6427F4ECCC7A}" destId="{2AFB1086-E588-4194-8287-A333C3E37067}" srcOrd="4" destOrd="0" presId="urn:microsoft.com/office/officeart/2008/layout/AlternatingHexagons"/>
    <dgm:cxn modelId="{C61DF636-0412-48E4-AAF3-C1B8D3BBCBC3}" type="presParOf" srcId="{2AFB1086-E588-4194-8287-A333C3E37067}" destId="{8AA150DB-13EF-4774-B09A-B46E80DFC381}" srcOrd="0" destOrd="0" presId="urn:microsoft.com/office/officeart/2008/layout/AlternatingHexagons"/>
    <dgm:cxn modelId="{511232A9-4773-4B59-B1D4-779309ED2180}" type="presParOf" srcId="{2AFB1086-E588-4194-8287-A333C3E37067}" destId="{23C78F0B-085C-4F3B-9C87-19A9281A930A}" srcOrd="1" destOrd="0" presId="urn:microsoft.com/office/officeart/2008/layout/AlternatingHexagons"/>
    <dgm:cxn modelId="{4F1A62D4-9C43-4EDD-98B8-A2DBFF430B06}" type="presParOf" srcId="{2AFB1086-E588-4194-8287-A333C3E37067}" destId="{99F70F49-6CDB-4C92-8DAB-8679EF990F55}" srcOrd="2" destOrd="0" presId="urn:microsoft.com/office/officeart/2008/layout/AlternatingHexagons"/>
    <dgm:cxn modelId="{D78FC5A5-8063-49BD-B271-5A1540CF1CDC}" type="presParOf" srcId="{2AFB1086-E588-4194-8287-A333C3E37067}" destId="{6D1A1D6E-52CB-4CC7-A426-D71C75090DE0}" srcOrd="3" destOrd="0" presId="urn:microsoft.com/office/officeart/2008/layout/AlternatingHexagons"/>
    <dgm:cxn modelId="{30D469A3-7A0F-4A57-B693-94A6FA7EA000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12CC37-CC32-4E40-AEF0-92F0D1722B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5C8F30F-3ECC-4B66-B987-6DA9766164EF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r>
            <a:rPr lang="hu-HU" altLang="hu-HU" sz="1400" b="1" u="none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20 milliárd Ft</a:t>
          </a:r>
          <a:endParaRPr lang="hu-HU" altLang="hu-HU" sz="1400" b="1" u="none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gm:t>
    </dgm:pt>
    <dgm:pt modelId="{546687E2-8F4B-4A7F-B714-499463AADEDB}" type="parTrans" cxnId="{E709E171-628C-40E9-BF2E-66D868A5EA7F}">
      <dgm:prSet/>
      <dgm:spPr/>
      <dgm:t>
        <a:bodyPr/>
        <a:lstStyle/>
        <a:p>
          <a:endParaRPr lang="hu-HU"/>
        </a:p>
      </dgm:t>
    </dgm:pt>
    <dgm:pt modelId="{CEE9692C-B55D-4439-95CD-7542638B6EDE}" type="sibTrans" cxnId="{E709E171-628C-40E9-BF2E-66D868A5EA7F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EE7FD045-D0EE-413E-A923-87A84C356AC7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dirty="0">
            <a:latin typeface="+mj-lt"/>
          </a:endParaRPr>
        </a:p>
      </dgm:t>
    </dgm:pt>
    <dgm:pt modelId="{8F3151E8-2C5E-4BB5-B01B-596AF2EFDF88}" type="parTrans" cxnId="{185F6A02-4AFE-4A72-9589-CE84CE6382E3}">
      <dgm:prSet/>
      <dgm:spPr/>
      <dgm:t>
        <a:bodyPr/>
        <a:lstStyle/>
        <a:p>
          <a:endParaRPr lang="hu-HU"/>
        </a:p>
      </dgm:t>
    </dgm:pt>
    <dgm:pt modelId="{3482757A-07D8-441F-A383-DE52E0E021AA}" type="sibTrans" cxnId="{185F6A02-4AFE-4A72-9589-CE84CE6382E3}">
      <dgm:prSet/>
      <dgm:spPr/>
      <dgm:t>
        <a:bodyPr/>
        <a:lstStyle/>
        <a:p>
          <a:endParaRPr lang="hu-HU"/>
        </a:p>
      </dgm:t>
    </dgm:pt>
    <dgm:pt modelId="{9E0CD2B1-E3AC-4675-81EE-72FC873ABFD1}">
      <dgm:prSet phldrT="[Szöveg]" custT="1"/>
      <dgm:spPr>
        <a:solidFill>
          <a:srgbClr val="CAE8E1"/>
        </a:solidFill>
      </dgm:spPr>
      <dgm:t>
        <a:bodyPr/>
        <a:lstStyle/>
        <a:p>
          <a:pPr algn="ctr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algn="ctr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nem Annex I. termék előállítása esetén állami támogatási szempontú besorolás miatt ettől esetenként eltérhet)</a:t>
          </a:r>
          <a:endParaRPr lang="hu-HU" sz="1400" b="0" dirty="0">
            <a:solidFill>
              <a:schemeClr val="tx1"/>
            </a:solidFill>
            <a:latin typeface="+mj-lt"/>
          </a:endParaRPr>
        </a:p>
      </dgm:t>
    </dgm:pt>
    <dgm:pt modelId="{72D4F30B-2879-4969-9EFD-E430495C81AF}" type="parTrans" cxnId="{72E91038-3E68-4D08-8EB8-C4CBABD950AA}">
      <dgm:prSet/>
      <dgm:spPr/>
      <dgm:t>
        <a:bodyPr/>
        <a:lstStyle/>
        <a:p>
          <a:endParaRPr lang="hu-HU"/>
        </a:p>
      </dgm:t>
    </dgm:pt>
    <dgm:pt modelId="{09A167C8-80E0-45E6-8496-0412D7841E47}" type="sibTrans" cxnId="{72E91038-3E68-4D08-8EB8-C4CBABD950A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4B18DD70-ADF6-4905-ABF3-1B7718CDFD6D}">
      <dgm:prSet phldrT="[Szöveg]" custT="1"/>
      <dgm:spPr/>
      <dgm:t>
        <a:bodyPr/>
        <a:lstStyle/>
        <a:p>
          <a:pPr algn="l"/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dirty="0">
            <a:latin typeface="+mj-lt"/>
          </a:endParaRPr>
        </a:p>
      </dgm:t>
    </dgm:pt>
    <dgm:pt modelId="{25AA6869-1F34-4306-B76B-A76E3FE436B3}" type="parTrans" cxnId="{1FD40F59-134D-447E-A13A-706377528EF5}">
      <dgm:prSet/>
      <dgm:spPr/>
      <dgm:t>
        <a:bodyPr/>
        <a:lstStyle/>
        <a:p>
          <a:endParaRPr lang="hu-HU"/>
        </a:p>
      </dgm:t>
    </dgm:pt>
    <dgm:pt modelId="{FFA7D623-2A47-4B8E-945F-04A4664E9A7F}" type="sibTrans" cxnId="{1FD40F59-134D-447E-A13A-706377528EF5}">
      <dgm:prSet/>
      <dgm:spPr/>
      <dgm:t>
        <a:bodyPr/>
        <a:lstStyle/>
        <a:p>
          <a:endParaRPr lang="hu-HU"/>
        </a:p>
      </dgm:t>
    </dgm:pt>
    <dgm:pt modelId="{A90AFBC9-34D3-468D-A1B6-54A2BCC55FBE}">
      <dgm:prSet phldrT="[Szöveg]" custT="1"/>
      <dgm:spPr>
        <a:solidFill>
          <a:srgbClr val="CAE8E1"/>
        </a:solidFill>
      </dgm:spPr>
      <dgm:t>
        <a:bodyPr/>
        <a:lstStyle/>
        <a:p>
          <a:r>
            <a:rPr lang="hu-HU" altLang="hu-HU" sz="16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200 millió Ft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400 millió Ft)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46C815A6-525D-41F5-8706-322C1270FED0}" type="parTrans" cxnId="{F9239371-7F94-453B-AB16-48B6796A34C8}">
      <dgm:prSet/>
      <dgm:spPr/>
      <dgm:t>
        <a:bodyPr/>
        <a:lstStyle/>
        <a:p>
          <a:endParaRPr lang="hu-HU"/>
        </a:p>
      </dgm:t>
    </dgm:pt>
    <dgm:pt modelId="{161F2B33-A0F8-410E-84DC-31CF8AC7CC91}" type="sibTrans" cxnId="{F9239371-7F94-453B-AB16-48B6796A34C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hu-HU"/>
        </a:p>
      </dgm:t>
    </dgm:pt>
    <dgm:pt modelId="{FE5C786B-1149-4450-94AD-CA8AFF900DBA}">
      <dgm:prSet phldrT="[Szöveg]" custT="1"/>
      <dgm:spPr/>
      <dgm:t>
        <a:bodyPr/>
        <a:lstStyle/>
        <a:p>
          <a:pPr algn="ctr"/>
          <a:r>
            <a:rPr lang="hu-HU" altLang="hu-HU" sz="1800" b="1" u="sng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május</a:t>
          </a:r>
          <a:endParaRPr lang="hu-HU" sz="1800" b="0" dirty="0">
            <a:latin typeface="+mj-lt"/>
          </a:endParaRPr>
        </a:p>
      </dgm:t>
    </dgm:pt>
    <dgm:pt modelId="{8CDB13CE-9AF2-44E3-87A6-F0AB8E71CD88}" type="parTrans" cxnId="{4C8EE9B9-1230-43E7-8D8C-E7261259E45C}">
      <dgm:prSet/>
      <dgm:spPr/>
      <dgm:t>
        <a:bodyPr/>
        <a:lstStyle/>
        <a:p>
          <a:endParaRPr lang="hu-HU"/>
        </a:p>
      </dgm:t>
    </dgm:pt>
    <dgm:pt modelId="{131EE6BD-87D1-4D7D-83F9-CA81EEA4834C}" type="sibTrans" cxnId="{4C8EE9B9-1230-43E7-8D8C-E7261259E45C}">
      <dgm:prSet/>
      <dgm:spPr/>
      <dgm:t>
        <a:bodyPr/>
        <a:lstStyle/>
        <a:p>
          <a:endParaRPr lang="hu-HU"/>
        </a:p>
      </dgm:t>
    </dgm:pt>
    <dgm:pt modelId="{57C91668-232D-49FF-96C3-FACB42AB1DE3}">
      <dgm:prSet custT="1"/>
      <dgm:spPr/>
      <dgm:t>
        <a:bodyPr/>
        <a:lstStyle/>
        <a:p>
          <a:pPr algn="ctr"/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július</a:t>
          </a:r>
          <a:endParaRPr lang="hu-HU" sz="1800" b="0" dirty="0">
            <a:solidFill>
              <a:schemeClr val="tx1"/>
            </a:solidFill>
            <a:latin typeface="+mj-lt"/>
          </a:endParaRPr>
        </a:p>
      </dgm:t>
    </dgm:pt>
    <dgm:pt modelId="{7227B37C-D094-44A7-AFF1-5DBBCDFDAE78}" type="parTrans" cxnId="{F3055065-090D-4479-A199-D268749E7FDD}">
      <dgm:prSet/>
      <dgm:spPr/>
      <dgm:t>
        <a:bodyPr/>
        <a:lstStyle/>
        <a:p>
          <a:endParaRPr lang="hu-HU"/>
        </a:p>
      </dgm:t>
    </dgm:pt>
    <dgm:pt modelId="{C434E217-32AF-4925-887C-90C5A0CCFD87}" type="sibTrans" cxnId="{F3055065-090D-4479-A199-D268749E7FDD}">
      <dgm:prSet/>
      <dgm:spPr/>
      <dgm:t>
        <a:bodyPr/>
        <a:lstStyle/>
        <a:p>
          <a:endParaRPr lang="hu-HU"/>
        </a:p>
      </dgm:t>
    </dgm:pt>
    <dgm:pt modelId="{0B2A46A4-3578-4D3D-A2AB-1D8FC4D6F997}">
      <dgm:prSet custT="1"/>
      <dgm:spPr/>
      <dgm:t>
        <a:bodyPr/>
        <a:lstStyle/>
        <a:p>
          <a:pPr algn="l"/>
          <a:r>
            <a:rPr lang="hu-HU" altLang="hu-HU" sz="14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és mg-i termelőnek nem minősülő mikro- és    kisvállalkozások (utóbbi kizárólag Annex I. terméket állíthat elő)</a:t>
          </a:r>
          <a:endParaRPr lang="hu-HU" sz="1400" dirty="0">
            <a:solidFill>
              <a:schemeClr val="tx1"/>
            </a:solidFill>
            <a:latin typeface="+mj-lt"/>
          </a:endParaRPr>
        </a:p>
      </dgm:t>
    </dgm:pt>
    <dgm:pt modelId="{9B780C9A-4E84-4623-89BE-D9BEA0C79527}" type="parTrans" cxnId="{061D9244-63C6-48CA-9FE1-4C18B3CD3C59}">
      <dgm:prSet/>
      <dgm:spPr/>
      <dgm:t>
        <a:bodyPr/>
        <a:lstStyle/>
        <a:p>
          <a:endParaRPr lang="hu-HU"/>
        </a:p>
      </dgm:t>
    </dgm:pt>
    <dgm:pt modelId="{21B13490-612A-4F23-8E70-845550789885}" type="sibTrans" cxnId="{061D9244-63C6-48CA-9FE1-4C18B3CD3C59}">
      <dgm:prSet/>
      <dgm:spPr/>
      <dgm:t>
        <a:bodyPr/>
        <a:lstStyle/>
        <a:p>
          <a:endParaRPr lang="hu-HU"/>
        </a:p>
      </dgm:t>
    </dgm:pt>
    <dgm:pt modelId="{27DA86C9-CFE7-462F-8C82-6427F4ECCC7A}" type="pres">
      <dgm:prSet presAssocID="{5812CC37-CC32-4E40-AEF0-92F0D1722B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B44B0DF-7B06-4AB4-988A-DC865977C56C}" type="pres">
      <dgm:prSet presAssocID="{B5C8F30F-3ECC-4B66-B987-6DA9766164EF}" presName="composite" presStyleCnt="0"/>
      <dgm:spPr/>
    </dgm:pt>
    <dgm:pt modelId="{1B381727-0FE1-4669-9B4F-335F3DEA6B5F}" type="pres">
      <dgm:prSet presAssocID="{B5C8F30F-3ECC-4B66-B987-6DA9766164EF}" presName="Parent1" presStyleLbl="node1" presStyleIdx="0" presStyleCnt="6" custScaleX="294787" custScaleY="160946" custLinFactNeighborX="45253" custLinFactNeighborY="74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1BDF0AE-823A-4F3B-87A2-EEA6A47B12CE}" type="pres">
      <dgm:prSet presAssocID="{B5C8F30F-3ECC-4B66-B987-6DA9766164EF}" presName="Childtext1" presStyleLbl="revTx" presStyleIdx="0" presStyleCnt="3" custScaleX="254891" custScaleY="149118" custLinFactX="87689" custLinFactNeighborX="100000" custLinFactNeighborY="837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F3C430-C38E-4166-B711-5987F93F456A}" type="pres">
      <dgm:prSet presAssocID="{B5C8F30F-3ECC-4B66-B987-6DA9766164EF}" presName="BalanceSpacing" presStyleCnt="0"/>
      <dgm:spPr/>
    </dgm:pt>
    <dgm:pt modelId="{A00CA5CB-147B-49FE-B9B4-1054E000C2F1}" type="pres">
      <dgm:prSet presAssocID="{B5C8F30F-3ECC-4B66-B987-6DA9766164EF}" presName="BalanceSpacing1" presStyleCnt="0"/>
      <dgm:spPr/>
    </dgm:pt>
    <dgm:pt modelId="{40C9185B-660D-46EC-A0FE-0EB8F2DCE0D0}" type="pres">
      <dgm:prSet presAssocID="{CEE9692C-B55D-4439-95CD-7542638B6EDE}" presName="Accent1Text" presStyleLbl="node1" presStyleIdx="1" presStyleCnt="6" custLinFactNeighborX="-613" custLinFactNeighborY="4633"/>
      <dgm:spPr/>
      <dgm:t>
        <a:bodyPr/>
        <a:lstStyle/>
        <a:p>
          <a:endParaRPr lang="hu-HU"/>
        </a:p>
      </dgm:t>
    </dgm:pt>
    <dgm:pt modelId="{6C4BE685-D9EC-449B-A71E-16301B48881C}" type="pres">
      <dgm:prSet presAssocID="{CEE9692C-B55D-4439-95CD-7542638B6EDE}" presName="spaceBetweenRectangles" presStyleCnt="0"/>
      <dgm:spPr/>
    </dgm:pt>
    <dgm:pt modelId="{E7D6587C-D243-4B80-8026-BFD4BE426AD5}" type="pres">
      <dgm:prSet presAssocID="{9E0CD2B1-E3AC-4675-81EE-72FC873ABFD1}" presName="composite" presStyleCnt="0"/>
      <dgm:spPr/>
    </dgm:pt>
    <dgm:pt modelId="{BFF643F1-32BC-4399-85EF-AC820C292CF1}" type="pres">
      <dgm:prSet presAssocID="{9E0CD2B1-E3AC-4675-81EE-72FC873ABFD1}" presName="Parent1" presStyleLbl="node1" presStyleIdx="2" presStyleCnt="6" custScaleX="340209" custScaleY="204954" custLinFactNeighborX="-33264" custLinFactNeighborY="56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CAD661-2F89-47ED-9284-CD1D720CCC78}" type="pres">
      <dgm:prSet presAssocID="{9E0CD2B1-E3AC-4675-81EE-72FC873ABFD1}" presName="Childtext1" presStyleLbl="revTx" presStyleIdx="1" presStyleCnt="3" custScaleX="240214" custScaleY="252675" custLinFactX="-85668" custLinFactNeighborX="-100000" custLinFactNeighborY="-176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B550D-3A32-447A-82B4-F9E59818B0EF}" type="pres">
      <dgm:prSet presAssocID="{9E0CD2B1-E3AC-4675-81EE-72FC873ABFD1}" presName="BalanceSpacing" presStyleCnt="0"/>
      <dgm:spPr/>
    </dgm:pt>
    <dgm:pt modelId="{DD274C82-0F54-43F6-8D3B-CFF0DB474EF0}" type="pres">
      <dgm:prSet presAssocID="{9E0CD2B1-E3AC-4675-81EE-72FC873ABFD1}" presName="BalanceSpacing1" presStyleCnt="0"/>
      <dgm:spPr/>
    </dgm:pt>
    <dgm:pt modelId="{78A60E00-D02A-4D03-8F8D-9D88C8F9F085}" type="pres">
      <dgm:prSet presAssocID="{09A167C8-80E0-45E6-8496-0412D7841E47}" presName="Accent1Text" presStyleLbl="node1" presStyleIdx="3" presStyleCnt="6" custLinFactNeighborX="31025" custLinFactNeighborY="-200"/>
      <dgm:spPr/>
      <dgm:t>
        <a:bodyPr/>
        <a:lstStyle/>
        <a:p>
          <a:endParaRPr lang="hu-HU"/>
        </a:p>
      </dgm:t>
    </dgm:pt>
    <dgm:pt modelId="{43D14373-E3C6-4324-8B40-97F5A003DB1C}" type="pres">
      <dgm:prSet presAssocID="{09A167C8-80E0-45E6-8496-0412D7841E47}" presName="spaceBetweenRectangles" presStyleCnt="0"/>
      <dgm:spPr/>
    </dgm:pt>
    <dgm:pt modelId="{2AFB1086-E588-4194-8287-A333C3E37067}" type="pres">
      <dgm:prSet presAssocID="{A90AFBC9-34D3-468D-A1B6-54A2BCC55FBE}" presName="composite" presStyleCnt="0"/>
      <dgm:spPr/>
    </dgm:pt>
    <dgm:pt modelId="{8AA150DB-13EF-4774-B09A-B46E80DFC381}" type="pres">
      <dgm:prSet presAssocID="{A90AFBC9-34D3-468D-A1B6-54A2BCC55FBE}" presName="Parent1" presStyleLbl="node1" presStyleIdx="4" presStyleCnt="6" custScaleX="377965" custScaleY="171165" custLinFactX="-69396" custLinFactNeighborX="-100000" custLinFactNeighborY="-225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C78F0B-085C-4F3B-9C87-19A9281A930A}" type="pres">
      <dgm:prSet presAssocID="{A90AFBC9-34D3-468D-A1B6-54A2BCC55FBE}" presName="Childtext1" presStyleLbl="revTx" presStyleIdx="2" presStyleCnt="3" custScaleX="193125" custScaleY="139380" custLinFactX="-172860" custLinFactY="-227148" custLinFactNeighborX="-200000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F70F49-6CDB-4C92-8DAB-8679EF990F55}" type="pres">
      <dgm:prSet presAssocID="{A90AFBC9-34D3-468D-A1B6-54A2BCC55FBE}" presName="BalanceSpacing" presStyleCnt="0"/>
      <dgm:spPr/>
    </dgm:pt>
    <dgm:pt modelId="{6D1A1D6E-52CB-4CC7-A426-D71C75090DE0}" type="pres">
      <dgm:prSet presAssocID="{A90AFBC9-34D3-468D-A1B6-54A2BCC55FBE}" presName="BalanceSpacing1" presStyleCnt="0"/>
      <dgm:spPr/>
    </dgm:pt>
    <dgm:pt modelId="{2F1AD1D2-01D4-4697-B6ED-1A406E25D7F5}" type="pres">
      <dgm:prSet presAssocID="{161F2B33-A0F8-410E-84DC-31CF8AC7CC91}" presName="Accent1Text" presStyleLbl="node1" presStyleIdx="5" presStyleCnt="6" custLinFactX="-100000" custLinFactNeighborX="-148194" custLinFactNeighborY="-17480"/>
      <dgm:spPr/>
      <dgm:t>
        <a:bodyPr/>
        <a:lstStyle/>
        <a:p>
          <a:endParaRPr lang="hu-HU"/>
        </a:p>
      </dgm:t>
    </dgm:pt>
  </dgm:ptLst>
  <dgm:cxnLst>
    <dgm:cxn modelId="{E709E171-628C-40E9-BF2E-66D868A5EA7F}" srcId="{5812CC37-CC32-4E40-AEF0-92F0D1722B59}" destId="{B5C8F30F-3ECC-4B66-B987-6DA9766164EF}" srcOrd="0" destOrd="0" parTransId="{546687E2-8F4B-4A7F-B714-499463AADEDB}" sibTransId="{CEE9692C-B55D-4439-95CD-7542638B6EDE}"/>
    <dgm:cxn modelId="{72E91038-3E68-4D08-8EB8-C4CBABD950AA}" srcId="{5812CC37-CC32-4E40-AEF0-92F0D1722B59}" destId="{9E0CD2B1-E3AC-4675-81EE-72FC873ABFD1}" srcOrd="1" destOrd="0" parTransId="{72D4F30B-2879-4969-9EFD-E430495C81AF}" sibTransId="{09A167C8-80E0-45E6-8496-0412D7841E47}"/>
    <dgm:cxn modelId="{9047576B-D032-4CEA-88C1-DFF159FD6EAE}" type="presOf" srcId="{A90AFBC9-34D3-468D-A1B6-54A2BCC55FBE}" destId="{8AA150DB-13EF-4774-B09A-B46E80DFC381}" srcOrd="0" destOrd="0" presId="urn:microsoft.com/office/officeart/2008/layout/AlternatingHexagons"/>
    <dgm:cxn modelId="{8A0EAD4A-3EF6-4A47-8858-6402C8D24E8D}" type="presOf" srcId="{4B18DD70-ADF6-4905-ABF3-1B7718CDFD6D}" destId="{F3CAD661-2F89-47ED-9284-CD1D720CCC78}" srcOrd="0" destOrd="0" presId="urn:microsoft.com/office/officeart/2008/layout/AlternatingHexagons"/>
    <dgm:cxn modelId="{60681B4C-22C4-469F-853E-26664187DAB3}" type="presOf" srcId="{57C91668-232D-49FF-96C3-FACB42AB1DE3}" destId="{C1BDF0AE-823A-4F3B-87A2-EEA6A47B12CE}" srcOrd="0" destOrd="1" presId="urn:microsoft.com/office/officeart/2008/layout/AlternatingHexagons"/>
    <dgm:cxn modelId="{1FD40F59-134D-447E-A13A-706377528EF5}" srcId="{9E0CD2B1-E3AC-4675-81EE-72FC873ABFD1}" destId="{4B18DD70-ADF6-4905-ABF3-1B7718CDFD6D}" srcOrd="0" destOrd="0" parTransId="{25AA6869-1F34-4306-B76B-A76E3FE436B3}" sibTransId="{FFA7D623-2A47-4B8E-945F-04A4664E9A7F}"/>
    <dgm:cxn modelId="{061D9244-63C6-48CA-9FE1-4C18B3CD3C59}" srcId="{9E0CD2B1-E3AC-4675-81EE-72FC873ABFD1}" destId="{0B2A46A4-3578-4D3D-A2AB-1D8FC4D6F997}" srcOrd="1" destOrd="0" parTransId="{9B780C9A-4E84-4623-89BE-D9BEA0C79527}" sibTransId="{21B13490-612A-4F23-8E70-845550789885}"/>
    <dgm:cxn modelId="{1A49DDF5-9818-496C-94BE-34FABAFE6C3D}" type="presOf" srcId="{161F2B33-A0F8-410E-84DC-31CF8AC7CC91}" destId="{2F1AD1D2-01D4-4697-B6ED-1A406E25D7F5}" srcOrd="0" destOrd="0" presId="urn:microsoft.com/office/officeart/2008/layout/AlternatingHexagons"/>
    <dgm:cxn modelId="{185F6A02-4AFE-4A72-9589-CE84CE6382E3}" srcId="{B5C8F30F-3ECC-4B66-B987-6DA9766164EF}" destId="{EE7FD045-D0EE-413E-A923-87A84C356AC7}" srcOrd="0" destOrd="0" parTransId="{8F3151E8-2C5E-4BB5-B01B-596AF2EFDF88}" sibTransId="{3482757A-07D8-441F-A383-DE52E0E021AA}"/>
    <dgm:cxn modelId="{4C8EE9B9-1230-43E7-8D8C-E7261259E45C}" srcId="{A90AFBC9-34D3-468D-A1B6-54A2BCC55FBE}" destId="{FE5C786B-1149-4450-94AD-CA8AFF900DBA}" srcOrd="0" destOrd="0" parTransId="{8CDB13CE-9AF2-44E3-87A6-F0AB8E71CD88}" sibTransId="{131EE6BD-87D1-4D7D-83F9-CA81EEA4834C}"/>
    <dgm:cxn modelId="{4CB8B453-A890-455B-85EA-C86B67291149}" type="presOf" srcId="{5812CC37-CC32-4E40-AEF0-92F0D1722B59}" destId="{27DA86C9-CFE7-462F-8C82-6427F4ECCC7A}" srcOrd="0" destOrd="0" presId="urn:microsoft.com/office/officeart/2008/layout/AlternatingHexagons"/>
    <dgm:cxn modelId="{768B258E-D200-423A-9616-F2E8AA004AC4}" type="presOf" srcId="{0B2A46A4-3578-4D3D-A2AB-1D8FC4D6F997}" destId="{F3CAD661-2F89-47ED-9284-CD1D720CCC78}" srcOrd="0" destOrd="1" presId="urn:microsoft.com/office/officeart/2008/layout/AlternatingHexagons"/>
    <dgm:cxn modelId="{B1E2D0DF-2AC0-4503-BCB2-A8E29C3D3300}" type="presOf" srcId="{EE7FD045-D0EE-413E-A923-87A84C356AC7}" destId="{C1BDF0AE-823A-4F3B-87A2-EEA6A47B12CE}" srcOrd="0" destOrd="0" presId="urn:microsoft.com/office/officeart/2008/layout/AlternatingHexagons"/>
    <dgm:cxn modelId="{D157D0B1-9E04-4A1E-BEDC-CDBFC1A8BC40}" type="presOf" srcId="{9E0CD2B1-E3AC-4675-81EE-72FC873ABFD1}" destId="{BFF643F1-32BC-4399-85EF-AC820C292CF1}" srcOrd="0" destOrd="0" presId="urn:microsoft.com/office/officeart/2008/layout/AlternatingHexagons"/>
    <dgm:cxn modelId="{8EC00BCC-1DDC-4AD2-917F-41788056F363}" type="presOf" srcId="{B5C8F30F-3ECC-4B66-B987-6DA9766164EF}" destId="{1B381727-0FE1-4669-9B4F-335F3DEA6B5F}" srcOrd="0" destOrd="0" presId="urn:microsoft.com/office/officeart/2008/layout/AlternatingHexagons"/>
    <dgm:cxn modelId="{F9239371-7F94-453B-AB16-48B6796A34C8}" srcId="{5812CC37-CC32-4E40-AEF0-92F0D1722B59}" destId="{A90AFBC9-34D3-468D-A1B6-54A2BCC55FBE}" srcOrd="2" destOrd="0" parTransId="{46C815A6-525D-41F5-8706-322C1270FED0}" sibTransId="{161F2B33-A0F8-410E-84DC-31CF8AC7CC91}"/>
    <dgm:cxn modelId="{A53546A4-2C7E-46E0-A5B9-A8DE5877E4A2}" type="presOf" srcId="{CEE9692C-B55D-4439-95CD-7542638B6EDE}" destId="{40C9185B-660D-46EC-A0FE-0EB8F2DCE0D0}" srcOrd="0" destOrd="0" presId="urn:microsoft.com/office/officeart/2008/layout/AlternatingHexagons"/>
    <dgm:cxn modelId="{E435E1CD-047F-48F7-9FA0-4BCF763ECD1F}" type="presOf" srcId="{09A167C8-80E0-45E6-8496-0412D7841E47}" destId="{78A60E00-D02A-4D03-8F8D-9D88C8F9F085}" srcOrd="0" destOrd="0" presId="urn:microsoft.com/office/officeart/2008/layout/AlternatingHexagons"/>
    <dgm:cxn modelId="{F3055065-090D-4479-A199-D268749E7FDD}" srcId="{B5C8F30F-3ECC-4B66-B987-6DA9766164EF}" destId="{57C91668-232D-49FF-96C3-FACB42AB1DE3}" srcOrd="1" destOrd="0" parTransId="{7227B37C-D094-44A7-AFF1-5DBBCDFDAE78}" sibTransId="{C434E217-32AF-4925-887C-90C5A0CCFD87}"/>
    <dgm:cxn modelId="{BB8F69E6-374A-449C-9E69-EF91671A8385}" type="presOf" srcId="{FE5C786B-1149-4450-94AD-CA8AFF900DBA}" destId="{23C78F0B-085C-4F3B-9C87-19A9281A930A}" srcOrd="0" destOrd="0" presId="urn:microsoft.com/office/officeart/2008/layout/AlternatingHexagons"/>
    <dgm:cxn modelId="{1B655E70-44F3-41B6-ACAB-9CEEAC59C410}" type="presParOf" srcId="{27DA86C9-CFE7-462F-8C82-6427F4ECCC7A}" destId="{9B44B0DF-7B06-4AB4-988A-DC865977C56C}" srcOrd="0" destOrd="0" presId="urn:microsoft.com/office/officeart/2008/layout/AlternatingHexagons"/>
    <dgm:cxn modelId="{CC80D4F4-9233-4759-9660-7DE281B335B0}" type="presParOf" srcId="{9B44B0DF-7B06-4AB4-988A-DC865977C56C}" destId="{1B381727-0FE1-4669-9B4F-335F3DEA6B5F}" srcOrd="0" destOrd="0" presId="urn:microsoft.com/office/officeart/2008/layout/AlternatingHexagons"/>
    <dgm:cxn modelId="{B8AB6BF2-A781-48CA-AFCB-37B84CDFE5D1}" type="presParOf" srcId="{9B44B0DF-7B06-4AB4-988A-DC865977C56C}" destId="{C1BDF0AE-823A-4F3B-87A2-EEA6A47B12CE}" srcOrd="1" destOrd="0" presId="urn:microsoft.com/office/officeart/2008/layout/AlternatingHexagons"/>
    <dgm:cxn modelId="{61D2CE57-EB28-429D-A8A9-E49CFBFEFBF6}" type="presParOf" srcId="{9B44B0DF-7B06-4AB4-988A-DC865977C56C}" destId="{07F3C430-C38E-4166-B711-5987F93F456A}" srcOrd="2" destOrd="0" presId="urn:microsoft.com/office/officeart/2008/layout/AlternatingHexagons"/>
    <dgm:cxn modelId="{3BBA4069-F80F-44E4-A9A8-6C4DD5289F85}" type="presParOf" srcId="{9B44B0DF-7B06-4AB4-988A-DC865977C56C}" destId="{A00CA5CB-147B-49FE-B9B4-1054E000C2F1}" srcOrd="3" destOrd="0" presId="urn:microsoft.com/office/officeart/2008/layout/AlternatingHexagons"/>
    <dgm:cxn modelId="{69630DB6-83E2-4592-8653-091A9E0B0905}" type="presParOf" srcId="{9B44B0DF-7B06-4AB4-988A-DC865977C56C}" destId="{40C9185B-660D-46EC-A0FE-0EB8F2DCE0D0}" srcOrd="4" destOrd="0" presId="urn:microsoft.com/office/officeart/2008/layout/AlternatingHexagons"/>
    <dgm:cxn modelId="{D23514FC-2A55-4272-8442-C0D4EBC18BCD}" type="presParOf" srcId="{27DA86C9-CFE7-462F-8C82-6427F4ECCC7A}" destId="{6C4BE685-D9EC-449B-A71E-16301B48881C}" srcOrd="1" destOrd="0" presId="urn:microsoft.com/office/officeart/2008/layout/AlternatingHexagons"/>
    <dgm:cxn modelId="{B54D5717-1876-47F9-BF5F-6B712CAD98FE}" type="presParOf" srcId="{27DA86C9-CFE7-462F-8C82-6427F4ECCC7A}" destId="{E7D6587C-D243-4B80-8026-BFD4BE426AD5}" srcOrd="2" destOrd="0" presId="urn:microsoft.com/office/officeart/2008/layout/AlternatingHexagons"/>
    <dgm:cxn modelId="{FF441001-5869-4D71-A2B9-0158F7400E9E}" type="presParOf" srcId="{E7D6587C-D243-4B80-8026-BFD4BE426AD5}" destId="{BFF643F1-32BC-4399-85EF-AC820C292CF1}" srcOrd="0" destOrd="0" presId="urn:microsoft.com/office/officeart/2008/layout/AlternatingHexagons"/>
    <dgm:cxn modelId="{A42E1BA8-785D-451F-AEFE-2F99C054DF09}" type="presParOf" srcId="{E7D6587C-D243-4B80-8026-BFD4BE426AD5}" destId="{F3CAD661-2F89-47ED-9284-CD1D720CCC78}" srcOrd="1" destOrd="0" presId="urn:microsoft.com/office/officeart/2008/layout/AlternatingHexagons"/>
    <dgm:cxn modelId="{13F9BA57-0B77-4B4D-8AFA-54932193849E}" type="presParOf" srcId="{E7D6587C-D243-4B80-8026-BFD4BE426AD5}" destId="{221B550D-3A32-447A-82B4-F9E59818B0EF}" srcOrd="2" destOrd="0" presId="urn:microsoft.com/office/officeart/2008/layout/AlternatingHexagons"/>
    <dgm:cxn modelId="{C1516301-140B-4C22-8227-07F181A58480}" type="presParOf" srcId="{E7D6587C-D243-4B80-8026-BFD4BE426AD5}" destId="{DD274C82-0F54-43F6-8D3B-CFF0DB474EF0}" srcOrd="3" destOrd="0" presId="urn:microsoft.com/office/officeart/2008/layout/AlternatingHexagons"/>
    <dgm:cxn modelId="{7B2D2FB1-4D00-405A-B222-A67227D9E008}" type="presParOf" srcId="{E7D6587C-D243-4B80-8026-BFD4BE426AD5}" destId="{78A60E00-D02A-4D03-8F8D-9D88C8F9F085}" srcOrd="4" destOrd="0" presId="urn:microsoft.com/office/officeart/2008/layout/AlternatingHexagons"/>
    <dgm:cxn modelId="{5EAAED7E-3666-4C09-8C11-76C5B74A53C8}" type="presParOf" srcId="{27DA86C9-CFE7-462F-8C82-6427F4ECCC7A}" destId="{43D14373-E3C6-4324-8B40-97F5A003DB1C}" srcOrd="3" destOrd="0" presId="urn:microsoft.com/office/officeart/2008/layout/AlternatingHexagons"/>
    <dgm:cxn modelId="{B80A4E6B-6D69-4DBB-B595-39E34CDE4512}" type="presParOf" srcId="{27DA86C9-CFE7-462F-8C82-6427F4ECCC7A}" destId="{2AFB1086-E588-4194-8287-A333C3E37067}" srcOrd="4" destOrd="0" presId="urn:microsoft.com/office/officeart/2008/layout/AlternatingHexagons"/>
    <dgm:cxn modelId="{EEFB3408-DC8C-4D7F-BFA7-039117179C4B}" type="presParOf" srcId="{2AFB1086-E588-4194-8287-A333C3E37067}" destId="{8AA150DB-13EF-4774-B09A-B46E80DFC381}" srcOrd="0" destOrd="0" presId="urn:microsoft.com/office/officeart/2008/layout/AlternatingHexagons"/>
    <dgm:cxn modelId="{01E5641A-507C-4FDD-8D17-CB4245799FF8}" type="presParOf" srcId="{2AFB1086-E588-4194-8287-A333C3E37067}" destId="{23C78F0B-085C-4F3B-9C87-19A9281A930A}" srcOrd="1" destOrd="0" presId="urn:microsoft.com/office/officeart/2008/layout/AlternatingHexagons"/>
    <dgm:cxn modelId="{D8A9C950-6F60-4C52-8274-8E3635D03F30}" type="presParOf" srcId="{2AFB1086-E588-4194-8287-A333C3E37067}" destId="{99F70F49-6CDB-4C92-8DAB-8679EF990F55}" srcOrd="2" destOrd="0" presId="urn:microsoft.com/office/officeart/2008/layout/AlternatingHexagons"/>
    <dgm:cxn modelId="{3F603AF9-3E5E-4050-A315-C38A4D215501}" type="presParOf" srcId="{2AFB1086-E588-4194-8287-A333C3E37067}" destId="{6D1A1D6E-52CB-4CC7-A426-D71C75090DE0}" srcOrd="3" destOrd="0" presId="urn:microsoft.com/office/officeart/2008/layout/AlternatingHexagons"/>
    <dgm:cxn modelId="{766726A3-D0D7-4358-A50E-E4DC4654AD11}" type="presParOf" srcId="{2AFB1086-E588-4194-8287-A333C3E37067}" destId="{2F1AD1D2-01D4-4697-B6ED-1A406E25D7F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600" b="0" dirty="0" smtClean="0">
              <a:solidFill>
                <a:schemeClr val="accent6">
                  <a:lumMod val="50000"/>
                </a:schemeClr>
              </a:solidFill>
            </a:rPr>
            <a:t>www.kormany.hu  </a:t>
          </a:r>
          <a:endParaRPr lang="hu-HU" sz="1600" b="0" dirty="0">
            <a:solidFill>
              <a:schemeClr val="accent6">
                <a:lumMod val="50000"/>
              </a:schemeClr>
            </a:solidFill>
          </a:endParaRP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600" dirty="0" smtClean="0">
              <a:solidFill>
                <a:schemeClr val="accent6">
                  <a:lumMod val="50000"/>
                </a:schemeClr>
              </a:solidFill>
            </a:rPr>
            <a:t>www.palyazat.gov.hu</a:t>
          </a:r>
          <a:r>
            <a:rPr lang="hu-HU" sz="1600" dirty="0" smtClean="0"/>
            <a:t>  </a:t>
          </a:r>
          <a:endParaRPr lang="hu-HU" sz="1600" dirty="0"/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-3708" custLinFactNeighborY="184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/>
      <dgm:spPr/>
    </dgm:pt>
    <dgm:pt modelId="{15594D27-4986-48B6-9933-E3904F863E7B}" type="pres">
      <dgm:prSet presAssocID="{212E0799-6BC8-4AD9-8E28-3BEC72F615EA}" presName="Parent2" presStyleLbl="revTx" presStyleIdx="1" presStyleCnt="2" custLinFactNeighborX="2076" custLinFactNeighborY="-101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5607B9DE-8545-4D1A-9A6D-AC38AF212FF5}" type="presOf" srcId="{212E0799-6BC8-4AD9-8E28-3BEC72F615EA}" destId="{15594D27-4986-48B6-9933-E3904F863E7B}" srcOrd="0" destOrd="0" presId="urn:microsoft.com/office/officeart/2009/layout/CircleArrowProcess"/>
    <dgm:cxn modelId="{C461A61F-AA2C-40AB-978E-28C7659F9F7A}" type="presOf" srcId="{440A6A0B-54EB-4F5A-8286-E5B4404A2C89}" destId="{D44DFECD-9FC6-4C3D-A042-B40AA80A983F}" srcOrd="0" destOrd="0" presId="urn:microsoft.com/office/officeart/2009/layout/CircleArrowProcess"/>
    <dgm:cxn modelId="{2131AADD-FD69-458D-BF1A-5C3360F03559}" type="presOf" srcId="{64FC6463-9856-4601-A970-1446D494B3A6}" destId="{BEE33738-10AF-4E7F-8E5F-7614834FF675}" srcOrd="0" destOrd="0" presId="urn:microsoft.com/office/officeart/2009/layout/CircleArrowProcess"/>
    <dgm:cxn modelId="{78D3FAEF-6616-4B62-B2F3-7D3F76362271}" type="presParOf" srcId="{D44DFECD-9FC6-4C3D-A042-B40AA80A983F}" destId="{84032506-8CE5-4807-BFD1-42257F7BBA7E}" srcOrd="0" destOrd="0" presId="urn:microsoft.com/office/officeart/2009/layout/CircleArrowProcess"/>
    <dgm:cxn modelId="{36E77C9A-58A3-4455-8EE4-B3BEF3CDEB22}" type="presParOf" srcId="{84032506-8CE5-4807-BFD1-42257F7BBA7E}" destId="{72EA5842-1F38-4183-B56E-0214166748B5}" srcOrd="0" destOrd="0" presId="urn:microsoft.com/office/officeart/2009/layout/CircleArrowProcess"/>
    <dgm:cxn modelId="{C286300C-4A61-4D48-BBD8-032B5061B970}" type="presParOf" srcId="{D44DFECD-9FC6-4C3D-A042-B40AA80A983F}" destId="{BEE33738-10AF-4E7F-8E5F-7614834FF675}" srcOrd="1" destOrd="0" presId="urn:microsoft.com/office/officeart/2009/layout/CircleArrowProcess"/>
    <dgm:cxn modelId="{D1BB7B5C-BB17-4305-BDE6-F31F3F558771}" type="presParOf" srcId="{D44DFECD-9FC6-4C3D-A042-B40AA80A983F}" destId="{154DA548-047A-4B7A-B107-E779AD0C465B}" srcOrd="2" destOrd="0" presId="urn:microsoft.com/office/officeart/2009/layout/CircleArrowProcess"/>
    <dgm:cxn modelId="{03763A14-5A31-4E83-B5A0-5588561383BF}" type="presParOf" srcId="{154DA548-047A-4B7A-B107-E779AD0C465B}" destId="{B8298679-449D-4269-8C81-99DA76DCFC88}" srcOrd="0" destOrd="0" presId="urn:microsoft.com/office/officeart/2009/layout/CircleArrowProcess"/>
    <dgm:cxn modelId="{28479A7F-F8EC-4D1E-AEF4-8C1F8414B2B0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794632" y="-244674"/>
          <a:ext cx="1879764" cy="236911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rPr>
            <a:t>Keretösszeg:</a:t>
          </a:r>
          <a:r>
            <a:rPr lang="hu-HU" sz="2000" kern="1200" dirty="0" smtClean="0">
              <a:solidFill>
                <a:schemeClr val="bg1"/>
              </a:solidFill>
              <a:latin typeface="+mj-lt"/>
              <a:ea typeface="Verdana" pitchFamily="34" charset="0"/>
              <a:cs typeface="Verdana" pitchFamily="34" charset="0"/>
            </a:rPr>
            <a:t> 516 millió €</a:t>
          </a:r>
          <a:endParaRPr lang="hu-HU" sz="2000" kern="1200" dirty="0">
            <a:solidFill>
              <a:schemeClr val="bg1"/>
            </a:solidFill>
            <a:latin typeface="+mj-lt"/>
          </a:endParaRPr>
        </a:p>
      </dsp:txBody>
      <dsp:txXfrm rot="-5400000">
        <a:off x="3944810" y="313294"/>
        <a:ext cx="1579409" cy="1253176"/>
      </dsp:txXfrm>
    </dsp:sp>
    <dsp:sp modelId="{C1BDF0AE-823A-4F3B-87A2-EEA6A47B12CE}">
      <dsp:nvSpPr>
        <dsp:cNvPr id="0" name=""/>
        <dsp:cNvSpPr/>
      </dsp:nvSpPr>
      <dsp:spPr>
        <a:xfrm>
          <a:off x="5400707" y="89933"/>
          <a:ext cx="3195027" cy="124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u="sng" kern="1200" dirty="0" smtClean="0">
              <a:solidFill>
                <a:srgbClr val="0070C0"/>
              </a:solidFill>
              <a:latin typeface="+mn-lt"/>
              <a:ea typeface="Verdana" pitchFamily="34" charset="0"/>
              <a:cs typeface="Verdana" pitchFamily="34" charset="0"/>
            </a:rPr>
            <a:t>Kérelmek benyújtása: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latin typeface="+mn-lt"/>
              <a:ea typeface="Verdana" pitchFamily="34" charset="0"/>
              <a:cs typeface="Verdana" pitchFamily="34" charset="0"/>
            </a:rPr>
            <a:t>2015. november 7. 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latin typeface="+mn-lt"/>
              <a:ea typeface="Verdana" pitchFamily="34" charset="0"/>
              <a:cs typeface="Verdana" pitchFamily="34" charset="0"/>
            </a:rPr>
            <a:t>2015. december 31.</a:t>
          </a:r>
          <a:endParaRPr lang="hu-HU" sz="1800" b="0" kern="1200" dirty="0">
            <a:latin typeface="+mn-lt"/>
          </a:endParaRPr>
        </a:p>
      </dsp:txBody>
      <dsp:txXfrm>
        <a:off x="5400707" y="89933"/>
        <a:ext cx="3195027" cy="1240480"/>
      </dsp:txXfrm>
    </dsp:sp>
    <dsp:sp modelId="{40C9185B-660D-46EC-A0FE-0EB8F2DCE0D0}">
      <dsp:nvSpPr>
        <dsp:cNvPr id="0" name=""/>
        <dsp:cNvSpPr/>
      </dsp:nvSpPr>
      <dsp:spPr>
        <a:xfrm rot="5400000">
          <a:off x="2902576" y="446981"/>
          <a:ext cx="1097230" cy="9545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3122653" y="546646"/>
        <a:ext cx="657076" cy="755260"/>
      </dsp:txXfrm>
    </dsp:sp>
    <dsp:sp modelId="{BFF643F1-32BC-4399-85EF-AC820C292CF1}">
      <dsp:nvSpPr>
        <dsp:cNvPr id="0" name=""/>
        <dsp:cNvSpPr/>
      </dsp:nvSpPr>
      <dsp:spPr>
        <a:xfrm rot="5400000">
          <a:off x="3544179" y="1455847"/>
          <a:ext cx="1855252" cy="241975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b="0" kern="1200" dirty="0" smtClean="0">
              <a:latin typeface="+mj-lt"/>
              <a:ea typeface="Verdana" pitchFamily="34" charset="0"/>
              <a:cs typeface="Verdana" pitchFamily="34" charset="0"/>
            </a:rPr>
            <a:t>Normatív, területalapú,  vissza nem térítendő támogatás </a:t>
          </a:r>
          <a:endParaRPr lang="hu-HU" sz="1500" b="0" kern="1200" dirty="0">
            <a:latin typeface="+mj-lt"/>
          </a:endParaRPr>
        </a:p>
      </dsp:txBody>
      <dsp:txXfrm rot="-5400000">
        <a:off x="3665220" y="2047307"/>
        <a:ext cx="1613170" cy="1236834"/>
      </dsp:txXfrm>
    </dsp:sp>
    <dsp:sp modelId="{F3CAD661-2F89-47ED-9284-CD1D720CCC78}">
      <dsp:nvSpPr>
        <dsp:cNvPr id="0" name=""/>
        <dsp:cNvSpPr/>
      </dsp:nvSpPr>
      <dsp:spPr>
        <a:xfrm>
          <a:off x="21560" y="1732257"/>
          <a:ext cx="3278541" cy="1581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u="sng" kern="1200" dirty="0" smtClean="0">
              <a:solidFill>
                <a:srgbClr val="0070C0"/>
              </a:solidFill>
              <a:latin typeface="+mj-lt"/>
              <a:ea typeface="Verdana" pitchFamily="34" charset="0"/>
              <a:cs typeface="Verdana" pitchFamily="34" charset="0"/>
            </a:rPr>
            <a:t>Kötelezettségvállalás időtartama: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u="none" kern="1200" dirty="0" smtClean="0">
              <a:solidFill>
                <a:srgbClr val="0070C0"/>
              </a:solidFill>
              <a:latin typeface="+mj-lt"/>
              <a:ea typeface="Verdana" pitchFamily="34" charset="0"/>
              <a:cs typeface="Verdana" pitchFamily="34" charset="0"/>
            </a:rPr>
            <a:t> </a:t>
          </a:r>
          <a:r>
            <a:rPr lang="hu-HU" sz="1600" b="0" kern="1200" dirty="0" smtClean="0">
              <a:latin typeface="+mj-lt"/>
              <a:ea typeface="Verdana" pitchFamily="34" charset="0"/>
              <a:cs typeface="Verdana" pitchFamily="34" charset="0"/>
            </a:rPr>
            <a:t>5 év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>
              <a:latin typeface="+mj-lt"/>
              <a:ea typeface="Verdana" pitchFamily="34" charset="0"/>
              <a:cs typeface="Verdana" pitchFamily="34" charset="0"/>
            </a:rPr>
            <a:t>2016. január 1. –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>
              <a:latin typeface="+mj-lt"/>
              <a:ea typeface="Verdana" pitchFamily="34" charset="0"/>
              <a:cs typeface="Verdana" pitchFamily="34" charset="0"/>
            </a:rPr>
            <a:t>2020. december 31</a:t>
          </a:r>
          <a:r>
            <a:rPr lang="hu-HU" sz="1600" b="1" kern="1200" dirty="0" smtClean="0">
              <a:latin typeface="+mj-lt"/>
              <a:ea typeface="Verdana" pitchFamily="34" charset="0"/>
              <a:cs typeface="Verdana" pitchFamily="34" charset="0"/>
            </a:rPr>
            <a:t>.</a:t>
          </a:r>
          <a:endParaRPr lang="hu-HU" sz="1600" b="1" kern="1200" dirty="0">
            <a:latin typeface="+mj-lt"/>
          </a:endParaRPr>
        </a:p>
      </dsp:txBody>
      <dsp:txXfrm>
        <a:off x="21560" y="1732257"/>
        <a:ext cx="3278541" cy="1581882"/>
      </dsp:txXfrm>
    </dsp:sp>
    <dsp:sp modelId="{78A60E00-D02A-4D03-8F8D-9D88C8F9F085}">
      <dsp:nvSpPr>
        <dsp:cNvPr id="0" name=""/>
        <dsp:cNvSpPr/>
      </dsp:nvSpPr>
      <dsp:spPr>
        <a:xfrm rot="5400000">
          <a:off x="5328195" y="2208080"/>
          <a:ext cx="1097230" cy="9545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548272" y="2307745"/>
        <a:ext cx="657076" cy="755260"/>
      </dsp:txXfrm>
    </dsp:sp>
    <dsp:sp modelId="{8AA150DB-13EF-4774-B09A-B46E80DFC381}">
      <dsp:nvSpPr>
        <dsp:cNvPr id="0" name=""/>
        <dsp:cNvSpPr/>
      </dsp:nvSpPr>
      <dsp:spPr>
        <a:xfrm rot="5400000">
          <a:off x="2930536" y="2968860"/>
          <a:ext cx="1793281" cy="26127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latin typeface="+mj-lt"/>
              <a:ea typeface="Verdana" pitchFamily="34" charset="0"/>
              <a:cs typeface="Verdana" pitchFamily="34" charset="0"/>
            </a:rPr>
            <a:t>Önkéntesség és területi különbözőségek</a:t>
          </a:r>
          <a:endParaRPr lang="hu-HU" sz="1600" kern="1200" dirty="0">
            <a:latin typeface="+mj-lt"/>
          </a:endParaRPr>
        </a:p>
      </dsp:txBody>
      <dsp:txXfrm rot="-5400000">
        <a:off x="2956256" y="3677480"/>
        <a:ext cx="1741842" cy="1195521"/>
      </dsp:txXfrm>
    </dsp:sp>
    <dsp:sp modelId="{23C78F0B-085C-4F3B-9C87-19A9281A930A}">
      <dsp:nvSpPr>
        <dsp:cNvPr id="0" name=""/>
        <dsp:cNvSpPr/>
      </dsp:nvSpPr>
      <dsp:spPr>
        <a:xfrm>
          <a:off x="0" y="0"/>
          <a:ext cx="3040836" cy="1769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u="sng" kern="1200" dirty="0" smtClean="0">
              <a:solidFill>
                <a:srgbClr val="0070C0"/>
              </a:solidFill>
              <a:latin typeface="+mn-lt"/>
              <a:ea typeface="Verdana" pitchFamily="34" charset="0"/>
              <a:cs typeface="Verdana" pitchFamily="34" charset="0"/>
            </a:rPr>
            <a:t>Alapelv: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smtClean="0">
              <a:latin typeface="+mn-lt"/>
              <a:ea typeface="Verdana" pitchFamily="34" charset="0"/>
              <a:cs typeface="Verdana" pitchFamily="34" charset="0"/>
            </a:rPr>
            <a:t>Agrár-környezetgazdálkodási célok elérésének érdekében többlet tevékenységek elvégzése.</a:t>
          </a:r>
          <a:endParaRPr lang="hu-HU" sz="1800" b="0" kern="1200" dirty="0">
            <a:latin typeface="+mn-lt"/>
          </a:endParaRPr>
        </a:p>
      </dsp:txBody>
      <dsp:txXfrm>
        <a:off x="0" y="0"/>
        <a:ext cx="3040836" cy="1769943"/>
      </dsp:txXfrm>
    </dsp:sp>
    <dsp:sp modelId="{2F1AD1D2-01D4-4697-B6ED-1A406E25D7F5}">
      <dsp:nvSpPr>
        <dsp:cNvPr id="0" name=""/>
        <dsp:cNvSpPr/>
      </dsp:nvSpPr>
      <dsp:spPr>
        <a:xfrm rot="5400000">
          <a:off x="2017433" y="3753628"/>
          <a:ext cx="1097230" cy="95459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237510" y="3853293"/>
        <a:ext cx="657076" cy="755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8EFA6-D662-42C6-A99B-EF065F0288E6}">
      <dsp:nvSpPr>
        <dsp:cNvPr id="0" name=""/>
        <dsp:cNvSpPr/>
      </dsp:nvSpPr>
      <dsp:spPr>
        <a:xfrm>
          <a:off x="-175319" y="380"/>
          <a:ext cx="5271598" cy="52715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6671F-F386-436A-BE7C-5BE647C1528D}">
      <dsp:nvSpPr>
        <dsp:cNvPr id="0" name=""/>
        <dsp:cNvSpPr/>
      </dsp:nvSpPr>
      <dsp:spPr>
        <a:xfrm>
          <a:off x="2460480" y="380"/>
          <a:ext cx="6150198" cy="52715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400" kern="1200" dirty="0" smtClean="0"/>
            <a:t>Támogatási intenzitás</a:t>
          </a:r>
        </a:p>
      </dsp:txBody>
      <dsp:txXfrm>
        <a:off x="2460480" y="380"/>
        <a:ext cx="3075099" cy="1581483"/>
      </dsp:txXfrm>
    </dsp:sp>
    <dsp:sp modelId="{90EE1AC2-DA8E-4D83-9C11-CF61A233A344}">
      <dsp:nvSpPr>
        <dsp:cNvPr id="0" name=""/>
        <dsp:cNvSpPr/>
      </dsp:nvSpPr>
      <dsp:spPr>
        <a:xfrm>
          <a:off x="747212" y="1581863"/>
          <a:ext cx="3426535" cy="342653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9A393-83D7-4964-97E9-A5BCD6A29566}">
      <dsp:nvSpPr>
        <dsp:cNvPr id="0" name=""/>
        <dsp:cNvSpPr/>
      </dsp:nvSpPr>
      <dsp:spPr>
        <a:xfrm>
          <a:off x="2460480" y="1581863"/>
          <a:ext cx="6150198" cy="34265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400" kern="1200" dirty="0" smtClean="0"/>
            <a:t>Jogosultak köre</a:t>
          </a:r>
          <a:endParaRPr lang="hu-HU" sz="4400" kern="1200" dirty="0"/>
        </a:p>
      </dsp:txBody>
      <dsp:txXfrm>
        <a:off x="2460480" y="1581863"/>
        <a:ext cx="3075099" cy="1581477"/>
      </dsp:txXfrm>
    </dsp:sp>
    <dsp:sp modelId="{D34F6198-0056-4256-B94E-197F62E2D874}">
      <dsp:nvSpPr>
        <dsp:cNvPr id="0" name=""/>
        <dsp:cNvSpPr/>
      </dsp:nvSpPr>
      <dsp:spPr>
        <a:xfrm>
          <a:off x="1669741" y="3163341"/>
          <a:ext cx="1581478" cy="15814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D1DD8-9BB7-44AC-AAB8-DAE18F0E3DED}">
      <dsp:nvSpPr>
        <dsp:cNvPr id="0" name=""/>
        <dsp:cNvSpPr/>
      </dsp:nvSpPr>
      <dsp:spPr>
        <a:xfrm>
          <a:off x="2460480" y="3108519"/>
          <a:ext cx="6150198" cy="16911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400" kern="1200" dirty="0" smtClean="0"/>
            <a:t>Pályázati eljárás</a:t>
          </a:r>
          <a:endParaRPr lang="hu-HU" sz="4400" kern="1200" dirty="0"/>
        </a:p>
      </dsp:txBody>
      <dsp:txXfrm>
        <a:off x="2460480" y="3108519"/>
        <a:ext cx="3075099" cy="1691121"/>
      </dsp:txXfrm>
    </dsp:sp>
    <dsp:sp modelId="{1E599213-D480-4001-A419-BEA50255F2CC}">
      <dsp:nvSpPr>
        <dsp:cNvPr id="0" name=""/>
        <dsp:cNvSpPr/>
      </dsp:nvSpPr>
      <dsp:spPr>
        <a:xfrm>
          <a:off x="5269906" y="380"/>
          <a:ext cx="3606445" cy="15814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500" kern="1200" dirty="0" smtClean="0"/>
            <a:t>40% (Pest m.)</a:t>
          </a:r>
          <a:endParaRPr lang="hu-HU" sz="15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500" kern="1200" dirty="0" smtClean="0"/>
            <a:t>50%</a:t>
          </a:r>
          <a:endParaRPr lang="hu-HU" sz="15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u-HU" sz="1500" kern="1200" dirty="0" smtClean="0"/>
            <a:t>10%-10% fiatal gazda, kollektív (kivéve élelmiszeripar!)</a:t>
          </a:r>
          <a:endParaRPr lang="hu-HU" sz="1500" kern="1200" dirty="0"/>
        </a:p>
      </dsp:txBody>
      <dsp:txXfrm>
        <a:off x="5269906" y="380"/>
        <a:ext cx="3606445" cy="1581483"/>
      </dsp:txXfrm>
    </dsp:sp>
    <dsp:sp modelId="{F5846FFE-8738-4BB9-B607-E8846BA9262F}">
      <dsp:nvSpPr>
        <dsp:cNvPr id="0" name=""/>
        <dsp:cNvSpPr/>
      </dsp:nvSpPr>
      <dsp:spPr>
        <a:xfrm>
          <a:off x="5184941" y="1581863"/>
          <a:ext cx="3776375" cy="158147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altLang="hu-HU" sz="1400" b="0" kern="1200" dirty="0" smtClean="0"/>
            <a:t>min. 6000 € </a:t>
          </a:r>
          <a:r>
            <a:rPr lang="hu-HU" altLang="hu-HU" sz="1400" b="0" kern="1200" dirty="0" err="1" smtClean="0"/>
            <a:t>STÉ-vel</a:t>
          </a:r>
          <a:r>
            <a:rPr lang="hu-HU" altLang="hu-HU" sz="1400" b="0" kern="1200" dirty="0" smtClean="0"/>
            <a:t> rendelkező mg-i </a:t>
          </a:r>
          <a:r>
            <a:rPr lang="hu-HU" altLang="hu-HU" sz="1400" b="0" kern="1200" dirty="0" smtClean="0"/>
            <a:t>termelők (min</a:t>
          </a:r>
          <a:r>
            <a:rPr lang="hu-HU" altLang="hu-HU" sz="1400" b="0" kern="1200" dirty="0" smtClean="0"/>
            <a:t>. 50% mg-i tevékenységből származó </a:t>
          </a:r>
          <a:r>
            <a:rPr lang="hu-HU" altLang="hu-HU" sz="1400" b="0" kern="1200" dirty="0" smtClean="0"/>
            <a:t>árbevétel)</a:t>
          </a:r>
          <a:endParaRPr lang="hu-HU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termelői csoportok, </a:t>
          </a:r>
          <a:r>
            <a:rPr lang="hu-HU" sz="1400" b="0" kern="1200" dirty="0" err="1" smtClean="0"/>
            <a:t>tész-ek</a:t>
          </a:r>
          <a:endParaRPr lang="hu-HU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források 80%-a: csak kis </a:t>
          </a:r>
          <a:r>
            <a:rPr lang="hu-HU" sz="1400" b="0" kern="1200" dirty="0" smtClean="0"/>
            <a:t>–, </a:t>
          </a:r>
          <a:r>
            <a:rPr lang="hu-HU" sz="1400" b="0" kern="1200" dirty="0" smtClean="0"/>
            <a:t>és közepes gazdaságok</a:t>
          </a:r>
          <a:endParaRPr lang="hu-HU" sz="1400" b="0" kern="1200" dirty="0"/>
        </a:p>
      </dsp:txBody>
      <dsp:txXfrm>
        <a:off x="5184941" y="1581863"/>
        <a:ext cx="3776375" cy="1581477"/>
      </dsp:txXfrm>
    </dsp:sp>
    <dsp:sp modelId="{1F577D12-2D7B-4B5A-9A50-ACCE1A5FC979}">
      <dsp:nvSpPr>
        <dsp:cNvPr id="0" name=""/>
        <dsp:cNvSpPr/>
      </dsp:nvSpPr>
      <dsp:spPr>
        <a:xfrm>
          <a:off x="5169304" y="3158565"/>
          <a:ext cx="3629109" cy="15910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300" kern="1200" dirty="0" smtClean="0">
              <a:latin typeface="+mj-lt"/>
            </a:rPr>
            <a:t>272/2014. Korm. rendelet</a:t>
          </a:r>
          <a:endParaRPr lang="hu-HU" sz="1300" kern="1200" dirty="0"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altLang="hu-HU" sz="1300" b="1" kern="1200" dirty="0" smtClean="0">
              <a:latin typeface="+mj-lt"/>
              <a:cs typeface="Times New Roman" pitchFamily="18" charset="0"/>
            </a:rPr>
            <a:t>elszámolások egyszerűsítése</a:t>
          </a:r>
          <a:endParaRPr lang="hu-HU" sz="1300" kern="1200" dirty="0"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altLang="hu-HU" sz="1300" b="1" kern="1200" dirty="0" smtClean="0">
              <a:latin typeface="+mj-lt"/>
              <a:cs typeface="Times New Roman" pitchFamily="18" charset="0"/>
            </a:rPr>
            <a:t>fejlesztések egyszerűsített követelményei és elbírálása</a:t>
          </a:r>
          <a:endParaRPr lang="hu-HU" sz="1300" kern="1200" dirty="0"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altLang="hu-HU" sz="1300" b="1" kern="1200" dirty="0" smtClean="0">
              <a:latin typeface="+mj-lt"/>
              <a:cs typeface="Times New Roman" pitchFamily="18" charset="0"/>
            </a:rPr>
            <a:t>előleg</a:t>
          </a:r>
          <a:r>
            <a:rPr lang="hu-HU" altLang="hu-HU" sz="1300" kern="1200" dirty="0" smtClean="0">
              <a:latin typeface="+mj-lt"/>
              <a:cs typeface="Times New Roman" pitchFamily="18" charset="0"/>
            </a:rPr>
            <a:t>, saját teljesítés,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altLang="hu-HU" sz="1300" b="1" kern="1200" dirty="0" smtClean="0">
              <a:latin typeface="+mj-lt"/>
              <a:cs typeface="Times New Roman" pitchFamily="18" charset="0"/>
            </a:rPr>
            <a:t>nem kellenek jogerős </a:t>
          </a:r>
          <a:r>
            <a:rPr lang="hu-HU" altLang="hu-HU" sz="1300" kern="1200" dirty="0" smtClean="0">
              <a:latin typeface="+mj-lt"/>
              <a:cs typeface="Times New Roman" pitchFamily="18" charset="0"/>
            </a:rPr>
            <a:t>engedélyek a pályázat benyújtásakor (kivéve: vízjogi)</a:t>
          </a:r>
          <a:endParaRPr lang="hu-HU" altLang="hu-HU" sz="1300" kern="1200" dirty="0" smtClean="0">
            <a:latin typeface="+mj-lt"/>
            <a:cs typeface="Times New Roman" pitchFamily="18" charset="0"/>
          </a:endParaRPr>
        </a:p>
      </dsp:txBody>
      <dsp:txXfrm>
        <a:off x="5169304" y="3158565"/>
        <a:ext cx="3629109" cy="1591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659413" y="-477399"/>
          <a:ext cx="1786888" cy="2847376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b="1" u="none" kern="1200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5,6 milliárd Ft</a:t>
          </a:r>
          <a:endParaRPr lang="hu-HU" altLang="hu-HU" sz="1400" b="1" u="none" kern="1200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sp:txBody>
      <dsp:txXfrm rot="-5400000">
        <a:off x="3603732" y="350660"/>
        <a:ext cx="1898250" cy="1191258"/>
      </dsp:txXfrm>
    </dsp:sp>
    <dsp:sp modelId="{C1BDF0AE-823A-4F3B-87A2-EEA6A47B12CE}">
      <dsp:nvSpPr>
        <dsp:cNvPr id="0" name=""/>
        <dsp:cNvSpPr/>
      </dsp:nvSpPr>
      <dsp:spPr>
        <a:xfrm>
          <a:off x="6192694" y="216024"/>
          <a:ext cx="2611798" cy="8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600" b="0" kern="1200" dirty="0">
            <a:solidFill>
              <a:schemeClr val="accent2">
                <a:lumMod val="75000"/>
              </a:schemeClr>
            </a:solidFill>
            <a:latin typeface="+mj-lt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7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01. 11. – 2016. 02. 12.</a:t>
          </a:r>
          <a:endParaRPr lang="hu-HU" sz="1700" b="0" kern="1200" dirty="0">
            <a:solidFill>
              <a:schemeClr val="tx1"/>
            </a:solidFill>
            <a:latin typeface="+mj-lt"/>
          </a:endParaRPr>
        </a:p>
      </dsp:txBody>
      <dsp:txXfrm>
        <a:off x="6192694" y="216024"/>
        <a:ext cx="2611798" cy="840268"/>
      </dsp:txXfrm>
    </dsp:sp>
    <dsp:sp modelId="{40C9185B-660D-46EC-A0FE-0EB8F2DCE0D0}">
      <dsp:nvSpPr>
        <dsp:cNvPr id="0" name=""/>
        <dsp:cNvSpPr/>
      </dsp:nvSpPr>
      <dsp:spPr>
        <a:xfrm rot="5400000">
          <a:off x="2608169" y="464644"/>
          <a:ext cx="1110241" cy="965909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830856" y="565492"/>
        <a:ext cx="664867" cy="764216"/>
      </dsp:txXfrm>
    </dsp:sp>
    <dsp:sp modelId="{BFF643F1-32BC-4399-85EF-AC820C292CF1}">
      <dsp:nvSpPr>
        <dsp:cNvPr id="0" name=""/>
        <dsp:cNvSpPr/>
      </dsp:nvSpPr>
      <dsp:spPr>
        <a:xfrm rot="5400000">
          <a:off x="3303887" y="1232024"/>
          <a:ext cx="1843422" cy="2691748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fiatal gazda és kollektív beruházás: +10%)</a:t>
          </a:r>
          <a:endParaRPr lang="hu-HU" sz="1400" b="0" kern="1200" dirty="0">
            <a:solidFill>
              <a:schemeClr val="tx1"/>
            </a:solidFill>
            <a:latin typeface="+mj-lt"/>
          </a:endParaRPr>
        </a:p>
      </dsp:txBody>
      <dsp:txXfrm rot="-5400000">
        <a:off x="3328349" y="1963424"/>
        <a:ext cx="1794498" cy="1228948"/>
      </dsp:txXfrm>
    </dsp:sp>
    <dsp:sp modelId="{F3CAD661-2F89-47ED-9284-CD1D720CCC78}">
      <dsp:nvSpPr>
        <dsp:cNvPr id="0" name=""/>
        <dsp:cNvSpPr/>
      </dsp:nvSpPr>
      <dsp:spPr>
        <a:xfrm>
          <a:off x="36008" y="1584176"/>
          <a:ext cx="2736303" cy="1683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kern="1200" dirty="0">
            <a:solidFill>
              <a:schemeClr val="accent2">
                <a:lumMod val="75000"/>
              </a:schemeClr>
            </a:solidFill>
            <a:latin typeface="+mj-lt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Legalább 6000 € </a:t>
          </a:r>
          <a:r>
            <a:rPr lang="hu-HU" altLang="hu-HU" sz="1600" kern="1200" dirty="0" err="1" smtClean="0">
              <a:solidFill>
                <a:schemeClr val="tx1"/>
              </a:solidFill>
              <a:latin typeface="+mj-lt"/>
              <a:cs typeface="Times New Roman" pitchFamily="18" charset="0"/>
            </a:rPr>
            <a:t>STÉ-vel</a:t>
          </a:r>
          <a:r>
            <a:rPr lang="hu-HU" altLang="hu-HU" sz="16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 rendelkező mg-i termelők (+ legalább 50% mg-i tevékenységből származó árbevétel)</a:t>
          </a:r>
          <a:endParaRPr lang="hu-HU" sz="1600" kern="1200" dirty="0">
            <a:solidFill>
              <a:schemeClr val="tx1"/>
            </a:solidFill>
            <a:latin typeface="+mj-lt"/>
          </a:endParaRPr>
        </a:p>
      </dsp:txBody>
      <dsp:txXfrm>
        <a:off x="36008" y="1584176"/>
        <a:ext cx="2736303" cy="1683180"/>
      </dsp:txXfrm>
    </dsp:sp>
    <dsp:sp modelId="{78A60E00-D02A-4D03-8F8D-9D88C8F9F085}">
      <dsp:nvSpPr>
        <dsp:cNvPr id="0" name=""/>
        <dsp:cNvSpPr/>
      </dsp:nvSpPr>
      <dsp:spPr>
        <a:xfrm rot="5400000">
          <a:off x="5078976" y="2057762"/>
          <a:ext cx="1110241" cy="965909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301663" y="2158610"/>
        <a:ext cx="664867" cy="764216"/>
      </dsp:txXfrm>
    </dsp:sp>
    <dsp:sp modelId="{8AA150DB-13EF-4774-B09A-B46E80DFC381}">
      <dsp:nvSpPr>
        <dsp:cNvPr id="0" name=""/>
        <dsp:cNvSpPr/>
      </dsp:nvSpPr>
      <dsp:spPr>
        <a:xfrm rot="5400000">
          <a:off x="1883339" y="2221120"/>
          <a:ext cx="1900344" cy="3650800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 millió Ft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kollektív: 100 millió Ft)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 rot="-5400000">
        <a:off x="1616578" y="3413072"/>
        <a:ext cx="2433866" cy="1266896"/>
      </dsp:txXfrm>
    </dsp:sp>
    <dsp:sp modelId="{23C78F0B-085C-4F3B-9C87-19A9281A930A}">
      <dsp:nvSpPr>
        <dsp:cNvPr id="0" name=""/>
        <dsp:cNvSpPr/>
      </dsp:nvSpPr>
      <dsp:spPr>
        <a:xfrm>
          <a:off x="204662" y="434284"/>
          <a:ext cx="2392874" cy="928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7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2015. 11. 20.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7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módosítás: 2016.01.08.</a:t>
          </a:r>
          <a:endParaRPr lang="hu-HU" sz="1700" b="0" kern="1200" dirty="0">
            <a:latin typeface="+mj-lt"/>
          </a:endParaRPr>
        </a:p>
      </dsp:txBody>
      <dsp:txXfrm>
        <a:off x="204662" y="434284"/>
        <a:ext cx="2392874" cy="928472"/>
      </dsp:txXfrm>
    </dsp:sp>
    <dsp:sp modelId="{2F1AD1D2-01D4-4697-B6ED-1A406E25D7F5}">
      <dsp:nvSpPr>
        <dsp:cNvPr id="0" name=""/>
        <dsp:cNvSpPr/>
      </dsp:nvSpPr>
      <dsp:spPr>
        <a:xfrm rot="5400000">
          <a:off x="402082" y="3570437"/>
          <a:ext cx="1110241" cy="965909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624769" y="3671285"/>
        <a:ext cx="664867" cy="764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802359" y="-413015"/>
          <a:ext cx="1651224" cy="2631198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b="1" u="none" kern="1200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151 milliárd Ft</a:t>
          </a:r>
          <a:endParaRPr lang="hu-HU" altLang="hu-HU" sz="1400" b="1" u="none" kern="1200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sp:txBody>
      <dsp:txXfrm rot="-5400000">
        <a:off x="3750905" y="352176"/>
        <a:ext cx="1754132" cy="1100816"/>
      </dsp:txXfrm>
    </dsp:sp>
    <dsp:sp modelId="{C1BDF0AE-823A-4F3B-87A2-EEA6A47B12CE}">
      <dsp:nvSpPr>
        <dsp:cNvPr id="0" name=""/>
        <dsp:cNvSpPr/>
      </dsp:nvSpPr>
      <dsp:spPr>
        <a:xfrm>
          <a:off x="5959670" y="882278"/>
          <a:ext cx="2918398" cy="91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kern="1200" dirty="0">
            <a:latin typeface="+mj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02. 25. – 2016. 04. 25.</a:t>
          </a:r>
          <a:endParaRPr lang="hu-HU" sz="1800" b="0" kern="1200" dirty="0">
            <a:solidFill>
              <a:schemeClr val="tx1"/>
            </a:solidFill>
            <a:latin typeface="+mj-lt"/>
          </a:endParaRPr>
        </a:p>
      </dsp:txBody>
      <dsp:txXfrm>
        <a:off x="5959670" y="882278"/>
        <a:ext cx="2918398" cy="917925"/>
      </dsp:txXfrm>
    </dsp:sp>
    <dsp:sp modelId="{40C9185B-660D-46EC-A0FE-0EB8F2DCE0D0}">
      <dsp:nvSpPr>
        <dsp:cNvPr id="0" name=""/>
        <dsp:cNvSpPr/>
      </dsp:nvSpPr>
      <dsp:spPr>
        <a:xfrm rot="5400000">
          <a:off x="2741625" y="427148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947405" y="520338"/>
        <a:ext cx="614389" cy="706195"/>
      </dsp:txXfrm>
    </dsp:sp>
    <dsp:sp modelId="{BFF643F1-32BC-4399-85EF-AC820C292CF1}">
      <dsp:nvSpPr>
        <dsp:cNvPr id="0" name=""/>
        <dsp:cNvSpPr/>
      </dsp:nvSpPr>
      <dsp:spPr>
        <a:xfrm rot="5400000">
          <a:off x="3223709" y="1087870"/>
          <a:ext cx="2102724" cy="3036623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nem Annex I. termék előállítása esetén állami támogatási szempontú besorolás miatt ettől esetenként eltérhet)</a:t>
          </a:r>
          <a:endParaRPr lang="hu-HU" sz="1400" b="0" kern="1200" dirty="0">
            <a:solidFill>
              <a:schemeClr val="tx1"/>
            </a:solidFill>
            <a:latin typeface="+mj-lt"/>
          </a:endParaRPr>
        </a:p>
      </dsp:txBody>
      <dsp:txXfrm rot="-5400000">
        <a:off x="3262864" y="1905273"/>
        <a:ext cx="2024415" cy="1401816"/>
      </dsp:txXfrm>
    </dsp:sp>
    <dsp:sp modelId="{F3CAD661-2F89-47ED-9284-CD1D720CCC78}">
      <dsp:nvSpPr>
        <dsp:cNvPr id="0" name=""/>
        <dsp:cNvSpPr/>
      </dsp:nvSpPr>
      <dsp:spPr>
        <a:xfrm>
          <a:off x="146678" y="1661313"/>
          <a:ext cx="2661632" cy="1555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kern="1200" dirty="0">
            <a:latin typeface="+mj-lt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és mg-i termelőnek nem minősülő mikro- és    kisvállalkozások (utóbbi kizárólag Annex I. terméket állíthat elő)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>
        <a:off x="146678" y="1661313"/>
        <a:ext cx="2661632" cy="1555390"/>
      </dsp:txXfrm>
    </dsp:sp>
    <dsp:sp modelId="{78A60E00-D02A-4D03-8F8D-9D88C8F9F085}">
      <dsp:nvSpPr>
        <dsp:cNvPr id="0" name=""/>
        <dsp:cNvSpPr/>
      </dsp:nvSpPr>
      <dsp:spPr>
        <a:xfrm rot="5400000">
          <a:off x="5299906" y="2099415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505686" y="2192605"/>
        <a:ext cx="614389" cy="706195"/>
      </dsp:txXfrm>
    </dsp:sp>
    <dsp:sp modelId="{8AA150DB-13EF-4774-B09A-B46E80DFC381}">
      <dsp:nvSpPr>
        <dsp:cNvPr id="0" name=""/>
        <dsp:cNvSpPr/>
      </dsp:nvSpPr>
      <dsp:spPr>
        <a:xfrm rot="5400000">
          <a:off x="2010831" y="2403708"/>
          <a:ext cx="1756066" cy="3373624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500 millió Ft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1,5 milliárd Ft)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 rot="-5400000">
        <a:off x="1764323" y="3505165"/>
        <a:ext cx="2249082" cy="1170710"/>
      </dsp:txXfrm>
    </dsp:sp>
    <dsp:sp modelId="{23C78F0B-085C-4F3B-9C87-19A9281A930A}">
      <dsp:nvSpPr>
        <dsp:cNvPr id="0" name=""/>
        <dsp:cNvSpPr/>
      </dsp:nvSpPr>
      <dsp:spPr>
        <a:xfrm>
          <a:off x="72008" y="648073"/>
          <a:ext cx="2211203" cy="85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2015. 12. 28.</a:t>
          </a:r>
          <a:endParaRPr lang="hu-HU" sz="1800" b="0" kern="1200" dirty="0">
            <a:latin typeface="+mj-lt"/>
          </a:endParaRPr>
        </a:p>
      </dsp:txBody>
      <dsp:txXfrm>
        <a:off x="72008" y="648073"/>
        <a:ext cx="2211203" cy="857980"/>
      </dsp:txXfrm>
    </dsp:sp>
    <dsp:sp modelId="{2F1AD1D2-01D4-4697-B6ED-1A406E25D7F5}">
      <dsp:nvSpPr>
        <dsp:cNvPr id="0" name=""/>
        <dsp:cNvSpPr/>
      </dsp:nvSpPr>
      <dsp:spPr>
        <a:xfrm rot="5400000">
          <a:off x="708576" y="3696402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914356" y="3789592"/>
        <a:ext cx="614389" cy="7061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802359" y="-413015"/>
          <a:ext cx="1651224" cy="2631198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b="1" u="none" kern="1200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49,5 milliárd Ft</a:t>
          </a:r>
          <a:endParaRPr lang="hu-HU" altLang="hu-HU" sz="1400" b="1" u="none" kern="1200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sp:txBody>
      <dsp:txXfrm rot="-5400000">
        <a:off x="3750905" y="352176"/>
        <a:ext cx="1754132" cy="1100816"/>
      </dsp:txXfrm>
    </dsp:sp>
    <dsp:sp modelId="{C1BDF0AE-823A-4F3B-87A2-EEA6A47B12CE}">
      <dsp:nvSpPr>
        <dsp:cNvPr id="0" name=""/>
        <dsp:cNvSpPr/>
      </dsp:nvSpPr>
      <dsp:spPr>
        <a:xfrm>
          <a:off x="5959670" y="882278"/>
          <a:ext cx="2918398" cy="91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kern="1200" dirty="0">
            <a:latin typeface="+mj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június</a:t>
          </a:r>
          <a:endParaRPr lang="hu-HU" sz="1800" b="0" kern="1200" dirty="0">
            <a:solidFill>
              <a:schemeClr val="tx1"/>
            </a:solidFill>
            <a:latin typeface="+mj-lt"/>
          </a:endParaRPr>
        </a:p>
      </dsp:txBody>
      <dsp:txXfrm>
        <a:off x="5959670" y="882278"/>
        <a:ext cx="2918398" cy="917925"/>
      </dsp:txXfrm>
    </dsp:sp>
    <dsp:sp modelId="{40C9185B-660D-46EC-A0FE-0EB8F2DCE0D0}">
      <dsp:nvSpPr>
        <dsp:cNvPr id="0" name=""/>
        <dsp:cNvSpPr/>
      </dsp:nvSpPr>
      <dsp:spPr>
        <a:xfrm rot="5400000">
          <a:off x="2741625" y="427148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947405" y="520338"/>
        <a:ext cx="614389" cy="706195"/>
      </dsp:txXfrm>
    </dsp:sp>
    <dsp:sp modelId="{BFF643F1-32BC-4399-85EF-AC820C292CF1}">
      <dsp:nvSpPr>
        <dsp:cNvPr id="0" name=""/>
        <dsp:cNvSpPr/>
      </dsp:nvSpPr>
      <dsp:spPr>
        <a:xfrm rot="5400000">
          <a:off x="3223709" y="1087870"/>
          <a:ext cx="2102724" cy="3036623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%)</a:t>
          </a:r>
          <a:endParaRPr lang="hu-HU" sz="1400" b="0" kern="1200" dirty="0">
            <a:solidFill>
              <a:schemeClr val="tx1"/>
            </a:solidFill>
            <a:latin typeface="+mj-lt"/>
          </a:endParaRPr>
        </a:p>
      </dsp:txBody>
      <dsp:txXfrm rot="-5400000">
        <a:off x="3262864" y="1905273"/>
        <a:ext cx="2024415" cy="1401816"/>
      </dsp:txXfrm>
    </dsp:sp>
    <dsp:sp modelId="{F3CAD661-2F89-47ED-9284-CD1D720CCC78}">
      <dsp:nvSpPr>
        <dsp:cNvPr id="0" name=""/>
        <dsp:cNvSpPr/>
      </dsp:nvSpPr>
      <dsp:spPr>
        <a:xfrm>
          <a:off x="146678" y="1661313"/>
          <a:ext cx="2661632" cy="1555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kern="1200" dirty="0">
            <a:latin typeface="+mj-lt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(6000 € STÉ, min. 50% mg. árbevétel)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>
        <a:off x="146678" y="1661313"/>
        <a:ext cx="2661632" cy="1555390"/>
      </dsp:txXfrm>
    </dsp:sp>
    <dsp:sp modelId="{78A60E00-D02A-4D03-8F8D-9D88C8F9F085}">
      <dsp:nvSpPr>
        <dsp:cNvPr id="0" name=""/>
        <dsp:cNvSpPr/>
      </dsp:nvSpPr>
      <dsp:spPr>
        <a:xfrm rot="5400000">
          <a:off x="5299906" y="2099415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505686" y="2192605"/>
        <a:ext cx="614389" cy="706195"/>
      </dsp:txXfrm>
    </dsp:sp>
    <dsp:sp modelId="{8AA150DB-13EF-4774-B09A-B46E80DFC381}">
      <dsp:nvSpPr>
        <dsp:cNvPr id="0" name=""/>
        <dsp:cNvSpPr/>
      </dsp:nvSpPr>
      <dsp:spPr>
        <a:xfrm rot="5400000">
          <a:off x="2010831" y="2403708"/>
          <a:ext cx="1756066" cy="3373624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500 millió Ft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 milliárd Ft)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 rot="-5400000">
        <a:off x="1764323" y="3505165"/>
        <a:ext cx="2249082" cy="1170710"/>
      </dsp:txXfrm>
    </dsp:sp>
    <dsp:sp modelId="{23C78F0B-085C-4F3B-9C87-19A9281A930A}">
      <dsp:nvSpPr>
        <dsp:cNvPr id="0" name=""/>
        <dsp:cNvSpPr/>
      </dsp:nvSpPr>
      <dsp:spPr>
        <a:xfrm>
          <a:off x="72008" y="648073"/>
          <a:ext cx="2211203" cy="85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április vége</a:t>
          </a:r>
          <a:endParaRPr lang="hu-HU" sz="1800" b="0" kern="1200" dirty="0">
            <a:latin typeface="+mj-lt"/>
          </a:endParaRPr>
        </a:p>
      </dsp:txBody>
      <dsp:txXfrm>
        <a:off x="72008" y="648073"/>
        <a:ext cx="2211203" cy="857980"/>
      </dsp:txXfrm>
    </dsp:sp>
    <dsp:sp modelId="{2F1AD1D2-01D4-4697-B6ED-1A406E25D7F5}">
      <dsp:nvSpPr>
        <dsp:cNvPr id="0" name=""/>
        <dsp:cNvSpPr/>
      </dsp:nvSpPr>
      <dsp:spPr>
        <a:xfrm rot="5400000">
          <a:off x="708576" y="3696402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914356" y="3789592"/>
        <a:ext cx="614389" cy="7061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802359" y="-413015"/>
          <a:ext cx="1651224" cy="2631198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b="1" u="none" kern="1200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19,7 milliárd Ft</a:t>
          </a:r>
          <a:endParaRPr lang="hu-HU" altLang="hu-HU" sz="1400" b="1" u="none" kern="1200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sp:txBody>
      <dsp:txXfrm rot="-5400000">
        <a:off x="3750905" y="352176"/>
        <a:ext cx="1754132" cy="1100816"/>
      </dsp:txXfrm>
    </dsp:sp>
    <dsp:sp modelId="{C1BDF0AE-823A-4F3B-87A2-EEA6A47B12CE}">
      <dsp:nvSpPr>
        <dsp:cNvPr id="0" name=""/>
        <dsp:cNvSpPr/>
      </dsp:nvSpPr>
      <dsp:spPr>
        <a:xfrm>
          <a:off x="5959670" y="882278"/>
          <a:ext cx="2918398" cy="91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kern="1200" dirty="0">
            <a:latin typeface="+mj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május</a:t>
          </a:r>
          <a:endParaRPr lang="hu-HU" sz="1800" b="0" kern="1200" dirty="0">
            <a:solidFill>
              <a:schemeClr val="tx1"/>
            </a:solidFill>
            <a:latin typeface="+mj-lt"/>
          </a:endParaRPr>
        </a:p>
      </dsp:txBody>
      <dsp:txXfrm>
        <a:off x="5959670" y="882278"/>
        <a:ext cx="2918398" cy="917925"/>
      </dsp:txXfrm>
    </dsp:sp>
    <dsp:sp modelId="{40C9185B-660D-46EC-A0FE-0EB8F2DCE0D0}">
      <dsp:nvSpPr>
        <dsp:cNvPr id="0" name=""/>
        <dsp:cNvSpPr/>
      </dsp:nvSpPr>
      <dsp:spPr>
        <a:xfrm rot="5400000">
          <a:off x="2741625" y="427148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947405" y="520338"/>
        <a:ext cx="614389" cy="706195"/>
      </dsp:txXfrm>
    </dsp:sp>
    <dsp:sp modelId="{BFF643F1-32BC-4399-85EF-AC820C292CF1}">
      <dsp:nvSpPr>
        <dsp:cNvPr id="0" name=""/>
        <dsp:cNvSpPr/>
      </dsp:nvSpPr>
      <dsp:spPr>
        <a:xfrm rot="5400000">
          <a:off x="3223709" y="1087870"/>
          <a:ext cx="2102724" cy="3036623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%)</a:t>
          </a:r>
          <a:endParaRPr lang="hu-HU" sz="1400" b="0" kern="1200" dirty="0">
            <a:solidFill>
              <a:schemeClr val="tx1"/>
            </a:solidFill>
            <a:latin typeface="+mj-lt"/>
          </a:endParaRPr>
        </a:p>
      </dsp:txBody>
      <dsp:txXfrm rot="-5400000">
        <a:off x="3262864" y="1905273"/>
        <a:ext cx="2024415" cy="1401816"/>
      </dsp:txXfrm>
    </dsp:sp>
    <dsp:sp modelId="{F3CAD661-2F89-47ED-9284-CD1D720CCC78}">
      <dsp:nvSpPr>
        <dsp:cNvPr id="0" name=""/>
        <dsp:cNvSpPr/>
      </dsp:nvSpPr>
      <dsp:spPr>
        <a:xfrm>
          <a:off x="146678" y="1661313"/>
          <a:ext cx="2661632" cy="1555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kern="1200" dirty="0">
            <a:latin typeface="+mj-lt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(6000 € STÉ, min. 50% mg. árbevétel)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>
        <a:off x="146678" y="1661313"/>
        <a:ext cx="2661632" cy="1555390"/>
      </dsp:txXfrm>
    </dsp:sp>
    <dsp:sp modelId="{78A60E00-D02A-4D03-8F8D-9D88C8F9F085}">
      <dsp:nvSpPr>
        <dsp:cNvPr id="0" name=""/>
        <dsp:cNvSpPr/>
      </dsp:nvSpPr>
      <dsp:spPr>
        <a:xfrm rot="5400000">
          <a:off x="5299906" y="2099415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505686" y="2192605"/>
        <a:ext cx="614389" cy="706195"/>
      </dsp:txXfrm>
    </dsp:sp>
    <dsp:sp modelId="{8AA150DB-13EF-4774-B09A-B46E80DFC381}">
      <dsp:nvSpPr>
        <dsp:cNvPr id="0" name=""/>
        <dsp:cNvSpPr/>
      </dsp:nvSpPr>
      <dsp:spPr>
        <a:xfrm rot="5400000">
          <a:off x="2010831" y="2403708"/>
          <a:ext cx="1756066" cy="3373624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100 millió Ft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300 millió Ft)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 rot="-5400000">
        <a:off x="1764323" y="3505165"/>
        <a:ext cx="2249082" cy="1170710"/>
      </dsp:txXfrm>
    </dsp:sp>
    <dsp:sp modelId="{23C78F0B-085C-4F3B-9C87-19A9281A930A}">
      <dsp:nvSpPr>
        <dsp:cNvPr id="0" name=""/>
        <dsp:cNvSpPr/>
      </dsp:nvSpPr>
      <dsp:spPr>
        <a:xfrm>
          <a:off x="72008" y="648073"/>
          <a:ext cx="2211203" cy="85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április</a:t>
          </a:r>
          <a:endParaRPr lang="hu-HU" sz="1800" b="0" kern="1200" dirty="0">
            <a:latin typeface="+mj-lt"/>
          </a:endParaRPr>
        </a:p>
      </dsp:txBody>
      <dsp:txXfrm>
        <a:off x="72008" y="648073"/>
        <a:ext cx="2211203" cy="857980"/>
      </dsp:txXfrm>
    </dsp:sp>
    <dsp:sp modelId="{2F1AD1D2-01D4-4697-B6ED-1A406E25D7F5}">
      <dsp:nvSpPr>
        <dsp:cNvPr id="0" name=""/>
        <dsp:cNvSpPr/>
      </dsp:nvSpPr>
      <dsp:spPr>
        <a:xfrm rot="5400000">
          <a:off x="708576" y="3696402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914356" y="3789592"/>
        <a:ext cx="614389" cy="7061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1727-0FE1-4669-9B4F-335F3DEA6B5F}">
      <dsp:nvSpPr>
        <dsp:cNvPr id="0" name=""/>
        <dsp:cNvSpPr/>
      </dsp:nvSpPr>
      <dsp:spPr>
        <a:xfrm rot="5400000">
          <a:off x="3802359" y="-413015"/>
          <a:ext cx="1651224" cy="2631198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keret: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b="1" u="none" kern="1200" dirty="0" smtClean="0">
              <a:solidFill>
                <a:schemeClr val="tx1"/>
              </a:solidFill>
              <a:latin typeface="+mj-lt"/>
              <a:ea typeface="+mn-ea"/>
              <a:cs typeface="Times New Roman" pitchFamily="18" charset="0"/>
            </a:rPr>
            <a:t>20 milliárd Ft</a:t>
          </a:r>
          <a:endParaRPr lang="hu-HU" altLang="hu-HU" sz="1400" b="1" u="none" kern="1200" dirty="0" smtClean="0">
            <a:solidFill>
              <a:schemeClr val="tx1"/>
            </a:solidFill>
            <a:latin typeface="+mj-lt"/>
            <a:ea typeface="+mn-ea"/>
            <a:cs typeface="Times New Roman" pitchFamily="18" charset="0"/>
          </a:endParaRPr>
        </a:p>
      </dsp:txBody>
      <dsp:txXfrm rot="-5400000">
        <a:off x="3750905" y="352176"/>
        <a:ext cx="1754132" cy="1100816"/>
      </dsp:txXfrm>
    </dsp:sp>
    <dsp:sp modelId="{C1BDF0AE-823A-4F3B-87A2-EEA6A47B12CE}">
      <dsp:nvSpPr>
        <dsp:cNvPr id="0" name=""/>
        <dsp:cNvSpPr/>
      </dsp:nvSpPr>
      <dsp:spPr>
        <a:xfrm>
          <a:off x="5959670" y="882278"/>
          <a:ext cx="2918398" cy="91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kérelmek benyújtásának első szakasza:</a:t>
          </a:r>
          <a:endParaRPr lang="hu-HU" sz="1800" b="0" kern="1200" dirty="0">
            <a:latin typeface="+mj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</a:t>
          </a: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július</a:t>
          </a:r>
          <a:endParaRPr lang="hu-HU" sz="1800" b="0" kern="1200" dirty="0">
            <a:solidFill>
              <a:schemeClr val="tx1"/>
            </a:solidFill>
            <a:latin typeface="+mj-lt"/>
          </a:endParaRPr>
        </a:p>
      </dsp:txBody>
      <dsp:txXfrm>
        <a:off x="5959670" y="882278"/>
        <a:ext cx="2918398" cy="917925"/>
      </dsp:txXfrm>
    </dsp:sp>
    <dsp:sp modelId="{40C9185B-660D-46EC-A0FE-0EB8F2DCE0D0}">
      <dsp:nvSpPr>
        <dsp:cNvPr id="0" name=""/>
        <dsp:cNvSpPr/>
      </dsp:nvSpPr>
      <dsp:spPr>
        <a:xfrm rot="5400000">
          <a:off x="2741625" y="427148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2947405" y="520338"/>
        <a:ext cx="614389" cy="706195"/>
      </dsp:txXfrm>
    </dsp:sp>
    <dsp:sp modelId="{BFF643F1-32BC-4399-85EF-AC820C292CF1}">
      <dsp:nvSpPr>
        <dsp:cNvPr id="0" name=""/>
        <dsp:cNvSpPr/>
      </dsp:nvSpPr>
      <dsp:spPr>
        <a:xfrm rot="5400000">
          <a:off x="3223709" y="1087870"/>
          <a:ext cx="2102724" cy="3036623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Támogatási intenzitás: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50% (Pest megye: 40%, nem Annex I. termék előállítása esetén állami támogatási szempontú besorolás miatt ettől esetenként eltérhet)</a:t>
          </a:r>
          <a:endParaRPr lang="hu-HU" sz="1400" b="0" kern="1200" dirty="0">
            <a:solidFill>
              <a:schemeClr val="tx1"/>
            </a:solidFill>
            <a:latin typeface="+mj-lt"/>
          </a:endParaRPr>
        </a:p>
      </dsp:txBody>
      <dsp:txXfrm rot="-5400000">
        <a:off x="3262864" y="1905273"/>
        <a:ext cx="2024415" cy="1401816"/>
      </dsp:txXfrm>
    </dsp:sp>
    <dsp:sp modelId="{F3CAD661-2F89-47ED-9284-CD1D720CCC78}">
      <dsp:nvSpPr>
        <dsp:cNvPr id="0" name=""/>
        <dsp:cNvSpPr/>
      </dsp:nvSpPr>
      <dsp:spPr>
        <a:xfrm>
          <a:off x="146678" y="1661313"/>
          <a:ext cx="2661632" cy="1555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Jogosultak:</a:t>
          </a:r>
          <a:endParaRPr lang="hu-HU" sz="1600" b="1" kern="1200" dirty="0">
            <a:latin typeface="+mj-lt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Mg-i termelők és mg-i termelőnek nem minősülő mikro- és    kisvállalkozások (utóbbi kizárólag Annex I. terméket állíthat elő)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>
        <a:off x="146678" y="1661313"/>
        <a:ext cx="2661632" cy="1555390"/>
      </dsp:txXfrm>
    </dsp:sp>
    <dsp:sp modelId="{78A60E00-D02A-4D03-8F8D-9D88C8F9F085}">
      <dsp:nvSpPr>
        <dsp:cNvPr id="0" name=""/>
        <dsp:cNvSpPr/>
      </dsp:nvSpPr>
      <dsp:spPr>
        <a:xfrm rot="5400000">
          <a:off x="5299906" y="2099415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5505686" y="2192605"/>
        <a:ext cx="614389" cy="706195"/>
      </dsp:txXfrm>
    </dsp:sp>
    <dsp:sp modelId="{8AA150DB-13EF-4774-B09A-B46E80DFC381}">
      <dsp:nvSpPr>
        <dsp:cNvPr id="0" name=""/>
        <dsp:cNvSpPr/>
      </dsp:nvSpPr>
      <dsp:spPr>
        <a:xfrm rot="5400000">
          <a:off x="2010831" y="2403708"/>
          <a:ext cx="1756066" cy="3373624"/>
        </a:xfrm>
        <a:prstGeom prst="hexagon">
          <a:avLst>
            <a:gd name="adj" fmla="val 25000"/>
            <a:gd name="vf" fmla="val 115470"/>
          </a:avLst>
        </a:prstGeom>
        <a:solidFill>
          <a:srgbClr val="CAE8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6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Max. támogatási összeg: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200 millió Ft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(közös beruházás: </a:t>
          </a:r>
          <a:r>
            <a:rPr lang="hu-HU" altLang="hu-HU" sz="14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400 millió Ft)</a:t>
          </a:r>
          <a:endParaRPr lang="hu-HU" sz="1400" kern="1200" dirty="0">
            <a:solidFill>
              <a:schemeClr val="tx1"/>
            </a:solidFill>
            <a:latin typeface="+mj-lt"/>
          </a:endParaRPr>
        </a:p>
      </dsp:txBody>
      <dsp:txXfrm rot="-5400000">
        <a:off x="1764323" y="3505165"/>
        <a:ext cx="2249082" cy="1170710"/>
      </dsp:txXfrm>
    </dsp:sp>
    <dsp:sp modelId="{23C78F0B-085C-4F3B-9C87-19A9281A930A}">
      <dsp:nvSpPr>
        <dsp:cNvPr id="0" name=""/>
        <dsp:cNvSpPr/>
      </dsp:nvSpPr>
      <dsp:spPr>
        <a:xfrm>
          <a:off x="72008" y="648073"/>
          <a:ext cx="2211203" cy="85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b="1" u="sng" kern="1200" dirty="0" smtClean="0">
              <a:solidFill>
                <a:srgbClr val="A69765"/>
              </a:solidFill>
              <a:latin typeface="+mj-lt"/>
              <a:ea typeface="+mn-ea"/>
              <a:cs typeface="Times New Roman" pitchFamily="18" charset="0"/>
            </a:rPr>
            <a:t>Felhívás megjelenése: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altLang="hu-HU" sz="1800" kern="1200" dirty="0" smtClean="0">
              <a:solidFill>
                <a:schemeClr val="tx1"/>
              </a:solidFill>
              <a:latin typeface="+mj-lt"/>
              <a:cs typeface="Times New Roman" pitchFamily="18" charset="0"/>
            </a:rPr>
            <a:t>2016. május</a:t>
          </a:r>
          <a:endParaRPr lang="hu-HU" sz="1800" b="0" kern="1200" dirty="0">
            <a:latin typeface="+mj-lt"/>
          </a:endParaRPr>
        </a:p>
      </dsp:txBody>
      <dsp:txXfrm>
        <a:off x="72008" y="648073"/>
        <a:ext cx="2211203" cy="857980"/>
      </dsp:txXfrm>
    </dsp:sp>
    <dsp:sp modelId="{2F1AD1D2-01D4-4697-B6ED-1A406E25D7F5}">
      <dsp:nvSpPr>
        <dsp:cNvPr id="0" name=""/>
        <dsp:cNvSpPr/>
      </dsp:nvSpPr>
      <dsp:spPr>
        <a:xfrm rot="5400000">
          <a:off x="708576" y="3696402"/>
          <a:ext cx="1025949" cy="892575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3600" kern="1200"/>
        </a:p>
      </dsp:txBody>
      <dsp:txXfrm rot="-5400000">
        <a:off x="914356" y="3789592"/>
        <a:ext cx="614389" cy="7061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5842-1F38-4183-B56E-0214166748B5}">
      <dsp:nvSpPr>
        <dsp:cNvPr id="0" name=""/>
        <dsp:cNvSpPr/>
      </dsp:nvSpPr>
      <dsp:spPr>
        <a:xfrm>
          <a:off x="1738378" y="0"/>
          <a:ext cx="3167469" cy="316755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3738-10AF-4E7F-8E5F-7614834FF675}">
      <dsp:nvSpPr>
        <dsp:cNvPr id="0" name=""/>
        <dsp:cNvSpPr/>
      </dsp:nvSpPr>
      <dsp:spPr>
        <a:xfrm>
          <a:off x="2095097" y="1309683"/>
          <a:ext cx="2321833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accent6">
                  <a:lumMod val="50000"/>
                </a:schemeClr>
              </a:solidFill>
            </a:rPr>
            <a:t>www.palyazat.gov.hu</a:t>
          </a:r>
          <a:r>
            <a:rPr lang="hu-HU" sz="1600" kern="1200" dirty="0" smtClean="0"/>
            <a:t>  </a:t>
          </a:r>
          <a:endParaRPr lang="hu-HU" sz="1600" kern="1200" dirty="0"/>
        </a:p>
      </dsp:txBody>
      <dsp:txXfrm>
        <a:off x="2095097" y="1309683"/>
        <a:ext cx="2321833" cy="883494"/>
      </dsp:txXfrm>
    </dsp:sp>
    <dsp:sp modelId="{B8298679-449D-4269-8C81-99DA76DCFC88}">
      <dsp:nvSpPr>
        <dsp:cNvPr id="0" name=""/>
        <dsp:cNvSpPr/>
      </dsp:nvSpPr>
      <dsp:spPr>
        <a:xfrm>
          <a:off x="1084538" y="2030279"/>
          <a:ext cx="2721097" cy="272224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4D27-4986-48B6-9933-E3904F863E7B}">
      <dsp:nvSpPr>
        <dsp:cNvPr id="0" name=""/>
        <dsp:cNvSpPr/>
      </dsp:nvSpPr>
      <dsp:spPr>
        <a:xfrm>
          <a:off x="1591030" y="2880319"/>
          <a:ext cx="1767198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>
              <a:solidFill>
                <a:schemeClr val="accent6">
                  <a:lumMod val="50000"/>
                </a:schemeClr>
              </a:solidFill>
            </a:rPr>
            <a:t>www.kormany.hu  </a:t>
          </a:r>
          <a:endParaRPr lang="hu-HU" sz="1600" b="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591030" y="2880319"/>
        <a:ext cx="1767198" cy="883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2DEFD-8301-4D6F-BD3F-1E17D08F13AC}" type="datetimeFigureOut">
              <a:rPr lang="hu-HU" smtClean="0"/>
              <a:t>2016.04.06.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0CDD2-D0B3-4C06-83E3-11F5FA0107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559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7F1C-BC7C-4EB9-8D52-63EE6C50CE5C}" type="datetimeFigureOut">
              <a:rPr lang="hu-HU" smtClean="0"/>
              <a:t>2016.04.06.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B8AA-5026-4381-B20F-C6D6684B2A7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856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55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29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>
                <a:solidFill>
                  <a:prstClr val="black"/>
                </a:solidFill>
              </a:rPr>
              <a:pPr/>
              <a:t>8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>
                <a:solidFill>
                  <a:prstClr val="black"/>
                </a:solidFill>
              </a:rPr>
              <a:pPr/>
              <a:t>11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>
                <a:solidFill>
                  <a:prstClr val="black"/>
                </a:solidFill>
              </a:rPr>
              <a:pPr/>
              <a:t>12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B8AA-5026-4381-B20F-C6D6684B2A75}" type="slidenum">
              <a:rPr lang="hu-HU" smtClean="0">
                <a:solidFill>
                  <a:prstClr val="black"/>
                </a:solidFill>
              </a:rPr>
              <a:pPr/>
              <a:t>13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0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33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5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2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8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6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2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9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2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4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46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2016.04.06.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41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28384" cy="1584176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</a:rPr>
              <a:t>Vidékfejlesztési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</a:rPr>
              <a:t>Program pályázatai</a:t>
            </a:r>
            <a:endParaRPr lang="hu-H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99592" y="3548608"/>
            <a:ext cx="7232848" cy="1752600"/>
          </a:xfrm>
        </p:spPr>
        <p:txBody>
          <a:bodyPr>
            <a:normAutofit fontScale="92500" lnSpcReduction="20000"/>
          </a:bodyPr>
          <a:lstStyle/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hu-HU" dirty="0" smtClean="0">
                <a:solidFill>
                  <a:schemeClr val="bg1">
                    <a:lumMod val="50000"/>
                  </a:schemeClr>
                </a:solidFill>
              </a:rPr>
              <a:t>r. Mezei Dávid</a:t>
            </a: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50000"/>
                  </a:schemeClr>
                </a:solidFill>
              </a:rPr>
              <a:t>agrár-vidékfejlesztési stratégiai ügyekért felelős helyettes  államtitkár</a:t>
            </a:r>
            <a:endParaRPr lang="hu-HU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Miniszterelnökség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899592" y="558924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2016. április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Kecskemét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u-HU" b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5496" y="0"/>
            <a:ext cx="4765604" cy="8367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2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Állattartó telepek korszerűsítésére kiírt pályázati felhívások</a:t>
            </a:r>
            <a:endParaRPr altLang="hu-HU" sz="22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980728"/>
            <a:ext cx="579613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>
                <a:latin typeface="Franklin Gothic Medium (Szövegtörzs)"/>
              </a:rPr>
              <a:t>Állattartó telepek korszerűsítése </a:t>
            </a:r>
            <a:r>
              <a:rPr lang="hu-HU" dirty="0" smtClean="0">
                <a:latin typeface="Franklin Gothic Medium (Szövegtörzs)"/>
              </a:rPr>
              <a:t>(általános </a:t>
            </a:r>
            <a:r>
              <a:rPr lang="hu-HU" dirty="0" smtClean="0">
                <a:latin typeface="Franklin Gothic Medium (Szövegtörzs)"/>
              </a:rPr>
              <a:t>ÁTK)</a:t>
            </a:r>
            <a:endParaRPr lang="hu-HU" dirty="0">
              <a:latin typeface="Franklin Gothic Medium (Szövegtörzs)"/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5554960" y="620688"/>
            <a:ext cx="1393304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5606357" y="930206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>
                <a:latin typeface="Franklin Gothic Medium (Szövegtörzs)"/>
              </a:rPr>
              <a:t>6 Mrd Ft</a:t>
            </a:r>
            <a:endParaRPr lang="hu-HU" sz="1600" b="1" dirty="0">
              <a:latin typeface="Franklin Gothic Medium (Szövegtörzs)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333676" y="2996952"/>
            <a:ext cx="579613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>
                <a:latin typeface="Franklin Gothic Medium (Szövegtörzs)"/>
              </a:rPr>
              <a:t>Juh- és kecsketartó telepek korszerűsítése</a:t>
            </a:r>
            <a:endParaRPr lang="hu-HU" dirty="0">
              <a:latin typeface="Franklin Gothic Medium (Szövegtörzs)"/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2555776" y="2708920"/>
            <a:ext cx="1393304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2627784" y="2996952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>
                <a:latin typeface="Franklin Gothic Medium (Szövegtörzs)"/>
              </a:rPr>
              <a:t>4 Mrd Ft</a:t>
            </a:r>
            <a:endParaRPr lang="hu-HU" sz="1600" b="1" dirty="0">
              <a:latin typeface="Franklin Gothic Medium (Szövegtörzs)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" y="147549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Támogatási intenzitás: </a:t>
            </a:r>
            <a:r>
              <a:rPr lang="hu-HU" sz="1620" dirty="0" smtClean="0"/>
              <a:t>Egyéni projekt esetén </a:t>
            </a:r>
            <a:r>
              <a:rPr lang="hu-HU" sz="1620" b="1" dirty="0" smtClean="0"/>
              <a:t>100 millió Ft</a:t>
            </a:r>
            <a:r>
              <a:rPr lang="hu-HU" sz="1620" dirty="0" smtClean="0"/>
              <a:t>, </a:t>
            </a:r>
            <a:r>
              <a:rPr lang="hu-HU" sz="1620" dirty="0" smtClean="0"/>
              <a:t>kollektív projekt esetén </a:t>
            </a:r>
            <a:r>
              <a:rPr lang="hu-HU" sz="1620" b="1" dirty="0"/>
              <a:t>2</a:t>
            </a:r>
            <a:r>
              <a:rPr lang="hu-HU" sz="1620" b="1" dirty="0" smtClean="0"/>
              <a:t>00 millió Ft</a:t>
            </a:r>
            <a:r>
              <a:rPr lang="hu-HU" sz="1620" dirty="0" smtClean="0"/>
              <a:t>. </a:t>
            </a:r>
            <a:endParaRPr lang="hu-HU" sz="162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5496" y="1772816"/>
            <a:ext cx="8661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támogatás kizárólag az alábbi állatfajok tartásához kapcsolódó projektekhez nyújtható: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32075" y="2060848"/>
            <a:ext cx="703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l</a:t>
            </a:r>
            <a:r>
              <a:rPr lang="hu-HU" b="1" dirty="0" smtClean="0"/>
              <a:t>ófélék</a:t>
            </a:r>
            <a:r>
              <a:rPr lang="hu-HU" b="1" dirty="0" smtClean="0"/>
              <a:t>, húshasznosítású galamb, strucc, emu, fürj, nyúl, méh, csincsilla.</a:t>
            </a:r>
            <a:endParaRPr lang="hu-HU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21764" y="2411596"/>
            <a:ext cx="811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Támogatási kérelmek benyújtásának első időszaka: </a:t>
            </a:r>
            <a:r>
              <a:rPr lang="hu-HU" b="1" dirty="0" smtClean="0"/>
              <a:t>2016. május 6. –  2016. július 6.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5496" y="35730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Támogatási intenzitás: </a:t>
            </a:r>
            <a:r>
              <a:rPr lang="hu-HU" sz="1600" dirty="0" smtClean="0"/>
              <a:t>Egyéni projekt esetén </a:t>
            </a:r>
            <a:r>
              <a:rPr lang="hu-HU" sz="1600" b="1" dirty="0" smtClean="0"/>
              <a:t>15 millió Ft</a:t>
            </a:r>
            <a:r>
              <a:rPr lang="hu-HU" sz="1600" dirty="0" smtClean="0"/>
              <a:t>, </a:t>
            </a:r>
            <a:r>
              <a:rPr lang="hu-HU" sz="1600" dirty="0" smtClean="0"/>
              <a:t>kollektív projekt esetén </a:t>
            </a:r>
            <a:r>
              <a:rPr lang="hu-HU" sz="1600" b="1" dirty="0"/>
              <a:t>3</a:t>
            </a:r>
            <a:r>
              <a:rPr lang="hu-HU" sz="1600" b="1" dirty="0" smtClean="0"/>
              <a:t>0 </a:t>
            </a:r>
            <a:r>
              <a:rPr lang="hu-HU" sz="1600" b="1" dirty="0" smtClean="0"/>
              <a:t>millió Ft</a:t>
            </a:r>
            <a:r>
              <a:rPr lang="hu-HU" sz="1600" dirty="0" smtClean="0"/>
              <a:t>. </a:t>
            </a:r>
            <a:endParaRPr lang="hu-HU" sz="1600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6533" y="3933056"/>
            <a:ext cx="7886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Támogatási kérelmek benyújtásának első időszaka: </a:t>
            </a:r>
            <a:r>
              <a:rPr lang="hu-HU" b="1" dirty="0" smtClean="0"/>
              <a:t>2016. május 5. – 2016. július 5.</a:t>
            </a:r>
            <a:endParaRPr lang="hu-HU" b="1" dirty="0"/>
          </a:p>
        </p:txBody>
      </p:sp>
      <p:sp>
        <p:nvSpPr>
          <p:cNvPr id="21" name="Téglalap 20"/>
          <p:cNvSpPr/>
          <p:nvPr/>
        </p:nvSpPr>
        <p:spPr>
          <a:xfrm>
            <a:off x="0" y="4437112"/>
            <a:ext cx="4644008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 smtClean="0">
                <a:latin typeface="Franklin Gothic Medium (Szövegtörzs)"/>
              </a:rPr>
              <a:t>Szarvasmarhatartó telepek korszerűsítése</a:t>
            </a:r>
            <a:endParaRPr lang="hu-HU" dirty="0">
              <a:latin typeface="Franklin Gothic Medium (Szövegtörzs)"/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1" y="5301208"/>
            <a:ext cx="46609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u-HU" dirty="0" smtClean="0">
                <a:latin typeface="Franklin Gothic Medium (Szövegtörzs)"/>
              </a:rPr>
              <a:t>Sertéstartó telepek korszerűsítése</a:t>
            </a:r>
            <a:endParaRPr lang="hu-HU" dirty="0">
              <a:latin typeface="Franklin Gothic Medium (Szövegtörzs)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4951020" y="5085184"/>
            <a:ext cx="417879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hu-HU" dirty="0" smtClean="0">
                <a:latin typeface="Franklin Gothic Medium (Szövegtörzs)"/>
              </a:rPr>
              <a:t>Baromfitartó telepek korszerűsítése</a:t>
            </a:r>
            <a:endParaRPr lang="hu-HU" dirty="0">
              <a:latin typeface="Franklin Gothic Medium (Szövegtörzs)"/>
            </a:endParaRPr>
          </a:p>
        </p:txBody>
      </p:sp>
      <p:sp>
        <p:nvSpPr>
          <p:cNvPr id="24" name="Ellipszis 23"/>
          <p:cNvSpPr/>
          <p:nvPr/>
        </p:nvSpPr>
        <p:spPr>
          <a:xfrm>
            <a:off x="3477692" y="4746848"/>
            <a:ext cx="1958404" cy="9864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Franklin Gothic Medium (Szövegtörzs)"/>
              </a:rPr>
              <a:t>3x</a:t>
            </a:r>
          </a:p>
          <a:p>
            <a:pPr algn="ctr"/>
            <a:r>
              <a:rPr lang="hu-HU" sz="1600" b="1" dirty="0" smtClean="0">
                <a:latin typeface="Franklin Gothic Medium (Szövegtörzs)"/>
              </a:rPr>
              <a:t>20 Mrd Ft</a:t>
            </a:r>
            <a:endParaRPr lang="hu-HU" sz="1600" b="1" dirty="0">
              <a:latin typeface="Franklin Gothic Medium (Szövegtörzs)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-16892" y="579597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Támogatási intenzitás: </a:t>
            </a:r>
            <a:r>
              <a:rPr lang="hu-HU" sz="1620" dirty="0" smtClean="0"/>
              <a:t>Egyéni projekt esetén </a:t>
            </a:r>
            <a:r>
              <a:rPr lang="hu-HU" sz="1620" b="1" dirty="0" smtClean="0"/>
              <a:t>500 millió Ft</a:t>
            </a:r>
            <a:r>
              <a:rPr lang="hu-HU" sz="1620" dirty="0" smtClean="0"/>
              <a:t>, </a:t>
            </a:r>
            <a:r>
              <a:rPr lang="hu-HU" sz="1620" dirty="0" smtClean="0"/>
              <a:t>kollektív projekt esetén</a:t>
            </a:r>
            <a:r>
              <a:rPr lang="hu-HU" sz="1620" b="1" dirty="0" smtClean="0"/>
              <a:t> </a:t>
            </a:r>
            <a:r>
              <a:rPr lang="hu-HU" sz="1620" b="1" dirty="0" smtClean="0"/>
              <a:t> 1 Mrd Ft</a:t>
            </a:r>
            <a:r>
              <a:rPr lang="hu-HU" sz="1620" dirty="0" smtClean="0"/>
              <a:t>. </a:t>
            </a:r>
            <a:endParaRPr lang="hu-HU" sz="1620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-36512" y="6228020"/>
            <a:ext cx="666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Támogatási kérelmek benyújtásának határideje: </a:t>
            </a:r>
            <a:r>
              <a:rPr lang="hu-HU" b="1" dirty="0" smtClean="0"/>
              <a:t>2016. május 2.; 3.; 4.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332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76722583"/>
              </p:ext>
            </p:extLst>
          </p:nvPr>
        </p:nvGraphicFramePr>
        <p:xfrm>
          <a:off x="107504" y="1556792"/>
          <a:ext cx="887807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églalap 11"/>
          <p:cNvSpPr/>
          <p:nvPr/>
        </p:nvSpPr>
        <p:spPr>
          <a:xfrm>
            <a:off x="5220072" y="5110152"/>
            <a:ext cx="3816424" cy="116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hu-HU" altLang="hu-HU" sz="1600" b="1" u="sng" dirty="0">
                <a:solidFill>
                  <a:srgbClr val="A69765"/>
                </a:solidFill>
                <a:cs typeface="Times New Roman" pitchFamily="18" charset="0"/>
              </a:rPr>
              <a:t>Támogatási </a:t>
            </a:r>
            <a:r>
              <a:rPr lang="hu-HU" altLang="hu-HU" sz="1600" b="1" u="sng" dirty="0" smtClean="0">
                <a:solidFill>
                  <a:srgbClr val="A69765"/>
                </a:solidFill>
                <a:cs typeface="Times New Roman" pitchFamily="18" charset="0"/>
              </a:rPr>
              <a:t>célok:</a:t>
            </a:r>
            <a:endParaRPr lang="hu-HU" altLang="hu-HU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ú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j öntözött terület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v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íz- és energiatakarékos öntözés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t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ározó (öntözési céllal)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melioráció</a:t>
            </a:r>
            <a:endParaRPr lang="hu-HU" altLang="hu-HU" sz="14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113026" y="836712"/>
            <a:ext cx="6851462" cy="504056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5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Vízgazdálkodás (öntözés)</a:t>
            </a:r>
            <a:endParaRPr altLang="hu-HU" sz="25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56864355"/>
              </p:ext>
            </p:extLst>
          </p:nvPr>
        </p:nvGraphicFramePr>
        <p:xfrm>
          <a:off x="107504" y="1556792"/>
          <a:ext cx="887807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églalap 11"/>
          <p:cNvSpPr/>
          <p:nvPr/>
        </p:nvSpPr>
        <p:spPr>
          <a:xfrm>
            <a:off x="5220072" y="5110152"/>
            <a:ext cx="3816424" cy="116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hu-HU" altLang="hu-HU" sz="1600" b="1" u="sng" dirty="0">
                <a:solidFill>
                  <a:srgbClr val="A69765"/>
                </a:solidFill>
                <a:cs typeface="Times New Roman" pitchFamily="18" charset="0"/>
              </a:rPr>
              <a:t>Támogatási </a:t>
            </a:r>
            <a:r>
              <a:rPr lang="hu-HU" altLang="hu-HU" sz="1600" b="1" u="sng" dirty="0" smtClean="0">
                <a:solidFill>
                  <a:srgbClr val="A69765"/>
                </a:solidFill>
                <a:cs typeface="Times New Roman" pitchFamily="18" charset="0"/>
              </a:rPr>
              <a:t>célok:</a:t>
            </a:r>
            <a:endParaRPr lang="hu-HU" altLang="hu-HU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t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erményszárító létesítés (</a:t>
            </a:r>
            <a:r>
              <a:rPr lang="hu-HU" altLang="hu-HU" sz="1400" dirty="0" err="1" smtClean="0">
                <a:solidFill>
                  <a:prstClr val="black"/>
                </a:solidFill>
                <a:cs typeface="Times New Roman" pitchFamily="18" charset="0"/>
              </a:rPr>
              <a:t>max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. 12t/h teljesítmény), korszerűsítés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terménytároló létesítés, korszerűsítés (</a:t>
            </a:r>
            <a:r>
              <a:rPr lang="hu-HU" altLang="hu-HU" sz="1400" dirty="0" err="1" smtClean="0">
                <a:solidFill>
                  <a:prstClr val="black"/>
                </a:solidFill>
                <a:cs typeface="Times New Roman" pitchFamily="18" charset="0"/>
              </a:rPr>
              <a:t>max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. 6250 m</a:t>
            </a:r>
            <a:r>
              <a:rPr lang="hu-HU" altLang="hu-HU" sz="1400" baseline="30000" dirty="0" smtClean="0">
                <a:solidFill>
                  <a:prstClr val="black"/>
                </a:solidFill>
                <a:cs typeface="Times New Roman" pitchFamily="18" charset="0"/>
              </a:rPr>
              <a:t>3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kapacitás) </a:t>
            </a:r>
            <a:endParaRPr lang="hu-HU" altLang="hu-HU" sz="14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113026" y="836712"/>
            <a:ext cx="6851462" cy="504056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5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Kisméretű terménytároló és - szárító</a:t>
            </a:r>
            <a:endParaRPr altLang="hu-HU" sz="25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49485302"/>
              </p:ext>
            </p:extLst>
          </p:nvPr>
        </p:nvGraphicFramePr>
        <p:xfrm>
          <a:off x="107504" y="1556792"/>
          <a:ext cx="887807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églalap 11"/>
          <p:cNvSpPr/>
          <p:nvPr/>
        </p:nvSpPr>
        <p:spPr>
          <a:xfrm>
            <a:off x="5220072" y="5110152"/>
            <a:ext cx="3816424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hu-HU" altLang="hu-HU" sz="1600" b="1" u="sng" dirty="0">
                <a:solidFill>
                  <a:srgbClr val="A69765"/>
                </a:solidFill>
                <a:cs typeface="Times New Roman" pitchFamily="18" charset="0"/>
              </a:rPr>
              <a:t>Támogatási </a:t>
            </a:r>
            <a:r>
              <a:rPr lang="hu-HU" altLang="hu-HU" sz="1600" b="1" u="sng" dirty="0" smtClean="0">
                <a:solidFill>
                  <a:srgbClr val="A69765"/>
                </a:solidFill>
                <a:cs typeface="Times New Roman" pitchFamily="18" charset="0"/>
              </a:rPr>
              <a:t>célok:</a:t>
            </a:r>
            <a:endParaRPr lang="hu-HU" altLang="hu-HU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177800" indent="-1778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H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ozzáadott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érték növelése, versenyképesebb vállalati-, termelési- és termékstruktúra kialakítása, 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foglalkoztatás 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bővítése;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A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z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energiahatékonyság és a  környezeti erőforrás-hatékonyság fokozása.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113026" y="836712"/>
            <a:ext cx="6851462" cy="504056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5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Borászati technológia-fejlesztés</a:t>
            </a:r>
            <a:endParaRPr altLang="hu-HU" sz="25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44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1677968" y="764704"/>
            <a:ext cx="6912769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000" b="1" dirty="0">
                <a:solidFill>
                  <a:srgbClr val="3E3D2D"/>
                </a:solidFill>
                <a:latin typeface="Franklin Gothic Medium"/>
                <a:ea typeface="Verdana" pitchFamily="34" charset="0"/>
                <a:cs typeface="Verdana" pitchFamily="34" charset="0"/>
              </a:rPr>
              <a:t>Köszönöm 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82168648"/>
              </p:ext>
            </p:extLst>
          </p:nvPr>
        </p:nvGraphicFramePr>
        <p:xfrm>
          <a:off x="2987824" y="1652825"/>
          <a:ext cx="599038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11022" y="2557095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Miniszterelnökség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Agrár-vidékfejlesztésért felelős Államtitkárság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6000 Kecskemét, Ipoly u. 1.</a:t>
            </a:r>
            <a:endParaRPr lang="hu-HU" sz="1600" dirty="0">
              <a:solidFill>
                <a:srgbClr val="FEA022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2</a:t>
            </a:fld>
            <a:endParaRPr lang="hu-HU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94307679"/>
              </p:ext>
            </p:extLst>
          </p:nvPr>
        </p:nvGraphicFramePr>
        <p:xfrm>
          <a:off x="123488" y="1745432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572000" y="2492896"/>
            <a:ext cx="4464496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600" dirty="0" smtClean="0"/>
              <a:t>2014-2020</a:t>
            </a:r>
          </a:p>
          <a:p>
            <a:r>
              <a:rPr lang="hu-HU" sz="1600" dirty="0" smtClean="0"/>
              <a:t>KAP </a:t>
            </a:r>
            <a:r>
              <a:rPr lang="hu-HU" sz="1600" dirty="0"/>
              <a:t>I. pillér </a:t>
            </a:r>
            <a:r>
              <a:rPr lang="hu-HU" sz="1600" dirty="0" smtClean="0"/>
              <a:t>(uniós forrás): 7 </a:t>
            </a:r>
            <a:r>
              <a:rPr lang="hu-HU" sz="1600" dirty="0"/>
              <a:t>988 </a:t>
            </a:r>
            <a:r>
              <a:rPr lang="hu-HU" sz="1600" dirty="0" smtClean="0"/>
              <a:t>M </a:t>
            </a:r>
            <a:r>
              <a:rPr lang="hu-HU" sz="1600" dirty="0"/>
              <a:t>€</a:t>
            </a:r>
          </a:p>
          <a:p>
            <a:r>
              <a:rPr lang="hu-HU" sz="1600" dirty="0" smtClean="0"/>
              <a:t>KAP </a:t>
            </a:r>
            <a:r>
              <a:rPr lang="hu-HU" sz="1600" dirty="0"/>
              <a:t>II. pillér </a:t>
            </a:r>
            <a:r>
              <a:rPr lang="hu-HU" sz="1600" dirty="0" smtClean="0"/>
              <a:t>(uniós és nemzeti forrás): 4 </a:t>
            </a:r>
            <a:r>
              <a:rPr lang="hu-HU" sz="1600" dirty="0"/>
              <a:t>174 </a:t>
            </a:r>
            <a:r>
              <a:rPr lang="hu-HU" sz="1600" dirty="0" smtClean="0"/>
              <a:t>M €</a:t>
            </a:r>
          </a:p>
          <a:p>
            <a:r>
              <a:rPr lang="hu-HU" sz="1600" dirty="0" smtClean="0"/>
              <a:t>Összesen</a:t>
            </a:r>
            <a:r>
              <a:rPr lang="hu-HU" sz="1600" dirty="0"/>
              <a:t>: 12,162 </a:t>
            </a:r>
            <a:r>
              <a:rPr lang="hu-HU" sz="1600" dirty="0" smtClean="0"/>
              <a:t>Mrd </a:t>
            </a:r>
            <a:r>
              <a:rPr lang="hu-HU" sz="1600" dirty="0"/>
              <a:t>€ </a:t>
            </a:r>
            <a:endParaRPr lang="hu-HU" sz="1600" dirty="0" smtClean="0"/>
          </a:p>
        </p:txBody>
      </p:sp>
      <p:sp>
        <p:nvSpPr>
          <p:cNvPr id="6" name="Téglalap 5"/>
          <p:cNvSpPr/>
          <p:nvPr/>
        </p:nvSpPr>
        <p:spPr>
          <a:xfrm>
            <a:off x="3651880" y="908720"/>
            <a:ext cx="5184576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chemeClr val="tx1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500" b="1" dirty="0">
                <a:solidFill>
                  <a:schemeClr val="tx1"/>
                </a:solidFill>
                <a:latin typeface="Franklin Gothic Medium (Szövegtörzs)"/>
              </a:rPr>
              <a:t>Az agrár-vidékfejlesztési</a:t>
            </a:r>
            <a:br>
              <a:rPr lang="hu-HU" sz="2500" b="1" dirty="0">
                <a:solidFill>
                  <a:schemeClr val="tx1"/>
                </a:solidFill>
                <a:latin typeface="Franklin Gothic Medium (Szövegtörzs)"/>
              </a:rPr>
            </a:br>
            <a:r>
              <a:rPr lang="hu-HU" sz="2500" b="1" dirty="0">
                <a:solidFill>
                  <a:schemeClr val="tx1"/>
                </a:solidFill>
                <a:latin typeface="Franklin Gothic Medium (Szövegtörzs)"/>
              </a:rPr>
              <a:t>támogatások új rendszere</a:t>
            </a:r>
          </a:p>
        </p:txBody>
      </p:sp>
      <p:sp>
        <p:nvSpPr>
          <p:cNvPr id="7" name="Téglalap 6"/>
          <p:cNvSpPr/>
          <p:nvPr/>
        </p:nvSpPr>
        <p:spPr>
          <a:xfrm>
            <a:off x="123558" y="6021288"/>
            <a:ext cx="5616624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u-HU" sz="2400" dirty="0" smtClean="0">
                <a:latin typeface="+mj-lt"/>
                <a:cs typeface="Times New Roman" pitchFamily="18" charset="0"/>
              </a:rPr>
              <a:t>Magyarország </a:t>
            </a:r>
            <a:r>
              <a:rPr lang="hu-HU" sz="2400" dirty="0">
                <a:latin typeface="+mj-lt"/>
                <a:cs typeface="Times New Roman" pitchFamily="18" charset="0"/>
              </a:rPr>
              <a:t>KAP </a:t>
            </a:r>
            <a:r>
              <a:rPr lang="hu-HU" sz="2400" dirty="0" smtClean="0">
                <a:latin typeface="+mj-lt"/>
                <a:cs typeface="Times New Roman" pitchFamily="18" charset="0"/>
              </a:rPr>
              <a:t>forrásai</a:t>
            </a:r>
          </a:p>
          <a:p>
            <a:r>
              <a:rPr lang="hu-HU" dirty="0" smtClean="0">
                <a:latin typeface="+mj-lt"/>
                <a:cs typeface="Times New Roman" pitchFamily="18" charset="0"/>
              </a:rPr>
              <a:t>(</a:t>
            </a:r>
            <a:r>
              <a:rPr lang="hu-HU" dirty="0">
                <a:latin typeface="+mj-lt"/>
                <a:cs typeface="Times New Roman" pitchFamily="18" charset="0"/>
              </a:rPr>
              <a:t>átcsoportosítás és nemzeti társfinanszírozás nélkül)</a:t>
            </a:r>
          </a:p>
        </p:txBody>
      </p:sp>
    </p:spTree>
    <p:extLst>
      <p:ext uri="{BB962C8B-B14F-4D97-AF65-F5344CB8AC3E}">
        <p14:creationId xmlns:p14="http://schemas.microsoft.com/office/powerpoint/2010/main" val="34706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459788" y="6381750"/>
            <a:ext cx="477837" cy="365125"/>
          </a:xfrm>
        </p:spPr>
        <p:txBody>
          <a:bodyPr/>
          <a:lstStyle/>
          <a:p>
            <a:pPr>
              <a:defRPr/>
            </a:pPr>
            <a:fld id="{4FB9C0CF-8FB2-409C-8C9E-E7089D8464BD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626344"/>
              </p:ext>
            </p:extLst>
          </p:nvPr>
        </p:nvGraphicFramePr>
        <p:xfrm>
          <a:off x="107504" y="1350480"/>
          <a:ext cx="8784976" cy="5246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églalap 6"/>
          <p:cNvSpPr/>
          <p:nvPr/>
        </p:nvSpPr>
        <p:spPr>
          <a:xfrm>
            <a:off x="3780934" y="796482"/>
            <a:ext cx="5184576" cy="47705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chemeClr val="tx1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500" b="1" dirty="0">
                <a:solidFill>
                  <a:schemeClr val="tx1"/>
                </a:solidFill>
                <a:latin typeface="Franklin Gothic Medium (Szövegtörzs)"/>
              </a:rPr>
              <a:t>A VP </a:t>
            </a:r>
            <a:r>
              <a:rPr lang="hu-HU" sz="2500" b="1" dirty="0" smtClean="0">
                <a:solidFill>
                  <a:schemeClr val="tx1"/>
                </a:solidFill>
                <a:latin typeface="Franklin Gothic Medium (Szövegtörzs)"/>
              </a:rPr>
              <a:t>forrás-megoszlása</a:t>
            </a:r>
            <a:endParaRPr lang="hu-HU" sz="2500" b="1" dirty="0">
              <a:solidFill>
                <a:schemeClr val="tx1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320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259632" y="908720"/>
            <a:ext cx="7056784" cy="504056"/>
          </a:xfrm>
          <a:solidFill>
            <a:schemeClr val="bg1">
              <a:lumMod val="95000"/>
            </a:schemeClr>
          </a:solidFill>
          <a:ln>
            <a:solidFill>
              <a:srgbClr val="0D110F"/>
            </a:solidFill>
          </a:ln>
        </p:spPr>
        <p:txBody>
          <a:bodyPr>
            <a:normAutofit/>
          </a:bodyPr>
          <a:lstStyle/>
          <a:p>
            <a:r>
              <a:rPr lang="hu-HU" sz="2500" b="1" dirty="0" smtClean="0">
                <a:latin typeface="Franklin Gothic Medium (Szövegtörzs)"/>
              </a:rPr>
              <a:t>Vidékfejlesztési Program 2014-2020</a:t>
            </a:r>
            <a:endParaRPr lang="hu-HU" sz="2500" b="1" dirty="0">
              <a:latin typeface="Franklin Gothic Medium (Szövegtörzs)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hu-HU" dirty="0" smtClean="0"/>
              <a:t>Vidékfejlesztési Program benyújtása:</a:t>
            </a:r>
          </a:p>
          <a:p>
            <a:pPr lvl="1"/>
            <a:r>
              <a:rPr lang="hu-HU" b="1" dirty="0" smtClean="0"/>
              <a:t>2014. szeptember</a:t>
            </a:r>
          </a:p>
          <a:p>
            <a:r>
              <a:rPr lang="hu-HU" dirty="0" smtClean="0"/>
              <a:t>Vidékfejlesztési Program Bizottság általi elfogadása:</a:t>
            </a:r>
          </a:p>
          <a:p>
            <a:pPr lvl="1"/>
            <a:r>
              <a:rPr lang="hu-HU" b="1" dirty="0" smtClean="0"/>
              <a:t>2015. augusztus 10.</a:t>
            </a:r>
          </a:p>
          <a:p>
            <a:r>
              <a:rPr lang="hu-HU" dirty="0" smtClean="0"/>
              <a:t>Kiírásra került pályázatok:</a:t>
            </a:r>
          </a:p>
          <a:p>
            <a:pPr lvl="1"/>
            <a:r>
              <a:rPr lang="hu-HU" b="1" dirty="0" smtClean="0"/>
              <a:t>2016 </a:t>
            </a:r>
            <a:r>
              <a:rPr lang="hu-HU" b="1" dirty="0" smtClean="0"/>
              <a:t>március vége</a:t>
            </a:r>
            <a:r>
              <a:rPr lang="hu-HU" dirty="0" smtClean="0"/>
              <a:t>: </a:t>
            </a:r>
            <a:r>
              <a:rPr lang="hu-HU" dirty="0" smtClean="0"/>
              <a:t>26 darab, 2 300 millió € összegben (teljes forrás 55% hozzáférhetővé vált)</a:t>
            </a:r>
          </a:p>
          <a:p>
            <a:pPr marL="457200" lvl="1" indent="0">
              <a:buNone/>
            </a:pPr>
            <a:endParaRPr lang="hu-HU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1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899592" y="571877"/>
            <a:ext cx="7920880" cy="47705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500" b="1" dirty="0" smtClean="0">
                <a:solidFill>
                  <a:schemeClr val="tx1"/>
                </a:solidFill>
                <a:latin typeface="Franklin Gothic Medium (Szövegtörzs)"/>
              </a:rPr>
              <a:t>Agrár-környezetgazdálkodási kifizetés</a:t>
            </a:r>
            <a:endParaRPr lang="hu-HU" sz="2500" b="1" dirty="0">
              <a:solidFill>
                <a:schemeClr val="tx1"/>
              </a:solidFill>
              <a:latin typeface="Franklin Gothic Medium (Szövegtörzs)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1620024"/>
              </p:ext>
            </p:extLst>
          </p:nvPr>
        </p:nvGraphicFramePr>
        <p:xfrm>
          <a:off x="157948" y="1402874"/>
          <a:ext cx="8698563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282937" y="5024789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+mj-lt"/>
                <a:ea typeface="Verdana" pitchFamily="34" charset="0"/>
                <a:cs typeface="Verdana" pitchFamily="34" charset="0"/>
              </a:rPr>
              <a:t>A vállalható kötelezettségeket előírás alapon határozza </a:t>
            </a:r>
            <a:r>
              <a:rPr lang="hu-HU" dirty="0" smtClean="0">
                <a:latin typeface="+mj-lt"/>
                <a:ea typeface="Verdana" pitchFamily="34" charset="0"/>
                <a:cs typeface="Verdana" pitchFamily="34" charset="0"/>
              </a:rPr>
              <a:t>meg.</a:t>
            </a:r>
            <a:endParaRPr lang="hu-HU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029151" y="3068960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Kedvezményezett</a:t>
            </a:r>
            <a:r>
              <a:rPr lang="hu-HU" b="1" dirty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: </a:t>
            </a:r>
            <a:endParaRPr lang="hu-HU" b="1" dirty="0" smtClean="0">
              <a:solidFill>
                <a:srgbClr val="0070C0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hu-HU" dirty="0" smtClean="0">
                <a:latin typeface="+mj-lt"/>
                <a:ea typeface="Verdana" pitchFamily="34" charset="0"/>
                <a:cs typeface="Verdana" pitchFamily="34" charset="0"/>
              </a:rPr>
              <a:t>aktív </a:t>
            </a:r>
            <a:r>
              <a:rPr lang="hu-HU" dirty="0">
                <a:latin typeface="+mj-lt"/>
                <a:ea typeface="Verdana" pitchFamily="34" charset="0"/>
                <a:cs typeface="Verdana" pitchFamily="34" charset="0"/>
              </a:rPr>
              <a:t>mezőgazdasági </a:t>
            </a:r>
            <a:r>
              <a:rPr lang="hu-HU" dirty="0" smtClean="0">
                <a:latin typeface="+mj-lt"/>
                <a:ea typeface="Verdana" pitchFamily="34" charset="0"/>
                <a:cs typeface="Verdana" pitchFamily="34" charset="0"/>
              </a:rPr>
              <a:t>termelő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566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6</a:t>
            </a:fld>
            <a:endParaRPr lang="hu-HU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09363963"/>
              </p:ext>
            </p:extLst>
          </p:nvPr>
        </p:nvGraphicFramePr>
        <p:xfrm>
          <a:off x="179512" y="1350480"/>
          <a:ext cx="878599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églalap 3"/>
          <p:cNvSpPr/>
          <p:nvPr/>
        </p:nvSpPr>
        <p:spPr>
          <a:xfrm>
            <a:off x="3131840" y="792864"/>
            <a:ext cx="5666898" cy="477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rnd">
            <a:prstDash val="solid"/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500" b="1" dirty="0" smtClean="0">
                <a:solidFill>
                  <a:schemeClr val="tx1"/>
                </a:solidFill>
                <a:latin typeface="Franklin Gothic Medium (Szövegtörzs)"/>
              </a:rPr>
              <a:t>Beruházási pályázati feltételek</a:t>
            </a:r>
            <a:endParaRPr lang="hu-HU" sz="2500" b="1" dirty="0">
              <a:solidFill>
                <a:schemeClr val="tx1"/>
              </a:solidFill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427984" y="6283086"/>
            <a:ext cx="2448272" cy="47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60000"/>
              </a:lnSpc>
            </a:pPr>
            <a:r>
              <a:rPr lang="hu-HU" altLang="hu-HU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www.palyazat.gov.hu</a:t>
            </a:r>
          </a:p>
        </p:txBody>
      </p:sp>
    </p:spTree>
    <p:extLst>
      <p:ext uri="{BB962C8B-B14F-4D97-AF65-F5344CB8AC3E}">
        <p14:creationId xmlns:p14="http://schemas.microsoft.com/office/powerpoint/2010/main" val="29893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/>
              <a:pPr/>
              <a:t>7</a:t>
            </a:fld>
            <a:endParaRPr lang="hu-HU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905534"/>
              </p:ext>
            </p:extLst>
          </p:nvPr>
        </p:nvGraphicFramePr>
        <p:xfrm>
          <a:off x="107504" y="1556792"/>
          <a:ext cx="887807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églalap 11"/>
          <p:cNvSpPr/>
          <p:nvPr/>
        </p:nvSpPr>
        <p:spPr>
          <a:xfrm>
            <a:off x="5220072" y="4797152"/>
            <a:ext cx="3888432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hu-HU" altLang="hu-HU" sz="1600" b="1" u="sng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Támogatási </a:t>
            </a:r>
            <a:r>
              <a:rPr lang="hu-HU" altLang="hu-HU" sz="1600" b="1" u="sng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célok:</a:t>
            </a:r>
            <a:endParaRPr lang="hu-HU" altLang="hu-HU" sz="1600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altLang="hu-HU" sz="1400" b="1" dirty="0" smtClean="0">
                <a:cs typeface="Times New Roman" pitchFamily="18" charset="0"/>
              </a:rPr>
              <a:t>trágyaelhelyezéssel </a:t>
            </a:r>
            <a:r>
              <a:rPr lang="hu-HU" altLang="hu-HU" sz="1400" b="1" dirty="0">
                <a:cs typeface="Times New Roman" pitchFamily="18" charset="0"/>
              </a:rPr>
              <a:t>kapcsolatos előírásoknak </a:t>
            </a:r>
            <a:r>
              <a:rPr lang="hu-HU" altLang="hu-HU" sz="1400" b="1" dirty="0" smtClean="0">
                <a:cs typeface="Times New Roman" pitchFamily="18" charset="0"/>
              </a:rPr>
              <a:t>(nitrát irányelv) történő megfelelés: új  </a:t>
            </a:r>
            <a:r>
              <a:rPr lang="hu-HU" altLang="hu-HU" sz="1400" b="1" dirty="0">
                <a:cs typeface="Times New Roman" pitchFamily="18" charset="0"/>
              </a:rPr>
              <a:t>trágyatárolók </a:t>
            </a:r>
            <a:r>
              <a:rPr lang="hu-HU" altLang="hu-HU" sz="1400" b="1" dirty="0" smtClean="0">
                <a:cs typeface="Times New Roman" pitchFamily="18" charset="0"/>
              </a:rPr>
              <a:t>kialakítása, ill. meglévő bővítése</a:t>
            </a:r>
            <a:r>
              <a:rPr lang="hu-HU" altLang="hu-HU" sz="1400" dirty="0" smtClean="0">
                <a:cs typeface="Times New Roman" pitchFamily="18" charset="0"/>
              </a:rPr>
              <a:t>;</a:t>
            </a:r>
            <a:endParaRPr lang="hu-HU" altLang="hu-HU" sz="1400" dirty="0" smtClean="0">
              <a:cs typeface="Times New Roman" pitchFamily="18" charset="0"/>
            </a:endParaRP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altLang="hu-HU" sz="1400" dirty="0" smtClean="0">
                <a:cs typeface="Times New Roman" pitchFamily="18" charset="0"/>
              </a:rPr>
              <a:t>trágyakezelés </a:t>
            </a:r>
            <a:r>
              <a:rPr lang="hu-HU" altLang="hu-HU" sz="1400" dirty="0">
                <a:cs typeface="Times New Roman" pitchFamily="18" charset="0"/>
              </a:rPr>
              <a:t>és komposztálás agrotechnikai eszközei és a kiszolgáló infrastruktúra beszerzése és felújítása (önállóan nem</a:t>
            </a:r>
            <a:r>
              <a:rPr lang="hu-HU" altLang="hu-HU" sz="1400" dirty="0" smtClean="0">
                <a:cs typeface="Times New Roman" pitchFamily="18" charset="0"/>
              </a:rPr>
              <a:t>);</a:t>
            </a:r>
          </a:p>
          <a:p>
            <a:pPr marL="171450" indent="-1714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altLang="hu-HU" sz="1400" dirty="0" smtClean="0">
                <a:cs typeface="Times New Roman" pitchFamily="18" charset="0"/>
              </a:rPr>
              <a:t>trágyatároláshoz</a:t>
            </a:r>
            <a:r>
              <a:rPr lang="hu-HU" altLang="hu-HU" sz="1400" dirty="0">
                <a:cs typeface="Times New Roman" pitchFamily="18" charset="0"/>
              </a:rPr>
              <a:t>, feldolgozáshoz, mozgatáshoz szükséges erő és munkagépek beszerzése (önállóan nem).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411760" y="908720"/>
            <a:ext cx="5821946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5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Trágyatároló építése</a:t>
            </a:r>
            <a:endParaRPr lang="hu-HU" altLang="hu-HU" sz="25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0283763"/>
              </p:ext>
            </p:extLst>
          </p:nvPr>
        </p:nvGraphicFramePr>
        <p:xfrm>
          <a:off x="107504" y="1556792"/>
          <a:ext cx="887807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églalap 11"/>
          <p:cNvSpPr/>
          <p:nvPr/>
        </p:nvSpPr>
        <p:spPr>
          <a:xfrm>
            <a:off x="5220072" y="5110152"/>
            <a:ext cx="3816424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hu-HU" altLang="hu-HU" sz="1600" b="1" u="sng" dirty="0">
                <a:solidFill>
                  <a:srgbClr val="A69765"/>
                </a:solidFill>
                <a:cs typeface="Times New Roman" pitchFamily="18" charset="0"/>
              </a:rPr>
              <a:t>Támogatási </a:t>
            </a:r>
            <a:r>
              <a:rPr lang="hu-HU" altLang="hu-HU" sz="1600" b="1" u="sng" dirty="0" smtClean="0">
                <a:solidFill>
                  <a:srgbClr val="A69765"/>
                </a:solidFill>
                <a:cs typeface="Times New Roman" pitchFamily="18" charset="0"/>
              </a:rPr>
              <a:t>célok:</a:t>
            </a:r>
            <a:endParaRPr lang="hu-HU" altLang="hu-HU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177800" indent="-1778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H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ozzáadott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érték növelése, versenyképesebb vállalati-, termelési- és termékstruktúra kialakítása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foglalkoztatás 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bővítése;</a:t>
            </a:r>
          </a:p>
          <a:p>
            <a:pPr marL="177800" indent="-1778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A</a:t>
            </a:r>
            <a:r>
              <a:rPr lang="hu-HU" altLang="hu-HU" sz="1400" dirty="0" smtClean="0">
                <a:solidFill>
                  <a:prstClr val="black"/>
                </a:solidFill>
                <a:cs typeface="Times New Roman" pitchFamily="18" charset="0"/>
              </a:rPr>
              <a:t>z </a:t>
            </a:r>
            <a:r>
              <a:rPr lang="hu-HU" altLang="hu-HU" sz="1400" dirty="0">
                <a:solidFill>
                  <a:prstClr val="black"/>
                </a:solidFill>
                <a:cs typeface="Times New Roman" pitchFamily="18" charset="0"/>
              </a:rPr>
              <a:t>energiahatékonyság és a  környezeti erőforrás-hatékonyság fokozása.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113026" y="836712"/>
            <a:ext cx="6851462" cy="504056"/>
          </a:xfrm>
          <a:prstGeom prst="rect">
            <a:avLst/>
          </a:prstGeom>
          <a:solidFill>
            <a:srgbClr val="CCFF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hu-HU" sz="25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Élelmiszeripar</a:t>
            </a:r>
            <a:endParaRPr altLang="hu-HU" sz="25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4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atszög 20"/>
          <p:cNvSpPr/>
          <p:nvPr/>
        </p:nvSpPr>
        <p:spPr>
          <a:xfrm rot="5400000">
            <a:off x="6347991" y="362815"/>
            <a:ext cx="1956123" cy="3491880"/>
          </a:xfrm>
          <a:prstGeom prst="hexagon">
            <a:avLst/>
          </a:prstGeom>
          <a:solidFill>
            <a:srgbClr val="FFFFCC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Hatszög 36"/>
          <p:cNvSpPr/>
          <p:nvPr/>
        </p:nvSpPr>
        <p:spPr>
          <a:xfrm rot="5400000">
            <a:off x="4711481" y="1336233"/>
            <a:ext cx="1584174" cy="1449232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Hatszög 17"/>
          <p:cNvSpPr/>
          <p:nvPr/>
        </p:nvSpPr>
        <p:spPr>
          <a:xfrm rot="5400000">
            <a:off x="839886" y="356866"/>
            <a:ext cx="1956123" cy="3491880"/>
          </a:xfrm>
          <a:prstGeom prst="hexagon">
            <a:avLst/>
          </a:prstGeom>
          <a:solidFill>
            <a:srgbClr val="FFFFCC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Hatszög 35"/>
          <p:cNvSpPr/>
          <p:nvPr/>
        </p:nvSpPr>
        <p:spPr>
          <a:xfrm rot="5400000">
            <a:off x="3208385" y="1336233"/>
            <a:ext cx="1584174" cy="1449232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3"/>
          <p:cNvSpPr txBox="1">
            <a:spLocks/>
          </p:cNvSpPr>
          <p:nvPr/>
        </p:nvSpPr>
        <p:spPr>
          <a:xfrm>
            <a:off x="742500" y="692696"/>
            <a:ext cx="5485684" cy="43204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200" dirty="0" smtClean="0">
                <a:solidFill>
                  <a:schemeClr val="tx1"/>
                </a:solidFill>
                <a:latin typeface="Franklin Gothic Medium (Szövegtörzs)"/>
                <a:cs typeface="Times New Roman" pitchFamily="18" charset="0"/>
              </a:rPr>
              <a:t>Kertészeti pályázatok</a:t>
            </a:r>
            <a:endParaRPr altLang="hu-HU" sz="2200" dirty="0">
              <a:solidFill>
                <a:schemeClr val="tx1"/>
              </a:solidFill>
              <a:latin typeface="Franklin Gothic Medium (Szövegtörzs)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47102" y="1873538"/>
            <a:ext cx="4608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1600" dirty="0">
              <a:latin typeface="+mj-lt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275856" y="1767057"/>
            <a:ext cx="137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u="sng" dirty="0" smtClean="0"/>
              <a:t>Keretösszeg </a:t>
            </a:r>
          </a:p>
          <a:p>
            <a:pPr algn="ctr"/>
            <a:r>
              <a:rPr lang="hu-HU" sz="1600" dirty="0" smtClean="0"/>
              <a:t>22,5 Mrd Ft</a:t>
            </a:r>
            <a:endParaRPr lang="hu-HU" sz="16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25756" y="1508591"/>
            <a:ext cx="3294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altLang="hu-HU" dirty="0">
                <a:cs typeface="Times New Roman" pitchFamily="18" charset="0"/>
              </a:rPr>
              <a:t>Üveg- és fóliaházak létesítése, energiahatékonyságának növelése geotermikus energia felhasználásának lehetőségével</a:t>
            </a:r>
            <a:endParaRPr lang="hu-HU" altLang="hu-HU" sz="1600" u="sng" dirty="0">
              <a:cs typeface="Times New Roman" pitchFamily="18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868144" y="1508591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Gombaházak - hűtőházak létrehozása, meglévő </a:t>
            </a:r>
            <a:endParaRPr lang="hu-HU" dirty="0" smtClean="0"/>
          </a:p>
          <a:p>
            <a:pPr algn="ctr"/>
            <a:r>
              <a:rPr lang="hu-HU" dirty="0" smtClean="0"/>
              <a:t>gombaházak </a:t>
            </a:r>
            <a:r>
              <a:rPr lang="hu-HU" dirty="0"/>
              <a:t>- hűtőházak korszerűsítése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4830820" y="1810418"/>
            <a:ext cx="137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u="sng" dirty="0" smtClean="0"/>
              <a:t>Keretösszeg </a:t>
            </a:r>
          </a:p>
          <a:p>
            <a:pPr algn="ctr"/>
            <a:r>
              <a:rPr lang="hu-HU" sz="1600" dirty="0" smtClean="0"/>
              <a:t>22 milliárd Ft</a:t>
            </a:r>
            <a:endParaRPr lang="hu-HU" sz="1600" dirty="0"/>
          </a:p>
        </p:txBody>
      </p:sp>
      <p:sp>
        <p:nvSpPr>
          <p:cNvPr id="26" name="Hatszög 25"/>
          <p:cNvSpPr/>
          <p:nvPr/>
        </p:nvSpPr>
        <p:spPr>
          <a:xfrm rot="5400000">
            <a:off x="803375" y="2949154"/>
            <a:ext cx="1956123" cy="3491880"/>
          </a:xfrm>
          <a:prstGeom prst="hexagon">
            <a:avLst/>
          </a:prstGeom>
          <a:solidFill>
            <a:srgbClr val="FFFFCC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7" name="Hatszög 26"/>
          <p:cNvSpPr/>
          <p:nvPr/>
        </p:nvSpPr>
        <p:spPr>
          <a:xfrm rot="5400000">
            <a:off x="6347991" y="2865238"/>
            <a:ext cx="1956123" cy="3491880"/>
          </a:xfrm>
          <a:prstGeom prst="hexagon">
            <a:avLst/>
          </a:prstGeom>
          <a:solidFill>
            <a:srgbClr val="FFFFCC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zövegdoboz 24"/>
          <p:cNvSpPr txBox="1"/>
          <p:nvPr/>
        </p:nvSpPr>
        <p:spPr>
          <a:xfrm>
            <a:off x="90335" y="4221088"/>
            <a:ext cx="3388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Ültetvénytelepítés támogatása öntözés kialakításának lehetőségével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6156176" y="4293096"/>
            <a:ext cx="2843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Gyógy- és fűszernövény termesztés fejlesztése</a:t>
            </a:r>
          </a:p>
        </p:txBody>
      </p:sp>
      <p:sp>
        <p:nvSpPr>
          <p:cNvPr id="39" name="Téglalap 38"/>
          <p:cNvSpPr/>
          <p:nvPr/>
        </p:nvSpPr>
        <p:spPr>
          <a:xfrm>
            <a:off x="3419872" y="5607441"/>
            <a:ext cx="24482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altLang="hu-HU" b="1" u="sng" dirty="0">
                <a:cs typeface="Times New Roman" pitchFamily="18" charset="0"/>
              </a:rPr>
              <a:t>Támogatási kérelmek benyújtásának kezdete:</a:t>
            </a:r>
            <a:endParaRPr lang="hu-HU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3486793" y="6186790"/>
            <a:ext cx="2614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2016. március 3., 4., 7., 9.</a:t>
            </a:r>
            <a:endParaRPr lang="hu-HU" b="1" dirty="0"/>
          </a:p>
        </p:txBody>
      </p:sp>
      <p:sp>
        <p:nvSpPr>
          <p:cNvPr id="41" name="Hatszög 40"/>
          <p:cNvSpPr/>
          <p:nvPr/>
        </p:nvSpPr>
        <p:spPr>
          <a:xfrm rot="5400000">
            <a:off x="4064470" y="1680964"/>
            <a:ext cx="1440159" cy="3017387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3203848" y="2708920"/>
            <a:ext cx="31683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altLang="hu-HU" u="sng" dirty="0">
                <a:cs typeface="Times New Roman" pitchFamily="18" charset="0"/>
              </a:rPr>
              <a:t>Max. támogatási </a:t>
            </a:r>
            <a:r>
              <a:rPr lang="hu-HU" altLang="hu-HU" u="sng" dirty="0" smtClean="0">
                <a:cs typeface="Times New Roman" pitchFamily="18" charset="0"/>
              </a:rPr>
              <a:t>összeg</a:t>
            </a:r>
          </a:p>
          <a:p>
            <a:pPr lvl="0" algn="ctr"/>
            <a:r>
              <a:rPr lang="hu-HU" altLang="hu-HU" sz="1600" dirty="0" smtClean="0">
                <a:latin typeface="+mj-lt"/>
                <a:cs typeface="Times New Roman" pitchFamily="18" charset="0"/>
              </a:rPr>
              <a:t>500 millió Ft</a:t>
            </a:r>
            <a:endParaRPr lang="hu-HU" altLang="hu-HU" sz="1600" dirty="0" smtClean="0">
              <a:latin typeface="+mj-lt"/>
              <a:cs typeface="Times New Roman" pitchFamily="18" charset="0"/>
            </a:endParaRPr>
          </a:p>
          <a:p>
            <a:pPr lvl="0" algn="ctr"/>
            <a:r>
              <a:rPr lang="hu-HU" altLang="hu-HU" sz="1600" dirty="0" smtClean="0">
                <a:latin typeface="+mj-lt"/>
                <a:cs typeface="Times New Roman" pitchFamily="18" charset="0"/>
              </a:rPr>
              <a:t>(közös beruházás: </a:t>
            </a:r>
            <a:r>
              <a:rPr lang="hu-HU" altLang="hu-HU" sz="1600" dirty="0" smtClean="0">
                <a:latin typeface="+mj-lt"/>
                <a:cs typeface="Times New Roman" pitchFamily="18" charset="0"/>
              </a:rPr>
              <a:t>1 Mrd Ft</a:t>
            </a:r>
            <a:r>
              <a:rPr lang="hu-HU" altLang="hu-HU" sz="1600" dirty="0" smtClean="0">
                <a:latin typeface="+mj-lt"/>
                <a:cs typeface="Times New Roman" pitchFamily="18" charset="0"/>
              </a:rPr>
              <a:t>)</a:t>
            </a:r>
            <a:endParaRPr lang="hu-HU" sz="1600" dirty="0" smtClean="0">
              <a:latin typeface="+mj-lt"/>
            </a:endParaRPr>
          </a:p>
        </p:txBody>
      </p:sp>
      <p:sp>
        <p:nvSpPr>
          <p:cNvPr id="42" name="Hatszög 41"/>
          <p:cNvSpPr/>
          <p:nvPr/>
        </p:nvSpPr>
        <p:spPr>
          <a:xfrm rot="5400000">
            <a:off x="3223946" y="3928521"/>
            <a:ext cx="1584174" cy="1449232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Szövegdoboz 30"/>
          <p:cNvSpPr txBox="1"/>
          <p:nvPr/>
        </p:nvSpPr>
        <p:spPr>
          <a:xfrm>
            <a:off x="3307504" y="4360748"/>
            <a:ext cx="137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u="sng" dirty="0" smtClean="0"/>
              <a:t>Keretösszeg </a:t>
            </a:r>
          </a:p>
          <a:p>
            <a:pPr algn="ctr"/>
            <a:r>
              <a:rPr lang="hu-HU" sz="1600" dirty="0" smtClean="0"/>
              <a:t>19 Mrd Ft</a:t>
            </a:r>
            <a:endParaRPr lang="hu-HU" sz="1600" dirty="0"/>
          </a:p>
        </p:txBody>
      </p:sp>
      <p:sp>
        <p:nvSpPr>
          <p:cNvPr id="43" name="Hatszög 42"/>
          <p:cNvSpPr/>
          <p:nvPr/>
        </p:nvSpPr>
        <p:spPr>
          <a:xfrm rot="5400000">
            <a:off x="4720553" y="3932073"/>
            <a:ext cx="1584174" cy="1449232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4810015" y="4356393"/>
            <a:ext cx="1372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u="sng" dirty="0" smtClean="0"/>
              <a:t>Keretösszeg </a:t>
            </a:r>
          </a:p>
          <a:p>
            <a:pPr algn="ctr"/>
            <a:r>
              <a:rPr lang="hu-HU" sz="1600" dirty="0" smtClean="0"/>
              <a:t>3 Mrd Ft</a:t>
            </a:r>
            <a:endParaRPr lang="hu-HU" sz="1600" dirty="0"/>
          </a:p>
        </p:txBody>
      </p:sp>
      <p:sp>
        <p:nvSpPr>
          <p:cNvPr id="44" name="Hatszög 43"/>
          <p:cNvSpPr/>
          <p:nvPr/>
        </p:nvSpPr>
        <p:spPr>
          <a:xfrm rot="5400000">
            <a:off x="6872782" y="4440588"/>
            <a:ext cx="1440159" cy="3017387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Hatszög 44"/>
          <p:cNvSpPr/>
          <p:nvPr/>
        </p:nvSpPr>
        <p:spPr>
          <a:xfrm rot="5400000">
            <a:off x="1047083" y="4398195"/>
            <a:ext cx="1440159" cy="3017387"/>
          </a:xfrm>
          <a:prstGeom prst="hexagon">
            <a:avLst/>
          </a:prstGeom>
          <a:solidFill>
            <a:srgbClr val="FFCC66"/>
          </a:solidFill>
          <a:ln cmpd="sng"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Szövegdoboz 37"/>
          <p:cNvSpPr txBox="1"/>
          <p:nvPr/>
        </p:nvSpPr>
        <p:spPr>
          <a:xfrm>
            <a:off x="6206717" y="5445224"/>
            <a:ext cx="2768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hu-HU" altLang="hu-HU" u="sng" dirty="0">
                <a:cs typeface="Times New Roman" pitchFamily="18" charset="0"/>
              </a:rPr>
              <a:t>Max. támogatási összeg</a:t>
            </a:r>
          </a:p>
          <a:p>
            <a:pPr lvl="0" algn="ctr"/>
            <a:r>
              <a:rPr lang="hu-HU" altLang="hu-HU" dirty="0" smtClean="0">
                <a:cs typeface="Times New Roman" pitchFamily="18" charset="0"/>
              </a:rPr>
              <a:t>500 millió Ft</a:t>
            </a:r>
            <a:r>
              <a:rPr lang="hu-HU" altLang="hu-HU" dirty="0" smtClean="0">
                <a:cs typeface="Times New Roman" pitchFamily="18" charset="0"/>
              </a:rPr>
              <a:t> </a:t>
            </a:r>
            <a:endParaRPr lang="hu-HU" altLang="hu-HU" dirty="0">
              <a:cs typeface="Times New Roman" pitchFamily="18" charset="0"/>
            </a:endParaRPr>
          </a:p>
          <a:p>
            <a:pPr lvl="0" algn="ctr"/>
            <a:r>
              <a:rPr lang="hu-HU" altLang="hu-HU" dirty="0">
                <a:cs typeface="Times New Roman" pitchFamily="18" charset="0"/>
              </a:rPr>
              <a:t>(közös beruházás: </a:t>
            </a:r>
            <a:r>
              <a:rPr lang="hu-HU" altLang="hu-HU" dirty="0" smtClean="0">
                <a:cs typeface="Times New Roman" pitchFamily="18" charset="0"/>
              </a:rPr>
              <a:t>1 Mrd Ft</a:t>
            </a:r>
            <a:r>
              <a:rPr lang="hu-HU" altLang="hu-HU" dirty="0" smtClean="0">
                <a:cs typeface="Times New Roman" pitchFamily="18" charset="0"/>
              </a:rPr>
              <a:t>)</a:t>
            </a:r>
            <a:endParaRPr lang="hu-HU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221707" y="5373216"/>
            <a:ext cx="3125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hu-HU" altLang="hu-HU" u="sng" dirty="0">
                <a:cs typeface="Times New Roman" pitchFamily="18" charset="0"/>
              </a:rPr>
              <a:t>Max. támogatási összeg</a:t>
            </a:r>
          </a:p>
          <a:p>
            <a:pPr lvl="0" algn="ctr"/>
            <a:r>
              <a:rPr lang="hu-HU" altLang="hu-HU" dirty="0" smtClean="0">
                <a:cs typeface="Times New Roman" pitchFamily="18" charset="0"/>
              </a:rPr>
              <a:t>75 millió Ft</a:t>
            </a:r>
            <a:endParaRPr lang="hu-HU" altLang="hu-HU" dirty="0" smtClean="0">
              <a:cs typeface="Times New Roman" pitchFamily="18" charset="0"/>
            </a:endParaRPr>
          </a:p>
          <a:p>
            <a:pPr lvl="0" algn="ctr"/>
            <a:r>
              <a:rPr lang="hu-HU" altLang="hu-HU" dirty="0" smtClean="0">
                <a:cs typeface="Times New Roman" pitchFamily="18" charset="0"/>
              </a:rPr>
              <a:t>(</a:t>
            </a:r>
            <a:r>
              <a:rPr lang="hu-HU" altLang="hu-HU" dirty="0">
                <a:cs typeface="Times New Roman" pitchFamily="18" charset="0"/>
              </a:rPr>
              <a:t>közös beruházás: </a:t>
            </a:r>
            <a:r>
              <a:rPr lang="hu-HU" altLang="hu-HU" dirty="0" smtClean="0">
                <a:cs typeface="Times New Roman" pitchFamily="18" charset="0"/>
              </a:rPr>
              <a:t>150 millió </a:t>
            </a:r>
            <a:r>
              <a:rPr lang="hu-HU" altLang="hu-HU" dirty="0" smtClean="0">
                <a:cs typeface="Times New Roman" pitchFamily="18" charset="0"/>
              </a:rPr>
              <a:t>Ft</a:t>
            </a:r>
            <a:r>
              <a:rPr lang="hu-HU" altLang="hu-HU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)</a:t>
            </a: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</TotalTime>
  <Words>1154</Words>
  <Application>Microsoft Office PowerPoint</Application>
  <PresentationFormat>Diavetítés a képernyőre (4:3 oldalarány)</PresentationFormat>
  <Paragraphs>206</Paragraphs>
  <Slides>14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Vidékfejlesztési Program pályázatai</vt:lpstr>
      <vt:lpstr>PowerPoint bemutató</vt:lpstr>
      <vt:lpstr>PowerPoint bemutató</vt:lpstr>
      <vt:lpstr>Vidékfejlesztési Program 2014-2020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Balogh Attila</dc:creator>
  <cp:lastModifiedBy>Mezei Dávid dr.</cp:lastModifiedBy>
  <cp:revision>625</cp:revision>
  <cp:lastPrinted>2016-03-31T08:12:49Z</cp:lastPrinted>
  <dcterms:created xsi:type="dcterms:W3CDTF">2014-09-15T07:33:28Z</dcterms:created>
  <dcterms:modified xsi:type="dcterms:W3CDTF">2016-04-06T07:24:14Z</dcterms:modified>
</cp:coreProperties>
</file>