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12"/>
  </p:notesMasterIdLst>
  <p:handoutMasterIdLst>
    <p:handoutMasterId r:id="rId13"/>
  </p:handoutMasterIdLst>
  <p:sldIdLst>
    <p:sldId id="317" r:id="rId2"/>
    <p:sldId id="501" r:id="rId3"/>
    <p:sldId id="486" r:id="rId4"/>
    <p:sldId id="503" r:id="rId5"/>
    <p:sldId id="504" r:id="rId6"/>
    <p:sldId id="492" r:id="rId7"/>
    <p:sldId id="493" r:id="rId8"/>
    <p:sldId id="496" r:id="rId9"/>
    <p:sldId id="502" r:id="rId10"/>
    <p:sldId id="417" r:id="rId11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ogh Attila" initials="" lastIdx="0" clrIdx="0"/>
  <p:cmAuthor id="1" name="Gábriel Péter" initials="GP" lastIdx="7" clrIdx="1"/>
  <p:cmAuthor id="2" name="Fülepi János" initials="FJ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B2ECF4"/>
    <a:srgbClr val="FFCCCC"/>
    <a:srgbClr val="E9C2C1"/>
    <a:srgbClr val="FDF9F9"/>
    <a:srgbClr val="F7EAE9"/>
    <a:srgbClr val="99CCFF"/>
    <a:srgbClr val="336699"/>
    <a:srgbClr val="6699FF"/>
    <a:srgbClr val="13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51" autoAdjust="0"/>
    <p:restoredTop sz="94548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A6A0B-54EB-4F5A-8286-E5B4404A2C8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12E0799-6BC8-4AD9-8E28-3BEC72F615EA}">
      <dgm:prSet phldrT="[Szöveg]" custT="1"/>
      <dgm:spPr/>
      <dgm:t>
        <a:bodyPr/>
        <a:lstStyle/>
        <a:p>
          <a:r>
            <a:rPr lang="hu-HU" sz="1600" b="0" dirty="0" smtClean="0">
              <a:solidFill>
                <a:schemeClr val="accent6">
                  <a:lumMod val="50000"/>
                </a:schemeClr>
              </a:solidFill>
            </a:rPr>
            <a:t>www.kormany.hu  </a:t>
          </a:r>
          <a:endParaRPr lang="hu-HU" sz="1600" b="0" dirty="0">
            <a:solidFill>
              <a:schemeClr val="accent6">
                <a:lumMod val="50000"/>
              </a:schemeClr>
            </a:solidFill>
          </a:endParaRPr>
        </a:p>
      </dgm:t>
    </dgm:pt>
    <dgm:pt modelId="{E34764E1-F0A0-4EE7-B4E4-6817DBC21D56}" type="sibTrans" cxnId="{7FA4616D-00DA-4AAD-A9FC-9E083935DCDC}">
      <dgm:prSet/>
      <dgm:spPr/>
      <dgm:t>
        <a:bodyPr/>
        <a:lstStyle/>
        <a:p>
          <a:endParaRPr lang="hu-HU"/>
        </a:p>
      </dgm:t>
    </dgm:pt>
    <dgm:pt modelId="{0E9918F7-1DB1-4C20-A699-C3C0FD445B7C}" type="parTrans" cxnId="{7FA4616D-00DA-4AAD-A9FC-9E083935DCDC}">
      <dgm:prSet/>
      <dgm:spPr/>
      <dgm:t>
        <a:bodyPr/>
        <a:lstStyle/>
        <a:p>
          <a:endParaRPr lang="hu-HU"/>
        </a:p>
      </dgm:t>
    </dgm:pt>
    <dgm:pt modelId="{64FC6463-9856-4601-A970-1446D494B3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accent6">
                  <a:lumMod val="50000"/>
                </a:schemeClr>
              </a:solidFill>
            </a:rPr>
            <a:t>www.palyazat.gov.hu</a:t>
          </a:r>
          <a:r>
            <a:rPr lang="hu-HU" sz="1600" dirty="0" smtClean="0"/>
            <a:t>  </a:t>
          </a:r>
          <a:endParaRPr lang="hu-HU" sz="1600" dirty="0"/>
        </a:p>
      </dgm:t>
    </dgm:pt>
    <dgm:pt modelId="{F9807249-E117-44B8-84B5-0D9F6A37A1BD}" type="sibTrans" cxnId="{1AFD9533-308E-4BB8-B0C5-CE533A59F27B}">
      <dgm:prSet/>
      <dgm:spPr/>
      <dgm:t>
        <a:bodyPr/>
        <a:lstStyle/>
        <a:p>
          <a:endParaRPr lang="hu-HU"/>
        </a:p>
      </dgm:t>
    </dgm:pt>
    <dgm:pt modelId="{B8B165FA-BBDE-4077-AD2D-0EE226BA54BF}" type="parTrans" cxnId="{1AFD9533-308E-4BB8-B0C5-CE533A59F27B}">
      <dgm:prSet/>
      <dgm:spPr/>
      <dgm:t>
        <a:bodyPr/>
        <a:lstStyle/>
        <a:p>
          <a:endParaRPr lang="hu-HU"/>
        </a:p>
      </dgm:t>
    </dgm:pt>
    <dgm:pt modelId="{D44DFECD-9FC6-4C3D-A042-B40AA80A983F}" type="pres">
      <dgm:prSet presAssocID="{440A6A0B-54EB-4F5A-8286-E5B4404A2C8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4032506-8CE5-4807-BFD1-42257F7BBA7E}" type="pres">
      <dgm:prSet presAssocID="{64FC6463-9856-4601-A970-1446D494B3A6}" presName="Accent1" presStyleCnt="0"/>
      <dgm:spPr/>
    </dgm:pt>
    <dgm:pt modelId="{72EA5842-1F38-4183-B56E-0214166748B5}" type="pres">
      <dgm:prSet presAssocID="{64FC6463-9856-4601-A970-1446D494B3A6}" presName="Accent" presStyleLbl="node1" presStyleIdx="0" presStyleCnt="2" custLinFactNeighborX="26976" custLinFactNeighborY="-219"/>
      <dgm:spPr/>
    </dgm:pt>
    <dgm:pt modelId="{BEE33738-10AF-4E7F-8E5F-7614834FF675}" type="pres">
      <dgm:prSet presAssocID="{64FC6463-9856-4601-A970-1446D494B3A6}" presName="Parent1" presStyleLbl="revTx" presStyleIdx="0" presStyleCnt="2" custScaleX="131385" custLinFactNeighborX="48383" custLinFactNeighborY="157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4DA548-047A-4B7A-B107-E779AD0C465B}" type="pres">
      <dgm:prSet presAssocID="{212E0799-6BC8-4AD9-8E28-3BEC72F615EA}" presName="Accent2" presStyleCnt="0"/>
      <dgm:spPr/>
    </dgm:pt>
    <dgm:pt modelId="{B8298679-449D-4269-8C81-99DA76DCFC88}" type="pres">
      <dgm:prSet presAssocID="{212E0799-6BC8-4AD9-8E28-3BEC72F615EA}" presName="Accent" presStyleLbl="node1" presStyleIdx="1" presStyleCnt="2" custLinFactNeighborX="28487" custLinFactNeighborY="-883"/>
      <dgm:spPr/>
    </dgm:pt>
    <dgm:pt modelId="{15594D27-4986-48B6-9933-E3904F863E7B}" type="pres">
      <dgm:prSet presAssocID="{212E0799-6BC8-4AD9-8E28-3BEC72F615EA}" presName="Parent2" presStyleLbl="revTx" presStyleIdx="1" presStyleCnt="2" custLinFactNeighborX="42435" custLinFactNeighborY="-4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A4616D-00DA-4AAD-A9FC-9E083935DCDC}" srcId="{440A6A0B-54EB-4F5A-8286-E5B4404A2C89}" destId="{212E0799-6BC8-4AD9-8E28-3BEC72F615EA}" srcOrd="1" destOrd="0" parTransId="{0E9918F7-1DB1-4C20-A699-C3C0FD445B7C}" sibTransId="{E34764E1-F0A0-4EE7-B4E4-6817DBC21D56}"/>
    <dgm:cxn modelId="{1AFD9533-308E-4BB8-B0C5-CE533A59F27B}" srcId="{440A6A0B-54EB-4F5A-8286-E5B4404A2C89}" destId="{64FC6463-9856-4601-A970-1446D494B3A6}" srcOrd="0" destOrd="0" parTransId="{B8B165FA-BBDE-4077-AD2D-0EE226BA54BF}" sibTransId="{F9807249-E117-44B8-84B5-0D9F6A37A1BD}"/>
    <dgm:cxn modelId="{5607B9DE-8545-4D1A-9A6D-AC38AF212FF5}" type="presOf" srcId="{212E0799-6BC8-4AD9-8E28-3BEC72F615EA}" destId="{15594D27-4986-48B6-9933-E3904F863E7B}" srcOrd="0" destOrd="0" presId="urn:microsoft.com/office/officeart/2009/layout/CircleArrowProcess"/>
    <dgm:cxn modelId="{C461A61F-AA2C-40AB-978E-28C7659F9F7A}" type="presOf" srcId="{440A6A0B-54EB-4F5A-8286-E5B4404A2C89}" destId="{D44DFECD-9FC6-4C3D-A042-B40AA80A983F}" srcOrd="0" destOrd="0" presId="urn:microsoft.com/office/officeart/2009/layout/CircleArrowProcess"/>
    <dgm:cxn modelId="{2131AADD-FD69-458D-BF1A-5C3360F03559}" type="presOf" srcId="{64FC6463-9856-4601-A970-1446D494B3A6}" destId="{BEE33738-10AF-4E7F-8E5F-7614834FF675}" srcOrd="0" destOrd="0" presId="urn:microsoft.com/office/officeart/2009/layout/CircleArrowProcess"/>
    <dgm:cxn modelId="{78D3FAEF-6616-4B62-B2F3-7D3F76362271}" type="presParOf" srcId="{D44DFECD-9FC6-4C3D-A042-B40AA80A983F}" destId="{84032506-8CE5-4807-BFD1-42257F7BBA7E}" srcOrd="0" destOrd="0" presId="urn:microsoft.com/office/officeart/2009/layout/CircleArrowProcess"/>
    <dgm:cxn modelId="{36E77C9A-58A3-4455-8EE4-B3BEF3CDEB22}" type="presParOf" srcId="{84032506-8CE5-4807-BFD1-42257F7BBA7E}" destId="{72EA5842-1F38-4183-B56E-0214166748B5}" srcOrd="0" destOrd="0" presId="urn:microsoft.com/office/officeart/2009/layout/CircleArrowProcess"/>
    <dgm:cxn modelId="{C286300C-4A61-4D48-BBD8-032B5061B970}" type="presParOf" srcId="{D44DFECD-9FC6-4C3D-A042-B40AA80A983F}" destId="{BEE33738-10AF-4E7F-8E5F-7614834FF675}" srcOrd="1" destOrd="0" presId="urn:microsoft.com/office/officeart/2009/layout/CircleArrowProcess"/>
    <dgm:cxn modelId="{D1BB7B5C-BB17-4305-BDE6-F31F3F558771}" type="presParOf" srcId="{D44DFECD-9FC6-4C3D-A042-B40AA80A983F}" destId="{154DA548-047A-4B7A-B107-E779AD0C465B}" srcOrd="2" destOrd="0" presId="urn:microsoft.com/office/officeart/2009/layout/CircleArrowProcess"/>
    <dgm:cxn modelId="{03763A14-5A31-4E83-B5A0-5588561383BF}" type="presParOf" srcId="{154DA548-047A-4B7A-B107-E779AD0C465B}" destId="{B8298679-449D-4269-8C81-99DA76DCFC88}" srcOrd="0" destOrd="0" presId="urn:microsoft.com/office/officeart/2009/layout/CircleArrowProcess"/>
    <dgm:cxn modelId="{28479A7F-F8EC-4D1E-AEF4-8C1F8414B2B0}" type="presParOf" srcId="{D44DFECD-9FC6-4C3D-A042-B40AA80A983F}" destId="{15594D27-4986-48B6-9933-E3904F863E7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DEFD-8301-4D6F-BD3F-1E17D08F13AC}" type="datetimeFigureOut">
              <a:rPr lang="hu-HU" smtClean="0"/>
              <a:t>2016.09.01.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CDD2-D0B3-4C06-83E3-11F5FA010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9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7F1C-BC7C-4EB9-8D52-63EE6C50CE5C}" type="datetimeFigureOut">
              <a:rPr lang="hu-HU" smtClean="0"/>
              <a:t>2016.09.01.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B8AA-5026-4381-B20F-C6D6684B2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B8AA-5026-4381-B20F-C6D6684B2A75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4E36-9F3D-4C3C-8F8A-D3C3C9F04CC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EE0-A209-43BD-93D2-9F384FA79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E6B-F64E-4916-90B6-96AF967D5F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0E18-E975-4860-B6FA-C600022330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19B-54B5-4718-B2EA-D551D297FB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A66C-DA17-46C1-8C0A-A22ABC222F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76A9-6483-40E5-A459-99C33BBEE9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8CC1-7704-41B7-8106-79D341C3909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F63-E912-4487-9D62-8742843A75F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3664-D0C4-4259-A79C-54EA7EFD7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947-C156-45AB-AA13-4DC3ACD3151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FF7C-A80E-4633-B2CE-AAFB79E522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266583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7339"/>
            <a:ext cx="991092" cy="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umvp.eu/sites/default/files/eu_zaszl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97" y="92606"/>
            <a:ext cx="100644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628384" cy="158417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Vidékfejlesztési Program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</a:b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Pályázatok gazdáknak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548608"/>
            <a:ext cx="9144000" cy="1752600"/>
          </a:xfrm>
        </p:spPr>
        <p:txBody>
          <a:bodyPr>
            <a:normAutofit fontScale="85000" lnSpcReduction="20000"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dr. Mezei Dávid </a:t>
            </a: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agrár-vidékfejlesztési stratégiai ügyekért felelős 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helyettes államtitkár</a:t>
            </a:r>
          </a:p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Miniszterelnökség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591180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  <a:latin typeface="+mj-lt"/>
              </a:rPr>
              <a:t>GOSZ Agrár Szakmai konferencia </a:t>
            </a:r>
          </a:p>
          <a:p>
            <a:pPr algn="ctr"/>
            <a:r>
              <a:rPr lang="hu-HU" sz="2400" dirty="0" smtClean="0">
                <a:solidFill>
                  <a:schemeClr val="tx2"/>
                </a:solidFill>
                <a:latin typeface="+mj-lt"/>
              </a:rPr>
              <a:t>2016. szeptember 1.</a:t>
            </a:r>
            <a:endParaRPr lang="hu-H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1677968" y="764704"/>
            <a:ext cx="691276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>
                <a:solidFill>
                  <a:srgbClr val="3E3D2D"/>
                </a:solidFill>
                <a:latin typeface="Franklin Gothic Medium"/>
                <a:ea typeface="Verdana" pitchFamily="34" charset="0"/>
                <a:cs typeface="Verdana" pitchFamily="34" charset="0"/>
              </a:rPr>
              <a:t>Köszönöm megtisztelő figyelmüket!</a:t>
            </a:r>
          </a:p>
        </p:txBody>
      </p:sp>
      <p:sp>
        <p:nvSpPr>
          <p:cNvPr id="39939" name="Subtitle 2"/>
          <p:cNvSpPr>
            <a:spLocks/>
          </p:cNvSpPr>
          <p:nvPr/>
        </p:nvSpPr>
        <p:spPr bwMode="auto">
          <a:xfrm>
            <a:off x="1979613" y="2420938"/>
            <a:ext cx="51847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9204389"/>
              </p:ext>
            </p:extLst>
          </p:nvPr>
        </p:nvGraphicFramePr>
        <p:xfrm>
          <a:off x="2987824" y="1652825"/>
          <a:ext cx="599038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11022" y="255709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Miniszterelnökség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Agrár-vidékfejlesztésért felelős Államtitkárság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6000 Kecskemét, Ipoly u. 1.</a:t>
            </a:r>
            <a:endParaRPr lang="hu-HU" sz="1600" dirty="0">
              <a:solidFill>
                <a:srgbClr val="FEA0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659660" y="6450492"/>
            <a:ext cx="2133600" cy="365125"/>
          </a:xfrm>
        </p:spPr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48" y="1792087"/>
            <a:ext cx="46576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749"/>
            <a:ext cx="5056212" cy="391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69852" y="1087725"/>
            <a:ext cx="7150620" cy="4770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500" b="1" dirty="0" smtClean="0">
                <a:solidFill>
                  <a:srgbClr val="0D110F"/>
                </a:solidFill>
                <a:latin typeface="Franklin Gothic Medium (Szövegtörzs)"/>
              </a:rPr>
              <a:t>Megjelent pályázatok aránya (2016 augusztus)</a:t>
            </a:r>
            <a:endParaRPr lang="hu-HU" sz="2500" b="1" dirty="0">
              <a:solidFill>
                <a:srgbClr val="0D110F"/>
              </a:solidFill>
              <a:latin typeface="Franklin Gothic Medium (Szövegtörzs)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347864" y="5896543"/>
            <a:ext cx="2231893" cy="6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rgbClr val="0D110F"/>
                </a:solidFill>
                <a:latin typeface="Franklin Gothic Medium"/>
              </a:rPr>
              <a:t>TELJES VP </a:t>
            </a:r>
            <a:r>
              <a:rPr lang="hu-HU" b="1" dirty="0" smtClean="0">
                <a:solidFill>
                  <a:srgbClr val="0D110F"/>
                </a:solidFill>
                <a:latin typeface="Franklin Gothic Medium"/>
              </a:rPr>
              <a:t>FORRÁS</a:t>
            </a:r>
          </a:p>
          <a:p>
            <a:r>
              <a:rPr lang="hu-HU" b="1" dirty="0" smtClean="0">
                <a:solidFill>
                  <a:srgbClr val="0D110F"/>
                </a:solidFill>
                <a:latin typeface="Franklin Gothic Medium"/>
              </a:rPr>
              <a:t>1 294 </a:t>
            </a:r>
            <a:r>
              <a:rPr lang="hu-HU" b="1" dirty="0">
                <a:solidFill>
                  <a:srgbClr val="0D110F"/>
                </a:solidFill>
                <a:latin typeface="Franklin Gothic Medium"/>
              </a:rPr>
              <a:t>M</a:t>
            </a:r>
            <a:r>
              <a:rPr lang="hu-HU" b="1" dirty="0" smtClean="0">
                <a:solidFill>
                  <a:srgbClr val="0D110F"/>
                </a:solidFill>
                <a:latin typeface="Franklin Gothic Medium"/>
              </a:rPr>
              <a:t>rd </a:t>
            </a:r>
            <a:r>
              <a:rPr lang="hu-HU" b="1" dirty="0">
                <a:solidFill>
                  <a:srgbClr val="0D110F"/>
                </a:solidFill>
                <a:latin typeface="Franklin Gothic Medium"/>
              </a:rPr>
              <a:t>HUF</a:t>
            </a:r>
          </a:p>
        </p:txBody>
      </p:sp>
    </p:spTree>
    <p:extLst>
      <p:ext uri="{BB962C8B-B14F-4D97-AF65-F5344CB8AC3E}">
        <p14:creationId xmlns:p14="http://schemas.microsoft.com/office/powerpoint/2010/main" val="221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127156" y="1620352"/>
            <a:ext cx="6605084" cy="2515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263450" y="571748"/>
            <a:ext cx="528243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A mezőgazdasági vízgazdálkodási ágazat fejlesztése </a:t>
            </a:r>
          </a:p>
        </p:txBody>
      </p:sp>
      <p:sp>
        <p:nvSpPr>
          <p:cNvPr id="8" name="Téglalap 7"/>
          <p:cNvSpPr/>
          <p:nvPr/>
        </p:nvSpPr>
        <p:spPr>
          <a:xfrm>
            <a:off x="1949206" y="2332"/>
            <a:ext cx="39109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u-HU" altLang="hu-HU" sz="1400" dirty="0" smtClean="0">
                <a:latin typeface="Franklin Gothic Medium (Szövegtörzs)"/>
                <a:cs typeface="Times New Roman" pitchFamily="18" charset="0"/>
              </a:rPr>
              <a:t>A felhívás megjelenése:  2016. május 11.</a:t>
            </a:r>
            <a:endParaRPr lang="hu-HU" altLang="hu-HU" sz="1400" dirty="0" smtClean="0">
              <a:solidFill>
                <a:schemeClr val="accent5">
                  <a:lumMod val="50000"/>
                </a:schemeClr>
              </a:solidFill>
              <a:latin typeface="Franklin Gothic Medium (Szövegtörzs)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59658" y="1793201"/>
            <a:ext cx="657258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500" b="1" u="sng" dirty="0" smtClean="0">
                <a:solidFill>
                  <a:schemeClr val="bg1"/>
                </a:solidFill>
                <a:latin typeface="Franklin Gothic Medium (Szövegtörzs)"/>
              </a:rPr>
              <a:t>Támogatható tevékenységek: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öntözött területek növelése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meglévő öntözőrendszerek víz-, ill.  energiahatékonyságának növelése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öntözési célt szolgáló tározók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meliorált utak</a:t>
            </a:r>
          </a:p>
          <a:p>
            <a:pPr algn="just"/>
            <a:endParaRPr lang="hu-HU" sz="1500" dirty="0" smtClean="0">
              <a:solidFill>
                <a:schemeClr val="bg1"/>
              </a:solidFill>
              <a:latin typeface="Franklin Gothic Medium (Szövegtörzs)"/>
            </a:endParaRPr>
          </a:p>
          <a:p>
            <a:pPr algn="just"/>
            <a:r>
              <a:rPr lang="hu-HU" sz="1500" b="1" u="sng" dirty="0" smtClean="0">
                <a:solidFill>
                  <a:schemeClr val="bg1"/>
                </a:solidFill>
                <a:latin typeface="Franklin Gothic Medium (Szövegtörzs)"/>
              </a:rPr>
              <a:t>Többletfeltételek</a:t>
            </a:r>
            <a:r>
              <a:rPr lang="hu-HU" sz="1500" b="1" dirty="0" smtClean="0">
                <a:solidFill>
                  <a:schemeClr val="bg1"/>
                </a:solidFill>
                <a:latin typeface="Franklin Gothic Medium (Szövegtörzs)"/>
              </a:rPr>
              <a:t> </a:t>
            </a: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(többi beruházáshoz képest):</a:t>
            </a:r>
            <a:endParaRPr lang="hu-HU" sz="1500" b="1" dirty="0" smtClean="0">
              <a:solidFill>
                <a:schemeClr val="bg1"/>
              </a:solidFill>
              <a:latin typeface="Franklin Gothic Medium (Szövegtörzs)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érintett víztest állapota mennyiségi szempontból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/>
                </a:solidFill>
                <a:latin typeface="Franklin Gothic Medium (Szövegtörzs)"/>
              </a:rPr>
              <a:t>h</a:t>
            </a:r>
            <a:r>
              <a:rPr lang="hu-HU" sz="1500" dirty="0" smtClean="0">
                <a:solidFill>
                  <a:schemeClr val="bg1"/>
                </a:solidFill>
                <a:latin typeface="Franklin Gothic Medium (Szövegtörzs)"/>
              </a:rPr>
              <a:t>itelesített vízmérő </a:t>
            </a:r>
            <a:endParaRPr lang="hu-HU" sz="1500" dirty="0">
              <a:solidFill>
                <a:schemeClr val="bg1"/>
              </a:solidFill>
              <a:latin typeface="Franklin Gothic Medium (Szövegtörzs)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07008" y="6471530"/>
            <a:ext cx="553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altLang="hu-HU" sz="1400" b="1" u="sng" dirty="0">
                <a:latin typeface="Franklin Gothic Medium (Szövegtörzs)"/>
                <a:cs typeface="Times New Roman" pitchFamily="18" charset="0"/>
              </a:rPr>
              <a:t>Támogatási kérelmek </a:t>
            </a:r>
            <a:r>
              <a:rPr lang="hu-HU" altLang="hu-HU" sz="1400" b="1" u="sng" dirty="0" smtClean="0">
                <a:latin typeface="Franklin Gothic Medium (Szövegtörzs)"/>
                <a:cs typeface="Times New Roman" pitchFamily="18" charset="0"/>
              </a:rPr>
              <a:t>benyújtásának első szakasza:</a:t>
            </a:r>
            <a:endParaRPr lang="hu-HU" altLang="hu-HU" sz="1400" b="1" u="sng" dirty="0" smtClean="0">
              <a:latin typeface="Franklin Gothic Medium (Szövegtörzs)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073665" y="6440753"/>
            <a:ext cx="2465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1400" dirty="0">
                <a:solidFill>
                  <a:prstClr val="black"/>
                </a:solidFill>
                <a:latin typeface="Franklin Gothic Medium (Szövegtörzs)"/>
              </a:rPr>
              <a:t>2016. </a:t>
            </a:r>
            <a:r>
              <a:rPr lang="hu-HU" sz="1400" dirty="0" smtClean="0">
                <a:solidFill>
                  <a:prstClr val="black"/>
                </a:solidFill>
                <a:latin typeface="Franklin Gothic Medium (Szövegtörzs)"/>
              </a:rPr>
              <a:t>08. 01. – 2016. 11. 07</a:t>
            </a:r>
            <a:r>
              <a:rPr lang="hu-HU" sz="1600" dirty="0" smtClean="0">
                <a:solidFill>
                  <a:prstClr val="black"/>
                </a:solidFill>
                <a:latin typeface="Franklin Gothic Medium (Szövegtörzs)"/>
              </a:rPr>
              <a:t>.</a:t>
            </a:r>
            <a:endParaRPr lang="hu-HU" sz="1600" dirty="0">
              <a:solidFill>
                <a:prstClr val="black"/>
              </a:solidFill>
              <a:latin typeface="Franklin Gothic Medium (Szövegtörzs)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6821" y="4432175"/>
            <a:ext cx="457585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400" b="1" u="sng" dirty="0" smtClean="0">
                <a:solidFill>
                  <a:schemeClr val="accent5">
                    <a:lumMod val="75000"/>
                  </a:schemeClr>
                </a:solidFill>
                <a:latin typeface="Franklin Gothic Medium (Szövegtörzs)"/>
              </a:rPr>
              <a:t>Támogatási összeg: </a:t>
            </a:r>
          </a:p>
          <a:p>
            <a:r>
              <a:rPr lang="hu-HU" sz="1400" dirty="0" smtClean="0">
                <a:latin typeface="Franklin Gothic Medium (Szövegtörzs)"/>
              </a:rPr>
              <a:t>egyéni projekt: </a:t>
            </a:r>
            <a:r>
              <a:rPr lang="hu-HU" sz="1400" b="1" dirty="0" smtClean="0">
                <a:latin typeface="Franklin Gothic Medium (Szövegtörzs)"/>
              </a:rPr>
              <a:t>maximum </a:t>
            </a:r>
            <a:r>
              <a:rPr lang="hu-HU" sz="1400" b="1" dirty="0">
                <a:latin typeface="Franklin Gothic Medium (Szövegtörzs)"/>
              </a:rPr>
              <a:t>500 millió </a:t>
            </a:r>
            <a:r>
              <a:rPr lang="hu-HU" sz="1400" b="1" dirty="0" smtClean="0">
                <a:latin typeface="Franklin Gothic Medium (Szövegtörzs)"/>
              </a:rPr>
              <a:t>forint</a:t>
            </a:r>
            <a:endParaRPr lang="hu-HU" sz="1400" dirty="0">
              <a:latin typeface="Franklin Gothic Medium (Szövegtörzs)"/>
            </a:endParaRPr>
          </a:p>
          <a:p>
            <a:r>
              <a:rPr lang="hu-HU" sz="1400" dirty="0" smtClean="0">
                <a:latin typeface="Franklin Gothic Medium (Szövegtörzs)"/>
              </a:rPr>
              <a:t>kollektív projekt: </a:t>
            </a:r>
            <a:r>
              <a:rPr lang="hu-HU" sz="1400" b="1" dirty="0" smtClean="0">
                <a:latin typeface="Franklin Gothic Medium (Szövegtörzs)"/>
              </a:rPr>
              <a:t>maximum </a:t>
            </a:r>
            <a:r>
              <a:rPr lang="hu-HU" sz="1400" b="1" dirty="0">
                <a:latin typeface="Franklin Gothic Medium (Szövegtörzs)"/>
              </a:rPr>
              <a:t>1 milliárd forint</a:t>
            </a:r>
            <a:r>
              <a:rPr lang="hu-HU" sz="1400" dirty="0">
                <a:latin typeface="Franklin Gothic Medium (Szövegtörzs)"/>
              </a:rPr>
              <a:t> </a:t>
            </a:r>
            <a:r>
              <a:rPr lang="hu-HU" sz="1400" dirty="0" smtClean="0">
                <a:latin typeface="Franklin Gothic Medium (Szövegtörzs)"/>
              </a:rPr>
              <a:t> 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6821" y="5301979"/>
            <a:ext cx="4575852" cy="95410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altLang="hu-HU" sz="1400" b="1" u="sng" dirty="0">
                <a:solidFill>
                  <a:schemeClr val="accent5">
                    <a:lumMod val="75000"/>
                  </a:schemeClr>
                </a:solidFill>
                <a:latin typeface="Franklin Gothic Medium (Szövegtörzs)"/>
                <a:cs typeface="Times New Roman" pitchFamily="18" charset="0"/>
              </a:rPr>
              <a:t>Támogatási intenzitás:</a:t>
            </a:r>
          </a:p>
          <a:p>
            <a:pPr lvl="0"/>
            <a:r>
              <a:rPr lang="hu-HU" sz="1400" b="1" dirty="0">
                <a:solidFill>
                  <a:prstClr val="black"/>
                </a:solidFill>
                <a:latin typeface="Franklin Gothic Medium (Szövegtörzs)"/>
              </a:rPr>
              <a:t>50 % </a:t>
            </a:r>
            <a:r>
              <a:rPr lang="hu-HU" sz="1400" b="1" dirty="0" smtClean="0">
                <a:solidFill>
                  <a:prstClr val="black"/>
                </a:solidFill>
                <a:latin typeface="Franklin Gothic Medium (Szövegtörzs)"/>
              </a:rPr>
              <a:t>(Pest </a:t>
            </a:r>
            <a:r>
              <a:rPr lang="hu-HU" sz="1400" b="1" dirty="0">
                <a:solidFill>
                  <a:prstClr val="black"/>
                </a:solidFill>
                <a:latin typeface="Franklin Gothic Medium (Szövegtörzs)"/>
              </a:rPr>
              <a:t>megye: 40%)</a:t>
            </a:r>
          </a:p>
          <a:p>
            <a:pPr lvl="0"/>
            <a:r>
              <a:rPr lang="hu-HU" sz="1400" b="1" dirty="0" smtClean="0">
                <a:solidFill>
                  <a:prstClr val="black"/>
                </a:solidFill>
                <a:latin typeface="Franklin Gothic Medium (Szövegtörzs)"/>
              </a:rPr>
              <a:t>+ </a:t>
            </a:r>
            <a:r>
              <a:rPr lang="hu-HU" sz="1400" b="1" dirty="0">
                <a:solidFill>
                  <a:prstClr val="black"/>
                </a:solidFill>
                <a:latin typeface="Franklin Gothic Medium (Szövegtörzs)"/>
              </a:rPr>
              <a:t>10 százalékponttal növelt intenzitás </a:t>
            </a:r>
            <a:r>
              <a:rPr lang="hu-HU" sz="1400" dirty="0">
                <a:solidFill>
                  <a:prstClr val="black"/>
                </a:solidFill>
                <a:latin typeface="Franklin Gothic Medium (Szövegtörzs)"/>
              </a:rPr>
              <a:t>fiatal gazda, kollektív  beruházás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6526292" y="2198973"/>
            <a:ext cx="2195210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550848" y="252252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>
                <a:latin typeface="Franklin Gothic Medium (Szövegtörzs)"/>
              </a:rPr>
              <a:t>Támogatási keret:</a:t>
            </a:r>
          </a:p>
        </p:txBody>
      </p:sp>
      <p:sp>
        <p:nvSpPr>
          <p:cNvPr id="6" name="Téglalap 5"/>
          <p:cNvSpPr/>
          <p:nvPr/>
        </p:nvSpPr>
        <p:spPr>
          <a:xfrm>
            <a:off x="6855898" y="2980333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Franklin Gothic Medium (Szövegtörzs)"/>
              </a:rPr>
              <a:t>49,5 Mrd Ft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364088" y="4509120"/>
            <a:ext cx="3568360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720556" y="4640259"/>
            <a:ext cx="285542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u="sng" dirty="0" smtClean="0">
                <a:latin typeface="Franklin Gothic Medium (Szövegtörzs)"/>
              </a:rPr>
              <a:t>Támogatást igénylők: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600" dirty="0" smtClean="0">
                <a:latin typeface="Franklin Gothic Medium (Szövegtörzs)"/>
              </a:rPr>
              <a:t>mezőgazdasági termelők, </a:t>
            </a:r>
            <a:r>
              <a:rPr lang="hu-HU" sz="1600" dirty="0">
                <a:latin typeface="Franklin Gothic Medium (Szövegtörzs)"/>
              </a:rPr>
              <a:t>illetve </a:t>
            </a:r>
            <a:r>
              <a:rPr lang="hu-HU" sz="1600" dirty="0" smtClean="0">
                <a:latin typeface="Franklin Gothic Medium (Szövegtörzs)"/>
              </a:rPr>
              <a:t>csoportjaik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latin typeface="Franklin Gothic Medium (Szövegtörzs)"/>
              </a:rPr>
              <a:t>fiatal mezőgazdasági termelők</a:t>
            </a:r>
            <a:endParaRPr lang="hu-HU" sz="1600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602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00113"/>
            <a:ext cx="8429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908720"/>
            <a:ext cx="81438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2616" y="1703080"/>
            <a:ext cx="3558982" cy="1329566"/>
            <a:chOff x="184191" y="1745051"/>
            <a:chExt cx="3558982" cy="1329566"/>
          </a:xfrm>
        </p:grpSpPr>
        <p:sp>
          <p:nvSpPr>
            <p:cNvPr id="13" name="Téglalap 12"/>
            <p:cNvSpPr/>
            <p:nvPr/>
          </p:nvSpPr>
          <p:spPr>
            <a:xfrm>
              <a:off x="184191" y="1951871"/>
              <a:ext cx="3558982" cy="11227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églalap 15"/>
            <p:cNvSpPr/>
            <p:nvPr/>
          </p:nvSpPr>
          <p:spPr>
            <a:xfrm>
              <a:off x="406087" y="1745051"/>
              <a:ext cx="2571242" cy="12102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1727684" y="909314"/>
            <a:ext cx="5112568" cy="461665"/>
          </a:xfrm>
          <a:prstGeom prst="rect">
            <a:avLst/>
          </a:prstGeom>
          <a:solidFill>
            <a:srgbClr val="13BADB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>
            <a:defPPr>
              <a:defRPr lang="hu-H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algn="r" fontAlgn="base">
              <a:spcBef>
                <a:spcPct val="0"/>
              </a:spcBef>
              <a:spcAft>
                <a:spcPct val="0"/>
              </a:spcAft>
              <a:defRPr sz="3600" b="1"/>
            </a:lvl2pPr>
            <a:lvl3pPr algn="r" fontAlgn="base">
              <a:spcBef>
                <a:spcPct val="0"/>
              </a:spcBef>
              <a:spcAft>
                <a:spcPct val="0"/>
              </a:spcAft>
              <a:defRPr sz="3600" b="1"/>
            </a:lvl3pPr>
            <a:lvl4pPr algn="r" fontAlgn="base">
              <a:spcBef>
                <a:spcPct val="0"/>
              </a:spcBef>
              <a:spcAft>
                <a:spcPct val="0"/>
              </a:spcAft>
              <a:defRPr sz="3600" b="1"/>
            </a:lvl4pPr>
            <a:lvl5pPr algn="r" fontAlgn="base">
              <a:spcBef>
                <a:spcPct val="0"/>
              </a:spcBef>
              <a:spcAft>
                <a:spcPct val="0"/>
              </a:spcAft>
              <a:defRPr sz="3600" b="1"/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600" b="1"/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600" b="1"/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600" b="1"/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600" b="1"/>
            </a:lvl9pPr>
          </a:lstStyle>
          <a:p>
            <a:r>
              <a:rPr lang="hu-HU" altLang="hu-HU" sz="2400" dirty="0" smtClean="0">
                <a:solidFill>
                  <a:schemeClr val="bg1"/>
                </a:solidFill>
                <a:latin typeface="Franklin Gothic Medium (Szövegtörzs)"/>
              </a:rPr>
              <a:t>Kertészeti gépbeszerzés</a:t>
            </a:r>
            <a:endParaRPr altLang="hu-HU" sz="2400" dirty="0">
              <a:solidFill>
                <a:schemeClr val="bg1"/>
              </a:solidFill>
              <a:latin typeface="Franklin Gothic Medium (Szövegtörzs)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23728" y="188640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Franklin Gothic Medium (Szövegtörzs)"/>
              </a:rPr>
              <a:t>A felhívás tervezett megjelenése</a:t>
            </a:r>
            <a:r>
              <a:rPr lang="hu-HU" sz="1400" dirty="0">
                <a:latin typeface="Franklin Gothic Medium (Szövegtörzs)"/>
              </a:rPr>
              <a:t>: </a:t>
            </a:r>
            <a:r>
              <a:rPr lang="hu-HU" sz="1400" dirty="0" smtClean="0">
                <a:latin typeface="Franklin Gothic Medium (Szövegtörzs)"/>
              </a:rPr>
              <a:t>2016</a:t>
            </a:r>
            <a:r>
              <a:rPr lang="hu-HU" sz="1400" dirty="0">
                <a:latin typeface="Franklin Gothic Medium (Szövegtörzs)"/>
              </a:rPr>
              <a:t>. </a:t>
            </a:r>
            <a:r>
              <a:rPr lang="hu-HU" sz="1400" dirty="0" smtClean="0">
                <a:latin typeface="Franklin Gothic Medium (Szövegtörzs)"/>
              </a:rPr>
              <a:t>szeptember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43388" y="2056544"/>
            <a:ext cx="4372628" cy="82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altLang="hu-HU" sz="1600" b="1" u="sng" dirty="0" smtClean="0">
                <a:latin typeface="Franklin Gothic Medium (Szövegtörzs)"/>
                <a:cs typeface="Times New Roman" pitchFamily="18" charset="0"/>
              </a:rPr>
              <a:t>Támogatást igénylők: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hu-HU" altLang="hu-HU" sz="1500" dirty="0" smtClean="0">
                <a:latin typeface="Franklin Gothic Medium (Szövegtörzs)"/>
                <a:cs typeface="Times New Roman" pitchFamily="18" charset="0"/>
              </a:rPr>
              <a:t>• 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mezőgazdasági termelők, </a:t>
            </a:r>
            <a:r>
              <a:rPr lang="hu-HU" altLang="hu-HU" sz="1500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illetve csoportjaik</a:t>
            </a:r>
          </a:p>
          <a:p>
            <a:pPr marL="266700" indent="-266700" algn="just"/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• fiatal mezőgazdasági termelők</a:t>
            </a:r>
            <a:endParaRPr lang="hu-HU" altLang="hu-HU" sz="1500" b="1" dirty="0" smtClean="0">
              <a:latin typeface="Franklin Gothic Medium (Szövegtörzs)"/>
              <a:cs typeface="Times New Roman" pitchFamily="18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847150" y="3264624"/>
            <a:ext cx="3782422" cy="1460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altLang="hu-HU" sz="1600" b="1" u="sng" dirty="0">
                <a:latin typeface="Franklin Gothic Medium (Szövegtörzs)"/>
                <a:cs typeface="Times New Roman" pitchFamily="18" charset="0"/>
              </a:rPr>
              <a:t>Támogatási intenzitás:</a:t>
            </a:r>
          </a:p>
          <a:p>
            <a:pPr>
              <a:spcBef>
                <a:spcPts val="600"/>
              </a:spcBef>
            </a:pPr>
            <a:r>
              <a:rPr lang="hu-HU" sz="1600" b="1" dirty="0" smtClean="0">
                <a:latin typeface="Franklin Gothic Medium (Szövegtörzs)"/>
              </a:rPr>
              <a:t>      50 </a:t>
            </a:r>
            <a:r>
              <a:rPr lang="hu-HU" sz="1600" b="1" dirty="0">
                <a:latin typeface="Franklin Gothic Medium (Szövegtörzs)"/>
              </a:rPr>
              <a:t>% (Pest megye: 40%)</a:t>
            </a:r>
          </a:p>
          <a:p>
            <a:r>
              <a:rPr lang="hu-HU" sz="1600" b="1" dirty="0" smtClean="0">
                <a:latin typeface="Franklin Gothic Medium (Szövegtörzs)"/>
              </a:rPr>
              <a:t>   + </a:t>
            </a:r>
            <a:r>
              <a:rPr lang="hu-HU" sz="1600" b="1" dirty="0">
                <a:latin typeface="Franklin Gothic Medium (Szövegtörzs)"/>
              </a:rPr>
              <a:t>10 százalékponttal növelt </a:t>
            </a:r>
            <a:r>
              <a:rPr lang="hu-HU" sz="1600" b="1" dirty="0" smtClean="0">
                <a:latin typeface="Franklin Gothic Medium (Szövegtörzs)"/>
              </a:rPr>
              <a:t> </a:t>
            </a:r>
          </a:p>
          <a:p>
            <a:r>
              <a:rPr lang="hu-HU" sz="1600" b="1" dirty="0">
                <a:latin typeface="Franklin Gothic Medium (Szövegtörzs)"/>
              </a:rPr>
              <a:t> </a:t>
            </a:r>
            <a:r>
              <a:rPr lang="hu-HU" sz="1600" b="1" dirty="0" smtClean="0">
                <a:latin typeface="Franklin Gothic Medium (Szövegtörzs)"/>
              </a:rPr>
              <a:t>     intenzitás </a:t>
            </a:r>
            <a:r>
              <a:rPr lang="hu-HU" sz="1600" dirty="0">
                <a:latin typeface="Franklin Gothic Medium (Szövegtörzs)"/>
              </a:rPr>
              <a:t>fiatal gazda, kollektív  </a:t>
            </a:r>
            <a:endParaRPr lang="hu-HU" sz="1600" dirty="0" smtClean="0">
              <a:latin typeface="Franklin Gothic Medium (Szövegtörzs)"/>
            </a:endParaRPr>
          </a:p>
          <a:p>
            <a:r>
              <a:rPr lang="hu-HU" sz="1600" dirty="0">
                <a:latin typeface="Franklin Gothic Medium (Szövegtörzs)"/>
              </a:rPr>
              <a:t> </a:t>
            </a:r>
            <a:r>
              <a:rPr lang="hu-HU" sz="1600" dirty="0" smtClean="0">
                <a:latin typeface="Franklin Gothic Medium (Szövegtörzs)"/>
              </a:rPr>
              <a:t>     beruházás</a:t>
            </a:r>
            <a:endParaRPr lang="hu-HU" sz="1600" dirty="0">
              <a:latin typeface="Franklin Gothic Medium (Szövegtörzs)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4940424" y="1855480"/>
            <a:ext cx="3888432" cy="13295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altLang="hu-HU" sz="1600" b="1" u="sng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Támogatási keret: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altLang="hu-HU" sz="1600" b="1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18,08 milliárd Ft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altLang="hu-HU" sz="1600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(ÉFK módosítás és Európai Bizottság jóváhagyásától függ)</a:t>
            </a:r>
            <a:endParaRPr lang="hu-HU" altLang="hu-HU" sz="1600" dirty="0">
              <a:solidFill>
                <a:srgbClr val="FF0000"/>
              </a:solidFill>
              <a:latin typeface="Franklin Gothic Medium (Szövegtörzs)"/>
              <a:cs typeface="Times New Roman" pitchFamily="18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79512" y="4941168"/>
            <a:ext cx="3888432" cy="11855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altLang="hu-HU" sz="1600" b="1" u="sng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Támogatási összeg :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</a:pPr>
            <a:r>
              <a:rPr lang="hu-HU" altLang="hu-HU" sz="1600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egyéni projekt: </a:t>
            </a:r>
            <a:r>
              <a:rPr lang="hu-HU" altLang="hu-HU" sz="16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   </a:t>
            </a:r>
            <a:r>
              <a:rPr lang="hu-HU" altLang="hu-HU" sz="1600" dirty="0" err="1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max</a:t>
            </a:r>
            <a:r>
              <a:rPr lang="hu-HU" altLang="hu-HU" sz="1600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. 10 millió Ft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altLang="hu-HU" sz="1600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kollektív projekt: </a:t>
            </a:r>
            <a:r>
              <a:rPr lang="hu-HU" altLang="hu-HU" sz="1600" dirty="0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 </a:t>
            </a:r>
            <a:r>
              <a:rPr lang="hu-HU" altLang="hu-HU" sz="1600" dirty="0" err="1" smtClean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max</a:t>
            </a:r>
            <a:r>
              <a:rPr lang="hu-HU" altLang="hu-HU" sz="1600" dirty="0">
                <a:solidFill>
                  <a:schemeClr val="tx1"/>
                </a:solidFill>
                <a:latin typeface="Franklin Gothic Medium (Szövegtörzs)"/>
                <a:cs typeface="Times New Roman" pitchFamily="18" charset="0"/>
              </a:rPr>
              <a:t>. 20 millió Ft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629572" y="4195774"/>
            <a:ext cx="351135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altLang="hu-HU" sz="1600" b="1" u="sng" dirty="0" smtClean="0">
                <a:latin typeface="Franklin Gothic Medium (Szövegtörzs)"/>
                <a:cs typeface="Times New Roman" pitchFamily="18" charset="0"/>
              </a:rPr>
              <a:t>Támogatható tevékenységek:</a:t>
            </a:r>
          </a:p>
          <a:p>
            <a:pPr algn="just"/>
            <a:r>
              <a:rPr lang="hu-HU" altLang="hu-HU" sz="1500" dirty="0" smtClean="0">
                <a:latin typeface="Franklin Gothic Medium (Szövegtörzs)"/>
                <a:cs typeface="Times New Roman" pitchFamily="18" charset="0"/>
              </a:rPr>
              <a:t>• 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kertészeti </a:t>
            </a:r>
            <a:r>
              <a:rPr lang="hu-HU" altLang="hu-HU" sz="1500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termeléshez 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kapcsolódó</a:t>
            </a:r>
          </a:p>
          <a:p>
            <a:pPr algn="just"/>
            <a:r>
              <a:rPr lang="hu-HU" altLang="hu-HU" sz="1500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 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  munkagépek</a:t>
            </a:r>
            <a:r>
              <a:rPr lang="hu-HU" altLang="hu-HU" sz="1500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, eszközök 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beszerzése</a:t>
            </a:r>
            <a:endParaRPr lang="hu-HU" altLang="hu-HU" sz="1500" i="1" dirty="0" smtClean="0">
              <a:solidFill>
                <a:prstClr val="black"/>
              </a:solidFill>
              <a:latin typeface="Franklin Gothic Medium (Szövegtörzs)"/>
              <a:cs typeface="Times New Roman" pitchFamily="18" charset="0"/>
            </a:endParaRPr>
          </a:p>
          <a:p>
            <a:pPr algn="just"/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• önjáró </a:t>
            </a:r>
            <a:r>
              <a:rPr lang="hu-HU" altLang="hu-HU" sz="1500" i="1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betakarítógépek </a:t>
            </a:r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beszerzése</a:t>
            </a:r>
          </a:p>
          <a:p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•  maximum </a:t>
            </a:r>
            <a:r>
              <a:rPr lang="hu-HU" altLang="hu-HU" sz="1500" i="1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1 db, legfeljebb 80 </a:t>
            </a:r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kW </a:t>
            </a:r>
          </a:p>
          <a:p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   motorteljesítményű  </a:t>
            </a:r>
            <a:r>
              <a:rPr lang="hu-HU" altLang="hu-HU" sz="1500" i="1" dirty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traktor </a:t>
            </a:r>
            <a:r>
              <a:rPr lang="hu-HU" altLang="hu-HU" sz="1500" i="1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beszerzése</a:t>
            </a:r>
          </a:p>
          <a:p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   (75 %-os STÉ korlát!) elszámolható        költség </a:t>
            </a:r>
            <a:r>
              <a:rPr lang="hu-HU" altLang="hu-HU" sz="1500" dirty="0" err="1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max</a:t>
            </a:r>
            <a:r>
              <a:rPr lang="hu-HU" altLang="hu-HU" sz="1500" dirty="0" smtClean="0">
                <a:solidFill>
                  <a:prstClr val="black"/>
                </a:solidFill>
                <a:latin typeface="Franklin Gothic Medium (Szövegtörzs)"/>
                <a:cs typeface="Times New Roman" pitchFamily="18" charset="0"/>
              </a:rPr>
              <a:t>. 5 M Ft</a:t>
            </a:r>
            <a:endParaRPr lang="hu-HU" altLang="hu-HU" sz="1500" b="1" dirty="0" smtClean="0">
              <a:latin typeface="Franklin Gothic Medium (Szövegtörzs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45332" y="256757"/>
            <a:ext cx="455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Franklin Gothic Medium (Szövegtörzs)"/>
              </a:rPr>
              <a:t>A felhívás </a:t>
            </a:r>
            <a:r>
              <a:rPr lang="hu-HU" sz="1400" dirty="0">
                <a:latin typeface="Franklin Gothic Medium (Szövegtörzs)"/>
              </a:rPr>
              <a:t>tervezett megjelenése: 2016. </a:t>
            </a:r>
            <a:r>
              <a:rPr lang="hu-HU" sz="1400" dirty="0" smtClean="0">
                <a:latin typeface="Franklin Gothic Medium (Szövegtörzs)"/>
              </a:rPr>
              <a:t>szeptember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95536" y="903040"/>
            <a:ext cx="76328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altLang="hu-HU" sz="2000" b="1" dirty="0">
                <a:solidFill>
                  <a:schemeClr val="bg1"/>
                </a:solidFill>
                <a:latin typeface="Franklin Gothic Medium (Szövegtörzs)"/>
              </a:rPr>
              <a:t>Éghajlatváltozáshoz kapcsolódó és időjárási kockázatok megelőzését szolgáló beruházások támogatása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37120" y="4869160"/>
            <a:ext cx="39748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Támogatási összeg: </a:t>
            </a:r>
          </a:p>
          <a:p>
            <a:pPr algn="ctr">
              <a:spcBef>
                <a:spcPts val="6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Egyéni projekt: </a:t>
            </a:r>
            <a:r>
              <a:rPr lang="hu-HU" sz="16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max</a:t>
            </a:r>
            <a:r>
              <a:rPr lang="hu-HU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 20 millió Ft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Kollektív projekt: </a:t>
            </a:r>
            <a:r>
              <a:rPr lang="hu-HU" sz="16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max</a:t>
            </a:r>
            <a:r>
              <a:rPr lang="hu-HU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 100 millió Ft</a:t>
            </a:r>
            <a:endParaRPr lang="hu-H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31198" y="2204864"/>
            <a:ext cx="4028268" cy="1872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u="sng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Támogatható tevékenységek:</a:t>
            </a:r>
            <a:endParaRPr lang="hu-HU" sz="16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6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Jégesőkár megelőzését szolgáló eszköz, berendezés beszerzése</a:t>
            </a:r>
          </a:p>
          <a:p>
            <a:pPr marL="36000" indent="-10800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Mezőgazdasági esőkár megelőzését szolgáló technológia kialakítása</a:t>
            </a:r>
          </a:p>
          <a:p>
            <a:pPr marL="36000" indent="-10800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Tavaszi fagykár megelőzését szolgáló eszköz, berendezés beszerzése</a:t>
            </a:r>
            <a:endParaRPr lang="hu-HU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56744" y="3666355"/>
            <a:ext cx="2952328" cy="1224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Támogatási intenzitás</a:t>
            </a:r>
            <a:r>
              <a:rPr lang="hu-HU" sz="1600" b="1" u="sng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hu-HU" sz="16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60 % -</a:t>
            </a:r>
            <a:r>
              <a:rPr lang="hu-H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hu-HU" sz="16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egyéni projekt</a:t>
            </a:r>
          </a:p>
          <a:p>
            <a:pPr algn="ctr"/>
            <a:r>
              <a:rPr lang="hu-HU" sz="16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80 % - kollektív projekt</a:t>
            </a:r>
            <a:endParaRPr lang="hu-HU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724128" y="5075168"/>
            <a:ext cx="309634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Támogatást igénylők köre:</a:t>
            </a:r>
          </a:p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Mezőgazdasági termelők, illetve csoportjaik</a:t>
            </a:r>
            <a:endParaRPr lang="hu-HU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5508104" y="2442219"/>
            <a:ext cx="3096344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Támogatási keret:</a:t>
            </a:r>
            <a:endParaRPr lang="hu-HU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hu-H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4,72 milliárd Ft</a:t>
            </a:r>
            <a:endParaRPr lang="hu-H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06217" y="1751834"/>
            <a:ext cx="4229794" cy="4601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Két </a:t>
            </a:r>
            <a:r>
              <a:rPr lang="hu-HU" sz="2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pályázati felhívás: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I. Nem </a:t>
            </a:r>
            <a:r>
              <a:rPr lang="hu-HU" sz="2000" b="1" dirty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mezőgazdasági tevékenységek  indításának </a:t>
            </a: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 támogatása</a:t>
            </a:r>
            <a:r>
              <a:rPr lang="hu-HU" sz="2000" b="1" dirty="0" smtClean="0">
                <a:latin typeface="Franklin Gothic Medium (Szövegtörzs)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000" dirty="0" smtClean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latin typeface="Franklin Gothic Medium (Szövegtörzs)"/>
              </a:rPr>
              <a:t> II. </a:t>
            </a: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Nem </a:t>
            </a:r>
            <a:r>
              <a:rPr lang="hu-HU" sz="2000" b="1" dirty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mezőgazdasági tevékenységek </a:t>
            </a:r>
            <a:r>
              <a:rPr lang="hu-HU" sz="2000" b="1" dirty="0" smtClean="0">
                <a:latin typeface="Franklin Gothic Medium (Szövegtörzs)"/>
              </a:rPr>
              <a:t>fejlesztésének támogatása: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b="1" dirty="0" smtClean="0">
              <a:latin typeface="Franklin Gothic Medium (Szövegtörzs)"/>
            </a:endParaRPr>
          </a:p>
          <a:p>
            <a:endParaRPr lang="hu-HU" dirty="0" smtClean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 (Szövegtörzs)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Franklin Gothic Medium (Szövegtörzs)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13052" y="2734143"/>
            <a:ext cx="4057392" cy="3970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Támogatás mértéke: 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hu-HU" sz="1700" dirty="0" smtClean="0">
                <a:latin typeface="Franklin Gothic Medium (Szövegtörzs)"/>
              </a:rPr>
              <a:t>12 millió Ft átalány jellegű támogatás üzleti terv alapján</a:t>
            </a:r>
          </a:p>
          <a:p>
            <a:pPr marL="400050" indent="-400050">
              <a:buFont typeface="+mj-lt"/>
              <a:buAutoNum type="romanUcPeriod"/>
            </a:pPr>
            <a:r>
              <a:rPr lang="hu-HU" sz="1700" dirty="0" smtClean="0">
                <a:latin typeface="Franklin Gothic Medium (Szövegtörzs)"/>
              </a:rPr>
              <a:t>30 millió Ft a </a:t>
            </a:r>
            <a:r>
              <a:rPr lang="hu-HU" sz="1700" dirty="0">
                <a:latin typeface="Franklin Gothic Medium (Szövegtörzs)"/>
              </a:rPr>
              <a:t>beruházás elismerhető költségének maximum </a:t>
            </a:r>
            <a:r>
              <a:rPr lang="hu-HU" sz="1700" dirty="0" smtClean="0">
                <a:latin typeface="Franklin Gothic Medium (Szövegtörzs)"/>
              </a:rPr>
              <a:t>50-70% 290/2014-es Kormány rendelet alapján</a:t>
            </a:r>
          </a:p>
          <a:p>
            <a:r>
              <a:rPr lang="hu-HU" sz="2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Támogatható tevékenységek:</a:t>
            </a:r>
          </a:p>
          <a:p>
            <a:pPr marL="108000">
              <a:spcBef>
                <a:spcPts val="600"/>
              </a:spcBef>
            </a:pPr>
            <a:r>
              <a:rPr lang="hu-HU" sz="1700" b="1" dirty="0">
                <a:latin typeface="Franklin Gothic Medium (Szövegtörzs)"/>
              </a:rPr>
              <a:t>Kézműves tevékenységek</a:t>
            </a:r>
          </a:p>
          <a:p>
            <a:pPr marL="108000"/>
            <a:r>
              <a:rPr lang="hu-HU" sz="1700" b="1" dirty="0">
                <a:latin typeface="Franklin Gothic Medium (Szövegtörzs)"/>
              </a:rPr>
              <a:t>Kisipari tevékenységek</a:t>
            </a:r>
          </a:p>
          <a:p>
            <a:pPr marL="108000"/>
            <a:r>
              <a:rPr lang="hu-HU" sz="1700" b="1" dirty="0">
                <a:latin typeface="Franklin Gothic Medium (Szövegtörzs)"/>
              </a:rPr>
              <a:t>Turisztikai szolgáltató tevékenységek</a:t>
            </a:r>
          </a:p>
          <a:p>
            <a:pPr marL="108000"/>
            <a:r>
              <a:rPr lang="hu-HU" sz="1700" b="1" dirty="0">
                <a:latin typeface="Franklin Gothic Medium (Szövegtörzs)"/>
              </a:rPr>
              <a:t>Bármilyen egyéb termelő vagy szolgáltató </a:t>
            </a:r>
            <a:r>
              <a:rPr lang="hu-HU" sz="1700" b="1" dirty="0" smtClean="0">
                <a:latin typeface="Franklin Gothic Medium (Szövegtörzs)"/>
              </a:rPr>
              <a:t>tevékenység</a:t>
            </a:r>
            <a:endParaRPr lang="hu-HU" sz="1700" b="1" dirty="0">
              <a:latin typeface="Franklin Gothic Medium (Szövegtörzs)"/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827599" y="3134083"/>
            <a:ext cx="3317999" cy="6843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827599" y="5263032"/>
            <a:ext cx="3306338" cy="7909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515744" y="3260822"/>
            <a:ext cx="1834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latin typeface="Franklin Gothic Medium (Szövegtörzs)"/>
              </a:rPr>
              <a:t>13,85 Mrd Ft</a:t>
            </a:r>
            <a:endParaRPr lang="hu-HU" sz="2200" b="1" dirty="0">
              <a:latin typeface="Franklin Gothic Medium (Szövegtörzs)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672838" y="5443052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latin typeface="Franklin Gothic Medium (Szövegtörzs)"/>
              </a:rPr>
              <a:t>35,9 Mrd Ft</a:t>
            </a:r>
            <a:endParaRPr lang="hu-HU" sz="2200" b="1" dirty="0">
              <a:latin typeface="Franklin Gothic Medium (Szövegtörzs)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3815" y="764704"/>
            <a:ext cx="723629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Nem mezőgazdasági tevékenységek  indításának (I.) és fejlesztésének (II.) támogatása</a:t>
            </a:r>
            <a:endParaRPr lang="hu-HU" sz="2200" b="1" dirty="0">
              <a:solidFill>
                <a:schemeClr val="bg1">
                  <a:lumMod val="95000"/>
                </a:schemeClr>
              </a:solidFill>
              <a:latin typeface="Franklin Gothic Medium (Szövegtörzs)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195736" y="116631"/>
            <a:ext cx="5753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Franklin Gothic Medium (Szövegtörzs)"/>
              </a:rPr>
              <a:t>A felhívások </a:t>
            </a:r>
            <a:r>
              <a:rPr lang="hu-HU" sz="1400" dirty="0">
                <a:latin typeface="Franklin Gothic Medium (Szövegtörzs)"/>
              </a:rPr>
              <a:t>várható </a:t>
            </a:r>
            <a:r>
              <a:rPr lang="hu-HU" sz="1400" dirty="0" smtClean="0">
                <a:latin typeface="Franklin Gothic Medium (Szövegtörzs)"/>
              </a:rPr>
              <a:t>megjelenése: 2016. második félév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617612" y="1340768"/>
            <a:ext cx="2448272" cy="12541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Teljes keret:  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Medium (Szövegtörzs)"/>
              </a:rPr>
              <a:t>50 Mrd Ft</a:t>
            </a:r>
          </a:p>
        </p:txBody>
      </p:sp>
    </p:spTree>
    <p:extLst>
      <p:ext uri="{BB962C8B-B14F-4D97-AF65-F5344CB8AC3E}">
        <p14:creationId xmlns:p14="http://schemas.microsoft.com/office/powerpoint/2010/main" val="30268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764704"/>
            <a:ext cx="6995120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Fiatal mezőgazdasági termelők induló támogatása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95736" y="34252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Franklin Gothic Medium (Szövegtörzs)"/>
              </a:rPr>
              <a:t>A felhívás tervezett megjelenése: 2016. szeptember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99592" y="1628800"/>
            <a:ext cx="288032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400" b="1" u="sng" dirty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Célja: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400" dirty="0" smtClean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Generációváltás elősegítése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400" dirty="0" smtClean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Fejlesztési forrás biztosítása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400" dirty="0" smtClean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Önálló, életképes családi gazdaság kialakítása</a:t>
            </a:r>
            <a:endParaRPr lang="hu-HU" sz="1400" dirty="0">
              <a:solidFill>
                <a:schemeClr val="tx2">
                  <a:lumMod val="75000"/>
                </a:schemeClr>
              </a:solidFill>
              <a:latin typeface="Franklin Gothic Medium (Szövegtörzs)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51520" y="4086944"/>
            <a:ext cx="231460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1400" b="1" u="sng" dirty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Kötelező vállalás időtartama: </a:t>
            </a:r>
          </a:p>
          <a:p>
            <a:pPr marL="0" indent="0" algn="ctr">
              <a:buNone/>
            </a:pPr>
            <a:r>
              <a:rPr lang="hu-HU" sz="1400" b="1" u="sng" dirty="0">
                <a:solidFill>
                  <a:schemeClr val="tx2">
                    <a:lumMod val="75000"/>
                  </a:schemeClr>
                </a:solidFill>
                <a:latin typeface="Franklin Gothic Medium (Szövegtörzs)"/>
              </a:rPr>
              <a:t>5 év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012160" y="1628800"/>
            <a:ext cx="2880320" cy="34334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400" b="1" u="sng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Jogosult:</a:t>
            </a:r>
            <a:endParaRPr lang="hu-HU" sz="1400" dirty="0" smtClean="0">
              <a:solidFill>
                <a:schemeClr val="accent1">
                  <a:lumMod val="50000"/>
                </a:schemeClr>
              </a:solidFill>
              <a:latin typeface="Franklin Gothic Medium (Szövegtörzs)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Legfeljebb 40 éves természetes személy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mezőgazdasági jellegű szakismeret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12 hónapnál nem régebbi mezőgazdasági egyéni vállalkozói regisztráció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Legalább 6000 STÉ értékű termelési potenciál megléte</a:t>
            </a:r>
          </a:p>
          <a:p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2. </a:t>
            </a:r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Jogi személy esetén 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annak személyében kizárólagos tulajdonosa és ügyvezetője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5076056" y="5157192"/>
            <a:ext cx="216024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u="sng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Támogatás mértéke:</a:t>
            </a:r>
            <a:endParaRPr lang="hu-HU" sz="1400" b="1" u="sng" dirty="0">
              <a:solidFill>
                <a:schemeClr val="accent1">
                  <a:lumMod val="50000"/>
                </a:schemeClr>
              </a:solidFill>
              <a:latin typeface="Franklin Gothic Medium (Szövegtörzs)"/>
            </a:endParaRP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Franklin Gothic Medium (Szövegtörzs)"/>
              </a:rPr>
              <a:t>12 M Ft, két részletben (75%+25%)</a:t>
            </a:r>
            <a:endParaRPr lang="hu-HU" sz="1400" dirty="0">
              <a:solidFill>
                <a:schemeClr val="accent1">
                  <a:lumMod val="50000"/>
                </a:schemeClr>
              </a:solidFill>
              <a:latin typeface="Franklin Gothic Medium (Szövegtörzs)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923928" y="1667520"/>
            <a:ext cx="2232248" cy="16561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</a:rPr>
              <a:t>Támogatási keret:</a:t>
            </a:r>
            <a:endParaRPr lang="hu-HU" b="1" dirty="0" smtClean="0">
              <a:solidFill>
                <a:schemeClr val="tx1"/>
              </a:solidFill>
            </a:endParaRPr>
          </a:p>
          <a:p>
            <a:pPr algn="ctr"/>
            <a:r>
              <a:rPr lang="hu-HU" b="1" u="sng" dirty="0" smtClean="0">
                <a:solidFill>
                  <a:schemeClr val="tx1"/>
                </a:solidFill>
              </a:rPr>
              <a:t>37,75 Mrd Ft</a:t>
            </a:r>
            <a:endParaRPr lang="hu-HU" b="1" u="sng" dirty="0">
              <a:solidFill>
                <a:schemeClr val="tx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059832" y="3303116"/>
            <a:ext cx="2340260" cy="15841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Üzleti terv kötelező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985132" y="4841428"/>
            <a:ext cx="2448272" cy="1593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/>
              <a:t>Vissza nem térítendő átalány támogatás , üzleti tervben vállalt kötelezettségek teljesítésére</a:t>
            </a:r>
          </a:p>
        </p:txBody>
      </p:sp>
    </p:spTree>
    <p:extLst>
      <p:ext uri="{BB962C8B-B14F-4D97-AF65-F5344CB8AC3E}">
        <p14:creationId xmlns:p14="http://schemas.microsoft.com/office/powerpoint/2010/main" val="3213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8174</TotalTime>
  <Words>595</Words>
  <Application>Microsoft Office PowerPoint</Application>
  <PresentationFormat>Diavetítés a képernyőre (4:3 oldalarány)</PresentationFormat>
  <Paragraphs>129</Paragraphs>
  <Slides>10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Vidékfejlesztési Program Pályázatok gazdáknak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Fiatal mezőgazdasági termelők induló támogatása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Petőházi Tamás</cp:lastModifiedBy>
  <cp:revision>792</cp:revision>
  <cp:lastPrinted>2016-08-29T09:47:53Z</cp:lastPrinted>
  <dcterms:created xsi:type="dcterms:W3CDTF">2014-09-15T07:33:28Z</dcterms:created>
  <dcterms:modified xsi:type="dcterms:W3CDTF">2016-09-01T09:05:02Z</dcterms:modified>
</cp:coreProperties>
</file>