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2"/>
  </p:notesMasterIdLst>
  <p:sldIdLst>
    <p:sldId id="305" r:id="rId2"/>
    <p:sldId id="257" r:id="rId3"/>
    <p:sldId id="307" r:id="rId4"/>
    <p:sldId id="306" r:id="rId5"/>
    <p:sldId id="308" r:id="rId6"/>
    <p:sldId id="259" r:id="rId7"/>
    <p:sldId id="311" r:id="rId8"/>
    <p:sldId id="310" r:id="rId9"/>
    <p:sldId id="264" r:id="rId10"/>
    <p:sldId id="267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97" r:id="rId26"/>
    <p:sldId id="299" r:id="rId27"/>
    <p:sldId id="300" r:id="rId28"/>
    <p:sldId id="301" r:id="rId29"/>
    <p:sldId id="302" r:id="rId30"/>
    <p:sldId id="304" r:id="rId3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rváth Anikó Katalin" initials="HA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>
        <p:scale>
          <a:sx n="89" d="100"/>
          <a:sy n="89" d="100"/>
        </p:scale>
        <p:origin x="-846" y="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saryM\AppData\Local\Microsoft\Windows\Temporary%20Internet%20Files\Content.Outlook\YSMP7ED1\&#214;sszefoglal&#243;%20grafikonok_MSZR_2012II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171995147048558"/>
          <c:y val="0.16045851676202644"/>
          <c:w val="0.39942399092005576"/>
          <c:h val="0.63564248017385105"/>
        </c:manualLayout>
      </c:layout>
      <c:pie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600"/>
      </a:pPr>
      <a:endParaRPr lang="hu-H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47367545897462"/>
          <c:y val="0.24743791810293389"/>
          <c:w val="0.72552528262617666"/>
          <c:h val="0.69131183482332903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0"/>
              <c:layout>
                <c:manualLayout>
                  <c:x val="-3.024557288054101E-2"/>
                  <c:y val="-7.348499509850425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964935709482535E-2"/>
                  <c:y val="-9.5171236125604782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672444755740636E-2"/>
                  <c:y val="0.1333179015273693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113168471508369E-3"/>
                  <c:y val="0.212222496284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0294896863396877E-2"/>
                  <c:y val="9.677260221990323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6366297760519573E-2"/>
                  <c:y val="5.931429655630395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7827733844779693E-2"/>
                  <c:y val="-8.584384783227398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718361154065534E-2"/>
                  <c:y val="-4.6963539196154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21047173594791896"/>
                  <c:y val="-8.5983493027227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Munka1!$J$12:$J$23</c:f>
              <c:strCache>
                <c:ptCount val="12"/>
                <c:pt idx="0">
                  <c:v>Kukorica</c:v>
                </c:pt>
                <c:pt idx="1">
                  <c:v>Búza</c:v>
                </c:pt>
                <c:pt idx="2">
                  <c:v>Napraforgó</c:v>
                </c:pt>
                <c:pt idx="3">
                  <c:v>Repce </c:v>
                </c:pt>
                <c:pt idx="4">
                  <c:v>Árpa</c:v>
                </c:pt>
                <c:pt idx="5">
                  <c:v>Burgonya</c:v>
                </c:pt>
                <c:pt idx="6">
                  <c:v>Silókukorica</c:v>
                </c:pt>
                <c:pt idx="7">
                  <c:v>Cukorrépa</c:v>
                </c:pt>
                <c:pt idx="8">
                  <c:v>Szója</c:v>
                </c:pt>
                <c:pt idx="9">
                  <c:v>Zab</c:v>
                </c:pt>
                <c:pt idx="10">
                  <c:v>Rozs</c:v>
                </c:pt>
                <c:pt idx="11">
                  <c:v>Egyéb szántóföldi növény</c:v>
                </c:pt>
              </c:strCache>
            </c:strRef>
          </c:cat>
          <c:val>
            <c:numRef>
              <c:f>Munka1!$L$12:$L$23</c:f>
              <c:numCache>
                <c:formatCode>0.0%</c:formatCode>
                <c:ptCount val="12"/>
                <c:pt idx="0">
                  <c:v>0.32846517513874868</c:v>
                </c:pt>
                <c:pt idx="1">
                  <c:v>0.252044005774197</c:v>
                </c:pt>
                <c:pt idx="2">
                  <c:v>0.15291831751357246</c:v>
                </c:pt>
                <c:pt idx="3">
                  <c:v>6.1938303766568281E-2</c:v>
                </c:pt>
                <c:pt idx="4">
                  <c:v>5.354678431476332E-2</c:v>
                </c:pt>
                <c:pt idx="5">
                  <c:v>3.4528487979268364E-2</c:v>
                </c:pt>
                <c:pt idx="6">
                  <c:v>1.6543949353563729E-2</c:v>
                </c:pt>
                <c:pt idx="7">
                  <c:v>1.1747993261708537E-2</c:v>
                </c:pt>
                <c:pt idx="8">
                  <c:v>1.0666413913839013E-2</c:v>
                </c:pt>
                <c:pt idx="9">
                  <c:v>6.2093255144559578E-3</c:v>
                </c:pt>
                <c:pt idx="10">
                  <c:v>4.4260273172052845E-3</c:v>
                </c:pt>
                <c:pt idx="11">
                  <c:v>6.6965216152109222E-2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018">
          <a:noFill/>
        </a:ln>
      </c:spPr>
    </c:plotArea>
    <c:plotVisOnly val="1"/>
    <c:dispBlanksAs val="gap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636363636363633E-2"/>
          <c:y val="4.2519547399640964E-2"/>
          <c:w val="0.91534235976789169"/>
          <c:h val="0.87744392808718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Munka1!$H$3</c:f>
              <c:strCache>
                <c:ptCount val="1"/>
                <c:pt idx="0">
                  <c:v>Export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Munka1!$A$13:$A$22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Munka1!$H$13:$H$22</c:f>
              <c:numCache>
                <c:formatCode>#,##0</c:formatCode>
                <c:ptCount val="10"/>
                <c:pt idx="0">
                  <c:v>3098.1499450000001</c:v>
                </c:pt>
                <c:pt idx="1">
                  <c:v>3323.5559450000001</c:v>
                </c:pt>
                <c:pt idx="2">
                  <c:v>3675.2494790000001</c:v>
                </c:pt>
                <c:pt idx="3">
                  <c:v>4863.3722239999997</c:v>
                </c:pt>
                <c:pt idx="4">
                  <c:v>5781.8005149999999</c:v>
                </c:pt>
                <c:pt idx="5">
                  <c:v>5085.9998530000003</c:v>
                </c:pt>
                <c:pt idx="6">
                  <c:v>5843.2465540000003</c:v>
                </c:pt>
                <c:pt idx="7">
                  <c:v>7193.1415619999998</c:v>
                </c:pt>
                <c:pt idx="8">
                  <c:v>8074.6186349999998</c:v>
                </c:pt>
                <c:pt idx="9">
                  <c:v>8093.4248790000001</c:v>
                </c:pt>
              </c:numCache>
            </c:numRef>
          </c:val>
        </c:ser>
        <c:ser>
          <c:idx val="1"/>
          <c:order val="1"/>
          <c:tx>
            <c:strRef>
              <c:f>Munka1!$I$3</c:f>
              <c:strCache>
                <c:ptCount val="1"/>
                <c:pt idx="0">
                  <c:v>Import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Munka1!$A$13:$A$22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Munka1!$I$13:$I$22</c:f>
              <c:numCache>
                <c:formatCode>#,##0</c:formatCode>
                <c:ptCount val="10"/>
                <c:pt idx="0">
                  <c:v>1999.67046</c:v>
                </c:pt>
                <c:pt idx="1">
                  <c:v>2407.6447269999999</c:v>
                </c:pt>
                <c:pt idx="2">
                  <c:v>2680.2087110000002</c:v>
                </c:pt>
                <c:pt idx="3">
                  <c:v>3188.1584990000001</c:v>
                </c:pt>
                <c:pt idx="4">
                  <c:v>3860.2142859999999</c:v>
                </c:pt>
                <c:pt idx="5">
                  <c:v>3370.6623370000002</c:v>
                </c:pt>
                <c:pt idx="6">
                  <c:v>3710.560442</c:v>
                </c:pt>
                <c:pt idx="7">
                  <c:v>4445.7138949999999</c:v>
                </c:pt>
                <c:pt idx="8">
                  <c:v>4454.6762429999999</c:v>
                </c:pt>
                <c:pt idx="9">
                  <c:v>4493.845053</c:v>
                </c:pt>
              </c:numCache>
            </c:numRef>
          </c:val>
        </c:ser>
        <c:ser>
          <c:idx val="2"/>
          <c:order val="2"/>
          <c:tx>
            <c:strRef>
              <c:f>Munka1!$J$3</c:f>
              <c:strCache>
                <c:ptCount val="1"/>
                <c:pt idx="0">
                  <c:v>Egyenleg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Munka1!$A$13:$A$22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Munka1!$J$13:$J$22</c:f>
              <c:numCache>
                <c:formatCode>#,##0</c:formatCode>
                <c:ptCount val="10"/>
                <c:pt idx="0">
                  <c:v>1098.4794850000001</c:v>
                </c:pt>
                <c:pt idx="1">
                  <c:v>915.91121799999996</c:v>
                </c:pt>
                <c:pt idx="2">
                  <c:v>995.04076799999996</c:v>
                </c:pt>
                <c:pt idx="3">
                  <c:v>1675.2137250000001</c:v>
                </c:pt>
                <c:pt idx="4">
                  <c:v>1921.586229</c:v>
                </c:pt>
                <c:pt idx="5">
                  <c:v>1715.3375160000001</c:v>
                </c:pt>
                <c:pt idx="6">
                  <c:v>2132.6861119999999</c:v>
                </c:pt>
                <c:pt idx="7">
                  <c:v>2747.4276669999999</c:v>
                </c:pt>
                <c:pt idx="8">
                  <c:v>3619.9423919999999</c:v>
                </c:pt>
                <c:pt idx="9">
                  <c:v>3599.5798260000001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797824"/>
        <c:axId val="78803712"/>
      </c:barChart>
      <c:catAx>
        <c:axId val="78797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8803712"/>
        <c:crosses val="autoZero"/>
        <c:auto val="1"/>
        <c:lblAlgn val="ctr"/>
        <c:lblOffset val="100"/>
        <c:noMultiLvlLbl val="0"/>
      </c:catAx>
      <c:valAx>
        <c:axId val="788037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87978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7816536956091341E-2"/>
          <c:y val="6.4693296440815021E-2"/>
          <c:w val="0.27206506343380193"/>
          <c:h val="6.994829527354859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72BCB-8367-48F8-AC30-322A63082C63}" type="datetimeFigureOut">
              <a:rPr lang="hu-HU" smtClean="0"/>
              <a:t>2014.09.10.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74248-4D0C-4051-8A5F-30D210E1E7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83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B2D30E-D67A-4472-BFCF-68D8BDF39A4C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0FD1A7-4708-482E-8F1B-E9830501A4C1}" type="slidenum">
              <a:rPr lang="hu-HU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F466BC-74CC-45F0-97A9-0C792862982D}" type="slidenum">
              <a:rPr lang="hu-HU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488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1257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8759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35729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E21F2-3147-4F42-96FB-7D453F856320}" type="datetimeFigureOut">
              <a:rPr lang="hu-HU"/>
              <a:pPr>
                <a:defRPr/>
              </a:pPr>
              <a:t>2014.09.10.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089650"/>
            <a:ext cx="2133600" cy="365125"/>
          </a:xfr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AF48010D-7311-4049-842C-E11DB46ED5C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471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F1795-86C2-4E2F-8359-561ECFD2D252}" type="datetimeFigureOut">
              <a:rPr lang="hu-HU"/>
              <a:pPr>
                <a:defRPr/>
              </a:pPr>
              <a:t>2014.09.10.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99471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D883C-FDC8-44FC-88BB-25B72FDB7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697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ctrTitle"/>
          </p:nvPr>
        </p:nvSpPr>
        <p:spPr>
          <a:xfrm>
            <a:off x="215900" y="3284538"/>
            <a:ext cx="8928100" cy="1150937"/>
          </a:xfrm>
        </p:spPr>
        <p:txBody>
          <a:bodyPr/>
          <a:lstStyle/>
          <a:p>
            <a:pPr eaLnBrk="1" hangingPunct="1"/>
            <a:r>
              <a:rPr lang="hu-HU" sz="3400" b="1" dirty="0" smtClean="0"/>
              <a:t>A mezőgazdaság helyzete</a:t>
            </a:r>
            <a:br>
              <a:rPr lang="hu-HU" sz="3400" b="1" dirty="0" smtClean="0"/>
            </a:br>
            <a:r>
              <a:rPr lang="hu-HU" sz="3400" b="1" dirty="0" smtClean="0"/>
              <a:t>és a támogatási rendszer változásai</a:t>
            </a:r>
            <a:endParaRPr lang="en-GB" sz="3400" dirty="0" smtClean="0"/>
          </a:p>
        </p:txBody>
      </p:sp>
      <p:sp>
        <p:nvSpPr>
          <p:cNvPr id="20483" name="Alcím 2"/>
          <p:cNvSpPr>
            <a:spLocks noGrp="1"/>
          </p:cNvSpPr>
          <p:nvPr>
            <p:ph type="subTitle" idx="1"/>
          </p:nvPr>
        </p:nvSpPr>
        <p:spPr>
          <a:xfrm>
            <a:off x="107950" y="4292600"/>
            <a:ext cx="9144000" cy="194310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defRPr/>
            </a:pPr>
            <a:endParaRPr lang="hu-H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Dr. Feldman Zsolt</a:t>
            </a:r>
          </a:p>
          <a:p>
            <a:pPr>
              <a:spcBef>
                <a:spcPts val="600"/>
              </a:spcBef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agrárgazdaságért felelős helyettes államtitkár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Földművelésügyi Minisztérium</a:t>
            </a: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defRPr/>
            </a:pPr>
            <a:endParaRPr lang="hu-H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Bábolna, 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2014.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szeptember 11.</a:t>
            </a:r>
            <a:endParaRPr lang="hu-H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defRPr/>
            </a:pP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800"/>
              </a:spcBef>
              <a:defRPr/>
            </a:pP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800"/>
              </a:spcBef>
              <a:defRPr/>
            </a:pP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8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60350"/>
            <a:ext cx="3959225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487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3212976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hu-HU" sz="4400" b="1" dirty="0">
                <a:solidFill>
                  <a:srgbClr val="A29061"/>
                </a:solidFill>
              </a:rPr>
              <a:t>A Közös Agrárpolitika reformja 2014 – </a:t>
            </a:r>
            <a:r>
              <a:rPr lang="hu-HU" sz="4400" b="1" dirty="0" smtClean="0">
                <a:solidFill>
                  <a:srgbClr val="A29061"/>
                </a:solidFill>
              </a:rPr>
              <a:t>2020</a:t>
            </a:r>
            <a:r>
              <a:rPr lang="hu-HU" sz="3200" b="1" dirty="0">
                <a:solidFill>
                  <a:srgbClr val="A29061"/>
                </a:solidFill>
              </a:rPr>
              <a:t/>
            </a:r>
            <a:br>
              <a:rPr lang="hu-HU" sz="3200" b="1" dirty="0">
                <a:solidFill>
                  <a:srgbClr val="A29061"/>
                </a:solidFill>
              </a:rPr>
            </a:b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25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533978" cy="864096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rgbClr val="A69765"/>
                </a:solidFill>
              </a:rPr>
              <a:t>Magyarország </a:t>
            </a:r>
            <a:r>
              <a:rPr lang="hu-HU" sz="2800" b="1" dirty="0" smtClean="0">
                <a:solidFill>
                  <a:srgbClr val="A69765"/>
                </a:solidFill>
              </a:rPr>
              <a:t>2015-2020 </a:t>
            </a:r>
            <a:r>
              <a:rPr lang="hu-HU" sz="2800" b="1" dirty="0">
                <a:solidFill>
                  <a:srgbClr val="A69765"/>
                </a:solidFill>
              </a:rPr>
              <a:t>közötti </a:t>
            </a:r>
            <a:r>
              <a:rPr lang="hu-HU" sz="2800" b="1" dirty="0" smtClean="0">
                <a:solidFill>
                  <a:srgbClr val="A69765"/>
                </a:solidFill>
              </a:rPr>
              <a:t>közvetlen kifizetésekre </a:t>
            </a:r>
            <a:r>
              <a:rPr lang="hu-HU" sz="2800" b="1" dirty="0">
                <a:solidFill>
                  <a:srgbClr val="A69765"/>
                </a:solidFill>
              </a:rPr>
              <a:t>vonatkozó nemzeti felső </a:t>
            </a:r>
            <a:r>
              <a:rPr lang="hu-HU" sz="2800" b="1" dirty="0" smtClean="0">
                <a:solidFill>
                  <a:srgbClr val="A69765"/>
                </a:solidFill>
              </a:rPr>
              <a:t>összeghatárai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39552" y="1988840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 élt a vidékfejlesztési források maximális, 15%-os átcsoportosítási lehetőségével a közvetlen termelői támogatások növelésére, ami 444 millió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euró (137 milliárd forint) átcsoportosítását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jelenti.</a:t>
            </a:r>
          </a:p>
          <a:p>
            <a:pPr algn="just"/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Közvetlen termelői kifizetésekre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2015-2020 között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összesen 8,06 milliárd euró, azaz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2500 milliárd forint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áll rendelkezésre.</a:t>
            </a:r>
          </a:p>
          <a:p>
            <a:pPr algn="just"/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Közvetlen termelői kifizetésekre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2015-ben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1,345  milliárd euró, azaz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418 milliárd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forint áll rendelkezésre.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39552" y="6304002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HUF/EUR árfolyamon számolva</a:t>
            </a: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29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A29061"/>
                </a:solidFill>
              </a:rPr>
              <a:t>A közvetlen támogatások </a:t>
            </a:r>
            <a:r>
              <a:rPr lang="hu-HU" b="1" dirty="0" smtClean="0">
                <a:solidFill>
                  <a:srgbClr val="A29061"/>
                </a:solidFill>
              </a:rPr>
              <a:t>jelenlegi </a:t>
            </a:r>
            <a:r>
              <a:rPr lang="hu-HU" b="1" dirty="0">
                <a:solidFill>
                  <a:srgbClr val="A29061"/>
                </a:solidFill>
              </a:rPr>
              <a:t>rendszere Magyarországon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09939"/>
          </a:xfrm>
        </p:spPr>
        <p:txBody>
          <a:bodyPr>
            <a:normAutofit/>
          </a:bodyPr>
          <a:lstStyle/>
          <a:p>
            <a:r>
              <a:rPr lang="hu-HU" sz="2600" dirty="0" smtClean="0"/>
              <a:t>Közös Agrárpolitika I. pillér </a:t>
            </a:r>
          </a:p>
          <a:p>
            <a:pPr lvl="1"/>
            <a:r>
              <a:rPr lang="hu-HU" sz="2600" dirty="0" smtClean="0"/>
              <a:t>közvetlen támogatások (uniós forrás) (FM)</a:t>
            </a:r>
          </a:p>
          <a:p>
            <a:pPr lvl="1"/>
            <a:r>
              <a:rPr lang="hu-HU" sz="2600" dirty="0" smtClean="0"/>
              <a:t>piaci intézkedések (uniós forrás) (FM)</a:t>
            </a:r>
          </a:p>
          <a:p>
            <a:endParaRPr lang="hu-HU" sz="2600" dirty="0" smtClean="0"/>
          </a:p>
          <a:p>
            <a:r>
              <a:rPr lang="hu-HU" sz="2600" dirty="0"/>
              <a:t>Közös Agrárpolitika </a:t>
            </a:r>
            <a:r>
              <a:rPr lang="hu-HU" sz="2600" dirty="0" smtClean="0"/>
              <a:t>II. pillér</a:t>
            </a:r>
          </a:p>
          <a:p>
            <a:pPr lvl="1"/>
            <a:r>
              <a:rPr lang="hu-HU" sz="2600" dirty="0" smtClean="0"/>
              <a:t>vidékfejlesztés (uniós és nemzeti forrás) (Miniszterelnökség)</a:t>
            </a:r>
          </a:p>
          <a:p>
            <a:pPr lvl="1"/>
            <a:endParaRPr lang="hu-HU" sz="1200" dirty="0" smtClean="0"/>
          </a:p>
          <a:p>
            <a:pPr>
              <a:buFont typeface="Times New Roman" panose="02020603050405020304" pitchFamily="18" charset="0"/>
              <a:buChar char="+"/>
            </a:pPr>
            <a:r>
              <a:rPr lang="hu-HU" sz="2600" dirty="0" smtClean="0"/>
              <a:t>Nemzeti támogatási jogcímek (nemzeti forrás) (FM)</a:t>
            </a:r>
          </a:p>
          <a:p>
            <a:pPr lvl="1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53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96752"/>
            <a:ext cx="8988588" cy="576064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A29061"/>
                </a:solidFill>
              </a:rPr>
              <a:t>A közvetlen támogatások új </a:t>
            </a:r>
            <a:r>
              <a:rPr lang="hu-HU" b="1" dirty="0" smtClean="0">
                <a:solidFill>
                  <a:srgbClr val="A29061"/>
                </a:solidFill>
              </a:rPr>
              <a:t>rendszere Magyarországon</a:t>
            </a:r>
            <a:endParaRPr lang="hu-HU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723261" y="2182212"/>
            <a:ext cx="7665164" cy="1985159"/>
          </a:xfrm>
          <a:prstGeom prst="rect">
            <a:avLst/>
          </a:prstGeom>
          <a:noFill/>
          <a:ln w="25400">
            <a:solidFill>
              <a:srgbClr val="00004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hu-HU" dirty="0"/>
          </a:p>
          <a:p>
            <a:pPr eaLnBrk="1" hangingPunct="1">
              <a:spcBef>
                <a:spcPct val="50000"/>
              </a:spcBef>
            </a:pPr>
            <a:endParaRPr lang="hu-HU" dirty="0"/>
          </a:p>
          <a:p>
            <a:pPr eaLnBrk="1" hangingPunct="1">
              <a:spcBef>
                <a:spcPct val="50000"/>
              </a:spcBef>
            </a:pPr>
            <a:endParaRPr lang="hu-HU" dirty="0"/>
          </a:p>
          <a:p>
            <a:pPr eaLnBrk="1" hangingPunct="1">
              <a:spcBef>
                <a:spcPct val="50000"/>
              </a:spcBef>
            </a:pPr>
            <a:endParaRPr lang="hu-HU" dirty="0"/>
          </a:p>
          <a:p>
            <a:pPr algn="ctr" eaLnBrk="1" hangingPunct="1">
              <a:spcBef>
                <a:spcPct val="50000"/>
              </a:spcBef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támogatás feltétele a kölcsönös megfeleltetés intézkedéseinek betartása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83931" y="2231651"/>
            <a:ext cx="3240286" cy="320675"/>
          </a:xfrm>
          <a:prstGeom prst="rect">
            <a:avLst/>
          </a:prstGeom>
          <a:solidFill>
            <a:srgbClr val="00206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b="1" u="sng" dirty="0" smtClean="0">
                <a:solidFill>
                  <a:schemeClr val="bg1"/>
                </a:solidFill>
                <a:latin typeface="Times New Roman" pitchFamily="18" charset="0"/>
              </a:rPr>
              <a:t>Kötelező</a:t>
            </a:r>
            <a:r>
              <a:rPr lang="hu-HU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hu-HU" b="1" dirty="0">
                <a:solidFill>
                  <a:schemeClr val="bg1"/>
                </a:solidFill>
                <a:latin typeface="Times New Roman" pitchFamily="18" charset="0"/>
              </a:rPr>
              <a:t>elemek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148263" y="2250505"/>
            <a:ext cx="3168650" cy="326370"/>
          </a:xfrm>
          <a:prstGeom prst="rect">
            <a:avLst/>
          </a:prstGeom>
          <a:solidFill>
            <a:srgbClr val="00206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b="1" u="sng" dirty="0" smtClean="0">
                <a:solidFill>
                  <a:schemeClr val="bg1"/>
                </a:solidFill>
                <a:latin typeface="Times New Roman" pitchFamily="18" charset="0"/>
              </a:rPr>
              <a:t>Önkéntes</a:t>
            </a:r>
            <a:r>
              <a:rPr lang="hu-HU" b="1" dirty="0" smtClean="0">
                <a:solidFill>
                  <a:schemeClr val="bg1"/>
                </a:solidFill>
                <a:latin typeface="Times New Roman" pitchFamily="18" charset="0"/>
              </a:rPr>
              <a:t> elem</a:t>
            </a:r>
            <a:endParaRPr lang="hu-H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72209" y="2576875"/>
            <a:ext cx="3240286" cy="1223963"/>
          </a:xfrm>
          <a:prstGeom prst="rect">
            <a:avLst/>
          </a:prstGeom>
          <a:solidFill>
            <a:srgbClr val="BAAE88"/>
          </a:solidFill>
          <a:ln w="25400">
            <a:solidFill>
              <a:schemeClr val="bg2">
                <a:lumMod val="75000"/>
              </a:schemeClr>
            </a:solidFill>
          </a:ln>
        </p:spPr>
        <p:txBody>
          <a:bodyPr anchor="ctr"/>
          <a:lstStyle/>
          <a:p>
            <a:pPr marL="285750" indent="-285750">
              <a:buFontTx/>
              <a:buChar char="•"/>
              <a:defRPr/>
            </a:pPr>
            <a:r>
              <a:rPr lang="hu-H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Alaptámogatás (SAPS)</a:t>
            </a:r>
            <a:endParaRPr lang="hu-H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•"/>
              <a:defRPr/>
            </a:pPr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„Zöld” komponens</a:t>
            </a:r>
          </a:p>
          <a:p>
            <a:pPr marL="285750" indent="-285750">
              <a:buFontTx/>
              <a:buChar char="•"/>
              <a:defRPr/>
            </a:pPr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Fiatal gazdálkodóknak juttatott </a:t>
            </a:r>
            <a:r>
              <a:rPr lang="hu-H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támogatás</a:t>
            </a:r>
            <a:endParaRPr lang="hu-H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zövegdoboz 4"/>
          <p:cNvSpPr txBox="1"/>
          <p:nvPr/>
        </p:nvSpPr>
        <p:spPr>
          <a:xfrm>
            <a:off x="5148263" y="2576875"/>
            <a:ext cx="3168650" cy="1223963"/>
          </a:xfrm>
          <a:prstGeom prst="rect">
            <a:avLst/>
          </a:prstGeom>
          <a:solidFill>
            <a:srgbClr val="BAAE88"/>
          </a:solidFill>
          <a:ln w="25400">
            <a:solidFill>
              <a:schemeClr val="bg2">
                <a:lumMod val="75000"/>
              </a:schemeClr>
            </a:solidFill>
          </a:ln>
        </p:spPr>
        <p:txBody>
          <a:bodyPr anchor="ctr"/>
          <a:lstStyle/>
          <a:p>
            <a:pPr marL="531813" lvl="1" indent="-354013">
              <a:buFontTx/>
              <a:buChar char="•"/>
              <a:defRPr/>
            </a:pPr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Termeléshez kötött </a:t>
            </a:r>
            <a:r>
              <a:rPr lang="hu-H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támogatás</a:t>
            </a:r>
            <a:endParaRPr lang="hu-H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012495" y="4292303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000" b="1" dirty="0">
                <a:solidFill>
                  <a:srgbClr val="000066"/>
                </a:solidFill>
              </a:rPr>
              <a:t>VAGY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283075" y="2393243"/>
            <a:ext cx="8651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6000" dirty="0">
                <a:solidFill>
                  <a:srgbClr val="000066"/>
                </a:solidFill>
              </a:rPr>
              <a:t>+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75211" y="5303552"/>
            <a:ext cx="7561263" cy="804142"/>
          </a:xfrm>
          <a:prstGeom prst="rect">
            <a:avLst/>
          </a:prstGeom>
          <a:solidFill>
            <a:srgbClr val="BAAE88"/>
          </a:solidFill>
          <a:ln w="25400" algn="ctr">
            <a:solidFill>
              <a:srgbClr val="C4BD97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kisgazdaságok számára kialakított egyszerűsített támogatási </a:t>
            </a:r>
            <a:r>
              <a:rPr lang="hu-H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rendszer</a:t>
            </a:r>
            <a:endParaRPr lang="hu-H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75211" y="4806665"/>
            <a:ext cx="7561263" cy="496887"/>
          </a:xfrm>
          <a:prstGeom prst="rect">
            <a:avLst/>
          </a:prstGeom>
          <a:solidFill>
            <a:srgbClr val="002060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b="1" dirty="0" smtClean="0">
                <a:solidFill>
                  <a:schemeClr val="bg1"/>
                </a:solidFill>
                <a:latin typeface="Times New Roman" pitchFamily="18" charset="0"/>
              </a:rPr>
              <a:t>Az ország számára </a:t>
            </a:r>
            <a:r>
              <a:rPr lang="hu-HU" b="1" u="sng" dirty="0">
                <a:solidFill>
                  <a:schemeClr val="bg1"/>
                </a:solidFill>
                <a:latin typeface="Times New Roman" pitchFamily="18" charset="0"/>
              </a:rPr>
              <a:t>önkéntes</a:t>
            </a:r>
            <a:r>
              <a:rPr lang="hu-HU" b="1" dirty="0">
                <a:solidFill>
                  <a:schemeClr val="bg1"/>
                </a:solidFill>
                <a:latin typeface="Times New Roman" pitchFamily="18" charset="0"/>
              </a:rPr>
              <a:t>, a gazdák számára </a:t>
            </a:r>
            <a:r>
              <a:rPr lang="hu-HU" b="1" u="sng" dirty="0">
                <a:solidFill>
                  <a:schemeClr val="bg1"/>
                </a:solidFill>
                <a:latin typeface="Times New Roman" pitchFamily="18" charset="0"/>
              </a:rPr>
              <a:t>választható</a:t>
            </a:r>
            <a:r>
              <a:rPr lang="hu-HU" b="1" dirty="0">
                <a:solidFill>
                  <a:schemeClr val="bg1"/>
                </a:solidFill>
                <a:latin typeface="Times New Roman" pitchFamily="18" charset="0"/>
              </a:rPr>
              <a:t> elem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30832" y="1918581"/>
            <a:ext cx="461665" cy="245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b="1" dirty="0" err="1" smtClean="0">
                <a:solidFill>
                  <a:srgbClr val="A29061"/>
                </a:solidFill>
              </a:rPr>
              <a:t>Degresszivitás</a:t>
            </a:r>
            <a:endParaRPr lang="hu-HU" b="1" dirty="0">
              <a:solidFill>
                <a:srgbClr val="A29061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 rot="10800000">
            <a:off x="8526923" y="1847168"/>
            <a:ext cx="461665" cy="245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b="1" dirty="0" err="1" smtClean="0">
                <a:solidFill>
                  <a:srgbClr val="A29061"/>
                </a:solidFill>
              </a:rPr>
              <a:t>Degresszivitás</a:t>
            </a:r>
            <a:endParaRPr lang="hu-HU" b="1" dirty="0">
              <a:solidFill>
                <a:srgbClr val="A29061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865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4058" y="126876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A29061"/>
                </a:solidFill>
              </a:rPr>
              <a:t>Alaptámogatás (</a:t>
            </a:r>
            <a:r>
              <a:rPr lang="hu-HU" b="1" dirty="0" smtClean="0">
                <a:solidFill>
                  <a:srgbClr val="A29061"/>
                </a:solidFill>
              </a:rPr>
              <a:t>SAPS elven működő területalapú támogatás) I.</a:t>
            </a:r>
            <a:endParaRPr lang="hu-HU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821" y="2125185"/>
            <a:ext cx="8982075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itchFamily="18" charset="0"/>
              </a:rPr>
              <a:t> </a:t>
            </a:r>
            <a:r>
              <a:rPr lang="hu-HU" sz="2400" b="1" dirty="0" smtClean="0">
                <a:latin typeface="Times New Roman" pitchFamily="18" charset="0"/>
              </a:rPr>
              <a:t>Legfontosabb eredmény: </a:t>
            </a:r>
            <a:r>
              <a:rPr lang="hu-HU" sz="2400" dirty="0" smtClean="0">
                <a:latin typeface="Times New Roman" pitchFamily="18" charset="0"/>
              </a:rPr>
              <a:t>a </a:t>
            </a:r>
            <a:r>
              <a:rPr lang="hu-HU" sz="2400" dirty="0">
                <a:latin typeface="Times New Roman" pitchFamily="18" charset="0"/>
              </a:rPr>
              <a:t>jelenlegi SAPS rendszer </a:t>
            </a:r>
            <a:r>
              <a:rPr lang="hu-HU" sz="2400" dirty="0" smtClean="0">
                <a:latin typeface="Times New Roman" pitchFamily="18" charset="0"/>
              </a:rPr>
              <a:t>elvén alapuló alaptámogatási rendszer továbbvihető 2020 végéig, egységes hektáronkénti átalánytámogatást kaphat minden olyan gazdálkodó, aki az adott évben támogatási kérelmet nyújt be.</a:t>
            </a:r>
          </a:p>
          <a:p>
            <a:pPr marL="342900" indent="-34290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Times New Roman" pitchFamily="18" charset="0"/>
              </a:rPr>
              <a:t>A közvetlen </a:t>
            </a:r>
            <a:r>
              <a:rPr lang="hu-HU" sz="2400" dirty="0">
                <a:latin typeface="Times New Roman" pitchFamily="18" charset="0"/>
              </a:rPr>
              <a:t>kifizetéseket </a:t>
            </a:r>
            <a:r>
              <a:rPr lang="hu-HU" sz="2400" dirty="0" smtClean="0">
                <a:latin typeface="Times New Roman" pitchFamily="18" charset="0"/>
              </a:rPr>
              <a:t>minimum korlátja:</a:t>
            </a:r>
          </a:p>
          <a:p>
            <a:pPr marL="800100" lvl="1" indent="-34290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Times New Roman" pitchFamily="18" charset="0"/>
              </a:rPr>
              <a:t>legalább 1 hektár SAPS jogosult terült,</a:t>
            </a:r>
          </a:p>
          <a:p>
            <a:pPr marL="800100" lvl="1" indent="-34290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Times New Roman" pitchFamily="18" charset="0"/>
              </a:rPr>
              <a:t>vagy ha a támogatást kérelmező állatokra vonatkozó termeléshez kötött </a:t>
            </a:r>
            <a:r>
              <a:rPr lang="hu-HU" sz="2400" dirty="0">
                <a:latin typeface="Times New Roman" pitchFamily="18" charset="0"/>
              </a:rPr>
              <a:t>támogatásban részesül, </a:t>
            </a:r>
            <a:r>
              <a:rPr lang="hu-HU" sz="2400" dirty="0" smtClean="0">
                <a:latin typeface="Times New Roman" pitchFamily="18" charset="0"/>
              </a:rPr>
              <a:t>de nincs 1 ha SAPS jogosult terülte, akkor </a:t>
            </a:r>
            <a:r>
              <a:rPr lang="hu-HU" sz="2400" dirty="0">
                <a:latin typeface="Times New Roman" pitchFamily="18" charset="0"/>
              </a:rPr>
              <a:t>100 EUR </a:t>
            </a:r>
            <a:r>
              <a:rPr lang="hu-HU" sz="2400" dirty="0" smtClean="0">
                <a:latin typeface="Times New Roman" pitchFamily="18" charset="0"/>
              </a:rPr>
              <a:t>támogatás a minimum.</a:t>
            </a:r>
            <a:endParaRPr lang="hu-HU" sz="2400" dirty="0">
              <a:latin typeface="Times New Roman" pitchFamily="18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36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rgbClr val="A29061"/>
                </a:solidFill>
              </a:rPr>
              <a:t>Alaptámogatás (SAPS elven működő területalapú támogatás) </a:t>
            </a:r>
            <a:r>
              <a:rPr lang="hu-HU" sz="3600" b="1" dirty="0" smtClean="0">
                <a:solidFill>
                  <a:srgbClr val="A29061"/>
                </a:solidFill>
              </a:rPr>
              <a:t>II</a:t>
            </a:r>
            <a:r>
              <a:rPr lang="hu-HU" sz="3600" b="1" dirty="0">
                <a:solidFill>
                  <a:srgbClr val="A29061"/>
                </a:solidFill>
              </a:rPr>
              <a:t>.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752528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hu-HU" sz="2400" dirty="0"/>
              <a:t>Kizárólag az </a:t>
            </a:r>
            <a:r>
              <a:rPr lang="hu-HU" sz="2400" b="1" dirty="0"/>
              <a:t>aktív gazdák</a:t>
            </a:r>
            <a:r>
              <a:rPr lang="hu-HU" sz="2400" dirty="0"/>
              <a:t> jogosultak közvetlen </a:t>
            </a:r>
            <a:r>
              <a:rPr lang="hu-HU" sz="2400" dirty="0" smtClean="0"/>
              <a:t>támogatásra:</a:t>
            </a:r>
          </a:p>
          <a:p>
            <a:pPr lvl="1" algn="just">
              <a:spcBef>
                <a:spcPts val="600"/>
              </a:spcBef>
            </a:pPr>
            <a:r>
              <a:rPr lang="hu-HU" sz="2000" dirty="0" smtClean="0"/>
              <a:t>mezőgazdasági tevékenységet folytat;</a:t>
            </a:r>
          </a:p>
          <a:p>
            <a:pPr lvl="1" algn="just">
              <a:spcBef>
                <a:spcPts val="600"/>
              </a:spcBef>
            </a:pPr>
            <a:r>
              <a:rPr lang="hu-HU" sz="2000" dirty="0" smtClean="0"/>
              <a:t>nincs a negatív listán.</a:t>
            </a:r>
            <a:endParaRPr lang="hu-HU" sz="2000" dirty="0"/>
          </a:p>
          <a:p>
            <a:pPr algn="just">
              <a:spcBef>
                <a:spcPts val="600"/>
              </a:spcBef>
            </a:pPr>
            <a:r>
              <a:rPr lang="hu-HU" sz="2000" b="1" dirty="0"/>
              <a:t>Negatív lista</a:t>
            </a:r>
            <a:r>
              <a:rPr lang="hu-HU" sz="2000" dirty="0"/>
              <a:t> (Magyarország nem élt a bővítés lehetőségével): repülőterek, vasúti területek, vízművek, kereskedelmi ingatlanok, állandó sportterületek és rekreációs területek</a:t>
            </a:r>
            <a:r>
              <a:rPr lang="hu-HU" sz="2000" dirty="0" smtClean="0"/>
              <a:t>.</a:t>
            </a:r>
          </a:p>
          <a:p>
            <a:pPr algn="just">
              <a:spcBef>
                <a:spcPts val="600"/>
              </a:spcBef>
            </a:pPr>
            <a:r>
              <a:rPr lang="hu-HU" sz="2000" dirty="0" smtClean="0"/>
              <a:t>Aktív gazda lehet aki szerepel a negatív listán de</a:t>
            </a:r>
            <a:endParaRPr lang="hu-HU" sz="2000" dirty="0"/>
          </a:p>
          <a:p>
            <a:pPr lvl="1" algn="just">
              <a:spcBef>
                <a:spcPts val="600"/>
              </a:spcBef>
              <a:buFont typeface="Times New Roman" pitchFamily="18" charset="0"/>
              <a:buChar char="-"/>
            </a:pPr>
            <a:r>
              <a:rPr lang="hu-HU" sz="2000" dirty="0" smtClean="0"/>
              <a:t>akinek </a:t>
            </a:r>
            <a:r>
              <a:rPr lang="hu-HU" sz="2000" dirty="0"/>
              <a:t>a mezőgazdasági tevékenysége nem jelentéktelen és/vagy</a:t>
            </a:r>
          </a:p>
          <a:p>
            <a:pPr lvl="1" algn="just">
              <a:spcBef>
                <a:spcPts val="600"/>
              </a:spcBef>
              <a:buFont typeface="Times New Roman" pitchFamily="18" charset="0"/>
              <a:buChar char="-"/>
            </a:pPr>
            <a:r>
              <a:rPr lang="hu-HU" sz="2000" dirty="0"/>
              <a:t>akinek </a:t>
            </a:r>
            <a:r>
              <a:rPr lang="hu-HU" sz="2000" dirty="0" smtClean="0"/>
              <a:t>elsődleges </a:t>
            </a:r>
            <a:r>
              <a:rPr lang="hu-HU" sz="2000" dirty="0"/>
              <a:t>üzleti vagy társasági tevékenysége </a:t>
            </a:r>
            <a:r>
              <a:rPr lang="hu-HU" sz="2000" dirty="0" smtClean="0"/>
              <a:t>mezőgazdasági illetve;</a:t>
            </a:r>
          </a:p>
          <a:p>
            <a:pPr lvl="1" algn="just">
              <a:spcBef>
                <a:spcPts val="600"/>
              </a:spcBef>
              <a:buFont typeface="Times New Roman" pitchFamily="18" charset="0"/>
              <a:buChar char="-"/>
            </a:pPr>
            <a:r>
              <a:rPr lang="hu-HU" sz="2000" dirty="0" smtClean="0"/>
              <a:t>aktív </a:t>
            </a:r>
            <a:r>
              <a:rPr lang="hu-HU" sz="2000" dirty="0"/>
              <a:t>gazda fogalmával </a:t>
            </a:r>
            <a:r>
              <a:rPr lang="hu-HU" sz="2000" dirty="0" smtClean="0"/>
              <a:t>egyenértékű a </a:t>
            </a:r>
            <a:r>
              <a:rPr lang="hu-HU" sz="2000" dirty="0"/>
              <a:t>legalább 20 ha SAPS jogosult területtel rendelkező vagy az évente 5000 eurót meg nem haladó támogatásban részesülő termelő/negatív listán szereplő vállalkozás is</a:t>
            </a:r>
            <a:r>
              <a:rPr lang="hu-HU" sz="2000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01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400" b="1" smtClean="0">
                <a:solidFill>
                  <a:srgbClr val="A2906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„Zöld” komponens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752528"/>
          </a:xfrm>
        </p:spPr>
        <p:txBody>
          <a:bodyPr>
            <a:normAutofit lnSpcReduction="10000"/>
          </a:bodyPr>
          <a:lstStyle/>
          <a:p>
            <a:pPr marL="266700" indent="-177800" algn="just">
              <a:buFontTx/>
              <a:buChar char="•"/>
              <a:defRPr/>
            </a:pPr>
            <a:r>
              <a:rPr lang="hu-HU" sz="2100" b="1" dirty="0">
                <a:latin typeface="Times New Roman" pitchFamily="18" charset="0"/>
                <a:cs typeface="Times New Roman" pitchFamily="18" charset="0"/>
              </a:rPr>
              <a:t>Kötelező a tagállam és a gazdák számára is</a:t>
            </a:r>
            <a:r>
              <a:rPr lang="hu-HU" sz="2100" dirty="0">
                <a:latin typeface="Times New Roman" pitchFamily="18" charset="0"/>
                <a:cs typeface="Times New Roman" pitchFamily="18" charset="0"/>
              </a:rPr>
              <a:t>, a közvetlen kifizetési nemzeti keretösszeg </a:t>
            </a:r>
            <a:r>
              <a:rPr lang="hu-HU" sz="2100" b="1" dirty="0">
                <a:latin typeface="Times New Roman" pitchFamily="18" charset="0"/>
                <a:cs typeface="Times New Roman" pitchFamily="18" charset="0"/>
              </a:rPr>
              <a:t>30%-</a:t>
            </a:r>
            <a:r>
              <a:rPr lang="hu-HU" sz="2100" dirty="0">
                <a:latin typeface="Times New Roman" pitchFamily="18" charset="0"/>
                <a:cs typeface="Times New Roman" pitchFamily="18" charset="0"/>
              </a:rPr>
              <a:t>a (a zöldítés is átalánytámogatás, értéke minden termelőnél egyforma</a:t>
            </a: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!!).</a:t>
            </a:r>
            <a:endParaRPr lang="hu-HU" sz="2100" dirty="0">
              <a:latin typeface="Times New Roman" pitchFamily="18" charset="0"/>
              <a:cs typeface="Times New Roman" pitchFamily="18" charset="0"/>
            </a:endParaRPr>
          </a:p>
          <a:p>
            <a:pPr marL="266700" indent="-177800" algn="just">
              <a:buFontTx/>
              <a:buChar char="•"/>
              <a:defRPr/>
            </a:pPr>
            <a:r>
              <a:rPr lang="hu-HU" sz="2100" dirty="0">
                <a:latin typeface="Times New Roman" pitchFamily="18" charset="0"/>
                <a:cs typeface="Times New Roman" pitchFamily="18" charset="0"/>
              </a:rPr>
              <a:t>Általános érvényű (kivéve kisgazdálkodók) minden gazdálkodó számára, évenkénti és nem szerződéses </a:t>
            </a: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formájú.</a:t>
            </a:r>
            <a:endParaRPr lang="hu-HU" sz="2100" dirty="0">
              <a:latin typeface="Times New Roman" pitchFamily="18" charset="0"/>
              <a:cs typeface="Times New Roman" pitchFamily="18" charset="0"/>
            </a:endParaRPr>
          </a:p>
          <a:p>
            <a:pPr marL="266700" indent="-177800" algn="just">
              <a:buFontTx/>
              <a:buChar char="•"/>
              <a:defRPr/>
            </a:pPr>
            <a:r>
              <a:rPr lang="hu-HU" sz="2100" dirty="0">
                <a:latin typeface="Times New Roman" pitchFamily="18" charset="0"/>
                <a:cs typeface="Times New Roman" pitchFamily="18" charset="0"/>
              </a:rPr>
              <a:t> A kölcsönös megfeleltetés követelményein </a:t>
            </a: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túlmutat.</a:t>
            </a:r>
          </a:p>
          <a:p>
            <a:pPr marL="266700" indent="-177800" algn="just">
              <a:buFontTx/>
              <a:buChar char="•"/>
              <a:defRPr/>
            </a:pPr>
            <a:r>
              <a:rPr lang="hu-HU" sz="21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hu-HU" sz="2100" b="1" dirty="0">
                <a:latin typeface="Times New Roman" pitchFamily="18" charset="0"/>
                <a:cs typeface="Times New Roman" pitchFamily="18" charset="0"/>
              </a:rPr>
              <a:t>ökológiai tanúsítvánnyal </a:t>
            </a:r>
            <a:r>
              <a:rPr lang="hu-HU" sz="2100" dirty="0">
                <a:latin typeface="Times New Roman" pitchFamily="18" charset="0"/>
                <a:cs typeface="Times New Roman" pitchFamily="18" charset="0"/>
              </a:rPr>
              <a:t>rendelkező és az átállás alatt lévő </a:t>
            </a: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területek </a:t>
            </a:r>
            <a:r>
              <a:rPr lang="hu-HU" sz="2100" dirty="0">
                <a:latin typeface="Times New Roman" pitchFamily="18" charset="0"/>
                <a:cs typeface="Times New Roman" pitchFamily="18" charset="0"/>
              </a:rPr>
              <a:t>automatikusan jogosultak a zöldítés </a:t>
            </a: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támogatásra.</a:t>
            </a:r>
          </a:p>
          <a:p>
            <a:pPr marL="266700" indent="-177800" algn="just">
              <a:buFontTx/>
              <a:buChar char="•"/>
              <a:defRPr/>
            </a:pPr>
            <a:endParaRPr lang="hu-HU" sz="2100" b="1" dirty="0">
              <a:latin typeface="Times New Roman" pitchFamily="18" charset="0"/>
              <a:cs typeface="Times New Roman" pitchFamily="18" charset="0"/>
            </a:endParaRPr>
          </a:p>
          <a:p>
            <a:pPr marL="88900" algn="just">
              <a:defRPr/>
            </a:pPr>
            <a:r>
              <a:rPr lang="hu-HU" sz="2100" b="1" u="sng" dirty="0" smtClean="0">
                <a:latin typeface="Times New Roman" pitchFamily="18" charset="0"/>
                <a:cs typeface="Times New Roman" pitchFamily="18" charset="0"/>
              </a:rPr>
              <a:t>Feltételei</a:t>
            </a: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8900" algn="just">
              <a:defRPr/>
            </a:pPr>
            <a:endParaRPr lang="hu-HU" sz="500" dirty="0">
              <a:latin typeface="Times New Roman" pitchFamily="18" charset="0"/>
              <a:cs typeface="Times New Roman" pitchFamily="18" charset="0"/>
            </a:endParaRPr>
          </a:p>
          <a:p>
            <a:pPr marL="811213" lvl="2" indent="-179388" algn="just">
              <a:buFont typeface="Times New Roman" pitchFamily="18" charset="0"/>
              <a:buChar char="-"/>
              <a:defRPr/>
            </a:pPr>
            <a:r>
              <a:rPr lang="hu-HU" sz="2100" dirty="0">
                <a:latin typeface="Times New Roman" pitchFamily="18" charset="0"/>
                <a:cs typeface="Times New Roman" pitchFamily="18" charset="0"/>
              </a:rPr>
              <a:t>tárgyévben termesztett </a:t>
            </a:r>
            <a:r>
              <a:rPr lang="hu-HU" sz="2100" b="1" dirty="0">
                <a:latin typeface="Times New Roman" pitchFamily="18" charset="0"/>
                <a:cs typeface="Times New Roman" pitchFamily="18" charset="0"/>
              </a:rPr>
              <a:t>növények </a:t>
            </a:r>
            <a:r>
              <a:rPr lang="hu-HU" sz="2100" b="1" dirty="0" smtClean="0">
                <a:latin typeface="Times New Roman" pitchFamily="18" charset="0"/>
                <a:cs typeface="Times New Roman" pitchFamily="18" charset="0"/>
              </a:rPr>
              <a:t>diverzifikálása</a:t>
            </a: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hu-HU" sz="2100" dirty="0">
              <a:latin typeface="Times New Roman" pitchFamily="18" charset="0"/>
              <a:cs typeface="Times New Roman" pitchFamily="18" charset="0"/>
            </a:endParaRPr>
          </a:p>
          <a:p>
            <a:pPr marL="811213" lvl="2" indent="-179388" algn="just">
              <a:buFont typeface="Times New Roman" pitchFamily="18" charset="0"/>
              <a:buChar char="-"/>
              <a:defRPr/>
            </a:pPr>
            <a:r>
              <a:rPr lang="hu-HU" sz="2100" b="1" dirty="0">
                <a:latin typeface="Times New Roman" pitchFamily="18" charset="0"/>
                <a:cs typeface="Times New Roman" pitchFamily="18" charset="0"/>
              </a:rPr>
              <a:t>állandó gyepek </a:t>
            </a:r>
            <a:r>
              <a:rPr lang="hu-HU" sz="2100" b="1" dirty="0" smtClean="0">
                <a:latin typeface="Times New Roman" pitchFamily="18" charset="0"/>
                <a:cs typeface="Times New Roman" pitchFamily="18" charset="0"/>
              </a:rPr>
              <a:t>fenntartása</a:t>
            </a: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hu-HU" sz="2100" dirty="0">
              <a:latin typeface="Times New Roman" pitchFamily="18" charset="0"/>
              <a:cs typeface="Times New Roman" pitchFamily="18" charset="0"/>
            </a:endParaRPr>
          </a:p>
          <a:p>
            <a:pPr marL="811213" lvl="2" indent="-179388" algn="just">
              <a:buFont typeface="Times New Roman" pitchFamily="18" charset="0"/>
              <a:buChar char="-"/>
              <a:defRPr/>
            </a:pPr>
            <a:r>
              <a:rPr lang="hu-HU" sz="2100" b="1" dirty="0">
                <a:latin typeface="Times New Roman" pitchFamily="18" charset="0"/>
                <a:cs typeface="Times New Roman" pitchFamily="18" charset="0"/>
              </a:rPr>
              <a:t>ökológiai célterület fenntartása </a:t>
            </a:r>
            <a:r>
              <a:rPr lang="hu-HU" sz="2100" dirty="0">
                <a:latin typeface="Times New Roman" pitchFamily="18" charset="0"/>
                <a:cs typeface="Times New Roman" pitchFamily="18" charset="0"/>
              </a:rPr>
              <a:t>(támogatásra jogosult </a:t>
            </a: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szántóterület nagysága szerint).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758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sz="3200" b="1" smtClean="0">
                <a:solidFill>
                  <a:srgbClr val="A2906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„Zöld” komponens I. – Terménydiverzifikáció 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defRPr/>
            </a:pPr>
            <a:r>
              <a:rPr lang="hu-HU" sz="2100" dirty="0">
                <a:latin typeface="Times New Roman" pitchFamily="18" charset="0"/>
                <a:cs typeface="Arial" pitchFamily="34" charset="0"/>
              </a:rPr>
              <a:t>Nem ugyanazt jelenti, mint a vetésváltás: a vetésváltás = időbeliség; termény diverzifikáció = térbeliség.</a:t>
            </a:r>
          </a:p>
          <a:p>
            <a:pPr algn="just" eaLnBrk="1" hangingPunct="1">
              <a:defRPr/>
            </a:pPr>
            <a:r>
              <a:rPr lang="hu-HU" sz="2100" dirty="0">
                <a:latin typeface="Times New Roman" pitchFamily="18" charset="0"/>
                <a:cs typeface="Arial" pitchFamily="34" charset="0"/>
              </a:rPr>
              <a:t>Követelmények: </a:t>
            </a:r>
          </a:p>
          <a:p>
            <a:pPr lvl="1" algn="just" eaLnBrk="1" hangingPunct="1">
              <a:buFont typeface="Times New Roman" pitchFamily="18" charset="0"/>
              <a:buChar char="−"/>
              <a:defRPr/>
            </a:pPr>
            <a:r>
              <a:rPr lang="hu-HU" sz="2100" b="1" dirty="0">
                <a:latin typeface="Times New Roman" pitchFamily="18" charset="0"/>
                <a:cs typeface="Arial" pitchFamily="34" charset="0"/>
              </a:rPr>
              <a:t>10 ha alatt 1 növény;</a:t>
            </a:r>
          </a:p>
          <a:p>
            <a:pPr lvl="1" algn="just" eaLnBrk="1" hangingPunct="1">
              <a:buFont typeface="Times New Roman" pitchFamily="18" charset="0"/>
              <a:buChar char="−"/>
              <a:defRPr/>
            </a:pPr>
            <a:r>
              <a:rPr lang="hu-HU" sz="2100" b="1" dirty="0">
                <a:latin typeface="Times New Roman" pitchFamily="18" charset="0"/>
                <a:cs typeface="Arial" pitchFamily="34" charset="0"/>
              </a:rPr>
              <a:t>10 ha szántó felett 2 </a:t>
            </a:r>
            <a:r>
              <a:rPr lang="hu-HU" sz="2100" b="1" dirty="0" smtClean="0">
                <a:latin typeface="Times New Roman" pitchFamily="18" charset="0"/>
                <a:cs typeface="Arial" pitchFamily="34" charset="0"/>
              </a:rPr>
              <a:t>növény (különböző nemzetség) </a:t>
            </a:r>
            <a:r>
              <a:rPr lang="hu-HU" sz="2100" dirty="0">
                <a:latin typeface="Times New Roman" pitchFamily="18" charset="0"/>
                <a:cs typeface="Arial" pitchFamily="34" charset="0"/>
              </a:rPr>
              <a:t>(a fő növénykultúra a szántó terület legfeljebb 75%-át foglalhatja el); </a:t>
            </a:r>
          </a:p>
          <a:p>
            <a:pPr lvl="1" algn="just" eaLnBrk="1" hangingPunct="1">
              <a:buFont typeface="Times New Roman" pitchFamily="18" charset="0"/>
              <a:buChar char="−"/>
              <a:defRPr/>
            </a:pPr>
            <a:r>
              <a:rPr lang="hu-HU" sz="2100" b="1" dirty="0">
                <a:latin typeface="Times New Roman" pitchFamily="18" charset="0"/>
                <a:cs typeface="Arial" pitchFamily="34" charset="0"/>
              </a:rPr>
              <a:t>30 ha szántó felett 3 </a:t>
            </a:r>
            <a:r>
              <a:rPr lang="hu-HU" sz="2100" b="1" dirty="0" smtClean="0">
                <a:latin typeface="Times New Roman" pitchFamily="18" charset="0"/>
                <a:cs typeface="Arial" pitchFamily="34" charset="0"/>
              </a:rPr>
              <a:t>növény (különböző nemzetség) </a:t>
            </a:r>
            <a:r>
              <a:rPr lang="hu-HU" sz="2100" dirty="0">
                <a:latin typeface="Times New Roman" pitchFamily="18" charset="0"/>
                <a:cs typeface="Arial" pitchFamily="34" charset="0"/>
              </a:rPr>
              <a:t>termesztésének kötelezettsége (a fő növénykultúra nem teheti ki a szántóterület több, mint 75 %-át, továbbá a két fő növénykultúra együttesen nem érheti el a szántóterület több, mint 95 %-át</a:t>
            </a:r>
            <a:r>
              <a:rPr lang="hu-HU" sz="2100" dirty="0" smtClean="0">
                <a:latin typeface="Times New Roman" pitchFamily="18" charset="0"/>
                <a:cs typeface="Arial" pitchFamily="34" charset="0"/>
              </a:rPr>
              <a:t>);</a:t>
            </a:r>
          </a:p>
          <a:p>
            <a:pPr marL="361950" lvl="1" indent="-361950" algn="just" eaLnBrk="1" hangingPunct="1">
              <a:buFont typeface="Arial" pitchFamily="34" charset="0"/>
              <a:buChar char="•"/>
              <a:defRPr/>
            </a:pP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őszi</a:t>
            </a:r>
            <a:r>
              <a:rPr lang="hu-H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a </a:t>
            </a:r>
            <a:r>
              <a:rPr lang="hu-H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tavaszi</a:t>
            </a:r>
            <a:r>
              <a:rPr lang="hu-H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terményeket különböző növénykultúráknak kell tekinteni, még abban az esetben is, ha ugyanahhoz a nemzetséghez tartoznak</a:t>
            </a: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1950" lvl="1" indent="-361950" algn="just">
              <a:buFont typeface="Arial" pitchFamily="34" charset="0"/>
              <a:buChar char="•"/>
              <a:defRPr/>
            </a:pPr>
            <a:r>
              <a:rPr lang="hu-HU" sz="2100" dirty="0" smtClean="0"/>
              <a:t>Bármely </a:t>
            </a:r>
            <a:r>
              <a:rPr lang="hu-HU" sz="2100" dirty="0"/>
              <a:t>egy nemzetségbe tartozó faj külön kultúrának </a:t>
            </a:r>
            <a:r>
              <a:rPr lang="hu-HU" sz="2100" dirty="0" smtClean="0"/>
              <a:t>tekintendő a következő növénycsaládokban:</a:t>
            </a:r>
          </a:p>
          <a:p>
            <a:pPr marL="762000" lvl="2" indent="-361950" algn="just">
              <a:buFont typeface="Times New Roman" pitchFamily="18" charset="0"/>
              <a:buChar char="−"/>
              <a:defRPr/>
            </a:pPr>
            <a:r>
              <a:rPr lang="hu-HU" sz="1700" b="1" dirty="0" smtClean="0"/>
              <a:t>káposztafélék</a:t>
            </a:r>
            <a:r>
              <a:rPr lang="hu-H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(pl.: karalábé, fejes káposzta, őszi káposzta repce ),</a:t>
            </a:r>
          </a:p>
          <a:p>
            <a:pPr marL="762000" lvl="2" indent="-361950" algn="just">
              <a:buFont typeface="Times New Roman" pitchFamily="18" charset="0"/>
              <a:buChar char="−"/>
              <a:defRPr/>
            </a:pPr>
            <a:r>
              <a:rPr lang="hu-HU" sz="1700" b="1" dirty="0"/>
              <a:t>b</a:t>
            </a:r>
            <a:r>
              <a:rPr lang="hu-H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urgonyafélék (burgonya, dohány, paradicsom, fűszerpaprika, padlizsán),</a:t>
            </a:r>
          </a:p>
          <a:p>
            <a:pPr marL="762000" lvl="2" indent="-361950" algn="just">
              <a:buFont typeface="Times New Roman" pitchFamily="18" charset="0"/>
              <a:buChar char="−"/>
              <a:defRPr/>
            </a:pPr>
            <a:r>
              <a:rPr lang="hu-HU" sz="1700" b="1" dirty="0" smtClean="0"/>
              <a:t>k</a:t>
            </a:r>
            <a:r>
              <a:rPr lang="hu-H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abakosok (sütőtök, uborka, görögdinnye) </a:t>
            </a:r>
            <a:r>
              <a:rPr lang="hu-H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esetében.</a:t>
            </a:r>
          </a:p>
          <a:p>
            <a:pPr marL="361950" lvl="1" indent="-361950" algn="just" eaLnBrk="1" hangingPunct="1">
              <a:buFont typeface="Arial" pitchFamily="34" charset="0"/>
              <a:buChar char="•"/>
              <a:defRPr/>
            </a:pPr>
            <a:endParaRPr lang="hu-H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 eaLnBrk="1" hangingPunct="1">
              <a:buFont typeface="Arial" pitchFamily="34" charset="0"/>
              <a:buNone/>
              <a:defRPr/>
            </a:pPr>
            <a:endParaRPr lang="hu-HU" sz="2300" dirty="0">
              <a:latin typeface="Times New Roman" pitchFamily="18" charset="0"/>
              <a:cs typeface="Arial" pitchFamily="34" charset="0"/>
            </a:endParaRPr>
          </a:p>
          <a:p>
            <a:pPr algn="just">
              <a:defRPr/>
            </a:pP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18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sz="3200" b="1" dirty="0" smtClean="0">
                <a:solidFill>
                  <a:srgbClr val="A2906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„Zöld” komponens I. – Terménydiverzifikáció II.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72816"/>
            <a:ext cx="8424936" cy="4896544"/>
          </a:xfrm>
        </p:spPr>
        <p:txBody>
          <a:bodyPr>
            <a:normAutofit fontScale="92500"/>
          </a:bodyPr>
          <a:lstStyle/>
          <a:p>
            <a:pPr marL="0" indent="0" algn="just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hu-HU" sz="2600" b="1" dirty="0" smtClean="0">
                <a:latin typeface="Times New Roman" pitchFamily="18" charset="0"/>
                <a:cs typeface="Times New Roman" pitchFamily="18" charset="0"/>
              </a:rPr>
              <a:t>Terménydiverzifikáció </a:t>
            </a:r>
            <a:r>
              <a:rPr lang="hu-HU" sz="2600" b="1" dirty="0">
                <a:latin typeface="Times New Roman" pitchFamily="18" charset="0"/>
                <a:cs typeface="Times New Roman" pitchFamily="18" charset="0"/>
              </a:rPr>
              <a:t>alól </a:t>
            </a:r>
            <a:r>
              <a:rPr lang="hu-HU" sz="2600" b="1" u="sng" dirty="0">
                <a:latin typeface="Times New Roman" pitchFamily="18" charset="0"/>
                <a:cs typeface="Times New Roman" pitchFamily="18" charset="0"/>
              </a:rPr>
              <a:t>mentesülő</a:t>
            </a:r>
            <a:r>
              <a:rPr lang="hu-H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600" b="1" dirty="0" smtClean="0">
                <a:latin typeface="Times New Roman" pitchFamily="18" charset="0"/>
                <a:cs typeface="Times New Roman" pitchFamily="18" charset="0"/>
              </a:rPr>
              <a:t>üzemtípusok</a:t>
            </a: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Amennyiben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szántóterületének egészén a növénytermesztési ciklus jelentős részében rizst vagy indiánrizst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termel.</a:t>
            </a:r>
          </a:p>
          <a:p>
            <a:pPr marL="0" indent="0" algn="just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Amennyiben </a:t>
            </a:r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szántóterületének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több, mint 75%-a 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631825" indent="-368300" algn="just">
              <a:defRPr/>
            </a:pPr>
            <a:r>
              <a:rPr lang="hu-HU" sz="2100" dirty="0"/>
              <a:t>parlagon hagyott terület, vagy ideiglenes gyep, vagy egyéb egynyári takarmánynövény, vagy az előzőek kombinációja;</a:t>
            </a:r>
          </a:p>
          <a:p>
            <a:pPr marL="631825" indent="-368300" algn="just">
              <a:defRPr/>
            </a:pPr>
            <a:r>
              <a:rPr lang="hu-HU" sz="2100" dirty="0"/>
              <a:t>és a fennmaradó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szántóterület nem haladja meg a 30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hektárt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; </a:t>
            </a:r>
          </a:p>
          <a:p>
            <a:pPr marL="0" indent="0" algn="just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3.  Amennyiben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támogatható mezőgazdasági területének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több, mint 75%-a 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631825" indent="-368300" algn="just"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állandó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gyep, vagy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ideiglenes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gyep, vagy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egyéb egynyári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takarmánynövény, vagy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rizs,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indiánrizs, vagy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előzőek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kombinációja;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631825" indent="-368300" algn="just"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és a fennmaradó szántóterület nem haladja meg a 30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hektárt;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446088" lvl="2" indent="-446088" algn="just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Amennyiben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adott évben bejelentett szántóterület több, mint 50%-át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mezőgazdasági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termelő az előző évi egységes kérelmében nem jelentette be és a szántóterület egészén az előző naptári évtől eltérő növényeket termeszt.</a:t>
            </a:r>
          </a:p>
          <a:p>
            <a:pPr marL="342900" lvl="2" indent="-342900" algn="just">
              <a:spcBef>
                <a:spcPts val="0"/>
              </a:spcBef>
              <a:buFont typeface="+mj-lt"/>
              <a:buAutoNum type="arabicPeriod"/>
              <a:defRPr/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676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b="1" dirty="0" smtClean="0">
                <a:solidFill>
                  <a:srgbClr val="A2906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„Zöld” komponens II. – Állandó gyepterület</a:t>
            </a:r>
          </a:p>
        </p:txBody>
      </p:sp>
      <p:sp>
        <p:nvSpPr>
          <p:cNvPr id="50179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>
              <a:spcBef>
                <a:spcPts val="600"/>
              </a:spcBef>
            </a:pPr>
            <a:r>
              <a:rPr lang="hu-HU" altLang="hu-HU" sz="2700" dirty="0" smtClean="0">
                <a:latin typeface="Times New Roman" pitchFamily="18" charset="0"/>
                <a:cs typeface="Times New Roman" pitchFamily="18" charset="0"/>
              </a:rPr>
              <a:t>A 2012. évi bázishoz viszonyítva csak </a:t>
            </a:r>
            <a:r>
              <a:rPr lang="hu-HU" altLang="hu-HU" sz="2700" b="1" dirty="0" smtClean="0">
                <a:latin typeface="Times New Roman" pitchFamily="18" charset="0"/>
                <a:cs typeface="Times New Roman" pitchFamily="18" charset="0"/>
              </a:rPr>
              <a:t>5%-ban csökkenhet</a:t>
            </a:r>
            <a:r>
              <a:rPr lang="hu-HU" altLang="hu-HU" sz="2700" dirty="0" smtClean="0">
                <a:latin typeface="Times New Roman" pitchFamily="18" charset="0"/>
                <a:cs typeface="Times New Roman" pitchFamily="18" charset="0"/>
              </a:rPr>
              <a:t> az állandó gyepek nagysága;</a:t>
            </a:r>
          </a:p>
          <a:p>
            <a:pPr algn="just" eaLnBrk="1" hangingPunct="1">
              <a:spcBef>
                <a:spcPts val="600"/>
              </a:spcBef>
            </a:pPr>
            <a:r>
              <a:rPr lang="hu-HU" altLang="hu-HU" sz="2700" b="1" dirty="0" smtClean="0">
                <a:latin typeface="Times New Roman" pitchFamily="18" charset="0"/>
                <a:cs typeface="Times New Roman" pitchFamily="18" charset="0"/>
              </a:rPr>
              <a:t>Tagállami szintű monitoring</a:t>
            </a:r>
            <a:r>
              <a:rPr lang="hu-HU" altLang="hu-HU" sz="2700" dirty="0" smtClean="0">
                <a:latin typeface="Times New Roman" pitchFamily="18" charset="0"/>
                <a:cs typeface="Times New Roman" pitchFamily="18" charset="0"/>
              </a:rPr>
              <a:t>, de a </a:t>
            </a:r>
            <a:r>
              <a:rPr lang="hu-HU" altLang="hu-HU" sz="2700" b="1" dirty="0" smtClean="0">
                <a:latin typeface="Times New Roman" pitchFamily="18" charset="0"/>
                <a:cs typeface="Times New Roman" pitchFamily="18" charset="0"/>
              </a:rPr>
              <a:t>visszaállítás a mezőgazdasági üzemek</a:t>
            </a:r>
            <a:r>
              <a:rPr lang="hu-HU" altLang="hu-HU" sz="2700" dirty="0" smtClean="0">
                <a:latin typeface="Times New Roman" pitchFamily="18" charset="0"/>
                <a:cs typeface="Times New Roman" pitchFamily="18" charset="0"/>
              </a:rPr>
              <a:t> szintjén jelent kötelezettséget;</a:t>
            </a:r>
          </a:p>
          <a:p>
            <a:pPr algn="just" eaLnBrk="1" hangingPunct="1">
              <a:spcBef>
                <a:spcPts val="600"/>
              </a:spcBef>
            </a:pPr>
            <a:r>
              <a:rPr lang="hu-HU" altLang="hu-HU" sz="2700" b="1" dirty="0" smtClean="0">
                <a:latin typeface="Times New Roman" pitchFamily="18" charset="0"/>
                <a:cs typeface="Times New Roman" pitchFamily="18" charset="0"/>
              </a:rPr>
              <a:t>Visszaállítási kötelezettség </a:t>
            </a:r>
            <a:r>
              <a:rPr lang="hu-HU" altLang="hu-HU" sz="2700" dirty="0" smtClean="0">
                <a:latin typeface="Times New Roman" pitchFamily="18" charset="0"/>
                <a:cs typeface="Times New Roman" pitchFamily="18" charset="0"/>
              </a:rPr>
              <a:t>az állandó gyepterületté való visszaalakításra vonatkozik, olyan földterületek esetében ahol a korábbi időszakban állandó legelőként vagy állandó gyepterületként használt földterületet valamilyen más célú földterületté alakították át; </a:t>
            </a:r>
          </a:p>
          <a:p>
            <a:pPr algn="just" eaLnBrk="1" hangingPunct="1">
              <a:spcBef>
                <a:spcPts val="600"/>
              </a:spcBef>
            </a:pPr>
            <a:r>
              <a:rPr lang="hu-HU" altLang="hu-HU" sz="2700" b="1" dirty="0" err="1" smtClean="0">
                <a:latin typeface="Times New Roman" pitchFamily="18" charset="0"/>
                <a:cs typeface="Times New Roman" pitchFamily="18" charset="0"/>
              </a:rPr>
              <a:t>Natura</a:t>
            </a:r>
            <a:r>
              <a:rPr lang="hu-HU" altLang="hu-HU" sz="2700" b="1" dirty="0" smtClean="0">
                <a:latin typeface="Times New Roman" pitchFamily="18" charset="0"/>
                <a:cs typeface="Times New Roman" pitchFamily="18" charset="0"/>
              </a:rPr>
              <a:t> 2000 gyepek </a:t>
            </a:r>
            <a:r>
              <a:rPr lang="hu-HU" altLang="hu-HU" sz="2700" dirty="0" smtClean="0">
                <a:latin typeface="Times New Roman" pitchFamily="18" charset="0"/>
                <a:cs typeface="Times New Roman" pitchFamily="18" charset="0"/>
              </a:rPr>
              <a:t>más célú földterületté alakítása tiltott!</a:t>
            </a:r>
          </a:p>
          <a:p>
            <a:endParaRPr lang="hu-HU" altLang="hu-HU" dirty="0" smtClean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49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ím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54968"/>
          </a:xfrm>
        </p:spPr>
        <p:txBody>
          <a:bodyPr/>
          <a:lstStyle/>
          <a:p>
            <a:r>
              <a:rPr lang="hu-HU" altLang="hu-HU" sz="3400" b="1" dirty="0" smtClean="0">
                <a:solidFill>
                  <a:srgbClr val="A2906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Helyzetkép I.</a:t>
            </a:r>
            <a:endParaRPr lang="hu-HU" altLang="hu-HU" dirty="0" smtClean="0">
              <a:ea typeface="DejaVu Sans"/>
              <a:cs typeface="Times New Roman" pitchFamily="18" charset="0"/>
            </a:endParaRP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hu-HU" altLang="hu-H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mezőgazdaság 2013-ban a gazdasági növekedés hajtómotorja volt</a:t>
            </a:r>
            <a:r>
              <a:rPr lang="hu-HU" altLang="hu-H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/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GDP termelésének volumene 2013-ban 1,1%-kal nőtt, melyhez a mezőgazdaság 0,9 százalékponttal járult hozzá;</a:t>
            </a:r>
          </a:p>
          <a:p>
            <a:pPr lvl="1" algn="just"/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mezőgazdaság bruttó hozzáadott érték volumene 22,0%-kal bővült 2013-ban;</a:t>
            </a:r>
          </a:p>
          <a:p>
            <a:pPr algn="just">
              <a:spcBef>
                <a:spcPts val="1800"/>
              </a:spcBef>
            </a:pPr>
            <a:r>
              <a:rPr lang="hu-HU" altLang="hu-H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mezőgazdaság részesedése a bruttó hozzáadott értékből 2010 és 2013 között 3,5 százalékról 4,8 százalékra emelkedett;</a:t>
            </a:r>
          </a:p>
          <a:p>
            <a:pPr algn="just">
              <a:spcBef>
                <a:spcPts val="1800"/>
              </a:spcBef>
            </a:pPr>
            <a:r>
              <a:rPr lang="hu-HU" altLang="hu-H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magas bázis ellenére az ágazat 2014-ben is pozitívan járul hozzá a GDP növekedéshez:</a:t>
            </a:r>
          </a:p>
          <a:p>
            <a:pPr lvl="1" algn="just"/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mezőgazdaság bruttó hozzáadott értékének volumene az I. negyedévben 2,4%-kal, a II. negyedévben 5,6%-kal bővült;</a:t>
            </a:r>
          </a:p>
          <a:p>
            <a:pPr lvl="1" algn="just"/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Ezáltal az ágazat az I. félévben 0,2 százalékponttal járult hozzá a GDP növekedéséhez;</a:t>
            </a:r>
          </a:p>
          <a:p>
            <a:pPr>
              <a:spcBef>
                <a:spcPts val="1200"/>
              </a:spcBef>
            </a:pPr>
            <a:r>
              <a:rPr lang="hu-HU" altLang="hu-HU" sz="2000" b="1" u="sng" dirty="0">
                <a:latin typeface="Times New Roman" pitchFamily="18" charset="0"/>
                <a:cs typeface="Times New Roman" pitchFamily="18" charset="0"/>
              </a:rPr>
              <a:t>A növekedés szerkezete kiegyensúlyozottabb lett</a:t>
            </a:r>
            <a:r>
              <a:rPr lang="hu-HU" altLang="hu-H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hu-HU" altLang="hu-HU" sz="1600" dirty="0">
                <a:latin typeface="Times New Roman" pitchFamily="18" charset="0"/>
                <a:cs typeface="Times New Roman" pitchFamily="18" charset="0"/>
              </a:rPr>
              <a:t>Termelési oldalon az ágazatok széles körére jellemző a </a:t>
            </a:r>
            <a:r>
              <a:rPr lang="hu-HU" altLang="hu-HU" sz="1600" dirty="0" smtClean="0">
                <a:latin typeface="Times New Roman" pitchFamily="18" charset="0"/>
                <a:cs typeface="Times New Roman" pitchFamily="18" charset="0"/>
              </a:rPr>
              <a:t>bővülés;</a:t>
            </a:r>
            <a:endParaRPr lang="hu-HU" altLang="hu-HU" sz="1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altLang="hu-HU" sz="1600" dirty="0">
                <a:latin typeface="Times New Roman" pitchFamily="18" charset="0"/>
                <a:cs typeface="Times New Roman" pitchFamily="18" charset="0"/>
              </a:rPr>
              <a:t>Felhasználási oldalon az export mellé felzárkózott a háztartások fogyasztása, és a beruházás </a:t>
            </a:r>
            <a:r>
              <a:rPr lang="hu-HU" altLang="hu-HU" sz="1600" dirty="0" smtClean="0">
                <a:latin typeface="Times New Roman" pitchFamily="18" charset="0"/>
                <a:cs typeface="Times New Roman" pitchFamily="18" charset="0"/>
              </a:rPr>
              <a:t>is;</a:t>
            </a:r>
            <a:endParaRPr lang="hu-HU" altLang="hu-H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78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sz="2800" b="1" dirty="0" smtClean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„Zöld” komponens III. – Ökológiai célterület (EFA)</a:t>
            </a:r>
            <a:endParaRPr lang="hu-HU" altLang="hu-HU" dirty="0" smtClean="0"/>
          </a:p>
        </p:txBody>
      </p:sp>
      <p:sp>
        <p:nvSpPr>
          <p:cNvPr id="51203" name="Tartalom helye 2"/>
          <p:cNvSpPr>
            <a:spLocks noGrp="1"/>
          </p:cNvSpPr>
          <p:nvPr>
            <p:ph idx="1"/>
          </p:nvPr>
        </p:nvSpPr>
        <p:spPr>
          <a:xfrm>
            <a:off x="467544" y="1916833"/>
            <a:ext cx="8229600" cy="396044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hu-HU" altLang="hu-HU" sz="2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Csak </a:t>
            </a:r>
            <a:r>
              <a:rPr lang="hu-HU" altLang="hu-HU" sz="24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15 hektár szántó felett kötelező</a:t>
            </a:r>
            <a:r>
              <a:rPr lang="hu-HU" altLang="hu-HU" sz="2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;</a:t>
            </a:r>
          </a:p>
          <a:p>
            <a:pPr algn="just" eaLnBrk="1" hangingPunct="1"/>
            <a:r>
              <a:rPr lang="hu-HU" altLang="hu-HU" sz="2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A </a:t>
            </a:r>
            <a:r>
              <a:rPr lang="hu-HU" altLang="hu-HU" sz="24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bevezetés kétlépcsős</a:t>
            </a:r>
            <a:r>
              <a:rPr lang="hu-HU" altLang="hu-HU" sz="2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 2015-től a szántóterület 5%, majd egy 2017. évi felülvizsgálattól függően akár 7%;</a:t>
            </a:r>
          </a:p>
          <a:p>
            <a:pPr algn="just"/>
            <a:r>
              <a:rPr lang="hu-HU" altLang="hu-HU" sz="2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A célterületként elszámolható területnek </a:t>
            </a:r>
            <a:r>
              <a:rPr lang="hu-HU" altLang="hu-HU" sz="24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nem kell támogatható területnek lennie, és lehetőség nyílik a szomszédos nem saját kezelésben lévő EFA területek elszámolására is</a:t>
            </a:r>
            <a:r>
              <a:rPr lang="hu-HU" altLang="hu-HU" sz="2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!</a:t>
            </a:r>
          </a:p>
          <a:p>
            <a:pPr algn="just"/>
            <a:r>
              <a:rPr lang="hu-HU" altLang="hu-HU" sz="2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Magyarországon elszámolható az ökológiai célterületek teljes köre, az itthon nem jellemző kőfal kivételével;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337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sz="2800" b="1" dirty="0" smtClean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„Zöld” komponens III. – Ökológiai célterület (EFA)</a:t>
            </a:r>
            <a:endParaRPr lang="hu-HU" altLang="hu-HU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600" b="1" dirty="0" smtClean="0">
                <a:latin typeface="Times New Roman"/>
                <a:ea typeface="Calibri"/>
                <a:cs typeface="Times New Roman"/>
              </a:rPr>
              <a:t>Az ökológiai fókuszterület fenntartása alól mentesülő üzemtípusok:</a:t>
            </a:r>
          </a:p>
          <a:p>
            <a:pPr marL="514350" indent="-51435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sz="2600" b="1" dirty="0" smtClean="0">
                <a:latin typeface="Times New Roman"/>
                <a:ea typeface="Calibri"/>
                <a:cs typeface="Times New Roman"/>
              </a:rPr>
              <a:t>Amennyiben </a:t>
            </a:r>
            <a:r>
              <a:rPr lang="hu-HU" sz="2600" b="1" u="sng" dirty="0" smtClean="0">
                <a:latin typeface="Times New Roman"/>
                <a:ea typeface="Calibri"/>
                <a:cs typeface="Times New Roman"/>
              </a:rPr>
              <a:t>szántóterületének</a:t>
            </a:r>
            <a:r>
              <a:rPr lang="hu-HU" sz="2600" b="1" dirty="0" smtClean="0">
                <a:latin typeface="Times New Roman"/>
                <a:ea typeface="Calibri"/>
                <a:cs typeface="Times New Roman"/>
              </a:rPr>
              <a:t> több, mint 75%-a:</a:t>
            </a:r>
            <a:endParaRPr lang="hu-HU" sz="2600" dirty="0">
              <a:ea typeface="Calibri"/>
              <a:cs typeface="Times New Roman"/>
            </a:endParaRPr>
          </a:p>
          <a:p>
            <a:pPr marL="895350" indent="-358775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 smtClean="0">
                <a:latin typeface="Times New Roman"/>
                <a:ea typeface="Calibri"/>
                <a:cs typeface="Times New Roman"/>
              </a:rPr>
              <a:t>parlagon hagyott terület</a:t>
            </a:r>
            <a:r>
              <a:rPr lang="hu-HU" sz="2400" dirty="0" smtClean="0">
                <a:ea typeface="Calibri"/>
                <a:cs typeface="Times New Roman"/>
              </a:rPr>
              <a:t>; </a:t>
            </a:r>
            <a:r>
              <a:rPr lang="hu-HU" sz="2400" dirty="0" smtClean="0">
                <a:latin typeface="Times New Roman"/>
                <a:ea typeface="Calibri"/>
                <a:cs typeface="Times New Roman"/>
              </a:rPr>
              <a:t>vagy ideiglenes gyep; vagy egynyári takarmánynövény; vagy hüvelyes növény; vagy az előzőek kombinációja;</a:t>
            </a:r>
            <a:endParaRPr lang="hu-HU" sz="2400" dirty="0">
              <a:ea typeface="Calibri"/>
              <a:cs typeface="Times New Roman"/>
            </a:endParaRPr>
          </a:p>
          <a:p>
            <a:pPr marL="895350" indent="-358775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 smtClean="0">
                <a:latin typeface="Times New Roman"/>
                <a:ea typeface="Calibri"/>
                <a:cs typeface="Times New Roman"/>
              </a:rPr>
              <a:t>és a fennmaradó szántóterület nem haladja meg a 30 hektárt.</a:t>
            </a:r>
          </a:p>
          <a:p>
            <a:pPr marL="514350" indent="-51435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hu-HU" sz="2600" b="1" dirty="0" smtClean="0">
                <a:latin typeface="Times New Roman"/>
                <a:ea typeface="Calibri"/>
                <a:cs typeface="Times New Roman"/>
              </a:rPr>
              <a:t>Amennyiben a </a:t>
            </a:r>
            <a:r>
              <a:rPr lang="hu-HU" sz="2600" b="1" u="sng" dirty="0" smtClean="0">
                <a:latin typeface="Times New Roman"/>
                <a:ea typeface="Calibri"/>
                <a:cs typeface="Times New Roman"/>
              </a:rPr>
              <a:t>támogatható mezőgazdasági területének</a:t>
            </a:r>
            <a:r>
              <a:rPr lang="hu-HU" sz="2600" b="1" dirty="0" smtClean="0">
                <a:latin typeface="Times New Roman"/>
                <a:ea typeface="Calibri"/>
                <a:cs typeface="Times New Roman"/>
              </a:rPr>
              <a:t> több, mint 75%-a </a:t>
            </a:r>
            <a:endParaRPr lang="hu-HU" sz="2600" dirty="0">
              <a:ea typeface="Calibri"/>
              <a:cs typeface="Times New Roman"/>
            </a:endParaRPr>
          </a:p>
          <a:p>
            <a:pPr marL="895350" indent="-358775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 smtClean="0">
                <a:latin typeface="Times New Roman"/>
                <a:ea typeface="Calibri"/>
                <a:cs typeface="Times New Roman"/>
              </a:rPr>
              <a:t>állandó gyep; vagy ideiglenes gyep; vagy egyéb egynyári takarmánynövény; vagy rizs, indiánrizs; vagy az előzőek kombinációja; </a:t>
            </a:r>
            <a:endParaRPr lang="hu-HU" sz="2400" dirty="0">
              <a:ea typeface="Calibri"/>
              <a:cs typeface="Times New Roman"/>
            </a:endParaRPr>
          </a:p>
          <a:p>
            <a:pPr marL="895350" indent="-358775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 smtClean="0">
                <a:latin typeface="Times New Roman"/>
                <a:ea typeface="Calibri"/>
                <a:cs typeface="Times New Roman"/>
              </a:rPr>
              <a:t>és a fennmaradó szántóterület nem haladja meg a 30 hektárt.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hu-HU" sz="24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hu-HU" sz="2800" dirty="0">
              <a:ea typeface="Calibri"/>
              <a:cs typeface="Times New Roman"/>
            </a:endParaRPr>
          </a:p>
          <a:p>
            <a:pPr>
              <a:defRPr/>
            </a:pP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81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b="1" smtClean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Zöld” komponens III. – Ökológiai célterület</a:t>
            </a:r>
            <a:endParaRPr lang="hu-HU" altLang="hu-HU" smtClean="0"/>
          </a:p>
        </p:txBody>
      </p:sp>
      <p:sp>
        <p:nvSpPr>
          <p:cNvPr id="53251" name="Tartalom helye 2"/>
          <p:cNvSpPr>
            <a:spLocks noGrp="1"/>
          </p:cNvSpPr>
          <p:nvPr>
            <p:ph idx="1"/>
          </p:nvPr>
        </p:nvSpPr>
        <p:spPr>
          <a:xfrm>
            <a:off x="467544" y="1700808"/>
            <a:ext cx="8568952" cy="4968552"/>
          </a:xfrm>
        </p:spPr>
        <p:txBody>
          <a:bodyPr>
            <a:noAutofit/>
          </a:bodyPr>
          <a:lstStyle/>
          <a:p>
            <a:pPr marL="185738" lvl="1" indent="-174625">
              <a:buFont typeface="Arial" pitchFamily="34" charset="0"/>
              <a:buNone/>
            </a:pPr>
            <a:r>
              <a:rPr lang="hu-HU" altLang="hu-H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Magyarországon elszámolható ökológiai célterületek (</a:t>
            </a:r>
            <a:r>
              <a:rPr lang="hu-HU" altLang="hu-H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EFA-területek</a:t>
            </a:r>
            <a:r>
              <a:rPr lang="hu-HU" altLang="hu-H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85738" lvl="1" indent="-174625">
              <a:buFont typeface="Arial" pitchFamily="34" charset="0"/>
              <a:buNone/>
            </a:pP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hu-HU" altLang="hu-H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parlagon hagyott földterület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termesztésből kivont terület, ahol a HMKÁ követelményei teljesülnek;</a:t>
            </a:r>
          </a:p>
          <a:p>
            <a:pPr marL="185738" lvl="1" indent="-174625">
              <a:buFont typeface="Arial" pitchFamily="34" charset="0"/>
              <a:buNone/>
            </a:pP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hu-HU" altLang="hu-H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teraszok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altLang="hu-H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Mo.-n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szántóterületen nem jellemző;</a:t>
            </a:r>
          </a:p>
          <a:p>
            <a:pPr marL="185738" lvl="1" indent="-174625">
              <a:buFont typeface="Arial" pitchFamily="34" charset="0"/>
              <a:buNone/>
            </a:pP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hu-HU" altLang="hu-H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tájképi elemek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(1) fás szárú növényzettel borított sávok; (2) elszigetelten álló fák; (3) fasor; (4) fa- és bokorcsoport; (5) táblaszegély; (6) tavak; (7) vizes árkok; </a:t>
            </a:r>
          </a:p>
          <a:p>
            <a:pPr marL="185738" lvl="1" indent="-174625">
              <a:buFont typeface="Arial" pitchFamily="34" charset="0"/>
              <a:buNone/>
            </a:pP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hu-HU" altLang="hu-H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védelmi sávok: 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HMKÁ jogszabályban meghatározott védelmi sávok ismertethetőek el ökológiai célterületként.</a:t>
            </a:r>
          </a:p>
          <a:p>
            <a:pPr marL="185738" lvl="1" indent="-174625">
              <a:buFont typeface="Arial" pitchFamily="34" charset="0"/>
              <a:buNone/>
            </a:pP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hu-HU" altLang="hu-H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agrár-erdészeti hektárok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Az </a:t>
            </a:r>
            <a:r>
              <a:rPr lang="hu-HU" altLang="hu-H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EMVA-ból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finanszírozott támogatással létrehozott agrár-erdészeti hektárok.</a:t>
            </a:r>
          </a:p>
          <a:p>
            <a:pPr marL="185738" lvl="1" indent="-174625">
              <a:buFont typeface="Arial" pitchFamily="34" charset="0"/>
              <a:buNone/>
            </a:pP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f) </a:t>
            </a:r>
            <a:r>
              <a:rPr lang="hu-HU" altLang="hu-H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erdőszélek: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Olyan min. 1 és </a:t>
            </a:r>
            <a:r>
              <a:rPr lang="hu-HU" altLang="hu-H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10 m közötti, erdővel határos támogatható sávok, melyeken végezhető mezőgazdasági termelés.</a:t>
            </a:r>
          </a:p>
          <a:p>
            <a:pPr marL="185738" lvl="1" indent="-174625">
              <a:buFont typeface="Arial" pitchFamily="34" charset="0"/>
              <a:buNone/>
            </a:pP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g) </a:t>
            </a:r>
            <a:r>
              <a:rPr lang="hu-HU" altLang="hu-H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rövid vágásfordulójú fás szárú energetikai ültetvénnyel beültetett területek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amelyeken nem használnak ásványi műtrágyát és/vagy növényvédő szereket; </a:t>
            </a:r>
          </a:p>
          <a:p>
            <a:pPr marL="185738" lvl="1" indent="-174625">
              <a:buFont typeface="Arial" pitchFamily="34" charset="0"/>
              <a:buNone/>
            </a:pP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h) egyes erdősített területek: EMVA támogatásból erdősített területek; </a:t>
            </a:r>
          </a:p>
          <a:p>
            <a:pPr marL="185738" lvl="1" indent="-174625">
              <a:buFont typeface="Arial" pitchFamily="34" charset="0"/>
              <a:buNone/>
            </a:pP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i) </a:t>
            </a:r>
            <a:r>
              <a:rPr lang="hu-HU" altLang="hu-H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ökológiai jelentőségű másodvetés: 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Olyan másodvetés, melyet különböző növényfajok magkeverékének vetésével hoztak létre;</a:t>
            </a:r>
          </a:p>
          <a:p>
            <a:pPr marL="185738" lvl="1" indent="-174625">
              <a:buFont typeface="Arial" pitchFamily="34" charset="0"/>
              <a:buNone/>
            </a:pP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j) </a:t>
            </a:r>
            <a:r>
              <a:rPr lang="hu-HU" altLang="hu-H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nitrogénmegkötő növényekkel 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beültetett területek;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213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48072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A29061"/>
                </a:solidFill>
              </a:rPr>
              <a:t>Fiatal gazdálkodók támogatása </a:t>
            </a:r>
            <a:endParaRPr lang="hu-HU" sz="32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2997" y="1916832"/>
            <a:ext cx="8653463" cy="461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40000"/>
              </a:lnSpc>
              <a:spcBef>
                <a:spcPct val="50000"/>
              </a:spcBef>
              <a:defRPr/>
            </a:pPr>
            <a:r>
              <a:rPr lang="hu-HU" sz="2300" b="1" u="sng" dirty="0" smtClean="0">
                <a:latin typeface="Times New Roman" pitchFamily="18" charset="0"/>
              </a:rPr>
              <a:t>Feltételei</a:t>
            </a:r>
            <a:r>
              <a:rPr lang="hu-HU" sz="2300" dirty="0" smtClean="0">
                <a:latin typeface="Times New Roman" pitchFamily="18" charset="0"/>
              </a:rPr>
              <a:t>: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2300" dirty="0">
                <a:latin typeface="Times New Roman" pitchFamily="18" charset="0"/>
              </a:rPr>
              <a:t>40 évnél fiatalabb </a:t>
            </a:r>
            <a:r>
              <a:rPr lang="hu-HU" sz="2300" dirty="0" smtClean="0">
                <a:latin typeface="Times New Roman" pitchFamily="18" charset="0"/>
              </a:rPr>
              <a:t>termelő:</a:t>
            </a:r>
            <a:endParaRPr lang="hu-HU" sz="2300" dirty="0">
              <a:latin typeface="Times New Roman" pitchFamily="18" charset="0"/>
            </a:endParaRPr>
          </a:p>
          <a:p>
            <a:pPr marL="800100" lvl="1" indent="-342900" algn="just" eaLnBrk="1" hangingPunct="1">
              <a:lnSpc>
                <a:spcPct val="80000"/>
              </a:lnSpc>
              <a:spcBef>
                <a:spcPct val="5000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300" dirty="0" smtClean="0">
                <a:latin typeface="Times New Roman" pitchFamily="18" charset="0"/>
              </a:rPr>
              <a:t>aki 2015-ben </a:t>
            </a:r>
            <a:r>
              <a:rPr lang="hu-HU" sz="2300" dirty="0">
                <a:latin typeface="Times New Roman" pitchFamily="18" charset="0"/>
              </a:rPr>
              <a:t>kezd mezőgazdasági </a:t>
            </a:r>
            <a:r>
              <a:rPr lang="hu-HU" sz="2300" dirty="0" smtClean="0">
                <a:latin typeface="Times New Roman" pitchFamily="18" charset="0"/>
              </a:rPr>
              <a:t>tevékenységbe (ad be először egységes kérelmet), </a:t>
            </a:r>
            <a:r>
              <a:rPr lang="hu-HU" sz="2300" dirty="0">
                <a:latin typeface="Times New Roman" pitchFamily="18" charset="0"/>
              </a:rPr>
              <a:t>vagy</a:t>
            </a:r>
          </a:p>
          <a:p>
            <a:pPr marL="800100" lvl="1" indent="-342900" algn="just" eaLnBrk="1" hangingPunct="1">
              <a:lnSpc>
                <a:spcPct val="80000"/>
              </a:lnSpc>
              <a:spcBef>
                <a:spcPct val="5000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300" dirty="0">
                <a:latin typeface="Times New Roman" pitchFamily="18" charset="0"/>
              </a:rPr>
              <a:t>g</a:t>
            </a:r>
            <a:r>
              <a:rPr lang="hu-HU" sz="2300" dirty="0" smtClean="0">
                <a:latin typeface="Times New Roman" pitchFamily="18" charset="0"/>
              </a:rPr>
              <a:t>azdaságát </a:t>
            </a:r>
            <a:r>
              <a:rPr lang="hu-HU" sz="2300" dirty="0">
                <a:latin typeface="Times New Roman" pitchFamily="18" charset="0"/>
              </a:rPr>
              <a:t>az </a:t>
            </a:r>
            <a:r>
              <a:rPr lang="hu-HU" sz="2300" dirty="0" smtClean="0">
                <a:latin typeface="Times New Roman" pitchFamily="18" charset="0"/>
              </a:rPr>
              <a:t>első fiatal gazda közvetlen támogatási </a:t>
            </a:r>
            <a:r>
              <a:rPr lang="hu-HU" sz="2300" dirty="0">
                <a:latin typeface="Times New Roman" pitchFamily="18" charset="0"/>
              </a:rPr>
              <a:t>kérelem benyújtását megelőző 5 éven belül hozta </a:t>
            </a:r>
            <a:r>
              <a:rPr lang="hu-HU" sz="2300" dirty="0" smtClean="0">
                <a:latin typeface="Times New Roman" pitchFamily="18" charset="0"/>
              </a:rPr>
              <a:t>létre.</a:t>
            </a:r>
            <a:endParaRPr lang="hu-HU" sz="2300" dirty="0">
              <a:latin typeface="Times New Roman" pitchFamily="18" charset="0"/>
            </a:endParaRPr>
          </a:p>
          <a:p>
            <a:pPr marL="342900" indent="-342900" algn="just"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2300" dirty="0">
                <a:latin typeface="Times New Roman" pitchFamily="18" charset="0"/>
              </a:rPr>
              <a:t>Legfeljebb 5 éven keresztül </a:t>
            </a:r>
            <a:r>
              <a:rPr lang="hu-HU" sz="2300" dirty="0" smtClean="0">
                <a:latin typeface="Times New Roman" pitchFamily="18" charset="0"/>
              </a:rPr>
              <a:t>nyújtható. </a:t>
            </a:r>
            <a:r>
              <a:rPr lang="hu-HU" dirty="0" smtClean="0">
                <a:latin typeface="Times New Roman" pitchFamily="18" charset="0"/>
              </a:rPr>
              <a:t>(Aki 2015-ben nyújt be először kérelmet, az kaphatja 5 évig, aki csak 2017-ben kezd gazdálkodni, az csak 3 évig. )</a:t>
            </a:r>
            <a:endParaRPr lang="hu-HU" dirty="0">
              <a:latin typeface="Times New Roman" pitchFamily="18" charset="0"/>
            </a:endParaRPr>
          </a:p>
          <a:p>
            <a:pPr marL="342900" indent="-342900" algn="just"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2300" dirty="0">
                <a:latin typeface="Times New Roman" pitchFamily="18" charset="0"/>
              </a:rPr>
              <a:t>A támogatás </a:t>
            </a:r>
            <a:r>
              <a:rPr lang="hu-HU" sz="2300" b="1" dirty="0">
                <a:latin typeface="Times New Roman" pitchFamily="18" charset="0"/>
              </a:rPr>
              <a:t>felső területi korlátja </a:t>
            </a:r>
            <a:r>
              <a:rPr lang="hu-HU" sz="2300" b="1" dirty="0" smtClean="0">
                <a:latin typeface="Times New Roman" pitchFamily="18" charset="0"/>
              </a:rPr>
              <a:t>90 hektár</a:t>
            </a:r>
            <a:r>
              <a:rPr lang="hu-HU" sz="2300" dirty="0" smtClean="0">
                <a:latin typeface="Times New Roman" pitchFamily="18" charset="0"/>
              </a:rPr>
              <a:t>.</a:t>
            </a:r>
            <a:endParaRPr lang="hu-HU" sz="2300" dirty="0">
              <a:latin typeface="Times New Roman" pitchFamily="18" charset="0"/>
            </a:endParaRPr>
          </a:p>
          <a:p>
            <a:pPr marL="342900" indent="-342900" algn="just"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2300" dirty="0" smtClean="0">
                <a:latin typeface="Times New Roman" pitchFamily="18" charset="0"/>
              </a:rPr>
              <a:t>Tagállami átlagtámogatás 25%-a adható a </a:t>
            </a:r>
            <a:r>
              <a:rPr lang="hu-HU" sz="2300" dirty="0">
                <a:latin typeface="Times New Roman" pitchFamily="18" charset="0"/>
              </a:rPr>
              <a:t>támogatható </a:t>
            </a:r>
            <a:r>
              <a:rPr lang="hu-HU" sz="2300" dirty="0" smtClean="0">
                <a:latin typeface="Times New Roman" pitchFamily="18" charset="0"/>
              </a:rPr>
              <a:t>hektárszámig, ez kb. </a:t>
            </a:r>
            <a:r>
              <a:rPr lang="hu-HU" sz="2300" b="1" dirty="0" smtClean="0">
                <a:latin typeface="Times New Roman" pitchFamily="18" charset="0"/>
              </a:rPr>
              <a:t>67,5</a:t>
            </a:r>
            <a:r>
              <a:rPr lang="hu-HU" sz="2300" dirty="0" smtClean="0">
                <a:latin typeface="Times New Roman" pitchFamily="18" charset="0"/>
              </a:rPr>
              <a:t> €/ha (mintegy 9.000 fiatal gazdával  számolhatunk).</a:t>
            </a:r>
            <a:endParaRPr lang="hu-HU" sz="2300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hu-HU" sz="2400" dirty="0">
              <a:latin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9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648072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A29061"/>
                </a:solidFill>
              </a:rPr>
              <a:t>Termeléshez kötött </a:t>
            </a:r>
            <a:r>
              <a:rPr lang="hu-HU" sz="3200" b="1" dirty="0" smtClean="0">
                <a:solidFill>
                  <a:srgbClr val="A29061"/>
                </a:solidFill>
              </a:rPr>
              <a:t>támogatások</a:t>
            </a:r>
            <a:endParaRPr lang="hu-HU" sz="3200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07504" y="1342845"/>
            <a:ext cx="9036496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66700" indent="-266700" algn="just" eaLnBrk="1" hangingPunct="1">
              <a:spcBef>
                <a:spcPct val="50000"/>
              </a:spcBef>
              <a:buFontTx/>
              <a:buChar char="•"/>
            </a:pPr>
            <a:r>
              <a:rPr lang="hu-HU" sz="2400" dirty="0" smtClean="0">
                <a:latin typeface="Times New Roman" pitchFamily="18" charset="0"/>
              </a:rPr>
              <a:t>az </a:t>
            </a:r>
            <a:r>
              <a:rPr lang="hu-HU" sz="2400" dirty="0">
                <a:latin typeface="Times New Roman" pitchFamily="18" charset="0"/>
              </a:rPr>
              <a:t>éves </a:t>
            </a:r>
            <a:r>
              <a:rPr lang="hu-HU" sz="2400" b="1" dirty="0">
                <a:latin typeface="Times New Roman" pitchFamily="18" charset="0"/>
              </a:rPr>
              <a:t>pénzügyi keret </a:t>
            </a:r>
            <a:endParaRPr lang="hu-HU" sz="2400" b="1" dirty="0" smtClean="0">
              <a:latin typeface="Times New Roman" pitchFamily="18" charset="0"/>
            </a:endParaRPr>
          </a:p>
          <a:p>
            <a:pPr marL="723900" lvl="1" indent="-266700" algn="just" eaLnBrk="1" hangingPunct="1">
              <a:buFontTx/>
              <a:buChar char="•"/>
            </a:pPr>
            <a:r>
              <a:rPr lang="hu-HU" sz="2400" b="1" dirty="0" smtClean="0">
                <a:latin typeface="Times New Roman" pitchFamily="18" charset="0"/>
              </a:rPr>
              <a:t>13</a:t>
            </a:r>
            <a:r>
              <a:rPr lang="hu-HU" sz="2400" b="1" dirty="0">
                <a:latin typeface="Times New Roman" pitchFamily="18" charset="0"/>
              </a:rPr>
              <a:t>%-</a:t>
            </a:r>
            <a:r>
              <a:rPr lang="hu-HU" sz="2400" dirty="0" smtClean="0">
                <a:latin typeface="Times New Roman" pitchFamily="18" charset="0"/>
              </a:rPr>
              <a:t>a </a:t>
            </a:r>
            <a:r>
              <a:rPr lang="hu-HU" dirty="0" smtClean="0">
                <a:latin typeface="Times New Roman" pitchFamily="18" charset="0"/>
              </a:rPr>
              <a:t>(évente közel </a:t>
            </a:r>
            <a:r>
              <a:rPr lang="hu-HU" b="1" dirty="0" smtClean="0">
                <a:latin typeface="Times New Roman" pitchFamily="18" charset="0"/>
              </a:rPr>
              <a:t>~175 millió euró</a:t>
            </a:r>
            <a:r>
              <a:rPr lang="hu-HU" dirty="0" smtClean="0">
                <a:latin typeface="Times New Roman" pitchFamily="18" charset="0"/>
              </a:rPr>
              <a:t>, </a:t>
            </a:r>
            <a:r>
              <a:rPr lang="hu-HU" b="1" dirty="0" smtClean="0">
                <a:latin typeface="Times New Roman" pitchFamily="18" charset="0"/>
              </a:rPr>
              <a:t>~52,5 </a:t>
            </a:r>
            <a:r>
              <a:rPr lang="hu-HU" b="1" dirty="0" err="1" smtClean="0">
                <a:latin typeface="Times New Roman" pitchFamily="18" charset="0"/>
              </a:rPr>
              <a:t>mrd</a:t>
            </a:r>
            <a:r>
              <a:rPr lang="hu-HU" b="1" dirty="0" smtClean="0">
                <a:latin typeface="Times New Roman" pitchFamily="18" charset="0"/>
              </a:rPr>
              <a:t> Ft</a:t>
            </a:r>
            <a:r>
              <a:rPr lang="hu-HU" dirty="0" smtClean="0">
                <a:latin typeface="Times New Roman" pitchFamily="18" charset="0"/>
              </a:rPr>
              <a:t> - 300 HUF/EUR árfolyamon)</a:t>
            </a:r>
          </a:p>
          <a:p>
            <a:pPr marL="723900" lvl="1" indent="-266700" algn="just" eaLnBrk="1" hangingPunct="1">
              <a:spcBef>
                <a:spcPts val="600"/>
              </a:spcBef>
              <a:buFontTx/>
              <a:buChar char="•"/>
            </a:pPr>
            <a:r>
              <a:rPr lang="hu-HU" sz="2400" b="1" dirty="0">
                <a:latin typeface="Times New Roman" pitchFamily="18" charset="0"/>
              </a:rPr>
              <a:t>+</a:t>
            </a:r>
            <a:r>
              <a:rPr lang="hu-HU" sz="2400" b="1" dirty="0" smtClean="0">
                <a:latin typeface="Times New Roman" pitchFamily="18" charset="0"/>
              </a:rPr>
              <a:t> 2%</a:t>
            </a:r>
            <a:r>
              <a:rPr lang="hu-HU" sz="2400" dirty="0" smtClean="0">
                <a:latin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</a:rPr>
              <a:t>(évente közel </a:t>
            </a:r>
            <a:r>
              <a:rPr lang="hu-HU" b="1" dirty="0" smtClean="0">
                <a:latin typeface="Times New Roman" pitchFamily="18" charset="0"/>
              </a:rPr>
              <a:t>~27 millió euró</a:t>
            </a:r>
            <a:r>
              <a:rPr lang="hu-HU" dirty="0" smtClean="0">
                <a:latin typeface="Times New Roman" pitchFamily="18" charset="0"/>
              </a:rPr>
              <a:t>, </a:t>
            </a:r>
            <a:r>
              <a:rPr lang="hu-HU" b="1" dirty="0" smtClean="0">
                <a:latin typeface="Times New Roman" pitchFamily="18" charset="0"/>
              </a:rPr>
              <a:t>~8,1 </a:t>
            </a:r>
            <a:r>
              <a:rPr lang="hu-HU" b="1" dirty="0" err="1" smtClean="0">
                <a:latin typeface="Times New Roman" pitchFamily="18" charset="0"/>
              </a:rPr>
              <a:t>mrd</a:t>
            </a:r>
            <a:r>
              <a:rPr lang="hu-HU" b="1" dirty="0" smtClean="0">
                <a:latin typeface="Times New Roman" pitchFamily="18" charset="0"/>
              </a:rPr>
              <a:t> Ft</a:t>
            </a:r>
            <a:r>
              <a:rPr lang="hu-HU" dirty="0" smtClean="0">
                <a:latin typeface="Times New Roman" pitchFamily="18" charset="0"/>
              </a:rPr>
              <a:t> - 300 HUF/EUR árfolyamon)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t>24</a:t>
            </a:fld>
            <a:endParaRPr lang="hu-HU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331670"/>
              </p:ext>
            </p:extLst>
          </p:nvPr>
        </p:nvGraphicFramePr>
        <p:xfrm>
          <a:off x="467544" y="2636912"/>
          <a:ext cx="8424938" cy="4036526"/>
        </p:xfrm>
        <a:graphic>
          <a:graphicData uri="http://schemas.openxmlformats.org/drawingml/2006/table">
            <a:tbl>
              <a:tblPr firstRow="1" firstCol="1" bandRow="1"/>
              <a:tblGrid>
                <a:gridCol w="2808312"/>
                <a:gridCol w="2304257"/>
                <a:gridCol w="3312369"/>
              </a:tblGrid>
              <a:tr h="592286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Ágazat megnevezése</a:t>
                      </a:r>
                      <a:endParaRPr lang="hu-H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Becsült terület/állat-létszám (hektár, db)</a:t>
                      </a:r>
                      <a:endParaRPr lang="hu-H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2015. évi becsült fajlagos támogatás</a:t>
                      </a:r>
                      <a:endParaRPr lang="hu-H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5568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Húshasznú anyatehén</a:t>
                      </a:r>
                      <a:endParaRPr lang="hu-H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7470" indent="180340" algn="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162 000</a:t>
                      </a:r>
                      <a:endParaRPr lang="hu-H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indent="180340" algn="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216,0 euró/egyed</a:t>
                      </a:r>
                      <a:endParaRPr lang="hu-H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29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Hízottbika</a:t>
                      </a:r>
                      <a:endParaRPr lang="hu-H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77470" indent="180340" algn="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48 000</a:t>
                      </a:r>
                      <a:endParaRPr lang="hu-H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154940" indent="180340" algn="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93,8 euró/egyed</a:t>
                      </a:r>
                      <a:endParaRPr lang="hu-H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7429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Tejhasznú tehén </a:t>
                      </a:r>
                      <a:endParaRPr lang="hu-H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7470" indent="180340" algn="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195 000</a:t>
                      </a:r>
                      <a:endParaRPr lang="hu-H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indent="180340" algn="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353,8 euró/egyed</a:t>
                      </a:r>
                      <a:endParaRPr lang="hu-H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29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Anyajuh</a:t>
                      </a:r>
                      <a:endParaRPr lang="hu-H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77470" indent="180340" algn="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890 000</a:t>
                      </a:r>
                      <a:endParaRPr lang="hu-H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154940" indent="180340" algn="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24,7 euró/egyed</a:t>
                      </a:r>
                      <a:endParaRPr lang="hu-H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7429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Anyakecske</a:t>
                      </a:r>
                      <a:endParaRPr lang="hu-H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7470" indent="180340" algn="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16 000</a:t>
                      </a:r>
                      <a:endParaRPr lang="hu-H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indent="180340" algn="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16,7 euró/egyed</a:t>
                      </a:r>
                      <a:endParaRPr lang="hu-H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29">
                <a:tc rowSpan="2"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Cukorrépa </a:t>
                      </a:r>
                      <a:endParaRPr lang="hu-H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77470" indent="180340" algn="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19 000</a:t>
                      </a:r>
                      <a:endParaRPr lang="hu-H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154940" indent="180340" algn="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421,1 euró/hektár</a:t>
                      </a:r>
                      <a:endParaRPr lang="hu-H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56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6365" indent="180340" algn="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8,4 </a:t>
                      </a: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euró/répa-tonna</a:t>
                      </a:r>
                      <a:r>
                        <a:rPr lang="hu-H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átlag 50t/ha)</a:t>
                      </a:r>
                      <a:endParaRPr lang="hu-H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7429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Rizs</a:t>
                      </a:r>
                      <a:endParaRPr lang="hu-H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7470" indent="180340" algn="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2 900</a:t>
                      </a:r>
                      <a:endParaRPr lang="hu-H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indent="180340" algn="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689,7 euró/hektár</a:t>
                      </a:r>
                      <a:endParaRPr lang="hu-H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58">
                <a:tc>
                  <a:txBody>
                    <a:bodyPr/>
                    <a:lstStyle/>
                    <a:p>
                      <a:pPr marL="182563" indent="-3175" algn="l"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Z-Gy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: Gyümölcsültetvények és bogyósok</a:t>
                      </a:r>
                      <a:endParaRPr lang="hu-H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77470" indent="180340" algn="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25 000</a:t>
                      </a:r>
                      <a:endParaRPr lang="hu-H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154940" indent="180340" algn="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660,0 euró/hektár</a:t>
                      </a:r>
                      <a:endParaRPr lang="hu-H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35568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Z-Gy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: Zöldség-növények</a:t>
                      </a:r>
                      <a:endParaRPr lang="hu-H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7470" indent="180340" algn="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20 000</a:t>
                      </a:r>
                      <a:endParaRPr lang="hu-H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indent="180340" algn="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400,0 euró/hektár</a:t>
                      </a:r>
                      <a:endParaRPr lang="hu-H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68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Z-Gy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: Ipari zöldségek</a:t>
                      </a:r>
                      <a:endParaRPr lang="hu-H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77470" indent="180340" algn="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50 000</a:t>
                      </a:r>
                      <a:endParaRPr lang="hu-H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154940" indent="180340" algn="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199,2 euró/hektár</a:t>
                      </a:r>
                      <a:endParaRPr lang="hu-H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35568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Fehérjenövény - Szemes</a:t>
                      </a:r>
                      <a:endParaRPr lang="hu-H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7470" indent="180340" algn="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67 000</a:t>
                      </a:r>
                      <a:endParaRPr lang="hu-H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indent="180340" algn="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200,9 euró/hektár</a:t>
                      </a:r>
                      <a:endParaRPr lang="hu-H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68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Fehérjenövény - Szálas</a:t>
                      </a:r>
                      <a:endParaRPr lang="hu-H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77470" indent="180340" algn="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207 000</a:t>
                      </a:r>
                      <a:endParaRPr lang="hu-H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154940" indent="180340" algn="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65,0 euró/hektár</a:t>
                      </a:r>
                      <a:endParaRPr lang="hu-H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6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712968" cy="576064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rgbClr val="A29061"/>
                </a:solidFill>
              </a:rPr>
              <a:t>Kisgazdaságok egyszerűsített támogatása</a:t>
            </a:r>
            <a:endParaRPr lang="hu-HU" sz="3200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414" y="1651132"/>
            <a:ext cx="8885066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00100" lvl="1" indent="-34290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300" b="1" dirty="0">
                <a:latin typeface="Times New Roman" pitchFamily="18" charset="0"/>
                <a:cs typeface="Times New Roman" pitchFamily="18" charset="0"/>
              </a:rPr>
              <a:t>Ö</a:t>
            </a:r>
            <a:r>
              <a:rPr lang="hu-HU" sz="2300" b="1" dirty="0" smtClean="0">
                <a:latin typeface="Times New Roman" pitchFamily="18" charset="0"/>
                <a:cs typeface="Times New Roman" pitchFamily="18" charset="0"/>
              </a:rPr>
              <a:t>nkéntes</a:t>
            </a: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, a közvetlen támogatási </a:t>
            </a:r>
            <a:r>
              <a:rPr lang="hu-HU" sz="2300" b="1" dirty="0" smtClean="0">
                <a:latin typeface="Times New Roman" pitchFamily="18" charset="0"/>
                <a:cs typeface="Times New Roman" pitchFamily="18" charset="0"/>
              </a:rPr>
              <a:t>keretösszeg maximum 10%-</a:t>
            </a: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a fordítható a jogcímre.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Minden közvetlen kifizetést helyettesít.</a:t>
            </a:r>
          </a:p>
          <a:p>
            <a:pPr marL="800100" lvl="1" indent="-342900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Egyösszegű támogatás, melynek mértéke </a:t>
            </a:r>
            <a:r>
              <a:rPr lang="hu-HU" sz="2300" b="1" dirty="0" smtClean="0">
                <a:latin typeface="Times New Roman" pitchFamily="18" charset="0"/>
                <a:cs typeface="Times New Roman" pitchFamily="18" charset="0"/>
              </a:rPr>
              <a:t>minimum 500 €/</a:t>
            </a:r>
            <a:r>
              <a:rPr lang="hu-HU" sz="2300" b="1" dirty="0">
                <a:latin typeface="Times New Roman" pitchFamily="18" charset="0"/>
                <a:cs typeface="Times New Roman" pitchFamily="18" charset="0"/>
              </a:rPr>
              <a:t>év/gazda</a:t>
            </a:r>
            <a:r>
              <a:rPr lang="hu-HU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300" b="1" dirty="0">
                <a:latin typeface="Times New Roman" pitchFamily="18" charset="0"/>
                <a:cs typeface="Times New Roman" pitchFamily="18" charset="0"/>
              </a:rPr>
              <a:t>(hozzávetőleg </a:t>
            </a:r>
            <a:r>
              <a:rPr lang="hu-HU" sz="2300" b="1" dirty="0" smtClean="0">
                <a:latin typeface="Times New Roman" pitchFamily="18" charset="0"/>
                <a:cs typeface="Times New Roman" pitchFamily="18" charset="0"/>
              </a:rPr>
              <a:t>1-2,2 </a:t>
            </a:r>
            <a:r>
              <a:rPr lang="hu-HU" sz="2300" b="1" dirty="0">
                <a:latin typeface="Times New Roman" pitchFamily="18" charset="0"/>
                <a:cs typeface="Times New Roman" pitchFamily="18" charset="0"/>
              </a:rPr>
              <a:t>ha jogosult terület</a:t>
            </a:r>
            <a:r>
              <a:rPr lang="hu-HU" sz="2300" b="1" dirty="0" smtClean="0">
                <a:latin typeface="Times New Roman" pitchFamily="18" charset="0"/>
                <a:cs typeface="Times New Roman" pitchFamily="18" charset="0"/>
              </a:rPr>
              <a:t>), maximum 1250 €/év/gazda (hozzávetőleg 1- 5,</a:t>
            </a:r>
            <a:r>
              <a:rPr lang="hu-HU" sz="2300" b="1" dirty="0" err="1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hu-HU" sz="2300" b="1" dirty="0" smtClean="0">
                <a:latin typeface="Times New Roman" pitchFamily="18" charset="0"/>
                <a:cs typeface="Times New Roman" pitchFamily="18" charset="0"/>
              </a:rPr>
              <a:t> ha jogosult terület)</a:t>
            </a:r>
          </a:p>
          <a:p>
            <a:pPr marL="800100" lvl="1" indent="-342900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Legalább 1 hektáros területtel kell rendelkezni, aki nem érné el a normál rendszerben az 500 eurót,  annál felkerekítik az átalány támogatást. 500 és 1250 euró között a normál rendszerben járó támogatásnak megfelelő összeget kap a termelő.</a:t>
            </a:r>
          </a:p>
          <a:p>
            <a:pPr marL="800100" lvl="1" indent="-342900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Mintegy 80 ezer termelő vagyis a közvetlen támogatásokban részesülő összes termelő csaknem 50%-a kaphat egyszerűsített kisgazda támogatást.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917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8928992" cy="504056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rgbClr val="A29061"/>
                </a:solidFill>
              </a:rPr>
              <a:t>Közvetlen kifizetések csökkentése (</a:t>
            </a:r>
            <a:r>
              <a:rPr lang="hu-HU" sz="3200" b="1" dirty="0" err="1">
                <a:solidFill>
                  <a:srgbClr val="A29061"/>
                </a:solidFill>
              </a:rPr>
              <a:t>degresszivitás</a:t>
            </a:r>
            <a:r>
              <a:rPr lang="hu-HU" sz="3200" b="1" dirty="0" smtClean="0">
                <a:solidFill>
                  <a:srgbClr val="A29061"/>
                </a:solidFill>
              </a:rPr>
              <a:t>)</a:t>
            </a:r>
            <a:endParaRPr lang="hu-HU" sz="3200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95535" y="1772816"/>
            <a:ext cx="8424937" cy="43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66700" indent="-266700" algn="just" eaLnBrk="1" hangingPunct="1">
              <a:spcBef>
                <a:spcPct val="50000"/>
              </a:spcBef>
              <a:buFontTx/>
              <a:buChar char="•"/>
            </a:pPr>
            <a:r>
              <a:rPr lang="hu-HU" sz="2000" b="1" dirty="0" smtClean="0">
                <a:latin typeface="Times New Roman" pitchFamily="18" charset="0"/>
              </a:rPr>
              <a:t>Kötelező</a:t>
            </a:r>
            <a:r>
              <a:rPr lang="hu-HU" sz="2000" dirty="0">
                <a:latin typeface="Times New Roman" pitchFamily="18" charset="0"/>
              </a:rPr>
              <a:t>, </a:t>
            </a:r>
            <a:r>
              <a:rPr lang="hu-HU" sz="2000" dirty="0" smtClean="0">
                <a:latin typeface="Times New Roman" pitchFamily="18" charset="0"/>
              </a:rPr>
              <a:t>az alaptámogatás </a:t>
            </a:r>
            <a:r>
              <a:rPr lang="hu-HU" sz="2000" b="1" dirty="0" smtClean="0">
                <a:latin typeface="Times New Roman" pitchFamily="18" charset="0"/>
              </a:rPr>
              <a:t>150 </a:t>
            </a:r>
            <a:r>
              <a:rPr lang="hu-HU" sz="2000" b="1" dirty="0">
                <a:latin typeface="Times New Roman" pitchFamily="18" charset="0"/>
              </a:rPr>
              <a:t>ezer euró felett</a:t>
            </a:r>
            <a:r>
              <a:rPr lang="hu-HU" sz="2000" dirty="0">
                <a:latin typeface="Times New Roman" pitchFamily="18" charset="0"/>
              </a:rPr>
              <a:t>i </a:t>
            </a:r>
            <a:r>
              <a:rPr lang="hu-HU" sz="2000" dirty="0" smtClean="0">
                <a:latin typeface="Times New Roman" pitchFamily="18" charset="0"/>
              </a:rPr>
              <a:t>összegére.</a:t>
            </a:r>
          </a:p>
          <a:p>
            <a:pPr marL="266700" indent="-266700" algn="just" eaLnBrk="1" hangingPunct="1">
              <a:spcBef>
                <a:spcPct val="50000"/>
              </a:spcBef>
              <a:buFontTx/>
              <a:buChar char="•"/>
            </a:pPr>
            <a:r>
              <a:rPr lang="hu-HU" sz="2000" dirty="0" smtClean="0">
                <a:latin typeface="Times New Roman" pitchFamily="18" charset="0"/>
              </a:rPr>
              <a:t>Csak a SAPS- összegére vonatkozik, az egyéb közvetlen támogatási elemekre (pl. zöldítés, termeléshez kötött támogatások) nem:</a:t>
            </a:r>
          </a:p>
          <a:p>
            <a:pPr marL="723900" lvl="1" indent="-266700" algn="just" eaLnBrk="1" hangingPunct="1">
              <a:spcBef>
                <a:spcPct val="50000"/>
              </a:spcBef>
              <a:buFontTx/>
              <a:buChar char="•"/>
            </a:pPr>
            <a:r>
              <a:rPr lang="hu-HU" sz="2000" dirty="0" smtClean="0">
                <a:latin typeface="Times New Roman" pitchFamily="18" charset="0"/>
              </a:rPr>
              <a:t>150.000 euró (1037 ha) felett 1200 </a:t>
            </a:r>
            <a:r>
              <a:rPr lang="hu-HU" sz="2000" dirty="0" err="1" smtClean="0">
                <a:latin typeface="Times New Roman" pitchFamily="18" charset="0"/>
              </a:rPr>
              <a:t>ha-ra</a:t>
            </a:r>
            <a:r>
              <a:rPr lang="hu-HU" sz="2000" dirty="0" smtClean="0">
                <a:latin typeface="Times New Roman" pitchFamily="18" charset="0"/>
              </a:rPr>
              <a:t> jutó támogatásig 5%-os elvonás,</a:t>
            </a:r>
          </a:p>
          <a:p>
            <a:pPr marL="723900" lvl="1" indent="-266700" algn="just" eaLnBrk="1" hangingPunct="1">
              <a:spcBef>
                <a:spcPct val="50000"/>
              </a:spcBef>
              <a:buFontTx/>
              <a:buChar char="•"/>
            </a:pPr>
            <a:r>
              <a:rPr lang="hu-HU" sz="2000" dirty="0" smtClean="0">
                <a:latin typeface="Times New Roman" pitchFamily="18" charset="0"/>
              </a:rPr>
              <a:t>1200 </a:t>
            </a:r>
            <a:r>
              <a:rPr lang="hu-HU" sz="2000" dirty="0" err="1" smtClean="0">
                <a:latin typeface="Times New Roman" pitchFamily="18" charset="0"/>
              </a:rPr>
              <a:t>ha-ra</a:t>
            </a:r>
            <a:r>
              <a:rPr lang="hu-HU" sz="2000" dirty="0" smtClean="0">
                <a:latin typeface="Times New Roman" pitchFamily="18" charset="0"/>
              </a:rPr>
              <a:t> jutó támogatásnál az e feletti összeg 100%-os elvonása.</a:t>
            </a:r>
          </a:p>
          <a:p>
            <a:pPr marL="266700" indent="-266700" algn="just" eaLnBrk="1" hangingPunct="1">
              <a:spcBef>
                <a:spcPct val="50000"/>
              </a:spcBef>
              <a:buFontTx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kifizetett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munkabér és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járulékok összege nem vehető figyelembe.</a:t>
            </a:r>
          </a:p>
          <a:p>
            <a:pPr marL="266700" indent="-266700" algn="just" eaLnBrk="1" hangingPunct="1">
              <a:spcBef>
                <a:spcPct val="50000"/>
              </a:spcBef>
              <a:buFontTx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elvonás az előzetes becslések szerint több, mint 500 gazdálkodót érint közel 69 millió euró – 20,7 milliárd forint értékben.</a:t>
            </a:r>
          </a:p>
          <a:p>
            <a:pPr marL="266700" indent="-266700" algn="just" eaLnBrk="1" hangingPunct="1">
              <a:spcBef>
                <a:spcPts val="600"/>
              </a:spcBef>
              <a:buFontTx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elvont összegek az adott tagállamban vidékfejlesztés keretében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felhasználhatóak (100%-os EU finanszírozás).</a:t>
            </a:r>
          </a:p>
          <a:p>
            <a:pPr marL="266700" indent="-266700" algn="just" eaLnBrk="1" hangingPunct="1">
              <a:spcBef>
                <a:spcPts val="600"/>
              </a:spcBef>
              <a:buFontTx/>
              <a:buChar char="•"/>
            </a:pPr>
            <a:r>
              <a:rPr lang="hu-HU" sz="1900" dirty="0" smtClean="0">
                <a:latin typeface="Times New Roman" pitchFamily="18" charset="0"/>
                <a:cs typeface="Times New Roman" pitchFamily="18" charset="0"/>
              </a:rPr>
              <a:t>A kötelező </a:t>
            </a:r>
            <a:r>
              <a:rPr lang="hu-HU" sz="1900" dirty="0" err="1" smtClean="0">
                <a:latin typeface="Times New Roman" pitchFamily="18" charset="0"/>
                <a:cs typeface="Times New Roman" pitchFamily="18" charset="0"/>
              </a:rPr>
              <a:t>degresszivitás</a:t>
            </a:r>
            <a:r>
              <a:rPr lang="hu-HU" sz="1900" dirty="0" smtClean="0">
                <a:latin typeface="Times New Roman" pitchFamily="18" charset="0"/>
                <a:cs typeface="Times New Roman" pitchFamily="18" charset="0"/>
              </a:rPr>
              <a:t> nincs hatással az alaptámogatás mértékére.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76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hu-HU" sz="3200" b="1" dirty="0">
                <a:solidFill>
                  <a:srgbClr val="A29061"/>
                </a:solidFill>
              </a:rPr>
              <a:t>Több munkahelyet a </a:t>
            </a:r>
            <a:r>
              <a:rPr lang="hu-HU" sz="3200" b="1" dirty="0" smtClean="0">
                <a:solidFill>
                  <a:srgbClr val="A29061"/>
                </a:solidFill>
              </a:rPr>
              <a:t>mezőgazdaságba I.</a:t>
            </a:r>
            <a:endParaRPr lang="hu-HU" sz="3200" b="1" dirty="0">
              <a:solidFill>
                <a:srgbClr val="A2906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24536"/>
          </a:xfrm>
        </p:spPr>
        <p:txBody>
          <a:bodyPr>
            <a:normAutofit fontScale="85000" lnSpcReduction="10000"/>
          </a:bodyPr>
          <a:lstStyle/>
          <a:p>
            <a:r>
              <a:rPr lang="hu-HU" sz="2900" dirty="0" smtClean="0"/>
              <a:t>Bejelentés: </a:t>
            </a:r>
            <a:r>
              <a:rPr lang="hu-HU" sz="2900" dirty="0"/>
              <a:t>2014. július 21</a:t>
            </a:r>
            <a:r>
              <a:rPr lang="hu-HU" sz="2900" dirty="0" smtClean="0"/>
              <a:t>.</a:t>
            </a:r>
          </a:p>
          <a:p>
            <a:r>
              <a:rPr lang="hu-HU" sz="2900" dirty="0" smtClean="0"/>
              <a:t>Cél: </a:t>
            </a:r>
            <a:r>
              <a:rPr lang="hu-HU" sz="2900" dirty="0"/>
              <a:t>a munkaigényes mezőgazdasági ágazatok számára, a </a:t>
            </a:r>
            <a:r>
              <a:rPr lang="hu-HU" sz="2900" b="1" dirty="0"/>
              <a:t>munkahelyek megőrzése és új munkahelyek </a:t>
            </a:r>
            <a:r>
              <a:rPr lang="hu-HU" sz="2900" b="1" dirty="0" smtClean="0"/>
              <a:t>teremtése.</a:t>
            </a:r>
          </a:p>
          <a:p>
            <a:r>
              <a:rPr lang="hu-HU" sz="2900" dirty="0"/>
              <a:t>2020-ig </a:t>
            </a:r>
            <a:r>
              <a:rPr lang="hu-HU" sz="2900" dirty="0" smtClean="0"/>
              <a:t>összesen 212 </a:t>
            </a:r>
            <a:r>
              <a:rPr lang="hu-HU" sz="2900" dirty="0"/>
              <a:t>milliárd forint </a:t>
            </a:r>
            <a:r>
              <a:rPr lang="hu-HU" sz="2900" dirty="0" smtClean="0"/>
              <a:t>– ebből 180 milliárd forint nemzeti forrás - munkahelyteremtést </a:t>
            </a:r>
            <a:r>
              <a:rPr lang="hu-HU" sz="2900" dirty="0"/>
              <a:t>segítő plusztámogatás </a:t>
            </a:r>
            <a:r>
              <a:rPr lang="hu-HU" sz="2900" dirty="0" smtClean="0"/>
              <a:t>az </a:t>
            </a:r>
            <a:r>
              <a:rPr lang="hu-HU" sz="2900" b="1" dirty="0"/>
              <a:t>állattenyésztés </a:t>
            </a:r>
            <a:r>
              <a:rPr lang="hu-HU" sz="2900" b="1" dirty="0" smtClean="0"/>
              <a:t>(</a:t>
            </a:r>
            <a:r>
              <a:rPr lang="hu-HU" sz="2900" b="1" dirty="0"/>
              <a:t>tej, húshasznú szarvasmarha, sertés, baromfi, juh</a:t>
            </a:r>
            <a:r>
              <a:rPr lang="hu-HU" sz="2900" b="1" dirty="0" smtClean="0"/>
              <a:t>)</a:t>
            </a:r>
            <a:r>
              <a:rPr lang="hu-HU" sz="2900" dirty="0" smtClean="0"/>
              <a:t> javára.</a:t>
            </a:r>
          </a:p>
          <a:p>
            <a:r>
              <a:rPr lang="hu-HU" sz="2900" dirty="0" smtClean="0"/>
              <a:t>Támogatások főbb csoportjai: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dirty="0" smtClean="0"/>
              <a:t>állatjóléti támogatások, </a:t>
            </a:r>
            <a:endParaRPr lang="hu-HU" dirty="0"/>
          </a:p>
          <a:p>
            <a:pPr marL="971550" lvl="1" indent="-514350">
              <a:buFont typeface="+mj-lt"/>
              <a:buAutoNum type="arabicPeriod"/>
            </a:pPr>
            <a:r>
              <a:rPr lang="hu-HU" dirty="0"/>
              <a:t>á</a:t>
            </a:r>
            <a:r>
              <a:rPr lang="hu-HU" dirty="0" smtClean="0"/>
              <a:t>tmeneti </a:t>
            </a:r>
            <a:r>
              <a:rPr lang="hu-HU" dirty="0"/>
              <a:t>nemzeti </a:t>
            </a:r>
            <a:r>
              <a:rPr lang="hu-HU" dirty="0" smtClean="0"/>
              <a:t>támogatások,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dirty="0" smtClean="0"/>
              <a:t>az állattenyésztést segítő egyéb nemzeti támogatások.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537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20080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A29061"/>
                </a:solidFill>
              </a:rPr>
              <a:t>Több munkahelyet a mezőgazdaságba </a:t>
            </a:r>
            <a:r>
              <a:rPr lang="hu-HU" sz="3200" b="1" dirty="0" smtClean="0">
                <a:solidFill>
                  <a:srgbClr val="A29061"/>
                </a:solidFill>
              </a:rPr>
              <a:t>II.</a:t>
            </a:r>
            <a:endParaRPr lang="hu-HU" sz="3200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70172"/>
              </p:ext>
            </p:extLst>
          </p:nvPr>
        </p:nvGraphicFramePr>
        <p:xfrm>
          <a:off x="323528" y="1700808"/>
          <a:ext cx="8424937" cy="4896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0632"/>
                <a:gridCol w="1122404"/>
                <a:gridCol w="1475138"/>
                <a:gridCol w="259610"/>
                <a:gridCol w="1527627"/>
                <a:gridCol w="1329526"/>
              </a:tblGrid>
              <a:tr h="59747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Megnevezés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</a:t>
                      </a:r>
                      <a:r>
                        <a:rPr lang="hu-H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Korm</a:t>
                      </a:r>
                      <a:r>
                        <a:rPr lang="hu-H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döntés utáni terv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Többletforrás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0446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Állatjóléti támogatások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46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sertéshízó állatjólét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8 500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8 500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446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baromfi állatjóléti támogatás: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8 000</a:t>
                      </a:r>
                      <a:endParaRPr lang="hu-H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11 000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46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anyakoca állatjóléti támogatás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hu-H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46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Átmeneti</a:t>
                      </a:r>
                      <a:r>
                        <a:rPr lang="hu-H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nemzeti támogatások 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46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hízott bika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hu-H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298</a:t>
                      </a:r>
                      <a:endParaRPr lang="hu-H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2 050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4 750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46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szarvasmarha </a:t>
                      </a:r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extenzifikációs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hu-H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035</a:t>
                      </a:r>
                      <a:endParaRPr lang="hu-H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46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anyatehén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hu-H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637</a:t>
                      </a:r>
                      <a:endParaRPr lang="hu-H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46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tej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hu-H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517</a:t>
                      </a:r>
                      <a:endParaRPr lang="hu-H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46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anyjuh</a:t>
                      </a:r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kiegészítő+de </a:t>
                      </a:r>
                      <a:r>
                        <a:rPr lang="hu-H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minimis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hu-H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001</a:t>
                      </a:r>
                      <a:endParaRPr lang="hu-H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460">
                <a:tc gridSpan="6"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 állattenyésztést segítő egyéb nemzeti támogatások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46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állatbetegségek megelőzése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u-H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u-H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8 540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u-H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46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állati hulla elszállítás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u-H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u-H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u-H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1087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Összesen: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u-H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u-H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u-H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33 340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613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648072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rgbClr val="A29061"/>
                </a:solidFill>
              </a:rPr>
              <a:t>A közvetlen támogatások várható értékeinek* alakulása</a:t>
            </a:r>
            <a:endParaRPr lang="hu-HU" sz="2800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892867"/>
              </p:ext>
            </p:extLst>
          </p:nvPr>
        </p:nvGraphicFramePr>
        <p:xfrm>
          <a:off x="467544" y="1628800"/>
          <a:ext cx="8487582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4"/>
                <a:gridCol w="4311118"/>
              </a:tblGrid>
              <a:tr h="316433">
                <a:tc>
                  <a:txBody>
                    <a:bodyPr/>
                    <a:lstStyle/>
                    <a:p>
                      <a:pPr algn="ctr"/>
                      <a:r>
                        <a:rPr lang="hu-H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Támogatási jogcím</a:t>
                      </a:r>
                      <a:endParaRPr lang="hu-HU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Várható támogatási összeg</a:t>
                      </a:r>
                      <a:endParaRPr lang="hu-HU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6433">
                <a:tc>
                  <a:txBody>
                    <a:bodyPr/>
                    <a:lstStyle/>
                    <a:p>
                      <a:r>
                        <a:rPr lang="hu-H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SAPS + zöldítés: </a:t>
                      </a:r>
                      <a:endParaRPr lang="hu-H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  <a:r>
                        <a:rPr lang="hu-H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€/hektár (144,7+81,3 €)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hu-H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67 800 </a:t>
                      </a:r>
                      <a:r>
                        <a:rPr lang="hu-H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forint/ha(43 410 + 24390)</a:t>
                      </a:r>
                    </a:p>
                  </a:txBody>
                  <a:tcPr anchor="ctr"/>
                </a:tc>
              </a:tr>
              <a:tr h="546173">
                <a:tc>
                  <a:txBody>
                    <a:bodyPr/>
                    <a:lstStyle/>
                    <a:p>
                      <a:r>
                        <a:rPr lang="hu-H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Fiatal gazdák kiegészítő </a:t>
                      </a:r>
                    </a:p>
                    <a:p>
                      <a:r>
                        <a:rPr lang="hu-H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támogatása: </a:t>
                      </a:r>
                      <a:endParaRPr lang="hu-H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67,5</a:t>
                      </a:r>
                      <a:r>
                        <a:rPr lang="hu-H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€/hektár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20 250  </a:t>
                      </a:r>
                      <a:r>
                        <a:rPr lang="hu-H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forint/ha</a:t>
                      </a:r>
                    </a:p>
                  </a:txBody>
                  <a:tcPr anchor="ctr"/>
                </a:tc>
              </a:tr>
              <a:tr h="546173">
                <a:tc>
                  <a:txBody>
                    <a:bodyPr/>
                    <a:lstStyle/>
                    <a:p>
                      <a:r>
                        <a:rPr lang="hu-H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Termeléshez kötött </a:t>
                      </a:r>
                    </a:p>
                    <a:p>
                      <a:r>
                        <a:rPr lang="hu-H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támogatások: </a:t>
                      </a:r>
                      <a:endParaRPr lang="hu-H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ágazattól/teljesítménytől függő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(összesen 201,9 M €/év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60,57 milliárd forint/év)</a:t>
                      </a:r>
                    </a:p>
                  </a:txBody>
                  <a:tcPr anchor="ctr"/>
                </a:tc>
              </a:tr>
              <a:tr h="148560">
                <a:tc>
                  <a:txBody>
                    <a:bodyPr/>
                    <a:lstStyle/>
                    <a:p>
                      <a:r>
                        <a:rPr lang="hu-H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Kisgazdaságok egyszerűsített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egyösszegű támogatása: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(Kerekítés 500 </a:t>
                      </a:r>
                      <a:r>
                        <a:rPr lang="hu-H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€-ig</a:t>
                      </a:r>
                      <a:r>
                        <a:rPr lang="hu-H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500-1250 € között annyi támogatás, mint amennyi a normál rendszerben járna.)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hu-H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hu-H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1250 €/év/termelő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hu-H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375 000 </a:t>
                      </a:r>
                      <a:r>
                        <a:rPr lang="hu-H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forint/év/termelő)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323528" y="637248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Becsült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értékek 300 HUF/EUR árfolyamon számolva</a:t>
            </a:r>
          </a:p>
          <a:p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162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b="1" dirty="0" smtClean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Helyzetkép II.</a:t>
            </a:r>
            <a:endParaRPr lang="hu-HU" altLang="hu-HU" sz="3200" b="1" dirty="0" smtClean="0">
              <a:solidFill>
                <a:srgbClr val="A29061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hu-H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beruházások</a:t>
            </a:r>
            <a:r>
              <a:rPr lang="hu-H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élénkülnek, nemzetgazdasági </a:t>
            </a:r>
            <a:r>
              <a:rPr lang="hu-H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beruházások </a:t>
            </a:r>
            <a:r>
              <a:rPr lang="hu-H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volumene 2013-ban 7,7%-</a:t>
            </a:r>
            <a:r>
              <a:rPr lang="hu-H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kal, 2014 </a:t>
            </a:r>
            <a:r>
              <a:rPr lang="hu-H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hu-H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félévében </a:t>
            </a:r>
            <a:r>
              <a:rPr lang="hu-H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22,6%-kal </a:t>
            </a:r>
            <a:r>
              <a:rPr lang="hu-H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nőtt.</a:t>
            </a:r>
          </a:p>
          <a:p>
            <a:pPr marL="324000" indent="-324000" algn="just">
              <a:buFont typeface="Arial" pitchFamily="34" charset="0"/>
              <a:buNone/>
              <a:defRPr/>
            </a:pPr>
            <a:r>
              <a:rPr lang="hu-H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A mezőgazdaságé </a:t>
            </a:r>
            <a:r>
              <a:rPr lang="hu-H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9,1%-</a:t>
            </a:r>
            <a:r>
              <a:rPr lang="hu-H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kal bővült 2013-ban, </a:t>
            </a:r>
            <a:r>
              <a:rPr lang="hu-H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2014 I. </a:t>
            </a:r>
            <a:r>
              <a:rPr lang="hu-H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félévében 18,5</a:t>
            </a:r>
            <a:r>
              <a:rPr lang="hu-H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%-kal </a:t>
            </a:r>
            <a:r>
              <a:rPr lang="hu-H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nőtt.</a:t>
            </a:r>
          </a:p>
          <a:p>
            <a:pPr algn="just">
              <a:defRPr/>
            </a:pPr>
            <a:r>
              <a:rPr lang="hu-H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foglalkoztatottak</a:t>
            </a:r>
            <a:r>
              <a:rPr lang="hu-H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száma </a:t>
            </a:r>
            <a:r>
              <a:rPr lang="hu-H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(2013) </a:t>
            </a:r>
            <a:r>
              <a:rPr lang="hu-H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3,9 millió </a:t>
            </a:r>
            <a:r>
              <a:rPr lang="hu-H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fő, ami 2010-hez </a:t>
            </a:r>
            <a:r>
              <a:rPr lang="hu-H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viszonyítva +4,2</a:t>
            </a:r>
            <a:r>
              <a:rPr lang="hu-H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hu-H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hu-H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mezőgazdasági foglalkoztatottak </a:t>
            </a:r>
            <a:r>
              <a:rPr lang="hu-H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száma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hu-H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	</a:t>
            </a:r>
            <a:r>
              <a:rPr lang="hu-H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u-H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192,7 </a:t>
            </a:r>
            <a:r>
              <a:rPr lang="hu-H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ezer fő </a:t>
            </a:r>
            <a:r>
              <a:rPr lang="hu-H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(2013)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hu-H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hu-H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2010-hez </a:t>
            </a:r>
            <a:r>
              <a:rPr lang="hu-HU" altLang="hu-HU" sz="2600" dirty="0" smtClean="0">
                <a:latin typeface="Times New Roman" pitchFamily="18" charset="0"/>
                <a:cs typeface="Times New Roman" pitchFamily="18" charset="0"/>
              </a:rPr>
              <a:t>viszonyítva +</a:t>
            </a:r>
            <a:r>
              <a:rPr lang="hu-HU" altLang="hu-HU" sz="2600" dirty="0">
                <a:latin typeface="Times New Roman" pitchFamily="18" charset="0"/>
                <a:cs typeface="Times New Roman" pitchFamily="18" charset="0"/>
              </a:rPr>
              <a:t>12,2</a:t>
            </a:r>
            <a:r>
              <a:rPr lang="hu-HU" altLang="hu-HU" sz="2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hu-HU" altLang="hu-H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90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title"/>
          </p:nvPr>
        </p:nvSpPr>
        <p:spPr>
          <a:xfrm>
            <a:off x="468313" y="571679"/>
            <a:ext cx="8229600" cy="2800499"/>
          </a:xfrm>
        </p:spPr>
        <p:txBody>
          <a:bodyPr/>
          <a:lstStyle/>
          <a:p>
            <a:r>
              <a:rPr lang="hu-HU" altLang="hu-HU" b="1" i="1" dirty="0" smtClean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Köszönöm a megtisztelő figyelmet</a:t>
            </a:r>
            <a:r>
              <a:rPr lang="hu-HU" altLang="hu-HU" i="1" dirty="0" smtClean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4" name="Picture 6" descr="http://nimg.sulekha.com/others/original700/brazil-agriculture-fair-2012-5-18-15-13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21966"/>
            <a:ext cx="3024336" cy="201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groinfo.com/en/wp-content/uploads/2013/01/6adbekom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39" y="4480764"/>
            <a:ext cx="3004429" cy="197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econews.com.au/wp-content/uploads/2012/10/agriculture_dairy_farm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80763"/>
            <a:ext cx="2952951" cy="197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l.rgbimg.com/cache1tb0K8/users/l/lo/lonewolf/600/nIBBYF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555" y="2621966"/>
            <a:ext cx="2999613" cy="185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0698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Szövegdoboz 1"/>
          <p:cNvSpPr txBox="1">
            <a:spLocks noChangeArrowheads="1"/>
          </p:cNvSpPr>
          <p:nvPr/>
        </p:nvSpPr>
        <p:spPr bwMode="auto">
          <a:xfrm>
            <a:off x="252413" y="1092200"/>
            <a:ext cx="8856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altLang="hu-HU" sz="3200" b="1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altLang="hu-HU" sz="3200" b="1">
                <a:solidFill>
                  <a:srgbClr val="A29061"/>
                </a:solidFill>
                <a:latin typeface="Times New Roman" pitchFamily="18" charset="0"/>
              </a:rPr>
              <a:t>mezőgazdasági termelés </a:t>
            </a:r>
            <a:r>
              <a:rPr lang="hu-HU" altLang="hu-HU" sz="3200" b="1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szerkezete 2013-ban</a:t>
            </a:r>
          </a:p>
        </p:txBody>
      </p:sp>
      <p:sp>
        <p:nvSpPr>
          <p:cNvPr id="73733" name="Téglalap 4"/>
          <p:cNvSpPr>
            <a:spLocks noChangeArrowheads="1"/>
          </p:cNvSpPr>
          <p:nvPr/>
        </p:nvSpPr>
        <p:spPr bwMode="auto">
          <a:xfrm>
            <a:off x="146050" y="6388100"/>
            <a:ext cx="998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u-HU" altLang="hu-HU" sz="1200">
                <a:solidFill>
                  <a:srgbClr val="000000"/>
                </a:solidFill>
              </a:rPr>
              <a:t>Forrás: AKI </a:t>
            </a:r>
          </a:p>
        </p:txBody>
      </p:sp>
      <p:graphicFrame>
        <p:nvGraphicFramePr>
          <p:cNvPr id="4" name="Objektum 3"/>
          <p:cNvGraphicFramePr>
            <a:graphicFrameLocks/>
          </p:cNvGraphicFramePr>
          <p:nvPr/>
        </p:nvGraphicFramePr>
        <p:xfrm>
          <a:off x="201613" y="1608138"/>
          <a:ext cx="8834437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5" imgW="8559526" imgH="4797968" progId="Excel.Chart.8">
                  <p:embed/>
                </p:oleObj>
              </mc:Choice>
              <mc:Fallback>
                <p:oleObj r:id="rId5" imgW="8559526" imgH="4797968" progId="Excel.Chart.8">
                  <p:embed/>
                  <p:pic>
                    <p:nvPicPr>
                      <p:cNvPr id="0" name="Diagram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1608138"/>
                        <a:ext cx="8834437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205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zövegdoboz 1"/>
          <p:cNvSpPr txBox="1">
            <a:spLocks noChangeArrowheads="1"/>
          </p:cNvSpPr>
          <p:nvPr/>
        </p:nvSpPr>
        <p:spPr bwMode="auto">
          <a:xfrm>
            <a:off x="252413" y="1092200"/>
            <a:ext cx="88566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altLang="hu-HU" sz="3000" b="1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altLang="hu-HU" sz="3000" b="1">
                <a:solidFill>
                  <a:srgbClr val="A29061"/>
                </a:solidFill>
                <a:latin typeface="Times New Roman" pitchFamily="18" charset="0"/>
              </a:rPr>
              <a:t>szántóföldi növénytermesztés </a:t>
            </a:r>
            <a:r>
              <a:rPr lang="hu-HU" altLang="hu-HU" sz="3000" b="1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szerkezete 2013-ban</a:t>
            </a:r>
          </a:p>
        </p:txBody>
      </p:sp>
      <p:graphicFrame>
        <p:nvGraphicFramePr>
          <p:cNvPr id="5" name="Chart 2"/>
          <p:cNvGraphicFramePr>
            <a:graphicFrameLocks/>
          </p:cNvGraphicFramePr>
          <p:nvPr/>
        </p:nvGraphicFramePr>
        <p:xfrm>
          <a:off x="972171" y="2129783"/>
          <a:ext cx="8136904" cy="4707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5" name="Téglalap 4"/>
          <p:cNvSpPr>
            <a:spLocks noChangeArrowheads="1"/>
          </p:cNvSpPr>
          <p:nvPr/>
        </p:nvSpPr>
        <p:spPr bwMode="auto">
          <a:xfrm>
            <a:off x="146050" y="6388100"/>
            <a:ext cx="998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u-HU" altLang="hu-HU" sz="1200">
                <a:solidFill>
                  <a:srgbClr val="000000"/>
                </a:solidFill>
              </a:rPr>
              <a:t>Forrás: AKI </a:t>
            </a:r>
          </a:p>
        </p:txBody>
      </p:sp>
      <p:graphicFrame>
        <p:nvGraphicFramePr>
          <p:cNvPr id="4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128517"/>
              </p:ext>
            </p:extLst>
          </p:nvPr>
        </p:nvGraphicFramePr>
        <p:xfrm>
          <a:off x="446337" y="1552603"/>
          <a:ext cx="8323336" cy="4935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5126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54968"/>
          </a:xfrm>
        </p:spPr>
        <p:txBody>
          <a:bodyPr/>
          <a:lstStyle/>
          <a:p>
            <a:r>
              <a:rPr lang="hu-HU" altLang="hu-HU" sz="3400" b="1" dirty="0" smtClean="0">
                <a:solidFill>
                  <a:srgbClr val="A2906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Agrár-külkereskedelem alakulása</a:t>
            </a:r>
            <a:r>
              <a:rPr lang="hu-HU" altLang="hu-HU" sz="3200" b="1" dirty="0" smtClean="0">
                <a:solidFill>
                  <a:srgbClr val="948A54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hu-HU" altLang="hu-HU" sz="2000" b="1" dirty="0" smtClean="0">
                <a:solidFill>
                  <a:srgbClr val="948A54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(millió euró)</a:t>
            </a:r>
            <a:endParaRPr lang="hu-HU" altLang="hu-HU" sz="2000" dirty="0" smtClean="0">
              <a:ea typeface="DejaVu Sans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 eaLnBrk="1" hangingPunct="1">
              <a:buFont typeface="Arial" charset="0"/>
              <a:buNone/>
              <a:defRPr/>
            </a:pPr>
            <a:endParaRPr lang="hu-HU" altLang="hu-HU" sz="2100" dirty="0"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buFont typeface="Arial" pitchFamily="34" charset="0"/>
              <a:buChar char="•"/>
              <a:defRPr/>
            </a:pPr>
            <a:endParaRPr lang="hu-HU" altLang="hu-H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3013" name="Téglalap 4"/>
          <p:cNvSpPr>
            <a:spLocks noChangeArrowheads="1"/>
          </p:cNvSpPr>
          <p:nvPr/>
        </p:nvSpPr>
        <p:spPr bwMode="auto">
          <a:xfrm>
            <a:off x="146050" y="6388100"/>
            <a:ext cx="965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u-HU" altLang="hu-H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Forrás: KSH</a:t>
            </a:r>
          </a:p>
        </p:txBody>
      </p:sp>
      <p:graphicFrame>
        <p:nvGraphicFramePr>
          <p:cNvPr id="2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998197"/>
              </p:ext>
            </p:extLst>
          </p:nvPr>
        </p:nvGraphicFramePr>
        <p:xfrm>
          <a:off x="468312" y="1628800"/>
          <a:ext cx="8207375" cy="369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016" name="Szövegdoboz 1"/>
          <p:cNvSpPr txBox="1">
            <a:spLocks noChangeArrowheads="1"/>
          </p:cNvSpPr>
          <p:nvPr/>
        </p:nvSpPr>
        <p:spPr bwMode="auto">
          <a:xfrm>
            <a:off x="473075" y="5372100"/>
            <a:ext cx="8120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hu-HU" altLang="hu-HU" sz="2000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altLang="hu-HU" sz="2000" b="1" dirty="0">
                <a:latin typeface="Times New Roman" pitchFamily="18" charset="0"/>
                <a:cs typeface="Times New Roman" pitchFamily="18" charset="0"/>
              </a:rPr>
              <a:t>év első felében </a:t>
            </a:r>
            <a:r>
              <a:rPr lang="hu-HU" altLang="hu-HU" sz="2000" dirty="0">
                <a:latin typeface="Times New Roman" pitchFamily="18" charset="0"/>
                <a:cs typeface="Times New Roman" pitchFamily="18" charset="0"/>
              </a:rPr>
              <a:t>az agrár-külkereskedelem 0,4%-ot bővülve 3732 millió eurót ért el – jelentősen bővült a gabona, húsok, az ehető készítmények és a feldolgozott takarmányok kivitele;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246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>
          <a:xfrm>
            <a:off x="0" y="980728"/>
            <a:ext cx="9036496" cy="720080"/>
          </a:xfr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hu-HU" altLang="hu-HU" sz="3400" b="1" dirty="0">
                <a:solidFill>
                  <a:srgbClr val="A29061"/>
                </a:solidFill>
                <a:ea typeface="DejaVu Sans"/>
              </a:rPr>
              <a:t>A főbb szántóföldi növények betakarított területe 2013 (ezer hektár)</a:t>
            </a:r>
            <a:endParaRPr lang="hu-HU" altLang="hu-HU" sz="3400" b="1" dirty="0">
              <a:solidFill>
                <a:srgbClr val="A29061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294970"/>
              </p:ext>
            </p:extLst>
          </p:nvPr>
        </p:nvGraphicFramePr>
        <p:xfrm>
          <a:off x="468313" y="1916113"/>
          <a:ext cx="8228456" cy="462686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541805"/>
                <a:gridCol w="1193730"/>
                <a:gridCol w="1008112"/>
                <a:gridCol w="1080120"/>
                <a:gridCol w="1224136"/>
                <a:gridCol w="1152128"/>
                <a:gridCol w="1028425"/>
              </a:tblGrid>
              <a:tr h="37733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2008</a:t>
                      </a:r>
                      <a:endParaRPr lang="hu-HU" sz="2400" b="1" kern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2009</a:t>
                      </a:r>
                      <a:endParaRPr lang="hu-HU" sz="2400" b="1" kern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2010</a:t>
                      </a:r>
                      <a:endParaRPr lang="hu-HU" sz="2400" b="1" kern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2011</a:t>
                      </a:r>
                      <a:endParaRPr lang="hu-HU" sz="2400" b="1" kern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2012</a:t>
                      </a:r>
                      <a:endParaRPr lang="hu-HU" sz="2400" b="1" kern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2013</a:t>
                      </a:r>
                      <a:endParaRPr lang="hu-HU" sz="2400" b="1" kern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733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Gabona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2 908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2 882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2 758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2 809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0979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Búza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83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Kukorica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733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Árpa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33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Zab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733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Rozs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33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Napraforgó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54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Repce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9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Burgonya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9131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Cukorrépa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211" name="Szövegdoboz 5"/>
          <p:cNvSpPr txBox="1">
            <a:spLocks noChangeArrowheads="1"/>
          </p:cNvSpPr>
          <p:nvPr/>
        </p:nvSpPr>
        <p:spPr bwMode="auto">
          <a:xfrm>
            <a:off x="395288" y="6524625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u-HU" altLang="hu-HU" sz="1200">
                <a:solidFill>
                  <a:srgbClr val="000000"/>
                </a:solidFill>
                <a:latin typeface="Calibri" pitchFamily="34" charset="0"/>
              </a:rPr>
              <a:t>Forrás: KSH</a:t>
            </a:r>
          </a:p>
        </p:txBody>
      </p:sp>
    </p:spTree>
    <p:extLst>
      <p:ext uri="{BB962C8B-B14F-4D97-AF65-F5344CB8AC3E}">
        <p14:creationId xmlns:p14="http://schemas.microsoft.com/office/powerpoint/2010/main" val="51735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>
          <a:xfrm>
            <a:off x="0" y="980728"/>
            <a:ext cx="9036496" cy="720080"/>
          </a:xfrm>
          <a:noFill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u-HU" altLang="hu-HU" sz="3400" b="1" dirty="0">
                <a:solidFill>
                  <a:srgbClr val="A2906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A főbb szántóföldi növények termésmennyisége 2013 (ezer tonna)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581341"/>
              </p:ext>
            </p:extLst>
          </p:nvPr>
        </p:nvGraphicFramePr>
        <p:xfrm>
          <a:off x="468313" y="1916113"/>
          <a:ext cx="8228456" cy="462686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541805"/>
                <a:gridCol w="1090215"/>
                <a:gridCol w="944853"/>
                <a:gridCol w="1090215"/>
                <a:gridCol w="1090215"/>
                <a:gridCol w="1090215"/>
                <a:gridCol w="1380938"/>
              </a:tblGrid>
              <a:tr h="37733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2008</a:t>
                      </a:r>
                      <a:endParaRPr lang="hu-HU" sz="2400" b="1" kern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2009</a:t>
                      </a:r>
                      <a:endParaRPr lang="hu-HU" sz="2400" b="1" kern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2010</a:t>
                      </a:r>
                      <a:endParaRPr lang="hu-HU" sz="2400" b="1" kern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2011</a:t>
                      </a:r>
                      <a:endParaRPr lang="hu-HU" sz="2400" b="1" kern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2012</a:t>
                      </a:r>
                      <a:endParaRPr lang="hu-HU" sz="2400" b="1" kern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2013</a:t>
                      </a:r>
                      <a:endParaRPr lang="hu-HU" sz="2400" b="1" kern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733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Gabona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16 841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13 590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12 262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13 678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10 373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13 527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0979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Búza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5 631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4 419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3 710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4 107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5 032</a:t>
                      </a:r>
                      <a:endParaRPr lang="hu-HU" sz="2400" b="0" kern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83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Kukorica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8 897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7 470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6 985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7 992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6 725</a:t>
                      </a:r>
                      <a:endParaRPr lang="hu-HU" sz="2400" b="0" kern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733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Árpa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33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Zab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733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Rozs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33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Napraforgó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1 470</a:t>
                      </a:r>
                      <a:endParaRPr lang="hu-HU" sz="2400" b="0" kern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54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Repce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9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Burgonya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9131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Cukorrépa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211" name="Szövegdoboz 5"/>
          <p:cNvSpPr txBox="1">
            <a:spLocks noChangeArrowheads="1"/>
          </p:cNvSpPr>
          <p:nvPr/>
        </p:nvSpPr>
        <p:spPr bwMode="auto">
          <a:xfrm>
            <a:off x="395288" y="6524625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u-HU" altLang="hu-HU" sz="1200">
                <a:solidFill>
                  <a:srgbClr val="000000"/>
                </a:solidFill>
                <a:latin typeface="Calibri" pitchFamily="34" charset="0"/>
              </a:rPr>
              <a:t>Forrás: KSH</a:t>
            </a:r>
          </a:p>
        </p:txBody>
      </p:sp>
    </p:spTree>
    <p:extLst>
      <p:ext uri="{BB962C8B-B14F-4D97-AF65-F5344CB8AC3E}">
        <p14:creationId xmlns:p14="http://schemas.microsoft.com/office/powerpoint/2010/main" val="220036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400" b="1" dirty="0" smtClean="0">
                <a:solidFill>
                  <a:srgbClr val="A2906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Az állatállomány nagysága (2010-2014)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273908"/>
              </p:ext>
            </p:extLst>
          </p:nvPr>
        </p:nvGraphicFramePr>
        <p:xfrm>
          <a:off x="468313" y="1916110"/>
          <a:ext cx="8229597" cy="4363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59"/>
                <a:gridCol w="981778"/>
                <a:gridCol w="751582"/>
                <a:gridCol w="796386"/>
                <a:gridCol w="822959"/>
                <a:gridCol w="809243"/>
                <a:gridCol w="822959"/>
                <a:gridCol w="802386"/>
                <a:gridCol w="822959"/>
                <a:gridCol w="796386"/>
              </a:tblGrid>
              <a:tr h="79281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Megnevezés</a:t>
                      </a:r>
                      <a:endParaRPr lang="hu-HU" sz="18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Szarvas-marha</a:t>
                      </a:r>
                      <a:endParaRPr lang="hu-HU" sz="14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Ebből: tehén</a:t>
                      </a:r>
                      <a:endParaRPr lang="hu-HU" sz="14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Sertés</a:t>
                      </a:r>
                      <a:endParaRPr lang="hu-HU" sz="14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Ebből: </a:t>
                      </a:r>
                      <a:r>
                        <a:rPr lang="hu-HU" sz="14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anya-koca</a:t>
                      </a:r>
                      <a:endParaRPr lang="hu-HU" sz="14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Juh</a:t>
                      </a:r>
                      <a:endParaRPr lang="hu-HU" sz="14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Ebből: anyajuh</a:t>
                      </a:r>
                      <a:endParaRPr lang="hu-HU" sz="14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Tyúk</a:t>
                      </a:r>
                      <a:endParaRPr lang="hu-HU" sz="14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Ebből: tojó</a:t>
                      </a:r>
                      <a:endParaRPr lang="hu-HU" sz="14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9089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2010.</a:t>
                      </a:r>
                      <a:endParaRPr lang="hu-HU" sz="18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hu-HU" sz="18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június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706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3 208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</a:t>
                      </a:r>
                      <a:endParaRPr lang="hu-H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1 204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864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39 428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12 005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825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december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682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3 169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1 181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844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31 848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12 571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089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2011.</a:t>
                      </a:r>
                      <a:endParaRPr lang="hu-HU" sz="18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hu-HU" sz="18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június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692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3 156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1 168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845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38 309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10 747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825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december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3 044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1 120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858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32 860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11 748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089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2012.</a:t>
                      </a:r>
                      <a:endParaRPr lang="hu-HU" sz="18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hu-HU" sz="18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június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733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2 947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1 206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863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34 718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10 267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825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december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760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2 989</a:t>
                      </a:r>
                      <a:endParaRPr lang="hu-H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1 185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865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30 075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12 074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089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2013.</a:t>
                      </a:r>
                      <a:endParaRPr lang="hu-HU" sz="18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hu-HU" sz="18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június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763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336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2 891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</a:t>
                      </a:r>
                      <a:endParaRPr lang="hu-H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1 208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842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33 847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11 264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825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december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783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3 013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</a:t>
                      </a:r>
                      <a:endParaRPr lang="hu-H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1 271</a:t>
                      </a:r>
                      <a:endParaRPr lang="hu-H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912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29 474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12 917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2014.</a:t>
                      </a:r>
                      <a:endParaRPr lang="hu-HU" sz="18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június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789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3 095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hu-H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1 271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881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36 488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11 230</a:t>
                      </a:r>
                      <a:endParaRPr lang="hu-H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62" marR="44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201" name="Téglalap 4"/>
          <p:cNvSpPr>
            <a:spLocks noChangeArrowheads="1"/>
          </p:cNvSpPr>
          <p:nvPr/>
        </p:nvSpPr>
        <p:spPr bwMode="auto">
          <a:xfrm>
            <a:off x="323850" y="6375400"/>
            <a:ext cx="965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u-HU" altLang="hu-H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Forrás: KSH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233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2679</Words>
  <Application>Microsoft Office PowerPoint</Application>
  <PresentationFormat>Diavetítés a képernyőre (4:3 oldalarány)</PresentationFormat>
  <Paragraphs>601</Paragraphs>
  <Slides>30</Slides>
  <Notes>3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2" baseType="lpstr">
      <vt:lpstr>Egyéni tervezés</vt:lpstr>
      <vt:lpstr>Microsoft Excel-diagram</vt:lpstr>
      <vt:lpstr>A mezőgazdaság helyzete és a támogatási rendszer változásai</vt:lpstr>
      <vt:lpstr>Helyzetkép I.</vt:lpstr>
      <vt:lpstr>Helyzetkép II.</vt:lpstr>
      <vt:lpstr>PowerPoint bemutató</vt:lpstr>
      <vt:lpstr>PowerPoint bemutató</vt:lpstr>
      <vt:lpstr>Agrár-külkereskedelem alakulása (millió euró)</vt:lpstr>
      <vt:lpstr>A főbb szántóföldi növények betakarított területe 2013 (ezer hektár)</vt:lpstr>
      <vt:lpstr>A főbb szántóföldi növények termésmennyisége 2013 (ezer tonna)</vt:lpstr>
      <vt:lpstr>Az állatállomány nagysága (2010-2014)</vt:lpstr>
      <vt:lpstr>A Közös Agrárpolitika reformja 2014 – 2020 </vt:lpstr>
      <vt:lpstr>Magyarország 2015-2020 közötti közvetlen kifizetésekre vonatkozó nemzeti felső összeghatárai</vt:lpstr>
      <vt:lpstr>A közvetlen támogatások jelenlegi rendszere Magyarországon</vt:lpstr>
      <vt:lpstr>A közvetlen támogatások új rendszere Magyarországon</vt:lpstr>
      <vt:lpstr>Alaptámogatás (SAPS elven működő területalapú támogatás) I.</vt:lpstr>
      <vt:lpstr>Alaptámogatás (SAPS elven működő területalapú támogatás) II.</vt:lpstr>
      <vt:lpstr>„Zöld” komponens</vt:lpstr>
      <vt:lpstr>„Zöld” komponens I. – Terménydiverzifikáció I.</vt:lpstr>
      <vt:lpstr>„Zöld” komponens I. – Terménydiverzifikáció II.</vt:lpstr>
      <vt:lpstr>„Zöld” komponens II. – Állandó gyepterület</vt:lpstr>
      <vt:lpstr>„Zöld” komponens III. – Ökológiai célterület (EFA)</vt:lpstr>
      <vt:lpstr>„Zöld” komponens III. – Ökológiai célterület (EFA)</vt:lpstr>
      <vt:lpstr>Zöld” komponens III. – Ökológiai célterület</vt:lpstr>
      <vt:lpstr>Fiatal gazdálkodók támogatása </vt:lpstr>
      <vt:lpstr>Termeléshez kötött támogatások</vt:lpstr>
      <vt:lpstr>Kisgazdaságok egyszerűsített támogatása</vt:lpstr>
      <vt:lpstr>Közvetlen kifizetések csökkentése (degresszivitás)</vt:lpstr>
      <vt:lpstr>Több munkahelyet a mezőgazdaságba I.</vt:lpstr>
      <vt:lpstr>Több munkahelyet a mezőgazdaságba II.</vt:lpstr>
      <vt:lpstr>A közvetlen támogatások várható értékeinek* alakulása</vt:lpstr>
      <vt:lpstr>Köszönöm a megtisztelő figyelmet!</vt:lpstr>
    </vt:vector>
  </TitlesOfParts>
  <Company>KD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VasaryM</dc:creator>
  <cp:lastModifiedBy>Petőházi Tamás</cp:lastModifiedBy>
  <cp:revision>25</cp:revision>
  <dcterms:created xsi:type="dcterms:W3CDTF">2014-06-20T08:35:55Z</dcterms:created>
  <dcterms:modified xsi:type="dcterms:W3CDTF">2014-09-10T17:32:31Z</dcterms:modified>
</cp:coreProperties>
</file>