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801" r:id="rId3"/>
  </p:sldMasterIdLst>
  <p:notesMasterIdLst>
    <p:notesMasterId r:id="rId38"/>
  </p:notesMasterIdLst>
  <p:handoutMasterIdLst>
    <p:handoutMasterId r:id="rId39"/>
  </p:handoutMasterIdLst>
  <p:sldIdLst>
    <p:sldId id="465" r:id="rId4"/>
    <p:sldId id="466" r:id="rId5"/>
    <p:sldId id="468" r:id="rId6"/>
    <p:sldId id="469" r:id="rId7"/>
    <p:sldId id="470" r:id="rId8"/>
    <p:sldId id="471" r:id="rId9"/>
    <p:sldId id="400" r:id="rId10"/>
    <p:sldId id="472" r:id="rId11"/>
    <p:sldId id="421" r:id="rId12"/>
    <p:sldId id="452" r:id="rId13"/>
    <p:sldId id="422" r:id="rId14"/>
    <p:sldId id="425" r:id="rId15"/>
    <p:sldId id="423" r:id="rId16"/>
    <p:sldId id="440" r:id="rId17"/>
    <p:sldId id="426" r:id="rId18"/>
    <p:sldId id="441" r:id="rId19"/>
    <p:sldId id="443" r:id="rId20"/>
    <p:sldId id="444" r:id="rId21"/>
    <p:sldId id="429" r:id="rId22"/>
    <p:sldId id="431" r:id="rId23"/>
    <p:sldId id="433" r:id="rId24"/>
    <p:sldId id="435" r:id="rId25"/>
    <p:sldId id="437" r:id="rId26"/>
    <p:sldId id="439" r:id="rId27"/>
    <p:sldId id="463" r:id="rId28"/>
    <p:sldId id="462" r:id="rId29"/>
    <p:sldId id="418" r:id="rId30"/>
    <p:sldId id="397" r:id="rId31"/>
    <p:sldId id="398" r:id="rId32"/>
    <p:sldId id="458" r:id="rId33"/>
    <p:sldId id="459" r:id="rId34"/>
    <p:sldId id="461" r:id="rId35"/>
    <p:sldId id="460" r:id="rId36"/>
    <p:sldId id="453" r:id="rId37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69765"/>
    <a:srgbClr val="A29061"/>
    <a:srgbClr val="BAAE88"/>
    <a:srgbClr val="000066"/>
    <a:srgbClr val="F8F8F8"/>
    <a:srgbClr val="193B65"/>
    <a:srgbClr val="FF6600"/>
    <a:srgbClr val="00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590" autoAdjust="0"/>
  </p:normalViewPr>
  <p:slideViewPr>
    <p:cSldViewPr>
      <p:cViewPr varScale="1"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DCE792-9A37-48F4-B7DF-D712EB9AA66E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08ADCB-7DB1-4C50-9CED-E1ABD077A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76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6B068-8FCA-4CD4-9B5B-32E38AC33352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B86B11-7D6A-491E-AC99-4929B911FA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9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B86B11-7D6A-491E-AC99-4929B911FA8D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01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0E9C-48E5-4A1F-87BB-85EE978A52AD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0608E97-AACD-408F-BCAF-A1347DFC60A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908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684AF-9665-4D5A-962C-B4FACE5B2FD0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995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B58D-DAEA-4272-948C-A4CD1F106413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168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6A7E-7B5E-4DA4-85CA-A9DB79C0D3B6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8899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36DA-4E86-46A5-A460-A57A8DCC3AEA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270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F474-3DC3-42DA-B0E7-4BF89D4FB33F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833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0C94-E3CC-4689-90E8-AAA0EB596CD2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043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16CE-D827-48B3-938A-DDFB3B99B66C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9527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543B-1E32-46AE-986D-99C7F6683A92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332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89DF-4F07-4E43-97AB-773109A84238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85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5451-6DAB-40D9-A03C-DFD453A3BAAA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286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12ABA-A707-40BF-A087-2F3006A1158E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13383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EE124-E198-4802-8BB0-9D235273454C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456428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0285-7E09-480E-8B00-8ECC22B3E87F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7616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5E1F-E0DF-436C-88E0-45E4E9D048B8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04994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8788-55FE-45F8-8FDB-A6111A421DA2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88519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E6EF6-2E31-4AB3-B545-B439055F6FD4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75FE5-86C6-488A-9500-0F8C34A2679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8E1808-90BC-4FC8-968C-BE850C7F9ABE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C502883-9CA7-4FA3-95D8-B0F0C34F10DC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8030A4-CDDC-490C-B927-D826CCC7D733}" type="datetimeFigureOut">
              <a:rPr lang="hu-HU"/>
              <a:pPr>
                <a:defRPr/>
              </a:pPr>
              <a:t>2013.11.27.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B2FAEA-7EDC-41B5-8C80-6CCFA1B1B47F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7328" y="3356992"/>
            <a:ext cx="9036496" cy="826305"/>
          </a:xfrm>
        </p:spPr>
        <p:txBody>
          <a:bodyPr>
            <a:noAutofit/>
          </a:bodyPr>
          <a:lstStyle/>
          <a:p>
            <a:pPr eaLnBrk="1" hangingPunct="1"/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2013. évi betakarítási adatok </a:t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28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(2013. november 25.)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4797152"/>
            <a:ext cx="9144000" cy="12961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3300" b="1" dirty="0">
                <a:latin typeface="Times New Roman" pitchFamily="18" charset="0"/>
                <a:cs typeface="Times New Roman" pitchFamily="18" charset="0"/>
              </a:rPr>
              <a:t>Czerván György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400" b="1" dirty="0">
                <a:latin typeface="Times New Roman" pitchFamily="18" charset="0"/>
                <a:cs typeface="Times New Roman" pitchFamily="18" charset="0"/>
              </a:rPr>
            </a:br>
            <a:endParaRPr lang="hu-HU" sz="1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agrárgazdaságért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felelős államtitkár</a:t>
            </a:r>
            <a:br>
              <a:rPr lang="hu-H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Vidékfejlesztési Minisztérium</a:t>
            </a:r>
          </a:p>
          <a:p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136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92213"/>
            <a:ext cx="8229600" cy="652462"/>
          </a:xfrm>
        </p:spPr>
        <p:txBody>
          <a:bodyPr/>
          <a:lstStyle/>
          <a:p>
            <a:pPr eaLnBrk="1" hangingPunct="1"/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új célkitűzései (2014-2020)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Életképes élelmiszertermelés: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mezőgazdasági jövedelmek és a szektor versenyképességének javítása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Természeti erőforrásokkal való fenntartható gazdálkodás: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 által előállított közjavak ellentételezése és ösztönözése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Kiegyensúlyozott területi fejlődés: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vidéki közösségek és vidéki munkahelyek fenntartása</a:t>
            </a:r>
          </a:p>
        </p:txBody>
      </p:sp>
    </p:spTree>
    <p:extLst>
      <p:ext uri="{BB962C8B-B14F-4D97-AF65-F5344CB8AC3E}">
        <p14:creationId xmlns:p14="http://schemas.microsoft.com/office/powerpoint/2010/main" val="3975274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334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Megállapodás a KAP reformról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891" name="Tartalom helye 2"/>
          <p:cNvSpPr>
            <a:spLocks noGrp="1"/>
          </p:cNvSpPr>
          <p:nvPr>
            <p:ph idx="1"/>
          </p:nvPr>
        </p:nvSpPr>
        <p:spPr>
          <a:xfrm>
            <a:off x="457200" y="2608263"/>
            <a:ext cx="8229600" cy="3701057"/>
          </a:xfrm>
        </p:spPr>
        <p:txBody>
          <a:bodyPr/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2013. június 24-25-i Mezőgazdasági és Halászati Miniszterek ülésén politikai megállapodás született.</a:t>
            </a:r>
          </a:p>
          <a:p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többi tagállammal együtt 2015-től számunkra is kötelező alkalmazni a reform új elemeit. </a:t>
            </a:r>
          </a:p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De vannak opciók, amelyekkel rugalmasabbá tehető a rendszer pl. SAPS-BPS áttérés időzítése.</a:t>
            </a:r>
          </a:p>
        </p:txBody>
      </p:sp>
    </p:spTree>
    <p:extLst>
      <p:ext uri="{BB962C8B-B14F-4D97-AF65-F5344CB8AC3E}">
        <p14:creationId xmlns:p14="http://schemas.microsoft.com/office/powerpoint/2010/main" val="297918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723261" y="1700212"/>
            <a:ext cx="7665164" cy="2400657"/>
          </a:xfrm>
          <a:prstGeom prst="rect">
            <a:avLst/>
          </a:prstGeom>
          <a:noFill/>
          <a:ln w="25400">
            <a:solidFill>
              <a:srgbClr val="00004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algn="ctr" eaLnBrk="1" hangingPunct="1">
              <a:spcBef>
                <a:spcPct val="50000"/>
              </a:spcBef>
            </a:pPr>
            <a:r>
              <a:rPr lang="hu-HU" sz="1600" dirty="0"/>
              <a:t>A támogatás feltétele a kölcsönös megfeleltetés intézkedéseinek betartása</a:t>
            </a:r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41043" y="1092621"/>
            <a:ext cx="8229600" cy="576263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 közvetlen támogatások új rendszere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55650" y="1739900"/>
            <a:ext cx="3240286" cy="616372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Minden tagállam számára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kötelező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148263" y="1739900"/>
            <a:ext cx="3168650" cy="641350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Tagállamok által választható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55650" y="2387600"/>
            <a:ext cx="3240286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285750" indent="-285750">
              <a:buFontTx/>
              <a:buChar char="•"/>
              <a:defRPr/>
            </a:pPr>
            <a:r>
              <a:rPr lang="hu-HU" sz="1600" b="1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Alaptámogatás (BPS/SAPS)</a:t>
            </a:r>
            <a:endParaRPr lang="hu-HU" sz="1600" b="1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„Zöld” komponens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Fiatal gazdálkodóknak juttatott támogatás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Nemzeti tartalék</a:t>
            </a:r>
          </a:p>
        </p:txBody>
      </p:sp>
      <p:sp>
        <p:nvSpPr>
          <p:cNvPr id="2" name="Szövegdoboz 4"/>
          <p:cNvSpPr txBox="1"/>
          <p:nvPr/>
        </p:nvSpPr>
        <p:spPr>
          <a:xfrm>
            <a:off x="5148263" y="2387600"/>
            <a:ext cx="3168650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742950" lvl="1" indent="-285750">
              <a:buFontTx/>
              <a:buChar char="•"/>
              <a:defRPr/>
            </a:pP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Termeléshez kötött támogatás</a:t>
            </a:r>
          </a:p>
          <a:p>
            <a:pPr marL="742950" lvl="1" indent="-285750">
              <a:buFontTx/>
              <a:buChar char="•"/>
              <a:defRPr/>
            </a:pP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Természeti hátrányokkal sújtott területek támogatása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140200" y="4240213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2000" b="1">
                <a:solidFill>
                  <a:srgbClr val="000066"/>
                </a:solidFill>
              </a:rPr>
              <a:t>VAGY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283075" y="2174875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6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55650" y="5178425"/>
            <a:ext cx="7561263" cy="1203325"/>
          </a:xfrm>
          <a:prstGeom prst="rect">
            <a:avLst/>
          </a:prstGeom>
          <a:solidFill>
            <a:srgbClr val="BAAE88"/>
          </a:solidFill>
          <a:ln w="25400" algn="ctr">
            <a:solidFill>
              <a:srgbClr val="C4BD97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60000"/>
              </a:spcAft>
            </a:pP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600" b="1" u="sng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kisgazdaságok</a:t>
            </a: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 számára kialakított </a:t>
            </a:r>
            <a:r>
              <a:rPr lang="hu-HU" sz="1600" b="1" u="sng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egyszerűsített támogatási rendszer</a:t>
            </a:r>
          </a:p>
          <a:p>
            <a:pPr lvl="3" eaLnBrk="1" hangingPunct="1">
              <a:buFontTx/>
              <a:buChar char="•"/>
            </a:pP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Zöldítés követelménye alól mentesül</a:t>
            </a:r>
          </a:p>
          <a:p>
            <a:pPr lvl="3" eaLnBrk="1" hangingPunct="1">
              <a:buFontTx/>
              <a:buChar char="•"/>
            </a:pPr>
            <a:r>
              <a:rPr lang="hu-HU" sz="1600" b="1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Kölcsönös megfeleltetés be nem tartása esetén közvetlen támogatása nem szankcionálható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55650" y="4662488"/>
            <a:ext cx="7561263" cy="496887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Tagállam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, a gazdák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választható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 elem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0" y="1700213"/>
            <a:ext cx="738664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 smtClean="0">
                <a:solidFill>
                  <a:srgbClr val="A29061"/>
                </a:solidFill>
              </a:rPr>
              <a:t>Degresszivitás</a:t>
            </a:r>
            <a:r>
              <a:rPr lang="hu-HU" b="1" dirty="0" smtClean="0">
                <a:solidFill>
                  <a:srgbClr val="A29061"/>
                </a:solidFill>
              </a:rPr>
              <a:t> vagy  redisztribúció</a:t>
            </a:r>
            <a:endParaRPr lang="hu-HU" b="1" dirty="0">
              <a:solidFill>
                <a:srgbClr val="A29061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 rot="10800000">
            <a:off x="8388424" y="1739900"/>
            <a:ext cx="738664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>
                <a:solidFill>
                  <a:srgbClr val="A29061"/>
                </a:solidFill>
              </a:rPr>
              <a:t>Degresszivitás</a:t>
            </a:r>
            <a:r>
              <a:rPr lang="hu-HU" b="1" dirty="0">
                <a:solidFill>
                  <a:srgbClr val="A29061"/>
                </a:solidFill>
              </a:rPr>
              <a:t> vagy  redisztribúció</a:t>
            </a:r>
          </a:p>
        </p:txBody>
      </p:sp>
    </p:spTree>
    <p:extLst>
      <p:ext uri="{BB962C8B-B14F-4D97-AF65-F5344CB8AC3E}">
        <p14:creationId xmlns:p14="http://schemas.microsoft.com/office/powerpoint/2010/main" val="3310250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Alaptámogatás (BPS) I.</a:t>
            </a:r>
            <a:endParaRPr lang="hu-HU" sz="36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29604" y="2276872"/>
            <a:ext cx="8982075" cy="396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eaLnBrk="1" hangingPunct="1">
              <a:spcBef>
                <a:spcPct val="50000"/>
              </a:spcBef>
              <a:buFontTx/>
              <a:buChar char="•"/>
            </a:pPr>
            <a:r>
              <a:rPr lang="hu-HU" sz="2100" dirty="0">
                <a:latin typeface="Times New Roman" pitchFamily="18" charset="0"/>
              </a:rPr>
              <a:t> </a:t>
            </a:r>
            <a:r>
              <a:rPr lang="hu-HU" sz="2100" b="1" dirty="0" smtClean="0">
                <a:latin typeface="Times New Roman" pitchFamily="18" charset="0"/>
              </a:rPr>
              <a:t>Legfontosabb eredmény: </a:t>
            </a:r>
            <a:r>
              <a:rPr lang="hu-HU" sz="2100" dirty="0" smtClean="0">
                <a:latin typeface="Times New Roman" pitchFamily="18" charset="0"/>
              </a:rPr>
              <a:t>a </a:t>
            </a:r>
            <a:r>
              <a:rPr lang="hu-HU" sz="2100" dirty="0">
                <a:latin typeface="Times New Roman" pitchFamily="18" charset="0"/>
              </a:rPr>
              <a:t>jelenlegi SAPS rendszer tovább vihető akár </a:t>
            </a:r>
            <a:r>
              <a:rPr lang="hu-HU" sz="2100" dirty="0" smtClean="0">
                <a:latin typeface="Times New Roman" pitchFamily="18" charset="0"/>
              </a:rPr>
              <a:t>2020-ig</a:t>
            </a:r>
            <a:r>
              <a:rPr lang="hu-HU" sz="2100" dirty="0">
                <a:latin typeface="Times New Roman" pitchFamily="18" charset="0"/>
              </a:rPr>
              <a:t> </a:t>
            </a:r>
            <a:r>
              <a:rPr lang="hu-HU" sz="2100" dirty="0" smtClean="0">
                <a:latin typeface="Times New Roman" pitchFamily="18" charset="0"/>
              </a:rPr>
              <a:t>= támogatást kaphat minden olyan gazdálkodó, aki az adott évben támogatási kérelmet nyújt be</a:t>
            </a:r>
          </a:p>
          <a:p>
            <a:pPr marL="266700" indent="-266700" eaLnBrk="1" hangingPunct="1">
              <a:spcBef>
                <a:spcPct val="50000"/>
              </a:spcBef>
              <a:buFontTx/>
              <a:buChar char="•"/>
            </a:pPr>
            <a:r>
              <a:rPr lang="hu-HU" sz="2100" dirty="0" smtClean="0">
                <a:latin typeface="Times New Roman" pitchFamily="18" charset="0"/>
              </a:rPr>
              <a:t>De az új alaptámogatási </a:t>
            </a:r>
            <a:r>
              <a:rPr lang="hu-HU" sz="2100" dirty="0">
                <a:latin typeface="Times New Roman" pitchFamily="18" charset="0"/>
              </a:rPr>
              <a:t>rendszer (Basic </a:t>
            </a:r>
            <a:r>
              <a:rPr lang="hu-HU" sz="2100" dirty="0" err="1">
                <a:latin typeface="Times New Roman" pitchFamily="18" charset="0"/>
              </a:rPr>
              <a:t>Payment</a:t>
            </a:r>
            <a:r>
              <a:rPr lang="hu-HU" sz="2100" dirty="0">
                <a:latin typeface="Times New Roman" pitchFamily="18" charset="0"/>
              </a:rPr>
              <a:t> </a:t>
            </a:r>
            <a:r>
              <a:rPr lang="hu-HU" sz="2100" dirty="0" err="1">
                <a:latin typeface="Times New Roman" pitchFamily="18" charset="0"/>
              </a:rPr>
              <a:t>Scheme</a:t>
            </a:r>
            <a:r>
              <a:rPr lang="hu-HU" sz="2100" dirty="0">
                <a:latin typeface="Times New Roman" pitchFamily="18" charset="0"/>
              </a:rPr>
              <a:t> - BPS</a:t>
            </a:r>
            <a:r>
              <a:rPr lang="hu-HU" sz="2100" dirty="0" smtClean="0">
                <a:latin typeface="Times New Roman" pitchFamily="18" charset="0"/>
              </a:rPr>
              <a:t>) akár 2015-től bevezethető </a:t>
            </a:r>
          </a:p>
          <a:p>
            <a:pPr marL="800100" lvl="1" indent="-342900">
              <a:lnSpc>
                <a:spcPct val="80000"/>
              </a:lnSpc>
              <a:spcAft>
                <a:spcPct val="50000"/>
              </a:spcAft>
              <a:buFont typeface="Times New Roman" pitchFamily="18" charset="0"/>
              <a:buChar char="-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BPS jogosultság vagyoni értékű jog lesz</a:t>
            </a:r>
          </a:p>
          <a:p>
            <a:pPr marL="800100" lvl="1" indent="-342900">
              <a:lnSpc>
                <a:spcPct val="80000"/>
              </a:lnSpc>
              <a:spcAft>
                <a:spcPct val="50000"/>
              </a:spcAft>
              <a:buFont typeface="Times New Roman" pitchFamily="18" charset="0"/>
              <a:buChar char="-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forgalomképes, átruházása teljesen elválhat a föld átruházásától</a:t>
            </a:r>
          </a:p>
          <a:p>
            <a:pPr marL="800100" lvl="1" indent="-342900">
              <a:lnSpc>
                <a:spcPct val="80000"/>
              </a:lnSpc>
              <a:spcAft>
                <a:spcPct val="50000"/>
              </a:spcAft>
              <a:buFont typeface="Times New Roman" pitchFamily="18" charset="0"/>
              <a:buChar char="-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támogatásra akkor jogosít, ha tárgyévben aktiváljuk</a:t>
            </a:r>
            <a:endParaRPr lang="hu-H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lnSpc>
                <a:spcPct val="80000"/>
              </a:lnSpc>
              <a:spcAft>
                <a:spcPct val="50000"/>
              </a:spcAft>
              <a:buFont typeface="Times New Roman" pitchFamily="18" charset="0"/>
              <a:buChar char="-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jogosultságok kiosztása: a BPS rendszer bevezetésének évében</a:t>
            </a:r>
          </a:p>
          <a:p>
            <a:pPr marL="342900" indent="-342900">
              <a:lnSpc>
                <a:spcPct val="80000"/>
              </a:lnSpc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Új belépők is juthatnak jogosultsághoz a nemzeti tartalékból, elsősorban az induló fiatal gazdálkodók.</a:t>
            </a:r>
            <a:endParaRPr lang="hu-HU" sz="21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60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99898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Alaptámogatás (BPS) II.</a:t>
            </a:r>
            <a:endParaRPr lang="hu-HU" sz="3200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4" cy="4464496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None/>
            </a:pPr>
            <a:r>
              <a:rPr lang="hu-HU" sz="2200" dirty="0" smtClean="0">
                <a:latin typeface="Times New Roman" pitchFamily="18" charset="0"/>
              </a:rPr>
              <a:t>Kizárólag az </a:t>
            </a:r>
            <a:r>
              <a:rPr lang="hu-HU" sz="2200" b="1" dirty="0" smtClean="0">
                <a:latin typeface="Times New Roman" pitchFamily="18" charset="0"/>
              </a:rPr>
              <a:t>aktív gazdák</a:t>
            </a:r>
            <a:r>
              <a:rPr lang="hu-HU" sz="2200" dirty="0" smtClean="0">
                <a:latin typeface="Times New Roman" pitchFamily="18" charset="0"/>
              </a:rPr>
              <a:t> jogosultak közvetlen támogatásra</a:t>
            </a:r>
          </a:p>
          <a:p>
            <a:pPr lvl="1" eaLnBrk="1" hangingPunct="1">
              <a:spcBef>
                <a:spcPct val="50000"/>
              </a:spcBef>
              <a:buFont typeface="Times New Roman" pitchFamily="18" charset="0"/>
              <a:buChar char="-"/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akinek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a mezőgazdasági tevékenysége nem jelentéktelen és/vagy</a:t>
            </a:r>
          </a:p>
          <a:p>
            <a:pPr lvl="1" eaLnBrk="1" hangingPunct="1">
              <a:spcBef>
                <a:spcPct val="50000"/>
              </a:spcBef>
              <a:buFont typeface="Times New Roman" pitchFamily="18" charset="0"/>
              <a:buChar char="-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akinek elsődleges üzleti vagy társasági tevékenysége mezőgazdasági </a:t>
            </a:r>
          </a:p>
          <a:p>
            <a:pPr marL="57150" indent="0" eaLnBrk="1" hangingPunct="1">
              <a:spcBef>
                <a:spcPct val="50000"/>
              </a:spcBef>
              <a:buNone/>
            </a:pPr>
            <a:r>
              <a:rPr lang="hu-HU" sz="2200" dirty="0" smtClean="0">
                <a:latin typeface="Times New Roman" pitchFamily="18" charset="0"/>
              </a:rPr>
              <a:t>A hazai érdekérvényesítés során 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egyszerűbb fogalom-meghatározásra törekedtünk és sikerült </a:t>
            </a:r>
            <a:r>
              <a:rPr lang="hu-HU" sz="2200" dirty="0">
                <a:latin typeface="Times New Roman" pitchFamily="18" charset="0"/>
                <a:cs typeface="Arial" charset="0"/>
              </a:rPr>
              <a:t>elérni 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egy szűk negatív </a:t>
            </a:r>
            <a:r>
              <a:rPr lang="hu-HU" sz="2200" dirty="0">
                <a:latin typeface="Times New Roman" pitchFamily="18" charset="0"/>
                <a:cs typeface="Arial" charset="0"/>
              </a:rPr>
              <a:t>lista 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alkalmazását, </a:t>
            </a:r>
            <a:r>
              <a:rPr lang="hu-HU" sz="2200" dirty="0">
                <a:latin typeface="Times New Roman" pitchFamily="18" charset="0"/>
                <a:cs typeface="Arial" charset="0"/>
              </a:rPr>
              <a:t>amely a kizárható területeket tartalmazza, 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amelyet </a:t>
            </a:r>
            <a:r>
              <a:rPr lang="hu-HU" sz="2200" dirty="0">
                <a:latin typeface="Times New Roman" pitchFamily="18" charset="0"/>
                <a:cs typeface="Arial" charset="0"/>
              </a:rPr>
              <a:t>a tagállam 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tovább bővíthet.</a:t>
            </a:r>
          </a:p>
          <a:p>
            <a:pPr marL="57150" indent="0" eaLnBrk="1" hangingPunct="1">
              <a:spcBef>
                <a:spcPct val="50000"/>
              </a:spcBef>
              <a:buNone/>
            </a:pPr>
            <a:r>
              <a:rPr lang="hu-HU" sz="2200" b="1" dirty="0" smtClean="0">
                <a:latin typeface="Times New Roman" pitchFamily="18" charset="0"/>
                <a:cs typeface="Arial" charset="0"/>
              </a:rPr>
              <a:t>Negatív lista</a:t>
            </a:r>
            <a:r>
              <a:rPr lang="hu-HU" sz="2200" dirty="0" smtClean="0">
                <a:latin typeface="Times New Roman" pitchFamily="18" charset="0"/>
                <a:cs typeface="Arial" charset="0"/>
              </a:rPr>
              <a:t>: repülőterek, vasúti területek, vízművek, kereskedelmi ingatlanok, állandó sportterületek és rekreációs területek.</a:t>
            </a:r>
            <a:endParaRPr lang="hu-HU" sz="2200" dirty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4991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/>
          </p:cNvSpPr>
          <p:nvPr>
            <p:ph type="title"/>
          </p:nvPr>
        </p:nvSpPr>
        <p:spPr>
          <a:xfrm>
            <a:off x="373063" y="1125537"/>
            <a:ext cx="8229600" cy="9350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komponens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95536" y="2060575"/>
            <a:ext cx="8207127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177800">
              <a:buFontTx/>
              <a:buChar char="•"/>
              <a:defRPr/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Kötelező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a tagállam és a gazdák számára is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, a közvetlen kifizetési nemzeti keretösszeg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30%-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a (konkrét értéke gazdálkodónként változhat)</a:t>
            </a:r>
          </a:p>
          <a:p>
            <a:pPr marL="266700" indent="-177800">
              <a:buFontTx/>
              <a:buChar char="•"/>
              <a:defRPr/>
            </a:pP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Általános érvényű (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kivéve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kisgazdálkodók), évenkénti és nem szerződéses formájú</a:t>
            </a:r>
          </a:p>
          <a:p>
            <a:pPr marL="266700" indent="-177800">
              <a:buFontTx/>
              <a:buChar char="•"/>
              <a:defRPr/>
            </a:pP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kölcsönös megfeleltetés követelményein 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túlmutat</a:t>
            </a:r>
          </a:p>
          <a:p>
            <a:pPr marL="88900">
              <a:defRPr/>
            </a:pPr>
            <a:endParaRPr lang="hu-HU" sz="2100" b="1" dirty="0">
              <a:latin typeface="Times New Roman" pitchFamily="18" charset="0"/>
              <a:cs typeface="Times New Roman" pitchFamily="18" charset="0"/>
            </a:endParaRPr>
          </a:p>
          <a:p>
            <a:pPr marL="88900">
              <a:defRPr/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2100" b="1" u="sng" dirty="0">
                <a:latin typeface="Times New Roman" pitchFamily="18" charset="0"/>
                <a:cs typeface="Times New Roman" pitchFamily="18" charset="0"/>
              </a:rPr>
              <a:t>Feltételei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57300" lvl="2" indent="-342900">
              <a:buFont typeface="Times New Roman" pitchFamily="18" charset="0"/>
              <a:buChar char="-"/>
              <a:defRPr/>
            </a:pP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 Tárgyévben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termesztett növények diverzifikálása</a:t>
            </a:r>
          </a:p>
          <a:p>
            <a:pPr marL="1257300" lvl="2" indent="-342900">
              <a:buFont typeface="Times New Roman" pitchFamily="18" charset="0"/>
              <a:buChar char="-"/>
              <a:defRPr/>
            </a:pP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Állandó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gyepek fenntartása</a:t>
            </a:r>
          </a:p>
          <a:p>
            <a:pPr marL="1257300" lvl="2" indent="-342900">
              <a:buFont typeface="Times New Roman" pitchFamily="18" charset="0"/>
              <a:buChar char="-"/>
              <a:defRPr/>
            </a:pP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Ökológiai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célterület fenntartása (állandó 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kultúrával - ültetvény - 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fedett területen felüli jogosult területen)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25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04056"/>
          </a:xfrm>
        </p:spPr>
        <p:txBody>
          <a:bodyPr/>
          <a:lstStyle/>
          <a:p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komponens I. - </a:t>
            </a: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Terménydiverzifikáció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2" cy="4392488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hu-HU" sz="2300" dirty="0">
                <a:latin typeface="Times New Roman" pitchFamily="18" charset="0"/>
                <a:cs typeface="Arial" pitchFamily="34" charset="0"/>
              </a:rPr>
              <a:t>Nem ugyanazt jelenti, mint a vetésváltás -  a vetésváltás=időbeliség; termény diverzifikáció = térbeliség</a:t>
            </a:r>
          </a:p>
          <a:p>
            <a:pPr algn="just" eaLnBrk="1" hangingPunct="1">
              <a:spcBef>
                <a:spcPts val="400"/>
              </a:spcBef>
            </a:pP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Eredeti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bizottsági javaslat 3 ha felett 3 különböző növény termesztése</a:t>
            </a:r>
          </a:p>
          <a:p>
            <a:pPr eaLnBrk="1" hangingPunct="1"/>
            <a:r>
              <a:rPr lang="hu-HU" sz="2300" dirty="0">
                <a:latin typeface="Times New Roman" pitchFamily="18" charset="0"/>
                <a:cs typeface="Arial" pitchFamily="34" charset="0"/>
              </a:rPr>
              <a:t>Kompromisszumos feltétel: </a:t>
            </a:r>
            <a:endParaRPr lang="hu-HU" sz="2300" dirty="0" smtClean="0">
              <a:latin typeface="Times New Roman" pitchFamily="18" charset="0"/>
              <a:cs typeface="Arial" pitchFamily="34" charset="0"/>
            </a:endParaRPr>
          </a:p>
          <a:p>
            <a:pPr lvl="1" eaLnBrk="1" hangingPunct="1"/>
            <a:r>
              <a:rPr lang="hu-HU" sz="2300" b="1" dirty="0" smtClean="0">
                <a:latin typeface="Times New Roman" pitchFamily="18" charset="0"/>
                <a:cs typeface="Arial" pitchFamily="34" charset="0"/>
              </a:rPr>
              <a:t>10 ha </a:t>
            </a:r>
            <a:r>
              <a:rPr lang="hu-HU" sz="2300" b="1" dirty="0">
                <a:latin typeface="Times New Roman" pitchFamily="18" charset="0"/>
                <a:cs typeface="Arial" pitchFamily="34" charset="0"/>
              </a:rPr>
              <a:t>alatt 1 növény</a:t>
            </a:r>
          </a:p>
          <a:p>
            <a:pPr lvl="1" eaLnBrk="1" hangingPunct="1">
              <a:buFontTx/>
              <a:buChar char="-"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10 ha szántó felett 2 növény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, </a:t>
            </a:r>
          </a:p>
          <a:p>
            <a:pPr lvl="1" eaLnBrk="1" hangingPunct="1">
              <a:buFontTx/>
              <a:buChar char="-"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30 ha szántó felett 3 növény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termesztésének kötelezettsége</a:t>
            </a:r>
          </a:p>
          <a:p>
            <a:pPr algn="just" eaLnBrk="1" hangingPunct="1"/>
            <a:r>
              <a:rPr lang="hu-HU" sz="2300" b="1" dirty="0">
                <a:latin typeface="Times New Roman" pitchFamily="18" charset="0"/>
                <a:cs typeface="Arial" pitchFamily="34" charset="0"/>
              </a:rPr>
              <a:t>Mentesülő üzemtípusok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: egy vagy több követelményt automatikusan teljesítők  (pl. </a:t>
            </a:r>
            <a:r>
              <a:rPr lang="hu-HU" sz="2300" dirty="0" err="1" smtClean="0">
                <a:latin typeface="Times New Roman" pitchFamily="18" charset="0"/>
                <a:cs typeface="Arial" pitchFamily="34" charset="0"/>
              </a:rPr>
              <a:t>biogazdaságok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, </a:t>
            </a:r>
            <a:r>
              <a:rPr lang="hu-HU" sz="2300" smtClean="0">
                <a:latin typeface="Times New Roman" pitchFamily="18" charset="0"/>
                <a:cs typeface="Arial" pitchFamily="34" charset="0"/>
              </a:rPr>
              <a:t>állandó gyepterületek). </a:t>
            </a:r>
            <a:endParaRPr lang="hu-HU" sz="2300" dirty="0">
              <a:latin typeface="Times New Roman" pitchFamily="18" charset="0"/>
              <a:cs typeface="Times New Roman" pitchFamily="18" charset="0"/>
            </a:endParaRP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80162347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504056"/>
          </a:xfrm>
        </p:spPr>
        <p:txBody>
          <a:bodyPr/>
          <a:lstStyle/>
          <a:p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komponens II. – Állandó gyepterület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hu-HU" sz="2800" dirty="0" smtClean="0">
                <a:latin typeface="Times New Roman" pitchFamily="18" charset="0"/>
                <a:cs typeface="Arial" pitchFamily="34" charset="0"/>
              </a:rPr>
              <a:t>Csak 5%-ban lehetne csökkenteni a nagyságát a 7 év alatt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dirty="0" smtClean="0">
                <a:latin typeface="Times New Roman" pitchFamily="18" charset="0"/>
                <a:cs typeface="Arial" pitchFamily="34" charset="0"/>
              </a:rPr>
              <a:t>Kompromisszum szerint: </a:t>
            </a:r>
            <a:r>
              <a:rPr lang="hu-HU" sz="2800" b="1" dirty="0" smtClean="0">
                <a:latin typeface="Times New Roman" pitchFamily="18" charset="0"/>
                <a:cs typeface="Arial" pitchFamily="34" charset="0"/>
              </a:rPr>
              <a:t>tagállami szintű monitoring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dirty="0" smtClean="0">
                <a:latin typeface="Times New Roman" pitchFamily="18" charset="0"/>
                <a:cs typeface="Arial" pitchFamily="34" charset="0"/>
              </a:rPr>
              <a:t>A jelenlegi gyakorlatnak megfelelőn: </a:t>
            </a:r>
            <a:r>
              <a:rPr lang="hu-HU" sz="2800" b="1" dirty="0" smtClean="0">
                <a:latin typeface="Times New Roman" pitchFamily="18" charset="0"/>
                <a:cs typeface="Arial" pitchFamily="34" charset="0"/>
              </a:rPr>
              <a:t>visszaállítási kötelezettség 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9222685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504056"/>
          </a:xfrm>
        </p:spPr>
        <p:txBody>
          <a:bodyPr/>
          <a:lstStyle/>
          <a:p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komponens III. – Ökológiai célterület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eaLnBrk="1" hangingPunct="1"/>
            <a:r>
              <a:rPr lang="hu-HU" sz="2100" dirty="0" smtClean="0">
                <a:latin typeface="Times New Roman" pitchFamily="18" charset="0"/>
                <a:cs typeface="Arial" pitchFamily="34" charset="0"/>
              </a:rPr>
              <a:t>Csak </a:t>
            </a:r>
            <a:r>
              <a:rPr lang="hu-HU" sz="2100" b="1" dirty="0" smtClean="0">
                <a:latin typeface="Times New Roman" pitchFamily="18" charset="0"/>
                <a:cs typeface="Arial" pitchFamily="34" charset="0"/>
              </a:rPr>
              <a:t>15 ha szántó felett kötelező</a:t>
            </a:r>
            <a:r>
              <a:rPr lang="hu-HU" sz="2100" dirty="0" smtClean="0">
                <a:latin typeface="Times New Roman" pitchFamily="18" charset="0"/>
                <a:cs typeface="Arial" pitchFamily="34" charset="0"/>
              </a:rPr>
              <a:t>; konkrét lista, ami magyar szempontból több kedvező elemet tartalmaz (pl. lucerna, tájelemek, teraszok, kemikáliák használata nélkül termesztett energianövények, ugar) </a:t>
            </a:r>
          </a:p>
          <a:p>
            <a:pPr eaLnBrk="1" hangingPunct="1"/>
            <a:r>
              <a:rPr lang="hu-HU" sz="2100" dirty="0" smtClean="0">
                <a:latin typeface="Times New Roman" pitchFamily="18" charset="0"/>
                <a:cs typeface="Arial" pitchFamily="34" charset="0"/>
              </a:rPr>
              <a:t>a </a:t>
            </a:r>
            <a:r>
              <a:rPr lang="hu-HU" sz="2100" b="1" dirty="0" smtClean="0">
                <a:latin typeface="Times New Roman" pitchFamily="18" charset="0"/>
                <a:cs typeface="Arial" pitchFamily="34" charset="0"/>
              </a:rPr>
              <a:t>bevezetés kétlépcsős</a:t>
            </a:r>
            <a:r>
              <a:rPr lang="hu-HU" sz="2100" dirty="0" smtClean="0">
                <a:latin typeface="Times New Roman" pitchFamily="18" charset="0"/>
                <a:cs typeface="Arial" pitchFamily="34" charset="0"/>
              </a:rPr>
              <a:t>: 2015-től 5%, majd egy 2017. évi felülvizsgálattól függően akár 7%</a:t>
            </a:r>
          </a:p>
          <a:p>
            <a:pPr eaLnBrk="1" hangingPunct="1">
              <a:buFontTx/>
              <a:buChar char="-"/>
            </a:pPr>
            <a:endParaRPr lang="hu-HU" sz="2100" dirty="0">
              <a:latin typeface="Times New Roman" pitchFamily="18" charset="0"/>
              <a:cs typeface="Arial" pitchFamily="34" charset="0"/>
            </a:endParaRPr>
          </a:p>
          <a:p>
            <a:pPr lvl="1" algn="just" eaLnBrk="1" hangingPunct="1">
              <a:buFont typeface="Times New Roman" pitchFamily="18" charset="0"/>
              <a:buChar char="-"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Egyenértékű gyakorlatok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elismerhetőek akár a zöldítés mindhárom követelményére vonatkozóan, illetve többféle mentesülő gazdálkodási/területi típus (pl. egyes AKG programok, biológiai gazdálkodás)</a:t>
            </a:r>
            <a:endParaRPr lang="hu-HU" sz="2100" dirty="0" smtClean="0">
              <a:latin typeface="Times New Roman" pitchFamily="18" charset="0"/>
              <a:cs typeface="Arial" pitchFamily="34" charset="0"/>
            </a:endParaRP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64653736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/>
          </p:cNvSpPr>
          <p:nvPr>
            <p:ph type="title"/>
          </p:nvPr>
        </p:nvSpPr>
        <p:spPr>
          <a:xfrm>
            <a:off x="540745" y="1268760"/>
            <a:ext cx="8229600" cy="647700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Fiatal gazdálkodók támogatása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7190" y="2132856"/>
            <a:ext cx="8135938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2000" b="1" dirty="0" smtClean="0">
                <a:latin typeface="Times New Roman" pitchFamily="18" charset="0"/>
              </a:rPr>
              <a:t>Kötelező</a:t>
            </a:r>
            <a:r>
              <a:rPr lang="hu-HU" sz="2000" dirty="0" smtClean="0">
                <a:latin typeface="Times New Roman" pitchFamily="18" charset="0"/>
              </a:rPr>
              <a:t>, a közvetlen kifizetési nemzeti keretösszeg legfeljebb </a:t>
            </a:r>
            <a:r>
              <a:rPr lang="hu-HU" sz="2000" b="1" dirty="0" smtClean="0">
                <a:latin typeface="Times New Roman" pitchFamily="18" charset="0"/>
              </a:rPr>
              <a:t>2%-</a:t>
            </a:r>
            <a:r>
              <a:rPr lang="hu-HU" sz="2000" dirty="0" smtClean="0">
                <a:latin typeface="Times New Roman" pitchFamily="18" charset="0"/>
              </a:rPr>
              <a:t>a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endParaRPr lang="hu-HU" sz="2000" b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hu-HU" sz="2000" b="1" u="sng" dirty="0" smtClean="0">
                <a:latin typeface="Times New Roman" pitchFamily="18" charset="0"/>
              </a:rPr>
              <a:t>Feltételei</a:t>
            </a:r>
            <a:r>
              <a:rPr lang="hu-HU" sz="2000" dirty="0" smtClean="0">
                <a:latin typeface="Times New Roman" pitchFamily="18" charset="0"/>
              </a:rPr>
              <a:t>: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latin typeface="Times New Roman" pitchFamily="18" charset="0"/>
              </a:rPr>
              <a:t>40 évnél fiatalabb termelő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</a:pPr>
            <a:r>
              <a:rPr lang="hu-HU" sz="2000" dirty="0" smtClean="0">
                <a:latin typeface="Times New Roman" pitchFamily="18" charset="0"/>
              </a:rPr>
              <a:t>aki most </a:t>
            </a:r>
            <a:r>
              <a:rPr lang="hu-HU" sz="2000" dirty="0">
                <a:latin typeface="Times New Roman" pitchFamily="18" charset="0"/>
              </a:rPr>
              <a:t>kezd mezőgazdasági tevékenységbe, vagy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</a:pPr>
            <a:r>
              <a:rPr lang="hu-HU" sz="2000" dirty="0">
                <a:latin typeface="Times New Roman" pitchFamily="18" charset="0"/>
              </a:rPr>
              <a:t>g</a:t>
            </a:r>
            <a:r>
              <a:rPr lang="hu-HU" sz="2000" dirty="0" smtClean="0">
                <a:latin typeface="Times New Roman" pitchFamily="18" charset="0"/>
              </a:rPr>
              <a:t>azdaságát </a:t>
            </a:r>
            <a:r>
              <a:rPr lang="hu-HU" sz="2000" dirty="0">
                <a:latin typeface="Times New Roman" pitchFamily="18" charset="0"/>
              </a:rPr>
              <a:t>az első támogatási kérelem benyújtását megelőző 5 éven belül hozta létre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latin typeface="Times New Roman" pitchFamily="18" charset="0"/>
              </a:rPr>
              <a:t>Legfeljebb 5 éven keresztül nyújtható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latin typeface="Times New Roman" pitchFamily="18" charset="0"/>
              </a:rPr>
              <a:t>A támogatás </a:t>
            </a:r>
            <a:r>
              <a:rPr lang="hu-HU" sz="2000" b="1" dirty="0">
                <a:latin typeface="Times New Roman" pitchFamily="18" charset="0"/>
              </a:rPr>
              <a:t>felső területi korlátja 25 és 90 hektár</a:t>
            </a:r>
            <a:r>
              <a:rPr lang="hu-HU" sz="2000" dirty="0">
                <a:latin typeface="Times New Roman" pitchFamily="18" charset="0"/>
              </a:rPr>
              <a:t> között tagállami hatáskörben állapítható meg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Times New Roman" pitchFamily="18" charset="0"/>
              </a:rPr>
              <a:t>Tagállami átlagtámogatás 25%-a adható a </a:t>
            </a:r>
            <a:r>
              <a:rPr lang="hu-HU" sz="2000" dirty="0">
                <a:latin typeface="Times New Roman" pitchFamily="18" charset="0"/>
              </a:rPr>
              <a:t>támogatható hektárszámig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hu-HU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72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635798"/>
              </p:ext>
            </p:extLst>
          </p:nvPr>
        </p:nvGraphicFramePr>
        <p:xfrm>
          <a:off x="467544" y="1700808"/>
          <a:ext cx="8136904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5030"/>
                <a:gridCol w="1273099"/>
                <a:gridCol w="1556011"/>
                <a:gridCol w="1031981"/>
                <a:gridCol w="993403"/>
                <a:gridCol w="1247380"/>
              </a:tblGrid>
              <a:tr h="6106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Növényfaj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 terület (ha)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Betakarított terület (ha)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Betakarított terület (százalék)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Termésátlag (kg/ha)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Összes termés (tonna)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Napraforgó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604 600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604 513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1 506 384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Szója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41 347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41 205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84 720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Kukorica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1 233 676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1 223 603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5 558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6 800 856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Burgonya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17 333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17 333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22 930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397 443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Cukorrépa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17 122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15 426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49 883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769 501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77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Növényfaj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Vetési szándék (ha)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Elvégzett munka (ha)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Teljesítés (%)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Őszi káposztarepce 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232 888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216 771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Őszi árpa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200 897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208 548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Őszi búza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1 094 888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1 096 377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35 661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35 519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Triticale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123 237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125 107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20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Szándék (ha) 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Elvégzett munka (ha) 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Teljesítés (%)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6085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Magágykészítés ősziek alá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1 716 456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1 715 466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Őszi mélyszántás tavasziak alá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2 054 811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1 458 859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14" marR="9114" marT="91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smGrid">
                      <a:fgClr>
                        <a:schemeClr val="tx1">
                          <a:lumMod val="75000"/>
                          <a:lumOff val="2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-39152" y="1124744"/>
            <a:ext cx="9183152" cy="508918"/>
          </a:xfrm>
        </p:spPr>
        <p:txBody>
          <a:bodyPr/>
          <a:lstStyle/>
          <a:p>
            <a:r>
              <a:rPr lang="hu-HU" sz="28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Az őszi betakarítási, vetési és </a:t>
            </a:r>
            <a:r>
              <a:rPr lang="hu-HU" sz="2800" b="1" dirty="0" err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talajelőkészítési</a:t>
            </a:r>
            <a:r>
              <a:rPr lang="hu-HU" sz="28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 munkák</a:t>
            </a:r>
          </a:p>
        </p:txBody>
      </p:sp>
      <p:sp>
        <p:nvSpPr>
          <p:cNvPr id="6" name="Téglalap 5"/>
          <p:cNvSpPr/>
          <p:nvPr/>
        </p:nvSpPr>
        <p:spPr>
          <a:xfrm>
            <a:off x="467544" y="6493270"/>
            <a:ext cx="828092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50" dirty="0"/>
              <a:t>Összeállította: NÉBIH Földművelésügyi Igazgatóság a megyei Kormányhivatalok Földművelésügyi Igazgatóságainak adatai alapján</a:t>
            </a:r>
          </a:p>
        </p:txBody>
      </p:sp>
    </p:spTree>
    <p:extLst>
      <p:ext uri="{BB962C8B-B14F-4D97-AF65-F5344CB8AC3E}">
        <p14:creationId xmlns:p14="http://schemas.microsoft.com/office/powerpoint/2010/main" val="218485246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/>
          </p:cNvSpPr>
          <p:nvPr>
            <p:ph type="title"/>
          </p:nvPr>
        </p:nvSpPr>
        <p:spPr>
          <a:xfrm>
            <a:off x="495300" y="1054100"/>
            <a:ext cx="8229600" cy="719138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Nemzeti tartalék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468313" y="1773238"/>
            <a:ext cx="8283575" cy="334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  <a:buFontTx/>
              <a:buChar char="•"/>
            </a:pPr>
            <a:r>
              <a:rPr lang="hu-HU" sz="2400" b="1" dirty="0">
                <a:latin typeface="Times New Roman" pitchFamily="18" charset="0"/>
              </a:rPr>
              <a:t> Kötelező</a:t>
            </a:r>
            <a:r>
              <a:rPr lang="hu-HU" sz="2400" dirty="0">
                <a:latin typeface="Times New Roman" pitchFamily="18" charset="0"/>
              </a:rPr>
              <a:t>, az alaptámogatási pénzügyi felsőhatár </a:t>
            </a:r>
            <a:r>
              <a:rPr lang="hu-HU" sz="2400" b="1" dirty="0" err="1">
                <a:latin typeface="Times New Roman" pitchFamily="18" charset="0"/>
              </a:rPr>
              <a:t>max</a:t>
            </a:r>
            <a:r>
              <a:rPr lang="hu-HU" sz="2400" b="1" dirty="0">
                <a:latin typeface="Times New Roman" pitchFamily="18" charset="0"/>
              </a:rPr>
              <a:t>. 3%-a</a:t>
            </a:r>
          </a:p>
          <a:p>
            <a:pPr>
              <a:lnSpc>
                <a:spcPct val="160000"/>
              </a:lnSpc>
            </a:pPr>
            <a:r>
              <a:rPr lang="hu-HU" sz="2400" dirty="0">
                <a:latin typeface="Times New Roman" pitchFamily="18" charset="0"/>
              </a:rPr>
              <a:t>(A SAPS alkalmazása ideje alatt nincs nemzeti tartalék.)</a:t>
            </a:r>
          </a:p>
          <a:p>
            <a:pPr>
              <a:lnSpc>
                <a:spcPct val="160000"/>
              </a:lnSpc>
            </a:pPr>
            <a:r>
              <a:rPr lang="hu-HU" sz="2400" b="1" dirty="0">
                <a:latin typeface="Times New Roman" pitchFamily="18" charset="0"/>
              </a:rPr>
              <a:t>Felhasználható:</a:t>
            </a:r>
          </a:p>
          <a:p>
            <a:pPr marL="1257300" lvl="2" indent="-342900">
              <a:buFont typeface="Times New Roman" pitchFamily="18" charset="0"/>
              <a:buChar char="-"/>
            </a:pPr>
            <a:r>
              <a:rPr lang="hu-HU" sz="2400" dirty="0">
                <a:latin typeface="Times New Roman" pitchFamily="18" charset="0"/>
              </a:rPr>
              <a:t>Az újonnan belépő fiatal gazdálkodók </a:t>
            </a:r>
            <a:r>
              <a:rPr lang="hu-HU" sz="2400" dirty="0" smtClean="0">
                <a:latin typeface="Times New Roman" pitchFamily="18" charset="0"/>
              </a:rPr>
              <a:t>számára jogosultságok kiosztására</a:t>
            </a:r>
          </a:p>
          <a:p>
            <a:pPr marL="1257300" lvl="2" indent="-342900">
              <a:buFont typeface="Times New Roman" pitchFamily="18" charset="0"/>
              <a:buChar char="-"/>
            </a:pPr>
            <a:r>
              <a:rPr lang="hu-HU" sz="2400" dirty="0" smtClean="0">
                <a:latin typeface="Times New Roman" pitchFamily="18" charset="0"/>
              </a:rPr>
              <a:t>A mezőgazdasági tevékenységüket megkezdő (nem fiatal gazda) termelők számára</a:t>
            </a:r>
            <a:endParaRPr lang="hu-H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21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504056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Termeléshez kötött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támogatás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0" y="1889379"/>
            <a:ext cx="8893175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</a:rPr>
              <a:t>Önkéntes</a:t>
            </a:r>
          </a:p>
          <a:p>
            <a:pPr marL="266700" indent="-266700" eaLnBrk="1" hangingPunct="1">
              <a:spcBef>
                <a:spcPts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</a:rPr>
              <a:t>Mértéke </a:t>
            </a:r>
          </a:p>
          <a:p>
            <a:pPr marL="1028700" lvl="2" indent="-342900" eaLnBrk="1" hangingPunct="1">
              <a:spcBef>
                <a:spcPts val="600"/>
              </a:spcBef>
              <a:buFont typeface="Times New Roman" pitchFamily="18" charset="0"/>
              <a:buChar char="-"/>
            </a:pPr>
            <a:r>
              <a:rPr lang="hu-HU" sz="2400" dirty="0" smtClean="0">
                <a:latin typeface="Times New Roman" pitchFamily="18" charset="0"/>
              </a:rPr>
              <a:t>jelenleg a teljes nemzeti keret 3,5%</a:t>
            </a:r>
          </a:p>
          <a:p>
            <a:pPr marL="1028700" lvl="2" indent="-342900" eaLnBrk="1" hangingPunct="1">
              <a:spcBef>
                <a:spcPts val="600"/>
              </a:spcBef>
              <a:buFont typeface="Times New Roman" pitchFamily="18" charset="0"/>
              <a:buChar char="-"/>
            </a:pPr>
            <a:r>
              <a:rPr lang="hu-HU" sz="2400" dirty="0" smtClean="0">
                <a:latin typeface="Times New Roman" pitchFamily="18" charset="0"/>
              </a:rPr>
              <a:t>az új rendszerben </a:t>
            </a:r>
            <a:r>
              <a:rPr lang="hu-HU" sz="2400" b="1" dirty="0" smtClean="0">
                <a:latin typeface="Times New Roman" pitchFamily="18" charset="0"/>
              </a:rPr>
              <a:t>13% </a:t>
            </a:r>
            <a:r>
              <a:rPr lang="hu-HU" sz="2400" dirty="0" smtClean="0">
                <a:latin typeface="Times New Roman" pitchFamily="18" charset="0"/>
              </a:rPr>
              <a:t>gabonafélék</a:t>
            </a:r>
            <a:r>
              <a:rPr lang="hu-HU" sz="2400" dirty="0">
                <a:latin typeface="Times New Roman" pitchFamily="18" charset="0"/>
              </a:rPr>
              <a:t>, olajnövények, len, kender, rizs, keményítő burgonya, diófélék, vetőmag, tej és tejtermékek, juh és kecskehús, marha- és borjúhús, szárított takarmány, komló, cukorrépa, zöldség, gyümölcs </a:t>
            </a:r>
            <a:r>
              <a:rPr lang="hu-HU" sz="2400" dirty="0" smtClean="0">
                <a:latin typeface="Times New Roman" pitchFamily="18" charset="0"/>
              </a:rPr>
              <a:t>és</a:t>
            </a:r>
            <a:endParaRPr lang="hu-HU" sz="2400" dirty="0">
              <a:latin typeface="Times New Roman" pitchFamily="18" charset="0"/>
            </a:endParaRPr>
          </a:p>
          <a:p>
            <a:pPr marL="1028700" lvl="2" indent="-342900" eaLnBrk="1" hangingPunct="1">
              <a:spcBef>
                <a:spcPts val="600"/>
              </a:spcBef>
              <a:buFont typeface="Times New Roman" pitchFamily="18" charset="0"/>
              <a:buChar char="-"/>
            </a:pPr>
            <a:r>
              <a:rPr lang="hu-HU" sz="2400" b="1" dirty="0">
                <a:latin typeface="Times New Roman" pitchFamily="18" charset="0"/>
              </a:rPr>
              <a:t>+2% </a:t>
            </a:r>
            <a:r>
              <a:rPr lang="hu-HU" sz="2400" dirty="0">
                <a:latin typeface="Times New Roman" pitchFamily="18" charset="0"/>
              </a:rPr>
              <a:t>fehérjenövényekre</a:t>
            </a:r>
          </a:p>
          <a:p>
            <a:pPr marL="266700" indent="-2667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</a:rPr>
              <a:t>A Bizottság előzetes engedélye alapján működtethető</a:t>
            </a:r>
          </a:p>
          <a:p>
            <a:pPr marL="266700" indent="-2667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</a:rPr>
              <a:t>Az alkalmazott konstrukció nem lehet ellentétes a KAP egyéb </a:t>
            </a:r>
            <a:r>
              <a:rPr lang="hu-HU" sz="2400" dirty="0" smtClean="0">
                <a:latin typeface="Times New Roman" pitchFamily="18" charset="0"/>
              </a:rPr>
              <a:t>intézkedéseivel és nem irányulhat a termelés növelésére, csak a jelenlegi szint fenntartása támogatandó</a:t>
            </a:r>
            <a:endParaRPr lang="hu-H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72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467544" y="1270000"/>
            <a:ext cx="8229600" cy="790575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Természeti hátrányokkal rendelkező</a:t>
            </a:r>
            <a:b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területek támogatása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79388" y="2564904"/>
            <a:ext cx="86410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defRPr/>
            </a:pPr>
            <a:r>
              <a:rPr lang="hu-HU" sz="2800" b="1" dirty="0">
                <a:latin typeface="Times New Roman" pitchFamily="18" charset="0"/>
                <a:cs typeface="Arial" charset="0"/>
              </a:rPr>
              <a:t>Önkéntes</a:t>
            </a:r>
            <a:r>
              <a:rPr lang="hu-HU" sz="2800" dirty="0">
                <a:latin typeface="Times New Roman" pitchFamily="18" charset="0"/>
                <a:cs typeface="Arial" charset="0"/>
              </a:rPr>
              <a:t>, az éves nemzeti pénzügyi keret </a:t>
            </a:r>
            <a:r>
              <a:rPr lang="hu-HU" sz="2800" b="1" dirty="0">
                <a:latin typeface="Times New Roman" pitchFamily="18" charset="0"/>
                <a:cs typeface="Arial" charset="0"/>
              </a:rPr>
              <a:t>5%-áig</a:t>
            </a:r>
          </a:p>
          <a:p>
            <a:pPr marL="539750" lvl="1">
              <a:spcBef>
                <a:spcPct val="50000"/>
              </a:spcBef>
              <a:defRPr/>
            </a:pPr>
            <a:r>
              <a:rPr lang="hu-HU" sz="2800" dirty="0">
                <a:latin typeface="Times New Roman" pitchFamily="18" charset="0"/>
                <a:cs typeface="Arial" charset="0"/>
              </a:rPr>
              <a:t>A II. pillérből finanszírozott kedvezőtlen adottságú területek támogatásával </a:t>
            </a:r>
            <a:r>
              <a:rPr lang="hu-HU" sz="2800" b="1" dirty="0">
                <a:latin typeface="Times New Roman" pitchFamily="18" charset="0"/>
                <a:cs typeface="Arial" charset="0"/>
              </a:rPr>
              <a:t>párhuzamosan</a:t>
            </a:r>
            <a:r>
              <a:rPr lang="hu-HU" sz="2800" dirty="0">
                <a:latin typeface="Times New Roman" pitchFamily="18" charset="0"/>
                <a:cs typeface="Arial" charset="0"/>
              </a:rPr>
              <a:t> létezne (ha mindkét forrásból kap, a második pilléres KAT támogatásból le kell vonni az első pilléres támogatást.)</a:t>
            </a:r>
          </a:p>
          <a:p>
            <a:pPr>
              <a:spcBef>
                <a:spcPct val="50000"/>
              </a:spcBef>
              <a:defRPr/>
            </a:pPr>
            <a:endParaRPr lang="hu-HU" sz="2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24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/>
          </p:cNvSpPr>
          <p:nvPr>
            <p:ph type="title"/>
          </p:nvPr>
        </p:nvSpPr>
        <p:spPr>
          <a:xfrm>
            <a:off x="179388" y="1339850"/>
            <a:ext cx="8229600" cy="504825"/>
          </a:xfrm>
        </p:spPr>
        <p:txBody>
          <a:bodyPr/>
          <a:lstStyle/>
          <a:p>
            <a:pPr>
              <a:defRPr/>
            </a:pPr>
            <a:r>
              <a:rPr lang="hu-HU" sz="3200" b="1" dirty="0" err="1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Degresszivitás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4276" name="Rectangle 4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8229600" cy="446405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u-HU" sz="2400" b="1" dirty="0" smtClean="0">
                <a:latin typeface="Times New Roman" pitchFamily="18" charset="0"/>
              </a:rPr>
              <a:t>Kötelező elem </a:t>
            </a:r>
            <a:r>
              <a:rPr lang="hu-HU" sz="2400" dirty="0" smtClean="0">
                <a:latin typeface="Times New Roman" pitchFamily="18" charset="0"/>
              </a:rPr>
              <a:t>(kiváltható 5%-os redisztribúció alkalmazásával)</a:t>
            </a:r>
          </a:p>
          <a:p>
            <a:pPr marL="400050">
              <a:lnSpc>
                <a:spcPct val="90000"/>
              </a:lnSpc>
              <a:defRPr/>
            </a:pPr>
            <a:r>
              <a:rPr lang="hu-HU" sz="2400" dirty="0" smtClean="0">
                <a:latin typeface="Times New Roman" pitchFamily="18" charset="0"/>
              </a:rPr>
              <a:t>Az alaptámogatások (BPS/SAPS) 150 </a:t>
            </a:r>
            <a:r>
              <a:rPr lang="hu-HU" sz="2400" dirty="0">
                <a:latin typeface="Times New Roman" pitchFamily="18" charset="0"/>
              </a:rPr>
              <a:t>ezer euró </a:t>
            </a:r>
            <a:r>
              <a:rPr lang="hu-HU" sz="2400" dirty="0" smtClean="0">
                <a:latin typeface="Times New Roman" pitchFamily="18" charset="0"/>
              </a:rPr>
              <a:t>feletti összegére legalább 5%-os elvonást kell alkalmazni.</a:t>
            </a:r>
          </a:p>
          <a:p>
            <a:pPr marL="400050">
              <a:lnSpc>
                <a:spcPct val="90000"/>
              </a:lnSpc>
              <a:defRPr/>
            </a:pPr>
            <a:r>
              <a:rPr lang="hu-HU" sz="2400" dirty="0" smtClean="0">
                <a:latin typeface="Times New Roman" pitchFamily="18" charset="0"/>
              </a:rPr>
              <a:t>Figyelembe vehető a </a:t>
            </a:r>
            <a:r>
              <a:rPr lang="hu-HU" sz="2400" u="sng" dirty="0" smtClean="0">
                <a:latin typeface="Times New Roman" pitchFamily="18" charset="0"/>
              </a:rPr>
              <a:t>kifizetett munkabér és annak járulékai</a:t>
            </a:r>
          </a:p>
          <a:p>
            <a:pPr>
              <a:lnSpc>
                <a:spcPct val="90000"/>
              </a:lnSpc>
              <a:defRPr/>
            </a:pPr>
            <a:r>
              <a:rPr lang="hu-HU" sz="2400" dirty="0" smtClean="0">
                <a:latin typeface="Times New Roman" pitchFamily="18" charset="0"/>
              </a:rPr>
              <a:t>Az elvont összegek az adott tagállamban  vidékfejlesztés keretében </a:t>
            </a:r>
            <a:r>
              <a:rPr lang="hu-HU" sz="2400" u="sng" dirty="0" smtClean="0">
                <a:latin typeface="Times New Roman" pitchFamily="18" charset="0"/>
              </a:rPr>
              <a:t>innovációra</a:t>
            </a:r>
            <a:r>
              <a:rPr lang="hu-HU" sz="2400" dirty="0" smtClean="0">
                <a:latin typeface="Times New Roman" pitchFamily="18" charset="0"/>
              </a:rPr>
              <a:t> (100% EU finanszírozás) felhasználhatóak</a:t>
            </a:r>
          </a:p>
          <a:p>
            <a:pPr>
              <a:lnSpc>
                <a:spcPct val="90000"/>
              </a:lnSpc>
              <a:defRPr/>
            </a:pPr>
            <a:r>
              <a:rPr lang="hu-HU" sz="2400" dirty="0">
                <a:latin typeface="Times New Roman" pitchFamily="18" charset="0"/>
              </a:rPr>
              <a:t>A redisztribúció keretében a tagállamnak lehetősége van a teljes tagállami keret 30%-ának a mértékéig az alaptámogatási összeg maximum 65%-val eltéríteni a 30 hektár méretig az egységnyi területalapú támogatások összegét.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hu-HU" sz="36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hu-HU" sz="36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66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xfrm>
            <a:off x="13685" y="1342359"/>
            <a:ext cx="9036496" cy="576064"/>
          </a:xfrm>
        </p:spPr>
        <p:txBody>
          <a:bodyPr/>
          <a:lstStyle/>
          <a:p>
            <a:pPr>
              <a:defRPr/>
            </a:pPr>
            <a:r>
              <a:rPr lang="hu-HU" sz="28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Kisgazdaságok </a:t>
            </a:r>
            <a:r>
              <a:rPr lang="hu-HU" sz="28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egyszerűsített támogatási rendszere</a:t>
            </a:r>
            <a:endParaRPr lang="hu-HU" sz="28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5299" name="Rectangle 8"/>
          <p:cNvSpPr>
            <a:spLocks noChangeArrowheads="1"/>
          </p:cNvSpPr>
          <p:nvPr/>
        </p:nvSpPr>
        <p:spPr bwMode="auto">
          <a:xfrm>
            <a:off x="179388" y="2204864"/>
            <a:ext cx="8604250" cy="391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Tagállam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számára önkéntes, gazdálkodó számára választható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a közvetlen nemzeti kifizetési keretösszeg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10%-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áig</a:t>
            </a:r>
          </a:p>
          <a:p>
            <a:pPr marL="271463" indent="-271463">
              <a:lnSpc>
                <a:spcPct val="130000"/>
              </a:lnSpc>
              <a:buFontTx/>
              <a:buChar char="•"/>
            </a:pPr>
            <a:endParaRPr lang="hu-HU" sz="1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</a:pP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Minden közvetlen kifizetést helyettesít, egyösszegű támogatás 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</a:pP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A támogatás mértéke </a:t>
            </a:r>
            <a:r>
              <a:rPr lang="hu-HU" sz="2400" dirty="0" err="1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2400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2400" b="1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1250 €</a:t>
            </a:r>
            <a:r>
              <a:rPr lang="hu-HU" sz="2400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b="1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lehet</a:t>
            </a:r>
            <a:r>
              <a:rPr lang="hu-HU" sz="2400" dirty="0" smtClean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u-HU" sz="2400" dirty="0">
              <a:solidFill>
                <a:srgbClr val="292929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</a:pP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Belépés csak 2015. évi egységes kérelem benyújtással </a:t>
            </a:r>
            <a:r>
              <a:rPr lang="hu-HU" sz="2400" b="1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vagy</a:t>
            </a: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b="1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legkésőbb október 15-ig </a:t>
            </a: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lehetséges (tagállami döntés)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</a:pP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Nem kötelező a zöldítés követelményeinek betartása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</a:pPr>
            <a:r>
              <a:rPr lang="hu-HU" sz="2400" dirty="0">
                <a:solidFill>
                  <a:srgbClr val="292929"/>
                </a:solidFill>
                <a:latin typeface="Times New Roman" pitchFamily="18" charset="0"/>
                <a:cs typeface="Times New Roman" pitchFamily="18" charset="0"/>
              </a:rPr>
              <a:t>A kölcsönös megfeleltetés elleni vétség esetén közvetlen támogatását nem szankcionálják</a:t>
            </a:r>
          </a:p>
        </p:txBody>
      </p:sp>
    </p:spTree>
    <p:extLst>
      <p:ext uri="{BB962C8B-B14F-4D97-AF65-F5344CB8AC3E}">
        <p14:creationId xmlns:p14="http://schemas.microsoft.com/office/powerpoint/2010/main" val="2668608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7531" y="980728"/>
            <a:ext cx="8229600" cy="993775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948A54"/>
                </a:solidFill>
                <a:latin typeface="Times New Roman" pitchFamily="18" charset="0"/>
                <a:cs typeface="Times New Roman" pitchFamily="18" charset="0"/>
              </a:rPr>
              <a:t>2014 – átmeneti év</a:t>
            </a:r>
            <a:endParaRPr lang="hu-HU" sz="3200" dirty="0" smtClean="0"/>
          </a:p>
        </p:txBody>
      </p:sp>
      <p:sp>
        <p:nvSpPr>
          <p:cNvPr id="44035" name="Szövegdoboz 2"/>
          <p:cNvSpPr txBox="1">
            <a:spLocks noChangeArrowheads="1"/>
          </p:cNvSpPr>
          <p:nvPr/>
        </p:nvSpPr>
        <p:spPr bwMode="auto">
          <a:xfrm>
            <a:off x="395288" y="2060848"/>
            <a:ext cx="85693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új költségvetési keretek terhére, de a meglévő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SAPS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jelenlegi feltételekkel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folytatható</a:t>
            </a:r>
          </a:p>
          <a:p>
            <a:pPr algn="just"/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  Különleges támogatások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(pl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.: tej, rizs;, szerkezetátalakítási programok: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z-gy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dohány,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kérődző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Elkülönített támogatások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(pl.: elkülönített z+</a:t>
            </a:r>
            <a:r>
              <a:rPr lang="hu-HU" sz="2400" dirty="0" err="1">
                <a:latin typeface="Times New Roman" pitchFamily="18" charset="0"/>
                <a:cs typeface="Times New Roman" pitchFamily="18" charset="0"/>
              </a:rPr>
              <a:t>gy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és cukortámogatás)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  Nemzeti kiegészítő támogatások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(pl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.: anyatehén) folytathatóak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98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33475"/>
            <a:ext cx="9144000" cy="567333"/>
          </a:xfrm>
        </p:spPr>
        <p:txBody>
          <a:bodyPr/>
          <a:lstStyle/>
          <a:p>
            <a:pPr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Rugalmas modellopciók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891" name="Tartalom helye 2"/>
          <p:cNvSpPr>
            <a:spLocks noGrp="1"/>
          </p:cNvSpPr>
          <p:nvPr>
            <p:ph idx="1"/>
          </p:nvPr>
        </p:nvSpPr>
        <p:spPr>
          <a:xfrm>
            <a:off x="179512" y="2132856"/>
            <a:ext cx="8820472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 smtClean="0">
                <a:latin typeface="Times New Roman" pitchFamily="18" charset="0"/>
              </a:rPr>
              <a:t>Az új támogatási </a:t>
            </a:r>
            <a:r>
              <a:rPr lang="hu-HU" sz="2000" dirty="0">
                <a:latin typeface="Times New Roman" pitchFamily="18" charset="0"/>
              </a:rPr>
              <a:t>rendszer </a:t>
            </a:r>
            <a:r>
              <a:rPr lang="hu-HU" sz="2000" dirty="0" smtClean="0">
                <a:latin typeface="Times New Roman" pitchFamily="18" charset="0"/>
              </a:rPr>
              <a:t>bevezetésére 3 lehetőség van:</a:t>
            </a:r>
          </a:p>
          <a:p>
            <a:pPr lvl="1" algn="just"/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SAPS 2014-ig, BPS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(alaptámogatási rendszer – Basic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Scheme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 2015-től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 előny: rugalmas átmeneti szabályok, korábbi bázisok továbbvihetőek, </a:t>
            </a:r>
            <a:r>
              <a:rPr lang="hu-H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átmeneti nemzeti támogatások (ÁNT) alkalmazásának degresszív lehetősége 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SAPS 2015-2017, BPS 2018-tól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 előny: rugalmas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átmeneti szabályok, korábbi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bázisok a SAPS keret 20%-áig továbbvihetőek, átmeneti nemzeti támogatások (ÁNT) alkalmazásának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degresszív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lehetősége </a:t>
            </a:r>
          </a:p>
          <a:p>
            <a:pPr lvl="1" algn="just"/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SAPS 2015-2020: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termeléshez kötött támogatások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maximális kihasználhatósága, ÁNT  alkalmazásának degresszív lehetősége</a:t>
            </a:r>
          </a:p>
          <a:p>
            <a:pPr lvl="1" algn="just"/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Közös elem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mindhárom modellben: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15% termeléshez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kötés, zöldítés, kis gazdaságok egyszerűsített támogatása, fiatal gazdák kiemelt támogatása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95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>
          <a:xfrm>
            <a:off x="827584" y="2204864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 </a:t>
            </a: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Közös piacszervezés (SCMO)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32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007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95288" y="1120775"/>
            <a:ext cx="8280400" cy="53737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termeléskorlátozás megszüntetése</a:t>
            </a:r>
          </a:p>
          <a:p>
            <a:pPr marL="342900" indent="-342900" algn="ctr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 telepítési jogok rendszere: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az új engedélyezési rendszer 2016. január 1-én indul. A telepítési jogok engedélyekké történő alakítását (kérelem alapján) 2020-ig lehet kérvényezni. A tagállamok minden évben szőlővel borított területük 1%-ának megfelelő új engedélyek kiosztására jogosultak. A végrehajtással kapcsolatos részletszabályok még nem ismertek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Cukor kvótarendszer: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2017. október 1-jével megszűnik. Hazánknak egyedüliként sikerült elérnie, hogy a horvát csatlakozásra való tekintettel 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ezer tonnával emelkedjen az </a:t>
            </a:r>
            <a:r>
              <a:rPr lang="hu-H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izoglükóz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kvótája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Tejkvóta rendszer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2015-ben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megszűnik: Cél a tejcsomag elemeinek minél hatékonyabb alkalmazása. Ebben a tekintetben a szakmaközi szabályozás tejágazatra való kiterjesztésének elérése fontos eredmény.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95288" y="1052513"/>
            <a:ext cx="8353425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Egyebek</a:t>
            </a:r>
          </a:p>
          <a:p>
            <a:pPr algn="just">
              <a:defRPr/>
            </a:pPr>
            <a:endParaRPr lang="hu-HU" sz="2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Iskolagyümölcs- és Iskolatej-programok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nagyobb támogatás az iskolagyümölcs programra, egyszerűbb adminisztráció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Szőlő-bor ágazat: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nemzeti borítékon alapuló szabályozása továbbra is 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Méhészeti Nemzeti Program: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Élelmiszer segélyprogram: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2013 után külön rendeletben szabályozzák és átkerül az Európai Szociális Alapba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Szerződéses szabályozás: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lehetőségének kiterjesztése a többi állattenyésztési ágazatban is a tejcsomag mintájára, tovább ösztönözve a termelői csoporton alapuló összefogást; pl. szarvasmarha ágazatban szerződéses tárgyalások a nemzeti termelés 15%-ig.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0" y="1292912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000" b="1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hu-HU" sz="2800" dirty="0"/>
              <a:t>Záró jelentés a 2013. évi nyári </a:t>
            </a:r>
            <a:r>
              <a:rPr lang="hu-HU" sz="2800" dirty="0" smtClean="0"/>
              <a:t>aratási eredményekről</a:t>
            </a:r>
            <a:endParaRPr lang="hu-HU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92" y="2204864"/>
            <a:ext cx="8450378" cy="3657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48906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492375"/>
            <a:ext cx="8229600" cy="1143000"/>
          </a:xfrm>
        </p:spPr>
        <p:txBody>
          <a:bodyPr/>
          <a:lstStyle/>
          <a:p>
            <a:pPr eaLnBrk="1" hangingPunct="1"/>
            <a: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 </a:t>
            </a:r>
            <a:b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Vidékfejlesztés </a:t>
            </a:r>
          </a:p>
        </p:txBody>
      </p:sp>
    </p:spTree>
    <p:extLst>
      <p:ext uri="{BB962C8B-B14F-4D97-AF65-F5344CB8AC3E}">
        <p14:creationId xmlns:p14="http://schemas.microsoft.com/office/powerpoint/2010/main" val="579447006"/>
      </p:ext>
    </p:extLst>
  </p:cSld>
  <p:clrMapOvr>
    <a:masterClrMapping/>
  </p:clrMapOvr>
  <p:transition advClick="0" advTm="35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477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Uniós vidékfejlesztési prioritások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xfrm>
            <a:off x="395536" y="1916832"/>
            <a:ext cx="8229600" cy="4281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tudásátadás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és 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innováció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versenyképesség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fokozása a mezőgazdasági termelés valamennyi típusa esetében és a mezőgazdasági üzemek életképességének javítása;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élelmiszerlánc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szervezésének és 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kockázatkezelésnek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 mezőgazdaság terén történő előmozdítása;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mezőgazdaságtól és az erdészettől függő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ökoszisztémák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állapotának helyreállítása, megőrzése és javítása;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erőforrás-hatékonyság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előmozdítása, valamint az alacsony szén-dioxid-kibocsátású és az éghajlatváltozáshoz alkalmazkodni képes gazdaság irányába történő elmozdulás támogatása a mezőgazdasági, az élelmiszer-ipari és az erdészeti ágazatban;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társadalmi befogadás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előmozdítása, a szegénység csökkentése és a gazdasági fejlődés támogatása a vidéki térségekben.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hu-HU" sz="2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hu-HU" sz="2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hu-HU" sz="20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Átfogó célkitűzések: klíma, környezet, innováció</a:t>
            </a:r>
          </a:p>
          <a:p>
            <a:pPr>
              <a:lnSpc>
                <a:spcPct val="80000"/>
              </a:lnSpc>
            </a:pPr>
            <a:endParaRPr lang="hu-HU" sz="17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96062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95536" y="1916832"/>
            <a:ext cx="8353425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endParaRPr lang="hu-HU" sz="9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élelmiszeripari beruházások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támogatása a vidékfejlesztés program következő ciklusában is meghatározó lehet, mivel a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fenntartható erdőgazdálkodás és az élelmiszeripar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(élelmiszer-feldolgozás, mezőgazdasági termékek értéknövelése)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bekerült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a prioritások, illetve a fókuszterületek közé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448" y="1340768"/>
            <a:ext cx="8229600" cy="436910"/>
          </a:xfrm>
        </p:spPr>
        <p:txBody>
          <a:bodyPr/>
          <a:lstStyle/>
          <a:p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Élelmiszeripari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beruházások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217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/>
          </p:cNvSpPr>
          <p:nvPr>
            <p:ph type="title"/>
          </p:nvPr>
        </p:nvSpPr>
        <p:spPr>
          <a:xfrm>
            <a:off x="468313" y="846138"/>
            <a:ext cx="8229600" cy="11430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Menetrend</a:t>
            </a:r>
          </a:p>
        </p:txBody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>
          <a:xfrm>
            <a:off x="539750" y="1916832"/>
            <a:ext cx="8229600" cy="4566518"/>
          </a:xfrm>
        </p:spPr>
        <p:txBody>
          <a:bodyPr/>
          <a:lstStyle/>
          <a:p>
            <a:pPr marL="0" lvl="0" indent="0" algn="just">
              <a:lnSpc>
                <a:spcPct val="90000"/>
              </a:lnSpc>
              <a:buNone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2014: átmeneti év, indul az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új többéves pénzügyi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keret (2014-2020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marL="0" indent="0" algn="just">
              <a:lnSpc>
                <a:spcPct val="90000"/>
              </a:lnSpc>
              <a:buFont typeface="Arial" charset="0"/>
              <a:buNone/>
              <a:defRPr/>
            </a:pPr>
            <a:endParaRPr lang="hu-HU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2015-től új KAP (2015-2020)</a:t>
            </a:r>
            <a:endParaRPr lang="hu-HU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spcBef>
                <a:spcPts val="1200"/>
              </a:spcBef>
              <a:buFont typeface="Arial" charset="0"/>
              <a:buChar char="–"/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Politikai megállapodás az EU többéves pénzügyi keretéről 2013.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ősz</a:t>
            </a:r>
          </a:p>
          <a:p>
            <a:pPr lvl="1" algn="just">
              <a:lnSpc>
                <a:spcPct val="90000"/>
              </a:lnSpc>
              <a:spcBef>
                <a:spcPts val="1200"/>
              </a:spcBef>
              <a:buFont typeface="Arial" charset="0"/>
              <a:buChar char="–"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Politikai megállapodás a KAP új rendeleteiről 2013. ősz</a:t>
            </a:r>
          </a:p>
          <a:p>
            <a:pPr lvl="1" algn="just">
              <a:lnSpc>
                <a:spcPct val="90000"/>
              </a:lnSpc>
              <a:spcBef>
                <a:spcPts val="1200"/>
              </a:spcBef>
              <a:buFont typeface="Arial" charset="0"/>
              <a:buChar char="–"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Végrehajtási rendeletek megalkotása 2014. első félév</a:t>
            </a:r>
          </a:p>
          <a:p>
            <a:pPr lvl="1" algn="just">
              <a:lnSpc>
                <a:spcPct val="90000"/>
              </a:lnSpc>
              <a:spcBef>
                <a:spcPts val="1200"/>
              </a:spcBef>
              <a:buFont typeface="Arial" charset="0"/>
              <a:buChar char="–"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A tagállam által alkalmazni kívánt konstrukció bejelentése 2014. augusztus 1.</a:t>
            </a:r>
          </a:p>
          <a:p>
            <a:pPr lvl="1" algn="just">
              <a:lnSpc>
                <a:spcPct val="90000"/>
              </a:lnSpc>
              <a:spcBef>
                <a:spcPts val="1200"/>
              </a:spcBef>
              <a:buFont typeface="Arial" charset="0"/>
              <a:buChar char="–"/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Tagállami jogszabályalkotás 2014. második félév</a:t>
            </a:r>
          </a:p>
        </p:txBody>
      </p:sp>
    </p:spTree>
    <p:extLst>
      <p:ext uri="{BB962C8B-B14F-4D97-AF65-F5344CB8AC3E}">
        <p14:creationId xmlns:p14="http://schemas.microsoft.com/office/powerpoint/2010/main" val="1191698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/>
          </p:cNvSpPr>
          <p:nvPr/>
        </p:nvSpPr>
        <p:spPr bwMode="auto">
          <a:xfrm>
            <a:off x="460614" y="2996952"/>
            <a:ext cx="82296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hu-HU" sz="4000" b="1" i="1" dirty="0">
                <a:solidFill>
                  <a:srgbClr val="A69765"/>
                </a:solidFill>
                <a:latin typeface="Times New Roman" pitchFamily="18" charset="0"/>
              </a:rPr>
              <a:t>K</a:t>
            </a:r>
            <a:r>
              <a:rPr lang="hu-HU" sz="4000" b="1" i="1" dirty="0" smtClean="0">
                <a:solidFill>
                  <a:srgbClr val="A69765"/>
                </a:solidFill>
                <a:latin typeface="Times New Roman" pitchFamily="18" charset="0"/>
              </a:rPr>
              <a:t>öszönöm </a:t>
            </a:r>
            <a:r>
              <a:rPr lang="hu-HU" sz="4000" b="1" i="1" dirty="0">
                <a:solidFill>
                  <a:srgbClr val="A69765"/>
                </a:solidFill>
                <a:latin typeface="Times New Roman" pitchFamily="18" charset="0"/>
              </a:rPr>
              <a:t>a figyelmet!</a:t>
            </a:r>
            <a:endParaRPr lang="hu-HU" sz="4000" b="1" i="1" u="sng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5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07504" y="1228690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3200" b="1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hu-HU" sz="2000" dirty="0"/>
              <a:t>A szántóföldi növények 2013. </a:t>
            </a:r>
            <a:r>
              <a:rPr lang="hu-HU" sz="2000" dirty="0" smtClean="0"/>
              <a:t>évi  </a:t>
            </a:r>
            <a:r>
              <a:rPr lang="hu-HU" sz="2000" dirty="0"/>
              <a:t>terméseredményeinek értékelése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408712" cy="5077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5034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813709" y="1031831"/>
            <a:ext cx="75129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szántóföldi növények 2013. évi hektáronkénti </a:t>
            </a:r>
            <a:endParaRPr lang="hu-HU" sz="2800" b="1" dirty="0" smtClean="0">
              <a:solidFill>
                <a:srgbClr val="A69765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hu-HU" sz="2800" b="1" dirty="0" smtClean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hozamának </a:t>
            </a:r>
            <a:r>
              <a:rPr lang="hu-HU" sz="2800" b="1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értékelése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2109049"/>
            <a:ext cx="6961093" cy="473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1013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4" y="1844824"/>
            <a:ext cx="8959309" cy="4154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3180431" y="1185865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Gabonamérleg</a:t>
            </a:r>
          </a:p>
        </p:txBody>
      </p:sp>
    </p:spTree>
    <p:extLst>
      <p:ext uri="{BB962C8B-B14F-4D97-AF65-F5344CB8AC3E}">
        <p14:creationId xmlns:p14="http://schemas.microsoft.com/office/powerpoint/2010/main" val="2441250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0829" y="3861048"/>
            <a:ext cx="9036496" cy="826305"/>
          </a:xfrm>
        </p:spPr>
        <p:txBody>
          <a:bodyPr>
            <a:noAutofit/>
          </a:bodyPr>
          <a:lstStyle/>
          <a:p>
            <a:pPr eaLnBrk="1" hangingPunct="1"/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Közös Agrárpolitika reformja</a:t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 2014 - 2020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4797152"/>
            <a:ext cx="9144000" cy="1296144"/>
          </a:xfrm>
        </p:spPr>
        <p:txBody>
          <a:bodyPr>
            <a:normAutofit/>
          </a:bodyPr>
          <a:lstStyle/>
          <a:p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84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864096"/>
          </a:xfrm>
        </p:spPr>
        <p:txBody>
          <a:bodyPr/>
          <a:lstStyle/>
          <a:p>
            <a:r>
              <a:rPr lang="hu-HU" sz="28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2014-2020 közötti többéves pénzügyi tervről szóló megállapodás </a:t>
            </a:r>
            <a:r>
              <a:rPr lang="hu-HU" sz="28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főbb számai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721836"/>
              </p:ext>
            </p:extLst>
          </p:nvPr>
        </p:nvGraphicFramePr>
        <p:xfrm>
          <a:off x="323528" y="1988840"/>
          <a:ext cx="8424935" cy="42720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1440160"/>
                <a:gridCol w="1584176"/>
                <a:gridCol w="1338799"/>
                <a:gridCol w="1685536"/>
              </a:tblGrid>
              <a:tr h="392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Mrd €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2007-2013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2014-2020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Változás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Változás (%)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359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 teljes költségvetés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17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 költségvetés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-48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510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Közvetlen támogatások (és piaci intézkedések)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-41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179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Vidékfejlesztés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539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Magyarországra jutó KAP támogatás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553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Magyarország részesedése a KAP támogatásokból (%)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2,36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3,19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Magyarország közvetlen támogatási allokációja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  <a:tr h="539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Magyarország vidékfejlesztési allokációja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-04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936" marR="63936" marT="0" marB="0" anchor="ctr"/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251520" y="6165304"/>
            <a:ext cx="8640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200" dirty="0"/>
              <a:t>forrás: Az AKI Agrárpolitikai Kutatások Osztályán készült számítások az MFF megállapodás és </a:t>
            </a:r>
            <a:r>
              <a:rPr lang="hu-HU" sz="1200" dirty="0" err="1"/>
              <a:t>AgraFacts</a:t>
            </a:r>
            <a:r>
              <a:rPr lang="hu-HU" sz="1200" dirty="0"/>
              <a:t> alapján</a:t>
            </a:r>
          </a:p>
        </p:txBody>
      </p:sp>
    </p:spTree>
    <p:extLst>
      <p:ext uri="{BB962C8B-B14F-4D97-AF65-F5344CB8AC3E}">
        <p14:creationId xmlns:p14="http://schemas.microsoft.com/office/powerpoint/2010/main" val="401104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492375"/>
            <a:ext cx="8229600" cy="1143000"/>
          </a:xfrm>
        </p:spPr>
        <p:txBody>
          <a:bodyPr/>
          <a:lstStyle/>
          <a:p>
            <a:pPr eaLnBrk="1" hangingPunct="1"/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</a:t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Közvetlen támogatások</a:t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(EMGA)</a:t>
            </a:r>
          </a:p>
        </p:txBody>
      </p:sp>
    </p:spTree>
    <p:extLst>
      <p:ext uri="{BB962C8B-B14F-4D97-AF65-F5344CB8AC3E}">
        <p14:creationId xmlns:p14="http://schemas.microsoft.com/office/powerpoint/2010/main" val="1849401344"/>
      </p:ext>
    </p:extLst>
  </p:cSld>
  <p:clrMapOvr>
    <a:masterClrMapping/>
  </p:clrMapOvr>
  <p:transition advClick="0" advTm="3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1856</Words>
  <Application>Microsoft Office PowerPoint</Application>
  <PresentationFormat>Diavetítés a képernyőre (4:3 oldalarány)</PresentationFormat>
  <Paragraphs>329</Paragraphs>
  <Slides>34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34</vt:i4>
      </vt:variant>
    </vt:vector>
  </HeadingPairs>
  <TitlesOfParts>
    <vt:vector size="37" baseType="lpstr">
      <vt:lpstr>Office Theme</vt:lpstr>
      <vt:lpstr>Beloldalak</vt:lpstr>
      <vt:lpstr>1_Beloldalak</vt:lpstr>
      <vt:lpstr>2013. évi betakarítási adatok  (2013. november 25.)</vt:lpstr>
      <vt:lpstr>Az őszi betakarítási, vetési és talajelőkészítési munkák</vt:lpstr>
      <vt:lpstr>PowerPoint bemutató</vt:lpstr>
      <vt:lpstr>PowerPoint bemutató</vt:lpstr>
      <vt:lpstr>PowerPoint bemutató</vt:lpstr>
      <vt:lpstr>PowerPoint bemutató</vt:lpstr>
      <vt:lpstr>A Közös Agrárpolitika reformja  2014 - 2020</vt:lpstr>
      <vt:lpstr>A 2014-2020 közötti többéves pénzügyi tervről szóló megállapodás főbb számai</vt:lpstr>
      <vt:lpstr>KAP 2014-2020  Közvetlen támogatások (EMGA)</vt:lpstr>
      <vt:lpstr>KAP új célkitűzései (2014-2020)</vt:lpstr>
      <vt:lpstr>Megállapodás a KAP reformról</vt:lpstr>
      <vt:lpstr>A közvetlen támogatások új rendszere</vt:lpstr>
      <vt:lpstr>Alaptámogatás (BPS) I.</vt:lpstr>
      <vt:lpstr>Alaptámogatás (BPS) II.</vt:lpstr>
      <vt:lpstr>„Zöld” komponens</vt:lpstr>
      <vt:lpstr>„Zöld” komponens I. - Terménydiverzifikáció</vt:lpstr>
      <vt:lpstr>„Zöld” komponens II. – Állandó gyepterület</vt:lpstr>
      <vt:lpstr>„Zöld” komponens III. – Ökológiai célterület</vt:lpstr>
      <vt:lpstr>Fiatal gazdálkodók támogatása </vt:lpstr>
      <vt:lpstr>Nemzeti tartalék</vt:lpstr>
      <vt:lpstr>Termeléshez kötött támogatás</vt:lpstr>
      <vt:lpstr>Természeti hátrányokkal rendelkező területek támogatása</vt:lpstr>
      <vt:lpstr>Degresszivitás</vt:lpstr>
      <vt:lpstr>Kisgazdaságok egyszerűsített támogatási rendszere</vt:lpstr>
      <vt:lpstr>2014 – átmeneti év</vt:lpstr>
      <vt:lpstr>Rugalmas modellopciók</vt:lpstr>
      <vt:lpstr> KAP 2014-2020   Közös piacszervezés (SCMO) </vt:lpstr>
      <vt:lpstr>PowerPoint bemutató</vt:lpstr>
      <vt:lpstr>PowerPoint bemutató</vt:lpstr>
      <vt:lpstr>KAP 2014-2020  Vidékfejlesztés </vt:lpstr>
      <vt:lpstr>Uniós vidékfejlesztési prioritások</vt:lpstr>
      <vt:lpstr>Élelmiszeripari beruházások</vt:lpstr>
      <vt:lpstr>Menetrend</vt:lpstr>
      <vt:lpstr>PowerPoint bemutató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Petőházi Tamás</cp:lastModifiedBy>
  <cp:revision>273</cp:revision>
  <dcterms:created xsi:type="dcterms:W3CDTF">2010-06-15T13:49:13Z</dcterms:created>
  <dcterms:modified xsi:type="dcterms:W3CDTF">2013-11-27T08:21:11Z</dcterms:modified>
</cp:coreProperties>
</file>