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4" r:id="rId6"/>
  </p:sldMasterIdLst>
  <p:notesMasterIdLst>
    <p:notesMasterId r:id="rId20"/>
  </p:notesMasterIdLst>
  <p:handoutMasterIdLst>
    <p:handoutMasterId r:id="rId21"/>
  </p:handoutMasterIdLst>
  <p:sldIdLst>
    <p:sldId id="265" r:id="rId7"/>
    <p:sldId id="347" r:id="rId8"/>
    <p:sldId id="388" r:id="rId9"/>
    <p:sldId id="403" r:id="rId10"/>
    <p:sldId id="383" r:id="rId11"/>
    <p:sldId id="384" r:id="rId12"/>
    <p:sldId id="385" r:id="rId13"/>
    <p:sldId id="386" r:id="rId14"/>
    <p:sldId id="387" r:id="rId15"/>
    <p:sldId id="363" r:id="rId16"/>
    <p:sldId id="373" r:id="rId17"/>
    <p:sldId id="369" r:id="rId18"/>
    <p:sldId id="371" r:id="rId19"/>
  </p:sldIdLst>
  <p:sldSz cx="9144000" cy="5143500" type="screen16x9"/>
  <p:notesSz cx="6669088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B"/>
    <a:srgbClr val="2979BC"/>
    <a:srgbClr val="009E47"/>
    <a:srgbClr val="EDFB35"/>
    <a:srgbClr val="9B1979"/>
    <a:srgbClr val="F1821F"/>
    <a:srgbClr val="87D4F6"/>
    <a:srgbClr val="FCB514"/>
    <a:srgbClr val="0099CC"/>
    <a:srgbClr val="026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79" autoAdjust="0"/>
    <p:restoredTop sz="94628" autoAdjust="0"/>
  </p:normalViewPr>
  <p:slideViewPr>
    <p:cSldViewPr snapToGrid="0" snapToObjects="1">
      <p:cViewPr varScale="1">
        <p:scale>
          <a:sx n="70" d="100"/>
          <a:sy n="70" d="100"/>
        </p:scale>
        <p:origin x="-114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2862" y="-84"/>
      </p:cViewPr>
      <p:guideLst>
        <p:guide orient="horz" pos="3110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CF1CEED0-60AB-41A0-B561-68642765DA25}" type="datetimeFigureOut">
              <a:rPr lang="en-US" smtClean="0"/>
              <a:pPr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DAD7F1BF-A89D-4C22-A840-EE54618923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19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DE7E7E67-FC49-4087-B046-A928A23C602F}" type="datetimeFigureOut">
              <a:rPr lang="hu-HU" smtClean="0"/>
              <a:t>2016.09.01.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44450" y="739775"/>
            <a:ext cx="658018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909" y="4689517"/>
            <a:ext cx="5335270" cy="4442698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F0DDB169-3766-4E80-B1F3-05B11CD42FA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915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44450" y="739775"/>
            <a:ext cx="6580188" cy="370205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D9E32B-FF6B-479C-AEC1-0B7DA69ED48F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1651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96"/>
            <a:ext cx="1844362" cy="49234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86" y="163896"/>
            <a:ext cx="525295" cy="492343"/>
          </a:xfrm>
          <a:prstGeom prst="rect">
            <a:avLst/>
          </a:prstGeom>
        </p:spPr>
      </p:pic>
      <p:sp>
        <p:nvSpPr>
          <p:cNvPr id="11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691429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sp>
        <p:nvSpPr>
          <p:cNvPr id="12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00766" y="1234813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5" name="Szöveg helye 24"/>
          <p:cNvSpPr>
            <a:spLocks noGrp="1"/>
          </p:cNvSpPr>
          <p:nvPr>
            <p:ph type="body" sz="quarter" idx="10" hasCustomPrompt="1"/>
          </p:nvPr>
        </p:nvSpPr>
        <p:spPr>
          <a:xfrm>
            <a:off x="300038" y="1619278"/>
            <a:ext cx="8375650" cy="2861282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kumimoji="0" lang="hu-HU" sz="1400" b="0" i="0" kern="1200" cap="none" spc="0" baseline="0" smtClean="0">
                <a:solidFill>
                  <a:srgbClr val="0099CC"/>
                </a:solidFill>
                <a:effectLst/>
                <a:latin typeface="Arial" pitchFamily="34" charset="0"/>
              </a:defRPr>
            </a:lvl1pPr>
          </a:lstStyle>
          <a:p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Lorem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ipsum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amet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consectetur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adipiscing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elit,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sed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eiusmod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tempor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incididunt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et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magna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aliqua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enim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ad minim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veniam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quis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nostrud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exercitation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ullamco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nisi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aliquip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ex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commodo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consequat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Duis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aute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irure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reprehenderit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voluptate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velit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esse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cillum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eu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fugiat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nulla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pariatur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Excepteur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sint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occaecat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cupidatat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non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proident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culpa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qui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officia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deserunt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mollit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anim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est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Lorem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ipsum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amet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consectetur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adipiscing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elit,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sed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eiusmod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tempor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incididunt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et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magna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aliqua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</a:p>
          <a:p>
            <a:endParaRPr lang="hu-HU" b="0" i="0" dirty="0" smtClean="0">
              <a:solidFill>
                <a:srgbClr val="000000"/>
              </a:solidFill>
              <a:effectLst/>
              <a:latin typeface="Arial"/>
            </a:endParaRPr>
          </a:p>
          <a:p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enim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ad minim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veniam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quis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nostrud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exercitation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ullamco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nisi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ut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aliquip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ex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commodo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consequat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Duis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aute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irure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reprehenderit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voluptate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velit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esse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cillum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dolore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eu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fugiat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nulla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pariatur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Excepteur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sint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occaecat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cupidatat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non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proident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sunt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in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culpa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qui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officia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deserunt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mollit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anim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id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 est </a:t>
            </a:r>
            <a:r>
              <a:rPr lang="hu-HU" b="0" i="0" dirty="0" err="1" smtClean="0">
                <a:solidFill>
                  <a:srgbClr val="000000"/>
                </a:solidFill>
                <a:effectLst/>
                <a:latin typeface="Arial"/>
              </a:rPr>
              <a:t>laborum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Arial"/>
              </a:rPr>
              <a:t>.</a:t>
            </a:r>
            <a:endParaRPr lang="hu-HU" sz="1600" dirty="0">
              <a:solidFill>
                <a:srgbClr val="0099CC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13292" y="1101826"/>
            <a:ext cx="8442400" cy="326900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latin typeface="Arial" pitchFamily="34" charset="0"/>
                <a:cs typeface="Arial" pitchFamily="34" charset="0"/>
              </a:defRPr>
            </a:lvl1pPr>
            <a:lvl2pPr>
              <a:defRPr sz="1400">
                <a:latin typeface="Arial" pitchFamily="34" charset="0"/>
                <a:cs typeface="Arial" pitchFamily="34" charset="0"/>
              </a:defRPr>
            </a:lvl2pPr>
            <a:lvl3pPr>
              <a:defRPr sz="14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r>
              <a:rPr lang="hu-HU" dirty="0" smtClean="0"/>
              <a:t> </a:t>
            </a:r>
            <a:endParaRPr kumimoji="0" lang="en-US" dirty="0"/>
          </a:p>
        </p:txBody>
      </p:sp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157838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0" hasCustomPrompt="1"/>
          </p:nvPr>
        </p:nvSpPr>
        <p:spPr>
          <a:xfrm>
            <a:off x="300766" y="701222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99642" y="1040295"/>
            <a:ext cx="8276323" cy="0"/>
          </a:xfrm>
          <a:prstGeom prst="line">
            <a:avLst/>
          </a:prstGeom>
          <a:ln w="19050" cmpd="sng">
            <a:solidFill>
              <a:srgbClr val="F1821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96"/>
            <a:ext cx="1844362" cy="492343"/>
          </a:xfrm>
          <a:prstGeom prst="rect">
            <a:avLst/>
          </a:prstGeom>
        </p:spPr>
      </p:pic>
      <p:pic>
        <p:nvPicPr>
          <p:cNvPr id="8" name="Kép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86" y="163896"/>
            <a:ext cx="525295" cy="492343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691429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sp>
        <p:nvSpPr>
          <p:cNvPr id="10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00766" y="1234813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1343660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sp>
        <p:nvSpPr>
          <p:cNvPr id="3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00766" y="1887044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10"/>
          </p:nvPr>
        </p:nvSpPr>
        <p:spPr>
          <a:xfrm>
            <a:off x="300038" y="2349500"/>
            <a:ext cx="8375650" cy="969963"/>
          </a:xfrm>
        </p:spPr>
        <p:txBody>
          <a:bodyPr/>
          <a:lstStyle>
            <a:lvl1pPr>
              <a:defRPr>
                <a:solidFill>
                  <a:srgbClr val="87D4F6"/>
                </a:solidFill>
              </a:defRPr>
            </a:lvl1pPr>
          </a:lstStyle>
          <a:p>
            <a:pPr lvl="0"/>
            <a:r>
              <a:rPr lang="hu-HU" dirty="0" smtClean="0"/>
              <a:t>Mintaszöveg szerkesztése</a:t>
            </a:r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96"/>
            <a:ext cx="1844362" cy="492343"/>
          </a:xfrm>
          <a:prstGeom prst="rect">
            <a:avLst/>
          </a:prstGeom>
        </p:spPr>
      </p:pic>
      <p:pic>
        <p:nvPicPr>
          <p:cNvPr id="8" name="Kép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86" y="163896"/>
            <a:ext cx="525295" cy="49234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ép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" y="321"/>
            <a:ext cx="9142285" cy="514285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96"/>
            <a:ext cx="1844362" cy="492343"/>
          </a:xfrm>
          <a:prstGeom prst="rect">
            <a:avLst/>
          </a:prstGeom>
        </p:spPr>
      </p:pic>
      <p:pic>
        <p:nvPicPr>
          <p:cNvPr id="8" name="Kép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286" y="163896"/>
            <a:ext cx="525295" cy="492343"/>
          </a:xfrm>
          <a:prstGeom prst="rect">
            <a:avLst/>
          </a:prstGeom>
        </p:spPr>
      </p:pic>
      <p:sp>
        <p:nvSpPr>
          <p:cNvPr id="13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691429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sp>
        <p:nvSpPr>
          <p:cNvPr id="14" name="Subtitle 8"/>
          <p:cNvSpPr>
            <a:spLocks noGrp="1"/>
          </p:cNvSpPr>
          <p:nvPr>
            <p:ph type="subTitle" idx="1" hasCustomPrompt="1"/>
          </p:nvPr>
        </p:nvSpPr>
        <p:spPr>
          <a:xfrm>
            <a:off x="300766" y="1234813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2979BC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12391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gradFill flip="none" rotWithShape="1">
          <a:gsLst>
            <a:gs pos="100000">
              <a:srgbClr val="0269B3"/>
            </a:gs>
            <a:gs pos="0">
              <a:srgbClr val="0099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 hasCustomPrompt="1"/>
          </p:nvPr>
        </p:nvSpPr>
        <p:spPr>
          <a:xfrm>
            <a:off x="313292" y="1101826"/>
            <a:ext cx="8442400" cy="341531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r>
              <a:rPr lang="hu-HU" dirty="0" smtClean="0"/>
              <a:t> </a:t>
            </a:r>
            <a:endParaRPr kumimoji="0"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0" hasCustomPrompt="1"/>
          </p:nvPr>
        </p:nvSpPr>
        <p:spPr>
          <a:xfrm>
            <a:off x="300766" y="701222"/>
            <a:ext cx="8375199" cy="311727"/>
          </a:xfrm>
        </p:spPr>
        <p:txBody>
          <a:bodyPr>
            <a:normAutofit/>
          </a:bodyPr>
          <a:lstStyle>
            <a:lvl1pPr marL="0" indent="0" algn="l">
              <a:buNone/>
              <a:defRPr sz="1700" b="0" cap="none" spc="0" baseline="0">
                <a:solidFill>
                  <a:srgbClr val="87D4F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6" name="Title 7"/>
          <p:cNvSpPr>
            <a:spLocks noGrp="1"/>
          </p:cNvSpPr>
          <p:nvPr>
            <p:ph type="ctrTitle" hasCustomPrompt="1"/>
          </p:nvPr>
        </p:nvSpPr>
        <p:spPr>
          <a:xfrm>
            <a:off x="300766" y="157838"/>
            <a:ext cx="8375199" cy="471488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n-US" dirty="0" smtClean="0"/>
              <a:t>Click to edit Master</a:t>
            </a:r>
            <a:r>
              <a:rPr kumimoji="0" lang="hu-HU" dirty="0" smtClean="0"/>
              <a:t>…</a:t>
            </a:r>
            <a:endParaRPr kumimoji="0"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99642" y="1040295"/>
            <a:ext cx="8276323" cy="0"/>
          </a:xfrm>
          <a:prstGeom prst="line">
            <a:avLst/>
          </a:prstGeom>
          <a:ln w="19050" cmpd="sng">
            <a:solidFill>
              <a:srgbClr val="F1821F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100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 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51" r:id="rId4"/>
    <p:sldLayoutId id="2147483753" r:id="rId5"/>
    <p:sldLayoutId id="2147483754" r:id="rId6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rtl="0" eaLnBrk="1" latinLnBrk="0" hangingPunct="1">
        <a:spcBef>
          <a:spcPct val="20000"/>
        </a:spcBef>
        <a:buClr>
          <a:srgbClr val="0369B3"/>
        </a:buClr>
        <a:buSzPct val="85000"/>
        <a:buFontTx/>
        <a:buNone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274320" indent="0" algn="l" rtl="0" eaLnBrk="1" latinLnBrk="0" hangingPunct="1">
        <a:spcBef>
          <a:spcPct val="20000"/>
        </a:spcBef>
        <a:buClr>
          <a:srgbClr val="0369B3"/>
        </a:buClr>
        <a:buSzPct val="70000"/>
        <a:buFontTx/>
        <a:buNone/>
        <a:defRPr kumimoji="0"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594360" indent="0" algn="l" rtl="0" eaLnBrk="1" latinLnBrk="0" hangingPunct="1">
        <a:spcBef>
          <a:spcPct val="20000"/>
        </a:spcBef>
        <a:buClr>
          <a:srgbClr val="0369B3"/>
        </a:buClr>
        <a:buSzPct val="75000"/>
        <a:buFontTx/>
        <a:buNone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68680" indent="0" algn="l" rtl="0" eaLnBrk="1" latinLnBrk="0" hangingPunct="1">
        <a:spcBef>
          <a:spcPct val="20000"/>
        </a:spcBef>
        <a:buClr>
          <a:srgbClr val="0369B3"/>
        </a:buClr>
        <a:buSzPct val="70000"/>
        <a:buFontTx/>
        <a:buNone/>
        <a:defRPr kumimoji="0"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1143000" indent="0" algn="l" rtl="0" eaLnBrk="1" latinLnBrk="0" hangingPunct="1">
        <a:spcBef>
          <a:spcPct val="20000"/>
        </a:spcBef>
        <a:buClr>
          <a:srgbClr val="0369B3"/>
        </a:buClr>
        <a:buFontTx/>
        <a:buNone/>
        <a:defRPr kumimoji="0"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6813" y="891735"/>
            <a:ext cx="872121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3200" b="1" dirty="0" smtClean="0">
                <a:solidFill>
                  <a:srgbClr val="005B99"/>
                </a:solidFill>
                <a:cs typeface="Calibri" pitchFamily="34" charset="0"/>
              </a:rPr>
              <a:t>Felkészülni! Vigyázz! Kész?</a:t>
            </a:r>
          </a:p>
          <a:p>
            <a:pPr algn="ctr"/>
            <a:endParaRPr lang="hu-HU" altLang="hu-HU" sz="3200" b="1" dirty="0" smtClean="0">
              <a:solidFill>
                <a:srgbClr val="005B99"/>
              </a:solidFill>
              <a:cs typeface="Calibri" pitchFamily="34" charset="0"/>
            </a:endParaRPr>
          </a:p>
          <a:p>
            <a:pPr algn="ctr"/>
            <a:endParaRPr lang="hu-HU" altLang="hu-HU" sz="3200" b="1" dirty="0">
              <a:solidFill>
                <a:srgbClr val="005B99"/>
              </a:solidFill>
              <a:cs typeface="Calibri" pitchFamily="34" charset="0"/>
            </a:endParaRPr>
          </a:p>
          <a:p>
            <a:pPr algn="ctr"/>
            <a:r>
              <a:rPr lang="hu-HU" altLang="hu-HU" sz="3200" b="1" dirty="0" smtClean="0">
                <a:solidFill>
                  <a:srgbClr val="005B99"/>
                </a:solidFill>
                <a:cs typeface="Calibri" pitchFamily="34" charset="0"/>
              </a:rPr>
              <a:t>T</a:t>
            </a:r>
            <a:r>
              <a:rPr lang="hu-HU" altLang="hu-HU" sz="2900" b="1" dirty="0" smtClean="0">
                <a:solidFill>
                  <a:srgbClr val="005B99"/>
                </a:solidFill>
                <a:cs typeface="Calibri" pitchFamily="34" charset="0"/>
              </a:rPr>
              <a:t>akarék Agrár Központ</a:t>
            </a:r>
            <a:endParaRPr lang="hu-HU" sz="2900" dirty="0"/>
          </a:p>
        </p:txBody>
      </p:sp>
      <p:sp>
        <p:nvSpPr>
          <p:cNvPr id="4" name="Téglalap 3"/>
          <p:cNvSpPr/>
          <p:nvPr/>
        </p:nvSpPr>
        <p:spPr>
          <a:xfrm>
            <a:off x="2261419" y="305015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altLang="hu-HU" sz="1600" dirty="0" smtClean="0">
                <a:solidFill>
                  <a:srgbClr val="005B99"/>
                </a:solidFill>
              </a:rPr>
              <a:t>Fórián Zoltán</a:t>
            </a:r>
          </a:p>
          <a:p>
            <a:pPr algn="ctr"/>
            <a:r>
              <a:rPr lang="hu-HU" altLang="hu-HU" sz="1600" dirty="0" smtClean="0">
                <a:solidFill>
                  <a:srgbClr val="005B99"/>
                </a:solidFill>
              </a:rPr>
              <a:t>vezető </a:t>
            </a:r>
            <a:r>
              <a:rPr lang="hu-HU" altLang="hu-HU" sz="1600" dirty="0">
                <a:solidFill>
                  <a:srgbClr val="005B99"/>
                </a:solidFill>
              </a:rPr>
              <a:t>agrárszakértő</a:t>
            </a:r>
          </a:p>
          <a:p>
            <a:pPr algn="ctr"/>
            <a:endParaRPr lang="hu-HU" altLang="hu-HU" sz="1600" dirty="0" smtClean="0">
              <a:solidFill>
                <a:srgbClr val="005B99"/>
              </a:solidFill>
              <a:cs typeface="Calibri" pitchFamily="34" charset="0"/>
            </a:endParaRPr>
          </a:p>
          <a:p>
            <a:pPr algn="ctr"/>
            <a:r>
              <a:rPr lang="hu-HU" altLang="hu-HU" sz="1600" dirty="0" smtClean="0">
                <a:solidFill>
                  <a:srgbClr val="005B99"/>
                </a:solidFill>
                <a:cs typeface="Calibri" pitchFamily="34" charset="0"/>
              </a:rPr>
              <a:t>2016</a:t>
            </a:r>
            <a:r>
              <a:rPr lang="hu-HU" altLang="hu-HU" sz="1600" dirty="0">
                <a:solidFill>
                  <a:srgbClr val="005B99"/>
                </a:solidFill>
                <a:cs typeface="Calibri" pitchFamily="34" charset="0"/>
              </a:rPr>
              <a:t>. </a:t>
            </a:r>
            <a:r>
              <a:rPr lang="hu-HU" altLang="hu-HU" sz="1600" dirty="0" smtClean="0">
                <a:solidFill>
                  <a:srgbClr val="005B99"/>
                </a:solidFill>
                <a:cs typeface="Calibri" pitchFamily="34" charset="0"/>
              </a:rPr>
              <a:t> </a:t>
            </a:r>
            <a:r>
              <a:rPr lang="hu-HU" altLang="hu-HU" sz="1600" dirty="0">
                <a:solidFill>
                  <a:srgbClr val="005B99"/>
                </a:solidFill>
                <a:cs typeface="Calibri" pitchFamily="34" charset="0"/>
              </a:rPr>
              <a:t>s</a:t>
            </a:r>
            <a:r>
              <a:rPr lang="hu-HU" altLang="hu-HU" sz="1600" dirty="0" smtClean="0">
                <a:solidFill>
                  <a:srgbClr val="005B99"/>
                </a:solidFill>
                <a:cs typeface="Calibri" pitchFamily="34" charset="0"/>
              </a:rPr>
              <a:t>zeptember 1.</a:t>
            </a:r>
            <a:endParaRPr lang="en-US" altLang="hu-HU" sz="1600" dirty="0">
              <a:solidFill>
                <a:srgbClr val="005B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81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>
            <a:off x="0" y="4797216"/>
            <a:ext cx="16986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>
              <a:spcBef>
                <a:spcPct val="0"/>
              </a:spcBef>
            </a:pPr>
            <a:r>
              <a:rPr lang="hu-HU" altLang="hu-HU" sz="1300" dirty="0" smtClean="0">
                <a:solidFill>
                  <a:srgbClr val="00629B"/>
                </a:solidFill>
                <a:latin typeface="Calibri" pitchFamily="34" charset="0"/>
                <a:cs typeface="Calibri" pitchFamily="34" charset="0"/>
              </a:rPr>
              <a:t>Takarék Agrár Központ</a:t>
            </a:r>
            <a:endParaRPr lang="hu-HU" altLang="hu-HU" sz="1300" dirty="0">
              <a:solidFill>
                <a:srgbClr val="00629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075391" y="153007"/>
            <a:ext cx="32832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800" b="1" dirty="0" smtClean="0">
                <a:solidFill>
                  <a:srgbClr val="00629B"/>
                </a:solidFill>
                <a:cs typeface="Calibri" pitchFamily="34" charset="0"/>
              </a:rPr>
              <a:t>Kritikus tényezők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212584" y="890914"/>
            <a:ext cx="470994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Munkaerő:</a:t>
            </a:r>
          </a:p>
          <a:p>
            <a:pPr marL="742950" lvl="1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200" b="1" dirty="0">
                <a:solidFill>
                  <a:srgbClr val="005B99"/>
                </a:solidFill>
                <a:cs typeface="Calibri" pitchFamily="34" charset="0"/>
              </a:rPr>
              <a:t>Most következik az, amire régóta számítottunk;</a:t>
            </a:r>
          </a:p>
          <a:p>
            <a:pPr marL="742950" lvl="1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200" b="1" dirty="0">
                <a:solidFill>
                  <a:srgbClr val="005B99"/>
                </a:solidFill>
                <a:cs typeface="Calibri" pitchFamily="34" charset="0"/>
              </a:rPr>
              <a:t>Egyre kevesebb és egyre drágább lesz a munkaerő;</a:t>
            </a:r>
          </a:p>
          <a:p>
            <a:pPr marL="742950" lvl="1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altLang="hu-HU" sz="1200" b="1" dirty="0" smtClean="0">
                <a:solidFill>
                  <a:srgbClr val="005B99"/>
                </a:solidFill>
                <a:cs typeface="Calibri" pitchFamily="34" charset="0"/>
              </a:rPr>
              <a:t>Az </a:t>
            </a:r>
            <a:r>
              <a:rPr lang="hu-HU" altLang="hu-HU" sz="1200" b="1" dirty="0">
                <a:solidFill>
                  <a:srgbClr val="005B99"/>
                </a:solidFill>
                <a:cs typeface="Calibri" pitchFamily="34" charset="0"/>
              </a:rPr>
              <a:t>emelkedő költségeket valahol ki kell </a:t>
            </a:r>
            <a:r>
              <a:rPr lang="hu-HU" altLang="hu-HU" sz="1200" b="1" dirty="0" smtClean="0">
                <a:solidFill>
                  <a:srgbClr val="005B99"/>
                </a:solidFill>
                <a:cs typeface="Calibri" pitchFamily="34" charset="0"/>
              </a:rPr>
              <a:t>termelni;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16" y="3001833"/>
            <a:ext cx="2988852" cy="1795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487" y="2994524"/>
            <a:ext cx="3007964" cy="1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251384" y="2625192"/>
            <a:ext cx="6558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00629B"/>
                </a:solidFill>
                <a:cs typeface="Calibri" pitchFamily="34" charset="0"/>
              </a:rPr>
              <a:t>Fontos változások mint az export, mind az import oldalán, millió t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611329" y="4804524"/>
            <a:ext cx="106311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dirty="0" smtClean="0">
                <a:solidFill>
                  <a:srgbClr val="00629B"/>
                </a:solidFill>
              </a:rPr>
              <a:t>Forrás: USDA</a:t>
            </a:r>
            <a:endParaRPr lang="hu-HU" sz="1100" dirty="0">
              <a:solidFill>
                <a:srgbClr val="00629B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2584" y="1783466"/>
            <a:ext cx="40046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Merev és koncentrált termelési szerkezet;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Lassan javuló hatékonyság;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Támogatások lassító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hatása;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5034469" y="676227"/>
            <a:ext cx="377699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Új kihívások a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világpiacon;</a:t>
            </a:r>
            <a:endParaRPr lang="hu-HU" sz="1400" b="1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El a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tömegcikkektől;</a:t>
            </a:r>
            <a:endParaRPr lang="hu-HU" sz="1400" b="1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Be a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résekbe;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sz="1400" b="1" dirty="0">
                <a:solidFill>
                  <a:srgbClr val="005B99"/>
                </a:solidFill>
                <a:cs typeface="Calibri" pitchFamily="34" charset="0"/>
              </a:rPr>
              <a:t>Az egészségtudatosságot </a:t>
            </a:r>
            <a:r>
              <a:rPr lang="hu-HU" altLang="hu-HU" sz="1400" b="1" dirty="0" smtClean="0">
                <a:solidFill>
                  <a:srgbClr val="005B99"/>
                </a:solidFill>
                <a:cs typeface="Calibri" pitchFamily="34" charset="0"/>
              </a:rPr>
              <a:t>szolgáló</a:t>
            </a:r>
          </a:p>
          <a:p>
            <a:r>
              <a:rPr lang="hu-HU" altLang="hu-HU" sz="1400" b="1" dirty="0">
                <a:solidFill>
                  <a:srgbClr val="005B99"/>
                </a:solidFill>
                <a:cs typeface="Calibri" pitchFamily="34" charset="0"/>
              </a:rPr>
              <a:t>	</a:t>
            </a:r>
            <a:r>
              <a:rPr lang="hu-HU" altLang="hu-HU" sz="1400" b="1" dirty="0" smtClean="0">
                <a:solidFill>
                  <a:srgbClr val="005B99"/>
                </a:solidFill>
                <a:cs typeface="Calibri" pitchFamily="34" charset="0"/>
              </a:rPr>
              <a:t>termékek </a:t>
            </a:r>
            <a:r>
              <a:rPr lang="hu-HU" altLang="hu-HU" sz="1400" b="1" dirty="0">
                <a:solidFill>
                  <a:srgbClr val="005B99"/>
                </a:solidFill>
                <a:cs typeface="Calibri" pitchFamily="34" charset="0"/>
              </a:rPr>
              <a:t>piaca robbanás előtt áll;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A különleges táplálkozási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igényeket</a:t>
            </a:r>
          </a:p>
          <a:p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	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kielégítő </a:t>
            </a: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élelmiszerek piacában 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nagy</a:t>
            </a:r>
          </a:p>
          <a:p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	</a:t>
            </a: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a </a:t>
            </a: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potenciál</a:t>
            </a: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626" y="3998859"/>
            <a:ext cx="960796" cy="1051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998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2"/>
          <p:cNvSpPr txBox="1">
            <a:spLocks/>
          </p:cNvSpPr>
          <p:nvPr/>
        </p:nvSpPr>
        <p:spPr>
          <a:xfrm>
            <a:off x="0" y="4869657"/>
            <a:ext cx="2133600" cy="2738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normAutofit fontScale="92500" lnSpcReduction="10000"/>
          </a:bodyPr>
          <a:lstStyle>
            <a:lvl1pPr marL="0" indent="0" algn="l" rtl="0" eaLnBrk="0" latinLnBrk="0" hangingPunct="0">
              <a:spcBef>
                <a:spcPct val="20000"/>
              </a:spcBef>
              <a:buClr>
                <a:srgbClr val="0369B3"/>
              </a:buClr>
              <a:buSzPct val="85000"/>
              <a:buFontTx/>
              <a:buChar char="•"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742950" indent="-28575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5000"/>
              <a:buFontTx/>
              <a:buChar char="•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FontTx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80000"/>
              <a:buFont typeface="Wingdings 2"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shade val="75000"/>
                </a:schemeClr>
              </a:buClr>
              <a:buSzPct val="90000"/>
              <a:buChar char="»"/>
              <a:defRPr kumimoji="0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shade val="75000"/>
                </a:schemeClr>
              </a:buClr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shade val="75000"/>
                </a:schemeClr>
              </a:buClr>
              <a:buSzPct val="90000"/>
              <a:buChar char="»"/>
              <a:defRPr kumimoji="0" sz="1600" kern="1200" cap="all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400" dirty="0" smtClean="0">
                <a:solidFill>
                  <a:srgbClr val="00629B"/>
                </a:solidFill>
                <a:latin typeface="Calibri" pitchFamily="34" charset="0"/>
                <a:cs typeface="Calibri" pitchFamily="34" charset="0"/>
              </a:rPr>
              <a:t>Takarék Agrár Központ</a:t>
            </a:r>
          </a:p>
        </p:txBody>
      </p:sp>
      <p:sp>
        <p:nvSpPr>
          <p:cNvPr id="2" name="Téglalap 1"/>
          <p:cNvSpPr/>
          <p:nvPr/>
        </p:nvSpPr>
        <p:spPr>
          <a:xfrm>
            <a:off x="2059868" y="177748"/>
            <a:ext cx="2989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rgbClr val="00629B"/>
                </a:solidFill>
                <a:cs typeface="Calibri" pitchFamily="34" charset="0"/>
              </a:rPr>
              <a:t>Támogatások, KAP</a:t>
            </a:r>
            <a:endParaRPr lang="hu-HU" altLang="hu-HU" sz="2400" b="1" dirty="0">
              <a:solidFill>
                <a:srgbClr val="00629B"/>
              </a:solidFill>
              <a:cs typeface="Calibri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55639" y="3621569"/>
            <a:ext cx="41098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altLang="hu-HU" sz="1600" b="1" dirty="0" smtClean="0">
                <a:solidFill>
                  <a:srgbClr val="005B99"/>
                </a:solidFill>
                <a:cs typeface="Calibri" pitchFamily="34" charset="0"/>
              </a:rPr>
              <a:t>Visszatérítendő támogatások</a:t>
            </a:r>
          </a:p>
          <a:p>
            <a:pPr algn="ctr"/>
            <a:r>
              <a:rPr lang="hu-HU" altLang="hu-HU" sz="1600" b="1" dirty="0" smtClean="0">
                <a:solidFill>
                  <a:srgbClr val="005B99"/>
                </a:solidFill>
                <a:cs typeface="Calibri" pitchFamily="34" charset="0"/>
              </a:rPr>
              <a:t>Kontra</a:t>
            </a:r>
          </a:p>
          <a:p>
            <a:pPr algn="ctr"/>
            <a:r>
              <a:rPr lang="hu-HU" altLang="hu-HU" sz="1600" b="1" dirty="0">
                <a:solidFill>
                  <a:srgbClr val="005B99"/>
                </a:solidFill>
                <a:cs typeface="Calibri" pitchFamily="34" charset="0"/>
              </a:rPr>
              <a:t>H</a:t>
            </a:r>
            <a:r>
              <a:rPr lang="hu-HU" altLang="hu-HU" sz="1600" b="1" dirty="0" smtClean="0">
                <a:solidFill>
                  <a:srgbClr val="005B99"/>
                </a:solidFill>
                <a:cs typeface="Calibri" pitchFamily="34" charset="0"/>
              </a:rPr>
              <a:t>itelek plusz szolgáltatásokkal</a:t>
            </a:r>
            <a:endParaRPr lang="hu-HU" sz="1600" b="1" dirty="0">
              <a:solidFill>
                <a:srgbClr val="005B99"/>
              </a:solidFill>
              <a:cs typeface="Calibri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769328" y="1110616"/>
            <a:ext cx="18774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C00000"/>
                </a:solidFill>
              </a:rPr>
              <a:t>Támogatás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Támogatások</a:t>
            </a:r>
            <a:endParaRPr lang="hu-HU" dirty="0">
              <a:solidFill>
                <a:srgbClr val="C00000"/>
              </a:solidFill>
            </a:endParaRPr>
          </a:p>
          <a:p>
            <a:r>
              <a:rPr lang="hu-HU" dirty="0" smtClean="0">
                <a:solidFill>
                  <a:srgbClr val="C00000"/>
                </a:solidFill>
              </a:rPr>
              <a:t>Támogatás ok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Támogatás sok</a:t>
            </a:r>
          </a:p>
          <a:p>
            <a:r>
              <a:rPr lang="hu-HU" dirty="0" smtClean="0">
                <a:solidFill>
                  <a:srgbClr val="C00000"/>
                </a:solidFill>
              </a:rPr>
              <a:t>Támogatás sokk</a:t>
            </a:r>
            <a:endParaRPr lang="hu-H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1395" y="3898555"/>
            <a:ext cx="1086577" cy="1108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4277032" y="1484671"/>
            <a:ext cx="4788362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KAP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5B99"/>
                </a:solidFill>
                <a:cs typeface="Calibri" pitchFamily="34" charset="0"/>
              </a:rPr>
              <a:t>Forrnak </a:t>
            </a:r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az indulatok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Bizottsági javaslat jövő ősszel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A büdzsé csökkentése nem úszható </a:t>
            </a:r>
            <a:r>
              <a:rPr lang="hu-HU" sz="1600" b="1" dirty="0" smtClean="0">
                <a:solidFill>
                  <a:srgbClr val="005B99"/>
                </a:solidFill>
                <a:cs typeface="Calibri" pitchFamily="34" charset="0"/>
              </a:rPr>
              <a:t>meg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5B99"/>
                </a:solidFill>
                <a:cs typeface="Calibri" pitchFamily="34" charset="0"/>
              </a:rPr>
              <a:t>Amiért most külön pénz jár, az alappá válhat</a:t>
            </a:r>
            <a:endParaRPr lang="hu-HU" sz="1600" b="1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Egyről a kettőre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>
                <a:solidFill>
                  <a:srgbClr val="005B99"/>
                </a:solidFill>
                <a:cs typeface="Calibri" pitchFamily="34" charset="0"/>
              </a:rPr>
              <a:t>VNT-től</a:t>
            </a:r>
            <a:r>
              <a:rPr lang="hu-HU" sz="1600" b="1" dirty="0">
                <a:solidFill>
                  <a:srgbClr val="005B99"/>
                </a:solidFill>
                <a:cs typeface="Calibri" pitchFamily="34" charset="0"/>
              </a:rPr>
              <a:t> VT-felé </a:t>
            </a:r>
            <a:endParaRPr lang="hu-HU" sz="1600" b="1" dirty="0" smtClean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smtClean="0">
                <a:solidFill>
                  <a:srgbClr val="005B99"/>
                </a:solidFill>
                <a:cs typeface="Calibri" pitchFamily="34" charset="0"/>
              </a:rPr>
              <a:t>Minden évet haladékként fel felfogni</a:t>
            </a:r>
            <a:endParaRPr lang="hu-HU" sz="1600" b="1" dirty="0">
              <a:solidFill>
                <a:srgbClr val="005B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39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églalap 5"/>
          <p:cNvSpPr/>
          <p:nvPr/>
        </p:nvSpPr>
        <p:spPr>
          <a:xfrm>
            <a:off x="-1" y="4851112"/>
            <a:ext cx="16986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300" dirty="0">
                <a:solidFill>
                  <a:srgbClr val="00629B"/>
                </a:solidFill>
                <a:latin typeface="Calibri" panose="020F0502020204030204" pitchFamily="34" charset="0"/>
              </a:rPr>
              <a:t>Takarék Agrár Központ</a:t>
            </a:r>
          </a:p>
        </p:txBody>
      </p:sp>
      <p:sp>
        <p:nvSpPr>
          <p:cNvPr id="4" name="Téglalap 3"/>
          <p:cNvSpPr/>
          <p:nvPr/>
        </p:nvSpPr>
        <p:spPr>
          <a:xfrm>
            <a:off x="2174703" y="200887"/>
            <a:ext cx="5921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sz="2400" b="1" dirty="0" smtClean="0">
                <a:solidFill>
                  <a:srgbClr val="00629B"/>
                </a:solidFill>
                <a:cs typeface="Calibri" pitchFamily="34" charset="0"/>
              </a:rPr>
              <a:t>A </a:t>
            </a:r>
            <a:r>
              <a:rPr lang="hu-HU" sz="2400" b="1" dirty="0">
                <a:solidFill>
                  <a:srgbClr val="00629B"/>
                </a:solidFill>
                <a:cs typeface="Calibri" pitchFamily="34" charset="0"/>
              </a:rPr>
              <a:t>Takarék Agrár Központ </a:t>
            </a:r>
            <a:r>
              <a:rPr lang="hu-HU" sz="2400" b="1" dirty="0" smtClean="0">
                <a:solidFill>
                  <a:srgbClr val="00629B"/>
                </a:solidFill>
                <a:cs typeface="Calibri" pitchFamily="34" charset="0"/>
              </a:rPr>
              <a:t>előrejelzései</a:t>
            </a:r>
            <a:endParaRPr lang="hu-HU" sz="2400" b="1" dirty="0">
              <a:solidFill>
                <a:srgbClr val="00629B"/>
              </a:solidFill>
              <a:cs typeface="Calibri" pitchFamily="34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136535" y="929560"/>
            <a:ext cx="8750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A belföldi élelmiszerpiac továbbra is inkább értékben fog bővülni;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endParaRPr lang="hu-HU" sz="1400" b="1" dirty="0" smtClean="0">
              <a:solidFill>
                <a:srgbClr val="005B99"/>
              </a:solidFill>
              <a:cs typeface="Calibri" pitchFamily="34" charset="0"/>
            </a:endParaRPr>
          </a:p>
          <a:p>
            <a:pPr marL="171450" lvl="0" indent="-171450" algn="just">
              <a:buFont typeface="Arial" panose="020B0604020202020204" pitchFamily="34" charset="0"/>
              <a:buChar char="•"/>
            </a:pPr>
            <a:r>
              <a:rPr lang="hu-HU" sz="1400" b="1" dirty="0" smtClean="0">
                <a:solidFill>
                  <a:srgbClr val="005B99"/>
                </a:solidFill>
                <a:cs typeface="Calibri" pitchFamily="34" charset="0"/>
              </a:rPr>
              <a:t>A kereskedelem szerkezete, erőfölénye sem fog változni;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8187" y="2011075"/>
            <a:ext cx="3962006" cy="23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829814" y="2011075"/>
            <a:ext cx="302037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100" b="1" dirty="0" smtClean="0">
                <a:solidFill>
                  <a:srgbClr val="C00000"/>
                </a:solidFill>
              </a:rPr>
              <a:t>Fontosabb növények árelőrejelzései, Ft/kg</a:t>
            </a:r>
            <a:endParaRPr lang="hu-HU" sz="1100" b="1" dirty="0">
              <a:solidFill>
                <a:srgbClr val="C00000"/>
              </a:solidFill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2034207" y="4463378"/>
            <a:ext cx="3532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 smtClean="0">
                <a:solidFill>
                  <a:srgbClr val="00629B"/>
                </a:solidFill>
              </a:rPr>
              <a:t>Forrás: KSH + Takarék Agrár Központ előrejelzés</a:t>
            </a:r>
            <a:endParaRPr lang="hu-HU" sz="1200" dirty="0">
              <a:solidFill>
                <a:srgbClr val="00629B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59" y="2571750"/>
            <a:ext cx="25146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1615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-667907" y="3147099"/>
            <a:ext cx="8484553" cy="471488"/>
          </a:xfrm>
        </p:spPr>
        <p:txBody>
          <a:bodyPr>
            <a:noAutofit/>
          </a:bodyPr>
          <a:lstStyle/>
          <a:p>
            <a:pPr algn="ctr"/>
            <a: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  <a:t>Szeretettel várjuk a Takarék Agrár Szakmai Napok</a:t>
            </a:r>
            <a:b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</a:br>
            <a: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  <a:t>őszi rendezvényein! </a:t>
            </a:r>
            <a:b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</a:br>
            <a: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  <a:t/>
            </a:r>
            <a:b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</a:br>
            <a:r>
              <a:rPr lang="hu-HU" altLang="hu-HU" sz="2000" dirty="0" smtClean="0">
                <a:solidFill>
                  <a:srgbClr val="00629B"/>
                </a:solidFill>
                <a:cs typeface="Calibri" pitchFamily="34" charset="0"/>
              </a:rPr>
              <a:t>Köszönöm </a:t>
            </a:r>
            <a:r>
              <a:rPr lang="hu-HU" altLang="hu-HU" sz="2000" dirty="0">
                <a:solidFill>
                  <a:srgbClr val="00629B"/>
                </a:solidFill>
                <a:cs typeface="Calibri" pitchFamily="34" charset="0"/>
              </a:rPr>
              <a:t>a megtisztelő figyelmet!</a:t>
            </a:r>
            <a:endParaRPr lang="hu-HU" sz="2000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>
          <a:xfrm>
            <a:off x="6425535" y="4340061"/>
            <a:ext cx="2561149" cy="969963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ct val="0"/>
              </a:spcBef>
            </a:pPr>
            <a:r>
              <a:rPr lang="hu-HU" altLang="hu-HU" sz="2400" b="1" dirty="0">
                <a:solidFill>
                  <a:srgbClr val="00629B"/>
                </a:solidFill>
                <a:latin typeface="+mn-lt"/>
                <a:cs typeface="Calibri" pitchFamily="34" charset="0"/>
              </a:rPr>
              <a:t>Fórián Zoltán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629B"/>
                </a:solidFill>
                <a:latin typeface="+mn-lt"/>
                <a:cs typeface="Calibri" pitchFamily="34" charset="0"/>
              </a:rPr>
              <a:t>vezető agrárszakértő</a:t>
            </a:r>
          </a:p>
          <a:p>
            <a:pPr>
              <a:spcBef>
                <a:spcPct val="0"/>
              </a:spcBef>
            </a:pPr>
            <a:r>
              <a:rPr lang="hu-HU" altLang="hu-HU" sz="2400" b="1" dirty="0">
                <a:solidFill>
                  <a:srgbClr val="00629B"/>
                </a:solidFill>
                <a:latin typeface="+mn-lt"/>
                <a:cs typeface="Calibri" pitchFamily="34" charset="0"/>
              </a:rPr>
              <a:t>Takarék Agrár </a:t>
            </a:r>
            <a:r>
              <a:rPr lang="hu-HU" altLang="hu-HU" sz="2400" b="1" dirty="0" smtClean="0">
                <a:solidFill>
                  <a:srgbClr val="00629B"/>
                </a:solidFill>
                <a:latin typeface="+mn-lt"/>
                <a:cs typeface="Calibri" pitchFamily="34" charset="0"/>
              </a:rPr>
              <a:t>Központ</a:t>
            </a:r>
            <a:endParaRPr lang="hu-HU" altLang="hu-HU" sz="2400" b="1" dirty="0">
              <a:solidFill>
                <a:srgbClr val="00629B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-1" y="4837774"/>
            <a:ext cx="169860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300" dirty="0">
                <a:solidFill>
                  <a:srgbClr val="00629B"/>
                </a:solidFill>
                <a:latin typeface="Calibri" panose="020F0502020204030204" pitchFamily="34" charset="0"/>
              </a:rPr>
              <a:t>Takarék Agrár Központ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02541" y="200940"/>
            <a:ext cx="67234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629B"/>
                </a:solidFill>
                <a:cs typeface="Calibri" pitchFamily="34" charset="0"/>
              </a:rPr>
              <a:t>A verseny már folyik, a tét az, hogy szurkolók leszünk</a:t>
            </a:r>
          </a:p>
          <a:p>
            <a:pPr algn="ctr"/>
            <a:r>
              <a:rPr lang="hu-HU" sz="2000" b="1" dirty="0" smtClean="0">
                <a:solidFill>
                  <a:srgbClr val="00629B"/>
                </a:solidFill>
                <a:cs typeface="Calibri" pitchFamily="34" charset="0"/>
              </a:rPr>
              <a:t>vagy versenyzők </a:t>
            </a:r>
            <a:endParaRPr lang="hu-HU" sz="2000" b="1" dirty="0">
              <a:solidFill>
                <a:srgbClr val="00629B"/>
              </a:solidFill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7083" y="1021786"/>
            <a:ext cx="2808452" cy="186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123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2"/>
          <p:cNvSpPr txBox="1">
            <a:spLocks/>
          </p:cNvSpPr>
          <p:nvPr/>
        </p:nvSpPr>
        <p:spPr>
          <a:xfrm>
            <a:off x="0" y="4869657"/>
            <a:ext cx="2133600" cy="2738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normAutofit fontScale="92500" lnSpcReduction="10000"/>
          </a:bodyPr>
          <a:lstStyle>
            <a:lvl1pPr marL="0" indent="0" algn="l" rtl="0" eaLnBrk="0" latinLnBrk="0" hangingPunct="0">
              <a:spcBef>
                <a:spcPct val="20000"/>
              </a:spcBef>
              <a:buClr>
                <a:srgbClr val="0369B3"/>
              </a:buClr>
              <a:buSzPct val="85000"/>
              <a:buFontTx/>
              <a:buChar char="•"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742950" indent="-28575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5000"/>
              <a:buFontTx/>
              <a:buChar char="•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FontTx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80000"/>
              <a:buFont typeface="Wingdings 2"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shade val="75000"/>
                </a:schemeClr>
              </a:buClr>
              <a:buSzPct val="90000"/>
              <a:buChar char="»"/>
              <a:defRPr kumimoji="0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shade val="75000"/>
                </a:schemeClr>
              </a:buClr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shade val="75000"/>
                </a:schemeClr>
              </a:buClr>
              <a:buSzPct val="90000"/>
              <a:buChar char="»"/>
              <a:defRPr kumimoji="0" sz="1600" kern="1200" cap="all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400" smtClean="0">
                <a:solidFill>
                  <a:srgbClr val="00629B"/>
                </a:solidFill>
                <a:latin typeface="Calibri" pitchFamily="34" charset="0"/>
                <a:cs typeface="Calibri" pitchFamily="34" charset="0"/>
              </a:rPr>
              <a:t>Takarék Agrár Központ</a:t>
            </a:r>
            <a:endParaRPr lang="hu-HU" altLang="hu-HU" sz="1400" dirty="0" smtClean="0">
              <a:solidFill>
                <a:srgbClr val="00629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2133600" y="153009"/>
            <a:ext cx="3656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2400" b="1" dirty="0" smtClean="0">
                <a:solidFill>
                  <a:srgbClr val="00629B"/>
                </a:solidFill>
                <a:cs typeface="Calibri" pitchFamily="34" charset="0"/>
              </a:rPr>
              <a:t>Mint szorgos méhecske</a:t>
            </a:r>
            <a:endParaRPr lang="hu-HU" altLang="hu-HU" sz="2400" b="1" dirty="0">
              <a:solidFill>
                <a:srgbClr val="00629B"/>
              </a:solidFill>
              <a:cs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552334" y="88873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spcBef>
                <a:spcPct val="0"/>
              </a:spcBef>
            </a:pPr>
            <a:r>
              <a:rPr lang="hu-HU" altLang="hu-HU" b="1" dirty="0">
                <a:solidFill>
                  <a:srgbClr val="00629B"/>
                </a:solidFill>
                <a:cs typeface="Calibri" pitchFamily="34" charset="0"/>
              </a:rPr>
              <a:t>Az agrárium a partnerünk</a:t>
            </a:r>
          </a:p>
          <a:p>
            <a:pPr algn="r">
              <a:spcBef>
                <a:spcPct val="0"/>
              </a:spcBef>
            </a:pPr>
            <a:r>
              <a:rPr lang="hu-HU" altLang="hu-HU" b="1" dirty="0">
                <a:solidFill>
                  <a:srgbClr val="00629B"/>
                </a:solidFill>
                <a:cs typeface="Calibri" pitchFamily="34" charset="0"/>
              </a:rPr>
              <a:t>Kiszolgálásában egyedülálló</a:t>
            </a:r>
          </a:p>
          <a:p>
            <a:pPr algn="r">
              <a:spcBef>
                <a:spcPct val="0"/>
              </a:spcBef>
            </a:pPr>
            <a:r>
              <a:rPr lang="hu-HU" altLang="hu-HU" b="1" dirty="0">
                <a:solidFill>
                  <a:srgbClr val="00629B"/>
                </a:solidFill>
                <a:cs typeface="Calibri" pitchFamily="34" charset="0"/>
              </a:rPr>
              <a:t>adottságaink és lehetőségeink vannak</a:t>
            </a:r>
          </a:p>
        </p:txBody>
      </p:sp>
      <p:sp>
        <p:nvSpPr>
          <p:cNvPr id="8" name="Téglalap 7"/>
          <p:cNvSpPr/>
          <p:nvPr/>
        </p:nvSpPr>
        <p:spPr>
          <a:xfrm>
            <a:off x="39329" y="2206151"/>
            <a:ext cx="906534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400" b="1" u="sng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LEG-LEG-LEG</a:t>
            </a:r>
            <a:r>
              <a:rPr lang="hu-HU" sz="1400" b="1" dirty="0">
                <a:solidFill>
                  <a:srgbClr val="005B99"/>
                </a:solidFill>
                <a:cs typeface="Calibri" pitchFamily="34" charset="0"/>
              </a:rPr>
              <a:t>: </a:t>
            </a: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legtöbb fiók, legbiztonságosabb pénzintézeti csoport, legnagyobb befektetési szolgáltatási hálózat, 2. legnagyobb mérlegfőösszeg;</a:t>
            </a:r>
          </a:p>
          <a:p>
            <a:pPr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Hagyományosan </a:t>
            </a:r>
            <a:r>
              <a:rPr lang="hu-HU" sz="1400" b="1" u="sng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erős pozíció </a:t>
            </a: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a mezőgazdaság és az élelmiszeripar finanszírozásában;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A kedvező adottságokra építve bővülő az agrárpiaci tevékenység;</a:t>
            </a: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hu-HU" sz="1400" dirty="0">
              <a:solidFill>
                <a:srgbClr val="005B99"/>
              </a:solidFill>
              <a:cs typeface="Calibri" pitchFamily="34" charset="0"/>
            </a:endParaRPr>
          </a:p>
          <a:p>
            <a:pPr marL="285750" indent="-285750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A </a:t>
            </a:r>
            <a:r>
              <a:rPr lang="hu-HU" sz="1400" b="1" u="sng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Takarék Agrár Központ</a:t>
            </a: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 olyan egyedülálló agrár szakmai műhely, amely például háttértudással, kiadványokkal, képzéssel, elemzéssel, előrejelzéssel segíti a szektor és az </a:t>
            </a:r>
            <a:r>
              <a:rPr lang="hu-HU" sz="1400" b="1" u="sng" dirty="0">
                <a:solidFill>
                  <a:srgbClr val="005B99"/>
                </a:solidFill>
                <a:cs typeface="Calibri" pitchFamily="34" charset="0"/>
              </a:rPr>
              <a:t>ügyfelek</a:t>
            </a:r>
            <a:r>
              <a:rPr lang="hu-HU" sz="1400" dirty="0">
                <a:solidFill>
                  <a:srgbClr val="005B99"/>
                </a:solidFill>
                <a:cs typeface="Calibri" pitchFamily="34" charset="0"/>
              </a:rPr>
              <a:t> munkáját;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88738"/>
            <a:ext cx="855404" cy="1002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7200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60124" y="197756"/>
            <a:ext cx="7772400" cy="479120"/>
          </a:xfrm>
        </p:spPr>
        <p:txBody>
          <a:bodyPr>
            <a:normAutofit/>
          </a:bodyPr>
          <a:lstStyle/>
          <a:p>
            <a:pPr defTabSz="457200"/>
            <a:r>
              <a:rPr lang="hu-HU" sz="24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A felkészülés nem az erősségünk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786" y="4116876"/>
            <a:ext cx="1542741" cy="102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1263" y="842580"/>
            <a:ext cx="1073046" cy="110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églalap 4"/>
          <p:cNvSpPr/>
          <p:nvPr/>
        </p:nvSpPr>
        <p:spPr>
          <a:xfrm>
            <a:off x="68826" y="973947"/>
            <a:ext cx="86228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rgbClr val="00629B"/>
                </a:solidFill>
                <a:cs typeface="Calibri" pitchFamily="34" charset="0"/>
              </a:rPr>
              <a:t>A sporthasonlat idén igencsak időszerű.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rgbClr val="00629B"/>
                </a:solidFill>
                <a:cs typeface="Calibri" pitchFamily="34" charset="0"/>
              </a:rPr>
              <a:t>Hogy állunk az edzéssel?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altLang="hu-HU" b="1" dirty="0">
              <a:solidFill>
                <a:srgbClr val="00629B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altLang="hu-HU" b="1" dirty="0" smtClean="0">
                <a:solidFill>
                  <a:srgbClr val="00629B"/>
                </a:solidFill>
                <a:cs typeface="Calibri" pitchFamily="34" charset="0"/>
              </a:rPr>
              <a:t>Aki a jövőt kutatja, először mindig </a:t>
            </a:r>
            <a:r>
              <a:rPr lang="hu-HU" altLang="hu-HU" b="1" dirty="0" smtClean="0">
                <a:solidFill>
                  <a:srgbClr val="006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nézzen </a:t>
            </a:r>
            <a:r>
              <a:rPr lang="hu-HU" altLang="hu-HU" b="1" dirty="0">
                <a:solidFill>
                  <a:srgbClr val="0062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hátra</a:t>
            </a:r>
            <a:r>
              <a:rPr lang="hu-HU" altLang="hu-HU" b="1" dirty="0">
                <a:solidFill>
                  <a:srgbClr val="00629B"/>
                </a:solidFill>
                <a:cs typeface="Calibri" pitchFamily="34" charset="0"/>
              </a:rPr>
              <a:t>!;</a:t>
            </a:r>
            <a:endParaRPr lang="hu-HU" altLang="hu-HU" dirty="0">
              <a:solidFill>
                <a:srgbClr val="00629B"/>
              </a:solidFill>
              <a:cs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A </a:t>
            </a:r>
            <a:r>
              <a:rPr lang="hu-HU" b="1" dirty="0">
                <a:solidFill>
                  <a:srgbClr val="005B99"/>
                </a:solidFill>
                <a:cs typeface="Calibri" pitchFamily="34" charset="0"/>
              </a:rPr>
              <a:t>mosolygó méhecske mindjárt morcossá válik;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EU csatlakozás, tejkvóta kivezetés;</a:t>
            </a:r>
          </a:p>
          <a:p>
            <a:endParaRPr lang="hu-HU" b="1" dirty="0" smtClean="0">
              <a:solidFill>
                <a:srgbClr val="005B99"/>
              </a:solidFill>
              <a:cs typeface="Calibri" pitchFamily="34" charset="0"/>
            </a:endParaRPr>
          </a:p>
          <a:p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Közhelyek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Az </a:t>
            </a:r>
            <a:r>
              <a:rPr lang="hu-HU" b="1" dirty="0">
                <a:solidFill>
                  <a:srgbClr val="005B99"/>
                </a:solidFill>
                <a:cs typeface="Calibri" pitchFamily="34" charset="0"/>
              </a:rPr>
              <a:t>„enni mindig kell” koncepció </a:t>
            </a:r>
            <a:r>
              <a:rPr lang="hu-HU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nem elég </a:t>
            </a: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a agrárium </a:t>
            </a:r>
            <a:r>
              <a:rPr lang="hu-HU" b="1" dirty="0">
                <a:solidFill>
                  <a:srgbClr val="005B99"/>
                </a:solidFill>
                <a:cs typeface="Calibri" pitchFamily="34" charset="0"/>
              </a:rPr>
              <a:t>versenyképes fejlődéséhez;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A </a:t>
            </a:r>
            <a:r>
              <a:rPr lang="hu-HU" b="1" dirty="0">
                <a:solidFill>
                  <a:srgbClr val="005B99"/>
                </a:solidFill>
                <a:cs typeface="Calibri" pitchFamily="34" charset="0"/>
              </a:rPr>
              <a:t>hazai gazdálkodási körülményeken való edzetté válás </a:t>
            </a:r>
            <a:r>
              <a:rPr lang="hu-HU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már nem elég </a:t>
            </a:r>
            <a:r>
              <a:rPr lang="hu-HU" b="1" dirty="0">
                <a:solidFill>
                  <a:srgbClr val="005B99"/>
                </a:solidFill>
                <a:cs typeface="Calibri" pitchFamily="34" charset="0"/>
              </a:rPr>
              <a:t>a sikerhez;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b="1" dirty="0" smtClean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A </a:t>
            </a:r>
            <a:r>
              <a:rPr lang="hu-HU" b="1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sikernek nem titka van, hanem </a:t>
            </a:r>
            <a:r>
              <a:rPr lang="hu-HU" b="1" dirty="0" smtClean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ára</a:t>
            </a:r>
            <a:r>
              <a:rPr lang="hu-HU" b="1" dirty="0" smtClean="0">
                <a:solidFill>
                  <a:srgbClr val="005B99"/>
                </a:solidFill>
                <a:cs typeface="Calibri" pitchFamily="34" charset="0"/>
              </a:rPr>
              <a:t>;</a:t>
            </a:r>
            <a:endParaRPr lang="hu-HU" b="1" dirty="0">
              <a:solidFill>
                <a:srgbClr val="005B99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2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 számának helye 2"/>
          <p:cNvSpPr txBox="1">
            <a:spLocks/>
          </p:cNvSpPr>
          <p:nvPr/>
        </p:nvSpPr>
        <p:spPr>
          <a:xfrm>
            <a:off x="0" y="4869657"/>
            <a:ext cx="2133600" cy="27384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>
            <a:normAutofit fontScale="92500" lnSpcReduction="10000"/>
          </a:bodyPr>
          <a:lstStyle>
            <a:lvl1pPr marL="0" indent="0" algn="l" rtl="0" eaLnBrk="0" latinLnBrk="0" hangingPunct="0">
              <a:spcBef>
                <a:spcPct val="20000"/>
              </a:spcBef>
              <a:buClr>
                <a:srgbClr val="0369B3"/>
              </a:buClr>
              <a:buSzPct val="85000"/>
              <a:buFontTx/>
              <a:buChar char="•"/>
              <a:defRPr kumimoji="0" sz="2000" kern="1200">
                <a:solidFill>
                  <a:schemeClr val="tx1"/>
                </a:solidFill>
                <a:latin typeface="Verdana" pitchFamily="34" charset="0"/>
                <a:ea typeface="+mn-ea"/>
                <a:cs typeface="Arial" pitchFamily="34" charset="0"/>
              </a:defRPr>
            </a:lvl1pPr>
            <a:lvl2pPr marL="742950" indent="-28575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5000"/>
              <a:buFontTx/>
              <a:buChar char="•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SzPct val="70000"/>
              <a:buFontTx/>
              <a:buChar char="–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latinLnBrk="0" hangingPunct="0">
              <a:spcBef>
                <a:spcPct val="20000"/>
              </a:spcBef>
              <a:buClr>
                <a:srgbClr val="0369B3"/>
              </a:buClr>
              <a:buFontTx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6"/>
              </a:buClr>
              <a:buSzPct val="80000"/>
              <a:buFont typeface="Wingdings 2"/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1">
                  <a:shade val="75000"/>
                </a:schemeClr>
              </a:buClr>
              <a:buSzPct val="90000"/>
              <a:buChar char="»"/>
              <a:defRPr kumimoji="0" sz="16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4">
                  <a:shade val="75000"/>
                </a:schemeClr>
              </a:buClr>
              <a:buChar char="»"/>
              <a:defRPr kumimoji="0" sz="16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shade val="75000"/>
                </a:schemeClr>
              </a:buClr>
              <a:buSzPct val="90000"/>
              <a:buChar char="»"/>
              <a:defRPr kumimoji="0" sz="1600" kern="1200" cap="all" baseline="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hu-HU" altLang="hu-HU" sz="1400" smtClean="0">
                <a:solidFill>
                  <a:srgbClr val="00629B"/>
                </a:solidFill>
                <a:latin typeface="Calibri" pitchFamily="34" charset="0"/>
                <a:cs typeface="Calibri" pitchFamily="34" charset="0"/>
              </a:rPr>
              <a:t>Takarék Agrár Központ</a:t>
            </a:r>
            <a:endParaRPr lang="hu-HU" altLang="hu-HU" sz="1400" dirty="0" smtClean="0">
              <a:solidFill>
                <a:srgbClr val="00629B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Szövegdoboz 3"/>
          <p:cNvSpPr txBox="1">
            <a:spLocks noChangeArrowheads="1"/>
          </p:cNvSpPr>
          <p:nvPr/>
        </p:nvSpPr>
        <p:spPr bwMode="auto">
          <a:xfrm>
            <a:off x="2478446" y="154017"/>
            <a:ext cx="2998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hu-HU" sz="2400" b="1" dirty="0">
                <a:solidFill>
                  <a:srgbClr val="00629B"/>
                </a:solidFill>
                <a:latin typeface="+mn-lt"/>
                <a:cs typeface="Calibri" pitchFamily="34" charset="0"/>
              </a:rPr>
              <a:t>Világpiaci árfüggés</a:t>
            </a:r>
          </a:p>
        </p:txBody>
      </p:sp>
      <p:sp>
        <p:nvSpPr>
          <p:cNvPr id="2" name="Téglalap 1"/>
          <p:cNvSpPr/>
          <p:nvPr/>
        </p:nvSpPr>
        <p:spPr>
          <a:xfrm>
            <a:off x="793075" y="1057753"/>
            <a:ext cx="65286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hu-HU" altLang="hu-HU" sz="1400" b="1" dirty="0">
                <a:solidFill>
                  <a:srgbClr val="005B99"/>
                </a:solidFill>
                <a:cs typeface="Calibri" pitchFamily="34" charset="0"/>
              </a:rPr>
              <a:t>A búza legközelebbi lejáratra szóló chicagói ára</a:t>
            </a:r>
          </a:p>
          <a:p>
            <a:pPr algn="ctr">
              <a:spcBef>
                <a:spcPct val="0"/>
              </a:spcBef>
            </a:pPr>
            <a:r>
              <a:rPr lang="hu-HU" altLang="hu-HU" sz="1400" b="1" dirty="0">
                <a:solidFill>
                  <a:srgbClr val="005B99"/>
                </a:solidFill>
                <a:cs typeface="Calibri" pitchFamily="34" charset="0"/>
              </a:rPr>
              <a:t>és a Dow Jones Ipari Index az </a:t>
            </a:r>
            <a:r>
              <a:rPr lang="hu-HU" altLang="hu-HU" sz="1400" b="1" u="sng" dirty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elmúlt öt </a:t>
            </a:r>
            <a:r>
              <a:rPr lang="hu-HU" altLang="hu-HU" sz="1400" b="1" u="sng" dirty="0" smtClean="0">
                <a:solidFill>
                  <a:srgbClr val="005B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évben</a:t>
            </a:r>
            <a:endParaRPr lang="hu-HU" altLang="hu-HU" sz="1400" b="1" u="sng" dirty="0">
              <a:solidFill>
                <a:srgbClr val="005B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itchFamily="34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208670" y="4454158"/>
            <a:ext cx="113524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hu-HU" altLang="hu-HU" sz="1200" dirty="0">
                <a:solidFill>
                  <a:srgbClr val="005B99"/>
                </a:solidFill>
                <a:cs typeface="Calibri" pitchFamily="34" charset="0"/>
              </a:rPr>
              <a:t>Forrás: </a:t>
            </a:r>
            <a:r>
              <a:rPr lang="hu-HU" altLang="hu-HU" sz="1200" dirty="0" err="1">
                <a:solidFill>
                  <a:srgbClr val="005B99"/>
                </a:solidFill>
                <a:cs typeface="Calibri" pitchFamily="34" charset="0"/>
              </a:rPr>
              <a:t>ft.com</a:t>
            </a:r>
            <a:endParaRPr lang="hu-HU" altLang="hu-HU" sz="1200" dirty="0">
              <a:solidFill>
                <a:srgbClr val="005B99"/>
              </a:solidFill>
              <a:cs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66" y="1580973"/>
            <a:ext cx="7385356" cy="2769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649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32809" y="130741"/>
            <a:ext cx="7772400" cy="575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A készletek tovább emelkednek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680" y="1330182"/>
            <a:ext cx="4547319" cy="2899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06012"/>
            <a:ext cx="4596681" cy="2748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87678" y="121720"/>
            <a:ext cx="7772400" cy="575734"/>
          </a:xfrm>
        </p:spPr>
        <p:txBody>
          <a:bodyPr vert="horz" lIns="91440" tIns="45720" rIns="91440" bIns="45720" rtlCol="0" anchor="t">
            <a:normAutofit/>
          </a:bodyPr>
          <a:lstStyle/>
          <a:p>
            <a:pPr defTabSz="457200"/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Az árak esnek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11" y="975844"/>
            <a:ext cx="7039897" cy="38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4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61535" y="193278"/>
            <a:ext cx="7772400" cy="575734"/>
          </a:xfrm>
        </p:spPr>
        <p:txBody>
          <a:bodyPr vert="horz" lIns="91440" tIns="45720" rIns="91440" bIns="45720" rtlCol="0" anchor="t">
            <a:noAutofit/>
          </a:bodyPr>
          <a:lstStyle/>
          <a:p>
            <a:pPr defTabSz="457200"/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Az EU előrejelzései 2025-ig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70" y="1165452"/>
            <a:ext cx="3997328" cy="232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9" y="2487561"/>
            <a:ext cx="3863340" cy="232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106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442" y="146039"/>
            <a:ext cx="7772400" cy="575734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 defTabSz="457200"/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Tíz éves távlatban kevesebb</a:t>
            </a:r>
            <a:b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</a:br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mint 10 százalékos áremelkedés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38" y="1765819"/>
            <a:ext cx="3651507" cy="219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349210" y="1784617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629B"/>
                </a:solidFill>
              </a:rPr>
              <a:t>Búzaár</a:t>
            </a:r>
            <a:endParaRPr lang="hu-HU" dirty="0">
              <a:solidFill>
                <a:srgbClr val="00629B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023953" y="3247063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&gt;</a:t>
            </a:r>
            <a:r>
              <a:rPr lang="hu-HU" sz="1400" dirty="0" smtClean="0">
                <a:solidFill>
                  <a:srgbClr val="C00000"/>
                </a:solidFill>
              </a:rPr>
              <a:t>10% 2025/2016</a:t>
            </a:r>
            <a:endParaRPr lang="hu-HU" sz="1400" dirty="0">
              <a:solidFill>
                <a:srgbClr val="C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494" y="1765819"/>
            <a:ext cx="3651507" cy="219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6802469" y="1784617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00629B"/>
                </a:solidFill>
              </a:rPr>
              <a:t>Kukoricaár</a:t>
            </a:r>
            <a:endParaRPr lang="hu-HU" dirty="0">
              <a:solidFill>
                <a:srgbClr val="00629B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6078688" y="3259114"/>
            <a:ext cx="15424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&gt;</a:t>
            </a:r>
            <a:r>
              <a:rPr lang="hu-HU" sz="1400" dirty="0" smtClean="0">
                <a:solidFill>
                  <a:srgbClr val="C00000"/>
                </a:solidFill>
              </a:rPr>
              <a:t>10% 2025/2016</a:t>
            </a:r>
            <a:endParaRPr lang="hu-HU" sz="1400" dirty="0">
              <a:solidFill>
                <a:srgbClr val="C00000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34401" y="4020979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629B"/>
                </a:solidFill>
              </a:rPr>
              <a:t>Forrás: EU</a:t>
            </a:r>
            <a:endParaRPr lang="hu-HU" sz="1000" dirty="0">
              <a:solidFill>
                <a:srgbClr val="00629B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438494" y="4020979"/>
            <a:ext cx="8034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000" dirty="0" smtClean="0">
                <a:solidFill>
                  <a:srgbClr val="00629B"/>
                </a:solidFill>
              </a:rPr>
              <a:t>Forrás: EU</a:t>
            </a:r>
            <a:endParaRPr lang="hu-HU" sz="1000" dirty="0">
              <a:solidFill>
                <a:srgbClr val="0062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0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8" y="2953977"/>
            <a:ext cx="3259393" cy="1957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2559" y="129301"/>
            <a:ext cx="7772400" cy="488515"/>
          </a:xfrm>
        </p:spPr>
        <p:txBody>
          <a:bodyPr>
            <a:noAutofit/>
          </a:bodyPr>
          <a:lstStyle/>
          <a:p>
            <a:pPr algn="ctr" defTabSz="457200"/>
            <a:r>
              <a:rPr lang="hu-HU" sz="2800" dirty="0">
                <a:solidFill>
                  <a:srgbClr val="00629B"/>
                </a:solidFill>
                <a:latin typeface="+mn-lt"/>
                <a:ea typeface="+mn-ea"/>
                <a:cs typeface="Calibri" pitchFamily="34" charset="0"/>
              </a:rPr>
              <a:t>A FAO-OECD előrejelzései 2025-ig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2" y="865238"/>
            <a:ext cx="3248942" cy="196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3458" y="865238"/>
            <a:ext cx="3259393" cy="196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605918" y="1965569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&gt;10% 2025/2016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22" y="2956882"/>
            <a:ext cx="3263690" cy="196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églalap 9"/>
          <p:cNvSpPr/>
          <p:nvPr/>
        </p:nvSpPr>
        <p:spPr>
          <a:xfrm>
            <a:off x="5605918" y="4030343"/>
            <a:ext cx="15424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1400" dirty="0">
                <a:solidFill>
                  <a:srgbClr val="C00000"/>
                </a:solidFill>
              </a:rPr>
              <a:t>&gt;10% 2025/2016</a:t>
            </a:r>
          </a:p>
        </p:txBody>
      </p:sp>
    </p:spTree>
    <p:extLst>
      <p:ext uri="{BB962C8B-B14F-4D97-AF65-F5344CB8AC3E}">
        <p14:creationId xmlns:p14="http://schemas.microsoft.com/office/powerpoint/2010/main" val="324100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AKAREK_SZINEK">
      <a:dk1>
        <a:srgbClr val="00B0F0"/>
      </a:dk1>
      <a:lt1>
        <a:srgbClr val="FFFFFF"/>
      </a:lt1>
      <a:dk2>
        <a:srgbClr val="0070C0"/>
      </a:dk2>
      <a:lt2>
        <a:srgbClr val="FFFFFF"/>
      </a:lt2>
      <a:accent1>
        <a:srgbClr val="0070C0"/>
      </a:accent1>
      <a:accent2>
        <a:srgbClr val="FFC000"/>
      </a:accent2>
      <a:accent3>
        <a:srgbClr val="F07E00"/>
      </a:accent3>
      <a:accent4>
        <a:srgbClr val="0070C0"/>
      </a:accent4>
      <a:accent5>
        <a:srgbClr val="0070C0"/>
      </a:accent5>
      <a:accent6>
        <a:srgbClr val="002060"/>
      </a:accent6>
      <a:hlink>
        <a:srgbClr val="FFFFFF"/>
      </a:hlink>
      <a:folHlink>
        <a:srgbClr val="FFC000"/>
      </a:folHlink>
    </a:clrScheme>
    <a:fontScheme name="Egyéni 2. sé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customXsn xmlns="http://schemas.microsoft.com/office/2006/metadata/customXsn">
  <xsnLocation/>
  <cached>True</cached>
  <openByDefault>True</openByDefault>
  <xsnScope/>
</customXsn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5410eb3-ae8c-4d65-9c28-6f105304545c">7M5RFPNE3P4Q-281-7</_dlc_DocId>
    <_dlc_DocIdUrl xmlns="f5410eb3-ae8c-4d65-9c28-6f105304545c">
      <Url>https://intranet.tbank.hu/Szervezetek/MarketingOnOszt/_layouts/15/DocIdRedir.aspx?ID=7M5RFPNE3P4Q-281-7</Url>
      <Description>7M5RFPNE3P4Q-281-7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9BE10C8FBCD3E47B454F39DC78E8D40" ma:contentTypeVersion="2" ma:contentTypeDescription="Új dokumentum létrehozása." ma:contentTypeScope="" ma:versionID="29228662236a66d94632836a2504277e">
  <xsd:schema xmlns:xsd="http://www.w3.org/2001/XMLSchema" xmlns:xs="http://www.w3.org/2001/XMLSchema" xmlns:p="http://schemas.microsoft.com/office/2006/metadata/properties" xmlns:ns2="f5410eb3-ae8c-4d65-9c28-6f105304545c" targetNamespace="http://schemas.microsoft.com/office/2006/metadata/properties" ma:root="true" ma:fieldsID="51c8f8293efd00072158b639d092eb33" ns2:_="">
    <xsd:import namespace="f5410eb3-ae8c-4d65-9c28-6f105304545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410eb3-ae8c-4d65-9c28-6f105304545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umazonosító értéke" ma:description="Az elemhez rendelt dokumentumazonosító értéke." ma:internalName="_dlc_DocId" ma:readOnly="true">
      <xsd:simpleType>
        <xsd:restriction base="dms:Text"/>
      </xsd:simpleType>
    </xsd:element>
    <xsd:element name="_dlc_DocIdUrl" ma:index="9" nillable="true" ma:displayName="Dokumentumazonosító" ma:description="Állandó hivatkozás a dokumentumra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ABF452-70ED-4D7D-B060-ACC64A72B4DA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48DBC169-BD68-4B92-992B-92B2552B6BBD}">
  <ds:schemaRefs>
    <ds:schemaRef ds:uri="http://schemas.microsoft.com/office/2006/metadata/customXsn"/>
  </ds:schemaRefs>
</ds:datastoreItem>
</file>

<file path=customXml/itemProps3.xml><?xml version="1.0" encoding="utf-8"?>
<ds:datastoreItem xmlns:ds="http://schemas.openxmlformats.org/officeDocument/2006/customXml" ds:itemID="{A2996849-7DB7-4BBA-8849-AFFFF79FDEC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5410eb3-ae8c-4d65-9c28-6f105304545c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5AE713C9-88F5-47CD-A797-EEC9841B4A32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81B16518-0D68-49D6-8913-4435A0007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410eb3-ae8c-4d65-9c28-6f10530454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5059</TotalTime>
  <Words>448</Words>
  <Application>Microsoft Office PowerPoint</Application>
  <PresentationFormat>Diavetítés a képernyőre (16:9 oldalarány)</PresentationFormat>
  <Paragraphs>102</Paragraphs>
  <Slides>13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Civic</vt:lpstr>
      <vt:lpstr>PowerPoint bemutató</vt:lpstr>
      <vt:lpstr>PowerPoint bemutató</vt:lpstr>
      <vt:lpstr>A felkészülés nem az erősségünk</vt:lpstr>
      <vt:lpstr>PowerPoint bemutató</vt:lpstr>
      <vt:lpstr>A készletek tovább emelkednek</vt:lpstr>
      <vt:lpstr>Az árak esnek</vt:lpstr>
      <vt:lpstr>Az EU előrejelzései 2025-ig</vt:lpstr>
      <vt:lpstr>Tíz éves távlatban kevesebb mint 10 százalékos áremelkedés</vt:lpstr>
      <vt:lpstr>A FAO-OECD előrejelzései 2025-ig</vt:lpstr>
      <vt:lpstr>PowerPoint bemutató</vt:lpstr>
      <vt:lpstr>PowerPoint bemutató</vt:lpstr>
      <vt:lpstr>PowerPoint bemutató</vt:lpstr>
      <vt:lpstr>Szeretettel várjuk a Takarék Agrár Szakmai Napok őszi rendezvényein!   Köszönöm a megtisztelő figyelmet!</vt:lpstr>
    </vt:vector>
  </TitlesOfParts>
  <Company>Korodi@Flohr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András Szalontai</dc:creator>
  <cp:lastModifiedBy>Petőházi Tamás</cp:lastModifiedBy>
  <cp:revision>455</cp:revision>
  <cp:lastPrinted>2016-08-05T13:49:06Z</cp:lastPrinted>
  <dcterms:created xsi:type="dcterms:W3CDTF">2015-07-29T10:15:32Z</dcterms:created>
  <dcterms:modified xsi:type="dcterms:W3CDTF">2016-09-01T07:48:00Z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0x010100E9BE10C8FBCD3E47B454F39DC78E8D40</vt:lpwstr>
  </property>
  <property fmtid="{D5CDD505-2E9C-101B-9397-08002B2CF9AE}" pid="3" name="_dlc_DocIdItemGuid">
    <vt:lpwstr>d18cc749-0033-4d31-bbc7-80e616ddeb97</vt:lpwstr>
  </property>
</Properties>
</file>