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8.xml" ContentType="application/vnd.openxmlformats-officedocument.drawingml.chart+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6" r:id="rId2"/>
    <p:sldId id="309" r:id="rId3"/>
    <p:sldId id="257" r:id="rId4"/>
    <p:sldId id="289" r:id="rId5"/>
    <p:sldId id="286" r:id="rId6"/>
    <p:sldId id="323" r:id="rId7"/>
    <p:sldId id="287" r:id="rId8"/>
    <p:sldId id="288" r:id="rId9"/>
    <p:sldId id="292" r:id="rId10"/>
    <p:sldId id="291" r:id="rId11"/>
    <p:sldId id="280" r:id="rId12"/>
    <p:sldId id="308" r:id="rId13"/>
    <p:sldId id="312" r:id="rId14"/>
    <p:sldId id="303" r:id="rId15"/>
    <p:sldId id="313" r:id="rId16"/>
    <p:sldId id="306" r:id="rId17"/>
    <p:sldId id="310" r:id="rId18"/>
    <p:sldId id="294" r:id="rId19"/>
    <p:sldId id="258" r:id="rId20"/>
    <p:sldId id="259" r:id="rId21"/>
    <p:sldId id="325" r:id="rId22"/>
    <p:sldId id="314" r:id="rId23"/>
    <p:sldId id="299" r:id="rId24"/>
    <p:sldId id="326" r:id="rId25"/>
    <p:sldId id="295" r:id="rId26"/>
    <p:sldId id="263" r:id="rId27"/>
    <p:sldId id="264" r:id="rId28"/>
    <p:sldId id="265" r:id="rId29"/>
    <p:sldId id="267" r:id="rId30"/>
    <p:sldId id="268" r:id="rId31"/>
    <p:sldId id="269" r:id="rId32"/>
    <p:sldId id="270" r:id="rId33"/>
    <p:sldId id="271" r:id="rId34"/>
    <p:sldId id="327" r:id="rId35"/>
    <p:sldId id="298" r:id="rId36"/>
    <p:sldId id="297" r:id="rId37"/>
    <p:sldId id="277" r:id="rId38"/>
    <p:sldId id="278" r:id="rId39"/>
    <p:sldId id="282" r:id="rId40"/>
    <p:sldId id="328" r:id="rId41"/>
    <p:sldId id="279" r:id="rId42"/>
    <p:sldId id="302" r:id="rId43"/>
    <p:sldId id="317" r:id="rId44"/>
    <p:sldId id="329" r:id="rId45"/>
    <p:sldId id="330" r:id="rId46"/>
    <p:sldId id="324" r:id="rId47"/>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p:scale>
          <a:sx n="70" d="100"/>
          <a:sy n="70" d="100"/>
        </p:scale>
        <p:origin x="-1140"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905095\AppData\Local\Microsoft\Windows\Temporary%20Internet%20Files\Content.IE5\Y2U236QN\StatisticalData.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905095\AppData\Local\Microsoft\Windows\Temporary%20Internet%20Files\Content.IE5\Y2U236QN\StatisticalData.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a905095\AppData\Local\Microsoft\Windows\Temporary%20Internet%20Files\Content.IE5\Y2U236QN\StatisticalData.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a905095\Documents\2013\FERTILIZERS%20EUROPE\m&#369;tr&#225;gya%20statisztik&#225;k\IFA%20consumption%20Central%20Europe%201970%20to%20201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a905095\Documents\2013\FERTILIZERS%20EUROPE\m&#369;tr&#225;gya%20statisztik&#225;k\IFA%20consumption%20Central%20Europe%201970%20to%20201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a905095\Documents\2013\FERTILIZERS%20EUROPE\m&#369;tr&#225;gya%20statisztik&#225;k\IFA%20consumption%20Central%20Europe%201970%20to%202011.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a905095\Documents\2013\FERTILIZERS%20EUROPE\m&#369;tr&#225;gya%20statisztik&#225;k\IFA%20consumption%20Central%20Europe%201970%20to%202011.xlsx"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búza!$A$2</c:f>
              <c:strCache>
                <c:ptCount val="1"/>
                <c:pt idx="0">
                  <c:v>FR</c:v>
                </c:pt>
              </c:strCache>
            </c:strRef>
          </c:tx>
          <c:cat>
            <c:numRef>
              <c:f>búza!$B$1:$AR$1</c:f>
              <c:numCache>
                <c:formatCode>General</c:formatCode>
                <c:ptCount val="4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numCache>
            </c:numRef>
          </c:cat>
          <c:val>
            <c:numRef>
              <c:f>búza!$B$2:$AR$2</c:f>
              <c:numCache>
                <c:formatCode>General</c:formatCode>
                <c:ptCount val="43"/>
                <c:pt idx="0">
                  <c:v>34223</c:v>
                </c:pt>
                <c:pt idx="1">
                  <c:v>38614</c:v>
                </c:pt>
                <c:pt idx="2">
                  <c:v>45698</c:v>
                </c:pt>
                <c:pt idx="3">
                  <c:v>45067</c:v>
                </c:pt>
                <c:pt idx="4">
                  <c:v>45844</c:v>
                </c:pt>
                <c:pt idx="5">
                  <c:v>38734</c:v>
                </c:pt>
                <c:pt idx="6">
                  <c:v>37722</c:v>
                </c:pt>
                <c:pt idx="7">
                  <c:v>42303</c:v>
                </c:pt>
                <c:pt idx="8">
                  <c:v>50323</c:v>
                </c:pt>
                <c:pt idx="9">
                  <c:v>47820</c:v>
                </c:pt>
                <c:pt idx="10">
                  <c:v>51810</c:v>
                </c:pt>
                <c:pt idx="11">
                  <c:v>50110</c:v>
                </c:pt>
                <c:pt idx="12">
                  <c:v>52360</c:v>
                </c:pt>
                <c:pt idx="13">
                  <c:v>51274</c:v>
                </c:pt>
                <c:pt idx="14">
                  <c:v>64597</c:v>
                </c:pt>
                <c:pt idx="15">
                  <c:v>59999</c:v>
                </c:pt>
                <c:pt idx="16">
                  <c:v>54487</c:v>
                </c:pt>
                <c:pt idx="17">
                  <c:v>55584</c:v>
                </c:pt>
                <c:pt idx="18">
                  <c:v>61509</c:v>
                </c:pt>
                <c:pt idx="19">
                  <c:v>63480</c:v>
                </c:pt>
                <c:pt idx="20">
                  <c:v>64787</c:v>
                </c:pt>
                <c:pt idx="21">
                  <c:v>66756</c:v>
                </c:pt>
                <c:pt idx="22">
                  <c:v>64042</c:v>
                </c:pt>
                <c:pt idx="23">
                  <c:v>64722</c:v>
                </c:pt>
                <c:pt idx="24">
                  <c:v>66681</c:v>
                </c:pt>
                <c:pt idx="25">
                  <c:v>65079</c:v>
                </c:pt>
                <c:pt idx="26">
                  <c:v>71323</c:v>
                </c:pt>
                <c:pt idx="27">
                  <c:v>66237</c:v>
                </c:pt>
                <c:pt idx="28">
                  <c:v>76058</c:v>
                </c:pt>
                <c:pt idx="29">
                  <c:v>72431</c:v>
                </c:pt>
                <c:pt idx="30">
                  <c:v>71171</c:v>
                </c:pt>
                <c:pt idx="31">
                  <c:v>66170</c:v>
                </c:pt>
                <c:pt idx="32">
                  <c:v>74454</c:v>
                </c:pt>
                <c:pt idx="33">
                  <c:v>62499</c:v>
                </c:pt>
                <c:pt idx="34">
                  <c:v>75787</c:v>
                </c:pt>
                <c:pt idx="35">
                  <c:v>69887</c:v>
                </c:pt>
                <c:pt idx="36">
                  <c:v>67414</c:v>
                </c:pt>
                <c:pt idx="37">
                  <c:v>62542</c:v>
                </c:pt>
                <c:pt idx="38">
                  <c:v>71018</c:v>
                </c:pt>
                <c:pt idx="39">
                  <c:v>74469</c:v>
                </c:pt>
                <c:pt idx="40">
                  <c:v>64419</c:v>
                </c:pt>
                <c:pt idx="41">
                  <c:v>61788</c:v>
                </c:pt>
                <c:pt idx="42">
                  <c:v>75992</c:v>
                </c:pt>
              </c:numCache>
            </c:numRef>
          </c:val>
          <c:smooth val="0"/>
        </c:ser>
        <c:ser>
          <c:idx val="1"/>
          <c:order val="1"/>
          <c:tx>
            <c:strRef>
              <c:f>búza!$A$3</c:f>
              <c:strCache>
                <c:ptCount val="1"/>
                <c:pt idx="0">
                  <c:v>DE</c:v>
                </c:pt>
              </c:strCache>
            </c:strRef>
          </c:tx>
          <c:cat>
            <c:numRef>
              <c:f>búza!$B$1:$AR$1</c:f>
              <c:numCache>
                <c:formatCode>General</c:formatCode>
                <c:ptCount val="4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numCache>
            </c:numRef>
          </c:cat>
          <c:val>
            <c:numRef>
              <c:f>búza!$B$3:$AR$3</c:f>
              <c:numCache>
                <c:formatCode>General</c:formatCode>
                <c:ptCount val="43"/>
                <c:pt idx="0">
                  <c:v>37264</c:v>
                </c:pt>
                <c:pt idx="1">
                  <c:v>44229</c:v>
                </c:pt>
                <c:pt idx="2">
                  <c:v>40380</c:v>
                </c:pt>
                <c:pt idx="3">
                  <c:v>43477</c:v>
                </c:pt>
                <c:pt idx="4">
                  <c:v>46257</c:v>
                </c:pt>
                <c:pt idx="5">
                  <c:v>43188</c:v>
                </c:pt>
                <c:pt idx="6">
                  <c:v>39344</c:v>
                </c:pt>
                <c:pt idx="7">
                  <c:v>43553</c:v>
                </c:pt>
                <c:pt idx="8">
                  <c:v>48869</c:v>
                </c:pt>
                <c:pt idx="9">
                  <c:v>47776</c:v>
                </c:pt>
                <c:pt idx="10">
                  <c:v>47389</c:v>
                </c:pt>
                <c:pt idx="11">
                  <c:v>48797</c:v>
                </c:pt>
                <c:pt idx="12">
                  <c:v>52433</c:v>
                </c:pt>
                <c:pt idx="13">
                  <c:v>52084</c:v>
                </c:pt>
                <c:pt idx="14">
                  <c:v>59331</c:v>
                </c:pt>
                <c:pt idx="15">
                  <c:v>58295</c:v>
                </c:pt>
                <c:pt idx="16">
                  <c:v>60919</c:v>
                </c:pt>
                <c:pt idx="17">
                  <c:v>57757</c:v>
                </c:pt>
                <c:pt idx="18">
                  <c:v>62266</c:v>
                </c:pt>
                <c:pt idx="19">
                  <c:v>56815</c:v>
                </c:pt>
                <c:pt idx="20">
                  <c:v>62734</c:v>
                </c:pt>
                <c:pt idx="21">
                  <c:v>67712</c:v>
                </c:pt>
                <c:pt idx="22">
                  <c:v>59811</c:v>
                </c:pt>
                <c:pt idx="23">
                  <c:v>65842</c:v>
                </c:pt>
                <c:pt idx="24">
                  <c:v>67620</c:v>
                </c:pt>
                <c:pt idx="25">
                  <c:v>68881</c:v>
                </c:pt>
                <c:pt idx="26">
                  <c:v>72932</c:v>
                </c:pt>
                <c:pt idx="27">
                  <c:v>72682</c:v>
                </c:pt>
                <c:pt idx="28">
                  <c:v>72035</c:v>
                </c:pt>
                <c:pt idx="29">
                  <c:v>75411</c:v>
                </c:pt>
                <c:pt idx="30">
                  <c:v>72826</c:v>
                </c:pt>
                <c:pt idx="31">
                  <c:v>78827</c:v>
                </c:pt>
                <c:pt idx="32">
                  <c:v>69056</c:v>
                </c:pt>
                <c:pt idx="33">
                  <c:v>64985</c:v>
                </c:pt>
                <c:pt idx="34">
                  <c:v>81716</c:v>
                </c:pt>
                <c:pt idx="35">
                  <c:v>74651</c:v>
                </c:pt>
                <c:pt idx="36">
                  <c:v>72007</c:v>
                </c:pt>
                <c:pt idx="37">
                  <c:v>69611</c:v>
                </c:pt>
                <c:pt idx="38">
                  <c:v>80873</c:v>
                </c:pt>
                <c:pt idx="39">
                  <c:v>78091</c:v>
                </c:pt>
                <c:pt idx="40">
                  <c:v>73102</c:v>
                </c:pt>
                <c:pt idx="41">
                  <c:v>70193</c:v>
                </c:pt>
                <c:pt idx="42">
                  <c:v>73283</c:v>
                </c:pt>
              </c:numCache>
            </c:numRef>
          </c:val>
          <c:smooth val="0"/>
        </c:ser>
        <c:ser>
          <c:idx val="2"/>
          <c:order val="2"/>
          <c:tx>
            <c:strRef>
              <c:f>búza!$A$4</c:f>
              <c:strCache>
                <c:ptCount val="1"/>
                <c:pt idx="0">
                  <c:v>PL</c:v>
                </c:pt>
              </c:strCache>
            </c:strRef>
          </c:tx>
          <c:cat>
            <c:numRef>
              <c:f>búza!$B$1:$AR$1</c:f>
              <c:numCache>
                <c:formatCode>General</c:formatCode>
                <c:ptCount val="4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numCache>
            </c:numRef>
          </c:cat>
          <c:val>
            <c:numRef>
              <c:f>búza!$B$4:$AR$4</c:f>
              <c:numCache>
                <c:formatCode>General</c:formatCode>
                <c:ptCount val="43"/>
                <c:pt idx="0">
                  <c:v>23211</c:v>
                </c:pt>
                <c:pt idx="1">
                  <c:v>26478</c:v>
                </c:pt>
                <c:pt idx="2">
                  <c:v>25135</c:v>
                </c:pt>
                <c:pt idx="3">
                  <c:v>29599</c:v>
                </c:pt>
                <c:pt idx="4">
                  <c:v>32007</c:v>
                </c:pt>
                <c:pt idx="5">
                  <c:v>28264</c:v>
                </c:pt>
                <c:pt idx="6">
                  <c:v>31355</c:v>
                </c:pt>
                <c:pt idx="7">
                  <c:v>28946</c:v>
                </c:pt>
                <c:pt idx="8">
                  <c:v>32551</c:v>
                </c:pt>
                <c:pt idx="9">
                  <c:v>27032</c:v>
                </c:pt>
                <c:pt idx="10">
                  <c:v>25957</c:v>
                </c:pt>
                <c:pt idx="11">
                  <c:v>29648</c:v>
                </c:pt>
                <c:pt idx="12">
                  <c:v>30734</c:v>
                </c:pt>
                <c:pt idx="13">
                  <c:v>33598</c:v>
                </c:pt>
                <c:pt idx="14">
                  <c:v>35220</c:v>
                </c:pt>
                <c:pt idx="15">
                  <c:v>34283</c:v>
                </c:pt>
                <c:pt idx="16">
                  <c:v>37045</c:v>
                </c:pt>
                <c:pt idx="17">
                  <c:v>37239</c:v>
                </c:pt>
                <c:pt idx="18">
                  <c:v>34802</c:v>
                </c:pt>
                <c:pt idx="19">
                  <c:v>38542</c:v>
                </c:pt>
                <c:pt idx="20">
                  <c:v>39575</c:v>
                </c:pt>
                <c:pt idx="21">
                  <c:v>38032</c:v>
                </c:pt>
                <c:pt idx="22">
                  <c:v>30635</c:v>
                </c:pt>
                <c:pt idx="23">
                  <c:v>33279</c:v>
                </c:pt>
                <c:pt idx="24">
                  <c:v>31817</c:v>
                </c:pt>
                <c:pt idx="25">
                  <c:v>36015</c:v>
                </c:pt>
                <c:pt idx="26">
                  <c:v>34574</c:v>
                </c:pt>
                <c:pt idx="27">
                  <c:v>32064</c:v>
                </c:pt>
                <c:pt idx="28">
                  <c:v>36243</c:v>
                </c:pt>
                <c:pt idx="29">
                  <c:v>35042</c:v>
                </c:pt>
                <c:pt idx="30">
                  <c:v>32268</c:v>
                </c:pt>
                <c:pt idx="31">
                  <c:v>35336</c:v>
                </c:pt>
                <c:pt idx="32">
                  <c:v>38539</c:v>
                </c:pt>
                <c:pt idx="33">
                  <c:v>34047</c:v>
                </c:pt>
                <c:pt idx="34">
                  <c:v>42811</c:v>
                </c:pt>
                <c:pt idx="35">
                  <c:v>39545</c:v>
                </c:pt>
                <c:pt idx="36">
                  <c:v>32447</c:v>
                </c:pt>
                <c:pt idx="37">
                  <c:v>39381</c:v>
                </c:pt>
                <c:pt idx="38">
                  <c:v>40716</c:v>
                </c:pt>
                <c:pt idx="39">
                  <c:v>41725</c:v>
                </c:pt>
                <c:pt idx="40">
                  <c:v>39432</c:v>
                </c:pt>
                <c:pt idx="41">
                  <c:v>41348</c:v>
                </c:pt>
                <c:pt idx="42">
                  <c:v>41438</c:v>
                </c:pt>
              </c:numCache>
            </c:numRef>
          </c:val>
          <c:smooth val="0"/>
        </c:ser>
        <c:ser>
          <c:idx val="3"/>
          <c:order val="3"/>
          <c:tx>
            <c:strRef>
              <c:f>búza!$A$5</c:f>
              <c:strCache>
                <c:ptCount val="1"/>
                <c:pt idx="0">
                  <c:v>HU</c:v>
                </c:pt>
              </c:strCache>
            </c:strRef>
          </c:tx>
          <c:cat>
            <c:numRef>
              <c:f>búza!$B$1:$AR$1</c:f>
              <c:numCache>
                <c:formatCode>General</c:formatCode>
                <c:ptCount val="4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numCache>
            </c:numRef>
          </c:cat>
          <c:val>
            <c:numRef>
              <c:f>búza!$B$5:$AR$5</c:f>
              <c:numCache>
                <c:formatCode>General</c:formatCode>
                <c:ptCount val="43"/>
                <c:pt idx="0">
                  <c:v>21370</c:v>
                </c:pt>
                <c:pt idx="1">
                  <c:v>30809</c:v>
                </c:pt>
                <c:pt idx="2">
                  <c:v>31090</c:v>
                </c:pt>
                <c:pt idx="3">
                  <c:v>34793</c:v>
                </c:pt>
                <c:pt idx="4">
                  <c:v>37520</c:v>
                </c:pt>
                <c:pt idx="5">
                  <c:v>32036</c:v>
                </c:pt>
                <c:pt idx="6">
                  <c:v>38845</c:v>
                </c:pt>
                <c:pt idx="7">
                  <c:v>40566</c:v>
                </c:pt>
                <c:pt idx="8">
                  <c:v>42871</c:v>
                </c:pt>
                <c:pt idx="9">
                  <c:v>32667</c:v>
                </c:pt>
                <c:pt idx="10">
                  <c:v>47643</c:v>
                </c:pt>
                <c:pt idx="11">
                  <c:v>40098</c:v>
                </c:pt>
                <c:pt idx="12">
                  <c:v>43999</c:v>
                </c:pt>
                <c:pt idx="13">
                  <c:v>44173</c:v>
                </c:pt>
                <c:pt idx="14">
                  <c:v>54330</c:v>
                </c:pt>
                <c:pt idx="15">
                  <c:v>48449</c:v>
                </c:pt>
                <c:pt idx="16">
                  <c:v>43622</c:v>
                </c:pt>
                <c:pt idx="17">
                  <c:v>44192</c:v>
                </c:pt>
                <c:pt idx="18">
                  <c:v>54858</c:v>
                </c:pt>
                <c:pt idx="19">
                  <c:v>52643</c:v>
                </c:pt>
                <c:pt idx="20">
                  <c:v>50771</c:v>
                </c:pt>
                <c:pt idx="21">
                  <c:v>51900</c:v>
                </c:pt>
                <c:pt idx="22">
                  <c:v>40700</c:v>
                </c:pt>
                <c:pt idx="23">
                  <c:v>30650</c:v>
                </c:pt>
                <c:pt idx="24">
                  <c:v>46033</c:v>
                </c:pt>
                <c:pt idx="25">
                  <c:v>41644</c:v>
                </c:pt>
                <c:pt idx="26">
                  <c:v>32780</c:v>
                </c:pt>
                <c:pt idx="27">
                  <c:v>42153</c:v>
                </c:pt>
                <c:pt idx="28">
                  <c:v>41390</c:v>
                </c:pt>
                <c:pt idx="29">
                  <c:v>35948</c:v>
                </c:pt>
                <c:pt idx="30">
                  <c:v>36044</c:v>
                </c:pt>
                <c:pt idx="31">
                  <c:v>43105</c:v>
                </c:pt>
                <c:pt idx="32">
                  <c:v>35212</c:v>
                </c:pt>
                <c:pt idx="33">
                  <c:v>26408</c:v>
                </c:pt>
                <c:pt idx="34">
                  <c:v>51174</c:v>
                </c:pt>
                <c:pt idx="35">
                  <c:v>45000</c:v>
                </c:pt>
                <c:pt idx="36">
                  <c:v>40719</c:v>
                </c:pt>
                <c:pt idx="37">
                  <c:v>35875</c:v>
                </c:pt>
                <c:pt idx="38">
                  <c:v>50024</c:v>
                </c:pt>
                <c:pt idx="39">
                  <c:v>38546</c:v>
                </c:pt>
                <c:pt idx="40">
                  <c:v>37038</c:v>
                </c:pt>
                <c:pt idx="41">
                  <c:v>41994</c:v>
                </c:pt>
                <c:pt idx="42">
                  <c:v>35183</c:v>
                </c:pt>
              </c:numCache>
            </c:numRef>
          </c:val>
          <c:smooth val="0"/>
        </c:ser>
        <c:dLbls>
          <c:showLegendKey val="0"/>
          <c:showVal val="0"/>
          <c:showCatName val="0"/>
          <c:showSerName val="0"/>
          <c:showPercent val="0"/>
          <c:showBubbleSize val="0"/>
        </c:dLbls>
        <c:marker val="1"/>
        <c:smooth val="0"/>
        <c:axId val="92238208"/>
        <c:axId val="92239744"/>
      </c:lineChart>
      <c:catAx>
        <c:axId val="92238208"/>
        <c:scaling>
          <c:orientation val="minMax"/>
        </c:scaling>
        <c:delete val="0"/>
        <c:axPos val="b"/>
        <c:numFmt formatCode="General" sourceLinked="1"/>
        <c:majorTickMark val="out"/>
        <c:minorTickMark val="none"/>
        <c:tickLblPos val="nextTo"/>
        <c:crossAx val="92239744"/>
        <c:crosses val="autoZero"/>
        <c:auto val="1"/>
        <c:lblAlgn val="ctr"/>
        <c:lblOffset val="100"/>
        <c:tickLblSkip val="10"/>
        <c:noMultiLvlLbl val="0"/>
      </c:catAx>
      <c:valAx>
        <c:axId val="92239744"/>
        <c:scaling>
          <c:orientation val="minMax"/>
          <c:min val="20000"/>
        </c:scaling>
        <c:delete val="0"/>
        <c:axPos val="l"/>
        <c:majorGridlines/>
        <c:numFmt formatCode="General" sourceLinked="1"/>
        <c:majorTickMark val="out"/>
        <c:minorTickMark val="none"/>
        <c:tickLblPos val="nextTo"/>
        <c:crossAx val="9223820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repce!$A$2</c:f>
              <c:strCache>
                <c:ptCount val="1"/>
                <c:pt idx="0">
                  <c:v>FR</c:v>
                </c:pt>
              </c:strCache>
            </c:strRef>
          </c:tx>
          <c:cat>
            <c:numRef>
              <c:f>repce!$B$1:$AR$1</c:f>
              <c:numCache>
                <c:formatCode>General</c:formatCode>
                <c:ptCount val="4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numCache>
            </c:numRef>
          </c:cat>
          <c:val>
            <c:numRef>
              <c:f>repce!$B$2:$AR$2</c:f>
              <c:numCache>
                <c:formatCode>General</c:formatCode>
                <c:ptCount val="43"/>
                <c:pt idx="0">
                  <c:v>17563</c:v>
                </c:pt>
                <c:pt idx="1">
                  <c:v>20293</c:v>
                </c:pt>
                <c:pt idx="2">
                  <c:v>22089</c:v>
                </c:pt>
                <c:pt idx="3">
                  <c:v>20232</c:v>
                </c:pt>
                <c:pt idx="4">
                  <c:v>19765</c:v>
                </c:pt>
                <c:pt idx="5">
                  <c:v>18009</c:v>
                </c:pt>
                <c:pt idx="6">
                  <c:v>19263</c:v>
                </c:pt>
                <c:pt idx="7">
                  <c:v>14519</c:v>
                </c:pt>
                <c:pt idx="8">
                  <c:v>23301</c:v>
                </c:pt>
                <c:pt idx="9">
                  <c:v>21030</c:v>
                </c:pt>
                <c:pt idx="10">
                  <c:v>28002</c:v>
                </c:pt>
                <c:pt idx="11">
                  <c:v>21809</c:v>
                </c:pt>
                <c:pt idx="12">
                  <c:v>25053</c:v>
                </c:pt>
                <c:pt idx="13">
                  <c:v>20613</c:v>
                </c:pt>
                <c:pt idx="14">
                  <c:v>31360</c:v>
                </c:pt>
                <c:pt idx="15">
                  <c:v>29943</c:v>
                </c:pt>
                <c:pt idx="16">
                  <c:v>26695</c:v>
                </c:pt>
                <c:pt idx="17">
                  <c:v>35977</c:v>
                </c:pt>
                <c:pt idx="18">
                  <c:v>28193</c:v>
                </c:pt>
                <c:pt idx="19">
                  <c:v>28470</c:v>
                </c:pt>
                <c:pt idx="20">
                  <c:v>29070</c:v>
                </c:pt>
                <c:pt idx="21">
                  <c:v>31908</c:v>
                </c:pt>
                <c:pt idx="22">
                  <c:v>26992</c:v>
                </c:pt>
                <c:pt idx="23">
                  <c:v>28400</c:v>
                </c:pt>
                <c:pt idx="24">
                  <c:v>26408</c:v>
                </c:pt>
                <c:pt idx="25">
                  <c:v>32280</c:v>
                </c:pt>
                <c:pt idx="26">
                  <c:v>33166</c:v>
                </c:pt>
                <c:pt idx="27">
                  <c:v>35374</c:v>
                </c:pt>
                <c:pt idx="28">
                  <c:v>32611</c:v>
                </c:pt>
                <c:pt idx="29">
                  <c:v>32664</c:v>
                </c:pt>
                <c:pt idx="30">
                  <c:v>29309</c:v>
                </c:pt>
                <c:pt idx="31">
                  <c:v>26571</c:v>
                </c:pt>
                <c:pt idx="32">
                  <c:v>32048</c:v>
                </c:pt>
                <c:pt idx="33">
                  <c:v>31069</c:v>
                </c:pt>
                <c:pt idx="34">
                  <c:v>35486</c:v>
                </c:pt>
                <c:pt idx="35">
                  <c:v>36807</c:v>
                </c:pt>
                <c:pt idx="36">
                  <c:v>29485</c:v>
                </c:pt>
                <c:pt idx="37">
                  <c:v>28985</c:v>
                </c:pt>
                <c:pt idx="38">
                  <c:v>33221</c:v>
                </c:pt>
                <c:pt idx="39">
                  <c:v>37743</c:v>
                </c:pt>
                <c:pt idx="40">
                  <c:v>32867</c:v>
                </c:pt>
                <c:pt idx="41">
                  <c:v>34505</c:v>
                </c:pt>
                <c:pt idx="42">
                  <c:v>33991</c:v>
                </c:pt>
              </c:numCache>
            </c:numRef>
          </c:val>
          <c:smooth val="0"/>
        </c:ser>
        <c:ser>
          <c:idx val="1"/>
          <c:order val="1"/>
          <c:tx>
            <c:strRef>
              <c:f>repce!$A$3</c:f>
              <c:strCache>
                <c:ptCount val="1"/>
                <c:pt idx="0">
                  <c:v>DE</c:v>
                </c:pt>
              </c:strCache>
            </c:strRef>
          </c:tx>
          <c:cat>
            <c:numRef>
              <c:f>repce!$B$1:$AR$1</c:f>
              <c:numCache>
                <c:formatCode>General</c:formatCode>
                <c:ptCount val="4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numCache>
            </c:numRef>
          </c:cat>
          <c:val>
            <c:numRef>
              <c:f>repce!$B$3:$AR$3</c:f>
              <c:numCache>
                <c:formatCode>General</c:formatCode>
                <c:ptCount val="43"/>
                <c:pt idx="0">
                  <c:v>19958</c:v>
                </c:pt>
                <c:pt idx="1">
                  <c:v>21423</c:v>
                </c:pt>
                <c:pt idx="2">
                  <c:v>22253</c:v>
                </c:pt>
                <c:pt idx="3">
                  <c:v>20350</c:v>
                </c:pt>
                <c:pt idx="4">
                  <c:v>25739</c:v>
                </c:pt>
                <c:pt idx="5">
                  <c:v>25357</c:v>
                </c:pt>
                <c:pt idx="6">
                  <c:v>24141</c:v>
                </c:pt>
                <c:pt idx="7">
                  <c:v>25688</c:v>
                </c:pt>
                <c:pt idx="8">
                  <c:v>26459</c:v>
                </c:pt>
                <c:pt idx="9">
                  <c:v>21796</c:v>
                </c:pt>
                <c:pt idx="10">
                  <c:v>26132</c:v>
                </c:pt>
                <c:pt idx="11">
                  <c:v>23188</c:v>
                </c:pt>
                <c:pt idx="12">
                  <c:v>27194</c:v>
                </c:pt>
                <c:pt idx="13">
                  <c:v>24255</c:v>
                </c:pt>
                <c:pt idx="14">
                  <c:v>24984</c:v>
                </c:pt>
                <c:pt idx="15">
                  <c:v>28879</c:v>
                </c:pt>
                <c:pt idx="16">
                  <c:v>30845</c:v>
                </c:pt>
                <c:pt idx="17">
                  <c:v>28279</c:v>
                </c:pt>
                <c:pt idx="18">
                  <c:v>30851</c:v>
                </c:pt>
                <c:pt idx="19">
                  <c:v>32420</c:v>
                </c:pt>
                <c:pt idx="20">
                  <c:v>28907</c:v>
                </c:pt>
                <c:pt idx="21">
                  <c:v>31303</c:v>
                </c:pt>
                <c:pt idx="22">
                  <c:v>26132</c:v>
                </c:pt>
                <c:pt idx="23">
                  <c:v>28279</c:v>
                </c:pt>
                <c:pt idx="24">
                  <c:v>27383</c:v>
                </c:pt>
                <c:pt idx="25">
                  <c:v>31865</c:v>
                </c:pt>
                <c:pt idx="26">
                  <c:v>23076</c:v>
                </c:pt>
                <c:pt idx="27">
                  <c:v>31363</c:v>
                </c:pt>
                <c:pt idx="28">
                  <c:v>33636</c:v>
                </c:pt>
                <c:pt idx="29">
                  <c:v>35763</c:v>
                </c:pt>
                <c:pt idx="30">
                  <c:v>33262</c:v>
                </c:pt>
                <c:pt idx="31">
                  <c:v>36557</c:v>
                </c:pt>
                <c:pt idx="32">
                  <c:v>29682</c:v>
                </c:pt>
                <c:pt idx="33">
                  <c:v>28713</c:v>
                </c:pt>
                <c:pt idx="34">
                  <c:v>41116</c:v>
                </c:pt>
                <c:pt idx="35">
                  <c:v>37590</c:v>
                </c:pt>
                <c:pt idx="36">
                  <c:v>37344</c:v>
                </c:pt>
                <c:pt idx="37">
                  <c:v>34366</c:v>
                </c:pt>
                <c:pt idx="38">
                  <c:v>37606</c:v>
                </c:pt>
                <c:pt idx="39">
                  <c:v>42868</c:v>
                </c:pt>
                <c:pt idx="40">
                  <c:v>38993</c:v>
                </c:pt>
                <c:pt idx="41">
                  <c:v>29125</c:v>
                </c:pt>
                <c:pt idx="42">
                  <c:v>36909</c:v>
                </c:pt>
              </c:numCache>
            </c:numRef>
          </c:val>
          <c:smooth val="0"/>
        </c:ser>
        <c:ser>
          <c:idx val="2"/>
          <c:order val="2"/>
          <c:tx>
            <c:strRef>
              <c:f>repce!$A$4</c:f>
              <c:strCache>
                <c:ptCount val="1"/>
                <c:pt idx="0">
                  <c:v>PL</c:v>
                </c:pt>
              </c:strCache>
            </c:strRef>
          </c:tx>
          <c:cat>
            <c:numRef>
              <c:f>repce!$B$1:$AR$1</c:f>
              <c:numCache>
                <c:formatCode>General</c:formatCode>
                <c:ptCount val="4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numCache>
            </c:numRef>
          </c:cat>
          <c:val>
            <c:numRef>
              <c:f>repce!$B$4:$AR$4</c:f>
              <c:numCache>
                <c:formatCode>General</c:formatCode>
                <c:ptCount val="43"/>
                <c:pt idx="0">
                  <c:v>19019</c:v>
                </c:pt>
                <c:pt idx="1">
                  <c:v>16459</c:v>
                </c:pt>
                <c:pt idx="2">
                  <c:v>15597</c:v>
                </c:pt>
                <c:pt idx="3">
                  <c:v>16233</c:v>
                </c:pt>
                <c:pt idx="4">
                  <c:v>20279</c:v>
                </c:pt>
                <c:pt idx="5">
                  <c:v>23500</c:v>
                </c:pt>
                <c:pt idx="6">
                  <c:v>24646</c:v>
                </c:pt>
                <c:pt idx="7">
                  <c:v>17718</c:v>
                </c:pt>
                <c:pt idx="8">
                  <c:v>20528</c:v>
                </c:pt>
                <c:pt idx="9">
                  <c:v>13010</c:v>
                </c:pt>
                <c:pt idx="10">
                  <c:v>17892</c:v>
                </c:pt>
                <c:pt idx="11">
                  <c:v>17864</c:v>
                </c:pt>
                <c:pt idx="12">
                  <c:v>16774</c:v>
                </c:pt>
                <c:pt idx="13">
                  <c:v>22484</c:v>
                </c:pt>
                <c:pt idx="14">
                  <c:v>23019</c:v>
                </c:pt>
                <c:pt idx="15">
                  <c:v>22965</c:v>
                </c:pt>
                <c:pt idx="16">
                  <c:v>25214</c:v>
                </c:pt>
                <c:pt idx="17">
                  <c:v>23790</c:v>
                </c:pt>
                <c:pt idx="18">
                  <c:v>25492</c:v>
                </c:pt>
                <c:pt idx="19">
                  <c:v>27821</c:v>
                </c:pt>
                <c:pt idx="20">
                  <c:v>24103</c:v>
                </c:pt>
                <c:pt idx="21">
                  <c:v>22292</c:v>
                </c:pt>
                <c:pt idx="22">
                  <c:v>18176</c:v>
                </c:pt>
                <c:pt idx="23">
                  <c:v>17060</c:v>
                </c:pt>
                <c:pt idx="24">
                  <c:v>20409</c:v>
                </c:pt>
                <c:pt idx="25">
                  <c:v>22702</c:v>
                </c:pt>
                <c:pt idx="26">
                  <c:v>15898</c:v>
                </c:pt>
                <c:pt idx="27">
                  <c:v>18746</c:v>
                </c:pt>
                <c:pt idx="28">
                  <c:v>23586</c:v>
                </c:pt>
                <c:pt idx="29">
                  <c:v>20758</c:v>
                </c:pt>
                <c:pt idx="30">
                  <c:v>21937</c:v>
                </c:pt>
                <c:pt idx="31">
                  <c:v>23998</c:v>
                </c:pt>
                <c:pt idx="32">
                  <c:v>21703</c:v>
                </c:pt>
                <c:pt idx="33">
                  <c:v>18603</c:v>
                </c:pt>
                <c:pt idx="34">
                  <c:v>30339</c:v>
                </c:pt>
                <c:pt idx="35">
                  <c:v>26350</c:v>
                </c:pt>
                <c:pt idx="36">
                  <c:v>26473</c:v>
                </c:pt>
                <c:pt idx="37">
                  <c:v>26732</c:v>
                </c:pt>
                <c:pt idx="38">
                  <c:v>27311</c:v>
                </c:pt>
                <c:pt idx="39">
                  <c:v>30826</c:v>
                </c:pt>
                <c:pt idx="40">
                  <c:v>23555</c:v>
                </c:pt>
                <c:pt idx="41">
                  <c:v>22427</c:v>
                </c:pt>
                <c:pt idx="42">
                  <c:v>25900</c:v>
                </c:pt>
              </c:numCache>
            </c:numRef>
          </c:val>
          <c:smooth val="0"/>
        </c:ser>
        <c:ser>
          <c:idx val="3"/>
          <c:order val="3"/>
          <c:tx>
            <c:strRef>
              <c:f>repce!$A$5</c:f>
              <c:strCache>
                <c:ptCount val="1"/>
                <c:pt idx="0">
                  <c:v>HU</c:v>
                </c:pt>
              </c:strCache>
            </c:strRef>
          </c:tx>
          <c:cat>
            <c:numRef>
              <c:f>repce!$B$1:$AR$1</c:f>
              <c:numCache>
                <c:formatCode>General</c:formatCode>
                <c:ptCount val="4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numCache>
            </c:numRef>
          </c:cat>
          <c:val>
            <c:numRef>
              <c:f>repce!$B$5:$AR$5</c:f>
              <c:numCache>
                <c:formatCode>General</c:formatCode>
                <c:ptCount val="43"/>
                <c:pt idx="0">
                  <c:v>16061</c:v>
                </c:pt>
                <c:pt idx="1">
                  <c:v>16094</c:v>
                </c:pt>
                <c:pt idx="2">
                  <c:v>10434</c:v>
                </c:pt>
                <c:pt idx="3">
                  <c:v>13636</c:v>
                </c:pt>
                <c:pt idx="4">
                  <c:v>13639</c:v>
                </c:pt>
                <c:pt idx="5">
                  <c:v>14045</c:v>
                </c:pt>
                <c:pt idx="6">
                  <c:v>12832</c:v>
                </c:pt>
                <c:pt idx="7">
                  <c:v>15003</c:v>
                </c:pt>
                <c:pt idx="8">
                  <c:v>15461</c:v>
                </c:pt>
                <c:pt idx="9">
                  <c:v>12359</c:v>
                </c:pt>
                <c:pt idx="10">
                  <c:v>19287</c:v>
                </c:pt>
                <c:pt idx="11">
                  <c:v>13480</c:v>
                </c:pt>
                <c:pt idx="12">
                  <c:v>14763</c:v>
                </c:pt>
                <c:pt idx="13">
                  <c:v>17661</c:v>
                </c:pt>
                <c:pt idx="14">
                  <c:v>16192</c:v>
                </c:pt>
                <c:pt idx="15">
                  <c:v>15200</c:v>
                </c:pt>
                <c:pt idx="16">
                  <c:v>20958</c:v>
                </c:pt>
                <c:pt idx="17">
                  <c:v>20070</c:v>
                </c:pt>
                <c:pt idx="18">
                  <c:v>21038</c:v>
                </c:pt>
                <c:pt idx="19">
                  <c:v>18879</c:v>
                </c:pt>
                <c:pt idx="20">
                  <c:v>17606</c:v>
                </c:pt>
                <c:pt idx="21">
                  <c:v>16800</c:v>
                </c:pt>
                <c:pt idx="22">
                  <c:v>12800</c:v>
                </c:pt>
                <c:pt idx="23">
                  <c:v>10027</c:v>
                </c:pt>
                <c:pt idx="24">
                  <c:v>18717</c:v>
                </c:pt>
                <c:pt idx="25">
                  <c:v>19652</c:v>
                </c:pt>
                <c:pt idx="26">
                  <c:v>14652</c:v>
                </c:pt>
                <c:pt idx="27">
                  <c:v>16189</c:v>
                </c:pt>
                <c:pt idx="28">
                  <c:v>14030</c:v>
                </c:pt>
                <c:pt idx="29">
                  <c:v>18166</c:v>
                </c:pt>
                <c:pt idx="30">
                  <c:v>15487</c:v>
                </c:pt>
                <c:pt idx="31">
                  <c:v>18706</c:v>
                </c:pt>
                <c:pt idx="32">
                  <c:v>16039</c:v>
                </c:pt>
                <c:pt idx="33">
                  <c:v>15230</c:v>
                </c:pt>
                <c:pt idx="34">
                  <c:v>27751</c:v>
                </c:pt>
                <c:pt idx="35">
                  <c:v>23092</c:v>
                </c:pt>
                <c:pt idx="36">
                  <c:v>23794</c:v>
                </c:pt>
                <c:pt idx="37">
                  <c:v>21555</c:v>
                </c:pt>
                <c:pt idx="38">
                  <c:v>26528</c:v>
                </c:pt>
                <c:pt idx="39">
                  <c:v>22231</c:v>
                </c:pt>
                <c:pt idx="40">
                  <c:v>20463</c:v>
                </c:pt>
                <c:pt idx="41">
                  <c:v>22518</c:v>
                </c:pt>
                <c:pt idx="42">
                  <c:v>25142</c:v>
                </c:pt>
              </c:numCache>
            </c:numRef>
          </c:val>
          <c:smooth val="0"/>
        </c:ser>
        <c:dLbls>
          <c:showLegendKey val="0"/>
          <c:showVal val="0"/>
          <c:showCatName val="0"/>
          <c:showSerName val="0"/>
          <c:showPercent val="0"/>
          <c:showBubbleSize val="0"/>
        </c:dLbls>
        <c:marker val="1"/>
        <c:smooth val="0"/>
        <c:axId val="111284608"/>
        <c:axId val="111286144"/>
      </c:lineChart>
      <c:catAx>
        <c:axId val="111284608"/>
        <c:scaling>
          <c:orientation val="minMax"/>
        </c:scaling>
        <c:delete val="0"/>
        <c:axPos val="b"/>
        <c:numFmt formatCode="General" sourceLinked="1"/>
        <c:majorTickMark val="out"/>
        <c:minorTickMark val="none"/>
        <c:tickLblPos val="nextTo"/>
        <c:crossAx val="111286144"/>
        <c:crosses val="autoZero"/>
        <c:auto val="1"/>
        <c:lblAlgn val="ctr"/>
        <c:lblOffset val="100"/>
        <c:tickLblSkip val="10"/>
        <c:tickMarkSkip val="10"/>
        <c:noMultiLvlLbl val="0"/>
      </c:catAx>
      <c:valAx>
        <c:axId val="111286144"/>
        <c:scaling>
          <c:orientation val="minMax"/>
          <c:max val="45000"/>
          <c:min val="10000"/>
        </c:scaling>
        <c:delete val="0"/>
        <c:axPos val="l"/>
        <c:majorGridlines/>
        <c:numFmt formatCode="General" sourceLinked="1"/>
        <c:majorTickMark val="out"/>
        <c:minorTickMark val="none"/>
        <c:tickLblPos val="nextTo"/>
        <c:crossAx val="11128460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kukorica!$A$2</c:f>
              <c:strCache>
                <c:ptCount val="1"/>
                <c:pt idx="0">
                  <c:v>FR</c:v>
                </c:pt>
              </c:strCache>
            </c:strRef>
          </c:tx>
          <c:cat>
            <c:numRef>
              <c:f>kukorica!$B$1:$AR$1</c:f>
              <c:numCache>
                <c:formatCode>General</c:formatCode>
                <c:ptCount val="4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numCache>
            </c:numRef>
          </c:cat>
          <c:val>
            <c:numRef>
              <c:f>kukorica!$B$2:$AR$2</c:f>
              <c:numCache>
                <c:formatCode>General</c:formatCode>
                <c:ptCount val="43"/>
                <c:pt idx="0">
                  <c:v>50994</c:v>
                </c:pt>
                <c:pt idx="1">
                  <c:v>54151</c:v>
                </c:pt>
                <c:pt idx="2">
                  <c:v>43531</c:v>
                </c:pt>
                <c:pt idx="3">
                  <c:v>56217</c:v>
                </c:pt>
                <c:pt idx="4">
                  <c:v>45587</c:v>
                </c:pt>
                <c:pt idx="5">
                  <c:v>41840</c:v>
                </c:pt>
                <c:pt idx="6">
                  <c:v>40305</c:v>
                </c:pt>
                <c:pt idx="7">
                  <c:v>52382</c:v>
                </c:pt>
                <c:pt idx="8">
                  <c:v>52862</c:v>
                </c:pt>
                <c:pt idx="9">
                  <c:v>52195</c:v>
                </c:pt>
                <c:pt idx="10">
                  <c:v>53167</c:v>
                </c:pt>
                <c:pt idx="11">
                  <c:v>58291</c:v>
                </c:pt>
                <c:pt idx="12">
                  <c:v>63185</c:v>
                </c:pt>
                <c:pt idx="13">
                  <c:v>62500</c:v>
                </c:pt>
                <c:pt idx="14">
                  <c:v>60201</c:v>
                </c:pt>
                <c:pt idx="15">
                  <c:v>65760</c:v>
                </c:pt>
                <c:pt idx="16">
                  <c:v>61625</c:v>
                </c:pt>
                <c:pt idx="17">
                  <c:v>71502</c:v>
                </c:pt>
                <c:pt idx="18">
                  <c:v>72762</c:v>
                </c:pt>
                <c:pt idx="19">
                  <c:v>68719</c:v>
                </c:pt>
                <c:pt idx="20">
                  <c:v>60186</c:v>
                </c:pt>
                <c:pt idx="21">
                  <c:v>72771</c:v>
                </c:pt>
                <c:pt idx="22">
                  <c:v>79637</c:v>
                </c:pt>
                <c:pt idx="23">
                  <c:v>80449</c:v>
                </c:pt>
                <c:pt idx="24">
                  <c:v>77919</c:v>
                </c:pt>
                <c:pt idx="25">
                  <c:v>77172</c:v>
                </c:pt>
                <c:pt idx="26">
                  <c:v>83817</c:v>
                </c:pt>
                <c:pt idx="27">
                  <c:v>90592</c:v>
                </c:pt>
                <c:pt idx="28">
                  <c:v>84525</c:v>
                </c:pt>
                <c:pt idx="29">
                  <c:v>89483</c:v>
                </c:pt>
                <c:pt idx="30">
                  <c:v>90768</c:v>
                </c:pt>
                <c:pt idx="31">
                  <c:v>85638</c:v>
                </c:pt>
                <c:pt idx="32">
                  <c:v>89787</c:v>
                </c:pt>
                <c:pt idx="33">
                  <c:v>71165</c:v>
                </c:pt>
                <c:pt idx="34">
                  <c:v>89906</c:v>
                </c:pt>
                <c:pt idx="35">
                  <c:v>82539</c:v>
                </c:pt>
                <c:pt idx="36">
                  <c:v>87202</c:v>
                </c:pt>
                <c:pt idx="37">
                  <c:v>96727</c:v>
                </c:pt>
                <c:pt idx="38">
                  <c:v>92994</c:v>
                </c:pt>
                <c:pt idx="39">
                  <c:v>91009</c:v>
                </c:pt>
                <c:pt idx="40">
                  <c:v>88313</c:v>
                </c:pt>
                <c:pt idx="41">
                  <c:v>99732</c:v>
                </c:pt>
                <c:pt idx="42">
                  <c:v>90854</c:v>
                </c:pt>
              </c:numCache>
            </c:numRef>
          </c:val>
          <c:smooth val="0"/>
        </c:ser>
        <c:ser>
          <c:idx val="1"/>
          <c:order val="1"/>
          <c:tx>
            <c:strRef>
              <c:f>kukorica!$A$3</c:f>
              <c:strCache>
                <c:ptCount val="1"/>
                <c:pt idx="0">
                  <c:v>DE</c:v>
                </c:pt>
              </c:strCache>
            </c:strRef>
          </c:tx>
          <c:cat>
            <c:numRef>
              <c:f>kukorica!$B$1:$AR$1</c:f>
              <c:numCache>
                <c:formatCode>General</c:formatCode>
                <c:ptCount val="4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numCache>
            </c:numRef>
          </c:cat>
          <c:val>
            <c:numRef>
              <c:f>kukorica!$B$3:$AR$3</c:f>
              <c:numCache>
                <c:formatCode>General</c:formatCode>
                <c:ptCount val="43"/>
                <c:pt idx="0">
                  <c:v>49743</c:v>
                </c:pt>
                <c:pt idx="1">
                  <c:v>50396</c:v>
                </c:pt>
                <c:pt idx="2">
                  <c:v>46595</c:v>
                </c:pt>
                <c:pt idx="3">
                  <c:v>53353</c:v>
                </c:pt>
                <c:pt idx="4">
                  <c:v>48195</c:v>
                </c:pt>
                <c:pt idx="5">
                  <c:v>55169</c:v>
                </c:pt>
                <c:pt idx="6">
                  <c:v>46782</c:v>
                </c:pt>
                <c:pt idx="7">
                  <c:v>58107</c:v>
                </c:pt>
                <c:pt idx="8">
                  <c:v>52868</c:v>
                </c:pt>
                <c:pt idx="9">
                  <c:v>64057</c:v>
                </c:pt>
                <c:pt idx="10">
                  <c:v>56435</c:v>
                </c:pt>
                <c:pt idx="11">
                  <c:v>64444</c:v>
                </c:pt>
                <c:pt idx="12">
                  <c:v>65717</c:v>
                </c:pt>
                <c:pt idx="13">
                  <c:v>55224</c:v>
                </c:pt>
                <c:pt idx="14">
                  <c:v>56516</c:v>
                </c:pt>
                <c:pt idx="15">
                  <c:v>66479</c:v>
                </c:pt>
                <c:pt idx="16">
                  <c:v>69549</c:v>
                </c:pt>
                <c:pt idx="17">
                  <c:v>62600</c:v>
                </c:pt>
                <c:pt idx="18">
                  <c:v>77095</c:v>
                </c:pt>
                <c:pt idx="19">
                  <c:v>75310</c:v>
                </c:pt>
                <c:pt idx="20">
                  <c:v>67762</c:v>
                </c:pt>
                <c:pt idx="21">
                  <c:v>68432</c:v>
                </c:pt>
                <c:pt idx="22">
                  <c:v>72348</c:v>
                </c:pt>
                <c:pt idx="23">
                  <c:v>80227</c:v>
                </c:pt>
                <c:pt idx="24">
                  <c:v>70786</c:v>
                </c:pt>
                <c:pt idx="25">
                  <c:v>73664</c:v>
                </c:pt>
                <c:pt idx="26">
                  <c:v>78254</c:v>
                </c:pt>
                <c:pt idx="27">
                  <c:v>86266</c:v>
                </c:pt>
                <c:pt idx="28">
                  <c:v>81561</c:v>
                </c:pt>
                <c:pt idx="29">
                  <c:v>87850</c:v>
                </c:pt>
                <c:pt idx="30">
                  <c:v>92119</c:v>
                </c:pt>
                <c:pt idx="31">
                  <c:v>88377</c:v>
                </c:pt>
                <c:pt idx="32">
                  <c:v>93755</c:v>
                </c:pt>
                <c:pt idx="33">
                  <c:v>73845</c:v>
                </c:pt>
                <c:pt idx="34">
                  <c:v>91250</c:v>
                </c:pt>
                <c:pt idx="35">
                  <c:v>92139</c:v>
                </c:pt>
                <c:pt idx="36">
                  <c:v>80307</c:v>
                </c:pt>
                <c:pt idx="37">
                  <c:v>94475</c:v>
                </c:pt>
                <c:pt idx="38">
                  <c:v>98099</c:v>
                </c:pt>
                <c:pt idx="39">
                  <c:v>97500</c:v>
                </c:pt>
                <c:pt idx="40">
                  <c:v>87854</c:v>
                </c:pt>
                <c:pt idx="41">
                  <c:v>106230</c:v>
                </c:pt>
                <c:pt idx="42">
                  <c:v>97863</c:v>
                </c:pt>
              </c:numCache>
            </c:numRef>
          </c:val>
          <c:smooth val="0"/>
        </c:ser>
        <c:ser>
          <c:idx val="2"/>
          <c:order val="2"/>
          <c:tx>
            <c:strRef>
              <c:f>kukorica!$A$4</c:f>
              <c:strCache>
                <c:ptCount val="1"/>
                <c:pt idx="0">
                  <c:v>PL</c:v>
                </c:pt>
              </c:strCache>
            </c:strRef>
          </c:tx>
          <c:cat>
            <c:numRef>
              <c:f>kukorica!$B$1:$AR$1</c:f>
              <c:numCache>
                <c:formatCode>General</c:formatCode>
                <c:ptCount val="4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numCache>
            </c:numRef>
          </c:cat>
          <c:val>
            <c:numRef>
              <c:f>kukorica!$B$4:$AR$4</c:f>
              <c:numCache>
                <c:formatCode>General</c:formatCode>
                <c:ptCount val="43"/>
                <c:pt idx="0">
                  <c:v>23529</c:v>
                </c:pt>
                <c:pt idx="1">
                  <c:v>26531</c:v>
                </c:pt>
                <c:pt idx="2">
                  <c:v>28571</c:v>
                </c:pt>
                <c:pt idx="3">
                  <c:v>37143</c:v>
                </c:pt>
                <c:pt idx="4">
                  <c:v>40426</c:v>
                </c:pt>
                <c:pt idx="5">
                  <c:v>53323</c:v>
                </c:pt>
                <c:pt idx="6">
                  <c:v>44046</c:v>
                </c:pt>
                <c:pt idx="7">
                  <c:v>40516</c:v>
                </c:pt>
                <c:pt idx="8">
                  <c:v>36263</c:v>
                </c:pt>
                <c:pt idx="9">
                  <c:v>38998</c:v>
                </c:pt>
                <c:pt idx="10">
                  <c:v>35443</c:v>
                </c:pt>
                <c:pt idx="11">
                  <c:v>42048</c:v>
                </c:pt>
                <c:pt idx="12">
                  <c:v>41957</c:v>
                </c:pt>
                <c:pt idx="13">
                  <c:v>41362</c:v>
                </c:pt>
                <c:pt idx="14">
                  <c:v>38270</c:v>
                </c:pt>
                <c:pt idx="15">
                  <c:v>42973</c:v>
                </c:pt>
                <c:pt idx="16">
                  <c:v>50706</c:v>
                </c:pt>
                <c:pt idx="17">
                  <c:v>46033</c:v>
                </c:pt>
                <c:pt idx="18">
                  <c:v>51073</c:v>
                </c:pt>
                <c:pt idx="19">
                  <c:v>47786</c:v>
                </c:pt>
                <c:pt idx="20">
                  <c:v>49126</c:v>
                </c:pt>
                <c:pt idx="21">
                  <c:v>48468</c:v>
                </c:pt>
                <c:pt idx="22">
                  <c:v>36699</c:v>
                </c:pt>
                <c:pt idx="23">
                  <c:v>53160</c:v>
                </c:pt>
                <c:pt idx="24">
                  <c:v>37503</c:v>
                </c:pt>
                <c:pt idx="25">
                  <c:v>49586</c:v>
                </c:pt>
                <c:pt idx="26">
                  <c:v>50514</c:v>
                </c:pt>
                <c:pt idx="27">
                  <c:v>54011</c:v>
                </c:pt>
                <c:pt idx="28">
                  <c:v>58272</c:v>
                </c:pt>
                <c:pt idx="29">
                  <c:v>57506</c:v>
                </c:pt>
                <c:pt idx="30">
                  <c:v>60637</c:v>
                </c:pt>
                <c:pt idx="31">
                  <c:v>60683</c:v>
                </c:pt>
                <c:pt idx="32">
                  <c:v>61563</c:v>
                </c:pt>
                <c:pt idx="33">
                  <c:v>52862</c:v>
                </c:pt>
                <c:pt idx="34">
                  <c:v>56935</c:v>
                </c:pt>
                <c:pt idx="35">
                  <c:v>57329</c:v>
                </c:pt>
                <c:pt idx="36">
                  <c:v>41609</c:v>
                </c:pt>
                <c:pt idx="37">
                  <c:v>65743</c:v>
                </c:pt>
                <c:pt idx="38">
                  <c:v>58149</c:v>
                </c:pt>
                <c:pt idx="39">
                  <c:v>62262</c:v>
                </c:pt>
                <c:pt idx="40">
                  <c:v>57456</c:v>
                </c:pt>
                <c:pt idx="41">
                  <c:v>71770</c:v>
                </c:pt>
                <c:pt idx="42">
                  <c:v>73481</c:v>
                </c:pt>
              </c:numCache>
            </c:numRef>
          </c:val>
          <c:smooth val="0"/>
        </c:ser>
        <c:ser>
          <c:idx val="3"/>
          <c:order val="3"/>
          <c:tx>
            <c:strRef>
              <c:f>kukorica!$A$5</c:f>
              <c:strCache>
                <c:ptCount val="1"/>
                <c:pt idx="0">
                  <c:v>HU</c:v>
                </c:pt>
              </c:strCache>
            </c:strRef>
          </c:tx>
          <c:cat>
            <c:numRef>
              <c:f>kukorica!$B$1:$AR$1</c:f>
              <c:numCache>
                <c:formatCode>General</c:formatCode>
                <c:ptCount val="4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numCache>
            </c:numRef>
          </c:cat>
          <c:val>
            <c:numRef>
              <c:f>kukorica!$B$5:$AR$5</c:f>
              <c:numCache>
                <c:formatCode>General</c:formatCode>
                <c:ptCount val="43"/>
                <c:pt idx="0">
                  <c:v>33762</c:v>
                </c:pt>
                <c:pt idx="1">
                  <c:v>35387</c:v>
                </c:pt>
                <c:pt idx="2">
                  <c:v>39768</c:v>
                </c:pt>
                <c:pt idx="3">
                  <c:v>40462</c:v>
                </c:pt>
                <c:pt idx="4">
                  <c:v>42385</c:v>
                </c:pt>
                <c:pt idx="5">
                  <c:v>50176</c:v>
                </c:pt>
                <c:pt idx="6">
                  <c:v>38062</c:v>
                </c:pt>
                <c:pt idx="7">
                  <c:v>46439</c:v>
                </c:pt>
                <c:pt idx="8">
                  <c:v>51335</c:v>
                </c:pt>
                <c:pt idx="9">
                  <c:v>54115</c:v>
                </c:pt>
                <c:pt idx="10">
                  <c:v>53242</c:v>
                </c:pt>
                <c:pt idx="11">
                  <c:v>58769</c:v>
                </c:pt>
                <c:pt idx="12">
                  <c:v>68743</c:v>
                </c:pt>
                <c:pt idx="13">
                  <c:v>56940</c:v>
                </c:pt>
                <c:pt idx="14">
                  <c:v>59018</c:v>
                </c:pt>
                <c:pt idx="15">
                  <c:v>63027</c:v>
                </c:pt>
                <c:pt idx="16">
                  <c:v>63380</c:v>
                </c:pt>
                <c:pt idx="17">
                  <c:v>61836</c:v>
                </c:pt>
                <c:pt idx="18">
                  <c:v>54641</c:v>
                </c:pt>
                <c:pt idx="19">
                  <c:v>63290</c:v>
                </c:pt>
                <c:pt idx="20">
                  <c:v>41577</c:v>
                </c:pt>
                <c:pt idx="21">
                  <c:v>67100</c:v>
                </c:pt>
                <c:pt idx="22">
                  <c:v>36501</c:v>
                </c:pt>
                <c:pt idx="23">
                  <c:v>35000</c:v>
                </c:pt>
                <c:pt idx="24">
                  <c:v>38500</c:v>
                </c:pt>
                <c:pt idx="25">
                  <c:v>45295</c:v>
                </c:pt>
                <c:pt idx="26">
                  <c:v>56867</c:v>
                </c:pt>
                <c:pt idx="27">
                  <c:v>64480</c:v>
                </c:pt>
                <c:pt idx="28">
                  <c:v>60078</c:v>
                </c:pt>
                <c:pt idx="29">
                  <c:v>64133</c:v>
                </c:pt>
                <c:pt idx="30">
                  <c:v>41790</c:v>
                </c:pt>
                <c:pt idx="31">
                  <c:v>62456</c:v>
                </c:pt>
                <c:pt idx="32">
                  <c:v>50762</c:v>
                </c:pt>
                <c:pt idx="33">
                  <c:v>39591</c:v>
                </c:pt>
                <c:pt idx="34">
                  <c:v>70012</c:v>
                </c:pt>
                <c:pt idx="35">
                  <c:v>75571</c:v>
                </c:pt>
                <c:pt idx="36">
                  <c:v>68165</c:v>
                </c:pt>
                <c:pt idx="37">
                  <c:v>37327</c:v>
                </c:pt>
                <c:pt idx="38">
                  <c:v>74653</c:v>
                </c:pt>
                <c:pt idx="39">
                  <c:v>63945</c:v>
                </c:pt>
                <c:pt idx="40">
                  <c:v>64745</c:v>
                </c:pt>
                <c:pt idx="41">
                  <c:v>64976</c:v>
                </c:pt>
                <c:pt idx="42">
                  <c:v>39845</c:v>
                </c:pt>
              </c:numCache>
            </c:numRef>
          </c:val>
          <c:smooth val="0"/>
        </c:ser>
        <c:dLbls>
          <c:showLegendKey val="0"/>
          <c:showVal val="0"/>
          <c:showCatName val="0"/>
          <c:showSerName val="0"/>
          <c:showPercent val="0"/>
          <c:showBubbleSize val="0"/>
        </c:dLbls>
        <c:marker val="1"/>
        <c:smooth val="0"/>
        <c:axId val="111333760"/>
        <c:axId val="111335296"/>
      </c:lineChart>
      <c:catAx>
        <c:axId val="111333760"/>
        <c:scaling>
          <c:orientation val="minMax"/>
        </c:scaling>
        <c:delete val="0"/>
        <c:axPos val="b"/>
        <c:numFmt formatCode="General" sourceLinked="1"/>
        <c:majorTickMark val="out"/>
        <c:minorTickMark val="none"/>
        <c:tickLblPos val="nextTo"/>
        <c:crossAx val="111335296"/>
        <c:crosses val="autoZero"/>
        <c:auto val="1"/>
        <c:lblAlgn val="ctr"/>
        <c:lblOffset val="100"/>
        <c:tickLblSkip val="10"/>
        <c:noMultiLvlLbl val="0"/>
      </c:catAx>
      <c:valAx>
        <c:axId val="111335296"/>
        <c:scaling>
          <c:orientation val="minMax"/>
          <c:min val="20000"/>
        </c:scaling>
        <c:delete val="0"/>
        <c:axPos val="l"/>
        <c:majorGridlines/>
        <c:numFmt formatCode="General" sourceLinked="1"/>
        <c:majorTickMark val="out"/>
        <c:minorTickMark val="none"/>
        <c:tickLblPos val="nextTo"/>
        <c:crossAx val="11133376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'NPK diagram'!$A$2</c:f>
              <c:strCache>
                <c:ptCount val="1"/>
                <c:pt idx="0">
                  <c:v>N</c:v>
                </c:pt>
              </c:strCache>
            </c:strRef>
          </c:tx>
          <c:spPr>
            <a:ln w="28575">
              <a:noFill/>
            </a:ln>
          </c:spPr>
          <c:trendline>
            <c:trendlineType val="movingAvg"/>
            <c:period val="2"/>
            <c:dispRSqr val="0"/>
            <c:dispEq val="0"/>
          </c:trendline>
          <c:xVal>
            <c:numRef>
              <c:f>'NPK diagram'!$B$1:$AQ$1</c:f>
              <c:numCache>
                <c:formatCode>General</c:formatCode>
                <c:ptCount val="42"/>
                <c:pt idx="0">
                  <c:v>2011</c:v>
                </c:pt>
                <c:pt idx="1">
                  <c:v>2010</c:v>
                </c:pt>
                <c:pt idx="2">
                  <c:v>2009</c:v>
                </c:pt>
                <c:pt idx="3">
                  <c:v>2008</c:v>
                </c:pt>
                <c:pt idx="4">
                  <c:v>2007</c:v>
                </c:pt>
                <c:pt idx="5">
                  <c:v>2006</c:v>
                </c:pt>
                <c:pt idx="6">
                  <c:v>2005</c:v>
                </c:pt>
                <c:pt idx="7">
                  <c:v>2004</c:v>
                </c:pt>
                <c:pt idx="8">
                  <c:v>2003</c:v>
                </c:pt>
                <c:pt idx="9">
                  <c:v>2002</c:v>
                </c:pt>
                <c:pt idx="10">
                  <c:v>2001</c:v>
                </c:pt>
                <c:pt idx="11">
                  <c:v>2000</c:v>
                </c:pt>
                <c:pt idx="12">
                  <c:v>1999</c:v>
                </c:pt>
                <c:pt idx="13">
                  <c:v>1998</c:v>
                </c:pt>
                <c:pt idx="14">
                  <c:v>1997</c:v>
                </c:pt>
                <c:pt idx="15">
                  <c:v>1996</c:v>
                </c:pt>
                <c:pt idx="16">
                  <c:v>1995</c:v>
                </c:pt>
                <c:pt idx="17">
                  <c:v>1994</c:v>
                </c:pt>
                <c:pt idx="18">
                  <c:v>1993</c:v>
                </c:pt>
                <c:pt idx="19">
                  <c:v>1992</c:v>
                </c:pt>
                <c:pt idx="20">
                  <c:v>1991</c:v>
                </c:pt>
                <c:pt idx="21">
                  <c:v>1990</c:v>
                </c:pt>
                <c:pt idx="22">
                  <c:v>1989</c:v>
                </c:pt>
                <c:pt idx="23">
                  <c:v>1988</c:v>
                </c:pt>
                <c:pt idx="24">
                  <c:v>1987</c:v>
                </c:pt>
                <c:pt idx="25">
                  <c:v>1986</c:v>
                </c:pt>
                <c:pt idx="26">
                  <c:v>1985</c:v>
                </c:pt>
                <c:pt idx="27">
                  <c:v>1984</c:v>
                </c:pt>
                <c:pt idx="28">
                  <c:v>1983</c:v>
                </c:pt>
                <c:pt idx="29">
                  <c:v>1982</c:v>
                </c:pt>
                <c:pt idx="30">
                  <c:v>1981</c:v>
                </c:pt>
                <c:pt idx="31">
                  <c:v>1980</c:v>
                </c:pt>
                <c:pt idx="32">
                  <c:v>1979</c:v>
                </c:pt>
                <c:pt idx="33">
                  <c:v>1978</c:v>
                </c:pt>
                <c:pt idx="34">
                  <c:v>1977</c:v>
                </c:pt>
                <c:pt idx="35">
                  <c:v>1976</c:v>
                </c:pt>
                <c:pt idx="36">
                  <c:v>1975</c:v>
                </c:pt>
                <c:pt idx="37">
                  <c:v>1974</c:v>
                </c:pt>
                <c:pt idx="38">
                  <c:v>1973</c:v>
                </c:pt>
                <c:pt idx="39">
                  <c:v>1972</c:v>
                </c:pt>
                <c:pt idx="40">
                  <c:v>1971</c:v>
                </c:pt>
                <c:pt idx="41">
                  <c:v>1970</c:v>
                </c:pt>
              </c:numCache>
            </c:numRef>
          </c:xVal>
          <c:yVal>
            <c:numRef>
              <c:f>'NPK diagram'!$B$2:$AQ$2</c:f>
              <c:numCache>
                <c:formatCode>General</c:formatCode>
                <c:ptCount val="42"/>
                <c:pt idx="0">
                  <c:v>292</c:v>
                </c:pt>
                <c:pt idx="1">
                  <c:v>258.7</c:v>
                </c:pt>
                <c:pt idx="2">
                  <c:v>253</c:v>
                </c:pt>
                <c:pt idx="3">
                  <c:v>232</c:v>
                </c:pt>
                <c:pt idx="4">
                  <c:v>318.5</c:v>
                </c:pt>
                <c:pt idx="5">
                  <c:v>341</c:v>
                </c:pt>
                <c:pt idx="6">
                  <c:v>325.7</c:v>
                </c:pt>
                <c:pt idx="7">
                  <c:v>354.4</c:v>
                </c:pt>
                <c:pt idx="8">
                  <c:v>333</c:v>
                </c:pt>
                <c:pt idx="9">
                  <c:v>330</c:v>
                </c:pt>
                <c:pt idx="10">
                  <c:v>336</c:v>
                </c:pt>
                <c:pt idx="11">
                  <c:v>320</c:v>
                </c:pt>
                <c:pt idx="12">
                  <c:v>320.60000000000002</c:v>
                </c:pt>
                <c:pt idx="13">
                  <c:v>282</c:v>
                </c:pt>
                <c:pt idx="14">
                  <c:v>285.8</c:v>
                </c:pt>
                <c:pt idx="15">
                  <c:v>318.39999999999998</c:v>
                </c:pt>
                <c:pt idx="16">
                  <c:v>246.5</c:v>
                </c:pt>
                <c:pt idx="17">
                  <c:v>243</c:v>
                </c:pt>
                <c:pt idx="18">
                  <c:v>225.3</c:v>
                </c:pt>
                <c:pt idx="19">
                  <c:v>148</c:v>
                </c:pt>
                <c:pt idx="20">
                  <c:v>264.5</c:v>
                </c:pt>
                <c:pt idx="21">
                  <c:v>358.6</c:v>
                </c:pt>
                <c:pt idx="22">
                  <c:v>572.79999999999995</c:v>
                </c:pt>
                <c:pt idx="23">
                  <c:v>646.29999999999995</c:v>
                </c:pt>
                <c:pt idx="24">
                  <c:v>613.79999999999995</c:v>
                </c:pt>
                <c:pt idx="25">
                  <c:v>593.4</c:v>
                </c:pt>
                <c:pt idx="26">
                  <c:v>558.4</c:v>
                </c:pt>
                <c:pt idx="27">
                  <c:v>625.9</c:v>
                </c:pt>
                <c:pt idx="28">
                  <c:v>625.4</c:v>
                </c:pt>
                <c:pt idx="29">
                  <c:v>646.5</c:v>
                </c:pt>
                <c:pt idx="30">
                  <c:v>562.9</c:v>
                </c:pt>
                <c:pt idx="31">
                  <c:v>536.79999999999995</c:v>
                </c:pt>
                <c:pt idx="32">
                  <c:v>570.1</c:v>
                </c:pt>
                <c:pt idx="33">
                  <c:v>570.1</c:v>
                </c:pt>
                <c:pt idx="34">
                  <c:v>582.1</c:v>
                </c:pt>
                <c:pt idx="35">
                  <c:v>522.4</c:v>
                </c:pt>
                <c:pt idx="36">
                  <c:v>535.79999999999995</c:v>
                </c:pt>
                <c:pt idx="37">
                  <c:v>551.29999999999995</c:v>
                </c:pt>
                <c:pt idx="38">
                  <c:v>492.7</c:v>
                </c:pt>
                <c:pt idx="39">
                  <c:v>421.8</c:v>
                </c:pt>
                <c:pt idx="40">
                  <c:v>393.5</c:v>
                </c:pt>
                <c:pt idx="41">
                  <c:v>391</c:v>
                </c:pt>
              </c:numCache>
            </c:numRef>
          </c:yVal>
          <c:smooth val="0"/>
        </c:ser>
        <c:ser>
          <c:idx val="1"/>
          <c:order val="1"/>
          <c:tx>
            <c:strRef>
              <c:f>'NPK diagram'!$A$3</c:f>
              <c:strCache>
                <c:ptCount val="1"/>
                <c:pt idx="0">
                  <c:v>P</c:v>
                </c:pt>
              </c:strCache>
            </c:strRef>
          </c:tx>
          <c:spPr>
            <a:ln w="28575">
              <a:noFill/>
            </a:ln>
          </c:spPr>
          <c:trendline>
            <c:trendlineType val="movingAvg"/>
            <c:period val="2"/>
            <c:dispRSqr val="0"/>
            <c:dispEq val="0"/>
          </c:trendline>
          <c:xVal>
            <c:numRef>
              <c:f>'NPK diagram'!$B$1:$AQ$1</c:f>
              <c:numCache>
                <c:formatCode>General</c:formatCode>
                <c:ptCount val="42"/>
                <c:pt idx="0">
                  <c:v>2011</c:v>
                </c:pt>
                <c:pt idx="1">
                  <c:v>2010</c:v>
                </c:pt>
                <c:pt idx="2">
                  <c:v>2009</c:v>
                </c:pt>
                <c:pt idx="3">
                  <c:v>2008</c:v>
                </c:pt>
                <c:pt idx="4">
                  <c:v>2007</c:v>
                </c:pt>
                <c:pt idx="5">
                  <c:v>2006</c:v>
                </c:pt>
                <c:pt idx="6">
                  <c:v>2005</c:v>
                </c:pt>
                <c:pt idx="7">
                  <c:v>2004</c:v>
                </c:pt>
                <c:pt idx="8">
                  <c:v>2003</c:v>
                </c:pt>
                <c:pt idx="9">
                  <c:v>2002</c:v>
                </c:pt>
                <c:pt idx="10">
                  <c:v>2001</c:v>
                </c:pt>
                <c:pt idx="11">
                  <c:v>2000</c:v>
                </c:pt>
                <c:pt idx="12">
                  <c:v>1999</c:v>
                </c:pt>
                <c:pt idx="13">
                  <c:v>1998</c:v>
                </c:pt>
                <c:pt idx="14">
                  <c:v>1997</c:v>
                </c:pt>
                <c:pt idx="15">
                  <c:v>1996</c:v>
                </c:pt>
                <c:pt idx="16">
                  <c:v>1995</c:v>
                </c:pt>
                <c:pt idx="17">
                  <c:v>1994</c:v>
                </c:pt>
                <c:pt idx="18">
                  <c:v>1993</c:v>
                </c:pt>
                <c:pt idx="19">
                  <c:v>1992</c:v>
                </c:pt>
                <c:pt idx="20">
                  <c:v>1991</c:v>
                </c:pt>
                <c:pt idx="21">
                  <c:v>1990</c:v>
                </c:pt>
                <c:pt idx="22">
                  <c:v>1989</c:v>
                </c:pt>
                <c:pt idx="23">
                  <c:v>1988</c:v>
                </c:pt>
                <c:pt idx="24">
                  <c:v>1987</c:v>
                </c:pt>
                <c:pt idx="25">
                  <c:v>1986</c:v>
                </c:pt>
                <c:pt idx="26">
                  <c:v>1985</c:v>
                </c:pt>
                <c:pt idx="27">
                  <c:v>1984</c:v>
                </c:pt>
                <c:pt idx="28">
                  <c:v>1983</c:v>
                </c:pt>
                <c:pt idx="29">
                  <c:v>1982</c:v>
                </c:pt>
                <c:pt idx="30">
                  <c:v>1981</c:v>
                </c:pt>
                <c:pt idx="31">
                  <c:v>1980</c:v>
                </c:pt>
                <c:pt idx="32">
                  <c:v>1979</c:v>
                </c:pt>
                <c:pt idx="33">
                  <c:v>1978</c:v>
                </c:pt>
                <c:pt idx="34">
                  <c:v>1977</c:v>
                </c:pt>
                <c:pt idx="35">
                  <c:v>1976</c:v>
                </c:pt>
                <c:pt idx="36">
                  <c:v>1975</c:v>
                </c:pt>
                <c:pt idx="37">
                  <c:v>1974</c:v>
                </c:pt>
                <c:pt idx="38">
                  <c:v>1973</c:v>
                </c:pt>
                <c:pt idx="39">
                  <c:v>1972</c:v>
                </c:pt>
                <c:pt idx="40">
                  <c:v>1971</c:v>
                </c:pt>
                <c:pt idx="41">
                  <c:v>1970</c:v>
                </c:pt>
              </c:numCache>
            </c:numRef>
          </c:xVal>
          <c:yVal>
            <c:numRef>
              <c:f>'NPK diagram'!$B$3:$AQ$3</c:f>
              <c:numCache>
                <c:formatCode>General</c:formatCode>
                <c:ptCount val="42"/>
                <c:pt idx="0">
                  <c:v>54</c:v>
                </c:pt>
                <c:pt idx="1">
                  <c:v>43.7</c:v>
                </c:pt>
                <c:pt idx="2">
                  <c:v>53</c:v>
                </c:pt>
                <c:pt idx="3">
                  <c:v>40.4</c:v>
                </c:pt>
                <c:pt idx="4">
                  <c:v>69.5</c:v>
                </c:pt>
                <c:pt idx="5">
                  <c:v>61.5</c:v>
                </c:pt>
                <c:pt idx="6">
                  <c:v>66.2</c:v>
                </c:pt>
                <c:pt idx="7">
                  <c:v>68.7</c:v>
                </c:pt>
                <c:pt idx="8">
                  <c:v>67</c:v>
                </c:pt>
                <c:pt idx="9">
                  <c:v>68</c:v>
                </c:pt>
                <c:pt idx="10">
                  <c:v>45.3</c:v>
                </c:pt>
                <c:pt idx="11">
                  <c:v>45</c:v>
                </c:pt>
                <c:pt idx="12">
                  <c:v>48.6</c:v>
                </c:pt>
                <c:pt idx="13">
                  <c:v>37.6</c:v>
                </c:pt>
                <c:pt idx="14">
                  <c:v>73.5</c:v>
                </c:pt>
                <c:pt idx="15">
                  <c:v>74.7</c:v>
                </c:pt>
                <c:pt idx="16">
                  <c:v>56</c:v>
                </c:pt>
                <c:pt idx="17">
                  <c:v>28.6</c:v>
                </c:pt>
                <c:pt idx="18">
                  <c:v>24.4</c:v>
                </c:pt>
                <c:pt idx="19">
                  <c:v>21</c:v>
                </c:pt>
                <c:pt idx="20">
                  <c:v>24.2</c:v>
                </c:pt>
                <c:pt idx="21">
                  <c:v>125.8</c:v>
                </c:pt>
                <c:pt idx="22">
                  <c:v>316</c:v>
                </c:pt>
                <c:pt idx="23">
                  <c:v>322.10000000000002</c:v>
                </c:pt>
                <c:pt idx="24">
                  <c:v>332.4</c:v>
                </c:pt>
                <c:pt idx="25">
                  <c:v>355</c:v>
                </c:pt>
                <c:pt idx="26">
                  <c:v>335.9</c:v>
                </c:pt>
                <c:pt idx="27">
                  <c:v>431</c:v>
                </c:pt>
                <c:pt idx="28">
                  <c:v>410.4</c:v>
                </c:pt>
                <c:pt idx="29">
                  <c:v>391.9</c:v>
                </c:pt>
                <c:pt idx="30">
                  <c:v>398.9</c:v>
                </c:pt>
                <c:pt idx="31">
                  <c:v>390.1</c:v>
                </c:pt>
                <c:pt idx="32">
                  <c:v>430.3</c:v>
                </c:pt>
                <c:pt idx="33">
                  <c:v>409.6</c:v>
                </c:pt>
                <c:pt idx="34">
                  <c:v>404.9</c:v>
                </c:pt>
                <c:pt idx="35">
                  <c:v>370.9</c:v>
                </c:pt>
                <c:pt idx="36">
                  <c:v>429.4</c:v>
                </c:pt>
                <c:pt idx="37">
                  <c:v>361.1</c:v>
                </c:pt>
                <c:pt idx="38">
                  <c:v>322.2</c:v>
                </c:pt>
                <c:pt idx="39">
                  <c:v>266.2</c:v>
                </c:pt>
                <c:pt idx="40">
                  <c:v>251</c:v>
                </c:pt>
                <c:pt idx="41">
                  <c:v>217</c:v>
                </c:pt>
              </c:numCache>
            </c:numRef>
          </c:yVal>
          <c:smooth val="0"/>
        </c:ser>
        <c:ser>
          <c:idx val="2"/>
          <c:order val="2"/>
          <c:tx>
            <c:strRef>
              <c:f>'NPK diagram'!$A$4</c:f>
              <c:strCache>
                <c:ptCount val="1"/>
                <c:pt idx="0">
                  <c:v>K</c:v>
                </c:pt>
              </c:strCache>
            </c:strRef>
          </c:tx>
          <c:spPr>
            <a:ln w="28575">
              <a:noFill/>
            </a:ln>
          </c:spPr>
          <c:trendline>
            <c:trendlineType val="movingAvg"/>
            <c:period val="2"/>
            <c:dispRSqr val="0"/>
            <c:dispEq val="0"/>
          </c:trendline>
          <c:xVal>
            <c:numRef>
              <c:f>'NPK diagram'!$B$1:$AQ$1</c:f>
              <c:numCache>
                <c:formatCode>General</c:formatCode>
                <c:ptCount val="42"/>
                <c:pt idx="0">
                  <c:v>2011</c:v>
                </c:pt>
                <c:pt idx="1">
                  <c:v>2010</c:v>
                </c:pt>
                <c:pt idx="2">
                  <c:v>2009</c:v>
                </c:pt>
                <c:pt idx="3">
                  <c:v>2008</c:v>
                </c:pt>
                <c:pt idx="4">
                  <c:v>2007</c:v>
                </c:pt>
                <c:pt idx="5">
                  <c:v>2006</c:v>
                </c:pt>
                <c:pt idx="6">
                  <c:v>2005</c:v>
                </c:pt>
                <c:pt idx="7">
                  <c:v>2004</c:v>
                </c:pt>
                <c:pt idx="8">
                  <c:v>2003</c:v>
                </c:pt>
                <c:pt idx="9">
                  <c:v>2002</c:v>
                </c:pt>
                <c:pt idx="10">
                  <c:v>2001</c:v>
                </c:pt>
                <c:pt idx="11">
                  <c:v>2000</c:v>
                </c:pt>
                <c:pt idx="12">
                  <c:v>1999</c:v>
                </c:pt>
                <c:pt idx="13">
                  <c:v>1998</c:v>
                </c:pt>
                <c:pt idx="14">
                  <c:v>1997</c:v>
                </c:pt>
                <c:pt idx="15">
                  <c:v>1996</c:v>
                </c:pt>
                <c:pt idx="16">
                  <c:v>1995</c:v>
                </c:pt>
                <c:pt idx="17">
                  <c:v>1994</c:v>
                </c:pt>
                <c:pt idx="18">
                  <c:v>1993</c:v>
                </c:pt>
                <c:pt idx="19">
                  <c:v>1992</c:v>
                </c:pt>
                <c:pt idx="20">
                  <c:v>1991</c:v>
                </c:pt>
                <c:pt idx="21">
                  <c:v>1990</c:v>
                </c:pt>
                <c:pt idx="22">
                  <c:v>1989</c:v>
                </c:pt>
                <c:pt idx="23">
                  <c:v>1988</c:v>
                </c:pt>
                <c:pt idx="24">
                  <c:v>1987</c:v>
                </c:pt>
                <c:pt idx="25">
                  <c:v>1986</c:v>
                </c:pt>
                <c:pt idx="26">
                  <c:v>1985</c:v>
                </c:pt>
                <c:pt idx="27">
                  <c:v>1984</c:v>
                </c:pt>
                <c:pt idx="28">
                  <c:v>1983</c:v>
                </c:pt>
                <c:pt idx="29">
                  <c:v>1982</c:v>
                </c:pt>
                <c:pt idx="30">
                  <c:v>1981</c:v>
                </c:pt>
                <c:pt idx="31">
                  <c:v>1980</c:v>
                </c:pt>
                <c:pt idx="32">
                  <c:v>1979</c:v>
                </c:pt>
                <c:pt idx="33">
                  <c:v>1978</c:v>
                </c:pt>
                <c:pt idx="34">
                  <c:v>1977</c:v>
                </c:pt>
                <c:pt idx="35">
                  <c:v>1976</c:v>
                </c:pt>
                <c:pt idx="36">
                  <c:v>1975</c:v>
                </c:pt>
                <c:pt idx="37">
                  <c:v>1974</c:v>
                </c:pt>
                <c:pt idx="38">
                  <c:v>1973</c:v>
                </c:pt>
                <c:pt idx="39">
                  <c:v>1972</c:v>
                </c:pt>
                <c:pt idx="40">
                  <c:v>1971</c:v>
                </c:pt>
                <c:pt idx="41">
                  <c:v>1970</c:v>
                </c:pt>
              </c:numCache>
            </c:numRef>
          </c:xVal>
          <c:yVal>
            <c:numRef>
              <c:f>'NPK diagram'!$B$4:$AQ$4</c:f>
              <c:numCache>
                <c:formatCode>General</c:formatCode>
                <c:ptCount val="42"/>
                <c:pt idx="0">
                  <c:v>58</c:v>
                </c:pt>
                <c:pt idx="1">
                  <c:v>47</c:v>
                </c:pt>
                <c:pt idx="2">
                  <c:v>14</c:v>
                </c:pt>
                <c:pt idx="3">
                  <c:v>33</c:v>
                </c:pt>
                <c:pt idx="4">
                  <c:v>83</c:v>
                </c:pt>
                <c:pt idx="5">
                  <c:v>86</c:v>
                </c:pt>
                <c:pt idx="6">
                  <c:v>75</c:v>
                </c:pt>
                <c:pt idx="7">
                  <c:v>75</c:v>
                </c:pt>
                <c:pt idx="8">
                  <c:v>72</c:v>
                </c:pt>
                <c:pt idx="9">
                  <c:v>70</c:v>
                </c:pt>
                <c:pt idx="10">
                  <c:v>54.6</c:v>
                </c:pt>
                <c:pt idx="11">
                  <c:v>52</c:v>
                </c:pt>
                <c:pt idx="12">
                  <c:v>63.4</c:v>
                </c:pt>
                <c:pt idx="13">
                  <c:v>51</c:v>
                </c:pt>
                <c:pt idx="14">
                  <c:v>67.8</c:v>
                </c:pt>
                <c:pt idx="15">
                  <c:v>61.7</c:v>
                </c:pt>
                <c:pt idx="16">
                  <c:v>65.400000000000006</c:v>
                </c:pt>
                <c:pt idx="17">
                  <c:v>42</c:v>
                </c:pt>
                <c:pt idx="18">
                  <c:v>42.9</c:v>
                </c:pt>
                <c:pt idx="19">
                  <c:v>20</c:v>
                </c:pt>
                <c:pt idx="20">
                  <c:v>37.4</c:v>
                </c:pt>
                <c:pt idx="21">
                  <c:v>194.3</c:v>
                </c:pt>
                <c:pt idx="22">
                  <c:v>317</c:v>
                </c:pt>
                <c:pt idx="23">
                  <c:v>449.1</c:v>
                </c:pt>
                <c:pt idx="24">
                  <c:v>426.4</c:v>
                </c:pt>
                <c:pt idx="25">
                  <c:v>434.9</c:v>
                </c:pt>
                <c:pt idx="26">
                  <c:v>443.7</c:v>
                </c:pt>
                <c:pt idx="27">
                  <c:v>467</c:v>
                </c:pt>
                <c:pt idx="28">
                  <c:v>550.6</c:v>
                </c:pt>
                <c:pt idx="29">
                  <c:v>489.9</c:v>
                </c:pt>
                <c:pt idx="30">
                  <c:v>523.5</c:v>
                </c:pt>
                <c:pt idx="31">
                  <c:v>472.2</c:v>
                </c:pt>
                <c:pt idx="32">
                  <c:v>501.4</c:v>
                </c:pt>
                <c:pt idx="33">
                  <c:v>559.70000000000005</c:v>
                </c:pt>
                <c:pt idx="34">
                  <c:v>523.9</c:v>
                </c:pt>
                <c:pt idx="35">
                  <c:v>494.7</c:v>
                </c:pt>
                <c:pt idx="36">
                  <c:v>553.1</c:v>
                </c:pt>
                <c:pt idx="37">
                  <c:v>423.2</c:v>
                </c:pt>
                <c:pt idx="38">
                  <c:v>387.3</c:v>
                </c:pt>
                <c:pt idx="39">
                  <c:v>328.6</c:v>
                </c:pt>
                <c:pt idx="40">
                  <c:v>309.2</c:v>
                </c:pt>
                <c:pt idx="41">
                  <c:v>229</c:v>
                </c:pt>
              </c:numCache>
            </c:numRef>
          </c:yVal>
          <c:smooth val="0"/>
        </c:ser>
        <c:dLbls>
          <c:showLegendKey val="0"/>
          <c:showVal val="0"/>
          <c:showCatName val="0"/>
          <c:showSerName val="0"/>
          <c:showPercent val="0"/>
          <c:showBubbleSize val="0"/>
        </c:dLbls>
        <c:axId val="111379584"/>
        <c:axId val="111381120"/>
      </c:scatterChart>
      <c:valAx>
        <c:axId val="111379584"/>
        <c:scaling>
          <c:orientation val="minMax"/>
          <c:max val="2010"/>
          <c:min val="1970"/>
        </c:scaling>
        <c:delete val="0"/>
        <c:axPos val="b"/>
        <c:numFmt formatCode="General" sourceLinked="1"/>
        <c:majorTickMark val="out"/>
        <c:minorTickMark val="none"/>
        <c:tickLblPos val="nextTo"/>
        <c:crossAx val="111381120"/>
        <c:crosses val="autoZero"/>
        <c:crossBetween val="midCat"/>
      </c:valAx>
      <c:valAx>
        <c:axId val="111381120"/>
        <c:scaling>
          <c:orientation val="minMax"/>
          <c:max val="650"/>
          <c:min val="20"/>
        </c:scaling>
        <c:delete val="0"/>
        <c:axPos val="l"/>
        <c:majorGridlines/>
        <c:numFmt formatCode="General" sourceLinked="1"/>
        <c:majorTickMark val="out"/>
        <c:minorTickMark val="none"/>
        <c:tickLblPos val="nextTo"/>
        <c:crossAx val="111379584"/>
        <c:crosses val="autoZero"/>
        <c:crossBetween val="midCat"/>
      </c:valAx>
    </c:plotArea>
    <c:legend>
      <c:legendPos val="r"/>
      <c:legendEntry>
        <c:idx val="3"/>
        <c:delete val="1"/>
      </c:legendEntry>
      <c:legendEntry>
        <c:idx val="4"/>
        <c:delete val="1"/>
      </c:legendEntry>
      <c:legendEntry>
        <c:idx val="5"/>
        <c:delete val="1"/>
      </c:legendEntry>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'NPK PL'!$A$2</c:f>
              <c:strCache>
                <c:ptCount val="1"/>
                <c:pt idx="0">
                  <c:v>N</c:v>
                </c:pt>
              </c:strCache>
            </c:strRef>
          </c:tx>
          <c:spPr>
            <a:ln w="28575">
              <a:noFill/>
            </a:ln>
          </c:spPr>
          <c:trendline>
            <c:trendlineType val="movingAvg"/>
            <c:period val="2"/>
            <c:dispRSqr val="0"/>
            <c:dispEq val="0"/>
          </c:trendline>
          <c:xVal>
            <c:numRef>
              <c:f>'NPK PL'!$B$1:$AQ$1</c:f>
              <c:numCache>
                <c:formatCode>General</c:formatCode>
                <c:ptCount val="42"/>
                <c:pt idx="0">
                  <c:v>2011</c:v>
                </c:pt>
                <c:pt idx="1">
                  <c:v>2010</c:v>
                </c:pt>
                <c:pt idx="2">
                  <c:v>2009</c:v>
                </c:pt>
                <c:pt idx="3">
                  <c:v>2008</c:v>
                </c:pt>
                <c:pt idx="4">
                  <c:v>2007</c:v>
                </c:pt>
                <c:pt idx="5">
                  <c:v>2006</c:v>
                </c:pt>
                <c:pt idx="6">
                  <c:v>2005</c:v>
                </c:pt>
                <c:pt idx="7">
                  <c:v>2004</c:v>
                </c:pt>
                <c:pt idx="8">
                  <c:v>2003</c:v>
                </c:pt>
                <c:pt idx="9">
                  <c:v>2002</c:v>
                </c:pt>
                <c:pt idx="10">
                  <c:v>2001</c:v>
                </c:pt>
                <c:pt idx="11">
                  <c:v>2000</c:v>
                </c:pt>
                <c:pt idx="12">
                  <c:v>1999</c:v>
                </c:pt>
                <c:pt idx="13">
                  <c:v>1998</c:v>
                </c:pt>
                <c:pt idx="14">
                  <c:v>1997</c:v>
                </c:pt>
                <c:pt idx="15">
                  <c:v>1996</c:v>
                </c:pt>
                <c:pt idx="16">
                  <c:v>1995</c:v>
                </c:pt>
                <c:pt idx="17">
                  <c:v>1994</c:v>
                </c:pt>
                <c:pt idx="18">
                  <c:v>1993</c:v>
                </c:pt>
                <c:pt idx="19">
                  <c:v>1992</c:v>
                </c:pt>
                <c:pt idx="20">
                  <c:v>1991</c:v>
                </c:pt>
                <c:pt idx="21">
                  <c:v>1990</c:v>
                </c:pt>
                <c:pt idx="22">
                  <c:v>1989</c:v>
                </c:pt>
                <c:pt idx="23">
                  <c:v>1988</c:v>
                </c:pt>
                <c:pt idx="24">
                  <c:v>1987</c:v>
                </c:pt>
                <c:pt idx="25">
                  <c:v>1986</c:v>
                </c:pt>
                <c:pt idx="26">
                  <c:v>1985</c:v>
                </c:pt>
                <c:pt idx="27">
                  <c:v>1984</c:v>
                </c:pt>
                <c:pt idx="28">
                  <c:v>1983</c:v>
                </c:pt>
                <c:pt idx="29">
                  <c:v>1982</c:v>
                </c:pt>
                <c:pt idx="30">
                  <c:v>1981</c:v>
                </c:pt>
                <c:pt idx="31">
                  <c:v>1980</c:v>
                </c:pt>
                <c:pt idx="32">
                  <c:v>1979</c:v>
                </c:pt>
                <c:pt idx="33">
                  <c:v>1978</c:v>
                </c:pt>
                <c:pt idx="34">
                  <c:v>1977</c:v>
                </c:pt>
                <c:pt idx="35">
                  <c:v>1976</c:v>
                </c:pt>
                <c:pt idx="36">
                  <c:v>1975</c:v>
                </c:pt>
                <c:pt idx="37">
                  <c:v>1974</c:v>
                </c:pt>
                <c:pt idx="38">
                  <c:v>1973</c:v>
                </c:pt>
                <c:pt idx="39">
                  <c:v>1972</c:v>
                </c:pt>
                <c:pt idx="40">
                  <c:v>1971</c:v>
                </c:pt>
                <c:pt idx="41">
                  <c:v>1970</c:v>
                </c:pt>
              </c:numCache>
            </c:numRef>
          </c:xVal>
          <c:yVal>
            <c:numRef>
              <c:f>'NPK PL'!$B$2:$AQ$2</c:f>
              <c:numCache>
                <c:formatCode>General</c:formatCode>
                <c:ptCount val="42"/>
                <c:pt idx="0">
                  <c:v>1093</c:v>
                </c:pt>
                <c:pt idx="1">
                  <c:v>1071</c:v>
                </c:pt>
                <c:pt idx="2">
                  <c:v>1113</c:v>
                </c:pt>
                <c:pt idx="3">
                  <c:v>1050</c:v>
                </c:pt>
                <c:pt idx="4">
                  <c:v>1142</c:v>
                </c:pt>
                <c:pt idx="5">
                  <c:v>1056</c:v>
                </c:pt>
                <c:pt idx="6">
                  <c:v>996</c:v>
                </c:pt>
                <c:pt idx="7">
                  <c:v>892</c:v>
                </c:pt>
                <c:pt idx="8">
                  <c:v>948.2</c:v>
                </c:pt>
                <c:pt idx="9">
                  <c:v>830.7</c:v>
                </c:pt>
                <c:pt idx="10">
                  <c:v>864.3</c:v>
                </c:pt>
                <c:pt idx="11">
                  <c:v>896.2</c:v>
                </c:pt>
                <c:pt idx="12">
                  <c:v>861.3</c:v>
                </c:pt>
                <c:pt idx="13">
                  <c:v>862</c:v>
                </c:pt>
                <c:pt idx="14">
                  <c:v>1009.7</c:v>
                </c:pt>
                <c:pt idx="15">
                  <c:v>910</c:v>
                </c:pt>
                <c:pt idx="16">
                  <c:v>852</c:v>
                </c:pt>
                <c:pt idx="17">
                  <c:v>836</c:v>
                </c:pt>
                <c:pt idx="18">
                  <c:v>758</c:v>
                </c:pt>
                <c:pt idx="19">
                  <c:v>683</c:v>
                </c:pt>
                <c:pt idx="20">
                  <c:v>569.29999999999995</c:v>
                </c:pt>
                <c:pt idx="21">
                  <c:v>671</c:v>
                </c:pt>
                <c:pt idx="22">
                  <c:v>1478.6</c:v>
                </c:pt>
                <c:pt idx="23">
                  <c:v>1504.4</c:v>
                </c:pt>
                <c:pt idx="24">
                  <c:v>1335.4</c:v>
                </c:pt>
                <c:pt idx="25">
                  <c:v>1388.1</c:v>
                </c:pt>
                <c:pt idx="26">
                  <c:v>1336.6</c:v>
                </c:pt>
                <c:pt idx="27">
                  <c:v>1238.5</c:v>
                </c:pt>
                <c:pt idx="28">
                  <c:v>1321.5</c:v>
                </c:pt>
                <c:pt idx="29">
                  <c:v>1244.9000000000001</c:v>
                </c:pt>
                <c:pt idx="30">
                  <c:v>1213</c:v>
                </c:pt>
                <c:pt idx="31">
                  <c:v>1343.8</c:v>
                </c:pt>
                <c:pt idx="32">
                  <c:v>1312.6</c:v>
                </c:pt>
                <c:pt idx="33">
                  <c:v>1297</c:v>
                </c:pt>
                <c:pt idx="34">
                  <c:v>1250.3</c:v>
                </c:pt>
                <c:pt idx="35">
                  <c:v>1212.8</c:v>
                </c:pt>
                <c:pt idx="36">
                  <c:v>1227.9000000000001</c:v>
                </c:pt>
                <c:pt idx="37">
                  <c:v>1143</c:v>
                </c:pt>
                <c:pt idx="38">
                  <c:v>1073.4000000000001</c:v>
                </c:pt>
                <c:pt idx="39">
                  <c:v>907.1</c:v>
                </c:pt>
                <c:pt idx="40">
                  <c:v>822.4</c:v>
                </c:pt>
                <c:pt idx="41">
                  <c:v>785</c:v>
                </c:pt>
              </c:numCache>
            </c:numRef>
          </c:yVal>
          <c:smooth val="0"/>
        </c:ser>
        <c:ser>
          <c:idx val="1"/>
          <c:order val="1"/>
          <c:tx>
            <c:strRef>
              <c:f>'NPK PL'!$A$3</c:f>
              <c:strCache>
                <c:ptCount val="1"/>
                <c:pt idx="0">
                  <c:v>P</c:v>
                </c:pt>
              </c:strCache>
            </c:strRef>
          </c:tx>
          <c:spPr>
            <a:ln w="28575">
              <a:noFill/>
            </a:ln>
          </c:spPr>
          <c:trendline>
            <c:trendlineType val="movingAvg"/>
            <c:period val="2"/>
            <c:dispRSqr val="0"/>
            <c:dispEq val="0"/>
          </c:trendline>
          <c:xVal>
            <c:numRef>
              <c:f>'NPK PL'!$B$1:$AQ$1</c:f>
              <c:numCache>
                <c:formatCode>General</c:formatCode>
                <c:ptCount val="42"/>
                <c:pt idx="0">
                  <c:v>2011</c:v>
                </c:pt>
                <c:pt idx="1">
                  <c:v>2010</c:v>
                </c:pt>
                <c:pt idx="2">
                  <c:v>2009</c:v>
                </c:pt>
                <c:pt idx="3">
                  <c:v>2008</c:v>
                </c:pt>
                <c:pt idx="4">
                  <c:v>2007</c:v>
                </c:pt>
                <c:pt idx="5">
                  <c:v>2006</c:v>
                </c:pt>
                <c:pt idx="6">
                  <c:v>2005</c:v>
                </c:pt>
                <c:pt idx="7">
                  <c:v>2004</c:v>
                </c:pt>
                <c:pt idx="8">
                  <c:v>2003</c:v>
                </c:pt>
                <c:pt idx="9">
                  <c:v>2002</c:v>
                </c:pt>
                <c:pt idx="10">
                  <c:v>2001</c:v>
                </c:pt>
                <c:pt idx="11">
                  <c:v>2000</c:v>
                </c:pt>
                <c:pt idx="12">
                  <c:v>1999</c:v>
                </c:pt>
                <c:pt idx="13">
                  <c:v>1998</c:v>
                </c:pt>
                <c:pt idx="14">
                  <c:v>1997</c:v>
                </c:pt>
                <c:pt idx="15">
                  <c:v>1996</c:v>
                </c:pt>
                <c:pt idx="16">
                  <c:v>1995</c:v>
                </c:pt>
                <c:pt idx="17">
                  <c:v>1994</c:v>
                </c:pt>
                <c:pt idx="18">
                  <c:v>1993</c:v>
                </c:pt>
                <c:pt idx="19">
                  <c:v>1992</c:v>
                </c:pt>
                <c:pt idx="20">
                  <c:v>1991</c:v>
                </c:pt>
                <c:pt idx="21">
                  <c:v>1990</c:v>
                </c:pt>
                <c:pt idx="22">
                  <c:v>1989</c:v>
                </c:pt>
                <c:pt idx="23">
                  <c:v>1988</c:v>
                </c:pt>
                <c:pt idx="24">
                  <c:v>1987</c:v>
                </c:pt>
                <c:pt idx="25">
                  <c:v>1986</c:v>
                </c:pt>
                <c:pt idx="26">
                  <c:v>1985</c:v>
                </c:pt>
                <c:pt idx="27">
                  <c:v>1984</c:v>
                </c:pt>
                <c:pt idx="28">
                  <c:v>1983</c:v>
                </c:pt>
                <c:pt idx="29">
                  <c:v>1982</c:v>
                </c:pt>
                <c:pt idx="30">
                  <c:v>1981</c:v>
                </c:pt>
                <c:pt idx="31">
                  <c:v>1980</c:v>
                </c:pt>
                <c:pt idx="32">
                  <c:v>1979</c:v>
                </c:pt>
                <c:pt idx="33">
                  <c:v>1978</c:v>
                </c:pt>
                <c:pt idx="34">
                  <c:v>1977</c:v>
                </c:pt>
                <c:pt idx="35">
                  <c:v>1976</c:v>
                </c:pt>
                <c:pt idx="36">
                  <c:v>1975</c:v>
                </c:pt>
                <c:pt idx="37">
                  <c:v>1974</c:v>
                </c:pt>
                <c:pt idx="38">
                  <c:v>1973</c:v>
                </c:pt>
                <c:pt idx="39">
                  <c:v>1972</c:v>
                </c:pt>
                <c:pt idx="40">
                  <c:v>1971</c:v>
                </c:pt>
                <c:pt idx="41">
                  <c:v>1970</c:v>
                </c:pt>
              </c:numCache>
            </c:numRef>
          </c:xVal>
          <c:yVal>
            <c:numRef>
              <c:f>'NPK PL'!$B$3:$AQ$3</c:f>
              <c:numCache>
                <c:formatCode>General</c:formatCode>
                <c:ptCount val="42"/>
                <c:pt idx="0">
                  <c:v>385</c:v>
                </c:pt>
                <c:pt idx="1">
                  <c:v>386</c:v>
                </c:pt>
                <c:pt idx="2">
                  <c:v>362</c:v>
                </c:pt>
                <c:pt idx="3">
                  <c:v>410</c:v>
                </c:pt>
                <c:pt idx="4">
                  <c:v>462</c:v>
                </c:pt>
                <c:pt idx="5">
                  <c:v>412</c:v>
                </c:pt>
                <c:pt idx="6">
                  <c:v>422</c:v>
                </c:pt>
                <c:pt idx="7">
                  <c:v>345.7</c:v>
                </c:pt>
                <c:pt idx="8">
                  <c:v>338</c:v>
                </c:pt>
                <c:pt idx="9">
                  <c:v>302.60000000000002</c:v>
                </c:pt>
                <c:pt idx="10">
                  <c:v>316.8</c:v>
                </c:pt>
                <c:pt idx="11">
                  <c:v>270</c:v>
                </c:pt>
                <c:pt idx="12">
                  <c:v>296.3</c:v>
                </c:pt>
                <c:pt idx="13">
                  <c:v>308.39999999999998</c:v>
                </c:pt>
                <c:pt idx="14">
                  <c:v>289.60000000000002</c:v>
                </c:pt>
                <c:pt idx="15">
                  <c:v>310</c:v>
                </c:pt>
                <c:pt idx="16">
                  <c:v>302</c:v>
                </c:pt>
                <c:pt idx="17">
                  <c:v>276</c:v>
                </c:pt>
                <c:pt idx="18">
                  <c:v>243</c:v>
                </c:pt>
                <c:pt idx="19">
                  <c:v>232</c:v>
                </c:pt>
                <c:pt idx="20">
                  <c:v>151.4</c:v>
                </c:pt>
                <c:pt idx="21">
                  <c:v>332.6</c:v>
                </c:pt>
                <c:pt idx="22">
                  <c:v>924.6</c:v>
                </c:pt>
                <c:pt idx="23">
                  <c:v>889.7</c:v>
                </c:pt>
                <c:pt idx="24">
                  <c:v>836.6</c:v>
                </c:pt>
                <c:pt idx="25">
                  <c:v>961.2</c:v>
                </c:pt>
                <c:pt idx="26">
                  <c:v>908.2</c:v>
                </c:pt>
                <c:pt idx="27">
                  <c:v>885.2</c:v>
                </c:pt>
                <c:pt idx="28">
                  <c:v>900.3</c:v>
                </c:pt>
                <c:pt idx="29">
                  <c:v>817</c:v>
                </c:pt>
                <c:pt idx="30">
                  <c:v>884</c:v>
                </c:pt>
                <c:pt idx="31">
                  <c:v>883.6</c:v>
                </c:pt>
                <c:pt idx="32">
                  <c:v>938.2</c:v>
                </c:pt>
                <c:pt idx="33">
                  <c:v>947.3</c:v>
                </c:pt>
                <c:pt idx="34">
                  <c:v>947.3</c:v>
                </c:pt>
                <c:pt idx="35">
                  <c:v>933.1</c:v>
                </c:pt>
                <c:pt idx="36">
                  <c:v>886.7</c:v>
                </c:pt>
                <c:pt idx="37">
                  <c:v>908.4</c:v>
                </c:pt>
                <c:pt idx="38">
                  <c:v>850.2</c:v>
                </c:pt>
                <c:pt idx="39">
                  <c:v>782</c:v>
                </c:pt>
                <c:pt idx="40">
                  <c:v>718.6</c:v>
                </c:pt>
                <c:pt idx="41">
                  <c:v>635</c:v>
                </c:pt>
              </c:numCache>
            </c:numRef>
          </c:yVal>
          <c:smooth val="0"/>
        </c:ser>
        <c:ser>
          <c:idx val="2"/>
          <c:order val="2"/>
          <c:tx>
            <c:strRef>
              <c:f>'NPK PL'!$A$4</c:f>
              <c:strCache>
                <c:ptCount val="1"/>
                <c:pt idx="0">
                  <c:v>K</c:v>
                </c:pt>
              </c:strCache>
            </c:strRef>
          </c:tx>
          <c:spPr>
            <a:ln w="28575">
              <a:noFill/>
            </a:ln>
          </c:spPr>
          <c:trendline>
            <c:trendlineType val="movingAvg"/>
            <c:period val="2"/>
            <c:dispRSqr val="0"/>
            <c:dispEq val="0"/>
          </c:trendline>
          <c:xVal>
            <c:numRef>
              <c:f>'NPK PL'!$B$1:$AQ$1</c:f>
              <c:numCache>
                <c:formatCode>General</c:formatCode>
                <c:ptCount val="42"/>
                <c:pt idx="0">
                  <c:v>2011</c:v>
                </c:pt>
                <c:pt idx="1">
                  <c:v>2010</c:v>
                </c:pt>
                <c:pt idx="2">
                  <c:v>2009</c:v>
                </c:pt>
                <c:pt idx="3">
                  <c:v>2008</c:v>
                </c:pt>
                <c:pt idx="4">
                  <c:v>2007</c:v>
                </c:pt>
                <c:pt idx="5">
                  <c:v>2006</c:v>
                </c:pt>
                <c:pt idx="6">
                  <c:v>2005</c:v>
                </c:pt>
                <c:pt idx="7">
                  <c:v>2004</c:v>
                </c:pt>
                <c:pt idx="8">
                  <c:v>2003</c:v>
                </c:pt>
                <c:pt idx="9">
                  <c:v>2002</c:v>
                </c:pt>
                <c:pt idx="10">
                  <c:v>2001</c:v>
                </c:pt>
                <c:pt idx="11">
                  <c:v>2000</c:v>
                </c:pt>
                <c:pt idx="12">
                  <c:v>1999</c:v>
                </c:pt>
                <c:pt idx="13">
                  <c:v>1998</c:v>
                </c:pt>
                <c:pt idx="14">
                  <c:v>1997</c:v>
                </c:pt>
                <c:pt idx="15">
                  <c:v>1996</c:v>
                </c:pt>
                <c:pt idx="16">
                  <c:v>1995</c:v>
                </c:pt>
                <c:pt idx="17">
                  <c:v>1994</c:v>
                </c:pt>
                <c:pt idx="18">
                  <c:v>1993</c:v>
                </c:pt>
                <c:pt idx="19">
                  <c:v>1992</c:v>
                </c:pt>
                <c:pt idx="20">
                  <c:v>1991</c:v>
                </c:pt>
                <c:pt idx="21">
                  <c:v>1990</c:v>
                </c:pt>
                <c:pt idx="22">
                  <c:v>1989</c:v>
                </c:pt>
                <c:pt idx="23">
                  <c:v>1988</c:v>
                </c:pt>
                <c:pt idx="24">
                  <c:v>1987</c:v>
                </c:pt>
                <c:pt idx="25">
                  <c:v>1986</c:v>
                </c:pt>
                <c:pt idx="26">
                  <c:v>1985</c:v>
                </c:pt>
                <c:pt idx="27">
                  <c:v>1984</c:v>
                </c:pt>
                <c:pt idx="28">
                  <c:v>1983</c:v>
                </c:pt>
                <c:pt idx="29">
                  <c:v>1982</c:v>
                </c:pt>
                <c:pt idx="30">
                  <c:v>1981</c:v>
                </c:pt>
                <c:pt idx="31">
                  <c:v>1980</c:v>
                </c:pt>
                <c:pt idx="32">
                  <c:v>1979</c:v>
                </c:pt>
                <c:pt idx="33">
                  <c:v>1978</c:v>
                </c:pt>
                <c:pt idx="34">
                  <c:v>1977</c:v>
                </c:pt>
                <c:pt idx="35">
                  <c:v>1976</c:v>
                </c:pt>
                <c:pt idx="36">
                  <c:v>1975</c:v>
                </c:pt>
                <c:pt idx="37">
                  <c:v>1974</c:v>
                </c:pt>
                <c:pt idx="38">
                  <c:v>1973</c:v>
                </c:pt>
                <c:pt idx="39">
                  <c:v>1972</c:v>
                </c:pt>
                <c:pt idx="40">
                  <c:v>1971</c:v>
                </c:pt>
                <c:pt idx="41">
                  <c:v>1970</c:v>
                </c:pt>
              </c:numCache>
            </c:numRef>
          </c:xVal>
          <c:yVal>
            <c:numRef>
              <c:f>'NPK PL'!$B$4:$AQ$4</c:f>
              <c:numCache>
                <c:formatCode>General</c:formatCode>
                <c:ptCount val="42"/>
                <c:pt idx="0">
                  <c:v>433</c:v>
                </c:pt>
                <c:pt idx="1">
                  <c:v>435</c:v>
                </c:pt>
                <c:pt idx="2">
                  <c:v>414</c:v>
                </c:pt>
                <c:pt idx="3">
                  <c:v>410</c:v>
                </c:pt>
                <c:pt idx="4">
                  <c:v>537</c:v>
                </c:pt>
                <c:pt idx="5">
                  <c:v>502</c:v>
                </c:pt>
                <c:pt idx="6">
                  <c:v>425</c:v>
                </c:pt>
                <c:pt idx="7">
                  <c:v>405</c:v>
                </c:pt>
                <c:pt idx="8">
                  <c:v>388</c:v>
                </c:pt>
                <c:pt idx="9">
                  <c:v>378</c:v>
                </c:pt>
                <c:pt idx="10">
                  <c:v>380</c:v>
                </c:pt>
                <c:pt idx="11">
                  <c:v>370</c:v>
                </c:pt>
                <c:pt idx="12">
                  <c:v>368.7</c:v>
                </c:pt>
                <c:pt idx="13">
                  <c:v>386.6</c:v>
                </c:pt>
                <c:pt idx="14">
                  <c:v>400.9</c:v>
                </c:pt>
                <c:pt idx="15">
                  <c:v>376</c:v>
                </c:pt>
                <c:pt idx="16">
                  <c:v>358</c:v>
                </c:pt>
                <c:pt idx="17">
                  <c:v>316</c:v>
                </c:pt>
                <c:pt idx="18">
                  <c:v>281</c:v>
                </c:pt>
                <c:pt idx="19">
                  <c:v>277</c:v>
                </c:pt>
                <c:pt idx="20">
                  <c:v>288</c:v>
                </c:pt>
                <c:pt idx="21">
                  <c:v>537.79999999999995</c:v>
                </c:pt>
                <c:pt idx="22">
                  <c:v>906.9</c:v>
                </c:pt>
                <c:pt idx="23">
                  <c:v>1020.8</c:v>
                </c:pt>
                <c:pt idx="24">
                  <c:v>1104.7</c:v>
                </c:pt>
                <c:pt idx="25">
                  <c:v>1180</c:v>
                </c:pt>
                <c:pt idx="26">
                  <c:v>1167.8</c:v>
                </c:pt>
                <c:pt idx="27">
                  <c:v>1156.5</c:v>
                </c:pt>
                <c:pt idx="28">
                  <c:v>1202.0999999999999</c:v>
                </c:pt>
                <c:pt idx="29">
                  <c:v>1110.9000000000001</c:v>
                </c:pt>
                <c:pt idx="30">
                  <c:v>1315.3</c:v>
                </c:pt>
                <c:pt idx="31">
                  <c:v>1270.5</c:v>
                </c:pt>
                <c:pt idx="32">
                  <c:v>1339.1</c:v>
                </c:pt>
                <c:pt idx="33">
                  <c:v>1331.6</c:v>
                </c:pt>
                <c:pt idx="34">
                  <c:v>1407.6</c:v>
                </c:pt>
                <c:pt idx="35">
                  <c:v>1446.2</c:v>
                </c:pt>
                <c:pt idx="36">
                  <c:v>1615.7</c:v>
                </c:pt>
                <c:pt idx="37">
                  <c:v>1430.6</c:v>
                </c:pt>
                <c:pt idx="38">
                  <c:v>1419.1</c:v>
                </c:pt>
                <c:pt idx="39">
                  <c:v>1262</c:v>
                </c:pt>
                <c:pt idx="40">
                  <c:v>1114.2</c:v>
                </c:pt>
                <c:pt idx="41">
                  <c:v>1035.9000000000001</c:v>
                </c:pt>
              </c:numCache>
            </c:numRef>
          </c:yVal>
          <c:smooth val="0"/>
        </c:ser>
        <c:dLbls>
          <c:showLegendKey val="0"/>
          <c:showVal val="0"/>
          <c:showCatName val="0"/>
          <c:showSerName val="0"/>
          <c:showPercent val="0"/>
          <c:showBubbleSize val="0"/>
        </c:dLbls>
        <c:axId val="111822720"/>
        <c:axId val="111824256"/>
      </c:scatterChart>
      <c:valAx>
        <c:axId val="111822720"/>
        <c:scaling>
          <c:orientation val="minMax"/>
          <c:max val="2010"/>
          <c:min val="1970"/>
        </c:scaling>
        <c:delete val="0"/>
        <c:axPos val="b"/>
        <c:numFmt formatCode="General" sourceLinked="1"/>
        <c:majorTickMark val="out"/>
        <c:minorTickMark val="none"/>
        <c:tickLblPos val="nextTo"/>
        <c:crossAx val="111824256"/>
        <c:crosses val="autoZero"/>
        <c:crossBetween val="midCat"/>
      </c:valAx>
      <c:valAx>
        <c:axId val="111824256"/>
        <c:scaling>
          <c:orientation val="minMax"/>
        </c:scaling>
        <c:delete val="0"/>
        <c:axPos val="l"/>
        <c:majorGridlines/>
        <c:numFmt formatCode="General" sourceLinked="1"/>
        <c:majorTickMark val="out"/>
        <c:minorTickMark val="none"/>
        <c:tickLblPos val="nextTo"/>
        <c:crossAx val="111822720"/>
        <c:crosses val="autoZero"/>
        <c:crossBetween val="midCat"/>
      </c:valAx>
    </c:plotArea>
    <c:legend>
      <c:legendPos val="r"/>
      <c:legendEntry>
        <c:idx val="3"/>
        <c:delete val="1"/>
      </c:legendEntry>
      <c:legendEntry>
        <c:idx val="4"/>
        <c:delete val="1"/>
      </c:legendEntry>
      <c:legendEntry>
        <c:idx val="5"/>
        <c:delete val="1"/>
      </c:legendEntry>
      <c:layout/>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240450411820406"/>
          <c:y val="6.4565685995393057E-2"/>
          <c:w val="0.80689888513694596"/>
          <c:h val="0.79625574482087991"/>
        </c:manualLayout>
      </c:layout>
      <c:scatterChart>
        <c:scatterStyle val="lineMarker"/>
        <c:varyColors val="0"/>
        <c:ser>
          <c:idx val="0"/>
          <c:order val="0"/>
          <c:tx>
            <c:strRef>
              <c:f>'NPK DE'!$A$2</c:f>
              <c:strCache>
                <c:ptCount val="1"/>
                <c:pt idx="0">
                  <c:v>N</c:v>
                </c:pt>
              </c:strCache>
            </c:strRef>
          </c:tx>
          <c:spPr>
            <a:ln w="28575">
              <a:noFill/>
            </a:ln>
          </c:spPr>
          <c:trendline>
            <c:trendlineType val="movingAvg"/>
            <c:period val="2"/>
            <c:dispRSqr val="0"/>
            <c:dispEq val="0"/>
          </c:trendline>
          <c:xVal>
            <c:numRef>
              <c:f>'NPK DE'!$B$1:$AQ$1</c:f>
              <c:numCache>
                <c:formatCode>General</c:formatCode>
                <c:ptCount val="42"/>
                <c:pt idx="0">
                  <c:v>2011</c:v>
                </c:pt>
                <c:pt idx="1">
                  <c:v>2010</c:v>
                </c:pt>
                <c:pt idx="2">
                  <c:v>2009</c:v>
                </c:pt>
                <c:pt idx="3">
                  <c:v>2008</c:v>
                </c:pt>
                <c:pt idx="4">
                  <c:v>2007</c:v>
                </c:pt>
                <c:pt idx="5">
                  <c:v>2006</c:v>
                </c:pt>
                <c:pt idx="6">
                  <c:v>2005</c:v>
                </c:pt>
                <c:pt idx="7">
                  <c:v>2004</c:v>
                </c:pt>
                <c:pt idx="8">
                  <c:v>2003</c:v>
                </c:pt>
                <c:pt idx="9">
                  <c:v>2002</c:v>
                </c:pt>
                <c:pt idx="10">
                  <c:v>2001</c:v>
                </c:pt>
                <c:pt idx="11">
                  <c:v>2000</c:v>
                </c:pt>
                <c:pt idx="12">
                  <c:v>1999</c:v>
                </c:pt>
                <c:pt idx="13">
                  <c:v>1998</c:v>
                </c:pt>
                <c:pt idx="14">
                  <c:v>1997</c:v>
                </c:pt>
                <c:pt idx="15">
                  <c:v>1996</c:v>
                </c:pt>
                <c:pt idx="16">
                  <c:v>1995</c:v>
                </c:pt>
                <c:pt idx="17">
                  <c:v>1994</c:v>
                </c:pt>
                <c:pt idx="18">
                  <c:v>1993</c:v>
                </c:pt>
                <c:pt idx="19">
                  <c:v>1992</c:v>
                </c:pt>
                <c:pt idx="20">
                  <c:v>1991</c:v>
                </c:pt>
                <c:pt idx="21">
                  <c:v>1990</c:v>
                </c:pt>
                <c:pt idx="22">
                  <c:v>1989</c:v>
                </c:pt>
                <c:pt idx="23">
                  <c:v>1988</c:v>
                </c:pt>
                <c:pt idx="24">
                  <c:v>1987</c:v>
                </c:pt>
                <c:pt idx="25">
                  <c:v>1986</c:v>
                </c:pt>
                <c:pt idx="26">
                  <c:v>1985</c:v>
                </c:pt>
                <c:pt idx="27">
                  <c:v>1984</c:v>
                </c:pt>
                <c:pt idx="28">
                  <c:v>1983</c:v>
                </c:pt>
                <c:pt idx="29">
                  <c:v>1982</c:v>
                </c:pt>
                <c:pt idx="30">
                  <c:v>1981</c:v>
                </c:pt>
                <c:pt idx="31">
                  <c:v>1980</c:v>
                </c:pt>
                <c:pt idx="32">
                  <c:v>1979</c:v>
                </c:pt>
                <c:pt idx="33">
                  <c:v>1978</c:v>
                </c:pt>
                <c:pt idx="34">
                  <c:v>1977</c:v>
                </c:pt>
                <c:pt idx="35">
                  <c:v>1976</c:v>
                </c:pt>
                <c:pt idx="36">
                  <c:v>1975</c:v>
                </c:pt>
                <c:pt idx="37">
                  <c:v>1974</c:v>
                </c:pt>
                <c:pt idx="38">
                  <c:v>1973</c:v>
                </c:pt>
                <c:pt idx="39">
                  <c:v>1972</c:v>
                </c:pt>
                <c:pt idx="40">
                  <c:v>1971</c:v>
                </c:pt>
                <c:pt idx="41">
                  <c:v>1970</c:v>
                </c:pt>
              </c:numCache>
            </c:numRef>
          </c:xVal>
          <c:yVal>
            <c:numRef>
              <c:f>'NPK DE'!$B$2:$AQ$2</c:f>
              <c:numCache>
                <c:formatCode>General</c:formatCode>
                <c:ptCount val="42"/>
                <c:pt idx="0">
                  <c:v>1640</c:v>
                </c:pt>
                <c:pt idx="1">
                  <c:v>1786</c:v>
                </c:pt>
                <c:pt idx="2">
                  <c:v>1569</c:v>
                </c:pt>
                <c:pt idx="3">
                  <c:v>1550.5</c:v>
                </c:pt>
                <c:pt idx="4">
                  <c:v>1806.8</c:v>
                </c:pt>
                <c:pt idx="5">
                  <c:v>1599.1</c:v>
                </c:pt>
                <c:pt idx="6">
                  <c:v>1785.9</c:v>
                </c:pt>
                <c:pt idx="7">
                  <c:v>1778.7</c:v>
                </c:pt>
                <c:pt idx="8">
                  <c:v>1828</c:v>
                </c:pt>
                <c:pt idx="9">
                  <c:v>1788</c:v>
                </c:pt>
                <c:pt idx="10">
                  <c:v>1792</c:v>
                </c:pt>
                <c:pt idx="11">
                  <c:v>1848</c:v>
                </c:pt>
                <c:pt idx="12">
                  <c:v>2014</c:v>
                </c:pt>
                <c:pt idx="13">
                  <c:v>1903</c:v>
                </c:pt>
                <c:pt idx="14">
                  <c:v>1788.5</c:v>
                </c:pt>
                <c:pt idx="15">
                  <c:v>1758</c:v>
                </c:pt>
                <c:pt idx="16">
                  <c:v>1770</c:v>
                </c:pt>
                <c:pt idx="17">
                  <c:v>1787</c:v>
                </c:pt>
                <c:pt idx="18">
                  <c:v>1612</c:v>
                </c:pt>
                <c:pt idx="19">
                  <c:v>1680</c:v>
                </c:pt>
                <c:pt idx="20">
                  <c:v>1720</c:v>
                </c:pt>
                <c:pt idx="21">
                  <c:v>1787.3</c:v>
                </c:pt>
                <c:pt idx="22">
                  <c:v>2253</c:v>
                </c:pt>
                <c:pt idx="23">
                  <c:v>2413.1</c:v>
                </c:pt>
                <c:pt idx="24">
                  <c:v>2375.3000000000002</c:v>
                </c:pt>
                <c:pt idx="25">
                  <c:v>2287.1999999999998</c:v>
                </c:pt>
                <c:pt idx="26">
                  <c:v>2285.6999999999998</c:v>
                </c:pt>
                <c:pt idx="27">
                  <c:v>2148.6999999999998</c:v>
                </c:pt>
                <c:pt idx="28">
                  <c:v>2071.6999999999998</c:v>
                </c:pt>
                <c:pt idx="29">
                  <c:v>2171.5</c:v>
                </c:pt>
                <c:pt idx="30">
                  <c:v>2073.1</c:v>
                </c:pt>
                <c:pt idx="31">
                  <c:v>2302.5</c:v>
                </c:pt>
                <c:pt idx="32">
                  <c:v>2225.1</c:v>
                </c:pt>
                <c:pt idx="33">
                  <c:v>2138</c:v>
                </c:pt>
                <c:pt idx="34">
                  <c:v>2095.4</c:v>
                </c:pt>
                <c:pt idx="35">
                  <c:v>2078</c:v>
                </c:pt>
                <c:pt idx="36">
                  <c:v>1906.1</c:v>
                </c:pt>
                <c:pt idx="37">
                  <c:v>1872.2</c:v>
                </c:pt>
                <c:pt idx="38">
                  <c:v>1767</c:v>
                </c:pt>
                <c:pt idx="39">
                  <c:v>1846.9</c:v>
                </c:pt>
                <c:pt idx="40">
                  <c:v>1707.8</c:v>
                </c:pt>
                <c:pt idx="41">
                  <c:v>1642</c:v>
                </c:pt>
              </c:numCache>
            </c:numRef>
          </c:yVal>
          <c:smooth val="0"/>
        </c:ser>
        <c:ser>
          <c:idx val="1"/>
          <c:order val="1"/>
          <c:tx>
            <c:strRef>
              <c:f>'NPK DE'!$A$3</c:f>
              <c:strCache>
                <c:ptCount val="1"/>
                <c:pt idx="0">
                  <c:v>P</c:v>
                </c:pt>
              </c:strCache>
            </c:strRef>
          </c:tx>
          <c:spPr>
            <a:ln w="28575">
              <a:noFill/>
            </a:ln>
          </c:spPr>
          <c:trendline>
            <c:trendlineType val="movingAvg"/>
            <c:period val="2"/>
            <c:dispRSqr val="0"/>
            <c:dispEq val="0"/>
          </c:trendline>
          <c:xVal>
            <c:numRef>
              <c:f>'NPK DE'!$B$1:$AQ$1</c:f>
              <c:numCache>
                <c:formatCode>General</c:formatCode>
                <c:ptCount val="42"/>
                <c:pt idx="0">
                  <c:v>2011</c:v>
                </c:pt>
                <c:pt idx="1">
                  <c:v>2010</c:v>
                </c:pt>
                <c:pt idx="2">
                  <c:v>2009</c:v>
                </c:pt>
                <c:pt idx="3">
                  <c:v>2008</c:v>
                </c:pt>
                <c:pt idx="4">
                  <c:v>2007</c:v>
                </c:pt>
                <c:pt idx="5">
                  <c:v>2006</c:v>
                </c:pt>
                <c:pt idx="6">
                  <c:v>2005</c:v>
                </c:pt>
                <c:pt idx="7">
                  <c:v>2004</c:v>
                </c:pt>
                <c:pt idx="8">
                  <c:v>2003</c:v>
                </c:pt>
                <c:pt idx="9">
                  <c:v>2002</c:v>
                </c:pt>
                <c:pt idx="10">
                  <c:v>2001</c:v>
                </c:pt>
                <c:pt idx="11">
                  <c:v>2000</c:v>
                </c:pt>
                <c:pt idx="12">
                  <c:v>1999</c:v>
                </c:pt>
                <c:pt idx="13">
                  <c:v>1998</c:v>
                </c:pt>
                <c:pt idx="14">
                  <c:v>1997</c:v>
                </c:pt>
                <c:pt idx="15">
                  <c:v>1996</c:v>
                </c:pt>
                <c:pt idx="16">
                  <c:v>1995</c:v>
                </c:pt>
                <c:pt idx="17">
                  <c:v>1994</c:v>
                </c:pt>
                <c:pt idx="18">
                  <c:v>1993</c:v>
                </c:pt>
                <c:pt idx="19">
                  <c:v>1992</c:v>
                </c:pt>
                <c:pt idx="20">
                  <c:v>1991</c:v>
                </c:pt>
                <c:pt idx="21">
                  <c:v>1990</c:v>
                </c:pt>
                <c:pt idx="22">
                  <c:v>1989</c:v>
                </c:pt>
                <c:pt idx="23">
                  <c:v>1988</c:v>
                </c:pt>
                <c:pt idx="24">
                  <c:v>1987</c:v>
                </c:pt>
                <c:pt idx="25">
                  <c:v>1986</c:v>
                </c:pt>
                <c:pt idx="26">
                  <c:v>1985</c:v>
                </c:pt>
                <c:pt idx="27">
                  <c:v>1984</c:v>
                </c:pt>
                <c:pt idx="28">
                  <c:v>1983</c:v>
                </c:pt>
                <c:pt idx="29">
                  <c:v>1982</c:v>
                </c:pt>
                <c:pt idx="30">
                  <c:v>1981</c:v>
                </c:pt>
                <c:pt idx="31">
                  <c:v>1980</c:v>
                </c:pt>
                <c:pt idx="32">
                  <c:v>1979</c:v>
                </c:pt>
                <c:pt idx="33">
                  <c:v>1978</c:v>
                </c:pt>
                <c:pt idx="34">
                  <c:v>1977</c:v>
                </c:pt>
                <c:pt idx="35">
                  <c:v>1976</c:v>
                </c:pt>
                <c:pt idx="36">
                  <c:v>1975</c:v>
                </c:pt>
                <c:pt idx="37">
                  <c:v>1974</c:v>
                </c:pt>
                <c:pt idx="38">
                  <c:v>1973</c:v>
                </c:pt>
                <c:pt idx="39">
                  <c:v>1972</c:v>
                </c:pt>
                <c:pt idx="40">
                  <c:v>1971</c:v>
                </c:pt>
                <c:pt idx="41">
                  <c:v>1970</c:v>
                </c:pt>
              </c:numCache>
            </c:numRef>
          </c:xVal>
          <c:yVal>
            <c:numRef>
              <c:f>'NPK DE'!$B$3:$AQ$3</c:f>
              <c:numCache>
                <c:formatCode>General</c:formatCode>
                <c:ptCount val="42"/>
                <c:pt idx="0">
                  <c:v>247.1</c:v>
                </c:pt>
                <c:pt idx="1">
                  <c:v>286.3</c:v>
                </c:pt>
                <c:pt idx="2">
                  <c:v>235.2</c:v>
                </c:pt>
                <c:pt idx="3">
                  <c:v>174.4</c:v>
                </c:pt>
                <c:pt idx="4">
                  <c:v>316.60000000000002</c:v>
                </c:pt>
                <c:pt idx="5">
                  <c:v>264.7</c:v>
                </c:pt>
                <c:pt idx="6">
                  <c:v>274</c:v>
                </c:pt>
                <c:pt idx="7">
                  <c:v>303</c:v>
                </c:pt>
                <c:pt idx="8">
                  <c:v>284</c:v>
                </c:pt>
                <c:pt idx="9">
                  <c:v>327</c:v>
                </c:pt>
                <c:pt idx="10">
                  <c:v>315</c:v>
                </c:pt>
                <c:pt idx="11">
                  <c:v>351</c:v>
                </c:pt>
                <c:pt idx="12">
                  <c:v>420</c:v>
                </c:pt>
                <c:pt idx="13">
                  <c:v>406.7</c:v>
                </c:pt>
                <c:pt idx="14">
                  <c:v>409.5</c:v>
                </c:pt>
                <c:pt idx="15">
                  <c:v>415.1</c:v>
                </c:pt>
                <c:pt idx="16">
                  <c:v>402</c:v>
                </c:pt>
                <c:pt idx="17">
                  <c:v>451</c:v>
                </c:pt>
                <c:pt idx="18">
                  <c:v>415</c:v>
                </c:pt>
                <c:pt idx="19">
                  <c:v>490</c:v>
                </c:pt>
                <c:pt idx="20">
                  <c:v>519</c:v>
                </c:pt>
                <c:pt idx="21">
                  <c:v>609</c:v>
                </c:pt>
                <c:pt idx="22">
                  <c:v>950.7</c:v>
                </c:pt>
                <c:pt idx="23">
                  <c:v>992.3</c:v>
                </c:pt>
                <c:pt idx="24">
                  <c:v>1003.1</c:v>
                </c:pt>
                <c:pt idx="25">
                  <c:v>1035.4000000000001</c:v>
                </c:pt>
                <c:pt idx="26">
                  <c:v>1054.8</c:v>
                </c:pt>
                <c:pt idx="27">
                  <c:v>1054.3</c:v>
                </c:pt>
                <c:pt idx="28">
                  <c:v>1077.7</c:v>
                </c:pt>
                <c:pt idx="29">
                  <c:v>1043.8</c:v>
                </c:pt>
                <c:pt idx="30">
                  <c:v>1126.7</c:v>
                </c:pt>
                <c:pt idx="31">
                  <c:v>1226.5</c:v>
                </c:pt>
                <c:pt idx="32">
                  <c:v>1329</c:v>
                </c:pt>
                <c:pt idx="33">
                  <c:v>1337.2</c:v>
                </c:pt>
                <c:pt idx="34">
                  <c:v>1300.3</c:v>
                </c:pt>
                <c:pt idx="35">
                  <c:v>1312</c:v>
                </c:pt>
                <c:pt idx="36">
                  <c:v>1220.7</c:v>
                </c:pt>
                <c:pt idx="37">
                  <c:v>1330</c:v>
                </c:pt>
                <c:pt idx="38">
                  <c:v>1347.4</c:v>
                </c:pt>
                <c:pt idx="39">
                  <c:v>1333</c:v>
                </c:pt>
                <c:pt idx="40">
                  <c:v>1320.5</c:v>
                </c:pt>
                <c:pt idx="41">
                  <c:v>1323.1</c:v>
                </c:pt>
              </c:numCache>
            </c:numRef>
          </c:yVal>
          <c:smooth val="0"/>
        </c:ser>
        <c:ser>
          <c:idx val="2"/>
          <c:order val="2"/>
          <c:tx>
            <c:strRef>
              <c:f>'NPK DE'!$A$4</c:f>
              <c:strCache>
                <c:ptCount val="1"/>
                <c:pt idx="0">
                  <c:v>K</c:v>
                </c:pt>
              </c:strCache>
            </c:strRef>
          </c:tx>
          <c:spPr>
            <a:ln w="28575">
              <a:noFill/>
            </a:ln>
          </c:spPr>
          <c:trendline>
            <c:trendlineType val="movingAvg"/>
            <c:period val="2"/>
            <c:dispRSqr val="0"/>
            <c:dispEq val="0"/>
          </c:trendline>
          <c:xVal>
            <c:numRef>
              <c:f>'NPK DE'!$B$1:$AQ$1</c:f>
              <c:numCache>
                <c:formatCode>General</c:formatCode>
                <c:ptCount val="42"/>
                <c:pt idx="0">
                  <c:v>2011</c:v>
                </c:pt>
                <c:pt idx="1">
                  <c:v>2010</c:v>
                </c:pt>
                <c:pt idx="2">
                  <c:v>2009</c:v>
                </c:pt>
                <c:pt idx="3">
                  <c:v>2008</c:v>
                </c:pt>
                <c:pt idx="4">
                  <c:v>2007</c:v>
                </c:pt>
                <c:pt idx="5">
                  <c:v>2006</c:v>
                </c:pt>
                <c:pt idx="6">
                  <c:v>2005</c:v>
                </c:pt>
                <c:pt idx="7">
                  <c:v>2004</c:v>
                </c:pt>
                <c:pt idx="8">
                  <c:v>2003</c:v>
                </c:pt>
                <c:pt idx="9">
                  <c:v>2002</c:v>
                </c:pt>
                <c:pt idx="10">
                  <c:v>2001</c:v>
                </c:pt>
                <c:pt idx="11">
                  <c:v>2000</c:v>
                </c:pt>
                <c:pt idx="12">
                  <c:v>1999</c:v>
                </c:pt>
                <c:pt idx="13">
                  <c:v>1998</c:v>
                </c:pt>
                <c:pt idx="14">
                  <c:v>1997</c:v>
                </c:pt>
                <c:pt idx="15">
                  <c:v>1996</c:v>
                </c:pt>
                <c:pt idx="16">
                  <c:v>1995</c:v>
                </c:pt>
                <c:pt idx="17">
                  <c:v>1994</c:v>
                </c:pt>
                <c:pt idx="18">
                  <c:v>1993</c:v>
                </c:pt>
                <c:pt idx="19">
                  <c:v>1992</c:v>
                </c:pt>
                <c:pt idx="20">
                  <c:v>1991</c:v>
                </c:pt>
                <c:pt idx="21">
                  <c:v>1990</c:v>
                </c:pt>
                <c:pt idx="22">
                  <c:v>1989</c:v>
                </c:pt>
                <c:pt idx="23">
                  <c:v>1988</c:v>
                </c:pt>
                <c:pt idx="24">
                  <c:v>1987</c:v>
                </c:pt>
                <c:pt idx="25">
                  <c:v>1986</c:v>
                </c:pt>
                <c:pt idx="26">
                  <c:v>1985</c:v>
                </c:pt>
                <c:pt idx="27">
                  <c:v>1984</c:v>
                </c:pt>
                <c:pt idx="28">
                  <c:v>1983</c:v>
                </c:pt>
                <c:pt idx="29">
                  <c:v>1982</c:v>
                </c:pt>
                <c:pt idx="30">
                  <c:v>1981</c:v>
                </c:pt>
                <c:pt idx="31">
                  <c:v>1980</c:v>
                </c:pt>
                <c:pt idx="32">
                  <c:v>1979</c:v>
                </c:pt>
                <c:pt idx="33">
                  <c:v>1978</c:v>
                </c:pt>
                <c:pt idx="34">
                  <c:v>1977</c:v>
                </c:pt>
                <c:pt idx="35">
                  <c:v>1976</c:v>
                </c:pt>
                <c:pt idx="36">
                  <c:v>1975</c:v>
                </c:pt>
                <c:pt idx="37">
                  <c:v>1974</c:v>
                </c:pt>
                <c:pt idx="38">
                  <c:v>1973</c:v>
                </c:pt>
                <c:pt idx="39">
                  <c:v>1972</c:v>
                </c:pt>
                <c:pt idx="40">
                  <c:v>1971</c:v>
                </c:pt>
                <c:pt idx="41">
                  <c:v>1970</c:v>
                </c:pt>
              </c:numCache>
            </c:numRef>
          </c:xVal>
          <c:yVal>
            <c:numRef>
              <c:f>'NPK DE'!$B$4:$AQ$4</c:f>
              <c:numCache>
                <c:formatCode>General</c:formatCode>
                <c:ptCount val="42"/>
                <c:pt idx="0">
                  <c:v>386.4</c:v>
                </c:pt>
                <c:pt idx="1">
                  <c:v>433.6</c:v>
                </c:pt>
                <c:pt idx="2">
                  <c:v>362.8</c:v>
                </c:pt>
                <c:pt idx="3">
                  <c:v>179.1</c:v>
                </c:pt>
                <c:pt idx="4">
                  <c:v>511.3</c:v>
                </c:pt>
                <c:pt idx="5">
                  <c:v>442.6</c:v>
                </c:pt>
                <c:pt idx="6">
                  <c:v>426</c:v>
                </c:pt>
                <c:pt idx="7">
                  <c:v>479.5</c:v>
                </c:pt>
                <c:pt idx="8">
                  <c:v>485</c:v>
                </c:pt>
                <c:pt idx="9">
                  <c:v>480</c:v>
                </c:pt>
                <c:pt idx="10">
                  <c:v>503.1</c:v>
                </c:pt>
                <c:pt idx="11">
                  <c:v>544</c:v>
                </c:pt>
                <c:pt idx="12">
                  <c:v>619</c:v>
                </c:pt>
                <c:pt idx="13">
                  <c:v>628.6</c:v>
                </c:pt>
                <c:pt idx="14">
                  <c:v>658.8</c:v>
                </c:pt>
                <c:pt idx="15">
                  <c:v>645.79999999999995</c:v>
                </c:pt>
                <c:pt idx="16">
                  <c:v>649</c:v>
                </c:pt>
                <c:pt idx="17">
                  <c:v>668</c:v>
                </c:pt>
                <c:pt idx="18">
                  <c:v>645</c:v>
                </c:pt>
                <c:pt idx="19">
                  <c:v>673</c:v>
                </c:pt>
                <c:pt idx="20">
                  <c:v>729</c:v>
                </c:pt>
                <c:pt idx="21">
                  <c:v>954.4</c:v>
                </c:pt>
                <c:pt idx="22">
                  <c:v>1387.2</c:v>
                </c:pt>
                <c:pt idx="23">
                  <c:v>1470.4</c:v>
                </c:pt>
                <c:pt idx="24">
                  <c:v>1431.5</c:v>
                </c:pt>
                <c:pt idx="25">
                  <c:v>1511.9</c:v>
                </c:pt>
                <c:pt idx="26">
                  <c:v>1482.2</c:v>
                </c:pt>
                <c:pt idx="27">
                  <c:v>1538.1</c:v>
                </c:pt>
                <c:pt idx="28">
                  <c:v>1437.9</c:v>
                </c:pt>
                <c:pt idx="29">
                  <c:v>1538.3</c:v>
                </c:pt>
                <c:pt idx="30">
                  <c:v>1656.4</c:v>
                </c:pt>
                <c:pt idx="31">
                  <c:v>1640.7</c:v>
                </c:pt>
                <c:pt idx="32">
                  <c:v>1681.5</c:v>
                </c:pt>
                <c:pt idx="33">
                  <c:v>1623.4</c:v>
                </c:pt>
                <c:pt idx="34">
                  <c:v>1654.9</c:v>
                </c:pt>
                <c:pt idx="35">
                  <c:v>1819</c:v>
                </c:pt>
                <c:pt idx="36">
                  <c:v>1805.5</c:v>
                </c:pt>
                <c:pt idx="37">
                  <c:v>1886.4</c:v>
                </c:pt>
                <c:pt idx="38">
                  <c:v>1821.6</c:v>
                </c:pt>
                <c:pt idx="39">
                  <c:v>1676.8</c:v>
                </c:pt>
                <c:pt idx="40">
                  <c:v>1872.3</c:v>
                </c:pt>
                <c:pt idx="41">
                  <c:v>1798.5</c:v>
                </c:pt>
              </c:numCache>
            </c:numRef>
          </c:yVal>
          <c:smooth val="0"/>
        </c:ser>
        <c:dLbls>
          <c:showLegendKey val="0"/>
          <c:showVal val="0"/>
          <c:showCatName val="0"/>
          <c:showSerName val="0"/>
          <c:showPercent val="0"/>
          <c:showBubbleSize val="0"/>
        </c:dLbls>
        <c:axId val="111876736"/>
        <c:axId val="111882624"/>
      </c:scatterChart>
      <c:valAx>
        <c:axId val="111876736"/>
        <c:scaling>
          <c:orientation val="minMax"/>
          <c:max val="2010"/>
          <c:min val="1970"/>
        </c:scaling>
        <c:delete val="0"/>
        <c:axPos val="b"/>
        <c:numFmt formatCode="General" sourceLinked="1"/>
        <c:majorTickMark val="out"/>
        <c:minorTickMark val="none"/>
        <c:tickLblPos val="nextTo"/>
        <c:crossAx val="111882624"/>
        <c:crosses val="autoZero"/>
        <c:crossBetween val="midCat"/>
      </c:valAx>
      <c:valAx>
        <c:axId val="111882624"/>
        <c:scaling>
          <c:orientation val="minMax"/>
          <c:max val="2500"/>
          <c:min val="0"/>
        </c:scaling>
        <c:delete val="0"/>
        <c:axPos val="l"/>
        <c:majorGridlines/>
        <c:numFmt formatCode="General" sourceLinked="1"/>
        <c:majorTickMark val="out"/>
        <c:minorTickMark val="none"/>
        <c:tickLblPos val="nextTo"/>
        <c:crossAx val="111876736"/>
        <c:crosses val="autoZero"/>
        <c:crossBetween val="midCat"/>
      </c:valAx>
    </c:plotArea>
    <c:legend>
      <c:legendPos val="r"/>
      <c:legendEntry>
        <c:idx val="3"/>
        <c:delete val="1"/>
      </c:legendEntry>
      <c:legendEntry>
        <c:idx val="4"/>
        <c:delete val="1"/>
      </c:legendEntry>
      <c:legendEntry>
        <c:idx val="5"/>
        <c:delete val="1"/>
      </c:legendEntry>
      <c:layout>
        <c:manualLayout>
          <c:xMode val="edge"/>
          <c:yMode val="edge"/>
          <c:x val="0.91747288774543956"/>
          <c:y val="0.35563768898288478"/>
          <c:w val="8.25271122545604E-2"/>
          <c:h val="0.30046337549591251"/>
        </c:manualLayout>
      </c:layout>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'NPK FR'!$A$2</c:f>
              <c:strCache>
                <c:ptCount val="1"/>
                <c:pt idx="0">
                  <c:v>N</c:v>
                </c:pt>
              </c:strCache>
            </c:strRef>
          </c:tx>
          <c:spPr>
            <a:ln w="28575">
              <a:noFill/>
            </a:ln>
          </c:spPr>
          <c:trendline>
            <c:trendlineType val="movingAvg"/>
            <c:period val="2"/>
            <c:dispRSqr val="0"/>
            <c:dispEq val="0"/>
          </c:trendline>
          <c:xVal>
            <c:numRef>
              <c:f>'NPK FR'!$B$1:$AQ$1</c:f>
              <c:numCache>
                <c:formatCode>General</c:formatCode>
                <c:ptCount val="42"/>
                <c:pt idx="0">
                  <c:v>2011</c:v>
                </c:pt>
                <c:pt idx="1">
                  <c:v>2010</c:v>
                </c:pt>
                <c:pt idx="2">
                  <c:v>2009</c:v>
                </c:pt>
                <c:pt idx="3">
                  <c:v>2008</c:v>
                </c:pt>
                <c:pt idx="4">
                  <c:v>2007</c:v>
                </c:pt>
                <c:pt idx="5">
                  <c:v>2006</c:v>
                </c:pt>
                <c:pt idx="6">
                  <c:v>2005</c:v>
                </c:pt>
                <c:pt idx="7">
                  <c:v>2004</c:v>
                </c:pt>
                <c:pt idx="8">
                  <c:v>2003</c:v>
                </c:pt>
                <c:pt idx="9">
                  <c:v>2002</c:v>
                </c:pt>
                <c:pt idx="10">
                  <c:v>2001</c:v>
                </c:pt>
                <c:pt idx="11">
                  <c:v>2000</c:v>
                </c:pt>
                <c:pt idx="12">
                  <c:v>1999</c:v>
                </c:pt>
                <c:pt idx="13">
                  <c:v>1998</c:v>
                </c:pt>
                <c:pt idx="14">
                  <c:v>1997</c:v>
                </c:pt>
                <c:pt idx="15">
                  <c:v>1996</c:v>
                </c:pt>
                <c:pt idx="16">
                  <c:v>1995</c:v>
                </c:pt>
                <c:pt idx="17">
                  <c:v>1994</c:v>
                </c:pt>
                <c:pt idx="18">
                  <c:v>1993</c:v>
                </c:pt>
                <c:pt idx="19">
                  <c:v>1992</c:v>
                </c:pt>
                <c:pt idx="20">
                  <c:v>1991</c:v>
                </c:pt>
                <c:pt idx="21">
                  <c:v>1990</c:v>
                </c:pt>
                <c:pt idx="22">
                  <c:v>1989</c:v>
                </c:pt>
                <c:pt idx="23">
                  <c:v>1988</c:v>
                </c:pt>
                <c:pt idx="24">
                  <c:v>1987</c:v>
                </c:pt>
                <c:pt idx="25">
                  <c:v>1986</c:v>
                </c:pt>
                <c:pt idx="26">
                  <c:v>1985</c:v>
                </c:pt>
                <c:pt idx="27">
                  <c:v>1984</c:v>
                </c:pt>
                <c:pt idx="28">
                  <c:v>1983</c:v>
                </c:pt>
                <c:pt idx="29">
                  <c:v>1982</c:v>
                </c:pt>
                <c:pt idx="30">
                  <c:v>1981</c:v>
                </c:pt>
                <c:pt idx="31">
                  <c:v>1980</c:v>
                </c:pt>
                <c:pt idx="32">
                  <c:v>1979</c:v>
                </c:pt>
                <c:pt idx="33">
                  <c:v>1978</c:v>
                </c:pt>
                <c:pt idx="34">
                  <c:v>1977</c:v>
                </c:pt>
                <c:pt idx="35">
                  <c:v>1976</c:v>
                </c:pt>
                <c:pt idx="36">
                  <c:v>1975</c:v>
                </c:pt>
                <c:pt idx="37">
                  <c:v>1974</c:v>
                </c:pt>
                <c:pt idx="38">
                  <c:v>1973</c:v>
                </c:pt>
                <c:pt idx="39">
                  <c:v>1972</c:v>
                </c:pt>
                <c:pt idx="40">
                  <c:v>1971</c:v>
                </c:pt>
                <c:pt idx="41">
                  <c:v>1970</c:v>
                </c:pt>
              </c:numCache>
            </c:numRef>
          </c:xVal>
          <c:yVal>
            <c:numRef>
              <c:f>'NPK FR'!$B$2:$AQ$2</c:f>
              <c:numCache>
                <c:formatCode>General</c:formatCode>
                <c:ptCount val="42"/>
                <c:pt idx="0">
                  <c:v>2014</c:v>
                </c:pt>
                <c:pt idx="1">
                  <c:v>2331.4</c:v>
                </c:pt>
                <c:pt idx="2">
                  <c:v>2068.8000000000002</c:v>
                </c:pt>
                <c:pt idx="3">
                  <c:v>2098.9</c:v>
                </c:pt>
                <c:pt idx="4">
                  <c:v>2402.6999999999998</c:v>
                </c:pt>
                <c:pt idx="5">
                  <c:v>2200.1</c:v>
                </c:pt>
                <c:pt idx="6">
                  <c:v>2204.4</c:v>
                </c:pt>
                <c:pt idx="7">
                  <c:v>2323</c:v>
                </c:pt>
                <c:pt idx="8">
                  <c:v>2330</c:v>
                </c:pt>
                <c:pt idx="9">
                  <c:v>2278</c:v>
                </c:pt>
                <c:pt idx="10">
                  <c:v>2392.3000000000002</c:v>
                </c:pt>
                <c:pt idx="11">
                  <c:v>2316.5</c:v>
                </c:pt>
                <c:pt idx="12">
                  <c:v>2571.4</c:v>
                </c:pt>
                <c:pt idx="13">
                  <c:v>2488.1</c:v>
                </c:pt>
                <c:pt idx="14">
                  <c:v>2513.1</c:v>
                </c:pt>
                <c:pt idx="15">
                  <c:v>2523.9</c:v>
                </c:pt>
                <c:pt idx="16">
                  <c:v>2391.6999999999998</c:v>
                </c:pt>
                <c:pt idx="17">
                  <c:v>2308.3000000000002</c:v>
                </c:pt>
                <c:pt idx="18">
                  <c:v>2222</c:v>
                </c:pt>
                <c:pt idx="19">
                  <c:v>2154</c:v>
                </c:pt>
                <c:pt idx="20">
                  <c:v>2569</c:v>
                </c:pt>
                <c:pt idx="21">
                  <c:v>2492.8000000000002</c:v>
                </c:pt>
                <c:pt idx="22">
                  <c:v>2660</c:v>
                </c:pt>
                <c:pt idx="23">
                  <c:v>2603.8000000000002</c:v>
                </c:pt>
                <c:pt idx="24">
                  <c:v>2557.1</c:v>
                </c:pt>
                <c:pt idx="25">
                  <c:v>2568.4</c:v>
                </c:pt>
                <c:pt idx="26">
                  <c:v>2408</c:v>
                </c:pt>
                <c:pt idx="27">
                  <c:v>2337</c:v>
                </c:pt>
                <c:pt idx="28">
                  <c:v>2320</c:v>
                </c:pt>
                <c:pt idx="29">
                  <c:v>2196</c:v>
                </c:pt>
                <c:pt idx="30">
                  <c:v>2193</c:v>
                </c:pt>
                <c:pt idx="31">
                  <c:v>2146</c:v>
                </c:pt>
                <c:pt idx="32">
                  <c:v>2221</c:v>
                </c:pt>
                <c:pt idx="33">
                  <c:v>2011</c:v>
                </c:pt>
                <c:pt idx="34">
                  <c:v>1831</c:v>
                </c:pt>
                <c:pt idx="35">
                  <c:v>1813</c:v>
                </c:pt>
                <c:pt idx="36">
                  <c:v>1709</c:v>
                </c:pt>
                <c:pt idx="37">
                  <c:v>1556</c:v>
                </c:pt>
                <c:pt idx="38">
                  <c:v>1833</c:v>
                </c:pt>
                <c:pt idx="39">
                  <c:v>1651.7</c:v>
                </c:pt>
                <c:pt idx="40">
                  <c:v>1475.1</c:v>
                </c:pt>
                <c:pt idx="41">
                  <c:v>1424.8</c:v>
                </c:pt>
              </c:numCache>
            </c:numRef>
          </c:yVal>
          <c:smooth val="0"/>
        </c:ser>
        <c:ser>
          <c:idx val="1"/>
          <c:order val="1"/>
          <c:tx>
            <c:strRef>
              <c:f>'NPK FR'!$A$3</c:f>
              <c:strCache>
                <c:ptCount val="1"/>
                <c:pt idx="0">
                  <c:v>P</c:v>
                </c:pt>
              </c:strCache>
            </c:strRef>
          </c:tx>
          <c:spPr>
            <a:ln w="28575">
              <a:noFill/>
            </a:ln>
          </c:spPr>
          <c:trendline>
            <c:trendlineType val="movingAvg"/>
            <c:period val="2"/>
            <c:dispRSqr val="0"/>
            <c:dispEq val="0"/>
          </c:trendline>
          <c:xVal>
            <c:numRef>
              <c:f>'NPK FR'!$B$1:$AQ$1</c:f>
              <c:numCache>
                <c:formatCode>General</c:formatCode>
                <c:ptCount val="42"/>
                <c:pt idx="0">
                  <c:v>2011</c:v>
                </c:pt>
                <c:pt idx="1">
                  <c:v>2010</c:v>
                </c:pt>
                <c:pt idx="2">
                  <c:v>2009</c:v>
                </c:pt>
                <c:pt idx="3">
                  <c:v>2008</c:v>
                </c:pt>
                <c:pt idx="4">
                  <c:v>2007</c:v>
                </c:pt>
                <c:pt idx="5">
                  <c:v>2006</c:v>
                </c:pt>
                <c:pt idx="6">
                  <c:v>2005</c:v>
                </c:pt>
                <c:pt idx="7">
                  <c:v>2004</c:v>
                </c:pt>
                <c:pt idx="8">
                  <c:v>2003</c:v>
                </c:pt>
                <c:pt idx="9">
                  <c:v>2002</c:v>
                </c:pt>
                <c:pt idx="10">
                  <c:v>2001</c:v>
                </c:pt>
                <c:pt idx="11">
                  <c:v>2000</c:v>
                </c:pt>
                <c:pt idx="12">
                  <c:v>1999</c:v>
                </c:pt>
                <c:pt idx="13">
                  <c:v>1998</c:v>
                </c:pt>
                <c:pt idx="14">
                  <c:v>1997</c:v>
                </c:pt>
                <c:pt idx="15">
                  <c:v>1996</c:v>
                </c:pt>
                <c:pt idx="16">
                  <c:v>1995</c:v>
                </c:pt>
                <c:pt idx="17">
                  <c:v>1994</c:v>
                </c:pt>
                <c:pt idx="18">
                  <c:v>1993</c:v>
                </c:pt>
                <c:pt idx="19">
                  <c:v>1992</c:v>
                </c:pt>
                <c:pt idx="20">
                  <c:v>1991</c:v>
                </c:pt>
                <c:pt idx="21">
                  <c:v>1990</c:v>
                </c:pt>
                <c:pt idx="22">
                  <c:v>1989</c:v>
                </c:pt>
                <c:pt idx="23">
                  <c:v>1988</c:v>
                </c:pt>
                <c:pt idx="24">
                  <c:v>1987</c:v>
                </c:pt>
                <c:pt idx="25">
                  <c:v>1986</c:v>
                </c:pt>
                <c:pt idx="26">
                  <c:v>1985</c:v>
                </c:pt>
                <c:pt idx="27">
                  <c:v>1984</c:v>
                </c:pt>
                <c:pt idx="28">
                  <c:v>1983</c:v>
                </c:pt>
                <c:pt idx="29">
                  <c:v>1982</c:v>
                </c:pt>
                <c:pt idx="30">
                  <c:v>1981</c:v>
                </c:pt>
                <c:pt idx="31">
                  <c:v>1980</c:v>
                </c:pt>
                <c:pt idx="32">
                  <c:v>1979</c:v>
                </c:pt>
                <c:pt idx="33">
                  <c:v>1978</c:v>
                </c:pt>
                <c:pt idx="34">
                  <c:v>1977</c:v>
                </c:pt>
                <c:pt idx="35">
                  <c:v>1976</c:v>
                </c:pt>
                <c:pt idx="36">
                  <c:v>1975</c:v>
                </c:pt>
                <c:pt idx="37">
                  <c:v>1974</c:v>
                </c:pt>
                <c:pt idx="38">
                  <c:v>1973</c:v>
                </c:pt>
                <c:pt idx="39">
                  <c:v>1972</c:v>
                </c:pt>
                <c:pt idx="40">
                  <c:v>1971</c:v>
                </c:pt>
                <c:pt idx="41">
                  <c:v>1970</c:v>
                </c:pt>
              </c:numCache>
            </c:numRef>
          </c:xVal>
          <c:yVal>
            <c:numRef>
              <c:f>'NPK FR'!$B$3:$AQ$3</c:f>
              <c:numCache>
                <c:formatCode>General</c:formatCode>
                <c:ptCount val="42"/>
                <c:pt idx="0">
                  <c:v>432.1</c:v>
                </c:pt>
                <c:pt idx="1">
                  <c:v>499.9</c:v>
                </c:pt>
                <c:pt idx="2">
                  <c:v>405.7</c:v>
                </c:pt>
                <c:pt idx="3">
                  <c:v>295.89999999999998</c:v>
                </c:pt>
                <c:pt idx="4">
                  <c:v>631.29999999999995</c:v>
                </c:pt>
                <c:pt idx="5">
                  <c:v>561.4</c:v>
                </c:pt>
                <c:pt idx="6">
                  <c:v>599.4</c:v>
                </c:pt>
                <c:pt idx="7">
                  <c:v>684.8</c:v>
                </c:pt>
                <c:pt idx="8">
                  <c:v>721</c:v>
                </c:pt>
                <c:pt idx="9">
                  <c:v>729</c:v>
                </c:pt>
                <c:pt idx="10">
                  <c:v>758.5</c:v>
                </c:pt>
                <c:pt idx="11">
                  <c:v>795.2</c:v>
                </c:pt>
                <c:pt idx="12">
                  <c:v>965.6</c:v>
                </c:pt>
                <c:pt idx="13">
                  <c:v>1011.2</c:v>
                </c:pt>
                <c:pt idx="14">
                  <c:v>1038.8</c:v>
                </c:pt>
                <c:pt idx="15">
                  <c:v>1051.9000000000001</c:v>
                </c:pt>
                <c:pt idx="16">
                  <c:v>1031.4000000000001</c:v>
                </c:pt>
                <c:pt idx="17">
                  <c:v>1030.5</c:v>
                </c:pt>
                <c:pt idx="18">
                  <c:v>1007</c:v>
                </c:pt>
                <c:pt idx="19">
                  <c:v>1029</c:v>
                </c:pt>
                <c:pt idx="20">
                  <c:v>1255</c:v>
                </c:pt>
                <c:pt idx="21">
                  <c:v>1348.9</c:v>
                </c:pt>
                <c:pt idx="22">
                  <c:v>1494.8</c:v>
                </c:pt>
                <c:pt idx="23">
                  <c:v>1460</c:v>
                </c:pt>
                <c:pt idx="24">
                  <c:v>1405.1</c:v>
                </c:pt>
                <c:pt idx="25">
                  <c:v>1425.2</c:v>
                </c:pt>
                <c:pt idx="26">
                  <c:v>1466</c:v>
                </c:pt>
                <c:pt idx="27">
                  <c:v>1580</c:v>
                </c:pt>
                <c:pt idx="28">
                  <c:v>1679.4</c:v>
                </c:pt>
                <c:pt idx="29">
                  <c:v>1630.7</c:v>
                </c:pt>
                <c:pt idx="30">
                  <c:v>1677.1</c:v>
                </c:pt>
                <c:pt idx="31">
                  <c:v>1775</c:v>
                </c:pt>
                <c:pt idx="32">
                  <c:v>1978.9</c:v>
                </c:pt>
                <c:pt idx="33">
                  <c:v>1950.9</c:v>
                </c:pt>
                <c:pt idx="34">
                  <c:v>1841.2</c:v>
                </c:pt>
                <c:pt idx="35">
                  <c:v>1795.7</c:v>
                </c:pt>
                <c:pt idx="36">
                  <c:v>1664.3</c:v>
                </c:pt>
                <c:pt idx="37">
                  <c:v>1710.8</c:v>
                </c:pt>
                <c:pt idx="38">
                  <c:v>2183.6999999999998</c:v>
                </c:pt>
                <c:pt idx="39">
                  <c:v>2096.6</c:v>
                </c:pt>
                <c:pt idx="40">
                  <c:v>1960.5</c:v>
                </c:pt>
                <c:pt idx="41">
                  <c:v>1835.9</c:v>
                </c:pt>
              </c:numCache>
            </c:numRef>
          </c:yVal>
          <c:smooth val="0"/>
        </c:ser>
        <c:ser>
          <c:idx val="2"/>
          <c:order val="2"/>
          <c:tx>
            <c:strRef>
              <c:f>'NPK FR'!$A$4</c:f>
              <c:strCache>
                <c:ptCount val="1"/>
                <c:pt idx="0">
                  <c:v>K</c:v>
                </c:pt>
              </c:strCache>
            </c:strRef>
          </c:tx>
          <c:spPr>
            <a:ln w="28575">
              <a:noFill/>
            </a:ln>
          </c:spPr>
          <c:trendline>
            <c:trendlineType val="movingAvg"/>
            <c:period val="2"/>
            <c:dispRSqr val="0"/>
            <c:dispEq val="0"/>
          </c:trendline>
          <c:xVal>
            <c:numRef>
              <c:f>'NPK FR'!$B$1:$AQ$1</c:f>
              <c:numCache>
                <c:formatCode>General</c:formatCode>
                <c:ptCount val="42"/>
                <c:pt idx="0">
                  <c:v>2011</c:v>
                </c:pt>
                <c:pt idx="1">
                  <c:v>2010</c:v>
                </c:pt>
                <c:pt idx="2">
                  <c:v>2009</c:v>
                </c:pt>
                <c:pt idx="3">
                  <c:v>2008</c:v>
                </c:pt>
                <c:pt idx="4">
                  <c:v>2007</c:v>
                </c:pt>
                <c:pt idx="5">
                  <c:v>2006</c:v>
                </c:pt>
                <c:pt idx="6">
                  <c:v>2005</c:v>
                </c:pt>
                <c:pt idx="7">
                  <c:v>2004</c:v>
                </c:pt>
                <c:pt idx="8">
                  <c:v>2003</c:v>
                </c:pt>
                <c:pt idx="9">
                  <c:v>2002</c:v>
                </c:pt>
                <c:pt idx="10">
                  <c:v>2001</c:v>
                </c:pt>
                <c:pt idx="11">
                  <c:v>2000</c:v>
                </c:pt>
                <c:pt idx="12">
                  <c:v>1999</c:v>
                </c:pt>
                <c:pt idx="13">
                  <c:v>1998</c:v>
                </c:pt>
                <c:pt idx="14">
                  <c:v>1997</c:v>
                </c:pt>
                <c:pt idx="15">
                  <c:v>1996</c:v>
                </c:pt>
                <c:pt idx="16">
                  <c:v>1995</c:v>
                </c:pt>
                <c:pt idx="17">
                  <c:v>1994</c:v>
                </c:pt>
                <c:pt idx="18">
                  <c:v>1993</c:v>
                </c:pt>
                <c:pt idx="19">
                  <c:v>1992</c:v>
                </c:pt>
                <c:pt idx="20">
                  <c:v>1991</c:v>
                </c:pt>
                <c:pt idx="21">
                  <c:v>1990</c:v>
                </c:pt>
                <c:pt idx="22">
                  <c:v>1989</c:v>
                </c:pt>
                <c:pt idx="23">
                  <c:v>1988</c:v>
                </c:pt>
                <c:pt idx="24">
                  <c:v>1987</c:v>
                </c:pt>
                <c:pt idx="25">
                  <c:v>1986</c:v>
                </c:pt>
                <c:pt idx="26">
                  <c:v>1985</c:v>
                </c:pt>
                <c:pt idx="27">
                  <c:v>1984</c:v>
                </c:pt>
                <c:pt idx="28">
                  <c:v>1983</c:v>
                </c:pt>
                <c:pt idx="29">
                  <c:v>1982</c:v>
                </c:pt>
                <c:pt idx="30">
                  <c:v>1981</c:v>
                </c:pt>
                <c:pt idx="31">
                  <c:v>1980</c:v>
                </c:pt>
                <c:pt idx="32">
                  <c:v>1979</c:v>
                </c:pt>
                <c:pt idx="33">
                  <c:v>1978</c:v>
                </c:pt>
                <c:pt idx="34">
                  <c:v>1977</c:v>
                </c:pt>
                <c:pt idx="35">
                  <c:v>1976</c:v>
                </c:pt>
                <c:pt idx="36">
                  <c:v>1975</c:v>
                </c:pt>
                <c:pt idx="37">
                  <c:v>1974</c:v>
                </c:pt>
                <c:pt idx="38">
                  <c:v>1973</c:v>
                </c:pt>
                <c:pt idx="39">
                  <c:v>1972</c:v>
                </c:pt>
                <c:pt idx="40">
                  <c:v>1971</c:v>
                </c:pt>
                <c:pt idx="41">
                  <c:v>1970</c:v>
                </c:pt>
              </c:numCache>
            </c:numRef>
          </c:xVal>
          <c:yVal>
            <c:numRef>
              <c:f>'NPK FR'!$B$4:$AQ$4</c:f>
              <c:numCache>
                <c:formatCode>General</c:formatCode>
                <c:ptCount val="42"/>
                <c:pt idx="0">
                  <c:v>481.2</c:v>
                </c:pt>
                <c:pt idx="1">
                  <c:v>598.1</c:v>
                </c:pt>
                <c:pt idx="2">
                  <c:v>416.2</c:v>
                </c:pt>
                <c:pt idx="3">
                  <c:v>390.4</c:v>
                </c:pt>
                <c:pt idx="4">
                  <c:v>794.2</c:v>
                </c:pt>
                <c:pt idx="5">
                  <c:v>731.1</c:v>
                </c:pt>
                <c:pt idx="6">
                  <c:v>734.8</c:v>
                </c:pt>
                <c:pt idx="7">
                  <c:v>900</c:v>
                </c:pt>
                <c:pt idx="8">
                  <c:v>932</c:v>
                </c:pt>
                <c:pt idx="9">
                  <c:v>960.1</c:v>
                </c:pt>
                <c:pt idx="10">
                  <c:v>1014.5</c:v>
                </c:pt>
                <c:pt idx="11">
                  <c:v>1033.5</c:v>
                </c:pt>
                <c:pt idx="12">
                  <c:v>1216.4000000000001</c:v>
                </c:pt>
                <c:pt idx="13">
                  <c:v>1337.7</c:v>
                </c:pt>
                <c:pt idx="14">
                  <c:v>1436.9</c:v>
                </c:pt>
                <c:pt idx="15">
                  <c:v>1488.2</c:v>
                </c:pt>
                <c:pt idx="16">
                  <c:v>1491.1</c:v>
                </c:pt>
                <c:pt idx="17">
                  <c:v>1373.4</c:v>
                </c:pt>
                <c:pt idx="18">
                  <c:v>1375</c:v>
                </c:pt>
                <c:pt idx="19">
                  <c:v>1347</c:v>
                </c:pt>
                <c:pt idx="20">
                  <c:v>1741</c:v>
                </c:pt>
                <c:pt idx="21">
                  <c:v>1841.9</c:v>
                </c:pt>
                <c:pt idx="22">
                  <c:v>1948.6</c:v>
                </c:pt>
                <c:pt idx="23">
                  <c:v>1934.7</c:v>
                </c:pt>
                <c:pt idx="24">
                  <c:v>1856.1</c:v>
                </c:pt>
                <c:pt idx="25">
                  <c:v>1878.6</c:v>
                </c:pt>
                <c:pt idx="26">
                  <c:v>1820.7</c:v>
                </c:pt>
                <c:pt idx="27">
                  <c:v>1863</c:v>
                </c:pt>
                <c:pt idx="28">
                  <c:v>1833.6</c:v>
                </c:pt>
                <c:pt idx="29">
                  <c:v>1744.2</c:v>
                </c:pt>
                <c:pt idx="30">
                  <c:v>1699.5</c:v>
                </c:pt>
                <c:pt idx="31">
                  <c:v>1689.2</c:v>
                </c:pt>
                <c:pt idx="32">
                  <c:v>1785.9</c:v>
                </c:pt>
                <c:pt idx="33">
                  <c:v>1689.7</c:v>
                </c:pt>
                <c:pt idx="34">
                  <c:v>1558.4</c:v>
                </c:pt>
                <c:pt idx="35">
                  <c:v>1494.5</c:v>
                </c:pt>
                <c:pt idx="36">
                  <c:v>1328.2</c:v>
                </c:pt>
                <c:pt idx="37">
                  <c:v>1413.1</c:v>
                </c:pt>
                <c:pt idx="38">
                  <c:v>1818.9</c:v>
                </c:pt>
                <c:pt idx="39">
                  <c:v>1635.3</c:v>
                </c:pt>
                <c:pt idx="40">
                  <c:v>1503.1</c:v>
                </c:pt>
                <c:pt idx="41">
                  <c:v>1386</c:v>
                </c:pt>
              </c:numCache>
            </c:numRef>
          </c:yVal>
          <c:smooth val="0"/>
        </c:ser>
        <c:dLbls>
          <c:showLegendKey val="0"/>
          <c:showVal val="0"/>
          <c:showCatName val="0"/>
          <c:showSerName val="0"/>
          <c:showPercent val="0"/>
          <c:showBubbleSize val="0"/>
        </c:dLbls>
        <c:axId val="111906176"/>
        <c:axId val="111916160"/>
      </c:scatterChart>
      <c:valAx>
        <c:axId val="111906176"/>
        <c:scaling>
          <c:orientation val="minMax"/>
          <c:max val="2010"/>
          <c:min val="1970"/>
        </c:scaling>
        <c:delete val="0"/>
        <c:axPos val="b"/>
        <c:numFmt formatCode="General" sourceLinked="1"/>
        <c:majorTickMark val="out"/>
        <c:minorTickMark val="none"/>
        <c:tickLblPos val="nextTo"/>
        <c:crossAx val="111916160"/>
        <c:crosses val="autoZero"/>
        <c:crossBetween val="midCat"/>
      </c:valAx>
      <c:valAx>
        <c:axId val="111916160"/>
        <c:scaling>
          <c:orientation val="minMax"/>
        </c:scaling>
        <c:delete val="0"/>
        <c:axPos val="l"/>
        <c:majorGridlines/>
        <c:numFmt formatCode="General" sourceLinked="1"/>
        <c:majorTickMark val="out"/>
        <c:minorTickMark val="none"/>
        <c:tickLblPos val="nextTo"/>
        <c:crossAx val="111906176"/>
        <c:crosses val="autoZero"/>
        <c:crossBetween val="midCat"/>
      </c:valAx>
    </c:plotArea>
    <c:legend>
      <c:legendPos val="r"/>
      <c:legendEntry>
        <c:idx val="3"/>
        <c:delete val="1"/>
      </c:legendEntry>
      <c:legendEntry>
        <c:idx val="4"/>
        <c:delete val="1"/>
      </c:legendEntry>
      <c:legendEntry>
        <c:idx val="5"/>
        <c:delete val="1"/>
      </c:legendEntry>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6.9295101553166094E-2"/>
          <c:y val="6.9767441860465199E-2"/>
          <c:w val="0.78016726403823156"/>
          <c:h val="0.79767441860465194"/>
        </c:manualLayout>
      </c:layout>
      <c:barChart>
        <c:barDir val="col"/>
        <c:grouping val="clustered"/>
        <c:varyColors val="0"/>
        <c:ser>
          <c:idx val="0"/>
          <c:order val="0"/>
          <c:tx>
            <c:strRef>
              <c:f>Sheet1!$B$1</c:f>
              <c:strCache>
                <c:ptCount val="1"/>
                <c:pt idx="0">
                  <c:v>179+34+0+0 OR*</c:v>
                </c:pt>
              </c:strCache>
            </c:strRef>
          </c:tx>
          <c:invertIfNegative val="0"/>
          <c:dLbls>
            <c:showLegendKey val="0"/>
            <c:showVal val="1"/>
            <c:showCatName val="0"/>
            <c:showSerName val="0"/>
            <c:showPercent val="0"/>
            <c:showBubbleSize val="0"/>
            <c:showLeaderLines val="0"/>
          </c:dLbls>
          <c:cat>
            <c:numRef>
              <c:f>Sheet1!$A$2:$A$3</c:f>
              <c:numCache>
                <c:formatCode>General</c:formatCode>
                <c:ptCount val="2"/>
                <c:pt idx="0">
                  <c:v>69160</c:v>
                </c:pt>
                <c:pt idx="1">
                  <c:v>103740</c:v>
                </c:pt>
              </c:numCache>
            </c:numRef>
          </c:cat>
          <c:val>
            <c:numRef>
              <c:f>Sheet1!$B$2:$B$3</c:f>
              <c:numCache>
                <c:formatCode>General</c:formatCode>
                <c:ptCount val="2"/>
                <c:pt idx="0">
                  <c:v>10.16</c:v>
                </c:pt>
                <c:pt idx="1">
                  <c:v>9.9700000000000006</c:v>
                </c:pt>
              </c:numCache>
            </c:numRef>
          </c:val>
        </c:ser>
        <c:ser>
          <c:idx val="1"/>
          <c:order val="1"/>
          <c:tx>
            <c:strRef>
              <c:f>Sheet1!$C$1</c:f>
              <c:strCache>
                <c:ptCount val="1"/>
                <c:pt idx="0">
                  <c:v>179+112+90+45</c:v>
                </c:pt>
              </c:strCache>
            </c:strRef>
          </c:tx>
          <c:invertIfNegative val="0"/>
          <c:dLbls>
            <c:showLegendKey val="0"/>
            <c:showVal val="1"/>
            <c:showCatName val="0"/>
            <c:showSerName val="0"/>
            <c:showPercent val="0"/>
            <c:showBubbleSize val="0"/>
            <c:showLeaderLines val="0"/>
          </c:dLbls>
          <c:cat>
            <c:numRef>
              <c:f>Sheet1!$A$2:$A$3</c:f>
              <c:numCache>
                <c:formatCode>General</c:formatCode>
                <c:ptCount val="2"/>
                <c:pt idx="0">
                  <c:v>69160</c:v>
                </c:pt>
                <c:pt idx="1">
                  <c:v>103740</c:v>
                </c:pt>
              </c:numCache>
            </c:numRef>
          </c:cat>
          <c:val>
            <c:numRef>
              <c:f>Sheet1!$C$2:$C$3</c:f>
              <c:numCache>
                <c:formatCode>General</c:formatCode>
                <c:ptCount val="2"/>
                <c:pt idx="0">
                  <c:v>12.860000000000008</c:v>
                </c:pt>
                <c:pt idx="1">
                  <c:v>13.98</c:v>
                </c:pt>
              </c:numCache>
            </c:numRef>
          </c:val>
        </c:ser>
        <c:dLbls>
          <c:showLegendKey val="0"/>
          <c:showVal val="0"/>
          <c:showCatName val="0"/>
          <c:showSerName val="0"/>
          <c:showPercent val="0"/>
          <c:showBubbleSize val="0"/>
        </c:dLbls>
        <c:gapWidth val="150"/>
        <c:axId val="30534272"/>
        <c:axId val="30540160"/>
      </c:barChart>
      <c:catAx>
        <c:axId val="30534272"/>
        <c:scaling>
          <c:orientation val="minMax"/>
        </c:scaling>
        <c:delete val="0"/>
        <c:axPos val="b"/>
        <c:numFmt formatCode="General" sourceLinked="1"/>
        <c:majorTickMark val="out"/>
        <c:minorTickMark val="none"/>
        <c:tickLblPos val="nextTo"/>
        <c:txPr>
          <a:bodyPr rot="0" vert="horz"/>
          <a:lstStyle/>
          <a:p>
            <a:pPr>
              <a:defRPr/>
            </a:pPr>
            <a:endParaRPr lang="nb-NO"/>
          </a:p>
        </c:txPr>
        <c:crossAx val="30540160"/>
        <c:crosses val="autoZero"/>
        <c:auto val="1"/>
        <c:lblAlgn val="ctr"/>
        <c:lblOffset val="100"/>
        <c:tickLblSkip val="1"/>
        <c:tickMarkSkip val="1"/>
        <c:noMultiLvlLbl val="0"/>
      </c:catAx>
      <c:valAx>
        <c:axId val="30540160"/>
        <c:scaling>
          <c:orientation val="minMax"/>
        </c:scaling>
        <c:delete val="0"/>
        <c:axPos val="l"/>
        <c:numFmt formatCode="General" sourceLinked="1"/>
        <c:majorTickMark val="out"/>
        <c:minorTickMark val="none"/>
        <c:tickLblPos val="nextTo"/>
        <c:txPr>
          <a:bodyPr rot="0" vert="horz"/>
          <a:lstStyle/>
          <a:p>
            <a:pPr>
              <a:defRPr/>
            </a:pPr>
            <a:endParaRPr lang="nb-NO"/>
          </a:p>
        </c:txPr>
        <c:crossAx val="30534272"/>
        <c:crosses val="autoZero"/>
        <c:crossBetween val="between"/>
      </c:valAx>
    </c:plotArea>
    <c:legend>
      <c:legendPos val="r"/>
      <c:layout>
        <c:manualLayout>
          <c:xMode val="edge"/>
          <c:yMode val="edge"/>
          <c:x val="0.76463560334528202"/>
          <c:y val="0.33953488372093066"/>
          <c:w val="0.23536439665471923"/>
          <c:h val="0.14186046511627926"/>
        </c:manualLayout>
      </c:layout>
      <c:overlay val="0"/>
    </c:legend>
    <c:plotVisOnly val="1"/>
    <c:dispBlanksAs val="gap"/>
    <c:showDLblsOverMax val="0"/>
  </c:chart>
  <c:txPr>
    <a:bodyPr/>
    <a:lstStyle/>
    <a:p>
      <a:pPr>
        <a:defRPr sz="1600"/>
      </a:pPr>
      <a:endParaRPr lang="nb-NO"/>
    </a:p>
  </c:txPr>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35.png"/></Relationships>
</file>

<file path=ppt/diagrams/_rels/data3.xml.rels><?xml version="1.0" encoding="UTF-8" standalone="yes"?>
<Relationships xmlns="http://schemas.openxmlformats.org/package/2006/relationships"><Relationship Id="rId1" Type="http://schemas.openxmlformats.org/officeDocument/2006/relationships/image" Target="../media/image36.png"/></Relationships>
</file>

<file path=ppt/diagrams/_rels/data4.xml.rels><?xml version="1.0" encoding="UTF-8" standalone="yes"?>
<Relationships xmlns="http://schemas.openxmlformats.org/package/2006/relationships"><Relationship Id="rId1"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5.png"/></Relationships>
</file>

<file path=ppt/diagrams/_rels/drawing3.xml.rels><?xml version="1.0" encoding="UTF-8" standalone="yes"?>
<Relationships xmlns="http://schemas.openxmlformats.org/package/2006/relationships"><Relationship Id="rId1" Type="http://schemas.openxmlformats.org/officeDocument/2006/relationships/image" Target="../media/image36.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D7400C-A458-4476-9B09-891621632C9F}" type="doc">
      <dgm:prSet loTypeId="urn:microsoft.com/office/officeart/2005/8/layout/vList3#1" loCatId="list" qsTypeId="urn:microsoft.com/office/officeart/2005/8/quickstyle/simple1" qsCatId="simple" csTypeId="urn:microsoft.com/office/officeart/2005/8/colors/accent1_2" csCatId="accent1" phldr="1"/>
      <dgm:spPr/>
    </dgm:pt>
    <dgm:pt modelId="{1BCCAD38-D041-438C-8514-AFE58A11F48A}">
      <dgm:prSet phldrT="[Text]" custT="1"/>
      <dgm:spPr/>
      <dgm:t>
        <a:bodyPr/>
        <a:lstStyle/>
        <a:p>
          <a:pPr algn="l"/>
          <a:r>
            <a:rPr lang="hu-HU" sz="2000" u="sng" dirty="0" smtClean="0">
              <a:solidFill>
                <a:schemeClr val="tx2"/>
              </a:solidFill>
            </a:rPr>
            <a:t>B</a:t>
          </a:r>
          <a:endParaRPr lang="en-US" sz="2000" u="sng" dirty="0" smtClean="0">
            <a:solidFill>
              <a:schemeClr val="tx2"/>
            </a:solidFill>
          </a:endParaRPr>
        </a:p>
        <a:p>
          <a:pPr algn="l"/>
          <a:endParaRPr lang="en-US" sz="2000" dirty="0" smtClean="0">
            <a:solidFill>
              <a:schemeClr val="tx2"/>
            </a:solidFill>
          </a:endParaRPr>
        </a:p>
        <a:p>
          <a:pPr algn="l"/>
          <a:r>
            <a:rPr lang="en-US" sz="2000" dirty="0" smtClean="0">
              <a:solidFill>
                <a:schemeClr val="tx2"/>
              </a:solidFill>
            </a:rPr>
            <a:t>500 g/ha</a:t>
          </a:r>
          <a:endParaRPr lang="en-US" sz="2000" dirty="0">
            <a:solidFill>
              <a:schemeClr val="tx2"/>
            </a:solidFill>
          </a:endParaRPr>
        </a:p>
      </dgm:t>
    </dgm:pt>
    <dgm:pt modelId="{C03973A4-DB41-4F1D-BD3B-4EAE48B1E54D}" type="parTrans" cxnId="{470F2ED4-459D-4C1F-9EE1-0DE99A6BDC37}">
      <dgm:prSet/>
      <dgm:spPr/>
      <dgm:t>
        <a:bodyPr/>
        <a:lstStyle/>
        <a:p>
          <a:endParaRPr lang="en-US"/>
        </a:p>
      </dgm:t>
    </dgm:pt>
    <dgm:pt modelId="{722E3A83-C16D-4660-88CF-ED6F960B5817}" type="sibTrans" cxnId="{470F2ED4-459D-4C1F-9EE1-0DE99A6BDC37}">
      <dgm:prSet/>
      <dgm:spPr/>
      <dgm:t>
        <a:bodyPr/>
        <a:lstStyle/>
        <a:p>
          <a:endParaRPr lang="en-US"/>
        </a:p>
      </dgm:t>
    </dgm:pt>
    <dgm:pt modelId="{E2F36748-06ED-4467-B9DE-DC5B70D804BC}" type="pres">
      <dgm:prSet presAssocID="{DBD7400C-A458-4476-9B09-891621632C9F}" presName="linearFlow" presStyleCnt="0">
        <dgm:presLayoutVars>
          <dgm:dir/>
          <dgm:resizeHandles val="exact"/>
        </dgm:presLayoutVars>
      </dgm:prSet>
      <dgm:spPr/>
    </dgm:pt>
    <dgm:pt modelId="{C2E461F6-0256-4108-9D15-64A47576BCF6}" type="pres">
      <dgm:prSet presAssocID="{1BCCAD38-D041-438C-8514-AFE58A11F48A}" presName="composite" presStyleCnt="0"/>
      <dgm:spPr/>
    </dgm:pt>
    <dgm:pt modelId="{6A12E4E9-C394-40C7-848A-6074F15178BA}" type="pres">
      <dgm:prSet presAssocID="{1BCCAD38-D041-438C-8514-AFE58A11F48A}" presName="imgShp" presStyleLbl="fgImgPlace1" presStyleIdx="0" presStyleCnt="1" custLinFactNeighborX="14139" custLinFactNeighborY="930"/>
      <dgm:spPr>
        <a:blipFill rotWithShape="0">
          <a:blip xmlns:r="http://schemas.openxmlformats.org/officeDocument/2006/relationships" r:embed="rId1"/>
          <a:stretch>
            <a:fillRect/>
          </a:stretch>
        </a:blipFill>
      </dgm:spPr>
    </dgm:pt>
    <dgm:pt modelId="{431DA12A-4DD4-4F4D-A7AD-066CBC122F8D}" type="pres">
      <dgm:prSet presAssocID="{1BCCAD38-D041-438C-8514-AFE58A11F48A}" presName="txShp" presStyleLbl="node1" presStyleIdx="0" presStyleCnt="1" custScaleX="104708" custLinFactY="-65863" custLinFactNeighborX="20836" custLinFactNeighborY="-100000">
        <dgm:presLayoutVars>
          <dgm:bulletEnabled val="1"/>
        </dgm:presLayoutVars>
      </dgm:prSet>
      <dgm:spPr/>
      <dgm:t>
        <a:bodyPr/>
        <a:lstStyle/>
        <a:p>
          <a:endParaRPr lang="en-US"/>
        </a:p>
      </dgm:t>
    </dgm:pt>
  </dgm:ptLst>
  <dgm:cxnLst>
    <dgm:cxn modelId="{470F2ED4-459D-4C1F-9EE1-0DE99A6BDC37}" srcId="{DBD7400C-A458-4476-9B09-891621632C9F}" destId="{1BCCAD38-D041-438C-8514-AFE58A11F48A}" srcOrd="0" destOrd="0" parTransId="{C03973A4-DB41-4F1D-BD3B-4EAE48B1E54D}" sibTransId="{722E3A83-C16D-4660-88CF-ED6F960B5817}"/>
    <dgm:cxn modelId="{597769ED-07EB-470C-8A8B-5E24BBA4EBA9}" type="presOf" srcId="{1BCCAD38-D041-438C-8514-AFE58A11F48A}" destId="{431DA12A-4DD4-4F4D-A7AD-066CBC122F8D}" srcOrd="0" destOrd="0" presId="urn:microsoft.com/office/officeart/2005/8/layout/vList3#1"/>
    <dgm:cxn modelId="{73F76783-6296-4B21-B623-57A037BBFD75}" type="presOf" srcId="{DBD7400C-A458-4476-9B09-891621632C9F}" destId="{E2F36748-06ED-4467-B9DE-DC5B70D804BC}" srcOrd="0" destOrd="0" presId="urn:microsoft.com/office/officeart/2005/8/layout/vList3#1"/>
    <dgm:cxn modelId="{ED841F99-9E51-400E-9332-8697CA3BE25D}" type="presParOf" srcId="{E2F36748-06ED-4467-B9DE-DC5B70D804BC}" destId="{C2E461F6-0256-4108-9D15-64A47576BCF6}" srcOrd="0" destOrd="0" presId="urn:microsoft.com/office/officeart/2005/8/layout/vList3#1"/>
    <dgm:cxn modelId="{38501DC7-28AC-492E-9219-FF4EC3420B40}" type="presParOf" srcId="{C2E461F6-0256-4108-9D15-64A47576BCF6}" destId="{6A12E4E9-C394-40C7-848A-6074F15178BA}" srcOrd="0" destOrd="0" presId="urn:microsoft.com/office/officeart/2005/8/layout/vList3#1"/>
    <dgm:cxn modelId="{6F13507F-8C1E-4F96-88B1-4F182E45CCAD}" type="presParOf" srcId="{C2E461F6-0256-4108-9D15-64A47576BCF6}" destId="{431DA12A-4DD4-4F4D-A7AD-066CBC122F8D}"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D7400C-A458-4476-9B09-891621632C9F}" type="doc">
      <dgm:prSet loTypeId="urn:microsoft.com/office/officeart/2005/8/layout/vList3#2" loCatId="list" qsTypeId="urn:microsoft.com/office/officeart/2005/8/quickstyle/simple1" qsCatId="simple" csTypeId="urn:microsoft.com/office/officeart/2005/8/colors/accent1_2" csCatId="accent1" phldr="1"/>
      <dgm:spPr/>
    </dgm:pt>
    <dgm:pt modelId="{E2F36748-06ED-4467-B9DE-DC5B70D804BC}" type="pres">
      <dgm:prSet presAssocID="{DBD7400C-A458-4476-9B09-891621632C9F}" presName="linearFlow" presStyleCnt="0">
        <dgm:presLayoutVars>
          <dgm:dir/>
          <dgm:resizeHandles val="exact"/>
        </dgm:presLayoutVars>
      </dgm:prSet>
      <dgm:spPr/>
    </dgm:pt>
  </dgm:ptLst>
  <dgm:cxnLst>
    <dgm:cxn modelId="{DE0FB4C8-3F99-48B3-B8DA-031D747E68F2}" type="presOf" srcId="{DBD7400C-A458-4476-9B09-891621632C9F}" destId="{E2F36748-06ED-4467-B9DE-DC5B70D804BC}" srcOrd="0" destOrd="0" presId="urn:microsoft.com/office/officeart/2005/8/layout/vList3#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D7400C-A458-4476-9B09-891621632C9F}" type="doc">
      <dgm:prSet loTypeId="urn:microsoft.com/office/officeart/2005/8/layout/vList3#3" loCatId="list" qsTypeId="urn:microsoft.com/office/officeart/2005/8/quickstyle/simple1" qsCatId="simple" csTypeId="urn:microsoft.com/office/officeart/2005/8/colors/accent1_2" csCatId="accent1" phldr="1"/>
      <dgm:spPr/>
    </dgm:pt>
    <dgm:pt modelId="{1BCCAD38-D041-438C-8514-AFE58A11F48A}">
      <dgm:prSet phldrT="[Text]" custT="1"/>
      <dgm:spPr/>
      <dgm:t>
        <a:bodyPr/>
        <a:lstStyle/>
        <a:p>
          <a:pPr algn="l"/>
          <a:r>
            <a:rPr lang="hu-HU" sz="2000" u="sng" dirty="0" smtClean="0">
              <a:solidFill>
                <a:schemeClr val="tx2"/>
              </a:solidFill>
            </a:rPr>
            <a:t>M</a:t>
          </a:r>
          <a:r>
            <a:rPr lang="en-US" sz="2000" u="sng" dirty="0" smtClean="0">
              <a:solidFill>
                <a:schemeClr val="tx2"/>
              </a:solidFill>
            </a:rPr>
            <a:t>n</a:t>
          </a:r>
        </a:p>
        <a:p>
          <a:pPr algn="l"/>
          <a:endParaRPr lang="en-US" sz="2000" dirty="0" smtClean="0">
            <a:solidFill>
              <a:schemeClr val="tx2"/>
            </a:solidFill>
          </a:endParaRPr>
        </a:p>
        <a:p>
          <a:pPr algn="l"/>
          <a:r>
            <a:rPr lang="en-US" sz="2000" dirty="0" smtClean="0">
              <a:solidFill>
                <a:schemeClr val="tx2"/>
              </a:solidFill>
            </a:rPr>
            <a:t>1500g g/ha</a:t>
          </a:r>
          <a:endParaRPr lang="en-US" sz="2000" dirty="0">
            <a:solidFill>
              <a:schemeClr val="tx2"/>
            </a:solidFill>
          </a:endParaRPr>
        </a:p>
      </dgm:t>
    </dgm:pt>
    <dgm:pt modelId="{C03973A4-DB41-4F1D-BD3B-4EAE48B1E54D}" type="parTrans" cxnId="{470F2ED4-459D-4C1F-9EE1-0DE99A6BDC37}">
      <dgm:prSet/>
      <dgm:spPr/>
      <dgm:t>
        <a:bodyPr/>
        <a:lstStyle/>
        <a:p>
          <a:endParaRPr lang="en-US"/>
        </a:p>
      </dgm:t>
    </dgm:pt>
    <dgm:pt modelId="{722E3A83-C16D-4660-88CF-ED6F960B5817}" type="sibTrans" cxnId="{470F2ED4-459D-4C1F-9EE1-0DE99A6BDC37}">
      <dgm:prSet/>
      <dgm:spPr/>
      <dgm:t>
        <a:bodyPr/>
        <a:lstStyle/>
        <a:p>
          <a:endParaRPr lang="en-US"/>
        </a:p>
      </dgm:t>
    </dgm:pt>
    <dgm:pt modelId="{E2F36748-06ED-4467-B9DE-DC5B70D804BC}" type="pres">
      <dgm:prSet presAssocID="{DBD7400C-A458-4476-9B09-891621632C9F}" presName="linearFlow" presStyleCnt="0">
        <dgm:presLayoutVars>
          <dgm:dir/>
          <dgm:resizeHandles val="exact"/>
        </dgm:presLayoutVars>
      </dgm:prSet>
      <dgm:spPr/>
    </dgm:pt>
    <dgm:pt modelId="{C2E461F6-0256-4108-9D15-64A47576BCF6}" type="pres">
      <dgm:prSet presAssocID="{1BCCAD38-D041-438C-8514-AFE58A11F48A}" presName="composite" presStyleCnt="0"/>
      <dgm:spPr/>
    </dgm:pt>
    <dgm:pt modelId="{6A12E4E9-C394-40C7-848A-6074F15178BA}" type="pres">
      <dgm:prSet presAssocID="{1BCCAD38-D041-438C-8514-AFE58A11F48A}" presName="imgShp" presStyleLbl="fgImgPlace1" presStyleIdx="0" presStyleCnt="1" custLinFactNeighborX="3486" custLinFactNeighborY="2060"/>
      <dgm:spPr>
        <a:blipFill rotWithShape="0">
          <a:blip xmlns:r="http://schemas.openxmlformats.org/officeDocument/2006/relationships" r:embed="rId1"/>
          <a:stretch>
            <a:fillRect/>
          </a:stretch>
        </a:blipFill>
      </dgm:spPr>
    </dgm:pt>
    <dgm:pt modelId="{431DA12A-4DD4-4F4D-A7AD-066CBC122F8D}" type="pres">
      <dgm:prSet presAssocID="{1BCCAD38-D041-438C-8514-AFE58A11F48A}" presName="txShp" presStyleLbl="node1" presStyleIdx="0" presStyleCnt="1" custScaleX="104708" custLinFactY="-65863" custLinFactNeighborX="20836" custLinFactNeighborY="-100000">
        <dgm:presLayoutVars>
          <dgm:bulletEnabled val="1"/>
        </dgm:presLayoutVars>
      </dgm:prSet>
      <dgm:spPr/>
      <dgm:t>
        <a:bodyPr/>
        <a:lstStyle/>
        <a:p>
          <a:endParaRPr lang="en-US"/>
        </a:p>
      </dgm:t>
    </dgm:pt>
  </dgm:ptLst>
  <dgm:cxnLst>
    <dgm:cxn modelId="{470F2ED4-459D-4C1F-9EE1-0DE99A6BDC37}" srcId="{DBD7400C-A458-4476-9B09-891621632C9F}" destId="{1BCCAD38-D041-438C-8514-AFE58A11F48A}" srcOrd="0" destOrd="0" parTransId="{C03973A4-DB41-4F1D-BD3B-4EAE48B1E54D}" sibTransId="{722E3A83-C16D-4660-88CF-ED6F960B5817}"/>
    <dgm:cxn modelId="{286CA930-266C-4B02-A745-C82DF39CE9DA}" type="presOf" srcId="{1BCCAD38-D041-438C-8514-AFE58A11F48A}" destId="{431DA12A-4DD4-4F4D-A7AD-066CBC122F8D}" srcOrd="0" destOrd="0" presId="urn:microsoft.com/office/officeart/2005/8/layout/vList3#3"/>
    <dgm:cxn modelId="{ECBC8F03-C4D8-459E-8962-345C7CA66311}" type="presOf" srcId="{DBD7400C-A458-4476-9B09-891621632C9F}" destId="{E2F36748-06ED-4467-B9DE-DC5B70D804BC}" srcOrd="0" destOrd="0" presId="urn:microsoft.com/office/officeart/2005/8/layout/vList3#3"/>
    <dgm:cxn modelId="{3A701B35-4051-4B4A-888D-049E7B578C50}" type="presParOf" srcId="{E2F36748-06ED-4467-B9DE-DC5B70D804BC}" destId="{C2E461F6-0256-4108-9D15-64A47576BCF6}" srcOrd="0" destOrd="0" presId="urn:microsoft.com/office/officeart/2005/8/layout/vList3#3"/>
    <dgm:cxn modelId="{D14B0AF4-061E-4DBD-B56B-8433EAA0FB20}" type="presParOf" srcId="{C2E461F6-0256-4108-9D15-64A47576BCF6}" destId="{6A12E4E9-C394-40C7-848A-6074F15178BA}" srcOrd="0" destOrd="0" presId="urn:microsoft.com/office/officeart/2005/8/layout/vList3#3"/>
    <dgm:cxn modelId="{E9BF5009-B4A1-4E95-9DC4-5E953D521140}" type="presParOf" srcId="{C2E461F6-0256-4108-9D15-64A47576BCF6}" destId="{431DA12A-4DD4-4F4D-A7AD-066CBC122F8D}" srcOrd="1" destOrd="0" presId="urn:microsoft.com/office/officeart/2005/8/layout/vList3#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D7400C-A458-4476-9B09-891621632C9F}" type="doc">
      <dgm:prSet loTypeId="urn:microsoft.com/office/officeart/2005/8/layout/vList3#4" loCatId="list" qsTypeId="urn:microsoft.com/office/officeart/2005/8/quickstyle/simple1" qsCatId="simple" csTypeId="urn:microsoft.com/office/officeart/2005/8/colors/accent1_2" csCatId="accent1" phldr="1"/>
      <dgm:spPr/>
    </dgm:pt>
    <dgm:pt modelId="{1BCCAD38-D041-438C-8514-AFE58A11F48A}">
      <dgm:prSet phldrT="[Text]" custT="1"/>
      <dgm:spPr/>
      <dgm:t>
        <a:bodyPr/>
        <a:lstStyle/>
        <a:p>
          <a:pPr algn="l"/>
          <a:r>
            <a:rPr lang="en-US" sz="2000" u="sng" dirty="0" smtClean="0">
              <a:solidFill>
                <a:schemeClr val="tx2"/>
              </a:solidFill>
            </a:rPr>
            <a:t>Mo</a:t>
          </a:r>
        </a:p>
        <a:p>
          <a:pPr algn="l"/>
          <a:endParaRPr lang="en-US" sz="2000" dirty="0" smtClean="0">
            <a:solidFill>
              <a:schemeClr val="tx2"/>
            </a:solidFill>
          </a:endParaRPr>
        </a:p>
        <a:p>
          <a:pPr algn="l"/>
          <a:r>
            <a:rPr lang="en-US" sz="2000" dirty="0" smtClean="0">
              <a:solidFill>
                <a:schemeClr val="tx2"/>
              </a:solidFill>
            </a:rPr>
            <a:t>25 g/ha</a:t>
          </a:r>
          <a:endParaRPr lang="en-US" sz="2000" dirty="0">
            <a:solidFill>
              <a:schemeClr val="tx2"/>
            </a:solidFill>
          </a:endParaRPr>
        </a:p>
      </dgm:t>
    </dgm:pt>
    <dgm:pt modelId="{C03973A4-DB41-4F1D-BD3B-4EAE48B1E54D}" type="parTrans" cxnId="{470F2ED4-459D-4C1F-9EE1-0DE99A6BDC37}">
      <dgm:prSet/>
      <dgm:spPr/>
      <dgm:t>
        <a:bodyPr/>
        <a:lstStyle/>
        <a:p>
          <a:endParaRPr lang="en-US"/>
        </a:p>
      </dgm:t>
    </dgm:pt>
    <dgm:pt modelId="{722E3A83-C16D-4660-88CF-ED6F960B5817}" type="sibTrans" cxnId="{470F2ED4-459D-4C1F-9EE1-0DE99A6BDC37}">
      <dgm:prSet/>
      <dgm:spPr/>
      <dgm:t>
        <a:bodyPr/>
        <a:lstStyle/>
        <a:p>
          <a:endParaRPr lang="en-US"/>
        </a:p>
      </dgm:t>
    </dgm:pt>
    <dgm:pt modelId="{E2F36748-06ED-4467-B9DE-DC5B70D804BC}" type="pres">
      <dgm:prSet presAssocID="{DBD7400C-A458-4476-9B09-891621632C9F}" presName="linearFlow" presStyleCnt="0">
        <dgm:presLayoutVars>
          <dgm:dir/>
          <dgm:resizeHandles val="exact"/>
        </dgm:presLayoutVars>
      </dgm:prSet>
      <dgm:spPr/>
    </dgm:pt>
    <dgm:pt modelId="{C2E461F6-0256-4108-9D15-64A47576BCF6}" type="pres">
      <dgm:prSet presAssocID="{1BCCAD38-D041-438C-8514-AFE58A11F48A}" presName="composite" presStyleCnt="0"/>
      <dgm:spPr/>
    </dgm:pt>
    <dgm:pt modelId="{6A12E4E9-C394-40C7-848A-6074F15178BA}" type="pres">
      <dgm:prSet presAssocID="{1BCCAD38-D041-438C-8514-AFE58A11F48A}" presName="imgShp" presStyleLbl="fgImgPlace1" presStyleIdx="0" presStyleCnt="1" custLinFactNeighborX="14139" custLinFactNeighborY="930"/>
      <dgm:spPr>
        <a:blipFill rotWithShape="0">
          <a:blip xmlns:r="http://schemas.openxmlformats.org/officeDocument/2006/relationships" r:embed="rId1"/>
          <a:stretch>
            <a:fillRect/>
          </a:stretch>
        </a:blipFill>
      </dgm:spPr>
      <dgm:t>
        <a:bodyPr/>
        <a:lstStyle/>
        <a:p>
          <a:endParaRPr lang="en-US"/>
        </a:p>
      </dgm:t>
    </dgm:pt>
    <dgm:pt modelId="{431DA12A-4DD4-4F4D-A7AD-066CBC122F8D}" type="pres">
      <dgm:prSet presAssocID="{1BCCAD38-D041-438C-8514-AFE58A11F48A}" presName="txShp" presStyleLbl="node1" presStyleIdx="0" presStyleCnt="1" custScaleX="104708" custLinFactNeighborX="15126" custLinFactNeighborY="-1236">
        <dgm:presLayoutVars>
          <dgm:bulletEnabled val="1"/>
        </dgm:presLayoutVars>
      </dgm:prSet>
      <dgm:spPr/>
      <dgm:t>
        <a:bodyPr/>
        <a:lstStyle/>
        <a:p>
          <a:endParaRPr lang="en-US"/>
        </a:p>
      </dgm:t>
    </dgm:pt>
  </dgm:ptLst>
  <dgm:cxnLst>
    <dgm:cxn modelId="{470F2ED4-459D-4C1F-9EE1-0DE99A6BDC37}" srcId="{DBD7400C-A458-4476-9B09-891621632C9F}" destId="{1BCCAD38-D041-438C-8514-AFE58A11F48A}" srcOrd="0" destOrd="0" parTransId="{C03973A4-DB41-4F1D-BD3B-4EAE48B1E54D}" sibTransId="{722E3A83-C16D-4660-88CF-ED6F960B5817}"/>
    <dgm:cxn modelId="{E2BF0220-6C50-4799-9464-649C28A91B19}" type="presOf" srcId="{DBD7400C-A458-4476-9B09-891621632C9F}" destId="{E2F36748-06ED-4467-B9DE-DC5B70D804BC}" srcOrd="0" destOrd="0" presId="urn:microsoft.com/office/officeart/2005/8/layout/vList3#4"/>
    <dgm:cxn modelId="{F69A8DD9-3FB1-4A1C-97EC-63A476F68A68}" type="presOf" srcId="{1BCCAD38-D041-438C-8514-AFE58A11F48A}" destId="{431DA12A-4DD4-4F4D-A7AD-066CBC122F8D}" srcOrd="0" destOrd="0" presId="urn:microsoft.com/office/officeart/2005/8/layout/vList3#4"/>
    <dgm:cxn modelId="{47757DD8-B779-4932-BE50-A6DC609B317C}" type="presParOf" srcId="{E2F36748-06ED-4467-B9DE-DC5B70D804BC}" destId="{C2E461F6-0256-4108-9D15-64A47576BCF6}" srcOrd="0" destOrd="0" presId="urn:microsoft.com/office/officeart/2005/8/layout/vList3#4"/>
    <dgm:cxn modelId="{307CE3F1-D16A-4A3C-9DAF-6D19C6EC539A}" type="presParOf" srcId="{C2E461F6-0256-4108-9D15-64A47576BCF6}" destId="{6A12E4E9-C394-40C7-848A-6074F15178BA}" srcOrd="0" destOrd="0" presId="urn:microsoft.com/office/officeart/2005/8/layout/vList3#4"/>
    <dgm:cxn modelId="{EB94AAC8-3921-4807-80C0-9D940955A528}" type="presParOf" srcId="{C2E461F6-0256-4108-9D15-64A47576BCF6}" destId="{431DA12A-4DD4-4F4D-A7AD-066CBC122F8D}" srcOrd="1" destOrd="0" presId="urn:microsoft.com/office/officeart/2005/8/layout/vList3#4"/>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DA12A-4DD4-4F4D-A7AD-066CBC122F8D}">
      <dsp:nvSpPr>
        <dsp:cNvPr id="0" name=""/>
        <dsp:cNvSpPr/>
      </dsp:nvSpPr>
      <dsp:spPr>
        <a:xfrm rot="10800000">
          <a:off x="1487040" y="0"/>
          <a:ext cx="3409503" cy="164034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345" tIns="76200" rIns="142240" bIns="76200" numCol="1" spcCol="1270" anchor="ctr" anchorCtr="0">
          <a:noAutofit/>
        </a:bodyPr>
        <a:lstStyle/>
        <a:p>
          <a:pPr lvl="0" algn="l" defTabSz="889000">
            <a:lnSpc>
              <a:spcPct val="90000"/>
            </a:lnSpc>
            <a:spcBef>
              <a:spcPct val="0"/>
            </a:spcBef>
            <a:spcAft>
              <a:spcPct val="35000"/>
            </a:spcAft>
          </a:pPr>
          <a:r>
            <a:rPr lang="hu-HU" sz="2000" u="sng" kern="1200" dirty="0" smtClean="0">
              <a:solidFill>
                <a:schemeClr val="tx2"/>
              </a:solidFill>
            </a:rPr>
            <a:t>B</a:t>
          </a:r>
          <a:endParaRPr lang="en-US" sz="2000" u="sng" kern="1200" dirty="0" smtClean="0">
            <a:solidFill>
              <a:schemeClr val="tx2"/>
            </a:solidFill>
          </a:endParaRPr>
        </a:p>
        <a:p>
          <a:pPr lvl="0" algn="l" defTabSz="889000">
            <a:lnSpc>
              <a:spcPct val="90000"/>
            </a:lnSpc>
            <a:spcBef>
              <a:spcPct val="0"/>
            </a:spcBef>
            <a:spcAft>
              <a:spcPct val="35000"/>
            </a:spcAft>
          </a:pPr>
          <a:endParaRPr lang="en-US" sz="2000" kern="1200" dirty="0" smtClean="0">
            <a:solidFill>
              <a:schemeClr val="tx2"/>
            </a:solidFill>
          </a:endParaRPr>
        </a:p>
        <a:p>
          <a:pPr lvl="0" algn="l" defTabSz="889000">
            <a:lnSpc>
              <a:spcPct val="90000"/>
            </a:lnSpc>
            <a:spcBef>
              <a:spcPct val="0"/>
            </a:spcBef>
            <a:spcAft>
              <a:spcPct val="35000"/>
            </a:spcAft>
          </a:pPr>
          <a:r>
            <a:rPr lang="en-US" sz="2000" kern="1200" dirty="0" smtClean="0">
              <a:solidFill>
                <a:schemeClr val="tx2"/>
              </a:solidFill>
            </a:rPr>
            <a:t>500 g/ha</a:t>
          </a:r>
          <a:endParaRPr lang="en-US" sz="2000" kern="1200" dirty="0">
            <a:solidFill>
              <a:schemeClr val="tx2"/>
            </a:solidFill>
          </a:endParaRPr>
        </a:p>
      </dsp:txBody>
      <dsp:txXfrm rot="10800000">
        <a:off x="1897125" y="0"/>
        <a:ext cx="2999418" cy="1640342"/>
      </dsp:txXfrm>
    </dsp:sp>
    <dsp:sp modelId="{6A12E4E9-C394-40C7-848A-6074F15178BA}">
      <dsp:nvSpPr>
        <dsp:cNvPr id="0" name=""/>
        <dsp:cNvSpPr/>
      </dsp:nvSpPr>
      <dsp:spPr>
        <a:xfrm>
          <a:off x="603688" y="131188"/>
          <a:ext cx="1640342" cy="1640342"/>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DA12A-4DD4-4F4D-A7AD-066CBC122F8D}">
      <dsp:nvSpPr>
        <dsp:cNvPr id="0" name=""/>
        <dsp:cNvSpPr/>
      </dsp:nvSpPr>
      <dsp:spPr>
        <a:xfrm rot="10800000">
          <a:off x="1497820" y="0"/>
          <a:ext cx="3434219" cy="165223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8589" tIns="76200" rIns="142240" bIns="76200" numCol="1" spcCol="1270" anchor="ctr" anchorCtr="0">
          <a:noAutofit/>
        </a:bodyPr>
        <a:lstStyle/>
        <a:p>
          <a:pPr lvl="0" algn="l" defTabSz="889000">
            <a:lnSpc>
              <a:spcPct val="90000"/>
            </a:lnSpc>
            <a:spcBef>
              <a:spcPct val="0"/>
            </a:spcBef>
            <a:spcAft>
              <a:spcPct val="35000"/>
            </a:spcAft>
          </a:pPr>
          <a:r>
            <a:rPr lang="hu-HU" sz="2000" u="sng" kern="1200" dirty="0" smtClean="0">
              <a:solidFill>
                <a:schemeClr val="tx2"/>
              </a:solidFill>
            </a:rPr>
            <a:t>M</a:t>
          </a:r>
          <a:r>
            <a:rPr lang="en-US" sz="2000" u="sng" kern="1200" dirty="0" smtClean="0">
              <a:solidFill>
                <a:schemeClr val="tx2"/>
              </a:solidFill>
            </a:rPr>
            <a:t>n</a:t>
          </a:r>
        </a:p>
        <a:p>
          <a:pPr lvl="0" algn="l" defTabSz="889000">
            <a:lnSpc>
              <a:spcPct val="90000"/>
            </a:lnSpc>
            <a:spcBef>
              <a:spcPct val="0"/>
            </a:spcBef>
            <a:spcAft>
              <a:spcPct val="35000"/>
            </a:spcAft>
          </a:pPr>
          <a:endParaRPr lang="en-US" sz="2000" kern="1200" dirty="0" smtClean="0">
            <a:solidFill>
              <a:schemeClr val="tx2"/>
            </a:solidFill>
          </a:endParaRPr>
        </a:p>
        <a:p>
          <a:pPr lvl="0" algn="l" defTabSz="889000">
            <a:lnSpc>
              <a:spcPct val="90000"/>
            </a:lnSpc>
            <a:spcBef>
              <a:spcPct val="0"/>
            </a:spcBef>
            <a:spcAft>
              <a:spcPct val="35000"/>
            </a:spcAft>
          </a:pPr>
          <a:r>
            <a:rPr lang="en-US" sz="2000" kern="1200" dirty="0" smtClean="0">
              <a:solidFill>
                <a:schemeClr val="tx2"/>
              </a:solidFill>
            </a:rPr>
            <a:t>1500g g/ha</a:t>
          </a:r>
          <a:endParaRPr lang="en-US" sz="2000" kern="1200" dirty="0">
            <a:solidFill>
              <a:schemeClr val="tx2"/>
            </a:solidFill>
          </a:endParaRPr>
        </a:p>
      </dsp:txBody>
      <dsp:txXfrm rot="10800000">
        <a:off x="1910878" y="0"/>
        <a:ext cx="3021161" cy="1652233"/>
      </dsp:txXfrm>
    </dsp:sp>
    <dsp:sp modelId="{6A12E4E9-C394-40C7-848A-6074F15178BA}">
      <dsp:nvSpPr>
        <dsp:cNvPr id="0" name=""/>
        <dsp:cNvSpPr/>
      </dsp:nvSpPr>
      <dsp:spPr>
        <a:xfrm>
          <a:off x="432051" y="144023"/>
          <a:ext cx="1652233" cy="165223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DA12A-4DD4-4F4D-A7AD-066CBC122F8D}">
      <dsp:nvSpPr>
        <dsp:cNvPr id="0" name=""/>
        <dsp:cNvSpPr/>
      </dsp:nvSpPr>
      <dsp:spPr>
        <a:xfrm rot="10800000">
          <a:off x="1465172" y="5"/>
          <a:ext cx="3359363" cy="1616219"/>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2708" tIns="76200" rIns="142240" bIns="76200" numCol="1" spcCol="1270" anchor="ctr" anchorCtr="0">
          <a:noAutofit/>
        </a:bodyPr>
        <a:lstStyle/>
        <a:p>
          <a:pPr lvl="0" algn="l" defTabSz="889000">
            <a:lnSpc>
              <a:spcPct val="90000"/>
            </a:lnSpc>
            <a:spcBef>
              <a:spcPct val="0"/>
            </a:spcBef>
            <a:spcAft>
              <a:spcPct val="35000"/>
            </a:spcAft>
          </a:pPr>
          <a:r>
            <a:rPr lang="en-US" sz="2000" u="sng" kern="1200" dirty="0" smtClean="0">
              <a:solidFill>
                <a:schemeClr val="tx2"/>
              </a:solidFill>
            </a:rPr>
            <a:t>Mo</a:t>
          </a:r>
        </a:p>
        <a:p>
          <a:pPr lvl="0" algn="l" defTabSz="889000">
            <a:lnSpc>
              <a:spcPct val="90000"/>
            </a:lnSpc>
            <a:spcBef>
              <a:spcPct val="0"/>
            </a:spcBef>
            <a:spcAft>
              <a:spcPct val="35000"/>
            </a:spcAft>
          </a:pPr>
          <a:endParaRPr lang="en-US" sz="2000" kern="1200" dirty="0" smtClean="0">
            <a:solidFill>
              <a:schemeClr val="tx2"/>
            </a:solidFill>
          </a:endParaRPr>
        </a:p>
        <a:p>
          <a:pPr lvl="0" algn="l" defTabSz="889000">
            <a:lnSpc>
              <a:spcPct val="90000"/>
            </a:lnSpc>
            <a:spcBef>
              <a:spcPct val="0"/>
            </a:spcBef>
            <a:spcAft>
              <a:spcPct val="35000"/>
            </a:spcAft>
          </a:pPr>
          <a:r>
            <a:rPr lang="en-US" sz="2000" kern="1200" dirty="0" smtClean="0">
              <a:solidFill>
                <a:schemeClr val="tx2"/>
              </a:solidFill>
            </a:rPr>
            <a:t>25 g/ha</a:t>
          </a:r>
          <a:endParaRPr lang="en-US" sz="2000" kern="1200" dirty="0">
            <a:solidFill>
              <a:schemeClr val="tx2"/>
            </a:solidFill>
          </a:endParaRPr>
        </a:p>
      </dsp:txBody>
      <dsp:txXfrm rot="10800000">
        <a:off x="1869227" y="5"/>
        <a:ext cx="2955308" cy="1616219"/>
      </dsp:txXfrm>
    </dsp:sp>
    <dsp:sp modelId="{6A12E4E9-C394-40C7-848A-6074F15178BA}">
      <dsp:nvSpPr>
        <dsp:cNvPr id="0" name=""/>
        <dsp:cNvSpPr/>
      </dsp:nvSpPr>
      <dsp:spPr>
        <a:xfrm>
          <a:off x="594810" y="35013"/>
          <a:ext cx="1616219" cy="1616219"/>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B5C5F7-DCA7-4876-94E0-33EC4081BDE5}" type="datetimeFigureOut">
              <a:rPr lang="nb-NO" smtClean="0"/>
              <a:t>06.03.2014</a:t>
            </a:fld>
            <a:endParaRPr lang="nb-N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DB0CFA-094C-470F-AA34-977FBC4C33AC}" type="slidenum">
              <a:rPr lang="nb-NO" smtClean="0"/>
              <a:t>‹#›</a:t>
            </a:fld>
            <a:endParaRPr lang="nb-NO"/>
          </a:p>
        </p:txBody>
      </p:sp>
    </p:spTree>
    <p:extLst>
      <p:ext uri="{BB962C8B-B14F-4D97-AF65-F5344CB8AC3E}">
        <p14:creationId xmlns:p14="http://schemas.microsoft.com/office/powerpoint/2010/main" val="2342006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99170AAB-6BAD-4A2F-A698-CE68EE59A779}" type="slidenum">
              <a:rPr lang="en-GB" smtClean="0"/>
              <a:pPr/>
              <a:t>11</a:t>
            </a:fld>
            <a:endParaRPr lang="en-GB" smtClean="0"/>
          </a:p>
        </p:txBody>
      </p:sp>
      <p:sp>
        <p:nvSpPr>
          <p:cNvPr id="331779" name="Rectangle 3074"/>
          <p:cNvSpPr>
            <a:spLocks noGrp="1" noRot="1" noChangeAspect="1" noChangeArrowheads="1" noTextEdit="1"/>
          </p:cNvSpPr>
          <p:nvPr>
            <p:ph type="sldImg"/>
          </p:nvPr>
        </p:nvSpPr>
        <p:spPr>
          <a:ln/>
        </p:spPr>
      </p:sp>
      <p:sp>
        <p:nvSpPr>
          <p:cNvPr id="331780" name="Rectangle 3075"/>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4184B92E-7038-48DE-8C7A-7E8CB99BF5E6}" type="slidenum">
              <a:rPr lang="en-GB" smtClean="0"/>
              <a:pPr/>
              <a:t>41</a:t>
            </a:fld>
            <a:endParaRPr lang="en-GB" smtClean="0"/>
          </a:p>
        </p:txBody>
      </p:sp>
      <p:sp>
        <p:nvSpPr>
          <p:cNvPr id="329731" name="Rectangle 1026"/>
          <p:cNvSpPr>
            <a:spLocks noGrp="1" noRot="1" noChangeAspect="1" noChangeArrowheads="1" noTextEdit="1"/>
          </p:cNvSpPr>
          <p:nvPr>
            <p:ph type="sldImg"/>
          </p:nvPr>
        </p:nvSpPr>
        <p:spPr>
          <a:ln/>
        </p:spPr>
      </p:sp>
      <p:sp>
        <p:nvSpPr>
          <p:cNvPr id="329732" name="Rectangle 1027"/>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lnSpc>
                <a:spcPct val="85000"/>
              </a:lnSpc>
              <a:spcBef>
                <a:spcPct val="0"/>
              </a:spcBef>
              <a:spcAft>
                <a:spcPct val="0"/>
              </a:spcAft>
              <a:defRPr b="1">
                <a:solidFill>
                  <a:schemeClr val="tx1"/>
                </a:solidFill>
                <a:latin typeface="Arial" charset="0"/>
                <a:cs typeface="Arial" charset="0"/>
              </a:defRPr>
            </a:lvl6pPr>
            <a:lvl7pPr marL="2971800" indent="-228600" eaLnBrk="0" fontAlgn="base" hangingPunct="0">
              <a:lnSpc>
                <a:spcPct val="85000"/>
              </a:lnSpc>
              <a:spcBef>
                <a:spcPct val="0"/>
              </a:spcBef>
              <a:spcAft>
                <a:spcPct val="0"/>
              </a:spcAft>
              <a:defRPr b="1">
                <a:solidFill>
                  <a:schemeClr val="tx1"/>
                </a:solidFill>
                <a:latin typeface="Arial" charset="0"/>
                <a:cs typeface="Arial" charset="0"/>
              </a:defRPr>
            </a:lvl7pPr>
            <a:lvl8pPr marL="3429000" indent="-228600" eaLnBrk="0" fontAlgn="base" hangingPunct="0">
              <a:lnSpc>
                <a:spcPct val="85000"/>
              </a:lnSpc>
              <a:spcBef>
                <a:spcPct val="0"/>
              </a:spcBef>
              <a:spcAft>
                <a:spcPct val="0"/>
              </a:spcAft>
              <a:defRPr b="1">
                <a:solidFill>
                  <a:schemeClr val="tx1"/>
                </a:solidFill>
                <a:latin typeface="Arial" charset="0"/>
                <a:cs typeface="Arial" charset="0"/>
              </a:defRPr>
            </a:lvl8pPr>
            <a:lvl9pPr marL="3886200" indent="-228600" eaLnBrk="0" fontAlgn="base" hangingPunct="0">
              <a:lnSpc>
                <a:spcPct val="85000"/>
              </a:lnSpc>
              <a:spcBef>
                <a:spcPct val="0"/>
              </a:spcBef>
              <a:spcAft>
                <a:spcPct val="0"/>
              </a:spcAft>
              <a:defRPr b="1">
                <a:solidFill>
                  <a:schemeClr val="tx1"/>
                </a:solidFill>
                <a:latin typeface="Arial" charset="0"/>
                <a:cs typeface="Arial" charset="0"/>
              </a:defRPr>
            </a:lvl9pPr>
          </a:lstStyle>
          <a:p>
            <a:fld id="{FF7B8BD7-3B8B-4079-B755-3C5BF68BB95C}" type="slidenum">
              <a:rPr lang="en-US" altLang="hu-HU" smtClean="0">
                <a:solidFill>
                  <a:srgbClr val="000000"/>
                </a:solidFill>
              </a:rPr>
              <a:pPr/>
              <a:t>46</a:t>
            </a:fld>
            <a:endParaRPr lang="en-US" altLang="hu-HU" smtClean="0">
              <a:solidFill>
                <a:srgbClr val="000000"/>
              </a:solidFill>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endParaRPr lang="hu-HU" altLang="hu-H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4AB6B325-1F53-42CE-A434-C7552B94F085}" type="slidenum">
              <a:rPr lang="en-GB" smtClean="0"/>
              <a:pPr/>
              <a:t>14</a:t>
            </a:fld>
            <a:endParaRPr lang="en-GB" smtClean="0"/>
          </a:p>
        </p:txBody>
      </p:sp>
      <p:sp>
        <p:nvSpPr>
          <p:cNvPr id="345091" name="Rectangle 2"/>
          <p:cNvSpPr>
            <a:spLocks noGrp="1" noRot="1" noChangeAspect="1" noChangeArrowheads="1" noTextEdit="1"/>
          </p:cNvSpPr>
          <p:nvPr>
            <p:ph type="sldImg"/>
          </p:nvPr>
        </p:nvSpPr>
        <p:spPr>
          <a:xfrm>
            <a:off x="1144588" y="685800"/>
            <a:ext cx="4573587" cy="3429000"/>
          </a:xfrm>
          <a:ln/>
        </p:spPr>
      </p:sp>
      <p:sp>
        <p:nvSpPr>
          <p:cNvPr id="345092" name="Rectangle 3"/>
          <p:cNvSpPr>
            <a:spLocks noGrp="1" noChangeArrowheads="1"/>
          </p:cNvSpPr>
          <p:nvPr>
            <p:ph type="body" idx="1"/>
          </p:nvPr>
        </p:nvSpPr>
        <p:spPr>
          <a:xfrm>
            <a:off x="685309" y="4344096"/>
            <a:ext cx="5487384" cy="4113994"/>
          </a:xfrm>
          <a:noFill/>
          <a:ln/>
        </p:spPr>
        <p:txBody>
          <a:bodyPr/>
          <a:lstStyle/>
          <a:p>
            <a:pPr eaLnBrk="1" hangingPunct="1"/>
            <a:r>
              <a:rPr lang="es-MX" smtClean="0"/>
              <a:t>Note the matching of growth stages and number of days will vary with environment and variety. Those show here are for Mid West, USA. </a:t>
            </a:r>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5CE85BEB-4ADE-4CC0-B13E-B5734CF42820}" type="slidenum">
              <a:rPr lang="en-GB" smtClean="0"/>
              <a:pPr/>
              <a:t>15</a:t>
            </a:fld>
            <a:endParaRPr lang="en-GB" smtClean="0"/>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noFill/>
          <a:ln/>
        </p:spPr>
        <p:txBody>
          <a:bodyPr/>
          <a:lstStyle/>
          <a:p>
            <a:pPr eaLnBrk="1" hangingPunct="1"/>
            <a:r>
              <a:rPr lang="en-GB" smtClean="0"/>
              <a:t>Even with higher rates of fertilizer there is no effect on germination, providing the fertilizer is placed away from the germinating seed.</a:t>
            </a:r>
          </a:p>
          <a:p>
            <a:pPr eaLnBrk="1" hangingPunct="1"/>
            <a:r>
              <a:rPr lang="en-GB" smtClean="0"/>
              <a:t>Fertilizer placed close (1 cm) to the seed will effect germination of maize seed.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r>
              <a:rPr lang="de-DE" dirty="0" smtClean="0"/>
              <a:t>27 Tage zwischen EC 31 und EC 37 im Beispiel; Mineralisierung nach Baumgärtel max. 0,5 – 0,7 kg N/ha*d</a:t>
            </a:r>
          </a:p>
          <a:p>
            <a:r>
              <a:rPr lang="de-DE" dirty="0" smtClean="0"/>
              <a:t>18.4. – 15.5.</a:t>
            </a:r>
          </a:p>
        </p:txBody>
      </p:sp>
      <p:sp>
        <p:nvSpPr>
          <p:cNvPr id="78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AB72E8-DFF9-43DC-B93D-640DE51A940B}" type="slidenum">
              <a:rPr lang="de-DE" smtClean="0">
                <a:latin typeface="Arial" pitchFamily="34" charset="0"/>
                <a:cs typeface="Arial" pitchFamily="34" charset="0"/>
              </a:rPr>
              <a:pPr/>
              <a:t>19</a:t>
            </a:fld>
            <a:endParaRPr lang="de-DE"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en-US" b="1" smtClean="0"/>
              <a:t>N-Düngung nach dem „französischen Modell“ </a:t>
            </a:r>
          </a:p>
          <a:p>
            <a:pPr eaLnBrk="1" hangingPunct="1">
              <a:spcBef>
                <a:spcPct val="0"/>
              </a:spcBef>
            </a:pPr>
            <a:r>
              <a:rPr lang="de-DE" altLang="en-US" smtClean="0"/>
              <a:t>Nach Meinung vieler Experten kann die Stickstoffdüngung am besten durch die Berücksichtigung des im Herbst von den Pflanzen aufge-nommen Stickstoffs optimiert werden. Im sogenannten „französischen Modell“ werden dazu zum Vegetationsende (November) auf einem m² die Rapspflanzen abgeschnitten, gewogen und die aufgenommene N-Menge berechnet. Abweichungen von einem in Versuchen festgestell-ten Optimalwert führen zur Anpassung der notwendigen Düngermenge im Frühjahr. </a:t>
            </a:r>
          </a:p>
          <a:p>
            <a:pPr eaLnBrk="1" hangingPunct="1">
              <a:spcBef>
                <a:spcPct val="0"/>
              </a:spcBef>
            </a:pPr>
            <a:r>
              <a:rPr lang="de-DE" altLang="en-US" smtClean="0"/>
              <a:t>Bei der Variante „ohne Herbstdüngung“ konnte das „französische Mo-dell“ bei einer durchschnittlich gleichen Stickstoffmenge tendenziell Mehrerträge verzeichnen (Abb. 10). Diese Mehrerträge resultieren aus unterschiedlichen Stickstoffmengen in den Einzeljahren. Auch in den Versuchsgliedern „mit Herbstdüngung“ war das französische Modell der starren Düngung überlegen, allerdings wurden dazu 21 kg N mehr benötigt. Zusätzliche Untersuchungen in den nächsten Jahren müssen klären, ob weitere Anpassungen des Modells für bayerische Verhält-nisse notwendig sind. </a:t>
            </a:r>
            <a:endParaRPr lang="en-US" altLang="en-US" smtClean="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90656A-996D-44CF-B7C3-5620B7336189}" type="slidenum">
              <a:rPr lang="en-US" smtClean="0"/>
              <a:pPr fontAlgn="base">
                <a:spcBef>
                  <a:spcPct val="0"/>
                </a:spcBef>
                <a:spcAft>
                  <a:spcPct val="0"/>
                </a:spcAft>
                <a:defRPr/>
              </a:pPr>
              <a:t>28</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Bor = Hohlherzigkeit</a:t>
            </a:r>
          </a:p>
          <a:p>
            <a:r>
              <a:rPr lang="en-US" altLang="en-US" smtClean="0"/>
              <a:t>Mangan = Mangel zuerst an den jüngeren Blättern</a:t>
            </a:r>
          </a:p>
          <a:p>
            <a:r>
              <a:rPr lang="en-US" altLang="en-US" smtClean="0"/>
              <a:t>Molbdän = verkleinerte Blätter</a:t>
            </a:r>
          </a:p>
          <a:p>
            <a:endParaRPr lang="en-US" altLang="en-US" smtClean="0"/>
          </a:p>
        </p:txBody>
      </p:sp>
      <p:sp>
        <p:nvSpPr>
          <p:cNvPr id="4" name="Foliennummernplatzhalter 3"/>
          <p:cNvSpPr>
            <a:spLocks noGrp="1"/>
          </p:cNvSpPr>
          <p:nvPr>
            <p:ph type="sldNum" sz="quarter" idx="5"/>
          </p:nvPr>
        </p:nvSpPr>
        <p:spPr/>
        <p:txBody>
          <a:bodyPr/>
          <a:lstStyle/>
          <a:p>
            <a:pPr>
              <a:defRPr/>
            </a:pPr>
            <a:fld id="{B3A07C35-71EF-4A28-AB88-DC75E144B26C}" type="slidenum">
              <a:rPr lang="en-GB" smtClean="0"/>
              <a:pPr>
                <a:defRPr/>
              </a:pPr>
              <a:t>33</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E9121A86-F2AD-4405-8D10-AA8FDAE45CC6}" type="slidenum">
              <a:rPr lang="en-GB" smtClean="0"/>
              <a:pPr/>
              <a:t>37</a:t>
            </a:fld>
            <a:endParaRPr lang="en-GB" smtClean="0"/>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p>
            <a:fld id="{D0A73DC9-D895-4F71-8675-371F8C09C1A5}" type="slidenum">
              <a:rPr lang="en-GB" smtClean="0"/>
              <a:pPr/>
              <a:t>38</a:t>
            </a:fld>
            <a:endParaRPr lang="en-GB" smtClean="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p:spPr>
        <p:txBody>
          <a:bodyPr/>
          <a:lstStyle/>
          <a:p>
            <a:pPr eaLnBrk="1" hangingPunct="1"/>
            <a:r>
              <a:rPr lang="es-MX" smtClean="0"/>
              <a:t>When a fertilizer program does not consider nutrient removal in conjunction with soil analysis, then overtime nutrients in the soil will be depleted and nutrient deficiencies will occur in the crops.</a:t>
            </a:r>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a:noFill/>
        </p:spPr>
        <p:txBody>
          <a:bodyPr/>
          <a:lstStyle/>
          <a:p>
            <a:fld id="{D19212FE-0027-4989-8038-F835522B6CDD}" type="slidenum">
              <a:rPr lang="en-GB" smtClean="0"/>
              <a:pPr/>
              <a:t>39</a:t>
            </a:fld>
            <a:endParaRPr lang="en-GB" smtClean="0"/>
          </a:p>
        </p:txBody>
      </p:sp>
      <p:sp>
        <p:nvSpPr>
          <p:cNvPr id="513027" name="Rectangle 2"/>
          <p:cNvSpPr>
            <a:spLocks noGrp="1" noRot="1" noChangeAspect="1" noChangeArrowheads="1" noTextEdit="1"/>
          </p:cNvSpPr>
          <p:nvPr>
            <p:ph type="sldImg"/>
          </p:nvPr>
        </p:nvSpPr>
        <p:spPr>
          <a:ln/>
        </p:spPr>
      </p:sp>
      <p:sp>
        <p:nvSpPr>
          <p:cNvPr id="513028" name="Rectangle 3"/>
          <p:cNvSpPr>
            <a:spLocks noGrp="1" noChangeArrowheads="1"/>
          </p:cNvSpPr>
          <p:nvPr>
            <p:ph type="body" idx="1"/>
          </p:nvPr>
        </p:nvSpPr>
        <p:spPr>
          <a:noFill/>
          <a:ln/>
        </p:spPr>
        <p:txBody>
          <a:bodyPr/>
          <a:lstStyle/>
          <a:p>
            <a:pPr eaLnBrk="1" hangingPunct="1"/>
            <a:r>
              <a:rPr lang="es-MX" smtClean="0"/>
              <a:t>Responses of corn and soybean to doses of zinc applied only in the first crop in a clay Dark Red Latosol.</a:t>
            </a:r>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0800" y="2361600"/>
            <a:ext cx="8064500" cy="1219800"/>
          </a:xfrm>
        </p:spPr>
        <p:txBody>
          <a:bodyPr>
            <a:noAutofit/>
          </a:bodyPr>
          <a:lstStyle>
            <a:lvl1pPr algn="ctr">
              <a:defRPr sz="3800" b="1" baseline="0">
                <a:solidFill>
                  <a:srgbClr val="FFFFFF"/>
                </a:solidFill>
                <a:latin typeface="Arial" pitchFamily="34" charset="0"/>
                <a:cs typeface="Arial" pitchFamily="34" charset="0"/>
              </a:defRPr>
            </a:lvl1pPr>
          </a:lstStyle>
          <a:p>
            <a:r>
              <a:rPr lang="en-US" smtClean="0"/>
              <a:t>Click to edit Master title style</a:t>
            </a:r>
            <a:endParaRPr lang="nb-NO" dirty="0"/>
          </a:p>
        </p:txBody>
      </p:sp>
      <p:sp>
        <p:nvSpPr>
          <p:cNvPr id="3" name="Subtitle 2"/>
          <p:cNvSpPr>
            <a:spLocks noGrp="1"/>
          </p:cNvSpPr>
          <p:nvPr>
            <p:ph type="subTitle" idx="1"/>
          </p:nvPr>
        </p:nvSpPr>
        <p:spPr>
          <a:xfrm>
            <a:off x="550800" y="3581400"/>
            <a:ext cx="8064500" cy="914400"/>
          </a:xfrm>
          <a:prstGeom prst="rect">
            <a:avLst/>
          </a:prstGeom>
        </p:spPr>
        <p:txBody>
          <a:bodyPr>
            <a:noAutofit/>
          </a:bodyPr>
          <a:lstStyle>
            <a:lvl1pPr marL="0" indent="0" algn="ctr">
              <a:buNone/>
              <a:defRPr sz="2800">
                <a:solidFill>
                  <a:srgbClr val="FFFFFF"/>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b-NO"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Picture Top">
    <p:spTree>
      <p:nvGrpSpPr>
        <p:cNvPr id="1" name=""/>
        <p:cNvGrpSpPr/>
        <p:nvPr/>
      </p:nvGrpSpPr>
      <p:grpSpPr>
        <a:xfrm>
          <a:off x="0" y="0"/>
          <a:ext cx="0" cy="0"/>
          <a:chOff x="0" y="0"/>
          <a:chExt cx="0" cy="0"/>
        </a:xfrm>
      </p:grpSpPr>
      <p:sp>
        <p:nvSpPr>
          <p:cNvPr id="2" name="Title 1"/>
          <p:cNvSpPr>
            <a:spLocks noGrp="1" noChangeAspect="1"/>
          </p:cNvSpPr>
          <p:nvPr>
            <p:ph type="title"/>
          </p:nvPr>
        </p:nvSpPr>
        <p:spPr>
          <a:xfrm>
            <a:off x="532800" y="230400"/>
            <a:ext cx="8078400" cy="846000"/>
          </a:xfrm>
        </p:spPr>
        <p:txBody>
          <a:bodyPr/>
          <a:lstStyle>
            <a:lvl1pPr>
              <a:defRPr baseline="0">
                <a:solidFill>
                  <a:schemeClr val="accent6"/>
                </a:solidFill>
              </a:defRPr>
            </a:lvl1pPr>
          </a:lstStyle>
          <a:p>
            <a:r>
              <a:rPr lang="en-US" smtClean="0"/>
              <a:t>Click to edit Master title style</a:t>
            </a:r>
            <a:endParaRPr lang="nb-NO" dirty="0"/>
          </a:p>
        </p:txBody>
      </p:sp>
      <p:sp>
        <p:nvSpPr>
          <p:cNvPr id="3" name="Content Placeholder 2"/>
          <p:cNvSpPr>
            <a:spLocks noGrp="1" noChangeAspect="1"/>
          </p:cNvSpPr>
          <p:nvPr>
            <p:ph sz="half" idx="1"/>
          </p:nvPr>
        </p:nvSpPr>
        <p:spPr>
          <a:xfrm>
            <a:off x="533400" y="3121200"/>
            <a:ext cx="8078400" cy="2898000"/>
          </a:xfrm>
          <a:prstGeom prst="rect">
            <a:avLst/>
          </a:prstGeom>
        </p:spPr>
        <p:txBody>
          <a:bodyPr/>
          <a:lstStyle>
            <a:lvl1pPr>
              <a:spcAft>
                <a:spcPts val="600"/>
              </a:spcAft>
              <a:buClr>
                <a:schemeClr val="accent6"/>
              </a:buClr>
              <a:defRPr sz="1800">
                <a:solidFill>
                  <a:srgbClr val="000000"/>
                </a:solidFill>
              </a:defRPr>
            </a:lvl1pPr>
            <a:lvl2pPr>
              <a:spcAft>
                <a:spcPts val="600"/>
              </a:spcAft>
              <a:buClr>
                <a:schemeClr val="accent6"/>
              </a:buClr>
              <a:defRPr sz="1600">
                <a:solidFill>
                  <a:srgbClr val="000000"/>
                </a:solidFill>
              </a:defRPr>
            </a:lvl2pPr>
            <a:lvl3pPr>
              <a:spcBef>
                <a:spcPts val="0"/>
              </a:spcBef>
              <a:buClr>
                <a:schemeClr val="accent6"/>
              </a:buClr>
              <a:defRPr sz="1600">
                <a:solidFill>
                  <a:srgbClr val="000000"/>
                </a:solidFill>
              </a:defRPr>
            </a:lvl3pPr>
            <a:lvl4pPr>
              <a:spcAft>
                <a:spcPts val="600"/>
              </a:spcAft>
              <a:buClr>
                <a:schemeClr val="accent6"/>
              </a:buClr>
              <a:defRPr sz="1600">
                <a:solidFill>
                  <a:srgbClr val="000000"/>
                </a:solidFill>
              </a:defRPr>
            </a:lvl4pPr>
            <a:lvl5pPr>
              <a:spcAft>
                <a:spcPts val="600"/>
              </a:spcAft>
              <a:buClr>
                <a:schemeClr val="accent6"/>
              </a:buClr>
              <a:defRPr sz="1600">
                <a:solidFill>
                  <a:srgbClr val="0000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7" name="Picture Placeholder 5"/>
          <p:cNvSpPr>
            <a:spLocks noGrp="1" noChangeAspect="1"/>
          </p:cNvSpPr>
          <p:nvPr>
            <p:ph type="pic" sz="quarter" idx="10"/>
          </p:nvPr>
        </p:nvSpPr>
        <p:spPr>
          <a:xfrm>
            <a:off x="533400" y="1213200"/>
            <a:ext cx="8077200" cy="1800000"/>
          </a:xfrm>
        </p:spPr>
        <p:txBody>
          <a:bodyPr/>
          <a:lstStyle/>
          <a:p>
            <a:r>
              <a:rPr lang="en-US" smtClean="0"/>
              <a:t>Click icon to add picture</a:t>
            </a:r>
            <a:endParaRPr lang="en-US"/>
          </a:p>
        </p:txBody>
      </p:sp>
      <p:sp>
        <p:nvSpPr>
          <p:cNvPr id="4" name="Date Placeholder 3"/>
          <p:cNvSpPr>
            <a:spLocks noGrp="1"/>
          </p:cNvSpPr>
          <p:nvPr>
            <p:ph type="dt" sz="half" idx="11"/>
          </p:nvPr>
        </p:nvSpPr>
        <p:spPr/>
        <p:txBody>
          <a:bodyPr/>
          <a:lstStyle/>
          <a:p>
            <a:fld id="{EC167222-ADAC-473E-9007-72A1B385F93C}" type="datetimeFigureOut">
              <a:rPr lang="nb-NO" smtClean="0"/>
              <a:t>06.03.2014</a:t>
            </a:fld>
            <a:endParaRPr lang="nb-NO"/>
          </a:p>
        </p:txBody>
      </p:sp>
      <p:sp>
        <p:nvSpPr>
          <p:cNvPr id="5" name="Footer Placeholder 4"/>
          <p:cNvSpPr>
            <a:spLocks noGrp="1"/>
          </p:cNvSpPr>
          <p:nvPr>
            <p:ph type="ftr" sz="quarter" idx="12"/>
          </p:nvPr>
        </p:nvSpPr>
        <p:spPr/>
        <p:txBody>
          <a:bodyPr/>
          <a:lstStyle/>
          <a:p>
            <a:endParaRPr lang="nb-NO"/>
          </a:p>
        </p:txBody>
      </p:sp>
      <p:sp>
        <p:nvSpPr>
          <p:cNvPr id="6" name="Slide Number Placeholder 5"/>
          <p:cNvSpPr>
            <a:spLocks noGrp="1"/>
          </p:cNvSpPr>
          <p:nvPr>
            <p:ph type="sldNum" sz="quarter" idx="13"/>
          </p:nvPr>
        </p:nvSpPr>
        <p:spPr/>
        <p:txBody>
          <a:bodyPr/>
          <a:lstStyle/>
          <a:p>
            <a:fld id="{896546D6-2D67-4553-96E7-1E39CCCE6654}" type="slidenum">
              <a:rPr lang="nb-NO" smtClean="0"/>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1739924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42925" y="230188"/>
            <a:ext cx="8069263" cy="846137"/>
          </a:xfrm>
          <a:prstGeom prst="rect">
            <a:avLst/>
          </a:prstGeom>
        </p:spPr>
        <p:txBody>
          <a:bodyPr/>
          <a:lstStyle/>
          <a:p>
            <a:r>
              <a:rPr lang="en-US" smtClean="0"/>
              <a:t>Click to edit Master title style</a:t>
            </a:r>
            <a:endParaRPr lang="en-GB"/>
          </a:p>
        </p:txBody>
      </p:sp>
      <p:sp>
        <p:nvSpPr>
          <p:cNvPr id="3" name="Chart Placeholder 2"/>
          <p:cNvSpPr>
            <a:spLocks noGrp="1"/>
          </p:cNvSpPr>
          <p:nvPr>
            <p:ph type="chart" sz="half" idx="1"/>
          </p:nvPr>
        </p:nvSpPr>
        <p:spPr>
          <a:xfrm>
            <a:off x="538163" y="1674813"/>
            <a:ext cx="3959225" cy="4192587"/>
          </a:xfrm>
          <a:prstGeom prst="rect">
            <a:avLst/>
          </a:prstGeom>
        </p:spPr>
        <p:txBody>
          <a:bodyPr/>
          <a:lstStyle/>
          <a:p>
            <a:pPr lvl="0"/>
            <a:endParaRPr lang="en-GB" noProof="0" smtClean="0"/>
          </a:p>
        </p:txBody>
      </p:sp>
      <p:sp>
        <p:nvSpPr>
          <p:cNvPr id="4" name="Text Placeholder 3"/>
          <p:cNvSpPr>
            <a:spLocks noGrp="1"/>
          </p:cNvSpPr>
          <p:nvPr>
            <p:ph type="body" sz="half" idx="2"/>
          </p:nvPr>
        </p:nvSpPr>
        <p:spPr>
          <a:xfrm>
            <a:off x="4649788" y="1674813"/>
            <a:ext cx="3960812" cy="41925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69287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42925" y="230188"/>
            <a:ext cx="8069263" cy="846137"/>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538163" y="1674813"/>
            <a:ext cx="8072437" cy="4192587"/>
          </a:xfrm>
        </p:spPr>
        <p:txBody>
          <a:bodyPr/>
          <a:lstStyle/>
          <a:p>
            <a:pPr lvl="0"/>
            <a:endParaRPr lang="en-US" noProof="0" smtClean="0"/>
          </a:p>
        </p:txBody>
      </p:sp>
    </p:spTree>
    <p:extLst>
      <p:ext uri="{BB962C8B-B14F-4D97-AF65-F5344CB8AC3E}">
        <p14:creationId xmlns:p14="http://schemas.microsoft.com/office/powerpoint/2010/main" val="1365346175"/>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542925" y="230188"/>
            <a:ext cx="8069263" cy="846137"/>
          </a:xfrm>
        </p:spPr>
        <p:txBody>
          <a:bodyPr/>
          <a:lstStyle/>
          <a:p>
            <a:r>
              <a:rPr lang="hu-HU" smtClean="0"/>
              <a:t>Mintacím szerkesztése</a:t>
            </a:r>
            <a:endParaRPr lang="hu-HU"/>
          </a:p>
        </p:txBody>
      </p:sp>
      <p:sp>
        <p:nvSpPr>
          <p:cNvPr id="3" name="Szöveg helye 2"/>
          <p:cNvSpPr>
            <a:spLocks noGrp="1"/>
          </p:cNvSpPr>
          <p:nvPr>
            <p:ph type="body" sz="half" idx="1"/>
          </p:nvPr>
        </p:nvSpPr>
        <p:spPr>
          <a:xfrm>
            <a:off x="538163" y="1674813"/>
            <a:ext cx="3959225" cy="4192587"/>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9788" y="1674813"/>
            <a:ext cx="3960812" cy="4192587"/>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3589052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3475780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ubTitle Slide">
    <p:bg>
      <p:bgPr>
        <a:blipFill dpi="0" rotWithShape="1">
          <a:blip r:embed="rId2" cstate="print">
            <a:lum/>
          </a:blip>
          <a:srcRect/>
          <a:stretch>
            <a:fillRect l="-1000" t="-1000" r="-1000" b="-1000"/>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50800" y="2361600"/>
            <a:ext cx="8064500" cy="1219800"/>
          </a:xfrm>
        </p:spPr>
        <p:txBody>
          <a:bodyPr>
            <a:noAutofit/>
          </a:bodyPr>
          <a:lstStyle>
            <a:lvl1pPr algn="ctr">
              <a:defRPr sz="3800" b="1" baseline="0">
                <a:solidFill>
                  <a:srgbClr val="FFFFFF"/>
                </a:solidFill>
                <a:latin typeface="Arial" pitchFamily="34" charset="0"/>
                <a:cs typeface="Arial" pitchFamily="34" charset="0"/>
              </a:defRPr>
            </a:lvl1pPr>
          </a:lstStyle>
          <a:p>
            <a:r>
              <a:rPr lang="en-US" smtClean="0"/>
              <a:t>Click to edit Master title style</a:t>
            </a:r>
            <a:endParaRPr lang="nb-NO" dirty="0"/>
          </a:p>
        </p:txBody>
      </p:sp>
      <p:sp>
        <p:nvSpPr>
          <p:cNvPr id="4" name="Subtitle 2"/>
          <p:cNvSpPr>
            <a:spLocks noGrp="1"/>
          </p:cNvSpPr>
          <p:nvPr>
            <p:ph type="subTitle" idx="1"/>
          </p:nvPr>
        </p:nvSpPr>
        <p:spPr>
          <a:xfrm>
            <a:off x="550800" y="3581400"/>
            <a:ext cx="8064500" cy="914400"/>
          </a:xfrm>
          <a:prstGeom prst="rect">
            <a:avLst/>
          </a:prstGeom>
        </p:spPr>
        <p:txBody>
          <a:bodyPr>
            <a:noAutofit/>
          </a:bodyPr>
          <a:lstStyle>
            <a:lvl1pPr marL="0" indent="0" algn="ctr">
              <a:buNone/>
              <a:defRPr sz="2800">
                <a:solidFill>
                  <a:srgbClr val="FFFFFF"/>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b-NO"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noChangeAspect="1"/>
          </p:cNvSpPr>
          <p:nvPr>
            <p:ph idx="1"/>
          </p:nvPr>
        </p:nvSpPr>
        <p:spPr>
          <a:xfrm>
            <a:off x="532800" y="1214422"/>
            <a:ext cx="8078400" cy="4786345"/>
          </a:xfrm>
          <a:prstGeom prst="rect">
            <a:avLst/>
          </a:prstGeom>
        </p:spPr>
        <p:txBody>
          <a:bodyPr anchor="t" anchorCtr="0">
            <a:noAutofit/>
          </a:bodyPr>
          <a:lstStyle>
            <a:lvl1pPr>
              <a:buClr>
                <a:schemeClr val="accent6"/>
              </a:buClr>
              <a:buFont typeface="Wingdings" pitchFamily="2" charset="2"/>
              <a:buChar char=""/>
              <a:defRPr sz="1800">
                <a:solidFill>
                  <a:srgbClr val="000000"/>
                </a:solidFill>
                <a:latin typeface="Arial" pitchFamily="34" charset="0"/>
                <a:cs typeface="Arial" pitchFamily="34" charset="0"/>
              </a:defRPr>
            </a:lvl1pPr>
            <a:lvl2pPr>
              <a:buClr>
                <a:schemeClr val="accent6"/>
              </a:buClr>
              <a:buFont typeface="Arial" pitchFamily="34" charset="0"/>
              <a:buChar char="–"/>
              <a:defRPr sz="1600">
                <a:solidFill>
                  <a:srgbClr val="000000"/>
                </a:solidFill>
                <a:latin typeface="Arial" pitchFamily="34" charset="0"/>
                <a:cs typeface="Arial" pitchFamily="34" charset="0"/>
              </a:defRPr>
            </a:lvl2pPr>
            <a:lvl3pPr>
              <a:buClr>
                <a:schemeClr val="accent6"/>
              </a:buClr>
              <a:buFont typeface="Arial" pitchFamily="34" charset="0"/>
              <a:buChar char="•"/>
              <a:defRPr sz="1600">
                <a:solidFill>
                  <a:srgbClr val="000000"/>
                </a:solidFill>
                <a:latin typeface="Arial" pitchFamily="34" charset="0"/>
                <a:cs typeface="Arial" pitchFamily="34" charset="0"/>
              </a:defRPr>
            </a:lvl3pPr>
            <a:lvl4pPr>
              <a:buClr>
                <a:schemeClr val="accent6"/>
              </a:buClr>
              <a:buFont typeface="Arial" pitchFamily="34" charset="0"/>
              <a:buChar char="–"/>
              <a:defRPr sz="1600">
                <a:solidFill>
                  <a:srgbClr val="000000"/>
                </a:solidFill>
                <a:latin typeface="Arial" pitchFamily="34" charset="0"/>
                <a:cs typeface="Arial" pitchFamily="34" charset="0"/>
              </a:defRPr>
            </a:lvl4pPr>
            <a:lvl5pPr>
              <a:buClr>
                <a:schemeClr val="accent6"/>
              </a:buClr>
              <a:buFont typeface="Arial" pitchFamily="34" charset="0"/>
              <a:buChar char="•"/>
              <a:defRPr sz="1600">
                <a:solidFill>
                  <a:srgbClr val="000000"/>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5" name="Title 4"/>
          <p:cNvSpPr>
            <a:spLocks noGrp="1"/>
          </p:cNvSpPr>
          <p:nvPr>
            <p:ph type="title"/>
          </p:nvPr>
        </p:nvSpPr>
        <p:spPr/>
        <p:txBody>
          <a:bodyPr/>
          <a:lstStyle>
            <a:lvl1pPr>
              <a:defRPr baseline="0">
                <a:solidFill>
                  <a:schemeClr val="accent6"/>
                </a:solidFill>
              </a:defRPr>
            </a:lvl1p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EC167222-ADAC-473E-9007-72A1B385F93C}" type="datetimeFigureOut">
              <a:rPr lang="nb-NO" smtClean="0"/>
              <a:t>06.03.2014</a:t>
            </a:fld>
            <a:endParaRPr lang="nb-NO"/>
          </a:p>
        </p:txBody>
      </p:sp>
      <p:sp>
        <p:nvSpPr>
          <p:cNvPr id="4" name="Footer Placeholder 3"/>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896546D6-2D67-4553-96E7-1E39CCCE6654}" type="slidenum">
              <a:rPr lang="nb-NO" smtClean="0"/>
              <a:t>‹#›</a:t>
            </a:fld>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2800" y="230400"/>
            <a:ext cx="8039728" cy="846000"/>
          </a:xfrm>
        </p:spPr>
        <p:txBody>
          <a:bodyPr/>
          <a:lstStyle>
            <a:lvl1pPr>
              <a:defRPr baseline="0">
                <a:solidFill>
                  <a:schemeClr val="accent6"/>
                </a:solidFill>
              </a:defRPr>
            </a:lvl1pPr>
          </a:lstStyle>
          <a:p>
            <a:r>
              <a:rPr lang="en-US" smtClean="0"/>
              <a:t>Click to edit Master title style</a:t>
            </a:r>
            <a:endParaRPr lang="nb-NO" dirty="0"/>
          </a:p>
        </p:txBody>
      </p:sp>
      <p:sp>
        <p:nvSpPr>
          <p:cNvPr id="3" name="Content Placeholder 2"/>
          <p:cNvSpPr>
            <a:spLocks noGrp="1" noChangeAspect="1"/>
          </p:cNvSpPr>
          <p:nvPr>
            <p:ph sz="half" idx="1"/>
          </p:nvPr>
        </p:nvSpPr>
        <p:spPr>
          <a:xfrm>
            <a:off x="532800" y="1213200"/>
            <a:ext cx="3960000" cy="4806000"/>
          </a:xfrm>
          <a:prstGeom prst="rect">
            <a:avLst/>
          </a:prstGeom>
        </p:spPr>
        <p:txBody>
          <a:bodyPr/>
          <a:lstStyle>
            <a:lvl1pPr>
              <a:spcAft>
                <a:spcPts val="600"/>
              </a:spcAft>
              <a:buClr>
                <a:schemeClr val="accent6"/>
              </a:buClr>
              <a:defRPr sz="1800">
                <a:solidFill>
                  <a:srgbClr val="000000"/>
                </a:solidFill>
              </a:defRPr>
            </a:lvl1pPr>
            <a:lvl2pPr>
              <a:spcAft>
                <a:spcPts val="600"/>
              </a:spcAft>
              <a:buClr>
                <a:schemeClr val="accent6"/>
              </a:buClr>
              <a:defRPr sz="1600">
                <a:solidFill>
                  <a:srgbClr val="000000"/>
                </a:solidFill>
              </a:defRPr>
            </a:lvl2pPr>
            <a:lvl3pPr>
              <a:spcBef>
                <a:spcPts val="0"/>
              </a:spcBef>
              <a:buClr>
                <a:schemeClr val="accent6"/>
              </a:buClr>
              <a:defRPr sz="1600">
                <a:solidFill>
                  <a:srgbClr val="000000"/>
                </a:solidFill>
              </a:defRPr>
            </a:lvl3pPr>
            <a:lvl4pPr>
              <a:spcAft>
                <a:spcPts val="600"/>
              </a:spcAft>
              <a:buClr>
                <a:schemeClr val="accent6"/>
              </a:buClr>
              <a:defRPr sz="1600">
                <a:solidFill>
                  <a:srgbClr val="000000"/>
                </a:solidFill>
              </a:defRPr>
            </a:lvl4pPr>
            <a:lvl5pPr>
              <a:spcAft>
                <a:spcPts val="600"/>
              </a:spcAft>
              <a:buClr>
                <a:schemeClr val="accent6"/>
              </a:buClr>
              <a:defRPr sz="1600">
                <a:solidFill>
                  <a:srgbClr val="0000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7" name="Content Placeholder 2"/>
          <p:cNvSpPr>
            <a:spLocks noGrp="1"/>
          </p:cNvSpPr>
          <p:nvPr>
            <p:ph sz="half" idx="10"/>
          </p:nvPr>
        </p:nvSpPr>
        <p:spPr>
          <a:xfrm>
            <a:off x="4600800" y="1213200"/>
            <a:ext cx="3960000" cy="4806000"/>
          </a:xfrm>
          <a:prstGeom prst="rect">
            <a:avLst/>
          </a:prstGeom>
        </p:spPr>
        <p:txBody>
          <a:bodyPr/>
          <a:lstStyle>
            <a:lvl1pPr>
              <a:spcAft>
                <a:spcPts val="600"/>
              </a:spcAft>
              <a:buClr>
                <a:schemeClr val="accent6"/>
              </a:buClr>
              <a:defRPr sz="1800">
                <a:solidFill>
                  <a:srgbClr val="000000"/>
                </a:solidFill>
              </a:defRPr>
            </a:lvl1pPr>
            <a:lvl2pPr>
              <a:spcAft>
                <a:spcPts val="600"/>
              </a:spcAft>
              <a:buClr>
                <a:schemeClr val="accent6"/>
              </a:buClr>
              <a:defRPr sz="1600">
                <a:solidFill>
                  <a:srgbClr val="000000"/>
                </a:solidFill>
              </a:defRPr>
            </a:lvl2pPr>
            <a:lvl3pPr>
              <a:spcBef>
                <a:spcPts val="0"/>
              </a:spcBef>
              <a:buClr>
                <a:schemeClr val="accent6"/>
              </a:buClr>
              <a:defRPr sz="1600">
                <a:solidFill>
                  <a:srgbClr val="000000"/>
                </a:solidFill>
              </a:defRPr>
            </a:lvl3pPr>
            <a:lvl4pPr>
              <a:spcAft>
                <a:spcPts val="600"/>
              </a:spcAft>
              <a:buClr>
                <a:schemeClr val="accent6"/>
              </a:buClr>
              <a:defRPr sz="1600">
                <a:solidFill>
                  <a:srgbClr val="000000"/>
                </a:solidFill>
              </a:defRPr>
            </a:lvl4pPr>
            <a:lvl5pPr>
              <a:spcAft>
                <a:spcPts val="600"/>
              </a:spcAft>
              <a:buClr>
                <a:schemeClr val="accent6"/>
              </a:buClr>
              <a:defRPr sz="1600">
                <a:solidFill>
                  <a:srgbClr val="0000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4" name="Date Placeholder 3"/>
          <p:cNvSpPr>
            <a:spLocks noGrp="1"/>
          </p:cNvSpPr>
          <p:nvPr>
            <p:ph type="dt" sz="half" idx="11"/>
          </p:nvPr>
        </p:nvSpPr>
        <p:spPr/>
        <p:txBody>
          <a:bodyPr/>
          <a:lstStyle/>
          <a:p>
            <a:fld id="{EC167222-ADAC-473E-9007-72A1B385F93C}" type="datetimeFigureOut">
              <a:rPr lang="nb-NO" smtClean="0"/>
              <a:t>06.03.2014</a:t>
            </a:fld>
            <a:endParaRPr lang="nb-NO"/>
          </a:p>
        </p:txBody>
      </p:sp>
      <p:sp>
        <p:nvSpPr>
          <p:cNvPr id="5" name="Footer Placeholder 4"/>
          <p:cNvSpPr>
            <a:spLocks noGrp="1"/>
          </p:cNvSpPr>
          <p:nvPr>
            <p:ph type="ftr" sz="quarter" idx="12"/>
          </p:nvPr>
        </p:nvSpPr>
        <p:spPr/>
        <p:txBody>
          <a:bodyPr/>
          <a:lstStyle/>
          <a:p>
            <a:endParaRPr lang="nb-NO"/>
          </a:p>
        </p:txBody>
      </p:sp>
      <p:sp>
        <p:nvSpPr>
          <p:cNvPr id="6" name="Slide Number Placeholder 5"/>
          <p:cNvSpPr>
            <a:spLocks noGrp="1"/>
          </p:cNvSpPr>
          <p:nvPr>
            <p:ph type="sldNum" sz="quarter" idx="13"/>
          </p:nvPr>
        </p:nvSpPr>
        <p:spPr/>
        <p:txBody>
          <a:bodyPr/>
          <a:lstStyle/>
          <a:p>
            <a:fld id="{896546D6-2D67-4553-96E7-1E39CCCE6654}" type="slidenum">
              <a:rPr lang="nb-NO" smtClean="0"/>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noChangeAspect="1"/>
          </p:cNvSpPr>
          <p:nvPr>
            <p:ph type="title"/>
          </p:nvPr>
        </p:nvSpPr>
        <p:spPr>
          <a:xfrm>
            <a:off x="532800" y="230400"/>
            <a:ext cx="8078400" cy="846000"/>
          </a:xfrm>
        </p:spPr>
        <p:txBody>
          <a:bodyPr/>
          <a:lstStyle>
            <a:lvl1pPr>
              <a:defRPr baseline="0">
                <a:solidFill>
                  <a:schemeClr val="accent6"/>
                </a:solidFill>
              </a:defRPr>
            </a:lvl1pPr>
          </a:lstStyle>
          <a:p>
            <a:r>
              <a:rPr lang="en-US" smtClean="0"/>
              <a:t>Click to edit Master title style</a:t>
            </a:r>
            <a:endParaRPr lang="nb-NO" dirty="0"/>
          </a:p>
        </p:txBody>
      </p:sp>
      <p:sp>
        <p:nvSpPr>
          <p:cNvPr id="3" name="Content Placeholder 2"/>
          <p:cNvSpPr>
            <a:spLocks noGrp="1" noChangeAspect="1"/>
          </p:cNvSpPr>
          <p:nvPr>
            <p:ph sz="half" idx="1"/>
          </p:nvPr>
        </p:nvSpPr>
        <p:spPr>
          <a:xfrm>
            <a:off x="532800" y="1213200"/>
            <a:ext cx="2620800" cy="4806000"/>
          </a:xfrm>
          <a:prstGeom prst="rect">
            <a:avLst/>
          </a:prstGeom>
        </p:spPr>
        <p:txBody>
          <a:bodyPr/>
          <a:lstStyle>
            <a:lvl1pPr>
              <a:spcAft>
                <a:spcPts val="600"/>
              </a:spcAft>
              <a:buClr>
                <a:schemeClr val="accent6"/>
              </a:buClr>
              <a:defRPr sz="1800">
                <a:solidFill>
                  <a:srgbClr val="000000"/>
                </a:solidFill>
              </a:defRPr>
            </a:lvl1pPr>
            <a:lvl2pPr>
              <a:spcAft>
                <a:spcPts val="600"/>
              </a:spcAft>
              <a:buClr>
                <a:schemeClr val="accent6"/>
              </a:buClr>
              <a:defRPr sz="1600">
                <a:solidFill>
                  <a:srgbClr val="000000"/>
                </a:solidFill>
              </a:defRPr>
            </a:lvl2pPr>
            <a:lvl3pPr>
              <a:spcBef>
                <a:spcPts val="0"/>
              </a:spcBef>
              <a:buClr>
                <a:schemeClr val="accent6"/>
              </a:buClr>
              <a:defRPr sz="1600">
                <a:solidFill>
                  <a:srgbClr val="000000"/>
                </a:solidFill>
              </a:defRPr>
            </a:lvl3pPr>
            <a:lvl4pPr>
              <a:spcAft>
                <a:spcPts val="600"/>
              </a:spcAft>
              <a:buClr>
                <a:schemeClr val="accent6"/>
              </a:buClr>
              <a:defRPr sz="1600">
                <a:solidFill>
                  <a:srgbClr val="000000"/>
                </a:solidFill>
              </a:defRPr>
            </a:lvl4pPr>
            <a:lvl5pPr>
              <a:spcAft>
                <a:spcPts val="600"/>
              </a:spcAft>
              <a:buClr>
                <a:schemeClr val="accent6"/>
              </a:buClr>
              <a:defRPr sz="1600">
                <a:solidFill>
                  <a:srgbClr val="0000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4" name="Content Placeholder 3"/>
          <p:cNvSpPr>
            <a:spLocks noGrp="1" noChangeAspect="1"/>
          </p:cNvSpPr>
          <p:nvPr>
            <p:ph sz="half" idx="2"/>
          </p:nvPr>
        </p:nvSpPr>
        <p:spPr>
          <a:xfrm>
            <a:off x="5990400" y="1213200"/>
            <a:ext cx="2620800" cy="4806000"/>
          </a:xfrm>
          <a:prstGeom prst="rect">
            <a:avLst/>
          </a:prstGeom>
        </p:spPr>
        <p:txBody>
          <a:bodyPr/>
          <a:lstStyle>
            <a:lvl1pPr>
              <a:buClr>
                <a:schemeClr val="accent6"/>
              </a:buClr>
              <a:defRPr sz="1800">
                <a:solidFill>
                  <a:srgbClr val="000000"/>
                </a:solidFill>
              </a:defRPr>
            </a:lvl1pPr>
            <a:lvl2pPr>
              <a:buClr>
                <a:schemeClr val="accent6"/>
              </a:buClr>
              <a:defRPr sz="1600">
                <a:solidFill>
                  <a:srgbClr val="000000"/>
                </a:solidFill>
              </a:defRPr>
            </a:lvl2pPr>
            <a:lvl3pPr>
              <a:buClr>
                <a:schemeClr val="accent6"/>
              </a:buClr>
              <a:defRPr sz="1600">
                <a:solidFill>
                  <a:srgbClr val="000000"/>
                </a:solidFill>
              </a:defRPr>
            </a:lvl3pPr>
            <a:lvl4pPr>
              <a:buClr>
                <a:schemeClr val="accent6"/>
              </a:buClr>
              <a:defRPr sz="1600">
                <a:solidFill>
                  <a:srgbClr val="000000"/>
                </a:solidFill>
              </a:defRPr>
            </a:lvl4pPr>
            <a:lvl5pPr>
              <a:buClr>
                <a:schemeClr val="accent6"/>
              </a:buClr>
              <a:defRPr sz="1600">
                <a:solidFill>
                  <a:srgbClr val="0000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5" name="Content Placeholder 2"/>
          <p:cNvSpPr>
            <a:spLocks noGrp="1" noChangeAspect="1"/>
          </p:cNvSpPr>
          <p:nvPr>
            <p:ph sz="half" idx="10"/>
          </p:nvPr>
        </p:nvSpPr>
        <p:spPr>
          <a:xfrm>
            <a:off x="3261600" y="1213200"/>
            <a:ext cx="2620800" cy="4806000"/>
          </a:xfrm>
          <a:prstGeom prst="rect">
            <a:avLst/>
          </a:prstGeom>
        </p:spPr>
        <p:txBody>
          <a:bodyPr/>
          <a:lstStyle>
            <a:lvl1pPr>
              <a:spcAft>
                <a:spcPts val="600"/>
              </a:spcAft>
              <a:buClr>
                <a:schemeClr val="accent6"/>
              </a:buClr>
              <a:defRPr sz="1800">
                <a:solidFill>
                  <a:srgbClr val="000000"/>
                </a:solidFill>
              </a:defRPr>
            </a:lvl1pPr>
            <a:lvl2pPr>
              <a:spcAft>
                <a:spcPts val="600"/>
              </a:spcAft>
              <a:buClr>
                <a:schemeClr val="accent6"/>
              </a:buClr>
              <a:defRPr sz="1600">
                <a:solidFill>
                  <a:srgbClr val="000000"/>
                </a:solidFill>
              </a:defRPr>
            </a:lvl2pPr>
            <a:lvl3pPr>
              <a:spcBef>
                <a:spcPts val="0"/>
              </a:spcBef>
              <a:buClr>
                <a:schemeClr val="accent6"/>
              </a:buClr>
              <a:defRPr sz="1600">
                <a:solidFill>
                  <a:srgbClr val="000000"/>
                </a:solidFill>
              </a:defRPr>
            </a:lvl3pPr>
            <a:lvl4pPr>
              <a:spcAft>
                <a:spcPts val="600"/>
              </a:spcAft>
              <a:buClr>
                <a:schemeClr val="accent6"/>
              </a:buClr>
              <a:defRPr sz="1600">
                <a:solidFill>
                  <a:srgbClr val="000000"/>
                </a:solidFill>
              </a:defRPr>
            </a:lvl4pPr>
            <a:lvl5pPr>
              <a:spcAft>
                <a:spcPts val="600"/>
              </a:spcAft>
              <a:buClr>
                <a:schemeClr val="accent6"/>
              </a:buClr>
              <a:defRPr sz="1600">
                <a:solidFill>
                  <a:srgbClr val="0000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6" name="Date Placeholder 5"/>
          <p:cNvSpPr>
            <a:spLocks noGrp="1"/>
          </p:cNvSpPr>
          <p:nvPr>
            <p:ph type="dt" sz="half" idx="11"/>
          </p:nvPr>
        </p:nvSpPr>
        <p:spPr/>
        <p:txBody>
          <a:bodyPr/>
          <a:lstStyle/>
          <a:p>
            <a:fld id="{EC167222-ADAC-473E-9007-72A1B385F93C}" type="datetimeFigureOut">
              <a:rPr lang="nb-NO" smtClean="0"/>
              <a:t>06.03.2014</a:t>
            </a:fld>
            <a:endParaRPr lang="nb-NO"/>
          </a:p>
        </p:txBody>
      </p:sp>
      <p:sp>
        <p:nvSpPr>
          <p:cNvPr id="7" name="Footer Placeholder 6"/>
          <p:cNvSpPr>
            <a:spLocks noGrp="1"/>
          </p:cNvSpPr>
          <p:nvPr>
            <p:ph type="ftr" sz="quarter" idx="12"/>
          </p:nvPr>
        </p:nvSpPr>
        <p:spPr/>
        <p:txBody>
          <a:bodyPr/>
          <a:lstStyle/>
          <a:p>
            <a:endParaRPr lang="nb-NO"/>
          </a:p>
        </p:txBody>
      </p:sp>
      <p:sp>
        <p:nvSpPr>
          <p:cNvPr id="8" name="Slide Number Placeholder 7"/>
          <p:cNvSpPr>
            <a:spLocks noGrp="1"/>
          </p:cNvSpPr>
          <p:nvPr>
            <p:ph type="sldNum" sz="quarter" idx="13"/>
          </p:nvPr>
        </p:nvSpPr>
        <p:spPr/>
        <p:txBody>
          <a:bodyPr/>
          <a:lstStyle/>
          <a:p>
            <a:fld id="{896546D6-2D67-4553-96E7-1E39CCCE6654}" type="slidenum">
              <a:rPr lang="nb-NO" smtClean="0"/>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Picture Right">
    <p:spTree>
      <p:nvGrpSpPr>
        <p:cNvPr id="1" name=""/>
        <p:cNvGrpSpPr/>
        <p:nvPr/>
      </p:nvGrpSpPr>
      <p:grpSpPr>
        <a:xfrm>
          <a:off x="0" y="0"/>
          <a:ext cx="0" cy="0"/>
          <a:chOff x="0" y="0"/>
          <a:chExt cx="0" cy="0"/>
        </a:xfrm>
      </p:grpSpPr>
      <p:sp>
        <p:nvSpPr>
          <p:cNvPr id="2" name="Title 1"/>
          <p:cNvSpPr>
            <a:spLocks noGrp="1"/>
          </p:cNvSpPr>
          <p:nvPr>
            <p:ph type="title"/>
          </p:nvPr>
        </p:nvSpPr>
        <p:spPr>
          <a:xfrm>
            <a:off x="532800" y="230400"/>
            <a:ext cx="8078400" cy="846000"/>
          </a:xfrm>
        </p:spPr>
        <p:txBody>
          <a:bodyPr/>
          <a:lstStyle>
            <a:lvl1pPr>
              <a:defRPr baseline="0">
                <a:solidFill>
                  <a:schemeClr val="accent6"/>
                </a:solidFill>
              </a:defRPr>
            </a:lvl1pPr>
          </a:lstStyle>
          <a:p>
            <a:r>
              <a:rPr lang="en-US" smtClean="0"/>
              <a:t>Click to edit Master title style</a:t>
            </a:r>
            <a:endParaRPr lang="nb-NO" dirty="0"/>
          </a:p>
        </p:txBody>
      </p:sp>
      <p:sp>
        <p:nvSpPr>
          <p:cNvPr id="3" name="Content Placeholder 2"/>
          <p:cNvSpPr>
            <a:spLocks noGrp="1" noChangeAspect="1"/>
          </p:cNvSpPr>
          <p:nvPr>
            <p:ph sz="half" idx="1"/>
          </p:nvPr>
        </p:nvSpPr>
        <p:spPr>
          <a:xfrm>
            <a:off x="532800" y="1213200"/>
            <a:ext cx="4557600" cy="4806000"/>
          </a:xfrm>
          <a:prstGeom prst="rect">
            <a:avLst/>
          </a:prstGeom>
        </p:spPr>
        <p:txBody>
          <a:bodyPr/>
          <a:lstStyle>
            <a:lvl1pPr>
              <a:spcAft>
                <a:spcPts val="600"/>
              </a:spcAft>
              <a:buClr>
                <a:schemeClr val="accent6"/>
              </a:buClr>
              <a:defRPr sz="1800">
                <a:solidFill>
                  <a:srgbClr val="000000"/>
                </a:solidFill>
              </a:defRPr>
            </a:lvl1pPr>
            <a:lvl2pPr>
              <a:spcAft>
                <a:spcPts val="600"/>
              </a:spcAft>
              <a:buClr>
                <a:schemeClr val="accent6"/>
              </a:buClr>
              <a:defRPr sz="1600">
                <a:solidFill>
                  <a:srgbClr val="000000"/>
                </a:solidFill>
              </a:defRPr>
            </a:lvl2pPr>
            <a:lvl3pPr>
              <a:spcBef>
                <a:spcPts val="0"/>
              </a:spcBef>
              <a:buClr>
                <a:schemeClr val="accent6"/>
              </a:buClr>
              <a:defRPr sz="1600">
                <a:solidFill>
                  <a:srgbClr val="000000"/>
                </a:solidFill>
              </a:defRPr>
            </a:lvl3pPr>
            <a:lvl4pPr>
              <a:spcAft>
                <a:spcPts val="600"/>
              </a:spcAft>
              <a:buClr>
                <a:schemeClr val="accent6"/>
              </a:buClr>
              <a:defRPr sz="1600">
                <a:solidFill>
                  <a:srgbClr val="000000"/>
                </a:solidFill>
              </a:defRPr>
            </a:lvl4pPr>
            <a:lvl5pPr>
              <a:spcAft>
                <a:spcPts val="600"/>
              </a:spcAft>
              <a:buClr>
                <a:schemeClr val="accent6"/>
              </a:buClr>
              <a:defRPr sz="1600">
                <a:solidFill>
                  <a:srgbClr val="0000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6" name="Picture Placeholder 5"/>
          <p:cNvSpPr>
            <a:spLocks noGrp="1" noChangeAspect="1"/>
          </p:cNvSpPr>
          <p:nvPr>
            <p:ph type="pic" sz="quarter" idx="10"/>
          </p:nvPr>
        </p:nvSpPr>
        <p:spPr>
          <a:xfrm>
            <a:off x="5198400" y="1213200"/>
            <a:ext cx="3412800" cy="4806000"/>
          </a:xfrm>
        </p:spPr>
        <p:txBody>
          <a:bodyPr/>
          <a:lstStyle/>
          <a:p>
            <a:r>
              <a:rPr lang="en-US" smtClean="0"/>
              <a:t>Click icon to add picture</a:t>
            </a:r>
            <a:endParaRPr lang="en-US"/>
          </a:p>
        </p:txBody>
      </p:sp>
      <p:sp>
        <p:nvSpPr>
          <p:cNvPr id="4" name="Date Placeholder 3"/>
          <p:cNvSpPr>
            <a:spLocks noGrp="1"/>
          </p:cNvSpPr>
          <p:nvPr>
            <p:ph type="dt" sz="half" idx="11"/>
          </p:nvPr>
        </p:nvSpPr>
        <p:spPr/>
        <p:txBody>
          <a:bodyPr/>
          <a:lstStyle/>
          <a:p>
            <a:fld id="{EC167222-ADAC-473E-9007-72A1B385F93C}" type="datetimeFigureOut">
              <a:rPr lang="nb-NO" smtClean="0"/>
              <a:t>06.03.2014</a:t>
            </a:fld>
            <a:endParaRPr lang="nb-NO"/>
          </a:p>
        </p:txBody>
      </p:sp>
      <p:sp>
        <p:nvSpPr>
          <p:cNvPr id="5" name="Footer Placeholder 4"/>
          <p:cNvSpPr>
            <a:spLocks noGrp="1"/>
          </p:cNvSpPr>
          <p:nvPr>
            <p:ph type="ftr" sz="quarter" idx="12"/>
          </p:nvPr>
        </p:nvSpPr>
        <p:spPr/>
        <p:txBody>
          <a:bodyPr/>
          <a:lstStyle/>
          <a:p>
            <a:endParaRPr lang="nb-NO"/>
          </a:p>
        </p:txBody>
      </p:sp>
      <p:sp>
        <p:nvSpPr>
          <p:cNvPr id="7" name="Slide Number Placeholder 6"/>
          <p:cNvSpPr>
            <a:spLocks noGrp="1"/>
          </p:cNvSpPr>
          <p:nvPr>
            <p:ph type="sldNum" sz="quarter" idx="13"/>
          </p:nvPr>
        </p:nvSpPr>
        <p:spPr/>
        <p:txBody>
          <a:bodyPr/>
          <a:lstStyle/>
          <a:p>
            <a:fld id="{896546D6-2D67-4553-96E7-1E39CCCE6654}" type="slidenum">
              <a:rPr lang="nb-NO" smtClean="0"/>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2 Pictures Right">
    <p:spTree>
      <p:nvGrpSpPr>
        <p:cNvPr id="1" name=""/>
        <p:cNvGrpSpPr/>
        <p:nvPr/>
      </p:nvGrpSpPr>
      <p:grpSpPr>
        <a:xfrm>
          <a:off x="0" y="0"/>
          <a:ext cx="0" cy="0"/>
          <a:chOff x="0" y="0"/>
          <a:chExt cx="0" cy="0"/>
        </a:xfrm>
      </p:grpSpPr>
      <p:sp>
        <p:nvSpPr>
          <p:cNvPr id="2" name="Title 1"/>
          <p:cNvSpPr>
            <a:spLocks noGrp="1"/>
          </p:cNvSpPr>
          <p:nvPr>
            <p:ph type="title"/>
          </p:nvPr>
        </p:nvSpPr>
        <p:spPr>
          <a:xfrm>
            <a:off x="532800" y="230400"/>
            <a:ext cx="8078400" cy="846000"/>
          </a:xfrm>
        </p:spPr>
        <p:txBody>
          <a:bodyPr/>
          <a:lstStyle>
            <a:lvl1pPr>
              <a:defRPr baseline="0">
                <a:solidFill>
                  <a:schemeClr val="accent6"/>
                </a:solidFill>
              </a:defRPr>
            </a:lvl1pPr>
          </a:lstStyle>
          <a:p>
            <a:r>
              <a:rPr lang="en-US" smtClean="0"/>
              <a:t>Click to edit Master title style</a:t>
            </a:r>
            <a:endParaRPr lang="nb-NO" dirty="0"/>
          </a:p>
        </p:txBody>
      </p:sp>
      <p:sp>
        <p:nvSpPr>
          <p:cNvPr id="3" name="Content Placeholder 2"/>
          <p:cNvSpPr>
            <a:spLocks noGrp="1" noChangeAspect="1"/>
          </p:cNvSpPr>
          <p:nvPr>
            <p:ph sz="half" idx="1"/>
          </p:nvPr>
        </p:nvSpPr>
        <p:spPr>
          <a:xfrm>
            <a:off x="532800" y="1213200"/>
            <a:ext cx="4557600" cy="4806000"/>
          </a:xfrm>
          <a:prstGeom prst="rect">
            <a:avLst/>
          </a:prstGeom>
        </p:spPr>
        <p:txBody>
          <a:bodyPr/>
          <a:lstStyle>
            <a:lvl1pPr>
              <a:spcAft>
                <a:spcPts val="600"/>
              </a:spcAft>
              <a:buClr>
                <a:schemeClr val="accent6"/>
              </a:buClr>
              <a:defRPr sz="1800">
                <a:solidFill>
                  <a:srgbClr val="000000"/>
                </a:solidFill>
              </a:defRPr>
            </a:lvl1pPr>
            <a:lvl2pPr>
              <a:spcAft>
                <a:spcPts val="600"/>
              </a:spcAft>
              <a:buClr>
                <a:schemeClr val="accent6"/>
              </a:buClr>
              <a:defRPr sz="1600">
                <a:solidFill>
                  <a:srgbClr val="000000"/>
                </a:solidFill>
              </a:defRPr>
            </a:lvl2pPr>
            <a:lvl3pPr>
              <a:spcBef>
                <a:spcPts val="0"/>
              </a:spcBef>
              <a:buClr>
                <a:schemeClr val="accent6"/>
              </a:buClr>
              <a:defRPr sz="1600">
                <a:solidFill>
                  <a:srgbClr val="000000"/>
                </a:solidFill>
              </a:defRPr>
            </a:lvl3pPr>
            <a:lvl4pPr>
              <a:spcAft>
                <a:spcPts val="600"/>
              </a:spcAft>
              <a:buClr>
                <a:schemeClr val="accent6"/>
              </a:buClr>
              <a:defRPr sz="1600">
                <a:solidFill>
                  <a:srgbClr val="000000"/>
                </a:solidFill>
              </a:defRPr>
            </a:lvl4pPr>
            <a:lvl5pPr>
              <a:spcAft>
                <a:spcPts val="600"/>
              </a:spcAft>
              <a:buClr>
                <a:schemeClr val="accent6"/>
              </a:buClr>
              <a:defRPr sz="1600">
                <a:solidFill>
                  <a:srgbClr val="0000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6" name="Picture Placeholder 5"/>
          <p:cNvSpPr>
            <a:spLocks noGrp="1" noChangeAspect="1"/>
          </p:cNvSpPr>
          <p:nvPr>
            <p:ph type="pic" sz="quarter" idx="10"/>
          </p:nvPr>
        </p:nvSpPr>
        <p:spPr>
          <a:xfrm>
            <a:off x="5198400" y="1213200"/>
            <a:ext cx="3412800" cy="2340000"/>
          </a:xfrm>
        </p:spPr>
        <p:txBody>
          <a:bodyPr/>
          <a:lstStyle/>
          <a:p>
            <a:r>
              <a:rPr lang="en-US" smtClean="0"/>
              <a:t>Click icon to add picture</a:t>
            </a:r>
            <a:endParaRPr lang="en-US"/>
          </a:p>
        </p:txBody>
      </p:sp>
      <p:sp>
        <p:nvSpPr>
          <p:cNvPr id="5" name="Picture Placeholder 5"/>
          <p:cNvSpPr>
            <a:spLocks noGrp="1" noChangeAspect="1"/>
          </p:cNvSpPr>
          <p:nvPr>
            <p:ph type="pic" sz="quarter" idx="11"/>
          </p:nvPr>
        </p:nvSpPr>
        <p:spPr>
          <a:xfrm>
            <a:off x="5198400" y="3661200"/>
            <a:ext cx="3412800" cy="2340000"/>
          </a:xfrm>
        </p:spPr>
        <p:txBody>
          <a:bodyPr/>
          <a:lstStyle/>
          <a:p>
            <a:r>
              <a:rPr lang="en-US" smtClean="0"/>
              <a:t>Click icon to add picture</a:t>
            </a:r>
            <a:endParaRPr lang="en-US"/>
          </a:p>
        </p:txBody>
      </p:sp>
      <p:sp>
        <p:nvSpPr>
          <p:cNvPr id="4" name="Date Placeholder 3"/>
          <p:cNvSpPr>
            <a:spLocks noGrp="1"/>
          </p:cNvSpPr>
          <p:nvPr>
            <p:ph type="dt" sz="half" idx="12"/>
          </p:nvPr>
        </p:nvSpPr>
        <p:spPr/>
        <p:txBody>
          <a:bodyPr/>
          <a:lstStyle/>
          <a:p>
            <a:fld id="{EC167222-ADAC-473E-9007-72A1B385F93C}" type="datetimeFigureOut">
              <a:rPr lang="nb-NO" smtClean="0"/>
              <a:t>06.03.2014</a:t>
            </a:fld>
            <a:endParaRPr lang="nb-NO"/>
          </a:p>
        </p:txBody>
      </p:sp>
      <p:sp>
        <p:nvSpPr>
          <p:cNvPr id="7" name="Footer Placeholder 6"/>
          <p:cNvSpPr>
            <a:spLocks noGrp="1"/>
          </p:cNvSpPr>
          <p:nvPr>
            <p:ph type="ftr" sz="quarter" idx="13"/>
          </p:nvPr>
        </p:nvSpPr>
        <p:spPr/>
        <p:txBody>
          <a:bodyPr/>
          <a:lstStyle/>
          <a:p>
            <a:endParaRPr lang="nb-NO"/>
          </a:p>
        </p:txBody>
      </p:sp>
      <p:sp>
        <p:nvSpPr>
          <p:cNvPr id="8" name="Slide Number Placeholder 7"/>
          <p:cNvSpPr>
            <a:spLocks noGrp="1"/>
          </p:cNvSpPr>
          <p:nvPr>
            <p:ph type="sldNum" sz="quarter" idx="14"/>
          </p:nvPr>
        </p:nvSpPr>
        <p:spPr/>
        <p:txBody>
          <a:bodyPr/>
          <a:lstStyle/>
          <a:p>
            <a:fld id="{896546D6-2D67-4553-96E7-1E39CCCE6654}" type="slidenum">
              <a:rPr lang="nb-NO" smtClean="0"/>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Picture Bottom">
    <p:spTree>
      <p:nvGrpSpPr>
        <p:cNvPr id="1" name=""/>
        <p:cNvGrpSpPr/>
        <p:nvPr/>
      </p:nvGrpSpPr>
      <p:grpSpPr>
        <a:xfrm>
          <a:off x="0" y="0"/>
          <a:ext cx="0" cy="0"/>
          <a:chOff x="0" y="0"/>
          <a:chExt cx="0" cy="0"/>
        </a:xfrm>
      </p:grpSpPr>
      <p:sp>
        <p:nvSpPr>
          <p:cNvPr id="2" name="Title 1"/>
          <p:cNvSpPr>
            <a:spLocks noGrp="1" noChangeAspect="1"/>
          </p:cNvSpPr>
          <p:nvPr>
            <p:ph type="title"/>
          </p:nvPr>
        </p:nvSpPr>
        <p:spPr>
          <a:xfrm>
            <a:off x="532800" y="230400"/>
            <a:ext cx="8078400" cy="846000"/>
          </a:xfrm>
        </p:spPr>
        <p:txBody>
          <a:bodyPr/>
          <a:lstStyle>
            <a:lvl1pPr>
              <a:defRPr baseline="0">
                <a:solidFill>
                  <a:schemeClr val="accent6"/>
                </a:solidFill>
              </a:defRPr>
            </a:lvl1pPr>
          </a:lstStyle>
          <a:p>
            <a:r>
              <a:rPr lang="en-US" smtClean="0"/>
              <a:t>Click to edit Master title style</a:t>
            </a:r>
            <a:endParaRPr lang="nb-NO" dirty="0"/>
          </a:p>
        </p:txBody>
      </p:sp>
      <p:sp>
        <p:nvSpPr>
          <p:cNvPr id="3" name="Content Placeholder 2"/>
          <p:cNvSpPr>
            <a:spLocks noGrp="1" noChangeAspect="1"/>
          </p:cNvSpPr>
          <p:nvPr>
            <p:ph sz="half" idx="1"/>
          </p:nvPr>
        </p:nvSpPr>
        <p:spPr>
          <a:xfrm>
            <a:off x="533400" y="1213199"/>
            <a:ext cx="8078400" cy="2898000"/>
          </a:xfrm>
          <a:prstGeom prst="rect">
            <a:avLst/>
          </a:prstGeom>
        </p:spPr>
        <p:txBody>
          <a:bodyPr/>
          <a:lstStyle>
            <a:lvl1pPr>
              <a:spcAft>
                <a:spcPts val="600"/>
              </a:spcAft>
              <a:buClr>
                <a:schemeClr val="accent6"/>
              </a:buClr>
              <a:defRPr sz="1800">
                <a:solidFill>
                  <a:srgbClr val="000000"/>
                </a:solidFill>
              </a:defRPr>
            </a:lvl1pPr>
            <a:lvl2pPr>
              <a:spcAft>
                <a:spcPts val="600"/>
              </a:spcAft>
              <a:buClr>
                <a:schemeClr val="accent6"/>
              </a:buClr>
              <a:defRPr sz="1600">
                <a:solidFill>
                  <a:srgbClr val="000000"/>
                </a:solidFill>
              </a:defRPr>
            </a:lvl2pPr>
            <a:lvl3pPr>
              <a:spcBef>
                <a:spcPts val="0"/>
              </a:spcBef>
              <a:buClr>
                <a:schemeClr val="accent6"/>
              </a:buClr>
              <a:defRPr sz="1600">
                <a:solidFill>
                  <a:srgbClr val="000000"/>
                </a:solidFill>
              </a:defRPr>
            </a:lvl3pPr>
            <a:lvl4pPr>
              <a:spcAft>
                <a:spcPts val="600"/>
              </a:spcAft>
              <a:buClr>
                <a:schemeClr val="accent6"/>
              </a:buClr>
              <a:defRPr sz="1600">
                <a:solidFill>
                  <a:srgbClr val="000000"/>
                </a:solidFill>
              </a:defRPr>
            </a:lvl4pPr>
            <a:lvl5pPr>
              <a:spcAft>
                <a:spcPts val="600"/>
              </a:spcAft>
              <a:buClr>
                <a:schemeClr val="accent6"/>
              </a:buClr>
              <a:defRPr sz="1600">
                <a:solidFill>
                  <a:srgbClr val="0000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6" name="Picture Placeholder 5"/>
          <p:cNvSpPr>
            <a:spLocks noGrp="1" noChangeAspect="1"/>
          </p:cNvSpPr>
          <p:nvPr>
            <p:ph type="pic" sz="quarter" idx="10"/>
          </p:nvPr>
        </p:nvSpPr>
        <p:spPr>
          <a:xfrm>
            <a:off x="533400" y="4219200"/>
            <a:ext cx="8077200" cy="1800000"/>
          </a:xfrm>
        </p:spPr>
        <p:txBody>
          <a:bodyPr/>
          <a:lstStyle/>
          <a:p>
            <a:r>
              <a:rPr lang="en-US" smtClean="0"/>
              <a:t>Click icon to add picture</a:t>
            </a:r>
            <a:endParaRPr lang="en-US"/>
          </a:p>
        </p:txBody>
      </p:sp>
      <p:sp>
        <p:nvSpPr>
          <p:cNvPr id="4" name="Date Placeholder 3"/>
          <p:cNvSpPr>
            <a:spLocks noGrp="1"/>
          </p:cNvSpPr>
          <p:nvPr>
            <p:ph type="dt" sz="half" idx="11"/>
          </p:nvPr>
        </p:nvSpPr>
        <p:spPr/>
        <p:txBody>
          <a:bodyPr/>
          <a:lstStyle/>
          <a:p>
            <a:fld id="{EC167222-ADAC-473E-9007-72A1B385F93C}" type="datetimeFigureOut">
              <a:rPr lang="nb-NO" smtClean="0"/>
              <a:t>06.03.2014</a:t>
            </a:fld>
            <a:endParaRPr lang="nb-NO"/>
          </a:p>
        </p:txBody>
      </p:sp>
      <p:sp>
        <p:nvSpPr>
          <p:cNvPr id="5" name="Footer Placeholder 4"/>
          <p:cNvSpPr>
            <a:spLocks noGrp="1"/>
          </p:cNvSpPr>
          <p:nvPr>
            <p:ph type="ftr" sz="quarter" idx="12"/>
          </p:nvPr>
        </p:nvSpPr>
        <p:spPr/>
        <p:txBody>
          <a:bodyPr/>
          <a:lstStyle/>
          <a:p>
            <a:endParaRPr lang="nb-NO"/>
          </a:p>
        </p:txBody>
      </p:sp>
      <p:sp>
        <p:nvSpPr>
          <p:cNvPr id="7" name="Slide Number Placeholder 6"/>
          <p:cNvSpPr>
            <a:spLocks noGrp="1"/>
          </p:cNvSpPr>
          <p:nvPr>
            <p:ph type="sldNum" sz="quarter" idx="13"/>
          </p:nvPr>
        </p:nvSpPr>
        <p:spPr/>
        <p:txBody>
          <a:bodyPr/>
          <a:lstStyle/>
          <a:p>
            <a:fld id="{896546D6-2D67-4553-96E7-1E39CCCE6654}" type="slidenum">
              <a:rPr lang="nb-NO" smtClean="0"/>
              <a:t>‹#›</a:t>
            </a:fld>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3 Pictures Bottom">
    <p:spTree>
      <p:nvGrpSpPr>
        <p:cNvPr id="1" name=""/>
        <p:cNvGrpSpPr/>
        <p:nvPr/>
      </p:nvGrpSpPr>
      <p:grpSpPr>
        <a:xfrm>
          <a:off x="0" y="0"/>
          <a:ext cx="0" cy="0"/>
          <a:chOff x="0" y="0"/>
          <a:chExt cx="0" cy="0"/>
        </a:xfrm>
      </p:grpSpPr>
      <p:sp>
        <p:nvSpPr>
          <p:cNvPr id="2" name="Title 1"/>
          <p:cNvSpPr>
            <a:spLocks noGrp="1" noChangeAspect="1"/>
          </p:cNvSpPr>
          <p:nvPr>
            <p:ph type="title"/>
          </p:nvPr>
        </p:nvSpPr>
        <p:spPr>
          <a:xfrm>
            <a:off x="532800" y="230400"/>
            <a:ext cx="8078400" cy="846000"/>
          </a:xfrm>
        </p:spPr>
        <p:txBody>
          <a:bodyPr/>
          <a:lstStyle>
            <a:lvl1pPr>
              <a:defRPr baseline="0">
                <a:solidFill>
                  <a:schemeClr val="accent6"/>
                </a:solidFill>
              </a:defRPr>
            </a:lvl1pPr>
          </a:lstStyle>
          <a:p>
            <a:r>
              <a:rPr lang="en-US" smtClean="0"/>
              <a:t>Click to edit Master title style</a:t>
            </a:r>
            <a:endParaRPr lang="nb-NO" dirty="0"/>
          </a:p>
        </p:txBody>
      </p:sp>
      <p:sp>
        <p:nvSpPr>
          <p:cNvPr id="3" name="Content Placeholder 2"/>
          <p:cNvSpPr>
            <a:spLocks noGrp="1" noChangeAspect="1"/>
          </p:cNvSpPr>
          <p:nvPr>
            <p:ph sz="half" idx="1"/>
          </p:nvPr>
        </p:nvSpPr>
        <p:spPr>
          <a:xfrm>
            <a:off x="533400" y="1213199"/>
            <a:ext cx="8078400" cy="2898000"/>
          </a:xfrm>
          <a:prstGeom prst="rect">
            <a:avLst/>
          </a:prstGeom>
        </p:spPr>
        <p:txBody>
          <a:bodyPr/>
          <a:lstStyle>
            <a:lvl1pPr>
              <a:spcAft>
                <a:spcPts val="600"/>
              </a:spcAft>
              <a:buClr>
                <a:schemeClr val="accent6"/>
              </a:buClr>
              <a:defRPr sz="1800">
                <a:solidFill>
                  <a:srgbClr val="000000"/>
                </a:solidFill>
              </a:defRPr>
            </a:lvl1pPr>
            <a:lvl2pPr>
              <a:spcAft>
                <a:spcPts val="600"/>
              </a:spcAft>
              <a:buClr>
                <a:schemeClr val="accent6"/>
              </a:buClr>
              <a:defRPr sz="1600">
                <a:solidFill>
                  <a:srgbClr val="000000"/>
                </a:solidFill>
              </a:defRPr>
            </a:lvl2pPr>
            <a:lvl3pPr>
              <a:spcBef>
                <a:spcPts val="0"/>
              </a:spcBef>
              <a:buClr>
                <a:schemeClr val="accent6"/>
              </a:buClr>
              <a:defRPr sz="1600">
                <a:solidFill>
                  <a:srgbClr val="000000"/>
                </a:solidFill>
              </a:defRPr>
            </a:lvl3pPr>
            <a:lvl4pPr>
              <a:spcAft>
                <a:spcPts val="600"/>
              </a:spcAft>
              <a:buClr>
                <a:schemeClr val="accent6"/>
              </a:buClr>
              <a:defRPr sz="1600">
                <a:solidFill>
                  <a:srgbClr val="000000"/>
                </a:solidFill>
              </a:defRPr>
            </a:lvl4pPr>
            <a:lvl5pPr>
              <a:spcAft>
                <a:spcPts val="600"/>
              </a:spcAft>
              <a:buClr>
                <a:schemeClr val="accent6"/>
              </a:buClr>
              <a:defRPr sz="1600">
                <a:solidFill>
                  <a:srgbClr val="0000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6" name="Picture Placeholder 5"/>
          <p:cNvSpPr>
            <a:spLocks noGrp="1" noChangeAspect="1"/>
          </p:cNvSpPr>
          <p:nvPr>
            <p:ph type="pic" sz="quarter" idx="10"/>
          </p:nvPr>
        </p:nvSpPr>
        <p:spPr>
          <a:xfrm>
            <a:off x="533400" y="4219200"/>
            <a:ext cx="2620800" cy="1800000"/>
          </a:xfrm>
        </p:spPr>
        <p:txBody>
          <a:bodyPr/>
          <a:lstStyle/>
          <a:p>
            <a:r>
              <a:rPr lang="en-US" smtClean="0"/>
              <a:t>Click icon to add picture</a:t>
            </a:r>
            <a:endParaRPr lang="en-US"/>
          </a:p>
        </p:txBody>
      </p:sp>
      <p:sp>
        <p:nvSpPr>
          <p:cNvPr id="7" name="Picture Placeholder 5"/>
          <p:cNvSpPr>
            <a:spLocks noGrp="1" noChangeAspect="1"/>
          </p:cNvSpPr>
          <p:nvPr>
            <p:ph type="pic" sz="quarter" idx="11"/>
          </p:nvPr>
        </p:nvSpPr>
        <p:spPr>
          <a:xfrm>
            <a:off x="3261600" y="4219200"/>
            <a:ext cx="2620800" cy="1800000"/>
          </a:xfrm>
        </p:spPr>
        <p:txBody>
          <a:bodyPr/>
          <a:lstStyle/>
          <a:p>
            <a:r>
              <a:rPr lang="en-US" smtClean="0"/>
              <a:t>Click icon to add picture</a:t>
            </a:r>
            <a:endParaRPr lang="en-US"/>
          </a:p>
        </p:txBody>
      </p:sp>
      <p:sp>
        <p:nvSpPr>
          <p:cNvPr id="8" name="Picture Placeholder 5"/>
          <p:cNvSpPr>
            <a:spLocks noGrp="1" noChangeAspect="1"/>
          </p:cNvSpPr>
          <p:nvPr>
            <p:ph type="pic" sz="quarter" idx="12"/>
          </p:nvPr>
        </p:nvSpPr>
        <p:spPr>
          <a:xfrm>
            <a:off x="5990400" y="4219200"/>
            <a:ext cx="2620800" cy="1800000"/>
          </a:xfrm>
        </p:spPr>
        <p:txBody>
          <a:bodyPr/>
          <a:lstStyle/>
          <a:p>
            <a:r>
              <a:rPr lang="en-US" smtClean="0"/>
              <a:t>Click icon to add picture</a:t>
            </a:r>
            <a:endParaRPr lang="en-US" dirty="0"/>
          </a:p>
        </p:txBody>
      </p:sp>
      <p:sp>
        <p:nvSpPr>
          <p:cNvPr id="4" name="Date Placeholder 3"/>
          <p:cNvSpPr>
            <a:spLocks noGrp="1"/>
          </p:cNvSpPr>
          <p:nvPr>
            <p:ph type="dt" sz="half" idx="13"/>
          </p:nvPr>
        </p:nvSpPr>
        <p:spPr/>
        <p:txBody>
          <a:bodyPr/>
          <a:lstStyle/>
          <a:p>
            <a:fld id="{EC167222-ADAC-473E-9007-72A1B385F93C}" type="datetimeFigureOut">
              <a:rPr lang="nb-NO" smtClean="0"/>
              <a:t>06.03.2014</a:t>
            </a:fld>
            <a:endParaRPr lang="nb-NO"/>
          </a:p>
        </p:txBody>
      </p:sp>
      <p:sp>
        <p:nvSpPr>
          <p:cNvPr id="5" name="Footer Placeholder 4"/>
          <p:cNvSpPr>
            <a:spLocks noGrp="1"/>
          </p:cNvSpPr>
          <p:nvPr>
            <p:ph type="ftr" sz="quarter" idx="14"/>
          </p:nvPr>
        </p:nvSpPr>
        <p:spPr/>
        <p:txBody>
          <a:bodyPr/>
          <a:lstStyle/>
          <a:p>
            <a:endParaRPr lang="nb-NO"/>
          </a:p>
        </p:txBody>
      </p:sp>
      <p:sp>
        <p:nvSpPr>
          <p:cNvPr id="9" name="Slide Number Placeholder 8"/>
          <p:cNvSpPr>
            <a:spLocks noGrp="1"/>
          </p:cNvSpPr>
          <p:nvPr>
            <p:ph type="sldNum" sz="quarter" idx="15"/>
          </p:nvPr>
        </p:nvSpPr>
        <p:spPr/>
        <p:txBody>
          <a:bodyPr/>
          <a:lstStyle/>
          <a:p>
            <a:fld id="{896546D6-2D67-4553-96E7-1E39CCCE6654}" type="slidenum">
              <a:rPr lang="nb-NO" smtClean="0"/>
              <a:t>‹#›</a:t>
            </a:fld>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7" cstate="print"/>
          <a:srcRect t="5066"/>
          <a:stretch>
            <a:fillRect/>
          </a:stretch>
        </p:blipFill>
        <p:spPr bwMode="auto">
          <a:xfrm>
            <a:off x="0" y="6092510"/>
            <a:ext cx="9144000" cy="765490"/>
          </a:xfrm>
          <a:prstGeom prst="rect">
            <a:avLst/>
          </a:prstGeom>
          <a:noFill/>
          <a:ln w="9525">
            <a:noFill/>
            <a:miter lim="800000"/>
            <a:headEnd/>
            <a:tailEnd/>
          </a:ln>
        </p:spPr>
      </p:pic>
      <p:sp>
        <p:nvSpPr>
          <p:cNvPr id="2" name="Title Placeholder 1"/>
          <p:cNvSpPr>
            <a:spLocks noGrp="1"/>
          </p:cNvSpPr>
          <p:nvPr>
            <p:ph type="title"/>
          </p:nvPr>
        </p:nvSpPr>
        <p:spPr>
          <a:xfrm>
            <a:off x="532800" y="230400"/>
            <a:ext cx="8078400" cy="846000"/>
          </a:xfrm>
          <a:prstGeom prst="rect">
            <a:avLst/>
          </a:prstGeom>
        </p:spPr>
        <p:txBody>
          <a:bodyPr vert="horz" lIns="91440" tIns="45720" rIns="91440" bIns="45720" rtlCol="0" anchor="b" anchorCtr="0">
            <a:noAutofit/>
          </a:bodyPr>
          <a:lstStyle/>
          <a:p>
            <a:r>
              <a:rPr lang="en-US" smtClean="0"/>
              <a:t>Click to edit Master title style</a:t>
            </a:r>
            <a:endParaRPr lang="nb-NO" dirty="0"/>
          </a:p>
        </p:txBody>
      </p:sp>
      <p:sp>
        <p:nvSpPr>
          <p:cNvPr id="14" name="Text Placeholder 13"/>
          <p:cNvSpPr>
            <a:spLocks noGrp="1" noChangeAspect="1"/>
          </p:cNvSpPr>
          <p:nvPr>
            <p:ph type="body" idx="1"/>
          </p:nvPr>
        </p:nvSpPr>
        <p:spPr>
          <a:xfrm>
            <a:off x="532800" y="1214422"/>
            <a:ext cx="8078400" cy="4805378"/>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1" name="Date Placeholder 3"/>
          <p:cNvSpPr>
            <a:spLocks noGrp="1"/>
          </p:cNvSpPr>
          <p:nvPr>
            <p:ph type="dt" sz="half" idx="2"/>
          </p:nvPr>
        </p:nvSpPr>
        <p:spPr>
          <a:xfrm>
            <a:off x="3429000" y="6553200"/>
            <a:ext cx="762000" cy="152400"/>
          </a:xfrm>
          <a:prstGeom prst="rect">
            <a:avLst/>
          </a:prstGeom>
        </p:spPr>
        <p:txBody>
          <a:bodyPr/>
          <a:lstStyle>
            <a:lvl1pPr>
              <a:defRPr sz="600">
                <a:solidFill>
                  <a:schemeClr val="bg2">
                    <a:lumMod val="25000"/>
                  </a:schemeClr>
                </a:solidFill>
                <a:latin typeface="Verdana" pitchFamily="34" charset="0"/>
              </a:defRPr>
            </a:lvl1pPr>
          </a:lstStyle>
          <a:p>
            <a:fld id="{EC167222-ADAC-473E-9007-72A1B385F93C}" type="datetimeFigureOut">
              <a:rPr lang="nb-NO" smtClean="0"/>
              <a:t>06.03.2014</a:t>
            </a:fld>
            <a:endParaRPr lang="nb-NO"/>
          </a:p>
        </p:txBody>
      </p:sp>
      <p:sp>
        <p:nvSpPr>
          <p:cNvPr id="12" name="Slide Number Placeholder 5"/>
          <p:cNvSpPr>
            <a:spLocks noGrp="1"/>
          </p:cNvSpPr>
          <p:nvPr>
            <p:ph type="sldNum" sz="quarter" idx="4"/>
          </p:nvPr>
        </p:nvSpPr>
        <p:spPr>
          <a:xfrm>
            <a:off x="4191000" y="6553200"/>
            <a:ext cx="533400" cy="152400"/>
          </a:xfrm>
          <a:prstGeom prst="rect">
            <a:avLst/>
          </a:prstGeom>
        </p:spPr>
        <p:txBody>
          <a:bodyPr/>
          <a:lstStyle>
            <a:lvl1pPr>
              <a:defRPr sz="600">
                <a:solidFill>
                  <a:schemeClr val="bg2">
                    <a:lumMod val="25000"/>
                  </a:schemeClr>
                </a:solidFill>
                <a:latin typeface="Verdana" pitchFamily="34" charset="0"/>
              </a:defRPr>
            </a:lvl1pPr>
          </a:lstStyle>
          <a:p>
            <a:fld id="{896546D6-2D67-4553-96E7-1E39CCCE6654}" type="slidenum">
              <a:rPr lang="nb-NO" smtClean="0"/>
              <a:t>‹#›</a:t>
            </a:fld>
            <a:endParaRPr lang="nb-NO"/>
          </a:p>
        </p:txBody>
      </p:sp>
      <p:sp>
        <p:nvSpPr>
          <p:cNvPr id="13" name="Footer Placeholder 4"/>
          <p:cNvSpPr>
            <a:spLocks noGrp="1"/>
          </p:cNvSpPr>
          <p:nvPr>
            <p:ph type="ftr" sz="quarter" idx="3"/>
          </p:nvPr>
        </p:nvSpPr>
        <p:spPr>
          <a:xfrm>
            <a:off x="990600" y="6553200"/>
            <a:ext cx="2438400" cy="152400"/>
          </a:xfrm>
          <a:prstGeom prst="rect">
            <a:avLst/>
          </a:prstGeom>
        </p:spPr>
        <p:txBody>
          <a:bodyPr/>
          <a:lstStyle>
            <a:lvl1pPr>
              <a:defRPr sz="600">
                <a:solidFill>
                  <a:schemeClr val="bg2">
                    <a:lumMod val="25000"/>
                  </a:schemeClr>
                </a:solidFill>
                <a:latin typeface="Verdana" pitchFamily="34" charset="0"/>
              </a:defRPr>
            </a:lvl1pPr>
          </a:lstStyle>
          <a:p>
            <a:endParaRPr lang="nb-NO"/>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spcBef>
          <a:spcPct val="0"/>
        </a:spcBef>
        <a:buNone/>
        <a:defRPr sz="2400" kern="1200">
          <a:solidFill>
            <a:schemeClr val="accent6"/>
          </a:solidFill>
          <a:latin typeface="Arial Black" pitchFamily="34" charset="0"/>
          <a:ea typeface="+mj-ea"/>
          <a:cs typeface="+mj-cs"/>
        </a:defRPr>
      </a:lvl1pPr>
    </p:titleStyle>
    <p:bodyStyle>
      <a:lvl1pPr marL="342900" indent="-342900" algn="l" defTabSz="914400" rtl="0" eaLnBrk="1" latinLnBrk="0" hangingPunct="1">
        <a:spcBef>
          <a:spcPct val="0"/>
        </a:spcBef>
        <a:spcAft>
          <a:spcPts val="600"/>
        </a:spcAft>
        <a:buClr>
          <a:schemeClr val="accent6"/>
        </a:buClr>
        <a:buSzPct val="75000"/>
        <a:buFont typeface="Wingdings" pitchFamily="2" charset="2"/>
        <a:buChar char=""/>
        <a:defRPr lang="en-US" sz="1800" kern="1200" dirty="0" smtClean="0">
          <a:solidFill>
            <a:srgbClr val="000000"/>
          </a:solidFill>
          <a:latin typeface="Arial" pitchFamily="34" charset="0"/>
          <a:ea typeface="+mj-ea"/>
          <a:cs typeface="Arial" pitchFamily="34" charset="0"/>
        </a:defRPr>
      </a:lvl1pPr>
      <a:lvl2pPr marL="742950" indent="-285750" algn="l" defTabSz="914400" rtl="0" eaLnBrk="1" latinLnBrk="0" hangingPunct="1">
        <a:spcBef>
          <a:spcPct val="0"/>
        </a:spcBef>
        <a:spcAft>
          <a:spcPts val="600"/>
        </a:spcAft>
        <a:buClr>
          <a:schemeClr val="accent6"/>
        </a:buClr>
        <a:buSzPct val="75000"/>
        <a:buFont typeface="Arial" pitchFamily="34" charset="0"/>
        <a:buChar char="–"/>
        <a:defRPr lang="en-US" sz="1600" kern="1200" dirty="0" smtClean="0">
          <a:solidFill>
            <a:srgbClr val="000000"/>
          </a:solidFill>
          <a:latin typeface="Arial" pitchFamily="34" charset="0"/>
          <a:ea typeface="+mj-ea"/>
          <a:cs typeface="Arial" pitchFamily="34" charset="0"/>
        </a:defRPr>
      </a:lvl2pPr>
      <a:lvl3pPr marL="1143000" indent="-228600" algn="l" defTabSz="914400" rtl="0" eaLnBrk="1" latinLnBrk="0" hangingPunct="1">
        <a:spcBef>
          <a:spcPct val="0"/>
        </a:spcBef>
        <a:spcAft>
          <a:spcPts val="600"/>
        </a:spcAft>
        <a:buClr>
          <a:schemeClr val="accent6"/>
        </a:buClr>
        <a:buSzPct val="75000"/>
        <a:buFont typeface="Arial" pitchFamily="34" charset="0"/>
        <a:buChar char="•"/>
        <a:defRPr lang="en-US" sz="1600" kern="1200" dirty="0" smtClean="0">
          <a:solidFill>
            <a:srgbClr val="000000"/>
          </a:solidFill>
          <a:latin typeface="Arial" pitchFamily="34" charset="0"/>
          <a:ea typeface="+mj-ea"/>
          <a:cs typeface="Arial" pitchFamily="34" charset="0"/>
        </a:defRPr>
      </a:lvl3pPr>
      <a:lvl4pPr marL="1600200" indent="-228600" algn="l" defTabSz="914400" rtl="0" eaLnBrk="1" latinLnBrk="0" hangingPunct="1">
        <a:spcBef>
          <a:spcPct val="0"/>
        </a:spcBef>
        <a:spcAft>
          <a:spcPts val="600"/>
        </a:spcAft>
        <a:buClr>
          <a:schemeClr val="accent6"/>
        </a:buClr>
        <a:buSzPct val="75000"/>
        <a:buFont typeface="Arial" pitchFamily="34" charset="0"/>
        <a:buChar char="–"/>
        <a:defRPr lang="en-US" sz="1600" kern="1200" dirty="0" smtClean="0">
          <a:solidFill>
            <a:srgbClr val="000000"/>
          </a:solidFill>
          <a:latin typeface="Arial" pitchFamily="34" charset="0"/>
          <a:ea typeface="+mj-ea"/>
          <a:cs typeface="Arial" pitchFamily="34" charset="0"/>
        </a:defRPr>
      </a:lvl4pPr>
      <a:lvl5pPr marL="2057400" indent="-228600" algn="l" defTabSz="914400" rtl="0" eaLnBrk="1" latinLnBrk="0" hangingPunct="1">
        <a:spcBef>
          <a:spcPct val="0"/>
        </a:spcBef>
        <a:spcAft>
          <a:spcPts val="600"/>
        </a:spcAft>
        <a:buClr>
          <a:schemeClr val="accent6"/>
        </a:buClr>
        <a:buSzPct val="75000"/>
        <a:buFont typeface="Arial" pitchFamily="34" charset="0"/>
        <a:buChar char="•"/>
        <a:defRPr lang="nb-NO" sz="1600" kern="1200" dirty="0">
          <a:solidFill>
            <a:srgbClr val="000000"/>
          </a:solidFill>
          <a:latin typeface="Arial" pitchFamily="34" charset="0"/>
          <a:ea typeface="+mj-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1.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6.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1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8.xml"/><Relationship Id="rId7" Type="http://schemas.openxmlformats.org/officeDocument/2006/relationships/image" Target="../media/image42.jpeg"/><Relationship Id="rId2" Type="http://schemas.openxmlformats.org/officeDocument/2006/relationships/slideLayout" Target="../slideLayouts/slideLayout11.xml"/><Relationship Id="rId1" Type="http://schemas.openxmlformats.org/officeDocument/2006/relationships/vmlDrawing" Target="../drawings/vmlDrawing3.v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1.xml"/><Relationship Id="rId5" Type="http://schemas.openxmlformats.org/officeDocument/2006/relationships/chart" Target="../charts/chart7.xml"/><Relationship Id="rId4" Type="http://schemas.openxmlformats.org/officeDocument/2006/relationships/chart" Target="../charts/char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504" y="2361600"/>
            <a:ext cx="8928992" cy="1219800"/>
          </a:xfrm>
        </p:spPr>
        <p:txBody>
          <a:bodyPr/>
          <a:lstStyle/>
          <a:p>
            <a:r>
              <a:rPr lang="hu-HU" sz="2400" dirty="0" smtClean="0"/>
              <a:t>Tápanyag-gazdálkodás az intenzív növénytermesztésben: </a:t>
            </a:r>
            <a:br>
              <a:rPr lang="hu-HU" sz="2400" dirty="0" smtClean="0"/>
            </a:br>
            <a:r>
              <a:rPr lang="hu-HU" sz="2400" dirty="0" smtClean="0"/>
              <a:t>alapelvek és nemzetközi példák</a:t>
            </a:r>
            <a:endParaRPr lang="nb-NO" sz="2400" dirty="0"/>
          </a:p>
        </p:txBody>
      </p:sp>
      <p:sp>
        <p:nvSpPr>
          <p:cNvPr id="3" name="Subtitle 2"/>
          <p:cNvSpPr>
            <a:spLocks noGrp="1"/>
          </p:cNvSpPr>
          <p:nvPr>
            <p:ph type="subTitle" idx="1"/>
          </p:nvPr>
        </p:nvSpPr>
        <p:spPr>
          <a:xfrm>
            <a:off x="107504" y="3581400"/>
            <a:ext cx="8928992" cy="914400"/>
          </a:xfrm>
        </p:spPr>
        <p:txBody>
          <a:bodyPr/>
          <a:lstStyle/>
          <a:p>
            <a:r>
              <a:rPr lang="hu-HU" sz="2000" dirty="0" smtClean="0"/>
              <a:t>Benedek Szilveszter</a:t>
            </a:r>
          </a:p>
          <a:p>
            <a:r>
              <a:rPr lang="hu-HU" sz="2000" dirty="0" smtClean="0"/>
              <a:t>Yara Hungária Kft.</a:t>
            </a:r>
          </a:p>
          <a:p>
            <a:endParaRPr lang="hu-HU" sz="2000" dirty="0" smtClean="0"/>
          </a:p>
          <a:p>
            <a:pPr algn="l"/>
            <a:r>
              <a:rPr lang="hu-HU" sz="2000" u="sng" dirty="0" smtClean="0">
                <a:solidFill>
                  <a:schemeClr val="bg1"/>
                </a:solidFill>
              </a:rPr>
              <a:t>Közreműködők: </a:t>
            </a:r>
          </a:p>
          <a:p>
            <a:pPr algn="l"/>
            <a:r>
              <a:rPr lang="hu-HU" sz="2000" dirty="0" smtClean="0">
                <a:solidFill>
                  <a:schemeClr val="bg1"/>
                </a:solidFill>
              </a:rPr>
              <a:t>Dr. Stefanie Schmidt, Yara GmbH &amp; </a:t>
            </a:r>
            <a:r>
              <a:rPr lang="hu-HU" sz="2000" dirty="0" err="1" smtClean="0">
                <a:solidFill>
                  <a:schemeClr val="bg1"/>
                </a:solidFill>
              </a:rPr>
              <a:t>Co</a:t>
            </a:r>
            <a:r>
              <a:rPr lang="hu-HU" sz="2000" dirty="0" smtClean="0">
                <a:solidFill>
                  <a:schemeClr val="bg1"/>
                </a:solidFill>
              </a:rPr>
              <a:t> KG, </a:t>
            </a:r>
            <a:r>
              <a:rPr lang="hu-HU" sz="2000" dirty="0" err="1" smtClean="0">
                <a:solidFill>
                  <a:schemeClr val="bg1"/>
                </a:solidFill>
              </a:rPr>
              <a:t>Dülmen</a:t>
            </a:r>
            <a:r>
              <a:rPr lang="hu-HU" sz="2000" dirty="0" smtClean="0">
                <a:solidFill>
                  <a:schemeClr val="bg1"/>
                </a:solidFill>
              </a:rPr>
              <a:t> (DE)</a:t>
            </a:r>
          </a:p>
          <a:p>
            <a:pPr algn="l"/>
            <a:r>
              <a:rPr lang="hu-HU" sz="2000" dirty="0" smtClean="0">
                <a:solidFill>
                  <a:schemeClr val="bg1"/>
                </a:solidFill>
              </a:rPr>
              <a:t>Lukasz Biniek, Yara </a:t>
            </a:r>
            <a:r>
              <a:rPr lang="hu-HU" sz="2000" dirty="0" err="1" smtClean="0">
                <a:solidFill>
                  <a:schemeClr val="bg1"/>
                </a:solidFill>
              </a:rPr>
              <a:t>Poland</a:t>
            </a:r>
            <a:r>
              <a:rPr lang="hu-HU" sz="2000" dirty="0" smtClean="0">
                <a:solidFill>
                  <a:schemeClr val="bg1"/>
                </a:solidFill>
              </a:rPr>
              <a:t>, Szczecin (PL)</a:t>
            </a:r>
          </a:p>
          <a:p>
            <a:endParaRPr lang="hu-HU" sz="2000" dirty="0" smtClean="0"/>
          </a:p>
          <a:p>
            <a:endParaRPr lang="nb-NO" sz="2000" dirty="0"/>
          </a:p>
        </p:txBody>
      </p:sp>
    </p:spTree>
    <p:extLst>
      <p:ext uri="{BB962C8B-B14F-4D97-AF65-F5344CB8AC3E}">
        <p14:creationId xmlns:p14="http://schemas.microsoft.com/office/powerpoint/2010/main" val="1496482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0800" y="2361600"/>
            <a:ext cx="8064500" cy="1219800"/>
          </a:xfrm>
        </p:spPr>
        <p:txBody>
          <a:bodyPr/>
          <a:lstStyle/>
          <a:p>
            <a:r>
              <a:rPr lang="hu-HU" dirty="0" smtClean="0"/>
              <a:t>2. Talaj- és vagy növény-táplálás?</a:t>
            </a:r>
            <a:endParaRPr lang="nb-NO" dirty="0"/>
          </a:p>
        </p:txBody>
      </p:sp>
      <p:sp>
        <p:nvSpPr>
          <p:cNvPr id="3" name="Subtitle 2"/>
          <p:cNvSpPr>
            <a:spLocks noGrp="1"/>
          </p:cNvSpPr>
          <p:nvPr>
            <p:ph type="subTitle" idx="1"/>
          </p:nvPr>
        </p:nvSpPr>
        <p:spPr>
          <a:xfrm>
            <a:off x="550800" y="3581400"/>
            <a:ext cx="8064500" cy="914400"/>
          </a:xfrm>
        </p:spPr>
        <p:txBody>
          <a:bodyPr/>
          <a:lstStyle/>
          <a:p>
            <a:endParaRPr lang="nb-NO" dirty="0"/>
          </a:p>
        </p:txBody>
      </p:sp>
    </p:spTree>
    <p:extLst>
      <p:ext uri="{BB962C8B-B14F-4D97-AF65-F5344CB8AC3E}">
        <p14:creationId xmlns:p14="http://schemas.microsoft.com/office/powerpoint/2010/main" val="33571205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026"/>
          <p:cNvSpPr>
            <a:spLocks noGrp="1" noChangeArrowheads="1"/>
          </p:cNvSpPr>
          <p:nvPr>
            <p:ph type="title"/>
          </p:nvPr>
        </p:nvSpPr>
        <p:spPr/>
        <p:txBody>
          <a:bodyPr/>
          <a:lstStyle/>
          <a:p>
            <a:r>
              <a:rPr lang="hu-HU" dirty="0" smtClean="0"/>
              <a:t>Talaj-ellátottság és termés kapcsolata a termőhely függvényében (USA)</a:t>
            </a:r>
            <a:endParaRPr lang="en-GB" sz="2000" dirty="0" smtClean="0">
              <a:latin typeface="Arial" charset="0"/>
            </a:endParaRPr>
          </a:p>
        </p:txBody>
      </p:sp>
      <p:pic>
        <p:nvPicPr>
          <p:cNvPr id="119811" name="Picture 1027"/>
          <p:cNvPicPr>
            <a:picLocks noChangeAspect="1" noChangeArrowheads="1"/>
          </p:cNvPicPr>
          <p:nvPr/>
        </p:nvPicPr>
        <p:blipFill>
          <a:blip r:embed="rId3" cstate="screen"/>
          <a:srcRect/>
          <a:stretch>
            <a:fillRect/>
          </a:stretch>
        </p:blipFill>
        <p:spPr bwMode="auto">
          <a:xfrm>
            <a:off x="1418582" y="1076359"/>
            <a:ext cx="6306837" cy="4335950"/>
          </a:xfrm>
          <a:prstGeom prst="rect">
            <a:avLst/>
          </a:prstGeom>
          <a:noFill/>
          <a:ln w="12700" cap="sq">
            <a:noFill/>
            <a:miter lim="800000"/>
            <a:headEnd type="none" w="sm" len="sm"/>
            <a:tailEnd type="none" w="sm" len="sm"/>
          </a:ln>
        </p:spPr>
      </p:pic>
      <p:sp>
        <p:nvSpPr>
          <p:cNvPr id="2" name="Rectangle 1"/>
          <p:cNvSpPr/>
          <p:nvPr/>
        </p:nvSpPr>
        <p:spPr>
          <a:xfrm>
            <a:off x="1417797" y="5550190"/>
            <a:ext cx="5012911" cy="369332"/>
          </a:xfrm>
          <a:prstGeom prst="rect">
            <a:avLst/>
          </a:prstGeom>
        </p:spPr>
        <p:txBody>
          <a:bodyPr wrap="none">
            <a:spAutoFit/>
          </a:bodyPr>
          <a:lstStyle/>
          <a:p>
            <a:r>
              <a:rPr lang="hu-HU" b="1" dirty="0" err="1" smtClean="0"/>
              <a:t>Bray</a:t>
            </a:r>
            <a:r>
              <a:rPr lang="hu-HU" b="1" dirty="0" smtClean="0"/>
              <a:t> P1: </a:t>
            </a:r>
            <a:r>
              <a:rPr lang="en-US" b="1" dirty="0" smtClean="0"/>
              <a:t>0.03 </a:t>
            </a:r>
            <a:r>
              <a:rPr lang="en-US" b="1" dirty="0"/>
              <a:t>M NH4F + 0.025 M </a:t>
            </a:r>
            <a:r>
              <a:rPr lang="en-US" b="1" dirty="0" err="1" smtClean="0"/>
              <a:t>HCl</a:t>
            </a:r>
            <a:r>
              <a:rPr lang="hu-HU" b="1" dirty="0" smtClean="0"/>
              <a:t>, pH: 4,8</a:t>
            </a:r>
            <a:endParaRPr lang="nb-NO" b="1" dirty="0"/>
          </a:p>
        </p:txBody>
      </p:sp>
    </p:spTree>
    <p:extLst>
      <p:ext uri="{BB962C8B-B14F-4D97-AF65-F5344CB8AC3E}">
        <p14:creationId xmlns:p14="http://schemas.microsoft.com/office/powerpoint/2010/main" val="272723358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ím 3"/>
          <p:cNvSpPr>
            <a:spLocks noGrp="1"/>
          </p:cNvSpPr>
          <p:nvPr>
            <p:ph type="title"/>
          </p:nvPr>
        </p:nvSpPr>
        <p:spPr>
          <a:xfrm>
            <a:off x="468313" y="333375"/>
            <a:ext cx="8069262" cy="846138"/>
          </a:xfrm>
        </p:spPr>
        <p:txBody>
          <a:bodyPr/>
          <a:lstStyle/>
          <a:p>
            <a:r>
              <a:rPr lang="hu-HU" altLang="nb-NO" sz="3200" dirty="0" smtClean="0"/>
              <a:t>Növényi igényhez igazított műtrágya kijuttatás</a:t>
            </a:r>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4764088"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341438"/>
            <a:ext cx="365125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23528" y="2852936"/>
            <a:ext cx="1584176" cy="646331"/>
          </a:xfrm>
          <a:prstGeom prst="rect">
            <a:avLst/>
          </a:prstGeom>
          <a:solidFill>
            <a:schemeClr val="bg1"/>
          </a:solidFill>
        </p:spPr>
        <p:txBody>
          <a:bodyPr wrap="square" rtlCol="0">
            <a:spAutoFit/>
          </a:bodyPr>
          <a:lstStyle/>
          <a:p>
            <a:r>
              <a:rPr lang="hu-HU" b="1" dirty="0" smtClean="0">
                <a:solidFill>
                  <a:srgbClr val="0070C0"/>
                </a:solidFill>
              </a:rPr>
              <a:t>Műtrágya - talaj</a:t>
            </a:r>
            <a:endParaRPr lang="nb-NO" b="1" dirty="0">
              <a:solidFill>
                <a:srgbClr val="0070C0"/>
              </a:solidFill>
            </a:endParaRPr>
          </a:p>
        </p:txBody>
      </p:sp>
      <p:sp>
        <p:nvSpPr>
          <p:cNvPr id="6" name="TextBox 5"/>
          <p:cNvSpPr txBox="1"/>
          <p:nvPr/>
        </p:nvSpPr>
        <p:spPr>
          <a:xfrm>
            <a:off x="5076825" y="2837981"/>
            <a:ext cx="1584176" cy="646331"/>
          </a:xfrm>
          <a:prstGeom prst="rect">
            <a:avLst/>
          </a:prstGeom>
          <a:solidFill>
            <a:schemeClr val="bg1"/>
          </a:solidFill>
        </p:spPr>
        <p:txBody>
          <a:bodyPr wrap="square" rtlCol="0">
            <a:spAutoFit/>
          </a:bodyPr>
          <a:lstStyle/>
          <a:p>
            <a:r>
              <a:rPr lang="hu-HU" b="1" dirty="0" smtClean="0">
                <a:solidFill>
                  <a:srgbClr val="0070C0"/>
                </a:solidFill>
              </a:rPr>
              <a:t>Műtrágya - növény</a:t>
            </a:r>
            <a:endParaRPr lang="nb-NO" b="1" dirty="0">
              <a:solidFill>
                <a:srgbClr val="0070C0"/>
              </a:solidFill>
            </a:endParaRPr>
          </a:p>
        </p:txBody>
      </p:sp>
      <p:sp>
        <p:nvSpPr>
          <p:cNvPr id="7" name="TextBox 6"/>
          <p:cNvSpPr txBox="1"/>
          <p:nvPr/>
        </p:nvSpPr>
        <p:spPr>
          <a:xfrm>
            <a:off x="0" y="4581128"/>
            <a:ext cx="1584176" cy="646331"/>
          </a:xfrm>
          <a:prstGeom prst="rect">
            <a:avLst/>
          </a:prstGeom>
          <a:solidFill>
            <a:schemeClr val="bg1"/>
          </a:solidFill>
        </p:spPr>
        <p:txBody>
          <a:bodyPr wrap="square" rtlCol="0">
            <a:spAutoFit/>
          </a:bodyPr>
          <a:lstStyle/>
          <a:p>
            <a:r>
              <a:rPr lang="hu-HU" b="1" dirty="0">
                <a:solidFill>
                  <a:srgbClr val="0070C0"/>
                </a:solidFill>
              </a:rPr>
              <a:t>T</a:t>
            </a:r>
            <a:r>
              <a:rPr lang="hu-HU" b="1" dirty="0" smtClean="0">
                <a:solidFill>
                  <a:srgbClr val="0070C0"/>
                </a:solidFill>
              </a:rPr>
              <a:t>ápelem-készlet</a:t>
            </a:r>
            <a:endParaRPr lang="nb-NO" b="1" dirty="0">
              <a:solidFill>
                <a:srgbClr val="0070C0"/>
              </a:solidFill>
            </a:endParaRPr>
          </a:p>
        </p:txBody>
      </p:sp>
    </p:spTree>
    <p:extLst>
      <p:ext uri="{BB962C8B-B14F-4D97-AF65-F5344CB8AC3E}">
        <p14:creationId xmlns:p14="http://schemas.microsoft.com/office/powerpoint/2010/main" val="26481663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nb-NO"/>
          </a:p>
        </p:txBody>
      </p:sp>
      <p:sp>
        <p:nvSpPr>
          <p:cNvPr id="3" name="Title 2"/>
          <p:cNvSpPr>
            <a:spLocks noGrp="1"/>
          </p:cNvSpPr>
          <p:nvPr>
            <p:ph type="title"/>
          </p:nvPr>
        </p:nvSpPr>
        <p:spPr/>
        <p:txBody>
          <a:bodyPr/>
          <a:lstStyle/>
          <a:p>
            <a:r>
              <a:rPr lang="hu-HU" dirty="0" smtClean="0"/>
              <a:t>A </a:t>
            </a:r>
            <a:r>
              <a:rPr lang="hu-HU" dirty="0" err="1" smtClean="0"/>
              <a:t>rizoszféra</a:t>
            </a:r>
            <a:r>
              <a:rPr lang="hu-HU" dirty="0" smtClean="0"/>
              <a:t/>
            </a:r>
            <a:br>
              <a:rPr lang="hu-HU" dirty="0" smtClean="0"/>
            </a:br>
            <a:r>
              <a:rPr lang="hu-HU" dirty="0" smtClean="0"/>
              <a:t>Prof. Dr. Lorenz </a:t>
            </a:r>
            <a:r>
              <a:rPr lang="hu-HU" dirty="0" err="1" smtClean="0"/>
              <a:t>Hiltner</a:t>
            </a:r>
            <a:r>
              <a:rPr lang="hu-HU" dirty="0" smtClean="0"/>
              <a:t> (1862-1923), München</a:t>
            </a:r>
            <a:endParaRPr lang="nb-NO"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438" y="1268760"/>
            <a:ext cx="7009124"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45114" y="1371338"/>
            <a:ext cx="792088" cy="307777"/>
          </a:xfrm>
          <a:prstGeom prst="rect">
            <a:avLst/>
          </a:prstGeom>
          <a:solidFill>
            <a:schemeClr val="accent1"/>
          </a:solidFill>
        </p:spPr>
        <p:txBody>
          <a:bodyPr wrap="square" rtlCol="0">
            <a:spAutoFit/>
          </a:bodyPr>
          <a:lstStyle/>
          <a:p>
            <a:r>
              <a:rPr lang="hu-HU" sz="1400" b="1" dirty="0" smtClean="0"/>
              <a:t>gyökér</a:t>
            </a:r>
            <a:endParaRPr lang="nb-NO" sz="1400" b="1" dirty="0"/>
          </a:p>
        </p:txBody>
      </p:sp>
    </p:spTree>
    <p:extLst>
      <p:ext uri="{BB962C8B-B14F-4D97-AF65-F5344CB8AC3E}">
        <p14:creationId xmlns:p14="http://schemas.microsoft.com/office/powerpoint/2010/main" val="10093946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hu-HU" sz="2000" dirty="0" smtClean="0"/>
              <a:t>Kukorica gyökér fejlődése</a:t>
            </a:r>
            <a:endParaRPr lang="en-GB" sz="2000" dirty="0" smtClean="0"/>
          </a:p>
        </p:txBody>
      </p:sp>
      <p:pic>
        <p:nvPicPr>
          <p:cNvPr id="132099" name="Picture 3" descr="Foth0001"/>
          <p:cNvPicPr>
            <a:picLocks noChangeAspect="1" noChangeArrowheads="1"/>
          </p:cNvPicPr>
          <p:nvPr/>
        </p:nvPicPr>
        <p:blipFill>
          <a:blip r:embed="rId3" cstate="screen"/>
          <a:srcRect/>
          <a:stretch>
            <a:fillRect/>
          </a:stretch>
        </p:blipFill>
        <p:spPr bwMode="auto">
          <a:xfrm>
            <a:off x="398463" y="2005013"/>
            <a:ext cx="8651875" cy="2947987"/>
          </a:xfrm>
          <a:prstGeom prst="rect">
            <a:avLst/>
          </a:prstGeom>
          <a:noFill/>
          <a:ln w="9525">
            <a:noFill/>
            <a:miter lim="800000"/>
            <a:headEnd/>
            <a:tailEnd/>
          </a:ln>
        </p:spPr>
      </p:pic>
      <p:sp>
        <p:nvSpPr>
          <p:cNvPr id="132100" name="Text Box 5"/>
          <p:cNvSpPr txBox="1">
            <a:spLocks noChangeArrowheads="1"/>
          </p:cNvSpPr>
          <p:nvPr/>
        </p:nvSpPr>
        <p:spPr bwMode="auto">
          <a:xfrm>
            <a:off x="1295400" y="1600200"/>
            <a:ext cx="6558206" cy="369332"/>
          </a:xfrm>
          <a:prstGeom prst="rect">
            <a:avLst/>
          </a:prstGeom>
          <a:noFill/>
          <a:ln w="9525">
            <a:noFill/>
            <a:miter lim="800000"/>
            <a:headEnd/>
            <a:tailEnd/>
          </a:ln>
        </p:spPr>
        <p:txBody>
          <a:bodyPr wrap="none">
            <a:spAutoFit/>
          </a:bodyPr>
          <a:lstStyle/>
          <a:p>
            <a:pPr eaLnBrk="1" hangingPunct="1">
              <a:lnSpc>
                <a:spcPct val="100000"/>
              </a:lnSpc>
            </a:pPr>
            <a:r>
              <a:rPr lang="en-US" dirty="0" smtClean="0">
                <a:cs typeface="Times New Roman" pitchFamily="18" charset="0"/>
              </a:rPr>
              <a:t> 3</a:t>
            </a:r>
            <a:r>
              <a:rPr lang="hu-HU" dirty="0" smtClean="0">
                <a:cs typeface="Times New Roman" pitchFamily="18" charset="0"/>
              </a:rPr>
              <a:t>7. nap</a:t>
            </a:r>
            <a:r>
              <a:rPr lang="en-US" dirty="0" smtClean="0">
                <a:cs typeface="Times New Roman" pitchFamily="18" charset="0"/>
              </a:rPr>
              <a:t>                      </a:t>
            </a:r>
            <a:r>
              <a:rPr lang="hu-HU" dirty="0" smtClean="0">
                <a:cs typeface="Times New Roman" pitchFamily="18" charset="0"/>
              </a:rPr>
              <a:t>	</a:t>
            </a:r>
            <a:r>
              <a:rPr lang="en-US" dirty="0" smtClean="0">
                <a:cs typeface="Times New Roman" pitchFamily="18" charset="0"/>
              </a:rPr>
              <a:t>41</a:t>
            </a:r>
            <a:r>
              <a:rPr lang="hu-HU" dirty="0" smtClean="0">
                <a:cs typeface="Times New Roman" pitchFamily="18" charset="0"/>
              </a:rPr>
              <a:t>. nap</a:t>
            </a:r>
            <a:r>
              <a:rPr lang="en-US" dirty="0" smtClean="0">
                <a:cs typeface="Times New Roman" pitchFamily="18" charset="0"/>
              </a:rPr>
              <a:t>                         </a:t>
            </a:r>
            <a:r>
              <a:rPr lang="hu-HU" dirty="0" smtClean="0">
                <a:cs typeface="Times New Roman" pitchFamily="18" charset="0"/>
              </a:rPr>
              <a:t>	</a:t>
            </a:r>
            <a:r>
              <a:rPr lang="en-US" dirty="0" smtClean="0">
                <a:cs typeface="Times New Roman" pitchFamily="18" charset="0"/>
              </a:rPr>
              <a:t>47</a:t>
            </a:r>
            <a:r>
              <a:rPr lang="hu-HU" dirty="0" smtClean="0">
                <a:cs typeface="Times New Roman" pitchFamily="18" charset="0"/>
              </a:rPr>
              <a:t>. nap</a:t>
            </a:r>
            <a:r>
              <a:rPr lang="en-US" dirty="0" smtClean="0">
                <a:cs typeface="Times New Roman" pitchFamily="18" charset="0"/>
              </a:rPr>
              <a:t> </a:t>
            </a:r>
            <a:endParaRPr lang="en-US" dirty="0">
              <a:solidFill>
                <a:srgbClr val="FF0000"/>
              </a:solidFill>
              <a:cs typeface="Times New Roman" pitchFamily="18" charset="0"/>
            </a:endParaRPr>
          </a:p>
        </p:txBody>
      </p:sp>
      <p:sp>
        <p:nvSpPr>
          <p:cNvPr id="132101" name="Text Box 10"/>
          <p:cNvSpPr txBox="1">
            <a:spLocks noChangeArrowheads="1"/>
          </p:cNvSpPr>
          <p:nvPr/>
        </p:nvSpPr>
        <p:spPr bwMode="auto">
          <a:xfrm>
            <a:off x="500034" y="5895994"/>
            <a:ext cx="1382713" cy="247650"/>
          </a:xfrm>
          <a:prstGeom prst="rect">
            <a:avLst/>
          </a:prstGeom>
          <a:noFill/>
          <a:ln w="9525">
            <a:noFill/>
            <a:miter lim="800000"/>
            <a:headEnd/>
            <a:tailEnd/>
          </a:ln>
        </p:spPr>
        <p:txBody>
          <a:bodyPr lIns="72000" tIns="46800" rIns="72000" bIns="46800">
            <a:spAutoFit/>
          </a:bodyPr>
          <a:lstStyle/>
          <a:p>
            <a:pPr>
              <a:spcBef>
                <a:spcPct val="50000"/>
              </a:spcBef>
            </a:pPr>
            <a:r>
              <a:rPr lang="en-US" sz="1000" i="1" dirty="0"/>
              <a:t>REF: </a:t>
            </a:r>
            <a:r>
              <a:rPr lang="en-US" sz="1000" i="1" dirty="0" err="1"/>
              <a:t>Foth</a:t>
            </a:r>
            <a:r>
              <a:rPr lang="en-US" sz="1000" i="1" dirty="0"/>
              <a:t>, 1962</a:t>
            </a:r>
          </a:p>
        </p:txBody>
      </p:sp>
      <p:sp>
        <p:nvSpPr>
          <p:cNvPr id="132102" name="Text Box 11"/>
          <p:cNvSpPr txBox="1">
            <a:spLocks noChangeArrowheads="1"/>
          </p:cNvSpPr>
          <p:nvPr/>
        </p:nvSpPr>
        <p:spPr bwMode="auto">
          <a:xfrm>
            <a:off x="990600" y="5029200"/>
            <a:ext cx="838200" cy="325438"/>
          </a:xfrm>
          <a:prstGeom prst="rect">
            <a:avLst/>
          </a:prstGeom>
          <a:noFill/>
          <a:ln w="9525">
            <a:noFill/>
            <a:miter lim="800000"/>
            <a:headEnd/>
            <a:tailEnd/>
          </a:ln>
        </p:spPr>
        <p:txBody>
          <a:bodyPr lIns="72000" tIns="46800" rIns="72000" bIns="46800">
            <a:spAutoFit/>
          </a:bodyPr>
          <a:lstStyle/>
          <a:p>
            <a:pPr>
              <a:spcBef>
                <a:spcPct val="50000"/>
              </a:spcBef>
            </a:pPr>
            <a:r>
              <a:rPr lang="es-MX"/>
              <a:t>16 cm</a:t>
            </a:r>
            <a:endParaRPr lang="en-GB"/>
          </a:p>
        </p:txBody>
      </p:sp>
      <p:sp>
        <p:nvSpPr>
          <p:cNvPr id="132103" name="Text Box 12"/>
          <p:cNvSpPr txBox="1">
            <a:spLocks noChangeArrowheads="1"/>
          </p:cNvSpPr>
          <p:nvPr/>
        </p:nvSpPr>
        <p:spPr bwMode="auto">
          <a:xfrm>
            <a:off x="533400" y="3941763"/>
            <a:ext cx="762000" cy="325437"/>
          </a:xfrm>
          <a:prstGeom prst="rect">
            <a:avLst/>
          </a:prstGeom>
          <a:noFill/>
          <a:ln w="9525">
            <a:noFill/>
            <a:miter lim="800000"/>
            <a:headEnd/>
            <a:tailEnd/>
          </a:ln>
        </p:spPr>
        <p:txBody>
          <a:bodyPr lIns="72000" tIns="46800" rIns="72000" bIns="46800">
            <a:spAutoFit/>
          </a:bodyPr>
          <a:lstStyle/>
          <a:p>
            <a:pPr>
              <a:spcBef>
                <a:spcPct val="50000"/>
              </a:spcBef>
            </a:pPr>
            <a:r>
              <a:rPr lang="es-MX">
                <a:solidFill>
                  <a:schemeClr val="bg1"/>
                </a:solidFill>
              </a:rPr>
              <a:t>8 cm</a:t>
            </a:r>
            <a:endParaRPr lang="en-GB">
              <a:solidFill>
                <a:schemeClr val="bg1"/>
              </a:solidFill>
            </a:endParaRPr>
          </a:p>
        </p:txBody>
      </p:sp>
      <p:sp>
        <p:nvSpPr>
          <p:cNvPr id="132104" name="Line 13"/>
          <p:cNvSpPr>
            <a:spLocks noChangeShapeType="1"/>
          </p:cNvSpPr>
          <p:nvPr/>
        </p:nvSpPr>
        <p:spPr bwMode="auto">
          <a:xfrm>
            <a:off x="990600" y="5334000"/>
            <a:ext cx="838200" cy="0"/>
          </a:xfrm>
          <a:prstGeom prst="line">
            <a:avLst/>
          </a:prstGeom>
          <a:noFill/>
          <a:ln w="9525">
            <a:solidFill>
              <a:schemeClr val="tx1"/>
            </a:solidFill>
            <a:round/>
            <a:headEnd type="triangle" w="med" len="med"/>
            <a:tailEnd type="triangle" w="med" len="med"/>
          </a:ln>
        </p:spPr>
        <p:txBody>
          <a:bodyPr lIns="72000" tIns="46800" rIns="72000" bIns="46800">
            <a:spAutoFit/>
          </a:bodyPr>
          <a:lstStyle/>
          <a:p>
            <a:endParaRPr lang="en-US"/>
          </a:p>
        </p:txBody>
      </p:sp>
      <p:sp>
        <p:nvSpPr>
          <p:cNvPr id="132105" name="Line 14"/>
          <p:cNvSpPr>
            <a:spLocks noChangeShapeType="1"/>
          </p:cNvSpPr>
          <p:nvPr/>
        </p:nvSpPr>
        <p:spPr bwMode="auto">
          <a:xfrm>
            <a:off x="533400" y="3810000"/>
            <a:ext cx="0" cy="457200"/>
          </a:xfrm>
          <a:prstGeom prst="line">
            <a:avLst/>
          </a:prstGeom>
          <a:noFill/>
          <a:ln w="9525">
            <a:solidFill>
              <a:schemeClr val="bg1"/>
            </a:solidFill>
            <a:round/>
            <a:headEnd type="triangle" w="med" len="med"/>
            <a:tailEnd type="triangle" w="med" len="med"/>
          </a:ln>
        </p:spPr>
        <p:txBody>
          <a:bodyPr lIns="72000" tIns="46800" rIns="72000" bIns="46800">
            <a:spAutoFit/>
          </a:bodyPr>
          <a:lstStyle/>
          <a:p>
            <a:endParaRPr lang="en-US"/>
          </a:p>
        </p:txBody>
      </p:sp>
    </p:spTree>
    <p:extLst>
      <p:ext uri="{BB962C8B-B14F-4D97-AF65-F5344CB8AC3E}">
        <p14:creationId xmlns:p14="http://schemas.microsoft.com/office/powerpoint/2010/main" val="1906895316"/>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57200" y="76200"/>
            <a:ext cx="8069263" cy="685800"/>
          </a:xfrm>
        </p:spPr>
        <p:txBody>
          <a:bodyPr/>
          <a:lstStyle/>
          <a:p>
            <a:r>
              <a:rPr lang="hu-HU" sz="2000" dirty="0" smtClean="0"/>
              <a:t>Műtrágya szemcse és vetőmag közötti távolság</a:t>
            </a:r>
            <a:r>
              <a:rPr lang="en-GB" sz="2000" dirty="0" smtClean="0"/>
              <a:t/>
            </a:r>
            <a:br>
              <a:rPr lang="en-GB" sz="2000" dirty="0" smtClean="0"/>
            </a:br>
            <a:r>
              <a:rPr lang="en-GB" sz="2000" dirty="0" smtClean="0">
                <a:latin typeface="YaraMaxLF-Regular" pitchFamily="2" charset="0"/>
              </a:rPr>
              <a:t>14 </a:t>
            </a:r>
            <a:r>
              <a:rPr lang="hu-HU" sz="2000" dirty="0" smtClean="0">
                <a:latin typeface="YaraMaxLF-Regular" pitchFamily="2" charset="0"/>
              </a:rPr>
              <a:t>nappal vetés után</a:t>
            </a:r>
            <a:endParaRPr lang="en-GB" sz="2000" dirty="0" smtClean="0">
              <a:latin typeface="YaraMaxLF-Regular" pitchFamily="2" charset="0"/>
            </a:endParaRPr>
          </a:p>
        </p:txBody>
      </p:sp>
      <p:sp>
        <p:nvSpPr>
          <p:cNvPr id="155653" name="Text Box 8"/>
          <p:cNvSpPr txBox="1">
            <a:spLocks noChangeArrowheads="1"/>
          </p:cNvSpPr>
          <p:nvPr/>
        </p:nvSpPr>
        <p:spPr bwMode="auto">
          <a:xfrm>
            <a:off x="500034" y="5895242"/>
            <a:ext cx="2979738" cy="248402"/>
          </a:xfrm>
          <a:prstGeom prst="rect">
            <a:avLst/>
          </a:prstGeom>
          <a:noFill/>
          <a:ln w="9525">
            <a:noFill/>
            <a:miter lim="800000"/>
            <a:headEnd/>
            <a:tailEnd/>
          </a:ln>
        </p:spPr>
        <p:txBody>
          <a:bodyPr lIns="72000" tIns="46800" rIns="72000" bIns="46800">
            <a:spAutoFit/>
          </a:bodyPr>
          <a:lstStyle/>
          <a:p>
            <a:pPr>
              <a:spcBef>
                <a:spcPct val="50000"/>
              </a:spcBef>
            </a:pPr>
            <a:r>
              <a:rPr lang="de-DE" sz="1000" i="1" dirty="0" smtClean="0"/>
              <a:t>Research </a:t>
            </a:r>
            <a:r>
              <a:rPr lang="de-DE" sz="1000" i="1" dirty="0" err="1"/>
              <a:t>Centre</a:t>
            </a:r>
            <a:r>
              <a:rPr lang="de-DE" sz="1000" i="1" dirty="0"/>
              <a:t> </a:t>
            </a:r>
            <a:r>
              <a:rPr lang="de-DE" sz="1000" i="1" dirty="0" err="1"/>
              <a:t>Hanninghof</a:t>
            </a:r>
            <a:r>
              <a:rPr lang="de-DE" sz="1000" i="1" dirty="0"/>
              <a:t> (2007)</a:t>
            </a:r>
            <a:endParaRPr lang="en-GB" sz="1000" i="1"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3564" y="578402"/>
            <a:ext cx="4742967" cy="5285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6926627"/>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nb-NO" dirty="0"/>
          </a:p>
        </p:txBody>
      </p:sp>
      <p:sp>
        <p:nvSpPr>
          <p:cNvPr id="3" name="Title 2"/>
          <p:cNvSpPr>
            <a:spLocks noGrp="1"/>
          </p:cNvSpPr>
          <p:nvPr>
            <p:ph type="title"/>
          </p:nvPr>
        </p:nvSpPr>
        <p:spPr/>
        <p:txBody>
          <a:bodyPr/>
          <a:lstStyle/>
          <a:p>
            <a:r>
              <a:rPr lang="hu-HU" dirty="0" smtClean="0"/>
              <a:t>Starter </a:t>
            </a:r>
            <a:r>
              <a:rPr lang="hu-HU" dirty="0" err="1" smtClean="0"/>
              <a:t>P-műtrágya</a:t>
            </a:r>
            <a:r>
              <a:rPr lang="hu-HU" dirty="0" smtClean="0"/>
              <a:t> (22 kg/ha P2O5) hatása a talajoldat </a:t>
            </a:r>
            <a:r>
              <a:rPr lang="hu-HU" dirty="0" err="1" smtClean="0"/>
              <a:t>P-koncentrációjára</a:t>
            </a:r>
            <a:endParaRPr lang="nb-NO"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3828" y="1124744"/>
            <a:ext cx="3096344" cy="4610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347864" y="5735604"/>
            <a:ext cx="3168352" cy="523220"/>
          </a:xfrm>
          <a:prstGeom prst="rect">
            <a:avLst/>
          </a:prstGeom>
          <a:noFill/>
        </p:spPr>
        <p:txBody>
          <a:bodyPr wrap="square" rtlCol="0">
            <a:spAutoFit/>
          </a:bodyPr>
          <a:lstStyle/>
          <a:p>
            <a:r>
              <a:rPr lang="hu-HU" sz="1400" dirty="0" smtClean="0"/>
              <a:t>Távolság a műtrágya szemcsétől (mm)</a:t>
            </a:r>
            <a:endParaRPr lang="nb-NO" sz="1400" dirty="0"/>
          </a:p>
        </p:txBody>
      </p:sp>
      <p:sp>
        <p:nvSpPr>
          <p:cNvPr id="5" name="TextBox 4"/>
          <p:cNvSpPr txBox="1"/>
          <p:nvPr/>
        </p:nvSpPr>
        <p:spPr>
          <a:xfrm>
            <a:off x="6660232" y="5704013"/>
            <a:ext cx="1944216" cy="276999"/>
          </a:xfrm>
          <a:prstGeom prst="rect">
            <a:avLst/>
          </a:prstGeom>
          <a:noFill/>
        </p:spPr>
        <p:txBody>
          <a:bodyPr wrap="square" rtlCol="0">
            <a:spAutoFit/>
          </a:bodyPr>
          <a:lstStyle/>
          <a:p>
            <a:r>
              <a:rPr lang="hu-HU" sz="1200" i="1" dirty="0" err="1" smtClean="0"/>
              <a:t>Straßer</a:t>
            </a:r>
            <a:r>
              <a:rPr lang="hu-HU" sz="1200" i="1" dirty="0" smtClean="0"/>
              <a:t> </a:t>
            </a:r>
            <a:r>
              <a:rPr lang="hu-HU" sz="1200" i="1" dirty="0"/>
              <a:t>&amp;</a:t>
            </a:r>
            <a:r>
              <a:rPr lang="hu-HU" sz="1200" i="1" dirty="0" smtClean="0"/>
              <a:t> Werner, 1991</a:t>
            </a:r>
            <a:endParaRPr lang="nb-NO" sz="1200" i="1" dirty="0"/>
          </a:p>
        </p:txBody>
      </p:sp>
    </p:spTree>
    <p:extLst>
      <p:ext uri="{BB962C8B-B14F-4D97-AF65-F5344CB8AC3E}">
        <p14:creationId xmlns:p14="http://schemas.microsoft.com/office/powerpoint/2010/main" val="41781329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nb-NO" dirty="0"/>
          </a:p>
        </p:txBody>
      </p:sp>
      <p:sp>
        <p:nvSpPr>
          <p:cNvPr id="3" name="Title 2"/>
          <p:cNvSpPr>
            <a:spLocks noGrp="1"/>
          </p:cNvSpPr>
          <p:nvPr>
            <p:ph type="title"/>
          </p:nvPr>
        </p:nvSpPr>
        <p:spPr/>
        <p:txBody>
          <a:bodyPr/>
          <a:lstStyle/>
          <a:p>
            <a:r>
              <a:rPr lang="hu-HU" dirty="0" smtClean="0"/>
              <a:t>CAL-P tartalom változása (3 éves kísérlet, </a:t>
            </a:r>
            <a:r>
              <a:rPr lang="hu-HU" dirty="0" err="1" smtClean="0"/>
              <a:t>Hunsrück</a:t>
            </a:r>
            <a:r>
              <a:rPr lang="hu-HU" dirty="0" smtClean="0"/>
              <a:t>, DE)</a:t>
            </a:r>
            <a:endParaRPr lang="nb-NO"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16" y="1340768"/>
            <a:ext cx="8618369"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03826" y="5520355"/>
            <a:ext cx="3600400" cy="276999"/>
          </a:xfrm>
          <a:prstGeom prst="rect">
            <a:avLst/>
          </a:prstGeom>
          <a:noFill/>
        </p:spPr>
        <p:txBody>
          <a:bodyPr wrap="square" rtlCol="0">
            <a:spAutoFit/>
          </a:bodyPr>
          <a:lstStyle/>
          <a:p>
            <a:r>
              <a:rPr lang="hu-HU" sz="1200" i="1" dirty="0" smtClean="0"/>
              <a:t>University of </a:t>
            </a:r>
            <a:r>
              <a:rPr lang="hu-HU" sz="1200" i="1" dirty="0" err="1" smtClean="0"/>
              <a:t>Applied</a:t>
            </a:r>
            <a:r>
              <a:rPr lang="hu-HU" sz="1200" i="1" dirty="0" smtClean="0"/>
              <a:t> </a:t>
            </a:r>
            <a:r>
              <a:rPr lang="hu-HU" sz="1200" i="1" dirty="0" err="1" smtClean="0"/>
              <a:t>Sciences</a:t>
            </a:r>
            <a:r>
              <a:rPr lang="hu-HU" sz="1200" i="1" dirty="0" smtClean="0"/>
              <a:t>, </a:t>
            </a:r>
            <a:r>
              <a:rPr lang="hu-HU" sz="1200" i="1" dirty="0" err="1" smtClean="0"/>
              <a:t>Bingen</a:t>
            </a:r>
            <a:endParaRPr lang="nb-NO" sz="1200" i="1" dirty="0"/>
          </a:p>
        </p:txBody>
      </p:sp>
      <p:sp>
        <p:nvSpPr>
          <p:cNvPr id="6" name="TextBox 5"/>
          <p:cNvSpPr txBox="1"/>
          <p:nvPr/>
        </p:nvSpPr>
        <p:spPr>
          <a:xfrm>
            <a:off x="1259632" y="4782036"/>
            <a:ext cx="1152128" cy="369332"/>
          </a:xfrm>
          <a:prstGeom prst="rect">
            <a:avLst/>
          </a:prstGeom>
          <a:solidFill>
            <a:schemeClr val="bg1"/>
          </a:solidFill>
        </p:spPr>
        <p:txBody>
          <a:bodyPr wrap="square" rtlCol="0">
            <a:spAutoFit/>
          </a:bodyPr>
          <a:lstStyle/>
          <a:p>
            <a:r>
              <a:rPr lang="hu-HU" b="1" dirty="0" smtClean="0"/>
              <a:t>szántás</a:t>
            </a:r>
            <a:endParaRPr lang="nb-NO" b="1" dirty="0"/>
          </a:p>
        </p:txBody>
      </p:sp>
      <p:sp>
        <p:nvSpPr>
          <p:cNvPr id="8" name="TextBox 7"/>
          <p:cNvSpPr txBox="1"/>
          <p:nvPr/>
        </p:nvSpPr>
        <p:spPr>
          <a:xfrm>
            <a:off x="2390768" y="4788811"/>
            <a:ext cx="1245127" cy="369332"/>
          </a:xfrm>
          <a:prstGeom prst="rect">
            <a:avLst/>
          </a:prstGeom>
          <a:solidFill>
            <a:schemeClr val="bg1"/>
          </a:solidFill>
        </p:spPr>
        <p:txBody>
          <a:bodyPr wrap="square" rtlCol="0">
            <a:spAutoFit/>
          </a:bodyPr>
          <a:lstStyle/>
          <a:p>
            <a:r>
              <a:rPr lang="hu-HU" b="1" dirty="0" smtClean="0"/>
              <a:t>kultivátor</a:t>
            </a:r>
            <a:endParaRPr lang="nb-NO" b="1" dirty="0"/>
          </a:p>
        </p:txBody>
      </p:sp>
      <p:sp>
        <p:nvSpPr>
          <p:cNvPr id="10" name="TextBox 9"/>
          <p:cNvSpPr txBox="1"/>
          <p:nvPr/>
        </p:nvSpPr>
        <p:spPr>
          <a:xfrm>
            <a:off x="3719022" y="4793246"/>
            <a:ext cx="1285026" cy="369332"/>
          </a:xfrm>
          <a:prstGeom prst="rect">
            <a:avLst/>
          </a:prstGeom>
          <a:solidFill>
            <a:schemeClr val="bg1"/>
          </a:solidFill>
        </p:spPr>
        <p:txBody>
          <a:bodyPr wrap="square" rtlCol="0">
            <a:spAutoFit/>
          </a:bodyPr>
          <a:lstStyle/>
          <a:p>
            <a:r>
              <a:rPr lang="hu-HU" b="1" dirty="0" smtClean="0"/>
              <a:t>tárcsa</a:t>
            </a:r>
            <a:endParaRPr lang="nb-NO" b="1" dirty="0"/>
          </a:p>
        </p:txBody>
      </p:sp>
      <p:sp>
        <p:nvSpPr>
          <p:cNvPr id="11" name="TextBox 10"/>
          <p:cNvSpPr txBox="1"/>
          <p:nvPr/>
        </p:nvSpPr>
        <p:spPr>
          <a:xfrm>
            <a:off x="4997865" y="4795464"/>
            <a:ext cx="1368152" cy="369332"/>
          </a:xfrm>
          <a:prstGeom prst="rect">
            <a:avLst/>
          </a:prstGeom>
          <a:solidFill>
            <a:schemeClr val="bg1"/>
          </a:solidFill>
        </p:spPr>
        <p:txBody>
          <a:bodyPr wrap="square" rtlCol="0">
            <a:spAutoFit/>
          </a:bodyPr>
          <a:lstStyle/>
          <a:p>
            <a:r>
              <a:rPr lang="hu-HU" b="1" dirty="0" err="1"/>
              <a:t>m</a:t>
            </a:r>
            <a:r>
              <a:rPr lang="hu-HU" b="1" dirty="0" err="1" smtClean="0"/>
              <a:t>ulcsműv</a:t>
            </a:r>
            <a:r>
              <a:rPr lang="hu-HU" b="1" dirty="0" smtClean="0"/>
              <a:t>.</a:t>
            </a:r>
            <a:endParaRPr lang="nb-NO" b="1" dirty="0"/>
          </a:p>
        </p:txBody>
      </p:sp>
      <p:sp>
        <p:nvSpPr>
          <p:cNvPr id="12" name="TextBox 11"/>
          <p:cNvSpPr txBox="1"/>
          <p:nvPr/>
        </p:nvSpPr>
        <p:spPr>
          <a:xfrm>
            <a:off x="6240613" y="4806796"/>
            <a:ext cx="1440160" cy="369332"/>
          </a:xfrm>
          <a:prstGeom prst="rect">
            <a:avLst/>
          </a:prstGeom>
          <a:solidFill>
            <a:schemeClr val="bg1"/>
          </a:solidFill>
        </p:spPr>
        <p:txBody>
          <a:bodyPr wrap="square" rtlCol="0">
            <a:spAutoFit/>
          </a:bodyPr>
          <a:lstStyle/>
          <a:p>
            <a:r>
              <a:rPr lang="hu-HU" b="1" dirty="0" smtClean="0"/>
              <a:t>direktvetés</a:t>
            </a:r>
            <a:endParaRPr lang="nb-NO" b="1" dirty="0"/>
          </a:p>
        </p:txBody>
      </p:sp>
    </p:spTree>
    <p:extLst>
      <p:ext uri="{BB962C8B-B14F-4D97-AF65-F5344CB8AC3E}">
        <p14:creationId xmlns:p14="http://schemas.microsoft.com/office/powerpoint/2010/main" val="17431134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0800" y="2361600"/>
            <a:ext cx="8064500" cy="1219800"/>
          </a:xfrm>
        </p:spPr>
        <p:txBody>
          <a:bodyPr/>
          <a:lstStyle/>
          <a:p>
            <a:r>
              <a:rPr lang="hu-HU" dirty="0" smtClean="0"/>
              <a:t>3. Búza</a:t>
            </a:r>
            <a:endParaRPr lang="nb-NO" dirty="0"/>
          </a:p>
        </p:txBody>
      </p:sp>
      <p:sp>
        <p:nvSpPr>
          <p:cNvPr id="3" name="Subtitle 2"/>
          <p:cNvSpPr>
            <a:spLocks noGrp="1"/>
          </p:cNvSpPr>
          <p:nvPr>
            <p:ph type="subTitle" idx="1"/>
          </p:nvPr>
        </p:nvSpPr>
        <p:spPr>
          <a:xfrm>
            <a:off x="550800" y="3581400"/>
            <a:ext cx="8064500" cy="914400"/>
          </a:xfrm>
        </p:spPr>
        <p:txBody>
          <a:bodyPr/>
          <a:lstStyle/>
          <a:p>
            <a:endParaRPr lang="nb-NO"/>
          </a:p>
        </p:txBody>
      </p:sp>
    </p:spTree>
    <p:extLst>
      <p:ext uri="{BB962C8B-B14F-4D97-AF65-F5344CB8AC3E}">
        <p14:creationId xmlns:p14="http://schemas.microsoft.com/office/powerpoint/2010/main" val="24682541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solidFill>
            <a:schemeClr val="accent3">
              <a:lumMod val="20000"/>
              <a:lumOff val="80000"/>
            </a:schemeClr>
          </a:solidFill>
          <a:ln>
            <a:solidFill>
              <a:schemeClr val="accent1"/>
            </a:solidFill>
          </a:ln>
        </p:spPr>
        <p:txBody>
          <a:bodyPr/>
          <a:lstStyle/>
          <a:p>
            <a:pPr algn="ctr"/>
            <a:r>
              <a:rPr lang="hu-HU" dirty="0" smtClean="0"/>
              <a:t/>
            </a:r>
            <a:br>
              <a:rPr lang="hu-HU" dirty="0" smtClean="0"/>
            </a:br>
            <a:r>
              <a:rPr lang="hu-HU" dirty="0" smtClean="0"/>
              <a:t>Stratégia: </a:t>
            </a:r>
            <a:r>
              <a:rPr lang="hu-HU" dirty="0" err="1" smtClean="0"/>
              <a:t>Szárbaindulás</a:t>
            </a:r>
            <a:r>
              <a:rPr lang="hu-HU" dirty="0" smtClean="0"/>
              <a:t> megalapozása (Németország)</a:t>
            </a:r>
            <a:endParaRPr lang="de-DE" dirty="0" smtClean="0"/>
          </a:p>
        </p:txBody>
      </p:sp>
      <p:pic>
        <p:nvPicPr>
          <p:cNvPr id="53251" name="Picture 3" descr="K:\People &amp; Pictures\SRe\Cropimage\08-DE-41-F-1_T31\08-DE-41-F-1_T31\DCP_7476.JPG"/>
          <p:cNvPicPr>
            <a:picLocks noChangeAspect="1" noChangeArrowheads="1"/>
          </p:cNvPicPr>
          <p:nvPr/>
        </p:nvPicPr>
        <p:blipFill>
          <a:blip r:embed="rId3" cstate="print">
            <a:lum bright="20000"/>
          </a:blip>
          <a:srcRect l="26988"/>
          <a:stretch>
            <a:fillRect/>
          </a:stretch>
        </p:blipFill>
        <p:spPr bwMode="auto">
          <a:xfrm>
            <a:off x="3500438" y="3713163"/>
            <a:ext cx="2392362" cy="2216150"/>
          </a:xfrm>
          <a:prstGeom prst="rect">
            <a:avLst/>
          </a:prstGeom>
          <a:noFill/>
          <a:ln w="9525">
            <a:noFill/>
            <a:miter lim="800000"/>
            <a:headEnd/>
            <a:tailEnd/>
          </a:ln>
        </p:spPr>
      </p:pic>
      <p:pic>
        <p:nvPicPr>
          <p:cNvPr id="53252" name="Picture 3" descr="K:\People &amp; Pictures\SRe\Cropimage\08-DE-41-F-1_T31\08-DE-41-F-1_T31\DCP_7491.JPG"/>
          <p:cNvPicPr>
            <a:picLocks noChangeAspect="1" noChangeArrowheads="1"/>
          </p:cNvPicPr>
          <p:nvPr/>
        </p:nvPicPr>
        <p:blipFill>
          <a:blip r:embed="rId4" cstate="print">
            <a:lum bright="20000"/>
          </a:blip>
          <a:srcRect l="28693"/>
          <a:stretch>
            <a:fillRect/>
          </a:stretch>
        </p:blipFill>
        <p:spPr bwMode="auto">
          <a:xfrm>
            <a:off x="539552" y="3717032"/>
            <a:ext cx="2392363" cy="2225675"/>
          </a:xfrm>
          <a:prstGeom prst="rect">
            <a:avLst/>
          </a:prstGeom>
          <a:noFill/>
          <a:ln w="9525">
            <a:noFill/>
            <a:miter lim="800000"/>
            <a:headEnd/>
            <a:tailEnd/>
          </a:ln>
        </p:spPr>
      </p:pic>
      <p:pic>
        <p:nvPicPr>
          <p:cNvPr id="53253" name="Picture 4" descr="K:\People &amp; Pictures\SRe\Cropimage\08-DE-41-F-1_T31\08-DE-41-F-1_T31\DCP_7456.JPG"/>
          <p:cNvPicPr>
            <a:picLocks noChangeAspect="1" noChangeArrowheads="1"/>
          </p:cNvPicPr>
          <p:nvPr/>
        </p:nvPicPr>
        <p:blipFill>
          <a:blip r:embed="rId5" cstate="print">
            <a:lum bright="20000"/>
          </a:blip>
          <a:srcRect l="21875"/>
          <a:stretch>
            <a:fillRect/>
          </a:stretch>
        </p:blipFill>
        <p:spPr bwMode="auto">
          <a:xfrm>
            <a:off x="6429375" y="3713163"/>
            <a:ext cx="2392363" cy="2216150"/>
          </a:xfrm>
          <a:prstGeom prst="rect">
            <a:avLst/>
          </a:prstGeom>
          <a:noFill/>
          <a:ln w="9525">
            <a:noFill/>
            <a:miter lim="800000"/>
            <a:headEnd/>
            <a:tailEnd/>
          </a:ln>
        </p:spPr>
      </p:pic>
      <p:grpSp>
        <p:nvGrpSpPr>
          <p:cNvPr id="2" name="Group 22"/>
          <p:cNvGrpSpPr>
            <a:grpSpLocks/>
          </p:cNvGrpSpPr>
          <p:nvPr/>
        </p:nvGrpSpPr>
        <p:grpSpPr bwMode="auto">
          <a:xfrm>
            <a:off x="500063" y="1357313"/>
            <a:ext cx="7767637" cy="684212"/>
            <a:chOff x="500034" y="1357298"/>
            <a:chExt cx="7768248" cy="684972"/>
          </a:xfrm>
        </p:grpSpPr>
        <p:sp>
          <p:nvSpPr>
            <p:cNvPr id="53268" name="TextBox 8"/>
            <p:cNvSpPr txBox="1">
              <a:spLocks noChangeArrowheads="1"/>
            </p:cNvSpPr>
            <p:nvPr/>
          </p:nvSpPr>
          <p:spPr bwMode="auto">
            <a:xfrm>
              <a:off x="500034" y="1357298"/>
              <a:ext cx="2890762" cy="369742"/>
            </a:xfrm>
            <a:prstGeom prst="rect">
              <a:avLst/>
            </a:prstGeom>
            <a:noFill/>
            <a:ln w="9525">
              <a:noFill/>
              <a:miter lim="800000"/>
              <a:headEnd/>
              <a:tailEnd/>
            </a:ln>
          </p:spPr>
          <p:txBody>
            <a:bodyPr wrap="none">
              <a:spAutoFit/>
            </a:bodyPr>
            <a:lstStyle/>
            <a:p>
              <a:r>
                <a:rPr lang="hu-HU" dirty="0" smtClean="0"/>
                <a:t>N-felvétel </a:t>
              </a:r>
              <a:r>
                <a:rPr lang="hu-HU" dirty="0" err="1" smtClean="0"/>
                <a:t>szárbaindulásig</a:t>
              </a:r>
              <a:r>
                <a:rPr lang="de-DE" dirty="0" smtClean="0"/>
                <a:t>:</a:t>
              </a:r>
              <a:endParaRPr lang="de-DE" dirty="0"/>
            </a:p>
          </p:txBody>
        </p:sp>
        <p:sp>
          <p:nvSpPr>
            <p:cNvPr id="53269" name="TextBox 13"/>
            <p:cNvSpPr txBox="1">
              <a:spLocks noChangeArrowheads="1"/>
            </p:cNvSpPr>
            <p:nvPr/>
          </p:nvSpPr>
          <p:spPr bwMode="auto">
            <a:xfrm>
              <a:off x="6929454" y="1714488"/>
              <a:ext cx="1338828" cy="327782"/>
            </a:xfrm>
            <a:prstGeom prst="rect">
              <a:avLst/>
            </a:prstGeom>
            <a:noFill/>
            <a:ln w="9525">
              <a:noFill/>
              <a:miter lim="800000"/>
              <a:headEnd/>
              <a:tailEnd/>
            </a:ln>
          </p:spPr>
          <p:txBody>
            <a:bodyPr wrap="none">
              <a:spAutoFit/>
            </a:bodyPr>
            <a:lstStyle/>
            <a:p>
              <a:r>
                <a:rPr lang="de-DE"/>
                <a:t>27 kg N/ha</a:t>
              </a:r>
            </a:p>
          </p:txBody>
        </p:sp>
        <p:sp>
          <p:nvSpPr>
            <p:cNvPr id="53270" name="TextBox 13"/>
            <p:cNvSpPr txBox="1">
              <a:spLocks noChangeArrowheads="1"/>
            </p:cNvSpPr>
            <p:nvPr/>
          </p:nvSpPr>
          <p:spPr bwMode="auto">
            <a:xfrm>
              <a:off x="1090032" y="1714488"/>
              <a:ext cx="1338828" cy="327782"/>
            </a:xfrm>
            <a:prstGeom prst="rect">
              <a:avLst/>
            </a:prstGeom>
            <a:noFill/>
            <a:ln w="9525">
              <a:noFill/>
              <a:miter lim="800000"/>
              <a:headEnd/>
              <a:tailEnd/>
            </a:ln>
          </p:spPr>
          <p:txBody>
            <a:bodyPr wrap="none">
              <a:spAutoFit/>
            </a:bodyPr>
            <a:lstStyle/>
            <a:p>
              <a:r>
                <a:rPr lang="de-DE"/>
                <a:t>86 kg N/ha</a:t>
              </a:r>
            </a:p>
          </p:txBody>
        </p:sp>
        <p:sp>
          <p:nvSpPr>
            <p:cNvPr id="53271" name="TextBox 13"/>
            <p:cNvSpPr txBox="1">
              <a:spLocks noChangeArrowheads="1"/>
            </p:cNvSpPr>
            <p:nvPr/>
          </p:nvSpPr>
          <p:spPr bwMode="auto">
            <a:xfrm>
              <a:off x="4000496" y="1714488"/>
              <a:ext cx="1338828" cy="327782"/>
            </a:xfrm>
            <a:prstGeom prst="rect">
              <a:avLst/>
            </a:prstGeom>
            <a:noFill/>
            <a:ln w="9525">
              <a:noFill/>
              <a:miter lim="800000"/>
              <a:headEnd/>
              <a:tailEnd/>
            </a:ln>
          </p:spPr>
          <p:txBody>
            <a:bodyPr wrap="none">
              <a:spAutoFit/>
            </a:bodyPr>
            <a:lstStyle/>
            <a:p>
              <a:r>
                <a:rPr lang="de-DE"/>
                <a:t>65 kg N/ha</a:t>
              </a:r>
            </a:p>
          </p:txBody>
        </p:sp>
      </p:grpSp>
      <p:grpSp>
        <p:nvGrpSpPr>
          <p:cNvPr id="3" name="Group 24"/>
          <p:cNvGrpSpPr>
            <a:grpSpLocks/>
          </p:cNvGrpSpPr>
          <p:nvPr/>
        </p:nvGrpSpPr>
        <p:grpSpPr bwMode="auto">
          <a:xfrm>
            <a:off x="500063" y="2959100"/>
            <a:ext cx="7832725" cy="817563"/>
            <a:chOff x="500034" y="2958342"/>
            <a:chExt cx="7833358" cy="819735"/>
          </a:xfrm>
        </p:grpSpPr>
        <p:sp>
          <p:nvSpPr>
            <p:cNvPr id="53264" name="TextBox 11"/>
            <p:cNvSpPr txBox="1">
              <a:spLocks noChangeArrowheads="1"/>
            </p:cNvSpPr>
            <p:nvPr/>
          </p:nvSpPr>
          <p:spPr bwMode="auto">
            <a:xfrm>
              <a:off x="4071934" y="3315531"/>
              <a:ext cx="1330953" cy="462546"/>
            </a:xfrm>
            <a:prstGeom prst="rect">
              <a:avLst/>
            </a:prstGeom>
            <a:noFill/>
            <a:ln w="9525">
              <a:noFill/>
              <a:miter lim="800000"/>
              <a:headEnd/>
              <a:tailEnd/>
            </a:ln>
          </p:spPr>
          <p:txBody>
            <a:bodyPr wrap="none">
              <a:spAutoFit/>
            </a:bodyPr>
            <a:lstStyle/>
            <a:p>
              <a:r>
                <a:rPr lang="de-DE" sz="2400"/>
                <a:t>5,7 kg N</a:t>
              </a:r>
            </a:p>
          </p:txBody>
        </p:sp>
        <p:sp>
          <p:nvSpPr>
            <p:cNvPr id="53265" name="TextBox 12"/>
            <p:cNvSpPr txBox="1">
              <a:spLocks noChangeArrowheads="1"/>
            </p:cNvSpPr>
            <p:nvPr/>
          </p:nvSpPr>
          <p:spPr bwMode="auto">
            <a:xfrm>
              <a:off x="1142976" y="3315531"/>
              <a:ext cx="1330953" cy="462546"/>
            </a:xfrm>
            <a:prstGeom prst="rect">
              <a:avLst/>
            </a:prstGeom>
            <a:noFill/>
            <a:ln w="9525">
              <a:noFill/>
              <a:miter lim="800000"/>
              <a:headEnd/>
              <a:tailEnd/>
            </a:ln>
          </p:spPr>
          <p:txBody>
            <a:bodyPr wrap="none">
              <a:spAutoFit/>
            </a:bodyPr>
            <a:lstStyle/>
            <a:p>
              <a:r>
                <a:rPr lang="de-DE" sz="2400"/>
                <a:t>4,5 kg N</a:t>
              </a:r>
            </a:p>
          </p:txBody>
        </p:sp>
        <p:sp>
          <p:nvSpPr>
            <p:cNvPr id="53266" name="TextBox 13"/>
            <p:cNvSpPr txBox="1">
              <a:spLocks noChangeArrowheads="1"/>
            </p:cNvSpPr>
            <p:nvPr/>
          </p:nvSpPr>
          <p:spPr bwMode="auto">
            <a:xfrm>
              <a:off x="7002439" y="3315531"/>
              <a:ext cx="1330953" cy="462546"/>
            </a:xfrm>
            <a:prstGeom prst="rect">
              <a:avLst/>
            </a:prstGeom>
            <a:noFill/>
            <a:ln w="9525">
              <a:noFill/>
              <a:miter lim="800000"/>
              <a:headEnd/>
              <a:tailEnd/>
            </a:ln>
          </p:spPr>
          <p:txBody>
            <a:bodyPr wrap="none">
              <a:spAutoFit/>
            </a:bodyPr>
            <a:lstStyle/>
            <a:p>
              <a:r>
                <a:rPr lang="de-DE" sz="2400"/>
                <a:t>8,1 kg N</a:t>
              </a:r>
            </a:p>
          </p:txBody>
        </p:sp>
        <p:sp>
          <p:nvSpPr>
            <p:cNvPr id="53267" name="TextBox 8"/>
            <p:cNvSpPr txBox="1">
              <a:spLocks noChangeArrowheads="1"/>
            </p:cNvSpPr>
            <p:nvPr/>
          </p:nvSpPr>
          <p:spPr bwMode="auto">
            <a:xfrm>
              <a:off x="500034" y="2958342"/>
              <a:ext cx="5212104" cy="370313"/>
            </a:xfrm>
            <a:prstGeom prst="rect">
              <a:avLst/>
            </a:prstGeom>
            <a:noFill/>
            <a:ln w="9525">
              <a:noFill/>
              <a:miter lim="800000"/>
              <a:headEnd/>
              <a:tailEnd/>
            </a:ln>
          </p:spPr>
          <p:txBody>
            <a:bodyPr wrap="none">
              <a:spAutoFit/>
            </a:bodyPr>
            <a:lstStyle/>
            <a:p>
              <a:r>
                <a:rPr lang="de-DE" dirty="0"/>
                <a:t>=&gt; </a:t>
              </a:r>
              <a:r>
                <a:rPr lang="hu-HU" dirty="0" smtClean="0"/>
                <a:t>Napi N-felvétel</a:t>
              </a:r>
              <a:r>
                <a:rPr lang="de-DE" dirty="0" smtClean="0"/>
                <a:t> </a:t>
              </a:r>
              <a:r>
                <a:rPr lang="hu-HU" dirty="0" smtClean="0"/>
                <a:t>a zászlós levél megjelenéséig</a:t>
              </a:r>
              <a:r>
                <a:rPr lang="de-DE" dirty="0" smtClean="0"/>
                <a:t>:</a:t>
              </a:r>
              <a:endParaRPr lang="de-DE" dirty="0"/>
            </a:p>
          </p:txBody>
        </p:sp>
      </p:grpSp>
      <p:grpSp>
        <p:nvGrpSpPr>
          <p:cNvPr id="4" name="Group 23"/>
          <p:cNvGrpSpPr>
            <a:grpSpLocks/>
          </p:cNvGrpSpPr>
          <p:nvPr/>
        </p:nvGrpSpPr>
        <p:grpSpPr bwMode="auto">
          <a:xfrm>
            <a:off x="500063" y="2143125"/>
            <a:ext cx="8353569" cy="725488"/>
            <a:chOff x="500034" y="2143116"/>
            <a:chExt cx="8353628" cy="726930"/>
          </a:xfrm>
        </p:grpSpPr>
        <p:sp>
          <p:nvSpPr>
            <p:cNvPr id="53260" name="TextBox 8"/>
            <p:cNvSpPr txBox="1">
              <a:spLocks noChangeArrowheads="1"/>
            </p:cNvSpPr>
            <p:nvPr/>
          </p:nvSpPr>
          <p:spPr bwMode="auto">
            <a:xfrm>
              <a:off x="500034" y="2143116"/>
              <a:ext cx="8353628" cy="370066"/>
            </a:xfrm>
            <a:prstGeom prst="rect">
              <a:avLst/>
            </a:prstGeom>
            <a:noFill/>
            <a:ln w="9525">
              <a:noFill/>
              <a:miter lim="800000"/>
              <a:headEnd/>
              <a:tailEnd/>
            </a:ln>
          </p:spPr>
          <p:txBody>
            <a:bodyPr wrap="none">
              <a:spAutoFit/>
            </a:bodyPr>
            <a:lstStyle/>
            <a:p>
              <a:r>
                <a:rPr lang="hu-HU" dirty="0" smtClean="0"/>
                <a:t>Zászlós levél megjelenéséig szükséges N-mennyiség</a:t>
              </a:r>
              <a:r>
                <a:rPr lang="de-DE" dirty="0" smtClean="0"/>
                <a:t> </a:t>
              </a:r>
              <a:r>
                <a:rPr lang="hu-HU" dirty="0" smtClean="0"/>
                <a:t>10 t/ha termésszint felett</a:t>
              </a:r>
              <a:r>
                <a:rPr lang="de-DE" dirty="0" smtClean="0"/>
                <a:t> :</a:t>
              </a:r>
              <a:endParaRPr lang="de-DE" dirty="0"/>
            </a:p>
          </p:txBody>
        </p:sp>
        <p:sp>
          <p:nvSpPr>
            <p:cNvPr id="53261" name="TextBox 13"/>
            <p:cNvSpPr txBox="1">
              <a:spLocks noChangeArrowheads="1"/>
            </p:cNvSpPr>
            <p:nvPr/>
          </p:nvSpPr>
          <p:spPr bwMode="auto">
            <a:xfrm>
              <a:off x="3857619" y="2500305"/>
              <a:ext cx="1428606" cy="369741"/>
            </a:xfrm>
            <a:prstGeom prst="rect">
              <a:avLst/>
            </a:prstGeom>
            <a:noFill/>
            <a:ln w="9525">
              <a:noFill/>
              <a:miter lim="800000"/>
              <a:headEnd/>
              <a:tailEnd/>
            </a:ln>
          </p:spPr>
          <p:txBody>
            <a:bodyPr wrap="none">
              <a:spAutoFit/>
            </a:bodyPr>
            <a:lstStyle/>
            <a:p>
              <a:r>
                <a:rPr lang="de-DE"/>
                <a:t>160 kg N/ha</a:t>
              </a:r>
            </a:p>
          </p:txBody>
        </p:sp>
        <p:cxnSp>
          <p:nvCxnSpPr>
            <p:cNvPr id="53262" name="Straight Arrow Connector 19"/>
            <p:cNvCxnSpPr>
              <a:cxnSpLocks noChangeShapeType="1"/>
            </p:cNvCxnSpPr>
            <p:nvPr/>
          </p:nvCxnSpPr>
          <p:spPr bwMode="auto">
            <a:xfrm>
              <a:off x="5364093" y="2637884"/>
              <a:ext cx="1993989" cy="5297"/>
            </a:xfrm>
            <a:prstGeom prst="straightConnector1">
              <a:avLst/>
            </a:prstGeom>
            <a:noFill/>
            <a:ln w="9525" algn="ctr">
              <a:solidFill>
                <a:schemeClr val="tx1"/>
              </a:solidFill>
              <a:round/>
              <a:headEnd/>
              <a:tailEnd type="arrow" w="med" len="med"/>
            </a:ln>
          </p:spPr>
        </p:cxnSp>
        <p:cxnSp>
          <p:nvCxnSpPr>
            <p:cNvPr id="53263" name="Straight Arrow Connector 21"/>
            <p:cNvCxnSpPr>
              <a:cxnSpLocks noChangeShapeType="1"/>
            </p:cNvCxnSpPr>
            <p:nvPr/>
          </p:nvCxnSpPr>
          <p:spPr bwMode="auto">
            <a:xfrm rot="10740000">
              <a:off x="1643042" y="2643183"/>
              <a:ext cx="2214578" cy="21015"/>
            </a:xfrm>
            <a:prstGeom prst="straightConnector1">
              <a:avLst/>
            </a:prstGeom>
            <a:noFill/>
            <a:ln w="9525" algn="ctr">
              <a:solidFill>
                <a:schemeClr val="tx1"/>
              </a:solidFill>
              <a:round/>
              <a:headEnd/>
              <a:tailEnd type="arrow" w="med" len="med"/>
            </a:ln>
          </p:spPr>
        </p:cxnSp>
      </p:grpSp>
      <p:sp>
        <p:nvSpPr>
          <p:cNvPr id="53257" name="Rectangle 20"/>
          <p:cNvSpPr>
            <a:spLocks noChangeArrowheads="1"/>
          </p:cNvSpPr>
          <p:nvPr/>
        </p:nvSpPr>
        <p:spPr bwMode="auto">
          <a:xfrm>
            <a:off x="3500439" y="5929313"/>
            <a:ext cx="2392362" cy="369332"/>
          </a:xfrm>
          <a:prstGeom prst="rect">
            <a:avLst/>
          </a:prstGeom>
          <a:noFill/>
          <a:ln w="9525">
            <a:noFill/>
            <a:miter lim="800000"/>
            <a:headEnd/>
            <a:tailEnd/>
          </a:ln>
        </p:spPr>
        <p:txBody>
          <a:bodyPr wrap="square">
            <a:spAutoFit/>
          </a:bodyPr>
          <a:lstStyle/>
          <a:p>
            <a:pPr algn="ctr"/>
            <a:r>
              <a:rPr lang="hu-HU" b="1" dirty="0"/>
              <a:t>á</a:t>
            </a:r>
            <a:r>
              <a:rPr lang="hu-HU" b="1" dirty="0" smtClean="0"/>
              <a:t>tlagosan fejlett</a:t>
            </a:r>
            <a:endParaRPr lang="de-DE" b="1" dirty="0"/>
          </a:p>
        </p:txBody>
      </p:sp>
      <p:sp>
        <p:nvSpPr>
          <p:cNvPr id="53258" name="Rectangle 21"/>
          <p:cNvSpPr>
            <a:spLocks noChangeArrowheads="1"/>
          </p:cNvSpPr>
          <p:nvPr/>
        </p:nvSpPr>
        <p:spPr bwMode="auto">
          <a:xfrm>
            <a:off x="539551" y="5929313"/>
            <a:ext cx="2392363" cy="369332"/>
          </a:xfrm>
          <a:prstGeom prst="rect">
            <a:avLst/>
          </a:prstGeom>
          <a:noFill/>
          <a:ln w="9525">
            <a:noFill/>
            <a:miter lim="800000"/>
            <a:headEnd/>
            <a:tailEnd/>
          </a:ln>
        </p:spPr>
        <p:txBody>
          <a:bodyPr wrap="square">
            <a:spAutoFit/>
          </a:bodyPr>
          <a:lstStyle/>
          <a:p>
            <a:pPr algn="ctr"/>
            <a:r>
              <a:rPr lang="hu-HU" b="1" dirty="0"/>
              <a:t>j</a:t>
            </a:r>
            <a:r>
              <a:rPr lang="hu-HU" b="1" dirty="0" smtClean="0"/>
              <a:t>ól fejlett</a:t>
            </a:r>
            <a:endParaRPr lang="de-DE" b="1" dirty="0"/>
          </a:p>
        </p:txBody>
      </p:sp>
      <p:sp>
        <p:nvSpPr>
          <p:cNvPr id="53259" name="Rectangle 22"/>
          <p:cNvSpPr>
            <a:spLocks noChangeArrowheads="1"/>
          </p:cNvSpPr>
          <p:nvPr/>
        </p:nvSpPr>
        <p:spPr bwMode="auto">
          <a:xfrm>
            <a:off x="6429375" y="5929313"/>
            <a:ext cx="2392363" cy="369332"/>
          </a:xfrm>
          <a:prstGeom prst="rect">
            <a:avLst/>
          </a:prstGeom>
          <a:noFill/>
          <a:ln w="9525">
            <a:noFill/>
            <a:miter lim="800000"/>
            <a:headEnd/>
            <a:tailEnd/>
          </a:ln>
        </p:spPr>
        <p:txBody>
          <a:bodyPr wrap="square">
            <a:spAutoFit/>
          </a:bodyPr>
          <a:lstStyle/>
          <a:p>
            <a:pPr algn="ctr"/>
            <a:r>
              <a:rPr lang="hu-HU" b="1" dirty="0"/>
              <a:t>g</a:t>
            </a:r>
            <a:r>
              <a:rPr lang="hu-HU" b="1" dirty="0" smtClean="0"/>
              <a:t>yengén fejlett</a:t>
            </a:r>
            <a:endParaRPr lang="de-DE" b="1" dirty="0"/>
          </a:p>
        </p:txBody>
      </p:sp>
    </p:spTree>
    <p:extLst>
      <p:ext uri="{BB962C8B-B14F-4D97-AF65-F5344CB8AC3E}">
        <p14:creationId xmlns:p14="http://schemas.microsoft.com/office/powerpoint/2010/main" val="42284669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err="1" smtClean="0"/>
              <a:t>Rothamsted</a:t>
            </a:r>
            <a:r>
              <a:rPr lang="hu-HU" dirty="0" smtClean="0"/>
              <a:t> </a:t>
            </a:r>
            <a:r>
              <a:rPr lang="hu-HU" dirty="0" err="1" smtClean="0"/>
              <a:t>Broadbalk</a:t>
            </a:r>
            <a:r>
              <a:rPr lang="hu-HU" dirty="0" smtClean="0"/>
              <a:t> – őszi búza, 1840-2004</a:t>
            </a:r>
            <a:endParaRPr lang="nb-NO"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21" y="1186560"/>
            <a:ext cx="7954359" cy="4762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114085" y="3316162"/>
            <a:ext cx="834459" cy="276999"/>
          </a:xfrm>
          <a:prstGeom prst="rect">
            <a:avLst/>
          </a:prstGeom>
          <a:solidFill>
            <a:schemeClr val="bg1"/>
          </a:solidFill>
        </p:spPr>
        <p:txBody>
          <a:bodyPr wrap="square" rtlCol="0">
            <a:spAutoFit/>
          </a:bodyPr>
          <a:lstStyle/>
          <a:p>
            <a:pPr algn="ctr"/>
            <a:r>
              <a:rPr lang="hu-HU" sz="1200" b="1" dirty="0" smtClean="0"/>
              <a:t>ugar</a:t>
            </a:r>
            <a:endParaRPr lang="nb-NO" sz="1200" b="1" dirty="0"/>
          </a:p>
        </p:txBody>
      </p:sp>
      <p:sp>
        <p:nvSpPr>
          <p:cNvPr id="6" name="TextBox 5"/>
          <p:cNvSpPr txBox="1"/>
          <p:nvPr/>
        </p:nvSpPr>
        <p:spPr>
          <a:xfrm>
            <a:off x="4948544" y="3331839"/>
            <a:ext cx="1063615" cy="276999"/>
          </a:xfrm>
          <a:prstGeom prst="rect">
            <a:avLst/>
          </a:prstGeom>
          <a:solidFill>
            <a:schemeClr val="bg1"/>
          </a:solidFill>
        </p:spPr>
        <p:txBody>
          <a:bodyPr wrap="square" rtlCol="0">
            <a:spAutoFit/>
          </a:bodyPr>
          <a:lstStyle/>
          <a:p>
            <a:pPr algn="ctr"/>
            <a:r>
              <a:rPr lang="hu-HU" sz="1200" b="1" dirty="0" smtClean="0"/>
              <a:t>meszezés</a:t>
            </a:r>
            <a:endParaRPr lang="nb-NO" sz="1200" b="1" dirty="0"/>
          </a:p>
        </p:txBody>
      </p:sp>
      <p:sp>
        <p:nvSpPr>
          <p:cNvPr id="7" name="TextBox 6"/>
          <p:cNvSpPr txBox="1"/>
          <p:nvPr/>
        </p:nvSpPr>
        <p:spPr>
          <a:xfrm>
            <a:off x="4978181" y="2780928"/>
            <a:ext cx="1110271" cy="276999"/>
          </a:xfrm>
          <a:prstGeom prst="rect">
            <a:avLst/>
          </a:prstGeom>
          <a:solidFill>
            <a:schemeClr val="bg1"/>
          </a:solidFill>
        </p:spPr>
        <p:txBody>
          <a:bodyPr wrap="square" rtlCol="0">
            <a:spAutoFit/>
          </a:bodyPr>
          <a:lstStyle/>
          <a:p>
            <a:pPr algn="ctr"/>
            <a:r>
              <a:rPr lang="hu-HU" sz="1200" b="1" dirty="0" smtClean="0"/>
              <a:t>gyomirtók</a:t>
            </a:r>
            <a:endParaRPr lang="nb-NO" sz="1200" b="1" dirty="0"/>
          </a:p>
        </p:txBody>
      </p:sp>
      <p:sp>
        <p:nvSpPr>
          <p:cNvPr id="8" name="TextBox 7"/>
          <p:cNvSpPr txBox="1"/>
          <p:nvPr/>
        </p:nvSpPr>
        <p:spPr>
          <a:xfrm>
            <a:off x="5724128" y="1916832"/>
            <a:ext cx="1152127" cy="276999"/>
          </a:xfrm>
          <a:prstGeom prst="rect">
            <a:avLst/>
          </a:prstGeom>
          <a:solidFill>
            <a:schemeClr val="bg1"/>
          </a:solidFill>
        </p:spPr>
        <p:txBody>
          <a:bodyPr wrap="square" rtlCol="0">
            <a:spAutoFit/>
          </a:bodyPr>
          <a:lstStyle/>
          <a:p>
            <a:pPr algn="ctr"/>
            <a:r>
              <a:rPr lang="hu-HU" sz="1200" b="1" dirty="0" smtClean="0"/>
              <a:t>gombaölők</a:t>
            </a:r>
            <a:endParaRPr lang="nb-NO" sz="1200" b="1" dirty="0"/>
          </a:p>
        </p:txBody>
      </p:sp>
    </p:spTree>
    <p:extLst>
      <p:ext uri="{BB962C8B-B14F-4D97-AF65-F5344CB8AC3E}">
        <p14:creationId xmlns:p14="http://schemas.microsoft.com/office/powerpoint/2010/main" val="30629743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pic>
        <p:nvPicPr>
          <p:cNvPr id="115715" name="Picture 3" descr="H:\DCIM\100NIKON\DSCN0493.JPG"/>
          <p:cNvPicPr>
            <a:picLocks noChangeAspect="1" noChangeArrowheads="1"/>
          </p:cNvPicPr>
          <p:nvPr/>
        </p:nvPicPr>
        <p:blipFill>
          <a:blip r:embed="rId2" cstate="print"/>
          <a:srcRect/>
          <a:stretch>
            <a:fillRect/>
          </a:stretch>
        </p:blipFill>
        <p:spPr bwMode="auto">
          <a:xfrm>
            <a:off x="-36512" y="0"/>
            <a:ext cx="9180512" cy="6885384"/>
          </a:xfrm>
          <a:prstGeom prst="rect">
            <a:avLst/>
          </a:prstGeom>
          <a:noFill/>
        </p:spPr>
      </p:pic>
      <p:sp>
        <p:nvSpPr>
          <p:cNvPr id="5" name="TextBox 4"/>
          <p:cNvSpPr txBox="1"/>
          <p:nvPr/>
        </p:nvSpPr>
        <p:spPr>
          <a:xfrm>
            <a:off x="0" y="6021288"/>
            <a:ext cx="4032448" cy="369332"/>
          </a:xfrm>
          <a:prstGeom prst="rect">
            <a:avLst/>
          </a:prstGeom>
          <a:solidFill>
            <a:schemeClr val="bg1"/>
          </a:solidFill>
        </p:spPr>
        <p:txBody>
          <a:bodyPr wrap="square" rtlCol="0">
            <a:spAutoFit/>
          </a:bodyPr>
          <a:lstStyle/>
          <a:p>
            <a:r>
              <a:rPr lang="de-DE" dirty="0" smtClean="0"/>
              <a:t>140 kg N </a:t>
            </a:r>
            <a:r>
              <a:rPr lang="hu-HU" dirty="0"/>
              <a:t>(</a:t>
            </a:r>
            <a:r>
              <a:rPr lang="de-DE" dirty="0" err="1" smtClean="0"/>
              <a:t>Alzon</a:t>
            </a:r>
            <a:r>
              <a:rPr lang="de-DE" dirty="0" smtClean="0"/>
              <a:t> 40/5</a:t>
            </a:r>
            <a:r>
              <a:rPr lang="hu-HU" dirty="0" smtClean="0"/>
              <a:t>)/ márc. 18.</a:t>
            </a:r>
            <a:endParaRPr lang="de-DE" dirty="0"/>
          </a:p>
        </p:txBody>
      </p:sp>
      <p:sp>
        <p:nvSpPr>
          <p:cNvPr id="9" name="TextBox 8"/>
          <p:cNvSpPr txBox="1"/>
          <p:nvPr/>
        </p:nvSpPr>
        <p:spPr>
          <a:xfrm>
            <a:off x="5111552" y="5733256"/>
            <a:ext cx="4032448" cy="923330"/>
          </a:xfrm>
          <a:prstGeom prst="rect">
            <a:avLst/>
          </a:prstGeom>
          <a:solidFill>
            <a:schemeClr val="bg1"/>
          </a:solidFill>
        </p:spPr>
        <p:txBody>
          <a:bodyPr wrap="square" rtlCol="0">
            <a:spAutoFit/>
          </a:bodyPr>
          <a:lstStyle/>
          <a:p>
            <a:endParaRPr lang="de-DE" dirty="0" smtClean="0"/>
          </a:p>
          <a:p>
            <a:r>
              <a:rPr lang="de-DE" dirty="0" smtClean="0"/>
              <a:t>80 kg N</a:t>
            </a:r>
            <a:r>
              <a:rPr lang="hu-HU" dirty="0" smtClean="0"/>
              <a:t> (</a:t>
            </a:r>
            <a:r>
              <a:rPr lang="de-DE" dirty="0" err="1" smtClean="0"/>
              <a:t>Sulfan</a:t>
            </a:r>
            <a:r>
              <a:rPr lang="de-DE" dirty="0" smtClean="0"/>
              <a:t> 24/6</a:t>
            </a:r>
            <a:r>
              <a:rPr lang="hu-HU" dirty="0" smtClean="0"/>
              <a:t>)/ márc. 18.</a:t>
            </a:r>
            <a:endParaRPr lang="de-DE" dirty="0" smtClean="0"/>
          </a:p>
          <a:p>
            <a:r>
              <a:rPr lang="de-DE" dirty="0" smtClean="0"/>
              <a:t>50 kg N </a:t>
            </a:r>
            <a:r>
              <a:rPr lang="hu-HU" dirty="0" smtClean="0"/>
              <a:t>(</a:t>
            </a:r>
            <a:r>
              <a:rPr lang="hu-HU" dirty="0" err="1" smtClean="0"/>
              <a:t>Extran</a:t>
            </a:r>
            <a:r>
              <a:rPr lang="hu-HU" dirty="0" smtClean="0"/>
              <a:t>)/ ápr. 28.</a:t>
            </a:r>
            <a:endParaRPr lang="de-DE" dirty="0"/>
          </a:p>
        </p:txBody>
      </p:sp>
      <p:sp>
        <p:nvSpPr>
          <p:cNvPr id="10" name="TextBox 9"/>
          <p:cNvSpPr txBox="1"/>
          <p:nvPr/>
        </p:nvSpPr>
        <p:spPr>
          <a:xfrm>
            <a:off x="1475656" y="1916832"/>
            <a:ext cx="2664296" cy="646331"/>
          </a:xfrm>
          <a:prstGeom prst="rect">
            <a:avLst/>
          </a:prstGeom>
          <a:solidFill>
            <a:schemeClr val="bg1"/>
          </a:solidFill>
        </p:spPr>
        <p:txBody>
          <a:bodyPr wrap="square" rtlCol="0">
            <a:spAutoFit/>
          </a:bodyPr>
          <a:lstStyle/>
          <a:p>
            <a:r>
              <a:rPr lang="hu-HU" dirty="0" smtClean="0"/>
              <a:t>N-szükséglet (</a:t>
            </a:r>
            <a:r>
              <a:rPr lang="hu-HU" dirty="0" err="1" smtClean="0"/>
              <a:t>N-teszter</a:t>
            </a:r>
            <a:r>
              <a:rPr lang="hu-HU" dirty="0" smtClean="0"/>
              <a:t>) máj. 8: </a:t>
            </a:r>
            <a:r>
              <a:rPr lang="de-DE" dirty="0" smtClean="0"/>
              <a:t>40 kg N</a:t>
            </a:r>
            <a:endParaRPr lang="de-DE" dirty="0"/>
          </a:p>
        </p:txBody>
      </p:sp>
      <p:sp>
        <p:nvSpPr>
          <p:cNvPr id="11" name="TextBox 10"/>
          <p:cNvSpPr txBox="1"/>
          <p:nvPr/>
        </p:nvSpPr>
        <p:spPr>
          <a:xfrm>
            <a:off x="4716016" y="1916832"/>
            <a:ext cx="2664296" cy="646331"/>
          </a:xfrm>
          <a:prstGeom prst="rect">
            <a:avLst/>
          </a:prstGeom>
          <a:solidFill>
            <a:schemeClr val="bg1"/>
          </a:solidFill>
        </p:spPr>
        <p:txBody>
          <a:bodyPr wrap="square" rtlCol="0">
            <a:spAutoFit/>
          </a:bodyPr>
          <a:lstStyle/>
          <a:p>
            <a:r>
              <a:rPr lang="hu-HU" dirty="0"/>
              <a:t>N-szükséglet (</a:t>
            </a:r>
            <a:r>
              <a:rPr lang="hu-HU" dirty="0" err="1"/>
              <a:t>N-teszter</a:t>
            </a:r>
            <a:r>
              <a:rPr lang="hu-HU" dirty="0"/>
              <a:t>) máj. 8: 0</a:t>
            </a:r>
            <a:r>
              <a:rPr lang="de-DE" dirty="0" smtClean="0"/>
              <a:t> </a:t>
            </a:r>
            <a:r>
              <a:rPr lang="de-DE" dirty="0"/>
              <a:t>kg N</a:t>
            </a:r>
          </a:p>
        </p:txBody>
      </p:sp>
      <p:sp>
        <p:nvSpPr>
          <p:cNvPr id="12" name="TextBox 11"/>
          <p:cNvSpPr txBox="1"/>
          <p:nvPr/>
        </p:nvSpPr>
        <p:spPr>
          <a:xfrm>
            <a:off x="1187624" y="332656"/>
            <a:ext cx="4929619" cy="369332"/>
          </a:xfrm>
          <a:prstGeom prst="rect">
            <a:avLst/>
          </a:prstGeom>
          <a:noFill/>
        </p:spPr>
        <p:txBody>
          <a:bodyPr wrap="none" rtlCol="0">
            <a:spAutoFit/>
          </a:bodyPr>
          <a:lstStyle/>
          <a:p>
            <a:r>
              <a:rPr lang="hu-HU" dirty="0" smtClean="0"/>
              <a:t>Őszi búza,</a:t>
            </a:r>
            <a:r>
              <a:rPr lang="de-DE" dirty="0" smtClean="0"/>
              <a:t> </a:t>
            </a:r>
            <a:r>
              <a:rPr lang="de-DE" dirty="0" err="1" smtClean="0"/>
              <a:t>Wiemersdorf</a:t>
            </a:r>
            <a:r>
              <a:rPr lang="hu-HU" dirty="0" smtClean="0"/>
              <a:t> (D)</a:t>
            </a:r>
            <a:r>
              <a:rPr lang="de-DE" dirty="0" smtClean="0"/>
              <a:t>  2012, </a:t>
            </a:r>
            <a:r>
              <a:rPr lang="hu-HU" dirty="0" smtClean="0"/>
              <a:t>fajta:</a:t>
            </a:r>
            <a:r>
              <a:rPr lang="de-DE" dirty="0" smtClean="0"/>
              <a:t> Arktis</a:t>
            </a:r>
            <a:endParaRPr lang="de-DE" dirty="0"/>
          </a:p>
        </p:txBody>
      </p:sp>
      <p:sp>
        <p:nvSpPr>
          <p:cNvPr id="13" name="TextBox 12"/>
          <p:cNvSpPr txBox="1"/>
          <p:nvPr/>
        </p:nvSpPr>
        <p:spPr>
          <a:xfrm>
            <a:off x="5429256" y="3071810"/>
            <a:ext cx="1428760" cy="646331"/>
          </a:xfrm>
          <a:prstGeom prst="rect">
            <a:avLst/>
          </a:prstGeom>
          <a:solidFill>
            <a:schemeClr val="accent1"/>
          </a:solidFill>
        </p:spPr>
        <p:txBody>
          <a:bodyPr wrap="square" rtlCol="0">
            <a:spAutoFit/>
          </a:bodyPr>
          <a:lstStyle/>
          <a:p>
            <a:r>
              <a:rPr lang="hu-HU" dirty="0" smtClean="0"/>
              <a:t>Termés</a:t>
            </a:r>
            <a:r>
              <a:rPr lang="de-DE" dirty="0" smtClean="0"/>
              <a:t> 9</a:t>
            </a:r>
            <a:r>
              <a:rPr lang="hu-HU" dirty="0" smtClean="0"/>
              <a:t>,</a:t>
            </a:r>
            <a:r>
              <a:rPr lang="de-DE" dirty="0" smtClean="0"/>
              <a:t>33 t/ha</a:t>
            </a:r>
            <a:endParaRPr lang="de-DE" dirty="0"/>
          </a:p>
        </p:txBody>
      </p:sp>
      <p:sp>
        <p:nvSpPr>
          <p:cNvPr id="14" name="TextBox 13"/>
          <p:cNvSpPr txBox="1"/>
          <p:nvPr/>
        </p:nvSpPr>
        <p:spPr>
          <a:xfrm>
            <a:off x="2071670" y="3214686"/>
            <a:ext cx="1428760" cy="646331"/>
          </a:xfrm>
          <a:prstGeom prst="rect">
            <a:avLst/>
          </a:prstGeom>
          <a:solidFill>
            <a:schemeClr val="accent1"/>
          </a:solidFill>
        </p:spPr>
        <p:txBody>
          <a:bodyPr wrap="square" rtlCol="0">
            <a:spAutoFit/>
          </a:bodyPr>
          <a:lstStyle/>
          <a:p>
            <a:r>
              <a:rPr lang="hu-HU" dirty="0" smtClean="0"/>
              <a:t>Termés</a:t>
            </a:r>
            <a:r>
              <a:rPr lang="de-DE" dirty="0" smtClean="0"/>
              <a:t> 8</a:t>
            </a:r>
            <a:r>
              <a:rPr lang="hu-HU" dirty="0" smtClean="0"/>
              <a:t>,</a:t>
            </a:r>
            <a:r>
              <a:rPr lang="de-DE" dirty="0" smtClean="0"/>
              <a:t>54 t/ha</a:t>
            </a:r>
            <a:endParaRPr lang="de-DE" dirty="0"/>
          </a:p>
        </p:txBody>
      </p:sp>
    </p:spTree>
    <p:extLst>
      <p:ext uri="{BB962C8B-B14F-4D97-AF65-F5344CB8AC3E}">
        <p14:creationId xmlns:p14="http://schemas.microsoft.com/office/powerpoint/2010/main" val="37020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ox(i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err="1" smtClean="0"/>
              <a:t>Yara</a:t>
            </a:r>
            <a:r>
              <a:rPr lang="hu-HU" dirty="0" smtClean="0"/>
              <a:t> nitrát műtrágyák</a:t>
            </a:r>
            <a:endParaRPr lang="nb-NO" dirty="0"/>
          </a:p>
        </p:txBody>
      </p:sp>
      <p:sp>
        <p:nvSpPr>
          <p:cNvPr id="3" name="Content Placeholder 2"/>
          <p:cNvSpPr>
            <a:spLocks noGrp="1"/>
          </p:cNvSpPr>
          <p:nvPr>
            <p:ph idx="1"/>
          </p:nvPr>
        </p:nvSpPr>
        <p:spPr/>
        <p:txBody>
          <a:bodyPr/>
          <a:lstStyle/>
          <a:p>
            <a:r>
              <a:rPr lang="hu-HU" b="1" dirty="0" err="1"/>
              <a:t>YaraBela</a:t>
            </a:r>
            <a:r>
              <a:rPr lang="hu-HU" b="1" baseline="30000" dirty="0" err="1"/>
              <a:t>TM</a:t>
            </a:r>
            <a:r>
              <a:rPr lang="hu-HU" b="1" dirty="0"/>
              <a:t> </a:t>
            </a:r>
            <a:r>
              <a:rPr lang="hu-HU" b="1" dirty="0" err="1"/>
              <a:t>Extran</a:t>
            </a:r>
            <a:r>
              <a:rPr lang="hu-HU" b="1" dirty="0"/>
              <a:t> </a:t>
            </a:r>
            <a:r>
              <a:rPr lang="hu-HU" b="1" dirty="0" smtClean="0"/>
              <a:t>27</a:t>
            </a:r>
          </a:p>
          <a:p>
            <a:pPr lvl="1"/>
            <a:r>
              <a:rPr lang="hu-HU" b="1" dirty="0" smtClean="0"/>
              <a:t>CAN</a:t>
            </a:r>
          </a:p>
          <a:p>
            <a:pPr marL="0" indent="0">
              <a:buNone/>
            </a:pPr>
            <a:r>
              <a:rPr lang="hu-HU" b="1" dirty="0"/>
              <a:t> </a:t>
            </a:r>
            <a:r>
              <a:rPr lang="hu-HU" b="1" dirty="0" smtClean="0"/>
              <a:t>  </a:t>
            </a:r>
          </a:p>
          <a:p>
            <a:r>
              <a:rPr lang="hu-HU" b="1" dirty="0" err="1"/>
              <a:t>YaraBela</a:t>
            </a:r>
            <a:r>
              <a:rPr lang="hu-HU" b="1" baseline="30000" dirty="0" err="1"/>
              <a:t>TM</a:t>
            </a:r>
            <a:r>
              <a:rPr lang="hu-HU" b="1" dirty="0"/>
              <a:t> </a:t>
            </a:r>
            <a:r>
              <a:rPr lang="hu-HU" b="1" dirty="0" err="1"/>
              <a:t>Sulfan</a:t>
            </a:r>
            <a:r>
              <a:rPr lang="hu-HU" b="1" dirty="0"/>
              <a:t> </a:t>
            </a:r>
            <a:r>
              <a:rPr lang="hu-HU" b="1" dirty="0" smtClean="0"/>
              <a:t>24 +S</a:t>
            </a:r>
          </a:p>
          <a:p>
            <a:pPr lvl="1"/>
            <a:r>
              <a:rPr lang="hu-HU" b="1" dirty="0" smtClean="0"/>
              <a:t>Kénes CAN</a:t>
            </a:r>
            <a:endParaRPr lang="nb-NO"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2754" y="1"/>
            <a:ext cx="2079395" cy="1340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srcRect/>
          <a:stretch>
            <a:fillRect/>
          </a:stretch>
        </p:blipFill>
        <p:spPr bwMode="auto">
          <a:xfrm>
            <a:off x="3923928" y="1220832"/>
            <a:ext cx="3240360" cy="4320832"/>
          </a:xfrm>
          <a:prstGeom prst="rect">
            <a:avLst/>
          </a:prstGeom>
          <a:noFill/>
          <a:ln w="9525">
            <a:noFill/>
            <a:miter lim="800000"/>
            <a:headEnd/>
            <a:tailEnd/>
          </a:ln>
          <a:effectLst/>
        </p:spPr>
      </p:pic>
    </p:spTree>
    <p:extLst>
      <p:ext uri="{BB962C8B-B14F-4D97-AF65-F5344CB8AC3E}">
        <p14:creationId xmlns:p14="http://schemas.microsoft.com/office/powerpoint/2010/main" val="16254731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050"/>
          <p:cNvSpPr>
            <a:spLocks noGrp="1" noChangeArrowheads="1"/>
          </p:cNvSpPr>
          <p:nvPr>
            <p:ph type="title"/>
          </p:nvPr>
        </p:nvSpPr>
        <p:spPr>
          <a:xfrm>
            <a:off x="536331" y="609600"/>
            <a:ext cx="8069874" cy="846138"/>
          </a:xfrm>
        </p:spPr>
        <p:txBody>
          <a:bodyPr/>
          <a:lstStyle/>
          <a:p>
            <a:r>
              <a:rPr lang="hu-HU" dirty="0" smtClean="0"/>
              <a:t>Tavaszi NPK trágyázás: starter hatás</a:t>
            </a:r>
            <a:endParaRPr lang="de-DE" dirty="0" smtClean="0"/>
          </a:p>
        </p:txBody>
      </p:sp>
      <p:sp>
        <p:nvSpPr>
          <p:cNvPr id="24580" name="Text Box 2052"/>
          <p:cNvSpPr txBox="1">
            <a:spLocks noChangeArrowheads="1"/>
          </p:cNvSpPr>
          <p:nvPr/>
        </p:nvSpPr>
        <p:spPr bwMode="auto">
          <a:xfrm>
            <a:off x="1881554" y="4854575"/>
            <a:ext cx="1579685" cy="642938"/>
          </a:xfrm>
          <a:prstGeom prst="rect">
            <a:avLst/>
          </a:prstGeom>
          <a:noFill/>
          <a:ln w="9525">
            <a:noFill/>
            <a:miter lim="800000"/>
            <a:headEnd/>
            <a:tailEnd/>
          </a:ln>
        </p:spPr>
        <p:txBody>
          <a:bodyPr lIns="0" tIns="0" rIns="0" bIns="0"/>
          <a:lstStyle/>
          <a:p>
            <a:pPr algn="l" defTabSz="411163" eaLnBrk="1" hangingPunct="1">
              <a:lnSpc>
                <a:spcPct val="100000"/>
              </a:lnSpc>
              <a:buClr>
                <a:srgbClr val="FF0000"/>
              </a:buClr>
              <a:buSzPct val="90000"/>
              <a:buFont typeface="Monotype Sorts" pitchFamily="2" charset="2"/>
              <a:buNone/>
            </a:pPr>
            <a:r>
              <a:rPr lang="de-DE" sz="1100">
                <a:solidFill>
                  <a:srgbClr val="FFFFFF"/>
                </a:solidFill>
              </a:rPr>
              <a:t>young plants cannot exploit these P and K reserves in the bulk soil</a:t>
            </a:r>
            <a:endParaRPr lang="de-DE" sz="2300" b="0">
              <a:latin typeface="Times New Roman" pitchFamily="18" charset="0"/>
            </a:endParaRPr>
          </a:p>
        </p:txBody>
      </p:sp>
      <p:pic>
        <p:nvPicPr>
          <p:cNvPr id="24581" name="Picture 2053"/>
          <p:cNvPicPr>
            <a:picLocks noChangeArrowheads="1"/>
          </p:cNvPicPr>
          <p:nvPr/>
        </p:nvPicPr>
        <p:blipFill>
          <a:blip r:embed="rId2"/>
          <a:srcRect/>
          <a:stretch>
            <a:fillRect/>
          </a:stretch>
        </p:blipFill>
        <p:spPr bwMode="auto">
          <a:xfrm>
            <a:off x="838200" y="2743200"/>
            <a:ext cx="2362200" cy="3124200"/>
          </a:xfrm>
          <a:prstGeom prst="rect">
            <a:avLst/>
          </a:prstGeom>
          <a:noFill/>
          <a:ln w="9525">
            <a:noFill/>
            <a:miter lim="800000"/>
            <a:headEnd/>
            <a:tailEnd/>
          </a:ln>
        </p:spPr>
      </p:pic>
      <p:grpSp>
        <p:nvGrpSpPr>
          <p:cNvPr id="2" name="Group 2055"/>
          <p:cNvGrpSpPr>
            <a:grpSpLocks/>
          </p:cNvGrpSpPr>
          <p:nvPr/>
        </p:nvGrpSpPr>
        <p:grpSpPr bwMode="auto">
          <a:xfrm>
            <a:off x="3843705" y="2451101"/>
            <a:ext cx="4614496" cy="3819525"/>
            <a:chOff x="2119" y="1544"/>
            <a:chExt cx="2907" cy="2406"/>
          </a:xfrm>
        </p:grpSpPr>
        <p:sp>
          <p:nvSpPr>
            <p:cNvPr id="24587" name="Freeform 2056"/>
            <p:cNvSpPr>
              <a:spLocks/>
            </p:cNvSpPr>
            <p:nvPr/>
          </p:nvSpPr>
          <p:spPr bwMode="auto">
            <a:xfrm>
              <a:off x="4471" y="2391"/>
              <a:ext cx="119" cy="386"/>
            </a:xfrm>
            <a:custGeom>
              <a:avLst/>
              <a:gdLst>
                <a:gd name="T0" fmla="*/ 76 w 130"/>
                <a:gd name="T1" fmla="*/ 201 h 437"/>
                <a:gd name="T2" fmla="*/ 76 w 130"/>
                <a:gd name="T3" fmla="*/ 201 h 437"/>
                <a:gd name="T4" fmla="*/ 71 w 130"/>
                <a:gd name="T5" fmla="*/ 195 h 437"/>
                <a:gd name="T6" fmla="*/ 70 w 130"/>
                <a:gd name="T7" fmla="*/ 185 h 437"/>
                <a:gd name="T8" fmla="*/ 71 w 130"/>
                <a:gd name="T9" fmla="*/ 178 h 437"/>
                <a:gd name="T10" fmla="*/ 70 w 130"/>
                <a:gd name="T11" fmla="*/ 169 h 437"/>
                <a:gd name="T12" fmla="*/ 70 w 130"/>
                <a:gd name="T13" fmla="*/ 157 h 437"/>
                <a:gd name="T14" fmla="*/ 66 w 130"/>
                <a:gd name="T15" fmla="*/ 150 h 437"/>
                <a:gd name="T16" fmla="*/ 64 w 130"/>
                <a:gd name="T17" fmla="*/ 140 h 437"/>
                <a:gd name="T18" fmla="*/ 61 w 130"/>
                <a:gd name="T19" fmla="*/ 132 h 437"/>
                <a:gd name="T20" fmla="*/ 60 w 130"/>
                <a:gd name="T21" fmla="*/ 123 h 437"/>
                <a:gd name="T22" fmla="*/ 58 w 130"/>
                <a:gd name="T23" fmla="*/ 116 h 437"/>
                <a:gd name="T24" fmla="*/ 55 w 130"/>
                <a:gd name="T25" fmla="*/ 107 h 437"/>
                <a:gd name="T26" fmla="*/ 50 w 130"/>
                <a:gd name="T27" fmla="*/ 98 h 437"/>
                <a:gd name="T28" fmla="*/ 46 w 130"/>
                <a:gd name="T29" fmla="*/ 90 h 437"/>
                <a:gd name="T30" fmla="*/ 42 w 130"/>
                <a:gd name="T31" fmla="*/ 79 h 437"/>
                <a:gd name="T32" fmla="*/ 40 w 130"/>
                <a:gd name="T33" fmla="*/ 70 h 437"/>
                <a:gd name="T34" fmla="*/ 35 w 130"/>
                <a:gd name="T35" fmla="*/ 62 h 437"/>
                <a:gd name="T36" fmla="*/ 29 w 130"/>
                <a:gd name="T37" fmla="*/ 51 h 437"/>
                <a:gd name="T38" fmla="*/ 23 w 130"/>
                <a:gd name="T39" fmla="*/ 44 h 437"/>
                <a:gd name="T40" fmla="*/ 16 w 130"/>
                <a:gd name="T41" fmla="*/ 34 h 437"/>
                <a:gd name="T42" fmla="*/ 11 w 130"/>
                <a:gd name="T43" fmla="*/ 25 h 437"/>
                <a:gd name="T44" fmla="*/ 9 w 130"/>
                <a:gd name="T45" fmla="*/ 17 h 437"/>
                <a:gd name="T46" fmla="*/ 5 w 130"/>
                <a:gd name="T47" fmla="*/ 9 h 437"/>
                <a:gd name="T48" fmla="*/ 3 w 130"/>
                <a:gd name="T49" fmla="*/ 0 h 437"/>
                <a:gd name="T50" fmla="*/ 0 w 130"/>
                <a:gd name="T51" fmla="*/ 9 h 437"/>
                <a:gd name="T52" fmla="*/ 0 w 130"/>
                <a:gd name="T53" fmla="*/ 18 h 437"/>
                <a:gd name="T54" fmla="*/ 0 w 130"/>
                <a:gd name="T55" fmla="*/ 28 h 437"/>
                <a:gd name="T56" fmla="*/ 0 w 130"/>
                <a:gd name="T57" fmla="*/ 38 h 437"/>
                <a:gd name="T58" fmla="*/ 0 w 130"/>
                <a:gd name="T59" fmla="*/ 48 h 437"/>
                <a:gd name="T60" fmla="*/ 3 w 130"/>
                <a:gd name="T61" fmla="*/ 57 h 437"/>
                <a:gd name="T62" fmla="*/ 5 w 130"/>
                <a:gd name="T63" fmla="*/ 64 h 437"/>
                <a:gd name="T64" fmla="*/ 9 w 130"/>
                <a:gd name="T65" fmla="*/ 72 h 437"/>
                <a:gd name="T66" fmla="*/ 11 w 130"/>
                <a:gd name="T67" fmla="*/ 80 h 437"/>
                <a:gd name="T68" fmla="*/ 14 w 130"/>
                <a:gd name="T69" fmla="*/ 90 h 437"/>
                <a:gd name="T70" fmla="*/ 18 w 130"/>
                <a:gd name="T71" fmla="*/ 98 h 437"/>
                <a:gd name="T72" fmla="*/ 23 w 130"/>
                <a:gd name="T73" fmla="*/ 107 h 437"/>
                <a:gd name="T74" fmla="*/ 24 w 130"/>
                <a:gd name="T75" fmla="*/ 116 h 437"/>
                <a:gd name="T76" fmla="*/ 29 w 130"/>
                <a:gd name="T77" fmla="*/ 123 h 437"/>
                <a:gd name="T78" fmla="*/ 35 w 130"/>
                <a:gd name="T79" fmla="*/ 130 h 437"/>
                <a:gd name="T80" fmla="*/ 40 w 130"/>
                <a:gd name="T81" fmla="*/ 139 h 437"/>
                <a:gd name="T82" fmla="*/ 42 w 130"/>
                <a:gd name="T83" fmla="*/ 144 h 437"/>
                <a:gd name="T84" fmla="*/ 46 w 130"/>
                <a:gd name="T85" fmla="*/ 154 h 437"/>
                <a:gd name="T86" fmla="*/ 49 w 130"/>
                <a:gd name="T87" fmla="*/ 163 h 437"/>
                <a:gd name="T88" fmla="*/ 55 w 130"/>
                <a:gd name="T89" fmla="*/ 170 h 437"/>
                <a:gd name="T90" fmla="*/ 58 w 130"/>
                <a:gd name="T91" fmla="*/ 178 h 437"/>
                <a:gd name="T92" fmla="*/ 61 w 130"/>
                <a:gd name="T93" fmla="*/ 185 h 437"/>
                <a:gd name="T94" fmla="*/ 64 w 130"/>
                <a:gd name="T95" fmla="*/ 195 h 437"/>
                <a:gd name="T96" fmla="*/ 70 w 130"/>
                <a:gd name="T97" fmla="*/ 201 h 437"/>
                <a:gd name="T98" fmla="*/ 72 w 130"/>
                <a:gd name="T99" fmla="*/ 207 h 437"/>
                <a:gd name="T100" fmla="*/ 76 w 130"/>
                <a:gd name="T101" fmla="*/ 201 h 437"/>
                <a:gd name="T102" fmla="*/ 76 w 130"/>
                <a:gd name="T103" fmla="*/ 201 h 4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0"/>
                <a:gd name="T157" fmla="*/ 0 h 437"/>
                <a:gd name="T158" fmla="*/ 130 w 130"/>
                <a:gd name="T159" fmla="*/ 437 h 43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0" h="437">
                  <a:moveTo>
                    <a:pt x="129" y="425"/>
                  </a:moveTo>
                  <a:lnTo>
                    <a:pt x="129" y="425"/>
                  </a:lnTo>
                  <a:lnTo>
                    <a:pt x="121" y="410"/>
                  </a:lnTo>
                  <a:lnTo>
                    <a:pt x="119" y="392"/>
                  </a:lnTo>
                  <a:lnTo>
                    <a:pt x="121" y="374"/>
                  </a:lnTo>
                  <a:lnTo>
                    <a:pt x="119" y="354"/>
                  </a:lnTo>
                  <a:lnTo>
                    <a:pt x="119" y="331"/>
                  </a:lnTo>
                  <a:lnTo>
                    <a:pt x="113" y="315"/>
                  </a:lnTo>
                  <a:lnTo>
                    <a:pt x="109" y="297"/>
                  </a:lnTo>
                  <a:lnTo>
                    <a:pt x="104" y="279"/>
                  </a:lnTo>
                  <a:lnTo>
                    <a:pt x="102" y="259"/>
                  </a:lnTo>
                  <a:lnTo>
                    <a:pt x="98" y="242"/>
                  </a:lnTo>
                  <a:lnTo>
                    <a:pt x="93" y="225"/>
                  </a:lnTo>
                  <a:lnTo>
                    <a:pt x="85" y="207"/>
                  </a:lnTo>
                  <a:lnTo>
                    <a:pt x="79" y="189"/>
                  </a:lnTo>
                  <a:lnTo>
                    <a:pt x="72" y="168"/>
                  </a:lnTo>
                  <a:lnTo>
                    <a:pt x="68" y="146"/>
                  </a:lnTo>
                  <a:lnTo>
                    <a:pt x="58" y="130"/>
                  </a:lnTo>
                  <a:lnTo>
                    <a:pt x="50" y="109"/>
                  </a:lnTo>
                  <a:lnTo>
                    <a:pt x="38" y="92"/>
                  </a:lnTo>
                  <a:lnTo>
                    <a:pt x="27" y="71"/>
                  </a:lnTo>
                  <a:lnTo>
                    <a:pt x="18" y="52"/>
                  </a:lnTo>
                  <a:lnTo>
                    <a:pt x="15" y="35"/>
                  </a:lnTo>
                  <a:lnTo>
                    <a:pt x="9" y="19"/>
                  </a:lnTo>
                  <a:lnTo>
                    <a:pt x="3" y="0"/>
                  </a:lnTo>
                  <a:lnTo>
                    <a:pt x="0" y="19"/>
                  </a:lnTo>
                  <a:lnTo>
                    <a:pt x="0" y="38"/>
                  </a:lnTo>
                  <a:lnTo>
                    <a:pt x="0" y="59"/>
                  </a:lnTo>
                  <a:lnTo>
                    <a:pt x="0" y="79"/>
                  </a:lnTo>
                  <a:lnTo>
                    <a:pt x="0" y="100"/>
                  </a:lnTo>
                  <a:lnTo>
                    <a:pt x="3" y="119"/>
                  </a:lnTo>
                  <a:lnTo>
                    <a:pt x="11" y="136"/>
                  </a:lnTo>
                  <a:lnTo>
                    <a:pt x="15" y="152"/>
                  </a:lnTo>
                  <a:lnTo>
                    <a:pt x="18" y="171"/>
                  </a:lnTo>
                  <a:lnTo>
                    <a:pt x="24" y="189"/>
                  </a:lnTo>
                  <a:lnTo>
                    <a:pt x="31" y="207"/>
                  </a:lnTo>
                  <a:lnTo>
                    <a:pt x="38" y="225"/>
                  </a:lnTo>
                  <a:lnTo>
                    <a:pt x="40" y="242"/>
                  </a:lnTo>
                  <a:lnTo>
                    <a:pt x="50" y="259"/>
                  </a:lnTo>
                  <a:lnTo>
                    <a:pt x="58" y="273"/>
                  </a:lnTo>
                  <a:lnTo>
                    <a:pt x="68" y="291"/>
                  </a:lnTo>
                  <a:lnTo>
                    <a:pt x="72" y="306"/>
                  </a:lnTo>
                  <a:lnTo>
                    <a:pt x="79" y="324"/>
                  </a:lnTo>
                  <a:lnTo>
                    <a:pt x="84" y="342"/>
                  </a:lnTo>
                  <a:lnTo>
                    <a:pt x="93" y="357"/>
                  </a:lnTo>
                  <a:lnTo>
                    <a:pt x="98" y="374"/>
                  </a:lnTo>
                  <a:lnTo>
                    <a:pt x="104" y="392"/>
                  </a:lnTo>
                  <a:lnTo>
                    <a:pt x="109" y="410"/>
                  </a:lnTo>
                  <a:lnTo>
                    <a:pt x="119" y="425"/>
                  </a:lnTo>
                  <a:lnTo>
                    <a:pt x="122" y="436"/>
                  </a:lnTo>
                  <a:lnTo>
                    <a:pt x="129" y="425"/>
                  </a:lnTo>
                </a:path>
              </a:pathLst>
            </a:custGeom>
            <a:solidFill>
              <a:srgbClr val="006062"/>
            </a:solidFill>
            <a:ln w="9089">
              <a:solidFill>
                <a:srgbClr val="000000"/>
              </a:solidFill>
              <a:round/>
              <a:headEnd/>
              <a:tailEnd/>
            </a:ln>
          </p:spPr>
          <p:txBody>
            <a:bodyPr/>
            <a:lstStyle/>
            <a:p>
              <a:endParaRPr lang="de-DE"/>
            </a:p>
          </p:txBody>
        </p:sp>
        <p:sp>
          <p:nvSpPr>
            <p:cNvPr id="24588" name="Freeform 2057"/>
            <p:cNvSpPr>
              <a:spLocks/>
            </p:cNvSpPr>
            <p:nvPr/>
          </p:nvSpPr>
          <p:spPr bwMode="auto">
            <a:xfrm>
              <a:off x="4350" y="1989"/>
              <a:ext cx="240" cy="365"/>
            </a:xfrm>
            <a:custGeom>
              <a:avLst/>
              <a:gdLst>
                <a:gd name="T0" fmla="*/ 148 w 264"/>
                <a:gd name="T1" fmla="*/ 176 h 414"/>
                <a:gd name="T2" fmla="*/ 148 w 264"/>
                <a:gd name="T3" fmla="*/ 176 h 414"/>
                <a:gd name="T4" fmla="*/ 140 w 264"/>
                <a:gd name="T5" fmla="*/ 161 h 414"/>
                <a:gd name="T6" fmla="*/ 135 w 264"/>
                <a:gd name="T7" fmla="*/ 148 h 414"/>
                <a:gd name="T8" fmla="*/ 126 w 264"/>
                <a:gd name="T9" fmla="*/ 133 h 414"/>
                <a:gd name="T10" fmla="*/ 121 w 264"/>
                <a:gd name="T11" fmla="*/ 120 h 414"/>
                <a:gd name="T12" fmla="*/ 115 w 264"/>
                <a:gd name="T13" fmla="*/ 106 h 414"/>
                <a:gd name="T14" fmla="*/ 113 w 264"/>
                <a:gd name="T15" fmla="*/ 89 h 414"/>
                <a:gd name="T16" fmla="*/ 111 w 264"/>
                <a:gd name="T17" fmla="*/ 76 h 414"/>
                <a:gd name="T18" fmla="*/ 105 w 264"/>
                <a:gd name="T19" fmla="*/ 62 h 414"/>
                <a:gd name="T20" fmla="*/ 95 w 264"/>
                <a:gd name="T21" fmla="*/ 48 h 414"/>
                <a:gd name="T22" fmla="*/ 89 w 264"/>
                <a:gd name="T23" fmla="*/ 34 h 414"/>
                <a:gd name="T24" fmla="*/ 78 w 264"/>
                <a:gd name="T25" fmla="*/ 19 h 414"/>
                <a:gd name="T26" fmla="*/ 64 w 264"/>
                <a:gd name="T27" fmla="*/ 15 h 414"/>
                <a:gd name="T28" fmla="*/ 51 w 264"/>
                <a:gd name="T29" fmla="*/ 25 h 414"/>
                <a:gd name="T30" fmla="*/ 37 w 264"/>
                <a:gd name="T31" fmla="*/ 37 h 414"/>
                <a:gd name="T32" fmla="*/ 29 w 264"/>
                <a:gd name="T33" fmla="*/ 48 h 414"/>
                <a:gd name="T34" fmla="*/ 26 w 264"/>
                <a:gd name="T35" fmla="*/ 63 h 414"/>
                <a:gd name="T36" fmla="*/ 22 w 264"/>
                <a:gd name="T37" fmla="*/ 78 h 414"/>
                <a:gd name="T38" fmla="*/ 17 w 264"/>
                <a:gd name="T39" fmla="*/ 92 h 414"/>
                <a:gd name="T40" fmla="*/ 9 w 264"/>
                <a:gd name="T41" fmla="*/ 106 h 414"/>
                <a:gd name="T42" fmla="*/ 0 w 264"/>
                <a:gd name="T43" fmla="*/ 120 h 414"/>
                <a:gd name="T44" fmla="*/ 0 w 264"/>
                <a:gd name="T45" fmla="*/ 103 h 414"/>
                <a:gd name="T46" fmla="*/ 0 w 264"/>
                <a:gd name="T47" fmla="*/ 87 h 414"/>
                <a:gd name="T48" fmla="*/ 5 w 264"/>
                <a:gd name="T49" fmla="*/ 74 h 414"/>
                <a:gd name="T50" fmla="*/ 9 w 264"/>
                <a:gd name="T51" fmla="*/ 59 h 414"/>
                <a:gd name="T52" fmla="*/ 12 w 264"/>
                <a:gd name="T53" fmla="*/ 46 h 414"/>
                <a:gd name="T54" fmla="*/ 14 w 264"/>
                <a:gd name="T55" fmla="*/ 33 h 414"/>
                <a:gd name="T56" fmla="*/ 19 w 264"/>
                <a:gd name="T57" fmla="*/ 18 h 414"/>
                <a:gd name="T58" fmla="*/ 29 w 264"/>
                <a:gd name="T59" fmla="*/ 7 h 414"/>
                <a:gd name="T60" fmla="*/ 44 w 264"/>
                <a:gd name="T61" fmla="*/ 0 h 414"/>
                <a:gd name="T62" fmla="*/ 59 w 264"/>
                <a:gd name="T63" fmla="*/ 4 h 414"/>
                <a:gd name="T64" fmla="*/ 71 w 264"/>
                <a:gd name="T65" fmla="*/ 11 h 414"/>
                <a:gd name="T66" fmla="*/ 78 w 264"/>
                <a:gd name="T67" fmla="*/ 25 h 414"/>
                <a:gd name="T68" fmla="*/ 86 w 264"/>
                <a:gd name="T69" fmla="*/ 37 h 414"/>
                <a:gd name="T70" fmla="*/ 89 w 264"/>
                <a:gd name="T71" fmla="*/ 49 h 414"/>
                <a:gd name="T72" fmla="*/ 91 w 264"/>
                <a:gd name="T73" fmla="*/ 63 h 414"/>
                <a:gd name="T74" fmla="*/ 94 w 264"/>
                <a:gd name="T75" fmla="*/ 78 h 414"/>
                <a:gd name="T76" fmla="*/ 98 w 264"/>
                <a:gd name="T77" fmla="*/ 89 h 414"/>
                <a:gd name="T78" fmla="*/ 98 w 264"/>
                <a:gd name="T79" fmla="*/ 106 h 414"/>
                <a:gd name="T80" fmla="*/ 98 w 264"/>
                <a:gd name="T81" fmla="*/ 122 h 414"/>
                <a:gd name="T82" fmla="*/ 104 w 264"/>
                <a:gd name="T83" fmla="*/ 135 h 414"/>
                <a:gd name="T84" fmla="*/ 109 w 264"/>
                <a:gd name="T85" fmla="*/ 150 h 414"/>
                <a:gd name="T86" fmla="*/ 111 w 264"/>
                <a:gd name="T87" fmla="*/ 164 h 414"/>
                <a:gd name="T88" fmla="*/ 121 w 264"/>
                <a:gd name="T89" fmla="*/ 176 h 414"/>
                <a:gd name="T90" fmla="*/ 133 w 264"/>
                <a:gd name="T91" fmla="*/ 184 h 414"/>
                <a:gd name="T92" fmla="*/ 145 w 264"/>
                <a:gd name="T93" fmla="*/ 194 h 414"/>
                <a:gd name="T94" fmla="*/ 148 w 264"/>
                <a:gd name="T95" fmla="*/ 180 h 414"/>
                <a:gd name="T96" fmla="*/ 145 w 264"/>
                <a:gd name="T97" fmla="*/ 171 h 414"/>
                <a:gd name="T98" fmla="*/ 148 w 264"/>
                <a:gd name="T99" fmla="*/ 176 h 414"/>
                <a:gd name="T100" fmla="*/ 148 w 264"/>
                <a:gd name="T101" fmla="*/ 176 h 41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4"/>
                <a:gd name="T154" fmla="*/ 0 h 414"/>
                <a:gd name="T155" fmla="*/ 264 w 264"/>
                <a:gd name="T156" fmla="*/ 414 h 41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4" h="414">
                  <a:moveTo>
                    <a:pt x="263" y="374"/>
                  </a:moveTo>
                  <a:lnTo>
                    <a:pt x="263" y="374"/>
                  </a:lnTo>
                  <a:lnTo>
                    <a:pt x="248" y="342"/>
                  </a:lnTo>
                  <a:lnTo>
                    <a:pt x="240" y="314"/>
                  </a:lnTo>
                  <a:lnTo>
                    <a:pt x="223" y="284"/>
                  </a:lnTo>
                  <a:lnTo>
                    <a:pt x="215" y="256"/>
                  </a:lnTo>
                  <a:lnTo>
                    <a:pt x="203" y="225"/>
                  </a:lnTo>
                  <a:lnTo>
                    <a:pt x="200" y="190"/>
                  </a:lnTo>
                  <a:lnTo>
                    <a:pt x="196" y="162"/>
                  </a:lnTo>
                  <a:lnTo>
                    <a:pt x="187" y="132"/>
                  </a:lnTo>
                  <a:lnTo>
                    <a:pt x="169" y="102"/>
                  </a:lnTo>
                  <a:lnTo>
                    <a:pt x="158" y="72"/>
                  </a:lnTo>
                  <a:lnTo>
                    <a:pt x="140" y="41"/>
                  </a:lnTo>
                  <a:lnTo>
                    <a:pt x="112" y="32"/>
                  </a:lnTo>
                  <a:lnTo>
                    <a:pt x="91" y="52"/>
                  </a:lnTo>
                  <a:lnTo>
                    <a:pt x="67" y="79"/>
                  </a:lnTo>
                  <a:lnTo>
                    <a:pt x="51" y="102"/>
                  </a:lnTo>
                  <a:lnTo>
                    <a:pt x="47" y="136"/>
                  </a:lnTo>
                  <a:lnTo>
                    <a:pt x="39" y="166"/>
                  </a:lnTo>
                  <a:lnTo>
                    <a:pt x="30" y="195"/>
                  </a:lnTo>
                  <a:lnTo>
                    <a:pt x="15" y="225"/>
                  </a:lnTo>
                  <a:lnTo>
                    <a:pt x="0" y="256"/>
                  </a:lnTo>
                  <a:lnTo>
                    <a:pt x="0" y="220"/>
                  </a:lnTo>
                  <a:lnTo>
                    <a:pt x="0" y="185"/>
                  </a:lnTo>
                  <a:lnTo>
                    <a:pt x="9" y="157"/>
                  </a:lnTo>
                  <a:lnTo>
                    <a:pt x="15" y="125"/>
                  </a:lnTo>
                  <a:lnTo>
                    <a:pt x="21" y="98"/>
                  </a:lnTo>
                  <a:lnTo>
                    <a:pt x="25" y="69"/>
                  </a:lnTo>
                  <a:lnTo>
                    <a:pt x="34" y="38"/>
                  </a:lnTo>
                  <a:lnTo>
                    <a:pt x="51" y="14"/>
                  </a:lnTo>
                  <a:lnTo>
                    <a:pt x="77" y="0"/>
                  </a:lnTo>
                  <a:lnTo>
                    <a:pt x="105" y="4"/>
                  </a:lnTo>
                  <a:lnTo>
                    <a:pt x="125" y="24"/>
                  </a:lnTo>
                  <a:lnTo>
                    <a:pt x="140" y="52"/>
                  </a:lnTo>
                  <a:lnTo>
                    <a:pt x="152" y="79"/>
                  </a:lnTo>
                  <a:lnTo>
                    <a:pt x="158" y="107"/>
                  </a:lnTo>
                  <a:lnTo>
                    <a:pt x="161" y="136"/>
                  </a:lnTo>
                  <a:lnTo>
                    <a:pt x="165" y="166"/>
                  </a:lnTo>
                  <a:lnTo>
                    <a:pt x="174" y="190"/>
                  </a:lnTo>
                  <a:lnTo>
                    <a:pt x="174" y="225"/>
                  </a:lnTo>
                  <a:lnTo>
                    <a:pt x="174" y="260"/>
                  </a:lnTo>
                  <a:lnTo>
                    <a:pt x="183" y="288"/>
                  </a:lnTo>
                  <a:lnTo>
                    <a:pt x="192" y="319"/>
                  </a:lnTo>
                  <a:lnTo>
                    <a:pt x="196" y="348"/>
                  </a:lnTo>
                  <a:lnTo>
                    <a:pt x="215" y="374"/>
                  </a:lnTo>
                  <a:lnTo>
                    <a:pt x="235" y="392"/>
                  </a:lnTo>
                  <a:lnTo>
                    <a:pt x="256" y="413"/>
                  </a:lnTo>
                  <a:lnTo>
                    <a:pt x="263" y="382"/>
                  </a:lnTo>
                  <a:lnTo>
                    <a:pt x="256" y="363"/>
                  </a:lnTo>
                  <a:lnTo>
                    <a:pt x="263" y="374"/>
                  </a:lnTo>
                </a:path>
              </a:pathLst>
            </a:custGeom>
            <a:solidFill>
              <a:srgbClr val="006062"/>
            </a:solidFill>
            <a:ln w="9089">
              <a:solidFill>
                <a:srgbClr val="000000"/>
              </a:solidFill>
              <a:round/>
              <a:headEnd/>
              <a:tailEnd/>
            </a:ln>
          </p:spPr>
          <p:txBody>
            <a:bodyPr/>
            <a:lstStyle/>
            <a:p>
              <a:endParaRPr lang="de-DE"/>
            </a:p>
          </p:txBody>
        </p:sp>
        <p:sp>
          <p:nvSpPr>
            <p:cNvPr id="24589" name="Freeform 2058"/>
            <p:cNvSpPr>
              <a:spLocks/>
            </p:cNvSpPr>
            <p:nvPr/>
          </p:nvSpPr>
          <p:spPr bwMode="auto">
            <a:xfrm>
              <a:off x="4580" y="1910"/>
              <a:ext cx="27" cy="905"/>
            </a:xfrm>
            <a:custGeom>
              <a:avLst/>
              <a:gdLst>
                <a:gd name="T0" fmla="*/ 12 w 30"/>
                <a:gd name="T1" fmla="*/ 485 h 1025"/>
                <a:gd name="T2" fmla="*/ 5 w 30"/>
                <a:gd name="T3" fmla="*/ 485 h 1025"/>
                <a:gd name="T4" fmla="*/ 0 w 30"/>
                <a:gd name="T5" fmla="*/ 480 h 1025"/>
                <a:gd name="T6" fmla="*/ 0 w 30"/>
                <a:gd name="T7" fmla="*/ 408 h 1025"/>
                <a:gd name="T8" fmla="*/ 0 w 30"/>
                <a:gd name="T9" fmla="*/ 334 h 1025"/>
                <a:gd name="T10" fmla="*/ 0 w 30"/>
                <a:gd name="T11" fmla="*/ 259 h 1025"/>
                <a:gd name="T12" fmla="*/ 0 w 30"/>
                <a:gd name="T13" fmla="*/ 217 h 1025"/>
                <a:gd name="T14" fmla="*/ 0 w 30"/>
                <a:gd name="T15" fmla="*/ 177 h 1025"/>
                <a:gd name="T16" fmla="*/ 0 w 30"/>
                <a:gd name="T17" fmla="*/ 135 h 1025"/>
                <a:gd name="T18" fmla="*/ 0 w 30"/>
                <a:gd name="T19" fmla="*/ 125 h 1025"/>
                <a:gd name="T20" fmla="*/ 0 w 30"/>
                <a:gd name="T21" fmla="*/ 51 h 1025"/>
                <a:gd name="T22" fmla="*/ 0 w 30"/>
                <a:gd name="T23" fmla="*/ 43 h 1025"/>
                <a:gd name="T24" fmla="*/ 0 w 30"/>
                <a:gd name="T25" fmla="*/ 32 h 1025"/>
                <a:gd name="T26" fmla="*/ 0 w 30"/>
                <a:gd name="T27" fmla="*/ 23 h 1025"/>
                <a:gd name="T28" fmla="*/ 0 w 30"/>
                <a:gd name="T29" fmla="*/ 14 h 1025"/>
                <a:gd name="T30" fmla="*/ 5 w 30"/>
                <a:gd name="T31" fmla="*/ 10 h 1025"/>
                <a:gd name="T32" fmla="*/ 8 w 30"/>
                <a:gd name="T33" fmla="*/ 0 h 1025"/>
                <a:gd name="T34" fmla="*/ 12 w 30"/>
                <a:gd name="T35" fmla="*/ 5 h 1025"/>
                <a:gd name="T36" fmla="*/ 15 w 30"/>
                <a:gd name="T37" fmla="*/ 14 h 1025"/>
                <a:gd name="T38" fmla="*/ 15 w 30"/>
                <a:gd name="T39" fmla="*/ 55 h 1025"/>
                <a:gd name="T40" fmla="*/ 15 w 30"/>
                <a:gd name="T41" fmla="*/ 130 h 1025"/>
                <a:gd name="T42" fmla="*/ 15 w 30"/>
                <a:gd name="T43" fmla="*/ 204 h 1025"/>
                <a:gd name="T44" fmla="*/ 15 w 30"/>
                <a:gd name="T45" fmla="*/ 277 h 1025"/>
                <a:gd name="T46" fmla="*/ 15 w 30"/>
                <a:gd name="T47" fmla="*/ 320 h 1025"/>
                <a:gd name="T48" fmla="*/ 15 w 30"/>
                <a:gd name="T49" fmla="*/ 328 h 1025"/>
                <a:gd name="T50" fmla="*/ 15 w 30"/>
                <a:gd name="T51" fmla="*/ 338 h 1025"/>
                <a:gd name="T52" fmla="*/ 15 w 30"/>
                <a:gd name="T53" fmla="*/ 347 h 1025"/>
                <a:gd name="T54" fmla="*/ 15 w 30"/>
                <a:gd name="T55" fmla="*/ 356 h 1025"/>
                <a:gd name="T56" fmla="*/ 15 w 30"/>
                <a:gd name="T57" fmla="*/ 366 h 1025"/>
                <a:gd name="T58" fmla="*/ 15 w 30"/>
                <a:gd name="T59" fmla="*/ 374 h 1025"/>
                <a:gd name="T60" fmla="*/ 15 w 30"/>
                <a:gd name="T61" fmla="*/ 383 h 1025"/>
                <a:gd name="T62" fmla="*/ 15 w 30"/>
                <a:gd name="T63" fmla="*/ 393 h 1025"/>
                <a:gd name="T64" fmla="*/ 15 w 30"/>
                <a:gd name="T65" fmla="*/ 403 h 1025"/>
                <a:gd name="T66" fmla="*/ 15 w 30"/>
                <a:gd name="T67" fmla="*/ 411 h 1025"/>
                <a:gd name="T68" fmla="*/ 15 w 30"/>
                <a:gd name="T69" fmla="*/ 421 h 1025"/>
                <a:gd name="T70" fmla="*/ 15 w 30"/>
                <a:gd name="T71" fmla="*/ 429 h 1025"/>
                <a:gd name="T72" fmla="*/ 15 w 30"/>
                <a:gd name="T73" fmla="*/ 438 h 1025"/>
                <a:gd name="T74" fmla="*/ 15 w 30"/>
                <a:gd name="T75" fmla="*/ 449 h 1025"/>
                <a:gd name="T76" fmla="*/ 15 w 30"/>
                <a:gd name="T77" fmla="*/ 456 h 1025"/>
                <a:gd name="T78" fmla="*/ 15 w 30"/>
                <a:gd name="T79" fmla="*/ 467 h 1025"/>
                <a:gd name="T80" fmla="*/ 15 w 30"/>
                <a:gd name="T81" fmla="*/ 475 h 1025"/>
                <a:gd name="T82" fmla="*/ 15 w 30"/>
                <a:gd name="T83" fmla="*/ 485 h 1025"/>
                <a:gd name="T84" fmla="*/ 12 w 30"/>
                <a:gd name="T85" fmla="*/ 485 h 10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
                <a:gd name="T130" fmla="*/ 0 h 1025"/>
                <a:gd name="T131" fmla="*/ 30 w 30"/>
                <a:gd name="T132" fmla="*/ 1025 h 102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 h="1025">
                  <a:moveTo>
                    <a:pt x="21" y="1024"/>
                  </a:moveTo>
                  <a:lnTo>
                    <a:pt x="21" y="1024"/>
                  </a:lnTo>
                  <a:lnTo>
                    <a:pt x="14" y="1024"/>
                  </a:lnTo>
                  <a:lnTo>
                    <a:pt x="7" y="1024"/>
                  </a:lnTo>
                  <a:lnTo>
                    <a:pt x="0" y="1024"/>
                  </a:lnTo>
                  <a:lnTo>
                    <a:pt x="0" y="1015"/>
                  </a:lnTo>
                  <a:lnTo>
                    <a:pt x="0" y="939"/>
                  </a:lnTo>
                  <a:lnTo>
                    <a:pt x="0" y="860"/>
                  </a:lnTo>
                  <a:lnTo>
                    <a:pt x="0" y="781"/>
                  </a:lnTo>
                  <a:lnTo>
                    <a:pt x="0" y="704"/>
                  </a:lnTo>
                  <a:lnTo>
                    <a:pt x="0" y="624"/>
                  </a:lnTo>
                  <a:lnTo>
                    <a:pt x="0" y="547"/>
                  </a:lnTo>
                  <a:lnTo>
                    <a:pt x="0" y="467"/>
                  </a:lnTo>
                  <a:lnTo>
                    <a:pt x="0" y="460"/>
                  </a:lnTo>
                  <a:lnTo>
                    <a:pt x="0" y="448"/>
                  </a:lnTo>
                  <a:lnTo>
                    <a:pt x="0" y="373"/>
                  </a:lnTo>
                  <a:lnTo>
                    <a:pt x="0" y="295"/>
                  </a:lnTo>
                  <a:lnTo>
                    <a:pt x="0" y="284"/>
                  </a:lnTo>
                  <a:lnTo>
                    <a:pt x="0" y="273"/>
                  </a:lnTo>
                  <a:lnTo>
                    <a:pt x="0" y="264"/>
                  </a:lnTo>
                  <a:lnTo>
                    <a:pt x="0" y="187"/>
                  </a:lnTo>
                  <a:lnTo>
                    <a:pt x="0" y="109"/>
                  </a:lnTo>
                  <a:lnTo>
                    <a:pt x="0" y="98"/>
                  </a:lnTo>
                  <a:lnTo>
                    <a:pt x="0" y="89"/>
                  </a:lnTo>
                  <a:lnTo>
                    <a:pt x="0" y="78"/>
                  </a:lnTo>
                  <a:lnTo>
                    <a:pt x="0" y="67"/>
                  </a:lnTo>
                  <a:lnTo>
                    <a:pt x="0" y="58"/>
                  </a:lnTo>
                  <a:lnTo>
                    <a:pt x="0" y="50"/>
                  </a:lnTo>
                  <a:lnTo>
                    <a:pt x="0" y="39"/>
                  </a:lnTo>
                  <a:lnTo>
                    <a:pt x="0" y="29"/>
                  </a:lnTo>
                  <a:lnTo>
                    <a:pt x="0" y="20"/>
                  </a:lnTo>
                  <a:lnTo>
                    <a:pt x="7" y="20"/>
                  </a:lnTo>
                  <a:lnTo>
                    <a:pt x="7" y="11"/>
                  </a:lnTo>
                  <a:lnTo>
                    <a:pt x="14" y="0"/>
                  </a:lnTo>
                  <a:lnTo>
                    <a:pt x="14" y="11"/>
                  </a:lnTo>
                  <a:lnTo>
                    <a:pt x="21" y="11"/>
                  </a:lnTo>
                  <a:lnTo>
                    <a:pt x="29" y="20"/>
                  </a:lnTo>
                  <a:lnTo>
                    <a:pt x="29" y="29"/>
                  </a:lnTo>
                  <a:lnTo>
                    <a:pt x="29" y="39"/>
                  </a:lnTo>
                  <a:lnTo>
                    <a:pt x="29" y="116"/>
                  </a:lnTo>
                  <a:lnTo>
                    <a:pt x="29" y="196"/>
                  </a:lnTo>
                  <a:lnTo>
                    <a:pt x="29" y="273"/>
                  </a:lnTo>
                  <a:lnTo>
                    <a:pt x="29" y="352"/>
                  </a:lnTo>
                  <a:lnTo>
                    <a:pt x="29" y="430"/>
                  </a:lnTo>
                  <a:lnTo>
                    <a:pt x="29" y="508"/>
                  </a:lnTo>
                  <a:lnTo>
                    <a:pt x="29" y="586"/>
                  </a:lnTo>
                  <a:lnTo>
                    <a:pt x="29" y="664"/>
                  </a:lnTo>
                  <a:lnTo>
                    <a:pt x="29" y="675"/>
                  </a:lnTo>
                  <a:lnTo>
                    <a:pt x="29" y="683"/>
                  </a:lnTo>
                  <a:lnTo>
                    <a:pt x="29" y="692"/>
                  </a:lnTo>
                  <a:lnTo>
                    <a:pt x="29" y="704"/>
                  </a:lnTo>
                  <a:lnTo>
                    <a:pt x="29" y="713"/>
                  </a:lnTo>
                  <a:lnTo>
                    <a:pt x="29" y="722"/>
                  </a:lnTo>
                  <a:lnTo>
                    <a:pt x="29" y="733"/>
                  </a:lnTo>
                  <a:lnTo>
                    <a:pt x="29" y="742"/>
                  </a:lnTo>
                  <a:lnTo>
                    <a:pt x="29" y="752"/>
                  </a:lnTo>
                  <a:lnTo>
                    <a:pt x="29" y="763"/>
                  </a:lnTo>
                  <a:lnTo>
                    <a:pt x="29" y="771"/>
                  </a:lnTo>
                  <a:lnTo>
                    <a:pt x="29" y="781"/>
                  </a:lnTo>
                  <a:lnTo>
                    <a:pt x="29" y="791"/>
                  </a:lnTo>
                  <a:lnTo>
                    <a:pt x="29" y="800"/>
                  </a:lnTo>
                  <a:lnTo>
                    <a:pt x="29" y="810"/>
                  </a:lnTo>
                  <a:lnTo>
                    <a:pt x="29" y="821"/>
                  </a:lnTo>
                  <a:lnTo>
                    <a:pt x="29" y="830"/>
                  </a:lnTo>
                  <a:lnTo>
                    <a:pt x="29" y="841"/>
                  </a:lnTo>
                  <a:lnTo>
                    <a:pt x="29" y="851"/>
                  </a:lnTo>
                  <a:lnTo>
                    <a:pt x="29" y="860"/>
                  </a:lnTo>
                  <a:lnTo>
                    <a:pt x="29" y="869"/>
                  </a:lnTo>
                  <a:lnTo>
                    <a:pt x="29" y="880"/>
                  </a:lnTo>
                  <a:lnTo>
                    <a:pt x="29" y="889"/>
                  </a:lnTo>
                  <a:lnTo>
                    <a:pt x="29" y="899"/>
                  </a:lnTo>
                  <a:lnTo>
                    <a:pt x="29" y="907"/>
                  </a:lnTo>
                  <a:lnTo>
                    <a:pt x="29" y="918"/>
                  </a:lnTo>
                  <a:lnTo>
                    <a:pt x="29" y="927"/>
                  </a:lnTo>
                  <a:lnTo>
                    <a:pt x="29" y="939"/>
                  </a:lnTo>
                  <a:lnTo>
                    <a:pt x="29" y="947"/>
                  </a:lnTo>
                  <a:lnTo>
                    <a:pt x="29" y="957"/>
                  </a:lnTo>
                  <a:lnTo>
                    <a:pt x="29" y="965"/>
                  </a:lnTo>
                  <a:lnTo>
                    <a:pt x="29" y="976"/>
                  </a:lnTo>
                  <a:lnTo>
                    <a:pt x="29" y="985"/>
                  </a:lnTo>
                  <a:lnTo>
                    <a:pt x="29" y="996"/>
                  </a:lnTo>
                  <a:lnTo>
                    <a:pt x="29" y="1004"/>
                  </a:lnTo>
                  <a:lnTo>
                    <a:pt x="29" y="1015"/>
                  </a:lnTo>
                  <a:lnTo>
                    <a:pt x="29" y="1024"/>
                  </a:lnTo>
                  <a:lnTo>
                    <a:pt x="21" y="1024"/>
                  </a:lnTo>
                </a:path>
              </a:pathLst>
            </a:custGeom>
            <a:solidFill>
              <a:srgbClr val="006062"/>
            </a:solidFill>
            <a:ln w="9089">
              <a:solidFill>
                <a:srgbClr val="000000"/>
              </a:solidFill>
              <a:round/>
              <a:headEnd/>
              <a:tailEnd/>
            </a:ln>
          </p:spPr>
          <p:txBody>
            <a:bodyPr/>
            <a:lstStyle/>
            <a:p>
              <a:endParaRPr lang="de-DE"/>
            </a:p>
          </p:txBody>
        </p:sp>
        <p:sp>
          <p:nvSpPr>
            <p:cNvPr id="24590" name="Freeform 2059"/>
            <p:cNvSpPr>
              <a:spLocks/>
            </p:cNvSpPr>
            <p:nvPr/>
          </p:nvSpPr>
          <p:spPr bwMode="auto">
            <a:xfrm>
              <a:off x="4562" y="1640"/>
              <a:ext cx="45" cy="281"/>
            </a:xfrm>
            <a:custGeom>
              <a:avLst/>
              <a:gdLst>
                <a:gd name="T0" fmla="*/ 17 w 50"/>
                <a:gd name="T1" fmla="*/ 149 h 318"/>
                <a:gd name="T2" fmla="*/ 17 w 50"/>
                <a:gd name="T3" fmla="*/ 149 h 318"/>
                <a:gd name="T4" fmla="*/ 4 w 50"/>
                <a:gd name="T5" fmla="*/ 133 h 318"/>
                <a:gd name="T6" fmla="*/ 5 w 50"/>
                <a:gd name="T7" fmla="*/ 110 h 318"/>
                <a:gd name="T8" fmla="*/ 0 w 50"/>
                <a:gd name="T9" fmla="*/ 90 h 318"/>
                <a:gd name="T10" fmla="*/ 0 w 50"/>
                <a:gd name="T11" fmla="*/ 66 h 318"/>
                <a:gd name="T12" fmla="*/ 5 w 50"/>
                <a:gd name="T13" fmla="*/ 44 h 318"/>
                <a:gd name="T14" fmla="*/ 5 w 50"/>
                <a:gd name="T15" fmla="*/ 20 h 318"/>
                <a:gd name="T16" fmla="*/ 12 w 50"/>
                <a:gd name="T17" fmla="*/ 0 h 318"/>
                <a:gd name="T18" fmla="*/ 26 w 50"/>
                <a:gd name="T19" fmla="*/ 17 h 318"/>
                <a:gd name="T20" fmla="*/ 26 w 50"/>
                <a:gd name="T21" fmla="*/ 38 h 318"/>
                <a:gd name="T22" fmla="*/ 25 w 50"/>
                <a:gd name="T23" fmla="*/ 59 h 318"/>
                <a:gd name="T24" fmla="*/ 25 w 50"/>
                <a:gd name="T25" fmla="*/ 84 h 318"/>
                <a:gd name="T26" fmla="*/ 25 w 50"/>
                <a:gd name="T27" fmla="*/ 107 h 318"/>
                <a:gd name="T28" fmla="*/ 25 w 50"/>
                <a:gd name="T29" fmla="*/ 131 h 318"/>
                <a:gd name="T30" fmla="*/ 19 w 50"/>
                <a:gd name="T31" fmla="*/ 151 h 318"/>
                <a:gd name="T32" fmla="*/ 17 w 50"/>
                <a:gd name="T33" fmla="*/ 151 h 318"/>
                <a:gd name="T34" fmla="*/ 17 w 50"/>
                <a:gd name="T35" fmla="*/ 149 h 318"/>
                <a:gd name="T36" fmla="*/ 17 w 50"/>
                <a:gd name="T37" fmla="*/ 149 h 3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318"/>
                <a:gd name="T59" fmla="*/ 50 w 50"/>
                <a:gd name="T60" fmla="*/ 318 h 3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318">
                  <a:moveTo>
                    <a:pt x="32" y="314"/>
                  </a:moveTo>
                  <a:lnTo>
                    <a:pt x="32" y="314"/>
                  </a:lnTo>
                  <a:lnTo>
                    <a:pt x="4" y="280"/>
                  </a:lnTo>
                  <a:lnTo>
                    <a:pt x="7" y="233"/>
                  </a:lnTo>
                  <a:lnTo>
                    <a:pt x="0" y="188"/>
                  </a:lnTo>
                  <a:lnTo>
                    <a:pt x="0" y="139"/>
                  </a:lnTo>
                  <a:lnTo>
                    <a:pt x="7" y="94"/>
                  </a:lnTo>
                  <a:lnTo>
                    <a:pt x="7" y="42"/>
                  </a:lnTo>
                  <a:lnTo>
                    <a:pt x="22" y="0"/>
                  </a:lnTo>
                  <a:lnTo>
                    <a:pt x="49" y="34"/>
                  </a:lnTo>
                  <a:lnTo>
                    <a:pt x="49" y="80"/>
                  </a:lnTo>
                  <a:lnTo>
                    <a:pt x="47" y="124"/>
                  </a:lnTo>
                  <a:lnTo>
                    <a:pt x="47" y="176"/>
                  </a:lnTo>
                  <a:lnTo>
                    <a:pt x="47" y="224"/>
                  </a:lnTo>
                  <a:lnTo>
                    <a:pt x="47" y="274"/>
                  </a:lnTo>
                  <a:lnTo>
                    <a:pt x="34" y="317"/>
                  </a:lnTo>
                  <a:lnTo>
                    <a:pt x="32" y="317"/>
                  </a:lnTo>
                  <a:lnTo>
                    <a:pt x="32" y="314"/>
                  </a:lnTo>
                </a:path>
              </a:pathLst>
            </a:custGeom>
            <a:solidFill>
              <a:srgbClr val="006062"/>
            </a:solidFill>
            <a:ln w="9089">
              <a:solidFill>
                <a:srgbClr val="000000"/>
              </a:solidFill>
              <a:round/>
              <a:headEnd/>
              <a:tailEnd/>
            </a:ln>
          </p:spPr>
          <p:txBody>
            <a:bodyPr/>
            <a:lstStyle/>
            <a:p>
              <a:endParaRPr lang="de-DE"/>
            </a:p>
          </p:txBody>
        </p:sp>
        <p:sp>
          <p:nvSpPr>
            <p:cNvPr id="24591" name="Freeform 2060"/>
            <p:cNvSpPr>
              <a:spLocks/>
            </p:cNvSpPr>
            <p:nvPr/>
          </p:nvSpPr>
          <p:spPr bwMode="auto">
            <a:xfrm>
              <a:off x="4704" y="2228"/>
              <a:ext cx="218" cy="188"/>
            </a:xfrm>
            <a:custGeom>
              <a:avLst/>
              <a:gdLst>
                <a:gd name="T0" fmla="*/ 0 w 240"/>
                <a:gd name="T1" fmla="*/ 0 h 213"/>
                <a:gd name="T2" fmla="*/ 0 w 240"/>
                <a:gd name="T3" fmla="*/ 0 h 213"/>
                <a:gd name="T4" fmla="*/ 61 w 240"/>
                <a:gd name="T5" fmla="*/ 4 h 213"/>
                <a:gd name="T6" fmla="*/ 94 w 240"/>
                <a:gd name="T7" fmla="*/ 55 h 213"/>
                <a:gd name="T8" fmla="*/ 134 w 240"/>
                <a:gd name="T9" fmla="*/ 101 h 213"/>
                <a:gd name="T10" fmla="*/ 78 w 240"/>
                <a:gd name="T11" fmla="*/ 91 h 213"/>
                <a:gd name="T12" fmla="*/ 50 w 240"/>
                <a:gd name="T13" fmla="*/ 40 h 213"/>
                <a:gd name="T14" fmla="*/ 0 w 240"/>
                <a:gd name="T15" fmla="*/ 0 h 213"/>
                <a:gd name="T16" fmla="*/ 0 w 240"/>
                <a:gd name="T17" fmla="*/ 0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0"/>
                <a:gd name="T28" fmla="*/ 0 h 213"/>
                <a:gd name="T29" fmla="*/ 240 w 240"/>
                <a:gd name="T30" fmla="*/ 213 h 2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0" h="213">
                  <a:moveTo>
                    <a:pt x="0" y="0"/>
                  </a:moveTo>
                  <a:lnTo>
                    <a:pt x="0" y="0"/>
                  </a:lnTo>
                  <a:lnTo>
                    <a:pt x="109" y="6"/>
                  </a:lnTo>
                  <a:lnTo>
                    <a:pt x="169" y="116"/>
                  </a:lnTo>
                  <a:lnTo>
                    <a:pt x="239" y="212"/>
                  </a:lnTo>
                  <a:lnTo>
                    <a:pt x="141" y="192"/>
                  </a:lnTo>
                  <a:lnTo>
                    <a:pt x="90" y="85"/>
                  </a:lnTo>
                  <a:lnTo>
                    <a:pt x="0" y="0"/>
                  </a:lnTo>
                </a:path>
              </a:pathLst>
            </a:custGeom>
            <a:solidFill>
              <a:srgbClr val="006062"/>
            </a:solidFill>
            <a:ln w="9089">
              <a:solidFill>
                <a:srgbClr val="000000"/>
              </a:solidFill>
              <a:round/>
              <a:headEnd/>
              <a:tailEnd/>
            </a:ln>
          </p:spPr>
          <p:txBody>
            <a:bodyPr/>
            <a:lstStyle/>
            <a:p>
              <a:endParaRPr lang="de-DE"/>
            </a:p>
          </p:txBody>
        </p:sp>
        <p:sp>
          <p:nvSpPr>
            <p:cNvPr id="24592" name="Freeform 2061"/>
            <p:cNvSpPr>
              <a:spLocks/>
            </p:cNvSpPr>
            <p:nvPr/>
          </p:nvSpPr>
          <p:spPr bwMode="auto">
            <a:xfrm>
              <a:off x="4596" y="1544"/>
              <a:ext cx="260" cy="636"/>
            </a:xfrm>
            <a:custGeom>
              <a:avLst/>
              <a:gdLst>
                <a:gd name="T0" fmla="*/ 5 w 286"/>
                <a:gd name="T1" fmla="*/ 288 h 721"/>
                <a:gd name="T2" fmla="*/ 5 w 286"/>
                <a:gd name="T3" fmla="*/ 288 h 721"/>
                <a:gd name="T4" fmla="*/ 17 w 286"/>
                <a:gd name="T5" fmla="*/ 238 h 721"/>
                <a:gd name="T6" fmla="*/ 28 w 286"/>
                <a:gd name="T7" fmla="*/ 180 h 721"/>
                <a:gd name="T8" fmla="*/ 45 w 286"/>
                <a:gd name="T9" fmla="*/ 129 h 721"/>
                <a:gd name="T10" fmla="*/ 66 w 286"/>
                <a:gd name="T11" fmla="*/ 79 h 721"/>
                <a:gd name="T12" fmla="*/ 105 w 286"/>
                <a:gd name="T13" fmla="*/ 31 h 721"/>
                <a:gd name="T14" fmla="*/ 161 w 286"/>
                <a:gd name="T15" fmla="*/ 0 h 721"/>
                <a:gd name="T16" fmla="*/ 145 w 286"/>
                <a:gd name="T17" fmla="*/ 51 h 721"/>
                <a:gd name="T18" fmla="*/ 105 w 286"/>
                <a:gd name="T19" fmla="*/ 103 h 721"/>
                <a:gd name="T20" fmla="*/ 66 w 286"/>
                <a:gd name="T21" fmla="*/ 149 h 721"/>
                <a:gd name="T22" fmla="*/ 50 w 286"/>
                <a:gd name="T23" fmla="*/ 206 h 721"/>
                <a:gd name="T24" fmla="*/ 45 w 286"/>
                <a:gd name="T25" fmla="*/ 261 h 721"/>
                <a:gd name="T26" fmla="*/ 23 w 286"/>
                <a:gd name="T27" fmla="*/ 313 h 721"/>
                <a:gd name="T28" fmla="*/ 0 w 286"/>
                <a:gd name="T29" fmla="*/ 340 h 721"/>
                <a:gd name="T30" fmla="*/ 5 w 286"/>
                <a:gd name="T31" fmla="*/ 288 h 721"/>
                <a:gd name="T32" fmla="*/ 5 w 286"/>
                <a:gd name="T33" fmla="*/ 288 h 7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721"/>
                <a:gd name="T53" fmla="*/ 286 w 286"/>
                <a:gd name="T54" fmla="*/ 721 h 7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721">
                  <a:moveTo>
                    <a:pt x="11" y="611"/>
                  </a:moveTo>
                  <a:lnTo>
                    <a:pt x="11" y="611"/>
                  </a:lnTo>
                  <a:lnTo>
                    <a:pt x="31" y="504"/>
                  </a:lnTo>
                  <a:lnTo>
                    <a:pt x="50" y="382"/>
                  </a:lnTo>
                  <a:lnTo>
                    <a:pt x="79" y="274"/>
                  </a:lnTo>
                  <a:lnTo>
                    <a:pt x="118" y="165"/>
                  </a:lnTo>
                  <a:lnTo>
                    <a:pt x="187" y="66"/>
                  </a:lnTo>
                  <a:lnTo>
                    <a:pt x="285" y="0"/>
                  </a:lnTo>
                  <a:lnTo>
                    <a:pt x="255" y="109"/>
                  </a:lnTo>
                  <a:lnTo>
                    <a:pt x="187" y="220"/>
                  </a:lnTo>
                  <a:lnTo>
                    <a:pt x="118" y="317"/>
                  </a:lnTo>
                  <a:lnTo>
                    <a:pt x="88" y="437"/>
                  </a:lnTo>
                  <a:lnTo>
                    <a:pt x="79" y="556"/>
                  </a:lnTo>
                  <a:lnTo>
                    <a:pt x="41" y="666"/>
                  </a:lnTo>
                  <a:lnTo>
                    <a:pt x="0" y="720"/>
                  </a:lnTo>
                  <a:lnTo>
                    <a:pt x="11" y="611"/>
                  </a:lnTo>
                </a:path>
              </a:pathLst>
            </a:custGeom>
            <a:solidFill>
              <a:srgbClr val="006062"/>
            </a:solidFill>
            <a:ln w="9089">
              <a:solidFill>
                <a:srgbClr val="000000"/>
              </a:solidFill>
              <a:round/>
              <a:headEnd/>
              <a:tailEnd/>
            </a:ln>
          </p:spPr>
          <p:txBody>
            <a:bodyPr/>
            <a:lstStyle/>
            <a:p>
              <a:endParaRPr lang="de-DE"/>
            </a:p>
          </p:txBody>
        </p:sp>
        <p:sp>
          <p:nvSpPr>
            <p:cNvPr id="24593" name="Freeform 2062"/>
            <p:cNvSpPr>
              <a:spLocks/>
            </p:cNvSpPr>
            <p:nvPr/>
          </p:nvSpPr>
          <p:spPr bwMode="auto">
            <a:xfrm>
              <a:off x="4606" y="2228"/>
              <a:ext cx="131" cy="307"/>
            </a:xfrm>
            <a:custGeom>
              <a:avLst/>
              <a:gdLst>
                <a:gd name="T0" fmla="*/ 0 w 144"/>
                <a:gd name="T1" fmla="*/ 129 h 348"/>
                <a:gd name="T2" fmla="*/ 6 w 144"/>
                <a:gd name="T3" fmla="*/ 124 h 348"/>
                <a:gd name="T4" fmla="*/ 10 w 144"/>
                <a:gd name="T5" fmla="*/ 116 h 348"/>
                <a:gd name="T6" fmla="*/ 10 w 144"/>
                <a:gd name="T7" fmla="*/ 107 h 348"/>
                <a:gd name="T8" fmla="*/ 13 w 144"/>
                <a:gd name="T9" fmla="*/ 100 h 348"/>
                <a:gd name="T10" fmla="*/ 15 w 144"/>
                <a:gd name="T11" fmla="*/ 90 h 348"/>
                <a:gd name="T12" fmla="*/ 18 w 144"/>
                <a:gd name="T13" fmla="*/ 85 h 348"/>
                <a:gd name="T14" fmla="*/ 22 w 144"/>
                <a:gd name="T15" fmla="*/ 75 h 348"/>
                <a:gd name="T16" fmla="*/ 22 w 144"/>
                <a:gd name="T17" fmla="*/ 67 h 348"/>
                <a:gd name="T18" fmla="*/ 29 w 144"/>
                <a:gd name="T19" fmla="*/ 58 h 348"/>
                <a:gd name="T20" fmla="*/ 34 w 144"/>
                <a:gd name="T21" fmla="*/ 49 h 348"/>
                <a:gd name="T22" fmla="*/ 35 w 144"/>
                <a:gd name="T23" fmla="*/ 43 h 348"/>
                <a:gd name="T24" fmla="*/ 37 w 144"/>
                <a:gd name="T25" fmla="*/ 34 h 348"/>
                <a:gd name="T26" fmla="*/ 45 w 144"/>
                <a:gd name="T27" fmla="*/ 26 h 348"/>
                <a:gd name="T28" fmla="*/ 51 w 144"/>
                <a:gd name="T29" fmla="*/ 19 h 348"/>
                <a:gd name="T30" fmla="*/ 55 w 144"/>
                <a:gd name="T31" fmla="*/ 11 h 348"/>
                <a:gd name="T32" fmla="*/ 59 w 144"/>
                <a:gd name="T33" fmla="*/ 4 h 348"/>
                <a:gd name="T34" fmla="*/ 66 w 144"/>
                <a:gd name="T35" fmla="*/ 4 h 348"/>
                <a:gd name="T36" fmla="*/ 72 w 144"/>
                <a:gd name="T37" fmla="*/ 7 h 348"/>
                <a:gd name="T38" fmla="*/ 79 w 144"/>
                <a:gd name="T39" fmla="*/ 13 h 348"/>
                <a:gd name="T40" fmla="*/ 79 w 144"/>
                <a:gd name="T41" fmla="*/ 20 h 348"/>
                <a:gd name="T42" fmla="*/ 76 w 144"/>
                <a:gd name="T43" fmla="*/ 28 h 348"/>
                <a:gd name="T44" fmla="*/ 73 w 144"/>
                <a:gd name="T45" fmla="*/ 36 h 348"/>
                <a:gd name="T46" fmla="*/ 71 w 144"/>
                <a:gd name="T47" fmla="*/ 43 h 348"/>
                <a:gd name="T48" fmla="*/ 66 w 144"/>
                <a:gd name="T49" fmla="*/ 52 h 348"/>
                <a:gd name="T50" fmla="*/ 61 w 144"/>
                <a:gd name="T51" fmla="*/ 59 h 348"/>
                <a:gd name="T52" fmla="*/ 59 w 144"/>
                <a:gd name="T53" fmla="*/ 67 h 348"/>
                <a:gd name="T54" fmla="*/ 55 w 144"/>
                <a:gd name="T55" fmla="*/ 75 h 348"/>
                <a:gd name="T56" fmla="*/ 54 w 144"/>
                <a:gd name="T57" fmla="*/ 85 h 348"/>
                <a:gd name="T58" fmla="*/ 47 w 144"/>
                <a:gd name="T59" fmla="*/ 91 h 348"/>
                <a:gd name="T60" fmla="*/ 45 w 144"/>
                <a:gd name="T61" fmla="*/ 100 h 348"/>
                <a:gd name="T62" fmla="*/ 39 w 144"/>
                <a:gd name="T63" fmla="*/ 107 h 348"/>
                <a:gd name="T64" fmla="*/ 34 w 144"/>
                <a:gd name="T65" fmla="*/ 115 h 348"/>
                <a:gd name="T66" fmla="*/ 34 w 144"/>
                <a:gd name="T67" fmla="*/ 123 h 348"/>
                <a:gd name="T68" fmla="*/ 29 w 144"/>
                <a:gd name="T69" fmla="*/ 131 h 348"/>
                <a:gd name="T70" fmla="*/ 25 w 144"/>
                <a:gd name="T71" fmla="*/ 138 h 348"/>
                <a:gd name="T72" fmla="*/ 18 w 144"/>
                <a:gd name="T73" fmla="*/ 146 h 348"/>
                <a:gd name="T74" fmla="*/ 13 w 144"/>
                <a:gd name="T75" fmla="*/ 152 h 348"/>
                <a:gd name="T76" fmla="*/ 6 w 144"/>
                <a:gd name="T77" fmla="*/ 158 h 348"/>
                <a:gd name="T78" fmla="*/ 1 w 144"/>
                <a:gd name="T79" fmla="*/ 163 h 348"/>
                <a:gd name="T80" fmla="*/ 0 w 144"/>
                <a:gd name="T81" fmla="*/ 129 h 3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4"/>
                <a:gd name="T124" fmla="*/ 0 h 348"/>
                <a:gd name="T125" fmla="*/ 144 w 144"/>
                <a:gd name="T126" fmla="*/ 348 h 3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4" h="348">
                  <a:moveTo>
                    <a:pt x="0" y="274"/>
                  </a:moveTo>
                  <a:lnTo>
                    <a:pt x="0" y="274"/>
                  </a:lnTo>
                  <a:lnTo>
                    <a:pt x="6" y="271"/>
                  </a:lnTo>
                  <a:lnTo>
                    <a:pt x="12" y="263"/>
                  </a:lnTo>
                  <a:lnTo>
                    <a:pt x="12" y="254"/>
                  </a:lnTo>
                  <a:lnTo>
                    <a:pt x="16" y="244"/>
                  </a:lnTo>
                  <a:lnTo>
                    <a:pt x="16" y="236"/>
                  </a:lnTo>
                  <a:lnTo>
                    <a:pt x="17" y="226"/>
                  </a:lnTo>
                  <a:lnTo>
                    <a:pt x="20" y="218"/>
                  </a:lnTo>
                  <a:lnTo>
                    <a:pt x="23" y="211"/>
                  </a:lnTo>
                  <a:lnTo>
                    <a:pt x="27" y="202"/>
                  </a:lnTo>
                  <a:lnTo>
                    <a:pt x="27" y="192"/>
                  </a:lnTo>
                  <a:lnTo>
                    <a:pt x="25" y="183"/>
                  </a:lnTo>
                  <a:lnTo>
                    <a:pt x="32" y="178"/>
                  </a:lnTo>
                  <a:lnTo>
                    <a:pt x="34" y="168"/>
                  </a:lnTo>
                  <a:lnTo>
                    <a:pt x="38" y="160"/>
                  </a:lnTo>
                  <a:lnTo>
                    <a:pt x="38" y="150"/>
                  </a:lnTo>
                  <a:lnTo>
                    <a:pt x="39" y="142"/>
                  </a:lnTo>
                  <a:lnTo>
                    <a:pt x="46" y="134"/>
                  </a:lnTo>
                  <a:lnTo>
                    <a:pt x="51" y="124"/>
                  </a:lnTo>
                  <a:lnTo>
                    <a:pt x="53" y="118"/>
                  </a:lnTo>
                  <a:lnTo>
                    <a:pt x="59" y="107"/>
                  </a:lnTo>
                  <a:lnTo>
                    <a:pt x="61" y="100"/>
                  </a:lnTo>
                  <a:lnTo>
                    <a:pt x="62" y="91"/>
                  </a:lnTo>
                  <a:lnTo>
                    <a:pt x="62" y="82"/>
                  </a:lnTo>
                  <a:lnTo>
                    <a:pt x="67" y="74"/>
                  </a:lnTo>
                  <a:lnTo>
                    <a:pt x="73" y="65"/>
                  </a:lnTo>
                  <a:lnTo>
                    <a:pt x="80" y="56"/>
                  </a:lnTo>
                  <a:lnTo>
                    <a:pt x="85" y="49"/>
                  </a:lnTo>
                  <a:lnTo>
                    <a:pt x="90" y="41"/>
                  </a:lnTo>
                  <a:lnTo>
                    <a:pt x="91" y="31"/>
                  </a:lnTo>
                  <a:lnTo>
                    <a:pt x="96" y="25"/>
                  </a:lnTo>
                  <a:lnTo>
                    <a:pt x="100" y="16"/>
                  </a:lnTo>
                  <a:lnTo>
                    <a:pt x="104" y="7"/>
                  </a:lnTo>
                  <a:lnTo>
                    <a:pt x="107" y="0"/>
                  </a:lnTo>
                  <a:lnTo>
                    <a:pt x="116" y="4"/>
                  </a:lnTo>
                  <a:lnTo>
                    <a:pt x="120" y="10"/>
                  </a:lnTo>
                  <a:lnTo>
                    <a:pt x="127" y="15"/>
                  </a:lnTo>
                  <a:lnTo>
                    <a:pt x="134" y="21"/>
                  </a:lnTo>
                  <a:lnTo>
                    <a:pt x="141" y="27"/>
                  </a:lnTo>
                  <a:lnTo>
                    <a:pt x="143" y="35"/>
                  </a:lnTo>
                  <a:lnTo>
                    <a:pt x="141" y="44"/>
                  </a:lnTo>
                  <a:lnTo>
                    <a:pt x="138" y="52"/>
                  </a:lnTo>
                  <a:lnTo>
                    <a:pt x="134" y="60"/>
                  </a:lnTo>
                  <a:lnTo>
                    <a:pt x="130" y="68"/>
                  </a:lnTo>
                  <a:lnTo>
                    <a:pt x="130" y="77"/>
                  </a:lnTo>
                  <a:lnTo>
                    <a:pt x="127" y="86"/>
                  </a:lnTo>
                  <a:lnTo>
                    <a:pt x="124" y="94"/>
                  </a:lnTo>
                  <a:lnTo>
                    <a:pt x="119" y="103"/>
                  </a:lnTo>
                  <a:lnTo>
                    <a:pt x="116" y="110"/>
                  </a:lnTo>
                  <a:lnTo>
                    <a:pt x="113" y="120"/>
                  </a:lnTo>
                  <a:lnTo>
                    <a:pt x="108" y="126"/>
                  </a:lnTo>
                  <a:lnTo>
                    <a:pt x="107" y="135"/>
                  </a:lnTo>
                  <a:lnTo>
                    <a:pt x="104" y="142"/>
                  </a:lnTo>
                  <a:lnTo>
                    <a:pt x="100" y="152"/>
                  </a:lnTo>
                  <a:lnTo>
                    <a:pt x="98" y="160"/>
                  </a:lnTo>
                  <a:lnTo>
                    <a:pt x="96" y="170"/>
                  </a:lnTo>
                  <a:lnTo>
                    <a:pt x="94" y="181"/>
                  </a:lnTo>
                  <a:lnTo>
                    <a:pt x="88" y="185"/>
                  </a:lnTo>
                  <a:lnTo>
                    <a:pt x="84" y="194"/>
                  </a:lnTo>
                  <a:lnTo>
                    <a:pt x="82" y="202"/>
                  </a:lnTo>
                  <a:lnTo>
                    <a:pt x="80" y="211"/>
                  </a:lnTo>
                  <a:lnTo>
                    <a:pt x="77" y="218"/>
                  </a:lnTo>
                  <a:lnTo>
                    <a:pt x="69" y="226"/>
                  </a:lnTo>
                  <a:lnTo>
                    <a:pt x="64" y="236"/>
                  </a:lnTo>
                  <a:lnTo>
                    <a:pt x="60" y="243"/>
                  </a:lnTo>
                  <a:lnTo>
                    <a:pt x="59" y="252"/>
                  </a:lnTo>
                  <a:lnTo>
                    <a:pt x="59" y="260"/>
                  </a:lnTo>
                  <a:lnTo>
                    <a:pt x="55" y="270"/>
                  </a:lnTo>
                  <a:lnTo>
                    <a:pt x="51" y="277"/>
                  </a:lnTo>
                  <a:lnTo>
                    <a:pt x="47" y="285"/>
                  </a:lnTo>
                  <a:lnTo>
                    <a:pt x="45" y="293"/>
                  </a:lnTo>
                  <a:lnTo>
                    <a:pt x="39" y="300"/>
                  </a:lnTo>
                  <a:lnTo>
                    <a:pt x="32" y="310"/>
                  </a:lnTo>
                  <a:lnTo>
                    <a:pt x="27" y="316"/>
                  </a:lnTo>
                  <a:lnTo>
                    <a:pt x="23" y="323"/>
                  </a:lnTo>
                  <a:lnTo>
                    <a:pt x="19" y="331"/>
                  </a:lnTo>
                  <a:lnTo>
                    <a:pt x="12" y="335"/>
                  </a:lnTo>
                  <a:lnTo>
                    <a:pt x="4" y="339"/>
                  </a:lnTo>
                  <a:lnTo>
                    <a:pt x="1" y="347"/>
                  </a:lnTo>
                  <a:lnTo>
                    <a:pt x="0" y="274"/>
                  </a:lnTo>
                </a:path>
              </a:pathLst>
            </a:custGeom>
            <a:solidFill>
              <a:srgbClr val="006062"/>
            </a:solidFill>
            <a:ln w="9089">
              <a:solidFill>
                <a:srgbClr val="000000"/>
              </a:solidFill>
              <a:round/>
              <a:headEnd/>
              <a:tailEnd/>
            </a:ln>
          </p:spPr>
          <p:txBody>
            <a:bodyPr/>
            <a:lstStyle/>
            <a:p>
              <a:endParaRPr lang="de-DE"/>
            </a:p>
          </p:txBody>
        </p:sp>
        <p:sp>
          <p:nvSpPr>
            <p:cNvPr id="24594" name="Freeform 2063"/>
            <p:cNvSpPr>
              <a:spLocks/>
            </p:cNvSpPr>
            <p:nvPr/>
          </p:nvSpPr>
          <p:spPr bwMode="auto">
            <a:xfrm>
              <a:off x="4592" y="2084"/>
              <a:ext cx="14" cy="102"/>
            </a:xfrm>
            <a:custGeom>
              <a:avLst/>
              <a:gdLst>
                <a:gd name="T0" fmla="*/ 0 w 15"/>
                <a:gd name="T1" fmla="*/ 54 h 116"/>
                <a:gd name="T2" fmla="*/ 0 w 15"/>
                <a:gd name="T3" fmla="*/ 54 h 116"/>
                <a:gd name="T4" fmla="*/ 0 w 15"/>
                <a:gd name="T5" fmla="*/ 0 h 116"/>
                <a:gd name="T6" fmla="*/ 8 w 15"/>
                <a:gd name="T7" fmla="*/ 0 h 116"/>
                <a:gd name="T8" fmla="*/ 8 w 15"/>
                <a:gd name="T9" fmla="*/ 54 h 116"/>
                <a:gd name="T10" fmla="*/ 0 w 15"/>
                <a:gd name="T11" fmla="*/ 54 h 116"/>
                <a:gd name="T12" fmla="*/ 0 w 15"/>
                <a:gd name="T13" fmla="*/ 54 h 116"/>
                <a:gd name="T14" fmla="*/ 0 60000 65536"/>
                <a:gd name="T15" fmla="*/ 0 60000 65536"/>
                <a:gd name="T16" fmla="*/ 0 60000 65536"/>
                <a:gd name="T17" fmla="*/ 0 60000 65536"/>
                <a:gd name="T18" fmla="*/ 0 60000 65536"/>
                <a:gd name="T19" fmla="*/ 0 60000 65536"/>
                <a:gd name="T20" fmla="*/ 0 60000 65536"/>
                <a:gd name="T21" fmla="*/ 0 w 15"/>
                <a:gd name="T22" fmla="*/ 0 h 116"/>
                <a:gd name="T23" fmla="*/ 15 w 15"/>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16">
                  <a:moveTo>
                    <a:pt x="0" y="115"/>
                  </a:moveTo>
                  <a:lnTo>
                    <a:pt x="0" y="115"/>
                  </a:lnTo>
                  <a:lnTo>
                    <a:pt x="0" y="0"/>
                  </a:lnTo>
                  <a:lnTo>
                    <a:pt x="14" y="0"/>
                  </a:lnTo>
                  <a:lnTo>
                    <a:pt x="14" y="115"/>
                  </a:lnTo>
                  <a:lnTo>
                    <a:pt x="0" y="115"/>
                  </a:lnTo>
                </a:path>
              </a:pathLst>
            </a:custGeom>
            <a:solidFill>
              <a:srgbClr val="006062"/>
            </a:solidFill>
            <a:ln w="9089">
              <a:solidFill>
                <a:srgbClr val="006062"/>
              </a:solidFill>
              <a:round/>
              <a:headEnd/>
              <a:tailEnd/>
            </a:ln>
          </p:spPr>
          <p:txBody>
            <a:bodyPr/>
            <a:lstStyle/>
            <a:p>
              <a:endParaRPr lang="de-DE"/>
            </a:p>
          </p:txBody>
        </p:sp>
        <p:sp>
          <p:nvSpPr>
            <p:cNvPr id="24595" name="Line 2064"/>
            <p:cNvSpPr>
              <a:spLocks noChangeShapeType="1"/>
            </p:cNvSpPr>
            <p:nvPr/>
          </p:nvSpPr>
          <p:spPr bwMode="auto">
            <a:xfrm flipV="1">
              <a:off x="4605" y="2165"/>
              <a:ext cx="0" cy="58"/>
            </a:xfrm>
            <a:prstGeom prst="line">
              <a:avLst/>
            </a:prstGeom>
            <a:noFill/>
            <a:ln w="9089">
              <a:solidFill>
                <a:srgbClr val="000000"/>
              </a:solidFill>
              <a:round/>
              <a:headEnd/>
              <a:tailEnd/>
            </a:ln>
          </p:spPr>
          <p:txBody>
            <a:bodyPr/>
            <a:lstStyle/>
            <a:p>
              <a:endParaRPr lang="en-US"/>
            </a:p>
          </p:txBody>
        </p:sp>
        <p:sp>
          <p:nvSpPr>
            <p:cNvPr id="24596" name="Freeform 2065"/>
            <p:cNvSpPr>
              <a:spLocks/>
            </p:cNvSpPr>
            <p:nvPr/>
          </p:nvSpPr>
          <p:spPr bwMode="auto">
            <a:xfrm>
              <a:off x="3693" y="2597"/>
              <a:ext cx="153" cy="224"/>
            </a:xfrm>
            <a:custGeom>
              <a:avLst/>
              <a:gdLst>
                <a:gd name="T0" fmla="*/ 96 w 168"/>
                <a:gd name="T1" fmla="*/ 111 h 254"/>
                <a:gd name="T2" fmla="*/ 96 w 168"/>
                <a:gd name="T3" fmla="*/ 111 h 254"/>
                <a:gd name="T4" fmla="*/ 87 w 168"/>
                <a:gd name="T5" fmla="*/ 106 h 254"/>
                <a:gd name="T6" fmla="*/ 81 w 168"/>
                <a:gd name="T7" fmla="*/ 97 h 254"/>
                <a:gd name="T8" fmla="*/ 74 w 168"/>
                <a:gd name="T9" fmla="*/ 90 h 254"/>
                <a:gd name="T10" fmla="*/ 73 w 168"/>
                <a:gd name="T11" fmla="*/ 81 h 254"/>
                <a:gd name="T12" fmla="*/ 66 w 168"/>
                <a:gd name="T13" fmla="*/ 74 h 254"/>
                <a:gd name="T14" fmla="*/ 66 w 168"/>
                <a:gd name="T15" fmla="*/ 65 h 254"/>
                <a:gd name="T16" fmla="*/ 58 w 168"/>
                <a:gd name="T17" fmla="*/ 56 h 254"/>
                <a:gd name="T18" fmla="*/ 53 w 168"/>
                <a:gd name="T19" fmla="*/ 49 h 254"/>
                <a:gd name="T20" fmla="*/ 46 w 168"/>
                <a:gd name="T21" fmla="*/ 43 h 254"/>
                <a:gd name="T22" fmla="*/ 38 w 168"/>
                <a:gd name="T23" fmla="*/ 34 h 254"/>
                <a:gd name="T24" fmla="*/ 30 w 168"/>
                <a:gd name="T25" fmla="*/ 27 h 254"/>
                <a:gd name="T26" fmla="*/ 25 w 168"/>
                <a:gd name="T27" fmla="*/ 19 h 254"/>
                <a:gd name="T28" fmla="*/ 18 w 168"/>
                <a:gd name="T29" fmla="*/ 12 h 254"/>
                <a:gd name="T30" fmla="*/ 10 w 168"/>
                <a:gd name="T31" fmla="*/ 5 h 254"/>
                <a:gd name="T32" fmla="*/ 0 w 168"/>
                <a:gd name="T33" fmla="*/ 0 h 254"/>
                <a:gd name="T34" fmla="*/ 5 w 168"/>
                <a:gd name="T35" fmla="*/ 9 h 254"/>
                <a:gd name="T36" fmla="*/ 5 w 168"/>
                <a:gd name="T37" fmla="*/ 16 h 254"/>
                <a:gd name="T38" fmla="*/ 11 w 168"/>
                <a:gd name="T39" fmla="*/ 26 h 254"/>
                <a:gd name="T40" fmla="*/ 16 w 168"/>
                <a:gd name="T41" fmla="*/ 32 h 254"/>
                <a:gd name="T42" fmla="*/ 18 w 168"/>
                <a:gd name="T43" fmla="*/ 38 h 254"/>
                <a:gd name="T44" fmla="*/ 21 w 168"/>
                <a:gd name="T45" fmla="*/ 47 h 254"/>
                <a:gd name="T46" fmla="*/ 25 w 168"/>
                <a:gd name="T47" fmla="*/ 56 h 254"/>
                <a:gd name="T48" fmla="*/ 27 w 168"/>
                <a:gd name="T49" fmla="*/ 63 h 254"/>
                <a:gd name="T50" fmla="*/ 35 w 168"/>
                <a:gd name="T51" fmla="*/ 71 h 254"/>
                <a:gd name="T52" fmla="*/ 40 w 168"/>
                <a:gd name="T53" fmla="*/ 79 h 254"/>
                <a:gd name="T54" fmla="*/ 48 w 168"/>
                <a:gd name="T55" fmla="*/ 85 h 254"/>
                <a:gd name="T56" fmla="*/ 56 w 168"/>
                <a:gd name="T57" fmla="*/ 93 h 254"/>
                <a:gd name="T58" fmla="*/ 66 w 168"/>
                <a:gd name="T59" fmla="*/ 99 h 254"/>
                <a:gd name="T60" fmla="*/ 74 w 168"/>
                <a:gd name="T61" fmla="*/ 105 h 254"/>
                <a:gd name="T62" fmla="*/ 81 w 168"/>
                <a:gd name="T63" fmla="*/ 111 h 254"/>
                <a:gd name="T64" fmla="*/ 89 w 168"/>
                <a:gd name="T65" fmla="*/ 117 h 254"/>
                <a:gd name="T66" fmla="*/ 96 w 168"/>
                <a:gd name="T67" fmla="*/ 119 h 254"/>
                <a:gd name="T68" fmla="*/ 96 w 168"/>
                <a:gd name="T69" fmla="*/ 111 h 254"/>
                <a:gd name="T70" fmla="*/ 96 w 168"/>
                <a:gd name="T71" fmla="*/ 111 h 2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8"/>
                <a:gd name="T109" fmla="*/ 0 h 254"/>
                <a:gd name="T110" fmla="*/ 168 w 168"/>
                <a:gd name="T111" fmla="*/ 254 h 2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8" h="254">
                  <a:moveTo>
                    <a:pt x="167" y="237"/>
                  </a:moveTo>
                  <a:lnTo>
                    <a:pt x="167" y="237"/>
                  </a:lnTo>
                  <a:lnTo>
                    <a:pt x="151" y="225"/>
                  </a:lnTo>
                  <a:lnTo>
                    <a:pt x="144" y="207"/>
                  </a:lnTo>
                  <a:lnTo>
                    <a:pt x="131" y="190"/>
                  </a:lnTo>
                  <a:lnTo>
                    <a:pt x="128" y="172"/>
                  </a:lnTo>
                  <a:lnTo>
                    <a:pt x="116" y="159"/>
                  </a:lnTo>
                  <a:lnTo>
                    <a:pt x="114" y="139"/>
                  </a:lnTo>
                  <a:lnTo>
                    <a:pt x="101" y="121"/>
                  </a:lnTo>
                  <a:lnTo>
                    <a:pt x="92" y="106"/>
                  </a:lnTo>
                  <a:lnTo>
                    <a:pt x="79" y="91"/>
                  </a:lnTo>
                  <a:lnTo>
                    <a:pt x="66" y="73"/>
                  </a:lnTo>
                  <a:lnTo>
                    <a:pt x="52" y="58"/>
                  </a:lnTo>
                  <a:lnTo>
                    <a:pt x="44" y="40"/>
                  </a:lnTo>
                  <a:lnTo>
                    <a:pt x="32" y="26"/>
                  </a:lnTo>
                  <a:lnTo>
                    <a:pt x="16" y="11"/>
                  </a:lnTo>
                  <a:lnTo>
                    <a:pt x="0" y="0"/>
                  </a:lnTo>
                  <a:lnTo>
                    <a:pt x="7" y="18"/>
                  </a:lnTo>
                  <a:lnTo>
                    <a:pt x="10" y="34"/>
                  </a:lnTo>
                  <a:lnTo>
                    <a:pt x="18" y="54"/>
                  </a:lnTo>
                  <a:lnTo>
                    <a:pt x="29" y="68"/>
                  </a:lnTo>
                  <a:lnTo>
                    <a:pt x="32" y="82"/>
                  </a:lnTo>
                  <a:lnTo>
                    <a:pt x="36" y="99"/>
                  </a:lnTo>
                  <a:lnTo>
                    <a:pt x="44" y="118"/>
                  </a:lnTo>
                  <a:lnTo>
                    <a:pt x="47" y="134"/>
                  </a:lnTo>
                  <a:lnTo>
                    <a:pt x="61" y="152"/>
                  </a:lnTo>
                  <a:lnTo>
                    <a:pt x="70" y="168"/>
                  </a:lnTo>
                  <a:lnTo>
                    <a:pt x="85" y="181"/>
                  </a:lnTo>
                  <a:lnTo>
                    <a:pt x="99" y="196"/>
                  </a:lnTo>
                  <a:lnTo>
                    <a:pt x="114" y="210"/>
                  </a:lnTo>
                  <a:lnTo>
                    <a:pt x="131" y="223"/>
                  </a:lnTo>
                  <a:lnTo>
                    <a:pt x="144" y="237"/>
                  </a:lnTo>
                  <a:lnTo>
                    <a:pt x="158" y="249"/>
                  </a:lnTo>
                  <a:lnTo>
                    <a:pt x="167" y="253"/>
                  </a:lnTo>
                  <a:lnTo>
                    <a:pt x="167" y="237"/>
                  </a:lnTo>
                </a:path>
              </a:pathLst>
            </a:custGeom>
            <a:solidFill>
              <a:srgbClr val="006062"/>
            </a:solidFill>
            <a:ln w="9089">
              <a:solidFill>
                <a:srgbClr val="000000"/>
              </a:solidFill>
              <a:round/>
              <a:headEnd/>
              <a:tailEnd/>
            </a:ln>
          </p:spPr>
          <p:txBody>
            <a:bodyPr/>
            <a:lstStyle/>
            <a:p>
              <a:endParaRPr lang="de-DE"/>
            </a:p>
          </p:txBody>
        </p:sp>
        <p:sp>
          <p:nvSpPr>
            <p:cNvPr id="24597" name="Freeform 2066"/>
            <p:cNvSpPr>
              <a:spLocks/>
            </p:cNvSpPr>
            <p:nvPr/>
          </p:nvSpPr>
          <p:spPr bwMode="auto">
            <a:xfrm>
              <a:off x="3834" y="2173"/>
              <a:ext cx="29" cy="645"/>
            </a:xfrm>
            <a:custGeom>
              <a:avLst/>
              <a:gdLst>
                <a:gd name="T0" fmla="*/ 17 w 31"/>
                <a:gd name="T1" fmla="*/ 344 h 731"/>
                <a:gd name="T2" fmla="*/ 17 w 31"/>
                <a:gd name="T3" fmla="*/ 344 h 731"/>
                <a:gd name="T4" fmla="*/ 7 w 31"/>
                <a:gd name="T5" fmla="*/ 344 h 731"/>
                <a:gd name="T6" fmla="*/ 0 w 31"/>
                <a:gd name="T7" fmla="*/ 344 h 731"/>
                <a:gd name="T8" fmla="*/ 0 w 31"/>
                <a:gd name="T9" fmla="*/ 340 h 731"/>
                <a:gd name="T10" fmla="*/ 0 w 31"/>
                <a:gd name="T11" fmla="*/ 334 h 731"/>
                <a:gd name="T12" fmla="*/ 0 w 31"/>
                <a:gd name="T13" fmla="*/ 295 h 731"/>
                <a:gd name="T14" fmla="*/ 0 w 31"/>
                <a:gd name="T15" fmla="*/ 252 h 731"/>
                <a:gd name="T16" fmla="*/ 0 w 31"/>
                <a:gd name="T17" fmla="*/ 211 h 731"/>
                <a:gd name="T18" fmla="*/ 0 w 31"/>
                <a:gd name="T19" fmla="*/ 170 h 731"/>
                <a:gd name="T20" fmla="*/ 0 w 31"/>
                <a:gd name="T21" fmla="*/ 129 h 731"/>
                <a:gd name="T22" fmla="*/ 0 w 31"/>
                <a:gd name="T23" fmla="*/ 87 h 731"/>
                <a:gd name="T24" fmla="*/ 0 w 31"/>
                <a:gd name="T25" fmla="*/ 46 h 731"/>
                <a:gd name="T26" fmla="*/ 0 w 31"/>
                <a:gd name="T27" fmla="*/ 5 h 731"/>
                <a:gd name="T28" fmla="*/ 7 w 31"/>
                <a:gd name="T29" fmla="*/ 5 h 731"/>
                <a:gd name="T30" fmla="*/ 7 w 31"/>
                <a:gd name="T31" fmla="*/ 0 h 731"/>
                <a:gd name="T32" fmla="*/ 17 w 31"/>
                <a:gd name="T33" fmla="*/ 0 h 731"/>
                <a:gd name="T34" fmla="*/ 17 w 31"/>
                <a:gd name="T35" fmla="*/ 5 h 731"/>
                <a:gd name="T36" fmla="*/ 20 w 31"/>
                <a:gd name="T37" fmla="*/ 5 h 731"/>
                <a:gd name="T38" fmla="*/ 20 w 31"/>
                <a:gd name="T39" fmla="*/ 10 h 731"/>
                <a:gd name="T40" fmla="*/ 20 w 31"/>
                <a:gd name="T41" fmla="*/ 16 h 731"/>
                <a:gd name="T42" fmla="*/ 20 w 31"/>
                <a:gd name="T43" fmla="*/ 56 h 731"/>
                <a:gd name="T44" fmla="*/ 20 w 31"/>
                <a:gd name="T45" fmla="*/ 98 h 731"/>
                <a:gd name="T46" fmla="*/ 20 w 31"/>
                <a:gd name="T47" fmla="*/ 140 h 731"/>
                <a:gd name="T48" fmla="*/ 20 w 31"/>
                <a:gd name="T49" fmla="*/ 180 h 731"/>
                <a:gd name="T50" fmla="*/ 20 w 31"/>
                <a:gd name="T51" fmla="*/ 221 h 731"/>
                <a:gd name="T52" fmla="*/ 20 w 31"/>
                <a:gd name="T53" fmla="*/ 262 h 731"/>
                <a:gd name="T54" fmla="*/ 20 w 31"/>
                <a:gd name="T55" fmla="*/ 304 h 731"/>
                <a:gd name="T56" fmla="*/ 20 w 31"/>
                <a:gd name="T57" fmla="*/ 308 h 731"/>
                <a:gd name="T58" fmla="*/ 20 w 31"/>
                <a:gd name="T59" fmla="*/ 314 h 731"/>
                <a:gd name="T60" fmla="*/ 20 w 31"/>
                <a:gd name="T61" fmla="*/ 320 h 731"/>
                <a:gd name="T62" fmla="*/ 20 w 31"/>
                <a:gd name="T63" fmla="*/ 324 h 731"/>
                <a:gd name="T64" fmla="*/ 20 w 31"/>
                <a:gd name="T65" fmla="*/ 330 h 731"/>
                <a:gd name="T66" fmla="*/ 20 w 31"/>
                <a:gd name="T67" fmla="*/ 334 h 731"/>
                <a:gd name="T68" fmla="*/ 20 w 31"/>
                <a:gd name="T69" fmla="*/ 340 h 731"/>
                <a:gd name="T70" fmla="*/ 20 w 31"/>
                <a:gd name="T71" fmla="*/ 344 h 731"/>
                <a:gd name="T72" fmla="*/ 17 w 31"/>
                <a:gd name="T73" fmla="*/ 344 h 731"/>
                <a:gd name="T74" fmla="*/ 17 w 31"/>
                <a:gd name="T75" fmla="*/ 344 h 7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1"/>
                <a:gd name="T115" fmla="*/ 0 h 731"/>
                <a:gd name="T116" fmla="*/ 31 w 31"/>
                <a:gd name="T117" fmla="*/ 731 h 7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1" h="731">
                  <a:moveTo>
                    <a:pt x="23" y="730"/>
                  </a:moveTo>
                  <a:lnTo>
                    <a:pt x="23" y="730"/>
                  </a:lnTo>
                  <a:lnTo>
                    <a:pt x="11" y="730"/>
                  </a:lnTo>
                  <a:lnTo>
                    <a:pt x="0" y="730"/>
                  </a:lnTo>
                  <a:lnTo>
                    <a:pt x="0" y="720"/>
                  </a:lnTo>
                  <a:lnTo>
                    <a:pt x="0" y="710"/>
                  </a:lnTo>
                  <a:lnTo>
                    <a:pt x="0" y="623"/>
                  </a:lnTo>
                  <a:lnTo>
                    <a:pt x="0" y="534"/>
                  </a:lnTo>
                  <a:lnTo>
                    <a:pt x="0" y="447"/>
                  </a:lnTo>
                  <a:lnTo>
                    <a:pt x="0" y="361"/>
                  </a:lnTo>
                  <a:lnTo>
                    <a:pt x="0" y="273"/>
                  </a:lnTo>
                  <a:lnTo>
                    <a:pt x="0" y="185"/>
                  </a:lnTo>
                  <a:lnTo>
                    <a:pt x="0" y="98"/>
                  </a:lnTo>
                  <a:lnTo>
                    <a:pt x="0" y="11"/>
                  </a:lnTo>
                  <a:lnTo>
                    <a:pt x="11" y="11"/>
                  </a:lnTo>
                  <a:lnTo>
                    <a:pt x="11" y="0"/>
                  </a:lnTo>
                  <a:lnTo>
                    <a:pt x="23" y="0"/>
                  </a:lnTo>
                  <a:lnTo>
                    <a:pt x="23" y="11"/>
                  </a:lnTo>
                  <a:lnTo>
                    <a:pt x="30" y="11"/>
                  </a:lnTo>
                  <a:lnTo>
                    <a:pt x="30" y="22"/>
                  </a:lnTo>
                  <a:lnTo>
                    <a:pt x="30" y="33"/>
                  </a:lnTo>
                  <a:lnTo>
                    <a:pt x="30" y="120"/>
                  </a:lnTo>
                  <a:lnTo>
                    <a:pt x="30" y="208"/>
                  </a:lnTo>
                  <a:lnTo>
                    <a:pt x="30" y="297"/>
                  </a:lnTo>
                  <a:lnTo>
                    <a:pt x="30" y="382"/>
                  </a:lnTo>
                  <a:lnTo>
                    <a:pt x="30" y="469"/>
                  </a:lnTo>
                  <a:lnTo>
                    <a:pt x="30" y="557"/>
                  </a:lnTo>
                  <a:lnTo>
                    <a:pt x="30" y="644"/>
                  </a:lnTo>
                  <a:lnTo>
                    <a:pt x="30" y="654"/>
                  </a:lnTo>
                  <a:lnTo>
                    <a:pt x="30" y="666"/>
                  </a:lnTo>
                  <a:lnTo>
                    <a:pt x="30" y="678"/>
                  </a:lnTo>
                  <a:lnTo>
                    <a:pt x="30" y="687"/>
                  </a:lnTo>
                  <a:lnTo>
                    <a:pt x="30" y="698"/>
                  </a:lnTo>
                  <a:lnTo>
                    <a:pt x="30" y="710"/>
                  </a:lnTo>
                  <a:lnTo>
                    <a:pt x="30" y="720"/>
                  </a:lnTo>
                  <a:lnTo>
                    <a:pt x="30" y="730"/>
                  </a:lnTo>
                  <a:lnTo>
                    <a:pt x="23" y="730"/>
                  </a:lnTo>
                </a:path>
              </a:pathLst>
            </a:custGeom>
            <a:solidFill>
              <a:srgbClr val="006062"/>
            </a:solidFill>
            <a:ln w="9089">
              <a:solidFill>
                <a:srgbClr val="000000"/>
              </a:solidFill>
              <a:round/>
              <a:headEnd/>
              <a:tailEnd/>
            </a:ln>
          </p:spPr>
          <p:txBody>
            <a:bodyPr/>
            <a:lstStyle/>
            <a:p>
              <a:endParaRPr lang="de-DE"/>
            </a:p>
          </p:txBody>
        </p:sp>
        <p:sp>
          <p:nvSpPr>
            <p:cNvPr id="24598" name="Freeform 2067"/>
            <p:cNvSpPr>
              <a:spLocks/>
            </p:cNvSpPr>
            <p:nvPr/>
          </p:nvSpPr>
          <p:spPr bwMode="auto">
            <a:xfrm>
              <a:off x="3552" y="2105"/>
              <a:ext cx="305" cy="425"/>
            </a:xfrm>
            <a:custGeom>
              <a:avLst/>
              <a:gdLst>
                <a:gd name="T0" fmla="*/ 189 w 335"/>
                <a:gd name="T1" fmla="*/ 207 h 481"/>
                <a:gd name="T2" fmla="*/ 189 w 335"/>
                <a:gd name="T3" fmla="*/ 207 h 481"/>
                <a:gd name="T4" fmla="*/ 181 w 335"/>
                <a:gd name="T5" fmla="*/ 191 h 481"/>
                <a:gd name="T6" fmla="*/ 175 w 335"/>
                <a:gd name="T7" fmla="*/ 174 h 481"/>
                <a:gd name="T8" fmla="*/ 162 w 335"/>
                <a:gd name="T9" fmla="*/ 157 h 481"/>
                <a:gd name="T10" fmla="*/ 156 w 335"/>
                <a:gd name="T11" fmla="*/ 142 h 481"/>
                <a:gd name="T12" fmla="*/ 149 w 335"/>
                <a:gd name="T13" fmla="*/ 124 h 481"/>
                <a:gd name="T14" fmla="*/ 145 w 335"/>
                <a:gd name="T15" fmla="*/ 107 h 481"/>
                <a:gd name="T16" fmla="*/ 143 w 335"/>
                <a:gd name="T17" fmla="*/ 90 h 481"/>
                <a:gd name="T18" fmla="*/ 136 w 335"/>
                <a:gd name="T19" fmla="*/ 73 h 481"/>
                <a:gd name="T20" fmla="*/ 125 w 335"/>
                <a:gd name="T21" fmla="*/ 57 h 481"/>
                <a:gd name="T22" fmla="*/ 115 w 335"/>
                <a:gd name="T23" fmla="*/ 42 h 481"/>
                <a:gd name="T24" fmla="*/ 101 w 335"/>
                <a:gd name="T25" fmla="*/ 24 h 481"/>
                <a:gd name="T26" fmla="*/ 82 w 335"/>
                <a:gd name="T27" fmla="*/ 19 h 481"/>
                <a:gd name="T28" fmla="*/ 67 w 335"/>
                <a:gd name="T29" fmla="*/ 30 h 481"/>
                <a:gd name="T30" fmla="*/ 51 w 335"/>
                <a:gd name="T31" fmla="*/ 44 h 481"/>
                <a:gd name="T32" fmla="*/ 38 w 335"/>
                <a:gd name="T33" fmla="*/ 57 h 481"/>
                <a:gd name="T34" fmla="*/ 35 w 335"/>
                <a:gd name="T35" fmla="*/ 77 h 481"/>
                <a:gd name="T36" fmla="*/ 29 w 335"/>
                <a:gd name="T37" fmla="*/ 92 h 481"/>
                <a:gd name="T38" fmla="*/ 23 w 335"/>
                <a:gd name="T39" fmla="*/ 109 h 481"/>
                <a:gd name="T40" fmla="*/ 13 w 335"/>
                <a:gd name="T41" fmla="*/ 124 h 481"/>
                <a:gd name="T42" fmla="*/ 0 w 335"/>
                <a:gd name="T43" fmla="*/ 142 h 481"/>
                <a:gd name="T44" fmla="*/ 0 w 335"/>
                <a:gd name="T45" fmla="*/ 123 h 481"/>
                <a:gd name="T46" fmla="*/ 0 w 335"/>
                <a:gd name="T47" fmla="*/ 104 h 481"/>
                <a:gd name="T48" fmla="*/ 5 w 335"/>
                <a:gd name="T49" fmla="*/ 87 h 481"/>
                <a:gd name="T50" fmla="*/ 13 w 335"/>
                <a:gd name="T51" fmla="*/ 72 h 481"/>
                <a:gd name="T52" fmla="*/ 16 w 335"/>
                <a:gd name="T53" fmla="*/ 55 h 481"/>
                <a:gd name="T54" fmla="*/ 19 w 335"/>
                <a:gd name="T55" fmla="*/ 38 h 481"/>
                <a:gd name="T56" fmla="*/ 25 w 335"/>
                <a:gd name="T57" fmla="*/ 23 h 481"/>
                <a:gd name="T58" fmla="*/ 38 w 335"/>
                <a:gd name="T59" fmla="*/ 9 h 481"/>
                <a:gd name="T60" fmla="*/ 57 w 335"/>
                <a:gd name="T61" fmla="*/ 0 h 481"/>
                <a:gd name="T62" fmla="*/ 77 w 335"/>
                <a:gd name="T63" fmla="*/ 4 h 481"/>
                <a:gd name="T64" fmla="*/ 92 w 335"/>
                <a:gd name="T65" fmla="*/ 14 h 481"/>
                <a:gd name="T66" fmla="*/ 101 w 335"/>
                <a:gd name="T67" fmla="*/ 30 h 481"/>
                <a:gd name="T68" fmla="*/ 111 w 335"/>
                <a:gd name="T69" fmla="*/ 44 h 481"/>
                <a:gd name="T70" fmla="*/ 115 w 335"/>
                <a:gd name="T71" fmla="*/ 59 h 481"/>
                <a:gd name="T72" fmla="*/ 117 w 335"/>
                <a:gd name="T73" fmla="*/ 77 h 481"/>
                <a:gd name="T74" fmla="*/ 120 w 335"/>
                <a:gd name="T75" fmla="*/ 92 h 481"/>
                <a:gd name="T76" fmla="*/ 127 w 335"/>
                <a:gd name="T77" fmla="*/ 107 h 481"/>
                <a:gd name="T78" fmla="*/ 127 w 335"/>
                <a:gd name="T79" fmla="*/ 124 h 481"/>
                <a:gd name="T80" fmla="*/ 127 w 335"/>
                <a:gd name="T81" fmla="*/ 145 h 481"/>
                <a:gd name="T82" fmla="*/ 134 w 335"/>
                <a:gd name="T83" fmla="*/ 160 h 481"/>
                <a:gd name="T84" fmla="*/ 139 w 335"/>
                <a:gd name="T85" fmla="*/ 178 h 481"/>
                <a:gd name="T86" fmla="*/ 143 w 335"/>
                <a:gd name="T87" fmla="*/ 194 h 481"/>
                <a:gd name="T88" fmla="*/ 156 w 335"/>
                <a:gd name="T89" fmla="*/ 207 h 481"/>
                <a:gd name="T90" fmla="*/ 171 w 335"/>
                <a:gd name="T91" fmla="*/ 217 h 481"/>
                <a:gd name="T92" fmla="*/ 188 w 335"/>
                <a:gd name="T93" fmla="*/ 228 h 481"/>
                <a:gd name="T94" fmla="*/ 189 w 335"/>
                <a:gd name="T95" fmla="*/ 211 h 481"/>
                <a:gd name="T96" fmla="*/ 188 w 335"/>
                <a:gd name="T97" fmla="*/ 201 h 481"/>
                <a:gd name="T98" fmla="*/ 189 w 335"/>
                <a:gd name="T99" fmla="*/ 207 h 481"/>
                <a:gd name="T100" fmla="*/ 189 w 335"/>
                <a:gd name="T101" fmla="*/ 207 h 4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35"/>
                <a:gd name="T154" fmla="*/ 0 h 481"/>
                <a:gd name="T155" fmla="*/ 335 w 335"/>
                <a:gd name="T156" fmla="*/ 481 h 4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35" h="481">
                  <a:moveTo>
                    <a:pt x="334" y="436"/>
                  </a:moveTo>
                  <a:lnTo>
                    <a:pt x="334" y="436"/>
                  </a:lnTo>
                  <a:lnTo>
                    <a:pt x="319" y="402"/>
                  </a:lnTo>
                  <a:lnTo>
                    <a:pt x="307" y="365"/>
                  </a:lnTo>
                  <a:lnTo>
                    <a:pt x="284" y="331"/>
                  </a:lnTo>
                  <a:lnTo>
                    <a:pt x="272" y="299"/>
                  </a:lnTo>
                  <a:lnTo>
                    <a:pt x="261" y="262"/>
                  </a:lnTo>
                  <a:lnTo>
                    <a:pt x="255" y="224"/>
                  </a:lnTo>
                  <a:lnTo>
                    <a:pt x="252" y="188"/>
                  </a:lnTo>
                  <a:lnTo>
                    <a:pt x="238" y="154"/>
                  </a:lnTo>
                  <a:lnTo>
                    <a:pt x="219" y="121"/>
                  </a:lnTo>
                  <a:lnTo>
                    <a:pt x="201" y="87"/>
                  </a:lnTo>
                  <a:lnTo>
                    <a:pt x="177" y="51"/>
                  </a:lnTo>
                  <a:lnTo>
                    <a:pt x="145" y="41"/>
                  </a:lnTo>
                  <a:lnTo>
                    <a:pt x="119" y="63"/>
                  </a:lnTo>
                  <a:lnTo>
                    <a:pt x="89" y="92"/>
                  </a:lnTo>
                  <a:lnTo>
                    <a:pt x="66" y="121"/>
                  </a:lnTo>
                  <a:lnTo>
                    <a:pt x="61" y="162"/>
                  </a:lnTo>
                  <a:lnTo>
                    <a:pt x="50" y="195"/>
                  </a:lnTo>
                  <a:lnTo>
                    <a:pt x="40" y="229"/>
                  </a:lnTo>
                  <a:lnTo>
                    <a:pt x="22" y="262"/>
                  </a:lnTo>
                  <a:lnTo>
                    <a:pt x="0" y="299"/>
                  </a:lnTo>
                  <a:lnTo>
                    <a:pt x="0" y="259"/>
                  </a:lnTo>
                  <a:lnTo>
                    <a:pt x="0" y="218"/>
                  </a:lnTo>
                  <a:lnTo>
                    <a:pt x="11" y="184"/>
                  </a:lnTo>
                  <a:lnTo>
                    <a:pt x="22" y="150"/>
                  </a:lnTo>
                  <a:lnTo>
                    <a:pt x="29" y="114"/>
                  </a:lnTo>
                  <a:lnTo>
                    <a:pt x="34" y="79"/>
                  </a:lnTo>
                  <a:lnTo>
                    <a:pt x="45" y="47"/>
                  </a:lnTo>
                  <a:lnTo>
                    <a:pt x="66" y="19"/>
                  </a:lnTo>
                  <a:lnTo>
                    <a:pt x="100" y="0"/>
                  </a:lnTo>
                  <a:lnTo>
                    <a:pt x="135" y="7"/>
                  </a:lnTo>
                  <a:lnTo>
                    <a:pt x="161" y="29"/>
                  </a:lnTo>
                  <a:lnTo>
                    <a:pt x="177" y="63"/>
                  </a:lnTo>
                  <a:lnTo>
                    <a:pt x="196" y="92"/>
                  </a:lnTo>
                  <a:lnTo>
                    <a:pt x="201" y="125"/>
                  </a:lnTo>
                  <a:lnTo>
                    <a:pt x="207" y="162"/>
                  </a:lnTo>
                  <a:lnTo>
                    <a:pt x="211" y="195"/>
                  </a:lnTo>
                  <a:lnTo>
                    <a:pt x="224" y="224"/>
                  </a:lnTo>
                  <a:lnTo>
                    <a:pt x="224" y="262"/>
                  </a:lnTo>
                  <a:lnTo>
                    <a:pt x="224" y="304"/>
                  </a:lnTo>
                  <a:lnTo>
                    <a:pt x="235" y="337"/>
                  </a:lnTo>
                  <a:lnTo>
                    <a:pt x="245" y="374"/>
                  </a:lnTo>
                  <a:lnTo>
                    <a:pt x="252" y="407"/>
                  </a:lnTo>
                  <a:lnTo>
                    <a:pt x="272" y="436"/>
                  </a:lnTo>
                  <a:lnTo>
                    <a:pt x="300" y="457"/>
                  </a:lnTo>
                  <a:lnTo>
                    <a:pt x="330" y="480"/>
                  </a:lnTo>
                  <a:lnTo>
                    <a:pt x="334" y="445"/>
                  </a:lnTo>
                  <a:lnTo>
                    <a:pt x="330" y="423"/>
                  </a:lnTo>
                  <a:lnTo>
                    <a:pt x="334" y="436"/>
                  </a:lnTo>
                </a:path>
              </a:pathLst>
            </a:custGeom>
            <a:solidFill>
              <a:srgbClr val="006062"/>
            </a:solidFill>
            <a:ln w="9089">
              <a:solidFill>
                <a:srgbClr val="000000"/>
              </a:solidFill>
              <a:round/>
              <a:headEnd/>
              <a:tailEnd/>
            </a:ln>
          </p:spPr>
          <p:txBody>
            <a:bodyPr/>
            <a:lstStyle/>
            <a:p>
              <a:endParaRPr lang="de-DE"/>
            </a:p>
          </p:txBody>
        </p:sp>
        <p:sp>
          <p:nvSpPr>
            <p:cNvPr id="24599" name="Freeform 2068"/>
            <p:cNvSpPr>
              <a:spLocks/>
            </p:cNvSpPr>
            <p:nvPr/>
          </p:nvSpPr>
          <p:spPr bwMode="auto">
            <a:xfrm>
              <a:off x="3856" y="2357"/>
              <a:ext cx="210" cy="332"/>
            </a:xfrm>
            <a:custGeom>
              <a:avLst/>
              <a:gdLst>
                <a:gd name="T0" fmla="*/ 5 w 232"/>
                <a:gd name="T1" fmla="*/ 177 h 376"/>
                <a:gd name="T2" fmla="*/ 5 w 232"/>
                <a:gd name="T3" fmla="*/ 177 h 376"/>
                <a:gd name="T4" fmla="*/ 9 w 232"/>
                <a:gd name="T5" fmla="*/ 169 h 376"/>
                <a:gd name="T6" fmla="*/ 14 w 232"/>
                <a:gd name="T7" fmla="*/ 163 h 376"/>
                <a:gd name="T8" fmla="*/ 22 w 232"/>
                <a:gd name="T9" fmla="*/ 158 h 376"/>
                <a:gd name="T10" fmla="*/ 29 w 232"/>
                <a:gd name="T11" fmla="*/ 152 h 376"/>
                <a:gd name="T12" fmla="*/ 38 w 232"/>
                <a:gd name="T13" fmla="*/ 144 h 376"/>
                <a:gd name="T14" fmla="*/ 43 w 232"/>
                <a:gd name="T15" fmla="*/ 138 h 376"/>
                <a:gd name="T16" fmla="*/ 48 w 232"/>
                <a:gd name="T17" fmla="*/ 132 h 376"/>
                <a:gd name="T18" fmla="*/ 53 w 232"/>
                <a:gd name="T19" fmla="*/ 124 h 376"/>
                <a:gd name="T20" fmla="*/ 60 w 232"/>
                <a:gd name="T21" fmla="*/ 117 h 376"/>
                <a:gd name="T22" fmla="*/ 66 w 232"/>
                <a:gd name="T23" fmla="*/ 109 h 376"/>
                <a:gd name="T24" fmla="*/ 72 w 232"/>
                <a:gd name="T25" fmla="*/ 103 h 376"/>
                <a:gd name="T26" fmla="*/ 74 w 232"/>
                <a:gd name="T27" fmla="*/ 95 h 376"/>
                <a:gd name="T28" fmla="*/ 81 w 232"/>
                <a:gd name="T29" fmla="*/ 86 h 376"/>
                <a:gd name="T30" fmla="*/ 85 w 232"/>
                <a:gd name="T31" fmla="*/ 78 h 376"/>
                <a:gd name="T32" fmla="*/ 91 w 232"/>
                <a:gd name="T33" fmla="*/ 70 h 376"/>
                <a:gd name="T34" fmla="*/ 96 w 232"/>
                <a:gd name="T35" fmla="*/ 61 h 376"/>
                <a:gd name="T36" fmla="*/ 100 w 232"/>
                <a:gd name="T37" fmla="*/ 52 h 376"/>
                <a:gd name="T38" fmla="*/ 103 w 232"/>
                <a:gd name="T39" fmla="*/ 43 h 376"/>
                <a:gd name="T40" fmla="*/ 108 w 232"/>
                <a:gd name="T41" fmla="*/ 30 h 376"/>
                <a:gd name="T42" fmla="*/ 110 w 232"/>
                <a:gd name="T43" fmla="*/ 22 h 376"/>
                <a:gd name="T44" fmla="*/ 117 w 232"/>
                <a:gd name="T45" fmla="*/ 17 h 376"/>
                <a:gd name="T46" fmla="*/ 120 w 232"/>
                <a:gd name="T47" fmla="*/ 7 h 376"/>
                <a:gd name="T48" fmla="*/ 127 w 232"/>
                <a:gd name="T49" fmla="*/ 0 h 376"/>
                <a:gd name="T50" fmla="*/ 119 w 232"/>
                <a:gd name="T51" fmla="*/ 4 h 376"/>
                <a:gd name="T52" fmla="*/ 110 w 232"/>
                <a:gd name="T53" fmla="*/ 10 h 376"/>
                <a:gd name="T54" fmla="*/ 103 w 232"/>
                <a:gd name="T55" fmla="*/ 17 h 376"/>
                <a:gd name="T56" fmla="*/ 96 w 232"/>
                <a:gd name="T57" fmla="*/ 23 h 376"/>
                <a:gd name="T58" fmla="*/ 88 w 232"/>
                <a:gd name="T59" fmla="*/ 29 h 376"/>
                <a:gd name="T60" fmla="*/ 81 w 232"/>
                <a:gd name="T61" fmla="*/ 34 h 376"/>
                <a:gd name="T62" fmla="*/ 75 w 232"/>
                <a:gd name="T63" fmla="*/ 43 h 376"/>
                <a:gd name="T64" fmla="*/ 73 w 232"/>
                <a:gd name="T65" fmla="*/ 50 h 376"/>
                <a:gd name="T66" fmla="*/ 66 w 232"/>
                <a:gd name="T67" fmla="*/ 57 h 376"/>
                <a:gd name="T68" fmla="*/ 61 w 232"/>
                <a:gd name="T69" fmla="*/ 64 h 376"/>
                <a:gd name="T70" fmla="*/ 56 w 232"/>
                <a:gd name="T71" fmla="*/ 72 h 376"/>
                <a:gd name="T72" fmla="*/ 53 w 232"/>
                <a:gd name="T73" fmla="*/ 80 h 376"/>
                <a:gd name="T74" fmla="*/ 45 w 232"/>
                <a:gd name="T75" fmla="*/ 86 h 376"/>
                <a:gd name="T76" fmla="*/ 43 w 232"/>
                <a:gd name="T77" fmla="*/ 96 h 376"/>
                <a:gd name="T78" fmla="*/ 40 w 232"/>
                <a:gd name="T79" fmla="*/ 103 h 376"/>
                <a:gd name="T80" fmla="*/ 36 w 232"/>
                <a:gd name="T81" fmla="*/ 111 h 376"/>
                <a:gd name="T82" fmla="*/ 32 w 232"/>
                <a:gd name="T83" fmla="*/ 118 h 376"/>
                <a:gd name="T84" fmla="*/ 27 w 232"/>
                <a:gd name="T85" fmla="*/ 126 h 376"/>
                <a:gd name="T86" fmla="*/ 22 w 232"/>
                <a:gd name="T87" fmla="*/ 132 h 376"/>
                <a:gd name="T88" fmla="*/ 20 w 232"/>
                <a:gd name="T89" fmla="*/ 141 h 376"/>
                <a:gd name="T90" fmla="*/ 14 w 232"/>
                <a:gd name="T91" fmla="*/ 148 h 376"/>
                <a:gd name="T92" fmla="*/ 10 w 232"/>
                <a:gd name="T93" fmla="*/ 156 h 376"/>
                <a:gd name="T94" fmla="*/ 5 w 232"/>
                <a:gd name="T95" fmla="*/ 163 h 376"/>
                <a:gd name="T96" fmla="*/ 3 w 232"/>
                <a:gd name="T97" fmla="*/ 173 h 376"/>
                <a:gd name="T98" fmla="*/ 0 w 232"/>
                <a:gd name="T99" fmla="*/ 177 h 376"/>
                <a:gd name="T100" fmla="*/ 5 w 232"/>
                <a:gd name="T101" fmla="*/ 177 h 376"/>
                <a:gd name="T102" fmla="*/ 5 w 232"/>
                <a:gd name="T103" fmla="*/ 177 h 3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2"/>
                <a:gd name="T157" fmla="*/ 0 h 376"/>
                <a:gd name="T158" fmla="*/ 232 w 232"/>
                <a:gd name="T159" fmla="*/ 376 h 3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2" h="376">
                  <a:moveTo>
                    <a:pt x="7" y="374"/>
                  </a:moveTo>
                  <a:lnTo>
                    <a:pt x="7" y="374"/>
                  </a:lnTo>
                  <a:lnTo>
                    <a:pt x="15" y="356"/>
                  </a:lnTo>
                  <a:lnTo>
                    <a:pt x="27" y="343"/>
                  </a:lnTo>
                  <a:lnTo>
                    <a:pt x="40" y="333"/>
                  </a:lnTo>
                  <a:lnTo>
                    <a:pt x="53" y="321"/>
                  </a:lnTo>
                  <a:lnTo>
                    <a:pt x="68" y="306"/>
                  </a:lnTo>
                  <a:lnTo>
                    <a:pt x="78" y="292"/>
                  </a:lnTo>
                  <a:lnTo>
                    <a:pt x="87" y="277"/>
                  </a:lnTo>
                  <a:lnTo>
                    <a:pt x="97" y="261"/>
                  </a:lnTo>
                  <a:lnTo>
                    <a:pt x="108" y="246"/>
                  </a:lnTo>
                  <a:lnTo>
                    <a:pt x="119" y="231"/>
                  </a:lnTo>
                  <a:lnTo>
                    <a:pt x="129" y="216"/>
                  </a:lnTo>
                  <a:lnTo>
                    <a:pt x="136" y="201"/>
                  </a:lnTo>
                  <a:lnTo>
                    <a:pt x="145" y="182"/>
                  </a:lnTo>
                  <a:lnTo>
                    <a:pt x="155" y="164"/>
                  </a:lnTo>
                  <a:lnTo>
                    <a:pt x="167" y="147"/>
                  </a:lnTo>
                  <a:lnTo>
                    <a:pt x="174" y="128"/>
                  </a:lnTo>
                  <a:lnTo>
                    <a:pt x="183" y="110"/>
                  </a:lnTo>
                  <a:lnTo>
                    <a:pt x="188" y="89"/>
                  </a:lnTo>
                  <a:lnTo>
                    <a:pt x="195" y="65"/>
                  </a:lnTo>
                  <a:lnTo>
                    <a:pt x="200" y="46"/>
                  </a:lnTo>
                  <a:lnTo>
                    <a:pt x="213" y="35"/>
                  </a:lnTo>
                  <a:lnTo>
                    <a:pt x="219" y="14"/>
                  </a:lnTo>
                  <a:lnTo>
                    <a:pt x="231" y="0"/>
                  </a:lnTo>
                  <a:lnTo>
                    <a:pt x="216" y="10"/>
                  </a:lnTo>
                  <a:lnTo>
                    <a:pt x="201" y="22"/>
                  </a:lnTo>
                  <a:lnTo>
                    <a:pt x="188" y="35"/>
                  </a:lnTo>
                  <a:lnTo>
                    <a:pt x="174" y="48"/>
                  </a:lnTo>
                  <a:lnTo>
                    <a:pt x="159" y="61"/>
                  </a:lnTo>
                  <a:lnTo>
                    <a:pt x="147" y="72"/>
                  </a:lnTo>
                  <a:lnTo>
                    <a:pt x="138" y="90"/>
                  </a:lnTo>
                  <a:lnTo>
                    <a:pt x="132" y="106"/>
                  </a:lnTo>
                  <a:lnTo>
                    <a:pt x="119" y="118"/>
                  </a:lnTo>
                  <a:lnTo>
                    <a:pt x="110" y="135"/>
                  </a:lnTo>
                  <a:lnTo>
                    <a:pt x="102" y="153"/>
                  </a:lnTo>
                  <a:lnTo>
                    <a:pt x="96" y="169"/>
                  </a:lnTo>
                  <a:lnTo>
                    <a:pt x="82" y="182"/>
                  </a:lnTo>
                  <a:lnTo>
                    <a:pt x="78" y="203"/>
                  </a:lnTo>
                  <a:lnTo>
                    <a:pt x="73" y="216"/>
                  </a:lnTo>
                  <a:lnTo>
                    <a:pt x="66" y="236"/>
                  </a:lnTo>
                  <a:lnTo>
                    <a:pt x="57" y="250"/>
                  </a:lnTo>
                  <a:lnTo>
                    <a:pt x="49" y="265"/>
                  </a:lnTo>
                  <a:lnTo>
                    <a:pt x="39" y="281"/>
                  </a:lnTo>
                  <a:lnTo>
                    <a:pt x="35" y="298"/>
                  </a:lnTo>
                  <a:lnTo>
                    <a:pt x="25" y="312"/>
                  </a:lnTo>
                  <a:lnTo>
                    <a:pt x="18" y="330"/>
                  </a:lnTo>
                  <a:lnTo>
                    <a:pt x="8" y="345"/>
                  </a:lnTo>
                  <a:lnTo>
                    <a:pt x="3" y="365"/>
                  </a:lnTo>
                  <a:lnTo>
                    <a:pt x="0" y="375"/>
                  </a:lnTo>
                  <a:lnTo>
                    <a:pt x="7" y="374"/>
                  </a:lnTo>
                </a:path>
              </a:pathLst>
            </a:custGeom>
            <a:solidFill>
              <a:srgbClr val="006062"/>
            </a:solidFill>
            <a:ln w="9089">
              <a:solidFill>
                <a:srgbClr val="000000"/>
              </a:solidFill>
              <a:round/>
              <a:headEnd/>
              <a:tailEnd/>
            </a:ln>
          </p:spPr>
          <p:txBody>
            <a:bodyPr/>
            <a:lstStyle/>
            <a:p>
              <a:endParaRPr lang="de-DE"/>
            </a:p>
          </p:txBody>
        </p:sp>
        <p:sp>
          <p:nvSpPr>
            <p:cNvPr id="24600" name="Freeform 2069"/>
            <p:cNvSpPr>
              <a:spLocks/>
            </p:cNvSpPr>
            <p:nvPr/>
          </p:nvSpPr>
          <p:spPr bwMode="auto">
            <a:xfrm>
              <a:off x="3839" y="1806"/>
              <a:ext cx="223" cy="461"/>
            </a:xfrm>
            <a:custGeom>
              <a:avLst/>
              <a:gdLst>
                <a:gd name="T0" fmla="*/ 0 w 246"/>
                <a:gd name="T1" fmla="*/ 210 h 522"/>
                <a:gd name="T2" fmla="*/ 0 w 246"/>
                <a:gd name="T3" fmla="*/ 210 h 522"/>
                <a:gd name="T4" fmla="*/ 12 w 246"/>
                <a:gd name="T5" fmla="*/ 185 h 522"/>
                <a:gd name="T6" fmla="*/ 14 w 246"/>
                <a:gd name="T7" fmla="*/ 156 h 522"/>
                <a:gd name="T8" fmla="*/ 9 w 246"/>
                <a:gd name="T9" fmla="*/ 125 h 522"/>
                <a:gd name="T10" fmla="*/ 7 w 246"/>
                <a:gd name="T11" fmla="*/ 98 h 522"/>
                <a:gd name="T12" fmla="*/ 5 w 246"/>
                <a:gd name="T13" fmla="*/ 70 h 522"/>
                <a:gd name="T14" fmla="*/ 5 w 246"/>
                <a:gd name="T15" fmla="*/ 44 h 522"/>
                <a:gd name="T16" fmla="*/ 21 w 246"/>
                <a:gd name="T17" fmla="*/ 21 h 522"/>
                <a:gd name="T18" fmla="*/ 47 w 246"/>
                <a:gd name="T19" fmla="*/ 10 h 522"/>
                <a:gd name="T20" fmla="*/ 67 w 246"/>
                <a:gd name="T21" fmla="*/ 0 h 522"/>
                <a:gd name="T22" fmla="*/ 90 w 246"/>
                <a:gd name="T23" fmla="*/ 13 h 522"/>
                <a:gd name="T24" fmla="*/ 108 w 246"/>
                <a:gd name="T25" fmla="*/ 30 h 522"/>
                <a:gd name="T26" fmla="*/ 121 w 246"/>
                <a:gd name="T27" fmla="*/ 56 h 522"/>
                <a:gd name="T28" fmla="*/ 136 w 246"/>
                <a:gd name="T29" fmla="*/ 70 h 522"/>
                <a:gd name="T30" fmla="*/ 114 w 246"/>
                <a:gd name="T31" fmla="*/ 57 h 522"/>
                <a:gd name="T32" fmla="*/ 90 w 246"/>
                <a:gd name="T33" fmla="*/ 50 h 522"/>
                <a:gd name="T34" fmla="*/ 66 w 246"/>
                <a:gd name="T35" fmla="*/ 38 h 522"/>
                <a:gd name="T36" fmla="*/ 43 w 246"/>
                <a:gd name="T37" fmla="*/ 39 h 522"/>
                <a:gd name="T38" fmla="*/ 22 w 246"/>
                <a:gd name="T39" fmla="*/ 53 h 522"/>
                <a:gd name="T40" fmla="*/ 16 w 246"/>
                <a:gd name="T41" fmla="*/ 83 h 522"/>
                <a:gd name="T42" fmla="*/ 28 w 246"/>
                <a:gd name="T43" fmla="*/ 103 h 522"/>
                <a:gd name="T44" fmla="*/ 24 w 246"/>
                <a:gd name="T45" fmla="*/ 131 h 522"/>
                <a:gd name="T46" fmla="*/ 25 w 246"/>
                <a:gd name="T47" fmla="*/ 157 h 522"/>
                <a:gd name="T48" fmla="*/ 27 w 246"/>
                <a:gd name="T49" fmla="*/ 185 h 522"/>
                <a:gd name="T50" fmla="*/ 20 w 246"/>
                <a:gd name="T51" fmla="*/ 210 h 522"/>
                <a:gd name="T52" fmla="*/ 12 w 246"/>
                <a:gd name="T53" fmla="*/ 235 h 522"/>
                <a:gd name="T54" fmla="*/ 5 w 246"/>
                <a:gd name="T55" fmla="*/ 247 h 522"/>
                <a:gd name="T56" fmla="*/ 0 w 246"/>
                <a:gd name="T57" fmla="*/ 210 h 522"/>
                <a:gd name="T58" fmla="*/ 0 w 246"/>
                <a:gd name="T59" fmla="*/ 210 h 5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6"/>
                <a:gd name="T91" fmla="*/ 0 h 522"/>
                <a:gd name="T92" fmla="*/ 246 w 246"/>
                <a:gd name="T93" fmla="*/ 522 h 52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6" h="522">
                  <a:moveTo>
                    <a:pt x="0" y="444"/>
                  </a:moveTo>
                  <a:lnTo>
                    <a:pt x="0" y="444"/>
                  </a:lnTo>
                  <a:lnTo>
                    <a:pt x="20" y="389"/>
                  </a:lnTo>
                  <a:lnTo>
                    <a:pt x="24" y="330"/>
                  </a:lnTo>
                  <a:lnTo>
                    <a:pt x="15" y="264"/>
                  </a:lnTo>
                  <a:lnTo>
                    <a:pt x="13" y="207"/>
                  </a:lnTo>
                  <a:lnTo>
                    <a:pt x="10" y="148"/>
                  </a:lnTo>
                  <a:lnTo>
                    <a:pt x="7" y="92"/>
                  </a:lnTo>
                  <a:lnTo>
                    <a:pt x="37" y="45"/>
                  </a:lnTo>
                  <a:lnTo>
                    <a:pt x="84" y="21"/>
                  </a:lnTo>
                  <a:lnTo>
                    <a:pt x="121" y="0"/>
                  </a:lnTo>
                  <a:lnTo>
                    <a:pt x="161" y="27"/>
                  </a:lnTo>
                  <a:lnTo>
                    <a:pt x="195" y="65"/>
                  </a:lnTo>
                  <a:lnTo>
                    <a:pt x="218" y="117"/>
                  </a:lnTo>
                  <a:lnTo>
                    <a:pt x="245" y="147"/>
                  </a:lnTo>
                  <a:lnTo>
                    <a:pt x="205" y="121"/>
                  </a:lnTo>
                  <a:lnTo>
                    <a:pt x="161" y="105"/>
                  </a:lnTo>
                  <a:lnTo>
                    <a:pt x="118" y="79"/>
                  </a:lnTo>
                  <a:lnTo>
                    <a:pt x="77" y="81"/>
                  </a:lnTo>
                  <a:lnTo>
                    <a:pt x="40" y="111"/>
                  </a:lnTo>
                  <a:lnTo>
                    <a:pt x="30" y="175"/>
                  </a:lnTo>
                  <a:lnTo>
                    <a:pt x="50" y="216"/>
                  </a:lnTo>
                  <a:lnTo>
                    <a:pt x="44" y="276"/>
                  </a:lnTo>
                  <a:lnTo>
                    <a:pt x="45" y="332"/>
                  </a:lnTo>
                  <a:lnTo>
                    <a:pt x="48" y="391"/>
                  </a:lnTo>
                  <a:lnTo>
                    <a:pt x="36" y="444"/>
                  </a:lnTo>
                  <a:lnTo>
                    <a:pt x="21" y="495"/>
                  </a:lnTo>
                  <a:lnTo>
                    <a:pt x="5" y="521"/>
                  </a:lnTo>
                  <a:lnTo>
                    <a:pt x="0" y="444"/>
                  </a:lnTo>
                </a:path>
              </a:pathLst>
            </a:custGeom>
            <a:solidFill>
              <a:srgbClr val="006062"/>
            </a:solidFill>
            <a:ln w="9089">
              <a:solidFill>
                <a:srgbClr val="000000"/>
              </a:solidFill>
              <a:round/>
              <a:headEnd/>
              <a:tailEnd/>
            </a:ln>
          </p:spPr>
          <p:txBody>
            <a:bodyPr/>
            <a:lstStyle/>
            <a:p>
              <a:endParaRPr lang="de-DE"/>
            </a:p>
          </p:txBody>
        </p:sp>
        <p:sp>
          <p:nvSpPr>
            <p:cNvPr id="24601" name="Freeform 2070"/>
            <p:cNvSpPr>
              <a:spLocks/>
            </p:cNvSpPr>
            <p:nvPr/>
          </p:nvSpPr>
          <p:spPr bwMode="auto">
            <a:xfrm>
              <a:off x="3835" y="2200"/>
              <a:ext cx="24" cy="69"/>
            </a:xfrm>
            <a:custGeom>
              <a:avLst/>
              <a:gdLst>
                <a:gd name="T0" fmla="*/ 0 w 26"/>
                <a:gd name="T1" fmla="*/ 34 h 79"/>
                <a:gd name="T2" fmla="*/ 0 w 26"/>
                <a:gd name="T3" fmla="*/ 34 h 79"/>
                <a:gd name="T4" fmla="*/ 0 w 26"/>
                <a:gd name="T5" fmla="*/ 0 h 79"/>
                <a:gd name="T6" fmla="*/ 16 w 26"/>
                <a:gd name="T7" fmla="*/ 0 h 79"/>
                <a:gd name="T8" fmla="*/ 16 w 26"/>
                <a:gd name="T9" fmla="*/ 34 h 79"/>
                <a:gd name="T10" fmla="*/ 0 w 26"/>
                <a:gd name="T11" fmla="*/ 34 h 79"/>
                <a:gd name="T12" fmla="*/ 0 w 26"/>
                <a:gd name="T13" fmla="*/ 34 h 79"/>
                <a:gd name="T14" fmla="*/ 0 60000 65536"/>
                <a:gd name="T15" fmla="*/ 0 60000 65536"/>
                <a:gd name="T16" fmla="*/ 0 60000 65536"/>
                <a:gd name="T17" fmla="*/ 0 60000 65536"/>
                <a:gd name="T18" fmla="*/ 0 60000 65536"/>
                <a:gd name="T19" fmla="*/ 0 60000 65536"/>
                <a:gd name="T20" fmla="*/ 0 60000 65536"/>
                <a:gd name="T21" fmla="*/ 0 w 26"/>
                <a:gd name="T22" fmla="*/ 0 h 79"/>
                <a:gd name="T23" fmla="*/ 26 w 26"/>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79">
                  <a:moveTo>
                    <a:pt x="0" y="78"/>
                  </a:moveTo>
                  <a:lnTo>
                    <a:pt x="0" y="78"/>
                  </a:lnTo>
                  <a:lnTo>
                    <a:pt x="0" y="0"/>
                  </a:lnTo>
                  <a:lnTo>
                    <a:pt x="25" y="0"/>
                  </a:lnTo>
                  <a:lnTo>
                    <a:pt x="25" y="78"/>
                  </a:lnTo>
                  <a:lnTo>
                    <a:pt x="0" y="78"/>
                  </a:lnTo>
                </a:path>
              </a:pathLst>
            </a:custGeom>
            <a:solidFill>
              <a:srgbClr val="006062"/>
            </a:solidFill>
            <a:ln w="9089">
              <a:solidFill>
                <a:srgbClr val="006062"/>
              </a:solidFill>
              <a:round/>
              <a:headEnd/>
              <a:tailEnd/>
            </a:ln>
          </p:spPr>
          <p:txBody>
            <a:bodyPr/>
            <a:lstStyle/>
            <a:p>
              <a:endParaRPr lang="de-DE"/>
            </a:p>
          </p:txBody>
        </p:sp>
        <p:sp>
          <p:nvSpPr>
            <p:cNvPr id="24602" name="Freeform 2071"/>
            <p:cNvSpPr>
              <a:spLocks/>
            </p:cNvSpPr>
            <p:nvPr/>
          </p:nvSpPr>
          <p:spPr bwMode="auto">
            <a:xfrm>
              <a:off x="3842" y="2436"/>
              <a:ext cx="17" cy="111"/>
            </a:xfrm>
            <a:custGeom>
              <a:avLst/>
              <a:gdLst>
                <a:gd name="T0" fmla="*/ 0 w 19"/>
                <a:gd name="T1" fmla="*/ 58 h 126"/>
                <a:gd name="T2" fmla="*/ 0 w 19"/>
                <a:gd name="T3" fmla="*/ 58 h 126"/>
                <a:gd name="T4" fmla="*/ 0 w 19"/>
                <a:gd name="T5" fmla="*/ 0 h 126"/>
                <a:gd name="T6" fmla="*/ 10 w 19"/>
                <a:gd name="T7" fmla="*/ 0 h 126"/>
                <a:gd name="T8" fmla="*/ 10 w 19"/>
                <a:gd name="T9" fmla="*/ 58 h 126"/>
                <a:gd name="T10" fmla="*/ 0 w 19"/>
                <a:gd name="T11" fmla="*/ 58 h 126"/>
                <a:gd name="T12" fmla="*/ 0 w 19"/>
                <a:gd name="T13" fmla="*/ 58 h 126"/>
                <a:gd name="T14" fmla="*/ 0 60000 65536"/>
                <a:gd name="T15" fmla="*/ 0 60000 65536"/>
                <a:gd name="T16" fmla="*/ 0 60000 65536"/>
                <a:gd name="T17" fmla="*/ 0 60000 65536"/>
                <a:gd name="T18" fmla="*/ 0 60000 65536"/>
                <a:gd name="T19" fmla="*/ 0 60000 65536"/>
                <a:gd name="T20" fmla="*/ 0 60000 65536"/>
                <a:gd name="T21" fmla="*/ 0 w 19"/>
                <a:gd name="T22" fmla="*/ 0 h 126"/>
                <a:gd name="T23" fmla="*/ 19 w 19"/>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6">
                  <a:moveTo>
                    <a:pt x="0" y="125"/>
                  </a:moveTo>
                  <a:lnTo>
                    <a:pt x="0" y="125"/>
                  </a:lnTo>
                  <a:lnTo>
                    <a:pt x="0" y="0"/>
                  </a:lnTo>
                  <a:lnTo>
                    <a:pt x="18" y="0"/>
                  </a:lnTo>
                  <a:lnTo>
                    <a:pt x="18" y="125"/>
                  </a:lnTo>
                  <a:lnTo>
                    <a:pt x="0" y="125"/>
                  </a:lnTo>
                </a:path>
              </a:pathLst>
            </a:custGeom>
            <a:solidFill>
              <a:srgbClr val="006062"/>
            </a:solidFill>
            <a:ln w="9089">
              <a:solidFill>
                <a:srgbClr val="006062"/>
              </a:solidFill>
              <a:round/>
              <a:headEnd/>
              <a:tailEnd/>
            </a:ln>
          </p:spPr>
          <p:txBody>
            <a:bodyPr/>
            <a:lstStyle/>
            <a:p>
              <a:endParaRPr lang="de-DE"/>
            </a:p>
          </p:txBody>
        </p:sp>
        <p:sp>
          <p:nvSpPr>
            <p:cNvPr id="24603" name="Freeform 2072"/>
            <p:cNvSpPr>
              <a:spLocks/>
            </p:cNvSpPr>
            <p:nvPr/>
          </p:nvSpPr>
          <p:spPr bwMode="auto">
            <a:xfrm>
              <a:off x="3851" y="2651"/>
              <a:ext cx="11" cy="57"/>
            </a:xfrm>
            <a:custGeom>
              <a:avLst/>
              <a:gdLst>
                <a:gd name="T0" fmla="*/ 0 w 12"/>
                <a:gd name="T1" fmla="*/ 29 h 65"/>
                <a:gd name="T2" fmla="*/ 0 w 12"/>
                <a:gd name="T3" fmla="*/ 29 h 65"/>
                <a:gd name="T4" fmla="*/ 0 w 12"/>
                <a:gd name="T5" fmla="*/ 0 h 65"/>
                <a:gd name="T6" fmla="*/ 6 w 12"/>
                <a:gd name="T7" fmla="*/ 0 h 65"/>
                <a:gd name="T8" fmla="*/ 6 w 12"/>
                <a:gd name="T9" fmla="*/ 29 h 65"/>
                <a:gd name="T10" fmla="*/ 0 w 12"/>
                <a:gd name="T11" fmla="*/ 29 h 65"/>
                <a:gd name="T12" fmla="*/ 0 w 12"/>
                <a:gd name="T13" fmla="*/ 29 h 65"/>
                <a:gd name="T14" fmla="*/ 0 60000 65536"/>
                <a:gd name="T15" fmla="*/ 0 60000 65536"/>
                <a:gd name="T16" fmla="*/ 0 60000 65536"/>
                <a:gd name="T17" fmla="*/ 0 60000 65536"/>
                <a:gd name="T18" fmla="*/ 0 60000 65536"/>
                <a:gd name="T19" fmla="*/ 0 60000 65536"/>
                <a:gd name="T20" fmla="*/ 0 60000 65536"/>
                <a:gd name="T21" fmla="*/ 0 w 12"/>
                <a:gd name="T22" fmla="*/ 0 h 65"/>
                <a:gd name="T23" fmla="*/ 12 w 12"/>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5">
                  <a:moveTo>
                    <a:pt x="0" y="64"/>
                  </a:moveTo>
                  <a:lnTo>
                    <a:pt x="0" y="64"/>
                  </a:lnTo>
                  <a:lnTo>
                    <a:pt x="0" y="0"/>
                  </a:lnTo>
                  <a:lnTo>
                    <a:pt x="11" y="0"/>
                  </a:lnTo>
                  <a:lnTo>
                    <a:pt x="11" y="64"/>
                  </a:lnTo>
                  <a:lnTo>
                    <a:pt x="0" y="64"/>
                  </a:lnTo>
                </a:path>
              </a:pathLst>
            </a:custGeom>
            <a:solidFill>
              <a:srgbClr val="006062"/>
            </a:solidFill>
            <a:ln w="9089">
              <a:solidFill>
                <a:srgbClr val="006062"/>
              </a:solidFill>
              <a:round/>
              <a:headEnd/>
              <a:tailEnd/>
            </a:ln>
          </p:spPr>
          <p:txBody>
            <a:bodyPr/>
            <a:lstStyle/>
            <a:p>
              <a:endParaRPr lang="de-DE"/>
            </a:p>
          </p:txBody>
        </p:sp>
        <p:sp>
          <p:nvSpPr>
            <p:cNvPr id="24604" name="Line 2073"/>
            <p:cNvSpPr>
              <a:spLocks noChangeShapeType="1"/>
            </p:cNvSpPr>
            <p:nvPr/>
          </p:nvSpPr>
          <p:spPr bwMode="auto">
            <a:xfrm>
              <a:off x="3835" y="2183"/>
              <a:ext cx="0" cy="126"/>
            </a:xfrm>
            <a:prstGeom prst="line">
              <a:avLst/>
            </a:prstGeom>
            <a:noFill/>
            <a:ln w="9089">
              <a:solidFill>
                <a:srgbClr val="000000"/>
              </a:solidFill>
              <a:round/>
              <a:headEnd/>
              <a:tailEnd/>
            </a:ln>
          </p:spPr>
          <p:txBody>
            <a:bodyPr/>
            <a:lstStyle/>
            <a:p>
              <a:endParaRPr lang="en-US"/>
            </a:p>
          </p:txBody>
        </p:sp>
        <p:sp>
          <p:nvSpPr>
            <p:cNvPr id="24605" name="Freeform 2074"/>
            <p:cNvSpPr>
              <a:spLocks/>
            </p:cNvSpPr>
            <p:nvPr/>
          </p:nvSpPr>
          <p:spPr bwMode="auto">
            <a:xfrm>
              <a:off x="2453" y="2625"/>
              <a:ext cx="57" cy="191"/>
            </a:xfrm>
            <a:custGeom>
              <a:avLst/>
              <a:gdLst>
                <a:gd name="T0" fmla="*/ 34 w 63"/>
                <a:gd name="T1" fmla="*/ 99 h 216"/>
                <a:gd name="T2" fmla="*/ 34 w 63"/>
                <a:gd name="T3" fmla="*/ 99 h 216"/>
                <a:gd name="T4" fmla="*/ 30 w 63"/>
                <a:gd name="T5" fmla="*/ 92 h 216"/>
                <a:gd name="T6" fmla="*/ 28 w 63"/>
                <a:gd name="T7" fmla="*/ 87 h 216"/>
                <a:gd name="T8" fmla="*/ 26 w 63"/>
                <a:gd name="T9" fmla="*/ 80 h 216"/>
                <a:gd name="T10" fmla="*/ 27 w 63"/>
                <a:gd name="T11" fmla="*/ 73 h 216"/>
                <a:gd name="T12" fmla="*/ 26 w 63"/>
                <a:gd name="T13" fmla="*/ 67 h 216"/>
                <a:gd name="T14" fmla="*/ 26 w 63"/>
                <a:gd name="T15" fmla="*/ 62 h 216"/>
                <a:gd name="T16" fmla="*/ 26 w 63"/>
                <a:gd name="T17" fmla="*/ 54 h 216"/>
                <a:gd name="T18" fmla="*/ 23 w 63"/>
                <a:gd name="T19" fmla="*/ 48 h 216"/>
                <a:gd name="T20" fmla="*/ 21 w 63"/>
                <a:gd name="T21" fmla="*/ 42 h 216"/>
                <a:gd name="T22" fmla="*/ 18 w 63"/>
                <a:gd name="T23" fmla="*/ 34 h 216"/>
                <a:gd name="T24" fmla="*/ 14 w 63"/>
                <a:gd name="T25" fmla="*/ 27 h 216"/>
                <a:gd name="T26" fmla="*/ 13 w 63"/>
                <a:gd name="T27" fmla="*/ 21 h 216"/>
                <a:gd name="T28" fmla="*/ 10 w 63"/>
                <a:gd name="T29" fmla="*/ 12 h 216"/>
                <a:gd name="T30" fmla="*/ 7 w 63"/>
                <a:gd name="T31" fmla="*/ 6 h 216"/>
                <a:gd name="T32" fmla="*/ 5 w 63"/>
                <a:gd name="T33" fmla="*/ 0 h 216"/>
                <a:gd name="T34" fmla="*/ 5 w 63"/>
                <a:gd name="T35" fmla="*/ 6 h 216"/>
                <a:gd name="T36" fmla="*/ 2 w 63"/>
                <a:gd name="T37" fmla="*/ 11 h 216"/>
                <a:gd name="T38" fmla="*/ 3 w 63"/>
                <a:gd name="T39" fmla="*/ 19 h 216"/>
                <a:gd name="T40" fmla="*/ 3 w 63"/>
                <a:gd name="T41" fmla="*/ 24 h 216"/>
                <a:gd name="T42" fmla="*/ 5 w 63"/>
                <a:gd name="T43" fmla="*/ 29 h 216"/>
                <a:gd name="T44" fmla="*/ 2 w 63"/>
                <a:gd name="T45" fmla="*/ 34 h 216"/>
                <a:gd name="T46" fmla="*/ 2 w 63"/>
                <a:gd name="T47" fmla="*/ 39 h 216"/>
                <a:gd name="T48" fmla="*/ 0 w 63"/>
                <a:gd name="T49" fmla="*/ 45 h 216"/>
                <a:gd name="T50" fmla="*/ 2 w 63"/>
                <a:gd name="T51" fmla="*/ 53 h 216"/>
                <a:gd name="T52" fmla="*/ 5 w 63"/>
                <a:gd name="T53" fmla="*/ 60 h 216"/>
                <a:gd name="T54" fmla="*/ 9 w 63"/>
                <a:gd name="T55" fmla="*/ 65 h 216"/>
                <a:gd name="T56" fmla="*/ 10 w 63"/>
                <a:gd name="T57" fmla="*/ 73 h 216"/>
                <a:gd name="T58" fmla="*/ 15 w 63"/>
                <a:gd name="T59" fmla="*/ 80 h 216"/>
                <a:gd name="T60" fmla="*/ 20 w 63"/>
                <a:gd name="T61" fmla="*/ 87 h 216"/>
                <a:gd name="T62" fmla="*/ 23 w 63"/>
                <a:gd name="T63" fmla="*/ 95 h 216"/>
                <a:gd name="T64" fmla="*/ 28 w 63"/>
                <a:gd name="T65" fmla="*/ 101 h 216"/>
                <a:gd name="T66" fmla="*/ 32 w 63"/>
                <a:gd name="T67" fmla="*/ 103 h 216"/>
                <a:gd name="T68" fmla="*/ 34 w 63"/>
                <a:gd name="T69" fmla="*/ 99 h 216"/>
                <a:gd name="T70" fmla="*/ 34 w 63"/>
                <a:gd name="T71" fmla="*/ 99 h 2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3"/>
                <a:gd name="T109" fmla="*/ 0 h 216"/>
                <a:gd name="T110" fmla="*/ 63 w 63"/>
                <a:gd name="T111" fmla="*/ 216 h 2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3" h="216">
                  <a:moveTo>
                    <a:pt x="62" y="208"/>
                  </a:moveTo>
                  <a:lnTo>
                    <a:pt x="62" y="208"/>
                  </a:lnTo>
                  <a:lnTo>
                    <a:pt x="54" y="193"/>
                  </a:lnTo>
                  <a:lnTo>
                    <a:pt x="51" y="182"/>
                  </a:lnTo>
                  <a:lnTo>
                    <a:pt x="47" y="166"/>
                  </a:lnTo>
                  <a:lnTo>
                    <a:pt x="50" y="154"/>
                  </a:lnTo>
                  <a:lnTo>
                    <a:pt x="47" y="140"/>
                  </a:lnTo>
                  <a:lnTo>
                    <a:pt x="47" y="129"/>
                  </a:lnTo>
                  <a:lnTo>
                    <a:pt x="47" y="113"/>
                  </a:lnTo>
                  <a:lnTo>
                    <a:pt x="42" y="99"/>
                  </a:lnTo>
                  <a:lnTo>
                    <a:pt x="38" y="87"/>
                  </a:lnTo>
                  <a:lnTo>
                    <a:pt x="33" y="73"/>
                  </a:lnTo>
                  <a:lnTo>
                    <a:pt x="26" y="57"/>
                  </a:lnTo>
                  <a:lnTo>
                    <a:pt x="24" y="43"/>
                  </a:lnTo>
                  <a:lnTo>
                    <a:pt x="18" y="26"/>
                  </a:lnTo>
                  <a:lnTo>
                    <a:pt x="13" y="13"/>
                  </a:lnTo>
                  <a:lnTo>
                    <a:pt x="5" y="0"/>
                  </a:lnTo>
                  <a:lnTo>
                    <a:pt x="5" y="13"/>
                  </a:lnTo>
                  <a:lnTo>
                    <a:pt x="2" y="23"/>
                  </a:lnTo>
                  <a:lnTo>
                    <a:pt x="3" y="39"/>
                  </a:lnTo>
                  <a:lnTo>
                    <a:pt x="3" y="50"/>
                  </a:lnTo>
                  <a:lnTo>
                    <a:pt x="5" y="61"/>
                  </a:lnTo>
                  <a:lnTo>
                    <a:pt x="2" y="71"/>
                  </a:lnTo>
                  <a:lnTo>
                    <a:pt x="2" y="82"/>
                  </a:lnTo>
                  <a:lnTo>
                    <a:pt x="0" y="96"/>
                  </a:lnTo>
                  <a:lnTo>
                    <a:pt x="2" y="111"/>
                  </a:lnTo>
                  <a:lnTo>
                    <a:pt x="7" y="125"/>
                  </a:lnTo>
                  <a:lnTo>
                    <a:pt x="15" y="137"/>
                  </a:lnTo>
                  <a:lnTo>
                    <a:pt x="18" y="154"/>
                  </a:lnTo>
                  <a:lnTo>
                    <a:pt x="28" y="169"/>
                  </a:lnTo>
                  <a:lnTo>
                    <a:pt x="37" y="182"/>
                  </a:lnTo>
                  <a:lnTo>
                    <a:pt x="42" y="198"/>
                  </a:lnTo>
                  <a:lnTo>
                    <a:pt x="51" y="212"/>
                  </a:lnTo>
                  <a:lnTo>
                    <a:pt x="58" y="215"/>
                  </a:lnTo>
                  <a:lnTo>
                    <a:pt x="62" y="208"/>
                  </a:lnTo>
                </a:path>
              </a:pathLst>
            </a:custGeom>
            <a:solidFill>
              <a:srgbClr val="006062"/>
            </a:solidFill>
            <a:ln w="9089">
              <a:solidFill>
                <a:srgbClr val="000000"/>
              </a:solidFill>
              <a:round/>
              <a:headEnd/>
              <a:tailEnd/>
            </a:ln>
          </p:spPr>
          <p:txBody>
            <a:bodyPr/>
            <a:lstStyle/>
            <a:p>
              <a:endParaRPr lang="de-DE"/>
            </a:p>
          </p:txBody>
        </p:sp>
        <p:sp>
          <p:nvSpPr>
            <p:cNvPr id="24606" name="Freeform 2075"/>
            <p:cNvSpPr>
              <a:spLocks/>
            </p:cNvSpPr>
            <p:nvPr/>
          </p:nvSpPr>
          <p:spPr bwMode="auto">
            <a:xfrm>
              <a:off x="2505" y="2634"/>
              <a:ext cx="237" cy="196"/>
            </a:xfrm>
            <a:custGeom>
              <a:avLst/>
              <a:gdLst>
                <a:gd name="T0" fmla="*/ 4 w 260"/>
                <a:gd name="T1" fmla="*/ 104 h 222"/>
                <a:gd name="T2" fmla="*/ 4 w 260"/>
                <a:gd name="T3" fmla="*/ 104 h 222"/>
                <a:gd name="T4" fmla="*/ 0 w 260"/>
                <a:gd name="T5" fmla="*/ 100 h 222"/>
                <a:gd name="T6" fmla="*/ 0 w 260"/>
                <a:gd name="T7" fmla="*/ 94 h 222"/>
                <a:gd name="T8" fmla="*/ 5 w 260"/>
                <a:gd name="T9" fmla="*/ 90 h 222"/>
                <a:gd name="T10" fmla="*/ 8 w 260"/>
                <a:gd name="T11" fmla="*/ 84 h 222"/>
                <a:gd name="T12" fmla="*/ 12 w 260"/>
                <a:gd name="T13" fmla="*/ 79 h 222"/>
                <a:gd name="T14" fmla="*/ 16 w 260"/>
                <a:gd name="T15" fmla="*/ 74 h 222"/>
                <a:gd name="T16" fmla="*/ 24 w 260"/>
                <a:gd name="T17" fmla="*/ 69 h 222"/>
                <a:gd name="T18" fmla="*/ 30 w 260"/>
                <a:gd name="T19" fmla="*/ 64 h 222"/>
                <a:gd name="T20" fmla="*/ 37 w 260"/>
                <a:gd name="T21" fmla="*/ 60 h 222"/>
                <a:gd name="T22" fmla="*/ 46 w 260"/>
                <a:gd name="T23" fmla="*/ 57 h 222"/>
                <a:gd name="T24" fmla="*/ 50 w 260"/>
                <a:gd name="T25" fmla="*/ 50 h 222"/>
                <a:gd name="T26" fmla="*/ 57 w 260"/>
                <a:gd name="T27" fmla="*/ 47 h 222"/>
                <a:gd name="T28" fmla="*/ 64 w 260"/>
                <a:gd name="T29" fmla="*/ 43 h 222"/>
                <a:gd name="T30" fmla="*/ 70 w 260"/>
                <a:gd name="T31" fmla="*/ 38 h 222"/>
                <a:gd name="T32" fmla="*/ 77 w 260"/>
                <a:gd name="T33" fmla="*/ 32 h 222"/>
                <a:gd name="T34" fmla="*/ 88 w 260"/>
                <a:gd name="T35" fmla="*/ 28 h 222"/>
                <a:gd name="T36" fmla="*/ 96 w 260"/>
                <a:gd name="T37" fmla="*/ 23 h 222"/>
                <a:gd name="T38" fmla="*/ 106 w 260"/>
                <a:gd name="T39" fmla="*/ 20 h 222"/>
                <a:gd name="T40" fmla="*/ 114 w 260"/>
                <a:gd name="T41" fmla="*/ 16 h 222"/>
                <a:gd name="T42" fmla="*/ 123 w 260"/>
                <a:gd name="T43" fmla="*/ 12 h 222"/>
                <a:gd name="T44" fmla="*/ 131 w 260"/>
                <a:gd name="T45" fmla="*/ 9 h 222"/>
                <a:gd name="T46" fmla="*/ 141 w 260"/>
                <a:gd name="T47" fmla="*/ 4 h 222"/>
                <a:gd name="T48" fmla="*/ 149 w 260"/>
                <a:gd name="T49" fmla="*/ 0 h 222"/>
                <a:gd name="T50" fmla="*/ 139 w 260"/>
                <a:gd name="T51" fmla="*/ 4 h 222"/>
                <a:gd name="T52" fmla="*/ 129 w 260"/>
                <a:gd name="T53" fmla="*/ 4 h 222"/>
                <a:gd name="T54" fmla="*/ 120 w 260"/>
                <a:gd name="T55" fmla="*/ 8 h 222"/>
                <a:gd name="T56" fmla="*/ 109 w 260"/>
                <a:gd name="T57" fmla="*/ 9 h 222"/>
                <a:gd name="T58" fmla="*/ 101 w 260"/>
                <a:gd name="T59" fmla="*/ 12 h 222"/>
                <a:gd name="T60" fmla="*/ 94 w 260"/>
                <a:gd name="T61" fmla="*/ 16 h 222"/>
                <a:gd name="T62" fmla="*/ 85 w 260"/>
                <a:gd name="T63" fmla="*/ 20 h 222"/>
                <a:gd name="T64" fmla="*/ 77 w 260"/>
                <a:gd name="T65" fmla="*/ 25 h 222"/>
                <a:gd name="T66" fmla="*/ 67 w 260"/>
                <a:gd name="T67" fmla="*/ 29 h 222"/>
                <a:gd name="T68" fmla="*/ 61 w 260"/>
                <a:gd name="T69" fmla="*/ 33 h 222"/>
                <a:gd name="T70" fmla="*/ 52 w 260"/>
                <a:gd name="T71" fmla="*/ 39 h 222"/>
                <a:gd name="T72" fmla="*/ 46 w 260"/>
                <a:gd name="T73" fmla="*/ 43 h 222"/>
                <a:gd name="T74" fmla="*/ 40 w 260"/>
                <a:gd name="T75" fmla="*/ 48 h 222"/>
                <a:gd name="T76" fmla="*/ 34 w 260"/>
                <a:gd name="T77" fmla="*/ 50 h 222"/>
                <a:gd name="T78" fmla="*/ 28 w 260"/>
                <a:gd name="T79" fmla="*/ 57 h 222"/>
                <a:gd name="T80" fmla="*/ 20 w 260"/>
                <a:gd name="T81" fmla="*/ 60 h 222"/>
                <a:gd name="T82" fmla="*/ 14 w 260"/>
                <a:gd name="T83" fmla="*/ 64 h 222"/>
                <a:gd name="T84" fmla="*/ 8 w 260"/>
                <a:gd name="T85" fmla="*/ 69 h 222"/>
                <a:gd name="T86" fmla="*/ 6 w 260"/>
                <a:gd name="T87" fmla="*/ 75 h 222"/>
                <a:gd name="T88" fmla="*/ 5 w 260"/>
                <a:gd name="T89" fmla="*/ 79 h 222"/>
                <a:gd name="T90" fmla="*/ 4 w 260"/>
                <a:gd name="T91" fmla="*/ 85 h 222"/>
                <a:gd name="T92" fmla="*/ 0 w 260"/>
                <a:gd name="T93" fmla="*/ 91 h 222"/>
                <a:gd name="T94" fmla="*/ 0 w 260"/>
                <a:gd name="T95" fmla="*/ 96 h 222"/>
                <a:gd name="T96" fmla="*/ 0 w 260"/>
                <a:gd name="T97" fmla="*/ 103 h 222"/>
                <a:gd name="T98" fmla="*/ 4 w 260"/>
                <a:gd name="T99" fmla="*/ 104 h 222"/>
                <a:gd name="T100" fmla="*/ 4 w 260"/>
                <a:gd name="T101" fmla="*/ 104 h 22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0"/>
                <a:gd name="T154" fmla="*/ 0 h 222"/>
                <a:gd name="T155" fmla="*/ 260 w 260"/>
                <a:gd name="T156" fmla="*/ 222 h 22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0" h="222">
                  <a:moveTo>
                    <a:pt x="4" y="221"/>
                  </a:moveTo>
                  <a:lnTo>
                    <a:pt x="4" y="221"/>
                  </a:lnTo>
                  <a:lnTo>
                    <a:pt x="0" y="211"/>
                  </a:lnTo>
                  <a:lnTo>
                    <a:pt x="0" y="198"/>
                  </a:lnTo>
                  <a:lnTo>
                    <a:pt x="5" y="188"/>
                  </a:lnTo>
                  <a:lnTo>
                    <a:pt x="14" y="177"/>
                  </a:lnTo>
                  <a:lnTo>
                    <a:pt x="21" y="165"/>
                  </a:lnTo>
                  <a:lnTo>
                    <a:pt x="29" y="156"/>
                  </a:lnTo>
                  <a:lnTo>
                    <a:pt x="41" y="145"/>
                  </a:lnTo>
                  <a:lnTo>
                    <a:pt x="52" y="137"/>
                  </a:lnTo>
                  <a:lnTo>
                    <a:pt x="65" y="127"/>
                  </a:lnTo>
                  <a:lnTo>
                    <a:pt x="79" y="119"/>
                  </a:lnTo>
                  <a:lnTo>
                    <a:pt x="87" y="107"/>
                  </a:lnTo>
                  <a:lnTo>
                    <a:pt x="100" y="98"/>
                  </a:lnTo>
                  <a:lnTo>
                    <a:pt x="111" y="89"/>
                  </a:lnTo>
                  <a:lnTo>
                    <a:pt x="123" y="79"/>
                  </a:lnTo>
                  <a:lnTo>
                    <a:pt x="134" y="68"/>
                  </a:lnTo>
                  <a:lnTo>
                    <a:pt x="151" y="60"/>
                  </a:lnTo>
                  <a:lnTo>
                    <a:pt x="166" y="49"/>
                  </a:lnTo>
                  <a:lnTo>
                    <a:pt x="184" y="42"/>
                  </a:lnTo>
                  <a:lnTo>
                    <a:pt x="199" y="34"/>
                  </a:lnTo>
                  <a:lnTo>
                    <a:pt x="214" y="26"/>
                  </a:lnTo>
                  <a:lnTo>
                    <a:pt x="228" y="19"/>
                  </a:lnTo>
                  <a:lnTo>
                    <a:pt x="247" y="8"/>
                  </a:lnTo>
                  <a:lnTo>
                    <a:pt x="259" y="0"/>
                  </a:lnTo>
                  <a:lnTo>
                    <a:pt x="242" y="7"/>
                  </a:lnTo>
                  <a:lnTo>
                    <a:pt x="226" y="8"/>
                  </a:lnTo>
                  <a:lnTo>
                    <a:pt x="209" y="16"/>
                  </a:lnTo>
                  <a:lnTo>
                    <a:pt x="191" y="19"/>
                  </a:lnTo>
                  <a:lnTo>
                    <a:pt x="177" y="26"/>
                  </a:lnTo>
                  <a:lnTo>
                    <a:pt x="163" y="34"/>
                  </a:lnTo>
                  <a:lnTo>
                    <a:pt x="148" y="43"/>
                  </a:lnTo>
                  <a:lnTo>
                    <a:pt x="134" y="52"/>
                  </a:lnTo>
                  <a:lnTo>
                    <a:pt x="118" y="61"/>
                  </a:lnTo>
                  <a:lnTo>
                    <a:pt x="105" y="69"/>
                  </a:lnTo>
                  <a:lnTo>
                    <a:pt x="91" y="82"/>
                  </a:lnTo>
                  <a:lnTo>
                    <a:pt x="79" y="89"/>
                  </a:lnTo>
                  <a:lnTo>
                    <a:pt x="70" y="100"/>
                  </a:lnTo>
                  <a:lnTo>
                    <a:pt x="59" y="107"/>
                  </a:lnTo>
                  <a:lnTo>
                    <a:pt x="49" y="119"/>
                  </a:lnTo>
                  <a:lnTo>
                    <a:pt x="35" y="127"/>
                  </a:lnTo>
                  <a:lnTo>
                    <a:pt x="25" y="137"/>
                  </a:lnTo>
                  <a:lnTo>
                    <a:pt x="14" y="145"/>
                  </a:lnTo>
                  <a:lnTo>
                    <a:pt x="12" y="157"/>
                  </a:lnTo>
                  <a:lnTo>
                    <a:pt x="5" y="168"/>
                  </a:lnTo>
                  <a:lnTo>
                    <a:pt x="4" y="179"/>
                  </a:lnTo>
                  <a:lnTo>
                    <a:pt x="0" y="191"/>
                  </a:lnTo>
                  <a:lnTo>
                    <a:pt x="0" y="203"/>
                  </a:lnTo>
                  <a:lnTo>
                    <a:pt x="0" y="216"/>
                  </a:lnTo>
                  <a:lnTo>
                    <a:pt x="4" y="221"/>
                  </a:lnTo>
                </a:path>
              </a:pathLst>
            </a:custGeom>
            <a:solidFill>
              <a:srgbClr val="006062"/>
            </a:solidFill>
            <a:ln w="9089">
              <a:solidFill>
                <a:srgbClr val="000000"/>
              </a:solidFill>
              <a:round/>
              <a:headEnd/>
              <a:tailEnd/>
            </a:ln>
          </p:spPr>
          <p:txBody>
            <a:bodyPr/>
            <a:lstStyle/>
            <a:p>
              <a:endParaRPr lang="de-DE"/>
            </a:p>
          </p:txBody>
        </p:sp>
        <p:sp>
          <p:nvSpPr>
            <p:cNvPr id="24607" name="Freeform 2076"/>
            <p:cNvSpPr>
              <a:spLocks/>
            </p:cNvSpPr>
            <p:nvPr/>
          </p:nvSpPr>
          <p:spPr bwMode="auto">
            <a:xfrm>
              <a:off x="2993" y="2606"/>
              <a:ext cx="144" cy="210"/>
            </a:xfrm>
            <a:custGeom>
              <a:avLst/>
              <a:gdLst>
                <a:gd name="T0" fmla="*/ 89 w 158"/>
                <a:gd name="T1" fmla="*/ 111 h 238"/>
                <a:gd name="T2" fmla="*/ 81 w 158"/>
                <a:gd name="T3" fmla="*/ 106 h 238"/>
                <a:gd name="T4" fmla="*/ 76 w 158"/>
                <a:gd name="T5" fmla="*/ 98 h 238"/>
                <a:gd name="T6" fmla="*/ 66 w 158"/>
                <a:gd name="T7" fmla="*/ 93 h 238"/>
                <a:gd name="T8" fmla="*/ 59 w 158"/>
                <a:gd name="T9" fmla="*/ 84 h 238"/>
                <a:gd name="T10" fmla="*/ 52 w 158"/>
                <a:gd name="T11" fmla="*/ 78 h 238"/>
                <a:gd name="T12" fmla="*/ 47 w 158"/>
                <a:gd name="T13" fmla="*/ 70 h 238"/>
                <a:gd name="T14" fmla="*/ 39 w 158"/>
                <a:gd name="T15" fmla="*/ 63 h 238"/>
                <a:gd name="T16" fmla="*/ 36 w 158"/>
                <a:gd name="T17" fmla="*/ 55 h 238"/>
                <a:gd name="T18" fmla="*/ 33 w 158"/>
                <a:gd name="T19" fmla="*/ 46 h 238"/>
                <a:gd name="T20" fmla="*/ 26 w 158"/>
                <a:gd name="T21" fmla="*/ 38 h 238"/>
                <a:gd name="T22" fmla="*/ 23 w 158"/>
                <a:gd name="T23" fmla="*/ 30 h 238"/>
                <a:gd name="T24" fmla="*/ 18 w 158"/>
                <a:gd name="T25" fmla="*/ 21 h 238"/>
                <a:gd name="T26" fmla="*/ 12 w 158"/>
                <a:gd name="T27" fmla="*/ 16 h 238"/>
                <a:gd name="T28" fmla="*/ 5 w 158"/>
                <a:gd name="T29" fmla="*/ 9 h 238"/>
                <a:gd name="T30" fmla="*/ 0 w 158"/>
                <a:gd name="T31" fmla="*/ 3 h 238"/>
                <a:gd name="T32" fmla="*/ 0 w 158"/>
                <a:gd name="T33" fmla="*/ 0 h 2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8"/>
                <a:gd name="T52" fmla="*/ 0 h 238"/>
                <a:gd name="T53" fmla="*/ 158 w 158"/>
                <a:gd name="T54" fmla="*/ 238 h 2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8" h="238">
                  <a:moveTo>
                    <a:pt x="157" y="237"/>
                  </a:moveTo>
                  <a:lnTo>
                    <a:pt x="142" y="224"/>
                  </a:lnTo>
                  <a:lnTo>
                    <a:pt x="133" y="208"/>
                  </a:lnTo>
                  <a:lnTo>
                    <a:pt x="114" y="196"/>
                  </a:lnTo>
                  <a:lnTo>
                    <a:pt x="103" y="177"/>
                  </a:lnTo>
                  <a:lnTo>
                    <a:pt x="91" y="164"/>
                  </a:lnTo>
                  <a:lnTo>
                    <a:pt x="82" y="146"/>
                  </a:lnTo>
                  <a:lnTo>
                    <a:pt x="69" y="133"/>
                  </a:lnTo>
                  <a:lnTo>
                    <a:pt x="62" y="114"/>
                  </a:lnTo>
                  <a:lnTo>
                    <a:pt x="57" y="97"/>
                  </a:lnTo>
                  <a:lnTo>
                    <a:pt x="45" y="81"/>
                  </a:lnTo>
                  <a:lnTo>
                    <a:pt x="40" y="65"/>
                  </a:lnTo>
                  <a:lnTo>
                    <a:pt x="31" y="45"/>
                  </a:lnTo>
                  <a:lnTo>
                    <a:pt x="21" y="33"/>
                  </a:lnTo>
                  <a:lnTo>
                    <a:pt x="10" y="19"/>
                  </a:lnTo>
                  <a:lnTo>
                    <a:pt x="0" y="3"/>
                  </a:lnTo>
                  <a:lnTo>
                    <a:pt x="0" y="0"/>
                  </a:lnTo>
                </a:path>
              </a:pathLst>
            </a:custGeom>
            <a:noFill/>
            <a:ln w="9089">
              <a:solidFill>
                <a:srgbClr val="006062"/>
              </a:solidFill>
              <a:round/>
              <a:headEnd/>
              <a:tailEnd/>
            </a:ln>
          </p:spPr>
          <p:txBody>
            <a:bodyPr/>
            <a:lstStyle/>
            <a:p>
              <a:endParaRPr lang="de-DE"/>
            </a:p>
          </p:txBody>
        </p:sp>
        <p:sp>
          <p:nvSpPr>
            <p:cNvPr id="24608" name="Freeform 2077"/>
            <p:cNvSpPr>
              <a:spLocks/>
            </p:cNvSpPr>
            <p:nvPr/>
          </p:nvSpPr>
          <p:spPr bwMode="auto">
            <a:xfrm>
              <a:off x="3073" y="2425"/>
              <a:ext cx="77" cy="396"/>
            </a:xfrm>
            <a:custGeom>
              <a:avLst/>
              <a:gdLst>
                <a:gd name="T0" fmla="*/ 41 w 86"/>
                <a:gd name="T1" fmla="*/ 207 h 449"/>
                <a:gd name="T2" fmla="*/ 41 w 86"/>
                <a:gd name="T3" fmla="*/ 207 h 449"/>
                <a:gd name="T4" fmla="*/ 39 w 86"/>
                <a:gd name="T5" fmla="*/ 198 h 449"/>
                <a:gd name="T6" fmla="*/ 40 w 86"/>
                <a:gd name="T7" fmla="*/ 191 h 449"/>
                <a:gd name="T8" fmla="*/ 41 w 86"/>
                <a:gd name="T9" fmla="*/ 182 h 449"/>
                <a:gd name="T10" fmla="*/ 42 w 86"/>
                <a:gd name="T11" fmla="*/ 173 h 449"/>
                <a:gd name="T12" fmla="*/ 44 w 86"/>
                <a:gd name="T13" fmla="*/ 162 h 449"/>
                <a:gd name="T14" fmla="*/ 42 w 86"/>
                <a:gd name="T15" fmla="*/ 155 h 449"/>
                <a:gd name="T16" fmla="*/ 41 w 86"/>
                <a:gd name="T17" fmla="*/ 146 h 449"/>
                <a:gd name="T18" fmla="*/ 41 w 86"/>
                <a:gd name="T19" fmla="*/ 137 h 449"/>
                <a:gd name="T20" fmla="*/ 41 w 86"/>
                <a:gd name="T21" fmla="*/ 129 h 449"/>
                <a:gd name="T22" fmla="*/ 39 w 86"/>
                <a:gd name="T23" fmla="*/ 119 h 449"/>
                <a:gd name="T24" fmla="*/ 39 w 86"/>
                <a:gd name="T25" fmla="*/ 110 h 449"/>
                <a:gd name="T26" fmla="*/ 37 w 86"/>
                <a:gd name="T27" fmla="*/ 102 h 449"/>
                <a:gd name="T28" fmla="*/ 34 w 86"/>
                <a:gd name="T29" fmla="*/ 93 h 449"/>
                <a:gd name="T30" fmla="*/ 32 w 86"/>
                <a:gd name="T31" fmla="*/ 84 h 449"/>
                <a:gd name="T32" fmla="*/ 31 w 86"/>
                <a:gd name="T33" fmla="*/ 74 h 449"/>
                <a:gd name="T34" fmla="*/ 28 w 86"/>
                <a:gd name="T35" fmla="*/ 64 h 449"/>
                <a:gd name="T36" fmla="*/ 25 w 86"/>
                <a:gd name="T37" fmla="*/ 54 h 449"/>
                <a:gd name="T38" fmla="*/ 20 w 86"/>
                <a:gd name="T39" fmla="*/ 44 h 449"/>
                <a:gd name="T40" fmla="*/ 14 w 86"/>
                <a:gd name="T41" fmla="*/ 34 h 449"/>
                <a:gd name="T42" fmla="*/ 13 w 86"/>
                <a:gd name="T43" fmla="*/ 26 h 449"/>
                <a:gd name="T44" fmla="*/ 13 w 86"/>
                <a:gd name="T45" fmla="*/ 18 h 449"/>
                <a:gd name="T46" fmla="*/ 11 w 86"/>
                <a:gd name="T47" fmla="*/ 9 h 449"/>
                <a:gd name="T48" fmla="*/ 9 w 86"/>
                <a:gd name="T49" fmla="*/ 0 h 449"/>
                <a:gd name="T50" fmla="*/ 7 w 86"/>
                <a:gd name="T51" fmla="*/ 9 h 449"/>
                <a:gd name="T52" fmla="*/ 4 w 86"/>
                <a:gd name="T53" fmla="*/ 18 h 449"/>
                <a:gd name="T54" fmla="*/ 4 w 86"/>
                <a:gd name="T55" fmla="*/ 27 h 449"/>
                <a:gd name="T56" fmla="*/ 4 w 86"/>
                <a:gd name="T57" fmla="*/ 36 h 449"/>
                <a:gd name="T58" fmla="*/ 1 w 86"/>
                <a:gd name="T59" fmla="*/ 46 h 449"/>
                <a:gd name="T60" fmla="*/ 0 w 86"/>
                <a:gd name="T61" fmla="*/ 55 h 449"/>
                <a:gd name="T62" fmla="*/ 4 w 86"/>
                <a:gd name="T63" fmla="*/ 63 h 449"/>
                <a:gd name="T64" fmla="*/ 4 w 86"/>
                <a:gd name="T65" fmla="*/ 71 h 449"/>
                <a:gd name="T66" fmla="*/ 4 w 86"/>
                <a:gd name="T67" fmla="*/ 79 h 449"/>
                <a:gd name="T68" fmla="*/ 5 w 86"/>
                <a:gd name="T69" fmla="*/ 89 h 449"/>
                <a:gd name="T70" fmla="*/ 8 w 86"/>
                <a:gd name="T71" fmla="*/ 97 h 449"/>
                <a:gd name="T72" fmla="*/ 11 w 86"/>
                <a:gd name="T73" fmla="*/ 107 h 449"/>
                <a:gd name="T74" fmla="*/ 11 w 86"/>
                <a:gd name="T75" fmla="*/ 116 h 449"/>
                <a:gd name="T76" fmla="*/ 13 w 86"/>
                <a:gd name="T77" fmla="*/ 124 h 449"/>
                <a:gd name="T78" fmla="*/ 18 w 86"/>
                <a:gd name="T79" fmla="*/ 131 h 449"/>
                <a:gd name="T80" fmla="*/ 21 w 86"/>
                <a:gd name="T81" fmla="*/ 141 h 449"/>
                <a:gd name="T82" fmla="*/ 22 w 86"/>
                <a:gd name="T83" fmla="*/ 148 h 449"/>
                <a:gd name="T84" fmla="*/ 23 w 86"/>
                <a:gd name="T85" fmla="*/ 157 h 449"/>
                <a:gd name="T86" fmla="*/ 25 w 86"/>
                <a:gd name="T87" fmla="*/ 166 h 449"/>
                <a:gd name="T88" fmla="*/ 29 w 86"/>
                <a:gd name="T89" fmla="*/ 171 h 449"/>
                <a:gd name="T90" fmla="*/ 30 w 86"/>
                <a:gd name="T91" fmla="*/ 180 h 449"/>
                <a:gd name="T92" fmla="*/ 32 w 86"/>
                <a:gd name="T93" fmla="*/ 189 h 449"/>
                <a:gd name="T94" fmla="*/ 34 w 86"/>
                <a:gd name="T95" fmla="*/ 198 h 449"/>
                <a:gd name="T96" fmla="*/ 37 w 86"/>
                <a:gd name="T97" fmla="*/ 207 h 449"/>
                <a:gd name="T98" fmla="*/ 39 w 86"/>
                <a:gd name="T99" fmla="*/ 211 h 449"/>
                <a:gd name="T100" fmla="*/ 41 w 86"/>
                <a:gd name="T101" fmla="*/ 207 h 449"/>
                <a:gd name="T102" fmla="*/ 41 w 86"/>
                <a:gd name="T103" fmla="*/ 207 h 4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6"/>
                <a:gd name="T157" fmla="*/ 0 h 449"/>
                <a:gd name="T158" fmla="*/ 86 w 86"/>
                <a:gd name="T159" fmla="*/ 449 h 4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6" h="449">
                  <a:moveTo>
                    <a:pt x="80" y="440"/>
                  </a:moveTo>
                  <a:lnTo>
                    <a:pt x="80" y="440"/>
                  </a:lnTo>
                  <a:lnTo>
                    <a:pt x="76" y="422"/>
                  </a:lnTo>
                  <a:lnTo>
                    <a:pt x="78" y="405"/>
                  </a:lnTo>
                  <a:lnTo>
                    <a:pt x="80" y="387"/>
                  </a:lnTo>
                  <a:lnTo>
                    <a:pt x="82" y="367"/>
                  </a:lnTo>
                  <a:lnTo>
                    <a:pt x="85" y="346"/>
                  </a:lnTo>
                  <a:lnTo>
                    <a:pt x="82" y="329"/>
                  </a:lnTo>
                  <a:lnTo>
                    <a:pt x="80" y="309"/>
                  </a:lnTo>
                  <a:lnTo>
                    <a:pt x="79" y="291"/>
                  </a:lnTo>
                  <a:lnTo>
                    <a:pt x="79" y="272"/>
                  </a:lnTo>
                  <a:lnTo>
                    <a:pt x="76" y="253"/>
                  </a:lnTo>
                  <a:lnTo>
                    <a:pt x="75" y="234"/>
                  </a:lnTo>
                  <a:lnTo>
                    <a:pt x="71" y="215"/>
                  </a:lnTo>
                  <a:lnTo>
                    <a:pt x="65" y="198"/>
                  </a:lnTo>
                  <a:lnTo>
                    <a:pt x="62" y="179"/>
                  </a:lnTo>
                  <a:lnTo>
                    <a:pt x="61" y="157"/>
                  </a:lnTo>
                  <a:lnTo>
                    <a:pt x="54" y="137"/>
                  </a:lnTo>
                  <a:lnTo>
                    <a:pt x="49" y="114"/>
                  </a:lnTo>
                  <a:lnTo>
                    <a:pt x="39" y="95"/>
                  </a:lnTo>
                  <a:lnTo>
                    <a:pt x="28" y="74"/>
                  </a:lnTo>
                  <a:lnTo>
                    <a:pt x="25" y="54"/>
                  </a:lnTo>
                  <a:lnTo>
                    <a:pt x="25" y="37"/>
                  </a:lnTo>
                  <a:lnTo>
                    <a:pt x="20" y="18"/>
                  </a:lnTo>
                  <a:lnTo>
                    <a:pt x="16" y="0"/>
                  </a:lnTo>
                  <a:lnTo>
                    <a:pt x="13" y="18"/>
                  </a:lnTo>
                  <a:lnTo>
                    <a:pt x="10" y="37"/>
                  </a:lnTo>
                  <a:lnTo>
                    <a:pt x="8" y="58"/>
                  </a:lnTo>
                  <a:lnTo>
                    <a:pt x="5" y="77"/>
                  </a:lnTo>
                  <a:lnTo>
                    <a:pt x="1" y="98"/>
                  </a:lnTo>
                  <a:lnTo>
                    <a:pt x="0" y="116"/>
                  </a:lnTo>
                  <a:lnTo>
                    <a:pt x="6" y="133"/>
                  </a:lnTo>
                  <a:lnTo>
                    <a:pt x="8" y="151"/>
                  </a:lnTo>
                  <a:lnTo>
                    <a:pt x="8" y="169"/>
                  </a:lnTo>
                  <a:lnTo>
                    <a:pt x="11" y="188"/>
                  </a:lnTo>
                  <a:lnTo>
                    <a:pt x="15" y="208"/>
                  </a:lnTo>
                  <a:lnTo>
                    <a:pt x="21" y="227"/>
                  </a:lnTo>
                  <a:lnTo>
                    <a:pt x="21" y="245"/>
                  </a:lnTo>
                  <a:lnTo>
                    <a:pt x="27" y="263"/>
                  </a:lnTo>
                  <a:lnTo>
                    <a:pt x="35" y="279"/>
                  </a:lnTo>
                  <a:lnTo>
                    <a:pt x="40" y="298"/>
                  </a:lnTo>
                  <a:lnTo>
                    <a:pt x="43" y="314"/>
                  </a:lnTo>
                  <a:lnTo>
                    <a:pt x="45" y="334"/>
                  </a:lnTo>
                  <a:lnTo>
                    <a:pt x="48" y="350"/>
                  </a:lnTo>
                  <a:lnTo>
                    <a:pt x="56" y="365"/>
                  </a:lnTo>
                  <a:lnTo>
                    <a:pt x="59" y="382"/>
                  </a:lnTo>
                  <a:lnTo>
                    <a:pt x="62" y="402"/>
                  </a:lnTo>
                  <a:lnTo>
                    <a:pt x="65" y="420"/>
                  </a:lnTo>
                  <a:lnTo>
                    <a:pt x="72" y="440"/>
                  </a:lnTo>
                  <a:lnTo>
                    <a:pt x="76" y="448"/>
                  </a:lnTo>
                  <a:lnTo>
                    <a:pt x="80" y="440"/>
                  </a:lnTo>
                </a:path>
              </a:pathLst>
            </a:custGeom>
            <a:solidFill>
              <a:srgbClr val="006062"/>
            </a:solidFill>
            <a:ln w="9089">
              <a:solidFill>
                <a:srgbClr val="000000"/>
              </a:solidFill>
              <a:round/>
              <a:headEnd/>
              <a:tailEnd/>
            </a:ln>
          </p:spPr>
          <p:txBody>
            <a:bodyPr/>
            <a:lstStyle/>
            <a:p>
              <a:endParaRPr lang="de-DE"/>
            </a:p>
          </p:txBody>
        </p:sp>
        <p:sp>
          <p:nvSpPr>
            <p:cNvPr id="24609" name="Freeform 2078"/>
            <p:cNvSpPr>
              <a:spLocks/>
            </p:cNvSpPr>
            <p:nvPr/>
          </p:nvSpPr>
          <p:spPr bwMode="auto">
            <a:xfrm>
              <a:off x="2994" y="2599"/>
              <a:ext cx="153" cy="222"/>
            </a:xfrm>
            <a:custGeom>
              <a:avLst/>
              <a:gdLst>
                <a:gd name="T0" fmla="*/ 97 w 167"/>
                <a:gd name="T1" fmla="*/ 112 h 252"/>
                <a:gd name="T2" fmla="*/ 97 w 167"/>
                <a:gd name="T3" fmla="*/ 112 h 252"/>
                <a:gd name="T4" fmla="*/ 88 w 167"/>
                <a:gd name="T5" fmla="*/ 104 h 252"/>
                <a:gd name="T6" fmla="*/ 84 w 167"/>
                <a:gd name="T7" fmla="*/ 97 h 252"/>
                <a:gd name="T8" fmla="*/ 77 w 167"/>
                <a:gd name="T9" fmla="*/ 89 h 252"/>
                <a:gd name="T10" fmla="*/ 75 w 167"/>
                <a:gd name="T11" fmla="*/ 81 h 252"/>
                <a:gd name="T12" fmla="*/ 67 w 167"/>
                <a:gd name="T13" fmla="*/ 74 h 252"/>
                <a:gd name="T14" fmla="*/ 66 w 167"/>
                <a:gd name="T15" fmla="*/ 64 h 252"/>
                <a:gd name="T16" fmla="*/ 60 w 167"/>
                <a:gd name="T17" fmla="*/ 56 h 252"/>
                <a:gd name="T18" fmla="*/ 55 w 167"/>
                <a:gd name="T19" fmla="*/ 49 h 252"/>
                <a:gd name="T20" fmla="*/ 46 w 167"/>
                <a:gd name="T21" fmla="*/ 42 h 252"/>
                <a:gd name="T22" fmla="*/ 38 w 167"/>
                <a:gd name="T23" fmla="*/ 33 h 252"/>
                <a:gd name="T24" fmla="*/ 31 w 167"/>
                <a:gd name="T25" fmla="*/ 26 h 252"/>
                <a:gd name="T26" fmla="*/ 25 w 167"/>
                <a:gd name="T27" fmla="*/ 19 h 252"/>
                <a:gd name="T28" fmla="*/ 17 w 167"/>
                <a:gd name="T29" fmla="*/ 13 h 252"/>
                <a:gd name="T30" fmla="*/ 9 w 167"/>
                <a:gd name="T31" fmla="*/ 5 h 252"/>
                <a:gd name="T32" fmla="*/ 0 w 167"/>
                <a:gd name="T33" fmla="*/ 0 h 252"/>
                <a:gd name="T34" fmla="*/ 5 w 167"/>
                <a:gd name="T35" fmla="*/ 9 h 252"/>
                <a:gd name="T36" fmla="*/ 5 w 167"/>
                <a:gd name="T37" fmla="*/ 17 h 252"/>
                <a:gd name="T38" fmla="*/ 10 w 167"/>
                <a:gd name="T39" fmla="*/ 25 h 252"/>
                <a:gd name="T40" fmla="*/ 16 w 167"/>
                <a:gd name="T41" fmla="*/ 31 h 252"/>
                <a:gd name="T42" fmla="*/ 19 w 167"/>
                <a:gd name="T43" fmla="*/ 38 h 252"/>
                <a:gd name="T44" fmla="*/ 21 w 167"/>
                <a:gd name="T45" fmla="*/ 48 h 252"/>
                <a:gd name="T46" fmla="*/ 25 w 167"/>
                <a:gd name="T47" fmla="*/ 55 h 252"/>
                <a:gd name="T48" fmla="*/ 27 w 167"/>
                <a:gd name="T49" fmla="*/ 62 h 252"/>
                <a:gd name="T50" fmla="*/ 35 w 167"/>
                <a:gd name="T51" fmla="*/ 71 h 252"/>
                <a:gd name="T52" fmla="*/ 41 w 167"/>
                <a:gd name="T53" fmla="*/ 78 h 252"/>
                <a:gd name="T54" fmla="*/ 50 w 167"/>
                <a:gd name="T55" fmla="*/ 85 h 252"/>
                <a:gd name="T56" fmla="*/ 58 w 167"/>
                <a:gd name="T57" fmla="*/ 92 h 252"/>
                <a:gd name="T58" fmla="*/ 66 w 167"/>
                <a:gd name="T59" fmla="*/ 99 h 252"/>
                <a:gd name="T60" fmla="*/ 77 w 167"/>
                <a:gd name="T61" fmla="*/ 104 h 252"/>
                <a:gd name="T62" fmla="*/ 84 w 167"/>
                <a:gd name="T63" fmla="*/ 112 h 252"/>
                <a:gd name="T64" fmla="*/ 94 w 167"/>
                <a:gd name="T65" fmla="*/ 115 h 252"/>
                <a:gd name="T66" fmla="*/ 97 w 167"/>
                <a:gd name="T67" fmla="*/ 118 h 252"/>
                <a:gd name="T68" fmla="*/ 97 w 167"/>
                <a:gd name="T69" fmla="*/ 112 h 252"/>
                <a:gd name="T70" fmla="*/ 97 w 167"/>
                <a:gd name="T71" fmla="*/ 112 h 2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7"/>
                <a:gd name="T109" fmla="*/ 0 h 252"/>
                <a:gd name="T110" fmla="*/ 167 w 167"/>
                <a:gd name="T111" fmla="*/ 252 h 2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7" h="252">
                  <a:moveTo>
                    <a:pt x="166" y="238"/>
                  </a:moveTo>
                  <a:lnTo>
                    <a:pt x="166" y="238"/>
                  </a:lnTo>
                  <a:lnTo>
                    <a:pt x="151" y="223"/>
                  </a:lnTo>
                  <a:lnTo>
                    <a:pt x="142" y="208"/>
                  </a:lnTo>
                  <a:lnTo>
                    <a:pt x="130" y="189"/>
                  </a:lnTo>
                  <a:lnTo>
                    <a:pt x="127" y="172"/>
                  </a:lnTo>
                  <a:lnTo>
                    <a:pt x="114" y="159"/>
                  </a:lnTo>
                  <a:lnTo>
                    <a:pt x="112" y="138"/>
                  </a:lnTo>
                  <a:lnTo>
                    <a:pt x="101" y="119"/>
                  </a:lnTo>
                  <a:lnTo>
                    <a:pt x="92" y="105"/>
                  </a:lnTo>
                  <a:lnTo>
                    <a:pt x="78" y="90"/>
                  </a:lnTo>
                  <a:lnTo>
                    <a:pt x="64" y="73"/>
                  </a:lnTo>
                  <a:lnTo>
                    <a:pt x="52" y="56"/>
                  </a:lnTo>
                  <a:lnTo>
                    <a:pt x="43" y="41"/>
                  </a:lnTo>
                  <a:lnTo>
                    <a:pt x="30" y="27"/>
                  </a:lnTo>
                  <a:lnTo>
                    <a:pt x="15" y="11"/>
                  </a:lnTo>
                  <a:lnTo>
                    <a:pt x="0" y="0"/>
                  </a:lnTo>
                  <a:lnTo>
                    <a:pt x="6" y="18"/>
                  </a:lnTo>
                  <a:lnTo>
                    <a:pt x="10" y="35"/>
                  </a:lnTo>
                  <a:lnTo>
                    <a:pt x="16" y="52"/>
                  </a:lnTo>
                  <a:lnTo>
                    <a:pt x="27" y="66"/>
                  </a:lnTo>
                  <a:lnTo>
                    <a:pt x="32" y="82"/>
                  </a:lnTo>
                  <a:lnTo>
                    <a:pt x="35" y="100"/>
                  </a:lnTo>
                  <a:lnTo>
                    <a:pt x="43" y="117"/>
                  </a:lnTo>
                  <a:lnTo>
                    <a:pt x="47" y="133"/>
                  </a:lnTo>
                  <a:lnTo>
                    <a:pt x="59" y="152"/>
                  </a:lnTo>
                  <a:lnTo>
                    <a:pt x="70" y="166"/>
                  </a:lnTo>
                  <a:lnTo>
                    <a:pt x="84" y="182"/>
                  </a:lnTo>
                  <a:lnTo>
                    <a:pt x="97" y="196"/>
                  </a:lnTo>
                  <a:lnTo>
                    <a:pt x="112" y="210"/>
                  </a:lnTo>
                  <a:lnTo>
                    <a:pt x="130" y="223"/>
                  </a:lnTo>
                  <a:lnTo>
                    <a:pt x="142" y="238"/>
                  </a:lnTo>
                  <a:lnTo>
                    <a:pt x="158" y="247"/>
                  </a:lnTo>
                  <a:lnTo>
                    <a:pt x="166" y="251"/>
                  </a:lnTo>
                  <a:lnTo>
                    <a:pt x="166" y="238"/>
                  </a:lnTo>
                </a:path>
              </a:pathLst>
            </a:custGeom>
            <a:solidFill>
              <a:srgbClr val="006062"/>
            </a:solidFill>
            <a:ln w="9089">
              <a:solidFill>
                <a:srgbClr val="000000"/>
              </a:solidFill>
              <a:round/>
              <a:headEnd/>
              <a:tailEnd/>
            </a:ln>
          </p:spPr>
          <p:txBody>
            <a:bodyPr/>
            <a:lstStyle/>
            <a:p>
              <a:endParaRPr lang="de-DE"/>
            </a:p>
          </p:txBody>
        </p:sp>
        <p:sp>
          <p:nvSpPr>
            <p:cNvPr id="24610" name="Freeform 2079"/>
            <p:cNvSpPr>
              <a:spLocks/>
            </p:cNvSpPr>
            <p:nvPr/>
          </p:nvSpPr>
          <p:spPr bwMode="auto">
            <a:xfrm>
              <a:off x="3142" y="2542"/>
              <a:ext cx="263" cy="312"/>
            </a:xfrm>
            <a:custGeom>
              <a:avLst/>
              <a:gdLst>
                <a:gd name="T0" fmla="*/ 2 w 290"/>
                <a:gd name="T1" fmla="*/ 168 h 353"/>
                <a:gd name="T2" fmla="*/ 2 w 290"/>
                <a:gd name="T3" fmla="*/ 168 h 353"/>
                <a:gd name="T4" fmla="*/ 0 w 290"/>
                <a:gd name="T5" fmla="*/ 159 h 353"/>
                <a:gd name="T6" fmla="*/ 0 w 290"/>
                <a:gd name="T7" fmla="*/ 149 h 353"/>
                <a:gd name="T8" fmla="*/ 5 w 290"/>
                <a:gd name="T9" fmla="*/ 141 h 353"/>
                <a:gd name="T10" fmla="*/ 9 w 290"/>
                <a:gd name="T11" fmla="*/ 133 h 353"/>
                <a:gd name="T12" fmla="*/ 13 w 290"/>
                <a:gd name="T13" fmla="*/ 125 h 353"/>
                <a:gd name="T14" fmla="*/ 17 w 290"/>
                <a:gd name="T15" fmla="*/ 118 h 353"/>
                <a:gd name="T16" fmla="*/ 24 w 290"/>
                <a:gd name="T17" fmla="*/ 110 h 353"/>
                <a:gd name="T18" fmla="*/ 32 w 290"/>
                <a:gd name="T19" fmla="*/ 103 h 353"/>
                <a:gd name="T20" fmla="*/ 39 w 290"/>
                <a:gd name="T21" fmla="*/ 97 h 353"/>
                <a:gd name="T22" fmla="*/ 47 w 290"/>
                <a:gd name="T23" fmla="*/ 88 h 353"/>
                <a:gd name="T24" fmla="*/ 54 w 290"/>
                <a:gd name="T25" fmla="*/ 80 h 353"/>
                <a:gd name="T26" fmla="*/ 62 w 290"/>
                <a:gd name="T27" fmla="*/ 72 h 353"/>
                <a:gd name="T28" fmla="*/ 69 w 290"/>
                <a:gd name="T29" fmla="*/ 66 h 353"/>
                <a:gd name="T30" fmla="*/ 76 w 290"/>
                <a:gd name="T31" fmla="*/ 57 h 353"/>
                <a:gd name="T32" fmla="*/ 83 w 290"/>
                <a:gd name="T33" fmla="*/ 50 h 353"/>
                <a:gd name="T34" fmla="*/ 93 w 290"/>
                <a:gd name="T35" fmla="*/ 44 h 353"/>
                <a:gd name="T36" fmla="*/ 102 w 290"/>
                <a:gd name="T37" fmla="*/ 36 h 353"/>
                <a:gd name="T38" fmla="*/ 113 w 290"/>
                <a:gd name="T39" fmla="*/ 30 h 353"/>
                <a:gd name="T40" fmla="*/ 122 w 290"/>
                <a:gd name="T41" fmla="*/ 24 h 353"/>
                <a:gd name="T42" fmla="*/ 134 w 290"/>
                <a:gd name="T43" fmla="*/ 19 h 353"/>
                <a:gd name="T44" fmla="*/ 141 w 290"/>
                <a:gd name="T45" fmla="*/ 13 h 353"/>
                <a:gd name="T46" fmla="*/ 153 w 290"/>
                <a:gd name="T47" fmla="*/ 6 h 353"/>
                <a:gd name="T48" fmla="*/ 161 w 290"/>
                <a:gd name="T49" fmla="*/ 0 h 353"/>
                <a:gd name="T50" fmla="*/ 149 w 290"/>
                <a:gd name="T51" fmla="*/ 4 h 353"/>
                <a:gd name="T52" fmla="*/ 141 w 290"/>
                <a:gd name="T53" fmla="*/ 6 h 353"/>
                <a:gd name="T54" fmla="*/ 129 w 290"/>
                <a:gd name="T55" fmla="*/ 10 h 353"/>
                <a:gd name="T56" fmla="*/ 120 w 290"/>
                <a:gd name="T57" fmla="*/ 13 h 353"/>
                <a:gd name="T58" fmla="*/ 110 w 290"/>
                <a:gd name="T59" fmla="*/ 19 h 353"/>
                <a:gd name="T60" fmla="*/ 101 w 290"/>
                <a:gd name="T61" fmla="*/ 24 h 353"/>
                <a:gd name="T62" fmla="*/ 92 w 290"/>
                <a:gd name="T63" fmla="*/ 31 h 353"/>
                <a:gd name="T64" fmla="*/ 83 w 290"/>
                <a:gd name="T65" fmla="*/ 39 h 353"/>
                <a:gd name="T66" fmla="*/ 73 w 290"/>
                <a:gd name="T67" fmla="*/ 44 h 353"/>
                <a:gd name="T68" fmla="*/ 65 w 290"/>
                <a:gd name="T69" fmla="*/ 53 h 353"/>
                <a:gd name="T70" fmla="*/ 55 w 290"/>
                <a:gd name="T71" fmla="*/ 59 h 353"/>
                <a:gd name="T72" fmla="*/ 47 w 290"/>
                <a:gd name="T73" fmla="*/ 66 h 353"/>
                <a:gd name="T74" fmla="*/ 43 w 290"/>
                <a:gd name="T75" fmla="*/ 75 h 353"/>
                <a:gd name="T76" fmla="*/ 35 w 290"/>
                <a:gd name="T77" fmla="*/ 82 h 353"/>
                <a:gd name="T78" fmla="*/ 28 w 290"/>
                <a:gd name="T79" fmla="*/ 88 h 353"/>
                <a:gd name="T80" fmla="*/ 21 w 290"/>
                <a:gd name="T81" fmla="*/ 97 h 353"/>
                <a:gd name="T82" fmla="*/ 13 w 290"/>
                <a:gd name="T83" fmla="*/ 103 h 353"/>
                <a:gd name="T84" fmla="*/ 9 w 290"/>
                <a:gd name="T85" fmla="*/ 110 h 353"/>
                <a:gd name="T86" fmla="*/ 8 w 290"/>
                <a:gd name="T87" fmla="*/ 118 h 353"/>
                <a:gd name="T88" fmla="*/ 5 w 290"/>
                <a:gd name="T89" fmla="*/ 127 h 353"/>
                <a:gd name="T90" fmla="*/ 2 w 290"/>
                <a:gd name="T91" fmla="*/ 134 h 353"/>
                <a:gd name="T92" fmla="*/ 0 w 290"/>
                <a:gd name="T93" fmla="*/ 145 h 353"/>
                <a:gd name="T94" fmla="*/ 0 w 290"/>
                <a:gd name="T95" fmla="*/ 154 h 353"/>
                <a:gd name="T96" fmla="*/ 0 w 290"/>
                <a:gd name="T97" fmla="*/ 162 h 353"/>
                <a:gd name="T98" fmla="*/ 2 w 290"/>
                <a:gd name="T99" fmla="*/ 168 h 353"/>
                <a:gd name="T100" fmla="*/ 2 w 290"/>
                <a:gd name="T101" fmla="*/ 168 h 3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90"/>
                <a:gd name="T154" fmla="*/ 0 h 353"/>
                <a:gd name="T155" fmla="*/ 290 w 290"/>
                <a:gd name="T156" fmla="*/ 353 h 35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90" h="353">
                  <a:moveTo>
                    <a:pt x="2" y="352"/>
                  </a:moveTo>
                  <a:lnTo>
                    <a:pt x="2" y="352"/>
                  </a:lnTo>
                  <a:lnTo>
                    <a:pt x="0" y="334"/>
                  </a:lnTo>
                  <a:lnTo>
                    <a:pt x="0" y="312"/>
                  </a:lnTo>
                  <a:lnTo>
                    <a:pt x="6" y="296"/>
                  </a:lnTo>
                  <a:lnTo>
                    <a:pt x="15" y="280"/>
                  </a:lnTo>
                  <a:lnTo>
                    <a:pt x="22" y="263"/>
                  </a:lnTo>
                  <a:lnTo>
                    <a:pt x="31" y="246"/>
                  </a:lnTo>
                  <a:lnTo>
                    <a:pt x="44" y="230"/>
                  </a:lnTo>
                  <a:lnTo>
                    <a:pt x="57" y="216"/>
                  </a:lnTo>
                  <a:lnTo>
                    <a:pt x="70" y="202"/>
                  </a:lnTo>
                  <a:lnTo>
                    <a:pt x="85" y="186"/>
                  </a:lnTo>
                  <a:lnTo>
                    <a:pt x="97" y="169"/>
                  </a:lnTo>
                  <a:lnTo>
                    <a:pt x="110" y="153"/>
                  </a:lnTo>
                  <a:lnTo>
                    <a:pt x="123" y="139"/>
                  </a:lnTo>
                  <a:lnTo>
                    <a:pt x="137" y="120"/>
                  </a:lnTo>
                  <a:lnTo>
                    <a:pt x="149" y="105"/>
                  </a:lnTo>
                  <a:lnTo>
                    <a:pt x="168" y="94"/>
                  </a:lnTo>
                  <a:lnTo>
                    <a:pt x="184" y="76"/>
                  </a:lnTo>
                  <a:lnTo>
                    <a:pt x="204" y="64"/>
                  </a:lnTo>
                  <a:lnTo>
                    <a:pt x="220" y="51"/>
                  </a:lnTo>
                  <a:lnTo>
                    <a:pt x="240" y="40"/>
                  </a:lnTo>
                  <a:lnTo>
                    <a:pt x="256" y="28"/>
                  </a:lnTo>
                  <a:lnTo>
                    <a:pt x="275" y="13"/>
                  </a:lnTo>
                  <a:lnTo>
                    <a:pt x="289" y="0"/>
                  </a:lnTo>
                  <a:lnTo>
                    <a:pt x="269" y="6"/>
                  </a:lnTo>
                  <a:lnTo>
                    <a:pt x="254" y="13"/>
                  </a:lnTo>
                  <a:lnTo>
                    <a:pt x="233" y="21"/>
                  </a:lnTo>
                  <a:lnTo>
                    <a:pt x="214" y="28"/>
                  </a:lnTo>
                  <a:lnTo>
                    <a:pt x="197" y="40"/>
                  </a:lnTo>
                  <a:lnTo>
                    <a:pt x="181" y="51"/>
                  </a:lnTo>
                  <a:lnTo>
                    <a:pt x="164" y="66"/>
                  </a:lnTo>
                  <a:lnTo>
                    <a:pt x="149" y="82"/>
                  </a:lnTo>
                  <a:lnTo>
                    <a:pt x="130" y="94"/>
                  </a:lnTo>
                  <a:lnTo>
                    <a:pt x="117" y="111"/>
                  </a:lnTo>
                  <a:lnTo>
                    <a:pt x="99" y="125"/>
                  </a:lnTo>
                  <a:lnTo>
                    <a:pt x="85" y="139"/>
                  </a:lnTo>
                  <a:lnTo>
                    <a:pt x="76" y="157"/>
                  </a:lnTo>
                  <a:lnTo>
                    <a:pt x="63" y="173"/>
                  </a:lnTo>
                  <a:lnTo>
                    <a:pt x="50" y="186"/>
                  </a:lnTo>
                  <a:lnTo>
                    <a:pt x="38" y="202"/>
                  </a:lnTo>
                  <a:lnTo>
                    <a:pt x="23" y="216"/>
                  </a:lnTo>
                  <a:lnTo>
                    <a:pt x="15" y="230"/>
                  </a:lnTo>
                  <a:lnTo>
                    <a:pt x="14" y="248"/>
                  </a:lnTo>
                  <a:lnTo>
                    <a:pt x="6" y="266"/>
                  </a:lnTo>
                  <a:lnTo>
                    <a:pt x="2" y="283"/>
                  </a:lnTo>
                  <a:lnTo>
                    <a:pt x="0" y="302"/>
                  </a:lnTo>
                  <a:lnTo>
                    <a:pt x="0" y="323"/>
                  </a:lnTo>
                  <a:lnTo>
                    <a:pt x="0" y="339"/>
                  </a:lnTo>
                  <a:lnTo>
                    <a:pt x="2" y="352"/>
                  </a:lnTo>
                </a:path>
              </a:pathLst>
            </a:custGeom>
            <a:solidFill>
              <a:srgbClr val="006062"/>
            </a:solidFill>
            <a:ln w="9089">
              <a:solidFill>
                <a:srgbClr val="000000"/>
              </a:solidFill>
              <a:round/>
              <a:headEnd/>
              <a:tailEnd/>
            </a:ln>
          </p:spPr>
          <p:txBody>
            <a:bodyPr/>
            <a:lstStyle/>
            <a:p>
              <a:endParaRPr lang="de-DE"/>
            </a:p>
          </p:txBody>
        </p:sp>
        <p:sp>
          <p:nvSpPr>
            <p:cNvPr id="24611" name="Line 2080"/>
            <p:cNvSpPr>
              <a:spLocks noChangeShapeType="1"/>
            </p:cNvSpPr>
            <p:nvPr/>
          </p:nvSpPr>
          <p:spPr bwMode="auto">
            <a:xfrm flipH="1">
              <a:off x="2274" y="2420"/>
              <a:ext cx="107" cy="431"/>
            </a:xfrm>
            <a:prstGeom prst="line">
              <a:avLst/>
            </a:prstGeom>
            <a:noFill/>
            <a:ln w="9089">
              <a:solidFill>
                <a:srgbClr val="000000"/>
              </a:solidFill>
              <a:round/>
              <a:headEnd/>
              <a:tailEnd type="triangle" w="med" len="med"/>
            </a:ln>
          </p:spPr>
          <p:txBody>
            <a:bodyPr/>
            <a:lstStyle/>
            <a:p>
              <a:endParaRPr lang="en-US"/>
            </a:p>
          </p:txBody>
        </p:sp>
        <p:sp>
          <p:nvSpPr>
            <p:cNvPr id="24612" name="Line 2081"/>
            <p:cNvSpPr>
              <a:spLocks noChangeShapeType="1"/>
            </p:cNvSpPr>
            <p:nvPr/>
          </p:nvSpPr>
          <p:spPr bwMode="auto">
            <a:xfrm>
              <a:off x="2379" y="2420"/>
              <a:ext cx="418" cy="456"/>
            </a:xfrm>
            <a:prstGeom prst="line">
              <a:avLst/>
            </a:prstGeom>
            <a:noFill/>
            <a:ln w="9089">
              <a:solidFill>
                <a:srgbClr val="000000"/>
              </a:solidFill>
              <a:round/>
              <a:headEnd/>
              <a:tailEnd type="triangle" w="med" len="med"/>
            </a:ln>
          </p:spPr>
          <p:txBody>
            <a:bodyPr/>
            <a:lstStyle/>
            <a:p>
              <a:endParaRPr lang="en-US"/>
            </a:p>
          </p:txBody>
        </p:sp>
        <p:sp>
          <p:nvSpPr>
            <p:cNvPr id="24613" name="Text Box 2082"/>
            <p:cNvSpPr txBox="1">
              <a:spLocks noChangeArrowheads="1"/>
            </p:cNvSpPr>
            <p:nvPr/>
          </p:nvSpPr>
          <p:spPr bwMode="auto">
            <a:xfrm>
              <a:off x="2215" y="2258"/>
              <a:ext cx="345" cy="181"/>
            </a:xfrm>
            <a:prstGeom prst="rect">
              <a:avLst/>
            </a:prstGeom>
            <a:noFill/>
            <a:ln w="9525">
              <a:noFill/>
              <a:miter lim="800000"/>
              <a:headEnd/>
              <a:tailEnd/>
            </a:ln>
          </p:spPr>
          <p:txBody>
            <a:bodyPr lIns="0" tIns="0" rIns="0" bIns="0"/>
            <a:lstStyle/>
            <a:p>
              <a:pPr algn="l" defTabSz="411163" eaLnBrk="1" hangingPunct="1">
                <a:lnSpc>
                  <a:spcPct val="100000"/>
                </a:lnSpc>
                <a:buClr>
                  <a:srgbClr val="FF0000"/>
                </a:buClr>
                <a:buSzPct val="90000"/>
                <a:buFont typeface="Monotype Sorts" pitchFamily="2" charset="2"/>
                <a:buNone/>
              </a:pPr>
              <a:r>
                <a:rPr lang="de-DE" sz="1900">
                  <a:solidFill>
                    <a:srgbClr val="FF0000"/>
                  </a:solidFill>
                </a:rPr>
                <a:t>NPK</a:t>
              </a:r>
              <a:endParaRPr lang="de-DE" sz="2300" b="0">
                <a:latin typeface="Times New Roman" pitchFamily="18" charset="0"/>
              </a:endParaRPr>
            </a:p>
          </p:txBody>
        </p:sp>
        <p:grpSp>
          <p:nvGrpSpPr>
            <p:cNvPr id="3" name="Group 2083"/>
            <p:cNvGrpSpPr>
              <a:grpSpLocks/>
            </p:cNvGrpSpPr>
            <p:nvPr/>
          </p:nvGrpSpPr>
          <p:grpSpPr bwMode="auto">
            <a:xfrm>
              <a:off x="2119" y="2719"/>
              <a:ext cx="2907" cy="1231"/>
              <a:chOff x="2119" y="2719"/>
              <a:chExt cx="2907" cy="1231"/>
            </a:xfrm>
          </p:grpSpPr>
          <p:sp>
            <p:nvSpPr>
              <p:cNvPr id="24615" name="Freeform 2084"/>
              <p:cNvSpPr>
                <a:spLocks/>
              </p:cNvSpPr>
              <p:nvPr/>
            </p:nvSpPr>
            <p:spPr bwMode="auto">
              <a:xfrm>
                <a:off x="2136" y="2820"/>
                <a:ext cx="2877" cy="877"/>
              </a:xfrm>
              <a:custGeom>
                <a:avLst/>
                <a:gdLst>
                  <a:gd name="T0" fmla="*/ 0 w 3165"/>
                  <a:gd name="T1" fmla="*/ 468 h 994"/>
                  <a:gd name="T2" fmla="*/ 0 w 3165"/>
                  <a:gd name="T3" fmla="*/ 468 h 994"/>
                  <a:gd name="T4" fmla="*/ 0 w 3165"/>
                  <a:gd name="T5" fmla="*/ 4 h 994"/>
                  <a:gd name="T6" fmla="*/ 4 w 3165"/>
                  <a:gd name="T7" fmla="*/ 0 h 994"/>
                  <a:gd name="T8" fmla="*/ 1784 w 3165"/>
                  <a:gd name="T9" fmla="*/ 0 h 994"/>
                  <a:gd name="T10" fmla="*/ 1784 w 3165"/>
                  <a:gd name="T11" fmla="*/ 4 h 994"/>
                  <a:gd name="T12" fmla="*/ 1784 w 3165"/>
                  <a:gd name="T13" fmla="*/ 468 h 994"/>
                  <a:gd name="T14" fmla="*/ 0 w 3165"/>
                  <a:gd name="T15" fmla="*/ 468 h 994"/>
                  <a:gd name="T16" fmla="*/ 0 w 3165"/>
                  <a:gd name="T17" fmla="*/ 468 h 9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65"/>
                  <a:gd name="T28" fmla="*/ 0 h 994"/>
                  <a:gd name="T29" fmla="*/ 3165 w 3165"/>
                  <a:gd name="T30" fmla="*/ 994 h 9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65" h="994">
                    <a:moveTo>
                      <a:pt x="0" y="993"/>
                    </a:moveTo>
                    <a:lnTo>
                      <a:pt x="0" y="993"/>
                    </a:lnTo>
                    <a:lnTo>
                      <a:pt x="0" y="7"/>
                    </a:lnTo>
                    <a:lnTo>
                      <a:pt x="4" y="0"/>
                    </a:lnTo>
                    <a:lnTo>
                      <a:pt x="3164" y="0"/>
                    </a:lnTo>
                    <a:lnTo>
                      <a:pt x="3164" y="7"/>
                    </a:lnTo>
                    <a:lnTo>
                      <a:pt x="3164" y="993"/>
                    </a:lnTo>
                    <a:lnTo>
                      <a:pt x="0" y="993"/>
                    </a:lnTo>
                  </a:path>
                </a:pathLst>
              </a:custGeom>
              <a:pattFill prst="zigZag">
                <a:fgClr>
                  <a:srgbClr val="FFFF00"/>
                </a:fgClr>
                <a:bgClr>
                  <a:srgbClr val="FFFFFF"/>
                </a:bgClr>
              </a:pattFill>
              <a:ln w="9089">
                <a:solidFill>
                  <a:srgbClr val="FFFF00"/>
                </a:solidFill>
                <a:prstDash val="dash"/>
                <a:round/>
                <a:headEnd/>
                <a:tailEnd/>
              </a:ln>
            </p:spPr>
            <p:txBody>
              <a:bodyPr/>
              <a:lstStyle/>
              <a:p>
                <a:endParaRPr lang="de-DE"/>
              </a:p>
            </p:txBody>
          </p:sp>
          <p:sp>
            <p:nvSpPr>
              <p:cNvPr id="24616" name="Freeform 2085"/>
              <p:cNvSpPr>
                <a:spLocks/>
              </p:cNvSpPr>
              <p:nvPr/>
            </p:nvSpPr>
            <p:spPr bwMode="auto">
              <a:xfrm>
                <a:off x="4606" y="2719"/>
                <a:ext cx="379" cy="728"/>
              </a:xfrm>
              <a:custGeom>
                <a:avLst/>
                <a:gdLst>
                  <a:gd name="T0" fmla="*/ 0 w 417"/>
                  <a:gd name="T1" fmla="*/ 0 h 824"/>
                  <a:gd name="T2" fmla="*/ 0 w 417"/>
                  <a:gd name="T3" fmla="*/ 23 h 824"/>
                  <a:gd name="T4" fmla="*/ 5 w 417"/>
                  <a:gd name="T5" fmla="*/ 55 h 824"/>
                  <a:gd name="T6" fmla="*/ 23 w 417"/>
                  <a:gd name="T7" fmla="*/ 81 h 824"/>
                  <a:gd name="T8" fmla="*/ 45 w 417"/>
                  <a:gd name="T9" fmla="*/ 102 h 824"/>
                  <a:gd name="T10" fmla="*/ 65 w 417"/>
                  <a:gd name="T11" fmla="*/ 121 h 824"/>
                  <a:gd name="T12" fmla="*/ 91 w 417"/>
                  <a:gd name="T13" fmla="*/ 132 h 824"/>
                  <a:gd name="T14" fmla="*/ 112 w 417"/>
                  <a:gd name="T15" fmla="*/ 145 h 824"/>
                  <a:gd name="T16" fmla="*/ 135 w 417"/>
                  <a:gd name="T17" fmla="*/ 159 h 824"/>
                  <a:gd name="T18" fmla="*/ 153 w 417"/>
                  <a:gd name="T19" fmla="*/ 185 h 824"/>
                  <a:gd name="T20" fmla="*/ 168 w 417"/>
                  <a:gd name="T21" fmla="*/ 209 h 824"/>
                  <a:gd name="T22" fmla="*/ 178 w 417"/>
                  <a:gd name="T23" fmla="*/ 238 h 824"/>
                  <a:gd name="T24" fmla="*/ 195 w 417"/>
                  <a:gd name="T25" fmla="*/ 262 h 824"/>
                  <a:gd name="T26" fmla="*/ 205 w 417"/>
                  <a:gd name="T27" fmla="*/ 292 h 824"/>
                  <a:gd name="T28" fmla="*/ 214 w 417"/>
                  <a:gd name="T29" fmla="*/ 318 h 824"/>
                  <a:gd name="T30" fmla="*/ 220 w 417"/>
                  <a:gd name="T31" fmla="*/ 349 h 824"/>
                  <a:gd name="T32" fmla="*/ 228 w 417"/>
                  <a:gd name="T33" fmla="*/ 377 h 824"/>
                  <a:gd name="T34" fmla="*/ 234 w 417"/>
                  <a:gd name="T35" fmla="*/ 391 h 8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7"/>
                  <a:gd name="T55" fmla="*/ 0 h 824"/>
                  <a:gd name="T56" fmla="*/ 417 w 417"/>
                  <a:gd name="T57" fmla="*/ 824 h 8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7" h="824">
                    <a:moveTo>
                      <a:pt x="0" y="0"/>
                    </a:moveTo>
                    <a:lnTo>
                      <a:pt x="0" y="48"/>
                    </a:lnTo>
                    <a:lnTo>
                      <a:pt x="5" y="114"/>
                    </a:lnTo>
                    <a:lnTo>
                      <a:pt x="40" y="172"/>
                    </a:lnTo>
                    <a:lnTo>
                      <a:pt x="78" y="214"/>
                    </a:lnTo>
                    <a:lnTo>
                      <a:pt x="115" y="254"/>
                    </a:lnTo>
                    <a:lnTo>
                      <a:pt x="161" y="276"/>
                    </a:lnTo>
                    <a:lnTo>
                      <a:pt x="198" y="305"/>
                    </a:lnTo>
                    <a:lnTo>
                      <a:pt x="239" y="336"/>
                    </a:lnTo>
                    <a:lnTo>
                      <a:pt x="271" y="387"/>
                    </a:lnTo>
                    <a:lnTo>
                      <a:pt x="297" y="439"/>
                    </a:lnTo>
                    <a:lnTo>
                      <a:pt x="317" y="500"/>
                    </a:lnTo>
                    <a:lnTo>
                      <a:pt x="348" y="551"/>
                    </a:lnTo>
                    <a:lnTo>
                      <a:pt x="365" y="613"/>
                    </a:lnTo>
                    <a:lnTo>
                      <a:pt x="380" y="670"/>
                    </a:lnTo>
                    <a:lnTo>
                      <a:pt x="390" y="733"/>
                    </a:lnTo>
                    <a:lnTo>
                      <a:pt x="405" y="793"/>
                    </a:lnTo>
                    <a:lnTo>
                      <a:pt x="416" y="823"/>
                    </a:lnTo>
                  </a:path>
                </a:pathLst>
              </a:custGeom>
              <a:noFill/>
              <a:ln w="9089">
                <a:solidFill>
                  <a:srgbClr val="000000"/>
                </a:solidFill>
                <a:round/>
                <a:headEnd/>
                <a:tailEnd/>
              </a:ln>
            </p:spPr>
            <p:txBody>
              <a:bodyPr/>
              <a:lstStyle/>
              <a:p>
                <a:endParaRPr lang="de-DE"/>
              </a:p>
            </p:txBody>
          </p:sp>
          <p:sp>
            <p:nvSpPr>
              <p:cNvPr id="24617" name="Freeform 2086"/>
              <p:cNvSpPr>
                <a:spLocks/>
              </p:cNvSpPr>
              <p:nvPr/>
            </p:nvSpPr>
            <p:spPr bwMode="auto">
              <a:xfrm>
                <a:off x="4815" y="3003"/>
                <a:ext cx="111" cy="544"/>
              </a:xfrm>
              <a:custGeom>
                <a:avLst/>
                <a:gdLst>
                  <a:gd name="T0" fmla="*/ 0 w 122"/>
                  <a:gd name="T1" fmla="*/ 0 h 617"/>
                  <a:gd name="T2" fmla="*/ 10 w 122"/>
                  <a:gd name="T3" fmla="*/ 30 h 617"/>
                  <a:gd name="T4" fmla="*/ 15 w 122"/>
                  <a:gd name="T5" fmla="*/ 59 h 617"/>
                  <a:gd name="T6" fmla="*/ 31 w 122"/>
                  <a:gd name="T7" fmla="*/ 86 h 617"/>
                  <a:gd name="T8" fmla="*/ 39 w 122"/>
                  <a:gd name="T9" fmla="*/ 116 h 617"/>
                  <a:gd name="T10" fmla="*/ 48 w 122"/>
                  <a:gd name="T11" fmla="*/ 145 h 617"/>
                  <a:gd name="T12" fmla="*/ 66 w 122"/>
                  <a:gd name="T13" fmla="*/ 173 h 617"/>
                  <a:gd name="T14" fmla="*/ 69 w 122"/>
                  <a:gd name="T15" fmla="*/ 206 h 617"/>
                  <a:gd name="T16" fmla="*/ 69 w 122"/>
                  <a:gd name="T17" fmla="*/ 240 h 617"/>
                  <a:gd name="T18" fmla="*/ 66 w 122"/>
                  <a:gd name="T19" fmla="*/ 270 h 617"/>
                  <a:gd name="T20" fmla="*/ 66 w 122"/>
                  <a:gd name="T21" fmla="*/ 289 h 6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
                  <a:gd name="T34" fmla="*/ 0 h 617"/>
                  <a:gd name="T35" fmla="*/ 122 w 122"/>
                  <a:gd name="T36" fmla="*/ 617 h 6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 h="617">
                    <a:moveTo>
                      <a:pt x="0" y="0"/>
                    </a:moveTo>
                    <a:lnTo>
                      <a:pt x="17" y="63"/>
                    </a:lnTo>
                    <a:lnTo>
                      <a:pt x="28" y="126"/>
                    </a:lnTo>
                    <a:lnTo>
                      <a:pt x="54" y="183"/>
                    </a:lnTo>
                    <a:lnTo>
                      <a:pt x="69" y="247"/>
                    </a:lnTo>
                    <a:lnTo>
                      <a:pt x="85" y="308"/>
                    </a:lnTo>
                    <a:lnTo>
                      <a:pt x="115" y="367"/>
                    </a:lnTo>
                    <a:lnTo>
                      <a:pt x="121" y="439"/>
                    </a:lnTo>
                    <a:lnTo>
                      <a:pt x="121" y="510"/>
                    </a:lnTo>
                    <a:lnTo>
                      <a:pt x="115" y="574"/>
                    </a:lnTo>
                    <a:lnTo>
                      <a:pt x="115" y="616"/>
                    </a:lnTo>
                  </a:path>
                </a:pathLst>
              </a:custGeom>
              <a:noFill/>
              <a:ln w="9089">
                <a:solidFill>
                  <a:srgbClr val="000000"/>
                </a:solidFill>
                <a:round/>
                <a:headEnd/>
                <a:tailEnd/>
              </a:ln>
            </p:spPr>
            <p:txBody>
              <a:bodyPr/>
              <a:lstStyle/>
              <a:p>
                <a:endParaRPr lang="de-DE"/>
              </a:p>
            </p:txBody>
          </p:sp>
          <p:sp>
            <p:nvSpPr>
              <p:cNvPr id="24618" name="Freeform 2087"/>
              <p:cNvSpPr>
                <a:spLocks/>
              </p:cNvSpPr>
              <p:nvPr/>
            </p:nvSpPr>
            <p:spPr bwMode="auto">
              <a:xfrm>
                <a:off x="4701" y="2943"/>
                <a:ext cx="68" cy="569"/>
              </a:xfrm>
              <a:custGeom>
                <a:avLst/>
                <a:gdLst>
                  <a:gd name="T0" fmla="*/ 19 w 74"/>
                  <a:gd name="T1" fmla="*/ 0 h 644"/>
                  <a:gd name="T2" fmla="*/ 19 w 74"/>
                  <a:gd name="T3" fmla="*/ 34 h 644"/>
                  <a:gd name="T4" fmla="*/ 24 w 74"/>
                  <a:gd name="T5" fmla="*/ 58 h 644"/>
                  <a:gd name="T6" fmla="*/ 34 w 74"/>
                  <a:gd name="T7" fmla="*/ 87 h 644"/>
                  <a:gd name="T8" fmla="*/ 40 w 74"/>
                  <a:gd name="T9" fmla="*/ 118 h 644"/>
                  <a:gd name="T10" fmla="*/ 44 w 74"/>
                  <a:gd name="T11" fmla="*/ 149 h 644"/>
                  <a:gd name="T12" fmla="*/ 40 w 74"/>
                  <a:gd name="T13" fmla="*/ 180 h 644"/>
                  <a:gd name="T14" fmla="*/ 34 w 74"/>
                  <a:gd name="T15" fmla="*/ 209 h 644"/>
                  <a:gd name="T16" fmla="*/ 31 w 74"/>
                  <a:gd name="T17" fmla="*/ 238 h 644"/>
                  <a:gd name="T18" fmla="*/ 19 w 74"/>
                  <a:gd name="T19" fmla="*/ 269 h 644"/>
                  <a:gd name="T20" fmla="*/ 3 w 74"/>
                  <a:gd name="T21" fmla="*/ 296 h 644"/>
                  <a:gd name="T22" fmla="*/ 0 w 74"/>
                  <a:gd name="T23" fmla="*/ 306 h 6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4"/>
                  <a:gd name="T37" fmla="*/ 0 h 644"/>
                  <a:gd name="T38" fmla="*/ 74 w 74"/>
                  <a:gd name="T39" fmla="*/ 644 h 6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4" h="644">
                    <a:moveTo>
                      <a:pt x="32" y="0"/>
                    </a:moveTo>
                    <a:lnTo>
                      <a:pt x="32" y="73"/>
                    </a:lnTo>
                    <a:lnTo>
                      <a:pt x="39" y="123"/>
                    </a:lnTo>
                    <a:lnTo>
                      <a:pt x="56" y="185"/>
                    </a:lnTo>
                    <a:lnTo>
                      <a:pt x="67" y="246"/>
                    </a:lnTo>
                    <a:lnTo>
                      <a:pt x="73" y="314"/>
                    </a:lnTo>
                    <a:lnTo>
                      <a:pt x="67" y="380"/>
                    </a:lnTo>
                    <a:lnTo>
                      <a:pt x="56" y="439"/>
                    </a:lnTo>
                    <a:lnTo>
                      <a:pt x="52" y="500"/>
                    </a:lnTo>
                    <a:lnTo>
                      <a:pt x="32" y="564"/>
                    </a:lnTo>
                    <a:lnTo>
                      <a:pt x="3" y="623"/>
                    </a:lnTo>
                    <a:lnTo>
                      <a:pt x="0" y="643"/>
                    </a:lnTo>
                  </a:path>
                </a:pathLst>
              </a:custGeom>
              <a:noFill/>
              <a:ln w="9089">
                <a:solidFill>
                  <a:srgbClr val="000000"/>
                </a:solidFill>
                <a:round/>
                <a:headEnd/>
                <a:tailEnd/>
              </a:ln>
            </p:spPr>
            <p:txBody>
              <a:bodyPr/>
              <a:lstStyle/>
              <a:p>
                <a:endParaRPr lang="de-DE"/>
              </a:p>
            </p:txBody>
          </p:sp>
          <p:sp>
            <p:nvSpPr>
              <p:cNvPr id="24619" name="Freeform 2088"/>
              <p:cNvSpPr>
                <a:spLocks/>
              </p:cNvSpPr>
              <p:nvPr/>
            </p:nvSpPr>
            <p:spPr bwMode="auto">
              <a:xfrm>
                <a:off x="4768" y="3250"/>
                <a:ext cx="94" cy="298"/>
              </a:xfrm>
              <a:custGeom>
                <a:avLst/>
                <a:gdLst>
                  <a:gd name="T0" fmla="*/ 0 w 104"/>
                  <a:gd name="T1" fmla="*/ 0 h 338"/>
                  <a:gd name="T2" fmla="*/ 16 w 104"/>
                  <a:gd name="T3" fmla="*/ 30 h 338"/>
                  <a:gd name="T4" fmla="*/ 36 w 104"/>
                  <a:gd name="T5" fmla="*/ 54 h 338"/>
                  <a:gd name="T6" fmla="*/ 51 w 104"/>
                  <a:gd name="T7" fmla="*/ 82 h 338"/>
                  <a:gd name="T8" fmla="*/ 53 w 104"/>
                  <a:gd name="T9" fmla="*/ 110 h 338"/>
                  <a:gd name="T10" fmla="*/ 56 w 104"/>
                  <a:gd name="T11" fmla="*/ 139 h 338"/>
                  <a:gd name="T12" fmla="*/ 53 w 104"/>
                  <a:gd name="T13" fmla="*/ 159 h 338"/>
                  <a:gd name="T14" fmla="*/ 0 60000 65536"/>
                  <a:gd name="T15" fmla="*/ 0 60000 65536"/>
                  <a:gd name="T16" fmla="*/ 0 60000 65536"/>
                  <a:gd name="T17" fmla="*/ 0 60000 65536"/>
                  <a:gd name="T18" fmla="*/ 0 60000 65536"/>
                  <a:gd name="T19" fmla="*/ 0 60000 65536"/>
                  <a:gd name="T20" fmla="*/ 0 60000 65536"/>
                  <a:gd name="T21" fmla="*/ 0 w 104"/>
                  <a:gd name="T22" fmla="*/ 0 h 338"/>
                  <a:gd name="T23" fmla="*/ 104 w 104"/>
                  <a:gd name="T24" fmla="*/ 338 h 3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338">
                    <a:moveTo>
                      <a:pt x="0" y="0"/>
                    </a:moveTo>
                    <a:lnTo>
                      <a:pt x="30" y="63"/>
                    </a:lnTo>
                    <a:lnTo>
                      <a:pt x="66" y="115"/>
                    </a:lnTo>
                    <a:lnTo>
                      <a:pt x="93" y="175"/>
                    </a:lnTo>
                    <a:lnTo>
                      <a:pt x="99" y="235"/>
                    </a:lnTo>
                    <a:lnTo>
                      <a:pt x="103" y="296"/>
                    </a:lnTo>
                    <a:lnTo>
                      <a:pt x="99" y="337"/>
                    </a:lnTo>
                  </a:path>
                </a:pathLst>
              </a:custGeom>
              <a:noFill/>
              <a:ln w="9089">
                <a:solidFill>
                  <a:srgbClr val="000000"/>
                </a:solidFill>
                <a:round/>
                <a:headEnd/>
                <a:tailEnd/>
              </a:ln>
            </p:spPr>
            <p:txBody>
              <a:bodyPr/>
              <a:lstStyle/>
              <a:p>
                <a:endParaRPr lang="de-DE"/>
              </a:p>
            </p:txBody>
          </p:sp>
          <p:sp>
            <p:nvSpPr>
              <p:cNvPr id="24620" name="Freeform 2089"/>
              <p:cNvSpPr>
                <a:spLocks/>
              </p:cNvSpPr>
              <p:nvPr/>
            </p:nvSpPr>
            <p:spPr bwMode="auto">
              <a:xfrm>
                <a:off x="4625" y="3071"/>
                <a:ext cx="124" cy="432"/>
              </a:xfrm>
              <a:custGeom>
                <a:avLst/>
                <a:gdLst>
                  <a:gd name="T0" fmla="*/ 74 w 137"/>
                  <a:gd name="T1" fmla="*/ 0 h 490"/>
                  <a:gd name="T2" fmla="*/ 52 w 137"/>
                  <a:gd name="T3" fmla="*/ 25 h 490"/>
                  <a:gd name="T4" fmla="*/ 32 w 137"/>
                  <a:gd name="T5" fmla="*/ 52 h 490"/>
                  <a:gd name="T6" fmla="*/ 17 w 137"/>
                  <a:gd name="T7" fmla="*/ 77 h 490"/>
                  <a:gd name="T8" fmla="*/ 0 w 137"/>
                  <a:gd name="T9" fmla="*/ 105 h 490"/>
                  <a:gd name="T10" fmla="*/ 0 w 137"/>
                  <a:gd name="T11" fmla="*/ 138 h 490"/>
                  <a:gd name="T12" fmla="*/ 0 w 137"/>
                  <a:gd name="T13" fmla="*/ 171 h 490"/>
                  <a:gd name="T14" fmla="*/ 0 w 137"/>
                  <a:gd name="T15" fmla="*/ 205 h 490"/>
                  <a:gd name="T16" fmla="*/ 9 w 137"/>
                  <a:gd name="T17" fmla="*/ 229 h 490"/>
                  <a:gd name="T18" fmla="*/ 9 w 137"/>
                  <a:gd name="T19" fmla="*/ 229 h 4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7"/>
                  <a:gd name="T31" fmla="*/ 0 h 490"/>
                  <a:gd name="T32" fmla="*/ 137 w 137"/>
                  <a:gd name="T33" fmla="*/ 490 h 4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7" h="490">
                    <a:moveTo>
                      <a:pt x="136" y="0"/>
                    </a:moveTo>
                    <a:lnTo>
                      <a:pt x="94" y="53"/>
                    </a:lnTo>
                    <a:lnTo>
                      <a:pt x="57" y="110"/>
                    </a:lnTo>
                    <a:lnTo>
                      <a:pt x="31" y="163"/>
                    </a:lnTo>
                    <a:lnTo>
                      <a:pt x="0" y="224"/>
                    </a:lnTo>
                    <a:lnTo>
                      <a:pt x="0" y="295"/>
                    </a:lnTo>
                    <a:lnTo>
                      <a:pt x="0" y="365"/>
                    </a:lnTo>
                    <a:lnTo>
                      <a:pt x="0" y="438"/>
                    </a:lnTo>
                    <a:lnTo>
                      <a:pt x="15" y="489"/>
                    </a:lnTo>
                  </a:path>
                </a:pathLst>
              </a:custGeom>
              <a:noFill/>
              <a:ln w="9089">
                <a:solidFill>
                  <a:srgbClr val="000000"/>
                </a:solidFill>
                <a:round/>
                <a:headEnd/>
                <a:tailEnd/>
              </a:ln>
            </p:spPr>
            <p:txBody>
              <a:bodyPr/>
              <a:lstStyle/>
              <a:p>
                <a:endParaRPr lang="de-DE"/>
              </a:p>
            </p:txBody>
          </p:sp>
          <p:sp>
            <p:nvSpPr>
              <p:cNvPr id="24621" name="Freeform 2090"/>
              <p:cNvSpPr>
                <a:spLocks/>
              </p:cNvSpPr>
              <p:nvPr/>
            </p:nvSpPr>
            <p:spPr bwMode="auto">
              <a:xfrm>
                <a:off x="4549" y="2836"/>
                <a:ext cx="90" cy="667"/>
              </a:xfrm>
              <a:custGeom>
                <a:avLst/>
                <a:gdLst>
                  <a:gd name="T0" fmla="*/ 45 w 99"/>
                  <a:gd name="T1" fmla="*/ 0 h 755"/>
                  <a:gd name="T2" fmla="*/ 52 w 99"/>
                  <a:gd name="T3" fmla="*/ 24 h 755"/>
                  <a:gd name="T4" fmla="*/ 55 w 99"/>
                  <a:gd name="T5" fmla="*/ 53 h 755"/>
                  <a:gd name="T6" fmla="*/ 55 w 99"/>
                  <a:gd name="T7" fmla="*/ 86 h 755"/>
                  <a:gd name="T8" fmla="*/ 46 w 99"/>
                  <a:gd name="T9" fmla="*/ 117 h 755"/>
                  <a:gd name="T10" fmla="*/ 37 w 99"/>
                  <a:gd name="T11" fmla="*/ 145 h 755"/>
                  <a:gd name="T12" fmla="*/ 23 w 99"/>
                  <a:gd name="T13" fmla="*/ 175 h 755"/>
                  <a:gd name="T14" fmla="*/ 8 w 99"/>
                  <a:gd name="T15" fmla="*/ 204 h 755"/>
                  <a:gd name="T16" fmla="*/ 5 w 99"/>
                  <a:gd name="T17" fmla="*/ 232 h 755"/>
                  <a:gd name="T18" fmla="*/ 0 w 99"/>
                  <a:gd name="T19" fmla="*/ 262 h 755"/>
                  <a:gd name="T20" fmla="*/ 5 w 99"/>
                  <a:gd name="T21" fmla="*/ 290 h 755"/>
                  <a:gd name="T22" fmla="*/ 5 w 99"/>
                  <a:gd name="T23" fmla="*/ 325 h 755"/>
                  <a:gd name="T24" fmla="*/ 5 w 99"/>
                  <a:gd name="T25" fmla="*/ 359 h 755"/>
                  <a:gd name="T26" fmla="*/ 5 w 99"/>
                  <a:gd name="T27" fmla="*/ 359 h 75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9"/>
                  <a:gd name="T43" fmla="*/ 0 h 755"/>
                  <a:gd name="T44" fmla="*/ 99 w 99"/>
                  <a:gd name="T45" fmla="*/ 755 h 75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9" h="755">
                    <a:moveTo>
                      <a:pt x="78" y="0"/>
                    </a:moveTo>
                    <a:lnTo>
                      <a:pt x="92" y="49"/>
                    </a:lnTo>
                    <a:lnTo>
                      <a:pt x="98" y="111"/>
                    </a:lnTo>
                    <a:lnTo>
                      <a:pt x="98" y="181"/>
                    </a:lnTo>
                    <a:lnTo>
                      <a:pt x="83" y="244"/>
                    </a:lnTo>
                    <a:lnTo>
                      <a:pt x="67" y="306"/>
                    </a:lnTo>
                    <a:lnTo>
                      <a:pt x="41" y="367"/>
                    </a:lnTo>
                    <a:lnTo>
                      <a:pt x="14" y="428"/>
                    </a:lnTo>
                    <a:lnTo>
                      <a:pt x="8" y="489"/>
                    </a:lnTo>
                    <a:lnTo>
                      <a:pt x="0" y="551"/>
                    </a:lnTo>
                    <a:lnTo>
                      <a:pt x="8" y="609"/>
                    </a:lnTo>
                    <a:lnTo>
                      <a:pt x="8" y="685"/>
                    </a:lnTo>
                    <a:lnTo>
                      <a:pt x="8" y="754"/>
                    </a:lnTo>
                  </a:path>
                </a:pathLst>
              </a:custGeom>
              <a:noFill/>
              <a:ln w="9089">
                <a:solidFill>
                  <a:srgbClr val="000000"/>
                </a:solidFill>
                <a:round/>
                <a:headEnd/>
                <a:tailEnd/>
              </a:ln>
            </p:spPr>
            <p:txBody>
              <a:bodyPr/>
              <a:lstStyle/>
              <a:p>
                <a:endParaRPr lang="de-DE"/>
              </a:p>
            </p:txBody>
          </p:sp>
          <p:sp>
            <p:nvSpPr>
              <p:cNvPr id="24622" name="Freeform 2091"/>
              <p:cNvSpPr>
                <a:spLocks/>
              </p:cNvSpPr>
              <p:nvPr/>
            </p:nvSpPr>
            <p:spPr bwMode="auto">
              <a:xfrm>
                <a:off x="4594" y="3133"/>
                <a:ext cx="84" cy="361"/>
              </a:xfrm>
              <a:custGeom>
                <a:avLst/>
                <a:gdLst>
                  <a:gd name="T0" fmla="*/ 0 w 92"/>
                  <a:gd name="T1" fmla="*/ 0 h 409"/>
                  <a:gd name="T2" fmla="*/ 7 w 92"/>
                  <a:gd name="T3" fmla="*/ 30 h 409"/>
                  <a:gd name="T4" fmla="*/ 28 w 92"/>
                  <a:gd name="T5" fmla="*/ 55 h 409"/>
                  <a:gd name="T6" fmla="*/ 45 w 92"/>
                  <a:gd name="T7" fmla="*/ 83 h 409"/>
                  <a:gd name="T8" fmla="*/ 53 w 92"/>
                  <a:gd name="T9" fmla="*/ 111 h 409"/>
                  <a:gd name="T10" fmla="*/ 48 w 92"/>
                  <a:gd name="T11" fmla="*/ 145 h 409"/>
                  <a:gd name="T12" fmla="*/ 48 w 92"/>
                  <a:gd name="T13" fmla="*/ 179 h 409"/>
                  <a:gd name="T14" fmla="*/ 48 w 92"/>
                  <a:gd name="T15" fmla="*/ 193 h 409"/>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409"/>
                  <a:gd name="T26" fmla="*/ 92 w 92"/>
                  <a:gd name="T27" fmla="*/ 409 h 4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409">
                    <a:moveTo>
                      <a:pt x="0" y="0"/>
                    </a:moveTo>
                    <a:lnTo>
                      <a:pt x="13" y="63"/>
                    </a:lnTo>
                    <a:lnTo>
                      <a:pt x="49" y="115"/>
                    </a:lnTo>
                    <a:lnTo>
                      <a:pt x="78" y="174"/>
                    </a:lnTo>
                    <a:lnTo>
                      <a:pt x="91" y="235"/>
                    </a:lnTo>
                    <a:lnTo>
                      <a:pt x="84" y="307"/>
                    </a:lnTo>
                    <a:lnTo>
                      <a:pt x="84" y="379"/>
                    </a:lnTo>
                    <a:lnTo>
                      <a:pt x="84" y="408"/>
                    </a:lnTo>
                  </a:path>
                </a:pathLst>
              </a:custGeom>
              <a:noFill/>
              <a:ln w="9089">
                <a:solidFill>
                  <a:srgbClr val="000000"/>
                </a:solidFill>
                <a:round/>
                <a:headEnd/>
                <a:tailEnd/>
              </a:ln>
            </p:spPr>
            <p:txBody>
              <a:bodyPr/>
              <a:lstStyle/>
              <a:p>
                <a:endParaRPr lang="de-DE"/>
              </a:p>
            </p:txBody>
          </p:sp>
          <p:sp>
            <p:nvSpPr>
              <p:cNvPr id="24623" name="Freeform 2092"/>
              <p:cNvSpPr>
                <a:spLocks/>
              </p:cNvSpPr>
              <p:nvPr/>
            </p:nvSpPr>
            <p:spPr bwMode="auto">
              <a:xfrm>
                <a:off x="4359" y="2754"/>
                <a:ext cx="252" cy="758"/>
              </a:xfrm>
              <a:custGeom>
                <a:avLst/>
                <a:gdLst>
                  <a:gd name="T0" fmla="*/ 146 w 277"/>
                  <a:gd name="T1" fmla="*/ 0 h 858"/>
                  <a:gd name="T2" fmla="*/ 146 w 277"/>
                  <a:gd name="T3" fmla="*/ 29 h 858"/>
                  <a:gd name="T4" fmla="*/ 154 w 277"/>
                  <a:gd name="T5" fmla="*/ 57 h 858"/>
                  <a:gd name="T6" fmla="*/ 156 w 277"/>
                  <a:gd name="T7" fmla="*/ 86 h 858"/>
                  <a:gd name="T8" fmla="*/ 154 w 277"/>
                  <a:gd name="T9" fmla="*/ 117 h 858"/>
                  <a:gd name="T10" fmla="*/ 135 w 277"/>
                  <a:gd name="T11" fmla="*/ 140 h 858"/>
                  <a:gd name="T12" fmla="*/ 113 w 277"/>
                  <a:gd name="T13" fmla="*/ 149 h 858"/>
                  <a:gd name="T14" fmla="*/ 87 w 277"/>
                  <a:gd name="T15" fmla="*/ 155 h 858"/>
                  <a:gd name="T16" fmla="*/ 59 w 277"/>
                  <a:gd name="T17" fmla="*/ 180 h 858"/>
                  <a:gd name="T18" fmla="*/ 41 w 277"/>
                  <a:gd name="T19" fmla="*/ 210 h 858"/>
                  <a:gd name="T20" fmla="*/ 26 w 277"/>
                  <a:gd name="T21" fmla="*/ 233 h 858"/>
                  <a:gd name="T22" fmla="*/ 15 w 277"/>
                  <a:gd name="T23" fmla="*/ 263 h 858"/>
                  <a:gd name="T24" fmla="*/ 9 w 277"/>
                  <a:gd name="T25" fmla="*/ 292 h 858"/>
                  <a:gd name="T26" fmla="*/ 5 w 277"/>
                  <a:gd name="T27" fmla="*/ 325 h 858"/>
                  <a:gd name="T28" fmla="*/ 5 w 277"/>
                  <a:gd name="T29" fmla="*/ 359 h 858"/>
                  <a:gd name="T30" fmla="*/ 0 w 277"/>
                  <a:gd name="T31" fmla="*/ 388 h 858"/>
                  <a:gd name="T32" fmla="*/ 0 w 277"/>
                  <a:gd name="T33" fmla="*/ 407 h 8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7"/>
                  <a:gd name="T52" fmla="*/ 0 h 858"/>
                  <a:gd name="T53" fmla="*/ 277 w 277"/>
                  <a:gd name="T54" fmla="*/ 858 h 8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7" h="858">
                    <a:moveTo>
                      <a:pt x="256" y="0"/>
                    </a:moveTo>
                    <a:lnTo>
                      <a:pt x="258" y="61"/>
                    </a:lnTo>
                    <a:lnTo>
                      <a:pt x="271" y="122"/>
                    </a:lnTo>
                    <a:lnTo>
                      <a:pt x="276" y="182"/>
                    </a:lnTo>
                    <a:lnTo>
                      <a:pt x="271" y="245"/>
                    </a:lnTo>
                    <a:lnTo>
                      <a:pt x="239" y="296"/>
                    </a:lnTo>
                    <a:lnTo>
                      <a:pt x="198" y="314"/>
                    </a:lnTo>
                    <a:lnTo>
                      <a:pt x="152" y="326"/>
                    </a:lnTo>
                    <a:lnTo>
                      <a:pt x="103" y="379"/>
                    </a:lnTo>
                    <a:lnTo>
                      <a:pt x="73" y="440"/>
                    </a:lnTo>
                    <a:lnTo>
                      <a:pt x="46" y="492"/>
                    </a:lnTo>
                    <a:lnTo>
                      <a:pt x="27" y="553"/>
                    </a:lnTo>
                    <a:lnTo>
                      <a:pt x="15" y="612"/>
                    </a:lnTo>
                    <a:lnTo>
                      <a:pt x="10" y="682"/>
                    </a:lnTo>
                    <a:lnTo>
                      <a:pt x="10" y="753"/>
                    </a:lnTo>
                    <a:lnTo>
                      <a:pt x="0" y="816"/>
                    </a:lnTo>
                    <a:lnTo>
                      <a:pt x="0" y="857"/>
                    </a:lnTo>
                  </a:path>
                </a:pathLst>
              </a:custGeom>
              <a:noFill/>
              <a:ln w="9089">
                <a:solidFill>
                  <a:srgbClr val="000000"/>
                </a:solidFill>
                <a:round/>
                <a:headEnd/>
                <a:tailEnd/>
              </a:ln>
            </p:spPr>
            <p:txBody>
              <a:bodyPr/>
              <a:lstStyle/>
              <a:p>
                <a:endParaRPr lang="de-DE"/>
              </a:p>
            </p:txBody>
          </p:sp>
          <p:sp>
            <p:nvSpPr>
              <p:cNvPr id="24624" name="Freeform 2093"/>
              <p:cNvSpPr>
                <a:spLocks/>
              </p:cNvSpPr>
              <p:nvPr/>
            </p:nvSpPr>
            <p:spPr bwMode="auto">
              <a:xfrm>
                <a:off x="4401" y="3206"/>
                <a:ext cx="48" cy="360"/>
              </a:xfrm>
              <a:custGeom>
                <a:avLst/>
                <a:gdLst>
                  <a:gd name="T0" fmla="*/ 5 w 53"/>
                  <a:gd name="T1" fmla="*/ 0 h 408"/>
                  <a:gd name="T2" fmla="*/ 0 w 53"/>
                  <a:gd name="T3" fmla="*/ 30 h 408"/>
                  <a:gd name="T4" fmla="*/ 5 w 53"/>
                  <a:gd name="T5" fmla="*/ 63 h 408"/>
                  <a:gd name="T6" fmla="*/ 9 w 53"/>
                  <a:gd name="T7" fmla="*/ 90 h 408"/>
                  <a:gd name="T8" fmla="*/ 21 w 53"/>
                  <a:gd name="T9" fmla="*/ 121 h 408"/>
                  <a:gd name="T10" fmla="*/ 26 w 53"/>
                  <a:gd name="T11" fmla="*/ 148 h 408"/>
                  <a:gd name="T12" fmla="*/ 29 w 53"/>
                  <a:gd name="T13" fmla="*/ 178 h 408"/>
                  <a:gd name="T14" fmla="*/ 29 w 53"/>
                  <a:gd name="T15" fmla="*/ 192 h 408"/>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408"/>
                  <a:gd name="T26" fmla="*/ 53 w 53"/>
                  <a:gd name="T27" fmla="*/ 408 h 4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408">
                    <a:moveTo>
                      <a:pt x="5" y="0"/>
                    </a:moveTo>
                    <a:lnTo>
                      <a:pt x="0" y="62"/>
                    </a:lnTo>
                    <a:lnTo>
                      <a:pt x="5" y="133"/>
                    </a:lnTo>
                    <a:lnTo>
                      <a:pt x="15" y="191"/>
                    </a:lnTo>
                    <a:lnTo>
                      <a:pt x="38" y="255"/>
                    </a:lnTo>
                    <a:lnTo>
                      <a:pt x="47" y="314"/>
                    </a:lnTo>
                    <a:lnTo>
                      <a:pt x="52" y="379"/>
                    </a:lnTo>
                    <a:lnTo>
                      <a:pt x="52" y="407"/>
                    </a:lnTo>
                  </a:path>
                </a:pathLst>
              </a:custGeom>
              <a:noFill/>
              <a:ln w="9089">
                <a:solidFill>
                  <a:srgbClr val="000000"/>
                </a:solidFill>
                <a:round/>
                <a:headEnd/>
                <a:tailEnd/>
              </a:ln>
            </p:spPr>
            <p:txBody>
              <a:bodyPr/>
              <a:lstStyle/>
              <a:p>
                <a:endParaRPr lang="de-DE"/>
              </a:p>
            </p:txBody>
          </p:sp>
          <p:sp>
            <p:nvSpPr>
              <p:cNvPr id="24625" name="Freeform 2094"/>
              <p:cNvSpPr>
                <a:spLocks/>
              </p:cNvSpPr>
              <p:nvPr/>
            </p:nvSpPr>
            <p:spPr bwMode="auto">
              <a:xfrm>
                <a:off x="4510" y="3032"/>
                <a:ext cx="30" cy="471"/>
              </a:xfrm>
              <a:custGeom>
                <a:avLst/>
                <a:gdLst>
                  <a:gd name="T0" fmla="*/ 0 w 33"/>
                  <a:gd name="T1" fmla="*/ 0 h 534"/>
                  <a:gd name="T2" fmla="*/ 0 w 33"/>
                  <a:gd name="T3" fmla="*/ 30 h 534"/>
                  <a:gd name="T4" fmla="*/ 8 w 33"/>
                  <a:gd name="T5" fmla="*/ 59 h 534"/>
                  <a:gd name="T6" fmla="*/ 18 w 33"/>
                  <a:gd name="T7" fmla="*/ 84 h 534"/>
                  <a:gd name="T8" fmla="*/ 13 w 33"/>
                  <a:gd name="T9" fmla="*/ 113 h 534"/>
                  <a:gd name="T10" fmla="*/ 5 w 33"/>
                  <a:gd name="T11" fmla="*/ 136 h 534"/>
                  <a:gd name="T12" fmla="*/ 5 w 33"/>
                  <a:gd name="T13" fmla="*/ 170 h 534"/>
                  <a:gd name="T14" fmla="*/ 5 w 33"/>
                  <a:gd name="T15" fmla="*/ 204 h 534"/>
                  <a:gd name="T16" fmla="*/ 5 w 33"/>
                  <a:gd name="T17" fmla="*/ 236 h 534"/>
                  <a:gd name="T18" fmla="*/ 5 w 33"/>
                  <a:gd name="T19" fmla="*/ 251 h 5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534"/>
                  <a:gd name="T32" fmla="*/ 33 w 33"/>
                  <a:gd name="T33" fmla="*/ 534 h 5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534">
                    <a:moveTo>
                      <a:pt x="0" y="0"/>
                    </a:moveTo>
                    <a:lnTo>
                      <a:pt x="0" y="65"/>
                    </a:lnTo>
                    <a:lnTo>
                      <a:pt x="14" y="126"/>
                    </a:lnTo>
                    <a:lnTo>
                      <a:pt x="32" y="178"/>
                    </a:lnTo>
                    <a:lnTo>
                      <a:pt x="23" y="239"/>
                    </a:lnTo>
                    <a:lnTo>
                      <a:pt x="7" y="289"/>
                    </a:lnTo>
                    <a:lnTo>
                      <a:pt x="7" y="362"/>
                    </a:lnTo>
                    <a:lnTo>
                      <a:pt x="7" y="433"/>
                    </a:lnTo>
                    <a:lnTo>
                      <a:pt x="7" y="502"/>
                    </a:lnTo>
                    <a:lnTo>
                      <a:pt x="7" y="533"/>
                    </a:lnTo>
                  </a:path>
                </a:pathLst>
              </a:custGeom>
              <a:noFill/>
              <a:ln w="9089">
                <a:solidFill>
                  <a:srgbClr val="000000"/>
                </a:solidFill>
                <a:round/>
                <a:headEnd/>
                <a:tailEnd/>
              </a:ln>
            </p:spPr>
            <p:txBody>
              <a:bodyPr/>
              <a:lstStyle/>
              <a:p>
                <a:endParaRPr lang="de-DE"/>
              </a:p>
            </p:txBody>
          </p:sp>
          <p:sp>
            <p:nvSpPr>
              <p:cNvPr id="24626" name="Freeform 2095"/>
              <p:cNvSpPr>
                <a:spLocks/>
              </p:cNvSpPr>
              <p:nvPr/>
            </p:nvSpPr>
            <p:spPr bwMode="auto">
              <a:xfrm>
                <a:off x="4203" y="2761"/>
                <a:ext cx="404" cy="733"/>
              </a:xfrm>
              <a:custGeom>
                <a:avLst/>
                <a:gdLst>
                  <a:gd name="T0" fmla="*/ 243 w 444"/>
                  <a:gd name="T1" fmla="*/ 0 h 830"/>
                  <a:gd name="T2" fmla="*/ 244 w 444"/>
                  <a:gd name="T3" fmla="*/ 31 h 830"/>
                  <a:gd name="T4" fmla="*/ 252 w 444"/>
                  <a:gd name="T5" fmla="*/ 59 h 830"/>
                  <a:gd name="T6" fmla="*/ 244 w 444"/>
                  <a:gd name="T7" fmla="*/ 90 h 830"/>
                  <a:gd name="T8" fmla="*/ 225 w 444"/>
                  <a:gd name="T9" fmla="*/ 109 h 830"/>
                  <a:gd name="T10" fmla="*/ 205 w 444"/>
                  <a:gd name="T11" fmla="*/ 132 h 830"/>
                  <a:gd name="T12" fmla="*/ 184 w 444"/>
                  <a:gd name="T13" fmla="*/ 150 h 830"/>
                  <a:gd name="T14" fmla="*/ 161 w 444"/>
                  <a:gd name="T15" fmla="*/ 177 h 830"/>
                  <a:gd name="T16" fmla="*/ 139 w 444"/>
                  <a:gd name="T17" fmla="*/ 195 h 830"/>
                  <a:gd name="T18" fmla="*/ 118 w 444"/>
                  <a:gd name="T19" fmla="*/ 215 h 830"/>
                  <a:gd name="T20" fmla="*/ 94 w 444"/>
                  <a:gd name="T21" fmla="*/ 233 h 830"/>
                  <a:gd name="T22" fmla="*/ 72 w 444"/>
                  <a:gd name="T23" fmla="*/ 254 h 830"/>
                  <a:gd name="T24" fmla="*/ 50 w 444"/>
                  <a:gd name="T25" fmla="*/ 278 h 830"/>
                  <a:gd name="T26" fmla="*/ 35 w 444"/>
                  <a:gd name="T27" fmla="*/ 302 h 830"/>
                  <a:gd name="T28" fmla="*/ 23 w 444"/>
                  <a:gd name="T29" fmla="*/ 329 h 830"/>
                  <a:gd name="T30" fmla="*/ 17 w 444"/>
                  <a:gd name="T31" fmla="*/ 359 h 830"/>
                  <a:gd name="T32" fmla="*/ 0 w 444"/>
                  <a:gd name="T33" fmla="*/ 384 h 830"/>
                  <a:gd name="T34" fmla="*/ 0 w 444"/>
                  <a:gd name="T35" fmla="*/ 393 h 8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4"/>
                  <a:gd name="T55" fmla="*/ 0 h 830"/>
                  <a:gd name="T56" fmla="*/ 444 w 444"/>
                  <a:gd name="T57" fmla="*/ 830 h 8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4" h="830">
                    <a:moveTo>
                      <a:pt x="428" y="0"/>
                    </a:moveTo>
                    <a:lnTo>
                      <a:pt x="430" y="66"/>
                    </a:lnTo>
                    <a:lnTo>
                      <a:pt x="443" y="124"/>
                    </a:lnTo>
                    <a:lnTo>
                      <a:pt x="430" y="188"/>
                    </a:lnTo>
                    <a:lnTo>
                      <a:pt x="395" y="228"/>
                    </a:lnTo>
                    <a:lnTo>
                      <a:pt x="361" y="279"/>
                    </a:lnTo>
                    <a:lnTo>
                      <a:pt x="324" y="318"/>
                    </a:lnTo>
                    <a:lnTo>
                      <a:pt x="283" y="371"/>
                    </a:lnTo>
                    <a:lnTo>
                      <a:pt x="245" y="412"/>
                    </a:lnTo>
                    <a:lnTo>
                      <a:pt x="209" y="452"/>
                    </a:lnTo>
                    <a:lnTo>
                      <a:pt x="165" y="493"/>
                    </a:lnTo>
                    <a:lnTo>
                      <a:pt x="129" y="536"/>
                    </a:lnTo>
                    <a:lnTo>
                      <a:pt x="88" y="586"/>
                    </a:lnTo>
                    <a:lnTo>
                      <a:pt x="62" y="636"/>
                    </a:lnTo>
                    <a:lnTo>
                      <a:pt x="41" y="694"/>
                    </a:lnTo>
                    <a:lnTo>
                      <a:pt x="31" y="758"/>
                    </a:lnTo>
                    <a:lnTo>
                      <a:pt x="0" y="808"/>
                    </a:lnTo>
                    <a:lnTo>
                      <a:pt x="0" y="829"/>
                    </a:lnTo>
                  </a:path>
                </a:pathLst>
              </a:custGeom>
              <a:noFill/>
              <a:ln w="9089">
                <a:solidFill>
                  <a:srgbClr val="000000"/>
                </a:solidFill>
                <a:round/>
                <a:headEnd/>
                <a:tailEnd/>
              </a:ln>
            </p:spPr>
            <p:txBody>
              <a:bodyPr/>
              <a:lstStyle/>
              <a:p>
                <a:endParaRPr lang="de-DE"/>
              </a:p>
            </p:txBody>
          </p:sp>
          <p:sp>
            <p:nvSpPr>
              <p:cNvPr id="24627" name="Freeform 2096"/>
              <p:cNvSpPr>
                <a:spLocks/>
              </p:cNvSpPr>
              <p:nvPr/>
            </p:nvSpPr>
            <p:spPr bwMode="auto">
              <a:xfrm>
                <a:off x="4273" y="3295"/>
                <a:ext cx="29" cy="246"/>
              </a:xfrm>
              <a:custGeom>
                <a:avLst/>
                <a:gdLst>
                  <a:gd name="T0" fmla="*/ 0 w 32"/>
                  <a:gd name="T1" fmla="*/ 0 h 279"/>
                  <a:gd name="T2" fmla="*/ 0 w 32"/>
                  <a:gd name="T3" fmla="*/ 33 h 279"/>
                  <a:gd name="T4" fmla="*/ 13 w 32"/>
                  <a:gd name="T5" fmla="*/ 63 h 279"/>
                  <a:gd name="T6" fmla="*/ 17 w 32"/>
                  <a:gd name="T7" fmla="*/ 93 h 279"/>
                  <a:gd name="T8" fmla="*/ 17 w 32"/>
                  <a:gd name="T9" fmla="*/ 125 h 279"/>
                  <a:gd name="T10" fmla="*/ 17 w 32"/>
                  <a:gd name="T11" fmla="*/ 130 h 279"/>
                  <a:gd name="T12" fmla="*/ 0 60000 65536"/>
                  <a:gd name="T13" fmla="*/ 0 60000 65536"/>
                  <a:gd name="T14" fmla="*/ 0 60000 65536"/>
                  <a:gd name="T15" fmla="*/ 0 60000 65536"/>
                  <a:gd name="T16" fmla="*/ 0 60000 65536"/>
                  <a:gd name="T17" fmla="*/ 0 60000 65536"/>
                  <a:gd name="T18" fmla="*/ 0 w 32"/>
                  <a:gd name="T19" fmla="*/ 0 h 279"/>
                  <a:gd name="T20" fmla="*/ 32 w 32"/>
                  <a:gd name="T21" fmla="*/ 279 h 279"/>
                </a:gdLst>
                <a:ahLst/>
                <a:cxnLst>
                  <a:cxn ang="T12">
                    <a:pos x="T0" y="T1"/>
                  </a:cxn>
                  <a:cxn ang="T13">
                    <a:pos x="T2" y="T3"/>
                  </a:cxn>
                  <a:cxn ang="T14">
                    <a:pos x="T4" y="T5"/>
                  </a:cxn>
                  <a:cxn ang="T15">
                    <a:pos x="T6" y="T7"/>
                  </a:cxn>
                  <a:cxn ang="T16">
                    <a:pos x="T8" y="T9"/>
                  </a:cxn>
                  <a:cxn ang="T17">
                    <a:pos x="T10" y="T11"/>
                  </a:cxn>
                </a:cxnLst>
                <a:rect l="T18" t="T19" r="T20" b="T21"/>
                <a:pathLst>
                  <a:path w="32" h="279">
                    <a:moveTo>
                      <a:pt x="0" y="0"/>
                    </a:moveTo>
                    <a:lnTo>
                      <a:pt x="0" y="70"/>
                    </a:lnTo>
                    <a:lnTo>
                      <a:pt x="22" y="135"/>
                    </a:lnTo>
                    <a:lnTo>
                      <a:pt x="31" y="196"/>
                    </a:lnTo>
                    <a:lnTo>
                      <a:pt x="31" y="266"/>
                    </a:lnTo>
                    <a:lnTo>
                      <a:pt x="31" y="278"/>
                    </a:lnTo>
                  </a:path>
                </a:pathLst>
              </a:custGeom>
              <a:noFill/>
              <a:ln w="9089">
                <a:solidFill>
                  <a:srgbClr val="000000"/>
                </a:solidFill>
                <a:round/>
                <a:headEnd/>
                <a:tailEnd/>
              </a:ln>
            </p:spPr>
            <p:txBody>
              <a:bodyPr/>
              <a:lstStyle/>
              <a:p>
                <a:endParaRPr lang="de-DE"/>
              </a:p>
            </p:txBody>
          </p:sp>
          <p:sp>
            <p:nvSpPr>
              <p:cNvPr id="24628" name="Freeform 2097"/>
              <p:cNvSpPr>
                <a:spLocks/>
              </p:cNvSpPr>
              <p:nvPr/>
            </p:nvSpPr>
            <p:spPr bwMode="auto">
              <a:xfrm>
                <a:off x="3862" y="2761"/>
                <a:ext cx="334" cy="514"/>
              </a:xfrm>
              <a:custGeom>
                <a:avLst/>
                <a:gdLst>
                  <a:gd name="T0" fmla="*/ 0 w 367"/>
                  <a:gd name="T1" fmla="*/ 0 h 583"/>
                  <a:gd name="T2" fmla="*/ 0 w 367"/>
                  <a:gd name="T3" fmla="*/ 17 h 583"/>
                  <a:gd name="T4" fmla="*/ 5 w 367"/>
                  <a:gd name="T5" fmla="*/ 37 h 583"/>
                  <a:gd name="T6" fmla="*/ 21 w 367"/>
                  <a:gd name="T7" fmla="*/ 57 h 583"/>
                  <a:gd name="T8" fmla="*/ 39 w 367"/>
                  <a:gd name="T9" fmla="*/ 71 h 583"/>
                  <a:gd name="T10" fmla="*/ 58 w 367"/>
                  <a:gd name="T11" fmla="*/ 84 h 583"/>
                  <a:gd name="T12" fmla="*/ 79 w 367"/>
                  <a:gd name="T13" fmla="*/ 91 h 583"/>
                  <a:gd name="T14" fmla="*/ 97 w 367"/>
                  <a:gd name="T15" fmla="*/ 101 h 583"/>
                  <a:gd name="T16" fmla="*/ 118 w 367"/>
                  <a:gd name="T17" fmla="*/ 111 h 583"/>
                  <a:gd name="T18" fmla="*/ 135 w 367"/>
                  <a:gd name="T19" fmla="*/ 128 h 583"/>
                  <a:gd name="T20" fmla="*/ 147 w 367"/>
                  <a:gd name="T21" fmla="*/ 145 h 583"/>
                  <a:gd name="T22" fmla="*/ 157 w 367"/>
                  <a:gd name="T23" fmla="*/ 166 h 583"/>
                  <a:gd name="T24" fmla="*/ 173 w 367"/>
                  <a:gd name="T25" fmla="*/ 183 h 583"/>
                  <a:gd name="T26" fmla="*/ 180 w 367"/>
                  <a:gd name="T27" fmla="*/ 205 h 583"/>
                  <a:gd name="T28" fmla="*/ 188 w 367"/>
                  <a:gd name="T29" fmla="*/ 223 h 583"/>
                  <a:gd name="T30" fmla="*/ 194 w 367"/>
                  <a:gd name="T31" fmla="*/ 244 h 583"/>
                  <a:gd name="T32" fmla="*/ 202 w 367"/>
                  <a:gd name="T33" fmla="*/ 264 h 583"/>
                  <a:gd name="T34" fmla="*/ 207 w 367"/>
                  <a:gd name="T35" fmla="*/ 273 h 5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7"/>
                  <a:gd name="T55" fmla="*/ 0 h 583"/>
                  <a:gd name="T56" fmla="*/ 367 w 367"/>
                  <a:gd name="T57" fmla="*/ 583 h 5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7" h="583">
                    <a:moveTo>
                      <a:pt x="0" y="0"/>
                    </a:moveTo>
                    <a:lnTo>
                      <a:pt x="0" y="36"/>
                    </a:lnTo>
                    <a:lnTo>
                      <a:pt x="6" y="79"/>
                    </a:lnTo>
                    <a:lnTo>
                      <a:pt x="36" y="122"/>
                    </a:lnTo>
                    <a:lnTo>
                      <a:pt x="69" y="152"/>
                    </a:lnTo>
                    <a:lnTo>
                      <a:pt x="102" y="179"/>
                    </a:lnTo>
                    <a:lnTo>
                      <a:pt x="141" y="194"/>
                    </a:lnTo>
                    <a:lnTo>
                      <a:pt x="172" y="215"/>
                    </a:lnTo>
                    <a:lnTo>
                      <a:pt x="208" y="237"/>
                    </a:lnTo>
                    <a:lnTo>
                      <a:pt x="237" y="273"/>
                    </a:lnTo>
                    <a:lnTo>
                      <a:pt x="259" y="307"/>
                    </a:lnTo>
                    <a:lnTo>
                      <a:pt x="277" y="353"/>
                    </a:lnTo>
                    <a:lnTo>
                      <a:pt x="305" y="390"/>
                    </a:lnTo>
                    <a:lnTo>
                      <a:pt x="318" y="435"/>
                    </a:lnTo>
                    <a:lnTo>
                      <a:pt x="332" y="474"/>
                    </a:lnTo>
                    <a:lnTo>
                      <a:pt x="341" y="519"/>
                    </a:lnTo>
                    <a:lnTo>
                      <a:pt x="355" y="561"/>
                    </a:lnTo>
                    <a:lnTo>
                      <a:pt x="366" y="582"/>
                    </a:lnTo>
                  </a:path>
                </a:pathLst>
              </a:custGeom>
              <a:noFill/>
              <a:ln w="9089">
                <a:solidFill>
                  <a:srgbClr val="000000"/>
                </a:solidFill>
                <a:round/>
                <a:headEnd/>
                <a:tailEnd/>
              </a:ln>
            </p:spPr>
            <p:txBody>
              <a:bodyPr/>
              <a:lstStyle/>
              <a:p>
                <a:endParaRPr lang="de-DE"/>
              </a:p>
            </p:txBody>
          </p:sp>
          <p:sp>
            <p:nvSpPr>
              <p:cNvPr id="24629" name="Freeform 2098"/>
              <p:cNvSpPr>
                <a:spLocks/>
              </p:cNvSpPr>
              <p:nvPr/>
            </p:nvSpPr>
            <p:spPr bwMode="auto">
              <a:xfrm>
                <a:off x="4043" y="2966"/>
                <a:ext cx="98" cy="383"/>
              </a:xfrm>
              <a:custGeom>
                <a:avLst/>
                <a:gdLst>
                  <a:gd name="T0" fmla="*/ 0 w 107"/>
                  <a:gd name="T1" fmla="*/ 0 h 434"/>
                  <a:gd name="T2" fmla="*/ 9 w 107"/>
                  <a:gd name="T3" fmla="*/ 20 h 434"/>
                  <a:gd name="T4" fmla="*/ 15 w 107"/>
                  <a:gd name="T5" fmla="*/ 41 h 434"/>
                  <a:gd name="T6" fmla="*/ 28 w 107"/>
                  <a:gd name="T7" fmla="*/ 62 h 434"/>
                  <a:gd name="T8" fmla="*/ 35 w 107"/>
                  <a:gd name="T9" fmla="*/ 82 h 434"/>
                  <a:gd name="T10" fmla="*/ 44 w 107"/>
                  <a:gd name="T11" fmla="*/ 102 h 434"/>
                  <a:gd name="T12" fmla="*/ 60 w 107"/>
                  <a:gd name="T13" fmla="*/ 123 h 434"/>
                  <a:gd name="T14" fmla="*/ 63 w 107"/>
                  <a:gd name="T15" fmla="*/ 147 h 434"/>
                  <a:gd name="T16" fmla="*/ 63 w 107"/>
                  <a:gd name="T17" fmla="*/ 170 h 434"/>
                  <a:gd name="T18" fmla="*/ 60 w 107"/>
                  <a:gd name="T19" fmla="*/ 191 h 434"/>
                  <a:gd name="T20" fmla="*/ 60 w 107"/>
                  <a:gd name="T21" fmla="*/ 204 h 4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7"/>
                  <a:gd name="T34" fmla="*/ 0 h 434"/>
                  <a:gd name="T35" fmla="*/ 107 w 107"/>
                  <a:gd name="T36" fmla="*/ 434 h 4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7" h="434">
                    <a:moveTo>
                      <a:pt x="0" y="0"/>
                    </a:moveTo>
                    <a:lnTo>
                      <a:pt x="15" y="42"/>
                    </a:lnTo>
                    <a:lnTo>
                      <a:pt x="25" y="87"/>
                    </a:lnTo>
                    <a:lnTo>
                      <a:pt x="48" y="132"/>
                    </a:lnTo>
                    <a:lnTo>
                      <a:pt x="60" y="173"/>
                    </a:lnTo>
                    <a:lnTo>
                      <a:pt x="74" y="216"/>
                    </a:lnTo>
                    <a:lnTo>
                      <a:pt x="101" y="260"/>
                    </a:lnTo>
                    <a:lnTo>
                      <a:pt x="106" y="311"/>
                    </a:lnTo>
                    <a:lnTo>
                      <a:pt x="106" y="360"/>
                    </a:lnTo>
                    <a:lnTo>
                      <a:pt x="101" y="405"/>
                    </a:lnTo>
                    <a:lnTo>
                      <a:pt x="101" y="433"/>
                    </a:lnTo>
                  </a:path>
                </a:pathLst>
              </a:custGeom>
              <a:noFill/>
              <a:ln w="9089">
                <a:solidFill>
                  <a:srgbClr val="000000"/>
                </a:solidFill>
                <a:round/>
                <a:headEnd/>
                <a:tailEnd/>
              </a:ln>
            </p:spPr>
            <p:txBody>
              <a:bodyPr/>
              <a:lstStyle/>
              <a:p>
                <a:endParaRPr lang="de-DE"/>
              </a:p>
            </p:txBody>
          </p:sp>
          <p:sp>
            <p:nvSpPr>
              <p:cNvPr id="24630" name="Freeform 2099"/>
              <p:cNvSpPr>
                <a:spLocks/>
              </p:cNvSpPr>
              <p:nvPr/>
            </p:nvSpPr>
            <p:spPr bwMode="auto">
              <a:xfrm>
                <a:off x="3946" y="2919"/>
                <a:ext cx="59" cy="403"/>
              </a:xfrm>
              <a:custGeom>
                <a:avLst/>
                <a:gdLst>
                  <a:gd name="T0" fmla="*/ 16 w 65"/>
                  <a:gd name="T1" fmla="*/ 0 h 457"/>
                  <a:gd name="T2" fmla="*/ 16 w 65"/>
                  <a:gd name="T3" fmla="*/ 25 h 457"/>
                  <a:gd name="T4" fmla="*/ 20 w 65"/>
                  <a:gd name="T5" fmla="*/ 42 h 457"/>
                  <a:gd name="T6" fmla="*/ 27 w 65"/>
                  <a:gd name="T7" fmla="*/ 61 h 457"/>
                  <a:gd name="T8" fmla="*/ 33 w 65"/>
                  <a:gd name="T9" fmla="*/ 82 h 457"/>
                  <a:gd name="T10" fmla="*/ 36 w 65"/>
                  <a:gd name="T11" fmla="*/ 106 h 457"/>
                  <a:gd name="T12" fmla="*/ 33 w 65"/>
                  <a:gd name="T13" fmla="*/ 126 h 457"/>
                  <a:gd name="T14" fmla="*/ 27 w 65"/>
                  <a:gd name="T15" fmla="*/ 146 h 457"/>
                  <a:gd name="T16" fmla="*/ 25 w 65"/>
                  <a:gd name="T17" fmla="*/ 166 h 457"/>
                  <a:gd name="T18" fmla="*/ 16 w 65"/>
                  <a:gd name="T19" fmla="*/ 188 h 457"/>
                  <a:gd name="T20" fmla="*/ 5 w 65"/>
                  <a:gd name="T21" fmla="*/ 207 h 457"/>
                  <a:gd name="T22" fmla="*/ 0 w 65"/>
                  <a:gd name="T23" fmla="*/ 214 h 4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5"/>
                  <a:gd name="T37" fmla="*/ 0 h 457"/>
                  <a:gd name="T38" fmla="*/ 65 w 65"/>
                  <a:gd name="T39" fmla="*/ 457 h 4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5" h="457">
                    <a:moveTo>
                      <a:pt x="29" y="0"/>
                    </a:moveTo>
                    <a:lnTo>
                      <a:pt x="29" y="53"/>
                    </a:lnTo>
                    <a:lnTo>
                      <a:pt x="35" y="88"/>
                    </a:lnTo>
                    <a:lnTo>
                      <a:pt x="49" y="128"/>
                    </a:lnTo>
                    <a:lnTo>
                      <a:pt x="59" y="174"/>
                    </a:lnTo>
                    <a:lnTo>
                      <a:pt x="64" y="225"/>
                    </a:lnTo>
                    <a:lnTo>
                      <a:pt x="59" y="269"/>
                    </a:lnTo>
                    <a:lnTo>
                      <a:pt x="49" y="311"/>
                    </a:lnTo>
                    <a:lnTo>
                      <a:pt x="45" y="353"/>
                    </a:lnTo>
                    <a:lnTo>
                      <a:pt x="29" y="399"/>
                    </a:lnTo>
                    <a:lnTo>
                      <a:pt x="5" y="441"/>
                    </a:lnTo>
                    <a:lnTo>
                      <a:pt x="0" y="456"/>
                    </a:lnTo>
                  </a:path>
                </a:pathLst>
              </a:custGeom>
              <a:noFill/>
              <a:ln w="9089">
                <a:solidFill>
                  <a:srgbClr val="000000"/>
                </a:solidFill>
                <a:round/>
                <a:headEnd/>
                <a:tailEnd/>
              </a:ln>
            </p:spPr>
            <p:txBody>
              <a:bodyPr/>
              <a:lstStyle/>
              <a:p>
                <a:endParaRPr lang="de-DE"/>
              </a:p>
            </p:txBody>
          </p:sp>
          <p:sp>
            <p:nvSpPr>
              <p:cNvPr id="24631" name="Freeform 2100"/>
              <p:cNvSpPr>
                <a:spLocks/>
              </p:cNvSpPr>
              <p:nvPr/>
            </p:nvSpPr>
            <p:spPr bwMode="auto">
              <a:xfrm>
                <a:off x="4004" y="3136"/>
                <a:ext cx="84" cy="209"/>
              </a:xfrm>
              <a:custGeom>
                <a:avLst/>
                <a:gdLst>
                  <a:gd name="T0" fmla="*/ 0 w 92"/>
                  <a:gd name="T1" fmla="*/ 0 h 237"/>
                  <a:gd name="T2" fmla="*/ 16 w 92"/>
                  <a:gd name="T3" fmla="*/ 20 h 237"/>
                  <a:gd name="T4" fmla="*/ 33 w 92"/>
                  <a:gd name="T5" fmla="*/ 38 h 237"/>
                  <a:gd name="T6" fmla="*/ 47 w 92"/>
                  <a:gd name="T7" fmla="*/ 59 h 237"/>
                  <a:gd name="T8" fmla="*/ 50 w 92"/>
                  <a:gd name="T9" fmla="*/ 78 h 237"/>
                  <a:gd name="T10" fmla="*/ 53 w 92"/>
                  <a:gd name="T11" fmla="*/ 99 h 237"/>
                  <a:gd name="T12" fmla="*/ 50 w 92"/>
                  <a:gd name="T13" fmla="*/ 110 h 237"/>
                  <a:gd name="T14" fmla="*/ 0 60000 65536"/>
                  <a:gd name="T15" fmla="*/ 0 60000 65536"/>
                  <a:gd name="T16" fmla="*/ 0 60000 65536"/>
                  <a:gd name="T17" fmla="*/ 0 60000 65536"/>
                  <a:gd name="T18" fmla="*/ 0 60000 65536"/>
                  <a:gd name="T19" fmla="*/ 0 60000 65536"/>
                  <a:gd name="T20" fmla="*/ 0 60000 65536"/>
                  <a:gd name="T21" fmla="*/ 0 w 92"/>
                  <a:gd name="T22" fmla="*/ 0 h 237"/>
                  <a:gd name="T23" fmla="*/ 92 w 92"/>
                  <a:gd name="T24" fmla="*/ 237 h 2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 h="237">
                    <a:moveTo>
                      <a:pt x="0" y="0"/>
                    </a:moveTo>
                    <a:lnTo>
                      <a:pt x="28" y="44"/>
                    </a:lnTo>
                    <a:lnTo>
                      <a:pt x="57" y="79"/>
                    </a:lnTo>
                    <a:lnTo>
                      <a:pt x="81" y="125"/>
                    </a:lnTo>
                    <a:lnTo>
                      <a:pt x="87" y="167"/>
                    </a:lnTo>
                    <a:lnTo>
                      <a:pt x="91" y="210"/>
                    </a:lnTo>
                    <a:lnTo>
                      <a:pt x="87" y="236"/>
                    </a:lnTo>
                  </a:path>
                </a:pathLst>
              </a:custGeom>
              <a:noFill/>
              <a:ln w="9089">
                <a:solidFill>
                  <a:srgbClr val="000000"/>
                </a:solidFill>
                <a:round/>
                <a:headEnd/>
                <a:tailEnd/>
              </a:ln>
            </p:spPr>
            <p:txBody>
              <a:bodyPr/>
              <a:lstStyle/>
              <a:p>
                <a:endParaRPr lang="de-DE"/>
              </a:p>
            </p:txBody>
          </p:sp>
          <p:sp>
            <p:nvSpPr>
              <p:cNvPr id="24632" name="Freeform 2101"/>
              <p:cNvSpPr>
                <a:spLocks/>
              </p:cNvSpPr>
              <p:nvPr/>
            </p:nvSpPr>
            <p:spPr bwMode="auto">
              <a:xfrm>
                <a:off x="3878" y="3008"/>
                <a:ext cx="110" cy="307"/>
              </a:xfrm>
              <a:custGeom>
                <a:avLst/>
                <a:gdLst>
                  <a:gd name="T0" fmla="*/ 68 w 121"/>
                  <a:gd name="T1" fmla="*/ 0 h 348"/>
                  <a:gd name="T2" fmla="*/ 48 w 121"/>
                  <a:gd name="T3" fmla="*/ 18 h 348"/>
                  <a:gd name="T4" fmla="*/ 29 w 121"/>
                  <a:gd name="T5" fmla="*/ 38 h 348"/>
                  <a:gd name="T6" fmla="*/ 16 w 121"/>
                  <a:gd name="T7" fmla="*/ 55 h 348"/>
                  <a:gd name="T8" fmla="*/ 0 w 121"/>
                  <a:gd name="T9" fmla="*/ 75 h 348"/>
                  <a:gd name="T10" fmla="*/ 0 w 121"/>
                  <a:gd name="T11" fmla="*/ 99 h 348"/>
                  <a:gd name="T12" fmla="*/ 0 w 121"/>
                  <a:gd name="T13" fmla="*/ 123 h 348"/>
                  <a:gd name="T14" fmla="*/ 0 w 121"/>
                  <a:gd name="T15" fmla="*/ 147 h 348"/>
                  <a:gd name="T16" fmla="*/ 10 w 121"/>
                  <a:gd name="T17" fmla="*/ 163 h 348"/>
                  <a:gd name="T18" fmla="*/ 10 w 121"/>
                  <a:gd name="T19" fmla="*/ 163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348"/>
                  <a:gd name="T32" fmla="*/ 121 w 121"/>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348">
                    <a:moveTo>
                      <a:pt x="120" y="0"/>
                    </a:moveTo>
                    <a:lnTo>
                      <a:pt x="85" y="39"/>
                    </a:lnTo>
                    <a:lnTo>
                      <a:pt x="52" y="81"/>
                    </a:lnTo>
                    <a:lnTo>
                      <a:pt x="29" y="116"/>
                    </a:lnTo>
                    <a:lnTo>
                      <a:pt x="0" y="160"/>
                    </a:lnTo>
                    <a:lnTo>
                      <a:pt x="0" y="210"/>
                    </a:lnTo>
                    <a:lnTo>
                      <a:pt x="0" y="260"/>
                    </a:lnTo>
                    <a:lnTo>
                      <a:pt x="0" y="312"/>
                    </a:lnTo>
                    <a:lnTo>
                      <a:pt x="16" y="347"/>
                    </a:lnTo>
                  </a:path>
                </a:pathLst>
              </a:custGeom>
              <a:noFill/>
              <a:ln w="9089">
                <a:solidFill>
                  <a:srgbClr val="000000"/>
                </a:solidFill>
                <a:round/>
                <a:headEnd/>
                <a:tailEnd/>
              </a:ln>
            </p:spPr>
            <p:txBody>
              <a:bodyPr/>
              <a:lstStyle/>
              <a:p>
                <a:endParaRPr lang="de-DE"/>
              </a:p>
            </p:txBody>
          </p:sp>
          <p:sp>
            <p:nvSpPr>
              <p:cNvPr id="24633" name="Freeform 2102"/>
              <p:cNvSpPr>
                <a:spLocks/>
              </p:cNvSpPr>
              <p:nvPr/>
            </p:nvSpPr>
            <p:spPr bwMode="auto">
              <a:xfrm>
                <a:off x="3813" y="2844"/>
                <a:ext cx="80" cy="471"/>
              </a:xfrm>
              <a:custGeom>
                <a:avLst/>
                <a:gdLst>
                  <a:gd name="T0" fmla="*/ 38 w 88"/>
                  <a:gd name="T1" fmla="*/ 0 h 534"/>
                  <a:gd name="T2" fmla="*/ 46 w 88"/>
                  <a:gd name="T3" fmla="*/ 17 h 534"/>
                  <a:gd name="T4" fmla="*/ 49 w 88"/>
                  <a:gd name="T5" fmla="*/ 38 h 534"/>
                  <a:gd name="T6" fmla="*/ 49 w 88"/>
                  <a:gd name="T7" fmla="*/ 61 h 534"/>
                  <a:gd name="T8" fmla="*/ 41 w 88"/>
                  <a:gd name="T9" fmla="*/ 82 h 534"/>
                  <a:gd name="T10" fmla="*/ 34 w 88"/>
                  <a:gd name="T11" fmla="*/ 101 h 534"/>
                  <a:gd name="T12" fmla="*/ 21 w 88"/>
                  <a:gd name="T13" fmla="*/ 122 h 534"/>
                  <a:gd name="T14" fmla="*/ 9 w 88"/>
                  <a:gd name="T15" fmla="*/ 142 h 534"/>
                  <a:gd name="T16" fmla="*/ 5 w 88"/>
                  <a:gd name="T17" fmla="*/ 162 h 534"/>
                  <a:gd name="T18" fmla="*/ 0 w 88"/>
                  <a:gd name="T19" fmla="*/ 182 h 534"/>
                  <a:gd name="T20" fmla="*/ 5 w 88"/>
                  <a:gd name="T21" fmla="*/ 202 h 534"/>
                  <a:gd name="T22" fmla="*/ 5 w 88"/>
                  <a:gd name="T23" fmla="*/ 228 h 534"/>
                  <a:gd name="T24" fmla="*/ 5 w 88"/>
                  <a:gd name="T25" fmla="*/ 251 h 534"/>
                  <a:gd name="T26" fmla="*/ 5 w 88"/>
                  <a:gd name="T27" fmla="*/ 251 h 5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8"/>
                  <a:gd name="T43" fmla="*/ 0 h 534"/>
                  <a:gd name="T44" fmla="*/ 88 w 88"/>
                  <a:gd name="T45" fmla="*/ 534 h 5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8" h="534">
                    <a:moveTo>
                      <a:pt x="68" y="0"/>
                    </a:moveTo>
                    <a:lnTo>
                      <a:pt x="83" y="36"/>
                    </a:lnTo>
                    <a:lnTo>
                      <a:pt x="87" y="79"/>
                    </a:lnTo>
                    <a:lnTo>
                      <a:pt x="87" y="130"/>
                    </a:lnTo>
                    <a:lnTo>
                      <a:pt x="71" y="173"/>
                    </a:lnTo>
                    <a:lnTo>
                      <a:pt x="60" y="213"/>
                    </a:lnTo>
                    <a:lnTo>
                      <a:pt x="37" y="259"/>
                    </a:lnTo>
                    <a:lnTo>
                      <a:pt x="15" y="302"/>
                    </a:lnTo>
                    <a:lnTo>
                      <a:pt x="7" y="346"/>
                    </a:lnTo>
                    <a:lnTo>
                      <a:pt x="0" y="387"/>
                    </a:lnTo>
                    <a:lnTo>
                      <a:pt x="7" y="430"/>
                    </a:lnTo>
                    <a:lnTo>
                      <a:pt x="7" y="484"/>
                    </a:lnTo>
                    <a:lnTo>
                      <a:pt x="7" y="533"/>
                    </a:lnTo>
                  </a:path>
                </a:pathLst>
              </a:custGeom>
              <a:noFill/>
              <a:ln w="9089">
                <a:solidFill>
                  <a:srgbClr val="000000"/>
                </a:solidFill>
                <a:round/>
                <a:headEnd/>
                <a:tailEnd/>
              </a:ln>
            </p:spPr>
            <p:txBody>
              <a:bodyPr/>
              <a:lstStyle/>
              <a:p>
                <a:endParaRPr lang="de-DE"/>
              </a:p>
            </p:txBody>
          </p:sp>
          <p:sp>
            <p:nvSpPr>
              <p:cNvPr id="24634" name="Freeform 2103"/>
              <p:cNvSpPr>
                <a:spLocks/>
              </p:cNvSpPr>
              <p:nvPr/>
            </p:nvSpPr>
            <p:spPr bwMode="auto">
              <a:xfrm>
                <a:off x="3855" y="3054"/>
                <a:ext cx="71" cy="255"/>
              </a:xfrm>
              <a:custGeom>
                <a:avLst/>
                <a:gdLst>
                  <a:gd name="T0" fmla="*/ 0 w 78"/>
                  <a:gd name="T1" fmla="*/ 0 h 289"/>
                  <a:gd name="T2" fmla="*/ 5 w 78"/>
                  <a:gd name="T3" fmla="*/ 20 h 289"/>
                  <a:gd name="T4" fmla="*/ 23 w 78"/>
                  <a:gd name="T5" fmla="*/ 36 h 289"/>
                  <a:gd name="T6" fmla="*/ 38 w 78"/>
                  <a:gd name="T7" fmla="*/ 58 h 289"/>
                  <a:gd name="T8" fmla="*/ 44 w 78"/>
                  <a:gd name="T9" fmla="*/ 79 h 289"/>
                  <a:gd name="T10" fmla="*/ 42 w 78"/>
                  <a:gd name="T11" fmla="*/ 102 h 289"/>
                  <a:gd name="T12" fmla="*/ 42 w 78"/>
                  <a:gd name="T13" fmla="*/ 126 h 289"/>
                  <a:gd name="T14" fmla="*/ 42 w 78"/>
                  <a:gd name="T15" fmla="*/ 136 h 289"/>
                  <a:gd name="T16" fmla="*/ 0 60000 65536"/>
                  <a:gd name="T17" fmla="*/ 0 60000 65536"/>
                  <a:gd name="T18" fmla="*/ 0 60000 65536"/>
                  <a:gd name="T19" fmla="*/ 0 60000 65536"/>
                  <a:gd name="T20" fmla="*/ 0 60000 65536"/>
                  <a:gd name="T21" fmla="*/ 0 60000 65536"/>
                  <a:gd name="T22" fmla="*/ 0 60000 65536"/>
                  <a:gd name="T23" fmla="*/ 0 60000 65536"/>
                  <a:gd name="T24" fmla="*/ 0 w 78"/>
                  <a:gd name="T25" fmla="*/ 0 h 289"/>
                  <a:gd name="T26" fmla="*/ 78 w 78"/>
                  <a:gd name="T27" fmla="*/ 289 h 2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 h="289">
                    <a:moveTo>
                      <a:pt x="0" y="0"/>
                    </a:moveTo>
                    <a:lnTo>
                      <a:pt x="8" y="44"/>
                    </a:lnTo>
                    <a:lnTo>
                      <a:pt x="41" y="77"/>
                    </a:lnTo>
                    <a:lnTo>
                      <a:pt x="68" y="123"/>
                    </a:lnTo>
                    <a:lnTo>
                      <a:pt x="77" y="166"/>
                    </a:lnTo>
                    <a:lnTo>
                      <a:pt x="73" y="218"/>
                    </a:lnTo>
                    <a:lnTo>
                      <a:pt x="73" y="267"/>
                    </a:lnTo>
                    <a:lnTo>
                      <a:pt x="73" y="288"/>
                    </a:lnTo>
                  </a:path>
                </a:pathLst>
              </a:custGeom>
              <a:noFill/>
              <a:ln w="9089">
                <a:solidFill>
                  <a:srgbClr val="000000"/>
                </a:solidFill>
                <a:round/>
                <a:headEnd/>
                <a:tailEnd/>
              </a:ln>
            </p:spPr>
            <p:txBody>
              <a:bodyPr/>
              <a:lstStyle/>
              <a:p>
                <a:endParaRPr lang="de-DE"/>
              </a:p>
            </p:txBody>
          </p:sp>
          <p:sp>
            <p:nvSpPr>
              <p:cNvPr id="24635" name="Freeform 2104"/>
              <p:cNvSpPr>
                <a:spLocks/>
              </p:cNvSpPr>
              <p:nvPr/>
            </p:nvSpPr>
            <p:spPr bwMode="auto">
              <a:xfrm>
                <a:off x="3648" y="2787"/>
                <a:ext cx="221" cy="535"/>
              </a:xfrm>
              <a:custGeom>
                <a:avLst/>
                <a:gdLst>
                  <a:gd name="T0" fmla="*/ 127 w 243"/>
                  <a:gd name="T1" fmla="*/ 0 h 607"/>
                  <a:gd name="T2" fmla="*/ 129 w 243"/>
                  <a:gd name="T3" fmla="*/ 20 h 607"/>
                  <a:gd name="T4" fmla="*/ 134 w 243"/>
                  <a:gd name="T5" fmla="*/ 41 h 607"/>
                  <a:gd name="T6" fmla="*/ 137 w 243"/>
                  <a:gd name="T7" fmla="*/ 61 h 607"/>
                  <a:gd name="T8" fmla="*/ 134 w 243"/>
                  <a:gd name="T9" fmla="*/ 80 h 607"/>
                  <a:gd name="T10" fmla="*/ 119 w 243"/>
                  <a:gd name="T11" fmla="*/ 97 h 607"/>
                  <a:gd name="T12" fmla="*/ 96 w 243"/>
                  <a:gd name="T13" fmla="*/ 105 h 607"/>
                  <a:gd name="T14" fmla="*/ 75 w 243"/>
                  <a:gd name="T15" fmla="*/ 108 h 607"/>
                  <a:gd name="T16" fmla="*/ 51 w 243"/>
                  <a:gd name="T17" fmla="*/ 124 h 607"/>
                  <a:gd name="T18" fmla="*/ 36 w 243"/>
                  <a:gd name="T19" fmla="*/ 145 h 607"/>
                  <a:gd name="T20" fmla="*/ 24 w 243"/>
                  <a:gd name="T21" fmla="*/ 163 h 607"/>
                  <a:gd name="T22" fmla="*/ 12 w 243"/>
                  <a:gd name="T23" fmla="*/ 183 h 607"/>
                  <a:gd name="T24" fmla="*/ 7 w 243"/>
                  <a:gd name="T25" fmla="*/ 203 h 607"/>
                  <a:gd name="T26" fmla="*/ 5 w 243"/>
                  <a:gd name="T27" fmla="*/ 227 h 607"/>
                  <a:gd name="T28" fmla="*/ 5 w 243"/>
                  <a:gd name="T29" fmla="*/ 249 h 607"/>
                  <a:gd name="T30" fmla="*/ 0 w 243"/>
                  <a:gd name="T31" fmla="*/ 271 h 607"/>
                  <a:gd name="T32" fmla="*/ 0 w 243"/>
                  <a:gd name="T33" fmla="*/ 285 h 6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3"/>
                  <a:gd name="T52" fmla="*/ 0 h 607"/>
                  <a:gd name="T53" fmla="*/ 243 w 243"/>
                  <a:gd name="T54" fmla="*/ 607 h 6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3" h="607">
                    <a:moveTo>
                      <a:pt x="224" y="0"/>
                    </a:moveTo>
                    <a:lnTo>
                      <a:pt x="228" y="43"/>
                    </a:lnTo>
                    <a:lnTo>
                      <a:pt x="236" y="86"/>
                    </a:lnTo>
                    <a:lnTo>
                      <a:pt x="242" y="130"/>
                    </a:lnTo>
                    <a:lnTo>
                      <a:pt x="236" y="171"/>
                    </a:lnTo>
                    <a:lnTo>
                      <a:pt x="210" y="208"/>
                    </a:lnTo>
                    <a:lnTo>
                      <a:pt x="171" y="223"/>
                    </a:lnTo>
                    <a:lnTo>
                      <a:pt x="132" y="229"/>
                    </a:lnTo>
                    <a:lnTo>
                      <a:pt x="91" y="267"/>
                    </a:lnTo>
                    <a:lnTo>
                      <a:pt x="64" y="310"/>
                    </a:lnTo>
                    <a:lnTo>
                      <a:pt x="43" y="347"/>
                    </a:lnTo>
                    <a:lnTo>
                      <a:pt x="21" y="391"/>
                    </a:lnTo>
                    <a:lnTo>
                      <a:pt x="13" y="432"/>
                    </a:lnTo>
                    <a:lnTo>
                      <a:pt x="10" y="484"/>
                    </a:lnTo>
                    <a:lnTo>
                      <a:pt x="10" y="532"/>
                    </a:lnTo>
                    <a:lnTo>
                      <a:pt x="0" y="576"/>
                    </a:lnTo>
                    <a:lnTo>
                      <a:pt x="0" y="606"/>
                    </a:lnTo>
                  </a:path>
                </a:pathLst>
              </a:custGeom>
              <a:noFill/>
              <a:ln w="9089">
                <a:solidFill>
                  <a:srgbClr val="000000"/>
                </a:solidFill>
                <a:round/>
                <a:headEnd/>
                <a:tailEnd/>
              </a:ln>
            </p:spPr>
            <p:txBody>
              <a:bodyPr/>
              <a:lstStyle/>
              <a:p>
                <a:endParaRPr lang="de-DE"/>
              </a:p>
            </p:txBody>
          </p:sp>
          <p:sp>
            <p:nvSpPr>
              <p:cNvPr id="24636" name="Freeform 2105"/>
              <p:cNvSpPr>
                <a:spLocks/>
              </p:cNvSpPr>
              <p:nvPr/>
            </p:nvSpPr>
            <p:spPr bwMode="auto">
              <a:xfrm>
                <a:off x="3687" y="3105"/>
                <a:ext cx="38" cy="256"/>
              </a:xfrm>
              <a:custGeom>
                <a:avLst/>
                <a:gdLst>
                  <a:gd name="T0" fmla="*/ 2 w 42"/>
                  <a:gd name="T1" fmla="*/ 0 h 290"/>
                  <a:gd name="T2" fmla="*/ 0 w 42"/>
                  <a:gd name="T3" fmla="*/ 21 h 290"/>
                  <a:gd name="T4" fmla="*/ 2 w 42"/>
                  <a:gd name="T5" fmla="*/ 43 h 290"/>
                  <a:gd name="T6" fmla="*/ 6 w 42"/>
                  <a:gd name="T7" fmla="*/ 64 h 290"/>
                  <a:gd name="T8" fmla="*/ 16 w 42"/>
                  <a:gd name="T9" fmla="*/ 85 h 290"/>
                  <a:gd name="T10" fmla="*/ 22 w 42"/>
                  <a:gd name="T11" fmla="*/ 106 h 290"/>
                  <a:gd name="T12" fmla="*/ 22 w 42"/>
                  <a:gd name="T13" fmla="*/ 126 h 290"/>
                  <a:gd name="T14" fmla="*/ 22 w 42"/>
                  <a:gd name="T15" fmla="*/ 137 h 290"/>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290"/>
                  <a:gd name="T26" fmla="*/ 42 w 42"/>
                  <a:gd name="T27" fmla="*/ 290 h 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290">
                    <a:moveTo>
                      <a:pt x="2" y="0"/>
                    </a:moveTo>
                    <a:lnTo>
                      <a:pt x="0" y="45"/>
                    </a:lnTo>
                    <a:lnTo>
                      <a:pt x="2" y="91"/>
                    </a:lnTo>
                    <a:lnTo>
                      <a:pt x="12" y="134"/>
                    </a:lnTo>
                    <a:lnTo>
                      <a:pt x="30" y="181"/>
                    </a:lnTo>
                    <a:lnTo>
                      <a:pt x="39" y="223"/>
                    </a:lnTo>
                    <a:lnTo>
                      <a:pt x="41" y="267"/>
                    </a:lnTo>
                    <a:lnTo>
                      <a:pt x="41" y="289"/>
                    </a:lnTo>
                  </a:path>
                </a:pathLst>
              </a:custGeom>
              <a:noFill/>
              <a:ln w="9089">
                <a:solidFill>
                  <a:srgbClr val="000000"/>
                </a:solidFill>
                <a:round/>
                <a:headEnd/>
                <a:tailEnd/>
              </a:ln>
            </p:spPr>
            <p:txBody>
              <a:bodyPr/>
              <a:lstStyle/>
              <a:p>
                <a:endParaRPr lang="de-DE"/>
              </a:p>
            </p:txBody>
          </p:sp>
          <p:sp>
            <p:nvSpPr>
              <p:cNvPr id="24637" name="Freeform 2106"/>
              <p:cNvSpPr>
                <a:spLocks/>
              </p:cNvSpPr>
              <p:nvPr/>
            </p:nvSpPr>
            <p:spPr bwMode="auto">
              <a:xfrm>
                <a:off x="3780" y="2983"/>
                <a:ext cx="24" cy="332"/>
              </a:xfrm>
              <a:custGeom>
                <a:avLst/>
                <a:gdLst>
                  <a:gd name="T0" fmla="*/ 0 w 26"/>
                  <a:gd name="T1" fmla="*/ 0 h 376"/>
                  <a:gd name="T2" fmla="*/ 0 w 26"/>
                  <a:gd name="T3" fmla="*/ 20 h 376"/>
                  <a:gd name="T4" fmla="*/ 6 w 26"/>
                  <a:gd name="T5" fmla="*/ 42 h 376"/>
                  <a:gd name="T6" fmla="*/ 16 w 26"/>
                  <a:gd name="T7" fmla="*/ 58 h 376"/>
                  <a:gd name="T8" fmla="*/ 12 w 26"/>
                  <a:gd name="T9" fmla="*/ 79 h 376"/>
                  <a:gd name="T10" fmla="*/ 4 w 26"/>
                  <a:gd name="T11" fmla="*/ 96 h 376"/>
                  <a:gd name="T12" fmla="*/ 4 w 26"/>
                  <a:gd name="T13" fmla="*/ 120 h 376"/>
                  <a:gd name="T14" fmla="*/ 4 w 26"/>
                  <a:gd name="T15" fmla="*/ 144 h 376"/>
                  <a:gd name="T16" fmla="*/ 4 w 26"/>
                  <a:gd name="T17" fmla="*/ 168 h 376"/>
                  <a:gd name="T18" fmla="*/ 4 w 26"/>
                  <a:gd name="T19" fmla="*/ 177 h 3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376"/>
                  <a:gd name="T32" fmla="*/ 26 w 26"/>
                  <a:gd name="T33" fmla="*/ 376 h 3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376">
                    <a:moveTo>
                      <a:pt x="0" y="0"/>
                    </a:moveTo>
                    <a:lnTo>
                      <a:pt x="0" y="44"/>
                    </a:lnTo>
                    <a:lnTo>
                      <a:pt x="12" y="87"/>
                    </a:lnTo>
                    <a:lnTo>
                      <a:pt x="25" y="124"/>
                    </a:lnTo>
                    <a:lnTo>
                      <a:pt x="18" y="168"/>
                    </a:lnTo>
                    <a:lnTo>
                      <a:pt x="4" y="203"/>
                    </a:lnTo>
                    <a:lnTo>
                      <a:pt x="4" y="252"/>
                    </a:lnTo>
                    <a:lnTo>
                      <a:pt x="4" y="305"/>
                    </a:lnTo>
                    <a:lnTo>
                      <a:pt x="4" y="353"/>
                    </a:lnTo>
                    <a:lnTo>
                      <a:pt x="4" y="375"/>
                    </a:lnTo>
                  </a:path>
                </a:pathLst>
              </a:custGeom>
              <a:noFill/>
              <a:ln w="9089">
                <a:solidFill>
                  <a:srgbClr val="000000"/>
                </a:solidFill>
                <a:round/>
                <a:headEnd/>
                <a:tailEnd/>
              </a:ln>
            </p:spPr>
            <p:txBody>
              <a:bodyPr/>
              <a:lstStyle/>
              <a:p>
                <a:endParaRPr lang="de-DE"/>
              </a:p>
            </p:txBody>
          </p:sp>
          <p:sp>
            <p:nvSpPr>
              <p:cNvPr id="24638" name="Freeform 2107"/>
              <p:cNvSpPr>
                <a:spLocks/>
              </p:cNvSpPr>
              <p:nvPr/>
            </p:nvSpPr>
            <p:spPr bwMode="auto">
              <a:xfrm>
                <a:off x="3512" y="2793"/>
                <a:ext cx="351" cy="516"/>
              </a:xfrm>
              <a:custGeom>
                <a:avLst/>
                <a:gdLst>
                  <a:gd name="T0" fmla="*/ 211 w 386"/>
                  <a:gd name="T1" fmla="*/ 0 h 585"/>
                  <a:gd name="T2" fmla="*/ 214 w 386"/>
                  <a:gd name="T3" fmla="*/ 20 h 585"/>
                  <a:gd name="T4" fmla="*/ 217 w 386"/>
                  <a:gd name="T5" fmla="*/ 41 h 585"/>
                  <a:gd name="T6" fmla="*/ 214 w 386"/>
                  <a:gd name="T7" fmla="*/ 62 h 585"/>
                  <a:gd name="T8" fmla="*/ 196 w 386"/>
                  <a:gd name="T9" fmla="*/ 74 h 585"/>
                  <a:gd name="T10" fmla="*/ 178 w 386"/>
                  <a:gd name="T11" fmla="*/ 93 h 585"/>
                  <a:gd name="T12" fmla="*/ 160 w 386"/>
                  <a:gd name="T13" fmla="*/ 105 h 585"/>
                  <a:gd name="T14" fmla="*/ 139 w 386"/>
                  <a:gd name="T15" fmla="*/ 122 h 585"/>
                  <a:gd name="T16" fmla="*/ 120 w 386"/>
                  <a:gd name="T17" fmla="*/ 137 h 585"/>
                  <a:gd name="T18" fmla="*/ 102 w 386"/>
                  <a:gd name="T19" fmla="*/ 149 h 585"/>
                  <a:gd name="T20" fmla="*/ 81 w 386"/>
                  <a:gd name="T21" fmla="*/ 163 h 585"/>
                  <a:gd name="T22" fmla="*/ 64 w 386"/>
                  <a:gd name="T23" fmla="*/ 176 h 585"/>
                  <a:gd name="T24" fmla="*/ 43 w 386"/>
                  <a:gd name="T25" fmla="*/ 194 h 585"/>
                  <a:gd name="T26" fmla="*/ 29 w 386"/>
                  <a:gd name="T27" fmla="*/ 210 h 585"/>
                  <a:gd name="T28" fmla="*/ 20 w 386"/>
                  <a:gd name="T29" fmla="*/ 229 h 585"/>
                  <a:gd name="T30" fmla="*/ 15 w 386"/>
                  <a:gd name="T31" fmla="*/ 252 h 585"/>
                  <a:gd name="T32" fmla="*/ 0 w 386"/>
                  <a:gd name="T33" fmla="*/ 268 h 585"/>
                  <a:gd name="T34" fmla="*/ 0 w 386"/>
                  <a:gd name="T35" fmla="*/ 274 h 5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6"/>
                  <a:gd name="T55" fmla="*/ 0 h 585"/>
                  <a:gd name="T56" fmla="*/ 386 w 386"/>
                  <a:gd name="T57" fmla="*/ 585 h 5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6" h="585">
                    <a:moveTo>
                      <a:pt x="373" y="0"/>
                    </a:moveTo>
                    <a:lnTo>
                      <a:pt x="377" y="43"/>
                    </a:lnTo>
                    <a:lnTo>
                      <a:pt x="385" y="86"/>
                    </a:lnTo>
                    <a:lnTo>
                      <a:pt x="377" y="131"/>
                    </a:lnTo>
                    <a:lnTo>
                      <a:pt x="346" y="158"/>
                    </a:lnTo>
                    <a:lnTo>
                      <a:pt x="313" y="196"/>
                    </a:lnTo>
                    <a:lnTo>
                      <a:pt x="281" y="222"/>
                    </a:lnTo>
                    <a:lnTo>
                      <a:pt x="245" y="260"/>
                    </a:lnTo>
                    <a:lnTo>
                      <a:pt x="213" y="290"/>
                    </a:lnTo>
                    <a:lnTo>
                      <a:pt x="180" y="317"/>
                    </a:lnTo>
                    <a:lnTo>
                      <a:pt x="144" y="347"/>
                    </a:lnTo>
                    <a:lnTo>
                      <a:pt x="112" y="373"/>
                    </a:lnTo>
                    <a:lnTo>
                      <a:pt x="76" y="412"/>
                    </a:lnTo>
                    <a:lnTo>
                      <a:pt x="52" y="445"/>
                    </a:lnTo>
                    <a:lnTo>
                      <a:pt x="35" y="488"/>
                    </a:lnTo>
                    <a:lnTo>
                      <a:pt x="26" y="535"/>
                    </a:lnTo>
                    <a:lnTo>
                      <a:pt x="0" y="569"/>
                    </a:lnTo>
                    <a:lnTo>
                      <a:pt x="0" y="584"/>
                    </a:lnTo>
                  </a:path>
                </a:pathLst>
              </a:custGeom>
              <a:noFill/>
              <a:ln w="9089">
                <a:solidFill>
                  <a:srgbClr val="000000"/>
                </a:solidFill>
                <a:round/>
                <a:headEnd/>
                <a:tailEnd/>
              </a:ln>
            </p:spPr>
            <p:txBody>
              <a:bodyPr/>
              <a:lstStyle/>
              <a:p>
                <a:endParaRPr lang="de-DE"/>
              </a:p>
            </p:txBody>
          </p:sp>
          <p:sp>
            <p:nvSpPr>
              <p:cNvPr id="24639" name="Freeform 2108"/>
              <p:cNvSpPr>
                <a:spLocks/>
              </p:cNvSpPr>
              <p:nvPr/>
            </p:nvSpPr>
            <p:spPr bwMode="auto">
              <a:xfrm>
                <a:off x="3575" y="3168"/>
                <a:ext cx="23" cy="174"/>
              </a:xfrm>
              <a:custGeom>
                <a:avLst/>
                <a:gdLst>
                  <a:gd name="T0" fmla="*/ 0 w 26"/>
                  <a:gd name="T1" fmla="*/ 0 h 197"/>
                  <a:gd name="T2" fmla="*/ 0 w 26"/>
                  <a:gd name="T3" fmla="*/ 25 h 197"/>
                  <a:gd name="T4" fmla="*/ 9 w 26"/>
                  <a:gd name="T5" fmla="*/ 45 h 197"/>
                  <a:gd name="T6" fmla="*/ 12 w 26"/>
                  <a:gd name="T7" fmla="*/ 65 h 197"/>
                  <a:gd name="T8" fmla="*/ 12 w 26"/>
                  <a:gd name="T9" fmla="*/ 90 h 197"/>
                  <a:gd name="T10" fmla="*/ 12 w 26"/>
                  <a:gd name="T11" fmla="*/ 93 h 197"/>
                  <a:gd name="T12" fmla="*/ 0 60000 65536"/>
                  <a:gd name="T13" fmla="*/ 0 60000 65536"/>
                  <a:gd name="T14" fmla="*/ 0 60000 65536"/>
                  <a:gd name="T15" fmla="*/ 0 60000 65536"/>
                  <a:gd name="T16" fmla="*/ 0 60000 65536"/>
                  <a:gd name="T17" fmla="*/ 0 60000 65536"/>
                  <a:gd name="T18" fmla="*/ 0 w 26"/>
                  <a:gd name="T19" fmla="*/ 0 h 197"/>
                  <a:gd name="T20" fmla="*/ 26 w 26"/>
                  <a:gd name="T21" fmla="*/ 197 h 197"/>
                </a:gdLst>
                <a:ahLst/>
                <a:cxnLst>
                  <a:cxn ang="T12">
                    <a:pos x="T0" y="T1"/>
                  </a:cxn>
                  <a:cxn ang="T13">
                    <a:pos x="T2" y="T3"/>
                  </a:cxn>
                  <a:cxn ang="T14">
                    <a:pos x="T4" y="T5"/>
                  </a:cxn>
                  <a:cxn ang="T15">
                    <a:pos x="T6" y="T7"/>
                  </a:cxn>
                  <a:cxn ang="T16">
                    <a:pos x="T8" y="T9"/>
                  </a:cxn>
                  <a:cxn ang="T17">
                    <a:pos x="T10" y="T11"/>
                  </a:cxn>
                </a:cxnLst>
                <a:rect l="T18" t="T19" r="T20" b="T21"/>
                <a:pathLst>
                  <a:path w="26" h="197">
                    <a:moveTo>
                      <a:pt x="0" y="0"/>
                    </a:moveTo>
                    <a:lnTo>
                      <a:pt x="0" y="52"/>
                    </a:lnTo>
                    <a:lnTo>
                      <a:pt x="17" y="96"/>
                    </a:lnTo>
                    <a:lnTo>
                      <a:pt x="25" y="138"/>
                    </a:lnTo>
                    <a:lnTo>
                      <a:pt x="25" y="189"/>
                    </a:lnTo>
                    <a:lnTo>
                      <a:pt x="25" y="196"/>
                    </a:lnTo>
                  </a:path>
                </a:pathLst>
              </a:custGeom>
              <a:noFill/>
              <a:ln w="9089">
                <a:solidFill>
                  <a:srgbClr val="000000"/>
                </a:solidFill>
                <a:round/>
                <a:headEnd/>
                <a:tailEnd/>
              </a:ln>
            </p:spPr>
            <p:txBody>
              <a:bodyPr/>
              <a:lstStyle/>
              <a:p>
                <a:endParaRPr lang="de-DE"/>
              </a:p>
            </p:txBody>
          </p:sp>
          <p:sp>
            <p:nvSpPr>
              <p:cNvPr id="24640" name="Freeform 2109"/>
              <p:cNvSpPr>
                <a:spLocks/>
              </p:cNvSpPr>
              <p:nvPr/>
            </p:nvSpPr>
            <p:spPr bwMode="auto">
              <a:xfrm>
                <a:off x="2486" y="2829"/>
                <a:ext cx="33" cy="122"/>
              </a:xfrm>
              <a:custGeom>
                <a:avLst/>
                <a:gdLst>
                  <a:gd name="T0" fmla="*/ 13 w 37"/>
                  <a:gd name="T1" fmla="*/ 0 h 139"/>
                  <a:gd name="T2" fmla="*/ 17 w 37"/>
                  <a:gd name="T3" fmla="*/ 4 h 139"/>
                  <a:gd name="T4" fmla="*/ 19 w 37"/>
                  <a:gd name="T5" fmla="*/ 10 h 139"/>
                  <a:gd name="T6" fmla="*/ 19 w 37"/>
                  <a:gd name="T7" fmla="*/ 16 h 139"/>
                  <a:gd name="T8" fmla="*/ 16 w 37"/>
                  <a:gd name="T9" fmla="*/ 22 h 139"/>
                  <a:gd name="T10" fmla="*/ 13 w 37"/>
                  <a:gd name="T11" fmla="*/ 26 h 139"/>
                  <a:gd name="T12" fmla="*/ 7 w 37"/>
                  <a:gd name="T13" fmla="*/ 32 h 139"/>
                  <a:gd name="T14" fmla="*/ 4 w 37"/>
                  <a:gd name="T15" fmla="*/ 36 h 139"/>
                  <a:gd name="T16" fmla="*/ 2 w 37"/>
                  <a:gd name="T17" fmla="*/ 41 h 139"/>
                  <a:gd name="T18" fmla="*/ 0 w 37"/>
                  <a:gd name="T19" fmla="*/ 47 h 139"/>
                  <a:gd name="T20" fmla="*/ 2 w 37"/>
                  <a:gd name="T21" fmla="*/ 51 h 139"/>
                  <a:gd name="T22" fmla="*/ 2 w 37"/>
                  <a:gd name="T23" fmla="*/ 58 h 139"/>
                  <a:gd name="T24" fmla="*/ 2 w 37"/>
                  <a:gd name="T25" fmla="*/ 63 h 139"/>
                  <a:gd name="T26" fmla="*/ 2 w 37"/>
                  <a:gd name="T27" fmla="*/ 63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
                  <a:gd name="T43" fmla="*/ 0 h 139"/>
                  <a:gd name="T44" fmla="*/ 37 w 37"/>
                  <a:gd name="T45" fmla="*/ 139 h 1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 h="139">
                    <a:moveTo>
                      <a:pt x="27" y="0"/>
                    </a:moveTo>
                    <a:lnTo>
                      <a:pt x="34" y="10"/>
                    </a:lnTo>
                    <a:lnTo>
                      <a:pt x="36" y="21"/>
                    </a:lnTo>
                    <a:lnTo>
                      <a:pt x="36" y="34"/>
                    </a:lnTo>
                    <a:lnTo>
                      <a:pt x="31" y="47"/>
                    </a:lnTo>
                    <a:lnTo>
                      <a:pt x="26" y="58"/>
                    </a:lnTo>
                    <a:lnTo>
                      <a:pt x="13" y="68"/>
                    </a:lnTo>
                    <a:lnTo>
                      <a:pt x="6" y="78"/>
                    </a:lnTo>
                    <a:lnTo>
                      <a:pt x="2" y="91"/>
                    </a:lnTo>
                    <a:lnTo>
                      <a:pt x="0" y="102"/>
                    </a:lnTo>
                    <a:lnTo>
                      <a:pt x="2" y="112"/>
                    </a:lnTo>
                    <a:lnTo>
                      <a:pt x="2" y="127"/>
                    </a:lnTo>
                    <a:lnTo>
                      <a:pt x="2" y="138"/>
                    </a:lnTo>
                  </a:path>
                </a:pathLst>
              </a:custGeom>
              <a:noFill/>
              <a:ln w="9089">
                <a:solidFill>
                  <a:srgbClr val="000000"/>
                </a:solidFill>
                <a:round/>
                <a:headEnd/>
                <a:tailEnd/>
              </a:ln>
            </p:spPr>
            <p:txBody>
              <a:bodyPr/>
              <a:lstStyle/>
              <a:p>
                <a:endParaRPr lang="de-DE"/>
              </a:p>
            </p:txBody>
          </p:sp>
          <p:sp>
            <p:nvSpPr>
              <p:cNvPr id="24641" name="Freeform 2110"/>
              <p:cNvSpPr>
                <a:spLocks/>
              </p:cNvSpPr>
              <p:nvPr/>
            </p:nvSpPr>
            <p:spPr bwMode="auto">
              <a:xfrm>
                <a:off x="2504" y="2884"/>
                <a:ext cx="33" cy="64"/>
              </a:xfrm>
              <a:custGeom>
                <a:avLst/>
                <a:gdLst>
                  <a:gd name="T0" fmla="*/ 0 w 35"/>
                  <a:gd name="T1" fmla="*/ 0 h 73"/>
                  <a:gd name="T2" fmla="*/ 1 w 35"/>
                  <a:gd name="T3" fmla="*/ 6 h 73"/>
                  <a:gd name="T4" fmla="*/ 9 w 35"/>
                  <a:gd name="T5" fmla="*/ 10 h 73"/>
                  <a:gd name="T6" fmla="*/ 21 w 35"/>
                  <a:gd name="T7" fmla="*/ 14 h 73"/>
                  <a:gd name="T8" fmla="*/ 24 w 35"/>
                  <a:gd name="T9" fmla="*/ 19 h 73"/>
                  <a:gd name="T10" fmla="*/ 22 w 35"/>
                  <a:gd name="T11" fmla="*/ 26 h 73"/>
                  <a:gd name="T12" fmla="*/ 22 w 35"/>
                  <a:gd name="T13" fmla="*/ 31 h 73"/>
                  <a:gd name="T14" fmla="*/ 22 w 35"/>
                  <a:gd name="T15" fmla="*/ 32 h 73"/>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73"/>
                  <a:gd name="T26" fmla="*/ 35 w 35"/>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73">
                    <a:moveTo>
                      <a:pt x="0" y="0"/>
                    </a:moveTo>
                    <a:lnTo>
                      <a:pt x="1" y="13"/>
                    </a:lnTo>
                    <a:lnTo>
                      <a:pt x="15" y="20"/>
                    </a:lnTo>
                    <a:lnTo>
                      <a:pt x="28" y="30"/>
                    </a:lnTo>
                    <a:lnTo>
                      <a:pt x="34" y="43"/>
                    </a:lnTo>
                    <a:lnTo>
                      <a:pt x="30" y="57"/>
                    </a:lnTo>
                    <a:lnTo>
                      <a:pt x="30" y="69"/>
                    </a:lnTo>
                    <a:lnTo>
                      <a:pt x="30" y="72"/>
                    </a:lnTo>
                  </a:path>
                </a:pathLst>
              </a:custGeom>
              <a:noFill/>
              <a:ln w="9089">
                <a:solidFill>
                  <a:srgbClr val="000000"/>
                </a:solidFill>
                <a:round/>
                <a:headEnd/>
                <a:tailEnd/>
              </a:ln>
            </p:spPr>
            <p:txBody>
              <a:bodyPr/>
              <a:lstStyle/>
              <a:p>
                <a:endParaRPr lang="de-DE"/>
              </a:p>
            </p:txBody>
          </p:sp>
          <p:sp>
            <p:nvSpPr>
              <p:cNvPr id="24642" name="Freeform 2111"/>
              <p:cNvSpPr>
                <a:spLocks/>
              </p:cNvSpPr>
              <p:nvPr/>
            </p:nvSpPr>
            <p:spPr bwMode="auto">
              <a:xfrm>
                <a:off x="2418" y="2827"/>
                <a:ext cx="88" cy="115"/>
              </a:xfrm>
              <a:custGeom>
                <a:avLst/>
                <a:gdLst>
                  <a:gd name="T0" fmla="*/ 54 w 97"/>
                  <a:gd name="T1" fmla="*/ 0 h 130"/>
                  <a:gd name="T2" fmla="*/ 49 w 97"/>
                  <a:gd name="T3" fmla="*/ 0 h 130"/>
                  <a:gd name="T4" fmla="*/ 49 w 97"/>
                  <a:gd name="T5" fmla="*/ 4 h 130"/>
                  <a:gd name="T6" fmla="*/ 48 w 97"/>
                  <a:gd name="T7" fmla="*/ 4 h 130"/>
                  <a:gd name="T8" fmla="*/ 46 w 97"/>
                  <a:gd name="T9" fmla="*/ 4 h 130"/>
                  <a:gd name="T10" fmla="*/ 44 w 97"/>
                  <a:gd name="T11" fmla="*/ 4 h 130"/>
                  <a:gd name="T12" fmla="*/ 43 w 97"/>
                  <a:gd name="T13" fmla="*/ 5 h 130"/>
                  <a:gd name="T14" fmla="*/ 43 w 97"/>
                  <a:gd name="T15" fmla="*/ 7 h 130"/>
                  <a:gd name="T16" fmla="*/ 41 w 97"/>
                  <a:gd name="T17" fmla="*/ 7 h 130"/>
                  <a:gd name="T18" fmla="*/ 40 w 97"/>
                  <a:gd name="T19" fmla="*/ 8 h 130"/>
                  <a:gd name="T20" fmla="*/ 40 w 97"/>
                  <a:gd name="T21" fmla="*/ 11 h 130"/>
                  <a:gd name="T22" fmla="*/ 36 w 97"/>
                  <a:gd name="T23" fmla="*/ 11 h 130"/>
                  <a:gd name="T24" fmla="*/ 36 w 97"/>
                  <a:gd name="T25" fmla="*/ 13 h 130"/>
                  <a:gd name="T26" fmla="*/ 36 w 97"/>
                  <a:gd name="T27" fmla="*/ 15 h 130"/>
                  <a:gd name="T28" fmla="*/ 36 w 97"/>
                  <a:gd name="T29" fmla="*/ 15 h 130"/>
                  <a:gd name="T30" fmla="*/ 36 w 97"/>
                  <a:gd name="T31" fmla="*/ 16 h 130"/>
                  <a:gd name="T32" fmla="*/ 36 w 97"/>
                  <a:gd name="T33" fmla="*/ 17 h 130"/>
                  <a:gd name="T34" fmla="*/ 34 w 97"/>
                  <a:gd name="T35" fmla="*/ 19 h 130"/>
                  <a:gd name="T36" fmla="*/ 34 w 97"/>
                  <a:gd name="T37" fmla="*/ 20 h 130"/>
                  <a:gd name="T38" fmla="*/ 31 w 97"/>
                  <a:gd name="T39" fmla="*/ 22 h 130"/>
                  <a:gd name="T40" fmla="*/ 31 w 97"/>
                  <a:gd name="T41" fmla="*/ 24 h 130"/>
                  <a:gd name="T42" fmla="*/ 30 w 97"/>
                  <a:gd name="T43" fmla="*/ 25 h 130"/>
                  <a:gd name="T44" fmla="*/ 30 w 97"/>
                  <a:gd name="T45" fmla="*/ 27 h 130"/>
                  <a:gd name="T46" fmla="*/ 28 w 97"/>
                  <a:gd name="T47" fmla="*/ 27 h 130"/>
                  <a:gd name="T48" fmla="*/ 28 w 97"/>
                  <a:gd name="T49" fmla="*/ 30 h 130"/>
                  <a:gd name="T50" fmla="*/ 25 w 97"/>
                  <a:gd name="T51" fmla="*/ 30 h 130"/>
                  <a:gd name="T52" fmla="*/ 25 w 97"/>
                  <a:gd name="T53" fmla="*/ 33 h 130"/>
                  <a:gd name="T54" fmla="*/ 25 w 97"/>
                  <a:gd name="T55" fmla="*/ 33 h 130"/>
                  <a:gd name="T56" fmla="*/ 25 w 97"/>
                  <a:gd name="T57" fmla="*/ 34 h 130"/>
                  <a:gd name="T58" fmla="*/ 25 w 97"/>
                  <a:gd name="T59" fmla="*/ 37 h 130"/>
                  <a:gd name="T60" fmla="*/ 23 w 97"/>
                  <a:gd name="T61" fmla="*/ 37 h 130"/>
                  <a:gd name="T62" fmla="*/ 23 w 97"/>
                  <a:gd name="T63" fmla="*/ 37 h 130"/>
                  <a:gd name="T64" fmla="*/ 23 w 97"/>
                  <a:gd name="T65" fmla="*/ 39 h 130"/>
                  <a:gd name="T66" fmla="*/ 23 w 97"/>
                  <a:gd name="T67" fmla="*/ 40 h 130"/>
                  <a:gd name="T68" fmla="*/ 21 w 97"/>
                  <a:gd name="T69" fmla="*/ 40 h 130"/>
                  <a:gd name="T70" fmla="*/ 21 w 97"/>
                  <a:gd name="T71" fmla="*/ 42 h 130"/>
                  <a:gd name="T72" fmla="*/ 21 w 97"/>
                  <a:gd name="T73" fmla="*/ 44 h 130"/>
                  <a:gd name="T74" fmla="*/ 20 w 97"/>
                  <a:gd name="T75" fmla="*/ 44 h 130"/>
                  <a:gd name="T76" fmla="*/ 20 w 97"/>
                  <a:gd name="T77" fmla="*/ 47 h 130"/>
                  <a:gd name="T78" fmla="*/ 20 w 97"/>
                  <a:gd name="T79" fmla="*/ 48 h 130"/>
                  <a:gd name="T80" fmla="*/ 17 w 97"/>
                  <a:gd name="T81" fmla="*/ 48 h 130"/>
                  <a:gd name="T82" fmla="*/ 15 w 97"/>
                  <a:gd name="T83" fmla="*/ 48 h 130"/>
                  <a:gd name="T84" fmla="*/ 15 w 97"/>
                  <a:gd name="T85" fmla="*/ 50 h 130"/>
                  <a:gd name="T86" fmla="*/ 15 w 97"/>
                  <a:gd name="T87" fmla="*/ 50 h 130"/>
                  <a:gd name="T88" fmla="*/ 13 w 97"/>
                  <a:gd name="T89" fmla="*/ 50 h 130"/>
                  <a:gd name="T90" fmla="*/ 13 w 97"/>
                  <a:gd name="T91" fmla="*/ 51 h 130"/>
                  <a:gd name="T92" fmla="*/ 11 w 97"/>
                  <a:gd name="T93" fmla="*/ 51 h 130"/>
                  <a:gd name="T94" fmla="*/ 10 w 97"/>
                  <a:gd name="T95" fmla="*/ 53 h 130"/>
                  <a:gd name="T96" fmla="*/ 7 w 97"/>
                  <a:gd name="T97" fmla="*/ 53 h 130"/>
                  <a:gd name="T98" fmla="*/ 5 w 97"/>
                  <a:gd name="T99" fmla="*/ 56 h 130"/>
                  <a:gd name="T100" fmla="*/ 5 w 97"/>
                  <a:gd name="T101" fmla="*/ 57 h 130"/>
                  <a:gd name="T102" fmla="*/ 5 w 97"/>
                  <a:gd name="T103" fmla="*/ 58 h 130"/>
                  <a:gd name="T104" fmla="*/ 5 w 97"/>
                  <a:gd name="T105" fmla="*/ 58 h 130"/>
                  <a:gd name="T106" fmla="*/ 3 w 97"/>
                  <a:gd name="T107" fmla="*/ 58 h 130"/>
                  <a:gd name="T108" fmla="*/ 3 w 97"/>
                  <a:gd name="T109" fmla="*/ 60 h 130"/>
                  <a:gd name="T110" fmla="*/ 3 w 97"/>
                  <a:gd name="T111" fmla="*/ 62 h 13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7"/>
                  <a:gd name="T169" fmla="*/ 0 h 130"/>
                  <a:gd name="T170" fmla="*/ 97 w 97"/>
                  <a:gd name="T171" fmla="*/ 130 h 13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7" h="130">
                    <a:moveTo>
                      <a:pt x="96" y="0"/>
                    </a:moveTo>
                    <a:lnTo>
                      <a:pt x="96" y="0"/>
                    </a:lnTo>
                    <a:lnTo>
                      <a:pt x="92" y="0"/>
                    </a:lnTo>
                    <a:lnTo>
                      <a:pt x="88" y="0"/>
                    </a:lnTo>
                    <a:lnTo>
                      <a:pt x="88" y="4"/>
                    </a:lnTo>
                    <a:lnTo>
                      <a:pt x="85" y="4"/>
                    </a:lnTo>
                    <a:lnTo>
                      <a:pt x="83" y="4"/>
                    </a:lnTo>
                    <a:lnTo>
                      <a:pt x="83" y="7"/>
                    </a:lnTo>
                    <a:lnTo>
                      <a:pt x="80" y="7"/>
                    </a:lnTo>
                    <a:lnTo>
                      <a:pt x="80" y="11"/>
                    </a:lnTo>
                    <a:lnTo>
                      <a:pt x="76" y="11"/>
                    </a:lnTo>
                    <a:lnTo>
                      <a:pt x="76" y="14"/>
                    </a:lnTo>
                    <a:lnTo>
                      <a:pt x="74" y="14"/>
                    </a:lnTo>
                    <a:lnTo>
                      <a:pt x="74" y="16"/>
                    </a:lnTo>
                    <a:lnTo>
                      <a:pt x="71" y="16"/>
                    </a:lnTo>
                    <a:lnTo>
                      <a:pt x="71" y="20"/>
                    </a:lnTo>
                    <a:lnTo>
                      <a:pt x="71" y="23"/>
                    </a:lnTo>
                    <a:lnTo>
                      <a:pt x="66" y="23"/>
                    </a:lnTo>
                    <a:lnTo>
                      <a:pt x="66" y="27"/>
                    </a:lnTo>
                    <a:lnTo>
                      <a:pt x="66" y="30"/>
                    </a:lnTo>
                    <a:lnTo>
                      <a:pt x="64" y="30"/>
                    </a:lnTo>
                    <a:lnTo>
                      <a:pt x="64" y="33"/>
                    </a:lnTo>
                    <a:lnTo>
                      <a:pt x="64" y="36"/>
                    </a:lnTo>
                    <a:lnTo>
                      <a:pt x="61" y="36"/>
                    </a:lnTo>
                    <a:lnTo>
                      <a:pt x="61" y="39"/>
                    </a:lnTo>
                    <a:lnTo>
                      <a:pt x="61" y="42"/>
                    </a:lnTo>
                    <a:lnTo>
                      <a:pt x="56" y="42"/>
                    </a:lnTo>
                    <a:lnTo>
                      <a:pt x="56" y="46"/>
                    </a:lnTo>
                    <a:lnTo>
                      <a:pt x="56" y="49"/>
                    </a:lnTo>
                    <a:lnTo>
                      <a:pt x="54" y="49"/>
                    </a:lnTo>
                    <a:lnTo>
                      <a:pt x="54" y="52"/>
                    </a:lnTo>
                    <a:lnTo>
                      <a:pt x="54" y="58"/>
                    </a:lnTo>
                    <a:lnTo>
                      <a:pt x="51" y="58"/>
                    </a:lnTo>
                    <a:lnTo>
                      <a:pt x="51" y="62"/>
                    </a:lnTo>
                    <a:lnTo>
                      <a:pt x="46" y="62"/>
                    </a:lnTo>
                    <a:lnTo>
                      <a:pt x="46" y="66"/>
                    </a:lnTo>
                    <a:lnTo>
                      <a:pt x="46" y="69"/>
                    </a:lnTo>
                    <a:lnTo>
                      <a:pt x="45" y="69"/>
                    </a:lnTo>
                    <a:lnTo>
                      <a:pt x="45" y="71"/>
                    </a:lnTo>
                    <a:lnTo>
                      <a:pt x="45" y="77"/>
                    </a:lnTo>
                    <a:lnTo>
                      <a:pt x="41" y="77"/>
                    </a:lnTo>
                    <a:lnTo>
                      <a:pt x="41" y="78"/>
                    </a:lnTo>
                    <a:lnTo>
                      <a:pt x="41" y="80"/>
                    </a:lnTo>
                    <a:lnTo>
                      <a:pt x="41" y="84"/>
                    </a:lnTo>
                    <a:lnTo>
                      <a:pt x="38" y="84"/>
                    </a:lnTo>
                    <a:lnTo>
                      <a:pt x="38" y="87"/>
                    </a:lnTo>
                    <a:lnTo>
                      <a:pt x="38" y="92"/>
                    </a:lnTo>
                    <a:lnTo>
                      <a:pt x="35" y="92"/>
                    </a:lnTo>
                    <a:lnTo>
                      <a:pt x="35" y="94"/>
                    </a:lnTo>
                    <a:lnTo>
                      <a:pt x="35" y="98"/>
                    </a:lnTo>
                    <a:lnTo>
                      <a:pt x="35" y="100"/>
                    </a:lnTo>
                    <a:lnTo>
                      <a:pt x="31" y="100"/>
                    </a:lnTo>
                    <a:lnTo>
                      <a:pt x="27" y="100"/>
                    </a:lnTo>
                    <a:lnTo>
                      <a:pt x="27" y="104"/>
                    </a:lnTo>
                    <a:lnTo>
                      <a:pt x="26" y="104"/>
                    </a:lnTo>
                    <a:lnTo>
                      <a:pt x="23" y="104"/>
                    </a:lnTo>
                    <a:lnTo>
                      <a:pt x="23" y="107"/>
                    </a:lnTo>
                    <a:lnTo>
                      <a:pt x="18" y="107"/>
                    </a:lnTo>
                    <a:lnTo>
                      <a:pt x="16" y="107"/>
                    </a:lnTo>
                    <a:lnTo>
                      <a:pt x="16" y="111"/>
                    </a:lnTo>
                    <a:lnTo>
                      <a:pt x="13" y="111"/>
                    </a:lnTo>
                    <a:lnTo>
                      <a:pt x="10" y="111"/>
                    </a:lnTo>
                    <a:lnTo>
                      <a:pt x="10" y="115"/>
                    </a:lnTo>
                    <a:lnTo>
                      <a:pt x="10" y="118"/>
                    </a:lnTo>
                    <a:lnTo>
                      <a:pt x="10" y="121"/>
                    </a:lnTo>
                    <a:lnTo>
                      <a:pt x="6" y="121"/>
                    </a:lnTo>
                    <a:lnTo>
                      <a:pt x="3" y="121"/>
                    </a:lnTo>
                    <a:lnTo>
                      <a:pt x="3" y="125"/>
                    </a:lnTo>
                    <a:lnTo>
                      <a:pt x="3" y="129"/>
                    </a:lnTo>
                    <a:lnTo>
                      <a:pt x="0" y="129"/>
                    </a:lnTo>
                  </a:path>
                </a:pathLst>
              </a:custGeom>
              <a:noFill/>
              <a:ln w="9089">
                <a:solidFill>
                  <a:srgbClr val="000000"/>
                </a:solidFill>
                <a:round/>
                <a:headEnd/>
                <a:tailEnd/>
              </a:ln>
            </p:spPr>
            <p:txBody>
              <a:bodyPr/>
              <a:lstStyle/>
              <a:p>
                <a:endParaRPr lang="de-DE"/>
              </a:p>
            </p:txBody>
          </p:sp>
          <p:sp>
            <p:nvSpPr>
              <p:cNvPr id="24643" name="Freeform 2112"/>
              <p:cNvSpPr>
                <a:spLocks/>
              </p:cNvSpPr>
              <p:nvPr/>
            </p:nvSpPr>
            <p:spPr bwMode="auto">
              <a:xfrm>
                <a:off x="2446" y="2915"/>
                <a:ext cx="15" cy="33"/>
              </a:xfrm>
              <a:custGeom>
                <a:avLst/>
                <a:gdLst>
                  <a:gd name="T0" fmla="*/ 0 w 16"/>
                  <a:gd name="T1" fmla="*/ 0 h 37"/>
                  <a:gd name="T2" fmla="*/ 0 w 16"/>
                  <a:gd name="T3" fmla="*/ 4 h 37"/>
                  <a:gd name="T4" fmla="*/ 0 w 16"/>
                  <a:gd name="T5" fmla="*/ 4 h 37"/>
                  <a:gd name="T6" fmla="*/ 4 w 16"/>
                  <a:gd name="T7" fmla="*/ 4 h 37"/>
                  <a:gd name="T8" fmla="*/ 4 w 16"/>
                  <a:gd name="T9" fmla="*/ 4 h 37"/>
                  <a:gd name="T10" fmla="*/ 7 w 16"/>
                  <a:gd name="T11" fmla="*/ 4 h 37"/>
                  <a:gd name="T12" fmla="*/ 7 w 16"/>
                  <a:gd name="T13" fmla="*/ 4 h 37"/>
                  <a:gd name="T14" fmla="*/ 8 w 16"/>
                  <a:gd name="T15" fmla="*/ 4 h 37"/>
                  <a:gd name="T16" fmla="*/ 8 w 16"/>
                  <a:gd name="T17" fmla="*/ 4 h 37"/>
                  <a:gd name="T18" fmla="*/ 8 w 16"/>
                  <a:gd name="T19" fmla="*/ 5 h 37"/>
                  <a:gd name="T20" fmla="*/ 8 w 16"/>
                  <a:gd name="T21" fmla="*/ 5 h 37"/>
                  <a:gd name="T22" fmla="*/ 8 w 16"/>
                  <a:gd name="T23" fmla="*/ 5 h 37"/>
                  <a:gd name="T24" fmla="*/ 8 w 16"/>
                  <a:gd name="T25" fmla="*/ 8 h 37"/>
                  <a:gd name="T26" fmla="*/ 8 w 16"/>
                  <a:gd name="T27" fmla="*/ 9 h 37"/>
                  <a:gd name="T28" fmla="*/ 8 w 16"/>
                  <a:gd name="T29" fmla="*/ 9 h 37"/>
                  <a:gd name="T30" fmla="*/ 8 w 16"/>
                  <a:gd name="T31" fmla="*/ 11 h 37"/>
                  <a:gd name="T32" fmla="*/ 8 w 16"/>
                  <a:gd name="T33" fmla="*/ 11 h 37"/>
                  <a:gd name="T34" fmla="*/ 8 w 16"/>
                  <a:gd name="T35" fmla="*/ 12 h 37"/>
                  <a:gd name="T36" fmla="*/ 9 w 16"/>
                  <a:gd name="T37" fmla="*/ 12 h 37"/>
                  <a:gd name="T38" fmla="*/ 9 w 16"/>
                  <a:gd name="T39" fmla="*/ 12 h 37"/>
                  <a:gd name="T40" fmla="*/ 9 w 16"/>
                  <a:gd name="T41" fmla="*/ 15 h 37"/>
                  <a:gd name="T42" fmla="*/ 9 w 16"/>
                  <a:gd name="T43" fmla="*/ 15 h 37"/>
                  <a:gd name="T44" fmla="*/ 9 w 16"/>
                  <a:gd name="T45" fmla="*/ 16 h 37"/>
                  <a:gd name="T46" fmla="*/ 9 w 16"/>
                  <a:gd name="T47" fmla="*/ 16 h 37"/>
                  <a:gd name="T48" fmla="*/ 9 w 16"/>
                  <a:gd name="T49" fmla="*/ 17 h 37"/>
                  <a:gd name="T50" fmla="*/ 9 w 16"/>
                  <a:gd name="T51" fmla="*/ 17 h 37"/>
                  <a:gd name="T52" fmla="*/ 9 w 16"/>
                  <a:gd name="T53" fmla="*/ 19 h 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
                  <a:gd name="T82" fmla="*/ 0 h 37"/>
                  <a:gd name="T83" fmla="*/ 16 w 16"/>
                  <a:gd name="T84" fmla="*/ 37 h 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 h="37">
                    <a:moveTo>
                      <a:pt x="0" y="0"/>
                    </a:moveTo>
                    <a:lnTo>
                      <a:pt x="0" y="4"/>
                    </a:lnTo>
                    <a:lnTo>
                      <a:pt x="4" y="4"/>
                    </a:lnTo>
                    <a:lnTo>
                      <a:pt x="7" y="7"/>
                    </a:lnTo>
                    <a:lnTo>
                      <a:pt x="10" y="7"/>
                    </a:lnTo>
                    <a:lnTo>
                      <a:pt x="10" y="11"/>
                    </a:lnTo>
                    <a:lnTo>
                      <a:pt x="14" y="11"/>
                    </a:lnTo>
                    <a:lnTo>
                      <a:pt x="14" y="15"/>
                    </a:lnTo>
                    <a:lnTo>
                      <a:pt x="14" y="18"/>
                    </a:lnTo>
                    <a:lnTo>
                      <a:pt x="14" y="21"/>
                    </a:lnTo>
                    <a:lnTo>
                      <a:pt x="14" y="25"/>
                    </a:lnTo>
                    <a:lnTo>
                      <a:pt x="15" y="25"/>
                    </a:lnTo>
                    <a:lnTo>
                      <a:pt x="15" y="29"/>
                    </a:lnTo>
                    <a:lnTo>
                      <a:pt x="15" y="31"/>
                    </a:lnTo>
                    <a:lnTo>
                      <a:pt x="15" y="33"/>
                    </a:lnTo>
                    <a:lnTo>
                      <a:pt x="15" y="36"/>
                    </a:lnTo>
                  </a:path>
                </a:pathLst>
              </a:custGeom>
              <a:noFill/>
              <a:ln w="9089">
                <a:solidFill>
                  <a:srgbClr val="000000"/>
                </a:solidFill>
                <a:round/>
                <a:headEnd/>
                <a:tailEnd/>
              </a:ln>
            </p:spPr>
            <p:txBody>
              <a:bodyPr/>
              <a:lstStyle/>
              <a:p>
                <a:endParaRPr lang="de-DE"/>
              </a:p>
            </p:txBody>
          </p:sp>
          <p:sp>
            <p:nvSpPr>
              <p:cNvPr id="24644" name="Freeform 2113"/>
              <p:cNvSpPr>
                <a:spLocks/>
              </p:cNvSpPr>
              <p:nvPr/>
            </p:nvSpPr>
            <p:spPr bwMode="auto">
              <a:xfrm>
                <a:off x="2467" y="2878"/>
                <a:ext cx="39" cy="70"/>
              </a:xfrm>
              <a:custGeom>
                <a:avLst/>
                <a:gdLst>
                  <a:gd name="T0" fmla="*/ 0 w 43"/>
                  <a:gd name="T1" fmla="*/ 0 h 79"/>
                  <a:gd name="T2" fmla="*/ 0 w 43"/>
                  <a:gd name="T3" fmla="*/ 0 h 79"/>
                  <a:gd name="T4" fmla="*/ 2 w 43"/>
                  <a:gd name="T5" fmla="*/ 0 h 79"/>
                  <a:gd name="T6" fmla="*/ 2 w 43"/>
                  <a:gd name="T7" fmla="*/ 0 h 79"/>
                  <a:gd name="T8" fmla="*/ 5 w 43"/>
                  <a:gd name="T9" fmla="*/ 0 h 79"/>
                  <a:gd name="T10" fmla="*/ 5 w 43"/>
                  <a:gd name="T11" fmla="*/ 4 h 79"/>
                  <a:gd name="T12" fmla="*/ 5 w 43"/>
                  <a:gd name="T13" fmla="*/ 4 h 79"/>
                  <a:gd name="T14" fmla="*/ 5 w 43"/>
                  <a:gd name="T15" fmla="*/ 4 h 79"/>
                  <a:gd name="T16" fmla="*/ 6 w 43"/>
                  <a:gd name="T17" fmla="*/ 4 h 79"/>
                  <a:gd name="T18" fmla="*/ 6 w 43"/>
                  <a:gd name="T19" fmla="*/ 5 h 79"/>
                  <a:gd name="T20" fmla="*/ 6 w 43"/>
                  <a:gd name="T21" fmla="*/ 5 h 79"/>
                  <a:gd name="T22" fmla="*/ 6 w 43"/>
                  <a:gd name="T23" fmla="*/ 7 h 79"/>
                  <a:gd name="T24" fmla="*/ 6 w 43"/>
                  <a:gd name="T25" fmla="*/ 7 h 79"/>
                  <a:gd name="T26" fmla="*/ 6 w 43"/>
                  <a:gd name="T27" fmla="*/ 10 h 79"/>
                  <a:gd name="T28" fmla="*/ 6 w 43"/>
                  <a:gd name="T29" fmla="*/ 10 h 79"/>
                  <a:gd name="T30" fmla="*/ 6 w 43"/>
                  <a:gd name="T31" fmla="*/ 10 h 79"/>
                  <a:gd name="T32" fmla="*/ 6 w 43"/>
                  <a:gd name="T33" fmla="*/ 10 h 79"/>
                  <a:gd name="T34" fmla="*/ 10 w 43"/>
                  <a:gd name="T35" fmla="*/ 10 h 79"/>
                  <a:gd name="T36" fmla="*/ 10 w 43"/>
                  <a:gd name="T37" fmla="*/ 10 h 79"/>
                  <a:gd name="T38" fmla="*/ 10 w 43"/>
                  <a:gd name="T39" fmla="*/ 11 h 79"/>
                  <a:gd name="T40" fmla="*/ 12 w 43"/>
                  <a:gd name="T41" fmla="*/ 12 h 79"/>
                  <a:gd name="T42" fmla="*/ 12 w 43"/>
                  <a:gd name="T43" fmla="*/ 12 h 79"/>
                  <a:gd name="T44" fmla="*/ 12 w 43"/>
                  <a:gd name="T45" fmla="*/ 14 h 79"/>
                  <a:gd name="T46" fmla="*/ 12 w 43"/>
                  <a:gd name="T47" fmla="*/ 14 h 79"/>
                  <a:gd name="T48" fmla="*/ 13 w 43"/>
                  <a:gd name="T49" fmla="*/ 17 h 79"/>
                  <a:gd name="T50" fmla="*/ 15 w 43"/>
                  <a:gd name="T51" fmla="*/ 17 h 79"/>
                  <a:gd name="T52" fmla="*/ 15 w 43"/>
                  <a:gd name="T53" fmla="*/ 17 h 79"/>
                  <a:gd name="T54" fmla="*/ 15 w 43"/>
                  <a:gd name="T55" fmla="*/ 17 h 79"/>
                  <a:gd name="T56" fmla="*/ 16 w 43"/>
                  <a:gd name="T57" fmla="*/ 19 h 79"/>
                  <a:gd name="T58" fmla="*/ 16 w 43"/>
                  <a:gd name="T59" fmla="*/ 20 h 79"/>
                  <a:gd name="T60" fmla="*/ 17 w 43"/>
                  <a:gd name="T61" fmla="*/ 22 h 79"/>
                  <a:gd name="T62" fmla="*/ 17 w 43"/>
                  <a:gd name="T63" fmla="*/ 22 h 79"/>
                  <a:gd name="T64" fmla="*/ 19 w 43"/>
                  <a:gd name="T65" fmla="*/ 22 h 79"/>
                  <a:gd name="T66" fmla="*/ 19 w 43"/>
                  <a:gd name="T67" fmla="*/ 22 h 79"/>
                  <a:gd name="T68" fmla="*/ 19 w 43"/>
                  <a:gd name="T69" fmla="*/ 24 h 79"/>
                  <a:gd name="T70" fmla="*/ 21 w 43"/>
                  <a:gd name="T71" fmla="*/ 26 h 79"/>
                  <a:gd name="T72" fmla="*/ 21 w 43"/>
                  <a:gd name="T73" fmla="*/ 26 h 79"/>
                  <a:gd name="T74" fmla="*/ 21 w 43"/>
                  <a:gd name="T75" fmla="*/ 27 h 79"/>
                  <a:gd name="T76" fmla="*/ 23 w 43"/>
                  <a:gd name="T77" fmla="*/ 29 h 79"/>
                  <a:gd name="T78" fmla="*/ 23 w 43"/>
                  <a:gd name="T79" fmla="*/ 29 h 79"/>
                  <a:gd name="T80" fmla="*/ 23 w 43"/>
                  <a:gd name="T81" fmla="*/ 31 h 79"/>
                  <a:gd name="T82" fmla="*/ 23 w 43"/>
                  <a:gd name="T83" fmla="*/ 31 h 79"/>
                  <a:gd name="T84" fmla="*/ 23 w 43"/>
                  <a:gd name="T85" fmla="*/ 32 h 79"/>
                  <a:gd name="T86" fmla="*/ 23 w 43"/>
                  <a:gd name="T87" fmla="*/ 32 h 79"/>
                  <a:gd name="T88" fmla="*/ 23 w 43"/>
                  <a:gd name="T89" fmla="*/ 35 h 79"/>
                  <a:gd name="T90" fmla="*/ 23 w 43"/>
                  <a:gd name="T91" fmla="*/ 35 h 79"/>
                  <a:gd name="T92" fmla="*/ 23 w 43"/>
                  <a:gd name="T93" fmla="*/ 35 h 79"/>
                  <a:gd name="T94" fmla="*/ 23 w 43"/>
                  <a:gd name="T95" fmla="*/ 35 h 79"/>
                  <a:gd name="T96" fmla="*/ 23 w 43"/>
                  <a:gd name="T97" fmla="*/ 35 h 79"/>
                  <a:gd name="T98" fmla="*/ 23 w 43"/>
                  <a:gd name="T99" fmla="*/ 38 h 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3"/>
                  <a:gd name="T151" fmla="*/ 0 h 79"/>
                  <a:gd name="T152" fmla="*/ 43 w 43"/>
                  <a:gd name="T153" fmla="*/ 79 h 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3" h="79">
                    <a:moveTo>
                      <a:pt x="0" y="0"/>
                    </a:moveTo>
                    <a:lnTo>
                      <a:pt x="0" y="0"/>
                    </a:lnTo>
                    <a:lnTo>
                      <a:pt x="2" y="0"/>
                    </a:lnTo>
                    <a:lnTo>
                      <a:pt x="7" y="0"/>
                    </a:lnTo>
                    <a:lnTo>
                      <a:pt x="7" y="4"/>
                    </a:lnTo>
                    <a:lnTo>
                      <a:pt x="10" y="8"/>
                    </a:lnTo>
                    <a:lnTo>
                      <a:pt x="12" y="8"/>
                    </a:lnTo>
                    <a:lnTo>
                      <a:pt x="12" y="11"/>
                    </a:lnTo>
                    <a:lnTo>
                      <a:pt x="12" y="13"/>
                    </a:lnTo>
                    <a:lnTo>
                      <a:pt x="12" y="19"/>
                    </a:lnTo>
                    <a:lnTo>
                      <a:pt x="12" y="20"/>
                    </a:lnTo>
                    <a:lnTo>
                      <a:pt x="17" y="20"/>
                    </a:lnTo>
                    <a:lnTo>
                      <a:pt x="17" y="22"/>
                    </a:lnTo>
                    <a:lnTo>
                      <a:pt x="20" y="26"/>
                    </a:lnTo>
                    <a:lnTo>
                      <a:pt x="20" y="29"/>
                    </a:lnTo>
                    <a:lnTo>
                      <a:pt x="22" y="34"/>
                    </a:lnTo>
                    <a:lnTo>
                      <a:pt x="26" y="34"/>
                    </a:lnTo>
                    <a:lnTo>
                      <a:pt x="26" y="36"/>
                    </a:lnTo>
                    <a:lnTo>
                      <a:pt x="29" y="40"/>
                    </a:lnTo>
                    <a:lnTo>
                      <a:pt x="29" y="42"/>
                    </a:lnTo>
                    <a:lnTo>
                      <a:pt x="31" y="46"/>
                    </a:lnTo>
                    <a:lnTo>
                      <a:pt x="34" y="46"/>
                    </a:lnTo>
                    <a:lnTo>
                      <a:pt x="34" y="49"/>
                    </a:lnTo>
                    <a:lnTo>
                      <a:pt x="38" y="53"/>
                    </a:lnTo>
                    <a:lnTo>
                      <a:pt x="38" y="57"/>
                    </a:lnTo>
                    <a:lnTo>
                      <a:pt x="42" y="60"/>
                    </a:lnTo>
                    <a:lnTo>
                      <a:pt x="42" y="63"/>
                    </a:lnTo>
                    <a:lnTo>
                      <a:pt x="42" y="67"/>
                    </a:lnTo>
                    <a:lnTo>
                      <a:pt x="42" y="71"/>
                    </a:lnTo>
                    <a:lnTo>
                      <a:pt x="42" y="73"/>
                    </a:lnTo>
                    <a:lnTo>
                      <a:pt x="42" y="75"/>
                    </a:lnTo>
                    <a:lnTo>
                      <a:pt x="42" y="78"/>
                    </a:lnTo>
                  </a:path>
                </a:pathLst>
              </a:custGeom>
              <a:noFill/>
              <a:ln w="9089">
                <a:solidFill>
                  <a:srgbClr val="000000"/>
                </a:solidFill>
                <a:round/>
                <a:headEnd/>
                <a:tailEnd/>
              </a:ln>
            </p:spPr>
            <p:txBody>
              <a:bodyPr/>
              <a:lstStyle/>
              <a:p>
                <a:endParaRPr lang="de-DE"/>
              </a:p>
            </p:txBody>
          </p:sp>
          <p:sp>
            <p:nvSpPr>
              <p:cNvPr id="24645" name="Freeform 2114"/>
              <p:cNvSpPr>
                <a:spLocks/>
              </p:cNvSpPr>
              <p:nvPr/>
            </p:nvSpPr>
            <p:spPr bwMode="auto">
              <a:xfrm>
                <a:off x="2508" y="2822"/>
                <a:ext cx="81" cy="133"/>
              </a:xfrm>
              <a:custGeom>
                <a:avLst/>
                <a:gdLst>
                  <a:gd name="T0" fmla="*/ 0 w 89"/>
                  <a:gd name="T1" fmla="*/ 0 h 151"/>
                  <a:gd name="T2" fmla="*/ 13 w 89"/>
                  <a:gd name="T3" fmla="*/ 14 h 151"/>
                  <a:gd name="T4" fmla="*/ 20 w 89"/>
                  <a:gd name="T5" fmla="*/ 29 h 151"/>
                  <a:gd name="T6" fmla="*/ 34 w 89"/>
                  <a:gd name="T7" fmla="*/ 41 h 151"/>
                  <a:gd name="T8" fmla="*/ 38 w 89"/>
                  <a:gd name="T9" fmla="*/ 58 h 151"/>
                  <a:gd name="T10" fmla="*/ 50 w 89"/>
                  <a:gd name="T11" fmla="*/ 70 h 151"/>
                  <a:gd name="T12" fmla="*/ 0 60000 65536"/>
                  <a:gd name="T13" fmla="*/ 0 60000 65536"/>
                  <a:gd name="T14" fmla="*/ 0 60000 65536"/>
                  <a:gd name="T15" fmla="*/ 0 60000 65536"/>
                  <a:gd name="T16" fmla="*/ 0 60000 65536"/>
                  <a:gd name="T17" fmla="*/ 0 60000 65536"/>
                  <a:gd name="T18" fmla="*/ 0 w 89"/>
                  <a:gd name="T19" fmla="*/ 0 h 151"/>
                  <a:gd name="T20" fmla="*/ 89 w 8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9" h="151">
                    <a:moveTo>
                      <a:pt x="0" y="0"/>
                    </a:moveTo>
                    <a:lnTo>
                      <a:pt x="22" y="29"/>
                    </a:lnTo>
                    <a:lnTo>
                      <a:pt x="35" y="64"/>
                    </a:lnTo>
                    <a:lnTo>
                      <a:pt x="59" y="86"/>
                    </a:lnTo>
                    <a:lnTo>
                      <a:pt x="68" y="124"/>
                    </a:lnTo>
                    <a:lnTo>
                      <a:pt x="88" y="150"/>
                    </a:lnTo>
                  </a:path>
                </a:pathLst>
              </a:custGeom>
              <a:noFill/>
              <a:ln w="9089">
                <a:solidFill>
                  <a:srgbClr val="000000"/>
                </a:solidFill>
                <a:round/>
                <a:headEnd/>
                <a:tailEnd/>
              </a:ln>
            </p:spPr>
            <p:txBody>
              <a:bodyPr/>
              <a:lstStyle/>
              <a:p>
                <a:endParaRPr lang="de-DE"/>
              </a:p>
            </p:txBody>
          </p:sp>
          <p:sp>
            <p:nvSpPr>
              <p:cNvPr id="24646" name="Freeform 2115"/>
              <p:cNvSpPr>
                <a:spLocks/>
              </p:cNvSpPr>
              <p:nvPr/>
            </p:nvSpPr>
            <p:spPr bwMode="auto">
              <a:xfrm>
                <a:off x="2543" y="2904"/>
                <a:ext cx="19" cy="60"/>
              </a:xfrm>
              <a:custGeom>
                <a:avLst/>
                <a:gdLst>
                  <a:gd name="T0" fmla="*/ 9 w 22"/>
                  <a:gd name="T1" fmla="*/ 0 h 68"/>
                  <a:gd name="T2" fmla="*/ 3 w 22"/>
                  <a:gd name="T3" fmla="*/ 16 h 68"/>
                  <a:gd name="T4" fmla="*/ 0 w 22"/>
                  <a:gd name="T5" fmla="*/ 32 h 68"/>
                  <a:gd name="T6" fmla="*/ 0 60000 65536"/>
                  <a:gd name="T7" fmla="*/ 0 60000 65536"/>
                  <a:gd name="T8" fmla="*/ 0 60000 65536"/>
                  <a:gd name="T9" fmla="*/ 0 w 22"/>
                  <a:gd name="T10" fmla="*/ 0 h 68"/>
                  <a:gd name="T11" fmla="*/ 22 w 22"/>
                  <a:gd name="T12" fmla="*/ 68 h 68"/>
                </a:gdLst>
                <a:ahLst/>
                <a:cxnLst>
                  <a:cxn ang="T6">
                    <a:pos x="T0" y="T1"/>
                  </a:cxn>
                  <a:cxn ang="T7">
                    <a:pos x="T2" y="T3"/>
                  </a:cxn>
                  <a:cxn ang="T8">
                    <a:pos x="T4" y="T5"/>
                  </a:cxn>
                </a:cxnLst>
                <a:rect l="T9" t="T10" r="T11" b="T12"/>
                <a:pathLst>
                  <a:path w="22" h="68">
                    <a:moveTo>
                      <a:pt x="21" y="0"/>
                    </a:moveTo>
                    <a:lnTo>
                      <a:pt x="8" y="34"/>
                    </a:lnTo>
                    <a:lnTo>
                      <a:pt x="0" y="67"/>
                    </a:lnTo>
                  </a:path>
                </a:pathLst>
              </a:custGeom>
              <a:noFill/>
              <a:ln w="9089">
                <a:solidFill>
                  <a:srgbClr val="000000"/>
                </a:solidFill>
                <a:round/>
                <a:headEnd/>
                <a:tailEnd/>
              </a:ln>
            </p:spPr>
            <p:txBody>
              <a:bodyPr/>
              <a:lstStyle/>
              <a:p>
                <a:endParaRPr lang="de-DE"/>
              </a:p>
            </p:txBody>
          </p:sp>
          <p:sp>
            <p:nvSpPr>
              <p:cNvPr id="24647" name="Freeform 2116"/>
              <p:cNvSpPr>
                <a:spLocks/>
              </p:cNvSpPr>
              <p:nvPr/>
            </p:nvSpPr>
            <p:spPr bwMode="auto">
              <a:xfrm>
                <a:off x="3113" y="2798"/>
                <a:ext cx="229" cy="135"/>
              </a:xfrm>
              <a:custGeom>
                <a:avLst/>
                <a:gdLst>
                  <a:gd name="T0" fmla="*/ 0 w 251"/>
                  <a:gd name="T1" fmla="*/ 0 h 153"/>
                  <a:gd name="T2" fmla="*/ 0 w 251"/>
                  <a:gd name="T3" fmla="*/ 4 h 153"/>
                  <a:gd name="T4" fmla="*/ 3 w 251"/>
                  <a:gd name="T5" fmla="*/ 9 h 153"/>
                  <a:gd name="T6" fmla="*/ 15 w 251"/>
                  <a:gd name="T7" fmla="*/ 16 h 153"/>
                  <a:gd name="T8" fmla="*/ 27 w 251"/>
                  <a:gd name="T9" fmla="*/ 19 h 153"/>
                  <a:gd name="T10" fmla="*/ 39 w 251"/>
                  <a:gd name="T11" fmla="*/ 22 h 153"/>
                  <a:gd name="T12" fmla="*/ 57 w 251"/>
                  <a:gd name="T13" fmla="*/ 23 h 153"/>
                  <a:gd name="T14" fmla="*/ 68 w 251"/>
                  <a:gd name="T15" fmla="*/ 26 h 153"/>
                  <a:gd name="T16" fmla="*/ 82 w 251"/>
                  <a:gd name="T17" fmla="*/ 30 h 153"/>
                  <a:gd name="T18" fmla="*/ 95 w 251"/>
                  <a:gd name="T19" fmla="*/ 34 h 153"/>
                  <a:gd name="T20" fmla="*/ 104 w 251"/>
                  <a:gd name="T21" fmla="*/ 38 h 153"/>
                  <a:gd name="T22" fmla="*/ 109 w 251"/>
                  <a:gd name="T23" fmla="*/ 43 h 153"/>
                  <a:gd name="T24" fmla="*/ 122 w 251"/>
                  <a:gd name="T25" fmla="*/ 48 h 153"/>
                  <a:gd name="T26" fmla="*/ 128 w 251"/>
                  <a:gd name="T27" fmla="*/ 53 h 153"/>
                  <a:gd name="T28" fmla="*/ 131 w 251"/>
                  <a:gd name="T29" fmla="*/ 58 h 153"/>
                  <a:gd name="T30" fmla="*/ 136 w 251"/>
                  <a:gd name="T31" fmla="*/ 63 h 153"/>
                  <a:gd name="T32" fmla="*/ 141 w 251"/>
                  <a:gd name="T33" fmla="*/ 70 h 153"/>
                  <a:gd name="T34" fmla="*/ 144 w 251"/>
                  <a:gd name="T35" fmla="*/ 71 h 1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1"/>
                  <a:gd name="T55" fmla="*/ 0 h 153"/>
                  <a:gd name="T56" fmla="*/ 251 w 251"/>
                  <a:gd name="T57" fmla="*/ 153 h 1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1" h="153">
                    <a:moveTo>
                      <a:pt x="0" y="0"/>
                    </a:moveTo>
                    <a:lnTo>
                      <a:pt x="0" y="9"/>
                    </a:lnTo>
                    <a:lnTo>
                      <a:pt x="3" y="19"/>
                    </a:lnTo>
                    <a:lnTo>
                      <a:pt x="26" y="33"/>
                    </a:lnTo>
                    <a:lnTo>
                      <a:pt x="48" y="40"/>
                    </a:lnTo>
                    <a:lnTo>
                      <a:pt x="69" y="47"/>
                    </a:lnTo>
                    <a:lnTo>
                      <a:pt x="99" y="50"/>
                    </a:lnTo>
                    <a:lnTo>
                      <a:pt x="119" y="54"/>
                    </a:lnTo>
                    <a:lnTo>
                      <a:pt x="145" y="62"/>
                    </a:lnTo>
                    <a:lnTo>
                      <a:pt x="164" y="72"/>
                    </a:lnTo>
                    <a:lnTo>
                      <a:pt x="180" y="80"/>
                    </a:lnTo>
                    <a:lnTo>
                      <a:pt x="191" y="91"/>
                    </a:lnTo>
                    <a:lnTo>
                      <a:pt x="211" y="100"/>
                    </a:lnTo>
                    <a:lnTo>
                      <a:pt x="221" y="112"/>
                    </a:lnTo>
                    <a:lnTo>
                      <a:pt x="228" y="123"/>
                    </a:lnTo>
                    <a:lnTo>
                      <a:pt x="236" y="133"/>
                    </a:lnTo>
                    <a:lnTo>
                      <a:pt x="245" y="147"/>
                    </a:lnTo>
                    <a:lnTo>
                      <a:pt x="250" y="152"/>
                    </a:lnTo>
                  </a:path>
                </a:pathLst>
              </a:custGeom>
              <a:noFill/>
              <a:ln w="9089">
                <a:solidFill>
                  <a:srgbClr val="000000"/>
                </a:solidFill>
                <a:round/>
                <a:headEnd/>
                <a:tailEnd/>
              </a:ln>
            </p:spPr>
            <p:txBody>
              <a:bodyPr/>
              <a:lstStyle/>
              <a:p>
                <a:endParaRPr lang="de-DE"/>
              </a:p>
            </p:txBody>
          </p:sp>
          <p:sp>
            <p:nvSpPr>
              <p:cNvPr id="24648" name="Freeform 2117"/>
              <p:cNvSpPr>
                <a:spLocks/>
              </p:cNvSpPr>
              <p:nvPr/>
            </p:nvSpPr>
            <p:spPr bwMode="auto">
              <a:xfrm>
                <a:off x="3248" y="2847"/>
                <a:ext cx="68" cy="101"/>
              </a:xfrm>
              <a:custGeom>
                <a:avLst/>
                <a:gdLst>
                  <a:gd name="T0" fmla="*/ 0 w 74"/>
                  <a:gd name="T1" fmla="*/ 0 h 114"/>
                  <a:gd name="T2" fmla="*/ 6 w 74"/>
                  <a:gd name="T3" fmla="*/ 7 h 114"/>
                  <a:gd name="T4" fmla="*/ 10 w 74"/>
                  <a:gd name="T5" fmla="*/ 12 h 114"/>
                  <a:gd name="T6" fmla="*/ 19 w 74"/>
                  <a:gd name="T7" fmla="*/ 17 h 114"/>
                  <a:gd name="T8" fmla="*/ 24 w 74"/>
                  <a:gd name="T9" fmla="*/ 23 h 114"/>
                  <a:gd name="T10" fmla="*/ 31 w 74"/>
                  <a:gd name="T11" fmla="*/ 27 h 114"/>
                  <a:gd name="T12" fmla="*/ 40 w 74"/>
                  <a:gd name="T13" fmla="*/ 34 h 114"/>
                  <a:gd name="T14" fmla="*/ 44 w 74"/>
                  <a:gd name="T15" fmla="*/ 40 h 114"/>
                  <a:gd name="T16" fmla="*/ 44 w 74"/>
                  <a:gd name="T17" fmla="*/ 45 h 114"/>
                  <a:gd name="T18" fmla="*/ 40 w 74"/>
                  <a:gd name="T19" fmla="*/ 51 h 114"/>
                  <a:gd name="T20" fmla="*/ 40 w 74"/>
                  <a:gd name="T21" fmla="*/ 55 h 1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4"/>
                  <a:gd name="T34" fmla="*/ 0 h 114"/>
                  <a:gd name="T35" fmla="*/ 74 w 74"/>
                  <a:gd name="T36" fmla="*/ 114 h 1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4" h="114">
                    <a:moveTo>
                      <a:pt x="0" y="0"/>
                    </a:moveTo>
                    <a:lnTo>
                      <a:pt x="10" y="13"/>
                    </a:lnTo>
                    <a:lnTo>
                      <a:pt x="16" y="24"/>
                    </a:lnTo>
                    <a:lnTo>
                      <a:pt x="32" y="35"/>
                    </a:lnTo>
                    <a:lnTo>
                      <a:pt x="40" y="47"/>
                    </a:lnTo>
                    <a:lnTo>
                      <a:pt x="51" y="58"/>
                    </a:lnTo>
                    <a:lnTo>
                      <a:pt x="68" y="70"/>
                    </a:lnTo>
                    <a:lnTo>
                      <a:pt x="73" y="81"/>
                    </a:lnTo>
                    <a:lnTo>
                      <a:pt x="73" y="96"/>
                    </a:lnTo>
                    <a:lnTo>
                      <a:pt x="68" y="108"/>
                    </a:lnTo>
                    <a:lnTo>
                      <a:pt x="68" y="113"/>
                    </a:lnTo>
                  </a:path>
                </a:pathLst>
              </a:custGeom>
              <a:noFill/>
              <a:ln w="9089">
                <a:solidFill>
                  <a:srgbClr val="000000"/>
                </a:solidFill>
                <a:round/>
                <a:headEnd/>
                <a:tailEnd/>
              </a:ln>
            </p:spPr>
            <p:txBody>
              <a:bodyPr/>
              <a:lstStyle/>
              <a:p>
                <a:endParaRPr lang="de-DE"/>
              </a:p>
            </p:txBody>
          </p:sp>
          <p:sp>
            <p:nvSpPr>
              <p:cNvPr id="24649" name="Freeform 2118"/>
              <p:cNvSpPr>
                <a:spLocks/>
              </p:cNvSpPr>
              <p:nvPr/>
            </p:nvSpPr>
            <p:spPr bwMode="auto">
              <a:xfrm>
                <a:off x="3170" y="2839"/>
                <a:ext cx="42" cy="105"/>
              </a:xfrm>
              <a:custGeom>
                <a:avLst/>
                <a:gdLst>
                  <a:gd name="T0" fmla="*/ 13 w 46"/>
                  <a:gd name="T1" fmla="*/ 0 h 119"/>
                  <a:gd name="T2" fmla="*/ 13 w 46"/>
                  <a:gd name="T3" fmla="*/ 7 h 119"/>
                  <a:gd name="T4" fmla="*/ 15 w 46"/>
                  <a:gd name="T5" fmla="*/ 10 h 119"/>
                  <a:gd name="T6" fmla="*/ 22 w 46"/>
                  <a:gd name="T7" fmla="*/ 16 h 119"/>
                  <a:gd name="T8" fmla="*/ 24 w 46"/>
                  <a:gd name="T9" fmla="*/ 20 h 119"/>
                  <a:gd name="T10" fmla="*/ 26 w 46"/>
                  <a:gd name="T11" fmla="*/ 26 h 119"/>
                  <a:gd name="T12" fmla="*/ 24 w 46"/>
                  <a:gd name="T13" fmla="*/ 33 h 119"/>
                  <a:gd name="T14" fmla="*/ 22 w 46"/>
                  <a:gd name="T15" fmla="*/ 38 h 119"/>
                  <a:gd name="T16" fmla="*/ 19 w 46"/>
                  <a:gd name="T17" fmla="*/ 43 h 119"/>
                  <a:gd name="T18" fmla="*/ 13 w 46"/>
                  <a:gd name="T19" fmla="*/ 49 h 119"/>
                  <a:gd name="T20" fmla="*/ 3 w 46"/>
                  <a:gd name="T21" fmla="*/ 53 h 119"/>
                  <a:gd name="T22" fmla="*/ 0 w 46"/>
                  <a:gd name="T23" fmla="*/ 56 h 1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119"/>
                  <a:gd name="T38" fmla="*/ 46 w 46"/>
                  <a:gd name="T39" fmla="*/ 119 h 1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119">
                    <a:moveTo>
                      <a:pt x="22" y="0"/>
                    </a:moveTo>
                    <a:lnTo>
                      <a:pt x="22" y="15"/>
                    </a:lnTo>
                    <a:lnTo>
                      <a:pt x="25" y="22"/>
                    </a:lnTo>
                    <a:lnTo>
                      <a:pt x="37" y="33"/>
                    </a:lnTo>
                    <a:lnTo>
                      <a:pt x="42" y="44"/>
                    </a:lnTo>
                    <a:lnTo>
                      <a:pt x="45" y="57"/>
                    </a:lnTo>
                    <a:lnTo>
                      <a:pt x="42" y="69"/>
                    </a:lnTo>
                    <a:lnTo>
                      <a:pt x="37" y="80"/>
                    </a:lnTo>
                    <a:lnTo>
                      <a:pt x="33" y="90"/>
                    </a:lnTo>
                    <a:lnTo>
                      <a:pt x="22" y="101"/>
                    </a:lnTo>
                    <a:lnTo>
                      <a:pt x="3" y="112"/>
                    </a:lnTo>
                    <a:lnTo>
                      <a:pt x="0" y="118"/>
                    </a:lnTo>
                  </a:path>
                </a:pathLst>
              </a:custGeom>
              <a:noFill/>
              <a:ln w="9089">
                <a:solidFill>
                  <a:srgbClr val="000000"/>
                </a:solidFill>
                <a:round/>
                <a:headEnd/>
                <a:tailEnd/>
              </a:ln>
            </p:spPr>
            <p:txBody>
              <a:bodyPr/>
              <a:lstStyle/>
              <a:p>
                <a:endParaRPr lang="de-DE"/>
              </a:p>
            </p:txBody>
          </p:sp>
          <p:sp>
            <p:nvSpPr>
              <p:cNvPr id="24650" name="Freeform 2119"/>
              <p:cNvSpPr>
                <a:spLocks/>
              </p:cNvSpPr>
              <p:nvPr/>
            </p:nvSpPr>
            <p:spPr bwMode="auto">
              <a:xfrm>
                <a:off x="3211" y="2895"/>
                <a:ext cx="58" cy="56"/>
              </a:xfrm>
              <a:custGeom>
                <a:avLst/>
                <a:gdLst>
                  <a:gd name="T0" fmla="*/ 0 w 64"/>
                  <a:gd name="T1" fmla="*/ 0 h 64"/>
                  <a:gd name="T2" fmla="*/ 12 w 64"/>
                  <a:gd name="T3" fmla="*/ 5 h 64"/>
                  <a:gd name="T4" fmla="*/ 23 w 64"/>
                  <a:gd name="T5" fmla="*/ 9 h 64"/>
                  <a:gd name="T6" fmla="*/ 32 w 64"/>
                  <a:gd name="T7" fmla="*/ 15 h 64"/>
                  <a:gd name="T8" fmla="*/ 34 w 64"/>
                  <a:gd name="T9" fmla="*/ 19 h 64"/>
                  <a:gd name="T10" fmla="*/ 35 w 64"/>
                  <a:gd name="T11" fmla="*/ 24 h 64"/>
                  <a:gd name="T12" fmla="*/ 34 w 64"/>
                  <a:gd name="T13" fmla="*/ 28 h 64"/>
                  <a:gd name="T14" fmla="*/ 0 60000 65536"/>
                  <a:gd name="T15" fmla="*/ 0 60000 65536"/>
                  <a:gd name="T16" fmla="*/ 0 60000 65536"/>
                  <a:gd name="T17" fmla="*/ 0 60000 65536"/>
                  <a:gd name="T18" fmla="*/ 0 60000 65536"/>
                  <a:gd name="T19" fmla="*/ 0 60000 65536"/>
                  <a:gd name="T20" fmla="*/ 0 60000 65536"/>
                  <a:gd name="T21" fmla="*/ 0 w 64"/>
                  <a:gd name="T22" fmla="*/ 0 h 64"/>
                  <a:gd name="T23" fmla="*/ 64 w 64"/>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64">
                    <a:moveTo>
                      <a:pt x="0" y="0"/>
                    </a:moveTo>
                    <a:lnTo>
                      <a:pt x="21" y="11"/>
                    </a:lnTo>
                    <a:lnTo>
                      <a:pt x="41" y="21"/>
                    </a:lnTo>
                    <a:lnTo>
                      <a:pt x="57" y="33"/>
                    </a:lnTo>
                    <a:lnTo>
                      <a:pt x="61" y="43"/>
                    </a:lnTo>
                    <a:lnTo>
                      <a:pt x="63" y="55"/>
                    </a:lnTo>
                    <a:lnTo>
                      <a:pt x="61" y="63"/>
                    </a:lnTo>
                  </a:path>
                </a:pathLst>
              </a:custGeom>
              <a:noFill/>
              <a:ln w="9089">
                <a:solidFill>
                  <a:srgbClr val="000000"/>
                </a:solidFill>
                <a:round/>
                <a:headEnd/>
                <a:tailEnd/>
              </a:ln>
            </p:spPr>
            <p:txBody>
              <a:bodyPr/>
              <a:lstStyle/>
              <a:p>
                <a:endParaRPr lang="de-DE"/>
              </a:p>
            </p:txBody>
          </p:sp>
          <p:sp>
            <p:nvSpPr>
              <p:cNvPr id="24651" name="Freeform 2120"/>
              <p:cNvSpPr>
                <a:spLocks/>
              </p:cNvSpPr>
              <p:nvPr/>
            </p:nvSpPr>
            <p:spPr bwMode="auto">
              <a:xfrm>
                <a:off x="3126" y="2862"/>
                <a:ext cx="75" cy="82"/>
              </a:xfrm>
              <a:custGeom>
                <a:avLst/>
                <a:gdLst>
                  <a:gd name="T0" fmla="*/ 48 w 82"/>
                  <a:gd name="T1" fmla="*/ 0 h 92"/>
                  <a:gd name="T2" fmla="*/ 32 w 82"/>
                  <a:gd name="T3" fmla="*/ 4 h 92"/>
                  <a:gd name="T4" fmla="*/ 20 w 82"/>
                  <a:gd name="T5" fmla="*/ 10 h 92"/>
                  <a:gd name="T6" fmla="*/ 11 w 82"/>
                  <a:gd name="T7" fmla="*/ 15 h 92"/>
                  <a:gd name="T8" fmla="*/ 0 w 82"/>
                  <a:gd name="T9" fmla="*/ 21 h 92"/>
                  <a:gd name="T10" fmla="*/ 0 w 82"/>
                  <a:gd name="T11" fmla="*/ 27 h 92"/>
                  <a:gd name="T12" fmla="*/ 0 w 82"/>
                  <a:gd name="T13" fmla="*/ 33 h 92"/>
                  <a:gd name="T14" fmla="*/ 0 w 82"/>
                  <a:gd name="T15" fmla="*/ 40 h 92"/>
                  <a:gd name="T16" fmla="*/ 5 w 82"/>
                  <a:gd name="T17" fmla="*/ 45 h 92"/>
                  <a:gd name="T18" fmla="*/ 5 w 82"/>
                  <a:gd name="T19" fmla="*/ 45 h 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92"/>
                  <a:gd name="T32" fmla="*/ 82 w 82"/>
                  <a:gd name="T33" fmla="*/ 92 h 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92">
                    <a:moveTo>
                      <a:pt x="81" y="0"/>
                    </a:moveTo>
                    <a:lnTo>
                      <a:pt x="55" y="9"/>
                    </a:lnTo>
                    <a:lnTo>
                      <a:pt x="34" y="20"/>
                    </a:lnTo>
                    <a:lnTo>
                      <a:pt x="17" y="30"/>
                    </a:lnTo>
                    <a:lnTo>
                      <a:pt x="0" y="41"/>
                    </a:lnTo>
                    <a:lnTo>
                      <a:pt x="0" y="54"/>
                    </a:lnTo>
                    <a:lnTo>
                      <a:pt x="0" y="67"/>
                    </a:lnTo>
                    <a:lnTo>
                      <a:pt x="0" y="80"/>
                    </a:lnTo>
                    <a:lnTo>
                      <a:pt x="6" y="91"/>
                    </a:lnTo>
                  </a:path>
                </a:pathLst>
              </a:custGeom>
              <a:noFill/>
              <a:ln w="9089">
                <a:solidFill>
                  <a:srgbClr val="000000"/>
                </a:solidFill>
                <a:round/>
                <a:headEnd/>
                <a:tailEnd/>
              </a:ln>
            </p:spPr>
            <p:txBody>
              <a:bodyPr/>
              <a:lstStyle/>
              <a:p>
                <a:endParaRPr lang="de-DE"/>
              </a:p>
            </p:txBody>
          </p:sp>
          <p:sp>
            <p:nvSpPr>
              <p:cNvPr id="24652" name="Freeform 2121"/>
              <p:cNvSpPr>
                <a:spLocks/>
              </p:cNvSpPr>
              <p:nvPr/>
            </p:nvSpPr>
            <p:spPr bwMode="auto">
              <a:xfrm>
                <a:off x="3082" y="2820"/>
                <a:ext cx="51" cy="124"/>
              </a:xfrm>
              <a:custGeom>
                <a:avLst/>
                <a:gdLst>
                  <a:gd name="T0" fmla="*/ 25 w 56"/>
                  <a:gd name="T1" fmla="*/ 0 h 140"/>
                  <a:gd name="T2" fmla="*/ 30 w 56"/>
                  <a:gd name="T3" fmla="*/ 4 h 140"/>
                  <a:gd name="T4" fmla="*/ 32 w 56"/>
                  <a:gd name="T5" fmla="*/ 10 h 140"/>
                  <a:gd name="T6" fmla="*/ 32 w 56"/>
                  <a:gd name="T7" fmla="*/ 15 h 140"/>
                  <a:gd name="T8" fmla="*/ 28 w 56"/>
                  <a:gd name="T9" fmla="*/ 21 h 140"/>
                  <a:gd name="T10" fmla="*/ 22 w 56"/>
                  <a:gd name="T11" fmla="*/ 27 h 140"/>
                  <a:gd name="T12" fmla="*/ 13 w 56"/>
                  <a:gd name="T13" fmla="*/ 31 h 140"/>
                  <a:gd name="T14" fmla="*/ 5 w 56"/>
                  <a:gd name="T15" fmla="*/ 38 h 140"/>
                  <a:gd name="T16" fmla="*/ 3 w 56"/>
                  <a:gd name="T17" fmla="*/ 43 h 140"/>
                  <a:gd name="T18" fmla="*/ 0 w 56"/>
                  <a:gd name="T19" fmla="*/ 49 h 140"/>
                  <a:gd name="T20" fmla="*/ 3 w 56"/>
                  <a:gd name="T21" fmla="*/ 54 h 140"/>
                  <a:gd name="T22" fmla="*/ 3 w 56"/>
                  <a:gd name="T23" fmla="*/ 59 h 140"/>
                  <a:gd name="T24" fmla="*/ 3 w 56"/>
                  <a:gd name="T25" fmla="*/ 67 h 140"/>
                  <a:gd name="T26" fmla="*/ 3 w 56"/>
                  <a:gd name="T27" fmla="*/ 67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140"/>
                  <a:gd name="T44" fmla="*/ 56 w 56"/>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140">
                    <a:moveTo>
                      <a:pt x="44" y="0"/>
                    </a:moveTo>
                    <a:lnTo>
                      <a:pt x="53" y="9"/>
                    </a:lnTo>
                    <a:lnTo>
                      <a:pt x="55" y="19"/>
                    </a:lnTo>
                    <a:lnTo>
                      <a:pt x="55" y="31"/>
                    </a:lnTo>
                    <a:lnTo>
                      <a:pt x="49" y="44"/>
                    </a:lnTo>
                    <a:lnTo>
                      <a:pt x="38" y="55"/>
                    </a:lnTo>
                    <a:lnTo>
                      <a:pt x="22" y="66"/>
                    </a:lnTo>
                    <a:lnTo>
                      <a:pt x="6" y="78"/>
                    </a:lnTo>
                    <a:lnTo>
                      <a:pt x="3" y="89"/>
                    </a:lnTo>
                    <a:lnTo>
                      <a:pt x="0" y="101"/>
                    </a:lnTo>
                    <a:lnTo>
                      <a:pt x="3" y="112"/>
                    </a:lnTo>
                    <a:lnTo>
                      <a:pt x="3" y="123"/>
                    </a:lnTo>
                    <a:lnTo>
                      <a:pt x="3" y="139"/>
                    </a:lnTo>
                  </a:path>
                </a:pathLst>
              </a:custGeom>
              <a:noFill/>
              <a:ln w="9089">
                <a:solidFill>
                  <a:srgbClr val="000000"/>
                </a:solidFill>
                <a:round/>
                <a:headEnd/>
                <a:tailEnd/>
              </a:ln>
            </p:spPr>
            <p:txBody>
              <a:bodyPr/>
              <a:lstStyle/>
              <a:p>
                <a:endParaRPr lang="de-DE"/>
              </a:p>
            </p:txBody>
          </p:sp>
          <p:sp>
            <p:nvSpPr>
              <p:cNvPr id="24653" name="Freeform 2122"/>
              <p:cNvSpPr>
                <a:spLocks/>
              </p:cNvSpPr>
              <p:nvPr/>
            </p:nvSpPr>
            <p:spPr bwMode="auto">
              <a:xfrm>
                <a:off x="3108" y="2875"/>
                <a:ext cx="50" cy="64"/>
              </a:xfrm>
              <a:custGeom>
                <a:avLst/>
                <a:gdLst>
                  <a:gd name="T0" fmla="*/ 0 w 55"/>
                  <a:gd name="T1" fmla="*/ 0 h 73"/>
                  <a:gd name="T2" fmla="*/ 5 w 55"/>
                  <a:gd name="T3" fmla="*/ 5 h 73"/>
                  <a:gd name="T4" fmla="*/ 15 w 55"/>
                  <a:gd name="T5" fmla="*/ 10 h 73"/>
                  <a:gd name="T6" fmla="*/ 26 w 55"/>
                  <a:gd name="T7" fmla="*/ 14 h 73"/>
                  <a:gd name="T8" fmla="*/ 31 w 55"/>
                  <a:gd name="T9" fmla="*/ 19 h 73"/>
                  <a:gd name="T10" fmla="*/ 29 w 55"/>
                  <a:gd name="T11" fmla="*/ 25 h 73"/>
                  <a:gd name="T12" fmla="*/ 29 w 55"/>
                  <a:gd name="T13" fmla="*/ 31 h 73"/>
                  <a:gd name="T14" fmla="*/ 29 w 55"/>
                  <a:gd name="T15" fmla="*/ 32 h 73"/>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73"/>
                  <a:gd name="T26" fmla="*/ 55 w 55"/>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73">
                    <a:moveTo>
                      <a:pt x="0" y="0"/>
                    </a:moveTo>
                    <a:lnTo>
                      <a:pt x="6" y="11"/>
                    </a:lnTo>
                    <a:lnTo>
                      <a:pt x="26" y="21"/>
                    </a:lnTo>
                    <a:lnTo>
                      <a:pt x="46" y="30"/>
                    </a:lnTo>
                    <a:lnTo>
                      <a:pt x="54" y="42"/>
                    </a:lnTo>
                    <a:lnTo>
                      <a:pt x="51" y="56"/>
                    </a:lnTo>
                    <a:lnTo>
                      <a:pt x="51" y="68"/>
                    </a:lnTo>
                    <a:lnTo>
                      <a:pt x="51" y="72"/>
                    </a:lnTo>
                  </a:path>
                </a:pathLst>
              </a:custGeom>
              <a:noFill/>
              <a:ln w="9089">
                <a:solidFill>
                  <a:srgbClr val="000000"/>
                </a:solidFill>
                <a:round/>
                <a:headEnd/>
                <a:tailEnd/>
              </a:ln>
            </p:spPr>
            <p:txBody>
              <a:bodyPr/>
              <a:lstStyle/>
              <a:p>
                <a:endParaRPr lang="de-DE"/>
              </a:p>
            </p:txBody>
          </p:sp>
          <p:sp>
            <p:nvSpPr>
              <p:cNvPr id="24654" name="Freeform 2123"/>
              <p:cNvSpPr>
                <a:spLocks/>
              </p:cNvSpPr>
              <p:nvPr/>
            </p:nvSpPr>
            <p:spPr bwMode="auto">
              <a:xfrm>
                <a:off x="2966" y="2804"/>
                <a:ext cx="151" cy="140"/>
              </a:xfrm>
              <a:custGeom>
                <a:avLst/>
                <a:gdLst>
                  <a:gd name="T0" fmla="*/ 87 w 166"/>
                  <a:gd name="T1" fmla="*/ 0 h 159"/>
                  <a:gd name="T2" fmla="*/ 87 w 166"/>
                  <a:gd name="T3" fmla="*/ 5 h 159"/>
                  <a:gd name="T4" fmla="*/ 92 w 166"/>
                  <a:gd name="T5" fmla="*/ 11 h 159"/>
                  <a:gd name="T6" fmla="*/ 94 w 166"/>
                  <a:gd name="T7" fmla="*/ 16 h 159"/>
                  <a:gd name="T8" fmla="*/ 92 w 166"/>
                  <a:gd name="T9" fmla="*/ 22 h 159"/>
                  <a:gd name="T10" fmla="*/ 80 w 166"/>
                  <a:gd name="T11" fmla="*/ 26 h 159"/>
                  <a:gd name="T12" fmla="*/ 69 w 166"/>
                  <a:gd name="T13" fmla="*/ 28 h 159"/>
                  <a:gd name="T14" fmla="*/ 53 w 166"/>
                  <a:gd name="T15" fmla="*/ 28 h 159"/>
                  <a:gd name="T16" fmla="*/ 37 w 166"/>
                  <a:gd name="T17" fmla="*/ 33 h 159"/>
                  <a:gd name="T18" fmla="*/ 26 w 166"/>
                  <a:gd name="T19" fmla="*/ 38 h 159"/>
                  <a:gd name="T20" fmla="*/ 17 w 166"/>
                  <a:gd name="T21" fmla="*/ 42 h 159"/>
                  <a:gd name="T22" fmla="*/ 10 w 166"/>
                  <a:gd name="T23" fmla="*/ 48 h 159"/>
                  <a:gd name="T24" fmla="*/ 5 w 166"/>
                  <a:gd name="T25" fmla="*/ 53 h 159"/>
                  <a:gd name="T26" fmla="*/ 5 w 166"/>
                  <a:gd name="T27" fmla="*/ 58 h 159"/>
                  <a:gd name="T28" fmla="*/ 5 w 166"/>
                  <a:gd name="T29" fmla="*/ 65 h 159"/>
                  <a:gd name="T30" fmla="*/ 0 w 166"/>
                  <a:gd name="T31" fmla="*/ 69 h 159"/>
                  <a:gd name="T32" fmla="*/ 0 w 166"/>
                  <a:gd name="T33" fmla="*/ 73 h 1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6"/>
                  <a:gd name="T52" fmla="*/ 0 h 159"/>
                  <a:gd name="T53" fmla="*/ 166 w 166"/>
                  <a:gd name="T54" fmla="*/ 159 h 1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6" h="159">
                    <a:moveTo>
                      <a:pt x="152" y="0"/>
                    </a:moveTo>
                    <a:lnTo>
                      <a:pt x="156" y="11"/>
                    </a:lnTo>
                    <a:lnTo>
                      <a:pt x="162" y="23"/>
                    </a:lnTo>
                    <a:lnTo>
                      <a:pt x="165" y="35"/>
                    </a:lnTo>
                    <a:lnTo>
                      <a:pt x="162" y="46"/>
                    </a:lnTo>
                    <a:lnTo>
                      <a:pt x="143" y="55"/>
                    </a:lnTo>
                    <a:lnTo>
                      <a:pt x="121" y="59"/>
                    </a:lnTo>
                    <a:lnTo>
                      <a:pt x="93" y="60"/>
                    </a:lnTo>
                    <a:lnTo>
                      <a:pt x="65" y="70"/>
                    </a:lnTo>
                    <a:lnTo>
                      <a:pt x="46" y="83"/>
                    </a:lnTo>
                    <a:lnTo>
                      <a:pt x="31" y="91"/>
                    </a:lnTo>
                    <a:lnTo>
                      <a:pt x="17" y="103"/>
                    </a:lnTo>
                    <a:lnTo>
                      <a:pt x="11" y="113"/>
                    </a:lnTo>
                    <a:lnTo>
                      <a:pt x="8" y="124"/>
                    </a:lnTo>
                    <a:lnTo>
                      <a:pt x="8" y="140"/>
                    </a:lnTo>
                    <a:lnTo>
                      <a:pt x="0" y="149"/>
                    </a:lnTo>
                    <a:lnTo>
                      <a:pt x="0" y="158"/>
                    </a:lnTo>
                  </a:path>
                </a:pathLst>
              </a:custGeom>
              <a:noFill/>
              <a:ln w="9089">
                <a:solidFill>
                  <a:srgbClr val="000000"/>
                </a:solidFill>
                <a:round/>
                <a:headEnd/>
                <a:tailEnd/>
              </a:ln>
            </p:spPr>
            <p:txBody>
              <a:bodyPr/>
              <a:lstStyle/>
              <a:p>
                <a:endParaRPr lang="de-DE"/>
              </a:p>
            </p:txBody>
          </p:sp>
          <p:sp>
            <p:nvSpPr>
              <p:cNvPr id="24655" name="Freeform 2124"/>
              <p:cNvSpPr>
                <a:spLocks/>
              </p:cNvSpPr>
              <p:nvPr/>
            </p:nvSpPr>
            <p:spPr bwMode="auto">
              <a:xfrm>
                <a:off x="2994" y="2886"/>
                <a:ext cx="28" cy="69"/>
              </a:xfrm>
              <a:custGeom>
                <a:avLst/>
                <a:gdLst>
                  <a:gd name="T0" fmla="*/ 2 w 31"/>
                  <a:gd name="T1" fmla="*/ 0 h 78"/>
                  <a:gd name="T2" fmla="*/ 0 w 31"/>
                  <a:gd name="T3" fmla="*/ 6 h 78"/>
                  <a:gd name="T4" fmla="*/ 2 w 31"/>
                  <a:gd name="T5" fmla="*/ 12 h 78"/>
                  <a:gd name="T6" fmla="*/ 5 w 31"/>
                  <a:gd name="T7" fmla="*/ 18 h 78"/>
                  <a:gd name="T8" fmla="*/ 12 w 31"/>
                  <a:gd name="T9" fmla="*/ 23 h 78"/>
                  <a:gd name="T10" fmla="*/ 15 w 31"/>
                  <a:gd name="T11" fmla="*/ 27 h 78"/>
                  <a:gd name="T12" fmla="*/ 16 w 31"/>
                  <a:gd name="T13" fmla="*/ 33 h 78"/>
                  <a:gd name="T14" fmla="*/ 16 w 31"/>
                  <a:gd name="T15" fmla="*/ 37 h 78"/>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78"/>
                  <a:gd name="T26" fmla="*/ 31 w 31"/>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78">
                    <a:moveTo>
                      <a:pt x="2" y="0"/>
                    </a:moveTo>
                    <a:lnTo>
                      <a:pt x="0" y="12"/>
                    </a:lnTo>
                    <a:lnTo>
                      <a:pt x="2" y="26"/>
                    </a:lnTo>
                    <a:lnTo>
                      <a:pt x="11" y="37"/>
                    </a:lnTo>
                    <a:lnTo>
                      <a:pt x="22" y="48"/>
                    </a:lnTo>
                    <a:lnTo>
                      <a:pt x="29" y="58"/>
                    </a:lnTo>
                    <a:lnTo>
                      <a:pt x="30" y="69"/>
                    </a:lnTo>
                    <a:lnTo>
                      <a:pt x="30" y="77"/>
                    </a:lnTo>
                  </a:path>
                </a:pathLst>
              </a:custGeom>
              <a:noFill/>
              <a:ln w="9089">
                <a:solidFill>
                  <a:srgbClr val="000000"/>
                </a:solidFill>
                <a:round/>
                <a:headEnd/>
                <a:tailEnd/>
              </a:ln>
            </p:spPr>
            <p:txBody>
              <a:bodyPr/>
              <a:lstStyle/>
              <a:p>
                <a:endParaRPr lang="de-DE"/>
              </a:p>
            </p:txBody>
          </p:sp>
          <p:sp>
            <p:nvSpPr>
              <p:cNvPr id="24656" name="Freeform 2125"/>
              <p:cNvSpPr>
                <a:spLocks/>
              </p:cNvSpPr>
              <p:nvPr/>
            </p:nvSpPr>
            <p:spPr bwMode="auto">
              <a:xfrm>
                <a:off x="3059" y="2856"/>
                <a:ext cx="18" cy="88"/>
              </a:xfrm>
              <a:custGeom>
                <a:avLst/>
                <a:gdLst>
                  <a:gd name="T0" fmla="*/ 0 w 20"/>
                  <a:gd name="T1" fmla="*/ 0 h 99"/>
                  <a:gd name="T2" fmla="*/ 0 w 20"/>
                  <a:gd name="T3" fmla="*/ 5 h 99"/>
                  <a:gd name="T4" fmla="*/ 5 w 20"/>
                  <a:gd name="T5" fmla="*/ 12 h 99"/>
                  <a:gd name="T6" fmla="*/ 10 w 20"/>
                  <a:gd name="T7" fmla="*/ 16 h 99"/>
                  <a:gd name="T8" fmla="*/ 6 w 20"/>
                  <a:gd name="T9" fmla="*/ 22 h 99"/>
                  <a:gd name="T10" fmla="*/ 2 w 20"/>
                  <a:gd name="T11" fmla="*/ 25 h 99"/>
                  <a:gd name="T12" fmla="*/ 2 w 20"/>
                  <a:gd name="T13" fmla="*/ 32 h 99"/>
                  <a:gd name="T14" fmla="*/ 2 w 20"/>
                  <a:gd name="T15" fmla="*/ 38 h 99"/>
                  <a:gd name="T16" fmla="*/ 2 w 20"/>
                  <a:gd name="T17" fmla="*/ 44 h 99"/>
                  <a:gd name="T18" fmla="*/ 2 w 20"/>
                  <a:gd name="T19" fmla="*/ 47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99"/>
                  <a:gd name="T32" fmla="*/ 20 w 20"/>
                  <a:gd name="T33" fmla="*/ 99 h 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99">
                    <a:moveTo>
                      <a:pt x="0" y="0"/>
                    </a:moveTo>
                    <a:lnTo>
                      <a:pt x="0" y="11"/>
                    </a:lnTo>
                    <a:lnTo>
                      <a:pt x="11" y="24"/>
                    </a:lnTo>
                    <a:lnTo>
                      <a:pt x="19" y="32"/>
                    </a:lnTo>
                    <a:lnTo>
                      <a:pt x="12" y="44"/>
                    </a:lnTo>
                    <a:lnTo>
                      <a:pt x="2" y="51"/>
                    </a:lnTo>
                    <a:lnTo>
                      <a:pt x="2" y="65"/>
                    </a:lnTo>
                    <a:lnTo>
                      <a:pt x="2" y="78"/>
                    </a:lnTo>
                    <a:lnTo>
                      <a:pt x="2" y="90"/>
                    </a:lnTo>
                    <a:lnTo>
                      <a:pt x="2" y="98"/>
                    </a:lnTo>
                  </a:path>
                </a:pathLst>
              </a:custGeom>
              <a:noFill/>
              <a:ln w="9089">
                <a:solidFill>
                  <a:srgbClr val="000000"/>
                </a:solidFill>
                <a:round/>
                <a:headEnd/>
                <a:tailEnd/>
              </a:ln>
            </p:spPr>
            <p:txBody>
              <a:bodyPr/>
              <a:lstStyle/>
              <a:p>
                <a:endParaRPr lang="de-DE"/>
              </a:p>
            </p:txBody>
          </p:sp>
          <p:sp>
            <p:nvSpPr>
              <p:cNvPr id="24657" name="Freeform 2126"/>
              <p:cNvSpPr>
                <a:spLocks/>
              </p:cNvSpPr>
              <p:nvPr/>
            </p:nvSpPr>
            <p:spPr bwMode="auto">
              <a:xfrm>
                <a:off x="2874" y="2806"/>
                <a:ext cx="240" cy="133"/>
              </a:xfrm>
              <a:custGeom>
                <a:avLst/>
                <a:gdLst>
                  <a:gd name="T0" fmla="*/ 143 w 264"/>
                  <a:gd name="T1" fmla="*/ 0 h 151"/>
                  <a:gd name="T2" fmla="*/ 145 w 264"/>
                  <a:gd name="T3" fmla="*/ 4 h 151"/>
                  <a:gd name="T4" fmla="*/ 148 w 264"/>
                  <a:gd name="T5" fmla="*/ 11 h 151"/>
                  <a:gd name="T6" fmla="*/ 145 w 264"/>
                  <a:gd name="T7" fmla="*/ 16 h 151"/>
                  <a:gd name="T8" fmla="*/ 132 w 264"/>
                  <a:gd name="T9" fmla="*/ 19 h 151"/>
                  <a:gd name="T10" fmla="*/ 121 w 264"/>
                  <a:gd name="T11" fmla="*/ 25 h 151"/>
                  <a:gd name="T12" fmla="*/ 109 w 264"/>
                  <a:gd name="T13" fmla="*/ 27 h 151"/>
                  <a:gd name="T14" fmla="*/ 95 w 264"/>
                  <a:gd name="T15" fmla="*/ 32 h 151"/>
                  <a:gd name="T16" fmla="*/ 84 w 264"/>
                  <a:gd name="T17" fmla="*/ 35 h 151"/>
                  <a:gd name="T18" fmla="*/ 71 w 264"/>
                  <a:gd name="T19" fmla="*/ 37 h 151"/>
                  <a:gd name="T20" fmla="*/ 57 w 264"/>
                  <a:gd name="T21" fmla="*/ 42 h 151"/>
                  <a:gd name="T22" fmla="*/ 45 w 264"/>
                  <a:gd name="T23" fmla="*/ 47 h 151"/>
                  <a:gd name="T24" fmla="*/ 31 w 264"/>
                  <a:gd name="T25" fmla="*/ 49 h 151"/>
                  <a:gd name="T26" fmla="*/ 22 w 264"/>
                  <a:gd name="T27" fmla="*/ 55 h 151"/>
                  <a:gd name="T28" fmla="*/ 15 w 264"/>
                  <a:gd name="T29" fmla="*/ 61 h 151"/>
                  <a:gd name="T30" fmla="*/ 11 w 264"/>
                  <a:gd name="T31" fmla="*/ 64 h 151"/>
                  <a:gd name="T32" fmla="*/ 0 w 264"/>
                  <a:gd name="T33" fmla="*/ 69 h 151"/>
                  <a:gd name="T34" fmla="*/ 0 w 264"/>
                  <a:gd name="T35" fmla="*/ 70 h 1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4"/>
                  <a:gd name="T55" fmla="*/ 0 h 151"/>
                  <a:gd name="T56" fmla="*/ 264 w 264"/>
                  <a:gd name="T57" fmla="*/ 151 h 1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4" h="151">
                    <a:moveTo>
                      <a:pt x="253" y="0"/>
                    </a:moveTo>
                    <a:lnTo>
                      <a:pt x="257" y="10"/>
                    </a:lnTo>
                    <a:lnTo>
                      <a:pt x="263" y="24"/>
                    </a:lnTo>
                    <a:lnTo>
                      <a:pt x="257" y="35"/>
                    </a:lnTo>
                    <a:lnTo>
                      <a:pt x="234" y="41"/>
                    </a:lnTo>
                    <a:lnTo>
                      <a:pt x="215" y="53"/>
                    </a:lnTo>
                    <a:lnTo>
                      <a:pt x="194" y="58"/>
                    </a:lnTo>
                    <a:lnTo>
                      <a:pt x="167" y="68"/>
                    </a:lnTo>
                    <a:lnTo>
                      <a:pt x="147" y="75"/>
                    </a:lnTo>
                    <a:lnTo>
                      <a:pt x="125" y="82"/>
                    </a:lnTo>
                    <a:lnTo>
                      <a:pt x="101" y="90"/>
                    </a:lnTo>
                    <a:lnTo>
                      <a:pt x="78" y="99"/>
                    </a:lnTo>
                    <a:lnTo>
                      <a:pt x="54" y="107"/>
                    </a:lnTo>
                    <a:lnTo>
                      <a:pt x="38" y="117"/>
                    </a:lnTo>
                    <a:lnTo>
                      <a:pt x="26" y="128"/>
                    </a:lnTo>
                    <a:lnTo>
                      <a:pt x="19" y="139"/>
                    </a:lnTo>
                    <a:lnTo>
                      <a:pt x="0" y="147"/>
                    </a:lnTo>
                    <a:lnTo>
                      <a:pt x="0" y="150"/>
                    </a:lnTo>
                  </a:path>
                </a:pathLst>
              </a:custGeom>
              <a:noFill/>
              <a:ln w="9089">
                <a:solidFill>
                  <a:srgbClr val="000000"/>
                </a:solidFill>
                <a:round/>
                <a:headEnd/>
                <a:tailEnd/>
              </a:ln>
            </p:spPr>
            <p:txBody>
              <a:bodyPr/>
              <a:lstStyle/>
              <a:p>
                <a:endParaRPr lang="de-DE"/>
              </a:p>
            </p:txBody>
          </p:sp>
          <p:sp>
            <p:nvSpPr>
              <p:cNvPr id="24658" name="Freeform 2127"/>
              <p:cNvSpPr>
                <a:spLocks/>
              </p:cNvSpPr>
              <p:nvPr/>
            </p:nvSpPr>
            <p:spPr bwMode="auto">
              <a:xfrm>
                <a:off x="2916" y="2904"/>
                <a:ext cx="20" cy="44"/>
              </a:xfrm>
              <a:custGeom>
                <a:avLst/>
                <a:gdLst>
                  <a:gd name="T0" fmla="*/ 0 w 22"/>
                  <a:gd name="T1" fmla="*/ 0 h 50"/>
                  <a:gd name="T2" fmla="*/ 0 w 22"/>
                  <a:gd name="T3" fmla="*/ 5 h 50"/>
                  <a:gd name="T4" fmla="*/ 6 w 22"/>
                  <a:gd name="T5" fmla="*/ 11 h 50"/>
                  <a:gd name="T6" fmla="*/ 12 w 22"/>
                  <a:gd name="T7" fmla="*/ 16 h 50"/>
                  <a:gd name="T8" fmla="*/ 12 w 22"/>
                  <a:gd name="T9" fmla="*/ 23 h 50"/>
                  <a:gd name="T10" fmla="*/ 12 w 22"/>
                  <a:gd name="T11" fmla="*/ 23 h 50"/>
                  <a:gd name="T12" fmla="*/ 0 60000 65536"/>
                  <a:gd name="T13" fmla="*/ 0 60000 65536"/>
                  <a:gd name="T14" fmla="*/ 0 60000 65536"/>
                  <a:gd name="T15" fmla="*/ 0 60000 65536"/>
                  <a:gd name="T16" fmla="*/ 0 60000 65536"/>
                  <a:gd name="T17" fmla="*/ 0 60000 65536"/>
                  <a:gd name="T18" fmla="*/ 0 w 22"/>
                  <a:gd name="T19" fmla="*/ 0 h 50"/>
                  <a:gd name="T20" fmla="*/ 22 w 22"/>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2" h="50">
                    <a:moveTo>
                      <a:pt x="0" y="0"/>
                    </a:moveTo>
                    <a:lnTo>
                      <a:pt x="0" y="11"/>
                    </a:lnTo>
                    <a:lnTo>
                      <a:pt x="12" y="24"/>
                    </a:lnTo>
                    <a:lnTo>
                      <a:pt x="21" y="35"/>
                    </a:lnTo>
                    <a:lnTo>
                      <a:pt x="21" y="49"/>
                    </a:lnTo>
                  </a:path>
                </a:pathLst>
              </a:custGeom>
              <a:noFill/>
              <a:ln w="9089">
                <a:solidFill>
                  <a:srgbClr val="000000"/>
                </a:solidFill>
                <a:round/>
                <a:headEnd/>
                <a:tailEnd/>
              </a:ln>
            </p:spPr>
            <p:txBody>
              <a:bodyPr/>
              <a:lstStyle/>
              <a:p>
                <a:endParaRPr lang="de-DE"/>
              </a:p>
            </p:txBody>
          </p:sp>
          <p:sp>
            <p:nvSpPr>
              <p:cNvPr id="24659" name="Oval 2128"/>
              <p:cNvSpPr>
                <a:spLocks noChangeArrowheads="1"/>
              </p:cNvSpPr>
              <p:nvPr/>
            </p:nvSpPr>
            <p:spPr bwMode="auto">
              <a:xfrm>
                <a:off x="2209" y="2882"/>
                <a:ext cx="112" cy="116"/>
              </a:xfrm>
              <a:prstGeom prst="ellipse">
                <a:avLst/>
              </a:prstGeom>
              <a:solidFill>
                <a:srgbClr val="FF0000"/>
              </a:solidFill>
              <a:ln w="9089">
                <a:solidFill>
                  <a:srgbClr val="000000"/>
                </a:solidFill>
                <a:round/>
                <a:headEnd/>
                <a:tailEnd/>
              </a:ln>
            </p:spPr>
            <p:txBody>
              <a:bodyPr wrap="none" anchor="ctr"/>
              <a:lstStyle/>
              <a:p>
                <a:endParaRPr lang="de-DE"/>
              </a:p>
            </p:txBody>
          </p:sp>
          <p:sp>
            <p:nvSpPr>
              <p:cNvPr id="24660" name="Oval 2129"/>
              <p:cNvSpPr>
                <a:spLocks noChangeArrowheads="1"/>
              </p:cNvSpPr>
              <p:nvPr/>
            </p:nvSpPr>
            <p:spPr bwMode="auto">
              <a:xfrm>
                <a:off x="2850" y="3046"/>
                <a:ext cx="113" cy="101"/>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661" name="Text Box 2130"/>
              <p:cNvSpPr txBox="1">
                <a:spLocks noChangeArrowheads="1"/>
              </p:cNvSpPr>
              <p:nvPr/>
            </p:nvSpPr>
            <p:spPr bwMode="auto">
              <a:xfrm>
                <a:off x="2882" y="3064"/>
                <a:ext cx="97" cy="165"/>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662" name="Oval 2131"/>
              <p:cNvSpPr>
                <a:spLocks noChangeArrowheads="1"/>
              </p:cNvSpPr>
              <p:nvPr/>
            </p:nvSpPr>
            <p:spPr bwMode="auto">
              <a:xfrm>
                <a:off x="2785" y="2882"/>
                <a:ext cx="113" cy="99"/>
              </a:xfrm>
              <a:prstGeom prst="ellipse">
                <a:avLst/>
              </a:prstGeom>
              <a:solidFill>
                <a:srgbClr val="FF0000"/>
              </a:solidFill>
              <a:ln w="9089">
                <a:solidFill>
                  <a:srgbClr val="000000"/>
                </a:solidFill>
                <a:round/>
                <a:headEnd/>
                <a:tailEnd/>
              </a:ln>
            </p:spPr>
            <p:txBody>
              <a:bodyPr wrap="none" anchor="ctr"/>
              <a:lstStyle/>
              <a:p>
                <a:endParaRPr lang="de-DE"/>
              </a:p>
            </p:txBody>
          </p:sp>
          <p:sp>
            <p:nvSpPr>
              <p:cNvPr id="24663" name="Oval 2132"/>
              <p:cNvSpPr>
                <a:spLocks noChangeArrowheads="1"/>
              </p:cNvSpPr>
              <p:nvPr/>
            </p:nvSpPr>
            <p:spPr bwMode="auto">
              <a:xfrm>
                <a:off x="3444" y="3046"/>
                <a:ext cx="112" cy="101"/>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664" name="Text Box 2133"/>
              <p:cNvSpPr txBox="1">
                <a:spLocks noChangeArrowheads="1"/>
              </p:cNvSpPr>
              <p:nvPr/>
            </p:nvSpPr>
            <p:spPr bwMode="auto">
              <a:xfrm>
                <a:off x="3476" y="3064"/>
                <a:ext cx="95" cy="165"/>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665" name="Oval 2134"/>
              <p:cNvSpPr>
                <a:spLocks noChangeArrowheads="1"/>
              </p:cNvSpPr>
              <p:nvPr/>
            </p:nvSpPr>
            <p:spPr bwMode="auto">
              <a:xfrm>
                <a:off x="3379" y="2882"/>
                <a:ext cx="112" cy="99"/>
              </a:xfrm>
              <a:prstGeom prst="ellipse">
                <a:avLst/>
              </a:prstGeom>
              <a:solidFill>
                <a:srgbClr val="FF0000"/>
              </a:solidFill>
              <a:ln w="9089">
                <a:solidFill>
                  <a:srgbClr val="000000"/>
                </a:solidFill>
                <a:round/>
                <a:headEnd/>
                <a:tailEnd/>
              </a:ln>
            </p:spPr>
            <p:txBody>
              <a:bodyPr wrap="none" anchor="ctr"/>
              <a:lstStyle/>
              <a:p>
                <a:endParaRPr lang="de-DE"/>
              </a:p>
            </p:txBody>
          </p:sp>
          <p:sp>
            <p:nvSpPr>
              <p:cNvPr id="24666" name="Oval 2135"/>
              <p:cNvSpPr>
                <a:spLocks noChangeArrowheads="1"/>
              </p:cNvSpPr>
              <p:nvPr/>
            </p:nvSpPr>
            <p:spPr bwMode="auto">
              <a:xfrm>
                <a:off x="3907" y="3046"/>
                <a:ext cx="113" cy="101"/>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667" name="Text Box 2136"/>
              <p:cNvSpPr txBox="1">
                <a:spLocks noChangeArrowheads="1"/>
              </p:cNvSpPr>
              <p:nvPr/>
            </p:nvSpPr>
            <p:spPr bwMode="auto">
              <a:xfrm>
                <a:off x="3940" y="3064"/>
                <a:ext cx="97" cy="165"/>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668" name="Oval 2137"/>
              <p:cNvSpPr>
                <a:spLocks noChangeArrowheads="1"/>
              </p:cNvSpPr>
              <p:nvPr/>
            </p:nvSpPr>
            <p:spPr bwMode="auto">
              <a:xfrm>
                <a:off x="3843" y="2882"/>
                <a:ext cx="112" cy="99"/>
              </a:xfrm>
              <a:prstGeom prst="ellipse">
                <a:avLst/>
              </a:prstGeom>
              <a:solidFill>
                <a:srgbClr val="FF0000"/>
              </a:solidFill>
              <a:ln w="9089">
                <a:solidFill>
                  <a:srgbClr val="000000"/>
                </a:solidFill>
                <a:round/>
                <a:headEnd/>
                <a:tailEnd/>
              </a:ln>
            </p:spPr>
            <p:txBody>
              <a:bodyPr wrap="none" anchor="ctr"/>
              <a:lstStyle/>
              <a:p>
                <a:endParaRPr lang="de-DE"/>
              </a:p>
            </p:txBody>
          </p:sp>
          <p:sp>
            <p:nvSpPr>
              <p:cNvPr id="24669" name="Oval 2138"/>
              <p:cNvSpPr>
                <a:spLocks noChangeArrowheads="1"/>
              </p:cNvSpPr>
              <p:nvPr/>
            </p:nvSpPr>
            <p:spPr bwMode="auto">
              <a:xfrm>
                <a:off x="3663" y="2966"/>
                <a:ext cx="112" cy="101"/>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670" name="Text Box 2139"/>
              <p:cNvSpPr txBox="1">
                <a:spLocks noChangeArrowheads="1"/>
              </p:cNvSpPr>
              <p:nvPr/>
            </p:nvSpPr>
            <p:spPr bwMode="auto">
              <a:xfrm>
                <a:off x="3694" y="2984"/>
                <a:ext cx="96" cy="165"/>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671" name="Oval 2140"/>
              <p:cNvSpPr>
                <a:spLocks noChangeArrowheads="1"/>
              </p:cNvSpPr>
              <p:nvPr/>
            </p:nvSpPr>
            <p:spPr bwMode="auto">
              <a:xfrm>
                <a:off x="4426" y="3046"/>
                <a:ext cx="114" cy="101"/>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672" name="Text Box 2141"/>
              <p:cNvSpPr txBox="1">
                <a:spLocks noChangeArrowheads="1"/>
              </p:cNvSpPr>
              <p:nvPr/>
            </p:nvSpPr>
            <p:spPr bwMode="auto">
              <a:xfrm>
                <a:off x="4460" y="3064"/>
                <a:ext cx="95" cy="165"/>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673" name="Oval 2142"/>
              <p:cNvSpPr>
                <a:spLocks noChangeArrowheads="1"/>
              </p:cNvSpPr>
              <p:nvPr/>
            </p:nvSpPr>
            <p:spPr bwMode="auto">
              <a:xfrm>
                <a:off x="4360" y="2882"/>
                <a:ext cx="114" cy="99"/>
              </a:xfrm>
              <a:prstGeom prst="ellipse">
                <a:avLst/>
              </a:prstGeom>
              <a:solidFill>
                <a:srgbClr val="FF0000"/>
              </a:solidFill>
              <a:ln w="9089">
                <a:solidFill>
                  <a:srgbClr val="000000"/>
                </a:solidFill>
                <a:round/>
                <a:headEnd/>
                <a:tailEnd/>
              </a:ln>
            </p:spPr>
            <p:txBody>
              <a:bodyPr wrap="none" anchor="ctr"/>
              <a:lstStyle/>
              <a:p>
                <a:endParaRPr lang="de-DE"/>
              </a:p>
            </p:txBody>
          </p:sp>
          <p:sp>
            <p:nvSpPr>
              <p:cNvPr id="24674" name="Oval 2143"/>
              <p:cNvSpPr>
                <a:spLocks noChangeArrowheads="1"/>
              </p:cNvSpPr>
              <p:nvPr/>
            </p:nvSpPr>
            <p:spPr bwMode="auto">
              <a:xfrm>
                <a:off x="4182" y="2966"/>
                <a:ext cx="114" cy="101"/>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675" name="Text Box 2144"/>
              <p:cNvSpPr txBox="1">
                <a:spLocks noChangeArrowheads="1"/>
              </p:cNvSpPr>
              <p:nvPr/>
            </p:nvSpPr>
            <p:spPr bwMode="auto">
              <a:xfrm>
                <a:off x="4214" y="2984"/>
                <a:ext cx="97" cy="165"/>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676" name="Oval 2145"/>
              <p:cNvSpPr>
                <a:spLocks noChangeArrowheads="1"/>
              </p:cNvSpPr>
              <p:nvPr/>
            </p:nvSpPr>
            <p:spPr bwMode="auto">
              <a:xfrm>
                <a:off x="4898" y="3253"/>
                <a:ext cx="113" cy="100"/>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677" name="Text Box 2146"/>
              <p:cNvSpPr txBox="1">
                <a:spLocks noChangeArrowheads="1"/>
              </p:cNvSpPr>
              <p:nvPr/>
            </p:nvSpPr>
            <p:spPr bwMode="auto">
              <a:xfrm>
                <a:off x="4930" y="3271"/>
                <a:ext cx="96" cy="165"/>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678" name="Oval 2147"/>
              <p:cNvSpPr>
                <a:spLocks noChangeArrowheads="1"/>
              </p:cNvSpPr>
              <p:nvPr/>
            </p:nvSpPr>
            <p:spPr bwMode="auto">
              <a:xfrm>
                <a:off x="4832" y="3088"/>
                <a:ext cx="114" cy="101"/>
              </a:xfrm>
              <a:prstGeom prst="ellipse">
                <a:avLst/>
              </a:prstGeom>
              <a:pattFill prst="pct70">
                <a:fgClr>
                  <a:srgbClr val="FFFF00"/>
                </a:fgClr>
                <a:bgClr>
                  <a:srgbClr val="FFFFFF"/>
                </a:bgClr>
              </a:pattFill>
              <a:ln w="9089">
                <a:solidFill>
                  <a:srgbClr val="000000"/>
                </a:solidFill>
                <a:round/>
                <a:headEnd/>
                <a:tailEnd/>
              </a:ln>
            </p:spPr>
            <p:txBody>
              <a:bodyPr wrap="none" anchor="ctr"/>
              <a:lstStyle/>
              <a:p>
                <a:endParaRPr lang="de-DE"/>
              </a:p>
            </p:txBody>
          </p:sp>
          <p:sp>
            <p:nvSpPr>
              <p:cNvPr id="24679" name="Text Box 2148"/>
              <p:cNvSpPr txBox="1">
                <a:spLocks noChangeArrowheads="1"/>
              </p:cNvSpPr>
              <p:nvPr/>
            </p:nvSpPr>
            <p:spPr bwMode="auto">
              <a:xfrm>
                <a:off x="4865" y="3107"/>
                <a:ext cx="96" cy="166"/>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680" name="Oval 2149"/>
              <p:cNvSpPr>
                <a:spLocks noChangeArrowheads="1"/>
              </p:cNvSpPr>
              <p:nvPr/>
            </p:nvSpPr>
            <p:spPr bwMode="auto">
              <a:xfrm>
                <a:off x="4654" y="3173"/>
                <a:ext cx="113" cy="100"/>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681" name="Text Box 2150"/>
              <p:cNvSpPr txBox="1">
                <a:spLocks noChangeArrowheads="1"/>
              </p:cNvSpPr>
              <p:nvPr/>
            </p:nvSpPr>
            <p:spPr bwMode="auto">
              <a:xfrm>
                <a:off x="4686" y="3191"/>
                <a:ext cx="97" cy="164"/>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682" name="Oval 2151"/>
              <p:cNvSpPr>
                <a:spLocks noChangeArrowheads="1"/>
              </p:cNvSpPr>
              <p:nvPr/>
            </p:nvSpPr>
            <p:spPr bwMode="auto">
              <a:xfrm>
                <a:off x="4321" y="3309"/>
                <a:ext cx="114" cy="100"/>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683" name="Text Box 2152"/>
              <p:cNvSpPr txBox="1">
                <a:spLocks noChangeArrowheads="1"/>
              </p:cNvSpPr>
              <p:nvPr/>
            </p:nvSpPr>
            <p:spPr bwMode="auto">
              <a:xfrm>
                <a:off x="4354" y="3327"/>
                <a:ext cx="96" cy="164"/>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684" name="Oval 2153"/>
              <p:cNvSpPr>
                <a:spLocks noChangeArrowheads="1"/>
              </p:cNvSpPr>
              <p:nvPr/>
            </p:nvSpPr>
            <p:spPr bwMode="auto">
              <a:xfrm>
                <a:off x="4256" y="3146"/>
                <a:ext cx="113" cy="98"/>
              </a:xfrm>
              <a:prstGeom prst="ellipse">
                <a:avLst/>
              </a:prstGeom>
              <a:pattFill prst="pct70">
                <a:fgClr>
                  <a:srgbClr val="FFFF00"/>
                </a:fgClr>
                <a:bgClr>
                  <a:srgbClr val="FFFFFF"/>
                </a:bgClr>
              </a:pattFill>
              <a:ln w="9089">
                <a:solidFill>
                  <a:srgbClr val="000000"/>
                </a:solidFill>
                <a:round/>
                <a:headEnd/>
                <a:tailEnd/>
              </a:ln>
            </p:spPr>
            <p:txBody>
              <a:bodyPr wrap="none" anchor="ctr"/>
              <a:lstStyle/>
              <a:p>
                <a:endParaRPr lang="de-DE"/>
              </a:p>
            </p:txBody>
          </p:sp>
          <p:sp>
            <p:nvSpPr>
              <p:cNvPr id="24685" name="Text Box 2154"/>
              <p:cNvSpPr txBox="1">
                <a:spLocks noChangeArrowheads="1"/>
              </p:cNvSpPr>
              <p:nvPr/>
            </p:nvSpPr>
            <p:spPr bwMode="auto">
              <a:xfrm>
                <a:off x="4289" y="3163"/>
                <a:ext cx="96" cy="164"/>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686" name="Oval 2155"/>
              <p:cNvSpPr>
                <a:spLocks noChangeArrowheads="1"/>
              </p:cNvSpPr>
              <p:nvPr/>
            </p:nvSpPr>
            <p:spPr bwMode="auto">
              <a:xfrm>
                <a:off x="4077" y="3229"/>
                <a:ext cx="113" cy="102"/>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687" name="Text Box 2156"/>
              <p:cNvSpPr txBox="1">
                <a:spLocks noChangeArrowheads="1"/>
              </p:cNvSpPr>
              <p:nvPr/>
            </p:nvSpPr>
            <p:spPr bwMode="auto">
              <a:xfrm>
                <a:off x="4110" y="3248"/>
                <a:ext cx="96" cy="165"/>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688" name="Oval 2157"/>
              <p:cNvSpPr>
                <a:spLocks noChangeArrowheads="1"/>
              </p:cNvSpPr>
              <p:nvPr/>
            </p:nvSpPr>
            <p:spPr bwMode="auto">
              <a:xfrm>
                <a:off x="3776" y="3323"/>
                <a:ext cx="114" cy="101"/>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689" name="Text Box 2158"/>
              <p:cNvSpPr txBox="1">
                <a:spLocks noChangeArrowheads="1"/>
              </p:cNvSpPr>
              <p:nvPr/>
            </p:nvSpPr>
            <p:spPr bwMode="auto">
              <a:xfrm>
                <a:off x="3810" y="3341"/>
                <a:ext cx="96" cy="165"/>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690" name="Oval 2159"/>
              <p:cNvSpPr>
                <a:spLocks noChangeArrowheads="1"/>
              </p:cNvSpPr>
              <p:nvPr/>
            </p:nvSpPr>
            <p:spPr bwMode="auto">
              <a:xfrm>
                <a:off x="3713" y="3159"/>
                <a:ext cx="111" cy="102"/>
              </a:xfrm>
              <a:prstGeom prst="ellipse">
                <a:avLst/>
              </a:prstGeom>
              <a:pattFill prst="pct70">
                <a:fgClr>
                  <a:srgbClr val="FFFF00"/>
                </a:fgClr>
                <a:bgClr>
                  <a:srgbClr val="FFFFFF"/>
                </a:bgClr>
              </a:pattFill>
              <a:ln w="9089">
                <a:solidFill>
                  <a:srgbClr val="000000"/>
                </a:solidFill>
                <a:round/>
                <a:headEnd/>
                <a:tailEnd/>
              </a:ln>
            </p:spPr>
            <p:txBody>
              <a:bodyPr wrap="none" anchor="ctr"/>
              <a:lstStyle/>
              <a:p>
                <a:endParaRPr lang="de-DE"/>
              </a:p>
            </p:txBody>
          </p:sp>
          <p:sp>
            <p:nvSpPr>
              <p:cNvPr id="24691" name="Text Box 2160"/>
              <p:cNvSpPr txBox="1">
                <a:spLocks noChangeArrowheads="1"/>
              </p:cNvSpPr>
              <p:nvPr/>
            </p:nvSpPr>
            <p:spPr bwMode="auto">
              <a:xfrm>
                <a:off x="3744" y="3177"/>
                <a:ext cx="95" cy="164"/>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692" name="Oval 2161"/>
              <p:cNvSpPr>
                <a:spLocks noChangeArrowheads="1"/>
              </p:cNvSpPr>
              <p:nvPr/>
            </p:nvSpPr>
            <p:spPr bwMode="auto">
              <a:xfrm>
                <a:off x="3533" y="3254"/>
                <a:ext cx="113" cy="95"/>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693" name="Text Box 2162"/>
              <p:cNvSpPr txBox="1">
                <a:spLocks noChangeArrowheads="1"/>
              </p:cNvSpPr>
              <p:nvPr/>
            </p:nvSpPr>
            <p:spPr bwMode="auto">
              <a:xfrm>
                <a:off x="3567" y="3273"/>
                <a:ext cx="95" cy="164"/>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694" name="Oval 2163"/>
              <p:cNvSpPr>
                <a:spLocks noChangeArrowheads="1"/>
              </p:cNvSpPr>
              <p:nvPr/>
            </p:nvSpPr>
            <p:spPr bwMode="auto">
              <a:xfrm>
                <a:off x="3306" y="3323"/>
                <a:ext cx="114" cy="101"/>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695" name="Text Box 2164"/>
              <p:cNvSpPr txBox="1">
                <a:spLocks noChangeArrowheads="1"/>
              </p:cNvSpPr>
              <p:nvPr/>
            </p:nvSpPr>
            <p:spPr bwMode="auto">
              <a:xfrm>
                <a:off x="3337" y="3341"/>
                <a:ext cx="97" cy="165"/>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696" name="Oval 2165"/>
              <p:cNvSpPr>
                <a:spLocks noChangeArrowheads="1"/>
              </p:cNvSpPr>
              <p:nvPr/>
            </p:nvSpPr>
            <p:spPr bwMode="auto">
              <a:xfrm>
                <a:off x="3241" y="3159"/>
                <a:ext cx="113" cy="102"/>
              </a:xfrm>
              <a:prstGeom prst="ellipse">
                <a:avLst/>
              </a:prstGeom>
              <a:pattFill prst="pct70">
                <a:fgClr>
                  <a:srgbClr val="FFFF00"/>
                </a:fgClr>
                <a:bgClr>
                  <a:srgbClr val="FFFFFF"/>
                </a:bgClr>
              </a:pattFill>
              <a:ln w="9089">
                <a:solidFill>
                  <a:srgbClr val="000000"/>
                </a:solidFill>
                <a:round/>
                <a:headEnd/>
                <a:tailEnd/>
              </a:ln>
            </p:spPr>
            <p:txBody>
              <a:bodyPr wrap="none" anchor="ctr"/>
              <a:lstStyle/>
              <a:p>
                <a:endParaRPr lang="de-DE"/>
              </a:p>
            </p:txBody>
          </p:sp>
          <p:sp>
            <p:nvSpPr>
              <p:cNvPr id="24697" name="Text Box 2166"/>
              <p:cNvSpPr txBox="1">
                <a:spLocks noChangeArrowheads="1"/>
              </p:cNvSpPr>
              <p:nvPr/>
            </p:nvSpPr>
            <p:spPr bwMode="auto">
              <a:xfrm>
                <a:off x="3273" y="3177"/>
                <a:ext cx="96" cy="164"/>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698" name="Oval 2167"/>
              <p:cNvSpPr>
                <a:spLocks noChangeArrowheads="1"/>
              </p:cNvSpPr>
              <p:nvPr/>
            </p:nvSpPr>
            <p:spPr bwMode="auto">
              <a:xfrm>
                <a:off x="2704" y="3323"/>
                <a:ext cx="114" cy="101"/>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699" name="Text Box 2168"/>
              <p:cNvSpPr txBox="1">
                <a:spLocks noChangeArrowheads="1"/>
              </p:cNvSpPr>
              <p:nvPr/>
            </p:nvSpPr>
            <p:spPr bwMode="auto">
              <a:xfrm>
                <a:off x="2737" y="3341"/>
                <a:ext cx="96" cy="165"/>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700" name="Oval 2169"/>
              <p:cNvSpPr>
                <a:spLocks noChangeArrowheads="1"/>
              </p:cNvSpPr>
              <p:nvPr/>
            </p:nvSpPr>
            <p:spPr bwMode="auto">
              <a:xfrm>
                <a:off x="2639" y="3159"/>
                <a:ext cx="113" cy="102"/>
              </a:xfrm>
              <a:prstGeom prst="ellipse">
                <a:avLst/>
              </a:prstGeom>
              <a:pattFill prst="pct70">
                <a:fgClr>
                  <a:srgbClr val="FFFF00"/>
                </a:fgClr>
                <a:bgClr>
                  <a:srgbClr val="FFFFFF"/>
                </a:bgClr>
              </a:pattFill>
              <a:ln w="9089">
                <a:solidFill>
                  <a:srgbClr val="000000"/>
                </a:solidFill>
                <a:round/>
                <a:headEnd/>
                <a:tailEnd/>
              </a:ln>
            </p:spPr>
            <p:txBody>
              <a:bodyPr wrap="none" anchor="ctr"/>
              <a:lstStyle/>
              <a:p>
                <a:endParaRPr lang="de-DE"/>
              </a:p>
            </p:txBody>
          </p:sp>
          <p:sp>
            <p:nvSpPr>
              <p:cNvPr id="24701" name="Text Box 2170"/>
              <p:cNvSpPr txBox="1">
                <a:spLocks noChangeArrowheads="1"/>
              </p:cNvSpPr>
              <p:nvPr/>
            </p:nvSpPr>
            <p:spPr bwMode="auto">
              <a:xfrm>
                <a:off x="2672" y="3177"/>
                <a:ext cx="96" cy="164"/>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702" name="Oval 2171"/>
              <p:cNvSpPr>
                <a:spLocks noChangeArrowheads="1"/>
              </p:cNvSpPr>
              <p:nvPr/>
            </p:nvSpPr>
            <p:spPr bwMode="auto">
              <a:xfrm>
                <a:off x="2683" y="3515"/>
                <a:ext cx="113" cy="101"/>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703" name="Text Box 2172"/>
              <p:cNvSpPr txBox="1">
                <a:spLocks noChangeArrowheads="1"/>
              </p:cNvSpPr>
              <p:nvPr/>
            </p:nvSpPr>
            <p:spPr bwMode="auto">
              <a:xfrm>
                <a:off x="2717" y="3533"/>
                <a:ext cx="97" cy="165"/>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704" name="Oval 2173"/>
              <p:cNvSpPr>
                <a:spLocks noChangeArrowheads="1"/>
              </p:cNvSpPr>
              <p:nvPr/>
            </p:nvSpPr>
            <p:spPr bwMode="auto">
              <a:xfrm>
                <a:off x="2484" y="3366"/>
                <a:ext cx="115" cy="101"/>
              </a:xfrm>
              <a:prstGeom prst="ellipse">
                <a:avLst/>
              </a:prstGeom>
              <a:pattFill prst="pct70">
                <a:fgClr>
                  <a:srgbClr val="FFFF00"/>
                </a:fgClr>
                <a:bgClr>
                  <a:srgbClr val="FFFFFF"/>
                </a:bgClr>
              </a:pattFill>
              <a:ln w="9089">
                <a:solidFill>
                  <a:srgbClr val="000000"/>
                </a:solidFill>
                <a:round/>
                <a:headEnd/>
                <a:tailEnd/>
              </a:ln>
            </p:spPr>
            <p:txBody>
              <a:bodyPr wrap="none" anchor="ctr"/>
              <a:lstStyle/>
              <a:p>
                <a:endParaRPr lang="de-DE"/>
              </a:p>
            </p:txBody>
          </p:sp>
          <p:sp>
            <p:nvSpPr>
              <p:cNvPr id="24705" name="Text Box 2174"/>
              <p:cNvSpPr txBox="1">
                <a:spLocks noChangeArrowheads="1"/>
              </p:cNvSpPr>
              <p:nvPr/>
            </p:nvSpPr>
            <p:spPr bwMode="auto">
              <a:xfrm>
                <a:off x="2517" y="3385"/>
                <a:ext cx="96" cy="164"/>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706" name="Oval 2175"/>
              <p:cNvSpPr>
                <a:spLocks noChangeArrowheads="1"/>
              </p:cNvSpPr>
              <p:nvPr/>
            </p:nvSpPr>
            <p:spPr bwMode="auto">
              <a:xfrm>
                <a:off x="3159" y="3530"/>
                <a:ext cx="114" cy="100"/>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707" name="Text Box 2176"/>
              <p:cNvSpPr txBox="1">
                <a:spLocks noChangeArrowheads="1"/>
              </p:cNvSpPr>
              <p:nvPr/>
            </p:nvSpPr>
            <p:spPr bwMode="auto">
              <a:xfrm>
                <a:off x="3192" y="3549"/>
                <a:ext cx="96" cy="164"/>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708" name="Oval 2177"/>
              <p:cNvSpPr>
                <a:spLocks noChangeArrowheads="1"/>
              </p:cNvSpPr>
              <p:nvPr/>
            </p:nvSpPr>
            <p:spPr bwMode="auto">
              <a:xfrm>
                <a:off x="3094" y="3366"/>
                <a:ext cx="113" cy="101"/>
              </a:xfrm>
              <a:prstGeom prst="ellipse">
                <a:avLst/>
              </a:prstGeom>
              <a:pattFill prst="pct70">
                <a:fgClr>
                  <a:srgbClr val="FFFF00"/>
                </a:fgClr>
                <a:bgClr>
                  <a:srgbClr val="FFFFFF"/>
                </a:bgClr>
              </a:pattFill>
              <a:ln w="9089">
                <a:solidFill>
                  <a:srgbClr val="000000"/>
                </a:solidFill>
                <a:round/>
                <a:headEnd/>
                <a:tailEnd/>
              </a:ln>
            </p:spPr>
            <p:txBody>
              <a:bodyPr wrap="none" anchor="ctr"/>
              <a:lstStyle/>
              <a:p>
                <a:endParaRPr lang="de-DE"/>
              </a:p>
            </p:txBody>
          </p:sp>
          <p:sp>
            <p:nvSpPr>
              <p:cNvPr id="24709" name="Text Box 2178"/>
              <p:cNvSpPr txBox="1">
                <a:spLocks noChangeArrowheads="1"/>
              </p:cNvSpPr>
              <p:nvPr/>
            </p:nvSpPr>
            <p:spPr bwMode="auto">
              <a:xfrm>
                <a:off x="3126" y="3385"/>
                <a:ext cx="96" cy="164"/>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710" name="Oval 2179"/>
              <p:cNvSpPr>
                <a:spLocks noChangeArrowheads="1"/>
              </p:cNvSpPr>
              <p:nvPr/>
            </p:nvSpPr>
            <p:spPr bwMode="auto">
              <a:xfrm>
                <a:off x="2914" y="3451"/>
                <a:ext cx="114" cy="99"/>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711" name="Text Box 2180"/>
              <p:cNvSpPr txBox="1">
                <a:spLocks noChangeArrowheads="1"/>
              </p:cNvSpPr>
              <p:nvPr/>
            </p:nvSpPr>
            <p:spPr bwMode="auto">
              <a:xfrm>
                <a:off x="2947" y="3469"/>
                <a:ext cx="96" cy="165"/>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712" name="Oval 2181"/>
              <p:cNvSpPr>
                <a:spLocks noChangeArrowheads="1"/>
              </p:cNvSpPr>
              <p:nvPr/>
            </p:nvSpPr>
            <p:spPr bwMode="auto">
              <a:xfrm>
                <a:off x="3727" y="3530"/>
                <a:ext cx="115" cy="100"/>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713" name="Text Box 2182"/>
              <p:cNvSpPr txBox="1">
                <a:spLocks noChangeArrowheads="1"/>
              </p:cNvSpPr>
              <p:nvPr/>
            </p:nvSpPr>
            <p:spPr bwMode="auto">
              <a:xfrm>
                <a:off x="3760" y="3549"/>
                <a:ext cx="97" cy="164"/>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714" name="Oval 2183"/>
              <p:cNvSpPr>
                <a:spLocks noChangeArrowheads="1"/>
              </p:cNvSpPr>
              <p:nvPr/>
            </p:nvSpPr>
            <p:spPr bwMode="auto">
              <a:xfrm>
                <a:off x="3663" y="3366"/>
                <a:ext cx="112" cy="101"/>
              </a:xfrm>
              <a:prstGeom prst="ellipse">
                <a:avLst/>
              </a:prstGeom>
              <a:pattFill prst="pct70">
                <a:fgClr>
                  <a:srgbClr val="FFFF00"/>
                </a:fgClr>
                <a:bgClr>
                  <a:srgbClr val="FFFFFF"/>
                </a:bgClr>
              </a:pattFill>
              <a:ln w="9089">
                <a:solidFill>
                  <a:srgbClr val="000000"/>
                </a:solidFill>
                <a:round/>
                <a:headEnd/>
                <a:tailEnd/>
              </a:ln>
            </p:spPr>
            <p:txBody>
              <a:bodyPr wrap="none" anchor="ctr"/>
              <a:lstStyle/>
              <a:p>
                <a:endParaRPr lang="de-DE"/>
              </a:p>
            </p:txBody>
          </p:sp>
          <p:sp>
            <p:nvSpPr>
              <p:cNvPr id="24715" name="Text Box 2184"/>
              <p:cNvSpPr txBox="1">
                <a:spLocks noChangeArrowheads="1"/>
              </p:cNvSpPr>
              <p:nvPr/>
            </p:nvSpPr>
            <p:spPr bwMode="auto">
              <a:xfrm>
                <a:off x="3694" y="3385"/>
                <a:ext cx="96" cy="164"/>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716" name="Oval 2185"/>
              <p:cNvSpPr>
                <a:spLocks noChangeArrowheads="1"/>
              </p:cNvSpPr>
              <p:nvPr/>
            </p:nvSpPr>
            <p:spPr bwMode="auto">
              <a:xfrm>
                <a:off x="3483" y="3451"/>
                <a:ext cx="115" cy="99"/>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717" name="Text Box 2186"/>
              <p:cNvSpPr txBox="1">
                <a:spLocks noChangeArrowheads="1"/>
              </p:cNvSpPr>
              <p:nvPr/>
            </p:nvSpPr>
            <p:spPr bwMode="auto">
              <a:xfrm>
                <a:off x="3517" y="3469"/>
                <a:ext cx="96" cy="165"/>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718" name="Oval 2187"/>
              <p:cNvSpPr>
                <a:spLocks noChangeArrowheads="1"/>
              </p:cNvSpPr>
              <p:nvPr/>
            </p:nvSpPr>
            <p:spPr bwMode="auto">
              <a:xfrm>
                <a:off x="4182" y="3530"/>
                <a:ext cx="114" cy="100"/>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719" name="Text Box 2188"/>
              <p:cNvSpPr txBox="1">
                <a:spLocks noChangeArrowheads="1"/>
              </p:cNvSpPr>
              <p:nvPr/>
            </p:nvSpPr>
            <p:spPr bwMode="auto">
              <a:xfrm>
                <a:off x="4214" y="3549"/>
                <a:ext cx="97" cy="164"/>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720" name="Oval 2189"/>
              <p:cNvSpPr>
                <a:spLocks noChangeArrowheads="1"/>
              </p:cNvSpPr>
              <p:nvPr/>
            </p:nvSpPr>
            <p:spPr bwMode="auto">
              <a:xfrm>
                <a:off x="4118" y="3366"/>
                <a:ext cx="113" cy="101"/>
              </a:xfrm>
              <a:prstGeom prst="ellipse">
                <a:avLst/>
              </a:prstGeom>
              <a:pattFill prst="pct70">
                <a:fgClr>
                  <a:srgbClr val="FFFF00"/>
                </a:fgClr>
                <a:bgClr>
                  <a:srgbClr val="FFFFFF"/>
                </a:bgClr>
              </a:pattFill>
              <a:ln w="9089">
                <a:solidFill>
                  <a:srgbClr val="000000"/>
                </a:solidFill>
                <a:round/>
                <a:headEnd/>
                <a:tailEnd/>
              </a:ln>
            </p:spPr>
            <p:txBody>
              <a:bodyPr wrap="none" anchor="ctr"/>
              <a:lstStyle/>
              <a:p>
                <a:endParaRPr lang="de-DE"/>
              </a:p>
            </p:txBody>
          </p:sp>
          <p:sp>
            <p:nvSpPr>
              <p:cNvPr id="24721" name="Text Box 2190"/>
              <p:cNvSpPr txBox="1">
                <a:spLocks noChangeArrowheads="1"/>
              </p:cNvSpPr>
              <p:nvPr/>
            </p:nvSpPr>
            <p:spPr bwMode="auto">
              <a:xfrm>
                <a:off x="4150" y="3385"/>
                <a:ext cx="96" cy="164"/>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722" name="Oval 2191"/>
              <p:cNvSpPr>
                <a:spLocks noChangeArrowheads="1"/>
              </p:cNvSpPr>
              <p:nvPr/>
            </p:nvSpPr>
            <p:spPr bwMode="auto">
              <a:xfrm>
                <a:off x="3940" y="3451"/>
                <a:ext cx="112" cy="99"/>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723" name="Text Box 2192"/>
              <p:cNvSpPr txBox="1">
                <a:spLocks noChangeArrowheads="1"/>
              </p:cNvSpPr>
              <p:nvPr/>
            </p:nvSpPr>
            <p:spPr bwMode="auto">
              <a:xfrm>
                <a:off x="3971" y="3469"/>
                <a:ext cx="97" cy="165"/>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724" name="Oval 2193"/>
              <p:cNvSpPr>
                <a:spLocks noChangeArrowheads="1"/>
              </p:cNvSpPr>
              <p:nvPr/>
            </p:nvSpPr>
            <p:spPr bwMode="auto">
              <a:xfrm>
                <a:off x="4760" y="3530"/>
                <a:ext cx="115" cy="100"/>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725" name="Text Box 2194"/>
              <p:cNvSpPr txBox="1">
                <a:spLocks noChangeArrowheads="1"/>
              </p:cNvSpPr>
              <p:nvPr/>
            </p:nvSpPr>
            <p:spPr bwMode="auto">
              <a:xfrm>
                <a:off x="4792" y="3549"/>
                <a:ext cx="98" cy="164"/>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726" name="Oval 2195"/>
              <p:cNvSpPr>
                <a:spLocks noChangeArrowheads="1"/>
              </p:cNvSpPr>
              <p:nvPr/>
            </p:nvSpPr>
            <p:spPr bwMode="auto">
              <a:xfrm>
                <a:off x="4696" y="3366"/>
                <a:ext cx="112" cy="101"/>
              </a:xfrm>
              <a:prstGeom prst="ellipse">
                <a:avLst/>
              </a:prstGeom>
              <a:pattFill prst="pct70">
                <a:fgClr>
                  <a:srgbClr val="FFFF00"/>
                </a:fgClr>
                <a:bgClr>
                  <a:srgbClr val="FFFFFF"/>
                </a:bgClr>
              </a:pattFill>
              <a:ln w="9089">
                <a:solidFill>
                  <a:srgbClr val="000000"/>
                </a:solidFill>
                <a:round/>
                <a:headEnd/>
                <a:tailEnd/>
              </a:ln>
            </p:spPr>
            <p:txBody>
              <a:bodyPr wrap="none" anchor="ctr"/>
              <a:lstStyle/>
              <a:p>
                <a:endParaRPr lang="de-DE"/>
              </a:p>
            </p:txBody>
          </p:sp>
          <p:sp>
            <p:nvSpPr>
              <p:cNvPr id="24727" name="Text Box 2196"/>
              <p:cNvSpPr txBox="1">
                <a:spLocks noChangeArrowheads="1"/>
              </p:cNvSpPr>
              <p:nvPr/>
            </p:nvSpPr>
            <p:spPr bwMode="auto">
              <a:xfrm>
                <a:off x="4728" y="3385"/>
                <a:ext cx="95" cy="164"/>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728" name="Oval 2197"/>
              <p:cNvSpPr>
                <a:spLocks noChangeArrowheads="1"/>
              </p:cNvSpPr>
              <p:nvPr/>
            </p:nvSpPr>
            <p:spPr bwMode="auto">
              <a:xfrm>
                <a:off x="4517" y="3451"/>
                <a:ext cx="112" cy="99"/>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729" name="Text Box 2198"/>
              <p:cNvSpPr txBox="1">
                <a:spLocks noChangeArrowheads="1"/>
              </p:cNvSpPr>
              <p:nvPr/>
            </p:nvSpPr>
            <p:spPr bwMode="auto">
              <a:xfrm>
                <a:off x="4549" y="3469"/>
                <a:ext cx="95" cy="165"/>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730" name="Line 2199"/>
              <p:cNvSpPr>
                <a:spLocks noChangeShapeType="1"/>
              </p:cNvSpPr>
              <p:nvPr/>
            </p:nvSpPr>
            <p:spPr bwMode="auto">
              <a:xfrm>
                <a:off x="2119" y="2817"/>
                <a:ext cx="2885" cy="0"/>
              </a:xfrm>
              <a:prstGeom prst="line">
                <a:avLst/>
              </a:prstGeom>
              <a:noFill/>
              <a:ln w="9089">
                <a:solidFill>
                  <a:srgbClr val="000000"/>
                </a:solidFill>
                <a:round/>
                <a:headEnd/>
                <a:tailEnd/>
              </a:ln>
            </p:spPr>
            <p:txBody>
              <a:bodyPr/>
              <a:lstStyle/>
              <a:p>
                <a:endParaRPr lang="en-US"/>
              </a:p>
            </p:txBody>
          </p:sp>
          <p:sp>
            <p:nvSpPr>
              <p:cNvPr id="24731" name="Oval 2200"/>
              <p:cNvSpPr>
                <a:spLocks noChangeArrowheads="1"/>
              </p:cNvSpPr>
              <p:nvPr/>
            </p:nvSpPr>
            <p:spPr bwMode="auto">
              <a:xfrm>
                <a:off x="2308" y="3051"/>
                <a:ext cx="113" cy="99"/>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732" name="Text Box 2201"/>
              <p:cNvSpPr txBox="1">
                <a:spLocks noChangeArrowheads="1"/>
              </p:cNvSpPr>
              <p:nvPr/>
            </p:nvSpPr>
            <p:spPr bwMode="auto">
              <a:xfrm>
                <a:off x="2340" y="3070"/>
                <a:ext cx="95" cy="165"/>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733" name="Oval 2202"/>
              <p:cNvSpPr>
                <a:spLocks noChangeArrowheads="1"/>
              </p:cNvSpPr>
              <p:nvPr/>
            </p:nvSpPr>
            <p:spPr bwMode="auto">
              <a:xfrm>
                <a:off x="2247" y="3263"/>
                <a:ext cx="114" cy="98"/>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734" name="Text Box 2203"/>
              <p:cNvSpPr txBox="1">
                <a:spLocks noChangeArrowheads="1"/>
              </p:cNvSpPr>
              <p:nvPr/>
            </p:nvSpPr>
            <p:spPr bwMode="auto">
              <a:xfrm>
                <a:off x="2279" y="3281"/>
                <a:ext cx="96" cy="164"/>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735" name="Oval 2204"/>
              <p:cNvSpPr>
                <a:spLocks noChangeArrowheads="1"/>
              </p:cNvSpPr>
              <p:nvPr/>
            </p:nvSpPr>
            <p:spPr bwMode="auto">
              <a:xfrm>
                <a:off x="2232" y="3497"/>
                <a:ext cx="114" cy="99"/>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736" name="Text Box 2205"/>
              <p:cNvSpPr txBox="1">
                <a:spLocks noChangeArrowheads="1"/>
              </p:cNvSpPr>
              <p:nvPr/>
            </p:nvSpPr>
            <p:spPr bwMode="auto">
              <a:xfrm>
                <a:off x="2264" y="3515"/>
                <a:ext cx="96" cy="165"/>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737" name="Oval 2206"/>
              <p:cNvSpPr>
                <a:spLocks noChangeArrowheads="1"/>
              </p:cNvSpPr>
              <p:nvPr/>
            </p:nvSpPr>
            <p:spPr bwMode="auto">
              <a:xfrm>
                <a:off x="2142" y="3087"/>
                <a:ext cx="115" cy="100"/>
              </a:xfrm>
              <a:prstGeom prst="ellipse">
                <a:avLst/>
              </a:prstGeom>
              <a:pattFill prst="pct70">
                <a:fgClr>
                  <a:srgbClr val="FFFF00"/>
                </a:fgClr>
                <a:bgClr>
                  <a:srgbClr val="FFFFFF"/>
                </a:bgClr>
              </a:pattFill>
              <a:ln w="9089">
                <a:solidFill>
                  <a:srgbClr val="000000"/>
                </a:solidFill>
                <a:round/>
                <a:headEnd/>
                <a:tailEnd/>
              </a:ln>
            </p:spPr>
            <p:txBody>
              <a:bodyPr wrap="none" anchor="ctr"/>
              <a:lstStyle/>
              <a:p>
                <a:endParaRPr lang="de-DE"/>
              </a:p>
            </p:txBody>
          </p:sp>
          <p:sp>
            <p:nvSpPr>
              <p:cNvPr id="24738" name="Text Box 2207"/>
              <p:cNvSpPr txBox="1">
                <a:spLocks noChangeArrowheads="1"/>
              </p:cNvSpPr>
              <p:nvPr/>
            </p:nvSpPr>
            <p:spPr bwMode="auto">
              <a:xfrm>
                <a:off x="2176" y="3105"/>
                <a:ext cx="96" cy="164"/>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739" name="Oval 2208"/>
              <p:cNvSpPr>
                <a:spLocks noChangeArrowheads="1"/>
              </p:cNvSpPr>
              <p:nvPr/>
            </p:nvSpPr>
            <p:spPr bwMode="auto">
              <a:xfrm>
                <a:off x="2449" y="3148"/>
                <a:ext cx="112" cy="100"/>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740" name="Text Box 2209"/>
              <p:cNvSpPr txBox="1">
                <a:spLocks noChangeArrowheads="1"/>
              </p:cNvSpPr>
              <p:nvPr/>
            </p:nvSpPr>
            <p:spPr bwMode="auto">
              <a:xfrm>
                <a:off x="2481" y="3166"/>
                <a:ext cx="95" cy="165"/>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741" name="Oval 2210"/>
              <p:cNvSpPr>
                <a:spLocks noChangeArrowheads="1"/>
              </p:cNvSpPr>
              <p:nvPr/>
            </p:nvSpPr>
            <p:spPr bwMode="auto">
              <a:xfrm>
                <a:off x="2949" y="3200"/>
                <a:ext cx="114" cy="99"/>
              </a:xfrm>
              <a:prstGeom prst="ellipse">
                <a:avLst/>
              </a:prstGeom>
              <a:pattFill prst="pct70">
                <a:fgClr>
                  <a:srgbClr val="0080FF"/>
                </a:fgClr>
                <a:bgClr>
                  <a:srgbClr val="FFFFFF"/>
                </a:bgClr>
              </a:pattFill>
              <a:ln w="9089">
                <a:solidFill>
                  <a:srgbClr val="000000"/>
                </a:solidFill>
                <a:round/>
                <a:headEnd/>
                <a:tailEnd/>
              </a:ln>
            </p:spPr>
            <p:txBody>
              <a:bodyPr wrap="none" anchor="ctr"/>
              <a:lstStyle/>
              <a:p>
                <a:endParaRPr lang="de-DE"/>
              </a:p>
            </p:txBody>
          </p:sp>
          <p:sp>
            <p:nvSpPr>
              <p:cNvPr id="24742" name="Text Box 2211"/>
              <p:cNvSpPr txBox="1">
                <a:spLocks noChangeArrowheads="1"/>
              </p:cNvSpPr>
              <p:nvPr/>
            </p:nvSpPr>
            <p:spPr bwMode="auto">
              <a:xfrm>
                <a:off x="2981" y="3218"/>
                <a:ext cx="96" cy="165"/>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743" name="Oval 2212"/>
              <p:cNvSpPr>
                <a:spLocks noChangeArrowheads="1"/>
              </p:cNvSpPr>
              <p:nvPr/>
            </p:nvSpPr>
            <p:spPr bwMode="auto">
              <a:xfrm>
                <a:off x="2454" y="3504"/>
                <a:ext cx="115" cy="100"/>
              </a:xfrm>
              <a:prstGeom prst="ellipse">
                <a:avLst/>
              </a:prstGeom>
              <a:pattFill prst="pct70">
                <a:fgClr>
                  <a:srgbClr val="FFFF00"/>
                </a:fgClr>
                <a:bgClr>
                  <a:srgbClr val="FFFFFF"/>
                </a:bgClr>
              </a:pattFill>
              <a:ln w="9089">
                <a:solidFill>
                  <a:srgbClr val="000000"/>
                </a:solidFill>
                <a:round/>
                <a:headEnd/>
                <a:tailEnd/>
              </a:ln>
            </p:spPr>
            <p:txBody>
              <a:bodyPr wrap="none" anchor="ctr"/>
              <a:lstStyle/>
              <a:p>
                <a:endParaRPr lang="de-DE"/>
              </a:p>
            </p:txBody>
          </p:sp>
          <p:sp>
            <p:nvSpPr>
              <p:cNvPr id="24744" name="Text Box 2213"/>
              <p:cNvSpPr txBox="1">
                <a:spLocks noChangeArrowheads="1"/>
              </p:cNvSpPr>
              <p:nvPr/>
            </p:nvSpPr>
            <p:spPr bwMode="auto">
              <a:xfrm>
                <a:off x="2487" y="3522"/>
                <a:ext cx="97" cy="164"/>
              </a:xfrm>
              <a:prstGeom prst="rect">
                <a:avLst/>
              </a:prstGeom>
              <a:noFill/>
              <a:ln w="9525">
                <a:noFill/>
                <a:miter lim="800000"/>
                <a:headEnd/>
                <a:tailEnd/>
              </a:ln>
            </p:spPr>
            <p:txBody>
              <a:bodyPr lIns="0" tIns="0" rIns="0" bIns="0"/>
              <a:lstStyle/>
              <a:p>
                <a:pPr algn="l" defTabSz="411163" eaLnBrk="1" hangingPunct="1">
                  <a:lnSpc>
                    <a:spcPct val="100000"/>
                  </a:lnSpc>
                  <a:buClr>
                    <a:srgbClr val="104160"/>
                  </a:buClr>
                  <a:buSzPct val="90000"/>
                  <a:buFont typeface="Monotype Sorts" pitchFamily="2" charset="2"/>
                  <a:buNone/>
                </a:pPr>
                <a:r>
                  <a:rPr lang="de-DE" sz="1000" b="0">
                    <a:solidFill>
                      <a:srgbClr val="000000"/>
                    </a:solidFill>
                  </a:rPr>
                  <a:t> </a:t>
                </a:r>
                <a:endParaRPr lang="de-DE" sz="2300" b="0">
                  <a:latin typeface="Times New Roman" pitchFamily="18" charset="0"/>
                </a:endParaRPr>
              </a:p>
            </p:txBody>
          </p:sp>
          <p:sp>
            <p:nvSpPr>
              <p:cNvPr id="24745" name="Text Box 2214"/>
              <p:cNvSpPr txBox="1">
                <a:spLocks noChangeArrowheads="1"/>
              </p:cNvSpPr>
              <p:nvPr/>
            </p:nvSpPr>
            <p:spPr bwMode="auto">
              <a:xfrm>
                <a:off x="4926" y="3758"/>
                <a:ext cx="91" cy="147"/>
              </a:xfrm>
              <a:prstGeom prst="rect">
                <a:avLst/>
              </a:prstGeom>
              <a:noFill/>
              <a:ln w="9525">
                <a:noFill/>
                <a:miter lim="800000"/>
                <a:headEnd/>
                <a:tailEnd/>
              </a:ln>
            </p:spPr>
            <p:txBody>
              <a:bodyPr lIns="0" tIns="0" rIns="0" bIns="0"/>
              <a:lstStyle/>
              <a:p>
                <a:pPr algn="l" defTabSz="411163" eaLnBrk="1" hangingPunct="1">
                  <a:lnSpc>
                    <a:spcPct val="100000"/>
                  </a:lnSpc>
                  <a:buClr>
                    <a:srgbClr val="FF0000"/>
                  </a:buClr>
                  <a:buSzPct val="90000"/>
                  <a:buFont typeface="Monotype Sorts" pitchFamily="2" charset="2"/>
                  <a:buNone/>
                </a:pPr>
                <a:r>
                  <a:rPr lang="de-DE" sz="1600">
                    <a:solidFill>
                      <a:srgbClr val="0000AF"/>
                    </a:solidFill>
                  </a:rPr>
                  <a:t>P</a:t>
                </a:r>
                <a:endParaRPr lang="de-DE" sz="2300" b="0">
                  <a:latin typeface="Times New Roman" pitchFamily="18" charset="0"/>
                </a:endParaRPr>
              </a:p>
            </p:txBody>
          </p:sp>
          <p:sp>
            <p:nvSpPr>
              <p:cNvPr id="24746" name="Text Box 2215"/>
              <p:cNvSpPr txBox="1">
                <a:spLocks noChangeArrowheads="1"/>
              </p:cNvSpPr>
              <p:nvPr/>
            </p:nvSpPr>
            <p:spPr bwMode="auto">
              <a:xfrm>
                <a:off x="4528" y="3758"/>
                <a:ext cx="98" cy="147"/>
              </a:xfrm>
              <a:prstGeom prst="rect">
                <a:avLst/>
              </a:prstGeom>
              <a:noFill/>
              <a:ln w="9525">
                <a:noFill/>
                <a:miter lim="800000"/>
                <a:headEnd/>
                <a:tailEnd/>
              </a:ln>
            </p:spPr>
            <p:txBody>
              <a:bodyPr lIns="0" tIns="0" rIns="0" bIns="0"/>
              <a:lstStyle/>
              <a:p>
                <a:pPr algn="l" defTabSz="411163" eaLnBrk="1" hangingPunct="1">
                  <a:lnSpc>
                    <a:spcPct val="100000"/>
                  </a:lnSpc>
                  <a:buClr>
                    <a:srgbClr val="FF0000"/>
                  </a:buClr>
                  <a:buSzPct val="90000"/>
                  <a:buFont typeface="Monotype Sorts" pitchFamily="2" charset="2"/>
                  <a:buNone/>
                </a:pPr>
                <a:r>
                  <a:rPr lang="de-DE" sz="1600">
                    <a:solidFill>
                      <a:srgbClr val="0000AF"/>
                    </a:solidFill>
                  </a:rPr>
                  <a:t>K</a:t>
                </a:r>
                <a:endParaRPr lang="de-DE" sz="2300" b="0">
                  <a:latin typeface="Times New Roman" pitchFamily="18" charset="0"/>
                </a:endParaRPr>
              </a:p>
            </p:txBody>
          </p:sp>
          <p:sp>
            <p:nvSpPr>
              <p:cNvPr id="24747" name="Oval 2216"/>
              <p:cNvSpPr>
                <a:spLocks noChangeArrowheads="1"/>
              </p:cNvSpPr>
              <p:nvPr/>
            </p:nvSpPr>
            <p:spPr bwMode="auto">
              <a:xfrm>
                <a:off x="4302" y="3744"/>
                <a:ext cx="115" cy="100"/>
              </a:xfrm>
              <a:prstGeom prst="ellipse">
                <a:avLst/>
              </a:prstGeom>
              <a:pattFill prst="pct70">
                <a:fgClr>
                  <a:srgbClr val="0080FF"/>
                </a:fgClr>
                <a:bgClr>
                  <a:srgbClr val="FFFFFF"/>
                </a:bgClr>
              </a:pattFill>
              <a:ln w="9089">
                <a:solidFill>
                  <a:srgbClr val="0000AF"/>
                </a:solidFill>
                <a:round/>
                <a:headEnd/>
                <a:tailEnd/>
              </a:ln>
            </p:spPr>
            <p:txBody>
              <a:bodyPr wrap="none" anchor="ctr"/>
              <a:lstStyle/>
              <a:p>
                <a:endParaRPr lang="de-DE"/>
              </a:p>
            </p:txBody>
          </p:sp>
          <p:sp>
            <p:nvSpPr>
              <p:cNvPr id="24748" name="Oval 2217"/>
              <p:cNvSpPr>
                <a:spLocks noChangeArrowheads="1"/>
              </p:cNvSpPr>
              <p:nvPr/>
            </p:nvSpPr>
            <p:spPr bwMode="auto">
              <a:xfrm>
                <a:off x="4684" y="3744"/>
                <a:ext cx="114" cy="99"/>
              </a:xfrm>
              <a:prstGeom prst="ellipse">
                <a:avLst/>
              </a:prstGeom>
              <a:pattFill prst="pct70">
                <a:fgClr>
                  <a:srgbClr val="FFFF00"/>
                </a:fgClr>
                <a:bgClr>
                  <a:srgbClr val="FFFFFF"/>
                </a:bgClr>
              </a:pattFill>
              <a:ln w="9089">
                <a:solidFill>
                  <a:srgbClr val="0000AF"/>
                </a:solidFill>
                <a:round/>
                <a:headEnd/>
                <a:tailEnd/>
              </a:ln>
            </p:spPr>
            <p:txBody>
              <a:bodyPr wrap="none" anchor="ctr"/>
              <a:lstStyle/>
              <a:p>
                <a:endParaRPr lang="de-DE"/>
              </a:p>
            </p:txBody>
          </p:sp>
          <p:sp>
            <p:nvSpPr>
              <p:cNvPr id="24749" name="Line 2218"/>
              <p:cNvSpPr>
                <a:spLocks noChangeShapeType="1"/>
              </p:cNvSpPr>
              <p:nvPr/>
            </p:nvSpPr>
            <p:spPr bwMode="auto">
              <a:xfrm flipH="1" flipV="1">
                <a:off x="2574" y="3326"/>
                <a:ext cx="295" cy="624"/>
              </a:xfrm>
              <a:prstGeom prst="line">
                <a:avLst/>
              </a:prstGeom>
              <a:noFill/>
              <a:ln w="18785">
                <a:solidFill>
                  <a:srgbClr val="000000"/>
                </a:solidFill>
                <a:round/>
                <a:headEnd/>
                <a:tailEnd type="triangle" w="med" len="med"/>
              </a:ln>
            </p:spPr>
            <p:txBody>
              <a:bodyPr/>
              <a:lstStyle/>
              <a:p>
                <a:endParaRPr lang="en-US"/>
              </a:p>
            </p:txBody>
          </p:sp>
          <p:sp>
            <p:nvSpPr>
              <p:cNvPr id="24750" name="Line 2219"/>
              <p:cNvSpPr>
                <a:spLocks noChangeShapeType="1"/>
              </p:cNvSpPr>
              <p:nvPr/>
            </p:nvSpPr>
            <p:spPr bwMode="auto">
              <a:xfrm flipV="1">
                <a:off x="2869" y="3541"/>
                <a:ext cx="221" cy="402"/>
              </a:xfrm>
              <a:prstGeom prst="line">
                <a:avLst/>
              </a:prstGeom>
              <a:noFill/>
              <a:ln w="18785">
                <a:solidFill>
                  <a:srgbClr val="000000"/>
                </a:solidFill>
                <a:round/>
                <a:headEnd/>
                <a:tailEnd type="triangle" w="med" len="med"/>
              </a:ln>
            </p:spPr>
            <p:txBody>
              <a:bodyPr/>
              <a:lstStyle/>
              <a:p>
                <a:endParaRPr lang="en-US"/>
              </a:p>
            </p:txBody>
          </p:sp>
        </p:grpSp>
      </p:grpSp>
      <p:sp>
        <p:nvSpPr>
          <p:cNvPr id="24584" name="Text Box 2220"/>
          <p:cNvSpPr txBox="1">
            <a:spLocks noChangeArrowheads="1"/>
          </p:cNvSpPr>
          <p:nvPr/>
        </p:nvSpPr>
        <p:spPr bwMode="auto">
          <a:xfrm>
            <a:off x="3200400" y="6269038"/>
            <a:ext cx="5651989" cy="284162"/>
          </a:xfrm>
          <a:prstGeom prst="rect">
            <a:avLst/>
          </a:prstGeom>
          <a:noFill/>
          <a:ln w="9525">
            <a:noFill/>
            <a:miter lim="800000"/>
            <a:headEnd/>
            <a:tailEnd/>
          </a:ln>
        </p:spPr>
        <p:txBody>
          <a:bodyPr lIns="0" tIns="0" rIns="0" bIns="0"/>
          <a:lstStyle/>
          <a:p>
            <a:pPr algn="l" defTabSz="411163" eaLnBrk="1" hangingPunct="1">
              <a:lnSpc>
                <a:spcPct val="100000"/>
              </a:lnSpc>
              <a:buClr>
                <a:srgbClr val="FF0000"/>
              </a:buClr>
              <a:buSzPct val="90000"/>
              <a:buFont typeface="Monotype Sorts" pitchFamily="2" charset="2"/>
              <a:buNone/>
            </a:pPr>
            <a:r>
              <a:rPr lang="hu-HU" sz="1600" dirty="0" smtClean="0">
                <a:solidFill>
                  <a:srgbClr val="000000"/>
                </a:solidFill>
              </a:rPr>
              <a:t>Ezek a tápelemek még nem elérhetőek a növény számára</a:t>
            </a:r>
            <a:endParaRPr lang="de-DE" sz="1600" b="0" dirty="0">
              <a:latin typeface="Times New Roman" pitchFamily="18" charset="0"/>
            </a:endParaRPr>
          </a:p>
        </p:txBody>
      </p:sp>
      <p:sp>
        <p:nvSpPr>
          <p:cNvPr id="24586" name="Rectangle 173"/>
          <p:cNvSpPr>
            <a:spLocks noChangeArrowheads="1"/>
          </p:cNvSpPr>
          <p:nvPr/>
        </p:nvSpPr>
        <p:spPr bwMode="auto">
          <a:xfrm>
            <a:off x="4428392" y="1528764"/>
            <a:ext cx="4104543" cy="1400383"/>
          </a:xfrm>
          <a:prstGeom prst="rect">
            <a:avLst/>
          </a:prstGeom>
          <a:noFill/>
          <a:ln w="9525">
            <a:noFill/>
            <a:miter lim="800000"/>
            <a:headEnd/>
            <a:tailEnd/>
          </a:ln>
        </p:spPr>
        <p:txBody>
          <a:bodyPr>
            <a:spAutoFit/>
          </a:bodyPr>
          <a:lstStyle/>
          <a:p>
            <a:pPr marL="285750" indent="-285750">
              <a:spcAft>
                <a:spcPts val="600"/>
              </a:spcAft>
              <a:buFont typeface="Arial" panose="020B0604020202020204" pitchFamily="34" charset="0"/>
              <a:buChar char="•"/>
            </a:pPr>
            <a:r>
              <a:rPr lang="hu-HU" sz="1400" dirty="0" smtClean="0">
                <a:solidFill>
                  <a:srgbClr val="FF0000"/>
                </a:solidFill>
                <a:cs typeface="Times New Roman" pitchFamily="18" charset="0"/>
              </a:rPr>
              <a:t>Magas N-tartalmú NPK</a:t>
            </a:r>
          </a:p>
          <a:p>
            <a:pPr marL="285750" indent="-285750">
              <a:spcAft>
                <a:spcPts val="600"/>
              </a:spcAft>
              <a:buFont typeface="Arial" panose="020B0604020202020204" pitchFamily="34" charset="0"/>
              <a:buChar char="•"/>
            </a:pPr>
            <a:r>
              <a:rPr lang="hu-HU" sz="1400" dirty="0" smtClean="0">
                <a:solidFill>
                  <a:srgbClr val="FF0000"/>
                </a:solidFill>
                <a:cs typeface="Times New Roman" pitchFamily="18" charset="0"/>
              </a:rPr>
              <a:t>P, K koncentráció emelkedése a gyökérzónában</a:t>
            </a:r>
          </a:p>
          <a:p>
            <a:pPr marL="285750" indent="-285750">
              <a:spcAft>
                <a:spcPts val="600"/>
              </a:spcAft>
              <a:buFont typeface="Arial" panose="020B0604020202020204" pitchFamily="34" charset="0"/>
              <a:buChar char="•"/>
            </a:pPr>
            <a:r>
              <a:rPr lang="hu-HU" sz="1400" dirty="0" smtClean="0">
                <a:solidFill>
                  <a:srgbClr val="FF0000"/>
                </a:solidFill>
                <a:cs typeface="Times New Roman" pitchFamily="18" charset="0"/>
              </a:rPr>
              <a:t>P, K felvétel emelkedése</a:t>
            </a:r>
            <a:endParaRPr lang="de-DE" sz="1400" dirty="0">
              <a:solidFill>
                <a:srgbClr val="FF0000"/>
              </a:solidFill>
              <a:cs typeface="Times New Roman" pitchFamily="18" charset="0"/>
            </a:endParaRPr>
          </a:p>
          <a:p>
            <a:pPr>
              <a:spcAft>
                <a:spcPts val="600"/>
              </a:spcAft>
            </a:pPr>
            <a:r>
              <a:rPr lang="de-DE" sz="1400" dirty="0" smtClean="0">
                <a:solidFill>
                  <a:srgbClr val="FF0000"/>
                </a:solidFill>
                <a:cs typeface="Times New Roman" pitchFamily="18" charset="0"/>
              </a:rPr>
              <a:t>  </a:t>
            </a:r>
            <a:endParaRPr lang="en-GB" sz="1400" dirty="0">
              <a:solidFill>
                <a:srgbClr val="FF0000"/>
              </a:solidFill>
              <a:cs typeface="Times New Roman" pitchFamily="18" charset="0"/>
            </a:endParaRPr>
          </a:p>
        </p:txBody>
      </p:sp>
    </p:spTree>
    <p:extLst>
      <p:ext uri="{BB962C8B-B14F-4D97-AF65-F5344CB8AC3E}">
        <p14:creationId xmlns:p14="http://schemas.microsoft.com/office/powerpoint/2010/main" val="86335346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hu-HU" sz="1600" dirty="0" smtClean="0"/>
              <a:t>30-50 kg/ha P</a:t>
            </a:r>
            <a:r>
              <a:rPr lang="hu-HU" sz="1600" baseline="-25000" dirty="0" smtClean="0"/>
              <a:t>2</a:t>
            </a:r>
            <a:r>
              <a:rPr lang="hu-HU" sz="1600" dirty="0" smtClean="0"/>
              <a:t>O</a:t>
            </a:r>
            <a:r>
              <a:rPr lang="hu-HU" sz="1600" baseline="-25000" dirty="0" smtClean="0"/>
              <a:t>5</a:t>
            </a:r>
            <a:r>
              <a:rPr lang="hu-HU" sz="1600" dirty="0" smtClean="0"/>
              <a:t>, 50-60 kg/ha K</a:t>
            </a:r>
            <a:r>
              <a:rPr lang="hu-HU" sz="1600" baseline="-25000" dirty="0" smtClean="0"/>
              <a:t>2</a:t>
            </a:r>
            <a:r>
              <a:rPr lang="hu-HU" sz="1600" dirty="0" smtClean="0"/>
              <a:t>O</a:t>
            </a:r>
          </a:p>
          <a:p>
            <a:r>
              <a:rPr lang="hu-HU" sz="1600" dirty="0" smtClean="0"/>
              <a:t>Első fejtrágya: 50-80 kg/ha N: </a:t>
            </a:r>
            <a:r>
              <a:rPr lang="hu-HU" sz="1600" dirty="0" err="1" smtClean="0"/>
              <a:t>YaraMila</a:t>
            </a:r>
            <a:r>
              <a:rPr lang="hu-HU" sz="1600" dirty="0" smtClean="0"/>
              <a:t> 23-7-10, 27-5-5, 21-6-12/ </a:t>
            </a:r>
            <a:r>
              <a:rPr lang="hu-HU" sz="1600" dirty="0" err="1" smtClean="0"/>
              <a:t>Sulfan</a:t>
            </a:r>
            <a:r>
              <a:rPr lang="hu-HU" sz="1600" dirty="0" smtClean="0"/>
              <a:t> (</a:t>
            </a:r>
            <a:r>
              <a:rPr lang="hu-HU" sz="1600" dirty="0" err="1" smtClean="0"/>
              <a:t>Extran</a:t>
            </a:r>
            <a:r>
              <a:rPr lang="hu-HU" sz="1600" dirty="0" smtClean="0"/>
              <a:t>, AN, UAN)</a:t>
            </a:r>
          </a:p>
          <a:p>
            <a:r>
              <a:rPr lang="hu-HU" sz="1600" dirty="0" smtClean="0"/>
              <a:t>Második fejtrágya: 60-80 kg/ha N: </a:t>
            </a:r>
            <a:r>
              <a:rPr lang="hu-HU" sz="1600" dirty="0" err="1" smtClean="0"/>
              <a:t>Extran</a:t>
            </a:r>
            <a:r>
              <a:rPr lang="hu-HU" sz="1600" dirty="0" smtClean="0"/>
              <a:t>, AN</a:t>
            </a:r>
          </a:p>
          <a:p>
            <a:r>
              <a:rPr lang="hu-HU" sz="1600" dirty="0" smtClean="0"/>
              <a:t>Harmadik fejtrágya: 30-50 kg/ha: </a:t>
            </a:r>
            <a:r>
              <a:rPr lang="hu-HU" sz="1600" dirty="0" err="1" smtClean="0"/>
              <a:t>Sulfan</a:t>
            </a:r>
            <a:r>
              <a:rPr lang="hu-HU" sz="1600" dirty="0" smtClean="0"/>
              <a:t>, </a:t>
            </a:r>
            <a:r>
              <a:rPr lang="hu-HU" sz="1600" dirty="0" err="1" smtClean="0"/>
              <a:t>Extran</a:t>
            </a:r>
            <a:r>
              <a:rPr lang="hu-HU" sz="1600" dirty="0" smtClean="0"/>
              <a:t>, AN (ha: megfelelő időjárás)</a:t>
            </a:r>
            <a:endParaRPr lang="nb-NO" sz="1600" dirty="0"/>
          </a:p>
          <a:p>
            <a:r>
              <a:rPr lang="hu-HU" sz="1600" dirty="0" smtClean="0"/>
              <a:t>Három </a:t>
            </a:r>
            <a:r>
              <a:rPr lang="hu-HU" sz="1600" dirty="0" err="1" smtClean="0"/>
              <a:t>gombaölőszeres</a:t>
            </a:r>
            <a:r>
              <a:rPr lang="hu-HU" sz="1600" dirty="0" smtClean="0"/>
              <a:t> kezelés + mindig Mg, első alkalommal mikroelemek</a:t>
            </a:r>
            <a:endParaRPr lang="nb-NO" sz="1600" dirty="0"/>
          </a:p>
        </p:txBody>
      </p:sp>
      <p:sp>
        <p:nvSpPr>
          <p:cNvPr id="3" name="Title 2"/>
          <p:cNvSpPr>
            <a:spLocks noGrp="1"/>
          </p:cNvSpPr>
          <p:nvPr>
            <p:ph type="title"/>
          </p:nvPr>
        </p:nvSpPr>
        <p:spPr/>
        <p:txBody>
          <a:bodyPr/>
          <a:lstStyle/>
          <a:p>
            <a:r>
              <a:rPr lang="hu-HU" dirty="0" smtClean="0"/>
              <a:t>Lengyelország</a:t>
            </a:r>
            <a:endParaRPr lang="nb-NO" dirty="0"/>
          </a:p>
        </p:txBody>
      </p:sp>
    </p:spTree>
    <p:extLst>
      <p:ext uri="{BB962C8B-B14F-4D97-AF65-F5344CB8AC3E}">
        <p14:creationId xmlns:p14="http://schemas.microsoft.com/office/powerpoint/2010/main" val="40659360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p:txBody>
          <a:bodyPr/>
          <a:lstStyle/>
          <a:p>
            <a:r>
              <a:rPr lang="hu-HU" dirty="0" err="1" smtClean="0"/>
              <a:t>YaraVita</a:t>
            </a:r>
            <a:r>
              <a:rPr lang="hu-HU" dirty="0" smtClean="0"/>
              <a:t> </a:t>
            </a:r>
            <a:r>
              <a:rPr lang="hu-HU" dirty="0" err="1" smtClean="0"/>
              <a:t>Gramitrel</a:t>
            </a:r>
            <a:endParaRPr lang="hu-HU" dirty="0"/>
          </a:p>
        </p:txBody>
      </p:sp>
      <p:pic>
        <p:nvPicPr>
          <p:cNvPr id="276483" name="Picture 3"/>
          <p:cNvPicPr>
            <a:picLocks noChangeAspect="1" noChangeArrowheads="1"/>
          </p:cNvPicPr>
          <p:nvPr/>
        </p:nvPicPr>
        <p:blipFill>
          <a:blip r:embed="rId2" cstate="print"/>
          <a:srcRect/>
          <a:stretch>
            <a:fillRect/>
          </a:stretch>
        </p:blipFill>
        <p:spPr bwMode="auto">
          <a:xfrm>
            <a:off x="684213" y="1412875"/>
            <a:ext cx="7273925" cy="4733925"/>
          </a:xfrm>
          <a:prstGeom prst="rect">
            <a:avLst/>
          </a:prstGeom>
          <a:noFill/>
        </p:spPr>
      </p:pic>
    </p:spTree>
    <p:extLst>
      <p:ext uri="{BB962C8B-B14F-4D97-AF65-F5344CB8AC3E}">
        <p14:creationId xmlns:p14="http://schemas.microsoft.com/office/powerpoint/2010/main" val="9373819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0800" y="2361600"/>
            <a:ext cx="8064500" cy="1219800"/>
          </a:xfrm>
        </p:spPr>
        <p:txBody>
          <a:bodyPr/>
          <a:lstStyle/>
          <a:p>
            <a:r>
              <a:rPr lang="hu-HU" dirty="0" smtClean="0"/>
              <a:t>4. Repce</a:t>
            </a:r>
            <a:endParaRPr lang="nb-NO" dirty="0"/>
          </a:p>
        </p:txBody>
      </p:sp>
      <p:sp>
        <p:nvSpPr>
          <p:cNvPr id="3" name="Subtitle 2"/>
          <p:cNvSpPr>
            <a:spLocks noGrp="1"/>
          </p:cNvSpPr>
          <p:nvPr>
            <p:ph type="subTitle" idx="1"/>
          </p:nvPr>
        </p:nvSpPr>
        <p:spPr>
          <a:xfrm>
            <a:off x="550800" y="3581400"/>
            <a:ext cx="8064500" cy="914400"/>
          </a:xfrm>
        </p:spPr>
        <p:txBody>
          <a:bodyPr/>
          <a:lstStyle/>
          <a:p>
            <a:endParaRPr lang="nb-NO"/>
          </a:p>
        </p:txBody>
      </p:sp>
    </p:spTree>
    <p:extLst>
      <p:ext uri="{BB962C8B-B14F-4D97-AF65-F5344CB8AC3E}">
        <p14:creationId xmlns:p14="http://schemas.microsoft.com/office/powerpoint/2010/main" val="29366656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33400" y="230188"/>
            <a:ext cx="8077200" cy="846137"/>
          </a:xfrm>
        </p:spPr>
        <p:txBody>
          <a:bodyPr/>
          <a:lstStyle/>
          <a:p>
            <a:pPr eaLnBrk="1" fontAlgn="auto" hangingPunct="1">
              <a:spcAft>
                <a:spcPts val="0"/>
              </a:spcAft>
              <a:defRPr/>
            </a:pPr>
            <a:r>
              <a:rPr lang="de-DE" sz="2000" dirty="0" smtClean="0">
                <a:latin typeface="+mn-lt"/>
              </a:rPr>
              <a:t>N-Aufnahmevermögen im Herbst</a:t>
            </a:r>
            <a:endParaRPr lang="de-DE" sz="2000" dirty="0">
              <a:latin typeface="+mn-lt"/>
            </a:endParaRPr>
          </a:p>
        </p:txBody>
      </p:sp>
      <p:sp>
        <p:nvSpPr>
          <p:cNvPr id="19459" name="Rectangle 3"/>
          <p:cNvSpPr>
            <a:spLocks noGrp="1" noChangeArrowheads="1"/>
          </p:cNvSpPr>
          <p:nvPr>
            <p:ph type="body" idx="1"/>
          </p:nvPr>
        </p:nvSpPr>
        <p:spPr>
          <a:xfrm>
            <a:off x="533400" y="2078038"/>
            <a:ext cx="8077200" cy="2430462"/>
          </a:xfrm>
        </p:spPr>
        <p:txBody>
          <a:bodyPr/>
          <a:lstStyle/>
          <a:p>
            <a:pPr eaLnBrk="1" fontAlgn="auto" hangingPunct="1">
              <a:buFont typeface="Wingdings" pitchFamily="2" charset="2"/>
              <a:buChar char="v"/>
              <a:defRPr/>
            </a:pPr>
            <a:r>
              <a:rPr lang="de-DE" sz="2000" dirty="0" smtClean="0">
                <a:latin typeface="+mn-lt"/>
              </a:rPr>
              <a:t>  50-80 kg/ha N normal</a:t>
            </a:r>
          </a:p>
          <a:p>
            <a:pPr eaLnBrk="1" fontAlgn="auto" hangingPunct="1">
              <a:buFont typeface="Wingdings" pitchFamily="2" charset="2"/>
              <a:buChar char="v"/>
              <a:defRPr/>
            </a:pPr>
            <a:r>
              <a:rPr lang="de-DE" sz="2000" dirty="0" smtClean="0">
                <a:latin typeface="+mn-lt"/>
              </a:rPr>
              <a:t>  &gt; 100 kg/ha N 	bei Frühsaaten</a:t>
            </a:r>
          </a:p>
          <a:p>
            <a:pPr lvl="4" indent="-342900" eaLnBrk="1" fontAlgn="auto" hangingPunct="1">
              <a:buFont typeface="Wingdings" pitchFamily="2" charset="2"/>
              <a:buChar char="v"/>
              <a:defRPr/>
            </a:pPr>
            <a:r>
              <a:rPr lang="de-DE" sz="2000" dirty="0" smtClean="0">
                <a:latin typeface="+mn-lt"/>
              </a:rPr>
              <a:t>hohen N-Mengen aus der Vorfrucht</a:t>
            </a:r>
          </a:p>
          <a:p>
            <a:pPr lvl="4" indent="-342900" eaLnBrk="1" fontAlgn="auto" hangingPunct="1">
              <a:buFont typeface="Wingdings" pitchFamily="2" charset="2"/>
              <a:buChar char="v"/>
              <a:defRPr/>
            </a:pPr>
            <a:r>
              <a:rPr lang="de-DE" sz="2000" dirty="0" smtClean="0">
                <a:latin typeface="+mn-lt"/>
              </a:rPr>
              <a:t>organischer Düngung</a:t>
            </a:r>
          </a:p>
          <a:p>
            <a:pPr lvl="4" indent="-342900" eaLnBrk="1" fontAlgn="auto" hangingPunct="1">
              <a:buFont typeface="Wingdings" pitchFamily="2" charset="2"/>
              <a:buChar char="v"/>
              <a:defRPr/>
            </a:pPr>
            <a:r>
              <a:rPr lang="de-DE" sz="2000" dirty="0" smtClean="0">
                <a:latin typeface="+mn-lt"/>
              </a:rPr>
              <a:t>bei warmer / feuchter Witterung</a:t>
            </a:r>
            <a:endParaRPr lang="de-DE" sz="2000" dirty="0">
              <a:latin typeface="+mn-lt"/>
            </a:endParaRPr>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l="1353" t="1199" r="1042" b="8156"/>
          <a:stretch>
            <a:fillRect/>
          </a:stretch>
        </p:blipFill>
        <p:spPr bwMode="auto">
          <a:xfrm>
            <a:off x="55563" y="50800"/>
            <a:ext cx="9028112"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684213" y="5829300"/>
            <a:ext cx="6551612" cy="307975"/>
          </a:xfrm>
          <a:prstGeom prst="rect">
            <a:avLst/>
          </a:prstGeom>
          <a:noFill/>
        </p:spPr>
        <p:txBody>
          <a:bodyPr>
            <a:spAutoFit/>
          </a:bodyPr>
          <a:lstStyle/>
          <a:p>
            <a:pPr fontAlgn="auto">
              <a:spcBef>
                <a:spcPts val="0"/>
              </a:spcBef>
              <a:spcAft>
                <a:spcPts val="0"/>
              </a:spcAft>
              <a:defRPr/>
            </a:pPr>
            <a:r>
              <a:rPr lang="de-DE" sz="1400" dirty="0">
                <a:solidFill>
                  <a:schemeClr val="bg1">
                    <a:lumMod val="50000"/>
                  </a:schemeClr>
                </a:solidFill>
                <a:latin typeface="+mn-lt"/>
                <a:cs typeface="+mn-cs"/>
              </a:rPr>
              <a:t>Schliepake, 2009</a:t>
            </a:r>
          </a:p>
        </p:txBody>
      </p:sp>
      <p:sp>
        <p:nvSpPr>
          <p:cNvPr id="3" name="TextBox 2"/>
          <p:cNvSpPr txBox="1"/>
          <p:nvPr/>
        </p:nvSpPr>
        <p:spPr>
          <a:xfrm>
            <a:off x="55563" y="0"/>
            <a:ext cx="9028112" cy="830997"/>
          </a:xfrm>
          <a:prstGeom prst="rect">
            <a:avLst/>
          </a:prstGeom>
          <a:solidFill>
            <a:schemeClr val="bg1"/>
          </a:solidFill>
        </p:spPr>
        <p:txBody>
          <a:bodyPr wrap="square" rtlCol="0">
            <a:spAutoFit/>
          </a:bodyPr>
          <a:lstStyle/>
          <a:p>
            <a:pPr algn="ctr"/>
            <a:r>
              <a:rPr lang="hu-HU" sz="2400" b="1" dirty="0" smtClean="0"/>
              <a:t>Állomány fejlettsége és N-ellátás közötti összefüggés</a:t>
            </a:r>
          </a:p>
          <a:p>
            <a:pPr algn="ctr"/>
            <a:endParaRPr lang="nb-NO" sz="2400" b="1" dirty="0"/>
          </a:p>
        </p:txBody>
      </p:sp>
    </p:spTree>
    <p:extLst>
      <p:ext uri="{BB962C8B-B14F-4D97-AF65-F5344CB8AC3E}">
        <p14:creationId xmlns:p14="http://schemas.microsoft.com/office/powerpoint/2010/main" val="419307327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68313" y="404813"/>
            <a:ext cx="8077200" cy="677862"/>
          </a:xfrm>
        </p:spPr>
        <p:txBody>
          <a:bodyPr/>
          <a:lstStyle/>
          <a:p>
            <a:pPr eaLnBrk="1" fontAlgn="auto" hangingPunct="1">
              <a:spcAft>
                <a:spcPts val="0"/>
              </a:spcAft>
              <a:defRPr/>
            </a:pPr>
            <a:r>
              <a:rPr lang="hu-HU" b="1" dirty="0" smtClean="0">
                <a:latin typeface="+mj-lt"/>
              </a:rPr>
              <a:t>N-igény meghatározása</a:t>
            </a:r>
            <a:endParaRPr lang="de-DE" b="1" dirty="0">
              <a:latin typeface="+mj-lt"/>
            </a:endParaRPr>
          </a:p>
        </p:txBody>
      </p:sp>
      <p:sp>
        <p:nvSpPr>
          <p:cNvPr id="19459" name="Rectangle 3"/>
          <p:cNvSpPr>
            <a:spLocks noGrp="1" noChangeArrowheads="1"/>
          </p:cNvSpPr>
          <p:nvPr>
            <p:ph type="body" idx="1"/>
          </p:nvPr>
        </p:nvSpPr>
        <p:spPr>
          <a:xfrm>
            <a:off x="533400" y="1214438"/>
            <a:ext cx="8077200" cy="4786312"/>
          </a:xfrm>
        </p:spPr>
        <p:txBody>
          <a:bodyPr/>
          <a:lstStyle/>
          <a:p>
            <a:pPr eaLnBrk="1" fontAlgn="auto" hangingPunct="1">
              <a:defRPr/>
            </a:pPr>
            <a:r>
              <a:rPr lang="de-DE" sz="2000" dirty="0" err="1" smtClean="0">
                <a:latin typeface="+mn-lt"/>
              </a:rPr>
              <a:t>Fra</a:t>
            </a:r>
            <a:r>
              <a:rPr lang="hu-HU" sz="2000" dirty="0" err="1" smtClean="0">
                <a:latin typeface="+mn-lt"/>
              </a:rPr>
              <a:t>ncia</a:t>
            </a:r>
            <a:r>
              <a:rPr lang="hu-HU" sz="2000" dirty="0">
                <a:latin typeface="+mn-lt"/>
              </a:rPr>
              <a:t> </a:t>
            </a:r>
            <a:r>
              <a:rPr lang="hu-HU" sz="2000" dirty="0" smtClean="0">
                <a:latin typeface="+mn-lt"/>
              </a:rPr>
              <a:t>modell (biomassza tömeg)</a:t>
            </a:r>
            <a:endParaRPr lang="de-DE" sz="2000" dirty="0" smtClean="0">
              <a:latin typeface="+mn-lt"/>
            </a:endParaRPr>
          </a:p>
          <a:p>
            <a:pPr marL="0" indent="0" eaLnBrk="1" fontAlgn="auto" hangingPunct="1">
              <a:buFont typeface="Wingdings" pitchFamily="2" charset="2"/>
              <a:buNone/>
              <a:defRPr/>
            </a:pPr>
            <a:r>
              <a:rPr lang="de-DE" sz="2000" dirty="0" smtClean="0">
                <a:latin typeface="+mn-lt"/>
              </a:rPr>
              <a:t>	1m</a:t>
            </a:r>
            <a:r>
              <a:rPr lang="de-DE" sz="2000" baseline="30000" dirty="0" smtClean="0">
                <a:latin typeface="+mn-lt"/>
              </a:rPr>
              <a:t>2</a:t>
            </a:r>
            <a:r>
              <a:rPr lang="de-DE" sz="2000" dirty="0" smtClean="0">
                <a:latin typeface="+mn-lt"/>
              </a:rPr>
              <a:t> </a:t>
            </a:r>
            <a:r>
              <a:rPr lang="hu-HU" sz="2000" dirty="0" smtClean="0">
                <a:latin typeface="+mn-lt"/>
              </a:rPr>
              <a:t>zöldtömeg lemérése</a:t>
            </a:r>
            <a:endParaRPr lang="de-DE" sz="2000" dirty="0" smtClean="0">
              <a:latin typeface="+mn-lt"/>
            </a:endParaRPr>
          </a:p>
          <a:p>
            <a:pPr marL="0" indent="0" eaLnBrk="1" fontAlgn="auto" hangingPunct="1">
              <a:buFont typeface="Wingdings" pitchFamily="2" charset="2"/>
              <a:buNone/>
              <a:defRPr/>
            </a:pPr>
            <a:r>
              <a:rPr lang="de-DE" sz="2000" dirty="0" smtClean="0">
                <a:latin typeface="+mn-lt"/>
              </a:rPr>
              <a:t>	1kg </a:t>
            </a:r>
            <a:r>
              <a:rPr lang="hu-HU" sz="2000" dirty="0" smtClean="0">
                <a:latin typeface="+mn-lt"/>
              </a:rPr>
              <a:t>zöldtömeg</a:t>
            </a:r>
            <a:r>
              <a:rPr lang="de-DE" sz="2000" dirty="0" smtClean="0">
                <a:latin typeface="+mn-lt"/>
              </a:rPr>
              <a:t> 50 kg/ha N</a:t>
            </a:r>
            <a:r>
              <a:rPr lang="hu-HU" sz="2000" dirty="0" smtClean="0">
                <a:latin typeface="+mn-lt"/>
              </a:rPr>
              <a:t> felvételnek felel meg</a:t>
            </a:r>
            <a:endParaRPr lang="de-DE" sz="2000" dirty="0" smtClean="0">
              <a:latin typeface="+mn-lt"/>
            </a:endParaRPr>
          </a:p>
          <a:p>
            <a:pPr marL="0" indent="0" eaLnBrk="1" fontAlgn="auto" hangingPunct="1">
              <a:buFont typeface="Wingdings" pitchFamily="2" charset="2"/>
              <a:buNone/>
              <a:defRPr/>
            </a:pPr>
            <a:endParaRPr lang="de-DE" sz="2000" dirty="0" smtClean="0">
              <a:latin typeface="+mn-lt"/>
            </a:endParaRPr>
          </a:p>
          <a:p>
            <a:pPr marL="0" indent="0" eaLnBrk="1" fontAlgn="auto" hangingPunct="1">
              <a:buFont typeface="Wingdings" pitchFamily="2" charset="2"/>
              <a:buChar char="v"/>
              <a:defRPr/>
            </a:pPr>
            <a:r>
              <a:rPr lang="de-DE" sz="2000" dirty="0" smtClean="0">
                <a:latin typeface="+mn-lt"/>
              </a:rPr>
              <a:t>	&gt;50kg/ha</a:t>
            </a:r>
            <a:r>
              <a:rPr lang="hu-HU" sz="2000" dirty="0" smtClean="0">
                <a:latin typeface="+mn-lt"/>
              </a:rPr>
              <a:t>: 70% tavaszi N-kijuttatás (30% őszi)</a:t>
            </a:r>
            <a:endParaRPr lang="de-DE" sz="2000" dirty="0" smtClean="0">
              <a:latin typeface="+mn-lt"/>
            </a:endParaRPr>
          </a:p>
          <a:p>
            <a:pPr marL="0" indent="0" eaLnBrk="1" fontAlgn="auto" hangingPunct="1">
              <a:buFont typeface="Wingdings" pitchFamily="2" charset="2"/>
              <a:buChar char="v"/>
              <a:defRPr/>
            </a:pPr>
            <a:r>
              <a:rPr lang="de-DE" sz="2000" dirty="0" smtClean="0">
                <a:latin typeface="+mn-lt"/>
              </a:rPr>
              <a:t>	&lt;50kg/ha</a:t>
            </a:r>
            <a:r>
              <a:rPr lang="hu-HU" sz="2000" dirty="0" smtClean="0">
                <a:latin typeface="+mn-lt"/>
              </a:rPr>
              <a:t>: őszi kiegészítő fejtrágya</a:t>
            </a:r>
            <a:endParaRPr lang="de-DE" sz="2000" dirty="0" smtClean="0">
              <a:latin typeface="+mn-lt"/>
            </a:endParaRPr>
          </a:p>
          <a:p>
            <a:pPr eaLnBrk="1" fontAlgn="auto" hangingPunct="1">
              <a:defRPr/>
            </a:pPr>
            <a:endParaRPr lang="de-DE" sz="2000" dirty="0" smtClean="0">
              <a:latin typeface="+mn-lt"/>
            </a:endParaRPr>
          </a:p>
          <a:p>
            <a:pPr eaLnBrk="1" fontAlgn="auto" hangingPunct="1">
              <a:buFont typeface="Wingdings" pitchFamily="2" charset="2"/>
              <a:buNone/>
              <a:defRPr/>
            </a:pPr>
            <a:endParaRPr lang="de-DE" sz="2000" dirty="0" smtClean="0">
              <a:latin typeface="+mn-lt"/>
            </a:endParaRPr>
          </a:p>
          <a:p>
            <a:pPr eaLnBrk="1" fontAlgn="auto" hangingPunct="1">
              <a:defRPr/>
            </a:pPr>
            <a:r>
              <a:rPr lang="de-DE" sz="2000" dirty="0" smtClean="0">
                <a:solidFill>
                  <a:schemeClr val="bg1">
                    <a:lumMod val="65000"/>
                  </a:schemeClr>
                </a:solidFill>
                <a:latin typeface="+mn-lt"/>
              </a:rPr>
              <a:t>ImageIT</a:t>
            </a:r>
          </a:p>
          <a:p>
            <a:pPr marL="0" indent="0" eaLnBrk="1" fontAlgn="auto" hangingPunct="1">
              <a:buFont typeface="Wingdings" pitchFamily="2" charset="2"/>
              <a:buNone/>
              <a:defRPr/>
            </a:pPr>
            <a:endParaRPr lang="de-DE" sz="2000" dirty="0" smtClean="0">
              <a:latin typeface="+mn-lt"/>
            </a:endParaRPr>
          </a:p>
          <a:p>
            <a:pPr marL="0" indent="0" eaLnBrk="1" fontAlgn="auto" hangingPunct="1">
              <a:buFont typeface="Wingdings" pitchFamily="2" charset="2"/>
              <a:buNone/>
              <a:defRPr/>
            </a:pPr>
            <a:r>
              <a:rPr lang="de-DE" sz="2000" dirty="0" smtClean="0">
                <a:latin typeface="+mn-lt"/>
              </a:rPr>
              <a:t>	</a:t>
            </a:r>
            <a:endParaRPr lang="de-DE" sz="2000" dirty="0">
              <a:latin typeface="+mn-lt"/>
            </a:endParaRPr>
          </a:p>
        </p:txBody>
      </p:sp>
    </p:spTree>
    <p:extLst>
      <p:ext uri="{BB962C8B-B14F-4D97-AF65-F5344CB8AC3E}">
        <p14:creationId xmlns:p14="http://schemas.microsoft.com/office/powerpoint/2010/main" val="234884010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900113" y="260350"/>
            <a:ext cx="8077200" cy="846138"/>
          </a:xfrm>
        </p:spPr>
        <p:txBody>
          <a:bodyPr/>
          <a:lstStyle/>
          <a:p>
            <a:pPr eaLnBrk="1" fontAlgn="auto" hangingPunct="1">
              <a:spcAft>
                <a:spcPts val="0"/>
              </a:spcAft>
              <a:defRPr/>
            </a:pPr>
            <a:r>
              <a:rPr lang="hu-HU" b="1" dirty="0" smtClean="0">
                <a:latin typeface="+mn-lt"/>
              </a:rPr>
              <a:t>Francia modell vs. merev N-trágyázás</a:t>
            </a:r>
            <a:endParaRPr lang="en-US" b="1" dirty="0">
              <a:latin typeface="+mn-lt"/>
            </a:endParaRPr>
          </a:p>
        </p:txBody>
      </p:sp>
      <p:sp>
        <p:nvSpPr>
          <p:cNvPr id="20483" name="Date Placeholder 3"/>
          <p:cNvSpPr>
            <a:spLocks noGrp="1"/>
          </p:cNvSpPr>
          <p:nvPr>
            <p:ph type="dt" sz="quarter" idx="10"/>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29634CC1-8DAA-438A-815B-5ECF56E84EAD}" type="datetime1">
              <a:rPr lang="nl-BE" smtClean="0"/>
              <a:pPr fontAlgn="base">
                <a:spcBef>
                  <a:spcPct val="0"/>
                </a:spcBef>
                <a:spcAft>
                  <a:spcPct val="0"/>
                </a:spcAft>
                <a:defRPr/>
              </a:pPr>
              <a:t>6/03/2014</a:t>
            </a:fld>
            <a:endParaRPr lang="en-US" smtClean="0"/>
          </a:p>
        </p:txBody>
      </p:sp>
      <p:sp>
        <p:nvSpPr>
          <p:cNvPr id="20484" name="Slide Number Placeholder 4"/>
          <p:cNvSpPr>
            <a:spLocks noGrp="1"/>
          </p:cNvSpPr>
          <p:nvPr>
            <p:ph type="sldNum" sz="quarter" idx="11"/>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r>
              <a:rPr lang="en-US" smtClean="0"/>
              <a:t>Page </a:t>
            </a:r>
            <a:fld id="{560EC348-2AF6-48D6-8AF1-5AFA30ABED35}" type="slidenum">
              <a:rPr lang="en-US" smtClean="0"/>
              <a:pPr fontAlgn="base">
                <a:spcBef>
                  <a:spcPct val="0"/>
                </a:spcBef>
                <a:spcAft>
                  <a:spcPct val="0"/>
                </a:spcAft>
                <a:defRPr/>
              </a:pPr>
              <a:t>28</a:t>
            </a:fld>
            <a:endParaRPr lang="en-US" smtClean="0"/>
          </a:p>
        </p:txBody>
      </p:sp>
      <p:sp>
        <p:nvSpPr>
          <p:cNvPr id="20485" name="Footer Placeholder 5"/>
          <p:cNvSpPr>
            <a:spLocks noGrp="1"/>
          </p:cNvSpPr>
          <p:nvPr>
            <p:ph type="ftr"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r>
              <a:rPr lang="nl-BE" dirty="0" smtClean="0"/>
              <a:t>Author</a:t>
            </a:r>
          </a:p>
        </p:txBody>
      </p:sp>
      <p:pic>
        <p:nvPicPr>
          <p:cNvPr id="2151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991" t="3163" r="3534" b="6273"/>
          <a:stretch>
            <a:fillRect/>
          </a:stretch>
        </p:blipFill>
        <p:spPr bwMode="auto">
          <a:xfrm>
            <a:off x="1116013" y="1196975"/>
            <a:ext cx="6370637" cy="4556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11188" y="5753100"/>
            <a:ext cx="7416800" cy="307975"/>
          </a:xfrm>
          <a:prstGeom prst="rect">
            <a:avLst/>
          </a:prstGeom>
        </p:spPr>
        <p:txBody>
          <a:bodyPr>
            <a:spAutoFit/>
          </a:bodyPr>
          <a:lstStyle/>
          <a:p>
            <a:pPr fontAlgn="auto">
              <a:spcBef>
                <a:spcPts val="0"/>
              </a:spcBef>
              <a:spcAft>
                <a:spcPts val="0"/>
              </a:spcAft>
              <a:defRPr/>
            </a:pPr>
            <a:r>
              <a:rPr lang="de-DE" sz="1400" dirty="0">
                <a:solidFill>
                  <a:schemeClr val="bg1">
                    <a:lumMod val="50000"/>
                  </a:schemeClr>
                </a:solidFill>
                <a:latin typeface="YaraMaxLF-Bold"/>
                <a:cs typeface="+mn-cs"/>
              </a:rPr>
              <a:t>Dr. Wendland, Bayrische Landesanstalt für Landwirtschaft, 2010</a:t>
            </a:r>
          </a:p>
        </p:txBody>
      </p:sp>
      <p:sp>
        <p:nvSpPr>
          <p:cNvPr id="2" name="TextBox 1"/>
          <p:cNvSpPr txBox="1"/>
          <p:nvPr/>
        </p:nvSpPr>
        <p:spPr>
          <a:xfrm>
            <a:off x="2339752" y="4365104"/>
            <a:ext cx="1979836" cy="276999"/>
          </a:xfrm>
          <a:prstGeom prst="rect">
            <a:avLst/>
          </a:prstGeom>
          <a:solidFill>
            <a:schemeClr val="bg1"/>
          </a:solidFill>
        </p:spPr>
        <p:txBody>
          <a:bodyPr wrap="square" rtlCol="0">
            <a:spAutoFit/>
          </a:bodyPr>
          <a:lstStyle/>
          <a:p>
            <a:r>
              <a:rPr lang="hu-HU" sz="1200" b="1" dirty="0" smtClean="0"/>
              <a:t>Őszi N-trágyázás nélkül</a:t>
            </a:r>
            <a:endParaRPr lang="nb-NO" sz="1200" b="1" dirty="0"/>
          </a:p>
        </p:txBody>
      </p:sp>
      <p:sp>
        <p:nvSpPr>
          <p:cNvPr id="9" name="TextBox 8"/>
          <p:cNvSpPr txBox="1"/>
          <p:nvPr/>
        </p:nvSpPr>
        <p:spPr>
          <a:xfrm>
            <a:off x="5004048" y="4394393"/>
            <a:ext cx="1979836" cy="276999"/>
          </a:xfrm>
          <a:prstGeom prst="rect">
            <a:avLst/>
          </a:prstGeom>
          <a:solidFill>
            <a:schemeClr val="bg1"/>
          </a:solidFill>
        </p:spPr>
        <p:txBody>
          <a:bodyPr wrap="square" rtlCol="0">
            <a:spAutoFit/>
          </a:bodyPr>
          <a:lstStyle/>
          <a:p>
            <a:pPr algn="ctr"/>
            <a:r>
              <a:rPr lang="hu-HU" sz="1200" b="1" dirty="0" smtClean="0"/>
              <a:t>Őszi N-trágyázással</a:t>
            </a:r>
            <a:endParaRPr lang="nb-NO" sz="1200" b="1" dirty="0"/>
          </a:p>
        </p:txBody>
      </p:sp>
      <p:sp>
        <p:nvSpPr>
          <p:cNvPr id="10" name="TextBox 9"/>
          <p:cNvSpPr txBox="1"/>
          <p:nvPr/>
        </p:nvSpPr>
        <p:spPr>
          <a:xfrm>
            <a:off x="2915816" y="4763725"/>
            <a:ext cx="1224136" cy="246221"/>
          </a:xfrm>
          <a:prstGeom prst="rect">
            <a:avLst/>
          </a:prstGeom>
          <a:solidFill>
            <a:schemeClr val="bg1"/>
          </a:solidFill>
        </p:spPr>
        <p:txBody>
          <a:bodyPr wrap="square" rtlCol="0">
            <a:spAutoFit/>
          </a:bodyPr>
          <a:lstStyle/>
          <a:p>
            <a:r>
              <a:rPr lang="hu-HU" sz="1000" b="1" dirty="0" smtClean="0"/>
              <a:t>merev</a:t>
            </a:r>
            <a:endParaRPr lang="nb-NO" sz="1000" b="1" dirty="0"/>
          </a:p>
        </p:txBody>
      </p:sp>
      <p:sp>
        <p:nvSpPr>
          <p:cNvPr id="11" name="TextBox 10"/>
          <p:cNvSpPr txBox="1"/>
          <p:nvPr/>
        </p:nvSpPr>
        <p:spPr>
          <a:xfrm>
            <a:off x="4319588" y="4763725"/>
            <a:ext cx="1674378" cy="246221"/>
          </a:xfrm>
          <a:prstGeom prst="rect">
            <a:avLst/>
          </a:prstGeom>
          <a:solidFill>
            <a:schemeClr val="bg1"/>
          </a:solidFill>
        </p:spPr>
        <p:txBody>
          <a:bodyPr wrap="square" rtlCol="0">
            <a:spAutoFit/>
          </a:bodyPr>
          <a:lstStyle/>
          <a:p>
            <a:r>
              <a:rPr lang="hu-HU" sz="1000" b="1" dirty="0" smtClean="0"/>
              <a:t>Francia modell</a:t>
            </a:r>
            <a:endParaRPr lang="nb-NO" sz="1000" b="1" dirty="0"/>
          </a:p>
        </p:txBody>
      </p:sp>
      <p:sp>
        <p:nvSpPr>
          <p:cNvPr id="4" name="TextBox 3"/>
          <p:cNvSpPr txBox="1"/>
          <p:nvPr/>
        </p:nvSpPr>
        <p:spPr>
          <a:xfrm>
            <a:off x="611188" y="1988840"/>
            <a:ext cx="792460" cy="2308324"/>
          </a:xfrm>
          <a:prstGeom prst="rect">
            <a:avLst/>
          </a:prstGeom>
          <a:solidFill>
            <a:schemeClr val="bg1"/>
          </a:solidFill>
        </p:spPr>
        <p:txBody>
          <a:bodyPr wrap="square" rtlCol="0">
            <a:spAutoFit/>
          </a:bodyPr>
          <a:lstStyle/>
          <a:p>
            <a:endParaRPr lang="hu-HU" sz="1200" b="1" dirty="0" smtClean="0"/>
          </a:p>
          <a:p>
            <a:endParaRPr lang="hu-HU" sz="1200" b="1" dirty="0"/>
          </a:p>
          <a:p>
            <a:endParaRPr lang="hu-HU" sz="1200" b="1" dirty="0" smtClean="0"/>
          </a:p>
          <a:p>
            <a:endParaRPr lang="hu-HU" sz="1200" b="1" dirty="0"/>
          </a:p>
          <a:p>
            <a:r>
              <a:rPr lang="hu-HU" sz="1200" b="1" dirty="0" smtClean="0"/>
              <a:t>Termés</a:t>
            </a:r>
          </a:p>
          <a:p>
            <a:r>
              <a:rPr lang="hu-HU" sz="1200" b="1" dirty="0" smtClean="0"/>
              <a:t>q/ha</a:t>
            </a:r>
          </a:p>
          <a:p>
            <a:endParaRPr lang="hu-HU" sz="1200" b="1" dirty="0"/>
          </a:p>
          <a:p>
            <a:endParaRPr lang="hu-HU" sz="1200" b="1" dirty="0" smtClean="0"/>
          </a:p>
          <a:p>
            <a:endParaRPr lang="hu-HU" sz="1200" b="1" dirty="0"/>
          </a:p>
          <a:p>
            <a:endParaRPr lang="hu-HU" sz="1200" b="1" dirty="0" smtClean="0"/>
          </a:p>
          <a:p>
            <a:endParaRPr lang="hu-HU" sz="1200" b="1" dirty="0"/>
          </a:p>
          <a:p>
            <a:endParaRPr lang="nb-NO" sz="1200" b="1" dirty="0"/>
          </a:p>
        </p:txBody>
      </p:sp>
    </p:spTree>
    <p:extLst>
      <p:ext uri="{BB962C8B-B14F-4D97-AF65-F5344CB8AC3E}">
        <p14:creationId xmlns:p14="http://schemas.microsoft.com/office/powerpoint/2010/main" val="350906660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Picture 277" descr="ImageIT toolkit illustr.jpg"/>
          <p:cNvPicPr>
            <a:picLocks noChangeAspect="1"/>
          </p:cNvPicPr>
          <p:nvPr/>
        </p:nvPicPr>
        <p:blipFill>
          <a:blip r:embed="rId2" cstate="print"/>
          <a:stretch>
            <a:fillRect/>
          </a:stretch>
        </p:blipFill>
        <p:spPr>
          <a:xfrm>
            <a:off x="312511" y="1833012"/>
            <a:ext cx="3403606" cy="3672121"/>
          </a:xfrm>
          <a:prstGeom prst="rect">
            <a:avLst/>
          </a:prstGeom>
          <a:ln>
            <a:noFill/>
          </a:ln>
          <a:effectLst>
            <a:softEdge rad="112500"/>
          </a:effectLst>
        </p:spPr>
      </p:pic>
      <p:sp>
        <p:nvSpPr>
          <p:cNvPr id="1027" name="Rectangle 2"/>
          <p:cNvSpPr>
            <a:spLocks noGrp="1" noChangeArrowheads="1"/>
          </p:cNvSpPr>
          <p:nvPr>
            <p:ph type="title"/>
          </p:nvPr>
        </p:nvSpPr>
        <p:spPr>
          <a:xfrm>
            <a:off x="395288" y="260350"/>
            <a:ext cx="8078787" cy="485775"/>
          </a:xfrm>
        </p:spPr>
        <p:txBody>
          <a:bodyPr/>
          <a:lstStyle/>
          <a:p>
            <a:pPr eaLnBrk="1" fontAlgn="auto" hangingPunct="1">
              <a:spcAft>
                <a:spcPts val="0"/>
              </a:spcAft>
              <a:defRPr/>
            </a:pPr>
            <a:r>
              <a:rPr lang="hu-HU" sz="2000" dirty="0" err="1" smtClean="0">
                <a:latin typeface="+mn-lt"/>
              </a:rPr>
              <a:t>ImageIT</a:t>
            </a:r>
            <a:r>
              <a:rPr lang="hu-HU" sz="2000" dirty="0" smtClean="0">
                <a:latin typeface="+mn-lt"/>
              </a:rPr>
              <a:t> működése</a:t>
            </a:r>
            <a:endParaRPr lang="en-GB" sz="2000" dirty="0" smtClean="0">
              <a:solidFill>
                <a:schemeClr val="accent6"/>
              </a:solidFill>
              <a:latin typeface="+mn-lt"/>
            </a:endParaRPr>
          </a:p>
        </p:txBody>
      </p:sp>
      <p:sp>
        <p:nvSpPr>
          <p:cNvPr id="24580" name="Freeform 497"/>
          <p:cNvSpPr>
            <a:spLocks/>
          </p:cNvSpPr>
          <p:nvPr/>
        </p:nvSpPr>
        <p:spPr bwMode="auto">
          <a:xfrm>
            <a:off x="5037138" y="3511550"/>
            <a:ext cx="1587" cy="3175"/>
          </a:xfrm>
          <a:custGeom>
            <a:avLst/>
            <a:gdLst>
              <a:gd name="T0" fmla="*/ 0 w 1587"/>
              <a:gd name="T1" fmla="*/ 0 h 2"/>
              <a:gd name="T2" fmla="*/ 0 w 1587"/>
              <a:gd name="T3" fmla="*/ 0 h 2"/>
              <a:gd name="T4" fmla="*/ 0 w 1587"/>
              <a:gd name="T5" fmla="*/ 2147483647 h 2"/>
              <a:gd name="T6" fmla="*/ 0 w 1587"/>
              <a:gd name="T7" fmla="*/ 2147483647 h 2"/>
              <a:gd name="T8" fmla="*/ 0 w 1587"/>
              <a:gd name="T9" fmla="*/ 0 h 2"/>
              <a:gd name="T10" fmla="*/ 0 w 1587"/>
              <a:gd name="T11" fmla="*/ 0 h 2"/>
              <a:gd name="T12" fmla="*/ 0 60000 65536"/>
              <a:gd name="T13" fmla="*/ 0 60000 65536"/>
              <a:gd name="T14" fmla="*/ 0 60000 65536"/>
              <a:gd name="T15" fmla="*/ 0 60000 65536"/>
              <a:gd name="T16" fmla="*/ 0 60000 65536"/>
              <a:gd name="T17" fmla="*/ 0 60000 65536"/>
              <a:gd name="T18" fmla="*/ 0 w 1587"/>
              <a:gd name="T19" fmla="*/ 0 h 2"/>
              <a:gd name="T20" fmla="*/ 1587 w 1587"/>
              <a:gd name="T21" fmla="*/ 2 h 2"/>
            </a:gdLst>
            <a:ahLst/>
            <a:cxnLst>
              <a:cxn ang="T12">
                <a:pos x="T0" y="T1"/>
              </a:cxn>
              <a:cxn ang="T13">
                <a:pos x="T2" y="T3"/>
              </a:cxn>
              <a:cxn ang="T14">
                <a:pos x="T4" y="T5"/>
              </a:cxn>
              <a:cxn ang="T15">
                <a:pos x="T6" y="T7"/>
              </a:cxn>
              <a:cxn ang="T16">
                <a:pos x="T8" y="T9"/>
              </a:cxn>
              <a:cxn ang="T17">
                <a:pos x="T10" y="T11"/>
              </a:cxn>
            </a:cxnLst>
            <a:rect l="T18" t="T19" r="T20" b="T21"/>
            <a:pathLst>
              <a:path w="1587" h="2">
                <a:moveTo>
                  <a:pt x="0" y="0"/>
                </a:moveTo>
                <a:lnTo>
                  <a:pt x="0" y="0"/>
                </a:lnTo>
                <a:lnTo>
                  <a:pt x="0" y="2"/>
                </a:lnTo>
                <a:lnTo>
                  <a:pt x="0" y="0"/>
                </a:lnTo>
                <a:close/>
              </a:path>
            </a:pathLst>
          </a:custGeom>
          <a:solidFill>
            <a:srgbClr val="5896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b-NO"/>
          </a:p>
        </p:txBody>
      </p:sp>
      <p:sp>
        <p:nvSpPr>
          <p:cNvPr id="1033" name="AutoShape 505"/>
          <p:cNvSpPr>
            <a:spLocks noChangeArrowheads="1"/>
          </p:cNvSpPr>
          <p:nvPr/>
        </p:nvSpPr>
        <p:spPr bwMode="auto">
          <a:xfrm>
            <a:off x="3200400" y="3048000"/>
            <a:ext cx="533400" cy="457200"/>
          </a:xfrm>
          <a:prstGeom prst="rightArrow">
            <a:avLst>
              <a:gd name="adj1" fmla="val 50000"/>
              <a:gd name="adj2" fmla="val 29167"/>
            </a:avLst>
          </a:prstGeom>
          <a:ln>
            <a:headEnd/>
            <a:tailEnd/>
          </a:ln>
        </p:spPr>
        <p:style>
          <a:lnRef idx="1">
            <a:schemeClr val="accent3"/>
          </a:lnRef>
          <a:fillRef idx="2">
            <a:schemeClr val="accent3"/>
          </a:fillRef>
          <a:effectRef idx="1">
            <a:schemeClr val="accent3"/>
          </a:effectRef>
          <a:fontRef idx="minor">
            <a:schemeClr val="dk1"/>
          </a:fontRef>
        </p:style>
        <p:txBody>
          <a:bodyPr wrap="none" lIns="72000" tIns="46800" rIns="72000" bIns="46800" anchor="ctr">
            <a:spAutoFit/>
          </a:bodyPr>
          <a:lstStyle/>
          <a:p>
            <a:pPr fontAlgn="auto">
              <a:spcBef>
                <a:spcPts val="0"/>
              </a:spcBef>
              <a:spcAft>
                <a:spcPts val="0"/>
              </a:spcAft>
              <a:defRPr/>
            </a:pPr>
            <a:endParaRPr lang="de-DE"/>
          </a:p>
        </p:txBody>
      </p:sp>
      <p:sp>
        <p:nvSpPr>
          <p:cNvPr id="1034" name="AutoShape 506"/>
          <p:cNvSpPr>
            <a:spLocks noChangeArrowheads="1"/>
          </p:cNvSpPr>
          <p:nvPr/>
        </p:nvSpPr>
        <p:spPr bwMode="auto">
          <a:xfrm>
            <a:off x="5943600" y="3048000"/>
            <a:ext cx="533400" cy="457200"/>
          </a:xfrm>
          <a:prstGeom prst="rightArrow">
            <a:avLst>
              <a:gd name="adj1" fmla="val 50000"/>
              <a:gd name="adj2" fmla="val 29167"/>
            </a:avLst>
          </a:prstGeom>
          <a:ln>
            <a:headEnd/>
            <a:tailEnd/>
          </a:ln>
        </p:spPr>
        <p:style>
          <a:lnRef idx="1">
            <a:schemeClr val="accent3"/>
          </a:lnRef>
          <a:fillRef idx="2">
            <a:schemeClr val="accent3"/>
          </a:fillRef>
          <a:effectRef idx="1">
            <a:schemeClr val="accent3"/>
          </a:effectRef>
          <a:fontRef idx="minor">
            <a:schemeClr val="dk1"/>
          </a:fontRef>
        </p:style>
        <p:txBody>
          <a:bodyPr wrap="none" lIns="72000" tIns="46800" rIns="72000" bIns="46800" anchor="ctr">
            <a:spAutoFit/>
          </a:bodyPr>
          <a:lstStyle/>
          <a:p>
            <a:pPr fontAlgn="auto">
              <a:spcBef>
                <a:spcPts val="0"/>
              </a:spcBef>
              <a:spcAft>
                <a:spcPts val="0"/>
              </a:spcAft>
              <a:defRPr/>
            </a:pPr>
            <a:endParaRPr lang="de-DE"/>
          </a:p>
        </p:txBody>
      </p:sp>
      <p:sp>
        <p:nvSpPr>
          <p:cNvPr id="24583" name="Text Box 507"/>
          <p:cNvSpPr txBox="1">
            <a:spLocks noChangeArrowheads="1"/>
          </p:cNvSpPr>
          <p:nvPr/>
        </p:nvSpPr>
        <p:spPr bwMode="auto">
          <a:xfrm>
            <a:off x="671513" y="1223963"/>
            <a:ext cx="2359025"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46800" rIns="72000" bIns="468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altLang="en-US" sz="1600" dirty="0" smtClean="0"/>
              <a:t>R</a:t>
            </a:r>
            <a:r>
              <a:rPr lang="hu-HU" altLang="en-US" sz="1600" dirty="0" err="1" smtClean="0"/>
              <a:t>epce</a:t>
            </a:r>
            <a:r>
              <a:rPr lang="hu-HU" altLang="en-US" sz="1600" dirty="0" smtClean="0"/>
              <a:t> állomány</a:t>
            </a:r>
          </a:p>
          <a:p>
            <a:pPr eaLnBrk="1" hangingPunct="1"/>
            <a:r>
              <a:rPr lang="hu-HU" altLang="en-US" sz="1600" dirty="0" smtClean="0"/>
              <a:t>fotózása</a:t>
            </a:r>
            <a:endParaRPr lang="de-DE" altLang="en-US" sz="1600" dirty="0"/>
          </a:p>
        </p:txBody>
      </p:sp>
      <p:sp>
        <p:nvSpPr>
          <p:cNvPr id="24584" name="Text Box 508"/>
          <p:cNvSpPr txBox="1">
            <a:spLocks noChangeArrowheads="1"/>
          </p:cNvSpPr>
          <p:nvPr/>
        </p:nvSpPr>
        <p:spPr bwMode="auto">
          <a:xfrm>
            <a:off x="3708400" y="1196975"/>
            <a:ext cx="2174875"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46800" rIns="72000" bIns="468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altLang="en-US" sz="1600" dirty="0" smtClean="0"/>
              <a:t>Fot</a:t>
            </a:r>
            <a:r>
              <a:rPr lang="hu-HU" altLang="en-US" sz="1600" dirty="0" smtClean="0"/>
              <a:t>ók alapján N-igény kiszámítása</a:t>
            </a:r>
            <a:endParaRPr lang="de-DE" altLang="en-US" sz="1600" dirty="0"/>
          </a:p>
        </p:txBody>
      </p:sp>
      <p:sp>
        <p:nvSpPr>
          <p:cNvPr id="24585" name="Text Box 509"/>
          <p:cNvSpPr txBox="1">
            <a:spLocks noChangeArrowheads="1"/>
          </p:cNvSpPr>
          <p:nvPr/>
        </p:nvSpPr>
        <p:spPr bwMode="auto">
          <a:xfrm>
            <a:off x="6588125" y="1052513"/>
            <a:ext cx="2174875"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46800" rIns="72000" bIns="468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hu-HU" altLang="en-US" sz="1600" dirty="0" smtClean="0"/>
              <a:t>N-trágyázási javaslat</a:t>
            </a:r>
            <a:endParaRPr lang="de-DE" altLang="en-US" sz="1600" dirty="0"/>
          </a:p>
        </p:txBody>
      </p:sp>
      <p:pic>
        <p:nvPicPr>
          <p:cNvPr id="24588" name="Picture 281" descr="serv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387600"/>
            <a:ext cx="17399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6" descr="http://www.mymobilepack.com/wp-content/uploads/2010/06/Samsung-Galaxy-S-GT-I9000-Androiod-smartphone.jpg"/>
          <p:cNvPicPr>
            <a:picLocks noChangeAspect="1" noChangeArrowheads="1"/>
          </p:cNvPicPr>
          <p:nvPr/>
        </p:nvPicPr>
        <p:blipFill>
          <a:blip r:embed="rId4">
            <a:extLst>
              <a:ext uri="{28A0092B-C50C-407E-A947-70E740481C1C}">
                <a14:useLocalDpi xmlns:a14="http://schemas.microsoft.com/office/drawing/2010/main" val="0"/>
              </a:ext>
            </a:extLst>
          </a:blip>
          <a:srcRect b="9354"/>
          <a:stretch>
            <a:fillRect/>
          </a:stretch>
        </p:blipFill>
        <p:spPr bwMode="auto">
          <a:xfrm>
            <a:off x="6651625" y="1885950"/>
            <a:ext cx="2051050"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0550" y="2462213"/>
            <a:ext cx="151130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78781"/>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hu-HU" b="1" dirty="0" smtClean="0"/>
              <a:t>1. Termésátlagok és műtrágya felhasználás</a:t>
            </a:r>
          </a:p>
          <a:p>
            <a:pPr marL="0" indent="0">
              <a:buNone/>
            </a:pPr>
            <a:endParaRPr lang="hu-HU" b="1" dirty="0"/>
          </a:p>
          <a:p>
            <a:pPr marL="0" indent="0">
              <a:buNone/>
            </a:pPr>
            <a:r>
              <a:rPr lang="hu-HU" b="1" dirty="0" smtClean="0"/>
              <a:t>2. Talaj- és/  vagy növénytáplálás?</a:t>
            </a:r>
          </a:p>
          <a:p>
            <a:pPr marL="0" indent="0">
              <a:buNone/>
            </a:pPr>
            <a:endParaRPr lang="hu-HU" b="1" dirty="0" smtClean="0"/>
          </a:p>
          <a:p>
            <a:pPr marL="0" indent="0">
              <a:buNone/>
            </a:pPr>
            <a:r>
              <a:rPr lang="hu-HU" b="1" dirty="0" smtClean="0"/>
              <a:t>3. Búza</a:t>
            </a:r>
          </a:p>
          <a:p>
            <a:pPr marL="0" indent="0">
              <a:buNone/>
            </a:pPr>
            <a:endParaRPr lang="hu-HU" b="1" dirty="0" smtClean="0"/>
          </a:p>
          <a:p>
            <a:pPr marL="0" indent="0">
              <a:buNone/>
            </a:pPr>
            <a:r>
              <a:rPr lang="hu-HU" b="1" dirty="0" smtClean="0"/>
              <a:t>4. Repce</a:t>
            </a:r>
          </a:p>
          <a:p>
            <a:pPr marL="0" indent="0">
              <a:buNone/>
            </a:pPr>
            <a:endParaRPr lang="hu-HU" b="1" dirty="0"/>
          </a:p>
          <a:p>
            <a:pPr marL="0" indent="0">
              <a:buNone/>
            </a:pPr>
            <a:r>
              <a:rPr lang="hu-HU" b="1" dirty="0" smtClean="0"/>
              <a:t>5. Kukorica</a:t>
            </a:r>
          </a:p>
          <a:p>
            <a:pPr marL="0" indent="0">
              <a:buNone/>
            </a:pPr>
            <a:endParaRPr lang="hu-HU" b="1" dirty="0" smtClean="0"/>
          </a:p>
          <a:p>
            <a:pPr marL="0" indent="0">
              <a:buNone/>
            </a:pPr>
            <a:r>
              <a:rPr lang="hu-HU" b="1" dirty="0" smtClean="0"/>
              <a:t>6. Cukorrépa</a:t>
            </a:r>
          </a:p>
          <a:p>
            <a:pPr>
              <a:buAutoNum type="arabicPeriod"/>
            </a:pPr>
            <a:endParaRPr lang="nb-NO" b="1" dirty="0"/>
          </a:p>
        </p:txBody>
      </p:sp>
      <p:sp>
        <p:nvSpPr>
          <p:cNvPr id="3" name="Title 2"/>
          <p:cNvSpPr>
            <a:spLocks noGrp="1"/>
          </p:cNvSpPr>
          <p:nvPr>
            <p:ph type="title"/>
          </p:nvPr>
        </p:nvSpPr>
        <p:spPr/>
        <p:txBody>
          <a:bodyPr/>
          <a:lstStyle/>
          <a:p>
            <a:r>
              <a:rPr lang="hu-HU" dirty="0" smtClean="0"/>
              <a:t>Tartalom</a:t>
            </a:r>
            <a:endParaRPr lang="nb-NO" dirty="0"/>
          </a:p>
        </p:txBody>
      </p:sp>
    </p:spTree>
    <p:extLst>
      <p:ext uri="{BB962C8B-B14F-4D97-AF65-F5344CB8AC3E}">
        <p14:creationId xmlns:p14="http://schemas.microsoft.com/office/powerpoint/2010/main" val="17583906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3400" y="230188"/>
            <a:ext cx="8077200" cy="846137"/>
          </a:xfrm>
        </p:spPr>
        <p:txBody>
          <a:bodyPr/>
          <a:lstStyle/>
          <a:p>
            <a:pPr eaLnBrk="1" fontAlgn="auto" hangingPunct="1">
              <a:spcAft>
                <a:spcPts val="0"/>
              </a:spcAft>
              <a:defRPr/>
            </a:pPr>
            <a:r>
              <a:rPr lang="hu-HU" sz="2000" dirty="0" smtClean="0">
                <a:latin typeface="+mn-lt"/>
              </a:rPr>
              <a:t>Klasszifikáció</a:t>
            </a:r>
            <a:r>
              <a:rPr lang="en-GB" sz="2000" dirty="0" smtClean="0">
                <a:solidFill>
                  <a:schemeClr val="accent6"/>
                </a:solidFill>
                <a:latin typeface="+mn-lt"/>
              </a:rPr>
              <a:t/>
            </a:r>
            <a:br>
              <a:rPr lang="en-GB" sz="2000" dirty="0" smtClean="0">
                <a:solidFill>
                  <a:schemeClr val="accent6"/>
                </a:solidFill>
                <a:latin typeface="+mn-lt"/>
              </a:rPr>
            </a:br>
            <a:endParaRPr lang="en-GB" sz="2000" dirty="0" smtClean="0">
              <a:solidFill>
                <a:schemeClr val="accent6"/>
              </a:solidFill>
              <a:latin typeface="+mn-lt"/>
            </a:endParaRPr>
          </a:p>
        </p:txBody>
      </p:sp>
      <p:grpSp>
        <p:nvGrpSpPr>
          <p:cNvPr id="25603" name="Group 25"/>
          <p:cNvGrpSpPr>
            <a:grpSpLocks/>
          </p:cNvGrpSpPr>
          <p:nvPr/>
        </p:nvGrpSpPr>
        <p:grpSpPr bwMode="auto">
          <a:xfrm>
            <a:off x="317500" y="963613"/>
            <a:ext cx="4648200" cy="3433762"/>
            <a:chOff x="336" y="720"/>
            <a:chExt cx="2928" cy="2163"/>
          </a:xfrm>
        </p:grpSpPr>
        <p:pic>
          <p:nvPicPr>
            <p:cNvPr id="8213" name="Picture 7" descr="C:\Temp\DCP_6972.jpg"/>
            <p:cNvPicPr>
              <a:picLocks noChangeAspect="1" noChangeArrowheads="1"/>
            </p:cNvPicPr>
            <p:nvPr/>
          </p:nvPicPr>
          <p:blipFill>
            <a:blip r:embed="rId2"/>
            <a:srcRect/>
            <a:stretch>
              <a:fillRect/>
            </a:stretch>
          </p:blipFill>
          <p:spPr bwMode="auto">
            <a:xfrm>
              <a:off x="336" y="720"/>
              <a:ext cx="2928" cy="1944"/>
            </a:xfrm>
            <a:prstGeom prst="rect">
              <a:avLst/>
            </a:prstGeom>
            <a:ln>
              <a:noFill/>
            </a:ln>
            <a:effectLst>
              <a:outerShdw blurRad="190500" algn="tl" rotWithShape="0">
                <a:srgbClr val="000000">
                  <a:alpha val="70000"/>
                </a:srgbClr>
              </a:outerShdw>
            </a:effectLst>
          </p:spPr>
        </p:pic>
        <p:sp>
          <p:nvSpPr>
            <p:cNvPr id="25623" name="Text Box 21"/>
            <p:cNvSpPr txBox="1">
              <a:spLocks noChangeArrowheads="1"/>
            </p:cNvSpPr>
            <p:nvPr/>
          </p:nvSpPr>
          <p:spPr bwMode="auto">
            <a:xfrm>
              <a:off x="1728" y="2688"/>
              <a:ext cx="152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46800" rIns="72000" bIns="468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a:r>
                <a:rPr lang="en-GB" altLang="en-US" sz="1400">
                  <a:latin typeface="YaraMaxLF-Light" pitchFamily="50" charset="0"/>
                </a:rPr>
                <a:t>Original image</a:t>
              </a:r>
            </a:p>
          </p:txBody>
        </p:sp>
      </p:grpSp>
      <p:grpSp>
        <p:nvGrpSpPr>
          <p:cNvPr id="3" name="Group 22"/>
          <p:cNvGrpSpPr>
            <a:grpSpLocks/>
          </p:cNvGrpSpPr>
          <p:nvPr/>
        </p:nvGrpSpPr>
        <p:grpSpPr bwMode="auto">
          <a:xfrm>
            <a:off x="900113" y="1414463"/>
            <a:ext cx="7993062" cy="4525962"/>
            <a:chOff x="1116023" y="1440795"/>
            <a:chExt cx="7992888" cy="4526592"/>
          </a:xfrm>
        </p:grpSpPr>
        <p:grpSp>
          <p:nvGrpSpPr>
            <p:cNvPr id="25605" name="Group 27"/>
            <p:cNvGrpSpPr>
              <a:grpSpLocks/>
            </p:cNvGrpSpPr>
            <p:nvPr/>
          </p:nvGrpSpPr>
          <p:grpSpPr bwMode="auto">
            <a:xfrm>
              <a:off x="1116023" y="1557338"/>
              <a:ext cx="4652963" cy="3476626"/>
              <a:chOff x="847" y="1221"/>
              <a:chExt cx="2931" cy="2190"/>
            </a:xfrm>
          </p:grpSpPr>
          <p:pic>
            <p:nvPicPr>
              <p:cNvPr id="8211" name="Picture 10" descr="C:\Temp\DCP_6972_green-red.jpg"/>
              <p:cNvPicPr>
                <a:picLocks noChangeAspect="1" noChangeArrowheads="1"/>
              </p:cNvPicPr>
              <p:nvPr/>
            </p:nvPicPr>
            <p:blipFill>
              <a:blip r:embed="rId3"/>
              <a:srcRect/>
              <a:stretch>
                <a:fillRect/>
              </a:stretch>
            </p:blipFill>
            <p:spPr bwMode="auto">
              <a:xfrm>
                <a:off x="847" y="1221"/>
                <a:ext cx="2928" cy="1944"/>
              </a:xfrm>
              <a:prstGeom prst="rect">
                <a:avLst/>
              </a:prstGeom>
              <a:ln>
                <a:noFill/>
              </a:ln>
              <a:effectLst>
                <a:outerShdw blurRad="190500" algn="tl" rotWithShape="0">
                  <a:srgbClr val="000000">
                    <a:alpha val="70000"/>
                  </a:srgbClr>
                </a:outerShdw>
              </a:effectLst>
            </p:spPr>
          </p:pic>
          <p:sp>
            <p:nvSpPr>
              <p:cNvPr id="25621" name="Text Box 24"/>
              <p:cNvSpPr txBox="1">
                <a:spLocks noChangeArrowheads="1"/>
              </p:cNvSpPr>
              <p:nvPr/>
            </p:nvSpPr>
            <p:spPr bwMode="auto">
              <a:xfrm>
                <a:off x="2256" y="3216"/>
                <a:ext cx="152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46800" rIns="72000" bIns="468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a:r>
                  <a:rPr lang="en-GB" altLang="en-US" sz="1400"/>
                  <a:t>Green-red image</a:t>
                </a:r>
              </a:p>
            </p:txBody>
          </p:sp>
        </p:grpSp>
        <p:sp>
          <p:nvSpPr>
            <p:cNvPr id="9244" name="AutoShape 28"/>
            <p:cNvSpPr>
              <a:spLocks noChangeArrowheads="1"/>
            </p:cNvSpPr>
            <p:nvPr/>
          </p:nvSpPr>
          <p:spPr bwMode="auto">
            <a:xfrm>
              <a:off x="5899056" y="1440795"/>
              <a:ext cx="380992" cy="371527"/>
            </a:xfrm>
            <a:prstGeom prst="curvedLeftArrow">
              <a:avLst>
                <a:gd name="adj1" fmla="val 36000"/>
                <a:gd name="adj2" fmla="val 72000"/>
                <a:gd name="adj3" fmla="val 33333"/>
              </a:avLst>
            </a:prstGeom>
            <a:ln>
              <a:headEnd/>
              <a:tailEnd/>
            </a:ln>
          </p:spPr>
          <p:style>
            <a:lnRef idx="1">
              <a:schemeClr val="accent3"/>
            </a:lnRef>
            <a:fillRef idx="2">
              <a:schemeClr val="accent3"/>
            </a:fillRef>
            <a:effectRef idx="1">
              <a:schemeClr val="accent3"/>
            </a:effectRef>
            <a:fontRef idx="minor">
              <a:schemeClr val="dk1"/>
            </a:fontRef>
          </p:style>
          <p:txBody>
            <a:bodyPr lIns="72000" tIns="46800" rIns="72000" bIns="46800" anchor="ctr">
              <a:spAutoFit/>
            </a:bodyPr>
            <a:lstStyle/>
            <a:p>
              <a:pPr fontAlgn="auto">
                <a:spcBef>
                  <a:spcPts val="0"/>
                </a:spcBef>
                <a:spcAft>
                  <a:spcPts val="0"/>
                </a:spcAft>
                <a:defRPr/>
              </a:pPr>
              <a:endParaRPr lang="de-DE"/>
            </a:p>
          </p:txBody>
        </p:sp>
        <p:grpSp>
          <p:nvGrpSpPr>
            <p:cNvPr id="25608" name="Group 31"/>
            <p:cNvGrpSpPr>
              <a:grpSpLocks/>
            </p:cNvGrpSpPr>
            <p:nvPr/>
          </p:nvGrpSpPr>
          <p:grpSpPr bwMode="auto">
            <a:xfrm>
              <a:off x="1725623" y="2166938"/>
              <a:ext cx="4652963" cy="3476626"/>
              <a:chOff x="1183" y="1557"/>
              <a:chExt cx="2931" cy="2190"/>
            </a:xfrm>
          </p:grpSpPr>
          <p:pic>
            <p:nvPicPr>
              <p:cNvPr id="8209" name="Picture 13"/>
              <p:cNvPicPr>
                <a:picLocks noChangeAspect="1" noChangeArrowheads="1"/>
              </p:cNvPicPr>
              <p:nvPr/>
            </p:nvPicPr>
            <p:blipFill>
              <a:blip r:embed="rId4"/>
              <a:srcRect/>
              <a:stretch>
                <a:fillRect/>
              </a:stretch>
            </p:blipFill>
            <p:spPr bwMode="auto">
              <a:xfrm>
                <a:off x="1183" y="1557"/>
                <a:ext cx="2928" cy="1939"/>
              </a:xfrm>
              <a:prstGeom prst="rect">
                <a:avLst/>
              </a:prstGeom>
              <a:ln>
                <a:noFill/>
              </a:ln>
              <a:effectLst>
                <a:outerShdw blurRad="190500" algn="tl" rotWithShape="0">
                  <a:srgbClr val="000000">
                    <a:alpha val="70000"/>
                  </a:srgbClr>
                </a:outerShdw>
              </a:effectLst>
            </p:spPr>
          </p:pic>
          <p:sp>
            <p:nvSpPr>
              <p:cNvPr id="25619" name="Text Box 30"/>
              <p:cNvSpPr txBox="1">
                <a:spLocks noChangeArrowheads="1"/>
              </p:cNvSpPr>
              <p:nvPr/>
            </p:nvSpPr>
            <p:spPr bwMode="auto">
              <a:xfrm>
                <a:off x="2592" y="3552"/>
                <a:ext cx="152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46800" rIns="72000" bIns="468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a:r>
                  <a:rPr lang="en-GB" altLang="en-US" sz="1400"/>
                  <a:t>Classified image</a:t>
                </a:r>
              </a:p>
            </p:txBody>
          </p:sp>
        </p:grpSp>
        <p:sp>
          <p:nvSpPr>
            <p:cNvPr id="9248" name="AutoShape 32"/>
            <p:cNvSpPr>
              <a:spLocks noChangeArrowheads="1"/>
            </p:cNvSpPr>
            <p:nvPr/>
          </p:nvSpPr>
          <p:spPr bwMode="auto">
            <a:xfrm>
              <a:off x="6508643" y="2126690"/>
              <a:ext cx="380992" cy="371527"/>
            </a:xfrm>
            <a:prstGeom prst="curvedLeftArrow">
              <a:avLst>
                <a:gd name="adj1" fmla="val 36000"/>
                <a:gd name="adj2" fmla="val 72000"/>
                <a:gd name="adj3" fmla="val 33333"/>
              </a:avLst>
            </a:prstGeom>
            <a:ln>
              <a:headEnd/>
              <a:tailEnd/>
            </a:ln>
          </p:spPr>
          <p:style>
            <a:lnRef idx="1">
              <a:schemeClr val="accent3"/>
            </a:lnRef>
            <a:fillRef idx="2">
              <a:schemeClr val="accent3"/>
            </a:fillRef>
            <a:effectRef idx="1">
              <a:schemeClr val="accent3"/>
            </a:effectRef>
            <a:fontRef idx="minor">
              <a:schemeClr val="dk1"/>
            </a:fontRef>
          </p:style>
          <p:txBody>
            <a:bodyPr lIns="72000" tIns="46800" rIns="72000" bIns="46800" anchor="ctr">
              <a:spAutoFit/>
            </a:bodyPr>
            <a:lstStyle/>
            <a:p>
              <a:pPr fontAlgn="auto">
                <a:spcBef>
                  <a:spcPts val="0"/>
                </a:spcBef>
                <a:spcAft>
                  <a:spcPts val="0"/>
                </a:spcAft>
                <a:defRPr/>
              </a:pPr>
              <a:endParaRPr lang="de-DE"/>
            </a:p>
          </p:txBody>
        </p:sp>
        <p:pic>
          <p:nvPicPr>
            <p:cNvPr id="8207" name="Picture 14"/>
            <p:cNvPicPr>
              <a:picLocks noChangeAspect="1" noChangeArrowheads="1"/>
            </p:cNvPicPr>
            <p:nvPr/>
          </p:nvPicPr>
          <p:blipFill>
            <a:blip r:embed="rId5"/>
            <a:srcRect/>
            <a:stretch>
              <a:fillRect/>
            </a:stretch>
          </p:blipFill>
          <p:spPr bwMode="auto">
            <a:xfrm>
              <a:off x="2335223" y="2776538"/>
              <a:ext cx="4648200" cy="3084513"/>
            </a:xfrm>
            <a:prstGeom prst="rect">
              <a:avLst/>
            </a:prstGeom>
            <a:ln>
              <a:noFill/>
            </a:ln>
            <a:effectLst>
              <a:outerShdw blurRad="190500" algn="tl" rotWithShape="0">
                <a:srgbClr val="000000">
                  <a:alpha val="70000"/>
                </a:srgbClr>
              </a:outerShdw>
            </a:effectLst>
          </p:spPr>
        </p:pic>
        <p:sp>
          <p:nvSpPr>
            <p:cNvPr id="9251" name="AutoShape 35"/>
            <p:cNvSpPr>
              <a:spLocks noChangeArrowheads="1"/>
            </p:cNvSpPr>
            <p:nvPr/>
          </p:nvSpPr>
          <p:spPr bwMode="auto">
            <a:xfrm>
              <a:off x="7118229" y="2812586"/>
              <a:ext cx="380992" cy="371527"/>
            </a:xfrm>
            <a:prstGeom prst="curvedLeftArrow">
              <a:avLst>
                <a:gd name="adj1" fmla="val 36000"/>
                <a:gd name="adj2" fmla="val 72000"/>
                <a:gd name="adj3" fmla="val 33333"/>
              </a:avLst>
            </a:prstGeom>
            <a:ln>
              <a:headEnd/>
              <a:tailEnd/>
            </a:ln>
          </p:spPr>
          <p:style>
            <a:lnRef idx="1">
              <a:schemeClr val="accent3"/>
            </a:lnRef>
            <a:fillRef idx="2">
              <a:schemeClr val="accent3"/>
            </a:fillRef>
            <a:effectRef idx="1">
              <a:schemeClr val="accent3"/>
            </a:effectRef>
            <a:fontRef idx="minor">
              <a:schemeClr val="dk1"/>
            </a:fontRef>
          </p:style>
          <p:txBody>
            <a:bodyPr lIns="72000" tIns="46800" rIns="72000" bIns="46800" anchor="ctr">
              <a:spAutoFit/>
            </a:bodyPr>
            <a:lstStyle/>
            <a:p>
              <a:pPr fontAlgn="auto">
                <a:spcBef>
                  <a:spcPts val="0"/>
                </a:spcBef>
                <a:spcAft>
                  <a:spcPts val="0"/>
                </a:spcAft>
                <a:defRPr/>
              </a:pPr>
              <a:endParaRPr lang="de-DE"/>
            </a:p>
          </p:txBody>
        </p:sp>
        <p:sp>
          <p:nvSpPr>
            <p:cNvPr id="9253" name="Text Box 37"/>
            <p:cNvSpPr txBox="1">
              <a:spLocks noChangeArrowheads="1"/>
            </p:cNvSpPr>
            <p:nvPr/>
          </p:nvSpPr>
          <p:spPr bwMode="auto">
            <a:xfrm>
              <a:off x="7619868" y="5300544"/>
              <a:ext cx="1489043" cy="46391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72000" tIns="46800" rIns="72000" bIns="46800">
              <a:spAutoFit/>
            </a:bodyPr>
            <a:lstStyle/>
            <a:p>
              <a:pPr algn="ctr" eaLnBrk="0" fontAlgn="auto" hangingPunct="0">
                <a:spcBef>
                  <a:spcPts val="0"/>
                </a:spcBef>
                <a:spcAft>
                  <a:spcPts val="0"/>
                </a:spcAft>
                <a:defRPr/>
              </a:pPr>
              <a:r>
                <a:rPr lang="hu-HU" sz="1200" dirty="0" smtClean="0"/>
                <a:t>Százalékos levél borítottság</a:t>
              </a:r>
              <a:endParaRPr lang="de-DE" sz="1200" dirty="0"/>
            </a:p>
          </p:txBody>
        </p:sp>
        <p:sp>
          <p:nvSpPr>
            <p:cNvPr id="9254" name="AutoShape 38"/>
            <p:cNvSpPr>
              <a:spLocks noChangeArrowheads="1"/>
            </p:cNvSpPr>
            <p:nvPr/>
          </p:nvSpPr>
          <p:spPr bwMode="auto">
            <a:xfrm>
              <a:off x="7164266" y="5229097"/>
              <a:ext cx="380992" cy="738290"/>
            </a:xfrm>
            <a:prstGeom prst="rightArrow">
              <a:avLst>
                <a:gd name="adj1" fmla="val 50000"/>
                <a:gd name="adj2" fmla="val 31250"/>
              </a:avLst>
            </a:prstGeom>
            <a:ln>
              <a:headEnd/>
              <a:tailEnd/>
            </a:ln>
          </p:spPr>
          <p:style>
            <a:lnRef idx="1">
              <a:schemeClr val="accent3"/>
            </a:lnRef>
            <a:fillRef idx="2">
              <a:schemeClr val="accent3"/>
            </a:fillRef>
            <a:effectRef idx="1">
              <a:schemeClr val="accent3"/>
            </a:effectRef>
            <a:fontRef idx="minor">
              <a:schemeClr val="dk1"/>
            </a:fontRef>
          </p:style>
          <p:txBody>
            <a:bodyPr lIns="72000" tIns="46800" rIns="72000" bIns="46800" anchor="ctr">
              <a:spAutoFit/>
            </a:bodyPr>
            <a:lstStyle/>
            <a:p>
              <a:pPr fontAlgn="auto">
                <a:spcBef>
                  <a:spcPts val="0"/>
                </a:spcBef>
                <a:spcAft>
                  <a:spcPts val="0"/>
                </a:spcAft>
                <a:defRPr/>
              </a:pPr>
              <a:endParaRPr lang="de-DE"/>
            </a:p>
          </p:txBody>
        </p:sp>
      </p:grpSp>
    </p:spTree>
    <p:extLst>
      <p:ext uri="{BB962C8B-B14F-4D97-AF65-F5344CB8AC3E}">
        <p14:creationId xmlns:p14="http://schemas.microsoft.com/office/powerpoint/2010/main" val="2044739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68313" y="476250"/>
            <a:ext cx="8143875" cy="506413"/>
          </a:xfrm>
        </p:spPr>
        <p:txBody>
          <a:bodyPr/>
          <a:lstStyle/>
          <a:p>
            <a:pPr eaLnBrk="1" fontAlgn="auto" hangingPunct="1">
              <a:spcAft>
                <a:spcPts val="0"/>
              </a:spcAft>
              <a:defRPr/>
            </a:pPr>
            <a:r>
              <a:rPr lang="hu-HU" sz="2000" dirty="0" smtClean="0">
                <a:latin typeface="+mj-lt"/>
              </a:rPr>
              <a:t>Levél-borítottság és N-felvétel összefüggése</a:t>
            </a:r>
            <a:endParaRPr lang="en-GB" sz="2000" dirty="0" smtClean="0">
              <a:solidFill>
                <a:schemeClr val="accent6"/>
              </a:solidFill>
              <a:latin typeface="+mj-lt"/>
            </a:endParaRPr>
          </a:p>
        </p:txBody>
      </p:sp>
      <p:graphicFrame>
        <p:nvGraphicFramePr>
          <p:cNvPr id="26627" name="Object 3"/>
          <p:cNvGraphicFramePr>
            <a:graphicFrameLocks noGrp="1" noChangeAspect="1"/>
          </p:cNvGraphicFramePr>
          <p:nvPr>
            <p:ph type="chart" sz="half" idx="1"/>
          </p:nvPr>
        </p:nvGraphicFramePr>
        <p:xfrm>
          <a:off x="539750" y="1125538"/>
          <a:ext cx="4752975" cy="4799012"/>
        </p:xfrm>
        <a:graphic>
          <a:graphicData uri="http://schemas.openxmlformats.org/presentationml/2006/ole">
            <mc:AlternateContent xmlns:mc="http://schemas.openxmlformats.org/markup-compatibility/2006">
              <mc:Choice xmlns:v="urn:schemas-microsoft-com:vml" Requires="v">
                <p:oleObj spid="_x0000_s1394" r:id="rId3" imgW="4749196" imgH="4797968" progId="Excel.Chart.8">
                  <p:embed/>
                </p:oleObj>
              </mc:Choice>
              <mc:Fallback>
                <p:oleObj r:id="rId3" imgW="4749196" imgH="4797968" progId="Excel.Char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125538"/>
                        <a:ext cx="4752975" cy="47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 Placeholder 1"/>
          <p:cNvSpPr>
            <a:spLocks noGrp="1"/>
          </p:cNvSpPr>
          <p:nvPr>
            <p:ph type="body" sz="half" idx="2"/>
          </p:nvPr>
        </p:nvSpPr>
        <p:spPr/>
        <p:txBody>
          <a:bodyPr/>
          <a:lstStyle/>
          <a:p>
            <a:endParaRPr lang="nb-NO"/>
          </a:p>
        </p:txBody>
      </p:sp>
    </p:spTree>
    <p:extLst>
      <p:ext uri="{BB962C8B-B14F-4D97-AF65-F5344CB8AC3E}">
        <p14:creationId xmlns:p14="http://schemas.microsoft.com/office/powerpoint/2010/main" val="11836771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2"/>
          <p:cNvGraphicFramePr>
            <a:graphicFrameLocks noChangeAspect="1"/>
          </p:cNvGraphicFramePr>
          <p:nvPr/>
        </p:nvGraphicFramePr>
        <p:xfrm>
          <a:off x="965200" y="1547813"/>
          <a:ext cx="7226300" cy="4187825"/>
        </p:xfrm>
        <a:graphic>
          <a:graphicData uri="http://schemas.openxmlformats.org/presentationml/2006/ole">
            <mc:AlternateContent xmlns:mc="http://schemas.openxmlformats.org/markup-compatibility/2006">
              <mc:Choice xmlns:v="urn:schemas-microsoft-com:vml" Requires="v">
                <p:oleObj spid="_x0000_s3441" name="Photo Editor Photo" r:id="rId3" imgW="10136015" imgH="8438095" progId="">
                  <p:embed/>
                </p:oleObj>
              </mc:Choice>
              <mc:Fallback>
                <p:oleObj name="Photo Editor Photo" r:id="rId3" imgW="10136015" imgH="843809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12523" t="11893" r="11446" b="36826"/>
                      <a:stretch>
                        <a:fillRect/>
                      </a:stretch>
                    </p:blipFill>
                    <p:spPr bwMode="auto">
                      <a:xfrm>
                        <a:off x="965200" y="1547813"/>
                        <a:ext cx="7226300" cy="418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40" name="Text Box 4"/>
          <p:cNvSpPr txBox="1">
            <a:spLocks noChangeArrowheads="1"/>
          </p:cNvSpPr>
          <p:nvPr/>
        </p:nvSpPr>
        <p:spPr bwMode="auto">
          <a:xfrm>
            <a:off x="877888" y="1154113"/>
            <a:ext cx="1706261" cy="34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9548" tIns="49774" rIns="99548" bIns="49774">
            <a:spAutoFit/>
          </a:bodyPr>
          <a:lstStyle>
            <a:lvl1pPr defTabSz="995363" eaLnBrk="0" hangingPunct="0">
              <a:defRPr>
                <a:solidFill>
                  <a:schemeClr val="tx1"/>
                </a:solidFill>
                <a:latin typeface="Arial" pitchFamily="34" charset="0"/>
                <a:cs typeface="Arial" pitchFamily="34" charset="0"/>
              </a:defRPr>
            </a:lvl1pPr>
            <a:lvl2pPr marL="742950" indent="-285750" defTabSz="995363" eaLnBrk="0" hangingPunct="0">
              <a:defRPr>
                <a:solidFill>
                  <a:schemeClr val="tx1"/>
                </a:solidFill>
                <a:latin typeface="Arial" pitchFamily="34" charset="0"/>
                <a:cs typeface="Arial" pitchFamily="34" charset="0"/>
              </a:defRPr>
            </a:lvl2pPr>
            <a:lvl3pPr marL="1143000" indent="-228600" defTabSz="995363" eaLnBrk="0" hangingPunct="0">
              <a:defRPr>
                <a:solidFill>
                  <a:schemeClr val="tx1"/>
                </a:solidFill>
                <a:latin typeface="Arial" pitchFamily="34" charset="0"/>
                <a:cs typeface="Arial" pitchFamily="34" charset="0"/>
              </a:defRPr>
            </a:lvl3pPr>
            <a:lvl4pPr marL="1600200" indent="-228600" defTabSz="995363" eaLnBrk="0" hangingPunct="0">
              <a:defRPr>
                <a:solidFill>
                  <a:schemeClr val="tx1"/>
                </a:solidFill>
                <a:latin typeface="Arial" pitchFamily="34" charset="0"/>
                <a:cs typeface="Arial" pitchFamily="34" charset="0"/>
              </a:defRPr>
            </a:lvl4pPr>
            <a:lvl5pPr marL="2057400" indent="-228600" defTabSz="995363" eaLnBrk="0" hangingPunct="0">
              <a:defRPr>
                <a:solidFill>
                  <a:schemeClr val="tx1"/>
                </a:solidFill>
                <a:latin typeface="Arial" pitchFamily="34" charset="0"/>
                <a:cs typeface="Arial" pitchFamily="34" charset="0"/>
              </a:defRPr>
            </a:lvl5pPr>
            <a:lvl6pPr marL="2514600" indent="-228600" defTabSz="99536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9536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9536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9536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DE" altLang="en-US" sz="1600" dirty="0" smtClean="0"/>
              <a:t>Ostholstein</a:t>
            </a:r>
            <a:r>
              <a:rPr lang="hu-HU" altLang="en-US" sz="1600" dirty="0" smtClean="0"/>
              <a:t> (DE)</a:t>
            </a:r>
            <a:endParaRPr lang="de-DE" altLang="en-US" sz="1600" dirty="0"/>
          </a:p>
        </p:txBody>
      </p:sp>
      <p:sp>
        <p:nvSpPr>
          <p:cNvPr id="2053" name="Text Box 5"/>
          <p:cNvSpPr>
            <a:spLocks noGrp="1" noChangeArrowheads="1"/>
          </p:cNvSpPr>
          <p:nvPr>
            <p:ph type="title"/>
          </p:nvPr>
        </p:nvSpPr>
        <p:spPr>
          <a:xfrm>
            <a:off x="684213" y="476250"/>
            <a:ext cx="8229600" cy="693738"/>
          </a:xfrm>
        </p:spPr>
        <p:txBody>
          <a:bodyPr tIns="0" rIns="0" bIns="0"/>
          <a:lstStyle/>
          <a:p>
            <a:pPr defTabSz="995363">
              <a:defRPr/>
            </a:pPr>
            <a:r>
              <a:rPr lang="hu-HU" sz="3200" dirty="0" smtClean="0">
                <a:solidFill>
                  <a:schemeClr val="accent5">
                    <a:lumMod val="50000"/>
                  </a:schemeClr>
                </a:solidFill>
              </a:rPr>
              <a:t>Kénhiány repcében</a:t>
            </a:r>
            <a:endParaRPr lang="de-DE" sz="3200" dirty="0" smtClean="0">
              <a:solidFill>
                <a:schemeClr val="accent5">
                  <a:lumMod val="50000"/>
                </a:schemeClr>
              </a:solidFill>
            </a:endParaRPr>
          </a:p>
        </p:txBody>
      </p:sp>
      <p:sp>
        <p:nvSpPr>
          <p:cNvPr id="39942" name="AutoShape 6"/>
          <p:cNvSpPr>
            <a:spLocks noChangeArrowheads="1"/>
          </p:cNvSpPr>
          <p:nvPr/>
        </p:nvSpPr>
        <p:spPr bwMode="auto">
          <a:xfrm>
            <a:off x="4587875" y="2692400"/>
            <a:ext cx="361950" cy="514350"/>
          </a:xfrm>
          <a:prstGeom prst="downArrow">
            <a:avLst>
              <a:gd name="adj1" fmla="val 50000"/>
              <a:gd name="adj2" fmla="val 63204"/>
            </a:avLst>
          </a:prstGeom>
          <a:solidFill>
            <a:schemeClr val="accent2"/>
          </a:solidFill>
          <a:ln w="12700">
            <a:solidFill>
              <a:schemeClr val="tx1"/>
            </a:solidFill>
            <a:miter lim="800000"/>
            <a:headEnd/>
            <a:tailEnd/>
          </a:ln>
        </p:spPr>
        <p:txBody>
          <a:bodyPr wrap="none" lIns="89997" tIns="46798" rIns="89997" bIns="46798"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de-DE" altLang="en-US" sz="2000"/>
          </a:p>
        </p:txBody>
      </p:sp>
      <p:sp>
        <p:nvSpPr>
          <p:cNvPr id="39943" name="AutoShape 7"/>
          <p:cNvSpPr>
            <a:spLocks noChangeArrowheads="1"/>
          </p:cNvSpPr>
          <p:nvPr/>
        </p:nvSpPr>
        <p:spPr bwMode="auto">
          <a:xfrm>
            <a:off x="3895725" y="2400300"/>
            <a:ext cx="361950" cy="514350"/>
          </a:xfrm>
          <a:prstGeom prst="downArrow">
            <a:avLst>
              <a:gd name="adj1" fmla="val 50000"/>
              <a:gd name="adj2" fmla="val 63204"/>
            </a:avLst>
          </a:prstGeom>
          <a:solidFill>
            <a:schemeClr val="accent2"/>
          </a:solidFill>
          <a:ln w="12700">
            <a:solidFill>
              <a:schemeClr val="tx1"/>
            </a:solidFill>
            <a:miter lim="800000"/>
            <a:headEnd/>
            <a:tailEnd/>
          </a:ln>
        </p:spPr>
        <p:txBody>
          <a:bodyPr wrap="none" lIns="89997" tIns="46798" rIns="89997" bIns="46798"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de-DE" altLang="en-US" sz="2000"/>
          </a:p>
        </p:txBody>
      </p:sp>
      <p:sp>
        <p:nvSpPr>
          <p:cNvPr id="39944" name="AutoShape 8"/>
          <p:cNvSpPr>
            <a:spLocks noChangeArrowheads="1"/>
          </p:cNvSpPr>
          <p:nvPr/>
        </p:nvSpPr>
        <p:spPr bwMode="auto">
          <a:xfrm>
            <a:off x="3087688" y="2438400"/>
            <a:ext cx="360362" cy="514350"/>
          </a:xfrm>
          <a:prstGeom prst="downArrow">
            <a:avLst>
              <a:gd name="adj1" fmla="val 50000"/>
              <a:gd name="adj2" fmla="val 63205"/>
            </a:avLst>
          </a:prstGeom>
          <a:solidFill>
            <a:schemeClr val="accent2"/>
          </a:solidFill>
          <a:ln w="12700">
            <a:solidFill>
              <a:schemeClr val="tx1"/>
            </a:solidFill>
            <a:miter lim="800000"/>
            <a:headEnd/>
            <a:tailEnd/>
          </a:ln>
        </p:spPr>
        <p:txBody>
          <a:bodyPr wrap="none" lIns="89997" tIns="46798" rIns="89997" bIns="46798"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de-DE" altLang="en-US" sz="2000"/>
          </a:p>
        </p:txBody>
      </p:sp>
    </p:spTree>
    <p:extLst>
      <p:ext uri="{BB962C8B-B14F-4D97-AF65-F5344CB8AC3E}">
        <p14:creationId xmlns:p14="http://schemas.microsoft.com/office/powerpoint/2010/main" val="167745631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el 1"/>
          <p:cNvSpPr>
            <a:spLocks noGrp="1"/>
          </p:cNvSpPr>
          <p:nvPr>
            <p:ph type="title"/>
          </p:nvPr>
        </p:nvSpPr>
        <p:spPr bwMode="auto">
          <a:xfrm>
            <a:off x="533400" y="230188"/>
            <a:ext cx="8077200" cy="846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hu-HU" altLang="en-US" dirty="0" smtClean="0"/>
              <a:t>A repce mikroelem-igénye </a:t>
            </a:r>
            <a:br>
              <a:rPr lang="hu-HU" altLang="en-US" dirty="0" smtClean="0"/>
            </a:br>
            <a:r>
              <a:rPr lang="hu-HU" altLang="en-US" dirty="0" smtClean="0"/>
              <a:t>3,5 t/ha termésszinten</a:t>
            </a:r>
            <a:endParaRPr lang="en-US" altLang="en-US" dirty="0" smtClean="0"/>
          </a:p>
        </p:txBody>
      </p:sp>
      <p:graphicFrame>
        <p:nvGraphicFramePr>
          <p:cNvPr id="10" name="Diagramm 9"/>
          <p:cNvGraphicFramePr/>
          <p:nvPr>
            <p:extLst>
              <p:ext uri="{D42A27DB-BD31-4B8C-83A1-F6EECF244321}">
                <p14:modId xmlns:p14="http://schemas.microsoft.com/office/powerpoint/2010/main" val="379775312"/>
              </p:ext>
            </p:extLst>
          </p:nvPr>
        </p:nvGraphicFramePr>
        <p:xfrm>
          <a:off x="-396552" y="1484784"/>
          <a:ext cx="4896544" cy="1872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m 10"/>
          <p:cNvGraphicFramePr/>
          <p:nvPr/>
        </p:nvGraphicFramePr>
        <p:xfrm>
          <a:off x="1691680" y="5993904"/>
          <a:ext cx="5976664" cy="17281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m 11"/>
          <p:cNvGraphicFramePr/>
          <p:nvPr>
            <p:extLst>
              <p:ext uri="{D42A27DB-BD31-4B8C-83A1-F6EECF244321}">
                <p14:modId xmlns:p14="http://schemas.microsoft.com/office/powerpoint/2010/main" val="1164771270"/>
              </p:ext>
            </p:extLst>
          </p:nvPr>
        </p:nvGraphicFramePr>
        <p:xfrm>
          <a:off x="4067944" y="2852936"/>
          <a:ext cx="4932040" cy="187220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3" name="Diagramm 12"/>
          <p:cNvGraphicFramePr/>
          <p:nvPr>
            <p:extLst>
              <p:ext uri="{D42A27DB-BD31-4B8C-83A1-F6EECF244321}">
                <p14:modId xmlns:p14="http://schemas.microsoft.com/office/powerpoint/2010/main" val="1529047969"/>
              </p:ext>
            </p:extLst>
          </p:nvPr>
        </p:nvGraphicFramePr>
        <p:xfrm>
          <a:off x="-324544" y="4005064"/>
          <a:ext cx="4824536" cy="165618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10254543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pic>
        <p:nvPicPr>
          <p:cNvPr id="8194" name="Picture 2" descr="C:\Users\a905095\Documents\2014\ELŐADÁSOK\kiegészítő ppt-k\prezi_vita_braspr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658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hu-HU" dirty="0" smtClean="0"/>
              <a:t>Ősz: 30 kg/ha N; 60-80 kg/ha P</a:t>
            </a:r>
            <a:r>
              <a:rPr lang="hu-HU" baseline="-25000" dirty="0" smtClean="0"/>
              <a:t>2</a:t>
            </a:r>
            <a:r>
              <a:rPr lang="hu-HU" dirty="0" smtClean="0"/>
              <a:t>O</a:t>
            </a:r>
            <a:r>
              <a:rPr lang="hu-HU" baseline="-25000" dirty="0" smtClean="0"/>
              <a:t>5</a:t>
            </a:r>
            <a:r>
              <a:rPr lang="hu-HU" dirty="0" smtClean="0"/>
              <a:t>; 80-120 kg/ha K</a:t>
            </a:r>
            <a:r>
              <a:rPr lang="hu-HU" baseline="-25000" dirty="0" smtClean="0"/>
              <a:t>2</a:t>
            </a:r>
            <a:r>
              <a:rPr lang="hu-HU" dirty="0" smtClean="0"/>
              <a:t>O</a:t>
            </a:r>
          </a:p>
          <a:p>
            <a:r>
              <a:rPr lang="hu-HU" dirty="0" smtClean="0"/>
              <a:t>Tavaszi vegetáció indulása: </a:t>
            </a:r>
            <a:r>
              <a:rPr lang="hu-HU" dirty="0" err="1" smtClean="0"/>
              <a:t>YaraMila</a:t>
            </a:r>
            <a:r>
              <a:rPr lang="hu-HU" dirty="0" smtClean="0"/>
              <a:t> 14-14-21, 16-16-16; 23-7-10         300 kg/ha/ 40-60 kg/ha K2O</a:t>
            </a:r>
          </a:p>
          <a:p>
            <a:r>
              <a:rPr lang="hu-HU" dirty="0" smtClean="0"/>
              <a:t>180-200 kg/ha N; 100-150 kg/ha SO3</a:t>
            </a:r>
          </a:p>
          <a:p>
            <a:r>
              <a:rPr lang="hu-HU" dirty="0" err="1" smtClean="0"/>
              <a:t>Sulfan</a:t>
            </a:r>
            <a:r>
              <a:rPr lang="hu-HU" dirty="0" smtClean="0"/>
              <a:t>, AS</a:t>
            </a:r>
            <a:endParaRPr lang="nb-NO" dirty="0"/>
          </a:p>
          <a:p>
            <a:r>
              <a:rPr lang="hu-HU" dirty="0" smtClean="0"/>
              <a:t>2 </a:t>
            </a:r>
            <a:r>
              <a:rPr lang="hu-HU" dirty="0" err="1" smtClean="0"/>
              <a:t>gombaölőszeres</a:t>
            </a:r>
            <a:r>
              <a:rPr lang="hu-HU" dirty="0" smtClean="0"/>
              <a:t> és 3-4 </a:t>
            </a:r>
            <a:r>
              <a:rPr lang="hu-HU" dirty="0" err="1" smtClean="0"/>
              <a:t>rovarölőszeres</a:t>
            </a:r>
            <a:r>
              <a:rPr lang="hu-HU" dirty="0" smtClean="0"/>
              <a:t> kezelés, ezekkel </a:t>
            </a:r>
            <a:r>
              <a:rPr lang="hu-HU" dirty="0" err="1" smtClean="0"/>
              <a:t>egymenetben</a:t>
            </a:r>
            <a:r>
              <a:rPr lang="hu-HU" dirty="0" smtClean="0"/>
              <a:t> </a:t>
            </a:r>
            <a:r>
              <a:rPr lang="hu-HU" dirty="0" smtClean="0"/>
              <a:t>levéltrágya (mikroelemek, Mg)</a:t>
            </a:r>
            <a:endParaRPr lang="nb-NO" dirty="0"/>
          </a:p>
        </p:txBody>
      </p:sp>
      <p:sp>
        <p:nvSpPr>
          <p:cNvPr id="3" name="Title 2"/>
          <p:cNvSpPr>
            <a:spLocks noGrp="1"/>
          </p:cNvSpPr>
          <p:nvPr>
            <p:ph type="title"/>
          </p:nvPr>
        </p:nvSpPr>
        <p:spPr/>
        <p:txBody>
          <a:bodyPr/>
          <a:lstStyle/>
          <a:p>
            <a:r>
              <a:rPr lang="hu-HU" dirty="0" smtClean="0"/>
              <a:t>Lengyelország</a:t>
            </a:r>
            <a:endParaRPr lang="nb-NO" dirty="0"/>
          </a:p>
        </p:txBody>
      </p:sp>
    </p:spTree>
    <p:extLst>
      <p:ext uri="{BB962C8B-B14F-4D97-AF65-F5344CB8AC3E}">
        <p14:creationId xmlns:p14="http://schemas.microsoft.com/office/powerpoint/2010/main" val="14371709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0800" y="2361600"/>
            <a:ext cx="8064500" cy="1219800"/>
          </a:xfrm>
        </p:spPr>
        <p:txBody>
          <a:bodyPr/>
          <a:lstStyle/>
          <a:p>
            <a:r>
              <a:rPr lang="hu-HU" dirty="0" smtClean="0"/>
              <a:t>5. Kukorica</a:t>
            </a:r>
            <a:endParaRPr lang="nb-NO" dirty="0"/>
          </a:p>
        </p:txBody>
      </p:sp>
      <p:sp>
        <p:nvSpPr>
          <p:cNvPr id="3" name="Subtitle 2"/>
          <p:cNvSpPr>
            <a:spLocks noGrp="1"/>
          </p:cNvSpPr>
          <p:nvPr>
            <p:ph type="subTitle" idx="1"/>
          </p:nvPr>
        </p:nvSpPr>
        <p:spPr>
          <a:xfrm>
            <a:off x="550800" y="3581400"/>
            <a:ext cx="8064500" cy="914400"/>
          </a:xfrm>
        </p:spPr>
        <p:txBody>
          <a:bodyPr/>
          <a:lstStyle/>
          <a:p>
            <a:endParaRPr lang="nb-NO"/>
          </a:p>
        </p:txBody>
      </p:sp>
    </p:spTree>
    <p:extLst>
      <p:ext uri="{BB962C8B-B14F-4D97-AF65-F5344CB8AC3E}">
        <p14:creationId xmlns:p14="http://schemas.microsoft.com/office/powerpoint/2010/main" val="6896488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5" descr="C:\Data\1 Pictures\Crop\Corn\Nutrients.jpg"/>
          <p:cNvPicPr>
            <a:picLocks noChangeAspect="1" noChangeArrowheads="1"/>
          </p:cNvPicPr>
          <p:nvPr/>
        </p:nvPicPr>
        <p:blipFill>
          <a:blip r:embed="rId3" cstate="screen"/>
          <a:srcRect/>
          <a:stretch>
            <a:fillRect/>
          </a:stretch>
        </p:blipFill>
        <p:spPr bwMode="auto">
          <a:xfrm>
            <a:off x="1447800" y="1179513"/>
            <a:ext cx="6696100" cy="4821253"/>
          </a:xfrm>
          <a:prstGeom prst="rect">
            <a:avLst/>
          </a:prstGeom>
          <a:noFill/>
          <a:ln w="9525">
            <a:noFill/>
            <a:miter lim="800000"/>
            <a:headEnd/>
            <a:tailEnd/>
          </a:ln>
        </p:spPr>
      </p:pic>
      <p:sp>
        <p:nvSpPr>
          <p:cNvPr id="110596" name="Text Box 6"/>
          <p:cNvSpPr txBox="1">
            <a:spLocks noChangeArrowheads="1"/>
          </p:cNvSpPr>
          <p:nvPr/>
        </p:nvSpPr>
        <p:spPr bwMode="auto">
          <a:xfrm>
            <a:off x="2571736" y="5357826"/>
            <a:ext cx="485775" cy="325437"/>
          </a:xfrm>
          <a:prstGeom prst="rect">
            <a:avLst/>
          </a:prstGeom>
          <a:solidFill>
            <a:schemeClr val="bg1"/>
          </a:solidFill>
          <a:ln w="9525">
            <a:noFill/>
            <a:miter lim="800000"/>
            <a:headEnd/>
            <a:tailEnd/>
          </a:ln>
        </p:spPr>
        <p:txBody>
          <a:bodyPr lIns="72000" tIns="46800" rIns="72000" bIns="46800">
            <a:spAutoFit/>
          </a:bodyPr>
          <a:lstStyle/>
          <a:p>
            <a:pPr algn="ctr">
              <a:spcBef>
                <a:spcPct val="50000"/>
              </a:spcBef>
            </a:pPr>
            <a:r>
              <a:rPr lang="es-MX" b="1" dirty="0" err="1"/>
              <a:t>All</a:t>
            </a:r>
            <a:endParaRPr lang="en-GB" b="1" dirty="0"/>
          </a:p>
        </p:txBody>
      </p:sp>
      <p:sp>
        <p:nvSpPr>
          <p:cNvPr id="110597" name="Text Box 7"/>
          <p:cNvSpPr txBox="1">
            <a:spLocks noChangeArrowheads="1"/>
          </p:cNvSpPr>
          <p:nvPr/>
        </p:nvSpPr>
        <p:spPr bwMode="auto">
          <a:xfrm>
            <a:off x="3786182" y="5429264"/>
            <a:ext cx="485775" cy="325437"/>
          </a:xfrm>
          <a:prstGeom prst="rect">
            <a:avLst/>
          </a:prstGeom>
          <a:solidFill>
            <a:schemeClr val="bg1"/>
          </a:solidFill>
          <a:ln w="9525">
            <a:noFill/>
            <a:miter lim="800000"/>
            <a:headEnd/>
            <a:tailEnd/>
          </a:ln>
        </p:spPr>
        <p:txBody>
          <a:bodyPr lIns="72000" tIns="46800" rIns="72000" bIns="46800">
            <a:spAutoFit/>
          </a:bodyPr>
          <a:lstStyle/>
          <a:p>
            <a:pPr algn="ctr">
              <a:spcBef>
                <a:spcPct val="50000"/>
              </a:spcBef>
            </a:pPr>
            <a:r>
              <a:rPr lang="es-MX" b="1"/>
              <a:t>- N</a:t>
            </a:r>
            <a:endParaRPr lang="en-GB" b="1"/>
          </a:p>
        </p:txBody>
      </p:sp>
      <p:sp>
        <p:nvSpPr>
          <p:cNvPr id="110598" name="Text Box 8"/>
          <p:cNvSpPr txBox="1">
            <a:spLocks noChangeArrowheads="1"/>
          </p:cNvSpPr>
          <p:nvPr/>
        </p:nvSpPr>
        <p:spPr bwMode="auto">
          <a:xfrm>
            <a:off x="4643438" y="5357826"/>
            <a:ext cx="485775" cy="325438"/>
          </a:xfrm>
          <a:prstGeom prst="rect">
            <a:avLst/>
          </a:prstGeom>
          <a:solidFill>
            <a:schemeClr val="bg1"/>
          </a:solidFill>
          <a:ln w="9525">
            <a:noFill/>
            <a:miter lim="800000"/>
            <a:headEnd/>
            <a:tailEnd/>
          </a:ln>
        </p:spPr>
        <p:txBody>
          <a:bodyPr lIns="72000" tIns="46800" rIns="72000" bIns="46800">
            <a:spAutoFit/>
          </a:bodyPr>
          <a:lstStyle/>
          <a:p>
            <a:pPr algn="ctr">
              <a:spcBef>
                <a:spcPct val="50000"/>
              </a:spcBef>
            </a:pPr>
            <a:r>
              <a:rPr lang="es-MX" b="1"/>
              <a:t>- P</a:t>
            </a:r>
            <a:endParaRPr lang="en-GB" b="1"/>
          </a:p>
        </p:txBody>
      </p:sp>
      <p:sp>
        <p:nvSpPr>
          <p:cNvPr id="110599" name="Text Box 9"/>
          <p:cNvSpPr txBox="1">
            <a:spLocks noChangeArrowheads="1"/>
          </p:cNvSpPr>
          <p:nvPr/>
        </p:nvSpPr>
        <p:spPr bwMode="auto">
          <a:xfrm>
            <a:off x="5500694" y="5357826"/>
            <a:ext cx="485775" cy="325437"/>
          </a:xfrm>
          <a:prstGeom prst="rect">
            <a:avLst/>
          </a:prstGeom>
          <a:solidFill>
            <a:schemeClr val="bg1"/>
          </a:solidFill>
          <a:ln w="9525">
            <a:noFill/>
            <a:miter lim="800000"/>
            <a:headEnd/>
            <a:tailEnd/>
          </a:ln>
        </p:spPr>
        <p:txBody>
          <a:bodyPr lIns="72000" tIns="46800" rIns="72000" bIns="46800">
            <a:spAutoFit/>
          </a:bodyPr>
          <a:lstStyle/>
          <a:p>
            <a:pPr algn="ctr">
              <a:spcBef>
                <a:spcPct val="50000"/>
              </a:spcBef>
            </a:pPr>
            <a:r>
              <a:rPr lang="es-MX" b="1"/>
              <a:t>- K</a:t>
            </a:r>
            <a:endParaRPr lang="en-GB" b="1"/>
          </a:p>
        </p:txBody>
      </p:sp>
      <p:sp>
        <p:nvSpPr>
          <p:cNvPr id="110600" name="Text Box 10"/>
          <p:cNvSpPr txBox="1">
            <a:spLocks noChangeArrowheads="1"/>
          </p:cNvSpPr>
          <p:nvPr/>
        </p:nvSpPr>
        <p:spPr bwMode="auto">
          <a:xfrm>
            <a:off x="6286512" y="5357826"/>
            <a:ext cx="693737" cy="325438"/>
          </a:xfrm>
          <a:prstGeom prst="rect">
            <a:avLst/>
          </a:prstGeom>
          <a:solidFill>
            <a:schemeClr val="bg1"/>
          </a:solidFill>
          <a:ln w="9525">
            <a:noFill/>
            <a:miter lim="800000"/>
            <a:headEnd/>
            <a:tailEnd/>
          </a:ln>
        </p:spPr>
        <p:txBody>
          <a:bodyPr lIns="72000" tIns="46800" rIns="72000" bIns="46800">
            <a:spAutoFit/>
          </a:bodyPr>
          <a:lstStyle/>
          <a:p>
            <a:pPr algn="ctr">
              <a:spcBef>
                <a:spcPct val="50000"/>
              </a:spcBef>
            </a:pPr>
            <a:r>
              <a:rPr lang="es-MX" b="1"/>
              <a:t>- Mg</a:t>
            </a:r>
            <a:endParaRPr lang="en-GB" b="1"/>
          </a:p>
        </p:txBody>
      </p:sp>
      <p:sp>
        <p:nvSpPr>
          <p:cNvPr id="110601" name="Text Box 11"/>
          <p:cNvSpPr txBox="1">
            <a:spLocks noChangeArrowheads="1"/>
          </p:cNvSpPr>
          <p:nvPr/>
        </p:nvSpPr>
        <p:spPr bwMode="auto">
          <a:xfrm>
            <a:off x="7215206" y="5286388"/>
            <a:ext cx="485775" cy="325437"/>
          </a:xfrm>
          <a:prstGeom prst="rect">
            <a:avLst/>
          </a:prstGeom>
          <a:solidFill>
            <a:schemeClr val="bg1"/>
          </a:solidFill>
          <a:ln w="9525">
            <a:noFill/>
            <a:miter lim="800000"/>
            <a:headEnd/>
            <a:tailEnd/>
          </a:ln>
        </p:spPr>
        <p:txBody>
          <a:bodyPr lIns="72000" tIns="46800" rIns="72000" bIns="46800">
            <a:spAutoFit/>
          </a:bodyPr>
          <a:lstStyle/>
          <a:p>
            <a:pPr algn="ctr">
              <a:spcBef>
                <a:spcPct val="50000"/>
              </a:spcBef>
            </a:pPr>
            <a:r>
              <a:rPr lang="es-MX" b="1"/>
              <a:t>- S</a:t>
            </a:r>
            <a:endParaRPr lang="en-GB" b="1"/>
          </a:p>
        </p:txBody>
      </p:sp>
      <p:sp>
        <p:nvSpPr>
          <p:cNvPr id="2" name="Title 1"/>
          <p:cNvSpPr>
            <a:spLocks noGrp="1"/>
          </p:cNvSpPr>
          <p:nvPr>
            <p:ph type="title"/>
          </p:nvPr>
        </p:nvSpPr>
        <p:spPr/>
        <p:txBody>
          <a:bodyPr/>
          <a:lstStyle/>
          <a:p>
            <a:endParaRPr lang="nb-NO"/>
          </a:p>
        </p:txBody>
      </p:sp>
    </p:spTree>
    <p:extLst>
      <p:ext uri="{BB962C8B-B14F-4D97-AF65-F5344CB8AC3E}">
        <p14:creationId xmlns:p14="http://schemas.microsoft.com/office/powerpoint/2010/main" val="1239889006"/>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074"/>
          <p:cNvSpPr>
            <a:spLocks noChangeArrowheads="1"/>
          </p:cNvSpPr>
          <p:nvPr/>
        </p:nvSpPr>
        <p:spPr bwMode="auto">
          <a:xfrm>
            <a:off x="304800" y="457200"/>
            <a:ext cx="8534400" cy="608013"/>
          </a:xfrm>
          <a:prstGeom prst="rect">
            <a:avLst/>
          </a:prstGeom>
          <a:noFill/>
          <a:ln w="9525">
            <a:noFill/>
            <a:miter lim="800000"/>
            <a:headEnd/>
            <a:tailEnd/>
          </a:ln>
        </p:spPr>
        <p:txBody>
          <a:bodyPr lIns="0" tIns="36000" rIns="108000" bIns="36000" anchor="b"/>
          <a:lstStyle/>
          <a:p>
            <a:pPr>
              <a:lnSpc>
                <a:spcPct val="100000"/>
              </a:lnSpc>
            </a:pPr>
            <a:r>
              <a:rPr lang="hu-HU" sz="2400" dirty="0" smtClean="0">
                <a:solidFill>
                  <a:srgbClr val="7EA831"/>
                </a:solidFill>
                <a:latin typeface="Arial Black" pitchFamily="34" charset="0"/>
              </a:rPr>
              <a:t>Tápelem hiány-tünetek a kukoricában</a:t>
            </a:r>
            <a:r>
              <a:rPr lang="en-GB" sz="2400" dirty="0">
                <a:solidFill>
                  <a:srgbClr val="7EA831"/>
                </a:solidFill>
                <a:latin typeface="Arial Black" pitchFamily="34" charset="0"/>
              </a:rPr>
              <a:t/>
            </a:r>
            <a:br>
              <a:rPr lang="en-GB" sz="2400" dirty="0">
                <a:solidFill>
                  <a:srgbClr val="7EA831"/>
                </a:solidFill>
                <a:latin typeface="Arial Black" pitchFamily="34" charset="0"/>
              </a:rPr>
            </a:br>
            <a:r>
              <a:rPr lang="en-GB" sz="2000" dirty="0">
                <a:solidFill>
                  <a:srgbClr val="7EA831"/>
                </a:solidFill>
              </a:rPr>
              <a:t>Bangladesh</a:t>
            </a:r>
          </a:p>
        </p:txBody>
      </p:sp>
      <p:graphicFrame>
        <p:nvGraphicFramePr>
          <p:cNvPr id="1026" name="Object 3075"/>
          <p:cNvGraphicFramePr>
            <a:graphicFrameLocks noChangeAspect="1"/>
          </p:cNvGraphicFramePr>
          <p:nvPr/>
        </p:nvGraphicFramePr>
        <p:xfrm>
          <a:off x="1524000" y="3048000"/>
          <a:ext cx="6477000" cy="2486025"/>
        </p:xfrm>
        <a:graphic>
          <a:graphicData uri="http://schemas.openxmlformats.org/presentationml/2006/ole">
            <mc:AlternateContent xmlns:mc="http://schemas.openxmlformats.org/markup-compatibility/2006">
              <mc:Choice xmlns:v="urn:schemas-microsoft-com:vml" Requires="v">
                <p:oleObj spid="_x0000_s4457" name="Bitmap Image" r:id="rId4" imgW="7144747" imgH="2742857" progId="">
                  <p:embed/>
                </p:oleObj>
              </mc:Choice>
              <mc:Fallback>
                <p:oleObj name="Bitmap Image" r:id="rId4" imgW="7144747" imgH="274285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048000"/>
                        <a:ext cx="6477000"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ext Box 3076"/>
          <p:cNvSpPr txBox="1">
            <a:spLocks noChangeArrowheads="1"/>
          </p:cNvSpPr>
          <p:nvPr/>
        </p:nvSpPr>
        <p:spPr bwMode="auto">
          <a:xfrm>
            <a:off x="500034" y="5895994"/>
            <a:ext cx="4267200" cy="247650"/>
          </a:xfrm>
          <a:prstGeom prst="rect">
            <a:avLst/>
          </a:prstGeom>
          <a:noFill/>
          <a:ln w="9525">
            <a:noFill/>
            <a:miter lim="800000"/>
            <a:headEnd/>
            <a:tailEnd/>
          </a:ln>
        </p:spPr>
        <p:txBody>
          <a:bodyPr lIns="72000" tIns="46800" rIns="72000" bIns="46800">
            <a:spAutoFit/>
          </a:bodyPr>
          <a:lstStyle/>
          <a:p>
            <a:pPr>
              <a:spcBef>
                <a:spcPct val="50000"/>
              </a:spcBef>
            </a:pPr>
            <a:r>
              <a:rPr lang="en-GB" sz="1000" i="1" dirty="0"/>
              <a:t>REF: FAO from </a:t>
            </a:r>
            <a:r>
              <a:rPr lang="en-GB" sz="1000" i="1" dirty="0" err="1"/>
              <a:t>Rijpma</a:t>
            </a:r>
            <a:r>
              <a:rPr lang="en-GB" sz="1000" i="1" dirty="0"/>
              <a:t> and </a:t>
            </a:r>
            <a:r>
              <a:rPr lang="en-GB" sz="1000" i="1" dirty="0" err="1"/>
              <a:t>Fokhrul</a:t>
            </a:r>
            <a:r>
              <a:rPr lang="en-GB" sz="1000" i="1" dirty="0"/>
              <a:t> Islam (2003)</a:t>
            </a:r>
          </a:p>
        </p:txBody>
      </p:sp>
      <p:grpSp>
        <p:nvGrpSpPr>
          <p:cNvPr id="2" name="Group 3087"/>
          <p:cNvGrpSpPr>
            <a:grpSpLocks/>
          </p:cNvGrpSpPr>
          <p:nvPr/>
        </p:nvGrpSpPr>
        <p:grpSpPr bwMode="auto">
          <a:xfrm>
            <a:off x="685800" y="3276600"/>
            <a:ext cx="2209800" cy="1165225"/>
            <a:chOff x="336" y="946"/>
            <a:chExt cx="1392" cy="734"/>
          </a:xfrm>
        </p:grpSpPr>
        <p:pic>
          <p:nvPicPr>
            <p:cNvPr id="1036" name="Picture 3080"/>
            <p:cNvPicPr>
              <a:picLocks noChangeAspect="1" noChangeArrowheads="1"/>
            </p:cNvPicPr>
            <p:nvPr/>
          </p:nvPicPr>
          <p:blipFill>
            <a:blip r:embed="rId6" cstate="screen"/>
            <a:srcRect/>
            <a:stretch>
              <a:fillRect/>
            </a:stretch>
          </p:blipFill>
          <p:spPr bwMode="auto">
            <a:xfrm>
              <a:off x="336" y="946"/>
              <a:ext cx="1344" cy="723"/>
            </a:xfrm>
            <a:prstGeom prst="rect">
              <a:avLst/>
            </a:prstGeom>
            <a:noFill/>
            <a:ln w="9525">
              <a:noFill/>
              <a:miter lim="800000"/>
              <a:headEnd/>
              <a:tailEnd/>
            </a:ln>
          </p:spPr>
        </p:pic>
        <p:sp>
          <p:nvSpPr>
            <p:cNvPr id="1037" name="Text Box 3083"/>
            <p:cNvSpPr txBox="1">
              <a:spLocks noChangeArrowheads="1"/>
            </p:cNvSpPr>
            <p:nvPr/>
          </p:nvSpPr>
          <p:spPr bwMode="auto">
            <a:xfrm>
              <a:off x="1344" y="1426"/>
              <a:ext cx="384" cy="254"/>
            </a:xfrm>
            <a:prstGeom prst="rect">
              <a:avLst/>
            </a:prstGeom>
            <a:noFill/>
            <a:ln w="9525">
              <a:noFill/>
              <a:miter lim="800000"/>
              <a:headEnd/>
              <a:tailEnd/>
            </a:ln>
          </p:spPr>
          <p:txBody>
            <a:bodyPr lIns="72000" tIns="46800" rIns="72000" bIns="46800">
              <a:spAutoFit/>
            </a:bodyPr>
            <a:lstStyle/>
            <a:p>
              <a:pPr algn="ctr">
                <a:spcBef>
                  <a:spcPct val="50000"/>
                </a:spcBef>
              </a:pPr>
              <a:r>
                <a:rPr lang="en-US" sz="2400" b="1"/>
                <a:t>- </a:t>
              </a:r>
              <a:r>
                <a:rPr lang="en-US" sz="1400" b="1"/>
                <a:t>P</a:t>
              </a:r>
            </a:p>
          </p:txBody>
        </p:sp>
      </p:grpSp>
      <p:grpSp>
        <p:nvGrpSpPr>
          <p:cNvPr id="3" name="Group 3089"/>
          <p:cNvGrpSpPr>
            <a:grpSpLocks/>
          </p:cNvGrpSpPr>
          <p:nvPr/>
        </p:nvGrpSpPr>
        <p:grpSpPr bwMode="auto">
          <a:xfrm>
            <a:off x="6400800" y="1120775"/>
            <a:ext cx="2362200" cy="1911350"/>
            <a:chOff x="4032" y="706"/>
            <a:chExt cx="1488" cy="1204"/>
          </a:xfrm>
        </p:grpSpPr>
        <p:pic>
          <p:nvPicPr>
            <p:cNvPr id="1034" name="Picture 3082"/>
            <p:cNvPicPr>
              <a:picLocks noChangeAspect="1" noChangeArrowheads="1"/>
            </p:cNvPicPr>
            <p:nvPr/>
          </p:nvPicPr>
          <p:blipFill>
            <a:blip r:embed="rId7" cstate="screen"/>
            <a:srcRect/>
            <a:stretch>
              <a:fillRect/>
            </a:stretch>
          </p:blipFill>
          <p:spPr bwMode="auto">
            <a:xfrm>
              <a:off x="4032" y="706"/>
              <a:ext cx="1446" cy="1144"/>
            </a:xfrm>
            <a:prstGeom prst="rect">
              <a:avLst/>
            </a:prstGeom>
            <a:noFill/>
            <a:ln w="9525">
              <a:noFill/>
              <a:miter lim="800000"/>
              <a:headEnd/>
              <a:tailEnd/>
            </a:ln>
          </p:spPr>
        </p:pic>
        <p:sp>
          <p:nvSpPr>
            <p:cNvPr id="1035" name="Text Box 3084"/>
            <p:cNvSpPr txBox="1">
              <a:spLocks noChangeArrowheads="1"/>
            </p:cNvSpPr>
            <p:nvPr/>
          </p:nvSpPr>
          <p:spPr bwMode="auto">
            <a:xfrm>
              <a:off x="4032" y="1618"/>
              <a:ext cx="1488" cy="292"/>
            </a:xfrm>
            <a:prstGeom prst="rect">
              <a:avLst/>
            </a:prstGeom>
            <a:noFill/>
            <a:ln w="9525">
              <a:noFill/>
              <a:miter lim="800000"/>
              <a:headEnd/>
              <a:tailEnd/>
            </a:ln>
          </p:spPr>
          <p:txBody>
            <a:bodyPr lIns="72000" tIns="46800" rIns="72000" bIns="46800">
              <a:spAutoFit/>
            </a:bodyPr>
            <a:lstStyle/>
            <a:p>
              <a:pPr algn="ctr">
                <a:spcBef>
                  <a:spcPct val="50000"/>
                </a:spcBef>
              </a:pPr>
              <a:r>
                <a:rPr lang="hu-HU" sz="1400" b="1" dirty="0" smtClean="0">
                  <a:solidFill>
                    <a:srgbClr val="FFFFFF"/>
                  </a:solidFill>
                </a:rPr>
                <a:t>Majd</a:t>
              </a:r>
              <a:r>
                <a:rPr lang="en-US" sz="1400" b="1" dirty="0" smtClean="0">
                  <a:solidFill>
                    <a:srgbClr val="FFFFFF"/>
                  </a:solidFill>
                </a:rPr>
                <a:t>…                    </a:t>
              </a:r>
              <a:r>
                <a:rPr lang="en-US" sz="2400" b="1" dirty="0">
                  <a:solidFill>
                    <a:srgbClr val="FFFFFF"/>
                  </a:solidFill>
                </a:rPr>
                <a:t>- </a:t>
              </a:r>
              <a:r>
                <a:rPr lang="en-US" sz="1400" b="1" dirty="0">
                  <a:solidFill>
                    <a:srgbClr val="FFFFFF"/>
                  </a:solidFill>
                </a:rPr>
                <a:t>B</a:t>
              </a:r>
            </a:p>
          </p:txBody>
        </p:sp>
      </p:grpSp>
      <p:grpSp>
        <p:nvGrpSpPr>
          <p:cNvPr id="4" name="Group 3088"/>
          <p:cNvGrpSpPr>
            <a:grpSpLocks/>
          </p:cNvGrpSpPr>
          <p:nvPr/>
        </p:nvGrpSpPr>
        <p:grpSpPr bwMode="auto">
          <a:xfrm>
            <a:off x="2667000" y="2438400"/>
            <a:ext cx="2895600" cy="936625"/>
            <a:chOff x="1920" y="994"/>
            <a:chExt cx="1824" cy="590"/>
          </a:xfrm>
        </p:grpSpPr>
        <p:pic>
          <p:nvPicPr>
            <p:cNvPr id="1032" name="Picture 3081"/>
            <p:cNvPicPr>
              <a:picLocks noChangeAspect="1" noChangeArrowheads="1"/>
            </p:cNvPicPr>
            <p:nvPr/>
          </p:nvPicPr>
          <p:blipFill>
            <a:blip r:embed="rId8" cstate="screen"/>
            <a:srcRect/>
            <a:stretch>
              <a:fillRect/>
            </a:stretch>
          </p:blipFill>
          <p:spPr bwMode="auto">
            <a:xfrm>
              <a:off x="1920" y="994"/>
              <a:ext cx="1812" cy="570"/>
            </a:xfrm>
            <a:prstGeom prst="rect">
              <a:avLst/>
            </a:prstGeom>
            <a:noFill/>
            <a:ln w="9525">
              <a:noFill/>
              <a:miter lim="800000"/>
              <a:headEnd/>
              <a:tailEnd/>
            </a:ln>
          </p:spPr>
        </p:pic>
        <p:sp>
          <p:nvSpPr>
            <p:cNvPr id="1033" name="Text Box 3085"/>
            <p:cNvSpPr txBox="1">
              <a:spLocks noChangeArrowheads="1"/>
            </p:cNvSpPr>
            <p:nvPr/>
          </p:nvSpPr>
          <p:spPr bwMode="auto">
            <a:xfrm>
              <a:off x="3360" y="1330"/>
              <a:ext cx="384" cy="254"/>
            </a:xfrm>
            <a:prstGeom prst="rect">
              <a:avLst/>
            </a:prstGeom>
            <a:noFill/>
            <a:ln w="9525">
              <a:noFill/>
              <a:miter lim="800000"/>
              <a:headEnd/>
              <a:tailEnd/>
            </a:ln>
          </p:spPr>
          <p:txBody>
            <a:bodyPr lIns="72000" tIns="46800" rIns="72000" bIns="46800">
              <a:spAutoFit/>
            </a:bodyPr>
            <a:lstStyle/>
            <a:p>
              <a:pPr algn="ctr">
                <a:spcBef>
                  <a:spcPct val="50000"/>
                </a:spcBef>
              </a:pPr>
              <a:r>
                <a:rPr lang="en-US" sz="2400" b="1">
                  <a:solidFill>
                    <a:srgbClr val="FFFFFF"/>
                  </a:solidFill>
                </a:rPr>
                <a:t>- </a:t>
              </a:r>
              <a:r>
                <a:rPr lang="en-US" sz="1400" b="1">
                  <a:solidFill>
                    <a:srgbClr val="FFFFFF"/>
                  </a:solidFill>
                </a:rPr>
                <a:t>K</a:t>
              </a:r>
            </a:p>
          </p:txBody>
        </p:sp>
      </p:grpSp>
    </p:spTree>
    <p:extLst>
      <p:ext uri="{BB962C8B-B14F-4D97-AF65-F5344CB8AC3E}">
        <p14:creationId xmlns:p14="http://schemas.microsoft.com/office/powerpoint/2010/main" val="8475272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5" descr="C:\Data\1 Pictures\Crop\Corn\Brazil Zinc results.jpg"/>
          <p:cNvPicPr>
            <a:picLocks noChangeAspect="1" noChangeArrowheads="1"/>
          </p:cNvPicPr>
          <p:nvPr/>
        </p:nvPicPr>
        <p:blipFill>
          <a:blip r:embed="rId3" cstate="screen"/>
          <a:srcRect/>
          <a:stretch>
            <a:fillRect/>
          </a:stretch>
        </p:blipFill>
        <p:spPr bwMode="auto">
          <a:xfrm>
            <a:off x="1066800" y="1219200"/>
            <a:ext cx="7239000" cy="4794250"/>
          </a:xfrm>
          <a:prstGeom prst="rect">
            <a:avLst/>
          </a:prstGeom>
          <a:noFill/>
          <a:ln w="9525">
            <a:noFill/>
            <a:miter lim="800000"/>
            <a:headEnd/>
            <a:tailEnd/>
          </a:ln>
        </p:spPr>
      </p:pic>
      <p:sp>
        <p:nvSpPr>
          <p:cNvPr id="268291" name="Rectangle 3"/>
          <p:cNvSpPr>
            <a:spLocks noGrp="1" noChangeArrowheads="1"/>
          </p:cNvSpPr>
          <p:nvPr>
            <p:ph type="title"/>
          </p:nvPr>
        </p:nvSpPr>
        <p:spPr/>
        <p:txBody>
          <a:bodyPr/>
          <a:lstStyle/>
          <a:p>
            <a:r>
              <a:rPr lang="de-DE" dirty="0" err="1" smtClean="0"/>
              <a:t>Zn</a:t>
            </a:r>
            <a:r>
              <a:rPr lang="hu-HU" dirty="0"/>
              <a:t> </a:t>
            </a:r>
            <a:r>
              <a:rPr lang="hu-HU" dirty="0" smtClean="0"/>
              <a:t>hatása a termésnövekedésre</a:t>
            </a:r>
            <a:r>
              <a:rPr lang="de-DE" dirty="0" smtClean="0"/>
              <a:t/>
            </a:r>
            <a:br>
              <a:rPr lang="de-DE" dirty="0" smtClean="0"/>
            </a:br>
            <a:r>
              <a:rPr lang="de-DE" dirty="0" err="1" smtClean="0"/>
              <a:t>Braz</a:t>
            </a:r>
            <a:r>
              <a:rPr lang="hu-HU" dirty="0" err="1" smtClean="0"/>
              <a:t>ília</a:t>
            </a:r>
            <a:endParaRPr lang="en-GB" dirty="0" smtClean="0"/>
          </a:p>
        </p:txBody>
      </p:sp>
      <p:sp>
        <p:nvSpPr>
          <p:cNvPr id="268292" name="Text Box 4"/>
          <p:cNvSpPr txBox="1">
            <a:spLocks noChangeArrowheads="1"/>
          </p:cNvSpPr>
          <p:nvPr/>
        </p:nvSpPr>
        <p:spPr bwMode="auto">
          <a:xfrm>
            <a:off x="533400" y="5867400"/>
            <a:ext cx="2184400" cy="247650"/>
          </a:xfrm>
          <a:prstGeom prst="rect">
            <a:avLst/>
          </a:prstGeom>
          <a:noFill/>
          <a:ln w="9525">
            <a:noFill/>
            <a:miter lim="800000"/>
            <a:headEnd/>
            <a:tailEnd/>
          </a:ln>
        </p:spPr>
        <p:txBody>
          <a:bodyPr lIns="72000" tIns="46800" rIns="72000" bIns="46800">
            <a:spAutoFit/>
          </a:bodyPr>
          <a:lstStyle/>
          <a:p>
            <a:pPr>
              <a:spcBef>
                <a:spcPct val="50000"/>
              </a:spcBef>
            </a:pPr>
            <a:r>
              <a:rPr lang="de-DE" sz="1000" i="1" dirty="0"/>
              <a:t>REF: T. Yamada (IPNI, </a:t>
            </a:r>
            <a:r>
              <a:rPr lang="de-DE" sz="1000" i="1" dirty="0" err="1"/>
              <a:t>Brazil</a:t>
            </a:r>
            <a:r>
              <a:rPr lang="de-DE" sz="1000" i="1" dirty="0"/>
              <a:t>)</a:t>
            </a:r>
            <a:endParaRPr lang="en-GB" sz="1000" i="1" dirty="0"/>
          </a:p>
        </p:txBody>
      </p:sp>
    </p:spTree>
    <p:extLst>
      <p:ext uri="{BB962C8B-B14F-4D97-AF65-F5344CB8AC3E}">
        <p14:creationId xmlns:p14="http://schemas.microsoft.com/office/powerpoint/2010/main" val="19068347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0800" y="2361600"/>
            <a:ext cx="8064500" cy="1219800"/>
          </a:xfrm>
        </p:spPr>
        <p:txBody>
          <a:bodyPr/>
          <a:lstStyle/>
          <a:p>
            <a:r>
              <a:rPr lang="hu-HU" dirty="0" smtClean="0"/>
              <a:t>1. Termésátlagok és </a:t>
            </a:r>
            <a:br>
              <a:rPr lang="hu-HU" dirty="0" smtClean="0"/>
            </a:br>
            <a:r>
              <a:rPr lang="hu-HU" dirty="0" smtClean="0"/>
              <a:t>műtrágya-felhasználás</a:t>
            </a:r>
            <a:endParaRPr lang="nb-NO" dirty="0"/>
          </a:p>
        </p:txBody>
      </p:sp>
      <p:sp>
        <p:nvSpPr>
          <p:cNvPr id="3" name="Subtitle 2"/>
          <p:cNvSpPr>
            <a:spLocks noGrp="1"/>
          </p:cNvSpPr>
          <p:nvPr>
            <p:ph type="subTitle" idx="1"/>
          </p:nvPr>
        </p:nvSpPr>
        <p:spPr>
          <a:xfrm>
            <a:off x="550800" y="3581400"/>
            <a:ext cx="8064500" cy="914400"/>
          </a:xfrm>
        </p:spPr>
        <p:txBody>
          <a:bodyPr/>
          <a:lstStyle/>
          <a:p>
            <a:endParaRPr lang="nb-NO"/>
          </a:p>
        </p:txBody>
      </p:sp>
    </p:spTree>
    <p:extLst>
      <p:ext uri="{BB962C8B-B14F-4D97-AF65-F5344CB8AC3E}">
        <p14:creationId xmlns:p14="http://schemas.microsoft.com/office/powerpoint/2010/main" val="5770344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nb-NO"/>
          </a:p>
        </p:txBody>
      </p:sp>
      <p:sp>
        <p:nvSpPr>
          <p:cNvPr id="3" name="Title 2"/>
          <p:cNvSpPr>
            <a:spLocks noGrp="1"/>
          </p:cNvSpPr>
          <p:nvPr>
            <p:ph type="title"/>
          </p:nvPr>
        </p:nvSpPr>
        <p:spPr/>
        <p:txBody>
          <a:bodyPr/>
          <a:lstStyle/>
          <a:p>
            <a:endParaRPr lang="nb-NO"/>
          </a:p>
        </p:txBody>
      </p:sp>
      <p:pic>
        <p:nvPicPr>
          <p:cNvPr id="9218" name="Picture 2" descr="C:\Users\a905095\Documents\2014\ELŐADÁSOK\kiegészítő ppt-k\prezi_vita_zeatre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4173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1026"/>
          <p:cNvSpPr>
            <a:spLocks noGrp="1" noChangeArrowheads="1"/>
          </p:cNvSpPr>
          <p:nvPr>
            <p:ph type="title"/>
          </p:nvPr>
        </p:nvSpPr>
        <p:spPr>
          <a:xfrm>
            <a:off x="607193" y="230188"/>
            <a:ext cx="8069263" cy="846137"/>
          </a:xfrm>
        </p:spPr>
        <p:txBody>
          <a:bodyPr/>
          <a:lstStyle/>
          <a:p>
            <a:r>
              <a:rPr lang="hu-HU" dirty="0" smtClean="0"/>
              <a:t>Talajvizsgálatok értelmezése…</a:t>
            </a:r>
            <a:r>
              <a:rPr lang="en-GB" dirty="0" smtClean="0"/>
              <a:t/>
            </a:r>
            <a:br>
              <a:rPr lang="en-GB" dirty="0" smtClean="0"/>
            </a:br>
            <a:r>
              <a:rPr lang="de-DE" sz="2000" dirty="0" smtClean="0"/>
              <a:t>Kansas (USA): </a:t>
            </a:r>
            <a:r>
              <a:rPr lang="hu-HU" sz="2000" dirty="0" smtClean="0"/>
              <a:t>Öntözött kukorica</a:t>
            </a:r>
            <a:r>
              <a:rPr lang="de-DE" sz="2000" dirty="0" smtClean="0"/>
              <a:t> – </a:t>
            </a:r>
            <a:r>
              <a:rPr lang="hu-HU" sz="2000" dirty="0" smtClean="0"/>
              <a:t>homokos vályog </a:t>
            </a:r>
            <a:r>
              <a:rPr lang="de-DE" sz="2000" dirty="0" smtClean="0"/>
              <a:t> (2000 – 2002)</a:t>
            </a:r>
            <a:endParaRPr lang="en-GB" sz="2000" dirty="0" smtClean="0"/>
          </a:p>
        </p:txBody>
      </p:sp>
      <p:graphicFrame>
        <p:nvGraphicFramePr>
          <p:cNvPr id="13" name="Object 4096"/>
          <p:cNvGraphicFramePr>
            <a:graphicFrameLocks noGrp="1" noChangeAspect="1"/>
          </p:cNvGraphicFramePr>
          <p:nvPr>
            <p:ph type="chart" idx="1"/>
          </p:nvPr>
        </p:nvGraphicFramePr>
        <p:xfrm>
          <a:off x="540545" y="1675606"/>
          <a:ext cx="7889108" cy="4098238"/>
        </p:xfrm>
        <a:graphic>
          <a:graphicData uri="http://schemas.openxmlformats.org/drawingml/2006/chart">
            <c:chart xmlns:c="http://schemas.openxmlformats.org/drawingml/2006/chart" xmlns:r="http://schemas.openxmlformats.org/officeDocument/2006/relationships" r:id="rId3"/>
          </a:graphicData>
        </a:graphic>
      </p:graphicFrame>
      <p:sp>
        <p:nvSpPr>
          <p:cNvPr id="10244" name="Text Box 1028"/>
          <p:cNvSpPr txBox="1">
            <a:spLocks noChangeArrowheads="1"/>
          </p:cNvSpPr>
          <p:nvPr/>
        </p:nvSpPr>
        <p:spPr bwMode="auto">
          <a:xfrm>
            <a:off x="500034" y="5895994"/>
            <a:ext cx="4632325" cy="247650"/>
          </a:xfrm>
          <a:prstGeom prst="rect">
            <a:avLst/>
          </a:prstGeom>
          <a:noFill/>
          <a:ln w="9525">
            <a:noFill/>
            <a:miter lim="800000"/>
            <a:headEnd/>
            <a:tailEnd/>
          </a:ln>
        </p:spPr>
        <p:txBody>
          <a:bodyPr lIns="72000" tIns="46800" rIns="72000" bIns="46800">
            <a:spAutoFit/>
          </a:bodyPr>
          <a:lstStyle/>
          <a:p>
            <a:pPr>
              <a:spcBef>
                <a:spcPct val="50000"/>
              </a:spcBef>
            </a:pPr>
            <a:r>
              <a:rPr lang="de-DE" sz="1000" i="1" dirty="0"/>
              <a:t>REF: Gordon (2005 – </a:t>
            </a:r>
            <a:r>
              <a:rPr lang="de-DE" sz="1000" i="1" dirty="0" err="1"/>
              <a:t>Better</a:t>
            </a:r>
            <a:r>
              <a:rPr lang="de-DE" sz="1000" i="1" dirty="0"/>
              <a:t> </a:t>
            </a:r>
            <a:r>
              <a:rPr lang="de-DE" sz="1000" i="1" dirty="0" err="1"/>
              <a:t>Crops</a:t>
            </a:r>
            <a:r>
              <a:rPr lang="de-DE" sz="1000" i="1" dirty="0"/>
              <a:t> International 89, 2)</a:t>
            </a:r>
            <a:endParaRPr lang="en-GB" sz="1000" i="1" dirty="0"/>
          </a:p>
        </p:txBody>
      </p:sp>
      <p:sp>
        <p:nvSpPr>
          <p:cNvPr id="10245" name="Text Box 1029"/>
          <p:cNvSpPr txBox="1">
            <a:spLocks noChangeArrowheads="1"/>
          </p:cNvSpPr>
          <p:nvPr/>
        </p:nvSpPr>
        <p:spPr bwMode="auto">
          <a:xfrm>
            <a:off x="6643702" y="2500306"/>
            <a:ext cx="1828800" cy="558800"/>
          </a:xfrm>
          <a:prstGeom prst="rect">
            <a:avLst/>
          </a:prstGeom>
          <a:noFill/>
          <a:ln w="9525">
            <a:noFill/>
            <a:miter lim="800000"/>
            <a:headEnd/>
            <a:tailEnd/>
          </a:ln>
        </p:spPr>
        <p:txBody>
          <a:bodyPr lIns="72000" tIns="46800" rIns="72000" bIns="46800">
            <a:spAutoFit/>
          </a:bodyPr>
          <a:lstStyle/>
          <a:p>
            <a:r>
              <a:rPr lang="de-DE" b="1" dirty="0"/>
              <a:t>N+P</a:t>
            </a:r>
            <a:r>
              <a:rPr lang="de-DE" b="1" baseline="-25000" dirty="0"/>
              <a:t>2</a:t>
            </a:r>
            <a:r>
              <a:rPr lang="de-DE" b="1" dirty="0"/>
              <a:t>O</a:t>
            </a:r>
            <a:r>
              <a:rPr lang="de-DE" b="1" baseline="-25000" dirty="0"/>
              <a:t>5</a:t>
            </a:r>
            <a:r>
              <a:rPr lang="de-DE" b="1" dirty="0"/>
              <a:t>+K</a:t>
            </a:r>
            <a:r>
              <a:rPr lang="de-DE" b="1" baseline="-25000" dirty="0"/>
              <a:t>2</a:t>
            </a:r>
            <a:r>
              <a:rPr lang="de-DE" b="1" dirty="0"/>
              <a:t>O+S (kg/ha)</a:t>
            </a:r>
            <a:endParaRPr lang="en-GB" b="1" dirty="0"/>
          </a:p>
        </p:txBody>
      </p:sp>
      <p:sp>
        <p:nvSpPr>
          <p:cNvPr id="10247" name="Text Box 1031"/>
          <p:cNvSpPr txBox="1">
            <a:spLocks noChangeArrowheads="1"/>
          </p:cNvSpPr>
          <p:nvPr/>
        </p:nvSpPr>
        <p:spPr bwMode="auto">
          <a:xfrm>
            <a:off x="642910" y="1500174"/>
            <a:ext cx="1577401" cy="371513"/>
          </a:xfrm>
          <a:prstGeom prst="rect">
            <a:avLst/>
          </a:prstGeom>
          <a:noFill/>
          <a:ln w="9525">
            <a:noFill/>
            <a:miter lim="800000"/>
            <a:headEnd/>
            <a:tailEnd/>
          </a:ln>
        </p:spPr>
        <p:txBody>
          <a:bodyPr wrap="none" lIns="72000" tIns="46800" rIns="72000" bIns="46800">
            <a:spAutoFit/>
          </a:bodyPr>
          <a:lstStyle/>
          <a:p>
            <a:r>
              <a:rPr lang="hu-HU" b="1" dirty="0" smtClean="0"/>
              <a:t>Termés</a:t>
            </a:r>
            <a:r>
              <a:rPr lang="de-DE" b="1" dirty="0" smtClean="0"/>
              <a:t> </a:t>
            </a:r>
            <a:r>
              <a:rPr lang="de-DE" b="1" dirty="0"/>
              <a:t>(t/ha)</a:t>
            </a:r>
            <a:endParaRPr lang="en-GB" b="1" dirty="0"/>
          </a:p>
        </p:txBody>
      </p:sp>
      <p:sp>
        <p:nvSpPr>
          <p:cNvPr id="10248" name="Text Box 1032"/>
          <p:cNvSpPr txBox="1">
            <a:spLocks noChangeArrowheads="1"/>
          </p:cNvSpPr>
          <p:nvPr/>
        </p:nvSpPr>
        <p:spPr bwMode="auto">
          <a:xfrm>
            <a:off x="2895600" y="5603892"/>
            <a:ext cx="1838177" cy="371513"/>
          </a:xfrm>
          <a:prstGeom prst="rect">
            <a:avLst/>
          </a:prstGeom>
          <a:noFill/>
          <a:ln w="9525">
            <a:noFill/>
            <a:miter lim="800000"/>
            <a:headEnd/>
            <a:tailEnd/>
          </a:ln>
        </p:spPr>
        <p:txBody>
          <a:bodyPr wrap="none" lIns="72000" tIns="46800" rIns="72000" bIns="46800">
            <a:spAutoFit/>
          </a:bodyPr>
          <a:lstStyle/>
          <a:p>
            <a:r>
              <a:rPr lang="hu-HU" b="1" dirty="0" smtClean="0"/>
              <a:t>Tőszám</a:t>
            </a:r>
            <a:r>
              <a:rPr lang="de-DE" b="1" dirty="0" smtClean="0"/>
              <a:t> (</a:t>
            </a:r>
            <a:r>
              <a:rPr lang="hu-HU" b="1" dirty="0" smtClean="0"/>
              <a:t>db</a:t>
            </a:r>
            <a:r>
              <a:rPr lang="de-DE" b="1" dirty="0" smtClean="0"/>
              <a:t>/ha</a:t>
            </a:r>
            <a:r>
              <a:rPr lang="de-DE" b="1" dirty="0"/>
              <a:t>)</a:t>
            </a:r>
            <a:endParaRPr lang="en-GB" b="1" dirty="0"/>
          </a:p>
        </p:txBody>
      </p:sp>
      <p:sp>
        <p:nvSpPr>
          <p:cNvPr id="10249" name="Text Box 1033"/>
          <p:cNvSpPr txBox="1">
            <a:spLocks noChangeArrowheads="1"/>
          </p:cNvSpPr>
          <p:nvPr/>
        </p:nvSpPr>
        <p:spPr bwMode="auto">
          <a:xfrm>
            <a:off x="6786578" y="4003683"/>
            <a:ext cx="1905000" cy="648512"/>
          </a:xfrm>
          <a:prstGeom prst="rect">
            <a:avLst/>
          </a:prstGeom>
          <a:noFill/>
          <a:ln w="9525">
            <a:solidFill>
              <a:schemeClr val="tx1"/>
            </a:solidFill>
            <a:miter lim="800000"/>
            <a:headEnd/>
            <a:tailEnd/>
          </a:ln>
        </p:spPr>
        <p:txBody>
          <a:bodyPr lIns="72000" tIns="46800" rIns="72000" bIns="46800">
            <a:spAutoFit/>
          </a:bodyPr>
          <a:lstStyle/>
          <a:p>
            <a:r>
              <a:rPr lang="de-DE" dirty="0"/>
              <a:t>* </a:t>
            </a:r>
            <a:r>
              <a:rPr lang="hu-HU" dirty="0" smtClean="0"/>
              <a:t>„Hivatalos” ajánlás</a:t>
            </a:r>
            <a:endParaRPr lang="en-GB" dirty="0"/>
          </a:p>
        </p:txBody>
      </p:sp>
    </p:spTree>
    <p:extLst>
      <p:ext uri="{BB962C8B-B14F-4D97-AF65-F5344CB8AC3E}">
        <p14:creationId xmlns:p14="http://schemas.microsoft.com/office/powerpoint/2010/main" val="3331637214"/>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r>
              <a:rPr lang="hu-HU" b="1" dirty="0" smtClean="0"/>
              <a:t>Lengyelország</a:t>
            </a:r>
          </a:p>
          <a:p>
            <a:r>
              <a:rPr lang="hu-HU" dirty="0" err="1" smtClean="0"/>
              <a:t>YaraMila</a:t>
            </a:r>
            <a:r>
              <a:rPr lang="hu-HU" dirty="0" smtClean="0"/>
              <a:t> </a:t>
            </a:r>
            <a:r>
              <a:rPr lang="hu-HU" dirty="0"/>
              <a:t>7-20-28 (S, Mg, mikroelemek</a:t>
            </a:r>
            <a:r>
              <a:rPr lang="hu-HU" dirty="0" smtClean="0"/>
              <a:t>)</a:t>
            </a:r>
          </a:p>
          <a:p>
            <a:r>
              <a:rPr lang="hu-HU" dirty="0" smtClean="0"/>
              <a:t>MOP (150-200 kg/ha) + DAP (150-200 kg/ha) vetés előtt</a:t>
            </a:r>
          </a:p>
          <a:p>
            <a:r>
              <a:rPr lang="hu-HU" dirty="0" smtClean="0"/>
              <a:t>130-150 (180) kg/ha N, karbamid, AN, CAN</a:t>
            </a:r>
          </a:p>
          <a:p>
            <a:pPr marL="0" indent="0">
              <a:buNone/>
            </a:pPr>
            <a:endParaRPr lang="hu-HU" dirty="0" smtClean="0"/>
          </a:p>
          <a:p>
            <a:pPr marL="0" indent="0">
              <a:buNone/>
            </a:pPr>
            <a:r>
              <a:rPr lang="hu-HU" b="1" dirty="0" smtClean="0"/>
              <a:t>Németország</a:t>
            </a:r>
          </a:p>
          <a:p>
            <a:r>
              <a:rPr lang="hu-HU" dirty="0"/>
              <a:t>Vetéssel </a:t>
            </a:r>
            <a:r>
              <a:rPr lang="hu-HU" dirty="0" err="1"/>
              <a:t>egymemetben</a:t>
            </a:r>
            <a:r>
              <a:rPr lang="hu-HU" dirty="0"/>
              <a:t> NP (40 kg/ha P2O5)</a:t>
            </a:r>
          </a:p>
          <a:p>
            <a:r>
              <a:rPr lang="hu-HU" dirty="0"/>
              <a:t>Érdeklődés: </a:t>
            </a:r>
            <a:r>
              <a:rPr lang="hu-HU" dirty="0" err="1"/>
              <a:t>mikrogranulált</a:t>
            </a:r>
            <a:r>
              <a:rPr lang="hu-HU" dirty="0"/>
              <a:t> </a:t>
            </a:r>
            <a:r>
              <a:rPr lang="hu-HU" dirty="0" smtClean="0"/>
              <a:t>starter</a:t>
            </a:r>
          </a:p>
          <a:p>
            <a:r>
              <a:rPr lang="hu-HU" dirty="0" err="1" smtClean="0"/>
              <a:t>Cu</a:t>
            </a:r>
            <a:endParaRPr lang="hu-HU" dirty="0"/>
          </a:p>
          <a:p>
            <a:r>
              <a:rPr lang="hu-HU" dirty="0"/>
              <a:t>Fontos különbség: silókukorica</a:t>
            </a:r>
            <a:endParaRPr lang="nb-NO" dirty="0"/>
          </a:p>
          <a:p>
            <a:endParaRPr lang="nb-NO" dirty="0"/>
          </a:p>
          <a:p>
            <a:pPr marL="0" indent="0">
              <a:buNone/>
            </a:pPr>
            <a:endParaRPr lang="nb-NO" dirty="0"/>
          </a:p>
        </p:txBody>
      </p:sp>
      <p:sp>
        <p:nvSpPr>
          <p:cNvPr id="3" name="Title 2"/>
          <p:cNvSpPr>
            <a:spLocks noGrp="1"/>
          </p:cNvSpPr>
          <p:nvPr>
            <p:ph type="title"/>
          </p:nvPr>
        </p:nvSpPr>
        <p:spPr/>
        <p:txBody>
          <a:bodyPr/>
          <a:lstStyle/>
          <a:p>
            <a:r>
              <a:rPr lang="hu-HU" dirty="0" smtClean="0"/>
              <a:t>Lengyel, ill. német gyakorlat</a:t>
            </a:r>
            <a:endParaRPr lang="nb-NO" dirty="0"/>
          </a:p>
        </p:txBody>
      </p:sp>
    </p:spTree>
    <p:extLst>
      <p:ext uri="{BB962C8B-B14F-4D97-AF65-F5344CB8AC3E}">
        <p14:creationId xmlns:p14="http://schemas.microsoft.com/office/powerpoint/2010/main" val="17240501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hu-HU" dirty="0" smtClean="0"/>
              <a:t>Alap-/ starter trágyázás</a:t>
            </a:r>
          </a:p>
          <a:p>
            <a:pPr lvl="1"/>
            <a:r>
              <a:rPr lang="hu-HU" b="1" dirty="0" err="1" smtClean="0"/>
              <a:t>YaraMila</a:t>
            </a:r>
            <a:r>
              <a:rPr lang="hu-HU" b="1" dirty="0" smtClean="0"/>
              <a:t> 7-20-28 + Mg, S, B, </a:t>
            </a:r>
            <a:r>
              <a:rPr lang="hu-HU" b="1" dirty="0" err="1" smtClean="0"/>
              <a:t>Fe</a:t>
            </a:r>
            <a:r>
              <a:rPr lang="hu-HU" b="1" dirty="0" smtClean="0"/>
              <a:t>, </a:t>
            </a:r>
            <a:r>
              <a:rPr lang="hu-HU" b="1" dirty="0" err="1" smtClean="0"/>
              <a:t>Mn</a:t>
            </a:r>
            <a:r>
              <a:rPr lang="hu-HU" b="1" dirty="0" smtClean="0"/>
              <a:t>, </a:t>
            </a:r>
            <a:r>
              <a:rPr lang="hu-HU" b="1" dirty="0" err="1" smtClean="0"/>
              <a:t>Zn</a:t>
            </a:r>
            <a:endParaRPr lang="hu-HU" b="1" dirty="0" smtClean="0"/>
          </a:p>
          <a:p>
            <a:pPr lvl="1"/>
            <a:r>
              <a:rPr lang="hu-HU" b="1" dirty="0" err="1" smtClean="0"/>
              <a:t>YaraMila</a:t>
            </a:r>
            <a:r>
              <a:rPr lang="hu-HU" b="1" dirty="0" smtClean="0"/>
              <a:t> 8-24-24 + S, B, </a:t>
            </a:r>
            <a:r>
              <a:rPr lang="hu-HU" b="1" dirty="0" err="1" smtClean="0"/>
              <a:t>Fe</a:t>
            </a:r>
            <a:r>
              <a:rPr lang="hu-HU" b="1" dirty="0" smtClean="0"/>
              <a:t>, </a:t>
            </a:r>
            <a:r>
              <a:rPr lang="hu-HU" b="1" dirty="0" err="1" smtClean="0"/>
              <a:t>Mn</a:t>
            </a:r>
            <a:r>
              <a:rPr lang="hu-HU" b="1" dirty="0" smtClean="0"/>
              <a:t>, </a:t>
            </a:r>
            <a:r>
              <a:rPr lang="hu-HU" b="1" dirty="0" err="1" smtClean="0"/>
              <a:t>Zn</a:t>
            </a:r>
            <a:endParaRPr lang="hu-HU" b="1" dirty="0" smtClean="0"/>
          </a:p>
          <a:p>
            <a:pPr lvl="1"/>
            <a:r>
              <a:rPr lang="hu-HU" b="1" dirty="0" err="1" smtClean="0"/>
              <a:t>YaraMila</a:t>
            </a:r>
            <a:r>
              <a:rPr lang="hu-HU" b="1" dirty="0" smtClean="0"/>
              <a:t> 16-27-7 + S, </a:t>
            </a:r>
            <a:r>
              <a:rPr lang="hu-HU" b="1" dirty="0" err="1" smtClean="0"/>
              <a:t>Zn</a:t>
            </a:r>
            <a:endParaRPr lang="hu-HU" b="1" dirty="0" smtClean="0"/>
          </a:p>
          <a:p>
            <a:pPr marL="457200" lvl="1" indent="0">
              <a:buNone/>
            </a:pPr>
            <a:endParaRPr lang="hu-HU" b="1" dirty="0" smtClean="0"/>
          </a:p>
          <a:p>
            <a:pPr lvl="1"/>
            <a:r>
              <a:rPr lang="hu-HU" b="1" dirty="0" err="1" smtClean="0"/>
              <a:t>YaraMila</a:t>
            </a:r>
            <a:r>
              <a:rPr lang="hu-HU" b="1" dirty="0" smtClean="0"/>
              <a:t> Starter 10,5-47 + B, </a:t>
            </a:r>
            <a:r>
              <a:rPr lang="hu-HU" b="1" dirty="0" err="1" smtClean="0"/>
              <a:t>Zn</a:t>
            </a:r>
            <a:endParaRPr lang="hu-HU" b="1" dirty="0" smtClean="0"/>
          </a:p>
          <a:p>
            <a:pPr marL="457200" lvl="1" indent="0">
              <a:buNone/>
            </a:pPr>
            <a:endParaRPr lang="hu-HU" b="1" dirty="0" smtClean="0"/>
          </a:p>
          <a:p>
            <a:pPr lvl="1"/>
            <a:r>
              <a:rPr lang="hu-HU" b="1" dirty="0" smtClean="0"/>
              <a:t>Yara NP 20-20</a:t>
            </a:r>
          </a:p>
          <a:p>
            <a:pPr lvl="1"/>
            <a:r>
              <a:rPr lang="hu-HU" b="1" dirty="0" err="1" smtClean="0"/>
              <a:t>YaraNP</a:t>
            </a:r>
            <a:r>
              <a:rPr lang="hu-HU" b="1" dirty="0" smtClean="0"/>
              <a:t> 7-21 + Mg, S</a:t>
            </a:r>
          </a:p>
          <a:p>
            <a:pPr marL="457200" lvl="1" indent="0">
              <a:buNone/>
            </a:pPr>
            <a:endParaRPr lang="hu-HU" dirty="0" smtClean="0"/>
          </a:p>
          <a:p>
            <a:r>
              <a:rPr lang="hu-HU" dirty="0" smtClean="0"/>
              <a:t>Nitrogén szintek</a:t>
            </a:r>
            <a:endParaRPr lang="nb-NO" dirty="0"/>
          </a:p>
        </p:txBody>
      </p:sp>
      <p:sp>
        <p:nvSpPr>
          <p:cNvPr id="3" name="Title 2"/>
          <p:cNvSpPr>
            <a:spLocks noGrp="1"/>
          </p:cNvSpPr>
          <p:nvPr>
            <p:ph type="title"/>
          </p:nvPr>
        </p:nvSpPr>
        <p:spPr/>
        <p:txBody>
          <a:bodyPr/>
          <a:lstStyle/>
          <a:p>
            <a:r>
              <a:rPr lang="hu-HU" dirty="0" smtClean="0"/>
              <a:t>Magyarország</a:t>
            </a:r>
            <a:endParaRPr lang="nb-NO" dirty="0"/>
          </a:p>
        </p:txBody>
      </p:sp>
      <p:pic>
        <p:nvPicPr>
          <p:cNvPr id="10242" name="Picture 2" descr="C:\Users\a905095\Pictures\HATÁRSZEMLÉK-2013\Tolna\20130601 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772816"/>
            <a:ext cx="3096344" cy="412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1734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0800" y="2361600"/>
            <a:ext cx="8064500" cy="1219800"/>
          </a:xfrm>
        </p:spPr>
        <p:txBody>
          <a:bodyPr/>
          <a:lstStyle/>
          <a:p>
            <a:r>
              <a:rPr lang="hu-HU" dirty="0" smtClean="0"/>
              <a:t>6. Cukorrépa</a:t>
            </a:r>
            <a:endParaRPr lang="nb-NO" dirty="0"/>
          </a:p>
        </p:txBody>
      </p:sp>
      <p:sp>
        <p:nvSpPr>
          <p:cNvPr id="3" name="Subtitle 2"/>
          <p:cNvSpPr>
            <a:spLocks noGrp="1"/>
          </p:cNvSpPr>
          <p:nvPr>
            <p:ph type="subTitle" idx="1"/>
          </p:nvPr>
        </p:nvSpPr>
        <p:spPr>
          <a:xfrm>
            <a:off x="550800" y="3581400"/>
            <a:ext cx="8064500" cy="914400"/>
          </a:xfrm>
        </p:spPr>
        <p:txBody>
          <a:bodyPr/>
          <a:lstStyle/>
          <a:p>
            <a:endParaRPr lang="nb-NO"/>
          </a:p>
        </p:txBody>
      </p:sp>
    </p:spTree>
    <p:extLst>
      <p:ext uri="{BB962C8B-B14F-4D97-AF65-F5344CB8AC3E}">
        <p14:creationId xmlns:p14="http://schemas.microsoft.com/office/powerpoint/2010/main" val="4015270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hu-HU" dirty="0" smtClean="0"/>
              <a:t>160 kg/ha N – </a:t>
            </a:r>
            <a:r>
              <a:rPr lang="hu-HU" dirty="0" err="1" smtClean="0"/>
              <a:t>N</a:t>
            </a:r>
            <a:r>
              <a:rPr lang="hu-HU" baseline="-25000" dirty="0" err="1" smtClean="0"/>
              <a:t>min</a:t>
            </a:r>
            <a:endParaRPr lang="hu-HU" dirty="0" smtClean="0"/>
          </a:p>
          <a:p>
            <a:r>
              <a:rPr lang="hu-HU" dirty="0" smtClean="0"/>
              <a:t>N talajvizsgálat: </a:t>
            </a:r>
            <a:r>
              <a:rPr lang="hu-HU" dirty="0" err="1" smtClean="0"/>
              <a:t>N</a:t>
            </a:r>
            <a:r>
              <a:rPr lang="hu-HU" baseline="-25000" dirty="0" err="1" smtClean="0"/>
              <a:t>min</a:t>
            </a:r>
            <a:r>
              <a:rPr lang="hu-HU" dirty="0" smtClean="0"/>
              <a:t>, EUF</a:t>
            </a:r>
          </a:p>
          <a:p>
            <a:r>
              <a:rPr lang="hu-HU" dirty="0" smtClean="0"/>
              <a:t>90-115 kg/ha P</a:t>
            </a:r>
            <a:r>
              <a:rPr lang="hu-HU" baseline="-25000" dirty="0" smtClean="0"/>
              <a:t>2</a:t>
            </a:r>
            <a:r>
              <a:rPr lang="hu-HU" dirty="0" smtClean="0"/>
              <a:t>O</a:t>
            </a:r>
            <a:r>
              <a:rPr lang="hu-HU" baseline="-25000" dirty="0" smtClean="0"/>
              <a:t>5</a:t>
            </a:r>
          </a:p>
          <a:p>
            <a:r>
              <a:rPr lang="hu-HU" dirty="0" smtClean="0"/>
              <a:t>340-420 kg/ha K</a:t>
            </a:r>
            <a:r>
              <a:rPr lang="hu-HU" baseline="-25000" dirty="0" smtClean="0"/>
              <a:t>2</a:t>
            </a:r>
            <a:r>
              <a:rPr lang="hu-HU" dirty="0" smtClean="0"/>
              <a:t>O</a:t>
            </a:r>
          </a:p>
          <a:p>
            <a:r>
              <a:rPr lang="hu-HU" dirty="0" smtClean="0"/>
              <a:t>B, </a:t>
            </a:r>
            <a:r>
              <a:rPr lang="hu-HU" dirty="0" err="1" smtClean="0"/>
              <a:t>Mn</a:t>
            </a:r>
            <a:endParaRPr lang="hu-HU" dirty="0" smtClean="0"/>
          </a:p>
          <a:p>
            <a:pPr marL="0" indent="0">
              <a:buNone/>
            </a:pPr>
            <a:endParaRPr lang="nb-NO" dirty="0"/>
          </a:p>
        </p:txBody>
      </p:sp>
      <p:sp>
        <p:nvSpPr>
          <p:cNvPr id="3" name="Title 2"/>
          <p:cNvSpPr>
            <a:spLocks noGrp="1"/>
          </p:cNvSpPr>
          <p:nvPr>
            <p:ph type="title"/>
          </p:nvPr>
        </p:nvSpPr>
        <p:spPr/>
        <p:txBody>
          <a:bodyPr/>
          <a:lstStyle/>
          <a:p>
            <a:r>
              <a:rPr lang="hu-HU" dirty="0" smtClean="0"/>
              <a:t>Németország</a:t>
            </a:r>
            <a:endParaRPr lang="nb-NO"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225" y="3319461"/>
            <a:ext cx="5819775"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372200" y="3693990"/>
            <a:ext cx="1440160" cy="246221"/>
          </a:xfrm>
          <a:prstGeom prst="rect">
            <a:avLst/>
          </a:prstGeom>
          <a:solidFill>
            <a:schemeClr val="bg1"/>
          </a:solidFill>
        </p:spPr>
        <p:txBody>
          <a:bodyPr wrap="square" rtlCol="0">
            <a:spAutoFit/>
          </a:bodyPr>
          <a:lstStyle/>
          <a:p>
            <a:r>
              <a:rPr lang="hu-HU" sz="1000" b="1" dirty="0" smtClean="0"/>
              <a:t>Humuszos homok</a:t>
            </a:r>
            <a:endParaRPr lang="nb-NO" sz="1000" b="1" dirty="0"/>
          </a:p>
        </p:txBody>
      </p:sp>
      <p:sp>
        <p:nvSpPr>
          <p:cNvPr id="6" name="TextBox 5"/>
          <p:cNvSpPr txBox="1"/>
          <p:nvPr/>
        </p:nvSpPr>
        <p:spPr>
          <a:xfrm>
            <a:off x="6432632" y="4129562"/>
            <a:ext cx="1440160" cy="246221"/>
          </a:xfrm>
          <a:prstGeom prst="rect">
            <a:avLst/>
          </a:prstGeom>
          <a:solidFill>
            <a:schemeClr val="bg1"/>
          </a:solidFill>
        </p:spPr>
        <p:txBody>
          <a:bodyPr wrap="square" rtlCol="0">
            <a:spAutoFit/>
          </a:bodyPr>
          <a:lstStyle/>
          <a:p>
            <a:r>
              <a:rPr lang="hu-HU" sz="1000" b="1" dirty="0" smtClean="0"/>
              <a:t>Agyagos vályog</a:t>
            </a:r>
            <a:endParaRPr lang="nb-NO" sz="1000" b="1" dirty="0"/>
          </a:p>
        </p:txBody>
      </p:sp>
      <p:sp>
        <p:nvSpPr>
          <p:cNvPr id="7" name="TextBox 6"/>
          <p:cNvSpPr txBox="1"/>
          <p:nvPr/>
        </p:nvSpPr>
        <p:spPr>
          <a:xfrm>
            <a:off x="2627784" y="5517232"/>
            <a:ext cx="2664296" cy="246221"/>
          </a:xfrm>
          <a:prstGeom prst="rect">
            <a:avLst/>
          </a:prstGeom>
          <a:solidFill>
            <a:schemeClr val="bg1"/>
          </a:solidFill>
        </p:spPr>
        <p:txBody>
          <a:bodyPr wrap="square" rtlCol="0">
            <a:spAutoFit/>
          </a:bodyPr>
          <a:lstStyle/>
          <a:p>
            <a:r>
              <a:rPr lang="hu-HU" sz="1000" b="1" dirty="0" smtClean="0"/>
              <a:t>Kicserélhető K (mg/kg talaj)</a:t>
            </a:r>
            <a:endParaRPr lang="nb-NO" sz="1000" b="1" dirty="0"/>
          </a:p>
        </p:txBody>
      </p:sp>
      <p:sp>
        <p:nvSpPr>
          <p:cNvPr id="8" name="TextBox 7"/>
          <p:cNvSpPr txBox="1"/>
          <p:nvPr/>
        </p:nvSpPr>
        <p:spPr>
          <a:xfrm>
            <a:off x="1678224" y="3196350"/>
            <a:ext cx="1813655" cy="246221"/>
          </a:xfrm>
          <a:prstGeom prst="rect">
            <a:avLst/>
          </a:prstGeom>
          <a:solidFill>
            <a:schemeClr val="bg1"/>
          </a:solidFill>
        </p:spPr>
        <p:txBody>
          <a:bodyPr wrap="square" rtlCol="0">
            <a:spAutoFit/>
          </a:bodyPr>
          <a:lstStyle/>
          <a:p>
            <a:r>
              <a:rPr lang="hu-HU" sz="1000" b="1" dirty="0" err="1" smtClean="0"/>
              <a:t>mval</a:t>
            </a:r>
            <a:r>
              <a:rPr lang="hu-HU" sz="1000" b="1" dirty="0" smtClean="0"/>
              <a:t>/K talajoldatban</a:t>
            </a:r>
            <a:endParaRPr lang="nb-NO" sz="1000" b="1" dirty="0"/>
          </a:p>
        </p:txBody>
      </p:sp>
      <p:sp>
        <p:nvSpPr>
          <p:cNvPr id="9" name="TextBox 8"/>
          <p:cNvSpPr txBox="1"/>
          <p:nvPr/>
        </p:nvSpPr>
        <p:spPr>
          <a:xfrm>
            <a:off x="3497077" y="5889447"/>
            <a:ext cx="1440160" cy="246221"/>
          </a:xfrm>
          <a:prstGeom prst="rect">
            <a:avLst/>
          </a:prstGeom>
          <a:solidFill>
            <a:schemeClr val="bg1"/>
          </a:solidFill>
        </p:spPr>
        <p:txBody>
          <a:bodyPr wrap="square" rtlCol="0">
            <a:spAutoFit/>
          </a:bodyPr>
          <a:lstStyle/>
          <a:p>
            <a:r>
              <a:rPr lang="hu-HU" sz="1000" b="1" dirty="0" smtClean="0"/>
              <a:t>Kálium utánpótlás</a:t>
            </a:r>
            <a:endParaRPr lang="nb-NO" sz="1000" b="1" dirty="0"/>
          </a:p>
        </p:txBody>
      </p:sp>
    </p:spTree>
    <p:extLst>
      <p:ext uri="{BB962C8B-B14F-4D97-AF65-F5344CB8AC3E}">
        <p14:creationId xmlns:p14="http://schemas.microsoft.com/office/powerpoint/2010/main" val="4567190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endParaRPr lang="hu-HU" altLang="hu-HU" smtClean="0"/>
          </a:p>
        </p:txBody>
      </p:sp>
      <p:sp>
        <p:nvSpPr>
          <p:cNvPr id="3075" name="Rectangle 3"/>
          <p:cNvSpPr>
            <a:spLocks noGrp="1" noChangeArrowheads="1"/>
          </p:cNvSpPr>
          <p:nvPr>
            <p:ph type="body" sz="half" idx="1"/>
          </p:nvPr>
        </p:nvSpPr>
        <p:spPr>
          <a:xfrm>
            <a:off x="538163" y="1285875"/>
            <a:ext cx="8210550" cy="4581525"/>
          </a:xfrm>
        </p:spPr>
        <p:txBody>
          <a:bodyPr/>
          <a:lstStyle/>
          <a:p>
            <a:pPr algn="ctr" eaLnBrk="1" hangingPunct="1">
              <a:buFont typeface="Wingdings" pitchFamily="2" charset="2"/>
              <a:buNone/>
            </a:pPr>
            <a:endParaRPr lang="hu-HU" altLang="hu-HU" sz="2400" b="1" dirty="0" smtClean="0">
              <a:solidFill>
                <a:schemeClr val="tx2"/>
              </a:solidFill>
            </a:endParaRPr>
          </a:p>
          <a:p>
            <a:pPr algn="ctr" eaLnBrk="1" hangingPunct="1">
              <a:buFont typeface="Wingdings" pitchFamily="2" charset="2"/>
              <a:buNone/>
            </a:pPr>
            <a:r>
              <a:rPr lang="hu-HU" altLang="hu-HU" sz="2400" b="1" dirty="0" smtClean="0">
                <a:solidFill>
                  <a:schemeClr val="tx2"/>
                </a:solidFill>
              </a:rPr>
              <a:t>Köszönöm a figyelmet! </a:t>
            </a:r>
          </a:p>
          <a:p>
            <a:pPr algn="ctr" eaLnBrk="1" hangingPunct="1">
              <a:buFont typeface="Wingdings" pitchFamily="2" charset="2"/>
              <a:buNone/>
            </a:pPr>
            <a:r>
              <a:rPr lang="hu-HU" altLang="hu-HU" sz="2400" dirty="0" smtClean="0">
                <a:solidFill>
                  <a:schemeClr val="tx2"/>
                </a:solidFill>
              </a:rPr>
              <a:t>Benedek Szilveszter</a:t>
            </a:r>
          </a:p>
          <a:p>
            <a:pPr algn="ctr" eaLnBrk="1" hangingPunct="1">
              <a:buFont typeface="Wingdings" pitchFamily="2" charset="2"/>
              <a:buNone/>
            </a:pPr>
            <a:r>
              <a:rPr lang="hu-HU" altLang="hu-HU" sz="2400" dirty="0" smtClean="0">
                <a:solidFill>
                  <a:schemeClr val="tx2"/>
                </a:solidFill>
              </a:rPr>
              <a:t>szaktanácsadó/ technikai referens</a:t>
            </a:r>
          </a:p>
          <a:p>
            <a:pPr algn="ctr" eaLnBrk="1" hangingPunct="1">
              <a:buFont typeface="Wingdings" pitchFamily="2" charset="2"/>
              <a:buNone/>
            </a:pPr>
            <a:r>
              <a:rPr lang="hu-HU" altLang="hu-HU" sz="2400" dirty="0" smtClean="0">
                <a:solidFill>
                  <a:schemeClr val="tx2"/>
                </a:solidFill>
              </a:rPr>
              <a:t>+36 30 654 5504</a:t>
            </a:r>
          </a:p>
          <a:p>
            <a:pPr algn="ctr" eaLnBrk="1" hangingPunct="1">
              <a:buFont typeface="Wingdings" pitchFamily="2" charset="2"/>
              <a:buNone/>
            </a:pPr>
            <a:r>
              <a:rPr lang="hu-HU" altLang="hu-HU" sz="2400" dirty="0" smtClean="0">
                <a:solidFill>
                  <a:schemeClr val="tx2"/>
                </a:solidFill>
              </a:rPr>
              <a:t>Szilveszter.Benedek@yara.com</a:t>
            </a:r>
            <a:endParaRPr lang="en-US" altLang="hu-HU" sz="2400" dirty="0" smtClean="0">
              <a:solidFill>
                <a:schemeClr val="tx2"/>
              </a:solidFill>
            </a:endParaRPr>
          </a:p>
        </p:txBody>
      </p:sp>
      <p:sp>
        <p:nvSpPr>
          <p:cNvPr id="3076" name="Szövegdoboz 2"/>
          <p:cNvSpPr txBox="1">
            <a:spLocks noChangeArrowheads="1"/>
          </p:cNvSpPr>
          <p:nvPr/>
        </p:nvSpPr>
        <p:spPr bwMode="auto">
          <a:xfrm>
            <a:off x="1116013" y="6453188"/>
            <a:ext cx="1584325" cy="3286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lnSpc>
                <a:spcPct val="85000"/>
              </a:lnSpc>
              <a:spcBef>
                <a:spcPct val="0"/>
              </a:spcBef>
              <a:spcAft>
                <a:spcPct val="0"/>
              </a:spcAft>
              <a:defRPr b="1">
                <a:solidFill>
                  <a:schemeClr val="tx1"/>
                </a:solidFill>
                <a:latin typeface="Arial" charset="0"/>
                <a:cs typeface="Arial" charset="0"/>
              </a:defRPr>
            </a:lvl6pPr>
            <a:lvl7pPr marL="2971800" indent="-228600" eaLnBrk="0" fontAlgn="base" hangingPunct="0">
              <a:lnSpc>
                <a:spcPct val="85000"/>
              </a:lnSpc>
              <a:spcBef>
                <a:spcPct val="0"/>
              </a:spcBef>
              <a:spcAft>
                <a:spcPct val="0"/>
              </a:spcAft>
              <a:defRPr b="1">
                <a:solidFill>
                  <a:schemeClr val="tx1"/>
                </a:solidFill>
                <a:latin typeface="Arial" charset="0"/>
                <a:cs typeface="Arial" charset="0"/>
              </a:defRPr>
            </a:lvl7pPr>
            <a:lvl8pPr marL="3429000" indent="-228600" eaLnBrk="0" fontAlgn="base" hangingPunct="0">
              <a:lnSpc>
                <a:spcPct val="85000"/>
              </a:lnSpc>
              <a:spcBef>
                <a:spcPct val="0"/>
              </a:spcBef>
              <a:spcAft>
                <a:spcPct val="0"/>
              </a:spcAft>
              <a:defRPr b="1">
                <a:solidFill>
                  <a:schemeClr val="tx1"/>
                </a:solidFill>
                <a:latin typeface="Arial" charset="0"/>
                <a:cs typeface="Arial" charset="0"/>
              </a:defRPr>
            </a:lvl8pPr>
            <a:lvl9pPr marL="3886200" indent="-228600" eaLnBrk="0" fontAlgn="base" hangingPunct="0">
              <a:lnSpc>
                <a:spcPct val="85000"/>
              </a:lnSpc>
              <a:spcBef>
                <a:spcPct val="0"/>
              </a:spcBef>
              <a:spcAft>
                <a:spcPct val="0"/>
              </a:spcAft>
              <a:defRPr b="1">
                <a:solidFill>
                  <a:schemeClr val="tx1"/>
                </a:solidFill>
                <a:latin typeface="Arial" charset="0"/>
                <a:cs typeface="Arial" charset="0"/>
              </a:defRPr>
            </a:lvl9pPr>
          </a:lstStyle>
          <a:p>
            <a:endParaRPr lang="hu-HU" altLang="hu-HU">
              <a:solidFill>
                <a:srgbClr val="000000"/>
              </a:solidFill>
            </a:endParaRPr>
          </a:p>
        </p:txBody>
      </p:sp>
      <p:pic>
        <p:nvPicPr>
          <p:cNvPr id="3077" name="Kép 1"/>
          <p:cNvPicPr preferRelativeResize="0">
            <a:picLocks/>
          </p:cNvPicPr>
          <p:nvPr/>
        </p:nvPicPr>
        <p:blipFill>
          <a:blip r:embed="rId3">
            <a:extLst>
              <a:ext uri="{28A0092B-C50C-407E-A947-70E740481C1C}">
                <a14:useLocalDpi xmlns:a14="http://schemas.microsoft.com/office/drawing/2010/main" val="0"/>
              </a:ext>
            </a:extLst>
          </a:blip>
          <a:srcRect l="16899" r="18291"/>
          <a:stretch>
            <a:fillRect/>
          </a:stretch>
        </p:blipFill>
        <p:spPr bwMode="auto">
          <a:xfrm>
            <a:off x="6804025" y="4029075"/>
            <a:ext cx="1979613"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Kép 2"/>
          <p:cNvPicPr>
            <a:picLocks noChangeAspect="1"/>
          </p:cNvPicPr>
          <p:nvPr/>
        </p:nvPicPr>
        <p:blipFill>
          <a:blip r:embed="rId4">
            <a:extLst>
              <a:ext uri="{28A0092B-C50C-407E-A947-70E740481C1C}">
                <a14:useLocalDpi xmlns:a14="http://schemas.microsoft.com/office/drawing/2010/main" val="0"/>
              </a:ext>
            </a:extLst>
          </a:blip>
          <a:srcRect l="33760" r="2" b="-340"/>
          <a:stretch>
            <a:fillRect/>
          </a:stretch>
        </p:blipFill>
        <p:spPr bwMode="auto">
          <a:xfrm>
            <a:off x="323850" y="4029075"/>
            <a:ext cx="1979613"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Kép 3"/>
          <p:cNvPicPr>
            <a:picLocks noChangeAspect="1"/>
          </p:cNvPicPr>
          <p:nvPr/>
        </p:nvPicPr>
        <p:blipFill>
          <a:blip r:embed="rId5">
            <a:extLst>
              <a:ext uri="{28A0092B-C50C-407E-A947-70E740481C1C}">
                <a14:useLocalDpi xmlns:a14="http://schemas.microsoft.com/office/drawing/2010/main" val="0"/>
              </a:ext>
            </a:extLst>
          </a:blip>
          <a:srcRect l="15289" r="19244" b="1785"/>
          <a:stretch>
            <a:fillRect/>
          </a:stretch>
        </p:blipFill>
        <p:spPr bwMode="auto">
          <a:xfrm>
            <a:off x="4643438" y="4029075"/>
            <a:ext cx="1981200"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Kép 4"/>
          <p:cNvPicPr>
            <a:picLocks noChangeAspect="1"/>
          </p:cNvPicPr>
          <p:nvPr/>
        </p:nvPicPr>
        <p:blipFill>
          <a:blip r:embed="rId6">
            <a:extLst>
              <a:ext uri="{28A0092B-C50C-407E-A947-70E740481C1C}">
                <a14:useLocalDpi xmlns:a14="http://schemas.microsoft.com/office/drawing/2010/main" val="0"/>
              </a:ext>
            </a:extLst>
          </a:blip>
          <a:srcRect l="13264" r="19794"/>
          <a:stretch>
            <a:fillRect/>
          </a:stretch>
        </p:blipFill>
        <p:spPr bwMode="auto">
          <a:xfrm>
            <a:off x="2484438" y="4029075"/>
            <a:ext cx="1979612"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31577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hu-HU" dirty="0" smtClean="0"/>
              <a:t>Búza termésátlagok (</a:t>
            </a:r>
            <a:r>
              <a:rPr lang="hu-HU" dirty="0" err="1" smtClean="0"/>
              <a:t>Hg</a:t>
            </a:r>
            <a:r>
              <a:rPr lang="hu-HU" dirty="0" smtClean="0"/>
              <a:t>/ha)</a:t>
            </a:r>
            <a:endParaRPr lang="nb-NO"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10339259"/>
              </p:ext>
            </p:extLst>
          </p:nvPr>
        </p:nvGraphicFramePr>
        <p:xfrm>
          <a:off x="533400" y="1214438"/>
          <a:ext cx="8077200" cy="478631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934197" y="5857619"/>
            <a:ext cx="2448272" cy="307777"/>
          </a:xfrm>
          <a:prstGeom prst="rect">
            <a:avLst/>
          </a:prstGeom>
          <a:noFill/>
        </p:spPr>
        <p:txBody>
          <a:bodyPr wrap="square" rtlCol="0">
            <a:spAutoFit/>
          </a:bodyPr>
          <a:lstStyle/>
          <a:p>
            <a:r>
              <a:rPr lang="hu-HU" sz="1400" dirty="0" smtClean="0"/>
              <a:t>FAOSTAT, 2014</a:t>
            </a:r>
            <a:endParaRPr lang="nb-NO" sz="1400" dirty="0"/>
          </a:p>
        </p:txBody>
      </p:sp>
    </p:spTree>
    <p:extLst>
      <p:ext uri="{BB962C8B-B14F-4D97-AF65-F5344CB8AC3E}">
        <p14:creationId xmlns:p14="http://schemas.microsoft.com/office/powerpoint/2010/main" val="2285793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hu-HU" dirty="0" smtClean="0"/>
              <a:t>Repce termésátlagok (</a:t>
            </a:r>
            <a:r>
              <a:rPr lang="hu-HU" dirty="0" err="1" smtClean="0"/>
              <a:t>Hg</a:t>
            </a:r>
            <a:r>
              <a:rPr lang="hu-HU" dirty="0" smtClean="0"/>
              <a:t>/ha)</a:t>
            </a:r>
            <a:endParaRPr lang="nb-NO" sz="18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92260695"/>
              </p:ext>
            </p:extLst>
          </p:nvPr>
        </p:nvGraphicFramePr>
        <p:xfrm>
          <a:off x="533400" y="1214438"/>
          <a:ext cx="8077200" cy="4786312"/>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934197" y="5857619"/>
            <a:ext cx="2448272" cy="307777"/>
          </a:xfrm>
          <a:prstGeom prst="rect">
            <a:avLst/>
          </a:prstGeom>
          <a:noFill/>
        </p:spPr>
        <p:txBody>
          <a:bodyPr wrap="square" rtlCol="0">
            <a:spAutoFit/>
          </a:bodyPr>
          <a:lstStyle/>
          <a:p>
            <a:r>
              <a:rPr lang="hu-HU" sz="1400" dirty="0" smtClean="0"/>
              <a:t>FAOSTAT, 2014</a:t>
            </a:r>
            <a:endParaRPr lang="nb-NO" sz="1400" dirty="0"/>
          </a:p>
        </p:txBody>
      </p:sp>
    </p:spTree>
    <p:extLst>
      <p:ext uri="{BB962C8B-B14F-4D97-AF65-F5344CB8AC3E}">
        <p14:creationId xmlns:p14="http://schemas.microsoft.com/office/powerpoint/2010/main" val="39868309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hu-HU" dirty="0" smtClean="0"/>
              <a:t>Kukorica termésátlagok (</a:t>
            </a:r>
            <a:r>
              <a:rPr lang="hu-HU" dirty="0" err="1" smtClean="0"/>
              <a:t>Hg</a:t>
            </a:r>
            <a:r>
              <a:rPr lang="hu-HU" dirty="0" smtClean="0"/>
              <a:t>/ha)</a:t>
            </a:r>
            <a:endParaRPr lang="nb-NO"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65140027"/>
              </p:ext>
            </p:extLst>
          </p:nvPr>
        </p:nvGraphicFramePr>
        <p:xfrm>
          <a:off x="533400" y="1214438"/>
          <a:ext cx="8077200" cy="478631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934197" y="5857619"/>
            <a:ext cx="2448272" cy="307777"/>
          </a:xfrm>
          <a:prstGeom prst="rect">
            <a:avLst/>
          </a:prstGeom>
          <a:noFill/>
        </p:spPr>
        <p:txBody>
          <a:bodyPr wrap="square" rtlCol="0">
            <a:spAutoFit/>
          </a:bodyPr>
          <a:lstStyle/>
          <a:p>
            <a:r>
              <a:rPr lang="hu-HU" sz="1400" dirty="0" smtClean="0"/>
              <a:t>FAOSTAT, 2014</a:t>
            </a:r>
            <a:endParaRPr lang="nb-NO" sz="1400" dirty="0"/>
          </a:p>
        </p:txBody>
      </p:sp>
    </p:spTree>
    <p:extLst>
      <p:ext uri="{BB962C8B-B14F-4D97-AF65-F5344CB8AC3E}">
        <p14:creationId xmlns:p14="http://schemas.microsoft.com/office/powerpoint/2010/main" val="4706133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hu-HU" dirty="0" smtClean="0"/>
              <a:t>N, P és K műtrágya-felhasználás alakulása</a:t>
            </a:r>
            <a:endParaRPr lang="nb-NO" dirty="0"/>
          </a:p>
        </p:txBody>
      </p:sp>
      <p:graphicFrame>
        <p:nvGraphicFramePr>
          <p:cNvPr id="5" name="Chart 4"/>
          <p:cNvGraphicFramePr>
            <a:graphicFrameLocks/>
          </p:cNvGraphicFramePr>
          <p:nvPr>
            <p:extLst>
              <p:ext uri="{D42A27DB-BD31-4B8C-83A1-F6EECF244321}">
                <p14:modId xmlns:p14="http://schemas.microsoft.com/office/powerpoint/2010/main" val="1628512685"/>
              </p:ext>
            </p:extLst>
          </p:nvPr>
        </p:nvGraphicFramePr>
        <p:xfrm>
          <a:off x="456781" y="1358815"/>
          <a:ext cx="4228880" cy="238315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467544" y="1052736"/>
            <a:ext cx="1080120" cy="307777"/>
          </a:xfrm>
          <a:prstGeom prst="rect">
            <a:avLst/>
          </a:prstGeom>
          <a:noFill/>
        </p:spPr>
        <p:txBody>
          <a:bodyPr wrap="square" rtlCol="0">
            <a:spAutoFit/>
          </a:bodyPr>
          <a:lstStyle/>
          <a:p>
            <a:r>
              <a:rPr lang="hu-HU" sz="1400" b="1" dirty="0" smtClean="0"/>
              <a:t>HU</a:t>
            </a:r>
            <a:endParaRPr lang="nb-NO" sz="1400" b="1" dirty="0"/>
          </a:p>
        </p:txBody>
      </p:sp>
      <p:graphicFrame>
        <p:nvGraphicFramePr>
          <p:cNvPr id="7" name="Chart 6"/>
          <p:cNvGraphicFramePr>
            <a:graphicFrameLocks/>
          </p:cNvGraphicFramePr>
          <p:nvPr>
            <p:extLst>
              <p:ext uri="{D42A27DB-BD31-4B8C-83A1-F6EECF244321}">
                <p14:modId xmlns:p14="http://schemas.microsoft.com/office/powerpoint/2010/main" val="4267765393"/>
              </p:ext>
            </p:extLst>
          </p:nvPr>
        </p:nvGraphicFramePr>
        <p:xfrm>
          <a:off x="4716016" y="1501555"/>
          <a:ext cx="3744416" cy="2199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4644008" y="1052736"/>
            <a:ext cx="1080120" cy="307777"/>
          </a:xfrm>
          <a:prstGeom prst="rect">
            <a:avLst/>
          </a:prstGeom>
          <a:noFill/>
        </p:spPr>
        <p:txBody>
          <a:bodyPr wrap="square" rtlCol="0">
            <a:spAutoFit/>
          </a:bodyPr>
          <a:lstStyle/>
          <a:p>
            <a:r>
              <a:rPr lang="hu-HU" sz="1400" b="1" dirty="0" smtClean="0"/>
              <a:t>PL</a:t>
            </a:r>
            <a:endParaRPr lang="nb-NO" sz="1400" b="1" dirty="0"/>
          </a:p>
        </p:txBody>
      </p:sp>
      <p:graphicFrame>
        <p:nvGraphicFramePr>
          <p:cNvPr id="9" name="Chart 8"/>
          <p:cNvGraphicFramePr>
            <a:graphicFrameLocks/>
          </p:cNvGraphicFramePr>
          <p:nvPr>
            <p:extLst>
              <p:ext uri="{D42A27DB-BD31-4B8C-83A1-F6EECF244321}">
                <p14:modId xmlns:p14="http://schemas.microsoft.com/office/powerpoint/2010/main" val="523207716"/>
              </p:ext>
            </p:extLst>
          </p:nvPr>
        </p:nvGraphicFramePr>
        <p:xfrm>
          <a:off x="496679" y="4020019"/>
          <a:ext cx="3582144" cy="2163688"/>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467544" y="3712242"/>
            <a:ext cx="1080120" cy="307777"/>
          </a:xfrm>
          <a:prstGeom prst="rect">
            <a:avLst/>
          </a:prstGeom>
          <a:noFill/>
        </p:spPr>
        <p:txBody>
          <a:bodyPr wrap="square" rtlCol="0">
            <a:spAutoFit/>
          </a:bodyPr>
          <a:lstStyle/>
          <a:p>
            <a:r>
              <a:rPr lang="hu-HU" sz="1400" b="1" dirty="0" smtClean="0"/>
              <a:t>DE</a:t>
            </a:r>
            <a:endParaRPr lang="nb-NO" sz="1400" b="1" dirty="0"/>
          </a:p>
        </p:txBody>
      </p:sp>
      <p:graphicFrame>
        <p:nvGraphicFramePr>
          <p:cNvPr id="11" name="Chart 10"/>
          <p:cNvGraphicFramePr>
            <a:graphicFrameLocks/>
          </p:cNvGraphicFramePr>
          <p:nvPr>
            <p:extLst>
              <p:ext uri="{D42A27DB-BD31-4B8C-83A1-F6EECF244321}">
                <p14:modId xmlns:p14="http://schemas.microsoft.com/office/powerpoint/2010/main" val="3842831646"/>
              </p:ext>
            </p:extLst>
          </p:nvPr>
        </p:nvGraphicFramePr>
        <p:xfrm>
          <a:off x="4499992" y="3861048"/>
          <a:ext cx="4104456" cy="2418348"/>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p:cNvSpPr txBox="1"/>
          <p:nvPr/>
        </p:nvSpPr>
        <p:spPr>
          <a:xfrm>
            <a:off x="4456851" y="3711466"/>
            <a:ext cx="1080120" cy="307777"/>
          </a:xfrm>
          <a:prstGeom prst="rect">
            <a:avLst/>
          </a:prstGeom>
          <a:noFill/>
        </p:spPr>
        <p:txBody>
          <a:bodyPr wrap="square" rtlCol="0">
            <a:spAutoFit/>
          </a:bodyPr>
          <a:lstStyle/>
          <a:p>
            <a:r>
              <a:rPr lang="hu-HU" sz="1400" b="1" dirty="0" smtClean="0"/>
              <a:t>FR</a:t>
            </a:r>
            <a:endParaRPr lang="nb-NO" sz="1400" b="1" dirty="0"/>
          </a:p>
        </p:txBody>
      </p:sp>
      <p:sp>
        <p:nvSpPr>
          <p:cNvPr id="2" name="TextBox 1"/>
          <p:cNvSpPr txBox="1"/>
          <p:nvPr/>
        </p:nvSpPr>
        <p:spPr>
          <a:xfrm>
            <a:off x="1252495" y="6237311"/>
            <a:ext cx="3744416" cy="307777"/>
          </a:xfrm>
          <a:prstGeom prst="rect">
            <a:avLst/>
          </a:prstGeom>
          <a:noFill/>
        </p:spPr>
        <p:txBody>
          <a:bodyPr wrap="square" rtlCol="0">
            <a:spAutoFit/>
          </a:bodyPr>
          <a:lstStyle/>
          <a:p>
            <a:r>
              <a:rPr lang="hu-HU" sz="1400" dirty="0" smtClean="0"/>
              <a:t>IFA, 2013</a:t>
            </a:r>
            <a:endParaRPr lang="nb-NO" sz="1400" dirty="0"/>
          </a:p>
        </p:txBody>
      </p:sp>
    </p:spTree>
    <p:extLst>
      <p:ext uri="{BB962C8B-B14F-4D97-AF65-F5344CB8AC3E}">
        <p14:creationId xmlns:p14="http://schemas.microsoft.com/office/powerpoint/2010/main" val="12100623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nb-NO" dirty="0"/>
          </a:p>
        </p:txBody>
      </p:sp>
      <p:sp>
        <p:nvSpPr>
          <p:cNvPr id="3" name="Title 2"/>
          <p:cNvSpPr>
            <a:spLocks noGrp="1"/>
          </p:cNvSpPr>
          <p:nvPr>
            <p:ph type="title"/>
          </p:nvPr>
        </p:nvSpPr>
        <p:spPr/>
        <p:txBody>
          <a:bodyPr/>
          <a:lstStyle/>
          <a:p>
            <a:r>
              <a:rPr lang="hu-HU" dirty="0" smtClean="0"/>
              <a:t>A háttér… Pld.: Foszfor-mérleg alakulása Németországban</a:t>
            </a:r>
            <a:endParaRPr lang="nb-NO"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363" y="1052736"/>
            <a:ext cx="7599274" cy="5040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6293472"/>
      </p:ext>
    </p:extLst>
  </p:cSld>
  <p:clrMapOvr>
    <a:masterClrMapping/>
  </p:clrMapOvr>
  <p:timing>
    <p:tnLst>
      <p:par>
        <p:cTn id="1" dur="indefinite" restart="never" nodeType="tmRoot"/>
      </p:par>
    </p:tnLst>
  </p:timing>
</p:sld>
</file>

<file path=ppt/theme/theme1.xml><?xml version="1.0" encoding="utf-8"?>
<a:theme xmlns:a="http://schemas.openxmlformats.org/drawingml/2006/main" name="Yara">
  <a:themeElements>
    <a:clrScheme name="Yara Green">
      <a:dk1>
        <a:srgbClr val="000000"/>
      </a:dk1>
      <a:lt1>
        <a:srgbClr val="FFFFFF"/>
      </a:lt1>
      <a:dk2>
        <a:srgbClr val="000000"/>
      </a:dk2>
      <a:lt2>
        <a:srgbClr val="EFE9E5"/>
      </a:lt2>
      <a:accent1>
        <a:srgbClr val="E2E477"/>
      </a:accent1>
      <a:accent2>
        <a:srgbClr val="C2CC23"/>
      </a:accent2>
      <a:accent3>
        <a:srgbClr val="78A22F"/>
      </a:accent3>
      <a:accent4>
        <a:srgbClr val="FFCF01"/>
      </a:accent4>
      <a:accent5>
        <a:srgbClr val="F89828"/>
      </a:accent5>
      <a:accent6>
        <a:srgbClr val="78A22F"/>
      </a:accent6>
      <a:hlink>
        <a:srgbClr val="0000FF"/>
      </a:hlink>
      <a:folHlink>
        <a:srgbClr val="800080"/>
      </a:folHlink>
    </a:clrScheme>
    <a:fontScheme name="Yar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Yara</Template>
  <TotalTime>0</TotalTime>
  <Words>1294</Words>
  <Application>Microsoft Office PowerPoint</Application>
  <PresentationFormat>On-screen Show (4:3)</PresentationFormat>
  <Paragraphs>305</Paragraphs>
  <Slides>46</Slides>
  <Notes>11</Notes>
  <HiddenSlides>1</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46</vt:i4>
      </vt:variant>
    </vt:vector>
  </HeadingPairs>
  <TitlesOfParts>
    <vt:vector size="50" baseType="lpstr">
      <vt:lpstr>Yara</vt:lpstr>
      <vt:lpstr>Microsoft Excel-diagram</vt:lpstr>
      <vt:lpstr>Photo Editor Photo</vt:lpstr>
      <vt:lpstr>Bitmap Image</vt:lpstr>
      <vt:lpstr>Tápanyag-gazdálkodás az intenzív növénytermesztésben:  alapelvek és nemzetközi példák</vt:lpstr>
      <vt:lpstr>Rothamsted Broadbalk – őszi búza, 1840-2004</vt:lpstr>
      <vt:lpstr>Tartalom</vt:lpstr>
      <vt:lpstr>1. Termésátlagok és  műtrágya-felhasználás</vt:lpstr>
      <vt:lpstr>Búza termésátlagok (Hg/ha)</vt:lpstr>
      <vt:lpstr>Repce termésátlagok (Hg/ha)</vt:lpstr>
      <vt:lpstr>Kukorica termésátlagok (Hg/ha)</vt:lpstr>
      <vt:lpstr>N, P és K műtrágya-felhasználás alakulása</vt:lpstr>
      <vt:lpstr>A háttér… Pld.: Foszfor-mérleg alakulása Németországban</vt:lpstr>
      <vt:lpstr>2. Talaj- és vagy növény-táplálás?</vt:lpstr>
      <vt:lpstr>Talaj-ellátottság és termés kapcsolata a termőhely függvényében (USA)</vt:lpstr>
      <vt:lpstr>Növényi igényhez igazított műtrágya kijuttatás</vt:lpstr>
      <vt:lpstr>A rizoszféra Prof. Dr. Lorenz Hiltner (1862-1923), München</vt:lpstr>
      <vt:lpstr>Kukorica gyökér fejlődése</vt:lpstr>
      <vt:lpstr>Műtrágya szemcse és vetőmag közötti távolság 14 nappal vetés után</vt:lpstr>
      <vt:lpstr>Starter P-műtrágya (22 kg/ha P2O5) hatása a talajoldat P-koncentrációjára</vt:lpstr>
      <vt:lpstr>CAL-P tartalom változása (3 éves kísérlet, Hunsrück, DE)</vt:lpstr>
      <vt:lpstr>3. Búza</vt:lpstr>
      <vt:lpstr> Stratégia: Szárbaindulás megalapozása (Németország)</vt:lpstr>
      <vt:lpstr>PowerPoint Presentation</vt:lpstr>
      <vt:lpstr>Yara nitrát műtrágyák</vt:lpstr>
      <vt:lpstr>Tavaszi NPK trágyázás: starter hatás</vt:lpstr>
      <vt:lpstr>Lengyelország</vt:lpstr>
      <vt:lpstr>YaraVita Gramitrel</vt:lpstr>
      <vt:lpstr>4. Repce</vt:lpstr>
      <vt:lpstr>N-Aufnahmevermögen im Herbst</vt:lpstr>
      <vt:lpstr>N-igény meghatározása</vt:lpstr>
      <vt:lpstr>Francia modell vs. merev N-trágyázás</vt:lpstr>
      <vt:lpstr>ImageIT működése</vt:lpstr>
      <vt:lpstr>Klasszifikáció </vt:lpstr>
      <vt:lpstr>Levél-borítottság és N-felvétel összefüggése</vt:lpstr>
      <vt:lpstr>Kénhiány repcében</vt:lpstr>
      <vt:lpstr>A repce mikroelem-igénye  3,5 t/ha termésszinten</vt:lpstr>
      <vt:lpstr>PowerPoint Presentation</vt:lpstr>
      <vt:lpstr>Lengyelország</vt:lpstr>
      <vt:lpstr>5. Kukorica</vt:lpstr>
      <vt:lpstr>PowerPoint Presentation</vt:lpstr>
      <vt:lpstr>PowerPoint Presentation</vt:lpstr>
      <vt:lpstr>Zn hatása a termésnövekedésre Brazília</vt:lpstr>
      <vt:lpstr>PowerPoint Presentation</vt:lpstr>
      <vt:lpstr>Talajvizsgálatok értelmezése… Kansas (USA): Öntözött kukorica – homokos vályog  (2000 – 2002)</vt:lpstr>
      <vt:lpstr>Lengyel, ill. német gyakorlat</vt:lpstr>
      <vt:lpstr>Magyarország</vt:lpstr>
      <vt:lpstr>6. Cukorrépa</vt:lpstr>
      <vt:lpstr>Németország</vt:lpstr>
      <vt:lpstr>PowerPoint Presentation</vt:lpstr>
    </vt:vector>
  </TitlesOfParts>
  <Company>Yara International 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Tápanyag-gazdálkodás az intenzív növénytermesztésben:  alapelvek és nemzetközi példák</dc:title>
  <dc:creator>Szilveszter Benedek</dc:creator>
  <cp:lastModifiedBy>Szilveszter Benedek</cp:lastModifiedBy>
  <cp:revision>202</cp:revision>
  <dcterms:created xsi:type="dcterms:W3CDTF">2014-03-04T20:45:37Z</dcterms:created>
  <dcterms:modified xsi:type="dcterms:W3CDTF">2014-03-06T08:26:02Z</dcterms:modified>
</cp:coreProperties>
</file>