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70" r:id="rId14"/>
    <p:sldId id="269" r:id="rId15"/>
    <p:sldId id="272" r:id="rId16"/>
    <p:sldId id="274" r:id="rId17"/>
    <p:sldId id="275" r:id="rId18"/>
    <p:sldId id="276" r:id="rId19"/>
    <p:sldId id="277" r:id="rId20"/>
    <p:sldId id="278" r:id="rId21"/>
    <p:sldId id="280" r:id="rId22"/>
    <p:sldId id="273" r:id="rId23"/>
    <p:sldId id="283" r:id="rId24"/>
    <p:sldId id="281" r:id="rId25"/>
    <p:sldId id="285" r:id="rId26"/>
    <p:sldId id="286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3243-8E5F-4EA8-8AF2-BFF1236045F8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8B80E-C683-4557-A358-7173C5DEDC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B80E-C683-4557-A358-7173C5DEDCE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4B694-B291-4E1E-97F3-6E0B1839BDB2}" type="slidenum">
              <a:rPr lang="hu-HU"/>
              <a:pPr/>
              <a:t>15</a:t>
            </a:fld>
            <a:endParaRPr lang="hu-H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E71FD-F489-4A4B-BDFC-02044F2CCBEE}" type="slidenum">
              <a:rPr lang="hu-HU"/>
              <a:pPr/>
              <a:t>16</a:t>
            </a:fld>
            <a:endParaRPr lang="hu-H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CFA1F-59D7-4848-A9CD-7EB00F390FCB}" type="slidenum">
              <a:rPr lang="hu-HU"/>
              <a:pPr/>
              <a:t>17</a:t>
            </a:fld>
            <a:endParaRPr lang="hu-H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758AA-8D04-4572-9061-8FE419F4BC26}" type="slidenum">
              <a:rPr lang="hu-HU"/>
              <a:pPr/>
              <a:t>18</a:t>
            </a:fld>
            <a:endParaRPr lang="hu-H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59046-4D4E-454C-AE4A-8577D678B0D6}" type="slidenum">
              <a:rPr lang="hu-HU"/>
              <a:pPr/>
              <a:t>20</a:t>
            </a:fld>
            <a:endParaRPr lang="hu-HU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56438" y="53975"/>
            <a:ext cx="1979612" cy="58134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6013" y="53975"/>
            <a:ext cx="5788025" cy="58134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6013" y="53975"/>
            <a:ext cx="7920037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1258888" y="1341438"/>
            <a:ext cx="7427912" cy="4525962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6013" y="53975"/>
            <a:ext cx="7920037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258888" y="1341438"/>
            <a:ext cx="3636962" cy="45259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341438"/>
            <a:ext cx="3638550" cy="45259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341438"/>
            <a:ext cx="36369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341438"/>
            <a:ext cx="36385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341438"/>
            <a:ext cx="74279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D94850C5-F01F-44E4-98E0-FE5D82AD4486}" type="datetimeFigureOut">
              <a:rPr lang="hu-HU" smtClean="0"/>
              <a:pPr/>
              <a:t>2012.01.26.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E7126542-C875-4E23-9CBA-81FE15F18B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53975"/>
            <a:ext cx="7920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MgSzH</a:t>
            </a:r>
            <a:r>
              <a:rPr lang="hu-HU" dirty="0" smtClean="0"/>
              <a:t>, mint a növénytermesztésért és növényvédelemért felelős hatóság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Jordán László</a:t>
            </a:r>
          </a:p>
          <a:p>
            <a:r>
              <a:rPr lang="hu-HU" dirty="0" smtClean="0"/>
              <a:t>növény-, talaj- és erdővédelmi elnökhelyettes</a:t>
            </a:r>
          </a:p>
          <a:p>
            <a:r>
              <a:rPr lang="hu-HU" dirty="0" err="1" smtClean="0"/>
              <a:t>MgSzh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Szőlő-Gyümölcs</a:t>
            </a:r>
            <a:r>
              <a:rPr lang="hu-HU" dirty="0" smtClean="0"/>
              <a:t> Szaporítóanyag Felügyelet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Szőlő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3 új árutermelő szőlőiskola</a:t>
            </a:r>
          </a:p>
          <a:p>
            <a:r>
              <a:rPr lang="hu-HU" dirty="0" smtClean="0"/>
              <a:t>2 új törzsültetvény</a:t>
            </a:r>
          </a:p>
          <a:p>
            <a:endParaRPr lang="hu-HU" dirty="0" smtClean="0"/>
          </a:p>
          <a:p>
            <a:r>
              <a:rPr lang="hu-HU" dirty="0" smtClean="0"/>
              <a:t>99 működő szőlőiskola, 11,8 millió oltvány és dugvány</a:t>
            </a:r>
          </a:p>
          <a:p>
            <a:r>
              <a:rPr lang="hu-HU" dirty="0" smtClean="0"/>
              <a:t>338 házi szőlőiskola</a:t>
            </a:r>
          </a:p>
          <a:p>
            <a:r>
              <a:rPr lang="hu-HU" dirty="0" smtClean="0"/>
              <a:t>162 szőlő törzsültetvény</a:t>
            </a:r>
          </a:p>
          <a:p>
            <a:pPr lvl="1"/>
            <a:r>
              <a:rPr lang="hu-HU" dirty="0" smtClean="0"/>
              <a:t>100 ha alany</a:t>
            </a:r>
          </a:p>
          <a:p>
            <a:pPr lvl="1"/>
            <a:r>
              <a:rPr lang="hu-HU" dirty="0" smtClean="0"/>
              <a:t>933 ha nemes</a:t>
            </a:r>
          </a:p>
          <a:p>
            <a:r>
              <a:rPr lang="hu-HU" dirty="0" smtClean="0"/>
              <a:t>103 db szaporításra engedélyezett ültetvény (standard)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Szőlő-Gyümölcs</a:t>
            </a:r>
            <a:r>
              <a:rPr lang="hu-HU" dirty="0" smtClean="0"/>
              <a:t> Szaporítóanyag Felügyelet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Gyümölcs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2 új árutermelő gyümölcsfaiskola</a:t>
            </a:r>
          </a:p>
          <a:p>
            <a:endParaRPr lang="hu-HU" dirty="0" smtClean="0"/>
          </a:p>
          <a:p>
            <a:r>
              <a:rPr lang="hu-HU" dirty="0" smtClean="0"/>
              <a:t>169 működő faiskola</a:t>
            </a:r>
          </a:p>
          <a:p>
            <a:pPr lvl="1"/>
            <a:r>
              <a:rPr lang="hu-HU" dirty="0" smtClean="0"/>
              <a:t>6,9 millió </a:t>
            </a:r>
            <a:r>
              <a:rPr lang="hu-HU" dirty="0" err="1" smtClean="0"/>
              <a:t>gyökérnemes</a:t>
            </a:r>
            <a:r>
              <a:rPr lang="hu-HU" dirty="0" smtClean="0"/>
              <a:t> (bogyós)</a:t>
            </a:r>
          </a:p>
          <a:p>
            <a:pPr lvl="1"/>
            <a:r>
              <a:rPr lang="hu-HU" dirty="0" smtClean="0"/>
              <a:t>5,9 alany					</a:t>
            </a:r>
            <a:r>
              <a:rPr lang="hu-HU" dirty="0" err="1" smtClean="0"/>
              <a:t>certifikálása</a:t>
            </a:r>
            <a:endParaRPr lang="hu-HU" dirty="0" smtClean="0"/>
          </a:p>
          <a:p>
            <a:pPr lvl="1"/>
            <a:r>
              <a:rPr lang="hu-HU" dirty="0" smtClean="0"/>
              <a:t>2,8 millió oltvány				(címke+útlevél)</a:t>
            </a:r>
          </a:p>
          <a:p>
            <a:r>
              <a:rPr lang="hu-HU" dirty="0" smtClean="0"/>
              <a:t>400 db bázis és bázis2 kategóriájú oltvány minősítése </a:t>
            </a:r>
            <a:r>
              <a:rPr lang="hu-HU" dirty="0" err="1" smtClean="0"/>
              <a:t>szemzőhajtástermő</a:t>
            </a:r>
            <a:r>
              <a:rPr lang="hu-HU" dirty="0" smtClean="0"/>
              <a:t> törzsültetvény felújítás céljára</a:t>
            </a:r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5868144" y="3284984"/>
            <a:ext cx="360040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Növénytermesztési hatósági feladatok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„rendes” feladatokon túl…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GMO</a:t>
            </a:r>
          </a:p>
          <a:p>
            <a:pPr lvl="2"/>
            <a:r>
              <a:rPr lang="hu-HU" dirty="0" smtClean="0"/>
              <a:t>kukorica (több mint 4500 ha)</a:t>
            </a:r>
          </a:p>
          <a:p>
            <a:pPr lvl="2"/>
            <a:r>
              <a:rPr lang="hu-HU" dirty="0" smtClean="0"/>
              <a:t>szója (cca. 250 ha)</a:t>
            </a:r>
          </a:p>
          <a:p>
            <a:pPr lvl="2"/>
            <a:r>
              <a:rPr lang="hu-HU" dirty="0" smtClean="0"/>
              <a:t>vizsgáló laboratórium megerősítése</a:t>
            </a:r>
          </a:p>
          <a:p>
            <a:pPr lvl="2"/>
            <a:r>
              <a:rPr lang="hu-HU" dirty="0" smtClean="0"/>
              <a:t>eljárásrend és intézkedési terv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Vetőmag hamisítás!!!</a:t>
            </a:r>
          </a:p>
          <a:p>
            <a:pPr lvl="2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Növény- és talajvédelmi hatóság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Növény-egészségügy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Anoplophora</a:t>
            </a:r>
            <a:r>
              <a:rPr lang="hu-HU" dirty="0" smtClean="0"/>
              <a:t> </a:t>
            </a:r>
            <a:r>
              <a:rPr lang="hu-HU" dirty="0" err="1" smtClean="0"/>
              <a:t>spp</a:t>
            </a:r>
            <a:r>
              <a:rPr lang="hu-HU" dirty="0" smtClean="0"/>
              <a:t>. – Ázsiai hosszúcsápú cincérek</a:t>
            </a:r>
          </a:p>
          <a:p>
            <a:pPr lvl="1"/>
            <a:endParaRPr lang="hu-H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95736" y="1988840"/>
            <a:ext cx="5727700" cy="4249738"/>
            <a:chOff x="1065" y="935"/>
            <a:chExt cx="3608" cy="2677"/>
          </a:xfrm>
        </p:grpSpPr>
        <p:pic>
          <p:nvPicPr>
            <p:cNvPr id="5" name="Picture 4" descr="Dscn3255b"/>
            <p:cNvPicPr>
              <a:picLocks noChangeAspect="1" noChangeArrowheads="1"/>
            </p:cNvPicPr>
            <p:nvPr/>
          </p:nvPicPr>
          <p:blipFill>
            <a:blip r:embed="rId2"/>
            <a:srcRect b="-230"/>
            <a:stretch>
              <a:fillRect/>
            </a:stretch>
          </p:blipFill>
          <p:spPr bwMode="auto">
            <a:xfrm>
              <a:off x="1065" y="935"/>
              <a:ext cx="3584" cy="2631"/>
            </a:xfrm>
            <a:prstGeom prst="rect">
              <a:avLst/>
            </a:prstGeom>
            <a:noFill/>
            <a:ln w="57150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286" y="3477"/>
              <a:ext cx="387" cy="13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800">
                  <a:solidFill>
                    <a:srgbClr val="FFFFFF"/>
                  </a:solidFill>
                </a:rPr>
                <a:t>F. Hérard</a:t>
              </a:r>
              <a:endParaRPr lang="fr-F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1547813" y="333375"/>
            <a:ext cx="59039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hu-HU" b="1" i="1">
                <a:solidFill>
                  <a:schemeClr val="tx2"/>
                </a:solidFill>
              </a:rPr>
              <a:t>Bursaphelenchus xylophilus</a:t>
            </a:r>
            <a:endParaRPr lang="hu-HU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051" name="Text Box 6"/>
          <p:cNvSpPr txBox="1">
            <a:spLocks noChangeArrowheads="1"/>
          </p:cNvSpPr>
          <p:nvPr/>
        </p:nvSpPr>
        <p:spPr bwMode="auto">
          <a:xfrm>
            <a:off x="1331913" y="213360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pic>
        <p:nvPicPr>
          <p:cNvPr id="1300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133600"/>
            <a:ext cx="237648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 Box 8"/>
          <p:cNvSpPr txBox="1">
            <a:spLocks noChangeArrowheads="1"/>
          </p:cNvSpPr>
          <p:nvPr/>
        </p:nvSpPr>
        <p:spPr bwMode="auto">
          <a:xfrm>
            <a:off x="1187450" y="43656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pic>
        <p:nvPicPr>
          <p:cNvPr id="13005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276475"/>
            <a:ext cx="23050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10" descr="Bursa-kMonochamuské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581525"/>
            <a:ext cx="26638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6" name="Picture 11" descr="Bursa-kárké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581525"/>
            <a:ext cx="26654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4" descr="Bursaphelenchus xylophilus (BURSXY)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908050"/>
            <a:ext cx="34813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Dryocosmus kuriphilus</a:t>
            </a:r>
            <a:r>
              <a:rPr lang="hu-HU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u-HU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(gesztenye gubacsdarázs)</a:t>
            </a:r>
          </a:p>
        </p:txBody>
      </p:sp>
      <p:pic>
        <p:nvPicPr>
          <p:cNvPr id="134147" name="Picture 3" descr="MarsolRip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341438"/>
            <a:ext cx="6624637" cy="4968875"/>
          </a:xfrm>
          <a:noFill/>
          <a:ln w="571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PICT0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9225"/>
            <a:ext cx="7416800" cy="48895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 sz="3200" b="1" i="1">
                <a:solidFill>
                  <a:schemeClr val="tx1"/>
                </a:solidFill>
              </a:rPr>
              <a:t>Rhagoletis cingulata </a:t>
            </a:r>
            <a:br>
              <a:rPr lang="hu-HU" sz="3200" b="1" i="1">
                <a:solidFill>
                  <a:schemeClr val="tx1"/>
                </a:solidFill>
              </a:rPr>
            </a:br>
            <a:r>
              <a:rPr lang="hu-HU" sz="2400" b="1">
                <a:solidFill>
                  <a:schemeClr val="tx1"/>
                </a:solidFill>
              </a:rPr>
              <a:t>(amerikai keleti cseresznyelégy)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 sz="3200" b="1" i="1"/>
              <a:t>Ralstonia solanacearum</a:t>
            </a:r>
            <a:br>
              <a:rPr lang="hu-HU" sz="3200" b="1" i="1"/>
            </a:br>
            <a:r>
              <a:rPr lang="hu-HU" sz="3200" b="1"/>
              <a:t>(</a:t>
            </a:r>
            <a:r>
              <a:rPr lang="hu-HU" sz="2400" b="1"/>
              <a:t>burgonya barnarothadás)</a:t>
            </a:r>
          </a:p>
        </p:txBody>
      </p:sp>
      <p:pic>
        <p:nvPicPr>
          <p:cNvPr id="151555" name="Picture 3" descr="RAlsto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01800"/>
            <a:ext cx="6480175" cy="4319588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 sz="2400"/>
              <a:t>Apricot chlorotic leafroll phytoplasma</a:t>
            </a:r>
            <a:br>
              <a:rPr lang="hu-HU" sz="2400"/>
            </a:br>
            <a:r>
              <a:rPr lang="hu-HU" sz="2400"/>
              <a:t>(csonthéjasok európai sárgulása)</a:t>
            </a:r>
            <a:br>
              <a:rPr lang="hu-HU" sz="2400"/>
            </a:br>
            <a:r>
              <a:rPr lang="hu-HU" sz="1800"/>
              <a:t>European stone fruit yellows (ESFY) </a:t>
            </a:r>
            <a:r>
              <a:rPr lang="hu-HU" sz="1800" i="1"/>
              <a:t>Phytoplasma prunorum </a:t>
            </a:r>
            <a:r>
              <a:rPr lang="hu-HU" sz="1800"/>
              <a:t>(PHYPPR)</a:t>
            </a:r>
          </a:p>
        </p:txBody>
      </p:sp>
      <p:pic>
        <p:nvPicPr>
          <p:cNvPr id="162819" name="Picture 3" descr="PHYP16_03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6988175" cy="4725988"/>
          </a:xfrm>
          <a:prstGeom prst="rect">
            <a:avLst/>
          </a:prstGeom>
          <a:noFill/>
          <a:ln w="57150" algn="ctr">
            <a:solidFill>
              <a:srgbClr val="00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11 jogelőd szervezet</a:t>
            </a:r>
          </a:p>
          <a:p>
            <a:pPr lvl="1"/>
            <a:r>
              <a:rPr lang="hu-HU" dirty="0" smtClean="0"/>
              <a:t>[…]</a:t>
            </a:r>
          </a:p>
          <a:p>
            <a:pPr lvl="1"/>
            <a:r>
              <a:rPr lang="hu-HU" dirty="0" smtClean="0"/>
              <a:t>Országos Mezőgazdasági Minősítő Intézet</a:t>
            </a:r>
          </a:p>
          <a:p>
            <a:pPr lvl="1"/>
            <a:r>
              <a:rPr lang="hu-HU" dirty="0" smtClean="0"/>
              <a:t>Növény- és Talajvédelmi Szolgálat</a:t>
            </a:r>
          </a:p>
          <a:p>
            <a:endParaRPr lang="hu-HU" dirty="0" smtClean="0"/>
          </a:p>
          <a:p>
            <a:r>
              <a:rPr lang="hu-HU" dirty="0" smtClean="0"/>
              <a:t>2007. január 1.</a:t>
            </a:r>
          </a:p>
          <a:p>
            <a:endParaRPr lang="hu-HU" dirty="0" smtClean="0"/>
          </a:p>
          <a:p>
            <a:r>
              <a:rPr lang="hu-HU" dirty="0" smtClean="0"/>
              <a:t>2009, 2010, majd 2011. évi átalakulások</a:t>
            </a:r>
          </a:p>
          <a:p>
            <a:endParaRPr lang="hu-HU" dirty="0" smtClean="0"/>
          </a:p>
          <a:p>
            <a:r>
              <a:rPr lang="hu-HU" dirty="0" smtClean="0"/>
              <a:t>2012 – „végleges” struktúra – márciusig!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/>
              <a:t>Scaphoideus titanus</a:t>
            </a:r>
            <a:r>
              <a:rPr lang="hu-HU"/>
              <a:t> (amerikai szőlőkabóca)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3422650" cy="2160587"/>
          </a:xfrm>
          <a:prstGeom prst="rect">
            <a:avLst/>
          </a:prstGeom>
          <a:noFill/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825" y="4033838"/>
            <a:ext cx="3467100" cy="2200275"/>
          </a:xfrm>
          <a:prstGeom prst="rect">
            <a:avLst/>
          </a:prstGeom>
          <a:noFill/>
          <a:ln w="38100" algn="ctr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572000" y="3068638"/>
            <a:ext cx="432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i="1"/>
              <a:t>S. titanus</a:t>
            </a:r>
            <a:r>
              <a:rPr lang="hu-HU" sz="1600"/>
              <a:t> imágó </a:t>
            </a:r>
            <a:r>
              <a:rPr lang="hu-HU" sz="1200"/>
              <a:t>(Fotó: Dér Zsófia)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4500563" y="5805488"/>
            <a:ext cx="439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i="1"/>
              <a:t>S. titanus</a:t>
            </a:r>
            <a:r>
              <a:rPr lang="hu-HU" sz="1600"/>
              <a:t> levedlett lárvabőr </a:t>
            </a:r>
            <a:r>
              <a:rPr lang="hu-HU" sz="1200"/>
              <a:t>( Fotó: Zsolnai Balázs)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Tuta</a:t>
            </a:r>
            <a:r>
              <a:rPr lang="hu-HU" dirty="0" smtClean="0"/>
              <a:t> </a:t>
            </a:r>
            <a:r>
              <a:rPr lang="hu-HU" dirty="0" err="1" smtClean="0"/>
              <a:t>absoluta</a:t>
            </a:r>
            <a:r>
              <a:rPr lang="hu-HU" dirty="0" smtClean="0"/>
              <a:t> - paradicsommoly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1252" name="Picture 4" descr="Járvajárat a levélb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884716"/>
            <a:ext cx="3960118" cy="26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 descr="Károsított termés a lárvák befúródási helyeiv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903448"/>
            <a:ext cx="3528318" cy="25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4" name="Picture 6" descr="Károsodott üvegházi paradics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717032"/>
            <a:ext cx="41767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5" name="Picture 7" descr="GNORAB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3717032"/>
            <a:ext cx="3743325" cy="287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Aktuális 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Növényvédő szer engedélyezés – 1107/2009 rendelet</a:t>
            </a:r>
          </a:p>
          <a:p>
            <a:r>
              <a:rPr lang="hu-HU" dirty="0" smtClean="0"/>
              <a:t>Zöldség-gyümölcs minőség-ellenőrzés</a:t>
            </a:r>
          </a:p>
          <a:p>
            <a:pPr lvl="1"/>
            <a:r>
              <a:rPr lang="hu-HU" dirty="0" smtClean="0"/>
              <a:t>dinnye</a:t>
            </a:r>
          </a:p>
          <a:p>
            <a:pPr lvl="1"/>
            <a:r>
              <a:rPr lang="hu-HU" dirty="0" smtClean="0"/>
              <a:t>burgonya</a:t>
            </a:r>
          </a:p>
          <a:p>
            <a:pPr lvl="1"/>
            <a:r>
              <a:rPr lang="hu-HU" dirty="0" smtClean="0"/>
              <a:t>másodlagos ellenőrzések</a:t>
            </a:r>
          </a:p>
          <a:p>
            <a:r>
              <a:rPr lang="hu-HU" dirty="0" smtClean="0"/>
              <a:t>Agrárkörnyezet-védelem</a:t>
            </a:r>
            <a:endParaRPr lang="hu-HU" dirty="0" smtClean="0"/>
          </a:p>
          <a:p>
            <a:pPr lvl="1"/>
            <a:r>
              <a:rPr lang="hu-HU" dirty="0" err="1" smtClean="0"/>
              <a:t>hatásmonitoring</a:t>
            </a:r>
            <a:r>
              <a:rPr lang="hu-HU" dirty="0" smtClean="0"/>
              <a:t> rendszer </a:t>
            </a:r>
            <a:r>
              <a:rPr lang="hu-HU" dirty="0" smtClean="0"/>
              <a:t>beindítása</a:t>
            </a:r>
          </a:p>
          <a:p>
            <a:r>
              <a:rPr lang="hu-HU" dirty="0" smtClean="0"/>
              <a:t>Talajvédelmi </a:t>
            </a:r>
            <a:r>
              <a:rPr lang="hu-HU" dirty="0" smtClean="0"/>
              <a:t>hatóság</a:t>
            </a:r>
          </a:p>
          <a:p>
            <a:pPr lvl="1"/>
            <a:r>
              <a:rPr lang="hu-HU" dirty="0" smtClean="0"/>
              <a:t>termőföld minőségi védelme</a:t>
            </a:r>
          </a:p>
          <a:p>
            <a:pPr lvl="1"/>
            <a:r>
              <a:rPr lang="hu-HU" dirty="0" smtClean="0"/>
              <a:t>TIM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"/>
            <a:ext cx="70008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Aktuális 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Növényvédelmi hatósági tevékenység</a:t>
            </a:r>
          </a:p>
          <a:p>
            <a:pPr lvl="1"/>
            <a:r>
              <a:rPr lang="hu-HU" dirty="0" smtClean="0"/>
              <a:t>növényvédő szer maradék monitoring</a:t>
            </a:r>
          </a:p>
          <a:p>
            <a:pPr lvl="1"/>
            <a:r>
              <a:rPr lang="hu-HU" dirty="0" smtClean="0"/>
              <a:t>légi növényvédelemről szóló rendelet módosításának előkészítése</a:t>
            </a:r>
          </a:p>
          <a:p>
            <a:pPr lvl="1"/>
            <a:r>
              <a:rPr lang="hu-HU" dirty="0" smtClean="0"/>
              <a:t>növényvédelmi tevékenységről szóló rendelet módosításának előkészítése</a:t>
            </a:r>
          </a:p>
          <a:p>
            <a:pPr lvl="1"/>
            <a:r>
              <a:rPr lang="hu-HU" dirty="0" smtClean="0"/>
              <a:t>felkészülés a 128/2009 irányelv végrehajtására</a:t>
            </a:r>
          </a:p>
          <a:p>
            <a:pPr lvl="1"/>
            <a:r>
              <a:rPr lang="hu-HU" dirty="0" smtClean="0"/>
              <a:t>integrált növényvédelem bevezetése</a:t>
            </a:r>
          </a:p>
          <a:p>
            <a:pPr lvl="1"/>
            <a:r>
              <a:rPr lang="hu-HU" dirty="0" smtClean="0"/>
              <a:t>parlagfű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61621" y="1341438"/>
            <a:ext cx="4422446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lang="hu-HU" b="1" dirty="0" smtClean="0"/>
              <a:t>KÖSZÖNÖM A MEGTISZTELŐ FIGYELMET!</a:t>
            </a:r>
            <a:endParaRPr lang="hu-HU" b="1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</a:t>
            </a:r>
            <a:r>
              <a:rPr lang="hu-HU" dirty="0" err="1" smtClean="0"/>
              <a:t>MgSzH</a:t>
            </a:r>
            <a:endParaRPr lang="hu-HU" dirty="0" smtClean="0"/>
          </a:p>
        </p:txBody>
      </p:sp>
      <p:grpSp>
        <p:nvGrpSpPr>
          <p:cNvPr id="2" name="Organization Chart 3"/>
          <p:cNvGrpSpPr>
            <a:grpSpLocks noChangeAspect="1"/>
          </p:cNvGrpSpPr>
          <p:nvPr/>
        </p:nvGrpSpPr>
        <p:grpSpPr bwMode="auto">
          <a:xfrm>
            <a:off x="1228725" y="1327150"/>
            <a:ext cx="7416800" cy="4464050"/>
            <a:chOff x="774" y="836"/>
            <a:chExt cx="2880" cy="720"/>
          </a:xfrm>
        </p:grpSpPr>
        <p:cxnSp>
          <p:nvCxnSpPr>
            <p:cNvPr id="6148" name="_s206853"/>
            <p:cNvCxnSpPr>
              <a:cxnSpLocks noChangeShapeType="1"/>
              <a:stCxn id="6154" idx="0"/>
              <a:endCxn id="6151" idx="2"/>
            </p:cNvCxnSpPr>
            <p:nvPr/>
          </p:nvCxnSpPr>
          <p:spPr bwMode="auto">
            <a:xfrm rot="5400000" flipH="1">
              <a:off x="2646" y="692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49" name="_s206854"/>
            <p:cNvCxnSpPr>
              <a:cxnSpLocks noChangeShapeType="1"/>
              <a:stCxn id="6153" idx="0"/>
              <a:endCxn id="6151" idx="2"/>
            </p:cNvCxnSpPr>
            <p:nvPr/>
          </p:nvCxnSpPr>
          <p:spPr bwMode="auto">
            <a:xfrm rot="-5400000">
              <a:off x="2143" y="1195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0" name="_s206855"/>
            <p:cNvCxnSpPr>
              <a:cxnSpLocks noChangeShapeType="1"/>
              <a:stCxn id="6152" idx="0"/>
              <a:endCxn id="6151" idx="2"/>
            </p:cNvCxnSpPr>
            <p:nvPr/>
          </p:nvCxnSpPr>
          <p:spPr bwMode="auto">
            <a:xfrm rot="-5400000">
              <a:off x="1638" y="692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51" name="_s206856"/>
            <p:cNvSpPr>
              <a:spLocks noChangeArrowheads="1"/>
            </p:cNvSpPr>
            <p:nvPr/>
          </p:nvSpPr>
          <p:spPr bwMode="auto">
            <a:xfrm>
              <a:off x="1782" y="8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u-HU" sz="1900"/>
                <a:t>Elnök</a:t>
              </a:r>
            </a:p>
            <a:p>
              <a:pPr algn="ctr"/>
              <a:r>
                <a:rPr lang="hu-HU" sz="1900"/>
                <a:t>Dr. Orvecz Márton</a:t>
              </a:r>
            </a:p>
          </p:txBody>
        </p:sp>
        <p:sp>
          <p:nvSpPr>
            <p:cNvPr id="6152" name="_s206857"/>
            <p:cNvSpPr>
              <a:spLocks noChangeArrowheads="1"/>
            </p:cNvSpPr>
            <p:nvPr/>
          </p:nvSpPr>
          <p:spPr bwMode="auto">
            <a:xfrm>
              <a:off x="774" y="12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u-HU" sz="1600" dirty="0"/>
                <a:t>Élelmiszerlánc-biztonsági</a:t>
              </a:r>
            </a:p>
            <a:p>
              <a:pPr algn="ctr"/>
              <a:r>
                <a:rPr lang="hu-HU" sz="1600" dirty="0"/>
                <a:t> és állategészségügyi</a:t>
              </a:r>
            </a:p>
            <a:p>
              <a:pPr algn="ctr"/>
              <a:r>
                <a:rPr lang="hu-HU" sz="1600" dirty="0"/>
                <a:t> elnökhelyettes</a:t>
              </a:r>
            </a:p>
            <a:p>
              <a:pPr algn="ctr"/>
              <a:endParaRPr lang="hu-HU" sz="1600" dirty="0"/>
            </a:p>
            <a:p>
              <a:pPr algn="ctr"/>
              <a:r>
                <a:rPr lang="hu-HU" sz="1600" dirty="0"/>
                <a:t>Dr. Nemes Imre</a:t>
              </a:r>
            </a:p>
          </p:txBody>
        </p:sp>
        <p:sp>
          <p:nvSpPr>
            <p:cNvPr id="6153" name="_s206858"/>
            <p:cNvSpPr>
              <a:spLocks noChangeArrowheads="1"/>
            </p:cNvSpPr>
            <p:nvPr/>
          </p:nvSpPr>
          <p:spPr bwMode="auto">
            <a:xfrm>
              <a:off x="1782" y="12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u-HU" sz="1600"/>
                <a:t>Növény-, talaj- </a:t>
              </a:r>
            </a:p>
            <a:p>
              <a:pPr algn="ctr"/>
              <a:r>
                <a:rPr lang="hu-HU" sz="1600"/>
                <a:t>és erdővédelmi</a:t>
              </a:r>
            </a:p>
            <a:p>
              <a:pPr algn="ctr"/>
              <a:r>
                <a:rPr lang="hu-HU" sz="1600"/>
                <a:t>elnökhelyettes</a:t>
              </a:r>
            </a:p>
            <a:p>
              <a:pPr algn="ctr"/>
              <a:endParaRPr lang="hu-HU" sz="1600"/>
            </a:p>
            <a:p>
              <a:pPr algn="ctr"/>
              <a:r>
                <a:rPr lang="hu-HU" sz="1600"/>
                <a:t>Jordán László</a:t>
              </a:r>
            </a:p>
          </p:txBody>
        </p:sp>
        <p:sp>
          <p:nvSpPr>
            <p:cNvPr id="6154" name="_s206859"/>
            <p:cNvSpPr>
              <a:spLocks noChangeArrowheads="1"/>
            </p:cNvSpPr>
            <p:nvPr/>
          </p:nvSpPr>
          <p:spPr bwMode="auto">
            <a:xfrm>
              <a:off x="2790" y="12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hu-HU" sz="1600"/>
                <a:t>Gazdasági</a:t>
              </a:r>
            </a:p>
            <a:p>
              <a:pPr algn="ctr"/>
              <a:r>
                <a:rPr lang="hu-HU" sz="1600"/>
                <a:t>elnökhelyettes</a:t>
              </a:r>
            </a:p>
            <a:p>
              <a:pPr algn="ctr"/>
              <a:endParaRPr lang="hu-HU" sz="1600"/>
            </a:p>
            <a:p>
              <a:pPr algn="ctr"/>
              <a:r>
                <a:rPr lang="hu-HU" sz="1600"/>
                <a:t>Fekete László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6" name="Organization Chart 3"/>
          <p:cNvGrpSpPr>
            <a:grpSpLocks noChangeAspect="1"/>
          </p:cNvGrpSpPr>
          <p:nvPr/>
        </p:nvGrpSpPr>
        <p:grpSpPr bwMode="auto">
          <a:xfrm>
            <a:off x="395536" y="1340768"/>
            <a:ext cx="8492044" cy="4544820"/>
            <a:chOff x="322" y="836"/>
            <a:chExt cx="4445" cy="723"/>
          </a:xfrm>
        </p:grpSpPr>
        <p:cxnSp>
          <p:nvCxnSpPr>
            <p:cNvPr id="2052" name="_s2052"/>
            <p:cNvCxnSpPr>
              <a:cxnSpLocks noChangeShapeType="1"/>
              <a:stCxn id="15" idx="0"/>
              <a:endCxn id="11" idx="2"/>
            </p:cNvCxnSpPr>
            <p:nvPr/>
          </p:nvCxnSpPr>
          <p:spPr bwMode="auto">
            <a:xfrm rot="16200000" flipV="1">
              <a:off x="3500" y="342"/>
              <a:ext cx="147" cy="17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3" name="_s2053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3132" y="710"/>
              <a:ext cx="147" cy="97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4" name="_s2054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5400000" flipH="1" flipV="1">
              <a:off x="2012" y="565"/>
              <a:ext cx="147" cy="126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5" name="_s2055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1616" y="169"/>
              <a:ext cx="147" cy="205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" name="_s2056"/>
            <p:cNvSpPr>
              <a:spLocks noChangeArrowheads="1"/>
            </p:cNvSpPr>
            <p:nvPr/>
          </p:nvSpPr>
          <p:spPr bwMode="auto">
            <a:xfrm>
              <a:off x="2286" y="8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400" dirty="0" smtClean="0"/>
                <a:t>Élelmiszerlánc-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400" dirty="0" smtClean="0"/>
                <a:t>biztonsági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és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400" dirty="0" smtClean="0">
                  <a:latin typeface="Arial" pitchFamily="34" charset="0"/>
                </a:rPr>
                <a:t>állategészségügyi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elnökhelyettes</a:t>
              </a:r>
            </a:p>
          </p:txBody>
        </p:sp>
        <p:sp>
          <p:nvSpPr>
            <p:cNvPr id="12" name="_s2057"/>
            <p:cNvSpPr>
              <a:spLocks noChangeArrowheads="1"/>
            </p:cNvSpPr>
            <p:nvPr/>
          </p:nvSpPr>
          <p:spPr bwMode="auto">
            <a:xfrm>
              <a:off x="322" y="1271"/>
              <a:ext cx="67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400" dirty="0" smtClean="0">
                  <a:latin typeface="Arial" pitchFamily="34" charset="0"/>
                </a:rPr>
                <a:t>Állat-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400" dirty="0" smtClean="0">
                  <a:latin typeface="Arial" pitchFamily="34" charset="0"/>
                </a:rPr>
                <a:t>egészségügyi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és</a:t>
              </a:r>
              <a:endParaRPr lang="hu-HU" sz="1400" dirty="0" smtClean="0">
                <a:latin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Állatv</a:t>
              </a:r>
              <a:r>
                <a:rPr lang="hu-HU" sz="1400" dirty="0" smtClean="0">
                  <a:latin typeface="Arial" pitchFamily="34" charset="0"/>
                </a:rPr>
                <a:t>édelmi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Igazgatóság</a:t>
              </a:r>
            </a:p>
          </p:txBody>
        </p:sp>
        <p:sp>
          <p:nvSpPr>
            <p:cNvPr id="13" name="_s2058"/>
            <p:cNvSpPr>
              <a:spLocks noChangeArrowheads="1"/>
            </p:cNvSpPr>
            <p:nvPr/>
          </p:nvSpPr>
          <p:spPr bwMode="auto">
            <a:xfrm>
              <a:off x="1114" y="1271"/>
              <a:ext cx="67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Állat-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tenyésztési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400" dirty="0" smtClean="0">
                  <a:latin typeface="Arial" pitchFamily="34" charset="0"/>
                </a:rPr>
                <a:t>Igazgatóság</a:t>
              </a:r>
              <a:endPara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_s2059"/>
            <p:cNvSpPr>
              <a:spLocks noChangeArrowheads="1"/>
            </p:cNvSpPr>
            <p:nvPr/>
          </p:nvSpPr>
          <p:spPr bwMode="auto">
            <a:xfrm>
              <a:off x="3375" y="1271"/>
              <a:ext cx="63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Borászati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400" dirty="0" smtClean="0">
                  <a:latin typeface="Arial" pitchFamily="34" charset="0"/>
                </a:rPr>
                <a:t>Igazgatóság</a:t>
              </a:r>
              <a:endPara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_s2060"/>
            <p:cNvSpPr>
              <a:spLocks noChangeArrowheads="1"/>
            </p:cNvSpPr>
            <p:nvPr/>
          </p:nvSpPr>
          <p:spPr bwMode="auto">
            <a:xfrm>
              <a:off x="4091" y="1271"/>
              <a:ext cx="67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Élelmiszer-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400" dirty="0" smtClean="0">
                  <a:latin typeface="Arial" pitchFamily="34" charset="0"/>
                </a:rPr>
                <a:t>és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Takarmány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biztonsági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400" dirty="0" smtClean="0">
                  <a:latin typeface="Arial" pitchFamily="34" charset="0"/>
                </a:rPr>
                <a:t>Igazgatóság</a:t>
              </a:r>
              <a:endPara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5" name="_s2058"/>
          <p:cNvSpPr>
            <a:spLocks noChangeArrowheads="1"/>
          </p:cNvSpPr>
          <p:nvPr/>
        </p:nvSpPr>
        <p:spPr bwMode="auto">
          <a:xfrm>
            <a:off x="3347864" y="4077072"/>
            <a:ext cx="1296144" cy="18103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Állat-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>
                <a:latin typeface="Arial" pitchFamily="34" charset="0"/>
              </a:rPr>
              <a:t>egészségügyi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Diagnosztikai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Igazgatóság</a:t>
            </a:r>
          </a:p>
        </p:txBody>
      </p:sp>
      <p:sp>
        <p:nvSpPr>
          <p:cNvPr id="26" name="_s2058"/>
          <p:cNvSpPr>
            <a:spLocks noChangeArrowheads="1"/>
          </p:cNvSpPr>
          <p:nvPr/>
        </p:nvSpPr>
        <p:spPr bwMode="auto">
          <a:xfrm>
            <a:off x="4788024" y="4077072"/>
            <a:ext cx="1296144" cy="18103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Állat-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>
                <a:latin typeface="Arial" pitchFamily="34" charset="0"/>
              </a:rPr>
              <a:t>gyógyászati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Termékek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>
                <a:latin typeface="Arial" pitchFamily="34" charset="0"/>
              </a:rPr>
              <a:t>Igazgatósága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6" name="Egyenes összekötő 45"/>
          <p:cNvCxnSpPr>
            <a:endCxn id="25" idx="0"/>
          </p:cNvCxnSpPr>
          <p:nvPr/>
        </p:nvCxnSpPr>
        <p:spPr>
          <a:xfrm rot="5400000">
            <a:off x="3779912" y="3861048"/>
            <a:ext cx="432048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8" name="Egyenes összekötő 47"/>
          <p:cNvCxnSpPr>
            <a:endCxn id="26" idx="0"/>
          </p:cNvCxnSpPr>
          <p:nvPr/>
        </p:nvCxnSpPr>
        <p:spPr>
          <a:xfrm rot="5400000">
            <a:off x="5220072" y="3861048"/>
            <a:ext cx="432048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grpSp>
        <p:nvGrpSpPr>
          <p:cNvPr id="4" name="Organization Chart 3"/>
          <p:cNvGrpSpPr>
            <a:grpSpLocks noChangeAspect="1"/>
          </p:cNvGrpSpPr>
          <p:nvPr/>
        </p:nvGrpSpPr>
        <p:grpSpPr bwMode="auto">
          <a:xfrm>
            <a:off x="1332121" y="1124744"/>
            <a:ext cx="7336681" cy="4032448"/>
            <a:chOff x="812" y="836"/>
            <a:chExt cx="3846" cy="636"/>
          </a:xfrm>
        </p:grpSpPr>
        <p:cxnSp>
          <p:nvCxnSpPr>
            <p:cNvPr id="1028" name="_s1028"/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rot="16200000" flipV="1">
              <a:off x="3442" y="400"/>
              <a:ext cx="60" cy="15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16200000" flipV="1">
              <a:off x="2932" y="910"/>
              <a:ext cx="60" cy="48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5400000" flipH="1" flipV="1">
              <a:off x="2441" y="908"/>
              <a:ext cx="60" cy="49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1" name="_s1031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5400000" flipH="1" flipV="1">
              <a:off x="1951" y="417"/>
              <a:ext cx="60" cy="147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9" name="_s1032"/>
            <p:cNvSpPr>
              <a:spLocks noChangeArrowheads="1"/>
            </p:cNvSpPr>
            <p:nvPr/>
          </p:nvSpPr>
          <p:spPr bwMode="auto">
            <a:xfrm>
              <a:off x="2286" y="8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Növény-, talaj-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és erdővédelmi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elnökhelyettes</a:t>
              </a:r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812" y="11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Növény-, Talaj- és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Agrárkörnyezet-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védelmi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Igazgatóság</a:t>
              </a:r>
            </a:p>
          </p:txBody>
        </p:sp>
        <p:sp>
          <p:nvSpPr>
            <p:cNvPr id="11" name="_s1034"/>
            <p:cNvSpPr>
              <a:spLocks noChangeArrowheads="1"/>
            </p:cNvSpPr>
            <p:nvPr/>
          </p:nvSpPr>
          <p:spPr bwMode="auto">
            <a:xfrm>
              <a:off x="1793" y="11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Növénytermesztési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és Kertészeti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Igazgatóság</a:t>
              </a:r>
            </a:p>
          </p:txBody>
        </p:sp>
        <p:sp>
          <p:nvSpPr>
            <p:cNvPr id="12" name="_s1035"/>
            <p:cNvSpPr>
              <a:spLocks noChangeArrowheads="1"/>
            </p:cNvSpPr>
            <p:nvPr/>
          </p:nvSpPr>
          <p:spPr bwMode="auto">
            <a:xfrm>
              <a:off x="2775" y="11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Földművelésügyi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Igazgatóság</a:t>
              </a:r>
            </a:p>
          </p:txBody>
        </p:sp>
        <p:sp>
          <p:nvSpPr>
            <p:cNvPr id="13" name="_s1036"/>
            <p:cNvSpPr>
              <a:spLocks noChangeArrowheads="1"/>
            </p:cNvSpPr>
            <p:nvPr/>
          </p:nvSpPr>
          <p:spPr bwMode="auto">
            <a:xfrm>
              <a:off x="3794" y="11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Erdészeti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Igazgatóság</a:t>
              </a:r>
            </a:p>
          </p:txBody>
        </p:sp>
      </p:grpSp>
      <p:sp>
        <p:nvSpPr>
          <p:cNvPr id="30" name="_s1034"/>
          <p:cNvSpPr>
            <a:spLocks noChangeArrowheads="1"/>
          </p:cNvSpPr>
          <p:nvPr/>
        </p:nvSpPr>
        <p:spPr bwMode="auto">
          <a:xfrm>
            <a:off x="2411760" y="5373216"/>
            <a:ext cx="1296144" cy="122413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Vetőmag-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felügyeleti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400" dirty="0" smtClean="0">
                <a:latin typeface="Arial" charset="0"/>
                <a:cs typeface="Arial" charset="0"/>
              </a:rPr>
              <a:t>Osztály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1" name="_s1031"/>
          <p:cNvCxnSpPr>
            <a:cxnSpLocks noChangeShapeType="1"/>
            <a:stCxn id="10" idx="2"/>
            <a:endCxn id="30" idx="0"/>
          </p:cNvCxnSpPr>
          <p:nvPr/>
        </p:nvCxnSpPr>
        <p:spPr bwMode="auto">
          <a:xfrm rot="16200000" flipH="1">
            <a:off x="2500009" y="4813393"/>
            <a:ext cx="216024" cy="90362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3" name="_s1031"/>
          <p:cNvCxnSpPr>
            <a:cxnSpLocks noChangeShapeType="1"/>
            <a:stCxn id="11" idx="2"/>
            <a:endCxn id="30" idx="0"/>
          </p:cNvCxnSpPr>
          <p:nvPr/>
        </p:nvCxnSpPr>
        <p:spPr bwMode="auto">
          <a:xfrm rot="5400000">
            <a:off x="3435694" y="4781331"/>
            <a:ext cx="216024" cy="96774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Növénytermesztési hatósági feladatok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397 ha </a:t>
            </a:r>
            <a:r>
              <a:rPr lang="hu-HU" dirty="0" err="1" smtClean="0"/>
              <a:t>szuperelit</a:t>
            </a:r>
            <a:r>
              <a:rPr lang="hu-HU" dirty="0" smtClean="0"/>
              <a:t> szaporítási fokú előállítás vizsgálata és minősítése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13614 nemzetközi dokumentum</a:t>
            </a:r>
          </a:p>
          <a:p>
            <a:pPr lvl="1"/>
            <a:r>
              <a:rPr lang="hu-HU" dirty="0" smtClean="0"/>
              <a:t>6228 db ISTA bizonyítvány</a:t>
            </a:r>
          </a:p>
          <a:p>
            <a:pPr lvl="1"/>
            <a:r>
              <a:rPr lang="hu-HU" dirty="0" smtClean="0"/>
              <a:t>6589 OECD fajtaigazolás</a:t>
            </a:r>
          </a:p>
          <a:p>
            <a:pPr lvl="1"/>
            <a:r>
              <a:rPr lang="hu-HU" dirty="0" smtClean="0"/>
              <a:t>704 </a:t>
            </a:r>
            <a:r>
              <a:rPr lang="hu-HU" dirty="0" err="1" smtClean="0"/>
              <a:t>vetőmagminősítő</a:t>
            </a:r>
            <a:r>
              <a:rPr lang="hu-HU" dirty="0" smtClean="0"/>
              <a:t> bizonyítvány</a:t>
            </a:r>
          </a:p>
          <a:p>
            <a:pPr lvl="1"/>
            <a:r>
              <a:rPr lang="hu-HU" dirty="0" smtClean="0"/>
              <a:t>93 fajtaigazolás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Szántóföldi növények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	302 fajtabejelentés, ebből 73 hazai (</a:t>
            </a:r>
            <a:r>
              <a:rPr lang="hu-HU" sz="1800" dirty="0" smtClean="0"/>
              <a:t>kukorica, őszi káposztarepce, őszi búza, napraforgó cukorrépa, őszi árpa, szója és cirokfélék</a:t>
            </a:r>
            <a:r>
              <a:rPr lang="hu-HU" dirty="0" smtClean="0"/>
              <a:t>.)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32 faj 969 fajtajelöltjének DUS vizsgálata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Fajtaminősítő Bizottság Szántóföldi Szekciója</a:t>
            </a:r>
          </a:p>
          <a:p>
            <a:pPr lvl="1"/>
            <a:r>
              <a:rPr lang="hu-HU" dirty="0" smtClean="0"/>
              <a:t>63 tavaszi vetésű fajta állami elismerése (8 hazai)</a:t>
            </a:r>
          </a:p>
          <a:p>
            <a:pPr lvl="1"/>
            <a:r>
              <a:rPr lang="hu-HU" dirty="0" smtClean="0"/>
              <a:t>35 őszi vetésű fajta állami elismerése (15 hazai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Kertészeti növények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152 zöldség és gyógynövény fajta bejelentés első éves vizsgálatra</a:t>
            </a:r>
          </a:p>
          <a:p>
            <a:r>
              <a:rPr lang="hu-HU" dirty="0" smtClean="0"/>
              <a:t>6 szőlő és gyümölcs</a:t>
            </a:r>
          </a:p>
          <a:p>
            <a:r>
              <a:rPr lang="hu-HU" dirty="0" smtClean="0"/>
              <a:t>fajtakísérleti állomáson beállított vizsgálat</a:t>
            </a:r>
          </a:p>
          <a:p>
            <a:pPr lvl="1"/>
            <a:r>
              <a:rPr lang="hu-HU" dirty="0" smtClean="0"/>
              <a:t>zöldség-gyógynövény: 28 faj 628 fajta</a:t>
            </a:r>
          </a:p>
          <a:p>
            <a:pPr lvl="1"/>
            <a:r>
              <a:rPr lang="hu-HU" dirty="0" smtClean="0"/>
              <a:t>szőlő-gyümölcs: 13 faj 224 fajta</a:t>
            </a:r>
          </a:p>
          <a:p>
            <a:pPr lvl="1"/>
            <a:r>
              <a:rPr lang="hu-HU" dirty="0" smtClean="0"/>
              <a:t>fű kísérlet 154 fajta</a:t>
            </a:r>
          </a:p>
          <a:p>
            <a:pPr lvl="1"/>
            <a:r>
              <a:rPr lang="hu-HU" dirty="0" smtClean="0"/>
              <a:t>dísznövény 4 faj</a:t>
            </a:r>
          </a:p>
          <a:p>
            <a:r>
              <a:rPr lang="hu-HU" dirty="0" smtClean="0"/>
              <a:t>DUS: 7 faj 113 fajtája</a:t>
            </a:r>
          </a:p>
          <a:p>
            <a:endParaRPr lang="hu-HU" dirty="0" smtClean="0"/>
          </a:p>
          <a:p>
            <a:r>
              <a:rPr lang="hu-HU" dirty="0" smtClean="0"/>
              <a:t> 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Kertészeti növények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Fajtaminősítő Bizottság </a:t>
            </a:r>
            <a:r>
              <a:rPr lang="hu-HU" dirty="0" err="1" smtClean="0"/>
              <a:t>Szőlő-Gyümölcs</a:t>
            </a:r>
            <a:r>
              <a:rPr lang="hu-HU" dirty="0" smtClean="0"/>
              <a:t> Szekciója</a:t>
            </a:r>
          </a:p>
          <a:p>
            <a:pPr lvl="1"/>
            <a:r>
              <a:rPr lang="hu-HU" dirty="0" smtClean="0"/>
              <a:t>52 fajta állami elismerése</a:t>
            </a:r>
          </a:p>
          <a:p>
            <a:pPr lvl="1"/>
            <a:r>
              <a:rPr lang="hu-HU" dirty="0" smtClean="0"/>
              <a:t>13 hosszabbítás</a:t>
            </a:r>
          </a:p>
          <a:p>
            <a:pPr lvl="1"/>
            <a:r>
              <a:rPr lang="hu-HU" dirty="0" smtClean="0"/>
              <a:t>3 visszavonás</a:t>
            </a:r>
          </a:p>
          <a:p>
            <a:endParaRPr lang="hu-HU" dirty="0" smtClean="0"/>
          </a:p>
          <a:p>
            <a:r>
              <a:rPr lang="hu-HU" dirty="0" smtClean="0"/>
              <a:t>Fajtaminősítő Bizottság Zöldség- Gyógy- és Dísznövény Szekciója (előterjesztés!)</a:t>
            </a:r>
          </a:p>
          <a:p>
            <a:pPr lvl="1"/>
            <a:r>
              <a:rPr lang="hu-HU" dirty="0" smtClean="0"/>
              <a:t>43 elismerés</a:t>
            </a:r>
          </a:p>
          <a:p>
            <a:pPr lvl="1"/>
            <a:r>
              <a:rPr lang="hu-HU" dirty="0" smtClean="0"/>
              <a:t>20 hosszabbítás</a:t>
            </a:r>
          </a:p>
          <a:p>
            <a:pPr lvl="1"/>
            <a:r>
              <a:rPr lang="hu-HU" dirty="0" smtClean="0"/>
              <a:t>46 visszavonás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0-kozponti">
  <a:themeElements>
    <a:clrScheme name="10-kozpon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-kozpon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-kozpont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kozpont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kozpont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kozpont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kozpont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-kozpont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-kozpont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-kozpont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-kozpont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-kozpont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-kozpont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-kozpont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458</Words>
  <Application>Microsoft Office PowerPoint</Application>
  <PresentationFormat>Diavetítés a képernyőre (4:3 oldalarány)</PresentationFormat>
  <Paragraphs>190</Paragraphs>
  <Slides>26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1_10-kozponti</vt:lpstr>
      <vt:lpstr>Az MgSzH, mint a növénytermesztésért és növényvédelemért felelős hatóság</vt:lpstr>
      <vt:lpstr>Előzmények</vt:lpstr>
      <vt:lpstr>Az MgSzH</vt:lpstr>
      <vt:lpstr>4. dia</vt:lpstr>
      <vt:lpstr>5. dia</vt:lpstr>
      <vt:lpstr>Növénytermesztési hatósági feladatok</vt:lpstr>
      <vt:lpstr>Szántóföldi növények</vt:lpstr>
      <vt:lpstr>Kertészeti növények</vt:lpstr>
      <vt:lpstr>Kertészeti növények</vt:lpstr>
      <vt:lpstr>Szőlő-Gyümölcs Szaporítóanyag Felügyelet</vt:lpstr>
      <vt:lpstr>Szőlő-Gyümölcs Szaporítóanyag Felügyelet</vt:lpstr>
      <vt:lpstr>Növénytermesztési hatósági feladatok</vt:lpstr>
      <vt:lpstr>Növény- és talajvédelmi hatóság</vt:lpstr>
      <vt:lpstr>Növény-egészségügy</vt:lpstr>
      <vt:lpstr>15. dia</vt:lpstr>
      <vt:lpstr>Dryocosmus kuriphilus  (gesztenye gubacsdarázs)</vt:lpstr>
      <vt:lpstr>Rhagoletis cingulata  (amerikai keleti cseresznyelégy)</vt:lpstr>
      <vt:lpstr>Ralstonia solanacearum (burgonya barnarothadás)</vt:lpstr>
      <vt:lpstr>Apricot chlorotic leafroll phytoplasma (csonthéjasok európai sárgulása) European stone fruit yellows (ESFY) Phytoplasma prunorum (PHYPPR)</vt:lpstr>
      <vt:lpstr>Scaphoideus titanus (amerikai szőlőkabóca)</vt:lpstr>
      <vt:lpstr>Tuta absoluta - paradicsommoly</vt:lpstr>
      <vt:lpstr>Aktuális kihívások</vt:lpstr>
      <vt:lpstr>23. dia</vt:lpstr>
      <vt:lpstr>Aktuális kihívások</vt:lpstr>
      <vt:lpstr>25. dia</vt:lpstr>
      <vt:lpstr>KÖSZÖNÖM A MEGTISZTELŐ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növényvédő szer monitoring hazai rendszere és tapasztalatai</dc:title>
  <dc:creator>Jordán László</dc:creator>
  <cp:lastModifiedBy>Jordán László</cp:lastModifiedBy>
  <cp:revision>28</cp:revision>
  <dcterms:created xsi:type="dcterms:W3CDTF">2012-01-22T15:44:29Z</dcterms:created>
  <dcterms:modified xsi:type="dcterms:W3CDTF">2012-01-26T09:44:44Z</dcterms:modified>
</cp:coreProperties>
</file>