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80" r:id="rId2"/>
    <p:sldId id="304" r:id="rId3"/>
    <p:sldId id="306" r:id="rId4"/>
    <p:sldId id="308" r:id="rId5"/>
    <p:sldId id="267" r:id="rId6"/>
    <p:sldId id="309" r:id="rId7"/>
    <p:sldId id="296" r:id="rId8"/>
    <p:sldId id="318" r:id="rId9"/>
    <p:sldId id="315" r:id="rId10"/>
    <p:sldId id="312" r:id="rId11"/>
    <p:sldId id="319" r:id="rId12"/>
    <p:sldId id="316" r:id="rId13"/>
    <p:sldId id="320" r:id="rId14"/>
    <p:sldId id="321" r:id="rId15"/>
    <p:sldId id="301" r:id="rId16"/>
    <p:sldId id="302" r:id="rId17"/>
    <p:sldId id="303" r:id="rId18"/>
    <p:sldId id="307" r:id="rId19"/>
    <p:sldId id="258" r:id="rId20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elia Resines" initials="A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48685"/>
    <a:srgbClr val="BCBC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84" y="1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596936A-91AB-47CC-9328-8E650B73A935}" type="datetimeFigureOut">
              <a:rPr lang="hu-HU" smtClean="0"/>
              <a:pPr/>
              <a:t>2015.01.29.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A45448C-D763-49CF-8F1C-CE925A55938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5521DAC-BADC-4CD3-BC0C-E9DFD0FC0B0F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E8E7249-3064-4C8B-9C64-B4692CC9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E7249-3064-4C8B-9C64-B4692CC98E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11DAB-5427-40B5-AB8E-3F31CE77BFA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776288"/>
            <a:ext cx="5491163" cy="38036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581" y="4891465"/>
            <a:ext cx="5171643" cy="4579585"/>
          </a:xfrm>
          <a:noFill/>
          <a:ln/>
        </p:spPr>
        <p:txBody>
          <a:bodyPr/>
          <a:lstStyle/>
          <a:p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021294" y="9720195"/>
            <a:ext cx="3076363" cy="51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47" tIns="47375" rIns="94747" bIns="47375" anchor="b"/>
          <a:lstStyle/>
          <a:p>
            <a:pPr algn="r" defTabSz="947028"/>
            <a:fld id="{D292D6AF-8EE3-4337-A7AA-B5109278F0C1}" type="slidenum">
              <a:rPr lang="en-US">
                <a:latin typeface="Times New Roman" pitchFamily="18" charset="0"/>
              </a:rPr>
              <a:pPr algn="r" defTabSz="947028"/>
              <a:t>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1962" cy="38385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5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162800" cy="914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057400" y="1676400"/>
            <a:ext cx="3505200" cy="2247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057400" y="4076700"/>
            <a:ext cx="3505200" cy="2247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5715000" y="1676400"/>
            <a:ext cx="3505200" cy="464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</p:spPr>
      </p:pic>
      <p:sp>
        <p:nvSpPr>
          <p:cNvPr id="549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modifier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E8B1ABED-CB97-46AA-87F2-0A7A4F37B42E}" type="slidenum">
              <a:rPr lang="en-GB" sz="800">
                <a:latin typeface="Arial" charset="0"/>
              </a:rPr>
              <a:pPr/>
              <a:t>‹#›</a:t>
            </a:fld>
            <a:endParaRPr lang="en-GB" sz="1400"/>
          </a:p>
        </p:txBody>
      </p:sp>
      <p:sp>
        <p:nvSpPr>
          <p:cNvPr id="549894" name="Line 6"/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5" name="Line 7"/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3F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abor.parkanyi@sgs.com" TargetMode="External"/><Relationship Id="rId2" Type="http://schemas.openxmlformats.org/officeDocument/2006/relationships/hyperlink" Target="mailto:agota.kiss@sg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hsites01.sgs.net/sites/Imagebank/test%20folder/Silo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0364E.E71BC45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/>
          <a:srcRect l="2758" t="3774" r="20036" b="5659"/>
          <a:stretch>
            <a:fillRect/>
          </a:stretch>
        </p:blipFill>
        <p:spPr bwMode="auto">
          <a:xfrm>
            <a:off x="1928664" y="0"/>
            <a:ext cx="2016224" cy="19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7" name="Picture 14" descr="wheat.JPG"/>
          <p:cNvPicPr>
            <a:picLocks/>
          </p:cNvPicPr>
          <p:nvPr/>
        </p:nvPicPr>
        <p:blipFill>
          <a:blip r:embed="rId4" cstate="print"/>
          <a:srcRect r="766"/>
          <a:stretch>
            <a:fillRect/>
          </a:stretch>
        </p:blipFill>
        <p:spPr bwMode="auto">
          <a:xfrm>
            <a:off x="0" y="0"/>
            <a:ext cx="2000672" cy="19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5" cstate="print"/>
          <a:srcRect t="10000" r="6222"/>
          <a:stretch>
            <a:fillRect/>
          </a:stretch>
        </p:blipFill>
        <p:spPr bwMode="auto">
          <a:xfrm>
            <a:off x="7889776" y="0"/>
            <a:ext cx="2016224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6" cstate="print"/>
          <a:srcRect t="15095" r="10047" b="5659"/>
          <a:stretch>
            <a:fillRect/>
          </a:stretch>
        </p:blipFill>
        <p:spPr bwMode="auto">
          <a:xfrm>
            <a:off x="5889104" y="0"/>
            <a:ext cx="2016223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7" cstate="print"/>
          <a:srcRect r="5197" b="5658"/>
          <a:stretch>
            <a:fillRect/>
          </a:stretch>
        </p:blipFill>
        <p:spPr bwMode="auto">
          <a:xfrm>
            <a:off x="3944888" y="0"/>
            <a:ext cx="2016224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64568" y="2492896"/>
            <a:ext cx="7315324" cy="252028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k-SK" sz="2000" b="1" i="1" dirty="0" smtClean="0">
                <a:solidFill>
                  <a:srgbClr val="FF9900"/>
                </a:solidFill>
              </a:rPr>
              <a:t>Fekete – fehér?</a:t>
            </a:r>
            <a:br>
              <a:rPr lang="sk-SK" sz="2000" b="1" i="1" dirty="0" smtClean="0">
                <a:solidFill>
                  <a:srgbClr val="FF9900"/>
                </a:solidFill>
              </a:rPr>
            </a:br>
            <a:r>
              <a:rPr lang="sk-SK" sz="2000" b="1" i="1" dirty="0" smtClean="0">
                <a:solidFill>
                  <a:srgbClr val="FF9900"/>
                </a:solidFill>
              </a:rPr>
              <a:t>Igen – nem?</a:t>
            </a:r>
            <a:br>
              <a:rPr lang="sk-SK" sz="2000" b="1" i="1" dirty="0" smtClean="0">
                <a:solidFill>
                  <a:srgbClr val="FF9900"/>
                </a:solidFill>
              </a:rPr>
            </a:br>
            <a:r>
              <a:rPr lang="sk-SK" sz="2000" b="1" i="1" dirty="0" smtClean="0">
                <a:solidFill>
                  <a:srgbClr val="FF9900"/>
                </a:solidFill>
              </a:rPr>
              <a:t>Avagy aktuális kérdések a toxinokkal kapcsolatosan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648128" cy="914400"/>
          </a:xfrm>
        </p:spPr>
        <p:txBody>
          <a:bodyPr/>
          <a:lstStyle/>
          <a:p>
            <a:pPr algn="r"/>
            <a:r>
              <a:rPr lang="hu-HU" sz="3200" b="1" i="1" kern="1200" cap="none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Összefoglaló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00472" y="1268760"/>
            <a:ext cx="8640960" cy="5055840"/>
          </a:xfrm>
        </p:spPr>
        <p:txBody>
          <a:bodyPr/>
          <a:lstStyle/>
          <a:p>
            <a:r>
              <a:rPr lang="hu-HU" sz="2800" dirty="0" smtClean="0"/>
              <a:t>Minták</a:t>
            </a:r>
          </a:p>
          <a:p>
            <a:pPr marL="742950" lvl="2" indent="-3429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Ø"/>
            </a:pPr>
            <a:r>
              <a:rPr lang="hu-HU" dirty="0" smtClean="0"/>
              <a:t>Gyűjtött minta - 20-40 kg</a:t>
            </a:r>
          </a:p>
          <a:p>
            <a:pPr marL="742950" lvl="2" indent="-34290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Ø"/>
            </a:pPr>
            <a:r>
              <a:rPr lang="hu-HU" dirty="0" smtClean="0"/>
              <a:t>Növekményminták</a:t>
            </a:r>
            <a:endParaRPr lang="hu-HU" sz="1600" dirty="0" smtClean="0"/>
          </a:p>
          <a:p>
            <a:pPr lvl="1">
              <a:buFont typeface="Wingdings" pitchFamily="2" charset="2"/>
              <a:buChar char="Ø"/>
            </a:pPr>
            <a:r>
              <a:rPr lang="hu-HU" sz="1600" dirty="0" smtClean="0"/>
              <a:t>	Laboratóriumi minta 0,5 – 2 – 3 – 5 – 10 kg 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/>
              <a:t>	 reprezentativitás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/>
              <a:t>	 </a:t>
            </a:r>
            <a:r>
              <a:rPr lang="hu-HU" sz="1600" dirty="0" smtClean="0"/>
              <a:t>laboratóriumban: </a:t>
            </a:r>
            <a:r>
              <a:rPr lang="hu-HU" sz="1600" dirty="0" smtClean="0"/>
              <a:t>mintaosztás, darálás, reprezentatív átlagminta</a:t>
            </a:r>
          </a:p>
          <a:p>
            <a:r>
              <a:rPr lang="hu-HU" dirty="0" smtClean="0"/>
              <a:t> </a:t>
            </a:r>
            <a:r>
              <a:rPr lang="hu-HU" sz="2800" dirty="0" smtClean="0"/>
              <a:t>Különbségek adódhatnak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smtClean="0"/>
              <a:t>Mintavételből,  mintaosztásból,  </a:t>
            </a:r>
            <a:r>
              <a:rPr lang="hu-HU" sz="1600" dirty="0" err="1" smtClean="0"/>
              <a:t>mintelőkészítésből</a:t>
            </a:r>
            <a:r>
              <a:rPr lang="hu-HU" sz="1600" dirty="0" smtClean="0"/>
              <a:t>, heterogén eloszlásból, előkészítésből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dirty="0" err="1" smtClean="0"/>
              <a:t>HPLC-nél</a:t>
            </a:r>
            <a:r>
              <a:rPr lang="hu-HU" sz="1600" dirty="0" smtClean="0"/>
              <a:t> használatos </a:t>
            </a:r>
            <a:r>
              <a:rPr lang="en-GB" sz="1600" dirty="0" err="1" smtClean="0"/>
              <a:t>oszlop</a:t>
            </a:r>
            <a:r>
              <a:rPr lang="hu-HU" sz="1600" dirty="0" smtClean="0"/>
              <a:t> (</a:t>
            </a:r>
            <a:r>
              <a:rPr lang="en-GB" sz="1600" dirty="0" err="1" smtClean="0"/>
              <a:t>függ</a:t>
            </a:r>
            <a:r>
              <a:rPr lang="hu-HU" sz="1600" dirty="0" smtClean="0"/>
              <a:t> a </a:t>
            </a:r>
            <a:r>
              <a:rPr lang="en-GB" sz="1600" dirty="0" err="1" smtClean="0"/>
              <a:t>kapacitás</a:t>
            </a:r>
            <a:r>
              <a:rPr lang="hu-HU" sz="1600" dirty="0" err="1" smtClean="0"/>
              <a:t>tól</a:t>
            </a:r>
            <a:r>
              <a:rPr lang="en-GB" sz="1600" dirty="0" smtClean="0"/>
              <a:t>)</a:t>
            </a:r>
            <a:r>
              <a:rPr lang="hu-HU" sz="16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GB" sz="1600" dirty="0" smtClean="0"/>
              <a:t>HPLC </a:t>
            </a:r>
            <a:r>
              <a:rPr lang="en-GB" sz="1600" dirty="0" err="1" smtClean="0"/>
              <a:t>kiértékelés</a:t>
            </a:r>
            <a:r>
              <a:rPr lang="hu-HU" sz="1600" dirty="0" smtClean="0"/>
              <a:t>, </a:t>
            </a:r>
            <a:r>
              <a:rPr lang="en-GB" sz="1600" dirty="0" err="1" smtClean="0"/>
              <a:t>visszanyerések</a:t>
            </a:r>
            <a:r>
              <a:rPr lang="hu-HU" sz="1600" dirty="0" smtClean="0"/>
              <a:t>, </a:t>
            </a:r>
            <a:r>
              <a:rPr lang="en-GB" sz="1600" dirty="0" err="1" smtClean="0"/>
              <a:t>homogén</a:t>
            </a:r>
            <a:r>
              <a:rPr lang="en-GB" sz="1600" dirty="0" smtClean="0"/>
              <a:t> </a:t>
            </a:r>
            <a:r>
              <a:rPr lang="en-GB" sz="1600" dirty="0" err="1" smtClean="0"/>
              <a:t>exctractumok</a:t>
            </a:r>
            <a:endParaRPr lang="hu-HU" sz="1600" dirty="0" smtClean="0"/>
          </a:p>
          <a:p>
            <a:pPr>
              <a:buNone/>
            </a:pPr>
            <a:endParaRPr lang="hu-HU" sz="1400" b="1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32" y="4941168"/>
            <a:ext cx="230414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2800" b="1" i="1" cap="none" dirty="0" smtClean="0">
                <a:solidFill>
                  <a:srgbClr val="FF9900"/>
                </a:solidFill>
              </a:rPr>
              <a:t>Mintavételből és vizsgálatból adódó különbségek</a:t>
            </a:r>
            <a:endParaRPr lang="hu-HU" sz="2800" cap="none" dirty="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39" y="1341438"/>
            <a:ext cx="862475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72" y="381000"/>
            <a:ext cx="7654793" cy="914400"/>
          </a:xfrm>
        </p:spPr>
        <p:txBody>
          <a:bodyPr/>
          <a:lstStyle/>
          <a:p>
            <a:pPr algn="r" eaLnBrk="1" hangingPunct="1"/>
            <a:r>
              <a:rPr lang="hu-HU" b="1" i="1" cap="none" dirty="0" smtClean="0">
                <a:solidFill>
                  <a:srgbClr val="FF9900"/>
                </a:solidFill>
              </a:rPr>
              <a:t>Toxin vizsgálati eredmények </a:t>
            </a:r>
            <a:r>
              <a:rPr lang="hu-HU" b="1" i="1" cap="none" dirty="0" smtClean="0">
                <a:solidFill>
                  <a:srgbClr val="FF9900"/>
                </a:solidFill>
              </a:rPr>
              <a:t>búza</a:t>
            </a:r>
            <a:endParaRPr lang="hu-HU" b="1" i="1" cap="none" dirty="0" smtClean="0">
              <a:solidFill>
                <a:srgbClr val="FF99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959" y="1341438"/>
            <a:ext cx="8189648" cy="4648200"/>
          </a:xfrm>
        </p:spPr>
        <p:txBody>
          <a:bodyPr/>
          <a:lstStyle/>
          <a:p>
            <a:pPr eaLnBrk="1" hangingPunct="1">
              <a:defRPr/>
            </a:pPr>
            <a:endParaRPr lang="hu-HU" dirty="0" smtClean="0"/>
          </a:p>
          <a:p>
            <a:pPr lvl="1" eaLnBrk="1" hangingPunct="1">
              <a:defRPr/>
            </a:pPr>
            <a:endParaRPr lang="en-GB" b="1" i="1" dirty="0" smtClean="0"/>
          </a:p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65" y="1714500"/>
            <a:ext cx="6264696" cy="46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72" y="381000"/>
            <a:ext cx="7654793" cy="914400"/>
          </a:xfrm>
        </p:spPr>
        <p:txBody>
          <a:bodyPr/>
          <a:lstStyle/>
          <a:p>
            <a:pPr algn="r" eaLnBrk="1" hangingPunct="1"/>
            <a:r>
              <a:rPr lang="hu-HU" b="1" i="1" cap="none" dirty="0" smtClean="0">
                <a:solidFill>
                  <a:srgbClr val="FF9900"/>
                </a:solidFill>
              </a:rPr>
              <a:t>Toxin vizsgálati eredmények </a:t>
            </a:r>
            <a:r>
              <a:rPr lang="hu-HU" b="1" i="1" cap="none" dirty="0" smtClean="0">
                <a:solidFill>
                  <a:srgbClr val="FF9900"/>
                </a:solidFill>
              </a:rPr>
              <a:t>kukorica</a:t>
            </a:r>
            <a:endParaRPr lang="hu-HU" b="1" i="1" cap="none" dirty="0" smtClean="0">
              <a:solidFill>
                <a:srgbClr val="FF99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959" y="1341438"/>
            <a:ext cx="8189648" cy="4648200"/>
          </a:xfrm>
        </p:spPr>
        <p:txBody>
          <a:bodyPr/>
          <a:lstStyle/>
          <a:p>
            <a:pPr eaLnBrk="1" hangingPunct="1">
              <a:defRPr/>
            </a:pPr>
            <a:endParaRPr lang="hu-HU" dirty="0" smtClean="0"/>
          </a:p>
          <a:p>
            <a:pPr lvl="1" eaLnBrk="1" hangingPunct="1">
              <a:defRPr/>
            </a:pPr>
            <a:endParaRPr lang="en-GB" b="1" i="1" dirty="0" smtClean="0"/>
          </a:p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1481138"/>
            <a:ext cx="6192687" cy="48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72" y="381000"/>
            <a:ext cx="7654793" cy="914400"/>
          </a:xfrm>
        </p:spPr>
        <p:txBody>
          <a:bodyPr/>
          <a:lstStyle/>
          <a:p>
            <a:pPr algn="r" eaLnBrk="1" hangingPunct="1"/>
            <a:r>
              <a:rPr lang="hu-HU" b="1" i="1" cap="none" dirty="0" smtClean="0">
                <a:solidFill>
                  <a:srgbClr val="FF9900"/>
                </a:solidFill>
              </a:rPr>
              <a:t>Vizsgálati </a:t>
            </a:r>
            <a:r>
              <a:rPr lang="hu-HU" b="1" i="1" cap="none" dirty="0" smtClean="0">
                <a:solidFill>
                  <a:srgbClr val="FF9900"/>
                </a:solidFill>
              </a:rPr>
              <a:t>eredmények </a:t>
            </a:r>
            <a:r>
              <a:rPr lang="hu-HU" b="1" i="1" cap="none" dirty="0" smtClean="0">
                <a:solidFill>
                  <a:srgbClr val="FF9900"/>
                </a:solidFill>
              </a:rPr>
              <a:t>kukorica</a:t>
            </a:r>
            <a:endParaRPr lang="hu-HU" b="1" i="1" cap="none" dirty="0" smtClean="0">
              <a:solidFill>
                <a:srgbClr val="FF99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959" y="1341438"/>
            <a:ext cx="8189648" cy="4648200"/>
          </a:xfrm>
        </p:spPr>
        <p:txBody>
          <a:bodyPr/>
          <a:lstStyle/>
          <a:p>
            <a:pPr eaLnBrk="1" hangingPunct="1">
              <a:defRPr/>
            </a:pPr>
            <a:endParaRPr lang="hu-HU" dirty="0" smtClean="0"/>
          </a:p>
          <a:p>
            <a:pPr lvl="1" eaLnBrk="1" hangingPunct="1">
              <a:defRPr/>
            </a:pPr>
            <a:endParaRPr lang="en-GB" b="1" i="1" dirty="0" smtClean="0"/>
          </a:p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1556791"/>
            <a:ext cx="6912768" cy="48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476672"/>
            <a:ext cx="7162800" cy="1224136"/>
          </a:xfrm>
        </p:spPr>
        <p:txBody>
          <a:bodyPr/>
          <a:lstStyle/>
          <a:p>
            <a:pPr algn="ctr"/>
            <a:r>
              <a:rPr lang="hu-HU" sz="1800" dirty="0" smtClean="0"/>
              <a:t>MIKOTOXIN HATÁRÉRTÉKEK HUMÁN FELDOLGOZÁSRA SZÁNT, FELDOLGOZATLAN GABONAFÉLÉKRE  ÉS VÉGTERMÉKEKRE</a:t>
            </a:r>
            <a:br>
              <a:rPr lang="hu-HU" sz="1800" dirty="0" smtClean="0"/>
            </a:br>
            <a:r>
              <a:rPr lang="hu-HU" sz="1800" cap="none" dirty="0" smtClean="0"/>
              <a:t>(1881/2006 EK) </a:t>
            </a:r>
            <a:endParaRPr lang="en-US" sz="1800" cap="non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2132856"/>
            <a:ext cx="83161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476672"/>
            <a:ext cx="7162800" cy="1224136"/>
          </a:xfrm>
        </p:spPr>
        <p:txBody>
          <a:bodyPr/>
          <a:lstStyle/>
          <a:p>
            <a:pPr algn="ctr"/>
            <a:r>
              <a:rPr lang="hu-HU" sz="1800" dirty="0" smtClean="0"/>
              <a:t>MIKOTOXIN HATÁRÉRTÉKEK TAKARMÁNYOZÁSRA SZÁNT TERMÉKEK ESETÉBEN</a:t>
            </a:r>
            <a:br>
              <a:rPr lang="hu-HU" sz="1800" dirty="0" smtClean="0"/>
            </a:br>
            <a:r>
              <a:rPr lang="hu-HU" sz="1800" cap="none" dirty="0" smtClean="0"/>
              <a:t>(576/2006 EK ajánlás és 100/2003 Bizottsági Irányelv) </a:t>
            </a:r>
            <a:endParaRPr lang="en-US" sz="1800" cap="non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725120"/>
            <a:ext cx="7422452" cy="42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476672"/>
            <a:ext cx="7162800" cy="1224136"/>
          </a:xfrm>
        </p:spPr>
        <p:txBody>
          <a:bodyPr/>
          <a:lstStyle/>
          <a:p>
            <a:pPr algn="ctr"/>
            <a:r>
              <a:rPr lang="hu-HU" sz="1800" dirty="0" smtClean="0"/>
              <a:t>MIKOTOXIN HATÁRÉRTÉKEK TAKARMÁNYOZÁSRA SZÁNT TERMÉKEK ESETÉBEN</a:t>
            </a:r>
            <a:br>
              <a:rPr lang="hu-HU" sz="1800" dirty="0" smtClean="0"/>
            </a:br>
            <a:r>
              <a:rPr lang="hu-HU" sz="1800" cap="none" dirty="0" smtClean="0"/>
              <a:t>(576/2006 EK ajánlás és 100/2003 Bizottsági Irányelv) </a:t>
            </a:r>
            <a:endParaRPr lang="en-US" sz="1800" cap="non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852356"/>
            <a:ext cx="7472220" cy="38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648128" cy="914400"/>
          </a:xfrm>
        </p:spPr>
        <p:txBody>
          <a:bodyPr/>
          <a:lstStyle/>
          <a:p>
            <a:pPr algn="r"/>
            <a:r>
              <a:rPr lang="hu-HU" sz="3200" b="1" i="1" kern="1200" cap="none" dirty="0" smtClean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>Akkreditált laboratóriumunk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00472" y="1268760"/>
            <a:ext cx="4536504" cy="5055840"/>
          </a:xfrm>
        </p:spPr>
        <p:txBody>
          <a:bodyPr/>
          <a:lstStyle/>
          <a:p>
            <a:pPr marL="381000" indent="-381000"/>
            <a:r>
              <a:rPr lang="en-US" dirty="0" smtClean="0">
                <a:latin typeface="Arial" charset="0"/>
              </a:rPr>
              <a:t>2009</a:t>
            </a:r>
            <a:r>
              <a:rPr lang="hu-HU" dirty="0" err="1" smtClean="0">
                <a:latin typeface="Arial" charset="0"/>
              </a:rPr>
              <a:t>-ben</a:t>
            </a:r>
            <a:r>
              <a:rPr lang="hu-HU" dirty="0" smtClean="0">
                <a:latin typeface="Arial" charset="0"/>
              </a:rPr>
              <a:t> nyitottuk</a:t>
            </a:r>
            <a:endParaRPr lang="en-US" dirty="0" smtClean="0">
              <a:latin typeface="Arial" charset="0"/>
            </a:endParaRPr>
          </a:p>
          <a:p>
            <a:pPr marL="1181100" lvl="2" indent="-381000"/>
            <a:r>
              <a:rPr lang="hu-HU" dirty="0" smtClean="0">
                <a:latin typeface="Arial" charset="0"/>
              </a:rPr>
              <a:t>45</a:t>
            </a:r>
            <a:r>
              <a:rPr lang="en-US" dirty="0" smtClean="0">
                <a:latin typeface="Arial" charset="0"/>
              </a:rPr>
              <a:t> </a:t>
            </a:r>
            <a:r>
              <a:rPr lang="hu-HU" dirty="0" smtClean="0">
                <a:latin typeface="Arial" charset="0"/>
              </a:rPr>
              <a:t>munkatárs</a:t>
            </a:r>
            <a:endParaRPr lang="en-US" dirty="0" smtClean="0">
              <a:latin typeface="Arial" charset="0"/>
            </a:endParaRPr>
          </a:p>
          <a:p>
            <a:pPr marL="1181100" lvl="2" indent="-381000"/>
            <a:r>
              <a:rPr lang="en-US" dirty="0" smtClean="0">
                <a:latin typeface="Arial" charset="0"/>
              </a:rPr>
              <a:t>1,600 </a:t>
            </a:r>
            <a:r>
              <a:rPr lang="hu-HU" dirty="0" smtClean="0">
                <a:latin typeface="Arial" charset="0"/>
              </a:rPr>
              <a:t>m</a:t>
            </a:r>
            <a:r>
              <a:rPr lang="hu-HU" baseline="30000" dirty="0" smtClean="0">
                <a:latin typeface="Arial" charset="0"/>
              </a:rPr>
              <a:t>2</a:t>
            </a:r>
            <a:endParaRPr lang="en-US" baseline="30000" dirty="0" smtClean="0">
              <a:latin typeface="Arial" charset="0"/>
            </a:endParaRPr>
          </a:p>
          <a:p>
            <a:pPr marL="1181100" lvl="2" indent="-381000"/>
            <a:r>
              <a:rPr lang="hu-HU" sz="1400" dirty="0" smtClean="0">
                <a:latin typeface="Arial" charset="0"/>
              </a:rPr>
              <a:t>Több, mint</a:t>
            </a:r>
            <a:r>
              <a:rPr lang="en-US" sz="1400" dirty="0" smtClean="0">
                <a:latin typeface="Arial" charset="0"/>
              </a:rPr>
              <a:t> 500 a</a:t>
            </a:r>
            <a:r>
              <a:rPr lang="hu-HU" sz="1400" dirty="0" err="1" smtClean="0">
                <a:latin typeface="Arial" charset="0"/>
              </a:rPr>
              <a:t>kkreditált</a:t>
            </a:r>
            <a:r>
              <a:rPr lang="hu-HU" sz="1400" dirty="0" smtClean="0">
                <a:latin typeface="Arial" charset="0"/>
              </a:rPr>
              <a:t> paraméter</a:t>
            </a:r>
            <a:endParaRPr lang="en-US" sz="1400" dirty="0" smtClean="0">
              <a:latin typeface="Arial" charset="0"/>
            </a:endParaRPr>
          </a:p>
          <a:p>
            <a:pPr marL="1181100" lvl="2" indent="-381000"/>
            <a:r>
              <a:rPr lang="hu-HU" sz="1400" dirty="0" smtClean="0">
                <a:latin typeface="Arial" charset="0"/>
              </a:rPr>
              <a:t>Vizsgált területek:</a:t>
            </a:r>
            <a:endParaRPr lang="en-US" sz="1400" dirty="0" smtClean="0">
              <a:latin typeface="Arial" charset="0"/>
            </a:endParaRPr>
          </a:p>
          <a:p>
            <a:pPr marL="1600200" lvl="3" indent="-381000"/>
            <a:r>
              <a:rPr lang="hu-HU" dirty="0" smtClean="0">
                <a:latin typeface="Arial" charset="0"/>
              </a:rPr>
              <a:t>Termények, takarmányok, talaj, műtrágya, élelmiszer</a:t>
            </a:r>
            <a:endParaRPr lang="en-US" dirty="0" smtClean="0">
              <a:latin typeface="Arial" charset="0"/>
            </a:endParaRPr>
          </a:p>
          <a:p>
            <a:pPr marL="381000" indent="-381000"/>
            <a:r>
              <a:rPr lang="hu-HU" dirty="0" smtClean="0">
                <a:latin typeface="Arial" charset="0"/>
              </a:rPr>
              <a:t>Akkreditációink:</a:t>
            </a:r>
            <a:endParaRPr lang="en-US" dirty="0" smtClean="0">
              <a:latin typeface="Arial" charset="0"/>
            </a:endParaRPr>
          </a:p>
          <a:p>
            <a:pPr marL="1181100" lvl="2" indent="-381000"/>
            <a:r>
              <a:rPr lang="hu-HU" dirty="0" smtClean="0">
                <a:latin typeface="Arial" charset="0"/>
              </a:rPr>
              <a:t>EN </a:t>
            </a:r>
            <a:r>
              <a:rPr lang="en-GB" dirty="0" smtClean="0">
                <a:latin typeface="Arial" charset="0"/>
              </a:rPr>
              <a:t>ISO 17025</a:t>
            </a:r>
          </a:p>
          <a:p>
            <a:pPr marL="1181100" lvl="2" indent="-381000"/>
            <a:r>
              <a:rPr lang="en-GB" dirty="0" smtClean="0">
                <a:latin typeface="Arial" charset="0"/>
              </a:rPr>
              <a:t>GAFTA  </a:t>
            </a:r>
            <a:r>
              <a:rPr lang="hu-HU" dirty="0" smtClean="0">
                <a:latin typeface="Arial" charset="0"/>
              </a:rPr>
              <a:t>és </a:t>
            </a:r>
            <a:r>
              <a:rPr lang="en-GB" dirty="0" smtClean="0">
                <a:latin typeface="Arial" charset="0"/>
              </a:rPr>
              <a:t>FOSFA </a:t>
            </a:r>
            <a:r>
              <a:rPr lang="hu-HU" dirty="0" smtClean="0">
                <a:latin typeface="Arial" charset="0"/>
              </a:rPr>
              <a:t>analitikai tagság</a:t>
            </a:r>
            <a:r>
              <a:rPr lang="en-GB" dirty="0" smtClean="0">
                <a:latin typeface="Arial" charset="0"/>
              </a:rPr>
              <a:t>  </a:t>
            </a:r>
          </a:p>
          <a:p>
            <a:pPr marL="1181100" lvl="2" indent="-381000"/>
            <a:r>
              <a:rPr lang="en-GB" dirty="0" smtClean="0">
                <a:latin typeface="Arial" charset="0"/>
              </a:rPr>
              <a:t>GEP </a:t>
            </a:r>
          </a:p>
          <a:p>
            <a:pPr marL="1181100" lvl="2" indent="-381000"/>
            <a:r>
              <a:rPr lang="en-GB" dirty="0" smtClean="0">
                <a:latin typeface="Arial" charset="0"/>
              </a:rPr>
              <a:t>GLP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985" y="1628800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5445224"/>
            <a:ext cx="1317006" cy="9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8704" y="5517231"/>
            <a:ext cx="2016224" cy="85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176" y="5157192"/>
            <a:ext cx="895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0952" y="5517232"/>
            <a:ext cx="1656184" cy="87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3320" y="5301208"/>
            <a:ext cx="1349499" cy="10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728" y="381000"/>
            <a:ext cx="6715472" cy="815752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FF3300"/>
                </a:solidFill>
              </a:rPr>
              <a:t> KÖSZÖNÖM A FIGYELMET!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268760"/>
            <a:ext cx="9001000" cy="5080248"/>
          </a:xfrm>
        </p:spPr>
        <p:txBody>
          <a:bodyPr/>
          <a:lstStyle/>
          <a:p>
            <a:pPr>
              <a:buNone/>
            </a:pPr>
            <a:r>
              <a:rPr lang="hu-HU" sz="2400" cap="all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Elérhetőségeink</a:t>
            </a:r>
            <a:endParaRPr lang="hu-HU" sz="2400" cap="all" dirty="0" smtClean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  <a:p>
            <a:pPr lvl="0">
              <a:buNone/>
            </a:pPr>
            <a:r>
              <a:rPr lang="hu-HU" sz="1400" b="1" i="1" dirty="0" smtClean="0"/>
              <a:t>Baloghné </a:t>
            </a:r>
            <a:r>
              <a:rPr lang="hu-HU" sz="1400" b="1" i="1" dirty="0" smtClean="0"/>
              <a:t>Kiss Ágota </a:t>
            </a:r>
          </a:p>
          <a:p>
            <a:pPr lvl="0">
              <a:buNone/>
            </a:pPr>
            <a:r>
              <a:rPr lang="hu-HU" sz="1200" b="1" dirty="0" smtClean="0"/>
              <a:t>üzletágvezető</a:t>
            </a:r>
          </a:p>
          <a:p>
            <a:pPr>
              <a:buNone/>
            </a:pPr>
            <a:r>
              <a:rPr lang="hu-HU" sz="1600" dirty="0" smtClean="0"/>
              <a:t>Tel:  06 30 826 2961</a:t>
            </a:r>
          </a:p>
          <a:p>
            <a:pPr>
              <a:buNone/>
            </a:pPr>
            <a:r>
              <a:rPr lang="hu-HU" sz="1600" dirty="0" smtClean="0"/>
              <a:t>e-mail: </a:t>
            </a:r>
            <a:r>
              <a:rPr lang="hu-HU" sz="1400" u="sng" dirty="0" err="1" smtClean="0">
                <a:hlinkClick r:id="rId2"/>
              </a:rPr>
              <a:t>agota.kiss</a:t>
            </a:r>
            <a:r>
              <a:rPr lang="hu-HU" sz="1400" u="sng" dirty="0" smtClean="0">
                <a:hlinkClick r:id="rId2"/>
              </a:rPr>
              <a:t>@</a:t>
            </a:r>
            <a:r>
              <a:rPr lang="hu-HU" sz="1400" u="sng" dirty="0" err="1" smtClean="0">
                <a:hlinkClick r:id="rId2"/>
              </a:rPr>
              <a:t>sgs.com</a:t>
            </a:r>
            <a:endParaRPr lang="hu-HU" sz="1400" u="sng" dirty="0" smtClean="0"/>
          </a:p>
          <a:p>
            <a:pPr>
              <a:buNone/>
            </a:pPr>
            <a:r>
              <a:rPr lang="hu-HU" sz="1400" b="1" i="1" dirty="0" smtClean="0"/>
              <a:t>Párkányi </a:t>
            </a:r>
            <a:r>
              <a:rPr lang="hu-HU" sz="1400" b="1" i="1" dirty="0" smtClean="0"/>
              <a:t>Gábor</a:t>
            </a:r>
          </a:p>
          <a:p>
            <a:pPr lvl="0">
              <a:buNone/>
            </a:pPr>
            <a:r>
              <a:rPr lang="hu-HU" sz="1200" b="1" dirty="0" smtClean="0"/>
              <a:t>ü</a:t>
            </a:r>
            <a:r>
              <a:rPr lang="hu-HU" sz="1200" b="1" dirty="0" smtClean="0"/>
              <a:t>zletágvezető </a:t>
            </a:r>
            <a:r>
              <a:rPr lang="hu-HU" sz="1200" b="1" dirty="0" smtClean="0"/>
              <a:t>helyettes, technikai vezető</a:t>
            </a:r>
          </a:p>
          <a:p>
            <a:pPr>
              <a:buNone/>
            </a:pPr>
            <a:r>
              <a:rPr lang="en-US" sz="1600" dirty="0" smtClean="0"/>
              <a:t>Tel</a:t>
            </a:r>
            <a:r>
              <a:rPr lang="en-US" sz="1600" dirty="0" smtClean="0"/>
              <a:t>: </a:t>
            </a:r>
            <a:r>
              <a:rPr lang="sr-Latn-CS" sz="1600" dirty="0" smtClean="0"/>
              <a:t>+36 30 500 2953</a:t>
            </a:r>
            <a:endParaRPr lang="hu-HU" sz="1600" dirty="0" smtClean="0"/>
          </a:p>
          <a:p>
            <a:pPr>
              <a:buNone/>
            </a:pPr>
            <a:r>
              <a:rPr lang="en-US" sz="1600" dirty="0" smtClean="0"/>
              <a:t>Email: </a:t>
            </a:r>
            <a:r>
              <a:rPr lang="sr-Latn-CS" sz="1600" dirty="0" smtClean="0"/>
              <a:t>: </a:t>
            </a:r>
            <a:r>
              <a:rPr lang="hu-HU" sz="1400" u="sng" dirty="0" err="1" smtClean="0">
                <a:hlinkClick r:id="rId3"/>
              </a:rPr>
              <a:t>gabor.parkanyi</a:t>
            </a:r>
            <a:r>
              <a:rPr lang="en-GB" sz="1400" u="sng" dirty="0" smtClean="0">
                <a:hlinkClick r:id="rId3"/>
              </a:rPr>
              <a:t>@</a:t>
            </a:r>
            <a:r>
              <a:rPr lang="en-GB" sz="1400" u="sng" dirty="0" err="1" smtClean="0">
                <a:hlinkClick r:id="rId3"/>
              </a:rPr>
              <a:t>sgs.com</a:t>
            </a:r>
            <a:endParaRPr lang="hu-HU" sz="1400" u="sng" dirty="0" smtClean="0"/>
          </a:p>
          <a:p>
            <a:pPr>
              <a:buNone/>
            </a:pPr>
            <a:r>
              <a:rPr lang="hu-HU" sz="1600" b="1" i="1" dirty="0" err="1" smtClean="0"/>
              <a:t>Hamaricsné</a:t>
            </a:r>
            <a:r>
              <a:rPr lang="hu-HU" sz="1600" b="1" i="1" dirty="0" smtClean="0"/>
              <a:t> Fejes Katalin</a:t>
            </a:r>
            <a:endParaRPr lang="hu-HU" sz="1600" b="1" i="1" dirty="0" smtClean="0"/>
          </a:p>
          <a:p>
            <a:pPr lvl="0">
              <a:buNone/>
            </a:pPr>
            <a:r>
              <a:rPr lang="hu-HU" sz="1200" b="1" dirty="0" smtClean="0"/>
              <a:t>Értékesítő</a:t>
            </a:r>
            <a:endParaRPr lang="hu-HU" sz="1200" b="1" dirty="0" smtClean="0"/>
          </a:p>
          <a:p>
            <a:pPr>
              <a:buNone/>
            </a:pPr>
            <a:r>
              <a:rPr lang="en-US" sz="1600" dirty="0" smtClean="0"/>
              <a:t>Tel</a:t>
            </a:r>
            <a:r>
              <a:rPr lang="en-US" sz="1600" dirty="0" smtClean="0"/>
              <a:t>: </a:t>
            </a:r>
            <a:r>
              <a:rPr lang="sr-Latn-CS" sz="1600" dirty="0" smtClean="0"/>
              <a:t>+36 30 </a:t>
            </a:r>
            <a:r>
              <a:rPr lang="sr-Latn-CS" sz="1600" dirty="0" smtClean="0"/>
              <a:t>537 5379</a:t>
            </a:r>
            <a:endParaRPr lang="hu-HU" sz="1600" dirty="0" smtClean="0"/>
          </a:p>
          <a:p>
            <a:pPr>
              <a:buNone/>
            </a:pPr>
            <a:r>
              <a:rPr lang="en-US" sz="1600" dirty="0" smtClean="0"/>
              <a:t>Email: </a:t>
            </a:r>
            <a:r>
              <a:rPr lang="sr-Latn-CS" sz="1600" dirty="0" smtClean="0"/>
              <a:t>: </a:t>
            </a:r>
            <a:r>
              <a:rPr lang="hu-HU" sz="1400" u="sng" dirty="0" err="1" smtClean="0">
                <a:hlinkClick r:id="rId3"/>
              </a:rPr>
              <a:t>katarina.fejesova</a:t>
            </a:r>
            <a:r>
              <a:rPr lang="en-GB" sz="1400" u="sng" dirty="0" smtClean="0">
                <a:hlinkClick r:id="rId3"/>
              </a:rPr>
              <a:t>@</a:t>
            </a:r>
            <a:r>
              <a:rPr lang="en-GB" sz="1400" u="sng" dirty="0" err="1" smtClean="0">
                <a:hlinkClick r:id="rId3"/>
              </a:rPr>
              <a:t>sgs.com</a:t>
            </a:r>
            <a:endParaRPr lang="en-US" sz="1400" u="sng" dirty="0" smtClean="0">
              <a:hlinkClick r:id="rId2"/>
            </a:endParaRPr>
          </a:p>
          <a:p>
            <a:pPr>
              <a:buNone/>
            </a:pPr>
            <a:endParaRPr lang="en-US" sz="1400" u="sng" dirty="0" smtClean="0">
              <a:hlinkClick r:id="rId2"/>
            </a:endParaRPr>
          </a:p>
        </p:txBody>
      </p:sp>
      <p:pic>
        <p:nvPicPr>
          <p:cNvPr id="5" name="Picture 14" descr="whea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088" y="2996952"/>
            <a:ext cx="1800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15095" r="10047" b="5659"/>
          <a:stretch>
            <a:fillRect/>
          </a:stretch>
        </p:blipFill>
        <p:spPr bwMode="auto">
          <a:xfrm>
            <a:off x="7545288" y="1268760"/>
            <a:ext cx="17501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280" y="4653136"/>
            <a:ext cx="1952625" cy="157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49100"/>
                </a:solidFill>
              </a:rPr>
              <a:t>CÉGÜNKRŐL GLOBÁLISAN	</a:t>
            </a:r>
            <a:endParaRPr lang="de-DE" b="1" smtClean="0">
              <a:solidFill>
                <a:srgbClr val="F491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84350" y="1524000"/>
            <a:ext cx="6764338" cy="4281488"/>
          </a:xfrm>
        </p:spPr>
        <p:txBody>
          <a:bodyPr/>
          <a:lstStyle/>
          <a:p>
            <a:pPr eaLnBrk="1" hangingPunct="1"/>
            <a:endParaRPr lang="hu-HU" sz="1800" dirty="0" smtClean="0"/>
          </a:p>
          <a:p>
            <a:pPr eaLnBrk="1" hangingPunct="1">
              <a:buFont typeface="Wingdings" pitchFamily="2" charset="2"/>
              <a:buNone/>
            </a:pPr>
            <a:endParaRPr lang="hu-HU" sz="1800" dirty="0" smtClean="0"/>
          </a:p>
          <a:p>
            <a:pPr eaLnBrk="1" hangingPunct="1"/>
            <a:r>
              <a:rPr lang="hu-HU" sz="1800" b="1" i="1" dirty="0" smtClean="0"/>
              <a:t>SGS</a:t>
            </a:r>
            <a:r>
              <a:rPr lang="hu-HU" sz="1800" dirty="0" smtClean="0"/>
              <a:t> = </a:t>
            </a:r>
            <a:r>
              <a:rPr lang="hu-HU" b="1" dirty="0" err="1" smtClean="0"/>
              <a:t>S</a:t>
            </a:r>
            <a:r>
              <a:rPr lang="hu-HU" sz="1800" dirty="0" err="1" smtClean="0"/>
              <a:t>ociété</a:t>
            </a:r>
            <a:r>
              <a:rPr lang="hu-HU" sz="1800" dirty="0" smtClean="0"/>
              <a:t> </a:t>
            </a:r>
            <a:r>
              <a:rPr lang="hu-HU" b="1" dirty="0" err="1" smtClean="0"/>
              <a:t>G</a:t>
            </a:r>
            <a:r>
              <a:rPr lang="hu-HU" sz="1800" dirty="0" err="1" smtClean="0"/>
              <a:t>énérale</a:t>
            </a:r>
            <a:r>
              <a:rPr lang="hu-HU" sz="1800" dirty="0" smtClean="0"/>
              <a:t> de </a:t>
            </a:r>
            <a:r>
              <a:rPr lang="hu-HU" b="1" dirty="0" err="1" smtClean="0"/>
              <a:t>S</a:t>
            </a:r>
            <a:r>
              <a:rPr lang="hu-HU" sz="1800" dirty="0" err="1" smtClean="0"/>
              <a:t>urveillance</a:t>
            </a:r>
            <a:endParaRPr lang="hu-HU" sz="1800" dirty="0" smtClean="0"/>
          </a:p>
          <a:p>
            <a:pPr eaLnBrk="1" hangingPunct="1"/>
            <a:r>
              <a:rPr lang="hu-HU" sz="1800" dirty="0" smtClean="0"/>
              <a:t>Történet</a:t>
            </a:r>
            <a:endParaRPr lang="en-GB" sz="1800" dirty="0" smtClean="0"/>
          </a:p>
          <a:p>
            <a:pPr lvl="1" algn="just" eaLnBrk="1" hangingPunct="1"/>
            <a:r>
              <a:rPr lang="hu-HU" sz="1600" dirty="0" smtClean="0"/>
              <a:t>1</a:t>
            </a:r>
            <a:r>
              <a:rPr lang="en-GB" sz="1600" dirty="0" smtClean="0"/>
              <a:t>878</a:t>
            </a:r>
            <a:r>
              <a:rPr lang="hu-HU" sz="1600" dirty="0" err="1" smtClean="0"/>
              <a:t>-ban</a:t>
            </a:r>
            <a:r>
              <a:rPr lang="hu-HU" sz="1600" dirty="0" smtClean="0"/>
              <a:t> alapították Franciaországban mezőgazdasági ellenőrző cégként majd kiterjesztették a szolgáltatást az Ásványi anyagok, Olajok, Gázok, Vegyi anyagok, Ipari termékek és Fogyasztási cikkek szektorára</a:t>
            </a:r>
          </a:p>
          <a:p>
            <a:pPr algn="just"/>
            <a:r>
              <a:rPr lang="hu-HU" sz="1800" dirty="0" smtClean="0"/>
              <a:t>Az SGS a világ vezető minőségellenőrző, vizsgáló és tanúsító szervezete</a:t>
            </a:r>
            <a:endParaRPr lang="en-GB" sz="1800" dirty="0" smtClean="0"/>
          </a:p>
          <a:p>
            <a:r>
              <a:rPr lang="hu-HU" sz="1800" dirty="0" smtClean="0"/>
              <a:t>75 </a:t>
            </a:r>
            <a:r>
              <a:rPr lang="en-GB" sz="1800" dirty="0" smtClean="0"/>
              <a:t>000 </a:t>
            </a:r>
            <a:r>
              <a:rPr lang="hu-HU" sz="1800" dirty="0" smtClean="0"/>
              <a:t>alkalmazott világszerte</a:t>
            </a:r>
            <a:endParaRPr lang="en-GB" sz="1800" dirty="0" smtClean="0"/>
          </a:p>
          <a:p>
            <a:r>
              <a:rPr lang="hu-HU" sz="1800" dirty="0" smtClean="0"/>
              <a:t>Globális hálózat 140 országban: 1 200 iroda és laboratórium</a:t>
            </a:r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863" y="404813"/>
            <a:ext cx="2863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49100"/>
                </a:solidFill>
              </a:rPr>
              <a:t>Komplett MEZŐGAZDASÁGI SZOLGÁLTATÁSOK egy kézből</a:t>
            </a:r>
            <a:endParaRPr lang="en-GB" b="1" dirty="0" smtClean="0">
              <a:solidFill>
                <a:srgbClr val="F491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76513" y="1557338"/>
            <a:ext cx="6643687" cy="4637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1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FF9900"/>
                </a:solidFill>
              </a:rPr>
              <a:t>TISZTASÁGVIZSGÁLAT: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Szállítóeszközök rakodás előtti ellenőrzése (tehergépjármű, vagon, konténer, hajóraktér stb.)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FF9900"/>
                </a:solidFill>
              </a:rPr>
              <a:t>FELÜGYELET: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Be- és kirakodások alatti felügyelet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Készletellenőrzés súlymegállapítással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Készletellenőrzés minőségvizsgálattal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Raktárak alkalmassági vizsgálata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Letétkezelési szolgáltatások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Beszállítói folyamat teljes nyomon követése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1600" b="1" dirty="0" smtClean="0">
                <a:solidFill>
                  <a:srgbClr val="FF9900"/>
                </a:solidFill>
              </a:rPr>
              <a:t>MINTAVÉTEL: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A helyi előírások, szerződéses követelmények vagy a nemzetközi szabványok szerint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600" dirty="0" smtClean="0"/>
              <a:t>Speciális mintavételek (silókból és magasan tárolt terményekből) </a:t>
            </a:r>
            <a:endParaRPr lang="en-GB" sz="1600" dirty="0" smtClean="0"/>
          </a:p>
        </p:txBody>
      </p:sp>
      <p:pic>
        <p:nvPicPr>
          <p:cNvPr id="9221" name="Picture 4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25" y="1052513"/>
            <a:ext cx="1873250" cy="27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usarium - wh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3789040"/>
            <a:ext cx="187220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i="1" dirty="0" smtClean="0">
                <a:solidFill>
                  <a:srgbClr val="FF9900"/>
                </a:solidFill>
              </a:rPr>
              <a:t>Mintavétel</a:t>
            </a:r>
            <a:endParaRPr lang="hu-HU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8504" y="3284984"/>
            <a:ext cx="2337196" cy="2238375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2880" y="4149080"/>
            <a:ext cx="184361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3140968"/>
            <a:ext cx="196056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églalap 6"/>
          <p:cNvSpPr>
            <a:spLocks noChangeArrowheads="1"/>
          </p:cNvSpPr>
          <p:nvPr/>
        </p:nvSpPr>
        <p:spPr bwMode="auto">
          <a:xfrm>
            <a:off x="662120" y="1268413"/>
            <a:ext cx="8502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i="1" dirty="0">
                <a:latin typeface="+mn-lt"/>
              </a:rPr>
              <a:t>MSZ EN ISO 24333-2010</a:t>
            </a:r>
          </a:p>
          <a:p>
            <a:r>
              <a:rPr lang="hu-HU" sz="1600" b="1" i="1" dirty="0">
                <a:latin typeface="+mn-lt"/>
              </a:rPr>
              <a:t>	</a:t>
            </a:r>
            <a:r>
              <a:rPr lang="hu-HU" sz="1600" i="1" dirty="0">
                <a:latin typeface="+mn-lt"/>
              </a:rPr>
              <a:t>Gabonafélék és gabonatermékek </a:t>
            </a:r>
            <a:r>
              <a:rPr lang="hu-HU" sz="1600" i="1" dirty="0" smtClean="0">
                <a:latin typeface="+mn-lt"/>
              </a:rPr>
              <a:t>mintavétele raktárban</a:t>
            </a:r>
          </a:p>
          <a:p>
            <a:endParaRPr lang="hu-HU" sz="1600" i="1" dirty="0">
              <a:latin typeface="+mn-lt"/>
            </a:endParaRPr>
          </a:p>
          <a:p>
            <a:r>
              <a:rPr lang="hu-HU" sz="1600" b="1" i="1" dirty="0" smtClean="0">
                <a:latin typeface="+mn-lt"/>
              </a:rPr>
              <a:t>401/2006 </a:t>
            </a:r>
            <a:r>
              <a:rPr lang="hu-HU" sz="1600" b="1" i="1" dirty="0">
                <a:latin typeface="+mn-lt"/>
              </a:rPr>
              <a:t>EK rendelet</a:t>
            </a:r>
          </a:p>
          <a:p>
            <a:r>
              <a:rPr lang="hu-HU" sz="1600" b="1" i="1" dirty="0">
                <a:latin typeface="+mn-lt"/>
              </a:rPr>
              <a:t>	</a:t>
            </a:r>
            <a:r>
              <a:rPr lang="hu-HU" sz="1600" i="1" dirty="0">
                <a:latin typeface="+mn-lt"/>
              </a:rPr>
              <a:t>Élelmiszerek </a:t>
            </a:r>
            <a:r>
              <a:rPr lang="hu-HU" sz="1600" i="1" dirty="0" err="1">
                <a:latin typeface="+mn-lt"/>
              </a:rPr>
              <a:t>mikotoxin</a:t>
            </a:r>
            <a:r>
              <a:rPr lang="hu-HU" sz="1600" i="1" dirty="0">
                <a:latin typeface="+mn-lt"/>
              </a:rPr>
              <a:t> tartalmának hatósági ellenőrzésében használandó mintavételi és ellenőrzési módszerek</a:t>
            </a:r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i="1" dirty="0" smtClean="0">
                <a:solidFill>
                  <a:srgbClr val="FF9900"/>
                </a:solidFill>
              </a:rPr>
              <a:t>MSZ EN ISO 24333-2010  </a:t>
            </a:r>
            <a:r>
              <a:rPr lang="hu-HU" b="1" i="1" cap="none" dirty="0" smtClean="0">
                <a:solidFill>
                  <a:srgbClr val="FF9900"/>
                </a:solidFill>
              </a:rPr>
              <a:t>mintavétel</a:t>
            </a:r>
            <a:r>
              <a:rPr lang="hu-HU" b="1" i="1" dirty="0" smtClean="0">
                <a:solidFill>
                  <a:srgbClr val="FF9900"/>
                </a:solidFill>
              </a:rPr>
              <a:t> </a:t>
            </a:r>
            <a:r>
              <a:rPr lang="fr-CH" sz="1600" dirty="0" smtClean="0"/>
              <a:t/>
            </a:r>
            <a:br>
              <a:rPr lang="fr-CH" sz="1600" dirty="0" smtClean="0"/>
            </a:br>
            <a:r>
              <a:rPr lang="hu-HU" sz="1600" cap="none" dirty="0" smtClean="0"/>
              <a:t/>
            </a:r>
            <a:br>
              <a:rPr lang="hu-HU" sz="1600" cap="none" dirty="0" smtClean="0"/>
            </a:br>
            <a:endParaRPr lang="en-US" sz="1600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08" y="1556792"/>
            <a:ext cx="7755084" cy="455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i="1" dirty="0" smtClean="0">
                <a:solidFill>
                  <a:srgbClr val="FF9900"/>
                </a:solidFill>
              </a:rPr>
              <a:t>GAFTA </a:t>
            </a:r>
            <a:r>
              <a:rPr lang="hu-HU" b="1" i="1" cap="none" dirty="0" smtClean="0">
                <a:solidFill>
                  <a:srgbClr val="FF9900"/>
                </a:solidFill>
              </a:rPr>
              <a:t>mintavétel rakodásnál</a:t>
            </a:r>
            <a:endParaRPr lang="hu-HU" cap="none" dirty="0" smtClean="0"/>
          </a:p>
        </p:txBody>
      </p:sp>
      <p:sp>
        <p:nvSpPr>
          <p:cNvPr id="10246" name="Téglalap 6"/>
          <p:cNvSpPr>
            <a:spLocks noChangeArrowheads="1"/>
          </p:cNvSpPr>
          <p:nvPr/>
        </p:nvSpPr>
        <p:spPr bwMode="auto">
          <a:xfrm>
            <a:off x="662120" y="1268413"/>
            <a:ext cx="85026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b="1" i="1" dirty="0" smtClean="0">
                <a:latin typeface="+mn-lt"/>
              </a:rPr>
              <a:t>GAFTA mintavétel rakodásnál – 10 kg/minta</a:t>
            </a:r>
          </a:p>
          <a:p>
            <a:endParaRPr lang="hu-HU" sz="1600" b="1" i="1" dirty="0" smtClean="0">
              <a:latin typeface="+mn-lt"/>
            </a:endParaRPr>
          </a:p>
          <a:p>
            <a:endParaRPr lang="hu-HU" sz="1600" b="1" i="1" dirty="0" smtClean="0">
              <a:latin typeface="+mn-lt"/>
            </a:endParaRPr>
          </a:p>
          <a:p>
            <a:endParaRPr lang="hu-HU" sz="1600" b="1" i="1" dirty="0" smtClean="0">
              <a:latin typeface="+mn-lt"/>
            </a:endParaRPr>
          </a:p>
          <a:p>
            <a:endParaRPr lang="hu-HU" sz="1600" b="1" i="1" dirty="0" smtClean="0">
              <a:latin typeface="+mn-lt"/>
            </a:endParaRPr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endParaRPr lang="hu-HU" b="1" i="1" dirty="0"/>
          </a:p>
          <a:p>
            <a:endParaRPr lang="hu-HU" b="1" i="1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2060848"/>
            <a:ext cx="60338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476672"/>
            <a:ext cx="7162800" cy="914400"/>
          </a:xfrm>
        </p:spPr>
        <p:txBody>
          <a:bodyPr/>
          <a:lstStyle/>
          <a:p>
            <a:pPr algn="ctr"/>
            <a:r>
              <a:rPr lang="fr-CH" sz="1600" dirty="0" smtClean="0"/>
              <a:t/>
            </a:r>
            <a:br>
              <a:rPr lang="fr-CH" sz="1600" dirty="0" smtClean="0"/>
            </a:br>
            <a:endParaRPr lang="en-US" sz="1600" dirty="0"/>
          </a:p>
        </p:txBody>
      </p:sp>
      <p:pic>
        <p:nvPicPr>
          <p:cNvPr id="2051" name="Kép 4" descr="cid:image003.png@01D0364E.E71BC45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2480" y="1556792"/>
            <a:ext cx="88918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2504728" y="62068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i="1" dirty="0" smtClean="0">
                <a:solidFill>
                  <a:srgbClr val="FF9900"/>
                </a:solidFill>
                <a:latin typeface="+mn-lt"/>
              </a:rPr>
              <a:t>401/ 2006 EK rendelet szerinti mintavétel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b="1" i="1" cap="none" dirty="0" smtClean="0">
                <a:solidFill>
                  <a:srgbClr val="FF9900"/>
                </a:solidFill>
              </a:rPr>
              <a:t>Toxinok egyenetlen eloszlása a tételben  </a:t>
            </a:r>
            <a:endParaRPr lang="hu-HU" cap="none" dirty="0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9014" y="2276476"/>
            <a:ext cx="2992438" cy="2390775"/>
          </a:xfrm>
          <a:noFill/>
        </p:spPr>
      </p:pic>
      <p:pic>
        <p:nvPicPr>
          <p:cNvPr id="92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4675" y="2852738"/>
            <a:ext cx="2951163" cy="2343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72" y="381000"/>
            <a:ext cx="7654793" cy="914400"/>
          </a:xfrm>
        </p:spPr>
        <p:txBody>
          <a:bodyPr/>
          <a:lstStyle/>
          <a:p>
            <a:pPr algn="r" eaLnBrk="1" hangingPunct="1"/>
            <a:r>
              <a:rPr lang="hu-HU" b="1" i="1" cap="none" dirty="0" smtClean="0">
                <a:solidFill>
                  <a:srgbClr val="FF9900"/>
                </a:solidFill>
              </a:rPr>
              <a:t>Vizsgálati módszerek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959" y="1341438"/>
            <a:ext cx="8189648" cy="4648200"/>
          </a:xfrm>
        </p:spPr>
        <p:txBody>
          <a:bodyPr/>
          <a:lstStyle/>
          <a:p>
            <a:pPr eaLnBrk="1" hangingPunct="1">
              <a:defRPr/>
            </a:pPr>
            <a:r>
              <a:rPr lang="hu-HU" b="1" i="1" dirty="0" smtClean="0"/>
              <a:t>Helyszínen végezhető gyorsmódszerek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hu-HU" dirty="0" smtClean="0"/>
              <a:t>kvalitatív (igen/nem) - színreakciók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hu-HU" dirty="0" smtClean="0"/>
              <a:t>kvantitatív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hu-HU" dirty="0" smtClean="0"/>
              <a:t>szemi-kvantitatív (pl. 4 – 30 </a:t>
            </a:r>
            <a:r>
              <a:rPr lang="hu-HU" dirty="0" err="1" smtClean="0"/>
              <a:t>ppb</a:t>
            </a:r>
            <a:r>
              <a:rPr lang="hu-HU" dirty="0" smtClean="0"/>
              <a:t> megadott tartományban)</a:t>
            </a:r>
          </a:p>
          <a:p>
            <a:pPr lvl="1" eaLnBrk="1" hangingPunct="1">
              <a:buNone/>
              <a:defRPr/>
            </a:pPr>
            <a:endParaRPr lang="hu-HU" dirty="0" smtClean="0"/>
          </a:p>
          <a:p>
            <a:pPr lvl="2" eaLnBrk="1" hangingPunct="1">
              <a:buNone/>
              <a:defRPr/>
            </a:pPr>
            <a:endParaRPr lang="hu-HU" dirty="0" smtClean="0"/>
          </a:p>
          <a:p>
            <a:pPr lvl="1" eaLnBrk="1" hangingPunct="1">
              <a:defRPr/>
            </a:pPr>
            <a:endParaRPr lang="en-GB" b="1" i="1" dirty="0" smtClean="0"/>
          </a:p>
          <a:p>
            <a:pPr eaLnBrk="1" hangingPunct="1">
              <a:defRPr/>
            </a:pPr>
            <a:r>
              <a:rPr lang="hu-HU" b="1" i="1" dirty="0" smtClean="0"/>
              <a:t>Referenciamódszerek (akkreditált laboratóriumban)</a:t>
            </a:r>
            <a:endParaRPr lang="hu-HU" b="1" i="1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hu-HU" dirty="0" smtClean="0"/>
              <a:t>HPLC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hu-HU" dirty="0" smtClean="0"/>
              <a:t>LC-MSMS</a:t>
            </a:r>
          </a:p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5" name="Picture 5" descr="fusarium - c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304" y="1556792"/>
            <a:ext cx="1648379" cy="12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398" y="2852936"/>
            <a:ext cx="1652537" cy="360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G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363636"/>
      </a:accent1>
      <a:accent2>
        <a:srgbClr val="848685"/>
      </a:accent2>
      <a:accent3>
        <a:srgbClr val="FF6600"/>
      </a:accent3>
      <a:accent4>
        <a:srgbClr val="BCBCBC"/>
      </a:accent4>
      <a:accent5>
        <a:srgbClr val="FF9900"/>
      </a:accent5>
      <a:accent6>
        <a:srgbClr val="FF0000"/>
      </a:accent6>
      <a:hlink>
        <a:srgbClr val="FF6600"/>
      </a:hlink>
      <a:folHlink>
        <a:srgbClr val="36363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3101</TotalTime>
  <Words>330</Words>
  <Application>Microsoft Office PowerPoint</Application>
  <PresentationFormat>A4 (210x297 mm)</PresentationFormat>
  <Paragraphs>116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Default Theme</vt:lpstr>
      <vt:lpstr>Fekete – fehér? Igen – nem? Avagy aktuális kérdések a toxinokkal kapcsolatosan</vt:lpstr>
      <vt:lpstr>CÉGÜNKRŐL GLOBÁLISAN </vt:lpstr>
      <vt:lpstr>Komplett MEZŐGAZDASÁGI SZOLGÁLTATÁSOK egy kézből</vt:lpstr>
      <vt:lpstr>Mintavétel</vt:lpstr>
      <vt:lpstr>MSZ EN ISO 24333-2010  mintavétel   </vt:lpstr>
      <vt:lpstr>GAFTA mintavétel rakodásnál</vt:lpstr>
      <vt:lpstr> </vt:lpstr>
      <vt:lpstr>Toxinok egyenetlen eloszlása a tételben  </vt:lpstr>
      <vt:lpstr>Vizsgálati módszerek</vt:lpstr>
      <vt:lpstr>Összefoglaló</vt:lpstr>
      <vt:lpstr>Mintavételből és vizsgálatból adódó különbségek</vt:lpstr>
      <vt:lpstr>Toxin vizsgálati eredmények búza</vt:lpstr>
      <vt:lpstr>Toxin vizsgálati eredmények kukorica</vt:lpstr>
      <vt:lpstr>Vizsgálati eredmények kukorica</vt:lpstr>
      <vt:lpstr>MIKOTOXIN HATÁRÉRTÉKEK HUMÁN FELDOLGOZÁSRA SZÁNT, FELDOLGOZATLAN GABONAFÉLÉKRE  ÉS VÉGTERMÉKEKRE (1881/2006 EK) </vt:lpstr>
      <vt:lpstr>MIKOTOXIN HATÁRÉRTÉKEK TAKARMÁNYOZÁSRA SZÁNT TERMÉKEK ESETÉBEN (576/2006 EK ajánlás és 100/2003 Bizottsági Irányelv) </vt:lpstr>
      <vt:lpstr>MIKOTOXIN HATÁRÉRTÉKEK TAKARMÁNYOZÁSRA SZÁNT TERMÉKEK ESETÉBEN (576/2006 EK ajánlás és 100/2003 Bizottsági Irányelv) </vt:lpstr>
      <vt:lpstr>Akkreditált laboratóriumunk</vt:lpstr>
      <vt:lpstr>  KÖSZÖNÖM A FIGYELMET! </vt:lpstr>
    </vt:vector>
  </TitlesOfParts>
  <Company>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</dc:title>
  <dc:creator>Aurelia Resines</dc:creator>
  <cp:lastModifiedBy>Kiss Ágota</cp:lastModifiedBy>
  <cp:revision>40</cp:revision>
  <dcterms:created xsi:type="dcterms:W3CDTF">2014-05-15T09:40:28Z</dcterms:created>
  <dcterms:modified xsi:type="dcterms:W3CDTF">2015-01-29T08:44:08Z</dcterms:modified>
</cp:coreProperties>
</file>