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slideLayouts/slideLayout62.xml" ContentType="application/vnd.openxmlformats-officedocument.presentationml.slideLayout+xml"/>
  <Override PartName="/ppt/theme/theme1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35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3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3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3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5423" r:id="rId2"/>
    <p:sldMasterId id="2147485469" r:id="rId3"/>
    <p:sldMasterId id="2147485474" r:id="rId4"/>
    <p:sldMasterId id="2147485479" r:id="rId5"/>
    <p:sldMasterId id="2147485485" r:id="rId6"/>
    <p:sldMasterId id="2147485491" r:id="rId7"/>
    <p:sldMasterId id="2147485497" r:id="rId8"/>
    <p:sldMasterId id="2147485503" r:id="rId9"/>
    <p:sldMasterId id="2147485509" r:id="rId10"/>
    <p:sldMasterId id="2147485514" r:id="rId11"/>
    <p:sldMasterId id="2147485519" r:id="rId12"/>
    <p:sldMasterId id="2147485524" r:id="rId13"/>
    <p:sldMasterId id="2147485529" r:id="rId14"/>
    <p:sldMasterId id="2147485534" r:id="rId15"/>
    <p:sldMasterId id="2147485536" r:id="rId16"/>
    <p:sldMasterId id="2147485544" r:id="rId17"/>
    <p:sldMasterId id="2147485552" r:id="rId18"/>
    <p:sldMasterId id="2147485573" r:id="rId19"/>
    <p:sldMasterId id="2147485578" r:id="rId20"/>
    <p:sldMasterId id="2147485584" r:id="rId21"/>
    <p:sldMasterId id="2147485589" r:id="rId22"/>
    <p:sldMasterId id="2147485593" r:id="rId23"/>
    <p:sldMasterId id="2147485597" r:id="rId24"/>
    <p:sldMasterId id="2147485601" r:id="rId25"/>
    <p:sldMasterId id="2147485605" r:id="rId26"/>
    <p:sldMasterId id="2147485609" r:id="rId27"/>
    <p:sldMasterId id="2147485613" r:id="rId28"/>
    <p:sldMasterId id="2147485617" r:id="rId29"/>
    <p:sldMasterId id="2147485621" r:id="rId30"/>
    <p:sldMasterId id="2147485625" r:id="rId31"/>
    <p:sldMasterId id="2147485629" r:id="rId32"/>
    <p:sldMasterId id="2147485633" r:id="rId33"/>
    <p:sldMasterId id="2147485637" r:id="rId34"/>
    <p:sldMasterId id="2147485641" r:id="rId35"/>
    <p:sldMasterId id="2147485645" r:id="rId36"/>
    <p:sldMasterId id="2147485649" r:id="rId37"/>
    <p:sldMasterId id="2147485655" r:id="rId38"/>
    <p:sldMasterId id="2147485678" r:id="rId39"/>
  </p:sldMasterIdLst>
  <p:notesMasterIdLst>
    <p:notesMasterId r:id="rId56"/>
  </p:notesMasterIdLst>
  <p:handoutMasterIdLst>
    <p:handoutMasterId r:id="rId57"/>
  </p:handoutMasterIdLst>
  <p:sldIdLst>
    <p:sldId id="776" r:id="rId40"/>
    <p:sldId id="812" r:id="rId41"/>
    <p:sldId id="813" r:id="rId42"/>
    <p:sldId id="814" r:id="rId43"/>
    <p:sldId id="815" r:id="rId44"/>
    <p:sldId id="816" r:id="rId45"/>
    <p:sldId id="807" r:id="rId46"/>
    <p:sldId id="808" r:id="rId47"/>
    <p:sldId id="809" r:id="rId48"/>
    <p:sldId id="811" r:id="rId49"/>
    <p:sldId id="754" r:id="rId50"/>
    <p:sldId id="756" r:id="rId51"/>
    <p:sldId id="817" r:id="rId52"/>
    <p:sldId id="805" r:id="rId53"/>
    <p:sldId id="760" r:id="rId54"/>
    <p:sldId id="778" r:id="rId55"/>
  </p:sldIdLst>
  <p:sldSz cx="9144000" cy="6858000" type="screen4x3"/>
  <p:notesSz cx="6808788" cy="99409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9061"/>
    <a:srgbClr val="A69765"/>
    <a:srgbClr val="FF0000"/>
    <a:srgbClr val="660033"/>
    <a:srgbClr val="FFCC00"/>
    <a:srgbClr val="66330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35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7713063138051"/>
          <c:y val="0.14474690663667045"/>
          <c:w val="0.78237192475655826"/>
          <c:h val="0.75626486971635309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9.0250494867624917E-3"/>
                  <c:y val="-1.8230048862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208745723020758E-3"/>
                  <c:y val="-1.823004886227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41749144604207E-2"/>
                  <c:y val="-1.823004886227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208745723020758E-3"/>
                  <c:y val="-2.126839033931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084682678903625E-3"/>
                  <c:y val="-9.1150244311363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Munka2!$B$20:$G$20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2015*</c:v>
                </c:pt>
              </c:strCache>
            </c:strRef>
          </c:cat>
          <c:val>
            <c:numRef>
              <c:f>Munka2!$B$21:$G$21</c:f>
              <c:numCache>
                <c:formatCode>#,##0_ ;\-#,##0\ </c:formatCode>
                <c:ptCount val="6"/>
                <c:pt idx="0" formatCode="#,##0">
                  <c:v>1686420.624123096</c:v>
                </c:pt>
                <c:pt idx="1">
                  <c:v>2166072.8711612294</c:v>
                </c:pt>
                <c:pt idx="2">
                  <c:v>2168950.7954085968</c:v>
                </c:pt>
                <c:pt idx="3">
                  <c:v>2317002.0032761618</c:v>
                </c:pt>
                <c:pt idx="4">
                  <c:v>2447185.0626310855</c:v>
                </c:pt>
                <c:pt idx="5" formatCode="0.00">
                  <c:v>2457294.9132658113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23520"/>
        <c:axId val="26525056"/>
        <c:axId val="0"/>
      </c:bar3DChart>
      <c:catAx>
        <c:axId val="265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6525056"/>
        <c:crosses val="autoZero"/>
        <c:auto val="1"/>
        <c:lblAlgn val="ctr"/>
        <c:lblOffset val="100"/>
        <c:noMultiLvlLbl val="0"/>
      </c:catAx>
      <c:valAx>
        <c:axId val="265250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652352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2989032964591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23080768803466E-2"/>
                  <c:y val="-1.173020527859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72532417033028E-2"/>
                  <c:y val="-2.05278592375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05278592375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Szerkezet!$N$8:$S$8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Szerkezet!$N$9:$S$9</c:f>
              <c:numCache>
                <c:formatCode>#,##0_ ;\-#,##0\ </c:formatCode>
                <c:ptCount val="6"/>
                <c:pt idx="0" formatCode="#,##0">
                  <c:v>957510.10867344402</c:v>
                </c:pt>
                <c:pt idx="1">
                  <c:v>1306403.3374001081</c:v>
                </c:pt>
                <c:pt idx="2">
                  <c:v>1255184.9461013938</c:v>
                </c:pt>
                <c:pt idx="3">
                  <c:v>1364398.7937042532</c:v>
                </c:pt>
                <c:pt idx="4">
                  <c:v>1454649.3259623586</c:v>
                </c:pt>
                <c:pt idx="5">
                  <c:v>1429209.8902050459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91136"/>
        <c:axId val="22492672"/>
        <c:axId val="0"/>
      </c:bar3DChart>
      <c:catAx>
        <c:axId val="224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92672"/>
        <c:crosses val="autoZero"/>
        <c:auto val="1"/>
        <c:lblAlgn val="ctr"/>
        <c:lblOffset val="100"/>
        <c:noMultiLvlLbl val="0"/>
      </c:catAx>
      <c:valAx>
        <c:axId val="22492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2491136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7713063138051"/>
          <c:y val="0.14474690663667045"/>
          <c:w val="0.78237192475655826"/>
          <c:h val="0.75626486971635309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61996379487247E-2"/>
                  <c:y val="-3.77611316049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91107088319162E-3"/>
                  <c:y val="-1.88805658024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91107088319162E-3"/>
                  <c:y val="-2.832084870373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582214176638324E-3"/>
                  <c:y val="-2.5174087736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258704386832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Munka2!$B$6:$F$6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Munka2!$B$7:$F$7</c:f>
              <c:numCache>
                <c:formatCode>#,##0</c:formatCode>
                <c:ptCount val="5"/>
                <c:pt idx="0">
                  <c:v>202579</c:v>
                </c:pt>
                <c:pt idx="1">
                  <c:v>237187</c:v>
                </c:pt>
                <c:pt idx="2">
                  <c:v>239916</c:v>
                </c:pt>
                <c:pt idx="3">
                  <c:v>259382</c:v>
                </c:pt>
                <c:pt idx="4">
                  <c:v>315266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267648"/>
        <c:axId val="52285824"/>
        <c:axId val="0"/>
      </c:bar3DChart>
      <c:catAx>
        <c:axId val="522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2285824"/>
        <c:crosses val="autoZero"/>
        <c:auto val="1"/>
        <c:lblAlgn val="ctr"/>
        <c:lblOffset val="100"/>
        <c:noMultiLvlLbl val="0"/>
      </c:catAx>
      <c:valAx>
        <c:axId val="522858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226764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6.1345840800297547E-3"/>
                  <c:y val="2.713373727705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72920400148774E-3"/>
                  <c:y val="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'[3_3_1h.xls]3.3.1.'!$AH$27:$AI$27</c:f>
              <c:strCache>
                <c:ptCount val="2"/>
                <c:pt idx="0">
                  <c:v>2014. I.-III.</c:v>
                </c:pt>
                <c:pt idx="1">
                  <c:v>2015. I.-III.</c:v>
                </c:pt>
              </c:strCache>
            </c:strRef>
          </c:cat>
          <c:val>
            <c:numRef>
              <c:f>'[3_3_1h.xls]3.3.1.'!$AH$28:$AI$28</c:f>
              <c:numCache>
                <c:formatCode>#,##0</c:formatCode>
                <c:ptCount val="2"/>
                <c:pt idx="0">
                  <c:v>228313.54861079258</c:v>
                </c:pt>
                <c:pt idx="1">
                  <c:v>167261.29690886498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4592"/>
        <c:axId val="23616128"/>
        <c:axId val="0"/>
      </c:bar3DChart>
      <c:catAx>
        <c:axId val="236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6128"/>
        <c:crosses val="autoZero"/>
        <c:auto val="1"/>
        <c:lblAlgn val="ctr"/>
        <c:lblOffset val="100"/>
        <c:noMultiLvlLbl val="0"/>
      </c:catAx>
      <c:valAx>
        <c:axId val="23616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61459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hu-H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44566279173219E-2"/>
          <c:y val="5.3808217744502528E-2"/>
          <c:w val="0.81438761299459117"/>
          <c:h val="0.7931349132017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3.086180623408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69840933946758E-3"/>
                  <c:y val="-7.7154009325307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6349204669733791E-3"/>
                  <c:y val="-4.629240559518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Munka1!$B$4:$B$14</c:f>
              <c:numCache>
                <c:formatCode>#,##0</c:formatCode>
                <c:ptCount val="11"/>
                <c:pt idx="0">
                  <c:v>3098.1499449999997</c:v>
                </c:pt>
                <c:pt idx="1">
                  <c:v>3323.5559450000001</c:v>
                </c:pt>
                <c:pt idx="2">
                  <c:v>3675.2494789999996</c:v>
                </c:pt>
                <c:pt idx="3">
                  <c:v>4863.3722240000016</c:v>
                </c:pt>
                <c:pt idx="4">
                  <c:v>5781.8005150000008</c:v>
                </c:pt>
                <c:pt idx="5">
                  <c:v>5085.9998529999993</c:v>
                </c:pt>
                <c:pt idx="6">
                  <c:v>5843.2465540000003</c:v>
                </c:pt>
                <c:pt idx="7">
                  <c:v>7193.1415620000016</c:v>
                </c:pt>
                <c:pt idx="8">
                  <c:v>8074.6186350000016</c:v>
                </c:pt>
                <c:pt idx="9">
                  <c:v>8001.2651970000006</c:v>
                </c:pt>
                <c:pt idx="10" formatCode="0">
                  <c:v>7795.8919850000002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6349204669733791E-3"/>
                  <c:y val="-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50793214130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42856840552084E-2"/>
                  <c:y val="1.0287201243374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96825027341436E-2"/>
                  <c:y val="1.0287201243374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688888653762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2158727471574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323809120736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215872747157408E-2"/>
                  <c:y val="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269840933946757E-2"/>
                  <c:y val="-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161904560368056E-3"/>
                  <c:y val="-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742856840552084E-2"/>
                  <c:y val="-2.5718003108435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Munka1!$C$4:$C$14</c:f>
              <c:numCache>
                <c:formatCode>#,##0</c:formatCode>
                <c:ptCount val="11"/>
                <c:pt idx="0">
                  <c:v>1999.6704599999998</c:v>
                </c:pt>
                <c:pt idx="1">
                  <c:v>2407.6447269999999</c:v>
                </c:pt>
                <c:pt idx="2">
                  <c:v>2680.2087109999998</c:v>
                </c:pt>
                <c:pt idx="3">
                  <c:v>3188.1584989999997</c:v>
                </c:pt>
                <c:pt idx="4">
                  <c:v>3860.2142859999994</c:v>
                </c:pt>
                <c:pt idx="5">
                  <c:v>3370.6623370000002</c:v>
                </c:pt>
                <c:pt idx="6">
                  <c:v>3710.560442</c:v>
                </c:pt>
                <c:pt idx="7">
                  <c:v>4445.7138949999999</c:v>
                </c:pt>
                <c:pt idx="8">
                  <c:v>4454.6762430000008</c:v>
                </c:pt>
                <c:pt idx="9">
                  <c:v>4464.2669650000016</c:v>
                </c:pt>
                <c:pt idx="10" formatCode="0">
                  <c:v>4665.6548900000007</c:v>
                </c:pt>
              </c:numCache>
            </c:numRef>
          </c:val>
        </c:ser>
        <c:ser>
          <c:idx val="2"/>
          <c:order val="2"/>
          <c:tx>
            <c:strRef>
              <c:f>Munka1!$D$3</c:f>
              <c:strCache>
                <c:ptCount val="1"/>
                <c:pt idx="0">
                  <c:v>Egyenleg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619045603680439E-3"/>
                  <c:y val="2.5718003108434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2158727471574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079363735787014E-3"/>
                  <c:y val="-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215872747157408E-2"/>
                  <c:y val="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698409339467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161904560368056E-3"/>
                  <c:y val="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215872747157408E-2"/>
                  <c:y val="2.5718003108435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6349204669733791E-3"/>
                  <c:y val="-7.7154009325307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7428568405519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6796825027341547E-2"/>
                  <c:y val="-5.1436006216871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Munka1!$A$4:$A$14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Munka1!$D$4:$D$14</c:f>
              <c:numCache>
                <c:formatCode>#,##0</c:formatCode>
                <c:ptCount val="11"/>
                <c:pt idx="0">
                  <c:v>1098.4794850000001</c:v>
                </c:pt>
                <c:pt idx="1">
                  <c:v>915.91121799999985</c:v>
                </c:pt>
                <c:pt idx="2">
                  <c:v>995.04076799999996</c:v>
                </c:pt>
                <c:pt idx="3">
                  <c:v>1675.2137250000001</c:v>
                </c:pt>
                <c:pt idx="4">
                  <c:v>1921.586229</c:v>
                </c:pt>
                <c:pt idx="5">
                  <c:v>1715.3375160000001</c:v>
                </c:pt>
                <c:pt idx="6">
                  <c:v>2132.6861119999999</c:v>
                </c:pt>
                <c:pt idx="7">
                  <c:v>2747.4276669999999</c:v>
                </c:pt>
                <c:pt idx="8">
                  <c:v>3619.9423919999999</c:v>
                </c:pt>
                <c:pt idx="9">
                  <c:v>3536.9982319999999</c:v>
                </c:pt>
                <c:pt idx="10" formatCode="0">
                  <c:v>3130.2370950000004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68160"/>
        <c:axId val="77069696"/>
      </c:barChart>
      <c:lineChart>
        <c:grouping val="standard"/>
        <c:varyColors val="0"/>
        <c:ser>
          <c:idx val="3"/>
          <c:order val="3"/>
          <c:tx>
            <c:v>Export részesedés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Munka1!$E$4:$E$14</c:f>
              <c:numCache>
                <c:formatCode>#,##0.0</c:formatCode>
                <c:ptCount val="11"/>
                <c:pt idx="0">
                  <c:v>6.9437221412882701</c:v>
                </c:pt>
                <c:pt idx="1">
                  <c:v>6.6402060756812915</c:v>
                </c:pt>
                <c:pt idx="2">
                  <c:v>6.2360907692682614</c:v>
                </c:pt>
                <c:pt idx="3">
                  <c:v>7.0479335178002103</c:v>
                </c:pt>
                <c:pt idx="4">
                  <c:v>7.8792276828047232</c:v>
                </c:pt>
                <c:pt idx="5">
                  <c:v>8.6000312079213064</c:v>
                </c:pt>
                <c:pt idx="6">
                  <c:v>8.1782263796521359</c:v>
                </c:pt>
                <c:pt idx="7">
                  <c:v>8.9939482266809332</c:v>
                </c:pt>
                <c:pt idx="8">
                  <c:v>10.099329996143535</c:v>
                </c:pt>
                <c:pt idx="9">
                  <c:v>9.8423883265821228</c:v>
                </c:pt>
                <c:pt idx="10">
                  <c:v>9.2051866128813344</c:v>
                </c:pt>
              </c:numCache>
            </c:numRef>
          </c:val>
          <c:smooth val="0"/>
        </c:ser>
        <c:ser>
          <c:idx val="4"/>
          <c:order val="4"/>
          <c:tx>
            <c:v>Import részesedés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Munka1!$F$4:$F$14</c:f>
              <c:numCache>
                <c:formatCode>#,##0.0</c:formatCode>
                <c:ptCount val="11"/>
                <c:pt idx="0">
                  <c:v>4.1202284218985019</c:v>
                </c:pt>
                <c:pt idx="1">
                  <c:v>4.5465003531233474</c:v>
                </c:pt>
                <c:pt idx="2">
                  <c:v>4.3712651546678654</c:v>
                </c:pt>
                <c:pt idx="3">
                  <c:v>4.6122344313930315</c:v>
                </c:pt>
                <c:pt idx="4">
                  <c:v>5.2377604260105777</c:v>
                </c:pt>
                <c:pt idx="5">
                  <c:v>6.0840983554315269</c:v>
                </c:pt>
                <c:pt idx="6">
                  <c:v>5.6277173368369731</c:v>
                </c:pt>
                <c:pt idx="7">
                  <c:v>6.0969613439579922</c:v>
                </c:pt>
                <c:pt idx="8">
                  <c:v>6.0775288423076965</c:v>
                </c:pt>
                <c:pt idx="9">
                  <c:v>5.9731566218062611</c:v>
                </c:pt>
                <c:pt idx="10">
                  <c:v>5.959604102525045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15392"/>
        <c:axId val="77109120"/>
      </c:lineChart>
      <c:catAx>
        <c:axId val="7706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069696"/>
        <c:crosses val="autoZero"/>
        <c:auto val="1"/>
        <c:lblAlgn val="ctr"/>
        <c:lblOffset val="100"/>
        <c:noMultiLvlLbl val="0"/>
      </c:catAx>
      <c:valAx>
        <c:axId val="77069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hu-HU" sz="1800"/>
                  <a:t>Érték (m</a:t>
                </a:r>
                <a:r>
                  <a:rPr lang="en-US" sz="1800"/>
                  <a:t>illiárd euró</a:t>
                </a:r>
                <a:r>
                  <a:rPr lang="hu-HU" sz="1800"/>
                  <a:t>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8.2812773403324585E-3"/>
              <c:y val="0.284191819772528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7068160"/>
        <c:crosses val="autoZero"/>
        <c:crossBetween val="between"/>
        <c:dispUnits>
          <c:builtInUnit val="thousands"/>
        </c:dispUnits>
      </c:valAx>
      <c:valAx>
        <c:axId val="77109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US" sz="1800">
                    <a:solidFill>
                      <a:srgbClr val="FF0000"/>
                    </a:solidFill>
                  </a:rPr>
                  <a:t>Nemzetgazdasági részesedés </a:t>
                </a:r>
                <a:r>
                  <a:rPr lang="hu-HU" sz="1800">
                    <a:solidFill>
                      <a:srgbClr val="FF0000"/>
                    </a:solidFill>
                  </a:rPr>
                  <a:t>(</a:t>
                </a:r>
                <a:r>
                  <a:rPr lang="en-US" sz="1800">
                    <a:solidFill>
                      <a:srgbClr val="FF0000"/>
                    </a:solidFill>
                  </a:rPr>
                  <a:t>%</a:t>
                </a:r>
                <a:r>
                  <a:rPr lang="hu-HU" sz="1800">
                    <a:solidFill>
                      <a:srgbClr val="FF0000"/>
                    </a:solidFill>
                  </a:rPr>
                  <a:t>)</a:t>
                </a:r>
                <a:endParaRPr lang="en-US" sz="180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hu-HU"/>
          </a:p>
        </c:txPr>
        <c:crossAx val="77115392"/>
        <c:crosses val="max"/>
        <c:crossBetween val="between"/>
      </c:valAx>
      <c:catAx>
        <c:axId val="77115392"/>
        <c:scaling>
          <c:orientation val="minMax"/>
        </c:scaling>
        <c:delete val="1"/>
        <c:axPos val="b"/>
        <c:majorTickMark val="out"/>
        <c:minorTickMark val="none"/>
        <c:tickLblPos val="none"/>
        <c:crossAx val="771091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0.02377</cdr:x>
      <cdr:y>0.90958</cdr:y>
    </cdr:from>
    <cdr:to>
      <cdr:x>0.17209</cdr:x>
      <cdr:y>1</cdr:y>
    </cdr:to>
    <cdr:sp macro="" textlink="">
      <cdr:nvSpPr>
        <cdr:cNvPr id="2" name="Téglalap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850" y="6438900"/>
          <a:ext cx="122822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Forrás</a:t>
          </a:r>
          <a:r>
            <a:rPr lang="hu-HU" altLang="hu-H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KSH</a:t>
          </a:r>
          <a:endParaRPr lang="hu-HU" altLang="hu-H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0.51516</cdr:x>
      <cdr:y>0.20415</cdr:y>
    </cdr:from>
    <cdr:to>
      <cdr:x>0.58442</cdr:x>
      <cdr:y>0.28807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4284600" y="1008113"/>
          <a:ext cx="576039" cy="41441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0.80881</cdr:x>
      <cdr:y>0.08191</cdr:y>
    </cdr:from>
    <cdr:to>
      <cdr:x>0.86555</cdr:x>
      <cdr:y>0.16583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6930619" y="432048"/>
          <a:ext cx="486205" cy="4426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843" cy="496812"/>
          </a:xfrm>
          <a:prstGeom prst="rect">
            <a:avLst/>
          </a:prstGeom>
        </p:spPr>
        <p:txBody>
          <a:bodyPr vert="horz" lIns="91842" tIns="45923" rIns="91842" bIns="4592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681" y="2"/>
            <a:ext cx="2951019" cy="496812"/>
          </a:xfrm>
          <a:prstGeom prst="rect">
            <a:avLst/>
          </a:prstGeom>
        </p:spPr>
        <p:txBody>
          <a:bodyPr vert="horz" lIns="91842" tIns="45923" rIns="91842" bIns="4592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93B8C3-81A0-4137-82E6-C3BC22CF93FF}" type="datetimeFigureOut">
              <a:rPr lang="hu-HU"/>
              <a:pPr>
                <a:defRPr/>
              </a:pPr>
              <a:t>2016.01.28.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1792"/>
            <a:ext cx="2948843" cy="496812"/>
          </a:xfrm>
          <a:prstGeom prst="rect">
            <a:avLst/>
          </a:prstGeom>
        </p:spPr>
        <p:txBody>
          <a:bodyPr vert="horz" lIns="91842" tIns="45923" rIns="91842" bIns="4592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681" y="9441792"/>
            <a:ext cx="2951019" cy="496812"/>
          </a:xfrm>
          <a:prstGeom prst="rect">
            <a:avLst/>
          </a:prstGeom>
        </p:spPr>
        <p:txBody>
          <a:bodyPr vert="horz" lIns="91842" tIns="45923" rIns="91842" bIns="4592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AE3C87-E578-4521-920D-908DB1FEAD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73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843" cy="496812"/>
          </a:xfrm>
          <a:prstGeom prst="rect">
            <a:avLst/>
          </a:prstGeom>
        </p:spPr>
        <p:txBody>
          <a:bodyPr vert="horz" lIns="91842" tIns="45923" rIns="91842" bIns="459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681" y="2"/>
            <a:ext cx="2951019" cy="496812"/>
          </a:xfrm>
          <a:prstGeom prst="rect">
            <a:avLst/>
          </a:prstGeom>
        </p:spPr>
        <p:txBody>
          <a:bodyPr vert="horz" lIns="91842" tIns="45923" rIns="91842" bIns="459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C6D0B-D013-4A6F-8ADA-8F5F88EE6391}" type="datetimeFigureOut">
              <a:rPr lang="hu-HU"/>
              <a:pPr>
                <a:defRPr/>
              </a:pPr>
              <a:t>2016.01.28.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3" rIns="91842" bIns="45923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36" y="4719736"/>
            <a:ext cx="5448118" cy="4475970"/>
          </a:xfrm>
          <a:prstGeom prst="rect">
            <a:avLst/>
          </a:prstGeom>
        </p:spPr>
        <p:txBody>
          <a:bodyPr vert="horz" lIns="91842" tIns="45923" rIns="91842" bIns="459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792"/>
            <a:ext cx="2948843" cy="496812"/>
          </a:xfrm>
          <a:prstGeom prst="rect">
            <a:avLst/>
          </a:prstGeom>
        </p:spPr>
        <p:txBody>
          <a:bodyPr vert="horz" lIns="91842" tIns="45923" rIns="91842" bIns="459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681" y="9441792"/>
            <a:ext cx="2951019" cy="496812"/>
          </a:xfrm>
          <a:prstGeom prst="rect">
            <a:avLst/>
          </a:prstGeom>
        </p:spPr>
        <p:txBody>
          <a:bodyPr vert="horz" lIns="91842" tIns="45923" rIns="91842" bIns="459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8729E-A146-4B33-A564-10BCA53DFE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10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FD1A7-4708-482E-8F1B-E9830501A4C1}" type="slidenum">
              <a:rPr lang="hu-H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E8729E-A146-4B33-A564-10BCA53DFEE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25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43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076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0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25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131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776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6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01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04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73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22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617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4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152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0372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801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60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633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32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216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12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5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354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785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2714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401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007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9307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1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86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595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393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74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571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3710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16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839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8496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899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85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64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899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728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655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234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83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4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912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788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584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3609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923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41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hu-HU" alt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D157-45D4-4F99-98C7-75B8D3E5BFD4}" type="slidenum">
              <a:rPr lang="en-US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03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hu-HU" alt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B70F-BECC-4F02-B71C-3B1A055CBF30}" type="slidenum">
              <a:rPr lang="en-US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9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9005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768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652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913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4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2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57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2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94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3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36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2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863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4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8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940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617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3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952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4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07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304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57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119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9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4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962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706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70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48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83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226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55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69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368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891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8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905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458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13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27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02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573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40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7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451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596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2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22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57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2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434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3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947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6244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13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4586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216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84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03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894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5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037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1091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3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4310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04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3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7188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7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700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799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1502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02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04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40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29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51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38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26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12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475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73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408"/>
            <a:ext cx="1224136" cy="8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666936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467544" y="908720"/>
            <a:ext cx="8280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7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0"/>
          </p:nvPr>
        </p:nvSpPr>
        <p:spPr>
          <a:xfrm>
            <a:off x="3132138" y="115888"/>
            <a:ext cx="2592387" cy="1800225"/>
          </a:xfrm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hu-HU"/>
          </a:p>
        </p:txBody>
      </p:sp>
      <p:pic>
        <p:nvPicPr>
          <p:cNvPr id="9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7"/>
            <a:ext cx="2974006" cy="20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 userDrawn="1"/>
        </p:nvCxnSpPr>
        <p:spPr>
          <a:xfrm>
            <a:off x="683568" y="2060849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683568" y="6381328"/>
            <a:ext cx="777686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5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534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B59C51-BBD3-4E10-BE4E-FE467BA7242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073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5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9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9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0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9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C14211-2C79-4827-A2E5-AC96397422D2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1" r:id="rId3"/>
    <p:sldLayoutId id="2147485452" r:id="rId4"/>
    <p:sldLayoutId id="2147485453" r:id="rId5"/>
    <p:sldLayoutId id="214748545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511" r:id="rId2"/>
    <p:sldLayoutId id="2147485512" r:id="rId3"/>
    <p:sldLayoutId id="214748551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1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1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0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2" r:id="rId5"/>
    <p:sldLayoutId id="2147485543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6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4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9B14A3-7CCF-4D02-9428-1D60E2FAFB51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8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  <p:sldLayoutId id="2147485586" r:id="rId2"/>
    <p:sldLayoutId id="2147485587" r:id="rId3"/>
    <p:sldLayoutId id="214748558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68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07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2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599" r:id="rId2"/>
    <p:sldLayoutId id="214748560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5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4" r:id="rId1"/>
    <p:sldLayoutId id="2147485615" r:id="rId2"/>
    <p:sldLayoutId id="21474856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0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  <p:sldLayoutId id="2147485623" r:id="rId2"/>
    <p:sldLayoutId id="214748562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9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  <p:sldLayoutId id="214748562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31" r:id="rId2"/>
    <p:sldLayoutId id="214748563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3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56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0" r:id="rId1"/>
    <p:sldLayoutId id="2147485651" r:id="rId2"/>
    <p:sldLayoutId id="2147485652" r:id="rId3"/>
    <p:sldLayoutId id="2147485653" r:id="rId4"/>
    <p:sldLayoutId id="21474856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11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2" r:id="rId2"/>
    <p:sldLayoutId id="2147485483" r:id="rId3"/>
    <p:sldLayoutId id="214748548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6" r:id="rId1"/>
    <p:sldLayoutId id="2147485487" r:id="rId2"/>
    <p:sldLayoutId id="2147485488" r:id="rId3"/>
    <p:sldLayoutId id="2147485489" r:id="rId4"/>
    <p:sldLayoutId id="214748549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4" r:id="rId1"/>
    <p:sldLayoutId id="2147485505" r:id="rId2"/>
    <p:sldLayoutId id="2147485506" r:id="rId3"/>
    <p:sldLayoutId id="2147485507" r:id="rId4"/>
    <p:sldLayoutId id="214748550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712968" cy="1728192"/>
          </a:xfrm>
        </p:spPr>
        <p:txBody>
          <a:bodyPr>
            <a:normAutofit/>
          </a:bodyPr>
          <a:lstStyle/>
          <a:p>
            <a:r>
              <a:rPr lang="hu-HU" sz="4400" dirty="0"/>
              <a:t>Az agrárágazat aktuális </a:t>
            </a:r>
            <a:r>
              <a:rPr lang="hu-HU" sz="4400" dirty="0" smtClean="0"/>
              <a:t>kérdései</a:t>
            </a:r>
            <a:endParaRPr lang="hu-HU" sz="44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336704" cy="196862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u-HU" b="1" dirty="0" smtClean="0"/>
              <a:t>Dr. Feldman Zsolt</a:t>
            </a:r>
            <a:endParaRPr lang="hu-HU" b="1" dirty="0"/>
          </a:p>
          <a:p>
            <a:pPr>
              <a:defRPr/>
            </a:pPr>
            <a:r>
              <a:rPr lang="hu-HU" dirty="0"/>
              <a:t>agrárgazdaságért </a:t>
            </a:r>
            <a:r>
              <a:rPr lang="hu-HU" dirty="0" smtClean="0"/>
              <a:t>felelős helyettes </a:t>
            </a:r>
            <a:r>
              <a:rPr lang="hu-HU" dirty="0"/>
              <a:t>államtitkár</a:t>
            </a:r>
          </a:p>
          <a:p>
            <a:pPr>
              <a:defRPr/>
            </a:pPr>
            <a:r>
              <a:rPr lang="hu-HU" dirty="0"/>
              <a:t>Földművelésügyi Minisztérium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 smtClean="0"/>
              <a:t>Budapest, </a:t>
            </a:r>
            <a:r>
              <a:rPr lang="hu-HU" dirty="0"/>
              <a:t>2016. január </a:t>
            </a:r>
            <a:r>
              <a:rPr lang="hu-HU" dirty="0" smtClean="0"/>
              <a:t>28.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45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4968"/>
          </a:xfrm>
        </p:spPr>
        <p:txBody>
          <a:bodyPr>
            <a:normAutofit/>
          </a:bodyPr>
          <a:lstStyle/>
          <a:p>
            <a:r>
              <a:rPr lang="hu-HU" altLang="hu-HU" sz="3200" b="1" dirty="0" smtClean="0">
                <a:solidFill>
                  <a:srgbClr val="A29061"/>
                </a:solidFill>
                <a:ea typeface="DejaVu Sans"/>
                <a:cs typeface="Times New Roman" pitchFamily="18" charset="0"/>
              </a:rPr>
              <a:t>Őstermelői igazolvány</a:t>
            </a:r>
            <a:endParaRPr lang="hu-HU" altLang="hu-HU" sz="3200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4198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</a:pPr>
            <a:r>
              <a:rPr lang="hu-HU" sz="4000" b="1" dirty="0">
                <a:latin typeface="Times New Roman"/>
                <a:ea typeface="Calibri"/>
                <a:cs typeface="Times New Roman"/>
              </a:rPr>
              <a:t>2016. január </a:t>
            </a:r>
            <a:r>
              <a:rPr lang="hu-HU" sz="4000" b="1" dirty="0" smtClean="0">
                <a:latin typeface="Times New Roman"/>
                <a:ea typeface="Calibri"/>
                <a:cs typeface="Times New Roman"/>
              </a:rPr>
              <a:t>1-jétől új </a:t>
            </a:r>
            <a:r>
              <a:rPr lang="hu-HU" sz="4000" b="1" dirty="0">
                <a:latin typeface="Times New Roman"/>
                <a:ea typeface="Calibri"/>
                <a:cs typeface="Times New Roman"/>
              </a:rPr>
              <a:t>szabályozás váltotta fel az eddigi őstermelői igazolványról szóló jogszabályt</a:t>
            </a:r>
            <a:endParaRPr lang="hu-H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/>
                <a:ea typeface="Calibri"/>
                <a:cs typeface="Times New Roman"/>
              </a:rPr>
              <a:t>megteremti </a:t>
            </a:r>
            <a:r>
              <a:rPr lang="hu-HU" dirty="0">
                <a:latin typeface="Times New Roman"/>
                <a:ea typeface="Calibri"/>
                <a:cs typeface="Times New Roman"/>
              </a:rPr>
              <a:t>az elektronikus eljárás és a papír alapú igazolványok helyett a kártya alapú igazolvány bevezetésének feltételeit, ezáltal az ügyfelek hosszú távú adminisztrációs terheinek csökkentését, valamint az ellenőrzési jogkörök kibővítésén keresztül gazdaságfehérítő célokat </a:t>
            </a:r>
            <a:r>
              <a:rPr lang="hu-HU" dirty="0" smtClean="0">
                <a:latin typeface="Times New Roman"/>
                <a:ea typeface="Calibri"/>
                <a:cs typeface="Times New Roman"/>
              </a:rPr>
              <a:t>szolgál</a:t>
            </a:r>
            <a:r>
              <a:rPr lang="hu-HU" dirty="0">
                <a:latin typeface="Times New Roman"/>
                <a:ea typeface="Calibri"/>
                <a:cs typeface="Times New Roman"/>
              </a:rPr>
              <a:t>;</a:t>
            </a:r>
            <a:endParaRPr lang="hu-H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Times New Roman"/>
                <a:ea typeface="Calibri"/>
                <a:cs typeface="Times New Roman"/>
              </a:rPr>
              <a:t>ú</a:t>
            </a:r>
            <a:r>
              <a:rPr lang="hu-HU" dirty="0" smtClean="0">
                <a:latin typeface="Times New Roman"/>
                <a:ea typeface="Calibri"/>
                <a:cs typeface="Times New Roman"/>
              </a:rPr>
              <a:t>j </a:t>
            </a:r>
            <a:r>
              <a:rPr lang="hu-HU" dirty="0">
                <a:latin typeface="Times New Roman"/>
                <a:ea typeface="Calibri"/>
                <a:cs typeface="Times New Roman"/>
              </a:rPr>
              <a:t>előírás, hogy az értékesítés helyszínén az őstermelő köteles feltüntetni az őstermelői igazolványa számát, továbbá a terméken vagy az értékesítés helyszínén a vásárlók tájékoztatására alkalmas módon a „Saját őstermelői tevékenységből származó termék” feliratot </a:t>
            </a:r>
            <a:r>
              <a:rPr lang="hu-HU" dirty="0" smtClean="0">
                <a:latin typeface="Times New Roman"/>
                <a:ea typeface="Calibri"/>
                <a:cs typeface="Times New Roman"/>
              </a:rPr>
              <a:t>elhelyezni;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/>
                <a:ea typeface="Calibri"/>
                <a:cs typeface="Times New Roman"/>
              </a:rPr>
              <a:t>Az </a:t>
            </a:r>
            <a:r>
              <a:rPr lang="hu-HU" dirty="0">
                <a:latin typeface="Times New Roman"/>
                <a:ea typeface="Calibri"/>
                <a:cs typeface="Times New Roman"/>
              </a:rPr>
              <a:t>új, kártya alapú igazolványok 3 év helyett már 5 évig hatályosak, értékesítési betétlapot azonban továbbra is csak legfeljebb 3 évre lehet </a:t>
            </a:r>
            <a:r>
              <a:rPr lang="hu-HU" dirty="0" smtClean="0">
                <a:latin typeface="Times New Roman"/>
                <a:ea typeface="Calibri"/>
                <a:cs typeface="Times New Roman"/>
              </a:rPr>
              <a:t>kiváltani;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 smtClean="0"/>
              <a:t>a </a:t>
            </a:r>
            <a:r>
              <a:rPr lang="hu-HU" dirty="0"/>
              <a:t>mezőgazdasági őstermelő, aki egyéni vállalkozóként mezőgazdasági termékek értékesítését is végzi, ugyanazon a helyszínen, ugyanabban az időpontban, egy adott termék teljes mennyiségét kizárólag egyféle minőségében értékesítheti. </a:t>
            </a:r>
          </a:p>
        </p:txBody>
      </p:sp>
    </p:spTree>
    <p:extLst>
      <p:ext uri="{BB962C8B-B14F-4D97-AF65-F5344CB8AC3E}">
        <p14:creationId xmlns:p14="http://schemas.microsoft.com/office/powerpoint/2010/main" val="923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2015. </a:t>
            </a:r>
            <a:r>
              <a:rPr lang="hu-HU" altLang="en-US" sz="2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árenyhítési év:</a:t>
            </a:r>
          </a:p>
          <a:p>
            <a:pPr algn="just">
              <a:defRPr/>
            </a:pP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72,4 ezer termelő tag</a:t>
            </a: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 (kötelezően: 64 ezer, önkéntesen: 8,4 ezer) </a:t>
            </a:r>
            <a:r>
              <a:rPr lang="hu-HU" altLang="en-US" sz="2200" i="1" dirty="0" smtClean="0">
                <a:latin typeface="Times New Roman" pitchFamily="18" charset="0"/>
                <a:cs typeface="Times New Roman" pitchFamily="18" charset="0"/>
              </a:rPr>
              <a:t>(2011: 27,8 ezer termelő tag)</a:t>
            </a:r>
          </a:p>
          <a:p>
            <a:pPr algn="just">
              <a:defRPr/>
            </a:pP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3,7 millió hektár </a:t>
            </a: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(ebből 93,5% szántó; 3,5% ültetvény; 3% szántóföldi zöldség) </a:t>
            </a:r>
            <a:r>
              <a:rPr lang="hu-HU" altLang="en-US" sz="2200" i="1" dirty="0" smtClean="0">
                <a:latin typeface="Times New Roman" pitchFamily="18" charset="0"/>
                <a:cs typeface="Times New Roman" pitchFamily="18" charset="0"/>
              </a:rPr>
              <a:t>(2011: 2,5 millió ha)</a:t>
            </a:r>
          </a:p>
          <a:p>
            <a:pPr algn="just">
              <a:defRPr/>
            </a:pP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4,17 Mrd Ft termelői hozzájárulás </a:t>
            </a:r>
            <a:r>
              <a:rPr lang="hu-HU" altLang="en-US" sz="2200" i="1" dirty="0">
                <a:latin typeface="Times New Roman" pitchFamily="18" charset="0"/>
                <a:cs typeface="Times New Roman" pitchFamily="18" charset="0"/>
              </a:rPr>
              <a:t>(2011: 2,11 Mrd </a:t>
            </a:r>
            <a:r>
              <a:rPr lang="hu-HU" altLang="en-US" sz="2200" i="1" dirty="0" smtClean="0">
                <a:latin typeface="Times New Roman" pitchFamily="18" charset="0"/>
                <a:cs typeface="Times New Roman" pitchFamily="18" charset="0"/>
              </a:rPr>
              <a:t>Ft) +</a:t>
            </a: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 legalább ugyanekkora összegben állami hozzájárulás	     </a:t>
            </a: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8,34 Mrd Ft</a:t>
            </a:r>
            <a:endParaRPr lang="hu-HU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szántó (10 ha ≤): 1.000 Ft/ha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ültetvény (1 ha ≤), szántóföldi zöldség (5 ha ≤): 3.000 Ft/h</a:t>
            </a:r>
          </a:p>
          <a:p>
            <a:pPr algn="just">
              <a:defRPr/>
            </a:pP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2016 márciusában nagyságrendileg </a:t>
            </a: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21 Mrd Ft </a:t>
            </a: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áll rendelkezésre a </a:t>
            </a:r>
            <a:r>
              <a:rPr lang="hu-HU" altLang="en-US" sz="2200" b="1" dirty="0" smtClean="0">
                <a:latin typeface="Times New Roman" pitchFamily="18" charset="0"/>
                <a:cs typeface="Times New Roman" pitchFamily="18" charset="0"/>
              </a:rPr>
              <a:t>Kárenyhítési Alapban</a:t>
            </a:r>
            <a:r>
              <a:rPr lang="hu-HU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en-US" sz="2200" i="1" dirty="0" smtClean="0">
                <a:latin typeface="Times New Roman" pitchFamily="18" charset="0"/>
                <a:cs typeface="Times New Roman" pitchFamily="18" charset="0"/>
              </a:rPr>
              <a:t>(maradvány agrárkár-enyhítésre)</a:t>
            </a:r>
          </a:p>
        </p:txBody>
      </p:sp>
      <p:sp>
        <p:nvSpPr>
          <p:cNvPr id="2" name="Jobbra nyíl 1"/>
          <p:cNvSpPr/>
          <p:nvPr/>
        </p:nvSpPr>
        <p:spPr>
          <a:xfrm>
            <a:off x="5847382" y="4339134"/>
            <a:ext cx="3905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en-US" b="1" dirty="0"/>
              <a:t>Agrárkár-enyhítés </a:t>
            </a:r>
            <a:r>
              <a:rPr lang="hu-HU" altLang="en-US" b="1" dirty="0" smtClean="0"/>
              <a:t>számokban</a:t>
            </a:r>
            <a:endParaRPr lang="hu-HU" altLang="en-US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Autofit/>
          </a:bodyPr>
          <a:lstStyle/>
          <a:p>
            <a:r>
              <a:rPr lang="hu-HU" sz="2800" b="1" dirty="0"/>
              <a:t>A 2015. kárenyhítési év végleges kárbejelentései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37609"/>
              </p:ext>
            </p:extLst>
          </p:nvPr>
        </p:nvGraphicFramePr>
        <p:xfrm>
          <a:off x="2291716" y="1772816"/>
          <a:ext cx="4560567" cy="458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890"/>
                <a:gridCol w="2436677"/>
              </a:tblGrid>
              <a:tr h="48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Káresemény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46. héttel bezárólag (11.15.) bejelentett terület összesen (ha)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Mezőgazdasági árvízkár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Aszálykár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121 647  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Belvízkár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12 281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Felhőszakadáskár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Jégesőkár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51 768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Tavaszi fagy</a:t>
                      </a:r>
                      <a:endParaRPr lang="hu-HU" sz="12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11 103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Téli fagy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490 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Őszi fagykár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Összesen: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203 047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3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kárbejelentések száma összesen</a:t>
                      </a:r>
                      <a:endParaRPr lang="hu-H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 héttel bezárólag (11.15.) beérkezett kárbejelentések száma összesen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u-HU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Káresemények összesen </a:t>
                      </a:r>
                      <a:endParaRPr lang="hu-HU" sz="1400" b="1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10 013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0" y="6450365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elmúlt évek kárbejelentéseinek végleges területe 2014-ben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870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ha, 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2013-ban 149 710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ha, 2012-ben 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pedig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047 429 </a:t>
            </a:r>
            <a:r>
              <a:rPr lang="hu-H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volt</a:t>
            </a:r>
            <a:r>
              <a:rPr lang="hu-H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2">
                    <a:lumMod val="50000"/>
                  </a:schemeClr>
                </a:solidFill>
              </a:rPr>
              <a:t>NHP és az agrárium</a:t>
            </a:r>
            <a:endParaRPr lang="hu-H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6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NHP 2013. június 1-én elindult I. szakaszában a hitelek 15%-át (103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mrd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Ft) a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mezőgazdasági, míg 6%-át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(41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mrd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Ft) az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élelmiszeripari vállalkozások igényelték.</a:t>
            </a:r>
          </a:p>
          <a:p>
            <a:pPr algn="just">
              <a:buFont typeface="Arial" pitchFamily="34" charset="0"/>
              <a:buChar char="•"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NHP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II. szakaszában (2014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. december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31-ig) már a 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hitelek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30%-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át (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151 </a:t>
            </a:r>
            <a:r>
              <a:rPr lang="hu-HU" sz="3200" b="1" dirty="0" err="1">
                <a:latin typeface="Times New Roman" pitchFamily="18" charset="0"/>
                <a:cs typeface="Times New Roman" pitchFamily="18" charset="0"/>
              </a:rPr>
              <a:t>mrd</a:t>
            </a: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 Ft)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igényelték a mezőgazdasági vállalkozások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míg az élelmiszeripari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vállalkozások továbbra is 6%-ban részesedtek (31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mrd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Ft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har char="•"/>
            </a:pPr>
            <a:r>
              <a:rPr lang="hu-HU" sz="31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II. szakaszban leszerződött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mezőgazdasági hitelek több </a:t>
            </a:r>
            <a:r>
              <a:rPr lang="hu-HU" sz="3100" b="1" dirty="0">
                <a:latin typeface="Times New Roman" pitchFamily="18" charset="0"/>
                <a:cs typeface="Times New Roman" pitchFamily="18" charset="0"/>
              </a:rPr>
              <a:t>mint 97%-a új hitel </a:t>
            </a:r>
            <a:r>
              <a:rPr lang="hu-HU" sz="3100" dirty="0">
                <a:latin typeface="Times New Roman" pitchFamily="18" charset="0"/>
                <a:cs typeface="Times New Roman" pitchFamily="18" charset="0"/>
              </a:rPr>
              <a:t>(a hitelkiváltás a keretösszeg maximum 10%-a lehet). Ezen belül az </a:t>
            </a: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beruházási hitelek (és új lízingügyletek) részesedése 53%, </a:t>
            </a: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új forgóeszközhiteleké 19%, míg </a:t>
            </a: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EU-s támogatások előfinanszírozására folyósított hiteleké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>
              <a:buChar char="•"/>
            </a:pPr>
            <a:r>
              <a:rPr lang="hu-HU" sz="3100" dirty="0">
                <a:latin typeface="Times New Roman" pitchFamily="18" charset="0"/>
                <a:cs typeface="Times New Roman" pitchFamily="18" charset="0"/>
              </a:rPr>
              <a:t>A II. szakaszban leszerződött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élelmiszeripari hitelek közel </a:t>
            </a:r>
            <a:r>
              <a:rPr lang="hu-HU" sz="3100" b="1" dirty="0">
                <a:latin typeface="Times New Roman" pitchFamily="18" charset="0"/>
                <a:cs typeface="Times New Roman" pitchFamily="18" charset="0"/>
              </a:rPr>
              <a:t>98%-a új </a:t>
            </a: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hitel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100" dirty="0">
                <a:latin typeface="Times New Roman" pitchFamily="18" charset="0"/>
                <a:cs typeface="Times New Roman" pitchFamily="18" charset="0"/>
              </a:rPr>
              <a:t>Ezen belül az </a:t>
            </a:r>
            <a:endParaRPr lang="hu-H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beruházási hitelek (és új lízingügyletek) részesedése 37%, </a:t>
            </a: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új forgóeszközhiteleké 57%, míg </a:t>
            </a: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har char="•"/>
            </a:pP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700" dirty="0">
                <a:latin typeface="Times New Roman" pitchFamily="18" charset="0"/>
                <a:cs typeface="Times New Roman" pitchFamily="18" charset="0"/>
              </a:rPr>
              <a:t>EU-s támogatások előfinanszírozására folyósított hiteleké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6%.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hu-HU" sz="1650" dirty="0" smtClean="0"/>
              <a:t>Még kedvezőbb feltételekkel vehető igénybe az egyéni gazdaságok forgóeszköz finanszírozásában jelentős szerepet betöltő, akár 3 éves futamidővel igénybe vehető </a:t>
            </a:r>
            <a:r>
              <a:rPr lang="hu-HU" sz="1650" b="1" dirty="0" smtClean="0"/>
              <a:t>Agrár </a:t>
            </a:r>
            <a:r>
              <a:rPr lang="hu-HU" sz="1650" b="1" dirty="0"/>
              <a:t>Széchenyi Kártya </a:t>
            </a:r>
            <a:r>
              <a:rPr lang="hu-HU" sz="1650" b="1" dirty="0" smtClean="0"/>
              <a:t>Folyószámlahitel </a:t>
            </a:r>
            <a:r>
              <a:rPr lang="hu-HU" sz="1650" dirty="0" smtClean="0"/>
              <a:t>2015</a:t>
            </a:r>
            <a:r>
              <a:rPr lang="hu-HU" sz="1650" b="1" dirty="0" smtClean="0"/>
              <a:t> </a:t>
            </a:r>
            <a:r>
              <a:rPr lang="hu-HU" sz="1650" dirty="0" smtClean="0"/>
              <a:t>augusztus végétől.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1650" dirty="0" smtClean="0"/>
              <a:t>A </a:t>
            </a:r>
            <a:r>
              <a:rPr lang="hu-HU" sz="1650" b="1" dirty="0"/>
              <a:t>maximális hitelösszeg 25-ről 50 millió forintra</a:t>
            </a:r>
            <a:r>
              <a:rPr lang="hu-HU" sz="1650" dirty="0" smtClean="0"/>
              <a:t>,</a:t>
            </a:r>
            <a:r>
              <a:rPr lang="hu-HU" sz="1650" dirty="0">
                <a:latin typeface="Times New Roman"/>
                <a:ea typeface="Times New Roman"/>
              </a:rPr>
              <a:t> a lezárt üzleti évvel nem rendelkező </a:t>
            </a:r>
            <a:r>
              <a:rPr lang="hu-HU" sz="1650" dirty="0" smtClean="0"/>
              <a:t>fiatal </a:t>
            </a:r>
            <a:r>
              <a:rPr lang="hu-HU" sz="1650" dirty="0"/>
              <a:t>mezőgazdasági termelők számára adható hitelösszeg pedig 10-ről 15 millió forintra </a:t>
            </a:r>
            <a:r>
              <a:rPr lang="hu-HU" sz="1650" dirty="0" smtClean="0"/>
              <a:t>emelkedett.</a:t>
            </a:r>
            <a:endParaRPr lang="hu-HU" sz="1650" dirty="0"/>
          </a:p>
          <a:p>
            <a:pPr algn="just"/>
            <a:r>
              <a:rPr lang="hu-HU" sz="1650" b="1" dirty="0"/>
              <a:t>Rugalmasabbá vált </a:t>
            </a:r>
            <a:r>
              <a:rPr lang="hu-HU" sz="1650" dirty="0"/>
              <a:t>a hitel összegének meghatározása, 500 ezer forinttól kezdődően </a:t>
            </a:r>
            <a:r>
              <a:rPr lang="hu-HU" sz="1650" dirty="0" smtClean="0"/>
              <a:t>az eddigi 500 ezer forintos lépésköz helyett </a:t>
            </a:r>
            <a:r>
              <a:rPr lang="hu-HU" sz="1650" b="1" dirty="0" smtClean="0"/>
              <a:t>immár </a:t>
            </a:r>
            <a:r>
              <a:rPr lang="hu-HU" sz="1650" b="1" dirty="0"/>
              <a:t>100 ezer forintos lépésközzel határozható meg a hitel </a:t>
            </a:r>
            <a:r>
              <a:rPr lang="hu-HU" sz="1650" b="1" dirty="0" smtClean="0"/>
              <a:t>összege</a:t>
            </a:r>
            <a:r>
              <a:rPr lang="hu-HU" sz="1650" dirty="0" smtClean="0"/>
              <a:t>.</a:t>
            </a:r>
          </a:p>
          <a:p>
            <a:pPr algn="just"/>
            <a:r>
              <a:rPr lang="hu-HU" sz="1650" b="1" dirty="0" smtClean="0"/>
              <a:t>A </a:t>
            </a:r>
            <a:r>
              <a:rPr lang="hu-HU" sz="1650" b="1" dirty="0"/>
              <a:t>tárgyi biztosíték nélkül </a:t>
            </a:r>
            <a:r>
              <a:rPr lang="hu-HU" sz="1650" b="1" dirty="0" smtClean="0"/>
              <a:t>felvehető </a:t>
            </a:r>
            <a:r>
              <a:rPr lang="hu-HU" sz="1650" b="1" dirty="0"/>
              <a:t>hitel </a:t>
            </a:r>
            <a:r>
              <a:rPr lang="hu-HU" sz="1650" b="1" dirty="0" smtClean="0"/>
              <a:t>összege 15-ről 25 </a:t>
            </a:r>
            <a:r>
              <a:rPr lang="hu-HU" sz="1650" b="1" dirty="0"/>
              <a:t>millió forintra  </a:t>
            </a:r>
            <a:r>
              <a:rPr lang="hu-HU" sz="1650" b="1" dirty="0" smtClean="0"/>
              <a:t>emelkedett</a:t>
            </a:r>
            <a:r>
              <a:rPr lang="hu-HU" sz="1650" dirty="0" smtClean="0"/>
              <a:t>. </a:t>
            </a:r>
          </a:p>
          <a:p>
            <a:pPr algn="just"/>
            <a:r>
              <a:rPr lang="hu-HU" sz="1650" dirty="0" smtClean="0"/>
              <a:t>A </a:t>
            </a:r>
            <a:r>
              <a:rPr lang="hu-HU" sz="1650" dirty="0"/>
              <a:t>mezőgazdasági csekély összegű támogatási keret szűkös </a:t>
            </a:r>
            <a:r>
              <a:rPr lang="hu-HU" sz="1650" dirty="0" err="1" smtClean="0"/>
              <a:t>korlátának</a:t>
            </a:r>
            <a:r>
              <a:rPr lang="hu-HU" sz="1650" dirty="0" smtClean="0"/>
              <a:t> </a:t>
            </a:r>
            <a:r>
              <a:rPr lang="hu-HU" sz="1650" dirty="0"/>
              <a:t>oldása </a:t>
            </a:r>
            <a:r>
              <a:rPr lang="hu-HU" sz="1650" b="1" dirty="0"/>
              <a:t>érdekében bevezetésre került  a kezesi díjtámogatás nélküli </a:t>
            </a:r>
            <a:r>
              <a:rPr lang="hu-HU" sz="1650" b="1" dirty="0" smtClean="0"/>
              <a:t>konstrukció </a:t>
            </a:r>
            <a:r>
              <a:rPr lang="hu-HU" sz="1650" dirty="0" smtClean="0"/>
              <a:t>(lehetővé </a:t>
            </a:r>
            <a:r>
              <a:rPr lang="hu-HU" sz="1650" dirty="0"/>
              <a:t>válik, hogy az Alapítvány költségvetési </a:t>
            </a:r>
            <a:r>
              <a:rPr lang="hu-HU" sz="1650" dirty="0" err="1"/>
              <a:t>viszontgarancia</a:t>
            </a:r>
            <a:r>
              <a:rPr lang="hu-HU" sz="1650" dirty="0"/>
              <a:t> nélkül </a:t>
            </a:r>
            <a:r>
              <a:rPr lang="hu-HU" sz="1650" dirty="0" smtClean="0"/>
              <a:t>kizárólag </a:t>
            </a:r>
            <a:r>
              <a:rPr lang="hu-HU" sz="1650" dirty="0"/>
              <a:t>saját vagyona terhére vállaljon </a:t>
            </a:r>
            <a:r>
              <a:rPr lang="hu-HU" sz="1650" dirty="0" smtClean="0"/>
              <a:t>kezességet).</a:t>
            </a:r>
          </a:p>
          <a:p>
            <a:pPr marL="0" indent="0" algn="just">
              <a:buNone/>
            </a:pPr>
            <a:r>
              <a:rPr lang="hu-HU" sz="1650" dirty="0" smtClean="0"/>
              <a:t>A hitelhez </a:t>
            </a:r>
            <a:r>
              <a:rPr lang="hu-HU" sz="1650" b="1" dirty="0"/>
              <a:t>az </a:t>
            </a:r>
            <a:r>
              <a:rPr lang="hu-HU" sz="1650" b="1" dirty="0" smtClean="0"/>
              <a:t>FM </a:t>
            </a:r>
            <a:r>
              <a:rPr lang="hu-HU" sz="1650" dirty="0" smtClean="0"/>
              <a:t>továbbra is </a:t>
            </a:r>
            <a:r>
              <a:rPr lang="hu-HU" sz="1650" dirty="0"/>
              <a:t>évi </a:t>
            </a:r>
            <a:r>
              <a:rPr lang="hu-HU" sz="1650" b="1" dirty="0"/>
              <a:t>4 százalékpontos </a:t>
            </a:r>
            <a:r>
              <a:rPr lang="hu-HU" sz="1650" b="1" dirty="0" smtClean="0"/>
              <a:t>kamattámogatást és</a:t>
            </a:r>
            <a:r>
              <a:rPr lang="hu-HU" sz="1650" b="1" dirty="0"/>
              <a:t> 50%-os kezesi </a:t>
            </a:r>
            <a:r>
              <a:rPr lang="hu-HU" sz="1650" b="1" dirty="0" smtClean="0"/>
              <a:t>díj támogatást nyújt</a:t>
            </a:r>
            <a:r>
              <a:rPr lang="hu-HU" sz="1650" dirty="0" smtClean="0"/>
              <a:t>. A </a:t>
            </a:r>
            <a:r>
              <a:rPr lang="hu-HU" sz="1650" b="1" dirty="0" smtClean="0"/>
              <a:t>ténylegesen fizetendő </a:t>
            </a:r>
            <a:r>
              <a:rPr lang="hu-HU" sz="1650" b="1" dirty="0"/>
              <a:t>kamat mértéke jelenleg: 1,35</a:t>
            </a:r>
            <a:r>
              <a:rPr lang="hu-HU" sz="1650" b="1" dirty="0" smtClean="0"/>
              <a:t>%/év.</a:t>
            </a:r>
            <a:r>
              <a:rPr lang="hu-HU" sz="1650" dirty="0" smtClean="0"/>
              <a:t>  </a:t>
            </a:r>
          </a:p>
          <a:p>
            <a:pPr marL="0" indent="0" algn="just">
              <a:buNone/>
            </a:pPr>
            <a:r>
              <a:rPr lang="hu-HU" sz="1650" dirty="0" smtClean="0"/>
              <a:t>A konstrukció 2011. évi indulása óta összesen  23 </a:t>
            </a:r>
            <a:r>
              <a:rPr lang="hu-HU" sz="1650" dirty="0"/>
              <a:t>milliárd forint összegben kötöttek hitelszerződést, amelyből az egyéni gazdaságok hitelei </a:t>
            </a:r>
            <a:r>
              <a:rPr lang="hu-HU" sz="1650" dirty="0" smtClean="0"/>
              <a:t>16 </a:t>
            </a:r>
            <a:r>
              <a:rPr lang="hu-HU" sz="1650" dirty="0"/>
              <a:t>milliárd </a:t>
            </a:r>
            <a:r>
              <a:rPr lang="hu-HU" sz="1650" dirty="0" smtClean="0"/>
              <a:t>forintot (70%-os részarány) </a:t>
            </a:r>
            <a:r>
              <a:rPr lang="hu-HU" sz="1650" dirty="0"/>
              <a:t>tettek ki</a:t>
            </a:r>
            <a:r>
              <a:rPr lang="hu-HU" sz="1650" dirty="0" smtClean="0"/>
              <a:t>.</a:t>
            </a:r>
            <a:endParaRPr lang="hu-HU" sz="165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hu-HU" sz="3200" b="1" dirty="0"/>
              <a:t>Agrár Széchenyi Kártya </a:t>
            </a:r>
            <a:r>
              <a:rPr lang="hu-HU" sz="3200" b="1" dirty="0" smtClean="0"/>
              <a:t>- </a:t>
            </a:r>
            <a:r>
              <a:rPr lang="hu-HU" sz="3200" b="1" dirty="0" smtClean="0">
                <a:solidFill>
                  <a:schemeClr val="bg2">
                    <a:lumMod val="50000"/>
                  </a:schemeClr>
                </a:solidFill>
              </a:rPr>
              <a:t>változások </a:t>
            </a:r>
            <a:endParaRPr lang="hu-H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600" b="1" dirty="0" err="1">
                <a:solidFill>
                  <a:srgbClr val="A29061"/>
                </a:solidFill>
              </a:rPr>
              <a:t>ÁFA-csökkentés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altLang="hu-HU" sz="2000" b="1" dirty="0">
                <a:ea typeface="Calibri" pitchFamily="34" charset="0"/>
              </a:rPr>
              <a:t>Első sikerek (köztes termékek):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altLang="hu-HU" sz="2000" dirty="0">
                <a:ea typeface="Calibri" pitchFamily="34" charset="0"/>
              </a:rPr>
              <a:t>2014. január 1.: </a:t>
            </a:r>
            <a:r>
              <a:rPr lang="hu-HU" altLang="hu-HU" sz="2000" b="1" dirty="0">
                <a:ea typeface="Calibri" pitchFamily="34" charset="0"/>
              </a:rPr>
              <a:t>élő- és félsertés</a:t>
            </a:r>
            <a:r>
              <a:rPr lang="hu-HU" altLang="hu-HU" sz="2000" dirty="0">
                <a:ea typeface="Calibri" pitchFamily="34" charset="0"/>
              </a:rPr>
              <a:t> áfa-kulcsa 5%-ra csökkent.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altLang="hu-HU" sz="2000" dirty="0">
                <a:ea typeface="Calibri" pitchFamily="34" charset="0"/>
              </a:rPr>
              <a:t>2015. január 1.: </a:t>
            </a:r>
            <a:r>
              <a:rPr lang="hu-HU" altLang="hu-HU" sz="2000" b="1" dirty="0">
                <a:ea typeface="Calibri" pitchFamily="34" charset="0"/>
              </a:rPr>
              <a:t>élő és vágott szarvasmarha, juh és kecske </a:t>
            </a:r>
            <a:r>
              <a:rPr lang="hu-HU" altLang="hu-HU" sz="2000" dirty="0">
                <a:ea typeface="Calibri" pitchFamily="34" charset="0"/>
              </a:rPr>
              <a:t>követte</a:t>
            </a:r>
            <a:r>
              <a:rPr lang="hu-HU" altLang="hu-HU" sz="2000" dirty="0" smtClean="0">
                <a:ea typeface="Calibri" pitchFamily="34" charset="0"/>
              </a:rPr>
              <a:t>.</a:t>
            </a:r>
            <a:endParaRPr lang="hu-HU" altLang="hu-HU" sz="1000" dirty="0">
              <a:ea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 smtClean="0"/>
              <a:t>A </a:t>
            </a:r>
            <a:r>
              <a:rPr lang="hu-HU" sz="2000" b="1" dirty="0"/>
              <a:t>tapasztalatok igazolták a pozitív várakozásokat.</a:t>
            </a:r>
            <a:r>
              <a:rPr lang="hu-HU" sz="2000" dirty="0"/>
              <a:t> Érezhetően tisztult a piac, nőtt az élősertés felvásárlása, visszaesett az élősertés </a:t>
            </a:r>
            <a:r>
              <a:rPr lang="hu-HU" sz="2000" dirty="0" smtClean="0"/>
              <a:t>importja, </a:t>
            </a:r>
            <a:r>
              <a:rPr lang="hu-HU" sz="2000" dirty="0"/>
              <a:t>élénkült a tenyészállatok forgalma, nőtt a sertéstartók száma, valamint ismét emelkedett a sertésállomány</a:t>
            </a:r>
            <a:r>
              <a:rPr lang="hu-HU" sz="2000" dirty="0" smtClean="0"/>
              <a:t>.</a:t>
            </a:r>
            <a:endParaRPr lang="hu-HU" altLang="hu-HU" sz="1000" dirty="0">
              <a:ea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b="1" dirty="0" smtClean="0"/>
              <a:t>2016. január 1-től </a:t>
            </a:r>
            <a:r>
              <a:rPr lang="hu-HU" sz="2000" b="1" dirty="0"/>
              <a:t>a sertés </a:t>
            </a:r>
            <a:r>
              <a:rPr lang="hu-HU" sz="2000" b="1"/>
              <a:t>tőkehúsok </a:t>
            </a:r>
            <a:r>
              <a:rPr lang="hu-HU" sz="2000" b="1" smtClean="0"/>
              <a:t>áfa-kulcsa csökkent 5</a:t>
            </a:r>
            <a:r>
              <a:rPr lang="hu-HU" sz="2000" b="1" dirty="0"/>
              <a:t>%-</a:t>
            </a:r>
            <a:r>
              <a:rPr lang="hu-HU" sz="2000" b="1" dirty="0" smtClean="0"/>
              <a:t>ra</a:t>
            </a:r>
            <a:r>
              <a:rPr lang="hu-HU" sz="2000" dirty="0" smtClean="0"/>
              <a:t>.</a:t>
            </a:r>
            <a:endParaRPr lang="hu-HU" sz="1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/>
              <a:t>Az áfa-csökkentés pozitív, az ágazat fehéredése irányába ható tapasztalatait és a fogyasztói árcsökkenést folyamatosan </a:t>
            </a:r>
            <a:r>
              <a:rPr lang="hu-HU" sz="2000" dirty="0" err="1" smtClean="0"/>
              <a:t>monitoringozzuk</a:t>
            </a:r>
            <a:r>
              <a:rPr lang="hu-HU" sz="2000" dirty="0" smtClean="0"/>
              <a:t>. 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09" y="4443162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68313" y="571679"/>
            <a:ext cx="8229600" cy="28004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b="1" dirty="0"/>
              <a:t>Köszönöm a megtisztelő figyelmet!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80" y="4416057"/>
            <a:ext cx="3068188" cy="20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09" y="2621966"/>
            <a:ext cx="3903879" cy="20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jaszhir.hu/wp-content/uploads/2015/01/serte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10" y="2614747"/>
            <a:ext cx="3052727" cy="20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33289" y="908720"/>
            <a:ext cx="88566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mezőgazdaság kibocsátásának alakulása  folyó alapáron (milliárd Ft)</a:t>
            </a:r>
            <a:endParaRPr lang="hu-HU" altLang="hu-HU" sz="28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411825"/>
              </p:ext>
            </p:extLst>
          </p:nvPr>
        </p:nvGraphicFramePr>
        <p:xfrm>
          <a:off x="146051" y="1676400"/>
          <a:ext cx="8818438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5674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KSH, AKI </a:t>
            </a:r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Mezőgazdasági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Számlarendszer, *előzetes adat 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1"/>
          <p:cNvSpPr txBox="1"/>
          <p:nvPr/>
        </p:nvSpPr>
        <p:spPr>
          <a:xfrm>
            <a:off x="6459965" y="3189003"/>
            <a:ext cx="1080120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+0,4%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"/>
          <p:cNvSpPr txBox="1"/>
          <p:nvPr/>
        </p:nvSpPr>
        <p:spPr>
          <a:xfrm>
            <a:off x="1351591" y="1449823"/>
            <a:ext cx="1224136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+45,7%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Jobb oldali kapcsos zárójel 12"/>
          <p:cNvSpPr/>
          <p:nvPr/>
        </p:nvSpPr>
        <p:spPr>
          <a:xfrm rot="5400000">
            <a:off x="6868321" y="2804514"/>
            <a:ext cx="244788" cy="50405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Jobb oldali kapcsos zárójel 13"/>
          <p:cNvSpPr/>
          <p:nvPr/>
        </p:nvSpPr>
        <p:spPr>
          <a:xfrm rot="16200000">
            <a:off x="4594797" y="-1088545"/>
            <a:ext cx="133645" cy="5976681"/>
          </a:xfrm>
          <a:prstGeom prst="rightBrace">
            <a:avLst>
              <a:gd name="adj1" fmla="val 8333"/>
              <a:gd name="adj2" fmla="val 5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241671"/>
              </p:ext>
            </p:extLst>
          </p:nvPr>
        </p:nvGraphicFramePr>
        <p:xfrm>
          <a:off x="233289" y="1919733"/>
          <a:ext cx="8443167" cy="455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33289" y="908720"/>
            <a:ext cx="88566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növénytermesztés kibocsátásának alakulása  folyó alapáron (milliárd Ft)</a:t>
            </a:r>
            <a:endParaRPr lang="hu-HU" altLang="hu-HU" sz="28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5674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KSH, AKI </a:t>
            </a:r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Mezőgazdasági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Számlarendszer, *előzetes adat 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1"/>
          <p:cNvSpPr txBox="1"/>
          <p:nvPr/>
        </p:nvSpPr>
        <p:spPr>
          <a:xfrm>
            <a:off x="6751418" y="3573016"/>
            <a:ext cx="1080120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-1,7%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"/>
          <p:cNvSpPr txBox="1"/>
          <p:nvPr/>
        </p:nvSpPr>
        <p:spPr>
          <a:xfrm>
            <a:off x="1351591" y="1449823"/>
            <a:ext cx="1224136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+49,3%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Jobb oldali kapcsos zárójel 12"/>
          <p:cNvSpPr/>
          <p:nvPr/>
        </p:nvSpPr>
        <p:spPr>
          <a:xfrm rot="5400000">
            <a:off x="7169084" y="3083342"/>
            <a:ext cx="244788" cy="50405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Jobb oldali kapcsos zárójel 13"/>
          <p:cNvSpPr/>
          <p:nvPr/>
        </p:nvSpPr>
        <p:spPr>
          <a:xfrm rot="16200000">
            <a:off x="4594797" y="-1088545"/>
            <a:ext cx="133645" cy="5976681"/>
          </a:xfrm>
          <a:prstGeom prst="rightBrace">
            <a:avLst>
              <a:gd name="adj1" fmla="val 8333"/>
              <a:gd name="adj2" fmla="val 5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95057"/>
              </p:ext>
            </p:extLst>
          </p:nvPr>
        </p:nvGraphicFramePr>
        <p:xfrm>
          <a:off x="539552" y="2057400"/>
          <a:ext cx="8352928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1"/>
          <p:cNvSpPr txBox="1">
            <a:spLocks noChangeArrowheads="1"/>
          </p:cNvSpPr>
          <p:nvPr/>
        </p:nvSpPr>
        <p:spPr bwMode="auto">
          <a:xfrm>
            <a:off x="252413" y="908720"/>
            <a:ext cx="8856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3200" b="1" dirty="0" smtClean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mezőgazdasági beruházások értékének alakulása (folyó áron, milliárd Ft)</a:t>
            </a:r>
            <a:endParaRPr lang="hu-HU" altLang="hu-HU" sz="3200" b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35316"/>
              </p:ext>
            </p:extLst>
          </p:nvPr>
        </p:nvGraphicFramePr>
        <p:xfrm>
          <a:off x="325562" y="1691805"/>
          <a:ext cx="8818438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4"/>
          <p:cNvSpPr>
            <a:spLocks noChangeArrowheads="1"/>
          </p:cNvSpPr>
          <p:nvPr/>
        </p:nvSpPr>
        <p:spPr bwMode="auto">
          <a:xfrm>
            <a:off x="146050" y="6388100"/>
            <a:ext cx="1228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KSH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1"/>
          <p:cNvSpPr txBox="1"/>
          <p:nvPr/>
        </p:nvSpPr>
        <p:spPr>
          <a:xfrm>
            <a:off x="1374271" y="1844824"/>
            <a:ext cx="1224136" cy="5369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+55,6%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727749"/>
              </p:ext>
            </p:extLst>
          </p:nvPr>
        </p:nvGraphicFramePr>
        <p:xfrm>
          <a:off x="146050" y="2057400"/>
          <a:ext cx="8746430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Jobb oldali kapcsos zárójel 10"/>
          <p:cNvSpPr/>
          <p:nvPr/>
        </p:nvSpPr>
        <p:spPr>
          <a:xfrm rot="16200000">
            <a:off x="4753741" y="-608589"/>
            <a:ext cx="45719" cy="6169842"/>
          </a:xfrm>
          <a:prstGeom prst="rightBrace">
            <a:avLst>
              <a:gd name="adj1" fmla="val 8333"/>
              <a:gd name="adj2" fmla="val 5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2" name="Jobb oldali kapcsos zárójel 11"/>
          <p:cNvSpPr/>
          <p:nvPr/>
        </p:nvSpPr>
        <p:spPr>
          <a:xfrm rot="5400000">
            <a:off x="6717875" y="2910393"/>
            <a:ext cx="244754" cy="64807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3" name="Szövegdoboz 1"/>
          <p:cNvSpPr txBox="1"/>
          <p:nvPr/>
        </p:nvSpPr>
        <p:spPr>
          <a:xfrm>
            <a:off x="6336184" y="3234430"/>
            <a:ext cx="1116135" cy="375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+21,5%</a:t>
            </a:r>
            <a:endParaRPr lang="hu-H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211" y="836712"/>
            <a:ext cx="8856984" cy="854968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solidFill>
                  <a:srgbClr val="A29061"/>
                </a:solidFill>
              </a:rPr>
              <a:t>A mezőgazdasági beruházások értékének alakulása </a:t>
            </a:r>
            <a:r>
              <a:rPr lang="hu-HU" altLang="hu-HU" sz="2800" b="1" dirty="0" smtClean="0">
                <a:solidFill>
                  <a:srgbClr val="A29061"/>
                </a:solidFill>
              </a:rPr>
              <a:t>2015. I-III. negyedévében (folyó </a:t>
            </a:r>
            <a:r>
              <a:rPr lang="hu-HU" altLang="hu-HU" sz="2800" b="1" dirty="0">
                <a:solidFill>
                  <a:srgbClr val="A29061"/>
                </a:solidFill>
              </a:rPr>
              <a:t>áron, milliárd Ft)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36504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endParaRPr lang="hu-HU" sz="2000" dirty="0" smtClean="0"/>
          </a:p>
          <a:p>
            <a:pPr lvl="1" algn="just"/>
            <a:endParaRPr lang="hu-HU" sz="2400" dirty="0" smtClean="0"/>
          </a:p>
          <a:p>
            <a:pPr lvl="1" algn="just"/>
            <a:endParaRPr lang="hu-HU" sz="2400" dirty="0"/>
          </a:p>
          <a:p>
            <a:pPr lvl="1" algn="just"/>
            <a:endParaRPr lang="hu-HU" sz="2400" dirty="0" smtClean="0"/>
          </a:p>
          <a:p>
            <a:pPr lvl="1" algn="just"/>
            <a:endParaRPr lang="hu-HU" sz="2400" dirty="0"/>
          </a:p>
          <a:p>
            <a:pPr lvl="1" algn="just"/>
            <a:endParaRPr lang="hu-HU" sz="2400" dirty="0" smtClean="0"/>
          </a:p>
          <a:p>
            <a:pPr lvl="1" algn="just"/>
            <a:endParaRPr lang="hu-HU" sz="2400" dirty="0"/>
          </a:p>
          <a:p>
            <a:pPr lvl="1" algn="just"/>
            <a:endParaRPr lang="hu-HU" sz="2400" dirty="0" smtClean="0"/>
          </a:p>
          <a:p>
            <a:pPr lvl="1" algn="just"/>
            <a:endParaRPr lang="hu-HU" sz="2400" dirty="0"/>
          </a:p>
          <a:p>
            <a:pPr lvl="1" algn="just"/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A 2014. évi rendkívül magas bázis és az új programozási időszak miatt mérséklődtek a mezőgazdasági beruházások 2015-ben</a:t>
            </a:r>
          </a:p>
          <a:p>
            <a:pPr marL="914400" lvl="2" indent="0" algn="just">
              <a:buNone/>
            </a:pPr>
            <a:endParaRPr lang="hu-HU" sz="1600" dirty="0" smtClean="0"/>
          </a:p>
          <a:p>
            <a:pPr marL="714375" lvl="2" indent="0" algn="just">
              <a:buNone/>
            </a:pPr>
            <a:endParaRPr lang="hu-HU" sz="2000" dirty="0"/>
          </a:p>
          <a:p>
            <a:pPr lvl="1" algn="just"/>
            <a:endParaRPr lang="hu-HU" sz="500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42727"/>
              </p:ext>
            </p:extLst>
          </p:nvPr>
        </p:nvGraphicFramePr>
        <p:xfrm>
          <a:off x="395536" y="155679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/>
          </a:bodyPr>
          <a:lstStyle/>
          <a:p>
            <a:r>
              <a:rPr lang="hu-HU" altLang="hu-HU" sz="2600" b="1" dirty="0" smtClean="0">
                <a:solidFill>
                  <a:srgbClr val="A29061"/>
                </a:solidFill>
                <a:ea typeface="DejaVu Sans"/>
                <a:cs typeface="Times New Roman" pitchFamily="18" charset="0"/>
              </a:rPr>
              <a:t>Agrár-külkereskedelem alakulása</a:t>
            </a:r>
            <a:r>
              <a:rPr lang="hu-HU" altLang="hu-HU" sz="2600" b="1" dirty="0" smtClean="0">
                <a:solidFill>
                  <a:srgbClr val="948A54"/>
                </a:solidFill>
                <a:ea typeface="DejaVu Sans"/>
                <a:cs typeface="Times New Roman" pitchFamily="18" charset="0"/>
              </a:rPr>
              <a:t> (milliárd euró)</a:t>
            </a:r>
            <a:endParaRPr lang="hu-HU" altLang="hu-HU" sz="2600" dirty="0" smtClean="0">
              <a:ea typeface="DejaVu Sans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 eaLnBrk="1" hangingPunct="1">
              <a:buFont typeface="Arial" charset="0"/>
              <a:buNone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Arial" pitchFamily="34" charset="0"/>
              <a:buChar char="•"/>
              <a:defRPr/>
            </a:pPr>
            <a:endParaRPr lang="hu-HU" altLang="hu-H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3013" name="Téglalap 4"/>
          <p:cNvSpPr>
            <a:spLocks noChangeArrowheads="1"/>
          </p:cNvSpPr>
          <p:nvPr/>
        </p:nvSpPr>
        <p:spPr bwMode="auto">
          <a:xfrm>
            <a:off x="467544" y="65817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altLang="hu-H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Forrás: KSH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52039493"/>
              </p:ext>
            </p:extLst>
          </p:nvPr>
        </p:nvGraphicFramePr>
        <p:xfrm>
          <a:off x="179512" y="1307116"/>
          <a:ext cx="8676964" cy="527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A29061"/>
                </a:solidFill>
              </a:rPr>
              <a:t>A szántóföldi növénytermesztés 2015. évi eredményei 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3650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hu-HU" sz="2000" dirty="0" smtClean="0"/>
          </a:p>
          <a:p>
            <a:pPr marL="914400" lvl="2" indent="0" algn="just">
              <a:buNone/>
            </a:pPr>
            <a:endParaRPr lang="hu-HU" sz="1600" dirty="0" smtClean="0"/>
          </a:p>
          <a:p>
            <a:pPr marL="714375" lvl="2" indent="0" algn="just">
              <a:buNone/>
            </a:pPr>
            <a:endParaRPr lang="hu-HU" sz="2000" dirty="0"/>
          </a:p>
          <a:p>
            <a:pPr lvl="1" algn="just"/>
            <a:endParaRPr lang="hu-HU" sz="500" dirty="0" smtClean="0"/>
          </a:p>
        </p:txBody>
      </p:sp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146050" y="6388100"/>
            <a:ext cx="1773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KSH, NAK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51941"/>
              </p:ext>
            </p:extLst>
          </p:nvPr>
        </p:nvGraphicFramePr>
        <p:xfrm>
          <a:off x="539552" y="1556791"/>
          <a:ext cx="8136904" cy="4831305"/>
        </p:xfrm>
        <a:graphic>
          <a:graphicData uri="http://schemas.openxmlformats.org/drawingml/2006/table">
            <a:tbl>
              <a:tblPr/>
              <a:tblGrid>
                <a:gridCol w="2037669"/>
                <a:gridCol w="2092739"/>
                <a:gridCol w="1652163"/>
                <a:gridCol w="2354333"/>
              </a:tblGrid>
              <a:tr h="32362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Betakarított 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terület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4776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Növényfaj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2015-ben (ezer hektár)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2010-2014-hez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búza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Árpa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+8,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+6,3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+11,7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Repce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betakarítás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Kukorica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Napraforgó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+6,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Szója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+81,4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+89,4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Burgonya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3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Cukorrépa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A29061"/>
                </a:solidFill>
              </a:rPr>
              <a:t>A szántóföldi növénytermesztés 2015. évi eredményei 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3650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hu-HU" sz="2000" dirty="0" smtClean="0"/>
          </a:p>
          <a:p>
            <a:pPr marL="914400" lvl="2" indent="0" algn="just">
              <a:buNone/>
            </a:pPr>
            <a:endParaRPr lang="hu-HU" sz="1600" dirty="0" smtClean="0"/>
          </a:p>
          <a:p>
            <a:pPr marL="714375" lvl="2" indent="0" algn="just">
              <a:buNone/>
            </a:pPr>
            <a:endParaRPr lang="hu-HU" sz="2000" dirty="0"/>
          </a:p>
          <a:p>
            <a:pPr lvl="1" algn="just"/>
            <a:endParaRPr lang="hu-HU" sz="500" dirty="0" smtClean="0"/>
          </a:p>
        </p:txBody>
      </p:sp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146050" y="6388100"/>
            <a:ext cx="1773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KSH, NAK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11999"/>
              </p:ext>
            </p:extLst>
          </p:nvPr>
        </p:nvGraphicFramePr>
        <p:xfrm>
          <a:off x="539553" y="1556792"/>
          <a:ext cx="8064894" cy="4831307"/>
        </p:xfrm>
        <a:graphic>
          <a:graphicData uri="http://schemas.openxmlformats.org/drawingml/2006/table">
            <a:tbl>
              <a:tblPr/>
              <a:tblGrid>
                <a:gridCol w="2019635"/>
                <a:gridCol w="2074219"/>
                <a:gridCol w="1637543"/>
                <a:gridCol w="2333497"/>
              </a:tblGrid>
              <a:tr h="259241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Hozam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7007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Növényfaj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2015-ben (tonna/hektár)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2010-2014-hez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búza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+21,8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Árpa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+9,0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+25,3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+10,9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Repce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27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betakarítás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Kukorica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Napraforgó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+7,3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Szója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Burgonya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31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Cukorrépa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A29061"/>
                </a:solidFill>
              </a:rPr>
              <a:t>A szántóföldi növénytermesztés 2015. évi eredményei III.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3650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hu-HU" sz="2000" dirty="0" smtClean="0"/>
          </a:p>
          <a:p>
            <a:pPr marL="914400" lvl="2" indent="0" algn="just">
              <a:buNone/>
            </a:pPr>
            <a:endParaRPr lang="hu-HU" sz="1600" dirty="0" smtClean="0"/>
          </a:p>
          <a:p>
            <a:pPr marL="714375" lvl="2" indent="0" algn="just">
              <a:buNone/>
            </a:pPr>
            <a:endParaRPr lang="hu-HU" sz="2000" dirty="0"/>
          </a:p>
          <a:p>
            <a:pPr lvl="1" algn="just"/>
            <a:endParaRPr lang="hu-HU" sz="500" dirty="0" smtClean="0"/>
          </a:p>
        </p:txBody>
      </p:sp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146050" y="6388100"/>
            <a:ext cx="1773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alt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KSH, NAK</a:t>
            </a:r>
            <a:endParaRPr lang="hu-HU" altLang="hu-H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0306"/>
              </p:ext>
            </p:extLst>
          </p:nvPr>
        </p:nvGraphicFramePr>
        <p:xfrm>
          <a:off x="539549" y="1556791"/>
          <a:ext cx="8280922" cy="4831304"/>
        </p:xfrm>
        <a:graphic>
          <a:graphicData uri="http://schemas.openxmlformats.org/drawingml/2006/table">
            <a:tbl>
              <a:tblPr/>
              <a:tblGrid>
                <a:gridCol w="2073734"/>
                <a:gridCol w="2129780"/>
                <a:gridCol w="1681405"/>
                <a:gridCol w="2396003"/>
              </a:tblGrid>
              <a:tr h="303992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Termésmennyiség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90264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Növényfaj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2015-ben (ezer tonna)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2010-2014-hez viszonyítva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búza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+0,4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+19,1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Árpa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+12,0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+35,6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Rozs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+7,3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+18,1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Triticale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+27,3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Repce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+8,0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2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Őszi betakarítás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Kukorica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Napraforgó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Szója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+26,4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+63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Burgonya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39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Cukorrépa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883C-FDC8-44FC-88BB-25B72FDB7A9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6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7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8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9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0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6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13360</TotalTime>
  <Words>1179</Words>
  <Application>Microsoft Office PowerPoint</Application>
  <PresentationFormat>Diavetítés a képernyőre (4:3 oldalarány)</PresentationFormat>
  <Paragraphs>314</Paragraphs>
  <Slides>16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39</vt:i4>
      </vt:variant>
      <vt:variant>
        <vt:lpstr>Diacímek</vt:lpstr>
      </vt:variant>
      <vt:variant>
        <vt:i4>16</vt:i4>
      </vt:variant>
    </vt:vector>
  </HeadingPairs>
  <TitlesOfParts>
    <vt:vector size="55" baseType="lpstr">
      <vt:lpstr>Beloldalak</vt:lpstr>
      <vt:lpstr>6_Beloldalak</vt:lpstr>
      <vt:lpstr>Egyéni tervezés</vt:lpstr>
      <vt:lpstr>1_Egyéni tervezés</vt:lpstr>
      <vt:lpstr>2_Egyéni tervezés</vt:lpstr>
      <vt:lpstr>3_Egyéni tervezés</vt:lpstr>
      <vt:lpstr>4_Egyéni tervezés</vt:lpstr>
      <vt:lpstr>5_Egyéni tervezés</vt:lpstr>
      <vt:lpstr>6_Egyéni tervezés</vt:lpstr>
      <vt:lpstr>7_Egyéni tervezés</vt:lpstr>
      <vt:lpstr>8_Egyéni tervezés</vt:lpstr>
      <vt:lpstr>9_Egyéni tervezés</vt:lpstr>
      <vt:lpstr>10_Egyéni tervezés</vt:lpstr>
      <vt:lpstr>11_Egyéni tervezés</vt:lpstr>
      <vt:lpstr>12_Egyéni tervezés</vt:lpstr>
      <vt:lpstr>14_Egyéni tervezés</vt:lpstr>
      <vt:lpstr>13_Egyéni tervezés</vt:lpstr>
      <vt:lpstr>15_Egyéni tervezés</vt:lpstr>
      <vt:lpstr>16_Egyéni tervezés</vt:lpstr>
      <vt:lpstr>17_Egyéni tervezés</vt:lpstr>
      <vt:lpstr>18_Egyéni tervezés</vt:lpstr>
      <vt:lpstr>19_Egyéni tervezés</vt:lpstr>
      <vt:lpstr>20_Egyéni tervezés</vt:lpstr>
      <vt:lpstr>21_Egyéni tervezés</vt:lpstr>
      <vt:lpstr>22_Egyéni tervezés</vt:lpstr>
      <vt:lpstr>23_Egyéni tervezés</vt:lpstr>
      <vt:lpstr>24_Egyéni tervezés</vt:lpstr>
      <vt:lpstr>25_Egyéni tervezés</vt:lpstr>
      <vt:lpstr>26_Egyéni tervezés</vt:lpstr>
      <vt:lpstr>27_Egyéni tervezés</vt:lpstr>
      <vt:lpstr>28_Egyéni tervezés</vt:lpstr>
      <vt:lpstr>29_Egyéni tervezés</vt:lpstr>
      <vt:lpstr>30_Egyéni tervezés</vt:lpstr>
      <vt:lpstr>31_Egyéni tervezés</vt:lpstr>
      <vt:lpstr>32_Egyéni tervezés</vt:lpstr>
      <vt:lpstr>33_Egyéni tervezés</vt:lpstr>
      <vt:lpstr>34_Egyéni tervezés</vt:lpstr>
      <vt:lpstr>35_Egyéni tervezés</vt:lpstr>
      <vt:lpstr>36_Egyéni tervezés</vt:lpstr>
      <vt:lpstr>Az agrárágazat aktuális kérdései</vt:lpstr>
      <vt:lpstr>PowerPoint bemutató</vt:lpstr>
      <vt:lpstr>PowerPoint bemutató</vt:lpstr>
      <vt:lpstr>PowerPoint bemutató</vt:lpstr>
      <vt:lpstr>A mezőgazdasági beruházások értékének alakulása 2015. I-III. negyedévében (folyó áron, milliárd Ft)</vt:lpstr>
      <vt:lpstr>Agrár-külkereskedelem alakulása (milliárd euró)</vt:lpstr>
      <vt:lpstr>A szántóföldi növénytermesztés 2015. évi eredményei I.</vt:lpstr>
      <vt:lpstr>A szántóföldi növénytermesztés 2015. évi eredményei II.</vt:lpstr>
      <vt:lpstr>A szántóföldi növénytermesztés 2015. évi eredményei III.</vt:lpstr>
      <vt:lpstr>Őstermelői igazolvány</vt:lpstr>
      <vt:lpstr>Agrárkár-enyhítés számokban</vt:lpstr>
      <vt:lpstr>A 2015. kárenyhítési év végleges kárbejelentései</vt:lpstr>
      <vt:lpstr>NHP és az agrárium</vt:lpstr>
      <vt:lpstr>Agrár Széchenyi Kártya - változások </vt:lpstr>
      <vt:lpstr>ÁFA-csökkentés</vt:lpstr>
      <vt:lpstr>Köszönöm a megtisztelő figyelmet!</vt:lpstr>
    </vt:vector>
  </TitlesOfParts>
  <Manager>david.fehervari@fm.gov.hu</Manager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Feldman Zsolt Dr.</cp:lastModifiedBy>
  <cp:revision>1309</cp:revision>
  <cp:lastPrinted>2016-01-28T07:38:48Z</cp:lastPrinted>
  <dcterms:created xsi:type="dcterms:W3CDTF">2010-06-15T13:49:13Z</dcterms:created>
  <dcterms:modified xsi:type="dcterms:W3CDTF">2016-01-28T07:48:16Z</dcterms:modified>
</cp:coreProperties>
</file>