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</p:sldMasterIdLst>
  <p:notesMasterIdLst>
    <p:notesMasterId r:id="rId17"/>
  </p:notesMasterIdLst>
  <p:sldIdLst>
    <p:sldId id="258" r:id="rId3"/>
    <p:sldId id="347" r:id="rId4"/>
    <p:sldId id="262" r:id="rId5"/>
    <p:sldId id="307" r:id="rId6"/>
    <p:sldId id="313" r:id="rId7"/>
    <p:sldId id="315" r:id="rId8"/>
    <p:sldId id="290" r:id="rId9"/>
    <p:sldId id="343" r:id="rId10"/>
    <p:sldId id="311" r:id="rId11"/>
    <p:sldId id="342" r:id="rId12"/>
    <p:sldId id="337" r:id="rId13"/>
    <p:sldId id="316" r:id="rId14"/>
    <p:sldId id="261" r:id="rId15"/>
    <p:sldId id="31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8" autoAdjust="0"/>
    <p:restoredTop sz="94660"/>
  </p:normalViewPr>
  <p:slideViewPr>
    <p:cSldViewPr>
      <p:cViewPr>
        <p:scale>
          <a:sx n="90" d="100"/>
          <a:sy n="90" d="100"/>
        </p:scale>
        <p:origin x="-810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1CD21647-3907-48F4-8324-BD5C5AE4467A}" type="datetimeFigureOut">
              <a:rPr lang="de-DE"/>
              <a:pPr>
                <a:defRPr/>
              </a:pPr>
              <a:t>26.01.2012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201A48D2-05E1-427F-86AE-0CBA5B27E1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08D64-D1EB-4079-A7A2-32A6A7954630}" type="slidenum">
              <a:rPr lang="en-GB">
                <a:latin typeface="Times New Roman" pitchFamily="18" charset="0"/>
              </a:rPr>
              <a:pPr/>
              <a:t>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>
                <a:latin typeface="Arial" pitchFamily="34" charset="0"/>
              </a:rPr>
              <a:t>Tehát a cégek jogszerűen nyomoznak a termékeikhez hasonlitható termékek után</a:t>
            </a:r>
          </a:p>
          <a:p>
            <a:pPr eaLnBrk="1" hangingPunct="1"/>
            <a:r>
              <a:rPr lang="hu-HU" dirty="0" smtClean="0">
                <a:latin typeface="Arial" pitchFamily="34" charset="0"/>
              </a:rPr>
              <a:t>Mintázás</a:t>
            </a:r>
          </a:p>
          <a:p>
            <a:pPr eaLnBrk="1" hangingPunct="1"/>
            <a:r>
              <a:rPr lang="hu-HU" dirty="0" smtClean="0">
                <a:latin typeface="Arial" pitchFamily="34" charset="0"/>
              </a:rPr>
              <a:t>Nyomozás</a:t>
            </a:r>
          </a:p>
          <a:p>
            <a:pPr eaLnBrk="1" hangingPunct="1"/>
            <a:r>
              <a:rPr lang="hu-HU" dirty="0" smtClean="0">
                <a:latin typeface="Arial" pitchFamily="34" charset="0"/>
              </a:rPr>
              <a:t>Jogi procedúra</a:t>
            </a:r>
          </a:p>
          <a:p>
            <a:pPr eaLnBrk="1" hangingPunct="1"/>
            <a:endParaRPr lang="hu-HU" dirty="0" smtClean="0">
              <a:latin typeface="Arial" pitchFamily="34" charset="0"/>
            </a:endParaRPr>
          </a:p>
          <a:p>
            <a:pPr eaLnBrk="1" hangingPunct="1"/>
            <a:r>
              <a:rPr lang="hu-HU" dirty="0" smtClean="0">
                <a:latin typeface="Arial" pitchFamily="34" charset="0"/>
              </a:rPr>
              <a:t>Mert a hatástalanságkor, környezeti károkozáskor, felhasználó sérülése esetén , szermaradék tullépés esetén az eredeti gyáűrtót keresik meg először.</a:t>
            </a:r>
          </a:p>
          <a:p>
            <a:pPr eaLnBrk="1" hangingPunct="1"/>
            <a:endParaRPr lang="hu-HU" dirty="0" smtClean="0">
              <a:latin typeface="Arial" pitchFamily="34" charset="0"/>
            </a:endParaRPr>
          </a:p>
          <a:p>
            <a:pPr eaLnBrk="1" hangingPunct="1"/>
            <a:r>
              <a:rPr lang="hu-HU" dirty="0" smtClean="0">
                <a:latin typeface="Arial" pitchFamily="34" charset="0"/>
              </a:rPr>
              <a:t>Neki kell bizonyitania hogy az áruhoz van köze vagy nincs</a:t>
            </a:r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Ukrajnában 50%-a piacnak illegális termék</a:t>
            </a:r>
          </a:p>
          <a:p>
            <a:r>
              <a:rPr lang="hu-HU" dirty="0" smtClean="0"/>
              <a:t>Litvánia felé megy Hamburgból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5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1" y="5927725"/>
            <a:ext cx="4212000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964400" y="5929200"/>
            <a:ext cx="2772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elbild 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eu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2949575"/>
            <a:ext cx="13636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1" y="5927725"/>
            <a:ext cx="4212000" cy="360363"/>
          </a:xfrm>
        </p:spPr>
        <p:txBody>
          <a:bodyPr wrap="none">
            <a:normAutofit/>
          </a:bodyPr>
          <a:lstStyle>
            <a:lvl1pPr marL="0" indent="0">
              <a:buFont typeface="Arial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964400" y="5929200"/>
            <a:ext cx="2772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459787" cy="473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2163" y="6457183"/>
            <a:ext cx="5753100" cy="3762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 anchor="ctr" anchorCtr="0">
            <a:normAutofit/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pt_land_print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3788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58411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974B40FB-612E-435B-B627-187A21F7DD64}" type="slidenum">
              <a:rPr lang="en-US" sz="1200"/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/>
              <a:t>	</a:t>
            </a:r>
          </a:p>
        </p:txBody>
      </p:sp>
      <p:pic>
        <p:nvPicPr>
          <p:cNvPr id="3079" name="Picture 8" descr="new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9825" y="64039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>
    <p:wipe dir="r"/>
  </p:transition>
  <p:hf sldNum="0"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olienbild ne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67438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3041ACBF-2812-49E3-B521-BE89A2E4D0C5}" type="slidenum">
              <a:rPr lang="en-US" sz="1200">
                <a:solidFill>
                  <a:srgbClr val="FFFFFF"/>
                </a:solidFill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>
                <a:solidFill>
                  <a:srgbClr val="FFFFFF"/>
                </a:solidFill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80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5.jpg@01CB06FF.3242D92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wsj.com/home-p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jpg@01CB06FF.3242D9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714348" y="5214950"/>
            <a:ext cx="4212000" cy="360363"/>
          </a:xfrm>
        </p:spPr>
        <p:txBody>
          <a:bodyPr/>
          <a:lstStyle/>
          <a:p>
            <a:r>
              <a:rPr lang="hu-HU" sz="1600" dirty="0" smtClean="0"/>
              <a:t>Pecze Rozália</a:t>
            </a:r>
          </a:p>
          <a:p>
            <a:r>
              <a:rPr lang="hu-HU" sz="1600" dirty="0" smtClean="0"/>
              <a:t>Syngenta Kft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Budapest Vásárváros 2012 január 27.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hu-HU" dirty="0" smtClean="0"/>
              <a:t>Illegális  növényvédőszerek </a:t>
            </a:r>
            <a:endParaRPr lang="de-C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  <p:pic>
        <p:nvPicPr>
          <p:cNvPr id="4" name="Picture 3" descr="cid:image005.jpg@01CB06FF.3242D92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1071546"/>
            <a:ext cx="336828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1071546"/>
            <a:ext cx="5214974" cy="4286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Syngenta cimke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Syngenta védjegy a címkén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Összetétel nem felelt meg a syngenta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termék specifikációnak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err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53437" cy="812800"/>
          </a:xfrm>
        </p:spPr>
        <p:txBody>
          <a:bodyPr/>
          <a:lstStyle/>
          <a:p>
            <a:r>
              <a:rPr lang="hu-HU" dirty="0" smtClean="0"/>
              <a:t>Sikertörténet Magyarországon </a:t>
            </a:r>
            <a:br>
              <a:rPr lang="hu-HU" dirty="0" smtClean="0"/>
            </a:br>
            <a:r>
              <a:rPr lang="hu-HU" dirty="0" smtClean="0"/>
              <a:t>A hamisítvány eltűnik az égetőműben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  <p:pic>
        <p:nvPicPr>
          <p:cNvPr id="2050" name="Picture 2" descr="\\HUBUWFPA01\e564211$\Documents\2012\hamisitások\GOSZ-előadás\Vertimec Izraelből\DSCN1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248" y="1214438"/>
            <a:ext cx="6307667" cy="4730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tesz a Syngenta?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8174035" cy="46593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u-HU" dirty="0" smtClean="0"/>
              <a:t>Keressük az országban a hamisitványokat</a:t>
            </a:r>
          </a:p>
          <a:p>
            <a:pPr marL="457200" indent="-457200">
              <a:buAutoNum type="arabicPeriod"/>
            </a:pPr>
            <a:r>
              <a:rPr lang="hu-HU" dirty="0" smtClean="0"/>
              <a:t>Gyanús kiszerelések vagy tartalmak esetén saját labor vizsgál</a:t>
            </a:r>
          </a:p>
          <a:p>
            <a:pPr marL="457200" indent="-457200">
              <a:buAutoNum type="arabicPeriod"/>
            </a:pPr>
            <a:r>
              <a:rPr lang="hu-HU" dirty="0" smtClean="0"/>
              <a:t>A bizonyított hamisitványok és illegális termékekkel szemben ellen jogi fellépés – a forgalmazóval szemben </a:t>
            </a:r>
          </a:p>
          <a:p>
            <a:pPr marL="457200" indent="-457200">
              <a:buAutoNum type="arabicPeriod"/>
            </a:pPr>
            <a:endParaRPr lang="hu-HU" dirty="0" smtClean="0"/>
          </a:p>
          <a:p>
            <a:pPr marL="457200" indent="-457200">
              <a:buAutoNum type="arabicPeriod"/>
            </a:pPr>
            <a:endParaRPr lang="hu-HU" dirty="0" smtClean="0"/>
          </a:p>
          <a:p>
            <a:pPr marL="457200" indent="-457200">
              <a:buAutoNum type="arabicPeriod"/>
            </a:pPr>
            <a:r>
              <a:rPr lang="hu-HU" dirty="0" smtClean="0"/>
              <a:t>Folyamatosan fejlesztett kiszerelések és cimke-arculat</a:t>
            </a:r>
          </a:p>
          <a:p>
            <a:pPr marL="847725" lvl="1" indent="-457200"/>
            <a:r>
              <a:rPr lang="hu-HU" dirty="0" smtClean="0"/>
              <a:t>S-pack</a:t>
            </a:r>
          </a:p>
          <a:p>
            <a:pPr marL="457200" indent="-457200">
              <a:buAutoNum type="arabicPeriod"/>
            </a:pPr>
            <a:endParaRPr lang="hu-HU" dirty="0" smtClean="0"/>
          </a:p>
          <a:p>
            <a:pPr marL="457200" indent="-457200">
              <a:buAutoNum type="arabicPeriod"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714612" y="4286256"/>
            <a:ext cx="6143668" cy="1857388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00364" y="4429132"/>
            <a:ext cx="3820662" cy="1643059"/>
            <a:chOff x="2367" y="879"/>
            <a:chExt cx="3202" cy="141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5" y="879"/>
              <a:ext cx="2304" cy="14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7" y="879"/>
              <a:ext cx="930" cy="14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42913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Wall Street Journal   2011 Augusztus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59787" cy="4730750"/>
          </a:xfrm>
        </p:spPr>
        <p:txBody>
          <a:bodyPr/>
          <a:lstStyle/>
          <a:p>
            <a:r>
              <a:rPr lang="hu-HU" dirty="0" smtClean="0"/>
              <a:t>400 millió- 1,2 milliárd Euro –t képvisel az illegális termék az EU-ban</a:t>
            </a:r>
          </a:p>
          <a:p>
            <a:r>
              <a:rPr lang="hu-HU" dirty="0" smtClean="0"/>
              <a:t>5-15%-a az össz eladásnak</a:t>
            </a:r>
          </a:p>
          <a:p>
            <a:endParaRPr lang="hu-HU" dirty="0" smtClean="0"/>
          </a:p>
          <a:p>
            <a:r>
              <a:rPr lang="hu-HU" dirty="0" smtClean="0"/>
              <a:t>Hamis termékek eredete Kina, India  </a:t>
            </a:r>
          </a:p>
          <a:p>
            <a:r>
              <a:rPr lang="hu-HU" dirty="0" smtClean="0"/>
              <a:t>EU szabályozási hiányosságok miatt  sok peszticid import a vámon nem akad fenn, pl hamis okmányokkal ellátva. Lassú a vámfelderités</a:t>
            </a:r>
          </a:p>
          <a:p>
            <a:endParaRPr lang="hu-HU" dirty="0" smtClean="0"/>
          </a:p>
          <a:p>
            <a:r>
              <a:rPr lang="hu-HU" dirty="0" smtClean="0"/>
              <a:t>Nehéz az eredeti gyártó jogérvényesítése mert a szállitmányok mögött fals cégek vannak.Gyakran kiterjedt illegális hálozatot működtetve.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r>
              <a:rPr lang="hu-HU" dirty="0" smtClean="0"/>
              <a:t>EU 2012-től új szabályozással gyorsitja a megsemmisitési folyamtokat a vámon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Termelői szempontok- </a:t>
            </a:r>
            <a:br>
              <a:rPr lang="hu-HU" dirty="0" smtClean="0"/>
            </a:br>
            <a:r>
              <a:rPr lang="hu-HU" dirty="0" smtClean="0"/>
              <a:t>illegális szerek használatának következményei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230684"/>
          </a:xfrm>
        </p:spPr>
        <p:txBody>
          <a:bodyPr/>
          <a:lstStyle/>
          <a:p>
            <a:r>
              <a:rPr lang="hu-HU" dirty="0" smtClean="0"/>
              <a:t>Elmarad a hatékonyság –reklamáció a cég felé</a:t>
            </a:r>
          </a:p>
          <a:p>
            <a:pPr>
              <a:buNone/>
            </a:pPr>
            <a:endParaRPr lang="hu-HU" dirty="0" smtClean="0"/>
          </a:p>
          <a:p>
            <a:pPr marL="285750" lvl="1" indent="-285750">
              <a:buFont typeface="Arial" charset="0"/>
              <a:buChar char="●"/>
            </a:pPr>
            <a:r>
              <a:rPr lang="hu-HU" dirty="0" smtClean="0"/>
              <a:t>Felhasználó biztonsága – tűzveszélyes, maróanyag </a:t>
            </a:r>
          </a:p>
          <a:p>
            <a:endParaRPr lang="hu-HU" dirty="0" smtClean="0"/>
          </a:p>
          <a:p>
            <a:r>
              <a:rPr lang="hu-HU" dirty="0" smtClean="0"/>
              <a:t>Bizonytalan a termény minősége   - szermaradék és kisérő anyagok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Termelőnél talált árú lefoglalása, később megsemmisítése. </a:t>
            </a:r>
          </a:p>
          <a:p>
            <a:pPr lvl="1"/>
            <a:r>
              <a:rPr lang="hu-HU" dirty="0" smtClean="0"/>
              <a:t>Nehéz vagy lehetetlen a forgalmazótól behajtani a kártérítést </a:t>
            </a:r>
          </a:p>
          <a:p>
            <a:pPr lvl="1"/>
            <a:r>
              <a:rPr lang="hu-HU" dirty="0" smtClean="0"/>
              <a:t>A termelő a jogi procedúráknak résztvevője, tanúként évekig beidézik a peres eljárásba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53437" cy="812800"/>
          </a:xfrm>
        </p:spPr>
        <p:txBody>
          <a:bodyPr/>
          <a:lstStyle/>
          <a:p>
            <a:r>
              <a:rPr lang="en-US" dirty="0" smtClean="0"/>
              <a:t>Thursday, August 25, 2011 As of 12:00 AM |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The Wall Street Journal</a:t>
            </a:r>
            <a:r>
              <a:rPr lang="en-US" dirty="0" smtClean="0"/>
              <a:t> Business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459787" cy="1571636"/>
          </a:xfrm>
        </p:spPr>
        <p:txBody>
          <a:bodyPr/>
          <a:lstStyle/>
          <a:p>
            <a:pPr lvl="1">
              <a:buNone/>
            </a:pPr>
            <a:r>
              <a:rPr lang="hu-HU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034" y="1071547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000" dirty="0" smtClean="0"/>
              <a:t>2011-ben, 28 tonna peszticid érkezett Hamburgból Litvániába, Bayer, Syngenta, DuPont címkékkel.  </a:t>
            </a:r>
          </a:p>
          <a:p>
            <a:pPr>
              <a:buNone/>
            </a:pPr>
            <a:r>
              <a:rPr lang="hu-HU" sz="2000" dirty="0" smtClean="0"/>
              <a:t>A tétel 30%-ában, az oldószer dimetilformamid, ami tiltott az EU-ban mert magzatkárosító.  </a:t>
            </a:r>
          </a:p>
          <a:p>
            <a:pPr marL="228600" indent="-228600"/>
            <a:r>
              <a:rPr lang="hu-HU" sz="2000" dirty="0" smtClean="0">
                <a:solidFill>
                  <a:srgbClr val="FF0000"/>
                </a:solidFill>
              </a:rPr>
              <a:t>Veszélyezt-e valaki?</a:t>
            </a:r>
          </a:p>
          <a:p>
            <a:pPr marL="228600" indent="-228600"/>
            <a:endParaRPr lang="hu-HU" sz="2000" dirty="0" smtClean="0"/>
          </a:p>
          <a:p>
            <a:pPr marL="228600" indent="-228600"/>
            <a:endParaRPr lang="hu-HU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42910" y="2143116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7158" y="450057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000" dirty="0" smtClean="0"/>
              <a:t>2006-ban Andalúziában termelt zöldségek, az EU-ban nem engedélyezett szerek maradékaival, kerültek európai országokba. Az zöldárút meg kellett semmisíteni. 20 mio €  kárt szenvedett el a spanyol termelői kör.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És mekkora kárt okozott a növényvédelem presztisének?</a:t>
            </a:r>
          </a:p>
          <a:p>
            <a:pPr marL="228600" indent="-228600"/>
            <a:endParaRPr lang="hu-HU" dirty="0" smtClean="0"/>
          </a:p>
          <a:p>
            <a:pPr marL="228600" indent="-228600"/>
            <a:endParaRPr lang="hu-HU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8596" y="3000372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hu-HU" sz="2000" kern="0" dirty="0" smtClean="0"/>
              <a:t>Hamis termékek célországai: Kelet-Európa, Ukrajna.</a:t>
            </a:r>
          </a:p>
          <a:p>
            <a:pPr marL="0" lvl="1"/>
            <a:r>
              <a:rPr lang="hu-HU" sz="2000" dirty="0" smtClean="0"/>
              <a:t>Ukrán termelők a hamisított növényvédőszerek használatával a termés 15%-át vesztették el.</a:t>
            </a:r>
          </a:p>
          <a:p>
            <a:pPr marL="0" lvl="1"/>
            <a:r>
              <a:rPr lang="hu-HU" sz="2000" dirty="0" smtClean="0">
                <a:solidFill>
                  <a:srgbClr val="FF0000"/>
                </a:solidFill>
              </a:rPr>
              <a:t>Elmarad a hatás ?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illegális? Mi a  hamis?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9" y="1000108"/>
            <a:ext cx="8429684" cy="157163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1. Egyre összetettebb,  komplexebb módszerek a hamisításban</a:t>
            </a:r>
          </a:p>
          <a:p>
            <a:pPr lvl="1"/>
            <a:r>
              <a:rPr lang="hu-HU" dirty="0" smtClean="0"/>
              <a:t>Csomagolási, cimkézési hasonlóság </a:t>
            </a:r>
            <a:r>
              <a:rPr lang="hu-HU" dirty="0" smtClean="0"/>
              <a:t>az eredeti gyártóval ami megtéveszti </a:t>
            </a:r>
            <a:r>
              <a:rPr lang="hu-HU" dirty="0" smtClean="0"/>
              <a:t>a </a:t>
            </a:r>
            <a:r>
              <a:rPr lang="hu-HU" dirty="0" smtClean="0"/>
              <a:t>vásárlót</a:t>
            </a:r>
          </a:p>
          <a:p>
            <a:pPr lvl="1"/>
            <a:r>
              <a:rPr lang="hu-HU" dirty="0" smtClean="0"/>
              <a:t>A termék összetétele, minősége „specifikációja” eltér az eredetitől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715016"/>
            <a:ext cx="2286016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ECPA definiciója</a:t>
            </a:r>
            <a:endParaRPr lang="en-US" sz="1600" dirty="0" err="1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158" y="2928934"/>
            <a:ext cx="84597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Illegális az a paralell import termék ami eredetiként jelenik meg de benne nem eredeti termék van. </a:t>
            </a:r>
          </a:p>
          <a:p>
            <a:pPr marL="676275" marR="0" lvl="1" indent="-27622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Gyakorlat : az első szállítmány eredeti terméket tartalmaz, majd áttérnek hamisítottra</a:t>
            </a:r>
          </a:p>
          <a:p>
            <a:pPr marL="676275" marR="0" lvl="1" indent="-27622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Ez a leggyakoribb hamisitási forma</a:t>
            </a:r>
          </a:p>
          <a:p>
            <a:pPr marL="285750" marR="0" lvl="0" indent="-28575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 defTabSz="957263">
              <a:spcAft>
                <a:spcPct val="25000"/>
              </a:spcAft>
              <a:buClr>
                <a:schemeClr val="tx2"/>
              </a:buClr>
              <a:defRPr/>
            </a:pPr>
            <a:r>
              <a:rPr lang="hu-HU" sz="2000" kern="0" dirty="0" smtClean="0"/>
              <a:t>3. Gyenge minőségű termék, gyakorta cimke nélkül, vagy silány cimkézéssel és kiszereléssel, ami nem regisztrált  termék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marR="0" lvl="0" indent="-28575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Char char="●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158" y="4357694"/>
            <a:ext cx="845978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572008"/>
            <a:ext cx="428628" cy="5715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err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290"/>
            <a:ext cx="8839200" cy="812800"/>
          </a:xfrm>
          <a:noFill/>
        </p:spPr>
        <p:txBody>
          <a:bodyPr/>
          <a:lstStyle/>
          <a:p>
            <a:r>
              <a:rPr lang="hu-HU" sz="3200" dirty="0" smtClean="0"/>
              <a:t>Legális = Párhuzamos import (</a:t>
            </a:r>
            <a:r>
              <a:rPr lang="is-IS" sz="3200" dirty="0" smtClean="0"/>
              <a:t>Parallel</a:t>
            </a:r>
            <a:r>
              <a:rPr lang="hu-HU" sz="3200" dirty="0" smtClean="0"/>
              <a:t>)</a:t>
            </a:r>
            <a:r>
              <a:rPr lang="is-IS" sz="3200" dirty="0" smtClean="0"/>
              <a:t>E</a:t>
            </a:r>
            <a:r>
              <a:rPr lang="hu-HU" sz="3200" dirty="0" smtClean="0"/>
              <a:t>U</a:t>
            </a:r>
            <a:endParaRPr lang="en-GB" sz="3200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32375" y="1900238"/>
            <a:ext cx="3868738" cy="3430587"/>
            <a:chOff x="3215" y="755"/>
            <a:chExt cx="2437" cy="2161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3215" y="755"/>
            <a:ext cx="2437" cy="2161"/>
          </p:xfrm>
          <a:graphic>
            <a:graphicData uri="http://schemas.openxmlformats.org/presentationml/2006/ole">
              <p:oleObj spid="_x0000_s49154" name="Bitmap Image" r:id="rId4" imgW="4361905" imgH="3866667" progId="PBrush">
                <p:embed/>
              </p:oleObj>
            </a:graphicData>
          </a:graphic>
        </p:graphicFrame>
        <p:sp>
          <p:nvSpPr>
            <p:cNvPr id="1030" name="AutoShape 4"/>
            <p:cNvSpPr>
              <a:spLocks noChangeArrowheads="1"/>
            </p:cNvSpPr>
            <p:nvPr/>
          </p:nvSpPr>
          <p:spPr bwMode="auto">
            <a:xfrm rot="-3900000">
              <a:off x="3153" y="1745"/>
              <a:ext cx="751" cy="221"/>
            </a:xfrm>
            <a:prstGeom prst="curvedDownArrow">
              <a:avLst>
                <a:gd name="adj1" fmla="val 67964"/>
                <a:gd name="adj2" fmla="val 135928"/>
                <a:gd name="adj3" fmla="val 33333"/>
              </a:avLst>
            </a:prstGeom>
            <a:solidFill>
              <a:srgbClr val="0080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AutoShape 5"/>
            <p:cNvSpPr>
              <a:spLocks noChangeArrowheads="1"/>
            </p:cNvSpPr>
            <p:nvPr/>
          </p:nvSpPr>
          <p:spPr bwMode="auto">
            <a:xfrm>
              <a:off x="4356" y="1774"/>
              <a:ext cx="173" cy="297"/>
            </a:xfrm>
            <a:prstGeom prst="curvedLeftArrow">
              <a:avLst>
                <a:gd name="adj1" fmla="val 34335"/>
                <a:gd name="adj2" fmla="val 68671"/>
                <a:gd name="adj3" fmla="val 33333"/>
              </a:avLst>
            </a:prstGeom>
            <a:solidFill>
              <a:srgbClr val="0080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AutoShape 6"/>
            <p:cNvSpPr>
              <a:spLocks noChangeArrowheads="1"/>
            </p:cNvSpPr>
            <p:nvPr/>
          </p:nvSpPr>
          <p:spPr bwMode="auto">
            <a:xfrm rot="6000000">
              <a:off x="4327" y="1056"/>
              <a:ext cx="180" cy="559"/>
            </a:xfrm>
            <a:prstGeom prst="curvedRightArrow">
              <a:avLst>
                <a:gd name="adj1" fmla="val 62111"/>
                <a:gd name="adj2" fmla="val 124222"/>
                <a:gd name="adj3" fmla="val 33333"/>
              </a:avLst>
            </a:prstGeom>
            <a:solidFill>
              <a:srgbClr val="0080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14282" y="1285860"/>
            <a:ext cx="5214974" cy="4616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177800" algn="l"/>
              </a:tabLst>
            </a:pPr>
            <a:endParaRPr lang="hu-HU" sz="2000" dirty="0" smtClean="0">
              <a:cs typeface="Arial" pitchFamily="34" charset="0"/>
            </a:endParaRPr>
          </a:p>
          <a:p>
            <a:pPr>
              <a:tabLst>
                <a:tab pos="177800" algn="l"/>
              </a:tabLst>
            </a:pPr>
            <a:r>
              <a:rPr lang="hu-HU" sz="2000" dirty="0" smtClean="0">
                <a:cs typeface="Arial" pitchFamily="34" charset="0"/>
              </a:rPr>
              <a:t>Árúk szabad áramlása elvén forgalmazható</a:t>
            </a:r>
          </a:p>
          <a:p>
            <a:pPr>
              <a:tabLst>
                <a:tab pos="177800" algn="l"/>
              </a:tabLst>
            </a:pPr>
            <a:endParaRPr lang="is-IS" sz="2000" dirty="0">
              <a:cs typeface="Arial" pitchFamily="34" charset="0"/>
            </a:endParaRPr>
          </a:p>
          <a:p>
            <a:pPr>
              <a:tabLst>
                <a:tab pos="177800" algn="l"/>
              </a:tabLst>
            </a:pPr>
            <a:endParaRPr lang="is-IS" sz="2000" dirty="0">
              <a:cs typeface="Arial" pitchFamily="34" charset="0"/>
            </a:endParaRPr>
          </a:p>
          <a:p>
            <a:pPr>
              <a:tabLst>
                <a:tab pos="177800" algn="l"/>
              </a:tabLst>
            </a:pPr>
            <a:r>
              <a:rPr lang="hu-HU" sz="2000" dirty="0" smtClean="0">
                <a:cs typeface="Arial" pitchFamily="34" charset="0"/>
              </a:rPr>
              <a:t> </a:t>
            </a:r>
            <a:endParaRPr lang="is-IS" sz="2000" dirty="0"/>
          </a:p>
          <a:p>
            <a:pPr>
              <a:buFont typeface="Wingdings" pitchFamily="2" charset="2"/>
              <a:buChar char="Ø"/>
              <a:tabLst>
                <a:tab pos="177800" algn="l"/>
              </a:tabLst>
            </a:pPr>
            <a:r>
              <a:rPr lang="hu-HU" sz="2000" dirty="0" smtClean="0">
                <a:cs typeface="Arial" pitchFamily="34" charset="0"/>
              </a:rPr>
              <a:t> </a:t>
            </a:r>
            <a:r>
              <a:rPr lang="is-IS" sz="2000" dirty="0" smtClean="0">
                <a:cs typeface="Arial" pitchFamily="34" charset="0"/>
              </a:rPr>
              <a:t> </a:t>
            </a:r>
            <a:r>
              <a:rPr lang="hu-HU" sz="2000" dirty="0" smtClean="0">
                <a:cs typeface="Arial" pitchFamily="34" charset="0"/>
              </a:rPr>
              <a:t>szer előállitója az eredeti gyártó</a:t>
            </a:r>
          </a:p>
          <a:p>
            <a:pPr>
              <a:buFont typeface="Wingdings" pitchFamily="2" charset="2"/>
              <a:buChar char="Ø"/>
              <a:tabLst>
                <a:tab pos="177800" algn="l"/>
              </a:tabLst>
            </a:pPr>
            <a:r>
              <a:rPr lang="hu-HU" sz="2000" dirty="0" smtClean="0">
                <a:cs typeface="Arial" pitchFamily="34" charset="0"/>
              </a:rPr>
              <a:t>  engedélyköteles</a:t>
            </a:r>
          </a:p>
          <a:p>
            <a:pPr>
              <a:buFont typeface="Wingdings" pitchFamily="2" charset="2"/>
              <a:buChar char="Ø"/>
              <a:tabLst>
                <a:tab pos="177800" algn="l"/>
              </a:tabLst>
            </a:pPr>
            <a:r>
              <a:rPr lang="hu-HU" sz="2000" dirty="0" smtClean="0">
                <a:cs typeface="Arial" pitchFamily="34" charset="0"/>
              </a:rPr>
              <a:t> a gyártó tudomásával lehet behozni</a:t>
            </a:r>
          </a:p>
          <a:p>
            <a:pPr>
              <a:buFont typeface="Wingdings" pitchFamily="2" charset="2"/>
              <a:buChar char="Ø"/>
              <a:tabLst>
                <a:tab pos="177800" algn="l"/>
              </a:tabLst>
            </a:pPr>
            <a:r>
              <a:rPr lang="is-IS" sz="2000" dirty="0" smtClean="0">
                <a:cs typeface="Arial" pitchFamily="34" charset="0"/>
              </a:rPr>
              <a:t> </a:t>
            </a:r>
            <a:r>
              <a:rPr lang="hu-HU" sz="2000" dirty="0" smtClean="0">
                <a:cs typeface="Arial" pitchFamily="34" charset="0"/>
              </a:rPr>
              <a:t>új szabályozás: gyártási azonositó,  		ország eredet a címkén</a:t>
            </a:r>
          </a:p>
          <a:p>
            <a:pPr>
              <a:buFont typeface="Wingdings" pitchFamily="2" charset="2"/>
              <a:buChar char="Ø"/>
              <a:tabLst>
                <a:tab pos="177800" algn="l"/>
              </a:tabLst>
            </a:pPr>
            <a:r>
              <a:rPr lang="hu-HU" sz="2000" dirty="0" smtClean="0"/>
              <a:t>szellemi tulajdon védelme, márkavédelem </a:t>
            </a:r>
            <a:endParaRPr lang="is-IS" sz="2000" dirty="0" smtClean="0"/>
          </a:p>
          <a:p>
            <a:pPr>
              <a:buFont typeface="Wingdings" pitchFamily="2" charset="2"/>
              <a:buChar char="Ø"/>
              <a:tabLst>
                <a:tab pos="177800" algn="l"/>
              </a:tabLst>
            </a:pPr>
            <a:endParaRPr lang="hu-HU" sz="2000" dirty="0" smtClean="0">
              <a:cs typeface="Arial" pitchFamily="34" charset="0"/>
            </a:endParaRPr>
          </a:p>
          <a:p>
            <a:pPr>
              <a:tabLst>
                <a:tab pos="177800" algn="l"/>
              </a:tabLst>
            </a:pPr>
            <a:endParaRPr lang="hu-HU" sz="2000" dirty="0" smtClean="0">
              <a:cs typeface="Arial" pitchFamily="34" charset="0"/>
            </a:endParaRPr>
          </a:p>
          <a:p>
            <a:pPr>
              <a:tabLst>
                <a:tab pos="177800" algn="l"/>
              </a:tabLst>
            </a:pPr>
            <a:r>
              <a:rPr lang="is-IS" sz="2000" dirty="0" smtClean="0"/>
              <a:t> </a:t>
            </a:r>
            <a:endParaRPr lang="is-IS" sz="2000" dirty="0"/>
          </a:p>
          <a:p>
            <a:pPr>
              <a:tabLst>
                <a:tab pos="177800" algn="l"/>
              </a:tabLst>
            </a:pPr>
            <a:endParaRPr lang="en-GB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Szinte azonos!!!   de hamis árú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  <p:pic>
        <p:nvPicPr>
          <p:cNvPr id="1026" name="Picture 2" descr="\\HUBUWFPA01\e564211$\Documents\2012\hamisitások\GOSZ-előadás\Actara\Kép - hamis Act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553279" cy="473075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14678" y="1000108"/>
            <a:ext cx="5929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Vizsgálat </a:t>
            </a:r>
            <a:r>
              <a:rPr kumimoji="0" lang="hu-H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Következtetése: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fenti eredmények alapján az Actara 25 WG termék (sarzs: xx, gyártási idő: 2009/03) nem felel meg a Syngenta specifikációjának.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termékben lévő hatóanyag nem szerepel a specifikációban és nem Syngenta forrásból származik.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5753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14290"/>
            <a:ext cx="8770937" cy="812800"/>
          </a:xfrm>
        </p:spPr>
        <p:txBody>
          <a:bodyPr/>
          <a:lstStyle/>
          <a:p>
            <a:r>
              <a:rPr lang="hu-HU" dirty="0" smtClean="0"/>
              <a:t>Syngenta feliratú zárófólia </a:t>
            </a:r>
            <a:br>
              <a:rPr lang="hu-HU" dirty="0" smtClean="0"/>
            </a:br>
            <a:r>
              <a:rPr lang="hu-HU" dirty="0" smtClean="0"/>
              <a:t>Oldószer megnevezés a címkén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214422"/>
            <a:ext cx="5102231" cy="213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00438"/>
            <a:ext cx="4714876" cy="228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G:\Supply Chain &amp; Customer Service\2009\Illegális termék forg.ügyek\Airport cargo\DSCN1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857620" cy="5072050"/>
          </a:xfrm>
          <a:prstGeom prst="rect">
            <a:avLst/>
          </a:prstGeom>
          <a:noFill/>
        </p:spPr>
      </p:pic>
      <p:pic>
        <p:nvPicPr>
          <p:cNvPr id="7" name="Picture 2" descr="G:\Supply Chain &amp; Customer Service\2009\Illegális termék forg.ügyek\Airport cargo\DSCN1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142984"/>
            <a:ext cx="528638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696913"/>
          </a:xfrm>
        </p:spPr>
        <p:txBody>
          <a:bodyPr/>
          <a:lstStyle/>
          <a:p>
            <a:r>
              <a:rPr lang="hu-HU" dirty="0" smtClean="0"/>
              <a:t>Szennyezők</a:t>
            </a:r>
            <a:r>
              <a:rPr lang="en-GB" dirty="0" smtClean="0"/>
              <a:t>: </a:t>
            </a:r>
            <a:r>
              <a:rPr lang="en-GB" dirty="0" err="1" smtClean="0"/>
              <a:t>etanol</a:t>
            </a:r>
            <a:endParaRPr lang="en-GB" dirty="0" smtClean="0"/>
          </a:p>
        </p:txBody>
      </p:sp>
      <p:pic>
        <p:nvPicPr>
          <p:cNvPr id="18435" name="Content Placeholder 3" descr="PI09-046 Container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0688" y="798513"/>
            <a:ext cx="1660525" cy="2324100"/>
          </a:xfrm>
        </p:spPr>
      </p:pic>
      <p:pic>
        <p:nvPicPr>
          <p:cNvPr id="18436" name="Picture 3" descr="PI09-045 Container 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3314700"/>
            <a:ext cx="161607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2070894" y="2124869"/>
            <a:ext cx="1138238" cy="869950"/>
          </a:xfrm>
          <a:prstGeom prst="straightConnector1">
            <a:avLst/>
          </a:prstGeom>
          <a:noFill/>
          <a:ln w="12700" algn="ctr">
            <a:noFill/>
            <a:round/>
            <a:headEnd type="none" w="sm" len="sm"/>
            <a:tailEnd type="arrow" w="med" len="med"/>
          </a:ln>
        </p:spPr>
      </p:cxnSp>
      <p:pic>
        <p:nvPicPr>
          <p:cNvPr id="18438" name="Picture 1" descr="Orefa and Reglone NM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238" y="744538"/>
            <a:ext cx="5232400" cy="206851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9" name="Curved Up Arrow 9"/>
          <p:cNvSpPr>
            <a:spLocks noChangeArrowheads="1"/>
          </p:cNvSpPr>
          <p:nvPr/>
        </p:nvSpPr>
        <p:spPr bwMode="auto">
          <a:xfrm rot="-779463">
            <a:off x="2124075" y="3094038"/>
            <a:ext cx="3475038" cy="857250"/>
          </a:xfrm>
          <a:prstGeom prst="curvedUpArrow">
            <a:avLst>
              <a:gd name="adj1" fmla="val 24998"/>
              <a:gd name="adj2" fmla="val 49958"/>
              <a:gd name="adj3" fmla="val 25000"/>
            </a:avLst>
          </a:prstGeom>
          <a:solidFill>
            <a:schemeClr val="accent2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18440" name="Down Arrow 10"/>
          <p:cNvSpPr>
            <a:spLocks noChangeArrowheads="1"/>
          </p:cNvSpPr>
          <p:nvPr/>
        </p:nvSpPr>
        <p:spPr bwMode="auto">
          <a:xfrm>
            <a:off x="7072313" y="2857500"/>
            <a:ext cx="368300" cy="1143000"/>
          </a:xfrm>
          <a:prstGeom prst="downArrow">
            <a:avLst>
              <a:gd name="adj1" fmla="val 50000"/>
              <a:gd name="adj2" fmla="val 49842"/>
            </a:avLst>
          </a:prstGeom>
          <a:solidFill>
            <a:schemeClr val="accent2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4214813"/>
            <a:ext cx="12573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43688" y="858838"/>
            <a:ext cx="1166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4% </a:t>
            </a:r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e</a:t>
            </a:r>
            <a:r>
              <a:rPr lang="en-GB" sz="1400" dirty="0" err="1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tanol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8" y="928688"/>
            <a:ext cx="15001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XY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product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5" y="2058988"/>
            <a:ext cx="9461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Reglone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8445" name="Straight Arrow Connector 16"/>
          <p:cNvCxnSpPr>
            <a:cxnSpLocks noChangeShapeType="1"/>
            <a:stCxn id="13" idx="1"/>
          </p:cNvCxnSpPr>
          <p:nvPr/>
        </p:nvCxnSpPr>
        <p:spPr bwMode="auto">
          <a:xfrm rot="10800000">
            <a:off x="6375400" y="996950"/>
            <a:ext cx="268288" cy="15875"/>
          </a:xfrm>
          <a:prstGeom prst="straightConnector1">
            <a:avLst/>
          </a:prstGeom>
          <a:noFill/>
          <a:ln w="12700" algn="ctr">
            <a:noFill/>
            <a:round/>
            <a:headEnd type="none" w="sm" len="sm"/>
            <a:tailEnd type="arrow" w="med" len="med"/>
          </a:ln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6557963" y="1108075"/>
            <a:ext cx="341312" cy="2032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7431088" y="1122363"/>
            <a:ext cx="355600" cy="23495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29190" y="4214813"/>
            <a:ext cx="4071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tanol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endParaRPr lang="hu-HU" sz="24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Lobbanáspontja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&lt; 50°C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 flipV="1">
            <a:off x="6643688" y="2214563"/>
            <a:ext cx="341312" cy="2032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7429500" y="2214563"/>
            <a:ext cx="355600" cy="23495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43688" y="1857375"/>
            <a:ext cx="1714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</a:t>
            </a:r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incs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e</a:t>
            </a:r>
            <a:r>
              <a:rPr lang="en-GB" sz="1400" dirty="0" err="1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tanol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8452" name="Straight Connector 33"/>
          <p:cNvCxnSpPr>
            <a:cxnSpLocks noChangeShapeType="1"/>
          </p:cNvCxnSpPr>
          <p:nvPr/>
        </p:nvCxnSpPr>
        <p:spPr bwMode="auto">
          <a:xfrm rot="10800000" flipH="1">
            <a:off x="3297238" y="1714500"/>
            <a:ext cx="5232400" cy="1588"/>
          </a:xfrm>
          <a:prstGeom prst="line">
            <a:avLst/>
          </a:prstGeom>
          <a:noFill/>
          <a:ln w="635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sp>
        <p:nvSpPr>
          <p:cNvPr id="18453" name="Flowchart: Process 23"/>
          <p:cNvSpPr>
            <a:spLocks noChangeArrowheads="1"/>
          </p:cNvSpPr>
          <p:nvPr/>
        </p:nvSpPr>
        <p:spPr bwMode="auto">
          <a:xfrm>
            <a:off x="4786315" y="4143375"/>
            <a:ext cx="4357686" cy="1143000"/>
          </a:xfrm>
          <a:prstGeom prst="flowChartProcess">
            <a:avLst/>
          </a:prstGeom>
          <a:noFill/>
          <a:ln w="19050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de-CH"/>
          </a:p>
        </p:txBody>
      </p:sp>
      <p:sp>
        <p:nvSpPr>
          <p:cNvPr id="18454" name="Down Arrow 10"/>
          <p:cNvSpPr>
            <a:spLocks noChangeArrowheads="1"/>
          </p:cNvSpPr>
          <p:nvPr/>
        </p:nvSpPr>
        <p:spPr bwMode="auto">
          <a:xfrm rot="5400000">
            <a:off x="4923632" y="5077632"/>
            <a:ext cx="368300" cy="785812"/>
          </a:xfrm>
          <a:prstGeom prst="downArrow">
            <a:avLst>
              <a:gd name="adj1" fmla="val 50000"/>
              <a:gd name="adj2" fmla="val 49844"/>
            </a:avLst>
          </a:prstGeom>
          <a:solidFill>
            <a:schemeClr val="accent2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24" name="Oval 23"/>
          <p:cNvSpPr/>
          <p:nvPr/>
        </p:nvSpPr>
        <p:spPr bwMode="auto">
          <a:xfrm>
            <a:off x="857224" y="1571612"/>
            <a:ext cx="428628" cy="285752"/>
          </a:xfrm>
          <a:prstGeom prst="ellipse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53437" cy="812800"/>
          </a:xfrm>
        </p:spPr>
        <p:txBody>
          <a:bodyPr/>
          <a:lstStyle/>
          <a:p>
            <a:r>
              <a:rPr lang="hu-HU" dirty="0" smtClean="0"/>
              <a:t>              A Vertimec-et gyakran hamisítják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786842" cy="507209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Syngenta bevizsgálta az Európában talált abamektin készítményeket</a:t>
            </a:r>
          </a:p>
          <a:p>
            <a:pPr>
              <a:buNone/>
            </a:pPr>
            <a:r>
              <a:rPr lang="hu-HU" dirty="0" smtClean="0"/>
              <a:t>  </a:t>
            </a:r>
          </a:p>
          <a:p>
            <a:pPr>
              <a:buNone/>
            </a:pPr>
            <a:r>
              <a:rPr lang="hu-HU" dirty="0" smtClean="0"/>
              <a:t>A termékek:</a:t>
            </a:r>
          </a:p>
          <a:p>
            <a:r>
              <a:rPr lang="hu-HU" dirty="0" smtClean="0"/>
              <a:t>6 %-ában nem volt benne az abamectin hatóanyag</a:t>
            </a:r>
          </a:p>
          <a:p>
            <a:endParaRPr lang="hu-HU" dirty="0" smtClean="0"/>
          </a:p>
          <a:p>
            <a:r>
              <a:rPr lang="hu-HU" dirty="0" smtClean="0"/>
              <a:t>3 %-ában magas hatóanyag túllépés vagy hiány: </a:t>
            </a:r>
            <a:r>
              <a:rPr lang="hu-HU" dirty="0" smtClean="0">
                <a:solidFill>
                  <a:srgbClr val="FF0000"/>
                </a:solidFill>
              </a:rPr>
              <a:t>+</a:t>
            </a:r>
            <a:r>
              <a:rPr lang="hu-HU" dirty="0" smtClean="0"/>
              <a:t>60 % vagy </a:t>
            </a:r>
            <a:r>
              <a:rPr lang="hu-HU" dirty="0" smtClean="0">
                <a:solidFill>
                  <a:srgbClr val="FF0000"/>
                </a:solidFill>
              </a:rPr>
              <a:t>– </a:t>
            </a:r>
            <a:r>
              <a:rPr lang="hu-HU" dirty="0" smtClean="0"/>
              <a:t>80%</a:t>
            </a:r>
          </a:p>
          <a:p>
            <a:endParaRPr lang="hu-HU" dirty="0" smtClean="0"/>
          </a:p>
          <a:p>
            <a:r>
              <a:rPr lang="hu-HU" dirty="0" smtClean="0"/>
              <a:t>30%-ban 10% feletti vagy alatti hatóanyag eltérés!!! – Szermaradék!</a:t>
            </a:r>
          </a:p>
          <a:p>
            <a:endParaRPr lang="hu-HU" dirty="0" smtClean="0"/>
          </a:p>
          <a:p>
            <a:r>
              <a:rPr lang="hu-HU" dirty="0" smtClean="0"/>
              <a:t>A hatóanyag stabilizáló adalék  66%-ából hiányzott  - Elmarad a hatás!</a:t>
            </a:r>
          </a:p>
          <a:p>
            <a:endParaRPr lang="hu-HU" dirty="0" smtClean="0"/>
          </a:p>
          <a:p>
            <a:r>
              <a:rPr lang="hu-HU" dirty="0" smtClean="0"/>
              <a:t>Oldószer anyag eltérés 90%-ban</a:t>
            </a:r>
          </a:p>
          <a:p>
            <a:pPr lvl="1"/>
            <a:r>
              <a:rPr lang="hu-HU" dirty="0" smtClean="0"/>
              <a:t>Toxikus oldószert tartalmazott  a termékek 25%-a 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„Vertimec”  illegális forgalmazás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  <p:pic>
        <p:nvPicPr>
          <p:cNvPr id="1026" name="Picture 2" descr="\\HUBUWFPA01\e564211$\Documents\2012\hamisitások\GOSZ-előadás\Actara\DSCN1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248" y="1214438"/>
            <a:ext cx="6307667" cy="4730750"/>
          </a:xfrm>
          <a:prstGeom prst="rect">
            <a:avLst/>
          </a:prstGeom>
          <a:noFill/>
        </p:spPr>
      </p:pic>
      <p:pic>
        <p:nvPicPr>
          <p:cNvPr id="5" name="Picture 4" descr="cid:image005.jpg@01CB06FF.3242D92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16" y="428604"/>
            <a:ext cx="18680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yngenta: For external use only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>
          <a:spcBef>
            <a:spcPts val="600"/>
          </a:spcBef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Landscape_Template</Template>
  <TotalTime>655</TotalTime>
  <Words>688</Words>
  <Application>Microsoft Office PowerPoint</Application>
  <PresentationFormat>On-screen Show (4:3)</PresentationFormat>
  <Paragraphs>145</Paragraphs>
  <Slides>14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Landscape_Template</vt:lpstr>
      <vt:lpstr>Syngenta: For external use only</vt:lpstr>
      <vt:lpstr>Bitmap Image</vt:lpstr>
      <vt:lpstr>Illegális  növényvédőszerek </vt:lpstr>
      <vt:lpstr>Thursday, August 25, 2011 As of 12:00 AM | The Wall Street Journal Business  </vt:lpstr>
      <vt:lpstr>Mi az illegális? Mi a  hamis?</vt:lpstr>
      <vt:lpstr>Legális = Párhuzamos import (Parallel)EU</vt:lpstr>
      <vt:lpstr>Szinte azonos!!!   de hamis árú </vt:lpstr>
      <vt:lpstr>Syngenta feliratú zárófólia  Oldószer megnevezés a címkén </vt:lpstr>
      <vt:lpstr>Szennyezők: etanol</vt:lpstr>
      <vt:lpstr>              A Vertimec-et gyakran hamisítják</vt:lpstr>
      <vt:lpstr> „Vertimec”  illegális forgalmazás</vt:lpstr>
      <vt:lpstr>Slide 10</vt:lpstr>
      <vt:lpstr>Sikertörténet Magyarországon  A hamisítvány eltűnik az égetőműben</vt:lpstr>
      <vt:lpstr>Mit tesz a Syngenta?</vt:lpstr>
      <vt:lpstr>Wall Street Journal   2011 Augusztus</vt:lpstr>
      <vt:lpstr>Termelői szempontok-  illegális szerek használatának következményei</vt:lpstr>
    </vt:vector>
  </TitlesOfParts>
  <Company>Syngenta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Syngenta</dc:creator>
  <cp:lastModifiedBy>Syngenta</cp:lastModifiedBy>
  <cp:revision>313</cp:revision>
  <dcterms:created xsi:type="dcterms:W3CDTF">2012-01-18T10:31:25Z</dcterms:created>
  <dcterms:modified xsi:type="dcterms:W3CDTF">2012-01-26T08:51:25Z</dcterms:modified>
</cp:coreProperties>
</file>