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0" r:id="rId2"/>
  </p:sldMasterIdLst>
  <p:notesMasterIdLst>
    <p:notesMasterId r:id="rId10"/>
  </p:notesMasterIdLst>
  <p:handoutMasterIdLst>
    <p:handoutMasterId r:id="rId11"/>
  </p:handoutMasterIdLst>
  <p:sldIdLst>
    <p:sldId id="256" r:id="rId3"/>
    <p:sldId id="300" r:id="rId4"/>
    <p:sldId id="342" r:id="rId5"/>
    <p:sldId id="343" r:id="rId6"/>
    <p:sldId id="344" r:id="rId7"/>
    <p:sldId id="345" r:id="rId8"/>
    <p:sldId id="347" r:id="rId9"/>
  </p:sldIdLst>
  <p:sldSz cx="9144000" cy="6858000" type="screen4x3"/>
  <p:notesSz cx="6669088" cy="9928225"/>
  <p:defaultTextStyle>
    <a:defPPr>
      <a:defRPr lang="hu-HU"/>
    </a:defPPr>
    <a:lvl1pPr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29061"/>
    <a:srgbClr val="A69765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72" autoAdjust="0"/>
    <p:restoredTop sz="99877" autoAdjust="0"/>
  </p:normalViewPr>
  <p:slideViewPr>
    <p:cSldViewPr>
      <p:cViewPr varScale="1">
        <p:scale>
          <a:sx n="66" d="100"/>
          <a:sy n="66" d="100"/>
        </p:scale>
        <p:origin x="-120" y="-3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2" d="100"/>
          <a:sy n="82" d="100"/>
        </p:scale>
        <p:origin x="-2064" y="-90"/>
      </p:cViewPr>
      <p:guideLst>
        <p:guide orient="horz" pos="3127"/>
        <p:guide pos="2101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8250" y="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869189DE-790E-4631-B182-995A7B551FB5}" type="datetimeFigureOut">
              <a:rPr lang="hu-HU"/>
              <a:pPr>
                <a:defRPr/>
              </a:pPr>
              <a:t>2012. 01. 25.</a:t>
            </a:fld>
            <a:endParaRPr lang="hu-HU"/>
          </a:p>
        </p:txBody>
      </p:sp>
      <p:sp>
        <p:nvSpPr>
          <p:cNvPr id="4506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975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4506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8250" y="942975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D0D87B4C-C4B0-426D-9100-7FFC75F754AF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7825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45E905CE-C2F9-4CC6-8117-018DB3556742}" type="datetimeFigureOut">
              <a:rPr lang="hu-HU"/>
              <a:pPr>
                <a:defRPr/>
              </a:pPr>
              <a:t>2012. 01. 25.</a:t>
            </a:fld>
            <a:endParaRPr lang="hu-H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44538"/>
            <a:ext cx="4960938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hu-HU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6750" y="4716463"/>
            <a:ext cx="5335588" cy="44672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hu-HU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78250" y="942975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3AA84C24-6F96-4B11-BEE8-F9018CEEC511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 txBox="1">
            <a:spLocks noGrp="1" noChangeArrowheads="1"/>
          </p:cNvSpPr>
          <p:nvPr/>
        </p:nvSpPr>
        <p:spPr bwMode="auto">
          <a:xfrm>
            <a:off x="3778250" y="9429750"/>
            <a:ext cx="2887663" cy="495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/>
          <a:lstStyle/>
          <a:p>
            <a:pPr algn="r" defTabSz="449263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</a:pPr>
            <a:fld id="{E5088283-1433-461E-BCD8-AD28A247B4D7}" type="slidenum">
              <a:rPr lang="hu-HU" sz="1200">
                <a:solidFill>
                  <a:srgbClr val="000000"/>
                </a:solidFill>
                <a:latin typeface="Calibri" pitchFamily="34" charset="0"/>
                <a:ea typeface="DejaVu Sans"/>
                <a:cs typeface="DejaVu Sans"/>
              </a:rPr>
              <a:pPr algn="r" defTabSz="449263">
                <a:buClr>
                  <a:srgbClr val="000000"/>
                </a:buClr>
                <a:buSzPct val="100000"/>
                <a:buFont typeface="Times New Roman" pitchFamily="18" charset="0"/>
                <a:buNone/>
                <a:tabLst>
                  <a:tab pos="723900" algn="l"/>
                  <a:tab pos="1447800" algn="l"/>
                  <a:tab pos="2171700" algn="l"/>
                  <a:tab pos="2895600" algn="l"/>
                </a:tabLst>
              </a:pPr>
              <a:t>7</a:t>
            </a:fld>
            <a:endParaRPr lang="hu-HU" sz="1200">
              <a:solidFill>
                <a:srgbClr val="000000"/>
              </a:solidFill>
              <a:latin typeface="Calibri" pitchFamily="34" charset="0"/>
              <a:ea typeface="DejaVu Sans"/>
              <a:cs typeface="DejaVu Sans"/>
            </a:endParaRPr>
          </a:p>
        </p:txBody>
      </p:sp>
      <p:sp>
        <p:nvSpPr>
          <p:cNvPr id="18435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66750" y="4716463"/>
            <a:ext cx="5335588" cy="4568825"/>
          </a:xfrm>
          <a:noFill/>
        </p:spPr>
        <p:txBody>
          <a:bodyPr wrap="non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endParaRPr lang="hu-H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la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178759"/>
            <a:ext cx="7772400" cy="1470025"/>
          </a:xfrm>
        </p:spPr>
        <p:txBody>
          <a:bodyPr>
            <a:normAutofit/>
          </a:bodyPr>
          <a:lstStyle>
            <a:lvl1pPr>
              <a:defRPr sz="3000">
                <a:solidFill>
                  <a:srgbClr val="A69765"/>
                </a:solidFill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hu-H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786322"/>
            <a:ext cx="6400800" cy="1357298"/>
          </a:xfrm>
        </p:spPr>
        <p:txBody>
          <a:bodyPr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hu-HU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0FDB03-5F2B-4625-8403-5CA046ECD304}" type="datetimeFigureOut">
              <a:rPr lang="hu-HU"/>
              <a:pPr>
                <a:defRPr/>
              </a:pPr>
              <a:t>2012. 01. 25.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40525" y="6089650"/>
            <a:ext cx="2133600" cy="365125"/>
          </a:xfrm>
        </p:spPr>
        <p:txBody>
          <a:bodyPr/>
          <a:lstStyle>
            <a:lvl1pPr>
              <a:defRPr sz="1000">
                <a:solidFill>
                  <a:srgbClr val="A69765"/>
                </a:solidFill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fld id="{F13B3ABF-2BE9-4B5F-A022-A48BA1B24F46}" type="slidenum">
              <a:rPr lang="hu-HU"/>
              <a:pPr>
                <a:defRPr/>
              </a:pPr>
              <a:t>‹#›</a:t>
            </a:fld>
            <a:endParaRPr lang="hu-HU" dirty="0"/>
          </a:p>
        </p:txBody>
      </p:sp>
    </p:spTree>
  </p:cSld>
  <p:clrMapOvr>
    <a:masterClrMapping/>
  </p:clrMapOvr>
  <p:transition advClick="0" advTm="3500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lső oldal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428736"/>
            <a:ext cx="7772400" cy="1285884"/>
          </a:xfrm>
        </p:spPr>
        <p:txBody>
          <a:bodyPr anchor="t">
            <a:normAutofit/>
          </a:bodyPr>
          <a:lstStyle>
            <a:lvl1pPr>
              <a:defRPr sz="3000">
                <a:solidFill>
                  <a:srgbClr val="A69765"/>
                </a:solidFill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hu-H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786058"/>
            <a:ext cx="6400800" cy="714380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hu-HU" dirty="0"/>
          </a:p>
        </p:txBody>
      </p:sp>
      <p:sp>
        <p:nvSpPr>
          <p:cNvPr id="8" name="Content Placeholder 4"/>
          <p:cNvSpPr>
            <a:spLocks noGrp="1"/>
          </p:cNvSpPr>
          <p:nvPr>
            <p:ph idx="13"/>
          </p:nvPr>
        </p:nvSpPr>
        <p:spPr bwMode="auto">
          <a:xfrm>
            <a:off x="785786" y="3571876"/>
            <a:ext cx="7572428" cy="1143008"/>
          </a:xfrm>
          <a:noFill/>
          <a:ln>
            <a:miter lim="800000"/>
            <a:headEnd/>
            <a:tailEnd/>
          </a:ln>
        </p:spPr>
        <p:txBody>
          <a:bodyPr>
            <a:normAutofit/>
          </a:bodyPr>
          <a:lstStyle>
            <a:lvl1pPr>
              <a:buNone/>
              <a:defRPr sz="1400">
                <a:latin typeface="Arial" pitchFamily="34" charset="0"/>
                <a:cs typeface="Arial" pitchFamily="34" charset="0"/>
              </a:defRPr>
            </a:lvl1pPr>
          </a:lstStyle>
          <a:p>
            <a:endParaRPr lang="hu-HU" dirty="0" smtClean="0"/>
          </a:p>
        </p:txBody>
      </p:sp>
      <p:sp>
        <p:nvSpPr>
          <p:cNvPr id="9" name="Content Placeholder 4"/>
          <p:cNvSpPr>
            <a:spLocks noGrp="1"/>
          </p:cNvSpPr>
          <p:nvPr>
            <p:ph idx="14"/>
          </p:nvPr>
        </p:nvSpPr>
        <p:spPr bwMode="auto">
          <a:xfrm>
            <a:off x="785786" y="4786322"/>
            <a:ext cx="7572428" cy="1000132"/>
          </a:xfrm>
          <a:noFill/>
          <a:ln>
            <a:miter lim="800000"/>
            <a:headEnd/>
            <a:tailEnd/>
          </a:ln>
        </p:spPr>
        <p:txBody>
          <a:bodyPr>
            <a:normAutofit/>
          </a:bodyPr>
          <a:lstStyle>
            <a:lvl1pPr algn="l">
              <a:buFont typeface="+mj-lt"/>
              <a:buAutoNum type="arabicPeriod"/>
              <a:defRPr sz="1400">
                <a:latin typeface="Arial" pitchFamily="34" charset="0"/>
                <a:cs typeface="Arial" pitchFamily="34" charset="0"/>
              </a:defRPr>
            </a:lvl1pPr>
          </a:lstStyle>
          <a:p>
            <a:endParaRPr lang="hu-HU" dirty="0" smtClean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F97E29-18C7-4471-BD1C-C78D89D92E13}" type="datetimeFigureOut">
              <a:rPr lang="hu-HU"/>
              <a:pPr>
                <a:defRPr/>
              </a:pPr>
              <a:t>2012. 01. 25.</a:t>
            </a:fld>
            <a:endParaRPr lang="hu-HU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</p:spTree>
  </p:cSld>
  <p:clrMapOvr>
    <a:masterClrMapping/>
  </p:clrMapOvr>
  <p:transition advClick="0" advTm="3500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lső oldal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71910" y="1285860"/>
            <a:ext cx="3471858" cy="857256"/>
          </a:xfrm>
        </p:spPr>
        <p:txBody>
          <a:bodyPr anchor="t">
            <a:normAutofit/>
          </a:bodyPr>
          <a:lstStyle>
            <a:lvl1pPr algn="l">
              <a:defRPr sz="18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hu-HU" dirty="0"/>
          </a:p>
        </p:txBody>
      </p:sp>
      <p:sp>
        <p:nvSpPr>
          <p:cNvPr id="8" name="Content Placeholder 4"/>
          <p:cNvSpPr>
            <a:spLocks noGrp="1"/>
          </p:cNvSpPr>
          <p:nvPr>
            <p:ph idx="14"/>
          </p:nvPr>
        </p:nvSpPr>
        <p:spPr bwMode="auto">
          <a:xfrm>
            <a:off x="3663561" y="2214554"/>
            <a:ext cx="4714908" cy="4000528"/>
          </a:xfrm>
          <a:noFill/>
          <a:ln>
            <a:miter lim="800000"/>
            <a:headEnd/>
            <a:tailEnd/>
          </a:ln>
        </p:spPr>
        <p:txBody>
          <a:bodyPr>
            <a:normAutofit/>
          </a:bodyPr>
          <a:lstStyle>
            <a:lvl1pPr>
              <a:buFont typeface="Arial" pitchFamily="34" charset="0"/>
              <a:buChar char="•"/>
              <a:defRPr sz="1400">
                <a:latin typeface="Arial" pitchFamily="34" charset="0"/>
                <a:cs typeface="Arial" pitchFamily="34" charset="0"/>
              </a:defRPr>
            </a:lvl1pPr>
          </a:lstStyle>
          <a:p>
            <a:endParaRPr lang="hu-HU" dirty="0" smtClean="0"/>
          </a:p>
        </p:txBody>
      </p:sp>
      <p:sp>
        <p:nvSpPr>
          <p:cNvPr id="10" name="Tartalom helye 2"/>
          <p:cNvSpPr>
            <a:spLocks noGrp="1"/>
          </p:cNvSpPr>
          <p:nvPr>
            <p:ph idx="13"/>
          </p:nvPr>
        </p:nvSpPr>
        <p:spPr>
          <a:xfrm>
            <a:off x="908566" y="1376038"/>
            <a:ext cx="2651379" cy="4802819"/>
          </a:xfrm>
          <a:prstGeom prst="rect">
            <a:avLst/>
          </a:prstGeom>
        </p:spPr>
        <p:txBody>
          <a:bodyPr/>
          <a:lstStyle>
            <a:lvl1pPr>
              <a:buFontTx/>
              <a:buNone/>
              <a:defRPr/>
            </a:lvl1pPr>
          </a:lstStyle>
          <a:p>
            <a:pPr lvl="0"/>
            <a:endParaRPr lang="hu-HU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B23BBC-0B56-4DD7-BAAC-FBACE00E3937}" type="datetimeFigureOut">
              <a:rPr lang="hu-HU"/>
              <a:pPr>
                <a:defRPr/>
              </a:pPr>
              <a:t>2012. 01. 25.</a:t>
            </a:fld>
            <a:endParaRPr lang="hu-H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</p:spTree>
  </p:cSld>
  <p:clrMapOvr>
    <a:masterClrMapping/>
  </p:clrMapOvr>
  <p:transition advClick="0" advTm="3500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lső oldal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281107"/>
            <a:ext cx="7772400" cy="504819"/>
          </a:xfrm>
        </p:spPr>
        <p:txBody>
          <a:bodyPr anchor="t">
            <a:normAutofit/>
          </a:bodyPr>
          <a:lstStyle>
            <a:lvl1pPr algn="ctr">
              <a:defRPr sz="1800" b="0" cap="none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hu-HU" dirty="0"/>
          </a:p>
        </p:txBody>
      </p:sp>
      <p:sp>
        <p:nvSpPr>
          <p:cNvPr id="8" name="Content Placeholder 4"/>
          <p:cNvSpPr>
            <a:spLocks noGrp="1"/>
          </p:cNvSpPr>
          <p:nvPr>
            <p:ph idx="13"/>
          </p:nvPr>
        </p:nvSpPr>
        <p:spPr bwMode="auto">
          <a:xfrm>
            <a:off x="785786" y="4786322"/>
            <a:ext cx="7572428" cy="1500198"/>
          </a:xfrm>
          <a:noFill/>
          <a:ln>
            <a:miter lim="800000"/>
            <a:headEnd/>
            <a:tailEnd/>
          </a:ln>
        </p:spPr>
        <p:txBody>
          <a:bodyPr>
            <a:normAutofit/>
          </a:bodyPr>
          <a:lstStyle>
            <a:lvl1pPr>
              <a:buNone/>
              <a:defRPr sz="1400">
                <a:latin typeface="Arial" pitchFamily="34" charset="0"/>
                <a:cs typeface="Arial" pitchFamily="34" charset="0"/>
              </a:defRPr>
            </a:lvl1pPr>
          </a:lstStyle>
          <a:p>
            <a:endParaRPr lang="hu-HU" dirty="0" smtClean="0"/>
          </a:p>
        </p:txBody>
      </p:sp>
      <p:sp>
        <p:nvSpPr>
          <p:cNvPr id="9" name="Tartalom helye 2"/>
          <p:cNvSpPr>
            <a:spLocks noGrp="1"/>
          </p:cNvSpPr>
          <p:nvPr>
            <p:ph idx="14"/>
          </p:nvPr>
        </p:nvSpPr>
        <p:spPr>
          <a:xfrm>
            <a:off x="908566" y="1928803"/>
            <a:ext cx="3601290" cy="2696464"/>
          </a:xfrm>
          <a:prstGeom prst="rect">
            <a:avLst/>
          </a:prstGeom>
        </p:spPr>
        <p:txBody>
          <a:bodyPr/>
          <a:lstStyle>
            <a:lvl1pPr>
              <a:buFontTx/>
              <a:buNone/>
              <a:defRPr/>
            </a:lvl1pPr>
          </a:lstStyle>
          <a:p>
            <a:pPr lvl="0"/>
            <a:endParaRPr lang="hu-HU" dirty="0"/>
          </a:p>
        </p:txBody>
      </p:sp>
      <p:sp>
        <p:nvSpPr>
          <p:cNvPr id="12" name="Tartalom helye 2"/>
          <p:cNvSpPr>
            <a:spLocks noGrp="1"/>
          </p:cNvSpPr>
          <p:nvPr>
            <p:ph idx="15"/>
          </p:nvPr>
        </p:nvSpPr>
        <p:spPr>
          <a:xfrm>
            <a:off x="4643438" y="1928803"/>
            <a:ext cx="3601290" cy="2696464"/>
          </a:xfrm>
          <a:prstGeom prst="rect">
            <a:avLst/>
          </a:prstGeom>
        </p:spPr>
        <p:txBody>
          <a:bodyPr/>
          <a:lstStyle>
            <a:lvl1pPr>
              <a:buFontTx/>
              <a:buNone/>
              <a:defRPr/>
            </a:lvl1pPr>
          </a:lstStyle>
          <a:p>
            <a:pPr lvl="0"/>
            <a:endParaRPr lang="hu-HU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B02C77-B6CF-402A-B75C-B943049C348B}" type="datetimeFigureOut">
              <a:rPr lang="hu-HU"/>
              <a:pPr>
                <a:defRPr/>
              </a:pPr>
              <a:t>2012. 01. 25.</a:t>
            </a:fld>
            <a:endParaRPr lang="hu-HU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</p:spTree>
  </p:cSld>
  <p:clrMapOvr>
    <a:masterClrMapping/>
  </p:clrMapOvr>
  <p:transition advClick="0" advTm="3500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717C4A-A847-4279-A7CE-B6F1063DB67D}" type="datetimeFigureOut">
              <a:rPr lang="hu-HU"/>
              <a:pPr>
                <a:defRPr/>
              </a:pPr>
              <a:t>2012. 01. 25.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</p:spTree>
  </p:cSld>
  <p:clrMapOvr>
    <a:masterClrMapping/>
  </p:clrMapOvr>
  <p:transition advClick="0" advTm="3500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CDC73E-7C06-4ADA-8EF9-28095E7C2249}" type="datetimeFigureOut">
              <a:rPr lang="hu-HU"/>
              <a:pPr>
                <a:defRPr/>
              </a:pPr>
              <a:t>2012. 01. 25.</a:t>
            </a:fld>
            <a:endParaRPr lang="hu-HU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</p:spTree>
  </p:cSld>
  <p:clrMapOvr>
    <a:masterClrMapping/>
  </p:clrMapOvr>
  <p:transition advClick="0" advTm="35000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7" Type="http://schemas.openxmlformats.org/officeDocument/2006/relationships/image" Target="../media/image2.jpeg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6.xml"/><Relationship Id="rId4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6" descr="bg_1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88" y="14288"/>
            <a:ext cx="9140825" cy="682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hu-HU" smtClean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u-HU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CF9A76A-A722-47F0-ADE7-59BF6DF951A8}" type="datetimeFigureOut">
              <a:rPr lang="hu-HU"/>
              <a:pPr>
                <a:defRPr/>
              </a:pPr>
              <a:t>2012. 01. 25.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24650" y="614362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E5E0021-68D2-45F1-BDD8-5D015B8D02B8}" type="slidenum">
              <a:rPr lang="hu-HU"/>
              <a:pPr>
                <a:defRPr/>
              </a:pPr>
              <a:t>‹#›</a:t>
            </a:fld>
            <a:endParaRPr lang="hu-H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</p:sldLayoutIdLst>
  <p:transition advClick="0" advTm="3500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7" descr="bg_2_beloldal.jpg"/>
          <p:cNvPicPr>
            <a:picLocks noChangeAspect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1588" y="14288"/>
            <a:ext cx="9140825" cy="682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hu-HU" smtClean="0"/>
          </a:p>
        </p:txBody>
      </p:sp>
      <p:sp>
        <p:nvSpPr>
          <p:cNvPr id="3076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u-HU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7622803-378E-46A2-8F09-890C986E9B1D}" type="datetimeFigureOut">
              <a:rPr lang="hu-HU"/>
              <a:pPr>
                <a:defRPr/>
              </a:pPr>
              <a:t>2012. 01. 25.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Slide Number Placeholder 5"/>
          <p:cNvSpPr txBox="1">
            <a:spLocks/>
          </p:cNvSpPr>
          <p:nvPr/>
        </p:nvSpPr>
        <p:spPr>
          <a:xfrm>
            <a:off x="6740525" y="6421438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1000">
                <a:solidFill>
                  <a:srgbClr val="A69765"/>
                </a:solidFill>
                <a:latin typeface="Times New Roman" pitchFamily="18" charset="0"/>
                <a:cs typeface="Times New Roman" pitchFamily="18" charset="0"/>
              </a:defRPr>
            </a:lvl1pPr>
          </a:lstStyle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603EEC58-4709-4023-B6D4-E36C36E5AEC1}" type="slidenum">
              <a:rPr lang="hu-HU" smtClean="0"/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hu-HU" dirty="0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</p:sldLayoutIdLst>
  <p:transition advClick="0" advTm="3500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Title 1"/>
          <p:cNvSpPr>
            <a:spLocks noGrp="1"/>
          </p:cNvSpPr>
          <p:nvPr>
            <p:ph type="ctrTitle"/>
          </p:nvPr>
        </p:nvSpPr>
        <p:spPr>
          <a:xfrm>
            <a:off x="685800" y="3178175"/>
            <a:ext cx="7772400" cy="682625"/>
          </a:xfrm>
        </p:spPr>
        <p:txBody>
          <a:bodyPr/>
          <a:lstStyle/>
          <a:p>
            <a:pPr eaLnBrk="1" hangingPunct="1"/>
            <a:r>
              <a:rPr lang="hu-HU" sz="3600" b="1" smtClean="0"/>
              <a:t>A különleges rizstámogatás</a:t>
            </a:r>
            <a:endParaRPr lang="hu-HU" sz="3400" b="1" smtClean="0"/>
          </a:p>
        </p:txBody>
      </p:sp>
      <p:sp>
        <p:nvSpPr>
          <p:cNvPr id="11266" name="Subtitle 2"/>
          <p:cNvSpPr>
            <a:spLocks noGrp="1"/>
          </p:cNvSpPr>
          <p:nvPr>
            <p:ph type="subTitle" idx="1"/>
          </p:nvPr>
        </p:nvSpPr>
        <p:spPr>
          <a:xfrm>
            <a:off x="1371600" y="4437063"/>
            <a:ext cx="6400800" cy="1706562"/>
          </a:xfrm>
        </p:spPr>
        <p:txBody>
          <a:bodyPr/>
          <a:lstStyle/>
          <a:p>
            <a:pPr eaLnBrk="1" fontAlgn="t" hangingPunct="1"/>
            <a:r>
              <a:rPr lang="hu-HU" sz="2000" b="1" smtClean="0">
                <a:latin typeface="Arial" charset="0"/>
              </a:rPr>
              <a:t>Dr. Fekete István</a:t>
            </a:r>
          </a:p>
          <a:p>
            <a:pPr eaLnBrk="1" fontAlgn="t" hangingPunct="1"/>
            <a:endParaRPr lang="hu-HU" sz="2000" b="1" smtClean="0"/>
          </a:p>
          <a:p>
            <a:pPr eaLnBrk="1" fontAlgn="t" hangingPunct="1"/>
            <a:r>
              <a:rPr lang="hu-HU" sz="2000" b="1" smtClean="0"/>
              <a:t>Vidékfejlesztési Minisztérium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Téglalap 2"/>
          <p:cNvSpPr>
            <a:spLocks noChangeArrowheads="1"/>
          </p:cNvSpPr>
          <p:nvPr/>
        </p:nvSpPr>
        <p:spPr bwMode="auto">
          <a:xfrm>
            <a:off x="395288" y="1125538"/>
            <a:ext cx="8353425" cy="522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hu-HU" sz="2800" b="1">
                <a:solidFill>
                  <a:srgbClr val="A69765"/>
                </a:solidFill>
                <a:latin typeface="Times New Roman" pitchFamily="18" charset="0"/>
                <a:cs typeface="Times New Roman" pitchFamily="18" charset="0"/>
              </a:rPr>
              <a:t>Különleges rizs támogatás 1.</a:t>
            </a:r>
            <a:endParaRPr lang="hu-HU" sz="2800" b="1"/>
          </a:p>
        </p:txBody>
      </p:sp>
      <p:sp>
        <p:nvSpPr>
          <p:cNvPr id="12290" name="Téglalap 3"/>
          <p:cNvSpPr>
            <a:spLocks noChangeArrowheads="1"/>
          </p:cNvSpPr>
          <p:nvPr/>
        </p:nvSpPr>
        <p:spPr bwMode="auto">
          <a:xfrm>
            <a:off x="539750" y="1700213"/>
            <a:ext cx="7993063" cy="5267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/>
            <a:r>
              <a:rPr lang="hu-HU" sz="2800">
                <a:solidFill>
                  <a:srgbClr val="A29061"/>
                </a:solidFill>
                <a:latin typeface="Times New Roman" pitchFamily="18" charset="0"/>
              </a:rPr>
              <a:t>Az intézkedés célja:</a:t>
            </a:r>
          </a:p>
          <a:p>
            <a:pPr marL="342900" indent="-342900">
              <a:buFont typeface="Arial" charset="0"/>
              <a:buChar char="•"/>
            </a:pPr>
            <a:r>
              <a:rPr lang="hu-HU" sz="2400">
                <a:latin typeface="Times New Roman" pitchFamily="18" charset="0"/>
                <a:cs typeface="Times New Roman" pitchFamily="18" charset="0"/>
              </a:rPr>
              <a:t>A rizstermelőket sújtó különleges hátrányok kezelése érdekében különleges támogatás nyújtása a gazdasági szempontból sérülékeny vagy környezeti szempontból érzékeny területeken.</a:t>
            </a:r>
          </a:p>
          <a:p>
            <a:pPr marL="342900" indent="-342900">
              <a:buFont typeface="Arial" charset="0"/>
              <a:buChar char="•"/>
            </a:pPr>
            <a:r>
              <a:rPr lang="hu-HU" sz="2400">
                <a:latin typeface="Times New Roman" pitchFamily="18" charset="0"/>
                <a:cs typeface="Times New Roman" pitchFamily="18" charset="0"/>
              </a:rPr>
              <a:t>2012-től a rizstámogatás termeléstől való elválasztásából adódó következmények enyhítése.</a:t>
            </a:r>
          </a:p>
          <a:p>
            <a:pPr marL="342900" indent="-342900">
              <a:buFont typeface="Arial" charset="0"/>
              <a:buChar char="•"/>
            </a:pPr>
            <a:r>
              <a:rPr lang="hu-HU" sz="2400">
                <a:latin typeface="Times New Roman" pitchFamily="18" charset="0"/>
                <a:cs typeface="Times New Roman" pitchFamily="18" charset="0"/>
              </a:rPr>
              <a:t>A rizstermelés csökkenésének megállítása és a foglalkoztatottság színvonalának megőrzése.</a:t>
            </a:r>
          </a:p>
          <a:p>
            <a:pPr marL="342900" indent="-342900">
              <a:buFont typeface="Arial" charset="0"/>
              <a:buChar char="•"/>
            </a:pPr>
            <a:endParaRPr lang="hu-HU" sz="2400">
              <a:solidFill>
                <a:srgbClr val="A2906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/>
            <a:r>
              <a:rPr lang="hu-HU" sz="2800">
                <a:solidFill>
                  <a:srgbClr val="A29061"/>
                </a:solidFill>
                <a:latin typeface="Times New Roman" pitchFamily="18" charset="0"/>
              </a:rPr>
              <a:t>Az intézkedés időtartama:</a:t>
            </a:r>
          </a:p>
          <a:p>
            <a:pPr marL="342900" indent="-342900">
              <a:buFont typeface="Arial" charset="0"/>
              <a:buChar char="•"/>
            </a:pPr>
            <a:r>
              <a:rPr lang="hu-HU" sz="2000">
                <a:latin typeface="Times New Roman" pitchFamily="18" charset="0"/>
                <a:cs typeface="Times New Roman" pitchFamily="18" charset="0"/>
              </a:rPr>
              <a:t>2012-2013</a:t>
            </a:r>
          </a:p>
          <a:p>
            <a:pPr marL="342900" indent="-342900">
              <a:buFont typeface="Arial" charset="0"/>
              <a:buChar char="•"/>
            </a:pPr>
            <a:endParaRPr lang="hu-HU" sz="240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Arial" charset="0"/>
              <a:buChar char="•"/>
            </a:pPr>
            <a:endParaRPr lang="hu-HU" sz="240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églalap 2"/>
          <p:cNvSpPr>
            <a:spLocks noChangeArrowheads="1"/>
          </p:cNvSpPr>
          <p:nvPr/>
        </p:nvSpPr>
        <p:spPr bwMode="auto">
          <a:xfrm>
            <a:off x="395288" y="1125538"/>
            <a:ext cx="8353425" cy="522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hu-HU" sz="2800" b="1">
                <a:solidFill>
                  <a:srgbClr val="A69765"/>
                </a:solidFill>
                <a:latin typeface="Times New Roman" pitchFamily="18" charset="0"/>
                <a:cs typeface="Times New Roman" pitchFamily="18" charset="0"/>
              </a:rPr>
              <a:t>Különleges rizs támogatás 2.</a:t>
            </a:r>
            <a:endParaRPr lang="hu-HU" sz="2800" b="1"/>
          </a:p>
        </p:txBody>
      </p:sp>
      <p:sp>
        <p:nvSpPr>
          <p:cNvPr id="13314" name="Téglalap 3"/>
          <p:cNvSpPr>
            <a:spLocks noGrp="1" noChangeArrowheads="1"/>
          </p:cNvSpPr>
          <p:nvPr>
            <p:ph idx="1"/>
          </p:nvPr>
        </p:nvSpPr>
        <p:spPr>
          <a:xfrm>
            <a:off x="323850" y="1700213"/>
            <a:ext cx="8434388" cy="4057650"/>
          </a:xfrm>
        </p:spPr>
        <p:txBody>
          <a:bodyPr>
            <a:spAutoFit/>
          </a:bodyPr>
          <a:lstStyle/>
          <a:p>
            <a:pPr>
              <a:buFont typeface="Arial" charset="0"/>
              <a:buNone/>
            </a:pPr>
            <a:r>
              <a:rPr lang="hu-HU" sz="2800" smtClean="0">
                <a:solidFill>
                  <a:srgbClr val="A29061"/>
                </a:solidFill>
                <a:latin typeface="Times New Roman" pitchFamily="18" charset="0"/>
              </a:rPr>
              <a:t>	Jogosultsági feltételek:</a:t>
            </a:r>
          </a:p>
          <a:p>
            <a:r>
              <a:rPr lang="hu-HU" sz="2400" smtClean="0">
                <a:latin typeface="Times New Roman" pitchFamily="18" charset="0"/>
                <a:cs typeface="Times New Roman" pitchFamily="18" charset="0"/>
              </a:rPr>
              <a:t>A különleges rizstámogatást vehet igénybe a rizstermesztő azon területek után, melyekre teljesülnek az alábbi feltételek</a:t>
            </a:r>
          </a:p>
          <a:p>
            <a:pPr marL="857250" lvl="1" indent="-457200">
              <a:buFont typeface="Calibri" pitchFamily="34" charset="0"/>
              <a:buAutoNum type="alphaLcParenR"/>
            </a:pPr>
            <a:r>
              <a:rPr lang="hu-HU" sz="2600" smtClean="0">
                <a:latin typeface="Times New Roman" pitchFamily="18" charset="0"/>
                <a:cs typeface="Times New Roman" pitchFamily="18" charset="0"/>
              </a:rPr>
              <a:t>1006 10 KN kód alá tartozó rizst termesztenek rajta,</a:t>
            </a:r>
          </a:p>
          <a:p>
            <a:pPr marL="857250" lvl="1" indent="-457200">
              <a:buFont typeface="Calibri" pitchFamily="34" charset="0"/>
              <a:buAutoNum type="alphaLcParenR"/>
            </a:pPr>
            <a:r>
              <a:rPr lang="hu-HU" sz="2600" smtClean="0">
                <a:latin typeface="Times New Roman" pitchFamily="18" charset="0"/>
                <a:cs typeface="Times New Roman" pitchFamily="18" charset="0"/>
              </a:rPr>
              <a:t>az állományt rendes növekedési feltételek mellett legalább a virágzás kezdetéig megőrzik, </a:t>
            </a:r>
          </a:p>
          <a:p>
            <a:pPr marL="857250" lvl="1" indent="-457200">
              <a:buFont typeface="Calibri" pitchFamily="34" charset="0"/>
              <a:buAutoNum type="alphaLcParenR"/>
            </a:pPr>
            <a:r>
              <a:rPr lang="hu-HU" sz="2600" smtClean="0">
                <a:latin typeface="Times New Roman" pitchFamily="18" charset="0"/>
                <a:cs typeface="Times New Roman" pitchFamily="18" charset="0"/>
              </a:rPr>
              <a:t>a rizst legkésőbb május 31-éig bevetik, és</a:t>
            </a:r>
          </a:p>
          <a:p>
            <a:pPr marL="857250" lvl="1" indent="-457200">
              <a:buFont typeface="Calibri" pitchFamily="34" charset="0"/>
              <a:buAutoNum type="alphaLcParenR"/>
            </a:pPr>
            <a:r>
              <a:rPr lang="hu-HU" sz="2600" smtClean="0">
                <a:latin typeface="Times New Roman" pitchFamily="18" charset="0"/>
                <a:cs typeface="Times New Roman" pitchFamily="18" charset="0"/>
              </a:rPr>
              <a:t>gazdasági szempontból sérülékeny illetve környezeti szempontból érzékeny területen helyezkedik el.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églalap 2"/>
          <p:cNvSpPr>
            <a:spLocks noChangeArrowheads="1"/>
          </p:cNvSpPr>
          <p:nvPr/>
        </p:nvSpPr>
        <p:spPr bwMode="auto">
          <a:xfrm>
            <a:off x="395288" y="1125538"/>
            <a:ext cx="8353425" cy="522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hu-HU" sz="2800" b="1">
                <a:solidFill>
                  <a:srgbClr val="A69765"/>
                </a:solidFill>
                <a:latin typeface="Times New Roman" pitchFamily="18" charset="0"/>
                <a:cs typeface="Times New Roman" pitchFamily="18" charset="0"/>
              </a:rPr>
              <a:t>Különleges rizs támogatás 3.</a:t>
            </a:r>
            <a:endParaRPr lang="hu-HU" sz="2800" b="1"/>
          </a:p>
        </p:txBody>
      </p:sp>
      <p:sp>
        <p:nvSpPr>
          <p:cNvPr id="7" name="Téglalap 3"/>
          <p:cNvSpPr>
            <a:spLocks noGrp="1" noChangeArrowheads="1"/>
          </p:cNvSpPr>
          <p:nvPr>
            <p:ph idx="1"/>
          </p:nvPr>
        </p:nvSpPr>
        <p:spPr>
          <a:xfrm>
            <a:off x="395288" y="1484313"/>
            <a:ext cx="8748712" cy="4983162"/>
          </a:xfrm>
        </p:spPr>
        <p:txBody>
          <a:bodyPr>
            <a:spAutoFit/>
          </a:bodyPr>
          <a:lstStyle/>
          <a:p>
            <a:pPr>
              <a:buFont typeface="Arial" charset="0"/>
              <a:buNone/>
            </a:pPr>
            <a:r>
              <a:rPr lang="hu-HU" sz="2800" smtClean="0">
                <a:solidFill>
                  <a:srgbClr val="A29061"/>
                </a:solidFill>
                <a:latin typeface="Times New Roman" pitchFamily="18" charset="0"/>
              </a:rPr>
              <a:t>Gazdasági szempontból sérülékeny terület </a:t>
            </a:r>
          </a:p>
          <a:p>
            <a:pPr>
              <a:buFont typeface="Calibri" pitchFamily="34" charset="0"/>
              <a:buAutoNum type="alphaLcParenR"/>
            </a:pPr>
            <a:r>
              <a:rPr lang="hu-HU" sz="2200" smtClean="0">
                <a:latin typeface="Times New Roman" pitchFamily="18" charset="0"/>
                <a:cs typeface="Times New Roman" pitchFamily="18" charset="0"/>
              </a:rPr>
              <a:t> a társadalmi-gazdasági és infrastrukturális szempontból elmaradott, illetve az országos átlagot jelentősen meghaladó munkanélküliséggel sújtott települések jegyzékéről szóló </a:t>
            </a:r>
            <a:r>
              <a:rPr lang="hu-HU" sz="2200" b="1" smtClean="0">
                <a:latin typeface="Times New Roman" pitchFamily="18" charset="0"/>
                <a:cs typeface="Times New Roman" pitchFamily="18" charset="0"/>
              </a:rPr>
              <a:t>240/2006. (XI. 30.) Korm. rendelet</a:t>
            </a:r>
            <a:r>
              <a:rPr lang="hu-HU" sz="2200" smtClean="0">
                <a:latin typeface="Times New Roman" pitchFamily="18" charset="0"/>
                <a:cs typeface="Times New Roman" pitchFamily="18" charset="0"/>
              </a:rPr>
              <a:t> szerinti település,</a:t>
            </a:r>
          </a:p>
          <a:p>
            <a:pPr>
              <a:buFont typeface="Calibri" pitchFamily="34" charset="0"/>
              <a:buAutoNum type="alphaLcParenR"/>
            </a:pPr>
            <a:r>
              <a:rPr lang="hu-HU" sz="2200" smtClean="0">
                <a:latin typeface="Times New Roman" pitchFamily="18" charset="0"/>
                <a:cs typeface="Times New Roman" pitchFamily="18" charset="0"/>
              </a:rPr>
              <a:t>a kedvezményezett térségek besorolásáról szóló </a:t>
            </a:r>
            <a:r>
              <a:rPr lang="hu-HU" sz="2200" b="1" smtClean="0">
                <a:latin typeface="Times New Roman" pitchFamily="18" charset="0"/>
                <a:cs typeface="Times New Roman" pitchFamily="18" charset="0"/>
              </a:rPr>
              <a:t>311/2007. (XI. 17.) Korm. rendelet</a:t>
            </a:r>
            <a:r>
              <a:rPr lang="hu-HU" sz="2200" smtClean="0">
                <a:latin typeface="Times New Roman" pitchFamily="18" charset="0"/>
                <a:cs typeface="Times New Roman" pitchFamily="18" charset="0"/>
              </a:rPr>
              <a:t> 2. melléklete szerinti kistérség</a:t>
            </a:r>
            <a:endParaRPr lang="hu-HU" sz="2200" smtClean="0">
              <a:solidFill>
                <a:srgbClr val="A2906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charset="0"/>
              <a:buNone/>
            </a:pPr>
            <a:r>
              <a:rPr lang="hu-HU" sz="2800" smtClean="0">
                <a:solidFill>
                  <a:srgbClr val="A29061"/>
                </a:solidFill>
                <a:latin typeface="Times New Roman" pitchFamily="18" charset="0"/>
              </a:rPr>
              <a:t>Környezeti szempontból érzékeny terület</a:t>
            </a:r>
          </a:p>
          <a:p>
            <a:pPr>
              <a:buFont typeface="Calibri" pitchFamily="34" charset="0"/>
              <a:buAutoNum type="alphaLcParenR"/>
            </a:pPr>
            <a:r>
              <a:rPr lang="hu-HU" sz="2200" smtClean="0">
                <a:latin typeface="Times New Roman" pitchFamily="18" charset="0"/>
                <a:cs typeface="Times New Roman" pitchFamily="18" charset="0"/>
              </a:rPr>
              <a:t>az európai közösségi jelentőségű természetvédelmi rendeltetésű területekkel érintett földrészletekről szóló </a:t>
            </a:r>
            <a:r>
              <a:rPr lang="hu-HU" sz="2200" b="1" smtClean="0">
                <a:latin typeface="Times New Roman" pitchFamily="18" charset="0"/>
                <a:cs typeface="Times New Roman" pitchFamily="18" charset="0"/>
              </a:rPr>
              <a:t>14/2010. (V. 11.)KVM rendelet</a:t>
            </a:r>
            <a:r>
              <a:rPr lang="hu-HU" sz="2200" smtClean="0">
                <a:latin typeface="Times New Roman" pitchFamily="18" charset="0"/>
                <a:cs typeface="Times New Roman" pitchFamily="18" charset="0"/>
              </a:rPr>
              <a:t> hatálya alá tartozó település, valamint</a:t>
            </a:r>
          </a:p>
          <a:p>
            <a:pPr>
              <a:buFont typeface="Calibri" pitchFamily="34" charset="0"/>
              <a:buAutoNum type="alphaLcParenR"/>
            </a:pPr>
            <a:r>
              <a:rPr lang="hu-HU" sz="2200" smtClean="0">
                <a:latin typeface="Times New Roman" pitchFamily="18" charset="0"/>
                <a:cs typeface="Times New Roman" pitchFamily="18" charset="0"/>
              </a:rPr>
              <a:t>a vizek mezőgazdasági eredetű nitrátszennyezéssel szembeni védelméről szóló 27/2006. (II. 7.) Korm. rendelet szerinti nitrátérzékeny terület</a:t>
            </a:r>
            <a:endParaRPr lang="hu-HU" sz="2200" smtClean="0">
              <a:solidFill>
                <a:srgbClr val="A2906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églalap 2"/>
          <p:cNvSpPr>
            <a:spLocks noChangeArrowheads="1"/>
          </p:cNvSpPr>
          <p:nvPr/>
        </p:nvSpPr>
        <p:spPr bwMode="auto">
          <a:xfrm>
            <a:off x="395288" y="1125538"/>
            <a:ext cx="8353425" cy="522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hu-HU" sz="2800" b="1">
                <a:solidFill>
                  <a:srgbClr val="A69765"/>
                </a:solidFill>
                <a:latin typeface="Times New Roman" pitchFamily="18" charset="0"/>
                <a:cs typeface="Times New Roman" pitchFamily="18" charset="0"/>
              </a:rPr>
              <a:t>Különleges rizs támogatás 4.</a:t>
            </a:r>
            <a:endParaRPr lang="hu-HU" sz="2800" b="1"/>
          </a:p>
        </p:txBody>
      </p:sp>
      <p:sp>
        <p:nvSpPr>
          <p:cNvPr id="7" name="Téglalap 3"/>
          <p:cNvSpPr>
            <a:spLocks noGrp="1" noChangeArrowheads="1"/>
          </p:cNvSpPr>
          <p:nvPr>
            <p:ph idx="1"/>
          </p:nvPr>
        </p:nvSpPr>
        <p:spPr>
          <a:xfrm>
            <a:off x="395288" y="1628775"/>
            <a:ext cx="8435975" cy="4748213"/>
          </a:xfrm>
        </p:spPr>
        <p:txBody>
          <a:bodyPr>
            <a:spAutoFit/>
          </a:bodyPr>
          <a:lstStyle/>
          <a:p>
            <a:pPr>
              <a:buFont typeface="Arial" charset="0"/>
              <a:buNone/>
            </a:pPr>
            <a:r>
              <a:rPr lang="hu-HU" sz="2800" smtClean="0">
                <a:solidFill>
                  <a:srgbClr val="A29061"/>
                </a:solidFill>
                <a:latin typeface="Times New Roman" pitchFamily="18" charset="0"/>
              </a:rPr>
              <a:t>A támogatás általános pénzügyi feltételei</a:t>
            </a:r>
          </a:p>
          <a:p>
            <a:pPr>
              <a:buFont typeface="Calibri" pitchFamily="34" charset="0"/>
              <a:buAutoNum type="alphaLcParenR"/>
            </a:pPr>
            <a:r>
              <a:rPr lang="hu-HU" sz="2100" smtClean="0">
                <a:latin typeface="Times New Roman" pitchFamily="18" charset="0"/>
                <a:cs typeface="Times New Roman" pitchFamily="18" charset="0"/>
              </a:rPr>
              <a:t>A különleges rizstámogatás forrása az Európai Mezőgazdasági Garancia Alap.</a:t>
            </a:r>
          </a:p>
          <a:p>
            <a:pPr>
              <a:buFont typeface="Calibri" pitchFamily="34" charset="0"/>
              <a:buAutoNum type="alphaLcParenR"/>
            </a:pPr>
            <a:r>
              <a:rPr lang="hu-HU" sz="2100" smtClean="0">
                <a:latin typeface="Times New Roman" pitchFamily="18" charset="0"/>
                <a:cs typeface="Times New Roman" pitchFamily="18" charset="0"/>
              </a:rPr>
              <a:t>A különleges rizstámogatás keretösszege évente </a:t>
            </a:r>
            <a:r>
              <a:rPr lang="hu-HU" sz="2100" b="1" smtClean="0">
                <a:latin typeface="Times New Roman" pitchFamily="18" charset="0"/>
                <a:cs typeface="Times New Roman" pitchFamily="18" charset="0"/>
              </a:rPr>
              <a:t>1 300 000 euró</a:t>
            </a:r>
            <a:r>
              <a:rPr lang="hu-HU" sz="210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Font typeface="Calibri" pitchFamily="34" charset="0"/>
              <a:buAutoNum type="alphaLcParenR"/>
            </a:pPr>
            <a:r>
              <a:rPr lang="hu-HU" sz="2100" smtClean="0">
                <a:latin typeface="Times New Roman" pitchFamily="18" charset="0"/>
                <a:cs typeface="Times New Roman" pitchFamily="18" charset="0"/>
              </a:rPr>
              <a:t>A különleges rizstámogatás mértékét a </a:t>
            </a:r>
            <a:r>
              <a:rPr lang="hu-HU" sz="2100" u="sng" smtClean="0">
                <a:latin typeface="Times New Roman" pitchFamily="18" charset="0"/>
                <a:cs typeface="Times New Roman" pitchFamily="18" charset="0"/>
              </a:rPr>
              <a:t>pénzügyi keret </a:t>
            </a:r>
            <a:r>
              <a:rPr lang="hu-HU" sz="2100" smtClean="0">
                <a:latin typeface="Times New Roman" pitchFamily="18" charset="0"/>
                <a:cs typeface="Times New Roman" pitchFamily="18" charset="0"/>
              </a:rPr>
              <a:t>és az összes  támogatásra jogosult rizstermesztő által </a:t>
            </a:r>
            <a:r>
              <a:rPr lang="hu-HU" sz="2100" u="sng" smtClean="0">
                <a:latin typeface="Times New Roman" pitchFamily="18" charset="0"/>
                <a:cs typeface="Times New Roman" pitchFamily="18" charset="0"/>
              </a:rPr>
              <a:t>bejelentett rizstermő terület </a:t>
            </a:r>
            <a:r>
              <a:rPr lang="hu-HU" sz="2100" smtClean="0">
                <a:latin typeface="Times New Roman" pitchFamily="18" charset="0"/>
                <a:cs typeface="Times New Roman" pitchFamily="18" charset="0"/>
              </a:rPr>
              <a:t>nagysága alapján évente külön jogszabály határozza meg.</a:t>
            </a:r>
          </a:p>
          <a:p>
            <a:pPr>
              <a:buFont typeface="Calibri" pitchFamily="34" charset="0"/>
              <a:buAutoNum type="alphaLcParenR"/>
            </a:pPr>
            <a:r>
              <a:rPr lang="hu-HU" sz="2100" smtClean="0">
                <a:latin typeface="Times New Roman" pitchFamily="18" charset="0"/>
                <a:cs typeface="Times New Roman" pitchFamily="18" charset="0"/>
              </a:rPr>
              <a:t>A támogatható terület nagysága évente </a:t>
            </a:r>
            <a:r>
              <a:rPr lang="hu-HU" sz="2100" b="1" smtClean="0">
                <a:latin typeface="Times New Roman" pitchFamily="18" charset="0"/>
                <a:cs typeface="Times New Roman" pitchFamily="18" charset="0"/>
              </a:rPr>
              <a:t>3 222 hektár</a:t>
            </a:r>
            <a:r>
              <a:rPr lang="hu-HU" sz="2100" smtClean="0">
                <a:latin typeface="Times New Roman" pitchFamily="18" charset="0"/>
                <a:cs typeface="Times New Roman" pitchFamily="18" charset="0"/>
              </a:rPr>
              <a:t> (Amennyiben a bejelentett rizstermő terület nagysága meghaladja a 3 222 hektárt, arányos visszaosztásra kell sor.)</a:t>
            </a:r>
          </a:p>
          <a:p>
            <a:pPr>
              <a:buFont typeface="Calibri" pitchFamily="34" charset="0"/>
              <a:buAutoNum type="alphaLcParenR"/>
            </a:pPr>
            <a:r>
              <a:rPr lang="hu-HU" sz="2100" smtClean="0">
                <a:latin typeface="Times New Roman" pitchFamily="18" charset="0"/>
                <a:cs typeface="Times New Roman" pitchFamily="18" charset="0"/>
              </a:rPr>
              <a:t>A különleges rizstámogatás maximális összege hektáronként nem haladhatja meg az </a:t>
            </a:r>
            <a:r>
              <a:rPr lang="hu-HU" sz="2100" b="1" smtClean="0">
                <a:latin typeface="Times New Roman" pitchFamily="18" charset="0"/>
                <a:cs typeface="Times New Roman" pitchFamily="18" charset="0"/>
              </a:rPr>
              <a:t>520 eurót</a:t>
            </a:r>
            <a:r>
              <a:rPr lang="hu-HU" sz="2100" smtClean="0">
                <a:latin typeface="Times New Roman" pitchFamily="18" charset="0"/>
                <a:cs typeface="Times New Roman" pitchFamily="18" charset="0"/>
              </a:rPr>
              <a:t> évente.</a:t>
            </a:r>
          </a:p>
          <a:p>
            <a:pPr>
              <a:buFont typeface="Calibri" pitchFamily="34" charset="0"/>
              <a:buAutoNum type="alphaLcParenR"/>
            </a:pPr>
            <a:r>
              <a:rPr lang="hu-HU" sz="2100" smtClean="0">
                <a:latin typeface="Times New Roman" pitchFamily="18" charset="0"/>
                <a:cs typeface="Times New Roman" pitchFamily="18" charset="0"/>
              </a:rPr>
              <a:t>A támogatás 1 hektárnál kisebb támogatható területre nem folyósítható.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églalap 2"/>
          <p:cNvSpPr>
            <a:spLocks noChangeArrowheads="1"/>
          </p:cNvSpPr>
          <p:nvPr/>
        </p:nvSpPr>
        <p:spPr bwMode="auto">
          <a:xfrm>
            <a:off x="395288" y="1125538"/>
            <a:ext cx="8353425" cy="522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hu-HU" sz="2800" b="1">
                <a:solidFill>
                  <a:srgbClr val="A69765"/>
                </a:solidFill>
                <a:latin typeface="Times New Roman" pitchFamily="18" charset="0"/>
                <a:cs typeface="Times New Roman" pitchFamily="18" charset="0"/>
              </a:rPr>
              <a:t>Különleges rizs támogatás 5.</a:t>
            </a:r>
            <a:endParaRPr lang="hu-HU" sz="2800" b="1"/>
          </a:p>
        </p:txBody>
      </p:sp>
      <p:sp>
        <p:nvSpPr>
          <p:cNvPr id="7" name="Téglalap 3"/>
          <p:cNvSpPr>
            <a:spLocks noGrp="1" noChangeArrowheads="1"/>
          </p:cNvSpPr>
          <p:nvPr>
            <p:ph idx="1"/>
          </p:nvPr>
        </p:nvSpPr>
        <p:spPr>
          <a:xfrm>
            <a:off x="395288" y="1773238"/>
            <a:ext cx="8435975" cy="4135437"/>
          </a:xfrm>
        </p:spPr>
        <p:txBody>
          <a:bodyPr>
            <a:spAutoFit/>
          </a:bodyPr>
          <a:lstStyle/>
          <a:p>
            <a:pPr>
              <a:buFont typeface="Arial" charset="0"/>
              <a:buNone/>
            </a:pPr>
            <a:r>
              <a:rPr lang="hu-HU" sz="2800" smtClean="0">
                <a:solidFill>
                  <a:srgbClr val="A29061"/>
                </a:solidFill>
                <a:latin typeface="Times New Roman" pitchFamily="18" charset="0"/>
              </a:rPr>
              <a:t>A támogatás pénzügyi feltételei 2012-ben</a:t>
            </a:r>
          </a:p>
          <a:p>
            <a:pPr>
              <a:buFont typeface="Calibri" pitchFamily="34" charset="0"/>
              <a:buAutoNum type="alphaLcParenR"/>
            </a:pPr>
            <a:r>
              <a:rPr lang="hu-HU" sz="2200" smtClean="0">
                <a:latin typeface="Times New Roman" pitchFamily="18" charset="0"/>
                <a:cs typeface="Times New Roman" pitchFamily="18" charset="0"/>
              </a:rPr>
              <a:t>A keretösszege évente </a:t>
            </a:r>
            <a:r>
              <a:rPr lang="hu-HU" sz="2200" b="1" smtClean="0">
                <a:latin typeface="Times New Roman" pitchFamily="18" charset="0"/>
                <a:cs typeface="Times New Roman" pitchFamily="18" charset="0"/>
              </a:rPr>
              <a:t>1 300 000 euró</a:t>
            </a:r>
            <a:r>
              <a:rPr lang="hu-HU" sz="2200" smtClean="0">
                <a:latin typeface="Times New Roman" pitchFamily="18" charset="0"/>
                <a:cs typeface="Times New Roman" pitchFamily="18" charset="0"/>
              </a:rPr>
              <a:t>, ami a hivatalos 292,55 Ft/euró árfolyamon számolva </a:t>
            </a:r>
            <a:r>
              <a:rPr lang="hu-HU" sz="2200" u="sng" smtClean="0">
                <a:latin typeface="Times New Roman" pitchFamily="18" charset="0"/>
                <a:cs typeface="Times New Roman" pitchFamily="18" charset="0"/>
              </a:rPr>
              <a:t>380 315 000 </a:t>
            </a:r>
            <a:r>
              <a:rPr lang="hu-HU" sz="2200" smtClean="0">
                <a:latin typeface="Times New Roman" pitchFamily="18" charset="0"/>
                <a:cs typeface="Times New Roman" pitchFamily="18" charset="0"/>
              </a:rPr>
              <a:t>Ft .</a:t>
            </a:r>
          </a:p>
          <a:p>
            <a:pPr>
              <a:buFont typeface="Calibri" pitchFamily="34" charset="0"/>
              <a:buAutoNum type="alphaLcParenR"/>
            </a:pPr>
            <a:r>
              <a:rPr lang="hu-HU" sz="2200" smtClean="0">
                <a:latin typeface="Times New Roman" pitchFamily="18" charset="0"/>
                <a:cs typeface="Times New Roman" pitchFamily="18" charset="0"/>
              </a:rPr>
              <a:t>Az egy hektárra jutó támogatási összeg </a:t>
            </a:r>
            <a:r>
              <a:rPr lang="hu-HU" sz="2200" u="sng" smtClean="0">
                <a:latin typeface="Times New Roman" pitchFamily="18" charset="0"/>
                <a:cs typeface="Times New Roman" pitchFamily="18" charset="0"/>
              </a:rPr>
              <a:t>3 222 hektárral </a:t>
            </a:r>
            <a:r>
              <a:rPr lang="hu-HU" sz="2200" smtClean="0">
                <a:latin typeface="Times New Roman" pitchFamily="18" charset="0"/>
                <a:cs typeface="Times New Roman" pitchFamily="18" charset="0"/>
              </a:rPr>
              <a:t>számolva </a:t>
            </a:r>
            <a:r>
              <a:rPr lang="hu-HU" sz="2200" u="sng" smtClean="0">
                <a:latin typeface="Times New Roman" pitchFamily="18" charset="0"/>
                <a:cs typeface="Times New Roman" pitchFamily="18" charset="0"/>
              </a:rPr>
              <a:t>403 euró</a:t>
            </a:r>
            <a:r>
              <a:rPr lang="hu-HU" sz="2200" smtClean="0">
                <a:latin typeface="Times New Roman" pitchFamily="18" charset="0"/>
                <a:cs typeface="Times New Roman" pitchFamily="18" charset="0"/>
              </a:rPr>
              <a:t>, azaz 292,55 Ft/euró árfolyamon számolva </a:t>
            </a:r>
            <a:r>
              <a:rPr lang="hu-HU" sz="2200" u="sng" smtClean="0">
                <a:latin typeface="Times New Roman" pitchFamily="18" charset="0"/>
                <a:cs typeface="Times New Roman" pitchFamily="18" charset="0"/>
              </a:rPr>
              <a:t>118 000 Ft</a:t>
            </a:r>
            <a:r>
              <a:rPr lang="hu-HU" sz="220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Font typeface="Calibri" pitchFamily="34" charset="0"/>
              <a:buAutoNum type="alphaLcParenR"/>
            </a:pPr>
            <a:r>
              <a:rPr lang="hu-HU" sz="2200" smtClean="0">
                <a:latin typeface="Times New Roman" pitchFamily="18" charset="0"/>
                <a:cs typeface="Times New Roman" pitchFamily="18" charset="0"/>
              </a:rPr>
              <a:t>Amennyiben az elmúlt évek átlagos vetésterületével </a:t>
            </a:r>
            <a:r>
              <a:rPr lang="hu-HU" sz="2200" u="sng" smtClean="0">
                <a:latin typeface="Times New Roman" pitchFamily="18" charset="0"/>
                <a:cs typeface="Times New Roman" pitchFamily="18" charset="0"/>
              </a:rPr>
              <a:t>2 600 hektárral</a:t>
            </a:r>
            <a:r>
              <a:rPr lang="hu-HU" sz="2200" smtClean="0">
                <a:latin typeface="Times New Roman" pitchFamily="18" charset="0"/>
                <a:cs typeface="Times New Roman" pitchFamily="18" charset="0"/>
              </a:rPr>
              <a:t> számolunk, úgy az 1 hektárra jutó támogatás összege </a:t>
            </a:r>
            <a:r>
              <a:rPr lang="hu-HU" sz="2200" u="sng" smtClean="0">
                <a:latin typeface="Times New Roman" pitchFamily="18" charset="0"/>
                <a:cs typeface="Times New Roman" pitchFamily="18" charset="0"/>
              </a:rPr>
              <a:t>499 euró</a:t>
            </a:r>
            <a:r>
              <a:rPr lang="hu-HU" sz="2200" smtClean="0">
                <a:latin typeface="Times New Roman" pitchFamily="18" charset="0"/>
                <a:cs typeface="Times New Roman" pitchFamily="18" charset="0"/>
              </a:rPr>
              <a:t>, azaz mintegy </a:t>
            </a:r>
            <a:r>
              <a:rPr lang="hu-HU" sz="2200" u="sng" smtClean="0">
                <a:latin typeface="Times New Roman" pitchFamily="18" charset="0"/>
                <a:cs typeface="Times New Roman" pitchFamily="18" charset="0"/>
              </a:rPr>
              <a:t>146 200 forint</a:t>
            </a:r>
            <a:r>
              <a:rPr lang="hu-HU" sz="220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Font typeface="Calibri" pitchFamily="34" charset="0"/>
              <a:buAutoNum type="alphaLcParenR"/>
            </a:pPr>
            <a:r>
              <a:rPr lang="hu-HU" sz="2200" smtClean="0">
                <a:latin typeface="Times New Roman" pitchFamily="18" charset="0"/>
                <a:cs typeface="Times New Roman" pitchFamily="18" charset="0"/>
              </a:rPr>
              <a:t>A támogatás </a:t>
            </a:r>
            <a:r>
              <a:rPr lang="hu-HU" sz="2200" u="sng" smtClean="0">
                <a:latin typeface="Times New Roman" pitchFamily="18" charset="0"/>
                <a:cs typeface="Times New Roman" pitchFamily="18" charset="0"/>
              </a:rPr>
              <a:t>maximális</a:t>
            </a:r>
            <a:r>
              <a:rPr lang="hu-HU" sz="2200" smtClean="0">
                <a:latin typeface="Times New Roman" pitchFamily="18" charset="0"/>
                <a:cs typeface="Times New Roman" pitchFamily="18" charset="0"/>
              </a:rPr>
              <a:t> összege hektáronként nem haladhatja meg az </a:t>
            </a:r>
            <a:r>
              <a:rPr lang="hu-HU" sz="2200" u="sng" smtClean="0">
                <a:latin typeface="Times New Roman" pitchFamily="18" charset="0"/>
                <a:cs typeface="Times New Roman" pitchFamily="18" charset="0"/>
              </a:rPr>
              <a:t>520 eurót</a:t>
            </a:r>
            <a:r>
              <a:rPr lang="hu-HU" sz="2200" smtClean="0">
                <a:latin typeface="Times New Roman" pitchFamily="18" charset="0"/>
                <a:cs typeface="Times New Roman" pitchFamily="18" charset="0"/>
              </a:rPr>
              <a:t>, azaz a 292,55 Ft/euró árfolyamon számolva </a:t>
            </a:r>
            <a:r>
              <a:rPr lang="hu-HU" sz="2200" u="sng" smtClean="0">
                <a:latin typeface="Times New Roman" pitchFamily="18" charset="0"/>
                <a:cs typeface="Times New Roman" pitchFamily="18" charset="0"/>
              </a:rPr>
              <a:t>152 000 Ft-ot</a:t>
            </a:r>
            <a:r>
              <a:rPr lang="hu-HU" sz="2200" smtClean="0">
                <a:latin typeface="Times New Roman" pitchFamily="18" charset="0"/>
                <a:cs typeface="Times New Roman" pitchFamily="18" charset="0"/>
              </a:rPr>
              <a:t>, ami </a:t>
            </a:r>
            <a:r>
              <a:rPr lang="hu-HU" sz="2200" u="sng" smtClean="0">
                <a:latin typeface="Times New Roman" pitchFamily="18" charset="0"/>
                <a:cs typeface="Times New Roman" pitchFamily="18" charset="0"/>
              </a:rPr>
              <a:t>2500 hektár</a:t>
            </a:r>
            <a:r>
              <a:rPr lang="hu-HU" sz="2200" smtClean="0">
                <a:latin typeface="Times New Roman" pitchFamily="18" charset="0"/>
                <a:cs typeface="Times New Roman" pitchFamily="18" charset="0"/>
              </a:rPr>
              <a:t> bejelentett alapján érhető el.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Text Box 1"/>
          <p:cNvSpPr txBox="1">
            <a:spLocks noChangeArrowheads="1"/>
          </p:cNvSpPr>
          <p:nvPr/>
        </p:nvSpPr>
        <p:spPr bwMode="auto">
          <a:xfrm>
            <a:off x="611188" y="3141663"/>
            <a:ext cx="7920037" cy="122396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algn="ctr" defTabSz="449263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hu-HU" sz="4000">
                <a:solidFill>
                  <a:srgbClr val="A69765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ea typeface="DejaVu Sans"/>
                <a:cs typeface="Times New Roman" pitchFamily="18" charset="0"/>
              </a:rPr>
              <a:t>Köszönöm megtisztelő figyelmüket!</a:t>
            </a:r>
          </a:p>
        </p:txBody>
      </p:sp>
      <p:sp>
        <p:nvSpPr>
          <p:cNvPr id="17410" name="Text Box 2"/>
          <p:cNvSpPr txBox="1">
            <a:spLocks noChangeArrowheads="1"/>
          </p:cNvSpPr>
          <p:nvPr/>
        </p:nvSpPr>
        <p:spPr bwMode="auto">
          <a:xfrm>
            <a:off x="755650" y="2276475"/>
            <a:ext cx="7705725" cy="38877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defTabSz="449263">
              <a:spcBef>
                <a:spcPts val="800"/>
              </a:spcBef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hu-HU">
              <a:solidFill>
                <a:srgbClr val="000000"/>
              </a:solidFill>
              <a:ea typeface="DejaVu Sans"/>
              <a:cs typeface="DejaVu Sans"/>
            </a:endParaRPr>
          </a:p>
          <a:p>
            <a:pPr defTabSz="449263">
              <a:spcBef>
                <a:spcPts val="800"/>
              </a:spcBef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hu-HU">
              <a:solidFill>
                <a:srgbClr val="000000"/>
              </a:solidFill>
              <a:ea typeface="DejaVu Sans"/>
              <a:cs typeface="DejaVu Sans"/>
            </a:endParaRPr>
          </a:p>
          <a:p>
            <a:pPr defTabSz="449263">
              <a:spcBef>
                <a:spcPts val="800"/>
              </a:spcBef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hu-HU">
              <a:solidFill>
                <a:srgbClr val="000000"/>
              </a:solidFill>
              <a:ea typeface="DejaVu Sans"/>
              <a:cs typeface="DejaVu Sans"/>
            </a:endParaRPr>
          </a:p>
          <a:p>
            <a:pPr defTabSz="449263">
              <a:spcBef>
                <a:spcPts val="800"/>
              </a:spcBef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hu-HU">
              <a:solidFill>
                <a:srgbClr val="000000"/>
              </a:solidFill>
              <a:ea typeface="DejaVu Sans"/>
              <a:cs typeface="DejaVu Sans"/>
            </a:endParaRPr>
          </a:p>
          <a:p>
            <a:pPr defTabSz="449263">
              <a:spcBef>
                <a:spcPts val="800"/>
              </a:spcBef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hu-HU">
              <a:solidFill>
                <a:srgbClr val="000000"/>
              </a:solidFill>
              <a:ea typeface="DejaVu Sans"/>
              <a:cs typeface="DejaVu Sans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Beloldala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-té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1822</TotalTime>
  <Words>398</Words>
  <Application>Microsoft Office PowerPoint</Application>
  <PresentationFormat>On-screen Show (4:3)</PresentationFormat>
  <Paragraphs>45</Paragraphs>
  <Slides>7</Slides>
  <Notes>1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4</vt:i4>
      </vt:variant>
      <vt:variant>
        <vt:lpstr>Tervezősablon</vt:lpstr>
      </vt:variant>
      <vt:variant>
        <vt:i4>3</vt:i4>
      </vt:variant>
      <vt:variant>
        <vt:lpstr>Diacímek</vt:lpstr>
      </vt:variant>
      <vt:variant>
        <vt:i4>7</vt:i4>
      </vt:variant>
    </vt:vector>
  </HeadingPairs>
  <TitlesOfParts>
    <vt:vector size="14" baseType="lpstr">
      <vt:lpstr>Arial</vt:lpstr>
      <vt:lpstr>Calibri</vt:lpstr>
      <vt:lpstr>Times New Roman</vt:lpstr>
      <vt:lpstr>DejaVu Sans</vt:lpstr>
      <vt:lpstr>Office Theme</vt:lpstr>
      <vt:lpstr>Beloldalak</vt:lpstr>
      <vt:lpstr>Office Theme</vt:lpstr>
      <vt:lpstr>A különleges rizstámogatás</vt:lpstr>
      <vt:lpstr>2. dia</vt:lpstr>
      <vt:lpstr>3. dia</vt:lpstr>
      <vt:lpstr>4. dia</vt:lpstr>
      <vt:lpstr>5. dia</vt:lpstr>
      <vt:lpstr>6. dia</vt:lpstr>
      <vt:lpstr>7. dia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Kori</dc:creator>
  <cp:lastModifiedBy>HorvathAniko</cp:lastModifiedBy>
  <cp:revision>323</cp:revision>
  <dcterms:created xsi:type="dcterms:W3CDTF">2010-06-15T13:49:13Z</dcterms:created>
  <dcterms:modified xsi:type="dcterms:W3CDTF">2012-01-25T08:08:35Z</dcterms:modified>
</cp:coreProperties>
</file>