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1"/>
  </p:notesMasterIdLst>
  <p:handoutMasterIdLst>
    <p:handoutMasterId r:id="rId22"/>
  </p:handoutMasterIdLst>
  <p:sldIdLst>
    <p:sldId id="256" r:id="rId3"/>
    <p:sldId id="300" r:id="rId4"/>
    <p:sldId id="346" r:id="rId5"/>
    <p:sldId id="342" r:id="rId6"/>
    <p:sldId id="367" r:id="rId7"/>
    <p:sldId id="351" r:id="rId8"/>
    <p:sldId id="354" r:id="rId9"/>
    <p:sldId id="356" r:id="rId10"/>
    <p:sldId id="344" r:id="rId11"/>
    <p:sldId id="357" r:id="rId12"/>
    <p:sldId id="358" r:id="rId13"/>
    <p:sldId id="359" r:id="rId14"/>
    <p:sldId id="363" r:id="rId15"/>
    <p:sldId id="362" r:id="rId16"/>
    <p:sldId id="366" r:id="rId17"/>
    <p:sldId id="364" r:id="rId18"/>
    <p:sldId id="345" r:id="rId19"/>
    <p:sldId id="365" r:id="rId20"/>
  </p:sldIdLst>
  <p:sldSz cx="9144000" cy="6858000" type="screen4x3"/>
  <p:notesSz cx="6669088" cy="992822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9061"/>
    <a:srgbClr val="A6976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99877" autoAdjust="0"/>
  </p:normalViewPr>
  <p:slideViewPr>
    <p:cSldViewPr>
      <p:cViewPr varScale="1">
        <p:scale>
          <a:sx n="66" d="100"/>
          <a:sy n="66" d="100"/>
        </p:scale>
        <p:origin x="-120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B184C54C-640E-4E8C-B071-DD5F05F4BE5F}" type="datetimeFigureOut">
              <a:rPr lang="hu-HU"/>
              <a:pPr>
                <a:defRPr/>
              </a:pPr>
              <a:t>2012. 01. 25.</a:t>
            </a:fld>
            <a:endParaRPr lang="hu-HU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F187A1FC-7059-4DFC-848B-FB0EBAE9107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DA510A-04CF-47CA-84F0-736D2C24CC22}" type="datetimeFigureOut">
              <a:rPr lang="hu-HU"/>
              <a:pPr>
                <a:defRPr/>
              </a:pPr>
              <a:t>2012. 01. 25.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hu-H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509EB4A-61DC-4BE0-956E-6A16E286FE9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7663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ECFC3D2C-4862-42CB-A9A4-A9EC593B913A}" type="slidenum">
              <a:rPr lang="hu-HU" sz="1200">
                <a:solidFill>
                  <a:srgbClr val="000000"/>
                </a:solidFill>
                <a:latin typeface="Calibri" pitchFamily="34" charset="0"/>
                <a:ea typeface="DejaVu Sans"/>
                <a:cs typeface="DejaVu Sans"/>
              </a:rPr>
              <a:pPr algn="r" defTabSz="449263">
                <a:buClr>
                  <a:srgbClr val="000000"/>
                </a:buClr>
                <a:buSzPct val="100000"/>
                <a:buFont typeface="Times New Roman" pitchFamily="18" charset="0"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18</a:t>
            </a:fld>
            <a:endParaRPr lang="hu-HU" sz="1200">
              <a:solidFill>
                <a:srgbClr val="000000"/>
              </a:solidFill>
              <a:latin typeface="Calibri" pitchFamily="34" charset="0"/>
              <a:ea typeface="DejaVu Sans"/>
              <a:cs typeface="DejaVu Sans"/>
            </a:endParaRPr>
          </a:p>
        </p:txBody>
      </p:sp>
      <p:sp>
        <p:nvSpPr>
          <p:cNvPr id="286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750" y="4716463"/>
            <a:ext cx="5335588" cy="4568825"/>
          </a:xfrm>
          <a:noFill/>
        </p:spPr>
        <p:txBody>
          <a:bodyPr wrap="non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endParaRPr lang="hu-H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la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178759"/>
            <a:ext cx="7772400" cy="1470025"/>
          </a:xfrm>
        </p:spPr>
        <p:txBody>
          <a:bodyPr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86322"/>
            <a:ext cx="6400800" cy="1357298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2B454-C08E-44B1-B340-2541DE6F9422}" type="datetimeFigureOut">
              <a:rPr lang="hu-HU"/>
              <a:pPr>
                <a:defRPr/>
              </a:pPr>
              <a:t>2012. 01. 25.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40525" y="6089650"/>
            <a:ext cx="2133600" cy="365125"/>
          </a:xfr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84246DD7-1672-468A-97F3-6A047C082FAE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Ovr>
    <a:masterClrMapping/>
  </p:clrMapOvr>
  <p:transition advClick="0" advTm="35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95CE5-5551-4028-9ACD-9D7F2035102B}" type="datetimeFigureOut">
              <a:rPr lang="hu-HU"/>
              <a:pPr>
                <a:defRPr/>
              </a:pPr>
              <a:t>2012. 01. 25.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  <p:transition advClick="0" advTm="35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910" y="1285860"/>
            <a:ext cx="3471858" cy="857256"/>
          </a:xfrm>
        </p:spPr>
        <p:txBody>
          <a:bodyPr anchor="t">
            <a:norm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 bwMode="auto">
          <a:xfrm>
            <a:off x="3663561" y="2214554"/>
            <a:ext cx="4714908" cy="400052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10" name="Tartalom helye 2"/>
          <p:cNvSpPr>
            <a:spLocks noGrp="1"/>
          </p:cNvSpPr>
          <p:nvPr>
            <p:ph idx="13"/>
          </p:nvPr>
        </p:nvSpPr>
        <p:spPr>
          <a:xfrm>
            <a:off x="908566" y="1376038"/>
            <a:ext cx="2651379" cy="480281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530BE5-0683-409B-A44C-D4BD7860BD94}" type="datetimeFigureOut">
              <a:rPr lang="hu-HU"/>
              <a:pPr>
                <a:defRPr/>
              </a:pPr>
              <a:t>2012. 01. 25.</a:t>
            </a:fld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  <p:transition advClick="0" advTm="35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81107"/>
            <a:ext cx="7772400" cy="504819"/>
          </a:xfrm>
        </p:spPr>
        <p:txBody>
          <a:bodyPr anchor="t">
            <a:normAutofit/>
          </a:bodyPr>
          <a:lstStyle>
            <a:lvl1pPr algn="ctr">
              <a:defRPr sz="1800" b="0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4786322"/>
            <a:ext cx="7572428" cy="150019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 smtClean="0"/>
          </a:p>
        </p:txBody>
      </p:sp>
      <p:sp>
        <p:nvSpPr>
          <p:cNvPr id="9" name="Tartalom helye 2"/>
          <p:cNvSpPr>
            <a:spLocks noGrp="1"/>
          </p:cNvSpPr>
          <p:nvPr>
            <p:ph idx="14"/>
          </p:nvPr>
        </p:nvSpPr>
        <p:spPr>
          <a:xfrm>
            <a:off x="908566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12" name="Tartalom helye 2"/>
          <p:cNvSpPr>
            <a:spLocks noGrp="1"/>
          </p:cNvSpPr>
          <p:nvPr>
            <p:ph idx="15"/>
          </p:nvPr>
        </p:nvSpPr>
        <p:spPr>
          <a:xfrm>
            <a:off x="4643438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57B98-0600-4683-992A-D133D2C50779}" type="datetimeFigureOut">
              <a:rPr lang="hu-HU"/>
              <a:pPr>
                <a:defRPr/>
              </a:pPr>
              <a:t>2012. 01. 25.</a:t>
            </a:fld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  <p:transition advClick="0" advTm="35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F73F7-752C-4BC7-98BA-846BD1B42E8D}" type="datetimeFigureOut">
              <a:rPr lang="hu-HU"/>
              <a:pPr>
                <a:defRPr/>
              </a:pPr>
              <a:t>2012. 01. 25.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  <p:transition advClick="0" advTm="35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83CE-FBCC-4CFB-845A-BED15B333ABF}" type="datetimeFigureOut">
              <a:rPr lang="hu-HU"/>
              <a:pPr>
                <a:defRPr/>
              </a:pPr>
              <a:t>2012. 01. 25.</a:t>
            </a:fld>
            <a:endParaRPr lang="hu-H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</p:cSld>
  <p:clrMapOvr>
    <a:masterClrMapping/>
  </p:clrMapOvr>
  <p:transition advClick="0" advTm="3500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bg_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241EB8F-1858-4CC2-9FED-1CA2CCFD675B}" type="datetimeFigureOut">
              <a:rPr lang="hu-HU"/>
              <a:pPr>
                <a:defRPr/>
              </a:pPr>
              <a:t>2012. 01. 25.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24650" y="61436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B7761F-3D1D-4E8A-8F7E-7330E7E842C1}" type="slidenum">
              <a:rPr lang="hu-HU"/>
              <a:pPr>
                <a:defRPr/>
              </a:pPr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ransition advClick="0" advTm="35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bg_2_beloldal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hu-HU" smtClean="0"/>
          </a:p>
        </p:txBody>
      </p:sp>
      <p:sp>
        <p:nvSpPr>
          <p:cNvPr id="307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CD1861-53C4-411A-B0C5-722BEB675223}" type="datetimeFigureOut">
              <a:rPr lang="hu-HU"/>
              <a:pPr>
                <a:defRPr/>
              </a:pPr>
              <a:t>2012. 01. 25.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6740525" y="642143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8836D36-988A-401C-97B1-12F9667A6D91}" type="slidenum">
              <a:rPr lang="hu-HU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hu-HU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</p:sldLayoutIdLst>
  <p:transition advClick="0" advTm="3500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3178175"/>
            <a:ext cx="7772400" cy="6826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hu-HU" sz="3600" b="1" smtClean="0"/>
              <a:t>Zöldség, gyümölcs és dohány szerkezetátalakítási támogatás</a:t>
            </a:r>
            <a:endParaRPr lang="hu-HU" sz="3400" b="1" smtClean="0"/>
          </a:p>
        </p:txBody>
      </p:sp>
      <p:sp>
        <p:nvSpPr>
          <p:cNvPr id="11266" name="Subtitle 2"/>
          <p:cNvSpPr>
            <a:spLocks noGrp="1"/>
          </p:cNvSpPr>
          <p:nvPr>
            <p:ph type="subTitle" idx="1"/>
          </p:nvPr>
        </p:nvSpPr>
        <p:spPr>
          <a:xfrm>
            <a:off x="1371600" y="4437063"/>
            <a:ext cx="6400800" cy="1706562"/>
          </a:xfrm>
        </p:spPr>
        <p:txBody>
          <a:bodyPr/>
          <a:lstStyle/>
          <a:p>
            <a:pPr eaLnBrk="1" fontAlgn="t" hangingPunct="1"/>
            <a:r>
              <a:rPr lang="hu-HU" sz="2000" b="1" smtClean="0">
                <a:latin typeface="Arial" charset="0"/>
              </a:rPr>
              <a:t>Dr. Fekete István</a:t>
            </a:r>
          </a:p>
          <a:p>
            <a:pPr eaLnBrk="1" fontAlgn="t" hangingPunct="1"/>
            <a:endParaRPr lang="hu-HU" sz="2000" b="1" smtClean="0"/>
          </a:p>
          <a:p>
            <a:pPr eaLnBrk="1" fontAlgn="t" hangingPunct="1"/>
            <a:r>
              <a:rPr lang="hu-HU" sz="2000" b="1" smtClean="0"/>
              <a:t>Vidékfejlesztési Minisztérium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églalap 2"/>
          <p:cNvSpPr>
            <a:spLocks noChangeArrowheads="1"/>
          </p:cNvSpPr>
          <p:nvPr/>
        </p:nvSpPr>
        <p:spPr bwMode="auto">
          <a:xfrm>
            <a:off x="395288" y="1125538"/>
            <a:ext cx="8353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800" b="1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ZGyD szerkezetátalakítási támogatás 8.</a:t>
            </a:r>
          </a:p>
        </p:txBody>
      </p:sp>
      <p:sp>
        <p:nvSpPr>
          <p:cNvPr id="19458" name="Téglalap 3"/>
          <p:cNvSpPr>
            <a:spLocks noGrp="1" noChangeArrowheads="1"/>
          </p:cNvSpPr>
          <p:nvPr>
            <p:ph idx="4294967295"/>
          </p:nvPr>
        </p:nvSpPr>
        <p:spPr>
          <a:xfrm>
            <a:off x="395288" y="1628775"/>
            <a:ext cx="8435975" cy="4470400"/>
          </a:xfrm>
        </p:spPr>
        <p:txBody>
          <a:bodyPr>
            <a:spAutoFit/>
          </a:bodyPr>
          <a:lstStyle/>
          <a:p>
            <a:pPr marL="609600" indent="-609600">
              <a:buFont typeface="Arial" charset="0"/>
              <a:buNone/>
            </a:pPr>
            <a:r>
              <a:rPr lang="hu-HU" sz="2800" smtClean="0">
                <a:solidFill>
                  <a:srgbClr val="A29061"/>
                </a:solidFill>
                <a:latin typeface="Times New Roman" pitchFamily="18" charset="0"/>
              </a:rPr>
              <a:t>	A nemzeti programba bejelentkezett termelő kötelezettségei:</a:t>
            </a:r>
          </a:p>
          <a:p>
            <a:pPr marL="609600" indent="-609600">
              <a:buFont typeface="Calibri" pitchFamily="34" charset="0"/>
              <a:buAutoNum type="alphaLcParenR"/>
            </a:pP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A megállapított támogatási jogosultságok darabszámának megfelelő hektárszámú földterület esetében egységes terület alapú támogatás igénybevétele (Aktiválás)</a:t>
            </a:r>
          </a:p>
          <a:p>
            <a:pPr marL="609600" indent="-609600">
              <a:buFont typeface="Calibri" pitchFamily="34" charset="0"/>
              <a:buAutoNum type="alphaLcParenR"/>
            </a:pPr>
            <a:r>
              <a:rPr lang="hu-HU" sz="2100" u="sng" smtClean="0">
                <a:latin typeface="Times New Roman" pitchFamily="18" charset="0"/>
                <a:cs typeface="Times New Roman" pitchFamily="18" charset="0"/>
              </a:rPr>
              <a:t>Zöldség</a:t>
            </a: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2100" u="sng" smtClean="0">
                <a:latin typeface="Times New Roman" pitchFamily="18" charset="0"/>
                <a:cs typeface="Times New Roman" pitchFamily="18" charset="0"/>
              </a:rPr>
              <a:t>gyümölcs</a:t>
            </a: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 esetében hektáronként </a:t>
            </a:r>
            <a:r>
              <a:rPr lang="hu-HU" sz="2100" b="1" smtClean="0">
                <a:latin typeface="Times New Roman" pitchFamily="18" charset="0"/>
                <a:cs typeface="Times New Roman" pitchFamily="18" charset="0"/>
              </a:rPr>
              <a:t>700 munkaóra</a:t>
            </a: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 élőmunka ráfordítást igazolni.</a:t>
            </a:r>
          </a:p>
          <a:p>
            <a:pPr marL="609600" indent="-609600">
              <a:buFont typeface="Calibri" pitchFamily="34" charset="0"/>
              <a:buAutoNum type="alphaLcParenR"/>
            </a:pPr>
            <a:r>
              <a:rPr lang="hu-HU" sz="2100" u="sng" smtClean="0">
                <a:latin typeface="Times New Roman" pitchFamily="18" charset="0"/>
                <a:cs typeface="Times New Roman" pitchFamily="18" charset="0"/>
              </a:rPr>
              <a:t>Dohány</a:t>
            </a: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 esetében hektáronként </a:t>
            </a:r>
            <a:r>
              <a:rPr lang="hu-HU" sz="2100" b="1" smtClean="0">
                <a:latin typeface="Times New Roman" pitchFamily="18" charset="0"/>
                <a:cs typeface="Times New Roman" pitchFamily="18" charset="0"/>
              </a:rPr>
              <a:t>1000 munkaóra</a:t>
            </a: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 élőmunka ráfordítást igazolni.</a:t>
            </a:r>
          </a:p>
          <a:p>
            <a:pPr marL="609600" indent="-609600">
              <a:buFont typeface="Calibri" pitchFamily="34" charset="0"/>
              <a:buAutoNum type="alphaLcParenR"/>
            </a:pPr>
            <a:r>
              <a:rPr lang="hu-HU" sz="2100" u="sng" smtClean="0">
                <a:latin typeface="Times New Roman" pitchFamily="18" charset="0"/>
                <a:cs typeface="Times New Roman" pitchFamily="18" charset="0"/>
              </a:rPr>
              <a:t>Zöldség</a:t>
            </a: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2100" u="sng" smtClean="0">
                <a:latin typeface="Times New Roman" pitchFamily="18" charset="0"/>
                <a:cs typeface="Times New Roman" pitchFamily="18" charset="0"/>
              </a:rPr>
              <a:t>gyümölcs</a:t>
            </a: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 és </a:t>
            </a:r>
            <a:r>
              <a:rPr lang="hu-HU" sz="2100" u="sng" smtClean="0">
                <a:latin typeface="Times New Roman" pitchFamily="18" charset="0"/>
                <a:cs typeface="Times New Roman" pitchFamily="18" charset="0"/>
              </a:rPr>
              <a:t>dohány</a:t>
            </a: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 esetében hektáronként </a:t>
            </a:r>
            <a:r>
              <a:rPr lang="hu-HU" sz="2100" b="1" smtClean="0">
                <a:latin typeface="Times New Roman" pitchFamily="18" charset="0"/>
                <a:cs typeface="Times New Roman" pitchFamily="18" charset="0"/>
              </a:rPr>
              <a:t>300 000 forint</a:t>
            </a: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 elismert tevékenységből származó árbevételt igazolni. </a:t>
            </a:r>
          </a:p>
          <a:p>
            <a:pPr marL="609600" indent="-609600">
              <a:buFont typeface="Calibri" pitchFamily="34" charset="0"/>
              <a:buAutoNum type="alphaLcParenR"/>
            </a:pPr>
            <a:endParaRPr lang="hu-HU" sz="21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églalap 2"/>
          <p:cNvSpPr>
            <a:spLocks noChangeArrowheads="1"/>
          </p:cNvSpPr>
          <p:nvPr/>
        </p:nvSpPr>
        <p:spPr bwMode="auto">
          <a:xfrm>
            <a:off x="395288" y="1125538"/>
            <a:ext cx="8353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800" b="1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ZGyD szerkezetátalakítási támogatás 9.</a:t>
            </a:r>
          </a:p>
        </p:txBody>
      </p:sp>
      <p:sp>
        <p:nvSpPr>
          <p:cNvPr id="20482" name="Téglalap 3"/>
          <p:cNvSpPr>
            <a:spLocks noGrp="1" noChangeArrowheads="1"/>
          </p:cNvSpPr>
          <p:nvPr>
            <p:ph idx="4294967295"/>
          </p:nvPr>
        </p:nvSpPr>
        <p:spPr>
          <a:xfrm>
            <a:off x="395288" y="1628775"/>
            <a:ext cx="8435975" cy="4518025"/>
          </a:xfrm>
        </p:spPr>
        <p:txBody>
          <a:bodyPr>
            <a:spAutoFit/>
          </a:bodyPr>
          <a:lstStyle/>
          <a:p>
            <a:pPr marL="609600" indent="-609600">
              <a:buFont typeface="Arial" charset="0"/>
              <a:buNone/>
            </a:pPr>
            <a:r>
              <a:rPr lang="hu-HU" sz="2800" smtClean="0">
                <a:solidFill>
                  <a:srgbClr val="A29061"/>
                </a:solidFill>
                <a:latin typeface="Times New Roman" pitchFamily="18" charset="0"/>
              </a:rPr>
              <a:t>	A nemzeti programba feltételeinek nem teljesítése esetén alkalmazandó szankció:</a:t>
            </a:r>
          </a:p>
          <a:p>
            <a:pPr marL="609600" indent="-609600">
              <a:buFont typeface="Calibri" pitchFamily="34" charset="0"/>
              <a:buChar char="•"/>
            </a:pP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Aktiválás</a:t>
            </a:r>
          </a:p>
          <a:p>
            <a:pPr marL="990600" lvl="1" indent="-533400">
              <a:buFont typeface="Calibri" pitchFamily="34" charset="0"/>
              <a:buAutoNum type="alphaLcParenR"/>
            </a:pPr>
            <a:r>
              <a:rPr lang="hu-HU" sz="1900" smtClean="0">
                <a:latin typeface="Times New Roman" pitchFamily="18" charset="0"/>
                <a:cs typeface="Times New Roman" pitchFamily="18" charset="0"/>
              </a:rPr>
              <a:t>Amennyiben a termelő az őt megillető támogatási jogosultságoknál kisebb területet aktivál, akkor az aktiválással nem érintett rész vonatkozásában a termelőt véglegese és visszavonhatatlanul kilépettnek kell tekinteni. </a:t>
            </a:r>
          </a:p>
          <a:p>
            <a:pPr marL="990600" lvl="1" indent="-533400">
              <a:buFont typeface="Calibri" pitchFamily="34" charset="0"/>
              <a:buAutoNum type="alphaLcParenR"/>
            </a:pPr>
            <a:r>
              <a:rPr lang="hu-HU" sz="1900" smtClean="0">
                <a:latin typeface="Times New Roman" pitchFamily="18" charset="0"/>
                <a:cs typeface="Times New Roman" pitchFamily="18" charset="0"/>
              </a:rPr>
              <a:t>A 2011. évtől kezdődően a támogatást az egységes kérelemben tett nyilatkozattal veheti igénybe a termelő, ennek elmulasztása esetén a termelőt az érintett rész vonatkozásában véglegesen és visszavonhatatlanul kilépettnek kell tekinteni</a:t>
            </a:r>
          </a:p>
          <a:p>
            <a:pPr marL="609600" indent="-609600">
              <a:buFont typeface="Calibri" pitchFamily="34" charset="0"/>
              <a:buChar char="•"/>
            </a:pP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Zöldség, gyümölcs estében élőmunka ráfordítás nem vagy részleges teljesítése</a:t>
            </a:r>
          </a:p>
          <a:p>
            <a:pPr marL="990600" lvl="1" indent="-533400">
              <a:buFont typeface="Calibri" pitchFamily="34" charset="0"/>
              <a:buAutoNum type="alphaLcParenR"/>
            </a:pPr>
            <a:r>
              <a:rPr lang="hu-HU" sz="1900" smtClean="0">
                <a:latin typeface="Times New Roman" pitchFamily="18" charset="0"/>
                <a:cs typeface="Times New Roman" pitchFamily="18" charset="0"/>
              </a:rPr>
              <a:t>Munkaóránként </a:t>
            </a:r>
            <a:r>
              <a:rPr lang="hu-HU" sz="1900" b="1" smtClean="0">
                <a:latin typeface="Times New Roman" pitchFamily="18" charset="0"/>
                <a:cs typeface="Times New Roman" pitchFamily="18" charset="0"/>
              </a:rPr>
              <a:t>1 euró</a:t>
            </a:r>
            <a:r>
              <a:rPr lang="hu-HU" sz="1900" smtClean="0">
                <a:latin typeface="Times New Roman" pitchFamily="18" charset="0"/>
                <a:cs typeface="Times New Roman" pitchFamily="18" charset="0"/>
              </a:rPr>
              <a:t> nem teljesítési bírság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smtClean="0"/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Calibri" pitchFamily="34" charset="0"/>
              <a:buChar char="•"/>
            </a:pP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Dohány esetében előírt élőmunka ráfordítás nem vagy részleges teljesítése</a:t>
            </a:r>
          </a:p>
          <a:p>
            <a:pPr marL="990600" lvl="1" indent="-533400">
              <a:buFont typeface="Calibri" pitchFamily="34" charset="0"/>
              <a:buAutoNum type="alphaLcParenR"/>
            </a:pPr>
            <a:r>
              <a:rPr lang="hu-HU" sz="1900" smtClean="0">
                <a:latin typeface="Times New Roman" pitchFamily="18" charset="0"/>
                <a:cs typeface="Times New Roman" pitchFamily="18" charset="0"/>
              </a:rPr>
              <a:t>Munkaóránként </a:t>
            </a:r>
            <a:r>
              <a:rPr lang="hu-HU" sz="1900" b="1" smtClean="0">
                <a:latin typeface="Times New Roman" pitchFamily="18" charset="0"/>
                <a:cs typeface="Times New Roman" pitchFamily="18" charset="0"/>
              </a:rPr>
              <a:t>4 euró</a:t>
            </a:r>
            <a:r>
              <a:rPr lang="hu-HU" sz="1900" smtClean="0">
                <a:latin typeface="Times New Roman" pitchFamily="18" charset="0"/>
                <a:cs typeface="Times New Roman" pitchFamily="18" charset="0"/>
              </a:rPr>
              <a:t> nem teljesítési bírság</a:t>
            </a:r>
          </a:p>
          <a:p>
            <a:pPr marL="609600" indent="-609600">
              <a:buFont typeface="Calibri" pitchFamily="34" charset="0"/>
              <a:buChar char="•"/>
            </a:pP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Zöldség, gyümölcs esetében az előírt árbevétel nem vagy részleges teljesítése</a:t>
            </a:r>
          </a:p>
          <a:p>
            <a:pPr marL="990600" lvl="1" indent="-533400">
              <a:buFont typeface="Calibri" pitchFamily="34" charset="0"/>
              <a:buAutoNum type="alphaLcParenR"/>
            </a:pPr>
            <a:r>
              <a:rPr lang="hu-HU" sz="1900" smtClean="0">
                <a:latin typeface="Times New Roman" pitchFamily="18" charset="0"/>
                <a:cs typeface="Times New Roman" pitchFamily="18" charset="0"/>
              </a:rPr>
              <a:t>Az elmaradt árbevétel összegének </a:t>
            </a:r>
            <a:r>
              <a:rPr lang="hu-HU" sz="1900" b="1" smtClean="0">
                <a:latin typeface="Times New Roman" pitchFamily="18" charset="0"/>
                <a:cs typeface="Times New Roman" pitchFamily="18" charset="0"/>
              </a:rPr>
              <a:t>430 forintos egységértékeiként 1 euró</a:t>
            </a:r>
          </a:p>
          <a:p>
            <a:pPr marL="609600" indent="-609600">
              <a:buFont typeface="Calibri" pitchFamily="34" charset="0"/>
              <a:buChar char="•"/>
            </a:pP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Dohány esetében az előírt árbevétel nem vagy részleges teljesítése</a:t>
            </a:r>
          </a:p>
          <a:p>
            <a:pPr marL="990600" lvl="1" indent="-533400">
              <a:buFont typeface="Calibri" pitchFamily="34" charset="0"/>
              <a:buAutoNum type="alphaLcParenR"/>
            </a:pPr>
            <a:r>
              <a:rPr lang="hu-HU" sz="1900" smtClean="0">
                <a:latin typeface="Times New Roman" pitchFamily="18" charset="0"/>
                <a:cs typeface="Times New Roman" pitchFamily="18" charset="0"/>
              </a:rPr>
              <a:t>Az elmaradt árbevétel összegének </a:t>
            </a:r>
            <a:r>
              <a:rPr lang="hu-HU" sz="1900" b="1" smtClean="0">
                <a:latin typeface="Times New Roman" pitchFamily="18" charset="0"/>
                <a:cs typeface="Times New Roman" pitchFamily="18" charset="0"/>
              </a:rPr>
              <a:t>75 forintos egységértékeiként 1 euró</a:t>
            </a:r>
          </a:p>
          <a:p>
            <a:pPr marL="990600" lvl="1" indent="-533400">
              <a:buFont typeface="Calibri" pitchFamily="34" charset="0"/>
              <a:buAutoNum type="alphaLcParenR"/>
            </a:pPr>
            <a:endParaRPr lang="hu-HU" sz="1900" b="1" smtClean="0">
              <a:latin typeface="Times New Roman" pitchFamily="18" charset="0"/>
              <a:cs typeface="Times New Roman" pitchFamily="18" charset="0"/>
            </a:endParaRPr>
          </a:p>
          <a:p>
            <a:pPr marL="990600" lvl="1" indent="-533400" algn="ctr">
              <a:buFont typeface="Calibri" pitchFamily="34" charset="0"/>
              <a:buNone/>
            </a:pPr>
            <a:r>
              <a:rPr lang="hu-HU" sz="1900" b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	Az árbevételre és a munkaórára vonatkozó szankciók összevontan NEM alkalmazhatóak!</a:t>
            </a:r>
          </a:p>
          <a:p>
            <a:pPr marL="609600" indent="-609600">
              <a:buFont typeface="Calibri" pitchFamily="34" charset="0"/>
              <a:buAutoNum type="alphaLcParenR"/>
            </a:pPr>
            <a:endParaRPr lang="hu-HU" sz="19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35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églalap 2"/>
          <p:cNvSpPr>
            <a:spLocks noChangeArrowheads="1"/>
          </p:cNvSpPr>
          <p:nvPr/>
        </p:nvSpPr>
        <p:spPr bwMode="auto">
          <a:xfrm>
            <a:off x="395288" y="1125538"/>
            <a:ext cx="8353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800" b="1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ZGyD szerkezetátalakítási támogatás 10.</a:t>
            </a:r>
          </a:p>
        </p:txBody>
      </p:sp>
      <p:sp>
        <p:nvSpPr>
          <p:cNvPr id="22530" name="Téglalap 3"/>
          <p:cNvSpPr>
            <a:spLocks noGrp="1" noChangeArrowheads="1"/>
          </p:cNvSpPr>
          <p:nvPr>
            <p:ph idx="4294967295"/>
          </p:nvPr>
        </p:nvSpPr>
        <p:spPr>
          <a:xfrm>
            <a:off x="395288" y="1773238"/>
            <a:ext cx="8435975" cy="2579687"/>
          </a:xfrm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hu-HU" sz="2800" smtClean="0">
                <a:solidFill>
                  <a:srgbClr val="A29061"/>
                </a:solidFill>
                <a:latin typeface="Times New Roman" pitchFamily="18" charset="0"/>
              </a:rPr>
              <a:t>	A szerkezetátalakítási támogatás, mint vagyoni értékű jog: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A rendelet ezen jogosultságokat vagyoni értékű jogként nevesíti, így:</a:t>
            </a:r>
          </a:p>
          <a:p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Átruházható – korlátozó feltételekkel</a:t>
            </a:r>
          </a:p>
          <a:p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Örökölhető</a:t>
            </a:r>
          </a:p>
          <a:p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Apportálható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églalap 2"/>
          <p:cNvSpPr>
            <a:spLocks noChangeArrowheads="1"/>
          </p:cNvSpPr>
          <p:nvPr/>
        </p:nvSpPr>
        <p:spPr bwMode="auto">
          <a:xfrm>
            <a:off x="395288" y="1125538"/>
            <a:ext cx="8353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800" b="1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ZGyD szerkezetátalakítási támogatás 11.</a:t>
            </a:r>
          </a:p>
        </p:txBody>
      </p:sp>
      <p:sp>
        <p:nvSpPr>
          <p:cNvPr id="23554" name="Téglalap 3"/>
          <p:cNvSpPr>
            <a:spLocks noGrp="1" noChangeArrowheads="1"/>
          </p:cNvSpPr>
          <p:nvPr>
            <p:ph idx="4294967295"/>
          </p:nvPr>
        </p:nvSpPr>
        <p:spPr>
          <a:xfrm>
            <a:off x="395288" y="1773238"/>
            <a:ext cx="8435975" cy="3130550"/>
          </a:xfrm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hu-HU" sz="2800" smtClean="0">
                <a:solidFill>
                  <a:srgbClr val="A29061"/>
                </a:solidFill>
                <a:latin typeface="Times New Roman" pitchFamily="18" charset="0"/>
              </a:rPr>
              <a:t>	A program elindításának eredményei: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A mediterrán termékek reformja után 2010-ben is jövedelmező volt így fennmaradt hazánkban a zöldség, gyümölcs és dohány termelés.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A korábbi termőterületek művelésben maradtak.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A foglalkoztatás cél megvalósulásával az érintett ágazatok továbbra is jelentős szerepet töltenek be a vidéki mezőgazdasági foglalkoztatás területén</a:t>
            </a:r>
          </a:p>
          <a:p>
            <a:pPr>
              <a:buFont typeface="Calibri" pitchFamily="34" charset="0"/>
              <a:buAutoNum type="alphaLcParenR"/>
            </a:pPr>
            <a:endParaRPr lang="hu-HU" sz="22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églalap 2"/>
          <p:cNvSpPr>
            <a:spLocks noChangeArrowheads="1"/>
          </p:cNvSpPr>
          <p:nvPr/>
        </p:nvSpPr>
        <p:spPr bwMode="auto">
          <a:xfrm>
            <a:off x="395288" y="1125538"/>
            <a:ext cx="8353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800" b="1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ZGyD szerkezetátalakítási támogatás 12.</a:t>
            </a:r>
          </a:p>
        </p:txBody>
      </p:sp>
      <p:sp>
        <p:nvSpPr>
          <p:cNvPr id="24578" name="Téglalap 3"/>
          <p:cNvSpPr>
            <a:spLocks noGrp="1" noChangeArrowheads="1"/>
          </p:cNvSpPr>
          <p:nvPr>
            <p:ph idx="4294967295"/>
          </p:nvPr>
        </p:nvSpPr>
        <p:spPr>
          <a:xfrm>
            <a:off x="395288" y="1773238"/>
            <a:ext cx="8435975" cy="930275"/>
          </a:xfrm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hu-HU" sz="2800" smtClean="0">
                <a:solidFill>
                  <a:srgbClr val="A29061"/>
                </a:solidFill>
                <a:latin typeface="Times New Roman" pitchFamily="18" charset="0"/>
              </a:rPr>
              <a:t>	A program elindításának számszerű eredményei:</a:t>
            </a:r>
          </a:p>
          <a:p>
            <a:pPr>
              <a:buFont typeface="Calibri" pitchFamily="34" charset="0"/>
              <a:buAutoNum type="alphaLcParenR"/>
            </a:pPr>
            <a:endParaRPr lang="hu-HU" sz="220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714375" y="2286000"/>
          <a:ext cx="7715250" cy="3997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8270"/>
                <a:gridCol w="1123500"/>
                <a:gridCol w="1285884"/>
                <a:gridCol w="1285884"/>
                <a:gridCol w="1285884"/>
                <a:gridCol w="1285884"/>
              </a:tblGrid>
              <a:tr h="335384"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Gyümölcs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Zöldség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Burley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Virginia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Összesen</a:t>
                      </a:r>
                      <a:endParaRPr lang="hu-HU" dirty="0"/>
                    </a:p>
                  </a:txBody>
                  <a:tcPr/>
                </a:tc>
              </a:tr>
              <a:tr h="613560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Támogatás (euróban/ha)</a:t>
                      </a:r>
                    </a:p>
                    <a:p>
                      <a:pPr algn="ctr"/>
                      <a:r>
                        <a:rPr lang="hu-HU" sz="1400" dirty="0" smtClean="0">
                          <a:solidFill>
                            <a:srgbClr val="FF0000"/>
                          </a:solidFill>
                        </a:rPr>
                        <a:t>(Ft/ha)</a:t>
                      </a:r>
                      <a:endParaRPr lang="hu-HU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1 314,69</a:t>
                      </a:r>
                    </a:p>
                    <a:p>
                      <a:pPr algn="ctr"/>
                      <a:r>
                        <a:rPr lang="hu-HU" sz="1400" dirty="0" smtClean="0">
                          <a:solidFill>
                            <a:srgbClr val="FF0000"/>
                          </a:solidFill>
                        </a:rPr>
                        <a:t>362</a:t>
                      </a:r>
                      <a:r>
                        <a:rPr lang="hu-HU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hu-HU" sz="1400" dirty="0" smtClean="0">
                          <a:solidFill>
                            <a:srgbClr val="FF0000"/>
                          </a:solidFill>
                        </a:rPr>
                        <a:t>527</a:t>
                      </a:r>
                      <a:r>
                        <a:rPr lang="hu-HU" sz="1400" baseline="0" dirty="0" smtClean="0">
                          <a:solidFill>
                            <a:srgbClr val="FF0000"/>
                          </a:solidFill>
                        </a:rPr>
                        <a:t> Ft</a:t>
                      </a:r>
                      <a:endParaRPr lang="hu-HU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836,14</a:t>
                      </a:r>
                    </a:p>
                    <a:p>
                      <a:pPr algn="ctr"/>
                      <a:r>
                        <a:rPr lang="hu-HU" sz="1400" dirty="0" smtClean="0">
                          <a:solidFill>
                            <a:srgbClr val="FF0000"/>
                          </a:solidFill>
                        </a:rPr>
                        <a:t>230 567 Ft</a:t>
                      </a:r>
                      <a:endParaRPr lang="hu-HU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3 544,33</a:t>
                      </a:r>
                    </a:p>
                    <a:p>
                      <a:pPr algn="ctr"/>
                      <a:r>
                        <a:rPr lang="hu-HU" sz="1400" dirty="0" smtClean="0">
                          <a:solidFill>
                            <a:srgbClr val="FF0000"/>
                          </a:solidFill>
                        </a:rPr>
                        <a:t>1 007 410 Ft</a:t>
                      </a:r>
                      <a:endParaRPr lang="hu-HU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3 941,32</a:t>
                      </a:r>
                    </a:p>
                    <a:p>
                      <a:pPr algn="ctr"/>
                      <a:r>
                        <a:rPr lang="hu-HU" sz="1400" dirty="0" smtClean="0">
                          <a:solidFill>
                            <a:srgbClr val="FF0000"/>
                          </a:solidFill>
                        </a:rPr>
                        <a:t>1 123 088 Ft</a:t>
                      </a:r>
                      <a:endParaRPr lang="hu-HU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9 636,48</a:t>
                      </a:r>
                    </a:p>
                    <a:p>
                      <a:pPr algn="ctr"/>
                      <a:r>
                        <a:rPr lang="hu-HU" sz="1400" dirty="0" smtClean="0">
                          <a:solidFill>
                            <a:srgbClr val="FF0000"/>
                          </a:solidFill>
                        </a:rPr>
                        <a:t>2 657 259,36 Ft</a:t>
                      </a:r>
                      <a:endParaRPr lang="hu-HU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801066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Igénylő</a:t>
                      </a:r>
                      <a:r>
                        <a:rPr lang="hu-HU" sz="1600" baseline="0" dirty="0" smtClean="0"/>
                        <a:t> termelők száma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583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249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738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397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1967</a:t>
                      </a:r>
                      <a:endParaRPr lang="hu-HU" sz="1600" dirty="0"/>
                    </a:p>
                  </a:txBody>
                  <a:tcPr/>
                </a:tc>
              </a:tr>
              <a:tr h="781808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Jóváhagyott termelők száma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505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205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730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394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1834</a:t>
                      </a:r>
                      <a:endParaRPr lang="hu-HU" sz="1600" dirty="0"/>
                    </a:p>
                  </a:txBody>
                  <a:tcPr/>
                </a:tc>
              </a:tr>
              <a:tr h="369592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Igényelt</a:t>
                      </a:r>
                      <a:r>
                        <a:rPr lang="hu-HU" sz="1600" baseline="0" dirty="0" smtClean="0"/>
                        <a:t> terület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7 702,34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1 450,67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1 829,03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4 051,2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15 033,24</a:t>
                      </a:r>
                      <a:endParaRPr lang="hu-HU" sz="1600" dirty="0"/>
                    </a:p>
                  </a:txBody>
                  <a:tcPr/>
                </a:tc>
              </a:tr>
              <a:tr h="613560"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Jóváhagyott </a:t>
                      </a:r>
                      <a:r>
                        <a:rPr lang="hu-HU" sz="1600" baseline="0" dirty="0" smtClean="0"/>
                        <a:t>terület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6 201,04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1 054,83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1 735,13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 smtClean="0"/>
                        <a:t>4 043,29</a:t>
                      </a:r>
                      <a:endParaRPr lang="hu-H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smtClean="0"/>
                        <a:t>13 034,29</a:t>
                      </a:r>
                      <a:endParaRPr lang="hu-H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églalap 2"/>
          <p:cNvSpPr>
            <a:spLocks noChangeArrowheads="1"/>
          </p:cNvSpPr>
          <p:nvPr/>
        </p:nvSpPr>
        <p:spPr bwMode="auto">
          <a:xfrm>
            <a:off x="395288" y="1125538"/>
            <a:ext cx="8353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800" b="1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ZGyD szerkezetátalakítási támogatás 13.</a:t>
            </a:r>
          </a:p>
        </p:txBody>
      </p:sp>
      <p:sp>
        <p:nvSpPr>
          <p:cNvPr id="25602" name="Téglalap 3"/>
          <p:cNvSpPr>
            <a:spLocks noGrp="1" noChangeArrowheads="1"/>
          </p:cNvSpPr>
          <p:nvPr>
            <p:ph idx="4294967295"/>
          </p:nvPr>
        </p:nvSpPr>
        <p:spPr>
          <a:xfrm>
            <a:off x="395288" y="1773238"/>
            <a:ext cx="8435975" cy="4603750"/>
          </a:xfrm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hu-HU" sz="2800" smtClean="0">
                <a:solidFill>
                  <a:srgbClr val="A29061"/>
                </a:solidFill>
                <a:latin typeface="Times New Roman" pitchFamily="18" charset="0"/>
              </a:rPr>
              <a:t>	A program 2012. évtől hatályos változásai: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A programon kívüli zöldség, gyümölcs termelőknek a2013. támogatási évtől kezdődően lehetőségük nyílik a belépésre. 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A támogatási jogosultságok vonatkozásában átruházási időszak kerül meghatározásra (március 1. – április 1.).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Elismert élőmunka elszámolás esetében szigorodik a közterhek megfizetésének igazolása.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Szankció kerül bevezetésre az árbevételi nemzeti kritérium nem, vagy csak részleges teljesítése esetében. 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Nő a dohány szerkezetátalakítási támogatás évenkénti keretösszege.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Szigorodik a jogosultság aktiválsához kapcsolódó termelői nyilatkozat nem, vagy csak részleges megtételének jogkövetkezménye.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églalap 2"/>
          <p:cNvSpPr>
            <a:spLocks noChangeArrowheads="1"/>
          </p:cNvSpPr>
          <p:nvPr/>
        </p:nvSpPr>
        <p:spPr bwMode="auto">
          <a:xfrm>
            <a:off x="395288" y="1125538"/>
            <a:ext cx="8353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800" b="1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ZGyD szerkezetátalakítási támogatás 14.</a:t>
            </a:r>
          </a:p>
        </p:txBody>
      </p:sp>
      <p:sp>
        <p:nvSpPr>
          <p:cNvPr id="26626" name="Téglalap 3"/>
          <p:cNvSpPr>
            <a:spLocks noGrp="1" noChangeArrowheads="1"/>
          </p:cNvSpPr>
          <p:nvPr>
            <p:ph idx="1"/>
          </p:nvPr>
        </p:nvSpPr>
        <p:spPr>
          <a:xfrm>
            <a:off x="395288" y="1773238"/>
            <a:ext cx="8435975" cy="2662237"/>
          </a:xfrm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hu-HU" sz="2800" smtClean="0">
                <a:solidFill>
                  <a:srgbClr val="A29061"/>
                </a:solidFill>
                <a:latin typeface="Times New Roman" pitchFamily="18" charset="0"/>
              </a:rPr>
              <a:t>A támogatás pénzügyi mutatói 2012-ben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A dohány szerkezetátalakítási támogatás keretösszege a 2012. támogatási évtől évente </a:t>
            </a:r>
            <a:r>
              <a:rPr lang="hu-HU" sz="2200" b="1" smtClean="0">
                <a:latin typeface="Times New Roman" pitchFamily="18" charset="0"/>
                <a:cs typeface="Times New Roman" pitchFamily="18" charset="0"/>
              </a:rPr>
              <a:t>24 200 000 euró</a:t>
            </a: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, ami a hivatalos 292,55 Ft/euró árfolyamon számolva </a:t>
            </a:r>
            <a:r>
              <a:rPr lang="hu-HU" sz="2200" u="sng" smtClean="0">
                <a:latin typeface="Times New Roman" pitchFamily="18" charset="0"/>
                <a:cs typeface="Times New Roman" pitchFamily="18" charset="0"/>
              </a:rPr>
              <a:t>7 079 710 000 </a:t>
            </a: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Ft .</a:t>
            </a:r>
          </a:p>
          <a:p>
            <a:pPr>
              <a:buFont typeface="Calibri" pitchFamily="34" charset="0"/>
              <a:buAutoNum type="alphaLcParenR"/>
            </a:pP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A zöldség, gyümölcs keretösszege a 2010. támogatási évtől évente      </a:t>
            </a:r>
            <a:r>
              <a:rPr lang="hu-HU" sz="2200" b="1" smtClean="0">
                <a:latin typeface="Times New Roman" pitchFamily="18" charset="0"/>
                <a:cs typeface="Times New Roman" pitchFamily="18" charset="0"/>
              </a:rPr>
              <a:t>9 000 000 euró</a:t>
            </a: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, ami a hivatalos 292,55 Ft/euró árfolyamon számolva </a:t>
            </a:r>
            <a:r>
              <a:rPr lang="hu-HU" sz="2200" u="sng" smtClean="0">
                <a:latin typeface="Times New Roman" pitchFamily="18" charset="0"/>
                <a:cs typeface="Times New Roman" pitchFamily="18" charset="0"/>
              </a:rPr>
              <a:t>2 639 950 000 </a:t>
            </a:r>
            <a:r>
              <a:rPr lang="hu-HU" sz="2200" smtClean="0">
                <a:latin typeface="Times New Roman" pitchFamily="18" charset="0"/>
                <a:cs typeface="Times New Roman" pitchFamily="18" charset="0"/>
              </a:rPr>
              <a:t>Ft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1"/>
          <p:cNvSpPr txBox="1">
            <a:spLocks noChangeArrowheads="1"/>
          </p:cNvSpPr>
          <p:nvPr/>
        </p:nvSpPr>
        <p:spPr bwMode="auto">
          <a:xfrm>
            <a:off x="611188" y="3141663"/>
            <a:ext cx="7920037" cy="1223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 defTabSz="449263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hu-HU" sz="4000">
                <a:solidFill>
                  <a:srgbClr val="A6976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DejaVu Sans"/>
                <a:cs typeface="Times New Roman" pitchFamily="18" charset="0"/>
              </a:rPr>
              <a:t>Köszönöm megtisztelő figyelmüket!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755650" y="2276475"/>
            <a:ext cx="7705725" cy="3887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defTabSz="449263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hu-HU">
              <a:solidFill>
                <a:srgbClr val="000000"/>
              </a:solidFill>
              <a:ea typeface="DejaVu Sans"/>
              <a:cs typeface="DejaVu Sans"/>
            </a:endParaRPr>
          </a:p>
          <a:p>
            <a:pPr defTabSz="449263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hu-HU">
              <a:solidFill>
                <a:srgbClr val="000000"/>
              </a:solidFill>
              <a:ea typeface="DejaVu Sans"/>
              <a:cs typeface="DejaVu Sans"/>
            </a:endParaRPr>
          </a:p>
          <a:p>
            <a:pPr defTabSz="449263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hu-HU">
              <a:solidFill>
                <a:srgbClr val="000000"/>
              </a:solidFill>
              <a:ea typeface="DejaVu Sans"/>
              <a:cs typeface="DejaVu Sans"/>
            </a:endParaRPr>
          </a:p>
          <a:p>
            <a:pPr defTabSz="449263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hu-HU">
              <a:solidFill>
                <a:srgbClr val="000000"/>
              </a:solidFill>
              <a:ea typeface="DejaVu Sans"/>
              <a:cs typeface="DejaVu Sans"/>
            </a:endParaRPr>
          </a:p>
          <a:p>
            <a:pPr defTabSz="449263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hu-HU">
              <a:solidFill>
                <a:srgbClr val="000000"/>
              </a:solidFill>
              <a:ea typeface="DejaVu Sans"/>
              <a:cs typeface="DejaVu San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églalap 2"/>
          <p:cNvSpPr>
            <a:spLocks noChangeArrowheads="1"/>
          </p:cNvSpPr>
          <p:nvPr/>
        </p:nvSpPr>
        <p:spPr bwMode="auto">
          <a:xfrm>
            <a:off x="395288" y="1125538"/>
            <a:ext cx="8353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800" b="1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ZGyD szerkezetátalakítási támogatás 1.</a:t>
            </a:r>
            <a:endParaRPr lang="hu-HU" sz="2800" b="1"/>
          </a:p>
        </p:txBody>
      </p:sp>
      <p:sp>
        <p:nvSpPr>
          <p:cNvPr id="12290" name="Téglalap 3"/>
          <p:cNvSpPr>
            <a:spLocks noChangeArrowheads="1"/>
          </p:cNvSpPr>
          <p:nvPr/>
        </p:nvSpPr>
        <p:spPr bwMode="auto">
          <a:xfrm>
            <a:off x="539750" y="1700213"/>
            <a:ext cx="7993063" cy="490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hu-HU" sz="2600">
                <a:solidFill>
                  <a:srgbClr val="A29061"/>
                </a:solidFill>
                <a:latin typeface="Times New Roman" pitchFamily="18" charset="0"/>
              </a:rPr>
              <a:t>	Az intézkedés célja:</a:t>
            </a:r>
          </a:p>
          <a:p>
            <a:pPr marL="342900" indent="-342900">
              <a:buFont typeface="Arial" charset="0"/>
              <a:buChar char="•"/>
            </a:pPr>
            <a:r>
              <a:rPr lang="hu-HU" sz="2400">
                <a:latin typeface="Times New Roman" pitchFamily="18" charset="0"/>
                <a:cs typeface="Times New Roman" pitchFamily="18" charset="0"/>
              </a:rPr>
              <a:t>A referencia terület megállapításánál figyelembe vett </a:t>
            </a:r>
            <a:r>
              <a:rPr lang="hu-HU" sz="2400" u="sng">
                <a:latin typeface="Times New Roman" pitchFamily="18" charset="0"/>
                <a:cs typeface="Times New Roman" pitchFamily="18" charset="0"/>
              </a:rPr>
              <a:t>mezőgazdasági területeket a mezőgazdasági hasznosításból ne vonják ki</a:t>
            </a:r>
            <a:r>
              <a:rPr lang="hu-HU" sz="240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Arial" charset="0"/>
              <a:buChar char="•"/>
            </a:pPr>
            <a:r>
              <a:rPr lang="hu-HU" sz="2400">
                <a:latin typeface="Times New Roman" pitchFamily="18" charset="0"/>
                <a:cs typeface="Times New Roman" pitchFamily="18" charset="0"/>
              </a:rPr>
              <a:t>A termelők az általuk korábban zöldség-, gyümölcs-, dohány termesztésben foglalkoztatott munkavállalók </a:t>
            </a:r>
            <a:r>
              <a:rPr lang="hu-HU" sz="2400" u="sng">
                <a:latin typeface="Times New Roman" pitchFamily="18" charset="0"/>
                <a:cs typeface="Times New Roman" pitchFamily="18" charset="0"/>
              </a:rPr>
              <a:t>foglalkoztatottsági szintjét</a:t>
            </a:r>
            <a:r>
              <a:rPr lang="hu-HU" sz="2400">
                <a:latin typeface="Times New Roman" pitchFamily="18" charset="0"/>
                <a:cs typeface="Times New Roman" pitchFamily="18" charset="0"/>
              </a:rPr>
              <a:t> a szerkezet átalakítási programban való részvétel teljes időtartama alatt </a:t>
            </a:r>
            <a:r>
              <a:rPr lang="hu-HU" sz="2400" u="sng">
                <a:latin typeface="Times New Roman" pitchFamily="18" charset="0"/>
                <a:cs typeface="Times New Roman" pitchFamily="18" charset="0"/>
              </a:rPr>
              <a:t>fenntartsák</a:t>
            </a:r>
            <a:r>
              <a:rPr lang="hu-HU" sz="2400">
                <a:latin typeface="Times New Roman" pitchFamily="18" charset="0"/>
                <a:cs typeface="Times New Roman" pitchFamily="18" charset="0"/>
              </a:rPr>
              <a:t>.</a:t>
            </a:r>
            <a:endParaRPr lang="hu-HU" sz="2400">
              <a:solidFill>
                <a:srgbClr val="A2906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endParaRPr lang="hu-HU" sz="2800">
              <a:solidFill>
                <a:srgbClr val="A29061"/>
              </a:solidFill>
              <a:latin typeface="Times New Roman" pitchFamily="18" charset="0"/>
            </a:endParaRPr>
          </a:p>
          <a:p>
            <a:pPr marL="342900" indent="-342900"/>
            <a:r>
              <a:rPr lang="hu-HU" sz="2600">
                <a:solidFill>
                  <a:srgbClr val="A29061"/>
                </a:solidFill>
                <a:latin typeface="Times New Roman" pitchFamily="18" charset="0"/>
              </a:rPr>
              <a:t>	Az intézkedés időtartama:</a:t>
            </a:r>
          </a:p>
          <a:p>
            <a:pPr marL="342900" indent="-342900">
              <a:buFont typeface="Arial" charset="0"/>
              <a:buChar char="•"/>
            </a:pPr>
            <a:r>
              <a:rPr lang="hu-HU" sz="2000">
                <a:latin typeface="Times New Roman" pitchFamily="18" charset="0"/>
                <a:cs typeface="Times New Roman" pitchFamily="18" charset="0"/>
              </a:rPr>
              <a:t>2010-2013</a:t>
            </a:r>
          </a:p>
          <a:p>
            <a:pPr marL="342900" indent="-342900">
              <a:buFont typeface="Arial" charset="0"/>
              <a:buChar char="•"/>
            </a:pPr>
            <a:endParaRPr lang="hu-HU" sz="24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charset="0"/>
              <a:buChar char="•"/>
            </a:pPr>
            <a:endParaRPr lang="hu-HU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églalap 2"/>
          <p:cNvSpPr>
            <a:spLocks noChangeArrowheads="1"/>
          </p:cNvSpPr>
          <p:nvPr/>
        </p:nvSpPr>
        <p:spPr bwMode="auto">
          <a:xfrm>
            <a:off x="395288" y="1125538"/>
            <a:ext cx="8353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800" b="1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ZGyD szerkezetátalakítási támogatás 2.</a:t>
            </a:r>
          </a:p>
        </p:txBody>
      </p:sp>
      <p:sp>
        <p:nvSpPr>
          <p:cNvPr id="13314" name="Téglalap 3"/>
          <p:cNvSpPr>
            <a:spLocks noGrp="1" noChangeArrowheads="1"/>
          </p:cNvSpPr>
          <p:nvPr>
            <p:ph idx="4294967295"/>
          </p:nvPr>
        </p:nvSpPr>
        <p:spPr>
          <a:xfrm>
            <a:off x="323850" y="1700213"/>
            <a:ext cx="8434388" cy="4067175"/>
          </a:xfrm>
        </p:spPr>
        <p:txBody>
          <a:bodyPr>
            <a:spAutoFit/>
          </a:bodyPr>
          <a:lstStyle/>
          <a:p>
            <a:pPr marL="609600" indent="-609600">
              <a:buFont typeface="Arial" charset="0"/>
              <a:buNone/>
            </a:pPr>
            <a:r>
              <a:rPr lang="hu-HU" sz="2600" smtClean="0">
                <a:solidFill>
                  <a:srgbClr val="A29061"/>
                </a:solidFill>
                <a:latin typeface="Times New Roman" pitchFamily="18" charset="0"/>
              </a:rPr>
              <a:t>	Jogosultsági feltételek:</a:t>
            </a:r>
          </a:p>
          <a:p>
            <a:pPr marL="609600" indent="-609600"/>
            <a:r>
              <a:rPr lang="hu-HU" sz="2400" u="sng" smtClean="0">
                <a:latin typeface="Times New Roman" pitchFamily="18" charset="0"/>
                <a:cs typeface="Times New Roman" pitchFamily="18" charset="0"/>
              </a:rPr>
              <a:t>Zöldség</a:t>
            </a:r>
            <a:r>
              <a:rPr lang="hu-HU" sz="2400" smtClean="0">
                <a:latin typeface="Times New Roman" pitchFamily="18" charset="0"/>
                <a:cs typeface="Times New Roman" pitchFamily="18" charset="0"/>
              </a:rPr>
              <a:t> szerkezetátalakítási támogatást vehet igénybe az az ügyfél, aki:</a:t>
            </a:r>
          </a:p>
          <a:p>
            <a:pPr marL="933450" lvl="1" indent="-533400">
              <a:buFont typeface="Calibri" pitchFamily="34" charset="0"/>
              <a:buAutoNum type="alphaLcParenR"/>
            </a:pPr>
            <a:r>
              <a:rPr lang="hu-HU" sz="2400" smtClean="0">
                <a:latin typeface="Times New Roman" pitchFamily="18" charset="0"/>
                <a:cs typeface="Times New Roman" pitchFamily="18" charset="0"/>
              </a:rPr>
              <a:t>Sárgarépa, dinnye, torma, fűszerpaprika termelésére szolgáló terület után támogatást vett igénybe a 2009. évben benyújtott egységes kérelme alapján</a:t>
            </a:r>
          </a:p>
          <a:p>
            <a:pPr marL="933450" lvl="1" indent="-533400">
              <a:buFont typeface="Calibri" pitchFamily="34" charset="0"/>
              <a:buAutoNum type="alphaLcParenR"/>
            </a:pPr>
            <a:r>
              <a:rPr lang="hu-HU" sz="2400" smtClean="0">
                <a:latin typeface="Times New Roman" pitchFamily="18" charset="0"/>
                <a:cs typeface="Times New Roman" pitchFamily="18" charset="0"/>
              </a:rPr>
              <a:t>A 2010. évi egységes kérelme kitöltésekor jelezte részvételi szándékát.</a:t>
            </a:r>
          </a:p>
          <a:p>
            <a:pPr marL="933450" lvl="1" indent="-533400">
              <a:buFont typeface="Calibri" pitchFamily="34" charset="0"/>
              <a:buAutoNum type="alphaLcParenR"/>
            </a:pPr>
            <a:r>
              <a:rPr lang="hu-HU" sz="2400" smtClean="0">
                <a:latin typeface="Times New Roman" pitchFamily="18" charset="0"/>
                <a:cs typeface="Times New Roman" pitchFamily="18" charset="0"/>
              </a:rPr>
              <a:t>A 2012. évben az egységes kérelem kitöltésekor jelzi részvételi szándékát a rendszerbe belépni kívánó termelő.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églalap 2"/>
          <p:cNvSpPr>
            <a:spLocks noChangeArrowheads="1"/>
          </p:cNvSpPr>
          <p:nvPr/>
        </p:nvSpPr>
        <p:spPr bwMode="auto">
          <a:xfrm>
            <a:off x="395288" y="1125538"/>
            <a:ext cx="8353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800" b="1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ZGyD szerkezetátalakítási támogatás 3.</a:t>
            </a:r>
          </a:p>
        </p:txBody>
      </p:sp>
      <p:sp>
        <p:nvSpPr>
          <p:cNvPr id="14338" name="Téglalap 3"/>
          <p:cNvSpPr>
            <a:spLocks noGrp="1" noChangeArrowheads="1"/>
          </p:cNvSpPr>
          <p:nvPr>
            <p:ph idx="1"/>
          </p:nvPr>
        </p:nvSpPr>
        <p:spPr>
          <a:xfrm>
            <a:off x="323850" y="1773238"/>
            <a:ext cx="8434388" cy="4432300"/>
          </a:xfrm>
        </p:spPr>
        <p:txBody>
          <a:bodyPr>
            <a:spAutoFit/>
          </a:bodyPr>
          <a:lstStyle/>
          <a:p>
            <a:pPr marL="609600" indent="-609600">
              <a:buFont typeface="Arial" charset="0"/>
              <a:buNone/>
            </a:pPr>
            <a:r>
              <a:rPr lang="hu-HU" sz="2600" smtClean="0">
                <a:solidFill>
                  <a:srgbClr val="A29061"/>
                </a:solidFill>
                <a:latin typeface="Times New Roman" pitchFamily="18" charset="0"/>
              </a:rPr>
              <a:t>	Jogosultsági feltételek:</a:t>
            </a:r>
          </a:p>
          <a:p>
            <a:pPr marL="609600" indent="-609600"/>
            <a:r>
              <a:rPr lang="hu-HU" sz="2400" u="sng" smtClean="0">
                <a:latin typeface="Times New Roman" pitchFamily="18" charset="0"/>
                <a:cs typeface="Times New Roman" pitchFamily="18" charset="0"/>
              </a:rPr>
              <a:t>Gyümölcs</a:t>
            </a:r>
            <a:r>
              <a:rPr lang="hu-HU" sz="2400" smtClean="0">
                <a:latin typeface="Times New Roman" pitchFamily="18" charset="0"/>
                <a:cs typeface="Times New Roman" pitchFamily="18" charset="0"/>
              </a:rPr>
              <a:t> szerkezetátalakítási támogatást vehet igénybe az az ügyfél, aki:</a:t>
            </a:r>
            <a:endParaRPr lang="hu-HU" sz="3000" smtClean="0">
              <a:latin typeface="Times New Roman" pitchFamily="18" charset="0"/>
              <a:cs typeface="Times New Roman" pitchFamily="18" charset="0"/>
            </a:endParaRPr>
          </a:p>
          <a:p>
            <a:pPr marL="933450" lvl="1" indent="-533400">
              <a:buFont typeface="Calibri" pitchFamily="34" charset="0"/>
              <a:buAutoNum type="alphaLcParenR"/>
            </a:pPr>
            <a:r>
              <a:rPr lang="hu-HU" sz="2400" smtClean="0">
                <a:latin typeface="Times New Roman" pitchFamily="18" charset="0"/>
                <a:cs typeface="Times New Roman" pitchFamily="18" charset="0"/>
              </a:rPr>
              <a:t>Cseresznye, sárgabarack, meggy, körte őszibarack, alma, szilva termelésére szolgáló terület után támogatást vett igénybe a 2009. évben benyújtott egységes kérelme alapján</a:t>
            </a:r>
          </a:p>
          <a:p>
            <a:pPr marL="933450" lvl="1" indent="-533400">
              <a:buFont typeface="Calibri" pitchFamily="34" charset="0"/>
              <a:buAutoNum type="alphaLcParenR"/>
            </a:pPr>
            <a:r>
              <a:rPr lang="hu-HU" sz="2400" smtClean="0">
                <a:latin typeface="Times New Roman" pitchFamily="18" charset="0"/>
                <a:cs typeface="Times New Roman" pitchFamily="18" charset="0"/>
              </a:rPr>
              <a:t>Eléri és igazolja a referenciaterület megállapításánál figyelembe vehető minimális hektáronkénti tőszámot, valamint az ültetvény életkorát. </a:t>
            </a:r>
          </a:p>
          <a:p>
            <a:pPr marL="933450" lvl="1" indent="-533400">
              <a:buFont typeface="Calibri" pitchFamily="34" charset="0"/>
              <a:buAutoNum type="alphaLcParenR"/>
            </a:pPr>
            <a:r>
              <a:rPr lang="hu-HU" sz="2400" smtClean="0">
                <a:latin typeface="Times New Roman" pitchFamily="18" charset="0"/>
                <a:cs typeface="Times New Roman" pitchFamily="18" charset="0"/>
              </a:rPr>
              <a:t>A 2010. évi egységes kérelme kitöltésekor jelezte részvételi szándékát.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smtClean="0"/>
          </a:p>
        </p:txBody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>
              <a:buFont typeface="Calibri" pitchFamily="34" charset="0"/>
              <a:buNone/>
            </a:pPr>
            <a:r>
              <a:rPr lang="hu-HU" sz="2400" smtClean="0">
                <a:latin typeface="Times New Roman" pitchFamily="18" charset="0"/>
                <a:cs typeface="Times New Roman" pitchFamily="18" charset="0"/>
              </a:rPr>
              <a:t>d) 	A 2012. évben az egységes kérelem kitöltésekor jelzi részvételi szándékát a rendszerbe belépni kívánó termelő.</a:t>
            </a:r>
            <a:endParaRPr lang="hu-HU" smtClean="0"/>
          </a:p>
        </p:txBody>
      </p:sp>
    </p:spTree>
  </p:cSld>
  <p:clrMapOvr>
    <a:masterClrMapping/>
  </p:clrMapOvr>
  <p:transition advClick="0" advTm="35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églalap 2"/>
          <p:cNvSpPr>
            <a:spLocks noChangeArrowheads="1"/>
          </p:cNvSpPr>
          <p:nvPr/>
        </p:nvSpPr>
        <p:spPr bwMode="auto">
          <a:xfrm>
            <a:off x="395288" y="1125538"/>
            <a:ext cx="8353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800" b="1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ZGyD szerkezetátalakítási támogatás 4.</a:t>
            </a:r>
          </a:p>
        </p:txBody>
      </p:sp>
      <p:sp>
        <p:nvSpPr>
          <p:cNvPr id="15362" name="Téglalap 3"/>
          <p:cNvSpPr>
            <a:spLocks noGrp="1" noChangeArrowheads="1"/>
          </p:cNvSpPr>
          <p:nvPr>
            <p:ph idx="4294967295"/>
          </p:nvPr>
        </p:nvSpPr>
        <p:spPr>
          <a:xfrm>
            <a:off x="323850" y="1773238"/>
            <a:ext cx="8434388" cy="4481512"/>
          </a:xfrm>
        </p:spPr>
        <p:txBody>
          <a:bodyPr>
            <a:spAutoFit/>
          </a:bodyPr>
          <a:lstStyle/>
          <a:p>
            <a:pPr marL="609600" indent="-609600">
              <a:buFont typeface="Arial" charset="0"/>
              <a:buNone/>
            </a:pPr>
            <a:r>
              <a:rPr lang="hu-HU" sz="2600" smtClean="0">
                <a:solidFill>
                  <a:srgbClr val="A29061"/>
                </a:solidFill>
                <a:latin typeface="Times New Roman" pitchFamily="18" charset="0"/>
              </a:rPr>
              <a:t>	Jogosultsági feltételek:</a:t>
            </a:r>
          </a:p>
          <a:p>
            <a:pPr marL="609600" indent="-609600"/>
            <a:r>
              <a:rPr lang="hu-HU" sz="2400" u="sng" smtClean="0">
                <a:latin typeface="Times New Roman" pitchFamily="18" charset="0"/>
                <a:cs typeface="Times New Roman" pitchFamily="18" charset="0"/>
              </a:rPr>
              <a:t>Dohány</a:t>
            </a:r>
            <a:r>
              <a:rPr lang="hu-HU" sz="2400" smtClean="0">
                <a:latin typeface="Times New Roman" pitchFamily="18" charset="0"/>
                <a:cs typeface="Times New Roman" pitchFamily="18" charset="0"/>
              </a:rPr>
              <a:t> szerkezetátalakítási támogatást vehet igénybe az az ügyfél, aki:</a:t>
            </a:r>
            <a:endParaRPr lang="hu-HU" sz="3000" smtClean="0">
              <a:latin typeface="Times New Roman" pitchFamily="18" charset="0"/>
              <a:cs typeface="Times New Roman" pitchFamily="18" charset="0"/>
            </a:endParaRPr>
          </a:p>
          <a:p>
            <a:pPr marL="933450" lvl="1" indent="-533400">
              <a:buFont typeface="Calibri" pitchFamily="34" charset="0"/>
              <a:buAutoNum type="alphaLcParenR"/>
            </a:pPr>
            <a:r>
              <a:rPr lang="hu-HU" sz="2400" smtClean="0">
                <a:latin typeface="Times New Roman" pitchFamily="18" charset="0"/>
                <a:cs typeface="Times New Roman" pitchFamily="18" charset="0"/>
              </a:rPr>
              <a:t>Burley, és vagy Virginia dohány referenciaterülettel rendelkezik. </a:t>
            </a:r>
          </a:p>
          <a:p>
            <a:pPr marL="933450" lvl="1" indent="-533400">
              <a:buFont typeface="Calibri" pitchFamily="34" charset="0"/>
              <a:buAutoNum type="alphaLcParenR"/>
            </a:pPr>
            <a:r>
              <a:rPr lang="hu-HU" sz="2400" smtClean="0">
                <a:latin typeface="Times New Roman" pitchFamily="18" charset="0"/>
                <a:cs typeface="Times New Roman" pitchFamily="18" charset="0"/>
              </a:rPr>
              <a:t>A 2010. évi egységes kérelme kitöltésekor jelezte részvételi szándékát.</a:t>
            </a:r>
          </a:p>
          <a:p>
            <a:pPr marL="609600" indent="-609600"/>
            <a:r>
              <a:rPr lang="hu-HU" sz="2400" i="1" smtClean="0">
                <a:latin typeface="Times New Roman" pitchFamily="18" charset="0"/>
                <a:cs typeface="Times New Roman" pitchFamily="18" charset="0"/>
              </a:rPr>
              <a:t>Referenciaterület: </a:t>
            </a:r>
            <a:r>
              <a:rPr lang="hu-HU" sz="2400" smtClean="0">
                <a:latin typeface="Times New Roman" pitchFamily="18" charset="0"/>
                <a:cs typeface="Times New Roman" pitchFamily="18" charset="0"/>
              </a:rPr>
              <a:t>az a hektárban megállapított terület, amelynek alapja a dohánytermelő részére a 2009. támogatási évre vonatkozóan dohány termesztéshez kötött támogatást állapítottak meg.</a:t>
            </a:r>
            <a:endParaRPr lang="hu-HU" sz="3000" i="1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églalap 2"/>
          <p:cNvSpPr>
            <a:spLocks noChangeArrowheads="1"/>
          </p:cNvSpPr>
          <p:nvPr/>
        </p:nvSpPr>
        <p:spPr bwMode="auto">
          <a:xfrm>
            <a:off x="395288" y="1125538"/>
            <a:ext cx="8353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800" b="1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ZGyD szerkezetátalakítási támogatás 5.</a:t>
            </a:r>
          </a:p>
        </p:txBody>
      </p:sp>
      <p:sp>
        <p:nvSpPr>
          <p:cNvPr id="16386" name="Téglalap 3"/>
          <p:cNvSpPr>
            <a:spLocks noGrp="1" noChangeArrowheads="1"/>
          </p:cNvSpPr>
          <p:nvPr>
            <p:ph idx="4294967295"/>
          </p:nvPr>
        </p:nvSpPr>
        <p:spPr>
          <a:xfrm>
            <a:off x="323850" y="1773238"/>
            <a:ext cx="8434388" cy="3263900"/>
          </a:xfrm>
        </p:spPr>
        <p:txBody>
          <a:bodyPr>
            <a:spAutoFit/>
          </a:bodyPr>
          <a:lstStyle/>
          <a:p>
            <a:pPr marL="609600" indent="-609600">
              <a:buFont typeface="Arial" charset="0"/>
              <a:buNone/>
            </a:pPr>
            <a:r>
              <a:rPr lang="hu-HU" sz="2600" smtClean="0">
                <a:solidFill>
                  <a:srgbClr val="A29061"/>
                </a:solidFill>
                <a:latin typeface="Times New Roman" pitchFamily="18" charset="0"/>
              </a:rPr>
              <a:t>	Jogosultság mértékének megállapítása:</a:t>
            </a:r>
          </a:p>
          <a:p>
            <a:pPr marL="609600" indent="-609600"/>
            <a:r>
              <a:rPr lang="hu-HU" sz="2400" smtClean="0">
                <a:latin typeface="Times New Roman" pitchFamily="18" charset="0"/>
                <a:cs typeface="Times New Roman" pitchFamily="18" charset="0"/>
              </a:rPr>
              <a:t>A programban részt vevő termelő a 2010. évi SAPS kérelme alapján megállapított területe után, legfeljebb a vonatkozó referencia terület hektárszámával megegyező támogatási jogosultság illeti meg.</a:t>
            </a:r>
          </a:p>
          <a:p>
            <a:pPr marL="609600" indent="-609600"/>
            <a:r>
              <a:rPr lang="hu-HU" sz="2400" smtClean="0">
                <a:latin typeface="Times New Roman" pitchFamily="18" charset="0"/>
                <a:cs typeface="Times New Roman" pitchFamily="18" charset="0"/>
              </a:rPr>
              <a:t>Részvételnél figyelembe vehető </a:t>
            </a:r>
            <a:r>
              <a:rPr lang="hu-HU" sz="2400" u="sng" smtClean="0">
                <a:latin typeface="Times New Roman" pitchFamily="18" charset="0"/>
                <a:cs typeface="Times New Roman" pitchFamily="18" charset="0"/>
              </a:rPr>
              <a:t>legkisebb parcella méret</a:t>
            </a:r>
            <a:r>
              <a:rPr lang="hu-HU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400" b="1" smtClean="0">
                <a:latin typeface="Times New Roman" pitchFamily="18" charset="0"/>
                <a:cs typeface="Times New Roman" pitchFamily="18" charset="0"/>
              </a:rPr>
              <a:t>0.3 hektár</a:t>
            </a:r>
            <a:r>
              <a:rPr lang="hu-HU" sz="24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09600" indent="-609600">
              <a:buFont typeface="Arial" charset="0"/>
              <a:buNone/>
            </a:pPr>
            <a:r>
              <a:rPr lang="hu-HU" sz="2400" i="1" smtClean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églalap 2"/>
          <p:cNvSpPr>
            <a:spLocks noChangeArrowheads="1"/>
          </p:cNvSpPr>
          <p:nvPr/>
        </p:nvSpPr>
        <p:spPr bwMode="auto">
          <a:xfrm>
            <a:off x="395288" y="1125538"/>
            <a:ext cx="8353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800" b="1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ZGyD szerkezetátalakítási támogatás 6.</a:t>
            </a:r>
          </a:p>
        </p:txBody>
      </p:sp>
      <p:sp>
        <p:nvSpPr>
          <p:cNvPr id="17410" name="Téglalap 3"/>
          <p:cNvSpPr>
            <a:spLocks noGrp="1" noChangeArrowheads="1"/>
          </p:cNvSpPr>
          <p:nvPr>
            <p:ph idx="4294967295"/>
          </p:nvPr>
        </p:nvSpPr>
        <p:spPr>
          <a:xfrm>
            <a:off x="323850" y="1773238"/>
            <a:ext cx="8434388" cy="3263900"/>
          </a:xfrm>
        </p:spPr>
        <p:txBody>
          <a:bodyPr>
            <a:spAutoFit/>
          </a:bodyPr>
          <a:lstStyle/>
          <a:p>
            <a:pPr marL="609600" indent="-609600">
              <a:buFont typeface="Arial" charset="0"/>
              <a:buNone/>
            </a:pPr>
            <a:r>
              <a:rPr lang="hu-HU" sz="2600" smtClean="0">
                <a:solidFill>
                  <a:srgbClr val="A29061"/>
                </a:solidFill>
                <a:latin typeface="Times New Roman" pitchFamily="18" charset="0"/>
              </a:rPr>
              <a:t>	Jogosultság aktiválása:</a:t>
            </a:r>
          </a:p>
          <a:p>
            <a:pPr marL="609600" indent="-609600"/>
            <a:r>
              <a:rPr lang="hu-HU" sz="2400" smtClean="0">
                <a:latin typeface="Times New Roman" pitchFamily="18" charset="0"/>
                <a:cs typeface="Times New Roman" pitchFamily="18" charset="0"/>
              </a:rPr>
              <a:t>A termelő a különleges támogatást minden támogatási év vonatkozásában az őt megillető támogatási jogosultságok aktiválásával veheti igénybe.</a:t>
            </a:r>
          </a:p>
          <a:p>
            <a:pPr marL="609600" indent="-609600"/>
            <a:r>
              <a:rPr lang="hu-HU" sz="2400" b="1" smtClean="0">
                <a:latin typeface="Times New Roman" pitchFamily="18" charset="0"/>
                <a:cs typeface="Times New Roman" pitchFamily="18" charset="0"/>
              </a:rPr>
              <a:t>Aktiválás:</a:t>
            </a:r>
            <a:r>
              <a:rPr lang="hu-HU" sz="2400" smtClean="0">
                <a:latin typeface="Times New Roman" pitchFamily="18" charset="0"/>
                <a:cs typeface="Times New Roman" pitchFamily="18" charset="0"/>
              </a:rPr>
              <a:t> a támogatási jogosultság darabszámának megfelelő hektárszámú mezőgazdasági földterület használata alapján, egységes területalapú támogatás igénybevétele.</a:t>
            </a:r>
          </a:p>
          <a:p>
            <a:pPr marL="609600" indent="-609600"/>
            <a:r>
              <a:rPr lang="hu-HU" sz="2400" smtClean="0">
                <a:latin typeface="Times New Roman" pitchFamily="18" charset="0"/>
                <a:cs typeface="Times New Roman" pitchFamily="18" charset="0"/>
              </a:rPr>
              <a:t>Hiányzó, illetve nem teljes körű aktiválás szankcióval sújtott.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églalap 2"/>
          <p:cNvSpPr>
            <a:spLocks noChangeArrowheads="1"/>
          </p:cNvSpPr>
          <p:nvPr/>
        </p:nvSpPr>
        <p:spPr bwMode="auto">
          <a:xfrm>
            <a:off x="395288" y="1125538"/>
            <a:ext cx="8353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u-HU" sz="2800" b="1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rPr>
              <a:t>ZGyD szerkezetátalakítási támogatás 7.</a:t>
            </a:r>
          </a:p>
        </p:txBody>
      </p:sp>
      <p:sp>
        <p:nvSpPr>
          <p:cNvPr id="18434" name="Téglalap 3"/>
          <p:cNvSpPr>
            <a:spLocks noGrp="1" noChangeArrowheads="1"/>
          </p:cNvSpPr>
          <p:nvPr>
            <p:ph idx="1"/>
          </p:nvPr>
        </p:nvSpPr>
        <p:spPr>
          <a:xfrm>
            <a:off x="395288" y="1628775"/>
            <a:ext cx="8435975" cy="3465513"/>
          </a:xfrm>
        </p:spPr>
        <p:txBody>
          <a:bodyPr>
            <a:spAutoFit/>
          </a:bodyPr>
          <a:lstStyle/>
          <a:p>
            <a:pPr marL="609600" indent="-609600">
              <a:buFont typeface="Arial" charset="0"/>
              <a:buNone/>
            </a:pPr>
            <a:r>
              <a:rPr lang="hu-HU" sz="2800" smtClean="0">
                <a:solidFill>
                  <a:srgbClr val="A29061"/>
                </a:solidFill>
                <a:latin typeface="Times New Roman" pitchFamily="18" charset="0"/>
              </a:rPr>
              <a:t>	A támogatás általános pénzügyi feltételei</a:t>
            </a:r>
          </a:p>
          <a:p>
            <a:pPr marL="609600" indent="-609600">
              <a:buFont typeface="Calibri" pitchFamily="34" charset="0"/>
              <a:buAutoNum type="alphaLcParenR"/>
            </a:pP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A zöldség, gyümölcs és dohány szerkezetátalakítási támogatás forrása az Európai Mezőgazdasági Garancia Alap.</a:t>
            </a:r>
          </a:p>
          <a:p>
            <a:pPr marL="609600" indent="-609600">
              <a:buFont typeface="Calibri" pitchFamily="34" charset="0"/>
              <a:buAutoNum type="alphaLcParenR"/>
            </a:pP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A zöldség, gyümölcs szerkezetátalakítási támogatás keretösszege évente </a:t>
            </a:r>
            <a:r>
              <a:rPr lang="hu-HU" sz="2100" b="1" smtClean="0">
                <a:latin typeface="Times New Roman" pitchFamily="18" charset="0"/>
                <a:cs typeface="Times New Roman" pitchFamily="18" charset="0"/>
              </a:rPr>
              <a:t>9 000 000 euró</a:t>
            </a: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09600" indent="-609600">
              <a:buFont typeface="Calibri" pitchFamily="34" charset="0"/>
              <a:buAutoNum type="alphaLcParenR"/>
            </a:pP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A dohány szerkezetátalakítási támogatás keretösszege:</a:t>
            </a:r>
          </a:p>
          <a:p>
            <a:pPr marL="609600" indent="-609600">
              <a:buFont typeface="Calibri" pitchFamily="34" charset="0"/>
              <a:buNone/>
            </a:pP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	- 2010. és 2011. támogatási években évente </a:t>
            </a:r>
            <a:r>
              <a:rPr lang="hu-HU" sz="2100" b="1" smtClean="0">
                <a:latin typeface="Times New Roman" pitchFamily="18" charset="0"/>
                <a:cs typeface="Times New Roman" pitchFamily="18" charset="0"/>
              </a:rPr>
              <a:t>22 126 200 euró</a:t>
            </a: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609600" indent="-609600">
              <a:buFont typeface="Calibri" pitchFamily="34" charset="0"/>
              <a:buNone/>
            </a:pP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	- 2012. és 2013. támogatási években évente </a:t>
            </a:r>
            <a:r>
              <a:rPr lang="hu-HU" sz="2100" b="1" smtClean="0">
                <a:latin typeface="Times New Roman" pitchFamily="18" charset="0"/>
                <a:cs typeface="Times New Roman" pitchFamily="18" charset="0"/>
              </a:rPr>
              <a:t>24 200 000 euró</a:t>
            </a: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09600" indent="-609600">
              <a:buFont typeface="Calibri" pitchFamily="34" charset="0"/>
              <a:buNone/>
            </a:pPr>
            <a:r>
              <a:rPr lang="hu-HU" sz="2100" smtClean="0">
                <a:latin typeface="Times New Roman" pitchFamily="18" charset="0"/>
                <a:cs typeface="Times New Roman" pitchFamily="18" charset="0"/>
              </a:rPr>
              <a:t>d)	Dohány esetében támogatható terület nagysága </a:t>
            </a:r>
            <a:r>
              <a:rPr lang="hu-HU" sz="2100" b="1" smtClean="0">
                <a:latin typeface="Times New Roman" pitchFamily="18" charset="0"/>
                <a:cs typeface="Times New Roman" pitchFamily="18" charset="0"/>
              </a:rPr>
              <a:t>5 858 hektár</a:t>
            </a:r>
            <a:endParaRPr lang="hu-HU" sz="21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loldal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2179</TotalTime>
  <Words>901</Words>
  <Application>Microsoft Office PowerPoint</Application>
  <PresentationFormat>On-screen Show (4:3)</PresentationFormat>
  <Paragraphs>140</Paragraphs>
  <Slides>18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Tervezősablon</vt:lpstr>
      </vt:variant>
      <vt:variant>
        <vt:i4>3</vt:i4>
      </vt:variant>
      <vt:variant>
        <vt:lpstr>Diacímek</vt:lpstr>
      </vt:variant>
      <vt:variant>
        <vt:i4>18</vt:i4>
      </vt:variant>
    </vt:vector>
  </HeadingPairs>
  <TitlesOfParts>
    <vt:vector size="25" baseType="lpstr">
      <vt:lpstr>Arial</vt:lpstr>
      <vt:lpstr>Calibri</vt:lpstr>
      <vt:lpstr>Times New Roman</vt:lpstr>
      <vt:lpstr>DejaVu Sans</vt:lpstr>
      <vt:lpstr>Office Theme</vt:lpstr>
      <vt:lpstr>Beloldalak</vt:lpstr>
      <vt:lpstr>Office Theme</vt:lpstr>
      <vt:lpstr>Zöldség, gyümölcs és dohány szerkezetátalakítási támogatás</vt:lpstr>
      <vt:lpstr>2. dia</vt:lpstr>
      <vt:lpstr>3. dia</vt:lpstr>
      <vt:lpstr>4. dia</vt:lpstr>
      <vt:lpstr>5. dia</vt:lpstr>
      <vt:lpstr>6. dia</vt:lpstr>
      <vt:lpstr>7. dia</vt:lpstr>
      <vt:lpstr>8. dia</vt:lpstr>
      <vt:lpstr>9. dia</vt:lpstr>
      <vt:lpstr>10. dia</vt:lpstr>
      <vt:lpstr>11. dia</vt:lpstr>
      <vt:lpstr>12. dia</vt:lpstr>
      <vt:lpstr>13. dia</vt:lpstr>
      <vt:lpstr>14. dia</vt:lpstr>
      <vt:lpstr>15. dia</vt:lpstr>
      <vt:lpstr>16. dia</vt:lpstr>
      <vt:lpstr>17. dia</vt:lpstr>
      <vt:lpstr>18. dia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</dc:creator>
  <cp:lastModifiedBy>HorvathAniko</cp:lastModifiedBy>
  <cp:revision>341</cp:revision>
  <dcterms:created xsi:type="dcterms:W3CDTF">2010-06-15T13:49:13Z</dcterms:created>
  <dcterms:modified xsi:type="dcterms:W3CDTF">2012-01-25T08:06:49Z</dcterms:modified>
</cp:coreProperties>
</file>