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rawings/drawing4.xml" ContentType="application/vnd.openxmlformats-officedocument.drawingml.chartshape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drawings/drawing3.xml" ContentType="application/vnd.openxmlformats-officedocument.drawingml.chartshapes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2"/>
  </p:notesMasterIdLst>
  <p:sldIdLst>
    <p:sldId id="256" r:id="rId3"/>
    <p:sldId id="287" r:id="rId4"/>
    <p:sldId id="257" r:id="rId5"/>
    <p:sldId id="258" r:id="rId6"/>
    <p:sldId id="283" r:id="rId7"/>
    <p:sldId id="285" r:id="rId8"/>
    <p:sldId id="296" r:id="rId9"/>
    <p:sldId id="297" r:id="rId10"/>
    <p:sldId id="298" r:id="rId11"/>
    <p:sldId id="263" r:id="rId12"/>
    <p:sldId id="264" r:id="rId13"/>
    <p:sldId id="289" r:id="rId14"/>
    <p:sldId id="292" r:id="rId15"/>
    <p:sldId id="270" r:id="rId16"/>
    <p:sldId id="291" r:id="rId17"/>
    <p:sldId id="293" r:id="rId18"/>
    <p:sldId id="272" r:id="rId19"/>
    <p:sldId id="284" r:id="rId20"/>
    <p:sldId id="288" r:id="rId21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9765"/>
    <a:srgbClr val="A2906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9877" autoAdjust="0"/>
  </p:normalViewPr>
  <p:slideViewPr>
    <p:cSldViewPr>
      <p:cViewPr varScale="1">
        <p:scale>
          <a:sx n="74" d="100"/>
          <a:sy n="74" d="100"/>
        </p:scale>
        <p:origin x="-96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Munkaf&#252;zet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gvvrcommon03\gvvrcommon03\FVM_ASZF\APFO\Bencze%20Szilvia\Agr&#225;rhitelek\AKI%20egy&#233;ni%20Hitelanyag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\\gvvrcommon03\gvvrcommon03\FVM_ASZF\APFO\Bencze%20Szilvia\Agr&#225;rhitelek\AKI%20egy&#233;ni%20Hitelanyag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\\gvvrcommon03\gvvrcommon03\FVM_ASZF\APFO\Bencze%20Szilvia\Agr&#225;rhitelek\AKI%20egy&#233;ni%20Hitelanyag.xls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10"/>
          <c:dLbls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dLblPos val="outEnd"/>
            <c:showVal val="1"/>
            <c:showLeaderLines val="1"/>
          </c:dLbls>
          <c:cat>
            <c:strRef>
              <c:f>Munka1!$A$2:$A$7</c:f>
              <c:strCache>
                <c:ptCount val="6"/>
                <c:pt idx="0">
                  <c:v>Bankok</c:v>
                </c:pt>
                <c:pt idx="1">
                  <c:v>Lízingcégek</c:v>
                </c:pt>
                <c:pt idx="2">
                  <c:v>Faktoringcégek</c:v>
                </c:pt>
                <c:pt idx="3">
                  <c:v>Integrátorok</c:v>
                </c:pt>
                <c:pt idx="4">
                  <c:v>Szállítók</c:v>
                </c:pt>
                <c:pt idx="5">
                  <c:v>Egyéb</c:v>
                </c:pt>
              </c:strCache>
            </c:strRef>
          </c:cat>
          <c:val>
            <c:numRef>
              <c:f>Munka1!$B$2:$B$7</c:f>
              <c:numCache>
                <c:formatCode>0%</c:formatCode>
                <c:ptCount val="6"/>
                <c:pt idx="0">
                  <c:v>0.42000000000000032</c:v>
                </c:pt>
                <c:pt idx="1">
                  <c:v>0.11000000000000011</c:v>
                </c:pt>
                <c:pt idx="2">
                  <c:v>1.0000000000000023E-2</c:v>
                </c:pt>
                <c:pt idx="3">
                  <c:v>0.15000000000000024</c:v>
                </c:pt>
                <c:pt idx="4">
                  <c:v>0.18000000000000024</c:v>
                </c:pt>
                <c:pt idx="5">
                  <c:v>0.13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400"/>
          </a:pPr>
          <a:endParaRPr lang="hu-HU"/>
        </a:p>
      </c:txPr>
    </c:legend>
    <c:plotVisOnly val="1"/>
  </c:chart>
  <c:spPr>
    <a:gradFill>
      <a:gsLst>
        <a:gs pos="0">
          <a:srgbClr val="8488C4"/>
        </a:gs>
        <a:gs pos="53000">
          <a:srgbClr val="D4DEFF"/>
        </a:gs>
        <a:gs pos="83000">
          <a:srgbClr val="D4DEFF"/>
        </a:gs>
        <a:gs pos="100000">
          <a:srgbClr val="96AB94"/>
        </a:gs>
      </a:gsLst>
      <a:lin ang="13500000" scaled="0"/>
    </a:gradFill>
  </c:spPr>
  <c:externalData r:id="rId2"/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1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4379104043932575"/>
          <c:y val="5.1400554097404488E-2"/>
          <c:w val="0.83168276719208734"/>
          <c:h val="0.79822506561679785"/>
        </c:manualLayout>
      </c:layout>
      <c:barChart>
        <c:barDir val="col"/>
        <c:grouping val="clustered"/>
        <c:ser>
          <c:idx val="0"/>
          <c:order val="0"/>
          <c:spPr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c:spPr>
          <c:cat>
            <c:numRef>
              <c:f>'1. tábla'!$M$35:$M$39</c:f>
              <c:numCache>
                <c:formatCode>General</c:formatCod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'1. tábla'!$S$35:$S$39</c:f>
              <c:numCache>
                <c:formatCode>0.00</c:formatCode>
                <c:ptCount val="5"/>
                <c:pt idx="0">
                  <c:v>89.241503743885801</c:v>
                </c:pt>
                <c:pt idx="1">
                  <c:v>83.129904450326208</c:v>
                </c:pt>
                <c:pt idx="2">
                  <c:v>82.142930769438749</c:v>
                </c:pt>
                <c:pt idx="3">
                  <c:v>84.929006476697054</c:v>
                </c:pt>
                <c:pt idx="4">
                  <c:v>68.113275804297061</c:v>
                </c:pt>
              </c:numCache>
            </c:numRef>
          </c:val>
        </c:ser>
        <c:axId val="73310208"/>
        <c:axId val="73311744"/>
      </c:barChart>
      <c:catAx>
        <c:axId val="73310208"/>
        <c:scaling>
          <c:orientation val="minMax"/>
        </c:scaling>
        <c:axPos val="b"/>
        <c:numFmt formatCode="General" sourceLinked="1"/>
        <c:tickLblPos val="nextTo"/>
        <c:crossAx val="73311744"/>
        <c:crosses val="autoZero"/>
        <c:auto val="1"/>
        <c:lblAlgn val="ctr"/>
        <c:lblOffset val="100"/>
      </c:catAx>
      <c:valAx>
        <c:axId val="73311744"/>
        <c:scaling>
          <c:orientation val="minMax"/>
          <c:max val="400"/>
        </c:scaling>
        <c:axPos val="l"/>
        <c:majorGridlines/>
        <c:numFmt formatCode="#,##0" sourceLinked="0"/>
        <c:tickLblPos val="nextTo"/>
        <c:crossAx val="73310208"/>
        <c:crosses val="autoZero"/>
        <c:crossBetween val="between"/>
        <c:majorUnit val="50"/>
      </c:valAx>
    </c:plotArea>
    <c:plotVisOnly val="1"/>
  </c:chart>
  <c:externalData r:id="rId2"/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3519734148487181"/>
          <c:y val="5.5213863739345323E-2"/>
          <c:w val="0.86480265851513294"/>
          <c:h val="0.68561662691186398"/>
        </c:manualLayout>
      </c:layout>
      <c:barChart>
        <c:barDir val="col"/>
        <c:grouping val="stacked"/>
        <c:ser>
          <c:idx val="0"/>
          <c:order val="0"/>
          <c:tx>
            <c:strRef>
              <c:f>'1. tábla'!$N$34</c:f>
              <c:strCache>
                <c:ptCount val="1"/>
                <c:pt idx="0">
                  <c:v>Hitelállomány összesen</c:v>
                </c:pt>
              </c:strCache>
            </c:strRef>
          </c:tx>
          <c:cat>
            <c:numRef>
              <c:f>'1. tábla'!$M$35:$M$39</c:f>
              <c:numCache>
                <c:formatCode>General</c:formatCod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'1. tábla'!$N$35:$N$39</c:f>
              <c:numCache>
                <c:formatCode>0.00</c:formatCode>
                <c:ptCount val="5"/>
                <c:pt idx="0">
                  <c:v>448.66540474388535</c:v>
                </c:pt>
                <c:pt idx="1">
                  <c:v>457.49190945032376</c:v>
                </c:pt>
                <c:pt idx="2">
                  <c:v>457.20935976943883</c:v>
                </c:pt>
                <c:pt idx="3">
                  <c:v>427.32900647669669</c:v>
                </c:pt>
                <c:pt idx="4">
                  <c:v>381.82688580429704</c:v>
                </c:pt>
              </c:numCache>
            </c:numRef>
          </c:val>
        </c:ser>
        <c:ser>
          <c:idx val="1"/>
          <c:order val="1"/>
          <c:tx>
            <c:strRef>
              <c:f>'1. tábla'!$O$34</c:f>
              <c:strCache>
                <c:ptCount val="1"/>
                <c:pt idx="0">
                  <c:v>Egyéb kötelezettség összesen</c:v>
                </c:pt>
              </c:strCache>
            </c:strRef>
          </c:tx>
          <c:cat>
            <c:numRef>
              <c:f>'1. tábla'!$M$35:$M$39</c:f>
              <c:numCache>
                <c:formatCode>General</c:formatCod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'1. tábla'!$O$35:$O$39</c:f>
              <c:numCache>
                <c:formatCode>0.00</c:formatCode>
                <c:ptCount val="5"/>
                <c:pt idx="0">
                  <c:v>505.37349978881713</c:v>
                </c:pt>
                <c:pt idx="1">
                  <c:v>594.34187397239805</c:v>
                </c:pt>
                <c:pt idx="2">
                  <c:v>617.67697381743153</c:v>
                </c:pt>
                <c:pt idx="3">
                  <c:v>589.29454331071861</c:v>
                </c:pt>
                <c:pt idx="4">
                  <c:v>666.23941351145822</c:v>
                </c:pt>
              </c:numCache>
            </c:numRef>
          </c:val>
        </c:ser>
        <c:overlap val="100"/>
        <c:axId val="73487488"/>
        <c:axId val="73489024"/>
      </c:barChart>
      <c:catAx>
        <c:axId val="73487488"/>
        <c:scaling>
          <c:orientation val="minMax"/>
        </c:scaling>
        <c:axPos val="b"/>
        <c:numFmt formatCode="General" sourceLinked="1"/>
        <c:tickLblPos val="nextTo"/>
        <c:crossAx val="73489024"/>
        <c:crosses val="autoZero"/>
        <c:auto val="1"/>
        <c:lblAlgn val="ctr"/>
        <c:lblOffset val="100"/>
      </c:catAx>
      <c:valAx>
        <c:axId val="73489024"/>
        <c:scaling>
          <c:orientation val="minMax"/>
          <c:max val="1100"/>
          <c:min val="200"/>
        </c:scaling>
        <c:axPos val="l"/>
        <c:majorGridlines/>
        <c:numFmt formatCode="0" sourceLinked="0"/>
        <c:tickLblPos val="nextTo"/>
        <c:crossAx val="73487488"/>
        <c:crosses val="autoZero"/>
        <c:crossBetween val="between"/>
      </c:valAx>
    </c:plotArea>
    <c:legend>
      <c:legendPos val="b"/>
      <c:layout/>
    </c:legend>
    <c:plotVisOnly val="1"/>
  </c:chart>
  <c:externalData r:id="rId2"/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3765507436570418"/>
          <c:y val="4.6770924467774859E-2"/>
          <c:w val="0.82901159230096233"/>
          <c:h val="0.67477216389618266"/>
        </c:manualLayout>
      </c:layout>
      <c:barChart>
        <c:barDir val="col"/>
        <c:grouping val="stacked"/>
        <c:ser>
          <c:idx val="0"/>
          <c:order val="0"/>
          <c:tx>
            <c:strRef>
              <c:f>'1. tábla'!$P$34</c:f>
              <c:strCache>
                <c:ptCount val="1"/>
                <c:pt idx="0">
                  <c:v>Társas vállalkozások összes kötelezettsége</c:v>
                </c:pt>
              </c:strCache>
            </c:strRef>
          </c:tx>
          <c:cat>
            <c:numRef>
              <c:f>'1. tábla'!$M$35:$M$39</c:f>
              <c:numCache>
                <c:formatCode>General</c:formatCod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'1. tábla'!$P$35:$P$39</c:f>
              <c:numCache>
                <c:formatCode>0.00</c:formatCode>
                <c:ptCount val="5"/>
                <c:pt idx="0">
                  <c:v>785.23724899999797</c:v>
                </c:pt>
                <c:pt idx="1">
                  <c:v>850.42837800000052</c:v>
                </c:pt>
                <c:pt idx="2">
                  <c:v>861.16402399999947</c:v>
                </c:pt>
                <c:pt idx="3">
                  <c:v>830.67630500000053</c:v>
                </c:pt>
                <c:pt idx="4">
                  <c:v>835.42566899999747</c:v>
                </c:pt>
              </c:numCache>
            </c:numRef>
          </c:val>
        </c:ser>
        <c:ser>
          <c:idx val="1"/>
          <c:order val="1"/>
          <c:tx>
            <c:strRef>
              <c:f>'1. tábla'!$Q$34</c:f>
              <c:strCache>
                <c:ptCount val="1"/>
                <c:pt idx="0">
                  <c:v>Egyéni gazdaságok összes kötelezettsége</c:v>
                </c:pt>
              </c:strCache>
            </c:strRef>
          </c:tx>
          <c:cat>
            <c:numRef>
              <c:f>'1. tábla'!$M$35:$M$39</c:f>
              <c:numCache>
                <c:formatCode>General</c:formatCode>
                <c:ptCount val="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'1. tábla'!$Q$35:$Q$39</c:f>
              <c:numCache>
                <c:formatCode>0.00</c:formatCode>
                <c:ptCount val="5"/>
                <c:pt idx="0">
                  <c:v>168.8016555327018</c:v>
                </c:pt>
                <c:pt idx="1">
                  <c:v>201.40540542272251</c:v>
                </c:pt>
                <c:pt idx="2">
                  <c:v>213.72230958686981</c:v>
                </c:pt>
                <c:pt idx="3">
                  <c:v>185.9472447874162</c:v>
                </c:pt>
                <c:pt idx="4">
                  <c:v>212.64063031575517</c:v>
                </c:pt>
              </c:numCache>
            </c:numRef>
          </c:val>
        </c:ser>
        <c:overlap val="100"/>
        <c:axId val="73510912"/>
        <c:axId val="74137984"/>
      </c:barChart>
      <c:catAx>
        <c:axId val="73510912"/>
        <c:scaling>
          <c:orientation val="minMax"/>
        </c:scaling>
        <c:axPos val="b"/>
        <c:numFmt formatCode="General" sourceLinked="1"/>
        <c:tickLblPos val="nextTo"/>
        <c:crossAx val="74137984"/>
        <c:crosses val="autoZero"/>
        <c:auto val="1"/>
        <c:lblAlgn val="ctr"/>
        <c:lblOffset val="100"/>
      </c:catAx>
      <c:valAx>
        <c:axId val="74137984"/>
        <c:scaling>
          <c:orientation val="minMax"/>
          <c:min val="600"/>
        </c:scaling>
        <c:axPos val="l"/>
        <c:majorGridlines/>
        <c:numFmt formatCode="0" sourceLinked="0"/>
        <c:tickLblPos val="nextTo"/>
        <c:crossAx val="73510912"/>
        <c:crosses val="autoZero"/>
        <c:crossBetween val="between"/>
        <c:majorUnit val="100"/>
      </c:valAx>
    </c:plotArea>
    <c:legend>
      <c:legendPos val="b"/>
      <c:layout>
        <c:manualLayout>
          <c:xMode val="edge"/>
          <c:yMode val="edge"/>
          <c:x val="0.24676443569553927"/>
          <c:y val="0.82562117235346189"/>
          <c:w val="0.50647090988625765"/>
          <c:h val="0.15154459790886796"/>
        </c:manualLayout>
      </c:layout>
    </c:legend>
    <c:plotVisOnly val="1"/>
  </c:chart>
  <c:externalData r:id="rId2"/>
  <c:userShapes r:id="rId3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5954A5-727A-4137-A614-E565F3428F5E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3A30AB8C-CE3C-48AB-9794-62837C52BBF4}">
      <dgm:prSet phldrT="[Szöveg]"/>
      <dgm:spPr/>
      <dgm:t>
        <a:bodyPr/>
        <a:lstStyle/>
        <a:p>
          <a:r>
            <a:rPr lang="hu-HU" dirty="0" smtClean="0"/>
            <a:t>Közvetlen banki finanszírozás</a:t>
          </a:r>
          <a:endParaRPr lang="hu-HU" dirty="0"/>
        </a:p>
      </dgm:t>
    </dgm:pt>
    <dgm:pt modelId="{C4A16EE7-58B6-48D4-81A0-404BF8473DD1}" type="parTrans" cxnId="{D62091AB-DB37-4C22-82C6-8E4B683A0310}">
      <dgm:prSet/>
      <dgm:spPr/>
      <dgm:t>
        <a:bodyPr/>
        <a:lstStyle/>
        <a:p>
          <a:endParaRPr lang="hu-HU"/>
        </a:p>
      </dgm:t>
    </dgm:pt>
    <dgm:pt modelId="{9538ED6F-95BA-4106-A598-66274D61CCBF}" type="sibTrans" cxnId="{D62091AB-DB37-4C22-82C6-8E4B683A0310}">
      <dgm:prSet/>
      <dgm:spPr/>
      <dgm:t>
        <a:bodyPr/>
        <a:lstStyle/>
        <a:p>
          <a:endParaRPr lang="hu-HU"/>
        </a:p>
      </dgm:t>
    </dgm:pt>
    <dgm:pt modelId="{BEAF0459-294B-4D5B-98FC-096EE30D32E3}">
      <dgm:prSet phldrT="[Szöveg]"/>
      <dgm:spPr/>
      <dgm:t>
        <a:bodyPr/>
        <a:lstStyle/>
        <a:p>
          <a:r>
            <a:rPr lang="hu-HU" dirty="0" smtClean="0"/>
            <a:t>Kereskedelmi banki, takarékszövetkezeti finanszírozás</a:t>
          </a:r>
          <a:endParaRPr lang="hu-HU" dirty="0"/>
        </a:p>
      </dgm:t>
    </dgm:pt>
    <dgm:pt modelId="{661BDB90-5F22-4FB7-85C1-8D6940A13F73}" type="parTrans" cxnId="{F0AB8689-9854-4EB9-B7CE-F5A92E12E8DB}">
      <dgm:prSet/>
      <dgm:spPr/>
      <dgm:t>
        <a:bodyPr/>
        <a:lstStyle/>
        <a:p>
          <a:endParaRPr lang="hu-HU"/>
        </a:p>
      </dgm:t>
    </dgm:pt>
    <dgm:pt modelId="{1FA4BF45-D3CE-40B6-A3E9-C867A6A65FAE}" type="sibTrans" cxnId="{F0AB8689-9854-4EB9-B7CE-F5A92E12E8DB}">
      <dgm:prSet/>
      <dgm:spPr/>
      <dgm:t>
        <a:bodyPr/>
        <a:lstStyle/>
        <a:p>
          <a:endParaRPr lang="hu-HU"/>
        </a:p>
      </dgm:t>
    </dgm:pt>
    <dgm:pt modelId="{5575A624-4870-42AD-8C37-11E0809EE3E9}">
      <dgm:prSet phldrT="[Szöveg]"/>
      <dgm:spPr/>
      <dgm:t>
        <a:bodyPr/>
        <a:lstStyle/>
        <a:p>
          <a:r>
            <a:rPr lang="hu-HU" dirty="0" smtClean="0"/>
            <a:t>Támogatott hitelek, </a:t>
          </a:r>
          <a:r>
            <a:rPr lang="hu-HU" b="1" dirty="0" smtClean="0"/>
            <a:t>MFB hitelek</a:t>
          </a:r>
          <a:endParaRPr lang="hu-HU" b="1" dirty="0"/>
        </a:p>
      </dgm:t>
    </dgm:pt>
    <dgm:pt modelId="{009B3CE8-50FC-4152-ADDA-1A0889055C85}" type="parTrans" cxnId="{2ED68F60-943B-421E-A915-0C34886E8A73}">
      <dgm:prSet/>
      <dgm:spPr/>
      <dgm:t>
        <a:bodyPr/>
        <a:lstStyle/>
        <a:p>
          <a:endParaRPr lang="hu-HU"/>
        </a:p>
      </dgm:t>
    </dgm:pt>
    <dgm:pt modelId="{A2169013-2BE7-4C6C-9DFC-C649D569DE18}" type="sibTrans" cxnId="{2ED68F60-943B-421E-A915-0C34886E8A73}">
      <dgm:prSet/>
      <dgm:spPr/>
      <dgm:t>
        <a:bodyPr/>
        <a:lstStyle/>
        <a:p>
          <a:endParaRPr lang="hu-HU"/>
        </a:p>
      </dgm:t>
    </dgm:pt>
    <dgm:pt modelId="{D8163E8F-3156-4156-A02A-729DBDEC1412}">
      <dgm:prSet phldrT="[Szöveg]"/>
      <dgm:spPr/>
      <dgm:t>
        <a:bodyPr/>
        <a:lstStyle/>
        <a:p>
          <a:r>
            <a:rPr lang="hu-HU" dirty="0" smtClean="0"/>
            <a:t>Közvetett banki finanszírozás</a:t>
          </a:r>
          <a:endParaRPr lang="hu-HU" dirty="0"/>
        </a:p>
      </dgm:t>
    </dgm:pt>
    <dgm:pt modelId="{9BEA8F41-670C-4511-9CF9-BF4C926C803A}" type="parTrans" cxnId="{7040061D-5FB9-46AC-9548-299630682A1E}">
      <dgm:prSet/>
      <dgm:spPr/>
      <dgm:t>
        <a:bodyPr/>
        <a:lstStyle/>
        <a:p>
          <a:endParaRPr lang="hu-HU"/>
        </a:p>
      </dgm:t>
    </dgm:pt>
    <dgm:pt modelId="{C8F79C8C-89F9-4844-94BC-257D140F5AD1}" type="sibTrans" cxnId="{7040061D-5FB9-46AC-9548-299630682A1E}">
      <dgm:prSet/>
      <dgm:spPr/>
      <dgm:t>
        <a:bodyPr/>
        <a:lstStyle/>
        <a:p>
          <a:endParaRPr lang="hu-HU"/>
        </a:p>
      </dgm:t>
    </dgm:pt>
    <dgm:pt modelId="{82C0A451-745F-4CCD-9AD8-03F83C111C5D}">
      <dgm:prSet phldrT="[Szöveg]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hu-HU" dirty="0" smtClean="0"/>
            <a:t>Integrátori hitelek</a:t>
          </a:r>
          <a:endParaRPr lang="hu-HU" dirty="0"/>
        </a:p>
      </dgm:t>
    </dgm:pt>
    <dgm:pt modelId="{729D3CE5-8439-454C-AB3C-6A0B9AA4204B}" type="parTrans" cxnId="{E4E97EED-A550-4C8F-826F-138EB262B0A6}">
      <dgm:prSet/>
      <dgm:spPr/>
      <dgm:t>
        <a:bodyPr/>
        <a:lstStyle/>
        <a:p>
          <a:endParaRPr lang="hu-HU"/>
        </a:p>
      </dgm:t>
    </dgm:pt>
    <dgm:pt modelId="{C9B75DC3-F22A-407E-9331-D666F76B9232}" type="sibTrans" cxnId="{E4E97EED-A550-4C8F-826F-138EB262B0A6}">
      <dgm:prSet/>
      <dgm:spPr/>
      <dgm:t>
        <a:bodyPr/>
        <a:lstStyle/>
        <a:p>
          <a:endParaRPr lang="hu-HU"/>
        </a:p>
      </dgm:t>
    </dgm:pt>
    <dgm:pt modelId="{B273F323-16B5-44A5-9545-9A7B7D4F9D9C}">
      <dgm:prSet phldrT="[Szöveg]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hu-HU" dirty="0" smtClean="0"/>
            <a:t>Faktoring</a:t>
          </a:r>
          <a:endParaRPr lang="hu-HU" dirty="0"/>
        </a:p>
      </dgm:t>
    </dgm:pt>
    <dgm:pt modelId="{D6F5A63B-F7C2-4D0A-933B-09F71EE501DF}" type="parTrans" cxnId="{2E72A52D-877C-4712-BFAB-76DA9954F60E}">
      <dgm:prSet/>
      <dgm:spPr/>
      <dgm:t>
        <a:bodyPr/>
        <a:lstStyle/>
        <a:p>
          <a:endParaRPr lang="hu-HU"/>
        </a:p>
      </dgm:t>
    </dgm:pt>
    <dgm:pt modelId="{B513145A-6A88-4AE6-93AC-1987C210FC48}" type="sibTrans" cxnId="{2E72A52D-877C-4712-BFAB-76DA9954F60E}">
      <dgm:prSet/>
      <dgm:spPr/>
      <dgm:t>
        <a:bodyPr/>
        <a:lstStyle/>
        <a:p>
          <a:endParaRPr lang="hu-HU"/>
        </a:p>
      </dgm:t>
    </dgm:pt>
    <dgm:pt modelId="{CE232F50-E281-40DB-84F5-ADA07F60A863}">
      <dgm:prSet phldrT="[Szöveg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hu-HU" dirty="0" smtClean="0"/>
            <a:t>Nem banki finanszírozás</a:t>
          </a:r>
          <a:endParaRPr lang="hu-HU" dirty="0"/>
        </a:p>
      </dgm:t>
    </dgm:pt>
    <dgm:pt modelId="{C7FF3162-3309-4261-97CC-FD1A6ECEA4EB}" type="parTrans" cxnId="{35D6F60E-ADEA-40B1-802C-6DB6EE639588}">
      <dgm:prSet/>
      <dgm:spPr/>
      <dgm:t>
        <a:bodyPr/>
        <a:lstStyle/>
        <a:p>
          <a:endParaRPr lang="hu-HU"/>
        </a:p>
      </dgm:t>
    </dgm:pt>
    <dgm:pt modelId="{32C3CC59-401C-47DA-AA48-D969D0783FC5}" type="sibTrans" cxnId="{35D6F60E-ADEA-40B1-802C-6DB6EE639588}">
      <dgm:prSet/>
      <dgm:spPr/>
      <dgm:t>
        <a:bodyPr/>
        <a:lstStyle/>
        <a:p>
          <a:endParaRPr lang="hu-HU"/>
        </a:p>
      </dgm:t>
    </dgm:pt>
    <dgm:pt modelId="{DD913976-892D-4195-BA61-AB9E08AF0237}">
      <dgm:prSet phldrT="[Szöveg]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hu-HU" dirty="0" smtClean="0"/>
            <a:t>Lízingcégek</a:t>
          </a:r>
          <a:endParaRPr lang="hu-HU" dirty="0"/>
        </a:p>
      </dgm:t>
    </dgm:pt>
    <dgm:pt modelId="{BB2557F4-2B8C-400D-9092-A77CC97C8D3E}" type="parTrans" cxnId="{B8F557F2-F630-4EA0-B62A-72D56D83FD1E}">
      <dgm:prSet/>
      <dgm:spPr/>
      <dgm:t>
        <a:bodyPr/>
        <a:lstStyle/>
        <a:p>
          <a:endParaRPr lang="hu-HU"/>
        </a:p>
      </dgm:t>
    </dgm:pt>
    <dgm:pt modelId="{9EEB843A-674C-4DCB-9BF7-52046ABC6C0C}" type="sibTrans" cxnId="{B8F557F2-F630-4EA0-B62A-72D56D83FD1E}">
      <dgm:prSet/>
      <dgm:spPr/>
      <dgm:t>
        <a:bodyPr/>
        <a:lstStyle/>
        <a:p>
          <a:endParaRPr lang="hu-HU"/>
        </a:p>
      </dgm:t>
    </dgm:pt>
    <dgm:pt modelId="{B9FD3553-C3BC-4674-895C-FB26A2CC1E34}">
      <dgm:prSet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hu-HU" u="sng" dirty="0" smtClean="0"/>
            <a:t>Szállítók</a:t>
          </a:r>
          <a:endParaRPr lang="hu-HU" u="sng" dirty="0"/>
        </a:p>
      </dgm:t>
    </dgm:pt>
    <dgm:pt modelId="{6F85AB51-77AC-4588-81CF-47290713C771}" type="parTrans" cxnId="{3A713B30-2D5D-4D85-83A4-2B1761D74513}">
      <dgm:prSet/>
      <dgm:spPr/>
      <dgm:t>
        <a:bodyPr/>
        <a:lstStyle/>
        <a:p>
          <a:endParaRPr lang="hu-HU"/>
        </a:p>
      </dgm:t>
    </dgm:pt>
    <dgm:pt modelId="{2DF533DC-D42C-46DE-A954-CDC71D9DC7FF}" type="sibTrans" cxnId="{3A713B30-2D5D-4D85-83A4-2B1761D74513}">
      <dgm:prSet/>
      <dgm:spPr/>
      <dgm:t>
        <a:bodyPr/>
        <a:lstStyle/>
        <a:p>
          <a:endParaRPr lang="hu-HU"/>
        </a:p>
      </dgm:t>
    </dgm:pt>
    <dgm:pt modelId="{5160389D-2210-4ED1-894E-FA060B5825A1}">
      <dgm:prSet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hu-HU" dirty="0" smtClean="0"/>
            <a:t>Vevői előleg</a:t>
          </a:r>
          <a:endParaRPr lang="hu-HU" dirty="0"/>
        </a:p>
      </dgm:t>
    </dgm:pt>
    <dgm:pt modelId="{61345404-FE8B-4C2E-B071-CA3DDBC45E72}" type="parTrans" cxnId="{14483707-2239-44D2-BC22-4582C0748D8E}">
      <dgm:prSet/>
      <dgm:spPr/>
      <dgm:t>
        <a:bodyPr/>
        <a:lstStyle/>
        <a:p>
          <a:endParaRPr lang="hu-HU"/>
        </a:p>
      </dgm:t>
    </dgm:pt>
    <dgm:pt modelId="{33A946CF-7101-462A-9B46-726C12A9AC3F}" type="sibTrans" cxnId="{14483707-2239-44D2-BC22-4582C0748D8E}">
      <dgm:prSet/>
      <dgm:spPr/>
      <dgm:t>
        <a:bodyPr/>
        <a:lstStyle/>
        <a:p>
          <a:endParaRPr lang="hu-HU"/>
        </a:p>
      </dgm:t>
    </dgm:pt>
    <dgm:pt modelId="{9F8F3E9A-5277-4610-B89A-5CAFE7B23F88}">
      <dgm:prSet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hu-HU" dirty="0" smtClean="0"/>
            <a:t>Tagi kölcsön</a:t>
          </a:r>
          <a:endParaRPr lang="hu-HU" dirty="0"/>
        </a:p>
      </dgm:t>
    </dgm:pt>
    <dgm:pt modelId="{462DF977-9371-4792-A93E-E2282B9100EB}" type="parTrans" cxnId="{05D7E899-F36C-4A37-A8F6-2B64B906822A}">
      <dgm:prSet/>
      <dgm:spPr/>
      <dgm:t>
        <a:bodyPr/>
        <a:lstStyle/>
        <a:p>
          <a:endParaRPr lang="hu-HU"/>
        </a:p>
      </dgm:t>
    </dgm:pt>
    <dgm:pt modelId="{7B6A1920-5DAD-40CE-9DCA-6E5DF3C07EB6}" type="sibTrans" cxnId="{05D7E899-F36C-4A37-A8F6-2B64B906822A}">
      <dgm:prSet/>
      <dgm:spPr/>
      <dgm:t>
        <a:bodyPr/>
        <a:lstStyle/>
        <a:p>
          <a:endParaRPr lang="hu-HU"/>
        </a:p>
      </dgm:t>
    </dgm:pt>
    <dgm:pt modelId="{1AEB094A-0AE3-4368-B2EF-F8A63EA79C81}" type="pres">
      <dgm:prSet presAssocID="{145954A5-727A-4137-A614-E565F3428F5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2D5CBDD2-BA90-43CA-A711-EEBF5B85C2BF}" type="pres">
      <dgm:prSet presAssocID="{3A30AB8C-CE3C-48AB-9794-62837C52BBF4}" presName="linNode" presStyleCnt="0"/>
      <dgm:spPr/>
    </dgm:pt>
    <dgm:pt modelId="{0693B422-EF03-4712-A076-8D7CBD51B364}" type="pres">
      <dgm:prSet presAssocID="{3A30AB8C-CE3C-48AB-9794-62837C52BBF4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860A25C-D520-4507-AB14-A1760744232F}" type="pres">
      <dgm:prSet presAssocID="{3A30AB8C-CE3C-48AB-9794-62837C52BBF4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9D7C6E3-4F36-43F8-9FC3-1AF526F188AC}" type="pres">
      <dgm:prSet presAssocID="{9538ED6F-95BA-4106-A598-66274D61CCBF}" presName="spacing" presStyleCnt="0"/>
      <dgm:spPr/>
    </dgm:pt>
    <dgm:pt modelId="{B3238F2B-9A46-4178-BC0D-B58DA8D198AB}" type="pres">
      <dgm:prSet presAssocID="{D8163E8F-3156-4156-A02A-729DBDEC1412}" presName="linNode" presStyleCnt="0"/>
      <dgm:spPr/>
    </dgm:pt>
    <dgm:pt modelId="{816DF911-A604-46E0-AB7C-023CD12BEF6E}" type="pres">
      <dgm:prSet presAssocID="{D8163E8F-3156-4156-A02A-729DBDEC1412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CDF62D9-DC3D-437C-A6C6-A8CAB228ADA9}" type="pres">
      <dgm:prSet presAssocID="{D8163E8F-3156-4156-A02A-729DBDEC1412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1174F0A-C9BB-43D5-B976-E4D06A53C8EE}" type="pres">
      <dgm:prSet presAssocID="{C8F79C8C-89F9-4844-94BC-257D140F5AD1}" presName="spacing" presStyleCnt="0"/>
      <dgm:spPr/>
    </dgm:pt>
    <dgm:pt modelId="{CD70F511-3663-44EA-90F2-FD0322141EA9}" type="pres">
      <dgm:prSet presAssocID="{CE232F50-E281-40DB-84F5-ADA07F60A863}" presName="linNode" presStyleCnt="0"/>
      <dgm:spPr/>
    </dgm:pt>
    <dgm:pt modelId="{EF6E8AD7-6D96-4A39-8141-F16005325201}" type="pres">
      <dgm:prSet presAssocID="{CE232F50-E281-40DB-84F5-ADA07F60A863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91A8584-41F7-4ECC-A637-C66A24ED3DBB}" type="pres">
      <dgm:prSet presAssocID="{CE232F50-E281-40DB-84F5-ADA07F60A863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14483707-2239-44D2-BC22-4582C0748D8E}" srcId="{CE232F50-E281-40DB-84F5-ADA07F60A863}" destId="{5160389D-2210-4ED1-894E-FA060B5825A1}" srcOrd="1" destOrd="0" parTransId="{61345404-FE8B-4C2E-B071-CA3DDBC45E72}" sibTransId="{33A946CF-7101-462A-9B46-726C12A9AC3F}"/>
    <dgm:cxn modelId="{D62091AB-DB37-4C22-82C6-8E4B683A0310}" srcId="{145954A5-727A-4137-A614-E565F3428F5E}" destId="{3A30AB8C-CE3C-48AB-9794-62837C52BBF4}" srcOrd="0" destOrd="0" parTransId="{C4A16EE7-58B6-48D4-81A0-404BF8473DD1}" sibTransId="{9538ED6F-95BA-4106-A598-66274D61CCBF}"/>
    <dgm:cxn modelId="{2ED68F60-943B-421E-A915-0C34886E8A73}" srcId="{3A30AB8C-CE3C-48AB-9794-62837C52BBF4}" destId="{5575A624-4870-42AD-8C37-11E0809EE3E9}" srcOrd="1" destOrd="0" parTransId="{009B3CE8-50FC-4152-ADDA-1A0889055C85}" sibTransId="{A2169013-2BE7-4C6C-9DFC-C649D569DE18}"/>
    <dgm:cxn modelId="{2E72A52D-877C-4712-BFAB-76DA9954F60E}" srcId="{D8163E8F-3156-4156-A02A-729DBDEC1412}" destId="{B273F323-16B5-44A5-9545-9A7B7D4F9D9C}" srcOrd="2" destOrd="0" parTransId="{D6F5A63B-F7C2-4D0A-933B-09F71EE501DF}" sibTransId="{B513145A-6A88-4AE6-93AC-1987C210FC48}"/>
    <dgm:cxn modelId="{50B71A3E-99C6-4470-82BC-6AAA7E6B71FF}" type="presOf" srcId="{9F8F3E9A-5277-4610-B89A-5CAFE7B23F88}" destId="{F91A8584-41F7-4ECC-A637-C66A24ED3DBB}" srcOrd="0" destOrd="2" presId="urn:microsoft.com/office/officeart/2005/8/layout/vList6"/>
    <dgm:cxn modelId="{7A4E51C8-6B06-4596-BB99-2014CC698B9E}" type="presOf" srcId="{82C0A451-745F-4CCD-9AD8-03F83C111C5D}" destId="{0CDF62D9-DC3D-437C-A6C6-A8CAB228ADA9}" srcOrd="0" destOrd="0" presId="urn:microsoft.com/office/officeart/2005/8/layout/vList6"/>
    <dgm:cxn modelId="{B8F557F2-F630-4EA0-B62A-72D56D83FD1E}" srcId="{D8163E8F-3156-4156-A02A-729DBDEC1412}" destId="{DD913976-892D-4195-BA61-AB9E08AF0237}" srcOrd="1" destOrd="0" parTransId="{BB2557F4-2B8C-400D-9092-A77CC97C8D3E}" sibTransId="{9EEB843A-674C-4DCB-9BF7-52046ABC6C0C}"/>
    <dgm:cxn modelId="{7DD41A0E-023E-4787-90C7-2D6CBB391842}" type="presOf" srcId="{BEAF0459-294B-4D5B-98FC-096EE30D32E3}" destId="{A860A25C-D520-4507-AB14-A1760744232F}" srcOrd="0" destOrd="0" presId="urn:microsoft.com/office/officeart/2005/8/layout/vList6"/>
    <dgm:cxn modelId="{62279AEA-9783-476B-BDE3-5D3A6DA78E65}" type="presOf" srcId="{D8163E8F-3156-4156-A02A-729DBDEC1412}" destId="{816DF911-A604-46E0-AB7C-023CD12BEF6E}" srcOrd="0" destOrd="0" presId="urn:microsoft.com/office/officeart/2005/8/layout/vList6"/>
    <dgm:cxn modelId="{7B1AB0DA-2FC7-42A7-BAE7-30A312DE34CA}" type="presOf" srcId="{145954A5-727A-4137-A614-E565F3428F5E}" destId="{1AEB094A-0AE3-4368-B2EF-F8A63EA79C81}" srcOrd="0" destOrd="0" presId="urn:microsoft.com/office/officeart/2005/8/layout/vList6"/>
    <dgm:cxn modelId="{05D7E899-F36C-4A37-A8F6-2B64B906822A}" srcId="{CE232F50-E281-40DB-84F5-ADA07F60A863}" destId="{9F8F3E9A-5277-4610-B89A-5CAFE7B23F88}" srcOrd="2" destOrd="0" parTransId="{462DF977-9371-4792-A93E-E2282B9100EB}" sibTransId="{7B6A1920-5DAD-40CE-9DCA-6E5DF3C07EB6}"/>
    <dgm:cxn modelId="{3EB8BE89-7F74-4544-A92B-3789302C805D}" type="presOf" srcId="{5160389D-2210-4ED1-894E-FA060B5825A1}" destId="{F91A8584-41F7-4ECC-A637-C66A24ED3DBB}" srcOrd="0" destOrd="1" presId="urn:microsoft.com/office/officeart/2005/8/layout/vList6"/>
    <dgm:cxn modelId="{52690898-1D78-418E-8D15-6E395EA541E5}" type="presOf" srcId="{DD913976-892D-4195-BA61-AB9E08AF0237}" destId="{0CDF62D9-DC3D-437C-A6C6-A8CAB228ADA9}" srcOrd="0" destOrd="1" presId="urn:microsoft.com/office/officeart/2005/8/layout/vList6"/>
    <dgm:cxn modelId="{F0AB8689-9854-4EB9-B7CE-F5A92E12E8DB}" srcId="{3A30AB8C-CE3C-48AB-9794-62837C52BBF4}" destId="{BEAF0459-294B-4D5B-98FC-096EE30D32E3}" srcOrd="0" destOrd="0" parTransId="{661BDB90-5F22-4FB7-85C1-8D6940A13F73}" sibTransId="{1FA4BF45-D3CE-40B6-A3E9-C867A6A65FAE}"/>
    <dgm:cxn modelId="{E8271DF8-2372-4376-8994-84C16E77F5CB}" type="presOf" srcId="{3A30AB8C-CE3C-48AB-9794-62837C52BBF4}" destId="{0693B422-EF03-4712-A076-8D7CBD51B364}" srcOrd="0" destOrd="0" presId="urn:microsoft.com/office/officeart/2005/8/layout/vList6"/>
    <dgm:cxn modelId="{E4E97EED-A550-4C8F-826F-138EB262B0A6}" srcId="{D8163E8F-3156-4156-A02A-729DBDEC1412}" destId="{82C0A451-745F-4CCD-9AD8-03F83C111C5D}" srcOrd="0" destOrd="0" parTransId="{729D3CE5-8439-454C-AB3C-6A0B9AA4204B}" sibTransId="{C9B75DC3-F22A-407E-9331-D666F76B9232}"/>
    <dgm:cxn modelId="{3A713B30-2D5D-4D85-83A4-2B1761D74513}" srcId="{CE232F50-E281-40DB-84F5-ADA07F60A863}" destId="{B9FD3553-C3BC-4674-895C-FB26A2CC1E34}" srcOrd="0" destOrd="0" parTransId="{6F85AB51-77AC-4588-81CF-47290713C771}" sibTransId="{2DF533DC-D42C-46DE-A954-CDC71D9DC7FF}"/>
    <dgm:cxn modelId="{A6D0394E-9BA4-4B8B-9640-4E8F36411DCB}" type="presOf" srcId="{B9FD3553-C3BC-4674-895C-FB26A2CC1E34}" destId="{F91A8584-41F7-4ECC-A637-C66A24ED3DBB}" srcOrd="0" destOrd="0" presId="urn:microsoft.com/office/officeart/2005/8/layout/vList6"/>
    <dgm:cxn modelId="{E1E804B0-FD6A-4F5E-9AE5-2FF85E05980D}" type="presOf" srcId="{CE232F50-E281-40DB-84F5-ADA07F60A863}" destId="{EF6E8AD7-6D96-4A39-8141-F16005325201}" srcOrd="0" destOrd="0" presId="urn:microsoft.com/office/officeart/2005/8/layout/vList6"/>
    <dgm:cxn modelId="{21AE7581-7917-4E65-93CC-17E6CE416666}" type="presOf" srcId="{5575A624-4870-42AD-8C37-11E0809EE3E9}" destId="{A860A25C-D520-4507-AB14-A1760744232F}" srcOrd="0" destOrd="1" presId="urn:microsoft.com/office/officeart/2005/8/layout/vList6"/>
    <dgm:cxn modelId="{878BEE31-FA12-4F0A-B17D-C5290CD33726}" type="presOf" srcId="{B273F323-16B5-44A5-9545-9A7B7D4F9D9C}" destId="{0CDF62D9-DC3D-437C-A6C6-A8CAB228ADA9}" srcOrd="0" destOrd="2" presId="urn:microsoft.com/office/officeart/2005/8/layout/vList6"/>
    <dgm:cxn modelId="{7040061D-5FB9-46AC-9548-299630682A1E}" srcId="{145954A5-727A-4137-A614-E565F3428F5E}" destId="{D8163E8F-3156-4156-A02A-729DBDEC1412}" srcOrd="1" destOrd="0" parTransId="{9BEA8F41-670C-4511-9CF9-BF4C926C803A}" sibTransId="{C8F79C8C-89F9-4844-94BC-257D140F5AD1}"/>
    <dgm:cxn modelId="{35D6F60E-ADEA-40B1-802C-6DB6EE639588}" srcId="{145954A5-727A-4137-A614-E565F3428F5E}" destId="{CE232F50-E281-40DB-84F5-ADA07F60A863}" srcOrd="2" destOrd="0" parTransId="{C7FF3162-3309-4261-97CC-FD1A6ECEA4EB}" sibTransId="{32C3CC59-401C-47DA-AA48-D969D0783FC5}"/>
    <dgm:cxn modelId="{F703738F-A3D9-4CE2-9E00-04C185CACF6E}" type="presParOf" srcId="{1AEB094A-0AE3-4368-B2EF-F8A63EA79C81}" destId="{2D5CBDD2-BA90-43CA-A711-EEBF5B85C2BF}" srcOrd="0" destOrd="0" presId="urn:microsoft.com/office/officeart/2005/8/layout/vList6"/>
    <dgm:cxn modelId="{39DBF8F6-54C4-4C34-BF76-DBB6A12819C7}" type="presParOf" srcId="{2D5CBDD2-BA90-43CA-A711-EEBF5B85C2BF}" destId="{0693B422-EF03-4712-A076-8D7CBD51B364}" srcOrd="0" destOrd="0" presId="urn:microsoft.com/office/officeart/2005/8/layout/vList6"/>
    <dgm:cxn modelId="{5B4EBFEB-0BDE-4E39-B8A7-A8430E0CA89B}" type="presParOf" srcId="{2D5CBDD2-BA90-43CA-A711-EEBF5B85C2BF}" destId="{A860A25C-D520-4507-AB14-A1760744232F}" srcOrd="1" destOrd="0" presId="urn:microsoft.com/office/officeart/2005/8/layout/vList6"/>
    <dgm:cxn modelId="{8C2441E3-6A40-4E71-94AE-87D219433881}" type="presParOf" srcId="{1AEB094A-0AE3-4368-B2EF-F8A63EA79C81}" destId="{C9D7C6E3-4F36-43F8-9FC3-1AF526F188AC}" srcOrd="1" destOrd="0" presId="urn:microsoft.com/office/officeart/2005/8/layout/vList6"/>
    <dgm:cxn modelId="{F0A82844-91F0-4EA8-98A9-9A69525221C3}" type="presParOf" srcId="{1AEB094A-0AE3-4368-B2EF-F8A63EA79C81}" destId="{B3238F2B-9A46-4178-BC0D-B58DA8D198AB}" srcOrd="2" destOrd="0" presId="urn:microsoft.com/office/officeart/2005/8/layout/vList6"/>
    <dgm:cxn modelId="{F48B1EFA-DD09-4385-8F4A-ADE507CC4161}" type="presParOf" srcId="{B3238F2B-9A46-4178-BC0D-B58DA8D198AB}" destId="{816DF911-A604-46E0-AB7C-023CD12BEF6E}" srcOrd="0" destOrd="0" presId="urn:microsoft.com/office/officeart/2005/8/layout/vList6"/>
    <dgm:cxn modelId="{EA88FAB2-8BD3-41DE-88D1-AB4675C87E8D}" type="presParOf" srcId="{B3238F2B-9A46-4178-BC0D-B58DA8D198AB}" destId="{0CDF62D9-DC3D-437C-A6C6-A8CAB228ADA9}" srcOrd="1" destOrd="0" presId="urn:microsoft.com/office/officeart/2005/8/layout/vList6"/>
    <dgm:cxn modelId="{24867997-00CE-431F-8714-08D2046CB15D}" type="presParOf" srcId="{1AEB094A-0AE3-4368-B2EF-F8A63EA79C81}" destId="{D1174F0A-C9BB-43D5-B976-E4D06A53C8EE}" srcOrd="3" destOrd="0" presId="urn:microsoft.com/office/officeart/2005/8/layout/vList6"/>
    <dgm:cxn modelId="{D270535F-3A7D-42A3-AEEE-8B07B1413737}" type="presParOf" srcId="{1AEB094A-0AE3-4368-B2EF-F8A63EA79C81}" destId="{CD70F511-3663-44EA-90F2-FD0322141EA9}" srcOrd="4" destOrd="0" presId="urn:microsoft.com/office/officeart/2005/8/layout/vList6"/>
    <dgm:cxn modelId="{5B7E5E50-F9DE-452D-919D-478FC6C86872}" type="presParOf" srcId="{CD70F511-3663-44EA-90F2-FD0322141EA9}" destId="{EF6E8AD7-6D96-4A39-8141-F16005325201}" srcOrd="0" destOrd="0" presId="urn:microsoft.com/office/officeart/2005/8/layout/vList6"/>
    <dgm:cxn modelId="{9CFA0F92-5707-4ACC-AC65-A5A1967A6094}" type="presParOf" srcId="{CD70F511-3663-44EA-90F2-FD0322141EA9}" destId="{F91A8584-41F7-4ECC-A637-C66A24ED3DB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E73596-94AF-4982-9BDE-7019EDB18D7C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1B3FAA3B-0449-4B90-8FD0-B03682F46860}">
      <dgm:prSet phldrT="[Szöveg]"/>
      <dgm:spPr/>
      <dgm:t>
        <a:bodyPr/>
        <a:lstStyle/>
        <a:p>
          <a:r>
            <a:rPr lang="hu-HU" dirty="0" smtClean="0"/>
            <a:t>Hitelfajták</a:t>
          </a:r>
          <a:endParaRPr lang="hu-HU" dirty="0"/>
        </a:p>
      </dgm:t>
    </dgm:pt>
    <dgm:pt modelId="{984B3193-7890-4248-8D1E-C9CC57BBC1F5}" type="parTrans" cxnId="{7C1C3B16-0D88-4E0B-B9B0-6A495489DE23}">
      <dgm:prSet/>
      <dgm:spPr/>
      <dgm:t>
        <a:bodyPr/>
        <a:lstStyle/>
        <a:p>
          <a:endParaRPr lang="hu-HU"/>
        </a:p>
      </dgm:t>
    </dgm:pt>
    <dgm:pt modelId="{7316770D-6CF9-4227-88C2-D8857039AF70}" type="sibTrans" cxnId="{7C1C3B16-0D88-4E0B-B9B0-6A495489DE23}">
      <dgm:prSet/>
      <dgm:spPr/>
      <dgm:t>
        <a:bodyPr/>
        <a:lstStyle/>
        <a:p>
          <a:endParaRPr lang="hu-HU"/>
        </a:p>
      </dgm:t>
    </dgm:pt>
    <dgm:pt modelId="{5BE74C6D-B139-41A7-92DC-A5E367C77552}">
      <dgm:prSet phldrT="[Szöveg]" custT="1"/>
      <dgm:spPr/>
      <dgm:t>
        <a:bodyPr/>
        <a:lstStyle/>
        <a:p>
          <a:r>
            <a:rPr lang="hu-HU" sz="1800" dirty="0" smtClean="0"/>
            <a:t>Beruházási és fejlesztési hitelek</a:t>
          </a:r>
        </a:p>
      </dgm:t>
    </dgm:pt>
    <dgm:pt modelId="{EB2FE300-9DD0-4F6C-95AD-A143DA9B108B}" type="parTrans" cxnId="{25BFC004-2633-4529-80DF-9A62E4DE6CD5}">
      <dgm:prSet/>
      <dgm:spPr/>
      <dgm:t>
        <a:bodyPr/>
        <a:lstStyle/>
        <a:p>
          <a:endParaRPr lang="hu-HU"/>
        </a:p>
      </dgm:t>
    </dgm:pt>
    <dgm:pt modelId="{B4C702F0-4404-4704-9774-138994D27D19}" type="sibTrans" cxnId="{25BFC004-2633-4529-80DF-9A62E4DE6CD5}">
      <dgm:prSet/>
      <dgm:spPr/>
      <dgm:t>
        <a:bodyPr/>
        <a:lstStyle/>
        <a:p>
          <a:endParaRPr lang="hu-HU"/>
        </a:p>
      </dgm:t>
    </dgm:pt>
    <dgm:pt modelId="{F42973FE-08C5-42F9-9903-AA5349482E5C}">
      <dgm:prSet phldrT="[Szöveg]" custT="1"/>
      <dgm:spPr/>
      <dgm:t>
        <a:bodyPr/>
        <a:lstStyle/>
        <a:p>
          <a:r>
            <a:rPr lang="hu-HU" sz="1800" dirty="0" smtClean="0"/>
            <a:t>Forgóeszköz-hitelek</a:t>
          </a:r>
          <a:endParaRPr lang="hu-HU" sz="1200" dirty="0"/>
        </a:p>
      </dgm:t>
    </dgm:pt>
    <dgm:pt modelId="{F26D3ADB-B912-41C1-9FA1-7B8E4629B041}" type="parTrans" cxnId="{5CD345CC-83C2-4652-9E93-A22F7387AFC3}">
      <dgm:prSet/>
      <dgm:spPr/>
      <dgm:t>
        <a:bodyPr/>
        <a:lstStyle/>
        <a:p>
          <a:endParaRPr lang="hu-HU"/>
        </a:p>
      </dgm:t>
    </dgm:pt>
    <dgm:pt modelId="{AE767A94-AB94-4619-AAA8-E8ADF6C1D876}" type="sibTrans" cxnId="{5CD345CC-83C2-4652-9E93-A22F7387AFC3}">
      <dgm:prSet/>
      <dgm:spPr/>
      <dgm:t>
        <a:bodyPr/>
        <a:lstStyle/>
        <a:p>
          <a:endParaRPr lang="hu-HU"/>
        </a:p>
      </dgm:t>
    </dgm:pt>
    <dgm:pt modelId="{7DE5B8FC-7819-4772-8A39-E0A31174A183}">
      <dgm:prSet phldrT="[Szöveg]"/>
      <dgm:spPr/>
      <dgm:t>
        <a:bodyPr/>
        <a:lstStyle/>
        <a:p>
          <a:r>
            <a:rPr lang="hu-HU" dirty="0" smtClean="0"/>
            <a:t>Támogatás típusa</a:t>
          </a:r>
          <a:endParaRPr lang="hu-HU" dirty="0"/>
        </a:p>
      </dgm:t>
    </dgm:pt>
    <dgm:pt modelId="{3E86B2DF-8973-4980-BA46-9A93A3CCC580}" type="parTrans" cxnId="{98020BE5-AAE9-45DD-B1EC-787B509BBD00}">
      <dgm:prSet/>
      <dgm:spPr/>
      <dgm:t>
        <a:bodyPr/>
        <a:lstStyle/>
        <a:p>
          <a:endParaRPr lang="hu-HU"/>
        </a:p>
      </dgm:t>
    </dgm:pt>
    <dgm:pt modelId="{3FB39514-F38C-4D95-ABD9-201D1D4E9162}" type="sibTrans" cxnId="{98020BE5-AAE9-45DD-B1EC-787B509BBD00}">
      <dgm:prSet/>
      <dgm:spPr/>
      <dgm:t>
        <a:bodyPr/>
        <a:lstStyle/>
        <a:p>
          <a:endParaRPr lang="hu-HU"/>
        </a:p>
      </dgm:t>
    </dgm:pt>
    <dgm:pt modelId="{7B1330B0-7F90-48AF-9C41-02B91E9797E2}">
      <dgm:prSet phldrT="[Szöveg]" custT="1"/>
      <dgm:spPr/>
      <dgm:t>
        <a:bodyPr/>
        <a:lstStyle/>
        <a:p>
          <a:r>
            <a:rPr lang="hu-HU" sz="1700" dirty="0" smtClean="0"/>
            <a:t>VM által nyújtott kamattámogatás</a:t>
          </a:r>
          <a:r>
            <a:rPr lang="hu-HU" sz="1400" dirty="0" smtClean="0"/>
            <a:t> (forintalapú hitelhez)</a:t>
          </a:r>
          <a:endParaRPr lang="hu-HU" sz="1400" dirty="0"/>
        </a:p>
      </dgm:t>
    </dgm:pt>
    <dgm:pt modelId="{A76E0CE1-7418-49E7-9A1F-AF8B7EA0BEE1}" type="parTrans" cxnId="{0D22D019-8CAD-41DF-9671-F12A1178B4BC}">
      <dgm:prSet/>
      <dgm:spPr/>
      <dgm:t>
        <a:bodyPr/>
        <a:lstStyle/>
        <a:p>
          <a:endParaRPr lang="hu-HU"/>
        </a:p>
      </dgm:t>
    </dgm:pt>
    <dgm:pt modelId="{87BDC072-BA5D-45CF-BFC4-476C0AF7E88F}" type="sibTrans" cxnId="{0D22D019-8CAD-41DF-9671-F12A1178B4BC}">
      <dgm:prSet/>
      <dgm:spPr/>
      <dgm:t>
        <a:bodyPr/>
        <a:lstStyle/>
        <a:p>
          <a:endParaRPr lang="hu-HU"/>
        </a:p>
      </dgm:t>
    </dgm:pt>
    <dgm:pt modelId="{80702CA0-6299-40F3-B77A-EABC67D4550E}">
      <dgm:prSet phldrT="[Szöveg]" custT="1"/>
      <dgm:spPr/>
      <dgm:t>
        <a:bodyPr/>
        <a:lstStyle/>
        <a:p>
          <a:r>
            <a:rPr lang="hu-HU" sz="1400" b="0" dirty="0" smtClean="0"/>
            <a:t>Hitelnyújtó által alkalmazott kedvezményes kamatozás</a:t>
          </a:r>
        </a:p>
        <a:p>
          <a:r>
            <a:rPr lang="hu-HU" sz="1200" dirty="0" smtClean="0"/>
            <a:t>(devizakamat forinthitelre)</a:t>
          </a:r>
          <a:endParaRPr lang="hu-HU" sz="1200" dirty="0"/>
        </a:p>
      </dgm:t>
    </dgm:pt>
    <dgm:pt modelId="{415DD247-09F5-4C68-B07F-45FFBCAB9A64}" type="parTrans" cxnId="{6606A14F-38DC-4802-9162-E0F014BD92CE}">
      <dgm:prSet/>
      <dgm:spPr/>
      <dgm:t>
        <a:bodyPr/>
        <a:lstStyle/>
        <a:p>
          <a:endParaRPr lang="hu-HU"/>
        </a:p>
      </dgm:t>
    </dgm:pt>
    <dgm:pt modelId="{84D92EF6-D4FC-4FCD-B7FD-61E4736D06C2}" type="sibTrans" cxnId="{6606A14F-38DC-4802-9162-E0F014BD92CE}">
      <dgm:prSet/>
      <dgm:spPr/>
      <dgm:t>
        <a:bodyPr/>
        <a:lstStyle/>
        <a:p>
          <a:endParaRPr lang="hu-HU"/>
        </a:p>
      </dgm:t>
    </dgm:pt>
    <dgm:pt modelId="{8B81DA54-61F8-4A28-988A-0104A1819F0D}">
      <dgm:prSet phldrT="[Szöveg]" custT="1"/>
      <dgm:spPr/>
      <dgm:t>
        <a:bodyPr/>
        <a:lstStyle/>
        <a:p>
          <a:r>
            <a:rPr lang="hu-HU" sz="1600" dirty="0" smtClean="0"/>
            <a:t>Intézményi kezességvállalás, bankgarancia</a:t>
          </a:r>
          <a:endParaRPr lang="hu-HU" sz="1600" dirty="0"/>
        </a:p>
      </dgm:t>
    </dgm:pt>
    <dgm:pt modelId="{5DDEE3B6-7B16-44A5-8C26-C266FA76575C}" type="parTrans" cxnId="{ACC3FCBF-3FAF-4F47-95DF-64413750FB8C}">
      <dgm:prSet/>
      <dgm:spPr/>
      <dgm:t>
        <a:bodyPr/>
        <a:lstStyle/>
        <a:p>
          <a:endParaRPr lang="hu-HU"/>
        </a:p>
      </dgm:t>
    </dgm:pt>
    <dgm:pt modelId="{CD52D642-498F-4581-8269-7866E2FDCB35}" type="sibTrans" cxnId="{ACC3FCBF-3FAF-4F47-95DF-64413750FB8C}">
      <dgm:prSet/>
      <dgm:spPr/>
      <dgm:t>
        <a:bodyPr/>
        <a:lstStyle/>
        <a:p>
          <a:endParaRPr lang="hu-HU"/>
        </a:p>
      </dgm:t>
    </dgm:pt>
    <dgm:pt modelId="{4C37FBA1-1775-4495-A174-40D6386300A6}" type="pres">
      <dgm:prSet presAssocID="{07E73596-94AF-4982-9BDE-7019EDB18D7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A9D6716A-AFE5-44EA-81E9-7BE039234636}" type="pres">
      <dgm:prSet presAssocID="{1B3FAA3B-0449-4B90-8FD0-B03682F46860}" presName="root" presStyleCnt="0"/>
      <dgm:spPr/>
    </dgm:pt>
    <dgm:pt modelId="{19B03E23-637F-4851-A07B-631E3FB5BB29}" type="pres">
      <dgm:prSet presAssocID="{1B3FAA3B-0449-4B90-8FD0-B03682F46860}" presName="rootComposite" presStyleCnt="0"/>
      <dgm:spPr/>
    </dgm:pt>
    <dgm:pt modelId="{78F23A56-5D6B-4EAF-A29E-44A229CB707D}" type="pres">
      <dgm:prSet presAssocID="{1B3FAA3B-0449-4B90-8FD0-B03682F46860}" presName="rootText" presStyleLbl="node1" presStyleIdx="0" presStyleCnt="2" custLinFactNeighborX="-27010" custLinFactNeighborY="-201"/>
      <dgm:spPr/>
      <dgm:t>
        <a:bodyPr/>
        <a:lstStyle/>
        <a:p>
          <a:endParaRPr lang="hu-HU"/>
        </a:p>
      </dgm:t>
    </dgm:pt>
    <dgm:pt modelId="{460F7BB9-3FB9-48B2-A668-26B9CE1A8201}" type="pres">
      <dgm:prSet presAssocID="{1B3FAA3B-0449-4B90-8FD0-B03682F46860}" presName="rootConnector" presStyleLbl="node1" presStyleIdx="0" presStyleCnt="2"/>
      <dgm:spPr/>
      <dgm:t>
        <a:bodyPr/>
        <a:lstStyle/>
        <a:p>
          <a:endParaRPr lang="hu-HU"/>
        </a:p>
      </dgm:t>
    </dgm:pt>
    <dgm:pt modelId="{3E5367BB-C4A1-4B5E-8AE2-0FB2832DC119}" type="pres">
      <dgm:prSet presAssocID="{1B3FAA3B-0449-4B90-8FD0-B03682F46860}" presName="childShape" presStyleCnt="0"/>
      <dgm:spPr/>
    </dgm:pt>
    <dgm:pt modelId="{61044032-7119-4ED6-80E2-B27620878674}" type="pres">
      <dgm:prSet presAssocID="{EB2FE300-9DD0-4F6C-95AD-A143DA9B108B}" presName="Name13" presStyleLbl="parChTrans1D2" presStyleIdx="0" presStyleCnt="5"/>
      <dgm:spPr/>
      <dgm:t>
        <a:bodyPr/>
        <a:lstStyle/>
        <a:p>
          <a:endParaRPr lang="hu-HU"/>
        </a:p>
      </dgm:t>
    </dgm:pt>
    <dgm:pt modelId="{E14EEAC0-0B7A-463D-B3E7-4B73E8353051}" type="pres">
      <dgm:prSet presAssocID="{5BE74C6D-B139-41A7-92DC-A5E367C77552}" presName="childText" presStyleLbl="bgAcc1" presStyleIdx="0" presStyleCnt="5" custLinFactNeighborX="-33762" custLinFactNeighborY="-20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A1948CB-E40F-4991-9B21-85FB3B4ECC15}" type="pres">
      <dgm:prSet presAssocID="{F26D3ADB-B912-41C1-9FA1-7B8E4629B041}" presName="Name13" presStyleLbl="parChTrans1D2" presStyleIdx="1" presStyleCnt="5"/>
      <dgm:spPr/>
      <dgm:t>
        <a:bodyPr/>
        <a:lstStyle/>
        <a:p>
          <a:endParaRPr lang="hu-HU"/>
        </a:p>
      </dgm:t>
    </dgm:pt>
    <dgm:pt modelId="{B7A38AB1-D323-4E33-B517-D82095272804}" type="pres">
      <dgm:prSet presAssocID="{F42973FE-08C5-42F9-9903-AA5349482E5C}" presName="childText" presStyleLbl="bgAcc1" presStyleIdx="1" presStyleCnt="5" custLinFactNeighborX="-33762" custLinFactNeighborY="-20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60A431F-BABE-42D3-997A-A36523BC6EF2}" type="pres">
      <dgm:prSet presAssocID="{7DE5B8FC-7819-4772-8A39-E0A31174A183}" presName="root" presStyleCnt="0"/>
      <dgm:spPr/>
    </dgm:pt>
    <dgm:pt modelId="{F782F7F9-1572-44D0-BB6D-0C3C7CB4E334}" type="pres">
      <dgm:prSet presAssocID="{7DE5B8FC-7819-4772-8A39-E0A31174A183}" presName="rootComposite" presStyleCnt="0"/>
      <dgm:spPr/>
    </dgm:pt>
    <dgm:pt modelId="{67CFC5A7-2591-4D2A-9141-4DEB1A4F5520}" type="pres">
      <dgm:prSet presAssocID="{7DE5B8FC-7819-4772-8A39-E0A31174A183}" presName="rootText" presStyleLbl="node1" presStyleIdx="1" presStyleCnt="2" custLinFactNeighborX="17205" custLinFactNeighborY="2085"/>
      <dgm:spPr/>
      <dgm:t>
        <a:bodyPr/>
        <a:lstStyle/>
        <a:p>
          <a:endParaRPr lang="hu-HU"/>
        </a:p>
      </dgm:t>
    </dgm:pt>
    <dgm:pt modelId="{DAFAD6C7-96FC-4A88-A394-6F2BD2C342F8}" type="pres">
      <dgm:prSet presAssocID="{7DE5B8FC-7819-4772-8A39-E0A31174A183}" presName="rootConnector" presStyleLbl="node1" presStyleIdx="1" presStyleCnt="2"/>
      <dgm:spPr/>
      <dgm:t>
        <a:bodyPr/>
        <a:lstStyle/>
        <a:p>
          <a:endParaRPr lang="hu-HU"/>
        </a:p>
      </dgm:t>
    </dgm:pt>
    <dgm:pt modelId="{28F94708-E9D6-49C1-864D-438B3172B874}" type="pres">
      <dgm:prSet presAssocID="{7DE5B8FC-7819-4772-8A39-E0A31174A183}" presName="childShape" presStyleCnt="0"/>
      <dgm:spPr/>
    </dgm:pt>
    <dgm:pt modelId="{45F163C9-528D-455A-894A-D410F342FBD3}" type="pres">
      <dgm:prSet presAssocID="{A76E0CE1-7418-49E7-9A1F-AF8B7EA0BEE1}" presName="Name13" presStyleLbl="parChTrans1D2" presStyleIdx="2" presStyleCnt="5"/>
      <dgm:spPr/>
      <dgm:t>
        <a:bodyPr/>
        <a:lstStyle/>
        <a:p>
          <a:endParaRPr lang="hu-HU"/>
        </a:p>
      </dgm:t>
    </dgm:pt>
    <dgm:pt modelId="{8DBEACC0-4153-4A67-BD1E-ED638C45A2F8}" type="pres">
      <dgm:prSet presAssocID="{7B1330B0-7F90-48AF-9C41-02B91E9797E2}" presName="childText" presStyleLbl="bgAcc1" presStyleIdx="2" presStyleCnt="5" custLinFactNeighborX="21506" custLinFactNeighborY="208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247AA8A-3D39-426C-BEA1-76138B32CE2C}" type="pres">
      <dgm:prSet presAssocID="{415DD247-09F5-4C68-B07F-45FFBCAB9A64}" presName="Name13" presStyleLbl="parChTrans1D2" presStyleIdx="3" presStyleCnt="5"/>
      <dgm:spPr/>
      <dgm:t>
        <a:bodyPr/>
        <a:lstStyle/>
        <a:p>
          <a:endParaRPr lang="hu-HU"/>
        </a:p>
      </dgm:t>
    </dgm:pt>
    <dgm:pt modelId="{5F638ED3-A731-44E2-A1B3-37B474EC6E2A}" type="pres">
      <dgm:prSet presAssocID="{80702CA0-6299-40F3-B77A-EABC67D4550E}" presName="childText" presStyleLbl="bgAcc1" presStyleIdx="3" presStyleCnt="5" custScaleX="123772" custLinFactNeighborX="21506" custLinFactNeighborY="208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0775EA9-F843-4C99-A7FF-4A987EA0D7CF}" type="pres">
      <dgm:prSet presAssocID="{5DDEE3B6-7B16-44A5-8C26-C266FA76575C}" presName="Name13" presStyleLbl="parChTrans1D2" presStyleIdx="4" presStyleCnt="5"/>
      <dgm:spPr/>
      <dgm:t>
        <a:bodyPr/>
        <a:lstStyle/>
        <a:p>
          <a:endParaRPr lang="hu-HU"/>
        </a:p>
      </dgm:t>
    </dgm:pt>
    <dgm:pt modelId="{4F54EA36-46C8-44A9-8C50-E39349F600F2}" type="pres">
      <dgm:prSet presAssocID="{8B81DA54-61F8-4A28-988A-0104A1819F0D}" presName="childText" presStyleLbl="bgAcc1" presStyleIdx="4" presStyleCnt="5" custLinFactNeighborX="23516" custLinFactNeighborY="-402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474B6A69-0B1F-4718-BC07-9FB6B3B74223}" type="presOf" srcId="{5DDEE3B6-7B16-44A5-8C26-C266FA76575C}" destId="{60775EA9-F843-4C99-A7FF-4A987EA0D7CF}" srcOrd="0" destOrd="0" presId="urn:microsoft.com/office/officeart/2005/8/layout/hierarchy3"/>
    <dgm:cxn modelId="{A4219867-DCD0-4895-A3AB-F8829F08FD93}" type="presOf" srcId="{7DE5B8FC-7819-4772-8A39-E0A31174A183}" destId="{DAFAD6C7-96FC-4A88-A394-6F2BD2C342F8}" srcOrd="1" destOrd="0" presId="urn:microsoft.com/office/officeart/2005/8/layout/hierarchy3"/>
    <dgm:cxn modelId="{25BFC004-2633-4529-80DF-9A62E4DE6CD5}" srcId="{1B3FAA3B-0449-4B90-8FD0-B03682F46860}" destId="{5BE74C6D-B139-41A7-92DC-A5E367C77552}" srcOrd="0" destOrd="0" parTransId="{EB2FE300-9DD0-4F6C-95AD-A143DA9B108B}" sibTransId="{B4C702F0-4404-4704-9774-138994D27D19}"/>
    <dgm:cxn modelId="{B2CBEA42-B5CB-4B01-AB9F-AC82A020D7CC}" type="presOf" srcId="{07E73596-94AF-4982-9BDE-7019EDB18D7C}" destId="{4C37FBA1-1775-4495-A174-40D6386300A6}" srcOrd="0" destOrd="0" presId="urn:microsoft.com/office/officeart/2005/8/layout/hierarchy3"/>
    <dgm:cxn modelId="{5CD345CC-83C2-4652-9E93-A22F7387AFC3}" srcId="{1B3FAA3B-0449-4B90-8FD0-B03682F46860}" destId="{F42973FE-08C5-42F9-9903-AA5349482E5C}" srcOrd="1" destOrd="0" parTransId="{F26D3ADB-B912-41C1-9FA1-7B8E4629B041}" sibTransId="{AE767A94-AB94-4619-AAA8-E8ADF6C1D876}"/>
    <dgm:cxn modelId="{0D22D019-8CAD-41DF-9671-F12A1178B4BC}" srcId="{7DE5B8FC-7819-4772-8A39-E0A31174A183}" destId="{7B1330B0-7F90-48AF-9C41-02B91E9797E2}" srcOrd="0" destOrd="0" parTransId="{A76E0CE1-7418-49E7-9A1F-AF8B7EA0BEE1}" sibTransId="{87BDC072-BA5D-45CF-BFC4-476C0AF7E88F}"/>
    <dgm:cxn modelId="{1796D68B-6542-44F7-AF2C-80935AF78642}" type="presOf" srcId="{F26D3ADB-B912-41C1-9FA1-7B8E4629B041}" destId="{1A1948CB-E40F-4991-9B21-85FB3B4ECC15}" srcOrd="0" destOrd="0" presId="urn:microsoft.com/office/officeart/2005/8/layout/hierarchy3"/>
    <dgm:cxn modelId="{98020BE5-AAE9-45DD-B1EC-787B509BBD00}" srcId="{07E73596-94AF-4982-9BDE-7019EDB18D7C}" destId="{7DE5B8FC-7819-4772-8A39-E0A31174A183}" srcOrd="1" destOrd="0" parTransId="{3E86B2DF-8973-4980-BA46-9A93A3CCC580}" sibTransId="{3FB39514-F38C-4D95-ABD9-201D1D4E9162}"/>
    <dgm:cxn modelId="{680673DA-CE77-4D45-A5D5-54BDFE90F31A}" type="presOf" srcId="{415DD247-09F5-4C68-B07F-45FFBCAB9A64}" destId="{D247AA8A-3D39-426C-BEA1-76138B32CE2C}" srcOrd="0" destOrd="0" presId="urn:microsoft.com/office/officeart/2005/8/layout/hierarchy3"/>
    <dgm:cxn modelId="{7C1C3B16-0D88-4E0B-B9B0-6A495489DE23}" srcId="{07E73596-94AF-4982-9BDE-7019EDB18D7C}" destId="{1B3FAA3B-0449-4B90-8FD0-B03682F46860}" srcOrd="0" destOrd="0" parTransId="{984B3193-7890-4248-8D1E-C9CC57BBC1F5}" sibTransId="{7316770D-6CF9-4227-88C2-D8857039AF70}"/>
    <dgm:cxn modelId="{86F17670-E4EC-4865-A84E-A7F6E0AA156B}" type="presOf" srcId="{1B3FAA3B-0449-4B90-8FD0-B03682F46860}" destId="{460F7BB9-3FB9-48B2-A668-26B9CE1A8201}" srcOrd="1" destOrd="0" presId="urn:microsoft.com/office/officeart/2005/8/layout/hierarchy3"/>
    <dgm:cxn modelId="{6606A14F-38DC-4802-9162-E0F014BD92CE}" srcId="{7DE5B8FC-7819-4772-8A39-E0A31174A183}" destId="{80702CA0-6299-40F3-B77A-EABC67D4550E}" srcOrd="1" destOrd="0" parTransId="{415DD247-09F5-4C68-B07F-45FFBCAB9A64}" sibTransId="{84D92EF6-D4FC-4FCD-B7FD-61E4736D06C2}"/>
    <dgm:cxn modelId="{699203F3-F7AB-41EB-89DE-3CFE44B15FA6}" type="presOf" srcId="{80702CA0-6299-40F3-B77A-EABC67D4550E}" destId="{5F638ED3-A731-44E2-A1B3-37B474EC6E2A}" srcOrd="0" destOrd="0" presId="urn:microsoft.com/office/officeart/2005/8/layout/hierarchy3"/>
    <dgm:cxn modelId="{586D22AE-9868-4124-AC45-D0C2B1DC0026}" type="presOf" srcId="{5BE74C6D-B139-41A7-92DC-A5E367C77552}" destId="{E14EEAC0-0B7A-463D-B3E7-4B73E8353051}" srcOrd="0" destOrd="0" presId="urn:microsoft.com/office/officeart/2005/8/layout/hierarchy3"/>
    <dgm:cxn modelId="{C040C4A0-C6A0-4A07-B0C2-9B577B427DD2}" type="presOf" srcId="{8B81DA54-61F8-4A28-988A-0104A1819F0D}" destId="{4F54EA36-46C8-44A9-8C50-E39349F600F2}" srcOrd="0" destOrd="0" presId="urn:microsoft.com/office/officeart/2005/8/layout/hierarchy3"/>
    <dgm:cxn modelId="{28EC3594-6886-4E72-8E87-CCD758A3C54F}" type="presOf" srcId="{EB2FE300-9DD0-4F6C-95AD-A143DA9B108B}" destId="{61044032-7119-4ED6-80E2-B27620878674}" srcOrd="0" destOrd="0" presId="urn:microsoft.com/office/officeart/2005/8/layout/hierarchy3"/>
    <dgm:cxn modelId="{D1980EA7-7FBA-41BB-8AFF-EFC5596BEC06}" type="presOf" srcId="{7B1330B0-7F90-48AF-9C41-02B91E9797E2}" destId="{8DBEACC0-4153-4A67-BD1E-ED638C45A2F8}" srcOrd="0" destOrd="0" presId="urn:microsoft.com/office/officeart/2005/8/layout/hierarchy3"/>
    <dgm:cxn modelId="{7619FEEF-797D-49F4-AE4D-026D1B708549}" type="presOf" srcId="{F42973FE-08C5-42F9-9903-AA5349482E5C}" destId="{B7A38AB1-D323-4E33-B517-D82095272804}" srcOrd="0" destOrd="0" presId="urn:microsoft.com/office/officeart/2005/8/layout/hierarchy3"/>
    <dgm:cxn modelId="{ACC3FCBF-3FAF-4F47-95DF-64413750FB8C}" srcId="{7DE5B8FC-7819-4772-8A39-E0A31174A183}" destId="{8B81DA54-61F8-4A28-988A-0104A1819F0D}" srcOrd="2" destOrd="0" parTransId="{5DDEE3B6-7B16-44A5-8C26-C266FA76575C}" sibTransId="{CD52D642-498F-4581-8269-7866E2FDCB35}"/>
    <dgm:cxn modelId="{11F0D42F-5C46-4514-9C90-5AA6091BFBD0}" type="presOf" srcId="{1B3FAA3B-0449-4B90-8FD0-B03682F46860}" destId="{78F23A56-5D6B-4EAF-A29E-44A229CB707D}" srcOrd="0" destOrd="0" presId="urn:microsoft.com/office/officeart/2005/8/layout/hierarchy3"/>
    <dgm:cxn modelId="{CF1B6424-FF93-4627-866D-D950548A7851}" type="presOf" srcId="{7DE5B8FC-7819-4772-8A39-E0A31174A183}" destId="{67CFC5A7-2591-4D2A-9141-4DEB1A4F5520}" srcOrd="0" destOrd="0" presId="urn:microsoft.com/office/officeart/2005/8/layout/hierarchy3"/>
    <dgm:cxn modelId="{D1C106FE-55E8-4732-BC35-93EA3141A5C8}" type="presOf" srcId="{A76E0CE1-7418-49E7-9A1F-AF8B7EA0BEE1}" destId="{45F163C9-528D-455A-894A-D410F342FBD3}" srcOrd="0" destOrd="0" presId="urn:microsoft.com/office/officeart/2005/8/layout/hierarchy3"/>
    <dgm:cxn modelId="{CAE73125-34A2-40CC-9282-A26E3CEB3E49}" type="presParOf" srcId="{4C37FBA1-1775-4495-A174-40D6386300A6}" destId="{A9D6716A-AFE5-44EA-81E9-7BE039234636}" srcOrd="0" destOrd="0" presId="urn:microsoft.com/office/officeart/2005/8/layout/hierarchy3"/>
    <dgm:cxn modelId="{F399B3D2-F7AD-4A3F-ADAF-DA353D8EDBF8}" type="presParOf" srcId="{A9D6716A-AFE5-44EA-81E9-7BE039234636}" destId="{19B03E23-637F-4851-A07B-631E3FB5BB29}" srcOrd="0" destOrd="0" presId="urn:microsoft.com/office/officeart/2005/8/layout/hierarchy3"/>
    <dgm:cxn modelId="{5F6CB2BE-B878-4F79-B7BA-8D69B765B26F}" type="presParOf" srcId="{19B03E23-637F-4851-A07B-631E3FB5BB29}" destId="{78F23A56-5D6B-4EAF-A29E-44A229CB707D}" srcOrd="0" destOrd="0" presId="urn:microsoft.com/office/officeart/2005/8/layout/hierarchy3"/>
    <dgm:cxn modelId="{10235AC1-E616-416D-B384-B97ABB7B72C9}" type="presParOf" srcId="{19B03E23-637F-4851-A07B-631E3FB5BB29}" destId="{460F7BB9-3FB9-48B2-A668-26B9CE1A8201}" srcOrd="1" destOrd="0" presId="urn:microsoft.com/office/officeart/2005/8/layout/hierarchy3"/>
    <dgm:cxn modelId="{8608D11A-1196-4B15-955D-6DB324D35131}" type="presParOf" srcId="{A9D6716A-AFE5-44EA-81E9-7BE039234636}" destId="{3E5367BB-C4A1-4B5E-8AE2-0FB2832DC119}" srcOrd="1" destOrd="0" presId="urn:microsoft.com/office/officeart/2005/8/layout/hierarchy3"/>
    <dgm:cxn modelId="{929D51F6-DF17-43A3-BBFE-E32D8FB5EDC6}" type="presParOf" srcId="{3E5367BB-C4A1-4B5E-8AE2-0FB2832DC119}" destId="{61044032-7119-4ED6-80E2-B27620878674}" srcOrd="0" destOrd="0" presId="urn:microsoft.com/office/officeart/2005/8/layout/hierarchy3"/>
    <dgm:cxn modelId="{47E62B0C-B8FD-4C5E-81CD-66A4C18127D9}" type="presParOf" srcId="{3E5367BB-C4A1-4B5E-8AE2-0FB2832DC119}" destId="{E14EEAC0-0B7A-463D-B3E7-4B73E8353051}" srcOrd="1" destOrd="0" presId="urn:microsoft.com/office/officeart/2005/8/layout/hierarchy3"/>
    <dgm:cxn modelId="{CC22B3F8-2D6D-41A9-AC2F-77078B587BC0}" type="presParOf" srcId="{3E5367BB-C4A1-4B5E-8AE2-0FB2832DC119}" destId="{1A1948CB-E40F-4991-9B21-85FB3B4ECC15}" srcOrd="2" destOrd="0" presId="urn:microsoft.com/office/officeart/2005/8/layout/hierarchy3"/>
    <dgm:cxn modelId="{56D716ED-EC76-42F0-A093-CC2C8498EED7}" type="presParOf" srcId="{3E5367BB-C4A1-4B5E-8AE2-0FB2832DC119}" destId="{B7A38AB1-D323-4E33-B517-D82095272804}" srcOrd="3" destOrd="0" presId="urn:microsoft.com/office/officeart/2005/8/layout/hierarchy3"/>
    <dgm:cxn modelId="{1AC676A1-389E-41A5-AADF-C3D2DDB2967C}" type="presParOf" srcId="{4C37FBA1-1775-4495-A174-40D6386300A6}" destId="{660A431F-BABE-42D3-997A-A36523BC6EF2}" srcOrd="1" destOrd="0" presId="urn:microsoft.com/office/officeart/2005/8/layout/hierarchy3"/>
    <dgm:cxn modelId="{307B62E0-A4E9-4201-94A2-7C6D814DB578}" type="presParOf" srcId="{660A431F-BABE-42D3-997A-A36523BC6EF2}" destId="{F782F7F9-1572-44D0-BB6D-0C3C7CB4E334}" srcOrd="0" destOrd="0" presId="urn:microsoft.com/office/officeart/2005/8/layout/hierarchy3"/>
    <dgm:cxn modelId="{AB3C18EC-00E7-4CFB-9920-E3ED8151D545}" type="presParOf" srcId="{F782F7F9-1572-44D0-BB6D-0C3C7CB4E334}" destId="{67CFC5A7-2591-4D2A-9141-4DEB1A4F5520}" srcOrd="0" destOrd="0" presId="urn:microsoft.com/office/officeart/2005/8/layout/hierarchy3"/>
    <dgm:cxn modelId="{6A662973-9BC3-4BAA-BD07-3A6ECEDF2B43}" type="presParOf" srcId="{F782F7F9-1572-44D0-BB6D-0C3C7CB4E334}" destId="{DAFAD6C7-96FC-4A88-A394-6F2BD2C342F8}" srcOrd="1" destOrd="0" presId="urn:microsoft.com/office/officeart/2005/8/layout/hierarchy3"/>
    <dgm:cxn modelId="{42E1F45F-5D3C-418E-BC86-E33F434D40AF}" type="presParOf" srcId="{660A431F-BABE-42D3-997A-A36523BC6EF2}" destId="{28F94708-E9D6-49C1-864D-438B3172B874}" srcOrd="1" destOrd="0" presId="urn:microsoft.com/office/officeart/2005/8/layout/hierarchy3"/>
    <dgm:cxn modelId="{FBF3EEF7-199A-4BE6-B755-8EA7AEA662D4}" type="presParOf" srcId="{28F94708-E9D6-49C1-864D-438B3172B874}" destId="{45F163C9-528D-455A-894A-D410F342FBD3}" srcOrd="0" destOrd="0" presId="urn:microsoft.com/office/officeart/2005/8/layout/hierarchy3"/>
    <dgm:cxn modelId="{708B0A0A-03BA-4EFE-A250-CDD836820222}" type="presParOf" srcId="{28F94708-E9D6-49C1-864D-438B3172B874}" destId="{8DBEACC0-4153-4A67-BD1E-ED638C45A2F8}" srcOrd="1" destOrd="0" presId="urn:microsoft.com/office/officeart/2005/8/layout/hierarchy3"/>
    <dgm:cxn modelId="{ACF1A4B6-B4FB-4284-BBEF-6137F406CF4A}" type="presParOf" srcId="{28F94708-E9D6-49C1-864D-438B3172B874}" destId="{D247AA8A-3D39-426C-BEA1-76138B32CE2C}" srcOrd="2" destOrd="0" presId="urn:microsoft.com/office/officeart/2005/8/layout/hierarchy3"/>
    <dgm:cxn modelId="{12E26DE3-8795-4ABD-A4C8-C50414220E3F}" type="presParOf" srcId="{28F94708-E9D6-49C1-864D-438B3172B874}" destId="{5F638ED3-A731-44E2-A1B3-37B474EC6E2A}" srcOrd="3" destOrd="0" presId="urn:microsoft.com/office/officeart/2005/8/layout/hierarchy3"/>
    <dgm:cxn modelId="{06FF018F-2551-4E53-8BDC-F427A98F331F}" type="presParOf" srcId="{28F94708-E9D6-49C1-864D-438B3172B874}" destId="{60775EA9-F843-4C99-A7FF-4A987EA0D7CF}" srcOrd="4" destOrd="0" presId="urn:microsoft.com/office/officeart/2005/8/layout/hierarchy3"/>
    <dgm:cxn modelId="{46A1B073-A8B2-4AC0-9B76-51B9B7757A41}" type="presParOf" srcId="{28F94708-E9D6-49C1-864D-438B3172B874}" destId="{4F54EA36-46C8-44A9-8C50-E39349F600F2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5D11269-0009-4C9C-A444-387C3BF40B0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A0E8F872-F1B9-4060-ABE4-A92D8A7E2A84}">
      <dgm:prSet phldrT="[Szöveg]" custT="1"/>
      <dgm:spPr/>
      <dgm:t>
        <a:bodyPr/>
        <a:lstStyle/>
        <a:p>
          <a:r>
            <a:rPr lang="hu-HU" sz="1800" b="1" dirty="0" smtClean="0">
              <a:latin typeface="Times New Roman" pitchFamily="18" charset="0"/>
              <a:cs typeface="Times New Roman" pitchFamily="18" charset="0"/>
            </a:rPr>
            <a:t>Beruházási hitelek</a:t>
          </a:r>
          <a:endParaRPr lang="hu-HU" sz="1800" b="1" dirty="0">
            <a:latin typeface="Times New Roman" pitchFamily="18" charset="0"/>
            <a:cs typeface="Times New Roman" pitchFamily="18" charset="0"/>
          </a:endParaRPr>
        </a:p>
      </dgm:t>
    </dgm:pt>
    <dgm:pt modelId="{FBE75E82-5112-4132-BA9A-79AE72EAF1BA}" type="parTrans" cxnId="{3047127C-066B-447D-A07E-E2356AE99B5A}">
      <dgm:prSet/>
      <dgm:spPr/>
      <dgm:t>
        <a:bodyPr/>
        <a:lstStyle/>
        <a:p>
          <a:endParaRPr lang="hu-HU"/>
        </a:p>
      </dgm:t>
    </dgm:pt>
    <dgm:pt modelId="{9049EA10-04F9-4E9F-80CB-06D0B3D2A4F6}" type="sibTrans" cxnId="{3047127C-066B-447D-A07E-E2356AE99B5A}">
      <dgm:prSet/>
      <dgm:spPr/>
      <dgm:t>
        <a:bodyPr/>
        <a:lstStyle/>
        <a:p>
          <a:endParaRPr lang="hu-HU"/>
        </a:p>
      </dgm:t>
    </dgm:pt>
    <dgm:pt modelId="{B6227BBE-E2C1-48A6-BAA5-805B565197E0}">
      <dgm:prSet phldrT="[Szöveg]" custT="1"/>
      <dgm:spPr/>
      <dgm:t>
        <a:bodyPr/>
        <a:lstStyle/>
        <a:p>
          <a:r>
            <a:rPr lang="hu-HU" sz="1400" b="1" dirty="0" smtClean="0">
              <a:latin typeface="Times New Roman" pitchFamily="18" charset="0"/>
              <a:cs typeface="Times New Roman" pitchFamily="18" charset="0"/>
            </a:rPr>
            <a:t>Új Magyarország Agrárfejlesztési Hitelprogram</a:t>
          </a:r>
          <a:endParaRPr lang="hu-HU" sz="1400" dirty="0"/>
        </a:p>
      </dgm:t>
    </dgm:pt>
    <dgm:pt modelId="{4C933130-412C-4E1B-ABBC-1A9F3378E095}" type="parTrans" cxnId="{01652C5E-3755-4319-A92C-07FF1903DF09}">
      <dgm:prSet/>
      <dgm:spPr/>
      <dgm:t>
        <a:bodyPr/>
        <a:lstStyle/>
        <a:p>
          <a:endParaRPr lang="hu-HU"/>
        </a:p>
      </dgm:t>
    </dgm:pt>
    <dgm:pt modelId="{79CF33CF-A755-4B17-A676-7CEAA84DBF84}" type="sibTrans" cxnId="{01652C5E-3755-4319-A92C-07FF1903DF09}">
      <dgm:prSet/>
      <dgm:spPr/>
      <dgm:t>
        <a:bodyPr/>
        <a:lstStyle/>
        <a:p>
          <a:endParaRPr lang="hu-HU"/>
        </a:p>
      </dgm:t>
    </dgm:pt>
    <dgm:pt modelId="{E9FA4639-2F85-4322-8C6F-FF8C36EF207A}">
      <dgm:prSet phldrT="[Szöveg]" custT="1"/>
      <dgm:spPr/>
      <dgm:t>
        <a:bodyPr/>
        <a:lstStyle/>
        <a:p>
          <a:r>
            <a:rPr lang="hu-HU" sz="1800" b="1" dirty="0" smtClean="0">
              <a:latin typeface="Times New Roman" pitchFamily="18" charset="0"/>
              <a:cs typeface="Times New Roman" pitchFamily="18" charset="0"/>
            </a:rPr>
            <a:t>Forgóeszköz hitelek</a:t>
          </a:r>
          <a:endParaRPr lang="hu-HU" sz="1800" b="1" dirty="0">
            <a:latin typeface="Times New Roman" pitchFamily="18" charset="0"/>
            <a:cs typeface="Times New Roman" pitchFamily="18" charset="0"/>
          </a:endParaRPr>
        </a:p>
      </dgm:t>
    </dgm:pt>
    <dgm:pt modelId="{004AEC52-85DC-4A57-A445-9AFFE2F7CBC5}" type="parTrans" cxnId="{48743C3D-C72B-4C20-B2AC-6990761DDC4C}">
      <dgm:prSet/>
      <dgm:spPr/>
      <dgm:t>
        <a:bodyPr/>
        <a:lstStyle/>
        <a:p>
          <a:endParaRPr lang="hu-HU"/>
        </a:p>
      </dgm:t>
    </dgm:pt>
    <dgm:pt modelId="{6097FC10-0FF8-471C-A5C6-7881A13E36BB}" type="sibTrans" cxnId="{48743C3D-C72B-4C20-B2AC-6990761DDC4C}">
      <dgm:prSet/>
      <dgm:spPr/>
      <dgm:t>
        <a:bodyPr/>
        <a:lstStyle/>
        <a:p>
          <a:endParaRPr lang="hu-HU"/>
        </a:p>
      </dgm:t>
    </dgm:pt>
    <dgm:pt modelId="{BB99EB86-14D0-4B89-BFDB-25CDA4B76FAE}">
      <dgm:prSet phldrT="[Szöveg]" custT="1"/>
      <dgm:spPr/>
      <dgm:t>
        <a:bodyPr/>
        <a:lstStyle/>
        <a:p>
          <a:r>
            <a:rPr lang="hu-HU" sz="1400" b="1" dirty="0" smtClean="0">
              <a:latin typeface="Times New Roman" pitchFamily="18" charset="0"/>
              <a:cs typeface="Times New Roman" pitchFamily="18" charset="0"/>
            </a:rPr>
            <a:t>Agrár Széchenyi Kártya Folyószámlahitel</a:t>
          </a:r>
          <a:endParaRPr lang="hu-HU" sz="1400" dirty="0"/>
        </a:p>
      </dgm:t>
    </dgm:pt>
    <dgm:pt modelId="{825C1F2E-FFCC-406F-A7EB-466EB55457CF}" type="parTrans" cxnId="{10830A9E-F281-43FC-B175-21207D8A393A}">
      <dgm:prSet/>
      <dgm:spPr/>
      <dgm:t>
        <a:bodyPr/>
        <a:lstStyle/>
        <a:p>
          <a:endParaRPr lang="hu-HU"/>
        </a:p>
      </dgm:t>
    </dgm:pt>
    <dgm:pt modelId="{7EC90D8A-5984-4A98-AC2E-F05BA4823865}" type="sibTrans" cxnId="{10830A9E-F281-43FC-B175-21207D8A393A}">
      <dgm:prSet/>
      <dgm:spPr/>
      <dgm:t>
        <a:bodyPr/>
        <a:lstStyle/>
        <a:p>
          <a:endParaRPr lang="hu-HU"/>
        </a:p>
      </dgm:t>
    </dgm:pt>
    <dgm:pt modelId="{76BC43F1-3FE3-42F8-A6C0-8DE90CD40165}">
      <dgm:prSet phldrT="[Szöveg]" custT="1"/>
      <dgm:spPr/>
      <dgm:t>
        <a:bodyPr/>
        <a:lstStyle/>
        <a:p>
          <a:r>
            <a:rPr lang="hu-HU" sz="1800" b="1" dirty="0" smtClean="0">
              <a:latin typeface="Times New Roman" pitchFamily="18" charset="0"/>
              <a:cs typeface="Times New Roman" pitchFamily="18" charset="0"/>
            </a:rPr>
            <a:t>Vis Maior, Fagykár</a:t>
          </a:r>
          <a:endParaRPr lang="hu-HU" sz="1800" b="1" dirty="0">
            <a:latin typeface="Times New Roman" pitchFamily="18" charset="0"/>
            <a:cs typeface="Times New Roman" pitchFamily="18" charset="0"/>
          </a:endParaRPr>
        </a:p>
      </dgm:t>
    </dgm:pt>
    <dgm:pt modelId="{4EC958F8-88B7-40CE-BCAB-36D5120D6ED8}" type="parTrans" cxnId="{59215578-F135-468A-B996-2BB01F2EAE33}">
      <dgm:prSet/>
      <dgm:spPr/>
      <dgm:t>
        <a:bodyPr/>
        <a:lstStyle/>
        <a:p>
          <a:endParaRPr lang="hu-HU"/>
        </a:p>
      </dgm:t>
    </dgm:pt>
    <dgm:pt modelId="{E41990EC-F49D-4056-9C7C-61E640E1331A}" type="sibTrans" cxnId="{59215578-F135-468A-B996-2BB01F2EAE33}">
      <dgm:prSet/>
      <dgm:spPr/>
      <dgm:t>
        <a:bodyPr/>
        <a:lstStyle/>
        <a:p>
          <a:endParaRPr lang="hu-HU"/>
        </a:p>
      </dgm:t>
    </dgm:pt>
    <dgm:pt modelId="{5D6CF4B6-7207-4841-BFB4-2D8A63F1450C}">
      <dgm:prSet custT="1"/>
      <dgm:spPr/>
      <dgm:t>
        <a:bodyPr/>
        <a:lstStyle/>
        <a:p>
          <a:r>
            <a:rPr lang="hu-HU" sz="1400" b="1" dirty="0" smtClean="0">
              <a:latin typeface="Times New Roman" pitchFamily="18" charset="0"/>
              <a:cs typeface="Times New Roman" pitchFamily="18" charset="0"/>
            </a:rPr>
            <a:t>Kedvezményes hitel- és lízingdíj-támogatás mezőgazdasági üzemek korszerűsítéséhez és fejlesztéséhez </a:t>
          </a:r>
          <a:r>
            <a:rPr lang="hu-HU" sz="1400" dirty="0" smtClean="0">
              <a:latin typeface="Times New Roman" pitchFamily="18" charset="0"/>
              <a:cs typeface="Times New Roman" pitchFamily="18" charset="0"/>
            </a:rPr>
            <a:t>(114/2008. (IX. 5.) FVM rendelet )</a:t>
          </a:r>
        </a:p>
      </dgm:t>
    </dgm:pt>
    <dgm:pt modelId="{CA63ABFF-8E75-4D93-83D7-B7E018899068}" type="parTrans" cxnId="{94FE6B8E-D270-405C-961A-BA7440604C8E}">
      <dgm:prSet/>
      <dgm:spPr/>
      <dgm:t>
        <a:bodyPr/>
        <a:lstStyle/>
        <a:p>
          <a:endParaRPr lang="hu-HU"/>
        </a:p>
      </dgm:t>
    </dgm:pt>
    <dgm:pt modelId="{8BEC4AAC-2DB5-4193-AA53-9CACE4767F3F}" type="sibTrans" cxnId="{94FE6B8E-D270-405C-961A-BA7440604C8E}">
      <dgm:prSet/>
      <dgm:spPr/>
      <dgm:t>
        <a:bodyPr/>
        <a:lstStyle/>
        <a:p>
          <a:endParaRPr lang="hu-HU"/>
        </a:p>
      </dgm:t>
    </dgm:pt>
    <dgm:pt modelId="{58E1FE73-9601-4E12-968F-13BDB81BD43F}">
      <dgm:prSet custT="1"/>
      <dgm:spPr/>
      <dgm:t>
        <a:bodyPr/>
        <a:lstStyle/>
        <a:p>
          <a:r>
            <a:rPr lang="hu-HU" sz="1400" b="1" dirty="0" smtClean="0">
              <a:latin typeface="Times New Roman" pitchFamily="18" charset="0"/>
              <a:cs typeface="Times New Roman" pitchFamily="18" charset="0"/>
            </a:rPr>
            <a:t>MFB Agrár Forgóeszköz Hitelprogram</a:t>
          </a:r>
        </a:p>
      </dgm:t>
    </dgm:pt>
    <dgm:pt modelId="{44462F35-D85B-45BC-8207-267889F44114}" type="parTrans" cxnId="{CC4F6F2E-05FF-461A-903C-C53B176FCBFB}">
      <dgm:prSet/>
      <dgm:spPr/>
      <dgm:t>
        <a:bodyPr/>
        <a:lstStyle/>
        <a:p>
          <a:endParaRPr lang="hu-HU"/>
        </a:p>
      </dgm:t>
    </dgm:pt>
    <dgm:pt modelId="{DF916BC0-6BAE-4CC9-80FF-5164C74A9135}" type="sibTrans" cxnId="{CC4F6F2E-05FF-461A-903C-C53B176FCBFB}">
      <dgm:prSet/>
      <dgm:spPr/>
      <dgm:t>
        <a:bodyPr/>
        <a:lstStyle/>
        <a:p>
          <a:endParaRPr lang="hu-HU"/>
        </a:p>
      </dgm:t>
    </dgm:pt>
    <dgm:pt modelId="{8D504022-D1EC-4E5D-B34B-80ADDFE4EF7E}">
      <dgm:prSet custT="1"/>
      <dgm:spPr/>
      <dgm:t>
        <a:bodyPr/>
        <a:lstStyle/>
        <a:p>
          <a:r>
            <a:rPr lang="hu-HU" sz="1400" b="1" dirty="0" smtClean="0">
              <a:latin typeface="Times New Roman" pitchFamily="18" charset="0"/>
              <a:cs typeface="Times New Roman" pitchFamily="18" charset="0"/>
            </a:rPr>
            <a:t>Agrár Forgóeszköz Vis Maior Hitelprogram</a:t>
          </a:r>
        </a:p>
      </dgm:t>
    </dgm:pt>
    <dgm:pt modelId="{4A739CD1-0217-48A3-BE6C-C40C7E1574EE}" type="parTrans" cxnId="{E5C857AE-3CED-4F6A-91BA-98FD5E2C528B}">
      <dgm:prSet/>
      <dgm:spPr/>
      <dgm:t>
        <a:bodyPr/>
        <a:lstStyle/>
        <a:p>
          <a:endParaRPr lang="hu-HU"/>
        </a:p>
      </dgm:t>
    </dgm:pt>
    <dgm:pt modelId="{0DA70D7C-B056-46CD-B0D1-30284BF1EFBB}" type="sibTrans" cxnId="{E5C857AE-3CED-4F6A-91BA-98FD5E2C528B}">
      <dgm:prSet/>
      <dgm:spPr/>
      <dgm:t>
        <a:bodyPr/>
        <a:lstStyle/>
        <a:p>
          <a:endParaRPr lang="hu-HU"/>
        </a:p>
      </dgm:t>
    </dgm:pt>
    <dgm:pt modelId="{39C7E338-78EA-418D-B002-AA709CB85712}">
      <dgm:prSet phldrT="[Szöveg]" custT="1"/>
      <dgm:spPr/>
      <dgm:t>
        <a:bodyPr/>
        <a:lstStyle/>
        <a:p>
          <a:r>
            <a:rPr lang="hu-HU" sz="1400" b="1" dirty="0" smtClean="0">
              <a:latin typeface="Times New Roman" pitchFamily="18" charset="0"/>
              <a:cs typeface="Times New Roman" pitchFamily="18" charset="0"/>
            </a:rPr>
            <a:t>MFB Fagykár 2011. Forgóeszköz Hitelprogram</a:t>
          </a:r>
          <a:endParaRPr lang="hu-HU" sz="1400" dirty="0"/>
        </a:p>
      </dgm:t>
    </dgm:pt>
    <dgm:pt modelId="{0B5D0864-785A-473C-B49C-E2E0B04F54B1}" type="parTrans" cxnId="{1D5A4BA9-BDBF-4B15-8DAE-9E34D9C5BE95}">
      <dgm:prSet/>
      <dgm:spPr/>
      <dgm:t>
        <a:bodyPr/>
        <a:lstStyle/>
        <a:p>
          <a:endParaRPr lang="hu-HU"/>
        </a:p>
      </dgm:t>
    </dgm:pt>
    <dgm:pt modelId="{9E1D78D4-576D-4F73-A8FC-09A50C34D48C}" type="sibTrans" cxnId="{1D5A4BA9-BDBF-4B15-8DAE-9E34D9C5BE95}">
      <dgm:prSet/>
      <dgm:spPr/>
      <dgm:t>
        <a:bodyPr/>
        <a:lstStyle/>
        <a:p>
          <a:endParaRPr lang="hu-HU"/>
        </a:p>
      </dgm:t>
    </dgm:pt>
    <dgm:pt modelId="{3048406E-2E24-4E51-A005-A31AC1BC5C5F}">
      <dgm:prSet custT="1"/>
      <dgm:spPr/>
      <dgm:t>
        <a:bodyPr/>
        <a:lstStyle/>
        <a:p>
          <a:r>
            <a:rPr lang="hu-HU" sz="1800" b="1" dirty="0" smtClean="0">
              <a:latin typeface="Times New Roman" pitchFamily="18" charset="0"/>
              <a:cs typeface="Times New Roman" pitchFamily="18" charset="0"/>
            </a:rPr>
            <a:t>Intézményi kezességvállalás</a:t>
          </a:r>
        </a:p>
      </dgm:t>
    </dgm:pt>
    <dgm:pt modelId="{D65B63EB-D9ED-467E-AB8A-E047748DBA5A}" type="parTrans" cxnId="{A40B312F-E45E-4874-BC9F-5F586F6B32B0}">
      <dgm:prSet/>
      <dgm:spPr/>
      <dgm:t>
        <a:bodyPr/>
        <a:lstStyle/>
        <a:p>
          <a:endParaRPr lang="hu-HU"/>
        </a:p>
      </dgm:t>
    </dgm:pt>
    <dgm:pt modelId="{8A1D4D3E-BAFB-485C-B744-3618E655B4C0}" type="sibTrans" cxnId="{A40B312F-E45E-4874-BC9F-5F586F6B32B0}">
      <dgm:prSet/>
      <dgm:spPr/>
      <dgm:t>
        <a:bodyPr/>
        <a:lstStyle/>
        <a:p>
          <a:endParaRPr lang="hu-HU"/>
        </a:p>
      </dgm:t>
    </dgm:pt>
    <dgm:pt modelId="{AD4A10F8-BF66-4105-B58A-6586B5BD50EB}">
      <dgm:prSet custT="1"/>
      <dgm:spPr/>
      <dgm:t>
        <a:bodyPr/>
        <a:lstStyle/>
        <a:p>
          <a:r>
            <a:rPr lang="hu-HU" sz="1400" dirty="0" smtClean="0">
              <a:latin typeface="Times New Roman" pitchFamily="18" charset="0"/>
              <a:cs typeface="Times New Roman" pitchFamily="18" charset="0"/>
            </a:rPr>
            <a:t>Támogatásként igénybe vehető intézményi kezességvállalás (50/2007. (VI. 27) FVM rendelet )</a:t>
          </a:r>
          <a:endParaRPr lang="hu-HU" sz="1400" b="1" dirty="0" smtClean="0">
            <a:latin typeface="Times New Roman" pitchFamily="18" charset="0"/>
            <a:cs typeface="Times New Roman" pitchFamily="18" charset="0"/>
          </a:endParaRPr>
        </a:p>
      </dgm:t>
    </dgm:pt>
    <dgm:pt modelId="{69B04B70-2B41-4403-956C-AD98F82F229D}" type="parTrans" cxnId="{04456915-F0C4-41C9-A123-238BAF86FC5C}">
      <dgm:prSet/>
      <dgm:spPr/>
      <dgm:t>
        <a:bodyPr/>
        <a:lstStyle/>
        <a:p>
          <a:endParaRPr lang="hu-HU"/>
        </a:p>
      </dgm:t>
    </dgm:pt>
    <dgm:pt modelId="{5FE07A3B-18DD-4813-B45B-D4192A52AAD5}" type="sibTrans" cxnId="{04456915-F0C4-41C9-A123-238BAF86FC5C}">
      <dgm:prSet/>
      <dgm:spPr/>
      <dgm:t>
        <a:bodyPr/>
        <a:lstStyle/>
        <a:p>
          <a:endParaRPr lang="hu-HU"/>
        </a:p>
      </dgm:t>
    </dgm:pt>
    <dgm:pt modelId="{0ED7B5A3-5DE3-43C8-A547-033D0F358049}">
      <dgm:prSet custT="1"/>
      <dgm:spPr/>
      <dgm:t>
        <a:bodyPr/>
        <a:lstStyle/>
        <a:p>
          <a:r>
            <a:rPr lang="hu-HU" sz="1400" b="1" dirty="0" smtClean="0">
              <a:latin typeface="Times New Roman" pitchFamily="18" charset="0"/>
              <a:cs typeface="Times New Roman" pitchFamily="18" charset="0"/>
            </a:rPr>
            <a:t>MFB Élelmiszeripari Bankgarancia Program</a:t>
          </a:r>
        </a:p>
      </dgm:t>
    </dgm:pt>
    <dgm:pt modelId="{18A6F8A2-AF19-4E14-BFC4-77C3F9B07AD7}" type="parTrans" cxnId="{CA169690-1AE8-41FC-B896-FB304AA6B279}">
      <dgm:prSet/>
      <dgm:spPr/>
      <dgm:t>
        <a:bodyPr/>
        <a:lstStyle/>
        <a:p>
          <a:endParaRPr lang="hu-HU"/>
        </a:p>
      </dgm:t>
    </dgm:pt>
    <dgm:pt modelId="{DEA92C79-206B-4F4D-9014-5B7E01F2C395}" type="sibTrans" cxnId="{CA169690-1AE8-41FC-B896-FB304AA6B279}">
      <dgm:prSet/>
      <dgm:spPr/>
      <dgm:t>
        <a:bodyPr/>
        <a:lstStyle/>
        <a:p>
          <a:endParaRPr lang="hu-HU"/>
        </a:p>
      </dgm:t>
    </dgm:pt>
    <dgm:pt modelId="{CB36758F-0C9D-4376-9AC5-B2176B508A04}">
      <dgm:prSet custT="1"/>
      <dgm:spPr/>
      <dgm:t>
        <a:bodyPr/>
        <a:lstStyle/>
        <a:p>
          <a:r>
            <a:rPr lang="hu-HU" sz="1400" b="1" dirty="0" smtClean="0">
              <a:latin typeface="Times New Roman" pitchFamily="18" charset="0"/>
              <a:cs typeface="Times New Roman" pitchFamily="18" charset="0"/>
            </a:rPr>
            <a:t>Új Magyarország TÉSZ Forgóeszköz Hitelprogram</a:t>
          </a:r>
        </a:p>
      </dgm:t>
    </dgm:pt>
    <dgm:pt modelId="{33C7709E-1101-4DC5-B02B-A257E9C7269E}" type="parTrans" cxnId="{33750A9C-A58F-438C-95F8-8764FE34E4AE}">
      <dgm:prSet/>
      <dgm:spPr/>
      <dgm:t>
        <a:bodyPr/>
        <a:lstStyle/>
        <a:p>
          <a:endParaRPr lang="hu-HU"/>
        </a:p>
      </dgm:t>
    </dgm:pt>
    <dgm:pt modelId="{5928964D-D724-4816-A9B7-EA394AB0755E}" type="sibTrans" cxnId="{33750A9C-A58F-438C-95F8-8764FE34E4AE}">
      <dgm:prSet/>
      <dgm:spPr/>
      <dgm:t>
        <a:bodyPr/>
        <a:lstStyle/>
        <a:p>
          <a:endParaRPr lang="hu-HU"/>
        </a:p>
      </dgm:t>
    </dgm:pt>
    <dgm:pt modelId="{F74A3721-5147-4338-8ED2-E1ED2C256069}" type="pres">
      <dgm:prSet presAssocID="{B5D11269-0009-4C9C-A444-387C3BF40B0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20988184-0D66-4FDD-B0D9-019D7590952B}" type="pres">
      <dgm:prSet presAssocID="{A0E8F872-F1B9-4060-ABE4-A92D8A7E2A84}" presName="parentLin" presStyleCnt="0"/>
      <dgm:spPr/>
    </dgm:pt>
    <dgm:pt modelId="{126F0E8C-8599-4345-A22B-31EC9030434E}" type="pres">
      <dgm:prSet presAssocID="{A0E8F872-F1B9-4060-ABE4-A92D8A7E2A84}" presName="parentLeftMargin" presStyleLbl="node1" presStyleIdx="0" presStyleCnt="4"/>
      <dgm:spPr/>
      <dgm:t>
        <a:bodyPr/>
        <a:lstStyle/>
        <a:p>
          <a:endParaRPr lang="hu-HU"/>
        </a:p>
      </dgm:t>
    </dgm:pt>
    <dgm:pt modelId="{7CE72BAE-949F-4407-B840-80477D2BD84F}" type="pres">
      <dgm:prSet presAssocID="{A0E8F872-F1B9-4060-ABE4-A92D8A7E2A8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AC26BEE-CD70-4805-A509-03182965A5DF}" type="pres">
      <dgm:prSet presAssocID="{A0E8F872-F1B9-4060-ABE4-A92D8A7E2A84}" presName="negativeSpace" presStyleCnt="0"/>
      <dgm:spPr/>
    </dgm:pt>
    <dgm:pt modelId="{4467D9D5-CC2C-41BB-90BF-5B80BF4BD216}" type="pres">
      <dgm:prSet presAssocID="{A0E8F872-F1B9-4060-ABE4-A92D8A7E2A84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83F0E48-A4D6-410C-A339-90613064BE7F}" type="pres">
      <dgm:prSet presAssocID="{9049EA10-04F9-4E9F-80CB-06D0B3D2A4F6}" presName="spaceBetweenRectangles" presStyleCnt="0"/>
      <dgm:spPr/>
    </dgm:pt>
    <dgm:pt modelId="{D3823CE2-7344-4838-9E36-5235C73FFE71}" type="pres">
      <dgm:prSet presAssocID="{E9FA4639-2F85-4322-8C6F-FF8C36EF207A}" presName="parentLin" presStyleCnt="0"/>
      <dgm:spPr/>
    </dgm:pt>
    <dgm:pt modelId="{37AB7898-5963-497E-B7DE-2BE7F3805232}" type="pres">
      <dgm:prSet presAssocID="{E9FA4639-2F85-4322-8C6F-FF8C36EF207A}" presName="parentLeftMargin" presStyleLbl="node1" presStyleIdx="0" presStyleCnt="4"/>
      <dgm:spPr/>
      <dgm:t>
        <a:bodyPr/>
        <a:lstStyle/>
        <a:p>
          <a:endParaRPr lang="hu-HU"/>
        </a:p>
      </dgm:t>
    </dgm:pt>
    <dgm:pt modelId="{FD2C6131-93C0-41AE-9C4C-FEA6B2AE219E}" type="pres">
      <dgm:prSet presAssocID="{E9FA4639-2F85-4322-8C6F-FF8C36EF207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B7739FB-C9A5-4BA6-82C2-E83F266FD9EA}" type="pres">
      <dgm:prSet presAssocID="{E9FA4639-2F85-4322-8C6F-FF8C36EF207A}" presName="negativeSpace" presStyleCnt="0"/>
      <dgm:spPr/>
    </dgm:pt>
    <dgm:pt modelId="{BEC19276-7F3B-494B-A89C-7219BC513A07}" type="pres">
      <dgm:prSet presAssocID="{E9FA4639-2F85-4322-8C6F-FF8C36EF207A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2AF7E34-5591-4A83-AB43-642CE2523FAB}" type="pres">
      <dgm:prSet presAssocID="{6097FC10-0FF8-471C-A5C6-7881A13E36BB}" presName="spaceBetweenRectangles" presStyleCnt="0"/>
      <dgm:spPr/>
    </dgm:pt>
    <dgm:pt modelId="{74F208CE-FAE1-4039-94DD-BAB95D04F5EF}" type="pres">
      <dgm:prSet presAssocID="{76BC43F1-3FE3-42F8-A6C0-8DE90CD40165}" presName="parentLin" presStyleCnt="0"/>
      <dgm:spPr/>
    </dgm:pt>
    <dgm:pt modelId="{02BE2E61-8196-4549-8FEE-CF21155059F0}" type="pres">
      <dgm:prSet presAssocID="{76BC43F1-3FE3-42F8-A6C0-8DE90CD40165}" presName="parentLeftMargin" presStyleLbl="node1" presStyleIdx="1" presStyleCnt="4"/>
      <dgm:spPr/>
      <dgm:t>
        <a:bodyPr/>
        <a:lstStyle/>
        <a:p>
          <a:endParaRPr lang="hu-HU"/>
        </a:p>
      </dgm:t>
    </dgm:pt>
    <dgm:pt modelId="{82A9A06D-E4DF-44B7-AAE9-C4F55F6A4261}" type="pres">
      <dgm:prSet presAssocID="{76BC43F1-3FE3-42F8-A6C0-8DE90CD4016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1C553BF-E34E-430C-9FFF-0412947D1DA3}" type="pres">
      <dgm:prSet presAssocID="{76BC43F1-3FE3-42F8-A6C0-8DE90CD40165}" presName="negativeSpace" presStyleCnt="0"/>
      <dgm:spPr/>
    </dgm:pt>
    <dgm:pt modelId="{5948A4DC-BC70-4E83-8BD1-136AE1EF0B7A}" type="pres">
      <dgm:prSet presAssocID="{76BC43F1-3FE3-42F8-A6C0-8DE90CD40165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C766CDA-3072-484F-8C09-71D09001A97A}" type="pres">
      <dgm:prSet presAssocID="{E41990EC-F49D-4056-9C7C-61E640E1331A}" presName="spaceBetweenRectangles" presStyleCnt="0"/>
      <dgm:spPr/>
    </dgm:pt>
    <dgm:pt modelId="{EB0E48A6-4DD5-4466-8BAE-DACA125C66CF}" type="pres">
      <dgm:prSet presAssocID="{3048406E-2E24-4E51-A005-A31AC1BC5C5F}" presName="parentLin" presStyleCnt="0"/>
      <dgm:spPr/>
    </dgm:pt>
    <dgm:pt modelId="{7F4FFB22-8116-45CD-B42C-12635768A1AF}" type="pres">
      <dgm:prSet presAssocID="{3048406E-2E24-4E51-A005-A31AC1BC5C5F}" presName="parentLeftMargin" presStyleLbl="node1" presStyleIdx="2" presStyleCnt="4"/>
      <dgm:spPr/>
      <dgm:t>
        <a:bodyPr/>
        <a:lstStyle/>
        <a:p>
          <a:endParaRPr lang="hu-HU"/>
        </a:p>
      </dgm:t>
    </dgm:pt>
    <dgm:pt modelId="{DAC46DB7-BC94-4163-8387-3CBB1527F92A}" type="pres">
      <dgm:prSet presAssocID="{3048406E-2E24-4E51-A005-A31AC1BC5C5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1A5F492-D9F5-4401-B0EC-FF1DD580AB46}" type="pres">
      <dgm:prSet presAssocID="{3048406E-2E24-4E51-A005-A31AC1BC5C5F}" presName="negativeSpace" presStyleCnt="0"/>
      <dgm:spPr/>
    </dgm:pt>
    <dgm:pt modelId="{6D93EBEB-81FC-457C-B130-F04B6FF330C6}" type="pres">
      <dgm:prSet presAssocID="{3048406E-2E24-4E51-A005-A31AC1BC5C5F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CC4F6F2E-05FF-461A-903C-C53B176FCBFB}" srcId="{E9FA4639-2F85-4322-8C6F-FF8C36EF207A}" destId="{58E1FE73-9601-4E12-968F-13BDB81BD43F}" srcOrd="1" destOrd="0" parTransId="{44462F35-D85B-45BC-8207-267889F44114}" sibTransId="{DF916BC0-6BAE-4CC9-80FF-5164C74A9135}"/>
    <dgm:cxn modelId="{3047127C-066B-447D-A07E-E2356AE99B5A}" srcId="{B5D11269-0009-4C9C-A444-387C3BF40B01}" destId="{A0E8F872-F1B9-4060-ABE4-A92D8A7E2A84}" srcOrd="0" destOrd="0" parTransId="{FBE75E82-5112-4132-BA9A-79AE72EAF1BA}" sibTransId="{9049EA10-04F9-4E9F-80CB-06D0B3D2A4F6}"/>
    <dgm:cxn modelId="{6249C670-54C9-4DA9-8637-881DAC7A85DC}" type="presOf" srcId="{76BC43F1-3FE3-42F8-A6C0-8DE90CD40165}" destId="{02BE2E61-8196-4549-8FEE-CF21155059F0}" srcOrd="0" destOrd="0" presId="urn:microsoft.com/office/officeart/2005/8/layout/list1"/>
    <dgm:cxn modelId="{D82B7A79-272D-41A0-94E0-3C29FAE25FBB}" type="presOf" srcId="{AD4A10F8-BF66-4105-B58A-6586B5BD50EB}" destId="{6D93EBEB-81FC-457C-B130-F04B6FF330C6}" srcOrd="0" destOrd="1" presId="urn:microsoft.com/office/officeart/2005/8/layout/list1"/>
    <dgm:cxn modelId="{004D793C-3C5A-4ADD-9749-0E0B56DC4BCC}" type="presOf" srcId="{58E1FE73-9601-4E12-968F-13BDB81BD43F}" destId="{BEC19276-7F3B-494B-A89C-7219BC513A07}" srcOrd="0" destOrd="1" presId="urn:microsoft.com/office/officeart/2005/8/layout/list1"/>
    <dgm:cxn modelId="{934A65AD-2418-4745-8E45-0E55D046EFA8}" type="presOf" srcId="{CB36758F-0C9D-4376-9AC5-B2176B508A04}" destId="{BEC19276-7F3B-494B-A89C-7219BC513A07}" srcOrd="0" destOrd="2" presId="urn:microsoft.com/office/officeart/2005/8/layout/list1"/>
    <dgm:cxn modelId="{04456915-F0C4-41C9-A123-238BAF86FC5C}" srcId="{3048406E-2E24-4E51-A005-A31AC1BC5C5F}" destId="{AD4A10F8-BF66-4105-B58A-6586B5BD50EB}" srcOrd="1" destOrd="0" parTransId="{69B04B70-2B41-4403-956C-AD98F82F229D}" sibTransId="{5FE07A3B-18DD-4813-B45B-D4192A52AAD5}"/>
    <dgm:cxn modelId="{E133C807-40FE-4553-9BF7-4FDB86120F0D}" type="presOf" srcId="{5D6CF4B6-7207-4841-BFB4-2D8A63F1450C}" destId="{4467D9D5-CC2C-41BB-90BF-5B80BF4BD216}" srcOrd="0" destOrd="1" presId="urn:microsoft.com/office/officeart/2005/8/layout/list1"/>
    <dgm:cxn modelId="{2C57E7EA-3DAF-471D-AB81-B35770862A4F}" type="presOf" srcId="{3048406E-2E24-4E51-A005-A31AC1BC5C5F}" destId="{DAC46DB7-BC94-4163-8387-3CBB1527F92A}" srcOrd="1" destOrd="0" presId="urn:microsoft.com/office/officeart/2005/8/layout/list1"/>
    <dgm:cxn modelId="{E5C857AE-3CED-4F6A-91BA-98FD5E2C528B}" srcId="{76BC43F1-3FE3-42F8-A6C0-8DE90CD40165}" destId="{8D504022-D1EC-4E5D-B34B-80ADDFE4EF7E}" srcOrd="1" destOrd="0" parTransId="{4A739CD1-0217-48A3-BE6C-C40C7E1574EE}" sibTransId="{0DA70D7C-B056-46CD-B0D1-30284BF1EFBB}"/>
    <dgm:cxn modelId="{CA169690-1AE8-41FC-B896-FB304AA6B279}" srcId="{3048406E-2E24-4E51-A005-A31AC1BC5C5F}" destId="{0ED7B5A3-5DE3-43C8-A547-033D0F358049}" srcOrd="0" destOrd="0" parTransId="{18A6F8A2-AF19-4E14-BFC4-77C3F9B07AD7}" sibTransId="{DEA92C79-206B-4F4D-9014-5B7E01F2C395}"/>
    <dgm:cxn modelId="{A40B312F-E45E-4874-BC9F-5F586F6B32B0}" srcId="{B5D11269-0009-4C9C-A444-387C3BF40B01}" destId="{3048406E-2E24-4E51-A005-A31AC1BC5C5F}" srcOrd="3" destOrd="0" parTransId="{D65B63EB-D9ED-467E-AB8A-E047748DBA5A}" sibTransId="{8A1D4D3E-BAFB-485C-B744-3618E655B4C0}"/>
    <dgm:cxn modelId="{59215578-F135-468A-B996-2BB01F2EAE33}" srcId="{B5D11269-0009-4C9C-A444-387C3BF40B01}" destId="{76BC43F1-3FE3-42F8-A6C0-8DE90CD40165}" srcOrd="2" destOrd="0" parTransId="{4EC958F8-88B7-40CE-BCAB-36D5120D6ED8}" sibTransId="{E41990EC-F49D-4056-9C7C-61E640E1331A}"/>
    <dgm:cxn modelId="{F8444485-425B-4405-972B-8D63BE4F3479}" type="presOf" srcId="{76BC43F1-3FE3-42F8-A6C0-8DE90CD40165}" destId="{82A9A06D-E4DF-44B7-AAE9-C4F55F6A4261}" srcOrd="1" destOrd="0" presId="urn:microsoft.com/office/officeart/2005/8/layout/list1"/>
    <dgm:cxn modelId="{A075CDA6-D0B4-432D-99FC-B54DCE4072FE}" type="presOf" srcId="{E9FA4639-2F85-4322-8C6F-FF8C36EF207A}" destId="{FD2C6131-93C0-41AE-9C4C-FEA6B2AE219E}" srcOrd="1" destOrd="0" presId="urn:microsoft.com/office/officeart/2005/8/layout/list1"/>
    <dgm:cxn modelId="{AC783272-01D9-43E8-8B53-55DAD86E7970}" type="presOf" srcId="{3048406E-2E24-4E51-A005-A31AC1BC5C5F}" destId="{7F4FFB22-8116-45CD-B42C-12635768A1AF}" srcOrd="0" destOrd="0" presId="urn:microsoft.com/office/officeart/2005/8/layout/list1"/>
    <dgm:cxn modelId="{D3A56307-D44A-4965-8C4C-ECF2BB58EA46}" type="presOf" srcId="{B5D11269-0009-4C9C-A444-387C3BF40B01}" destId="{F74A3721-5147-4338-8ED2-E1ED2C256069}" srcOrd="0" destOrd="0" presId="urn:microsoft.com/office/officeart/2005/8/layout/list1"/>
    <dgm:cxn modelId="{33750A9C-A58F-438C-95F8-8764FE34E4AE}" srcId="{E9FA4639-2F85-4322-8C6F-FF8C36EF207A}" destId="{CB36758F-0C9D-4376-9AC5-B2176B508A04}" srcOrd="2" destOrd="0" parTransId="{33C7709E-1101-4DC5-B02B-A257E9C7269E}" sibTransId="{5928964D-D724-4816-A9B7-EA394AB0755E}"/>
    <dgm:cxn modelId="{94FE6B8E-D270-405C-961A-BA7440604C8E}" srcId="{A0E8F872-F1B9-4060-ABE4-A92D8A7E2A84}" destId="{5D6CF4B6-7207-4841-BFB4-2D8A63F1450C}" srcOrd="1" destOrd="0" parTransId="{CA63ABFF-8E75-4D93-83D7-B7E018899068}" sibTransId="{8BEC4AAC-2DB5-4193-AA53-9CACE4767F3F}"/>
    <dgm:cxn modelId="{48743C3D-C72B-4C20-B2AC-6990761DDC4C}" srcId="{B5D11269-0009-4C9C-A444-387C3BF40B01}" destId="{E9FA4639-2F85-4322-8C6F-FF8C36EF207A}" srcOrd="1" destOrd="0" parTransId="{004AEC52-85DC-4A57-A445-9AFFE2F7CBC5}" sibTransId="{6097FC10-0FF8-471C-A5C6-7881A13E36BB}"/>
    <dgm:cxn modelId="{1D5A4BA9-BDBF-4B15-8DAE-9E34D9C5BE95}" srcId="{76BC43F1-3FE3-42F8-A6C0-8DE90CD40165}" destId="{39C7E338-78EA-418D-B002-AA709CB85712}" srcOrd="0" destOrd="0" parTransId="{0B5D0864-785A-473C-B49C-E2E0B04F54B1}" sibTransId="{9E1D78D4-576D-4F73-A8FC-09A50C34D48C}"/>
    <dgm:cxn modelId="{CB0961C5-7FEC-41AB-A168-72E9355F9BCD}" type="presOf" srcId="{0ED7B5A3-5DE3-43C8-A547-033D0F358049}" destId="{6D93EBEB-81FC-457C-B130-F04B6FF330C6}" srcOrd="0" destOrd="0" presId="urn:microsoft.com/office/officeart/2005/8/layout/list1"/>
    <dgm:cxn modelId="{10830A9E-F281-43FC-B175-21207D8A393A}" srcId="{E9FA4639-2F85-4322-8C6F-FF8C36EF207A}" destId="{BB99EB86-14D0-4B89-BFDB-25CDA4B76FAE}" srcOrd="0" destOrd="0" parTransId="{825C1F2E-FFCC-406F-A7EB-466EB55457CF}" sibTransId="{7EC90D8A-5984-4A98-AC2E-F05BA4823865}"/>
    <dgm:cxn modelId="{AE8C555D-D974-47B5-8ADE-B355D471C721}" type="presOf" srcId="{B6227BBE-E2C1-48A6-BAA5-805B565197E0}" destId="{4467D9D5-CC2C-41BB-90BF-5B80BF4BD216}" srcOrd="0" destOrd="0" presId="urn:microsoft.com/office/officeart/2005/8/layout/list1"/>
    <dgm:cxn modelId="{442A2F69-7293-49E1-9CBF-E5CF914B7A57}" type="presOf" srcId="{39C7E338-78EA-418D-B002-AA709CB85712}" destId="{5948A4DC-BC70-4E83-8BD1-136AE1EF0B7A}" srcOrd="0" destOrd="0" presId="urn:microsoft.com/office/officeart/2005/8/layout/list1"/>
    <dgm:cxn modelId="{89C9E848-A024-41FF-B292-030DB4727328}" type="presOf" srcId="{A0E8F872-F1B9-4060-ABE4-A92D8A7E2A84}" destId="{7CE72BAE-949F-4407-B840-80477D2BD84F}" srcOrd="1" destOrd="0" presId="urn:microsoft.com/office/officeart/2005/8/layout/list1"/>
    <dgm:cxn modelId="{1F6CA462-CA2A-4360-B483-1F5896685436}" type="presOf" srcId="{E9FA4639-2F85-4322-8C6F-FF8C36EF207A}" destId="{37AB7898-5963-497E-B7DE-2BE7F3805232}" srcOrd="0" destOrd="0" presId="urn:microsoft.com/office/officeart/2005/8/layout/list1"/>
    <dgm:cxn modelId="{01652C5E-3755-4319-A92C-07FF1903DF09}" srcId="{A0E8F872-F1B9-4060-ABE4-A92D8A7E2A84}" destId="{B6227BBE-E2C1-48A6-BAA5-805B565197E0}" srcOrd="0" destOrd="0" parTransId="{4C933130-412C-4E1B-ABBC-1A9F3378E095}" sibTransId="{79CF33CF-A755-4B17-A676-7CEAA84DBF84}"/>
    <dgm:cxn modelId="{A8C56C3B-7395-43E1-90C4-3CB973815727}" type="presOf" srcId="{BB99EB86-14D0-4B89-BFDB-25CDA4B76FAE}" destId="{BEC19276-7F3B-494B-A89C-7219BC513A07}" srcOrd="0" destOrd="0" presId="urn:microsoft.com/office/officeart/2005/8/layout/list1"/>
    <dgm:cxn modelId="{9A079F84-1A3F-49C5-8B5E-A50C6A77D5DB}" type="presOf" srcId="{A0E8F872-F1B9-4060-ABE4-A92D8A7E2A84}" destId="{126F0E8C-8599-4345-A22B-31EC9030434E}" srcOrd="0" destOrd="0" presId="urn:microsoft.com/office/officeart/2005/8/layout/list1"/>
    <dgm:cxn modelId="{4C9B8A10-8245-4974-85FB-B4B27AFA1115}" type="presOf" srcId="{8D504022-D1EC-4E5D-B34B-80ADDFE4EF7E}" destId="{5948A4DC-BC70-4E83-8BD1-136AE1EF0B7A}" srcOrd="0" destOrd="1" presId="urn:microsoft.com/office/officeart/2005/8/layout/list1"/>
    <dgm:cxn modelId="{2B35C83F-AF77-4C95-B110-46C542705CA1}" type="presParOf" srcId="{F74A3721-5147-4338-8ED2-E1ED2C256069}" destId="{20988184-0D66-4FDD-B0D9-019D7590952B}" srcOrd="0" destOrd="0" presId="urn:microsoft.com/office/officeart/2005/8/layout/list1"/>
    <dgm:cxn modelId="{F7604A59-355B-48BD-B681-765C7B2AEE20}" type="presParOf" srcId="{20988184-0D66-4FDD-B0D9-019D7590952B}" destId="{126F0E8C-8599-4345-A22B-31EC9030434E}" srcOrd="0" destOrd="0" presId="urn:microsoft.com/office/officeart/2005/8/layout/list1"/>
    <dgm:cxn modelId="{4968C9C6-3F9E-44F5-89B3-AD5D6CADCC1D}" type="presParOf" srcId="{20988184-0D66-4FDD-B0D9-019D7590952B}" destId="{7CE72BAE-949F-4407-B840-80477D2BD84F}" srcOrd="1" destOrd="0" presId="urn:microsoft.com/office/officeart/2005/8/layout/list1"/>
    <dgm:cxn modelId="{4DB6C4DF-261C-4032-B589-71B83E7AB6C9}" type="presParOf" srcId="{F74A3721-5147-4338-8ED2-E1ED2C256069}" destId="{CAC26BEE-CD70-4805-A509-03182965A5DF}" srcOrd="1" destOrd="0" presId="urn:microsoft.com/office/officeart/2005/8/layout/list1"/>
    <dgm:cxn modelId="{44D0EA57-E239-410D-9CE3-EBD3224FE571}" type="presParOf" srcId="{F74A3721-5147-4338-8ED2-E1ED2C256069}" destId="{4467D9D5-CC2C-41BB-90BF-5B80BF4BD216}" srcOrd="2" destOrd="0" presId="urn:microsoft.com/office/officeart/2005/8/layout/list1"/>
    <dgm:cxn modelId="{4FCFC0B5-706C-4628-98EB-DAD081C605E6}" type="presParOf" srcId="{F74A3721-5147-4338-8ED2-E1ED2C256069}" destId="{F83F0E48-A4D6-410C-A339-90613064BE7F}" srcOrd="3" destOrd="0" presId="urn:microsoft.com/office/officeart/2005/8/layout/list1"/>
    <dgm:cxn modelId="{8DAE3B40-0D17-409A-AF47-71D09B111F3F}" type="presParOf" srcId="{F74A3721-5147-4338-8ED2-E1ED2C256069}" destId="{D3823CE2-7344-4838-9E36-5235C73FFE71}" srcOrd="4" destOrd="0" presId="urn:microsoft.com/office/officeart/2005/8/layout/list1"/>
    <dgm:cxn modelId="{863F01E7-E294-4583-B755-6FE5D3954873}" type="presParOf" srcId="{D3823CE2-7344-4838-9E36-5235C73FFE71}" destId="{37AB7898-5963-497E-B7DE-2BE7F3805232}" srcOrd="0" destOrd="0" presId="urn:microsoft.com/office/officeart/2005/8/layout/list1"/>
    <dgm:cxn modelId="{8BDA6811-FB10-4A88-87B5-82B4038E8D1A}" type="presParOf" srcId="{D3823CE2-7344-4838-9E36-5235C73FFE71}" destId="{FD2C6131-93C0-41AE-9C4C-FEA6B2AE219E}" srcOrd="1" destOrd="0" presId="urn:microsoft.com/office/officeart/2005/8/layout/list1"/>
    <dgm:cxn modelId="{E9E2A2B2-E0C7-48B4-9FA6-AEC197A7E4C4}" type="presParOf" srcId="{F74A3721-5147-4338-8ED2-E1ED2C256069}" destId="{AB7739FB-C9A5-4BA6-82C2-E83F266FD9EA}" srcOrd="5" destOrd="0" presId="urn:microsoft.com/office/officeart/2005/8/layout/list1"/>
    <dgm:cxn modelId="{521240C4-9976-4AFD-B52C-43001D6A1F71}" type="presParOf" srcId="{F74A3721-5147-4338-8ED2-E1ED2C256069}" destId="{BEC19276-7F3B-494B-A89C-7219BC513A07}" srcOrd="6" destOrd="0" presId="urn:microsoft.com/office/officeart/2005/8/layout/list1"/>
    <dgm:cxn modelId="{7089A072-F766-4A7C-834F-07E61AC79E46}" type="presParOf" srcId="{F74A3721-5147-4338-8ED2-E1ED2C256069}" destId="{C2AF7E34-5591-4A83-AB43-642CE2523FAB}" srcOrd="7" destOrd="0" presId="urn:microsoft.com/office/officeart/2005/8/layout/list1"/>
    <dgm:cxn modelId="{7CA9FA2B-2FCF-4E4E-8469-09C4F8ED8149}" type="presParOf" srcId="{F74A3721-5147-4338-8ED2-E1ED2C256069}" destId="{74F208CE-FAE1-4039-94DD-BAB95D04F5EF}" srcOrd="8" destOrd="0" presId="urn:microsoft.com/office/officeart/2005/8/layout/list1"/>
    <dgm:cxn modelId="{A540DB8A-1624-4DE0-AA7C-50ED2E8F9B3E}" type="presParOf" srcId="{74F208CE-FAE1-4039-94DD-BAB95D04F5EF}" destId="{02BE2E61-8196-4549-8FEE-CF21155059F0}" srcOrd="0" destOrd="0" presId="urn:microsoft.com/office/officeart/2005/8/layout/list1"/>
    <dgm:cxn modelId="{68EC203C-9943-4942-8F3B-8FC2C42DD76C}" type="presParOf" srcId="{74F208CE-FAE1-4039-94DD-BAB95D04F5EF}" destId="{82A9A06D-E4DF-44B7-AAE9-C4F55F6A4261}" srcOrd="1" destOrd="0" presId="urn:microsoft.com/office/officeart/2005/8/layout/list1"/>
    <dgm:cxn modelId="{5B8A0AE8-A4A7-4A51-9645-A4EA489BD19C}" type="presParOf" srcId="{F74A3721-5147-4338-8ED2-E1ED2C256069}" destId="{81C553BF-E34E-430C-9FFF-0412947D1DA3}" srcOrd="9" destOrd="0" presId="urn:microsoft.com/office/officeart/2005/8/layout/list1"/>
    <dgm:cxn modelId="{88A666D5-1BAA-4802-B26B-B2AF7C44B4E3}" type="presParOf" srcId="{F74A3721-5147-4338-8ED2-E1ED2C256069}" destId="{5948A4DC-BC70-4E83-8BD1-136AE1EF0B7A}" srcOrd="10" destOrd="0" presId="urn:microsoft.com/office/officeart/2005/8/layout/list1"/>
    <dgm:cxn modelId="{926EF30C-5756-4D23-A8BD-4333A653053A}" type="presParOf" srcId="{F74A3721-5147-4338-8ED2-E1ED2C256069}" destId="{8C766CDA-3072-484F-8C09-71D09001A97A}" srcOrd="11" destOrd="0" presId="urn:microsoft.com/office/officeart/2005/8/layout/list1"/>
    <dgm:cxn modelId="{03AD6C88-B5CC-4D36-B74E-E5145532DA15}" type="presParOf" srcId="{F74A3721-5147-4338-8ED2-E1ED2C256069}" destId="{EB0E48A6-4DD5-4466-8BAE-DACA125C66CF}" srcOrd="12" destOrd="0" presId="urn:microsoft.com/office/officeart/2005/8/layout/list1"/>
    <dgm:cxn modelId="{202B198A-DD0C-4930-8845-40A06E31EDF5}" type="presParOf" srcId="{EB0E48A6-4DD5-4466-8BAE-DACA125C66CF}" destId="{7F4FFB22-8116-45CD-B42C-12635768A1AF}" srcOrd="0" destOrd="0" presId="urn:microsoft.com/office/officeart/2005/8/layout/list1"/>
    <dgm:cxn modelId="{76050649-62FD-4EAA-97BC-611EC7CED1A6}" type="presParOf" srcId="{EB0E48A6-4DD5-4466-8BAE-DACA125C66CF}" destId="{DAC46DB7-BC94-4163-8387-3CBB1527F92A}" srcOrd="1" destOrd="0" presId="urn:microsoft.com/office/officeart/2005/8/layout/list1"/>
    <dgm:cxn modelId="{9574109F-1A57-4D7D-B05D-9F119BBE1D3D}" type="presParOf" srcId="{F74A3721-5147-4338-8ED2-E1ED2C256069}" destId="{51A5F492-D9F5-4401-B0EC-FF1DD580AB46}" srcOrd="13" destOrd="0" presId="urn:microsoft.com/office/officeart/2005/8/layout/list1"/>
    <dgm:cxn modelId="{5A38A7A9-7E0F-45EF-9AF4-2100D9A3E7B3}" type="presParOf" srcId="{F74A3721-5147-4338-8ED2-E1ED2C256069}" destId="{6D93EBEB-81FC-457C-B130-F04B6FF330C6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860A25C-D520-4507-AB14-A1760744232F}">
      <dsp:nvSpPr>
        <dsp:cNvPr id="0" name=""/>
        <dsp:cNvSpPr/>
      </dsp:nvSpPr>
      <dsp:spPr>
        <a:xfrm>
          <a:off x="2438400" y="0"/>
          <a:ext cx="3657600" cy="12699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700" kern="1200" dirty="0" smtClean="0"/>
            <a:t>Kereskedelmi banki, takarékszövetkezeti finanszírozás</a:t>
          </a:r>
          <a:endParaRPr lang="hu-H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700" kern="1200" dirty="0" smtClean="0"/>
            <a:t>Támogatott hitelek, </a:t>
          </a:r>
          <a:r>
            <a:rPr lang="hu-HU" sz="1700" b="1" kern="1200" dirty="0" smtClean="0"/>
            <a:t>MFB hitelek</a:t>
          </a:r>
          <a:endParaRPr lang="hu-HU" sz="1700" b="1" kern="1200" dirty="0"/>
        </a:p>
      </dsp:txBody>
      <dsp:txXfrm>
        <a:off x="2438400" y="0"/>
        <a:ext cx="3657600" cy="1269999"/>
      </dsp:txXfrm>
    </dsp:sp>
    <dsp:sp modelId="{0693B422-EF03-4712-A076-8D7CBD51B364}">
      <dsp:nvSpPr>
        <dsp:cNvPr id="0" name=""/>
        <dsp:cNvSpPr/>
      </dsp:nvSpPr>
      <dsp:spPr>
        <a:xfrm>
          <a:off x="0" y="0"/>
          <a:ext cx="2438400" cy="1269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600" kern="1200" dirty="0" smtClean="0"/>
            <a:t>Közvetlen banki finanszírozás</a:t>
          </a:r>
          <a:endParaRPr lang="hu-HU" sz="2600" kern="1200" dirty="0"/>
        </a:p>
      </dsp:txBody>
      <dsp:txXfrm>
        <a:off x="0" y="0"/>
        <a:ext cx="2438400" cy="1269999"/>
      </dsp:txXfrm>
    </dsp:sp>
    <dsp:sp modelId="{0CDF62D9-DC3D-437C-A6C6-A8CAB228ADA9}">
      <dsp:nvSpPr>
        <dsp:cNvPr id="0" name=""/>
        <dsp:cNvSpPr/>
      </dsp:nvSpPr>
      <dsp:spPr>
        <a:xfrm>
          <a:off x="2438400" y="1397000"/>
          <a:ext cx="3657600" cy="12699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700" kern="1200" dirty="0" smtClean="0"/>
            <a:t>Integrátori hitelek</a:t>
          </a:r>
          <a:endParaRPr lang="hu-H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700" kern="1200" dirty="0" smtClean="0"/>
            <a:t>Lízingcégek</a:t>
          </a:r>
          <a:endParaRPr lang="hu-H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700" kern="1200" dirty="0" smtClean="0"/>
            <a:t>Faktoring</a:t>
          </a:r>
          <a:endParaRPr lang="hu-HU" sz="1700" kern="1200" dirty="0"/>
        </a:p>
      </dsp:txBody>
      <dsp:txXfrm>
        <a:off x="2438400" y="1397000"/>
        <a:ext cx="3657600" cy="1269999"/>
      </dsp:txXfrm>
    </dsp:sp>
    <dsp:sp modelId="{816DF911-A604-46E0-AB7C-023CD12BEF6E}">
      <dsp:nvSpPr>
        <dsp:cNvPr id="0" name=""/>
        <dsp:cNvSpPr/>
      </dsp:nvSpPr>
      <dsp:spPr>
        <a:xfrm>
          <a:off x="0" y="1397000"/>
          <a:ext cx="2438400" cy="1269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600" kern="1200" dirty="0" smtClean="0"/>
            <a:t>Közvetett banki finanszírozás</a:t>
          </a:r>
          <a:endParaRPr lang="hu-HU" sz="2600" kern="1200" dirty="0"/>
        </a:p>
      </dsp:txBody>
      <dsp:txXfrm>
        <a:off x="0" y="1397000"/>
        <a:ext cx="2438400" cy="1269999"/>
      </dsp:txXfrm>
    </dsp:sp>
    <dsp:sp modelId="{F91A8584-41F7-4ECC-A637-C66A24ED3DBB}">
      <dsp:nvSpPr>
        <dsp:cNvPr id="0" name=""/>
        <dsp:cNvSpPr/>
      </dsp:nvSpPr>
      <dsp:spPr>
        <a:xfrm>
          <a:off x="2438400" y="2793999"/>
          <a:ext cx="3657600" cy="12699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700" u="sng" kern="1200" dirty="0" smtClean="0"/>
            <a:t>Szállítók</a:t>
          </a:r>
          <a:endParaRPr lang="hu-HU" sz="1700" u="sng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700" kern="1200" dirty="0" smtClean="0"/>
            <a:t>Vevői előleg</a:t>
          </a:r>
          <a:endParaRPr lang="hu-H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700" kern="1200" dirty="0" smtClean="0"/>
            <a:t>Tagi kölcsön</a:t>
          </a:r>
          <a:endParaRPr lang="hu-HU" sz="1700" kern="1200" dirty="0"/>
        </a:p>
      </dsp:txBody>
      <dsp:txXfrm>
        <a:off x="2438400" y="2793999"/>
        <a:ext cx="3657600" cy="1269999"/>
      </dsp:txXfrm>
    </dsp:sp>
    <dsp:sp modelId="{EF6E8AD7-6D96-4A39-8141-F16005325201}">
      <dsp:nvSpPr>
        <dsp:cNvPr id="0" name=""/>
        <dsp:cNvSpPr/>
      </dsp:nvSpPr>
      <dsp:spPr>
        <a:xfrm>
          <a:off x="0" y="2793999"/>
          <a:ext cx="2438400" cy="1269999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600" kern="1200" dirty="0" smtClean="0"/>
            <a:t>Nem banki finanszírozás</a:t>
          </a:r>
          <a:endParaRPr lang="hu-HU" sz="2600" kern="1200" dirty="0"/>
        </a:p>
      </dsp:txBody>
      <dsp:txXfrm>
        <a:off x="0" y="2793999"/>
        <a:ext cx="2438400" cy="126999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F23A56-5D6B-4EAF-A29E-44A229CB707D}">
      <dsp:nvSpPr>
        <dsp:cNvPr id="0" name=""/>
        <dsp:cNvSpPr/>
      </dsp:nvSpPr>
      <dsp:spPr>
        <a:xfrm>
          <a:off x="0" y="0"/>
          <a:ext cx="2211827" cy="11059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400" kern="1200" dirty="0" smtClean="0"/>
            <a:t>Hitelfajták</a:t>
          </a:r>
          <a:endParaRPr lang="hu-HU" sz="3400" kern="1200" dirty="0"/>
        </a:p>
      </dsp:txBody>
      <dsp:txXfrm>
        <a:off x="0" y="0"/>
        <a:ext cx="2211827" cy="1105913"/>
      </dsp:txXfrm>
    </dsp:sp>
    <dsp:sp modelId="{61044032-7119-4ED6-80E2-B27620878674}">
      <dsp:nvSpPr>
        <dsp:cNvPr id="0" name=""/>
        <dsp:cNvSpPr/>
      </dsp:nvSpPr>
      <dsp:spPr>
        <a:xfrm>
          <a:off x="221182" y="1105913"/>
          <a:ext cx="110682" cy="8289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8959"/>
              </a:lnTo>
              <a:lnTo>
                <a:pt x="110682" y="8289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4EEAC0-0B7A-463D-B3E7-4B73E8353051}">
      <dsp:nvSpPr>
        <dsp:cNvPr id="0" name=""/>
        <dsp:cNvSpPr/>
      </dsp:nvSpPr>
      <dsp:spPr>
        <a:xfrm>
          <a:off x="331864" y="1381916"/>
          <a:ext cx="1769462" cy="11059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Beruházási és fejlesztési hitelek</a:t>
          </a:r>
        </a:p>
      </dsp:txBody>
      <dsp:txXfrm>
        <a:off x="331864" y="1381916"/>
        <a:ext cx="1769462" cy="1105913"/>
      </dsp:txXfrm>
    </dsp:sp>
    <dsp:sp modelId="{1A1948CB-E40F-4991-9B21-85FB3B4ECC15}">
      <dsp:nvSpPr>
        <dsp:cNvPr id="0" name=""/>
        <dsp:cNvSpPr/>
      </dsp:nvSpPr>
      <dsp:spPr>
        <a:xfrm>
          <a:off x="221182" y="1105913"/>
          <a:ext cx="110682" cy="22113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1351"/>
              </a:lnTo>
              <a:lnTo>
                <a:pt x="110682" y="22113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A38AB1-D323-4E33-B517-D82095272804}">
      <dsp:nvSpPr>
        <dsp:cNvPr id="0" name=""/>
        <dsp:cNvSpPr/>
      </dsp:nvSpPr>
      <dsp:spPr>
        <a:xfrm>
          <a:off x="331864" y="2764308"/>
          <a:ext cx="1769462" cy="11059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/>
            <a:t>Forgóeszköz-hitelek</a:t>
          </a:r>
          <a:endParaRPr lang="hu-HU" sz="1200" kern="1200" dirty="0"/>
        </a:p>
      </dsp:txBody>
      <dsp:txXfrm>
        <a:off x="331864" y="2764308"/>
        <a:ext cx="1769462" cy="1105913"/>
      </dsp:txXfrm>
    </dsp:sp>
    <dsp:sp modelId="{67CFC5A7-2591-4D2A-9141-4DEB1A4F5520}">
      <dsp:nvSpPr>
        <dsp:cNvPr id="0" name=""/>
        <dsp:cNvSpPr/>
      </dsp:nvSpPr>
      <dsp:spPr>
        <a:xfrm>
          <a:off x="3632234" y="24805"/>
          <a:ext cx="2211827" cy="11059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400" kern="1200" dirty="0" smtClean="0"/>
            <a:t>Támogatás típusa</a:t>
          </a:r>
          <a:endParaRPr lang="hu-HU" sz="3400" kern="1200" dirty="0"/>
        </a:p>
      </dsp:txBody>
      <dsp:txXfrm>
        <a:off x="3632234" y="24805"/>
        <a:ext cx="2211827" cy="1105913"/>
      </dsp:txXfrm>
    </dsp:sp>
    <dsp:sp modelId="{45F163C9-528D-455A-894A-D410F342FBD3}">
      <dsp:nvSpPr>
        <dsp:cNvPr id="0" name=""/>
        <dsp:cNvSpPr/>
      </dsp:nvSpPr>
      <dsp:spPr>
        <a:xfrm>
          <a:off x="3853417" y="1130718"/>
          <a:ext cx="221178" cy="8294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9435"/>
              </a:lnTo>
              <a:lnTo>
                <a:pt x="221178" y="8294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BEACC0-4153-4A67-BD1E-ED638C45A2F8}">
      <dsp:nvSpPr>
        <dsp:cNvPr id="0" name=""/>
        <dsp:cNvSpPr/>
      </dsp:nvSpPr>
      <dsp:spPr>
        <a:xfrm>
          <a:off x="4074595" y="1407197"/>
          <a:ext cx="1769462" cy="11059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 smtClean="0"/>
            <a:t>VM által nyújtott kamattámogatás</a:t>
          </a:r>
          <a:r>
            <a:rPr lang="hu-HU" sz="1400" kern="1200" dirty="0" smtClean="0"/>
            <a:t> (forintalapú hitelhez)</a:t>
          </a:r>
          <a:endParaRPr lang="hu-HU" sz="1400" kern="1200" dirty="0"/>
        </a:p>
      </dsp:txBody>
      <dsp:txXfrm>
        <a:off x="4074595" y="1407197"/>
        <a:ext cx="1769462" cy="1105913"/>
      </dsp:txXfrm>
    </dsp:sp>
    <dsp:sp modelId="{D247AA8A-3D39-426C-BEA1-76138B32CE2C}">
      <dsp:nvSpPr>
        <dsp:cNvPr id="0" name=""/>
        <dsp:cNvSpPr/>
      </dsp:nvSpPr>
      <dsp:spPr>
        <a:xfrm>
          <a:off x="3853417" y="1130718"/>
          <a:ext cx="221178" cy="2211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1827"/>
              </a:lnTo>
              <a:lnTo>
                <a:pt x="221178" y="22118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638ED3-A731-44E2-A1B3-37B474EC6E2A}">
      <dsp:nvSpPr>
        <dsp:cNvPr id="0" name=""/>
        <dsp:cNvSpPr/>
      </dsp:nvSpPr>
      <dsp:spPr>
        <a:xfrm>
          <a:off x="4074595" y="2789589"/>
          <a:ext cx="2190098" cy="11059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b="0" kern="1200" dirty="0" smtClean="0"/>
            <a:t>Hitelnyújtó által alkalmazott kedvezményes kamatozás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(devizakamat forinthitelre)</a:t>
          </a:r>
          <a:endParaRPr lang="hu-HU" sz="1200" kern="1200" dirty="0"/>
        </a:p>
      </dsp:txBody>
      <dsp:txXfrm>
        <a:off x="4074595" y="2789589"/>
        <a:ext cx="2190098" cy="1105913"/>
      </dsp:txXfrm>
    </dsp:sp>
    <dsp:sp modelId="{60775EA9-F843-4C99-A7FF-4A987EA0D7CF}">
      <dsp:nvSpPr>
        <dsp:cNvPr id="0" name=""/>
        <dsp:cNvSpPr/>
      </dsp:nvSpPr>
      <dsp:spPr>
        <a:xfrm>
          <a:off x="3853417" y="1130718"/>
          <a:ext cx="256744" cy="35266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26692"/>
              </a:lnTo>
              <a:lnTo>
                <a:pt x="256744" y="35266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54EA36-46C8-44A9-8C50-E39349F600F2}">
      <dsp:nvSpPr>
        <dsp:cNvPr id="0" name=""/>
        <dsp:cNvSpPr/>
      </dsp:nvSpPr>
      <dsp:spPr>
        <a:xfrm>
          <a:off x="4110161" y="4104454"/>
          <a:ext cx="1769462" cy="11059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/>
            <a:t>Intézményi kezességvállalás, bankgarancia</a:t>
          </a:r>
          <a:endParaRPr lang="hu-HU" sz="1600" kern="1200" dirty="0"/>
        </a:p>
      </dsp:txBody>
      <dsp:txXfrm>
        <a:off x="4110161" y="4104454"/>
        <a:ext cx="1769462" cy="110591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67D9D5-CC2C-41BB-90BF-5B80BF4BD216}">
      <dsp:nvSpPr>
        <dsp:cNvPr id="0" name=""/>
        <dsp:cNvSpPr/>
      </dsp:nvSpPr>
      <dsp:spPr>
        <a:xfrm>
          <a:off x="0" y="249861"/>
          <a:ext cx="8229599" cy="9638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49936" rIns="63870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b="1" kern="1200" dirty="0" smtClean="0">
              <a:latin typeface="Times New Roman" pitchFamily="18" charset="0"/>
              <a:cs typeface="Times New Roman" pitchFamily="18" charset="0"/>
            </a:rPr>
            <a:t>Új Magyarország Agrárfejlesztési Hitelprogram</a:t>
          </a:r>
          <a:endParaRPr lang="hu-H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b="1" kern="1200" dirty="0" smtClean="0">
              <a:latin typeface="Times New Roman" pitchFamily="18" charset="0"/>
              <a:cs typeface="Times New Roman" pitchFamily="18" charset="0"/>
            </a:rPr>
            <a:t>Kedvezményes hitel- és lízingdíj-támogatás mezőgazdasági üzemek korszerűsítéséhez és fejlesztéséhez </a:t>
          </a:r>
          <a:r>
            <a:rPr lang="hu-HU" sz="1400" kern="1200" dirty="0" smtClean="0">
              <a:latin typeface="Times New Roman" pitchFamily="18" charset="0"/>
              <a:cs typeface="Times New Roman" pitchFamily="18" charset="0"/>
            </a:rPr>
            <a:t>(114/2008. (IX. 5.) FVM rendelet )</a:t>
          </a:r>
        </a:p>
      </dsp:txBody>
      <dsp:txXfrm>
        <a:off x="0" y="249861"/>
        <a:ext cx="8229599" cy="963899"/>
      </dsp:txXfrm>
    </dsp:sp>
    <dsp:sp modelId="{7CE72BAE-949F-4407-B840-80477D2BD84F}">
      <dsp:nvSpPr>
        <dsp:cNvPr id="0" name=""/>
        <dsp:cNvSpPr/>
      </dsp:nvSpPr>
      <dsp:spPr>
        <a:xfrm>
          <a:off x="411479" y="72741"/>
          <a:ext cx="5760720" cy="3542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smtClean="0">
              <a:latin typeface="Times New Roman" pitchFamily="18" charset="0"/>
              <a:cs typeface="Times New Roman" pitchFamily="18" charset="0"/>
            </a:rPr>
            <a:t>Beruházási hitelek</a:t>
          </a:r>
          <a:endParaRPr lang="hu-H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1479" y="72741"/>
        <a:ext cx="5760720" cy="354239"/>
      </dsp:txXfrm>
    </dsp:sp>
    <dsp:sp modelId="{BEC19276-7F3B-494B-A89C-7219BC513A07}">
      <dsp:nvSpPr>
        <dsp:cNvPr id="0" name=""/>
        <dsp:cNvSpPr/>
      </dsp:nvSpPr>
      <dsp:spPr>
        <a:xfrm>
          <a:off x="0" y="1455681"/>
          <a:ext cx="8229599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49936" rIns="63870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b="1" kern="1200" dirty="0" smtClean="0">
              <a:latin typeface="Times New Roman" pitchFamily="18" charset="0"/>
              <a:cs typeface="Times New Roman" pitchFamily="18" charset="0"/>
            </a:rPr>
            <a:t>Agrár Széchenyi Kártya Folyószámlahitel</a:t>
          </a:r>
          <a:endParaRPr lang="hu-H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b="1" kern="1200" dirty="0" smtClean="0">
              <a:latin typeface="Times New Roman" pitchFamily="18" charset="0"/>
              <a:cs typeface="Times New Roman" pitchFamily="18" charset="0"/>
            </a:rPr>
            <a:t>MFB Agrár Forgóeszköz Hitelprogram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b="1" kern="1200" dirty="0" smtClean="0">
              <a:latin typeface="Times New Roman" pitchFamily="18" charset="0"/>
              <a:cs typeface="Times New Roman" pitchFamily="18" charset="0"/>
            </a:rPr>
            <a:t>Új Magyarország TÉSZ Forgóeszköz Hitelprogram</a:t>
          </a:r>
        </a:p>
      </dsp:txBody>
      <dsp:txXfrm>
        <a:off x="0" y="1455681"/>
        <a:ext cx="8229599" cy="982800"/>
      </dsp:txXfrm>
    </dsp:sp>
    <dsp:sp modelId="{FD2C6131-93C0-41AE-9C4C-FEA6B2AE219E}">
      <dsp:nvSpPr>
        <dsp:cNvPr id="0" name=""/>
        <dsp:cNvSpPr/>
      </dsp:nvSpPr>
      <dsp:spPr>
        <a:xfrm>
          <a:off x="411479" y="1278561"/>
          <a:ext cx="5760720" cy="3542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smtClean="0">
              <a:latin typeface="Times New Roman" pitchFamily="18" charset="0"/>
              <a:cs typeface="Times New Roman" pitchFamily="18" charset="0"/>
            </a:rPr>
            <a:t>Forgóeszköz hitelek</a:t>
          </a:r>
          <a:endParaRPr lang="hu-H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1479" y="1278561"/>
        <a:ext cx="5760720" cy="354239"/>
      </dsp:txXfrm>
    </dsp:sp>
    <dsp:sp modelId="{5948A4DC-BC70-4E83-8BD1-136AE1EF0B7A}">
      <dsp:nvSpPr>
        <dsp:cNvPr id="0" name=""/>
        <dsp:cNvSpPr/>
      </dsp:nvSpPr>
      <dsp:spPr>
        <a:xfrm>
          <a:off x="0" y="2680401"/>
          <a:ext cx="8229599" cy="774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49936" rIns="63870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b="1" kern="1200" dirty="0" smtClean="0">
              <a:latin typeface="Times New Roman" pitchFamily="18" charset="0"/>
              <a:cs typeface="Times New Roman" pitchFamily="18" charset="0"/>
            </a:rPr>
            <a:t>MFB Fagykár 2011. Forgóeszköz Hitelprogram</a:t>
          </a:r>
          <a:endParaRPr lang="hu-H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b="1" kern="1200" dirty="0" smtClean="0">
              <a:latin typeface="Times New Roman" pitchFamily="18" charset="0"/>
              <a:cs typeface="Times New Roman" pitchFamily="18" charset="0"/>
            </a:rPr>
            <a:t>Agrár Forgóeszköz Vis Maior Hitelprogram</a:t>
          </a:r>
        </a:p>
      </dsp:txBody>
      <dsp:txXfrm>
        <a:off x="0" y="2680401"/>
        <a:ext cx="8229599" cy="774900"/>
      </dsp:txXfrm>
    </dsp:sp>
    <dsp:sp modelId="{82A9A06D-E4DF-44B7-AAE9-C4F55F6A4261}">
      <dsp:nvSpPr>
        <dsp:cNvPr id="0" name=""/>
        <dsp:cNvSpPr/>
      </dsp:nvSpPr>
      <dsp:spPr>
        <a:xfrm>
          <a:off x="411479" y="2503281"/>
          <a:ext cx="5760720" cy="3542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smtClean="0">
              <a:latin typeface="Times New Roman" pitchFamily="18" charset="0"/>
              <a:cs typeface="Times New Roman" pitchFamily="18" charset="0"/>
            </a:rPr>
            <a:t>Vis Maior, Fagykár</a:t>
          </a:r>
          <a:endParaRPr lang="hu-H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1479" y="2503281"/>
        <a:ext cx="5760720" cy="354239"/>
      </dsp:txXfrm>
    </dsp:sp>
    <dsp:sp modelId="{6D93EBEB-81FC-457C-B130-F04B6FF330C6}">
      <dsp:nvSpPr>
        <dsp:cNvPr id="0" name=""/>
        <dsp:cNvSpPr/>
      </dsp:nvSpPr>
      <dsp:spPr>
        <a:xfrm>
          <a:off x="0" y="3697221"/>
          <a:ext cx="8229599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49936" rIns="63870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b="1" kern="1200" dirty="0" smtClean="0">
              <a:latin typeface="Times New Roman" pitchFamily="18" charset="0"/>
              <a:cs typeface="Times New Roman" pitchFamily="18" charset="0"/>
            </a:rPr>
            <a:t>MFB Élelmiszeripari Bankgarancia Program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kern="1200" dirty="0" smtClean="0">
              <a:latin typeface="Times New Roman" pitchFamily="18" charset="0"/>
              <a:cs typeface="Times New Roman" pitchFamily="18" charset="0"/>
            </a:rPr>
            <a:t>Támogatásként igénybe vehető intézményi kezességvállalás (50/2007. (VI. 27) FVM rendelet )</a:t>
          </a:r>
          <a:endParaRPr lang="hu-HU" sz="1400" b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0" y="3697221"/>
        <a:ext cx="8229599" cy="756000"/>
      </dsp:txXfrm>
    </dsp:sp>
    <dsp:sp modelId="{DAC46DB7-BC94-4163-8387-3CBB1527F92A}">
      <dsp:nvSpPr>
        <dsp:cNvPr id="0" name=""/>
        <dsp:cNvSpPr/>
      </dsp:nvSpPr>
      <dsp:spPr>
        <a:xfrm>
          <a:off x="411479" y="3520101"/>
          <a:ext cx="5760720" cy="3542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smtClean="0">
              <a:latin typeface="Times New Roman" pitchFamily="18" charset="0"/>
              <a:cs typeface="Times New Roman" pitchFamily="18" charset="0"/>
            </a:rPr>
            <a:t>Intézményi kezességvállalás</a:t>
          </a:r>
        </a:p>
      </dsp:txBody>
      <dsp:txXfrm>
        <a:off x="411479" y="3520101"/>
        <a:ext cx="5760720" cy="3542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0.10223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8083997" cy="280440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0.01484</cdr:x>
      <cdr:y>0.16667</cdr:y>
    </cdr:from>
    <cdr:to>
      <cdr:x>0.06836</cdr:x>
      <cdr:y>0.61285</cdr:y>
    </cdr:to>
    <cdr:sp macro="" textlink="">
      <cdr:nvSpPr>
        <cdr:cNvPr id="2" name="Szövegdoboz 1"/>
        <cdr:cNvSpPr txBox="1"/>
      </cdr:nvSpPr>
      <cdr:spPr>
        <a:xfrm xmlns:a="http://schemas.openxmlformats.org/drawingml/2006/main" rot="16200000">
          <a:off x="-415443" y="942775"/>
          <a:ext cx="1223962" cy="2528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100" b="1">
              <a:latin typeface="Times New Roman" pitchFamily="18" charset="0"/>
              <a:cs typeface="Times New Roman" pitchFamily="18" charset="0"/>
            </a:rPr>
            <a:t>milliárd forint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0.01252</cdr:x>
      <cdr:y>0.14658</cdr:y>
    </cdr:from>
    <cdr:to>
      <cdr:x>0.05866</cdr:x>
      <cdr:y>0.57908</cdr:y>
    </cdr:to>
    <cdr:sp macro="" textlink="">
      <cdr:nvSpPr>
        <cdr:cNvPr id="2" name="Szövegdoboz 1"/>
        <cdr:cNvSpPr txBox="1"/>
      </cdr:nvSpPr>
      <cdr:spPr>
        <a:xfrm xmlns:a="http://schemas.openxmlformats.org/drawingml/2006/main" rot="16200000">
          <a:off x="-442838" y="938140"/>
          <a:ext cx="1264705" cy="2456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hu-HU" sz="1100" b="1" dirty="0">
              <a:latin typeface="Times New Roman" pitchFamily="18" charset="0"/>
              <a:cs typeface="Times New Roman" pitchFamily="18" charset="0"/>
            </a:rPr>
            <a:t>milliárd forint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0.00417</cdr:x>
      <cdr:y>0.10764</cdr:y>
    </cdr:from>
    <cdr:to>
      <cdr:x>0.0579</cdr:x>
      <cdr:y>0.54297</cdr:y>
    </cdr:to>
    <cdr:sp macro="" textlink="">
      <cdr:nvSpPr>
        <cdr:cNvPr id="2" name="Szövegdoboz 1"/>
        <cdr:cNvSpPr txBox="1"/>
      </cdr:nvSpPr>
      <cdr:spPr>
        <a:xfrm xmlns:a="http://schemas.openxmlformats.org/drawingml/2006/main" rot="16200000">
          <a:off x="-455218" y="769544"/>
          <a:ext cx="1194213" cy="2456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hu-HU" sz="1100" b="1">
              <a:latin typeface="Times New Roman" pitchFamily="18" charset="0"/>
              <a:cs typeface="Times New Roman" pitchFamily="18" charset="0"/>
            </a:rPr>
            <a:t>milliárd forint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BCD2C20-1290-4329-80CB-D2C41B61354A}" type="datetimeFigureOut">
              <a:rPr lang="hu-HU"/>
              <a:pPr>
                <a:defRPr/>
              </a:pPr>
              <a:t>2012.01.24.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u-H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71226F-5E1C-4746-AA5D-9F173A02A7E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00293F-2053-4488-92C5-1FED563C0018}" type="slidenum">
              <a:rPr lang="hu-HU" smtClean="0"/>
              <a:pPr>
                <a:defRPr/>
              </a:pPr>
              <a:t>10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l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78759"/>
            <a:ext cx="7772400" cy="1470025"/>
          </a:xfrm>
        </p:spPr>
        <p:txBody>
          <a:bodyPr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86322"/>
            <a:ext cx="6400800" cy="135729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677BC-E37F-4B9A-BD4E-BE33B970BC0A}" type="datetimeFigureOut">
              <a:rPr lang="hu-HU"/>
              <a:pPr>
                <a:defRPr/>
              </a:pPr>
              <a:t>2012.01.24.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40525" y="6089650"/>
            <a:ext cx="2133600" cy="365125"/>
          </a:xfr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0E9AB652-B506-4E9C-9331-3C09ACFCBE5C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  <p:transition advClick="0" advTm="3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39079-7316-4A79-8408-C47BCF346F45}" type="datetimeFigureOut">
              <a:rPr lang="hu-HU"/>
              <a:pPr>
                <a:defRPr/>
              </a:pPr>
              <a:t>2012.01.24.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  <p:transition advClick="0" advTm="3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1910" y="1285860"/>
            <a:ext cx="3471858" cy="857256"/>
          </a:xfrm>
        </p:spPr>
        <p:txBody>
          <a:bodyPr anchor="t">
            <a:normAutofit/>
          </a:bodyPr>
          <a:lstStyle>
            <a:lvl1pPr algn="l">
              <a:defRPr sz="1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4"/>
          </p:nvPr>
        </p:nvSpPr>
        <p:spPr bwMode="auto">
          <a:xfrm>
            <a:off x="3663561" y="2214554"/>
            <a:ext cx="4714908" cy="400052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10" name="Tartalom helye 2"/>
          <p:cNvSpPr>
            <a:spLocks noGrp="1"/>
          </p:cNvSpPr>
          <p:nvPr>
            <p:ph idx="13"/>
          </p:nvPr>
        </p:nvSpPr>
        <p:spPr>
          <a:xfrm>
            <a:off x="908566" y="1376038"/>
            <a:ext cx="2651379" cy="4802819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971DD-8811-47B8-8801-4268EF6CE2E7}" type="datetimeFigureOut">
              <a:rPr lang="hu-HU"/>
              <a:pPr>
                <a:defRPr/>
              </a:pPr>
              <a:t>2012.01.24.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  <p:transition advClick="0" advTm="3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81107"/>
            <a:ext cx="7772400" cy="504819"/>
          </a:xfrm>
        </p:spPr>
        <p:txBody>
          <a:bodyPr anchor="t">
            <a:normAutofit/>
          </a:bodyPr>
          <a:lstStyle>
            <a:lvl1pPr algn="ctr">
              <a:defRPr sz="1800" b="0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4786322"/>
            <a:ext cx="7572428" cy="150019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Tartalom helye 2"/>
          <p:cNvSpPr>
            <a:spLocks noGrp="1"/>
          </p:cNvSpPr>
          <p:nvPr>
            <p:ph idx="14"/>
          </p:nvPr>
        </p:nvSpPr>
        <p:spPr>
          <a:xfrm>
            <a:off x="908566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12" name="Tartalom helye 2"/>
          <p:cNvSpPr>
            <a:spLocks noGrp="1"/>
          </p:cNvSpPr>
          <p:nvPr>
            <p:ph idx="15"/>
          </p:nvPr>
        </p:nvSpPr>
        <p:spPr>
          <a:xfrm>
            <a:off x="4643438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15FB7-70C7-4646-BCBF-896E04D35770}" type="datetimeFigureOut">
              <a:rPr lang="hu-HU"/>
              <a:pPr>
                <a:defRPr/>
              </a:pPr>
              <a:t>2012.01.24.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  <p:transition advClick="0" advTm="3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38B46-2D5F-4810-A8AE-36884463CBB9}" type="datetimeFigureOut">
              <a:rPr lang="hu-HU"/>
              <a:pPr>
                <a:defRPr/>
              </a:pPr>
              <a:t>2012.01.24.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  <p:transition advClick="0" advTm="3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íml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78759"/>
            <a:ext cx="7772400" cy="1470025"/>
          </a:xfrm>
        </p:spPr>
        <p:txBody>
          <a:bodyPr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86322"/>
            <a:ext cx="6400800" cy="135729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FC785-7308-4AAD-9979-6E32EA882E9A}" type="datetimeFigureOut">
              <a:rPr lang="hu-HU"/>
              <a:pPr>
                <a:defRPr/>
              </a:pPr>
              <a:t>2012.01.24.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40525" y="60896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571685D6-B865-4648-BBF6-474D92AD50AF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  <p:transition advClick="0" advTm="3500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bg_1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8" y="14288"/>
            <a:ext cx="9140825" cy="682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u-HU" smtClean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926A66-4E73-4C33-812E-B9D3FDC91C51}" type="datetimeFigureOut">
              <a:rPr lang="hu-HU"/>
              <a:pPr>
                <a:defRPr/>
              </a:pPr>
              <a:t>2012.01.24.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24650" y="61436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78A900-1D29-41A8-ADCC-AF2002D70BE4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</p:sldLayoutIdLst>
  <p:transition advClick="0" advTm="35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bg_2_beloldal.jpg"/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88" y="14288"/>
            <a:ext cx="9140825" cy="682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u-HU" smtClean="0"/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94CE8A-35DF-4298-873D-567F7B5B9280}" type="datetimeFigureOut">
              <a:rPr lang="hu-HU"/>
              <a:pPr>
                <a:defRPr/>
              </a:pPr>
              <a:t>2012.01.24.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740525" y="642143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E7BF2BC-2AEE-4680-BE07-53CB4B54616D}" type="slidenum">
              <a:rPr lang="hu-HU" smtClean="0"/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hu-HU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4" r:id="rId5"/>
  </p:sldLayoutIdLst>
  <p:transition advClick="0" advTm="35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munkalap1.xls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3178175"/>
            <a:ext cx="7772400" cy="1470025"/>
          </a:xfrm>
        </p:spPr>
        <p:txBody>
          <a:bodyPr/>
          <a:lstStyle/>
          <a:p>
            <a:pPr eaLnBrk="1" hangingPunct="1"/>
            <a:r>
              <a:rPr lang="hu-HU" dirty="0" smtClean="0"/>
              <a:t>Agrárfinanszírozási kérdések, </a:t>
            </a:r>
            <a:br>
              <a:rPr lang="hu-HU" dirty="0" smtClean="0"/>
            </a:br>
            <a:r>
              <a:rPr lang="hu-HU" dirty="0" smtClean="0"/>
              <a:t>kedvezményes hitelek a mezőgazdaság számára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71600" y="4786313"/>
            <a:ext cx="6400800" cy="1357312"/>
          </a:xfrm>
        </p:spPr>
        <p:txBody>
          <a:bodyPr>
            <a:normAutofit fontScale="92500" lnSpcReduction="10000"/>
          </a:bodyPr>
          <a:lstStyle/>
          <a:p>
            <a:pPr eaLnBrk="1" fontAlgn="t" hangingPunct="1">
              <a:defRPr/>
            </a:pPr>
            <a:r>
              <a:rPr lang="hu-HU" b="1" dirty="0" smtClean="0"/>
              <a:t>Bencze Szilvia</a:t>
            </a:r>
            <a:endParaRPr lang="hu-HU" dirty="0" smtClean="0"/>
          </a:p>
          <a:p>
            <a:pPr eaLnBrk="1" fontAlgn="t" hangingPunct="1">
              <a:defRPr/>
            </a:pPr>
            <a:r>
              <a:rPr lang="hu-HU" dirty="0" smtClean="0"/>
              <a:t>pénzügyi referens</a:t>
            </a:r>
          </a:p>
          <a:p>
            <a:pPr eaLnBrk="1" fontAlgn="t" hangingPunct="1">
              <a:defRPr/>
            </a:pPr>
            <a:r>
              <a:rPr lang="hu-HU" dirty="0" smtClean="0"/>
              <a:t>Vidékfejlesztési Minisztérium</a:t>
            </a:r>
          </a:p>
          <a:p>
            <a:pPr eaLnBrk="1" fontAlgn="t" hangingPunct="1">
              <a:defRPr/>
            </a:pPr>
            <a:r>
              <a:rPr lang="hu-HU" dirty="0" smtClean="0"/>
              <a:t>Agrárközgazdasági Főosztály</a:t>
            </a:r>
          </a:p>
          <a:p>
            <a:pPr eaLnBrk="1" fontAlgn="t" hangingPunct="1">
              <a:defRPr/>
            </a:pPr>
            <a:r>
              <a:rPr lang="hu-HU" dirty="0" smtClean="0"/>
              <a:t>1055 Budapest, Kossuth Lajos tér 11.</a:t>
            </a:r>
          </a:p>
          <a:p>
            <a:pPr eaLnBrk="1" hangingPunct="1">
              <a:defRPr/>
            </a:pPr>
            <a:endParaRPr lang="hu-H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ím 1"/>
          <p:cNvSpPr>
            <a:spLocks noGrp="1"/>
          </p:cNvSpPr>
          <p:nvPr>
            <p:ph type="title"/>
          </p:nvPr>
        </p:nvSpPr>
        <p:spPr>
          <a:xfrm>
            <a:off x="468313" y="1125538"/>
            <a:ext cx="8218487" cy="723900"/>
          </a:xfrm>
        </p:spPr>
        <p:txBody>
          <a:bodyPr/>
          <a:lstStyle/>
          <a:p>
            <a:r>
              <a:rPr lang="hu-HU" sz="300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Agrár Széchenyi Kártya Folyószámlahitel</a:t>
            </a:r>
          </a:p>
        </p:txBody>
      </p:sp>
      <p:sp>
        <p:nvSpPr>
          <p:cNvPr id="12291" name="Tartalom helye 5"/>
          <p:cNvSpPr>
            <a:spLocks noGrp="1"/>
          </p:cNvSpPr>
          <p:nvPr>
            <p:ph idx="1"/>
          </p:nvPr>
        </p:nvSpPr>
        <p:spPr>
          <a:xfrm>
            <a:off x="214313" y="1714500"/>
            <a:ext cx="8713787" cy="4608513"/>
          </a:xfrm>
        </p:spPr>
        <p:txBody>
          <a:bodyPr/>
          <a:lstStyle/>
          <a:p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hitel célja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: a mezőgazdasági vállalkozások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napi likviditási problémáinak áthidalása</a:t>
            </a:r>
          </a:p>
          <a:p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A kedvezményezettek köre: mezőgazdasági termeléssel, halgazdálkodással, mg-i feldolgozással és forgalmazással, vadgazdálkodással foglalkozó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KKV-k, természetes személyek</a:t>
            </a:r>
          </a:p>
          <a:p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A hitel elérhető egy teljes lezárt évvel nem rendelkező fiatal mezőgazdasági termelők részére is</a:t>
            </a:r>
          </a:p>
          <a:p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támogatás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: a teljes hitelösszegre és a teljes futamidőre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évi 2 százalékpont kamattámogatás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, valamint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kezességvállalási díjtámogatás (</a:t>
            </a:r>
            <a:r>
              <a:rPr lang="hu-HU" sz="1700" b="1" dirty="0" err="1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. 50%)</a:t>
            </a:r>
          </a:p>
          <a:p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Az </a:t>
            </a:r>
            <a:r>
              <a:rPr lang="hu-HU" sz="1700" b="1" u="sng" dirty="0" smtClean="0">
                <a:latin typeface="Times New Roman" pitchFamily="18" charset="0"/>
                <a:cs typeface="Times New Roman" pitchFamily="18" charset="0"/>
              </a:rPr>
              <a:t>AVHGA készfizető kezességet vállal a hitelösszeg 80%-ára</a:t>
            </a:r>
          </a:p>
          <a:p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A hitel összege: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500 ezer Ft – 25 millió Ft </a:t>
            </a:r>
          </a:p>
          <a:p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Futamideje: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3 év</a:t>
            </a:r>
          </a:p>
          <a:p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Típusa: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szabad felhasználású hitel </a:t>
            </a:r>
          </a:p>
          <a:p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Támogatás formája: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A támogatás csekély összegű (de </a:t>
            </a:r>
            <a:r>
              <a:rPr lang="hu-HU" sz="1700" b="1" dirty="0" err="1" smtClean="0">
                <a:latin typeface="Times New Roman" pitchFamily="18" charset="0"/>
                <a:cs typeface="Times New Roman" pitchFamily="18" charset="0"/>
              </a:rPr>
              <a:t>minimis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) támogatás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nak minősül</a:t>
            </a:r>
          </a:p>
          <a:p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Támogatás forrása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: A kamattámogatás és a kezességi díjtámogatás mértéke 			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a 2012. évben </a:t>
            </a:r>
            <a:r>
              <a:rPr lang="hu-HU" sz="1700" b="1" dirty="0" err="1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. 1 milliárd forint</a:t>
            </a:r>
          </a:p>
          <a:p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Programban jelenleg részt vevő hitelintézetek: </a:t>
            </a:r>
            <a:r>
              <a:rPr lang="hu-HU" sz="1700" u="sng" dirty="0" smtClean="0">
                <a:latin typeface="Times New Roman" pitchFamily="18" charset="0"/>
                <a:cs typeface="Times New Roman" pitchFamily="18" charset="0"/>
              </a:rPr>
              <a:t>OTP Bank </a:t>
            </a:r>
            <a:r>
              <a:rPr lang="hu-HU" sz="1700" u="sng" dirty="0" err="1" smtClean="0">
                <a:latin typeface="Times New Roman" pitchFamily="18" charset="0"/>
                <a:cs typeface="Times New Roman" pitchFamily="18" charset="0"/>
              </a:rPr>
              <a:t>Nyrt</a:t>
            </a:r>
            <a:r>
              <a:rPr lang="hu-HU" sz="1700" u="sng" dirty="0" smtClean="0">
                <a:latin typeface="Times New Roman" pitchFamily="18" charset="0"/>
                <a:cs typeface="Times New Roman" pitchFamily="18" charset="0"/>
              </a:rPr>
              <a:t>., Volksbank </a:t>
            </a:r>
            <a:r>
              <a:rPr lang="hu-HU" sz="1700" u="sng" dirty="0" err="1" smtClean="0">
                <a:latin typeface="Times New Roman" pitchFamily="18" charset="0"/>
                <a:cs typeface="Times New Roman" pitchFamily="18" charset="0"/>
              </a:rPr>
              <a:t>Zrt</a:t>
            </a:r>
            <a:r>
              <a:rPr lang="hu-HU" sz="1700" u="sng" dirty="0" smtClean="0">
                <a:latin typeface="Times New Roman" pitchFamily="18" charset="0"/>
                <a:cs typeface="Times New Roman" pitchFamily="18" charset="0"/>
              </a:rPr>
              <a:t>. (Takarékok)</a:t>
            </a:r>
          </a:p>
          <a:p>
            <a:pPr algn="just">
              <a:lnSpc>
                <a:spcPct val="150000"/>
              </a:lnSpc>
            </a:pPr>
            <a:endParaRPr lang="hu-H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hu-HU" sz="1600" dirty="0" smtClean="0">
              <a:latin typeface="Arial" charset="0"/>
              <a:cs typeface="Arial" charset="0"/>
            </a:endParaRPr>
          </a:p>
          <a:p>
            <a:pPr>
              <a:spcBef>
                <a:spcPct val="0"/>
              </a:spcBef>
            </a:pPr>
            <a:endParaRPr lang="hu-HU" sz="1800" dirty="0" smtClean="0">
              <a:latin typeface="Arial" charset="0"/>
              <a:cs typeface="Arial" charset="0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endParaRPr lang="hu-HU" sz="1800" dirty="0" smtClean="0">
              <a:latin typeface="Arial" charset="0"/>
              <a:cs typeface="Arial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5429250" y="4572000"/>
            <a:ext cx="3500438" cy="3698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l-GR" b="1" u="sng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hu-HU" b="1" u="sng" dirty="0">
                <a:latin typeface="Times New Roman" pitchFamily="18" charset="0"/>
                <a:cs typeface="Times New Roman" pitchFamily="18" charset="0"/>
              </a:rPr>
              <a:t>: 87 db hitelszerződés, 558 M Ft</a:t>
            </a:r>
          </a:p>
        </p:txBody>
      </p:sp>
      <p:pic>
        <p:nvPicPr>
          <p:cNvPr id="11266" name="Picture 4" descr="ppt3d cop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4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ím 1"/>
          <p:cNvSpPr>
            <a:spLocks noGrp="1"/>
          </p:cNvSpPr>
          <p:nvPr>
            <p:ph type="title"/>
          </p:nvPr>
        </p:nvSpPr>
        <p:spPr>
          <a:xfrm>
            <a:off x="500063" y="1000125"/>
            <a:ext cx="8218487" cy="723900"/>
          </a:xfrm>
        </p:spPr>
        <p:txBody>
          <a:bodyPr/>
          <a:lstStyle/>
          <a:p>
            <a:r>
              <a:rPr lang="hu-HU" sz="320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MFB Agrár Forgóeszköz Hitelprogram</a:t>
            </a:r>
            <a:endParaRPr lang="hu-HU" sz="3000" smtClean="0">
              <a:solidFill>
                <a:srgbClr val="A6976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Tartalom helye 5"/>
          <p:cNvSpPr>
            <a:spLocks noGrp="1"/>
          </p:cNvSpPr>
          <p:nvPr>
            <p:ph idx="1"/>
          </p:nvPr>
        </p:nvSpPr>
        <p:spPr>
          <a:xfrm>
            <a:off x="0" y="1571625"/>
            <a:ext cx="8858250" cy="4465638"/>
          </a:xfrm>
        </p:spPr>
        <p:txBody>
          <a:bodyPr/>
          <a:lstStyle/>
          <a:p>
            <a:pPr>
              <a:defRPr/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Az MFB 2011. május 6-án meghirdette a Hitelprogramot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15 milliárd forintos keretösszeggel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Arial" charset="0"/>
              <a:buNone/>
              <a:defRPr/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	5 milliárd Ft: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állattenyésztők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; 5 milliárd Ft: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termeltetők (baromfi, sertés ágazat)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Font typeface="Arial" charset="0"/>
              <a:buNone/>
              <a:defRPr/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	5milliárd Ft: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növénytermesztők			</a:t>
            </a:r>
            <a:r>
              <a:rPr lang="hu-HU" sz="17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17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hu-HU" sz="17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1 milliárd lekötve)</a:t>
            </a:r>
          </a:p>
          <a:p>
            <a:pPr>
              <a:defRPr/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hitel összege: min. 1 M Ft 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és mezőgazdasági termelők és halgazdálkodók esetében </a:t>
            </a:r>
            <a:r>
              <a:rPr lang="hu-HU" sz="1700" b="1" dirty="0" err="1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. 50 M Ft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, termeltetők esetében </a:t>
            </a:r>
            <a:r>
              <a:rPr lang="hu-HU" sz="1700" b="1" dirty="0" err="1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. 250 M Ft</a:t>
            </a:r>
            <a:endParaRPr lang="hu-HU" sz="1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Igényelhetik: KKV-k, őstermelők</a:t>
            </a:r>
            <a:endParaRPr lang="hu-HU" sz="1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hitel futamideje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: maximum 3 év, melyben 1 év türelmi idő van</a:t>
            </a:r>
          </a:p>
          <a:p>
            <a:pPr>
              <a:defRPr/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hitel kamata: 3 havi EURIBOR + 4% RKF2 + legfeljebb 2,5 % </a:t>
            </a:r>
            <a:r>
              <a:rPr lang="hu-HU" sz="1700" b="1" dirty="0" err="1" smtClean="0">
                <a:latin typeface="Times New Roman" pitchFamily="18" charset="0"/>
                <a:cs typeface="Times New Roman" pitchFamily="18" charset="0"/>
              </a:rPr>
              <a:t>kerbanki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 felár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 (A jelenlegi piaci viszonyok mellett a hitelkamata mintegy 7,7%, amely 2-3 százalékpont kamatelőnyt biztosít a piaci kamatozású forinthitelek 10-11 százalékos éves kamatlábával szemben</a:t>
            </a:r>
          </a:p>
          <a:p>
            <a:pPr>
              <a:defRPr/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A hitelhez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igényelhető 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az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AVHGA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, vagy a </a:t>
            </a:r>
            <a:r>
              <a:rPr lang="hu-HU" sz="1700" b="1" dirty="0" err="1" smtClean="0">
                <a:latin typeface="Times New Roman" pitchFamily="18" charset="0"/>
                <a:cs typeface="Times New Roman" pitchFamily="18" charset="0"/>
              </a:rPr>
              <a:t>Garantiqa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 Hitelgarancia </a:t>
            </a:r>
            <a:r>
              <a:rPr lang="hu-HU" sz="1700" b="1" dirty="0" err="1" smtClean="0">
                <a:latin typeface="Times New Roman" pitchFamily="18" charset="0"/>
                <a:cs typeface="Times New Roman" pitchFamily="18" charset="0"/>
              </a:rPr>
              <a:t>Zrt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. készfizető kezessége</a:t>
            </a:r>
            <a:endParaRPr lang="hu-HU" sz="1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Támogatás formája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: A kedvezményes kamatozású hitel és a kedvezményes díjtételű kezességvállalás támogatástartalma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csekély összegű (de </a:t>
            </a:r>
            <a:r>
              <a:rPr lang="hu-HU" sz="1700" b="1" dirty="0" err="1" smtClean="0">
                <a:latin typeface="Times New Roman" pitchFamily="18" charset="0"/>
                <a:cs typeface="Times New Roman" pitchFamily="18" charset="0"/>
              </a:rPr>
              <a:t>minimis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) támogatásnak minősül 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(mezőgazdasági-, halászati-, általános de </a:t>
            </a:r>
            <a:r>
              <a:rPr lang="hu-HU" sz="1700" dirty="0" err="1" smtClean="0">
                <a:latin typeface="Times New Roman" pitchFamily="18" charset="0"/>
                <a:cs typeface="Times New Roman" pitchFamily="18" charset="0"/>
              </a:rPr>
              <a:t>minimis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 támogatás)</a:t>
            </a:r>
          </a:p>
          <a:p>
            <a:pPr>
              <a:defRPr/>
            </a:pP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Saját erő mértéke: 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saját erő nem szükséges</a:t>
            </a:r>
          </a:p>
          <a:p>
            <a:pPr>
              <a:defRPr/>
            </a:pPr>
            <a:endParaRPr lang="hu-HU" sz="17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defRPr/>
            </a:pPr>
            <a:endParaRPr lang="hu-H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zövegdoboz 3"/>
          <p:cNvSpPr txBox="1">
            <a:spLocks noChangeArrowheads="1"/>
          </p:cNvSpPr>
          <p:nvPr/>
        </p:nvSpPr>
        <p:spPr bwMode="auto">
          <a:xfrm>
            <a:off x="500063" y="6519863"/>
            <a:ext cx="56435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1400" i="1" dirty="0">
                <a:latin typeface="Times New Roman" pitchFamily="18" charset="0"/>
                <a:cs typeface="Times New Roman" pitchFamily="18" charset="0"/>
              </a:rPr>
              <a:t>A 2012. január </a:t>
            </a:r>
            <a:r>
              <a:rPr lang="hu-HU" sz="1400" i="1" dirty="0" smtClean="0">
                <a:latin typeface="Times New Roman" pitchFamily="18" charset="0"/>
                <a:cs typeface="Times New Roman" pitchFamily="18" charset="0"/>
              </a:rPr>
              <a:t>24-i </a:t>
            </a:r>
            <a:r>
              <a:rPr lang="hu-HU" sz="1400" i="1" dirty="0">
                <a:latin typeface="Times New Roman" pitchFamily="18" charset="0"/>
                <a:cs typeface="Times New Roman" pitchFamily="18" charset="0"/>
              </a:rPr>
              <a:t>3 havi EURIBOR mértéke </a:t>
            </a:r>
            <a:r>
              <a:rPr lang="hu-HU" sz="1400" i="1" dirty="0" smtClean="0">
                <a:latin typeface="Times New Roman" pitchFamily="18" charset="0"/>
                <a:cs typeface="Times New Roman" pitchFamily="18" charset="0"/>
              </a:rPr>
              <a:t>1,158%.</a:t>
            </a:r>
            <a:endParaRPr lang="hu-HU" sz="1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artalom helye 2"/>
          <p:cNvSpPr>
            <a:spLocks noGrp="1"/>
          </p:cNvSpPr>
          <p:nvPr>
            <p:ph idx="1"/>
          </p:nvPr>
        </p:nvSpPr>
        <p:spPr>
          <a:xfrm>
            <a:off x="468313" y="2420938"/>
            <a:ext cx="8229600" cy="384968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Egyeztetések elindultak az MFB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Zrt.-vel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, a lehetőség várhatóan 2012. 1. negyedévében válik elérhetővé</a:t>
            </a:r>
          </a:p>
          <a:p>
            <a:pPr>
              <a:spcBef>
                <a:spcPct val="0"/>
              </a:spcBef>
            </a:pP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Kormányzati szándéknak megfelelően kibővülne az MFB Agrár Forgóeszköz Hitelprogram egy 4. hitelcéllal, változatlan kondíciókkal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tenyészállat vásárlás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endParaRPr lang="hu-HU" sz="24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spcBef>
                <a:spcPct val="0"/>
              </a:spcBef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80%-os AVHGA kezességvállalás</a:t>
            </a:r>
          </a:p>
        </p:txBody>
      </p:sp>
      <p:sp>
        <p:nvSpPr>
          <p:cNvPr id="4" name="Téglalap 3"/>
          <p:cNvSpPr/>
          <p:nvPr/>
        </p:nvSpPr>
        <p:spPr>
          <a:xfrm>
            <a:off x="684213" y="1125538"/>
            <a:ext cx="7632700" cy="1384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2800" dirty="0">
                <a:solidFill>
                  <a:srgbClr val="A69765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Új, élőállat vásárlást finanszírozó hitel - </a:t>
            </a:r>
          </a:p>
          <a:p>
            <a:pPr algn="ctr">
              <a:defRPr/>
            </a:pPr>
            <a:r>
              <a:rPr lang="hu-HU" sz="2800" dirty="0">
                <a:solidFill>
                  <a:srgbClr val="A69765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MFB Agrár Forgóeszköz Hitelprogram kibővítése </a:t>
            </a:r>
          </a:p>
          <a:p>
            <a:pPr algn="ctr">
              <a:defRPr/>
            </a:pPr>
            <a:r>
              <a:rPr lang="hu-HU" sz="2800" dirty="0">
                <a:solidFill>
                  <a:srgbClr val="A69765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(tervezet)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ím 1"/>
          <p:cNvSpPr>
            <a:spLocks noGrp="1"/>
          </p:cNvSpPr>
          <p:nvPr>
            <p:ph type="title"/>
          </p:nvPr>
        </p:nvSpPr>
        <p:spPr>
          <a:xfrm>
            <a:off x="468313" y="1125538"/>
            <a:ext cx="8229600" cy="660400"/>
          </a:xfrm>
        </p:spPr>
        <p:txBody>
          <a:bodyPr/>
          <a:lstStyle/>
          <a:p>
            <a:r>
              <a:rPr lang="hu-HU" sz="300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Új Magyarország TÉSZ Forgóeszköz Hitelprogram</a:t>
            </a:r>
          </a:p>
        </p:txBody>
      </p:sp>
      <p:sp>
        <p:nvSpPr>
          <p:cNvPr id="13315" name="Tartalom helye 5"/>
          <p:cNvSpPr>
            <a:spLocks noGrp="1"/>
          </p:cNvSpPr>
          <p:nvPr>
            <p:ph idx="1"/>
          </p:nvPr>
        </p:nvSpPr>
        <p:spPr>
          <a:xfrm>
            <a:off x="285750" y="1785938"/>
            <a:ext cx="8643938" cy="4656137"/>
          </a:xfrm>
        </p:spPr>
        <p:txBody>
          <a:bodyPr/>
          <a:lstStyle/>
          <a:p>
            <a:pPr>
              <a:defRPr/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Hitel célja, típusa: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TÉSZ-ek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 tevékenységét támogató, éven túli lejáratú forgóeszköz hitel</a:t>
            </a:r>
          </a:p>
          <a:p>
            <a:pPr>
              <a:defRPr/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Keretösszeg: 8 milliárd Ft	 </a:t>
            </a:r>
            <a:r>
              <a:rPr lang="hu-H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(5,2 milliárd lekötve)</a:t>
            </a:r>
          </a:p>
          <a:p>
            <a:pPr>
              <a:defRPr/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A hitel összege: 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min. 50 millió Ft – </a:t>
            </a:r>
            <a:r>
              <a:rPr lang="hu-HU" sz="1600" dirty="0" err="1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. 250 millió Ft</a:t>
            </a:r>
          </a:p>
          <a:p>
            <a:pPr>
              <a:defRPr/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A hitel futamideje: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 maximum 5 év, amely futamidőbe a 2 év türelmi idő is beletartozik</a:t>
            </a:r>
          </a:p>
          <a:p>
            <a:pPr>
              <a:defRPr/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A hitel kamata: 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3 havi EURIBOR + legfeljebb 4,25 % . </a:t>
            </a:r>
          </a:p>
          <a:p>
            <a:pPr>
              <a:buFont typeface="Arial" charset="0"/>
              <a:buNone/>
              <a:defRPr/>
            </a:pP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	A jelenlegi piaci viszonyok mellett a hitelkamata mintegy 6%, amely  4-5 százalékpont kamatelőnyt biztosít a piaci kamatozású forinthitelek 10-11 százalékos éves kamatlábával szemben.</a:t>
            </a:r>
          </a:p>
          <a:p>
            <a:pPr>
              <a:defRPr/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Saját erő mértéke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: nem szükséges. 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Devizanem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: a hitel forintban igényelhető</a:t>
            </a:r>
          </a:p>
          <a:p>
            <a:pPr>
              <a:defRPr/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Támogatás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: A kedvezményes kamatozású hitel és a kedvezményes díjtételű kezességvállalás támogatástartalma csekély összegű </a:t>
            </a:r>
            <a:r>
              <a:rPr lang="hu-HU" sz="1600" i="1" dirty="0" smtClean="0">
                <a:latin typeface="Times New Roman" pitchFamily="18" charset="0"/>
                <a:cs typeface="Times New Roman" pitchFamily="18" charset="0"/>
              </a:rPr>
              <a:t>(de </a:t>
            </a:r>
            <a:r>
              <a:rPr lang="hu-HU" sz="1600" i="1" dirty="0" err="1" smtClean="0">
                <a:latin typeface="Times New Roman" pitchFamily="18" charset="0"/>
                <a:cs typeface="Times New Roman" pitchFamily="18" charset="0"/>
              </a:rPr>
              <a:t>minimis</a:t>
            </a:r>
            <a:r>
              <a:rPr lang="hu-HU" sz="16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támogatásnak minősül</a:t>
            </a:r>
          </a:p>
          <a:p>
            <a:pPr>
              <a:defRPr/>
            </a:pPr>
            <a:endParaRPr lang="hu-H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  <a:defRPr/>
            </a:pPr>
            <a:r>
              <a:rPr lang="hu-HU" sz="1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Módosítás februártól az újonnan megkötött és az átütemezést igénylő hitelek esetében:</a:t>
            </a:r>
          </a:p>
          <a:p>
            <a:pPr>
              <a:defRPr/>
            </a:pP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2 évvel nő a hitel maximális türelmi- és futamideje: 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7 év futamidő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, melyből </a:t>
            </a:r>
            <a:r>
              <a:rPr lang="hu-HU" sz="1600" b="1" dirty="0" err="1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. 4 év türelmi idő</a:t>
            </a:r>
          </a:p>
          <a:p>
            <a:pPr>
              <a:defRPr/>
            </a:pP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Az új, ill. módosított hitelszerződésekre vonatkozó 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új kamatkondíciók:</a:t>
            </a:r>
          </a:p>
          <a:p>
            <a:pPr>
              <a:buFont typeface="Arial" charset="0"/>
              <a:buNone/>
              <a:defRPr/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		3 havi EURIBOR + RKT + legfeljebb 3%  </a:t>
            </a:r>
          </a:p>
          <a:p>
            <a:pPr>
              <a:spcBef>
                <a:spcPct val="0"/>
              </a:spcBef>
              <a:buFont typeface="Arial" charset="0"/>
              <a:buNone/>
              <a:defRPr/>
            </a:pPr>
            <a:endParaRPr lang="hu-HU" sz="1800" dirty="0" smtClean="0">
              <a:latin typeface="Arial" charset="0"/>
              <a:cs typeface="Arial" charset="0"/>
            </a:endParaRPr>
          </a:p>
        </p:txBody>
      </p:sp>
      <p:sp>
        <p:nvSpPr>
          <p:cNvPr id="5" name="Szövegdoboz 3"/>
          <p:cNvSpPr txBox="1">
            <a:spLocks noChangeArrowheads="1"/>
          </p:cNvSpPr>
          <p:nvPr/>
        </p:nvSpPr>
        <p:spPr bwMode="auto">
          <a:xfrm>
            <a:off x="500063" y="6519863"/>
            <a:ext cx="56435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1400" i="1" dirty="0">
                <a:latin typeface="Times New Roman" pitchFamily="18" charset="0"/>
                <a:cs typeface="Times New Roman" pitchFamily="18" charset="0"/>
              </a:rPr>
              <a:t>A 2012. január </a:t>
            </a:r>
            <a:r>
              <a:rPr lang="hu-HU" sz="1400" i="1" dirty="0" smtClean="0">
                <a:latin typeface="Times New Roman" pitchFamily="18" charset="0"/>
                <a:cs typeface="Times New Roman" pitchFamily="18" charset="0"/>
              </a:rPr>
              <a:t>24-i </a:t>
            </a:r>
            <a:r>
              <a:rPr lang="hu-HU" sz="1400" i="1" dirty="0">
                <a:latin typeface="Times New Roman" pitchFamily="18" charset="0"/>
                <a:cs typeface="Times New Roman" pitchFamily="18" charset="0"/>
              </a:rPr>
              <a:t>3 havi EURIBOR mértéke </a:t>
            </a:r>
            <a:r>
              <a:rPr lang="hu-HU" sz="1400" i="1" dirty="0" smtClean="0">
                <a:latin typeface="Times New Roman" pitchFamily="18" charset="0"/>
                <a:cs typeface="Times New Roman" pitchFamily="18" charset="0"/>
              </a:rPr>
              <a:t>1,158%.</a:t>
            </a:r>
            <a:endParaRPr lang="hu-HU" sz="1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ím 1"/>
          <p:cNvSpPr>
            <a:spLocks noGrp="1"/>
          </p:cNvSpPr>
          <p:nvPr>
            <p:ph type="title"/>
          </p:nvPr>
        </p:nvSpPr>
        <p:spPr>
          <a:xfrm>
            <a:off x="468313" y="1125538"/>
            <a:ext cx="8229600" cy="660400"/>
          </a:xfrm>
        </p:spPr>
        <p:txBody>
          <a:bodyPr/>
          <a:lstStyle/>
          <a:p>
            <a:r>
              <a:rPr lang="hu-HU" sz="300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MFB Fagykár 2011. Forgóeszköz Hitelprogram</a:t>
            </a:r>
          </a:p>
        </p:txBody>
      </p:sp>
      <p:sp>
        <p:nvSpPr>
          <p:cNvPr id="13315" name="Tartalom helye 5"/>
          <p:cNvSpPr>
            <a:spLocks noGrp="1"/>
          </p:cNvSpPr>
          <p:nvPr>
            <p:ph idx="1"/>
          </p:nvPr>
        </p:nvSpPr>
        <p:spPr>
          <a:xfrm>
            <a:off x="285750" y="1643063"/>
            <a:ext cx="8606730" cy="4656137"/>
          </a:xfrm>
        </p:spPr>
        <p:txBody>
          <a:bodyPr/>
          <a:lstStyle/>
          <a:p>
            <a:pPr algn="just">
              <a:lnSpc>
                <a:spcPct val="120000"/>
              </a:lnSpc>
            </a:pP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A 1252/2011. (VII. 21.) </a:t>
            </a:r>
            <a:r>
              <a:rPr lang="hu-HU" sz="1600" dirty="0" err="1" smtClean="0">
                <a:latin typeface="Times New Roman" pitchFamily="18" charset="0"/>
                <a:cs typeface="Times New Roman" pitchFamily="18" charset="0"/>
              </a:rPr>
              <a:t>Korm.határozat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 alapján a 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2011 tavaszi, országos kiterjedésű fagyok miatt kárt szenvedett termelők igényelhetik</a:t>
            </a:r>
          </a:p>
          <a:p>
            <a:pPr algn="just">
              <a:lnSpc>
                <a:spcPct val="120000"/>
              </a:lnSpc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2012. január 30–2012. június 30. között lehet benyújtani a hitelkérelmet (keret: 8 milliárd Ft)</a:t>
            </a:r>
          </a:p>
          <a:p>
            <a:pPr algn="just">
              <a:lnSpc>
                <a:spcPct val="120000"/>
              </a:lnSpc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A kedvezményezettek köre: 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KKV-nak minősülő, ültetvényes gazdálkodással foglalkozó mezőgazdasági vállalkozások, egyéni vállalkozók, őstermelők</a:t>
            </a:r>
          </a:p>
          <a:p>
            <a:pPr algn="just">
              <a:lnSpc>
                <a:spcPct val="120000"/>
              </a:lnSpc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A hitel célja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: likviditási problémák áthidalása</a:t>
            </a:r>
          </a:p>
          <a:p>
            <a:pPr>
              <a:lnSpc>
                <a:spcPct val="120000"/>
              </a:lnSpc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A hitel kamata: 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termelő számára </a:t>
            </a:r>
            <a:r>
              <a:rPr lang="hu-H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kamat- és költségmentes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, kedvezményes kezességvállalási díj</a:t>
            </a:r>
          </a:p>
          <a:p>
            <a:pPr>
              <a:lnSpc>
                <a:spcPct val="120000"/>
              </a:lnSpc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A hitel összege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:  min. 500 ezer – </a:t>
            </a:r>
            <a:r>
              <a:rPr lang="hu-HU" sz="1600" dirty="0" err="1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. 10 millió Ft, a károsodás mértékével arányosan, 100%  károsodás esetén 1,6 millió Ft/ha</a:t>
            </a:r>
          </a:p>
          <a:p>
            <a:pPr>
              <a:lnSpc>
                <a:spcPct val="120000"/>
              </a:lnSpc>
            </a:pPr>
            <a:r>
              <a:rPr lang="hu-HU" sz="1300" dirty="0" smtClean="0">
                <a:latin typeface="Times New Roman" pitchFamily="18" charset="0"/>
                <a:cs typeface="Times New Roman" pitchFamily="18" charset="0"/>
              </a:rPr>
              <a:t>Az odaítélhető támogatás összegét 50%-kal csökkenteni kell az olyan vállalkozás esetében, amely nem kötött biztosítást az éves átlagtermés, vagy a termeléssel összefüggő hozamérték legalább 50%-ára. A támogatásintenzitási szabályok betartása érdekében az ügyfél által az igazolt károsodás mértéke és a biztosítás megléte alapján igényelhető hitelösszeg módosulhat.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Futamideje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: maximum 20 év, 3 év türelmi idővel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Devizanem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: HUF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Saját erő mértéke: 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saját erő nem szükséges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endParaRPr lang="hu-HU" sz="1800" dirty="0" smtClean="0">
              <a:latin typeface="Arial" charset="0"/>
              <a:cs typeface="Arial" charset="0"/>
            </a:endParaRPr>
          </a:p>
        </p:txBody>
      </p:sp>
      <p:pic>
        <p:nvPicPr>
          <p:cNvPr id="13316" name="Picture 2" descr="http://www.xn--dunaborrgi-i7a6j.hu/download/fagykar/fagyk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2488" y="5373688"/>
            <a:ext cx="1941512" cy="148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ím 1"/>
          <p:cNvSpPr>
            <a:spLocks noGrp="1"/>
          </p:cNvSpPr>
          <p:nvPr>
            <p:ph type="title"/>
          </p:nvPr>
        </p:nvSpPr>
        <p:spPr>
          <a:xfrm>
            <a:off x="468313" y="1125538"/>
            <a:ext cx="8229600" cy="660400"/>
          </a:xfrm>
        </p:spPr>
        <p:txBody>
          <a:bodyPr/>
          <a:lstStyle/>
          <a:p>
            <a:r>
              <a:rPr lang="hu-HU" sz="300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Agrár Forgóeszköz Vis Maior Hitelprogram</a:t>
            </a:r>
          </a:p>
        </p:txBody>
      </p:sp>
      <p:sp>
        <p:nvSpPr>
          <p:cNvPr id="16387" name="Tartalom helye 5"/>
          <p:cNvSpPr>
            <a:spLocks noGrp="1"/>
          </p:cNvSpPr>
          <p:nvPr>
            <p:ph idx="1"/>
          </p:nvPr>
        </p:nvSpPr>
        <p:spPr>
          <a:xfrm>
            <a:off x="285750" y="1643063"/>
            <a:ext cx="8435975" cy="4656137"/>
          </a:xfrm>
        </p:spPr>
        <p:txBody>
          <a:bodyPr/>
          <a:lstStyle/>
          <a:p>
            <a:pPr>
              <a:defRPr/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Hitel célja: 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Az elemi és katasztrófa kárt szenvedett, mezőgazdasági termékek elsődleges előállításával foglalkozó vállalkozások folyamatos termelésének biztosításához, versenyképességük fenntartásához, minőségi termékek előállításához forrás biztosítása</a:t>
            </a:r>
          </a:p>
          <a:p>
            <a:pPr>
              <a:defRPr/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Hitelprogram keretösszege: 11 milliárd forint </a:t>
            </a:r>
            <a:r>
              <a:rPr lang="hu-H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hu-H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9,</a:t>
            </a:r>
            <a:r>
              <a:rPr lang="hu-HU" sz="1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hu-H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milliárd lekötve</a:t>
            </a:r>
            <a:r>
              <a:rPr lang="hu-H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defRPr/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Hitel típusa: 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éven túli lejáratú forgóeszköz hitel</a:t>
            </a:r>
          </a:p>
          <a:p>
            <a:pPr>
              <a:defRPr/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Hitelfelvevők köre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: KKV-k, amely egyéni vállalkozás, gazdasági társaság vagy szövetkezet formában működik, valamint mezőgazdasági őstermelő</a:t>
            </a:r>
          </a:p>
          <a:p>
            <a:pPr>
              <a:defRPr/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Kamat mértéke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: 3 havi EURIBOR + legfeljebb 3,6% RKF + legfeljebb 2,5% a hitelintézetek részéről alkalmazható kamatfelár (jelenleg 7,3%, amely  3-4 százalékpont kamatelőnyt biztosít a piaci kamatozású forinthitelek 10-11 százalékos éves kamatlábával szemben)</a:t>
            </a:r>
          </a:p>
          <a:p>
            <a:pPr>
              <a:defRPr/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Futamidő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: legfeljebb 5 év</a:t>
            </a:r>
            <a:br>
              <a:rPr lang="hu-H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Hitelösszeg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: min.1 M Ft - </a:t>
            </a:r>
            <a:r>
              <a:rPr lang="hu-HU" sz="1600" dirty="0" err="1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. 50 M Ft. Károsodással arányos mértékben nyújtható hitel. Szántó és legelő után </a:t>
            </a:r>
            <a:r>
              <a:rPr lang="hu-HU" sz="1600" dirty="0" err="1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. 200 000 Ft/ha, ültetvény után </a:t>
            </a:r>
            <a:r>
              <a:rPr lang="hu-HU" sz="1600" dirty="0" err="1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. 500 000 Ft/ha, egy állategység után </a:t>
            </a:r>
            <a:r>
              <a:rPr lang="hu-HU" sz="1600" dirty="0" err="1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. 200 000 Ft. </a:t>
            </a:r>
          </a:p>
          <a:p>
            <a:pPr>
              <a:defRPr/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Támogatás formája: 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A kedvezményes kamatozású hitel támogatástartalma mezőgazdasági csekély összegű </a:t>
            </a:r>
            <a:r>
              <a:rPr lang="hu-HU" sz="1600" i="1" dirty="0" smtClean="0">
                <a:latin typeface="Times New Roman" pitchFamily="18" charset="0"/>
                <a:cs typeface="Times New Roman" pitchFamily="18" charset="0"/>
              </a:rPr>
              <a:t>(de </a:t>
            </a:r>
            <a:r>
              <a:rPr lang="hu-HU" sz="1600" i="1" dirty="0" err="1" smtClean="0">
                <a:latin typeface="Times New Roman" pitchFamily="18" charset="0"/>
                <a:cs typeface="Times New Roman" pitchFamily="18" charset="0"/>
              </a:rPr>
              <a:t>minimis</a:t>
            </a:r>
            <a:r>
              <a:rPr lang="hu-HU" sz="16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támogatásnak minősül</a:t>
            </a:r>
          </a:p>
          <a:p>
            <a:pPr>
              <a:lnSpc>
                <a:spcPct val="120000"/>
              </a:lnSpc>
              <a:spcBef>
                <a:spcPct val="0"/>
              </a:spcBef>
              <a:defRPr/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Devizanem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: HUF</a:t>
            </a:r>
          </a:p>
          <a:p>
            <a:pPr>
              <a:lnSpc>
                <a:spcPct val="120000"/>
              </a:lnSpc>
              <a:spcBef>
                <a:spcPct val="0"/>
              </a:spcBef>
              <a:defRPr/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Saját erő mértéke: 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saját erő nem szükséges</a:t>
            </a:r>
          </a:p>
          <a:p>
            <a:pPr>
              <a:spcBef>
                <a:spcPct val="0"/>
              </a:spcBef>
              <a:buFont typeface="Arial" charset="0"/>
              <a:buNone/>
              <a:defRPr/>
            </a:pPr>
            <a:endParaRPr lang="hu-HU" sz="1800" dirty="0" smtClean="0">
              <a:latin typeface="Arial" charset="0"/>
              <a:cs typeface="Arial" charset="0"/>
            </a:endParaRPr>
          </a:p>
        </p:txBody>
      </p:sp>
      <p:sp>
        <p:nvSpPr>
          <p:cNvPr id="5" name="Szövegdoboz 3"/>
          <p:cNvSpPr txBox="1">
            <a:spLocks noChangeArrowheads="1"/>
          </p:cNvSpPr>
          <p:nvPr/>
        </p:nvSpPr>
        <p:spPr bwMode="auto">
          <a:xfrm>
            <a:off x="500063" y="6519863"/>
            <a:ext cx="56435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1400" i="1" dirty="0">
                <a:latin typeface="Times New Roman" pitchFamily="18" charset="0"/>
                <a:cs typeface="Times New Roman" pitchFamily="18" charset="0"/>
              </a:rPr>
              <a:t>A 2012. január </a:t>
            </a:r>
            <a:r>
              <a:rPr lang="hu-HU" sz="1400" i="1" dirty="0" smtClean="0">
                <a:latin typeface="Times New Roman" pitchFamily="18" charset="0"/>
                <a:cs typeface="Times New Roman" pitchFamily="18" charset="0"/>
              </a:rPr>
              <a:t>24-i </a:t>
            </a:r>
            <a:r>
              <a:rPr lang="hu-HU" sz="1400" i="1" dirty="0">
                <a:latin typeface="Times New Roman" pitchFamily="18" charset="0"/>
                <a:cs typeface="Times New Roman" pitchFamily="18" charset="0"/>
              </a:rPr>
              <a:t>3 havi EURIBOR mértéke </a:t>
            </a:r>
            <a:r>
              <a:rPr lang="hu-HU" sz="1400" i="1" dirty="0" smtClean="0">
                <a:latin typeface="Times New Roman" pitchFamily="18" charset="0"/>
                <a:cs typeface="Times New Roman" pitchFamily="18" charset="0"/>
              </a:rPr>
              <a:t>1,158%.</a:t>
            </a:r>
            <a:endParaRPr lang="hu-HU" sz="1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/>
          </p:cNvSpPr>
          <p:nvPr>
            <p:ph type="title"/>
          </p:nvPr>
        </p:nvSpPr>
        <p:spPr>
          <a:xfrm>
            <a:off x="468313" y="1125538"/>
            <a:ext cx="8229600" cy="660400"/>
          </a:xfrm>
        </p:spPr>
        <p:txBody>
          <a:bodyPr/>
          <a:lstStyle/>
          <a:p>
            <a:r>
              <a:rPr lang="hu-HU" sz="300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MFB Élelmiszeripari Bankgarancia Program</a:t>
            </a:r>
          </a:p>
        </p:txBody>
      </p:sp>
      <p:sp>
        <p:nvSpPr>
          <p:cNvPr id="13315" name="Tartalom helye 5"/>
          <p:cNvSpPr>
            <a:spLocks noGrp="1"/>
          </p:cNvSpPr>
          <p:nvPr>
            <p:ph idx="1"/>
          </p:nvPr>
        </p:nvSpPr>
        <p:spPr>
          <a:xfrm>
            <a:off x="285750" y="1643063"/>
            <a:ext cx="8435975" cy="4656137"/>
          </a:xfrm>
        </p:spPr>
        <p:txBody>
          <a:bodyPr/>
          <a:lstStyle/>
          <a:p>
            <a:pPr>
              <a:lnSpc>
                <a:spcPct val="140000"/>
              </a:lnSpc>
              <a:defRPr/>
            </a:pP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A hitel célja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: elősegítse az alapvető élelmiszer-feldolgozó ágazatokban termelő tevékenységet folytató vállalkozások forráshoz jutását</a:t>
            </a:r>
          </a:p>
          <a:p>
            <a:pPr>
              <a:lnSpc>
                <a:spcPct val="140000"/>
              </a:lnSpc>
              <a:defRPr/>
            </a:pP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Program keretösszege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: 30 milliárd forint	</a:t>
            </a:r>
            <a:r>
              <a:rPr lang="hu-HU" sz="17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hu-H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12,2 milliárd Ft lekötve</a:t>
            </a:r>
            <a:r>
              <a:rPr lang="hu-HU" sz="17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40000"/>
              </a:lnSpc>
              <a:defRPr/>
            </a:pP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bankgarancia mértéke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: a garantálni kívánt forgóeszköz hitel/kölcsön tőke összegének 80%-a, de min. 200 millió – </a:t>
            </a:r>
            <a:r>
              <a:rPr lang="hu-HU" sz="1700" dirty="0" err="1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. 2000 millió forint lehet ügyfelenként.</a:t>
            </a:r>
          </a:p>
          <a:p>
            <a:pPr>
              <a:lnSpc>
                <a:spcPct val="140000"/>
              </a:lnSpc>
              <a:defRPr/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bankgarancia díja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: évenként kell garancia díjat fizetni. . A díj mértéke a biztosítékok és az ügyfél minősítése alapján meghatározott kockázati osztályok függvényében 0,5- 6,3 %/év.</a:t>
            </a:r>
          </a:p>
          <a:p>
            <a:pPr>
              <a:lnSpc>
                <a:spcPct val="140000"/>
              </a:lnSpc>
              <a:defRPr/>
            </a:pP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Bírálati díj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: egyszeri bírálati díj az igényelt bankgarancia összegének 0,2%-a</a:t>
            </a:r>
          </a:p>
          <a:p>
            <a:pPr>
              <a:lnSpc>
                <a:spcPct val="140000"/>
              </a:lnSpc>
              <a:defRPr/>
            </a:pP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Módosítási díj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: módosításkor fennálló garantált összeg 0,25-0,5%-a</a:t>
            </a:r>
          </a:p>
          <a:p>
            <a:pPr>
              <a:lnSpc>
                <a:spcPct val="140000"/>
              </a:lnSpc>
              <a:buFont typeface="Arial" charset="0"/>
              <a:buNone/>
              <a:defRPr/>
            </a:pPr>
            <a:r>
              <a:rPr lang="hu-HU" sz="1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MFB </a:t>
            </a:r>
            <a:r>
              <a:rPr lang="hu-HU" sz="1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Zrt</a:t>
            </a:r>
            <a:r>
              <a:rPr lang="hu-HU" sz="1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döntésétől függő, folyamatban lévő módosítás:</a:t>
            </a:r>
          </a:p>
          <a:p>
            <a:pPr>
              <a:lnSpc>
                <a:spcPct val="140000"/>
              </a:lnSpc>
              <a:defRPr/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A módosítás célja, hogy a bankgarancia díja maximum 1,5%-ra módosuljon.</a:t>
            </a:r>
          </a:p>
          <a:p>
            <a:pPr>
              <a:buFont typeface="Arial" charset="0"/>
              <a:buNone/>
              <a:defRPr/>
            </a:pPr>
            <a:endParaRPr lang="hu-H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defRPr/>
            </a:pPr>
            <a:endParaRPr lang="hu-H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defRPr/>
            </a:pPr>
            <a:endParaRPr lang="hu-HU" sz="18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288" y="2565400"/>
            <a:ext cx="8569325" cy="1831975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hu-HU" sz="4400" dirty="0" smtClean="0">
                <a:solidFill>
                  <a:srgbClr val="A69765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Köszönöm megtisztelő figyelmüket!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ctrTitle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pPr eaLnBrk="1" hangingPunct="1"/>
            <a:r>
              <a:rPr lang="hu-HU" smtClean="0"/>
              <a:t>Agrárfinanszírozási kérdések, </a:t>
            </a:r>
            <a:br>
              <a:rPr lang="hu-HU" smtClean="0"/>
            </a:br>
            <a:r>
              <a:rPr lang="hu-HU" smtClean="0"/>
              <a:t>kedvezményes hitelek a mezőgazdaság számára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31913" y="3933825"/>
            <a:ext cx="6400800" cy="1357313"/>
          </a:xfrm>
        </p:spPr>
        <p:txBody>
          <a:bodyPr>
            <a:normAutofit fontScale="92500" lnSpcReduction="10000"/>
          </a:bodyPr>
          <a:lstStyle/>
          <a:p>
            <a:pPr eaLnBrk="1" fontAlgn="t" hangingPunct="1">
              <a:defRPr/>
            </a:pPr>
            <a:r>
              <a:rPr lang="hu-HU" b="1" dirty="0" smtClean="0"/>
              <a:t>Bencze Szilvia</a:t>
            </a:r>
            <a:endParaRPr lang="hu-HU" dirty="0" smtClean="0"/>
          </a:p>
          <a:p>
            <a:pPr eaLnBrk="1" fontAlgn="t" hangingPunct="1">
              <a:defRPr/>
            </a:pPr>
            <a:r>
              <a:rPr lang="hu-HU" dirty="0" smtClean="0"/>
              <a:t>p</a:t>
            </a:r>
            <a:r>
              <a:rPr lang="hu-HU" smtClean="0"/>
              <a:t>énzügyi </a:t>
            </a:r>
            <a:r>
              <a:rPr lang="hu-HU" dirty="0" smtClean="0"/>
              <a:t>referens</a:t>
            </a:r>
          </a:p>
          <a:p>
            <a:pPr eaLnBrk="1" fontAlgn="t" hangingPunct="1">
              <a:defRPr/>
            </a:pPr>
            <a:r>
              <a:rPr lang="hu-HU" dirty="0" smtClean="0"/>
              <a:t>Vidékfejlesztési Minisztérium</a:t>
            </a:r>
          </a:p>
          <a:p>
            <a:pPr eaLnBrk="1" fontAlgn="t" hangingPunct="1">
              <a:defRPr/>
            </a:pPr>
            <a:r>
              <a:rPr lang="hu-HU" dirty="0" smtClean="0"/>
              <a:t>Agrárközgazdasági Főosztály</a:t>
            </a:r>
          </a:p>
          <a:p>
            <a:pPr eaLnBrk="1" fontAlgn="t" hangingPunct="1">
              <a:defRPr/>
            </a:pPr>
            <a:r>
              <a:rPr lang="hu-HU" dirty="0" smtClean="0"/>
              <a:t>1055 Budapest, Kossuth Lajos tér 11.</a:t>
            </a:r>
          </a:p>
          <a:p>
            <a:pPr eaLnBrk="1" hangingPunct="1">
              <a:defRPr/>
            </a:pPr>
            <a:endParaRPr lang="hu-H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ím 1"/>
          <p:cNvSpPr>
            <a:spLocks noGrp="1"/>
          </p:cNvSpPr>
          <p:nvPr>
            <p:ph type="title"/>
          </p:nvPr>
        </p:nvSpPr>
        <p:spPr>
          <a:xfrm>
            <a:off x="642938" y="1071563"/>
            <a:ext cx="7929562" cy="642937"/>
          </a:xfrm>
        </p:spPr>
        <p:txBody>
          <a:bodyPr/>
          <a:lstStyle/>
          <a:p>
            <a:r>
              <a:rPr lang="hu-HU" sz="300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Agrárkár-enyhítési rendszer</a:t>
            </a:r>
          </a:p>
        </p:txBody>
      </p:sp>
      <p:sp>
        <p:nvSpPr>
          <p:cNvPr id="21507" name="Tartalom helye 2"/>
          <p:cNvSpPr>
            <a:spLocks noGrp="1"/>
          </p:cNvSpPr>
          <p:nvPr>
            <p:ph idx="1"/>
          </p:nvPr>
        </p:nvSpPr>
        <p:spPr>
          <a:xfrm>
            <a:off x="457200" y="2000250"/>
            <a:ext cx="8229600" cy="4125913"/>
          </a:xfrm>
        </p:spPr>
        <p:txBody>
          <a:bodyPr/>
          <a:lstStyle/>
          <a:p>
            <a:r>
              <a:rPr lang="hu-HU" sz="1800" b="1" u="sng" dirty="0" smtClean="0">
                <a:latin typeface="Times New Roman" pitchFamily="18" charset="0"/>
                <a:cs typeface="Times New Roman" pitchFamily="18" charset="0"/>
              </a:rPr>
              <a:t>Új, egységes mezőgazdasági kockázatkezelési rendszer 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alapját a 2011. évi CLXVIII. törvény teremti meg, amely </a:t>
            </a:r>
            <a:r>
              <a:rPr lang="hu-HU" sz="1800" b="1" u="sng" dirty="0" smtClean="0">
                <a:latin typeface="Times New Roman" pitchFamily="18" charset="0"/>
                <a:cs typeface="Times New Roman" pitchFamily="18" charset="0"/>
              </a:rPr>
              <a:t>2012. január 1-én lépett hatályba</a:t>
            </a:r>
          </a:p>
          <a:p>
            <a:r>
              <a:rPr lang="hu-HU" sz="1800" b="1" dirty="0" smtClean="0">
                <a:latin typeface="Times New Roman" pitchFamily="18" charset="0"/>
                <a:cs typeface="Times New Roman" pitchFamily="18" charset="0"/>
              </a:rPr>
              <a:t>I. pillér - kárenyhítési eljárás továbbfejlesztett változata : 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VM rendelet kihirdetés előtt áll</a:t>
            </a:r>
            <a:endParaRPr lang="hu-H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hu-HU" sz="1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Kötelezető tagság az egységes kérelmet benyújtó termelők számára</a:t>
            </a:r>
          </a:p>
          <a:p>
            <a:endParaRPr lang="hu-HU" sz="1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1800" b="1" dirty="0" smtClean="0">
                <a:latin typeface="Times New Roman" pitchFamily="18" charset="0"/>
                <a:cs typeface="Times New Roman" pitchFamily="18" charset="0"/>
              </a:rPr>
              <a:t>II. pillér - államilag ellenőrzött üzleti biztosítási konstrukció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: hatályos, de még nem elérhető</a:t>
            </a:r>
          </a:p>
          <a:p>
            <a:pPr>
              <a:buFont typeface="Arial" charset="0"/>
              <a:buNone/>
            </a:pP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	A </a:t>
            </a:r>
            <a:r>
              <a:rPr lang="hu-HU" sz="1800" b="1" dirty="0" smtClean="0">
                <a:latin typeface="Times New Roman" pitchFamily="18" charset="0"/>
                <a:cs typeface="Times New Roman" pitchFamily="18" charset="0"/>
              </a:rPr>
              <a:t>díjtámogatás segíti azokat a termelőket, akik saját biztonságuk érdekében többet is áldoznának a kárenyhítési hozzájárulás összegénél</a:t>
            </a:r>
            <a:endParaRPr lang="hu-H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1800" b="1" dirty="0" smtClean="0">
                <a:latin typeface="Times New Roman" pitchFamily="18" charset="0"/>
                <a:cs typeface="Times New Roman" pitchFamily="18" charset="0"/>
              </a:rPr>
              <a:t>Cél: </a:t>
            </a:r>
          </a:p>
          <a:p>
            <a:pPr lvl="1">
              <a:buFont typeface="Calibri" pitchFamily="34" charset="0"/>
              <a:buAutoNum type="arabicPeriod"/>
            </a:pP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növelni a gazdálkodók öngondoskodási hajlandóságát</a:t>
            </a:r>
          </a:p>
          <a:p>
            <a:pPr lvl="1">
              <a:buFont typeface="Calibri" pitchFamily="34" charset="0"/>
              <a:buAutoNum type="arabicPeriod"/>
            </a:pP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arányos felelősségvállalás kialakítása</a:t>
            </a:r>
          </a:p>
          <a:p>
            <a:pPr lvl="1">
              <a:buFont typeface="Calibri" pitchFamily="34" charset="0"/>
              <a:buAutoNum type="arabicPeriod"/>
            </a:pP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agrárbiztosítási piac fejlesztése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 bwMode="auto">
          <a:xfrm>
            <a:off x="0" y="1052513"/>
            <a:ext cx="85693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hu-HU" sz="3000" dirty="0">
                <a:solidFill>
                  <a:srgbClr val="A69765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 mezőgazdaság finanszírozási csatornái</a:t>
            </a:r>
          </a:p>
        </p:txBody>
      </p:sp>
      <p:sp>
        <p:nvSpPr>
          <p:cNvPr id="7171" name="Content Placeholder 5"/>
          <p:cNvSpPr>
            <a:spLocks noGrp="1"/>
          </p:cNvSpPr>
          <p:nvPr>
            <p:ph idx="13"/>
          </p:nvPr>
        </p:nvSpPr>
        <p:spPr>
          <a:xfrm>
            <a:off x="323850" y="1773238"/>
            <a:ext cx="8640763" cy="4535487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endParaRPr lang="hu-HU" sz="18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150000"/>
              </a:lnSpc>
              <a:buFont typeface="Arial" charset="0"/>
              <a:buChar char="•"/>
            </a:pPr>
            <a:endParaRPr lang="hu-HU" sz="1800" smtClean="0">
              <a:latin typeface="Arial" charset="0"/>
              <a:cs typeface="Arial" charset="0"/>
            </a:endParaRPr>
          </a:p>
          <a:p>
            <a:pPr eaLnBrk="1" hangingPunct="1"/>
            <a:endParaRPr lang="hu-HU" smtClean="0">
              <a:latin typeface="Arial" charset="0"/>
              <a:cs typeface="Arial" charset="0"/>
              <a:sym typeface="Wingdings" pitchFamily="2" charset="2"/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107504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/>
          <p:cNvGraphicFramePr/>
          <p:nvPr/>
        </p:nvGraphicFramePr>
        <p:xfrm>
          <a:off x="2071654" y="1928802"/>
          <a:ext cx="7072346" cy="4371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ctrTitle"/>
          </p:nvPr>
        </p:nvSpPr>
        <p:spPr>
          <a:xfrm>
            <a:off x="685800" y="1428750"/>
            <a:ext cx="7772400" cy="1285875"/>
          </a:xfrm>
        </p:spPr>
        <p:txBody>
          <a:bodyPr/>
          <a:lstStyle/>
          <a:p>
            <a:pPr eaLnBrk="1" hangingPunct="1"/>
            <a:r>
              <a:rPr lang="hu-HU" smtClean="0"/>
              <a:t>Mezőgazdasági vállalkozások hitelgazdálkodása</a:t>
            </a:r>
          </a:p>
        </p:txBody>
      </p:sp>
      <p:sp>
        <p:nvSpPr>
          <p:cNvPr id="7171" name="Content Placeholder 5"/>
          <p:cNvSpPr>
            <a:spLocks noGrp="1"/>
          </p:cNvSpPr>
          <p:nvPr>
            <p:ph idx="13"/>
          </p:nvPr>
        </p:nvSpPr>
        <p:spPr>
          <a:xfrm>
            <a:off x="323850" y="2349500"/>
            <a:ext cx="8640763" cy="3959225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50000"/>
              </a:lnSpc>
              <a:buFont typeface="Arial" charset="0"/>
              <a:buChar char="•"/>
              <a:defRPr/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Az ágazat </a:t>
            </a:r>
            <a:r>
              <a:rPr lang="hu-HU" sz="2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társas vállalkozásainak hitelállománya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csökkenő tendenciát mutat, és 2009-ről 2010. végére </a:t>
            </a:r>
            <a:r>
              <a:rPr lang="hu-HU" sz="2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7,4%-os csökkenést követően 313,7 milliárd forint</a:t>
            </a:r>
            <a:endParaRPr lang="hu-HU" sz="20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>
              <a:lnSpc>
                <a:spcPct val="150000"/>
              </a:lnSpc>
              <a:buFont typeface="Arial" charset="0"/>
              <a:buChar char="•"/>
              <a:defRPr/>
            </a:pPr>
            <a:r>
              <a:rPr lang="hu-HU" sz="2000" b="1" dirty="0" smtClean="0">
                <a:latin typeface="Times New Roman" pitchFamily="18" charset="0"/>
                <a:cs typeface="Times New Roman" pitchFamily="18" charset="0"/>
              </a:rPr>
              <a:t>Nő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 személyesebb kapcsolatot lehetővé tevő helyi, </a:t>
            </a:r>
            <a:r>
              <a:rPr lang="hu-HU" sz="2000" b="1" dirty="0" smtClean="0">
                <a:latin typeface="Times New Roman" pitchFamily="18" charset="0"/>
                <a:cs typeface="Times New Roman" pitchFamily="18" charset="0"/>
              </a:rPr>
              <a:t>szövetkezeti hitelintézetek aránya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az összes mezőgazdasági hitelen belül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: 9,5% (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2007)  15,3% (2010) </a:t>
            </a:r>
          </a:p>
          <a:p>
            <a:pPr eaLnBrk="1" hangingPunct="1">
              <a:lnSpc>
                <a:spcPct val="150000"/>
              </a:lnSpc>
              <a:buFont typeface="Arial" charset="0"/>
              <a:buChar char="•"/>
              <a:defRPr/>
            </a:pPr>
            <a:r>
              <a:rPr lang="hu-HU" sz="2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Társas gazdaságoknál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2006-ról 2011. III. né-re </a:t>
            </a:r>
            <a:r>
              <a:rPr lang="hu-HU" sz="2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66%-kal nőtt a takarékszövetkezeti hitelek állománya</a:t>
            </a:r>
            <a:endParaRPr lang="hu-HU" sz="20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>
              <a:lnSpc>
                <a:spcPct val="150000"/>
              </a:lnSpc>
              <a:buFont typeface="Arial" charset="0"/>
              <a:buChar char="•"/>
              <a:defRPr/>
            </a:pPr>
            <a:r>
              <a:rPr lang="hu-HU" sz="21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2100" b="1" dirty="0" smtClean="0">
                <a:latin typeface="Times New Roman" pitchFamily="18" charset="0"/>
                <a:cs typeface="Times New Roman" pitchFamily="18" charset="0"/>
              </a:rPr>
              <a:t>mezőgazdasági ágazat hiteleinek csupán 22%-a volt devizahitel 2010-ben</a:t>
            </a:r>
            <a:r>
              <a:rPr lang="hu-HU" sz="2100" dirty="0" smtClean="0">
                <a:latin typeface="Times New Roman" pitchFamily="18" charset="0"/>
                <a:cs typeface="Times New Roman" pitchFamily="18" charset="0"/>
              </a:rPr>
              <a:t>, míg nemzetgazdasági szinten átlagosan 55,7% a devizahitelek aránya</a:t>
            </a:r>
          </a:p>
          <a:p>
            <a:pPr eaLnBrk="1" hangingPunct="1">
              <a:lnSpc>
                <a:spcPct val="150000"/>
              </a:lnSpc>
              <a:buFont typeface="Arial" charset="0"/>
              <a:buChar char="•"/>
              <a:defRPr/>
            </a:pPr>
            <a:endParaRPr lang="hu-HU" sz="18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150000"/>
              </a:lnSpc>
              <a:buFont typeface="Arial" charset="0"/>
              <a:buChar char="•"/>
              <a:defRPr/>
            </a:pPr>
            <a:endParaRPr lang="hu-HU" sz="1800" dirty="0" smtClean="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hu-HU" dirty="0" smtClean="0">
              <a:latin typeface="Arial" charset="0"/>
              <a:cs typeface="Arial" charset="0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3"/>
          <p:cNvSpPr>
            <a:spLocks noGrp="1"/>
          </p:cNvSpPr>
          <p:nvPr>
            <p:ph type="title"/>
          </p:nvPr>
        </p:nvSpPr>
        <p:spPr>
          <a:xfrm>
            <a:off x="468313" y="1700213"/>
            <a:ext cx="4608512" cy="360362"/>
          </a:xfrm>
        </p:spPr>
        <p:txBody>
          <a:bodyPr/>
          <a:lstStyle/>
          <a:p>
            <a:pPr eaLnBrk="1" hangingPunct="1"/>
            <a:r>
              <a:rPr lang="hu-HU" sz="1400" b="1" smtClean="0">
                <a:latin typeface="Times New Roman" pitchFamily="18" charset="0"/>
                <a:cs typeface="Times New Roman" pitchFamily="18" charset="0"/>
              </a:rPr>
              <a:t>Mezőgazdasági társas vállalkozások hiteleinek alakulása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179388" y="1989138"/>
          <a:ext cx="4537075" cy="2698750"/>
        </p:xfrm>
        <a:graphic>
          <a:graphicData uri="http://schemas.openxmlformats.org/presentationml/2006/ole">
            <p:oleObj spid="_x0000_s1026" name="Diagram" r:id="rId3" imgW="5505260" imgH="3314700" progId="Excel.Sheet.8">
              <p:embed/>
            </p:oleObj>
          </a:graphicData>
        </a:graphic>
      </p:graphicFrame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827088" y="5008563"/>
            <a:ext cx="28082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182563" indent="-182563" algn="just" eaLnBrk="0" hangingPunct="0"/>
            <a:r>
              <a:rPr lang="hu-HU" sz="1000">
                <a:cs typeface="Times New Roman" pitchFamily="18" charset="0"/>
              </a:rPr>
              <a:t>Forrás: MNB és tesztüzemi rendszer* alapján AKI Pénzügypolitikai Osztály</a:t>
            </a:r>
            <a:endParaRPr lang="hu-HU"/>
          </a:p>
        </p:txBody>
      </p:sp>
      <p:sp>
        <p:nvSpPr>
          <p:cNvPr id="8" name="Title 3"/>
          <p:cNvSpPr txBox="1">
            <a:spLocks/>
          </p:cNvSpPr>
          <p:nvPr/>
        </p:nvSpPr>
        <p:spPr bwMode="auto">
          <a:xfrm>
            <a:off x="4643438" y="3141663"/>
            <a:ext cx="450056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hu-HU" sz="1400" b="1" dirty="0">
                <a:latin typeface="Times New Roman" pitchFamily="18" charset="0"/>
                <a:ea typeface="+mj-ea"/>
                <a:cs typeface="Times New Roman" pitchFamily="18" charset="0"/>
              </a:rPr>
              <a:t>Mezőgazdasági egyéni gazdaságok hiteleinek alakulása*</a:t>
            </a:r>
          </a:p>
        </p:txBody>
      </p:sp>
      <p:sp>
        <p:nvSpPr>
          <p:cNvPr id="9" name="Title 3"/>
          <p:cNvSpPr txBox="1">
            <a:spLocks/>
          </p:cNvSpPr>
          <p:nvPr/>
        </p:nvSpPr>
        <p:spPr bwMode="auto">
          <a:xfrm>
            <a:off x="250825" y="1196975"/>
            <a:ext cx="85693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hu-HU" sz="2400" dirty="0">
                <a:solidFill>
                  <a:srgbClr val="A69765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Mezőgazdasági vállalkozások hiteleinek és egyéb kötelezettségeinek alakulása II/I</a:t>
            </a:r>
          </a:p>
        </p:txBody>
      </p:sp>
      <p:graphicFrame>
        <p:nvGraphicFramePr>
          <p:cNvPr id="11" name="Diagram 10"/>
          <p:cNvGraphicFramePr/>
          <p:nvPr/>
        </p:nvGraphicFramePr>
        <p:xfrm>
          <a:off x="4552949" y="3573016"/>
          <a:ext cx="4591051" cy="2676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32" name="Szövegdoboz 11"/>
          <p:cNvSpPr txBox="1">
            <a:spLocks noChangeArrowheads="1"/>
          </p:cNvSpPr>
          <p:nvPr/>
        </p:nvSpPr>
        <p:spPr bwMode="auto">
          <a:xfrm>
            <a:off x="468313" y="6453188"/>
            <a:ext cx="820737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120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* Egyéni gazdaságok hiteleire vonatkozóan csak becsült értékek állnak rendelkezésre a tesztüzemi rendszer alapján.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ChangeArrowheads="1"/>
          </p:cNvSpPr>
          <p:nvPr/>
        </p:nvSpPr>
        <p:spPr bwMode="auto">
          <a:xfrm>
            <a:off x="179388" y="5949950"/>
            <a:ext cx="28082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182563" indent="-182563" algn="just" eaLnBrk="0" hangingPunct="0"/>
            <a:r>
              <a:rPr lang="hu-HU" sz="1000">
                <a:cs typeface="Times New Roman" pitchFamily="18" charset="0"/>
              </a:rPr>
              <a:t>Forrás: MNB és tesztüzemi rendszer</a:t>
            </a:r>
            <a:r>
              <a:rPr lang="hu-HU" sz="1000" baseline="30000">
                <a:cs typeface="Times New Roman" pitchFamily="18" charset="0"/>
              </a:rPr>
              <a:t>2</a:t>
            </a:r>
            <a:r>
              <a:rPr lang="hu-HU" sz="1000">
                <a:cs typeface="Times New Roman" pitchFamily="18" charset="0"/>
              </a:rPr>
              <a:t> alapján AKI Pénzügypolitikai Osztály</a:t>
            </a:r>
            <a:endParaRPr lang="hu-HU"/>
          </a:p>
        </p:txBody>
      </p:sp>
      <p:sp>
        <p:nvSpPr>
          <p:cNvPr id="9219" name="Szövegdoboz 11"/>
          <p:cNvSpPr txBox="1">
            <a:spLocks noChangeArrowheads="1"/>
          </p:cNvSpPr>
          <p:nvPr/>
        </p:nvSpPr>
        <p:spPr bwMode="auto">
          <a:xfrm>
            <a:off x="468313" y="6453188"/>
            <a:ext cx="8207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1200" baseline="3000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1</a:t>
            </a:r>
            <a:r>
              <a:rPr lang="hu-HU" sz="120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Banki hitelen kívüli rövid és hosszúlejáratú kötelezettségek, pl. lízingek, szállítói követelések.</a:t>
            </a:r>
          </a:p>
          <a:p>
            <a:r>
              <a:rPr lang="hu-HU" sz="1200" baseline="3000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2</a:t>
            </a:r>
            <a:r>
              <a:rPr lang="hu-HU" sz="120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Egyéni gazdaságok hiteleire vonatkozóan csak becsült értékek állnak rendelkezésre a tesztüzemi rendszer alapján.</a:t>
            </a:r>
          </a:p>
        </p:txBody>
      </p:sp>
      <p:sp>
        <p:nvSpPr>
          <p:cNvPr id="9220" name="Szövegdoboz 14"/>
          <p:cNvSpPr txBox="1">
            <a:spLocks noChangeArrowheads="1"/>
          </p:cNvSpPr>
          <p:nvPr/>
        </p:nvSpPr>
        <p:spPr bwMode="auto">
          <a:xfrm>
            <a:off x="6084888" y="2492375"/>
            <a:ext cx="29511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1400" b="1">
                <a:latin typeface="Times New Roman" pitchFamily="18" charset="0"/>
                <a:cs typeface="Times New Roman" pitchFamily="18" charset="0"/>
              </a:rPr>
              <a:t>A mezőgazdasági ágazat hiteleinek és egyéb kötelezettségeinek</a:t>
            </a:r>
            <a:r>
              <a:rPr lang="hu-HU" sz="1400" b="1" baseline="30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hu-HU" sz="1400" b="1">
                <a:latin typeface="Times New Roman" pitchFamily="18" charset="0"/>
                <a:cs typeface="Times New Roman" pitchFamily="18" charset="0"/>
              </a:rPr>
              <a:t> alakulása</a:t>
            </a:r>
          </a:p>
        </p:txBody>
      </p:sp>
      <p:sp>
        <p:nvSpPr>
          <p:cNvPr id="9221" name="Szövegdoboz 15"/>
          <p:cNvSpPr txBox="1">
            <a:spLocks noChangeArrowheads="1"/>
          </p:cNvSpPr>
          <p:nvPr/>
        </p:nvSpPr>
        <p:spPr bwMode="auto">
          <a:xfrm>
            <a:off x="179388" y="5013325"/>
            <a:ext cx="295275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1400" b="1">
                <a:latin typeface="Times New Roman" pitchFamily="18" charset="0"/>
                <a:cs typeface="Times New Roman" pitchFamily="18" charset="0"/>
              </a:rPr>
              <a:t>Az egyéni és társas mezőgazdasági vállalkozások kötelezettségeinek alakulása (hitel és egyéb)</a:t>
            </a:r>
          </a:p>
        </p:txBody>
      </p:sp>
      <p:graphicFrame>
        <p:nvGraphicFramePr>
          <p:cNvPr id="17" name="Diagram 16"/>
          <p:cNvGraphicFramePr/>
          <p:nvPr/>
        </p:nvGraphicFramePr>
        <p:xfrm>
          <a:off x="0" y="1628800"/>
          <a:ext cx="576064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Diagram 17"/>
          <p:cNvGraphicFramePr/>
          <p:nvPr/>
        </p:nvGraphicFramePr>
        <p:xfrm>
          <a:off x="3275856" y="4005064"/>
          <a:ext cx="5508104" cy="2473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itle 3"/>
          <p:cNvSpPr txBox="1">
            <a:spLocks/>
          </p:cNvSpPr>
          <p:nvPr/>
        </p:nvSpPr>
        <p:spPr bwMode="auto">
          <a:xfrm>
            <a:off x="250825" y="1196975"/>
            <a:ext cx="85693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hu-HU" sz="2400" dirty="0">
                <a:solidFill>
                  <a:srgbClr val="A69765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Mezőgazdasági vállalkozások hiteleinek és egyéb kötelezettségeinek alakulása II/</a:t>
            </a:r>
            <a:r>
              <a:rPr lang="hu-HU" sz="2400" dirty="0" err="1">
                <a:solidFill>
                  <a:srgbClr val="A69765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II</a:t>
            </a:r>
            <a:endParaRPr lang="hu-HU" sz="2400" dirty="0">
              <a:solidFill>
                <a:srgbClr val="A69765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6" name="Kép 15" descr="Kép no titl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71550" y="1989138"/>
            <a:ext cx="6521450" cy="4430712"/>
          </a:xfrm>
          <a:prstGeom prst="rect">
            <a:avLst/>
          </a:prstGeom>
          <a:ln>
            <a:solidFill>
              <a:schemeClr val="bg2">
                <a:lumMod val="25000"/>
              </a:schemeClr>
            </a:solidFill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4"/>
          <p:cNvGraphicFramePr>
            <a:graphicFrameLocks noGrp="1"/>
          </p:cNvGraphicFramePr>
          <p:nvPr>
            <p:ph idx="14"/>
          </p:nvPr>
        </p:nvGraphicFramePr>
        <p:xfrm>
          <a:off x="1331640" y="1196752"/>
          <a:ext cx="6371059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zövegdoboz 3"/>
          <p:cNvSpPr txBox="1">
            <a:spLocks noChangeArrowheads="1"/>
          </p:cNvSpPr>
          <p:nvPr/>
        </p:nvSpPr>
        <p:spPr bwMode="auto">
          <a:xfrm>
            <a:off x="251520" y="6381328"/>
            <a:ext cx="564356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1400" i="1" dirty="0">
                <a:latin typeface="Times New Roman" pitchFamily="18" charset="0"/>
                <a:cs typeface="Times New Roman" pitchFamily="18" charset="0"/>
              </a:rPr>
              <a:t>A 2012. január </a:t>
            </a:r>
            <a:r>
              <a:rPr lang="hu-HU" sz="1400" i="1" dirty="0" smtClean="0">
                <a:latin typeface="Times New Roman" pitchFamily="18" charset="0"/>
                <a:cs typeface="Times New Roman" pitchFamily="18" charset="0"/>
              </a:rPr>
              <a:t>24-i </a:t>
            </a:r>
            <a:r>
              <a:rPr lang="hu-HU" sz="1400" i="1" dirty="0">
                <a:latin typeface="Times New Roman" pitchFamily="18" charset="0"/>
                <a:cs typeface="Times New Roman" pitchFamily="18" charset="0"/>
              </a:rPr>
              <a:t>3 havi EURIBOR mértéke </a:t>
            </a:r>
            <a:r>
              <a:rPr lang="hu-HU" sz="1400" i="1" dirty="0" smtClean="0">
                <a:latin typeface="Times New Roman" pitchFamily="18" charset="0"/>
                <a:cs typeface="Times New Roman" pitchFamily="18" charset="0"/>
              </a:rPr>
              <a:t>1,158%.</a:t>
            </a:r>
          </a:p>
          <a:p>
            <a:r>
              <a:rPr lang="hu-HU" sz="1400" i="1" dirty="0" smtClean="0">
                <a:latin typeface="Times New Roman" pitchFamily="18" charset="0"/>
                <a:cs typeface="Times New Roman" pitchFamily="18" charset="0"/>
              </a:rPr>
              <a:t>A 2012. január 24-i 3 havi BUBOR mértéke 7,65%.</a:t>
            </a:r>
          </a:p>
          <a:p>
            <a:endParaRPr lang="hu-HU" sz="1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ím 1"/>
          <p:cNvSpPr txBox="1">
            <a:spLocks/>
          </p:cNvSpPr>
          <p:nvPr/>
        </p:nvSpPr>
        <p:spPr bwMode="auto">
          <a:xfrm>
            <a:off x="428625" y="928688"/>
            <a:ext cx="822960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69765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Főbb kedvezményes finanszírozási konstrukciók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ím 1"/>
          <p:cNvSpPr>
            <a:spLocks noGrp="1"/>
          </p:cNvSpPr>
          <p:nvPr>
            <p:ph type="title"/>
          </p:nvPr>
        </p:nvSpPr>
        <p:spPr>
          <a:xfrm>
            <a:off x="428625" y="1000125"/>
            <a:ext cx="8229600" cy="660400"/>
          </a:xfrm>
        </p:spPr>
        <p:txBody>
          <a:bodyPr/>
          <a:lstStyle/>
          <a:p>
            <a:r>
              <a:rPr lang="hu-HU" sz="300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Új Magyarország Agrárfejlesztési Hitelprogram</a:t>
            </a:r>
          </a:p>
        </p:txBody>
      </p:sp>
      <p:sp>
        <p:nvSpPr>
          <p:cNvPr id="19459" name="Tartalom helye 5"/>
          <p:cNvSpPr>
            <a:spLocks noGrp="1"/>
          </p:cNvSpPr>
          <p:nvPr>
            <p:ph idx="1"/>
          </p:nvPr>
        </p:nvSpPr>
        <p:spPr>
          <a:xfrm>
            <a:off x="179512" y="1484784"/>
            <a:ext cx="8650288" cy="4656138"/>
          </a:xfr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Hitel célja: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 a mezőgazdaság versenyképességét elősegítő beruházásokhoz, fejlesztési és beruházási tárgyú pályázatokhoz nyújt forrást</a:t>
            </a:r>
          </a:p>
          <a:p>
            <a:pPr>
              <a:lnSpc>
                <a:spcPct val="120000"/>
              </a:lnSpc>
              <a:defRPr/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A program keretösszege: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 25 milliárd Ft </a:t>
            </a:r>
            <a:r>
              <a:rPr lang="hu-H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hu-H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15,3 milliárd Ft lekötve</a:t>
            </a:r>
            <a:r>
              <a:rPr lang="hu-H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20000"/>
              </a:lnSpc>
              <a:defRPr/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Típusa: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 éven túli lejáratú beruházási hitel</a:t>
            </a:r>
          </a:p>
          <a:p>
            <a:pPr>
              <a:lnSpc>
                <a:spcPct val="120000"/>
              </a:lnSpc>
              <a:defRPr/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Hitelfelvevők köre: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 KKV-k, fiatal mezőgazdasági termelők, őstermelők, ill. a Projekt kiegészítő hitel (3. hitelcél) esetében nem KKV-k is igényelhetik</a:t>
            </a:r>
          </a:p>
          <a:p>
            <a:pPr>
              <a:lnSpc>
                <a:spcPct val="120000"/>
              </a:lnSpc>
              <a:defRPr/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Hitelösszeg: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 5 – 1 000 millió Ft, fiatal agrárvállalkozó esetén 1 – 50 millió Ft. </a:t>
            </a:r>
          </a:p>
          <a:p>
            <a:pPr>
              <a:lnSpc>
                <a:spcPct val="120000"/>
              </a:lnSpc>
              <a:defRPr/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Futamidő: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 legfeljebb 15 év, ezen belül legfeljebb 3 év türelmi idő. </a:t>
            </a:r>
          </a:p>
          <a:p>
            <a:pPr>
              <a:lnSpc>
                <a:spcPct val="120000"/>
              </a:lnSpc>
              <a:defRPr/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A végső hitelkamat: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 3 havi EURIBOR + 4%  RKA + legfeljebb 3% </a:t>
            </a:r>
            <a:r>
              <a:rPr lang="hu-HU" sz="1600" dirty="0" err="1" smtClean="0">
                <a:latin typeface="Times New Roman" pitchFamily="18" charset="0"/>
                <a:cs typeface="Times New Roman" pitchFamily="18" charset="0"/>
              </a:rPr>
              <a:t>kerbanki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 kamatfelár /év , (összesen jelenleg mintegy 8,5%/év, mely rövidtávon 2-3 százalékpontos kamatelőnyt biztosít a piaci kamatozású forinthitelek kamatával szemben).</a:t>
            </a:r>
          </a:p>
          <a:p>
            <a:pPr>
              <a:lnSpc>
                <a:spcPct val="120000"/>
              </a:lnSpc>
              <a:defRPr/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Támogatás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: A kedvezményes kamatozású hitel és a kedvezményes díjtételű kezességvállalás állami támogatásnak minősül</a:t>
            </a:r>
          </a:p>
          <a:p>
            <a:pPr>
              <a:lnSpc>
                <a:spcPct val="120000"/>
              </a:lnSpc>
              <a:spcBef>
                <a:spcPct val="0"/>
              </a:spcBef>
              <a:defRPr/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Saját erő mértéke: 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A saját erő (saját forrás vagy vissza nem térítendő állami támogatás) mértéke a beruházás nettó költségének legalább a 15 %-a. 		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Devizanem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: HUF</a:t>
            </a:r>
          </a:p>
          <a:p>
            <a:pPr>
              <a:lnSpc>
                <a:spcPct val="120000"/>
              </a:lnSpc>
              <a:spcBef>
                <a:spcPct val="0"/>
              </a:spcBef>
              <a:defRPr/>
            </a:pPr>
            <a:endParaRPr lang="hu-H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None/>
              <a:defRPr/>
            </a:pPr>
            <a:endParaRPr lang="hu-H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defRPr/>
            </a:pPr>
            <a:endParaRPr lang="hu-HU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0" name="Szövegdoboz 3"/>
          <p:cNvSpPr txBox="1">
            <a:spLocks noChangeArrowheads="1"/>
          </p:cNvSpPr>
          <p:nvPr/>
        </p:nvSpPr>
        <p:spPr bwMode="auto">
          <a:xfrm>
            <a:off x="500063" y="6519863"/>
            <a:ext cx="56435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1400" i="1" dirty="0">
                <a:latin typeface="Times New Roman" pitchFamily="18" charset="0"/>
                <a:cs typeface="Times New Roman" pitchFamily="18" charset="0"/>
              </a:rPr>
              <a:t>A 2012. január </a:t>
            </a:r>
            <a:r>
              <a:rPr lang="hu-HU" sz="1400" i="1" dirty="0" smtClean="0">
                <a:latin typeface="Times New Roman" pitchFamily="18" charset="0"/>
                <a:cs typeface="Times New Roman" pitchFamily="18" charset="0"/>
              </a:rPr>
              <a:t>24-i </a:t>
            </a:r>
            <a:r>
              <a:rPr lang="hu-HU" sz="1400" i="1" dirty="0">
                <a:latin typeface="Times New Roman" pitchFamily="18" charset="0"/>
                <a:cs typeface="Times New Roman" pitchFamily="18" charset="0"/>
              </a:rPr>
              <a:t>3 havi EURIBOR mértéke </a:t>
            </a:r>
            <a:r>
              <a:rPr lang="hu-HU" sz="1400" i="1" dirty="0" smtClean="0">
                <a:latin typeface="Times New Roman" pitchFamily="18" charset="0"/>
                <a:cs typeface="Times New Roman" pitchFamily="18" charset="0"/>
              </a:rPr>
              <a:t>1,158%.</a:t>
            </a:r>
            <a:endParaRPr lang="hu-HU" sz="1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ím 1"/>
          <p:cNvSpPr>
            <a:spLocks noGrp="1"/>
          </p:cNvSpPr>
          <p:nvPr>
            <p:ph type="title"/>
          </p:nvPr>
        </p:nvSpPr>
        <p:spPr>
          <a:xfrm>
            <a:off x="0" y="1143000"/>
            <a:ext cx="9144000" cy="660400"/>
          </a:xfrm>
        </p:spPr>
        <p:txBody>
          <a:bodyPr/>
          <a:lstStyle/>
          <a:p>
            <a:r>
              <a:rPr lang="hu-HU" sz="2400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Kedvezményes hitel- és lízingdíj-támogatás mezőgazdasági üzemek korszerűsítéséhez és fejlesztéséhez</a:t>
            </a:r>
          </a:p>
        </p:txBody>
      </p:sp>
      <p:sp>
        <p:nvSpPr>
          <p:cNvPr id="19459" name="Tartalom helye 5"/>
          <p:cNvSpPr>
            <a:spLocks noGrp="1"/>
          </p:cNvSpPr>
          <p:nvPr>
            <p:ph idx="1"/>
          </p:nvPr>
        </p:nvSpPr>
        <p:spPr>
          <a:xfrm>
            <a:off x="0" y="2000240"/>
            <a:ext cx="9144000" cy="4656137"/>
          </a:xfrm>
        </p:spPr>
        <p:txBody>
          <a:bodyPr/>
          <a:lstStyle/>
          <a:p>
            <a:pPr marL="442913">
              <a:lnSpc>
                <a:spcPct val="150000"/>
              </a:lnSpc>
              <a:spcBef>
                <a:spcPct val="0"/>
              </a:spcBef>
              <a:buFont typeface="Arial" charset="0"/>
              <a:buNone/>
              <a:defRPr/>
            </a:pP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114/2008. (IX. 5.) FVM rendelet 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alapján </a:t>
            </a:r>
          </a:p>
          <a:p>
            <a:pPr marL="623888" indent="-166688">
              <a:lnSpc>
                <a:spcPct val="150000"/>
              </a:lnSpc>
              <a:defRPr/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mezőgazdasági vállalkozás támogatást igényelhet:</a:t>
            </a:r>
          </a:p>
          <a:p>
            <a:pPr lvl="1">
              <a:lnSpc>
                <a:spcPct val="150000"/>
              </a:lnSpc>
              <a:buFont typeface="Arial" charset="0"/>
              <a:buNone/>
              <a:defRPr/>
            </a:pP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a) mezőgazdasági gépek és technológiai berendezések beszerzéséhez;</a:t>
            </a:r>
          </a:p>
          <a:p>
            <a:pPr lvl="1">
              <a:lnSpc>
                <a:spcPct val="150000"/>
              </a:lnSpc>
              <a:buFont typeface="Arial" charset="0"/>
              <a:buNone/>
              <a:defRPr/>
            </a:pP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b) az állattartó telepek korszerűsítéséhez;</a:t>
            </a:r>
          </a:p>
          <a:p>
            <a:pPr lvl="1">
              <a:lnSpc>
                <a:spcPct val="150000"/>
              </a:lnSpc>
              <a:buFont typeface="Arial" charset="0"/>
              <a:buNone/>
              <a:defRPr/>
            </a:pP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c) a mezőgazdasági termékfeldolgozást szolgáló beruházáshoz;</a:t>
            </a:r>
          </a:p>
          <a:p>
            <a:pPr lvl="1">
              <a:lnSpc>
                <a:spcPct val="150000"/>
              </a:lnSpc>
              <a:buFont typeface="Arial" charset="0"/>
              <a:buNone/>
              <a:defRPr/>
            </a:pP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d) mezőgazdasági gépek és berendezések lízingbe vételéhez.</a:t>
            </a:r>
          </a:p>
          <a:p>
            <a:pPr marL="623888" indent="-166688">
              <a:lnSpc>
                <a:spcPct val="150000"/>
              </a:lnSpc>
              <a:defRPr/>
            </a:pPr>
            <a:r>
              <a:rPr lang="hu-HU" sz="1600" b="1" dirty="0" smtClean="0">
                <a:latin typeface="Times New Roman" pitchFamily="18" charset="0"/>
                <a:cs typeface="Times New Roman" pitchFamily="18" charset="0"/>
              </a:rPr>
              <a:t>A támogatás formája:</a:t>
            </a:r>
          </a:p>
          <a:p>
            <a:pPr lvl="1">
              <a:lnSpc>
                <a:spcPct val="150000"/>
              </a:lnSpc>
              <a:buFont typeface="Arial" charset="0"/>
              <a:buNone/>
              <a:defRPr/>
            </a:pP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a) beruházási hitel esetén kamattámogatás;</a:t>
            </a:r>
          </a:p>
          <a:p>
            <a:pPr lvl="1">
              <a:lnSpc>
                <a:spcPct val="150000"/>
              </a:lnSpc>
              <a:buFont typeface="Arial" charset="0"/>
              <a:buNone/>
              <a:defRPr/>
            </a:pP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b) új gép és technológiai berendezés lízingbe vétele esetén lízingdíj kamattámogatás;</a:t>
            </a:r>
          </a:p>
          <a:p>
            <a:pPr lvl="1">
              <a:lnSpc>
                <a:spcPct val="150000"/>
              </a:lnSpc>
              <a:buFont typeface="Arial" charset="0"/>
              <a:buNone/>
              <a:defRPr/>
            </a:pP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c) kezességvállaló intézmény által nyújtott kezesség, készfizető kezesség formájában igénybe vehető támogatás</a:t>
            </a:r>
            <a:r>
              <a:rPr lang="hu-H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u-HU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loldala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2787</TotalTime>
  <Words>1224</Words>
  <Application>Microsoft Office PowerPoint</Application>
  <PresentationFormat>Diavetítés a képernyőre (4:3 oldalarány)</PresentationFormat>
  <Paragraphs>188</Paragraphs>
  <Slides>19</Slides>
  <Notes>1</Notes>
  <HiddenSlides>0</HiddenSlides>
  <MMClips>0</MMClips>
  <ScaleCrop>false</ScaleCrop>
  <HeadingPairs>
    <vt:vector size="6" baseType="variant">
      <vt:variant>
        <vt:lpstr>Téma</vt:lpstr>
      </vt:variant>
      <vt:variant>
        <vt:i4>2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2" baseType="lpstr">
      <vt:lpstr>Office Theme</vt:lpstr>
      <vt:lpstr>Beloldalak</vt:lpstr>
      <vt:lpstr>Diagram</vt:lpstr>
      <vt:lpstr>Agrárfinanszírozási kérdések,  kedvezményes hitelek a mezőgazdaság számára</vt:lpstr>
      <vt:lpstr>2. dia</vt:lpstr>
      <vt:lpstr>Mezőgazdasági vállalkozások hitelgazdálkodása</vt:lpstr>
      <vt:lpstr>Mezőgazdasági társas vállalkozások hiteleinek alakulása</vt:lpstr>
      <vt:lpstr>5. dia</vt:lpstr>
      <vt:lpstr>6. dia</vt:lpstr>
      <vt:lpstr>7. dia</vt:lpstr>
      <vt:lpstr>Új Magyarország Agrárfejlesztési Hitelprogram</vt:lpstr>
      <vt:lpstr>Kedvezményes hitel- és lízingdíj-támogatás mezőgazdasági üzemek korszerűsítéséhez és fejlesztéséhez</vt:lpstr>
      <vt:lpstr>Agrár Széchenyi Kártya Folyószámlahitel</vt:lpstr>
      <vt:lpstr>MFB Agrár Forgóeszköz Hitelprogram</vt:lpstr>
      <vt:lpstr>12. dia</vt:lpstr>
      <vt:lpstr>Új Magyarország TÉSZ Forgóeszköz Hitelprogram</vt:lpstr>
      <vt:lpstr>MFB Fagykár 2011. Forgóeszköz Hitelprogram</vt:lpstr>
      <vt:lpstr>Agrár Forgóeszköz Vis Maior Hitelprogram</vt:lpstr>
      <vt:lpstr>MFB Élelmiszeripari Bankgarancia Program</vt:lpstr>
      <vt:lpstr>17. dia</vt:lpstr>
      <vt:lpstr>Agrárfinanszírozási kérdések,  kedvezményes hitelek a mezőgazdaság számára</vt:lpstr>
      <vt:lpstr>Agrárkár-enyhítési rendszer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</dc:creator>
  <cp:lastModifiedBy>Scorpion</cp:lastModifiedBy>
  <cp:revision>268</cp:revision>
  <dcterms:created xsi:type="dcterms:W3CDTF">2010-06-15T13:49:13Z</dcterms:created>
  <dcterms:modified xsi:type="dcterms:W3CDTF">2012-01-24T21:41:06Z</dcterms:modified>
</cp:coreProperties>
</file>