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0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9" r:id="rId4"/>
    <p:sldId id="257" r:id="rId5"/>
    <p:sldId id="258" r:id="rId6"/>
    <p:sldId id="274" r:id="rId7"/>
    <p:sldId id="275" r:id="rId8"/>
    <p:sldId id="270" r:id="rId9"/>
    <p:sldId id="271" r:id="rId10"/>
    <p:sldId id="272" r:id="rId11"/>
    <p:sldId id="265" r:id="rId12"/>
    <p:sldId id="266" r:id="rId13"/>
    <p:sldId id="273" r:id="rId14"/>
    <p:sldId id="276" r:id="rId15"/>
    <p:sldId id="277" r:id="rId16"/>
    <p:sldId id="278" r:id="rId17"/>
  </p:sldIdLst>
  <p:sldSz cx="9144000" cy="6858000" type="screen4x3"/>
  <p:notesSz cx="6797675" cy="9928225"/>
  <p:defaultTextStyle>
    <a:defPPr>
      <a:defRPr lang="nl-NL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8045"/>
    <a:srgbClr val="D7F1E3"/>
    <a:srgbClr val="D1F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78" autoAdjust="0"/>
    <p:restoredTop sz="94675" autoAdjust="0"/>
  </p:normalViewPr>
  <p:slideViewPr>
    <p:cSldViewPr snapToGrid="0" snapToObjects="1">
      <p:cViewPr>
        <p:scale>
          <a:sx n="80" d="100"/>
          <a:sy n="80" d="100"/>
        </p:scale>
        <p:origin x="-1794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D3D848A-2BCD-4419-84EE-47FCA52F2A2F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AC84C76-4495-4C48-918F-723055A6EE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991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1594E24-3CB7-4889-825D-5C1541390132}" type="datetimeFigureOut">
              <a:rPr lang="en-GB"/>
              <a:pPr>
                <a:defRPr/>
              </a:pPr>
              <a:t>05/03/2014</a:t>
            </a:fld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om de opmaakprofielen van de modeltekst te bewerken</a:t>
            </a:r>
          </a:p>
          <a:p>
            <a:pPr lvl="1"/>
            <a:r>
              <a:rPr lang="en-GB" noProof="0" smtClean="0"/>
              <a:t>Tweede niveau</a:t>
            </a:r>
          </a:p>
          <a:p>
            <a:pPr lvl="2"/>
            <a:r>
              <a:rPr lang="en-GB" noProof="0" smtClean="0"/>
              <a:t>Derde niveau</a:t>
            </a:r>
          </a:p>
          <a:p>
            <a:pPr lvl="3"/>
            <a:r>
              <a:rPr lang="en-GB" noProof="0" smtClean="0"/>
              <a:t>Vierde niveau</a:t>
            </a:r>
          </a:p>
          <a:p>
            <a:pPr lvl="4"/>
            <a:r>
              <a:rPr lang="en-GB" noProof="0" smtClean="0"/>
              <a:t>Vijfde niveau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56057EE-2E41-4CEE-BB3C-A96C857306C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1609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e dia - voor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1496" y="274638"/>
            <a:ext cx="6985303" cy="11430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701496" y="1600200"/>
            <a:ext cx="6985304" cy="4525963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541210" y="274638"/>
            <a:ext cx="4935790" cy="5851525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602858" y="3886200"/>
            <a:ext cx="7083942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Klik om de titelstijl van het model te bewerken</a:t>
            </a:r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5321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8575" y="273050"/>
            <a:ext cx="387822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5321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dirty="0" smtClean="0"/>
              <a:t>Klik om de tekststijl van het model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1541463"/>
            <a:ext cx="2084388" cy="5316537"/>
          </a:xfrm>
          <a:prstGeom prst="rect">
            <a:avLst/>
          </a:prstGeom>
          <a:solidFill>
            <a:srgbClr val="D7F1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pic>
        <p:nvPicPr>
          <p:cNvPr id="1027" name="Afbeelding 7" descr="logo BMA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38150" y="373063"/>
            <a:ext cx="2105025" cy="83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Afbeelding 8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2506663" y="198438"/>
            <a:ext cx="3476625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2641600" y="1417638"/>
            <a:ext cx="6272213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Titelstijl van model bewerken</a:t>
            </a:r>
            <a:endParaRPr lang="nl-NL" smtClean="0"/>
          </a:p>
        </p:txBody>
      </p:sp>
      <p:sp>
        <p:nvSpPr>
          <p:cNvPr id="1030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2641600" y="2743200"/>
            <a:ext cx="6272213" cy="384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178045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8045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8045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8045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178045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8045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8045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8045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 b="1">
          <a:solidFill>
            <a:srgbClr val="178045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516063" y="274638"/>
            <a:ext cx="71707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Titelstijl van model bewerken</a:t>
            </a:r>
          </a:p>
        </p:txBody>
      </p:sp>
      <p:sp>
        <p:nvSpPr>
          <p:cNvPr id="3075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516063" y="1600200"/>
            <a:ext cx="717073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</a:p>
        </p:txBody>
      </p:sp>
      <p:pic>
        <p:nvPicPr>
          <p:cNvPr id="3076" name="Afbeelding 6" descr="logo BMA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6291263"/>
            <a:ext cx="1065212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hoek 7"/>
          <p:cNvSpPr/>
          <p:nvPr userDrawn="1"/>
        </p:nvSpPr>
        <p:spPr>
          <a:xfrm>
            <a:off x="0" y="0"/>
            <a:ext cx="1404938" cy="6126163"/>
          </a:xfrm>
          <a:prstGeom prst="rect">
            <a:avLst/>
          </a:prstGeom>
          <a:solidFill>
            <a:srgbClr val="D7F1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cxnSp>
        <p:nvCxnSpPr>
          <p:cNvPr id="10" name="Rechte verbindingslijn 9"/>
          <p:cNvCxnSpPr/>
          <p:nvPr userDrawn="1"/>
        </p:nvCxnSpPr>
        <p:spPr>
          <a:xfrm>
            <a:off x="0" y="6126163"/>
            <a:ext cx="9144000" cy="0"/>
          </a:xfrm>
          <a:prstGeom prst="line">
            <a:avLst/>
          </a:prstGeom>
          <a:ln w="38100" cmpd="sng">
            <a:solidFill>
              <a:srgbClr val="D7F1E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178045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8045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8045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8045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178045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178045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178045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178045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178045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7F7F7F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7F7F7F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7F7F7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 txBox="1">
            <a:spLocks/>
          </p:cNvSpPr>
          <p:nvPr/>
        </p:nvSpPr>
        <p:spPr bwMode="auto">
          <a:xfrm>
            <a:off x="2405063" y="2130425"/>
            <a:ext cx="62817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l-NL" sz="2400" b="1">
                <a:solidFill>
                  <a:srgbClr val="178045"/>
                </a:solidFill>
                <a:latin typeface="Calibri" pitchFamily="34" charset="0"/>
              </a:rPr>
              <a:t>A szervestrágyázás hollandiai tapasztalatai</a:t>
            </a:r>
          </a:p>
          <a:p>
            <a:pPr algn="ctr"/>
            <a:r>
              <a:rPr lang="nl-NL" sz="2400" b="1">
                <a:solidFill>
                  <a:srgbClr val="178045"/>
                </a:solidFill>
                <a:latin typeface="Calibri" pitchFamily="34" charset="0"/>
              </a:rPr>
              <a:t>Trágyázás az egészséges talajért</a:t>
            </a:r>
          </a:p>
          <a:p>
            <a:pPr algn="ctr"/>
            <a:endParaRPr lang="nl-NL" sz="2400" b="1">
              <a:solidFill>
                <a:srgbClr val="178045"/>
              </a:solidFill>
              <a:latin typeface="Calibri" pitchFamily="34" charset="0"/>
            </a:endParaRPr>
          </a:p>
        </p:txBody>
      </p:sp>
      <p:sp>
        <p:nvSpPr>
          <p:cNvPr id="17410" name="Subtitel 2"/>
          <p:cNvSpPr txBox="1">
            <a:spLocks/>
          </p:cNvSpPr>
          <p:nvPr/>
        </p:nvSpPr>
        <p:spPr bwMode="auto">
          <a:xfrm>
            <a:off x="2405063" y="3886200"/>
            <a:ext cx="628173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3200">
                <a:solidFill>
                  <a:srgbClr val="404040"/>
                </a:solidFill>
                <a:latin typeface="Calibri" pitchFamily="34" charset="0"/>
              </a:rPr>
              <a:t>Matthé Vermeulen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en-GB" sz="3200">
              <a:solidFill>
                <a:srgbClr val="404040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>
                <a:solidFill>
                  <a:srgbClr val="404040"/>
                </a:solidFill>
                <a:latin typeface="Calibri" pitchFamily="34" charset="0"/>
              </a:rPr>
              <a:t> “A trágya menedzsment aktuális trendjei” c. konferencia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>
                <a:solidFill>
                  <a:srgbClr val="404040"/>
                </a:solidFill>
                <a:latin typeface="Calibri" pitchFamily="34" charset="0"/>
              </a:rPr>
              <a:t>Budapest, 2014.március 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el 1"/>
          <p:cNvSpPr>
            <a:spLocks noGrp="1"/>
          </p:cNvSpPr>
          <p:nvPr>
            <p:ph type="title"/>
          </p:nvPr>
        </p:nvSpPr>
        <p:spPr>
          <a:xfrm>
            <a:off x="1516063" y="274638"/>
            <a:ext cx="7378700" cy="984250"/>
          </a:xfrm>
        </p:spPr>
        <p:txBody>
          <a:bodyPr/>
          <a:lstStyle/>
          <a:p>
            <a:pPr eaLnBrk="1" hangingPunct="1"/>
            <a:r>
              <a:rPr lang="nl-NL" smtClean="0"/>
              <a:t>BMA</a:t>
            </a:r>
            <a:r>
              <a:rPr lang="hu-HU" smtClean="0"/>
              <a:t> projekt,</a:t>
            </a:r>
            <a:r>
              <a:rPr lang="nl-NL" smtClean="0"/>
              <a:t> </a:t>
            </a:r>
            <a:r>
              <a:rPr lang="hu-HU" smtClean="0"/>
              <a:t>Magyarország</a:t>
            </a:r>
            <a:r>
              <a:rPr lang="nl-NL" smtClean="0"/>
              <a:t> (1)</a:t>
            </a:r>
          </a:p>
        </p:txBody>
      </p:sp>
      <p:sp>
        <p:nvSpPr>
          <p:cNvPr id="35842" name="Tijdelijke aanduiding voor inhoud 2"/>
          <p:cNvSpPr>
            <a:spLocks noGrp="1"/>
          </p:cNvSpPr>
          <p:nvPr>
            <p:ph idx="1"/>
          </p:nvPr>
        </p:nvSpPr>
        <p:spPr>
          <a:xfrm>
            <a:off x="1516063" y="1341438"/>
            <a:ext cx="746125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3000" smtClean="0">
                <a:solidFill>
                  <a:schemeClr val="tx1"/>
                </a:solidFill>
              </a:rPr>
              <a:t>Miért Magyarországon?</a:t>
            </a:r>
            <a:endParaRPr lang="en-GB" sz="3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2600" smtClean="0">
                <a:solidFill>
                  <a:schemeClr val="tx1"/>
                </a:solidFill>
              </a:rPr>
              <a:t>az állattenyésztés volumene alacsonyabb</a:t>
            </a:r>
            <a:endParaRPr lang="en-GB" sz="26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2600" smtClean="0">
                <a:solidFill>
                  <a:schemeClr val="tx1"/>
                </a:solidFill>
              </a:rPr>
              <a:t>a foszfát egyensúlyi állapot hiányosságai</a:t>
            </a:r>
            <a:endParaRPr lang="en-GB" sz="26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2600" smtClean="0">
                <a:solidFill>
                  <a:schemeClr val="tx1"/>
                </a:solidFill>
              </a:rPr>
              <a:t>viszonylag alacsony hektáronkénti termésmennyiség (pl.</a:t>
            </a:r>
            <a:r>
              <a:rPr lang="en-GB" sz="2600" smtClean="0">
                <a:solidFill>
                  <a:schemeClr val="tx1"/>
                </a:solidFill>
              </a:rPr>
              <a:t> 2013</a:t>
            </a:r>
            <a:r>
              <a:rPr lang="hu-HU" sz="2600" smtClean="0">
                <a:solidFill>
                  <a:schemeClr val="tx1"/>
                </a:solidFill>
              </a:rPr>
              <a:t>-ban a francia gabona termésátlag </a:t>
            </a:r>
            <a:r>
              <a:rPr lang="en-GB" sz="2600" smtClean="0">
                <a:solidFill>
                  <a:schemeClr val="tx1"/>
                </a:solidFill>
              </a:rPr>
              <a:t>7420 kg/</a:t>
            </a:r>
            <a:r>
              <a:rPr lang="hu-HU" sz="2600" smtClean="0">
                <a:solidFill>
                  <a:schemeClr val="tx1"/>
                </a:solidFill>
              </a:rPr>
              <a:t>ha, a magyar viszont csupán</a:t>
            </a:r>
            <a:r>
              <a:rPr lang="en-GB" sz="2600" smtClean="0">
                <a:solidFill>
                  <a:schemeClr val="tx1"/>
                </a:solidFill>
              </a:rPr>
              <a:t> 4530</a:t>
            </a:r>
            <a:r>
              <a:rPr lang="hu-HU" sz="2600" smtClean="0">
                <a:solidFill>
                  <a:schemeClr val="tx1"/>
                </a:solidFill>
              </a:rPr>
              <a:t> </a:t>
            </a:r>
            <a:r>
              <a:rPr lang="en-GB" sz="2600" smtClean="0">
                <a:solidFill>
                  <a:schemeClr val="tx1"/>
                </a:solidFill>
              </a:rPr>
              <a:t>kg/</a:t>
            </a:r>
            <a:r>
              <a:rPr lang="hu-HU" sz="2600" smtClean="0">
                <a:solidFill>
                  <a:schemeClr val="tx1"/>
                </a:solidFill>
              </a:rPr>
              <a:t>ha)</a:t>
            </a:r>
            <a:endParaRPr lang="en-GB" sz="26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3000" smtClean="0">
                <a:solidFill>
                  <a:schemeClr val="tx1"/>
                </a:solidFill>
              </a:rPr>
              <a:t>Konzorcium alapítása</a:t>
            </a:r>
            <a:endParaRPr lang="en-GB" sz="30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2600" smtClean="0">
                <a:solidFill>
                  <a:schemeClr val="tx1"/>
                </a:solidFill>
              </a:rPr>
              <a:t>Szerves trágya kereskedelem fejlesztése</a:t>
            </a:r>
            <a:endParaRPr lang="en-GB" sz="26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3000" smtClean="0">
                <a:solidFill>
                  <a:schemeClr val="tx1"/>
                </a:solidFill>
              </a:rPr>
              <a:t>Mintaprojektek 5 gazdaságban</a:t>
            </a:r>
            <a:endParaRPr lang="en-GB" sz="30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3000" smtClean="0">
                <a:solidFill>
                  <a:schemeClr val="tx1"/>
                </a:solidFill>
              </a:rPr>
              <a:t>Felhasználás kisparcellás szántóterületeken </a:t>
            </a:r>
            <a:endParaRPr lang="en-GB" sz="30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el 1"/>
          <p:cNvSpPr>
            <a:spLocks noGrp="1"/>
          </p:cNvSpPr>
          <p:nvPr>
            <p:ph type="title"/>
          </p:nvPr>
        </p:nvSpPr>
        <p:spPr>
          <a:xfrm>
            <a:off x="1516063" y="274638"/>
            <a:ext cx="7426325" cy="1143000"/>
          </a:xfrm>
        </p:spPr>
        <p:txBody>
          <a:bodyPr/>
          <a:lstStyle/>
          <a:p>
            <a:pPr eaLnBrk="1" hangingPunct="1"/>
            <a:r>
              <a:rPr lang="nl-NL" smtClean="0"/>
              <a:t>BMA</a:t>
            </a:r>
            <a:r>
              <a:rPr lang="hu-HU" smtClean="0"/>
              <a:t> projekt,</a:t>
            </a:r>
            <a:r>
              <a:rPr lang="nl-NL" smtClean="0"/>
              <a:t> </a:t>
            </a:r>
            <a:r>
              <a:rPr lang="hu-HU" smtClean="0"/>
              <a:t>Magyarország</a:t>
            </a:r>
            <a:r>
              <a:rPr lang="nl-NL" smtClean="0"/>
              <a:t> (</a:t>
            </a:r>
            <a:r>
              <a:rPr lang="hu-HU" smtClean="0"/>
              <a:t>2</a:t>
            </a:r>
            <a:r>
              <a:rPr lang="nl-NL" smtClean="0"/>
              <a:t>)</a:t>
            </a:r>
          </a:p>
        </p:txBody>
      </p:sp>
      <p:sp>
        <p:nvSpPr>
          <p:cNvPr id="37890" name="Tijdelijke aanduiding voor inhoud 2"/>
          <p:cNvSpPr>
            <a:spLocks noGrp="1"/>
          </p:cNvSpPr>
          <p:nvPr>
            <p:ph idx="1"/>
          </p:nvPr>
        </p:nvSpPr>
        <p:spPr>
          <a:xfrm>
            <a:off x="1516063" y="1600200"/>
            <a:ext cx="7170737" cy="4562475"/>
          </a:xfrm>
        </p:spPr>
        <p:txBody>
          <a:bodyPr/>
          <a:lstStyle/>
          <a:p>
            <a:pPr eaLnBrk="1" hangingPunct="1"/>
            <a:r>
              <a:rPr lang="hu-HU" sz="3000" smtClean="0">
                <a:solidFill>
                  <a:schemeClr val="tx1"/>
                </a:solidFill>
              </a:rPr>
              <a:t>Időtartam: 4-5 év</a:t>
            </a:r>
            <a:endParaRPr lang="en-GB" sz="3000" smtClean="0">
              <a:solidFill>
                <a:schemeClr val="tx1"/>
              </a:solidFill>
            </a:endParaRPr>
          </a:p>
          <a:p>
            <a:pPr eaLnBrk="1" hangingPunct="1"/>
            <a:r>
              <a:rPr lang="hu-HU" sz="3000" smtClean="0">
                <a:solidFill>
                  <a:schemeClr val="tx1"/>
                </a:solidFill>
              </a:rPr>
              <a:t>Magyar kutató cégek vezetésével</a:t>
            </a:r>
            <a:endParaRPr lang="en-GB" sz="3000" smtClean="0">
              <a:solidFill>
                <a:schemeClr val="tx1"/>
              </a:solidFill>
            </a:endParaRPr>
          </a:p>
          <a:p>
            <a:pPr eaLnBrk="1" hangingPunct="1"/>
            <a:r>
              <a:rPr lang="hu-HU" sz="3000" smtClean="0">
                <a:solidFill>
                  <a:schemeClr val="tx1"/>
                </a:solidFill>
              </a:rPr>
              <a:t>Együttműködésben az alábbiakkal</a:t>
            </a:r>
            <a:r>
              <a:rPr lang="en-GB" sz="300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hu-HU" sz="2600" smtClean="0">
                <a:solidFill>
                  <a:schemeClr val="tx1"/>
                </a:solidFill>
              </a:rPr>
              <a:t>Holland Agrárkamara</a:t>
            </a:r>
            <a:endParaRPr lang="en-GB" sz="2600" smtClean="0">
              <a:solidFill>
                <a:schemeClr val="tx1"/>
              </a:solidFill>
            </a:endParaRPr>
          </a:p>
          <a:p>
            <a:pPr lvl="1" eaLnBrk="1" hangingPunct="1"/>
            <a:r>
              <a:rPr lang="hu-HU" sz="2600" smtClean="0">
                <a:solidFill>
                  <a:schemeClr val="tx1"/>
                </a:solidFill>
              </a:rPr>
              <a:t>Magyar gabonatermesztők</a:t>
            </a:r>
            <a:endParaRPr lang="en-GB" sz="2600" smtClean="0">
              <a:solidFill>
                <a:schemeClr val="tx1"/>
              </a:solidFill>
            </a:endParaRPr>
          </a:p>
          <a:p>
            <a:pPr eaLnBrk="1" hangingPunct="1"/>
            <a:r>
              <a:rPr lang="hu-HU" sz="3000" smtClean="0">
                <a:solidFill>
                  <a:schemeClr val="tx1"/>
                </a:solidFill>
              </a:rPr>
              <a:t>További tagok bevonására is törekszünk</a:t>
            </a:r>
            <a:r>
              <a:rPr lang="en-GB" sz="3000" smtClean="0">
                <a:solidFill>
                  <a:schemeClr val="tx1"/>
                </a:solidFill>
              </a:rPr>
              <a:t>:</a:t>
            </a:r>
          </a:p>
          <a:p>
            <a:pPr lvl="1" eaLnBrk="1" hangingPunct="1"/>
            <a:r>
              <a:rPr lang="hu-HU" sz="2600" smtClean="0">
                <a:solidFill>
                  <a:schemeClr val="tx1"/>
                </a:solidFill>
              </a:rPr>
              <a:t>Konzorciumi partnerek</a:t>
            </a:r>
            <a:endParaRPr lang="en-GB" sz="2600" smtClean="0">
              <a:solidFill>
                <a:schemeClr val="tx1"/>
              </a:solidFill>
            </a:endParaRPr>
          </a:p>
          <a:p>
            <a:pPr lvl="1" eaLnBrk="1" hangingPunct="1"/>
            <a:r>
              <a:rPr lang="hu-HU" sz="2600" smtClean="0">
                <a:solidFill>
                  <a:schemeClr val="tx1"/>
                </a:solidFill>
              </a:rPr>
              <a:t>A szántóföldi alkalmazásra vállalkozó gazdák</a:t>
            </a:r>
            <a:endParaRPr lang="en-GB" sz="2600" smtClean="0">
              <a:solidFill>
                <a:schemeClr val="tx1"/>
              </a:solidFill>
            </a:endParaRPr>
          </a:p>
          <a:p>
            <a:pPr lvl="1" eaLnBrk="1" hangingPunct="1"/>
            <a:r>
              <a:rPr lang="hu-HU" sz="2600" smtClean="0">
                <a:solidFill>
                  <a:schemeClr val="tx1"/>
                </a:solidFill>
              </a:rPr>
              <a:t>Pénzügyi befektetők</a:t>
            </a:r>
            <a:endParaRPr lang="en-GB" sz="26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kör bezárul</a:t>
            </a:r>
            <a:endParaRPr lang="en-GB" smtClean="0"/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hu-HU" dirty="0">
                <a:solidFill>
                  <a:schemeClr val="tx1"/>
                </a:solidFill>
              </a:rPr>
              <a:t>M</a:t>
            </a:r>
            <a:r>
              <a:rPr lang="hu-HU" dirty="0" smtClean="0">
                <a:solidFill>
                  <a:schemeClr val="tx1"/>
                </a:solidFill>
              </a:rPr>
              <a:t>agyar exportmennyiség, 2013/14: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 smtClean="0">
                <a:solidFill>
                  <a:schemeClr val="tx1"/>
                </a:solidFill>
              </a:rPr>
              <a:t>Kukorica: </a:t>
            </a:r>
            <a:r>
              <a:rPr lang="en-GB" dirty="0" smtClean="0">
                <a:solidFill>
                  <a:schemeClr val="tx1"/>
                </a:solidFill>
              </a:rPr>
              <a:t>2,7 mi</a:t>
            </a:r>
            <a:r>
              <a:rPr lang="hu-HU" dirty="0" err="1" smtClean="0">
                <a:solidFill>
                  <a:schemeClr val="tx1"/>
                </a:solidFill>
              </a:rPr>
              <a:t>llió</a:t>
            </a:r>
            <a:r>
              <a:rPr lang="hu-HU" dirty="0" smtClean="0">
                <a:solidFill>
                  <a:schemeClr val="tx1"/>
                </a:solidFill>
              </a:rPr>
              <a:t> tonna</a:t>
            </a:r>
            <a:endParaRPr lang="en-GB" dirty="0" smtClean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hu-HU" dirty="0" smtClean="0">
                <a:solidFill>
                  <a:schemeClr val="tx1"/>
                </a:solidFill>
              </a:rPr>
              <a:t>Gabona: </a:t>
            </a:r>
            <a:r>
              <a:rPr lang="en-GB" dirty="0" smtClean="0">
                <a:solidFill>
                  <a:schemeClr val="tx1"/>
                </a:solidFill>
              </a:rPr>
              <a:t>1,8 mi</a:t>
            </a:r>
            <a:r>
              <a:rPr lang="hu-HU" dirty="0" err="1" smtClean="0">
                <a:solidFill>
                  <a:schemeClr val="tx1"/>
                </a:solidFill>
              </a:rPr>
              <a:t>llió</a:t>
            </a:r>
            <a:r>
              <a:rPr lang="hu-HU" dirty="0" smtClean="0">
                <a:solidFill>
                  <a:schemeClr val="tx1"/>
                </a:solidFill>
              </a:rPr>
              <a:t> tonna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tápanyag- és </a:t>
            </a:r>
            <a:r>
              <a:rPr lang="hu-HU" dirty="0" err="1" smtClean="0">
                <a:solidFill>
                  <a:schemeClr val="tx1"/>
                </a:solidFill>
                <a:sym typeface="Wingdings" pitchFamily="2" charset="2"/>
              </a:rPr>
              <a:t>szervesanyag</a:t>
            </a: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 export: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hu-HU" dirty="0" smtClean="0">
                <a:solidFill>
                  <a:schemeClr val="tx1"/>
                </a:solidFill>
              </a:rPr>
              <a:t>Magyarországnak Nyugat-Európából kell importálnia tápanyagokat és szerves anyagokat</a:t>
            </a:r>
            <a:endParaRPr lang="en-GB" dirty="0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chemeClr val="tx1"/>
                </a:solidFill>
                <a:sym typeface="Wingdings" pitchFamily="2" charset="2"/>
              </a:rPr>
              <a:t> </a:t>
            </a:r>
            <a:r>
              <a:rPr lang="hu-HU" dirty="0">
                <a:solidFill>
                  <a:schemeClr val="tx1"/>
                </a:solidFill>
                <a:sym typeface="Wingdings" pitchFamily="2" charset="2"/>
              </a:rPr>
              <a:t>í</a:t>
            </a:r>
            <a:r>
              <a:rPr lang="hu-HU" dirty="0" smtClean="0">
                <a:solidFill>
                  <a:schemeClr val="tx1"/>
                </a:solidFill>
                <a:sym typeface="Wingdings" pitchFamily="2" charset="2"/>
              </a:rPr>
              <a:t>gy valósul meg az egyensúly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>
          <a:xfrm>
            <a:off x="996950" y="274638"/>
            <a:ext cx="8040688" cy="1143000"/>
          </a:xfrm>
        </p:spPr>
        <p:txBody>
          <a:bodyPr/>
          <a:lstStyle/>
          <a:p>
            <a:r>
              <a:rPr lang="hu-HU" sz="4000" smtClean="0"/>
              <a:t>Termőföld felmérés, Lengyelország (</a:t>
            </a:r>
            <a:r>
              <a:rPr lang="en-GB" sz="4000" smtClean="0"/>
              <a:t>1)</a:t>
            </a:r>
          </a:p>
        </p:txBody>
      </p:sp>
      <p:pic>
        <p:nvPicPr>
          <p:cNvPr id="41986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768475" y="1711325"/>
            <a:ext cx="6918325" cy="4144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Termőföld felmérés, Lengyelország (</a:t>
            </a:r>
            <a:r>
              <a:rPr lang="en-GB" smtClean="0"/>
              <a:t>1)</a:t>
            </a:r>
          </a:p>
        </p:txBody>
      </p:sp>
      <p:sp>
        <p:nvSpPr>
          <p:cNvPr id="440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hu-HU" sz="2800" smtClean="0">
                <a:solidFill>
                  <a:schemeClr val="tx1"/>
                </a:solidFill>
              </a:rPr>
              <a:t>Konklúzió</a:t>
            </a:r>
            <a:endParaRPr lang="en-GB" sz="2800" smtClean="0">
              <a:solidFill>
                <a:schemeClr val="tx1"/>
              </a:solidFill>
            </a:endParaRPr>
          </a:p>
          <a:p>
            <a:r>
              <a:rPr lang="hu-HU" sz="2800" smtClean="0">
                <a:solidFill>
                  <a:schemeClr val="tx1"/>
                </a:solidFill>
              </a:rPr>
              <a:t>Burgonyatermesztésnél pozitív eredmények</a:t>
            </a:r>
            <a:endParaRPr lang="en-GB" sz="2800" smtClean="0">
              <a:solidFill>
                <a:schemeClr val="tx1"/>
              </a:solidFill>
            </a:endParaRPr>
          </a:p>
          <a:p>
            <a:r>
              <a:rPr lang="hu-HU" sz="2800" smtClean="0">
                <a:solidFill>
                  <a:schemeClr val="tx1"/>
                </a:solidFill>
              </a:rPr>
              <a:t>A műtrágyázásból származó tápanyagok helyettesíthetők szerves trágyázással</a:t>
            </a:r>
          </a:p>
          <a:p>
            <a:r>
              <a:rPr lang="hu-HU" sz="2800" smtClean="0">
                <a:solidFill>
                  <a:schemeClr val="tx1"/>
                </a:solidFill>
              </a:rPr>
              <a:t>Műtrágyázás esetében a logisztikai kapacitás nagyobb</a:t>
            </a:r>
            <a:endParaRPr lang="en-GB" sz="2800" smtClean="0">
              <a:solidFill>
                <a:schemeClr val="tx1"/>
              </a:solidFill>
            </a:endParaRPr>
          </a:p>
          <a:p>
            <a:r>
              <a:rPr lang="hu-HU" sz="2800" smtClean="0">
                <a:solidFill>
                  <a:schemeClr val="tx1"/>
                </a:solidFill>
              </a:rPr>
              <a:t>A szerves trágyázás többlethaszna a szervesanyag-tartalomból és a mikro-tápanyagokból ered</a:t>
            </a:r>
            <a:r>
              <a:rPr lang="en-GB" sz="2800" smtClean="0">
                <a:solidFill>
                  <a:schemeClr val="tx1"/>
                </a:solidFill>
              </a:rPr>
              <a:t> </a:t>
            </a:r>
          </a:p>
          <a:p>
            <a:endParaRPr lang="en-GB" sz="28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el 1"/>
          <p:cNvSpPr txBox="1">
            <a:spLocks/>
          </p:cNvSpPr>
          <p:nvPr/>
        </p:nvSpPr>
        <p:spPr bwMode="auto">
          <a:xfrm>
            <a:off x="2405063" y="2130425"/>
            <a:ext cx="628173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 sz="4000" b="1">
                <a:solidFill>
                  <a:srgbClr val="178045"/>
                </a:solidFill>
                <a:latin typeface="Calibri" pitchFamily="34" charset="0"/>
              </a:rPr>
              <a:t>Köszönöm a figyelmet!</a:t>
            </a:r>
            <a:endParaRPr lang="en-GB" sz="4000" b="1">
              <a:solidFill>
                <a:srgbClr val="178045"/>
              </a:solidFill>
              <a:latin typeface="Calibri" pitchFamily="34" charset="0"/>
            </a:endParaRPr>
          </a:p>
        </p:txBody>
      </p:sp>
      <p:sp>
        <p:nvSpPr>
          <p:cNvPr id="46082" name="Tijdelijke aanduiding voor inhoud 4"/>
          <p:cNvSpPr>
            <a:spLocks/>
          </p:cNvSpPr>
          <p:nvPr/>
        </p:nvSpPr>
        <p:spPr bwMode="auto">
          <a:xfrm>
            <a:off x="1516063" y="4144963"/>
            <a:ext cx="7170737" cy="174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hu-HU" sz="1700">
                <a:solidFill>
                  <a:srgbClr val="7F7F7F"/>
                </a:solidFill>
                <a:latin typeface="Calibri" pitchFamily="34" charset="0"/>
              </a:rPr>
              <a:t>A konzorciumról és  a szerves trágyázásról:</a:t>
            </a:r>
            <a:endParaRPr lang="en-GB" sz="1700">
              <a:solidFill>
                <a:srgbClr val="7F7F7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GB" sz="1700">
              <a:solidFill>
                <a:srgbClr val="7F7F7F"/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700">
                <a:solidFill>
                  <a:srgbClr val="7F7F7F"/>
                </a:solidFill>
                <a:latin typeface="Calibri" pitchFamily="34" charset="0"/>
              </a:rPr>
              <a:t>DOFCO International BV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700">
                <a:solidFill>
                  <a:srgbClr val="7F7F7F"/>
                </a:solidFill>
                <a:latin typeface="Calibri" pitchFamily="34" charset="0"/>
              </a:rPr>
              <a:t>Matthé Vermeulen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700">
                <a:solidFill>
                  <a:srgbClr val="7F7F7F"/>
                </a:solidFill>
                <a:latin typeface="Calibri" pitchFamily="34" charset="0"/>
                <a:sym typeface="Wingdings" pitchFamily="2" charset="2"/>
              </a:rPr>
              <a:t>   </a:t>
            </a:r>
            <a:r>
              <a:rPr lang="en-GB" sz="1700">
                <a:solidFill>
                  <a:srgbClr val="7F7F7F"/>
                </a:solidFill>
                <a:latin typeface="Calibri" pitchFamily="34" charset="0"/>
              </a:rPr>
              <a:t>+31 6 55 32 57 49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en-GB" sz="1700">
                <a:solidFill>
                  <a:srgbClr val="7F7F7F"/>
                </a:solidFill>
                <a:latin typeface="Calibri" pitchFamily="34" charset="0"/>
                <a:sym typeface="Wingdings 2" pitchFamily="18" charset="2"/>
              </a:rPr>
              <a:t>  </a:t>
            </a:r>
            <a:r>
              <a:rPr lang="en-GB" sz="1700">
                <a:solidFill>
                  <a:srgbClr val="7F7F7F"/>
                </a:solidFill>
                <a:latin typeface="Calibri" pitchFamily="34" charset="0"/>
              </a:rPr>
              <a:t>matthe.vermeulen@ligare.nu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ja-JP" sz="4000" smtClean="0"/>
              <a:t>Információ Matthé Vermeulen-ről</a:t>
            </a:r>
            <a:r>
              <a:rPr lang="en-US" altLang="ja-JP" sz="4000" smtClean="0"/>
              <a:t> </a:t>
            </a:r>
            <a:endParaRPr lang="en-GB" sz="4000" smtClean="0"/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nl-NL" altLang="ja-JP" sz="2400" dirty="0" err="1" smtClean="0"/>
              <a:t>Vezető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igazgató</a:t>
            </a:r>
            <a:r>
              <a:rPr lang="nl-NL" altLang="ja-JP" sz="2400" dirty="0" smtClean="0"/>
              <a:t> </a:t>
            </a:r>
            <a:r>
              <a:rPr lang="nl-NL" altLang="ja-JP" sz="2400" dirty="0" smtClean="0"/>
              <a:t>a </a:t>
            </a:r>
            <a:r>
              <a:rPr lang="nl-NL" altLang="ja-JP" sz="2400" dirty="0" smtClean="0"/>
              <a:t>DOFCO International </a:t>
            </a:r>
            <a:r>
              <a:rPr lang="nl-NL" altLang="ja-JP" sz="2400" dirty="0" err="1" smtClean="0"/>
              <a:t>cég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társtulajdonosa</a:t>
            </a:r>
            <a:r>
              <a:rPr lang="nl-NL" altLang="ja-JP" sz="2400" dirty="0" smtClean="0"/>
              <a:t> Jaap </a:t>
            </a:r>
            <a:r>
              <a:rPr lang="nl-NL" altLang="ja-JP" sz="2400" dirty="0" err="1" smtClean="0"/>
              <a:t>Uenk-kel</a:t>
            </a:r>
            <a:endParaRPr lang="nl-NL" altLang="ja-JP" sz="2400" dirty="0" smtClean="0"/>
          </a:p>
          <a:p>
            <a:pPr>
              <a:lnSpc>
                <a:spcPct val="90000"/>
              </a:lnSpc>
            </a:pPr>
            <a:r>
              <a:rPr lang="nl-NL" altLang="ja-JP" sz="2400" dirty="0" err="1" smtClean="0"/>
              <a:t>Természetes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trágyák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exportja</a:t>
            </a:r>
            <a:endParaRPr lang="nl-NL" altLang="ja-JP" sz="2400" dirty="0" smtClean="0"/>
          </a:p>
          <a:p>
            <a:pPr>
              <a:lnSpc>
                <a:spcPct val="90000"/>
              </a:lnSpc>
            </a:pPr>
            <a:r>
              <a:rPr lang="nl-NL" altLang="ja-JP" sz="2400" dirty="0" smtClean="0"/>
              <a:t>A Holland </a:t>
            </a:r>
            <a:r>
              <a:rPr lang="nl-NL" altLang="ja-JP" sz="2400" dirty="0" err="1" smtClean="0"/>
              <a:t>Királyi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Gabona</a:t>
            </a:r>
            <a:r>
              <a:rPr lang="nl-NL" altLang="ja-JP" sz="2400" dirty="0" smtClean="0"/>
              <a:t>- </a:t>
            </a:r>
            <a:r>
              <a:rPr lang="nl-NL" altLang="ja-JP" sz="2400" dirty="0" err="1" smtClean="0"/>
              <a:t>és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Takarmánykereskedelmi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Szövetség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elnöke</a:t>
            </a:r>
            <a:endParaRPr lang="nl-NL" altLang="ja-JP" sz="2400" dirty="0" smtClean="0"/>
          </a:p>
          <a:p>
            <a:pPr>
              <a:lnSpc>
                <a:spcPct val="90000"/>
              </a:lnSpc>
            </a:pPr>
            <a:r>
              <a:rPr lang="nl-NL" altLang="ja-JP" sz="2400" dirty="0" smtClean="0"/>
              <a:t>A GMP+ </a:t>
            </a:r>
            <a:r>
              <a:rPr lang="nl-NL" altLang="ja-JP" sz="2400" dirty="0" err="1" smtClean="0"/>
              <a:t>Helyes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termelési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gyakorlat</a:t>
            </a:r>
            <a:r>
              <a:rPr lang="nl-NL" altLang="ja-JP" sz="2400" dirty="0" smtClean="0"/>
              <a:t> a </a:t>
            </a:r>
            <a:r>
              <a:rPr lang="nl-NL" altLang="ja-JP" sz="2400" dirty="0" err="1" smtClean="0"/>
              <a:t>takarmányiparban</a:t>
            </a:r>
            <a:r>
              <a:rPr lang="nl-NL" altLang="ja-JP" sz="2400" dirty="0" smtClean="0"/>
              <a:t>, a </a:t>
            </a:r>
            <a:r>
              <a:rPr lang="nl-NL" altLang="ja-JP" sz="2400" dirty="0" err="1" smtClean="0"/>
              <a:t>gabona</a:t>
            </a:r>
            <a:r>
              <a:rPr lang="nl-NL" altLang="ja-JP" sz="2400" dirty="0" smtClean="0"/>
              <a:t>- </a:t>
            </a:r>
            <a:r>
              <a:rPr lang="nl-NL" altLang="ja-JP" sz="2400" dirty="0" err="1" smtClean="0"/>
              <a:t>és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takarmánykereskedelemben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igazgatósági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tagja</a:t>
            </a:r>
            <a:endParaRPr lang="nl-NL" altLang="ja-JP" sz="2400" dirty="0" smtClean="0"/>
          </a:p>
          <a:p>
            <a:pPr>
              <a:lnSpc>
                <a:spcPct val="90000"/>
              </a:lnSpc>
            </a:pPr>
            <a:r>
              <a:rPr lang="nl-NL" altLang="ja-JP" sz="2400" dirty="0" smtClean="0"/>
              <a:t>A </a:t>
            </a:r>
            <a:r>
              <a:rPr lang="nl-NL" altLang="ja-JP" sz="2400" dirty="0" err="1" smtClean="0"/>
              <a:t>Takarmány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Terméktanács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igazgatósági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tagja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ja-JP" sz="4000" smtClean="0"/>
              <a:t>Mi az a trágyaforgalmazási iroda?</a:t>
            </a:r>
            <a:r>
              <a:rPr lang="en-US" altLang="ja-JP" sz="4000" smtClean="0"/>
              <a:t> </a:t>
            </a:r>
            <a:endParaRPr lang="nl-NL" sz="4000" smtClean="0"/>
          </a:p>
        </p:txBody>
      </p:sp>
      <p:sp>
        <p:nvSpPr>
          <p:cNvPr id="21506" name="Tijdelijke aanduiding voor inhoud 2"/>
          <p:cNvSpPr>
            <a:spLocks noGrp="1"/>
          </p:cNvSpPr>
          <p:nvPr>
            <p:ph idx="1"/>
          </p:nvPr>
        </p:nvSpPr>
        <p:spPr>
          <a:xfrm>
            <a:off x="1516063" y="1422400"/>
            <a:ext cx="7402512" cy="4292600"/>
          </a:xfrm>
        </p:spPr>
        <p:txBody>
          <a:bodyPr/>
          <a:lstStyle/>
          <a:p>
            <a:r>
              <a:rPr lang="it-IT" altLang="ja-JP" sz="2400" dirty="0" err="1" smtClean="0"/>
              <a:t>Trágyafajtákkal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összefüggő</a:t>
            </a:r>
            <a:r>
              <a:rPr lang="it-IT" altLang="ja-JP" sz="2400" dirty="0" smtClean="0"/>
              <a:t>/</a:t>
            </a:r>
            <a:r>
              <a:rPr lang="it-IT" altLang="ja-JP" sz="2400" dirty="0" err="1" smtClean="0"/>
              <a:t>trágyával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kapcsolatos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termékek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megmunkálási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és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értékesítési</a:t>
            </a:r>
            <a:r>
              <a:rPr lang="it-IT" altLang="ja-JP" sz="2400" dirty="0" smtClean="0"/>
              <a:t> </a:t>
            </a:r>
            <a:r>
              <a:rPr lang="it-IT" altLang="ja-JP" sz="2400" dirty="0" err="1" smtClean="0"/>
              <a:t>irodája</a:t>
            </a:r>
            <a:endParaRPr lang="nl-NL" altLang="ja-JP" sz="2400" dirty="0" smtClean="0"/>
          </a:p>
          <a:p>
            <a:r>
              <a:rPr lang="nl-NL" altLang="ja-JP" sz="2400" dirty="0" err="1" smtClean="0"/>
              <a:t>Független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társulás</a:t>
            </a:r>
            <a:endParaRPr lang="nl-NL" altLang="ja-JP" sz="2400" dirty="0" smtClean="0"/>
          </a:p>
          <a:p>
            <a:r>
              <a:rPr lang="nl-NL" altLang="ja-JP" sz="2400" dirty="0" err="1" smtClean="0"/>
              <a:t>Tagok</a:t>
            </a:r>
            <a:r>
              <a:rPr lang="nl-NL" altLang="ja-JP" sz="2400" dirty="0" smtClean="0"/>
              <a:t>:</a:t>
            </a:r>
          </a:p>
          <a:p>
            <a:r>
              <a:rPr lang="nl-NL" altLang="ja-JP" sz="2400" dirty="0" err="1" smtClean="0"/>
              <a:t>Trágyafeldolgozó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cégek</a:t>
            </a:r>
            <a:endParaRPr lang="nl-NL" altLang="ja-JP" sz="2400" dirty="0" smtClean="0"/>
          </a:p>
          <a:p>
            <a:r>
              <a:rPr lang="nl-NL" altLang="ja-JP" sz="2400" dirty="0" err="1" smtClean="0"/>
              <a:t>Exportvállalatok</a:t>
            </a:r>
            <a:endParaRPr lang="nl-NL" altLang="ja-JP" sz="2400" dirty="0" smtClean="0"/>
          </a:p>
          <a:p>
            <a:r>
              <a:rPr lang="nl-NL" altLang="ja-JP" sz="2400" dirty="0" err="1" smtClean="0"/>
              <a:t>Gazdaszervezetek</a:t>
            </a:r>
            <a:endParaRPr lang="nl-NL" altLang="ja-JP" sz="2400" dirty="0" smtClean="0"/>
          </a:p>
          <a:p>
            <a:r>
              <a:rPr lang="nl-NL" altLang="ja-JP" sz="2400" dirty="0" err="1" smtClean="0"/>
              <a:t>Egyéb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mezőgazdasági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vállakozók</a:t>
            </a:r>
            <a:r>
              <a:rPr lang="nl-NL" altLang="ja-JP" sz="2400" dirty="0" smtClean="0"/>
              <a:t> </a:t>
            </a:r>
            <a:r>
              <a:rPr lang="nl-NL" altLang="ja-JP" sz="2400" dirty="0" err="1" smtClean="0"/>
              <a:t>szervezetei</a:t>
            </a:r>
            <a:r>
              <a:rPr lang="nl-NL" altLang="ja-JP" sz="2400" dirty="0" smtClean="0"/>
              <a:t> 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ja-JP" sz="4000" smtClean="0"/>
              <a:t>A Trágya Értékesítési Iroda (BMA) tevékenysége</a:t>
            </a:r>
            <a:endParaRPr lang="nl-NL" sz="4000" smtClean="0"/>
          </a:p>
        </p:txBody>
      </p:sp>
      <p:sp>
        <p:nvSpPr>
          <p:cNvPr id="2355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ja-JP" sz="3000" dirty="0" smtClean="0"/>
              <a:t>A </a:t>
            </a:r>
            <a:r>
              <a:rPr lang="nl-NL" altLang="ja-JP" sz="3000" dirty="0" err="1" smtClean="0"/>
              <a:t>következő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szolgáltatások</a:t>
            </a:r>
            <a:r>
              <a:rPr lang="nl-NL" altLang="ja-JP" sz="3000" dirty="0" smtClean="0"/>
              <a:t>  a </a:t>
            </a:r>
            <a:r>
              <a:rPr lang="nl-NL" altLang="ja-JP" sz="3000" dirty="0" err="1" smtClean="0"/>
              <a:t>csatlakozott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tagok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részére</a:t>
            </a:r>
            <a:r>
              <a:rPr lang="nl-NL" altLang="ja-JP" sz="3000" dirty="0" smtClean="0"/>
              <a:t>:</a:t>
            </a:r>
          </a:p>
          <a:p>
            <a:r>
              <a:rPr lang="nl-NL" altLang="ja-JP" sz="3000" dirty="0" err="1" smtClean="0"/>
              <a:t>Trágyafeldolgozási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módszerek</a:t>
            </a:r>
            <a:endParaRPr lang="nl-NL" altLang="ja-JP" sz="3000" dirty="0" smtClean="0"/>
          </a:p>
          <a:p>
            <a:r>
              <a:rPr lang="nl-NL" altLang="ja-JP" sz="3000" dirty="0" err="1" smtClean="0"/>
              <a:t>Értéknövelő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természetes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trágya-eredetű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készítmények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exportja</a:t>
            </a:r>
            <a:endParaRPr lang="nl-NL" altLang="ja-JP" sz="3000" dirty="0" smtClean="0"/>
          </a:p>
          <a:p>
            <a:r>
              <a:rPr lang="nl-NL" altLang="ja-JP" sz="3000" dirty="0" smtClean="0"/>
              <a:t>	</a:t>
            </a:r>
            <a:r>
              <a:rPr lang="nl-NL" altLang="ja-JP" sz="3000" dirty="0" err="1" smtClean="0"/>
              <a:t>Tanácsadás</a:t>
            </a:r>
            <a:r>
              <a:rPr lang="nl-NL" altLang="ja-JP" sz="3000" dirty="0" smtClean="0"/>
              <a:t> </a:t>
            </a:r>
          </a:p>
          <a:p>
            <a:r>
              <a:rPr lang="nl-NL" altLang="ja-JP" sz="3000" dirty="0" err="1" smtClean="0"/>
              <a:t>Szakirodalom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digitális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megjelentetése</a:t>
            </a:r>
            <a:r>
              <a:rPr lang="nl-NL" altLang="ja-JP" sz="3000" dirty="0" smtClean="0"/>
              <a:t> </a:t>
            </a:r>
            <a:r>
              <a:rPr lang="nl-NL" altLang="ja-JP" sz="3000" dirty="0" err="1" smtClean="0"/>
              <a:t>hetente</a:t>
            </a:r>
            <a:endParaRPr lang="en-GB" sz="3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sz="4000" smtClean="0"/>
              <a:t>Trágyából nyert foszfátok egyensúlya Hollandiában (2012)</a:t>
            </a:r>
            <a:br>
              <a:rPr lang="nl-NL" altLang="ja-JP" sz="4000" smtClean="0"/>
            </a:br>
            <a:r>
              <a:rPr lang="nl-NL" altLang="ja-JP" sz="1600" smtClean="0"/>
              <a:t>Foszfáttermelés és –elosztás Hollandiában 2012-ben</a:t>
            </a:r>
            <a:endParaRPr lang="en-GB" sz="1600" smtClean="0"/>
          </a:p>
        </p:txBody>
      </p:sp>
      <p:pic>
        <p:nvPicPr>
          <p:cNvPr id="25602" name="Picture 24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09750" y="1949450"/>
            <a:ext cx="6538913" cy="3008313"/>
          </a:xfrm>
        </p:spPr>
      </p:pic>
      <p:sp>
        <p:nvSpPr>
          <p:cNvPr id="25603" name="Text Box 242"/>
          <p:cNvSpPr txBox="1">
            <a:spLocks noChangeArrowheads="1"/>
          </p:cNvSpPr>
          <p:nvPr/>
        </p:nvSpPr>
        <p:spPr bwMode="auto">
          <a:xfrm>
            <a:off x="1895475" y="4957763"/>
            <a:ext cx="6342063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buFontTx/>
              <a:buChar char="•"/>
            </a:pPr>
            <a:r>
              <a:rPr lang="en-GB" sz="1400">
                <a:latin typeface="Calibri" pitchFamily="34" charset="0"/>
              </a:rPr>
              <a:t>    53% of surplus on farms 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nl-NL" altLang="ja-JP" sz="1400">
                <a:latin typeface="Calibri" pitchFamily="34" charset="0"/>
              </a:rPr>
              <a:t>A felesleg(többlet) 53 %-a a gazdaságokban jelenik meg</a:t>
            </a:r>
            <a:r>
              <a:rPr lang="en-US" altLang="ja-JP" sz="1400">
                <a:latin typeface="Calibri" pitchFamily="34" charset="0"/>
              </a:rPr>
              <a:t> </a:t>
            </a:r>
            <a:endParaRPr lang="en-GB" sz="1400">
              <a:latin typeface="Calibri" pitchFamily="34" charset="0"/>
            </a:endParaRP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en-GB" sz="1400">
                <a:latin typeface="Calibri" pitchFamily="34" charset="0"/>
              </a:rPr>
              <a:t>    45% of surplus is exported</a:t>
            </a:r>
          </a:p>
          <a:p>
            <a:pPr defTabSz="914400">
              <a:spcBef>
                <a:spcPct val="50000"/>
              </a:spcBef>
              <a:buFontTx/>
              <a:buChar char="•"/>
            </a:pPr>
            <a:r>
              <a:rPr lang="nl-NL" altLang="ja-JP" sz="1400">
                <a:latin typeface="Calibri" pitchFamily="34" charset="0"/>
              </a:rPr>
              <a:t>A felesleg(többlet) 45% -át exportálják</a:t>
            </a:r>
            <a:r>
              <a:rPr lang="en-US" altLang="ja-JP" sz="1400">
                <a:latin typeface="Calibri" pitchFamily="34" charset="0"/>
              </a:rPr>
              <a:t> </a:t>
            </a:r>
            <a:endParaRPr lang="en-GB" sz="1400">
              <a:latin typeface="Calibri" pitchFamily="34" charset="0"/>
            </a:endParaRPr>
          </a:p>
          <a:p>
            <a:pPr defTabSz="914400">
              <a:spcBef>
                <a:spcPct val="50000"/>
              </a:spcBef>
            </a:pPr>
            <a:endParaRPr lang="en-GB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ja-JP" sz="4000" smtClean="0"/>
              <a:t>Trágyaexport 2012-ben (termékek)</a:t>
            </a:r>
            <a:br>
              <a:rPr lang="nl-NL" altLang="ja-JP" sz="4000" smtClean="0"/>
            </a:br>
            <a:r>
              <a:rPr lang="nl-NL" altLang="ja-JP" sz="2000" smtClean="0"/>
              <a:t>Trágyaexport 2012-ben Hollandiából</a:t>
            </a:r>
            <a:endParaRPr lang="en-GB" sz="2000" smtClean="0"/>
          </a:p>
        </p:txBody>
      </p:sp>
      <p:pic>
        <p:nvPicPr>
          <p:cNvPr id="27650" name="Picture 8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73288" y="1820863"/>
            <a:ext cx="5800725" cy="2316162"/>
          </a:xfrm>
        </p:spPr>
      </p:pic>
      <p:sp>
        <p:nvSpPr>
          <p:cNvPr id="27651" name="Text Box 9"/>
          <p:cNvSpPr txBox="1">
            <a:spLocks noChangeArrowheads="1"/>
          </p:cNvSpPr>
          <p:nvPr/>
        </p:nvSpPr>
        <p:spPr bwMode="auto">
          <a:xfrm>
            <a:off x="1895475" y="4408488"/>
            <a:ext cx="6342063" cy="177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    </a:t>
            </a:r>
            <a:r>
              <a:rPr lang="nl-NL" altLang="ja-JP" dirty="0" err="1">
                <a:latin typeface="Calibri" pitchFamily="34" charset="0"/>
              </a:rPr>
              <a:t>Főként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nyerstrágya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és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komposzt</a:t>
            </a:r>
            <a:endParaRPr lang="nl-NL" altLang="ja-JP" dirty="0">
              <a:latin typeface="Calibri" pitchFamily="34" charset="0"/>
            </a:endParaRPr>
          </a:p>
          <a:p>
            <a:r>
              <a:rPr lang="nl-NL" altLang="ja-JP" dirty="0" err="1">
                <a:latin typeface="Calibri" pitchFamily="34" charset="0"/>
              </a:rPr>
              <a:t>Ezen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mennyiségen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felül</a:t>
            </a:r>
            <a:r>
              <a:rPr lang="nl-NL" altLang="ja-JP" dirty="0">
                <a:latin typeface="Calibri" pitchFamily="34" charset="0"/>
              </a:rPr>
              <a:t> 5 </a:t>
            </a:r>
            <a:r>
              <a:rPr lang="nl-NL" altLang="ja-JP" dirty="0" err="1">
                <a:latin typeface="Calibri" pitchFamily="34" charset="0"/>
              </a:rPr>
              <a:t>millió</a:t>
            </a:r>
            <a:r>
              <a:rPr lang="nl-NL" altLang="ja-JP" dirty="0">
                <a:latin typeface="Calibri" pitchFamily="34" charset="0"/>
              </a:rPr>
              <a:t> kilogram </a:t>
            </a:r>
            <a:r>
              <a:rPr lang="nl-NL" altLang="ja-JP" dirty="0" err="1">
                <a:latin typeface="Calibri" pitchFamily="34" charset="0"/>
              </a:rPr>
              <a:t>foszfát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került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exportálásra</a:t>
            </a:r>
            <a:r>
              <a:rPr lang="nl-NL" altLang="ja-JP" dirty="0">
                <a:latin typeface="Calibri" pitchFamily="34" charset="0"/>
              </a:rPr>
              <a:t> </a:t>
            </a:r>
          </a:p>
          <a:p>
            <a:r>
              <a:rPr lang="nl-NL" altLang="ja-JP" dirty="0" err="1">
                <a:latin typeface="Calibri" pitchFamily="34" charset="0"/>
              </a:rPr>
              <a:t>szárítva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és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granulálva</a:t>
            </a:r>
            <a:r>
              <a:rPr lang="nl-NL" altLang="ja-JP" dirty="0">
                <a:latin typeface="Calibri" pitchFamily="34" charset="0"/>
              </a:rPr>
              <a:t>/</a:t>
            </a:r>
            <a:r>
              <a:rPr lang="nl-NL" altLang="ja-JP" dirty="0" err="1">
                <a:latin typeface="Calibri" pitchFamily="34" charset="0"/>
              </a:rPr>
              <a:t>pelletizálva</a:t>
            </a:r>
            <a:endParaRPr lang="nl-NL" altLang="ja-JP" dirty="0">
              <a:latin typeface="Calibri" pitchFamily="34" charset="0"/>
            </a:endParaRPr>
          </a:p>
          <a:p>
            <a:r>
              <a:rPr lang="nl-NL" altLang="ja-JP" dirty="0" err="1">
                <a:latin typeface="Calibri" pitchFamily="34" charset="0"/>
              </a:rPr>
              <a:t>szárított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és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granulált</a:t>
            </a:r>
            <a:r>
              <a:rPr lang="nl-NL" altLang="ja-JP" dirty="0">
                <a:latin typeface="Calibri" pitchFamily="34" charset="0"/>
              </a:rPr>
              <a:t>/</a:t>
            </a:r>
            <a:r>
              <a:rPr lang="nl-NL" altLang="ja-JP" dirty="0" err="1">
                <a:latin typeface="Calibri" pitchFamily="34" charset="0"/>
              </a:rPr>
              <a:t>pelletizált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formában</a:t>
            </a:r>
            <a:r>
              <a:rPr lang="nl-NL" altLang="ja-JP" dirty="0">
                <a:latin typeface="Calibri" pitchFamily="34" charset="0"/>
              </a:rPr>
              <a:t> a </a:t>
            </a:r>
            <a:r>
              <a:rPr lang="nl-NL" altLang="ja-JP" dirty="0" err="1">
                <a:latin typeface="Calibri" pitchFamily="34" charset="0"/>
              </a:rPr>
              <a:t>világ</a:t>
            </a:r>
            <a:r>
              <a:rPr lang="nl-NL" altLang="ja-JP" dirty="0">
                <a:latin typeface="Calibri" pitchFamily="34" charset="0"/>
              </a:rPr>
              <a:t> 50 </a:t>
            </a:r>
            <a:r>
              <a:rPr lang="nl-NL" altLang="ja-JP" dirty="0" err="1">
                <a:latin typeface="Calibri" pitchFamily="34" charset="0"/>
              </a:rPr>
              <a:t>országába</a:t>
            </a:r>
            <a:r>
              <a:rPr lang="nl-NL" altLang="ja-JP" dirty="0">
                <a:latin typeface="Calibri" pitchFamily="34" charset="0"/>
              </a:rPr>
              <a:t>.</a:t>
            </a:r>
          </a:p>
          <a:p>
            <a:r>
              <a:rPr lang="nl-NL" altLang="ja-JP" dirty="0">
                <a:latin typeface="Calibri" pitchFamily="34" charset="0"/>
              </a:rPr>
              <a:t>      • 	A </a:t>
            </a:r>
            <a:r>
              <a:rPr lang="nl-NL" altLang="ja-JP" dirty="0" err="1">
                <a:latin typeface="Calibri" pitchFamily="34" charset="0"/>
              </a:rPr>
              <a:t>termékek</a:t>
            </a:r>
            <a:r>
              <a:rPr lang="nl-NL" altLang="ja-JP" dirty="0">
                <a:latin typeface="Calibri" pitchFamily="34" charset="0"/>
              </a:rPr>
              <a:t>  &gt; 43%-a </a:t>
            </a:r>
            <a:r>
              <a:rPr lang="nl-NL" altLang="ja-JP" dirty="0" err="1">
                <a:latin typeface="Calibri" pitchFamily="34" charset="0"/>
              </a:rPr>
              <a:t>baromfi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trágya</a:t>
            </a:r>
            <a:r>
              <a:rPr lang="nl-NL" altLang="ja-JP" dirty="0">
                <a:latin typeface="Calibri" pitchFamily="34" charset="0"/>
              </a:rPr>
              <a:t> </a:t>
            </a:r>
            <a:r>
              <a:rPr lang="nl-NL" altLang="ja-JP" dirty="0" err="1">
                <a:latin typeface="Calibri" pitchFamily="34" charset="0"/>
              </a:rPr>
              <a:t>eredetű</a:t>
            </a:r>
            <a:r>
              <a:rPr lang="nl-NL" altLang="ja-JP" dirty="0">
                <a:latin typeface="Calibri" pitchFamily="34" charset="0"/>
              </a:rPr>
              <a:t>.</a:t>
            </a:r>
            <a:r>
              <a:rPr lang="nl-NL" altLang="ja-JP" sz="2000" dirty="0"/>
              <a:t> </a:t>
            </a:r>
            <a:endParaRPr lang="en-GB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ja-JP" smtClean="0"/>
              <a:t>Szervesanyag érték</a:t>
            </a:r>
            <a:endParaRPr lang="en-GB" smtClean="0"/>
          </a:p>
        </p:txBody>
      </p:sp>
      <p:sp>
        <p:nvSpPr>
          <p:cNvPr id="296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nl-NL" altLang="ja-JP" sz="2000" dirty="0" err="1" smtClean="0"/>
              <a:t>Felszabaduló</a:t>
            </a:r>
            <a:r>
              <a:rPr lang="nl-NL" altLang="ja-JP" sz="2000" dirty="0" smtClean="0"/>
              <a:t> </a:t>
            </a:r>
            <a:r>
              <a:rPr lang="nl-NL" altLang="ja-JP" sz="2000" dirty="0" err="1" smtClean="0"/>
              <a:t>aktív</a:t>
            </a:r>
            <a:r>
              <a:rPr lang="nl-NL" altLang="ja-JP" sz="2000" dirty="0" smtClean="0"/>
              <a:t> </a:t>
            </a:r>
            <a:r>
              <a:rPr lang="nl-NL" altLang="ja-JP" sz="2000" dirty="0" err="1" smtClean="0"/>
              <a:t>tápanyagok</a:t>
            </a:r>
            <a:r>
              <a:rPr lang="nl-NL" altLang="ja-JP" sz="2000" dirty="0" smtClean="0"/>
              <a:t> </a:t>
            </a:r>
            <a:r>
              <a:rPr lang="nl-NL" altLang="ja-JP" sz="2000" dirty="0" err="1" smtClean="0"/>
              <a:t>felszabadulása</a:t>
            </a:r>
            <a:endParaRPr lang="nl-NL" altLang="ja-JP" sz="2000" dirty="0" smtClean="0"/>
          </a:p>
          <a:p>
            <a:pPr lvl="1">
              <a:lnSpc>
                <a:spcPct val="90000"/>
              </a:lnSpc>
            </a:pPr>
            <a:r>
              <a:rPr lang="nl-NL" altLang="ja-JP" sz="2000" dirty="0"/>
              <a:t> </a:t>
            </a:r>
            <a:r>
              <a:rPr lang="nl-NL" altLang="ja-JP" sz="2000" dirty="0" smtClean="0"/>
              <a:t>N/P/K/S/Ca</a:t>
            </a:r>
            <a:endParaRPr lang="nl-NL" altLang="ja-JP" sz="2000" dirty="0" smtClean="0"/>
          </a:p>
          <a:p>
            <a:pPr lvl="1">
              <a:lnSpc>
                <a:spcPct val="90000"/>
              </a:lnSpc>
            </a:pPr>
            <a:r>
              <a:rPr lang="nl-NL" altLang="ja-JP" sz="2000" dirty="0" err="1" smtClean="0"/>
              <a:t>Mikrotápanyagok</a:t>
            </a:r>
            <a:r>
              <a:rPr lang="nl-NL" altLang="ja-JP" sz="2000" dirty="0" smtClean="0"/>
              <a:t>:  Na/Fe/Mb/Cu/Mn</a:t>
            </a:r>
          </a:p>
          <a:p>
            <a:pPr lvl="1">
              <a:lnSpc>
                <a:spcPct val="90000"/>
              </a:lnSpc>
            </a:pPr>
            <a:r>
              <a:rPr lang="nl-NL" altLang="ja-JP" sz="2000" dirty="0" smtClean="0"/>
              <a:t>      	</a:t>
            </a:r>
            <a:r>
              <a:rPr lang="nl-NL" altLang="ja-JP" sz="2000" dirty="0" err="1" smtClean="0"/>
              <a:t>Talajszerkezet</a:t>
            </a:r>
            <a:endParaRPr lang="nl-NL" altLang="ja-JP" sz="2000" dirty="0" smtClean="0"/>
          </a:p>
          <a:p>
            <a:pPr lvl="1">
              <a:lnSpc>
                <a:spcPct val="90000"/>
              </a:lnSpc>
            </a:pPr>
            <a:r>
              <a:rPr lang="nl-NL" altLang="ja-JP" sz="2000" dirty="0" err="1" smtClean="0"/>
              <a:t>vízháztartás</a:t>
            </a:r>
            <a:r>
              <a:rPr lang="nl-NL" altLang="ja-JP" sz="2000" dirty="0" smtClean="0"/>
              <a:t>/</a:t>
            </a:r>
            <a:r>
              <a:rPr lang="nl-NL" altLang="ja-JP" sz="2000" dirty="0" err="1" smtClean="0"/>
              <a:t>víz</a:t>
            </a:r>
            <a:r>
              <a:rPr lang="nl-NL" altLang="ja-JP" sz="2000" dirty="0" smtClean="0"/>
              <a:t> </a:t>
            </a:r>
            <a:r>
              <a:rPr lang="nl-NL" altLang="ja-JP" sz="2000" dirty="0" err="1" smtClean="0"/>
              <a:t>menedzsmentek</a:t>
            </a:r>
            <a:endParaRPr lang="nl-NL" altLang="ja-JP" sz="2000" dirty="0" smtClean="0"/>
          </a:p>
          <a:p>
            <a:pPr lvl="1">
              <a:lnSpc>
                <a:spcPct val="90000"/>
              </a:lnSpc>
            </a:pPr>
            <a:r>
              <a:rPr lang="nl-NL" altLang="ja-JP" sz="2000" dirty="0" err="1" smtClean="0"/>
              <a:t>jobb</a:t>
            </a:r>
            <a:r>
              <a:rPr lang="nl-NL" altLang="ja-JP" sz="2000" dirty="0" smtClean="0"/>
              <a:t> </a:t>
            </a:r>
            <a:r>
              <a:rPr lang="nl-NL" altLang="ja-JP" sz="2000" dirty="0" err="1" smtClean="0"/>
              <a:t>vízvisszatartás</a:t>
            </a:r>
            <a:endParaRPr lang="nl-NL" altLang="ja-JP" sz="2000" dirty="0" smtClean="0"/>
          </a:p>
          <a:p>
            <a:pPr lvl="1">
              <a:lnSpc>
                <a:spcPct val="90000"/>
              </a:lnSpc>
            </a:pPr>
            <a:r>
              <a:rPr lang="nl-NL" altLang="ja-JP" sz="2000" dirty="0" err="1" smtClean="0"/>
              <a:t>Kisebb</a:t>
            </a:r>
            <a:r>
              <a:rPr lang="nl-NL" altLang="ja-JP" sz="2000" dirty="0" smtClean="0"/>
              <a:t> </a:t>
            </a:r>
            <a:r>
              <a:rPr lang="nl-NL" altLang="ja-JP" sz="2000" dirty="0" err="1" smtClean="0"/>
              <a:t>mértékben</a:t>
            </a:r>
            <a:r>
              <a:rPr lang="nl-NL" altLang="ja-JP" sz="2000" dirty="0" smtClean="0"/>
              <a:t> </a:t>
            </a:r>
            <a:r>
              <a:rPr lang="nl-NL" altLang="ja-JP" sz="2000" dirty="0" err="1" smtClean="0"/>
              <a:t>szárazságérzékeny</a:t>
            </a:r>
            <a:r>
              <a:rPr lang="nl-NL" altLang="ja-JP" sz="2000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nl-NL" altLang="ja-JP" sz="2000" dirty="0" err="1" smtClean="0"/>
              <a:t>Levegőmenedzsment</a:t>
            </a:r>
            <a:endParaRPr lang="nl-NL" altLang="ja-JP" sz="2000" dirty="0" smtClean="0"/>
          </a:p>
          <a:p>
            <a:pPr lvl="1">
              <a:lnSpc>
                <a:spcPct val="90000"/>
              </a:lnSpc>
            </a:pPr>
            <a:r>
              <a:rPr lang="nl-NL" altLang="ja-JP" sz="2000" dirty="0" err="1" smtClean="0"/>
              <a:t>Kisebb</a:t>
            </a:r>
            <a:r>
              <a:rPr lang="nl-NL" altLang="ja-JP" sz="2000" dirty="0" smtClean="0"/>
              <a:t> (</a:t>
            </a:r>
            <a:r>
              <a:rPr lang="nl-NL" altLang="ja-JP" sz="2000" dirty="0" err="1" smtClean="0"/>
              <a:t>mértékű</a:t>
            </a:r>
            <a:r>
              <a:rPr lang="nl-NL" altLang="ja-JP" sz="2000" dirty="0" smtClean="0"/>
              <a:t>) </a:t>
            </a:r>
            <a:r>
              <a:rPr lang="nl-NL" altLang="ja-JP" sz="2000" dirty="0" err="1" smtClean="0"/>
              <a:t>talajsűrűség</a:t>
            </a:r>
            <a:r>
              <a:rPr lang="nl-NL" altLang="ja-JP" sz="2000" dirty="0" smtClean="0"/>
              <a:t>/</a:t>
            </a:r>
            <a:r>
              <a:rPr lang="nl-NL" altLang="ja-JP" sz="2000" dirty="0" err="1" smtClean="0"/>
              <a:t>nagyobb</a:t>
            </a:r>
            <a:r>
              <a:rPr lang="nl-NL" altLang="ja-JP" sz="2000" dirty="0" smtClean="0"/>
              <a:t> </a:t>
            </a:r>
            <a:r>
              <a:rPr lang="nl-NL" altLang="ja-JP" sz="2000" dirty="0" err="1" smtClean="0"/>
              <a:t>talajpórusok</a:t>
            </a:r>
            <a:endParaRPr lang="nl-NL" altLang="ja-JP" sz="2000" i="1" dirty="0" smtClean="0"/>
          </a:p>
          <a:p>
            <a:pPr lvl="1">
              <a:lnSpc>
                <a:spcPct val="90000"/>
              </a:lnSpc>
            </a:pPr>
            <a:r>
              <a:rPr lang="nl-NL" altLang="ja-JP" sz="2000" i="1" dirty="0" err="1" smtClean="0"/>
              <a:t>Talaj</a:t>
            </a:r>
            <a:r>
              <a:rPr lang="nl-NL" altLang="ja-JP" sz="2000" i="1" dirty="0" smtClean="0"/>
              <a:t> </a:t>
            </a:r>
            <a:r>
              <a:rPr lang="nl-NL" altLang="ja-JP" sz="2000" i="1" dirty="0" err="1" smtClean="0"/>
              <a:t>megmunkálhatósága</a:t>
            </a:r>
            <a:endParaRPr lang="nl-NL" altLang="ja-JP" sz="2000" dirty="0" smtClean="0"/>
          </a:p>
          <a:p>
            <a:pPr lvl="1">
              <a:lnSpc>
                <a:spcPct val="90000"/>
              </a:lnSpc>
            </a:pPr>
            <a:r>
              <a:rPr lang="nl-NL" altLang="ja-JP" sz="2000" dirty="0" err="1" smtClean="0"/>
              <a:t>Talajegészség</a:t>
            </a:r>
            <a:r>
              <a:rPr lang="nl-NL" altLang="ja-JP" sz="2000" dirty="0" smtClean="0"/>
              <a:t>/</a:t>
            </a:r>
            <a:r>
              <a:rPr lang="nl-NL" altLang="ja-JP" sz="2000" dirty="0" err="1" smtClean="0"/>
              <a:t>talajellenállás</a:t>
            </a:r>
            <a:endParaRPr lang="en-GB" sz="2400" dirty="0" smtClean="0">
              <a:solidFill>
                <a:schemeClr val="tx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endParaRPr lang="en-GB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z="4000" smtClean="0"/>
              <a:t>A szerves trágyázás hatása a termés alakulására</a:t>
            </a:r>
            <a:endParaRPr lang="en-GB" sz="4000" smtClean="0"/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u-HU" sz="2800" smtClean="0">
                <a:solidFill>
                  <a:schemeClr val="tx1"/>
                </a:solidFill>
              </a:rPr>
              <a:t>A rövid távú hatások nem jelentősek</a:t>
            </a:r>
            <a:endParaRPr lang="en-GB" sz="2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hu-HU" sz="2800" smtClean="0">
                <a:solidFill>
                  <a:schemeClr val="tx1"/>
                </a:solidFill>
              </a:rPr>
              <a:t>Hosszú távú hatások</a:t>
            </a:r>
            <a:r>
              <a:rPr lang="en-GB" sz="2800" smtClean="0">
                <a:solidFill>
                  <a:schemeClr val="tx1"/>
                </a:solidFill>
              </a:rPr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tx1"/>
                </a:solidFill>
              </a:rPr>
              <a:t>A termésátlag 3-5%-kal nő</a:t>
            </a:r>
            <a:endParaRPr lang="en-GB" sz="24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tx1"/>
                </a:solidFill>
              </a:rPr>
              <a:t>Burgonya, kukorica esetében még hatékonyabb</a:t>
            </a:r>
            <a:endParaRPr lang="en-GB" sz="24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tx1"/>
                </a:solidFill>
              </a:rPr>
              <a:t>Cukorrépa esetében ugyanakkor csekélyebb hatás</a:t>
            </a:r>
            <a:endParaRPr lang="en-GB" sz="24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tx1"/>
                </a:solidFill>
              </a:rPr>
              <a:t>Homokos talajon jobban érvényesül</a:t>
            </a:r>
            <a:endParaRPr lang="en-GB" sz="24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hu-HU" sz="2400" smtClean="0">
                <a:solidFill>
                  <a:schemeClr val="tx1"/>
                </a:solidFill>
              </a:rPr>
              <a:t>Agyagos talajnál kevésbé érvényesül</a:t>
            </a:r>
            <a:endParaRPr lang="en-GB" sz="24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  <a:buFont typeface="Arial" charset="0"/>
              <a:buNone/>
            </a:pPr>
            <a:endParaRPr lang="en-GB" sz="24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GB" sz="2800" smtClean="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hu-HU" sz="2800" smtClean="0">
                <a:solidFill>
                  <a:schemeClr val="tx1"/>
                </a:solidFill>
                <a:sym typeface="Wingdings" pitchFamily="2" charset="2"/>
              </a:rPr>
              <a:t>A szerves trágyázás nemcsak tápanyag-forrás, hanem a talajra is jó hatással van</a:t>
            </a:r>
            <a:endParaRPr lang="en-GB" sz="280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en-GB" sz="240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A trágyázás célja</a:t>
            </a:r>
            <a:endParaRPr lang="en-GB" smtClean="0"/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mtClean="0">
                <a:solidFill>
                  <a:schemeClr val="tx1"/>
                </a:solidFill>
              </a:rPr>
              <a:t>Táplálja a talajt</a:t>
            </a:r>
            <a:endParaRPr lang="en-GB" smtClean="0">
              <a:solidFill>
                <a:schemeClr val="tx1"/>
              </a:solidFill>
            </a:endParaRPr>
          </a:p>
          <a:p>
            <a:pPr lvl="1"/>
            <a:r>
              <a:rPr lang="hu-HU" smtClean="0">
                <a:solidFill>
                  <a:schemeClr val="tx1"/>
                </a:solidFill>
              </a:rPr>
              <a:t>A jó minőségű és magas terméshozam alapja</a:t>
            </a:r>
            <a:endParaRPr lang="en-GB" smtClean="0">
              <a:solidFill>
                <a:schemeClr val="tx1"/>
              </a:solidFill>
            </a:endParaRPr>
          </a:p>
          <a:p>
            <a:r>
              <a:rPr lang="hu-HU" smtClean="0">
                <a:solidFill>
                  <a:schemeClr val="tx1"/>
                </a:solidFill>
              </a:rPr>
              <a:t>Táplálja a növényeket</a:t>
            </a:r>
            <a:endParaRPr lang="en-GB" smtClean="0">
              <a:solidFill>
                <a:schemeClr val="tx1"/>
              </a:solidFill>
            </a:endParaRPr>
          </a:p>
          <a:p>
            <a:pPr lvl="1"/>
            <a:r>
              <a:rPr lang="hu-HU" smtClean="0">
                <a:solidFill>
                  <a:schemeClr val="tx1"/>
                </a:solidFill>
              </a:rPr>
              <a:t>Optimizálja a termés mennyiségét és minőségét</a:t>
            </a:r>
            <a:endParaRPr lang="en-GB" smtClean="0">
              <a:solidFill>
                <a:schemeClr val="tx1"/>
              </a:solidFill>
            </a:endParaRPr>
          </a:p>
          <a:p>
            <a:pPr>
              <a:buFont typeface="Arial" charset="0"/>
              <a:buNone/>
            </a:pPr>
            <a:r>
              <a:rPr lang="en-GB" smtClean="0">
                <a:solidFill>
                  <a:schemeClr val="tx1"/>
                </a:solidFill>
                <a:sym typeface="Wingdings" pitchFamily="2" charset="2"/>
              </a:rPr>
              <a:t></a:t>
            </a:r>
            <a:r>
              <a:rPr lang="hu-HU" smtClean="0">
                <a:solidFill>
                  <a:schemeClr val="tx1"/>
                </a:solidFill>
                <a:sym typeface="Wingdings" pitchFamily="2" charset="2"/>
              </a:rPr>
              <a:t>mindig a szerves- és műtrágyázás kombinációját jelenti</a:t>
            </a:r>
            <a:endParaRPr lang="en-GB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oorpagina met tite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2070</TotalTime>
  <Words>490</Words>
  <Application>Microsoft Office PowerPoint</Application>
  <PresentationFormat>On-screen Show (4:3)</PresentationFormat>
  <Paragraphs>105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Voorpagina met titel</vt:lpstr>
      <vt:lpstr>Aangepast ontwerp</vt:lpstr>
      <vt:lpstr>PowerPoint Presentation</vt:lpstr>
      <vt:lpstr>Információ Matthé Vermeulen-ről </vt:lpstr>
      <vt:lpstr>Mi az a trágyaforgalmazási iroda? </vt:lpstr>
      <vt:lpstr>A Trágya Értékesítési Iroda (BMA) tevékenysége</vt:lpstr>
      <vt:lpstr>Trágyából nyert foszfátok egyensúlya Hollandiában (2012) Foszfáttermelés és –elosztás Hollandiában 2012-ben</vt:lpstr>
      <vt:lpstr>Trágyaexport 2012-ben (termékek) Trágyaexport 2012-ben Hollandiából</vt:lpstr>
      <vt:lpstr>Szervesanyag érték</vt:lpstr>
      <vt:lpstr>A szerves trágyázás hatása a termés alakulására</vt:lpstr>
      <vt:lpstr>A trágyázás célja</vt:lpstr>
      <vt:lpstr>BMA projekt, Magyarország (1)</vt:lpstr>
      <vt:lpstr>BMA projekt, Magyarország (2)</vt:lpstr>
      <vt:lpstr>A kör bezárul</vt:lpstr>
      <vt:lpstr>Termőföld felmérés, Lengyelország (1)</vt:lpstr>
      <vt:lpstr>Termőföld felmérés, Lengyelország (1)</vt:lpstr>
      <vt:lpstr>PowerPoint Presentation</vt:lpstr>
    </vt:vector>
  </TitlesOfParts>
  <Company>CUMELA Communicatie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Daphne Dumon</dc:creator>
  <cp:lastModifiedBy>Daphne Dumon</cp:lastModifiedBy>
  <cp:revision>67</cp:revision>
  <cp:lastPrinted>2014-03-05T14:52:55Z</cp:lastPrinted>
  <dcterms:created xsi:type="dcterms:W3CDTF">2013-10-29T08:23:55Z</dcterms:created>
  <dcterms:modified xsi:type="dcterms:W3CDTF">2014-03-05T15:09:05Z</dcterms:modified>
</cp:coreProperties>
</file>